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360" r:id="rId6"/>
    <p:sldId id="361" r:id="rId7"/>
    <p:sldId id="264" r:id="rId8"/>
    <p:sldId id="278" r:id="rId9"/>
    <p:sldId id="265" r:id="rId10"/>
    <p:sldId id="418" r:id="rId11"/>
    <p:sldId id="396" r:id="rId12"/>
    <p:sldId id="367" r:id="rId13"/>
    <p:sldId id="395" r:id="rId14"/>
    <p:sldId id="267" r:id="rId15"/>
    <p:sldId id="362" r:id="rId16"/>
    <p:sldId id="363" r:id="rId17"/>
    <p:sldId id="364" r:id="rId18"/>
    <p:sldId id="365" r:id="rId19"/>
    <p:sldId id="366" r:id="rId20"/>
    <p:sldId id="419" r:id="rId21"/>
    <p:sldId id="420" r:id="rId22"/>
    <p:sldId id="421" r:id="rId23"/>
    <p:sldId id="277" r:id="rId24"/>
    <p:sldId id="279" r:id="rId25"/>
    <p:sldId id="280" r:id="rId26"/>
    <p:sldId id="281" r:id="rId27"/>
    <p:sldId id="296" r:id="rId28"/>
    <p:sldId id="297" r:id="rId29"/>
    <p:sldId id="286" r:id="rId30"/>
    <p:sldId id="288" r:id="rId31"/>
    <p:sldId id="292" r:id="rId32"/>
    <p:sldId id="441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581"/>
  </p:normalViewPr>
  <p:slideViewPr>
    <p:cSldViewPr showGuides="1">
      <p:cViewPr>
        <p:scale>
          <a:sx n="100" d="100"/>
          <a:sy n="100" d="100"/>
        </p:scale>
        <p:origin x="1914" y="25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3548" y="1916832"/>
            <a:ext cx="8064896" cy="115212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0" dirty="0"/>
              <a:t>单击此处编辑课程标题样式</a:t>
            </a:r>
            <a:endParaRPr lang="en-US" altLang="zh-CN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5157192"/>
            <a:ext cx="7704856" cy="504056"/>
          </a:xfrm>
        </p:spPr>
        <p:txBody>
          <a:bodyPr/>
          <a:lstStyle>
            <a:lvl1pPr marL="0" indent="0" algn="ctr">
              <a:buNone/>
              <a:defRPr sz="25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单击此处编辑教师姓名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sz="3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773" y="188640"/>
            <a:ext cx="7086600" cy="487362"/>
          </a:xfrm>
        </p:spPr>
        <p:txBody>
          <a:bodyPr/>
          <a:lstStyle>
            <a:lvl1pPr>
              <a:defRPr sz="3000" u="none" strike="noStrike" kern="0" cap="none" spc="0" normalizeH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pitchFamily="49" charset="-122"/>
              </a:defRPr>
            </a:lvl1pPr>
            <a:lvl2pPr>
              <a:defRPr b="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pitchFamily="49" charset="-122"/>
              </a:defRPr>
            </a:lvl2pPr>
            <a:lvl3pPr>
              <a:defRPr b="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pitchFamily="49" charset="-122"/>
              </a:defRPr>
            </a:lvl3pPr>
            <a:lvl4pPr>
              <a:defRPr b="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pitchFamily="49" charset="-122"/>
              </a:defRPr>
            </a:lvl4pPr>
            <a:lvl5pPr>
              <a:defRPr b="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sz="3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sz="3000" u="none" strike="noStrike" kern="0" cap="none" spc="0" normalizeH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4pPr>
            <a:lvl5pPr>
              <a:defRPr sz="1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4pPr>
            <a:lvl5pPr>
              <a:defRPr sz="1800" u="none" strike="noStrike" kern="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8" y="300572"/>
            <a:ext cx="8229600" cy="63408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lang="zh-CN" altLang="en-US" sz="3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62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259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62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259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188640"/>
            <a:ext cx="7086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u="none" strike="noStrike" kern="0" cap="none" spc="0" normalizeH="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u="none" strike="noStrike" kern="0" cap="none" spc="0" normalizeH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u="none" strike="noStrike" kern="0" cap="none" spc="0" normalizeH="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u="none" strike="noStrike" kern="0" cap="none" spc="0" normalizeH="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u="none" strike="noStrike" kern="0" cap="none" spc="0" normalizeH="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u="none" strike="noStrike" kern="0" cap="none" spc="0" normalizeH="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2049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密码编码学简介*</a:t>
            </a:r>
            <a:br>
              <a:rPr lang="en-US" altLang="zh-CN" kern="1200" baseline="0">
                <a:latin typeface="+mj-lt"/>
                <a:ea typeface="+mj-ea"/>
                <a:cs typeface="+mj-cs"/>
              </a:rPr>
            </a:br>
            <a:r>
              <a:rPr lang="en-US" altLang="zh-CN" sz="3600">
                <a:latin typeface="+mj-lt"/>
                <a:ea typeface="+mj-ea"/>
                <a:sym typeface="+mn-ea"/>
              </a:rPr>
              <a:t>Introduction to Cryptography</a:t>
            </a:r>
            <a:endParaRPr lang="en-US" altLang="zh-CN" sz="3600" kern="1200" baseline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074" name="副标题 2050"/>
          <p:cNvSpPr>
            <a:spLocks noGrp="1"/>
          </p:cNvSpPr>
          <p:nvPr>
            <p:ph type="body" sz="quarter" idx="10"/>
          </p:nvPr>
        </p:nvSpPr>
        <p:spPr>
          <a:xfrm>
            <a:off x="683260" y="4805045"/>
            <a:ext cx="7705090" cy="856615"/>
          </a:xfrm>
        </p:spPr>
        <p:txBody>
          <a:bodyPr anchor="ctr"/>
          <a:lstStyle/>
          <a:p>
            <a:pPr defTabSz="914400">
              <a:buSzPct val="90000"/>
            </a:pPr>
            <a:r>
              <a:rPr lang="en-US" altLang="zh-CN" kern="1200" baseline="0" dirty="0" err="1">
                <a:latin typeface="+mn-lt"/>
                <a:ea typeface="+mn-ea"/>
                <a:cs typeface="+mn-cs"/>
              </a:rPr>
              <a:t>郭江凌</a:t>
            </a:r>
            <a:endParaRPr lang="en-US" altLang="zh-CN" kern="1200" baseline="0" dirty="0">
              <a:latin typeface="+mn-lt"/>
              <a:ea typeface="+mn-ea"/>
              <a:cs typeface="+mn-cs"/>
            </a:endParaRPr>
          </a:p>
          <a:p>
            <a:pPr defTabSz="914400">
              <a:buSzPct val="90000"/>
            </a:pPr>
            <a:r>
              <a:rPr lang="en-US" altLang="zh-CN" kern="1200" baseline="0" dirty="0" err="1">
                <a:latin typeface="+mn-lt"/>
                <a:ea typeface="+mn-ea"/>
                <a:cs typeface="+mn-cs"/>
              </a:rPr>
              <a:t>暨南大学</a:t>
            </a:r>
            <a:endParaRPr lang="en-US" altLang="zh-CN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025" y="6224270"/>
            <a:ext cx="704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SzPct val="90000"/>
            </a:pPr>
            <a:r>
              <a:rPr lang="en-US" altLang="zh-CN"/>
              <a:t>* 改编自“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Introduction to Cryptography</a:t>
            </a:r>
            <a:r>
              <a:rPr lang="en-US" altLang="zh-CN"/>
              <a:t>”, </a:t>
            </a:r>
            <a:r>
              <a:rPr lang="en-US" altLang="zh-CN">
                <a:latin typeface="+mn-lt"/>
                <a:sym typeface="+mn-ea"/>
              </a:rPr>
              <a:t>Matt Mahoney, Florida Tech.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1265"/>
          <p:cNvSpPr>
            <a:spLocks noGrp="1"/>
          </p:cNvSpPr>
          <p:nvPr>
            <p:ph type="title"/>
          </p:nvPr>
        </p:nvSpPr>
        <p:spPr>
          <a:xfrm>
            <a:off x="548005" y="188595"/>
            <a:ext cx="7086600" cy="824865"/>
          </a:xfrm>
        </p:spPr>
        <p:txBody>
          <a:bodyPr anchor="ctr"/>
          <a:lstStyle/>
          <a:p>
            <a:r>
              <a:rPr lang="en-US" altLang="zh-CN" dirty="0"/>
              <a:t>Block Cipher</a:t>
            </a:r>
            <a:br>
              <a:rPr lang="en-US" altLang="zh-CN" dirty="0"/>
            </a:br>
            <a:r>
              <a:rPr lang="en-US" altLang="zh-CN" dirty="0"/>
              <a:t>(Symmetric/Secret Key Encryption)</a:t>
            </a:r>
          </a:p>
        </p:txBody>
      </p:sp>
      <p:sp>
        <p:nvSpPr>
          <p:cNvPr id="614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Workflow</a:t>
            </a:r>
          </a:p>
          <a:p>
            <a:pPr lvl="1"/>
            <a:r>
              <a:rPr lang="en-US" altLang="zh-CN" dirty="0"/>
              <a:t>Alice: C = E(</a:t>
            </a:r>
            <a:r>
              <a:rPr lang="en-US" altLang="zh-CN" dirty="0" err="1">
                <a:sym typeface="+mn-ea"/>
              </a:rPr>
              <a:t>K</a:t>
            </a:r>
            <a:r>
              <a:rPr lang="en-US" altLang="zh-CN" baseline="-25000" dirty="0" err="1">
                <a:sym typeface="+mn-ea"/>
              </a:rPr>
              <a:t>ab</a:t>
            </a:r>
            <a:r>
              <a:rPr lang="en-US" altLang="zh-CN" dirty="0"/>
              <a:t>, P)</a:t>
            </a:r>
          </a:p>
          <a:p>
            <a:pPr lvl="1"/>
            <a:r>
              <a:rPr lang="en-US" altLang="zh-CN" dirty="0"/>
              <a:t>Alice sends C to Bob</a:t>
            </a:r>
          </a:p>
          <a:p>
            <a:pPr lvl="1"/>
            <a:r>
              <a:rPr lang="en-US" altLang="zh-CN" dirty="0"/>
              <a:t>Bob: P = D(</a:t>
            </a:r>
            <a:r>
              <a:rPr lang="en-US" altLang="zh-CN" dirty="0" err="1">
                <a:sym typeface="+mn-ea"/>
              </a:rPr>
              <a:t>K</a:t>
            </a:r>
            <a:r>
              <a:rPr lang="en-US" altLang="zh-CN" baseline="-25000" dirty="0" err="1">
                <a:sym typeface="+mn-ea"/>
              </a:rPr>
              <a:t>ab</a:t>
            </a:r>
            <a:r>
              <a:rPr lang="en-US" altLang="zh-CN" dirty="0"/>
              <a:t>, C)</a:t>
            </a:r>
          </a:p>
          <a:p>
            <a:r>
              <a:rPr lang="en-US" altLang="zh-CN" dirty="0">
                <a:sym typeface="+mn-ea"/>
              </a:rPr>
              <a:t>Only Alice and Bob have </a:t>
            </a:r>
            <a:r>
              <a:rPr lang="en-US" altLang="zh-CN" dirty="0" err="1">
                <a:sym typeface="+mn-ea"/>
              </a:rPr>
              <a:t>K</a:t>
            </a:r>
            <a:r>
              <a:rPr lang="en-US" altLang="zh-CN" baseline="-25000" dirty="0" err="1">
                <a:sym typeface="+mn-ea"/>
              </a:rPr>
              <a:t>ab</a:t>
            </a:r>
            <a:r>
              <a:rPr lang="en-US" altLang="zh-CN" dirty="0"/>
              <a:t>, thus</a:t>
            </a:r>
          </a:p>
          <a:p>
            <a:pPr lvl="1"/>
            <a:r>
              <a:rPr lang="en-US" altLang="zh-CN" sz="2600" dirty="0">
                <a:solidFill>
                  <a:srgbClr val="0000FF"/>
                </a:solidFill>
              </a:rPr>
              <a:t>E</a:t>
            </a:r>
            <a:r>
              <a:rPr lang="en-US" altLang="zh-CN" dirty="0">
                <a:solidFill>
                  <a:srgbClr val="0000FF"/>
                </a:solidFill>
              </a:rPr>
              <a:t>ncryption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Eve cannot properly decrypt C</a:t>
            </a:r>
          </a:p>
          <a:p>
            <a:pPr lvl="2"/>
            <a:r>
              <a:rPr lang="en-US" altLang="zh-CN" sz="2400" dirty="0">
                <a:sym typeface="+mn-ea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one-to-one</a:t>
            </a:r>
            <a:r>
              <a:rPr lang="en-US" altLang="zh-CN" sz="2400" dirty="0">
                <a:sym typeface="+mn-ea"/>
              </a:rPr>
              <a:t>”: must use </a:t>
            </a:r>
            <a:r>
              <a:rPr lang="en-US" altLang="zh-CN" sz="2400" dirty="0" err="1">
                <a:sym typeface="+mn-ea"/>
              </a:rPr>
              <a:t>differnt</a:t>
            </a:r>
            <a:r>
              <a:rPr lang="en-US" altLang="zh-CN" sz="2400" dirty="0">
                <a:sym typeface="+mn-ea"/>
              </a:rPr>
              <a:t> K for each pair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Authentication</a:t>
            </a:r>
            <a:r>
              <a:rPr lang="en-US" altLang="zh-CN" dirty="0"/>
              <a:t>: Eve cannot properly encrypt P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Integrity</a:t>
            </a:r>
            <a:r>
              <a:rPr lang="en-US" altLang="zh-CN" dirty="0"/>
              <a:t>: Eve cannot properly modify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843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Block Ciphers</a:t>
            </a:r>
          </a:p>
        </p:txBody>
      </p:sp>
      <p:sp>
        <p:nvSpPr>
          <p:cNvPr id="14338" name="文本占位符 18437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sz="2400"/>
              <a:t>AES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DES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3DES</a:t>
            </a:r>
          </a:p>
          <a:p>
            <a:pPr>
              <a:lnSpc>
                <a:spcPct val="90000"/>
              </a:lnSpc>
            </a:pPr>
            <a:r>
              <a:rPr lang="en-US" altLang="zh-CN" sz="2400" err="1"/>
              <a:t>Twofish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Blowfish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Serpent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RC4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IDEA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etc.</a:t>
            </a:r>
          </a:p>
        </p:txBody>
      </p:sp>
      <p:sp>
        <p:nvSpPr>
          <p:cNvPr id="14339" name="矩形 18438"/>
          <p:cNvSpPr/>
          <p:nvPr/>
        </p:nvSpPr>
        <p:spPr>
          <a:xfrm>
            <a:off x="5009515" y="2158365"/>
            <a:ext cx="11430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0" name="矩形 18440"/>
          <p:cNvSpPr/>
          <p:nvPr/>
        </p:nvSpPr>
        <p:spPr>
          <a:xfrm>
            <a:off x="5009515" y="4139565"/>
            <a:ext cx="11430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1" name="直接连接符 18442"/>
          <p:cNvSpPr/>
          <p:nvPr/>
        </p:nvSpPr>
        <p:spPr>
          <a:xfrm>
            <a:off x="5542915" y="3148965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2" name="直接连接符 18443"/>
          <p:cNvSpPr/>
          <p:nvPr/>
        </p:nvSpPr>
        <p:spPr>
          <a:xfrm>
            <a:off x="5542915" y="513016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3" name="直接连接符 18444"/>
          <p:cNvSpPr/>
          <p:nvPr/>
        </p:nvSpPr>
        <p:spPr>
          <a:xfrm>
            <a:off x="5542915" y="185356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4" name="直接连接符 18445"/>
          <p:cNvSpPr/>
          <p:nvPr/>
        </p:nvSpPr>
        <p:spPr>
          <a:xfrm>
            <a:off x="4399915" y="467296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5" name="直接连接符 18446"/>
          <p:cNvSpPr/>
          <p:nvPr/>
        </p:nvSpPr>
        <p:spPr>
          <a:xfrm>
            <a:off x="4399915" y="261556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6" name="直接连接符 18447"/>
          <p:cNvSpPr/>
          <p:nvPr/>
        </p:nvSpPr>
        <p:spPr>
          <a:xfrm>
            <a:off x="4399915" y="2615565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7" name="直接连接符 18448"/>
          <p:cNvSpPr/>
          <p:nvPr/>
        </p:nvSpPr>
        <p:spPr>
          <a:xfrm>
            <a:off x="3866515" y="368236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8" name="文本框 18449"/>
          <p:cNvSpPr txBox="1"/>
          <p:nvPr/>
        </p:nvSpPr>
        <p:spPr>
          <a:xfrm>
            <a:off x="5009515" y="1396365"/>
            <a:ext cx="10604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9" name="文本框 18450"/>
          <p:cNvSpPr txBox="1"/>
          <p:nvPr/>
        </p:nvSpPr>
        <p:spPr>
          <a:xfrm>
            <a:off x="5069840" y="5395278"/>
            <a:ext cx="1060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50" name="文本框 18451"/>
          <p:cNvSpPr txBox="1"/>
          <p:nvPr/>
        </p:nvSpPr>
        <p:spPr>
          <a:xfrm>
            <a:off x="5619115" y="3453765"/>
            <a:ext cx="1225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51" name="文本框 18452"/>
          <p:cNvSpPr txBox="1"/>
          <p:nvPr/>
        </p:nvSpPr>
        <p:spPr>
          <a:xfrm>
            <a:off x="3241040" y="3490278"/>
            <a:ext cx="577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Block Cipher - SP-Network</a:t>
            </a:r>
          </a:p>
        </p:txBody>
      </p:sp>
      <p:pic>
        <p:nvPicPr>
          <p:cNvPr id="4" name="内容占位符 3" descr="SubstitutionPermutationNetwork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910" y="1295400"/>
            <a:ext cx="3985260" cy="51054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sym typeface="+mn-ea"/>
              </a:rPr>
              <a:t>Substition stage: 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S-boxes</a:t>
            </a:r>
            <a:endParaRPr lang="en-US" altLang="zh-CN" sz="240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sym typeface="+mn-ea"/>
              </a:rPr>
              <a:t>invertible lookup tables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ym typeface="+mn-ea"/>
              </a:rPr>
              <a:t>change one input bit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ym typeface="+mn-ea"/>
              </a:rPr>
              <a:t> change half output bits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ym typeface="+mn-ea"/>
              </a:rPr>
              <a:t>Purpose: Shannon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confusion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400">
                <a:sym typeface="+mn-ea"/>
              </a:rPr>
              <a:t>Permutation stage: 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P-boxes</a:t>
            </a:r>
            <a:endParaRPr lang="en-US" altLang="zh-CN" sz="240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sym typeface="+mn-ea"/>
              </a:rPr>
              <a:t>one S-box's output bits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ym typeface="+mn-ea"/>
              </a:rPr>
              <a:t> many S-boxes' input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ym typeface="+mn-ea"/>
              </a:rPr>
              <a:t>Purpose: Shannon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diffusion</a:t>
            </a:r>
            <a:endParaRPr lang="en-US" altLang="zh-CN" sz="2000"/>
          </a:p>
          <a:p>
            <a:r>
              <a:rPr lang="en-US" altLang="zh-CN" sz="2400">
                <a:sym typeface="+mn-ea"/>
              </a:rPr>
              <a:t>SP-Network</a:t>
            </a:r>
          </a:p>
          <a:p>
            <a:pPr lvl="1"/>
            <a:r>
              <a:rPr lang="en-US" altLang="zh-CN" sz="2000"/>
              <a:t>Many rounds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Invertible </a:t>
            </a:r>
            <a:r>
              <a:rPr lang="en-US" altLang="zh-CN" sz="2000"/>
              <a:t>(for decrpytion)</a:t>
            </a:r>
          </a:p>
          <a:p>
            <a:pPr lvl="1"/>
            <a:r>
              <a:rPr lang="en-US" altLang="zh-CN" sz="2000">
                <a:sym typeface="+mn-ea"/>
              </a:rPr>
              <a:t>P</a:t>
            </a:r>
            <a:r>
              <a:rPr lang="zh-CN" altLang="en-US" sz="2000">
                <a:sym typeface="+mn-ea"/>
              </a:rPr>
              <a:t>arallelizable</a:t>
            </a: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Cipher - Feistel Network</a:t>
            </a:r>
          </a:p>
        </p:txBody>
      </p:sp>
      <p:pic>
        <p:nvPicPr>
          <p:cNvPr id="5" name="内容占位符 4" descr="Feistel_cipher_diagram_en.sv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290" y="1295400"/>
            <a:ext cx="3493135" cy="51054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Round function F</a:t>
            </a:r>
          </a:p>
          <a:p>
            <a:pPr lvl="1"/>
            <a:r>
              <a:rPr lang="en-US" altLang="zh-CN"/>
              <a:t>invertible </a:t>
            </a:r>
            <a:r>
              <a:rPr lang="en-US" altLang="zh-CN">
                <a:solidFill>
                  <a:srgbClr val="FF0000"/>
                </a:solidFill>
              </a:rPr>
              <a:t>NOT</a:t>
            </a:r>
            <a:r>
              <a:rPr lang="en-US" altLang="zh-CN"/>
              <a:t> required</a:t>
            </a:r>
          </a:p>
          <a:p>
            <a:pPr lvl="0"/>
            <a:r>
              <a:rPr lang="en-US" altLang="zh-CN"/>
              <a:t>Sub-keys K</a:t>
            </a:r>
            <a:r>
              <a:rPr lang="en-US" altLang="zh-CN" baseline="-25000"/>
              <a:t>i</a:t>
            </a:r>
            <a:endParaRPr lang="en-US" altLang="zh-CN"/>
          </a:p>
          <a:p>
            <a:pPr lvl="1"/>
            <a:r>
              <a:rPr lang="en-US" altLang="zh-CN"/>
              <a:t>reverse order for decryption</a:t>
            </a:r>
          </a:p>
          <a:p>
            <a:pPr lvl="0"/>
            <a:r>
              <a:rPr lang="en-US" altLang="zh-CN"/>
              <a:t>Pseudorandom permutation</a:t>
            </a:r>
          </a:p>
          <a:p>
            <a:pPr lvl="1"/>
            <a:r>
              <a:rPr lang="en-US" altLang="zh-CN"/>
              <a:t>3 rounds</a:t>
            </a:r>
          </a:p>
          <a:p>
            <a:pPr lvl="1"/>
            <a:r>
              <a:rPr lang="en-US" altLang="zh-CN"/>
              <a:t>4 rounds (strong)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Block Cipher - Encryption Modes</a:t>
            </a:r>
          </a:p>
        </p:txBody>
      </p:sp>
      <p:sp>
        <p:nvSpPr>
          <p:cNvPr id="1536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/>
              <a:t>Problem</a:t>
            </a:r>
          </a:p>
          <a:p>
            <a:pPr lvl="1"/>
            <a:r>
              <a:rPr lang="en-US" altLang="zh-CN" sz="2600"/>
              <a:t>How to encrypt a very long message?</a:t>
            </a:r>
          </a:p>
          <a:p>
            <a:pPr lvl="0"/>
            <a:r>
              <a:rPr lang="en-US" altLang="zh-CN" sz="2800"/>
              <a:t>Solution: encrytion modes</a:t>
            </a:r>
            <a:endParaRPr lang="en-US" altLang="zh-CN"/>
          </a:p>
          <a:p>
            <a:pPr lvl="1"/>
            <a:r>
              <a:rPr lang="en-US" altLang="zh-CN"/>
              <a:t>ECB – Electronic Code Book</a:t>
            </a:r>
          </a:p>
          <a:p>
            <a:pPr lvl="1"/>
            <a:r>
              <a:rPr lang="en-US" altLang="zh-CN"/>
              <a:t>CBC – Cipher Block Chaining</a:t>
            </a:r>
          </a:p>
          <a:p>
            <a:pPr lvl="1"/>
            <a:r>
              <a:rPr lang="en-US" altLang="zh-CN"/>
              <a:t>OFB – Output Feedback</a:t>
            </a:r>
          </a:p>
          <a:p>
            <a:pPr lvl="1"/>
            <a:r>
              <a:rPr lang="en-US" altLang="zh-CN"/>
              <a:t>CTR – Counter</a:t>
            </a:r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ECB - Electonic Code Book</a:t>
            </a:r>
          </a:p>
        </p:txBody>
      </p:sp>
      <p:pic>
        <p:nvPicPr>
          <p:cNvPr id="18" name="图片 17" descr="ECB_decryption.svg"/>
          <p:cNvPicPr>
            <a:picLocks noChangeAspect="1"/>
          </p:cNvPicPr>
          <p:nvPr/>
        </p:nvPicPr>
        <p:blipFill>
          <a:blip r:embed="rId2"/>
          <a:srcRect l="4611" r="6315"/>
          <a:stretch>
            <a:fillRect/>
          </a:stretch>
        </p:blipFill>
        <p:spPr>
          <a:xfrm>
            <a:off x="209550" y="3892550"/>
            <a:ext cx="4781654" cy="2160270"/>
          </a:xfrm>
          <a:prstGeom prst="rect">
            <a:avLst/>
          </a:prstGeom>
        </p:spPr>
      </p:pic>
      <p:pic>
        <p:nvPicPr>
          <p:cNvPr id="20" name="图片 19" descr="ECB_encryption.svg"/>
          <p:cNvPicPr>
            <a:picLocks noChangeAspect="1"/>
          </p:cNvPicPr>
          <p:nvPr/>
        </p:nvPicPr>
        <p:blipFill>
          <a:blip r:embed="rId3"/>
          <a:srcRect l="4896" r="6528"/>
          <a:stretch>
            <a:fillRect/>
          </a:stretch>
        </p:blipFill>
        <p:spPr>
          <a:xfrm>
            <a:off x="224155" y="1050925"/>
            <a:ext cx="4756150" cy="2160270"/>
          </a:xfrm>
          <a:prstGeom prst="rect">
            <a:avLst/>
          </a:prstGeom>
        </p:spPr>
      </p:pic>
      <p:graphicFrame>
        <p:nvGraphicFramePr>
          <p:cNvPr id="22" name="表格 21"/>
          <p:cNvGraphicFramePr/>
          <p:nvPr/>
        </p:nvGraphicFramePr>
        <p:xfrm>
          <a:off x="5361305" y="2489200"/>
          <a:ext cx="2212340" cy="187960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Encryption parallelizable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Decryption parallelizable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altLang="zh-C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ym typeface="+mn-ea"/>
                        </a:rPr>
                        <a:t>Tamper resistant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Insecure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61305" y="1946910"/>
            <a:ext cx="1359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61305" y="4788535"/>
            <a:ext cx="138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ECB - Insecure!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45" y="1498600"/>
            <a:ext cx="5767746" cy="2160016"/>
          </a:xfrm>
          <a:prstGeom prst="rect">
            <a:avLst/>
          </a:prstGeom>
        </p:spPr>
      </p:pic>
      <p:pic>
        <p:nvPicPr>
          <p:cNvPr id="13" name="图片 12" descr="cdcino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3" y="4109720"/>
            <a:ext cx="18669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 descr="trcn1tc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680" y="4109720"/>
            <a:ext cx="1866900" cy="2057400"/>
          </a:xfrm>
          <a:prstGeom prst="rect">
            <a:avLst/>
          </a:prstGeom>
        </p:spPr>
      </p:pic>
      <p:pic>
        <p:nvPicPr>
          <p:cNvPr id="15" name="图片 14" descr="bwfvw2c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540" y="4109720"/>
            <a:ext cx="1866900" cy="2057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6950" y="6167120"/>
            <a:ext cx="1721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Original image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45130" y="61671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Encrypted using ECB 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53990" y="61671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Encrypted using </a:t>
            </a:r>
            <a:r>
              <a:rPr lang="en-US" altLang="zh-CN" sz="1400"/>
              <a:t>CBC</a:t>
            </a:r>
            <a:r>
              <a:rPr lang="zh-CN" altLang="en-US" sz="1400"/>
              <a:t> mode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64250" y="1555750"/>
            <a:ext cx="24028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Identical planetext blocks </a:t>
            </a:r>
            <a:r>
              <a:rPr lang="en-US" altLang="zh-CN">
                <a:cs typeface="Arial" panose="020B0604020202020204" pitchFamily="34" charset="0"/>
              </a:rPr>
              <a:t>→ identical ciphertext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Arial" panose="020B0604020202020204" pitchFamily="34" charset="0"/>
              </a:rPr>
              <a:t>Patterns between plantext blocks → patterns between ciphertext blocks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CBC - </a:t>
            </a:r>
            <a:r>
              <a:rPr lang="en-US" altLang="zh-CN">
                <a:sym typeface="+mn-ea"/>
              </a:rPr>
              <a:t>Cipher Block Chaining</a:t>
            </a:r>
            <a:endParaRPr lang="en-US" altLang="zh-CN"/>
          </a:p>
        </p:txBody>
      </p:sp>
      <p:graphicFrame>
        <p:nvGraphicFramePr>
          <p:cNvPr id="22" name="表格 21"/>
          <p:cNvGraphicFramePr/>
          <p:nvPr/>
        </p:nvGraphicFramePr>
        <p:xfrm>
          <a:off x="5361305" y="2489200"/>
          <a:ext cx="2212340" cy="187960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Encryption parallelizable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Decryption parallelizable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err="1">
                          <a:sym typeface="+mn-ea"/>
                        </a:rPr>
                        <a:t>Tamper </a:t>
                      </a:r>
                      <a:r>
                        <a:rPr lang="en-US" altLang="zh-CN" sz="1200">
                          <a:sym typeface="+mn-ea"/>
                        </a:rPr>
                        <a:t>resistant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00FF"/>
                          </a:solidFill>
                        </a:rPr>
                        <a:t>Partial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  <a:sym typeface="+mn-ea"/>
                        </a:rPr>
                        <a:t>Popular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61305" y="1572895"/>
            <a:ext cx="1920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K, P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i-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IV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BC_decryption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" y="3451860"/>
            <a:ext cx="5369531" cy="2160016"/>
          </a:xfrm>
          <a:prstGeom prst="rect">
            <a:avLst/>
          </a:prstGeom>
        </p:spPr>
      </p:pic>
      <p:pic>
        <p:nvPicPr>
          <p:cNvPr id="7" name="图片 6" descr="CBC_encryption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815340"/>
            <a:ext cx="5369531" cy="21600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1305" y="4966970"/>
            <a:ext cx="19964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K,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i-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IV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9720" y="5812790"/>
            <a:ext cx="5491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Initialization Vector (IV): fixed, random, counter, or nonce</a:t>
            </a:r>
          </a:p>
          <a:p>
            <a:pPr algn="l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Nonce: number used only once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OFB - </a:t>
            </a:r>
            <a:r>
              <a:rPr lang="en-US" altLang="zh-CN">
                <a:sym typeface="+mn-ea"/>
              </a:rPr>
              <a:t>Output Feedback</a:t>
            </a:r>
            <a:endParaRPr lang="en-US" altLang="zh-CN"/>
          </a:p>
        </p:txBody>
      </p:sp>
      <p:graphicFrame>
        <p:nvGraphicFramePr>
          <p:cNvPr id="22" name="表格 21"/>
          <p:cNvGraphicFramePr/>
          <p:nvPr/>
        </p:nvGraphicFramePr>
        <p:xfrm>
          <a:off x="5361305" y="2489200"/>
          <a:ext cx="2212340" cy="204978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Encryption parallelizable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00FF"/>
                          </a:solidFill>
                        </a:rPr>
                        <a:t>Partial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Decryption parallelizable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00FF"/>
                          </a:solidFill>
                          <a:sym typeface="+mn-ea"/>
                        </a:rPr>
                        <a:t>Partial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err="1">
                          <a:sym typeface="+mn-ea"/>
                        </a:rPr>
                        <a:t>Tamper </a:t>
                      </a:r>
                      <a:r>
                        <a:rPr lang="en-US" altLang="zh-CN" sz="1200">
                          <a:sym typeface="+mn-ea"/>
                        </a:rPr>
                        <a:t>resistant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</a:rPr>
                        <a:t>Encrytion = Decrytion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61305" y="1346200"/>
            <a:ext cx="152146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IV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E(K,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i-</a:t>
            </a:r>
            <a:r>
              <a:rPr lang="en-US" altLang="zh-CN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OFB_decryption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815340"/>
            <a:ext cx="5369531" cy="2160016"/>
          </a:xfrm>
          <a:prstGeom prst="rect">
            <a:avLst/>
          </a:prstGeom>
        </p:spPr>
      </p:pic>
      <p:pic>
        <p:nvPicPr>
          <p:cNvPr id="4" name="图片 3" descr="OFB_encryption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60" y="3390900"/>
            <a:ext cx="5369531" cy="21600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4704080"/>
            <a:ext cx="152146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IV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E(K,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i-</a:t>
            </a:r>
            <a:r>
              <a:rPr lang="en-US" altLang="zh-CN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CTR - </a:t>
            </a:r>
            <a:r>
              <a:rPr lang="en-US" altLang="zh-CN">
                <a:sym typeface="+mn-ea"/>
              </a:rPr>
              <a:t>Counter</a:t>
            </a:r>
            <a:endParaRPr lang="en-US" altLang="zh-CN"/>
          </a:p>
        </p:txBody>
      </p:sp>
      <p:graphicFrame>
        <p:nvGraphicFramePr>
          <p:cNvPr id="22" name="表格 21"/>
          <p:cNvGraphicFramePr/>
          <p:nvPr/>
        </p:nvGraphicFramePr>
        <p:xfrm>
          <a:off x="5361305" y="2489200"/>
          <a:ext cx="2212340" cy="187960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Encryption parallelizable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Decryption parallelizable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  <a:sym typeface="+mn-ea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err="1">
                          <a:sym typeface="+mn-ea"/>
                        </a:rPr>
                        <a:t>Tamper </a:t>
                      </a:r>
                      <a:r>
                        <a:rPr lang="en-US" altLang="zh-CN" sz="1200">
                          <a:sym typeface="+mn-ea"/>
                        </a:rPr>
                        <a:t>resistant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B050"/>
                          </a:solidFill>
                          <a:sym typeface="+mn-ea"/>
                        </a:rPr>
                        <a:t>Popular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61305" y="1346200"/>
            <a:ext cx="2053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E(K, nonce || i)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</a:p>
        </p:txBody>
      </p:sp>
      <p:pic>
        <p:nvPicPr>
          <p:cNvPr id="6" name="图片 5" descr="1280px-CTR_encryption_2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1009650"/>
            <a:ext cx="5369531" cy="2160016"/>
          </a:xfrm>
          <a:prstGeom prst="rect">
            <a:avLst/>
          </a:prstGeom>
        </p:spPr>
      </p:pic>
      <p:pic>
        <p:nvPicPr>
          <p:cNvPr id="7" name="图片 6" descr="CTR_decryption_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3652520"/>
            <a:ext cx="5369531" cy="21600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61305" y="4768215"/>
            <a:ext cx="2053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E(K, nonce || i)</a:t>
            </a:r>
          </a:p>
          <a:p>
            <a:pPr algn="l"/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C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K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512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Definitions</a:t>
            </a:r>
          </a:p>
        </p:txBody>
      </p:sp>
      <p:sp>
        <p:nvSpPr>
          <p:cNvPr id="4098" name="文本占位符 512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Cryptography </a:t>
            </a:r>
          </a:p>
          <a:p>
            <a:pPr lvl="1"/>
            <a:r>
              <a:rPr lang="en-US" altLang="zh-CN" dirty="0"/>
              <a:t>the science (art) of encryption</a:t>
            </a:r>
          </a:p>
          <a:p>
            <a:r>
              <a:rPr lang="en-US" altLang="zh-CN" dirty="0"/>
              <a:t>Cryptanalysis</a:t>
            </a:r>
          </a:p>
          <a:p>
            <a:pPr lvl="1"/>
            <a:r>
              <a:rPr lang="en-US" altLang="zh-CN" dirty="0"/>
              <a:t>the science (art) of breaking encryption</a:t>
            </a:r>
          </a:p>
          <a:p>
            <a:r>
              <a:rPr lang="en-US" altLang="zh-CN" dirty="0"/>
              <a:t>Cryptology</a:t>
            </a:r>
          </a:p>
          <a:p>
            <a:pPr lvl="1"/>
            <a:r>
              <a:rPr lang="en-US" altLang="zh-CN" dirty="0"/>
              <a:t>cryptography + cryptanalysis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Public Key Encryption</a:t>
            </a:r>
          </a:p>
        </p:txBody>
      </p:sp>
      <p:sp>
        <p:nvSpPr>
          <p:cNvPr id="717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err="1"/>
              <a:t>Workflow</a:t>
            </a:r>
          </a:p>
          <a:p>
            <a:pPr lvl="1"/>
            <a:r>
              <a:rPr lang="en-US" altLang="zh-CN" err="1"/>
              <a:t>Bob generates 2 keys, K</a:t>
            </a:r>
            <a:r>
              <a:rPr lang="en-US" altLang="zh-CN" baseline="-25000" err="1"/>
              <a:t>eb</a:t>
            </a:r>
            <a:r>
              <a:rPr lang="en-US" altLang="zh-CN" err="1"/>
              <a:t> and K</a:t>
            </a:r>
            <a:r>
              <a:rPr lang="en-US" altLang="zh-CN" baseline="-25000" err="1"/>
              <a:t>db</a:t>
            </a:r>
            <a:endParaRPr lang="en-US" altLang="zh-CN"/>
          </a:p>
          <a:p>
            <a:pPr lvl="1"/>
            <a:r>
              <a:rPr lang="en-US" altLang="zh-CN" err="1"/>
              <a:t>Bob publishes K</a:t>
            </a:r>
            <a:r>
              <a:rPr lang="en-US" altLang="zh-CN" baseline="-25000" err="1"/>
              <a:t>eb</a:t>
            </a:r>
            <a:r>
              <a:rPr lang="en-US" altLang="zh-CN"/>
              <a:t> (public key)</a:t>
            </a:r>
          </a:p>
          <a:p>
            <a:pPr lvl="1"/>
            <a:r>
              <a:rPr lang="en-US" altLang="zh-CN" err="1"/>
              <a:t>Alice encrypts: </a:t>
            </a:r>
            <a:br>
              <a:rPr lang="en-US" altLang="zh-CN" err="1"/>
            </a:br>
            <a:r>
              <a:rPr lang="en-US" altLang="zh-CN" err="1"/>
              <a:t>ciphertext C = E(K</a:t>
            </a:r>
            <a:r>
              <a:rPr lang="en-US" altLang="zh-CN" baseline="-25000" err="1"/>
              <a:t>eb</a:t>
            </a:r>
            <a:r>
              <a:rPr lang="en-US" altLang="zh-CN"/>
              <a:t>, plaintext P)</a:t>
            </a:r>
          </a:p>
          <a:p>
            <a:pPr lvl="1"/>
            <a:r>
              <a:rPr lang="en-US" altLang="zh-CN" err="1"/>
              <a:t>Bob decrypts: P = D(K</a:t>
            </a:r>
            <a:r>
              <a:rPr lang="en-US" altLang="zh-CN" baseline="-25000" err="1"/>
              <a:t>db</a:t>
            </a:r>
            <a:r>
              <a:rPr lang="en-US" altLang="zh-CN"/>
              <a:t>, C)</a:t>
            </a:r>
          </a:p>
          <a:p>
            <a:r>
              <a:rPr lang="en-US" altLang="zh-CN" err="1">
                <a:sym typeface="+mn-ea"/>
              </a:rPr>
              <a:t>Only Bob has K</a:t>
            </a:r>
            <a:r>
              <a:rPr lang="en-US" altLang="zh-CN" baseline="-25000" err="1">
                <a:sym typeface="+mn-ea"/>
              </a:rPr>
              <a:t>db</a:t>
            </a:r>
            <a:endParaRPr lang="en-US" altLang="zh-CN" err="1">
              <a:sym typeface="+mn-ea"/>
            </a:endParaRPr>
          </a:p>
          <a:p>
            <a:pPr lvl="1"/>
            <a:r>
              <a:rPr lang="en-US" altLang="zh-CN" err="1">
                <a:solidFill>
                  <a:srgbClr val="0000FF"/>
                </a:solidFill>
              </a:rPr>
              <a:t>Encryption</a:t>
            </a:r>
            <a:r>
              <a:rPr lang="en-US" altLang="zh-CN" err="1"/>
              <a:t>: only Bob </a:t>
            </a:r>
            <a:r>
              <a:rPr lang="en-US" altLang="zh-CN" err="1">
                <a:sym typeface="+mn-ea"/>
              </a:rPr>
              <a:t>can properly decrypt C</a:t>
            </a:r>
          </a:p>
          <a:p>
            <a:pPr lvl="2"/>
            <a:r>
              <a:rPr lang="en-US" altLang="zh-CN" err="1">
                <a:sym typeface="+mn-ea"/>
              </a:rPr>
              <a:t>“</a:t>
            </a:r>
            <a:r>
              <a:rPr lang="en-US" altLang="zh-CN" err="1">
                <a:solidFill>
                  <a:srgbClr val="FF0000"/>
                </a:solidFill>
                <a:sym typeface="+mn-ea"/>
              </a:rPr>
              <a:t>many-to-one</a:t>
            </a:r>
            <a:r>
              <a:rPr lang="en-US" altLang="zh-CN" err="1">
                <a:sym typeface="+mn-ea"/>
              </a:rPr>
              <a:t>”: everyone can encrypt for Bob</a:t>
            </a:r>
            <a:endParaRPr lang="en-US" altLang="zh-CN" sz="2400" err="1"/>
          </a:p>
          <a:p>
            <a:r>
              <a:rPr lang="en-US" altLang="zh-CN" err="1"/>
              <a:t>Infeasible: </a:t>
            </a:r>
            <a:r>
              <a:rPr lang="en-US" altLang="zh-CN" err="1">
                <a:sym typeface="+mn-ea"/>
              </a:rPr>
              <a:t>K</a:t>
            </a:r>
            <a:r>
              <a:rPr lang="en-US" altLang="zh-CN" baseline="-25000" err="1">
                <a:sym typeface="+mn-ea"/>
              </a:rPr>
              <a:t>eb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err="1"/>
              <a:t>K</a:t>
            </a:r>
            <a:r>
              <a:rPr lang="en-US" altLang="zh-CN" baseline="-25000" err="1"/>
              <a:t>db</a:t>
            </a:r>
            <a:r>
              <a:rPr lang="en-US" altLang="zh-CN" err="1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Digital Signatures</a:t>
            </a:r>
          </a:p>
        </p:txBody>
      </p:sp>
      <p:sp>
        <p:nvSpPr>
          <p:cNvPr id="8194" name="文本占位符 133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/>
              <a:t>Workflow</a:t>
            </a:r>
          </a:p>
          <a:p>
            <a:pPr lvl="1"/>
            <a:r>
              <a:rPr lang="en-US" altLang="zh-CN"/>
              <a:t>Alice generates K</a:t>
            </a:r>
            <a:r>
              <a:rPr lang="en-US" altLang="zh-CN" baseline="-25000"/>
              <a:t>ea</a:t>
            </a:r>
            <a:r>
              <a:rPr lang="en-US" altLang="zh-CN" err="1"/>
              <a:t> and K</a:t>
            </a:r>
            <a:r>
              <a:rPr lang="en-US" altLang="zh-CN" baseline="-25000" err="1"/>
              <a:t>da</a:t>
            </a:r>
            <a:endParaRPr lang="en-US" altLang="zh-CN"/>
          </a:p>
          <a:p>
            <a:pPr lvl="1"/>
            <a:r>
              <a:rPr lang="en-US" altLang="zh-CN"/>
              <a:t>Alice publishes K</a:t>
            </a:r>
            <a:r>
              <a:rPr lang="en-US" altLang="zh-CN" baseline="-25000"/>
              <a:t>ea</a:t>
            </a:r>
            <a:endParaRPr lang="en-US" altLang="zh-CN"/>
          </a:p>
          <a:p>
            <a:pPr lvl="1"/>
            <a:r>
              <a:rPr lang="en-US" altLang="zh-CN" err="1"/>
              <a:t>Alice signs plaintext P: (P, S = D(K</a:t>
            </a:r>
            <a:r>
              <a:rPr lang="en-US" altLang="zh-CN" baseline="-25000" err="1"/>
              <a:t>da</a:t>
            </a:r>
            <a:r>
              <a:rPr lang="en-US" altLang="zh-CN"/>
              <a:t>, P))</a:t>
            </a:r>
          </a:p>
          <a:p>
            <a:pPr lvl="1"/>
            <a:r>
              <a:rPr lang="en-US" altLang="zh-CN"/>
              <a:t>Alice sends (P, S) to Bob </a:t>
            </a:r>
          </a:p>
          <a:p>
            <a:pPr lvl="1"/>
            <a:r>
              <a:rPr lang="en-US" altLang="zh-CN" err="1"/>
              <a:t>Bob verifies that E(K</a:t>
            </a:r>
            <a:r>
              <a:rPr lang="en-US" altLang="zh-CN" baseline="-25000" err="1"/>
              <a:t>ea</a:t>
            </a:r>
            <a:r>
              <a:rPr lang="en-US" altLang="zh-CN" err="1"/>
              <a:t>, S) = P</a:t>
            </a:r>
            <a:endParaRPr lang="en-US" altLang="zh-CN"/>
          </a:p>
          <a:p>
            <a:pPr lvl="0"/>
            <a:r>
              <a:rPr lang="en-US" altLang="zh-CN" sz="2600" err="1">
                <a:sym typeface="+mn-ea"/>
              </a:rPr>
              <a:t>Only Alice has K</a:t>
            </a:r>
            <a:r>
              <a:rPr lang="en-US" altLang="zh-CN" sz="2600" baseline="-25000" err="1">
                <a:sym typeface="+mn-ea"/>
              </a:rPr>
              <a:t>da</a:t>
            </a:r>
            <a:endParaRPr lang="en-US" altLang="zh-CN" err="1">
              <a:sym typeface="+mn-ea"/>
            </a:endParaRPr>
          </a:p>
          <a:p>
            <a:pPr lvl="1"/>
            <a:r>
              <a:rPr lang="en-US" altLang="zh-CN" err="1">
                <a:solidFill>
                  <a:srgbClr val="0000FF"/>
                </a:solidFill>
                <a:sym typeface="+mn-ea"/>
              </a:rPr>
              <a:t>Authentication</a:t>
            </a:r>
            <a:r>
              <a:rPr lang="en-US" altLang="zh-CN" err="1">
                <a:sym typeface="+mn-ea"/>
              </a:rPr>
              <a:t>: Eve cannot properly sign P</a:t>
            </a:r>
          </a:p>
          <a:p>
            <a:pPr lvl="1"/>
            <a:r>
              <a:rPr lang="en-US" altLang="zh-CN" err="1">
                <a:solidFill>
                  <a:srgbClr val="0000FF"/>
                </a:solidFill>
                <a:sym typeface="+mn-ea"/>
              </a:rPr>
              <a:t>Integrity</a:t>
            </a:r>
            <a:r>
              <a:rPr lang="en-US" altLang="zh-CN" err="1">
                <a:sym typeface="+mn-ea"/>
              </a:rPr>
              <a:t>: Eve cannot properly modify P and S</a:t>
            </a:r>
          </a:p>
          <a:p>
            <a:pPr lvl="0"/>
            <a:r>
              <a:rPr lang="en-US" altLang="zh-CN" err="1">
                <a:sym typeface="+mn-ea"/>
              </a:rPr>
              <a:t>Infeasible: K</a:t>
            </a:r>
            <a:r>
              <a:rPr lang="en-US" altLang="zh-CN" baseline="-25000" err="1">
                <a:sym typeface="+mn-ea"/>
              </a:rPr>
              <a:t>ea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err="1">
                <a:sym typeface="+mn-ea"/>
              </a:rPr>
              <a:t>K</a:t>
            </a:r>
            <a:r>
              <a:rPr lang="en-US" altLang="zh-CN" baseline="-25000" err="1">
                <a:sym typeface="+mn-ea"/>
              </a:rPr>
              <a:t>da</a:t>
            </a:r>
            <a:r>
              <a:rPr lang="en-US" altLang="zh-CN" err="1">
                <a:sym typeface="+mn-ea"/>
              </a:rPr>
              <a:t> 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4337"/>
          <p:cNvSpPr>
            <a:spLocks noGrp="1"/>
          </p:cNvSpPr>
          <p:nvPr>
            <p:ph type="title"/>
          </p:nvPr>
        </p:nvSpPr>
        <p:spPr>
          <a:xfrm>
            <a:off x="548005" y="188595"/>
            <a:ext cx="7086600" cy="652780"/>
          </a:xfrm>
        </p:spPr>
        <p:txBody>
          <a:bodyPr anchor="ctr"/>
          <a:lstStyle/>
          <a:p>
            <a:r>
              <a:rPr lang="en-US" altLang="zh-CN" sz="2800"/>
              <a:t>Public Key Encryption + </a:t>
            </a:r>
            <a:r>
              <a:rPr lang="en-US" altLang="zh-CN" sz="2800">
                <a:sym typeface="+mn-ea"/>
              </a:rPr>
              <a:t>Digital Signature</a:t>
            </a:r>
          </a:p>
        </p:txBody>
      </p:sp>
      <p:sp>
        <p:nvSpPr>
          <p:cNvPr id="9218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err="1"/>
              <a:t>Workflow</a:t>
            </a:r>
          </a:p>
          <a:p>
            <a:pPr lvl="1"/>
            <a:r>
              <a:rPr lang="en-US" altLang="zh-CN" err="1"/>
              <a:t>Alice encrypts with Bob’s public key: C = E(K</a:t>
            </a:r>
            <a:r>
              <a:rPr lang="en-US" altLang="zh-CN" baseline="-25000" err="1"/>
              <a:t>eb</a:t>
            </a:r>
            <a:r>
              <a:rPr lang="en-US" altLang="zh-CN"/>
              <a:t>, P)</a:t>
            </a:r>
          </a:p>
          <a:p>
            <a:pPr lvl="1"/>
            <a:r>
              <a:rPr lang="en-US" altLang="zh-CN" err="1"/>
              <a:t>Alice signs with her secret key: S = D(K</a:t>
            </a:r>
            <a:r>
              <a:rPr lang="en-US" altLang="zh-CN" baseline="-25000" err="1"/>
              <a:t>da</a:t>
            </a:r>
            <a:r>
              <a:rPr lang="en-US" altLang="zh-CN"/>
              <a:t>, C)</a:t>
            </a:r>
          </a:p>
          <a:p>
            <a:pPr lvl="1"/>
            <a:r>
              <a:rPr lang="en-US" altLang="zh-CN"/>
              <a:t>Alice sends (S, C) to Bob</a:t>
            </a:r>
          </a:p>
          <a:p>
            <a:pPr lvl="1"/>
            <a:r>
              <a:rPr lang="en-US" altLang="zh-CN" err="1"/>
              <a:t>Bob verifies E(K</a:t>
            </a:r>
            <a:r>
              <a:rPr lang="en-US" altLang="zh-CN" baseline="-25000" err="1"/>
              <a:t>ea</a:t>
            </a:r>
            <a:r>
              <a:rPr lang="en-US" altLang="zh-CN"/>
              <a:t>, S) = C</a:t>
            </a:r>
          </a:p>
          <a:p>
            <a:pPr lvl="1"/>
            <a:r>
              <a:rPr lang="en-US" altLang="zh-CN" err="1"/>
              <a:t>Bob decrypts: P = D(K</a:t>
            </a:r>
            <a:r>
              <a:rPr lang="en-US" altLang="zh-CN" baseline="-25000" err="1"/>
              <a:t>db</a:t>
            </a:r>
            <a:r>
              <a:rPr lang="en-US" altLang="zh-CN"/>
              <a:t>, C)</a:t>
            </a:r>
          </a:p>
          <a:p>
            <a:pPr lvl="0"/>
            <a:r>
              <a:rPr lang="en-US" altLang="zh-CN" err="1">
                <a:sym typeface="+mn-ea"/>
              </a:rPr>
              <a:t>Only Bob has K</a:t>
            </a:r>
            <a:r>
              <a:rPr lang="en-US" altLang="zh-CN" baseline="-25000" err="1">
                <a:sym typeface="+mn-ea"/>
              </a:rPr>
              <a:t>db	</a:t>
            </a:r>
            <a:r>
              <a:rPr lang="en-US" altLang="zh-CN" err="1">
                <a:sym typeface="+mn-ea"/>
              </a:rPr>
              <a:t> and only Alice has K</a:t>
            </a:r>
            <a:r>
              <a:rPr lang="en-US" altLang="zh-CN" baseline="-25000" err="1">
                <a:sym typeface="+mn-ea"/>
              </a:rPr>
              <a:t>da</a:t>
            </a:r>
          </a:p>
          <a:p>
            <a:pPr lvl="1"/>
            <a:r>
              <a:rPr lang="en-US" altLang="zh-CN" err="1">
                <a:solidFill>
                  <a:srgbClr val="0000FF"/>
                </a:solidFill>
                <a:sym typeface="+mn-ea"/>
              </a:rPr>
              <a:t>Encryption</a:t>
            </a:r>
            <a:r>
              <a:rPr lang="en-US" altLang="zh-CN" err="1">
                <a:sym typeface="+mn-ea"/>
              </a:rPr>
              <a:t>: only Bob can properly decrypt C</a:t>
            </a:r>
          </a:p>
          <a:p>
            <a:pPr lvl="2"/>
            <a:r>
              <a:rPr lang="en-US" altLang="zh-CN" err="1">
                <a:sym typeface="+mn-ea"/>
              </a:rPr>
              <a:t>“</a:t>
            </a:r>
            <a:r>
              <a:rPr lang="en-US" altLang="zh-CN" err="1">
                <a:solidFill>
                  <a:srgbClr val="FF0000"/>
                </a:solidFill>
                <a:sym typeface="+mn-ea"/>
              </a:rPr>
              <a:t>many-to-one</a:t>
            </a:r>
            <a:r>
              <a:rPr lang="en-US" altLang="zh-CN" err="1">
                <a:sym typeface="+mn-ea"/>
              </a:rPr>
              <a:t>”: everyone can encrypt for Bob</a:t>
            </a:r>
          </a:p>
          <a:p>
            <a:pPr lvl="1"/>
            <a:r>
              <a:rPr lang="en-US" altLang="zh-CN" err="1">
                <a:solidFill>
                  <a:srgbClr val="0000FF"/>
                </a:solidFill>
                <a:sym typeface="+mn-ea"/>
              </a:rPr>
              <a:t>Authentication</a:t>
            </a:r>
            <a:r>
              <a:rPr lang="en-US" altLang="zh-CN" err="1">
                <a:sym typeface="+mn-ea"/>
              </a:rPr>
              <a:t>: only Alice can properly sign C</a:t>
            </a:r>
          </a:p>
          <a:p>
            <a:pPr lvl="1"/>
            <a:r>
              <a:rPr lang="en-US" altLang="zh-CN" err="1">
                <a:solidFill>
                  <a:srgbClr val="0000FF"/>
                </a:solidFill>
                <a:sym typeface="+mn-ea"/>
              </a:rPr>
              <a:t>Integrity</a:t>
            </a:r>
            <a:r>
              <a:rPr lang="en-US" altLang="zh-CN" err="1">
                <a:sym typeface="+mn-ea"/>
              </a:rPr>
              <a:t>: Eve cannot properly modify S and C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Secure Hashes</a:t>
            </a:r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>
          <a:xfrm>
            <a:off x="548005" y="2164715"/>
            <a:ext cx="8191500" cy="4312285"/>
          </a:xfrm>
        </p:spPr>
        <p:txBody>
          <a:bodyPr anchor="t"/>
          <a:lstStyle/>
          <a:p>
            <a:r>
              <a:rPr lang="en-US" altLang="zh-CN"/>
              <a:t>Goals</a:t>
            </a:r>
          </a:p>
          <a:p>
            <a:pPr lvl="1"/>
            <a:r>
              <a:rPr lang="en-US" altLang="zh-CN" sz="2400">
                <a:sym typeface="+mn-ea"/>
              </a:rPr>
              <a:t>Infeasible: h(m)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>
                <a:sym typeface="+mn-ea"/>
              </a:rPr>
              <a:t> m</a:t>
            </a:r>
            <a:endParaRPr lang="en-US" altLang="zh-CN" sz="2400" err="1"/>
          </a:p>
          <a:p>
            <a:pPr lvl="2"/>
            <a:r>
              <a:rPr lang="en-US" altLang="zh-CN" sz="2400" err="1">
                <a:solidFill>
                  <a:srgbClr val="0000FF"/>
                </a:solidFill>
                <a:sym typeface="+mn-ea"/>
              </a:rPr>
              <a:t>First preimage resistance</a:t>
            </a:r>
            <a:r>
              <a:rPr lang="en-US" altLang="zh-CN" sz="2400" err="1">
                <a:sym typeface="+mn-ea"/>
              </a:rPr>
              <a:t>: given h(m</a:t>
            </a:r>
            <a:r>
              <a:rPr lang="en-US" altLang="zh-CN" sz="2400">
                <a:sym typeface="+mn-ea"/>
              </a:rPr>
              <a:t>) it takes 2</a:t>
            </a:r>
            <a:r>
              <a:rPr lang="en-US" altLang="zh-CN" sz="2400" baseline="30000">
                <a:sym typeface="+mn-ea"/>
              </a:rPr>
              <a:t>n</a:t>
            </a:r>
            <a:r>
              <a:rPr lang="en-US" altLang="zh-CN" sz="2400">
                <a:sym typeface="+mn-ea"/>
              </a:rPr>
              <a:t> work to find m.</a:t>
            </a:r>
            <a:endParaRPr lang="en-US" altLang="zh-CN" sz="2400"/>
          </a:p>
          <a:p>
            <a:pPr lvl="1"/>
            <a:r>
              <a:rPr lang="en-US" altLang="zh-CN" sz="2400"/>
              <a:t>Infeasible: find m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charset="0"/>
              </a:rPr>
              <a:t>m</a:t>
            </a:r>
            <a:r>
              <a:rPr lang="en-US" altLang="zh-CN" sz="2400" baseline="-25000">
                <a:sym typeface="Symbol" panose="05050102010706020507" charset="0"/>
              </a:rPr>
              <a:t>2</a:t>
            </a:r>
            <a:r>
              <a:rPr lang="en-US" altLang="zh-CN" sz="2400"/>
              <a:t> where </a:t>
            </a:r>
            <a:r>
              <a:rPr lang="en-US" altLang="zh-CN" sz="2400">
                <a:sym typeface="+mn-ea"/>
              </a:rPr>
              <a:t>h(m</a:t>
            </a:r>
            <a:r>
              <a:rPr lang="en-US" altLang="zh-CN" sz="2400" baseline="-250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) = h(m</a:t>
            </a:r>
            <a:r>
              <a:rPr lang="en-US" altLang="zh-CN" sz="2400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).</a:t>
            </a:r>
            <a:endParaRPr lang="en-US" altLang="zh-CN" sz="2400"/>
          </a:p>
          <a:p>
            <a:pPr lvl="2"/>
            <a:r>
              <a:rPr lang="en-US" altLang="zh-CN" err="1">
                <a:solidFill>
                  <a:srgbClr val="0000FF"/>
                </a:solidFill>
                <a:sym typeface="+mn-ea"/>
              </a:rPr>
              <a:t>Second preimage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resistance</a:t>
            </a:r>
            <a:r>
              <a:rPr lang="en-US" altLang="zh-CN">
                <a:sym typeface="+mn-ea"/>
              </a:rPr>
              <a:t>: given m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 it takes 2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 work to find m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such that h(m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) = h(m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olidFill>
                <a:srgbClr val="0000FF"/>
              </a:solidFill>
            </a:endParaRP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Collision resistance</a:t>
            </a:r>
            <a:r>
              <a:rPr lang="en-US" altLang="zh-CN"/>
              <a:t>: it takes 2</a:t>
            </a:r>
            <a:r>
              <a:rPr lang="en-US" altLang="zh-CN" baseline="30000"/>
              <a:t>n/2</a:t>
            </a:r>
            <a:r>
              <a:rPr lang="en-US" altLang="zh-CN"/>
              <a:t> work to find any m</a:t>
            </a:r>
            <a:r>
              <a:rPr lang="en-US" altLang="zh-CN" baseline="-25000"/>
              <a:t>1</a:t>
            </a:r>
            <a:r>
              <a:rPr lang="en-US" altLang="zh-CN"/>
              <a:t>, m</a:t>
            </a:r>
            <a:r>
              <a:rPr lang="en-US" altLang="zh-CN" baseline="-25000"/>
              <a:t>2</a:t>
            </a:r>
            <a:r>
              <a:rPr lang="en-US" altLang="zh-CN"/>
              <a:t> such that h(m</a:t>
            </a:r>
            <a:r>
              <a:rPr lang="en-US" altLang="zh-CN" baseline="-25000"/>
              <a:t>1</a:t>
            </a:r>
            <a:r>
              <a:rPr lang="en-US" altLang="zh-CN"/>
              <a:t>) = h(m</a:t>
            </a:r>
            <a:r>
              <a:rPr lang="en-US" altLang="zh-CN" baseline="-25000"/>
              <a:t>2</a:t>
            </a:r>
            <a:r>
              <a:rPr lang="en-US" altLang="zh-CN"/>
              <a:t>).</a:t>
            </a:r>
          </a:p>
          <a:p>
            <a:pPr lvl="1"/>
            <a:r>
              <a:rPr lang="en-US" altLang="zh-CN" sz="2400">
                <a:sym typeface="+mn-ea"/>
              </a:rPr>
              <a:t>a small change to m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CN" sz="2400">
                <a:sym typeface="+mn-ea"/>
              </a:rPr>
              <a:t>significant changes to h(m)</a:t>
            </a:r>
          </a:p>
        </p:txBody>
      </p:sp>
      <p:sp>
        <p:nvSpPr>
          <p:cNvPr id="30723" name="矩形 30723"/>
          <p:cNvSpPr/>
          <p:nvPr/>
        </p:nvSpPr>
        <p:spPr>
          <a:xfrm>
            <a:off x="3962400" y="1114425"/>
            <a:ext cx="12192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24" name="直接连接符 30725"/>
          <p:cNvSpPr/>
          <p:nvPr/>
        </p:nvSpPr>
        <p:spPr>
          <a:xfrm>
            <a:off x="2971800" y="15716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5" name="直接连接符 30726"/>
          <p:cNvSpPr/>
          <p:nvPr/>
        </p:nvSpPr>
        <p:spPr>
          <a:xfrm>
            <a:off x="5181600" y="157162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6" name="文本框 30727"/>
          <p:cNvSpPr txBox="1"/>
          <p:nvPr/>
        </p:nvSpPr>
        <p:spPr>
          <a:xfrm>
            <a:off x="1524000" y="1266825"/>
            <a:ext cx="1365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Message m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(any size)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27" name="文本框 30728"/>
          <p:cNvSpPr txBox="1"/>
          <p:nvPr/>
        </p:nvSpPr>
        <p:spPr>
          <a:xfrm>
            <a:off x="6172200" y="1343025"/>
            <a:ext cx="1720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n-bit hash h(m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Hash Applications</a:t>
            </a:r>
          </a:p>
        </p:txBody>
      </p:sp>
      <p:sp>
        <p:nvSpPr>
          <p:cNvPr id="31746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err="1"/>
              <a:t>Verify message </a:t>
            </a:r>
            <a:r>
              <a:rPr lang="en-US" altLang="zh-CN" err="1">
                <a:solidFill>
                  <a:srgbClr val="0000FF"/>
                </a:solidFill>
              </a:rPr>
              <a:t>integrity</a:t>
            </a:r>
            <a:endParaRPr lang="en-US" altLang="zh-CN" err="1"/>
          </a:p>
          <a:p>
            <a:r>
              <a:rPr lang="en-US" altLang="zh-CN" err="1"/>
              <a:t>Faster digital signatures: Alice signs h(P</a:t>
            </a:r>
            <a:r>
              <a:rPr lang="en-US" altLang="zh-CN"/>
              <a:t>) instead of P.</a:t>
            </a:r>
          </a:p>
          <a:p>
            <a:r>
              <a:rPr lang="en-US" altLang="zh-CN"/>
              <a:t>Password verification (e.g. UNIX) without storing passwords.</a:t>
            </a:r>
          </a:p>
          <a:p>
            <a:r>
              <a:rPr lang="en-US" altLang="zh-CN"/>
              <a:t>Strong pseudo-random number generation.</a:t>
            </a:r>
          </a:p>
          <a:p>
            <a:r>
              <a:rPr lang="en-US" altLang="zh-CN"/>
              <a:t>Message Authentication Code (MAC).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Hash Examples</a:t>
            </a:r>
          </a:p>
        </p:txBody>
      </p:sp>
      <p:sp>
        <p:nvSpPr>
          <p:cNvPr id="32770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US" altLang="zh-CN"/>
              <a:t>MD2, MD4, MD5 – 128 bits </a:t>
            </a:r>
            <a:r>
              <a:rPr lang="en-US" altLang="zh-CN" sz="1700"/>
              <a:t>(broken, </a:t>
            </a:r>
            <a:r>
              <a:rPr lang="en-US" altLang="zh-CN" sz="1600"/>
              <a:t>http://eprint.iacr.org/2004/199.pdf</a:t>
            </a:r>
          </a:p>
          <a:p>
            <a:pPr lvl="1">
              <a:buNone/>
            </a:pPr>
            <a:r>
              <a:rPr lang="en-US" altLang="zh-CN" sz="1600"/>
              <a:t>     http://eprint.iacr.org/2006/105.pdf</a:t>
            </a:r>
            <a:r>
              <a:rPr lang="en-US" altLang="zh-CN" sz="1700"/>
              <a:t>)</a:t>
            </a:r>
          </a:p>
          <a:p>
            <a:pPr lvl="1"/>
            <a:r>
              <a:rPr lang="en-US" altLang="zh-CN"/>
              <a:t>SHA-1 – 160 bits</a:t>
            </a:r>
          </a:p>
          <a:p>
            <a:pPr lvl="1"/>
            <a:r>
              <a:rPr lang="en-US" altLang="zh-CN"/>
              <a:t>SHA-256, 384, 512 bits</a:t>
            </a:r>
          </a:p>
          <a:p>
            <a:pPr lvl="1">
              <a:buNone/>
            </a:pPr>
            <a:r>
              <a:rPr lang="en-US" altLang="zh-CN" sz="1700"/>
              <a:t>http://csrc.nist.gov/publications/fips/fips180-2/fips180-2.pdf</a:t>
            </a:r>
          </a:p>
          <a:p>
            <a:pPr lvl="1"/>
            <a:r>
              <a:rPr lang="en-US" altLang="zh-CN"/>
              <a:t>Whirlpool – 512 bits</a:t>
            </a:r>
          </a:p>
          <a:p>
            <a:pPr lvl="1"/>
            <a:r>
              <a:rPr lang="en-US" altLang="zh-CN"/>
              <a:t>Tiger – 192 bits</a:t>
            </a:r>
          </a:p>
          <a:p>
            <a:r>
              <a:rPr lang="en-US" altLang="zh-CN"/>
              <a:t>Many proposed hashes have been broken.</a:t>
            </a:r>
          </a:p>
          <a:p>
            <a:pPr>
              <a:buNone/>
            </a:pPr>
            <a:r>
              <a:rPr lang="en-US" altLang="zh-CN" sz="1600" err="1"/>
              <a:t>http://paginas.terra.com.br/informatica/paulobarreto/hflounge.html</a:t>
            </a:r>
            <a:endParaRPr lang="en-US" altLang="zh-CN" sz="16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4817"/>
          <p:cNvSpPr>
            <a:spLocks noGrp="1"/>
          </p:cNvSpPr>
          <p:nvPr>
            <p:ph type="title"/>
          </p:nvPr>
        </p:nvSpPr>
        <p:spPr>
          <a:xfrm>
            <a:off x="548005" y="188595"/>
            <a:ext cx="7086600" cy="858520"/>
          </a:xfrm>
        </p:spPr>
        <p:txBody>
          <a:bodyPr anchor="ctr"/>
          <a:lstStyle/>
          <a:p>
            <a:r>
              <a:rPr lang="en-US" altLang="zh-CN"/>
              <a:t>Hash Construction from a Block Cipher</a:t>
            </a:r>
          </a:p>
        </p:txBody>
      </p:sp>
      <p:sp>
        <p:nvSpPr>
          <p:cNvPr id="33794" name="矩形 34819"/>
          <p:cNvSpPr/>
          <p:nvPr/>
        </p:nvSpPr>
        <p:spPr>
          <a:xfrm>
            <a:off x="1143000" y="3048000"/>
            <a:ext cx="19812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5" name="矩形 34820"/>
          <p:cNvSpPr/>
          <p:nvPr/>
        </p:nvSpPr>
        <p:spPr>
          <a:xfrm>
            <a:off x="3124200" y="3048000"/>
            <a:ext cx="19812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6" name="矩形 34821"/>
          <p:cNvSpPr/>
          <p:nvPr/>
        </p:nvSpPr>
        <p:spPr>
          <a:xfrm>
            <a:off x="6172200" y="3048000"/>
            <a:ext cx="1905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aseline="-2500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size, pad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7" name="直接连接符 34825"/>
          <p:cNvSpPr/>
          <p:nvPr/>
        </p:nvSpPr>
        <p:spPr>
          <a:xfrm>
            <a:off x="5257800" y="3276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798" name="矩形 34826"/>
          <p:cNvSpPr/>
          <p:nvPr/>
        </p:nvSpPr>
        <p:spPr>
          <a:xfrm>
            <a:off x="2971800" y="4724400"/>
            <a:ext cx="9906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9" name="直接连接符 34828"/>
          <p:cNvSpPr/>
          <p:nvPr/>
        </p:nvSpPr>
        <p:spPr>
          <a:xfrm>
            <a:off x="1981200" y="3581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0" name="直接连接符 34829"/>
          <p:cNvSpPr/>
          <p:nvPr/>
        </p:nvSpPr>
        <p:spPr>
          <a:xfrm>
            <a:off x="1981200" y="52578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" name="直接连接符 34830"/>
          <p:cNvSpPr/>
          <p:nvPr/>
        </p:nvSpPr>
        <p:spPr>
          <a:xfrm>
            <a:off x="3429000" y="5715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" name="直接连接符 34831"/>
          <p:cNvSpPr/>
          <p:nvPr/>
        </p:nvSpPr>
        <p:spPr>
          <a:xfrm>
            <a:off x="3429000" y="6096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3" name="直接连接符 34832"/>
          <p:cNvSpPr/>
          <p:nvPr/>
        </p:nvSpPr>
        <p:spPr>
          <a:xfrm flipV="1">
            <a:off x="4343400" y="42672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4" name="直接连接符 34833"/>
          <p:cNvSpPr/>
          <p:nvPr/>
        </p:nvSpPr>
        <p:spPr>
          <a:xfrm flipH="1">
            <a:off x="3429000" y="42672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5" name="直接连接符 34834"/>
          <p:cNvSpPr/>
          <p:nvPr/>
        </p:nvSpPr>
        <p:spPr>
          <a:xfrm>
            <a:off x="3429000" y="4267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6" name="文本框 34835"/>
          <p:cNvSpPr txBox="1"/>
          <p:nvPr/>
        </p:nvSpPr>
        <p:spPr>
          <a:xfrm>
            <a:off x="1676400" y="5334000"/>
            <a:ext cx="106203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Key = m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7" name="文本框 34836"/>
          <p:cNvSpPr txBox="1"/>
          <p:nvPr/>
        </p:nvSpPr>
        <p:spPr>
          <a:xfrm>
            <a:off x="2895600" y="4114800"/>
            <a:ext cx="5175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8" name="文本框 34837"/>
          <p:cNvSpPr txBox="1"/>
          <p:nvPr/>
        </p:nvSpPr>
        <p:spPr>
          <a:xfrm>
            <a:off x="2895600" y="5791200"/>
            <a:ext cx="533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aseline="-25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9" name="直接连接符 34838"/>
          <p:cNvSpPr/>
          <p:nvPr/>
        </p:nvSpPr>
        <p:spPr>
          <a:xfrm>
            <a:off x="4343400" y="6096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10" name="文本框 34839"/>
          <p:cNvSpPr txBox="1"/>
          <p:nvPr/>
        </p:nvSpPr>
        <p:spPr>
          <a:xfrm>
            <a:off x="5410200" y="5486400"/>
            <a:ext cx="1631950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= fixed IV</a:t>
            </a:r>
          </a:p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aseline="-25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 = E(m</a:t>
            </a:r>
            <a:r>
              <a:rPr lang="en-US" altLang="zh-CN" baseline="-25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h(m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 = C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11" name="文本占位符 3484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/>
              <a:t>Whirlpool uses a cipher called W, based on AES but with a 512 bit block and 512 bit key.</a:t>
            </a:r>
          </a:p>
          <a:p>
            <a:pPr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Random Number Generation</a:t>
            </a:r>
          </a:p>
        </p:txBody>
      </p:sp>
      <p:sp>
        <p:nvSpPr>
          <p:cNvPr id="36866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/>
              <a:t>Random = not guessable by an attacker.</a:t>
            </a:r>
          </a:p>
          <a:p>
            <a:r>
              <a:rPr lang="en-US" altLang="zh-CN"/>
              <a:t>Requires a hardware source of entropy. </a:t>
            </a:r>
          </a:p>
        </p:txBody>
      </p:sp>
      <p:sp>
        <p:nvSpPr>
          <p:cNvPr id="36867" name="矩形 54275"/>
          <p:cNvSpPr/>
          <p:nvPr/>
        </p:nvSpPr>
        <p:spPr>
          <a:xfrm>
            <a:off x="3810000" y="3810000"/>
            <a:ext cx="12192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68" name="直接连接符 54277"/>
          <p:cNvSpPr/>
          <p:nvPr/>
        </p:nvSpPr>
        <p:spPr>
          <a:xfrm>
            <a:off x="4419600" y="4953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69" name="直接连接符 54278"/>
          <p:cNvSpPr/>
          <p:nvPr/>
        </p:nvSpPr>
        <p:spPr>
          <a:xfrm>
            <a:off x="4419600" y="54102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870" name="直接连接符 54279"/>
          <p:cNvSpPr/>
          <p:nvPr/>
        </p:nvSpPr>
        <p:spPr>
          <a:xfrm flipV="1">
            <a:off x="5562600" y="33528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871" name="直接连接符 54280"/>
          <p:cNvSpPr/>
          <p:nvPr/>
        </p:nvSpPr>
        <p:spPr>
          <a:xfrm flipH="1">
            <a:off x="4572000" y="33528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2" name="直接连接符 54281"/>
          <p:cNvSpPr/>
          <p:nvPr/>
        </p:nvSpPr>
        <p:spPr>
          <a:xfrm>
            <a:off x="4572000" y="3352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873" name="直接连接符 54282"/>
          <p:cNvSpPr/>
          <p:nvPr/>
        </p:nvSpPr>
        <p:spPr>
          <a:xfrm>
            <a:off x="4114800" y="3352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874" name="直接连接符 54283"/>
          <p:cNvSpPr/>
          <p:nvPr/>
        </p:nvSpPr>
        <p:spPr>
          <a:xfrm>
            <a:off x="2667000" y="33528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5" name="文本框 54284"/>
          <p:cNvSpPr txBox="1"/>
          <p:nvPr/>
        </p:nvSpPr>
        <p:spPr>
          <a:xfrm>
            <a:off x="6553200" y="5029200"/>
            <a:ext cx="1111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76" name="文本框 54285"/>
          <p:cNvSpPr txBox="1"/>
          <p:nvPr/>
        </p:nvSpPr>
        <p:spPr>
          <a:xfrm>
            <a:off x="1143000" y="3200400"/>
            <a:ext cx="2127250" cy="2289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System clock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Mouse movements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Keystroke timing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Network packets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Thermal noise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Audio input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Video input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Radioactive source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Message Authentication Code (MAC)</a:t>
            </a:r>
          </a:p>
        </p:txBody>
      </p:sp>
      <p:sp>
        <p:nvSpPr>
          <p:cNvPr id="37890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Protects a message's </a:t>
            </a:r>
            <a:r>
              <a:rPr lang="en-US" altLang="zh-CN" dirty="0">
                <a:solidFill>
                  <a:srgbClr val="0000FF"/>
                </a:solidFill>
              </a:rPr>
              <a:t>integrity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00FF"/>
                </a:solidFill>
              </a:rPr>
              <a:t>authenticity</a:t>
            </a:r>
            <a:endParaRPr lang="en-US" altLang="zh-CN" dirty="0"/>
          </a:p>
          <a:p>
            <a:r>
              <a:rPr lang="en-US" altLang="zh-CN" dirty="0"/>
              <a:t>Example: </a:t>
            </a:r>
            <a:r>
              <a:rPr lang="en-US" altLang="zh-CN" dirty="0">
                <a:sym typeface="+mn-ea"/>
              </a:rPr>
              <a:t>HMAC</a:t>
            </a:r>
          </a:p>
          <a:p>
            <a:pPr lvl="1"/>
            <a:r>
              <a:rPr lang="en-US" altLang="zh-CN" dirty="0"/>
              <a:t>HMAC(K, m) = </a:t>
            </a:r>
            <a:br>
              <a:rPr lang="en-US" altLang="zh-CN" dirty="0"/>
            </a:br>
            <a:r>
              <a:rPr lang="en-US" altLang="zh-CN" dirty="0"/>
              <a:t>h(K </a:t>
            </a:r>
            <a:r>
              <a:rPr lang="en-US" altLang="zh-CN" dirty="0" err="1"/>
              <a:t>xor</a:t>
            </a:r>
            <a:r>
              <a:rPr lang="en-US" altLang="zh-CN" dirty="0"/>
              <a:t> 0x5c5c…|| h(K </a:t>
            </a:r>
            <a:r>
              <a:rPr lang="en-US" altLang="zh-CN" dirty="0" err="1"/>
              <a:t>xor</a:t>
            </a:r>
            <a:r>
              <a:rPr lang="en-US" altLang="zh-CN" dirty="0"/>
              <a:t> 0x3c3c… || m))</a:t>
            </a:r>
          </a:p>
          <a:p>
            <a:pPr lvl="2"/>
            <a:r>
              <a:rPr lang="en-US" altLang="zh-CN" dirty="0"/>
              <a:t>h() = SHA-1 or MD5</a:t>
            </a:r>
          </a:p>
          <a:p>
            <a:pPr lvl="2"/>
            <a:r>
              <a:rPr lang="en-US" altLang="zh-CN" dirty="0"/>
              <a:t>K = key</a:t>
            </a:r>
          </a:p>
          <a:p>
            <a:pPr lvl="2"/>
            <a:r>
              <a:rPr lang="en-US" altLang="zh-CN" dirty="0"/>
              <a:t>m = message</a:t>
            </a:r>
          </a:p>
          <a:p>
            <a:pPr lvl="0"/>
            <a:r>
              <a:rPr lang="en-US" altLang="zh-CN" dirty="0"/>
              <a:t>Can only be generated if you know 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Secure Sockets Layer (SSL)</a:t>
            </a:r>
          </a:p>
        </p:txBody>
      </p:sp>
      <p:sp>
        <p:nvSpPr>
          <p:cNvPr id="48130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/>
              <a:t>https protocol (secure channel)</a:t>
            </a:r>
          </a:p>
          <a:p>
            <a:r>
              <a:rPr lang="en-US" altLang="zh-CN" sz="2400"/>
              <a:t>Version 3.0 developed by Netscape in 1996</a:t>
            </a:r>
          </a:p>
          <a:p>
            <a:r>
              <a:rPr lang="en-US" altLang="zh-CN" sz="2400"/>
              <a:t>Also known as TLS 1.0 (Transport Layer Security)</a:t>
            </a:r>
          </a:p>
          <a:p>
            <a:r>
              <a:rPr lang="en-US" altLang="zh-CN" sz="2400"/>
              <a:t>Supports many algorithms</a:t>
            </a:r>
          </a:p>
          <a:p>
            <a:pPr lvl="1"/>
            <a:r>
              <a:rPr lang="en-US" altLang="zh-CN" sz="2200"/>
              <a:t>Public Key: RSA, DH, DSA</a:t>
            </a:r>
          </a:p>
          <a:p>
            <a:pPr lvl="1"/>
            <a:r>
              <a:rPr lang="en-US" altLang="zh-CN" sz="2200"/>
              <a:t>Symmetric Key: RC2, RC4, IDEA, DES, 3DES, AES</a:t>
            </a:r>
          </a:p>
          <a:p>
            <a:pPr lvl="1"/>
            <a:r>
              <a:rPr lang="en-US" altLang="zh-CN" sz="2200"/>
              <a:t>Hashes: MD5, SHA</a:t>
            </a:r>
          </a:p>
          <a:p>
            <a:r>
              <a:rPr lang="en-US" altLang="zh-CN" sz="2400"/>
              <a:t>Public keys are signed by CA (Certificate Authority) using X.509 certificates.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Cryptography Goals</a:t>
            </a:r>
          </a:p>
        </p:txBody>
      </p:sp>
      <p:sp>
        <p:nvSpPr>
          <p:cNvPr id="5122" name="文本占位符 718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b="1">
                <a:solidFill>
                  <a:srgbClr val="0000FF"/>
                </a:solidFill>
              </a:rPr>
              <a:t>Encryption</a:t>
            </a:r>
            <a:endParaRPr lang="en-US" altLang="zh-CN"/>
          </a:p>
          <a:p>
            <a:pPr lvl="1"/>
            <a:r>
              <a:rPr lang="en-US" altLang="zh-CN"/>
              <a:t>Prevent Eve from </a:t>
            </a:r>
            <a:r>
              <a:rPr lang="en-US" altLang="zh-CN">
                <a:solidFill>
                  <a:srgbClr val="FF0000"/>
                </a:solidFill>
              </a:rPr>
              <a:t>understanding</a:t>
            </a:r>
            <a:r>
              <a:rPr lang="en-US" altLang="zh-CN"/>
              <a:t> message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Authentication</a:t>
            </a:r>
            <a:endParaRPr lang="en-US" altLang="zh-CN"/>
          </a:p>
          <a:p>
            <a:pPr lvl="1"/>
            <a:r>
              <a:rPr lang="en-US" altLang="zh-CN"/>
              <a:t>Prevent Eve from </a:t>
            </a:r>
            <a:r>
              <a:rPr lang="en-US" altLang="zh-CN">
                <a:solidFill>
                  <a:srgbClr val="FF0000"/>
                </a:solidFill>
              </a:rPr>
              <a:t>impersonating</a:t>
            </a:r>
            <a:r>
              <a:rPr lang="en-US" altLang="zh-CN"/>
              <a:t> Alice</a:t>
            </a:r>
          </a:p>
          <a:p>
            <a:pPr lvl="0"/>
            <a:r>
              <a:rPr lang="en-US" altLang="zh-CN" b="1">
                <a:solidFill>
                  <a:srgbClr val="0000FF"/>
                </a:solidFill>
              </a:rPr>
              <a:t>Integrity</a:t>
            </a:r>
            <a:endParaRPr lang="en-US" altLang="zh-CN"/>
          </a:p>
          <a:p>
            <a:pPr lvl="1"/>
            <a:r>
              <a:rPr lang="en-US" altLang="zh-CN"/>
              <a:t>Prevent Eve from </a:t>
            </a:r>
            <a:r>
              <a:rPr lang="en-US" altLang="zh-CN">
                <a:solidFill>
                  <a:srgbClr val="FF0000"/>
                </a:solidFill>
              </a:rPr>
              <a:t>tampering</a:t>
            </a:r>
            <a:r>
              <a:rPr lang="en-US" altLang="zh-CN"/>
              <a:t> message</a:t>
            </a:r>
          </a:p>
        </p:txBody>
      </p:sp>
      <p:sp>
        <p:nvSpPr>
          <p:cNvPr id="5123" name="矩形 7174"/>
          <p:cNvSpPr/>
          <p:nvPr/>
        </p:nvSpPr>
        <p:spPr>
          <a:xfrm>
            <a:off x="956945" y="5471160"/>
            <a:ext cx="16764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矩形 7178"/>
          <p:cNvSpPr/>
          <p:nvPr/>
        </p:nvSpPr>
        <p:spPr>
          <a:xfrm>
            <a:off x="5833745" y="5471160"/>
            <a:ext cx="16764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5" name="直接连接符 7180"/>
          <p:cNvSpPr/>
          <p:nvPr/>
        </p:nvSpPr>
        <p:spPr>
          <a:xfrm>
            <a:off x="2633345" y="585216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6" name="矩形 7181"/>
          <p:cNvSpPr/>
          <p:nvPr/>
        </p:nvSpPr>
        <p:spPr>
          <a:xfrm>
            <a:off x="3471545" y="4556760"/>
            <a:ext cx="1447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Eve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7" name="直接连接符 7183"/>
          <p:cNvSpPr/>
          <p:nvPr/>
        </p:nvSpPr>
        <p:spPr>
          <a:xfrm>
            <a:off x="4233545" y="531876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128" name="文本框 7184"/>
          <p:cNvSpPr txBox="1"/>
          <p:nvPr/>
        </p:nvSpPr>
        <p:spPr>
          <a:xfrm>
            <a:off x="3150870" y="5964873"/>
            <a:ext cx="1974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Insecure Channel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SSL 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4" name="矩形 41987"/>
          <p:cNvSpPr/>
          <p:nvPr/>
        </p:nvSpPr>
        <p:spPr>
          <a:xfrm>
            <a:off x="762000" y="1752600"/>
            <a:ext cx="1219200" cy="449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5" name="矩形 41989"/>
          <p:cNvSpPr/>
          <p:nvPr/>
        </p:nvSpPr>
        <p:spPr>
          <a:xfrm>
            <a:off x="7162800" y="1752600"/>
            <a:ext cx="1219200" cy="449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6" name="直接连接符 41991"/>
          <p:cNvSpPr/>
          <p:nvPr/>
        </p:nvSpPr>
        <p:spPr>
          <a:xfrm>
            <a:off x="1981200" y="21336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57" name="文本框 41992"/>
          <p:cNvSpPr txBox="1"/>
          <p:nvPr/>
        </p:nvSpPr>
        <p:spPr>
          <a:xfrm>
            <a:off x="2346325" y="1712913"/>
            <a:ext cx="4552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 know RSA, DH, 3DES, AES, MD5, SHA-1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8" name="直接连接符 41993"/>
          <p:cNvSpPr/>
          <p:nvPr/>
        </p:nvSpPr>
        <p:spPr>
          <a:xfrm flipH="1">
            <a:off x="1981200" y="28956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59" name="文本框 41994"/>
          <p:cNvSpPr txBox="1"/>
          <p:nvPr/>
        </p:nvSpPr>
        <p:spPr>
          <a:xfrm>
            <a:off x="2209800" y="2514600"/>
            <a:ext cx="4845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Use RSA, AES, SHA-1.  My public key is (n,e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60" name="直接连接符 41995"/>
          <p:cNvSpPr/>
          <p:nvPr/>
        </p:nvSpPr>
        <p:spPr>
          <a:xfrm>
            <a:off x="1981200" y="36576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1" name="文本框 41996"/>
          <p:cNvSpPr txBox="1"/>
          <p:nvPr/>
        </p:nvSpPr>
        <p:spPr>
          <a:xfrm>
            <a:off x="2895600" y="3276600"/>
            <a:ext cx="29146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Session key: RSA((n,e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), K)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62" name="直接连接符 41997"/>
          <p:cNvSpPr/>
          <p:nvPr/>
        </p:nvSpPr>
        <p:spPr>
          <a:xfrm>
            <a:off x="1981200" y="48768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49163" name="文本框 41998"/>
          <p:cNvSpPr txBox="1"/>
          <p:nvPr/>
        </p:nvSpPr>
        <p:spPr>
          <a:xfrm>
            <a:off x="2971800" y="4495800"/>
            <a:ext cx="27273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AES(K, P || HMAC(K, P))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Summary</a:t>
            </a:r>
          </a:p>
        </p:txBody>
      </p:sp>
      <p:sp>
        <p:nvSpPr>
          <p:cNvPr id="68610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/>
              <a:t>Cryptography is hard</a:t>
            </a:r>
          </a:p>
          <a:p>
            <a:pPr lvl="1"/>
            <a:r>
              <a:rPr lang="en-US" altLang="zh-CN" sz="2200"/>
              <a:t>Security can not be proven.</a:t>
            </a:r>
          </a:p>
          <a:p>
            <a:pPr lvl="1"/>
            <a:r>
              <a:rPr lang="en-US" altLang="zh-CN" sz="2200"/>
              <a:t>Even expertly designed systems have weaknesses.</a:t>
            </a:r>
          </a:p>
          <a:p>
            <a:pPr lvl="1"/>
            <a:r>
              <a:rPr lang="en-US" altLang="zh-CN" sz="2200"/>
              <a:t>Designing your own encryption algorithm would be foolish.</a:t>
            </a:r>
          </a:p>
          <a:p>
            <a:r>
              <a:rPr lang="en-US" altLang="zh-CN" sz="2400"/>
              <a:t>Cryptography is not the answer</a:t>
            </a:r>
          </a:p>
          <a:p>
            <a:pPr lvl="1"/>
            <a:r>
              <a:rPr lang="en-US" altLang="zh-CN" sz="2200"/>
              <a:t>Most attacks do not involve breaking encryption.</a:t>
            </a:r>
          </a:p>
          <a:p>
            <a:r>
              <a:rPr lang="en-US" altLang="zh-CN" sz="2400"/>
              <a:t>Prevent, Detect, Recover</a:t>
            </a:r>
          </a:p>
          <a:p>
            <a:pPr lvl="1"/>
            <a:r>
              <a:rPr lang="en-US" altLang="zh-CN" sz="2200"/>
              <a:t>Cryptography is only for prevention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784725"/>
            <a:ext cx="8191500" cy="1616075"/>
          </a:xfrm>
        </p:spPr>
        <p:txBody>
          <a:bodyPr/>
          <a:lstStyle/>
          <a:p>
            <a:r>
              <a:rPr lang="en-US" altLang="zh-CN"/>
              <a:t>Where should we put the Encryption box?</a:t>
            </a:r>
          </a:p>
        </p:txBody>
      </p:sp>
      <p:sp>
        <p:nvSpPr>
          <p:cNvPr id="48133" name="文本框 48132"/>
          <p:cNvSpPr txBox="1"/>
          <p:nvPr/>
        </p:nvSpPr>
        <p:spPr>
          <a:xfrm>
            <a:off x="231775" y="1862455"/>
            <a:ext cx="1249680" cy="5219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Souce</a:t>
            </a:r>
          </a:p>
        </p:txBody>
      </p:sp>
      <p:sp>
        <p:nvSpPr>
          <p:cNvPr id="48134" name="文本框 48133"/>
          <p:cNvSpPr txBox="1"/>
          <p:nvPr/>
        </p:nvSpPr>
        <p:spPr>
          <a:xfrm>
            <a:off x="6151880" y="1863090"/>
            <a:ext cx="1584960" cy="5219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Channel</a:t>
            </a:r>
          </a:p>
        </p:txBody>
      </p:sp>
      <p:sp>
        <p:nvSpPr>
          <p:cNvPr id="48136" name="文本框 48135"/>
          <p:cNvSpPr txBox="1"/>
          <p:nvPr/>
        </p:nvSpPr>
        <p:spPr>
          <a:xfrm>
            <a:off x="1920240" y="1646873"/>
            <a:ext cx="1407160" cy="9531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Source</a:t>
            </a:r>
          </a:p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Coding</a:t>
            </a:r>
          </a:p>
        </p:txBody>
      </p:sp>
      <p:cxnSp>
        <p:nvCxnSpPr>
          <p:cNvPr id="48138" name="直接箭头连接符 48137"/>
          <p:cNvCxnSpPr>
            <a:stCxn id="48133" idx="3"/>
            <a:endCxn id="48136" idx="1"/>
          </p:cNvCxnSpPr>
          <p:nvPr/>
        </p:nvCxnSpPr>
        <p:spPr>
          <a:xfrm>
            <a:off x="1481455" y="2123440"/>
            <a:ext cx="438785" cy="63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39" name="直接箭头连接符 48138"/>
          <p:cNvCxnSpPr>
            <a:stCxn id="5" idx="3"/>
            <a:endCxn id="48134" idx="1"/>
          </p:cNvCxnSpPr>
          <p:nvPr/>
        </p:nvCxnSpPr>
        <p:spPr>
          <a:xfrm>
            <a:off x="5638800" y="2124075"/>
            <a:ext cx="51308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46" name="文本框 48145"/>
          <p:cNvSpPr txBox="1"/>
          <p:nvPr/>
        </p:nvSpPr>
        <p:spPr>
          <a:xfrm>
            <a:off x="6369050" y="3082290"/>
            <a:ext cx="1150620" cy="5219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Noise</a:t>
            </a:r>
          </a:p>
        </p:txBody>
      </p:sp>
      <p:cxnSp>
        <p:nvCxnSpPr>
          <p:cNvPr id="48147" name="直接箭头连接符 48146"/>
          <p:cNvCxnSpPr>
            <a:stCxn id="48146" idx="0"/>
            <a:endCxn id="48134" idx="2"/>
          </p:cNvCxnSpPr>
          <p:nvPr/>
        </p:nvCxnSpPr>
        <p:spPr>
          <a:xfrm flipV="1">
            <a:off x="6944360" y="2385060"/>
            <a:ext cx="0" cy="69723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4053840" y="1646873"/>
            <a:ext cx="1584960" cy="9531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Channel</a:t>
            </a:r>
          </a:p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Coding</a:t>
            </a:r>
          </a:p>
        </p:txBody>
      </p:sp>
      <p:cxnSp>
        <p:nvCxnSpPr>
          <p:cNvPr id="6" name="直接箭头连接符 5"/>
          <p:cNvCxnSpPr>
            <a:stCxn id="48136" idx="3"/>
            <a:endCxn id="5" idx="1"/>
          </p:cNvCxnSpPr>
          <p:nvPr/>
        </p:nvCxnSpPr>
        <p:spPr>
          <a:xfrm>
            <a:off x="3327400" y="2124075"/>
            <a:ext cx="72644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2670810" y="3529647"/>
            <a:ext cx="2039620" cy="5219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 b="1" dirty="0">
                <a:latin typeface="Arial" panose="020B0604020202020204" pitchFamily="34" charset="0"/>
              </a:rPr>
              <a:t>Encryption</a:t>
            </a:r>
          </a:p>
        </p:txBody>
      </p:sp>
      <p:cxnSp>
        <p:nvCxnSpPr>
          <p:cNvPr id="8" name="曲线连接符 7"/>
          <p:cNvCxnSpPr/>
          <p:nvPr/>
        </p:nvCxnSpPr>
        <p:spPr>
          <a:xfrm rot="16200000" flipV="1">
            <a:off x="1638300" y="2179320"/>
            <a:ext cx="1370965" cy="1295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16200000">
            <a:off x="4610100" y="2179955"/>
            <a:ext cx="1371600" cy="1295400"/>
          </a:xfrm>
          <a:prstGeom prst="curvedConnector3">
            <a:avLst>
              <a:gd name="adj1" fmla="val 499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33800" y="2218055"/>
            <a:ext cx="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15360" y="271716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?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27880" y="279209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?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34920" y="279209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?</a:t>
            </a:r>
          </a:p>
        </p:txBody>
      </p:sp>
      <p:pic>
        <p:nvPicPr>
          <p:cNvPr id="20" name="图片 19" descr="cdcino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8" y="3178517"/>
            <a:ext cx="1110875" cy="1224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图片 20" descr="bwfvw2c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62" y="3178517"/>
            <a:ext cx="1110875" cy="122423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20" idx="3"/>
            <a:endCxn id="7" idx="1"/>
          </p:cNvCxnSpPr>
          <p:nvPr/>
        </p:nvCxnSpPr>
        <p:spPr>
          <a:xfrm>
            <a:off x="2330163" y="3790632"/>
            <a:ext cx="340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21" idx="1"/>
          </p:cNvCxnSpPr>
          <p:nvPr/>
        </p:nvCxnSpPr>
        <p:spPr>
          <a:xfrm>
            <a:off x="4710430" y="3790632"/>
            <a:ext cx="372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Cryptographic Attacks</a:t>
            </a:r>
          </a:p>
        </p:txBody>
      </p:sp>
      <p:sp>
        <p:nvSpPr>
          <p:cNvPr id="10242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err="1"/>
              <a:t>Ciphertext only</a:t>
            </a:r>
          </a:p>
          <a:p>
            <a:pPr lvl="1"/>
            <a:r>
              <a:rPr lang="en-US" altLang="zh-CN" sz="2000" err="1"/>
              <a:t>Attacker has </a:t>
            </a:r>
            <a:r>
              <a:rPr lang="en-US" altLang="zh-CN" sz="2000" b="1" err="1">
                <a:solidFill>
                  <a:srgbClr val="0000FF"/>
                </a:solidFill>
              </a:rPr>
              <a:t>only </a:t>
            </a:r>
            <a:r>
              <a:rPr lang="en-US" altLang="zh-CN" sz="2000" err="1"/>
              <a:t>ciphertext</a:t>
            </a:r>
            <a:r>
              <a:rPr lang="en-US" altLang="zh-CN" sz="2000"/>
              <a:t>.</a:t>
            </a:r>
          </a:p>
          <a:p>
            <a:r>
              <a:rPr lang="en-US" altLang="zh-CN" sz="2400" err="1"/>
              <a:t>Known plaintext</a:t>
            </a:r>
          </a:p>
          <a:p>
            <a:pPr lvl="1"/>
            <a:r>
              <a:rPr lang="en-US" altLang="zh-CN" sz="2000" err="1"/>
              <a:t>Attacker has </a:t>
            </a:r>
            <a:r>
              <a:rPr lang="en-US" altLang="zh-CN" sz="2000" b="1" err="1">
                <a:solidFill>
                  <a:srgbClr val="0000FF"/>
                </a:solidFill>
              </a:rPr>
              <a:t>(random)</a:t>
            </a:r>
            <a:r>
              <a:rPr lang="en-US" altLang="zh-CN" sz="2000" err="1"/>
              <a:t> plaintext </a:t>
            </a:r>
            <a:r>
              <a:rPr lang="en-US" altLang="zh-CN" sz="2000" b="1" err="1">
                <a:solidFill>
                  <a:srgbClr val="0000FF"/>
                </a:solidFill>
              </a:rPr>
              <a:t>and </a:t>
            </a:r>
            <a:r>
              <a:rPr lang="en-US" altLang="zh-CN" sz="2000" err="1"/>
              <a:t>corresponding ciphertext</a:t>
            </a:r>
            <a:r>
              <a:rPr lang="en-US" altLang="zh-CN" sz="2000"/>
              <a:t>.</a:t>
            </a:r>
          </a:p>
          <a:p>
            <a:r>
              <a:rPr lang="en-US" altLang="zh-CN" sz="2400"/>
              <a:t>Chosen plaintext</a:t>
            </a:r>
          </a:p>
          <a:p>
            <a:pPr lvl="1"/>
            <a:r>
              <a:rPr lang="en-US" altLang="zh-CN" sz="2000" err="1">
                <a:sym typeface="+mn-ea"/>
              </a:rPr>
              <a:t>Attacker has </a:t>
            </a:r>
            <a:r>
              <a:rPr lang="en-US" altLang="zh-CN" sz="2000" b="1" err="1">
                <a:solidFill>
                  <a:srgbClr val="0000FF"/>
                </a:solidFill>
                <a:sym typeface="+mn-ea"/>
              </a:rPr>
              <a:t>chosen </a:t>
            </a:r>
            <a:r>
              <a:rPr lang="en-US" altLang="zh-CN" sz="2000" err="1">
                <a:sym typeface="+mn-ea"/>
              </a:rPr>
              <a:t>plaintext </a:t>
            </a:r>
            <a:r>
              <a:rPr lang="en-US" altLang="zh-CN" sz="2000" b="1" err="1">
                <a:solidFill>
                  <a:srgbClr val="0000FF"/>
                </a:solidFill>
                <a:sym typeface="+mn-ea"/>
              </a:rPr>
              <a:t>and </a:t>
            </a:r>
            <a:r>
              <a:rPr lang="en-US" altLang="zh-CN" sz="2000" err="1">
                <a:sym typeface="+mn-ea"/>
              </a:rPr>
              <a:t>corresponding ciphertext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/>
          </a:p>
          <a:p>
            <a:r>
              <a:rPr lang="en-US" altLang="zh-CN" sz="2400"/>
              <a:t>Distinguishing attack</a:t>
            </a:r>
          </a:p>
          <a:p>
            <a:pPr lvl="1"/>
            <a:r>
              <a:rPr lang="en-US" altLang="zh-CN" sz="2000"/>
              <a:t>Attacker can distinguish your cipher from an </a:t>
            </a:r>
            <a:r>
              <a:rPr lang="en-US" altLang="zh-CN" sz="2000" b="1">
                <a:solidFill>
                  <a:srgbClr val="0000FF"/>
                </a:solidFill>
              </a:rPr>
              <a:t>ideal</a:t>
            </a:r>
            <a:r>
              <a:rPr lang="en-US" altLang="zh-CN" sz="2000"/>
              <a:t> cipher (random permutation).</a:t>
            </a:r>
            <a:endParaRPr lang="en-US" altLang="zh-CN" sz="1855"/>
          </a:p>
          <a:p>
            <a:r>
              <a:rPr lang="en-US" altLang="zh-CN">
                <a:solidFill>
                  <a:srgbClr val="FF0000"/>
                </a:solidFill>
              </a:rPr>
              <a:t>A cipher must be secure against all of these attacks.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omputationally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ecure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he best </a:t>
            </a:r>
            <a:r>
              <a:rPr lang="en-US" altLang="zh-CN" b="1" i="1" dirty="0">
                <a:solidFill>
                  <a:srgbClr val="0000FF"/>
                </a:solidFill>
              </a:rPr>
              <a:t>known</a:t>
            </a:r>
            <a:r>
              <a:rPr lang="zh-CN" altLang="en-US" dirty="0"/>
              <a:t> </a:t>
            </a:r>
            <a:r>
              <a:rPr lang="en-US" altLang="zh-CN" dirty="0"/>
              <a:t>attacking </a:t>
            </a:r>
            <a:r>
              <a:rPr lang="zh-CN" altLang="en-US" dirty="0"/>
              <a:t>algorithm requires N operations </a:t>
            </a:r>
            <a:r>
              <a:rPr lang="en-US" altLang="zh-CN" dirty="0"/>
              <a:t>to break it</a:t>
            </a:r>
            <a:endParaRPr lang="zh-CN" altLang="en-US" dirty="0"/>
          </a:p>
          <a:p>
            <a:pPr lvl="1"/>
            <a:r>
              <a:rPr lang="zh-CN" altLang="en-US" dirty="0"/>
              <a:t>N is </a:t>
            </a:r>
            <a:r>
              <a:rPr lang="en-US" altLang="zh-CN" dirty="0"/>
              <a:t>too </a:t>
            </a:r>
            <a:r>
              <a:rPr lang="zh-CN" altLang="en-US" dirty="0"/>
              <a:t>large </a:t>
            </a:r>
            <a:r>
              <a:rPr lang="en-US" altLang="zh-CN" dirty="0"/>
              <a:t>for the attack to be </a:t>
            </a:r>
            <a:r>
              <a:rPr lang="en-US" altLang="zh-CN" b="1" dirty="0">
                <a:solidFill>
                  <a:srgbClr val="0000FF"/>
                </a:solidFill>
              </a:rPr>
              <a:t>feasible</a:t>
            </a:r>
            <a:endParaRPr lang="zh-CN" altLang="en-US" dirty="0"/>
          </a:p>
          <a:p>
            <a:r>
              <a:rPr lang="en-US" altLang="zh-CN" dirty="0" err="1"/>
              <a:t>Pratical</a:t>
            </a:r>
            <a:r>
              <a:rPr lang="en-US" altLang="zh-CN" dirty="0"/>
              <a:t> consideration</a:t>
            </a:r>
            <a:endParaRPr lang="zh-CN" altLang="en-US" dirty="0"/>
          </a:p>
          <a:p>
            <a:pPr lvl="1"/>
            <a:r>
              <a:rPr lang="en-US" altLang="zh-CN" dirty="0"/>
              <a:t>Currently, </a:t>
            </a:r>
            <a:r>
              <a:rPr lang="zh-CN" altLang="en-US" dirty="0"/>
              <a:t>N </a:t>
            </a:r>
            <a:r>
              <a:rPr lang="en-US" altLang="zh-CN" dirty="0"/>
              <a:t>&gt;</a:t>
            </a:r>
            <a:r>
              <a:rPr lang="zh-CN" altLang="en-US" dirty="0"/>
              <a:t> 2</a:t>
            </a:r>
            <a:r>
              <a:rPr lang="zh-CN" altLang="en-US" baseline="30000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is good enough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Expect the encryption to be broken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t some point in the future </a:t>
            </a:r>
          </a:p>
          <a:p>
            <a:pPr lvl="2"/>
            <a:r>
              <a:rPr lang="en-US" altLang="zh-CN" dirty="0"/>
              <a:t>through </a:t>
            </a:r>
            <a:r>
              <a:rPr lang="zh-CN" altLang="en-US" dirty="0"/>
              <a:t>an improvement in computing power</a:t>
            </a:r>
          </a:p>
          <a:p>
            <a:pPr lvl="2"/>
            <a:r>
              <a:rPr lang="en-US" altLang="zh-CN" dirty="0"/>
              <a:t>through</a:t>
            </a:r>
            <a:r>
              <a:rPr lang="zh-CN" altLang="en-US" dirty="0"/>
              <a:t> an algorithmic breakthrough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188595"/>
            <a:ext cx="7086600" cy="1021080"/>
          </a:xfrm>
        </p:spPr>
        <p:txBody>
          <a:bodyPr/>
          <a:lstStyle/>
          <a:p>
            <a:r>
              <a:rPr lang="en-US" altLang="zh-CN"/>
              <a:t>U</a:t>
            </a:r>
            <a:r>
              <a:rPr lang="zh-CN" altLang="en-US"/>
              <a:t>nconditionally </a:t>
            </a:r>
            <a:r>
              <a:rPr lang="en-US" altLang="zh-CN"/>
              <a:t>S</a:t>
            </a:r>
            <a:r>
              <a:rPr lang="zh-CN" altLang="en-US"/>
              <a:t>ecure</a:t>
            </a:r>
            <a:br>
              <a:rPr lang="zh-CN" altLang="en-US"/>
            </a:br>
            <a:r>
              <a:rPr lang="en-US" altLang="zh-CN"/>
              <a:t>(P</a:t>
            </a:r>
            <a:r>
              <a:rPr lang="zh-CN" altLang="en-US"/>
              <a:t>erfect</a:t>
            </a:r>
            <a:r>
              <a:rPr lang="en-US" altLang="zh-CN"/>
              <a:t>ly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ecur</a:t>
            </a:r>
            <a:r>
              <a:rPr lang="en-US" altLang="zh-CN"/>
              <a:t>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Definition</a:t>
            </a:r>
            <a:endParaRPr lang="zh-CN" altLang="en-US"/>
          </a:p>
          <a:p>
            <a:pPr lvl="1"/>
            <a:r>
              <a:rPr lang="en-US" altLang="zh-CN"/>
              <a:t>It</a:t>
            </a:r>
            <a:r>
              <a:rPr lang="zh-CN" altLang="en-US"/>
              <a:t> cannot be broken even with </a:t>
            </a:r>
            <a:r>
              <a:rPr lang="zh-CN" altLang="en-US">
                <a:solidFill>
                  <a:srgbClr val="FF0000"/>
                </a:solidFill>
              </a:rPr>
              <a:t>infinite</a:t>
            </a:r>
            <a:r>
              <a:rPr lang="zh-CN" altLang="en-US"/>
              <a:t> computing power</a:t>
            </a:r>
          </a:p>
          <a:p>
            <a:pPr lvl="0"/>
            <a:r>
              <a:rPr lang="en-US" altLang="zh-CN">
                <a:sym typeface="+mn-ea"/>
              </a:rPr>
              <a:t>The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only</a:t>
            </a:r>
            <a:r>
              <a:rPr lang="en-US" altLang="zh-CN">
                <a:sym typeface="+mn-ea"/>
              </a:rPr>
              <a:t> unconditionally secure encryption</a:t>
            </a:r>
          </a:p>
          <a:p>
            <a:pPr lvl="1">
              <a:lnSpc>
                <a:spcPct val="90000"/>
              </a:lnSpc>
            </a:pPr>
            <a:r>
              <a:rPr lang="en-US" altLang="zh-CN" sz="2600">
                <a:sym typeface="+mn-ea"/>
              </a:rPr>
              <a:t>One Time Pad: </a:t>
            </a:r>
            <a:r>
              <a:rPr lang="en-US" altLang="zh-CN" sz="2800">
                <a:sym typeface="+mn-ea"/>
              </a:rPr>
              <a:t>C = P + K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sym typeface="+mn-ea"/>
              </a:rPr>
              <a:t>where </a:t>
            </a:r>
            <a:r>
              <a:rPr lang="en-US" altLang="zh-CN">
                <a:sym typeface="+mn-ea"/>
              </a:rPr>
              <a:t>K is 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as long as</a:t>
            </a:r>
            <a:r>
              <a:rPr lang="en-US" altLang="zh-CN">
                <a:sym typeface="+mn-ea"/>
              </a:rPr>
              <a:t> P, and K is 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never reused</a:t>
            </a:r>
            <a:endParaRPr lang="zh-CN" altLang="en-US" sz="2000"/>
          </a:p>
          <a:p>
            <a:r>
              <a:rPr lang="en-US" altLang="zh-CN"/>
              <a:t>Pratical consideration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Nearly impossible to efficiently distribute K</a:t>
            </a:r>
          </a:p>
          <a:p>
            <a:pPr lvl="1"/>
            <a:r>
              <a:rPr lang="en-US" altLang="zh-CN"/>
              <a:t>Used in military and diplomatic contexts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6385"/>
          <p:cNvSpPr>
            <a:spLocks noGrp="1"/>
          </p:cNvSpPr>
          <p:nvPr>
            <p:ph type="title"/>
          </p:nvPr>
        </p:nvSpPr>
        <p:spPr>
          <a:xfrm>
            <a:off x="548005" y="188595"/>
            <a:ext cx="7086600" cy="981710"/>
          </a:xfrm>
        </p:spPr>
        <p:txBody>
          <a:bodyPr anchor="ctr"/>
          <a:lstStyle/>
          <a:p>
            <a:r>
              <a:rPr lang="en-US" altLang="zh-CN" sz="2800" err="1"/>
              <a:t>Kerckhoffs</a:t>
            </a:r>
            <a:r>
              <a:rPr lang="en-US" altLang="zh-CN" sz="2800"/>
              <a:t>’ Principle</a:t>
            </a:r>
            <a:br>
              <a:rPr lang="en-US" altLang="zh-CN" sz="2800"/>
            </a:br>
            <a:r>
              <a:rPr lang="en-US" altLang="zh-CN" sz="2800"/>
              <a:t>(Shannon's Maxim)</a:t>
            </a:r>
          </a:p>
        </p:txBody>
      </p:sp>
      <p:sp>
        <p:nvSpPr>
          <p:cNvPr id="1126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3200"/>
              <a:t>The security of an encryption depends</a:t>
            </a:r>
          </a:p>
          <a:p>
            <a:pPr lvl="1"/>
            <a:r>
              <a:rPr lang="en-US" altLang="zh-CN" sz="2970">
                <a:solidFill>
                  <a:srgbClr val="FF0000"/>
                </a:solidFill>
              </a:rPr>
              <a:t>Only</a:t>
            </a:r>
            <a:r>
              <a:rPr lang="en-US" altLang="zh-CN" sz="2970"/>
              <a:t> on the key</a:t>
            </a:r>
          </a:p>
          <a:p>
            <a:pPr lvl="1"/>
            <a:r>
              <a:rPr lang="en-US" altLang="zh-CN" sz="2970">
                <a:solidFill>
                  <a:srgbClr val="FF0000"/>
                </a:solidFill>
              </a:rPr>
              <a:t>Not</a:t>
            </a:r>
            <a:r>
              <a:rPr lang="en-US" altLang="zh-CN" sz="2970"/>
              <a:t> on the secrecy of the algorithm</a:t>
            </a:r>
          </a:p>
          <a:p>
            <a:pPr lvl="0"/>
            <a:r>
              <a:rPr lang="en-US" altLang="zh-CN" err="1"/>
              <a:t>Nearly all </a:t>
            </a:r>
            <a:r>
              <a:rPr lang="en-US" altLang="zh-CN" err="1">
                <a:solidFill>
                  <a:srgbClr val="0000FF"/>
                </a:solidFill>
              </a:rPr>
              <a:t>proprietary</a:t>
            </a:r>
            <a:r>
              <a:rPr lang="en-US" altLang="zh-CN" err="1"/>
              <a:t> encryption have been broken</a:t>
            </a:r>
          </a:p>
          <a:p>
            <a:pPr lvl="1"/>
            <a:r>
              <a:rPr lang="en-US" altLang="zh-CN" err="1"/>
              <a:t>Enigma, DeCSS, zipcrack...</a:t>
            </a:r>
            <a:endParaRPr lang="en-US" altLang="zh-CN"/>
          </a:p>
          <a:p>
            <a:r>
              <a:rPr lang="en-US" altLang="zh-CN" err="1"/>
              <a:t>Secure systems use </a:t>
            </a:r>
            <a:r>
              <a:rPr lang="en-US" altLang="zh-CN" err="1">
                <a:solidFill>
                  <a:srgbClr val="0000FF"/>
                </a:solidFill>
              </a:rPr>
              <a:t>published</a:t>
            </a:r>
            <a:r>
              <a:rPr lang="en-US" altLang="zh-CN" err="1"/>
              <a:t> algorithms</a:t>
            </a:r>
          </a:p>
          <a:p>
            <a:pPr lvl="1"/>
            <a:r>
              <a:rPr lang="en-US" altLang="zh-CN" err="1"/>
              <a:t>PGP, OpenSSL, Truecrypt...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Provable Security</a:t>
            </a:r>
          </a:p>
        </p:txBody>
      </p:sp>
      <p:sp>
        <p:nvSpPr>
          <p:cNvPr id="12290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sz="2800">
                <a:sym typeface="+mn-ea"/>
              </a:rPr>
              <a:t>Proof of unbreakable encryption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800">
                <a:sym typeface="Symbol" panose="05050102010706020507" charset="0"/>
              </a:rPr>
              <a:t></a:t>
            </a:r>
            <a:r>
              <a:rPr lang="en-US" altLang="zh-CN" sz="2800">
                <a:sym typeface="+mn-ea"/>
              </a:rPr>
              <a:t> Proof of the system's security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Systems are believed secure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+mn-ea"/>
              </a:rPr>
              <a:t>only when many people try and fail to break them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sz="2800">
                <a:sym typeface="+mn-ea"/>
              </a:rPr>
              <a:t>Provably secure system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800">
                <a:sym typeface="+mn-ea"/>
              </a:rPr>
              <a:t>Does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NOT</a:t>
            </a:r>
            <a:r>
              <a:rPr lang="en-US" altLang="zh-CN" sz="2800">
                <a:sym typeface="+mn-ea"/>
              </a:rPr>
              <a:t> exist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Cryptographic Algorithms</a:t>
            </a:r>
          </a:p>
        </p:txBody>
      </p:sp>
      <p:sp>
        <p:nvSpPr>
          <p:cNvPr id="13314" name="文本占位符 1741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Block ciphers (</a:t>
            </a:r>
            <a:r>
              <a:rPr lang="en-US" altLang="zh-CN" dirty="0">
                <a:sym typeface="+mn-ea"/>
              </a:rPr>
              <a:t>symmetric/</a:t>
            </a:r>
            <a:r>
              <a:rPr lang="en-US" altLang="zh-CN" dirty="0"/>
              <a:t>secret key)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Encryption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one-to-one</a:t>
            </a:r>
            <a:r>
              <a:rPr lang="en-US" altLang="zh-CN" dirty="0"/>
              <a:t>) + </a:t>
            </a:r>
            <a:r>
              <a:rPr lang="en-US" altLang="zh-CN" dirty="0">
                <a:solidFill>
                  <a:srgbClr val="0000FF"/>
                </a:solidFill>
              </a:rPr>
              <a:t>Authentication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00FF"/>
                </a:solidFill>
              </a:rPr>
              <a:t>Integrity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Public key encryption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Encryption 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many-to-one</a:t>
            </a:r>
            <a:r>
              <a:rPr lang="en-US" altLang="zh-CN" dirty="0">
                <a:sym typeface="+mn-ea"/>
              </a:rPr>
              <a:t>)</a:t>
            </a:r>
          </a:p>
          <a:p>
            <a:pPr lvl="0"/>
            <a:r>
              <a:rPr lang="en-US" altLang="zh-CN" dirty="0">
                <a:sym typeface="+mn-ea"/>
              </a:rPr>
              <a:t>Digital signature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Authentication </a:t>
            </a:r>
            <a:r>
              <a:rPr lang="en-US" altLang="zh-CN" dirty="0">
                <a:sym typeface="+mn-ea"/>
              </a:rPr>
              <a:t>+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Integrity</a:t>
            </a:r>
            <a:endParaRPr lang="en-US" altLang="zh-CN" dirty="0"/>
          </a:p>
          <a:p>
            <a:r>
              <a:rPr lang="en-US" altLang="zh-CN" dirty="0"/>
              <a:t>Secure Hashes</a:t>
            </a:r>
          </a:p>
          <a:p>
            <a:pPr lvl="1"/>
            <a:r>
              <a:rPr lang="en-US" altLang="zh-CN" sz="2600" dirty="0">
                <a:solidFill>
                  <a:srgbClr val="0000FF"/>
                </a:solidFill>
              </a:rPr>
              <a:t>Integrity</a:t>
            </a:r>
            <a:endParaRPr lang="en-US" altLang="zh-CN" dirty="0"/>
          </a:p>
          <a:p>
            <a:r>
              <a:rPr lang="en-US" altLang="zh-CN" dirty="0"/>
              <a:t>MAC (keyed hashes)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Authentication </a:t>
            </a:r>
            <a:r>
              <a:rPr lang="en-US" altLang="zh-CN" dirty="0">
                <a:sym typeface="+mn-ea"/>
              </a:rPr>
              <a:t>+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Integrity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6TGp_fall_light 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B999A"/>
      </a:accent1>
      <a:accent2>
        <a:srgbClr val="4FB0E1"/>
      </a:accent2>
      <a:accent3>
        <a:srgbClr val="FFFFFF"/>
      </a:accent3>
      <a:accent4>
        <a:srgbClr val="000000"/>
      </a:accent4>
      <a:accent5>
        <a:srgbClr val="E2CACA"/>
      </a:accent5>
      <a:accent6>
        <a:srgbClr val="479FCC"/>
      </a:accent6>
      <a:hlink>
        <a:srgbClr val="1A72D2"/>
      </a:hlink>
      <a:folHlink>
        <a:srgbClr val="AAC85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220D8D"/>
        </a:dk2>
        <a:lt2>
          <a:srgbClr val="C0C0C0"/>
        </a:lt2>
        <a:accent1>
          <a:srgbClr val="E18744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EC3B0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999A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2CACA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5DE3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C3B6EF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183</TotalTime>
  <Words>1507</Words>
  <Application>Microsoft Office PowerPoint</Application>
  <PresentationFormat>全屏显示(4:3)</PresentationFormat>
  <Paragraphs>324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微软雅黑</vt:lpstr>
      <vt:lpstr>Arial</vt:lpstr>
      <vt:lpstr>Calibri</vt:lpstr>
      <vt:lpstr>Symbol</vt:lpstr>
      <vt:lpstr>Times New Roman</vt:lpstr>
      <vt:lpstr>Wingdings</vt:lpstr>
      <vt:lpstr>206TGp_fall_light </vt:lpstr>
      <vt:lpstr>密码编码学简介* Introduction to Cryptography</vt:lpstr>
      <vt:lpstr>Definitions</vt:lpstr>
      <vt:lpstr>Cryptography Goals</vt:lpstr>
      <vt:lpstr>Cryptographic Attacks</vt:lpstr>
      <vt:lpstr>Computationally Secure</vt:lpstr>
      <vt:lpstr>Unconditionally Secure (Perfectly Secure)</vt:lpstr>
      <vt:lpstr>Kerckhoffs’ Principle (Shannon's Maxim)</vt:lpstr>
      <vt:lpstr>Provable Security</vt:lpstr>
      <vt:lpstr>Cryptographic Algorithms</vt:lpstr>
      <vt:lpstr>Block Cipher (Symmetric/Secret Key Encryption)</vt:lpstr>
      <vt:lpstr>Block Ciphers</vt:lpstr>
      <vt:lpstr>Block Cipher - SP-Network</vt:lpstr>
      <vt:lpstr>Block Cipher - Feistel Network</vt:lpstr>
      <vt:lpstr>Block Cipher - Encryption Modes</vt:lpstr>
      <vt:lpstr>ECB - Electonic Code Book</vt:lpstr>
      <vt:lpstr>ECB - Insecure!</vt:lpstr>
      <vt:lpstr>CBC - Cipher Block Chaining</vt:lpstr>
      <vt:lpstr>OFB - Output Feedback</vt:lpstr>
      <vt:lpstr>CTR - Counter</vt:lpstr>
      <vt:lpstr>Public Key Encryption</vt:lpstr>
      <vt:lpstr>Digital Signatures</vt:lpstr>
      <vt:lpstr>Public Key Encryption + Digital Signature</vt:lpstr>
      <vt:lpstr>Secure Hashes</vt:lpstr>
      <vt:lpstr>Hash Applications</vt:lpstr>
      <vt:lpstr>Hash Examples</vt:lpstr>
      <vt:lpstr>Hash Construction from a Block Cipher</vt:lpstr>
      <vt:lpstr>Random Number Generation</vt:lpstr>
      <vt:lpstr>Message Authentication Code (MAC)</vt:lpstr>
      <vt:lpstr>Secure Sockets Layer (SSL)</vt:lpstr>
      <vt:lpstr>SSL Example</vt:lpstr>
      <vt:lpstr>Summary</vt:lpstr>
      <vt:lpstr>Question</vt:lpstr>
    </vt:vector>
  </TitlesOfParts>
  <Company>Florida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Cryptography</dc:title>
  <dc:creator>Matt</dc:creator>
  <cp:lastModifiedBy>Lau Eajack</cp:lastModifiedBy>
  <cp:revision>205</cp:revision>
  <dcterms:created xsi:type="dcterms:W3CDTF">2006-03-12T18:52:00Z</dcterms:created>
  <dcterms:modified xsi:type="dcterms:W3CDTF">2018-07-06T14:29:42Z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