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257" r:id="rId3"/>
    <p:sldId id="258" r:id="rId4"/>
    <p:sldId id="259" r:id="rId5"/>
    <p:sldId id="260" r:id="rId6"/>
    <p:sldId id="61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616" r:id="rId17"/>
    <p:sldId id="332" r:id="rId18"/>
    <p:sldId id="345" r:id="rId19"/>
    <p:sldId id="340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8" r:id="rId28"/>
    <p:sldId id="624" r:id="rId29"/>
    <p:sldId id="625" r:id="rId30"/>
    <p:sldId id="626" r:id="rId31"/>
    <p:sldId id="627" r:id="rId32"/>
    <p:sldId id="629" r:id="rId33"/>
    <p:sldId id="630" r:id="rId34"/>
    <p:sldId id="631" r:id="rId35"/>
    <p:sldId id="346" r:id="rId36"/>
    <p:sldId id="347" r:id="rId37"/>
    <p:sldId id="376" r:id="rId38"/>
    <p:sldId id="378" r:id="rId39"/>
    <p:sldId id="284" r:id="rId40"/>
    <p:sldId id="379" r:id="rId41"/>
    <p:sldId id="522" r:id="rId42"/>
    <p:sldId id="382" r:id="rId43"/>
    <p:sldId id="523" r:id="rId44"/>
    <p:sldId id="413" r:id="rId45"/>
    <p:sldId id="415" r:id="rId46"/>
    <p:sldId id="527" r:id="rId47"/>
    <p:sldId id="528" r:id="rId48"/>
    <p:sldId id="350" r:id="rId49"/>
    <p:sldId id="529" r:id="rId50"/>
    <p:sldId id="530" r:id="rId51"/>
    <p:sldId id="291" r:id="rId52"/>
    <p:sldId id="295" r:id="rId53"/>
    <p:sldId id="296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427" r:id="rId65"/>
    <p:sldId id="428" r:id="rId66"/>
    <p:sldId id="429" r:id="rId67"/>
    <p:sldId id="430" r:id="rId68"/>
    <p:sldId id="431" r:id="rId69"/>
    <p:sldId id="434" r:id="rId70"/>
    <p:sldId id="500" r:id="rId71"/>
    <p:sldId id="502" r:id="rId72"/>
    <p:sldId id="632" r:id="rId73"/>
    <p:sldId id="454" r:id="rId74"/>
    <p:sldId id="456" r:id="rId75"/>
    <p:sldId id="457" r:id="rId76"/>
    <p:sldId id="466" r:id="rId77"/>
    <p:sldId id="467" r:id="rId78"/>
    <p:sldId id="468" r:id="rId79"/>
    <p:sldId id="469" r:id="rId80"/>
    <p:sldId id="470" r:id="rId81"/>
    <p:sldId id="471" r:id="rId82"/>
    <p:sldId id="472" r:id="rId83"/>
    <p:sldId id="473" r:id="rId84"/>
    <p:sldId id="474" r:id="rId85"/>
    <p:sldId id="475" r:id="rId86"/>
    <p:sldId id="476" r:id="rId87"/>
    <p:sldId id="477" r:id="rId88"/>
    <p:sldId id="478" r:id="rId89"/>
    <p:sldId id="479" r:id="rId90"/>
    <p:sldId id="480" r:id="rId91"/>
    <p:sldId id="481" r:id="rId92"/>
    <p:sldId id="482" r:id="rId93"/>
    <p:sldId id="483" r:id="rId94"/>
    <p:sldId id="498" r:id="rId95"/>
    <p:sldId id="633" r:id="rId96"/>
    <p:sldId id="485" r:id="rId97"/>
    <p:sldId id="486" r:id="rId98"/>
    <p:sldId id="487" r:id="rId99"/>
    <p:sldId id="488" r:id="rId100"/>
    <p:sldId id="489" r:id="rId101"/>
    <p:sldId id="490" r:id="rId102"/>
    <p:sldId id="491" r:id="rId103"/>
    <p:sldId id="261" r:id="rId10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A6677"/>
    <a:srgbClr val="006676"/>
    <a:srgbClr val="F6F8FA"/>
    <a:srgbClr val="67A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780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5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6EB8-3F12-43E5-85D6-79FA75F760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270BEC-E23F-4A5C-BA99-D43E403359C8}">
      <dgm:prSet custT="1"/>
      <dgm:spPr>
        <a:solidFill>
          <a:srgbClr val="0A6677"/>
        </a:solidFill>
      </dgm:spPr>
      <dgm:t>
        <a:bodyPr/>
        <a:lstStyle/>
        <a:p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IMT-2000</a:t>
          </a:r>
          <a:endParaRPr 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D8089-79CF-45C1-8940-A617AD112FFE}" type="par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46F0D67E-8A81-4CA9-B67C-D256F9E73B92}" type="sib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6DD58455-4F2B-4173-BACB-90E6A1A1F777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3G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业务</a:t>
          </a:r>
        </a:p>
      </dgm:t>
    </dgm:pt>
    <dgm:pt modelId="{ED15F569-97C4-4F19-B720-C9D091DC6F06}" type="parTrans" cxnId="{718838EC-3F09-4162-ACE1-22AD5053A6BD}">
      <dgm:prSet/>
      <dgm:spPr/>
      <dgm:t>
        <a:bodyPr/>
        <a:lstStyle/>
        <a:p>
          <a:endParaRPr lang="en-US"/>
        </a:p>
      </dgm:t>
    </dgm:pt>
    <dgm:pt modelId="{9D7688F0-6DC1-4E4E-9DEE-A1B8CDE47DC4}" type="sibTrans" cxnId="{718838EC-3F09-4162-ACE1-22AD5053A6BD}">
      <dgm:prSet/>
      <dgm:spPr/>
      <dgm:t>
        <a:bodyPr/>
        <a:lstStyle/>
        <a:p>
          <a:endParaRPr lang="en-US"/>
        </a:p>
      </dgm:t>
    </dgm:pt>
    <dgm:pt modelId="{B62A2836-65CA-4E11-B365-0C40D4CBE6DA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3G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频率规划</a:t>
          </a:r>
        </a:p>
      </dgm:t>
    </dgm:pt>
    <dgm:pt modelId="{BDC0D5F5-C5F1-4ED5-BFD8-D2737E5DD530}" type="parTrans" cxnId="{EF7DBA03-1A9C-4148-918F-E608302D1A9C}">
      <dgm:prSet/>
      <dgm:spPr/>
      <dgm:t>
        <a:bodyPr/>
        <a:lstStyle/>
        <a:p>
          <a:endParaRPr lang="en-US"/>
        </a:p>
      </dgm:t>
    </dgm:pt>
    <dgm:pt modelId="{B9A1A0A0-5B0A-4DD5-B67A-ABF70B7007AA}" type="sibTrans" cxnId="{EF7DBA03-1A9C-4148-918F-E608302D1A9C}">
      <dgm:prSet/>
      <dgm:spPr/>
      <dgm:t>
        <a:bodyPr/>
        <a:lstStyle/>
        <a:p>
          <a:endParaRPr lang="en-US"/>
        </a:p>
      </dgm:t>
    </dgm:pt>
    <dgm:pt modelId="{958982CF-A3D3-454C-A231-45F51734F717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3G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的新技术</a:t>
          </a:r>
        </a:p>
      </dgm:t>
    </dgm:pt>
    <dgm:pt modelId="{84109402-7558-4D4E-9D15-27A2BCB7DD5A}" type="parTrans" cxnId="{904F39E2-7873-4A04-B10A-F6A4B5383948}">
      <dgm:prSet/>
      <dgm:spPr/>
      <dgm:t>
        <a:bodyPr/>
        <a:lstStyle/>
        <a:p>
          <a:endParaRPr lang="en-US"/>
        </a:p>
      </dgm:t>
    </dgm:pt>
    <dgm:pt modelId="{323FFB01-92E7-48FF-8606-A028C40BDB9D}" type="sibTrans" cxnId="{904F39E2-7873-4A04-B10A-F6A4B5383948}">
      <dgm:prSet/>
      <dgm:spPr/>
      <dgm:t>
        <a:bodyPr/>
        <a:lstStyle/>
        <a:p>
          <a:endParaRPr lang="en-US"/>
        </a:p>
      </dgm:t>
    </dgm:pt>
    <dgm:pt modelId="{001175E6-8F1C-4DBB-BFA5-B1B64330DDED}">
      <dgm:prSet/>
      <dgm:spPr/>
      <dgm:t>
        <a:bodyPr/>
        <a:lstStyle/>
        <a:p>
          <a:r>
            <a:rPr lang="en-US" dirty="0" err="1"/>
            <a:t>目标</a:t>
          </a:r>
          <a:endParaRPr lang="en-US" dirty="0"/>
        </a:p>
      </dgm:t>
    </dgm:pt>
    <dgm:pt modelId="{BA00E719-64F0-460F-A336-A0E501975D4E}" type="parTrans" cxnId="{95997D55-0F35-4F4D-93DB-D9FC1F20363A}">
      <dgm:prSet/>
      <dgm:spPr/>
      <dgm:t>
        <a:bodyPr/>
        <a:lstStyle/>
        <a:p>
          <a:endParaRPr lang="en-US"/>
        </a:p>
      </dgm:t>
    </dgm:pt>
    <dgm:pt modelId="{40C933F3-DE72-4074-9ABE-3818E30F5188}" type="sibTrans" cxnId="{95997D55-0F35-4F4D-93DB-D9FC1F20363A}">
      <dgm:prSet/>
      <dgm:spPr/>
      <dgm:t>
        <a:bodyPr/>
        <a:lstStyle/>
        <a:p>
          <a:endParaRPr lang="en-US"/>
        </a:p>
      </dgm:t>
    </dgm:pt>
    <dgm:pt modelId="{77C44449-CCCB-4185-9EC7-6FA4BD20663E}">
      <dgm:prSet/>
      <dgm:spPr/>
      <dgm:t>
        <a:bodyPr/>
        <a:lstStyle/>
        <a:p>
          <a:r>
            <a:rPr lang="en-US" dirty="0" err="1"/>
            <a:t>要求</a:t>
          </a:r>
          <a:endParaRPr lang="en-US" dirty="0"/>
        </a:p>
      </dgm:t>
    </dgm:pt>
    <dgm:pt modelId="{C6976F9B-F050-4A85-9F75-FB683D5B83C7}" type="parTrans" cxnId="{A3517EC4-AE3D-4F6D-8C25-E7370BDA8AC4}">
      <dgm:prSet/>
      <dgm:spPr/>
      <dgm:t>
        <a:bodyPr/>
        <a:lstStyle/>
        <a:p>
          <a:endParaRPr lang="en-US"/>
        </a:p>
      </dgm:t>
    </dgm:pt>
    <dgm:pt modelId="{059047ED-0D16-4232-99FF-0313D48B174A}" type="sibTrans" cxnId="{A3517EC4-AE3D-4F6D-8C25-E7370BDA8AC4}">
      <dgm:prSet/>
      <dgm:spPr/>
      <dgm:t>
        <a:bodyPr/>
        <a:lstStyle/>
        <a:p>
          <a:endParaRPr lang="en-US"/>
        </a:p>
      </dgm:t>
    </dgm:pt>
    <dgm:pt modelId="{E5A54CB1-F6BC-4E61-AD6C-1068BFDE4BE7}">
      <dgm:prSet/>
      <dgm:spPr/>
      <dgm:t>
        <a:bodyPr/>
        <a:lstStyle/>
        <a:p>
          <a:r>
            <a:rPr lang="en-US" dirty="0" err="1"/>
            <a:t>发展历程</a:t>
          </a:r>
          <a:endParaRPr lang="en-US" dirty="0"/>
        </a:p>
      </dgm:t>
    </dgm:pt>
    <dgm:pt modelId="{8E9555F0-7E34-4AB6-B763-C878B6531CAF}" type="parTrans" cxnId="{D1C1E9DD-9F93-48B4-ADBC-5134D1F81A35}">
      <dgm:prSet/>
      <dgm:spPr/>
      <dgm:t>
        <a:bodyPr/>
        <a:lstStyle/>
        <a:p>
          <a:endParaRPr lang="en-US"/>
        </a:p>
      </dgm:t>
    </dgm:pt>
    <dgm:pt modelId="{8D987C58-4D83-463F-9F61-6AE87F1BD280}" type="sibTrans" cxnId="{D1C1E9DD-9F93-48B4-ADBC-5134D1F81A35}">
      <dgm:prSet/>
      <dgm:spPr/>
      <dgm:t>
        <a:bodyPr/>
        <a:lstStyle/>
        <a:p>
          <a:endParaRPr lang="en-US"/>
        </a:p>
      </dgm:t>
    </dgm:pt>
    <dgm:pt modelId="{83E2F447-FD21-4892-8298-24AA771A260D}">
      <dgm:prSet/>
      <dgm:spPr/>
      <dgm:t>
        <a:bodyPr/>
        <a:lstStyle/>
        <a:p>
          <a:r>
            <a:rPr lang="en-US" dirty="0" err="1"/>
            <a:t>技术提案</a:t>
          </a:r>
          <a:endParaRPr lang="en-US" dirty="0"/>
        </a:p>
      </dgm:t>
    </dgm:pt>
    <dgm:pt modelId="{C24E8942-2E47-407A-B18D-49DDD581C433}" type="parTrans" cxnId="{7C13C90F-D1BE-4D25-BEB8-793F8FD718D6}">
      <dgm:prSet/>
      <dgm:spPr/>
      <dgm:t>
        <a:bodyPr/>
        <a:lstStyle/>
        <a:p>
          <a:endParaRPr lang="en-US"/>
        </a:p>
      </dgm:t>
    </dgm:pt>
    <dgm:pt modelId="{B91C3343-CA6E-4140-8020-3110744F4C40}" type="sibTrans" cxnId="{7C13C90F-D1BE-4D25-BEB8-793F8FD718D6}">
      <dgm:prSet/>
      <dgm:spPr/>
      <dgm:t>
        <a:bodyPr/>
        <a:lstStyle/>
        <a:p>
          <a:endParaRPr lang="en-US"/>
        </a:p>
      </dgm:t>
    </dgm:pt>
    <dgm:pt modelId="{FC943845-74AE-4869-B2F1-1821DF0D8359}">
      <dgm:prSet/>
      <dgm:spPr/>
      <dgm:t>
        <a:bodyPr/>
        <a:lstStyle/>
        <a:p>
          <a:r>
            <a:rPr lang="en-US" dirty="0" err="1"/>
            <a:t>标准</a:t>
          </a:r>
          <a:endParaRPr lang="en-US" dirty="0"/>
        </a:p>
      </dgm:t>
    </dgm:pt>
    <dgm:pt modelId="{94C64608-F107-42AE-9F1A-25EEF3A5FAEB}" type="parTrans" cxnId="{5264D603-B622-475B-8A79-77FF2BBBA230}">
      <dgm:prSet/>
      <dgm:spPr/>
      <dgm:t>
        <a:bodyPr/>
        <a:lstStyle/>
        <a:p>
          <a:endParaRPr lang="en-US"/>
        </a:p>
      </dgm:t>
    </dgm:pt>
    <dgm:pt modelId="{10881D79-B1DD-4C33-87CC-385627C314EF}" type="sibTrans" cxnId="{5264D603-B622-475B-8A79-77FF2BBBA230}">
      <dgm:prSet/>
      <dgm:spPr/>
      <dgm:t>
        <a:bodyPr/>
        <a:lstStyle/>
        <a:p>
          <a:endParaRPr lang="en-US"/>
        </a:p>
      </dgm:t>
    </dgm:pt>
    <dgm:pt modelId="{D40F156B-0394-4FB6-8D94-57BA6934C755}" type="pres">
      <dgm:prSet presAssocID="{A3E66EB8-3F12-43E5-85D6-79FA75F7603B}" presName="linear" presStyleCnt="0">
        <dgm:presLayoutVars>
          <dgm:animLvl val="lvl"/>
          <dgm:resizeHandles val="exact"/>
        </dgm:presLayoutVars>
      </dgm:prSet>
      <dgm:spPr/>
    </dgm:pt>
    <dgm:pt modelId="{01771358-BEBA-459C-87E2-A0A1433ABC6C}" type="pres">
      <dgm:prSet presAssocID="{72270BEC-E23F-4A5C-BA99-D43E403359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B6AB01-11D7-4DD0-8A94-183BC4D2F2AB}" type="pres">
      <dgm:prSet presAssocID="{72270BEC-E23F-4A5C-BA99-D43E403359C8}" presName="childText" presStyleLbl="revTx" presStyleIdx="0" presStyleCnt="1">
        <dgm:presLayoutVars>
          <dgm:bulletEnabled val="1"/>
        </dgm:presLayoutVars>
      </dgm:prSet>
      <dgm:spPr/>
    </dgm:pt>
    <dgm:pt modelId="{3042841A-02E5-4572-9E03-8427F9011FA6}" type="pres">
      <dgm:prSet presAssocID="{6DD58455-4F2B-4173-BACB-90E6A1A1F777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0" y="2492858"/>
          <a:ext cx="6539948" cy="611092"/>
        </a:xfrm>
        <a:prstGeom prst="roundRect">
          <a:avLst/>
        </a:prstGeom>
      </dgm:spPr>
    </dgm:pt>
    <dgm:pt modelId="{474017FE-3E2A-4C63-8A37-C1C55A98F237}" type="pres">
      <dgm:prSet presAssocID="{9D7688F0-6DC1-4E4E-9DEE-A1B8CDE47DC4}" presName="spacer" presStyleCnt="0"/>
      <dgm:spPr/>
    </dgm:pt>
    <dgm:pt modelId="{F879C100-CF26-4831-A3BF-BB6E499418DE}" type="pres">
      <dgm:prSet presAssocID="{B62A2836-65CA-4E11-B365-0C40D4CBE6DA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0" y="3115594"/>
          <a:ext cx="6539948" cy="611092"/>
        </a:xfrm>
        <a:prstGeom prst="roundRect">
          <a:avLst/>
        </a:prstGeom>
      </dgm:spPr>
    </dgm:pt>
    <dgm:pt modelId="{74816EC4-FDBD-413F-8EF6-E399FA8CF227}" type="pres">
      <dgm:prSet presAssocID="{B9A1A0A0-5B0A-4DD5-B67A-ABF70B7007AA}" presName="spacer" presStyleCnt="0"/>
      <dgm:spPr/>
    </dgm:pt>
    <dgm:pt modelId="{D83E43C5-C167-4535-8319-40EC78C6D34A}" type="pres">
      <dgm:prSet presAssocID="{958982CF-A3D3-454C-A231-45F51734F717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0" y="3738330"/>
          <a:ext cx="6539948" cy="611092"/>
        </a:xfrm>
        <a:prstGeom prst="roundRect">
          <a:avLst/>
        </a:prstGeom>
      </dgm:spPr>
    </dgm:pt>
  </dgm:ptLst>
  <dgm:cxnLst>
    <dgm:cxn modelId="{EF7DBA03-1A9C-4148-918F-E608302D1A9C}" srcId="{A3E66EB8-3F12-43E5-85D6-79FA75F7603B}" destId="{B62A2836-65CA-4E11-B365-0C40D4CBE6DA}" srcOrd="2" destOrd="0" parTransId="{BDC0D5F5-C5F1-4ED5-BFD8-D2737E5DD530}" sibTransId="{B9A1A0A0-5B0A-4DD5-B67A-ABF70B7007AA}"/>
    <dgm:cxn modelId="{5264D603-B622-475B-8A79-77FF2BBBA230}" srcId="{72270BEC-E23F-4A5C-BA99-D43E403359C8}" destId="{FC943845-74AE-4869-B2F1-1821DF0D8359}" srcOrd="4" destOrd="0" parTransId="{94C64608-F107-42AE-9F1A-25EEF3A5FAEB}" sibTransId="{10881D79-B1DD-4C33-87CC-385627C314EF}"/>
    <dgm:cxn modelId="{7C13C90F-D1BE-4D25-BEB8-793F8FD718D6}" srcId="{72270BEC-E23F-4A5C-BA99-D43E403359C8}" destId="{83E2F447-FD21-4892-8298-24AA771A260D}" srcOrd="3" destOrd="0" parTransId="{C24E8942-2E47-407A-B18D-49DDD581C433}" sibTransId="{B91C3343-CA6E-4140-8020-3110744F4C40}"/>
    <dgm:cxn modelId="{84337822-79E3-4ED0-BF8D-985221784D78}" type="presOf" srcId="{FC943845-74AE-4869-B2F1-1821DF0D8359}" destId="{8FB6AB01-11D7-4DD0-8A94-183BC4D2F2AB}" srcOrd="0" destOrd="4" presId="urn:microsoft.com/office/officeart/2005/8/layout/vList2"/>
    <dgm:cxn modelId="{7F449822-C26B-4EA4-A2F9-79832D84DF28}" type="presOf" srcId="{83E2F447-FD21-4892-8298-24AA771A260D}" destId="{8FB6AB01-11D7-4DD0-8A94-183BC4D2F2AB}" srcOrd="0" destOrd="3" presId="urn:microsoft.com/office/officeart/2005/8/layout/vList2"/>
    <dgm:cxn modelId="{45C86B27-228A-4279-8C85-D1E5CD2FDB3B}" type="presOf" srcId="{6DD58455-4F2B-4173-BACB-90E6A1A1F777}" destId="{3042841A-02E5-4572-9E03-8427F9011FA6}" srcOrd="0" destOrd="0" presId="urn:microsoft.com/office/officeart/2005/8/layout/vList2"/>
    <dgm:cxn modelId="{AE63D547-5976-4EF6-8C0C-4248A13A59D8}" type="presOf" srcId="{958982CF-A3D3-454C-A231-45F51734F717}" destId="{D83E43C5-C167-4535-8319-40EC78C6D34A}" srcOrd="0" destOrd="0" presId="urn:microsoft.com/office/officeart/2005/8/layout/vList2"/>
    <dgm:cxn modelId="{A37BE248-C489-4489-A0D1-7900C5FCC530}" type="presOf" srcId="{E5A54CB1-F6BC-4E61-AD6C-1068BFDE4BE7}" destId="{8FB6AB01-11D7-4DD0-8A94-183BC4D2F2AB}" srcOrd="0" destOrd="2" presId="urn:microsoft.com/office/officeart/2005/8/layout/vList2"/>
    <dgm:cxn modelId="{753E174A-6486-4069-9854-8541D10760F4}" type="presOf" srcId="{77C44449-CCCB-4185-9EC7-6FA4BD20663E}" destId="{8FB6AB01-11D7-4DD0-8A94-183BC4D2F2AB}" srcOrd="0" destOrd="1" presId="urn:microsoft.com/office/officeart/2005/8/layout/vList2"/>
    <dgm:cxn modelId="{95997D55-0F35-4F4D-93DB-D9FC1F20363A}" srcId="{72270BEC-E23F-4A5C-BA99-D43E403359C8}" destId="{001175E6-8F1C-4DBB-BFA5-B1B64330DDED}" srcOrd="0" destOrd="0" parTransId="{BA00E719-64F0-460F-A336-A0E501975D4E}" sibTransId="{40C933F3-DE72-4074-9ABE-3818E30F5188}"/>
    <dgm:cxn modelId="{476FA6AC-26EC-46F4-8E0F-0EB982320125}" type="presOf" srcId="{B62A2836-65CA-4E11-B365-0C40D4CBE6DA}" destId="{F879C100-CF26-4831-A3BF-BB6E499418DE}" srcOrd="0" destOrd="0" presId="urn:microsoft.com/office/officeart/2005/8/layout/vList2"/>
    <dgm:cxn modelId="{377300B3-8030-490C-84AD-5B476BFF5654}" srcId="{A3E66EB8-3F12-43E5-85D6-79FA75F7603B}" destId="{72270BEC-E23F-4A5C-BA99-D43E403359C8}" srcOrd="0" destOrd="0" parTransId="{609D8089-79CF-45C1-8940-A617AD112FFE}" sibTransId="{46F0D67E-8A81-4CA9-B67C-D256F9E73B92}"/>
    <dgm:cxn modelId="{3B0798B6-3B48-415C-B8D8-2859809C550F}" type="presOf" srcId="{001175E6-8F1C-4DBB-BFA5-B1B64330DDED}" destId="{8FB6AB01-11D7-4DD0-8A94-183BC4D2F2AB}" srcOrd="0" destOrd="0" presId="urn:microsoft.com/office/officeart/2005/8/layout/vList2"/>
    <dgm:cxn modelId="{A3517EC4-AE3D-4F6D-8C25-E7370BDA8AC4}" srcId="{72270BEC-E23F-4A5C-BA99-D43E403359C8}" destId="{77C44449-CCCB-4185-9EC7-6FA4BD20663E}" srcOrd="1" destOrd="0" parTransId="{C6976F9B-F050-4A85-9F75-FB683D5B83C7}" sibTransId="{059047ED-0D16-4232-99FF-0313D48B174A}"/>
    <dgm:cxn modelId="{D1C1E9DD-9F93-48B4-ADBC-5134D1F81A35}" srcId="{72270BEC-E23F-4A5C-BA99-D43E403359C8}" destId="{E5A54CB1-F6BC-4E61-AD6C-1068BFDE4BE7}" srcOrd="2" destOrd="0" parTransId="{8E9555F0-7E34-4AB6-B763-C878B6531CAF}" sibTransId="{8D987C58-4D83-463F-9F61-6AE87F1BD280}"/>
    <dgm:cxn modelId="{904F39E2-7873-4A04-B10A-F6A4B5383948}" srcId="{A3E66EB8-3F12-43E5-85D6-79FA75F7603B}" destId="{958982CF-A3D3-454C-A231-45F51734F717}" srcOrd="3" destOrd="0" parTransId="{84109402-7558-4D4E-9D15-27A2BCB7DD5A}" sibTransId="{323FFB01-92E7-48FF-8606-A028C40BDB9D}"/>
    <dgm:cxn modelId="{718838EC-3F09-4162-ACE1-22AD5053A6BD}" srcId="{A3E66EB8-3F12-43E5-85D6-79FA75F7603B}" destId="{6DD58455-4F2B-4173-BACB-90E6A1A1F777}" srcOrd="1" destOrd="0" parTransId="{ED15F569-97C4-4F19-B720-C9D091DC6F06}" sibTransId="{9D7688F0-6DC1-4E4E-9DEE-A1B8CDE47DC4}"/>
    <dgm:cxn modelId="{4A3357F9-E5F0-4EDD-9C8D-9A04F734CC81}" type="presOf" srcId="{72270BEC-E23F-4A5C-BA99-D43E403359C8}" destId="{01771358-BEBA-459C-87E2-A0A1433ABC6C}" srcOrd="0" destOrd="0" presId="urn:microsoft.com/office/officeart/2005/8/layout/vList2"/>
    <dgm:cxn modelId="{514809FD-CCD3-4B0B-A9FB-5B95197571BA}" type="presOf" srcId="{A3E66EB8-3F12-43E5-85D6-79FA75F7603B}" destId="{D40F156B-0394-4FB6-8D94-57BA6934C755}" srcOrd="0" destOrd="0" presId="urn:microsoft.com/office/officeart/2005/8/layout/vList2"/>
    <dgm:cxn modelId="{1E3EAFB1-B97A-49B4-BCEF-6FF64E0AEA7A}" type="presParOf" srcId="{D40F156B-0394-4FB6-8D94-57BA6934C755}" destId="{01771358-BEBA-459C-87E2-A0A1433ABC6C}" srcOrd="0" destOrd="0" presId="urn:microsoft.com/office/officeart/2005/8/layout/vList2"/>
    <dgm:cxn modelId="{29BD369D-A8DC-4DFD-BBAE-EFC6A4CCA48F}" type="presParOf" srcId="{D40F156B-0394-4FB6-8D94-57BA6934C755}" destId="{8FB6AB01-11D7-4DD0-8A94-183BC4D2F2AB}" srcOrd="1" destOrd="0" presId="urn:microsoft.com/office/officeart/2005/8/layout/vList2"/>
    <dgm:cxn modelId="{9068ADBA-0DEF-4246-BF3D-A9E63A45196C}" type="presParOf" srcId="{D40F156B-0394-4FB6-8D94-57BA6934C755}" destId="{3042841A-02E5-4572-9E03-8427F9011FA6}" srcOrd="2" destOrd="0" presId="urn:microsoft.com/office/officeart/2005/8/layout/vList2"/>
    <dgm:cxn modelId="{CCCBBEFB-4CF6-45B8-9499-0B447F44CA6F}" type="presParOf" srcId="{D40F156B-0394-4FB6-8D94-57BA6934C755}" destId="{474017FE-3E2A-4C63-8A37-C1C55A98F237}" srcOrd="3" destOrd="0" presId="urn:microsoft.com/office/officeart/2005/8/layout/vList2"/>
    <dgm:cxn modelId="{3D77CF84-4F74-42F8-BB0A-E1FB0E097C13}" type="presParOf" srcId="{D40F156B-0394-4FB6-8D94-57BA6934C755}" destId="{F879C100-CF26-4831-A3BF-BB6E499418DE}" srcOrd="4" destOrd="0" presId="urn:microsoft.com/office/officeart/2005/8/layout/vList2"/>
    <dgm:cxn modelId="{64E53E5E-9DEF-40B6-9F51-C6CA9A0B3360}" type="presParOf" srcId="{D40F156B-0394-4FB6-8D94-57BA6934C755}" destId="{74816EC4-FDBD-413F-8EF6-E399FA8CF227}" srcOrd="5" destOrd="0" presId="urn:microsoft.com/office/officeart/2005/8/layout/vList2"/>
    <dgm:cxn modelId="{2150F939-209D-45C0-8901-3F30EA6EB1C0}" type="presParOf" srcId="{D40F156B-0394-4FB6-8D94-57BA6934C755}" destId="{D83E43C5-C167-4535-8319-40EC78C6D3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66EB8-3F12-43E5-85D6-79FA75F760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270BEC-E23F-4A5C-BA99-D43E403359C8}">
      <dgm:prSet custT="1"/>
      <dgm:spPr>
        <a:solidFill>
          <a:srgbClr val="0A6677"/>
        </a:solidFill>
      </dgm:spPr>
      <dgm:t>
        <a:bodyPr/>
        <a:lstStyle/>
        <a:p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7.2.1 CDMA2000 1X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标准特色</a:t>
          </a:r>
          <a:endParaRPr 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D8089-79CF-45C1-8940-A617AD112FFE}" type="par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46F0D67E-8A81-4CA9-B67C-D256F9E73B92}" type="sib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6DD58455-4F2B-4173-BACB-90E6A1A1F777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7.2.2 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CDMA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系统中的功率控制</a:t>
          </a:r>
        </a:p>
      </dgm:t>
    </dgm:pt>
    <dgm:pt modelId="{ED15F569-97C4-4F19-B720-C9D091DC6F06}" type="parTrans" cxnId="{718838EC-3F09-4162-ACE1-22AD5053A6BD}">
      <dgm:prSet/>
      <dgm:spPr/>
      <dgm:t>
        <a:bodyPr/>
        <a:lstStyle/>
        <a:p>
          <a:endParaRPr lang="en-US"/>
        </a:p>
      </dgm:t>
    </dgm:pt>
    <dgm:pt modelId="{9D7688F0-6DC1-4E4E-9DEE-A1B8CDE47DC4}" type="sibTrans" cxnId="{718838EC-3F09-4162-ACE1-22AD5053A6BD}">
      <dgm:prSet/>
      <dgm:spPr/>
      <dgm:t>
        <a:bodyPr/>
        <a:lstStyle/>
        <a:p>
          <a:endParaRPr lang="en-US"/>
        </a:p>
      </dgm:t>
    </dgm:pt>
    <dgm:pt modelId="{B62A2836-65CA-4E11-B365-0C40D4CBE6DA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7.2.3 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CDMA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软切换</a:t>
          </a:r>
        </a:p>
      </dgm:t>
    </dgm:pt>
    <dgm:pt modelId="{BDC0D5F5-C5F1-4ED5-BFD8-D2737E5DD530}" type="parTrans" cxnId="{EF7DBA03-1A9C-4148-918F-E608302D1A9C}">
      <dgm:prSet/>
      <dgm:spPr/>
      <dgm:t>
        <a:bodyPr/>
        <a:lstStyle/>
        <a:p>
          <a:endParaRPr lang="en-US"/>
        </a:p>
      </dgm:t>
    </dgm:pt>
    <dgm:pt modelId="{B9A1A0A0-5B0A-4DD5-B67A-ABF70B7007AA}" type="sibTrans" cxnId="{EF7DBA03-1A9C-4148-918F-E608302D1A9C}">
      <dgm:prSet/>
      <dgm:spPr/>
      <dgm:t>
        <a:bodyPr/>
        <a:lstStyle/>
        <a:p>
          <a:endParaRPr lang="en-US"/>
        </a:p>
      </dgm:t>
    </dgm:pt>
    <dgm:pt modelId="{958982CF-A3D3-454C-A231-45F51734F717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7.2.4 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CDMA2000 1X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下行链路</a:t>
          </a:r>
        </a:p>
      </dgm:t>
    </dgm:pt>
    <dgm:pt modelId="{84109402-7558-4D4E-9D15-27A2BCB7DD5A}" type="parTrans" cxnId="{904F39E2-7873-4A04-B10A-F6A4B5383948}">
      <dgm:prSet/>
      <dgm:spPr/>
      <dgm:t>
        <a:bodyPr/>
        <a:lstStyle/>
        <a:p>
          <a:endParaRPr lang="en-US"/>
        </a:p>
      </dgm:t>
    </dgm:pt>
    <dgm:pt modelId="{323FFB01-92E7-48FF-8606-A028C40BDB9D}" type="sibTrans" cxnId="{904F39E2-7873-4A04-B10A-F6A4B5383948}">
      <dgm:prSet/>
      <dgm:spPr/>
      <dgm:t>
        <a:bodyPr/>
        <a:lstStyle/>
        <a:p>
          <a:endParaRPr lang="en-US"/>
        </a:p>
      </dgm:t>
    </dgm:pt>
    <dgm:pt modelId="{8532B7B1-60B5-41E6-8817-6B9F1489D5AA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7.2.5 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CDMA2000 1X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上行链路</a:t>
          </a:r>
        </a:p>
      </dgm:t>
    </dgm:pt>
    <dgm:pt modelId="{63B9E0A1-1F28-43E6-AE7F-B52BD816E49E}" type="parTrans" cxnId="{C65768F6-BB8A-4091-90BC-3DE970ECECE7}">
      <dgm:prSet/>
      <dgm:spPr/>
      <dgm:t>
        <a:bodyPr/>
        <a:lstStyle/>
        <a:p>
          <a:endParaRPr lang="en-US"/>
        </a:p>
      </dgm:t>
    </dgm:pt>
    <dgm:pt modelId="{A97C089C-0EBF-439B-9B35-8C6824C1FFEB}" type="sibTrans" cxnId="{C65768F6-BB8A-4091-90BC-3DE970ECECE7}">
      <dgm:prSet/>
      <dgm:spPr/>
      <dgm:t>
        <a:bodyPr/>
        <a:lstStyle/>
        <a:p>
          <a:endParaRPr lang="en-US"/>
        </a:p>
      </dgm:t>
    </dgm:pt>
    <dgm:pt modelId="{C5519E4F-C99F-4827-A171-D81595F67281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7.2.6 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EV-DO</a:t>
          </a:r>
          <a:endParaRPr lang="zh-CN" altLang="en-US" sz="2400" b="1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CE71CEF-8E3E-4BE2-B823-FB422250BA70}" type="parTrans" cxnId="{07795163-28EC-44F4-B5DC-94D4AA8B552C}">
      <dgm:prSet/>
      <dgm:spPr/>
      <dgm:t>
        <a:bodyPr/>
        <a:lstStyle/>
        <a:p>
          <a:endParaRPr lang="en-US"/>
        </a:p>
      </dgm:t>
    </dgm:pt>
    <dgm:pt modelId="{0FF96D0E-6588-46EF-AB91-284947ED5F52}" type="sibTrans" cxnId="{07795163-28EC-44F4-B5DC-94D4AA8B552C}">
      <dgm:prSet/>
      <dgm:spPr/>
      <dgm:t>
        <a:bodyPr/>
        <a:lstStyle/>
        <a:p>
          <a:endParaRPr lang="en-US"/>
        </a:p>
      </dgm:t>
    </dgm:pt>
    <dgm:pt modelId="{D40F156B-0394-4FB6-8D94-57BA6934C755}" type="pres">
      <dgm:prSet presAssocID="{A3E66EB8-3F12-43E5-85D6-79FA75F7603B}" presName="linear" presStyleCnt="0">
        <dgm:presLayoutVars>
          <dgm:animLvl val="lvl"/>
          <dgm:resizeHandles val="exact"/>
        </dgm:presLayoutVars>
      </dgm:prSet>
      <dgm:spPr/>
    </dgm:pt>
    <dgm:pt modelId="{01771358-BEBA-459C-87E2-A0A1433ABC6C}" type="pres">
      <dgm:prSet presAssocID="{72270BEC-E23F-4A5C-BA99-D43E403359C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D32A641-EEBD-4AA3-9B18-BB41D6D8244C}" type="pres">
      <dgm:prSet presAssocID="{46F0D67E-8A81-4CA9-B67C-D256F9E73B92}" presName="spacer" presStyleCnt="0"/>
      <dgm:spPr/>
    </dgm:pt>
    <dgm:pt modelId="{3042841A-02E5-4572-9E03-8427F9011FA6}" type="pres">
      <dgm:prSet presAssocID="{6DD58455-4F2B-4173-BACB-90E6A1A1F777}" presName="parentText" presStyleLbl="node1" presStyleIdx="1" presStyleCnt="6">
        <dgm:presLayoutVars>
          <dgm:chMax val="0"/>
          <dgm:bulletEnabled val="1"/>
        </dgm:presLayoutVars>
      </dgm:prSet>
      <dgm:spPr>
        <a:xfrm>
          <a:off x="0" y="2492858"/>
          <a:ext cx="6539948" cy="611092"/>
        </a:xfrm>
        <a:prstGeom prst="roundRect">
          <a:avLst/>
        </a:prstGeom>
      </dgm:spPr>
    </dgm:pt>
    <dgm:pt modelId="{474017FE-3E2A-4C63-8A37-C1C55A98F237}" type="pres">
      <dgm:prSet presAssocID="{9D7688F0-6DC1-4E4E-9DEE-A1B8CDE47DC4}" presName="spacer" presStyleCnt="0"/>
      <dgm:spPr/>
    </dgm:pt>
    <dgm:pt modelId="{F879C100-CF26-4831-A3BF-BB6E499418DE}" type="pres">
      <dgm:prSet presAssocID="{B62A2836-65CA-4E11-B365-0C40D4CBE6DA}" presName="parentText" presStyleLbl="node1" presStyleIdx="2" presStyleCnt="6">
        <dgm:presLayoutVars>
          <dgm:chMax val="0"/>
          <dgm:bulletEnabled val="1"/>
        </dgm:presLayoutVars>
      </dgm:prSet>
      <dgm:spPr>
        <a:xfrm>
          <a:off x="0" y="3115594"/>
          <a:ext cx="6539948" cy="611092"/>
        </a:xfrm>
        <a:prstGeom prst="roundRect">
          <a:avLst/>
        </a:prstGeom>
      </dgm:spPr>
    </dgm:pt>
    <dgm:pt modelId="{74816EC4-FDBD-413F-8EF6-E399FA8CF227}" type="pres">
      <dgm:prSet presAssocID="{B9A1A0A0-5B0A-4DD5-B67A-ABF70B7007AA}" presName="spacer" presStyleCnt="0"/>
      <dgm:spPr/>
    </dgm:pt>
    <dgm:pt modelId="{D83E43C5-C167-4535-8319-40EC78C6D34A}" type="pres">
      <dgm:prSet presAssocID="{958982CF-A3D3-454C-A231-45F51734F717}" presName="parentText" presStyleLbl="node1" presStyleIdx="3" presStyleCnt="6">
        <dgm:presLayoutVars>
          <dgm:chMax val="0"/>
          <dgm:bulletEnabled val="1"/>
        </dgm:presLayoutVars>
      </dgm:prSet>
      <dgm:spPr>
        <a:xfrm>
          <a:off x="0" y="3738330"/>
          <a:ext cx="6539948" cy="611092"/>
        </a:xfrm>
        <a:prstGeom prst="roundRect">
          <a:avLst/>
        </a:prstGeom>
      </dgm:spPr>
    </dgm:pt>
    <dgm:pt modelId="{DCF601D7-68D7-47C2-BCE1-74AA7D64DB95}" type="pres">
      <dgm:prSet presAssocID="{323FFB01-92E7-48FF-8606-A028C40BDB9D}" presName="spacer" presStyleCnt="0"/>
      <dgm:spPr/>
    </dgm:pt>
    <dgm:pt modelId="{0572BDB2-E7BC-4EC1-853C-A4EF64D100F0}" type="pres">
      <dgm:prSet presAssocID="{8532B7B1-60B5-41E6-8817-6B9F1489D5AA}" presName="parentText" presStyleLbl="node1" presStyleIdx="4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DA278417-4A18-47DF-A5A6-B520305027B3}" type="pres">
      <dgm:prSet presAssocID="{A97C089C-0EBF-439B-9B35-8C6824C1FFEB}" presName="spacer" presStyleCnt="0"/>
      <dgm:spPr/>
    </dgm:pt>
    <dgm:pt modelId="{65160C30-F93D-49FD-8966-DB66E8CA9A4D}" type="pres">
      <dgm:prSet presAssocID="{C5519E4F-C99F-4827-A171-D81595F67281}" presName="parentText" presStyleLbl="node1" presStyleIdx="5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</dgm:ptLst>
  <dgm:cxnLst>
    <dgm:cxn modelId="{EF7DBA03-1A9C-4148-918F-E608302D1A9C}" srcId="{A3E66EB8-3F12-43E5-85D6-79FA75F7603B}" destId="{B62A2836-65CA-4E11-B365-0C40D4CBE6DA}" srcOrd="2" destOrd="0" parTransId="{BDC0D5F5-C5F1-4ED5-BFD8-D2737E5DD530}" sibTransId="{B9A1A0A0-5B0A-4DD5-B67A-ABF70B7007AA}"/>
    <dgm:cxn modelId="{45C86B27-228A-4279-8C85-D1E5CD2FDB3B}" type="presOf" srcId="{6DD58455-4F2B-4173-BACB-90E6A1A1F777}" destId="{3042841A-02E5-4572-9E03-8427F9011FA6}" srcOrd="0" destOrd="0" presId="urn:microsoft.com/office/officeart/2005/8/layout/vList2"/>
    <dgm:cxn modelId="{229C2636-19B4-48D5-9FFA-BF8B6FC4241C}" type="presOf" srcId="{C5519E4F-C99F-4827-A171-D81595F67281}" destId="{65160C30-F93D-49FD-8966-DB66E8CA9A4D}" srcOrd="0" destOrd="0" presId="urn:microsoft.com/office/officeart/2005/8/layout/vList2"/>
    <dgm:cxn modelId="{07795163-28EC-44F4-B5DC-94D4AA8B552C}" srcId="{A3E66EB8-3F12-43E5-85D6-79FA75F7603B}" destId="{C5519E4F-C99F-4827-A171-D81595F67281}" srcOrd="5" destOrd="0" parTransId="{CCE71CEF-8E3E-4BE2-B823-FB422250BA70}" sibTransId="{0FF96D0E-6588-46EF-AB91-284947ED5F52}"/>
    <dgm:cxn modelId="{AE63D547-5976-4EF6-8C0C-4248A13A59D8}" type="presOf" srcId="{958982CF-A3D3-454C-A231-45F51734F717}" destId="{D83E43C5-C167-4535-8319-40EC78C6D34A}" srcOrd="0" destOrd="0" presId="urn:microsoft.com/office/officeart/2005/8/layout/vList2"/>
    <dgm:cxn modelId="{6A0E0381-B63C-4915-AE91-472047451FC2}" type="presOf" srcId="{8532B7B1-60B5-41E6-8817-6B9F1489D5AA}" destId="{0572BDB2-E7BC-4EC1-853C-A4EF64D100F0}" srcOrd="0" destOrd="0" presId="urn:microsoft.com/office/officeart/2005/8/layout/vList2"/>
    <dgm:cxn modelId="{476FA6AC-26EC-46F4-8E0F-0EB982320125}" type="presOf" srcId="{B62A2836-65CA-4E11-B365-0C40D4CBE6DA}" destId="{F879C100-CF26-4831-A3BF-BB6E499418DE}" srcOrd="0" destOrd="0" presId="urn:microsoft.com/office/officeart/2005/8/layout/vList2"/>
    <dgm:cxn modelId="{377300B3-8030-490C-84AD-5B476BFF5654}" srcId="{A3E66EB8-3F12-43E5-85D6-79FA75F7603B}" destId="{72270BEC-E23F-4A5C-BA99-D43E403359C8}" srcOrd="0" destOrd="0" parTransId="{609D8089-79CF-45C1-8940-A617AD112FFE}" sibTransId="{46F0D67E-8A81-4CA9-B67C-D256F9E73B92}"/>
    <dgm:cxn modelId="{904F39E2-7873-4A04-B10A-F6A4B5383948}" srcId="{A3E66EB8-3F12-43E5-85D6-79FA75F7603B}" destId="{958982CF-A3D3-454C-A231-45F51734F717}" srcOrd="3" destOrd="0" parTransId="{84109402-7558-4D4E-9D15-27A2BCB7DD5A}" sibTransId="{323FFB01-92E7-48FF-8606-A028C40BDB9D}"/>
    <dgm:cxn modelId="{718838EC-3F09-4162-ACE1-22AD5053A6BD}" srcId="{A3E66EB8-3F12-43E5-85D6-79FA75F7603B}" destId="{6DD58455-4F2B-4173-BACB-90E6A1A1F777}" srcOrd="1" destOrd="0" parTransId="{ED15F569-97C4-4F19-B720-C9D091DC6F06}" sibTransId="{9D7688F0-6DC1-4E4E-9DEE-A1B8CDE47DC4}"/>
    <dgm:cxn modelId="{C65768F6-BB8A-4091-90BC-3DE970ECECE7}" srcId="{A3E66EB8-3F12-43E5-85D6-79FA75F7603B}" destId="{8532B7B1-60B5-41E6-8817-6B9F1489D5AA}" srcOrd="4" destOrd="0" parTransId="{63B9E0A1-1F28-43E6-AE7F-B52BD816E49E}" sibTransId="{A97C089C-0EBF-439B-9B35-8C6824C1FFEB}"/>
    <dgm:cxn modelId="{4A3357F9-E5F0-4EDD-9C8D-9A04F734CC81}" type="presOf" srcId="{72270BEC-E23F-4A5C-BA99-D43E403359C8}" destId="{01771358-BEBA-459C-87E2-A0A1433ABC6C}" srcOrd="0" destOrd="0" presId="urn:microsoft.com/office/officeart/2005/8/layout/vList2"/>
    <dgm:cxn modelId="{514809FD-CCD3-4B0B-A9FB-5B95197571BA}" type="presOf" srcId="{A3E66EB8-3F12-43E5-85D6-79FA75F7603B}" destId="{D40F156B-0394-4FB6-8D94-57BA6934C755}" srcOrd="0" destOrd="0" presId="urn:microsoft.com/office/officeart/2005/8/layout/vList2"/>
    <dgm:cxn modelId="{1E3EAFB1-B97A-49B4-BCEF-6FF64E0AEA7A}" type="presParOf" srcId="{D40F156B-0394-4FB6-8D94-57BA6934C755}" destId="{01771358-BEBA-459C-87E2-A0A1433ABC6C}" srcOrd="0" destOrd="0" presId="urn:microsoft.com/office/officeart/2005/8/layout/vList2"/>
    <dgm:cxn modelId="{4A67F40B-9AD2-434A-8D13-80F2CCDE768B}" type="presParOf" srcId="{D40F156B-0394-4FB6-8D94-57BA6934C755}" destId="{FD32A641-EEBD-4AA3-9B18-BB41D6D8244C}" srcOrd="1" destOrd="0" presId="urn:microsoft.com/office/officeart/2005/8/layout/vList2"/>
    <dgm:cxn modelId="{9068ADBA-0DEF-4246-BF3D-A9E63A45196C}" type="presParOf" srcId="{D40F156B-0394-4FB6-8D94-57BA6934C755}" destId="{3042841A-02E5-4572-9E03-8427F9011FA6}" srcOrd="2" destOrd="0" presId="urn:microsoft.com/office/officeart/2005/8/layout/vList2"/>
    <dgm:cxn modelId="{CCCBBEFB-4CF6-45B8-9499-0B447F44CA6F}" type="presParOf" srcId="{D40F156B-0394-4FB6-8D94-57BA6934C755}" destId="{474017FE-3E2A-4C63-8A37-C1C55A98F237}" srcOrd="3" destOrd="0" presId="urn:microsoft.com/office/officeart/2005/8/layout/vList2"/>
    <dgm:cxn modelId="{3D77CF84-4F74-42F8-BB0A-E1FB0E097C13}" type="presParOf" srcId="{D40F156B-0394-4FB6-8D94-57BA6934C755}" destId="{F879C100-CF26-4831-A3BF-BB6E499418DE}" srcOrd="4" destOrd="0" presId="urn:microsoft.com/office/officeart/2005/8/layout/vList2"/>
    <dgm:cxn modelId="{64E53E5E-9DEF-40B6-9F51-C6CA9A0B3360}" type="presParOf" srcId="{D40F156B-0394-4FB6-8D94-57BA6934C755}" destId="{74816EC4-FDBD-413F-8EF6-E399FA8CF227}" srcOrd="5" destOrd="0" presId="urn:microsoft.com/office/officeart/2005/8/layout/vList2"/>
    <dgm:cxn modelId="{2150F939-209D-45C0-8901-3F30EA6EB1C0}" type="presParOf" srcId="{D40F156B-0394-4FB6-8D94-57BA6934C755}" destId="{D83E43C5-C167-4535-8319-40EC78C6D34A}" srcOrd="6" destOrd="0" presId="urn:microsoft.com/office/officeart/2005/8/layout/vList2"/>
    <dgm:cxn modelId="{F848ABE6-27F5-4926-A954-CC390EDD951A}" type="presParOf" srcId="{D40F156B-0394-4FB6-8D94-57BA6934C755}" destId="{DCF601D7-68D7-47C2-BCE1-74AA7D64DB95}" srcOrd="7" destOrd="0" presId="urn:microsoft.com/office/officeart/2005/8/layout/vList2"/>
    <dgm:cxn modelId="{FA434B72-F67B-4DE0-AEE6-B5E3483775FD}" type="presParOf" srcId="{D40F156B-0394-4FB6-8D94-57BA6934C755}" destId="{0572BDB2-E7BC-4EC1-853C-A4EF64D100F0}" srcOrd="8" destOrd="0" presId="urn:microsoft.com/office/officeart/2005/8/layout/vList2"/>
    <dgm:cxn modelId="{DE960A5D-416E-479C-B644-5FE515C4AEA7}" type="presParOf" srcId="{D40F156B-0394-4FB6-8D94-57BA6934C755}" destId="{DA278417-4A18-47DF-A5A6-B520305027B3}" srcOrd="9" destOrd="0" presId="urn:microsoft.com/office/officeart/2005/8/layout/vList2"/>
    <dgm:cxn modelId="{6EAC7CD8-5B78-4F74-8023-206BED5BF71B}" type="presParOf" srcId="{D40F156B-0394-4FB6-8D94-57BA6934C755}" destId="{65160C30-F93D-49FD-8966-DB66E8CA9A4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E66EB8-3F12-43E5-85D6-79FA75F760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270BEC-E23F-4A5C-BA99-D43E403359C8}">
      <dgm:prSet custT="1"/>
      <dgm:spPr>
        <a:solidFill>
          <a:srgbClr val="0A6677"/>
        </a:solidFill>
      </dgm:spPr>
      <dgm:t>
        <a:bodyPr/>
        <a:lstStyle/>
        <a:p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7.3.1 WCDMA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标准特色</a:t>
          </a:r>
          <a:endParaRPr 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D8089-79CF-45C1-8940-A617AD112FFE}" type="par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46F0D67E-8A81-4CA9-B67C-D256F9E73B92}" type="sib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626E0ED0-40CF-4801-AE65-097BD6755A4C}">
      <dgm:prSet custT="1"/>
      <dgm:spPr>
        <a:solidFill>
          <a:srgbClr val="0A6677"/>
        </a:solidFill>
      </dgm:spPr>
      <dgm:t>
        <a:bodyPr/>
        <a:lstStyle/>
        <a:p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7.3.2 WCDMA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上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行物理信道</a:t>
          </a:r>
          <a:endParaRPr 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1F3B6C-96B8-4714-BCB0-7FD678C5CD68}" type="parTrans" cxnId="{07109DD4-85E5-4952-9A40-B15045B3DF33}">
      <dgm:prSet/>
      <dgm:spPr/>
      <dgm:t>
        <a:bodyPr/>
        <a:lstStyle/>
        <a:p>
          <a:endParaRPr lang="en-US"/>
        </a:p>
      </dgm:t>
    </dgm:pt>
    <dgm:pt modelId="{1E391E99-D07F-48C4-87EE-F8E28E387D73}" type="sibTrans" cxnId="{07109DD4-85E5-4952-9A40-B15045B3DF33}">
      <dgm:prSet/>
      <dgm:spPr/>
      <dgm:t>
        <a:bodyPr/>
        <a:lstStyle/>
        <a:p>
          <a:endParaRPr lang="en-US"/>
        </a:p>
      </dgm:t>
    </dgm:pt>
    <dgm:pt modelId="{02D47DB6-344B-4714-96D9-5DF2BA957384}">
      <dgm:prSet custT="1"/>
      <dgm:spPr>
        <a:solidFill>
          <a:srgbClr val="0A6677"/>
        </a:solidFill>
      </dgm:spPr>
      <dgm:t>
        <a:bodyPr/>
        <a:lstStyle/>
        <a:p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7.3.3 WCDMA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链路</a:t>
          </a:r>
          <a:endParaRPr 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0570EE-AE9D-4389-939A-8771F54E1D46}" type="parTrans" cxnId="{906DF758-6DA6-45E0-9405-A78C74A662FD}">
      <dgm:prSet/>
      <dgm:spPr/>
      <dgm:t>
        <a:bodyPr/>
        <a:lstStyle/>
        <a:p>
          <a:endParaRPr lang="en-US"/>
        </a:p>
      </dgm:t>
    </dgm:pt>
    <dgm:pt modelId="{73335EF6-8A2A-4D9F-A697-E4073DC7584A}" type="sibTrans" cxnId="{906DF758-6DA6-45E0-9405-A78C74A662FD}">
      <dgm:prSet/>
      <dgm:spPr/>
      <dgm:t>
        <a:bodyPr/>
        <a:lstStyle/>
        <a:p>
          <a:endParaRPr lang="en-US"/>
        </a:p>
      </dgm:t>
    </dgm:pt>
    <dgm:pt modelId="{7FF935CF-E881-4E3F-B4E4-8FBBEF27C26D}">
      <dgm:prSet custT="1"/>
      <dgm:spPr>
        <a:solidFill>
          <a:srgbClr val="0A6677"/>
        </a:solidFill>
      </dgm:spPr>
      <dgm:t>
        <a:bodyPr/>
        <a:lstStyle/>
        <a:p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7.3.4 HSDPA/HSUPA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概述</a:t>
          </a:r>
          <a:endParaRPr 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9FC57B-8E84-487F-9CC4-D03C2A82452F}" type="parTrans" cxnId="{8D068C4C-42E6-495B-9EB7-68AE81270CDF}">
      <dgm:prSet/>
      <dgm:spPr/>
      <dgm:t>
        <a:bodyPr/>
        <a:lstStyle/>
        <a:p>
          <a:endParaRPr lang="en-US"/>
        </a:p>
      </dgm:t>
    </dgm:pt>
    <dgm:pt modelId="{6EB8A65E-33AE-45D3-B3BA-8D14AFC9E67A}" type="sibTrans" cxnId="{8D068C4C-42E6-495B-9EB7-68AE81270CDF}">
      <dgm:prSet/>
      <dgm:spPr/>
      <dgm:t>
        <a:bodyPr/>
        <a:lstStyle/>
        <a:p>
          <a:endParaRPr lang="en-US"/>
        </a:p>
      </dgm:t>
    </dgm:pt>
    <dgm:pt modelId="{D40F156B-0394-4FB6-8D94-57BA6934C755}" type="pres">
      <dgm:prSet presAssocID="{A3E66EB8-3F12-43E5-85D6-79FA75F7603B}" presName="linear" presStyleCnt="0">
        <dgm:presLayoutVars>
          <dgm:animLvl val="lvl"/>
          <dgm:resizeHandles val="exact"/>
        </dgm:presLayoutVars>
      </dgm:prSet>
      <dgm:spPr/>
    </dgm:pt>
    <dgm:pt modelId="{01771358-BEBA-459C-87E2-A0A1433ABC6C}" type="pres">
      <dgm:prSet presAssocID="{72270BEC-E23F-4A5C-BA99-D43E403359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626C91-7D8A-4823-93D5-2B6CF3811433}" type="pres">
      <dgm:prSet presAssocID="{46F0D67E-8A81-4CA9-B67C-D256F9E73B92}" presName="spacer" presStyleCnt="0"/>
      <dgm:spPr/>
    </dgm:pt>
    <dgm:pt modelId="{E60CADE3-66E1-46FF-AAEE-9F93E6ABACE6}" type="pres">
      <dgm:prSet presAssocID="{626E0ED0-40CF-4801-AE65-097BD6755A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A32C0E-D8B0-4116-A7D1-F6EC9B787993}" type="pres">
      <dgm:prSet presAssocID="{1E391E99-D07F-48C4-87EE-F8E28E387D73}" presName="spacer" presStyleCnt="0"/>
      <dgm:spPr/>
    </dgm:pt>
    <dgm:pt modelId="{91A5C84E-78AB-486F-98A9-77693A2783FE}" type="pres">
      <dgm:prSet presAssocID="{02D47DB6-344B-4714-96D9-5DF2BA9573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6FEBE3-A83D-48B5-81FE-52B2567E9420}" type="pres">
      <dgm:prSet presAssocID="{73335EF6-8A2A-4D9F-A697-E4073DC7584A}" presName="spacer" presStyleCnt="0"/>
      <dgm:spPr/>
    </dgm:pt>
    <dgm:pt modelId="{4E1767A7-450C-49C8-8256-44612EFA08B5}" type="pres">
      <dgm:prSet presAssocID="{7FF935CF-E881-4E3F-B4E4-8FBBEF27C2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D068C4C-42E6-495B-9EB7-68AE81270CDF}" srcId="{A3E66EB8-3F12-43E5-85D6-79FA75F7603B}" destId="{7FF935CF-E881-4E3F-B4E4-8FBBEF27C26D}" srcOrd="3" destOrd="0" parTransId="{E79FC57B-8E84-487F-9CC4-D03C2A82452F}" sibTransId="{6EB8A65E-33AE-45D3-B3BA-8D14AFC9E67A}"/>
    <dgm:cxn modelId="{147E7058-AFA4-4169-B521-0D274ACEC44A}" type="presOf" srcId="{626E0ED0-40CF-4801-AE65-097BD6755A4C}" destId="{E60CADE3-66E1-46FF-AAEE-9F93E6ABACE6}" srcOrd="0" destOrd="0" presId="urn:microsoft.com/office/officeart/2005/8/layout/vList2"/>
    <dgm:cxn modelId="{906DF758-6DA6-45E0-9405-A78C74A662FD}" srcId="{A3E66EB8-3F12-43E5-85D6-79FA75F7603B}" destId="{02D47DB6-344B-4714-96D9-5DF2BA957384}" srcOrd="2" destOrd="0" parTransId="{2B0570EE-AE9D-4389-939A-8771F54E1D46}" sibTransId="{73335EF6-8A2A-4D9F-A697-E4073DC7584A}"/>
    <dgm:cxn modelId="{377300B3-8030-490C-84AD-5B476BFF5654}" srcId="{A3E66EB8-3F12-43E5-85D6-79FA75F7603B}" destId="{72270BEC-E23F-4A5C-BA99-D43E403359C8}" srcOrd="0" destOrd="0" parTransId="{609D8089-79CF-45C1-8940-A617AD112FFE}" sibTransId="{46F0D67E-8A81-4CA9-B67C-D256F9E73B92}"/>
    <dgm:cxn modelId="{07109DD4-85E5-4952-9A40-B15045B3DF33}" srcId="{A3E66EB8-3F12-43E5-85D6-79FA75F7603B}" destId="{626E0ED0-40CF-4801-AE65-097BD6755A4C}" srcOrd="1" destOrd="0" parTransId="{F61F3B6C-96B8-4714-BCB0-7FD678C5CD68}" sibTransId="{1E391E99-D07F-48C4-87EE-F8E28E387D73}"/>
    <dgm:cxn modelId="{694E1FDB-BB1A-4F78-A8C3-A40A7965399A}" type="presOf" srcId="{02D47DB6-344B-4714-96D9-5DF2BA957384}" destId="{91A5C84E-78AB-486F-98A9-77693A2783FE}" srcOrd="0" destOrd="0" presId="urn:microsoft.com/office/officeart/2005/8/layout/vList2"/>
    <dgm:cxn modelId="{4A3357F9-E5F0-4EDD-9C8D-9A04F734CC81}" type="presOf" srcId="{72270BEC-E23F-4A5C-BA99-D43E403359C8}" destId="{01771358-BEBA-459C-87E2-A0A1433ABC6C}" srcOrd="0" destOrd="0" presId="urn:microsoft.com/office/officeart/2005/8/layout/vList2"/>
    <dgm:cxn modelId="{514809FD-CCD3-4B0B-A9FB-5B95197571BA}" type="presOf" srcId="{A3E66EB8-3F12-43E5-85D6-79FA75F7603B}" destId="{D40F156B-0394-4FB6-8D94-57BA6934C755}" srcOrd="0" destOrd="0" presId="urn:microsoft.com/office/officeart/2005/8/layout/vList2"/>
    <dgm:cxn modelId="{AFA1E7FD-D637-40ED-8A12-D11CCEBAADD2}" type="presOf" srcId="{7FF935CF-E881-4E3F-B4E4-8FBBEF27C26D}" destId="{4E1767A7-450C-49C8-8256-44612EFA08B5}" srcOrd="0" destOrd="0" presId="urn:microsoft.com/office/officeart/2005/8/layout/vList2"/>
    <dgm:cxn modelId="{1E3EAFB1-B97A-49B4-BCEF-6FF64E0AEA7A}" type="presParOf" srcId="{D40F156B-0394-4FB6-8D94-57BA6934C755}" destId="{01771358-BEBA-459C-87E2-A0A1433ABC6C}" srcOrd="0" destOrd="0" presId="urn:microsoft.com/office/officeart/2005/8/layout/vList2"/>
    <dgm:cxn modelId="{B39BAC94-62D9-4BAE-9EA6-BA04B07A2900}" type="presParOf" srcId="{D40F156B-0394-4FB6-8D94-57BA6934C755}" destId="{EE626C91-7D8A-4823-93D5-2B6CF3811433}" srcOrd="1" destOrd="0" presId="urn:microsoft.com/office/officeart/2005/8/layout/vList2"/>
    <dgm:cxn modelId="{6CAAA058-8880-4D40-BCC0-B6BE9A71E94E}" type="presParOf" srcId="{D40F156B-0394-4FB6-8D94-57BA6934C755}" destId="{E60CADE3-66E1-46FF-AAEE-9F93E6ABACE6}" srcOrd="2" destOrd="0" presId="urn:microsoft.com/office/officeart/2005/8/layout/vList2"/>
    <dgm:cxn modelId="{E57BBEF5-160C-4C2B-8EF3-8842BBD08905}" type="presParOf" srcId="{D40F156B-0394-4FB6-8D94-57BA6934C755}" destId="{10A32C0E-D8B0-4116-A7D1-F6EC9B787993}" srcOrd="3" destOrd="0" presId="urn:microsoft.com/office/officeart/2005/8/layout/vList2"/>
    <dgm:cxn modelId="{D1835F23-9937-44A8-A5A0-2E5BD0A37EF8}" type="presParOf" srcId="{D40F156B-0394-4FB6-8D94-57BA6934C755}" destId="{91A5C84E-78AB-486F-98A9-77693A2783FE}" srcOrd="4" destOrd="0" presId="urn:microsoft.com/office/officeart/2005/8/layout/vList2"/>
    <dgm:cxn modelId="{5BEB1A11-0373-464E-9816-D255BC3C3FAA}" type="presParOf" srcId="{D40F156B-0394-4FB6-8D94-57BA6934C755}" destId="{3D6FEBE3-A83D-48B5-81FE-52B2567E9420}" srcOrd="5" destOrd="0" presId="urn:microsoft.com/office/officeart/2005/8/layout/vList2"/>
    <dgm:cxn modelId="{F5AED302-64C8-46C9-9DB0-F4098A511E22}" type="presParOf" srcId="{D40F156B-0394-4FB6-8D94-57BA6934C755}" destId="{4E1767A7-450C-49C8-8256-44612EFA08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E66EB8-3F12-43E5-85D6-79FA75F760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270BEC-E23F-4A5C-BA99-D43E403359C8}">
      <dgm:prSet custT="1"/>
      <dgm:spPr>
        <a:solidFill>
          <a:srgbClr val="0A6677"/>
        </a:solidFill>
      </dgm:spPr>
      <dgm:t>
        <a:bodyPr/>
        <a:lstStyle/>
        <a:p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TD-SCDMA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技术标准</a:t>
          </a:r>
          <a:endParaRPr 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D8089-79CF-45C1-8940-A617AD112FFE}" type="par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46F0D67E-8A81-4CA9-B67C-D256F9E73B92}" type="sib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D40F156B-0394-4FB6-8D94-57BA6934C755}" type="pres">
      <dgm:prSet presAssocID="{A3E66EB8-3F12-43E5-85D6-79FA75F7603B}" presName="linear" presStyleCnt="0">
        <dgm:presLayoutVars>
          <dgm:animLvl val="lvl"/>
          <dgm:resizeHandles val="exact"/>
        </dgm:presLayoutVars>
      </dgm:prSet>
      <dgm:spPr/>
    </dgm:pt>
    <dgm:pt modelId="{01771358-BEBA-459C-87E2-A0A1433ABC6C}" type="pres">
      <dgm:prSet presAssocID="{72270BEC-E23F-4A5C-BA99-D43E403359C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77300B3-8030-490C-84AD-5B476BFF5654}" srcId="{A3E66EB8-3F12-43E5-85D6-79FA75F7603B}" destId="{72270BEC-E23F-4A5C-BA99-D43E403359C8}" srcOrd="0" destOrd="0" parTransId="{609D8089-79CF-45C1-8940-A617AD112FFE}" sibTransId="{46F0D67E-8A81-4CA9-B67C-D256F9E73B92}"/>
    <dgm:cxn modelId="{4A3357F9-E5F0-4EDD-9C8D-9A04F734CC81}" type="presOf" srcId="{72270BEC-E23F-4A5C-BA99-D43E403359C8}" destId="{01771358-BEBA-459C-87E2-A0A1433ABC6C}" srcOrd="0" destOrd="0" presId="urn:microsoft.com/office/officeart/2005/8/layout/vList2"/>
    <dgm:cxn modelId="{514809FD-CCD3-4B0B-A9FB-5B95197571BA}" type="presOf" srcId="{A3E66EB8-3F12-43E5-85D6-79FA75F7603B}" destId="{D40F156B-0394-4FB6-8D94-57BA6934C755}" srcOrd="0" destOrd="0" presId="urn:microsoft.com/office/officeart/2005/8/layout/vList2"/>
    <dgm:cxn modelId="{1E3EAFB1-B97A-49B4-BCEF-6FF64E0AEA7A}" type="presParOf" srcId="{D40F156B-0394-4FB6-8D94-57BA6934C755}" destId="{01771358-BEBA-459C-87E2-A0A1433ABC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1358-BEBA-459C-87E2-A0A1433ABC6C}">
      <dsp:nvSpPr>
        <dsp:cNvPr id="0" name=""/>
        <dsp:cNvSpPr/>
      </dsp:nvSpPr>
      <dsp:spPr>
        <a:xfrm>
          <a:off x="0" y="52389"/>
          <a:ext cx="6539948" cy="7488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IMT-2000</a:t>
          </a:r>
          <a:endParaRPr 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53" y="88942"/>
        <a:ext cx="6466842" cy="675694"/>
      </dsp:txXfrm>
    </dsp:sp>
    <dsp:sp modelId="{8FB6AB01-11D7-4DD0-8A94-183BC4D2F2AB}">
      <dsp:nvSpPr>
        <dsp:cNvPr id="0" name=""/>
        <dsp:cNvSpPr/>
      </dsp:nvSpPr>
      <dsp:spPr>
        <a:xfrm>
          <a:off x="0" y="801189"/>
          <a:ext cx="6539948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4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目标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要求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发展历程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技术提案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标准</a:t>
          </a:r>
          <a:endParaRPr lang="en-US" sz="1200" kern="1200" dirty="0"/>
        </a:p>
      </dsp:txBody>
      <dsp:txXfrm>
        <a:off x="0" y="801189"/>
        <a:ext cx="6539948" cy="1159200"/>
      </dsp:txXfrm>
    </dsp:sp>
    <dsp:sp modelId="{3042841A-02E5-4572-9E03-8427F9011FA6}">
      <dsp:nvSpPr>
        <dsp:cNvPr id="0" name=""/>
        <dsp:cNvSpPr/>
      </dsp:nvSpPr>
      <dsp:spPr>
        <a:xfrm>
          <a:off x="0" y="1960389"/>
          <a:ext cx="6539948" cy="7488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3G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业务</a:t>
          </a:r>
        </a:p>
      </dsp:txBody>
      <dsp:txXfrm>
        <a:off x="36553" y="1996942"/>
        <a:ext cx="6466842" cy="675694"/>
      </dsp:txXfrm>
    </dsp:sp>
    <dsp:sp modelId="{F879C100-CF26-4831-A3BF-BB6E499418DE}">
      <dsp:nvSpPr>
        <dsp:cNvPr id="0" name=""/>
        <dsp:cNvSpPr/>
      </dsp:nvSpPr>
      <dsp:spPr>
        <a:xfrm>
          <a:off x="0" y="2755269"/>
          <a:ext cx="6539948" cy="7488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3G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频率规划</a:t>
          </a:r>
        </a:p>
      </dsp:txBody>
      <dsp:txXfrm>
        <a:off x="36553" y="2791822"/>
        <a:ext cx="6466842" cy="675694"/>
      </dsp:txXfrm>
    </dsp:sp>
    <dsp:sp modelId="{D83E43C5-C167-4535-8319-40EC78C6D34A}">
      <dsp:nvSpPr>
        <dsp:cNvPr id="0" name=""/>
        <dsp:cNvSpPr/>
      </dsp:nvSpPr>
      <dsp:spPr>
        <a:xfrm>
          <a:off x="0" y="3550149"/>
          <a:ext cx="6539948" cy="7488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3G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的新技术</a:t>
          </a:r>
        </a:p>
      </dsp:txBody>
      <dsp:txXfrm>
        <a:off x="36553" y="3586702"/>
        <a:ext cx="6466842" cy="67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1358-BEBA-459C-87E2-A0A1433ABC6C}">
      <dsp:nvSpPr>
        <dsp:cNvPr id="0" name=""/>
        <dsp:cNvSpPr/>
      </dsp:nvSpPr>
      <dsp:spPr>
        <a:xfrm>
          <a:off x="0" y="256"/>
          <a:ext cx="6539948" cy="7137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7.2.1 CDMA2000 1X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标准特色</a:t>
          </a:r>
          <a:endParaRPr 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840" y="35096"/>
        <a:ext cx="6470268" cy="644020"/>
      </dsp:txXfrm>
    </dsp:sp>
    <dsp:sp modelId="{3042841A-02E5-4572-9E03-8427F9011FA6}">
      <dsp:nvSpPr>
        <dsp:cNvPr id="0" name=""/>
        <dsp:cNvSpPr/>
      </dsp:nvSpPr>
      <dsp:spPr>
        <a:xfrm>
          <a:off x="0" y="727681"/>
          <a:ext cx="6539948" cy="7137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7.2.2 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CDMA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系统中的功率控制</a:t>
          </a:r>
        </a:p>
      </dsp:txBody>
      <dsp:txXfrm>
        <a:off x="34840" y="762521"/>
        <a:ext cx="6470268" cy="644020"/>
      </dsp:txXfrm>
    </dsp:sp>
    <dsp:sp modelId="{F879C100-CF26-4831-A3BF-BB6E499418DE}">
      <dsp:nvSpPr>
        <dsp:cNvPr id="0" name=""/>
        <dsp:cNvSpPr/>
      </dsp:nvSpPr>
      <dsp:spPr>
        <a:xfrm>
          <a:off x="0" y="1455106"/>
          <a:ext cx="6539948" cy="7137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7.2.3 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CDMA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软切换</a:t>
          </a:r>
        </a:p>
      </dsp:txBody>
      <dsp:txXfrm>
        <a:off x="34840" y="1489946"/>
        <a:ext cx="6470268" cy="644020"/>
      </dsp:txXfrm>
    </dsp:sp>
    <dsp:sp modelId="{D83E43C5-C167-4535-8319-40EC78C6D34A}">
      <dsp:nvSpPr>
        <dsp:cNvPr id="0" name=""/>
        <dsp:cNvSpPr/>
      </dsp:nvSpPr>
      <dsp:spPr>
        <a:xfrm>
          <a:off x="0" y="2182531"/>
          <a:ext cx="6539948" cy="7137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7.2.4 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CDMA2000 1X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下行链路</a:t>
          </a:r>
        </a:p>
      </dsp:txBody>
      <dsp:txXfrm>
        <a:off x="34840" y="2217371"/>
        <a:ext cx="6470268" cy="644020"/>
      </dsp:txXfrm>
    </dsp:sp>
    <dsp:sp modelId="{0572BDB2-E7BC-4EC1-853C-A4EF64D100F0}">
      <dsp:nvSpPr>
        <dsp:cNvPr id="0" name=""/>
        <dsp:cNvSpPr/>
      </dsp:nvSpPr>
      <dsp:spPr>
        <a:xfrm>
          <a:off x="0" y="2909956"/>
          <a:ext cx="6539948" cy="7137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7.2.5 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CDMA2000 1X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上行链路</a:t>
          </a:r>
        </a:p>
      </dsp:txBody>
      <dsp:txXfrm>
        <a:off x="34840" y="2944796"/>
        <a:ext cx="6470268" cy="644020"/>
      </dsp:txXfrm>
    </dsp:sp>
    <dsp:sp modelId="{65160C30-F93D-49FD-8966-DB66E8CA9A4D}">
      <dsp:nvSpPr>
        <dsp:cNvPr id="0" name=""/>
        <dsp:cNvSpPr/>
      </dsp:nvSpPr>
      <dsp:spPr>
        <a:xfrm>
          <a:off x="0" y="3637381"/>
          <a:ext cx="6539948" cy="7137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7.2.6 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EV-DO</a:t>
          </a:r>
          <a:endParaRPr lang="zh-CN" altLang="en-US" sz="2400" b="1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840" y="3672221"/>
        <a:ext cx="6470268" cy="644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1358-BEBA-459C-87E2-A0A1433ABC6C}">
      <dsp:nvSpPr>
        <dsp:cNvPr id="0" name=""/>
        <dsp:cNvSpPr/>
      </dsp:nvSpPr>
      <dsp:spPr>
        <a:xfrm>
          <a:off x="0" y="4149"/>
          <a:ext cx="6539948" cy="97344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7.3.1 WCDMA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标准特色</a:t>
          </a:r>
          <a:endParaRPr 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19" y="51668"/>
        <a:ext cx="6444910" cy="878402"/>
      </dsp:txXfrm>
    </dsp:sp>
    <dsp:sp modelId="{E60CADE3-66E1-46FF-AAEE-9F93E6ABACE6}">
      <dsp:nvSpPr>
        <dsp:cNvPr id="0" name=""/>
        <dsp:cNvSpPr/>
      </dsp:nvSpPr>
      <dsp:spPr>
        <a:xfrm>
          <a:off x="0" y="1127349"/>
          <a:ext cx="6539948" cy="97344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7.3.2 WCDMA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上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行物理信道</a:t>
          </a:r>
          <a:endParaRPr 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19" y="1174868"/>
        <a:ext cx="6444910" cy="878402"/>
      </dsp:txXfrm>
    </dsp:sp>
    <dsp:sp modelId="{91A5C84E-78AB-486F-98A9-77693A2783FE}">
      <dsp:nvSpPr>
        <dsp:cNvPr id="0" name=""/>
        <dsp:cNvSpPr/>
      </dsp:nvSpPr>
      <dsp:spPr>
        <a:xfrm>
          <a:off x="0" y="2250549"/>
          <a:ext cx="6539948" cy="97344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7.3.3 WCDMA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链路</a:t>
          </a:r>
          <a:endParaRPr 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19" y="2298068"/>
        <a:ext cx="6444910" cy="878402"/>
      </dsp:txXfrm>
    </dsp:sp>
    <dsp:sp modelId="{4E1767A7-450C-49C8-8256-44612EFA08B5}">
      <dsp:nvSpPr>
        <dsp:cNvPr id="0" name=""/>
        <dsp:cNvSpPr/>
      </dsp:nvSpPr>
      <dsp:spPr>
        <a:xfrm>
          <a:off x="0" y="3373749"/>
          <a:ext cx="6539948" cy="97344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7.3.4 HSDPA/HSUPA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概述</a:t>
          </a:r>
          <a:endParaRPr 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19" y="3421268"/>
        <a:ext cx="6444910" cy="878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1358-BEBA-459C-87E2-A0A1433ABC6C}">
      <dsp:nvSpPr>
        <dsp:cNvPr id="0" name=""/>
        <dsp:cNvSpPr/>
      </dsp:nvSpPr>
      <dsp:spPr>
        <a:xfrm>
          <a:off x="0" y="1567269"/>
          <a:ext cx="6539948" cy="12168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TD-SCDMA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技术标准</a:t>
          </a:r>
          <a:endParaRPr 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399" y="1626668"/>
        <a:ext cx="6421150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FDADBB-9412-45B4-9F3C-7A4A7D9576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5B630-174F-437D-A294-66A3E463C0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4CCDF-AA95-489D-A63F-3D3D7309AFD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2389D-2499-4BAD-9DC4-B41FE8341D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5719-E7D5-4FE8-8524-740A1C16B4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184D-826A-4762-9EBC-A193453E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12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A06C-C2D9-423D-8626-EED2D065C7C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545A4-115A-4064-A5E4-C70E8F680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8D806A-B50F-4A3A-9013-6EE759B3A6A7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48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B5086E-93E5-45C1-B131-EF0A32105CF6}" type="slidenum">
              <a:rPr lang="en-GB" altLang="zh-CN"/>
              <a:pPr/>
              <a:t>13</a:t>
            </a:fld>
            <a:endParaRPr lang="en-GB" altLang="zh-CN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28CCF7-AFF6-42CF-8452-B6A01ACBBFA8}" type="slidenum">
              <a:rPr lang="en-GB" altLang="zh-CN"/>
              <a:pPr/>
              <a:t>14</a:t>
            </a:fld>
            <a:endParaRPr lang="en-GB" altLang="zh-CN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94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925E51-27AD-4F16-87CB-6E08595327AC}" type="slidenum">
              <a:rPr lang="en-GB" altLang="zh-CN"/>
              <a:pPr/>
              <a:t>15</a:t>
            </a:fld>
            <a:endParaRPr lang="en-GB" altLang="zh-CN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71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785523-01D5-4AAB-A190-CD1DF9A972A5}" type="slidenum">
              <a:rPr lang="en-GB" altLang="zh-CN"/>
              <a:pPr/>
              <a:t>17</a:t>
            </a:fld>
            <a:endParaRPr lang="en-GB" altLang="zh-CN"/>
          </a:p>
        </p:txBody>
      </p:sp>
      <p:sp>
        <p:nvSpPr>
          <p:cNvPr id="1607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49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5D6987-081A-4612-99D0-C45073EF860A}" type="slidenum">
              <a:rPr lang="en-GB" altLang="zh-CN"/>
              <a:pPr/>
              <a:t>18</a:t>
            </a:fld>
            <a:endParaRPr lang="en-GB" altLang="zh-CN"/>
          </a:p>
        </p:txBody>
      </p:sp>
      <p:sp>
        <p:nvSpPr>
          <p:cNvPr id="1873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38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738002-1CFA-4B5D-9229-334397575256}" type="slidenum">
              <a:rPr lang="en-GB" altLang="zh-CN"/>
              <a:pPr/>
              <a:t>19</a:t>
            </a:fld>
            <a:endParaRPr lang="en-GB" altLang="zh-CN"/>
          </a:p>
        </p:txBody>
      </p:sp>
      <p:sp>
        <p:nvSpPr>
          <p:cNvPr id="1771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0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914F46-3DDB-41F8-9717-AB7DC05CB9C8}" type="slidenum">
              <a:rPr lang="en-GB" altLang="zh-CN"/>
              <a:pPr/>
              <a:t>35</a:t>
            </a:fld>
            <a:endParaRPr lang="en-GB" altLang="zh-CN"/>
          </a:p>
        </p:txBody>
      </p:sp>
      <p:sp>
        <p:nvSpPr>
          <p:cNvPr id="1894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17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A2C6AD-9143-44D0-A116-2CE3F65430D8}" type="slidenum">
              <a:rPr lang="en-GB" altLang="zh-CN"/>
              <a:pPr/>
              <a:t>36</a:t>
            </a:fld>
            <a:endParaRPr lang="en-GB" altLang="zh-CN"/>
          </a:p>
        </p:txBody>
      </p:sp>
      <p:sp>
        <p:nvSpPr>
          <p:cNvPr id="1914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1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99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F54211-704D-4840-8CD8-10A1E36B8870}" type="slidenum">
              <a:rPr lang="en-GB" altLang="zh-CN"/>
              <a:pPr/>
              <a:t>37</a:t>
            </a:fld>
            <a:endParaRPr lang="en-GB" altLang="zh-CN"/>
          </a:p>
        </p:txBody>
      </p:sp>
      <p:sp>
        <p:nvSpPr>
          <p:cNvPr id="25088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630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F059EE-D2DF-49E2-AD42-02625EB031CE}" type="slidenum">
              <a:rPr lang="en-GB" altLang="zh-CN"/>
              <a:pPr/>
              <a:t>38</a:t>
            </a:fld>
            <a:endParaRPr lang="en-GB" altLang="zh-CN"/>
          </a:p>
        </p:txBody>
      </p:sp>
      <p:sp>
        <p:nvSpPr>
          <p:cNvPr id="25497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31E62A-1215-488A-9BDC-75C3EC12EC9D}" type="slidenum">
              <a:rPr lang="en-GB" altLang="zh-CN"/>
              <a:pPr/>
              <a:t>5</a:t>
            </a:fld>
            <a:endParaRPr lang="en-GB" altLang="zh-CN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56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47BF79-D48A-453F-818E-040567E116B0}" type="slidenum">
              <a:rPr lang="en-GB" altLang="zh-CN"/>
              <a:pPr/>
              <a:t>39</a:t>
            </a:fld>
            <a:endParaRPr lang="en-GB" altLang="zh-CN"/>
          </a:p>
        </p:txBody>
      </p:sp>
      <p:sp>
        <p:nvSpPr>
          <p:cNvPr id="624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3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F05F10-C99E-4F5F-9647-1B7526B0EAE6}" type="slidenum">
              <a:rPr lang="en-GB" altLang="zh-CN"/>
              <a:pPr/>
              <a:t>40</a:t>
            </a:fld>
            <a:endParaRPr lang="en-GB" altLang="zh-CN"/>
          </a:p>
        </p:txBody>
      </p:sp>
      <p:sp>
        <p:nvSpPr>
          <p:cNvPr id="2570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89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47BF79-D48A-453F-818E-040567E116B0}" type="slidenum">
              <a:rPr lang="en-GB" altLang="zh-CN"/>
              <a:pPr/>
              <a:t>41</a:t>
            </a:fld>
            <a:endParaRPr lang="en-GB" altLang="zh-CN"/>
          </a:p>
        </p:txBody>
      </p:sp>
      <p:sp>
        <p:nvSpPr>
          <p:cNvPr id="624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26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B82041-C0CD-47D2-AD75-2607B3463AB3}" type="slidenum">
              <a:rPr lang="en-GB" altLang="zh-CN"/>
              <a:pPr/>
              <a:t>42</a:t>
            </a:fld>
            <a:endParaRPr lang="en-GB" altLang="zh-CN"/>
          </a:p>
        </p:txBody>
      </p:sp>
      <p:sp>
        <p:nvSpPr>
          <p:cNvPr id="2631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31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83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47BF79-D48A-453F-818E-040567E116B0}" type="slidenum">
              <a:rPr lang="en-GB" altLang="zh-CN"/>
              <a:pPr/>
              <a:t>43</a:t>
            </a:fld>
            <a:endParaRPr lang="en-GB" altLang="zh-CN"/>
          </a:p>
        </p:txBody>
      </p:sp>
      <p:sp>
        <p:nvSpPr>
          <p:cNvPr id="624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87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A542B8-6978-4BCB-B06B-FB3949DDAAB9}" type="slidenum">
              <a:rPr lang="en-GB" altLang="zh-CN"/>
              <a:pPr/>
              <a:t>44</a:t>
            </a:fld>
            <a:endParaRPr lang="en-GB" altLang="zh-CN"/>
          </a:p>
        </p:txBody>
      </p:sp>
      <p:sp>
        <p:nvSpPr>
          <p:cNvPr id="3266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66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755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104303-E403-4BB1-AB4B-35291776154F}" type="slidenum">
              <a:rPr lang="en-GB" altLang="zh-CN"/>
              <a:pPr/>
              <a:t>45</a:t>
            </a:fld>
            <a:endParaRPr lang="en-GB" altLang="zh-CN"/>
          </a:p>
        </p:txBody>
      </p:sp>
      <p:sp>
        <p:nvSpPr>
          <p:cNvPr id="3307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07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78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47BF79-D48A-453F-818E-040567E116B0}" type="slidenum">
              <a:rPr lang="en-GB" altLang="zh-CN"/>
              <a:pPr/>
              <a:t>46</a:t>
            </a:fld>
            <a:endParaRPr lang="en-GB" altLang="zh-CN"/>
          </a:p>
        </p:txBody>
      </p:sp>
      <p:sp>
        <p:nvSpPr>
          <p:cNvPr id="624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7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47BF79-D48A-453F-818E-040567E116B0}" type="slidenum">
              <a:rPr lang="en-GB" altLang="zh-CN"/>
              <a:pPr/>
              <a:t>47</a:t>
            </a:fld>
            <a:endParaRPr lang="en-GB" altLang="zh-CN"/>
          </a:p>
        </p:txBody>
      </p:sp>
      <p:sp>
        <p:nvSpPr>
          <p:cNvPr id="624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20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65C773-01EF-449E-85B4-DBF72060B9C0}" type="slidenum">
              <a:rPr lang="en-GB" altLang="zh-CN"/>
              <a:pPr/>
              <a:t>48</a:t>
            </a:fld>
            <a:endParaRPr lang="en-GB" altLang="zh-CN"/>
          </a:p>
        </p:txBody>
      </p:sp>
      <p:sp>
        <p:nvSpPr>
          <p:cNvPr id="19763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76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96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10CA4A-12B3-4A98-A07E-CE7EAC28DC1E}" type="slidenum">
              <a:rPr lang="en-GB" altLang="zh-CN"/>
              <a:pPr/>
              <a:t>6</a:t>
            </a:fld>
            <a:endParaRPr lang="en-GB" altLang="zh-CN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85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47BF79-D48A-453F-818E-040567E116B0}" type="slidenum">
              <a:rPr lang="en-GB" altLang="zh-CN"/>
              <a:pPr/>
              <a:t>49</a:t>
            </a:fld>
            <a:endParaRPr lang="en-GB" altLang="zh-CN"/>
          </a:p>
        </p:txBody>
      </p:sp>
      <p:sp>
        <p:nvSpPr>
          <p:cNvPr id="624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56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47BF79-D48A-453F-818E-040567E116B0}" type="slidenum">
              <a:rPr lang="en-GB" altLang="zh-CN"/>
              <a:pPr/>
              <a:t>50</a:t>
            </a:fld>
            <a:endParaRPr lang="en-GB" altLang="zh-CN"/>
          </a:p>
        </p:txBody>
      </p:sp>
      <p:sp>
        <p:nvSpPr>
          <p:cNvPr id="624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005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71C0DC-F41D-4EFD-AF12-7E3982AA4099}" type="slidenum">
              <a:rPr lang="en-GB" altLang="zh-CN"/>
              <a:pPr/>
              <a:t>51</a:t>
            </a:fld>
            <a:endParaRPr lang="en-GB" altLang="zh-CN"/>
          </a:p>
        </p:txBody>
      </p:sp>
      <p:sp>
        <p:nvSpPr>
          <p:cNvPr id="768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562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681BB4-4643-4155-B629-6CE9DBBBAADD}" type="slidenum">
              <a:rPr lang="en-GB" altLang="zh-CN"/>
              <a:pPr/>
              <a:t>52</a:t>
            </a:fld>
            <a:endParaRPr lang="en-GB" altLang="zh-CN"/>
          </a:p>
        </p:txBody>
      </p:sp>
      <p:sp>
        <p:nvSpPr>
          <p:cNvPr id="849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66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802730-66E2-420B-9D7A-686B546DA40B}" type="slidenum">
              <a:rPr lang="en-GB" altLang="zh-CN"/>
              <a:pPr/>
              <a:t>53</a:t>
            </a:fld>
            <a:endParaRPr lang="en-GB" altLang="zh-CN"/>
          </a:p>
        </p:txBody>
      </p:sp>
      <p:sp>
        <p:nvSpPr>
          <p:cNvPr id="870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62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5BA1AF-81C2-4E7F-BE39-9B58814DBE7C}" type="slidenum">
              <a:rPr lang="en-GB" altLang="zh-CN"/>
              <a:pPr/>
              <a:t>54</a:t>
            </a:fld>
            <a:endParaRPr lang="en-GB" altLang="zh-CN"/>
          </a:p>
        </p:txBody>
      </p:sp>
      <p:sp>
        <p:nvSpPr>
          <p:cNvPr id="2263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63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62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57948C-D90F-4984-A7EF-016C865A9F85}" type="slidenum">
              <a:rPr lang="en-GB" altLang="zh-CN"/>
              <a:pPr/>
              <a:t>55</a:t>
            </a:fld>
            <a:endParaRPr lang="en-GB" altLang="zh-CN"/>
          </a:p>
        </p:txBody>
      </p:sp>
      <p:sp>
        <p:nvSpPr>
          <p:cNvPr id="2283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83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803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6E860A-D9B8-4872-960C-88DD0DE1DB0E}" type="slidenum">
              <a:rPr lang="en-GB" altLang="zh-CN"/>
              <a:pPr/>
              <a:t>56</a:t>
            </a:fld>
            <a:endParaRPr lang="en-GB" altLang="zh-CN"/>
          </a:p>
        </p:txBody>
      </p:sp>
      <p:sp>
        <p:nvSpPr>
          <p:cNvPr id="2304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04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44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2E2CAE-613D-4149-9D81-F0EE3E2B5AD9}" type="slidenum">
              <a:rPr lang="en-GB" altLang="zh-CN"/>
              <a:pPr/>
              <a:t>57</a:t>
            </a:fld>
            <a:endParaRPr lang="en-GB" altLang="zh-CN"/>
          </a:p>
        </p:txBody>
      </p:sp>
      <p:sp>
        <p:nvSpPr>
          <p:cNvPr id="2324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368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1E912D-BF24-4AFA-8F32-23D0A858695A}" type="slidenum">
              <a:rPr lang="en-GB" altLang="zh-CN"/>
              <a:pPr/>
              <a:t>58</a:t>
            </a:fld>
            <a:endParaRPr lang="en-GB" altLang="zh-CN"/>
          </a:p>
        </p:txBody>
      </p:sp>
      <p:sp>
        <p:nvSpPr>
          <p:cNvPr id="2344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44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4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E791BA-4259-42AD-A72E-AAD83B591241}" type="slidenum">
              <a:rPr lang="en-GB" altLang="zh-CN"/>
              <a:pPr/>
              <a:t>7</a:t>
            </a:fld>
            <a:endParaRPr lang="en-GB" altLang="zh-CN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32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F8D7AF-CC1D-434E-8622-62361ADBD492}" type="slidenum">
              <a:rPr lang="en-GB" altLang="zh-CN"/>
              <a:pPr/>
              <a:t>59</a:t>
            </a:fld>
            <a:endParaRPr lang="en-GB" altLang="zh-CN"/>
          </a:p>
        </p:txBody>
      </p:sp>
      <p:sp>
        <p:nvSpPr>
          <p:cNvPr id="2365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65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9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E79DCE-D4CD-424A-BB23-1C96BC1B7EA0}" type="slidenum">
              <a:rPr lang="en-GB" altLang="zh-CN"/>
              <a:pPr/>
              <a:t>60</a:t>
            </a:fld>
            <a:endParaRPr lang="en-GB" altLang="zh-CN"/>
          </a:p>
        </p:txBody>
      </p:sp>
      <p:sp>
        <p:nvSpPr>
          <p:cNvPr id="2385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189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D607A2-3636-4BB7-BC2E-6CF389C7E1C7}" type="slidenum">
              <a:rPr lang="en-GB" altLang="zh-CN"/>
              <a:pPr/>
              <a:t>61</a:t>
            </a:fld>
            <a:endParaRPr lang="en-GB" altLang="zh-CN"/>
          </a:p>
        </p:txBody>
      </p:sp>
      <p:sp>
        <p:nvSpPr>
          <p:cNvPr id="2406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63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DC6E0B-FCF4-41CB-B031-727CB4A39455}" type="slidenum">
              <a:rPr lang="en-GB" altLang="zh-CN"/>
              <a:pPr/>
              <a:t>62</a:t>
            </a:fld>
            <a:endParaRPr lang="en-GB" altLang="zh-CN"/>
          </a:p>
        </p:txBody>
      </p:sp>
      <p:sp>
        <p:nvSpPr>
          <p:cNvPr id="2426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226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ABE42E-E1D5-409B-A5AA-5C18ADEEB119}" type="slidenum">
              <a:rPr lang="en-GB" altLang="zh-CN"/>
              <a:pPr/>
              <a:t>63</a:t>
            </a:fld>
            <a:endParaRPr lang="en-GB" altLang="zh-CN"/>
          </a:p>
        </p:txBody>
      </p:sp>
      <p:sp>
        <p:nvSpPr>
          <p:cNvPr id="24473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49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0F1888-B2F3-4C63-A52D-AC6649E96075}" type="slidenum">
              <a:rPr lang="en-GB" altLang="zh-CN"/>
              <a:pPr/>
              <a:t>64</a:t>
            </a:fld>
            <a:endParaRPr lang="en-GB" altLang="zh-CN"/>
          </a:p>
        </p:txBody>
      </p:sp>
      <p:sp>
        <p:nvSpPr>
          <p:cNvPr id="35533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53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971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EFBA02-0BB8-4CB3-B613-D45940E2015F}" type="slidenum">
              <a:rPr lang="en-GB" altLang="zh-CN"/>
              <a:pPr/>
              <a:t>65</a:t>
            </a:fld>
            <a:endParaRPr lang="en-GB" altLang="zh-CN"/>
          </a:p>
        </p:txBody>
      </p:sp>
      <p:sp>
        <p:nvSpPr>
          <p:cNvPr id="35737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281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886F66-DA9C-41A2-998B-759D7D12495C}" type="slidenum">
              <a:rPr lang="en-GB" altLang="zh-CN"/>
              <a:pPr/>
              <a:t>66</a:t>
            </a:fld>
            <a:endParaRPr lang="en-GB" altLang="zh-CN"/>
          </a:p>
        </p:txBody>
      </p:sp>
      <p:sp>
        <p:nvSpPr>
          <p:cNvPr id="3594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81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30073E-491E-4E61-A415-54A9D8BF9AA4}" type="slidenum">
              <a:rPr lang="en-GB" altLang="zh-CN"/>
              <a:pPr/>
              <a:t>67</a:t>
            </a:fld>
            <a:endParaRPr lang="en-GB" altLang="zh-CN"/>
          </a:p>
        </p:txBody>
      </p:sp>
      <p:sp>
        <p:nvSpPr>
          <p:cNvPr id="36147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930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F757E0-50C7-4EEE-BB6A-C9F02C0B5DD0}" type="slidenum">
              <a:rPr lang="en-GB" altLang="zh-CN"/>
              <a:pPr/>
              <a:t>68</a:t>
            </a:fld>
            <a:endParaRPr lang="en-GB" altLang="zh-CN"/>
          </a:p>
        </p:txBody>
      </p:sp>
      <p:sp>
        <p:nvSpPr>
          <p:cNvPr id="3635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35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6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5B75D0-59EF-4EC6-9E1E-DA1A1D2CA966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702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5F8C19-DD13-4FBA-82D5-F0C3265A6D83}" type="slidenum">
              <a:rPr lang="en-GB" altLang="zh-CN"/>
              <a:pPr/>
              <a:t>69</a:t>
            </a:fld>
            <a:endParaRPr lang="en-GB" altLang="zh-CN"/>
          </a:p>
        </p:txBody>
      </p:sp>
      <p:sp>
        <p:nvSpPr>
          <p:cNvPr id="3696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9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451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3F0D84-6E50-490B-9BD6-779632A63231}" type="slidenum">
              <a:rPr lang="en-GB" altLang="zh-CN"/>
              <a:pPr/>
              <a:t>70</a:t>
            </a:fld>
            <a:endParaRPr lang="en-GB" altLang="zh-CN"/>
          </a:p>
        </p:txBody>
      </p:sp>
      <p:sp>
        <p:nvSpPr>
          <p:cNvPr id="4904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904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9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9D596F-16C8-4910-9300-32A591C44D4F}" type="slidenum">
              <a:rPr lang="en-GB" altLang="zh-CN"/>
              <a:pPr/>
              <a:t>71</a:t>
            </a:fld>
            <a:endParaRPr lang="en-GB" altLang="zh-CN"/>
          </a:p>
        </p:txBody>
      </p:sp>
      <p:sp>
        <p:nvSpPr>
          <p:cNvPr id="4925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925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689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96FFD3-B486-4EA4-AA74-E8450C1B7398}" type="slidenum">
              <a:rPr lang="en-GB" altLang="zh-CN"/>
              <a:pPr/>
              <a:t>73</a:t>
            </a:fld>
            <a:endParaRPr lang="en-GB" altLang="zh-CN"/>
          </a:p>
        </p:txBody>
      </p:sp>
      <p:sp>
        <p:nvSpPr>
          <p:cNvPr id="4106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106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534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ADC620-3022-4885-9C2C-B0268E102FF8}" type="slidenum">
              <a:rPr lang="en-GB" altLang="zh-CN"/>
              <a:pPr/>
              <a:t>74</a:t>
            </a:fld>
            <a:endParaRPr lang="en-GB" altLang="zh-CN"/>
          </a:p>
        </p:txBody>
      </p:sp>
      <p:sp>
        <p:nvSpPr>
          <p:cNvPr id="4147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147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122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4A315F-A15C-4C3D-B999-EA541F8DFBA4}" type="slidenum">
              <a:rPr lang="en-GB" altLang="zh-CN"/>
              <a:pPr/>
              <a:t>75</a:t>
            </a:fld>
            <a:endParaRPr lang="en-GB" altLang="zh-CN"/>
          </a:p>
        </p:txBody>
      </p:sp>
      <p:sp>
        <p:nvSpPr>
          <p:cNvPr id="4167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167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077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21482C-D129-4CA5-8AB1-5CA8A3F0BDA0}" type="slidenum">
              <a:rPr lang="en-GB" altLang="zh-CN"/>
              <a:pPr/>
              <a:t>76</a:t>
            </a:fld>
            <a:endParaRPr lang="en-GB" altLang="zh-CN"/>
          </a:p>
        </p:txBody>
      </p:sp>
      <p:sp>
        <p:nvSpPr>
          <p:cNvPr id="4352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352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434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853FC1-BC3C-4F7E-98D9-0B54A8BF23C0}" type="slidenum">
              <a:rPr lang="en-GB" altLang="zh-CN"/>
              <a:pPr/>
              <a:t>77</a:t>
            </a:fld>
            <a:endParaRPr lang="en-GB" altLang="zh-CN"/>
          </a:p>
        </p:txBody>
      </p:sp>
      <p:sp>
        <p:nvSpPr>
          <p:cNvPr id="4372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372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652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2EF411-BD75-429C-BC04-7FFEB7D55884}" type="slidenum">
              <a:rPr lang="en-GB" altLang="zh-CN"/>
              <a:pPr/>
              <a:t>78</a:t>
            </a:fld>
            <a:endParaRPr lang="en-GB" altLang="zh-CN"/>
          </a:p>
        </p:txBody>
      </p:sp>
      <p:sp>
        <p:nvSpPr>
          <p:cNvPr id="4392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392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181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90DB25-8960-4695-8391-12C691541B59}" type="slidenum">
              <a:rPr lang="en-GB" altLang="zh-CN"/>
              <a:pPr/>
              <a:t>79</a:t>
            </a:fld>
            <a:endParaRPr lang="en-GB" altLang="zh-CN"/>
          </a:p>
        </p:txBody>
      </p:sp>
      <p:sp>
        <p:nvSpPr>
          <p:cNvPr id="4413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413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02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562BB2-30EB-407C-A7BF-4E2C38F5FF45}" type="slidenum">
              <a:rPr lang="en-GB" altLang="zh-CN"/>
              <a:pPr/>
              <a:t>9</a:t>
            </a:fld>
            <a:endParaRPr lang="en-GB" altLang="zh-CN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72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2130D3-0C07-487B-B631-60F318D31725}" type="slidenum">
              <a:rPr lang="en-GB" altLang="zh-CN"/>
              <a:pPr/>
              <a:t>80</a:t>
            </a:fld>
            <a:endParaRPr lang="en-GB" altLang="zh-CN"/>
          </a:p>
        </p:txBody>
      </p:sp>
      <p:sp>
        <p:nvSpPr>
          <p:cNvPr id="4433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433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217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9B6C0F-1544-40EC-BCC3-97D4AB99E286}" type="slidenum">
              <a:rPr lang="en-GB" altLang="zh-CN"/>
              <a:pPr/>
              <a:t>81</a:t>
            </a:fld>
            <a:endParaRPr lang="en-GB" altLang="zh-CN"/>
          </a:p>
        </p:txBody>
      </p:sp>
      <p:sp>
        <p:nvSpPr>
          <p:cNvPr id="4454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454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893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D8630D-EE80-4600-BC64-84EC12ADCAD0}" type="slidenum">
              <a:rPr lang="en-GB" altLang="zh-CN"/>
              <a:pPr/>
              <a:t>82</a:t>
            </a:fld>
            <a:endParaRPr lang="en-GB" altLang="zh-CN"/>
          </a:p>
        </p:txBody>
      </p:sp>
      <p:sp>
        <p:nvSpPr>
          <p:cNvPr id="4474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471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834B12-665F-48ED-B672-B542DB29827E}" type="slidenum">
              <a:rPr lang="en-GB" altLang="zh-CN"/>
              <a:pPr/>
              <a:t>83</a:t>
            </a:fld>
            <a:endParaRPr lang="en-GB" altLang="zh-CN"/>
          </a:p>
        </p:txBody>
      </p:sp>
      <p:sp>
        <p:nvSpPr>
          <p:cNvPr id="44953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495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99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012CAF-C511-4806-982F-749891A427FF}" type="slidenum">
              <a:rPr lang="en-GB" altLang="zh-CN"/>
              <a:pPr/>
              <a:t>84</a:t>
            </a:fld>
            <a:endParaRPr lang="en-GB" altLang="zh-CN"/>
          </a:p>
        </p:txBody>
      </p:sp>
      <p:sp>
        <p:nvSpPr>
          <p:cNvPr id="45158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515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764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C54E1A-498A-4585-B331-2715277F37BB}" type="slidenum">
              <a:rPr lang="en-GB" altLang="zh-CN"/>
              <a:pPr/>
              <a:t>85</a:t>
            </a:fld>
            <a:endParaRPr lang="en-GB" altLang="zh-CN"/>
          </a:p>
        </p:txBody>
      </p:sp>
      <p:sp>
        <p:nvSpPr>
          <p:cNvPr id="45363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536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823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E9A342-189E-4CF8-A7EE-7838DC97FA7E}" type="slidenum">
              <a:rPr lang="en-GB" altLang="zh-CN"/>
              <a:pPr/>
              <a:t>86</a:t>
            </a:fld>
            <a:endParaRPr lang="en-GB" altLang="zh-CN"/>
          </a:p>
        </p:txBody>
      </p:sp>
      <p:sp>
        <p:nvSpPr>
          <p:cNvPr id="45568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556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108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7E1C4A-EB55-436A-A1A7-E64F712F59EA}" type="slidenum">
              <a:rPr lang="en-GB" altLang="zh-CN"/>
              <a:pPr/>
              <a:t>87</a:t>
            </a:fld>
            <a:endParaRPr lang="en-GB" altLang="zh-CN"/>
          </a:p>
        </p:txBody>
      </p:sp>
      <p:sp>
        <p:nvSpPr>
          <p:cNvPr id="45773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577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4883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9E8960-7038-4C8B-BB22-854C7624AF51}" type="slidenum">
              <a:rPr lang="en-GB" altLang="zh-CN"/>
              <a:pPr/>
              <a:t>88</a:t>
            </a:fld>
            <a:endParaRPr lang="en-GB" altLang="zh-CN"/>
          </a:p>
        </p:txBody>
      </p:sp>
      <p:sp>
        <p:nvSpPr>
          <p:cNvPr id="45977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597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890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AD5FF1-A6EB-4A94-83DA-1B6A1860155B}" type="slidenum">
              <a:rPr lang="en-GB" altLang="zh-CN"/>
              <a:pPr/>
              <a:t>89</a:t>
            </a:fld>
            <a:endParaRPr lang="en-GB" altLang="zh-CN"/>
          </a:p>
        </p:txBody>
      </p:sp>
      <p:sp>
        <p:nvSpPr>
          <p:cNvPr id="4618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618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8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072480-F24E-4FA0-8895-81E5F3D8DEED}" type="slidenum">
              <a:rPr lang="en-GB" altLang="zh-CN"/>
              <a:pPr/>
              <a:t>10</a:t>
            </a:fld>
            <a:endParaRPr lang="en-GB" altLang="zh-CN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628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CC2053-4E3A-4161-86A8-951056E89BF3}" type="slidenum">
              <a:rPr lang="en-GB" altLang="zh-CN"/>
              <a:pPr/>
              <a:t>90</a:t>
            </a:fld>
            <a:endParaRPr lang="en-GB" altLang="zh-CN"/>
          </a:p>
        </p:txBody>
      </p:sp>
      <p:sp>
        <p:nvSpPr>
          <p:cNvPr id="46387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638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22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9ED5D4-DFBF-481A-BDB5-408F1693420A}" type="slidenum">
              <a:rPr lang="en-GB" altLang="zh-CN"/>
              <a:pPr/>
              <a:t>91</a:t>
            </a:fld>
            <a:endParaRPr lang="en-GB" altLang="zh-CN"/>
          </a:p>
        </p:txBody>
      </p:sp>
      <p:sp>
        <p:nvSpPr>
          <p:cNvPr id="4659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659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920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C6DEC0-E0C9-4B1C-9E86-D7FD2A78662F}" type="slidenum">
              <a:rPr lang="en-GB" altLang="zh-CN"/>
              <a:pPr/>
              <a:t>92</a:t>
            </a:fld>
            <a:endParaRPr lang="en-GB" altLang="zh-CN"/>
          </a:p>
        </p:txBody>
      </p:sp>
      <p:sp>
        <p:nvSpPr>
          <p:cNvPr id="4679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679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486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0681D7-E0D5-450E-806C-711FB52E754B}" type="slidenum">
              <a:rPr lang="en-GB" altLang="zh-CN"/>
              <a:pPr/>
              <a:t>93</a:t>
            </a:fld>
            <a:endParaRPr lang="en-GB" altLang="zh-CN"/>
          </a:p>
        </p:txBody>
      </p:sp>
      <p:sp>
        <p:nvSpPr>
          <p:cNvPr id="4700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700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114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992F51-734C-4063-AD7A-E4BE85B72964}" type="slidenum">
              <a:rPr lang="en-GB" altLang="zh-CN"/>
              <a:pPr/>
              <a:t>94</a:t>
            </a:fld>
            <a:endParaRPr lang="en-GB" altLang="zh-CN"/>
          </a:p>
        </p:txBody>
      </p:sp>
      <p:sp>
        <p:nvSpPr>
          <p:cNvPr id="4966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966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334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02EFC9-23C8-4347-A7F5-CFEDB247CDA7}" type="slidenum">
              <a:rPr lang="en-GB" altLang="zh-CN"/>
              <a:pPr/>
              <a:t>96</a:t>
            </a:fld>
            <a:endParaRPr lang="en-GB" altLang="zh-CN"/>
          </a:p>
        </p:txBody>
      </p:sp>
      <p:sp>
        <p:nvSpPr>
          <p:cNvPr id="4741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741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378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523837-95A7-438D-82C2-7143E65636E1}" type="slidenum">
              <a:rPr lang="en-GB" altLang="zh-CN"/>
              <a:pPr/>
              <a:t>97</a:t>
            </a:fld>
            <a:endParaRPr lang="en-GB" altLang="zh-CN"/>
          </a:p>
        </p:txBody>
      </p:sp>
      <p:sp>
        <p:nvSpPr>
          <p:cNvPr id="4761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761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088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EF8E53-D4CF-4493-8BDB-43597AE22BA4}" type="slidenum">
              <a:rPr lang="en-GB" altLang="zh-CN"/>
              <a:pPr/>
              <a:t>98</a:t>
            </a:fld>
            <a:endParaRPr lang="en-GB" altLang="zh-CN"/>
          </a:p>
        </p:txBody>
      </p:sp>
      <p:sp>
        <p:nvSpPr>
          <p:cNvPr id="4782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782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732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2CEF0A-8ED5-4FA0-B101-FC8C98CEE13F}" type="slidenum">
              <a:rPr lang="en-GB" altLang="zh-CN"/>
              <a:pPr/>
              <a:t>99</a:t>
            </a:fld>
            <a:endParaRPr lang="en-GB" altLang="zh-CN"/>
          </a:p>
        </p:txBody>
      </p:sp>
      <p:sp>
        <p:nvSpPr>
          <p:cNvPr id="4802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802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335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905A07-D571-4F5A-8FE3-A89F2A5B2A6A}" type="slidenum">
              <a:rPr lang="en-GB" altLang="zh-CN"/>
              <a:pPr/>
              <a:t>100</a:t>
            </a:fld>
            <a:endParaRPr lang="en-GB" altLang="zh-CN"/>
          </a:p>
        </p:txBody>
      </p:sp>
      <p:sp>
        <p:nvSpPr>
          <p:cNvPr id="4823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823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3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F44CC9-C6F9-4DA4-BB6E-987DC5120427}" type="slidenum">
              <a:rPr lang="en-GB" altLang="zh-CN"/>
              <a:pPr/>
              <a:t>11</a:t>
            </a:fld>
            <a:endParaRPr lang="en-GB" altLang="zh-CN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5850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C42F50-8C11-476E-BCBA-E627B0DE2867}" type="slidenum">
              <a:rPr lang="en-GB" altLang="zh-CN"/>
              <a:pPr/>
              <a:t>101</a:t>
            </a:fld>
            <a:endParaRPr lang="en-GB" altLang="zh-CN"/>
          </a:p>
        </p:txBody>
      </p:sp>
      <p:sp>
        <p:nvSpPr>
          <p:cNvPr id="4843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843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176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3EE758-F5AE-4C8F-A1D4-74E44B95F70A}" type="slidenum">
              <a:rPr lang="en-GB" altLang="zh-CN"/>
              <a:pPr/>
              <a:t>102</a:t>
            </a:fld>
            <a:endParaRPr lang="en-GB" altLang="zh-CN"/>
          </a:p>
        </p:txBody>
      </p:sp>
      <p:sp>
        <p:nvSpPr>
          <p:cNvPr id="4864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4864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1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6A2FF1-B65C-45EA-AA63-440294F074A8}" type="slidenum">
              <a:rPr lang="en-GB" altLang="zh-CN"/>
              <a:pPr/>
              <a:t>12</a:t>
            </a:fld>
            <a:endParaRPr lang="en-GB" altLang="zh-CN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3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EDF31AC-C1D4-4E57-BF76-453AC8D90E03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99E5B1-7B91-475A-AB1A-E08924A5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0B6099-FC24-4ADF-A5A3-649D65970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DE37B-A823-4942-877F-97683037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59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3240D5-32FE-419F-8942-C81B4FA03F55}" type="datetime1">
              <a:rPr lang="zh-CN" altLang="en-US" smtClean="0"/>
              <a:t>2018-6-12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AAF4F-F18B-43A1-87AB-724989E7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5974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移动通信原理 电气信息学院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A6BD6F-35AD-452F-9CBA-E4BB57BE1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C084946-4A39-4946-843E-E91361C867F9}"/>
              </a:ext>
            </a:extLst>
          </p:cNvPr>
          <p:cNvSpPr/>
          <p:nvPr userDrawn="1"/>
        </p:nvSpPr>
        <p:spPr>
          <a:xfrm>
            <a:off x="0" y="650052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EE7D925D-DC89-463C-A539-CA0D7328EFC7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793CA-71B9-4155-B39C-B8C56EAD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59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712239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6F7DB-2F78-4CEC-B411-E1D43786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D52A5-C50A-4EB3-B1F1-59A7F755E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08739-08D0-4694-A35C-48941323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403E-C13E-4C14-A3D4-EFB9F84F9C23}" type="datetime1">
              <a:rPr lang="zh-CN" altLang="en-US" smtClean="0"/>
              <a:t>2018-6-12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1EEA3-75CD-49EF-93CF-DB8B4C29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84F9A-FBE5-4FA6-8F08-157ECCEB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83D1A6-1B81-4E0E-A75B-2E4FCF432438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7D1AFF-611E-458F-BB78-4895D049F9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DC5E481-8559-4A07-B782-2008A86FB1AF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603609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2CA68A-554F-4E9F-A4CE-021DC8840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A42FF-B841-4202-8685-2B809A877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C98A8-188E-4452-A415-EDBEFD8C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CC13-2F8C-43C1-B354-301117933860}" type="datetime1">
              <a:rPr lang="zh-CN" altLang="en-US" smtClean="0"/>
              <a:t>2018-6-12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B0C9D-3882-451E-84EF-F43E247B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CB2E0-0479-466D-890F-8E6D912B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40CD3-26A7-48F3-9258-132EAF557246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7B72DD-CB44-4172-B613-C246A54D9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B278E2A-1309-416C-94AF-E821A6812882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619662"/>
      </p:ext>
    </p:extLst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9889067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981075"/>
            <a:ext cx="53848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B1D2F-4762-4F5D-93FD-00DDFD34B1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移动通信原理 电气信息学院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54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9889067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981075"/>
            <a:ext cx="10972800" cy="5334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CBD835-CFFD-47DC-AAD5-DFF47B7CFA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移动通信原理 电气信息学院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5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841DA-0B09-4215-AC6A-47456ED553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79" y="1739220"/>
            <a:ext cx="10515600" cy="4351338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Blip>
                <a:blip r:embed="rId2"/>
              </a:buBlip>
              <a:defRPr lang="zh-CN" altLang="en-US" sz="3000" kern="12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85800" indent="-228600">
              <a:buFont typeface="Arial" panose="020B0604020202020204" pitchFamily="34" charset="0"/>
              <a:buChar char="-"/>
              <a:defRPr lang="zh-CN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143000" indent="-228600">
              <a:buFont typeface="微软雅黑" panose="020B0503020204020204" pitchFamily="34" charset="-122"/>
              <a:buChar char="-"/>
              <a:defRPr>
                <a:solidFill>
                  <a:srgbClr val="00667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marL="971550" lvl="1" indent="-5143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zh-CN" altLang="en-US" dirty="0"/>
              <a:t>第二级</a:t>
            </a:r>
          </a:p>
          <a:p>
            <a:pPr marL="1143000" lvl="2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/>
              <a:t> </a:t>
            </a:r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2AAEB-5FC1-44A9-91A8-3AC873E0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764" y="6517178"/>
            <a:ext cx="2743200" cy="365125"/>
          </a:xfrm>
        </p:spPr>
        <p:txBody>
          <a:bodyPr/>
          <a:lstStyle/>
          <a:p>
            <a:fld id="{78DF45EF-FC82-4028-B3CF-F1EE1E61E091}" type="datetime1">
              <a:rPr lang="zh-CN" altLang="en-US" smtClean="0"/>
              <a:t>2018-6-12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5C18-76A7-4C15-94B3-476BB20B861A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F95A47-B3EC-4115-9268-7300DFF995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9CF9B71-84E9-421C-A119-AD9B32DA9B22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380F65-9A24-4518-BBB2-EFF66704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-92571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9AFE5-8AD3-4BB7-A84C-7422CD02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164" y="6517178"/>
            <a:ext cx="4114800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sz="2400" dirty="0"/>
              <a:t>移动通信原理 </a:t>
            </a:r>
            <a:r>
              <a:rPr lang="zh-CN" altLang="en-US" dirty="0"/>
              <a:t>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019FE-2F27-4D1C-B6F5-D5F14267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164" y="65171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162355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C596D-3860-4788-A833-9B3D6072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EDD7D-D78D-4A73-80BC-42B67F0E3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134B9-39E6-405B-B0BE-F9FE32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AFD6-1FD8-423E-B765-A1ADE8C5B8FF}" type="datetime1">
              <a:rPr lang="zh-CN" altLang="en-US" smtClean="0"/>
              <a:t>2018-6-12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5F2CE-8F8B-4EA0-8655-790AFDD6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E6875-5F0A-48E0-A362-239B2A62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264C64-FCB5-455A-99FF-5540BEB69CB9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A5E291-5B3F-465F-A16C-B36EFD247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EB97389-4C45-4C37-BC7F-8721DD649BE1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3C0BB4F4-8BB0-4C31-BB73-CF994EA49308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2EFEAA5B-D360-42F8-A1BF-0D3BC1366FB0}"/>
              </a:ext>
            </a:extLst>
          </p:cNvPr>
          <p:cNvSpPr txBox="1">
            <a:spLocks/>
          </p:cNvSpPr>
          <p:nvPr userDrawn="1"/>
        </p:nvSpPr>
        <p:spPr>
          <a:xfrm>
            <a:off x="8610600" y="6505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403742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62E7-390C-4A13-8A73-61E5871E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58FA1-DE3C-4D23-BA09-7833CFAF9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60E7DC-9936-4382-9902-5501365F7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5F476-6557-4DAC-ACE8-27059D55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944A-1600-4CD4-A9A2-BE711C68204F}" type="datetime1">
              <a:rPr lang="zh-CN" altLang="en-US" smtClean="0"/>
              <a:t>2018-6-12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3FB08-1AF6-47D3-ABC6-FBC0C535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DCD1F-2CB1-4117-A236-F950305C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0F261A-3268-47C2-84D7-D8F9D5660783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03C9F5-62F6-4351-A169-14C196902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3C89DD1-79B9-4BED-A71A-DCE8C7FBA880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3A336E7D-9E96-4CEC-A13A-3DA028F9782D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D8F7840B-F491-4A77-B8B7-B55B38EE188D}"/>
              </a:ext>
            </a:extLst>
          </p:cNvPr>
          <p:cNvSpPr txBox="1">
            <a:spLocks/>
          </p:cNvSpPr>
          <p:nvPr userDrawn="1"/>
        </p:nvSpPr>
        <p:spPr>
          <a:xfrm>
            <a:off x="8610600" y="6505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943962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581E6-19D2-4EDA-9A6E-96C1A00F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401B6-CF98-4EFC-B4D1-3EC316A8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CF7BC-D9B5-442A-A9EC-C4D3C4CF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CFCD6-69B5-45FF-B8EF-79C9600D9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329F8-E454-417C-9BC4-BAEE748D2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A66B7C-AA6B-44B8-9B97-7AC929A0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88" y="65171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A63364-8016-49AD-9C61-855448BED0F8}" type="datetime1">
              <a:rPr lang="zh-CN" altLang="en-US" smtClean="0"/>
              <a:t>2018-6-12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3CC999-0C91-4FFC-981C-54CA3B25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0188" y="6517178"/>
            <a:ext cx="4114800" cy="365125"/>
          </a:xfrm>
        </p:spPr>
        <p:txBody>
          <a:bodyPr/>
          <a:lstStyle>
            <a:lvl1pPr>
              <a:defRPr sz="1800" b="1" i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移动通信原理 电气信息学院</a:t>
            </a:r>
            <a:endParaRPr lang="en-US" altLang="zh-CN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FAEC42-C92C-46D8-9CDE-E23559D1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188" y="65171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540EC0-D68D-4A76-A4A2-A13B0E301BF7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04B22C-C66C-454B-9A94-3D6379E59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AD1B0DF-F9B1-494E-AA17-6E714C98598A}"/>
              </a:ext>
            </a:extLst>
          </p:cNvPr>
          <p:cNvSpPr/>
          <p:nvPr userDrawn="1"/>
        </p:nvSpPr>
        <p:spPr>
          <a:xfrm>
            <a:off x="0" y="6517177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3856CB18-BC49-414B-AA90-396B640BA282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2D2B2599-3C72-4919-B11E-571310753E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505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6219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15A52-937D-46FF-8B00-F2869DAD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2480F0-C634-408A-8377-7B1F97BF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AEDF-32CE-4F26-B2D6-C289E9B9D5C7}" type="datetime1">
              <a:rPr lang="zh-CN" altLang="en-US" smtClean="0"/>
              <a:t>2018-6-12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A4B510-43D0-4A12-BC50-155B1705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95F79-D33E-4FDE-AD62-767B51C2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09C623-C71D-4C67-A225-FC95EA1A17C5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669ACC-FEF7-43A2-8E71-37A63514A3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A37A97B-1BEA-4983-B791-627EF692F137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6537AD5-ABC5-4055-86EC-1171358FB034}"/>
              </a:ext>
            </a:extLst>
          </p:cNvPr>
          <p:cNvSpPr txBox="1">
            <a:spLocks/>
          </p:cNvSpPr>
          <p:nvPr userDrawn="1"/>
        </p:nvSpPr>
        <p:spPr>
          <a:xfrm>
            <a:off x="8610600" y="6505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4D524B2D-F79E-4E79-97F7-930E932928B0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</p:spTree>
    <p:extLst>
      <p:ext uri="{BB962C8B-B14F-4D97-AF65-F5344CB8AC3E}">
        <p14:creationId xmlns:p14="http://schemas.microsoft.com/office/powerpoint/2010/main" val="1763071839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6702A0-1792-4DCB-A0B3-6B9CF01B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F0C-817D-43C1-A94A-6C7CDE0891C9}" type="datetime1">
              <a:rPr lang="zh-CN" altLang="en-US" smtClean="0"/>
              <a:t>2018-6-12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247F90-F533-46A7-B8CA-42E0A1CF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6676"/>
                </a:solidFill>
              </a:defRPr>
            </a:lvl1pPr>
          </a:lstStyle>
          <a:p>
            <a:r>
              <a:rPr lang="zh-CN" altLang="en-US" sz="2400"/>
              <a:t>移动通信原理 电气信息学院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F4C70A-B8C1-421B-91C9-8E580E34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237959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3DF4F-7215-4334-A234-B0B301C1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A2B5A-3A2E-4225-AC5D-20333872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93EC86-8392-4635-84EA-898211CB3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676B4-80FE-4DDA-825F-EDFD2520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A89-6FEE-4DE8-9F16-E608939858E7}" type="datetime1">
              <a:rPr lang="zh-CN" altLang="en-US" smtClean="0"/>
              <a:t>2018-6-12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E1996-F1B2-4C31-B7DD-B0634728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6F48C-29DC-44DF-A45B-74888646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2138A-ED88-4F67-8065-BC465D7A4581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BD12C8-A786-476C-9C2D-0CC897444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582DD6E-9D30-4433-B0DB-8732BCBA84D1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965910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5556-7F82-4BC3-A758-7A8DDF78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4948E6-C3C5-43B6-92AB-716102C78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47474-FFF3-46B9-8E35-92144D89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5CF9A3-C97E-42F1-84AD-F66EB173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EEAE-358C-4740-BD7E-7EDF6E935487}" type="datetime1">
              <a:rPr lang="zh-CN" altLang="en-US" smtClean="0"/>
              <a:t>2018-6-12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31325-82A7-41C9-A665-22FDF96C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BA626-8BDF-4493-939D-DF7A482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B4C3EE-E540-42FB-AE89-245C1CAD58F3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4BCFB2-C425-4C4B-AB31-30F5BB08DA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A213D07-CAAE-405D-BEFA-A80204DA184F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12302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4337F4-DFE4-4C42-AB55-F7BF69A8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C0DEB-DDDC-4C18-A04B-74861432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C8400-B9DA-4E3C-85C3-ADE87FD12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974662B-34E0-4474-AAC6-0E2C0A70B687}" type="datetime1">
              <a:rPr lang="zh-CN" altLang="en-US" smtClean="0"/>
              <a:t>2018-6-12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675B0-0CEB-4AAE-9109-747A73FC0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移动通信原理 电气信息学院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AA3F9-008C-4175-842A-D1E346952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2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 dir="r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6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4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6C266-2990-4D9E-A7B7-777C832EE17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21138" y="2324100"/>
            <a:ext cx="8170862" cy="1527175"/>
          </a:xfrm>
          <a:solidFill>
            <a:srgbClr val="0A6677"/>
          </a:solidFill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第七章 第三代移动通信及其增强技术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04F5F1-165F-4E21-82FD-30F15469865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585200" y="4549775"/>
            <a:ext cx="3606800" cy="16557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A6677"/>
                </a:solidFill>
              </a:rPr>
              <a:t>电气信息学院 </a:t>
            </a:r>
            <a:r>
              <a:rPr lang="en-US" altLang="zh-CN" b="1" dirty="0">
                <a:solidFill>
                  <a:srgbClr val="0A6677"/>
                </a:solidFill>
              </a:rPr>
              <a:t> </a:t>
            </a:r>
            <a:r>
              <a:rPr lang="zh-CN" altLang="en-US" b="1" dirty="0">
                <a:solidFill>
                  <a:srgbClr val="0A6677"/>
                </a:solidFill>
              </a:rPr>
              <a:t>施政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30A91C-D842-433A-83E7-D5AA622727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8FA"/>
              </a:clrFrom>
              <a:clrTo>
                <a:srgbClr val="F6F8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" y="1750637"/>
            <a:ext cx="2467221" cy="30284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37301-E3BE-4382-85A4-E5DDEBA7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130A46-8AA2-4BED-81E7-84A2328E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3658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136">
            <a:extLst>
              <a:ext uri="{FF2B5EF4-FFF2-40B4-BE49-F238E27FC236}">
                <a16:creationId xmlns:a16="http://schemas.microsoft.com/office/drawing/2014/main" id="{6B57FB5C-9273-4A81-B132-39FDEE20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26" y="1240434"/>
            <a:ext cx="8440738" cy="4970463"/>
          </a:xfrm>
          <a:prstGeom prst="rect">
            <a:avLst/>
          </a:prstGeom>
          <a:solidFill>
            <a:srgbClr val="0A6677"/>
          </a:solidFill>
          <a:ln w="9360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>
              <a:solidFill>
                <a:srgbClr val="0A6677"/>
              </a:solidFill>
            </a:endParaRPr>
          </a:p>
        </p:txBody>
      </p:sp>
      <p:grpSp>
        <p:nvGrpSpPr>
          <p:cNvPr id="145" name="Group 3">
            <a:extLst>
              <a:ext uri="{FF2B5EF4-FFF2-40B4-BE49-F238E27FC236}">
                <a16:creationId xmlns:a16="http://schemas.microsoft.com/office/drawing/2014/main" id="{B8BE4890-A72C-4193-9711-5475C146696E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1297093"/>
            <a:ext cx="8326438" cy="4832351"/>
            <a:chOff x="254" y="757"/>
            <a:chExt cx="5245" cy="3044"/>
          </a:xfrm>
        </p:grpSpPr>
        <p:grpSp>
          <p:nvGrpSpPr>
            <p:cNvPr id="147" name="Group 4">
              <a:extLst>
                <a:ext uri="{FF2B5EF4-FFF2-40B4-BE49-F238E27FC236}">
                  <a16:creationId xmlns:a16="http://schemas.microsoft.com/office/drawing/2014/main" id="{4B92B22B-2E35-4431-92D1-BF8CE718B1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" y="757"/>
              <a:ext cx="691" cy="276"/>
              <a:chOff x="254" y="757"/>
              <a:chExt cx="691" cy="276"/>
            </a:xfrm>
          </p:grpSpPr>
          <p:sp>
            <p:nvSpPr>
              <p:cNvPr id="277" name="Rectangle 5">
                <a:extLst>
                  <a:ext uri="{FF2B5EF4-FFF2-40B4-BE49-F238E27FC236}">
                    <a16:creationId xmlns:a16="http://schemas.microsoft.com/office/drawing/2014/main" id="{A47AC9D0-8A6F-4EE6-A120-DFBB97C04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757"/>
                <a:ext cx="54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 b="1" dirty="0">
                    <a:solidFill>
                      <a:schemeClr val="bg1"/>
                    </a:solidFill>
                    <a:latin typeface="Times New Roman" pitchFamily="16" charset="0"/>
                  </a:rPr>
                  <a:t>序号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 dirty="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78" name="Rectangle 6">
                <a:extLst>
                  <a:ext uri="{FF2B5EF4-FFF2-40B4-BE49-F238E27FC236}">
                    <a16:creationId xmlns:a16="http://schemas.microsoft.com/office/drawing/2014/main" id="{7068A0EF-5C28-4CF5-8FDA-02D4C4C5A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757"/>
                <a:ext cx="69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8" name="Group 7">
              <a:extLst>
                <a:ext uri="{FF2B5EF4-FFF2-40B4-BE49-F238E27FC236}">
                  <a16:creationId xmlns:a16="http://schemas.microsoft.com/office/drawing/2014/main" id="{7A7B615F-7AF1-4395-973A-AB11FC93B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757"/>
              <a:ext cx="1577" cy="276"/>
              <a:chOff x="946" y="757"/>
              <a:chExt cx="1577" cy="276"/>
            </a:xfrm>
          </p:grpSpPr>
          <p:sp>
            <p:nvSpPr>
              <p:cNvPr id="275" name="Rectangle 8">
                <a:extLst>
                  <a:ext uri="{FF2B5EF4-FFF2-40B4-BE49-F238E27FC236}">
                    <a16:creationId xmlns:a16="http://schemas.microsoft.com/office/drawing/2014/main" id="{5EA4FC16-B3F7-4220-81B6-8A10E4BDB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757"/>
                <a:ext cx="1434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 b="1" dirty="0">
                    <a:solidFill>
                      <a:schemeClr val="bg1"/>
                    </a:solidFill>
                    <a:latin typeface="Times New Roman" pitchFamily="16" charset="0"/>
                  </a:rPr>
                  <a:t>提案名称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 dirty="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76" name="Rectangle 9">
                <a:extLst>
                  <a:ext uri="{FF2B5EF4-FFF2-40B4-BE49-F238E27FC236}">
                    <a16:creationId xmlns:a16="http://schemas.microsoft.com/office/drawing/2014/main" id="{3C1D145B-E835-4818-9A92-F40E4D3E5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757"/>
                <a:ext cx="1578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9" name="Group 10">
              <a:extLst>
                <a:ext uri="{FF2B5EF4-FFF2-40B4-BE49-F238E27FC236}">
                  <a16:creationId xmlns:a16="http://schemas.microsoft.com/office/drawing/2014/main" id="{6E08548D-D96C-4122-AF27-93E922C6C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" y="757"/>
              <a:ext cx="1122" cy="276"/>
              <a:chOff x="2524" y="757"/>
              <a:chExt cx="1122" cy="276"/>
            </a:xfrm>
          </p:grpSpPr>
          <p:sp>
            <p:nvSpPr>
              <p:cNvPr id="273" name="Rectangle 11">
                <a:extLst>
                  <a:ext uri="{FF2B5EF4-FFF2-40B4-BE49-F238E27FC236}">
                    <a16:creationId xmlns:a16="http://schemas.microsoft.com/office/drawing/2014/main" id="{2E48C1A9-867E-4919-9C54-051EB8716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757"/>
                <a:ext cx="979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 b="1" dirty="0">
                    <a:solidFill>
                      <a:schemeClr val="bg1"/>
                    </a:solidFill>
                    <a:latin typeface="Times New Roman" pitchFamily="16" charset="0"/>
                  </a:rPr>
                  <a:t>双工方式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 dirty="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74" name="Rectangle 12">
                <a:extLst>
                  <a:ext uri="{FF2B5EF4-FFF2-40B4-BE49-F238E27FC236}">
                    <a16:creationId xmlns:a16="http://schemas.microsoft.com/office/drawing/2014/main" id="{91F7BECD-2113-4D32-81E4-24BFCA855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757"/>
                <a:ext cx="1123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0" name="Group 13">
              <a:extLst>
                <a:ext uri="{FF2B5EF4-FFF2-40B4-BE49-F238E27FC236}">
                  <a16:creationId xmlns:a16="http://schemas.microsoft.com/office/drawing/2014/main" id="{6F2774E6-5C7D-47E2-9AAA-06AFF758C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757"/>
              <a:ext cx="1851" cy="276"/>
              <a:chOff x="3648" y="757"/>
              <a:chExt cx="1851" cy="276"/>
            </a:xfrm>
          </p:grpSpPr>
          <p:sp>
            <p:nvSpPr>
              <p:cNvPr id="271" name="Rectangle 14">
                <a:extLst>
                  <a:ext uri="{FF2B5EF4-FFF2-40B4-BE49-F238E27FC236}">
                    <a16:creationId xmlns:a16="http://schemas.microsoft.com/office/drawing/2014/main" id="{66D8D705-55FC-4BDF-830C-3E933D73B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757"/>
                <a:ext cx="170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 b="1" dirty="0">
                    <a:solidFill>
                      <a:schemeClr val="bg1"/>
                    </a:solidFill>
                    <a:latin typeface="Times New Roman" pitchFamily="16" charset="0"/>
                  </a:rPr>
                  <a:t>提交者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 dirty="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72" name="Rectangle 15">
                <a:extLst>
                  <a:ext uri="{FF2B5EF4-FFF2-40B4-BE49-F238E27FC236}">
                    <a16:creationId xmlns:a16="http://schemas.microsoft.com/office/drawing/2014/main" id="{6FBF9961-B78D-4BF6-BDFE-CFBAA9A60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757"/>
                <a:ext cx="185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1" name="Group 16">
              <a:extLst>
                <a:ext uri="{FF2B5EF4-FFF2-40B4-BE49-F238E27FC236}">
                  <a16:creationId xmlns:a16="http://schemas.microsoft.com/office/drawing/2014/main" id="{FD0BA8D1-2DCD-42C1-B5C6-7C117A68A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" y="1033"/>
              <a:ext cx="691" cy="276"/>
              <a:chOff x="254" y="1033"/>
              <a:chExt cx="691" cy="276"/>
            </a:xfrm>
          </p:grpSpPr>
          <p:sp>
            <p:nvSpPr>
              <p:cNvPr id="269" name="Rectangle 17">
                <a:extLst>
                  <a:ext uri="{FF2B5EF4-FFF2-40B4-BE49-F238E27FC236}">
                    <a16:creationId xmlns:a16="http://schemas.microsoft.com/office/drawing/2014/main" id="{62C935BB-C8F4-4034-8B77-186ACB235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1033"/>
                <a:ext cx="54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1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70" name="Rectangle 18">
                <a:extLst>
                  <a:ext uri="{FF2B5EF4-FFF2-40B4-BE49-F238E27FC236}">
                    <a16:creationId xmlns:a16="http://schemas.microsoft.com/office/drawing/2014/main" id="{51CC4F64-E738-4165-8FDA-8AB6F047A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1033"/>
                <a:ext cx="69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2" name="Group 19">
              <a:extLst>
                <a:ext uri="{FF2B5EF4-FFF2-40B4-BE49-F238E27FC236}">
                  <a16:creationId xmlns:a16="http://schemas.microsoft.com/office/drawing/2014/main" id="{30B5D16F-E025-4D4D-99AD-804763EFB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1033"/>
              <a:ext cx="1577" cy="276"/>
              <a:chOff x="946" y="1033"/>
              <a:chExt cx="1577" cy="276"/>
            </a:xfrm>
          </p:grpSpPr>
          <p:sp>
            <p:nvSpPr>
              <p:cNvPr id="267" name="Rectangle 20">
                <a:extLst>
                  <a:ext uri="{FF2B5EF4-FFF2-40B4-BE49-F238E27FC236}">
                    <a16:creationId xmlns:a16="http://schemas.microsoft.com/office/drawing/2014/main" id="{B5DC7FD1-8EB8-41C0-8CE4-52BE4FB23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033"/>
                <a:ext cx="1434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 dirty="0">
                    <a:solidFill>
                      <a:schemeClr val="bg1"/>
                    </a:solidFill>
                    <a:latin typeface="Times New Roman" pitchFamily="16" charset="0"/>
                  </a:rPr>
                  <a:t>J:W-CDMA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 dirty="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68" name="Rectangle 21">
                <a:extLst>
                  <a:ext uri="{FF2B5EF4-FFF2-40B4-BE49-F238E27FC236}">
                    <a16:creationId xmlns:a16="http://schemas.microsoft.com/office/drawing/2014/main" id="{869BDF48-ED48-4D2F-B1BC-CF04D1D7B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033"/>
                <a:ext cx="1578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3" name="Group 22">
              <a:extLst>
                <a:ext uri="{FF2B5EF4-FFF2-40B4-BE49-F238E27FC236}">
                  <a16:creationId xmlns:a16="http://schemas.microsoft.com/office/drawing/2014/main" id="{274E50DE-194D-4232-8108-634F3251B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" y="1033"/>
              <a:ext cx="1122" cy="276"/>
              <a:chOff x="2524" y="1033"/>
              <a:chExt cx="1122" cy="276"/>
            </a:xfrm>
          </p:grpSpPr>
          <p:sp>
            <p:nvSpPr>
              <p:cNvPr id="265" name="Rectangle 23">
                <a:extLst>
                  <a:ext uri="{FF2B5EF4-FFF2-40B4-BE49-F238E27FC236}">
                    <a16:creationId xmlns:a16="http://schemas.microsoft.com/office/drawing/2014/main" id="{D0EBC04D-001F-462E-9D31-854BB149B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1033"/>
                <a:ext cx="979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FDD</a:t>
                </a: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、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TDD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66" name="Rectangle 24">
                <a:extLst>
                  <a:ext uri="{FF2B5EF4-FFF2-40B4-BE49-F238E27FC236}">
                    <a16:creationId xmlns:a16="http://schemas.microsoft.com/office/drawing/2014/main" id="{AA0BD56B-6A97-4596-83F3-2345F7685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1033"/>
                <a:ext cx="1123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4" name="Group 25">
              <a:extLst>
                <a:ext uri="{FF2B5EF4-FFF2-40B4-BE49-F238E27FC236}">
                  <a16:creationId xmlns:a16="http://schemas.microsoft.com/office/drawing/2014/main" id="{2272F6AF-204E-4A1B-87F1-340A38102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033"/>
              <a:ext cx="1851" cy="276"/>
              <a:chOff x="3648" y="1033"/>
              <a:chExt cx="1851" cy="276"/>
            </a:xfrm>
          </p:grpSpPr>
          <p:sp>
            <p:nvSpPr>
              <p:cNvPr id="263" name="Rectangle 26">
                <a:extLst>
                  <a:ext uri="{FF2B5EF4-FFF2-40B4-BE49-F238E27FC236}">
                    <a16:creationId xmlns:a16="http://schemas.microsoft.com/office/drawing/2014/main" id="{9BDA8202-DACD-4FFA-95D3-6335C7CC7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033"/>
                <a:ext cx="170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日本：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ARIB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64" name="Rectangle 27">
                <a:extLst>
                  <a:ext uri="{FF2B5EF4-FFF2-40B4-BE49-F238E27FC236}">
                    <a16:creationId xmlns:a16="http://schemas.microsoft.com/office/drawing/2014/main" id="{532ECA88-C48D-4D42-BA9B-11ADECFEE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033"/>
                <a:ext cx="185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5" name="Group 28">
              <a:extLst>
                <a:ext uri="{FF2B5EF4-FFF2-40B4-BE49-F238E27FC236}">
                  <a16:creationId xmlns:a16="http://schemas.microsoft.com/office/drawing/2014/main" id="{7425F312-FF16-4601-88D7-5423849A31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" y="1310"/>
              <a:ext cx="691" cy="276"/>
              <a:chOff x="254" y="1310"/>
              <a:chExt cx="691" cy="276"/>
            </a:xfrm>
          </p:grpSpPr>
          <p:sp>
            <p:nvSpPr>
              <p:cNvPr id="261" name="Rectangle 29">
                <a:extLst>
                  <a:ext uri="{FF2B5EF4-FFF2-40B4-BE49-F238E27FC236}">
                    <a16:creationId xmlns:a16="http://schemas.microsoft.com/office/drawing/2014/main" id="{F2FAE5DF-F7D0-4002-8003-03E516A07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1310"/>
                <a:ext cx="54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2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62" name="Rectangle 30">
                <a:extLst>
                  <a:ext uri="{FF2B5EF4-FFF2-40B4-BE49-F238E27FC236}">
                    <a16:creationId xmlns:a16="http://schemas.microsoft.com/office/drawing/2014/main" id="{8FA11B9C-AA3B-4CAB-9834-2A33F835B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1310"/>
                <a:ext cx="69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6" name="Group 31">
              <a:extLst>
                <a:ext uri="{FF2B5EF4-FFF2-40B4-BE49-F238E27FC236}">
                  <a16:creationId xmlns:a16="http://schemas.microsoft.com/office/drawing/2014/main" id="{D0472BBB-7D1D-4121-9815-DC8A7576E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1310"/>
              <a:ext cx="1577" cy="276"/>
              <a:chOff x="946" y="1310"/>
              <a:chExt cx="1577" cy="276"/>
            </a:xfrm>
          </p:grpSpPr>
          <p:sp>
            <p:nvSpPr>
              <p:cNvPr id="259" name="Rectangle 32">
                <a:extLst>
                  <a:ext uri="{FF2B5EF4-FFF2-40B4-BE49-F238E27FC236}">
                    <a16:creationId xmlns:a16="http://schemas.microsoft.com/office/drawing/2014/main" id="{1B1B9EE2-701A-43CA-B366-CFD339507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310"/>
                <a:ext cx="1434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ETSI-UTRA-UMTS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60" name="Rectangle 33">
                <a:extLst>
                  <a:ext uri="{FF2B5EF4-FFF2-40B4-BE49-F238E27FC236}">
                    <a16:creationId xmlns:a16="http://schemas.microsoft.com/office/drawing/2014/main" id="{3F0194CC-067C-46FC-B7E7-CA1D2163B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310"/>
                <a:ext cx="1578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7" name="Group 34">
              <a:extLst>
                <a:ext uri="{FF2B5EF4-FFF2-40B4-BE49-F238E27FC236}">
                  <a16:creationId xmlns:a16="http://schemas.microsoft.com/office/drawing/2014/main" id="{0D676EE0-059A-46DD-9FA1-90E28317F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" y="1310"/>
              <a:ext cx="1122" cy="276"/>
              <a:chOff x="2524" y="1310"/>
              <a:chExt cx="1122" cy="276"/>
            </a:xfrm>
          </p:grpSpPr>
          <p:sp>
            <p:nvSpPr>
              <p:cNvPr id="257" name="Rectangle 35">
                <a:extLst>
                  <a:ext uri="{FF2B5EF4-FFF2-40B4-BE49-F238E27FC236}">
                    <a16:creationId xmlns:a16="http://schemas.microsoft.com/office/drawing/2014/main" id="{F5B640B8-9CD3-4959-A8F6-98C9B66F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1310"/>
                <a:ext cx="979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FDD</a:t>
                </a: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、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TDD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58" name="Rectangle 36">
                <a:extLst>
                  <a:ext uri="{FF2B5EF4-FFF2-40B4-BE49-F238E27FC236}">
                    <a16:creationId xmlns:a16="http://schemas.microsoft.com/office/drawing/2014/main" id="{6AF30C49-06B5-470E-9B29-829122A81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1310"/>
                <a:ext cx="1123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8" name="Group 37">
              <a:extLst>
                <a:ext uri="{FF2B5EF4-FFF2-40B4-BE49-F238E27FC236}">
                  <a16:creationId xmlns:a16="http://schemas.microsoft.com/office/drawing/2014/main" id="{6555BFE6-908F-48B2-9AA7-878ECC416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310"/>
              <a:ext cx="1851" cy="276"/>
              <a:chOff x="3648" y="1310"/>
              <a:chExt cx="1851" cy="276"/>
            </a:xfrm>
          </p:grpSpPr>
          <p:sp>
            <p:nvSpPr>
              <p:cNvPr id="255" name="Rectangle 38">
                <a:extLst>
                  <a:ext uri="{FF2B5EF4-FFF2-40B4-BE49-F238E27FC236}">
                    <a16:creationId xmlns:a16="http://schemas.microsoft.com/office/drawing/2014/main" id="{7EC1A4D6-BF2C-4F40-B852-E8D51CCD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310"/>
                <a:ext cx="170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欧洲：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ETSI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56" name="Rectangle 39">
                <a:extLst>
                  <a:ext uri="{FF2B5EF4-FFF2-40B4-BE49-F238E27FC236}">
                    <a16:creationId xmlns:a16="http://schemas.microsoft.com/office/drawing/2014/main" id="{FBCDB280-48B4-4B2B-83FE-7EDB76D94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310"/>
                <a:ext cx="185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9" name="Group 40">
              <a:extLst>
                <a:ext uri="{FF2B5EF4-FFF2-40B4-BE49-F238E27FC236}">
                  <a16:creationId xmlns:a16="http://schemas.microsoft.com/office/drawing/2014/main" id="{6F621A29-9218-49BF-8D8E-E8F31E920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" y="1587"/>
              <a:ext cx="691" cy="275"/>
              <a:chOff x="254" y="1587"/>
              <a:chExt cx="691" cy="275"/>
            </a:xfrm>
          </p:grpSpPr>
          <p:sp>
            <p:nvSpPr>
              <p:cNvPr id="253" name="Rectangle 41">
                <a:extLst>
                  <a:ext uri="{FF2B5EF4-FFF2-40B4-BE49-F238E27FC236}">
                    <a16:creationId xmlns:a16="http://schemas.microsoft.com/office/drawing/2014/main" id="{6C823468-4E49-4FD7-9E01-4BD8B19EC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1587"/>
                <a:ext cx="547" cy="27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3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54" name="Rectangle 42">
                <a:extLst>
                  <a:ext uri="{FF2B5EF4-FFF2-40B4-BE49-F238E27FC236}">
                    <a16:creationId xmlns:a16="http://schemas.microsoft.com/office/drawing/2014/main" id="{B9D80E3F-4DF1-41F2-A0AD-8194837E2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1587"/>
                <a:ext cx="692" cy="276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43">
              <a:extLst>
                <a:ext uri="{FF2B5EF4-FFF2-40B4-BE49-F238E27FC236}">
                  <a16:creationId xmlns:a16="http://schemas.microsoft.com/office/drawing/2014/main" id="{59315147-622F-4B60-871F-94DC84B3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1587"/>
              <a:ext cx="1577" cy="275"/>
              <a:chOff x="946" y="1587"/>
              <a:chExt cx="1577" cy="275"/>
            </a:xfrm>
          </p:grpSpPr>
          <p:sp>
            <p:nvSpPr>
              <p:cNvPr id="251" name="Rectangle 44">
                <a:extLst>
                  <a:ext uri="{FF2B5EF4-FFF2-40B4-BE49-F238E27FC236}">
                    <a16:creationId xmlns:a16="http://schemas.microsoft.com/office/drawing/2014/main" id="{560468DF-F822-405E-BA7A-FB03418F8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587"/>
                <a:ext cx="1434" cy="27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WIMS W-CDMA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52" name="Rectangle 45">
                <a:extLst>
                  <a:ext uri="{FF2B5EF4-FFF2-40B4-BE49-F238E27FC236}">
                    <a16:creationId xmlns:a16="http://schemas.microsoft.com/office/drawing/2014/main" id="{66755529-1813-4745-91A7-6EEABB82F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587"/>
                <a:ext cx="1578" cy="276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1" name="Group 46">
              <a:extLst>
                <a:ext uri="{FF2B5EF4-FFF2-40B4-BE49-F238E27FC236}">
                  <a16:creationId xmlns:a16="http://schemas.microsoft.com/office/drawing/2014/main" id="{08A58F0A-13A0-4783-9051-202CA995A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" y="1587"/>
              <a:ext cx="1122" cy="275"/>
              <a:chOff x="2524" y="1587"/>
              <a:chExt cx="1122" cy="275"/>
            </a:xfrm>
          </p:grpSpPr>
          <p:sp>
            <p:nvSpPr>
              <p:cNvPr id="249" name="Rectangle 47">
                <a:extLst>
                  <a:ext uri="{FF2B5EF4-FFF2-40B4-BE49-F238E27FC236}">
                    <a16:creationId xmlns:a16="http://schemas.microsoft.com/office/drawing/2014/main" id="{A9CA6A61-F7FB-46EE-BA54-D56DA69D1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1587"/>
                <a:ext cx="979" cy="27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FDD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50" name="Rectangle 48">
                <a:extLst>
                  <a:ext uri="{FF2B5EF4-FFF2-40B4-BE49-F238E27FC236}">
                    <a16:creationId xmlns:a16="http://schemas.microsoft.com/office/drawing/2014/main" id="{69C7279C-6BD0-4EAF-AF82-70ECEA0EE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1587"/>
                <a:ext cx="1123" cy="276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2" name="Group 49">
              <a:extLst>
                <a:ext uri="{FF2B5EF4-FFF2-40B4-BE49-F238E27FC236}">
                  <a16:creationId xmlns:a16="http://schemas.microsoft.com/office/drawing/2014/main" id="{B2D31E9D-E814-45E1-A6C5-FBA4B8A7A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587"/>
              <a:ext cx="1851" cy="275"/>
              <a:chOff x="3648" y="1587"/>
              <a:chExt cx="1851" cy="275"/>
            </a:xfrm>
          </p:grpSpPr>
          <p:sp>
            <p:nvSpPr>
              <p:cNvPr id="247" name="Rectangle 50">
                <a:extLst>
                  <a:ext uri="{FF2B5EF4-FFF2-40B4-BE49-F238E27FC236}">
                    <a16:creationId xmlns:a16="http://schemas.microsoft.com/office/drawing/2014/main" id="{117ABF29-2D0D-43F5-9EDA-CE7938ACE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587"/>
                <a:ext cx="1707" cy="27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美国：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TIA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48" name="Rectangle 51">
                <a:extLst>
                  <a:ext uri="{FF2B5EF4-FFF2-40B4-BE49-F238E27FC236}">
                    <a16:creationId xmlns:a16="http://schemas.microsoft.com/office/drawing/2014/main" id="{3B31B0AF-260A-48FE-A00B-616D22DA6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587"/>
                <a:ext cx="1852" cy="276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3" name="Group 52">
              <a:extLst>
                <a:ext uri="{FF2B5EF4-FFF2-40B4-BE49-F238E27FC236}">
                  <a16:creationId xmlns:a16="http://schemas.microsoft.com/office/drawing/2014/main" id="{C8FEECD4-B494-4DF0-A744-0D10B0668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" y="1864"/>
              <a:ext cx="691" cy="276"/>
              <a:chOff x="254" y="1864"/>
              <a:chExt cx="691" cy="276"/>
            </a:xfrm>
          </p:grpSpPr>
          <p:sp>
            <p:nvSpPr>
              <p:cNvPr id="245" name="Rectangle 53">
                <a:extLst>
                  <a:ext uri="{FF2B5EF4-FFF2-40B4-BE49-F238E27FC236}">
                    <a16:creationId xmlns:a16="http://schemas.microsoft.com/office/drawing/2014/main" id="{FFB6B2BD-9E6B-45BC-A1DD-8C546ADD0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1864"/>
                <a:ext cx="54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4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46" name="Rectangle 54">
                <a:extLst>
                  <a:ext uri="{FF2B5EF4-FFF2-40B4-BE49-F238E27FC236}">
                    <a16:creationId xmlns:a16="http://schemas.microsoft.com/office/drawing/2014/main" id="{E414542A-37FC-4B26-9E99-778B1C354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1864"/>
                <a:ext cx="69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4" name="Group 55">
              <a:extLst>
                <a:ext uri="{FF2B5EF4-FFF2-40B4-BE49-F238E27FC236}">
                  <a16:creationId xmlns:a16="http://schemas.microsoft.com/office/drawing/2014/main" id="{CE1BC349-795E-4A64-8F44-CA6AC67B3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1864"/>
              <a:ext cx="1577" cy="276"/>
              <a:chOff x="946" y="1864"/>
              <a:chExt cx="1577" cy="276"/>
            </a:xfrm>
          </p:grpSpPr>
          <p:sp>
            <p:nvSpPr>
              <p:cNvPr id="243" name="Rectangle 56">
                <a:extLst>
                  <a:ext uri="{FF2B5EF4-FFF2-40B4-BE49-F238E27FC236}">
                    <a16:creationId xmlns:a16="http://schemas.microsoft.com/office/drawing/2014/main" id="{2B7D4DE4-F1AB-4BBA-8EB8-8234A169A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864"/>
                <a:ext cx="1434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WCDMA/NA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44" name="Rectangle 57">
                <a:extLst>
                  <a:ext uri="{FF2B5EF4-FFF2-40B4-BE49-F238E27FC236}">
                    <a16:creationId xmlns:a16="http://schemas.microsoft.com/office/drawing/2014/main" id="{CBCECFAB-5B41-4B3A-B282-D9E5C8339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864"/>
                <a:ext cx="1578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6758C9CE-BE8F-4C89-AF0C-E6570DF36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" y="1864"/>
              <a:ext cx="1122" cy="276"/>
              <a:chOff x="2524" y="1864"/>
              <a:chExt cx="1122" cy="276"/>
            </a:xfrm>
          </p:grpSpPr>
          <p:sp>
            <p:nvSpPr>
              <p:cNvPr id="241" name="Rectangle 59">
                <a:extLst>
                  <a:ext uri="{FF2B5EF4-FFF2-40B4-BE49-F238E27FC236}">
                    <a16:creationId xmlns:a16="http://schemas.microsoft.com/office/drawing/2014/main" id="{580FAAED-360A-4C56-9446-D9A131BB0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1864"/>
                <a:ext cx="979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FDD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42" name="Rectangle 60">
                <a:extLst>
                  <a:ext uri="{FF2B5EF4-FFF2-40B4-BE49-F238E27FC236}">
                    <a16:creationId xmlns:a16="http://schemas.microsoft.com/office/drawing/2014/main" id="{C006FC9E-A55D-4321-B8FD-4149092A5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1864"/>
                <a:ext cx="1123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6" name="Group 61">
              <a:extLst>
                <a:ext uri="{FF2B5EF4-FFF2-40B4-BE49-F238E27FC236}">
                  <a16:creationId xmlns:a16="http://schemas.microsoft.com/office/drawing/2014/main" id="{58C7382E-6BD4-46EB-9DB3-4ED705CF7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864"/>
              <a:ext cx="1851" cy="276"/>
              <a:chOff x="3648" y="1864"/>
              <a:chExt cx="1851" cy="276"/>
            </a:xfrm>
          </p:grpSpPr>
          <p:sp>
            <p:nvSpPr>
              <p:cNvPr id="239" name="Rectangle 62">
                <a:extLst>
                  <a:ext uri="{FF2B5EF4-FFF2-40B4-BE49-F238E27FC236}">
                    <a16:creationId xmlns:a16="http://schemas.microsoft.com/office/drawing/2014/main" id="{9191E259-64D0-42A7-9D87-FF795DDA4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4"/>
                <a:ext cx="170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美国：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T1P1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40" name="Rectangle 63">
                <a:extLst>
                  <a:ext uri="{FF2B5EF4-FFF2-40B4-BE49-F238E27FC236}">
                    <a16:creationId xmlns:a16="http://schemas.microsoft.com/office/drawing/2014/main" id="{E0349F24-0D47-4F13-AF00-4975BB63D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864"/>
                <a:ext cx="185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7" name="Group 64">
              <a:extLst>
                <a:ext uri="{FF2B5EF4-FFF2-40B4-BE49-F238E27FC236}">
                  <a16:creationId xmlns:a16="http://schemas.microsoft.com/office/drawing/2014/main" id="{E140FE7C-CB06-4022-A89F-2510F9BBD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" y="2140"/>
              <a:ext cx="691" cy="276"/>
              <a:chOff x="254" y="2140"/>
              <a:chExt cx="691" cy="276"/>
            </a:xfrm>
          </p:grpSpPr>
          <p:sp>
            <p:nvSpPr>
              <p:cNvPr id="237" name="Rectangle 65">
                <a:extLst>
                  <a:ext uri="{FF2B5EF4-FFF2-40B4-BE49-F238E27FC236}">
                    <a16:creationId xmlns:a16="http://schemas.microsoft.com/office/drawing/2014/main" id="{11BE1D2E-AD81-4650-A793-CD8F861D7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140"/>
                <a:ext cx="54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5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38" name="Rectangle 66">
                <a:extLst>
                  <a:ext uri="{FF2B5EF4-FFF2-40B4-BE49-F238E27FC236}">
                    <a16:creationId xmlns:a16="http://schemas.microsoft.com/office/drawing/2014/main" id="{92878D88-402E-49C1-A481-9D504E78A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2140"/>
                <a:ext cx="69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8" name="Group 67">
              <a:extLst>
                <a:ext uri="{FF2B5EF4-FFF2-40B4-BE49-F238E27FC236}">
                  <a16:creationId xmlns:a16="http://schemas.microsoft.com/office/drawing/2014/main" id="{E64EA301-092D-4E7F-B8AA-C4B4680033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2140"/>
              <a:ext cx="1577" cy="276"/>
              <a:chOff x="946" y="2140"/>
              <a:chExt cx="1577" cy="276"/>
            </a:xfrm>
          </p:grpSpPr>
          <p:sp>
            <p:nvSpPr>
              <p:cNvPr id="235" name="Rectangle 68">
                <a:extLst>
                  <a:ext uri="{FF2B5EF4-FFF2-40B4-BE49-F238E27FC236}">
                    <a16:creationId xmlns:a16="http://schemas.microsoft.com/office/drawing/2014/main" id="{94249762-9906-45F7-B462-D483B4D8C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2140"/>
                <a:ext cx="1434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Global CDMA II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36" name="Rectangle 69">
                <a:extLst>
                  <a:ext uri="{FF2B5EF4-FFF2-40B4-BE49-F238E27FC236}">
                    <a16:creationId xmlns:a16="http://schemas.microsoft.com/office/drawing/2014/main" id="{639B1D6B-A809-461F-9567-096A3B6AC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140"/>
                <a:ext cx="1578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9" name="Group 70">
              <a:extLst>
                <a:ext uri="{FF2B5EF4-FFF2-40B4-BE49-F238E27FC236}">
                  <a16:creationId xmlns:a16="http://schemas.microsoft.com/office/drawing/2014/main" id="{F04BB2F3-339B-4691-8D80-DCADCCE44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" y="2140"/>
              <a:ext cx="1122" cy="276"/>
              <a:chOff x="2524" y="2140"/>
              <a:chExt cx="1122" cy="276"/>
            </a:xfrm>
          </p:grpSpPr>
          <p:sp>
            <p:nvSpPr>
              <p:cNvPr id="233" name="Rectangle 71">
                <a:extLst>
                  <a:ext uri="{FF2B5EF4-FFF2-40B4-BE49-F238E27FC236}">
                    <a16:creationId xmlns:a16="http://schemas.microsoft.com/office/drawing/2014/main" id="{EFA0E6FA-DC67-4F4E-8449-3A3D2ECEF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2140"/>
                <a:ext cx="979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FDD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34" name="Rectangle 72">
                <a:extLst>
                  <a:ext uri="{FF2B5EF4-FFF2-40B4-BE49-F238E27FC236}">
                    <a16:creationId xmlns:a16="http://schemas.microsoft.com/office/drawing/2014/main" id="{0188B8A4-A6A5-468E-96D7-A1B0F5B78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140"/>
                <a:ext cx="1123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0" name="Group 73">
              <a:extLst>
                <a:ext uri="{FF2B5EF4-FFF2-40B4-BE49-F238E27FC236}">
                  <a16:creationId xmlns:a16="http://schemas.microsoft.com/office/drawing/2014/main" id="{56BFE64D-D67B-4FEE-B405-9BE823745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140"/>
              <a:ext cx="1851" cy="276"/>
              <a:chOff x="3648" y="2140"/>
              <a:chExt cx="1851" cy="276"/>
            </a:xfrm>
          </p:grpSpPr>
          <p:sp>
            <p:nvSpPr>
              <p:cNvPr id="231" name="Rectangle 74">
                <a:extLst>
                  <a:ext uri="{FF2B5EF4-FFF2-40B4-BE49-F238E27FC236}">
                    <a16:creationId xmlns:a16="http://schemas.microsoft.com/office/drawing/2014/main" id="{793AFFBD-68F8-48CB-9D66-D40FFFB89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40"/>
                <a:ext cx="170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韩国：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TTA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32" name="Rectangle 75">
                <a:extLst>
                  <a:ext uri="{FF2B5EF4-FFF2-40B4-BE49-F238E27FC236}">
                    <a16:creationId xmlns:a16="http://schemas.microsoft.com/office/drawing/2014/main" id="{CF137BB8-4109-4D7D-B3FE-7D05D1545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140"/>
                <a:ext cx="185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1" name="Group 76">
              <a:extLst>
                <a:ext uri="{FF2B5EF4-FFF2-40B4-BE49-F238E27FC236}">
                  <a16:creationId xmlns:a16="http://schemas.microsoft.com/office/drawing/2014/main" id="{75466449-E2E9-4E0C-8EEF-1A27C1CA0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" y="2417"/>
              <a:ext cx="691" cy="276"/>
              <a:chOff x="254" y="2417"/>
              <a:chExt cx="691" cy="276"/>
            </a:xfrm>
          </p:grpSpPr>
          <p:sp>
            <p:nvSpPr>
              <p:cNvPr id="229" name="Rectangle 77">
                <a:extLst>
                  <a:ext uri="{FF2B5EF4-FFF2-40B4-BE49-F238E27FC236}">
                    <a16:creationId xmlns:a16="http://schemas.microsoft.com/office/drawing/2014/main" id="{1C3A496E-6BE8-4249-B07B-7E486E4BB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417"/>
                <a:ext cx="54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6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30" name="Rectangle 78">
                <a:extLst>
                  <a:ext uri="{FF2B5EF4-FFF2-40B4-BE49-F238E27FC236}">
                    <a16:creationId xmlns:a16="http://schemas.microsoft.com/office/drawing/2014/main" id="{9DF6C031-8A9A-416F-9ACF-80F6B16AE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2417"/>
                <a:ext cx="69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2" name="Group 79">
              <a:extLst>
                <a:ext uri="{FF2B5EF4-FFF2-40B4-BE49-F238E27FC236}">
                  <a16:creationId xmlns:a16="http://schemas.microsoft.com/office/drawing/2014/main" id="{E7AA7ACA-5EFA-4FCD-BB05-0D16CADAA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2417"/>
              <a:ext cx="1577" cy="276"/>
              <a:chOff x="946" y="2417"/>
              <a:chExt cx="1577" cy="276"/>
            </a:xfrm>
          </p:grpSpPr>
          <p:sp>
            <p:nvSpPr>
              <p:cNvPr id="227" name="Rectangle 80">
                <a:extLst>
                  <a:ext uri="{FF2B5EF4-FFF2-40B4-BE49-F238E27FC236}">
                    <a16:creationId xmlns:a16="http://schemas.microsoft.com/office/drawing/2014/main" id="{B12CC928-6CB3-4F7C-899E-FC68A015D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2417"/>
                <a:ext cx="1434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TD-SCDMA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28" name="Rectangle 81">
                <a:extLst>
                  <a:ext uri="{FF2B5EF4-FFF2-40B4-BE49-F238E27FC236}">
                    <a16:creationId xmlns:a16="http://schemas.microsoft.com/office/drawing/2014/main" id="{BEEA09EF-8969-4527-9167-056B17472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417"/>
                <a:ext cx="1578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3" name="Group 82">
              <a:extLst>
                <a:ext uri="{FF2B5EF4-FFF2-40B4-BE49-F238E27FC236}">
                  <a16:creationId xmlns:a16="http://schemas.microsoft.com/office/drawing/2014/main" id="{6EC17547-9C34-4D85-81DA-3E85CD409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" y="2417"/>
              <a:ext cx="1122" cy="276"/>
              <a:chOff x="2524" y="2417"/>
              <a:chExt cx="1122" cy="276"/>
            </a:xfrm>
          </p:grpSpPr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6AA37485-DFDE-4E5E-8498-88A278FED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2417"/>
                <a:ext cx="979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TDD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8CD77D2D-6EEA-4AA8-905A-C9076287A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417"/>
                <a:ext cx="1123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4" name="Group 85">
              <a:extLst>
                <a:ext uri="{FF2B5EF4-FFF2-40B4-BE49-F238E27FC236}">
                  <a16:creationId xmlns:a16="http://schemas.microsoft.com/office/drawing/2014/main" id="{25C4B929-CC90-4C41-B79E-AAFB2764CA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417"/>
              <a:ext cx="1851" cy="276"/>
              <a:chOff x="3648" y="2417"/>
              <a:chExt cx="1851" cy="276"/>
            </a:xfrm>
          </p:grpSpPr>
          <p:sp>
            <p:nvSpPr>
              <p:cNvPr id="223" name="Rectangle 86">
                <a:extLst>
                  <a:ext uri="{FF2B5EF4-FFF2-40B4-BE49-F238E27FC236}">
                    <a16:creationId xmlns:a16="http://schemas.microsoft.com/office/drawing/2014/main" id="{04CDF2CD-A334-40A0-9F0B-C853D478F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417"/>
                <a:ext cx="170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中国：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CATT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24" name="Rectangle 87">
                <a:extLst>
                  <a:ext uri="{FF2B5EF4-FFF2-40B4-BE49-F238E27FC236}">
                    <a16:creationId xmlns:a16="http://schemas.microsoft.com/office/drawing/2014/main" id="{47152F60-0BEF-469A-96FA-6CB4ACAF1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417"/>
                <a:ext cx="185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5" name="Group 88">
              <a:extLst>
                <a:ext uri="{FF2B5EF4-FFF2-40B4-BE49-F238E27FC236}">
                  <a16:creationId xmlns:a16="http://schemas.microsoft.com/office/drawing/2014/main" id="{62AE5744-9D9B-45A2-9709-9C1215BB4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" y="2694"/>
              <a:ext cx="691" cy="276"/>
              <a:chOff x="254" y="2694"/>
              <a:chExt cx="691" cy="276"/>
            </a:xfrm>
          </p:grpSpPr>
          <p:sp>
            <p:nvSpPr>
              <p:cNvPr id="221" name="Rectangle 89">
                <a:extLst>
                  <a:ext uri="{FF2B5EF4-FFF2-40B4-BE49-F238E27FC236}">
                    <a16:creationId xmlns:a16="http://schemas.microsoft.com/office/drawing/2014/main" id="{9EB14581-C8CE-4264-9FE0-5C15D659E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94"/>
                <a:ext cx="54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7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22" name="Rectangle 90">
                <a:extLst>
                  <a:ext uri="{FF2B5EF4-FFF2-40B4-BE49-F238E27FC236}">
                    <a16:creationId xmlns:a16="http://schemas.microsoft.com/office/drawing/2014/main" id="{23F49891-8577-4FFB-B2A3-17C1665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2694"/>
                <a:ext cx="69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6" name="Group 91">
              <a:extLst>
                <a:ext uri="{FF2B5EF4-FFF2-40B4-BE49-F238E27FC236}">
                  <a16:creationId xmlns:a16="http://schemas.microsoft.com/office/drawing/2014/main" id="{5854994F-5919-4A40-A352-B65BD6432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2694"/>
              <a:ext cx="1577" cy="276"/>
              <a:chOff x="946" y="2694"/>
              <a:chExt cx="1577" cy="276"/>
            </a:xfrm>
          </p:grpSpPr>
          <p:sp>
            <p:nvSpPr>
              <p:cNvPr id="219" name="Rectangle 92">
                <a:extLst>
                  <a:ext uri="{FF2B5EF4-FFF2-40B4-BE49-F238E27FC236}">
                    <a16:creationId xmlns:a16="http://schemas.microsoft.com/office/drawing/2014/main" id="{B370FE28-90A2-42B2-AE70-FC0F4BA12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2694"/>
                <a:ext cx="1434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cdma2000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20" name="Rectangle 93">
                <a:extLst>
                  <a:ext uri="{FF2B5EF4-FFF2-40B4-BE49-F238E27FC236}">
                    <a16:creationId xmlns:a16="http://schemas.microsoft.com/office/drawing/2014/main" id="{7933C024-5D3A-4953-9C08-05412C36B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694"/>
                <a:ext cx="1578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7" name="Group 94">
              <a:extLst>
                <a:ext uri="{FF2B5EF4-FFF2-40B4-BE49-F238E27FC236}">
                  <a16:creationId xmlns:a16="http://schemas.microsoft.com/office/drawing/2014/main" id="{E2785FE1-1095-490D-A14C-FAC19A1F5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" y="2694"/>
              <a:ext cx="1122" cy="276"/>
              <a:chOff x="2524" y="2694"/>
              <a:chExt cx="1122" cy="276"/>
            </a:xfrm>
          </p:grpSpPr>
          <p:sp>
            <p:nvSpPr>
              <p:cNvPr id="217" name="Rectangle 95">
                <a:extLst>
                  <a:ext uri="{FF2B5EF4-FFF2-40B4-BE49-F238E27FC236}">
                    <a16:creationId xmlns:a16="http://schemas.microsoft.com/office/drawing/2014/main" id="{1FBFBD31-5BC0-4482-8BE8-6F8442021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2694"/>
                <a:ext cx="979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FDD</a:t>
                </a: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、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TDD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18" name="Rectangle 96">
                <a:extLst>
                  <a:ext uri="{FF2B5EF4-FFF2-40B4-BE49-F238E27FC236}">
                    <a16:creationId xmlns:a16="http://schemas.microsoft.com/office/drawing/2014/main" id="{E6763D9D-2716-46CA-963C-16161F1E8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94"/>
                <a:ext cx="1123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8" name="Group 97">
              <a:extLst>
                <a:ext uri="{FF2B5EF4-FFF2-40B4-BE49-F238E27FC236}">
                  <a16:creationId xmlns:a16="http://schemas.microsoft.com/office/drawing/2014/main" id="{6F9BE798-E480-4658-BAC2-53437D520C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694"/>
              <a:ext cx="1851" cy="276"/>
              <a:chOff x="3648" y="2694"/>
              <a:chExt cx="1851" cy="276"/>
            </a:xfrm>
          </p:grpSpPr>
          <p:sp>
            <p:nvSpPr>
              <p:cNvPr id="215" name="Rectangle 98">
                <a:extLst>
                  <a:ext uri="{FF2B5EF4-FFF2-40B4-BE49-F238E27FC236}">
                    <a16:creationId xmlns:a16="http://schemas.microsoft.com/office/drawing/2014/main" id="{3133ED24-B678-4E67-9085-D5B213710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694"/>
                <a:ext cx="170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美国：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TIA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16" name="Rectangle 99">
                <a:extLst>
                  <a:ext uri="{FF2B5EF4-FFF2-40B4-BE49-F238E27FC236}">
                    <a16:creationId xmlns:a16="http://schemas.microsoft.com/office/drawing/2014/main" id="{A9C13390-9BFD-4BF6-B065-40CC2FAEC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694"/>
                <a:ext cx="185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9" name="Group 100">
              <a:extLst>
                <a:ext uri="{FF2B5EF4-FFF2-40B4-BE49-F238E27FC236}">
                  <a16:creationId xmlns:a16="http://schemas.microsoft.com/office/drawing/2014/main" id="{49928836-C3D5-42F4-9F35-8CFCAAB815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" y="2971"/>
              <a:ext cx="691" cy="276"/>
              <a:chOff x="254" y="2971"/>
              <a:chExt cx="691" cy="276"/>
            </a:xfrm>
          </p:grpSpPr>
          <p:sp>
            <p:nvSpPr>
              <p:cNvPr id="213" name="Rectangle 101">
                <a:extLst>
                  <a:ext uri="{FF2B5EF4-FFF2-40B4-BE49-F238E27FC236}">
                    <a16:creationId xmlns:a16="http://schemas.microsoft.com/office/drawing/2014/main" id="{77B65E85-A952-49AC-81F0-099096358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971"/>
                <a:ext cx="54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8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14" name="Rectangle 102">
                <a:extLst>
                  <a:ext uri="{FF2B5EF4-FFF2-40B4-BE49-F238E27FC236}">
                    <a16:creationId xmlns:a16="http://schemas.microsoft.com/office/drawing/2014/main" id="{4920A8CE-E726-4EDB-9545-0B498BE2D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2971"/>
                <a:ext cx="69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0" name="Group 103">
              <a:extLst>
                <a:ext uri="{FF2B5EF4-FFF2-40B4-BE49-F238E27FC236}">
                  <a16:creationId xmlns:a16="http://schemas.microsoft.com/office/drawing/2014/main" id="{56926588-A631-4DE1-B685-961810F2C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2971"/>
              <a:ext cx="1577" cy="276"/>
              <a:chOff x="946" y="2971"/>
              <a:chExt cx="1577" cy="276"/>
            </a:xfrm>
          </p:grpSpPr>
          <p:sp>
            <p:nvSpPr>
              <p:cNvPr id="211" name="Rectangle 104">
                <a:extLst>
                  <a:ext uri="{FF2B5EF4-FFF2-40B4-BE49-F238E27FC236}">
                    <a16:creationId xmlns:a16="http://schemas.microsoft.com/office/drawing/2014/main" id="{D621952A-4EBD-4CF9-9399-6DB4A8365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2971"/>
                <a:ext cx="1434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Global CDMA I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12" name="Rectangle 105">
                <a:extLst>
                  <a:ext uri="{FF2B5EF4-FFF2-40B4-BE49-F238E27FC236}">
                    <a16:creationId xmlns:a16="http://schemas.microsoft.com/office/drawing/2014/main" id="{7FF7FA6E-2C3F-4AF3-80F7-B0816DFA3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971"/>
                <a:ext cx="1578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1" name="Group 106">
              <a:extLst>
                <a:ext uri="{FF2B5EF4-FFF2-40B4-BE49-F238E27FC236}">
                  <a16:creationId xmlns:a16="http://schemas.microsoft.com/office/drawing/2014/main" id="{E671F8E1-E97E-42BF-BAE4-D2284BA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" y="2971"/>
              <a:ext cx="1122" cy="276"/>
              <a:chOff x="2524" y="2971"/>
              <a:chExt cx="1122" cy="276"/>
            </a:xfrm>
          </p:grpSpPr>
          <p:sp>
            <p:nvSpPr>
              <p:cNvPr id="209" name="Rectangle 107">
                <a:extLst>
                  <a:ext uri="{FF2B5EF4-FFF2-40B4-BE49-F238E27FC236}">
                    <a16:creationId xmlns:a16="http://schemas.microsoft.com/office/drawing/2014/main" id="{760B751B-A77A-49C5-ABFE-A8D7B0CB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2971"/>
                <a:ext cx="979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FDD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10" name="Rectangle 108">
                <a:extLst>
                  <a:ext uri="{FF2B5EF4-FFF2-40B4-BE49-F238E27FC236}">
                    <a16:creationId xmlns:a16="http://schemas.microsoft.com/office/drawing/2014/main" id="{6C0165B8-820B-4637-9613-82DC405AB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971"/>
                <a:ext cx="1123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2" name="Group 109">
              <a:extLst>
                <a:ext uri="{FF2B5EF4-FFF2-40B4-BE49-F238E27FC236}">
                  <a16:creationId xmlns:a16="http://schemas.microsoft.com/office/drawing/2014/main" id="{1FDBB8DE-E151-4801-8835-527B55739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971"/>
              <a:ext cx="1851" cy="276"/>
              <a:chOff x="3648" y="2971"/>
              <a:chExt cx="1851" cy="276"/>
            </a:xfrm>
          </p:grpSpPr>
          <p:sp>
            <p:nvSpPr>
              <p:cNvPr id="207" name="Rectangle 110">
                <a:extLst>
                  <a:ext uri="{FF2B5EF4-FFF2-40B4-BE49-F238E27FC236}">
                    <a16:creationId xmlns:a16="http://schemas.microsoft.com/office/drawing/2014/main" id="{F81FE3C1-1D86-4EF2-8DE8-D5D9EB26F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971"/>
                <a:ext cx="170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韩国：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TTA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08" name="Rectangle 111">
                <a:extLst>
                  <a:ext uri="{FF2B5EF4-FFF2-40B4-BE49-F238E27FC236}">
                    <a16:creationId xmlns:a16="http://schemas.microsoft.com/office/drawing/2014/main" id="{4B474E43-80DD-473E-8E5F-045870393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971"/>
                <a:ext cx="185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3" name="Group 112">
              <a:extLst>
                <a:ext uri="{FF2B5EF4-FFF2-40B4-BE49-F238E27FC236}">
                  <a16:creationId xmlns:a16="http://schemas.microsoft.com/office/drawing/2014/main" id="{441E061D-5DDD-4DCF-942A-F95071B9D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" y="3248"/>
              <a:ext cx="691" cy="276"/>
              <a:chOff x="254" y="3248"/>
              <a:chExt cx="691" cy="276"/>
            </a:xfrm>
          </p:grpSpPr>
          <p:sp>
            <p:nvSpPr>
              <p:cNvPr id="205" name="Rectangle 113">
                <a:extLst>
                  <a:ext uri="{FF2B5EF4-FFF2-40B4-BE49-F238E27FC236}">
                    <a16:creationId xmlns:a16="http://schemas.microsoft.com/office/drawing/2014/main" id="{3666B5C2-F5E2-4F4C-9A09-3208E45CD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3248"/>
                <a:ext cx="54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9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06" name="Rectangle 114">
                <a:extLst>
                  <a:ext uri="{FF2B5EF4-FFF2-40B4-BE49-F238E27FC236}">
                    <a16:creationId xmlns:a16="http://schemas.microsoft.com/office/drawing/2014/main" id="{8C775280-6BAC-403D-A103-D1D275C4D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3248"/>
                <a:ext cx="69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4" name="Group 115">
              <a:extLst>
                <a:ext uri="{FF2B5EF4-FFF2-40B4-BE49-F238E27FC236}">
                  <a16:creationId xmlns:a16="http://schemas.microsoft.com/office/drawing/2014/main" id="{FD1AAA42-992A-426D-A8CF-22944CCA9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3248"/>
              <a:ext cx="1577" cy="276"/>
              <a:chOff x="946" y="3248"/>
              <a:chExt cx="1577" cy="276"/>
            </a:xfrm>
          </p:grpSpPr>
          <p:sp>
            <p:nvSpPr>
              <p:cNvPr id="203" name="Rectangle 116">
                <a:extLst>
                  <a:ext uri="{FF2B5EF4-FFF2-40B4-BE49-F238E27FC236}">
                    <a16:creationId xmlns:a16="http://schemas.microsoft.com/office/drawing/2014/main" id="{16A1551C-60A6-4A54-91C4-7F7649EE2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3248"/>
                <a:ext cx="1434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UWC-136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04" name="Rectangle 117">
                <a:extLst>
                  <a:ext uri="{FF2B5EF4-FFF2-40B4-BE49-F238E27FC236}">
                    <a16:creationId xmlns:a16="http://schemas.microsoft.com/office/drawing/2014/main" id="{0C215345-2007-4F98-B194-01F7B4E2A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3248"/>
                <a:ext cx="1578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5" name="Group 118">
              <a:extLst>
                <a:ext uri="{FF2B5EF4-FFF2-40B4-BE49-F238E27FC236}">
                  <a16:creationId xmlns:a16="http://schemas.microsoft.com/office/drawing/2014/main" id="{2E6CEF31-E3FC-4561-8AE6-49E2178D6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" y="3248"/>
              <a:ext cx="1122" cy="276"/>
              <a:chOff x="2524" y="3248"/>
              <a:chExt cx="1122" cy="276"/>
            </a:xfrm>
          </p:grpSpPr>
          <p:sp>
            <p:nvSpPr>
              <p:cNvPr id="201" name="Rectangle 119">
                <a:extLst>
                  <a:ext uri="{FF2B5EF4-FFF2-40B4-BE49-F238E27FC236}">
                    <a16:creationId xmlns:a16="http://schemas.microsoft.com/office/drawing/2014/main" id="{AC535E10-A3B3-45A1-AAF0-9E79B9B43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3248"/>
                <a:ext cx="979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FDD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02" name="Rectangle 120">
                <a:extLst>
                  <a:ext uri="{FF2B5EF4-FFF2-40B4-BE49-F238E27FC236}">
                    <a16:creationId xmlns:a16="http://schemas.microsoft.com/office/drawing/2014/main" id="{1291BBDB-4500-4D37-BFC8-D3477A092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3248"/>
                <a:ext cx="1123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6" name="Group 121">
              <a:extLst>
                <a:ext uri="{FF2B5EF4-FFF2-40B4-BE49-F238E27FC236}">
                  <a16:creationId xmlns:a16="http://schemas.microsoft.com/office/drawing/2014/main" id="{1415BDF7-6BA1-4199-AECB-DF8C2EDBD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3248"/>
              <a:ext cx="1851" cy="276"/>
              <a:chOff x="3648" y="3248"/>
              <a:chExt cx="1851" cy="276"/>
            </a:xfrm>
          </p:grpSpPr>
          <p:sp>
            <p:nvSpPr>
              <p:cNvPr id="199" name="Rectangle 122">
                <a:extLst>
                  <a:ext uri="{FF2B5EF4-FFF2-40B4-BE49-F238E27FC236}">
                    <a16:creationId xmlns:a16="http://schemas.microsoft.com/office/drawing/2014/main" id="{8547F7D2-7E3F-476C-829D-0F81950CE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3248"/>
                <a:ext cx="170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美国：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TIA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00" name="Rectangle 123">
                <a:extLst>
                  <a:ext uri="{FF2B5EF4-FFF2-40B4-BE49-F238E27FC236}">
                    <a16:creationId xmlns:a16="http://schemas.microsoft.com/office/drawing/2014/main" id="{CC787675-E9AB-4EF7-AC34-5FD71F69E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248"/>
                <a:ext cx="185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7" name="Group 124">
              <a:extLst>
                <a:ext uri="{FF2B5EF4-FFF2-40B4-BE49-F238E27FC236}">
                  <a16:creationId xmlns:a16="http://schemas.microsoft.com/office/drawing/2014/main" id="{B8497ED8-5E73-43C9-AAA5-E4B53DC9F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" y="3524"/>
              <a:ext cx="691" cy="276"/>
              <a:chOff x="254" y="3524"/>
              <a:chExt cx="691" cy="276"/>
            </a:xfrm>
          </p:grpSpPr>
          <p:sp>
            <p:nvSpPr>
              <p:cNvPr id="197" name="Rectangle 125">
                <a:extLst>
                  <a:ext uri="{FF2B5EF4-FFF2-40B4-BE49-F238E27FC236}">
                    <a16:creationId xmlns:a16="http://schemas.microsoft.com/office/drawing/2014/main" id="{A5CCAB47-F96F-4C3C-B6A3-629E7706B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3524"/>
                <a:ext cx="54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10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198" name="Rectangle 126">
                <a:extLst>
                  <a:ext uri="{FF2B5EF4-FFF2-40B4-BE49-F238E27FC236}">
                    <a16:creationId xmlns:a16="http://schemas.microsoft.com/office/drawing/2014/main" id="{530CF5A2-0B39-4BFC-9A2F-9C932D57D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3524"/>
                <a:ext cx="69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" name="Group 127">
              <a:extLst>
                <a:ext uri="{FF2B5EF4-FFF2-40B4-BE49-F238E27FC236}">
                  <a16:creationId xmlns:a16="http://schemas.microsoft.com/office/drawing/2014/main" id="{B27B0FD5-F1DB-4953-B15F-3D4943FAF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3524"/>
              <a:ext cx="1577" cy="276"/>
              <a:chOff x="946" y="3524"/>
              <a:chExt cx="1577" cy="276"/>
            </a:xfrm>
          </p:grpSpPr>
          <p:sp>
            <p:nvSpPr>
              <p:cNvPr id="195" name="Rectangle 128">
                <a:extLst>
                  <a:ext uri="{FF2B5EF4-FFF2-40B4-BE49-F238E27FC236}">
                    <a16:creationId xmlns:a16="http://schemas.microsoft.com/office/drawing/2014/main" id="{FAA846D6-AFA9-4DCE-AA64-50081FA09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3524"/>
                <a:ext cx="1434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EP-DECT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196" name="Rectangle 129">
                <a:extLst>
                  <a:ext uri="{FF2B5EF4-FFF2-40B4-BE49-F238E27FC236}">
                    <a16:creationId xmlns:a16="http://schemas.microsoft.com/office/drawing/2014/main" id="{3D57766E-7DFE-4381-A38E-D86330A65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3524"/>
                <a:ext cx="1578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9" name="Group 130">
              <a:extLst>
                <a:ext uri="{FF2B5EF4-FFF2-40B4-BE49-F238E27FC236}">
                  <a16:creationId xmlns:a16="http://schemas.microsoft.com/office/drawing/2014/main" id="{56CF5A53-5C87-41E2-BA12-BABE2A493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" y="3524"/>
              <a:ext cx="1122" cy="276"/>
              <a:chOff x="2524" y="3524"/>
              <a:chExt cx="1122" cy="276"/>
            </a:xfrm>
          </p:grpSpPr>
          <p:sp>
            <p:nvSpPr>
              <p:cNvPr id="193" name="Rectangle 131">
                <a:extLst>
                  <a:ext uri="{FF2B5EF4-FFF2-40B4-BE49-F238E27FC236}">
                    <a16:creationId xmlns:a16="http://schemas.microsoft.com/office/drawing/2014/main" id="{8E2C9EE1-4576-4BC8-81BD-6C61AB74E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3524"/>
                <a:ext cx="979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TDD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194" name="Rectangle 132">
                <a:extLst>
                  <a:ext uri="{FF2B5EF4-FFF2-40B4-BE49-F238E27FC236}">
                    <a16:creationId xmlns:a16="http://schemas.microsoft.com/office/drawing/2014/main" id="{2E67C91B-D171-4981-A639-8CFA7CEEA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3524"/>
                <a:ext cx="1123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0" name="Group 133">
              <a:extLst>
                <a:ext uri="{FF2B5EF4-FFF2-40B4-BE49-F238E27FC236}">
                  <a16:creationId xmlns:a16="http://schemas.microsoft.com/office/drawing/2014/main" id="{A7E30CA9-8816-4AD8-AA85-1E25A3CFA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3524"/>
              <a:ext cx="1851" cy="276"/>
              <a:chOff x="3648" y="3524"/>
              <a:chExt cx="1851" cy="276"/>
            </a:xfrm>
          </p:grpSpPr>
          <p:sp>
            <p:nvSpPr>
              <p:cNvPr id="191" name="Rectangle 134">
                <a:extLst>
                  <a:ext uri="{FF2B5EF4-FFF2-40B4-BE49-F238E27FC236}">
                    <a16:creationId xmlns:a16="http://schemas.microsoft.com/office/drawing/2014/main" id="{55D7019D-639F-4BBF-AF1B-2504C5270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3524"/>
                <a:ext cx="1707" cy="27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 anchorCtr="1"/>
              <a:lstStyle/>
              <a:p>
                <a:pPr algn="ctr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欧洲：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ETSI DECT</a:t>
                </a: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计划</a:t>
                </a:r>
              </a:p>
              <a:p>
                <a:pPr algn="ctr" eaLnBrk="0" hangingPunct="0">
                  <a:buClr>
                    <a:srgbClr val="CC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192" name="Rectangle 135">
                <a:extLst>
                  <a:ext uri="{FF2B5EF4-FFF2-40B4-BE49-F238E27FC236}">
                    <a16:creationId xmlns:a16="http://schemas.microsoft.com/office/drawing/2014/main" id="{634F636D-2E34-4633-B653-032CAD674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524"/>
                <a:ext cx="1852" cy="277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F21908A-E94A-42AA-A7DF-F8C73C07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-92571"/>
            <a:ext cx="10515600" cy="1325563"/>
          </a:xfrm>
        </p:spPr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.1.5 </a:t>
            </a:r>
            <a:r>
              <a:rPr lang="en-GB" altLang="zh-CN" dirty="0">
                <a:solidFill>
                  <a:srgbClr val="FFFFFF"/>
                </a:solidFill>
              </a:rPr>
              <a:t>IMT-2000</a:t>
            </a:r>
            <a:r>
              <a:rPr lang="zh-CN" altLang="en-GB" dirty="0">
                <a:solidFill>
                  <a:srgbClr val="FFFFFF"/>
                </a:solidFill>
              </a:rPr>
              <a:t>地面无线传输技术提案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60B3-2D73-4104-BCCE-8A6680FC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995488" y="-100013"/>
            <a:ext cx="7772400" cy="11430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3200" dirty="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DAD6CE-400E-4AFB-80A8-C7E6A163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261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采用智能天线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自适应地对用户进行跟踪定位，使信号在有限的方向区域发送和接收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充分利用了信号的发射功率，降低了传统天线带来的相互干扰，极大地改善无线系统的性能，增加</a:t>
            </a:r>
            <a:r>
              <a:rPr lang="en-GB" altLang="zh-CN" sz="2600" dirty="0">
                <a:latin typeface="华文楷体" panose="02010600040101010101" pitchFamily="2" charset="-122"/>
              </a:rPr>
              <a:t>CDMA</a:t>
            </a:r>
            <a:r>
              <a:rPr lang="zh-CN" altLang="en-GB" sz="2600" dirty="0">
                <a:latin typeface="华文楷体" panose="02010600040101010101" pitchFamily="2" charset="-122"/>
              </a:rPr>
              <a:t>系统容量，并改善小区覆盖。</a:t>
            </a:r>
          </a:p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采用联合检测技术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把所有用户的信号都当作有用信号处理，充分利用各用户信号的用户码、幅度、定时、延迟等信息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从而大幅度降低多径多址干扰 ，提高频谱效率显著提高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TD-SCDMA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技术标准（</a:t>
            </a: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5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7414C-001D-4D12-8E11-9690A6C3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3CC0D-8608-4DE5-AFD3-628FE969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044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采用动态信道分配（</a:t>
            </a:r>
            <a:r>
              <a:rPr lang="en-GB" altLang="zh-CN" dirty="0"/>
              <a:t>DCA</a:t>
            </a:r>
            <a:r>
              <a:rPr lang="zh-CN" altLang="en-GB" dirty="0"/>
              <a:t>）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基站知道下行链路使用的时隙、码字和相应发射功率。如果移动台检测到干扰情况已完全不同于已有的，移动台可以请求启动一个快速小区内切换程序跳到干扰低的时隙。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上行链路是基于基站接收上行的干扰，分配最低干扰的时隙给移动台作发射信号用。</a:t>
            </a:r>
          </a:p>
          <a:p>
            <a:pPr>
              <a:spcBef>
                <a:spcPts val="500"/>
              </a:spcBef>
              <a:buClr>
                <a:srgbClr val="9900CC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200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TD-SCDMA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技术标准（</a:t>
            </a: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6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1165D-5479-42C9-945D-A00F3B16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177E8-2667-412D-BD49-FF840E60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474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采用接力切换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实现</a:t>
            </a:r>
            <a:r>
              <a:rPr lang="en-GB" altLang="zh-CN" sz="2600" dirty="0">
                <a:latin typeface="华文楷体" panose="02010600040101010101" pitchFamily="2" charset="-122"/>
              </a:rPr>
              <a:t>—</a:t>
            </a:r>
            <a:r>
              <a:rPr lang="zh-CN" altLang="en-GB" sz="2600" dirty="0">
                <a:latin typeface="华文楷体" panose="02010600040101010101" pitchFamily="2" charset="-122"/>
              </a:rPr>
              <a:t>根据用户的方位和距离信息，判断手机用户现在是否移动到应该切换给另一基站的临近区域。如果进入切换区，便可通过基站控制器通知另一基站做好切换准备，达到接力切换的目的。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优点</a:t>
            </a:r>
            <a:r>
              <a:rPr lang="en-GB" altLang="zh-CN" sz="2600" dirty="0">
                <a:latin typeface="华文楷体" panose="02010600040101010101" pitchFamily="2" charset="-122"/>
              </a:rPr>
              <a:t>—</a:t>
            </a:r>
            <a:r>
              <a:rPr lang="zh-CN" altLang="en-GB" sz="2600" dirty="0">
                <a:latin typeface="华文楷体" panose="02010600040101010101" pitchFamily="2" charset="-122"/>
              </a:rPr>
              <a:t>接力切换可提高切换成功率，降低切换时对临近基站信道资源的占用。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要求</a:t>
            </a:r>
            <a:r>
              <a:rPr lang="en-GB" altLang="zh-CN" sz="2600" dirty="0">
                <a:latin typeface="华文楷体" panose="02010600040101010101" pitchFamily="2" charset="-122"/>
              </a:rPr>
              <a:t>—</a:t>
            </a:r>
            <a:r>
              <a:rPr lang="zh-CN" altLang="en-GB" sz="2600" dirty="0">
                <a:latin typeface="华文楷体" panose="02010600040101010101" pitchFamily="2" charset="-122"/>
              </a:rPr>
              <a:t>基站控制器（</a:t>
            </a:r>
            <a:r>
              <a:rPr lang="en-GB" altLang="zh-CN" sz="2600" dirty="0">
                <a:latin typeface="华文楷体" panose="02010600040101010101" pitchFamily="2" charset="-122"/>
              </a:rPr>
              <a:t>BSC</a:t>
            </a:r>
            <a:r>
              <a:rPr lang="zh-CN" altLang="en-GB" sz="2600" dirty="0">
                <a:latin typeface="华文楷体" panose="02010600040101010101" pitchFamily="2" charset="-122"/>
              </a:rPr>
              <a:t>）实时获得移动终端的位置信息，并告知移动终端周围同频基站信息，移动终端同时与两个基站建立联系，切换由</a:t>
            </a:r>
            <a:r>
              <a:rPr lang="en-GB" altLang="zh-CN" sz="2600" dirty="0">
                <a:latin typeface="华文楷体" panose="02010600040101010101" pitchFamily="2" charset="-122"/>
              </a:rPr>
              <a:t>BSC</a:t>
            </a:r>
            <a:r>
              <a:rPr lang="zh-CN" altLang="en-GB" sz="2600" dirty="0">
                <a:latin typeface="华文楷体" panose="02010600040101010101" pitchFamily="2" charset="-122"/>
              </a:rPr>
              <a:t>判定发起，使移动终端由一个小区切换至另一小区。 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TD-SCDMA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技术标准（</a:t>
            </a: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7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197EB-2C65-4A8B-8D2F-2C2B5136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FBC01-71CA-425A-87FB-CEAF5DED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709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D6F5E-BE38-4B21-B8FE-7AE881BF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103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56C266-2990-4D9E-A7B7-777C832EE17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21138" y="2324100"/>
            <a:ext cx="8170862" cy="1527175"/>
          </a:xfrm>
          <a:solidFill>
            <a:srgbClr val="0A6677"/>
          </a:solidFill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谢谢，本节到此结束！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30A91C-D842-433A-83E7-D5AA622727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8FA"/>
              </a:clrFrom>
              <a:clrTo>
                <a:srgbClr val="F6F8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" y="1750637"/>
            <a:ext cx="2467221" cy="302842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EEB93-FB8B-4C21-A21B-94484415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4880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2000" decel="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9">
            <a:extLst>
              <a:ext uri="{FF2B5EF4-FFF2-40B4-BE49-F238E27FC236}">
                <a16:creationId xmlns:a16="http://schemas.microsoft.com/office/drawing/2014/main" id="{EA52927D-F405-4F2C-893F-7C391604C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417038"/>
            <a:ext cx="7619999" cy="4572000"/>
          </a:xfrm>
          <a:prstGeom prst="rect">
            <a:avLst/>
          </a:prstGeom>
          <a:solidFill>
            <a:srgbClr val="006676"/>
          </a:solidFill>
          <a:ln w="9360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98F09E-148E-4608-AFA7-803F15EF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-92571"/>
            <a:ext cx="10515600" cy="1325563"/>
          </a:xfrm>
        </p:spPr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7.1.6 IMT-2000</a:t>
            </a:r>
            <a:r>
              <a:rPr lang="zh-CN" altLang="en-GB" dirty="0">
                <a:solidFill>
                  <a:srgbClr val="FFFFFF"/>
                </a:solidFill>
                <a:latin typeface="楷体_GB2312" pitchFamily="49" charset="0"/>
              </a:rPr>
              <a:t>地面无线接口标准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2F671-5933-4CFC-BF2F-6534F85D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992313" y="-100013"/>
            <a:ext cx="7772400" cy="11430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3200" dirty="0">
              <a:solidFill>
                <a:srgbClr val="FFFFFF"/>
              </a:solidFill>
              <a:latin typeface="楷体_GB2312" pitchFamily="49" charset="0"/>
            </a:endParaRP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2293938" y="1405431"/>
            <a:ext cx="7600949" cy="4554538"/>
            <a:chOff x="436" y="894"/>
            <a:chExt cx="4788" cy="2869"/>
          </a:xfrm>
        </p:grpSpPr>
        <p:grpSp>
          <p:nvGrpSpPr>
            <p:cNvPr id="14340" name="Group 4"/>
            <p:cNvGrpSpPr>
              <a:grpSpLocks/>
            </p:cNvGrpSpPr>
            <p:nvPr/>
          </p:nvGrpSpPr>
          <p:grpSpPr bwMode="auto">
            <a:xfrm>
              <a:off x="436" y="894"/>
              <a:ext cx="943" cy="477"/>
              <a:chOff x="436" y="894"/>
              <a:chExt cx="943" cy="477"/>
            </a:xfrm>
          </p:grpSpPr>
          <p:sp>
            <p:nvSpPr>
              <p:cNvPr id="14341" name="Rectangle 5"/>
              <p:cNvSpPr>
                <a:spLocks noChangeArrowheads="1"/>
              </p:cNvSpPr>
              <p:nvPr/>
            </p:nvSpPr>
            <p:spPr bwMode="auto">
              <a:xfrm>
                <a:off x="506" y="894"/>
                <a:ext cx="804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/>
              <a:lstStyle/>
              <a:p>
                <a:pPr algn="ctr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 b="1" dirty="0">
                    <a:solidFill>
                      <a:schemeClr val="bg1"/>
                    </a:solidFill>
                    <a:latin typeface="Times New Roman" pitchFamily="16" charset="0"/>
                  </a:rPr>
                  <a:t>多址方式</a:t>
                </a:r>
              </a:p>
              <a:p>
                <a:pPr algn="ctr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 dirty="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14342" name="Rectangle 6"/>
              <p:cNvSpPr>
                <a:spLocks noChangeArrowheads="1"/>
              </p:cNvSpPr>
              <p:nvPr/>
            </p:nvSpPr>
            <p:spPr bwMode="auto">
              <a:xfrm>
                <a:off x="436" y="894"/>
                <a:ext cx="944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43" name="Group 7"/>
            <p:cNvGrpSpPr>
              <a:grpSpLocks/>
            </p:cNvGrpSpPr>
            <p:nvPr/>
          </p:nvGrpSpPr>
          <p:grpSpPr bwMode="auto">
            <a:xfrm>
              <a:off x="1380" y="894"/>
              <a:ext cx="1921" cy="477"/>
              <a:chOff x="1380" y="894"/>
              <a:chExt cx="1921" cy="477"/>
            </a:xfrm>
          </p:grpSpPr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1450" y="894"/>
                <a:ext cx="1782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/>
              <a:lstStyle/>
              <a:p>
                <a:pPr algn="ctr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 b="1" dirty="0">
                    <a:solidFill>
                      <a:schemeClr val="bg1"/>
                    </a:solidFill>
                    <a:latin typeface="Times New Roman" pitchFamily="16" charset="0"/>
                  </a:rPr>
                  <a:t>标准名称</a:t>
                </a:r>
              </a:p>
              <a:p>
                <a:pPr algn="ctr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 dirty="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1380" y="894"/>
                <a:ext cx="1922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46" name="Group 10"/>
            <p:cNvGrpSpPr>
              <a:grpSpLocks/>
            </p:cNvGrpSpPr>
            <p:nvPr/>
          </p:nvGrpSpPr>
          <p:grpSpPr bwMode="auto">
            <a:xfrm>
              <a:off x="3303" y="894"/>
              <a:ext cx="1921" cy="477"/>
              <a:chOff x="3303" y="894"/>
              <a:chExt cx="1921" cy="477"/>
            </a:xfrm>
          </p:grpSpPr>
          <p:sp>
            <p:nvSpPr>
              <p:cNvPr id="14347" name="Rectangle 11"/>
              <p:cNvSpPr>
                <a:spLocks noChangeArrowheads="1"/>
              </p:cNvSpPr>
              <p:nvPr/>
            </p:nvSpPr>
            <p:spPr bwMode="auto">
              <a:xfrm>
                <a:off x="3373" y="894"/>
                <a:ext cx="1783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/>
              <a:lstStyle/>
              <a:p>
                <a:pPr algn="ctr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 b="1" dirty="0">
                    <a:solidFill>
                      <a:schemeClr val="bg1"/>
                    </a:solidFill>
                    <a:latin typeface="Times New Roman" pitchFamily="16" charset="0"/>
                  </a:rPr>
                  <a:t>对应提案</a:t>
                </a:r>
              </a:p>
              <a:p>
                <a:pPr algn="ctr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 dirty="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3303" y="894"/>
                <a:ext cx="1922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49" name="Group 13"/>
            <p:cNvGrpSpPr>
              <a:grpSpLocks/>
            </p:cNvGrpSpPr>
            <p:nvPr/>
          </p:nvGrpSpPr>
          <p:grpSpPr bwMode="auto">
            <a:xfrm>
              <a:off x="436" y="1373"/>
              <a:ext cx="943" cy="1434"/>
              <a:chOff x="436" y="1373"/>
              <a:chExt cx="943" cy="1434"/>
            </a:xfrm>
          </p:grpSpPr>
          <p:sp>
            <p:nvSpPr>
              <p:cNvPr id="14350" name="Rectangle 14"/>
              <p:cNvSpPr>
                <a:spLocks noChangeArrowheads="1"/>
              </p:cNvSpPr>
              <p:nvPr/>
            </p:nvSpPr>
            <p:spPr bwMode="auto">
              <a:xfrm>
                <a:off x="506" y="1373"/>
                <a:ext cx="804" cy="143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/>
              <a:lstStyle/>
              <a:p>
                <a:pPr algn="ctr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</a:rPr>
                  <a:t>CDMA</a:t>
                </a:r>
              </a:p>
              <a:p>
                <a:pPr algn="ctr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4351" name="Rectangle 15"/>
              <p:cNvSpPr>
                <a:spLocks noChangeArrowheads="1"/>
              </p:cNvSpPr>
              <p:nvPr/>
            </p:nvSpPr>
            <p:spPr bwMode="auto">
              <a:xfrm>
                <a:off x="436" y="1373"/>
                <a:ext cx="944" cy="1435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52" name="Group 16"/>
            <p:cNvGrpSpPr>
              <a:grpSpLocks/>
            </p:cNvGrpSpPr>
            <p:nvPr/>
          </p:nvGrpSpPr>
          <p:grpSpPr bwMode="auto">
            <a:xfrm>
              <a:off x="1380" y="1373"/>
              <a:ext cx="1921" cy="477"/>
              <a:chOff x="1380" y="1373"/>
              <a:chExt cx="1921" cy="477"/>
            </a:xfrm>
          </p:grpSpPr>
          <p:sp>
            <p:nvSpPr>
              <p:cNvPr id="14353" name="Rectangle 17"/>
              <p:cNvSpPr>
                <a:spLocks noChangeArrowheads="1"/>
              </p:cNvSpPr>
              <p:nvPr/>
            </p:nvSpPr>
            <p:spPr bwMode="auto">
              <a:xfrm>
                <a:off x="1450" y="1373"/>
                <a:ext cx="1782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/>
              <a:lstStyle/>
              <a:p>
                <a:pPr algn="just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</a:rPr>
                  <a:t>IMT-2000 CDMA DS</a:t>
                </a:r>
              </a:p>
              <a:p>
                <a:pPr algn="just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4354" name="Rectangle 18"/>
              <p:cNvSpPr>
                <a:spLocks noChangeArrowheads="1"/>
              </p:cNvSpPr>
              <p:nvPr/>
            </p:nvSpPr>
            <p:spPr bwMode="auto">
              <a:xfrm>
                <a:off x="1380" y="1373"/>
                <a:ext cx="1922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55" name="Group 19"/>
            <p:cNvGrpSpPr>
              <a:grpSpLocks/>
            </p:cNvGrpSpPr>
            <p:nvPr/>
          </p:nvGrpSpPr>
          <p:grpSpPr bwMode="auto">
            <a:xfrm>
              <a:off x="3303" y="1373"/>
              <a:ext cx="1921" cy="477"/>
              <a:chOff x="3303" y="1373"/>
              <a:chExt cx="1921" cy="477"/>
            </a:xfrm>
          </p:grpSpPr>
          <p:sp>
            <p:nvSpPr>
              <p:cNvPr id="14356" name="Rectangle 20"/>
              <p:cNvSpPr>
                <a:spLocks noChangeArrowheads="1"/>
              </p:cNvSpPr>
              <p:nvPr/>
            </p:nvSpPr>
            <p:spPr bwMode="auto">
              <a:xfrm>
                <a:off x="3373" y="1373"/>
                <a:ext cx="1783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/>
              <a:lstStyle/>
              <a:p>
                <a:pPr algn="just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</a:rPr>
                  <a:t>WCDMA</a:t>
                </a:r>
              </a:p>
              <a:p>
                <a:pPr algn="just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4357" name="Rectangle 21"/>
              <p:cNvSpPr>
                <a:spLocks noChangeArrowheads="1"/>
              </p:cNvSpPr>
              <p:nvPr/>
            </p:nvSpPr>
            <p:spPr bwMode="auto">
              <a:xfrm>
                <a:off x="3303" y="1373"/>
                <a:ext cx="1922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58" name="Group 22"/>
            <p:cNvGrpSpPr>
              <a:grpSpLocks/>
            </p:cNvGrpSpPr>
            <p:nvPr/>
          </p:nvGrpSpPr>
          <p:grpSpPr bwMode="auto">
            <a:xfrm>
              <a:off x="1380" y="1851"/>
              <a:ext cx="1921" cy="477"/>
              <a:chOff x="1380" y="1851"/>
              <a:chExt cx="1921" cy="477"/>
            </a:xfrm>
          </p:grpSpPr>
          <p:sp>
            <p:nvSpPr>
              <p:cNvPr id="14359" name="Rectangle 23"/>
              <p:cNvSpPr>
                <a:spLocks noChangeArrowheads="1"/>
              </p:cNvSpPr>
              <p:nvPr/>
            </p:nvSpPr>
            <p:spPr bwMode="auto">
              <a:xfrm>
                <a:off x="1450" y="1851"/>
                <a:ext cx="1782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/>
              <a:lstStyle/>
              <a:p>
                <a:pPr algn="just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</a:rPr>
                  <a:t>IMT-2000 CDMA MC</a:t>
                </a:r>
              </a:p>
              <a:p>
                <a:pPr algn="just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4360" name="Rectangle 24"/>
              <p:cNvSpPr>
                <a:spLocks noChangeArrowheads="1"/>
              </p:cNvSpPr>
              <p:nvPr/>
            </p:nvSpPr>
            <p:spPr bwMode="auto">
              <a:xfrm>
                <a:off x="1380" y="1851"/>
                <a:ext cx="1922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61" name="Group 25"/>
            <p:cNvGrpSpPr>
              <a:grpSpLocks/>
            </p:cNvGrpSpPr>
            <p:nvPr/>
          </p:nvGrpSpPr>
          <p:grpSpPr bwMode="auto">
            <a:xfrm>
              <a:off x="3303" y="1851"/>
              <a:ext cx="1921" cy="477"/>
              <a:chOff x="3303" y="1851"/>
              <a:chExt cx="1921" cy="477"/>
            </a:xfrm>
          </p:grpSpPr>
          <p:sp>
            <p:nvSpPr>
              <p:cNvPr id="14362" name="Rectangle 26"/>
              <p:cNvSpPr>
                <a:spLocks noChangeArrowheads="1"/>
              </p:cNvSpPr>
              <p:nvPr/>
            </p:nvSpPr>
            <p:spPr bwMode="auto">
              <a:xfrm>
                <a:off x="3373" y="1851"/>
                <a:ext cx="1783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/>
              <a:lstStyle/>
              <a:p>
                <a:pPr algn="just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 dirty="0">
                    <a:solidFill>
                      <a:schemeClr val="bg1"/>
                    </a:solidFill>
                  </a:rPr>
                  <a:t>CDMA2000</a:t>
                </a:r>
              </a:p>
              <a:p>
                <a:pPr algn="just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63" name="Rectangle 27"/>
              <p:cNvSpPr>
                <a:spLocks noChangeArrowheads="1"/>
              </p:cNvSpPr>
              <p:nvPr/>
            </p:nvSpPr>
            <p:spPr bwMode="auto">
              <a:xfrm>
                <a:off x="3303" y="1851"/>
                <a:ext cx="1922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64" name="Group 28"/>
            <p:cNvGrpSpPr>
              <a:grpSpLocks/>
            </p:cNvGrpSpPr>
            <p:nvPr/>
          </p:nvGrpSpPr>
          <p:grpSpPr bwMode="auto">
            <a:xfrm>
              <a:off x="1380" y="2330"/>
              <a:ext cx="1921" cy="477"/>
              <a:chOff x="1380" y="2330"/>
              <a:chExt cx="1921" cy="477"/>
            </a:xfrm>
          </p:grpSpPr>
          <p:sp>
            <p:nvSpPr>
              <p:cNvPr id="14365" name="Rectangle 29"/>
              <p:cNvSpPr>
                <a:spLocks noChangeArrowheads="1"/>
              </p:cNvSpPr>
              <p:nvPr/>
            </p:nvSpPr>
            <p:spPr bwMode="auto">
              <a:xfrm>
                <a:off x="1450" y="2330"/>
                <a:ext cx="1782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/>
              <a:lstStyle/>
              <a:p>
                <a:pPr algn="just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</a:rPr>
                  <a:t>IMT-2000 CDMA TDD</a:t>
                </a:r>
              </a:p>
              <a:p>
                <a:pPr algn="just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4366" name="Rectangle 30"/>
              <p:cNvSpPr>
                <a:spLocks noChangeArrowheads="1"/>
              </p:cNvSpPr>
              <p:nvPr/>
            </p:nvSpPr>
            <p:spPr bwMode="auto">
              <a:xfrm>
                <a:off x="1380" y="2330"/>
                <a:ext cx="1922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67" name="Group 31"/>
            <p:cNvGrpSpPr>
              <a:grpSpLocks/>
            </p:cNvGrpSpPr>
            <p:nvPr/>
          </p:nvGrpSpPr>
          <p:grpSpPr bwMode="auto">
            <a:xfrm>
              <a:off x="3303" y="2330"/>
              <a:ext cx="1921" cy="477"/>
              <a:chOff x="3303" y="2330"/>
              <a:chExt cx="1921" cy="477"/>
            </a:xfrm>
          </p:grpSpPr>
          <p:sp>
            <p:nvSpPr>
              <p:cNvPr id="14368" name="Rectangle 32"/>
              <p:cNvSpPr>
                <a:spLocks noChangeArrowheads="1"/>
              </p:cNvSpPr>
              <p:nvPr/>
            </p:nvSpPr>
            <p:spPr bwMode="auto">
              <a:xfrm>
                <a:off x="3373" y="2330"/>
                <a:ext cx="1783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/>
              <a:lstStyle/>
              <a:p>
                <a:pPr algn="just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</a:rPr>
                  <a:t>TD-SCDMA</a:t>
                </a:r>
                <a:r>
                  <a:rPr lang="zh-CN" altLang="en-GB" sz="1600">
                    <a:solidFill>
                      <a:schemeClr val="bg1"/>
                    </a:solidFill>
                    <a:latin typeface="Times New Roman" pitchFamily="16" charset="0"/>
                  </a:rPr>
                  <a:t>和</a:t>
                </a:r>
                <a:r>
                  <a:rPr lang="en-GB" altLang="zh-CN" sz="1600">
                    <a:solidFill>
                      <a:schemeClr val="bg1"/>
                    </a:solidFill>
                    <a:latin typeface="Times New Roman" pitchFamily="16" charset="0"/>
                  </a:rPr>
                  <a:t>UTRA-TDD</a:t>
                </a:r>
              </a:p>
              <a:p>
                <a:pPr algn="just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14369" name="Rectangle 33"/>
              <p:cNvSpPr>
                <a:spLocks noChangeArrowheads="1"/>
              </p:cNvSpPr>
              <p:nvPr/>
            </p:nvSpPr>
            <p:spPr bwMode="auto">
              <a:xfrm>
                <a:off x="3303" y="2330"/>
                <a:ext cx="1922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70" name="Group 34"/>
            <p:cNvGrpSpPr>
              <a:grpSpLocks/>
            </p:cNvGrpSpPr>
            <p:nvPr/>
          </p:nvGrpSpPr>
          <p:grpSpPr bwMode="auto">
            <a:xfrm>
              <a:off x="436" y="2808"/>
              <a:ext cx="943" cy="955"/>
              <a:chOff x="436" y="2808"/>
              <a:chExt cx="943" cy="955"/>
            </a:xfrm>
          </p:grpSpPr>
          <p:sp>
            <p:nvSpPr>
              <p:cNvPr id="14371" name="Rectangle 35"/>
              <p:cNvSpPr>
                <a:spLocks noChangeArrowheads="1"/>
              </p:cNvSpPr>
              <p:nvPr/>
            </p:nvSpPr>
            <p:spPr bwMode="auto">
              <a:xfrm>
                <a:off x="506" y="2808"/>
                <a:ext cx="804" cy="9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 anchor="ctr"/>
              <a:lstStyle/>
              <a:p>
                <a:pPr algn="ctr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</a:rPr>
                  <a:t>TDMA</a:t>
                </a:r>
              </a:p>
              <a:p>
                <a:pPr algn="ctr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4372" name="Rectangle 36"/>
              <p:cNvSpPr>
                <a:spLocks noChangeArrowheads="1"/>
              </p:cNvSpPr>
              <p:nvPr/>
            </p:nvSpPr>
            <p:spPr bwMode="auto">
              <a:xfrm>
                <a:off x="436" y="2808"/>
                <a:ext cx="944" cy="956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73" name="Group 37"/>
            <p:cNvGrpSpPr>
              <a:grpSpLocks/>
            </p:cNvGrpSpPr>
            <p:nvPr/>
          </p:nvGrpSpPr>
          <p:grpSpPr bwMode="auto">
            <a:xfrm>
              <a:off x="1380" y="2808"/>
              <a:ext cx="1921" cy="477"/>
              <a:chOff x="1380" y="2808"/>
              <a:chExt cx="1921" cy="477"/>
            </a:xfrm>
          </p:grpSpPr>
          <p:sp>
            <p:nvSpPr>
              <p:cNvPr id="14374" name="Rectangle 38"/>
              <p:cNvSpPr>
                <a:spLocks noChangeArrowheads="1"/>
              </p:cNvSpPr>
              <p:nvPr/>
            </p:nvSpPr>
            <p:spPr bwMode="auto">
              <a:xfrm>
                <a:off x="1450" y="2808"/>
                <a:ext cx="1782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/>
              <a:lstStyle/>
              <a:p>
                <a:pPr algn="just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</a:rPr>
                  <a:t>IMT-2000 TDMA SC</a:t>
                </a:r>
              </a:p>
              <a:p>
                <a:pPr algn="just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4375" name="Rectangle 39"/>
              <p:cNvSpPr>
                <a:spLocks noChangeArrowheads="1"/>
              </p:cNvSpPr>
              <p:nvPr/>
            </p:nvSpPr>
            <p:spPr bwMode="auto">
              <a:xfrm>
                <a:off x="1380" y="2808"/>
                <a:ext cx="1922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76" name="Group 40"/>
            <p:cNvGrpSpPr>
              <a:grpSpLocks/>
            </p:cNvGrpSpPr>
            <p:nvPr/>
          </p:nvGrpSpPr>
          <p:grpSpPr bwMode="auto">
            <a:xfrm>
              <a:off x="3303" y="2808"/>
              <a:ext cx="1921" cy="477"/>
              <a:chOff x="3303" y="2808"/>
              <a:chExt cx="1921" cy="477"/>
            </a:xfrm>
          </p:grpSpPr>
          <p:sp>
            <p:nvSpPr>
              <p:cNvPr id="14377" name="Rectangle 41"/>
              <p:cNvSpPr>
                <a:spLocks noChangeArrowheads="1"/>
              </p:cNvSpPr>
              <p:nvPr/>
            </p:nvSpPr>
            <p:spPr bwMode="auto">
              <a:xfrm>
                <a:off x="3373" y="2808"/>
                <a:ext cx="1783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/>
              <a:lstStyle/>
              <a:p>
                <a:pPr algn="just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</a:rPr>
                  <a:t>UWC-136</a:t>
                </a:r>
              </a:p>
              <a:p>
                <a:pPr algn="just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4378" name="Rectangle 42"/>
              <p:cNvSpPr>
                <a:spLocks noChangeArrowheads="1"/>
              </p:cNvSpPr>
              <p:nvPr/>
            </p:nvSpPr>
            <p:spPr bwMode="auto">
              <a:xfrm>
                <a:off x="3303" y="2808"/>
                <a:ext cx="1922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79" name="Group 43"/>
            <p:cNvGrpSpPr>
              <a:grpSpLocks/>
            </p:cNvGrpSpPr>
            <p:nvPr/>
          </p:nvGrpSpPr>
          <p:grpSpPr bwMode="auto">
            <a:xfrm>
              <a:off x="1380" y="3286"/>
              <a:ext cx="1921" cy="477"/>
              <a:chOff x="1380" y="3286"/>
              <a:chExt cx="1921" cy="477"/>
            </a:xfrm>
          </p:grpSpPr>
          <p:sp>
            <p:nvSpPr>
              <p:cNvPr id="14380" name="Rectangle 44"/>
              <p:cNvSpPr>
                <a:spLocks noChangeArrowheads="1"/>
              </p:cNvSpPr>
              <p:nvPr/>
            </p:nvSpPr>
            <p:spPr bwMode="auto">
              <a:xfrm>
                <a:off x="1450" y="3286"/>
                <a:ext cx="1782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/>
              <a:lstStyle/>
              <a:p>
                <a:pPr algn="just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</a:rPr>
                  <a:t>IMT-2000 TDMA MC</a:t>
                </a:r>
              </a:p>
              <a:p>
                <a:pPr algn="just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4381" name="Rectangle 45"/>
              <p:cNvSpPr>
                <a:spLocks noChangeArrowheads="1"/>
              </p:cNvSpPr>
              <p:nvPr/>
            </p:nvSpPr>
            <p:spPr bwMode="auto">
              <a:xfrm>
                <a:off x="1380" y="3286"/>
                <a:ext cx="1922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82" name="Group 46"/>
            <p:cNvGrpSpPr>
              <a:grpSpLocks/>
            </p:cNvGrpSpPr>
            <p:nvPr/>
          </p:nvGrpSpPr>
          <p:grpSpPr bwMode="auto">
            <a:xfrm>
              <a:off x="3303" y="3286"/>
              <a:ext cx="1921" cy="477"/>
              <a:chOff x="3303" y="3286"/>
              <a:chExt cx="1921" cy="477"/>
            </a:xfrm>
          </p:grpSpPr>
          <p:sp>
            <p:nvSpPr>
              <p:cNvPr id="14383" name="Rectangle 47"/>
              <p:cNvSpPr>
                <a:spLocks noChangeArrowheads="1"/>
              </p:cNvSpPr>
              <p:nvPr/>
            </p:nvSpPr>
            <p:spPr bwMode="auto">
              <a:xfrm>
                <a:off x="3373" y="3286"/>
                <a:ext cx="1783" cy="4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2160" tIns="46080" rIns="92160" bIns="46080"/>
              <a:lstStyle/>
              <a:p>
                <a:pPr algn="just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>
                    <a:solidFill>
                      <a:schemeClr val="bg1"/>
                    </a:solidFill>
                  </a:rPr>
                  <a:t>DECT</a:t>
                </a:r>
              </a:p>
              <a:p>
                <a:pPr algn="just" eaLnBrk="0" hangingPunct="0">
                  <a:buClr>
                    <a:srgbClr val="FF006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altLang="zh-CN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4384" name="Rectangle 48"/>
              <p:cNvSpPr>
                <a:spLocks noChangeArrowheads="1"/>
              </p:cNvSpPr>
              <p:nvPr/>
            </p:nvSpPr>
            <p:spPr bwMode="auto">
              <a:xfrm>
                <a:off x="3303" y="3286"/>
                <a:ext cx="1922" cy="478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8D0B34-37B1-42E0-9F57-5C786BCE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524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D208F5-0AE3-4657-8C95-7C8F41DF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3G—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灵活的支持多种业务：话音、数据、图像及多媒体等；并能够灵活引进新业务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ITU-R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的建议</a:t>
            </a: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M.816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3G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支持的主要业务划分为交互性业务、分配性业务和移动性业务三大类</a:t>
            </a:r>
            <a:endParaRPr lang="en-US" dirty="0">
              <a:solidFill>
                <a:srgbClr val="00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06D2B-382E-448B-AB89-89841A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7.1.6 3G</a:t>
            </a:r>
            <a:r>
              <a:rPr lang="zh-CN" altLang="en-GB" dirty="0">
                <a:solidFill>
                  <a:srgbClr val="FFFFFF"/>
                </a:solidFill>
              </a:rPr>
              <a:t>系统承载的业务</a:t>
            </a:r>
            <a:r>
              <a:rPr lang="zh-CN" altLang="en-US" dirty="0">
                <a:solidFill>
                  <a:srgbClr val="FFFFFF"/>
                </a:solidFill>
              </a:rPr>
              <a:t>（</a:t>
            </a:r>
            <a:r>
              <a:rPr lang="en-US" altLang="zh-CN" dirty="0">
                <a:solidFill>
                  <a:srgbClr val="FFFFFF"/>
                </a:solidFill>
              </a:rPr>
              <a:t>1</a:t>
            </a:r>
            <a:r>
              <a:rPr lang="zh-CN" altLang="en-US" dirty="0">
                <a:solidFill>
                  <a:srgbClr val="FFFFFF"/>
                </a:solidFill>
              </a:rPr>
              <a:t>）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30BCD-0DF7-4E02-8032-E101384E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995488" y="-100013"/>
            <a:ext cx="7772400" cy="11430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3200" dirty="0">
              <a:solidFill>
                <a:srgbClr val="FFFFFF"/>
              </a:soli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847850" y="1844675"/>
            <a:ext cx="80010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>
              <a:spcBef>
                <a:spcPts val="700"/>
              </a:spcBef>
              <a:buClr>
                <a:srgbClr val="5AA5DE"/>
              </a:buClr>
              <a:buFont typeface="Wingdings" charset="2"/>
              <a:buChar char="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zh-CN" altLang="en-GB" sz="2800" dirty="0">
              <a:solidFill>
                <a:srgbClr val="1D7ACF"/>
              </a:solidFill>
              <a:latin typeface="Verdana" pitchFamily="3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0F65A5-34DC-4743-91BB-4FECF188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371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8987A5-AC15-44EC-B5A8-4677F0E5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Ⅰ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）交互性业务</a:t>
            </a:r>
          </a:p>
          <a:p>
            <a:pPr marL="457200" lvl="1" indent="0">
              <a:lnSpc>
                <a:spcPct val="80000"/>
              </a:lnSpc>
              <a:buClr>
                <a:srgbClr val="FF81D5"/>
              </a:buClr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zh-CN" sz="2200" dirty="0">
                <a:solidFill>
                  <a:srgbClr val="0A6677"/>
                </a:solidFill>
                <a:latin typeface="Arial" panose="020B0604020202020204" pitchFamily="34" charset="0"/>
              </a:rPr>
              <a:t>- </a:t>
            </a:r>
            <a:r>
              <a:rPr lang="zh-CN" altLang="en-GB" sz="2200" dirty="0">
                <a:solidFill>
                  <a:srgbClr val="0A6677"/>
                </a:solidFill>
                <a:latin typeface="Arial" panose="020B0604020202020204" pitchFamily="34" charset="0"/>
              </a:rPr>
              <a:t>会话业务、消息业务和检索与存储业务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Ⅱ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）分配性业务</a:t>
            </a:r>
          </a:p>
          <a:p>
            <a:pPr marL="457200" lvl="1" indent="0">
              <a:lnSpc>
                <a:spcPct val="80000"/>
              </a:lnSpc>
              <a:buClr>
                <a:srgbClr val="FF81D5"/>
              </a:buClr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zh-CN" sz="2200" dirty="0">
                <a:solidFill>
                  <a:srgbClr val="0A6677"/>
                </a:solidFill>
                <a:latin typeface="Arial" panose="020B0604020202020204" pitchFamily="34" charset="0"/>
              </a:rPr>
              <a:t>- </a:t>
            </a:r>
            <a:r>
              <a:rPr lang="zh-CN" altLang="en-GB" sz="2200" dirty="0">
                <a:solidFill>
                  <a:srgbClr val="0A6677"/>
                </a:solidFill>
                <a:latin typeface="Arial" panose="020B0604020202020204" pitchFamily="34" charset="0"/>
              </a:rPr>
              <a:t>例如广播业务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Ⅲ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）移动性业务</a:t>
            </a:r>
          </a:p>
          <a:p>
            <a:pPr marL="457200" lvl="1" indent="0">
              <a:lnSpc>
                <a:spcPct val="80000"/>
              </a:lnSpc>
              <a:buClr>
                <a:srgbClr val="FF81D5"/>
              </a:buClr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zh-CN" sz="2200" dirty="0">
                <a:solidFill>
                  <a:srgbClr val="0A6677"/>
                </a:solidFill>
                <a:latin typeface="Arial" panose="020B0604020202020204" pitchFamily="34" charset="0"/>
              </a:rPr>
              <a:t>- </a:t>
            </a:r>
            <a:r>
              <a:rPr lang="zh-CN" altLang="en-GB" sz="2200" dirty="0">
                <a:solidFill>
                  <a:srgbClr val="0A6677"/>
                </a:solidFill>
                <a:latin typeface="Arial" panose="020B0604020202020204" pitchFamily="34" charset="0"/>
              </a:rPr>
              <a:t>漫游业务和定位业务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546B2-2A2A-4037-8A5D-AAE9AE6B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7.1.7 3G</a:t>
            </a:r>
            <a:r>
              <a:rPr lang="zh-CN" altLang="en-GB" dirty="0">
                <a:solidFill>
                  <a:srgbClr val="FFFFFF"/>
                </a:solidFill>
              </a:rPr>
              <a:t>系统承载的业务（</a:t>
            </a:r>
            <a:r>
              <a:rPr lang="en-US" altLang="zh-CN" dirty="0">
                <a:solidFill>
                  <a:srgbClr val="FFFFFF"/>
                </a:solidFill>
              </a:rPr>
              <a:t>2</a:t>
            </a:r>
            <a:r>
              <a:rPr lang="zh-CN" altLang="en-GB" dirty="0">
                <a:solidFill>
                  <a:srgbClr val="FFFFFF"/>
                </a:solidFill>
              </a:rPr>
              <a:t>）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BBDF0-769D-44DA-A6E0-2495C84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919288" y="-100013"/>
            <a:ext cx="7772400" cy="11430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3200" dirty="0">
              <a:solidFill>
                <a:srgbClr val="FFFFFF"/>
              </a:solidFill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919288" y="1341438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>
              <a:spcBef>
                <a:spcPts val="700"/>
              </a:spcBef>
              <a:buClr>
                <a:srgbClr val="5AA5DE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zh-CN" altLang="en-GB" sz="2800" dirty="0">
              <a:solidFill>
                <a:srgbClr val="1D7ACF"/>
              </a:solidFill>
              <a:latin typeface="楷体_GB2312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81D481-CA40-43D5-8994-CCF101FD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600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41">
            <a:extLst>
              <a:ext uri="{FF2B5EF4-FFF2-40B4-BE49-F238E27FC236}">
                <a16:creationId xmlns:a16="http://schemas.microsoft.com/office/drawing/2014/main" id="{C7967C5E-F59F-4F2D-B341-1B9339378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6" y="1266527"/>
            <a:ext cx="7667624" cy="4998734"/>
          </a:xfrm>
          <a:prstGeom prst="rect">
            <a:avLst/>
          </a:prstGeom>
          <a:solidFill>
            <a:srgbClr val="0A6677"/>
          </a:solidFill>
          <a:ln w="9360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A42255-8F17-4414-B135-79E13CA9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</a:rPr>
              <a:t>7.1.8 </a:t>
            </a:r>
            <a:r>
              <a:rPr lang="zh-CN" altLang="en-GB" dirty="0">
                <a:solidFill>
                  <a:srgbClr val="FFFFFF"/>
                </a:solidFill>
              </a:rPr>
              <a:t>我国第三代移动通信系统的频率规划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8EA38-7CB8-41FB-87A2-E297F242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919288" y="-161925"/>
            <a:ext cx="8382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3200" dirty="0">
              <a:solidFill>
                <a:srgbClr val="FFFFFF"/>
              </a:solidFill>
            </a:endParaRPr>
          </a:p>
        </p:txBody>
      </p:sp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1552575" y="1302346"/>
            <a:ext cx="7466012" cy="4891088"/>
            <a:chOff x="521" y="802"/>
            <a:chExt cx="4703" cy="3081"/>
          </a:xfrm>
        </p:grpSpPr>
        <p:grpSp>
          <p:nvGrpSpPr>
            <p:cNvPr id="20484" name="Group 4"/>
            <p:cNvGrpSpPr>
              <a:grpSpLocks/>
            </p:cNvGrpSpPr>
            <p:nvPr/>
          </p:nvGrpSpPr>
          <p:grpSpPr bwMode="auto">
            <a:xfrm>
              <a:off x="525" y="802"/>
              <a:ext cx="4695" cy="1225"/>
              <a:chOff x="525" y="802"/>
              <a:chExt cx="4695" cy="1225"/>
            </a:xfrm>
          </p:grpSpPr>
          <p:grpSp>
            <p:nvGrpSpPr>
              <p:cNvPr id="20485" name="Group 5"/>
              <p:cNvGrpSpPr>
                <a:grpSpLocks/>
              </p:cNvGrpSpPr>
              <p:nvPr/>
            </p:nvGrpSpPr>
            <p:grpSpPr bwMode="auto">
              <a:xfrm>
                <a:off x="525" y="802"/>
                <a:ext cx="1468" cy="345"/>
                <a:chOff x="525" y="802"/>
                <a:chExt cx="1468" cy="345"/>
              </a:xfrm>
            </p:grpSpPr>
            <p:sp>
              <p:nvSpPr>
                <p:cNvPr id="20486" name="Rectangle 6"/>
                <p:cNvSpPr>
                  <a:spLocks noChangeArrowheads="1"/>
                </p:cNvSpPr>
                <p:nvPr/>
              </p:nvSpPr>
              <p:spPr bwMode="auto">
                <a:xfrm>
                  <a:off x="582" y="802"/>
                  <a:ext cx="1354" cy="34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 anchor="ctr"/>
                <a:lstStyle/>
                <a:p>
                  <a:pPr algn="ctr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频率范围（</a:t>
                  </a:r>
                  <a:r>
                    <a:rPr lang="en-GB" altLang="zh-CN" sz="1400">
                      <a:solidFill>
                        <a:schemeClr val="bg1"/>
                      </a:solidFill>
                      <a:latin typeface="Times New Roman" pitchFamily="16" charset="0"/>
                    </a:rPr>
                    <a:t>MHz</a:t>
                  </a: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）</a:t>
                  </a:r>
                </a:p>
                <a:p>
                  <a:pPr algn="ctr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>
                    <a:solidFill>
                      <a:schemeClr val="bg1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20487" name="Rectangle 7"/>
                <p:cNvSpPr>
                  <a:spLocks noChangeArrowheads="1"/>
                </p:cNvSpPr>
                <p:nvPr/>
              </p:nvSpPr>
              <p:spPr bwMode="auto">
                <a:xfrm>
                  <a:off x="525" y="802"/>
                  <a:ext cx="1469" cy="34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488" name="Group 8"/>
              <p:cNvGrpSpPr>
                <a:grpSpLocks/>
              </p:cNvGrpSpPr>
              <p:nvPr/>
            </p:nvGrpSpPr>
            <p:grpSpPr bwMode="auto">
              <a:xfrm>
                <a:off x="1994" y="802"/>
                <a:ext cx="990" cy="345"/>
                <a:chOff x="1994" y="802"/>
                <a:chExt cx="990" cy="345"/>
              </a:xfrm>
            </p:grpSpPr>
            <p:sp>
              <p:nvSpPr>
                <p:cNvPr id="20489" name="Rectangle 9"/>
                <p:cNvSpPr>
                  <a:spLocks noChangeArrowheads="1"/>
                </p:cNvSpPr>
                <p:nvPr/>
              </p:nvSpPr>
              <p:spPr bwMode="auto">
                <a:xfrm>
                  <a:off x="2050" y="802"/>
                  <a:ext cx="877" cy="34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 anchor="ctr"/>
                <a:lstStyle/>
                <a:p>
                  <a:pPr algn="ctr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工作模式</a:t>
                  </a:r>
                </a:p>
                <a:p>
                  <a:pPr algn="ctr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>
                    <a:solidFill>
                      <a:schemeClr val="bg1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20490" name="Rectangle 10"/>
                <p:cNvSpPr>
                  <a:spLocks noChangeArrowheads="1"/>
                </p:cNvSpPr>
                <p:nvPr/>
              </p:nvSpPr>
              <p:spPr bwMode="auto">
                <a:xfrm>
                  <a:off x="1994" y="802"/>
                  <a:ext cx="991" cy="34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491" name="Group 11"/>
              <p:cNvGrpSpPr>
                <a:grpSpLocks/>
              </p:cNvGrpSpPr>
              <p:nvPr/>
            </p:nvGrpSpPr>
            <p:grpSpPr bwMode="auto">
              <a:xfrm>
                <a:off x="2985" y="802"/>
                <a:ext cx="990" cy="345"/>
                <a:chOff x="2985" y="802"/>
                <a:chExt cx="990" cy="345"/>
              </a:xfrm>
            </p:grpSpPr>
            <p:sp>
              <p:nvSpPr>
                <p:cNvPr id="204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42" y="802"/>
                  <a:ext cx="877" cy="34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 anchor="ctr"/>
                <a:lstStyle/>
                <a:p>
                  <a:pPr algn="ctr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业务类型</a:t>
                  </a:r>
                </a:p>
                <a:p>
                  <a:pPr algn="ctr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>
                    <a:solidFill>
                      <a:schemeClr val="bg1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20493" name="Rectangle 13"/>
                <p:cNvSpPr>
                  <a:spLocks noChangeArrowheads="1"/>
                </p:cNvSpPr>
                <p:nvPr/>
              </p:nvSpPr>
              <p:spPr bwMode="auto">
                <a:xfrm>
                  <a:off x="2985" y="802"/>
                  <a:ext cx="991" cy="34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494" name="Group 14"/>
              <p:cNvGrpSpPr>
                <a:grpSpLocks/>
              </p:cNvGrpSpPr>
              <p:nvPr/>
            </p:nvGrpSpPr>
            <p:grpSpPr bwMode="auto">
              <a:xfrm>
                <a:off x="3977" y="802"/>
                <a:ext cx="1242" cy="345"/>
                <a:chOff x="3977" y="802"/>
                <a:chExt cx="1242" cy="345"/>
              </a:xfrm>
            </p:grpSpPr>
            <p:sp>
              <p:nvSpPr>
                <p:cNvPr id="20495" name="Rectangle 15"/>
                <p:cNvSpPr>
                  <a:spLocks noChangeArrowheads="1"/>
                </p:cNvSpPr>
                <p:nvPr/>
              </p:nvSpPr>
              <p:spPr bwMode="auto">
                <a:xfrm>
                  <a:off x="4034" y="802"/>
                  <a:ext cx="1129" cy="34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 anchor="ctr"/>
                <a:lstStyle/>
                <a:p>
                  <a:pPr algn="ctr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备注</a:t>
                  </a:r>
                </a:p>
                <a:p>
                  <a:pPr algn="ctr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>
                    <a:solidFill>
                      <a:schemeClr val="bg1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20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77" y="802"/>
                  <a:ext cx="1243" cy="34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497" name="Group 17"/>
              <p:cNvGrpSpPr>
                <a:grpSpLocks/>
              </p:cNvGrpSpPr>
              <p:nvPr/>
            </p:nvGrpSpPr>
            <p:grpSpPr bwMode="auto">
              <a:xfrm>
                <a:off x="525" y="1148"/>
                <a:ext cx="1468" cy="439"/>
                <a:chOff x="525" y="1148"/>
                <a:chExt cx="1468" cy="439"/>
              </a:xfrm>
            </p:grpSpPr>
            <p:sp>
              <p:nvSpPr>
                <p:cNvPr id="20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582" y="1148"/>
                  <a:ext cx="1354" cy="44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 anchor="ctr"/>
                <a:lstStyle/>
                <a:p>
                  <a:pPr algn="just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1400">
                      <a:solidFill>
                        <a:schemeClr val="bg1"/>
                      </a:solidFill>
                    </a:rPr>
                    <a:t>1920</a:t>
                  </a: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～</a:t>
                  </a:r>
                  <a:r>
                    <a:rPr lang="en-GB" altLang="zh-CN" sz="1400">
                      <a:solidFill>
                        <a:schemeClr val="bg1"/>
                      </a:solidFill>
                      <a:latin typeface="Times New Roman" pitchFamily="16" charset="0"/>
                    </a:rPr>
                    <a:t>1980</a:t>
                  </a:r>
                </a:p>
                <a:p>
                  <a:pPr algn="just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1400">
                      <a:solidFill>
                        <a:schemeClr val="bg1"/>
                      </a:solidFill>
                    </a:rPr>
                    <a:t>/2110</a:t>
                  </a: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～</a:t>
                  </a:r>
                  <a:r>
                    <a:rPr lang="en-GB" altLang="zh-CN" sz="1400">
                      <a:solidFill>
                        <a:schemeClr val="bg1"/>
                      </a:solidFill>
                      <a:latin typeface="Times New Roman" pitchFamily="16" charset="0"/>
                    </a:rPr>
                    <a:t>2170</a:t>
                  </a:r>
                </a:p>
                <a:p>
                  <a:pPr algn="just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>
                    <a:solidFill>
                      <a:schemeClr val="bg1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20499" name="Rectangle 19"/>
                <p:cNvSpPr>
                  <a:spLocks noChangeArrowheads="1"/>
                </p:cNvSpPr>
                <p:nvPr/>
              </p:nvSpPr>
              <p:spPr bwMode="auto">
                <a:xfrm>
                  <a:off x="525" y="1148"/>
                  <a:ext cx="1469" cy="44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500" name="Group 20"/>
              <p:cNvGrpSpPr>
                <a:grpSpLocks/>
              </p:cNvGrpSpPr>
              <p:nvPr/>
            </p:nvGrpSpPr>
            <p:grpSpPr bwMode="auto">
              <a:xfrm>
                <a:off x="1994" y="1148"/>
                <a:ext cx="990" cy="439"/>
                <a:chOff x="1994" y="1148"/>
                <a:chExt cx="990" cy="439"/>
              </a:xfrm>
            </p:grpSpPr>
            <p:sp>
              <p:nvSpPr>
                <p:cNvPr id="20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050" y="1148"/>
                  <a:ext cx="877" cy="44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 anchor="ctr"/>
                <a:lstStyle/>
                <a:p>
                  <a:pPr algn="ctr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1400" dirty="0">
                      <a:solidFill>
                        <a:schemeClr val="bg1"/>
                      </a:solidFill>
                    </a:rPr>
                    <a:t>FDD</a:t>
                  </a:r>
                </a:p>
                <a:p>
                  <a:pPr algn="ctr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sz="1400" dirty="0">
                      <a:solidFill>
                        <a:schemeClr val="bg1"/>
                      </a:solidFill>
                      <a:latin typeface="Times New Roman" pitchFamily="16" charset="0"/>
                    </a:rPr>
                    <a:t>（频分双工）</a:t>
                  </a:r>
                </a:p>
                <a:p>
                  <a:pPr algn="ctr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 dirty="0">
                    <a:solidFill>
                      <a:schemeClr val="bg1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20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94" y="1148"/>
                  <a:ext cx="991" cy="44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503" name="Group 23"/>
              <p:cNvGrpSpPr>
                <a:grpSpLocks/>
              </p:cNvGrpSpPr>
              <p:nvPr/>
            </p:nvGrpSpPr>
            <p:grpSpPr bwMode="auto">
              <a:xfrm>
                <a:off x="2985" y="1148"/>
                <a:ext cx="990" cy="439"/>
                <a:chOff x="2985" y="1148"/>
                <a:chExt cx="990" cy="439"/>
              </a:xfrm>
            </p:grpSpPr>
            <p:sp>
              <p:nvSpPr>
                <p:cNvPr id="20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3042" y="1148"/>
                  <a:ext cx="877" cy="44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 anchor="ctr"/>
                <a:lstStyle/>
                <a:p>
                  <a:pPr algn="ctr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陆地移动业务</a:t>
                  </a:r>
                </a:p>
                <a:p>
                  <a:pPr algn="ctr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>
                    <a:solidFill>
                      <a:schemeClr val="bg1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20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5" y="1148"/>
                  <a:ext cx="991" cy="44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506" name="Group 26"/>
              <p:cNvGrpSpPr>
                <a:grpSpLocks/>
              </p:cNvGrpSpPr>
              <p:nvPr/>
            </p:nvGrpSpPr>
            <p:grpSpPr bwMode="auto">
              <a:xfrm>
                <a:off x="3977" y="1148"/>
                <a:ext cx="1242" cy="439"/>
                <a:chOff x="3977" y="1148"/>
                <a:chExt cx="1242" cy="439"/>
              </a:xfrm>
            </p:grpSpPr>
            <p:sp>
              <p:nvSpPr>
                <p:cNvPr id="2050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4" y="1148"/>
                  <a:ext cx="1129" cy="44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 anchor="ctr"/>
                <a:lstStyle/>
                <a:p>
                  <a:pPr algn="ctr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主要工作频段</a:t>
                  </a:r>
                </a:p>
                <a:p>
                  <a:pPr algn="ctr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>
                    <a:solidFill>
                      <a:schemeClr val="bg1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20508" name="Rectangle 28"/>
                <p:cNvSpPr>
                  <a:spLocks noChangeArrowheads="1"/>
                </p:cNvSpPr>
                <p:nvPr/>
              </p:nvSpPr>
              <p:spPr bwMode="auto">
                <a:xfrm>
                  <a:off x="3977" y="1148"/>
                  <a:ext cx="1243" cy="44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509" name="Group 29"/>
              <p:cNvGrpSpPr>
                <a:grpSpLocks/>
              </p:cNvGrpSpPr>
              <p:nvPr/>
            </p:nvGrpSpPr>
            <p:grpSpPr bwMode="auto">
              <a:xfrm>
                <a:off x="525" y="1588"/>
                <a:ext cx="1468" cy="439"/>
                <a:chOff x="525" y="1588"/>
                <a:chExt cx="1468" cy="439"/>
              </a:xfrm>
            </p:grpSpPr>
            <p:sp>
              <p:nvSpPr>
                <p:cNvPr id="20510" name="Rectangle 30"/>
                <p:cNvSpPr>
                  <a:spLocks noChangeArrowheads="1"/>
                </p:cNvSpPr>
                <p:nvPr/>
              </p:nvSpPr>
              <p:spPr bwMode="auto">
                <a:xfrm>
                  <a:off x="582" y="1588"/>
                  <a:ext cx="1354" cy="44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 anchor="ctr"/>
                <a:lstStyle/>
                <a:p>
                  <a:pPr algn="just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1400">
                      <a:solidFill>
                        <a:schemeClr val="bg1"/>
                      </a:solidFill>
                    </a:rPr>
                    <a:t>1755</a:t>
                  </a: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～</a:t>
                  </a:r>
                  <a:r>
                    <a:rPr lang="en-GB" altLang="zh-CN" sz="1400">
                      <a:solidFill>
                        <a:schemeClr val="bg1"/>
                      </a:solidFill>
                      <a:latin typeface="Times New Roman" pitchFamily="16" charset="0"/>
                    </a:rPr>
                    <a:t>1785</a:t>
                  </a:r>
                </a:p>
                <a:p>
                  <a:pPr algn="just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1400">
                      <a:solidFill>
                        <a:schemeClr val="bg1"/>
                      </a:solidFill>
                    </a:rPr>
                    <a:t>/1850</a:t>
                  </a: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～</a:t>
                  </a:r>
                  <a:r>
                    <a:rPr lang="en-GB" altLang="zh-CN" sz="1400">
                      <a:solidFill>
                        <a:schemeClr val="bg1"/>
                      </a:solidFill>
                      <a:latin typeface="Times New Roman" pitchFamily="16" charset="0"/>
                    </a:rPr>
                    <a:t>1880</a:t>
                  </a:r>
                </a:p>
                <a:p>
                  <a:pPr algn="just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>
                    <a:solidFill>
                      <a:schemeClr val="bg1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20511" name="Rectangle 31"/>
                <p:cNvSpPr>
                  <a:spLocks noChangeArrowheads="1"/>
                </p:cNvSpPr>
                <p:nvPr/>
              </p:nvSpPr>
              <p:spPr bwMode="auto">
                <a:xfrm>
                  <a:off x="525" y="1588"/>
                  <a:ext cx="1469" cy="44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512" name="Group 32"/>
              <p:cNvGrpSpPr>
                <a:grpSpLocks/>
              </p:cNvGrpSpPr>
              <p:nvPr/>
            </p:nvGrpSpPr>
            <p:grpSpPr bwMode="auto">
              <a:xfrm>
                <a:off x="1994" y="1588"/>
                <a:ext cx="990" cy="439"/>
                <a:chOff x="1994" y="1588"/>
                <a:chExt cx="990" cy="439"/>
              </a:xfrm>
            </p:grpSpPr>
            <p:sp>
              <p:nvSpPr>
                <p:cNvPr id="20513" name="Rectangle 33"/>
                <p:cNvSpPr>
                  <a:spLocks noChangeArrowheads="1"/>
                </p:cNvSpPr>
                <p:nvPr/>
              </p:nvSpPr>
              <p:spPr bwMode="auto">
                <a:xfrm>
                  <a:off x="2050" y="1588"/>
                  <a:ext cx="877" cy="44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 anchor="ctr"/>
                <a:lstStyle/>
                <a:p>
                  <a:pPr algn="ctr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1400">
                      <a:solidFill>
                        <a:schemeClr val="bg1"/>
                      </a:solidFill>
                    </a:rPr>
                    <a:t>FDD</a:t>
                  </a:r>
                </a:p>
                <a:p>
                  <a:pPr algn="ctr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14" name="Rectangle 34"/>
                <p:cNvSpPr>
                  <a:spLocks noChangeArrowheads="1"/>
                </p:cNvSpPr>
                <p:nvPr/>
              </p:nvSpPr>
              <p:spPr bwMode="auto">
                <a:xfrm>
                  <a:off x="1994" y="1588"/>
                  <a:ext cx="991" cy="44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515" name="Group 35"/>
              <p:cNvGrpSpPr>
                <a:grpSpLocks/>
              </p:cNvGrpSpPr>
              <p:nvPr/>
            </p:nvGrpSpPr>
            <p:grpSpPr bwMode="auto">
              <a:xfrm>
                <a:off x="2985" y="1588"/>
                <a:ext cx="990" cy="439"/>
                <a:chOff x="2985" y="1588"/>
                <a:chExt cx="990" cy="439"/>
              </a:xfrm>
            </p:grpSpPr>
            <p:sp>
              <p:nvSpPr>
                <p:cNvPr id="205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042" y="1588"/>
                  <a:ext cx="877" cy="44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 anchor="ctr"/>
                <a:lstStyle/>
                <a:p>
                  <a:pPr algn="ctr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陆地移动业务</a:t>
                  </a:r>
                </a:p>
                <a:p>
                  <a:pPr algn="ctr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>
                    <a:solidFill>
                      <a:schemeClr val="bg1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20517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5" y="1588"/>
                  <a:ext cx="991" cy="44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518" name="Group 38"/>
              <p:cNvGrpSpPr>
                <a:grpSpLocks/>
              </p:cNvGrpSpPr>
              <p:nvPr/>
            </p:nvGrpSpPr>
            <p:grpSpPr bwMode="auto">
              <a:xfrm>
                <a:off x="3977" y="1588"/>
                <a:ext cx="1242" cy="439"/>
                <a:chOff x="3977" y="1588"/>
                <a:chExt cx="1242" cy="439"/>
              </a:xfrm>
            </p:grpSpPr>
            <p:sp>
              <p:nvSpPr>
                <p:cNvPr id="2051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34" y="1588"/>
                  <a:ext cx="1129" cy="44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 anchor="ctr"/>
                <a:lstStyle/>
                <a:p>
                  <a:pPr algn="ctr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sz="1400">
                      <a:solidFill>
                        <a:schemeClr val="bg1"/>
                      </a:solidFill>
                      <a:latin typeface="Times New Roman" pitchFamily="16" charset="0"/>
                    </a:rPr>
                    <a:t>补充工作频段</a:t>
                  </a:r>
                </a:p>
                <a:p>
                  <a:pPr algn="ctr" eaLnBrk="0" hangingPunct="0">
                    <a:buClr>
                      <a:srgbClr val="660066"/>
                    </a:buCl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>
                    <a:solidFill>
                      <a:schemeClr val="bg1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20520" name="Rectangle 40"/>
                <p:cNvSpPr>
                  <a:spLocks noChangeArrowheads="1"/>
                </p:cNvSpPr>
                <p:nvPr/>
              </p:nvSpPr>
              <p:spPr bwMode="auto">
                <a:xfrm>
                  <a:off x="3977" y="1588"/>
                  <a:ext cx="1243" cy="44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0522" name="Group 42"/>
            <p:cNvGrpSpPr>
              <a:grpSpLocks/>
            </p:cNvGrpSpPr>
            <p:nvPr/>
          </p:nvGrpSpPr>
          <p:grpSpPr bwMode="auto">
            <a:xfrm>
              <a:off x="521" y="2022"/>
              <a:ext cx="4703" cy="1861"/>
              <a:chOff x="521" y="2022"/>
              <a:chExt cx="4703" cy="1861"/>
            </a:xfrm>
          </p:grpSpPr>
          <p:grpSp>
            <p:nvGrpSpPr>
              <p:cNvPr id="20523" name="Group 43"/>
              <p:cNvGrpSpPr>
                <a:grpSpLocks/>
              </p:cNvGrpSpPr>
              <p:nvPr/>
            </p:nvGrpSpPr>
            <p:grpSpPr bwMode="auto">
              <a:xfrm>
                <a:off x="525" y="2025"/>
                <a:ext cx="4695" cy="1854"/>
                <a:chOff x="525" y="2025"/>
                <a:chExt cx="4695" cy="1854"/>
              </a:xfrm>
            </p:grpSpPr>
            <p:grpSp>
              <p:nvGrpSpPr>
                <p:cNvPr id="20524" name="Group 44"/>
                <p:cNvGrpSpPr>
                  <a:grpSpLocks/>
                </p:cNvGrpSpPr>
                <p:nvPr/>
              </p:nvGrpSpPr>
              <p:grpSpPr bwMode="auto">
                <a:xfrm>
                  <a:off x="525" y="2025"/>
                  <a:ext cx="1468" cy="439"/>
                  <a:chOff x="525" y="2025"/>
                  <a:chExt cx="1468" cy="439"/>
                </a:xfrm>
              </p:grpSpPr>
              <p:sp>
                <p:nvSpPr>
                  <p:cNvPr id="2052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82" y="2025"/>
                    <a:ext cx="1354" cy="440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just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altLang="zh-CN" sz="1400">
                        <a:solidFill>
                          <a:schemeClr val="bg1"/>
                        </a:solidFill>
                      </a:rPr>
                      <a:t>1880</a:t>
                    </a: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～</a:t>
                    </a:r>
                    <a:r>
                      <a:rPr lang="en-GB" altLang="zh-CN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1920</a:t>
                    </a:r>
                  </a:p>
                  <a:p>
                    <a:pPr algn="just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altLang="zh-CN" sz="1400">
                        <a:solidFill>
                          <a:schemeClr val="bg1"/>
                        </a:solidFill>
                      </a:rPr>
                      <a:t>/2010</a:t>
                    </a: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～</a:t>
                    </a:r>
                    <a:r>
                      <a:rPr lang="en-GB" altLang="zh-CN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2025</a:t>
                    </a:r>
                  </a:p>
                  <a:p>
                    <a:pPr algn="just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  <a:latin typeface="Times New Roman" pitchFamily="16" charset="0"/>
                    </a:endParaRPr>
                  </a:p>
                </p:txBody>
              </p:sp>
              <p:sp>
                <p:nvSpPr>
                  <p:cNvPr id="2052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525" y="2025"/>
                    <a:ext cx="1469" cy="440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27" name="Group 47"/>
                <p:cNvGrpSpPr>
                  <a:grpSpLocks/>
                </p:cNvGrpSpPr>
                <p:nvPr/>
              </p:nvGrpSpPr>
              <p:grpSpPr bwMode="auto">
                <a:xfrm>
                  <a:off x="1994" y="2025"/>
                  <a:ext cx="990" cy="439"/>
                  <a:chOff x="1994" y="2025"/>
                  <a:chExt cx="990" cy="439"/>
                </a:xfrm>
              </p:grpSpPr>
              <p:sp>
                <p:nvSpPr>
                  <p:cNvPr id="2052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050" y="2025"/>
                    <a:ext cx="877" cy="440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ctr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altLang="zh-CN" sz="1400">
                        <a:solidFill>
                          <a:schemeClr val="bg1"/>
                        </a:solidFill>
                      </a:rPr>
                      <a:t>TDD</a:t>
                    </a:r>
                  </a:p>
                  <a:p>
                    <a:pPr algn="ctr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（时分双工）</a:t>
                    </a:r>
                  </a:p>
                  <a:p>
                    <a:pPr algn="ctr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  <a:latin typeface="Times New Roman" pitchFamily="16" charset="0"/>
                    </a:endParaRPr>
                  </a:p>
                </p:txBody>
              </p:sp>
              <p:sp>
                <p:nvSpPr>
                  <p:cNvPr id="20529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994" y="2025"/>
                    <a:ext cx="991" cy="440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30" name="Group 50"/>
                <p:cNvGrpSpPr>
                  <a:grpSpLocks/>
                </p:cNvGrpSpPr>
                <p:nvPr/>
              </p:nvGrpSpPr>
              <p:grpSpPr bwMode="auto">
                <a:xfrm>
                  <a:off x="2985" y="2025"/>
                  <a:ext cx="990" cy="439"/>
                  <a:chOff x="2985" y="2025"/>
                  <a:chExt cx="990" cy="439"/>
                </a:xfrm>
              </p:grpSpPr>
              <p:sp>
                <p:nvSpPr>
                  <p:cNvPr id="2053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042" y="2025"/>
                    <a:ext cx="877" cy="440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ctr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陆地移动业务</a:t>
                    </a:r>
                  </a:p>
                  <a:p>
                    <a:pPr algn="ctr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  <a:latin typeface="Times New Roman" pitchFamily="16" charset="0"/>
                    </a:endParaRPr>
                  </a:p>
                </p:txBody>
              </p:sp>
              <p:sp>
                <p:nvSpPr>
                  <p:cNvPr id="2053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2985" y="2025"/>
                    <a:ext cx="991" cy="440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33" name="Group 53"/>
                <p:cNvGrpSpPr>
                  <a:grpSpLocks/>
                </p:cNvGrpSpPr>
                <p:nvPr/>
              </p:nvGrpSpPr>
              <p:grpSpPr bwMode="auto">
                <a:xfrm>
                  <a:off x="3977" y="2025"/>
                  <a:ext cx="1242" cy="439"/>
                  <a:chOff x="3977" y="2025"/>
                  <a:chExt cx="1242" cy="439"/>
                </a:xfrm>
              </p:grpSpPr>
              <p:sp>
                <p:nvSpPr>
                  <p:cNvPr id="2053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034" y="2025"/>
                    <a:ext cx="1129" cy="440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ctr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主要工作频段</a:t>
                    </a:r>
                  </a:p>
                  <a:p>
                    <a:pPr algn="ctr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  <a:latin typeface="Times New Roman" pitchFamily="16" charset="0"/>
                    </a:endParaRPr>
                  </a:p>
                </p:txBody>
              </p:sp>
              <p:sp>
                <p:nvSpPr>
                  <p:cNvPr id="2053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77" y="2025"/>
                    <a:ext cx="1243" cy="440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36" name="Group 56"/>
                <p:cNvGrpSpPr>
                  <a:grpSpLocks/>
                </p:cNvGrpSpPr>
                <p:nvPr/>
              </p:nvGrpSpPr>
              <p:grpSpPr bwMode="auto">
                <a:xfrm>
                  <a:off x="525" y="2465"/>
                  <a:ext cx="1468" cy="439"/>
                  <a:chOff x="525" y="2465"/>
                  <a:chExt cx="1468" cy="439"/>
                </a:xfrm>
              </p:grpSpPr>
              <p:sp>
                <p:nvSpPr>
                  <p:cNvPr id="20537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582" y="2465"/>
                    <a:ext cx="1354" cy="440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just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altLang="zh-CN" sz="1400">
                        <a:solidFill>
                          <a:schemeClr val="bg1"/>
                        </a:solidFill>
                      </a:rPr>
                      <a:t>2300</a:t>
                    </a: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～</a:t>
                    </a:r>
                    <a:r>
                      <a:rPr lang="en-GB" altLang="zh-CN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2400</a:t>
                    </a:r>
                  </a:p>
                  <a:p>
                    <a:pPr algn="just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  <a:latin typeface="Times New Roman" pitchFamily="16" charset="0"/>
                    </a:endParaRPr>
                  </a:p>
                </p:txBody>
              </p:sp>
              <p:sp>
                <p:nvSpPr>
                  <p:cNvPr id="2053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525" y="2465"/>
                    <a:ext cx="1469" cy="440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39" name="Group 59"/>
                <p:cNvGrpSpPr>
                  <a:grpSpLocks/>
                </p:cNvGrpSpPr>
                <p:nvPr/>
              </p:nvGrpSpPr>
              <p:grpSpPr bwMode="auto">
                <a:xfrm>
                  <a:off x="1994" y="2465"/>
                  <a:ext cx="990" cy="439"/>
                  <a:chOff x="1994" y="2465"/>
                  <a:chExt cx="990" cy="439"/>
                </a:xfrm>
              </p:grpSpPr>
              <p:sp>
                <p:nvSpPr>
                  <p:cNvPr id="2054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050" y="2465"/>
                    <a:ext cx="877" cy="440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ctr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altLang="zh-CN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TDD</a:t>
                    </a:r>
                  </a:p>
                  <a:p>
                    <a:pPr algn="ctr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  <a:latin typeface="Times New Roman" pitchFamily="16" charset="0"/>
                    </a:endParaRPr>
                  </a:p>
                </p:txBody>
              </p:sp>
              <p:sp>
                <p:nvSpPr>
                  <p:cNvPr id="2054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994" y="2465"/>
                    <a:ext cx="991" cy="440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42" name="Group 62"/>
                <p:cNvGrpSpPr>
                  <a:grpSpLocks/>
                </p:cNvGrpSpPr>
                <p:nvPr/>
              </p:nvGrpSpPr>
              <p:grpSpPr bwMode="auto">
                <a:xfrm>
                  <a:off x="2985" y="2465"/>
                  <a:ext cx="990" cy="439"/>
                  <a:chOff x="2985" y="2465"/>
                  <a:chExt cx="990" cy="439"/>
                </a:xfrm>
              </p:grpSpPr>
              <p:sp>
                <p:nvSpPr>
                  <p:cNvPr id="20543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042" y="2465"/>
                    <a:ext cx="877" cy="440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ctr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CN" altLang="en-GB" sz="1400">
                        <a:solidFill>
                          <a:schemeClr val="bg1"/>
                        </a:solidFill>
                        <a:latin typeface="宋体" charset="-122"/>
                      </a:rPr>
                      <a:t>陆地移动业务</a:t>
                    </a:r>
                  </a:p>
                  <a:p>
                    <a:pPr algn="ctr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  <a:latin typeface="宋体" charset="-122"/>
                    </a:endParaRPr>
                  </a:p>
                </p:txBody>
              </p:sp>
              <p:sp>
                <p:nvSpPr>
                  <p:cNvPr id="20544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2985" y="2465"/>
                    <a:ext cx="991" cy="440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45" name="Group 65"/>
                <p:cNvGrpSpPr>
                  <a:grpSpLocks/>
                </p:cNvGrpSpPr>
                <p:nvPr/>
              </p:nvGrpSpPr>
              <p:grpSpPr bwMode="auto">
                <a:xfrm>
                  <a:off x="3977" y="2465"/>
                  <a:ext cx="1242" cy="439"/>
                  <a:chOff x="3977" y="2465"/>
                  <a:chExt cx="1242" cy="439"/>
                </a:xfrm>
              </p:grpSpPr>
              <p:sp>
                <p:nvSpPr>
                  <p:cNvPr id="2054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4034" y="2465"/>
                    <a:ext cx="1129" cy="440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ctr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补充工作频段，无线电定位业务共用</a:t>
                    </a:r>
                  </a:p>
                  <a:p>
                    <a:pPr algn="ctr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  <a:latin typeface="Times New Roman" pitchFamily="16" charset="0"/>
                    </a:endParaRPr>
                  </a:p>
                </p:txBody>
              </p:sp>
              <p:sp>
                <p:nvSpPr>
                  <p:cNvPr id="20547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977" y="2465"/>
                    <a:ext cx="1243" cy="440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48" name="Group 68"/>
                <p:cNvGrpSpPr>
                  <a:grpSpLocks/>
                </p:cNvGrpSpPr>
                <p:nvPr/>
              </p:nvGrpSpPr>
              <p:grpSpPr bwMode="auto">
                <a:xfrm>
                  <a:off x="525" y="2906"/>
                  <a:ext cx="1468" cy="533"/>
                  <a:chOff x="525" y="2906"/>
                  <a:chExt cx="1468" cy="533"/>
                </a:xfrm>
              </p:grpSpPr>
              <p:sp>
                <p:nvSpPr>
                  <p:cNvPr id="20549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582" y="2906"/>
                    <a:ext cx="1354" cy="534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just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altLang="zh-CN" sz="1400">
                        <a:solidFill>
                          <a:schemeClr val="bg1"/>
                        </a:solidFill>
                      </a:rPr>
                      <a:t>825</a:t>
                    </a: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～</a:t>
                    </a:r>
                    <a:r>
                      <a:rPr lang="en-GB" altLang="zh-CN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835/870</a:t>
                    </a: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～</a:t>
                    </a:r>
                    <a:r>
                      <a:rPr lang="en-GB" altLang="zh-CN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880</a:t>
                    </a:r>
                  </a:p>
                  <a:p>
                    <a:pPr algn="just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altLang="zh-CN" sz="1400">
                        <a:solidFill>
                          <a:schemeClr val="bg1"/>
                        </a:solidFill>
                      </a:rPr>
                      <a:t>885</a:t>
                    </a: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～</a:t>
                    </a:r>
                    <a:r>
                      <a:rPr lang="en-GB" altLang="zh-CN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915/930</a:t>
                    </a: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～</a:t>
                    </a:r>
                    <a:r>
                      <a:rPr lang="en-GB" altLang="zh-CN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960</a:t>
                    </a:r>
                  </a:p>
                  <a:p>
                    <a:pPr algn="just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altLang="zh-CN" sz="1400">
                        <a:solidFill>
                          <a:schemeClr val="bg1"/>
                        </a:solidFill>
                      </a:rPr>
                      <a:t>1710</a:t>
                    </a: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～</a:t>
                    </a:r>
                    <a:r>
                      <a:rPr lang="en-GB" altLang="zh-CN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1755/1805</a:t>
                    </a: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～</a:t>
                    </a:r>
                    <a:r>
                      <a:rPr lang="en-GB" altLang="zh-CN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1850</a:t>
                    </a:r>
                  </a:p>
                  <a:p>
                    <a:pPr algn="just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  <a:latin typeface="Times New Roman" pitchFamily="16" charset="0"/>
                    </a:endParaRPr>
                  </a:p>
                </p:txBody>
              </p:sp>
              <p:sp>
                <p:nvSpPr>
                  <p:cNvPr id="20550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525" y="2906"/>
                    <a:ext cx="1469" cy="534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51" name="Group 71"/>
                <p:cNvGrpSpPr>
                  <a:grpSpLocks/>
                </p:cNvGrpSpPr>
                <p:nvPr/>
              </p:nvGrpSpPr>
              <p:grpSpPr bwMode="auto">
                <a:xfrm>
                  <a:off x="1994" y="2906"/>
                  <a:ext cx="990" cy="533"/>
                  <a:chOff x="1994" y="2906"/>
                  <a:chExt cx="990" cy="533"/>
                </a:xfrm>
              </p:grpSpPr>
              <p:sp>
                <p:nvSpPr>
                  <p:cNvPr id="20552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050" y="2906"/>
                    <a:ext cx="877" cy="534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ctr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altLang="zh-CN" sz="1400">
                        <a:solidFill>
                          <a:schemeClr val="bg1"/>
                        </a:solidFill>
                      </a:rPr>
                      <a:t>FDD</a:t>
                    </a:r>
                  </a:p>
                  <a:p>
                    <a:pPr algn="ctr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553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994" y="2906"/>
                    <a:ext cx="991" cy="534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54" name="Group 74"/>
                <p:cNvGrpSpPr>
                  <a:grpSpLocks/>
                </p:cNvGrpSpPr>
                <p:nvPr/>
              </p:nvGrpSpPr>
              <p:grpSpPr bwMode="auto">
                <a:xfrm>
                  <a:off x="2985" y="2906"/>
                  <a:ext cx="990" cy="533"/>
                  <a:chOff x="2985" y="2906"/>
                  <a:chExt cx="990" cy="533"/>
                </a:xfrm>
              </p:grpSpPr>
              <p:sp>
                <p:nvSpPr>
                  <p:cNvPr id="20555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042" y="2906"/>
                    <a:ext cx="877" cy="534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ctr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陆地移动业务</a:t>
                    </a:r>
                  </a:p>
                  <a:p>
                    <a:pPr algn="ctr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  <a:latin typeface="Times New Roman" pitchFamily="16" charset="0"/>
                    </a:endParaRPr>
                  </a:p>
                </p:txBody>
              </p:sp>
              <p:sp>
                <p:nvSpPr>
                  <p:cNvPr id="20556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985" y="2906"/>
                    <a:ext cx="991" cy="534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57" name="Group 77"/>
                <p:cNvGrpSpPr>
                  <a:grpSpLocks/>
                </p:cNvGrpSpPr>
                <p:nvPr/>
              </p:nvGrpSpPr>
              <p:grpSpPr bwMode="auto">
                <a:xfrm>
                  <a:off x="3977" y="2906"/>
                  <a:ext cx="1242" cy="533"/>
                  <a:chOff x="3977" y="2906"/>
                  <a:chExt cx="1242" cy="533"/>
                </a:xfrm>
              </p:grpSpPr>
              <p:sp>
                <p:nvSpPr>
                  <p:cNvPr id="20558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4034" y="2906"/>
                    <a:ext cx="1129" cy="534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ctr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之前规划给中国移动和中国联通的频段，上下行频率不变</a:t>
                    </a:r>
                  </a:p>
                </p:txBody>
              </p:sp>
              <p:sp>
                <p:nvSpPr>
                  <p:cNvPr id="2055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77" y="2906"/>
                    <a:ext cx="1243" cy="534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60" name="Group 80"/>
                <p:cNvGrpSpPr>
                  <a:grpSpLocks/>
                </p:cNvGrpSpPr>
                <p:nvPr/>
              </p:nvGrpSpPr>
              <p:grpSpPr bwMode="auto">
                <a:xfrm>
                  <a:off x="525" y="3440"/>
                  <a:ext cx="1468" cy="439"/>
                  <a:chOff x="525" y="3440"/>
                  <a:chExt cx="1468" cy="439"/>
                </a:xfrm>
              </p:grpSpPr>
              <p:sp>
                <p:nvSpPr>
                  <p:cNvPr id="2056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582" y="3440"/>
                    <a:ext cx="1354" cy="440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just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altLang="zh-CN" sz="1400">
                        <a:solidFill>
                          <a:schemeClr val="bg1"/>
                        </a:solidFill>
                      </a:rPr>
                      <a:t>1980</a:t>
                    </a: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～</a:t>
                    </a:r>
                    <a:r>
                      <a:rPr lang="en-GB" altLang="zh-CN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2010</a:t>
                    </a:r>
                  </a:p>
                  <a:p>
                    <a:pPr algn="just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altLang="zh-CN" sz="1400">
                        <a:solidFill>
                          <a:schemeClr val="bg1"/>
                        </a:solidFill>
                      </a:rPr>
                      <a:t>/2170</a:t>
                    </a: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～</a:t>
                    </a:r>
                    <a:r>
                      <a:rPr lang="en-GB" altLang="zh-CN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2200</a:t>
                    </a:r>
                  </a:p>
                  <a:p>
                    <a:pPr algn="just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  <a:latin typeface="Times New Roman" pitchFamily="16" charset="0"/>
                    </a:endParaRPr>
                  </a:p>
                </p:txBody>
              </p:sp>
              <p:sp>
                <p:nvSpPr>
                  <p:cNvPr id="20562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525" y="3440"/>
                    <a:ext cx="1469" cy="440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563" name="Group 83"/>
                <p:cNvGrpSpPr>
                  <a:grpSpLocks/>
                </p:cNvGrpSpPr>
                <p:nvPr/>
              </p:nvGrpSpPr>
              <p:grpSpPr bwMode="auto">
                <a:xfrm>
                  <a:off x="1994" y="3440"/>
                  <a:ext cx="3226" cy="439"/>
                  <a:chOff x="1994" y="3440"/>
                  <a:chExt cx="3226" cy="439"/>
                </a:xfrm>
              </p:grpSpPr>
              <p:sp>
                <p:nvSpPr>
                  <p:cNvPr id="2056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050" y="3440"/>
                    <a:ext cx="3113" cy="440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2160" tIns="46080" rIns="92160" bIns="46080" anchor="ctr"/>
                  <a:lstStyle/>
                  <a:p>
                    <a:pPr algn="ctr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CN" altLang="en-GB" sz="1400">
                        <a:solidFill>
                          <a:schemeClr val="bg1"/>
                        </a:solidFill>
                        <a:latin typeface="Times New Roman" pitchFamily="16" charset="0"/>
                      </a:rPr>
                      <a:t>卫星移动业务</a:t>
                    </a:r>
                  </a:p>
                  <a:p>
                    <a:pPr algn="ctr" eaLnBrk="0" hangingPunct="0">
                      <a:buClr>
                        <a:srgbClr val="660066"/>
                      </a:buCl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endParaRPr lang="en-GB" altLang="zh-CN" sz="1400">
                      <a:solidFill>
                        <a:schemeClr val="bg1"/>
                      </a:solidFill>
                      <a:latin typeface="Times New Roman" pitchFamily="16" charset="0"/>
                    </a:endParaRPr>
                  </a:p>
                </p:txBody>
              </p:sp>
              <p:sp>
                <p:nvSpPr>
                  <p:cNvPr id="2056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94" y="3440"/>
                    <a:ext cx="3227" cy="440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20566" name="Rectangle 86"/>
              <p:cNvSpPr>
                <a:spLocks noChangeArrowheads="1"/>
              </p:cNvSpPr>
              <p:nvPr/>
            </p:nvSpPr>
            <p:spPr bwMode="auto">
              <a:xfrm>
                <a:off x="521" y="2022"/>
                <a:ext cx="4704" cy="1862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0DDC70-7E53-4FE1-8A7C-B3F32680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211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7A6873-007E-4153-850F-1098EB40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高效的信道编码技术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智能天线技术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软件无线电技术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多用户检测与干扰消除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</a:t>
            </a: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核心网</a:t>
            </a:r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 dirty="0"/>
              <a:t>7.1.9 3G</a:t>
            </a:r>
            <a:r>
              <a:rPr lang="zh-CN" altLang="en-GB" sz="3200" dirty="0"/>
              <a:t>系统中支持的新技术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FB3E13-5ADD-4DA7-8DFA-EC3AB549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395160-BBED-4117-A42F-978F8A2E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156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12A1E5C-3167-43ED-BF82-4AE92F339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055482"/>
              </p:ext>
            </p:extLst>
          </p:nvPr>
        </p:nvGraphicFramePr>
        <p:xfrm>
          <a:off x="2826025" y="1765990"/>
          <a:ext cx="65399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7C3BA54-ADA4-4AF9-A0D7-B485548D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632182" cy="1294205"/>
          </a:xfrm>
        </p:spPr>
        <p:txBody>
          <a:bodyPr>
            <a:normAutofit/>
          </a:bodyPr>
          <a:lstStyle/>
          <a:p>
            <a:r>
              <a:rPr lang="en-US" altLang="zh-CN" dirty="0"/>
              <a:t>7.2 IS-95A</a:t>
            </a:r>
            <a:r>
              <a:rPr lang="zh-CN" altLang="en-US" dirty="0"/>
              <a:t>与</a:t>
            </a:r>
            <a:r>
              <a:rPr lang="en-US" altLang="zh-CN" dirty="0"/>
              <a:t>CDMA20001X</a:t>
            </a:r>
            <a:r>
              <a:rPr lang="zh-CN" altLang="en-US" dirty="0"/>
              <a:t>标准介绍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D0F9C-6B15-4F2F-B674-42DE4A6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584F0-D807-4D72-A5B1-C935AB38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570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/>
              <a:t>7.2.1 </a:t>
            </a:r>
            <a:r>
              <a:rPr lang="en-US" altLang="zh-CN" sz="2800" dirty="0"/>
              <a:t>CDMA2000 1X</a:t>
            </a:r>
            <a:r>
              <a:rPr lang="zh-CN" altLang="en-US" sz="2800" dirty="0"/>
              <a:t>标准特色</a:t>
            </a:r>
            <a:endParaRPr lang="zh-CN" altLang="en-GB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177B43-BF89-4E18-8D50-92C88EF7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3952861" y="6000769"/>
            <a:ext cx="327875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Clr>
                <a:srgbClr val="660066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Times New Roman" pitchFamily="16" charset="0"/>
              </a:rPr>
              <a:t>CDMA2000</a:t>
            </a:r>
            <a:r>
              <a:rPr lang="zh-CN" altLang="en-GB" b="1" dirty="0">
                <a:latin typeface="Times New Roman" pitchFamily="16" charset="0"/>
              </a:rPr>
              <a:t>技术发展演进过程 </a:t>
            </a:r>
          </a:p>
        </p:txBody>
      </p:sp>
      <p:grpSp>
        <p:nvGrpSpPr>
          <p:cNvPr id="159750" name="Group 6"/>
          <p:cNvGrpSpPr>
            <a:grpSpLocks/>
          </p:cNvGrpSpPr>
          <p:nvPr/>
        </p:nvGrpSpPr>
        <p:grpSpPr bwMode="auto">
          <a:xfrm>
            <a:off x="2057400" y="1357299"/>
            <a:ext cx="8074026" cy="4032251"/>
            <a:chOff x="336" y="1008"/>
            <a:chExt cx="5086" cy="2540"/>
          </a:xfrm>
        </p:grpSpPr>
        <p:sp>
          <p:nvSpPr>
            <p:cNvPr id="159751" name="Rectangle 7"/>
            <p:cNvSpPr>
              <a:spLocks noChangeArrowheads="1"/>
            </p:cNvSpPr>
            <p:nvPr/>
          </p:nvSpPr>
          <p:spPr bwMode="auto">
            <a:xfrm>
              <a:off x="401" y="1578"/>
              <a:ext cx="725" cy="512"/>
            </a:xfrm>
            <a:prstGeom prst="rect">
              <a:avLst/>
            </a:prstGeom>
            <a:solidFill>
              <a:srgbClr val="CFE83C"/>
            </a:solidFill>
            <a:ln w="223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516" y="1655"/>
              <a:ext cx="496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100" b="1" i="1">
                  <a:solidFill>
                    <a:srgbClr val="000000"/>
                  </a:solidFill>
                  <a:latin typeface="Times New Roman" pitchFamily="16" charset="0"/>
                </a:rPr>
                <a:t>IS-95A</a:t>
              </a:r>
            </a:p>
          </p:txBody>
        </p:sp>
        <p:sp>
          <p:nvSpPr>
            <p:cNvPr id="159753" name="Rectangle 9"/>
            <p:cNvSpPr>
              <a:spLocks noChangeArrowheads="1"/>
            </p:cNvSpPr>
            <p:nvPr/>
          </p:nvSpPr>
          <p:spPr bwMode="auto">
            <a:xfrm>
              <a:off x="516" y="1826"/>
              <a:ext cx="496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100" b="1" i="1">
                  <a:solidFill>
                    <a:srgbClr val="000000"/>
                  </a:solidFill>
                  <a:latin typeface="Times New Roman" pitchFamily="16" charset="0"/>
                </a:rPr>
                <a:t>CDMA</a:t>
              </a:r>
            </a:p>
          </p:txBody>
        </p:sp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1593" y="1578"/>
              <a:ext cx="742" cy="512"/>
            </a:xfrm>
            <a:prstGeom prst="rect">
              <a:avLst/>
            </a:prstGeom>
            <a:solidFill>
              <a:srgbClr val="CFE83C"/>
            </a:solidFill>
            <a:ln w="223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5" name="Rectangle 11"/>
            <p:cNvSpPr>
              <a:spLocks noChangeArrowheads="1"/>
            </p:cNvSpPr>
            <p:nvPr/>
          </p:nvSpPr>
          <p:spPr bwMode="auto">
            <a:xfrm>
              <a:off x="1715" y="1655"/>
              <a:ext cx="496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100" b="1" i="1">
                  <a:solidFill>
                    <a:srgbClr val="000000"/>
                  </a:solidFill>
                  <a:latin typeface="Times New Roman" pitchFamily="16" charset="0"/>
                </a:rPr>
                <a:t>IS-95B</a:t>
              </a:r>
            </a:p>
          </p:txBody>
        </p:sp>
        <p:sp>
          <p:nvSpPr>
            <p:cNvPr id="159756" name="Rectangle 12"/>
            <p:cNvSpPr>
              <a:spLocks noChangeArrowheads="1"/>
            </p:cNvSpPr>
            <p:nvPr/>
          </p:nvSpPr>
          <p:spPr bwMode="auto">
            <a:xfrm>
              <a:off x="1715" y="1826"/>
              <a:ext cx="496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100" b="1" i="1">
                  <a:solidFill>
                    <a:srgbClr val="000000"/>
                  </a:solidFill>
                  <a:latin typeface="Times New Roman" pitchFamily="16" charset="0"/>
                </a:rPr>
                <a:t>CDMA</a:t>
              </a:r>
            </a:p>
          </p:txBody>
        </p:sp>
        <p:sp>
          <p:nvSpPr>
            <p:cNvPr id="159757" name="Rectangle 13"/>
            <p:cNvSpPr>
              <a:spLocks noChangeArrowheads="1"/>
            </p:cNvSpPr>
            <p:nvPr/>
          </p:nvSpPr>
          <p:spPr bwMode="auto">
            <a:xfrm>
              <a:off x="2818" y="1663"/>
              <a:ext cx="1064" cy="342"/>
            </a:xfrm>
            <a:prstGeom prst="rect">
              <a:avLst/>
            </a:prstGeom>
            <a:solidFill>
              <a:srgbClr val="CFE83C"/>
            </a:solidFill>
            <a:ln w="223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8" name="Rectangle 14"/>
            <p:cNvSpPr>
              <a:spLocks noChangeArrowheads="1"/>
            </p:cNvSpPr>
            <p:nvPr/>
          </p:nvSpPr>
          <p:spPr bwMode="auto">
            <a:xfrm>
              <a:off x="2818" y="1736"/>
              <a:ext cx="1045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100" b="1" i="1" dirty="0">
                  <a:solidFill>
                    <a:srgbClr val="000000"/>
                  </a:solidFill>
                  <a:latin typeface="Times New Roman" pitchFamily="16" charset="0"/>
                </a:rPr>
                <a:t>CDMA2000 1x</a:t>
              </a:r>
            </a:p>
          </p:txBody>
        </p:sp>
        <p:sp>
          <p:nvSpPr>
            <p:cNvPr id="159759" name="Rectangle 15"/>
            <p:cNvSpPr>
              <a:spLocks noChangeArrowheads="1"/>
            </p:cNvSpPr>
            <p:nvPr/>
          </p:nvSpPr>
          <p:spPr bwMode="auto">
            <a:xfrm>
              <a:off x="2818" y="2517"/>
              <a:ext cx="1064" cy="341"/>
            </a:xfrm>
            <a:prstGeom prst="rect">
              <a:avLst/>
            </a:prstGeom>
            <a:solidFill>
              <a:srgbClr val="CFE83C"/>
            </a:solidFill>
            <a:ln w="223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0" name="Rectangle 16"/>
            <p:cNvSpPr>
              <a:spLocks noChangeArrowheads="1"/>
            </p:cNvSpPr>
            <p:nvPr/>
          </p:nvSpPr>
          <p:spPr bwMode="auto">
            <a:xfrm>
              <a:off x="2824" y="2594"/>
              <a:ext cx="1045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100" b="1" i="1" dirty="0">
                  <a:solidFill>
                    <a:srgbClr val="000000"/>
                  </a:solidFill>
                  <a:latin typeface="Times New Roman" pitchFamily="16" charset="0"/>
                </a:rPr>
                <a:t>CDMA2000 3x</a:t>
              </a:r>
            </a:p>
          </p:txBody>
        </p:sp>
        <p:sp>
          <p:nvSpPr>
            <p:cNvPr id="159761" name="Rectangle 17"/>
            <p:cNvSpPr>
              <a:spLocks noChangeArrowheads="1"/>
            </p:cNvSpPr>
            <p:nvPr/>
          </p:nvSpPr>
          <p:spPr bwMode="auto">
            <a:xfrm>
              <a:off x="4333" y="1322"/>
              <a:ext cx="903" cy="341"/>
            </a:xfrm>
            <a:prstGeom prst="rect">
              <a:avLst/>
            </a:prstGeom>
            <a:solidFill>
              <a:srgbClr val="CFE83C"/>
            </a:solidFill>
            <a:ln w="223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2" name="Rectangle 18"/>
            <p:cNvSpPr>
              <a:spLocks noChangeArrowheads="1"/>
            </p:cNvSpPr>
            <p:nvPr/>
          </p:nvSpPr>
          <p:spPr bwMode="auto">
            <a:xfrm>
              <a:off x="4426" y="1294"/>
              <a:ext cx="834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100" b="1" i="1">
                  <a:solidFill>
                    <a:srgbClr val="000000"/>
                  </a:solidFill>
                  <a:latin typeface="Times New Roman" pitchFamily="16" charset="0"/>
                </a:rPr>
                <a:t>CDMA2000</a:t>
              </a:r>
            </a:p>
          </p:txBody>
        </p:sp>
        <p:sp>
          <p:nvSpPr>
            <p:cNvPr id="159763" name="Rectangle 19"/>
            <p:cNvSpPr>
              <a:spLocks noChangeArrowheads="1"/>
            </p:cNvSpPr>
            <p:nvPr/>
          </p:nvSpPr>
          <p:spPr bwMode="auto">
            <a:xfrm>
              <a:off x="4417" y="1464"/>
              <a:ext cx="734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100" b="1" i="1">
                  <a:solidFill>
                    <a:srgbClr val="000000"/>
                  </a:solidFill>
                  <a:latin typeface="Times New Roman" pitchFamily="16" charset="0"/>
                </a:rPr>
                <a:t>1x EV-DO</a:t>
              </a:r>
            </a:p>
          </p:txBody>
        </p:sp>
        <p:sp>
          <p:nvSpPr>
            <p:cNvPr id="159764" name="Rectangle 20"/>
            <p:cNvSpPr>
              <a:spLocks noChangeArrowheads="1"/>
            </p:cNvSpPr>
            <p:nvPr/>
          </p:nvSpPr>
          <p:spPr bwMode="auto">
            <a:xfrm>
              <a:off x="4494" y="2176"/>
              <a:ext cx="903" cy="341"/>
            </a:xfrm>
            <a:prstGeom prst="rect">
              <a:avLst/>
            </a:prstGeom>
            <a:solidFill>
              <a:srgbClr val="CFE83C"/>
            </a:solidFill>
            <a:ln w="223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5" name="Rectangle 21"/>
            <p:cNvSpPr>
              <a:spLocks noChangeArrowheads="1"/>
            </p:cNvSpPr>
            <p:nvPr/>
          </p:nvSpPr>
          <p:spPr bwMode="auto">
            <a:xfrm>
              <a:off x="4588" y="2147"/>
              <a:ext cx="834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100" b="1" i="1">
                  <a:solidFill>
                    <a:srgbClr val="000000"/>
                  </a:solidFill>
                  <a:latin typeface="Times New Roman" pitchFamily="16" charset="0"/>
                </a:rPr>
                <a:t>CDMA2000</a:t>
              </a:r>
            </a:p>
          </p:txBody>
        </p:sp>
        <p:sp>
          <p:nvSpPr>
            <p:cNvPr id="159766" name="Rectangle 22"/>
            <p:cNvSpPr>
              <a:spLocks noChangeArrowheads="1"/>
            </p:cNvSpPr>
            <p:nvPr/>
          </p:nvSpPr>
          <p:spPr bwMode="auto">
            <a:xfrm>
              <a:off x="4578" y="2318"/>
              <a:ext cx="725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100" b="1" i="1">
                  <a:solidFill>
                    <a:srgbClr val="000000"/>
                  </a:solidFill>
                  <a:latin typeface="Times New Roman" pitchFamily="16" charset="0"/>
                </a:rPr>
                <a:t>1x EV-DV</a:t>
              </a:r>
            </a:p>
          </p:txBody>
        </p:sp>
        <p:sp>
          <p:nvSpPr>
            <p:cNvPr id="159767" name="Line 23"/>
            <p:cNvSpPr>
              <a:spLocks noChangeShapeType="1"/>
            </p:cNvSpPr>
            <p:nvPr/>
          </p:nvSpPr>
          <p:spPr bwMode="auto">
            <a:xfrm>
              <a:off x="1126" y="1834"/>
              <a:ext cx="393" cy="1"/>
            </a:xfrm>
            <a:prstGeom prst="line">
              <a:avLst/>
            </a:prstGeom>
            <a:noFill/>
            <a:ln w="2232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768" name="Freeform 24"/>
            <p:cNvSpPr>
              <a:spLocks noChangeArrowheads="1"/>
            </p:cNvSpPr>
            <p:nvPr/>
          </p:nvSpPr>
          <p:spPr bwMode="auto">
            <a:xfrm>
              <a:off x="1509" y="1789"/>
              <a:ext cx="84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45"/>
                </a:cxn>
                <a:cxn ang="0">
                  <a:pos x="0" y="91"/>
                </a:cxn>
                <a:cxn ang="0">
                  <a:pos x="0" y="0"/>
                </a:cxn>
              </a:cxnLst>
              <a:rect l="0" t="0" r="r" b="b"/>
              <a:pathLst>
                <a:path w="84" h="91">
                  <a:moveTo>
                    <a:pt x="0" y="0"/>
                  </a:moveTo>
                  <a:lnTo>
                    <a:pt x="84" y="45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9" name="Line 25"/>
            <p:cNvSpPr>
              <a:spLocks noChangeShapeType="1"/>
            </p:cNvSpPr>
            <p:nvPr/>
          </p:nvSpPr>
          <p:spPr bwMode="auto">
            <a:xfrm>
              <a:off x="2335" y="1834"/>
              <a:ext cx="409" cy="1"/>
            </a:xfrm>
            <a:prstGeom prst="line">
              <a:avLst/>
            </a:prstGeom>
            <a:noFill/>
            <a:ln w="2232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770" name="Freeform 26"/>
            <p:cNvSpPr>
              <a:spLocks noChangeArrowheads="1"/>
            </p:cNvSpPr>
            <p:nvPr/>
          </p:nvSpPr>
          <p:spPr bwMode="auto">
            <a:xfrm>
              <a:off x="2733" y="1789"/>
              <a:ext cx="85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" y="45"/>
                </a:cxn>
                <a:cxn ang="0">
                  <a:pos x="0" y="91"/>
                </a:cxn>
                <a:cxn ang="0">
                  <a:pos x="0" y="0"/>
                </a:cxn>
              </a:cxnLst>
              <a:rect l="0" t="0" r="r" b="b"/>
              <a:pathLst>
                <a:path w="85" h="91">
                  <a:moveTo>
                    <a:pt x="0" y="0"/>
                  </a:moveTo>
                  <a:lnTo>
                    <a:pt x="85" y="45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1" name="Freeform 27"/>
            <p:cNvSpPr>
              <a:spLocks noChangeArrowheads="1"/>
            </p:cNvSpPr>
            <p:nvPr/>
          </p:nvSpPr>
          <p:spPr bwMode="auto">
            <a:xfrm>
              <a:off x="3882" y="1493"/>
              <a:ext cx="377" cy="341"/>
            </a:xfrm>
            <a:custGeom>
              <a:avLst/>
              <a:gdLst/>
              <a:ahLst/>
              <a:cxnLst>
                <a:cxn ang="0">
                  <a:pos x="0" y="341"/>
                </a:cxn>
                <a:cxn ang="0">
                  <a:pos x="201" y="341"/>
                </a:cxn>
                <a:cxn ang="0">
                  <a:pos x="201" y="0"/>
                </a:cxn>
                <a:cxn ang="0">
                  <a:pos x="377" y="0"/>
                </a:cxn>
              </a:cxnLst>
              <a:rect l="0" t="0" r="r" b="b"/>
              <a:pathLst>
                <a:path w="377" h="341">
                  <a:moveTo>
                    <a:pt x="0" y="341"/>
                  </a:moveTo>
                  <a:lnTo>
                    <a:pt x="201" y="341"/>
                  </a:lnTo>
                  <a:lnTo>
                    <a:pt x="201" y="0"/>
                  </a:lnTo>
                  <a:lnTo>
                    <a:pt x="377" y="0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2" name="Freeform 28"/>
            <p:cNvSpPr>
              <a:spLocks noChangeArrowheads="1"/>
            </p:cNvSpPr>
            <p:nvPr/>
          </p:nvSpPr>
          <p:spPr bwMode="auto">
            <a:xfrm>
              <a:off x="4249" y="1448"/>
              <a:ext cx="84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45"/>
                </a:cxn>
                <a:cxn ang="0">
                  <a:pos x="0" y="90"/>
                </a:cxn>
                <a:cxn ang="0">
                  <a:pos x="0" y="0"/>
                </a:cxn>
              </a:cxnLst>
              <a:rect l="0" t="0" r="r" b="b"/>
              <a:pathLst>
                <a:path w="84" h="90">
                  <a:moveTo>
                    <a:pt x="0" y="0"/>
                  </a:moveTo>
                  <a:lnTo>
                    <a:pt x="84" y="45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3" name="Freeform 29"/>
            <p:cNvSpPr>
              <a:spLocks noChangeArrowheads="1"/>
            </p:cNvSpPr>
            <p:nvPr/>
          </p:nvSpPr>
          <p:spPr bwMode="auto">
            <a:xfrm>
              <a:off x="3882" y="1834"/>
              <a:ext cx="538" cy="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7" y="0"/>
                </a:cxn>
                <a:cxn ang="0">
                  <a:pos x="387" y="512"/>
                </a:cxn>
                <a:cxn ang="0">
                  <a:pos x="538" y="512"/>
                </a:cxn>
              </a:cxnLst>
              <a:rect l="0" t="0" r="r" b="b"/>
              <a:pathLst>
                <a:path w="538" h="512">
                  <a:moveTo>
                    <a:pt x="0" y="0"/>
                  </a:moveTo>
                  <a:lnTo>
                    <a:pt x="387" y="0"/>
                  </a:lnTo>
                  <a:lnTo>
                    <a:pt x="387" y="512"/>
                  </a:lnTo>
                  <a:lnTo>
                    <a:pt x="538" y="512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4" name="Freeform 30"/>
            <p:cNvSpPr>
              <a:spLocks noChangeArrowheads="1"/>
            </p:cNvSpPr>
            <p:nvPr/>
          </p:nvSpPr>
          <p:spPr bwMode="auto">
            <a:xfrm>
              <a:off x="4410" y="2302"/>
              <a:ext cx="84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44"/>
                </a:cxn>
                <a:cxn ang="0">
                  <a:pos x="0" y="90"/>
                </a:cxn>
                <a:cxn ang="0">
                  <a:pos x="0" y="0"/>
                </a:cxn>
              </a:cxnLst>
              <a:rect l="0" t="0" r="r" b="b"/>
              <a:pathLst>
                <a:path w="84" h="90">
                  <a:moveTo>
                    <a:pt x="0" y="0"/>
                  </a:moveTo>
                  <a:lnTo>
                    <a:pt x="84" y="44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5" name="Freeform 31"/>
            <p:cNvSpPr>
              <a:spLocks noChangeArrowheads="1"/>
            </p:cNvSpPr>
            <p:nvPr/>
          </p:nvSpPr>
          <p:spPr bwMode="auto">
            <a:xfrm>
              <a:off x="2568" y="1834"/>
              <a:ext cx="176" cy="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4"/>
                </a:cxn>
                <a:cxn ang="0">
                  <a:pos x="176" y="854"/>
                </a:cxn>
              </a:cxnLst>
              <a:rect l="0" t="0" r="r" b="b"/>
              <a:pathLst>
                <a:path w="176" h="854">
                  <a:moveTo>
                    <a:pt x="0" y="0"/>
                  </a:moveTo>
                  <a:lnTo>
                    <a:pt x="0" y="854"/>
                  </a:lnTo>
                  <a:lnTo>
                    <a:pt x="176" y="854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6" name="Freeform 32"/>
            <p:cNvSpPr>
              <a:spLocks noChangeArrowheads="1"/>
            </p:cNvSpPr>
            <p:nvPr/>
          </p:nvSpPr>
          <p:spPr bwMode="auto">
            <a:xfrm>
              <a:off x="2733" y="2643"/>
              <a:ext cx="85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" y="45"/>
                </a:cxn>
                <a:cxn ang="0">
                  <a:pos x="0" y="90"/>
                </a:cxn>
                <a:cxn ang="0">
                  <a:pos x="0" y="0"/>
                </a:cxn>
              </a:cxnLst>
              <a:rect l="0" t="0" r="r" b="b"/>
              <a:pathLst>
                <a:path w="85" h="90">
                  <a:moveTo>
                    <a:pt x="0" y="0"/>
                  </a:moveTo>
                  <a:lnTo>
                    <a:pt x="85" y="45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7" name="Freeform 33"/>
            <p:cNvSpPr>
              <a:spLocks noChangeArrowheads="1"/>
            </p:cNvSpPr>
            <p:nvPr/>
          </p:nvSpPr>
          <p:spPr bwMode="auto">
            <a:xfrm>
              <a:off x="2489" y="1008"/>
              <a:ext cx="13" cy="2540"/>
            </a:xfrm>
            <a:custGeom>
              <a:avLst/>
              <a:gdLst/>
              <a:ahLst/>
              <a:cxnLst>
                <a:cxn ang="0">
                  <a:pos x="21" y="162"/>
                </a:cxn>
                <a:cxn ang="0">
                  <a:pos x="0" y="162"/>
                </a:cxn>
                <a:cxn ang="0">
                  <a:pos x="11" y="0"/>
                </a:cxn>
                <a:cxn ang="0">
                  <a:pos x="21" y="271"/>
                </a:cxn>
                <a:cxn ang="0">
                  <a:pos x="11" y="433"/>
                </a:cxn>
                <a:cxn ang="0">
                  <a:pos x="0" y="271"/>
                </a:cxn>
                <a:cxn ang="0">
                  <a:pos x="21" y="271"/>
                </a:cxn>
                <a:cxn ang="0">
                  <a:pos x="21" y="683"/>
                </a:cxn>
                <a:cxn ang="0">
                  <a:pos x="0" y="683"/>
                </a:cxn>
                <a:cxn ang="0">
                  <a:pos x="11" y="520"/>
                </a:cxn>
                <a:cxn ang="0">
                  <a:pos x="21" y="791"/>
                </a:cxn>
                <a:cxn ang="0">
                  <a:pos x="11" y="953"/>
                </a:cxn>
                <a:cxn ang="0">
                  <a:pos x="0" y="791"/>
                </a:cxn>
                <a:cxn ang="0">
                  <a:pos x="21" y="791"/>
                </a:cxn>
                <a:cxn ang="0">
                  <a:pos x="21" y="1203"/>
                </a:cxn>
                <a:cxn ang="0">
                  <a:pos x="0" y="1203"/>
                </a:cxn>
                <a:cxn ang="0">
                  <a:pos x="11" y="1040"/>
                </a:cxn>
                <a:cxn ang="0">
                  <a:pos x="21" y="1311"/>
                </a:cxn>
                <a:cxn ang="0">
                  <a:pos x="11" y="1474"/>
                </a:cxn>
                <a:cxn ang="0">
                  <a:pos x="0" y="1311"/>
                </a:cxn>
                <a:cxn ang="0">
                  <a:pos x="21" y="1311"/>
                </a:cxn>
                <a:cxn ang="0">
                  <a:pos x="21" y="1723"/>
                </a:cxn>
                <a:cxn ang="0">
                  <a:pos x="0" y="1723"/>
                </a:cxn>
                <a:cxn ang="0">
                  <a:pos x="11" y="1560"/>
                </a:cxn>
                <a:cxn ang="0">
                  <a:pos x="21" y="1831"/>
                </a:cxn>
                <a:cxn ang="0">
                  <a:pos x="11" y="1994"/>
                </a:cxn>
                <a:cxn ang="0">
                  <a:pos x="0" y="1831"/>
                </a:cxn>
                <a:cxn ang="0">
                  <a:pos x="21" y="1831"/>
                </a:cxn>
                <a:cxn ang="0">
                  <a:pos x="21" y="2243"/>
                </a:cxn>
                <a:cxn ang="0">
                  <a:pos x="0" y="2243"/>
                </a:cxn>
                <a:cxn ang="0">
                  <a:pos x="11" y="2081"/>
                </a:cxn>
                <a:cxn ang="0">
                  <a:pos x="21" y="2351"/>
                </a:cxn>
                <a:cxn ang="0">
                  <a:pos x="11" y="2514"/>
                </a:cxn>
                <a:cxn ang="0">
                  <a:pos x="0" y="2351"/>
                </a:cxn>
                <a:cxn ang="0">
                  <a:pos x="21" y="2351"/>
                </a:cxn>
                <a:cxn ang="0">
                  <a:pos x="21" y="2763"/>
                </a:cxn>
                <a:cxn ang="0">
                  <a:pos x="0" y="2763"/>
                </a:cxn>
                <a:cxn ang="0">
                  <a:pos x="11" y="2601"/>
                </a:cxn>
                <a:cxn ang="0">
                  <a:pos x="21" y="2872"/>
                </a:cxn>
                <a:cxn ang="0">
                  <a:pos x="11" y="3034"/>
                </a:cxn>
                <a:cxn ang="0">
                  <a:pos x="0" y="2872"/>
                </a:cxn>
                <a:cxn ang="0">
                  <a:pos x="21" y="2872"/>
                </a:cxn>
                <a:cxn ang="0">
                  <a:pos x="21" y="3284"/>
                </a:cxn>
                <a:cxn ang="0">
                  <a:pos x="0" y="3284"/>
                </a:cxn>
                <a:cxn ang="0">
                  <a:pos x="11" y="3121"/>
                </a:cxn>
                <a:cxn ang="0">
                  <a:pos x="21" y="3392"/>
                </a:cxn>
                <a:cxn ang="0">
                  <a:pos x="11" y="3554"/>
                </a:cxn>
                <a:cxn ang="0">
                  <a:pos x="0" y="3392"/>
                </a:cxn>
                <a:cxn ang="0">
                  <a:pos x="21" y="3392"/>
                </a:cxn>
                <a:cxn ang="0">
                  <a:pos x="21" y="3799"/>
                </a:cxn>
                <a:cxn ang="0">
                  <a:pos x="0" y="3799"/>
                </a:cxn>
                <a:cxn ang="0">
                  <a:pos x="11" y="3641"/>
                </a:cxn>
              </a:cxnLst>
              <a:rect l="0" t="0" r="r" b="b"/>
              <a:pathLst>
                <a:path w="21" h="3810">
                  <a:moveTo>
                    <a:pt x="21" y="11"/>
                  </a:moveTo>
                  <a:lnTo>
                    <a:pt x="21" y="162"/>
                  </a:lnTo>
                  <a:cubicBezTo>
                    <a:pt x="21" y="168"/>
                    <a:pt x="17" y="173"/>
                    <a:pt x="11" y="173"/>
                  </a:cubicBezTo>
                  <a:cubicBezTo>
                    <a:pt x="5" y="173"/>
                    <a:pt x="0" y="168"/>
                    <a:pt x="0" y="162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lose/>
                  <a:moveTo>
                    <a:pt x="21" y="271"/>
                  </a:moveTo>
                  <a:lnTo>
                    <a:pt x="21" y="422"/>
                  </a:lnTo>
                  <a:cubicBezTo>
                    <a:pt x="21" y="428"/>
                    <a:pt x="17" y="433"/>
                    <a:pt x="11" y="433"/>
                  </a:cubicBezTo>
                  <a:cubicBezTo>
                    <a:pt x="5" y="433"/>
                    <a:pt x="0" y="428"/>
                    <a:pt x="0" y="422"/>
                  </a:cubicBezTo>
                  <a:lnTo>
                    <a:pt x="0" y="271"/>
                  </a:lnTo>
                  <a:cubicBezTo>
                    <a:pt x="0" y="265"/>
                    <a:pt x="5" y="260"/>
                    <a:pt x="11" y="260"/>
                  </a:cubicBezTo>
                  <a:cubicBezTo>
                    <a:pt x="17" y="260"/>
                    <a:pt x="21" y="265"/>
                    <a:pt x="21" y="271"/>
                  </a:cubicBezTo>
                  <a:close/>
                  <a:moveTo>
                    <a:pt x="21" y="531"/>
                  </a:moveTo>
                  <a:lnTo>
                    <a:pt x="21" y="683"/>
                  </a:lnTo>
                  <a:cubicBezTo>
                    <a:pt x="21" y="689"/>
                    <a:pt x="17" y="693"/>
                    <a:pt x="11" y="693"/>
                  </a:cubicBezTo>
                  <a:cubicBezTo>
                    <a:pt x="5" y="693"/>
                    <a:pt x="0" y="689"/>
                    <a:pt x="0" y="683"/>
                  </a:cubicBezTo>
                  <a:lnTo>
                    <a:pt x="0" y="531"/>
                  </a:lnTo>
                  <a:cubicBezTo>
                    <a:pt x="0" y="525"/>
                    <a:pt x="5" y="520"/>
                    <a:pt x="11" y="520"/>
                  </a:cubicBezTo>
                  <a:cubicBezTo>
                    <a:pt x="17" y="520"/>
                    <a:pt x="21" y="525"/>
                    <a:pt x="21" y="531"/>
                  </a:cubicBezTo>
                  <a:close/>
                  <a:moveTo>
                    <a:pt x="21" y="791"/>
                  </a:moveTo>
                  <a:lnTo>
                    <a:pt x="21" y="943"/>
                  </a:lnTo>
                  <a:cubicBezTo>
                    <a:pt x="21" y="949"/>
                    <a:pt x="17" y="953"/>
                    <a:pt x="11" y="953"/>
                  </a:cubicBezTo>
                  <a:cubicBezTo>
                    <a:pt x="5" y="953"/>
                    <a:pt x="0" y="949"/>
                    <a:pt x="0" y="943"/>
                  </a:cubicBezTo>
                  <a:lnTo>
                    <a:pt x="0" y="791"/>
                  </a:lnTo>
                  <a:cubicBezTo>
                    <a:pt x="0" y="785"/>
                    <a:pt x="5" y="780"/>
                    <a:pt x="11" y="780"/>
                  </a:cubicBezTo>
                  <a:cubicBezTo>
                    <a:pt x="17" y="780"/>
                    <a:pt x="21" y="785"/>
                    <a:pt x="21" y="791"/>
                  </a:cubicBezTo>
                  <a:close/>
                  <a:moveTo>
                    <a:pt x="21" y="1051"/>
                  </a:moveTo>
                  <a:lnTo>
                    <a:pt x="21" y="1203"/>
                  </a:lnTo>
                  <a:cubicBezTo>
                    <a:pt x="21" y="1209"/>
                    <a:pt x="17" y="1214"/>
                    <a:pt x="11" y="1214"/>
                  </a:cubicBezTo>
                  <a:cubicBezTo>
                    <a:pt x="5" y="1214"/>
                    <a:pt x="0" y="1209"/>
                    <a:pt x="0" y="1203"/>
                  </a:cubicBezTo>
                  <a:lnTo>
                    <a:pt x="0" y="1051"/>
                  </a:lnTo>
                  <a:cubicBezTo>
                    <a:pt x="0" y="1045"/>
                    <a:pt x="5" y="1040"/>
                    <a:pt x="11" y="1040"/>
                  </a:cubicBezTo>
                  <a:cubicBezTo>
                    <a:pt x="17" y="1040"/>
                    <a:pt x="21" y="1045"/>
                    <a:pt x="21" y="1051"/>
                  </a:cubicBezTo>
                  <a:close/>
                  <a:moveTo>
                    <a:pt x="21" y="1311"/>
                  </a:moveTo>
                  <a:lnTo>
                    <a:pt x="21" y="1463"/>
                  </a:lnTo>
                  <a:cubicBezTo>
                    <a:pt x="21" y="1469"/>
                    <a:pt x="17" y="1474"/>
                    <a:pt x="11" y="1474"/>
                  </a:cubicBezTo>
                  <a:cubicBezTo>
                    <a:pt x="5" y="1474"/>
                    <a:pt x="0" y="1469"/>
                    <a:pt x="0" y="1463"/>
                  </a:cubicBezTo>
                  <a:lnTo>
                    <a:pt x="0" y="1311"/>
                  </a:lnTo>
                  <a:cubicBezTo>
                    <a:pt x="0" y="1305"/>
                    <a:pt x="5" y="1300"/>
                    <a:pt x="11" y="1300"/>
                  </a:cubicBezTo>
                  <a:cubicBezTo>
                    <a:pt x="17" y="1300"/>
                    <a:pt x="21" y="1305"/>
                    <a:pt x="21" y="1311"/>
                  </a:cubicBezTo>
                  <a:close/>
                  <a:moveTo>
                    <a:pt x="21" y="1571"/>
                  </a:moveTo>
                  <a:lnTo>
                    <a:pt x="21" y="1723"/>
                  </a:lnTo>
                  <a:cubicBezTo>
                    <a:pt x="21" y="1729"/>
                    <a:pt x="17" y="1734"/>
                    <a:pt x="11" y="1734"/>
                  </a:cubicBezTo>
                  <a:cubicBezTo>
                    <a:pt x="5" y="1734"/>
                    <a:pt x="0" y="1729"/>
                    <a:pt x="0" y="1723"/>
                  </a:cubicBezTo>
                  <a:lnTo>
                    <a:pt x="0" y="1571"/>
                  </a:lnTo>
                  <a:cubicBezTo>
                    <a:pt x="0" y="1565"/>
                    <a:pt x="5" y="1560"/>
                    <a:pt x="11" y="1560"/>
                  </a:cubicBezTo>
                  <a:cubicBezTo>
                    <a:pt x="17" y="1560"/>
                    <a:pt x="21" y="1565"/>
                    <a:pt x="21" y="1571"/>
                  </a:cubicBezTo>
                  <a:close/>
                  <a:moveTo>
                    <a:pt x="21" y="1831"/>
                  </a:moveTo>
                  <a:lnTo>
                    <a:pt x="21" y="1983"/>
                  </a:lnTo>
                  <a:cubicBezTo>
                    <a:pt x="21" y="1989"/>
                    <a:pt x="17" y="1994"/>
                    <a:pt x="11" y="1994"/>
                  </a:cubicBezTo>
                  <a:cubicBezTo>
                    <a:pt x="5" y="1994"/>
                    <a:pt x="0" y="1989"/>
                    <a:pt x="0" y="1983"/>
                  </a:cubicBezTo>
                  <a:lnTo>
                    <a:pt x="0" y="1831"/>
                  </a:lnTo>
                  <a:cubicBezTo>
                    <a:pt x="0" y="1825"/>
                    <a:pt x="5" y="1820"/>
                    <a:pt x="11" y="1820"/>
                  </a:cubicBezTo>
                  <a:cubicBezTo>
                    <a:pt x="17" y="1820"/>
                    <a:pt x="21" y="1825"/>
                    <a:pt x="21" y="1831"/>
                  </a:cubicBezTo>
                  <a:close/>
                  <a:moveTo>
                    <a:pt x="21" y="2091"/>
                  </a:moveTo>
                  <a:lnTo>
                    <a:pt x="21" y="2243"/>
                  </a:lnTo>
                  <a:cubicBezTo>
                    <a:pt x="21" y="2249"/>
                    <a:pt x="17" y="2254"/>
                    <a:pt x="11" y="2254"/>
                  </a:cubicBezTo>
                  <a:cubicBezTo>
                    <a:pt x="5" y="2254"/>
                    <a:pt x="0" y="2249"/>
                    <a:pt x="0" y="2243"/>
                  </a:cubicBezTo>
                  <a:lnTo>
                    <a:pt x="0" y="2091"/>
                  </a:lnTo>
                  <a:cubicBezTo>
                    <a:pt x="0" y="2085"/>
                    <a:pt x="5" y="2081"/>
                    <a:pt x="11" y="2081"/>
                  </a:cubicBezTo>
                  <a:cubicBezTo>
                    <a:pt x="17" y="2081"/>
                    <a:pt x="21" y="2085"/>
                    <a:pt x="21" y="2091"/>
                  </a:cubicBezTo>
                  <a:close/>
                  <a:moveTo>
                    <a:pt x="21" y="2351"/>
                  </a:moveTo>
                  <a:lnTo>
                    <a:pt x="21" y="2503"/>
                  </a:lnTo>
                  <a:cubicBezTo>
                    <a:pt x="21" y="2509"/>
                    <a:pt x="17" y="2514"/>
                    <a:pt x="11" y="2514"/>
                  </a:cubicBezTo>
                  <a:cubicBezTo>
                    <a:pt x="5" y="2514"/>
                    <a:pt x="0" y="2509"/>
                    <a:pt x="0" y="2503"/>
                  </a:cubicBezTo>
                  <a:lnTo>
                    <a:pt x="0" y="2351"/>
                  </a:lnTo>
                  <a:cubicBezTo>
                    <a:pt x="0" y="2346"/>
                    <a:pt x="5" y="2341"/>
                    <a:pt x="11" y="2341"/>
                  </a:cubicBezTo>
                  <a:cubicBezTo>
                    <a:pt x="17" y="2341"/>
                    <a:pt x="21" y="2346"/>
                    <a:pt x="21" y="2351"/>
                  </a:cubicBezTo>
                  <a:close/>
                  <a:moveTo>
                    <a:pt x="21" y="2612"/>
                  </a:moveTo>
                  <a:lnTo>
                    <a:pt x="21" y="2763"/>
                  </a:lnTo>
                  <a:cubicBezTo>
                    <a:pt x="21" y="2769"/>
                    <a:pt x="17" y="2774"/>
                    <a:pt x="11" y="2774"/>
                  </a:cubicBezTo>
                  <a:cubicBezTo>
                    <a:pt x="5" y="2774"/>
                    <a:pt x="0" y="2769"/>
                    <a:pt x="0" y="2763"/>
                  </a:cubicBezTo>
                  <a:lnTo>
                    <a:pt x="0" y="2612"/>
                  </a:lnTo>
                  <a:cubicBezTo>
                    <a:pt x="0" y="2606"/>
                    <a:pt x="5" y="2601"/>
                    <a:pt x="11" y="2601"/>
                  </a:cubicBezTo>
                  <a:cubicBezTo>
                    <a:pt x="17" y="2601"/>
                    <a:pt x="21" y="2606"/>
                    <a:pt x="21" y="2612"/>
                  </a:cubicBezTo>
                  <a:close/>
                  <a:moveTo>
                    <a:pt x="21" y="2872"/>
                  </a:moveTo>
                  <a:lnTo>
                    <a:pt x="21" y="3023"/>
                  </a:lnTo>
                  <a:cubicBezTo>
                    <a:pt x="21" y="3029"/>
                    <a:pt x="17" y="3034"/>
                    <a:pt x="11" y="3034"/>
                  </a:cubicBezTo>
                  <a:cubicBezTo>
                    <a:pt x="5" y="3034"/>
                    <a:pt x="0" y="3029"/>
                    <a:pt x="0" y="3023"/>
                  </a:cubicBezTo>
                  <a:lnTo>
                    <a:pt x="0" y="2872"/>
                  </a:lnTo>
                  <a:cubicBezTo>
                    <a:pt x="0" y="2866"/>
                    <a:pt x="5" y="2861"/>
                    <a:pt x="11" y="2861"/>
                  </a:cubicBezTo>
                  <a:cubicBezTo>
                    <a:pt x="17" y="2861"/>
                    <a:pt x="21" y="2866"/>
                    <a:pt x="21" y="2872"/>
                  </a:cubicBezTo>
                  <a:close/>
                  <a:moveTo>
                    <a:pt x="21" y="3132"/>
                  </a:moveTo>
                  <a:lnTo>
                    <a:pt x="21" y="3284"/>
                  </a:lnTo>
                  <a:cubicBezTo>
                    <a:pt x="21" y="3289"/>
                    <a:pt x="17" y="3294"/>
                    <a:pt x="11" y="3294"/>
                  </a:cubicBezTo>
                  <a:cubicBezTo>
                    <a:pt x="5" y="3294"/>
                    <a:pt x="0" y="3289"/>
                    <a:pt x="0" y="3284"/>
                  </a:cubicBezTo>
                  <a:lnTo>
                    <a:pt x="0" y="3132"/>
                  </a:lnTo>
                  <a:cubicBezTo>
                    <a:pt x="0" y="3126"/>
                    <a:pt x="5" y="3121"/>
                    <a:pt x="11" y="3121"/>
                  </a:cubicBezTo>
                  <a:cubicBezTo>
                    <a:pt x="17" y="3121"/>
                    <a:pt x="21" y="3126"/>
                    <a:pt x="21" y="3132"/>
                  </a:cubicBezTo>
                  <a:close/>
                  <a:moveTo>
                    <a:pt x="21" y="3392"/>
                  </a:moveTo>
                  <a:lnTo>
                    <a:pt x="21" y="3544"/>
                  </a:lnTo>
                  <a:cubicBezTo>
                    <a:pt x="21" y="3550"/>
                    <a:pt x="17" y="3554"/>
                    <a:pt x="11" y="3554"/>
                  </a:cubicBezTo>
                  <a:cubicBezTo>
                    <a:pt x="5" y="3554"/>
                    <a:pt x="0" y="3550"/>
                    <a:pt x="0" y="3544"/>
                  </a:cubicBezTo>
                  <a:lnTo>
                    <a:pt x="0" y="3392"/>
                  </a:lnTo>
                  <a:cubicBezTo>
                    <a:pt x="0" y="3386"/>
                    <a:pt x="5" y="3381"/>
                    <a:pt x="11" y="3381"/>
                  </a:cubicBezTo>
                  <a:cubicBezTo>
                    <a:pt x="17" y="3381"/>
                    <a:pt x="21" y="3386"/>
                    <a:pt x="21" y="3392"/>
                  </a:cubicBezTo>
                  <a:close/>
                  <a:moveTo>
                    <a:pt x="21" y="3652"/>
                  </a:moveTo>
                  <a:lnTo>
                    <a:pt x="21" y="3799"/>
                  </a:lnTo>
                  <a:cubicBezTo>
                    <a:pt x="21" y="3805"/>
                    <a:pt x="17" y="3810"/>
                    <a:pt x="11" y="3810"/>
                  </a:cubicBezTo>
                  <a:cubicBezTo>
                    <a:pt x="5" y="3810"/>
                    <a:pt x="0" y="3805"/>
                    <a:pt x="0" y="3799"/>
                  </a:cubicBezTo>
                  <a:lnTo>
                    <a:pt x="0" y="3652"/>
                  </a:lnTo>
                  <a:cubicBezTo>
                    <a:pt x="0" y="3646"/>
                    <a:pt x="5" y="3641"/>
                    <a:pt x="11" y="3641"/>
                  </a:cubicBezTo>
                  <a:cubicBezTo>
                    <a:pt x="17" y="3641"/>
                    <a:pt x="21" y="3646"/>
                    <a:pt x="21" y="3652"/>
                  </a:cubicBezTo>
                  <a:close/>
                </a:path>
              </a:pathLst>
            </a:custGeom>
            <a:solidFill>
              <a:srgbClr val="000000"/>
            </a:solidFill>
            <a:ln w="15840">
              <a:solidFill>
                <a:srgbClr val="000000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8" name="Rectangle 34"/>
            <p:cNvSpPr>
              <a:spLocks noChangeArrowheads="1"/>
            </p:cNvSpPr>
            <p:nvPr/>
          </p:nvSpPr>
          <p:spPr bwMode="auto">
            <a:xfrm>
              <a:off x="927" y="3153"/>
              <a:ext cx="1055" cy="2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33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800" b="1" i="1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6" charset="0"/>
                </a:rPr>
                <a:t>CDMAOne</a:t>
              </a:r>
            </a:p>
          </p:txBody>
        </p:sp>
        <p:sp>
          <p:nvSpPr>
            <p:cNvPr id="159779" name="Rectangle 35"/>
            <p:cNvSpPr>
              <a:spLocks noChangeArrowheads="1"/>
            </p:cNvSpPr>
            <p:nvPr/>
          </p:nvSpPr>
          <p:spPr bwMode="auto">
            <a:xfrm>
              <a:off x="3564" y="3153"/>
              <a:ext cx="1107" cy="26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33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800" b="1" i="1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6" charset="0"/>
                </a:rPr>
                <a:t>CDMA2000</a:t>
              </a:r>
            </a:p>
          </p:txBody>
        </p:sp>
        <p:sp>
          <p:nvSpPr>
            <p:cNvPr id="159780" name="Text Box 36"/>
            <p:cNvSpPr txBox="1">
              <a:spLocks noChangeArrowheads="1"/>
            </p:cNvSpPr>
            <p:nvPr/>
          </p:nvSpPr>
          <p:spPr bwMode="auto">
            <a:xfrm>
              <a:off x="1288" y="1051"/>
              <a:ext cx="545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500"/>
                </a:spcBef>
                <a:buClr>
                  <a:srgbClr val="080808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80808"/>
                  </a:solidFill>
                  <a:latin typeface="Times New Roman" pitchFamily="16" charset="0"/>
                </a:rPr>
                <a:t>2G</a:t>
              </a:r>
            </a:p>
          </p:txBody>
        </p:sp>
        <p:sp>
          <p:nvSpPr>
            <p:cNvPr id="159781" name="Text Box 37"/>
            <p:cNvSpPr txBox="1">
              <a:spLocks noChangeArrowheads="1"/>
            </p:cNvSpPr>
            <p:nvPr/>
          </p:nvSpPr>
          <p:spPr bwMode="auto">
            <a:xfrm>
              <a:off x="3465" y="1051"/>
              <a:ext cx="545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500"/>
                </a:spcBef>
                <a:buClr>
                  <a:srgbClr val="080808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80808"/>
                  </a:solidFill>
                  <a:latin typeface="Times New Roman" pitchFamily="16" charset="0"/>
                </a:rPr>
                <a:t>3G</a:t>
              </a:r>
            </a:p>
          </p:txBody>
        </p:sp>
        <p:sp>
          <p:nvSpPr>
            <p:cNvPr id="159782" name="Text Box 38"/>
            <p:cNvSpPr txBox="1">
              <a:spLocks noChangeArrowheads="1"/>
            </p:cNvSpPr>
            <p:nvPr/>
          </p:nvSpPr>
          <p:spPr bwMode="auto">
            <a:xfrm>
              <a:off x="336" y="2110"/>
              <a:ext cx="998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500"/>
                </a:spcBef>
                <a:buClr>
                  <a:srgbClr val="080808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400" b="1">
                  <a:solidFill>
                    <a:srgbClr val="080808"/>
                  </a:solidFill>
                  <a:latin typeface="Times New Roman" pitchFamily="16" charset="0"/>
                </a:rPr>
                <a:t>话音业务</a:t>
              </a:r>
            </a:p>
          </p:txBody>
        </p:sp>
        <p:sp>
          <p:nvSpPr>
            <p:cNvPr id="159783" name="Text Box 39"/>
            <p:cNvSpPr txBox="1">
              <a:spLocks noChangeArrowheads="1"/>
            </p:cNvSpPr>
            <p:nvPr/>
          </p:nvSpPr>
          <p:spPr bwMode="auto">
            <a:xfrm>
              <a:off x="1515" y="2110"/>
              <a:ext cx="998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500"/>
                </a:spcBef>
                <a:buClr>
                  <a:srgbClr val="080808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400" b="1" dirty="0">
                  <a:solidFill>
                    <a:srgbClr val="080808"/>
                  </a:solidFill>
                  <a:latin typeface="Times New Roman" pitchFamily="16" charset="0"/>
                </a:rPr>
                <a:t>话音业务</a:t>
              </a:r>
            </a:p>
          </p:txBody>
        </p:sp>
        <p:sp>
          <p:nvSpPr>
            <p:cNvPr id="159784" name="Text Box 40"/>
            <p:cNvSpPr txBox="1">
              <a:spLocks noChangeArrowheads="1"/>
            </p:cNvSpPr>
            <p:nvPr/>
          </p:nvSpPr>
          <p:spPr bwMode="auto">
            <a:xfrm>
              <a:off x="1515" y="2321"/>
              <a:ext cx="998" cy="2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500"/>
                </a:spcBef>
                <a:buClr>
                  <a:srgbClr val="080808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400" b="1">
                  <a:solidFill>
                    <a:srgbClr val="080808"/>
                  </a:solidFill>
                  <a:latin typeface="Times New Roman" pitchFamily="16" charset="0"/>
                </a:rPr>
                <a:t>数据业务</a:t>
              </a:r>
              <a:r>
                <a:rPr lang="en-GB" altLang="zh-CN" sz="2400" b="1">
                  <a:solidFill>
                    <a:srgbClr val="080808"/>
                  </a:solidFill>
                  <a:latin typeface="Times New Roman" pitchFamily="16" charset="0"/>
                </a:rPr>
                <a:t>x</a:t>
              </a:r>
            </a:p>
          </p:txBody>
        </p:sp>
        <p:sp>
          <p:nvSpPr>
            <p:cNvPr id="159785" name="Text Box 41"/>
            <p:cNvSpPr txBox="1">
              <a:spLocks noChangeArrowheads="1"/>
            </p:cNvSpPr>
            <p:nvPr/>
          </p:nvSpPr>
          <p:spPr bwMode="auto">
            <a:xfrm>
              <a:off x="3103" y="2004"/>
              <a:ext cx="771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500"/>
                </a:spcBef>
                <a:buClr>
                  <a:srgbClr val="080808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400" b="1">
                  <a:solidFill>
                    <a:srgbClr val="080808"/>
                  </a:solidFill>
                  <a:latin typeface="Times New Roman" pitchFamily="16" charset="0"/>
                </a:rPr>
                <a:t>商用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6EB579-CB68-4960-96EC-96E5C3CA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280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7" dur="10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ln/>
          <a:effectLst/>
        </p:spPr>
        <p:txBody>
          <a:bodyPr/>
          <a:lstStyle/>
          <a:p>
            <a:pPr marL="0" indent="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dirty="0"/>
              <a:t>为了</a:t>
            </a:r>
            <a:r>
              <a:rPr lang="zh-CN" altLang="en-US" sz="2400" dirty="0"/>
              <a:t>支持高速数据传输，</a:t>
            </a:r>
            <a:r>
              <a:rPr lang="en-GB" altLang="zh-CN" sz="2400" dirty="0"/>
              <a:t>CDMA2000 1x </a:t>
            </a:r>
            <a:r>
              <a:rPr lang="zh-CN" altLang="en-GB" sz="2400" dirty="0"/>
              <a:t>物理层</a:t>
            </a:r>
            <a:r>
              <a:rPr lang="zh-CN" altLang="en-US" sz="2400" dirty="0"/>
              <a:t>引入了许多新的技术，其</a:t>
            </a:r>
            <a:r>
              <a:rPr lang="zh-CN" altLang="en-GB" sz="2400" dirty="0"/>
              <a:t>主要特性</a:t>
            </a:r>
            <a:r>
              <a:rPr lang="en-US" altLang="zh-CN" sz="2400" dirty="0"/>
              <a:t>:</a:t>
            </a:r>
          </a:p>
          <a:p>
            <a:pPr marL="0" indent="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400" dirty="0">
              <a:latin typeface="宋体" charset="-122"/>
            </a:endParaRP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支持新的无线配置</a:t>
            </a: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前向链路引入辅助导频</a:t>
            </a: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采用变长的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Walsh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码</a:t>
            </a: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引入准正交函数</a:t>
            </a: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Turbo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编码</a:t>
            </a: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前向链路的发射分集</a:t>
            </a: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前向链路采用快速功率控制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/>
              <a:t>7.2.1 </a:t>
            </a:r>
            <a:r>
              <a:rPr lang="en-US" altLang="zh-CN" sz="2800" dirty="0"/>
              <a:t>CDMA2000 1X</a:t>
            </a:r>
            <a:r>
              <a:rPr lang="zh-CN" altLang="en-US" sz="2800" dirty="0"/>
              <a:t>标准特色</a:t>
            </a:r>
            <a:endParaRPr lang="zh-CN" altLang="en-GB" sz="28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29296-10DC-4A1D-A371-FFD038D4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669279" y="2919903"/>
            <a:ext cx="4888084" cy="3042747"/>
          </a:xfrm>
          <a:ln/>
        </p:spPr>
        <p:txBody>
          <a:bodyPr/>
          <a:lstStyle/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增加了反向导频信道</a:t>
            </a: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反向链路信道码分复用</a:t>
            </a: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反向链路连续的波形</a:t>
            </a: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引入前向快速寻呼信道</a:t>
            </a: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增加了反向增强接入信道</a:t>
            </a: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采用新的扩频调制方式</a:t>
            </a: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支持可变的帧长</a:t>
            </a:r>
            <a:r>
              <a:rPr lang="zh-CN" altLang="en-GB" sz="2400" dirty="0">
                <a:latin typeface="宋体" charset="-122"/>
              </a:rPr>
              <a:t>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5A218-D56A-4B59-B040-2C750534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496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6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6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b="0" dirty="0">
                <a:solidFill>
                  <a:srgbClr val="006676"/>
                </a:solidFill>
              </a:rPr>
              <a:t> </a:t>
            </a:r>
            <a:r>
              <a:rPr lang="zh-CN" altLang="en-GB" sz="2400" dirty="0">
                <a:solidFill>
                  <a:srgbClr val="006676"/>
                </a:solidFill>
                <a:latin typeface="宋体" charset="-122"/>
              </a:rPr>
              <a:t>无线配置</a:t>
            </a:r>
            <a:r>
              <a:rPr lang="zh-CN" altLang="en-GB" sz="2400" dirty="0">
                <a:latin typeface="宋体" charset="-122"/>
              </a:rPr>
              <a:t>（</a:t>
            </a:r>
            <a:r>
              <a:rPr lang="en-GB" altLang="zh-CN" sz="2400" dirty="0">
                <a:latin typeface="宋体" charset="-122"/>
              </a:rPr>
              <a:t>Radio Configuration</a:t>
            </a:r>
            <a:r>
              <a:rPr lang="zh-CN" altLang="en-GB" sz="2400" dirty="0">
                <a:latin typeface="宋体" charset="-122"/>
              </a:rPr>
              <a:t>，简称</a:t>
            </a:r>
            <a:r>
              <a:rPr lang="zh-CN" altLang="en-GB" sz="2400" dirty="0">
                <a:latin typeface="Arial"/>
              </a:rPr>
              <a:t>“</a:t>
            </a:r>
            <a:r>
              <a:rPr lang="en-GB" altLang="zh-CN" sz="2400" dirty="0">
                <a:latin typeface="宋体" charset="-122"/>
              </a:rPr>
              <a:t>RC</a:t>
            </a:r>
            <a:r>
              <a:rPr lang="en-GB" altLang="zh-CN" sz="2400" dirty="0">
                <a:latin typeface="Arial"/>
              </a:rPr>
              <a:t>”</a:t>
            </a:r>
            <a:r>
              <a:rPr lang="zh-CN" altLang="en-GB" sz="2400" dirty="0">
                <a:latin typeface="宋体" charset="-122"/>
              </a:rPr>
              <a:t>）指一系列前向或反向业务信道的工作模式。</a:t>
            </a:r>
          </a:p>
          <a:p>
            <a:pPr>
              <a:spcBef>
                <a:spcPts val="600"/>
              </a:spcBef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dirty="0">
                <a:solidFill>
                  <a:srgbClr val="003300"/>
                </a:solidFill>
                <a:latin typeface="宋体" charset="-122"/>
              </a:rPr>
              <a:t>分类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dirty="0">
                <a:latin typeface="宋体" charset="-122"/>
              </a:rPr>
              <a:t>  根据前向和反向业务信道不同的</a:t>
            </a:r>
            <a:r>
              <a:rPr lang="zh-CN" altLang="en-GB" sz="2400" u="sng" dirty="0">
                <a:latin typeface="宋体" charset="-122"/>
              </a:rPr>
              <a:t>物理层传输特性</a:t>
            </a:r>
            <a:r>
              <a:rPr lang="zh-CN" altLang="en-GB" sz="2400" dirty="0">
                <a:latin typeface="宋体" charset="-122"/>
              </a:rPr>
              <a:t>进行分类，每种</a:t>
            </a:r>
            <a:r>
              <a:rPr lang="en-GB" altLang="zh-CN" sz="2400" dirty="0">
                <a:latin typeface="宋体" charset="-122"/>
              </a:rPr>
              <a:t>RC</a:t>
            </a:r>
            <a:r>
              <a:rPr lang="zh-CN" altLang="en-GB" sz="2400" dirty="0">
                <a:latin typeface="宋体" charset="-122"/>
              </a:rPr>
              <a:t>支持一套数据速率。</a:t>
            </a:r>
          </a:p>
          <a:p>
            <a:pPr>
              <a:spcBef>
                <a:spcPts val="600"/>
              </a:spcBef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dirty="0">
                <a:solidFill>
                  <a:srgbClr val="003300"/>
                </a:solidFill>
                <a:latin typeface="宋体" charset="-122"/>
              </a:rPr>
              <a:t>特性</a:t>
            </a:r>
          </a:p>
          <a:p>
            <a:pPr marL="971550" lvl="1" indent="-51435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CDMA2000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的前向业务信道支持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RC1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RC9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971550" lvl="1" indent="-51435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反向业务信道支持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RC1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RC6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971550" lvl="1" indent="-51435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RC1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RC2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用于后向兼容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IS-95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系统。</a:t>
            </a:r>
          </a:p>
          <a:p>
            <a:pPr lvl="1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b="1" dirty="0">
              <a:latin typeface="宋体" charset="-122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79" y="0"/>
            <a:ext cx="10515600" cy="13255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b="0" dirty="0"/>
              <a:t>- </a:t>
            </a:r>
            <a:r>
              <a:rPr lang="zh-CN" altLang="en-GB" sz="2800" b="0" dirty="0"/>
              <a:t>无线配置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E811C4-831F-4210-B5CD-7B468DDC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841B3-9EAD-44F4-96F1-8A92ACDB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21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B0F63-81E7-4123-8510-18F2945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056" y="2354663"/>
            <a:ext cx="1113989" cy="3069097"/>
          </a:xfrm>
          <a:solidFill>
            <a:srgbClr val="0A6677"/>
          </a:solidFill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C79CEF9-04D7-4251-BEFB-DF4D6FF55C78}"/>
              </a:ext>
            </a:extLst>
          </p:cNvPr>
          <p:cNvSpPr/>
          <p:nvPr/>
        </p:nvSpPr>
        <p:spPr>
          <a:xfrm>
            <a:off x="5583857" y="2395562"/>
            <a:ext cx="562062" cy="562062"/>
          </a:xfrm>
          <a:prstGeom prst="ellipse">
            <a:avLst/>
          </a:prstGeom>
          <a:solidFill>
            <a:srgbClr val="0A6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0F26EF-C363-4386-88A9-8BB54BCF399E}"/>
              </a:ext>
            </a:extLst>
          </p:cNvPr>
          <p:cNvSpPr txBox="1"/>
          <p:nvPr/>
        </p:nvSpPr>
        <p:spPr>
          <a:xfrm>
            <a:off x="6506645" y="2422280"/>
            <a:ext cx="394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AE10C7-D0D6-470B-886D-C7D87CC1EFD0}"/>
              </a:ext>
            </a:extLst>
          </p:cNvPr>
          <p:cNvSpPr/>
          <p:nvPr/>
        </p:nvSpPr>
        <p:spPr>
          <a:xfrm>
            <a:off x="5583857" y="3130269"/>
            <a:ext cx="562062" cy="562062"/>
          </a:xfrm>
          <a:prstGeom prst="ellipse">
            <a:avLst/>
          </a:prstGeom>
          <a:solidFill>
            <a:srgbClr val="0A6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CA09FF-2D75-4BB8-8FB6-3179A1C78C96}"/>
              </a:ext>
            </a:extLst>
          </p:cNvPr>
          <p:cNvSpPr txBox="1"/>
          <p:nvPr/>
        </p:nvSpPr>
        <p:spPr>
          <a:xfrm>
            <a:off x="6506645" y="3149690"/>
            <a:ext cx="599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IS-95A</a:t>
            </a:r>
            <a:r>
              <a:rPr lang="zh-CN" altLang="en-US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CDMA2000 1X</a:t>
            </a:r>
            <a:r>
              <a:rPr lang="zh-CN" altLang="en-US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标准介绍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24BDD06-BE5E-4BE5-AF90-15A31BCF29ED}"/>
              </a:ext>
            </a:extLst>
          </p:cNvPr>
          <p:cNvSpPr/>
          <p:nvPr/>
        </p:nvSpPr>
        <p:spPr>
          <a:xfrm>
            <a:off x="5583857" y="3864976"/>
            <a:ext cx="562062" cy="562062"/>
          </a:xfrm>
          <a:prstGeom prst="ellipse">
            <a:avLst/>
          </a:prstGeom>
          <a:solidFill>
            <a:srgbClr val="0A6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6E4A47-8928-492B-B0CA-ECDE7EDCE447}"/>
              </a:ext>
            </a:extLst>
          </p:cNvPr>
          <p:cNvSpPr txBox="1"/>
          <p:nvPr/>
        </p:nvSpPr>
        <p:spPr>
          <a:xfrm>
            <a:off x="6506645" y="3884397"/>
            <a:ext cx="399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WCDMA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EE17A55-DA33-480F-81D0-160E4B454550}"/>
              </a:ext>
            </a:extLst>
          </p:cNvPr>
          <p:cNvSpPr/>
          <p:nvPr/>
        </p:nvSpPr>
        <p:spPr>
          <a:xfrm>
            <a:off x="5583858" y="4599683"/>
            <a:ext cx="562062" cy="562062"/>
          </a:xfrm>
          <a:prstGeom prst="ellipse">
            <a:avLst/>
          </a:prstGeom>
          <a:solidFill>
            <a:srgbClr val="0A6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54BBC8-79E5-436D-B2EA-34CE8BE1FBC0}"/>
              </a:ext>
            </a:extLst>
          </p:cNvPr>
          <p:cNvSpPr txBox="1"/>
          <p:nvPr/>
        </p:nvSpPr>
        <p:spPr>
          <a:xfrm>
            <a:off x="6506646" y="4619104"/>
            <a:ext cx="3645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TD-SCDMA</a:t>
            </a:r>
            <a:endParaRPr lang="zh-CN" altLang="en-US" sz="2800" b="1" dirty="0">
              <a:solidFill>
                <a:srgbClr val="0A66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A66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EEA3A5-7D2A-4B84-9A5C-2759A4345C00}"/>
              </a:ext>
            </a:extLst>
          </p:cNvPr>
          <p:cNvSpPr/>
          <p:nvPr/>
        </p:nvSpPr>
        <p:spPr>
          <a:xfrm>
            <a:off x="4923725" y="2388219"/>
            <a:ext cx="18000" cy="3184992"/>
          </a:xfrm>
          <a:prstGeom prst="rect">
            <a:avLst/>
          </a:prstGeom>
          <a:solidFill>
            <a:srgbClr val="0A6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A2CB69-4615-420D-B3FA-0D9AEE62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164" y="6517178"/>
            <a:ext cx="2743200" cy="372233"/>
          </a:xfrm>
        </p:spPr>
        <p:txBody>
          <a:bodyPr/>
          <a:lstStyle/>
          <a:p>
            <a:fld id="{F623E810-FFAA-425E-B9F9-C55CCC4FA6E5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42400-CCEF-4BD1-BC65-17B94EBB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0869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31A6F4-9F81-45C5-8517-079100AE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400175"/>
            <a:ext cx="10515600" cy="469038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>
                <a:solidFill>
                  <a:srgbClr val="003300"/>
                </a:solidFill>
                <a:latin typeface="宋体" charset="-122"/>
              </a:rPr>
              <a:t>功率控制的必要性</a:t>
            </a:r>
            <a:endParaRPr lang="en-US" altLang="zh-CN" sz="2400" dirty="0">
              <a:solidFill>
                <a:srgbClr val="003300"/>
              </a:solidFill>
              <a:latin typeface="宋体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CDMA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系统是一个自干扰系统，主要体现在多址干扰（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Multiple Access Interference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MAI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），导致容量下降、通信质量恶化。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>
                <a:solidFill>
                  <a:srgbClr val="003300"/>
                </a:solidFill>
                <a:latin typeface="宋体" charset="-122"/>
              </a:rPr>
              <a:t>功率控制的定义</a:t>
            </a:r>
            <a:endParaRPr lang="en-US" altLang="zh-CN" sz="2400" dirty="0">
              <a:solidFill>
                <a:srgbClr val="003300"/>
              </a:solidFill>
              <a:latin typeface="宋体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根据无线信道变化状况和链路质量按照一定规则调节发送信号电平</a:t>
            </a:r>
            <a:r>
              <a:rPr lang="zh-CN" altLang="en-US" sz="2400" dirty="0">
                <a:solidFill>
                  <a:srgbClr val="003300"/>
                </a:solidFill>
                <a:latin typeface="宋体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rgbClr val="003300"/>
              </a:solidFill>
              <a:latin typeface="宋体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>
                <a:solidFill>
                  <a:srgbClr val="003300"/>
                </a:solidFill>
                <a:latin typeface="宋体" charset="-122"/>
              </a:rPr>
              <a:t>功率控制的目标</a:t>
            </a:r>
            <a:endParaRPr lang="en-US" altLang="zh-CN" sz="2400" dirty="0">
              <a:solidFill>
                <a:srgbClr val="003300"/>
              </a:solidFill>
              <a:latin typeface="宋体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在保证链路质量目标的前提下使得发射信号功率尽量最低，以减少多址干扰。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9EDA92-1E9C-4578-B305-262AC78D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7.2.2 CDMA</a:t>
            </a:r>
            <a:r>
              <a:rPr lang="zh-CN" altLang="en-US" dirty="0"/>
              <a:t>系统中的功率控制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D5E67-E724-4C25-BE34-89867BA8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16481-F48B-48F8-A0B4-BD773D96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26339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6485FB-826B-49FE-98C3-9AF0A4A6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232992"/>
            <a:ext cx="10515600" cy="5186858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buBlip>
                <a:blip r:embed="rId2">
                  <a:extLst/>
                </a:blip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>
                <a:solidFill>
                  <a:srgbClr val="003300"/>
                </a:solidFill>
                <a:latin typeface="宋体" charset="-122"/>
              </a:rPr>
              <a:t>通信链路的角度</a:t>
            </a:r>
            <a:endParaRPr lang="en-US" dirty="0">
              <a:solidFill>
                <a:srgbClr val="003300"/>
              </a:solidFill>
              <a:latin typeface="宋体" charset="-122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前向功率控制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- </a:t>
            </a:r>
            <a:r>
              <a:rPr lang="zh-CN" altLang="en-US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用来调整基站对每个移动台（</a:t>
            </a:r>
            <a:r>
              <a:rPr lang="en-US" altLang="zh-CN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MS </a:t>
            </a:r>
            <a:r>
              <a:rPr lang="zh-CN" altLang="en-US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）的发射功率。</a:t>
            </a:r>
            <a:endParaRPr lang="en-US" altLang="zh-CN" sz="2600" dirty="0">
              <a:solidFill>
                <a:srgbClr val="0A6677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后向功率控制（ </a:t>
            </a:r>
            <a:r>
              <a:rPr lang="zh-CN" altLang="en-US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克服远近效应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- </a:t>
            </a:r>
            <a:r>
              <a:rPr lang="zh-CN" altLang="en-US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反向链路进行功率控制，调整移动台的发射功率。</a:t>
            </a:r>
            <a:endParaRPr lang="en-US" altLang="zh-CN" sz="2600" dirty="0">
              <a:solidFill>
                <a:srgbClr val="0A6677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- </a:t>
            </a:r>
            <a:r>
              <a:rPr lang="zh-CN" altLang="en-US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路径损耗差别大（甚至达到</a:t>
            </a:r>
            <a:r>
              <a:rPr lang="en-US" altLang="zh-CN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80dB</a:t>
            </a:r>
            <a:r>
              <a:rPr lang="zh-CN" altLang="en-US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左右），必须采用大动态范围的功率控制方法</a:t>
            </a:r>
          </a:p>
          <a:p>
            <a:pPr marL="228600" lvl="1">
              <a:spcBef>
                <a:spcPts val="600"/>
              </a:spcBef>
              <a:buBlip>
                <a:blip r:embed="rId2">
                  <a:extLst/>
                </a:blip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solidFill>
                  <a:srgbClr val="003300"/>
                </a:solidFill>
                <a:latin typeface="宋体" charset="-122"/>
              </a:rPr>
              <a:t>控制方法的角度</a:t>
            </a:r>
            <a:endParaRPr lang="en-US" altLang="zh-CN" sz="2800" dirty="0">
              <a:solidFill>
                <a:srgbClr val="003300"/>
              </a:solidFill>
              <a:latin typeface="宋体" charset="-122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开环功率控制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- </a:t>
            </a:r>
            <a:r>
              <a:rPr lang="zh-CN" altLang="en-US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根据接收到的前向</a:t>
            </a:r>
            <a:r>
              <a:rPr lang="en-US" altLang="zh-CN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反向链路信号功率大小来调整自己的发射功率。</a:t>
            </a:r>
            <a:endParaRPr lang="en-US" altLang="zh-CN" sz="2600" dirty="0">
              <a:solidFill>
                <a:srgbClr val="0A6677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闭环功率控制（内环和外环之分）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- </a:t>
            </a:r>
            <a:r>
              <a:rPr lang="zh-CN" altLang="en-US" sz="2600" dirty="0">
                <a:solidFill>
                  <a:srgbClr val="0A667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基于开环功率控制，将控制指令再返回回去，从而形成控制环路。</a:t>
            </a:r>
            <a:endParaRPr lang="en-US" sz="2600" dirty="0">
              <a:solidFill>
                <a:srgbClr val="0A6677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53303-EAF4-4211-B4E1-D7330779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7.2.2 </a:t>
            </a:r>
            <a:r>
              <a:rPr lang="zh-CN" altLang="en-US" dirty="0"/>
              <a:t>功率控制的分类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8B539-15FC-4253-BAC4-E80691B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61CB9-FE56-4328-BBB2-C2F9BC97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414255"/>
      </p:ext>
    </p:extLst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FE773-8845-4612-956E-ADD150B3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7.2.2 </a:t>
            </a:r>
            <a:r>
              <a:rPr lang="zh-CN" altLang="en-US" dirty="0"/>
              <a:t>功率控制的分类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C144A-00E1-423B-A51E-2A8177EA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3092C-014A-48D5-8440-BB0CB7A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5298" name="Picture 2" descr="https://timgsa.baidu.com/timg?image&amp;quality=80&amp;size=b9999_10000&amp;sec=1527572654578&amp;di=4e7b123cfc0e5e9b2b213662eeac3eb0&amp;imgtype=0&amp;src=http%3A%2F%2Fs2.sinaimg.cn%2Fmiddle%2F6617106bg8399f0d20121%26690">
            <a:extLst>
              <a:ext uri="{FF2B5EF4-FFF2-40B4-BE49-F238E27FC236}">
                <a16:creationId xmlns:a16="http://schemas.microsoft.com/office/drawing/2014/main" id="{353585D9-C6A4-4851-A859-0B598B7FB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345077"/>
            <a:ext cx="65722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AA7882-813B-4E4A-9E42-9C5E7F4AF234}"/>
              </a:ext>
            </a:extLst>
          </p:cNvPr>
          <p:cNvSpPr/>
          <p:nvPr/>
        </p:nvSpPr>
        <p:spPr>
          <a:xfrm>
            <a:off x="3696087" y="5799293"/>
            <a:ext cx="46474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开环与闭环功率控制的区别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372988"/>
      </p:ext>
    </p:extLst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315EE4-0C28-4551-9A66-C02CEAE7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2"/>
              </a:buBlip>
            </a:pPr>
            <a:r>
              <a:rPr 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CDMA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切换是移动台辅助切换。</a:t>
            </a:r>
            <a:endParaRPr lang="en-US" altLang="zh-CN" sz="3000" dirty="0">
              <a:solidFill>
                <a:srgbClr val="00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移动台通过测量各个小区导频信道的信号强度向基站汇报；</a:t>
            </a:r>
            <a:endParaRPr lang="en-US" altLang="zh-CN" sz="2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基站分析导频强度测量消息并按一定算法决定是否切换。</a:t>
            </a:r>
            <a:endParaRPr lang="en-US" altLang="zh-CN" sz="2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60000"/>
              </a:lnSpc>
              <a:buClr>
                <a:schemeClr val="accent4"/>
              </a:buClr>
              <a:buBlip>
                <a:blip r:embed="rId2"/>
              </a:buBlip>
            </a:pP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切换过程分为三个阶段</a:t>
            </a:r>
            <a:endParaRPr lang="en-US" altLang="zh-CN" sz="3000" dirty="0">
              <a:solidFill>
                <a:srgbClr val="00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链路监视和测量</a:t>
            </a:r>
            <a:endParaRPr lang="en-US" altLang="zh-CN" sz="2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目标小区的确定和切换触发</a:t>
            </a:r>
            <a:endParaRPr lang="en-US" altLang="zh-CN" sz="2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切换执行</a:t>
            </a:r>
          </a:p>
          <a:p>
            <a:pPr marL="228600" lvl="1">
              <a:lnSpc>
                <a:spcPct val="60000"/>
              </a:lnSpc>
              <a:spcBef>
                <a:spcPts val="1000"/>
              </a:spcBef>
              <a:buClr>
                <a:schemeClr val="accent4"/>
              </a:buClr>
              <a:buBlip>
                <a:blip r:embed="rId2"/>
              </a:buBlip>
            </a:pP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测量导频信号强度之前，必须使用窗口搜索导频信号各个多径中最强分支</a:t>
            </a:r>
            <a:endParaRPr lang="en-US" sz="3000" dirty="0">
              <a:solidFill>
                <a:srgbClr val="00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5E875-6ED0-4F64-9054-09D29672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7.2.3 CDMA</a:t>
            </a:r>
            <a:r>
              <a:rPr lang="zh-CN" altLang="en-US" dirty="0"/>
              <a:t>软切换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01C23-1918-4A13-9FC2-74499A63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80A42-3D97-40C2-8347-0C2160F4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97156"/>
      </p:ext>
    </p:extLst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43A980-56FA-46E1-B5DF-D95BD7C9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导频集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PN</a:t>
            </a:r>
            <a:r>
              <a:rPr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序列的不同相位</a:t>
            </a:r>
            <a:r>
              <a:rPr lang="en-US" altLang="zh-CN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/</a:t>
            </a:r>
            <a:r>
              <a:rPr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偏置，且相位偏移是</a:t>
            </a:r>
            <a:r>
              <a:rPr lang="en-US" altLang="zh-CN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64</a:t>
            </a:r>
            <a:r>
              <a:rPr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个码偏的整数倍；</a:t>
            </a:r>
            <a:endParaRPr lang="en-US" altLang="zh-CN" sz="26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移动台将系统中的导频分为</a:t>
            </a:r>
            <a:r>
              <a:rPr lang="en-US" altLang="zh-CN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4</a:t>
            </a:r>
            <a:r>
              <a:rPr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个集合，即</a:t>
            </a:r>
            <a:endParaRPr lang="en-US" altLang="zh-CN" sz="26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zh-CN" altLang="en-US" sz="2200" dirty="0">
                <a:solidFill>
                  <a:srgbClr val="0A6677"/>
                </a:solidFill>
                <a:latin typeface="华文楷体" panose="02010600040101010101" pitchFamily="2" charset="-122"/>
              </a:rPr>
              <a:t>激活集</a:t>
            </a:r>
            <a:r>
              <a:rPr lang="en-US" altLang="zh-CN" sz="2200" dirty="0">
                <a:solidFill>
                  <a:srgbClr val="0A6677"/>
                </a:solidFill>
                <a:latin typeface="华文楷体" panose="02010600040101010101" pitchFamily="2" charset="-122"/>
              </a:rPr>
              <a:t>/</a:t>
            </a:r>
            <a:r>
              <a:rPr lang="zh-CN" altLang="en-US" sz="2200" dirty="0">
                <a:solidFill>
                  <a:srgbClr val="0A6677"/>
                </a:solidFill>
                <a:latin typeface="华文楷体" panose="02010600040101010101" pitchFamily="2" charset="-122"/>
              </a:rPr>
              <a:t>有效集</a:t>
            </a:r>
            <a:endParaRPr lang="en-US" altLang="zh-CN" sz="2200" dirty="0">
              <a:solidFill>
                <a:srgbClr val="0A6677"/>
              </a:solidFill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zh-CN" altLang="en-US" sz="2200" dirty="0">
                <a:solidFill>
                  <a:srgbClr val="0A6677"/>
                </a:solidFill>
                <a:latin typeface="华文楷体" panose="02010600040101010101" pitchFamily="2" charset="-122"/>
              </a:rPr>
              <a:t>候选集</a:t>
            </a:r>
            <a:endParaRPr lang="en-US" altLang="zh-CN" sz="2200" dirty="0">
              <a:solidFill>
                <a:srgbClr val="0A6677"/>
              </a:solidFill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zh-CN" altLang="en-US" sz="2200" dirty="0">
                <a:solidFill>
                  <a:srgbClr val="0A6677"/>
                </a:solidFill>
                <a:latin typeface="华文楷体" panose="02010600040101010101" pitchFamily="2" charset="-122"/>
              </a:rPr>
              <a:t>相邻集</a:t>
            </a:r>
            <a:endParaRPr lang="en-US" altLang="zh-CN" sz="2200" dirty="0">
              <a:solidFill>
                <a:srgbClr val="0A6677"/>
              </a:solidFill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zh-CN" altLang="en-US" sz="2200" dirty="0">
                <a:solidFill>
                  <a:srgbClr val="0A6677"/>
                </a:solidFill>
                <a:latin typeface="华文楷体" panose="02010600040101010101" pitchFamily="2" charset="-122"/>
              </a:rPr>
              <a:t>剩余集</a:t>
            </a:r>
            <a:endParaRPr lang="en-US" altLang="zh-CN" sz="2200" dirty="0">
              <a:solidFill>
                <a:srgbClr val="0A6677"/>
              </a:solidFill>
              <a:latin typeface="华文楷体" panose="02010600040101010101" pitchFamily="2" charset="-122"/>
            </a:endParaRPr>
          </a:p>
          <a:p>
            <a:r>
              <a:rPr lang="zh-CN" altLang="en-US" dirty="0"/>
              <a:t>搜索窗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600" dirty="0">
                <a:latin typeface="华文楷体" panose="02010600040101010101" pitchFamily="2" charset="-122"/>
              </a:rPr>
              <a:t>移动台在搜索窗口范围内搜索导频所有的可用多径分量，窗口大小应该合理选择。</a:t>
            </a:r>
            <a:endParaRPr lang="en-US" altLang="en-US" sz="2600" dirty="0">
              <a:latin typeface="华文楷体" panose="02010600040101010101" pitchFamily="2" charset="-12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5EAF25-492F-488E-BFDA-BEFF53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7.2.3 CDMA</a:t>
            </a:r>
            <a:r>
              <a:rPr lang="zh-CN" altLang="en-US" dirty="0"/>
              <a:t>软切换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8DDF5-8A04-4001-B199-27B423D3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52305-1CE7-409E-B3DC-B43DD312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97944"/>
      </p:ext>
    </p:extLst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0662FD-1CB2-4B70-ADC3-278BD940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华文新魏" panose="02010800040101010101" pitchFamily="2" charset="-122"/>
              </a:rPr>
              <a:t>7.2.3 </a:t>
            </a:r>
            <a:r>
              <a:rPr lang="zh-CN" altLang="en-US" dirty="0">
                <a:ea typeface="华文新魏" panose="02010800040101010101" pitchFamily="2" charset="-122"/>
              </a:rPr>
              <a:t>导频集分类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27E78-6EB3-455F-8968-292B0C1E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9006E-ECE3-4682-8A5E-170C5147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5035A30-D922-4CF1-8928-7075C98018F4}"/>
              </a:ext>
            </a:extLst>
          </p:cNvPr>
          <p:cNvSpPr txBox="1">
            <a:spLocks noChangeArrowheads="1"/>
          </p:cNvSpPr>
          <p:nvPr/>
        </p:nvSpPr>
        <p:spPr>
          <a:xfrm>
            <a:off x="1670050" y="658813"/>
            <a:ext cx="7921625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>
              <a:ea typeface="华文新魏" panose="02010800040101010101" pitchFamily="2" charset="-122"/>
            </a:endParaRPr>
          </a:p>
        </p:txBody>
      </p:sp>
      <p:grpSp>
        <p:nvGrpSpPr>
          <p:cNvPr id="8" name="Oval 3">
            <a:extLst>
              <a:ext uri="{FF2B5EF4-FFF2-40B4-BE49-F238E27FC236}">
                <a16:creationId xmlns:a16="http://schemas.microsoft.com/office/drawing/2014/main" id="{98865FEE-4F04-4BA7-9591-90971DB2C747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2963863"/>
            <a:ext cx="2768600" cy="2762250"/>
            <a:chOff x="0" y="0"/>
            <a:chExt cx="1744" cy="1740"/>
          </a:xfrm>
        </p:grpSpPr>
        <p:pic>
          <p:nvPicPr>
            <p:cNvPr id="9" name="Oval 3">
              <a:extLst>
                <a:ext uri="{FF2B5EF4-FFF2-40B4-BE49-F238E27FC236}">
                  <a16:creationId xmlns:a16="http://schemas.microsoft.com/office/drawing/2014/main" id="{8AA1BF85-8C02-4D75-8A55-2009565E55A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44" cy="1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71225605-8C51-422A-BDB4-C8B0E2513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" y="254"/>
              <a:ext cx="1234" cy="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新魏" panose="02010800040101010101" pitchFamily="2" charset="-122"/>
              </a:endParaRPr>
            </a:p>
          </p:txBody>
        </p:sp>
      </p:grpSp>
      <p:pic>
        <p:nvPicPr>
          <p:cNvPr id="11" name="Picture 4" descr="aa">
            <a:extLst>
              <a:ext uri="{FF2B5EF4-FFF2-40B4-BE49-F238E27FC236}">
                <a16:creationId xmlns:a16="http://schemas.microsoft.com/office/drawing/2014/main" id="{4080D73C-B357-446B-B2F0-43A72647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2962275"/>
            <a:ext cx="2779712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rc 5">
            <a:extLst>
              <a:ext uri="{FF2B5EF4-FFF2-40B4-BE49-F238E27FC236}">
                <a16:creationId xmlns:a16="http://schemas.microsoft.com/office/drawing/2014/main" id="{C67A19DE-6F39-4EF3-A5C4-46B928AF1305}"/>
              </a:ext>
            </a:extLst>
          </p:cNvPr>
          <p:cNvSpPr>
            <a:spLocks/>
          </p:cNvSpPr>
          <p:nvPr/>
        </p:nvSpPr>
        <p:spPr bwMode="auto">
          <a:xfrm>
            <a:off x="5964238" y="2965450"/>
            <a:ext cx="1384300" cy="1392238"/>
          </a:xfrm>
          <a:custGeom>
            <a:avLst/>
            <a:gdLst>
              <a:gd name="T0" fmla="*/ -4102 w 21597"/>
              <a:gd name="T1" fmla="*/ 0 h 21600"/>
              <a:gd name="T2" fmla="*/ 88729291 w 21597"/>
              <a:gd name="T3" fmla="*/ 88262475 h 21600"/>
              <a:gd name="T4" fmla="*/ -4102 w 21597"/>
              <a:gd name="T5" fmla="*/ 0 h 21600"/>
              <a:gd name="T6" fmla="*/ 88729291 w 21597"/>
              <a:gd name="T7" fmla="*/ 88262475 h 21600"/>
              <a:gd name="T8" fmla="*/ 0 w 21597"/>
              <a:gd name="T9" fmla="*/ 89737345 h 21600"/>
              <a:gd name="T10" fmla="*/ -4102 w 21597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597"/>
              <a:gd name="T19" fmla="*/ 0 h 21600"/>
              <a:gd name="T20" fmla="*/ 21597 w 21597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597" h="21600" fill="none" extrusionOk="0">
                <a:moveTo>
                  <a:pt x="-1" y="0"/>
                </a:moveTo>
                <a:cubicBezTo>
                  <a:pt x="11791" y="0"/>
                  <a:pt x="21403" y="9456"/>
                  <a:pt x="21597" y="21245"/>
                </a:cubicBezTo>
              </a:path>
              <a:path w="21597" h="21600" stroke="0" extrusionOk="0">
                <a:moveTo>
                  <a:pt x="-1" y="0"/>
                </a:moveTo>
                <a:cubicBezTo>
                  <a:pt x="11791" y="0"/>
                  <a:pt x="21403" y="9456"/>
                  <a:pt x="21597" y="2124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solidFill>
            <a:srgbClr val="855ADA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rc 6">
            <a:extLst>
              <a:ext uri="{FF2B5EF4-FFF2-40B4-BE49-F238E27FC236}">
                <a16:creationId xmlns:a16="http://schemas.microsoft.com/office/drawing/2014/main" id="{BBFE9BBC-BA3F-41E1-9C27-68765AC40D27}"/>
              </a:ext>
            </a:extLst>
          </p:cNvPr>
          <p:cNvSpPr>
            <a:spLocks/>
          </p:cNvSpPr>
          <p:nvPr/>
        </p:nvSpPr>
        <p:spPr bwMode="auto">
          <a:xfrm rot="5400000">
            <a:off x="5945982" y="4336256"/>
            <a:ext cx="1416050" cy="1392237"/>
          </a:xfrm>
          <a:custGeom>
            <a:avLst/>
            <a:gdLst>
              <a:gd name="T0" fmla="*/ -4117 w 22011"/>
              <a:gd name="T1" fmla="*/ 12400 h 21670"/>
              <a:gd name="T2" fmla="*/ 1701048 w 22011"/>
              <a:gd name="T3" fmla="*/ 0 h 21670"/>
              <a:gd name="T4" fmla="*/ 91099796 w 22011"/>
              <a:gd name="T5" fmla="*/ 89158421 h 21670"/>
              <a:gd name="T6" fmla="*/ 91095678 w 22011"/>
              <a:gd name="T7" fmla="*/ 89443228 h 21670"/>
              <a:gd name="T8" fmla="*/ -4117 w 22011"/>
              <a:gd name="T9" fmla="*/ 12400 h 21670"/>
              <a:gd name="T10" fmla="*/ 1701048 w 22011"/>
              <a:gd name="T11" fmla="*/ 0 h 21670"/>
              <a:gd name="T12" fmla="*/ 91099796 w 22011"/>
              <a:gd name="T13" fmla="*/ 89158421 h 21670"/>
              <a:gd name="T14" fmla="*/ 91095678 w 22011"/>
              <a:gd name="T15" fmla="*/ 89443228 h 21670"/>
              <a:gd name="T16" fmla="*/ 1701048 w 22011"/>
              <a:gd name="T17" fmla="*/ 89158421 h 21670"/>
              <a:gd name="T18" fmla="*/ -4117 w 22011"/>
              <a:gd name="T19" fmla="*/ 12400 h 216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011"/>
              <a:gd name="T31" fmla="*/ 0 h 21670"/>
              <a:gd name="T32" fmla="*/ 22011 w 22011"/>
              <a:gd name="T33" fmla="*/ 21670 h 216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011" h="21670" fill="none" extrusionOk="0">
                <a:moveTo>
                  <a:pt x="-1" y="3"/>
                </a:moveTo>
                <a:cubicBezTo>
                  <a:pt x="136" y="1"/>
                  <a:pt x="273" y="-1"/>
                  <a:pt x="411" y="0"/>
                </a:cubicBezTo>
                <a:cubicBezTo>
                  <a:pt x="12340" y="0"/>
                  <a:pt x="22011" y="9670"/>
                  <a:pt x="22011" y="21600"/>
                </a:cubicBezTo>
                <a:cubicBezTo>
                  <a:pt x="22011" y="21623"/>
                  <a:pt x="22010" y="21646"/>
                  <a:pt x="22010" y="21669"/>
                </a:cubicBezTo>
              </a:path>
              <a:path w="22011" h="21670" stroke="0" extrusionOk="0">
                <a:moveTo>
                  <a:pt x="-1" y="3"/>
                </a:moveTo>
                <a:cubicBezTo>
                  <a:pt x="136" y="1"/>
                  <a:pt x="273" y="-1"/>
                  <a:pt x="411" y="0"/>
                </a:cubicBezTo>
                <a:cubicBezTo>
                  <a:pt x="12340" y="0"/>
                  <a:pt x="22011" y="9670"/>
                  <a:pt x="22011" y="21600"/>
                </a:cubicBezTo>
                <a:cubicBezTo>
                  <a:pt x="22011" y="21623"/>
                  <a:pt x="22010" y="21646"/>
                  <a:pt x="22010" y="21669"/>
                </a:cubicBezTo>
                <a:lnTo>
                  <a:pt x="411" y="21600"/>
                </a:lnTo>
                <a:lnTo>
                  <a:pt x="-1" y="3"/>
                </a:lnTo>
                <a:close/>
              </a:path>
            </a:pathLst>
          </a:custGeom>
          <a:solidFill>
            <a:srgbClr val="93C05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rc 7">
            <a:extLst>
              <a:ext uri="{FF2B5EF4-FFF2-40B4-BE49-F238E27FC236}">
                <a16:creationId xmlns:a16="http://schemas.microsoft.com/office/drawing/2014/main" id="{5DD354A0-EBE5-44A1-B6BC-922936509DE4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4578350" y="2968625"/>
            <a:ext cx="1387475" cy="1393825"/>
          </a:xfrm>
          <a:custGeom>
            <a:avLst/>
            <a:gdLst>
              <a:gd name="T0" fmla="*/ 1753614 w 21600"/>
              <a:gd name="T1" fmla="*/ 0 h 21787"/>
              <a:gd name="T2" fmla="*/ 89124392 w 21600"/>
              <a:gd name="T3" fmla="*/ 88388350 h 21787"/>
              <a:gd name="T4" fmla="*/ 89120281 w 21600"/>
              <a:gd name="T5" fmla="*/ 89170062 h 21787"/>
              <a:gd name="T6" fmla="*/ 1753614 w 21600"/>
              <a:gd name="T7" fmla="*/ 0 h 21787"/>
              <a:gd name="T8" fmla="*/ 89124392 w 21600"/>
              <a:gd name="T9" fmla="*/ 88388350 h 21787"/>
              <a:gd name="T10" fmla="*/ 89120281 w 21600"/>
              <a:gd name="T11" fmla="*/ 89170062 h 21787"/>
              <a:gd name="T12" fmla="*/ 0 w 21600"/>
              <a:gd name="T13" fmla="*/ 88388350 h 21787"/>
              <a:gd name="T14" fmla="*/ 1753614 w 21600"/>
              <a:gd name="T15" fmla="*/ 0 h 21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787"/>
              <a:gd name="T26" fmla="*/ 21600 w 21600"/>
              <a:gd name="T27" fmla="*/ 21787 h 21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787" fill="none" extrusionOk="0">
                <a:moveTo>
                  <a:pt x="425" y="0"/>
                </a:moveTo>
                <a:cubicBezTo>
                  <a:pt x="12187" y="232"/>
                  <a:pt x="21600" y="9832"/>
                  <a:pt x="21600" y="21596"/>
                </a:cubicBezTo>
                <a:cubicBezTo>
                  <a:pt x="21600" y="21659"/>
                  <a:pt x="21599" y="21723"/>
                  <a:pt x="21599" y="21787"/>
                </a:cubicBezTo>
              </a:path>
              <a:path w="21600" h="21787" stroke="0" extrusionOk="0">
                <a:moveTo>
                  <a:pt x="425" y="0"/>
                </a:moveTo>
                <a:cubicBezTo>
                  <a:pt x="12187" y="232"/>
                  <a:pt x="21600" y="9832"/>
                  <a:pt x="21600" y="21596"/>
                </a:cubicBezTo>
                <a:cubicBezTo>
                  <a:pt x="21600" y="21659"/>
                  <a:pt x="21599" y="21723"/>
                  <a:pt x="21599" y="21787"/>
                </a:cubicBezTo>
                <a:lnTo>
                  <a:pt x="0" y="21596"/>
                </a:lnTo>
                <a:lnTo>
                  <a:pt x="425" y="0"/>
                </a:lnTo>
                <a:close/>
              </a:path>
            </a:pathLst>
          </a:custGeom>
          <a:solidFill>
            <a:srgbClr val="93C05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rc 8">
            <a:extLst>
              <a:ext uri="{FF2B5EF4-FFF2-40B4-BE49-F238E27FC236}">
                <a16:creationId xmlns:a16="http://schemas.microsoft.com/office/drawing/2014/main" id="{41C341C2-565D-42D0-A026-44715E0773F6}"/>
              </a:ext>
            </a:extLst>
          </p:cNvPr>
          <p:cNvSpPr>
            <a:spLocks/>
          </p:cNvSpPr>
          <p:nvPr/>
        </p:nvSpPr>
        <p:spPr bwMode="auto">
          <a:xfrm rot="10419033">
            <a:off x="4648200" y="4244975"/>
            <a:ext cx="1387475" cy="1568450"/>
          </a:xfrm>
          <a:custGeom>
            <a:avLst/>
            <a:gdLst>
              <a:gd name="T0" fmla="*/ 9791334 w 21600"/>
              <a:gd name="T1" fmla="*/ -4128 h 24319"/>
              <a:gd name="T2" fmla="*/ 89124392 w 21600"/>
              <a:gd name="T3" fmla="*/ 89302134 h 24319"/>
              <a:gd name="T4" fmla="*/ 88344580 w 21600"/>
              <a:gd name="T5" fmla="*/ 101156931 h 24319"/>
              <a:gd name="T6" fmla="*/ 9791334 w 21600"/>
              <a:gd name="T7" fmla="*/ -4128 h 24319"/>
              <a:gd name="T8" fmla="*/ 89124392 w 21600"/>
              <a:gd name="T9" fmla="*/ 89302134 h 24319"/>
              <a:gd name="T10" fmla="*/ 88344580 w 21600"/>
              <a:gd name="T11" fmla="*/ 101156931 h 24319"/>
              <a:gd name="T12" fmla="*/ 0 w 21600"/>
              <a:gd name="T13" fmla="*/ 89302134 h 24319"/>
              <a:gd name="T14" fmla="*/ 9791334 w 21600"/>
              <a:gd name="T15" fmla="*/ -4128 h 243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4319"/>
              <a:gd name="T26" fmla="*/ 21600 w 21600"/>
              <a:gd name="T27" fmla="*/ 24319 h 2431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4319" fill="none" extrusionOk="0">
                <a:moveTo>
                  <a:pt x="2373" y="-1"/>
                </a:moveTo>
                <a:cubicBezTo>
                  <a:pt x="13317" y="1209"/>
                  <a:pt x="21600" y="10458"/>
                  <a:pt x="21600" y="21469"/>
                </a:cubicBezTo>
                <a:cubicBezTo>
                  <a:pt x="21600" y="22422"/>
                  <a:pt x="21536" y="23374"/>
                  <a:pt x="21411" y="24319"/>
                </a:cubicBezTo>
              </a:path>
              <a:path w="21600" h="24319" stroke="0" extrusionOk="0">
                <a:moveTo>
                  <a:pt x="2373" y="-1"/>
                </a:moveTo>
                <a:cubicBezTo>
                  <a:pt x="13317" y="1209"/>
                  <a:pt x="21600" y="10458"/>
                  <a:pt x="21600" y="21469"/>
                </a:cubicBezTo>
                <a:cubicBezTo>
                  <a:pt x="21600" y="22422"/>
                  <a:pt x="21536" y="23374"/>
                  <a:pt x="21411" y="24319"/>
                </a:cubicBezTo>
                <a:lnTo>
                  <a:pt x="0" y="21469"/>
                </a:lnTo>
                <a:lnTo>
                  <a:pt x="2373" y="-1"/>
                </a:lnTo>
                <a:close/>
              </a:path>
            </a:pathLst>
          </a:custGeom>
          <a:solidFill>
            <a:srgbClr val="855AD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WordArt 9">
            <a:extLst>
              <a:ext uri="{FF2B5EF4-FFF2-40B4-BE49-F238E27FC236}">
                <a16:creationId xmlns:a16="http://schemas.microsoft.com/office/drawing/2014/main" id="{3AAE4A2F-8D73-4E43-9C08-A0537F57C05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3135313"/>
            <a:ext cx="1725612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WordArt 10">
            <a:extLst>
              <a:ext uri="{FF2B5EF4-FFF2-40B4-BE49-F238E27FC236}">
                <a16:creationId xmlns:a16="http://schemas.microsoft.com/office/drawing/2014/main" id="{DDCC01DA-F7C8-4FF0-AB0C-059691EBC06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3146425"/>
            <a:ext cx="1712913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WordArt 11">
            <a:extLst>
              <a:ext uri="{FF2B5EF4-FFF2-40B4-BE49-F238E27FC236}">
                <a16:creationId xmlns:a16="http://schemas.microsoft.com/office/drawing/2014/main" id="{0CC5DA95-E43E-40A5-81D0-1A734FB2C568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4238625"/>
            <a:ext cx="12747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WordArt 12">
            <a:extLst>
              <a:ext uri="{FF2B5EF4-FFF2-40B4-BE49-F238E27FC236}">
                <a16:creationId xmlns:a16="http://schemas.microsoft.com/office/drawing/2014/main" id="{15C2EC24-81A7-400D-B5A6-7980AB2FD851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4238625"/>
            <a:ext cx="1303338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86B2F948-D1EA-4836-A832-BA67923B1162}"/>
              </a:ext>
            </a:extLst>
          </p:cNvPr>
          <p:cNvGrpSpPr>
            <a:grpSpLocks/>
          </p:cNvGrpSpPr>
          <p:nvPr/>
        </p:nvGrpSpPr>
        <p:grpSpPr bwMode="auto">
          <a:xfrm>
            <a:off x="5211763" y="3597275"/>
            <a:ext cx="1490662" cy="1458913"/>
            <a:chOff x="0" y="0"/>
            <a:chExt cx="901" cy="888"/>
          </a:xfrm>
        </p:grpSpPr>
        <p:pic>
          <p:nvPicPr>
            <p:cNvPr id="21" name="Picture 14" descr="circuler_1">
              <a:extLst>
                <a:ext uri="{FF2B5EF4-FFF2-40B4-BE49-F238E27FC236}">
                  <a16:creationId xmlns:a16="http://schemas.microsoft.com/office/drawing/2014/main" id="{75E3E132-95BF-415D-93F2-7F6027AA8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01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Oval 15">
              <a:extLst>
                <a:ext uri="{FF2B5EF4-FFF2-40B4-BE49-F238E27FC236}">
                  <a16:creationId xmlns:a16="http://schemas.microsoft.com/office/drawing/2014/main" id="{53448FC0-7D22-41AB-AD67-3B430C722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"/>
              <a:ext cx="895" cy="887"/>
              <a:chOff x="0" y="0"/>
              <a:chExt cx="1481328" cy="1456944"/>
            </a:xfrm>
          </p:grpSpPr>
          <p:pic>
            <p:nvPicPr>
              <p:cNvPr id="35" name="Oval 15">
                <a:extLst>
                  <a:ext uri="{FF2B5EF4-FFF2-40B4-BE49-F238E27FC236}">
                    <a16:creationId xmlns:a16="http://schemas.microsoft.com/office/drawing/2014/main" id="{0067F4F0-269F-4126-A530-68B796B2F3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481328" cy="145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 Box 19">
                <a:extLst>
                  <a:ext uri="{FF2B5EF4-FFF2-40B4-BE49-F238E27FC236}">
                    <a16:creationId xmlns:a16="http://schemas.microsoft.com/office/drawing/2014/main" id="{5C85F4F6-A395-497F-9E7E-15311BCAD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675" y="212764"/>
                <a:ext cx="1047037" cy="1031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FC0F14BA-CD8F-4D8B-9B4B-F6779F4B5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" y="18"/>
              <a:ext cx="703" cy="301"/>
            </a:xfrm>
            <a:custGeom>
              <a:avLst/>
              <a:gdLst>
                <a:gd name="T0" fmla="*/ 368 w 1321"/>
                <a:gd name="T1" fmla="*/ 72 h 712"/>
                <a:gd name="T2" fmla="*/ 373 w 1321"/>
                <a:gd name="T3" fmla="*/ 79 h 712"/>
                <a:gd name="T4" fmla="*/ 374 w 1321"/>
                <a:gd name="T5" fmla="*/ 86 h 712"/>
                <a:gd name="T6" fmla="*/ 373 w 1321"/>
                <a:gd name="T7" fmla="*/ 92 h 712"/>
                <a:gd name="T8" fmla="*/ 368 w 1321"/>
                <a:gd name="T9" fmla="*/ 99 h 712"/>
                <a:gd name="T10" fmla="*/ 360 w 1321"/>
                <a:gd name="T11" fmla="*/ 104 h 712"/>
                <a:gd name="T12" fmla="*/ 351 w 1321"/>
                <a:gd name="T13" fmla="*/ 108 h 712"/>
                <a:gd name="T14" fmla="*/ 338 w 1321"/>
                <a:gd name="T15" fmla="*/ 112 h 712"/>
                <a:gd name="T16" fmla="*/ 325 w 1321"/>
                <a:gd name="T17" fmla="*/ 116 h 712"/>
                <a:gd name="T18" fmla="*/ 309 w 1321"/>
                <a:gd name="T19" fmla="*/ 119 h 712"/>
                <a:gd name="T20" fmla="*/ 292 w 1321"/>
                <a:gd name="T21" fmla="*/ 122 h 712"/>
                <a:gd name="T22" fmla="*/ 274 w 1321"/>
                <a:gd name="T23" fmla="*/ 124 h 712"/>
                <a:gd name="T24" fmla="*/ 254 w 1321"/>
                <a:gd name="T25" fmla="*/ 126 h 712"/>
                <a:gd name="T26" fmla="*/ 234 w 1321"/>
                <a:gd name="T27" fmla="*/ 127 h 712"/>
                <a:gd name="T28" fmla="*/ 225 w 1321"/>
                <a:gd name="T29" fmla="*/ 127 h 712"/>
                <a:gd name="T30" fmla="*/ 135 w 1321"/>
                <a:gd name="T31" fmla="*/ 127 h 712"/>
                <a:gd name="T32" fmla="*/ 134 w 1321"/>
                <a:gd name="T33" fmla="*/ 127 h 712"/>
                <a:gd name="T34" fmla="*/ 116 w 1321"/>
                <a:gd name="T35" fmla="*/ 126 h 712"/>
                <a:gd name="T36" fmla="*/ 98 w 1321"/>
                <a:gd name="T37" fmla="*/ 126 h 712"/>
                <a:gd name="T38" fmla="*/ 82 w 1321"/>
                <a:gd name="T39" fmla="*/ 124 h 712"/>
                <a:gd name="T40" fmla="*/ 67 w 1321"/>
                <a:gd name="T41" fmla="*/ 123 h 712"/>
                <a:gd name="T42" fmla="*/ 53 w 1321"/>
                <a:gd name="T43" fmla="*/ 121 h 712"/>
                <a:gd name="T44" fmla="*/ 40 w 1321"/>
                <a:gd name="T45" fmla="*/ 118 h 712"/>
                <a:gd name="T46" fmla="*/ 29 w 1321"/>
                <a:gd name="T47" fmla="*/ 116 h 712"/>
                <a:gd name="T48" fmla="*/ 19 w 1321"/>
                <a:gd name="T49" fmla="*/ 112 h 712"/>
                <a:gd name="T50" fmla="*/ 11 w 1321"/>
                <a:gd name="T51" fmla="*/ 109 h 712"/>
                <a:gd name="T52" fmla="*/ 5 w 1321"/>
                <a:gd name="T53" fmla="*/ 104 h 712"/>
                <a:gd name="T54" fmla="*/ 2 w 1321"/>
                <a:gd name="T55" fmla="*/ 99 h 712"/>
                <a:gd name="T56" fmla="*/ 0 w 1321"/>
                <a:gd name="T57" fmla="*/ 94 h 712"/>
                <a:gd name="T58" fmla="*/ 0 w 1321"/>
                <a:gd name="T59" fmla="*/ 93 h 712"/>
                <a:gd name="T60" fmla="*/ 1 w 1321"/>
                <a:gd name="T61" fmla="*/ 87 h 712"/>
                <a:gd name="T62" fmla="*/ 5 w 1321"/>
                <a:gd name="T63" fmla="*/ 80 h 712"/>
                <a:gd name="T64" fmla="*/ 14 w 1321"/>
                <a:gd name="T65" fmla="*/ 66 h 712"/>
                <a:gd name="T66" fmla="*/ 27 w 1321"/>
                <a:gd name="T67" fmla="*/ 53 h 712"/>
                <a:gd name="T68" fmla="*/ 42 w 1321"/>
                <a:gd name="T69" fmla="*/ 42 h 712"/>
                <a:gd name="T70" fmla="*/ 58 w 1321"/>
                <a:gd name="T71" fmla="*/ 31 h 712"/>
                <a:gd name="T72" fmla="*/ 77 w 1321"/>
                <a:gd name="T73" fmla="*/ 22 h 712"/>
                <a:gd name="T74" fmla="*/ 96 w 1321"/>
                <a:gd name="T75" fmla="*/ 15 h 712"/>
                <a:gd name="T76" fmla="*/ 118 w 1321"/>
                <a:gd name="T77" fmla="*/ 8 h 712"/>
                <a:gd name="T78" fmla="*/ 140 w 1321"/>
                <a:gd name="T79" fmla="*/ 4 h 712"/>
                <a:gd name="T80" fmla="*/ 164 w 1321"/>
                <a:gd name="T81" fmla="*/ 1 h 712"/>
                <a:gd name="T82" fmla="*/ 189 w 1321"/>
                <a:gd name="T83" fmla="*/ 0 h 712"/>
                <a:gd name="T84" fmla="*/ 215 w 1321"/>
                <a:gd name="T85" fmla="*/ 1 h 712"/>
                <a:gd name="T86" fmla="*/ 240 w 1321"/>
                <a:gd name="T87" fmla="*/ 4 h 712"/>
                <a:gd name="T88" fmla="*/ 264 w 1321"/>
                <a:gd name="T89" fmla="*/ 9 h 712"/>
                <a:gd name="T90" fmla="*/ 286 w 1321"/>
                <a:gd name="T91" fmla="*/ 16 h 712"/>
                <a:gd name="T92" fmla="*/ 307 w 1321"/>
                <a:gd name="T93" fmla="*/ 25 h 712"/>
                <a:gd name="T94" fmla="*/ 325 w 1321"/>
                <a:gd name="T95" fmla="*/ 35 h 712"/>
                <a:gd name="T96" fmla="*/ 342 w 1321"/>
                <a:gd name="T97" fmla="*/ 46 h 712"/>
                <a:gd name="T98" fmla="*/ 356 w 1321"/>
                <a:gd name="T99" fmla="*/ 58 h 712"/>
                <a:gd name="T100" fmla="*/ 368 w 1321"/>
                <a:gd name="T101" fmla="*/ 72 h 7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21"/>
                <a:gd name="T154" fmla="*/ 0 h 712"/>
                <a:gd name="T155" fmla="*/ 1321 w 1321"/>
                <a:gd name="T156" fmla="*/ 712 h 7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17">
              <a:extLst>
                <a:ext uri="{FF2B5EF4-FFF2-40B4-BE49-F238E27FC236}">
                  <a16:creationId xmlns:a16="http://schemas.microsoft.com/office/drawing/2014/main" id="{F5CC3CA0-A9FE-4C49-85D1-24ADEEA7DB79}"/>
                </a:ext>
              </a:extLst>
            </p:cNvPr>
            <p:cNvGrpSpPr>
              <a:grpSpLocks/>
            </p:cNvGrpSpPr>
            <p:nvPr/>
          </p:nvGrpSpPr>
          <p:grpSpPr bwMode="auto">
            <a:xfrm rot="-1297425" flipH="1" flipV="1">
              <a:off x="68" y="693"/>
              <a:ext cx="781" cy="188"/>
              <a:chOff x="0" y="0"/>
              <a:chExt cx="893" cy="246"/>
            </a:xfrm>
          </p:grpSpPr>
          <p:grpSp>
            <p:nvGrpSpPr>
              <p:cNvPr id="25" name="Group 18">
                <a:extLst>
                  <a:ext uri="{FF2B5EF4-FFF2-40B4-BE49-F238E27FC236}">
                    <a16:creationId xmlns:a16="http://schemas.microsoft.com/office/drawing/2014/main" id="{37F774B2-624A-409F-A5B0-8F7C5BFB86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31" name="AutoShape 19">
                  <a:extLst>
                    <a:ext uri="{FF2B5EF4-FFF2-40B4-BE49-F238E27FC236}">
                      <a16:creationId xmlns:a16="http://schemas.microsoft.com/office/drawing/2014/main" id="{98F2A665-3F5D-4AE1-82D7-BE5C024A3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263130">
                  <a:off x="307" y="-220"/>
                  <a:ext cx="244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2" name="AutoShape 20">
                  <a:extLst>
                    <a:ext uri="{FF2B5EF4-FFF2-40B4-BE49-F238E27FC236}">
                      <a16:creationId xmlns:a16="http://schemas.microsoft.com/office/drawing/2014/main" id="{4BF055DE-9CCB-47EB-AA08-E6D3F0C733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078281">
                  <a:off x="437" y="-218"/>
                  <a:ext cx="242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3" name="AutoShape 21">
                  <a:extLst>
                    <a:ext uri="{FF2B5EF4-FFF2-40B4-BE49-F238E27FC236}">
                      <a16:creationId xmlns:a16="http://schemas.microsoft.com/office/drawing/2014/main" id="{2F19874B-0475-4F33-BD88-363208DD0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373927">
                  <a:off x="511" y="-188"/>
                  <a:ext cx="244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4" name="AutoShape 22">
                  <a:extLst>
                    <a:ext uri="{FF2B5EF4-FFF2-40B4-BE49-F238E27FC236}">
                      <a16:creationId xmlns:a16="http://schemas.microsoft.com/office/drawing/2014/main" id="{6717B5F0-090C-4C6E-AE8C-B7FFFF1FA7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906312">
                  <a:off x="603" y="-160"/>
                  <a:ext cx="252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</p:grpSp>
          <p:grpSp>
            <p:nvGrpSpPr>
              <p:cNvPr id="26" name="Group 23">
                <a:extLst>
                  <a:ext uri="{FF2B5EF4-FFF2-40B4-BE49-F238E27FC236}">
                    <a16:creationId xmlns:a16="http://schemas.microsoft.com/office/drawing/2014/main" id="{68A218C1-695F-4CBE-98CA-F7D6D88B2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7" name="AutoShape 24">
                  <a:extLst>
                    <a:ext uri="{FF2B5EF4-FFF2-40B4-BE49-F238E27FC236}">
                      <a16:creationId xmlns:a16="http://schemas.microsoft.com/office/drawing/2014/main" id="{34B2C95B-C6F2-46C3-91ED-72097B43F9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263130">
                  <a:off x="341" y="-247"/>
                  <a:ext cx="228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28" name="AutoShape 25">
                  <a:extLst>
                    <a:ext uri="{FF2B5EF4-FFF2-40B4-BE49-F238E27FC236}">
                      <a16:creationId xmlns:a16="http://schemas.microsoft.com/office/drawing/2014/main" id="{E2480ACD-9B03-4088-BBC1-BC2CA8407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078281">
                  <a:off x="478" y="-233"/>
                  <a:ext cx="228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29" name="AutoShape 26">
                  <a:extLst>
                    <a:ext uri="{FF2B5EF4-FFF2-40B4-BE49-F238E27FC236}">
                      <a16:creationId xmlns:a16="http://schemas.microsoft.com/office/drawing/2014/main" id="{5ABEA457-0B60-45CE-B54B-0AA4127894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373927">
                  <a:off x="544" y="-223"/>
                  <a:ext cx="228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" name="AutoShape 27">
                  <a:extLst>
                    <a:ext uri="{FF2B5EF4-FFF2-40B4-BE49-F238E27FC236}">
                      <a16:creationId xmlns:a16="http://schemas.microsoft.com/office/drawing/2014/main" id="{46454BC0-0449-4B99-A161-7C201FA0CE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906312">
                  <a:off x="642" y="-194"/>
                  <a:ext cx="229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</p:grpSp>
        </p:grpSp>
      </p:grpSp>
      <p:sp>
        <p:nvSpPr>
          <p:cNvPr id="37" name="Rectangle 28">
            <a:extLst>
              <a:ext uri="{FF2B5EF4-FFF2-40B4-BE49-F238E27FC236}">
                <a16:creationId xmlns:a16="http://schemas.microsoft.com/office/drawing/2014/main" id="{C01F23CF-DFB2-4138-A2FA-390113CB9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15290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1C1C1C"/>
                </a:solidFill>
                <a:ea typeface="华文新魏" panose="02010800040101010101" pitchFamily="2" charset="-122"/>
              </a:rPr>
              <a:t>导频集分类</a:t>
            </a:r>
          </a:p>
        </p:txBody>
      </p:sp>
      <p:sp>
        <p:nvSpPr>
          <p:cNvPr id="38" name="AutoShape 29">
            <a:extLst>
              <a:ext uri="{FF2B5EF4-FFF2-40B4-BE49-F238E27FC236}">
                <a16:creationId xmlns:a16="http://schemas.microsoft.com/office/drawing/2014/main" id="{A6BB8185-85E7-477E-B676-A922DC2CC8DF}"/>
              </a:ext>
            </a:extLst>
          </p:cNvPr>
          <p:cNvSpPr>
            <a:spLocks/>
          </p:cNvSpPr>
          <p:nvPr/>
        </p:nvSpPr>
        <p:spPr bwMode="auto">
          <a:xfrm>
            <a:off x="7412038" y="2603500"/>
            <a:ext cx="2900362" cy="696913"/>
          </a:xfrm>
          <a:prstGeom prst="accentCallout2">
            <a:avLst>
              <a:gd name="adj1" fmla="val 16403"/>
              <a:gd name="adj2" fmla="val -2625"/>
              <a:gd name="adj3" fmla="val 16403"/>
              <a:gd name="adj4" fmla="val -18667"/>
              <a:gd name="adj5" fmla="val 99880"/>
              <a:gd name="adj6" fmla="val -31954"/>
            </a:avLst>
          </a:prstGeom>
          <a:noFill/>
          <a:ln w="9525">
            <a:solidFill>
              <a:srgbClr val="003399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7030A0"/>
                </a:solidFill>
                <a:ea typeface="华文新魏" panose="02010800040101010101" pitchFamily="2" charset="-122"/>
              </a:rPr>
              <a:t>候选导频集（C集、候选集）</a:t>
            </a:r>
            <a:endParaRPr lang="en-US" altLang="en-US" sz="1600">
              <a:solidFill>
                <a:srgbClr val="7030A0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1600"/>
              <a:t>（</a:t>
            </a:r>
            <a:r>
              <a:rPr lang="en-US" altLang="zh-CN" sz="1600"/>
              <a:t>Candidate set</a:t>
            </a:r>
            <a:r>
              <a:rPr lang="zh-CN" altLang="en-US" sz="1600"/>
              <a:t>）</a:t>
            </a:r>
            <a:r>
              <a:rPr lang="zh-CN" altLang="en-US" sz="1600">
                <a:solidFill>
                  <a:srgbClr val="FFC000"/>
                </a:solidFill>
                <a:ea typeface="华文新魏" panose="02010800040101010101" pitchFamily="2" charset="-122"/>
              </a:rPr>
              <a:t> 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由于强度不够，</a:t>
            </a:r>
            <a:r>
              <a:rPr lang="zh-CN" altLang="en-US" sz="1600">
                <a:solidFill>
                  <a:srgbClr val="C00000"/>
                </a:solidFill>
                <a:ea typeface="华文新魏" panose="02010800040101010101" pitchFamily="2" charset="-122"/>
              </a:rPr>
              <a:t>当前不在有效集内。</a:t>
            </a:r>
            <a:endParaRPr lang="en-US" altLang="en-US" sz="1600">
              <a:solidFill>
                <a:srgbClr val="C00000"/>
              </a:solidFill>
              <a:ea typeface="华文新魏" panose="020108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但是已经具有</a:t>
            </a:r>
            <a:r>
              <a:rPr lang="zh-CN" altLang="en-US" sz="1600">
                <a:solidFill>
                  <a:srgbClr val="C00000"/>
                </a:solidFill>
                <a:ea typeface="华文新魏" panose="02010800040101010101" pitchFamily="2" charset="-122"/>
              </a:rPr>
              <a:t>足够的强度</a:t>
            </a: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，与该导频相对应的基站前向业务信道，能够</a:t>
            </a:r>
            <a:r>
              <a:rPr lang="zh-CN" altLang="en-US" sz="1600">
                <a:solidFill>
                  <a:srgbClr val="C00000"/>
                </a:solidFill>
                <a:ea typeface="华文新魏" panose="02010800040101010101" pitchFamily="2" charset="-122"/>
              </a:rPr>
              <a:t>被成功解调的导频集合，随时可以接入。</a:t>
            </a:r>
            <a:endParaRPr lang="en-US" altLang="en-US" sz="1600">
              <a:solidFill>
                <a:srgbClr val="1C1C1C"/>
              </a:solidFill>
              <a:ea typeface="华文新魏" panose="020108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zh-CN" altLang="en-US" sz="1600">
                <a:solidFill>
                  <a:srgbClr val="C00000"/>
                </a:solidFill>
                <a:ea typeface="华文新魏" panose="02010800040101010101" pitchFamily="2" charset="-122"/>
              </a:rPr>
              <a:t>最多5个候选集。</a:t>
            </a:r>
            <a:endParaRPr lang="en-US" altLang="en-US" sz="1600">
              <a:solidFill>
                <a:srgbClr val="1C1C1C"/>
              </a:solidFill>
              <a:ea typeface="华文新魏" panose="02010800040101010101" pitchFamily="2" charset="-122"/>
            </a:endParaRPr>
          </a:p>
        </p:txBody>
      </p:sp>
      <p:sp>
        <p:nvSpPr>
          <p:cNvPr id="39" name="AutoShape 30">
            <a:extLst>
              <a:ext uri="{FF2B5EF4-FFF2-40B4-BE49-F238E27FC236}">
                <a16:creationId xmlns:a16="http://schemas.microsoft.com/office/drawing/2014/main" id="{F761A6C4-B29D-453B-A25B-73EA1910C90D}"/>
              </a:ext>
            </a:extLst>
          </p:cNvPr>
          <p:cNvSpPr>
            <a:spLocks/>
          </p:cNvSpPr>
          <p:nvPr/>
        </p:nvSpPr>
        <p:spPr bwMode="auto">
          <a:xfrm>
            <a:off x="7394575" y="4979988"/>
            <a:ext cx="2900363" cy="696912"/>
          </a:xfrm>
          <a:prstGeom prst="accentCallout2">
            <a:avLst>
              <a:gd name="adj1" fmla="val 16403"/>
              <a:gd name="adj2" fmla="val -2625"/>
              <a:gd name="adj3" fmla="val 16403"/>
              <a:gd name="adj4" fmla="val -12755"/>
              <a:gd name="adj5" fmla="val -4102"/>
              <a:gd name="adj6" fmla="val -23042"/>
            </a:avLst>
          </a:prstGeom>
          <a:noFill/>
          <a:ln w="9525">
            <a:solidFill>
              <a:srgbClr val="003399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70C0"/>
                </a:solidFill>
                <a:ea typeface="华文新魏" panose="02010800040101010101" pitchFamily="2" charset="-122"/>
              </a:rPr>
              <a:t>相邻导频集（</a:t>
            </a:r>
            <a:r>
              <a:rPr lang="en-US" altLang="zh-CN" sz="1600">
                <a:solidFill>
                  <a:srgbClr val="0070C0"/>
                </a:solidFill>
                <a:ea typeface="华文新魏" panose="02010800040101010101" pitchFamily="2" charset="-122"/>
              </a:rPr>
              <a:t>N</a:t>
            </a:r>
            <a:r>
              <a:rPr lang="zh-CN" altLang="en-US" sz="1600">
                <a:solidFill>
                  <a:srgbClr val="0070C0"/>
                </a:solidFill>
                <a:ea typeface="华文新魏" panose="02010800040101010101" pitchFamily="2" charset="-122"/>
              </a:rPr>
              <a:t>集，相邻集）</a:t>
            </a:r>
            <a:endParaRPr lang="en-US" altLang="en-US" sz="1600">
              <a:solidFill>
                <a:srgbClr val="0070C0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1600"/>
              <a:t>（</a:t>
            </a:r>
            <a:r>
              <a:rPr lang="en-US" altLang="zh-CN" sz="1600"/>
              <a:t>Neighbor set</a:t>
            </a:r>
            <a:r>
              <a:rPr lang="zh-CN" altLang="en-US" sz="1600"/>
              <a:t>）</a:t>
            </a:r>
            <a:r>
              <a:rPr lang="zh-CN" altLang="en-US" sz="1600">
                <a:solidFill>
                  <a:srgbClr val="0070C0"/>
                </a:solidFill>
                <a:ea typeface="华文新魏" panose="02010800040101010101" pitchFamily="2" charset="-122"/>
              </a:rPr>
              <a:t> 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由于强度不够，</a:t>
            </a:r>
            <a:r>
              <a:rPr lang="zh-CN" altLang="en-US" sz="1600">
                <a:solidFill>
                  <a:srgbClr val="C00000"/>
                </a:solidFill>
                <a:ea typeface="华文新魏" panose="02010800040101010101" pitchFamily="2" charset="-122"/>
              </a:rPr>
              <a:t>当前不在有效集、候选集内。</a:t>
            </a:r>
            <a:endParaRPr lang="en-US" altLang="en-US" sz="1600">
              <a:solidFill>
                <a:srgbClr val="1C1C1C"/>
              </a:solidFill>
              <a:ea typeface="华文新魏" panose="020108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但根据某种算法可能会进入有效集或</a:t>
            </a:r>
            <a:r>
              <a:rPr lang="zh-CN" altLang="en-US" sz="1600">
                <a:solidFill>
                  <a:srgbClr val="C00000"/>
                </a:solidFill>
                <a:ea typeface="华文新魏" panose="02010800040101010101" pitchFamily="2" charset="-122"/>
              </a:rPr>
              <a:t>候选集</a:t>
            </a: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的导频集合。</a:t>
            </a:r>
            <a:endParaRPr lang="en-US" altLang="en-US" sz="1600">
              <a:solidFill>
                <a:srgbClr val="1C1C1C"/>
              </a:solidFill>
              <a:ea typeface="华文新魏" panose="020108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最多</a:t>
            </a:r>
            <a:r>
              <a:rPr lang="en-US" altLang="zh-CN" sz="1600">
                <a:solidFill>
                  <a:srgbClr val="1C1C1C"/>
                </a:solidFill>
                <a:ea typeface="华文新魏" panose="02010800040101010101" pitchFamily="2" charset="-122"/>
              </a:rPr>
              <a:t>40</a:t>
            </a: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个相邻集。</a:t>
            </a:r>
            <a:endParaRPr lang="en-US" altLang="en-US" sz="1600">
              <a:solidFill>
                <a:srgbClr val="1C1C1C"/>
              </a:solidFill>
              <a:ea typeface="华文新魏" panose="02010800040101010101" pitchFamily="2" charset="-122"/>
            </a:endParaRPr>
          </a:p>
        </p:txBody>
      </p:sp>
      <p:sp>
        <p:nvSpPr>
          <p:cNvPr id="40" name="AutoShape 31">
            <a:extLst>
              <a:ext uri="{FF2B5EF4-FFF2-40B4-BE49-F238E27FC236}">
                <a16:creationId xmlns:a16="http://schemas.microsoft.com/office/drawing/2014/main" id="{56399497-A30D-4A60-9388-9B9A8B4F75B5}"/>
              </a:ext>
            </a:extLst>
          </p:cNvPr>
          <p:cNvSpPr>
            <a:spLocks/>
          </p:cNvSpPr>
          <p:nvPr/>
        </p:nvSpPr>
        <p:spPr bwMode="auto">
          <a:xfrm flipH="1">
            <a:off x="1493838" y="2625725"/>
            <a:ext cx="3417887" cy="696913"/>
          </a:xfrm>
          <a:prstGeom prst="accentCallout2">
            <a:avLst>
              <a:gd name="adj1" fmla="val 16398"/>
              <a:gd name="adj2" fmla="val -2694"/>
              <a:gd name="adj3" fmla="val 16398"/>
              <a:gd name="adj4" fmla="val -11898"/>
              <a:gd name="adj5" fmla="val 108338"/>
              <a:gd name="adj6" fmla="val -15593"/>
            </a:avLst>
          </a:prstGeom>
          <a:noFill/>
          <a:ln w="9525">
            <a:solidFill>
              <a:srgbClr val="003399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-"/>
            </a:pP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分配给移动台的，</a:t>
            </a:r>
            <a:r>
              <a:rPr lang="zh-CN" altLang="en-US" sz="1600">
                <a:solidFill>
                  <a:srgbClr val="C00000"/>
                </a:solidFill>
                <a:ea typeface="华文新魏" panose="02010800040101010101" pitchFamily="2" charset="-122"/>
              </a:rPr>
              <a:t>与当前前向业务信道相关的导频集合。</a:t>
            </a:r>
            <a:endParaRPr lang="en-US" altLang="en-US" sz="1600">
              <a:solidFill>
                <a:srgbClr val="C00000"/>
              </a:solidFill>
              <a:ea typeface="华文新魏" panose="020108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zh-CN" altLang="en-US" sz="1600">
                <a:solidFill>
                  <a:srgbClr val="C00000"/>
                </a:solidFill>
                <a:ea typeface="华文新魏" panose="02010800040101010101" pitchFamily="2" charset="-122"/>
              </a:rPr>
              <a:t>最多</a:t>
            </a:r>
            <a:r>
              <a:rPr lang="en-US" altLang="zh-CN" sz="1600">
                <a:solidFill>
                  <a:srgbClr val="C00000"/>
                </a:solidFill>
                <a:ea typeface="华文新魏" panose="02010800040101010101" pitchFamily="2" charset="-122"/>
              </a:rPr>
              <a:t>6</a:t>
            </a:r>
            <a:r>
              <a:rPr lang="zh-CN" altLang="en-US" sz="1600">
                <a:solidFill>
                  <a:srgbClr val="C00000"/>
                </a:solidFill>
                <a:ea typeface="华文新魏" panose="02010800040101010101" pitchFamily="2" charset="-122"/>
              </a:rPr>
              <a:t>个有效集</a:t>
            </a: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，通常后台限制有效集最多</a:t>
            </a:r>
            <a:r>
              <a:rPr lang="en-US" altLang="zh-CN" sz="1600">
                <a:solidFill>
                  <a:srgbClr val="1C1C1C"/>
                </a:solidFill>
                <a:ea typeface="华文新魏" panose="02010800040101010101" pitchFamily="2" charset="-122"/>
              </a:rPr>
              <a:t>4</a:t>
            </a: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个。</a:t>
            </a:r>
          </a:p>
        </p:txBody>
      </p:sp>
      <p:sp>
        <p:nvSpPr>
          <p:cNvPr id="41" name="AutoShape 32">
            <a:extLst>
              <a:ext uri="{FF2B5EF4-FFF2-40B4-BE49-F238E27FC236}">
                <a16:creationId xmlns:a16="http://schemas.microsoft.com/office/drawing/2014/main" id="{475BD9F1-F5B4-496F-A7C9-C214D04677DE}"/>
              </a:ext>
            </a:extLst>
          </p:cNvPr>
          <p:cNvSpPr>
            <a:spLocks/>
          </p:cNvSpPr>
          <p:nvPr/>
        </p:nvSpPr>
        <p:spPr bwMode="auto">
          <a:xfrm>
            <a:off x="1419225" y="5246688"/>
            <a:ext cx="2952750" cy="668337"/>
          </a:xfrm>
          <a:prstGeom prst="accentCallout2">
            <a:avLst>
              <a:gd name="adj1" fmla="val 17102"/>
              <a:gd name="adj2" fmla="val 102694"/>
              <a:gd name="adj3" fmla="val 17102"/>
              <a:gd name="adj4" fmla="val 115431"/>
              <a:gd name="adj5" fmla="val -14014"/>
              <a:gd name="adj6" fmla="val 124806"/>
            </a:avLst>
          </a:prstGeom>
          <a:noFill/>
          <a:ln w="9525">
            <a:solidFill>
              <a:srgbClr val="003399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B050"/>
                </a:solidFill>
                <a:ea typeface="华文新魏" panose="02010800040101010101" pitchFamily="2" charset="-122"/>
              </a:rPr>
              <a:t>剩余导频集（</a:t>
            </a:r>
            <a:r>
              <a:rPr lang="en-US" altLang="zh-CN" sz="1600">
                <a:solidFill>
                  <a:srgbClr val="00B050"/>
                </a:solidFill>
                <a:ea typeface="华文新魏" panose="02010800040101010101" pitchFamily="2" charset="-122"/>
              </a:rPr>
              <a:t>R</a:t>
            </a:r>
            <a:r>
              <a:rPr lang="zh-CN" altLang="en-US" sz="1600">
                <a:solidFill>
                  <a:srgbClr val="00B050"/>
                </a:solidFill>
                <a:ea typeface="华文新魏" panose="02010800040101010101" pitchFamily="2" charset="-122"/>
              </a:rPr>
              <a:t>集、剩余集）</a:t>
            </a:r>
            <a:endParaRPr lang="en-US" altLang="en-US" sz="1600">
              <a:solidFill>
                <a:srgbClr val="00B050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1600"/>
              <a:t>（</a:t>
            </a:r>
            <a:r>
              <a:rPr lang="en-US" altLang="en-US" sz="1600"/>
              <a:t> </a:t>
            </a:r>
            <a:r>
              <a:rPr lang="en-US" altLang="zh-CN" sz="1600"/>
              <a:t>Remaining set</a:t>
            </a:r>
            <a:r>
              <a:rPr lang="zh-CN" altLang="en-US" sz="1600"/>
              <a:t>）</a:t>
            </a:r>
            <a:r>
              <a:rPr lang="zh-CN" altLang="en-US" sz="1600">
                <a:solidFill>
                  <a:srgbClr val="00B050"/>
                </a:solidFill>
                <a:ea typeface="华文新魏" panose="02010800040101010101" pitchFamily="2" charset="-122"/>
              </a:rPr>
              <a:t> 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  由于强度不够，</a:t>
            </a:r>
            <a:r>
              <a:rPr lang="zh-CN" altLang="en-US" sz="1600">
                <a:solidFill>
                  <a:srgbClr val="C00000"/>
                </a:solidFill>
                <a:ea typeface="华文新魏" panose="02010800040101010101" pitchFamily="2" charset="-122"/>
              </a:rPr>
              <a:t>当前不在有效集、候选集、相邻集内。</a:t>
            </a:r>
            <a:endParaRPr lang="en-US" altLang="en-US" sz="1600">
              <a:solidFill>
                <a:srgbClr val="1C1C1C"/>
              </a:solidFill>
              <a:ea typeface="华文新魏" panose="0201080004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Char char="-"/>
            </a:pP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当前系统中，</a:t>
            </a:r>
            <a:r>
              <a:rPr lang="zh-CN" altLang="en-US" sz="1600">
                <a:solidFill>
                  <a:srgbClr val="C00000"/>
                </a:solidFill>
                <a:ea typeface="华文新魏" panose="02010800040101010101" pitchFamily="2" charset="-122"/>
              </a:rPr>
              <a:t>当前</a:t>
            </a:r>
            <a:r>
              <a:rPr lang="en-US" altLang="zh-CN" sz="1600">
                <a:solidFill>
                  <a:srgbClr val="C00000"/>
                </a:solidFill>
                <a:ea typeface="华文新魏" panose="02010800040101010101" pitchFamily="2" charset="-122"/>
              </a:rPr>
              <a:t>CDMA</a:t>
            </a:r>
            <a:r>
              <a:rPr lang="zh-CN" altLang="en-US" sz="1600">
                <a:solidFill>
                  <a:srgbClr val="C00000"/>
                </a:solidFill>
                <a:ea typeface="华文新魏" panose="02010800040101010101" pitchFamily="2" charset="-122"/>
              </a:rPr>
              <a:t>载频中的</a:t>
            </a: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所有其它可能的导频集合。</a:t>
            </a:r>
            <a:endParaRPr lang="en-US" altLang="en-US" sz="1600">
              <a:solidFill>
                <a:srgbClr val="1C1C1C"/>
              </a:solidFill>
              <a:ea typeface="华文新魏" panose="0201080004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Char char="-"/>
            </a:pPr>
            <a:r>
              <a:rPr lang="zh-CN" altLang="en-US" sz="1600">
                <a:solidFill>
                  <a:srgbClr val="1C1C1C"/>
                </a:solidFill>
                <a:ea typeface="华文新魏" panose="02010800040101010101" pitchFamily="2" charset="-122"/>
              </a:rPr>
              <a:t>数量不限。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endParaRPr lang="en-US" altLang="en-US" sz="1600">
              <a:solidFill>
                <a:srgbClr val="1C1C1C"/>
              </a:solidFill>
              <a:ea typeface="华文新魏" panose="02010800040101010101" pitchFamily="2" charset="-122"/>
            </a:endParaRPr>
          </a:p>
        </p:txBody>
      </p:sp>
      <p:sp>
        <p:nvSpPr>
          <p:cNvPr id="42" name="矩形 2">
            <a:extLst>
              <a:ext uri="{FF2B5EF4-FFF2-40B4-BE49-F238E27FC236}">
                <a16:creationId xmlns:a16="http://schemas.microsoft.com/office/drawing/2014/main" id="{F7B435C7-01AF-4DE7-A615-F735FF9DA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954213"/>
            <a:ext cx="3603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C00000"/>
                </a:solidFill>
                <a:ea typeface="华文新魏" panose="02010800040101010101" pitchFamily="2" charset="-122"/>
              </a:rPr>
              <a:t>有效导频集（</a:t>
            </a:r>
            <a:r>
              <a:rPr lang="en-US" altLang="zh-CN" sz="1600" dirty="0">
                <a:solidFill>
                  <a:srgbClr val="C00000"/>
                </a:solidFill>
                <a:ea typeface="华文新魏" panose="02010800040101010101" pitchFamily="2" charset="-122"/>
              </a:rPr>
              <a:t>A</a:t>
            </a:r>
            <a:r>
              <a:rPr lang="zh-CN" altLang="en-US" sz="1600" dirty="0">
                <a:solidFill>
                  <a:srgbClr val="C00000"/>
                </a:solidFill>
                <a:ea typeface="华文新魏" panose="02010800040101010101" pitchFamily="2" charset="-122"/>
              </a:rPr>
              <a:t>集、有效集、激活集）</a:t>
            </a:r>
            <a:endParaRPr lang="en-US" altLang="en-US" sz="1600" dirty="0">
              <a:solidFill>
                <a:srgbClr val="C00000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1600" dirty="0"/>
              <a:t>（</a:t>
            </a:r>
            <a:r>
              <a:rPr lang="en-US" altLang="zh-CN" sz="1600" dirty="0"/>
              <a:t>Active set</a:t>
            </a:r>
            <a:r>
              <a:rPr lang="zh-CN" altLang="en-US" sz="1600" dirty="0"/>
              <a:t>）</a:t>
            </a:r>
            <a:endParaRPr lang="zh-CN" altLang="en-US" sz="1600" dirty="0">
              <a:solidFill>
                <a:srgbClr val="C00000"/>
              </a:solidFill>
              <a:ea typeface="华文新魏" panose="02010800040101010101" pitchFamily="2" charset="-122"/>
            </a:endParaRPr>
          </a:p>
        </p:txBody>
      </p:sp>
      <p:sp>
        <p:nvSpPr>
          <p:cNvPr id="43" name="AutoShape 6">
            <a:extLst>
              <a:ext uri="{FF2B5EF4-FFF2-40B4-BE49-F238E27FC236}">
                <a16:creationId xmlns:a16="http://schemas.microsoft.com/office/drawing/2014/main" id="{C8858A32-4720-42A0-8A1C-58D76088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163638"/>
            <a:ext cx="7342188" cy="574675"/>
          </a:xfrm>
          <a:prstGeom prst="roundRect">
            <a:avLst>
              <a:gd name="adj" fmla="val 20611"/>
            </a:avLst>
          </a:prstGeom>
          <a:solidFill>
            <a:srgbClr val="EAEAEA">
              <a:alpha val="59999"/>
            </a:srgbClr>
          </a:solidFill>
          <a:ln w="1905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SzPct val="70000"/>
            </a:pPr>
            <a:r>
              <a:rPr lang="zh-CN" altLang="en-US" sz="2000" dirty="0">
                <a:solidFill>
                  <a:srgbClr val="0A6677"/>
                </a:solidFill>
                <a:ea typeface="华文新魏" panose="02010800040101010101" pitchFamily="2" charset="-122"/>
              </a:rPr>
              <a:t>导频集：所有频率相同但</a:t>
            </a:r>
            <a:r>
              <a:rPr lang="en-US" altLang="zh-CN" sz="2000" dirty="0">
                <a:solidFill>
                  <a:srgbClr val="0A6677"/>
                </a:solidFill>
                <a:ea typeface="华文新魏" panose="02010800040101010101" pitchFamily="2" charset="-122"/>
              </a:rPr>
              <a:t>PN</a:t>
            </a:r>
            <a:r>
              <a:rPr lang="zh-CN" altLang="en-US" sz="2000" dirty="0">
                <a:solidFill>
                  <a:srgbClr val="0A6677"/>
                </a:solidFill>
                <a:ea typeface="华文新魏" panose="02010800040101010101" pitchFamily="2" charset="-122"/>
              </a:rPr>
              <a:t>短码偏置不同的导频信道的集合</a:t>
            </a:r>
            <a:endParaRPr lang="en-US" altLang="en-US" sz="2000" dirty="0">
              <a:solidFill>
                <a:srgbClr val="0A6677"/>
              </a:solidFill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34850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 animBg="1" autoUpdateAnimBg="0"/>
      <p:bldP spid="40" grpId="0" animBg="1" autoUpdateAnimBg="0"/>
      <p:bldP spid="41" grpId="0" animBg="1" autoUpdateAnimBg="0"/>
      <p:bldP spid="42" grpId="0" autoUpdateAnimBg="0"/>
      <p:bldP spid="4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AF1F33-9CF9-42D6-B1EC-5A8AC4C7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当一个导频达到手机时，由于经过</a:t>
            </a:r>
            <a:r>
              <a:rPr lang="zh-CN" altLang="en-US" dirty="0">
                <a:solidFill>
                  <a:srgbClr val="0A6677"/>
                </a:solidFill>
              </a:rPr>
              <a:t>空中传播产生了延迟</a:t>
            </a:r>
            <a:r>
              <a:rPr lang="zh-CN" altLang="en-US" dirty="0"/>
              <a:t>，手机可能无法识别该导频。因此，手机必须使用一个</a:t>
            </a:r>
            <a:r>
              <a:rPr lang="zh-CN" altLang="en-US" dirty="0">
                <a:solidFill>
                  <a:srgbClr val="0A6677"/>
                </a:solidFill>
              </a:rPr>
              <a:t>合理的延迟窗口</a:t>
            </a:r>
            <a:r>
              <a:rPr lang="zh-CN" altLang="en-US" dirty="0"/>
              <a:t>来帮助它识别这个导频。手机用来识别导频的窗口宽度称为搜索窗口。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搜索窗口</a:t>
            </a:r>
            <a:r>
              <a:rPr lang="zh-CN" altLang="en-US" dirty="0">
                <a:solidFill>
                  <a:srgbClr val="0A6677"/>
                </a:solidFill>
              </a:rPr>
              <a:t>设置过大</a:t>
            </a:r>
            <a:r>
              <a:rPr lang="zh-CN" altLang="en-US" dirty="0"/>
              <a:t>，将会影响手机</a:t>
            </a:r>
            <a:r>
              <a:rPr lang="zh-CN" altLang="en-US" dirty="0">
                <a:solidFill>
                  <a:srgbClr val="0A6677"/>
                </a:solidFill>
              </a:rPr>
              <a:t>搜索导频的时间</a:t>
            </a:r>
            <a:r>
              <a:rPr lang="zh-CN" altLang="en-US" dirty="0"/>
              <a:t>；搜索窗口</a:t>
            </a:r>
            <a:r>
              <a:rPr lang="zh-CN" altLang="en-US" dirty="0">
                <a:solidFill>
                  <a:srgbClr val="0A6677"/>
                </a:solidFill>
              </a:rPr>
              <a:t>设置过小</a:t>
            </a:r>
            <a:r>
              <a:rPr lang="zh-CN" altLang="en-US" dirty="0"/>
              <a:t>，手机将</a:t>
            </a:r>
            <a:r>
              <a:rPr lang="zh-CN" altLang="en-US" dirty="0">
                <a:solidFill>
                  <a:srgbClr val="0A6677"/>
                </a:solidFill>
              </a:rPr>
              <a:t>无法搜索到时延过长的有用导频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E104D0-C1CE-46F0-B3A5-505C821C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7.2.3 </a:t>
            </a:r>
            <a:r>
              <a:rPr lang="zh-CN" altLang="en-US" dirty="0"/>
              <a:t>导频搜索窗口的作用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846A7-EFB0-4189-9FD6-7D0F9367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4B90E-FF1C-4FA9-9CA4-AEABF75B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A6DE5AF-C313-42BD-8091-C372B7F1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5041220"/>
            <a:ext cx="60467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华文新魏" panose="02010800040101010101" pitchFamily="2" charset="-122"/>
              </a:rPr>
              <a:t>搜索窗作用：</a:t>
            </a:r>
            <a:endParaRPr lang="zh-CN" altLang="en-US" sz="2000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000" dirty="0">
                <a:ea typeface="华文新魏" panose="02010800040101010101" pitchFamily="2" charset="-122"/>
              </a:rPr>
              <a:t>确保移动台能搜索到导频集中</a:t>
            </a:r>
            <a:r>
              <a:rPr lang="en-US" altLang="zh-CN" sz="2000" dirty="0">
                <a:ea typeface="华文新魏" panose="02010800040101010101" pitchFamily="2" charset="-122"/>
              </a:rPr>
              <a:t>PN</a:t>
            </a:r>
            <a:r>
              <a:rPr lang="zh-CN" altLang="en-US" sz="2000" dirty="0">
                <a:ea typeface="华文新魏" panose="02010800040101010101" pitchFamily="2" charset="-122"/>
              </a:rPr>
              <a:t>偏置的多径信号</a:t>
            </a:r>
          </a:p>
        </p:txBody>
      </p:sp>
      <p:pic>
        <p:nvPicPr>
          <p:cNvPr id="7" name="Picture 18" descr="img200608151531380381">
            <a:extLst>
              <a:ext uri="{FF2B5EF4-FFF2-40B4-BE49-F238E27FC236}">
                <a16:creationId xmlns:a16="http://schemas.microsoft.com/office/drawing/2014/main" id="{8DE1CB86-1503-4DF1-8C3F-D221A5740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4766583"/>
            <a:ext cx="14398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>
            <a:extLst>
              <a:ext uri="{FF2B5EF4-FFF2-40B4-BE49-F238E27FC236}">
                <a16:creationId xmlns:a16="http://schemas.microsoft.com/office/drawing/2014/main" id="{037941DD-CE2F-46E7-B30F-61EEDBA8C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5919108"/>
            <a:ext cx="5757863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2116"/>
      </p:ext>
    </p:extLst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D24794-943D-4D7D-BE6E-8C9B2CCA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zh-CN" altLang="en-US" dirty="0"/>
              <a:t>导频窗口的分类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70A45-3819-4983-B8FC-F8857922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72846-27DF-4A8E-A7D8-FE60386A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pSp>
        <p:nvGrpSpPr>
          <p:cNvPr id="11" name="Oval 3">
            <a:extLst>
              <a:ext uri="{FF2B5EF4-FFF2-40B4-BE49-F238E27FC236}">
                <a16:creationId xmlns:a16="http://schemas.microsoft.com/office/drawing/2014/main" id="{746A8886-6D3E-4A6A-80CE-B804AA415B8C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2598738"/>
            <a:ext cx="2768600" cy="2762250"/>
            <a:chOff x="0" y="0"/>
            <a:chExt cx="1744" cy="1740"/>
          </a:xfrm>
        </p:grpSpPr>
        <p:pic>
          <p:nvPicPr>
            <p:cNvPr id="12" name="Oval 3">
              <a:extLst>
                <a:ext uri="{FF2B5EF4-FFF2-40B4-BE49-F238E27FC236}">
                  <a16:creationId xmlns:a16="http://schemas.microsoft.com/office/drawing/2014/main" id="{6BEDC84F-E0D4-42BE-A90A-811CD77D1C3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44" cy="1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5F00B079-0074-4197-9CDF-AB55BC7C8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" y="254"/>
              <a:ext cx="1234" cy="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新魏" panose="02010800040101010101" pitchFamily="2" charset="-122"/>
              </a:endParaRPr>
            </a:p>
          </p:txBody>
        </p:sp>
      </p:grpSp>
      <p:pic>
        <p:nvPicPr>
          <p:cNvPr id="14" name="Picture 4" descr="aa">
            <a:extLst>
              <a:ext uri="{FF2B5EF4-FFF2-40B4-BE49-F238E27FC236}">
                <a16:creationId xmlns:a16="http://schemas.microsoft.com/office/drawing/2014/main" id="{CA633437-9181-484A-819E-EC185CD1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2597150"/>
            <a:ext cx="2779712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rc 5">
            <a:extLst>
              <a:ext uri="{FF2B5EF4-FFF2-40B4-BE49-F238E27FC236}">
                <a16:creationId xmlns:a16="http://schemas.microsoft.com/office/drawing/2014/main" id="{3C79CFE5-E0A2-41DD-B3E0-8C798A2BAE33}"/>
              </a:ext>
            </a:extLst>
          </p:cNvPr>
          <p:cNvSpPr>
            <a:spLocks/>
          </p:cNvSpPr>
          <p:nvPr/>
        </p:nvSpPr>
        <p:spPr bwMode="auto">
          <a:xfrm>
            <a:off x="5964238" y="2600325"/>
            <a:ext cx="1384300" cy="1392238"/>
          </a:xfrm>
          <a:custGeom>
            <a:avLst/>
            <a:gdLst>
              <a:gd name="T0" fmla="*/ -4102 w 21597"/>
              <a:gd name="T1" fmla="*/ 0 h 21600"/>
              <a:gd name="T2" fmla="*/ 88729291 w 21597"/>
              <a:gd name="T3" fmla="*/ 88262475 h 21600"/>
              <a:gd name="T4" fmla="*/ -4102 w 21597"/>
              <a:gd name="T5" fmla="*/ 0 h 21600"/>
              <a:gd name="T6" fmla="*/ 88729291 w 21597"/>
              <a:gd name="T7" fmla="*/ 88262475 h 21600"/>
              <a:gd name="T8" fmla="*/ 0 w 21597"/>
              <a:gd name="T9" fmla="*/ 89737345 h 21600"/>
              <a:gd name="T10" fmla="*/ -4102 w 21597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597"/>
              <a:gd name="T19" fmla="*/ 0 h 21600"/>
              <a:gd name="T20" fmla="*/ 21597 w 21597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597" h="21600" fill="none" extrusionOk="0">
                <a:moveTo>
                  <a:pt x="-1" y="0"/>
                </a:moveTo>
                <a:cubicBezTo>
                  <a:pt x="11791" y="0"/>
                  <a:pt x="21403" y="9456"/>
                  <a:pt x="21597" y="21245"/>
                </a:cubicBezTo>
              </a:path>
              <a:path w="21597" h="21600" stroke="0" extrusionOk="0">
                <a:moveTo>
                  <a:pt x="-1" y="0"/>
                </a:moveTo>
                <a:cubicBezTo>
                  <a:pt x="11791" y="0"/>
                  <a:pt x="21403" y="9456"/>
                  <a:pt x="21597" y="2124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solidFill>
            <a:srgbClr val="855ADA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rc 6">
            <a:extLst>
              <a:ext uri="{FF2B5EF4-FFF2-40B4-BE49-F238E27FC236}">
                <a16:creationId xmlns:a16="http://schemas.microsoft.com/office/drawing/2014/main" id="{D381F647-FB02-4A0E-A2F5-3B4D3ED71416}"/>
              </a:ext>
            </a:extLst>
          </p:cNvPr>
          <p:cNvSpPr>
            <a:spLocks/>
          </p:cNvSpPr>
          <p:nvPr/>
        </p:nvSpPr>
        <p:spPr bwMode="auto">
          <a:xfrm rot="5400000">
            <a:off x="5945982" y="3971131"/>
            <a:ext cx="1416050" cy="1392237"/>
          </a:xfrm>
          <a:custGeom>
            <a:avLst/>
            <a:gdLst>
              <a:gd name="T0" fmla="*/ -4117 w 22011"/>
              <a:gd name="T1" fmla="*/ 12400 h 21670"/>
              <a:gd name="T2" fmla="*/ 1701048 w 22011"/>
              <a:gd name="T3" fmla="*/ 0 h 21670"/>
              <a:gd name="T4" fmla="*/ 91099796 w 22011"/>
              <a:gd name="T5" fmla="*/ 89158421 h 21670"/>
              <a:gd name="T6" fmla="*/ 91095678 w 22011"/>
              <a:gd name="T7" fmla="*/ 89443228 h 21670"/>
              <a:gd name="T8" fmla="*/ -4117 w 22011"/>
              <a:gd name="T9" fmla="*/ 12400 h 21670"/>
              <a:gd name="T10" fmla="*/ 1701048 w 22011"/>
              <a:gd name="T11" fmla="*/ 0 h 21670"/>
              <a:gd name="T12" fmla="*/ 91099796 w 22011"/>
              <a:gd name="T13" fmla="*/ 89158421 h 21670"/>
              <a:gd name="T14" fmla="*/ 91095678 w 22011"/>
              <a:gd name="T15" fmla="*/ 89443228 h 21670"/>
              <a:gd name="T16" fmla="*/ 1701048 w 22011"/>
              <a:gd name="T17" fmla="*/ 89158421 h 21670"/>
              <a:gd name="T18" fmla="*/ -4117 w 22011"/>
              <a:gd name="T19" fmla="*/ 12400 h 216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011"/>
              <a:gd name="T31" fmla="*/ 0 h 21670"/>
              <a:gd name="T32" fmla="*/ 22011 w 22011"/>
              <a:gd name="T33" fmla="*/ 21670 h 216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011" h="21670" fill="none" extrusionOk="0">
                <a:moveTo>
                  <a:pt x="-1" y="3"/>
                </a:moveTo>
                <a:cubicBezTo>
                  <a:pt x="136" y="1"/>
                  <a:pt x="273" y="-1"/>
                  <a:pt x="411" y="0"/>
                </a:cubicBezTo>
                <a:cubicBezTo>
                  <a:pt x="12340" y="0"/>
                  <a:pt x="22011" y="9670"/>
                  <a:pt x="22011" y="21600"/>
                </a:cubicBezTo>
                <a:cubicBezTo>
                  <a:pt x="22011" y="21623"/>
                  <a:pt x="22010" y="21646"/>
                  <a:pt x="22010" y="21669"/>
                </a:cubicBezTo>
              </a:path>
              <a:path w="22011" h="21670" stroke="0" extrusionOk="0">
                <a:moveTo>
                  <a:pt x="-1" y="3"/>
                </a:moveTo>
                <a:cubicBezTo>
                  <a:pt x="136" y="1"/>
                  <a:pt x="273" y="-1"/>
                  <a:pt x="411" y="0"/>
                </a:cubicBezTo>
                <a:cubicBezTo>
                  <a:pt x="12340" y="0"/>
                  <a:pt x="22011" y="9670"/>
                  <a:pt x="22011" y="21600"/>
                </a:cubicBezTo>
                <a:cubicBezTo>
                  <a:pt x="22011" y="21623"/>
                  <a:pt x="22010" y="21646"/>
                  <a:pt x="22010" y="21669"/>
                </a:cubicBezTo>
                <a:lnTo>
                  <a:pt x="411" y="21600"/>
                </a:lnTo>
                <a:lnTo>
                  <a:pt x="-1" y="3"/>
                </a:lnTo>
                <a:close/>
              </a:path>
            </a:pathLst>
          </a:custGeom>
          <a:solidFill>
            <a:srgbClr val="93C05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rc 7">
            <a:extLst>
              <a:ext uri="{FF2B5EF4-FFF2-40B4-BE49-F238E27FC236}">
                <a16:creationId xmlns:a16="http://schemas.microsoft.com/office/drawing/2014/main" id="{ACC2F75B-278C-423E-BB6B-1A0385413E1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4578350" y="2603500"/>
            <a:ext cx="1387475" cy="1393825"/>
          </a:xfrm>
          <a:custGeom>
            <a:avLst/>
            <a:gdLst>
              <a:gd name="T0" fmla="*/ 1753614 w 21600"/>
              <a:gd name="T1" fmla="*/ 0 h 21787"/>
              <a:gd name="T2" fmla="*/ 89124392 w 21600"/>
              <a:gd name="T3" fmla="*/ 88388350 h 21787"/>
              <a:gd name="T4" fmla="*/ 89120281 w 21600"/>
              <a:gd name="T5" fmla="*/ 89170062 h 21787"/>
              <a:gd name="T6" fmla="*/ 1753614 w 21600"/>
              <a:gd name="T7" fmla="*/ 0 h 21787"/>
              <a:gd name="T8" fmla="*/ 89124392 w 21600"/>
              <a:gd name="T9" fmla="*/ 88388350 h 21787"/>
              <a:gd name="T10" fmla="*/ 89120281 w 21600"/>
              <a:gd name="T11" fmla="*/ 89170062 h 21787"/>
              <a:gd name="T12" fmla="*/ 0 w 21600"/>
              <a:gd name="T13" fmla="*/ 88388350 h 21787"/>
              <a:gd name="T14" fmla="*/ 1753614 w 21600"/>
              <a:gd name="T15" fmla="*/ 0 h 21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787"/>
              <a:gd name="T26" fmla="*/ 21600 w 21600"/>
              <a:gd name="T27" fmla="*/ 21787 h 21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787" fill="none" extrusionOk="0">
                <a:moveTo>
                  <a:pt x="425" y="0"/>
                </a:moveTo>
                <a:cubicBezTo>
                  <a:pt x="12187" y="232"/>
                  <a:pt x="21600" y="9832"/>
                  <a:pt x="21600" y="21596"/>
                </a:cubicBezTo>
                <a:cubicBezTo>
                  <a:pt x="21600" y="21659"/>
                  <a:pt x="21599" y="21723"/>
                  <a:pt x="21599" y="21787"/>
                </a:cubicBezTo>
              </a:path>
              <a:path w="21600" h="21787" stroke="0" extrusionOk="0">
                <a:moveTo>
                  <a:pt x="425" y="0"/>
                </a:moveTo>
                <a:cubicBezTo>
                  <a:pt x="12187" y="232"/>
                  <a:pt x="21600" y="9832"/>
                  <a:pt x="21600" y="21596"/>
                </a:cubicBezTo>
                <a:cubicBezTo>
                  <a:pt x="21600" y="21659"/>
                  <a:pt x="21599" y="21723"/>
                  <a:pt x="21599" y="21787"/>
                </a:cubicBezTo>
                <a:lnTo>
                  <a:pt x="0" y="21596"/>
                </a:lnTo>
                <a:lnTo>
                  <a:pt x="425" y="0"/>
                </a:lnTo>
                <a:close/>
              </a:path>
            </a:pathLst>
          </a:custGeom>
          <a:solidFill>
            <a:srgbClr val="93C05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rc 8">
            <a:extLst>
              <a:ext uri="{FF2B5EF4-FFF2-40B4-BE49-F238E27FC236}">
                <a16:creationId xmlns:a16="http://schemas.microsoft.com/office/drawing/2014/main" id="{C8C50FCE-D9BA-4874-B58E-4D7E522E96D9}"/>
              </a:ext>
            </a:extLst>
          </p:cNvPr>
          <p:cNvSpPr>
            <a:spLocks/>
          </p:cNvSpPr>
          <p:nvPr/>
        </p:nvSpPr>
        <p:spPr bwMode="auto">
          <a:xfrm rot="10419033">
            <a:off x="4648200" y="3879850"/>
            <a:ext cx="1387475" cy="1568450"/>
          </a:xfrm>
          <a:custGeom>
            <a:avLst/>
            <a:gdLst>
              <a:gd name="T0" fmla="*/ 9791334 w 21600"/>
              <a:gd name="T1" fmla="*/ -4128 h 24319"/>
              <a:gd name="T2" fmla="*/ 89124392 w 21600"/>
              <a:gd name="T3" fmla="*/ 89302134 h 24319"/>
              <a:gd name="T4" fmla="*/ 88344580 w 21600"/>
              <a:gd name="T5" fmla="*/ 101156931 h 24319"/>
              <a:gd name="T6" fmla="*/ 9791334 w 21600"/>
              <a:gd name="T7" fmla="*/ -4128 h 24319"/>
              <a:gd name="T8" fmla="*/ 89124392 w 21600"/>
              <a:gd name="T9" fmla="*/ 89302134 h 24319"/>
              <a:gd name="T10" fmla="*/ 88344580 w 21600"/>
              <a:gd name="T11" fmla="*/ 101156931 h 24319"/>
              <a:gd name="T12" fmla="*/ 0 w 21600"/>
              <a:gd name="T13" fmla="*/ 89302134 h 24319"/>
              <a:gd name="T14" fmla="*/ 9791334 w 21600"/>
              <a:gd name="T15" fmla="*/ -4128 h 243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4319"/>
              <a:gd name="T26" fmla="*/ 21600 w 21600"/>
              <a:gd name="T27" fmla="*/ 24319 h 2431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4319" fill="none" extrusionOk="0">
                <a:moveTo>
                  <a:pt x="2373" y="-1"/>
                </a:moveTo>
                <a:cubicBezTo>
                  <a:pt x="13317" y="1209"/>
                  <a:pt x="21600" y="10458"/>
                  <a:pt x="21600" y="21469"/>
                </a:cubicBezTo>
                <a:cubicBezTo>
                  <a:pt x="21600" y="22422"/>
                  <a:pt x="21536" y="23374"/>
                  <a:pt x="21411" y="24319"/>
                </a:cubicBezTo>
              </a:path>
              <a:path w="21600" h="24319" stroke="0" extrusionOk="0">
                <a:moveTo>
                  <a:pt x="2373" y="-1"/>
                </a:moveTo>
                <a:cubicBezTo>
                  <a:pt x="13317" y="1209"/>
                  <a:pt x="21600" y="10458"/>
                  <a:pt x="21600" y="21469"/>
                </a:cubicBezTo>
                <a:cubicBezTo>
                  <a:pt x="21600" y="22422"/>
                  <a:pt x="21536" y="23374"/>
                  <a:pt x="21411" y="24319"/>
                </a:cubicBezTo>
                <a:lnTo>
                  <a:pt x="0" y="21469"/>
                </a:lnTo>
                <a:lnTo>
                  <a:pt x="2373" y="-1"/>
                </a:lnTo>
                <a:close/>
              </a:path>
            </a:pathLst>
          </a:custGeom>
          <a:solidFill>
            <a:srgbClr val="855AD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WordArt 9">
            <a:extLst>
              <a:ext uri="{FF2B5EF4-FFF2-40B4-BE49-F238E27FC236}">
                <a16:creationId xmlns:a16="http://schemas.microsoft.com/office/drawing/2014/main" id="{F48C2E21-7E59-4C7E-A8A1-FEC11D6EA5C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770188"/>
            <a:ext cx="1725612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WordArt 10">
            <a:extLst>
              <a:ext uri="{FF2B5EF4-FFF2-40B4-BE49-F238E27FC236}">
                <a16:creationId xmlns:a16="http://schemas.microsoft.com/office/drawing/2014/main" id="{954174B0-DCFE-40CB-84E7-5FD426167392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2781300"/>
            <a:ext cx="1712913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WordArt 11">
            <a:extLst>
              <a:ext uri="{FF2B5EF4-FFF2-40B4-BE49-F238E27FC236}">
                <a16:creationId xmlns:a16="http://schemas.microsoft.com/office/drawing/2014/main" id="{A737FCF2-2532-4FAE-A57A-68CDBB740AD0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3873500"/>
            <a:ext cx="12747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WordArt 12">
            <a:extLst>
              <a:ext uri="{FF2B5EF4-FFF2-40B4-BE49-F238E27FC236}">
                <a16:creationId xmlns:a16="http://schemas.microsoft.com/office/drawing/2014/main" id="{B96B6FBE-6F9C-48B1-B13E-8E2382B81401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3873500"/>
            <a:ext cx="1303338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13">
            <a:extLst>
              <a:ext uri="{FF2B5EF4-FFF2-40B4-BE49-F238E27FC236}">
                <a16:creationId xmlns:a16="http://schemas.microsoft.com/office/drawing/2014/main" id="{BC3FBB42-E7A7-41FE-AA16-3FF98C292E72}"/>
              </a:ext>
            </a:extLst>
          </p:cNvPr>
          <p:cNvGrpSpPr>
            <a:grpSpLocks/>
          </p:cNvGrpSpPr>
          <p:nvPr/>
        </p:nvGrpSpPr>
        <p:grpSpPr bwMode="auto">
          <a:xfrm>
            <a:off x="5211763" y="3232150"/>
            <a:ext cx="1490662" cy="1458913"/>
            <a:chOff x="0" y="0"/>
            <a:chExt cx="901" cy="888"/>
          </a:xfrm>
        </p:grpSpPr>
        <p:pic>
          <p:nvPicPr>
            <p:cNvPr id="24" name="Picture 14" descr="circuler_1">
              <a:extLst>
                <a:ext uri="{FF2B5EF4-FFF2-40B4-BE49-F238E27FC236}">
                  <a16:creationId xmlns:a16="http://schemas.microsoft.com/office/drawing/2014/main" id="{4D226125-7729-4150-BED8-AF46AB526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01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" name="Oval 15">
              <a:extLst>
                <a:ext uri="{FF2B5EF4-FFF2-40B4-BE49-F238E27FC236}">
                  <a16:creationId xmlns:a16="http://schemas.microsoft.com/office/drawing/2014/main" id="{9C202B04-0ACA-4A37-B43D-4D6125882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"/>
              <a:ext cx="895" cy="887"/>
              <a:chOff x="0" y="0"/>
              <a:chExt cx="1481328" cy="1456944"/>
            </a:xfrm>
          </p:grpSpPr>
          <p:pic>
            <p:nvPicPr>
              <p:cNvPr id="38" name="Oval 15">
                <a:extLst>
                  <a:ext uri="{FF2B5EF4-FFF2-40B4-BE49-F238E27FC236}">
                    <a16:creationId xmlns:a16="http://schemas.microsoft.com/office/drawing/2014/main" id="{C1006902-A2DF-4F04-BDB8-DD33D0ABE9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481328" cy="145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ACE2251A-94CA-4BA1-8765-DB4548D09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675" y="212764"/>
                <a:ext cx="1047037" cy="1031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84A34998-6CE0-4736-84F0-D5FB1F0F5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" y="18"/>
              <a:ext cx="703" cy="301"/>
            </a:xfrm>
            <a:custGeom>
              <a:avLst/>
              <a:gdLst>
                <a:gd name="T0" fmla="*/ 368 w 1321"/>
                <a:gd name="T1" fmla="*/ 72 h 712"/>
                <a:gd name="T2" fmla="*/ 373 w 1321"/>
                <a:gd name="T3" fmla="*/ 79 h 712"/>
                <a:gd name="T4" fmla="*/ 374 w 1321"/>
                <a:gd name="T5" fmla="*/ 86 h 712"/>
                <a:gd name="T6" fmla="*/ 373 w 1321"/>
                <a:gd name="T7" fmla="*/ 92 h 712"/>
                <a:gd name="T8" fmla="*/ 368 w 1321"/>
                <a:gd name="T9" fmla="*/ 99 h 712"/>
                <a:gd name="T10" fmla="*/ 360 w 1321"/>
                <a:gd name="T11" fmla="*/ 104 h 712"/>
                <a:gd name="T12" fmla="*/ 351 w 1321"/>
                <a:gd name="T13" fmla="*/ 108 h 712"/>
                <a:gd name="T14" fmla="*/ 338 w 1321"/>
                <a:gd name="T15" fmla="*/ 112 h 712"/>
                <a:gd name="T16" fmla="*/ 325 w 1321"/>
                <a:gd name="T17" fmla="*/ 116 h 712"/>
                <a:gd name="T18" fmla="*/ 309 w 1321"/>
                <a:gd name="T19" fmla="*/ 119 h 712"/>
                <a:gd name="T20" fmla="*/ 292 w 1321"/>
                <a:gd name="T21" fmla="*/ 122 h 712"/>
                <a:gd name="T22" fmla="*/ 274 w 1321"/>
                <a:gd name="T23" fmla="*/ 124 h 712"/>
                <a:gd name="T24" fmla="*/ 254 w 1321"/>
                <a:gd name="T25" fmla="*/ 126 h 712"/>
                <a:gd name="T26" fmla="*/ 234 w 1321"/>
                <a:gd name="T27" fmla="*/ 127 h 712"/>
                <a:gd name="T28" fmla="*/ 225 w 1321"/>
                <a:gd name="T29" fmla="*/ 127 h 712"/>
                <a:gd name="T30" fmla="*/ 135 w 1321"/>
                <a:gd name="T31" fmla="*/ 127 h 712"/>
                <a:gd name="T32" fmla="*/ 134 w 1321"/>
                <a:gd name="T33" fmla="*/ 127 h 712"/>
                <a:gd name="T34" fmla="*/ 116 w 1321"/>
                <a:gd name="T35" fmla="*/ 126 h 712"/>
                <a:gd name="T36" fmla="*/ 98 w 1321"/>
                <a:gd name="T37" fmla="*/ 126 h 712"/>
                <a:gd name="T38" fmla="*/ 82 w 1321"/>
                <a:gd name="T39" fmla="*/ 124 h 712"/>
                <a:gd name="T40" fmla="*/ 67 w 1321"/>
                <a:gd name="T41" fmla="*/ 123 h 712"/>
                <a:gd name="T42" fmla="*/ 53 w 1321"/>
                <a:gd name="T43" fmla="*/ 121 h 712"/>
                <a:gd name="T44" fmla="*/ 40 w 1321"/>
                <a:gd name="T45" fmla="*/ 118 h 712"/>
                <a:gd name="T46" fmla="*/ 29 w 1321"/>
                <a:gd name="T47" fmla="*/ 116 h 712"/>
                <a:gd name="T48" fmla="*/ 19 w 1321"/>
                <a:gd name="T49" fmla="*/ 112 h 712"/>
                <a:gd name="T50" fmla="*/ 11 w 1321"/>
                <a:gd name="T51" fmla="*/ 109 h 712"/>
                <a:gd name="T52" fmla="*/ 5 w 1321"/>
                <a:gd name="T53" fmla="*/ 104 h 712"/>
                <a:gd name="T54" fmla="*/ 2 w 1321"/>
                <a:gd name="T55" fmla="*/ 99 h 712"/>
                <a:gd name="T56" fmla="*/ 0 w 1321"/>
                <a:gd name="T57" fmla="*/ 94 h 712"/>
                <a:gd name="T58" fmla="*/ 0 w 1321"/>
                <a:gd name="T59" fmla="*/ 93 h 712"/>
                <a:gd name="T60" fmla="*/ 1 w 1321"/>
                <a:gd name="T61" fmla="*/ 87 h 712"/>
                <a:gd name="T62" fmla="*/ 5 w 1321"/>
                <a:gd name="T63" fmla="*/ 80 h 712"/>
                <a:gd name="T64" fmla="*/ 14 w 1321"/>
                <a:gd name="T65" fmla="*/ 66 h 712"/>
                <a:gd name="T66" fmla="*/ 27 w 1321"/>
                <a:gd name="T67" fmla="*/ 53 h 712"/>
                <a:gd name="T68" fmla="*/ 42 w 1321"/>
                <a:gd name="T69" fmla="*/ 42 h 712"/>
                <a:gd name="T70" fmla="*/ 58 w 1321"/>
                <a:gd name="T71" fmla="*/ 31 h 712"/>
                <a:gd name="T72" fmla="*/ 77 w 1321"/>
                <a:gd name="T73" fmla="*/ 22 h 712"/>
                <a:gd name="T74" fmla="*/ 96 w 1321"/>
                <a:gd name="T75" fmla="*/ 15 h 712"/>
                <a:gd name="T76" fmla="*/ 118 w 1321"/>
                <a:gd name="T77" fmla="*/ 8 h 712"/>
                <a:gd name="T78" fmla="*/ 140 w 1321"/>
                <a:gd name="T79" fmla="*/ 4 h 712"/>
                <a:gd name="T80" fmla="*/ 164 w 1321"/>
                <a:gd name="T81" fmla="*/ 1 h 712"/>
                <a:gd name="T82" fmla="*/ 189 w 1321"/>
                <a:gd name="T83" fmla="*/ 0 h 712"/>
                <a:gd name="T84" fmla="*/ 215 w 1321"/>
                <a:gd name="T85" fmla="*/ 1 h 712"/>
                <a:gd name="T86" fmla="*/ 240 w 1321"/>
                <a:gd name="T87" fmla="*/ 4 h 712"/>
                <a:gd name="T88" fmla="*/ 264 w 1321"/>
                <a:gd name="T89" fmla="*/ 9 h 712"/>
                <a:gd name="T90" fmla="*/ 286 w 1321"/>
                <a:gd name="T91" fmla="*/ 16 h 712"/>
                <a:gd name="T92" fmla="*/ 307 w 1321"/>
                <a:gd name="T93" fmla="*/ 25 h 712"/>
                <a:gd name="T94" fmla="*/ 325 w 1321"/>
                <a:gd name="T95" fmla="*/ 35 h 712"/>
                <a:gd name="T96" fmla="*/ 342 w 1321"/>
                <a:gd name="T97" fmla="*/ 46 h 712"/>
                <a:gd name="T98" fmla="*/ 356 w 1321"/>
                <a:gd name="T99" fmla="*/ 58 h 712"/>
                <a:gd name="T100" fmla="*/ 368 w 1321"/>
                <a:gd name="T101" fmla="*/ 72 h 7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21"/>
                <a:gd name="T154" fmla="*/ 0 h 712"/>
                <a:gd name="T155" fmla="*/ 1321 w 1321"/>
                <a:gd name="T156" fmla="*/ 712 h 7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" name="Group 17">
              <a:extLst>
                <a:ext uri="{FF2B5EF4-FFF2-40B4-BE49-F238E27FC236}">
                  <a16:creationId xmlns:a16="http://schemas.microsoft.com/office/drawing/2014/main" id="{47D6B963-7AF7-43C2-9CAB-EFB5C79729C2}"/>
                </a:ext>
              </a:extLst>
            </p:cNvPr>
            <p:cNvGrpSpPr>
              <a:grpSpLocks/>
            </p:cNvGrpSpPr>
            <p:nvPr/>
          </p:nvGrpSpPr>
          <p:grpSpPr bwMode="auto">
            <a:xfrm rot="-1297425" flipH="1" flipV="1">
              <a:off x="68" y="693"/>
              <a:ext cx="781" cy="188"/>
              <a:chOff x="0" y="0"/>
              <a:chExt cx="893" cy="246"/>
            </a:xfrm>
          </p:grpSpPr>
          <p:grpSp>
            <p:nvGrpSpPr>
              <p:cNvPr id="28" name="Group 18">
                <a:extLst>
                  <a:ext uri="{FF2B5EF4-FFF2-40B4-BE49-F238E27FC236}">
                    <a16:creationId xmlns:a16="http://schemas.microsoft.com/office/drawing/2014/main" id="{E3053397-2095-48FD-A36F-2E056472C8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34" name="AutoShape 19">
                  <a:extLst>
                    <a:ext uri="{FF2B5EF4-FFF2-40B4-BE49-F238E27FC236}">
                      <a16:creationId xmlns:a16="http://schemas.microsoft.com/office/drawing/2014/main" id="{C5704C69-3DA0-424E-ABD9-5A33246CB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263130">
                  <a:off x="307" y="-220"/>
                  <a:ext cx="244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5" name="AutoShape 20">
                  <a:extLst>
                    <a:ext uri="{FF2B5EF4-FFF2-40B4-BE49-F238E27FC236}">
                      <a16:creationId xmlns:a16="http://schemas.microsoft.com/office/drawing/2014/main" id="{1D211047-45CA-4105-805B-0A878E10DE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078281">
                  <a:off x="437" y="-218"/>
                  <a:ext cx="242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6" name="AutoShape 21">
                  <a:extLst>
                    <a:ext uri="{FF2B5EF4-FFF2-40B4-BE49-F238E27FC236}">
                      <a16:creationId xmlns:a16="http://schemas.microsoft.com/office/drawing/2014/main" id="{6AB9DF8B-F4AC-49AD-8663-324488745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373927">
                  <a:off x="511" y="-188"/>
                  <a:ext cx="244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7" name="AutoShape 22">
                  <a:extLst>
                    <a:ext uri="{FF2B5EF4-FFF2-40B4-BE49-F238E27FC236}">
                      <a16:creationId xmlns:a16="http://schemas.microsoft.com/office/drawing/2014/main" id="{BFF2A845-DA39-4BA1-96EC-52118D173A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906312">
                  <a:off x="603" y="-160"/>
                  <a:ext cx="252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9690AE27-B7B3-479E-8A85-B9A9F1601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30" name="AutoShape 24">
                  <a:extLst>
                    <a:ext uri="{FF2B5EF4-FFF2-40B4-BE49-F238E27FC236}">
                      <a16:creationId xmlns:a16="http://schemas.microsoft.com/office/drawing/2014/main" id="{42916D61-B3AD-40BA-8A63-BA627439AF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263130">
                  <a:off x="341" y="-247"/>
                  <a:ext cx="228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1" name="AutoShape 25">
                  <a:extLst>
                    <a:ext uri="{FF2B5EF4-FFF2-40B4-BE49-F238E27FC236}">
                      <a16:creationId xmlns:a16="http://schemas.microsoft.com/office/drawing/2014/main" id="{4DB63CF4-093D-46EB-93F4-C2A3C088FD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078281">
                  <a:off x="478" y="-233"/>
                  <a:ext cx="228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2" name="AutoShape 26">
                  <a:extLst>
                    <a:ext uri="{FF2B5EF4-FFF2-40B4-BE49-F238E27FC236}">
                      <a16:creationId xmlns:a16="http://schemas.microsoft.com/office/drawing/2014/main" id="{2E6CA875-FD57-44EF-8576-3EE1B3547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373927">
                  <a:off x="544" y="-223"/>
                  <a:ext cx="228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3" name="AutoShape 27">
                  <a:extLst>
                    <a:ext uri="{FF2B5EF4-FFF2-40B4-BE49-F238E27FC236}">
                      <a16:creationId xmlns:a16="http://schemas.microsoft.com/office/drawing/2014/main" id="{594791A1-C81F-4DE1-9E16-429BBEFDD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906312">
                  <a:off x="642" y="-194"/>
                  <a:ext cx="229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</p:grpSp>
        </p:grpSp>
      </p:grpSp>
      <p:sp>
        <p:nvSpPr>
          <p:cNvPr id="40" name="Rectangle 28">
            <a:extLst>
              <a:ext uri="{FF2B5EF4-FFF2-40B4-BE49-F238E27FC236}">
                <a16:creationId xmlns:a16="http://schemas.microsoft.com/office/drawing/2014/main" id="{C56F3FA8-CA99-487A-AED6-2ACBD4FD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787775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1C1C1C"/>
                </a:solidFill>
                <a:ea typeface="华文新魏" panose="02010800040101010101" pitchFamily="2" charset="-122"/>
              </a:rPr>
              <a:t>导频集分类</a:t>
            </a:r>
          </a:p>
        </p:txBody>
      </p:sp>
      <p:sp>
        <p:nvSpPr>
          <p:cNvPr id="41" name="AutoShape 29">
            <a:extLst>
              <a:ext uri="{FF2B5EF4-FFF2-40B4-BE49-F238E27FC236}">
                <a16:creationId xmlns:a16="http://schemas.microsoft.com/office/drawing/2014/main" id="{57F4E456-B46F-4E45-A68E-2906B48D1794}"/>
              </a:ext>
            </a:extLst>
          </p:cNvPr>
          <p:cNvSpPr>
            <a:spLocks/>
          </p:cNvSpPr>
          <p:nvPr/>
        </p:nvSpPr>
        <p:spPr bwMode="auto">
          <a:xfrm>
            <a:off x="7412038" y="2238375"/>
            <a:ext cx="2900362" cy="696913"/>
          </a:xfrm>
          <a:prstGeom prst="accentCallout2">
            <a:avLst>
              <a:gd name="adj1" fmla="val -60134"/>
              <a:gd name="adj2" fmla="val -82756"/>
              <a:gd name="adj3" fmla="val 16403"/>
              <a:gd name="adj4" fmla="val -18667"/>
              <a:gd name="adj5" fmla="val 99880"/>
              <a:gd name="adj6" fmla="val -31954"/>
            </a:avLst>
          </a:prstGeom>
          <a:noFill/>
          <a:ln w="9525">
            <a:solidFill>
              <a:srgbClr val="003399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600" dirty="0">
              <a:solidFill>
                <a:srgbClr val="1C1C1C"/>
              </a:solidFill>
              <a:ea typeface="华文新魏" panose="02010800040101010101" pitchFamily="2" charset="-122"/>
            </a:endParaRPr>
          </a:p>
        </p:txBody>
      </p:sp>
      <p:sp>
        <p:nvSpPr>
          <p:cNvPr id="42" name="AutoShape 30">
            <a:extLst>
              <a:ext uri="{FF2B5EF4-FFF2-40B4-BE49-F238E27FC236}">
                <a16:creationId xmlns:a16="http://schemas.microsoft.com/office/drawing/2014/main" id="{732C4BCF-606B-44EF-9D71-CEDBEBEBC2AC}"/>
              </a:ext>
            </a:extLst>
          </p:cNvPr>
          <p:cNvSpPr>
            <a:spLocks/>
          </p:cNvSpPr>
          <p:nvPr/>
        </p:nvSpPr>
        <p:spPr bwMode="auto">
          <a:xfrm>
            <a:off x="7394575" y="4614863"/>
            <a:ext cx="2900363" cy="696912"/>
          </a:xfrm>
          <a:prstGeom prst="accentCallout2">
            <a:avLst>
              <a:gd name="adj1" fmla="val 16403"/>
              <a:gd name="adj2" fmla="val -2625"/>
              <a:gd name="adj3" fmla="val 16403"/>
              <a:gd name="adj4" fmla="val -12755"/>
              <a:gd name="adj5" fmla="val -4102"/>
              <a:gd name="adj6" fmla="val -23042"/>
            </a:avLst>
          </a:prstGeom>
          <a:noFill/>
          <a:ln w="9525">
            <a:solidFill>
              <a:srgbClr val="003399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70C0"/>
                </a:solidFill>
                <a:ea typeface="华文新魏" panose="02010800040101010101" pitchFamily="2" charset="-122"/>
              </a:rPr>
              <a:t>SRCH_WIN_N</a:t>
            </a:r>
            <a:r>
              <a:rPr lang="zh-CN" altLang="en-US" sz="1600" dirty="0">
                <a:solidFill>
                  <a:srgbClr val="0070C0"/>
                </a:solidFill>
                <a:ea typeface="华文新魏" panose="02010800040101010101" pitchFamily="2" charset="-122"/>
              </a:rPr>
              <a:t> 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zh-CN" altLang="en-US" sz="1600" dirty="0">
                <a:solidFill>
                  <a:srgbClr val="1C1C1C"/>
                </a:solidFill>
                <a:ea typeface="华文新魏" panose="02010800040101010101" pitchFamily="2" charset="-122"/>
              </a:rPr>
              <a:t> 监视相邻集导频的搜索窗口。</a:t>
            </a:r>
            <a:endParaRPr lang="en-US" altLang="zh-CN" sz="1600" dirty="0">
              <a:solidFill>
                <a:srgbClr val="1C1C1C"/>
              </a:solidFill>
              <a:ea typeface="华文新魏" panose="020108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en-US" altLang="en-US" sz="1600" dirty="0">
                <a:solidFill>
                  <a:srgbClr val="1C1C1C"/>
                </a:solidFill>
                <a:ea typeface="华文新魏" panose="02010800040101010101" pitchFamily="2" charset="-122"/>
              </a:rPr>
              <a:t> </a:t>
            </a:r>
            <a:r>
              <a:rPr lang="en-US" altLang="en-US" sz="1600" dirty="0" err="1">
                <a:solidFill>
                  <a:srgbClr val="1C1C1C"/>
                </a:solidFill>
                <a:ea typeface="华文新魏" panose="02010800040101010101" pitchFamily="2" charset="-122"/>
              </a:rPr>
              <a:t>其尺寸通常比SRCH_WIN_A要大</a:t>
            </a:r>
            <a:endParaRPr lang="en-US" altLang="en-US" sz="1600" dirty="0">
              <a:solidFill>
                <a:srgbClr val="1C1C1C"/>
              </a:solidFill>
              <a:ea typeface="华文新魏" panose="020108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en-US" altLang="en-US" sz="1600" dirty="0">
                <a:solidFill>
                  <a:srgbClr val="1C1C1C"/>
                </a:solidFill>
                <a:ea typeface="华文新魏" panose="02010800040101010101" pitchFamily="2" charset="-122"/>
              </a:rPr>
              <a:t> </a:t>
            </a:r>
            <a:r>
              <a:rPr lang="en-US" altLang="en-US" sz="1600" dirty="0" err="1">
                <a:solidFill>
                  <a:srgbClr val="1C1C1C"/>
                </a:solidFill>
                <a:ea typeface="华文新魏" panose="02010800040101010101" pitchFamily="2" charset="-122"/>
              </a:rPr>
              <a:t>该窗口大小要根据服务基站与相邻基站之间的距离来设置</a:t>
            </a:r>
            <a:endParaRPr lang="en-US" altLang="en-US" sz="1600" dirty="0">
              <a:solidFill>
                <a:srgbClr val="1C1C1C"/>
              </a:solidFill>
              <a:ea typeface="华文新魏" panose="02010800040101010101" pitchFamily="2" charset="-122"/>
            </a:endParaRPr>
          </a:p>
        </p:txBody>
      </p:sp>
      <p:sp>
        <p:nvSpPr>
          <p:cNvPr id="43" name="AutoShape 31">
            <a:extLst>
              <a:ext uri="{FF2B5EF4-FFF2-40B4-BE49-F238E27FC236}">
                <a16:creationId xmlns:a16="http://schemas.microsoft.com/office/drawing/2014/main" id="{055E1BF0-291A-4D0B-BC10-0AA7071876FD}"/>
              </a:ext>
            </a:extLst>
          </p:cNvPr>
          <p:cNvSpPr>
            <a:spLocks/>
          </p:cNvSpPr>
          <p:nvPr/>
        </p:nvSpPr>
        <p:spPr bwMode="auto">
          <a:xfrm flipH="1">
            <a:off x="1493837" y="1565276"/>
            <a:ext cx="3417887" cy="1392237"/>
          </a:xfrm>
          <a:prstGeom prst="accentCallout2">
            <a:avLst>
              <a:gd name="adj1" fmla="val 16398"/>
              <a:gd name="adj2" fmla="val -2694"/>
              <a:gd name="adj3" fmla="val 16398"/>
              <a:gd name="adj4" fmla="val -11898"/>
              <a:gd name="adj5" fmla="val 108338"/>
              <a:gd name="adj6" fmla="val -15593"/>
            </a:avLst>
          </a:prstGeom>
          <a:noFill/>
          <a:ln w="9525">
            <a:solidFill>
              <a:srgbClr val="003399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7030A0"/>
                </a:solidFill>
                <a:ea typeface="华文新魏" panose="02010800040101010101" pitchFamily="2" charset="-122"/>
              </a:rPr>
              <a:t>SRCH_WIN_A</a:t>
            </a:r>
          </a:p>
          <a:p>
            <a:pPr marL="0" eaLnBrk="1" hangingPunct="1">
              <a:buFont typeface="Arial" panose="020B0604020202020204" pitchFamily="34" charset="0"/>
              <a:buChar char="-"/>
            </a:pPr>
            <a:r>
              <a:rPr lang="zh-CN" altLang="en-US" sz="1600" dirty="0">
                <a:solidFill>
                  <a:srgbClr val="1C1C1C"/>
                </a:solidFill>
                <a:ea typeface="华文新魏" panose="02010800040101010101" pitchFamily="2" charset="-122"/>
              </a:rPr>
              <a:t>该窗口跟踪激活集和候选集中的导频 </a:t>
            </a:r>
            <a:endParaRPr lang="en-US" altLang="zh-CN" sz="1600" dirty="0">
              <a:solidFill>
                <a:srgbClr val="1C1C1C"/>
              </a:solidFill>
              <a:ea typeface="华文新魏" panose="02010800040101010101" pitchFamily="2" charset="-122"/>
            </a:endParaRPr>
          </a:p>
          <a:p>
            <a:pPr marL="0" eaLnBrk="1" hangingPunct="1">
              <a:buFont typeface="Arial" panose="020B0604020202020204" pitchFamily="34" charset="0"/>
              <a:buChar char="-"/>
            </a:pPr>
            <a:r>
              <a:rPr lang="zh-CN" altLang="en-US" sz="1600" dirty="0">
                <a:solidFill>
                  <a:srgbClr val="1C1C1C"/>
                </a:solidFill>
                <a:ea typeface="华文新魏" panose="02010800040101010101" pitchFamily="2" charset="-122"/>
              </a:rPr>
              <a:t>具体尺寸应根据预测的传播环境来设置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endParaRPr lang="en-US" altLang="en-US" sz="1600" dirty="0">
              <a:solidFill>
                <a:srgbClr val="C00000"/>
              </a:solidFill>
              <a:ea typeface="华文新魏" panose="02010800040101010101" pitchFamily="2" charset="-122"/>
            </a:endParaRPr>
          </a:p>
        </p:txBody>
      </p:sp>
      <p:sp>
        <p:nvSpPr>
          <p:cNvPr id="44" name="AutoShape 32">
            <a:extLst>
              <a:ext uri="{FF2B5EF4-FFF2-40B4-BE49-F238E27FC236}">
                <a16:creationId xmlns:a16="http://schemas.microsoft.com/office/drawing/2014/main" id="{13DEA192-EC30-4330-8EDA-E865464B3A79}"/>
              </a:ext>
            </a:extLst>
          </p:cNvPr>
          <p:cNvSpPr>
            <a:spLocks/>
          </p:cNvSpPr>
          <p:nvPr/>
        </p:nvSpPr>
        <p:spPr bwMode="auto">
          <a:xfrm>
            <a:off x="1419225" y="4881563"/>
            <a:ext cx="2952750" cy="668337"/>
          </a:xfrm>
          <a:prstGeom prst="accentCallout2">
            <a:avLst>
              <a:gd name="adj1" fmla="val 17102"/>
              <a:gd name="adj2" fmla="val 102694"/>
              <a:gd name="adj3" fmla="val 17102"/>
              <a:gd name="adj4" fmla="val 115431"/>
              <a:gd name="adj5" fmla="val -14014"/>
              <a:gd name="adj6" fmla="val 124806"/>
            </a:avLst>
          </a:prstGeom>
          <a:noFill/>
          <a:ln w="9525">
            <a:solidFill>
              <a:srgbClr val="003399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B050"/>
                </a:solidFill>
                <a:ea typeface="华文新魏" panose="02010800040101010101" pitchFamily="2" charset="-122"/>
              </a:rPr>
              <a:t>SRCH_WIN_R</a:t>
            </a:r>
            <a:endParaRPr lang="en-US" altLang="en-US" sz="1600" dirty="0">
              <a:solidFill>
                <a:srgbClr val="00B050"/>
              </a:solidFill>
              <a:ea typeface="华文新魏" panose="0201080004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Char char="-"/>
            </a:pPr>
            <a:r>
              <a:rPr lang="zh-CN" altLang="en-US" sz="1600" dirty="0">
                <a:solidFill>
                  <a:srgbClr val="1C1C1C"/>
                </a:solidFill>
                <a:ea typeface="华文新魏" panose="02010800040101010101" pitchFamily="2" charset="-122"/>
              </a:rPr>
              <a:t>用于跟踪剩余集中导频的搜索窗口。</a:t>
            </a:r>
            <a:endParaRPr lang="en-US" altLang="en-US" sz="1600" dirty="0">
              <a:solidFill>
                <a:srgbClr val="1C1C1C"/>
              </a:solidFill>
              <a:ea typeface="华文新魏" panose="0201080004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Char char="-"/>
            </a:pPr>
            <a:r>
              <a:rPr lang="zh-CN" altLang="en-US" sz="1600" dirty="0">
                <a:solidFill>
                  <a:srgbClr val="1C1C1C"/>
                </a:solidFill>
                <a:ea typeface="华文新魏" panose="02010800040101010101" pitchFamily="2" charset="-122"/>
              </a:rPr>
              <a:t>移动台仅搜索那些</a:t>
            </a:r>
            <a:r>
              <a:rPr lang="en-US" altLang="zh-CN" sz="1600" dirty="0">
                <a:solidFill>
                  <a:srgbClr val="1C1C1C"/>
                </a:solidFill>
                <a:ea typeface="华文新魏" panose="02010800040101010101" pitchFamily="2" charset="-122"/>
              </a:rPr>
              <a:t>PN</a:t>
            </a:r>
            <a:r>
              <a:rPr lang="zh-CN" altLang="en-US" sz="1600" dirty="0">
                <a:solidFill>
                  <a:srgbClr val="1C1C1C"/>
                </a:solidFill>
                <a:ea typeface="华文新魏" panose="02010800040101010101" pitchFamily="2" charset="-122"/>
              </a:rPr>
              <a:t>序列偏置为</a:t>
            </a:r>
            <a:r>
              <a:rPr lang="en-US" altLang="zh-CN" sz="1600" dirty="0">
                <a:solidFill>
                  <a:srgbClr val="1C1C1C"/>
                </a:solidFill>
                <a:ea typeface="华文新魏" panose="02010800040101010101" pitchFamily="2" charset="-122"/>
              </a:rPr>
              <a:t>PILOT_INC</a:t>
            </a:r>
            <a:r>
              <a:rPr lang="zh-CN" altLang="en-US" sz="1600" dirty="0">
                <a:solidFill>
                  <a:srgbClr val="1C1C1C"/>
                </a:solidFill>
                <a:ea typeface="华文新魏" panose="02010800040101010101" pitchFamily="2" charset="-122"/>
              </a:rPr>
              <a:t>整数倍的导频。其尺寸至少应该与</a:t>
            </a:r>
            <a:r>
              <a:rPr lang="en-US" altLang="zh-CN" sz="1600" dirty="0">
                <a:solidFill>
                  <a:srgbClr val="1C1C1C"/>
                </a:solidFill>
                <a:ea typeface="华文新魏" panose="02010800040101010101" pitchFamily="2" charset="-122"/>
              </a:rPr>
              <a:t>SRCH_WIN_N</a:t>
            </a:r>
            <a:r>
              <a:rPr lang="zh-CN" altLang="en-US" sz="1600" dirty="0">
                <a:solidFill>
                  <a:srgbClr val="1C1C1C"/>
                </a:solidFill>
                <a:ea typeface="华文新魏" panose="02010800040101010101" pitchFamily="2" charset="-122"/>
              </a:rPr>
              <a:t>一样大。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endParaRPr lang="en-US" altLang="en-US" sz="1600" dirty="0">
              <a:solidFill>
                <a:srgbClr val="1C1C1C"/>
              </a:solidFill>
              <a:ea typeface="华文新魏" panose="02010800040101010101" pitchFamily="2" charset="-122"/>
            </a:endParaRPr>
          </a:p>
        </p:txBody>
      </p:sp>
      <p:sp>
        <p:nvSpPr>
          <p:cNvPr id="46" name="AutoShape 6">
            <a:extLst>
              <a:ext uri="{FF2B5EF4-FFF2-40B4-BE49-F238E27FC236}">
                <a16:creationId xmlns:a16="http://schemas.microsoft.com/office/drawing/2014/main" id="{771E80B8-1B30-42CE-9049-948C06E5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427" y="2129577"/>
            <a:ext cx="4471483" cy="575790"/>
          </a:xfrm>
          <a:prstGeom prst="roundRect">
            <a:avLst>
              <a:gd name="adj" fmla="val 20611"/>
            </a:avLst>
          </a:prstGeom>
          <a:solidFill>
            <a:srgbClr val="EAEAEA">
              <a:alpha val="59999"/>
            </a:srgbClr>
          </a:solidFill>
          <a:ln w="1905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SzPct val="70000"/>
            </a:pPr>
            <a:r>
              <a:rPr lang="zh-CN" altLang="en-US" sz="2000" dirty="0">
                <a:solidFill>
                  <a:srgbClr val="0A6677"/>
                </a:solidFill>
                <a:ea typeface="华文新魏" panose="02010800040101010101" pitchFamily="2" charset="-122"/>
              </a:rPr>
              <a:t>窗口的设置是网络优化的重要内容！</a:t>
            </a:r>
            <a:endParaRPr lang="en-US" altLang="en-US" sz="2000" dirty="0">
              <a:solidFill>
                <a:srgbClr val="0A6677"/>
              </a:solidFill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4987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36F97-605A-4977-B1D5-773EB4BD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7.2.3 </a:t>
            </a:r>
            <a:r>
              <a:rPr lang="zh-CN" altLang="en-US" dirty="0"/>
              <a:t>切换分类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5BDE5-5222-4503-8A6A-B1D1553D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0E9A9-CB0B-4D42-AA35-BC2C180A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68F65FD-790F-4BDB-AAD2-C777128EA3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1700213"/>
            <a:ext cx="1366837" cy="144462"/>
          </a:xfrm>
          <a:prstGeom prst="line">
            <a:avLst/>
          </a:prstGeom>
          <a:noFill/>
          <a:ln w="50800">
            <a:solidFill>
              <a:srgbClr val="C0C0C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3AB3980-65C3-4BA8-94CA-136F4087561B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1806575" y="1608138"/>
            <a:ext cx="381000" cy="11430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C0C0C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9F26FAA2-93E0-4B1C-8E3F-4D63B0D9A4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4540250"/>
            <a:ext cx="1420812" cy="544513"/>
          </a:xfrm>
          <a:prstGeom prst="line">
            <a:avLst/>
          </a:prstGeom>
          <a:noFill/>
          <a:ln w="50800">
            <a:solidFill>
              <a:srgbClr val="C0C0C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67C7FDE4-5135-495E-A55E-A711EFC788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3989388"/>
            <a:ext cx="1420812" cy="1023937"/>
          </a:xfrm>
          <a:prstGeom prst="line">
            <a:avLst/>
          </a:prstGeom>
          <a:noFill/>
          <a:ln w="50800">
            <a:solidFill>
              <a:srgbClr val="C0C0C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D90C2319-D56F-4380-8817-F8F8AECC6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5229225"/>
            <a:ext cx="1430337" cy="460375"/>
          </a:xfrm>
          <a:prstGeom prst="line">
            <a:avLst/>
          </a:prstGeom>
          <a:noFill/>
          <a:ln w="50800">
            <a:solidFill>
              <a:srgbClr val="C0C0C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39EBE0EB-B86C-4FF8-A736-15C9FC2493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5091113"/>
            <a:ext cx="1420812" cy="66675"/>
          </a:xfrm>
          <a:prstGeom prst="line">
            <a:avLst/>
          </a:prstGeom>
          <a:noFill/>
          <a:ln w="50800">
            <a:solidFill>
              <a:srgbClr val="C0C0C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A7A82348-8864-419F-90ED-28B89C623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5300663"/>
            <a:ext cx="1430337" cy="977900"/>
          </a:xfrm>
          <a:prstGeom prst="line">
            <a:avLst/>
          </a:prstGeom>
          <a:noFill/>
          <a:ln w="50800">
            <a:solidFill>
              <a:srgbClr val="C0C0C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506B2FFA-73D5-4D58-B058-6CF50CE969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2349500"/>
            <a:ext cx="1430337" cy="647700"/>
          </a:xfrm>
          <a:prstGeom prst="line">
            <a:avLst/>
          </a:prstGeom>
          <a:noFill/>
          <a:ln w="50800">
            <a:solidFill>
              <a:srgbClr val="C0C0C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EA42DC1D-2DF9-4024-9B6A-BA996857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2979738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C0C0C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7D3D7E10-CC33-4F17-BC2F-69780D9E6D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2997200"/>
            <a:ext cx="1366837" cy="71438"/>
          </a:xfrm>
          <a:prstGeom prst="line">
            <a:avLst/>
          </a:prstGeom>
          <a:noFill/>
          <a:ln w="50800">
            <a:solidFill>
              <a:srgbClr val="C0C0C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BDE6926D-2965-435A-ACC3-AE744316D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141663"/>
            <a:ext cx="1366837" cy="287337"/>
          </a:xfrm>
          <a:prstGeom prst="line">
            <a:avLst/>
          </a:prstGeom>
          <a:noFill/>
          <a:ln w="50800">
            <a:solidFill>
              <a:srgbClr val="C0C0C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14" descr="C908 1">
            <a:extLst>
              <a:ext uri="{FF2B5EF4-FFF2-40B4-BE49-F238E27FC236}">
                <a16:creationId xmlns:a16="http://schemas.microsoft.com/office/drawing/2014/main" id="{D0E2753F-AA93-4259-B6A6-0B69FB19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38425"/>
            <a:ext cx="517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5">
            <a:extLst>
              <a:ext uri="{FF2B5EF4-FFF2-40B4-BE49-F238E27FC236}">
                <a16:creationId xmlns:a16="http://schemas.microsoft.com/office/drawing/2014/main" id="{41B3848D-B659-4F3B-B0FC-C0C8DA2A30B7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1412875"/>
            <a:ext cx="2532063" cy="404813"/>
            <a:chOff x="0" y="0"/>
            <a:chExt cx="1595" cy="255"/>
          </a:xfrm>
        </p:grpSpPr>
        <p:sp>
          <p:nvSpPr>
            <p:cNvPr id="20" name="AutoShape 16">
              <a:extLst>
                <a:ext uri="{FF2B5EF4-FFF2-40B4-BE49-F238E27FC236}">
                  <a16:creationId xmlns:a16="http://schemas.microsoft.com/office/drawing/2014/main" id="{007716D2-7B51-4F71-BA74-F995E69A3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87" cy="192"/>
            </a:xfrm>
            <a:prstGeom prst="roundRect">
              <a:avLst>
                <a:gd name="adj" fmla="val 3963"/>
              </a:avLst>
            </a:prstGeom>
            <a:solidFill>
              <a:srgbClr val="BC8310"/>
            </a:solidFill>
            <a:ln w="28575" cap="rnd">
              <a:solidFill>
                <a:srgbClr val="BC8310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新魏" panose="02010800040101010101" pitchFamily="2" charset="-122"/>
              </a:endParaRPr>
            </a:p>
          </p:txBody>
        </p:sp>
        <p:pic>
          <p:nvPicPr>
            <p:cNvPr id="21" name="Picture 17" descr="guang">
              <a:extLst>
                <a:ext uri="{FF2B5EF4-FFF2-40B4-BE49-F238E27FC236}">
                  <a16:creationId xmlns:a16="http://schemas.microsoft.com/office/drawing/2014/main" id="{82641EC9-B437-4A2A-8811-FE41D1EF0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15" y="4"/>
              <a:ext cx="15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521E8D55-1956-488D-8E47-81CF6ADD0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5"/>
              <a:ext cx="1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ea typeface="华文新魏" panose="02010800040101010101" pitchFamily="2" charset="-122"/>
                </a:rPr>
                <a:t>空闲切换</a:t>
              </a: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id="{0F138F0B-A155-4444-A802-81611F83B273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1997075"/>
            <a:ext cx="2532063" cy="404813"/>
            <a:chOff x="0" y="0"/>
            <a:chExt cx="1595" cy="255"/>
          </a:xfrm>
        </p:grpSpPr>
        <p:sp>
          <p:nvSpPr>
            <p:cNvPr id="24" name="AutoShape 20">
              <a:extLst>
                <a:ext uri="{FF2B5EF4-FFF2-40B4-BE49-F238E27FC236}">
                  <a16:creationId xmlns:a16="http://schemas.microsoft.com/office/drawing/2014/main" id="{B3C4DF0F-88CA-4758-8843-14A5F623A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87" cy="192"/>
            </a:xfrm>
            <a:prstGeom prst="roundRect">
              <a:avLst>
                <a:gd name="adj" fmla="val 3963"/>
              </a:avLst>
            </a:prstGeom>
            <a:solidFill>
              <a:srgbClr val="EA9E60"/>
            </a:solidFill>
            <a:ln w="28575" cap="rnd">
              <a:solidFill>
                <a:srgbClr val="EA9E60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新魏" panose="02010800040101010101" pitchFamily="2" charset="-122"/>
              </a:endParaRPr>
            </a:p>
          </p:txBody>
        </p:sp>
        <p:pic>
          <p:nvPicPr>
            <p:cNvPr id="25" name="Picture 21" descr="guang">
              <a:extLst>
                <a:ext uri="{FF2B5EF4-FFF2-40B4-BE49-F238E27FC236}">
                  <a16:creationId xmlns:a16="http://schemas.microsoft.com/office/drawing/2014/main" id="{D208EAD9-7292-42AB-8212-DD8B5E02D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15" y="4"/>
              <a:ext cx="15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EA5B1DCE-4543-4BD3-B220-D80D16927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5"/>
              <a:ext cx="1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ea typeface="华文新魏" panose="02010800040101010101" pitchFamily="2" charset="-122"/>
                </a:rPr>
                <a:t>接入入口切换</a:t>
              </a:r>
            </a:p>
          </p:txBody>
        </p:sp>
      </p:grpSp>
      <p:grpSp>
        <p:nvGrpSpPr>
          <p:cNvPr id="27" name="Group 23">
            <a:extLst>
              <a:ext uri="{FF2B5EF4-FFF2-40B4-BE49-F238E27FC236}">
                <a16:creationId xmlns:a16="http://schemas.microsoft.com/office/drawing/2014/main" id="{F8D94814-EC34-4B2A-B767-9308783A5CDD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752850"/>
            <a:ext cx="2532063" cy="404813"/>
            <a:chOff x="0" y="0"/>
            <a:chExt cx="1595" cy="255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F5D22D71-0E08-4EE4-A6B2-358BB2C22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87" cy="192"/>
            </a:xfrm>
            <a:prstGeom prst="roundRect">
              <a:avLst>
                <a:gd name="adj" fmla="val 3963"/>
              </a:avLst>
            </a:prstGeom>
            <a:solidFill>
              <a:srgbClr val="75D4FF"/>
            </a:solidFill>
            <a:ln w="28575" cap="rnd">
              <a:solidFill>
                <a:srgbClr val="75D4FF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新魏" panose="02010800040101010101" pitchFamily="2" charset="-122"/>
              </a:endParaRPr>
            </a:p>
          </p:txBody>
        </p:sp>
        <p:pic>
          <p:nvPicPr>
            <p:cNvPr id="29" name="Picture 25" descr="guang">
              <a:extLst>
                <a:ext uri="{FF2B5EF4-FFF2-40B4-BE49-F238E27FC236}">
                  <a16:creationId xmlns:a16="http://schemas.microsoft.com/office/drawing/2014/main" id="{4DEFCFEE-60B2-4140-ABE1-56C30686B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15" y="4"/>
              <a:ext cx="15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 Box 26">
              <a:extLst>
                <a:ext uri="{FF2B5EF4-FFF2-40B4-BE49-F238E27FC236}">
                  <a16:creationId xmlns:a16="http://schemas.microsoft.com/office/drawing/2014/main" id="{FB55C82F-3D71-41F0-84E2-7786991B6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5"/>
              <a:ext cx="1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ea typeface="华文新魏" panose="02010800040101010101" pitchFamily="2" charset="-122"/>
                </a:rPr>
                <a:t>软切换</a:t>
              </a:r>
            </a:p>
          </p:txBody>
        </p:sp>
      </p:grpSp>
      <p:grpSp>
        <p:nvGrpSpPr>
          <p:cNvPr id="31" name="Group 27">
            <a:extLst>
              <a:ext uri="{FF2B5EF4-FFF2-40B4-BE49-F238E27FC236}">
                <a16:creationId xmlns:a16="http://schemas.microsoft.com/office/drawing/2014/main" id="{A7EC18DA-BFB1-45A2-A374-DE202A4A89A8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4337050"/>
            <a:ext cx="2532063" cy="404813"/>
            <a:chOff x="0" y="0"/>
            <a:chExt cx="1595" cy="255"/>
          </a:xfrm>
        </p:grpSpPr>
        <p:sp>
          <p:nvSpPr>
            <p:cNvPr id="32" name="AutoShape 28">
              <a:extLst>
                <a:ext uri="{FF2B5EF4-FFF2-40B4-BE49-F238E27FC236}">
                  <a16:creationId xmlns:a16="http://schemas.microsoft.com/office/drawing/2014/main" id="{77EE2EEA-B875-4708-B5A8-9C4B9FF1B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87" cy="192"/>
            </a:xfrm>
            <a:prstGeom prst="roundRect">
              <a:avLst>
                <a:gd name="adj" fmla="val 3963"/>
              </a:avLst>
            </a:prstGeom>
            <a:solidFill>
              <a:srgbClr val="75D4FF"/>
            </a:solidFill>
            <a:ln w="28575" cap="rnd">
              <a:solidFill>
                <a:srgbClr val="75D4FF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新魏" panose="02010800040101010101" pitchFamily="2" charset="-122"/>
              </a:endParaRPr>
            </a:p>
          </p:txBody>
        </p:sp>
        <p:pic>
          <p:nvPicPr>
            <p:cNvPr id="33" name="Picture 29" descr="guang">
              <a:extLst>
                <a:ext uri="{FF2B5EF4-FFF2-40B4-BE49-F238E27FC236}">
                  <a16:creationId xmlns:a16="http://schemas.microsoft.com/office/drawing/2014/main" id="{7EAC88A6-30CE-46E9-AF7D-C0D3CF1A7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15" y="4"/>
              <a:ext cx="15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E32A0CFA-DD6F-4889-B42D-9CF5A6E27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5"/>
              <a:ext cx="1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ea typeface="华文新魏" panose="02010800040101010101" pitchFamily="2" charset="-122"/>
                </a:rPr>
                <a:t>更软切换</a:t>
              </a:r>
            </a:p>
          </p:txBody>
        </p:sp>
      </p:grpSp>
      <p:grpSp>
        <p:nvGrpSpPr>
          <p:cNvPr id="35" name="Group 31">
            <a:extLst>
              <a:ext uri="{FF2B5EF4-FFF2-40B4-BE49-F238E27FC236}">
                <a16:creationId xmlns:a16="http://schemas.microsoft.com/office/drawing/2014/main" id="{D6DB4062-D308-4D39-BB24-0A8F46D888AC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4922838"/>
            <a:ext cx="2532063" cy="404812"/>
            <a:chOff x="0" y="0"/>
            <a:chExt cx="1595" cy="255"/>
          </a:xfrm>
        </p:grpSpPr>
        <p:sp>
          <p:nvSpPr>
            <p:cNvPr id="36" name="AutoShape 32">
              <a:extLst>
                <a:ext uri="{FF2B5EF4-FFF2-40B4-BE49-F238E27FC236}">
                  <a16:creationId xmlns:a16="http://schemas.microsoft.com/office/drawing/2014/main" id="{AD275EFB-166F-4584-AFBD-93510EAEA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87" cy="192"/>
            </a:xfrm>
            <a:prstGeom prst="roundRect">
              <a:avLst>
                <a:gd name="adj" fmla="val 3963"/>
              </a:avLst>
            </a:prstGeom>
            <a:solidFill>
              <a:srgbClr val="75D4FF"/>
            </a:solidFill>
            <a:ln w="28575" cap="rnd">
              <a:solidFill>
                <a:srgbClr val="75D4FF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新魏" panose="02010800040101010101" pitchFamily="2" charset="-122"/>
              </a:endParaRPr>
            </a:p>
          </p:txBody>
        </p:sp>
        <p:pic>
          <p:nvPicPr>
            <p:cNvPr id="37" name="Picture 33" descr="guang">
              <a:extLst>
                <a:ext uri="{FF2B5EF4-FFF2-40B4-BE49-F238E27FC236}">
                  <a16:creationId xmlns:a16="http://schemas.microsoft.com/office/drawing/2014/main" id="{19FBBB71-4980-4C02-9EB6-64F6FEEBB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15" y="4"/>
              <a:ext cx="15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13E0DBA8-0A8C-472A-8D99-B05BBB12C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5"/>
              <a:ext cx="1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ea typeface="华文新魏" panose="02010800040101010101" pitchFamily="2" charset="-122"/>
                </a:rPr>
                <a:t>换频切换</a:t>
              </a:r>
            </a:p>
          </p:txBody>
        </p:sp>
      </p:grpSp>
      <p:grpSp>
        <p:nvGrpSpPr>
          <p:cNvPr id="39" name="Group 35">
            <a:extLst>
              <a:ext uri="{FF2B5EF4-FFF2-40B4-BE49-F238E27FC236}">
                <a16:creationId xmlns:a16="http://schemas.microsoft.com/office/drawing/2014/main" id="{EBE152C9-E26A-4F5C-93E0-29DAD3F04E36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5507038"/>
            <a:ext cx="2532063" cy="404812"/>
            <a:chOff x="0" y="0"/>
            <a:chExt cx="1595" cy="255"/>
          </a:xfrm>
        </p:grpSpPr>
        <p:sp>
          <p:nvSpPr>
            <p:cNvPr id="40" name="AutoShape 36">
              <a:extLst>
                <a:ext uri="{FF2B5EF4-FFF2-40B4-BE49-F238E27FC236}">
                  <a16:creationId xmlns:a16="http://schemas.microsoft.com/office/drawing/2014/main" id="{095EE508-E5CB-4CC9-8272-97228B86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87" cy="192"/>
            </a:xfrm>
            <a:prstGeom prst="roundRect">
              <a:avLst>
                <a:gd name="adj" fmla="val 3963"/>
              </a:avLst>
            </a:prstGeom>
            <a:solidFill>
              <a:srgbClr val="75D4FF"/>
            </a:solidFill>
            <a:ln w="28575" cap="rnd">
              <a:solidFill>
                <a:srgbClr val="75D4FF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新魏" panose="02010800040101010101" pitchFamily="2" charset="-122"/>
              </a:endParaRPr>
            </a:p>
          </p:txBody>
        </p:sp>
        <p:pic>
          <p:nvPicPr>
            <p:cNvPr id="41" name="Picture 37" descr="guang">
              <a:extLst>
                <a:ext uri="{FF2B5EF4-FFF2-40B4-BE49-F238E27FC236}">
                  <a16:creationId xmlns:a16="http://schemas.microsoft.com/office/drawing/2014/main" id="{71C506F3-F769-486C-A2CC-E536DA2D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15" y="4"/>
              <a:ext cx="15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38">
              <a:extLst>
                <a:ext uri="{FF2B5EF4-FFF2-40B4-BE49-F238E27FC236}">
                  <a16:creationId xmlns:a16="http://schemas.microsoft.com/office/drawing/2014/main" id="{5A1F6AC2-A1DA-4FE8-BB3B-E8EE663C1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5"/>
              <a:ext cx="1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ea typeface="华文新魏" panose="02010800040101010101" pitchFamily="2" charset="-122"/>
                </a:rPr>
                <a:t>同频硬切换</a:t>
              </a:r>
            </a:p>
          </p:txBody>
        </p:sp>
      </p:grpSp>
      <p:grpSp>
        <p:nvGrpSpPr>
          <p:cNvPr id="43" name="Group 39">
            <a:extLst>
              <a:ext uri="{FF2B5EF4-FFF2-40B4-BE49-F238E27FC236}">
                <a16:creationId xmlns:a16="http://schemas.microsoft.com/office/drawing/2014/main" id="{3AD9B539-0B61-45AE-AE58-1D0F6B0000E6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6092825"/>
            <a:ext cx="2532063" cy="404813"/>
            <a:chOff x="0" y="0"/>
            <a:chExt cx="1595" cy="255"/>
          </a:xfrm>
        </p:grpSpPr>
        <p:sp>
          <p:nvSpPr>
            <p:cNvPr id="44" name="AutoShape 40">
              <a:extLst>
                <a:ext uri="{FF2B5EF4-FFF2-40B4-BE49-F238E27FC236}">
                  <a16:creationId xmlns:a16="http://schemas.microsoft.com/office/drawing/2014/main" id="{251ED3BE-0FEB-4FAF-91D1-72C12380F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87" cy="192"/>
            </a:xfrm>
            <a:prstGeom prst="roundRect">
              <a:avLst>
                <a:gd name="adj" fmla="val 3963"/>
              </a:avLst>
            </a:prstGeom>
            <a:solidFill>
              <a:srgbClr val="75D4FF"/>
            </a:solidFill>
            <a:ln w="28575" cap="rnd">
              <a:solidFill>
                <a:srgbClr val="75D4FF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新魏" panose="02010800040101010101" pitchFamily="2" charset="-122"/>
              </a:endParaRPr>
            </a:p>
          </p:txBody>
        </p:sp>
        <p:pic>
          <p:nvPicPr>
            <p:cNvPr id="45" name="Picture 41" descr="guang">
              <a:extLst>
                <a:ext uri="{FF2B5EF4-FFF2-40B4-BE49-F238E27FC236}">
                  <a16:creationId xmlns:a16="http://schemas.microsoft.com/office/drawing/2014/main" id="{1F1CD4D5-A943-455F-85E0-6E345B41F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15" y="4"/>
              <a:ext cx="15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42">
              <a:extLst>
                <a:ext uri="{FF2B5EF4-FFF2-40B4-BE49-F238E27FC236}">
                  <a16:creationId xmlns:a16="http://schemas.microsoft.com/office/drawing/2014/main" id="{2B9EBFCD-E9E7-4241-A56A-875795510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5"/>
              <a:ext cx="1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ea typeface="华文新魏" panose="02010800040101010101" pitchFamily="2" charset="-122"/>
                </a:rPr>
                <a:t>跨系统硬切换</a:t>
              </a:r>
            </a:p>
          </p:txBody>
        </p:sp>
      </p:grpSp>
      <p:sp>
        <p:nvSpPr>
          <p:cNvPr id="47" name="AutoShape 43">
            <a:extLst>
              <a:ext uri="{FF2B5EF4-FFF2-40B4-BE49-F238E27FC236}">
                <a16:creationId xmlns:a16="http://schemas.microsoft.com/office/drawing/2014/main" id="{A22CFC09-E697-490A-9942-9FA9A9D094E4}"/>
              </a:ext>
            </a:extLst>
          </p:cNvPr>
          <p:cNvSpPr>
            <a:spLocks noChangeArrowheads="1"/>
          </p:cNvSpPr>
          <p:nvPr/>
        </p:nvSpPr>
        <p:spPr bwMode="auto">
          <a:xfrm rot="13559751">
            <a:off x="1227138" y="4387850"/>
            <a:ext cx="1423987" cy="347663"/>
          </a:xfrm>
          <a:prstGeom prst="leftArrow">
            <a:avLst>
              <a:gd name="adj1" fmla="val 50000"/>
              <a:gd name="adj2" fmla="val 204775"/>
            </a:avLst>
          </a:prstGeom>
          <a:solidFill>
            <a:srgbClr val="C0C0C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21D75A36-2478-4807-9F4C-7B754914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4652963"/>
            <a:ext cx="260350" cy="519112"/>
          </a:xfrm>
          <a:prstGeom prst="ellipse">
            <a:avLst/>
          </a:prstGeom>
          <a:gradFill rotWithShape="1">
            <a:gsLst>
              <a:gs pos="0">
                <a:srgbClr val="75D4FF"/>
              </a:gs>
              <a:gs pos="50000">
                <a:srgbClr val="033587"/>
              </a:gs>
              <a:gs pos="100000">
                <a:srgbClr val="75D4FF"/>
              </a:gs>
            </a:gsLst>
            <a:lin ang="0" scaled="1"/>
          </a:gradFill>
          <a:ln>
            <a:noFill/>
          </a:ln>
          <a:effectLst>
            <a:outerShdw dist="50800" dir="54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49" name="Oval 45">
            <a:extLst>
              <a:ext uri="{FF2B5EF4-FFF2-40B4-BE49-F238E27FC236}">
                <a16:creationId xmlns:a16="http://schemas.microsoft.com/office/drawing/2014/main" id="{24835B9C-C7A3-4C58-8163-D53FC9A3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25" y="4656138"/>
            <a:ext cx="1631950" cy="519112"/>
          </a:xfrm>
          <a:prstGeom prst="ellipse">
            <a:avLst/>
          </a:prstGeom>
          <a:gradFill rotWithShape="1">
            <a:gsLst>
              <a:gs pos="0">
                <a:schemeClr val="bg1">
                  <a:alpha val="37999"/>
                </a:schemeClr>
              </a:gs>
              <a:gs pos="100000">
                <a:srgbClr val="494949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50" name="Oval 46">
            <a:extLst>
              <a:ext uri="{FF2B5EF4-FFF2-40B4-BE49-F238E27FC236}">
                <a16:creationId xmlns:a16="http://schemas.microsoft.com/office/drawing/2014/main" id="{6D79472F-E62F-4A24-9A67-CB3FFA7B3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4657725"/>
            <a:ext cx="1368425" cy="519113"/>
          </a:xfrm>
          <a:prstGeom prst="ellipse">
            <a:avLst/>
          </a:prstGeom>
          <a:gradFill rotWithShape="1">
            <a:gsLst>
              <a:gs pos="0">
                <a:schemeClr val="bg1">
                  <a:alpha val="78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51" name="Oval 47">
            <a:extLst>
              <a:ext uri="{FF2B5EF4-FFF2-40B4-BE49-F238E27FC236}">
                <a16:creationId xmlns:a16="http://schemas.microsoft.com/office/drawing/2014/main" id="{0A74B207-875E-4B1A-A836-FDB4CB9D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4664075"/>
            <a:ext cx="819150" cy="519113"/>
          </a:xfrm>
          <a:prstGeom prst="ellipse">
            <a:avLst/>
          </a:prstGeom>
          <a:gradFill rotWithShape="1">
            <a:gsLst>
              <a:gs pos="0">
                <a:schemeClr val="bg1">
                  <a:alpha val="37999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52" name="Text Box 48">
            <a:extLst>
              <a:ext uri="{FF2B5EF4-FFF2-40B4-BE49-F238E27FC236}">
                <a16:creationId xmlns:a16="http://schemas.microsoft.com/office/drawing/2014/main" id="{D090865C-B1FF-4FB7-87BF-8C7BBC205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4935538"/>
            <a:ext cx="175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ea typeface="华文新魏" panose="02010800040101010101" pitchFamily="2" charset="-122"/>
              </a:rPr>
              <a:t>呼叫期间</a:t>
            </a:r>
            <a:endParaRPr lang="ko-KR" altLang="en-US" sz="2000">
              <a:ea typeface="华文细黑" panose="02010600040101010101" pitchFamily="2" charset="-122"/>
            </a:endParaRPr>
          </a:p>
        </p:txBody>
      </p:sp>
      <p:sp>
        <p:nvSpPr>
          <p:cNvPr id="53" name="Oval 49">
            <a:extLst>
              <a:ext uri="{FF2B5EF4-FFF2-40B4-BE49-F238E27FC236}">
                <a16:creationId xmlns:a16="http://schemas.microsoft.com/office/drawing/2014/main" id="{BC076390-D405-447C-AEEC-82E4ADED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2565400"/>
            <a:ext cx="1666875" cy="966788"/>
          </a:xfrm>
          <a:prstGeom prst="ellipse">
            <a:avLst/>
          </a:prstGeom>
          <a:gradFill rotWithShape="1">
            <a:gsLst>
              <a:gs pos="0">
                <a:srgbClr val="EA9E60"/>
              </a:gs>
              <a:gs pos="50000">
                <a:srgbClr val="B0520C"/>
              </a:gs>
              <a:gs pos="100000">
                <a:srgbClr val="EA9E60"/>
              </a:gs>
            </a:gsLst>
            <a:lin ang="0" scaled="1"/>
          </a:gradFill>
          <a:ln>
            <a:noFill/>
          </a:ln>
          <a:effectLst>
            <a:outerShdw dist="64758" dir="4721404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54" name="Oval 50">
            <a:extLst>
              <a:ext uri="{FF2B5EF4-FFF2-40B4-BE49-F238E27FC236}">
                <a16:creationId xmlns:a16="http://schemas.microsoft.com/office/drawing/2014/main" id="{F10C813A-2776-4B22-9210-D196F03DA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25" y="2568575"/>
            <a:ext cx="1631950" cy="519113"/>
          </a:xfrm>
          <a:prstGeom prst="ellipse">
            <a:avLst/>
          </a:prstGeom>
          <a:gradFill rotWithShape="1">
            <a:gsLst>
              <a:gs pos="0">
                <a:schemeClr val="bg1">
                  <a:alpha val="37999"/>
                </a:schemeClr>
              </a:gs>
              <a:gs pos="100000">
                <a:srgbClr val="494949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55" name="Oval 51">
            <a:extLst>
              <a:ext uri="{FF2B5EF4-FFF2-40B4-BE49-F238E27FC236}">
                <a16:creationId xmlns:a16="http://schemas.microsoft.com/office/drawing/2014/main" id="{4C52A973-A161-4FCB-9A8D-A426FB9F5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2570163"/>
            <a:ext cx="1368425" cy="519112"/>
          </a:xfrm>
          <a:prstGeom prst="ellipse">
            <a:avLst/>
          </a:prstGeom>
          <a:gradFill rotWithShape="1">
            <a:gsLst>
              <a:gs pos="0">
                <a:schemeClr val="bg1">
                  <a:alpha val="78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56" name="Oval 52">
            <a:extLst>
              <a:ext uri="{FF2B5EF4-FFF2-40B4-BE49-F238E27FC236}">
                <a16:creationId xmlns:a16="http://schemas.microsoft.com/office/drawing/2014/main" id="{C6F6816D-2293-4B07-86FF-E400E24A1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2576513"/>
            <a:ext cx="819150" cy="519112"/>
          </a:xfrm>
          <a:prstGeom prst="ellipse">
            <a:avLst/>
          </a:prstGeom>
          <a:gradFill rotWithShape="1">
            <a:gsLst>
              <a:gs pos="0">
                <a:schemeClr val="bg1">
                  <a:alpha val="37999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66B1E1BE-042E-47D7-87FA-B29A0721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2847975"/>
            <a:ext cx="175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ea typeface="华文新魏" panose="02010800040101010101" pitchFamily="2" charset="-122"/>
              </a:rPr>
              <a:t>接入期间</a:t>
            </a:r>
            <a:endParaRPr lang="ko-KR" altLang="en-US" sz="2000">
              <a:ea typeface="华文细黑" panose="02010600040101010101" pitchFamily="2" charset="-122"/>
            </a:endParaRPr>
          </a:p>
        </p:txBody>
      </p:sp>
      <p:sp>
        <p:nvSpPr>
          <p:cNvPr id="58" name="Oval 54">
            <a:extLst>
              <a:ext uri="{FF2B5EF4-FFF2-40B4-BE49-F238E27FC236}">
                <a16:creationId xmlns:a16="http://schemas.microsoft.com/office/drawing/2014/main" id="{35DA8ECB-CF4E-493A-8FCC-DE10840F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1382713"/>
            <a:ext cx="260350" cy="519112"/>
          </a:xfrm>
          <a:prstGeom prst="ellipse">
            <a:avLst/>
          </a:prstGeom>
          <a:gradFill rotWithShape="1">
            <a:gsLst>
              <a:gs pos="0">
                <a:srgbClr val="BC8310"/>
              </a:gs>
              <a:gs pos="50000">
                <a:srgbClr val="85490D"/>
              </a:gs>
              <a:gs pos="100000">
                <a:srgbClr val="BC8310"/>
              </a:gs>
            </a:gsLst>
            <a:lin ang="0" scaled="1"/>
          </a:gradFill>
          <a:ln>
            <a:noFill/>
          </a:ln>
          <a:effectLst>
            <a:outerShdw dist="63500" dir="54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59" name="Oval 55">
            <a:extLst>
              <a:ext uri="{FF2B5EF4-FFF2-40B4-BE49-F238E27FC236}">
                <a16:creationId xmlns:a16="http://schemas.microsoft.com/office/drawing/2014/main" id="{A2979578-3300-4BEB-8C0C-B2E94350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25" y="1385888"/>
            <a:ext cx="1631950" cy="519112"/>
          </a:xfrm>
          <a:prstGeom prst="ellipse">
            <a:avLst/>
          </a:prstGeom>
          <a:gradFill rotWithShape="1">
            <a:gsLst>
              <a:gs pos="0">
                <a:schemeClr val="bg1">
                  <a:alpha val="37999"/>
                </a:schemeClr>
              </a:gs>
              <a:gs pos="100000">
                <a:srgbClr val="494949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60" name="Oval 56">
            <a:extLst>
              <a:ext uri="{FF2B5EF4-FFF2-40B4-BE49-F238E27FC236}">
                <a16:creationId xmlns:a16="http://schemas.microsoft.com/office/drawing/2014/main" id="{58C30AB3-3996-43EA-8029-0981C2C8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1387475"/>
            <a:ext cx="1368425" cy="519113"/>
          </a:xfrm>
          <a:prstGeom prst="ellipse">
            <a:avLst/>
          </a:prstGeom>
          <a:gradFill rotWithShape="1">
            <a:gsLst>
              <a:gs pos="0">
                <a:schemeClr val="bg1">
                  <a:alpha val="78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61" name="Oval 57">
            <a:extLst>
              <a:ext uri="{FF2B5EF4-FFF2-40B4-BE49-F238E27FC236}">
                <a16:creationId xmlns:a16="http://schemas.microsoft.com/office/drawing/2014/main" id="{486D9F19-0294-4A93-B617-AABE3EC26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1393825"/>
            <a:ext cx="819150" cy="519113"/>
          </a:xfrm>
          <a:prstGeom prst="ellipse">
            <a:avLst/>
          </a:prstGeom>
          <a:gradFill rotWithShape="1">
            <a:gsLst>
              <a:gs pos="0">
                <a:schemeClr val="bg1">
                  <a:alpha val="37999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62" name="Text Box 58">
            <a:extLst>
              <a:ext uri="{FF2B5EF4-FFF2-40B4-BE49-F238E27FC236}">
                <a16:creationId xmlns:a16="http://schemas.microsoft.com/office/drawing/2014/main" id="{60A2B1E1-D012-4C58-A2EF-5035C8A6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1665288"/>
            <a:ext cx="175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ea typeface="华文新魏" panose="02010800040101010101" pitchFamily="2" charset="-122"/>
              </a:rPr>
              <a:t>空闲状态</a:t>
            </a:r>
            <a:endParaRPr lang="ko-KR" altLang="en-US" sz="2000">
              <a:ea typeface="华文细黑" panose="02010600040101010101" pitchFamily="2" charset="-122"/>
            </a:endParaRPr>
          </a:p>
        </p:txBody>
      </p:sp>
      <p:grpSp>
        <p:nvGrpSpPr>
          <p:cNvPr id="63" name="Group 59">
            <a:extLst>
              <a:ext uri="{FF2B5EF4-FFF2-40B4-BE49-F238E27FC236}">
                <a16:creationId xmlns:a16="http://schemas.microsoft.com/office/drawing/2014/main" id="{F895DD1B-8A3C-4965-AFE9-59E2C595C01B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2582863"/>
            <a:ext cx="2532063" cy="404812"/>
            <a:chOff x="0" y="0"/>
            <a:chExt cx="1595" cy="255"/>
          </a:xfrm>
        </p:grpSpPr>
        <p:sp>
          <p:nvSpPr>
            <p:cNvPr id="64" name="AutoShape 60">
              <a:extLst>
                <a:ext uri="{FF2B5EF4-FFF2-40B4-BE49-F238E27FC236}">
                  <a16:creationId xmlns:a16="http://schemas.microsoft.com/office/drawing/2014/main" id="{59B62B16-F039-45C3-9BDC-D482B3873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87" cy="192"/>
            </a:xfrm>
            <a:prstGeom prst="roundRect">
              <a:avLst>
                <a:gd name="adj" fmla="val 3963"/>
              </a:avLst>
            </a:prstGeom>
            <a:solidFill>
              <a:srgbClr val="EA9E60"/>
            </a:solidFill>
            <a:ln w="28575" cap="rnd">
              <a:solidFill>
                <a:srgbClr val="EA9E60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新魏" panose="02010800040101010101" pitchFamily="2" charset="-122"/>
              </a:endParaRPr>
            </a:p>
          </p:txBody>
        </p:sp>
        <p:pic>
          <p:nvPicPr>
            <p:cNvPr id="65" name="Picture 61" descr="guang">
              <a:extLst>
                <a:ext uri="{FF2B5EF4-FFF2-40B4-BE49-F238E27FC236}">
                  <a16:creationId xmlns:a16="http://schemas.microsoft.com/office/drawing/2014/main" id="{58920A69-6B4F-49C7-9DDA-AC911F587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15" y="4"/>
              <a:ext cx="15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62">
              <a:extLst>
                <a:ext uri="{FF2B5EF4-FFF2-40B4-BE49-F238E27FC236}">
                  <a16:creationId xmlns:a16="http://schemas.microsoft.com/office/drawing/2014/main" id="{93DE6A11-D584-4D39-89CD-C16D83EDF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5"/>
              <a:ext cx="1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ea typeface="华文新魏" panose="02010800040101010101" pitchFamily="2" charset="-122"/>
                </a:rPr>
                <a:t>接入试探切换</a:t>
              </a:r>
            </a:p>
          </p:txBody>
        </p:sp>
      </p:grpSp>
      <p:grpSp>
        <p:nvGrpSpPr>
          <p:cNvPr id="67" name="Group 63">
            <a:extLst>
              <a:ext uri="{FF2B5EF4-FFF2-40B4-BE49-F238E27FC236}">
                <a16:creationId xmlns:a16="http://schemas.microsoft.com/office/drawing/2014/main" id="{F986D7EC-0470-40F2-B324-6F1FD6B0C1A7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167063"/>
            <a:ext cx="2532063" cy="404812"/>
            <a:chOff x="0" y="0"/>
            <a:chExt cx="1595" cy="255"/>
          </a:xfrm>
        </p:grpSpPr>
        <p:sp>
          <p:nvSpPr>
            <p:cNvPr id="68" name="AutoShape 64">
              <a:extLst>
                <a:ext uri="{FF2B5EF4-FFF2-40B4-BE49-F238E27FC236}">
                  <a16:creationId xmlns:a16="http://schemas.microsoft.com/office/drawing/2014/main" id="{7AE86703-A7FC-41A6-9DC0-BADF4F3DC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87" cy="192"/>
            </a:xfrm>
            <a:prstGeom prst="roundRect">
              <a:avLst>
                <a:gd name="adj" fmla="val 3963"/>
              </a:avLst>
            </a:prstGeom>
            <a:solidFill>
              <a:srgbClr val="EA9E60"/>
            </a:solidFill>
            <a:ln w="28575" cap="rnd">
              <a:solidFill>
                <a:srgbClr val="EA9E60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新魏" panose="02010800040101010101" pitchFamily="2" charset="-122"/>
              </a:endParaRPr>
            </a:p>
          </p:txBody>
        </p:sp>
        <p:pic>
          <p:nvPicPr>
            <p:cNvPr id="69" name="Picture 65" descr="guang">
              <a:extLst>
                <a:ext uri="{FF2B5EF4-FFF2-40B4-BE49-F238E27FC236}">
                  <a16:creationId xmlns:a16="http://schemas.microsoft.com/office/drawing/2014/main" id="{90553201-475B-4478-9DBE-1E24EDE30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15" y="4"/>
              <a:ext cx="15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66">
              <a:extLst>
                <a:ext uri="{FF2B5EF4-FFF2-40B4-BE49-F238E27FC236}">
                  <a16:creationId xmlns:a16="http://schemas.microsoft.com/office/drawing/2014/main" id="{806A839A-E027-49ED-BEBB-ADF9E4A6D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5"/>
              <a:ext cx="1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ea typeface="华文新魏" panose="02010800040101010101" pitchFamily="2" charset="-122"/>
                </a:rPr>
                <a:t>接入切换</a:t>
              </a:r>
            </a:p>
          </p:txBody>
        </p:sp>
      </p:grpSp>
      <p:sp>
        <p:nvSpPr>
          <p:cNvPr id="71" name="圆角矩形 2">
            <a:extLst>
              <a:ext uri="{FF2B5EF4-FFF2-40B4-BE49-F238E27FC236}">
                <a16:creationId xmlns:a16="http://schemas.microsoft.com/office/drawing/2014/main" id="{131A28DB-4C6F-4C88-95F1-E4CAC8F2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295400"/>
            <a:ext cx="2878138" cy="5222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2" name="圆角矩形 68">
            <a:extLst>
              <a:ext uri="{FF2B5EF4-FFF2-40B4-BE49-F238E27FC236}">
                <a16:creationId xmlns:a16="http://schemas.microsoft.com/office/drawing/2014/main" id="{5FEFFAF9-7F52-4DC8-BDA5-670F259B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644900"/>
            <a:ext cx="2878138" cy="10969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7501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 autoUpdateAnimBg="0"/>
      <p:bldP spid="7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7982F-F1B1-47E6-9BD6-FC21A810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zh-CN" altLang="en-US" dirty="0"/>
              <a:t>软切换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F8360-E5DD-40FE-A62D-835B2B62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1C7DE-0566-4F49-A608-E238F7E0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E48CF2-8FF0-4DD3-BBED-AA50A21424E2}"/>
              </a:ext>
            </a:extLst>
          </p:cNvPr>
          <p:cNvSpPr txBox="1">
            <a:spLocks noChangeArrowheads="1"/>
          </p:cNvSpPr>
          <p:nvPr/>
        </p:nvSpPr>
        <p:spPr>
          <a:xfrm>
            <a:off x="611188" y="981075"/>
            <a:ext cx="2160587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>
              <a:ea typeface="华文新魏" panose="02010800040101010101" pitchFamily="2" charset="-122"/>
            </a:endParaRPr>
          </a:p>
        </p:txBody>
      </p:sp>
      <p:grpSp>
        <p:nvGrpSpPr>
          <p:cNvPr id="7" name="Group 148">
            <a:extLst>
              <a:ext uri="{FF2B5EF4-FFF2-40B4-BE49-F238E27FC236}">
                <a16:creationId xmlns:a16="http://schemas.microsoft.com/office/drawing/2014/main" id="{26C9E409-D8EB-461D-9CAB-CA6644CD8E19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352550"/>
            <a:ext cx="6356350" cy="3228975"/>
            <a:chOff x="0" y="0"/>
            <a:chExt cx="4004" cy="2034"/>
          </a:xfrm>
        </p:grpSpPr>
        <p:grpSp>
          <p:nvGrpSpPr>
            <p:cNvPr id="8" name="Group 149">
              <a:extLst>
                <a:ext uri="{FF2B5EF4-FFF2-40B4-BE49-F238E27FC236}">
                  <a16:creationId xmlns:a16="http://schemas.microsoft.com/office/drawing/2014/main" id="{0D901389-A57C-4245-8292-1A69C487A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" y="834"/>
              <a:ext cx="1514" cy="902"/>
              <a:chOff x="0" y="0"/>
              <a:chExt cx="1514" cy="902"/>
            </a:xfrm>
          </p:grpSpPr>
          <p:sp>
            <p:nvSpPr>
              <p:cNvPr id="66" name="Line 150">
                <a:extLst>
                  <a:ext uri="{FF2B5EF4-FFF2-40B4-BE49-F238E27FC236}">
                    <a16:creationId xmlns:a16="http://schemas.microsoft.com/office/drawing/2014/main" id="{161DE3D6-79E4-4C2B-95DC-DF6293578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691" cy="493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51">
                <a:extLst>
                  <a:ext uri="{FF2B5EF4-FFF2-40B4-BE49-F238E27FC236}">
                    <a16:creationId xmlns:a16="http://schemas.microsoft.com/office/drawing/2014/main" id="{3D410AD5-352D-4F33-BD9E-A90B8A97F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6" y="299"/>
                <a:ext cx="0" cy="200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152">
                <a:extLst>
                  <a:ext uri="{FF2B5EF4-FFF2-40B4-BE49-F238E27FC236}">
                    <a16:creationId xmlns:a16="http://schemas.microsoft.com/office/drawing/2014/main" id="{1D61C993-0FA0-442C-A662-F4F55A713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307"/>
                <a:ext cx="834" cy="595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153">
              <a:extLst>
                <a:ext uri="{FF2B5EF4-FFF2-40B4-BE49-F238E27FC236}">
                  <a16:creationId xmlns:a16="http://schemas.microsoft.com/office/drawing/2014/main" id="{2E759899-D451-42B5-8930-64A9A495D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9" y="628"/>
              <a:ext cx="1212" cy="5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4">
              <a:extLst>
                <a:ext uri="{FF2B5EF4-FFF2-40B4-BE49-F238E27FC236}">
                  <a16:creationId xmlns:a16="http://schemas.microsoft.com/office/drawing/2014/main" id="{A8ED728D-B1D8-4F62-ACC2-35630EEF4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6" y="624"/>
              <a:ext cx="1219" cy="5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55">
              <a:extLst>
                <a:ext uri="{FF2B5EF4-FFF2-40B4-BE49-F238E27FC236}">
                  <a16:creationId xmlns:a16="http://schemas.microsoft.com/office/drawing/2014/main" id="{55C042E4-FBCD-4C4A-A142-2E9F4E920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2" y="285"/>
              <a:ext cx="308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56">
              <a:extLst>
                <a:ext uri="{FF2B5EF4-FFF2-40B4-BE49-F238E27FC236}">
                  <a16:creationId xmlns:a16="http://schemas.microsoft.com/office/drawing/2014/main" id="{A95198F3-AC2F-4D3F-AC4A-FFA6D4241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5" y="713"/>
              <a:ext cx="0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57">
              <a:extLst>
                <a:ext uri="{FF2B5EF4-FFF2-40B4-BE49-F238E27FC236}">
                  <a16:creationId xmlns:a16="http://schemas.microsoft.com/office/drawing/2014/main" id="{BA393B7A-F11D-47C5-AEAF-3A0A42F2D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" y="713"/>
              <a:ext cx="0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58">
              <a:extLst>
                <a:ext uri="{FF2B5EF4-FFF2-40B4-BE49-F238E27FC236}">
                  <a16:creationId xmlns:a16="http://schemas.microsoft.com/office/drawing/2014/main" id="{6CA2E7F2-24B7-45E3-BF90-691B3F2A8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2" y="834"/>
              <a:ext cx="1500" cy="888"/>
              <a:chOff x="0" y="0"/>
              <a:chExt cx="1500" cy="888"/>
            </a:xfrm>
          </p:grpSpPr>
          <p:sp>
            <p:nvSpPr>
              <p:cNvPr id="63" name="Line 159">
                <a:extLst>
                  <a:ext uri="{FF2B5EF4-FFF2-40B4-BE49-F238E27FC236}">
                    <a16:creationId xmlns:a16="http://schemas.microsoft.com/office/drawing/2014/main" id="{50031EAA-A910-4D36-9B00-59ABE7B5D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1" y="0"/>
                <a:ext cx="699" cy="497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60">
                <a:extLst>
                  <a:ext uri="{FF2B5EF4-FFF2-40B4-BE49-F238E27FC236}">
                    <a16:creationId xmlns:a16="http://schemas.microsoft.com/office/drawing/2014/main" id="{6B6E514E-ADD8-4488-AC38-E0D6BDF42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2" y="294"/>
                <a:ext cx="7" cy="209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61">
                <a:extLst>
                  <a:ext uri="{FF2B5EF4-FFF2-40B4-BE49-F238E27FC236}">
                    <a16:creationId xmlns:a16="http://schemas.microsoft.com/office/drawing/2014/main" id="{64E26965-CD44-4D78-95A3-E7AEBD8DB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288"/>
                <a:ext cx="818" cy="600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162">
              <a:extLst>
                <a:ext uri="{FF2B5EF4-FFF2-40B4-BE49-F238E27FC236}">
                  <a16:creationId xmlns:a16="http://schemas.microsoft.com/office/drawing/2014/main" id="{02B99B4C-6C00-48A5-BBE2-F97757D73B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" y="228"/>
              <a:ext cx="735" cy="324"/>
              <a:chOff x="0" y="0"/>
              <a:chExt cx="735" cy="324"/>
            </a:xfrm>
          </p:grpSpPr>
          <p:sp>
            <p:nvSpPr>
              <p:cNvPr id="61" name="AutoShape 163">
                <a:extLst>
                  <a:ext uri="{FF2B5EF4-FFF2-40B4-BE49-F238E27FC236}">
                    <a16:creationId xmlns:a16="http://schemas.microsoft.com/office/drawing/2014/main" id="{C2C238EE-D2A1-4046-85C5-985848837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"/>
                <a:ext cx="735" cy="302"/>
              </a:xfrm>
              <a:prstGeom prst="hexagon">
                <a:avLst>
                  <a:gd name="adj" fmla="val 30783"/>
                  <a:gd name="vf" fmla="val 115470"/>
                </a:avLst>
              </a:prstGeom>
              <a:solidFill>
                <a:srgbClr val="CCECFF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sp>
            <p:nvSpPr>
              <p:cNvPr id="62" name="Text Box 164">
                <a:extLst>
                  <a:ext uri="{FF2B5EF4-FFF2-40B4-BE49-F238E27FC236}">
                    <a16:creationId xmlns:a16="http://schemas.microsoft.com/office/drawing/2014/main" id="{8BB38C86-BF00-4279-B51A-6361EB0C20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" y="0"/>
                <a:ext cx="557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400">
                    <a:ea typeface="华文新魏" panose="02010800040101010101" pitchFamily="2" charset="-122"/>
                  </a:rPr>
                  <a:t>目标基站</a:t>
                </a:r>
                <a:endParaRPr lang="en-US" altLang="en-US" sz="1400">
                  <a:ea typeface="华文新魏" panose="02010800040101010101" pitchFamily="2" charset="-122"/>
                </a:endParaRPr>
              </a:p>
              <a:p>
                <a:pPr algn="ctr"/>
                <a:r>
                  <a:rPr lang="en-US" altLang="zh-CN" sz="1400">
                    <a:ea typeface="华文新魏" panose="02010800040101010101" pitchFamily="2" charset="-122"/>
                  </a:rPr>
                  <a:t>B</a:t>
                </a:r>
              </a:p>
            </p:txBody>
          </p:sp>
        </p:grpSp>
        <p:grpSp>
          <p:nvGrpSpPr>
            <p:cNvPr id="16" name="Group 165">
              <a:extLst>
                <a:ext uri="{FF2B5EF4-FFF2-40B4-BE49-F238E27FC236}">
                  <a16:creationId xmlns:a16="http://schemas.microsoft.com/office/drawing/2014/main" id="{A5A900E7-7DE3-4041-A149-0CFAF812D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4"/>
              <a:ext cx="735" cy="353"/>
              <a:chOff x="0" y="0"/>
              <a:chExt cx="735" cy="353"/>
            </a:xfrm>
          </p:grpSpPr>
          <p:sp>
            <p:nvSpPr>
              <p:cNvPr id="59" name="AutoShape 166">
                <a:extLst>
                  <a:ext uri="{FF2B5EF4-FFF2-40B4-BE49-F238E27FC236}">
                    <a16:creationId xmlns:a16="http://schemas.microsoft.com/office/drawing/2014/main" id="{652A95AC-6892-43DB-ACC1-26EACABF2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35" cy="302"/>
              </a:xfrm>
              <a:prstGeom prst="hexagon">
                <a:avLst>
                  <a:gd name="adj" fmla="val 30783"/>
                  <a:gd name="vf" fmla="val 115470"/>
                </a:avLst>
              </a:prstGeom>
              <a:solidFill>
                <a:srgbClr val="CCECFF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sp>
            <p:nvSpPr>
              <p:cNvPr id="60" name="Text Box 167">
                <a:extLst>
                  <a:ext uri="{FF2B5EF4-FFF2-40B4-BE49-F238E27FC236}">
                    <a16:creationId xmlns:a16="http://schemas.microsoft.com/office/drawing/2014/main" id="{83C032B2-C2F7-4BF9-99E7-6A60DCEB38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29"/>
                <a:ext cx="444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400">
                    <a:ea typeface="华文新魏" panose="02010800040101010101" pitchFamily="2" charset="-122"/>
                  </a:rPr>
                  <a:t>原基站</a:t>
                </a:r>
                <a:endParaRPr lang="en-US" altLang="en-US" sz="1400">
                  <a:ea typeface="华文新魏" panose="02010800040101010101" pitchFamily="2" charset="-122"/>
                </a:endParaRPr>
              </a:p>
              <a:p>
                <a:pPr algn="ctr"/>
                <a:r>
                  <a:rPr lang="en-US" altLang="zh-CN" sz="1400">
                    <a:ea typeface="华文新魏" panose="02010800040101010101" pitchFamily="2" charset="-122"/>
                  </a:rPr>
                  <a:t>A</a:t>
                </a:r>
              </a:p>
            </p:txBody>
          </p:sp>
        </p:grpSp>
        <p:grpSp>
          <p:nvGrpSpPr>
            <p:cNvPr id="17" name="Group 168">
              <a:extLst>
                <a:ext uri="{FF2B5EF4-FFF2-40B4-BE49-F238E27FC236}">
                  <a16:creationId xmlns:a16="http://schemas.microsoft.com/office/drawing/2014/main" id="{CB899351-22F9-4384-8F7C-BCE73BF9D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0"/>
              <a:ext cx="639" cy="359"/>
              <a:chOff x="0" y="0"/>
              <a:chExt cx="639" cy="359"/>
            </a:xfrm>
          </p:grpSpPr>
          <p:sp>
            <p:nvSpPr>
              <p:cNvPr id="57" name="Cloud">
                <a:extLst>
                  <a:ext uri="{FF2B5EF4-FFF2-40B4-BE49-F238E27FC236}">
                    <a16:creationId xmlns:a16="http://schemas.microsoft.com/office/drawing/2014/main" id="{801A7132-FA1E-440C-B037-177FF7A6AC4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0" y="0"/>
                <a:ext cx="639" cy="359"/>
              </a:xfrm>
              <a:custGeom>
                <a:avLst/>
                <a:gdLst>
                  <a:gd name="T0" fmla="*/ 2 w 21600"/>
                  <a:gd name="T1" fmla="*/ 2 h 21600"/>
                  <a:gd name="T2" fmla="*/ 0 w 21600"/>
                  <a:gd name="T3" fmla="*/ 3 h 21600"/>
                  <a:gd name="T4" fmla="*/ 1 w 21600"/>
                  <a:gd name="T5" fmla="*/ 4 h 21600"/>
                  <a:gd name="T6" fmla="*/ 1 w 21600"/>
                  <a:gd name="T7" fmla="*/ 4 h 21600"/>
                  <a:gd name="T8" fmla="*/ 0 w 21600"/>
                  <a:gd name="T9" fmla="*/ 4 h 21600"/>
                  <a:gd name="T10" fmla="*/ 2 w 21600"/>
                  <a:gd name="T11" fmla="*/ 5 h 21600"/>
                  <a:gd name="T12" fmla="*/ 3 w 21600"/>
                  <a:gd name="T13" fmla="*/ 5 h 21600"/>
                  <a:gd name="T14" fmla="*/ 3 w 21600"/>
                  <a:gd name="T15" fmla="*/ 5 h 21600"/>
                  <a:gd name="T16" fmla="*/ 5 w 21600"/>
                  <a:gd name="T17" fmla="*/ 6 h 21600"/>
                  <a:gd name="T18" fmla="*/ 7 w 21600"/>
                  <a:gd name="T19" fmla="*/ 5 h 21600"/>
                  <a:gd name="T20" fmla="*/ 7 w 21600"/>
                  <a:gd name="T21" fmla="*/ 5 h 21600"/>
                  <a:gd name="T22" fmla="*/ 10 w 21600"/>
                  <a:gd name="T23" fmla="*/ 6 h 21600"/>
                  <a:gd name="T24" fmla="*/ 12 w 21600"/>
                  <a:gd name="T25" fmla="*/ 5 h 21600"/>
                  <a:gd name="T26" fmla="*/ 12 w 21600"/>
                  <a:gd name="T27" fmla="*/ 5 h 21600"/>
                  <a:gd name="T28" fmla="*/ 14 w 21600"/>
                  <a:gd name="T29" fmla="*/ 5 h 21600"/>
                  <a:gd name="T30" fmla="*/ 16 w 21600"/>
                  <a:gd name="T31" fmla="*/ 4 h 21600"/>
                  <a:gd name="T32" fmla="*/ 16 w 21600"/>
                  <a:gd name="T33" fmla="*/ 4 h 21600"/>
                  <a:gd name="T34" fmla="*/ 19 w 21600"/>
                  <a:gd name="T35" fmla="*/ 3 h 21600"/>
                  <a:gd name="T36" fmla="*/ 18 w 21600"/>
                  <a:gd name="T37" fmla="*/ 2 h 21600"/>
                  <a:gd name="T38" fmla="*/ 18 w 21600"/>
                  <a:gd name="T39" fmla="*/ 2 h 21600"/>
                  <a:gd name="T40" fmla="*/ 18 w 21600"/>
                  <a:gd name="T41" fmla="*/ 2 h 21600"/>
                  <a:gd name="T42" fmla="*/ 17 w 21600"/>
                  <a:gd name="T43" fmla="*/ 1 h 21600"/>
                  <a:gd name="T44" fmla="*/ 17 w 21600"/>
                  <a:gd name="T45" fmla="*/ 1 h 21600"/>
                  <a:gd name="T46" fmla="*/ 15 w 21600"/>
                  <a:gd name="T47" fmla="*/ 0 h 21600"/>
                  <a:gd name="T48" fmla="*/ 13 w 21600"/>
                  <a:gd name="T49" fmla="*/ 0 h 21600"/>
                  <a:gd name="T50" fmla="*/ 13 w 21600"/>
                  <a:gd name="T51" fmla="*/ 0 h 21600"/>
                  <a:gd name="T52" fmla="*/ 12 w 21600"/>
                  <a:gd name="T53" fmla="*/ 0 h 21600"/>
                  <a:gd name="T54" fmla="*/ 10 w 21600"/>
                  <a:gd name="T55" fmla="*/ 0 h 21600"/>
                  <a:gd name="T56" fmla="*/ 10 w 21600"/>
                  <a:gd name="T57" fmla="*/ 0 h 21600"/>
                  <a:gd name="T58" fmla="*/ 8 w 21600"/>
                  <a:gd name="T59" fmla="*/ 0 h 21600"/>
                  <a:gd name="T60" fmla="*/ 6 w 21600"/>
                  <a:gd name="T61" fmla="*/ 1 h 21600"/>
                  <a:gd name="T62" fmla="*/ 6 w 21600"/>
                  <a:gd name="T63" fmla="*/ 1 h 21600"/>
                  <a:gd name="T64" fmla="*/ 5 w 21600"/>
                  <a:gd name="T65" fmla="*/ 1 h 21600"/>
                  <a:gd name="T66" fmla="*/ 2 w 21600"/>
                  <a:gd name="T67" fmla="*/ 2 h 21600"/>
                  <a:gd name="T68" fmla="*/ 2 w 21600"/>
                  <a:gd name="T69" fmla="*/ 2 h 21600"/>
                  <a:gd name="T70" fmla="*/ 2 w 21600"/>
                  <a:gd name="T71" fmla="*/ 2 h 21600"/>
                  <a:gd name="T72" fmla="*/ 1 w 21600"/>
                  <a:gd name="T73" fmla="*/ 4 h 21600"/>
                  <a:gd name="T74" fmla="*/ 2 w 21600"/>
                  <a:gd name="T75" fmla="*/ 4 h 21600"/>
                  <a:gd name="T76" fmla="*/ 2 w 21600"/>
                  <a:gd name="T77" fmla="*/ 4 h 21600"/>
                  <a:gd name="T78" fmla="*/ 3 w 21600"/>
                  <a:gd name="T79" fmla="*/ 5 h 21600"/>
                  <a:gd name="T80" fmla="*/ 3 w 21600"/>
                  <a:gd name="T81" fmla="*/ 5 h 21600"/>
                  <a:gd name="T82" fmla="*/ 7 w 21600"/>
                  <a:gd name="T83" fmla="*/ 5 h 21600"/>
                  <a:gd name="T84" fmla="*/ 7 w 21600"/>
                  <a:gd name="T85" fmla="*/ 5 h 21600"/>
                  <a:gd name="T86" fmla="*/ 12 w 21600"/>
                  <a:gd name="T87" fmla="*/ 5 h 21600"/>
                  <a:gd name="T88" fmla="*/ 13 w 21600"/>
                  <a:gd name="T89" fmla="*/ 5 h 21600"/>
                  <a:gd name="T90" fmla="*/ 16 w 21600"/>
                  <a:gd name="T91" fmla="*/ 4 h 21600"/>
                  <a:gd name="T92" fmla="*/ 16 w 21600"/>
                  <a:gd name="T93" fmla="*/ 4 h 21600"/>
                  <a:gd name="T94" fmla="*/ 15 w 21600"/>
                  <a:gd name="T95" fmla="*/ 3 h 21600"/>
                  <a:gd name="T96" fmla="*/ 18 w 21600"/>
                  <a:gd name="T97" fmla="*/ 2 h 21600"/>
                  <a:gd name="T98" fmla="*/ 18 w 21600"/>
                  <a:gd name="T99" fmla="*/ 2 h 21600"/>
                  <a:gd name="T100" fmla="*/ 17 w 21600"/>
                  <a:gd name="T101" fmla="*/ 1 h 21600"/>
                  <a:gd name="T102" fmla="*/ 17 w 21600"/>
                  <a:gd name="T103" fmla="*/ 1 h 21600"/>
                  <a:gd name="T104" fmla="*/ 17 w 21600"/>
                  <a:gd name="T105" fmla="*/ 1 h 21600"/>
                  <a:gd name="T106" fmla="*/ 13 w 21600"/>
                  <a:gd name="T107" fmla="*/ 0 h 21600"/>
                  <a:gd name="T108" fmla="*/ 13 w 21600"/>
                  <a:gd name="T109" fmla="*/ 1 h 21600"/>
                  <a:gd name="T110" fmla="*/ 10 w 21600"/>
                  <a:gd name="T111" fmla="*/ 0 h 21600"/>
                  <a:gd name="T112" fmla="*/ 10 w 21600"/>
                  <a:gd name="T113" fmla="*/ 1 h 21600"/>
                  <a:gd name="T114" fmla="*/ 7 w 21600"/>
                  <a:gd name="T115" fmla="*/ 1 h 21600"/>
                  <a:gd name="T116" fmla="*/ 6 w 21600"/>
                  <a:gd name="T117" fmla="*/ 1 h 21600"/>
                  <a:gd name="T118" fmla="*/ 2 w 21600"/>
                  <a:gd name="T119" fmla="*/ 2 h 21600"/>
                  <a:gd name="T120" fmla="*/ 2 w 21600"/>
                  <a:gd name="T121" fmla="*/ 2 h 216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2975 w 21600"/>
                  <a:gd name="T184" fmla="*/ 3249 h 21600"/>
                  <a:gd name="T185" fmla="*/ 17070 w 21600"/>
                  <a:gd name="T186" fmla="*/ 17328 h 216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99CCFF"/>
                  </a:gs>
                </a:gsLst>
                <a:path path="rect">
                  <a:fillToRect l="50000" t="50000" r="50000" b="50000"/>
                </a:path>
              </a:gradFill>
              <a:ln w="952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170">
                <a:extLst>
                  <a:ext uri="{FF2B5EF4-FFF2-40B4-BE49-F238E27FC236}">
                    <a16:creationId xmlns:a16="http://schemas.microsoft.com/office/drawing/2014/main" id="{0F0E0DE9-3493-4F2E-9677-67E343125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" y="89"/>
                <a:ext cx="407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>
                    <a:ea typeface="华文新魏" panose="02010800040101010101" pitchFamily="2" charset="-122"/>
                  </a:rPr>
                  <a:t>PSTN</a:t>
                </a:r>
              </a:p>
            </p:txBody>
          </p:sp>
        </p:grpSp>
        <p:sp>
          <p:nvSpPr>
            <p:cNvPr id="18" name="Rectangle 171">
              <a:extLst>
                <a:ext uri="{FF2B5EF4-FFF2-40B4-BE49-F238E27FC236}">
                  <a16:creationId xmlns:a16="http://schemas.microsoft.com/office/drawing/2014/main" id="{8AFF94C1-E69C-4E52-8953-6FF10ABB9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351"/>
              <a:ext cx="777" cy="22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2550" tIns="41275" rIns="82550" bIns="41275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新魏" panose="02010800040101010101" pitchFamily="2" charset="-122"/>
              </a:endParaRPr>
            </a:p>
          </p:txBody>
        </p:sp>
        <p:sp>
          <p:nvSpPr>
            <p:cNvPr id="19" name="Text Box 172">
              <a:extLst>
                <a:ext uri="{FF2B5EF4-FFF2-40B4-BE49-F238E27FC236}">
                  <a16:creationId xmlns:a16="http://schemas.microsoft.com/office/drawing/2014/main" id="{FF405941-4898-4570-BE93-CAAFB6A23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63"/>
              <a:ext cx="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>
                  <a:ea typeface="华文新魏" panose="02010800040101010101" pitchFamily="2" charset="-122"/>
                </a:rPr>
                <a:t>MSC</a:t>
              </a:r>
            </a:p>
          </p:txBody>
        </p:sp>
        <p:grpSp>
          <p:nvGrpSpPr>
            <p:cNvPr id="20" name="Group 173">
              <a:extLst>
                <a:ext uri="{FF2B5EF4-FFF2-40B4-BE49-F238E27FC236}">
                  <a16:creationId xmlns:a16="http://schemas.microsoft.com/office/drawing/2014/main" id="{11249AF1-DFB5-44AB-A07A-0B5078F13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0" y="954"/>
              <a:ext cx="384" cy="227"/>
              <a:chOff x="0" y="0"/>
              <a:chExt cx="384" cy="227"/>
            </a:xfrm>
          </p:grpSpPr>
          <p:sp>
            <p:nvSpPr>
              <p:cNvPr id="55" name="Rectangle 174">
                <a:extLst>
                  <a:ext uri="{FF2B5EF4-FFF2-40B4-BE49-F238E27FC236}">
                    <a16:creationId xmlns:a16="http://schemas.microsoft.com/office/drawing/2014/main" id="{F8DD0DED-4279-4A27-A49F-231EA67C1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3" cy="227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sp>
            <p:nvSpPr>
              <p:cNvPr id="56" name="Text Box 175">
                <a:extLst>
                  <a:ext uri="{FF2B5EF4-FFF2-40B4-BE49-F238E27FC236}">
                    <a16:creationId xmlns:a16="http://schemas.microsoft.com/office/drawing/2014/main" id="{0B55581E-B0D9-463B-AF5E-6D9F465916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0"/>
                <a:ext cx="3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550" tIns="41275" rIns="82550" bIns="4127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>
                    <a:ea typeface="华文新魏" panose="02010800040101010101" pitchFamily="2" charset="-122"/>
                  </a:rPr>
                  <a:t>BSC</a:t>
                </a:r>
              </a:p>
            </p:txBody>
          </p:sp>
        </p:grpSp>
        <p:grpSp>
          <p:nvGrpSpPr>
            <p:cNvPr id="21" name="Group 176">
              <a:extLst>
                <a:ext uri="{FF2B5EF4-FFF2-40B4-BE49-F238E27FC236}">
                  <a16:creationId xmlns:a16="http://schemas.microsoft.com/office/drawing/2014/main" id="{B438CA21-74E8-4864-AA06-3C72475356C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49" y="1429"/>
              <a:ext cx="167" cy="605"/>
              <a:chOff x="0" y="0"/>
              <a:chExt cx="276" cy="1104"/>
            </a:xfrm>
          </p:grpSpPr>
          <p:sp>
            <p:nvSpPr>
              <p:cNvPr id="22" name="AutoShape 177">
                <a:extLst>
                  <a:ext uri="{FF2B5EF4-FFF2-40B4-BE49-F238E27FC236}">
                    <a16:creationId xmlns:a16="http://schemas.microsoft.com/office/drawing/2014/main" id="{6DA98016-F5FC-4D45-9716-F075AC3ADD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210"/>
                <a:ext cx="276" cy="894"/>
              </a:xfrm>
              <a:prstGeom prst="roundRect">
                <a:avLst>
                  <a:gd name="adj" fmla="val 12528"/>
                </a:avLst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sp>
            <p:nvSpPr>
              <p:cNvPr id="23" name="AutoShape 178">
                <a:extLst>
                  <a:ext uri="{FF2B5EF4-FFF2-40B4-BE49-F238E27FC236}">
                    <a16:creationId xmlns:a16="http://schemas.microsoft.com/office/drawing/2014/main" id="{973220FA-CA75-42BA-86F2-6B83C7A1F9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" y="432"/>
                <a:ext cx="233" cy="128"/>
              </a:xfrm>
              <a:prstGeom prst="roundRect">
                <a:avLst>
                  <a:gd name="adj" fmla="val 12181"/>
                </a:avLst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sp>
            <p:nvSpPr>
              <p:cNvPr id="24" name="Oval 179">
                <a:extLst>
                  <a:ext uri="{FF2B5EF4-FFF2-40B4-BE49-F238E27FC236}">
                    <a16:creationId xmlns:a16="http://schemas.microsoft.com/office/drawing/2014/main" id="{2C4A3999-B7FB-437A-8102-2715DCCEA8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8" y="265"/>
                <a:ext cx="104" cy="10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25" name="Group 180">
                <a:extLst>
                  <a:ext uri="{FF2B5EF4-FFF2-40B4-BE49-F238E27FC236}">
                    <a16:creationId xmlns:a16="http://schemas.microsoft.com/office/drawing/2014/main" id="{C8F366EC-9B55-4B49-8F83-C7CA9A8B9B4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7" y="122"/>
                <a:ext cx="71" cy="93"/>
                <a:chOff x="0" y="0"/>
                <a:chExt cx="17" cy="22"/>
              </a:xfrm>
            </p:grpSpPr>
            <p:sp>
              <p:nvSpPr>
                <p:cNvPr id="53" name="Freeform 181">
                  <a:extLst>
                    <a:ext uri="{FF2B5EF4-FFF2-40B4-BE49-F238E27FC236}">
                      <a16:creationId xmlns:a16="http://schemas.microsoft.com/office/drawing/2014/main" id="{BFE606CD-CF01-43D9-8B8B-57456A5213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0" y="0"/>
                  <a:ext cx="17" cy="21"/>
                </a:xfrm>
                <a:custGeom>
                  <a:avLst/>
                  <a:gdLst>
                    <a:gd name="T0" fmla="*/ 4 w 17"/>
                    <a:gd name="T1" fmla="*/ 0 h 21"/>
                    <a:gd name="T2" fmla="*/ 0 w 17"/>
                    <a:gd name="T3" fmla="*/ 20 h 21"/>
                    <a:gd name="T4" fmla="*/ 16 w 17"/>
                    <a:gd name="T5" fmla="*/ 20 h 21"/>
                    <a:gd name="T6" fmla="*/ 11 w 17"/>
                    <a:gd name="T7" fmla="*/ 0 h 21"/>
                    <a:gd name="T8" fmla="*/ 4 w 17"/>
                    <a:gd name="T9" fmla="*/ 0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1"/>
                    <a:gd name="T17" fmla="*/ 17 w 17"/>
                    <a:gd name="T18" fmla="*/ 21 h 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1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16" y="20"/>
                      </a:lnTo>
                      <a:lnTo>
                        <a:pt x="11" y="0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182">
                  <a:extLst>
                    <a:ext uri="{FF2B5EF4-FFF2-40B4-BE49-F238E27FC236}">
                      <a16:creationId xmlns:a16="http://schemas.microsoft.com/office/drawing/2014/main" id="{6CCFAAD6-732F-49D2-99D0-EAB91B5A06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0" y="0"/>
                  <a:ext cx="17" cy="22"/>
                </a:xfrm>
                <a:custGeom>
                  <a:avLst/>
                  <a:gdLst>
                    <a:gd name="T0" fmla="*/ 3 w 17"/>
                    <a:gd name="T1" fmla="*/ 0 h 22"/>
                    <a:gd name="T2" fmla="*/ 0 w 17"/>
                    <a:gd name="T3" fmla="*/ 21 h 22"/>
                    <a:gd name="T4" fmla="*/ 16 w 17"/>
                    <a:gd name="T5" fmla="*/ 21 h 22"/>
                    <a:gd name="T6" fmla="*/ 11 w 17"/>
                    <a:gd name="T7" fmla="*/ 0 h 22"/>
                    <a:gd name="T8" fmla="*/ 3 w 17"/>
                    <a:gd name="T9" fmla="*/ 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2"/>
                    <a:gd name="T17" fmla="*/ 17 w 17"/>
                    <a:gd name="T18" fmla="*/ 22 h 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2">
                      <a:moveTo>
                        <a:pt x="3" y="0"/>
                      </a:moveTo>
                      <a:lnTo>
                        <a:pt x="0" y="21"/>
                      </a:lnTo>
                      <a:lnTo>
                        <a:pt x="16" y="21"/>
                      </a:lnTo>
                      <a:lnTo>
                        <a:pt x="11" y="0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chemeClr val="bg2"/>
                </a:solidFill>
                <a:ln w="12700" cap="rnd" cmpd="sng">
                  <a:solidFill>
                    <a:srgbClr val="000000"/>
                  </a:solidFill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" name="Line 183">
                <a:extLst>
                  <a:ext uri="{FF2B5EF4-FFF2-40B4-BE49-F238E27FC236}">
                    <a16:creationId xmlns:a16="http://schemas.microsoft.com/office/drawing/2014/main" id="{18C02EB4-9040-40D3-B81E-B5F89E5F40B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26" y="0"/>
                <a:ext cx="0" cy="1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" name="Group 184">
                <a:extLst>
                  <a:ext uri="{FF2B5EF4-FFF2-40B4-BE49-F238E27FC236}">
                    <a16:creationId xmlns:a16="http://schemas.microsoft.com/office/drawing/2014/main" id="{AE947823-D3CF-46E5-B05F-0B0CE8C6DF4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" y="714"/>
                <a:ext cx="196" cy="34"/>
                <a:chOff x="0" y="0"/>
                <a:chExt cx="196" cy="34"/>
              </a:xfrm>
            </p:grpSpPr>
            <p:sp>
              <p:nvSpPr>
                <p:cNvPr id="50" name="Rectangle 185">
                  <a:extLst>
                    <a:ext uri="{FF2B5EF4-FFF2-40B4-BE49-F238E27FC236}">
                      <a16:creationId xmlns:a16="http://schemas.microsoft.com/office/drawing/2014/main" id="{C1ABB5C6-1603-4B45-810F-75B6FC800A4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2" y="-2"/>
                  <a:ext cx="33" cy="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51" name="Rectangle 186">
                  <a:extLst>
                    <a:ext uri="{FF2B5EF4-FFF2-40B4-BE49-F238E27FC236}">
                      <a16:creationId xmlns:a16="http://schemas.microsoft.com/office/drawing/2014/main" id="{CB7B4202-4F15-4184-AA58-AD6226062B3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" y="-2"/>
                  <a:ext cx="33" cy="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52" name="Rectangle 187">
                  <a:extLst>
                    <a:ext uri="{FF2B5EF4-FFF2-40B4-BE49-F238E27FC236}">
                      <a16:creationId xmlns:a16="http://schemas.microsoft.com/office/drawing/2014/main" id="{A7C2BCA4-0879-4414-8244-C56696CD08C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2" y="-2"/>
                  <a:ext cx="35" cy="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</p:grpSp>
          <p:grpSp>
            <p:nvGrpSpPr>
              <p:cNvPr id="28" name="Group 188">
                <a:extLst>
                  <a:ext uri="{FF2B5EF4-FFF2-40B4-BE49-F238E27FC236}">
                    <a16:creationId xmlns:a16="http://schemas.microsoft.com/office/drawing/2014/main" id="{C1C45582-3D8A-47F4-818A-E142726354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" y="796"/>
                <a:ext cx="196" cy="34"/>
                <a:chOff x="0" y="0"/>
                <a:chExt cx="196" cy="34"/>
              </a:xfrm>
            </p:grpSpPr>
            <p:sp>
              <p:nvSpPr>
                <p:cNvPr id="47" name="Rectangle 189">
                  <a:extLst>
                    <a:ext uri="{FF2B5EF4-FFF2-40B4-BE49-F238E27FC236}">
                      <a16:creationId xmlns:a16="http://schemas.microsoft.com/office/drawing/2014/main" id="{172169F8-1273-40BC-975B-E45D0DBEDA2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2" y="0"/>
                  <a:ext cx="33" cy="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8" name="Rectangle 190">
                  <a:extLst>
                    <a:ext uri="{FF2B5EF4-FFF2-40B4-BE49-F238E27FC236}">
                      <a16:creationId xmlns:a16="http://schemas.microsoft.com/office/drawing/2014/main" id="{D6C05113-60E0-4F16-8998-E5247C5B39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" y="0"/>
                  <a:ext cx="33" cy="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9" name="Rectangle 191">
                  <a:extLst>
                    <a:ext uri="{FF2B5EF4-FFF2-40B4-BE49-F238E27FC236}">
                      <a16:creationId xmlns:a16="http://schemas.microsoft.com/office/drawing/2014/main" id="{0291D933-2DCF-4FBC-BC2B-6E770B61381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2" y="0"/>
                  <a:ext cx="35" cy="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</p:grpSp>
          <p:sp>
            <p:nvSpPr>
              <p:cNvPr id="29" name="Rectangle 192">
                <a:extLst>
                  <a:ext uri="{FF2B5EF4-FFF2-40B4-BE49-F238E27FC236}">
                    <a16:creationId xmlns:a16="http://schemas.microsoft.com/office/drawing/2014/main" id="{D5860377-FA7A-4C15-A9A2-CB7BD78869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" y="949"/>
                <a:ext cx="33" cy="33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sp>
            <p:nvSpPr>
              <p:cNvPr id="30" name="Rectangle 193">
                <a:extLst>
                  <a:ext uri="{FF2B5EF4-FFF2-40B4-BE49-F238E27FC236}">
                    <a16:creationId xmlns:a16="http://schemas.microsoft.com/office/drawing/2014/main" id="{6AA51DB4-49ED-429A-87D9-F84F47096E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" y="949"/>
                <a:ext cx="33" cy="33"/>
              </a:xfrm>
              <a:prstGeom prst="rect">
                <a:avLst/>
              </a:prstGeom>
              <a:solidFill>
                <a:srgbClr val="FF682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31" name="Group 194">
                <a:extLst>
                  <a:ext uri="{FF2B5EF4-FFF2-40B4-BE49-F238E27FC236}">
                    <a16:creationId xmlns:a16="http://schemas.microsoft.com/office/drawing/2014/main" id="{DCD5D290-2178-44F3-A01A-FE77BCE4D03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" y="879"/>
                <a:ext cx="196" cy="34"/>
                <a:chOff x="0" y="0"/>
                <a:chExt cx="196" cy="34"/>
              </a:xfrm>
            </p:grpSpPr>
            <p:sp>
              <p:nvSpPr>
                <p:cNvPr id="44" name="Rectangle 195">
                  <a:extLst>
                    <a:ext uri="{FF2B5EF4-FFF2-40B4-BE49-F238E27FC236}">
                      <a16:creationId xmlns:a16="http://schemas.microsoft.com/office/drawing/2014/main" id="{D389B7CE-815C-4F36-8315-0DC7119D047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2" y="2"/>
                  <a:ext cx="33" cy="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5" name="Rectangle 196">
                  <a:extLst>
                    <a:ext uri="{FF2B5EF4-FFF2-40B4-BE49-F238E27FC236}">
                      <a16:creationId xmlns:a16="http://schemas.microsoft.com/office/drawing/2014/main" id="{D66A1762-7F1D-4CE8-A8C7-E4E91F01BB2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" y="2"/>
                  <a:ext cx="33" cy="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6" name="Rectangle 197">
                  <a:extLst>
                    <a:ext uri="{FF2B5EF4-FFF2-40B4-BE49-F238E27FC236}">
                      <a16:creationId xmlns:a16="http://schemas.microsoft.com/office/drawing/2014/main" id="{043F91D9-4B86-4CAC-8C38-727C889BE3F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2" y="2"/>
                  <a:ext cx="35" cy="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</p:grpSp>
          <p:grpSp>
            <p:nvGrpSpPr>
              <p:cNvPr id="32" name="Group 198">
                <a:extLst>
                  <a:ext uri="{FF2B5EF4-FFF2-40B4-BE49-F238E27FC236}">
                    <a16:creationId xmlns:a16="http://schemas.microsoft.com/office/drawing/2014/main" id="{03D69804-AA96-4EE9-8059-42F79157120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" y="633"/>
                <a:ext cx="196" cy="33"/>
                <a:chOff x="0" y="0"/>
                <a:chExt cx="196" cy="33"/>
              </a:xfrm>
            </p:grpSpPr>
            <p:sp>
              <p:nvSpPr>
                <p:cNvPr id="41" name="Rectangle 199">
                  <a:extLst>
                    <a:ext uri="{FF2B5EF4-FFF2-40B4-BE49-F238E27FC236}">
                      <a16:creationId xmlns:a16="http://schemas.microsoft.com/office/drawing/2014/main" id="{1F0A33D2-4151-4F6A-907B-94644C9B2EE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2" y="0"/>
                  <a:ext cx="35" cy="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2" name="Rectangle 200">
                  <a:extLst>
                    <a:ext uri="{FF2B5EF4-FFF2-40B4-BE49-F238E27FC236}">
                      <a16:creationId xmlns:a16="http://schemas.microsoft.com/office/drawing/2014/main" id="{F6485B94-9BAD-475C-A9A7-1A2B3A94426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2" y="0"/>
                  <a:ext cx="33" cy="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3" name="Rectangle 201">
                  <a:extLst>
                    <a:ext uri="{FF2B5EF4-FFF2-40B4-BE49-F238E27FC236}">
                      <a16:creationId xmlns:a16="http://schemas.microsoft.com/office/drawing/2014/main" id="{79BEF863-A0A2-4C67-9000-B9C38AAD375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" y="0"/>
                  <a:ext cx="33" cy="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</p:grpSp>
          <p:sp>
            <p:nvSpPr>
              <p:cNvPr id="33" name="Line 202">
                <a:extLst>
                  <a:ext uri="{FF2B5EF4-FFF2-40B4-BE49-F238E27FC236}">
                    <a16:creationId xmlns:a16="http://schemas.microsoft.com/office/drawing/2014/main" id="{CC7B1919-71ED-47D3-B437-67D36FE091F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6" y="314"/>
                <a:ext cx="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03">
                <a:extLst>
                  <a:ext uri="{FF2B5EF4-FFF2-40B4-BE49-F238E27FC236}">
                    <a16:creationId xmlns:a16="http://schemas.microsoft.com/office/drawing/2014/main" id="{F4F03CE4-7692-4A1E-8CE0-9C99BD4C7B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26" y="339"/>
                <a:ext cx="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04">
                <a:extLst>
                  <a:ext uri="{FF2B5EF4-FFF2-40B4-BE49-F238E27FC236}">
                    <a16:creationId xmlns:a16="http://schemas.microsoft.com/office/drawing/2014/main" id="{3ADE07D5-0CCC-45B0-9F8E-E28C17A82B8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31" y="288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" name="Group 205">
                <a:extLst>
                  <a:ext uri="{FF2B5EF4-FFF2-40B4-BE49-F238E27FC236}">
                    <a16:creationId xmlns:a16="http://schemas.microsoft.com/office/drawing/2014/main" id="{3B5B596A-765E-4E69-AB4F-BD48A1BC85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4" y="1005"/>
                <a:ext cx="66" cy="63"/>
                <a:chOff x="0" y="0"/>
                <a:chExt cx="66" cy="63"/>
              </a:xfrm>
            </p:grpSpPr>
            <p:sp>
              <p:nvSpPr>
                <p:cNvPr id="37" name="Oval 206">
                  <a:extLst>
                    <a:ext uri="{FF2B5EF4-FFF2-40B4-BE49-F238E27FC236}">
                      <a16:creationId xmlns:a16="http://schemas.microsoft.com/office/drawing/2014/main" id="{412CD4ED-A17E-4514-8091-231EA5350FA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66" cy="57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8" name="Line 207">
                  <a:extLst>
                    <a:ext uri="{FF2B5EF4-FFF2-40B4-BE49-F238E27FC236}">
                      <a16:creationId xmlns:a16="http://schemas.microsoft.com/office/drawing/2014/main" id="{FE9FC147-9082-4D51-9A04-11B459587CE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3" y="31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08">
                  <a:extLst>
                    <a:ext uri="{FF2B5EF4-FFF2-40B4-BE49-F238E27FC236}">
                      <a16:creationId xmlns:a16="http://schemas.microsoft.com/office/drawing/2014/main" id="{3CE6684D-5503-482A-89BF-645037D2E46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" y="46"/>
                  <a:ext cx="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09">
                  <a:extLst>
                    <a:ext uri="{FF2B5EF4-FFF2-40B4-BE49-F238E27FC236}">
                      <a16:creationId xmlns:a16="http://schemas.microsoft.com/office/drawing/2014/main" id="{287D23A4-0793-4134-ADB7-B85E3C4507D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0" y="17"/>
                  <a:ext cx="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9" name="Rectangle 210">
            <a:extLst>
              <a:ext uri="{FF2B5EF4-FFF2-40B4-BE49-F238E27FC236}">
                <a16:creationId xmlns:a16="http://schemas.microsoft.com/office/drawing/2014/main" id="{57AE2939-44DD-41FB-931A-44C4F4C3FDC7}"/>
              </a:ext>
            </a:extLst>
          </p:cNvPr>
          <p:cNvSpPr txBox="1">
            <a:spLocks noChangeArrowheads="1"/>
          </p:cNvSpPr>
          <p:nvPr/>
        </p:nvSpPr>
        <p:spPr>
          <a:xfrm>
            <a:off x="460375" y="4689965"/>
            <a:ext cx="11271250" cy="1892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4"/>
              </a:buClr>
              <a:buBlip>
                <a:blip r:embed="rId2"/>
              </a:buBlip>
            </a:pP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基本原理：当移动台处于同一个</a:t>
            </a:r>
            <a:r>
              <a:rPr lang="en-US" altLang="zh-CN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BSC</a:t>
            </a:r>
            <a:r>
              <a:rPr lang="zh-CN" altLang="en-US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控制下的相邻</a:t>
            </a:r>
            <a:r>
              <a:rPr lang="en-US" altLang="zh-CN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BTS</a:t>
            </a:r>
            <a:r>
              <a:rPr lang="zh-CN" altLang="en-US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之间区域时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，移动台在维持</a:t>
            </a:r>
            <a:r>
              <a:rPr lang="zh-CN" altLang="en-US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与原基站无线连接的同时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，又</a:t>
            </a:r>
            <a:r>
              <a:rPr lang="zh-CN" altLang="en-US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与目标</a:t>
            </a:r>
            <a:r>
              <a:rPr lang="en-US" altLang="zh-CN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BTS</a:t>
            </a:r>
            <a:r>
              <a:rPr lang="zh-CN" altLang="en-US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建立无线连接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，之后再释放与原基站的连接。</a:t>
            </a:r>
            <a:r>
              <a:rPr lang="zh-CN" altLang="en-US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切换是先接续再中断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en-US" altLang="en-US" sz="3000" dirty="0">
              <a:solidFill>
                <a:srgbClr val="00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accent4"/>
              </a:buClr>
              <a:buBlip>
                <a:blip r:embed="rId2"/>
              </a:buBlip>
            </a:pP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软切换：软切换是</a:t>
            </a:r>
            <a:r>
              <a:rPr lang="en-US" altLang="zh-CN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CDMA</a:t>
            </a:r>
            <a:r>
              <a:rPr lang="zh-CN" altLang="en-US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移动通信系统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所特有的。</a:t>
            </a:r>
            <a:endParaRPr lang="en-US" altLang="en-US" sz="3000" dirty="0">
              <a:solidFill>
                <a:srgbClr val="00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accent4"/>
              </a:buClr>
              <a:buBlip>
                <a:blip r:embed="rId2"/>
              </a:buBlip>
            </a:pP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可以同时与</a:t>
            </a:r>
            <a:r>
              <a:rPr lang="zh-CN" altLang="en-US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三个基站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保持通信，移动台</a:t>
            </a:r>
            <a:r>
              <a:rPr lang="zh-CN" altLang="en-US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合并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从每个基站发送来的信号</a:t>
            </a:r>
            <a:endParaRPr lang="en-US" altLang="en-US" sz="3000" dirty="0">
              <a:solidFill>
                <a:srgbClr val="00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accent4"/>
              </a:buClr>
              <a:buBlip>
                <a:blip r:embed="rId2"/>
              </a:buBlip>
            </a:pP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实现软切换后，切换引起</a:t>
            </a:r>
            <a:r>
              <a:rPr lang="zh-CN" altLang="en-US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掉话的概率大大降低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，保证了通信的</a:t>
            </a:r>
            <a:r>
              <a:rPr lang="zh-CN" altLang="en-US" sz="3000" dirty="0">
                <a:solidFill>
                  <a:srgbClr val="00667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可靠性</a:t>
            </a:r>
            <a:endParaRPr lang="en-US" altLang="en-US" sz="3000" dirty="0">
              <a:solidFill>
                <a:srgbClr val="00667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377633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12A1E5C-3167-43ED-BF82-4AE92F339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282418"/>
              </p:ext>
            </p:extLst>
          </p:nvPr>
        </p:nvGraphicFramePr>
        <p:xfrm>
          <a:off x="2826025" y="1765990"/>
          <a:ext cx="65399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7C3BA54-ADA4-4AF9-A0D7-B485548D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023994" cy="1294205"/>
          </a:xfrm>
        </p:spPr>
        <p:txBody>
          <a:bodyPr>
            <a:normAutofit/>
          </a:bodyPr>
          <a:lstStyle/>
          <a:p>
            <a:r>
              <a:rPr lang="en-US" altLang="zh-CN" dirty="0"/>
              <a:t>7.1 3G</a:t>
            </a:r>
            <a:r>
              <a:rPr lang="zh-CN" altLang="en-US" dirty="0"/>
              <a:t>概述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D0F9C-6B15-4F2F-B674-42DE4A6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E1314-914F-45D8-82CC-5A728E4D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45934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B53164-5044-4AE1-893B-911C37C8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7.2.3 </a:t>
            </a:r>
            <a:r>
              <a:rPr lang="zh-CN" altLang="en-US" dirty="0"/>
              <a:t>更软切换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9293E-F305-47CB-A2FA-D4CC07FF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D3000-C214-446F-A8F3-0AD8BA57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AD33D1D-E45A-484B-A320-227FA6F19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53" y="5025869"/>
            <a:ext cx="5757862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3">
            <a:extLst>
              <a:ext uri="{FF2B5EF4-FFF2-40B4-BE49-F238E27FC236}">
                <a16:creationId xmlns:a16="http://schemas.microsoft.com/office/drawing/2014/main" id="{82F3EC99-C3C7-4E0B-9677-018CC927E0AF}"/>
              </a:ext>
            </a:extLst>
          </p:cNvPr>
          <p:cNvGrpSpPr>
            <a:grpSpLocks/>
          </p:cNvGrpSpPr>
          <p:nvPr/>
        </p:nvGrpSpPr>
        <p:grpSpPr bwMode="auto">
          <a:xfrm>
            <a:off x="3479235" y="4319050"/>
            <a:ext cx="2687637" cy="600075"/>
            <a:chOff x="0" y="0"/>
            <a:chExt cx="1693" cy="378"/>
          </a:xfrm>
        </p:grpSpPr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644D8A6E-EBE6-4910-A864-7200C9C57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" y="0"/>
              <a:ext cx="1629" cy="378"/>
              <a:chOff x="0" y="0"/>
              <a:chExt cx="1428" cy="333"/>
            </a:xfrm>
          </p:grpSpPr>
          <p:sp>
            <p:nvSpPr>
              <p:cNvPr id="19" name="AutoShape 15">
                <a:extLst>
                  <a:ext uri="{FF2B5EF4-FFF2-40B4-BE49-F238E27FC236}">
                    <a16:creationId xmlns:a16="http://schemas.microsoft.com/office/drawing/2014/main" id="{AFE81856-FEEF-4F56-831C-AA104A84E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8" cy="33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96969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sp>
            <p:nvSpPr>
              <p:cNvPr id="20" name="AutoShape 16">
                <a:extLst>
                  <a:ext uri="{FF2B5EF4-FFF2-40B4-BE49-F238E27FC236}">
                    <a16:creationId xmlns:a16="http://schemas.microsoft.com/office/drawing/2014/main" id="{423C81F7-0D97-476B-BB53-00E8CBB4D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" y="20"/>
                <a:ext cx="1403" cy="289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sp>
            <p:nvSpPr>
              <p:cNvPr id="21" name="AutoShape 17">
                <a:extLst>
                  <a:ext uri="{FF2B5EF4-FFF2-40B4-BE49-F238E27FC236}">
                    <a16:creationId xmlns:a16="http://schemas.microsoft.com/office/drawing/2014/main" id="{976C793A-2A56-4825-8871-7577B18A7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" y="4"/>
                <a:ext cx="1274" cy="15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8998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843B31ED-C065-48BF-9588-9D923EF1F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4"/>
              <a:ext cx="16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r>
                <a:rPr lang="zh-CN" altLang="en-US" sz="2000" dirty="0">
                  <a:ea typeface="华文新魏" panose="02010800040101010101" pitchFamily="2" charset="-122"/>
                </a:rPr>
                <a:t>此时耗费多少</a:t>
              </a:r>
              <a:r>
                <a:rPr lang="en-US" altLang="zh-CN" sz="2000" dirty="0">
                  <a:ea typeface="华文新魏" panose="02010800040101010101" pitchFamily="2" charset="-122"/>
                </a:rPr>
                <a:t>CE?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6D93B8-9EF6-4D42-A44E-7730A325D0EF}"/>
              </a:ext>
            </a:extLst>
          </p:cNvPr>
          <p:cNvGrpSpPr/>
          <p:nvPr/>
        </p:nvGrpSpPr>
        <p:grpSpPr>
          <a:xfrm>
            <a:off x="1308329" y="1083725"/>
            <a:ext cx="3451225" cy="3344863"/>
            <a:chOff x="468313" y="1196975"/>
            <a:chExt cx="3451225" cy="33448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01AA294-4CC9-4E3F-855E-D1265A331A36}"/>
                </a:ext>
              </a:extLst>
            </p:cNvPr>
            <p:cNvGrpSpPr/>
            <p:nvPr/>
          </p:nvGrpSpPr>
          <p:grpSpPr>
            <a:xfrm>
              <a:off x="468313" y="1196975"/>
              <a:ext cx="3451225" cy="3344863"/>
              <a:chOff x="468313" y="1196975"/>
              <a:chExt cx="3451225" cy="3344863"/>
            </a:xfrm>
          </p:grpSpPr>
          <p:sp>
            <p:nvSpPr>
              <p:cNvPr id="6" name="Oval 2">
                <a:extLst>
                  <a:ext uri="{FF2B5EF4-FFF2-40B4-BE49-F238E27FC236}">
                    <a16:creationId xmlns:a16="http://schemas.microsoft.com/office/drawing/2014/main" id="{D1F779FC-0214-4368-A67F-FE8BC7DFD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38" y="1196975"/>
                <a:ext cx="3430587" cy="334486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" name="Group 3">
                <a:extLst>
                  <a:ext uri="{FF2B5EF4-FFF2-40B4-BE49-F238E27FC236}">
                    <a16:creationId xmlns:a16="http://schemas.microsoft.com/office/drawing/2014/main" id="{F63A620C-DAD1-4204-936C-1CD27AF71A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8313" y="1450975"/>
                <a:ext cx="3451225" cy="2836863"/>
                <a:chOff x="0" y="0"/>
                <a:chExt cx="3371" cy="2680"/>
              </a:xfrm>
            </p:grpSpPr>
            <p:sp>
              <p:nvSpPr>
                <p:cNvPr id="8" name="AutoShape 4">
                  <a:extLst>
                    <a:ext uri="{FF2B5EF4-FFF2-40B4-BE49-F238E27FC236}">
                      <a16:creationId xmlns:a16="http://schemas.microsoft.com/office/drawing/2014/main" id="{E0E5061B-EFB7-4425-A8AC-85B0E7BAD3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71" cy="2680"/>
                </a:xfrm>
                <a:prstGeom prst="hexagon">
                  <a:avLst>
                    <a:gd name="adj" fmla="val 31440"/>
                    <a:gd name="vf" fmla="val 115470"/>
                  </a:avLst>
                </a:prstGeom>
                <a:solidFill>
                  <a:srgbClr val="D49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9" name="AutoShape 5">
                  <a:extLst>
                    <a:ext uri="{FF2B5EF4-FFF2-40B4-BE49-F238E27FC236}">
                      <a16:creationId xmlns:a16="http://schemas.microsoft.com/office/drawing/2014/main" id="{0BD06014-1817-428F-96A0-CEA409C31D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26" cy="1336"/>
                </a:xfrm>
                <a:prstGeom prst="parallelogram">
                  <a:avLst>
                    <a:gd name="adj" fmla="val 63024"/>
                  </a:avLst>
                </a:prstGeom>
                <a:solidFill>
                  <a:srgbClr val="DBFFB8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10" name="AutoShape 6">
                  <a:extLst>
                    <a:ext uri="{FF2B5EF4-FFF2-40B4-BE49-F238E27FC236}">
                      <a16:creationId xmlns:a16="http://schemas.microsoft.com/office/drawing/2014/main" id="{2F58F79B-BDD0-4ACF-A22B-BF8D0E46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0" y="1344"/>
                  <a:ext cx="2526" cy="1336"/>
                </a:xfrm>
                <a:prstGeom prst="parallelogram">
                  <a:avLst>
                    <a:gd name="adj" fmla="val 63024"/>
                  </a:avLst>
                </a:prstGeom>
                <a:solidFill>
                  <a:srgbClr val="C1CE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新魏" panose="02010800040101010101" pitchFamily="2" charset="-122"/>
                  </a:endParaRPr>
                </a:p>
              </p:txBody>
            </p:sp>
          </p:grpSp>
        </p:grp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8B3A016F-1D5F-4921-8B44-376DFD58A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039938"/>
              <a:ext cx="750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ea typeface="华文新魏" panose="02010800040101010101" pitchFamily="2" charset="-122"/>
                </a:rPr>
                <a:t>alpha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323776-6CB2-4C5F-960C-221456865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2651125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ea typeface="华文新魏" panose="02010800040101010101" pitchFamily="2" charset="-122"/>
                </a:rPr>
                <a:t>beta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5280CE8A-EC22-4133-B4C8-E28D0991B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362325"/>
              <a:ext cx="9556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ea typeface="华文新魏" panose="02010800040101010101" pitchFamily="2" charset="-122"/>
                </a:rPr>
                <a:t>gamma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6BC92681-0A66-45AE-9B05-74A7E7174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87563" y="2874963"/>
              <a:ext cx="973137" cy="1633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9">
              <a:extLst>
                <a:ext uri="{FF2B5EF4-FFF2-40B4-BE49-F238E27FC236}">
                  <a16:creationId xmlns:a16="http://schemas.microsoft.com/office/drawing/2014/main" id="{2698458C-0DD9-4E61-84A2-E4CCE9C73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38" y="3294063"/>
              <a:ext cx="792162" cy="488950"/>
              <a:chOff x="0" y="0"/>
              <a:chExt cx="499" cy="308"/>
            </a:xfrm>
          </p:grpSpPr>
          <p:pic>
            <p:nvPicPr>
              <p:cNvPr id="23" name="Picture 20" descr="Tokimeki5">
                <a:extLst>
                  <a:ext uri="{FF2B5EF4-FFF2-40B4-BE49-F238E27FC236}">
                    <a16:creationId xmlns:a16="http://schemas.microsoft.com/office/drawing/2014/main" id="{81497BBB-6A63-48C5-95B1-28363AEDF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35" b="9389"/>
              <a:stretch>
                <a:fillRect/>
              </a:stretch>
            </p:blipFill>
            <p:spPr bwMode="auto">
              <a:xfrm>
                <a:off x="0" y="85"/>
                <a:ext cx="499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1049C114-B4C6-4552-B0E8-1176E46D3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" y="49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C1258BCC-6AD9-43AF-A1FB-291F0BE66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0" y="8"/>
                <a:ext cx="35" cy="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EB357AA0-E1A7-464D-8FC7-3A7C48F36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" y="0"/>
                <a:ext cx="23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0D472A46-4C10-4192-AE3E-7CB83C840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" y="1"/>
                <a:ext cx="15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114D37A0-19C6-46C4-80F2-CE9D7D62F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" y="7"/>
                <a:ext cx="35" cy="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AutoShape 26">
            <a:extLst>
              <a:ext uri="{FF2B5EF4-FFF2-40B4-BE49-F238E27FC236}">
                <a16:creationId xmlns:a16="http://schemas.microsoft.com/office/drawing/2014/main" id="{FE033FE7-8DCF-488B-B5F4-3FE9D8117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728" y="1531006"/>
            <a:ext cx="4540250" cy="2934275"/>
          </a:xfrm>
          <a:prstGeom prst="roundRect">
            <a:avLst>
              <a:gd name="adj" fmla="val 20611"/>
            </a:avLst>
          </a:prstGeom>
          <a:solidFill>
            <a:srgbClr val="006676"/>
          </a:solidFill>
          <a:ln w="1905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>
            <a:lvl1pPr marL="263525" indent="-263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60000"/>
              <a:buBlip>
                <a:blip r:embed="rId4"/>
              </a:buBlip>
            </a:pPr>
            <a:r>
              <a:rPr lang="zh-CN" altLang="en-US" sz="19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同一个基站控制下不同扇区之间的切换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60000"/>
              <a:buBlip>
                <a:blip r:embed="rId4"/>
              </a:buBlip>
            </a:pPr>
            <a:r>
              <a:rPr lang="zh-CN" altLang="en-US" sz="19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跨越两扇区时，始终保持与两个扇区的同时通信，直到移动台切换完全完成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60000"/>
              <a:buBlip>
                <a:blip r:embed="rId4"/>
              </a:buBlip>
            </a:pPr>
            <a:r>
              <a:rPr lang="zh-CN" altLang="en-US" sz="19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可能会频繁发生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60000"/>
              <a:buBlip>
                <a:blip r:embed="rId4"/>
              </a:buBlip>
            </a:pPr>
            <a:r>
              <a:rPr lang="zh-CN" altLang="en-US" sz="19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从两个扇区接收到的信号可以被合并，以改善信号质量</a:t>
            </a:r>
          </a:p>
        </p:txBody>
      </p:sp>
    </p:spTree>
    <p:extLst>
      <p:ext uri="{BB962C8B-B14F-4D97-AF65-F5344CB8AC3E}">
        <p14:creationId xmlns:p14="http://schemas.microsoft.com/office/powerpoint/2010/main" val="2696024205"/>
      </p:ext>
    </p:extLst>
  </p:cSld>
  <p:clrMapOvr>
    <a:masterClrMapping/>
  </p:clrMapOvr>
  <p:transition spd="slow"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F86B76-50EA-4782-9897-8D3C53DD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232992"/>
            <a:ext cx="10515600" cy="51778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4800" dirty="0"/>
              <a:t>导频信号加入门限</a:t>
            </a:r>
            <a:r>
              <a:rPr lang="en-US" altLang="zh-CN" sz="4800" dirty="0"/>
              <a:t>( T_ADD )</a:t>
            </a:r>
            <a:r>
              <a:rPr lang="zh-CN" altLang="en-US" sz="4800" dirty="0"/>
              <a:t>：</a:t>
            </a:r>
            <a:endParaRPr lang="en-US" altLang="en-US" sz="48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3700" dirty="0">
                <a:latin typeface="华文楷体" panose="02010600040101010101" pitchFamily="2" charset="-122"/>
              </a:rPr>
              <a:t>该参数定义了</a:t>
            </a:r>
            <a:r>
              <a:rPr lang="zh-CN" altLang="en-US" sz="3700" dirty="0">
                <a:solidFill>
                  <a:srgbClr val="0A6677"/>
                </a:solidFill>
                <a:latin typeface="华文楷体" panose="02010600040101010101" pitchFamily="2" charset="-122"/>
              </a:rPr>
              <a:t>移动台对导频信号监测的门限</a:t>
            </a:r>
            <a:r>
              <a:rPr lang="zh-CN" altLang="en-US" sz="3700" dirty="0">
                <a:latin typeface="华文楷体" panose="02010600040101010101" pitchFamily="2" charset="-122"/>
              </a:rPr>
              <a:t>。当移动台发现相邻集或剩余集中某个基站的导频信号强度超过</a:t>
            </a:r>
            <a:r>
              <a:rPr lang="en-US" altLang="zh-CN" sz="3700" dirty="0">
                <a:latin typeface="华文楷体" panose="02010600040101010101" pitchFamily="2" charset="-122"/>
              </a:rPr>
              <a:t>T_ADD</a:t>
            </a:r>
            <a:r>
              <a:rPr lang="zh-CN" altLang="en-US" sz="3700" dirty="0">
                <a:latin typeface="华文楷体" panose="02010600040101010101" pitchFamily="2" charset="-122"/>
              </a:rPr>
              <a:t>时，移动台发送一个</a:t>
            </a:r>
            <a:r>
              <a:rPr lang="zh-CN" altLang="en-US" sz="3700" dirty="0">
                <a:solidFill>
                  <a:srgbClr val="0A6677"/>
                </a:solidFill>
                <a:latin typeface="华文楷体" panose="02010600040101010101" pitchFamily="2" charset="-122"/>
              </a:rPr>
              <a:t>导频强度测量消息（</a:t>
            </a:r>
            <a:r>
              <a:rPr lang="en-US" altLang="zh-CN" sz="3700" dirty="0">
                <a:solidFill>
                  <a:srgbClr val="0A6677"/>
                </a:solidFill>
                <a:latin typeface="华文楷体" panose="02010600040101010101" pitchFamily="2" charset="-122"/>
              </a:rPr>
              <a:t>PSMM</a:t>
            </a:r>
            <a:r>
              <a:rPr lang="zh-CN" altLang="en-US" sz="3700" dirty="0">
                <a:solidFill>
                  <a:srgbClr val="0A6677"/>
                </a:solidFill>
                <a:latin typeface="华文楷体" panose="02010600040101010101" pitchFamily="2" charset="-122"/>
              </a:rPr>
              <a:t>）</a:t>
            </a:r>
            <a:r>
              <a:rPr lang="zh-CN" altLang="en-US" sz="3700" dirty="0">
                <a:latin typeface="华文楷体" panose="02010600040101010101" pitchFamily="2" charset="-122"/>
              </a:rPr>
              <a:t>，并将该导频纳入</a:t>
            </a:r>
            <a:r>
              <a:rPr lang="zh-CN" altLang="en-US" sz="3700" dirty="0">
                <a:solidFill>
                  <a:srgbClr val="0A6677"/>
                </a:solidFill>
                <a:latin typeface="华文楷体" panose="02010600040101010101" pitchFamily="2" charset="-122"/>
              </a:rPr>
              <a:t>候选集</a:t>
            </a:r>
            <a:r>
              <a:rPr lang="zh-CN" altLang="en-US" sz="3700" dirty="0">
                <a:latin typeface="华文楷体" panose="02010600040101010101" pitchFamily="2" charset="-122"/>
              </a:rPr>
              <a:t>。</a:t>
            </a:r>
            <a:endParaRPr lang="en-US" altLang="en-US" sz="3700" dirty="0">
              <a:latin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4800" dirty="0"/>
              <a:t>导频信号去掉门限</a:t>
            </a:r>
            <a:r>
              <a:rPr lang="en-US" altLang="zh-CN" sz="4800" dirty="0"/>
              <a:t>( T_DROP )</a:t>
            </a:r>
            <a:r>
              <a:rPr lang="zh-CN" altLang="en-US" sz="4800" dirty="0"/>
              <a:t> ：</a:t>
            </a:r>
            <a:endParaRPr lang="en-US" altLang="en-US" sz="48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3700" dirty="0">
                <a:latin typeface="华文楷体" panose="02010600040101010101" pitchFamily="2" charset="-122"/>
              </a:rPr>
              <a:t>该参数定义了</a:t>
            </a:r>
            <a:r>
              <a:rPr lang="zh-CN" altLang="en-US" sz="3700" dirty="0">
                <a:solidFill>
                  <a:srgbClr val="0A6677"/>
                </a:solidFill>
                <a:latin typeface="华文楷体" panose="02010600040101010101" pitchFamily="2" charset="-122"/>
              </a:rPr>
              <a:t>移动台对导频信号下降监测的门限</a:t>
            </a:r>
            <a:r>
              <a:rPr lang="zh-CN" altLang="en-US" sz="3700" dirty="0">
                <a:latin typeface="华文楷体" panose="02010600040101010101" pitchFamily="2" charset="-122"/>
              </a:rPr>
              <a:t>。当移动台发现有效集或候选集中的某个基站的</a:t>
            </a:r>
            <a:r>
              <a:rPr lang="zh-CN" altLang="en-US" sz="3700" dirty="0">
                <a:solidFill>
                  <a:srgbClr val="0A6677"/>
                </a:solidFill>
                <a:latin typeface="华文楷体" panose="02010600040101010101" pitchFamily="2" charset="-122"/>
              </a:rPr>
              <a:t>导频信号强度小于</a:t>
            </a:r>
            <a:r>
              <a:rPr lang="en-US" altLang="zh-CN" sz="3700" dirty="0">
                <a:solidFill>
                  <a:srgbClr val="0A6677"/>
                </a:solidFill>
                <a:latin typeface="华文楷体" panose="02010600040101010101" pitchFamily="2" charset="-122"/>
              </a:rPr>
              <a:t>T_DROP</a:t>
            </a:r>
            <a:r>
              <a:rPr lang="zh-CN" altLang="en-US" sz="3700" dirty="0">
                <a:solidFill>
                  <a:srgbClr val="0A6677"/>
                </a:solidFill>
                <a:latin typeface="华文楷体" panose="02010600040101010101" pitchFamily="2" charset="-122"/>
              </a:rPr>
              <a:t>时</a:t>
            </a:r>
            <a:r>
              <a:rPr lang="zh-CN" altLang="en-US" sz="3700" dirty="0">
                <a:latin typeface="华文楷体" panose="02010600040101010101" pitchFamily="2" charset="-122"/>
              </a:rPr>
              <a:t>，就启动该基站对应的</a:t>
            </a:r>
            <a:r>
              <a:rPr lang="zh-CN" altLang="en-US" sz="3700" dirty="0">
                <a:solidFill>
                  <a:srgbClr val="0A6677"/>
                </a:solidFill>
                <a:latin typeface="华文楷体" panose="02010600040101010101" pitchFamily="2" charset="-122"/>
              </a:rPr>
              <a:t>切换去掉计时器</a:t>
            </a:r>
            <a:r>
              <a:rPr lang="zh-CN" altLang="en-US" sz="3700" dirty="0">
                <a:latin typeface="华文楷体" panose="02010600040101010101" pitchFamily="2" charset="-122"/>
              </a:rPr>
              <a:t>。</a:t>
            </a:r>
            <a:endParaRPr lang="en-US" altLang="en-US" sz="3700" dirty="0">
              <a:latin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4800" dirty="0"/>
              <a:t>切换去掉定时器</a:t>
            </a:r>
            <a:r>
              <a:rPr lang="en-US" altLang="zh-CN" sz="4800" dirty="0"/>
              <a:t>( T_TDROP )</a:t>
            </a:r>
            <a:r>
              <a:rPr lang="zh-CN" altLang="en-US" sz="4800" dirty="0"/>
              <a:t>：</a:t>
            </a:r>
            <a:endParaRPr lang="en-US" altLang="en-US" sz="48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3600" dirty="0">
                <a:latin typeface="华文楷体" panose="02010600040101010101" pitchFamily="2" charset="-122"/>
              </a:rPr>
              <a:t>该参数定义了</a:t>
            </a:r>
            <a:r>
              <a:rPr lang="zh-CN" altLang="en-US" sz="3600" dirty="0">
                <a:solidFill>
                  <a:srgbClr val="0A6677"/>
                </a:solidFill>
                <a:latin typeface="华文楷体" panose="02010600040101010101" pitchFamily="2" charset="-122"/>
              </a:rPr>
              <a:t>移动台导频信号下降监测定时器的预置定时值</a:t>
            </a:r>
            <a:r>
              <a:rPr lang="zh-CN" altLang="en-US" sz="3600" dirty="0">
                <a:latin typeface="华文楷体" panose="02010600040101010101" pitchFamily="2" charset="-122"/>
              </a:rPr>
              <a:t>。如果有效集或候选集中的导频强度降到</a:t>
            </a:r>
            <a:r>
              <a:rPr lang="en-US" altLang="zh-CN" sz="3600" dirty="0">
                <a:latin typeface="华文楷体" panose="02010600040101010101" pitchFamily="2" charset="-122"/>
              </a:rPr>
              <a:t>T_DROP</a:t>
            </a:r>
            <a:r>
              <a:rPr lang="zh-CN" altLang="en-US" sz="3600" dirty="0">
                <a:latin typeface="华文楷体" panose="02010600040101010101" pitchFamily="2" charset="-122"/>
              </a:rPr>
              <a:t>以下，移动台启动</a:t>
            </a:r>
            <a:r>
              <a:rPr lang="en-US" altLang="zh-CN" sz="3600" dirty="0">
                <a:latin typeface="华文楷体" panose="02010600040101010101" pitchFamily="2" charset="-122"/>
              </a:rPr>
              <a:t>T_TDROP</a:t>
            </a:r>
            <a:r>
              <a:rPr lang="zh-CN" altLang="en-US" sz="3600" dirty="0">
                <a:latin typeface="华文楷体" panose="02010600040101010101" pitchFamily="2" charset="-122"/>
              </a:rPr>
              <a:t>计时器；如果计时器超时，这个导频</a:t>
            </a:r>
            <a:r>
              <a:rPr lang="zh-CN" altLang="en-US" sz="3600" dirty="0">
                <a:solidFill>
                  <a:srgbClr val="0A6677"/>
                </a:solidFill>
                <a:latin typeface="华文楷体" panose="02010600040101010101" pitchFamily="2" charset="-122"/>
              </a:rPr>
              <a:t>从有效集或候选集退回到相邻集</a:t>
            </a:r>
            <a:r>
              <a:rPr lang="zh-CN" altLang="en-US" sz="3600" dirty="0">
                <a:latin typeface="华文楷体" panose="02010600040101010101" pitchFamily="2" charset="-122"/>
              </a:rPr>
              <a:t>。如果超时前导频强度又回到</a:t>
            </a:r>
            <a:r>
              <a:rPr lang="en-US" altLang="zh-CN" sz="3600" dirty="0">
                <a:latin typeface="华文楷体" panose="02010600040101010101" pitchFamily="2" charset="-122"/>
              </a:rPr>
              <a:t>T_DROP</a:t>
            </a:r>
            <a:r>
              <a:rPr lang="zh-CN" altLang="en-US" sz="3600" dirty="0">
                <a:latin typeface="华文楷体" panose="02010600040101010101" pitchFamily="2" charset="-122"/>
              </a:rPr>
              <a:t>以上，则</a:t>
            </a:r>
            <a:r>
              <a:rPr lang="zh-CN" altLang="en-US" sz="3600" dirty="0">
                <a:solidFill>
                  <a:srgbClr val="0A6677"/>
                </a:solidFill>
                <a:latin typeface="华文楷体" panose="02010600040101010101" pitchFamily="2" charset="-122"/>
              </a:rPr>
              <a:t>计时器自动被删除</a:t>
            </a:r>
            <a:r>
              <a:rPr lang="zh-CN" altLang="en-US" sz="3600" dirty="0">
                <a:latin typeface="华文楷体" panose="02010600040101010101" pitchFamily="2" charset="-122"/>
              </a:rPr>
              <a:t>。</a:t>
            </a:r>
            <a:endParaRPr lang="en-US" altLang="en-US" sz="3600" dirty="0">
              <a:latin typeface="华文楷体" panose="02010600040101010101" pitchFamily="2" charset="-12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615542-8BEA-47CC-98B3-547977A2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7.2.3 </a:t>
            </a:r>
            <a:r>
              <a:rPr lang="zh-CN" altLang="en-US" dirty="0"/>
              <a:t>软切换的控制参数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B4005-4F5B-4BA8-8945-D770EAE4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DF4F3-A3AB-4BAF-8758-B4A573D0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020013"/>
      </p:ext>
    </p:extLst>
  </p:cSld>
  <p:clrMapOvr>
    <a:masterClrMapping/>
  </p:clrMapOvr>
  <p:transition spd="slow"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61C771-3044-495D-B8FC-1543DF45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导频信号的强度为（</a:t>
            </a:r>
            <a:r>
              <a:rPr lang="en-US" altLang="zh-CN" dirty="0"/>
              <a:t>-30</a:t>
            </a:r>
            <a:r>
              <a:rPr lang="zh-CN" altLang="en-US" dirty="0"/>
              <a:t>～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dB</a:t>
            </a:r>
          </a:p>
          <a:p>
            <a:r>
              <a:rPr lang="zh-CN" altLang="en-US" dirty="0"/>
              <a:t>导频信号的解调情况：</a:t>
            </a:r>
            <a:endParaRPr lang="en-US" altLang="en-US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</a:rPr>
              <a:t>当导频信号强度为（</a:t>
            </a:r>
            <a:r>
              <a:rPr lang="en-US" altLang="zh-CN" sz="2800" dirty="0">
                <a:latin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</a:rPr>
              <a:t>～</a:t>
            </a:r>
            <a:r>
              <a:rPr lang="en-US" altLang="zh-CN" sz="2800" dirty="0">
                <a:latin typeface="华文楷体" panose="02010600040101010101" pitchFamily="2" charset="-122"/>
              </a:rPr>
              <a:t>-8</a:t>
            </a:r>
            <a:r>
              <a:rPr lang="zh-CN" altLang="en-US" sz="2800" dirty="0">
                <a:latin typeface="华文楷体" panose="02010600040101010101" pitchFamily="2" charset="-122"/>
              </a:rPr>
              <a:t>）</a:t>
            </a:r>
            <a:r>
              <a:rPr lang="en-US" altLang="zh-CN" sz="2800" dirty="0">
                <a:latin typeface="华文楷体" panose="02010600040101010101" pitchFamily="2" charset="-122"/>
              </a:rPr>
              <a:t>dB</a:t>
            </a:r>
            <a:r>
              <a:rPr lang="zh-CN" altLang="en-US" sz="2800" dirty="0">
                <a:latin typeface="华文楷体" panose="02010600040101010101" pitchFamily="2" charset="-122"/>
              </a:rPr>
              <a:t>，很好</a:t>
            </a:r>
            <a:endParaRPr lang="en-US" altLang="en-US" sz="2800" dirty="0">
              <a:latin typeface="华文楷体" panose="02010600040101010101" pitchFamily="2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</a:rPr>
              <a:t>当导频信号强度为（</a:t>
            </a:r>
            <a:r>
              <a:rPr lang="en-US" altLang="zh-CN" sz="2800" dirty="0">
                <a:latin typeface="华文楷体" panose="02010600040101010101" pitchFamily="2" charset="-122"/>
              </a:rPr>
              <a:t>-8</a:t>
            </a:r>
            <a:r>
              <a:rPr lang="zh-CN" altLang="en-US" sz="2800" dirty="0">
                <a:latin typeface="华文楷体" panose="02010600040101010101" pitchFamily="2" charset="-122"/>
              </a:rPr>
              <a:t>～</a:t>
            </a:r>
            <a:r>
              <a:rPr lang="en-US" altLang="zh-CN" sz="2800" dirty="0">
                <a:latin typeface="华文楷体" panose="02010600040101010101" pitchFamily="2" charset="-122"/>
              </a:rPr>
              <a:t>-10</a:t>
            </a:r>
            <a:r>
              <a:rPr lang="zh-CN" altLang="en-US" sz="2800" dirty="0">
                <a:latin typeface="华文楷体" panose="02010600040101010101" pitchFamily="2" charset="-122"/>
              </a:rPr>
              <a:t>）</a:t>
            </a:r>
            <a:r>
              <a:rPr lang="en-US" altLang="zh-CN" sz="2800" dirty="0">
                <a:latin typeface="华文楷体" panose="02010600040101010101" pitchFamily="2" charset="-122"/>
              </a:rPr>
              <a:t>dB</a:t>
            </a:r>
            <a:r>
              <a:rPr lang="zh-CN" altLang="en-US" sz="2800" dirty="0">
                <a:latin typeface="华文楷体" panose="02010600040101010101" pitchFamily="2" charset="-122"/>
              </a:rPr>
              <a:t>，中等</a:t>
            </a:r>
            <a:endParaRPr lang="en-US" altLang="en-US" sz="2800" dirty="0">
              <a:latin typeface="华文楷体" panose="02010600040101010101" pitchFamily="2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</a:rPr>
              <a:t>当导频信号强度为（</a:t>
            </a:r>
            <a:r>
              <a:rPr lang="en-US" altLang="zh-CN" sz="2800" dirty="0">
                <a:latin typeface="华文楷体" panose="02010600040101010101" pitchFamily="2" charset="-122"/>
              </a:rPr>
              <a:t>-10</a:t>
            </a:r>
            <a:r>
              <a:rPr lang="zh-CN" altLang="en-US" sz="2800" dirty="0">
                <a:latin typeface="华文楷体" panose="02010600040101010101" pitchFamily="2" charset="-122"/>
              </a:rPr>
              <a:t>～</a:t>
            </a:r>
            <a:r>
              <a:rPr lang="en-US" altLang="zh-CN" sz="2800" dirty="0">
                <a:latin typeface="华文楷体" panose="02010600040101010101" pitchFamily="2" charset="-122"/>
              </a:rPr>
              <a:t>-13</a:t>
            </a:r>
            <a:r>
              <a:rPr lang="zh-CN" altLang="en-US" sz="2800" dirty="0">
                <a:latin typeface="华文楷体" panose="02010600040101010101" pitchFamily="2" charset="-122"/>
              </a:rPr>
              <a:t>）</a:t>
            </a:r>
            <a:r>
              <a:rPr lang="en-US" altLang="zh-CN" sz="2800" dirty="0">
                <a:latin typeface="华文楷体" panose="02010600040101010101" pitchFamily="2" charset="-122"/>
              </a:rPr>
              <a:t>dB</a:t>
            </a:r>
            <a:r>
              <a:rPr lang="zh-CN" altLang="en-US" sz="2800" dirty="0">
                <a:latin typeface="华文楷体" panose="02010600040101010101" pitchFamily="2" charset="-122"/>
              </a:rPr>
              <a:t>，弱</a:t>
            </a:r>
            <a:endParaRPr lang="en-US" altLang="en-US" sz="2800" dirty="0">
              <a:latin typeface="华文楷体" panose="02010600040101010101" pitchFamily="2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</a:rPr>
              <a:t>当导频信号强度为（</a:t>
            </a:r>
            <a:r>
              <a:rPr lang="en-US" altLang="zh-CN" sz="2800" dirty="0">
                <a:latin typeface="华文楷体" panose="02010600040101010101" pitchFamily="2" charset="-122"/>
              </a:rPr>
              <a:t>-13</a:t>
            </a:r>
            <a:r>
              <a:rPr lang="zh-CN" altLang="en-US" sz="2800" dirty="0">
                <a:latin typeface="华文楷体" panose="02010600040101010101" pitchFamily="2" charset="-122"/>
              </a:rPr>
              <a:t>～</a:t>
            </a:r>
            <a:r>
              <a:rPr lang="en-US" altLang="zh-CN" sz="2800" dirty="0">
                <a:latin typeface="华文楷体" panose="02010600040101010101" pitchFamily="2" charset="-122"/>
              </a:rPr>
              <a:t>-15</a:t>
            </a:r>
            <a:r>
              <a:rPr lang="zh-CN" altLang="en-US" sz="2800" dirty="0">
                <a:latin typeface="华文楷体" panose="02010600040101010101" pitchFamily="2" charset="-122"/>
              </a:rPr>
              <a:t>）</a:t>
            </a:r>
            <a:r>
              <a:rPr lang="en-US" altLang="zh-CN" sz="2800" dirty="0">
                <a:latin typeface="华文楷体" panose="02010600040101010101" pitchFamily="2" charset="-122"/>
              </a:rPr>
              <a:t>dB</a:t>
            </a:r>
            <a:r>
              <a:rPr lang="zh-CN" altLang="en-US" sz="2800" dirty="0">
                <a:latin typeface="华文楷体" panose="02010600040101010101" pitchFamily="2" charset="-122"/>
              </a:rPr>
              <a:t>，可能被解调</a:t>
            </a:r>
            <a:endParaRPr lang="en-US" altLang="en-US" sz="2800" dirty="0">
              <a:latin typeface="华文楷体" panose="02010600040101010101" pitchFamily="2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</a:rPr>
              <a:t>当导频信号强度为（</a:t>
            </a:r>
            <a:r>
              <a:rPr lang="en-US" altLang="zh-CN" sz="2800" dirty="0">
                <a:latin typeface="华文楷体" panose="02010600040101010101" pitchFamily="2" charset="-122"/>
              </a:rPr>
              <a:t>-15</a:t>
            </a:r>
            <a:r>
              <a:rPr lang="zh-CN" altLang="en-US" sz="2800" dirty="0">
                <a:latin typeface="华文楷体" panose="02010600040101010101" pitchFamily="2" charset="-122"/>
              </a:rPr>
              <a:t>～</a:t>
            </a:r>
            <a:r>
              <a:rPr lang="en-US" altLang="zh-CN" sz="2800" dirty="0">
                <a:latin typeface="华文楷体" panose="02010600040101010101" pitchFamily="2" charset="-122"/>
              </a:rPr>
              <a:t>-30</a:t>
            </a:r>
            <a:r>
              <a:rPr lang="zh-CN" altLang="en-US" sz="2800" dirty="0">
                <a:latin typeface="华文楷体" panose="02010600040101010101" pitchFamily="2" charset="-122"/>
              </a:rPr>
              <a:t>）</a:t>
            </a:r>
            <a:r>
              <a:rPr lang="en-US" altLang="zh-CN" sz="2800" dirty="0">
                <a:latin typeface="华文楷体" panose="02010600040101010101" pitchFamily="2" charset="-122"/>
              </a:rPr>
              <a:t>dB</a:t>
            </a:r>
            <a:r>
              <a:rPr lang="zh-CN" altLang="en-US" sz="2800" dirty="0">
                <a:latin typeface="华文楷体" panose="02010600040101010101" pitchFamily="2" charset="-122"/>
              </a:rPr>
              <a:t>，无法解调</a:t>
            </a:r>
            <a:endParaRPr lang="en-US" altLang="en-US" sz="2800" dirty="0">
              <a:latin typeface="华文楷体" panose="02010600040101010101" pitchFamily="2" charset="-122"/>
            </a:endParaRPr>
          </a:p>
          <a:p>
            <a:r>
              <a:rPr lang="zh-CN" altLang="en-US" dirty="0"/>
              <a:t>一般情况下：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</a:t>
            </a:r>
            <a:r>
              <a:rPr lang="en-US" altLang="en-US" dirty="0">
                <a:ea typeface="华文新魏" panose="02010800040101010101" pitchFamily="2" charset="-122"/>
              </a:rPr>
              <a:t>     </a:t>
            </a:r>
            <a:r>
              <a:rPr lang="en-US" altLang="zh-CN" dirty="0">
                <a:ea typeface="华文新魏" panose="02010800040101010101" pitchFamily="2" charset="-122"/>
              </a:rPr>
              <a:t>T_ADD=-13dB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>
                <a:ea typeface="华文新魏" panose="02010800040101010101" pitchFamily="2" charset="-122"/>
              </a:rPr>
              <a:t>      T_DROP=-15dB</a:t>
            </a:r>
          </a:p>
          <a:p>
            <a:pPr>
              <a:buFontTx/>
              <a:buNone/>
            </a:pPr>
            <a:r>
              <a:rPr lang="en-US" altLang="zh-CN" dirty="0"/>
              <a:t>      </a:t>
            </a:r>
            <a:r>
              <a:rPr lang="en-US" altLang="zh-CN" dirty="0">
                <a:ea typeface="华文新魏" panose="02010800040101010101" pitchFamily="2" charset="-122"/>
              </a:rPr>
              <a:t>T_TDROP=3S</a:t>
            </a:r>
            <a:endParaRPr lang="en-US" altLang="zh-C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C0D330-19BE-4C56-A5BC-41E9023C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7.2.3 </a:t>
            </a:r>
            <a:r>
              <a:rPr lang="zh-CN" altLang="en-US" dirty="0"/>
              <a:t>导频信号强度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B548A-2D71-454C-B39B-5237A8E9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07534-5074-4725-8081-4C49C55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F669D2-E5DC-44F9-8FCE-BB92B91C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76" y="4681486"/>
            <a:ext cx="69627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02133"/>
      </p:ext>
    </p:extLst>
  </p:cSld>
  <p:clrMapOvr>
    <a:masterClrMapping/>
  </p:clrMapOvr>
  <p:transition spd="slow">
    <p:push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D8E2FC-A41E-4722-8A48-EE192B2E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</a:pPr>
            <a:r>
              <a:rPr lang="zh-CN" altLang="en-US" dirty="0"/>
              <a:t>引发切换的消息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</a:rPr>
              <a:t>导频强度测量消息（</a:t>
            </a:r>
            <a:r>
              <a:rPr lang="en-US" altLang="zh-CN" sz="2000" dirty="0">
                <a:latin typeface="华文楷体" panose="02010600040101010101" pitchFamily="2" charset="-122"/>
              </a:rPr>
              <a:t>Pilot Strength Measurement Message</a:t>
            </a:r>
            <a:r>
              <a:rPr lang="zh-CN" altLang="en-US" sz="2000" dirty="0">
                <a:latin typeface="华文楷体" panose="02010600040101010101" pitchFamily="2" charset="-122"/>
              </a:rPr>
              <a:t>）</a:t>
            </a:r>
            <a:r>
              <a:rPr lang="en-US" altLang="zh-CN" sz="2000" dirty="0">
                <a:latin typeface="华文楷体" panose="02010600040101010101" pitchFamily="2" charset="-122"/>
              </a:rPr>
              <a:t>PSMM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</a:rPr>
              <a:t>切换指示消息（</a:t>
            </a:r>
            <a:r>
              <a:rPr lang="en-US" altLang="zh-CN" sz="2000" dirty="0">
                <a:latin typeface="华文楷体" panose="02010600040101010101" pitchFamily="2" charset="-122"/>
              </a:rPr>
              <a:t>Handoff Direction Message</a:t>
            </a:r>
            <a:r>
              <a:rPr lang="zh-CN" altLang="en-US" sz="2000" dirty="0">
                <a:latin typeface="华文楷体" panose="02010600040101010101" pitchFamily="2" charset="-122"/>
              </a:rPr>
              <a:t>）</a:t>
            </a:r>
            <a:r>
              <a:rPr lang="en-US" altLang="zh-CN" sz="2000" dirty="0">
                <a:latin typeface="华文楷体" panose="02010600040101010101" pitchFamily="2" charset="-122"/>
              </a:rPr>
              <a:t>HDM</a:t>
            </a:r>
          </a:p>
          <a:p>
            <a:pPr lvl="1">
              <a:buFontTx/>
              <a:buNone/>
            </a:pPr>
            <a:endParaRPr lang="en-US" altLang="en-US" sz="2000" dirty="0">
              <a:ea typeface="华文新魏" panose="02010800040101010101" pitchFamily="2" charset="-122"/>
            </a:endParaRPr>
          </a:p>
          <a:p>
            <a:pPr>
              <a:lnSpc>
                <a:spcPct val="60000"/>
              </a:lnSpc>
            </a:pPr>
            <a:r>
              <a:rPr lang="zh-CN" altLang="en-US" dirty="0"/>
              <a:t>指示切换完成的消息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</a:rPr>
              <a:t>切换完成消息（</a:t>
            </a:r>
            <a:r>
              <a:rPr lang="en-US" altLang="zh-CN" sz="2000" dirty="0">
                <a:latin typeface="华文楷体" panose="02010600040101010101" pitchFamily="2" charset="-122"/>
              </a:rPr>
              <a:t>Handoff Completion Message</a:t>
            </a:r>
            <a:r>
              <a:rPr lang="zh-CN" altLang="en-US" sz="2000" dirty="0">
                <a:latin typeface="华文楷体" panose="02010600040101010101" pitchFamily="2" charset="-122"/>
              </a:rPr>
              <a:t>）</a:t>
            </a:r>
            <a:r>
              <a:rPr lang="en-US" altLang="zh-CN" sz="2000" dirty="0">
                <a:latin typeface="华文楷体" panose="02010600040101010101" pitchFamily="2" charset="-122"/>
              </a:rPr>
              <a:t>HCM</a:t>
            </a:r>
          </a:p>
          <a:p>
            <a:pPr lvl="1">
              <a:buFontTx/>
              <a:buNone/>
            </a:pPr>
            <a:endParaRPr lang="en-US" altLang="en-US" sz="2000" dirty="0">
              <a:ea typeface="华文新魏" panose="02010800040101010101" pitchFamily="2" charset="-122"/>
            </a:endParaRPr>
          </a:p>
          <a:p>
            <a:pPr>
              <a:lnSpc>
                <a:spcPct val="60000"/>
              </a:lnSpc>
            </a:pPr>
            <a:r>
              <a:rPr lang="zh-CN" altLang="en-US" dirty="0"/>
              <a:t>导频集合维护相关的消息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</a:rPr>
              <a:t>邻集列表更新消息（</a:t>
            </a:r>
            <a:r>
              <a:rPr lang="en-US" altLang="zh-CN" sz="2000" dirty="0">
                <a:latin typeface="华文楷体" panose="02010600040101010101" pitchFamily="2" charset="-122"/>
              </a:rPr>
              <a:t>Neighbor List Update Message</a:t>
            </a:r>
            <a:r>
              <a:rPr lang="zh-CN" altLang="en-US" sz="2000" dirty="0">
                <a:latin typeface="华文楷体" panose="02010600040101010101" pitchFamily="2" charset="-122"/>
              </a:rPr>
              <a:t>）</a:t>
            </a:r>
            <a:r>
              <a:rPr lang="en-US" altLang="zh-CN" sz="2000" dirty="0">
                <a:latin typeface="华文楷体" panose="02010600040101010101" pitchFamily="2" charset="-122"/>
              </a:rPr>
              <a:t>NLUM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5CB5C0-6693-4E31-A140-1ECF0178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7.2.3 </a:t>
            </a:r>
            <a:r>
              <a:rPr lang="zh-CN" altLang="en-US" dirty="0"/>
              <a:t>切换消息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84F0E-23C0-40F7-A47D-4F2B8DF3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5D37B-C6D7-4959-9A3C-34D51FA1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563320"/>
      </p:ext>
    </p:extLst>
  </p:cSld>
  <p:clrMapOvr>
    <a:masterClrMapping/>
  </p:clrMapOvr>
  <p:transition spd="slow">
    <p:push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0BDE05-0C93-45E7-B7AB-2A9A13F5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FE7AB0-F2BE-4589-8ADF-27BBEEB6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7.2.3 </a:t>
            </a:r>
            <a:r>
              <a:rPr lang="zh-CN" altLang="en-US" dirty="0"/>
              <a:t>软切换流程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F218F-6403-4161-9703-D3BD2F75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653DB-94B4-4E5B-945B-136CA117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594DA-295D-4EAC-ABBA-AEF4F59C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98" y="1185262"/>
            <a:ext cx="7777162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594090"/>
      </p:ext>
    </p:extLst>
  </p:cSld>
  <p:clrMapOvr>
    <a:masterClrMapping/>
  </p:clrMapOvr>
  <p:transition spd="slow">
    <p:push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dirty="0">
                <a:solidFill>
                  <a:srgbClr val="003300"/>
                </a:solidFill>
                <a:latin typeface="宋体" charset="-122"/>
              </a:rPr>
              <a:t>前向链路物理信道由适当的</a:t>
            </a:r>
            <a:r>
              <a:rPr lang="en-GB" altLang="zh-CN" sz="2400" dirty="0">
                <a:solidFill>
                  <a:srgbClr val="003300"/>
                </a:solidFill>
                <a:latin typeface="宋体" charset="-122"/>
              </a:rPr>
              <a:t>Walsh</a:t>
            </a:r>
            <a:r>
              <a:rPr lang="zh-CN" altLang="en-GB" sz="2400" dirty="0">
                <a:solidFill>
                  <a:srgbClr val="003300"/>
                </a:solidFill>
                <a:latin typeface="宋体" charset="-122"/>
              </a:rPr>
              <a:t>函数或准正交函数（</a:t>
            </a:r>
            <a:r>
              <a:rPr lang="en-GB" altLang="zh-CN" sz="2400" dirty="0">
                <a:solidFill>
                  <a:srgbClr val="003300"/>
                </a:solidFill>
                <a:latin typeface="宋体" charset="-122"/>
              </a:rPr>
              <a:t>quasi-orthogonal function</a:t>
            </a:r>
            <a:r>
              <a:rPr lang="zh-CN" altLang="en-GB" sz="2400" dirty="0">
                <a:solidFill>
                  <a:srgbClr val="003300"/>
                </a:solidFill>
                <a:latin typeface="宋体" charset="-122"/>
              </a:rPr>
              <a:t>，简称</a:t>
            </a:r>
            <a:r>
              <a:rPr lang="en-GB" altLang="zh-CN" sz="2400" dirty="0">
                <a:solidFill>
                  <a:srgbClr val="003300"/>
                </a:solidFill>
                <a:latin typeface="宋体" charset="-122"/>
              </a:rPr>
              <a:t>QOF</a:t>
            </a:r>
            <a:r>
              <a:rPr lang="zh-CN" altLang="en-GB" sz="2400" dirty="0">
                <a:solidFill>
                  <a:srgbClr val="003300"/>
                </a:solidFill>
                <a:latin typeface="宋体" charset="-122"/>
              </a:rPr>
              <a:t>）进行扩频。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7.2.4 CDMA2000 1x </a:t>
            </a:r>
            <a:r>
              <a:rPr lang="zh-CN" altLang="en-US" dirty="0"/>
              <a:t>下行（</a:t>
            </a:r>
            <a:r>
              <a:rPr lang="zh-CN" altLang="en-GB" dirty="0"/>
              <a:t>前向</a:t>
            </a:r>
            <a:r>
              <a:rPr lang="zh-CN" altLang="en-US" dirty="0"/>
              <a:t>）</a:t>
            </a:r>
            <a:r>
              <a:rPr lang="zh-CN" altLang="en-GB" dirty="0"/>
              <a:t>链路信道组成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DDDA29-8360-4CC7-9AE1-FB830ADC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8421" name="Group 5"/>
          <p:cNvGrpSpPr>
            <a:grpSpLocks/>
          </p:cNvGrpSpPr>
          <p:nvPr/>
        </p:nvGrpSpPr>
        <p:grpSpPr bwMode="auto">
          <a:xfrm>
            <a:off x="2055473" y="2435338"/>
            <a:ext cx="8353426" cy="3529013"/>
            <a:chOff x="144" y="672"/>
            <a:chExt cx="5262" cy="2223"/>
          </a:xfrm>
        </p:grpSpPr>
        <p:sp>
          <p:nvSpPr>
            <p:cNvPr id="188422" name="Rectangle 6"/>
            <p:cNvSpPr>
              <a:spLocks noChangeArrowheads="1"/>
            </p:cNvSpPr>
            <p:nvPr/>
          </p:nvSpPr>
          <p:spPr bwMode="auto">
            <a:xfrm>
              <a:off x="144" y="2675"/>
              <a:ext cx="1179" cy="220"/>
            </a:xfrm>
            <a:prstGeom prst="rect">
              <a:avLst/>
            </a:prstGeom>
            <a:solidFill>
              <a:srgbClr val="FFD9FF"/>
            </a:solidFill>
            <a:ln w="223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>
                  <a:srgbClr val="080808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80808"/>
                  </a:solidFill>
                  <a:latin typeface="Times New Roman" pitchFamily="16" charset="0"/>
                </a:rPr>
                <a:t>表示与</a:t>
              </a: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IS-95</a:t>
              </a:r>
              <a:r>
                <a:rPr lang="zh-CN" altLang="en-GB" sz="1400" b="1">
                  <a:solidFill>
                    <a:srgbClr val="080808"/>
                  </a:solidFill>
                  <a:latin typeface="Times New Roman" pitchFamily="16" charset="0"/>
                </a:rPr>
                <a:t>后向兼容</a:t>
              </a:r>
            </a:p>
          </p:txBody>
        </p:sp>
        <p:grpSp>
          <p:nvGrpSpPr>
            <p:cNvPr id="188423" name="Group 7"/>
            <p:cNvGrpSpPr>
              <a:grpSpLocks/>
            </p:cNvGrpSpPr>
            <p:nvPr/>
          </p:nvGrpSpPr>
          <p:grpSpPr bwMode="auto">
            <a:xfrm>
              <a:off x="416" y="672"/>
              <a:ext cx="4990" cy="2071"/>
              <a:chOff x="416" y="672"/>
              <a:chExt cx="4990" cy="2071"/>
            </a:xfrm>
          </p:grpSpPr>
          <p:sp>
            <p:nvSpPr>
              <p:cNvPr id="188424" name="Freeform 8"/>
              <p:cNvSpPr>
                <a:spLocks noChangeArrowheads="1"/>
              </p:cNvSpPr>
              <p:nvPr/>
            </p:nvSpPr>
            <p:spPr bwMode="auto">
              <a:xfrm>
                <a:off x="1414" y="1649"/>
                <a:ext cx="3992" cy="840"/>
              </a:xfrm>
              <a:custGeom>
                <a:avLst/>
                <a:gdLst/>
                <a:ahLst/>
                <a:cxnLst>
                  <a:cxn ang="0">
                    <a:pos x="1678" y="0"/>
                  </a:cxn>
                  <a:cxn ang="0">
                    <a:pos x="0" y="998"/>
                  </a:cxn>
                  <a:cxn ang="0">
                    <a:pos x="3992" y="998"/>
                  </a:cxn>
                  <a:cxn ang="0">
                    <a:pos x="1996" y="0"/>
                  </a:cxn>
                  <a:cxn ang="0">
                    <a:pos x="1678" y="0"/>
                  </a:cxn>
                </a:cxnLst>
                <a:rect l="0" t="0" r="r" b="b"/>
                <a:pathLst>
                  <a:path w="3992" h="998">
                    <a:moveTo>
                      <a:pt x="1678" y="0"/>
                    </a:moveTo>
                    <a:lnTo>
                      <a:pt x="0" y="998"/>
                    </a:lnTo>
                    <a:lnTo>
                      <a:pt x="3992" y="998"/>
                    </a:lnTo>
                    <a:lnTo>
                      <a:pt x="1996" y="0"/>
                    </a:lnTo>
                    <a:lnTo>
                      <a:pt x="167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A603AB"/>
                  </a:gs>
                  <a:gs pos="100000">
                    <a:srgbClr val="A603AB">
                      <a:alpha val="37000"/>
                    </a:srgbClr>
                  </a:gs>
                </a:gsLst>
                <a:lin ang="5400000" scaled="1"/>
              </a:gradFill>
              <a:ln w="9360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25" name="Rectangle 9"/>
              <p:cNvSpPr>
                <a:spLocks noChangeArrowheads="1"/>
              </p:cNvSpPr>
              <p:nvPr/>
            </p:nvSpPr>
            <p:spPr bwMode="auto">
              <a:xfrm>
                <a:off x="2049" y="672"/>
                <a:ext cx="1290" cy="2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26" name="Rectangle 10"/>
              <p:cNvSpPr>
                <a:spLocks noChangeArrowheads="1"/>
              </p:cNvSpPr>
              <p:nvPr/>
            </p:nvSpPr>
            <p:spPr bwMode="auto">
              <a:xfrm>
                <a:off x="2049" y="672"/>
                <a:ext cx="1290" cy="246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27" name="Rectangle 11"/>
              <p:cNvSpPr>
                <a:spLocks noChangeArrowheads="1"/>
              </p:cNvSpPr>
              <p:nvPr/>
            </p:nvSpPr>
            <p:spPr bwMode="auto">
              <a:xfrm>
                <a:off x="2433" y="717"/>
                <a:ext cx="517" cy="15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600" b="1" dirty="0">
                    <a:solidFill>
                      <a:srgbClr val="000000"/>
                    </a:solidFill>
                    <a:latin typeface="Times New Roman" pitchFamily="16" charset="0"/>
                  </a:rPr>
                  <a:t>前向链路</a:t>
                </a:r>
              </a:p>
            </p:txBody>
          </p:sp>
          <p:sp>
            <p:nvSpPr>
              <p:cNvPr id="188428" name="Rectangle 12"/>
              <p:cNvSpPr>
                <a:spLocks noChangeArrowheads="1"/>
              </p:cNvSpPr>
              <p:nvPr/>
            </p:nvSpPr>
            <p:spPr bwMode="auto">
              <a:xfrm>
                <a:off x="436" y="1407"/>
                <a:ext cx="484" cy="2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29" name="Rectangle 13"/>
              <p:cNvSpPr>
                <a:spLocks noChangeArrowheads="1"/>
              </p:cNvSpPr>
              <p:nvPr/>
            </p:nvSpPr>
            <p:spPr bwMode="auto">
              <a:xfrm>
                <a:off x="436" y="1407"/>
                <a:ext cx="484" cy="246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30" name="Rectangle 14"/>
              <p:cNvSpPr>
                <a:spLocks noChangeArrowheads="1"/>
              </p:cNvSpPr>
              <p:nvPr/>
            </p:nvSpPr>
            <p:spPr bwMode="auto">
              <a:xfrm>
                <a:off x="488" y="1428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公共指</a:t>
                </a:r>
              </a:p>
            </p:txBody>
          </p:sp>
          <p:sp>
            <p:nvSpPr>
              <p:cNvPr id="188431" name="Rectangle 15"/>
              <p:cNvSpPr>
                <a:spLocks noChangeArrowheads="1"/>
              </p:cNvSpPr>
              <p:nvPr/>
            </p:nvSpPr>
            <p:spPr bwMode="auto">
              <a:xfrm>
                <a:off x="488" y="1519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配信道</a:t>
                </a:r>
              </a:p>
            </p:txBody>
          </p:sp>
          <p:sp>
            <p:nvSpPr>
              <p:cNvPr id="188432" name="Rectangle 16"/>
              <p:cNvSpPr>
                <a:spLocks noChangeArrowheads="1"/>
              </p:cNvSpPr>
              <p:nvPr/>
            </p:nvSpPr>
            <p:spPr bwMode="auto">
              <a:xfrm>
                <a:off x="1001" y="1407"/>
                <a:ext cx="564" cy="2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33" name="Rectangle 17"/>
              <p:cNvSpPr>
                <a:spLocks noChangeArrowheads="1"/>
              </p:cNvSpPr>
              <p:nvPr/>
            </p:nvSpPr>
            <p:spPr bwMode="auto">
              <a:xfrm>
                <a:off x="1001" y="1407"/>
                <a:ext cx="564" cy="246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34" name="Rectangle 18"/>
              <p:cNvSpPr>
                <a:spLocks noChangeArrowheads="1"/>
              </p:cNvSpPr>
              <p:nvPr/>
            </p:nvSpPr>
            <p:spPr bwMode="auto">
              <a:xfrm>
                <a:off x="1025" y="1428"/>
                <a:ext cx="452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公共功率</a:t>
                </a:r>
              </a:p>
            </p:txBody>
          </p:sp>
          <p:sp>
            <p:nvSpPr>
              <p:cNvPr id="188435" name="Rectangle 19"/>
              <p:cNvSpPr>
                <a:spLocks noChangeArrowheads="1"/>
              </p:cNvSpPr>
              <p:nvPr/>
            </p:nvSpPr>
            <p:spPr bwMode="auto">
              <a:xfrm>
                <a:off x="1025" y="1519"/>
                <a:ext cx="452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控制信道</a:t>
                </a:r>
              </a:p>
            </p:txBody>
          </p:sp>
          <p:sp>
            <p:nvSpPr>
              <p:cNvPr id="188436" name="Rectangle 20"/>
              <p:cNvSpPr>
                <a:spLocks noChangeArrowheads="1"/>
              </p:cNvSpPr>
              <p:nvPr/>
            </p:nvSpPr>
            <p:spPr bwMode="auto">
              <a:xfrm>
                <a:off x="1646" y="1407"/>
                <a:ext cx="403" cy="2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37" name="Rectangle 21"/>
              <p:cNvSpPr>
                <a:spLocks noChangeArrowheads="1"/>
              </p:cNvSpPr>
              <p:nvPr/>
            </p:nvSpPr>
            <p:spPr bwMode="auto">
              <a:xfrm>
                <a:off x="1646" y="1407"/>
                <a:ext cx="403" cy="246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38" name="Rectangle 22"/>
              <p:cNvSpPr>
                <a:spLocks noChangeArrowheads="1"/>
              </p:cNvSpPr>
              <p:nvPr/>
            </p:nvSpPr>
            <p:spPr bwMode="auto">
              <a:xfrm>
                <a:off x="1723" y="1428"/>
                <a:ext cx="226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导频</a:t>
                </a:r>
              </a:p>
            </p:txBody>
          </p:sp>
          <p:sp>
            <p:nvSpPr>
              <p:cNvPr id="188439" name="Rectangle 23"/>
              <p:cNvSpPr>
                <a:spLocks noChangeArrowheads="1"/>
              </p:cNvSpPr>
              <p:nvPr/>
            </p:nvSpPr>
            <p:spPr bwMode="auto">
              <a:xfrm>
                <a:off x="1723" y="1519"/>
                <a:ext cx="226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信道</a:t>
                </a:r>
              </a:p>
            </p:txBody>
          </p:sp>
          <p:sp>
            <p:nvSpPr>
              <p:cNvPr id="188440" name="Rectangle 24"/>
              <p:cNvSpPr>
                <a:spLocks noChangeArrowheads="1"/>
              </p:cNvSpPr>
              <p:nvPr/>
            </p:nvSpPr>
            <p:spPr bwMode="auto">
              <a:xfrm>
                <a:off x="2129" y="1407"/>
                <a:ext cx="484" cy="2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41" name="Rectangle 25"/>
              <p:cNvSpPr>
                <a:spLocks noChangeArrowheads="1"/>
              </p:cNvSpPr>
              <p:nvPr/>
            </p:nvSpPr>
            <p:spPr bwMode="auto">
              <a:xfrm>
                <a:off x="2129" y="1407"/>
                <a:ext cx="484" cy="246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42" name="Rectangle 26"/>
              <p:cNvSpPr>
                <a:spLocks noChangeArrowheads="1"/>
              </p:cNvSpPr>
              <p:nvPr/>
            </p:nvSpPr>
            <p:spPr bwMode="auto">
              <a:xfrm>
                <a:off x="2181" y="1428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公共控</a:t>
                </a:r>
              </a:p>
            </p:txBody>
          </p:sp>
          <p:sp>
            <p:nvSpPr>
              <p:cNvPr id="188443" name="Rectangle 27"/>
              <p:cNvSpPr>
                <a:spLocks noChangeArrowheads="1"/>
              </p:cNvSpPr>
              <p:nvPr/>
            </p:nvSpPr>
            <p:spPr bwMode="auto">
              <a:xfrm>
                <a:off x="2181" y="1519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制信道</a:t>
                </a:r>
              </a:p>
            </p:txBody>
          </p:sp>
          <p:sp>
            <p:nvSpPr>
              <p:cNvPr id="188444" name="Rectangle 28"/>
              <p:cNvSpPr>
                <a:spLocks noChangeArrowheads="1"/>
              </p:cNvSpPr>
              <p:nvPr/>
            </p:nvSpPr>
            <p:spPr bwMode="auto">
              <a:xfrm>
                <a:off x="2694" y="1407"/>
                <a:ext cx="322" cy="246"/>
              </a:xfrm>
              <a:prstGeom prst="rect">
                <a:avLst/>
              </a:prstGeom>
              <a:solidFill>
                <a:srgbClr val="CDCDC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45" name="Rectangle 29"/>
              <p:cNvSpPr>
                <a:spLocks noChangeArrowheads="1"/>
              </p:cNvSpPr>
              <p:nvPr/>
            </p:nvSpPr>
            <p:spPr bwMode="auto">
              <a:xfrm>
                <a:off x="2694" y="1407"/>
                <a:ext cx="322" cy="246"/>
              </a:xfrm>
              <a:prstGeom prst="rect">
                <a:avLst/>
              </a:prstGeom>
              <a:solidFill>
                <a:srgbClr val="FFD9FF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46" name="Rectangle 30"/>
              <p:cNvSpPr>
                <a:spLocks noChangeArrowheads="1"/>
              </p:cNvSpPr>
              <p:nvPr/>
            </p:nvSpPr>
            <p:spPr bwMode="auto">
              <a:xfrm>
                <a:off x="2731" y="1428"/>
                <a:ext cx="226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同步</a:t>
                </a:r>
              </a:p>
            </p:txBody>
          </p:sp>
          <p:sp>
            <p:nvSpPr>
              <p:cNvPr id="188447" name="Rectangle 31"/>
              <p:cNvSpPr>
                <a:spLocks noChangeArrowheads="1"/>
              </p:cNvSpPr>
              <p:nvPr/>
            </p:nvSpPr>
            <p:spPr bwMode="auto">
              <a:xfrm>
                <a:off x="2731" y="1519"/>
                <a:ext cx="226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信道</a:t>
                </a:r>
              </a:p>
            </p:txBody>
          </p:sp>
          <p:sp>
            <p:nvSpPr>
              <p:cNvPr id="188448" name="Rectangle 32"/>
              <p:cNvSpPr>
                <a:spLocks noChangeArrowheads="1"/>
              </p:cNvSpPr>
              <p:nvPr/>
            </p:nvSpPr>
            <p:spPr bwMode="auto">
              <a:xfrm>
                <a:off x="3097" y="1407"/>
                <a:ext cx="322" cy="2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49" name="Rectangle 33"/>
              <p:cNvSpPr>
                <a:spLocks noChangeArrowheads="1"/>
              </p:cNvSpPr>
              <p:nvPr/>
            </p:nvSpPr>
            <p:spPr bwMode="auto">
              <a:xfrm>
                <a:off x="3097" y="1407"/>
                <a:ext cx="322" cy="246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50" name="Rectangle 34"/>
              <p:cNvSpPr>
                <a:spLocks noChangeArrowheads="1"/>
              </p:cNvSpPr>
              <p:nvPr/>
            </p:nvSpPr>
            <p:spPr bwMode="auto">
              <a:xfrm>
                <a:off x="3134" y="1428"/>
                <a:ext cx="226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业务</a:t>
                </a:r>
              </a:p>
            </p:txBody>
          </p:sp>
          <p:sp>
            <p:nvSpPr>
              <p:cNvPr id="188451" name="Rectangle 35"/>
              <p:cNvSpPr>
                <a:spLocks noChangeArrowheads="1"/>
              </p:cNvSpPr>
              <p:nvPr/>
            </p:nvSpPr>
            <p:spPr bwMode="auto">
              <a:xfrm>
                <a:off x="3134" y="1519"/>
                <a:ext cx="226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信道</a:t>
                </a:r>
              </a:p>
            </p:txBody>
          </p:sp>
          <p:sp>
            <p:nvSpPr>
              <p:cNvPr id="188452" name="Rectangle 36"/>
              <p:cNvSpPr>
                <a:spLocks noChangeArrowheads="1"/>
              </p:cNvSpPr>
              <p:nvPr/>
            </p:nvSpPr>
            <p:spPr bwMode="auto">
              <a:xfrm>
                <a:off x="3500" y="1407"/>
                <a:ext cx="484" cy="2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53" name="Rectangle 37"/>
              <p:cNvSpPr>
                <a:spLocks noChangeArrowheads="1"/>
              </p:cNvSpPr>
              <p:nvPr/>
            </p:nvSpPr>
            <p:spPr bwMode="auto">
              <a:xfrm>
                <a:off x="3500" y="1407"/>
                <a:ext cx="484" cy="246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54" name="Rectangle 38"/>
              <p:cNvSpPr>
                <a:spLocks noChangeArrowheads="1"/>
              </p:cNvSpPr>
              <p:nvPr/>
            </p:nvSpPr>
            <p:spPr bwMode="auto">
              <a:xfrm>
                <a:off x="3552" y="1428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广播控</a:t>
                </a:r>
              </a:p>
            </p:txBody>
          </p:sp>
          <p:sp>
            <p:nvSpPr>
              <p:cNvPr id="188455" name="Rectangle 39"/>
              <p:cNvSpPr>
                <a:spLocks noChangeArrowheads="1"/>
              </p:cNvSpPr>
              <p:nvPr/>
            </p:nvSpPr>
            <p:spPr bwMode="auto">
              <a:xfrm>
                <a:off x="3552" y="1519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制信道</a:t>
                </a:r>
              </a:p>
            </p:txBody>
          </p:sp>
          <p:sp>
            <p:nvSpPr>
              <p:cNvPr id="188456" name="Rectangle 40"/>
              <p:cNvSpPr>
                <a:spLocks noChangeArrowheads="1"/>
              </p:cNvSpPr>
              <p:nvPr/>
            </p:nvSpPr>
            <p:spPr bwMode="auto">
              <a:xfrm>
                <a:off x="4064" y="1407"/>
                <a:ext cx="404" cy="246"/>
              </a:xfrm>
              <a:prstGeom prst="rect">
                <a:avLst/>
              </a:prstGeom>
              <a:solidFill>
                <a:srgbClr val="CDCDC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57" name="Rectangle 41"/>
              <p:cNvSpPr>
                <a:spLocks noChangeArrowheads="1"/>
              </p:cNvSpPr>
              <p:nvPr/>
            </p:nvSpPr>
            <p:spPr bwMode="auto">
              <a:xfrm>
                <a:off x="4064" y="1407"/>
                <a:ext cx="404" cy="246"/>
              </a:xfrm>
              <a:prstGeom prst="rect">
                <a:avLst/>
              </a:prstGeom>
              <a:solidFill>
                <a:srgbClr val="FFD9FF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58" name="Rectangle 42"/>
              <p:cNvSpPr>
                <a:spLocks noChangeArrowheads="1"/>
              </p:cNvSpPr>
              <p:nvPr/>
            </p:nvSpPr>
            <p:spPr bwMode="auto">
              <a:xfrm>
                <a:off x="4142" y="1428"/>
                <a:ext cx="226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寻呼</a:t>
                </a:r>
              </a:p>
            </p:txBody>
          </p:sp>
          <p:sp>
            <p:nvSpPr>
              <p:cNvPr id="188459" name="Rectangle 43"/>
              <p:cNvSpPr>
                <a:spLocks noChangeArrowheads="1"/>
              </p:cNvSpPr>
              <p:nvPr/>
            </p:nvSpPr>
            <p:spPr bwMode="auto">
              <a:xfrm>
                <a:off x="4142" y="1519"/>
                <a:ext cx="226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信道</a:t>
                </a:r>
              </a:p>
            </p:txBody>
          </p:sp>
          <p:sp>
            <p:nvSpPr>
              <p:cNvPr id="188460" name="Rectangle 44"/>
              <p:cNvSpPr>
                <a:spLocks noChangeArrowheads="1"/>
              </p:cNvSpPr>
              <p:nvPr/>
            </p:nvSpPr>
            <p:spPr bwMode="auto">
              <a:xfrm>
                <a:off x="4548" y="1407"/>
                <a:ext cx="484" cy="2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61" name="Rectangle 45"/>
              <p:cNvSpPr>
                <a:spLocks noChangeArrowheads="1"/>
              </p:cNvSpPr>
              <p:nvPr/>
            </p:nvSpPr>
            <p:spPr bwMode="auto">
              <a:xfrm>
                <a:off x="4548" y="1407"/>
                <a:ext cx="484" cy="246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62" name="Rectangle 46"/>
              <p:cNvSpPr>
                <a:spLocks noChangeArrowheads="1"/>
              </p:cNvSpPr>
              <p:nvPr/>
            </p:nvSpPr>
            <p:spPr bwMode="auto">
              <a:xfrm>
                <a:off x="4600" y="1428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快速寻</a:t>
                </a:r>
              </a:p>
            </p:txBody>
          </p:sp>
          <p:sp>
            <p:nvSpPr>
              <p:cNvPr id="188463" name="Rectangle 47"/>
              <p:cNvSpPr>
                <a:spLocks noChangeArrowheads="1"/>
              </p:cNvSpPr>
              <p:nvPr/>
            </p:nvSpPr>
            <p:spPr bwMode="auto">
              <a:xfrm>
                <a:off x="4600" y="1519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呼信道</a:t>
                </a:r>
              </a:p>
            </p:txBody>
          </p:sp>
          <p:sp>
            <p:nvSpPr>
              <p:cNvPr id="188464" name="Freeform 48"/>
              <p:cNvSpPr>
                <a:spLocks noChangeArrowheads="1"/>
              </p:cNvSpPr>
              <p:nvPr/>
            </p:nvSpPr>
            <p:spPr bwMode="auto">
              <a:xfrm>
                <a:off x="436" y="918"/>
                <a:ext cx="4596" cy="489"/>
              </a:xfrm>
              <a:custGeom>
                <a:avLst/>
                <a:gdLst/>
                <a:ahLst/>
                <a:cxnLst>
                  <a:cxn ang="0">
                    <a:pos x="1613" y="0"/>
                  </a:cxn>
                  <a:cxn ang="0">
                    <a:pos x="0" y="582"/>
                  </a:cxn>
                  <a:cxn ang="0">
                    <a:pos x="4596" y="582"/>
                  </a:cxn>
                  <a:cxn ang="0">
                    <a:pos x="2903" y="0"/>
                  </a:cxn>
                </a:cxnLst>
                <a:rect l="0" t="0" r="r" b="b"/>
                <a:pathLst>
                  <a:path w="4596" h="582">
                    <a:moveTo>
                      <a:pt x="1613" y="0"/>
                    </a:moveTo>
                    <a:lnTo>
                      <a:pt x="0" y="582"/>
                    </a:lnTo>
                    <a:lnTo>
                      <a:pt x="4596" y="582"/>
                    </a:lnTo>
                    <a:lnTo>
                      <a:pt x="2903" y="0"/>
                    </a:lnTo>
                  </a:path>
                </a:pathLst>
              </a:custGeom>
              <a:gradFill rotWithShape="0">
                <a:gsLst>
                  <a:gs pos="0">
                    <a:srgbClr val="A603AB"/>
                  </a:gs>
                  <a:gs pos="100000">
                    <a:srgbClr val="A603AB">
                      <a:alpha val="37000"/>
                    </a:srgbClr>
                  </a:gs>
                </a:gsLst>
                <a:lin ang="5400000" scaled="1"/>
              </a:gradFill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65" name="Rectangle 49"/>
              <p:cNvSpPr>
                <a:spLocks noChangeArrowheads="1"/>
              </p:cNvSpPr>
              <p:nvPr/>
            </p:nvSpPr>
            <p:spPr bwMode="auto">
              <a:xfrm>
                <a:off x="416" y="1992"/>
                <a:ext cx="484" cy="245"/>
              </a:xfrm>
              <a:prstGeom prst="rect">
                <a:avLst/>
              </a:prstGeom>
              <a:solidFill>
                <a:srgbClr val="CDCDC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66" name="Rectangle 50"/>
              <p:cNvSpPr>
                <a:spLocks noChangeArrowheads="1"/>
              </p:cNvSpPr>
              <p:nvPr/>
            </p:nvSpPr>
            <p:spPr bwMode="auto">
              <a:xfrm>
                <a:off x="416" y="1992"/>
                <a:ext cx="484" cy="245"/>
              </a:xfrm>
              <a:prstGeom prst="rect">
                <a:avLst/>
              </a:prstGeom>
              <a:solidFill>
                <a:srgbClr val="FFD9FF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67" name="Rectangle 51"/>
              <p:cNvSpPr>
                <a:spLocks noChangeArrowheads="1"/>
              </p:cNvSpPr>
              <p:nvPr/>
            </p:nvSpPr>
            <p:spPr bwMode="auto">
              <a:xfrm>
                <a:off x="468" y="2006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前向导</a:t>
                </a:r>
              </a:p>
            </p:txBody>
          </p:sp>
          <p:sp>
            <p:nvSpPr>
              <p:cNvPr id="188468" name="Rectangle 52"/>
              <p:cNvSpPr>
                <a:spLocks noChangeArrowheads="1"/>
              </p:cNvSpPr>
              <p:nvPr/>
            </p:nvSpPr>
            <p:spPr bwMode="auto">
              <a:xfrm>
                <a:off x="468" y="2095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频信道</a:t>
                </a:r>
              </a:p>
            </p:txBody>
          </p:sp>
          <p:sp>
            <p:nvSpPr>
              <p:cNvPr id="188469" name="Rectangle 53"/>
              <p:cNvSpPr>
                <a:spLocks noChangeArrowheads="1"/>
              </p:cNvSpPr>
              <p:nvPr/>
            </p:nvSpPr>
            <p:spPr bwMode="auto">
              <a:xfrm>
                <a:off x="981" y="1992"/>
                <a:ext cx="564" cy="2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70" name="Rectangle 54"/>
              <p:cNvSpPr>
                <a:spLocks noChangeArrowheads="1"/>
              </p:cNvSpPr>
              <p:nvPr/>
            </p:nvSpPr>
            <p:spPr bwMode="auto">
              <a:xfrm>
                <a:off x="981" y="1992"/>
                <a:ext cx="564" cy="245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71" name="Rectangle 55"/>
              <p:cNvSpPr>
                <a:spLocks noChangeArrowheads="1"/>
              </p:cNvSpPr>
              <p:nvPr/>
            </p:nvSpPr>
            <p:spPr bwMode="auto">
              <a:xfrm>
                <a:off x="1005" y="2006"/>
                <a:ext cx="452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发送分集</a:t>
                </a:r>
              </a:p>
            </p:txBody>
          </p:sp>
          <p:sp>
            <p:nvSpPr>
              <p:cNvPr id="188472" name="Rectangle 56"/>
              <p:cNvSpPr>
                <a:spLocks noChangeArrowheads="1"/>
              </p:cNvSpPr>
              <p:nvPr/>
            </p:nvSpPr>
            <p:spPr bwMode="auto">
              <a:xfrm>
                <a:off x="1005" y="2095"/>
                <a:ext cx="452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导频信道</a:t>
                </a:r>
              </a:p>
            </p:txBody>
          </p:sp>
          <p:sp>
            <p:nvSpPr>
              <p:cNvPr id="188473" name="Rectangle 57"/>
              <p:cNvSpPr>
                <a:spLocks noChangeArrowheads="1"/>
              </p:cNvSpPr>
              <p:nvPr/>
            </p:nvSpPr>
            <p:spPr bwMode="auto">
              <a:xfrm>
                <a:off x="1626" y="1992"/>
                <a:ext cx="483" cy="2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74" name="Rectangle 58"/>
              <p:cNvSpPr>
                <a:spLocks noChangeArrowheads="1"/>
              </p:cNvSpPr>
              <p:nvPr/>
            </p:nvSpPr>
            <p:spPr bwMode="auto">
              <a:xfrm>
                <a:off x="1626" y="1992"/>
                <a:ext cx="483" cy="245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75" name="Rectangle 59"/>
              <p:cNvSpPr>
                <a:spLocks noChangeArrowheads="1"/>
              </p:cNvSpPr>
              <p:nvPr/>
            </p:nvSpPr>
            <p:spPr bwMode="auto">
              <a:xfrm>
                <a:off x="1677" y="2006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辅助导</a:t>
                </a:r>
              </a:p>
            </p:txBody>
          </p:sp>
          <p:sp>
            <p:nvSpPr>
              <p:cNvPr id="188476" name="Rectangle 60"/>
              <p:cNvSpPr>
                <a:spLocks noChangeArrowheads="1"/>
              </p:cNvSpPr>
              <p:nvPr/>
            </p:nvSpPr>
            <p:spPr bwMode="auto">
              <a:xfrm>
                <a:off x="1677" y="2097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频信道</a:t>
                </a:r>
              </a:p>
            </p:txBody>
          </p:sp>
          <p:sp>
            <p:nvSpPr>
              <p:cNvPr id="188477" name="Rectangle 61"/>
              <p:cNvSpPr>
                <a:spLocks noChangeArrowheads="1"/>
              </p:cNvSpPr>
              <p:nvPr/>
            </p:nvSpPr>
            <p:spPr bwMode="auto">
              <a:xfrm>
                <a:off x="2190" y="1992"/>
                <a:ext cx="726" cy="2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78" name="Rectangle 62"/>
              <p:cNvSpPr>
                <a:spLocks noChangeArrowheads="1"/>
              </p:cNvSpPr>
              <p:nvPr/>
            </p:nvSpPr>
            <p:spPr bwMode="auto">
              <a:xfrm>
                <a:off x="2190" y="1992"/>
                <a:ext cx="726" cy="245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79" name="Rectangle 63"/>
              <p:cNvSpPr>
                <a:spLocks noChangeArrowheads="1"/>
              </p:cNvSpPr>
              <p:nvPr/>
            </p:nvSpPr>
            <p:spPr bwMode="auto">
              <a:xfrm>
                <a:off x="2239" y="2006"/>
                <a:ext cx="565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辅助发送分</a:t>
                </a:r>
              </a:p>
            </p:txBody>
          </p:sp>
          <p:sp>
            <p:nvSpPr>
              <p:cNvPr id="188480" name="Rectangle 64"/>
              <p:cNvSpPr>
                <a:spLocks noChangeArrowheads="1"/>
              </p:cNvSpPr>
              <p:nvPr/>
            </p:nvSpPr>
            <p:spPr bwMode="auto">
              <a:xfrm>
                <a:off x="2239" y="2095"/>
                <a:ext cx="565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集导频信道</a:t>
                </a:r>
              </a:p>
            </p:txBody>
          </p:sp>
          <p:sp>
            <p:nvSpPr>
              <p:cNvPr id="188481" name="Rectangle 65"/>
              <p:cNvSpPr>
                <a:spLocks noChangeArrowheads="1"/>
              </p:cNvSpPr>
              <p:nvPr/>
            </p:nvSpPr>
            <p:spPr bwMode="auto">
              <a:xfrm>
                <a:off x="1423" y="2489"/>
                <a:ext cx="725" cy="2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82" name="Rectangle 66"/>
              <p:cNvSpPr>
                <a:spLocks noChangeArrowheads="1"/>
              </p:cNvSpPr>
              <p:nvPr/>
            </p:nvSpPr>
            <p:spPr bwMode="auto">
              <a:xfrm>
                <a:off x="1423" y="2489"/>
                <a:ext cx="725" cy="245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83" name="Rectangle 67"/>
              <p:cNvSpPr>
                <a:spLocks noChangeArrowheads="1"/>
              </p:cNvSpPr>
              <p:nvPr/>
            </p:nvSpPr>
            <p:spPr bwMode="auto">
              <a:xfrm>
                <a:off x="1543" y="2497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0000"/>
                    </a:solidFill>
                    <a:latin typeface="Times New Roman" pitchFamily="16" charset="0"/>
                  </a:rPr>
                  <a:t>0</a:t>
                </a: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～</a:t>
                </a:r>
                <a:r>
                  <a:rPr lang="en-GB" altLang="zh-CN" sz="1400" b="1">
                    <a:solidFill>
                      <a:srgbClr val="000000"/>
                    </a:solidFill>
                    <a:latin typeface="Times New Roman" pitchFamily="16" charset="0"/>
                  </a:rPr>
                  <a:t>1</a:t>
                </a: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个</a:t>
                </a:r>
              </a:p>
            </p:txBody>
          </p:sp>
          <p:sp>
            <p:nvSpPr>
              <p:cNvPr id="188484" name="Rectangle 68"/>
              <p:cNvSpPr>
                <a:spLocks noChangeArrowheads="1"/>
              </p:cNvSpPr>
              <p:nvPr/>
            </p:nvSpPr>
            <p:spPr bwMode="auto">
              <a:xfrm>
                <a:off x="1384" y="2586"/>
                <a:ext cx="67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专用控制信道</a:t>
                </a:r>
              </a:p>
            </p:txBody>
          </p:sp>
          <p:sp>
            <p:nvSpPr>
              <p:cNvPr id="188485" name="Rectangle 69"/>
              <p:cNvSpPr>
                <a:spLocks noChangeArrowheads="1"/>
              </p:cNvSpPr>
              <p:nvPr/>
            </p:nvSpPr>
            <p:spPr bwMode="auto">
              <a:xfrm>
                <a:off x="2229" y="2489"/>
                <a:ext cx="564" cy="245"/>
              </a:xfrm>
              <a:prstGeom prst="rect">
                <a:avLst/>
              </a:prstGeom>
              <a:solidFill>
                <a:srgbClr val="CDCDC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86" name="Rectangle 70"/>
              <p:cNvSpPr>
                <a:spLocks noChangeArrowheads="1"/>
              </p:cNvSpPr>
              <p:nvPr/>
            </p:nvSpPr>
            <p:spPr bwMode="auto">
              <a:xfrm>
                <a:off x="2229" y="2489"/>
                <a:ext cx="564" cy="245"/>
              </a:xfrm>
              <a:prstGeom prst="rect">
                <a:avLst/>
              </a:prstGeom>
              <a:solidFill>
                <a:srgbClr val="FFD9FF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87" name="Rectangle 71"/>
              <p:cNvSpPr>
                <a:spLocks noChangeArrowheads="1"/>
              </p:cNvSpPr>
              <p:nvPr/>
            </p:nvSpPr>
            <p:spPr bwMode="auto">
              <a:xfrm>
                <a:off x="2301" y="2586"/>
                <a:ext cx="452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基本信道</a:t>
                </a:r>
              </a:p>
            </p:txBody>
          </p:sp>
          <p:sp>
            <p:nvSpPr>
              <p:cNvPr id="188488" name="Rectangle 72"/>
              <p:cNvSpPr>
                <a:spLocks noChangeArrowheads="1"/>
              </p:cNvSpPr>
              <p:nvPr/>
            </p:nvSpPr>
            <p:spPr bwMode="auto">
              <a:xfrm>
                <a:off x="2874" y="2489"/>
                <a:ext cx="564" cy="245"/>
              </a:xfrm>
              <a:prstGeom prst="rect">
                <a:avLst/>
              </a:prstGeom>
              <a:solidFill>
                <a:srgbClr val="CDCDC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89" name="Rectangle 73"/>
              <p:cNvSpPr>
                <a:spLocks noChangeArrowheads="1"/>
              </p:cNvSpPr>
              <p:nvPr/>
            </p:nvSpPr>
            <p:spPr bwMode="auto">
              <a:xfrm>
                <a:off x="2874" y="2489"/>
                <a:ext cx="564" cy="245"/>
              </a:xfrm>
              <a:prstGeom prst="rect">
                <a:avLst/>
              </a:prstGeom>
              <a:solidFill>
                <a:srgbClr val="FFD9FF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90" name="Rectangle 74"/>
              <p:cNvSpPr>
                <a:spLocks noChangeArrowheads="1"/>
              </p:cNvSpPr>
              <p:nvPr/>
            </p:nvSpPr>
            <p:spPr bwMode="auto">
              <a:xfrm>
                <a:off x="2983" y="2586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子信道</a:t>
                </a:r>
              </a:p>
            </p:txBody>
          </p:sp>
          <p:sp>
            <p:nvSpPr>
              <p:cNvPr id="188491" name="Rectangle 75"/>
              <p:cNvSpPr>
                <a:spLocks noChangeArrowheads="1"/>
              </p:cNvSpPr>
              <p:nvPr/>
            </p:nvSpPr>
            <p:spPr bwMode="auto">
              <a:xfrm>
                <a:off x="3519" y="2489"/>
                <a:ext cx="968" cy="245"/>
              </a:xfrm>
              <a:prstGeom prst="rect">
                <a:avLst/>
              </a:prstGeom>
              <a:solidFill>
                <a:srgbClr val="CDCDC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92" name="Rectangle 76"/>
              <p:cNvSpPr>
                <a:spLocks noChangeArrowheads="1"/>
              </p:cNvSpPr>
              <p:nvPr/>
            </p:nvSpPr>
            <p:spPr bwMode="auto">
              <a:xfrm>
                <a:off x="3519" y="2489"/>
                <a:ext cx="968" cy="245"/>
              </a:xfrm>
              <a:prstGeom prst="rect">
                <a:avLst/>
              </a:prstGeom>
              <a:solidFill>
                <a:srgbClr val="FFD9FF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93" name="Rectangle 77"/>
              <p:cNvSpPr>
                <a:spLocks noChangeArrowheads="1"/>
              </p:cNvSpPr>
              <p:nvPr/>
            </p:nvSpPr>
            <p:spPr bwMode="auto">
              <a:xfrm>
                <a:off x="3660" y="2519"/>
                <a:ext cx="1" cy="13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94" name="Rectangle 78"/>
              <p:cNvSpPr>
                <a:spLocks noChangeArrowheads="1"/>
              </p:cNvSpPr>
              <p:nvPr/>
            </p:nvSpPr>
            <p:spPr bwMode="auto">
              <a:xfrm>
                <a:off x="3638" y="2472"/>
                <a:ext cx="679" cy="27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补充码分信道</a:t>
                </a:r>
              </a:p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（ </a:t>
                </a:r>
                <a:r>
                  <a:rPr lang="en-GB" altLang="zh-CN" sz="1400" b="1">
                    <a:solidFill>
                      <a:srgbClr val="000000"/>
                    </a:solidFill>
                    <a:latin typeface="Times New Roman" pitchFamily="16" charset="0"/>
                  </a:rPr>
                  <a:t>RC1 ~</a:t>
                </a:r>
                <a:r>
                  <a:rPr lang="en-GB" altLang="zh-CN" sz="1400" b="1">
                    <a:solidFill>
                      <a:srgbClr val="080808"/>
                    </a:solidFill>
                    <a:latin typeface="Times New Roman" pitchFamily="16" charset="0"/>
                  </a:rPr>
                  <a:t> 2</a:t>
                </a: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）</a:t>
                </a:r>
              </a:p>
            </p:txBody>
          </p:sp>
          <p:sp>
            <p:nvSpPr>
              <p:cNvPr id="188495" name="Rectangle 79"/>
              <p:cNvSpPr>
                <a:spLocks noChangeArrowheads="1"/>
              </p:cNvSpPr>
              <p:nvPr/>
            </p:nvSpPr>
            <p:spPr bwMode="auto">
              <a:xfrm>
                <a:off x="4567" y="2489"/>
                <a:ext cx="839" cy="2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96" name="Rectangle 80"/>
              <p:cNvSpPr>
                <a:spLocks noChangeArrowheads="1"/>
              </p:cNvSpPr>
              <p:nvPr/>
            </p:nvSpPr>
            <p:spPr bwMode="auto">
              <a:xfrm>
                <a:off x="4567" y="2489"/>
                <a:ext cx="839" cy="245"/>
              </a:xfrm>
              <a:prstGeom prst="rect">
                <a:avLst/>
              </a:prstGeom>
              <a:solidFill>
                <a:srgbClr val="FFFF66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97" name="Freeform 81"/>
              <p:cNvSpPr>
                <a:spLocks noChangeArrowheads="1"/>
              </p:cNvSpPr>
              <p:nvPr/>
            </p:nvSpPr>
            <p:spPr bwMode="auto">
              <a:xfrm>
                <a:off x="416" y="1649"/>
                <a:ext cx="2495" cy="343"/>
              </a:xfrm>
              <a:custGeom>
                <a:avLst/>
                <a:gdLst/>
                <a:ahLst/>
                <a:cxnLst>
                  <a:cxn ang="0">
                    <a:pos x="1225" y="0"/>
                  </a:cxn>
                  <a:cxn ang="0">
                    <a:pos x="0" y="408"/>
                  </a:cxn>
                  <a:cxn ang="0">
                    <a:pos x="2495" y="408"/>
                  </a:cxn>
                  <a:cxn ang="0">
                    <a:pos x="1633" y="0"/>
                  </a:cxn>
                  <a:cxn ang="0">
                    <a:pos x="1225" y="0"/>
                  </a:cxn>
                </a:cxnLst>
                <a:rect l="0" t="0" r="r" b="b"/>
                <a:pathLst>
                  <a:path w="2495" h="408">
                    <a:moveTo>
                      <a:pt x="1225" y="0"/>
                    </a:moveTo>
                    <a:lnTo>
                      <a:pt x="0" y="408"/>
                    </a:lnTo>
                    <a:lnTo>
                      <a:pt x="2495" y="408"/>
                    </a:lnTo>
                    <a:lnTo>
                      <a:pt x="1633" y="0"/>
                    </a:lnTo>
                    <a:lnTo>
                      <a:pt x="12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A603AB"/>
                  </a:gs>
                  <a:gs pos="100000">
                    <a:srgbClr val="A603AB">
                      <a:alpha val="37000"/>
                    </a:srgbClr>
                  </a:gs>
                </a:gsLst>
                <a:lin ang="5400000" scaled="1"/>
              </a:gradFill>
              <a:ln w="9360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98" name="Rectangle 82"/>
              <p:cNvSpPr>
                <a:spLocks noChangeArrowheads="1"/>
              </p:cNvSpPr>
              <p:nvPr/>
            </p:nvSpPr>
            <p:spPr bwMode="auto">
              <a:xfrm>
                <a:off x="2295" y="2495"/>
                <a:ext cx="339" cy="1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0000"/>
                    </a:solidFill>
                    <a:latin typeface="Times New Roman" pitchFamily="16" charset="0"/>
                  </a:rPr>
                  <a:t>0</a:t>
                </a: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～</a:t>
                </a:r>
                <a:r>
                  <a:rPr lang="en-GB" altLang="zh-CN" sz="1400" b="1">
                    <a:solidFill>
                      <a:srgbClr val="000000"/>
                    </a:solidFill>
                    <a:latin typeface="Times New Roman" pitchFamily="16" charset="0"/>
                  </a:rPr>
                  <a:t>1</a:t>
                </a: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个</a:t>
                </a:r>
              </a:p>
            </p:txBody>
          </p:sp>
          <p:sp>
            <p:nvSpPr>
              <p:cNvPr id="188499" name="Rectangle 83"/>
              <p:cNvSpPr>
                <a:spLocks noChangeArrowheads="1"/>
              </p:cNvSpPr>
              <p:nvPr/>
            </p:nvSpPr>
            <p:spPr bwMode="auto">
              <a:xfrm>
                <a:off x="2867" y="2450"/>
                <a:ext cx="567" cy="19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功率控制</a:t>
                </a:r>
              </a:p>
            </p:txBody>
          </p:sp>
          <p:sp>
            <p:nvSpPr>
              <p:cNvPr id="188500" name="Rectangle 84"/>
              <p:cNvSpPr>
                <a:spLocks noChangeArrowheads="1"/>
              </p:cNvSpPr>
              <p:nvPr/>
            </p:nvSpPr>
            <p:spPr bwMode="auto">
              <a:xfrm>
                <a:off x="4620" y="2472"/>
                <a:ext cx="646" cy="27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补充信道</a:t>
                </a:r>
              </a:p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（ </a:t>
                </a:r>
                <a:r>
                  <a:rPr lang="en-GB" altLang="zh-CN" sz="1400" b="1">
                    <a:solidFill>
                      <a:srgbClr val="000000"/>
                    </a:solidFill>
                    <a:latin typeface="Times New Roman" pitchFamily="16" charset="0"/>
                  </a:rPr>
                  <a:t>RC1 ~</a:t>
                </a:r>
                <a:r>
                  <a:rPr lang="en-GB" altLang="zh-CN" sz="1400" b="1">
                    <a:solidFill>
                      <a:srgbClr val="080808"/>
                    </a:solidFill>
                    <a:latin typeface="Times New Roman" pitchFamily="16" charset="0"/>
                  </a:rPr>
                  <a:t> 2</a:t>
                </a:r>
                <a:r>
                  <a:rPr lang="zh-CN" altLang="en-GB" sz="1400" b="1">
                    <a:solidFill>
                      <a:srgbClr val="000000"/>
                    </a:solidFill>
                    <a:latin typeface="Times New Roman" pitchFamily="16" charset="0"/>
                  </a:rPr>
                  <a:t>）</a:t>
                </a:r>
              </a:p>
            </p:txBody>
          </p:sp>
        </p:grpSp>
      </p:grpSp>
      <p:sp>
        <p:nvSpPr>
          <p:cNvPr id="188501" name="Rectangle 85"/>
          <p:cNvSpPr>
            <a:spLocks noChangeArrowheads="1"/>
          </p:cNvSpPr>
          <p:nvPr/>
        </p:nvSpPr>
        <p:spPr bwMode="auto">
          <a:xfrm>
            <a:off x="4174447" y="6019036"/>
            <a:ext cx="5457826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buClr>
                <a:srgbClr val="660066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400" b="1" dirty="0">
                <a:solidFill>
                  <a:srgbClr val="006676"/>
                </a:solidFill>
                <a:latin typeface="Times New Roman" pitchFamily="16" charset="0"/>
              </a:rPr>
              <a:t>图</a:t>
            </a:r>
            <a:r>
              <a:rPr lang="en-GB" altLang="zh-CN" sz="1400" b="1" dirty="0">
                <a:solidFill>
                  <a:srgbClr val="006676"/>
                </a:solidFill>
                <a:latin typeface="Times New Roman" pitchFamily="16" charset="0"/>
              </a:rPr>
              <a:t>7.2.4.1  CDMA2000 1x</a:t>
            </a:r>
            <a:r>
              <a:rPr lang="zh-CN" altLang="en-GB" sz="1400" b="1" dirty="0">
                <a:solidFill>
                  <a:srgbClr val="006676"/>
                </a:solidFill>
                <a:latin typeface="Times New Roman" pitchFamily="16" charset="0"/>
              </a:rPr>
              <a:t>前向链路物理信道划分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52B6B-D3B5-409D-96E1-753641FD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051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10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D089F-70FD-46C0-BF80-58AC222C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/>
              <a:t>7.2.4 </a:t>
            </a:r>
            <a:r>
              <a:rPr lang="zh-CN" altLang="en-US" dirty="0"/>
              <a:t>下行（</a:t>
            </a:r>
            <a:r>
              <a:rPr lang="zh-CN" altLang="en-GB" dirty="0"/>
              <a:t>前向</a:t>
            </a:r>
            <a:r>
              <a:rPr lang="zh-CN" altLang="en-US" dirty="0"/>
              <a:t>）</a:t>
            </a:r>
            <a:r>
              <a:rPr lang="zh-CN" altLang="en-GB" dirty="0"/>
              <a:t>链路物理信道名称及分类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471CC-614F-4ACF-B393-D1561736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2209801" y="1066801"/>
          <a:ext cx="7775575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1" r:id="rId4" imgW="4304762" imgH="3304762" progId="PBrush">
                  <p:embed/>
                </p:oleObj>
              </mc:Choice>
              <mc:Fallback>
                <p:oleObj r:id="rId4" imgW="4304762" imgH="3304762" progId="PBrush">
                  <p:embed/>
                  <p:pic>
                    <p:nvPicPr>
                      <p:cNvPr id="190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066801"/>
                        <a:ext cx="7775575" cy="518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C1A38-485F-412B-BF91-1C2CFA19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845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使在其覆盖范围内的</a:t>
            </a:r>
            <a:r>
              <a:rPr lang="en-GB" altLang="zh-CN" dirty="0"/>
              <a:t>MS</a:t>
            </a:r>
            <a:r>
              <a:rPr lang="zh-CN" altLang="en-GB" dirty="0"/>
              <a:t>能够获得基本的同步信息，也就是各</a:t>
            </a:r>
            <a:r>
              <a:rPr lang="en-GB" altLang="zh-CN" dirty="0"/>
              <a:t>BS</a:t>
            </a:r>
            <a:r>
              <a:rPr lang="zh-CN" altLang="en-GB" dirty="0"/>
              <a:t>的</a:t>
            </a:r>
            <a:r>
              <a:rPr lang="en-GB" altLang="zh-CN" dirty="0"/>
              <a:t>PN</a:t>
            </a:r>
            <a:r>
              <a:rPr lang="zh-CN" altLang="en-GB" dirty="0"/>
              <a:t>短码相位的信息，</a:t>
            </a:r>
            <a:r>
              <a:rPr lang="en-GB" altLang="zh-CN" dirty="0"/>
              <a:t>MS</a:t>
            </a:r>
            <a:r>
              <a:rPr lang="zh-CN" altLang="en-GB" dirty="0"/>
              <a:t>可根据它们进行信道估计和相干解调</a:t>
            </a:r>
            <a:r>
              <a:rPr lang="zh-CN" altLang="en-GB" dirty="0">
                <a:solidFill>
                  <a:srgbClr val="000000"/>
                </a:solidFill>
                <a:latin typeface="宋体" charset="-122"/>
              </a:rPr>
              <a:t>。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/>
              <a:t>MS</a:t>
            </a:r>
            <a:r>
              <a:rPr lang="zh-CN" altLang="en-GB" dirty="0"/>
              <a:t>还可以通过对导频信号进行检测，以比较相邻基站的信号强度和决定什么时候需要进行越区切换</a:t>
            </a:r>
            <a:r>
              <a:rPr lang="zh-CN" altLang="en-GB" dirty="0">
                <a:solidFill>
                  <a:srgbClr val="000000"/>
                </a:solidFill>
                <a:latin typeface="宋体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宋体" charset="-122"/>
            </a:endParaRPr>
          </a:p>
          <a:p>
            <a:pPr marL="0" indent="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dirty="0">
              <a:solidFill>
                <a:srgbClr val="000000"/>
              </a:solidFill>
              <a:latin typeface="宋体" charset="-122"/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dirty="0">
                <a:solidFill>
                  <a:srgbClr val="000000"/>
                </a:solidFill>
                <a:latin typeface="宋体" charset="-122"/>
              </a:rPr>
              <a:t>  因此，导频信道需要用</a:t>
            </a:r>
            <a:r>
              <a:rPr lang="zh-CN" altLang="en-GB" sz="2400" u="sng" dirty="0">
                <a:solidFill>
                  <a:srgbClr val="000000"/>
                </a:solidFill>
                <a:latin typeface="宋体" charset="-122"/>
              </a:rPr>
              <a:t>较大的功率</a:t>
            </a:r>
            <a:r>
              <a:rPr lang="zh-CN" altLang="en-GB" sz="2400" dirty="0">
                <a:solidFill>
                  <a:srgbClr val="000000"/>
                </a:solidFill>
                <a:latin typeface="宋体" charset="-122"/>
              </a:rPr>
              <a:t>来发射，以保证可靠性。 </a:t>
            </a: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/>
              <a:t>7.2.4 </a:t>
            </a:r>
            <a:r>
              <a:rPr lang="zh-CN" altLang="en-GB" dirty="0"/>
              <a:t>前向导频信道的作用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25569-92C6-4041-8B5A-C710920F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C0F13-744E-40B5-A3EF-710032D4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844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/>
              <a:t>CDMA</a:t>
            </a:r>
            <a:r>
              <a:rPr lang="zh-CN" altLang="en-GB" dirty="0"/>
              <a:t>系统中，不同的基站利用导频</a:t>
            </a:r>
            <a:r>
              <a:rPr lang="en-GB" altLang="zh-CN" dirty="0"/>
              <a:t>PN</a:t>
            </a:r>
            <a:r>
              <a:rPr lang="zh-CN" altLang="en-GB" dirty="0"/>
              <a:t>序列的不同时间偏置来标识，时间偏置可以复用。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不同的导频信道由偏置指数（</a:t>
            </a:r>
            <a:r>
              <a:rPr lang="en-GB" altLang="zh-CN" dirty="0"/>
              <a:t>0</a:t>
            </a:r>
            <a:r>
              <a:rPr lang="zh-CN" altLang="en-GB" dirty="0"/>
              <a:t>～</a:t>
            </a:r>
            <a:r>
              <a:rPr lang="en-GB" altLang="zh-CN" dirty="0"/>
              <a:t>511</a:t>
            </a:r>
            <a:r>
              <a:rPr lang="zh-CN" altLang="en-GB" dirty="0"/>
              <a:t>）来区别，任一导频</a:t>
            </a:r>
            <a:r>
              <a:rPr lang="en-GB" altLang="zh-CN" dirty="0"/>
              <a:t>PN</a:t>
            </a:r>
            <a:r>
              <a:rPr lang="zh-CN" altLang="en-GB" dirty="0"/>
              <a:t>序列的偏置指数乘上一个常数就是该序列相对于零偏置导频</a:t>
            </a:r>
            <a:r>
              <a:rPr lang="en-GB" altLang="zh-CN" dirty="0"/>
              <a:t>PN</a:t>
            </a:r>
            <a:r>
              <a:rPr lang="zh-CN" altLang="en-GB" dirty="0"/>
              <a:t>序列的偏置时间。</a:t>
            </a:r>
          </a:p>
          <a:p>
            <a:pPr marL="0" indent="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b="1" dirty="0"/>
              <a:t>	</a:t>
            </a:r>
            <a:r>
              <a:rPr lang="zh-CN" altLang="en-GB" sz="2400" dirty="0">
                <a:solidFill>
                  <a:srgbClr val="000000"/>
                </a:solidFill>
                <a:latin typeface="宋体" charset="-122"/>
              </a:rPr>
              <a:t>对于</a:t>
            </a:r>
            <a:r>
              <a:rPr lang="en-GB" altLang="zh-CN" sz="2400" dirty="0">
                <a:solidFill>
                  <a:srgbClr val="000000"/>
                </a:solidFill>
                <a:latin typeface="宋体" charset="-122"/>
              </a:rPr>
              <a:t>CDMA2000 1x</a:t>
            </a:r>
            <a:r>
              <a:rPr lang="zh-CN" altLang="en-GB" sz="2400" dirty="0">
                <a:solidFill>
                  <a:srgbClr val="000000"/>
                </a:solidFill>
                <a:latin typeface="宋体" charset="-122"/>
              </a:rPr>
              <a:t>系统，该常数是</a:t>
            </a:r>
            <a:r>
              <a:rPr lang="en-GB" altLang="zh-CN" sz="2400" dirty="0">
                <a:solidFill>
                  <a:srgbClr val="000000"/>
                </a:solidFill>
                <a:latin typeface="宋体" charset="-122"/>
              </a:rPr>
              <a:t>64</a:t>
            </a:r>
            <a:r>
              <a:rPr lang="zh-CN" altLang="en-GB" sz="2400" dirty="0">
                <a:solidFill>
                  <a:srgbClr val="000000"/>
                </a:solidFill>
                <a:latin typeface="宋体" charset="-122"/>
              </a:rPr>
              <a:t>。 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/>
              <a:t>7.2.4 </a:t>
            </a:r>
            <a:r>
              <a:rPr lang="zh-CN" altLang="en-GB" dirty="0"/>
              <a:t>前向导频信道的区分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271C3-01D0-41A3-BD6C-72C605C5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5DA6B-ACEA-46D4-B636-BF2EAE35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511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428410"/>
              </p:ext>
            </p:extLst>
          </p:nvPr>
        </p:nvGraphicFramePr>
        <p:xfrm>
          <a:off x="1081088" y="1174750"/>
          <a:ext cx="949642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5" name="Visio" r:id="rId4" imgW="6526987" imgH="3848915" progId="Visio.Drawing.11">
                  <p:embed/>
                </p:oleObj>
              </mc:Choice>
              <mc:Fallback>
                <p:oleObj name="Visio" r:id="rId4" imgW="6526987" imgH="3848915" progId="Visio.Drawing.11">
                  <p:embed/>
                  <p:pic>
                    <p:nvPicPr>
                      <p:cNvPr id="880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174750"/>
                        <a:ext cx="9496425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5FFCB8-093D-4374-83A4-AC1F8AAE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-92571"/>
            <a:ext cx="10515600" cy="132556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/>
              <a:t>7.2.4 F-PICH</a:t>
            </a:r>
            <a:r>
              <a:rPr lang="zh-CN" altLang="en-GB" dirty="0"/>
              <a:t>处理过程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D6846-2E2D-4C80-B4BD-84D3E1EB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CEE41-03D7-445C-89A5-0AACEFA1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A0899D-91F7-4121-8C1C-3C159C566D5B}"/>
              </a:ext>
            </a:extLst>
          </p:cNvPr>
          <p:cNvSpPr/>
          <p:nvPr/>
        </p:nvSpPr>
        <p:spPr>
          <a:xfrm>
            <a:off x="4457700" y="4749284"/>
            <a:ext cx="736600" cy="584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4A8878-E452-4D15-96B9-60A98FD5F07C}"/>
              </a:ext>
            </a:extLst>
          </p:cNvPr>
          <p:cNvSpPr/>
          <p:nvPr/>
        </p:nvSpPr>
        <p:spPr>
          <a:xfrm>
            <a:off x="6781006" y="3746500"/>
            <a:ext cx="736600" cy="584200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5FCCBF-90CE-49D9-A8C0-781D1FACC106}"/>
              </a:ext>
            </a:extLst>
          </p:cNvPr>
          <p:cNvSpPr/>
          <p:nvPr/>
        </p:nvSpPr>
        <p:spPr>
          <a:xfrm>
            <a:off x="8724900" y="1880146"/>
            <a:ext cx="736600" cy="584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1878E9-6AF9-4AB1-BA97-C8D7E42C4486}"/>
              </a:ext>
            </a:extLst>
          </p:cNvPr>
          <p:cNvSpPr/>
          <p:nvPr/>
        </p:nvSpPr>
        <p:spPr>
          <a:xfrm>
            <a:off x="4457700" y="3733800"/>
            <a:ext cx="736600" cy="584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301A2F-FC99-4CAA-B2F7-6B5AC22128DC}"/>
              </a:ext>
            </a:extLst>
          </p:cNvPr>
          <p:cNvSpPr/>
          <p:nvPr/>
        </p:nvSpPr>
        <p:spPr>
          <a:xfrm>
            <a:off x="6781006" y="4736584"/>
            <a:ext cx="736600" cy="584200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6302"/>
      </p:ext>
    </p:extLst>
  </p:cSld>
  <p:clrMapOvr>
    <a:masterClrMapping/>
  </p:clrMapOvr>
  <p:transition>
    <p:checker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2160" tIns="46080" rIns="92160" bIns="46080" rtlCol="0">
            <a:normAutofit/>
          </a:bodyPr>
          <a:lstStyle/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IMT-2000 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意指工作在</a:t>
            </a:r>
            <a:r>
              <a:rPr lang="en-GB" altLang="zh-CN" sz="3000" b="1" u="sng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2000MHz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频段并在</a:t>
            </a:r>
            <a:r>
              <a:rPr lang="en-GB" altLang="zh-CN" sz="3000" b="1" u="sng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2000</a:t>
            </a:r>
            <a:r>
              <a:rPr lang="zh-CN" altLang="en-GB" sz="3000" b="1" u="sng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左右投入商用的国际移动通信系统（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International Mobile Telecom System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），它既包括地面通信系统也包括卫星通信系统。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IMT-2000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的宽带移动通信系统称为第三代移动通信系统，简称为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3G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，它将支持速率高达</a:t>
            </a:r>
            <a:r>
              <a:rPr lang="en-GB" altLang="zh-CN" sz="3000" b="1" u="sng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2Mbps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的业务，而且业务种类将涉及话音、数据、图像以及多媒体等业务。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EE6B2-02A6-4B66-8391-94FF908B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 7.1</a:t>
            </a:r>
            <a:r>
              <a:rPr lang="en-US" altLang="zh-CN" dirty="0">
                <a:solidFill>
                  <a:srgbClr val="FFFFFF"/>
                </a:solidFill>
              </a:rPr>
              <a:t>.1</a:t>
            </a:r>
            <a:r>
              <a:rPr lang="en-GB" altLang="zh-CN" dirty="0">
                <a:solidFill>
                  <a:srgbClr val="FFFFFF"/>
                </a:solidFill>
              </a:rPr>
              <a:t> </a:t>
            </a:r>
            <a:r>
              <a:rPr lang="en-GB" altLang="zh-CN" dirty="0"/>
              <a:t>IMT-2000</a:t>
            </a:r>
            <a:r>
              <a:rPr lang="zh-CN" altLang="en-GB" dirty="0">
                <a:latin typeface="楷体_GB2312" pitchFamily="49" charset="0"/>
              </a:rPr>
              <a:t>的主要目标和要求特点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AAE25A-1455-42FB-AB8C-1C2D8243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774825" y="-161925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3200" dirty="0">
              <a:solidFill>
                <a:srgbClr val="FFFFFF"/>
              </a:solidFill>
              <a:latin typeface="楷体_GB2312" pitchFamily="49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79650" y="3716338"/>
            <a:ext cx="5270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63750" y="1412875"/>
            <a:ext cx="8077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>
              <a:spcBef>
                <a:spcPts val="700"/>
              </a:spcBef>
              <a:buClr>
                <a:srgbClr val="5AA5DE"/>
              </a:buClr>
              <a:buFont typeface="Wingdings" charset="2"/>
              <a:buChar char="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zh-CN" altLang="en-GB" sz="2800" dirty="0">
              <a:solidFill>
                <a:srgbClr val="1D7ACF"/>
              </a:solidFill>
              <a:latin typeface="Verdana" pitchFamily="3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54E09C-5676-4589-8BF9-2691ADD6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868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buClr>
                <a:srgbClr val="8C37C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solidFill>
                  <a:srgbClr val="000000"/>
                </a:solidFill>
                <a:latin typeface="宋体" charset="-122"/>
              </a:rPr>
              <a:t>F-SYNCH</a:t>
            </a:r>
            <a:r>
              <a:rPr lang="zh-CN" altLang="en-GB" sz="2400" dirty="0">
                <a:solidFill>
                  <a:srgbClr val="000000"/>
                </a:solidFill>
                <a:latin typeface="宋体" charset="-122"/>
              </a:rPr>
              <a:t>只经过了</a:t>
            </a:r>
            <a:r>
              <a:rPr lang="en-GB" altLang="zh-CN" sz="2400" dirty="0">
                <a:solidFill>
                  <a:srgbClr val="000000"/>
                </a:solidFill>
                <a:latin typeface="宋体" charset="-122"/>
              </a:rPr>
              <a:t>PN</a:t>
            </a:r>
            <a:r>
              <a:rPr lang="zh-CN" altLang="en-GB" sz="2400" dirty="0">
                <a:solidFill>
                  <a:srgbClr val="000000"/>
                </a:solidFill>
                <a:latin typeface="宋体" charset="-122"/>
              </a:rPr>
              <a:t>短码的调制</a:t>
            </a:r>
          </a:p>
          <a:p>
            <a:pPr>
              <a:spcBef>
                <a:spcPts val="600"/>
              </a:spcBef>
              <a:buClr>
                <a:srgbClr val="8C37CB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作用</a:t>
            </a:r>
          </a:p>
          <a:p>
            <a:pPr>
              <a:spcBef>
                <a:spcPts val="600"/>
              </a:spcBef>
              <a:buClr>
                <a:srgbClr val="8C37C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dirty="0">
                <a:solidFill>
                  <a:srgbClr val="000000"/>
                </a:solidFill>
                <a:latin typeface="宋体" charset="-122"/>
              </a:rPr>
              <a:t>  传送同步信息，在基站覆盖的范围内，各移动台可利用这种信息进行同步捕获</a:t>
            </a:r>
            <a:endParaRPr lang="en-US" altLang="zh-CN" sz="2400" dirty="0">
              <a:solidFill>
                <a:srgbClr val="000000"/>
              </a:solidFill>
              <a:latin typeface="宋体" charset="-122"/>
            </a:endParaRPr>
          </a:p>
          <a:p>
            <a:pPr>
              <a:spcBef>
                <a:spcPts val="600"/>
              </a:spcBef>
              <a:buClr>
                <a:srgbClr val="8C37C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400" dirty="0">
              <a:solidFill>
                <a:srgbClr val="000000"/>
              </a:solidFill>
              <a:latin typeface="宋体" charset="-122"/>
            </a:endParaRP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/>
              <a:t>F-SYNCH</a:t>
            </a:r>
            <a:r>
              <a:rPr lang="zh-CN" altLang="en-GB" dirty="0"/>
              <a:t>的数据速率为固定的</a:t>
            </a:r>
            <a:r>
              <a:rPr lang="en-GB" altLang="zh-CN" dirty="0"/>
              <a:t>1200bps</a:t>
            </a:r>
            <a:r>
              <a:rPr lang="zh-CN" altLang="en-GB" dirty="0"/>
              <a:t>，在发送前要经过卷积编码、码符号重复、交织、扩频、</a:t>
            </a:r>
            <a:r>
              <a:rPr lang="en-GB" altLang="zh-CN" dirty="0"/>
              <a:t>QPSK</a:t>
            </a:r>
            <a:r>
              <a:rPr lang="zh-CN" altLang="en-GB" dirty="0"/>
              <a:t>调制和滤波。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chemeClr val="accent4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/>
              <a:t>7.2.4 </a:t>
            </a:r>
            <a:r>
              <a:rPr lang="zh-CN" altLang="en-GB" dirty="0"/>
              <a:t>前向同步信道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0F0481-1BDF-48CE-8DD6-2FF3E5AF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6FDC3-B7D3-419E-B9FF-3D2897E7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024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2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263411"/>
              </p:ext>
            </p:extLst>
          </p:nvPr>
        </p:nvGraphicFramePr>
        <p:xfrm>
          <a:off x="1546526" y="815459"/>
          <a:ext cx="9098947" cy="626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" name="Visio" r:id="rId4" imgW="6515232" imgH="4476776" progId="Visio.Drawing.11">
                  <p:embed/>
                </p:oleObj>
              </mc:Choice>
              <mc:Fallback>
                <p:oleObj name="Visio" r:id="rId4" imgW="6515232" imgH="4476776" progId="Visio.Drawing.11">
                  <p:embed/>
                  <p:pic>
                    <p:nvPicPr>
                      <p:cNvPr id="562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526" y="815459"/>
                        <a:ext cx="9098947" cy="626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8DE8E5F2-8499-4FB7-B362-787BA033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宋体" charset="-122"/>
              </a:rPr>
              <a:t>7.2.4 F-SYNCH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处理过程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E9447-66AE-4CAF-91D2-C1CEF65E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E1A5ED-0D0D-4B16-9C3E-7CC93B37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972359"/>
      </p:ext>
    </p:extLst>
  </p:cSld>
  <p:clrMapOvr>
    <a:masterClrMapping/>
  </p:clrMapOvr>
  <p:transition>
    <p:checker/>
    <p:sndAc>
      <p:endSnd/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buClr>
                <a:srgbClr val="8C37C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latin typeface="宋体" charset="-122"/>
              </a:rPr>
              <a:t>F-PCH</a:t>
            </a:r>
            <a:r>
              <a:rPr lang="zh-CN" altLang="en-GB" sz="2400" dirty="0">
                <a:latin typeface="宋体" charset="-122"/>
              </a:rPr>
              <a:t>供基站在呼叫建立阶段传送控制信息：</a:t>
            </a:r>
          </a:p>
          <a:p>
            <a:pPr marL="457200" lvl="1" indent="0">
              <a:lnSpc>
                <a:spcPct val="100000"/>
              </a:lnSpc>
              <a:buClr>
                <a:srgbClr val="8C37C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200" dirty="0">
                <a:solidFill>
                  <a:srgbClr val="0A6677"/>
                </a:solidFill>
              </a:rPr>
              <a:t>- </a:t>
            </a:r>
            <a:r>
              <a:rPr lang="zh-CN" altLang="en-GB" sz="2200" dirty="0">
                <a:solidFill>
                  <a:srgbClr val="0A6677"/>
                </a:solidFill>
              </a:rPr>
              <a:t>移动台在建立同步后，就选择一个</a:t>
            </a:r>
            <a:r>
              <a:rPr lang="en-GB" altLang="zh-CN" sz="2200" dirty="0">
                <a:solidFill>
                  <a:srgbClr val="0A6677"/>
                </a:solidFill>
              </a:rPr>
              <a:t>F-PCH</a:t>
            </a:r>
            <a:r>
              <a:rPr lang="zh-CN" altLang="en-GB" sz="2200" dirty="0">
                <a:solidFill>
                  <a:srgbClr val="0A6677"/>
                </a:solidFill>
              </a:rPr>
              <a:t>（或在基站指定的</a:t>
            </a:r>
            <a:r>
              <a:rPr lang="en-GB" altLang="zh-CN" sz="2200" dirty="0">
                <a:solidFill>
                  <a:srgbClr val="0A6677"/>
                </a:solidFill>
              </a:rPr>
              <a:t>F-PCH</a:t>
            </a:r>
            <a:r>
              <a:rPr lang="zh-CN" altLang="en-GB" sz="2200" dirty="0">
                <a:solidFill>
                  <a:srgbClr val="0A6677"/>
                </a:solidFill>
              </a:rPr>
              <a:t>）监听由基站发来的指令，在收到基站分配业务信道的指令后，就转入指配的业务信道中进行信息传输。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GB" sz="3200" dirty="0"/>
              <a:t>前向寻呼信道的作用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182C46-AC0B-4440-AFDC-CBEDC07C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D7181-185E-45E9-9621-F4182137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287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4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29895"/>
              </p:ext>
            </p:extLst>
          </p:nvPr>
        </p:nvGraphicFramePr>
        <p:xfrm>
          <a:off x="1708732" y="705730"/>
          <a:ext cx="7382724" cy="615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4" name="Visio" r:id="rId4" imgW="6526987" imgH="4913372" progId="Visio.Drawing.11">
                  <p:embed/>
                </p:oleObj>
              </mc:Choice>
              <mc:Fallback>
                <p:oleObj name="Visio" r:id="rId4" imgW="6526987" imgH="4913372" progId="Visio.Drawing.11">
                  <p:embed/>
                  <p:pic>
                    <p:nvPicPr>
                      <p:cNvPr id="564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705730"/>
                        <a:ext cx="7382724" cy="61522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42C7BB1-CEB0-4887-A3D9-59A01CFD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宋体" charset="-122"/>
              </a:rPr>
              <a:t>7.2.4 F-PCH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处理过程</a:t>
            </a:r>
            <a:endParaRPr lang="en-US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18A19-2B19-4BDC-A383-4AF028B8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AED52-0559-4B26-B28A-91A7AEA0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513519"/>
      </p:ext>
    </p:extLst>
  </p:cSld>
  <p:clrMapOvr>
    <a:masterClrMapping/>
  </p:clrMapOvr>
  <p:transition>
    <p:checker/>
    <p:sndAc>
      <p:endSnd/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en-GB" altLang="zh-CN" sz="3200" dirty="0"/>
              <a:t>F-FCH/F-SCH</a:t>
            </a:r>
            <a:r>
              <a:rPr lang="zh-CN" altLang="en-GB" sz="3200" dirty="0"/>
              <a:t>信道结构（编码部分）  </a:t>
            </a:r>
            <a:endParaRPr lang="en-GB" altLang="zh-C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749FC-1D6A-415A-B68D-1DF2DA2B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1524000" y="2205039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5637" name="Group 5"/>
          <p:cNvGrpSpPr>
            <a:grpSpLocks/>
          </p:cNvGrpSpPr>
          <p:nvPr/>
        </p:nvGrpSpPr>
        <p:grpSpPr bwMode="auto">
          <a:xfrm>
            <a:off x="1608169" y="1357299"/>
            <a:ext cx="8985138" cy="4247799"/>
            <a:chOff x="192" y="1440"/>
            <a:chExt cx="5468" cy="2407"/>
          </a:xfrm>
        </p:grpSpPr>
        <p:sp>
          <p:nvSpPr>
            <p:cNvPr id="325638" name="AutoShape 6"/>
            <p:cNvSpPr>
              <a:spLocks noChangeArrowheads="1"/>
            </p:cNvSpPr>
            <p:nvPr/>
          </p:nvSpPr>
          <p:spPr bwMode="auto">
            <a:xfrm>
              <a:off x="192" y="1440"/>
              <a:ext cx="5465" cy="2404"/>
            </a:xfrm>
            <a:prstGeom prst="roundRect">
              <a:avLst>
                <a:gd name="adj" fmla="val 37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39" name="Rectangle 7"/>
            <p:cNvSpPr>
              <a:spLocks noChangeArrowheads="1"/>
            </p:cNvSpPr>
            <p:nvPr/>
          </p:nvSpPr>
          <p:spPr bwMode="auto">
            <a:xfrm>
              <a:off x="408" y="1679"/>
              <a:ext cx="43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信道比特</a:t>
              </a:r>
            </a:p>
          </p:txBody>
        </p:sp>
        <p:sp>
          <p:nvSpPr>
            <p:cNvPr id="325640" name="Rectangle 8"/>
            <p:cNvSpPr>
              <a:spLocks noChangeArrowheads="1"/>
            </p:cNvSpPr>
            <p:nvPr/>
          </p:nvSpPr>
          <p:spPr bwMode="auto">
            <a:xfrm>
              <a:off x="4683" y="1611"/>
              <a:ext cx="448" cy="282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41" name="Rectangle 9"/>
            <p:cNvSpPr>
              <a:spLocks noChangeArrowheads="1"/>
            </p:cNvSpPr>
            <p:nvPr/>
          </p:nvSpPr>
          <p:spPr bwMode="auto">
            <a:xfrm>
              <a:off x="4793" y="1617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块交</a:t>
              </a:r>
            </a:p>
          </p:txBody>
        </p:sp>
        <p:sp>
          <p:nvSpPr>
            <p:cNvPr id="325642" name="Rectangle 10"/>
            <p:cNvSpPr>
              <a:spLocks noChangeArrowheads="1"/>
            </p:cNvSpPr>
            <p:nvPr/>
          </p:nvSpPr>
          <p:spPr bwMode="auto">
            <a:xfrm>
              <a:off x="4793" y="1740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织器</a:t>
              </a:r>
            </a:p>
          </p:txBody>
        </p:sp>
        <p:sp>
          <p:nvSpPr>
            <p:cNvPr id="325643" name="Rectangle 11"/>
            <p:cNvSpPr>
              <a:spLocks noChangeArrowheads="1"/>
            </p:cNvSpPr>
            <p:nvPr/>
          </p:nvSpPr>
          <p:spPr bwMode="auto">
            <a:xfrm>
              <a:off x="5126" y="1440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调制</a:t>
              </a:r>
            </a:p>
          </p:txBody>
        </p:sp>
        <p:sp>
          <p:nvSpPr>
            <p:cNvPr id="325644" name="Rectangle 12"/>
            <p:cNvSpPr>
              <a:spLocks noChangeArrowheads="1"/>
            </p:cNvSpPr>
            <p:nvPr/>
          </p:nvSpPr>
          <p:spPr bwMode="auto">
            <a:xfrm>
              <a:off x="5126" y="1563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符号</a:t>
              </a:r>
            </a:p>
          </p:txBody>
        </p:sp>
        <p:sp>
          <p:nvSpPr>
            <p:cNvPr id="325645" name="Rectangle 13"/>
            <p:cNvSpPr>
              <a:spLocks noChangeArrowheads="1"/>
            </p:cNvSpPr>
            <p:nvPr/>
          </p:nvSpPr>
          <p:spPr bwMode="auto">
            <a:xfrm>
              <a:off x="459" y="1961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比特</a:t>
              </a:r>
            </a:p>
          </p:txBody>
        </p:sp>
        <p:sp>
          <p:nvSpPr>
            <p:cNvPr id="325646" name="Rectangle 14"/>
            <p:cNvSpPr>
              <a:spLocks noChangeArrowheads="1"/>
            </p:cNvSpPr>
            <p:nvPr/>
          </p:nvSpPr>
          <p:spPr bwMode="auto">
            <a:xfrm>
              <a:off x="676" y="1952"/>
              <a:ext cx="3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/</a:t>
              </a:r>
            </a:p>
          </p:txBody>
        </p:sp>
        <p:sp>
          <p:nvSpPr>
            <p:cNvPr id="325647" name="Rectangle 15"/>
            <p:cNvSpPr>
              <a:spLocks noChangeArrowheads="1"/>
            </p:cNvSpPr>
            <p:nvPr/>
          </p:nvSpPr>
          <p:spPr bwMode="auto">
            <a:xfrm>
              <a:off x="698" y="1961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帧</a:t>
              </a:r>
            </a:p>
          </p:txBody>
        </p:sp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5145" y="1727"/>
              <a:ext cx="24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49" name="Freeform 17"/>
            <p:cNvSpPr>
              <a:spLocks noChangeArrowheads="1"/>
            </p:cNvSpPr>
            <p:nvPr/>
          </p:nvSpPr>
          <p:spPr bwMode="auto">
            <a:xfrm>
              <a:off x="5376" y="1702"/>
              <a:ext cx="53" cy="50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50" name="Rectangle 18"/>
            <p:cNvSpPr>
              <a:spLocks noChangeArrowheads="1"/>
            </p:cNvSpPr>
            <p:nvPr/>
          </p:nvSpPr>
          <p:spPr bwMode="auto">
            <a:xfrm>
              <a:off x="5542" y="1660"/>
              <a:ext cx="118" cy="1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 i="1">
                  <a:solidFill>
                    <a:srgbClr val="000000"/>
                  </a:solidFill>
                  <a:latin typeface="Times New Roman" pitchFamily="16" charset="0"/>
                </a:rPr>
                <a:t>W</a:t>
              </a:r>
            </a:p>
          </p:txBody>
        </p:sp>
        <p:sp>
          <p:nvSpPr>
            <p:cNvPr id="325651" name="Rectangle 19"/>
            <p:cNvSpPr>
              <a:spLocks noChangeArrowheads="1"/>
            </p:cNvSpPr>
            <p:nvPr/>
          </p:nvSpPr>
          <p:spPr bwMode="auto">
            <a:xfrm>
              <a:off x="1030" y="1611"/>
              <a:ext cx="447" cy="282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52" name="Rectangle 20"/>
            <p:cNvSpPr>
              <a:spLocks noChangeArrowheads="1"/>
            </p:cNvSpPr>
            <p:nvPr/>
          </p:nvSpPr>
          <p:spPr bwMode="auto">
            <a:xfrm>
              <a:off x="1076" y="1617"/>
              <a:ext cx="328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帧质量</a:t>
              </a:r>
            </a:p>
          </p:txBody>
        </p:sp>
        <p:sp>
          <p:nvSpPr>
            <p:cNvPr id="325653" name="Rectangle 21"/>
            <p:cNvSpPr>
              <a:spLocks noChangeArrowheads="1"/>
            </p:cNvSpPr>
            <p:nvPr/>
          </p:nvSpPr>
          <p:spPr bwMode="auto">
            <a:xfrm>
              <a:off x="1076" y="1740"/>
              <a:ext cx="328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指示位</a:t>
              </a:r>
            </a:p>
          </p:txBody>
        </p:sp>
        <p:sp>
          <p:nvSpPr>
            <p:cNvPr id="325654" name="Rectangle 22"/>
            <p:cNvSpPr>
              <a:spLocks noChangeArrowheads="1"/>
            </p:cNvSpPr>
            <p:nvPr/>
          </p:nvSpPr>
          <p:spPr bwMode="auto">
            <a:xfrm>
              <a:off x="1626" y="1611"/>
              <a:ext cx="671" cy="282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55" name="Rectangle 23"/>
            <p:cNvSpPr>
              <a:spLocks noChangeArrowheads="1"/>
            </p:cNvSpPr>
            <p:nvPr/>
          </p:nvSpPr>
          <p:spPr bwMode="auto">
            <a:xfrm>
              <a:off x="1710" y="1623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8</a:t>
              </a:r>
            </a:p>
          </p:txBody>
        </p:sp>
        <p:sp>
          <p:nvSpPr>
            <p:cNvPr id="325656" name="Rectangle 24"/>
            <p:cNvSpPr>
              <a:spLocks noChangeArrowheads="1"/>
            </p:cNvSpPr>
            <p:nvPr/>
          </p:nvSpPr>
          <p:spPr bwMode="auto">
            <a:xfrm>
              <a:off x="1738" y="1617"/>
              <a:ext cx="328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位保留</a:t>
              </a:r>
            </a:p>
          </p:txBody>
        </p:sp>
        <p:sp>
          <p:nvSpPr>
            <p:cNvPr id="325657" name="Rectangle 25"/>
            <p:cNvSpPr>
              <a:spLocks noChangeArrowheads="1"/>
            </p:cNvSpPr>
            <p:nvPr/>
          </p:nvSpPr>
          <p:spPr bwMode="auto">
            <a:xfrm>
              <a:off x="2074" y="1608"/>
              <a:ext cx="3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/</a:t>
              </a:r>
            </a:p>
          </p:txBody>
        </p:sp>
        <p:sp>
          <p:nvSpPr>
            <p:cNvPr id="325658" name="Rectangle 26"/>
            <p:cNvSpPr>
              <a:spLocks noChangeArrowheads="1"/>
            </p:cNvSpPr>
            <p:nvPr/>
          </p:nvSpPr>
          <p:spPr bwMode="auto">
            <a:xfrm>
              <a:off x="2096" y="1617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编</a:t>
              </a:r>
            </a:p>
          </p:txBody>
        </p:sp>
        <p:sp>
          <p:nvSpPr>
            <p:cNvPr id="325659" name="Rectangle 27"/>
            <p:cNvSpPr>
              <a:spLocks noChangeArrowheads="1"/>
            </p:cNvSpPr>
            <p:nvPr/>
          </p:nvSpPr>
          <p:spPr bwMode="auto">
            <a:xfrm>
              <a:off x="1669" y="1740"/>
              <a:ext cx="54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码器尾比特</a:t>
              </a:r>
            </a:p>
          </p:txBody>
        </p:sp>
        <p:sp>
          <p:nvSpPr>
            <p:cNvPr id="325660" name="Rectangle 28"/>
            <p:cNvSpPr>
              <a:spLocks noChangeArrowheads="1"/>
            </p:cNvSpPr>
            <p:nvPr/>
          </p:nvSpPr>
          <p:spPr bwMode="auto">
            <a:xfrm>
              <a:off x="2446" y="1611"/>
              <a:ext cx="746" cy="282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61" name="Rectangle 29"/>
            <p:cNvSpPr>
              <a:spLocks noChangeArrowheads="1"/>
            </p:cNvSpPr>
            <p:nvPr/>
          </p:nvSpPr>
          <p:spPr bwMode="auto">
            <a:xfrm>
              <a:off x="2642" y="1617"/>
              <a:ext cx="328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卷积或</a:t>
              </a:r>
            </a:p>
          </p:txBody>
        </p:sp>
        <p:sp>
          <p:nvSpPr>
            <p:cNvPr id="325662" name="Rectangle 30"/>
            <p:cNvSpPr>
              <a:spLocks noChangeArrowheads="1"/>
            </p:cNvSpPr>
            <p:nvPr/>
          </p:nvSpPr>
          <p:spPr bwMode="auto">
            <a:xfrm>
              <a:off x="2531" y="1731"/>
              <a:ext cx="288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Turbo</a:t>
              </a:r>
            </a:p>
          </p:txBody>
        </p:sp>
        <p:sp>
          <p:nvSpPr>
            <p:cNvPr id="325663" name="Rectangle 31"/>
            <p:cNvSpPr>
              <a:spLocks noChangeArrowheads="1"/>
            </p:cNvSpPr>
            <p:nvPr/>
          </p:nvSpPr>
          <p:spPr bwMode="auto">
            <a:xfrm>
              <a:off x="2773" y="1740"/>
              <a:ext cx="328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编码器</a:t>
              </a:r>
            </a:p>
          </p:txBody>
        </p:sp>
        <p:sp>
          <p:nvSpPr>
            <p:cNvPr id="325664" name="Rectangle 32"/>
            <p:cNvSpPr>
              <a:spLocks noChangeArrowheads="1"/>
            </p:cNvSpPr>
            <p:nvPr/>
          </p:nvSpPr>
          <p:spPr bwMode="auto">
            <a:xfrm>
              <a:off x="431" y="2163"/>
              <a:ext cx="4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24bit/5ms</a:t>
              </a:r>
            </a:p>
          </p:txBody>
        </p:sp>
        <p:sp>
          <p:nvSpPr>
            <p:cNvPr id="325665" name="Rectangle 33"/>
            <p:cNvSpPr>
              <a:spLocks noChangeArrowheads="1"/>
            </p:cNvSpPr>
            <p:nvPr/>
          </p:nvSpPr>
          <p:spPr bwMode="auto">
            <a:xfrm>
              <a:off x="1139" y="1961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比特</a:t>
              </a:r>
            </a:p>
          </p:txBody>
        </p:sp>
        <p:sp>
          <p:nvSpPr>
            <p:cNvPr id="325666" name="Rectangle 34"/>
            <p:cNvSpPr>
              <a:spLocks noChangeArrowheads="1"/>
            </p:cNvSpPr>
            <p:nvPr/>
          </p:nvSpPr>
          <p:spPr bwMode="auto">
            <a:xfrm>
              <a:off x="2058" y="1899"/>
              <a:ext cx="43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数据速率</a:t>
              </a:r>
            </a:p>
          </p:txBody>
        </p:sp>
        <p:sp>
          <p:nvSpPr>
            <p:cNvPr id="325667" name="Rectangle 35"/>
            <p:cNvSpPr>
              <a:spLocks noChangeArrowheads="1"/>
            </p:cNvSpPr>
            <p:nvPr/>
          </p:nvSpPr>
          <p:spPr bwMode="auto">
            <a:xfrm>
              <a:off x="2086" y="2023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（</a:t>
              </a:r>
            </a:p>
          </p:txBody>
        </p:sp>
        <p:sp>
          <p:nvSpPr>
            <p:cNvPr id="325668" name="Rectangle 36"/>
            <p:cNvSpPr>
              <a:spLocks noChangeArrowheads="1"/>
            </p:cNvSpPr>
            <p:nvPr/>
          </p:nvSpPr>
          <p:spPr bwMode="auto">
            <a:xfrm>
              <a:off x="2194" y="2014"/>
              <a:ext cx="224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kbps</a:t>
              </a:r>
            </a:p>
          </p:txBody>
        </p:sp>
        <p:sp>
          <p:nvSpPr>
            <p:cNvPr id="325669" name="Rectangle 37"/>
            <p:cNvSpPr>
              <a:spLocks noChangeArrowheads="1"/>
            </p:cNvSpPr>
            <p:nvPr/>
          </p:nvSpPr>
          <p:spPr bwMode="auto">
            <a:xfrm>
              <a:off x="2385" y="2023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）</a:t>
              </a:r>
            </a:p>
          </p:txBody>
        </p:sp>
        <p:sp>
          <p:nvSpPr>
            <p:cNvPr id="325670" name="Rectangle 38"/>
            <p:cNvSpPr>
              <a:spLocks noChangeArrowheads="1"/>
            </p:cNvSpPr>
            <p:nvPr/>
          </p:nvSpPr>
          <p:spPr bwMode="auto">
            <a:xfrm>
              <a:off x="404" y="2446"/>
              <a:ext cx="5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16bit/20ms</a:t>
              </a:r>
            </a:p>
          </p:txBody>
        </p:sp>
        <p:sp>
          <p:nvSpPr>
            <p:cNvPr id="325671" name="Rectangle 39"/>
            <p:cNvSpPr>
              <a:spLocks noChangeArrowheads="1"/>
            </p:cNvSpPr>
            <p:nvPr/>
          </p:nvSpPr>
          <p:spPr bwMode="auto">
            <a:xfrm>
              <a:off x="1199" y="2163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16</a:t>
              </a:r>
            </a:p>
          </p:txBody>
        </p:sp>
        <p:sp>
          <p:nvSpPr>
            <p:cNvPr id="325672" name="Rectangle 40"/>
            <p:cNvSpPr>
              <a:spLocks noChangeArrowheads="1"/>
            </p:cNvSpPr>
            <p:nvPr/>
          </p:nvSpPr>
          <p:spPr bwMode="auto">
            <a:xfrm>
              <a:off x="1227" y="2446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6</a:t>
              </a:r>
            </a:p>
          </p:txBody>
        </p:sp>
        <p:sp>
          <p:nvSpPr>
            <p:cNvPr id="325673" name="Line 41"/>
            <p:cNvSpPr>
              <a:spLocks noChangeShapeType="1"/>
            </p:cNvSpPr>
            <p:nvPr/>
          </p:nvSpPr>
          <p:spPr bwMode="auto">
            <a:xfrm>
              <a:off x="1477" y="1727"/>
              <a:ext cx="10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74" name="Freeform 42"/>
            <p:cNvSpPr>
              <a:spLocks noChangeArrowheads="1"/>
            </p:cNvSpPr>
            <p:nvPr/>
          </p:nvSpPr>
          <p:spPr bwMode="auto">
            <a:xfrm>
              <a:off x="1573" y="1702"/>
              <a:ext cx="53" cy="50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75" name="Line 43"/>
            <p:cNvSpPr>
              <a:spLocks noChangeShapeType="1"/>
            </p:cNvSpPr>
            <p:nvPr/>
          </p:nvSpPr>
          <p:spPr bwMode="auto">
            <a:xfrm>
              <a:off x="2297" y="1727"/>
              <a:ext cx="10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76" name="Freeform 44"/>
            <p:cNvSpPr>
              <a:spLocks noChangeArrowheads="1"/>
            </p:cNvSpPr>
            <p:nvPr/>
          </p:nvSpPr>
          <p:spPr bwMode="auto">
            <a:xfrm>
              <a:off x="2393" y="1702"/>
              <a:ext cx="53" cy="50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77" name="Line 45"/>
            <p:cNvSpPr>
              <a:spLocks noChangeShapeType="1"/>
            </p:cNvSpPr>
            <p:nvPr/>
          </p:nvSpPr>
          <p:spPr bwMode="auto">
            <a:xfrm>
              <a:off x="4385" y="1727"/>
              <a:ext cx="2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78" name="Freeform 46"/>
            <p:cNvSpPr>
              <a:spLocks noChangeArrowheads="1"/>
            </p:cNvSpPr>
            <p:nvPr/>
          </p:nvSpPr>
          <p:spPr bwMode="auto">
            <a:xfrm>
              <a:off x="4630" y="1702"/>
              <a:ext cx="53" cy="50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79" name="Rectangle 47"/>
            <p:cNvSpPr>
              <a:spLocks noChangeArrowheads="1"/>
            </p:cNvSpPr>
            <p:nvPr/>
          </p:nvSpPr>
          <p:spPr bwMode="auto">
            <a:xfrm>
              <a:off x="2233" y="2163"/>
              <a:ext cx="13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9.6</a:t>
              </a:r>
            </a:p>
          </p:txBody>
        </p:sp>
        <p:sp>
          <p:nvSpPr>
            <p:cNvPr id="325680" name="Rectangle 48"/>
            <p:cNvSpPr>
              <a:spLocks noChangeArrowheads="1"/>
            </p:cNvSpPr>
            <p:nvPr/>
          </p:nvSpPr>
          <p:spPr bwMode="auto">
            <a:xfrm>
              <a:off x="2233" y="2446"/>
              <a:ext cx="13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1.5</a:t>
              </a:r>
            </a:p>
          </p:txBody>
        </p:sp>
        <p:sp>
          <p:nvSpPr>
            <p:cNvPr id="325681" name="Rectangle 49"/>
            <p:cNvSpPr>
              <a:spLocks noChangeArrowheads="1"/>
            </p:cNvSpPr>
            <p:nvPr/>
          </p:nvSpPr>
          <p:spPr bwMode="auto">
            <a:xfrm>
              <a:off x="4420" y="1961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符号</a:t>
              </a:r>
            </a:p>
          </p:txBody>
        </p:sp>
        <p:sp>
          <p:nvSpPr>
            <p:cNvPr id="325682" name="Rectangle 50"/>
            <p:cNvSpPr>
              <a:spLocks noChangeArrowheads="1"/>
            </p:cNvSpPr>
            <p:nvPr/>
          </p:nvSpPr>
          <p:spPr bwMode="auto">
            <a:xfrm>
              <a:off x="4452" y="2163"/>
              <a:ext cx="164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192</a:t>
              </a:r>
            </a:p>
          </p:txBody>
        </p:sp>
        <p:sp>
          <p:nvSpPr>
            <p:cNvPr id="325683" name="Rectangle 51"/>
            <p:cNvSpPr>
              <a:spLocks noChangeArrowheads="1"/>
            </p:cNvSpPr>
            <p:nvPr/>
          </p:nvSpPr>
          <p:spPr bwMode="auto">
            <a:xfrm>
              <a:off x="4451" y="2446"/>
              <a:ext cx="164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768</a:t>
              </a:r>
            </a:p>
          </p:txBody>
        </p:sp>
        <p:sp>
          <p:nvSpPr>
            <p:cNvPr id="325684" name="Rectangle 52"/>
            <p:cNvSpPr>
              <a:spLocks noChangeArrowheads="1"/>
            </p:cNvSpPr>
            <p:nvPr/>
          </p:nvSpPr>
          <p:spPr bwMode="auto">
            <a:xfrm>
              <a:off x="5166" y="1899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速率</a:t>
              </a:r>
            </a:p>
          </p:txBody>
        </p:sp>
        <p:sp>
          <p:nvSpPr>
            <p:cNvPr id="325685" name="Rectangle 53"/>
            <p:cNvSpPr>
              <a:spLocks noChangeArrowheads="1"/>
            </p:cNvSpPr>
            <p:nvPr/>
          </p:nvSpPr>
          <p:spPr bwMode="auto">
            <a:xfrm>
              <a:off x="5069" y="2023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（</a:t>
              </a:r>
            </a:p>
          </p:txBody>
        </p:sp>
        <p:sp>
          <p:nvSpPr>
            <p:cNvPr id="325686" name="Rectangle 54"/>
            <p:cNvSpPr>
              <a:spLocks noChangeArrowheads="1"/>
            </p:cNvSpPr>
            <p:nvPr/>
          </p:nvSpPr>
          <p:spPr bwMode="auto">
            <a:xfrm>
              <a:off x="5186" y="2014"/>
              <a:ext cx="20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ksps</a:t>
              </a:r>
            </a:p>
          </p:txBody>
        </p:sp>
        <p:sp>
          <p:nvSpPr>
            <p:cNvPr id="325687" name="Rectangle 55"/>
            <p:cNvSpPr>
              <a:spLocks noChangeArrowheads="1"/>
            </p:cNvSpPr>
            <p:nvPr/>
          </p:nvSpPr>
          <p:spPr bwMode="auto">
            <a:xfrm>
              <a:off x="5367" y="2023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）</a:t>
              </a:r>
            </a:p>
          </p:txBody>
        </p:sp>
        <p:sp>
          <p:nvSpPr>
            <p:cNvPr id="325688" name="Rectangle 56"/>
            <p:cNvSpPr>
              <a:spLocks noChangeArrowheads="1"/>
            </p:cNvSpPr>
            <p:nvPr/>
          </p:nvSpPr>
          <p:spPr bwMode="auto">
            <a:xfrm>
              <a:off x="5187" y="2163"/>
              <a:ext cx="191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38.4</a:t>
              </a:r>
            </a:p>
          </p:txBody>
        </p:sp>
        <p:sp>
          <p:nvSpPr>
            <p:cNvPr id="325689" name="Rectangle 57"/>
            <p:cNvSpPr>
              <a:spLocks noChangeArrowheads="1"/>
            </p:cNvSpPr>
            <p:nvPr/>
          </p:nvSpPr>
          <p:spPr bwMode="auto">
            <a:xfrm>
              <a:off x="5150" y="2446"/>
              <a:ext cx="282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38.4/n</a:t>
              </a:r>
            </a:p>
          </p:txBody>
        </p:sp>
        <p:sp>
          <p:nvSpPr>
            <p:cNvPr id="325690" name="Line 58"/>
            <p:cNvSpPr>
              <a:spLocks noChangeShapeType="1"/>
            </p:cNvSpPr>
            <p:nvPr/>
          </p:nvSpPr>
          <p:spPr bwMode="auto">
            <a:xfrm>
              <a:off x="881" y="1727"/>
              <a:ext cx="1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91" name="Freeform 59"/>
            <p:cNvSpPr>
              <a:spLocks noChangeArrowheads="1"/>
            </p:cNvSpPr>
            <p:nvPr/>
          </p:nvSpPr>
          <p:spPr bwMode="auto">
            <a:xfrm>
              <a:off x="977" y="1702"/>
              <a:ext cx="53" cy="50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92" name="Rectangle 60"/>
            <p:cNvSpPr>
              <a:spLocks noChangeArrowheads="1"/>
            </p:cNvSpPr>
            <p:nvPr/>
          </p:nvSpPr>
          <p:spPr bwMode="auto">
            <a:xfrm>
              <a:off x="3938" y="1611"/>
              <a:ext cx="447" cy="282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93" name="Rectangle 61"/>
            <p:cNvSpPr>
              <a:spLocks noChangeArrowheads="1"/>
            </p:cNvSpPr>
            <p:nvPr/>
          </p:nvSpPr>
          <p:spPr bwMode="auto">
            <a:xfrm>
              <a:off x="4047" y="1617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符号</a:t>
              </a:r>
            </a:p>
          </p:txBody>
        </p:sp>
        <p:sp>
          <p:nvSpPr>
            <p:cNvPr id="325694" name="Rectangle 62"/>
            <p:cNvSpPr>
              <a:spLocks noChangeArrowheads="1"/>
            </p:cNvSpPr>
            <p:nvPr/>
          </p:nvSpPr>
          <p:spPr bwMode="auto">
            <a:xfrm>
              <a:off x="4047" y="1740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删除</a:t>
              </a:r>
            </a:p>
          </p:txBody>
        </p:sp>
        <p:sp>
          <p:nvSpPr>
            <p:cNvPr id="325695" name="Line 63"/>
            <p:cNvSpPr>
              <a:spLocks noChangeShapeType="1"/>
            </p:cNvSpPr>
            <p:nvPr/>
          </p:nvSpPr>
          <p:spPr bwMode="auto">
            <a:xfrm>
              <a:off x="3192" y="1727"/>
              <a:ext cx="10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96" name="Freeform 64"/>
            <p:cNvSpPr>
              <a:spLocks noChangeArrowheads="1"/>
            </p:cNvSpPr>
            <p:nvPr/>
          </p:nvSpPr>
          <p:spPr bwMode="auto">
            <a:xfrm>
              <a:off x="3288" y="1702"/>
              <a:ext cx="53" cy="50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97" name="Rectangle 65"/>
            <p:cNvSpPr>
              <a:spLocks noChangeArrowheads="1"/>
            </p:cNvSpPr>
            <p:nvPr/>
          </p:nvSpPr>
          <p:spPr bwMode="auto">
            <a:xfrm>
              <a:off x="4047" y="1961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删除</a:t>
              </a:r>
            </a:p>
          </p:txBody>
        </p:sp>
        <p:sp>
          <p:nvSpPr>
            <p:cNvPr id="325698" name="Rectangle 66"/>
            <p:cNvSpPr>
              <a:spLocks noChangeArrowheads="1"/>
            </p:cNvSpPr>
            <p:nvPr/>
          </p:nvSpPr>
          <p:spPr bwMode="auto">
            <a:xfrm>
              <a:off x="4100" y="2172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无</a:t>
              </a:r>
            </a:p>
          </p:txBody>
        </p:sp>
        <p:sp>
          <p:nvSpPr>
            <p:cNvPr id="325699" name="Rectangle 67"/>
            <p:cNvSpPr>
              <a:spLocks noChangeArrowheads="1"/>
            </p:cNvSpPr>
            <p:nvPr/>
          </p:nvSpPr>
          <p:spPr bwMode="auto">
            <a:xfrm>
              <a:off x="3341" y="1611"/>
              <a:ext cx="448" cy="282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700" name="Rectangle 68"/>
            <p:cNvSpPr>
              <a:spLocks noChangeArrowheads="1"/>
            </p:cNvSpPr>
            <p:nvPr/>
          </p:nvSpPr>
          <p:spPr bwMode="auto">
            <a:xfrm>
              <a:off x="3451" y="1617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符号</a:t>
              </a:r>
            </a:p>
          </p:txBody>
        </p:sp>
        <p:sp>
          <p:nvSpPr>
            <p:cNvPr id="325701" name="Rectangle 69"/>
            <p:cNvSpPr>
              <a:spLocks noChangeArrowheads="1"/>
            </p:cNvSpPr>
            <p:nvPr/>
          </p:nvSpPr>
          <p:spPr bwMode="auto">
            <a:xfrm>
              <a:off x="3451" y="1740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重复</a:t>
              </a:r>
            </a:p>
          </p:txBody>
        </p:sp>
        <p:sp>
          <p:nvSpPr>
            <p:cNvPr id="325702" name="Line 70"/>
            <p:cNvSpPr>
              <a:spLocks noChangeShapeType="1"/>
            </p:cNvSpPr>
            <p:nvPr/>
          </p:nvSpPr>
          <p:spPr bwMode="auto">
            <a:xfrm>
              <a:off x="3789" y="1727"/>
              <a:ext cx="10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703" name="Freeform 71"/>
            <p:cNvSpPr>
              <a:spLocks noChangeArrowheads="1"/>
            </p:cNvSpPr>
            <p:nvPr/>
          </p:nvSpPr>
          <p:spPr bwMode="auto">
            <a:xfrm>
              <a:off x="3885" y="1702"/>
              <a:ext cx="53" cy="50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704" name="Rectangle 72"/>
            <p:cNvSpPr>
              <a:spLocks noChangeArrowheads="1"/>
            </p:cNvSpPr>
            <p:nvPr/>
          </p:nvSpPr>
          <p:spPr bwMode="auto">
            <a:xfrm>
              <a:off x="2783" y="1952"/>
              <a:ext cx="73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 i="1">
                  <a:solidFill>
                    <a:srgbClr val="000000"/>
                  </a:solidFill>
                  <a:latin typeface="Times New Roman" pitchFamily="16" charset="0"/>
                </a:rPr>
                <a:t>R</a:t>
              </a:r>
            </a:p>
          </p:txBody>
        </p:sp>
        <p:sp>
          <p:nvSpPr>
            <p:cNvPr id="325705" name="Rectangle 73"/>
            <p:cNvSpPr>
              <a:spLocks noChangeArrowheads="1"/>
            </p:cNvSpPr>
            <p:nvPr/>
          </p:nvSpPr>
          <p:spPr bwMode="auto">
            <a:xfrm>
              <a:off x="2754" y="2163"/>
              <a:ext cx="14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1/4</a:t>
              </a:r>
            </a:p>
          </p:txBody>
        </p:sp>
        <p:sp>
          <p:nvSpPr>
            <p:cNvPr id="325706" name="Rectangle 74"/>
            <p:cNvSpPr>
              <a:spLocks noChangeArrowheads="1"/>
            </p:cNvSpPr>
            <p:nvPr/>
          </p:nvSpPr>
          <p:spPr bwMode="auto">
            <a:xfrm>
              <a:off x="2754" y="2446"/>
              <a:ext cx="14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 dirty="0">
                  <a:solidFill>
                    <a:srgbClr val="000000"/>
                  </a:solidFill>
                  <a:latin typeface="Times New Roman" pitchFamily="16" charset="0"/>
                </a:rPr>
                <a:t>1/4</a:t>
              </a:r>
            </a:p>
          </p:txBody>
        </p:sp>
        <p:sp>
          <p:nvSpPr>
            <p:cNvPr id="325707" name="Rectangle 75"/>
            <p:cNvSpPr>
              <a:spLocks noChangeArrowheads="1"/>
            </p:cNvSpPr>
            <p:nvPr/>
          </p:nvSpPr>
          <p:spPr bwMode="auto">
            <a:xfrm>
              <a:off x="3451" y="1961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系数</a:t>
              </a:r>
            </a:p>
          </p:txBody>
        </p:sp>
        <p:sp>
          <p:nvSpPr>
            <p:cNvPr id="325708" name="Rectangle 76"/>
            <p:cNvSpPr>
              <a:spLocks noChangeArrowheads="1"/>
            </p:cNvSpPr>
            <p:nvPr/>
          </p:nvSpPr>
          <p:spPr bwMode="auto">
            <a:xfrm>
              <a:off x="3482" y="2163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25709" name="Rectangle 77"/>
            <p:cNvSpPr>
              <a:spLocks noChangeArrowheads="1"/>
            </p:cNvSpPr>
            <p:nvPr/>
          </p:nvSpPr>
          <p:spPr bwMode="auto">
            <a:xfrm>
              <a:off x="3561" y="2172"/>
              <a:ext cx="7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×</a:t>
              </a:r>
            </a:p>
          </p:txBody>
        </p:sp>
        <p:sp>
          <p:nvSpPr>
            <p:cNvPr id="325710" name="Rectangle 78"/>
            <p:cNvSpPr>
              <a:spLocks noChangeArrowheads="1"/>
            </p:cNvSpPr>
            <p:nvPr/>
          </p:nvSpPr>
          <p:spPr bwMode="auto">
            <a:xfrm>
              <a:off x="366" y="2587"/>
              <a:ext cx="59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40bit/20n ms</a:t>
              </a:r>
            </a:p>
          </p:txBody>
        </p:sp>
        <p:sp>
          <p:nvSpPr>
            <p:cNvPr id="325711" name="Rectangle 79"/>
            <p:cNvSpPr>
              <a:spLocks noChangeArrowheads="1"/>
            </p:cNvSpPr>
            <p:nvPr/>
          </p:nvSpPr>
          <p:spPr bwMode="auto">
            <a:xfrm>
              <a:off x="1227" y="2587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6</a:t>
              </a:r>
            </a:p>
          </p:txBody>
        </p:sp>
        <p:sp>
          <p:nvSpPr>
            <p:cNvPr id="325712" name="Rectangle 80"/>
            <p:cNvSpPr>
              <a:spLocks noChangeArrowheads="1"/>
            </p:cNvSpPr>
            <p:nvPr/>
          </p:nvSpPr>
          <p:spPr bwMode="auto">
            <a:xfrm>
              <a:off x="2186" y="2587"/>
              <a:ext cx="22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2.7/n</a:t>
              </a:r>
            </a:p>
          </p:txBody>
        </p:sp>
        <p:sp>
          <p:nvSpPr>
            <p:cNvPr id="325713" name="Rectangle 81"/>
            <p:cNvSpPr>
              <a:spLocks noChangeArrowheads="1"/>
            </p:cNvSpPr>
            <p:nvPr/>
          </p:nvSpPr>
          <p:spPr bwMode="auto">
            <a:xfrm>
              <a:off x="4451" y="2587"/>
              <a:ext cx="164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768</a:t>
              </a:r>
            </a:p>
          </p:txBody>
        </p:sp>
        <p:sp>
          <p:nvSpPr>
            <p:cNvPr id="325714" name="Rectangle 82"/>
            <p:cNvSpPr>
              <a:spLocks noChangeArrowheads="1"/>
            </p:cNvSpPr>
            <p:nvPr/>
          </p:nvSpPr>
          <p:spPr bwMode="auto">
            <a:xfrm>
              <a:off x="5150" y="2587"/>
              <a:ext cx="282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38.4/n</a:t>
              </a:r>
            </a:p>
          </p:txBody>
        </p:sp>
        <p:sp>
          <p:nvSpPr>
            <p:cNvPr id="325715" name="Rectangle 83"/>
            <p:cNvSpPr>
              <a:spLocks noChangeArrowheads="1"/>
            </p:cNvSpPr>
            <p:nvPr/>
          </p:nvSpPr>
          <p:spPr bwMode="auto">
            <a:xfrm>
              <a:off x="2754" y="2587"/>
              <a:ext cx="14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1/4</a:t>
              </a:r>
            </a:p>
          </p:txBody>
        </p:sp>
        <p:sp>
          <p:nvSpPr>
            <p:cNvPr id="325716" name="Rectangle 84"/>
            <p:cNvSpPr>
              <a:spLocks noChangeArrowheads="1"/>
            </p:cNvSpPr>
            <p:nvPr/>
          </p:nvSpPr>
          <p:spPr bwMode="auto">
            <a:xfrm>
              <a:off x="366" y="2728"/>
              <a:ext cx="59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 dirty="0">
                  <a:solidFill>
                    <a:srgbClr val="000000"/>
                  </a:solidFill>
                  <a:latin typeface="Times New Roman" pitchFamily="16" charset="0"/>
                </a:rPr>
                <a:t>80bit/20n </a:t>
              </a:r>
              <a:r>
                <a:rPr lang="en-GB" altLang="zh-CN" sz="1400" b="1" dirty="0" err="1">
                  <a:solidFill>
                    <a:srgbClr val="000000"/>
                  </a:solidFill>
                  <a:latin typeface="Times New Roman" pitchFamily="16" charset="0"/>
                </a:rPr>
                <a:t>ms</a:t>
              </a:r>
              <a:endParaRPr lang="en-GB" altLang="zh-CN" sz="1400" b="1" dirty="0">
                <a:solidFill>
                  <a:srgbClr val="000000"/>
                </a:solidFill>
                <a:latin typeface="Times New Roman" pitchFamily="16" charset="0"/>
              </a:endParaRPr>
            </a:p>
          </p:txBody>
        </p:sp>
        <p:sp>
          <p:nvSpPr>
            <p:cNvPr id="325717" name="Rectangle 85"/>
            <p:cNvSpPr>
              <a:spLocks noChangeArrowheads="1"/>
            </p:cNvSpPr>
            <p:nvPr/>
          </p:nvSpPr>
          <p:spPr bwMode="auto">
            <a:xfrm>
              <a:off x="1226" y="2728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8</a:t>
              </a:r>
            </a:p>
          </p:txBody>
        </p:sp>
        <p:sp>
          <p:nvSpPr>
            <p:cNvPr id="325718" name="Rectangle 86"/>
            <p:cNvSpPr>
              <a:spLocks noChangeArrowheads="1"/>
            </p:cNvSpPr>
            <p:nvPr/>
          </p:nvSpPr>
          <p:spPr bwMode="auto">
            <a:xfrm>
              <a:off x="2186" y="2728"/>
              <a:ext cx="22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4.8/n</a:t>
              </a:r>
            </a:p>
          </p:txBody>
        </p:sp>
        <p:sp>
          <p:nvSpPr>
            <p:cNvPr id="325719" name="Rectangle 87"/>
            <p:cNvSpPr>
              <a:spLocks noChangeArrowheads="1"/>
            </p:cNvSpPr>
            <p:nvPr/>
          </p:nvSpPr>
          <p:spPr bwMode="auto">
            <a:xfrm>
              <a:off x="4451" y="2728"/>
              <a:ext cx="164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768</a:t>
              </a:r>
            </a:p>
          </p:txBody>
        </p:sp>
        <p:sp>
          <p:nvSpPr>
            <p:cNvPr id="325720" name="Rectangle 88"/>
            <p:cNvSpPr>
              <a:spLocks noChangeArrowheads="1"/>
            </p:cNvSpPr>
            <p:nvPr/>
          </p:nvSpPr>
          <p:spPr bwMode="auto">
            <a:xfrm>
              <a:off x="5150" y="2728"/>
              <a:ext cx="282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38.4/n</a:t>
              </a:r>
            </a:p>
          </p:txBody>
        </p:sp>
        <p:sp>
          <p:nvSpPr>
            <p:cNvPr id="325721" name="Rectangle 89"/>
            <p:cNvSpPr>
              <a:spLocks noChangeArrowheads="1"/>
            </p:cNvSpPr>
            <p:nvPr/>
          </p:nvSpPr>
          <p:spPr bwMode="auto">
            <a:xfrm>
              <a:off x="2754" y="2728"/>
              <a:ext cx="14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1/4</a:t>
              </a:r>
            </a:p>
          </p:txBody>
        </p:sp>
        <p:sp>
          <p:nvSpPr>
            <p:cNvPr id="325722" name="Rectangle 90"/>
            <p:cNvSpPr>
              <a:spLocks noChangeArrowheads="1"/>
            </p:cNvSpPr>
            <p:nvPr/>
          </p:nvSpPr>
          <p:spPr bwMode="auto">
            <a:xfrm>
              <a:off x="338" y="2869"/>
              <a:ext cx="652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172bit/20n ms</a:t>
              </a:r>
            </a:p>
          </p:txBody>
        </p:sp>
        <p:sp>
          <p:nvSpPr>
            <p:cNvPr id="325723" name="Rectangle 91"/>
            <p:cNvSpPr>
              <a:spLocks noChangeArrowheads="1"/>
            </p:cNvSpPr>
            <p:nvPr/>
          </p:nvSpPr>
          <p:spPr bwMode="auto">
            <a:xfrm>
              <a:off x="1198" y="2869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12</a:t>
              </a:r>
            </a:p>
          </p:txBody>
        </p:sp>
        <p:sp>
          <p:nvSpPr>
            <p:cNvPr id="325724" name="Rectangle 92"/>
            <p:cNvSpPr>
              <a:spLocks noChangeArrowheads="1"/>
            </p:cNvSpPr>
            <p:nvPr/>
          </p:nvSpPr>
          <p:spPr bwMode="auto">
            <a:xfrm>
              <a:off x="2187" y="2869"/>
              <a:ext cx="22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9.6/n</a:t>
              </a:r>
            </a:p>
          </p:txBody>
        </p:sp>
        <p:sp>
          <p:nvSpPr>
            <p:cNvPr id="325725" name="Rectangle 93"/>
            <p:cNvSpPr>
              <a:spLocks noChangeArrowheads="1"/>
            </p:cNvSpPr>
            <p:nvPr/>
          </p:nvSpPr>
          <p:spPr bwMode="auto">
            <a:xfrm>
              <a:off x="4451" y="2869"/>
              <a:ext cx="164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768</a:t>
              </a:r>
            </a:p>
          </p:txBody>
        </p:sp>
        <p:sp>
          <p:nvSpPr>
            <p:cNvPr id="325726" name="Rectangle 94"/>
            <p:cNvSpPr>
              <a:spLocks noChangeArrowheads="1"/>
            </p:cNvSpPr>
            <p:nvPr/>
          </p:nvSpPr>
          <p:spPr bwMode="auto">
            <a:xfrm>
              <a:off x="5150" y="2869"/>
              <a:ext cx="282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38.4/n</a:t>
              </a:r>
            </a:p>
          </p:txBody>
        </p:sp>
        <p:sp>
          <p:nvSpPr>
            <p:cNvPr id="325727" name="Rectangle 95"/>
            <p:cNvSpPr>
              <a:spLocks noChangeArrowheads="1"/>
            </p:cNvSpPr>
            <p:nvPr/>
          </p:nvSpPr>
          <p:spPr bwMode="auto">
            <a:xfrm>
              <a:off x="2754" y="2869"/>
              <a:ext cx="14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1/4</a:t>
              </a:r>
            </a:p>
          </p:txBody>
        </p:sp>
        <p:sp>
          <p:nvSpPr>
            <p:cNvPr id="325728" name="Rectangle 96"/>
            <p:cNvSpPr>
              <a:spLocks noChangeArrowheads="1"/>
            </p:cNvSpPr>
            <p:nvPr/>
          </p:nvSpPr>
          <p:spPr bwMode="auto">
            <a:xfrm>
              <a:off x="339" y="3151"/>
              <a:ext cx="652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360bit/20n ms</a:t>
              </a:r>
            </a:p>
          </p:txBody>
        </p:sp>
        <p:sp>
          <p:nvSpPr>
            <p:cNvPr id="325729" name="Rectangle 97"/>
            <p:cNvSpPr>
              <a:spLocks noChangeArrowheads="1"/>
            </p:cNvSpPr>
            <p:nvPr/>
          </p:nvSpPr>
          <p:spPr bwMode="auto">
            <a:xfrm>
              <a:off x="1199" y="3151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16</a:t>
              </a:r>
            </a:p>
          </p:txBody>
        </p:sp>
        <p:sp>
          <p:nvSpPr>
            <p:cNvPr id="325730" name="Rectangle 98"/>
            <p:cNvSpPr>
              <a:spLocks noChangeArrowheads="1"/>
            </p:cNvSpPr>
            <p:nvPr/>
          </p:nvSpPr>
          <p:spPr bwMode="auto">
            <a:xfrm>
              <a:off x="2167" y="3151"/>
              <a:ext cx="282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19.2/n</a:t>
              </a:r>
            </a:p>
          </p:txBody>
        </p:sp>
        <p:sp>
          <p:nvSpPr>
            <p:cNvPr id="325731" name="Rectangle 99"/>
            <p:cNvSpPr>
              <a:spLocks noChangeArrowheads="1"/>
            </p:cNvSpPr>
            <p:nvPr/>
          </p:nvSpPr>
          <p:spPr bwMode="auto">
            <a:xfrm>
              <a:off x="4433" y="3151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1536</a:t>
              </a:r>
            </a:p>
          </p:txBody>
        </p:sp>
        <p:sp>
          <p:nvSpPr>
            <p:cNvPr id="325732" name="Rectangle 100"/>
            <p:cNvSpPr>
              <a:spLocks noChangeArrowheads="1"/>
            </p:cNvSpPr>
            <p:nvPr/>
          </p:nvSpPr>
          <p:spPr bwMode="auto">
            <a:xfrm>
              <a:off x="5150" y="3151"/>
              <a:ext cx="282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76.8/n</a:t>
              </a:r>
            </a:p>
          </p:txBody>
        </p:sp>
        <p:sp>
          <p:nvSpPr>
            <p:cNvPr id="325733" name="Rectangle 101"/>
            <p:cNvSpPr>
              <a:spLocks noChangeArrowheads="1"/>
            </p:cNvSpPr>
            <p:nvPr/>
          </p:nvSpPr>
          <p:spPr bwMode="auto">
            <a:xfrm>
              <a:off x="2754" y="3151"/>
              <a:ext cx="14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1/4</a:t>
              </a:r>
            </a:p>
          </p:txBody>
        </p:sp>
        <p:sp>
          <p:nvSpPr>
            <p:cNvPr id="325734" name="Rectangle 102"/>
            <p:cNvSpPr>
              <a:spLocks noChangeArrowheads="1"/>
            </p:cNvSpPr>
            <p:nvPr/>
          </p:nvSpPr>
          <p:spPr bwMode="auto">
            <a:xfrm>
              <a:off x="338" y="3293"/>
              <a:ext cx="652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744bit/20n ms</a:t>
              </a:r>
            </a:p>
          </p:txBody>
        </p:sp>
        <p:sp>
          <p:nvSpPr>
            <p:cNvPr id="325735" name="Rectangle 103"/>
            <p:cNvSpPr>
              <a:spLocks noChangeArrowheads="1"/>
            </p:cNvSpPr>
            <p:nvPr/>
          </p:nvSpPr>
          <p:spPr bwMode="auto">
            <a:xfrm>
              <a:off x="1199" y="3293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16</a:t>
              </a:r>
            </a:p>
          </p:txBody>
        </p:sp>
        <p:sp>
          <p:nvSpPr>
            <p:cNvPr id="325736" name="Rectangle 104"/>
            <p:cNvSpPr>
              <a:spLocks noChangeArrowheads="1"/>
            </p:cNvSpPr>
            <p:nvPr/>
          </p:nvSpPr>
          <p:spPr bwMode="auto">
            <a:xfrm>
              <a:off x="2167" y="3293"/>
              <a:ext cx="282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38.4/n</a:t>
              </a:r>
            </a:p>
          </p:txBody>
        </p:sp>
        <p:sp>
          <p:nvSpPr>
            <p:cNvPr id="325737" name="Rectangle 105"/>
            <p:cNvSpPr>
              <a:spLocks noChangeArrowheads="1"/>
            </p:cNvSpPr>
            <p:nvPr/>
          </p:nvSpPr>
          <p:spPr bwMode="auto">
            <a:xfrm>
              <a:off x="4432" y="3293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3072</a:t>
              </a:r>
            </a:p>
          </p:txBody>
        </p:sp>
        <p:sp>
          <p:nvSpPr>
            <p:cNvPr id="325738" name="Rectangle 106"/>
            <p:cNvSpPr>
              <a:spLocks noChangeArrowheads="1"/>
            </p:cNvSpPr>
            <p:nvPr/>
          </p:nvSpPr>
          <p:spPr bwMode="auto">
            <a:xfrm>
              <a:off x="5122" y="3293"/>
              <a:ext cx="33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153.6/n</a:t>
              </a:r>
            </a:p>
          </p:txBody>
        </p:sp>
        <p:sp>
          <p:nvSpPr>
            <p:cNvPr id="325739" name="Rectangle 107"/>
            <p:cNvSpPr>
              <a:spLocks noChangeArrowheads="1"/>
            </p:cNvSpPr>
            <p:nvPr/>
          </p:nvSpPr>
          <p:spPr bwMode="auto">
            <a:xfrm>
              <a:off x="2754" y="3293"/>
              <a:ext cx="14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1/4</a:t>
              </a:r>
            </a:p>
          </p:txBody>
        </p:sp>
        <p:sp>
          <p:nvSpPr>
            <p:cNvPr id="325740" name="Rectangle 108"/>
            <p:cNvSpPr>
              <a:spLocks noChangeArrowheads="1"/>
            </p:cNvSpPr>
            <p:nvPr/>
          </p:nvSpPr>
          <p:spPr bwMode="auto">
            <a:xfrm>
              <a:off x="310" y="3434"/>
              <a:ext cx="70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1512bit/20n ms</a:t>
              </a:r>
            </a:p>
          </p:txBody>
        </p:sp>
        <p:sp>
          <p:nvSpPr>
            <p:cNvPr id="325741" name="Rectangle 109"/>
            <p:cNvSpPr>
              <a:spLocks noChangeArrowheads="1"/>
            </p:cNvSpPr>
            <p:nvPr/>
          </p:nvSpPr>
          <p:spPr bwMode="auto">
            <a:xfrm>
              <a:off x="1199" y="3434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16</a:t>
              </a:r>
            </a:p>
          </p:txBody>
        </p:sp>
        <p:sp>
          <p:nvSpPr>
            <p:cNvPr id="325742" name="Rectangle 110"/>
            <p:cNvSpPr>
              <a:spLocks noChangeArrowheads="1"/>
            </p:cNvSpPr>
            <p:nvPr/>
          </p:nvSpPr>
          <p:spPr bwMode="auto">
            <a:xfrm>
              <a:off x="2167" y="3434"/>
              <a:ext cx="282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76.8/n</a:t>
              </a:r>
            </a:p>
          </p:txBody>
        </p:sp>
        <p:sp>
          <p:nvSpPr>
            <p:cNvPr id="325743" name="Rectangle 111"/>
            <p:cNvSpPr>
              <a:spLocks noChangeArrowheads="1"/>
            </p:cNvSpPr>
            <p:nvPr/>
          </p:nvSpPr>
          <p:spPr bwMode="auto">
            <a:xfrm>
              <a:off x="4432" y="3434"/>
              <a:ext cx="21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6144</a:t>
              </a:r>
            </a:p>
          </p:txBody>
        </p:sp>
        <p:sp>
          <p:nvSpPr>
            <p:cNvPr id="325744" name="Rectangle 112"/>
            <p:cNvSpPr>
              <a:spLocks noChangeArrowheads="1"/>
            </p:cNvSpPr>
            <p:nvPr/>
          </p:nvSpPr>
          <p:spPr bwMode="auto">
            <a:xfrm>
              <a:off x="5122" y="3434"/>
              <a:ext cx="33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307.2/n</a:t>
              </a:r>
            </a:p>
          </p:txBody>
        </p:sp>
        <p:sp>
          <p:nvSpPr>
            <p:cNvPr id="325745" name="Rectangle 113"/>
            <p:cNvSpPr>
              <a:spLocks noChangeArrowheads="1"/>
            </p:cNvSpPr>
            <p:nvPr/>
          </p:nvSpPr>
          <p:spPr bwMode="auto">
            <a:xfrm>
              <a:off x="2754" y="3434"/>
              <a:ext cx="14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1/4</a:t>
              </a:r>
            </a:p>
          </p:txBody>
        </p:sp>
        <p:sp>
          <p:nvSpPr>
            <p:cNvPr id="325746" name="Rectangle 114"/>
            <p:cNvSpPr>
              <a:spLocks noChangeArrowheads="1"/>
            </p:cNvSpPr>
            <p:nvPr/>
          </p:nvSpPr>
          <p:spPr bwMode="auto">
            <a:xfrm>
              <a:off x="310" y="3575"/>
              <a:ext cx="70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3048bit/20n ms</a:t>
              </a:r>
            </a:p>
          </p:txBody>
        </p:sp>
        <p:sp>
          <p:nvSpPr>
            <p:cNvPr id="325747" name="Rectangle 115"/>
            <p:cNvSpPr>
              <a:spLocks noChangeArrowheads="1"/>
            </p:cNvSpPr>
            <p:nvPr/>
          </p:nvSpPr>
          <p:spPr bwMode="auto">
            <a:xfrm>
              <a:off x="1199" y="3575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16</a:t>
              </a:r>
            </a:p>
          </p:txBody>
        </p:sp>
        <p:sp>
          <p:nvSpPr>
            <p:cNvPr id="325748" name="Rectangle 116"/>
            <p:cNvSpPr>
              <a:spLocks noChangeArrowheads="1"/>
            </p:cNvSpPr>
            <p:nvPr/>
          </p:nvSpPr>
          <p:spPr bwMode="auto">
            <a:xfrm>
              <a:off x="2139" y="3575"/>
              <a:ext cx="33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153.6/n</a:t>
              </a:r>
            </a:p>
          </p:txBody>
        </p:sp>
        <p:sp>
          <p:nvSpPr>
            <p:cNvPr id="325749" name="Rectangle 117"/>
            <p:cNvSpPr>
              <a:spLocks noChangeArrowheads="1"/>
            </p:cNvSpPr>
            <p:nvPr/>
          </p:nvSpPr>
          <p:spPr bwMode="auto">
            <a:xfrm>
              <a:off x="4403" y="3575"/>
              <a:ext cx="273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12288</a:t>
              </a:r>
            </a:p>
          </p:txBody>
        </p:sp>
        <p:sp>
          <p:nvSpPr>
            <p:cNvPr id="325750" name="Rectangle 118"/>
            <p:cNvSpPr>
              <a:spLocks noChangeArrowheads="1"/>
            </p:cNvSpPr>
            <p:nvPr/>
          </p:nvSpPr>
          <p:spPr bwMode="auto">
            <a:xfrm>
              <a:off x="5122" y="3575"/>
              <a:ext cx="337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614.4/n</a:t>
              </a:r>
            </a:p>
          </p:txBody>
        </p:sp>
        <p:sp>
          <p:nvSpPr>
            <p:cNvPr id="325751" name="Rectangle 119"/>
            <p:cNvSpPr>
              <a:spLocks noChangeArrowheads="1"/>
            </p:cNvSpPr>
            <p:nvPr/>
          </p:nvSpPr>
          <p:spPr bwMode="auto">
            <a:xfrm>
              <a:off x="2754" y="3575"/>
              <a:ext cx="14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1/4</a:t>
              </a:r>
            </a:p>
          </p:txBody>
        </p:sp>
        <p:sp>
          <p:nvSpPr>
            <p:cNvPr id="325752" name="Rectangle 120"/>
            <p:cNvSpPr>
              <a:spLocks noChangeArrowheads="1"/>
            </p:cNvSpPr>
            <p:nvPr/>
          </p:nvSpPr>
          <p:spPr bwMode="auto">
            <a:xfrm>
              <a:off x="201" y="3716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25753" name="Rectangle 121"/>
            <p:cNvSpPr>
              <a:spLocks noChangeArrowheads="1"/>
            </p:cNvSpPr>
            <p:nvPr/>
          </p:nvSpPr>
          <p:spPr bwMode="auto">
            <a:xfrm>
              <a:off x="250" y="3725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到</a:t>
              </a:r>
            </a:p>
          </p:txBody>
        </p:sp>
        <p:sp>
          <p:nvSpPr>
            <p:cNvPr id="325754" name="Rectangle 122"/>
            <p:cNvSpPr>
              <a:spLocks noChangeArrowheads="1"/>
            </p:cNvSpPr>
            <p:nvPr/>
          </p:nvSpPr>
          <p:spPr bwMode="auto">
            <a:xfrm>
              <a:off x="357" y="3716"/>
              <a:ext cx="70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3047bit/20n ms</a:t>
              </a:r>
            </a:p>
          </p:txBody>
        </p:sp>
        <p:sp>
          <p:nvSpPr>
            <p:cNvPr id="325755" name="Rectangle 123"/>
            <p:cNvSpPr>
              <a:spLocks noChangeArrowheads="1"/>
            </p:cNvSpPr>
            <p:nvPr/>
          </p:nvSpPr>
          <p:spPr bwMode="auto">
            <a:xfrm>
              <a:off x="4096" y="2446"/>
              <a:ext cx="14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1/5</a:t>
              </a:r>
            </a:p>
          </p:txBody>
        </p:sp>
        <p:sp>
          <p:nvSpPr>
            <p:cNvPr id="325756" name="Rectangle 124"/>
            <p:cNvSpPr>
              <a:spLocks noChangeArrowheads="1"/>
            </p:cNvSpPr>
            <p:nvPr/>
          </p:nvSpPr>
          <p:spPr bwMode="auto">
            <a:xfrm>
              <a:off x="3481" y="2446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8</a:t>
              </a:r>
            </a:p>
          </p:txBody>
        </p:sp>
        <p:sp>
          <p:nvSpPr>
            <p:cNvPr id="325757" name="Rectangle 125"/>
            <p:cNvSpPr>
              <a:spLocks noChangeArrowheads="1"/>
            </p:cNvSpPr>
            <p:nvPr/>
          </p:nvSpPr>
          <p:spPr bwMode="auto">
            <a:xfrm>
              <a:off x="3561" y="2455"/>
              <a:ext cx="7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×</a:t>
              </a:r>
            </a:p>
          </p:txBody>
        </p:sp>
        <p:sp>
          <p:nvSpPr>
            <p:cNvPr id="325758" name="Rectangle 126"/>
            <p:cNvSpPr>
              <a:spLocks noChangeArrowheads="1"/>
            </p:cNvSpPr>
            <p:nvPr/>
          </p:nvSpPr>
          <p:spPr bwMode="auto">
            <a:xfrm>
              <a:off x="4097" y="2587"/>
              <a:ext cx="140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1/9</a:t>
              </a:r>
            </a:p>
          </p:txBody>
        </p:sp>
        <p:sp>
          <p:nvSpPr>
            <p:cNvPr id="325759" name="Rectangle 127"/>
            <p:cNvSpPr>
              <a:spLocks noChangeArrowheads="1"/>
            </p:cNvSpPr>
            <p:nvPr/>
          </p:nvSpPr>
          <p:spPr bwMode="auto">
            <a:xfrm>
              <a:off x="3481" y="2587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4</a:t>
              </a:r>
            </a:p>
          </p:txBody>
        </p:sp>
        <p:sp>
          <p:nvSpPr>
            <p:cNvPr id="325760" name="Rectangle 128"/>
            <p:cNvSpPr>
              <a:spLocks noChangeArrowheads="1"/>
            </p:cNvSpPr>
            <p:nvPr/>
          </p:nvSpPr>
          <p:spPr bwMode="auto">
            <a:xfrm>
              <a:off x="3561" y="2596"/>
              <a:ext cx="7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×</a:t>
              </a:r>
            </a:p>
          </p:txBody>
        </p:sp>
        <p:sp>
          <p:nvSpPr>
            <p:cNvPr id="325761" name="Rectangle 129"/>
            <p:cNvSpPr>
              <a:spLocks noChangeArrowheads="1"/>
            </p:cNvSpPr>
            <p:nvPr/>
          </p:nvSpPr>
          <p:spPr bwMode="auto">
            <a:xfrm>
              <a:off x="4100" y="2737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无</a:t>
              </a:r>
            </a:p>
          </p:txBody>
        </p:sp>
        <p:sp>
          <p:nvSpPr>
            <p:cNvPr id="325762" name="Rectangle 130"/>
            <p:cNvSpPr>
              <a:spLocks noChangeArrowheads="1"/>
            </p:cNvSpPr>
            <p:nvPr/>
          </p:nvSpPr>
          <p:spPr bwMode="auto">
            <a:xfrm>
              <a:off x="3481" y="2728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325763" name="Rectangle 131"/>
            <p:cNvSpPr>
              <a:spLocks noChangeArrowheads="1"/>
            </p:cNvSpPr>
            <p:nvPr/>
          </p:nvSpPr>
          <p:spPr bwMode="auto">
            <a:xfrm>
              <a:off x="3561" y="2737"/>
              <a:ext cx="7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×</a:t>
              </a:r>
            </a:p>
          </p:txBody>
        </p:sp>
        <p:sp>
          <p:nvSpPr>
            <p:cNvPr id="325764" name="Rectangle 132"/>
            <p:cNvSpPr>
              <a:spLocks noChangeArrowheads="1"/>
            </p:cNvSpPr>
            <p:nvPr/>
          </p:nvSpPr>
          <p:spPr bwMode="auto">
            <a:xfrm>
              <a:off x="4100" y="2878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无</a:t>
              </a:r>
            </a:p>
          </p:txBody>
        </p:sp>
        <p:sp>
          <p:nvSpPr>
            <p:cNvPr id="325765" name="Rectangle 133"/>
            <p:cNvSpPr>
              <a:spLocks noChangeArrowheads="1"/>
            </p:cNvSpPr>
            <p:nvPr/>
          </p:nvSpPr>
          <p:spPr bwMode="auto">
            <a:xfrm>
              <a:off x="3482" y="2869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25766" name="Rectangle 134"/>
            <p:cNvSpPr>
              <a:spLocks noChangeArrowheads="1"/>
            </p:cNvSpPr>
            <p:nvPr/>
          </p:nvSpPr>
          <p:spPr bwMode="auto">
            <a:xfrm>
              <a:off x="3561" y="2878"/>
              <a:ext cx="7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×</a:t>
              </a:r>
            </a:p>
          </p:txBody>
        </p:sp>
        <p:sp>
          <p:nvSpPr>
            <p:cNvPr id="325767" name="Rectangle 135"/>
            <p:cNvSpPr>
              <a:spLocks noChangeArrowheads="1"/>
            </p:cNvSpPr>
            <p:nvPr/>
          </p:nvSpPr>
          <p:spPr bwMode="auto">
            <a:xfrm>
              <a:off x="4100" y="3160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无</a:t>
              </a:r>
            </a:p>
          </p:txBody>
        </p:sp>
        <p:sp>
          <p:nvSpPr>
            <p:cNvPr id="325768" name="Rectangle 136"/>
            <p:cNvSpPr>
              <a:spLocks noChangeArrowheads="1"/>
            </p:cNvSpPr>
            <p:nvPr/>
          </p:nvSpPr>
          <p:spPr bwMode="auto">
            <a:xfrm>
              <a:off x="3482" y="3151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25769" name="Rectangle 137"/>
            <p:cNvSpPr>
              <a:spLocks noChangeArrowheads="1"/>
            </p:cNvSpPr>
            <p:nvPr/>
          </p:nvSpPr>
          <p:spPr bwMode="auto">
            <a:xfrm>
              <a:off x="3561" y="3160"/>
              <a:ext cx="7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×</a:t>
              </a:r>
            </a:p>
          </p:txBody>
        </p:sp>
        <p:sp>
          <p:nvSpPr>
            <p:cNvPr id="325770" name="Rectangle 138"/>
            <p:cNvSpPr>
              <a:spLocks noChangeArrowheads="1"/>
            </p:cNvSpPr>
            <p:nvPr/>
          </p:nvSpPr>
          <p:spPr bwMode="auto">
            <a:xfrm>
              <a:off x="4100" y="3302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无</a:t>
              </a:r>
            </a:p>
          </p:txBody>
        </p:sp>
        <p:sp>
          <p:nvSpPr>
            <p:cNvPr id="325771" name="Rectangle 139"/>
            <p:cNvSpPr>
              <a:spLocks noChangeArrowheads="1"/>
            </p:cNvSpPr>
            <p:nvPr/>
          </p:nvSpPr>
          <p:spPr bwMode="auto">
            <a:xfrm>
              <a:off x="3482" y="3293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25772" name="Rectangle 140"/>
            <p:cNvSpPr>
              <a:spLocks noChangeArrowheads="1"/>
            </p:cNvSpPr>
            <p:nvPr/>
          </p:nvSpPr>
          <p:spPr bwMode="auto">
            <a:xfrm>
              <a:off x="3561" y="3302"/>
              <a:ext cx="7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×</a:t>
              </a:r>
            </a:p>
          </p:txBody>
        </p:sp>
        <p:sp>
          <p:nvSpPr>
            <p:cNvPr id="325773" name="Rectangle 141"/>
            <p:cNvSpPr>
              <a:spLocks noChangeArrowheads="1"/>
            </p:cNvSpPr>
            <p:nvPr/>
          </p:nvSpPr>
          <p:spPr bwMode="auto">
            <a:xfrm>
              <a:off x="4100" y="3443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无</a:t>
              </a:r>
            </a:p>
          </p:txBody>
        </p:sp>
        <p:sp>
          <p:nvSpPr>
            <p:cNvPr id="325774" name="Rectangle 142"/>
            <p:cNvSpPr>
              <a:spLocks noChangeArrowheads="1"/>
            </p:cNvSpPr>
            <p:nvPr/>
          </p:nvSpPr>
          <p:spPr bwMode="auto">
            <a:xfrm>
              <a:off x="3482" y="3434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25775" name="Rectangle 143"/>
            <p:cNvSpPr>
              <a:spLocks noChangeArrowheads="1"/>
            </p:cNvSpPr>
            <p:nvPr/>
          </p:nvSpPr>
          <p:spPr bwMode="auto">
            <a:xfrm>
              <a:off x="3561" y="3443"/>
              <a:ext cx="7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×</a:t>
              </a:r>
            </a:p>
          </p:txBody>
        </p:sp>
        <p:sp>
          <p:nvSpPr>
            <p:cNvPr id="325776" name="Rectangle 144"/>
            <p:cNvSpPr>
              <a:spLocks noChangeArrowheads="1"/>
            </p:cNvSpPr>
            <p:nvPr/>
          </p:nvSpPr>
          <p:spPr bwMode="auto">
            <a:xfrm>
              <a:off x="4100" y="3584"/>
              <a:ext cx="109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无</a:t>
              </a:r>
            </a:p>
          </p:txBody>
        </p:sp>
        <p:sp>
          <p:nvSpPr>
            <p:cNvPr id="325777" name="Rectangle 145"/>
            <p:cNvSpPr>
              <a:spLocks noChangeArrowheads="1"/>
            </p:cNvSpPr>
            <p:nvPr/>
          </p:nvSpPr>
          <p:spPr bwMode="auto">
            <a:xfrm>
              <a:off x="3482" y="3575"/>
              <a:ext cx="55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25778" name="Rectangle 146"/>
            <p:cNvSpPr>
              <a:spLocks noChangeArrowheads="1"/>
            </p:cNvSpPr>
            <p:nvPr/>
          </p:nvSpPr>
          <p:spPr bwMode="auto">
            <a:xfrm>
              <a:off x="3561" y="3584"/>
              <a:ext cx="76" cy="1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×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E743EA-027F-4367-93AE-A4B2CF05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27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repl">
                                        <p:cTn id="7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en-GB" altLang="zh-CN" sz="3200" dirty="0"/>
              <a:t>F-FCH/F-SCH</a:t>
            </a:r>
            <a:r>
              <a:rPr lang="zh-CN" altLang="en-GB" sz="3200" dirty="0"/>
              <a:t>信道结构（扰码和插入功控比特部分）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ABC56-5131-4973-B12E-7E642ED3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9733" name="Group 5"/>
          <p:cNvGrpSpPr>
            <a:grpSpLocks/>
          </p:cNvGrpSpPr>
          <p:nvPr/>
        </p:nvGrpSpPr>
        <p:grpSpPr bwMode="auto">
          <a:xfrm>
            <a:off x="1666876" y="1371601"/>
            <a:ext cx="8804275" cy="3967163"/>
            <a:chOff x="90" y="864"/>
            <a:chExt cx="5546" cy="2499"/>
          </a:xfrm>
        </p:grpSpPr>
        <p:sp>
          <p:nvSpPr>
            <p:cNvPr id="329734" name="Line 6"/>
            <p:cNvSpPr>
              <a:spLocks noChangeShapeType="1"/>
            </p:cNvSpPr>
            <p:nvPr/>
          </p:nvSpPr>
          <p:spPr bwMode="auto">
            <a:xfrm>
              <a:off x="1017" y="1197"/>
              <a:ext cx="143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35" name="Freeform 7"/>
            <p:cNvSpPr>
              <a:spLocks noChangeArrowheads="1"/>
            </p:cNvSpPr>
            <p:nvPr/>
          </p:nvSpPr>
          <p:spPr bwMode="auto">
            <a:xfrm>
              <a:off x="2435" y="1167"/>
              <a:ext cx="53" cy="59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36" name="Rectangle 8"/>
            <p:cNvSpPr>
              <a:spLocks noChangeArrowheads="1"/>
            </p:cNvSpPr>
            <p:nvPr/>
          </p:nvSpPr>
          <p:spPr bwMode="auto">
            <a:xfrm>
              <a:off x="1184" y="968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调制</a:t>
              </a:r>
            </a:p>
          </p:txBody>
        </p:sp>
        <p:sp>
          <p:nvSpPr>
            <p:cNvPr id="329737" name="Rectangle 9"/>
            <p:cNvSpPr>
              <a:spLocks noChangeArrowheads="1"/>
            </p:cNvSpPr>
            <p:nvPr/>
          </p:nvSpPr>
          <p:spPr bwMode="auto">
            <a:xfrm>
              <a:off x="1378" y="968"/>
              <a:ext cx="452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符号速率</a:t>
              </a:r>
            </a:p>
          </p:txBody>
        </p:sp>
        <p:sp>
          <p:nvSpPr>
            <p:cNvPr id="329738" name="Oval 10"/>
            <p:cNvSpPr>
              <a:spLocks noChangeArrowheads="1"/>
            </p:cNvSpPr>
            <p:nvPr/>
          </p:nvSpPr>
          <p:spPr bwMode="auto">
            <a:xfrm>
              <a:off x="2488" y="1114"/>
              <a:ext cx="150" cy="166"/>
            </a:xfrm>
            <a:prstGeom prst="ellipse">
              <a:avLst/>
            </a:prstGeom>
            <a:solidFill>
              <a:srgbClr val="5AA5DE"/>
            </a:solidFill>
            <a:ln w="2052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39" name="Line 11"/>
            <p:cNvSpPr>
              <a:spLocks noChangeShapeType="1"/>
            </p:cNvSpPr>
            <p:nvPr/>
          </p:nvSpPr>
          <p:spPr bwMode="auto">
            <a:xfrm>
              <a:off x="2563" y="1114"/>
              <a:ext cx="1" cy="166"/>
            </a:xfrm>
            <a:prstGeom prst="line">
              <a:avLst/>
            </a:prstGeom>
            <a:noFill/>
            <a:ln w="2052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0" name="Line 12"/>
            <p:cNvSpPr>
              <a:spLocks noChangeShapeType="1"/>
            </p:cNvSpPr>
            <p:nvPr/>
          </p:nvSpPr>
          <p:spPr bwMode="auto">
            <a:xfrm>
              <a:off x="2488" y="1197"/>
              <a:ext cx="150" cy="1"/>
            </a:xfrm>
            <a:prstGeom prst="line">
              <a:avLst/>
            </a:prstGeom>
            <a:noFill/>
            <a:ln w="2052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1" name="Rectangle 13"/>
            <p:cNvSpPr>
              <a:spLocks noChangeArrowheads="1"/>
            </p:cNvSpPr>
            <p:nvPr/>
          </p:nvSpPr>
          <p:spPr bwMode="auto">
            <a:xfrm>
              <a:off x="2038" y="1697"/>
              <a:ext cx="1050" cy="333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42" name="Rectangle 14"/>
            <p:cNvSpPr>
              <a:spLocks noChangeArrowheads="1"/>
            </p:cNvSpPr>
            <p:nvPr/>
          </p:nvSpPr>
          <p:spPr bwMode="auto">
            <a:xfrm>
              <a:off x="2209" y="1801"/>
              <a:ext cx="679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加扰比特重复</a:t>
              </a:r>
            </a:p>
          </p:txBody>
        </p:sp>
        <p:sp>
          <p:nvSpPr>
            <p:cNvPr id="329743" name="Rectangle 15"/>
            <p:cNvSpPr>
              <a:spLocks noChangeArrowheads="1"/>
            </p:cNvSpPr>
            <p:nvPr/>
          </p:nvSpPr>
          <p:spPr bwMode="auto">
            <a:xfrm>
              <a:off x="1963" y="2363"/>
              <a:ext cx="1200" cy="334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44" name="Rectangle 16"/>
            <p:cNvSpPr>
              <a:spLocks noChangeArrowheads="1"/>
            </p:cNvSpPr>
            <p:nvPr/>
          </p:nvSpPr>
          <p:spPr bwMode="auto">
            <a:xfrm>
              <a:off x="2032" y="2457"/>
              <a:ext cx="44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I</a:t>
              </a:r>
            </a:p>
          </p:txBody>
        </p:sp>
        <p:sp>
          <p:nvSpPr>
            <p:cNvPr id="329745" name="Rectangle 17"/>
            <p:cNvSpPr>
              <a:spLocks noChangeArrowheads="1"/>
            </p:cNvSpPr>
            <p:nvPr/>
          </p:nvSpPr>
          <p:spPr bwMode="auto">
            <a:xfrm>
              <a:off x="2063" y="2467"/>
              <a:ext cx="11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和</a:t>
              </a:r>
            </a:p>
          </p:txBody>
        </p:sp>
        <p:sp>
          <p:nvSpPr>
            <p:cNvPr id="329746" name="Rectangle 18"/>
            <p:cNvSpPr>
              <a:spLocks noChangeArrowheads="1"/>
            </p:cNvSpPr>
            <p:nvPr/>
          </p:nvSpPr>
          <p:spPr bwMode="auto">
            <a:xfrm>
              <a:off x="2173" y="2457"/>
              <a:ext cx="88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</a:p>
          </p:txBody>
        </p:sp>
        <p:sp>
          <p:nvSpPr>
            <p:cNvPr id="329747" name="Rectangle 19"/>
            <p:cNvSpPr>
              <a:spLocks noChangeArrowheads="1"/>
            </p:cNvSpPr>
            <p:nvPr/>
          </p:nvSpPr>
          <p:spPr bwMode="auto">
            <a:xfrm>
              <a:off x="2268" y="2467"/>
              <a:ext cx="905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 dirty="0">
                  <a:solidFill>
                    <a:srgbClr val="000000"/>
                  </a:solidFill>
                  <a:latin typeface="Times New Roman" pitchFamily="16" charset="0"/>
                </a:rPr>
                <a:t>路加扰比特抽取器</a:t>
              </a:r>
            </a:p>
          </p:txBody>
        </p:sp>
        <p:sp>
          <p:nvSpPr>
            <p:cNvPr id="329748" name="Line 20"/>
            <p:cNvSpPr>
              <a:spLocks noChangeShapeType="1"/>
            </p:cNvSpPr>
            <p:nvPr/>
          </p:nvSpPr>
          <p:spPr bwMode="auto">
            <a:xfrm flipV="1">
              <a:off x="2563" y="2074"/>
              <a:ext cx="1" cy="29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9" name="Freeform 21"/>
            <p:cNvSpPr>
              <a:spLocks noChangeArrowheads="1"/>
            </p:cNvSpPr>
            <p:nvPr/>
          </p:nvSpPr>
          <p:spPr bwMode="auto">
            <a:xfrm>
              <a:off x="2536" y="2030"/>
              <a:ext cx="54" cy="59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0" y="91"/>
                </a:cxn>
                <a:cxn ang="0">
                  <a:pos x="46" y="0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lnTo>
                    <a:pt x="91" y="91"/>
                  </a:lnTo>
                  <a:cubicBezTo>
                    <a:pt x="63" y="76"/>
                    <a:pt x="29" y="76"/>
                    <a:pt x="0" y="91"/>
                  </a:cubicBezTo>
                  <a:lnTo>
                    <a:pt x="0" y="9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50" name="Line 22"/>
            <p:cNvSpPr>
              <a:spLocks noChangeShapeType="1"/>
            </p:cNvSpPr>
            <p:nvPr/>
          </p:nvSpPr>
          <p:spPr bwMode="auto">
            <a:xfrm>
              <a:off x="2563" y="1325"/>
              <a:ext cx="1" cy="36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1" name="Freeform 23"/>
            <p:cNvSpPr>
              <a:spLocks noChangeArrowheads="1"/>
            </p:cNvSpPr>
            <p:nvPr/>
          </p:nvSpPr>
          <p:spPr bwMode="auto">
            <a:xfrm>
              <a:off x="2536" y="1280"/>
              <a:ext cx="54" cy="6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0" y="91"/>
                </a:cxn>
                <a:cxn ang="0">
                  <a:pos x="46" y="0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lnTo>
                    <a:pt x="91" y="91"/>
                  </a:lnTo>
                  <a:cubicBezTo>
                    <a:pt x="63" y="76"/>
                    <a:pt x="29" y="76"/>
                    <a:pt x="0" y="91"/>
                  </a:cubicBezTo>
                  <a:lnTo>
                    <a:pt x="0" y="9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52" name="Rectangle 24"/>
            <p:cNvSpPr>
              <a:spLocks noChangeArrowheads="1"/>
            </p:cNvSpPr>
            <p:nvPr/>
          </p:nvSpPr>
          <p:spPr bwMode="auto">
            <a:xfrm>
              <a:off x="90" y="1738"/>
              <a:ext cx="1809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加扰比特重复系数在非发送分集模式</a:t>
              </a:r>
            </a:p>
          </p:txBody>
        </p:sp>
        <p:sp>
          <p:nvSpPr>
            <p:cNvPr id="329753" name="Rectangle 25"/>
            <p:cNvSpPr>
              <a:spLocks noChangeArrowheads="1"/>
            </p:cNvSpPr>
            <p:nvPr/>
          </p:nvSpPr>
          <p:spPr bwMode="auto">
            <a:xfrm>
              <a:off x="339" y="1874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下为</a:t>
              </a:r>
            </a:p>
          </p:txBody>
        </p:sp>
        <p:sp>
          <p:nvSpPr>
            <p:cNvPr id="329754" name="Rectangle 26"/>
            <p:cNvSpPr>
              <a:spLocks noChangeArrowheads="1"/>
            </p:cNvSpPr>
            <p:nvPr/>
          </p:nvSpPr>
          <p:spPr bwMode="auto">
            <a:xfrm>
              <a:off x="502" y="1886"/>
              <a:ext cx="1244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，在发送分集模式下为</a:t>
              </a: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329755" name="Rectangle 27"/>
            <p:cNvSpPr>
              <a:spLocks noChangeArrowheads="1"/>
            </p:cNvSpPr>
            <p:nvPr/>
          </p:nvSpPr>
          <p:spPr bwMode="auto">
            <a:xfrm>
              <a:off x="3088" y="864"/>
              <a:ext cx="601" cy="666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56" name="Rectangle 28"/>
            <p:cNvSpPr>
              <a:spLocks noChangeArrowheads="1"/>
            </p:cNvSpPr>
            <p:nvPr/>
          </p:nvSpPr>
          <p:spPr bwMode="auto">
            <a:xfrm>
              <a:off x="3150" y="999"/>
              <a:ext cx="452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信号映射</a:t>
              </a:r>
            </a:p>
          </p:txBody>
        </p:sp>
        <p:sp>
          <p:nvSpPr>
            <p:cNvPr id="329757" name="Rectangle 29"/>
            <p:cNvSpPr>
              <a:spLocks noChangeArrowheads="1"/>
            </p:cNvSpPr>
            <p:nvPr/>
          </p:nvSpPr>
          <p:spPr bwMode="auto">
            <a:xfrm>
              <a:off x="3233" y="1124"/>
              <a:ext cx="57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329758" name="Rectangle 30"/>
            <p:cNvSpPr>
              <a:spLocks noChangeArrowheads="1"/>
            </p:cNvSpPr>
            <p:nvPr/>
          </p:nvSpPr>
          <p:spPr bwMode="auto">
            <a:xfrm>
              <a:off x="3254" y="1134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→</a:t>
              </a: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＋</a:t>
              </a:r>
            </a:p>
          </p:txBody>
        </p:sp>
        <p:sp>
          <p:nvSpPr>
            <p:cNvPr id="329759" name="Rectangle 31"/>
            <p:cNvSpPr>
              <a:spLocks noChangeArrowheads="1"/>
            </p:cNvSpPr>
            <p:nvPr/>
          </p:nvSpPr>
          <p:spPr bwMode="auto">
            <a:xfrm>
              <a:off x="3495" y="1124"/>
              <a:ext cx="57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29760" name="Rectangle 32"/>
            <p:cNvSpPr>
              <a:spLocks noChangeArrowheads="1"/>
            </p:cNvSpPr>
            <p:nvPr/>
          </p:nvSpPr>
          <p:spPr bwMode="auto">
            <a:xfrm>
              <a:off x="3233" y="1270"/>
              <a:ext cx="57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29761" name="Rectangle 33"/>
            <p:cNvSpPr>
              <a:spLocks noChangeArrowheads="1"/>
            </p:cNvSpPr>
            <p:nvPr/>
          </p:nvSpPr>
          <p:spPr bwMode="auto">
            <a:xfrm>
              <a:off x="3254" y="1280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→</a:t>
              </a: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－</a:t>
              </a:r>
            </a:p>
          </p:txBody>
        </p:sp>
        <p:sp>
          <p:nvSpPr>
            <p:cNvPr id="329762" name="Rectangle 34"/>
            <p:cNvSpPr>
              <a:spLocks noChangeArrowheads="1"/>
            </p:cNvSpPr>
            <p:nvPr/>
          </p:nvSpPr>
          <p:spPr bwMode="auto">
            <a:xfrm>
              <a:off x="3495" y="1270"/>
              <a:ext cx="57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29763" name="Line 35"/>
            <p:cNvSpPr>
              <a:spLocks noChangeShapeType="1"/>
            </p:cNvSpPr>
            <p:nvPr/>
          </p:nvSpPr>
          <p:spPr bwMode="auto">
            <a:xfrm>
              <a:off x="5189" y="1614"/>
              <a:ext cx="26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4" name="Freeform 36"/>
            <p:cNvSpPr>
              <a:spLocks noChangeArrowheads="1"/>
            </p:cNvSpPr>
            <p:nvPr/>
          </p:nvSpPr>
          <p:spPr bwMode="auto">
            <a:xfrm>
              <a:off x="5436" y="1584"/>
              <a:ext cx="54" cy="59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65" name="Line 37"/>
            <p:cNvSpPr>
              <a:spLocks noChangeShapeType="1"/>
            </p:cNvSpPr>
            <p:nvPr/>
          </p:nvSpPr>
          <p:spPr bwMode="auto">
            <a:xfrm>
              <a:off x="3689" y="1197"/>
              <a:ext cx="40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6" name="Freeform 38"/>
            <p:cNvSpPr>
              <a:spLocks noChangeArrowheads="1"/>
            </p:cNvSpPr>
            <p:nvPr/>
          </p:nvSpPr>
          <p:spPr bwMode="auto">
            <a:xfrm>
              <a:off x="4086" y="1167"/>
              <a:ext cx="53" cy="59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67" name="Rectangle 39"/>
            <p:cNvSpPr>
              <a:spLocks noChangeArrowheads="1"/>
            </p:cNvSpPr>
            <p:nvPr/>
          </p:nvSpPr>
          <p:spPr bwMode="auto">
            <a:xfrm>
              <a:off x="4139" y="1030"/>
              <a:ext cx="450" cy="334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68" name="Rectangle 40"/>
            <p:cNvSpPr>
              <a:spLocks noChangeArrowheads="1"/>
            </p:cNvSpPr>
            <p:nvPr/>
          </p:nvSpPr>
          <p:spPr bwMode="auto">
            <a:xfrm>
              <a:off x="4242" y="1072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信道</a:t>
              </a:r>
            </a:p>
          </p:txBody>
        </p:sp>
        <p:sp>
          <p:nvSpPr>
            <p:cNvPr id="329769" name="Rectangle 41"/>
            <p:cNvSpPr>
              <a:spLocks noChangeArrowheads="1"/>
            </p:cNvSpPr>
            <p:nvPr/>
          </p:nvSpPr>
          <p:spPr bwMode="auto">
            <a:xfrm>
              <a:off x="4242" y="1207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增益</a:t>
              </a:r>
            </a:p>
          </p:txBody>
        </p:sp>
        <p:sp>
          <p:nvSpPr>
            <p:cNvPr id="329770" name="Rectangle 42"/>
            <p:cNvSpPr>
              <a:spLocks noChangeArrowheads="1"/>
            </p:cNvSpPr>
            <p:nvPr/>
          </p:nvSpPr>
          <p:spPr bwMode="auto">
            <a:xfrm>
              <a:off x="5540" y="1530"/>
              <a:ext cx="96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 i="1">
                  <a:solidFill>
                    <a:srgbClr val="000000"/>
                  </a:solidFill>
                  <a:latin typeface="Times New Roman" pitchFamily="16" charset="0"/>
                </a:rPr>
                <a:t>X</a:t>
              </a:r>
            </a:p>
          </p:txBody>
        </p:sp>
        <p:sp>
          <p:nvSpPr>
            <p:cNvPr id="329771" name="Rectangle 43"/>
            <p:cNvSpPr>
              <a:spLocks noChangeArrowheads="1"/>
            </p:cNvSpPr>
            <p:nvPr/>
          </p:nvSpPr>
          <p:spPr bwMode="auto">
            <a:xfrm>
              <a:off x="987" y="3030"/>
              <a:ext cx="901" cy="333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72" name="Rectangle 44"/>
            <p:cNvSpPr>
              <a:spLocks noChangeArrowheads="1"/>
            </p:cNvSpPr>
            <p:nvPr/>
          </p:nvSpPr>
          <p:spPr bwMode="auto">
            <a:xfrm>
              <a:off x="1137" y="3071"/>
              <a:ext cx="565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长码发生器</a:t>
              </a:r>
            </a:p>
          </p:txBody>
        </p:sp>
        <p:sp>
          <p:nvSpPr>
            <p:cNvPr id="329773" name="Rectangle 45"/>
            <p:cNvSpPr>
              <a:spLocks noChangeArrowheads="1"/>
            </p:cNvSpPr>
            <p:nvPr/>
          </p:nvSpPr>
          <p:spPr bwMode="auto">
            <a:xfrm>
              <a:off x="1059" y="3207"/>
              <a:ext cx="11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（</a:t>
              </a:r>
            </a:p>
          </p:txBody>
        </p:sp>
        <p:sp>
          <p:nvSpPr>
            <p:cNvPr id="329774" name="Rectangle 46"/>
            <p:cNvSpPr>
              <a:spLocks noChangeArrowheads="1"/>
            </p:cNvSpPr>
            <p:nvPr/>
          </p:nvSpPr>
          <p:spPr bwMode="auto">
            <a:xfrm>
              <a:off x="1176" y="3197"/>
              <a:ext cx="57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1.2288Mcps</a:t>
              </a:r>
            </a:p>
          </p:txBody>
        </p:sp>
        <p:sp>
          <p:nvSpPr>
            <p:cNvPr id="329775" name="Rectangle 47"/>
            <p:cNvSpPr>
              <a:spLocks noChangeArrowheads="1"/>
            </p:cNvSpPr>
            <p:nvPr/>
          </p:nvSpPr>
          <p:spPr bwMode="auto">
            <a:xfrm>
              <a:off x="1697" y="3207"/>
              <a:ext cx="11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）</a:t>
              </a:r>
            </a:p>
          </p:txBody>
        </p:sp>
        <p:sp>
          <p:nvSpPr>
            <p:cNvPr id="329776" name="Line 48"/>
            <p:cNvSpPr>
              <a:spLocks noChangeShapeType="1"/>
            </p:cNvSpPr>
            <p:nvPr/>
          </p:nvSpPr>
          <p:spPr bwMode="auto">
            <a:xfrm>
              <a:off x="830" y="3197"/>
              <a:ext cx="11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77" name="Freeform 49"/>
            <p:cNvSpPr>
              <a:spLocks noChangeArrowheads="1"/>
            </p:cNvSpPr>
            <p:nvPr/>
          </p:nvSpPr>
          <p:spPr bwMode="auto">
            <a:xfrm>
              <a:off x="934" y="3167"/>
              <a:ext cx="53" cy="59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78" name="Rectangle 50"/>
            <p:cNvSpPr>
              <a:spLocks noChangeArrowheads="1"/>
            </p:cNvSpPr>
            <p:nvPr/>
          </p:nvSpPr>
          <p:spPr bwMode="auto">
            <a:xfrm>
              <a:off x="406" y="3071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用户</a:t>
              </a:r>
            </a:p>
          </p:txBody>
        </p:sp>
        <p:sp>
          <p:nvSpPr>
            <p:cNvPr id="329779" name="Rectangle 51"/>
            <p:cNvSpPr>
              <a:spLocks noChangeArrowheads="1"/>
            </p:cNvSpPr>
            <p:nvPr/>
          </p:nvSpPr>
          <p:spPr bwMode="auto">
            <a:xfrm>
              <a:off x="634" y="3061"/>
              <a:ext cx="88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 i="1">
                  <a:solidFill>
                    <a:srgbClr val="000000"/>
                  </a:solidFill>
                  <a:latin typeface="Times New Roman" pitchFamily="16" charset="0"/>
                </a:rPr>
                <a:t>m</a:t>
              </a:r>
            </a:p>
          </p:txBody>
        </p:sp>
        <p:sp>
          <p:nvSpPr>
            <p:cNvPr id="329780" name="Rectangle 52"/>
            <p:cNvSpPr>
              <a:spLocks noChangeArrowheads="1"/>
            </p:cNvSpPr>
            <p:nvPr/>
          </p:nvSpPr>
          <p:spPr bwMode="auto">
            <a:xfrm>
              <a:off x="703" y="3071"/>
              <a:ext cx="11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的</a:t>
              </a:r>
            </a:p>
          </p:txBody>
        </p:sp>
        <p:sp>
          <p:nvSpPr>
            <p:cNvPr id="329781" name="Rectangle 53"/>
            <p:cNvSpPr>
              <a:spLocks noChangeArrowheads="1"/>
            </p:cNvSpPr>
            <p:nvPr/>
          </p:nvSpPr>
          <p:spPr bwMode="auto">
            <a:xfrm>
              <a:off x="374" y="3207"/>
              <a:ext cx="452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长码掩码</a:t>
              </a:r>
            </a:p>
          </p:txBody>
        </p:sp>
        <p:sp>
          <p:nvSpPr>
            <p:cNvPr id="329782" name="Line 54"/>
            <p:cNvSpPr>
              <a:spLocks noChangeShapeType="1"/>
            </p:cNvSpPr>
            <p:nvPr/>
          </p:nvSpPr>
          <p:spPr bwMode="auto">
            <a:xfrm>
              <a:off x="1888" y="3197"/>
              <a:ext cx="116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83" name="Freeform 55"/>
            <p:cNvSpPr>
              <a:spLocks noChangeArrowheads="1"/>
            </p:cNvSpPr>
            <p:nvPr/>
          </p:nvSpPr>
          <p:spPr bwMode="auto">
            <a:xfrm>
              <a:off x="3035" y="3167"/>
              <a:ext cx="53" cy="59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84" name="Line 56"/>
            <p:cNvSpPr>
              <a:spLocks noChangeShapeType="1"/>
            </p:cNvSpPr>
            <p:nvPr/>
          </p:nvSpPr>
          <p:spPr bwMode="auto">
            <a:xfrm>
              <a:off x="2638" y="1197"/>
              <a:ext cx="41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85" name="Freeform 57"/>
            <p:cNvSpPr>
              <a:spLocks noChangeArrowheads="1"/>
            </p:cNvSpPr>
            <p:nvPr/>
          </p:nvSpPr>
          <p:spPr bwMode="auto">
            <a:xfrm>
              <a:off x="3035" y="1167"/>
              <a:ext cx="53" cy="59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86" name="Rectangle 58"/>
            <p:cNvSpPr>
              <a:spLocks noChangeArrowheads="1"/>
            </p:cNvSpPr>
            <p:nvPr/>
          </p:nvSpPr>
          <p:spPr bwMode="auto">
            <a:xfrm>
              <a:off x="308" y="2405"/>
              <a:ext cx="792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以调制符号速率</a:t>
              </a:r>
            </a:p>
          </p:txBody>
        </p:sp>
        <p:sp>
          <p:nvSpPr>
            <p:cNvPr id="329787" name="Rectangle 59"/>
            <p:cNvSpPr>
              <a:spLocks noChangeArrowheads="1"/>
            </p:cNvSpPr>
            <p:nvPr/>
          </p:nvSpPr>
          <p:spPr bwMode="auto">
            <a:xfrm>
              <a:off x="1093" y="2395"/>
              <a:ext cx="31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/</a:t>
              </a:r>
            </a:p>
          </p:txBody>
        </p:sp>
        <p:sp>
          <p:nvSpPr>
            <p:cNvPr id="329788" name="Rectangle 60"/>
            <p:cNvSpPr>
              <a:spLocks noChangeArrowheads="1"/>
            </p:cNvSpPr>
            <p:nvPr/>
          </p:nvSpPr>
          <p:spPr bwMode="auto">
            <a:xfrm>
              <a:off x="1115" y="2405"/>
              <a:ext cx="11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（</a:t>
              </a:r>
            </a:p>
          </p:txBody>
        </p:sp>
        <p:sp>
          <p:nvSpPr>
            <p:cNvPr id="329789" name="Rectangle 61"/>
            <p:cNvSpPr>
              <a:spLocks noChangeArrowheads="1"/>
            </p:cNvSpPr>
            <p:nvPr/>
          </p:nvSpPr>
          <p:spPr bwMode="auto">
            <a:xfrm>
              <a:off x="1235" y="2395"/>
              <a:ext cx="57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329790" name="Rectangle 62"/>
            <p:cNvSpPr>
              <a:spLocks noChangeArrowheads="1"/>
            </p:cNvSpPr>
            <p:nvPr/>
          </p:nvSpPr>
          <p:spPr bwMode="auto">
            <a:xfrm>
              <a:off x="1260" y="2405"/>
              <a:ext cx="644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×</a:t>
              </a: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加扰比特重</a:t>
              </a:r>
            </a:p>
          </p:txBody>
        </p:sp>
        <p:sp>
          <p:nvSpPr>
            <p:cNvPr id="329791" name="Rectangle 63"/>
            <p:cNvSpPr>
              <a:spLocks noChangeArrowheads="1"/>
            </p:cNvSpPr>
            <p:nvPr/>
          </p:nvSpPr>
          <p:spPr bwMode="auto">
            <a:xfrm>
              <a:off x="426" y="2540"/>
              <a:ext cx="1357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复系数）的速率抽取比特对</a:t>
              </a:r>
            </a:p>
          </p:txBody>
        </p:sp>
        <p:sp>
          <p:nvSpPr>
            <p:cNvPr id="329792" name="Rectangle 64"/>
            <p:cNvSpPr>
              <a:spLocks noChangeArrowheads="1"/>
            </p:cNvSpPr>
            <p:nvPr/>
          </p:nvSpPr>
          <p:spPr bwMode="auto">
            <a:xfrm>
              <a:off x="803" y="1114"/>
              <a:ext cx="128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 i="1">
                  <a:solidFill>
                    <a:srgbClr val="000000"/>
                  </a:solidFill>
                  <a:latin typeface="Times New Roman" pitchFamily="16" charset="0"/>
                </a:rPr>
                <a:t>W</a:t>
              </a:r>
            </a:p>
          </p:txBody>
        </p:sp>
        <p:sp>
          <p:nvSpPr>
            <p:cNvPr id="329793" name="Rectangle 65"/>
            <p:cNvSpPr>
              <a:spLocks noChangeArrowheads="1"/>
            </p:cNvSpPr>
            <p:nvPr/>
          </p:nvSpPr>
          <p:spPr bwMode="auto">
            <a:xfrm>
              <a:off x="1860" y="1374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调制</a:t>
              </a:r>
            </a:p>
          </p:txBody>
        </p:sp>
        <p:sp>
          <p:nvSpPr>
            <p:cNvPr id="329794" name="Rectangle 66"/>
            <p:cNvSpPr>
              <a:spLocks noChangeArrowheads="1"/>
            </p:cNvSpPr>
            <p:nvPr/>
          </p:nvSpPr>
          <p:spPr bwMode="auto">
            <a:xfrm>
              <a:off x="2053" y="1374"/>
              <a:ext cx="452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符号速率</a:t>
              </a:r>
            </a:p>
          </p:txBody>
        </p:sp>
        <p:sp>
          <p:nvSpPr>
            <p:cNvPr id="329795" name="Rectangle 67"/>
            <p:cNvSpPr>
              <a:spLocks noChangeArrowheads="1"/>
            </p:cNvSpPr>
            <p:nvPr/>
          </p:nvSpPr>
          <p:spPr bwMode="auto">
            <a:xfrm>
              <a:off x="3088" y="3030"/>
              <a:ext cx="451" cy="333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96" name="Rectangle 68"/>
            <p:cNvSpPr>
              <a:spLocks noChangeArrowheads="1"/>
            </p:cNvSpPr>
            <p:nvPr/>
          </p:nvSpPr>
          <p:spPr bwMode="auto">
            <a:xfrm>
              <a:off x="3139" y="3134"/>
              <a:ext cx="339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抽取器</a:t>
              </a:r>
            </a:p>
          </p:txBody>
        </p:sp>
        <p:sp>
          <p:nvSpPr>
            <p:cNvPr id="329797" name="Rectangle 69"/>
            <p:cNvSpPr>
              <a:spLocks noChangeArrowheads="1"/>
            </p:cNvSpPr>
            <p:nvPr/>
          </p:nvSpPr>
          <p:spPr bwMode="auto">
            <a:xfrm>
              <a:off x="3989" y="3030"/>
              <a:ext cx="750" cy="333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98" name="Rectangle 70"/>
            <p:cNvSpPr>
              <a:spLocks noChangeArrowheads="1"/>
            </p:cNvSpPr>
            <p:nvPr/>
          </p:nvSpPr>
          <p:spPr bwMode="auto">
            <a:xfrm>
              <a:off x="4010" y="3071"/>
              <a:ext cx="679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功率控制比特</a:t>
              </a:r>
            </a:p>
          </p:txBody>
        </p:sp>
        <p:sp>
          <p:nvSpPr>
            <p:cNvPr id="329799" name="Rectangle 71"/>
            <p:cNvSpPr>
              <a:spLocks noChangeArrowheads="1"/>
            </p:cNvSpPr>
            <p:nvPr/>
          </p:nvSpPr>
          <p:spPr bwMode="auto">
            <a:xfrm>
              <a:off x="4064" y="3207"/>
              <a:ext cx="565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位置抽取器</a:t>
              </a:r>
            </a:p>
          </p:txBody>
        </p:sp>
        <p:sp>
          <p:nvSpPr>
            <p:cNvPr id="329800" name="Rectangle 72"/>
            <p:cNvSpPr>
              <a:spLocks noChangeArrowheads="1"/>
            </p:cNvSpPr>
            <p:nvPr/>
          </p:nvSpPr>
          <p:spPr bwMode="auto">
            <a:xfrm>
              <a:off x="4139" y="1697"/>
              <a:ext cx="450" cy="666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801" name="Rectangle 73"/>
            <p:cNvSpPr>
              <a:spLocks noChangeArrowheads="1"/>
            </p:cNvSpPr>
            <p:nvPr/>
          </p:nvSpPr>
          <p:spPr bwMode="auto">
            <a:xfrm>
              <a:off x="4189" y="1759"/>
              <a:ext cx="339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前向功</a:t>
              </a:r>
            </a:p>
          </p:txBody>
        </p:sp>
        <p:sp>
          <p:nvSpPr>
            <p:cNvPr id="329802" name="Rectangle 74"/>
            <p:cNvSpPr>
              <a:spLocks noChangeArrowheads="1"/>
            </p:cNvSpPr>
            <p:nvPr/>
          </p:nvSpPr>
          <p:spPr bwMode="auto">
            <a:xfrm>
              <a:off x="4189" y="1905"/>
              <a:ext cx="339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率控制</a:t>
              </a:r>
            </a:p>
          </p:txBody>
        </p:sp>
        <p:sp>
          <p:nvSpPr>
            <p:cNvPr id="329803" name="Rectangle 75"/>
            <p:cNvSpPr>
              <a:spLocks noChangeArrowheads="1"/>
            </p:cNvSpPr>
            <p:nvPr/>
          </p:nvSpPr>
          <p:spPr bwMode="auto">
            <a:xfrm>
              <a:off x="4189" y="2040"/>
              <a:ext cx="339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子信道</a:t>
              </a:r>
            </a:p>
          </p:txBody>
        </p:sp>
        <p:sp>
          <p:nvSpPr>
            <p:cNvPr id="329804" name="Rectangle 76"/>
            <p:cNvSpPr>
              <a:spLocks noChangeArrowheads="1"/>
            </p:cNvSpPr>
            <p:nvPr/>
          </p:nvSpPr>
          <p:spPr bwMode="auto">
            <a:xfrm>
              <a:off x="4242" y="2186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增益</a:t>
              </a:r>
            </a:p>
          </p:txBody>
        </p:sp>
        <p:sp>
          <p:nvSpPr>
            <p:cNvPr id="329805" name="Rectangle 77"/>
            <p:cNvSpPr>
              <a:spLocks noChangeArrowheads="1"/>
            </p:cNvSpPr>
            <p:nvPr/>
          </p:nvSpPr>
          <p:spPr bwMode="auto">
            <a:xfrm>
              <a:off x="4889" y="1030"/>
              <a:ext cx="300" cy="1167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806" name="Rectangle 78"/>
            <p:cNvSpPr>
              <a:spLocks noChangeArrowheads="1"/>
            </p:cNvSpPr>
            <p:nvPr/>
          </p:nvSpPr>
          <p:spPr bwMode="auto">
            <a:xfrm>
              <a:off x="4917" y="1343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功率</a:t>
              </a:r>
            </a:p>
          </p:txBody>
        </p:sp>
        <p:sp>
          <p:nvSpPr>
            <p:cNvPr id="329807" name="Rectangle 79"/>
            <p:cNvSpPr>
              <a:spLocks noChangeArrowheads="1"/>
            </p:cNvSpPr>
            <p:nvPr/>
          </p:nvSpPr>
          <p:spPr bwMode="auto">
            <a:xfrm>
              <a:off x="4917" y="1488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控制</a:t>
              </a:r>
            </a:p>
          </p:txBody>
        </p:sp>
        <p:sp>
          <p:nvSpPr>
            <p:cNvPr id="329808" name="Rectangle 80"/>
            <p:cNvSpPr>
              <a:spLocks noChangeArrowheads="1"/>
            </p:cNvSpPr>
            <p:nvPr/>
          </p:nvSpPr>
          <p:spPr bwMode="auto">
            <a:xfrm>
              <a:off x="4917" y="1624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符号</a:t>
              </a:r>
            </a:p>
          </p:txBody>
        </p:sp>
        <p:sp>
          <p:nvSpPr>
            <p:cNvPr id="329809" name="Rectangle 81"/>
            <p:cNvSpPr>
              <a:spLocks noChangeArrowheads="1"/>
            </p:cNvSpPr>
            <p:nvPr/>
          </p:nvSpPr>
          <p:spPr bwMode="auto">
            <a:xfrm>
              <a:off x="4917" y="1770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插入</a:t>
              </a:r>
            </a:p>
          </p:txBody>
        </p:sp>
        <p:sp>
          <p:nvSpPr>
            <p:cNvPr id="329810" name="Line 82"/>
            <p:cNvSpPr>
              <a:spLocks noChangeShapeType="1"/>
            </p:cNvSpPr>
            <p:nvPr/>
          </p:nvSpPr>
          <p:spPr bwMode="auto">
            <a:xfrm>
              <a:off x="3839" y="2030"/>
              <a:ext cx="25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11" name="Freeform 83"/>
            <p:cNvSpPr>
              <a:spLocks noChangeArrowheads="1"/>
            </p:cNvSpPr>
            <p:nvPr/>
          </p:nvSpPr>
          <p:spPr bwMode="auto">
            <a:xfrm>
              <a:off x="4086" y="2000"/>
              <a:ext cx="53" cy="59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812" name="Rectangle 84"/>
            <p:cNvSpPr>
              <a:spLocks noChangeArrowheads="1"/>
            </p:cNvSpPr>
            <p:nvPr/>
          </p:nvSpPr>
          <p:spPr bwMode="auto">
            <a:xfrm>
              <a:off x="3185" y="1759"/>
              <a:ext cx="679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功率控制比特</a:t>
              </a:r>
            </a:p>
          </p:txBody>
        </p:sp>
        <p:sp>
          <p:nvSpPr>
            <p:cNvPr id="329813" name="Rectangle 85"/>
            <p:cNvSpPr>
              <a:spLocks noChangeArrowheads="1"/>
            </p:cNvSpPr>
            <p:nvPr/>
          </p:nvSpPr>
          <p:spPr bwMode="auto">
            <a:xfrm>
              <a:off x="3336" y="1905"/>
              <a:ext cx="339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取值为</a:t>
              </a:r>
            </a:p>
          </p:txBody>
        </p:sp>
        <p:sp>
          <p:nvSpPr>
            <p:cNvPr id="329814" name="Rectangle 86"/>
            <p:cNvSpPr>
              <a:spLocks noChangeArrowheads="1"/>
            </p:cNvSpPr>
            <p:nvPr/>
          </p:nvSpPr>
          <p:spPr bwMode="auto">
            <a:xfrm>
              <a:off x="3673" y="1895"/>
              <a:ext cx="57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29815" name="Rectangle 87"/>
            <p:cNvSpPr>
              <a:spLocks noChangeArrowheads="1"/>
            </p:cNvSpPr>
            <p:nvPr/>
          </p:nvSpPr>
          <p:spPr bwMode="auto">
            <a:xfrm>
              <a:off x="3179" y="2040"/>
              <a:ext cx="11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每</a:t>
              </a:r>
            </a:p>
          </p:txBody>
        </p:sp>
        <p:sp>
          <p:nvSpPr>
            <p:cNvPr id="329816" name="Rectangle 88"/>
            <p:cNvSpPr>
              <a:spLocks noChangeArrowheads="1"/>
            </p:cNvSpPr>
            <p:nvPr/>
          </p:nvSpPr>
          <p:spPr bwMode="auto">
            <a:xfrm>
              <a:off x="3297" y="2030"/>
              <a:ext cx="251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20ms</a:t>
              </a:r>
            </a:p>
          </p:txBody>
        </p:sp>
        <p:sp>
          <p:nvSpPr>
            <p:cNvPr id="329817" name="Rectangle 89"/>
            <p:cNvSpPr>
              <a:spLocks noChangeArrowheads="1"/>
            </p:cNvSpPr>
            <p:nvPr/>
          </p:nvSpPr>
          <p:spPr bwMode="auto">
            <a:xfrm>
              <a:off x="3517" y="2040"/>
              <a:ext cx="11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帧</a:t>
              </a:r>
            </a:p>
          </p:txBody>
        </p:sp>
        <p:sp>
          <p:nvSpPr>
            <p:cNvPr id="329818" name="Rectangle 90"/>
            <p:cNvSpPr>
              <a:spLocks noChangeArrowheads="1"/>
            </p:cNvSpPr>
            <p:nvPr/>
          </p:nvSpPr>
          <p:spPr bwMode="auto">
            <a:xfrm>
              <a:off x="3626" y="2030"/>
              <a:ext cx="289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16bits</a:t>
              </a:r>
            </a:p>
          </p:txBody>
        </p:sp>
        <p:sp>
          <p:nvSpPr>
            <p:cNvPr id="329819" name="Rectangle 91"/>
            <p:cNvSpPr>
              <a:spLocks noChangeArrowheads="1"/>
            </p:cNvSpPr>
            <p:nvPr/>
          </p:nvSpPr>
          <p:spPr bwMode="auto">
            <a:xfrm>
              <a:off x="3173" y="2186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或每</a:t>
              </a:r>
            </a:p>
          </p:txBody>
        </p:sp>
        <p:sp>
          <p:nvSpPr>
            <p:cNvPr id="329820" name="Rectangle 92"/>
            <p:cNvSpPr>
              <a:spLocks noChangeArrowheads="1"/>
            </p:cNvSpPr>
            <p:nvPr/>
          </p:nvSpPr>
          <p:spPr bwMode="auto">
            <a:xfrm>
              <a:off x="3400" y="2176"/>
              <a:ext cx="195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5ms</a:t>
              </a:r>
            </a:p>
          </p:txBody>
        </p:sp>
        <p:sp>
          <p:nvSpPr>
            <p:cNvPr id="329821" name="Rectangle 93"/>
            <p:cNvSpPr>
              <a:spLocks noChangeArrowheads="1"/>
            </p:cNvSpPr>
            <p:nvPr/>
          </p:nvSpPr>
          <p:spPr bwMode="auto">
            <a:xfrm>
              <a:off x="3573" y="2186"/>
              <a:ext cx="11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帧</a:t>
              </a:r>
            </a:p>
          </p:txBody>
        </p:sp>
        <p:sp>
          <p:nvSpPr>
            <p:cNvPr id="329822" name="Rectangle 94"/>
            <p:cNvSpPr>
              <a:spLocks noChangeArrowheads="1"/>
            </p:cNvSpPr>
            <p:nvPr/>
          </p:nvSpPr>
          <p:spPr bwMode="auto">
            <a:xfrm>
              <a:off x="3682" y="2176"/>
              <a:ext cx="232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4bits</a:t>
              </a:r>
            </a:p>
          </p:txBody>
        </p:sp>
        <p:sp>
          <p:nvSpPr>
            <p:cNvPr id="329823" name="Rectangle 95"/>
            <p:cNvSpPr>
              <a:spLocks noChangeArrowheads="1"/>
            </p:cNvSpPr>
            <p:nvPr/>
          </p:nvSpPr>
          <p:spPr bwMode="auto">
            <a:xfrm>
              <a:off x="3435" y="2801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调制</a:t>
              </a:r>
            </a:p>
          </p:txBody>
        </p:sp>
        <p:sp>
          <p:nvSpPr>
            <p:cNvPr id="329824" name="Rectangle 96"/>
            <p:cNvSpPr>
              <a:spLocks noChangeArrowheads="1"/>
            </p:cNvSpPr>
            <p:nvPr/>
          </p:nvSpPr>
          <p:spPr bwMode="auto">
            <a:xfrm>
              <a:off x="3629" y="2801"/>
              <a:ext cx="452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符号速率</a:t>
              </a:r>
            </a:p>
          </p:txBody>
        </p:sp>
        <p:sp>
          <p:nvSpPr>
            <p:cNvPr id="329825" name="Line 97"/>
            <p:cNvSpPr>
              <a:spLocks noChangeShapeType="1"/>
            </p:cNvSpPr>
            <p:nvPr/>
          </p:nvSpPr>
          <p:spPr bwMode="auto">
            <a:xfrm>
              <a:off x="3539" y="3197"/>
              <a:ext cx="40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26" name="Freeform 98"/>
            <p:cNvSpPr>
              <a:spLocks noChangeArrowheads="1"/>
            </p:cNvSpPr>
            <p:nvPr/>
          </p:nvSpPr>
          <p:spPr bwMode="auto">
            <a:xfrm>
              <a:off x="3936" y="3167"/>
              <a:ext cx="53" cy="59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827" name="Rectangle 99"/>
            <p:cNvSpPr>
              <a:spLocks noChangeArrowheads="1"/>
            </p:cNvSpPr>
            <p:nvPr/>
          </p:nvSpPr>
          <p:spPr bwMode="auto">
            <a:xfrm>
              <a:off x="5101" y="2332"/>
              <a:ext cx="452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抽取定时</a:t>
              </a:r>
            </a:p>
          </p:txBody>
        </p:sp>
        <p:sp>
          <p:nvSpPr>
            <p:cNvPr id="329828" name="Rectangle 100"/>
            <p:cNvSpPr>
              <a:spLocks noChangeArrowheads="1"/>
            </p:cNvSpPr>
            <p:nvPr/>
          </p:nvSpPr>
          <p:spPr bwMode="auto">
            <a:xfrm>
              <a:off x="5217" y="2467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控制</a:t>
              </a:r>
            </a:p>
          </p:txBody>
        </p:sp>
        <p:sp>
          <p:nvSpPr>
            <p:cNvPr id="329829" name="Rectangle 101"/>
            <p:cNvSpPr>
              <a:spLocks noChangeArrowheads="1"/>
            </p:cNvSpPr>
            <p:nvPr/>
          </p:nvSpPr>
          <p:spPr bwMode="auto">
            <a:xfrm>
              <a:off x="5084" y="2613"/>
              <a:ext cx="11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（</a:t>
              </a:r>
            </a:p>
          </p:txBody>
        </p:sp>
        <p:sp>
          <p:nvSpPr>
            <p:cNvPr id="329830" name="Rectangle 102"/>
            <p:cNvSpPr>
              <a:spLocks noChangeArrowheads="1"/>
            </p:cNvSpPr>
            <p:nvPr/>
          </p:nvSpPr>
          <p:spPr bwMode="auto">
            <a:xfrm>
              <a:off x="5201" y="2603"/>
              <a:ext cx="308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800Hz</a:t>
              </a:r>
            </a:p>
          </p:txBody>
        </p:sp>
        <p:sp>
          <p:nvSpPr>
            <p:cNvPr id="329831" name="Rectangle 103"/>
            <p:cNvSpPr>
              <a:spLocks noChangeArrowheads="1"/>
            </p:cNvSpPr>
            <p:nvPr/>
          </p:nvSpPr>
          <p:spPr bwMode="auto">
            <a:xfrm>
              <a:off x="5477" y="2613"/>
              <a:ext cx="11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）</a:t>
              </a:r>
            </a:p>
          </p:txBody>
        </p:sp>
        <p:sp>
          <p:nvSpPr>
            <p:cNvPr id="329832" name="Line 104"/>
            <p:cNvSpPr>
              <a:spLocks noChangeShapeType="1"/>
            </p:cNvSpPr>
            <p:nvPr/>
          </p:nvSpPr>
          <p:spPr bwMode="auto">
            <a:xfrm>
              <a:off x="4589" y="1197"/>
              <a:ext cx="26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33" name="Freeform 105"/>
            <p:cNvSpPr>
              <a:spLocks noChangeArrowheads="1"/>
            </p:cNvSpPr>
            <p:nvPr/>
          </p:nvSpPr>
          <p:spPr bwMode="auto">
            <a:xfrm>
              <a:off x="4836" y="1167"/>
              <a:ext cx="53" cy="59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834" name="Line 106"/>
            <p:cNvSpPr>
              <a:spLocks noChangeShapeType="1"/>
            </p:cNvSpPr>
            <p:nvPr/>
          </p:nvSpPr>
          <p:spPr bwMode="auto">
            <a:xfrm>
              <a:off x="4589" y="2030"/>
              <a:ext cx="26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35" name="Freeform 107"/>
            <p:cNvSpPr>
              <a:spLocks noChangeArrowheads="1"/>
            </p:cNvSpPr>
            <p:nvPr/>
          </p:nvSpPr>
          <p:spPr bwMode="auto">
            <a:xfrm>
              <a:off x="4836" y="2000"/>
              <a:ext cx="53" cy="59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91"/>
                  </a:lnTo>
                  <a:cubicBezTo>
                    <a:pt x="14" y="62"/>
                    <a:pt x="14" y="29"/>
                    <a:pt x="0" y="0"/>
                  </a:cubicBezTo>
                  <a:lnTo>
                    <a:pt x="0" y="0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836" name="Line 108"/>
            <p:cNvSpPr>
              <a:spLocks noChangeShapeType="1"/>
            </p:cNvSpPr>
            <p:nvPr/>
          </p:nvSpPr>
          <p:spPr bwMode="auto">
            <a:xfrm flipV="1">
              <a:off x="2563" y="2741"/>
              <a:ext cx="1" cy="45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37" name="Freeform 109"/>
            <p:cNvSpPr>
              <a:spLocks noChangeArrowheads="1"/>
            </p:cNvSpPr>
            <p:nvPr/>
          </p:nvSpPr>
          <p:spPr bwMode="auto">
            <a:xfrm>
              <a:off x="2536" y="2697"/>
              <a:ext cx="54" cy="59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0" y="91"/>
                </a:cxn>
                <a:cxn ang="0">
                  <a:pos x="46" y="0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lnTo>
                    <a:pt x="91" y="91"/>
                  </a:lnTo>
                  <a:cubicBezTo>
                    <a:pt x="63" y="76"/>
                    <a:pt x="29" y="76"/>
                    <a:pt x="0" y="91"/>
                  </a:cubicBezTo>
                  <a:lnTo>
                    <a:pt x="0" y="9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838" name="Freeform 110"/>
            <p:cNvSpPr>
              <a:spLocks noChangeArrowheads="1"/>
            </p:cNvSpPr>
            <p:nvPr/>
          </p:nvSpPr>
          <p:spPr bwMode="auto">
            <a:xfrm>
              <a:off x="4739" y="2242"/>
              <a:ext cx="300" cy="955"/>
            </a:xfrm>
            <a:custGeom>
              <a:avLst/>
              <a:gdLst/>
              <a:ahLst/>
              <a:cxnLst>
                <a:cxn ang="0">
                  <a:pos x="0" y="955"/>
                </a:cxn>
                <a:cxn ang="0">
                  <a:pos x="300" y="955"/>
                </a:cxn>
                <a:cxn ang="0">
                  <a:pos x="300" y="0"/>
                </a:cxn>
              </a:cxnLst>
              <a:rect l="0" t="0" r="r" b="b"/>
              <a:pathLst>
                <a:path w="300" h="955">
                  <a:moveTo>
                    <a:pt x="0" y="955"/>
                  </a:moveTo>
                  <a:lnTo>
                    <a:pt x="300" y="955"/>
                  </a:lnTo>
                  <a:lnTo>
                    <a:pt x="300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839" name="Freeform 111"/>
            <p:cNvSpPr>
              <a:spLocks noChangeArrowheads="1"/>
            </p:cNvSpPr>
            <p:nvPr/>
          </p:nvSpPr>
          <p:spPr bwMode="auto">
            <a:xfrm>
              <a:off x="5012" y="2197"/>
              <a:ext cx="54" cy="59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0" y="91"/>
                </a:cxn>
                <a:cxn ang="0">
                  <a:pos x="46" y="0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lnTo>
                    <a:pt x="91" y="91"/>
                  </a:lnTo>
                  <a:cubicBezTo>
                    <a:pt x="63" y="76"/>
                    <a:pt x="29" y="76"/>
                    <a:pt x="0" y="91"/>
                  </a:cubicBezTo>
                  <a:lnTo>
                    <a:pt x="0" y="9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D5C6A-2240-4FDC-9506-B27B9048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74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855914" y="6492876"/>
            <a:ext cx="4135437" cy="32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i="1">
                <a:solidFill>
                  <a:srgbClr val="FFFFFF"/>
                </a:solidFill>
                <a:latin typeface="Verdana" pitchFamily="32" charset="0"/>
              </a:rPr>
              <a:t>Mobile Communication Theory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881158" y="-71454"/>
            <a:ext cx="6643734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627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46691"/>
              </p:ext>
            </p:extLst>
          </p:nvPr>
        </p:nvGraphicFramePr>
        <p:xfrm>
          <a:off x="2333215" y="1237571"/>
          <a:ext cx="7525570" cy="5191914"/>
        </p:xfrm>
        <a:graphic>
          <a:graphicData uri="http://schemas.openxmlformats.org/drawingml/2006/table">
            <a:tbl>
              <a:tblPr/>
              <a:tblGrid>
                <a:gridCol w="295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信道类型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数据速率</a:t>
                      </a: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 (bps)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下行同步信道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1200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下行寻呼信道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9600 </a:t>
                      </a: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 4800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37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下行广播控制信道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19200 (40 ms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时隙长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),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b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</a:b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9600 (80 ms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时隙长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),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4800 (160 ms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时隙长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下行快速寻呼信道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4800 </a:t>
                      </a: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 2400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下行公共功率控制信道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19200 (9600 /</a:t>
                      </a: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每</a:t>
                      </a: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 I</a:t>
                      </a: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Q</a:t>
                      </a: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支路</a:t>
                      </a: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下行公共指配信道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9600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37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下行公共控制信道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38400 (5, 10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20 ms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帧长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),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b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</a:b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19200 (10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20 ms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帧长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),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b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</a:b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9600 (20 ms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帧长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0DE6BE4E-24FC-447B-928F-6C1E0B91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79" y="-86405"/>
            <a:ext cx="10515600" cy="132556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US" sz="3200" dirty="0"/>
              <a:t>下行（前向）链路物理信道数据速率（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6CA0E-F300-4604-B7FD-7D5E65AD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3BF45E-B999-4A64-A165-47C09499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444741"/>
      </p:ext>
    </p:extLst>
  </p:cSld>
  <p:clrMapOvr>
    <a:masterClrMapping/>
  </p:clrMapOvr>
  <p:transition>
    <p:checker/>
    <p:sndAc>
      <p:endSnd/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743118-8B28-4450-8E01-5431FDB1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-171818"/>
            <a:ext cx="10515600" cy="132556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US" sz="3200" dirty="0"/>
              <a:t>下行（前向）链路物理信道数据速率（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endParaRPr lang="en-US" sz="3200" dirty="0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881158" y="-71454"/>
            <a:ext cx="6643734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627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67163"/>
              </p:ext>
            </p:extLst>
          </p:nvPr>
        </p:nvGraphicFramePr>
        <p:xfrm>
          <a:off x="2136241" y="1127092"/>
          <a:ext cx="8358246" cy="5366928"/>
        </p:xfrm>
        <a:graphic>
          <a:graphicData uri="http://schemas.openxmlformats.org/drawingml/2006/table">
            <a:tbl>
              <a:tblPr/>
              <a:tblGrid>
                <a:gridCol w="2693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2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下行专用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控制信道</a:t>
                      </a: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RC 3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9600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28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下行基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本信道</a:t>
                      </a: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RC 1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9600, 4800, 2400, </a:t>
                      </a: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 1200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RC 2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14400, 7200, 3600, </a:t>
                      </a: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 1800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6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RC 3 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9600, 4800, 2700,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1500 (20 ms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帧长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b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</a:b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9600 (5 ms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帧长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2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下行补充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码分信道</a:t>
                      </a: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RC 1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9600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RC 2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14400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2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下行补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充信道</a:t>
                      </a: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RC 3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153600, 76800, 38400, 19200, 9600,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4800, 2700,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1500 (20 ms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帧长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76800, 38400, 19200, 9600, 4800,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2400,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1350 (40 ms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帧长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38400, 19200, 9600, 4800, 2400,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1200 (80 ms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帧长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640" marR="43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CD9FF-8C5B-48FF-95F6-EA932CD8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17B7C1-5859-4D63-9921-3D9F14EF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178732"/>
      </p:ext>
    </p:extLst>
  </p:cSld>
  <p:clrMapOvr>
    <a:masterClrMapping/>
  </p:clrMapOvr>
  <p:transition>
    <p:checker/>
    <p:sndAc>
      <p:endSnd/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buClr>
                <a:srgbClr val="8C37C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3200" dirty="0">
                <a:solidFill>
                  <a:schemeClr val="tx1"/>
                </a:solidFill>
                <a:latin typeface="宋体" charset="-122"/>
              </a:rPr>
              <a:t>CDMA2000</a:t>
            </a:r>
            <a:r>
              <a:rPr lang="zh-CN" altLang="en-GB" sz="3200" dirty="0">
                <a:solidFill>
                  <a:schemeClr val="tx1"/>
                </a:solidFill>
                <a:latin typeface="宋体" charset="-122"/>
              </a:rPr>
              <a:t>系统针对不同的数据速率的业务需求，采用了多种差错控制技术：</a:t>
            </a:r>
          </a:p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循环冗余校验编码（</a:t>
            </a:r>
            <a:r>
              <a:rPr lang="en-GB" altLang="zh-CN" dirty="0"/>
              <a:t>CRC</a:t>
            </a:r>
            <a:r>
              <a:rPr lang="zh-CN" altLang="en-GB" dirty="0"/>
              <a:t>）</a:t>
            </a:r>
          </a:p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前向纠错编码（</a:t>
            </a:r>
            <a:r>
              <a:rPr lang="en-GB" altLang="zh-CN" dirty="0"/>
              <a:t>FEC</a:t>
            </a:r>
            <a:r>
              <a:rPr lang="zh-CN" altLang="en-GB" dirty="0"/>
              <a:t>）</a:t>
            </a:r>
          </a:p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交织编码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en-GB" altLang="zh-CN" sz="3200" dirty="0"/>
              <a:t>CDMA2000 1x</a:t>
            </a:r>
            <a:r>
              <a:rPr lang="zh-CN" altLang="en-GB" sz="3200" dirty="0"/>
              <a:t>前向链路的差错控制技术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C540F-63FE-41E3-871A-2CC58EF0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22B71-104E-4295-B113-2023D6EA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466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F16508-1BE4-439C-BB17-F7648628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US" sz="3200" dirty="0"/>
              <a:t>下行（前向）链路对</a:t>
            </a:r>
            <a:r>
              <a:rPr lang="en-US" altLang="zh-CN" sz="3200" dirty="0"/>
              <a:t>FEC</a:t>
            </a:r>
            <a:r>
              <a:rPr lang="zh-CN" altLang="en-US" sz="3200" dirty="0"/>
              <a:t>的要求（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endParaRPr lang="en-US" sz="3200" dirty="0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881158" y="-71454"/>
            <a:ext cx="6643734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627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31232"/>
              </p:ext>
            </p:extLst>
          </p:nvPr>
        </p:nvGraphicFramePr>
        <p:xfrm>
          <a:off x="1881158" y="1254109"/>
          <a:ext cx="8501121" cy="5143536"/>
        </p:xfrm>
        <a:graphic>
          <a:graphicData uri="http://schemas.openxmlformats.org/drawingml/2006/table">
            <a:tbl>
              <a:tblPr/>
              <a:tblGrid>
                <a:gridCol w="28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0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信道类型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FEC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编码速率</a:t>
                      </a: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R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同步信道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卷积码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1/2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寻呼信道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卷积码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1/2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广播信道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卷积码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1/4 </a:t>
                      </a: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 1/2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快速寻呼信道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无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公共功率控制信道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无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公共指配信道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卷积码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1/4 </a:t>
                      </a: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 1/2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下行公共控制信道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卷积码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1/4 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1/2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8F2FB-C9AA-4FAD-89DE-A2C399B0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0F3B5F-1997-4228-B2AD-A057157C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43165"/>
      </p:ext>
    </p:extLst>
  </p:cSld>
  <p:clrMapOvr>
    <a:masterClrMapping/>
  </p:clrMapOvr>
  <p:transition>
    <p:checker/>
    <p:sndAc>
      <p:endSnd/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589D3D-119E-4E55-A48A-4BD3DEB9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全球漫游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适应多种环境 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能提供高质量的多媒体业务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足够的系统容量和强大的用户管理能力</a:t>
            </a:r>
          </a:p>
          <a:p>
            <a:endParaRPr lang="en-US" sz="3000" dirty="0">
              <a:solidFill>
                <a:srgbClr val="00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724017-312B-4E9E-98E2-2003AB22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7.1.2 IMT-2000</a:t>
            </a:r>
            <a:r>
              <a:rPr lang="zh-CN" altLang="en-GB" dirty="0">
                <a:solidFill>
                  <a:srgbClr val="FFFFFF"/>
                </a:solidFill>
              </a:rPr>
              <a:t>的目标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0F388-479A-433A-918B-347D3FB4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852613" y="-161925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3200" dirty="0">
              <a:solidFill>
                <a:srgbClr val="FFFFFF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1898650"/>
            <a:ext cx="807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>
              <a:spcBef>
                <a:spcPts val="700"/>
              </a:spcBef>
              <a:buClr>
                <a:srgbClr val="5AA5DE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zh-CN" altLang="en-GB" sz="2800" dirty="0">
              <a:solidFill>
                <a:srgbClr val="1D7ACF"/>
              </a:solidFill>
              <a:latin typeface="楷体_GB2312" pitchFamily="49" charset="0"/>
            </a:endParaRPr>
          </a:p>
          <a:p>
            <a:pPr marL="341313" indent="-341313">
              <a:spcBef>
                <a:spcPts val="700"/>
              </a:spcBef>
              <a:buClr>
                <a:srgbClr val="5AA5DE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altLang="zh-CN" sz="2800" dirty="0">
              <a:solidFill>
                <a:srgbClr val="1D7ACF"/>
              </a:solidFill>
              <a:latin typeface="楷体_GB2312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2114AB-08E2-4967-9877-B6EC4E0E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876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A3E5EF-CF18-4935-B838-F8FC4020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US" sz="3200" dirty="0"/>
              <a:t>下行（前向）链路对</a:t>
            </a:r>
            <a:r>
              <a:rPr lang="en-US" altLang="zh-CN" sz="3200" dirty="0"/>
              <a:t>FEC</a:t>
            </a:r>
            <a:r>
              <a:rPr lang="zh-CN" altLang="en-US" sz="3200" dirty="0"/>
              <a:t>的要求（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endParaRPr lang="en-US" sz="3200" dirty="0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881158" y="-71454"/>
            <a:ext cx="6643734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627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309789" y="1214422"/>
          <a:ext cx="8001053" cy="4929222"/>
        </p:xfrm>
        <a:graphic>
          <a:graphicData uri="http://schemas.openxmlformats.org/drawingml/2006/table">
            <a:tbl>
              <a:tblPr/>
              <a:tblGrid>
                <a:gridCol w="272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5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下行专用控制信道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卷积码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1/4 (RC 3)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3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下行基本信道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卷积码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1/2 (RC 1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2)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b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</a:b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1/4 (RC 3)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5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下行补充码分信道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卷积码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1/2 (RC 1 </a:t>
                      </a: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 baseline="0">
                          <a:latin typeface="Times New Roman"/>
                          <a:ea typeface="宋体"/>
                          <a:cs typeface="Times New Roman"/>
                        </a:rPr>
                        <a:t> 2)</a:t>
                      </a:r>
                      <a:endParaRPr lang="zh-CN" sz="1800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latin typeface="Times New Roman"/>
                          <a:ea typeface="宋体"/>
                          <a:cs typeface="Times New Roman"/>
                        </a:rPr>
                        <a:t>下行补充信道</a:t>
                      </a: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卷积码</a:t>
                      </a:r>
                      <a:endParaRPr lang="en-US" alt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或</a:t>
                      </a:r>
                      <a:b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</a:b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Turbo</a:t>
                      </a:r>
                      <a:r>
                        <a:rPr lang="zh-CN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码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(N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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360)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1/4 (RC 3)</a:t>
                      </a:r>
                      <a:endParaRPr lang="zh-CN" sz="18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DCE0F8-B272-47D1-83BA-F0915437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46F32-1FB0-47A2-AE06-20B014C6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4CBA6-8398-4008-8A99-B9A5EA6C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705890"/>
      </p:ext>
    </p:extLst>
  </p:cSld>
  <p:clrMapOvr>
    <a:masterClrMapping/>
  </p:clrMapOvr>
  <p:transition>
    <p:checker/>
    <p:sndAc>
      <p:endSnd/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6F0127-1F58-4083-8B94-37EE2A56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US" sz="3200" dirty="0"/>
              <a:t>下行（前向）链路</a:t>
            </a:r>
            <a:r>
              <a:rPr lang="zh-CN" altLang="en-GB" sz="3200" dirty="0"/>
              <a:t>扩频</a:t>
            </a:r>
            <a:r>
              <a:rPr lang="zh-CN" altLang="en-US" sz="3200" dirty="0"/>
              <a:t>序列</a:t>
            </a:r>
            <a:endParaRPr lang="en-US" sz="3200" dirty="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774825" y="1713704"/>
            <a:ext cx="2743200" cy="4681537"/>
          </a:xfrm>
          <a:prstGeom prst="rightArrow">
            <a:avLst>
              <a:gd name="adj1" fmla="val 62787"/>
              <a:gd name="adj2" fmla="val 4125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 w="19080">
            <a:solidFill>
              <a:srgbClr val="C0C0C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2098675" y="2650329"/>
            <a:ext cx="2209800" cy="3259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119063" indent="-119063" algn="ctr" eaLnBrk="0" hangingPunct="0">
              <a:buClr>
                <a:srgbClr val="003300"/>
              </a:buCl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</a:pPr>
            <a:r>
              <a:rPr lang="en-US" sz="2800" b="1" dirty="0"/>
              <a:t>Walsh</a:t>
            </a:r>
            <a:r>
              <a:rPr lang="zh-CN" altLang="en-US" sz="2800" b="1" dirty="0"/>
              <a:t>码</a:t>
            </a:r>
            <a:endParaRPr lang="zh-CN" altLang="en-GB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19063" indent="-119063">
              <a:buClr>
                <a:srgbClr val="E0BB20"/>
              </a:buCl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</a:pPr>
            <a:endParaRPr lang="zh-CN" altLang="en-GB" sz="1400" b="1" dirty="0">
              <a:solidFill>
                <a:srgbClr val="E0BB20"/>
              </a:solidFill>
            </a:endParaRPr>
          </a:p>
          <a:p>
            <a:pPr marL="119063" indent="-119063">
              <a:spcBef>
                <a:spcPts val="700"/>
              </a:spcBef>
              <a:buClr>
                <a:srgbClr val="5AA5DE"/>
              </a:buCl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</a:pPr>
            <a:endParaRPr lang="zh-CN" altLang="en-GB" sz="2800" dirty="0">
              <a:solidFill>
                <a:srgbClr val="003300"/>
              </a:solidFill>
            </a:endParaRPr>
          </a:p>
          <a:p>
            <a:pPr marL="119063" indent="-119063">
              <a:spcBef>
                <a:spcPts val="700"/>
              </a:spcBef>
              <a:buClr>
                <a:srgbClr val="5AA5DE"/>
              </a:buCl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</a:pPr>
            <a:r>
              <a:rPr lang="en-GB" altLang="zh-CN" sz="2800" dirty="0">
                <a:solidFill>
                  <a:srgbClr val="003300"/>
                </a:solidFill>
              </a:rPr>
              <a:t>PN</a:t>
            </a:r>
            <a:r>
              <a:rPr lang="zh-CN" altLang="en-GB" sz="2800" dirty="0">
                <a:solidFill>
                  <a:srgbClr val="003300"/>
                </a:solidFill>
              </a:rPr>
              <a:t>短码序列</a:t>
            </a:r>
          </a:p>
          <a:p>
            <a:pPr marL="119063" indent="-119063">
              <a:buClr>
                <a:srgbClr val="E0BB20"/>
              </a:buCl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</a:pPr>
            <a:endParaRPr lang="zh-CN" altLang="en-GB" sz="1000" b="1" dirty="0">
              <a:solidFill>
                <a:srgbClr val="E0BB20"/>
              </a:solidFill>
            </a:endParaRPr>
          </a:p>
          <a:p>
            <a:pPr marL="119063" indent="-119063">
              <a:buClr>
                <a:srgbClr val="E0BB20"/>
              </a:buCl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</a:pPr>
            <a:endParaRPr lang="zh-CN" altLang="en-GB" sz="1000" b="1" dirty="0">
              <a:solidFill>
                <a:srgbClr val="E0BB20"/>
              </a:solidFill>
            </a:endParaRPr>
          </a:p>
          <a:p>
            <a:pPr marL="119063" indent="-119063">
              <a:buClr>
                <a:srgbClr val="E0BB20"/>
              </a:buCl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</a:pPr>
            <a:endParaRPr lang="zh-CN" altLang="en-GB" sz="1000" b="1" dirty="0">
              <a:solidFill>
                <a:srgbClr val="E0BB20"/>
              </a:solidFill>
            </a:endParaRPr>
          </a:p>
          <a:p>
            <a:pPr marL="119063" indent="-119063">
              <a:buClr>
                <a:srgbClr val="E0BB20"/>
              </a:buCl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</a:pPr>
            <a:endParaRPr lang="zh-CN" altLang="en-GB" sz="1000" b="1" dirty="0">
              <a:solidFill>
                <a:srgbClr val="E0BB20"/>
              </a:solidFill>
            </a:endParaRPr>
          </a:p>
          <a:p>
            <a:pPr marL="119063" indent="-119063">
              <a:buClr>
                <a:srgbClr val="003300"/>
              </a:buCl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</a:pPr>
            <a:r>
              <a:rPr lang="en-GB" altLang="zh-CN" sz="2800" dirty="0">
                <a:solidFill>
                  <a:srgbClr val="003300"/>
                </a:solidFill>
              </a:rPr>
              <a:t>PN</a:t>
            </a:r>
            <a:r>
              <a:rPr lang="zh-CN" altLang="en-US" sz="2800" dirty="0">
                <a:solidFill>
                  <a:srgbClr val="003300"/>
                </a:solidFill>
              </a:rPr>
              <a:t>长</a:t>
            </a:r>
            <a:r>
              <a:rPr lang="zh-CN" altLang="en-GB" sz="2800" dirty="0">
                <a:solidFill>
                  <a:srgbClr val="003300"/>
                </a:solidFill>
              </a:rPr>
              <a:t>码序列</a:t>
            </a:r>
          </a:p>
          <a:p>
            <a:pPr marL="119063" indent="-119063">
              <a:buClr>
                <a:srgbClr val="003300"/>
              </a:buCl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</a:pPr>
            <a:endParaRPr lang="zh-CN" altLang="en-GB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4833938" y="1929603"/>
            <a:ext cx="5105400" cy="4191000"/>
          </a:xfrm>
          <a:prstGeom prst="roundRect">
            <a:avLst>
              <a:gd name="adj" fmla="val 3481"/>
            </a:avLst>
          </a:prstGeom>
          <a:noFill/>
          <a:ln w="19080">
            <a:solidFill>
              <a:srgbClr val="C0C0C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783" name="Group 7"/>
          <p:cNvGrpSpPr>
            <a:grpSpLocks/>
          </p:cNvGrpSpPr>
          <p:nvPr/>
        </p:nvGrpSpPr>
        <p:grpSpPr bwMode="auto">
          <a:xfrm>
            <a:off x="4762500" y="1354929"/>
            <a:ext cx="4922838" cy="1227137"/>
            <a:chOff x="1882" y="709"/>
            <a:chExt cx="3101" cy="773"/>
          </a:xfrm>
        </p:grpSpPr>
        <p:sp>
          <p:nvSpPr>
            <p:cNvPr id="75784" name="AutoShape 8"/>
            <p:cNvSpPr>
              <a:spLocks noChangeArrowheads="1"/>
            </p:cNvSpPr>
            <p:nvPr/>
          </p:nvSpPr>
          <p:spPr bwMode="auto">
            <a:xfrm>
              <a:off x="1912" y="709"/>
              <a:ext cx="3072" cy="774"/>
            </a:xfrm>
            <a:prstGeom prst="roundRect">
              <a:avLst>
                <a:gd name="adj" fmla="val 10889"/>
              </a:avLst>
            </a:prstGeom>
            <a:gradFill rotWithShape="0">
              <a:gsLst>
                <a:gs pos="0">
                  <a:srgbClr val="CEEAE7"/>
                </a:gs>
                <a:gs pos="100000">
                  <a:srgbClr val="189E8E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5" name="AutoShape 9"/>
            <p:cNvSpPr>
              <a:spLocks noChangeArrowheads="1"/>
            </p:cNvSpPr>
            <p:nvPr/>
          </p:nvSpPr>
          <p:spPr bwMode="auto">
            <a:xfrm>
              <a:off x="1882" y="997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786" name="Group 10"/>
          <p:cNvGrpSpPr>
            <a:grpSpLocks/>
          </p:cNvGrpSpPr>
          <p:nvPr/>
        </p:nvGrpSpPr>
        <p:grpSpPr bwMode="auto">
          <a:xfrm>
            <a:off x="4762500" y="3010690"/>
            <a:ext cx="4922838" cy="1227138"/>
            <a:chOff x="1882" y="1752"/>
            <a:chExt cx="3101" cy="773"/>
          </a:xfrm>
        </p:grpSpPr>
        <p:sp>
          <p:nvSpPr>
            <p:cNvPr id="75787" name="AutoShape 11"/>
            <p:cNvSpPr>
              <a:spLocks noChangeArrowheads="1"/>
            </p:cNvSpPr>
            <p:nvPr/>
          </p:nvSpPr>
          <p:spPr bwMode="auto">
            <a:xfrm>
              <a:off x="1912" y="1752"/>
              <a:ext cx="3072" cy="774"/>
            </a:xfrm>
            <a:prstGeom prst="roundRect">
              <a:avLst>
                <a:gd name="adj" fmla="val 10889"/>
              </a:avLst>
            </a:prstGeom>
            <a:gradFill rotWithShape="0">
              <a:gsLst>
                <a:gs pos="0">
                  <a:srgbClr val="DCECF8"/>
                </a:gs>
                <a:gs pos="100000">
                  <a:srgbClr val="5AA5DE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8" name="AutoShape 12"/>
            <p:cNvSpPr>
              <a:spLocks noChangeArrowheads="1"/>
            </p:cNvSpPr>
            <p:nvPr/>
          </p:nvSpPr>
          <p:spPr bwMode="auto">
            <a:xfrm>
              <a:off x="1882" y="2046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789" name="Group 13"/>
          <p:cNvGrpSpPr>
            <a:grpSpLocks/>
          </p:cNvGrpSpPr>
          <p:nvPr/>
        </p:nvGrpSpPr>
        <p:grpSpPr bwMode="auto">
          <a:xfrm>
            <a:off x="4889500" y="4725190"/>
            <a:ext cx="4922838" cy="1227138"/>
            <a:chOff x="1962" y="2832"/>
            <a:chExt cx="3101" cy="773"/>
          </a:xfrm>
        </p:grpSpPr>
        <p:sp>
          <p:nvSpPr>
            <p:cNvPr id="75790" name="AutoShape 14"/>
            <p:cNvSpPr>
              <a:spLocks noChangeArrowheads="1"/>
            </p:cNvSpPr>
            <p:nvPr/>
          </p:nvSpPr>
          <p:spPr bwMode="auto">
            <a:xfrm>
              <a:off x="1992" y="2832"/>
              <a:ext cx="3072" cy="774"/>
            </a:xfrm>
            <a:prstGeom prst="roundRect">
              <a:avLst>
                <a:gd name="adj" fmla="val 10889"/>
              </a:avLst>
            </a:prstGeom>
            <a:gradFill rotWithShape="0">
              <a:gsLst>
                <a:gs pos="0">
                  <a:srgbClr val="F8F1D0"/>
                </a:gs>
                <a:gs pos="100000">
                  <a:srgbClr val="E0BB2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AutoShape 15"/>
            <p:cNvSpPr>
              <a:spLocks noChangeArrowheads="1"/>
            </p:cNvSpPr>
            <p:nvPr/>
          </p:nvSpPr>
          <p:spPr bwMode="auto">
            <a:xfrm>
              <a:off x="1962" y="312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4691063" y="4737891"/>
            <a:ext cx="5543550" cy="92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PN</a:t>
            </a:r>
            <a:r>
              <a:rPr lang="zh-CN" altLang="en-US" b="1" dirty="0"/>
              <a:t>长码周期为</a:t>
            </a:r>
            <a:r>
              <a:rPr lang="en-US" b="1" dirty="0"/>
              <a:t> 2</a:t>
            </a:r>
            <a:r>
              <a:rPr lang="zh-CN" altLang="en-US" b="1" dirty="0"/>
              <a:t>的</a:t>
            </a:r>
            <a:r>
              <a:rPr lang="en-US" altLang="zh-CN" b="1" dirty="0"/>
              <a:t>42</a:t>
            </a:r>
            <a:r>
              <a:rPr lang="zh-CN" altLang="en-US" b="1" dirty="0"/>
              <a:t>次方减</a:t>
            </a:r>
            <a:r>
              <a:rPr lang="en-US" altLang="zh-CN" b="1" dirty="0"/>
              <a:t>1</a:t>
            </a:r>
            <a:r>
              <a:rPr lang="zh-CN" altLang="en-US" b="1" dirty="0"/>
              <a:t>，速率为</a:t>
            </a:r>
            <a:endParaRPr lang="en-US" altLang="zh-CN" b="1" dirty="0"/>
          </a:p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1.2288Mcps</a:t>
            </a:r>
            <a:r>
              <a:rPr lang="zh-CN" altLang="en-US" b="1" dirty="0"/>
              <a:t>，用于下行链路寻呼信道和</a:t>
            </a:r>
            <a:endParaRPr lang="en-US" altLang="zh-CN" b="1" dirty="0"/>
          </a:p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/>
              <a:t>业务信道的数据加扰</a:t>
            </a:r>
            <a:endParaRPr lang="en-GB" altLang="zh-CN" b="1" dirty="0">
              <a:solidFill>
                <a:srgbClr val="000066"/>
              </a:solidFill>
            </a:endParaRP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259263" y="3082128"/>
            <a:ext cx="5688012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lvl="1" algn="ctr" eaLnBrk="0" hangingPunct="0">
              <a:buClr>
                <a:srgbClr val="003300"/>
              </a:buCl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zh-CN" altLang="en-US" b="1" dirty="0"/>
              <a:t>两个互为准正交的</a:t>
            </a:r>
            <a:r>
              <a:rPr lang="en-US" b="1" dirty="0"/>
              <a:t>PN</a:t>
            </a:r>
            <a:r>
              <a:rPr lang="zh-CN" altLang="en-US" b="1" dirty="0"/>
              <a:t>短码序列，码速率均为</a:t>
            </a:r>
            <a:r>
              <a:rPr lang="en-US" b="1" dirty="0"/>
              <a:t>1.2288Mcps</a:t>
            </a:r>
            <a:r>
              <a:rPr lang="zh-CN" altLang="en-US" b="1" dirty="0"/>
              <a:t>，</a:t>
            </a:r>
            <a:r>
              <a:rPr lang="zh-CN" altLang="en-GB" b="1" dirty="0">
                <a:solidFill>
                  <a:srgbClr val="003300"/>
                </a:solidFill>
              </a:rPr>
              <a:t>周期长度为</a:t>
            </a:r>
            <a:r>
              <a:rPr lang="en-GB" altLang="zh-CN" b="1" u="sng" dirty="0">
                <a:solidFill>
                  <a:srgbClr val="003300"/>
                </a:solidFill>
              </a:rPr>
              <a:t>2</a:t>
            </a:r>
            <a:r>
              <a:rPr lang="zh-CN" altLang="en-US" b="1" dirty="0"/>
              <a:t>的</a:t>
            </a:r>
            <a:r>
              <a:rPr lang="en-US" altLang="zh-CN" b="1" dirty="0"/>
              <a:t>15</a:t>
            </a:r>
            <a:r>
              <a:rPr lang="zh-CN" altLang="en-US" b="1" dirty="0"/>
              <a:t>次方，</a:t>
            </a:r>
            <a:endParaRPr lang="en-US" altLang="zh-CN" b="1" dirty="0">
              <a:solidFill>
                <a:srgbClr val="003300"/>
              </a:solidFill>
            </a:endParaRPr>
          </a:p>
          <a:p>
            <a:pPr lvl="1" algn="ctr" eaLnBrk="0" hangingPunct="0">
              <a:buClr>
                <a:srgbClr val="003300"/>
              </a:buCl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zh-CN" altLang="en-US" b="1" dirty="0">
                <a:solidFill>
                  <a:srgbClr val="003300"/>
                </a:solidFill>
              </a:rPr>
              <a:t>基站识别</a:t>
            </a:r>
            <a:endParaRPr lang="zh-CN" altLang="en-GB" b="1" dirty="0">
              <a:solidFill>
                <a:srgbClr val="003300"/>
              </a:solidFill>
            </a:endParaRPr>
          </a:p>
          <a:p>
            <a:pPr algn="ctr" eaLnBrk="0" hangingPunct="0">
              <a:buClr>
                <a:srgbClr val="003300"/>
              </a:buCl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GB" altLang="zh-CN" b="1" dirty="0">
              <a:solidFill>
                <a:srgbClr val="003300"/>
              </a:solidFill>
            </a:endParaRP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5314971" y="1668628"/>
            <a:ext cx="4032250" cy="9896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45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Walsh</a:t>
            </a:r>
            <a:r>
              <a:rPr lang="zh-CN" altLang="en-US" b="1" dirty="0"/>
              <a:t>码以及准正交函数</a:t>
            </a:r>
            <a:r>
              <a:rPr lang="en-US" altLang="zh-CN" b="1" dirty="0"/>
              <a:t>, </a:t>
            </a:r>
            <a:r>
              <a:rPr lang="zh-CN" altLang="en-GB" b="1" dirty="0">
                <a:solidFill>
                  <a:srgbClr val="003300"/>
                </a:solidFill>
              </a:rPr>
              <a:t>保证前向链路的各个信道之间具有正交性。</a:t>
            </a:r>
          </a:p>
          <a:p>
            <a:pPr>
              <a:spcBef>
                <a:spcPts val="45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b="1" dirty="0">
              <a:solidFill>
                <a:srgbClr val="0033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38D89-2417-45B9-83B2-006255B7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BB869F-5C8F-45AF-907F-D8E5438A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338187"/>
      </p:ext>
    </p:extLst>
  </p:cSld>
  <p:clrMapOvr>
    <a:masterClrMapping/>
  </p:clrMapOvr>
  <p:transition>
    <p:checker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21F17A-5654-4D8E-9ABD-4FDC5D71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GB" sz="3200" dirty="0"/>
              <a:t>长码产生 </a:t>
            </a:r>
            <a:endParaRPr lang="en-US" sz="3200" dirty="0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752600" y="1828800"/>
            <a:ext cx="8458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AA5DE"/>
              </a:buClr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solidFill>
                  <a:srgbClr val="33CC33"/>
                </a:solidFill>
                <a:latin typeface="华文楷体" charset="0"/>
              </a:rPr>
              <a:t>周期     </a:t>
            </a:r>
            <a:r>
              <a:rPr lang="zh-CN" altLang="en-GB" sz="2400">
                <a:solidFill>
                  <a:srgbClr val="1D7ACF"/>
                </a:solidFill>
                <a:latin typeface="华文楷体" charset="0"/>
              </a:rPr>
              <a:t>     </a:t>
            </a:r>
            <a:r>
              <a:rPr lang="en-GB" altLang="zh-CN" sz="2400" b="1" u="sng">
                <a:solidFill>
                  <a:srgbClr val="000066"/>
                </a:solidFill>
                <a:latin typeface="华文楷体" charset="0"/>
              </a:rPr>
              <a:t>2</a:t>
            </a:r>
            <a:r>
              <a:rPr lang="en-GB" altLang="zh-CN" sz="2400" b="1" u="sng" baseline="30000">
                <a:solidFill>
                  <a:srgbClr val="000066"/>
                </a:solidFill>
                <a:latin typeface="华文楷体" charset="0"/>
              </a:rPr>
              <a:t>42</a:t>
            </a:r>
            <a:r>
              <a:rPr lang="en-GB" altLang="zh-CN" sz="2400" b="1" u="sng">
                <a:solidFill>
                  <a:srgbClr val="000066"/>
                </a:solidFill>
                <a:latin typeface="华文楷体" charset="0"/>
              </a:rPr>
              <a:t>-1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AA5DE"/>
              </a:buClr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solidFill>
                  <a:srgbClr val="33CC33"/>
                </a:solidFill>
                <a:latin typeface="华文楷体" charset="0"/>
              </a:rPr>
              <a:t>速率 </a:t>
            </a:r>
            <a:r>
              <a:rPr lang="zh-CN" altLang="en-GB" sz="2400">
                <a:solidFill>
                  <a:srgbClr val="1D7ACF"/>
                </a:solidFill>
                <a:latin typeface="华文楷体" charset="0"/>
              </a:rPr>
              <a:t>    </a:t>
            </a:r>
            <a:r>
              <a:rPr lang="en-GB" altLang="zh-CN" sz="2400" u="sng">
                <a:solidFill>
                  <a:srgbClr val="000066"/>
                </a:solidFill>
                <a:latin typeface="华文楷体" charset="0"/>
              </a:rPr>
              <a:t>1.2288Mcps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AA5DE"/>
              </a:buClr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solidFill>
                  <a:srgbClr val="33CC33"/>
                </a:solidFill>
                <a:latin typeface="华文楷体" charset="0"/>
              </a:rPr>
              <a:t>作用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Clr>
                <a:srgbClr val="189E8E"/>
              </a:buClr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b="1">
                <a:solidFill>
                  <a:srgbClr val="000066"/>
                </a:solidFill>
                <a:latin typeface="华文楷体" charset="0"/>
              </a:rPr>
              <a:t>前向链路寻呼信道和业务信道的数据加扰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Clr>
                <a:srgbClr val="189E8E"/>
              </a:buClr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b="1">
                <a:solidFill>
                  <a:srgbClr val="000066"/>
                </a:solidFill>
                <a:latin typeface="华文楷体" charset="0"/>
              </a:rPr>
              <a:t>反向链路中区分用户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AA5DE"/>
              </a:buClr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solidFill>
                  <a:srgbClr val="33CC33"/>
                </a:solidFill>
                <a:latin typeface="华文楷体" charset="0"/>
              </a:rPr>
              <a:t>特征多项式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AA5D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400">
              <a:solidFill>
                <a:srgbClr val="003300"/>
              </a:solidFill>
              <a:latin typeface="华文楷体" charset="0"/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AA5D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400">
              <a:solidFill>
                <a:srgbClr val="003300"/>
              </a:solidFill>
              <a:latin typeface="华文楷体" charset="0"/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AA5D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400">
              <a:solidFill>
                <a:srgbClr val="003300"/>
              </a:solidFill>
              <a:latin typeface="华文楷体" charset="0"/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AA5DE"/>
              </a:buClr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solidFill>
                  <a:srgbClr val="33CC33"/>
                </a:solidFill>
                <a:latin typeface="华文楷体" charset="0"/>
              </a:rPr>
              <a:t>长码发生器的结构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5AA5DE"/>
              </a:buClr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solidFill>
                  <a:srgbClr val="33CC33"/>
                </a:solidFill>
                <a:latin typeface="华文楷体" charset="0"/>
              </a:rPr>
              <a:t>长码掩码的格式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524000" y="3338514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1524000" y="3333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2279650" y="4221163"/>
          <a:ext cx="67325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0" r:id="rId4" imgW="3530520" imgH="457200" progId="Equation.DSMT4">
                  <p:embed/>
                </p:oleObj>
              </mc:Choice>
              <mc:Fallback>
                <p:oleObj r:id="rId4" imgW="3530520" imgH="457200" progId="Equation.DSMT4">
                  <p:embed/>
                  <p:pic>
                    <p:nvPicPr>
                      <p:cNvPr id="839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221163"/>
                        <a:ext cx="673258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F03BB-B8B7-485C-BAF1-61E22F0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D7352E-68D8-4FC3-888F-CC62E72B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92443"/>
      </p:ext>
    </p:extLst>
  </p:cSld>
  <p:clrMapOvr>
    <a:masterClrMapping/>
  </p:clrMapOvr>
  <p:transition>
    <p:checker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758D8-163D-49A4-ACCA-4032312E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</a:t>
            </a:r>
            <a:r>
              <a:rPr lang="en-GB" altLang="zh-CN" sz="3200" dirty="0"/>
              <a:t> </a:t>
            </a:r>
            <a:r>
              <a:rPr lang="zh-CN" altLang="en-GB" sz="3200" dirty="0"/>
              <a:t>长码发生器的结构</a:t>
            </a:r>
            <a:endParaRPr lang="en-US" sz="3200" dirty="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383339" y="1916114"/>
            <a:ext cx="4067175" cy="4084637"/>
          </a:xfrm>
          <a:prstGeom prst="rect">
            <a:avLst/>
          </a:prstGeom>
          <a:solidFill>
            <a:srgbClr val="FFFF8B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5AA5D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solidFill>
                  <a:srgbClr val="1D7ACF"/>
                </a:solidFill>
                <a:latin typeface="华文楷体" charset="0"/>
              </a:rPr>
              <a:t>长码发生器是由</a:t>
            </a:r>
            <a:r>
              <a:rPr lang="en-GB" altLang="zh-CN" sz="2400">
                <a:solidFill>
                  <a:srgbClr val="1D7ACF"/>
                </a:solidFill>
                <a:latin typeface="华文楷体" charset="0"/>
              </a:rPr>
              <a:t>42</a:t>
            </a:r>
            <a:r>
              <a:rPr lang="zh-CN" altLang="en-GB" sz="2400">
                <a:solidFill>
                  <a:srgbClr val="1D7ACF"/>
                </a:solidFill>
                <a:latin typeface="华文楷体" charset="0"/>
              </a:rPr>
              <a:t>级移位寄存器、相应的反馈支路以及模</a:t>
            </a:r>
            <a:r>
              <a:rPr lang="en-GB" altLang="zh-CN" sz="2400">
                <a:solidFill>
                  <a:srgbClr val="1D7ACF"/>
                </a:solidFill>
                <a:latin typeface="华文楷体" charset="0"/>
              </a:rPr>
              <a:t>2</a:t>
            </a:r>
            <a:r>
              <a:rPr lang="zh-CN" altLang="en-GB" sz="2400">
                <a:solidFill>
                  <a:srgbClr val="1D7ACF"/>
                </a:solidFill>
                <a:latin typeface="华文楷体" charset="0"/>
              </a:rPr>
              <a:t>相加器组成。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5AA5D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solidFill>
                  <a:srgbClr val="1D7ACF"/>
                </a:solidFill>
                <a:latin typeface="华文楷体" charset="0"/>
              </a:rPr>
              <a:t>为了保密起见，</a:t>
            </a:r>
            <a:r>
              <a:rPr lang="en-GB" altLang="zh-CN" sz="2400">
                <a:solidFill>
                  <a:srgbClr val="1D7ACF"/>
                </a:solidFill>
                <a:latin typeface="华文楷体" charset="0"/>
              </a:rPr>
              <a:t>42</a:t>
            </a:r>
            <a:r>
              <a:rPr lang="zh-CN" altLang="en-GB" sz="2400">
                <a:solidFill>
                  <a:srgbClr val="1D7ACF"/>
                </a:solidFill>
                <a:latin typeface="华文楷体" charset="0"/>
              </a:rPr>
              <a:t>级移位寄存器的各级输出与长码掩码（一个</a:t>
            </a:r>
            <a:r>
              <a:rPr lang="en-GB" altLang="zh-CN" sz="2400">
                <a:solidFill>
                  <a:srgbClr val="1D7ACF"/>
                </a:solidFill>
                <a:latin typeface="华文楷体" charset="0"/>
              </a:rPr>
              <a:t>42</a:t>
            </a:r>
            <a:r>
              <a:rPr lang="zh-CN" altLang="en-GB" sz="2400">
                <a:solidFill>
                  <a:srgbClr val="1D7ACF"/>
                </a:solidFill>
                <a:latin typeface="华文楷体" charset="0"/>
              </a:rPr>
              <a:t>位的序列）相乘，然后进行模</a:t>
            </a:r>
            <a:r>
              <a:rPr lang="en-GB" altLang="zh-CN" sz="2400">
                <a:solidFill>
                  <a:srgbClr val="1D7ACF"/>
                </a:solidFill>
                <a:latin typeface="华文楷体" charset="0"/>
              </a:rPr>
              <a:t>2</a:t>
            </a:r>
            <a:r>
              <a:rPr lang="zh-CN" altLang="en-GB" sz="2400">
                <a:solidFill>
                  <a:srgbClr val="1D7ACF"/>
                </a:solidFill>
                <a:latin typeface="华文楷体" charset="0"/>
              </a:rPr>
              <a:t>加，得到长码输出。 </a:t>
            </a:r>
          </a:p>
        </p:txBody>
      </p:sp>
      <p:grpSp>
        <p:nvGrpSpPr>
          <p:cNvPr id="86021" name="Group 5"/>
          <p:cNvGrpSpPr>
            <a:grpSpLocks/>
          </p:cNvGrpSpPr>
          <p:nvPr/>
        </p:nvGrpSpPr>
        <p:grpSpPr bwMode="auto">
          <a:xfrm>
            <a:off x="1774826" y="1268413"/>
            <a:ext cx="4752975" cy="5113338"/>
            <a:chOff x="158" y="799"/>
            <a:chExt cx="2994" cy="3221"/>
          </a:xfrm>
        </p:grpSpPr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2205" y="3790"/>
              <a:ext cx="929" cy="140"/>
            </a:xfrm>
            <a:prstGeom prst="rect">
              <a:avLst/>
            </a:prstGeom>
            <a:solidFill>
              <a:srgbClr val="F8F8F8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40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600" b="1">
                  <a:solidFill>
                    <a:srgbClr val="000000"/>
                  </a:solidFill>
                  <a:latin typeface="华文楷体" charset="0"/>
                </a:rPr>
                <a:t> 42</a:t>
              </a:r>
              <a:r>
                <a:rPr lang="zh-CN" altLang="en-GB" sz="1600" b="1">
                  <a:solidFill>
                    <a:srgbClr val="000000"/>
                  </a:solidFill>
                  <a:latin typeface="华文楷体" charset="0"/>
                </a:rPr>
                <a:t>比特长码掩码</a:t>
              </a: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158" y="893"/>
              <a:ext cx="2994" cy="31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6024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799"/>
              <a:ext cx="2129" cy="31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1485" y="818"/>
              <a:ext cx="541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1640" y="850"/>
              <a:ext cx="162" cy="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2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1000">
                  <a:solidFill>
                    <a:srgbClr val="000000"/>
                  </a:solidFill>
                  <a:latin typeface="宋体" charset="-122"/>
                </a:rPr>
                <a:t>最高</a:t>
              </a:r>
            </a:p>
          </p:txBody>
        </p:sp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1583" y="935"/>
              <a:ext cx="242" cy="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2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1000">
                  <a:solidFill>
                    <a:srgbClr val="000000"/>
                  </a:solidFill>
                  <a:latin typeface="宋体" charset="-122"/>
                </a:rPr>
                <a:t>有效位</a:t>
              </a:r>
            </a:p>
          </p:txBody>
        </p:sp>
        <p:sp>
          <p:nvSpPr>
            <p:cNvPr id="86028" name="Rectangle 12"/>
            <p:cNvSpPr>
              <a:spLocks noChangeArrowheads="1"/>
            </p:cNvSpPr>
            <p:nvPr/>
          </p:nvSpPr>
          <p:spPr bwMode="auto">
            <a:xfrm>
              <a:off x="1501" y="3613"/>
              <a:ext cx="47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9" name="Rectangle 13"/>
            <p:cNvSpPr>
              <a:spLocks noChangeArrowheads="1"/>
            </p:cNvSpPr>
            <p:nvPr/>
          </p:nvSpPr>
          <p:spPr bwMode="auto">
            <a:xfrm>
              <a:off x="1622" y="3646"/>
              <a:ext cx="162" cy="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2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1000">
                  <a:solidFill>
                    <a:srgbClr val="000000"/>
                  </a:solidFill>
                  <a:latin typeface="宋体" charset="-122"/>
                </a:rPr>
                <a:t>最低</a:t>
              </a:r>
            </a:p>
          </p:txBody>
        </p:sp>
        <p:sp>
          <p:nvSpPr>
            <p:cNvPr id="86030" name="Rectangle 14"/>
            <p:cNvSpPr>
              <a:spLocks noChangeArrowheads="1"/>
            </p:cNvSpPr>
            <p:nvPr/>
          </p:nvSpPr>
          <p:spPr bwMode="auto">
            <a:xfrm>
              <a:off x="1565" y="3730"/>
              <a:ext cx="242" cy="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2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1000">
                  <a:solidFill>
                    <a:srgbClr val="000000"/>
                  </a:solidFill>
                  <a:latin typeface="宋体" charset="-122"/>
                </a:rPr>
                <a:t>有效位</a:t>
              </a:r>
            </a:p>
          </p:txBody>
        </p:sp>
        <p:sp>
          <p:nvSpPr>
            <p:cNvPr id="86031" name="Rectangle 15"/>
            <p:cNvSpPr>
              <a:spLocks noChangeArrowheads="1"/>
            </p:cNvSpPr>
            <p:nvPr/>
          </p:nvSpPr>
          <p:spPr bwMode="auto">
            <a:xfrm>
              <a:off x="1366" y="2089"/>
              <a:ext cx="85" cy="4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2" name="Rectangle 16"/>
            <p:cNvSpPr>
              <a:spLocks noChangeArrowheads="1"/>
            </p:cNvSpPr>
            <p:nvPr/>
          </p:nvSpPr>
          <p:spPr bwMode="auto">
            <a:xfrm rot="16200000">
              <a:off x="1367" y="2298"/>
              <a:ext cx="81" cy="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2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1000">
                  <a:solidFill>
                    <a:srgbClr val="000000"/>
                  </a:solidFill>
                  <a:latin typeface="宋体" charset="-122"/>
                </a:rPr>
                <a:t>模</a:t>
              </a:r>
            </a:p>
          </p:txBody>
        </p:sp>
        <p:sp>
          <p:nvSpPr>
            <p:cNvPr id="86033" name="Rectangle 17"/>
            <p:cNvSpPr>
              <a:spLocks noChangeArrowheads="1"/>
            </p:cNvSpPr>
            <p:nvPr/>
          </p:nvSpPr>
          <p:spPr bwMode="auto">
            <a:xfrm rot="16200000">
              <a:off x="1365" y="2218"/>
              <a:ext cx="65" cy="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2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86034" name="Rectangle 18"/>
            <p:cNvSpPr>
              <a:spLocks noChangeArrowheads="1"/>
            </p:cNvSpPr>
            <p:nvPr/>
          </p:nvSpPr>
          <p:spPr bwMode="auto">
            <a:xfrm rot="16200000">
              <a:off x="1367" y="2152"/>
              <a:ext cx="81" cy="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2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1000">
                  <a:solidFill>
                    <a:srgbClr val="000000"/>
                  </a:solidFill>
                  <a:latin typeface="宋体" charset="-122"/>
                </a:rPr>
                <a:t>加</a:t>
              </a:r>
            </a:p>
          </p:txBody>
        </p:sp>
        <p:pic>
          <p:nvPicPr>
            <p:cNvPr id="86035" name="Picture 1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799"/>
              <a:ext cx="2129" cy="3116"/>
            </a:xfrm>
            <a:prstGeom prst="rect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86036" name="Rectangle 20"/>
            <p:cNvSpPr>
              <a:spLocks noChangeArrowheads="1"/>
            </p:cNvSpPr>
            <p:nvPr/>
          </p:nvSpPr>
          <p:spPr bwMode="auto">
            <a:xfrm>
              <a:off x="2166" y="2202"/>
              <a:ext cx="58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4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b="1">
                  <a:solidFill>
                    <a:srgbClr val="003300"/>
                  </a:solidFill>
                  <a:latin typeface="华文楷体" charset="0"/>
                </a:rPr>
                <a:t>长码输出</a:t>
              </a:r>
            </a:p>
          </p:txBody>
        </p:sp>
        <p:sp>
          <p:nvSpPr>
            <p:cNvPr id="86037" name="Rectangle 21"/>
            <p:cNvSpPr>
              <a:spLocks noChangeArrowheads="1"/>
            </p:cNvSpPr>
            <p:nvPr/>
          </p:nvSpPr>
          <p:spPr bwMode="auto">
            <a:xfrm>
              <a:off x="1485" y="818"/>
              <a:ext cx="541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8" name="Rectangle 22"/>
            <p:cNvSpPr>
              <a:spLocks noChangeArrowheads="1"/>
            </p:cNvSpPr>
            <p:nvPr/>
          </p:nvSpPr>
          <p:spPr bwMode="auto">
            <a:xfrm>
              <a:off x="1629" y="850"/>
              <a:ext cx="226" cy="12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3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华文楷体" charset="0"/>
                </a:rPr>
                <a:t>最高</a:t>
              </a:r>
            </a:p>
          </p:txBody>
        </p:sp>
        <p:sp>
          <p:nvSpPr>
            <p:cNvPr id="86039" name="Rectangle 23"/>
            <p:cNvSpPr>
              <a:spLocks noChangeArrowheads="1"/>
            </p:cNvSpPr>
            <p:nvPr/>
          </p:nvSpPr>
          <p:spPr bwMode="auto">
            <a:xfrm>
              <a:off x="1567" y="981"/>
              <a:ext cx="339" cy="12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3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华文楷体" charset="0"/>
                </a:rPr>
                <a:t>有效位</a:t>
              </a:r>
            </a:p>
          </p:txBody>
        </p:sp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1501" y="3613"/>
              <a:ext cx="47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>
              <a:off x="1611" y="3611"/>
              <a:ext cx="226" cy="12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3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华文楷体" charset="0"/>
                </a:rPr>
                <a:t>最低</a:t>
              </a:r>
            </a:p>
          </p:txBody>
        </p:sp>
        <p:sp>
          <p:nvSpPr>
            <p:cNvPr id="86042" name="Rectangle 26"/>
            <p:cNvSpPr>
              <a:spLocks noChangeArrowheads="1"/>
            </p:cNvSpPr>
            <p:nvPr/>
          </p:nvSpPr>
          <p:spPr bwMode="auto">
            <a:xfrm>
              <a:off x="1549" y="3730"/>
              <a:ext cx="339" cy="12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3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华文楷体" charset="0"/>
                </a:rPr>
                <a:t>有效位</a:t>
              </a:r>
            </a:p>
          </p:txBody>
        </p:sp>
        <p:sp>
          <p:nvSpPr>
            <p:cNvPr id="86043" name="Rectangle 27"/>
            <p:cNvSpPr>
              <a:spLocks noChangeArrowheads="1"/>
            </p:cNvSpPr>
            <p:nvPr/>
          </p:nvSpPr>
          <p:spPr bwMode="auto">
            <a:xfrm rot="16200000">
              <a:off x="1132" y="2088"/>
              <a:ext cx="562" cy="123"/>
            </a:xfrm>
            <a:prstGeom prst="rect">
              <a:avLst/>
            </a:prstGeom>
            <a:solidFill>
              <a:srgbClr val="F8F8F8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lnSpc>
                  <a:spcPct val="90000"/>
                </a:lnSpc>
                <a:spcBef>
                  <a:spcPts val="350"/>
                </a:spcBef>
                <a:buClr>
                  <a:srgbClr val="5AA5DE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华文楷体" charset="0"/>
                </a:rPr>
                <a:t>    </a:t>
              </a:r>
              <a:r>
                <a:rPr lang="zh-CN" altLang="en-GB" sz="1400" b="1">
                  <a:solidFill>
                    <a:srgbClr val="000000"/>
                  </a:solidFill>
                  <a:latin typeface="华文楷体" charset="0"/>
                </a:rPr>
                <a:t>模</a:t>
              </a:r>
              <a:r>
                <a:rPr lang="en-GB" altLang="zh-CN" sz="1400" b="1">
                  <a:solidFill>
                    <a:srgbClr val="000000"/>
                  </a:solidFill>
                  <a:latin typeface="华文楷体" charset="0"/>
                </a:rPr>
                <a:t>2</a:t>
              </a:r>
              <a:r>
                <a:rPr lang="zh-CN" altLang="en-GB" sz="1400" b="1">
                  <a:solidFill>
                    <a:srgbClr val="000000"/>
                  </a:solidFill>
                  <a:latin typeface="华文楷体" charset="0"/>
                </a:rPr>
                <a:t>加      </a:t>
              </a:r>
            </a:p>
          </p:txBody>
        </p:sp>
      </p:grpSp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6896100" y="5648326"/>
            <a:ext cx="1911350" cy="3392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>
            <a:spAutoFit/>
          </a:bodyPr>
          <a:lstStyle/>
          <a:p>
            <a:pPr algn="ctr">
              <a:buClr>
                <a:srgbClr val="E0BB2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 b="1" dirty="0">
                <a:solidFill>
                  <a:srgbClr val="E0BB20"/>
                </a:solidFill>
                <a:latin typeface="宋体" charset="-122"/>
              </a:rPr>
              <a:t>长码发生器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A985-CE55-449B-8910-6AF0DFA1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FB7654-1BB6-4E0A-BC6A-2D2BF7BD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041390"/>
      </p:ext>
    </p:extLst>
  </p:cSld>
  <p:clrMapOvr>
    <a:masterClrMapping/>
  </p:clrMapOvr>
  <p:transition>
    <p:checker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800" decel="100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800" decel="100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800" decel="100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800" decel="100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411479" y="1192458"/>
            <a:ext cx="10515600" cy="4351338"/>
          </a:xfrm>
          <a:ln/>
        </p:spPr>
        <p:txBody>
          <a:bodyPr/>
          <a:lstStyle/>
          <a:p>
            <a:pPr marL="268288" indent="-268288">
              <a:spcBef>
                <a:spcPts val="600"/>
              </a:spcBef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en-GB" altLang="zh-CN" sz="2400" dirty="0">
                <a:latin typeface="宋体" charset="-122"/>
              </a:rPr>
              <a:t>CDMA2000 1x</a:t>
            </a:r>
            <a:r>
              <a:rPr lang="zh-CN" altLang="en-GB" sz="2400" dirty="0">
                <a:latin typeface="宋体" charset="-122"/>
              </a:rPr>
              <a:t>系统所使用的</a:t>
            </a:r>
            <a:r>
              <a:rPr lang="en-GB" altLang="zh-CN" sz="2400" dirty="0">
                <a:latin typeface="宋体" charset="-122"/>
              </a:rPr>
              <a:t>Walsh</a:t>
            </a:r>
            <a:r>
              <a:rPr lang="zh-CN" altLang="en-GB" sz="2400" dirty="0">
                <a:latin typeface="宋体" charset="-122"/>
              </a:rPr>
              <a:t>码的</a:t>
            </a:r>
            <a:r>
              <a:rPr lang="zh-CN" altLang="en-GB" sz="2400" dirty="0">
                <a:solidFill>
                  <a:srgbClr val="003300"/>
                </a:solidFill>
                <a:latin typeface="宋体" charset="-122"/>
              </a:rPr>
              <a:t>最大长度</a:t>
            </a:r>
            <a:r>
              <a:rPr lang="zh-CN" altLang="en-GB" sz="2400" dirty="0">
                <a:latin typeface="宋体" charset="-122"/>
              </a:rPr>
              <a:t>为</a:t>
            </a:r>
            <a:r>
              <a:rPr lang="en-GB" altLang="zh-CN" sz="2400" dirty="0">
                <a:latin typeface="宋体" charset="-122"/>
              </a:rPr>
              <a:t>128</a:t>
            </a:r>
            <a:r>
              <a:rPr lang="zh-CN" altLang="en-GB" sz="2400" dirty="0">
                <a:latin typeface="宋体" charset="-122"/>
              </a:rPr>
              <a:t>。</a:t>
            </a:r>
          </a:p>
          <a:p>
            <a:pPr marL="268288" indent="-268288">
              <a:spcBef>
                <a:spcPts val="600"/>
              </a:spcBef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sz="2400" dirty="0">
                <a:latin typeface="宋体" charset="-122"/>
              </a:rPr>
              <a:t>为了提供高速数据业务，同时保持前向链路中恒定的码片速率，需要使用</a:t>
            </a:r>
            <a:r>
              <a:rPr lang="zh-CN" altLang="en-GB" sz="2400" dirty="0">
                <a:solidFill>
                  <a:srgbClr val="003300"/>
                </a:solidFill>
                <a:latin typeface="宋体" charset="-122"/>
              </a:rPr>
              <a:t>变长</a:t>
            </a:r>
            <a:r>
              <a:rPr lang="zh-CN" altLang="en-GB" sz="2400" dirty="0">
                <a:latin typeface="宋体" charset="-122"/>
              </a:rPr>
              <a:t>的</a:t>
            </a:r>
            <a:r>
              <a:rPr lang="en-GB" altLang="zh-CN" sz="2400" dirty="0">
                <a:latin typeface="宋体" charset="-122"/>
              </a:rPr>
              <a:t>Walsh</a:t>
            </a:r>
            <a:r>
              <a:rPr lang="zh-CN" altLang="en-GB" sz="2400" dirty="0">
                <a:latin typeface="宋体" charset="-122"/>
              </a:rPr>
              <a:t>码</a:t>
            </a:r>
          </a:p>
          <a:p>
            <a:pPr marL="268288" indent="-268288">
              <a:spcBef>
                <a:spcPts val="600"/>
              </a:spcBef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sz="2400" dirty="0">
                <a:solidFill>
                  <a:srgbClr val="003300"/>
                </a:solidFill>
                <a:latin typeface="宋体" charset="-122"/>
              </a:rPr>
              <a:t>分配</a:t>
            </a:r>
          </a:p>
          <a:p>
            <a:pPr marL="268288" indent="-268288">
              <a:spcBef>
                <a:spcPts val="600"/>
              </a:spcBef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sz="2400" dirty="0">
                <a:latin typeface="宋体" charset="-122"/>
              </a:rPr>
              <a:t>    必须保证与其他码分信道之间的正交关系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en-GB" altLang="zh-CN" sz="3200" dirty="0"/>
              <a:t>Walsh</a:t>
            </a:r>
            <a:r>
              <a:rPr lang="zh-CN" altLang="en-GB" sz="3200" dirty="0"/>
              <a:t>码 </a:t>
            </a:r>
            <a:r>
              <a:rPr lang="zh-CN" altLang="en-US" sz="3200" dirty="0"/>
              <a:t>（</a:t>
            </a:r>
            <a:r>
              <a:rPr lang="en-GB" altLang="zh-CN" sz="3200" dirty="0"/>
              <a:t>1</a:t>
            </a:r>
            <a:r>
              <a:rPr lang="zh-CN" altLang="en-US" sz="3200" dirty="0"/>
              <a:t>）</a:t>
            </a:r>
            <a:endParaRPr lang="en-GB" altLang="zh-CN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23E916-9987-4860-87A2-C14156CB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grpSp>
        <p:nvGrpSpPr>
          <p:cNvPr id="225284" name="Group 4"/>
          <p:cNvGrpSpPr>
            <a:grpSpLocks/>
          </p:cNvGrpSpPr>
          <p:nvPr/>
        </p:nvGrpSpPr>
        <p:grpSpPr bwMode="auto">
          <a:xfrm>
            <a:off x="1853722" y="3368127"/>
            <a:ext cx="7631113" cy="3348038"/>
            <a:chOff x="432" y="1824"/>
            <a:chExt cx="4807" cy="2109"/>
          </a:xfrm>
        </p:grpSpPr>
        <p:sp>
          <p:nvSpPr>
            <p:cNvPr id="225285" name="Rectangle 5"/>
            <p:cNvSpPr>
              <a:spLocks noChangeArrowheads="1"/>
            </p:cNvSpPr>
            <p:nvPr/>
          </p:nvSpPr>
          <p:spPr bwMode="auto">
            <a:xfrm>
              <a:off x="3380" y="3512"/>
              <a:ext cx="1860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4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400" baseline="30000">
                  <a:solidFill>
                    <a:srgbClr val="1D7ACF"/>
                  </a:solidFill>
                  <a:latin typeface="宋体" charset="-122"/>
                </a:rPr>
                <a:t>32</a:t>
              </a:r>
            </a:p>
          </p:txBody>
        </p:sp>
        <p:sp>
          <p:nvSpPr>
            <p:cNvPr id="225286" name="Rectangle 6"/>
            <p:cNvSpPr>
              <a:spLocks noChangeArrowheads="1"/>
            </p:cNvSpPr>
            <p:nvPr/>
          </p:nvSpPr>
          <p:spPr bwMode="auto">
            <a:xfrm>
              <a:off x="1021" y="3512"/>
              <a:ext cx="2359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R=1/4</a:t>
              </a:r>
            </a:p>
          </p:txBody>
        </p:sp>
        <p:sp>
          <p:nvSpPr>
            <p:cNvPr id="225287" name="Rectangle 7"/>
            <p:cNvSpPr>
              <a:spLocks noChangeArrowheads="1"/>
            </p:cNvSpPr>
            <p:nvPr/>
          </p:nvSpPr>
          <p:spPr bwMode="auto">
            <a:xfrm>
              <a:off x="1021" y="3301"/>
              <a:ext cx="2359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R=1/2</a:t>
              </a:r>
            </a:p>
          </p:txBody>
        </p:sp>
        <p:sp>
          <p:nvSpPr>
            <p:cNvPr id="225288" name="Rectangle 8"/>
            <p:cNvSpPr>
              <a:spLocks noChangeArrowheads="1"/>
            </p:cNvSpPr>
            <p:nvPr/>
          </p:nvSpPr>
          <p:spPr bwMode="auto">
            <a:xfrm>
              <a:off x="3380" y="3723"/>
              <a:ext cx="1860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400" baseline="-25000">
                  <a:solidFill>
                    <a:srgbClr val="1D7ACF"/>
                  </a:solidFill>
                  <a:latin typeface="宋体" charset="-122"/>
                </a:rPr>
                <a:t>80</a:t>
              </a:r>
              <a:r>
                <a:rPr lang="en-GB" altLang="zh-CN" sz="1400" baseline="30000">
                  <a:solidFill>
                    <a:srgbClr val="1D7ACF"/>
                  </a:solidFill>
                  <a:latin typeface="宋体" charset="-122"/>
                </a:rPr>
                <a:t>128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、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400" baseline="-25000">
                  <a:solidFill>
                    <a:srgbClr val="1D7ACF"/>
                  </a:solidFill>
                  <a:latin typeface="宋体" charset="-122"/>
                </a:rPr>
                <a:t>48</a:t>
              </a:r>
              <a:r>
                <a:rPr lang="en-GB" altLang="zh-CN" sz="1400" baseline="30000">
                  <a:solidFill>
                    <a:srgbClr val="1D7ACF"/>
                  </a:solidFill>
                  <a:latin typeface="宋体" charset="-122"/>
                </a:rPr>
                <a:t>128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和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400" baseline="-25000">
                  <a:solidFill>
                    <a:srgbClr val="1D7ACF"/>
                  </a:solidFill>
                  <a:latin typeface="宋体" charset="-122"/>
                </a:rPr>
                <a:t>112</a:t>
              </a:r>
              <a:r>
                <a:rPr lang="en-GB" altLang="zh-CN" sz="1400" baseline="30000">
                  <a:solidFill>
                    <a:srgbClr val="1D7ACF"/>
                  </a:solidFill>
                  <a:latin typeface="宋体" charset="-122"/>
                </a:rPr>
                <a:t>128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 </a:t>
              </a:r>
            </a:p>
          </p:txBody>
        </p:sp>
        <p:sp>
          <p:nvSpPr>
            <p:cNvPr id="225289" name="Rectangle 9"/>
            <p:cNvSpPr>
              <a:spLocks noChangeArrowheads="1"/>
            </p:cNvSpPr>
            <p:nvPr/>
          </p:nvSpPr>
          <p:spPr bwMode="auto">
            <a:xfrm>
              <a:off x="432" y="3723"/>
              <a:ext cx="2948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F-QPCH</a:t>
              </a:r>
            </a:p>
          </p:txBody>
        </p:sp>
        <p:sp>
          <p:nvSpPr>
            <p:cNvPr id="225290" name="Rectangle 10"/>
            <p:cNvSpPr>
              <a:spLocks noChangeArrowheads="1"/>
            </p:cNvSpPr>
            <p:nvPr/>
          </p:nvSpPr>
          <p:spPr bwMode="auto">
            <a:xfrm>
              <a:off x="2518" y="2668"/>
              <a:ext cx="862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F-ATDPICH</a:t>
              </a:r>
            </a:p>
          </p:txBody>
        </p:sp>
        <p:sp>
          <p:nvSpPr>
            <p:cNvPr id="225291" name="Rectangle 11"/>
            <p:cNvSpPr>
              <a:spLocks noChangeArrowheads="1"/>
            </p:cNvSpPr>
            <p:nvPr/>
          </p:nvSpPr>
          <p:spPr bwMode="auto">
            <a:xfrm>
              <a:off x="2518" y="2457"/>
              <a:ext cx="862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F-APICH</a:t>
              </a:r>
            </a:p>
          </p:txBody>
        </p:sp>
        <p:sp>
          <p:nvSpPr>
            <p:cNvPr id="225292" name="Rectangle 12"/>
            <p:cNvSpPr>
              <a:spLocks noChangeArrowheads="1"/>
            </p:cNvSpPr>
            <p:nvPr/>
          </p:nvSpPr>
          <p:spPr bwMode="auto">
            <a:xfrm>
              <a:off x="3380" y="2668"/>
              <a:ext cx="544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3" name="Rectangle 13"/>
            <p:cNvSpPr>
              <a:spLocks noChangeArrowheads="1"/>
            </p:cNvSpPr>
            <p:nvPr/>
          </p:nvSpPr>
          <p:spPr bwMode="auto">
            <a:xfrm>
              <a:off x="3924" y="2457"/>
              <a:ext cx="907" cy="422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N </a:t>
              </a:r>
              <a:r>
                <a:rPr lang="en-GB" altLang="zh-CN" sz="1400">
                  <a:solidFill>
                    <a:srgbClr val="1D7ACF"/>
                  </a:solidFill>
                  <a:latin typeface="Symbol" pitchFamily="16" charset="2"/>
                </a:rPr>
                <a:t>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 512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，且</a:t>
              </a:r>
            </a:p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1 </a:t>
              </a:r>
              <a:r>
                <a:rPr lang="en-GB" altLang="zh-CN" sz="1400">
                  <a:solidFill>
                    <a:srgbClr val="1D7ACF"/>
                  </a:solidFill>
                  <a:latin typeface="Symbol" pitchFamily="16" charset="2"/>
                </a:rPr>
                <a:t>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 n </a:t>
              </a:r>
              <a:r>
                <a:rPr lang="en-GB" altLang="zh-CN" sz="1400">
                  <a:solidFill>
                    <a:srgbClr val="1D7ACF"/>
                  </a:solidFill>
                  <a:latin typeface="Symbol" pitchFamily="16" charset="2"/>
                </a:rPr>
                <a:t>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 N/2-1</a:t>
              </a:r>
            </a:p>
          </p:txBody>
        </p:sp>
        <p:sp>
          <p:nvSpPr>
            <p:cNvPr id="225294" name="Rectangle 14"/>
            <p:cNvSpPr>
              <a:spLocks noChangeArrowheads="1"/>
            </p:cNvSpPr>
            <p:nvPr/>
          </p:nvSpPr>
          <p:spPr bwMode="auto">
            <a:xfrm>
              <a:off x="3380" y="2457"/>
              <a:ext cx="544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4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400" baseline="30000">
                  <a:solidFill>
                    <a:srgbClr val="1D7ACF"/>
                  </a:solidFill>
                  <a:latin typeface="宋体" charset="-122"/>
                </a:rPr>
                <a:t>N</a:t>
              </a:r>
            </a:p>
          </p:txBody>
        </p:sp>
        <p:sp>
          <p:nvSpPr>
            <p:cNvPr id="225295" name="Rectangle 15"/>
            <p:cNvSpPr>
              <a:spLocks noChangeArrowheads="1"/>
            </p:cNvSpPr>
            <p:nvPr/>
          </p:nvSpPr>
          <p:spPr bwMode="auto">
            <a:xfrm>
              <a:off x="1021" y="2457"/>
              <a:ext cx="1497" cy="422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F-APICH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和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F-ATDPICH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联合使用</a:t>
              </a:r>
            </a:p>
          </p:txBody>
        </p:sp>
        <p:sp>
          <p:nvSpPr>
            <p:cNvPr id="225296" name="Rectangle 16"/>
            <p:cNvSpPr>
              <a:spLocks noChangeArrowheads="1"/>
            </p:cNvSpPr>
            <p:nvPr/>
          </p:nvSpPr>
          <p:spPr bwMode="auto">
            <a:xfrm>
              <a:off x="3380" y="2246"/>
              <a:ext cx="1451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4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400" baseline="30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（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400">
                  <a:solidFill>
                    <a:srgbClr val="1D7ACF"/>
                  </a:solidFill>
                  <a:latin typeface="Symbol" pitchFamily="16" charset="2"/>
                </a:rPr>
                <a:t>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512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）</a:t>
              </a:r>
            </a:p>
          </p:txBody>
        </p:sp>
        <p:sp>
          <p:nvSpPr>
            <p:cNvPr id="225297" name="Rectangle 17"/>
            <p:cNvSpPr>
              <a:spLocks noChangeArrowheads="1"/>
            </p:cNvSpPr>
            <p:nvPr/>
          </p:nvSpPr>
          <p:spPr bwMode="auto">
            <a:xfrm>
              <a:off x="1021" y="2246"/>
              <a:ext cx="2359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F-APICH</a:t>
              </a:r>
            </a:p>
          </p:txBody>
        </p:sp>
        <p:sp>
          <p:nvSpPr>
            <p:cNvPr id="225298" name="Rectangle 18"/>
            <p:cNvSpPr>
              <a:spLocks noChangeArrowheads="1"/>
            </p:cNvSpPr>
            <p:nvPr/>
          </p:nvSpPr>
          <p:spPr bwMode="auto">
            <a:xfrm>
              <a:off x="4831" y="2035"/>
              <a:ext cx="409" cy="844"/>
            </a:xfrm>
            <a:prstGeom prst="rect">
              <a:avLst/>
            </a:prstGeom>
            <a:solidFill>
              <a:srgbClr val="FFD9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Verdana" pitchFamily="32" charset="0"/>
                </a:rPr>
                <a:t>W</a:t>
              </a:r>
              <a:r>
                <a:rPr lang="en-GB" altLang="zh-CN" sz="1400" baseline="-30000">
                  <a:solidFill>
                    <a:srgbClr val="1D7ACF"/>
                  </a:solidFill>
                  <a:latin typeface="Verdana" pitchFamily="32" charset="0"/>
                </a:rPr>
                <a:t>0</a:t>
              </a:r>
              <a:r>
                <a:rPr lang="en-GB" altLang="zh-CN" sz="1400" baseline="30000">
                  <a:solidFill>
                    <a:srgbClr val="1D7ACF"/>
                  </a:solidFill>
                  <a:latin typeface="Verdana" pitchFamily="32" charset="0"/>
                </a:rPr>
                <a:t>64</a:t>
              </a:r>
            </a:p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altLang="zh-CN" sz="1400" baseline="30000">
                <a:solidFill>
                  <a:srgbClr val="1D7ACF"/>
                </a:solidFill>
                <a:latin typeface="Verdana" pitchFamily="32" charset="0"/>
              </a:endParaRPr>
            </a:p>
          </p:txBody>
        </p:sp>
        <p:sp>
          <p:nvSpPr>
            <p:cNvPr id="225299" name="Rectangle 19"/>
            <p:cNvSpPr>
              <a:spLocks noChangeArrowheads="1"/>
            </p:cNvSpPr>
            <p:nvPr/>
          </p:nvSpPr>
          <p:spPr bwMode="auto">
            <a:xfrm>
              <a:off x="1021" y="2035"/>
              <a:ext cx="2359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F-TDPICH</a:t>
              </a:r>
            </a:p>
          </p:txBody>
        </p:sp>
        <p:sp>
          <p:nvSpPr>
            <p:cNvPr id="225300" name="Rectangle 20"/>
            <p:cNvSpPr>
              <a:spLocks noChangeArrowheads="1"/>
            </p:cNvSpPr>
            <p:nvPr/>
          </p:nvSpPr>
          <p:spPr bwMode="auto">
            <a:xfrm>
              <a:off x="3380" y="3301"/>
              <a:ext cx="1860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4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400" baseline="30000">
                  <a:solidFill>
                    <a:srgbClr val="1D7ACF"/>
                  </a:solidFill>
                  <a:latin typeface="宋体" charset="-122"/>
                </a:rPr>
                <a:t>64</a:t>
              </a:r>
            </a:p>
          </p:txBody>
        </p:sp>
        <p:sp>
          <p:nvSpPr>
            <p:cNvPr id="225301" name="Rectangle 21"/>
            <p:cNvSpPr>
              <a:spLocks noChangeArrowheads="1"/>
            </p:cNvSpPr>
            <p:nvPr/>
          </p:nvSpPr>
          <p:spPr bwMode="auto">
            <a:xfrm>
              <a:off x="432" y="3301"/>
              <a:ext cx="589" cy="422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F-BCCH</a:t>
              </a:r>
            </a:p>
          </p:txBody>
        </p:sp>
        <p:sp>
          <p:nvSpPr>
            <p:cNvPr id="225302" name="Rectangle 22"/>
            <p:cNvSpPr>
              <a:spLocks noChangeArrowheads="1"/>
            </p:cNvSpPr>
            <p:nvPr/>
          </p:nvSpPr>
          <p:spPr bwMode="auto">
            <a:xfrm>
              <a:off x="3380" y="3090"/>
              <a:ext cx="1860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W</a:t>
              </a:r>
              <a:r>
                <a:rPr lang="en-GB" altLang="zh-CN" sz="1400" baseline="-30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1</a:t>
              </a:r>
              <a:r>
                <a:rPr lang="en-GB" altLang="zh-CN" sz="1400" baseline="30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64 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~ W</a:t>
              </a:r>
              <a:r>
                <a:rPr lang="en-GB" altLang="zh-CN" sz="1400" baseline="-30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7</a:t>
              </a:r>
              <a:r>
                <a:rPr lang="en-GB" altLang="zh-CN" sz="1400" baseline="30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64</a:t>
              </a:r>
            </a:p>
          </p:txBody>
        </p:sp>
        <p:sp>
          <p:nvSpPr>
            <p:cNvPr id="225303" name="Rectangle 23"/>
            <p:cNvSpPr>
              <a:spLocks noChangeArrowheads="1"/>
            </p:cNvSpPr>
            <p:nvPr/>
          </p:nvSpPr>
          <p:spPr bwMode="auto">
            <a:xfrm>
              <a:off x="432" y="3090"/>
              <a:ext cx="2948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F-PCH</a:t>
              </a:r>
            </a:p>
          </p:txBody>
        </p:sp>
        <p:sp>
          <p:nvSpPr>
            <p:cNvPr id="225304" name="Rectangle 24"/>
            <p:cNvSpPr>
              <a:spLocks noChangeArrowheads="1"/>
            </p:cNvSpPr>
            <p:nvPr/>
          </p:nvSpPr>
          <p:spPr bwMode="auto">
            <a:xfrm>
              <a:off x="3380" y="2879"/>
              <a:ext cx="1860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W</a:t>
              </a:r>
              <a:r>
                <a:rPr lang="en-GB" altLang="zh-CN" sz="1400" baseline="-30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32</a:t>
              </a:r>
              <a:r>
                <a:rPr lang="en-GB" altLang="zh-CN" sz="1400" baseline="30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64</a:t>
              </a:r>
            </a:p>
          </p:txBody>
        </p:sp>
        <p:sp>
          <p:nvSpPr>
            <p:cNvPr id="225305" name="Rectangle 25"/>
            <p:cNvSpPr>
              <a:spLocks noChangeArrowheads="1"/>
            </p:cNvSpPr>
            <p:nvPr/>
          </p:nvSpPr>
          <p:spPr bwMode="auto">
            <a:xfrm>
              <a:off x="432" y="2879"/>
              <a:ext cx="2948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F-SYNC</a:t>
              </a:r>
            </a:p>
          </p:txBody>
        </p:sp>
        <p:sp>
          <p:nvSpPr>
            <p:cNvPr id="225306" name="Rectangle 26"/>
            <p:cNvSpPr>
              <a:spLocks noChangeArrowheads="1"/>
            </p:cNvSpPr>
            <p:nvPr/>
          </p:nvSpPr>
          <p:spPr bwMode="auto">
            <a:xfrm>
              <a:off x="3380" y="2035"/>
              <a:ext cx="1451" cy="211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400" baseline="-25000">
                  <a:solidFill>
                    <a:srgbClr val="1D7ACF"/>
                  </a:solidFill>
                  <a:latin typeface="宋体" charset="-122"/>
                </a:rPr>
                <a:t>16</a:t>
              </a:r>
              <a:r>
                <a:rPr lang="en-GB" altLang="zh-CN" sz="1400" baseline="30000">
                  <a:solidFill>
                    <a:srgbClr val="1D7ACF"/>
                  </a:solidFill>
                  <a:latin typeface="宋体" charset="-122"/>
                </a:rPr>
                <a:t>128</a:t>
              </a:r>
            </a:p>
          </p:txBody>
        </p:sp>
        <p:sp>
          <p:nvSpPr>
            <p:cNvPr id="225307" name="Rectangle 27"/>
            <p:cNvSpPr>
              <a:spLocks noChangeArrowheads="1"/>
            </p:cNvSpPr>
            <p:nvPr/>
          </p:nvSpPr>
          <p:spPr bwMode="auto">
            <a:xfrm>
              <a:off x="432" y="2035"/>
              <a:ext cx="589" cy="844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F-PICH</a:t>
              </a:r>
            </a:p>
          </p:txBody>
        </p:sp>
        <p:sp>
          <p:nvSpPr>
            <p:cNvPr id="225308" name="Rectangle 28"/>
            <p:cNvSpPr>
              <a:spLocks noChangeArrowheads="1"/>
            </p:cNvSpPr>
            <p:nvPr/>
          </p:nvSpPr>
          <p:spPr bwMode="auto">
            <a:xfrm>
              <a:off x="3380" y="1824"/>
              <a:ext cx="1860" cy="211"/>
            </a:xfrm>
            <a:prstGeom prst="rect">
              <a:avLst/>
            </a:prstGeom>
            <a:solidFill>
              <a:srgbClr val="E2A7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Walsh</a:t>
              </a:r>
              <a:r>
                <a:rPr lang="zh-CN" altLang="en-GB" sz="14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函数</a:t>
              </a:r>
            </a:p>
          </p:txBody>
        </p:sp>
        <p:sp>
          <p:nvSpPr>
            <p:cNvPr id="225309" name="Rectangle 29"/>
            <p:cNvSpPr>
              <a:spLocks noChangeArrowheads="1"/>
            </p:cNvSpPr>
            <p:nvPr/>
          </p:nvSpPr>
          <p:spPr bwMode="auto">
            <a:xfrm>
              <a:off x="432" y="1824"/>
              <a:ext cx="2948" cy="211"/>
            </a:xfrm>
            <a:prstGeom prst="rect">
              <a:avLst/>
            </a:prstGeom>
            <a:solidFill>
              <a:srgbClr val="E2A7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3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>
                  <a:solidFill>
                    <a:srgbClr val="003300"/>
                  </a:solidFill>
                  <a:latin typeface="宋体" charset="-122"/>
                </a:rPr>
                <a:t>信道类型</a:t>
              </a:r>
            </a:p>
          </p:txBody>
        </p:sp>
        <p:sp>
          <p:nvSpPr>
            <p:cNvPr id="225310" name="Line 30"/>
            <p:cNvSpPr>
              <a:spLocks noChangeShapeType="1"/>
            </p:cNvSpPr>
            <p:nvPr/>
          </p:nvSpPr>
          <p:spPr bwMode="auto">
            <a:xfrm>
              <a:off x="432" y="1824"/>
              <a:ext cx="294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11" name="Line 31"/>
            <p:cNvSpPr>
              <a:spLocks noChangeShapeType="1"/>
            </p:cNvSpPr>
            <p:nvPr/>
          </p:nvSpPr>
          <p:spPr bwMode="auto">
            <a:xfrm>
              <a:off x="432" y="2035"/>
              <a:ext cx="48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12" name="Line 32"/>
            <p:cNvSpPr>
              <a:spLocks noChangeShapeType="1"/>
            </p:cNvSpPr>
            <p:nvPr/>
          </p:nvSpPr>
          <p:spPr bwMode="auto">
            <a:xfrm>
              <a:off x="432" y="2879"/>
              <a:ext cx="48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13" name="Line 33"/>
            <p:cNvSpPr>
              <a:spLocks noChangeShapeType="1"/>
            </p:cNvSpPr>
            <p:nvPr/>
          </p:nvSpPr>
          <p:spPr bwMode="auto">
            <a:xfrm>
              <a:off x="432" y="3090"/>
              <a:ext cx="48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14" name="Line 34"/>
            <p:cNvSpPr>
              <a:spLocks noChangeShapeType="1"/>
            </p:cNvSpPr>
            <p:nvPr/>
          </p:nvSpPr>
          <p:spPr bwMode="auto">
            <a:xfrm>
              <a:off x="432" y="3301"/>
              <a:ext cx="48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15" name="Line 35"/>
            <p:cNvSpPr>
              <a:spLocks noChangeShapeType="1"/>
            </p:cNvSpPr>
            <p:nvPr/>
          </p:nvSpPr>
          <p:spPr bwMode="auto">
            <a:xfrm>
              <a:off x="432" y="3934"/>
              <a:ext cx="294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16" name="Line 36"/>
            <p:cNvSpPr>
              <a:spLocks noChangeShapeType="1"/>
            </p:cNvSpPr>
            <p:nvPr/>
          </p:nvSpPr>
          <p:spPr bwMode="auto">
            <a:xfrm>
              <a:off x="432" y="1824"/>
              <a:ext cx="1" cy="21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17" name="Line 37"/>
            <p:cNvSpPr>
              <a:spLocks noChangeShapeType="1"/>
            </p:cNvSpPr>
            <p:nvPr/>
          </p:nvSpPr>
          <p:spPr bwMode="auto">
            <a:xfrm>
              <a:off x="3380" y="1824"/>
              <a:ext cx="1" cy="2110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18" name="Line 38"/>
            <p:cNvSpPr>
              <a:spLocks noChangeShapeType="1"/>
            </p:cNvSpPr>
            <p:nvPr/>
          </p:nvSpPr>
          <p:spPr bwMode="auto">
            <a:xfrm>
              <a:off x="5240" y="1824"/>
              <a:ext cx="1" cy="21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19" name="Line 39"/>
            <p:cNvSpPr>
              <a:spLocks noChangeShapeType="1"/>
            </p:cNvSpPr>
            <p:nvPr/>
          </p:nvSpPr>
          <p:spPr bwMode="auto">
            <a:xfrm>
              <a:off x="1021" y="2035"/>
              <a:ext cx="1" cy="84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0" name="Line 40"/>
            <p:cNvSpPr>
              <a:spLocks noChangeShapeType="1"/>
            </p:cNvSpPr>
            <p:nvPr/>
          </p:nvSpPr>
          <p:spPr bwMode="auto">
            <a:xfrm>
              <a:off x="4831" y="2035"/>
              <a:ext cx="1" cy="84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1" name="Line 41"/>
            <p:cNvSpPr>
              <a:spLocks noChangeShapeType="1"/>
            </p:cNvSpPr>
            <p:nvPr/>
          </p:nvSpPr>
          <p:spPr bwMode="auto">
            <a:xfrm>
              <a:off x="1021" y="2246"/>
              <a:ext cx="3810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2" name="Line 42"/>
            <p:cNvSpPr>
              <a:spLocks noChangeShapeType="1"/>
            </p:cNvSpPr>
            <p:nvPr/>
          </p:nvSpPr>
          <p:spPr bwMode="auto">
            <a:xfrm>
              <a:off x="1021" y="2457"/>
              <a:ext cx="3810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3" name="Line 43"/>
            <p:cNvSpPr>
              <a:spLocks noChangeShapeType="1"/>
            </p:cNvSpPr>
            <p:nvPr/>
          </p:nvSpPr>
          <p:spPr bwMode="auto">
            <a:xfrm>
              <a:off x="3924" y="2457"/>
              <a:ext cx="1" cy="42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4" name="Line 44"/>
            <p:cNvSpPr>
              <a:spLocks noChangeShapeType="1"/>
            </p:cNvSpPr>
            <p:nvPr/>
          </p:nvSpPr>
          <p:spPr bwMode="auto">
            <a:xfrm>
              <a:off x="2518" y="2457"/>
              <a:ext cx="1" cy="42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5" name="Line 45"/>
            <p:cNvSpPr>
              <a:spLocks noChangeShapeType="1"/>
            </p:cNvSpPr>
            <p:nvPr/>
          </p:nvSpPr>
          <p:spPr bwMode="auto">
            <a:xfrm>
              <a:off x="2518" y="2668"/>
              <a:ext cx="140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6" name="Line 46"/>
            <p:cNvSpPr>
              <a:spLocks noChangeShapeType="1"/>
            </p:cNvSpPr>
            <p:nvPr/>
          </p:nvSpPr>
          <p:spPr bwMode="auto">
            <a:xfrm>
              <a:off x="432" y="3723"/>
              <a:ext cx="48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7" name="Line 47"/>
            <p:cNvSpPr>
              <a:spLocks noChangeShapeType="1"/>
            </p:cNvSpPr>
            <p:nvPr/>
          </p:nvSpPr>
          <p:spPr bwMode="auto">
            <a:xfrm>
              <a:off x="1021" y="3301"/>
              <a:ext cx="1" cy="42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8" name="Line 48"/>
            <p:cNvSpPr>
              <a:spLocks noChangeShapeType="1"/>
            </p:cNvSpPr>
            <p:nvPr/>
          </p:nvSpPr>
          <p:spPr bwMode="auto">
            <a:xfrm>
              <a:off x="1021" y="3512"/>
              <a:ext cx="4219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9" name="Line 49"/>
            <p:cNvSpPr>
              <a:spLocks noChangeShapeType="1"/>
            </p:cNvSpPr>
            <p:nvPr/>
          </p:nvSpPr>
          <p:spPr bwMode="auto">
            <a:xfrm>
              <a:off x="3380" y="1824"/>
              <a:ext cx="1860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0" name="Line 50"/>
            <p:cNvSpPr>
              <a:spLocks noChangeShapeType="1"/>
            </p:cNvSpPr>
            <p:nvPr/>
          </p:nvSpPr>
          <p:spPr bwMode="auto">
            <a:xfrm>
              <a:off x="432" y="2035"/>
              <a:ext cx="1" cy="84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1" name="Line 51"/>
            <p:cNvSpPr>
              <a:spLocks noChangeShapeType="1"/>
            </p:cNvSpPr>
            <p:nvPr/>
          </p:nvSpPr>
          <p:spPr bwMode="auto">
            <a:xfrm>
              <a:off x="5240" y="2035"/>
              <a:ext cx="1" cy="84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2" name="Line 52"/>
            <p:cNvSpPr>
              <a:spLocks noChangeShapeType="1"/>
            </p:cNvSpPr>
            <p:nvPr/>
          </p:nvSpPr>
          <p:spPr bwMode="auto">
            <a:xfrm>
              <a:off x="432" y="2879"/>
              <a:ext cx="1" cy="21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3" name="Line 53"/>
            <p:cNvSpPr>
              <a:spLocks noChangeShapeType="1"/>
            </p:cNvSpPr>
            <p:nvPr/>
          </p:nvSpPr>
          <p:spPr bwMode="auto">
            <a:xfrm>
              <a:off x="5240" y="2879"/>
              <a:ext cx="1" cy="21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4" name="Line 54"/>
            <p:cNvSpPr>
              <a:spLocks noChangeShapeType="1"/>
            </p:cNvSpPr>
            <p:nvPr/>
          </p:nvSpPr>
          <p:spPr bwMode="auto">
            <a:xfrm>
              <a:off x="432" y="3090"/>
              <a:ext cx="1" cy="21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5" name="Line 55"/>
            <p:cNvSpPr>
              <a:spLocks noChangeShapeType="1"/>
            </p:cNvSpPr>
            <p:nvPr/>
          </p:nvSpPr>
          <p:spPr bwMode="auto">
            <a:xfrm>
              <a:off x="5240" y="3090"/>
              <a:ext cx="1" cy="21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6" name="Line 56"/>
            <p:cNvSpPr>
              <a:spLocks noChangeShapeType="1"/>
            </p:cNvSpPr>
            <p:nvPr/>
          </p:nvSpPr>
          <p:spPr bwMode="auto">
            <a:xfrm>
              <a:off x="432" y="3301"/>
              <a:ext cx="1" cy="42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7" name="Line 57"/>
            <p:cNvSpPr>
              <a:spLocks noChangeShapeType="1"/>
            </p:cNvSpPr>
            <p:nvPr/>
          </p:nvSpPr>
          <p:spPr bwMode="auto">
            <a:xfrm>
              <a:off x="5240" y="3301"/>
              <a:ext cx="1" cy="21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8" name="Line 58"/>
            <p:cNvSpPr>
              <a:spLocks noChangeShapeType="1"/>
            </p:cNvSpPr>
            <p:nvPr/>
          </p:nvSpPr>
          <p:spPr bwMode="auto">
            <a:xfrm>
              <a:off x="432" y="3723"/>
              <a:ext cx="1" cy="21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9" name="Line 59"/>
            <p:cNvSpPr>
              <a:spLocks noChangeShapeType="1"/>
            </p:cNvSpPr>
            <p:nvPr/>
          </p:nvSpPr>
          <p:spPr bwMode="auto">
            <a:xfrm>
              <a:off x="5240" y="3512"/>
              <a:ext cx="1" cy="21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0" name="Line 60"/>
            <p:cNvSpPr>
              <a:spLocks noChangeShapeType="1"/>
            </p:cNvSpPr>
            <p:nvPr/>
          </p:nvSpPr>
          <p:spPr bwMode="auto">
            <a:xfrm>
              <a:off x="5240" y="3723"/>
              <a:ext cx="1" cy="21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1" name="Line 61"/>
            <p:cNvSpPr>
              <a:spLocks noChangeShapeType="1"/>
            </p:cNvSpPr>
            <p:nvPr/>
          </p:nvSpPr>
          <p:spPr bwMode="auto">
            <a:xfrm>
              <a:off x="3380" y="3934"/>
              <a:ext cx="1860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F9E61-CCDB-4D4F-8FEF-D50C2A51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285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28782-55BA-4EA8-90CF-F4204A88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en-GB" altLang="zh-CN" sz="3200" dirty="0"/>
              <a:t>Walsh</a:t>
            </a:r>
            <a:r>
              <a:rPr lang="zh-CN" altLang="en-GB" sz="3200" dirty="0"/>
              <a:t>码 </a:t>
            </a:r>
            <a:r>
              <a:rPr lang="zh-CN" altLang="en-US" sz="3200" dirty="0"/>
              <a:t>（</a:t>
            </a:r>
            <a:r>
              <a:rPr lang="en-GB" altLang="zh-CN" sz="3200" dirty="0"/>
              <a:t>2</a:t>
            </a:r>
            <a:r>
              <a:rPr lang="zh-CN" altLang="en-US" sz="3200" dirty="0"/>
              <a:t>）</a:t>
            </a:r>
            <a:endParaRPr lang="en-GB" altLang="zh-C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53D6A5-4861-4DBB-A5D4-7FDDF6FD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grpSp>
        <p:nvGrpSpPr>
          <p:cNvPr id="227331" name="Group 3"/>
          <p:cNvGrpSpPr>
            <a:grpSpLocks/>
          </p:cNvGrpSpPr>
          <p:nvPr/>
        </p:nvGrpSpPr>
        <p:grpSpPr bwMode="auto">
          <a:xfrm>
            <a:off x="1992312" y="1320004"/>
            <a:ext cx="8207375" cy="5110163"/>
            <a:chOff x="384" y="672"/>
            <a:chExt cx="5170" cy="3219"/>
          </a:xfrm>
        </p:grpSpPr>
        <p:sp>
          <p:nvSpPr>
            <p:cNvPr id="227332" name="Rectangle 4"/>
            <p:cNvSpPr>
              <a:spLocks noChangeArrowheads="1"/>
            </p:cNvSpPr>
            <p:nvPr/>
          </p:nvSpPr>
          <p:spPr bwMode="auto">
            <a:xfrm>
              <a:off x="2878" y="113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64</a:t>
              </a:r>
            </a:p>
          </p:txBody>
        </p:sp>
        <p:sp>
          <p:nvSpPr>
            <p:cNvPr id="227333" name="Rectangle 5"/>
            <p:cNvSpPr>
              <a:spLocks noChangeArrowheads="1"/>
            </p:cNvSpPr>
            <p:nvPr/>
          </p:nvSpPr>
          <p:spPr bwMode="auto">
            <a:xfrm>
              <a:off x="1426" y="113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OTD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或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STS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方式</a:t>
              </a:r>
            </a:p>
          </p:txBody>
        </p:sp>
        <p:sp>
          <p:nvSpPr>
            <p:cNvPr id="227334" name="Rectangle 6"/>
            <p:cNvSpPr>
              <a:spLocks noChangeArrowheads="1"/>
            </p:cNvSpPr>
            <p:nvPr/>
          </p:nvSpPr>
          <p:spPr bwMode="auto">
            <a:xfrm>
              <a:off x="2878" y="136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128</a:t>
              </a:r>
            </a:p>
          </p:txBody>
        </p:sp>
        <p:sp>
          <p:nvSpPr>
            <p:cNvPr id="227335" name="Rectangle 7"/>
            <p:cNvSpPr>
              <a:spLocks noChangeArrowheads="1"/>
            </p:cNvSpPr>
            <p:nvPr/>
          </p:nvSpPr>
          <p:spPr bwMode="auto">
            <a:xfrm>
              <a:off x="1426" y="136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R=1/2</a:t>
              </a:r>
            </a:p>
          </p:txBody>
        </p:sp>
        <p:sp>
          <p:nvSpPr>
            <p:cNvPr id="227336" name="Rectangle 8"/>
            <p:cNvSpPr>
              <a:spLocks noChangeArrowheads="1"/>
            </p:cNvSpPr>
            <p:nvPr/>
          </p:nvSpPr>
          <p:spPr bwMode="auto">
            <a:xfrm>
              <a:off x="384" y="1362"/>
              <a:ext cx="1042" cy="46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F-CACH</a:t>
              </a:r>
            </a:p>
          </p:txBody>
        </p:sp>
        <p:sp>
          <p:nvSpPr>
            <p:cNvPr id="227337" name="Rectangle 9"/>
            <p:cNvSpPr>
              <a:spLocks noChangeArrowheads="1"/>
            </p:cNvSpPr>
            <p:nvPr/>
          </p:nvSpPr>
          <p:spPr bwMode="auto">
            <a:xfrm>
              <a:off x="2878" y="366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64</a:t>
              </a:r>
            </a:p>
          </p:txBody>
        </p:sp>
        <p:sp>
          <p:nvSpPr>
            <p:cNvPr id="227338" name="Rectangle 10"/>
            <p:cNvSpPr>
              <a:spLocks noChangeArrowheads="1"/>
            </p:cNvSpPr>
            <p:nvPr/>
          </p:nvSpPr>
          <p:spPr bwMode="auto">
            <a:xfrm>
              <a:off x="1426" y="366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RC=1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或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RC=2</a:t>
              </a:r>
            </a:p>
          </p:txBody>
        </p:sp>
        <p:sp>
          <p:nvSpPr>
            <p:cNvPr id="227339" name="Rectangle 11"/>
            <p:cNvSpPr>
              <a:spLocks noChangeArrowheads="1"/>
            </p:cNvSpPr>
            <p:nvPr/>
          </p:nvSpPr>
          <p:spPr bwMode="auto">
            <a:xfrm>
              <a:off x="384" y="3662"/>
              <a:ext cx="104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F-SCCH</a:t>
              </a:r>
            </a:p>
          </p:txBody>
        </p:sp>
        <p:sp>
          <p:nvSpPr>
            <p:cNvPr id="227340" name="Rectangle 12"/>
            <p:cNvSpPr>
              <a:spLocks noChangeArrowheads="1"/>
            </p:cNvSpPr>
            <p:nvPr/>
          </p:nvSpPr>
          <p:spPr bwMode="auto">
            <a:xfrm>
              <a:off x="2878" y="343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  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（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N=4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，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8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，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16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，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32, 64, 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和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128 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）</a:t>
              </a:r>
            </a:p>
          </p:txBody>
        </p:sp>
        <p:sp>
          <p:nvSpPr>
            <p:cNvPr id="227341" name="Rectangle 13"/>
            <p:cNvSpPr>
              <a:spLocks noChangeArrowheads="1"/>
            </p:cNvSpPr>
            <p:nvPr/>
          </p:nvSpPr>
          <p:spPr bwMode="auto">
            <a:xfrm>
              <a:off x="1426" y="343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RC=3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或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RC=4</a:t>
              </a:r>
            </a:p>
          </p:txBody>
        </p:sp>
        <p:sp>
          <p:nvSpPr>
            <p:cNvPr id="227342" name="Rectangle 14"/>
            <p:cNvSpPr>
              <a:spLocks noChangeArrowheads="1"/>
            </p:cNvSpPr>
            <p:nvPr/>
          </p:nvSpPr>
          <p:spPr bwMode="auto">
            <a:xfrm>
              <a:off x="384" y="3432"/>
              <a:ext cx="104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F-FCH</a:t>
              </a:r>
            </a:p>
          </p:txBody>
        </p:sp>
        <p:sp>
          <p:nvSpPr>
            <p:cNvPr id="227343" name="Rectangle 15"/>
            <p:cNvSpPr>
              <a:spLocks noChangeArrowheads="1"/>
            </p:cNvSpPr>
            <p:nvPr/>
          </p:nvSpPr>
          <p:spPr bwMode="auto">
            <a:xfrm>
              <a:off x="2878" y="320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128</a:t>
              </a:r>
            </a:p>
          </p:txBody>
        </p:sp>
        <p:sp>
          <p:nvSpPr>
            <p:cNvPr id="227344" name="Rectangle 16"/>
            <p:cNvSpPr>
              <a:spLocks noChangeArrowheads="1"/>
            </p:cNvSpPr>
            <p:nvPr/>
          </p:nvSpPr>
          <p:spPr bwMode="auto">
            <a:xfrm>
              <a:off x="1426" y="320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RC=4</a:t>
              </a:r>
            </a:p>
          </p:txBody>
        </p:sp>
        <p:sp>
          <p:nvSpPr>
            <p:cNvPr id="227345" name="Rectangle 17"/>
            <p:cNvSpPr>
              <a:spLocks noChangeArrowheads="1"/>
            </p:cNvSpPr>
            <p:nvPr/>
          </p:nvSpPr>
          <p:spPr bwMode="auto">
            <a:xfrm>
              <a:off x="2878" y="297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64</a:t>
              </a:r>
            </a:p>
          </p:txBody>
        </p:sp>
        <p:sp>
          <p:nvSpPr>
            <p:cNvPr id="227346" name="Rectangle 18"/>
            <p:cNvSpPr>
              <a:spLocks noChangeArrowheads="1"/>
            </p:cNvSpPr>
            <p:nvPr/>
          </p:nvSpPr>
          <p:spPr bwMode="auto">
            <a:xfrm>
              <a:off x="1426" y="297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RC=3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或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RC=5</a:t>
              </a:r>
            </a:p>
          </p:txBody>
        </p:sp>
        <p:sp>
          <p:nvSpPr>
            <p:cNvPr id="227347" name="Rectangle 19"/>
            <p:cNvSpPr>
              <a:spLocks noChangeArrowheads="1"/>
            </p:cNvSpPr>
            <p:nvPr/>
          </p:nvSpPr>
          <p:spPr bwMode="auto">
            <a:xfrm>
              <a:off x="2878" y="274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64</a:t>
              </a:r>
            </a:p>
          </p:txBody>
        </p:sp>
        <p:sp>
          <p:nvSpPr>
            <p:cNvPr id="227348" name="Rectangle 20"/>
            <p:cNvSpPr>
              <a:spLocks noChangeArrowheads="1"/>
            </p:cNvSpPr>
            <p:nvPr/>
          </p:nvSpPr>
          <p:spPr bwMode="auto">
            <a:xfrm>
              <a:off x="1426" y="274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RC=1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或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RC=2</a:t>
              </a:r>
            </a:p>
          </p:txBody>
        </p:sp>
        <p:sp>
          <p:nvSpPr>
            <p:cNvPr id="227349" name="Rectangle 21"/>
            <p:cNvSpPr>
              <a:spLocks noChangeArrowheads="1"/>
            </p:cNvSpPr>
            <p:nvPr/>
          </p:nvSpPr>
          <p:spPr bwMode="auto">
            <a:xfrm>
              <a:off x="384" y="2742"/>
              <a:ext cx="1042" cy="69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F-FCH</a:t>
              </a:r>
            </a:p>
          </p:txBody>
        </p:sp>
        <p:sp>
          <p:nvSpPr>
            <p:cNvPr id="227350" name="Rectangle 22"/>
            <p:cNvSpPr>
              <a:spLocks noChangeArrowheads="1"/>
            </p:cNvSpPr>
            <p:nvPr/>
          </p:nvSpPr>
          <p:spPr bwMode="auto">
            <a:xfrm>
              <a:off x="2878" y="90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128</a:t>
              </a:r>
            </a:p>
          </p:txBody>
        </p:sp>
        <p:sp>
          <p:nvSpPr>
            <p:cNvPr id="227351" name="Rectangle 23"/>
            <p:cNvSpPr>
              <a:spLocks noChangeArrowheads="1"/>
            </p:cNvSpPr>
            <p:nvPr/>
          </p:nvSpPr>
          <p:spPr bwMode="auto">
            <a:xfrm>
              <a:off x="1426" y="90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非发送分集</a:t>
              </a:r>
            </a:p>
          </p:txBody>
        </p:sp>
        <p:sp>
          <p:nvSpPr>
            <p:cNvPr id="227352" name="Rectangle 24"/>
            <p:cNvSpPr>
              <a:spLocks noChangeArrowheads="1"/>
            </p:cNvSpPr>
            <p:nvPr/>
          </p:nvSpPr>
          <p:spPr bwMode="auto">
            <a:xfrm>
              <a:off x="384" y="902"/>
              <a:ext cx="1042" cy="46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F-CPCCH</a:t>
              </a:r>
            </a:p>
          </p:txBody>
        </p:sp>
        <p:sp>
          <p:nvSpPr>
            <p:cNvPr id="227353" name="Rectangle 25"/>
            <p:cNvSpPr>
              <a:spLocks noChangeArrowheads="1"/>
            </p:cNvSpPr>
            <p:nvPr/>
          </p:nvSpPr>
          <p:spPr bwMode="auto">
            <a:xfrm>
              <a:off x="2878" y="251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128</a:t>
              </a:r>
            </a:p>
          </p:txBody>
        </p:sp>
        <p:sp>
          <p:nvSpPr>
            <p:cNvPr id="227354" name="Rectangle 26"/>
            <p:cNvSpPr>
              <a:spLocks noChangeArrowheads="1"/>
            </p:cNvSpPr>
            <p:nvPr/>
          </p:nvSpPr>
          <p:spPr bwMode="auto">
            <a:xfrm>
              <a:off x="1426" y="251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RC=4</a:t>
              </a:r>
            </a:p>
          </p:txBody>
        </p:sp>
        <p:sp>
          <p:nvSpPr>
            <p:cNvPr id="227355" name="Rectangle 27"/>
            <p:cNvSpPr>
              <a:spLocks noChangeArrowheads="1"/>
            </p:cNvSpPr>
            <p:nvPr/>
          </p:nvSpPr>
          <p:spPr bwMode="auto">
            <a:xfrm>
              <a:off x="2878" y="228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64</a:t>
              </a:r>
            </a:p>
          </p:txBody>
        </p:sp>
        <p:sp>
          <p:nvSpPr>
            <p:cNvPr id="227356" name="Rectangle 28"/>
            <p:cNvSpPr>
              <a:spLocks noChangeArrowheads="1"/>
            </p:cNvSpPr>
            <p:nvPr/>
          </p:nvSpPr>
          <p:spPr bwMode="auto">
            <a:xfrm>
              <a:off x="1426" y="228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RC=3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或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RC=5</a:t>
              </a:r>
            </a:p>
          </p:txBody>
        </p:sp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384" y="2282"/>
              <a:ext cx="1042" cy="46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F-DCCH</a:t>
              </a: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878" y="205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N  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（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N=16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，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32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和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64 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）</a:t>
              </a:r>
            </a:p>
          </p:txBody>
        </p:sp>
        <p:sp>
          <p:nvSpPr>
            <p:cNvPr id="227359" name="Rectangle 31"/>
            <p:cNvSpPr>
              <a:spLocks noChangeArrowheads="1"/>
            </p:cNvSpPr>
            <p:nvPr/>
          </p:nvSpPr>
          <p:spPr bwMode="auto">
            <a:xfrm>
              <a:off x="1426" y="205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R=1/4</a:t>
              </a:r>
            </a:p>
          </p:txBody>
        </p:sp>
        <p:sp>
          <p:nvSpPr>
            <p:cNvPr id="227360" name="Rectangle 32"/>
            <p:cNvSpPr>
              <a:spLocks noChangeArrowheads="1"/>
            </p:cNvSpPr>
            <p:nvPr/>
          </p:nvSpPr>
          <p:spPr bwMode="auto">
            <a:xfrm>
              <a:off x="2878" y="182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  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（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N=32, 64, 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和</a:t>
              </a: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128 </a:t>
              </a:r>
              <a:r>
                <a:rPr lang="zh-CN" altLang="en-GB" sz="1600">
                  <a:solidFill>
                    <a:srgbClr val="1D7ACF"/>
                  </a:solidFill>
                  <a:latin typeface="宋体" charset="-122"/>
                </a:rPr>
                <a:t>）</a:t>
              </a:r>
            </a:p>
          </p:txBody>
        </p:sp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1426" y="182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R=1/2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384" y="1822"/>
              <a:ext cx="1042" cy="46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F-CCCH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2878" y="1592"/>
              <a:ext cx="2677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W</a:t>
              </a:r>
              <a:r>
                <a:rPr lang="en-GB" altLang="zh-CN" sz="1600" baseline="-25000">
                  <a:solidFill>
                    <a:srgbClr val="1D7ACF"/>
                  </a:solidFill>
                  <a:latin typeface="宋体" charset="-122"/>
                </a:rPr>
                <a:t>n</a:t>
              </a:r>
              <a:r>
                <a:rPr lang="en-GB" altLang="zh-CN" sz="1600" baseline="30000">
                  <a:solidFill>
                    <a:srgbClr val="1D7ACF"/>
                  </a:solidFill>
                  <a:latin typeface="宋体" charset="-122"/>
                </a:rPr>
                <a:t>64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1426" y="1592"/>
              <a:ext cx="1452" cy="230"/>
            </a:xfrm>
            <a:prstGeom prst="rect">
              <a:avLst/>
            </a:prstGeom>
            <a:solidFill>
              <a:srgbClr val="FFFF65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1D7ACF"/>
                  </a:solidFill>
                  <a:latin typeface="宋体" charset="-122"/>
                </a:rPr>
                <a:t>R=1/4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2878" y="672"/>
              <a:ext cx="2677" cy="230"/>
            </a:xfrm>
            <a:prstGeom prst="rect">
              <a:avLst/>
            </a:prstGeom>
            <a:solidFill>
              <a:srgbClr val="E2A7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Walsh</a:t>
              </a:r>
              <a:r>
                <a:rPr lang="zh-CN" altLang="en-GB" sz="16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函数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384" y="672"/>
              <a:ext cx="2494" cy="230"/>
            </a:xfrm>
            <a:prstGeom prst="rect">
              <a:avLst/>
            </a:prstGeom>
            <a:solidFill>
              <a:srgbClr val="E2A7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4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6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信道类型</a:t>
              </a:r>
            </a:p>
          </p:txBody>
        </p:sp>
        <p:sp>
          <p:nvSpPr>
            <p:cNvPr id="227367" name="Line 39"/>
            <p:cNvSpPr>
              <a:spLocks noChangeShapeType="1"/>
            </p:cNvSpPr>
            <p:nvPr/>
          </p:nvSpPr>
          <p:spPr bwMode="auto">
            <a:xfrm>
              <a:off x="384" y="672"/>
              <a:ext cx="2494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68" name="Line 40"/>
            <p:cNvSpPr>
              <a:spLocks noChangeShapeType="1"/>
            </p:cNvSpPr>
            <p:nvPr/>
          </p:nvSpPr>
          <p:spPr bwMode="auto">
            <a:xfrm>
              <a:off x="384" y="1822"/>
              <a:ext cx="5171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69" name="Line 41"/>
            <p:cNvSpPr>
              <a:spLocks noChangeShapeType="1"/>
            </p:cNvSpPr>
            <p:nvPr/>
          </p:nvSpPr>
          <p:spPr bwMode="auto">
            <a:xfrm>
              <a:off x="384" y="2282"/>
              <a:ext cx="5171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0" name="Line 42"/>
            <p:cNvSpPr>
              <a:spLocks noChangeShapeType="1"/>
            </p:cNvSpPr>
            <p:nvPr/>
          </p:nvSpPr>
          <p:spPr bwMode="auto">
            <a:xfrm>
              <a:off x="384" y="67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1" name="Line 43"/>
            <p:cNvSpPr>
              <a:spLocks noChangeShapeType="1"/>
            </p:cNvSpPr>
            <p:nvPr/>
          </p:nvSpPr>
          <p:spPr bwMode="auto">
            <a:xfrm>
              <a:off x="2878" y="672"/>
              <a:ext cx="1" cy="3220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2" name="Line 44"/>
            <p:cNvSpPr>
              <a:spLocks noChangeShapeType="1"/>
            </p:cNvSpPr>
            <p:nvPr/>
          </p:nvSpPr>
          <p:spPr bwMode="auto">
            <a:xfrm>
              <a:off x="5555" y="67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3" name="Line 45"/>
            <p:cNvSpPr>
              <a:spLocks noChangeShapeType="1"/>
            </p:cNvSpPr>
            <p:nvPr/>
          </p:nvSpPr>
          <p:spPr bwMode="auto">
            <a:xfrm>
              <a:off x="1426" y="1592"/>
              <a:ext cx="4129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>
              <a:off x="1426" y="2052"/>
              <a:ext cx="4129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5" name="Line 47"/>
            <p:cNvSpPr>
              <a:spLocks noChangeShapeType="1"/>
            </p:cNvSpPr>
            <p:nvPr/>
          </p:nvSpPr>
          <p:spPr bwMode="auto">
            <a:xfrm>
              <a:off x="1426" y="2512"/>
              <a:ext cx="4129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6" name="Line 48"/>
            <p:cNvSpPr>
              <a:spLocks noChangeShapeType="1"/>
            </p:cNvSpPr>
            <p:nvPr/>
          </p:nvSpPr>
          <p:spPr bwMode="auto">
            <a:xfrm>
              <a:off x="1426" y="3892"/>
              <a:ext cx="1452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7" name="Line 49"/>
            <p:cNvSpPr>
              <a:spLocks noChangeShapeType="1"/>
            </p:cNvSpPr>
            <p:nvPr/>
          </p:nvSpPr>
          <p:spPr bwMode="auto">
            <a:xfrm>
              <a:off x="384" y="3892"/>
              <a:ext cx="1042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8" name="Line 50"/>
            <p:cNvSpPr>
              <a:spLocks noChangeShapeType="1"/>
            </p:cNvSpPr>
            <p:nvPr/>
          </p:nvSpPr>
          <p:spPr bwMode="auto">
            <a:xfrm>
              <a:off x="384" y="902"/>
              <a:ext cx="5171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9" name="Line 51"/>
            <p:cNvSpPr>
              <a:spLocks noChangeShapeType="1"/>
            </p:cNvSpPr>
            <p:nvPr/>
          </p:nvSpPr>
          <p:spPr bwMode="auto">
            <a:xfrm>
              <a:off x="1426" y="902"/>
              <a:ext cx="1" cy="2990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0" name="Line 52"/>
            <p:cNvSpPr>
              <a:spLocks noChangeShapeType="1"/>
            </p:cNvSpPr>
            <p:nvPr/>
          </p:nvSpPr>
          <p:spPr bwMode="auto">
            <a:xfrm>
              <a:off x="384" y="2742"/>
              <a:ext cx="5171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1" name="Line 53"/>
            <p:cNvSpPr>
              <a:spLocks noChangeShapeType="1"/>
            </p:cNvSpPr>
            <p:nvPr/>
          </p:nvSpPr>
          <p:spPr bwMode="auto">
            <a:xfrm>
              <a:off x="384" y="3432"/>
              <a:ext cx="5171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2" name="Line 54"/>
            <p:cNvSpPr>
              <a:spLocks noChangeShapeType="1"/>
            </p:cNvSpPr>
            <p:nvPr/>
          </p:nvSpPr>
          <p:spPr bwMode="auto">
            <a:xfrm>
              <a:off x="384" y="3662"/>
              <a:ext cx="5171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3" name="Line 55"/>
            <p:cNvSpPr>
              <a:spLocks noChangeShapeType="1"/>
            </p:cNvSpPr>
            <p:nvPr/>
          </p:nvSpPr>
          <p:spPr bwMode="auto">
            <a:xfrm>
              <a:off x="1426" y="2972"/>
              <a:ext cx="4129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4" name="Line 56"/>
            <p:cNvSpPr>
              <a:spLocks noChangeShapeType="1"/>
            </p:cNvSpPr>
            <p:nvPr/>
          </p:nvSpPr>
          <p:spPr bwMode="auto">
            <a:xfrm>
              <a:off x="1426" y="3202"/>
              <a:ext cx="4129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5" name="Line 57"/>
            <p:cNvSpPr>
              <a:spLocks noChangeShapeType="1"/>
            </p:cNvSpPr>
            <p:nvPr/>
          </p:nvSpPr>
          <p:spPr bwMode="auto">
            <a:xfrm>
              <a:off x="384" y="1362"/>
              <a:ext cx="5171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6" name="Line 58"/>
            <p:cNvSpPr>
              <a:spLocks noChangeShapeType="1"/>
            </p:cNvSpPr>
            <p:nvPr/>
          </p:nvSpPr>
          <p:spPr bwMode="auto">
            <a:xfrm>
              <a:off x="1426" y="1132"/>
              <a:ext cx="4129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7" name="Line 59"/>
            <p:cNvSpPr>
              <a:spLocks noChangeShapeType="1"/>
            </p:cNvSpPr>
            <p:nvPr/>
          </p:nvSpPr>
          <p:spPr bwMode="auto">
            <a:xfrm>
              <a:off x="2878" y="672"/>
              <a:ext cx="267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8" name="Line 60"/>
            <p:cNvSpPr>
              <a:spLocks noChangeShapeType="1"/>
            </p:cNvSpPr>
            <p:nvPr/>
          </p:nvSpPr>
          <p:spPr bwMode="auto">
            <a:xfrm>
              <a:off x="384" y="902"/>
              <a:ext cx="1" cy="46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9" name="Line 61"/>
            <p:cNvSpPr>
              <a:spLocks noChangeShapeType="1"/>
            </p:cNvSpPr>
            <p:nvPr/>
          </p:nvSpPr>
          <p:spPr bwMode="auto">
            <a:xfrm>
              <a:off x="5555" y="90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0" name="Line 62"/>
            <p:cNvSpPr>
              <a:spLocks noChangeShapeType="1"/>
            </p:cNvSpPr>
            <p:nvPr/>
          </p:nvSpPr>
          <p:spPr bwMode="auto">
            <a:xfrm>
              <a:off x="384" y="1362"/>
              <a:ext cx="1" cy="46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1" name="Line 63"/>
            <p:cNvSpPr>
              <a:spLocks noChangeShapeType="1"/>
            </p:cNvSpPr>
            <p:nvPr/>
          </p:nvSpPr>
          <p:spPr bwMode="auto">
            <a:xfrm>
              <a:off x="5555" y="113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2" name="Line 64"/>
            <p:cNvSpPr>
              <a:spLocks noChangeShapeType="1"/>
            </p:cNvSpPr>
            <p:nvPr/>
          </p:nvSpPr>
          <p:spPr bwMode="auto">
            <a:xfrm>
              <a:off x="5555" y="136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3" name="Line 65"/>
            <p:cNvSpPr>
              <a:spLocks noChangeShapeType="1"/>
            </p:cNvSpPr>
            <p:nvPr/>
          </p:nvSpPr>
          <p:spPr bwMode="auto">
            <a:xfrm>
              <a:off x="384" y="1822"/>
              <a:ext cx="1" cy="46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4" name="Line 66"/>
            <p:cNvSpPr>
              <a:spLocks noChangeShapeType="1"/>
            </p:cNvSpPr>
            <p:nvPr/>
          </p:nvSpPr>
          <p:spPr bwMode="auto">
            <a:xfrm>
              <a:off x="5555" y="159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5" name="Line 67"/>
            <p:cNvSpPr>
              <a:spLocks noChangeShapeType="1"/>
            </p:cNvSpPr>
            <p:nvPr/>
          </p:nvSpPr>
          <p:spPr bwMode="auto">
            <a:xfrm>
              <a:off x="5555" y="182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6" name="Line 68"/>
            <p:cNvSpPr>
              <a:spLocks noChangeShapeType="1"/>
            </p:cNvSpPr>
            <p:nvPr/>
          </p:nvSpPr>
          <p:spPr bwMode="auto">
            <a:xfrm>
              <a:off x="384" y="2282"/>
              <a:ext cx="1" cy="46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7" name="Line 69"/>
            <p:cNvSpPr>
              <a:spLocks noChangeShapeType="1"/>
            </p:cNvSpPr>
            <p:nvPr/>
          </p:nvSpPr>
          <p:spPr bwMode="auto">
            <a:xfrm>
              <a:off x="5555" y="205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8" name="Line 70"/>
            <p:cNvSpPr>
              <a:spLocks noChangeShapeType="1"/>
            </p:cNvSpPr>
            <p:nvPr/>
          </p:nvSpPr>
          <p:spPr bwMode="auto">
            <a:xfrm>
              <a:off x="5555" y="228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9" name="Line 71"/>
            <p:cNvSpPr>
              <a:spLocks noChangeShapeType="1"/>
            </p:cNvSpPr>
            <p:nvPr/>
          </p:nvSpPr>
          <p:spPr bwMode="auto">
            <a:xfrm>
              <a:off x="384" y="2742"/>
              <a:ext cx="1" cy="69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00" name="Line 72"/>
            <p:cNvSpPr>
              <a:spLocks noChangeShapeType="1"/>
            </p:cNvSpPr>
            <p:nvPr/>
          </p:nvSpPr>
          <p:spPr bwMode="auto">
            <a:xfrm>
              <a:off x="5555" y="251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01" name="Line 73"/>
            <p:cNvSpPr>
              <a:spLocks noChangeShapeType="1"/>
            </p:cNvSpPr>
            <p:nvPr/>
          </p:nvSpPr>
          <p:spPr bwMode="auto">
            <a:xfrm>
              <a:off x="5555" y="274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02" name="Line 74"/>
            <p:cNvSpPr>
              <a:spLocks noChangeShapeType="1"/>
            </p:cNvSpPr>
            <p:nvPr/>
          </p:nvSpPr>
          <p:spPr bwMode="auto">
            <a:xfrm>
              <a:off x="384" y="343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03" name="Line 75"/>
            <p:cNvSpPr>
              <a:spLocks noChangeShapeType="1"/>
            </p:cNvSpPr>
            <p:nvPr/>
          </p:nvSpPr>
          <p:spPr bwMode="auto">
            <a:xfrm>
              <a:off x="5555" y="297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04" name="Line 76"/>
            <p:cNvSpPr>
              <a:spLocks noChangeShapeType="1"/>
            </p:cNvSpPr>
            <p:nvPr/>
          </p:nvSpPr>
          <p:spPr bwMode="auto">
            <a:xfrm>
              <a:off x="5555" y="320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05" name="Line 77"/>
            <p:cNvSpPr>
              <a:spLocks noChangeShapeType="1"/>
            </p:cNvSpPr>
            <p:nvPr/>
          </p:nvSpPr>
          <p:spPr bwMode="auto">
            <a:xfrm>
              <a:off x="5555" y="343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06" name="Line 78"/>
            <p:cNvSpPr>
              <a:spLocks noChangeShapeType="1"/>
            </p:cNvSpPr>
            <p:nvPr/>
          </p:nvSpPr>
          <p:spPr bwMode="auto">
            <a:xfrm>
              <a:off x="384" y="366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07" name="Line 79"/>
            <p:cNvSpPr>
              <a:spLocks noChangeShapeType="1"/>
            </p:cNvSpPr>
            <p:nvPr/>
          </p:nvSpPr>
          <p:spPr bwMode="auto">
            <a:xfrm>
              <a:off x="5555" y="3662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08" name="Line 80"/>
            <p:cNvSpPr>
              <a:spLocks noChangeShapeType="1"/>
            </p:cNvSpPr>
            <p:nvPr/>
          </p:nvSpPr>
          <p:spPr bwMode="auto">
            <a:xfrm>
              <a:off x="2878" y="3892"/>
              <a:ext cx="267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8B2A80-A52B-4336-BF8F-0C3FD8F5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176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>
              <a:lnSpc>
                <a:spcPct val="60000"/>
              </a:lnSpc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dirty="0"/>
              <a:t>目的</a:t>
            </a:r>
          </a:p>
          <a:p>
            <a:pPr marL="457200" lvl="1" indent="0">
              <a:lnSpc>
                <a:spcPct val="100000"/>
              </a:lnSpc>
              <a:buClr>
                <a:srgbClr val="FF9900"/>
              </a:buClr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弥补</a:t>
            </a:r>
            <a:r>
              <a:rPr lang="en-GB" altLang="zh-CN" sz="2600" dirty="0">
                <a:latin typeface="华文楷体" panose="02010600040101010101" pitchFamily="2" charset="-122"/>
              </a:rPr>
              <a:t>Walsh</a:t>
            </a:r>
            <a:r>
              <a:rPr lang="zh-CN" altLang="en-GB" sz="2600" dirty="0">
                <a:latin typeface="华文楷体" panose="02010600040101010101" pitchFamily="2" charset="-122"/>
              </a:rPr>
              <a:t>码数量不足的情况 </a:t>
            </a:r>
          </a:p>
          <a:p>
            <a:pPr>
              <a:lnSpc>
                <a:spcPct val="60000"/>
              </a:lnSpc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dirty="0"/>
              <a:t>正交扩频过程</a:t>
            </a:r>
          </a:p>
          <a:p>
            <a:pPr>
              <a:lnSpc>
                <a:spcPct val="60000"/>
              </a:lnSpc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dirty="0"/>
              <a:t>掩码</a:t>
            </a:r>
          </a:p>
          <a:p>
            <a:pPr marL="887413" lvl="1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en-GB" altLang="zh-CN" sz="2400" dirty="0" err="1">
                <a:latin typeface="宋体" charset="-122"/>
              </a:rPr>
              <a:t>QOF</a:t>
            </a:r>
            <a:r>
              <a:rPr lang="en-GB" altLang="zh-CN" sz="2400" baseline="-25000" dirty="0" err="1">
                <a:latin typeface="宋体" charset="-122"/>
              </a:rPr>
              <a:t>sign</a:t>
            </a:r>
            <a:endParaRPr lang="en-GB" altLang="zh-CN" sz="2400" baseline="-25000" dirty="0">
              <a:latin typeface="宋体" charset="-122"/>
            </a:endParaRPr>
          </a:p>
          <a:p>
            <a:pPr marL="887413" lvl="1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en-GB" altLang="zh-CN" sz="2400" dirty="0" err="1">
                <a:latin typeface="宋体" charset="-122"/>
              </a:rPr>
              <a:t>Walsh</a:t>
            </a:r>
            <a:r>
              <a:rPr lang="en-GB" altLang="zh-CN" sz="2400" baseline="-25000" dirty="0" err="1">
                <a:latin typeface="宋体" charset="-122"/>
              </a:rPr>
              <a:t>rot</a:t>
            </a:r>
            <a:endParaRPr lang="en-GB" altLang="zh-CN" sz="2400" baseline="-25000" dirty="0">
              <a:latin typeface="宋体" charset="-122"/>
            </a:endParaRPr>
          </a:p>
          <a:p>
            <a:pPr>
              <a:lnSpc>
                <a:spcPct val="60000"/>
              </a:lnSpc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dirty="0"/>
              <a:t>掩码函数表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61920" tIns="25560" rIns="61920" bIns="25560" rtlCol="0" anchor="ctr">
            <a:normAutofit/>
          </a:bodyPr>
          <a:lstStyle/>
          <a:p>
            <a:pPr marL="0" indent="0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GB" sz="3200" dirty="0"/>
              <a:t>准正交函数（</a:t>
            </a:r>
            <a:r>
              <a:rPr lang="en-GB" altLang="zh-CN" sz="3200" dirty="0"/>
              <a:t>QOF</a:t>
            </a:r>
            <a:r>
              <a:rPr lang="zh-CN" altLang="en-GB" sz="3200" dirty="0"/>
              <a:t>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F9D9-6111-4187-933A-02A50323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2667000" y="1900239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C2845F-BB5C-46B4-B231-0B9C3AC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801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A5D46-95EF-4F43-9B74-85EE5DF9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GB" sz="3200" dirty="0"/>
              <a:t>正交扩频过程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2079A-6790-4258-B77B-2AB46DEA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2209800" y="1892301"/>
          <a:ext cx="7391400" cy="331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" r:id="rId4" imgW="6146866" imgH="3684870" progId="PowerPoint.Show.8">
                  <p:embed/>
                </p:oleObj>
              </mc:Choice>
              <mc:Fallback>
                <p:oleObj r:id="rId4" imgW="6146866" imgH="3684870" progId="PowerPoint.Show.8">
                  <p:embed/>
                  <p:pic>
                    <p:nvPicPr>
                      <p:cNvPr id="231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92301"/>
                        <a:ext cx="7391400" cy="331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4421189" y="5791201"/>
            <a:ext cx="202841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buClr>
                <a:srgbClr val="660066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</a:rPr>
              <a:t>QOF</a:t>
            </a:r>
            <a:r>
              <a:rPr lang="zh-CN" altLang="en-GB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</a:rPr>
              <a:t>进行正交扩频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FF242-6D69-4360-95CC-D7079A5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012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/>
              <a:t>CDMA2000 1x</a:t>
            </a:r>
            <a:r>
              <a:rPr lang="zh-CN" altLang="en-GB" sz="2400"/>
              <a:t>中使用的两个掩码函数如表所示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/>
              <a:t>生成的</a:t>
            </a:r>
            <a:r>
              <a:rPr lang="en-GB" altLang="zh-CN" sz="2400"/>
              <a:t>QOF</a:t>
            </a:r>
            <a:r>
              <a:rPr lang="zh-CN" altLang="en-GB" sz="2400"/>
              <a:t>长度为</a:t>
            </a:r>
            <a:r>
              <a:rPr lang="en-GB" altLang="zh-CN" sz="2400"/>
              <a:t>256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GB" sz="3200" dirty="0"/>
              <a:t>掩码函数表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CCAA0-2318-4548-8792-6260EED9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2514598" y="2708765"/>
            <a:ext cx="6932613" cy="3808413"/>
            <a:chOff x="960" y="1248"/>
            <a:chExt cx="4367" cy="2399"/>
          </a:xfrm>
        </p:grpSpPr>
        <p:sp>
          <p:nvSpPr>
            <p:cNvPr id="233477" name="Rectangle 5"/>
            <p:cNvSpPr>
              <a:spLocks noChangeArrowheads="1"/>
            </p:cNvSpPr>
            <p:nvPr/>
          </p:nvSpPr>
          <p:spPr bwMode="auto">
            <a:xfrm>
              <a:off x="4413" y="3188"/>
              <a:ext cx="915" cy="460"/>
            </a:xfrm>
            <a:prstGeom prst="rect">
              <a:avLst/>
            </a:prstGeom>
            <a:solidFill>
              <a:srgbClr val="FFDDA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78" name="Rectangle 6"/>
            <p:cNvSpPr>
              <a:spLocks noChangeArrowheads="1"/>
            </p:cNvSpPr>
            <p:nvPr/>
          </p:nvSpPr>
          <p:spPr bwMode="auto">
            <a:xfrm>
              <a:off x="1265" y="3188"/>
              <a:ext cx="3148" cy="460"/>
            </a:xfrm>
            <a:prstGeom prst="rect">
              <a:avLst/>
            </a:prstGeom>
            <a:solidFill>
              <a:srgbClr val="FFDDA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7822dd8777d2d2774beeee4bbbe11e441e44bbe111b4b411d27777d2227887dd</a:t>
              </a:r>
            </a:p>
          </p:txBody>
        </p:sp>
        <p:sp>
          <p:nvSpPr>
            <p:cNvPr id="233479" name="Rectangle 7"/>
            <p:cNvSpPr>
              <a:spLocks noChangeArrowheads="1"/>
            </p:cNvSpPr>
            <p:nvPr/>
          </p:nvSpPr>
          <p:spPr bwMode="auto">
            <a:xfrm>
              <a:off x="960" y="3188"/>
              <a:ext cx="305" cy="460"/>
            </a:xfrm>
            <a:prstGeom prst="rect">
              <a:avLst/>
            </a:prstGeom>
            <a:solidFill>
              <a:srgbClr val="FFDDA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3</a:t>
              </a:r>
            </a:p>
          </p:txBody>
        </p:sp>
        <p:sp>
          <p:nvSpPr>
            <p:cNvPr id="233480" name="Rectangle 8"/>
            <p:cNvSpPr>
              <a:spLocks noChangeArrowheads="1"/>
            </p:cNvSpPr>
            <p:nvPr/>
          </p:nvSpPr>
          <p:spPr bwMode="auto">
            <a:xfrm>
              <a:off x="4413" y="2729"/>
              <a:ext cx="915" cy="459"/>
            </a:xfrm>
            <a:prstGeom prst="rect">
              <a:avLst/>
            </a:prstGeom>
            <a:solidFill>
              <a:srgbClr val="FFDDA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81" name="Rectangle 9"/>
            <p:cNvSpPr>
              <a:spLocks noChangeArrowheads="1"/>
            </p:cNvSpPr>
            <p:nvPr/>
          </p:nvSpPr>
          <p:spPr bwMode="auto">
            <a:xfrm>
              <a:off x="1265" y="2729"/>
              <a:ext cx="3148" cy="459"/>
            </a:xfrm>
            <a:prstGeom prst="rect">
              <a:avLst/>
            </a:prstGeom>
            <a:solidFill>
              <a:srgbClr val="FFDDA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7d27e4be82d8e4bed87dbe1bd87d41e44eebd7724eeb288d144e7228ebb17228</a:t>
              </a:r>
            </a:p>
          </p:txBody>
        </p:sp>
        <p:sp>
          <p:nvSpPr>
            <p:cNvPr id="233482" name="Rectangle 10"/>
            <p:cNvSpPr>
              <a:spLocks noChangeArrowheads="1"/>
            </p:cNvSpPr>
            <p:nvPr/>
          </p:nvSpPr>
          <p:spPr bwMode="auto">
            <a:xfrm>
              <a:off x="960" y="2729"/>
              <a:ext cx="305" cy="459"/>
            </a:xfrm>
            <a:prstGeom prst="rect">
              <a:avLst/>
            </a:prstGeom>
            <a:solidFill>
              <a:srgbClr val="FFDDA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2</a:t>
              </a:r>
            </a:p>
          </p:txBody>
        </p:sp>
        <p:sp>
          <p:nvSpPr>
            <p:cNvPr id="233483" name="Rectangle 11"/>
            <p:cNvSpPr>
              <a:spLocks noChangeArrowheads="1"/>
            </p:cNvSpPr>
            <p:nvPr/>
          </p:nvSpPr>
          <p:spPr bwMode="auto">
            <a:xfrm>
              <a:off x="4413" y="2257"/>
              <a:ext cx="915" cy="472"/>
            </a:xfrm>
            <a:prstGeom prst="rect">
              <a:avLst/>
            </a:prstGeom>
            <a:solidFill>
              <a:srgbClr val="FFDDA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84" name="Rectangle 12"/>
            <p:cNvSpPr>
              <a:spLocks noChangeArrowheads="1"/>
            </p:cNvSpPr>
            <p:nvPr/>
          </p:nvSpPr>
          <p:spPr bwMode="auto">
            <a:xfrm>
              <a:off x="1265" y="2257"/>
              <a:ext cx="3148" cy="472"/>
            </a:xfrm>
            <a:prstGeom prst="rect">
              <a:avLst/>
            </a:prstGeom>
            <a:solidFill>
              <a:srgbClr val="FFDDA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7d72141bd7d8beb1727de4eb2728b1be</a:t>
              </a:r>
            </a:p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8d7de414d828b1417d8deb1bd72741b1 </a:t>
              </a:r>
            </a:p>
          </p:txBody>
        </p:sp>
        <p:sp>
          <p:nvSpPr>
            <p:cNvPr id="233485" name="Rectangle 13"/>
            <p:cNvSpPr>
              <a:spLocks noChangeArrowheads="1"/>
            </p:cNvSpPr>
            <p:nvPr/>
          </p:nvSpPr>
          <p:spPr bwMode="auto">
            <a:xfrm>
              <a:off x="960" y="2257"/>
              <a:ext cx="305" cy="472"/>
            </a:xfrm>
            <a:prstGeom prst="rect">
              <a:avLst/>
            </a:prstGeom>
            <a:solidFill>
              <a:srgbClr val="FFDDA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</a:t>
              </a:r>
            </a:p>
          </p:txBody>
        </p:sp>
        <p:sp>
          <p:nvSpPr>
            <p:cNvPr id="233486" name="Rectangle 14"/>
            <p:cNvSpPr>
              <a:spLocks noChangeArrowheads="1"/>
            </p:cNvSpPr>
            <p:nvPr/>
          </p:nvSpPr>
          <p:spPr bwMode="auto">
            <a:xfrm>
              <a:off x="4413" y="1784"/>
              <a:ext cx="915" cy="472"/>
            </a:xfrm>
            <a:prstGeom prst="rect">
              <a:avLst/>
            </a:prstGeom>
            <a:solidFill>
              <a:srgbClr val="FFDDA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87" name="Rectangle 15"/>
            <p:cNvSpPr>
              <a:spLocks noChangeArrowheads="1"/>
            </p:cNvSpPr>
            <p:nvPr/>
          </p:nvSpPr>
          <p:spPr bwMode="auto">
            <a:xfrm>
              <a:off x="1265" y="1784"/>
              <a:ext cx="3148" cy="472"/>
            </a:xfrm>
            <a:prstGeom prst="rect">
              <a:avLst/>
            </a:prstGeom>
            <a:solidFill>
              <a:srgbClr val="FFDDA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1D7ACF"/>
                  </a:solidFill>
                  <a:latin typeface="宋体" charset="-122"/>
                </a:rPr>
                <a:t>00000000000000000000000000000000</a:t>
              </a:r>
            </a:p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1D7ACF"/>
                  </a:solidFill>
                  <a:latin typeface="宋体" charset="-122"/>
                </a:rPr>
                <a:t>00000000000000000000000000000000 </a:t>
              </a:r>
            </a:p>
          </p:txBody>
        </p:sp>
        <p:sp>
          <p:nvSpPr>
            <p:cNvPr id="233488" name="Rectangle 16"/>
            <p:cNvSpPr>
              <a:spLocks noChangeArrowheads="1"/>
            </p:cNvSpPr>
            <p:nvPr/>
          </p:nvSpPr>
          <p:spPr bwMode="auto">
            <a:xfrm>
              <a:off x="960" y="1784"/>
              <a:ext cx="305" cy="472"/>
            </a:xfrm>
            <a:prstGeom prst="rect">
              <a:avLst/>
            </a:prstGeom>
            <a:solidFill>
              <a:srgbClr val="FFDDA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233489" name="Rectangle 17"/>
            <p:cNvSpPr>
              <a:spLocks noChangeArrowheads="1"/>
            </p:cNvSpPr>
            <p:nvPr/>
          </p:nvSpPr>
          <p:spPr bwMode="auto">
            <a:xfrm>
              <a:off x="4413" y="1516"/>
              <a:ext cx="915" cy="268"/>
            </a:xfrm>
            <a:prstGeom prst="rect">
              <a:avLst/>
            </a:prstGeom>
            <a:solidFill>
              <a:srgbClr val="BD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Walsh</a:t>
              </a:r>
              <a:r>
                <a:rPr lang="en-GB" altLang="zh-CN" baseline="-25000">
                  <a:solidFill>
                    <a:srgbClr val="1D7ACF"/>
                  </a:solidFill>
                  <a:latin typeface="宋体" charset="-122"/>
                </a:rPr>
                <a:t>rot</a:t>
              </a:r>
            </a:p>
          </p:txBody>
        </p:sp>
        <p:sp>
          <p:nvSpPr>
            <p:cNvPr id="233490" name="Rectangle 18"/>
            <p:cNvSpPr>
              <a:spLocks noChangeArrowheads="1"/>
            </p:cNvSpPr>
            <p:nvPr/>
          </p:nvSpPr>
          <p:spPr bwMode="auto">
            <a:xfrm>
              <a:off x="1265" y="1516"/>
              <a:ext cx="3148" cy="268"/>
            </a:xfrm>
            <a:prstGeom prst="rect">
              <a:avLst/>
            </a:prstGeom>
            <a:solidFill>
              <a:srgbClr val="BD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QOF</a:t>
              </a:r>
              <a:r>
                <a:rPr lang="en-GB" altLang="zh-CN" baseline="-25000">
                  <a:solidFill>
                    <a:srgbClr val="1D7ACF"/>
                  </a:solidFill>
                  <a:latin typeface="宋体" charset="-122"/>
                </a:rPr>
                <a:t>sign</a:t>
              </a: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的</a:t>
              </a: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16</a:t>
              </a: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进制表示形式 </a:t>
              </a:r>
            </a:p>
          </p:txBody>
        </p:sp>
        <p:sp>
          <p:nvSpPr>
            <p:cNvPr id="233491" name="Rectangle 19"/>
            <p:cNvSpPr>
              <a:spLocks noChangeArrowheads="1"/>
            </p:cNvSpPr>
            <p:nvPr/>
          </p:nvSpPr>
          <p:spPr bwMode="auto">
            <a:xfrm>
              <a:off x="1265" y="1248"/>
              <a:ext cx="4063" cy="268"/>
            </a:xfrm>
            <a:prstGeom prst="rect">
              <a:avLst/>
            </a:prstGeom>
            <a:solidFill>
              <a:srgbClr val="BD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掩码函数</a:t>
              </a:r>
            </a:p>
          </p:txBody>
        </p:sp>
        <p:sp>
          <p:nvSpPr>
            <p:cNvPr id="233492" name="Rectangle 20"/>
            <p:cNvSpPr>
              <a:spLocks noChangeArrowheads="1"/>
            </p:cNvSpPr>
            <p:nvPr/>
          </p:nvSpPr>
          <p:spPr bwMode="auto">
            <a:xfrm>
              <a:off x="960" y="1248"/>
              <a:ext cx="305" cy="537"/>
            </a:xfrm>
            <a:prstGeom prst="rect">
              <a:avLst/>
            </a:prstGeom>
            <a:solidFill>
              <a:srgbClr val="BD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5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函数</a:t>
              </a:r>
            </a:p>
          </p:txBody>
        </p:sp>
        <p:sp>
          <p:nvSpPr>
            <p:cNvPr id="233493" name="Line 21"/>
            <p:cNvSpPr>
              <a:spLocks noChangeShapeType="1"/>
            </p:cNvSpPr>
            <p:nvPr/>
          </p:nvSpPr>
          <p:spPr bwMode="auto">
            <a:xfrm>
              <a:off x="960" y="1248"/>
              <a:ext cx="30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4" name="Line 22"/>
            <p:cNvSpPr>
              <a:spLocks noChangeShapeType="1"/>
            </p:cNvSpPr>
            <p:nvPr/>
          </p:nvSpPr>
          <p:spPr bwMode="auto">
            <a:xfrm>
              <a:off x="960" y="1784"/>
              <a:ext cx="436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5" name="Line 23"/>
            <p:cNvSpPr>
              <a:spLocks noChangeShapeType="1"/>
            </p:cNvSpPr>
            <p:nvPr/>
          </p:nvSpPr>
          <p:spPr bwMode="auto">
            <a:xfrm>
              <a:off x="960" y="2257"/>
              <a:ext cx="436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6" name="Line 24"/>
            <p:cNvSpPr>
              <a:spLocks noChangeShapeType="1"/>
            </p:cNvSpPr>
            <p:nvPr/>
          </p:nvSpPr>
          <p:spPr bwMode="auto">
            <a:xfrm>
              <a:off x="960" y="2729"/>
              <a:ext cx="436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7" name="Line 25"/>
            <p:cNvSpPr>
              <a:spLocks noChangeShapeType="1"/>
            </p:cNvSpPr>
            <p:nvPr/>
          </p:nvSpPr>
          <p:spPr bwMode="auto">
            <a:xfrm>
              <a:off x="960" y="3188"/>
              <a:ext cx="436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8" name="Line 26"/>
            <p:cNvSpPr>
              <a:spLocks noChangeShapeType="1"/>
            </p:cNvSpPr>
            <p:nvPr/>
          </p:nvSpPr>
          <p:spPr bwMode="auto">
            <a:xfrm>
              <a:off x="960" y="3648"/>
              <a:ext cx="30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9" name="Line 27"/>
            <p:cNvSpPr>
              <a:spLocks noChangeShapeType="1"/>
            </p:cNvSpPr>
            <p:nvPr/>
          </p:nvSpPr>
          <p:spPr bwMode="auto">
            <a:xfrm>
              <a:off x="960" y="1248"/>
              <a:ext cx="1" cy="537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00" name="Line 28"/>
            <p:cNvSpPr>
              <a:spLocks noChangeShapeType="1"/>
            </p:cNvSpPr>
            <p:nvPr/>
          </p:nvSpPr>
          <p:spPr bwMode="auto">
            <a:xfrm>
              <a:off x="1265" y="1248"/>
              <a:ext cx="1" cy="2400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01" name="Line 29"/>
            <p:cNvSpPr>
              <a:spLocks noChangeShapeType="1"/>
            </p:cNvSpPr>
            <p:nvPr/>
          </p:nvSpPr>
          <p:spPr bwMode="auto">
            <a:xfrm>
              <a:off x="5328" y="1248"/>
              <a:ext cx="1" cy="26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02" name="Line 30"/>
            <p:cNvSpPr>
              <a:spLocks noChangeShapeType="1"/>
            </p:cNvSpPr>
            <p:nvPr/>
          </p:nvSpPr>
          <p:spPr bwMode="auto">
            <a:xfrm>
              <a:off x="1265" y="1516"/>
              <a:ext cx="4063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03" name="Line 31"/>
            <p:cNvSpPr>
              <a:spLocks noChangeShapeType="1"/>
            </p:cNvSpPr>
            <p:nvPr/>
          </p:nvSpPr>
          <p:spPr bwMode="auto">
            <a:xfrm>
              <a:off x="4413" y="1516"/>
              <a:ext cx="1" cy="213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04" name="Line 32"/>
            <p:cNvSpPr>
              <a:spLocks noChangeShapeType="1"/>
            </p:cNvSpPr>
            <p:nvPr/>
          </p:nvSpPr>
          <p:spPr bwMode="auto">
            <a:xfrm>
              <a:off x="1265" y="1248"/>
              <a:ext cx="4063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05" name="Line 33"/>
            <p:cNvSpPr>
              <a:spLocks noChangeShapeType="1"/>
            </p:cNvSpPr>
            <p:nvPr/>
          </p:nvSpPr>
          <p:spPr bwMode="auto">
            <a:xfrm>
              <a:off x="960" y="1784"/>
              <a:ext cx="1" cy="47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06" name="Line 34"/>
            <p:cNvSpPr>
              <a:spLocks noChangeShapeType="1"/>
            </p:cNvSpPr>
            <p:nvPr/>
          </p:nvSpPr>
          <p:spPr bwMode="auto">
            <a:xfrm>
              <a:off x="5328" y="1516"/>
              <a:ext cx="1" cy="26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07" name="Line 35"/>
            <p:cNvSpPr>
              <a:spLocks noChangeShapeType="1"/>
            </p:cNvSpPr>
            <p:nvPr/>
          </p:nvSpPr>
          <p:spPr bwMode="auto">
            <a:xfrm>
              <a:off x="5328" y="1784"/>
              <a:ext cx="1" cy="47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08" name="Line 36"/>
            <p:cNvSpPr>
              <a:spLocks noChangeShapeType="1"/>
            </p:cNvSpPr>
            <p:nvPr/>
          </p:nvSpPr>
          <p:spPr bwMode="auto">
            <a:xfrm>
              <a:off x="960" y="2257"/>
              <a:ext cx="1" cy="47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09" name="Line 37"/>
            <p:cNvSpPr>
              <a:spLocks noChangeShapeType="1"/>
            </p:cNvSpPr>
            <p:nvPr/>
          </p:nvSpPr>
          <p:spPr bwMode="auto">
            <a:xfrm>
              <a:off x="5328" y="2257"/>
              <a:ext cx="1" cy="47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10" name="Line 38"/>
            <p:cNvSpPr>
              <a:spLocks noChangeShapeType="1"/>
            </p:cNvSpPr>
            <p:nvPr/>
          </p:nvSpPr>
          <p:spPr bwMode="auto">
            <a:xfrm>
              <a:off x="960" y="2729"/>
              <a:ext cx="1" cy="4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11" name="Line 39"/>
            <p:cNvSpPr>
              <a:spLocks noChangeShapeType="1"/>
            </p:cNvSpPr>
            <p:nvPr/>
          </p:nvSpPr>
          <p:spPr bwMode="auto">
            <a:xfrm>
              <a:off x="5328" y="2729"/>
              <a:ext cx="1" cy="4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12" name="Line 40"/>
            <p:cNvSpPr>
              <a:spLocks noChangeShapeType="1"/>
            </p:cNvSpPr>
            <p:nvPr/>
          </p:nvSpPr>
          <p:spPr bwMode="auto">
            <a:xfrm>
              <a:off x="960" y="3188"/>
              <a:ext cx="1" cy="46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13" name="Line 41"/>
            <p:cNvSpPr>
              <a:spLocks noChangeShapeType="1"/>
            </p:cNvSpPr>
            <p:nvPr/>
          </p:nvSpPr>
          <p:spPr bwMode="auto">
            <a:xfrm>
              <a:off x="5328" y="3188"/>
              <a:ext cx="1" cy="46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>
              <a:off x="1265" y="3648"/>
              <a:ext cx="314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4413" y="3648"/>
              <a:ext cx="91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516" name="Rectangle 44"/>
          <p:cNvSpPr>
            <a:spLocks noChangeArrowheads="1"/>
          </p:cNvSpPr>
          <p:nvPr/>
        </p:nvSpPr>
        <p:spPr bwMode="auto">
          <a:xfrm>
            <a:off x="1524000" y="3309939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17" name="Rectangle 45"/>
          <p:cNvSpPr>
            <a:spLocks noChangeArrowheads="1"/>
          </p:cNvSpPr>
          <p:nvPr/>
        </p:nvSpPr>
        <p:spPr bwMode="auto">
          <a:xfrm>
            <a:off x="1524000" y="3309939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18" name="Rectangle 46"/>
          <p:cNvSpPr>
            <a:spLocks noChangeArrowheads="1"/>
          </p:cNvSpPr>
          <p:nvPr/>
        </p:nvSpPr>
        <p:spPr bwMode="auto">
          <a:xfrm>
            <a:off x="1524000" y="331470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3519" name="Group 47"/>
          <p:cNvGrpSpPr>
            <a:grpSpLocks/>
          </p:cNvGrpSpPr>
          <p:nvPr/>
        </p:nvGrpSpPr>
        <p:grpSpPr bwMode="auto">
          <a:xfrm>
            <a:off x="8686801" y="2971801"/>
            <a:ext cx="989013" cy="2665413"/>
            <a:chOff x="4512" y="1872"/>
            <a:chExt cx="623" cy="1679"/>
          </a:xfrm>
        </p:grpSpPr>
        <p:graphicFrame>
          <p:nvGraphicFramePr>
            <p:cNvPr id="233520" name="Object 48"/>
            <p:cNvGraphicFramePr>
              <a:graphicFrameLocks noChangeAspect="1"/>
            </p:cNvGraphicFramePr>
            <p:nvPr/>
          </p:nvGraphicFramePr>
          <p:xfrm>
            <a:off x="4512" y="1872"/>
            <a:ext cx="62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0" r:id="rId4" imgW="329760" imgH="240840" progId="Equation.3">
                    <p:embed/>
                  </p:oleObj>
                </mc:Choice>
                <mc:Fallback>
                  <p:oleObj r:id="rId4" imgW="329760" imgH="240840" progId="Equation.3">
                    <p:embed/>
                    <p:pic>
                      <p:nvPicPr>
                        <p:cNvPr id="23352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72"/>
                          <a:ext cx="624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521" name="Object 49"/>
            <p:cNvGraphicFramePr>
              <a:graphicFrameLocks noChangeAspect="1"/>
            </p:cNvGraphicFramePr>
            <p:nvPr/>
          </p:nvGraphicFramePr>
          <p:xfrm>
            <a:off x="4512" y="2356"/>
            <a:ext cx="60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1" r:id="rId6" imgW="330120" imgH="241200" progId="Equation.3">
                    <p:embed/>
                  </p:oleObj>
                </mc:Choice>
                <mc:Fallback>
                  <p:oleObj r:id="rId6" imgW="330120" imgH="241200" progId="Equation.3">
                    <p:embed/>
                    <p:pic>
                      <p:nvPicPr>
                        <p:cNvPr id="233521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356"/>
                          <a:ext cx="600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522" name="Object 50"/>
            <p:cNvGraphicFramePr>
              <a:graphicFrameLocks noChangeAspect="1"/>
            </p:cNvGraphicFramePr>
            <p:nvPr/>
          </p:nvGraphicFramePr>
          <p:xfrm>
            <a:off x="4512" y="2789"/>
            <a:ext cx="62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2" r:id="rId8" imgW="329760" imgH="240840" progId="Equation.3">
                    <p:embed/>
                  </p:oleObj>
                </mc:Choice>
                <mc:Fallback>
                  <p:oleObj r:id="rId8" imgW="329760" imgH="240840" progId="Equation.3">
                    <p:embed/>
                    <p:pic>
                      <p:nvPicPr>
                        <p:cNvPr id="233522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789"/>
                          <a:ext cx="624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523" name="Object 51"/>
            <p:cNvGraphicFramePr>
              <a:graphicFrameLocks noChangeAspect="1"/>
            </p:cNvGraphicFramePr>
            <p:nvPr/>
          </p:nvGraphicFramePr>
          <p:xfrm>
            <a:off x="4512" y="3204"/>
            <a:ext cx="62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3" r:id="rId10" imgW="330120" imgH="228600" progId="Equation.3">
                    <p:embed/>
                  </p:oleObj>
                </mc:Choice>
                <mc:Fallback>
                  <p:oleObj r:id="rId10" imgW="330120" imgH="228600" progId="Equation.3">
                    <p:embed/>
                    <p:pic>
                      <p:nvPicPr>
                        <p:cNvPr id="233523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204"/>
                          <a:ext cx="624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FBC0D-2C95-4688-BF86-6C83F706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749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68288" indent="-268288">
              <a:spcBef>
                <a:spcPts val="600"/>
              </a:spcBef>
              <a:buClr>
                <a:srgbClr val="1D7ACF"/>
              </a:buClr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sz="2400">
                <a:latin typeface="宋体" charset="-122"/>
              </a:rPr>
              <a:t>为了克服信道衰落，提高系统容量，</a:t>
            </a:r>
          </a:p>
          <a:p>
            <a:pPr marL="268288" indent="-268288">
              <a:spcBef>
                <a:spcPts val="600"/>
              </a:spcBef>
              <a:buClr>
                <a:srgbClr val="1D7ACF"/>
              </a:buClr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en-GB" altLang="zh-CN" sz="2400">
                <a:latin typeface="宋体" charset="-122"/>
              </a:rPr>
              <a:t>CDMA2000</a:t>
            </a:r>
            <a:r>
              <a:rPr lang="zh-CN" altLang="en-GB" sz="2400">
                <a:latin typeface="宋体" charset="-122"/>
              </a:rPr>
              <a:t>允许采用多种分集发送方式：</a:t>
            </a:r>
          </a:p>
          <a:p>
            <a:pPr marL="268288" indent="-268288">
              <a:spcBef>
                <a:spcPts val="600"/>
              </a:spcBef>
              <a:buClr>
                <a:srgbClr val="1D7ACF"/>
              </a:buClr>
              <a:buBlip>
                <a:blip r:embed="rId3"/>
              </a:buBlip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sz="2400">
                <a:latin typeface="宋体" charset="-122"/>
              </a:rPr>
              <a:t>多载波发射分集</a:t>
            </a:r>
          </a:p>
          <a:p>
            <a:pPr marL="268288" indent="-268288">
              <a:spcBef>
                <a:spcPts val="600"/>
              </a:spcBef>
              <a:buClr>
                <a:srgbClr val="1D7ACF"/>
              </a:buClr>
              <a:buBlip>
                <a:blip r:embed="rId3"/>
              </a:buBlip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sz="2400">
                <a:latin typeface="宋体" charset="-122"/>
              </a:rPr>
              <a:t>正交发送分集</a:t>
            </a:r>
          </a:p>
          <a:p>
            <a:pPr marL="268288" indent="-268288">
              <a:spcBef>
                <a:spcPts val="600"/>
              </a:spcBef>
              <a:buClr>
                <a:srgbClr val="1D7ACF"/>
              </a:buClr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sz="2400">
                <a:latin typeface="宋体" charset="-122"/>
              </a:rPr>
              <a:t> （</a:t>
            </a:r>
            <a:r>
              <a:rPr lang="en-GB" altLang="zh-CN" sz="2400">
                <a:latin typeface="宋体" charset="-122"/>
              </a:rPr>
              <a:t>OTD</a:t>
            </a:r>
            <a:r>
              <a:rPr lang="zh-CN" altLang="en-GB" sz="2400">
                <a:latin typeface="宋体" charset="-122"/>
              </a:rPr>
              <a:t>，</a:t>
            </a:r>
            <a:r>
              <a:rPr lang="en-GB" altLang="zh-CN" sz="2400">
                <a:latin typeface="宋体" charset="-122"/>
              </a:rPr>
              <a:t>Orthogonal Transmission Diversity</a:t>
            </a:r>
            <a:r>
              <a:rPr lang="zh-CN" altLang="en-GB" sz="2400">
                <a:latin typeface="宋体" charset="-122"/>
              </a:rPr>
              <a:t>）</a:t>
            </a:r>
          </a:p>
          <a:p>
            <a:pPr marL="268288" indent="-268288">
              <a:spcBef>
                <a:spcPts val="600"/>
              </a:spcBef>
              <a:buClr>
                <a:srgbClr val="1D7ACF"/>
              </a:buClr>
              <a:buBlip>
                <a:blip r:embed="rId3"/>
              </a:buBlip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sz="2400">
                <a:latin typeface="宋体" charset="-122"/>
              </a:rPr>
              <a:t>空时扩展分集</a:t>
            </a:r>
          </a:p>
          <a:p>
            <a:pPr marL="268288" indent="-268288">
              <a:spcBef>
                <a:spcPts val="600"/>
              </a:spcBef>
              <a:buClr>
                <a:srgbClr val="1D7ACF"/>
              </a:buClr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zh-CN" altLang="en-GB" sz="2400">
                <a:latin typeface="宋体" charset="-122"/>
              </a:rPr>
              <a:t> （</a:t>
            </a:r>
            <a:r>
              <a:rPr lang="en-GB" altLang="zh-CN" sz="2400">
                <a:latin typeface="宋体" charset="-122"/>
              </a:rPr>
              <a:t>STS</a:t>
            </a:r>
            <a:r>
              <a:rPr lang="zh-CN" altLang="en-GB" sz="2400">
                <a:latin typeface="宋体" charset="-122"/>
              </a:rPr>
              <a:t>，</a:t>
            </a:r>
            <a:r>
              <a:rPr lang="en-GB" altLang="zh-CN" sz="2400">
                <a:latin typeface="宋体" charset="-122"/>
              </a:rPr>
              <a:t>Space Time Spreading</a:t>
            </a:r>
            <a:r>
              <a:rPr lang="zh-CN" altLang="en-GB" sz="2400">
                <a:latin typeface="宋体" charset="-122"/>
              </a:rPr>
              <a:t>）</a:t>
            </a:r>
            <a:r>
              <a:rPr lang="zh-CN" altLang="en-GB" sz="2400"/>
              <a:t> 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en-GB" altLang="zh-CN" sz="3200" dirty="0"/>
              <a:t>CDMA2000 1x</a:t>
            </a:r>
            <a:r>
              <a:rPr lang="zh-CN" altLang="en-GB" sz="3200" dirty="0"/>
              <a:t>前向链路发射分集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B2864-A78E-45F6-852F-9C5B9F39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6816726" y="2928938"/>
            <a:ext cx="3400425" cy="520700"/>
          </a:xfrm>
          <a:prstGeom prst="rect">
            <a:avLst/>
          </a:prstGeom>
          <a:noFill/>
          <a:ln w="9360">
            <a:solidFill>
              <a:srgbClr val="660066"/>
            </a:solidFill>
            <a:prstDash val="lgDashDotDot"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Clr>
                <a:srgbClr val="660066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</a:rPr>
              <a:t>CDMA2000 1x </a:t>
            </a:r>
            <a:r>
              <a:rPr lang="zh-CN" altLang="en-GB" sz="28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</a:rPr>
              <a:t>支持</a:t>
            </a:r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 flipH="1">
            <a:off x="4654550" y="3141664"/>
            <a:ext cx="2019300" cy="1587"/>
          </a:xfrm>
          <a:prstGeom prst="line">
            <a:avLst/>
          </a:prstGeom>
          <a:noFill/>
          <a:ln w="12600">
            <a:solidFill>
              <a:srgbClr val="66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526" name="Line 6"/>
          <p:cNvSpPr>
            <a:spLocks noChangeShapeType="1"/>
          </p:cNvSpPr>
          <p:nvPr/>
        </p:nvSpPr>
        <p:spPr bwMode="auto">
          <a:xfrm flipH="1">
            <a:off x="4870450" y="3357564"/>
            <a:ext cx="2019300" cy="1081087"/>
          </a:xfrm>
          <a:prstGeom prst="line">
            <a:avLst/>
          </a:prstGeom>
          <a:noFill/>
          <a:ln w="12600">
            <a:solidFill>
              <a:srgbClr val="66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CA1B9-3ED7-4EF1-AA4B-CE592DF9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045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10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1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4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5" presetClass="emph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num">
                                      <p:cBhvr additive="repl">
                                        <p:cTn id="17" dur="5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num">
                                      <p:cBhvr additive="repl">
                                        <p:cTn id="19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 animBg="1"/>
      <p:bldP spid="235525" grpId="1" animBg="1"/>
      <p:bldP spid="235526" grpId="0" animBg="1"/>
      <p:bldP spid="2355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33530-8F3A-41F6-ACC8-8AD98772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全球性标准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多种环境下支持高速的分组数据传输速率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</a:pP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快速移动环境 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144kbps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</a:pP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步行环境 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384kbps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</a:pP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固定位置环境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2Mbps         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便于系统的升级、演进，易于向下一代系统灵活发展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传输速率能够按需分配 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90F837-C925-41A5-A4E6-C3C71F4E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7.1.3 IMT-2000</a:t>
            </a:r>
            <a:r>
              <a:rPr lang="zh-CN" altLang="en-GB" dirty="0">
                <a:solidFill>
                  <a:srgbClr val="FFFFFF"/>
                </a:solidFill>
              </a:rPr>
              <a:t>对传输技术提出的要求</a:t>
            </a:r>
            <a:r>
              <a:rPr lang="zh-CN" altLang="en-US" dirty="0">
                <a:solidFill>
                  <a:srgbClr val="FFFFFF"/>
                </a:solidFill>
              </a:rPr>
              <a:t>（</a:t>
            </a:r>
            <a:r>
              <a:rPr lang="en-US" altLang="zh-CN" dirty="0">
                <a:solidFill>
                  <a:srgbClr val="FFFFFF"/>
                </a:solidFill>
              </a:rPr>
              <a:t>1</a:t>
            </a:r>
            <a:r>
              <a:rPr lang="zh-CN" altLang="en-US" dirty="0">
                <a:solidFill>
                  <a:srgbClr val="FFFFFF"/>
                </a:solidFill>
              </a:rPr>
              <a:t>）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2866D-C838-4B8F-8A91-BF99C0A2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631951" y="-100013"/>
            <a:ext cx="7935913" cy="11430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32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63751" y="1557338"/>
            <a:ext cx="8208963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608013" indent="-608013">
              <a:lnSpc>
                <a:spcPct val="90000"/>
              </a:lnSpc>
              <a:spcBef>
                <a:spcPts val="700"/>
              </a:spcBef>
              <a:buClr>
                <a:srgbClr val="5AA5DE"/>
              </a:buClr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</a:pPr>
            <a:endParaRPr lang="en-GB" altLang="zh-CN" sz="2800" dirty="0">
              <a:solidFill>
                <a:srgbClr val="343300"/>
              </a:solidFill>
              <a:latin typeface="楷体_GB2312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ACA18A-5E77-4434-A439-2D138F82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957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dirty="0">
                <a:latin typeface="宋体" charset="-122"/>
              </a:rPr>
              <a:t>高一阶</a:t>
            </a:r>
            <a:r>
              <a:rPr lang="en-GB" altLang="zh-CN" sz="2400" dirty="0">
                <a:latin typeface="宋体" charset="-122"/>
              </a:rPr>
              <a:t>Walsh</a:t>
            </a:r>
            <a:r>
              <a:rPr lang="zh-CN" altLang="en-GB" sz="2400" dirty="0">
                <a:latin typeface="宋体" charset="-122"/>
              </a:rPr>
              <a:t>码的过程，这种重复方式保证了两路</a:t>
            </a:r>
            <a:r>
              <a:rPr lang="en-GB" altLang="zh-CN" sz="2400" dirty="0">
                <a:latin typeface="宋体" charset="-122"/>
              </a:rPr>
              <a:t>Walsh</a:t>
            </a:r>
            <a:r>
              <a:rPr lang="zh-CN" altLang="en-GB" sz="2400" dirty="0">
                <a:latin typeface="宋体" charset="-122"/>
              </a:rPr>
              <a:t>扩展的正交性。这是一种开环分集方式。采用</a:t>
            </a:r>
            <a:r>
              <a:rPr lang="en-GB" altLang="zh-CN" sz="2400" dirty="0">
                <a:latin typeface="宋体" charset="-122"/>
              </a:rPr>
              <a:t>OTD</a:t>
            </a:r>
            <a:r>
              <a:rPr lang="zh-CN" altLang="en-GB" sz="2400" dirty="0">
                <a:solidFill>
                  <a:srgbClr val="003300"/>
                </a:solidFill>
                <a:latin typeface="宋体" charset="-122"/>
              </a:rPr>
              <a:t>发送分集方式</a:t>
            </a:r>
            <a:r>
              <a:rPr lang="zh-CN" altLang="en-GB" sz="2400" dirty="0">
                <a:latin typeface="宋体" charset="-122"/>
              </a:rPr>
              <a:t>，其中一个导频采用公共导频，另一个天线需要应用发送分集导频，并且两个天线的间距一般要大于</a:t>
            </a:r>
            <a:r>
              <a:rPr lang="en-GB" altLang="zh-CN" sz="2400" dirty="0">
                <a:latin typeface="宋体" charset="-122"/>
              </a:rPr>
              <a:t>10</a:t>
            </a:r>
            <a:r>
              <a:rPr lang="zh-CN" altLang="en-GB" sz="2400" dirty="0">
                <a:latin typeface="宋体" charset="-122"/>
              </a:rPr>
              <a:t>个波长的距离，以得到空间的不相关性。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dirty="0">
                <a:latin typeface="宋体" charset="-122"/>
              </a:rPr>
              <a:t>这种发送方式与普通方式基本相同，只是</a:t>
            </a:r>
            <a:r>
              <a:rPr lang="zh-CN" altLang="en-GB" sz="2400" dirty="0">
                <a:solidFill>
                  <a:srgbClr val="003300"/>
                </a:solidFill>
                <a:latin typeface="宋体" charset="-122"/>
              </a:rPr>
              <a:t>码重复</a:t>
            </a:r>
            <a:r>
              <a:rPr lang="zh-CN" altLang="en-GB" sz="2400" dirty="0">
                <a:latin typeface="宋体" charset="-122"/>
              </a:rPr>
              <a:t>不同。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0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0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0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000" dirty="0"/>
          </a:p>
          <a:p>
            <a:pPr>
              <a:lnSpc>
                <a:spcPct val="80000"/>
              </a:lnSpc>
              <a:spcBef>
                <a:spcPts val="9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3600" dirty="0"/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400" dirty="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GB" sz="3200" dirty="0"/>
              <a:t>正交发送分集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F9FDD-9AFC-4DCC-A5C6-A80BCD68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524000" y="2509839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573" name="Group 5"/>
          <p:cNvGrpSpPr>
            <a:grpSpLocks/>
          </p:cNvGrpSpPr>
          <p:nvPr/>
        </p:nvGrpSpPr>
        <p:grpSpPr bwMode="auto">
          <a:xfrm>
            <a:off x="2163764" y="3357565"/>
            <a:ext cx="8137525" cy="2500313"/>
            <a:chOff x="403" y="2115"/>
            <a:chExt cx="5126" cy="1575"/>
          </a:xfrm>
        </p:grpSpPr>
        <p:sp>
          <p:nvSpPr>
            <p:cNvPr id="237574" name="Rectangle 6"/>
            <p:cNvSpPr>
              <a:spLocks noChangeArrowheads="1"/>
            </p:cNvSpPr>
            <p:nvPr/>
          </p:nvSpPr>
          <p:spPr bwMode="auto">
            <a:xfrm>
              <a:off x="4084" y="3519"/>
              <a:ext cx="2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5" name="Rectangle 7"/>
            <p:cNvSpPr>
              <a:spLocks noChangeArrowheads="1"/>
            </p:cNvSpPr>
            <p:nvPr/>
          </p:nvSpPr>
          <p:spPr bwMode="auto">
            <a:xfrm>
              <a:off x="1056" y="2860"/>
              <a:ext cx="551" cy="300"/>
            </a:xfrm>
            <a:prstGeom prst="rect">
              <a:avLst/>
            </a:prstGeom>
            <a:solidFill>
              <a:srgbClr val="FFFF00"/>
            </a:solidFill>
            <a:ln w="11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6" name="Rectangle 8"/>
            <p:cNvSpPr>
              <a:spLocks noChangeArrowheads="1"/>
            </p:cNvSpPr>
            <p:nvPr/>
          </p:nvSpPr>
          <p:spPr bwMode="auto">
            <a:xfrm>
              <a:off x="1034" y="2915"/>
              <a:ext cx="549" cy="1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700" b="1">
                  <a:solidFill>
                    <a:srgbClr val="000000"/>
                  </a:solidFill>
                  <a:latin typeface="Times New Roman" pitchFamily="16" charset="0"/>
                </a:rPr>
                <a:t>数据分离</a:t>
              </a:r>
            </a:p>
          </p:txBody>
        </p:sp>
        <p:grpSp>
          <p:nvGrpSpPr>
            <p:cNvPr id="237577" name="Group 9"/>
            <p:cNvGrpSpPr>
              <a:grpSpLocks/>
            </p:cNvGrpSpPr>
            <p:nvPr/>
          </p:nvGrpSpPr>
          <p:grpSpPr bwMode="auto">
            <a:xfrm>
              <a:off x="671" y="2978"/>
              <a:ext cx="382" cy="64"/>
              <a:chOff x="671" y="2978"/>
              <a:chExt cx="382" cy="64"/>
            </a:xfrm>
          </p:grpSpPr>
          <p:sp>
            <p:nvSpPr>
              <p:cNvPr id="237578" name="Line 10"/>
              <p:cNvSpPr>
                <a:spLocks noChangeShapeType="1"/>
              </p:cNvSpPr>
              <p:nvPr/>
            </p:nvSpPr>
            <p:spPr bwMode="auto">
              <a:xfrm>
                <a:off x="671" y="3010"/>
                <a:ext cx="316" cy="1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79" name="Freeform 11"/>
              <p:cNvSpPr>
                <a:spLocks noChangeArrowheads="1"/>
              </p:cNvSpPr>
              <p:nvPr/>
            </p:nvSpPr>
            <p:spPr bwMode="auto">
              <a:xfrm>
                <a:off x="983" y="2978"/>
                <a:ext cx="71" cy="65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71" y="32"/>
                  </a:cxn>
                  <a:cxn ang="0">
                    <a:pos x="0" y="0"/>
                  </a:cxn>
                  <a:cxn ang="0">
                    <a:pos x="0" y="65"/>
                  </a:cxn>
                </a:cxnLst>
                <a:rect l="0" t="0" r="r" b="b"/>
                <a:pathLst>
                  <a:path w="71" h="65">
                    <a:moveTo>
                      <a:pt x="0" y="65"/>
                    </a:moveTo>
                    <a:lnTo>
                      <a:pt x="71" y="32"/>
                    </a:lnTo>
                    <a:lnTo>
                      <a:pt x="0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7580" name="Group 12"/>
            <p:cNvGrpSpPr>
              <a:grpSpLocks/>
            </p:cNvGrpSpPr>
            <p:nvPr/>
          </p:nvGrpSpPr>
          <p:grpSpPr bwMode="auto">
            <a:xfrm>
              <a:off x="1605" y="2631"/>
              <a:ext cx="381" cy="328"/>
              <a:chOff x="1605" y="2631"/>
              <a:chExt cx="381" cy="328"/>
            </a:xfrm>
          </p:grpSpPr>
          <p:sp>
            <p:nvSpPr>
              <p:cNvPr id="237581" name="Freeform 13"/>
              <p:cNvSpPr>
                <a:spLocks noChangeArrowheads="1"/>
              </p:cNvSpPr>
              <p:nvPr/>
            </p:nvSpPr>
            <p:spPr bwMode="auto">
              <a:xfrm>
                <a:off x="1605" y="2662"/>
                <a:ext cx="316" cy="298"/>
              </a:xfrm>
              <a:custGeom>
                <a:avLst/>
                <a:gdLst/>
                <a:ahLst/>
                <a:cxnLst>
                  <a:cxn ang="0">
                    <a:pos x="0" y="299"/>
                  </a:cxn>
                  <a:cxn ang="0">
                    <a:pos x="190" y="299"/>
                  </a:cxn>
                  <a:cxn ang="0">
                    <a:pos x="190" y="0"/>
                  </a:cxn>
                  <a:cxn ang="0">
                    <a:pos x="316" y="0"/>
                  </a:cxn>
                </a:cxnLst>
                <a:rect l="0" t="0" r="r" b="b"/>
                <a:pathLst>
                  <a:path w="316" h="299">
                    <a:moveTo>
                      <a:pt x="0" y="299"/>
                    </a:moveTo>
                    <a:lnTo>
                      <a:pt x="190" y="299"/>
                    </a:lnTo>
                    <a:lnTo>
                      <a:pt x="190" y="0"/>
                    </a:lnTo>
                    <a:lnTo>
                      <a:pt x="316" y="0"/>
                    </a:lnTo>
                  </a:path>
                </a:pathLst>
              </a:custGeom>
              <a:noFill/>
              <a:ln w="111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582" name="Freeform 14"/>
              <p:cNvSpPr>
                <a:spLocks noChangeArrowheads="1"/>
              </p:cNvSpPr>
              <p:nvPr/>
            </p:nvSpPr>
            <p:spPr bwMode="auto">
              <a:xfrm>
                <a:off x="1916" y="2631"/>
                <a:ext cx="71" cy="6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1" y="31"/>
                  </a:cxn>
                  <a:cxn ang="0">
                    <a:pos x="0" y="0"/>
                  </a:cxn>
                  <a:cxn ang="0">
                    <a:pos x="0" y="64"/>
                  </a:cxn>
                </a:cxnLst>
                <a:rect l="0" t="0" r="r" b="b"/>
                <a:pathLst>
                  <a:path w="71" h="64">
                    <a:moveTo>
                      <a:pt x="0" y="64"/>
                    </a:moveTo>
                    <a:lnTo>
                      <a:pt x="71" y="31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1994" y="2460"/>
              <a:ext cx="607" cy="400"/>
            </a:xfrm>
            <a:prstGeom prst="rect">
              <a:avLst/>
            </a:prstGeom>
            <a:solidFill>
              <a:srgbClr val="FFFF00"/>
            </a:solidFill>
            <a:ln w="11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4" name="Rectangle 16"/>
            <p:cNvSpPr>
              <a:spLocks noChangeArrowheads="1"/>
            </p:cNvSpPr>
            <p:nvPr/>
          </p:nvSpPr>
          <p:spPr bwMode="auto">
            <a:xfrm>
              <a:off x="1973" y="2462"/>
              <a:ext cx="371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QPSK</a:t>
              </a:r>
            </a:p>
          </p:txBody>
        </p:sp>
        <p:sp>
          <p:nvSpPr>
            <p:cNvPr id="237585" name="Rectangle 17"/>
            <p:cNvSpPr>
              <a:spLocks noChangeArrowheads="1"/>
            </p:cNvSpPr>
            <p:nvPr/>
          </p:nvSpPr>
          <p:spPr bwMode="auto">
            <a:xfrm>
              <a:off x="2314" y="2466"/>
              <a:ext cx="275" cy="1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700" b="1">
                  <a:solidFill>
                    <a:srgbClr val="000000"/>
                  </a:solidFill>
                  <a:latin typeface="Times New Roman" pitchFamily="16" charset="0"/>
                </a:rPr>
                <a:t>映射</a:t>
              </a:r>
            </a:p>
          </p:txBody>
        </p:sp>
        <p:sp>
          <p:nvSpPr>
            <p:cNvPr id="237586" name="Rectangle 18"/>
            <p:cNvSpPr>
              <a:spLocks noChangeArrowheads="1"/>
            </p:cNvSpPr>
            <p:nvPr/>
          </p:nvSpPr>
          <p:spPr bwMode="auto">
            <a:xfrm>
              <a:off x="2154" y="2606"/>
              <a:ext cx="68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237587" name="Rectangle 19"/>
            <p:cNvSpPr>
              <a:spLocks noChangeArrowheads="1"/>
            </p:cNvSpPr>
            <p:nvPr/>
          </p:nvSpPr>
          <p:spPr bwMode="auto">
            <a:xfrm>
              <a:off x="2248" y="2606"/>
              <a:ext cx="46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-</a:t>
              </a:r>
            </a:p>
          </p:txBody>
        </p:sp>
        <p:sp>
          <p:nvSpPr>
            <p:cNvPr id="237588" name="Rectangle 20"/>
            <p:cNvSpPr>
              <a:spLocks noChangeArrowheads="1"/>
            </p:cNvSpPr>
            <p:nvPr/>
          </p:nvSpPr>
          <p:spPr bwMode="auto">
            <a:xfrm>
              <a:off x="2285" y="2606"/>
              <a:ext cx="180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&gt; 1</a:t>
              </a:r>
            </a:p>
          </p:txBody>
        </p:sp>
        <p:sp>
          <p:nvSpPr>
            <p:cNvPr id="237589" name="Rectangle 21"/>
            <p:cNvSpPr>
              <a:spLocks noChangeArrowheads="1"/>
            </p:cNvSpPr>
            <p:nvPr/>
          </p:nvSpPr>
          <p:spPr bwMode="auto">
            <a:xfrm>
              <a:off x="2154" y="2724"/>
              <a:ext cx="68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237590" name="Rectangle 22"/>
            <p:cNvSpPr>
              <a:spLocks noChangeArrowheads="1"/>
            </p:cNvSpPr>
            <p:nvPr/>
          </p:nvSpPr>
          <p:spPr bwMode="auto">
            <a:xfrm>
              <a:off x="2246" y="2724"/>
              <a:ext cx="46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-</a:t>
              </a:r>
            </a:p>
          </p:txBody>
        </p:sp>
        <p:sp>
          <p:nvSpPr>
            <p:cNvPr id="237591" name="Rectangle 23"/>
            <p:cNvSpPr>
              <a:spLocks noChangeArrowheads="1"/>
            </p:cNvSpPr>
            <p:nvPr/>
          </p:nvSpPr>
          <p:spPr bwMode="auto">
            <a:xfrm>
              <a:off x="2267" y="2724"/>
              <a:ext cx="78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&gt;</a:t>
              </a:r>
            </a:p>
          </p:txBody>
        </p:sp>
        <p:sp>
          <p:nvSpPr>
            <p:cNvPr id="237592" name="Rectangle 24"/>
            <p:cNvSpPr>
              <a:spLocks noChangeArrowheads="1"/>
            </p:cNvSpPr>
            <p:nvPr/>
          </p:nvSpPr>
          <p:spPr bwMode="auto">
            <a:xfrm>
              <a:off x="2382" y="2724"/>
              <a:ext cx="46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-</a:t>
              </a:r>
            </a:p>
          </p:txBody>
        </p:sp>
        <p:sp>
          <p:nvSpPr>
            <p:cNvPr id="237593" name="Rectangle 25"/>
            <p:cNvSpPr>
              <a:spLocks noChangeArrowheads="1"/>
            </p:cNvSpPr>
            <p:nvPr/>
          </p:nvSpPr>
          <p:spPr bwMode="auto">
            <a:xfrm>
              <a:off x="2427" y="2724"/>
              <a:ext cx="68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grpSp>
          <p:nvGrpSpPr>
            <p:cNvPr id="237594" name="Group 26"/>
            <p:cNvGrpSpPr>
              <a:grpSpLocks/>
            </p:cNvGrpSpPr>
            <p:nvPr/>
          </p:nvGrpSpPr>
          <p:grpSpPr bwMode="auto">
            <a:xfrm>
              <a:off x="1605" y="3059"/>
              <a:ext cx="381" cy="331"/>
              <a:chOff x="1605" y="3059"/>
              <a:chExt cx="381" cy="331"/>
            </a:xfrm>
          </p:grpSpPr>
          <p:sp>
            <p:nvSpPr>
              <p:cNvPr id="237595" name="Freeform 27"/>
              <p:cNvSpPr>
                <a:spLocks noChangeArrowheads="1"/>
              </p:cNvSpPr>
              <p:nvPr/>
            </p:nvSpPr>
            <p:spPr bwMode="auto">
              <a:xfrm>
                <a:off x="1605" y="3059"/>
                <a:ext cx="316" cy="2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" y="0"/>
                  </a:cxn>
                  <a:cxn ang="0">
                    <a:pos x="190" y="299"/>
                  </a:cxn>
                  <a:cxn ang="0">
                    <a:pos x="316" y="299"/>
                  </a:cxn>
                </a:cxnLst>
                <a:rect l="0" t="0" r="r" b="b"/>
                <a:pathLst>
                  <a:path w="316" h="299">
                    <a:moveTo>
                      <a:pt x="0" y="0"/>
                    </a:moveTo>
                    <a:lnTo>
                      <a:pt x="190" y="0"/>
                    </a:lnTo>
                    <a:lnTo>
                      <a:pt x="190" y="299"/>
                    </a:lnTo>
                    <a:lnTo>
                      <a:pt x="316" y="299"/>
                    </a:lnTo>
                  </a:path>
                </a:pathLst>
              </a:custGeom>
              <a:noFill/>
              <a:ln w="111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596" name="Freeform 28"/>
              <p:cNvSpPr>
                <a:spLocks noChangeArrowheads="1"/>
              </p:cNvSpPr>
              <p:nvPr/>
            </p:nvSpPr>
            <p:spPr bwMode="auto">
              <a:xfrm>
                <a:off x="1916" y="3327"/>
                <a:ext cx="71" cy="65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71" y="31"/>
                  </a:cxn>
                  <a:cxn ang="0">
                    <a:pos x="0" y="0"/>
                  </a:cxn>
                  <a:cxn ang="0">
                    <a:pos x="0" y="65"/>
                  </a:cxn>
                </a:cxnLst>
                <a:rect l="0" t="0" r="r" b="b"/>
                <a:pathLst>
                  <a:path w="71" h="65">
                    <a:moveTo>
                      <a:pt x="0" y="65"/>
                    </a:moveTo>
                    <a:lnTo>
                      <a:pt x="71" y="31"/>
                    </a:lnTo>
                    <a:lnTo>
                      <a:pt x="0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1990" y="3159"/>
              <a:ext cx="606" cy="400"/>
            </a:xfrm>
            <a:prstGeom prst="rect">
              <a:avLst/>
            </a:prstGeom>
            <a:solidFill>
              <a:srgbClr val="FFFF00"/>
            </a:solidFill>
            <a:ln w="11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1973" y="3142"/>
              <a:ext cx="371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QPSK</a:t>
              </a:r>
            </a:p>
          </p:txBody>
        </p:sp>
        <p:sp>
          <p:nvSpPr>
            <p:cNvPr id="237599" name="Rectangle 31"/>
            <p:cNvSpPr>
              <a:spLocks noChangeArrowheads="1"/>
            </p:cNvSpPr>
            <p:nvPr/>
          </p:nvSpPr>
          <p:spPr bwMode="auto">
            <a:xfrm>
              <a:off x="2310" y="3146"/>
              <a:ext cx="275" cy="1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700" b="1">
                  <a:solidFill>
                    <a:srgbClr val="000000"/>
                  </a:solidFill>
                  <a:latin typeface="Times New Roman" pitchFamily="16" charset="0"/>
                </a:rPr>
                <a:t>映射</a:t>
              </a:r>
            </a:p>
          </p:txBody>
        </p:sp>
        <p:sp>
          <p:nvSpPr>
            <p:cNvPr id="237600" name="Rectangle 32"/>
            <p:cNvSpPr>
              <a:spLocks noChangeArrowheads="1"/>
            </p:cNvSpPr>
            <p:nvPr/>
          </p:nvSpPr>
          <p:spPr bwMode="auto">
            <a:xfrm>
              <a:off x="2154" y="3305"/>
              <a:ext cx="68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242" y="3305"/>
              <a:ext cx="46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-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278" y="3305"/>
              <a:ext cx="180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&gt; 1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2154" y="3424"/>
              <a:ext cx="68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2223" y="3424"/>
              <a:ext cx="46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-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2260" y="3424"/>
              <a:ext cx="78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&gt;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382" y="3424"/>
              <a:ext cx="46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-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2449" y="3424"/>
              <a:ext cx="68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grpSp>
          <p:nvGrpSpPr>
            <p:cNvPr id="237608" name="Group 40"/>
            <p:cNvGrpSpPr>
              <a:grpSpLocks/>
            </p:cNvGrpSpPr>
            <p:nvPr/>
          </p:nvGrpSpPr>
          <p:grpSpPr bwMode="auto">
            <a:xfrm>
              <a:off x="2594" y="2631"/>
              <a:ext cx="216" cy="63"/>
              <a:chOff x="2594" y="2631"/>
              <a:chExt cx="216" cy="63"/>
            </a:xfrm>
          </p:grpSpPr>
          <p:sp>
            <p:nvSpPr>
              <p:cNvPr id="237609" name="Line 41"/>
              <p:cNvSpPr>
                <a:spLocks noChangeShapeType="1"/>
              </p:cNvSpPr>
              <p:nvPr/>
            </p:nvSpPr>
            <p:spPr bwMode="auto">
              <a:xfrm>
                <a:off x="2594" y="2662"/>
                <a:ext cx="151" cy="1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10" name="Freeform 42"/>
              <p:cNvSpPr>
                <a:spLocks noChangeArrowheads="1"/>
              </p:cNvSpPr>
              <p:nvPr/>
            </p:nvSpPr>
            <p:spPr bwMode="auto">
              <a:xfrm>
                <a:off x="2740" y="2631"/>
                <a:ext cx="71" cy="6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1" y="31"/>
                  </a:cxn>
                  <a:cxn ang="0">
                    <a:pos x="0" y="0"/>
                  </a:cxn>
                  <a:cxn ang="0">
                    <a:pos x="0" y="64"/>
                  </a:cxn>
                </a:cxnLst>
                <a:rect l="0" t="0" r="r" b="b"/>
                <a:pathLst>
                  <a:path w="71" h="64">
                    <a:moveTo>
                      <a:pt x="0" y="64"/>
                    </a:moveTo>
                    <a:lnTo>
                      <a:pt x="71" y="31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2828" y="2512"/>
              <a:ext cx="551" cy="300"/>
            </a:xfrm>
            <a:prstGeom prst="rect">
              <a:avLst/>
            </a:prstGeom>
            <a:solidFill>
              <a:srgbClr val="FFFF00"/>
            </a:solidFill>
            <a:ln w="11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2" name="Rectangle 44"/>
            <p:cNvSpPr>
              <a:spLocks noChangeArrowheads="1"/>
            </p:cNvSpPr>
            <p:nvPr/>
          </p:nvSpPr>
          <p:spPr bwMode="auto">
            <a:xfrm>
              <a:off x="2808" y="2508"/>
              <a:ext cx="549" cy="1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700" b="1">
                  <a:solidFill>
                    <a:srgbClr val="000000"/>
                  </a:solidFill>
                  <a:latin typeface="Times New Roman" pitchFamily="16" charset="0"/>
                </a:rPr>
                <a:t>符号重复</a:t>
              </a:r>
            </a:p>
          </p:txBody>
        </p:sp>
        <p:sp>
          <p:nvSpPr>
            <p:cNvPr id="237613" name="Rectangle 45"/>
            <p:cNvSpPr>
              <a:spLocks noChangeArrowheads="1"/>
            </p:cNvSpPr>
            <p:nvPr/>
          </p:nvSpPr>
          <p:spPr bwMode="auto">
            <a:xfrm>
              <a:off x="2975" y="2644"/>
              <a:ext cx="280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(+ +)‏</a:t>
              </a:r>
            </a:p>
          </p:txBody>
        </p:sp>
        <p:grpSp>
          <p:nvGrpSpPr>
            <p:cNvPr id="237614" name="Group 46"/>
            <p:cNvGrpSpPr>
              <a:grpSpLocks/>
            </p:cNvGrpSpPr>
            <p:nvPr/>
          </p:nvGrpSpPr>
          <p:grpSpPr bwMode="auto">
            <a:xfrm>
              <a:off x="2594" y="3327"/>
              <a:ext cx="216" cy="64"/>
              <a:chOff x="2594" y="3327"/>
              <a:chExt cx="216" cy="64"/>
            </a:xfrm>
          </p:grpSpPr>
          <p:sp>
            <p:nvSpPr>
              <p:cNvPr id="237615" name="Line 47"/>
              <p:cNvSpPr>
                <a:spLocks noChangeShapeType="1"/>
              </p:cNvSpPr>
              <p:nvPr/>
            </p:nvSpPr>
            <p:spPr bwMode="auto">
              <a:xfrm>
                <a:off x="2594" y="3358"/>
                <a:ext cx="151" cy="1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16" name="Freeform 48"/>
              <p:cNvSpPr>
                <a:spLocks noChangeArrowheads="1"/>
              </p:cNvSpPr>
              <p:nvPr/>
            </p:nvSpPr>
            <p:spPr bwMode="auto">
              <a:xfrm>
                <a:off x="2740" y="3327"/>
                <a:ext cx="71" cy="65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71" y="31"/>
                  </a:cxn>
                  <a:cxn ang="0">
                    <a:pos x="0" y="0"/>
                  </a:cxn>
                  <a:cxn ang="0">
                    <a:pos x="0" y="65"/>
                  </a:cxn>
                </a:cxnLst>
                <a:rect l="0" t="0" r="r" b="b"/>
                <a:pathLst>
                  <a:path w="71" h="65">
                    <a:moveTo>
                      <a:pt x="0" y="65"/>
                    </a:moveTo>
                    <a:lnTo>
                      <a:pt x="71" y="31"/>
                    </a:lnTo>
                    <a:lnTo>
                      <a:pt x="0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7617" name="Rectangle 49"/>
            <p:cNvSpPr>
              <a:spLocks noChangeArrowheads="1"/>
            </p:cNvSpPr>
            <p:nvPr/>
          </p:nvSpPr>
          <p:spPr bwMode="auto">
            <a:xfrm>
              <a:off x="2814" y="3209"/>
              <a:ext cx="551" cy="300"/>
            </a:xfrm>
            <a:prstGeom prst="rect">
              <a:avLst/>
            </a:prstGeom>
            <a:solidFill>
              <a:srgbClr val="FFFF00"/>
            </a:solidFill>
            <a:ln w="11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8" name="Rectangle 50"/>
            <p:cNvSpPr>
              <a:spLocks noChangeArrowheads="1"/>
            </p:cNvSpPr>
            <p:nvPr/>
          </p:nvSpPr>
          <p:spPr bwMode="auto">
            <a:xfrm>
              <a:off x="2835" y="3209"/>
              <a:ext cx="548" cy="1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700" b="1">
                  <a:solidFill>
                    <a:srgbClr val="000000"/>
                  </a:solidFill>
                  <a:latin typeface="Times New Roman" pitchFamily="16" charset="0"/>
                </a:rPr>
                <a:t>符号重复</a:t>
              </a:r>
            </a:p>
          </p:txBody>
        </p:sp>
        <p:sp>
          <p:nvSpPr>
            <p:cNvPr id="237619" name="Rectangle 51"/>
            <p:cNvSpPr>
              <a:spLocks noChangeArrowheads="1"/>
            </p:cNvSpPr>
            <p:nvPr/>
          </p:nvSpPr>
          <p:spPr bwMode="auto">
            <a:xfrm>
              <a:off x="2954" y="3341"/>
              <a:ext cx="157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(+ </a:t>
              </a:r>
            </a:p>
          </p:txBody>
        </p:sp>
        <p:sp>
          <p:nvSpPr>
            <p:cNvPr id="237620" name="Rectangle 52"/>
            <p:cNvSpPr>
              <a:spLocks noChangeArrowheads="1"/>
            </p:cNvSpPr>
            <p:nvPr/>
          </p:nvSpPr>
          <p:spPr bwMode="auto">
            <a:xfrm>
              <a:off x="3080" y="3341"/>
              <a:ext cx="46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-</a:t>
              </a:r>
            </a:p>
          </p:txBody>
        </p:sp>
        <p:sp>
          <p:nvSpPr>
            <p:cNvPr id="237621" name="Rectangle 53"/>
            <p:cNvSpPr>
              <a:spLocks noChangeArrowheads="1"/>
            </p:cNvSpPr>
            <p:nvPr/>
          </p:nvSpPr>
          <p:spPr bwMode="auto">
            <a:xfrm>
              <a:off x="3116" y="3341"/>
              <a:ext cx="46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)‏</a:t>
              </a:r>
            </a:p>
          </p:txBody>
        </p:sp>
        <p:grpSp>
          <p:nvGrpSpPr>
            <p:cNvPr id="237622" name="Group 54"/>
            <p:cNvGrpSpPr>
              <a:grpSpLocks/>
            </p:cNvGrpSpPr>
            <p:nvPr/>
          </p:nvGrpSpPr>
          <p:grpSpPr bwMode="auto">
            <a:xfrm>
              <a:off x="3363" y="2631"/>
              <a:ext cx="217" cy="63"/>
              <a:chOff x="3363" y="2631"/>
              <a:chExt cx="217" cy="63"/>
            </a:xfrm>
          </p:grpSpPr>
          <p:sp>
            <p:nvSpPr>
              <p:cNvPr id="237623" name="Line 55"/>
              <p:cNvSpPr>
                <a:spLocks noChangeShapeType="1"/>
              </p:cNvSpPr>
              <p:nvPr/>
            </p:nvSpPr>
            <p:spPr bwMode="auto">
              <a:xfrm>
                <a:off x="3363" y="2662"/>
                <a:ext cx="151" cy="1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24" name="Freeform 56"/>
              <p:cNvSpPr>
                <a:spLocks noChangeArrowheads="1"/>
              </p:cNvSpPr>
              <p:nvPr/>
            </p:nvSpPr>
            <p:spPr bwMode="auto">
              <a:xfrm>
                <a:off x="3510" y="2631"/>
                <a:ext cx="71" cy="6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1" y="31"/>
                  </a:cxn>
                  <a:cxn ang="0">
                    <a:pos x="0" y="0"/>
                  </a:cxn>
                  <a:cxn ang="0">
                    <a:pos x="0" y="64"/>
                  </a:cxn>
                </a:cxnLst>
                <a:rect l="0" t="0" r="r" b="b"/>
                <a:pathLst>
                  <a:path w="71" h="64">
                    <a:moveTo>
                      <a:pt x="0" y="64"/>
                    </a:moveTo>
                    <a:lnTo>
                      <a:pt x="71" y="31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7625" name="Group 57"/>
            <p:cNvGrpSpPr>
              <a:grpSpLocks/>
            </p:cNvGrpSpPr>
            <p:nvPr/>
          </p:nvGrpSpPr>
          <p:grpSpPr bwMode="auto">
            <a:xfrm>
              <a:off x="3588" y="2589"/>
              <a:ext cx="164" cy="147"/>
              <a:chOff x="3588" y="2589"/>
              <a:chExt cx="164" cy="147"/>
            </a:xfrm>
          </p:grpSpPr>
          <p:sp>
            <p:nvSpPr>
              <p:cNvPr id="237626" name="Freeform 58"/>
              <p:cNvSpPr>
                <a:spLocks noChangeArrowheads="1"/>
              </p:cNvSpPr>
              <p:nvPr/>
            </p:nvSpPr>
            <p:spPr bwMode="auto">
              <a:xfrm>
                <a:off x="3588" y="2589"/>
                <a:ext cx="165" cy="148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67" y="2"/>
                  </a:cxn>
                  <a:cxn ang="0">
                    <a:pos x="51" y="6"/>
                  </a:cxn>
                  <a:cxn ang="0">
                    <a:pos x="37" y="13"/>
                  </a:cxn>
                  <a:cxn ang="0">
                    <a:pos x="26" y="21"/>
                  </a:cxn>
                  <a:cxn ang="0">
                    <a:pos x="14" y="33"/>
                  </a:cxn>
                  <a:cxn ang="0">
                    <a:pos x="7" y="46"/>
                  </a:cxn>
                  <a:cxn ang="0">
                    <a:pos x="3" y="58"/>
                  </a:cxn>
                  <a:cxn ang="0">
                    <a:pos x="0" y="73"/>
                  </a:cxn>
                  <a:cxn ang="0">
                    <a:pos x="3" y="87"/>
                  </a:cxn>
                  <a:cxn ang="0">
                    <a:pos x="7" y="102"/>
                  </a:cxn>
                  <a:cxn ang="0">
                    <a:pos x="14" y="114"/>
                  </a:cxn>
                  <a:cxn ang="0">
                    <a:pos x="26" y="127"/>
                  </a:cxn>
                  <a:cxn ang="0">
                    <a:pos x="37" y="135"/>
                  </a:cxn>
                  <a:cxn ang="0">
                    <a:pos x="51" y="141"/>
                  </a:cxn>
                  <a:cxn ang="0">
                    <a:pos x="67" y="145"/>
                  </a:cxn>
                  <a:cxn ang="0">
                    <a:pos x="83" y="148"/>
                  </a:cxn>
                  <a:cxn ang="0">
                    <a:pos x="99" y="145"/>
                  </a:cxn>
                  <a:cxn ang="0">
                    <a:pos x="115" y="141"/>
                  </a:cxn>
                  <a:cxn ang="0">
                    <a:pos x="129" y="135"/>
                  </a:cxn>
                  <a:cxn ang="0">
                    <a:pos x="142" y="127"/>
                  </a:cxn>
                  <a:cxn ang="0">
                    <a:pos x="151" y="114"/>
                  </a:cxn>
                  <a:cxn ang="0">
                    <a:pos x="158" y="102"/>
                  </a:cxn>
                  <a:cxn ang="0">
                    <a:pos x="163" y="87"/>
                  </a:cxn>
                  <a:cxn ang="0">
                    <a:pos x="165" y="73"/>
                  </a:cxn>
                  <a:cxn ang="0">
                    <a:pos x="163" y="58"/>
                  </a:cxn>
                  <a:cxn ang="0">
                    <a:pos x="158" y="46"/>
                  </a:cxn>
                  <a:cxn ang="0">
                    <a:pos x="151" y="33"/>
                  </a:cxn>
                  <a:cxn ang="0">
                    <a:pos x="142" y="21"/>
                  </a:cxn>
                  <a:cxn ang="0">
                    <a:pos x="129" y="13"/>
                  </a:cxn>
                  <a:cxn ang="0">
                    <a:pos x="115" y="6"/>
                  </a:cxn>
                  <a:cxn ang="0">
                    <a:pos x="99" y="2"/>
                  </a:cxn>
                  <a:cxn ang="0">
                    <a:pos x="83" y="0"/>
                  </a:cxn>
                </a:cxnLst>
                <a:rect l="0" t="0" r="r" b="b"/>
                <a:pathLst>
                  <a:path w="165" h="148">
                    <a:moveTo>
                      <a:pt x="83" y="0"/>
                    </a:moveTo>
                    <a:lnTo>
                      <a:pt x="67" y="2"/>
                    </a:lnTo>
                    <a:lnTo>
                      <a:pt x="51" y="6"/>
                    </a:lnTo>
                    <a:lnTo>
                      <a:pt x="37" y="13"/>
                    </a:lnTo>
                    <a:lnTo>
                      <a:pt x="26" y="21"/>
                    </a:lnTo>
                    <a:lnTo>
                      <a:pt x="14" y="33"/>
                    </a:lnTo>
                    <a:lnTo>
                      <a:pt x="7" y="46"/>
                    </a:lnTo>
                    <a:lnTo>
                      <a:pt x="3" y="58"/>
                    </a:lnTo>
                    <a:lnTo>
                      <a:pt x="0" y="73"/>
                    </a:lnTo>
                    <a:lnTo>
                      <a:pt x="3" y="87"/>
                    </a:lnTo>
                    <a:lnTo>
                      <a:pt x="7" y="102"/>
                    </a:lnTo>
                    <a:lnTo>
                      <a:pt x="14" y="114"/>
                    </a:lnTo>
                    <a:lnTo>
                      <a:pt x="26" y="127"/>
                    </a:lnTo>
                    <a:lnTo>
                      <a:pt x="37" y="135"/>
                    </a:lnTo>
                    <a:lnTo>
                      <a:pt x="51" y="141"/>
                    </a:lnTo>
                    <a:lnTo>
                      <a:pt x="67" y="145"/>
                    </a:lnTo>
                    <a:lnTo>
                      <a:pt x="83" y="148"/>
                    </a:lnTo>
                    <a:lnTo>
                      <a:pt x="99" y="145"/>
                    </a:lnTo>
                    <a:lnTo>
                      <a:pt x="115" y="141"/>
                    </a:lnTo>
                    <a:lnTo>
                      <a:pt x="129" y="135"/>
                    </a:lnTo>
                    <a:lnTo>
                      <a:pt x="142" y="127"/>
                    </a:lnTo>
                    <a:lnTo>
                      <a:pt x="151" y="114"/>
                    </a:lnTo>
                    <a:lnTo>
                      <a:pt x="158" y="102"/>
                    </a:lnTo>
                    <a:lnTo>
                      <a:pt x="163" y="87"/>
                    </a:lnTo>
                    <a:lnTo>
                      <a:pt x="165" y="73"/>
                    </a:lnTo>
                    <a:lnTo>
                      <a:pt x="163" y="58"/>
                    </a:lnTo>
                    <a:lnTo>
                      <a:pt x="158" y="46"/>
                    </a:lnTo>
                    <a:lnTo>
                      <a:pt x="151" y="33"/>
                    </a:lnTo>
                    <a:lnTo>
                      <a:pt x="142" y="21"/>
                    </a:lnTo>
                    <a:lnTo>
                      <a:pt x="129" y="13"/>
                    </a:lnTo>
                    <a:lnTo>
                      <a:pt x="115" y="6"/>
                    </a:lnTo>
                    <a:lnTo>
                      <a:pt x="99" y="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F99FF"/>
              </a:solidFill>
              <a:ln w="111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27" name="Freeform 59"/>
              <p:cNvSpPr>
                <a:spLocks noChangeArrowheads="1"/>
              </p:cNvSpPr>
              <p:nvPr/>
            </p:nvSpPr>
            <p:spPr bwMode="auto">
              <a:xfrm>
                <a:off x="3613" y="2610"/>
                <a:ext cx="114" cy="1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03" y="465"/>
                  </a:cxn>
                  <a:cxn ang="0">
                    <a:pos x="0" y="0"/>
                  </a:cxn>
                </a:cxnLst>
                <a:rect l="0" t="0" r="r" b="b"/>
                <a:pathLst>
                  <a:path w="504" h="466">
                    <a:moveTo>
                      <a:pt x="0" y="0"/>
                    </a:moveTo>
                    <a:lnTo>
                      <a:pt x="503" y="46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99FF"/>
              </a:solidFill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28" name="Freeform 60"/>
              <p:cNvSpPr>
                <a:spLocks noChangeArrowheads="1"/>
              </p:cNvSpPr>
              <p:nvPr/>
            </p:nvSpPr>
            <p:spPr bwMode="auto">
              <a:xfrm>
                <a:off x="3613" y="2610"/>
                <a:ext cx="114" cy="106"/>
              </a:xfrm>
              <a:custGeom>
                <a:avLst/>
                <a:gdLst/>
                <a:ahLst/>
                <a:cxnLst>
                  <a:cxn ang="0">
                    <a:pos x="0" y="465"/>
                  </a:cxn>
                  <a:cxn ang="0">
                    <a:pos x="503" y="0"/>
                  </a:cxn>
                  <a:cxn ang="0">
                    <a:pos x="0" y="465"/>
                  </a:cxn>
                </a:cxnLst>
                <a:rect l="0" t="0" r="r" b="b"/>
                <a:pathLst>
                  <a:path w="504" h="466">
                    <a:moveTo>
                      <a:pt x="0" y="465"/>
                    </a:moveTo>
                    <a:lnTo>
                      <a:pt x="503" y="0"/>
                    </a:lnTo>
                    <a:lnTo>
                      <a:pt x="0" y="465"/>
                    </a:lnTo>
                  </a:path>
                </a:pathLst>
              </a:custGeom>
              <a:solidFill>
                <a:srgbClr val="FF99FF"/>
              </a:solidFill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7629" name="Group 61"/>
            <p:cNvGrpSpPr>
              <a:grpSpLocks/>
            </p:cNvGrpSpPr>
            <p:nvPr/>
          </p:nvGrpSpPr>
          <p:grpSpPr bwMode="auto">
            <a:xfrm>
              <a:off x="3749" y="2631"/>
              <a:ext cx="216" cy="63"/>
              <a:chOff x="3749" y="2631"/>
              <a:chExt cx="216" cy="63"/>
            </a:xfrm>
          </p:grpSpPr>
          <p:sp>
            <p:nvSpPr>
              <p:cNvPr id="237630" name="Line 62"/>
              <p:cNvSpPr>
                <a:spLocks noChangeShapeType="1"/>
              </p:cNvSpPr>
              <p:nvPr/>
            </p:nvSpPr>
            <p:spPr bwMode="auto">
              <a:xfrm>
                <a:off x="3749" y="2662"/>
                <a:ext cx="151" cy="1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31" name="Freeform 63"/>
              <p:cNvSpPr>
                <a:spLocks noChangeArrowheads="1"/>
              </p:cNvSpPr>
              <p:nvPr/>
            </p:nvSpPr>
            <p:spPr bwMode="auto">
              <a:xfrm>
                <a:off x="3894" y="2631"/>
                <a:ext cx="71" cy="6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1" y="31"/>
                  </a:cxn>
                  <a:cxn ang="0">
                    <a:pos x="0" y="0"/>
                  </a:cxn>
                  <a:cxn ang="0">
                    <a:pos x="0" y="64"/>
                  </a:cxn>
                </a:cxnLst>
                <a:rect l="0" t="0" r="r" b="b"/>
                <a:pathLst>
                  <a:path w="71" h="64">
                    <a:moveTo>
                      <a:pt x="0" y="64"/>
                    </a:moveTo>
                    <a:lnTo>
                      <a:pt x="71" y="31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7632" name="Rectangle 64"/>
            <p:cNvSpPr>
              <a:spLocks noChangeArrowheads="1"/>
            </p:cNvSpPr>
            <p:nvPr/>
          </p:nvSpPr>
          <p:spPr bwMode="auto">
            <a:xfrm>
              <a:off x="3967" y="2539"/>
              <a:ext cx="387" cy="250"/>
            </a:xfrm>
            <a:prstGeom prst="rect">
              <a:avLst/>
            </a:prstGeom>
            <a:solidFill>
              <a:srgbClr val="FFFF00"/>
            </a:solidFill>
            <a:ln w="11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33" name="Rectangle 65"/>
            <p:cNvSpPr>
              <a:spLocks noChangeArrowheads="1"/>
            </p:cNvSpPr>
            <p:nvPr/>
          </p:nvSpPr>
          <p:spPr bwMode="auto">
            <a:xfrm>
              <a:off x="3956" y="2612"/>
              <a:ext cx="275" cy="1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700" b="1">
                  <a:solidFill>
                    <a:srgbClr val="000000"/>
                  </a:solidFill>
                  <a:latin typeface="Times New Roman" pitchFamily="16" charset="0"/>
                </a:rPr>
                <a:t>增益</a:t>
              </a:r>
            </a:p>
          </p:txBody>
        </p:sp>
        <p:sp>
          <p:nvSpPr>
            <p:cNvPr id="237634" name="Rectangle 66"/>
            <p:cNvSpPr>
              <a:spLocks noChangeArrowheads="1"/>
            </p:cNvSpPr>
            <p:nvPr/>
          </p:nvSpPr>
          <p:spPr bwMode="auto">
            <a:xfrm>
              <a:off x="4231" y="2608"/>
              <a:ext cx="98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</a:p>
          </p:txBody>
        </p:sp>
        <p:grpSp>
          <p:nvGrpSpPr>
            <p:cNvPr id="237635" name="Group 67"/>
            <p:cNvGrpSpPr>
              <a:grpSpLocks/>
            </p:cNvGrpSpPr>
            <p:nvPr/>
          </p:nvGrpSpPr>
          <p:grpSpPr bwMode="auto">
            <a:xfrm>
              <a:off x="4353" y="2631"/>
              <a:ext cx="216" cy="63"/>
              <a:chOff x="4353" y="2631"/>
              <a:chExt cx="216" cy="63"/>
            </a:xfrm>
          </p:grpSpPr>
          <p:sp>
            <p:nvSpPr>
              <p:cNvPr id="237636" name="Line 68"/>
              <p:cNvSpPr>
                <a:spLocks noChangeShapeType="1"/>
              </p:cNvSpPr>
              <p:nvPr/>
            </p:nvSpPr>
            <p:spPr bwMode="auto">
              <a:xfrm>
                <a:off x="4353" y="2662"/>
                <a:ext cx="151" cy="1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37" name="Freeform 69"/>
              <p:cNvSpPr>
                <a:spLocks noChangeArrowheads="1"/>
              </p:cNvSpPr>
              <p:nvPr/>
            </p:nvSpPr>
            <p:spPr bwMode="auto">
              <a:xfrm>
                <a:off x="4499" y="2631"/>
                <a:ext cx="71" cy="6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1" y="31"/>
                  </a:cxn>
                  <a:cxn ang="0">
                    <a:pos x="0" y="0"/>
                  </a:cxn>
                  <a:cxn ang="0">
                    <a:pos x="0" y="64"/>
                  </a:cxn>
                </a:cxnLst>
                <a:rect l="0" t="0" r="r" b="b"/>
                <a:pathLst>
                  <a:path w="71" h="64">
                    <a:moveTo>
                      <a:pt x="0" y="64"/>
                    </a:moveTo>
                    <a:lnTo>
                      <a:pt x="71" y="31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7638" name="Group 70"/>
            <p:cNvGrpSpPr>
              <a:grpSpLocks/>
            </p:cNvGrpSpPr>
            <p:nvPr/>
          </p:nvGrpSpPr>
          <p:grpSpPr bwMode="auto">
            <a:xfrm>
              <a:off x="4573" y="2589"/>
              <a:ext cx="161" cy="147"/>
              <a:chOff x="4573" y="2589"/>
              <a:chExt cx="161" cy="147"/>
            </a:xfrm>
          </p:grpSpPr>
          <p:sp>
            <p:nvSpPr>
              <p:cNvPr id="237639" name="Freeform 71"/>
              <p:cNvSpPr>
                <a:spLocks noChangeArrowheads="1"/>
              </p:cNvSpPr>
              <p:nvPr/>
            </p:nvSpPr>
            <p:spPr bwMode="auto">
              <a:xfrm>
                <a:off x="4573" y="2589"/>
                <a:ext cx="162" cy="148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64" y="2"/>
                  </a:cxn>
                  <a:cxn ang="0">
                    <a:pos x="50" y="6"/>
                  </a:cxn>
                  <a:cxn ang="0">
                    <a:pos x="36" y="13"/>
                  </a:cxn>
                  <a:cxn ang="0">
                    <a:pos x="22" y="21"/>
                  </a:cxn>
                  <a:cxn ang="0">
                    <a:pos x="13" y="33"/>
                  </a:cxn>
                  <a:cxn ang="0">
                    <a:pos x="6" y="46"/>
                  </a:cxn>
                  <a:cxn ang="0">
                    <a:pos x="2" y="58"/>
                  </a:cxn>
                  <a:cxn ang="0">
                    <a:pos x="0" y="73"/>
                  </a:cxn>
                  <a:cxn ang="0">
                    <a:pos x="2" y="87"/>
                  </a:cxn>
                  <a:cxn ang="0">
                    <a:pos x="6" y="102"/>
                  </a:cxn>
                  <a:cxn ang="0">
                    <a:pos x="13" y="114"/>
                  </a:cxn>
                  <a:cxn ang="0">
                    <a:pos x="22" y="127"/>
                  </a:cxn>
                  <a:cxn ang="0">
                    <a:pos x="36" y="135"/>
                  </a:cxn>
                  <a:cxn ang="0">
                    <a:pos x="50" y="141"/>
                  </a:cxn>
                  <a:cxn ang="0">
                    <a:pos x="64" y="145"/>
                  </a:cxn>
                  <a:cxn ang="0">
                    <a:pos x="80" y="148"/>
                  </a:cxn>
                  <a:cxn ang="0">
                    <a:pos x="96" y="145"/>
                  </a:cxn>
                  <a:cxn ang="0">
                    <a:pos x="112" y="141"/>
                  </a:cxn>
                  <a:cxn ang="0">
                    <a:pos x="125" y="135"/>
                  </a:cxn>
                  <a:cxn ang="0">
                    <a:pos x="139" y="127"/>
                  </a:cxn>
                  <a:cxn ang="0">
                    <a:pos x="148" y="114"/>
                  </a:cxn>
                  <a:cxn ang="0">
                    <a:pos x="155" y="102"/>
                  </a:cxn>
                  <a:cxn ang="0">
                    <a:pos x="160" y="87"/>
                  </a:cxn>
                  <a:cxn ang="0">
                    <a:pos x="162" y="73"/>
                  </a:cxn>
                  <a:cxn ang="0">
                    <a:pos x="160" y="58"/>
                  </a:cxn>
                  <a:cxn ang="0">
                    <a:pos x="155" y="46"/>
                  </a:cxn>
                  <a:cxn ang="0">
                    <a:pos x="148" y="33"/>
                  </a:cxn>
                  <a:cxn ang="0">
                    <a:pos x="139" y="21"/>
                  </a:cxn>
                  <a:cxn ang="0">
                    <a:pos x="125" y="13"/>
                  </a:cxn>
                  <a:cxn ang="0">
                    <a:pos x="112" y="6"/>
                  </a:cxn>
                  <a:cxn ang="0">
                    <a:pos x="96" y="2"/>
                  </a:cxn>
                  <a:cxn ang="0">
                    <a:pos x="80" y="0"/>
                  </a:cxn>
                </a:cxnLst>
                <a:rect l="0" t="0" r="r" b="b"/>
                <a:pathLst>
                  <a:path w="162" h="148">
                    <a:moveTo>
                      <a:pt x="80" y="0"/>
                    </a:moveTo>
                    <a:lnTo>
                      <a:pt x="64" y="2"/>
                    </a:lnTo>
                    <a:lnTo>
                      <a:pt x="50" y="6"/>
                    </a:lnTo>
                    <a:lnTo>
                      <a:pt x="36" y="13"/>
                    </a:lnTo>
                    <a:lnTo>
                      <a:pt x="22" y="21"/>
                    </a:lnTo>
                    <a:lnTo>
                      <a:pt x="13" y="33"/>
                    </a:lnTo>
                    <a:lnTo>
                      <a:pt x="6" y="46"/>
                    </a:lnTo>
                    <a:lnTo>
                      <a:pt x="2" y="58"/>
                    </a:lnTo>
                    <a:lnTo>
                      <a:pt x="0" y="73"/>
                    </a:lnTo>
                    <a:lnTo>
                      <a:pt x="2" y="87"/>
                    </a:lnTo>
                    <a:lnTo>
                      <a:pt x="6" y="102"/>
                    </a:lnTo>
                    <a:lnTo>
                      <a:pt x="13" y="114"/>
                    </a:lnTo>
                    <a:lnTo>
                      <a:pt x="22" y="127"/>
                    </a:lnTo>
                    <a:lnTo>
                      <a:pt x="36" y="135"/>
                    </a:lnTo>
                    <a:lnTo>
                      <a:pt x="50" y="141"/>
                    </a:lnTo>
                    <a:lnTo>
                      <a:pt x="64" y="145"/>
                    </a:lnTo>
                    <a:lnTo>
                      <a:pt x="80" y="148"/>
                    </a:lnTo>
                    <a:lnTo>
                      <a:pt x="96" y="145"/>
                    </a:lnTo>
                    <a:lnTo>
                      <a:pt x="112" y="141"/>
                    </a:lnTo>
                    <a:lnTo>
                      <a:pt x="125" y="135"/>
                    </a:lnTo>
                    <a:lnTo>
                      <a:pt x="139" y="127"/>
                    </a:lnTo>
                    <a:lnTo>
                      <a:pt x="148" y="114"/>
                    </a:lnTo>
                    <a:lnTo>
                      <a:pt x="155" y="102"/>
                    </a:lnTo>
                    <a:lnTo>
                      <a:pt x="160" y="87"/>
                    </a:lnTo>
                    <a:lnTo>
                      <a:pt x="162" y="73"/>
                    </a:lnTo>
                    <a:lnTo>
                      <a:pt x="160" y="58"/>
                    </a:lnTo>
                    <a:lnTo>
                      <a:pt x="155" y="46"/>
                    </a:lnTo>
                    <a:lnTo>
                      <a:pt x="148" y="33"/>
                    </a:lnTo>
                    <a:lnTo>
                      <a:pt x="139" y="21"/>
                    </a:lnTo>
                    <a:lnTo>
                      <a:pt x="125" y="13"/>
                    </a:lnTo>
                    <a:lnTo>
                      <a:pt x="112" y="6"/>
                    </a:lnTo>
                    <a:lnTo>
                      <a:pt x="96" y="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99FF"/>
              </a:solidFill>
              <a:ln w="111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40" name="Line 72"/>
              <p:cNvSpPr>
                <a:spLocks noChangeShapeType="1"/>
              </p:cNvSpPr>
              <p:nvPr/>
            </p:nvSpPr>
            <p:spPr bwMode="auto">
              <a:xfrm>
                <a:off x="4595" y="2610"/>
                <a:ext cx="117" cy="105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41" name="Line 73"/>
              <p:cNvSpPr>
                <a:spLocks noChangeShapeType="1"/>
              </p:cNvSpPr>
              <p:nvPr/>
            </p:nvSpPr>
            <p:spPr bwMode="auto">
              <a:xfrm flipV="1">
                <a:off x="4595" y="2609"/>
                <a:ext cx="117" cy="107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642" name="Freeform 74"/>
            <p:cNvSpPr>
              <a:spLocks noChangeArrowheads="1"/>
            </p:cNvSpPr>
            <p:nvPr/>
          </p:nvSpPr>
          <p:spPr bwMode="auto">
            <a:xfrm>
              <a:off x="4953" y="2212"/>
              <a:ext cx="164" cy="202"/>
            </a:xfrm>
            <a:custGeom>
              <a:avLst/>
              <a:gdLst/>
              <a:ahLst/>
              <a:cxnLst>
                <a:cxn ang="0">
                  <a:pos x="89" y="202"/>
                </a:cxn>
                <a:cxn ang="0">
                  <a:pos x="164" y="0"/>
                </a:cxn>
                <a:cxn ang="0">
                  <a:pos x="0" y="4"/>
                </a:cxn>
                <a:cxn ang="0">
                  <a:pos x="89" y="202"/>
                </a:cxn>
              </a:cxnLst>
              <a:rect l="0" t="0" r="r" b="b"/>
              <a:pathLst>
                <a:path w="164" h="202">
                  <a:moveTo>
                    <a:pt x="89" y="202"/>
                  </a:moveTo>
                  <a:lnTo>
                    <a:pt x="164" y="0"/>
                  </a:lnTo>
                  <a:lnTo>
                    <a:pt x="0" y="4"/>
                  </a:lnTo>
                  <a:lnTo>
                    <a:pt x="89" y="202"/>
                  </a:lnTo>
                  <a:close/>
                </a:path>
              </a:pathLst>
            </a:custGeom>
            <a:solidFill>
              <a:srgbClr val="66FF66"/>
            </a:solidFill>
            <a:ln w="111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7643" name="Group 75"/>
            <p:cNvGrpSpPr>
              <a:grpSpLocks/>
            </p:cNvGrpSpPr>
            <p:nvPr/>
          </p:nvGrpSpPr>
          <p:grpSpPr bwMode="auto">
            <a:xfrm>
              <a:off x="4737" y="2413"/>
              <a:ext cx="343" cy="247"/>
              <a:chOff x="4737" y="2413"/>
              <a:chExt cx="343" cy="247"/>
            </a:xfrm>
          </p:grpSpPr>
          <p:sp>
            <p:nvSpPr>
              <p:cNvPr id="237644" name="Freeform 76"/>
              <p:cNvSpPr>
                <a:spLocks noChangeArrowheads="1"/>
              </p:cNvSpPr>
              <p:nvPr/>
            </p:nvSpPr>
            <p:spPr bwMode="auto">
              <a:xfrm>
                <a:off x="4737" y="2473"/>
                <a:ext cx="307" cy="188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307" y="189"/>
                  </a:cxn>
                  <a:cxn ang="0">
                    <a:pos x="307" y="0"/>
                  </a:cxn>
                  <a:cxn ang="0">
                    <a:pos x="307" y="0"/>
                  </a:cxn>
                </a:cxnLst>
                <a:rect l="0" t="0" r="r" b="b"/>
                <a:pathLst>
                  <a:path w="307" h="189">
                    <a:moveTo>
                      <a:pt x="0" y="189"/>
                    </a:moveTo>
                    <a:lnTo>
                      <a:pt x="307" y="189"/>
                    </a:lnTo>
                    <a:lnTo>
                      <a:pt x="307" y="0"/>
                    </a:lnTo>
                    <a:lnTo>
                      <a:pt x="307" y="0"/>
                    </a:lnTo>
                  </a:path>
                </a:pathLst>
              </a:custGeom>
              <a:noFill/>
              <a:ln w="111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45" name="Freeform 77"/>
              <p:cNvSpPr>
                <a:spLocks noChangeArrowheads="1"/>
              </p:cNvSpPr>
              <p:nvPr/>
            </p:nvSpPr>
            <p:spPr bwMode="auto">
              <a:xfrm>
                <a:off x="5010" y="2413"/>
                <a:ext cx="71" cy="68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32" y="0"/>
                  </a:cxn>
                  <a:cxn ang="0">
                    <a:pos x="0" y="68"/>
                  </a:cxn>
                  <a:cxn ang="0">
                    <a:pos x="71" y="64"/>
                  </a:cxn>
                </a:cxnLst>
                <a:rect l="0" t="0" r="r" b="b"/>
                <a:pathLst>
                  <a:path w="71" h="68">
                    <a:moveTo>
                      <a:pt x="71" y="64"/>
                    </a:moveTo>
                    <a:lnTo>
                      <a:pt x="32" y="0"/>
                    </a:lnTo>
                    <a:lnTo>
                      <a:pt x="0" y="68"/>
                    </a:lnTo>
                    <a:lnTo>
                      <a:pt x="71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7646" name="Group 78"/>
            <p:cNvGrpSpPr>
              <a:grpSpLocks/>
            </p:cNvGrpSpPr>
            <p:nvPr/>
          </p:nvGrpSpPr>
          <p:grpSpPr bwMode="auto">
            <a:xfrm>
              <a:off x="3363" y="3327"/>
              <a:ext cx="217" cy="64"/>
              <a:chOff x="3363" y="3327"/>
              <a:chExt cx="217" cy="64"/>
            </a:xfrm>
          </p:grpSpPr>
          <p:sp>
            <p:nvSpPr>
              <p:cNvPr id="237647" name="Line 79"/>
              <p:cNvSpPr>
                <a:spLocks noChangeShapeType="1"/>
              </p:cNvSpPr>
              <p:nvPr/>
            </p:nvSpPr>
            <p:spPr bwMode="auto">
              <a:xfrm>
                <a:off x="3363" y="3358"/>
                <a:ext cx="151" cy="1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48" name="Freeform 80"/>
              <p:cNvSpPr>
                <a:spLocks noChangeArrowheads="1"/>
              </p:cNvSpPr>
              <p:nvPr/>
            </p:nvSpPr>
            <p:spPr bwMode="auto">
              <a:xfrm>
                <a:off x="3510" y="3327"/>
                <a:ext cx="71" cy="65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71" y="31"/>
                  </a:cxn>
                  <a:cxn ang="0">
                    <a:pos x="0" y="0"/>
                  </a:cxn>
                  <a:cxn ang="0">
                    <a:pos x="0" y="65"/>
                  </a:cxn>
                </a:cxnLst>
                <a:rect l="0" t="0" r="r" b="b"/>
                <a:pathLst>
                  <a:path w="71" h="65">
                    <a:moveTo>
                      <a:pt x="0" y="65"/>
                    </a:moveTo>
                    <a:lnTo>
                      <a:pt x="71" y="31"/>
                    </a:lnTo>
                    <a:lnTo>
                      <a:pt x="0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7649" name="Group 81"/>
            <p:cNvGrpSpPr>
              <a:grpSpLocks/>
            </p:cNvGrpSpPr>
            <p:nvPr/>
          </p:nvGrpSpPr>
          <p:grpSpPr bwMode="auto">
            <a:xfrm>
              <a:off x="3588" y="3286"/>
              <a:ext cx="164" cy="146"/>
              <a:chOff x="3588" y="3286"/>
              <a:chExt cx="164" cy="146"/>
            </a:xfrm>
          </p:grpSpPr>
          <p:sp>
            <p:nvSpPr>
              <p:cNvPr id="237650" name="Freeform 82"/>
              <p:cNvSpPr>
                <a:spLocks noChangeArrowheads="1"/>
              </p:cNvSpPr>
              <p:nvPr/>
            </p:nvSpPr>
            <p:spPr bwMode="auto">
              <a:xfrm>
                <a:off x="3588" y="3286"/>
                <a:ext cx="165" cy="147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67" y="2"/>
                  </a:cxn>
                  <a:cxn ang="0">
                    <a:pos x="51" y="6"/>
                  </a:cxn>
                  <a:cxn ang="0">
                    <a:pos x="37" y="12"/>
                  </a:cxn>
                  <a:cxn ang="0">
                    <a:pos x="26" y="20"/>
                  </a:cxn>
                  <a:cxn ang="0">
                    <a:pos x="14" y="33"/>
                  </a:cxn>
                  <a:cxn ang="0">
                    <a:pos x="7" y="45"/>
                  </a:cxn>
                  <a:cxn ang="0">
                    <a:pos x="3" y="58"/>
                  </a:cxn>
                  <a:cxn ang="0">
                    <a:pos x="0" y="72"/>
                  </a:cxn>
                  <a:cxn ang="0">
                    <a:pos x="3" y="87"/>
                  </a:cxn>
                  <a:cxn ang="0">
                    <a:pos x="7" y="101"/>
                  </a:cxn>
                  <a:cxn ang="0">
                    <a:pos x="14" y="114"/>
                  </a:cxn>
                  <a:cxn ang="0">
                    <a:pos x="26" y="126"/>
                  </a:cxn>
                  <a:cxn ang="0">
                    <a:pos x="37" y="135"/>
                  </a:cxn>
                  <a:cxn ang="0">
                    <a:pos x="51" y="141"/>
                  </a:cxn>
                  <a:cxn ang="0">
                    <a:pos x="67" y="145"/>
                  </a:cxn>
                  <a:cxn ang="0">
                    <a:pos x="83" y="147"/>
                  </a:cxn>
                  <a:cxn ang="0">
                    <a:pos x="99" y="145"/>
                  </a:cxn>
                  <a:cxn ang="0">
                    <a:pos x="115" y="141"/>
                  </a:cxn>
                  <a:cxn ang="0">
                    <a:pos x="129" y="135"/>
                  </a:cxn>
                  <a:cxn ang="0">
                    <a:pos x="142" y="126"/>
                  </a:cxn>
                  <a:cxn ang="0">
                    <a:pos x="151" y="114"/>
                  </a:cxn>
                  <a:cxn ang="0">
                    <a:pos x="158" y="101"/>
                  </a:cxn>
                  <a:cxn ang="0">
                    <a:pos x="163" y="87"/>
                  </a:cxn>
                  <a:cxn ang="0">
                    <a:pos x="165" y="72"/>
                  </a:cxn>
                  <a:cxn ang="0">
                    <a:pos x="163" y="58"/>
                  </a:cxn>
                  <a:cxn ang="0">
                    <a:pos x="158" y="45"/>
                  </a:cxn>
                  <a:cxn ang="0">
                    <a:pos x="151" y="33"/>
                  </a:cxn>
                  <a:cxn ang="0">
                    <a:pos x="142" y="20"/>
                  </a:cxn>
                  <a:cxn ang="0">
                    <a:pos x="129" y="12"/>
                  </a:cxn>
                  <a:cxn ang="0">
                    <a:pos x="115" y="6"/>
                  </a:cxn>
                  <a:cxn ang="0">
                    <a:pos x="99" y="2"/>
                  </a:cxn>
                  <a:cxn ang="0">
                    <a:pos x="83" y="0"/>
                  </a:cxn>
                </a:cxnLst>
                <a:rect l="0" t="0" r="r" b="b"/>
                <a:pathLst>
                  <a:path w="165" h="147">
                    <a:moveTo>
                      <a:pt x="83" y="0"/>
                    </a:moveTo>
                    <a:lnTo>
                      <a:pt x="67" y="2"/>
                    </a:lnTo>
                    <a:lnTo>
                      <a:pt x="51" y="6"/>
                    </a:lnTo>
                    <a:lnTo>
                      <a:pt x="37" y="12"/>
                    </a:lnTo>
                    <a:lnTo>
                      <a:pt x="26" y="20"/>
                    </a:lnTo>
                    <a:lnTo>
                      <a:pt x="14" y="33"/>
                    </a:lnTo>
                    <a:lnTo>
                      <a:pt x="7" y="45"/>
                    </a:lnTo>
                    <a:lnTo>
                      <a:pt x="3" y="58"/>
                    </a:lnTo>
                    <a:lnTo>
                      <a:pt x="0" y="72"/>
                    </a:lnTo>
                    <a:lnTo>
                      <a:pt x="3" y="87"/>
                    </a:lnTo>
                    <a:lnTo>
                      <a:pt x="7" y="101"/>
                    </a:lnTo>
                    <a:lnTo>
                      <a:pt x="14" y="114"/>
                    </a:lnTo>
                    <a:lnTo>
                      <a:pt x="26" y="126"/>
                    </a:lnTo>
                    <a:lnTo>
                      <a:pt x="37" y="135"/>
                    </a:lnTo>
                    <a:lnTo>
                      <a:pt x="51" y="141"/>
                    </a:lnTo>
                    <a:lnTo>
                      <a:pt x="67" y="145"/>
                    </a:lnTo>
                    <a:lnTo>
                      <a:pt x="83" y="147"/>
                    </a:lnTo>
                    <a:lnTo>
                      <a:pt x="99" y="145"/>
                    </a:lnTo>
                    <a:lnTo>
                      <a:pt x="115" y="141"/>
                    </a:lnTo>
                    <a:lnTo>
                      <a:pt x="129" y="135"/>
                    </a:lnTo>
                    <a:lnTo>
                      <a:pt x="142" y="126"/>
                    </a:lnTo>
                    <a:lnTo>
                      <a:pt x="151" y="114"/>
                    </a:lnTo>
                    <a:lnTo>
                      <a:pt x="158" y="101"/>
                    </a:lnTo>
                    <a:lnTo>
                      <a:pt x="163" y="87"/>
                    </a:lnTo>
                    <a:lnTo>
                      <a:pt x="165" y="72"/>
                    </a:lnTo>
                    <a:lnTo>
                      <a:pt x="163" y="58"/>
                    </a:lnTo>
                    <a:lnTo>
                      <a:pt x="158" y="45"/>
                    </a:lnTo>
                    <a:lnTo>
                      <a:pt x="151" y="33"/>
                    </a:lnTo>
                    <a:lnTo>
                      <a:pt x="142" y="20"/>
                    </a:lnTo>
                    <a:lnTo>
                      <a:pt x="129" y="12"/>
                    </a:lnTo>
                    <a:lnTo>
                      <a:pt x="115" y="6"/>
                    </a:lnTo>
                    <a:lnTo>
                      <a:pt x="99" y="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F99FF"/>
              </a:solidFill>
              <a:ln w="111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51" name="Freeform 83"/>
              <p:cNvSpPr>
                <a:spLocks noChangeArrowheads="1"/>
              </p:cNvSpPr>
              <p:nvPr/>
            </p:nvSpPr>
            <p:spPr bwMode="auto">
              <a:xfrm>
                <a:off x="3613" y="3305"/>
                <a:ext cx="114" cy="1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03" y="466"/>
                  </a:cxn>
                  <a:cxn ang="0">
                    <a:pos x="0" y="0"/>
                  </a:cxn>
                </a:cxnLst>
                <a:rect l="0" t="0" r="r" b="b"/>
                <a:pathLst>
                  <a:path w="504" h="467">
                    <a:moveTo>
                      <a:pt x="0" y="0"/>
                    </a:moveTo>
                    <a:lnTo>
                      <a:pt x="503" y="46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99FF"/>
              </a:solidFill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52" name="Freeform 84"/>
              <p:cNvSpPr>
                <a:spLocks noChangeArrowheads="1"/>
              </p:cNvSpPr>
              <p:nvPr/>
            </p:nvSpPr>
            <p:spPr bwMode="auto">
              <a:xfrm>
                <a:off x="3613" y="3305"/>
                <a:ext cx="114" cy="106"/>
              </a:xfrm>
              <a:custGeom>
                <a:avLst/>
                <a:gdLst/>
                <a:ahLst/>
                <a:cxnLst>
                  <a:cxn ang="0">
                    <a:pos x="0" y="466"/>
                  </a:cxn>
                  <a:cxn ang="0">
                    <a:pos x="503" y="0"/>
                  </a:cxn>
                  <a:cxn ang="0">
                    <a:pos x="0" y="466"/>
                  </a:cxn>
                </a:cxnLst>
                <a:rect l="0" t="0" r="r" b="b"/>
                <a:pathLst>
                  <a:path w="504" h="467">
                    <a:moveTo>
                      <a:pt x="0" y="466"/>
                    </a:moveTo>
                    <a:lnTo>
                      <a:pt x="503" y="0"/>
                    </a:lnTo>
                    <a:lnTo>
                      <a:pt x="0" y="466"/>
                    </a:lnTo>
                  </a:path>
                </a:pathLst>
              </a:custGeom>
              <a:solidFill>
                <a:srgbClr val="FF99FF"/>
              </a:solidFill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7653" name="Group 85"/>
            <p:cNvGrpSpPr>
              <a:grpSpLocks/>
            </p:cNvGrpSpPr>
            <p:nvPr/>
          </p:nvGrpSpPr>
          <p:grpSpPr bwMode="auto">
            <a:xfrm>
              <a:off x="3749" y="3327"/>
              <a:ext cx="216" cy="64"/>
              <a:chOff x="3749" y="3327"/>
              <a:chExt cx="216" cy="64"/>
            </a:xfrm>
          </p:grpSpPr>
          <p:sp>
            <p:nvSpPr>
              <p:cNvPr id="237654" name="Line 86"/>
              <p:cNvSpPr>
                <a:spLocks noChangeShapeType="1"/>
              </p:cNvSpPr>
              <p:nvPr/>
            </p:nvSpPr>
            <p:spPr bwMode="auto">
              <a:xfrm>
                <a:off x="3749" y="3358"/>
                <a:ext cx="151" cy="1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55" name="Freeform 87"/>
              <p:cNvSpPr>
                <a:spLocks noChangeArrowheads="1"/>
              </p:cNvSpPr>
              <p:nvPr/>
            </p:nvSpPr>
            <p:spPr bwMode="auto">
              <a:xfrm>
                <a:off x="3894" y="3327"/>
                <a:ext cx="71" cy="65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71" y="31"/>
                  </a:cxn>
                  <a:cxn ang="0">
                    <a:pos x="0" y="0"/>
                  </a:cxn>
                  <a:cxn ang="0">
                    <a:pos x="0" y="65"/>
                  </a:cxn>
                </a:cxnLst>
                <a:rect l="0" t="0" r="r" b="b"/>
                <a:pathLst>
                  <a:path w="71" h="65">
                    <a:moveTo>
                      <a:pt x="0" y="65"/>
                    </a:moveTo>
                    <a:lnTo>
                      <a:pt x="71" y="31"/>
                    </a:lnTo>
                    <a:lnTo>
                      <a:pt x="0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3967" y="3236"/>
              <a:ext cx="387" cy="250"/>
            </a:xfrm>
            <a:prstGeom prst="rect">
              <a:avLst/>
            </a:prstGeom>
            <a:solidFill>
              <a:srgbClr val="FFFF00"/>
            </a:solidFill>
            <a:ln w="11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3956" y="3296"/>
              <a:ext cx="275" cy="1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700" b="1">
                  <a:solidFill>
                    <a:srgbClr val="000000"/>
                  </a:solidFill>
                  <a:latin typeface="Times New Roman" pitchFamily="16" charset="0"/>
                </a:rPr>
                <a:t>增益</a:t>
              </a:r>
            </a:p>
          </p:txBody>
        </p:sp>
        <p:sp>
          <p:nvSpPr>
            <p:cNvPr id="237658" name="Rectangle 90"/>
            <p:cNvSpPr>
              <a:spLocks noChangeArrowheads="1"/>
            </p:cNvSpPr>
            <p:nvPr/>
          </p:nvSpPr>
          <p:spPr bwMode="auto">
            <a:xfrm>
              <a:off x="4234" y="3305"/>
              <a:ext cx="91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700" b="1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grpSp>
          <p:nvGrpSpPr>
            <p:cNvPr id="237659" name="Group 91"/>
            <p:cNvGrpSpPr>
              <a:grpSpLocks/>
            </p:cNvGrpSpPr>
            <p:nvPr/>
          </p:nvGrpSpPr>
          <p:grpSpPr bwMode="auto">
            <a:xfrm>
              <a:off x="4353" y="3327"/>
              <a:ext cx="216" cy="64"/>
              <a:chOff x="4353" y="3327"/>
              <a:chExt cx="216" cy="64"/>
            </a:xfrm>
          </p:grpSpPr>
          <p:sp>
            <p:nvSpPr>
              <p:cNvPr id="237660" name="Line 92"/>
              <p:cNvSpPr>
                <a:spLocks noChangeShapeType="1"/>
              </p:cNvSpPr>
              <p:nvPr/>
            </p:nvSpPr>
            <p:spPr bwMode="auto">
              <a:xfrm>
                <a:off x="4353" y="3358"/>
                <a:ext cx="151" cy="1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61" name="Freeform 93"/>
              <p:cNvSpPr>
                <a:spLocks noChangeArrowheads="1"/>
              </p:cNvSpPr>
              <p:nvPr/>
            </p:nvSpPr>
            <p:spPr bwMode="auto">
              <a:xfrm>
                <a:off x="4499" y="3327"/>
                <a:ext cx="71" cy="65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71" y="31"/>
                  </a:cxn>
                  <a:cxn ang="0">
                    <a:pos x="0" y="0"/>
                  </a:cxn>
                  <a:cxn ang="0">
                    <a:pos x="0" y="65"/>
                  </a:cxn>
                </a:cxnLst>
                <a:rect l="0" t="0" r="r" b="b"/>
                <a:pathLst>
                  <a:path w="71" h="65">
                    <a:moveTo>
                      <a:pt x="0" y="65"/>
                    </a:moveTo>
                    <a:lnTo>
                      <a:pt x="71" y="31"/>
                    </a:lnTo>
                    <a:lnTo>
                      <a:pt x="0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7662" name="Group 94"/>
            <p:cNvGrpSpPr>
              <a:grpSpLocks/>
            </p:cNvGrpSpPr>
            <p:nvPr/>
          </p:nvGrpSpPr>
          <p:grpSpPr bwMode="auto">
            <a:xfrm>
              <a:off x="4573" y="3286"/>
              <a:ext cx="161" cy="146"/>
              <a:chOff x="4573" y="3286"/>
              <a:chExt cx="161" cy="146"/>
            </a:xfrm>
          </p:grpSpPr>
          <p:sp>
            <p:nvSpPr>
              <p:cNvPr id="237663" name="Freeform 95"/>
              <p:cNvSpPr>
                <a:spLocks noChangeArrowheads="1"/>
              </p:cNvSpPr>
              <p:nvPr/>
            </p:nvSpPr>
            <p:spPr bwMode="auto">
              <a:xfrm>
                <a:off x="4573" y="3286"/>
                <a:ext cx="162" cy="147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64" y="2"/>
                  </a:cxn>
                  <a:cxn ang="0">
                    <a:pos x="50" y="6"/>
                  </a:cxn>
                  <a:cxn ang="0">
                    <a:pos x="36" y="12"/>
                  </a:cxn>
                  <a:cxn ang="0">
                    <a:pos x="22" y="20"/>
                  </a:cxn>
                  <a:cxn ang="0">
                    <a:pos x="13" y="33"/>
                  </a:cxn>
                  <a:cxn ang="0">
                    <a:pos x="6" y="45"/>
                  </a:cxn>
                  <a:cxn ang="0">
                    <a:pos x="2" y="58"/>
                  </a:cxn>
                  <a:cxn ang="0">
                    <a:pos x="0" y="72"/>
                  </a:cxn>
                  <a:cxn ang="0">
                    <a:pos x="2" y="87"/>
                  </a:cxn>
                  <a:cxn ang="0">
                    <a:pos x="6" y="101"/>
                  </a:cxn>
                  <a:cxn ang="0">
                    <a:pos x="13" y="114"/>
                  </a:cxn>
                  <a:cxn ang="0">
                    <a:pos x="22" y="126"/>
                  </a:cxn>
                  <a:cxn ang="0">
                    <a:pos x="36" y="135"/>
                  </a:cxn>
                  <a:cxn ang="0">
                    <a:pos x="50" y="141"/>
                  </a:cxn>
                  <a:cxn ang="0">
                    <a:pos x="64" y="145"/>
                  </a:cxn>
                  <a:cxn ang="0">
                    <a:pos x="80" y="147"/>
                  </a:cxn>
                  <a:cxn ang="0">
                    <a:pos x="96" y="145"/>
                  </a:cxn>
                  <a:cxn ang="0">
                    <a:pos x="112" y="141"/>
                  </a:cxn>
                  <a:cxn ang="0">
                    <a:pos x="125" y="135"/>
                  </a:cxn>
                  <a:cxn ang="0">
                    <a:pos x="139" y="126"/>
                  </a:cxn>
                  <a:cxn ang="0">
                    <a:pos x="148" y="114"/>
                  </a:cxn>
                  <a:cxn ang="0">
                    <a:pos x="155" y="101"/>
                  </a:cxn>
                  <a:cxn ang="0">
                    <a:pos x="160" y="87"/>
                  </a:cxn>
                  <a:cxn ang="0">
                    <a:pos x="162" y="72"/>
                  </a:cxn>
                  <a:cxn ang="0">
                    <a:pos x="160" y="58"/>
                  </a:cxn>
                  <a:cxn ang="0">
                    <a:pos x="155" y="45"/>
                  </a:cxn>
                  <a:cxn ang="0">
                    <a:pos x="148" y="33"/>
                  </a:cxn>
                  <a:cxn ang="0">
                    <a:pos x="139" y="20"/>
                  </a:cxn>
                  <a:cxn ang="0">
                    <a:pos x="125" y="12"/>
                  </a:cxn>
                  <a:cxn ang="0">
                    <a:pos x="112" y="6"/>
                  </a:cxn>
                  <a:cxn ang="0">
                    <a:pos x="96" y="2"/>
                  </a:cxn>
                  <a:cxn ang="0">
                    <a:pos x="80" y="0"/>
                  </a:cxn>
                </a:cxnLst>
                <a:rect l="0" t="0" r="r" b="b"/>
                <a:pathLst>
                  <a:path w="162" h="147">
                    <a:moveTo>
                      <a:pt x="80" y="0"/>
                    </a:moveTo>
                    <a:lnTo>
                      <a:pt x="64" y="2"/>
                    </a:lnTo>
                    <a:lnTo>
                      <a:pt x="50" y="6"/>
                    </a:lnTo>
                    <a:lnTo>
                      <a:pt x="36" y="12"/>
                    </a:lnTo>
                    <a:lnTo>
                      <a:pt x="22" y="20"/>
                    </a:lnTo>
                    <a:lnTo>
                      <a:pt x="13" y="33"/>
                    </a:lnTo>
                    <a:lnTo>
                      <a:pt x="6" y="45"/>
                    </a:lnTo>
                    <a:lnTo>
                      <a:pt x="2" y="58"/>
                    </a:lnTo>
                    <a:lnTo>
                      <a:pt x="0" y="72"/>
                    </a:lnTo>
                    <a:lnTo>
                      <a:pt x="2" y="87"/>
                    </a:lnTo>
                    <a:lnTo>
                      <a:pt x="6" y="101"/>
                    </a:lnTo>
                    <a:lnTo>
                      <a:pt x="13" y="114"/>
                    </a:lnTo>
                    <a:lnTo>
                      <a:pt x="22" y="126"/>
                    </a:lnTo>
                    <a:lnTo>
                      <a:pt x="36" y="135"/>
                    </a:lnTo>
                    <a:lnTo>
                      <a:pt x="50" y="141"/>
                    </a:lnTo>
                    <a:lnTo>
                      <a:pt x="64" y="145"/>
                    </a:lnTo>
                    <a:lnTo>
                      <a:pt x="80" y="147"/>
                    </a:lnTo>
                    <a:lnTo>
                      <a:pt x="96" y="145"/>
                    </a:lnTo>
                    <a:lnTo>
                      <a:pt x="112" y="141"/>
                    </a:lnTo>
                    <a:lnTo>
                      <a:pt x="125" y="135"/>
                    </a:lnTo>
                    <a:lnTo>
                      <a:pt x="139" y="126"/>
                    </a:lnTo>
                    <a:lnTo>
                      <a:pt x="148" y="114"/>
                    </a:lnTo>
                    <a:lnTo>
                      <a:pt x="155" y="101"/>
                    </a:lnTo>
                    <a:lnTo>
                      <a:pt x="160" y="87"/>
                    </a:lnTo>
                    <a:lnTo>
                      <a:pt x="162" y="72"/>
                    </a:lnTo>
                    <a:lnTo>
                      <a:pt x="160" y="58"/>
                    </a:lnTo>
                    <a:lnTo>
                      <a:pt x="155" y="45"/>
                    </a:lnTo>
                    <a:lnTo>
                      <a:pt x="148" y="33"/>
                    </a:lnTo>
                    <a:lnTo>
                      <a:pt x="139" y="20"/>
                    </a:lnTo>
                    <a:lnTo>
                      <a:pt x="125" y="12"/>
                    </a:lnTo>
                    <a:lnTo>
                      <a:pt x="112" y="6"/>
                    </a:lnTo>
                    <a:lnTo>
                      <a:pt x="96" y="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99FF"/>
              </a:solidFill>
              <a:ln w="111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64" name="Line 96"/>
              <p:cNvSpPr>
                <a:spLocks noChangeShapeType="1"/>
              </p:cNvSpPr>
              <p:nvPr/>
            </p:nvSpPr>
            <p:spPr bwMode="auto">
              <a:xfrm>
                <a:off x="4595" y="3305"/>
                <a:ext cx="117" cy="106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65" name="Line 97"/>
              <p:cNvSpPr>
                <a:spLocks noChangeShapeType="1"/>
              </p:cNvSpPr>
              <p:nvPr/>
            </p:nvSpPr>
            <p:spPr bwMode="auto">
              <a:xfrm flipV="1">
                <a:off x="4595" y="3304"/>
                <a:ext cx="117" cy="108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666" name="Freeform 98"/>
            <p:cNvSpPr>
              <a:spLocks noChangeArrowheads="1"/>
            </p:cNvSpPr>
            <p:nvPr/>
          </p:nvSpPr>
          <p:spPr bwMode="auto">
            <a:xfrm>
              <a:off x="4953" y="2908"/>
              <a:ext cx="164" cy="201"/>
            </a:xfrm>
            <a:custGeom>
              <a:avLst/>
              <a:gdLst/>
              <a:ahLst/>
              <a:cxnLst>
                <a:cxn ang="0">
                  <a:pos x="89" y="201"/>
                </a:cxn>
                <a:cxn ang="0">
                  <a:pos x="164" y="0"/>
                </a:cxn>
                <a:cxn ang="0">
                  <a:pos x="0" y="4"/>
                </a:cxn>
                <a:cxn ang="0">
                  <a:pos x="89" y="201"/>
                </a:cxn>
              </a:cxnLst>
              <a:rect l="0" t="0" r="r" b="b"/>
              <a:pathLst>
                <a:path w="164" h="201">
                  <a:moveTo>
                    <a:pt x="89" y="201"/>
                  </a:moveTo>
                  <a:lnTo>
                    <a:pt x="164" y="0"/>
                  </a:lnTo>
                  <a:lnTo>
                    <a:pt x="0" y="4"/>
                  </a:lnTo>
                  <a:lnTo>
                    <a:pt x="89" y="201"/>
                  </a:lnTo>
                  <a:close/>
                </a:path>
              </a:pathLst>
            </a:custGeom>
            <a:solidFill>
              <a:srgbClr val="66FF66"/>
            </a:solidFill>
            <a:ln w="111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7667" name="Group 99"/>
            <p:cNvGrpSpPr>
              <a:grpSpLocks/>
            </p:cNvGrpSpPr>
            <p:nvPr/>
          </p:nvGrpSpPr>
          <p:grpSpPr bwMode="auto">
            <a:xfrm>
              <a:off x="4737" y="3109"/>
              <a:ext cx="343" cy="247"/>
              <a:chOff x="4737" y="3109"/>
              <a:chExt cx="343" cy="247"/>
            </a:xfrm>
          </p:grpSpPr>
          <p:sp>
            <p:nvSpPr>
              <p:cNvPr id="237668" name="Freeform 100"/>
              <p:cNvSpPr>
                <a:spLocks noChangeArrowheads="1"/>
              </p:cNvSpPr>
              <p:nvPr/>
            </p:nvSpPr>
            <p:spPr bwMode="auto">
              <a:xfrm>
                <a:off x="4737" y="3169"/>
                <a:ext cx="307" cy="188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307" y="189"/>
                  </a:cxn>
                  <a:cxn ang="0">
                    <a:pos x="307" y="0"/>
                  </a:cxn>
                  <a:cxn ang="0">
                    <a:pos x="307" y="0"/>
                  </a:cxn>
                </a:cxnLst>
                <a:rect l="0" t="0" r="r" b="b"/>
                <a:pathLst>
                  <a:path w="307" h="189">
                    <a:moveTo>
                      <a:pt x="0" y="189"/>
                    </a:moveTo>
                    <a:lnTo>
                      <a:pt x="307" y="189"/>
                    </a:lnTo>
                    <a:lnTo>
                      <a:pt x="307" y="0"/>
                    </a:lnTo>
                    <a:lnTo>
                      <a:pt x="307" y="0"/>
                    </a:lnTo>
                  </a:path>
                </a:pathLst>
              </a:custGeom>
              <a:noFill/>
              <a:ln w="111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69" name="Freeform 101"/>
              <p:cNvSpPr>
                <a:spLocks noChangeArrowheads="1"/>
              </p:cNvSpPr>
              <p:nvPr/>
            </p:nvSpPr>
            <p:spPr bwMode="auto">
              <a:xfrm>
                <a:off x="5010" y="3109"/>
                <a:ext cx="71" cy="69"/>
              </a:xfrm>
              <a:custGeom>
                <a:avLst/>
                <a:gdLst/>
                <a:ahLst/>
                <a:cxnLst>
                  <a:cxn ang="0">
                    <a:pos x="71" y="65"/>
                  </a:cxn>
                  <a:cxn ang="0">
                    <a:pos x="32" y="0"/>
                  </a:cxn>
                  <a:cxn ang="0">
                    <a:pos x="0" y="69"/>
                  </a:cxn>
                  <a:cxn ang="0">
                    <a:pos x="71" y="65"/>
                  </a:cxn>
                </a:cxnLst>
                <a:rect l="0" t="0" r="r" b="b"/>
                <a:pathLst>
                  <a:path w="71" h="69">
                    <a:moveTo>
                      <a:pt x="71" y="65"/>
                    </a:moveTo>
                    <a:lnTo>
                      <a:pt x="32" y="0"/>
                    </a:lnTo>
                    <a:lnTo>
                      <a:pt x="0" y="69"/>
                    </a:lnTo>
                    <a:lnTo>
                      <a:pt x="71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7670" name="Group 102"/>
            <p:cNvGrpSpPr>
              <a:grpSpLocks/>
            </p:cNvGrpSpPr>
            <p:nvPr/>
          </p:nvGrpSpPr>
          <p:grpSpPr bwMode="auto">
            <a:xfrm>
              <a:off x="3635" y="2741"/>
              <a:ext cx="70" cy="541"/>
              <a:chOff x="3635" y="2741"/>
              <a:chExt cx="70" cy="541"/>
            </a:xfrm>
          </p:grpSpPr>
          <p:sp>
            <p:nvSpPr>
              <p:cNvPr id="237671" name="Line 103"/>
              <p:cNvSpPr>
                <a:spLocks noChangeShapeType="1"/>
              </p:cNvSpPr>
              <p:nvPr/>
            </p:nvSpPr>
            <p:spPr bwMode="auto">
              <a:xfrm>
                <a:off x="3671" y="2798"/>
                <a:ext cx="1" cy="424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72" name="Freeform 104"/>
              <p:cNvSpPr>
                <a:spLocks noChangeArrowheads="1"/>
              </p:cNvSpPr>
              <p:nvPr/>
            </p:nvSpPr>
            <p:spPr bwMode="auto">
              <a:xfrm>
                <a:off x="3635" y="2741"/>
                <a:ext cx="71" cy="64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37" y="0"/>
                  </a:cxn>
                  <a:cxn ang="0">
                    <a:pos x="0" y="64"/>
                  </a:cxn>
                  <a:cxn ang="0">
                    <a:pos x="71" y="64"/>
                  </a:cxn>
                </a:cxnLst>
                <a:rect l="0" t="0" r="r" b="b"/>
                <a:pathLst>
                  <a:path w="71" h="64">
                    <a:moveTo>
                      <a:pt x="71" y="64"/>
                    </a:moveTo>
                    <a:lnTo>
                      <a:pt x="37" y="0"/>
                    </a:lnTo>
                    <a:lnTo>
                      <a:pt x="0" y="64"/>
                    </a:lnTo>
                    <a:lnTo>
                      <a:pt x="71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73" name="Freeform 105"/>
              <p:cNvSpPr>
                <a:spLocks noChangeArrowheads="1"/>
              </p:cNvSpPr>
              <p:nvPr/>
            </p:nvSpPr>
            <p:spPr bwMode="auto">
              <a:xfrm>
                <a:off x="3635" y="3219"/>
                <a:ext cx="71" cy="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" y="65"/>
                  </a:cxn>
                  <a:cxn ang="0">
                    <a:pos x="71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65">
                    <a:moveTo>
                      <a:pt x="0" y="0"/>
                    </a:moveTo>
                    <a:lnTo>
                      <a:pt x="37" y="65"/>
                    </a:lnTo>
                    <a:lnTo>
                      <a:pt x="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7674" name="Line 106"/>
            <p:cNvSpPr>
              <a:spLocks noChangeShapeType="1"/>
            </p:cNvSpPr>
            <p:nvPr/>
          </p:nvSpPr>
          <p:spPr bwMode="auto">
            <a:xfrm>
              <a:off x="3666" y="3010"/>
              <a:ext cx="110" cy="1"/>
            </a:xfrm>
            <a:prstGeom prst="line">
              <a:avLst/>
            </a:prstGeom>
            <a:noFill/>
            <a:ln w="11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75" name="Rectangle 107"/>
            <p:cNvSpPr>
              <a:spLocks noChangeArrowheads="1"/>
            </p:cNvSpPr>
            <p:nvPr/>
          </p:nvSpPr>
          <p:spPr bwMode="auto">
            <a:xfrm>
              <a:off x="3737" y="2937"/>
              <a:ext cx="442" cy="1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3802" y="2970"/>
              <a:ext cx="39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Walsh n</a:t>
              </a:r>
            </a:p>
          </p:txBody>
        </p:sp>
        <p:grpSp>
          <p:nvGrpSpPr>
            <p:cNvPr id="237677" name="Group 109"/>
            <p:cNvGrpSpPr>
              <a:grpSpLocks/>
            </p:cNvGrpSpPr>
            <p:nvPr/>
          </p:nvGrpSpPr>
          <p:grpSpPr bwMode="auto">
            <a:xfrm>
              <a:off x="4616" y="2728"/>
              <a:ext cx="70" cy="146"/>
              <a:chOff x="4616" y="2728"/>
              <a:chExt cx="70" cy="146"/>
            </a:xfrm>
          </p:grpSpPr>
          <p:sp>
            <p:nvSpPr>
              <p:cNvPr id="237678" name="Line 110"/>
              <p:cNvSpPr>
                <a:spLocks noChangeShapeType="1"/>
              </p:cNvSpPr>
              <p:nvPr/>
            </p:nvSpPr>
            <p:spPr bwMode="auto">
              <a:xfrm flipV="1">
                <a:off x="4650" y="2784"/>
                <a:ext cx="1" cy="92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79" name="Freeform 111"/>
              <p:cNvSpPr>
                <a:spLocks noChangeArrowheads="1"/>
              </p:cNvSpPr>
              <p:nvPr/>
            </p:nvSpPr>
            <p:spPr bwMode="auto">
              <a:xfrm>
                <a:off x="4616" y="2728"/>
                <a:ext cx="71" cy="65"/>
              </a:xfrm>
              <a:custGeom>
                <a:avLst/>
                <a:gdLst/>
                <a:ahLst/>
                <a:cxnLst>
                  <a:cxn ang="0">
                    <a:pos x="71" y="65"/>
                  </a:cxn>
                  <a:cxn ang="0">
                    <a:pos x="37" y="0"/>
                  </a:cxn>
                  <a:cxn ang="0">
                    <a:pos x="0" y="65"/>
                  </a:cxn>
                  <a:cxn ang="0">
                    <a:pos x="71" y="65"/>
                  </a:cxn>
                </a:cxnLst>
                <a:rect l="0" t="0" r="r" b="b"/>
                <a:pathLst>
                  <a:path w="71" h="65">
                    <a:moveTo>
                      <a:pt x="71" y="65"/>
                    </a:moveTo>
                    <a:lnTo>
                      <a:pt x="37" y="0"/>
                    </a:lnTo>
                    <a:lnTo>
                      <a:pt x="0" y="65"/>
                    </a:lnTo>
                    <a:lnTo>
                      <a:pt x="71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7680" name="Group 112"/>
            <p:cNvGrpSpPr>
              <a:grpSpLocks/>
            </p:cNvGrpSpPr>
            <p:nvPr/>
          </p:nvGrpSpPr>
          <p:grpSpPr bwMode="auto">
            <a:xfrm>
              <a:off x="4614" y="3132"/>
              <a:ext cx="70" cy="150"/>
              <a:chOff x="4614" y="3132"/>
              <a:chExt cx="70" cy="150"/>
            </a:xfrm>
          </p:grpSpPr>
          <p:sp>
            <p:nvSpPr>
              <p:cNvPr id="237681" name="Line 113"/>
              <p:cNvSpPr>
                <a:spLocks noChangeShapeType="1"/>
              </p:cNvSpPr>
              <p:nvPr/>
            </p:nvSpPr>
            <p:spPr bwMode="auto">
              <a:xfrm flipH="1">
                <a:off x="4646" y="3132"/>
                <a:ext cx="4" cy="89"/>
              </a:xfrm>
              <a:prstGeom prst="line">
                <a:avLst/>
              </a:prstGeom>
              <a:noFill/>
              <a:ln w="11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82" name="Freeform 114"/>
              <p:cNvSpPr>
                <a:spLocks noChangeArrowheads="1"/>
              </p:cNvSpPr>
              <p:nvPr/>
            </p:nvSpPr>
            <p:spPr bwMode="auto">
              <a:xfrm>
                <a:off x="4614" y="3217"/>
                <a:ext cx="71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67"/>
                  </a:cxn>
                  <a:cxn ang="0">
                    <a:pos x="71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67">
                    <a:moveTo>
                      <a:pt x="0" y="0"/>
                    </a:moveTo>
                    <a:lnTo>
                      <a:pt x="34" y="67"/>
                    </a:lnTo>
                    <a:lnTo>
                      <a:pt x="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7683" name="Rectangle 115"/>
            <p:cNvSpPr>
              <a:spLocks noChangeArrowheads="1"/>
            </p:cNvSpPr>
            <p:nvPr/>
          </p:nvSpPr>
          <p:spPr bwMode="auto">
            <a:xfrm>
              <a:off x="4435" y="2875"/>
              <a:ext cx="442" cy="2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84" name="Rectangle 116"/>
            <p:cNvSpPr>
              <a:spLocks noChangeArrowheads="1"/>
            </p:cNvSpPr>
            <p:nvPr/>
          </p:nvSpPr>
          <p:spPr bwMode="auto">
            <a:xfrm>
              <a:off x="4462" y="2870"/>
              <a:ext cx="11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复</a:t>
              </a:r>
            </a:p>
          </p:txBody>
        </p:sp>
        <p:sp>
          <p:nvSpPr>
            <p:cNvPr id="237685" name="Rectangle 117"/>
            <p:cNvSpPr>
              <a:spLocks noChangeArrowheads="1"/>
            </p:cNvSpPr>
            <p:nvPr/>
          </p:nvSpPr>
          <p:spPr bwMode="auto">
            <a:xfrm>
              <a:off x="4595" y="2873"/>
              <a:ext cx="150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0000"/>
                  </a:solidFill>
                  <a:latin typeface="Times New Roman" pitchFamily="16" charset="0"/>
                </a:rPr>
                <a:t>PN</a:t>
              </a:r>
            </a:p>
          </p:txBody>
        </p:sp>
        <p:sp>
          <p:nvSpPr>
            <p:cNvPr id="237686" name="Rectangle 118"/>
            <p:cNvSpPr>
              <a:spLocks noChangeArrowheads="1"/>
            </p:cNvSpPr>
            <p:nvPr/>
          </p:nvSpPr>
          <p:spPr bwMode="auto">
            <a:xfrm>
              <a:off x="4758" y="2873"/>
              <a:ext cx="11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码</a:t>
              </a:r>
            </a:p>
          </p:txBody>
        </p:sp>
        <p:sp>
          <p:nvSpPr>
            <p:cNvPr id="237687" name="Rectangle 119"/>
            <p:cNvSpPr>
              <a:spLocks noChangeArrowheads="1"/>
            </p:cNvSpPr>
            <p:nvPr/>
          </p:nvSpPr>
          <p:spPr bwMode="auto">
            <a:xfrm>
              <a:off x="4550" y="3006"/>
              <a:ext cx="226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400" b="1">
                  <a:solidFill>
                    <a:srgbClr val="000000"/>
                  </a:solidFill>
                  <a:latin typeface="Times New Roman" pitchFamily="16" charset="0"/>
                </a:rPr>
                <a:t>序列</a:t>
              </a:r>
            </a:p>
          </p:txBody>
        </p:sp>
        <p:sp>
          <p:nvSpPr>
            <p:cNvPr id="237688" name="Rectangle 120"/>
            <p:cNvSpPr>
              <a:spLocks noChangeArrowheads="1"/>
            </p:cNvSpPr>
            <p:nvPr/>
          </p:nvSpPr>
          <p:spPr bwMode="auto">
            <a:xfrm>
              <a:off x="431" y="2842"/>
              <a:ext cx="716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89" name="Rectangle 121"/>
            <p:cNvSpPr>
              <a:spLocks noChangeArrowheads="1"/>
            </p:cNvSpPr>
            <p:nvPr/>
          </p:nvSpPr>
          <p:spPr bwMode="auto">
            <a:xfrm>
              <a:off x="403" y="2825"/>
              <a:ext cx="549" cy="1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700" b="1">
                  <a:solidFill>
                    <a:srgbClr val="000000"/>
                  </a:solidFill>
                  <a:latin typeface="Times New Roman" pitchFamily="16" charset="0"/>
                </a:rPr>
                <a:t>交织符号</a:t>
              </a:r>
            </a:p>
          </p:txBody>
        </p:sp>
        <p:sp>
          <p:nvSpPr>
            <p:cNvPr id="237690" name="Rectangle 122"/>
            <p:cNvSpPr>
              <a:spLocks noChangeArrowheads="1"/>
            </p:cNvSpPr>
            <p:nvPr/>
          </p:nvSpPr>
          <p:spPr bwMode="auto">
            <a:xfrm>
              <a:off x="5143" y="2115"/>
              <a:ext cx="386" cy="2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91" name="Rectangle 123"/>
            <p:cNvSpPr>
              <a:spLocks noChangeArrowheads="1"/>
            </p:cNvSpPr>
            <p:nvPr/>
          </p:nvSpPr>
          <p:spPr bwMode="auto">
            <a:xfrm>
              <a:off x="5209" y="2154"/>
              <a:ext cx="110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900" b="1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</a:p>
          </p:txBody>
        </p:sp>
        <p:sp>
          <p:nvSpPr>
            <p:cNvPr id="237692" name="Rectangle 124"/>
            <p:cNvSpPr>
              <a:spLocks noChangeArrowheads="1"/>
            </p:cNvSpPr>
            <p:nvPr/>
          </p:nvSpPr>
          <p:spPr bwMode="auto">
            <a:xfrm>
              <a:off x="5138" y="2811"/>
              <a:ext cx="387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93" name="Rectangle 125"/>
            <p:cNvSpPr>
              <a:spLocks noChangeArrowheads="1"/>
            </p:cNvSpPr>
            <p:nvPr/>
          </p:nvSpPr>
          <p:spPr bwMode="auto">
            <a:xfrm>
              <a:off x="5204" y="2851"/>
              <a:ext cx="101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900" b="1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grpSp>
          <p:nvGrpSpPr>
            <p:cNvPr id="237694" name="Group 126"/>
            <p:cNvGrpSpPr>
              <a:grpSpLocks/>
            </p:cNvGrpSpPr>
            <p:nvPr/>
          </p:nvGrpSpPr>
          <p:grpSpPr bwMode="auto">
            <a:xfrm>
              <a:off x="1656" y="2780"/>
              <a:ext cx="80" cy="163"/>
              <a:chOff x="1656" y="2780"/>
              <a:chExt cx="80" cy="163"/>
            </a:xfrm>
          </p:grpSpPr>
          <p:sp>
            <p:nvSpPr>
              <p:cNvPr id="237695" name="Rectangle 127"/>
              <p:cNvSpPr>
                <a:spLocks noChangeArrowheads="1"/>
              </p:cNvSpPr>
              <p:nvPr/>
            </p:nvSpPr>
            <p:spPr bwMode="auto">
              <a:xfrm>
                <a:off x="1699" y="2841"/>
                <a:ext cx="37" cy="8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900" b="1">
                    <a:solidFill>
                      <a:srgbClr val="000000"/>
                    </a:solidFill>
                    <a:latin typeface="Times New Roman" pitchFamily="16" charset="0"/>
                  </a:rPr>
                  <a:t>1</a:t>
                </a:r>
              </a:p>
            </p:txBody>
          </p:sp>
          <p:sp>
            <p:nvSpPr>
              <p:cNvPr id="237696" name="Rectangle 128"/>
              <p:cNvSpPr>
                <a:spLocks noChangeArrowheads="1"/>
              </p:cNvSpPr>
              <p:nvPr/>
            </p:nvSpPr>
            <p:spPr bwMode="auto">
              <a:xfrm>
                <a:off x="1656" y="2780"/>
                <a:ext cx="69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700" b="1" i="1">
                    <a:solidFill>
                      <a:srgbClr val="000000"/>
                    </a:solidFill>
                    <a:latin typeface="Times New Roman" pitchFamily="16" charset="0"/>
                  </a:rPr>
                  <a:t>b</a:t>
                </a:r>
              </a:p>
            </p:txBody>
          </p:sp>
        </p:grpSp>
        <p:grpSp>
          <p:nvGrpSpPr>
            <p:cNvPr id="237697" name="Group 129"/>
            <p:cNvGrpSpPr>
              <a:grpSpLocks/>
            </p:cNvGrpSpPr>
            <p:nvPr/>
          </p:nvGrpSpPr>
          <p:grpSpPr bwMode="auto">
            <a:xfrm>
              <a:off x="1673" y="3127"/>
              <a:ext cx="86" cy="163"/>
              <a:chOff x="1673" y="3127"/>
              <a:chExt cx="86" cy="163"/>
            </a:xfrm>
          </p:grpSpPr>
          <p:sp>
            <p:nvSpPr>
              <p:cNvPr id="237698" name="Rectangle 130"/>
              <p:cNvSpPr>
                <a:spLocks noChangeArrowheads="1"/>
              </p:cNvSpPr>
              <p:nvPr/>
            </p:nvSpPr>
            <p:spPr bwMode="auto">
              <a:xfrm>
                <a:off x="1724" y="3189"/>
                <a:ext cx="36" cy="8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900" b="1">
                    <a:solidFill>
                      <a:srgbClr val="000000"/>
                    </a:solidFill>
                    <a:latin typeface="Times New Roman" pitchFamily="16" charset="0"/>
                  </a:rPr>
                  <a:t>2</a:t>
                </a:r>
              </a:p>
            </p:txBody>
          </p:sp>
          <p:sp>
            <p:nvSpPr>
              <p:cNvPr id="237699" name="Rectangle 131"/>
              <p:cNvSpPr>
                <a:spLocks noChangeArrowheads="1"/>
              </p:cNvSpPr>
              <p:nvPr/>
            </p:nvSpPr>
            <p:spPr bwMode="auto">
              <a:xfrm>
                <a:off x="1673" y="3127"/>
                <a:ext cx="69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700" b="1" i="1">
                    <a:solidFill>
                      <a:srgbClr val="000000"/>
                    </a:solidFill>
                    <a:latin typeface="Times New Roman" pitchFamily="16" charset="0"/>
                  </a:rPr>
                  <a:t>b</a:t>
                </a:r>
              </a:p>
            </p:txBody>
          </p:sp>
        </p:grpSp>
        <p:grpSp>
          <p:nvGrpSpPr>
            <p:cNvPr id="237700" name="Group 132"/>
            <p:cNvGrpSpPr>
              <a:grpSpLocks/>
            </p:cNvGrpSpPr>
            <p:nvPr/>
          </p:nvGrpSpPr>
          <p:grpSpPr bwMode="auto">
            <a:xfrm>
              <a:off x="4869" y="3187"/>
              <a:ext cx="79" cy="153"/>
              <a:chOff x="4869" y="3187"/>
              <a:chExt cx="79" cy="153"/>
            </a:xfrm>
          </p:grpSpPr>
          <p:sp>
            <p:nvSpPr>
              <p:cNvPr id="237701" name="Rectangle 133"/>
              <p:cNvSpPr>
                <a:spLocks noChangeArrowheads="1"/>
              </p:cNvSpPr>
              <p:nvPr/>
            </p:nvSpPr>
            <p:spPr bwMode="auto">
              <a:xfrm>
                <a:off x="4913" y="3248"/>
                <a:ext cx="36" cy="8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900" b="1">
                    <a:solidFill>
                      <a:srgbClr val="000000"/>
                    </a:solidFill>
                    <a:latin typeface="Times New Roman" pitchFamily="16" charset="0"/>
                  </a:rPr>
                  <a:t>2</a:t>
                </a:r>
              </a:p>
            </p:txBody>
          </p:sp>
          <p:sp>
            <p:nvSpPr>
              <p:cNvPr id="237702" name="Rectangle 134"/>
              <p:cNvSpPr>
                <a:spLocks noChangeArrowheads="1"/>
              </p:cNvSpPr>
              <p:nvPr/>
            </p:nvSpPr>
            <p:spPr bwMode="auto">
              <a:xfrm>
                <a:off x="4869" y="3187"/>
                <a:ext cx="50" cy="15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 b="1" i="1">
                    <a:solidFill>
                      <a:srgbClr val="000000"/>
                    </a:solidFill>
                    <a:latin typeface="Times New Roman" pitchFamily="16" charset="0"/>
                  </a:rPr>
                  <a:t>s</a:t>
                </a:r>
              </a:p>
            </p:txBody>
          </p:sp>
        </p:grpSp>
        <p:grpSp>
          <p:nvGrpSpPr>
            <p:cNvPr id="237703" name="Group 135"/>
            <p:cNvGrpSpPr>
              <a:grpSpLocks/>
            </p:cNvGrpSpPr>
            <p:nvPr/>
          </p:nvGrpSpPr>
          <p:grpSpPr bwMode="auto">
            <a:xfrm>
              <a:off x="4825" y="2508"/>
              <a:ext cx="73" cy="153"/>
              <a:chOff x="4825" y="2508"/>
              <a:chExt cx="73" cy="153"/>
            </a:xfrm>
          </p:grpSpPr>
          <p:sp>
            <p:nvSpPr>
              <p:cNvPr id="237704" name="Rectangle 136"/>
              <p:cNvSpPr>
                <a:spLocks noChangeArrowheads="1"/>
              </p:cNvSpPr>
              <p:nvPr/>
            </p:nvSpPr>
            <p:spPr bwMode="auto">
              <a:xfrm>
                <a:off x="4862" y="2569"/>
                <a:ext cx="37" cy="8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900" b="1">
                    <a:solidFill>
                      <a:srgbClr val="000000"/>
                    </a:solidFill>
                    <a:latin typeface="Times New Roman" pitchFamily="16" charset="0"/>
                  </a:rPr>
                  <a:t>1</a:t>
                </a:r>
              </a:p>
            </p:txBody>
          </p:sp>
          <p:sp>
            <p:nvSpPr>
              <p:cNvPr id="237705" name="Rectangle 137"/>
              <p:cNvSpPr>
                <a:spLocks noChangeArrowheads="1"/>
              </p:cNvSpPr>
              <p:nvPr/>
            </p:nvSpPr>
            <p:spPr bwMode="auto">
              <a:xfrm>
                <a:off x="4825" y="2508"/>
                <a:ext cx="50" cy="15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>
                    <a:srgbClr val="000000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600" b="1" i="1">
                    <a:solidFill>
                      <a:srgbClr val="000000"/>
                    </a:solidFill>
                    <a:latin typeface="Times New Roman" pitchFamily="16" charset="0"/>
                  </a:rPr>
                  <a:t>s</a:t>
                </a:r>
              </a:p>
            </p:txBody>
          </p: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48FB6-21DF-48C6-9FCD-BD280BDF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910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7" dur="10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solidFill>
                  <a:srgbClr val="080808"/>
                </a:solidFill>
                <a:latin typeface="宋体" charset="-122"/>
              </a:rPr>
              <a:t>原始数据进行数据分离，然后经过符号重复和</a:t>
            </a:r>
            <a:r>
              <a:rPr lang="en-GB" altLang="zh-CN" sz="2400">
                <a:solidFill>
                  <a:srgbClr val="080808"/>
                </a:solidFill>
                <a:latin typeface="宋体" charset="-122"/>
              </a:rPr>
              <a:t>Walsh</a:t>
            </a:r>
            <a:r>
              <a:rPr lang="zh-CN" altLang="en-GB" sz="2400">
                <a:solidFill>
                  <a:srgbClr val="080808"/>
                </a:solidFill>
                <a:latin typeface="宋体" charset="-122"/>
              </a:rPr>
              <a:t>扩频后的</a:t>
            </a:r>
            <a:r>
              <a:rPr lang="zh-CN" altLang="en-GB" sz="2400">
                <a:solidFill>
                  <a:srgbClr val="003300"/>
                </a:solidFill>
                <a:latin typeface="宋体" charset="-122"/>
              </a:rPr>
              <a:t>输出</a:t>
            </a:r>
            <a:r>
              <a:rPr lang="zh-CN" altLang="en-GB" sz="2400">
                <a:solidFill>
                  <a:srgbClr val="080808"/>
                </a:solidFill>
                <a:latin typeface="宋体" charset="-122"/>
              </a:rPr>
              <a:t>为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400">
              <a:solidFill>
                <a:srgbClr val="080808"/>
              </a:solidFill>
              <a:latin typeface="宋体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400">
              <a:solidFill>
                <a:srgbClr val="080808"/>
              </a:solidFill>
              <a:latin typeface="宋体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latin typeface="Arial" charset="0"/>
              </a:rPr>
              <a:t>  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latin typeface="宋体" charset="-122"/>
              </a:rPr>
              <a:t>式中，</a:t>
            </a:r>
            <a:r>
              <a:rPr lang="en-GB" altLang="zh-CN" sz="2400">
                <a:latin typeface="宋体" charset="-122"/>
              </a:rPr>
              <a:t>W</a:t>
            </a:r>
            <a:r>
              <a:rPr lang="en-GB" altLang="zh-CN" sz="2400" baseline="-25000">
                <a:latin typeface="宋体" charset="-122"/>
              </a:rPr>
              <a:t>1</a:t>
            </a:r>
            <a:r>
              <a:rPr lang="zh-CN" altLang="en-GB" sz="2400">
                <a:latin typeface="宋体" charset="-122"/>
              </a:rPr>
              <a:t>和</a:t>
            </a:r>
            <a:r>
              <a:rPr lang="en-GB" altLang="zh-CN" sz="2400">
                <a:latin typeface="宋体" charset="-122"/>
              </a:rPr>
              <a:t>W</a:t>
            </a:r>
            <a:r>
              <a:rPr lang="en-GB" altLang="zh-CN" sz="2400" baseline="-25000">
                <a:latin typeface="宋体" charset="-122"/>
              </a:rPr>
              <a:t>2</a:t>
            </a:r>
            <a:r>
              <a:rPr lang="zh-CN" altLang="en-GB" sz="2400">
                <a:latin typeface="宋体" charset="-122"/>
              </a:rPr>
              <a:t>分别表示两个</a:t>
            </a:r>
            <a:r>
              <a:rPr lang="en-GB" altLang="zh-CN" sz="2400">
                <a:latin typeface="宋体" charset="-122"/>
              </a:rPr>
              <a:t>Walsh</a:t>
            </a:r>
            <a:r>
              <a:rPr lang="zh-CN" altLang="en-GB" sz="2400">
                <a:latin typeface="宋体" charset="-122"/>
              </a:rPr>
              <a:t>码</a:t>
            </a:r>
          </a:p>
          <a:p>
            <a:pPr>
              <a:lnSpc>
                <a:spcPct val="80000"/>
              </a:lnSpc>
              <a:spcBef>
                <a:spcPts val="600"/>
              </a:spcBef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solidFill>
                  <a:srgbClr val="003300"/>
                </a:solidFill>
                <a:latin typeface="Arial" charset="0"/>
              </a:rPr>
              <a:t>性能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b="1"/>
              <a:t>由于发送分集中，信号在时间域和频率域内没有冗余，这样发送分集不会降低频谱利用率，因而有利于高速数据传输。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b="1"/>
              <a:t>但是由于采用了多天线，在空间域引入了冗余，并且两个天线发送的信号到达移动台不相关，这样使得传输的性能得到了提高。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GB" sz="3200" dirty="0"/>
              <a:t>正交发送分集的输出与性能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DE41A-37F4-4B84-ACD8-6018EF8E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graphicFrame>
        <p:nvGraphicFramePr>
          <p:cNvPr id="239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10987"/>
              </p:ext>
            </p:extLst>
          </p:nvPr>
        </p:nvGraphicFramePr>
        <p:xfrm>
          <a:off x="4484689" y="1973263"/>
          <a:ext cx="152558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2" r:id="rId5" imgW="596880" imgH="457200" progId="Equation.DSMT4">
                  <p:embed/>
                </p:oleObj>
              </mc:Choice>
              <mc:Fallback>
                <p:oleObj r:id="rId5" imgW="596880" imgH="457200" progId="Equation.DSMT4">
                  <p:embed/>
                  <p:pic>
                    <p:nvPicPr>
                      <p:cNvPr id="239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9" y="1973263"/>
                        <a:ext cx="1525587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22403-7853-4E39-9D3B-DEA3D3AA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092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repl">
                                        <p:cTn id="7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411479" y="1739220"/>
            <a:ext cx="10515600" cy="4351338"/>
          </a:xfrm>
          <a:ln/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dirty="0">
                <a:latin typeface="宋体" charset="-122"/>
              </a:rPr>
              <a:t>空时扩展发送分集是另外一种开环发送分集方式。编码、交织符号采用多个</a:t>
            </a:r>
            <a:r>
              <a:rPr lang="en-GB" altLang="zh-CN" sz="2400" dirty="0">
                <a:latin typeface="宋体" charset="-122"/>
              </a:rPr>
              <a:t>Walsh</a:t>
            </a:r>
            <a:r>
              <a:rPr lang="zh-CN" altLang="en-GB" sz="2400" dirty="0">
                <a:latin typeface="宋体" charset="-122"/>
              </a:rPr>
              <a:t>码进行扩频，</a:t>
            </a:r>
            <a:r>
              <a:rPr lang="en-GB" altLang="zh-CN" sz="2400" dirty="0">
                <a:latin typeface="宋体" charset="-122"/>
              </a:rPr>
              <a:t>STS</a:t>
            </a:r>
            <a:r>
              <a:rPr lang="zh-CN" altLang="en-GB" sz="2400" dirty="0">
                <a:latin typeface="宋体" charset="-122"/>
              </a:rPr>
              <a:t>方式是空时码中空时块码的一种实现方式。</a:t>
            </a: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b="0" dirty="0"/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b="0" dirty="0"/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b="0" dirty="0"/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b="0" dirty="0"/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b="0" dirty="0">
              <a:solidFill>
                <a:srgbClr val="003300"/>
              </a:solidFill>
            </a:endParaRP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400" dirty="0">
              <a:solidFill>
                <a:srgbClr val="003300"/>
              </a:solidFill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GB" sz="3200" dirty="0"/>
              <a:t>空时扩展分集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00D60-33C1-43EE-AC5E-D35B09D2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1524000" y="257175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1669" name="Object 5"/>
          <p:cNvGraphicFramePr>
            <a:graphicFrameLocks noChangeAspect="1"/>
          </p:cNvGraphicFramePr>
          <p:nvPr/>
        </p:nvGraphicFramePr>
        <p:xfrm>
          <a:off x="6045200" y="3327400"/>
          <a:ext cx="101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8" r:id="rId4" imgW="101520" imgH="203040" progId="Equation.3">
                  <p:embed/>
                </p:oleObj>
              </mc:Choice>
              <mc:Fallback>
                <p:oleObj r:id="rId4" imgW="101520" imgH="203040" progId="Equation.3">
                  <p:embed/>
                  <p:pic>
                    <p:nvPicPr>
                      <p:cNvPr id="241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27400"/>
                        <a:ext cx="1016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1524000" y="331470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671" name="Group 7"/>
          <p:cNvGrpSpPr>
            <a:grpSpLocks/>
          </p:cNvGrpSpPr>
          <p:nvPr/>
        </p:nvGrpSpPr>
        <p:grpSpPr bwMode="auto">
          <a:xfrm>
            <a:off x="2264568" y="2859089"/>
            <a:ext cx="7561263" cy="2517775"/>
            <a:chOff x="612" y="1525"/>
            <a:chExt cx="4763" cy="1586"/>
          </a:xfrm>
        </p:grpSpPr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1009" y="1906"/>
              <a:ext cx="845" cy="838"/>
            </a:xfrm>
            <a:prstGeom prst="rect">
              <a:avLst/>
            </a:prstGeom>
            <a:solidFill>
              <a:srgbClr val="FFFF00"/>
            </a:solidFill>
            <a:ln w="792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73" name="Rectangle 9"/>
            <p:cNvSpPr>
              <a:spLocks noChangeArrowheads="1"/>
            </p:cNvSpPr>
            <p:nvPr/>
          </p:nvSpPr>
          <p:spPr bwMode="auto">
            <a:xfrm>
              <a:off x="1017" y="2221"/>
              <a:ext cx="64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charset="-122"/>
                </a:rPr>
                <a:t>数据分离</a:t>
              </a:r>
            </a:p>
          </p:txBody>
        </p:sp>
        <p:grpSp>
          <p:nvGrpSpPr>
            <p:cNvPr id="241674" name="Group 10"/>
            <p:cNvGrpSpPr>
              <a:grpSpLocks/>
            </p:cNvGrpSpPr>
            <p:nvPr/>
          </p:nvGrpSpPr>
          <p:grpSpPr bwMode="auto">
            <a:xfrm>
              <a:off x="1852" y="2017"/>
              <a:ext cx="495" cy="58"/>
              <a:chOff x="1852" y="2017"/>
              <a:chExt cx="495" cy="58"/>
            </a:xfrm>
          </p:grpSpPr>
          <p:sp>
            <p:nvSpPr>
              <p:cNvPr id="241675" name="Line 11"/>
              <p:cNvSpPr>
                <a:spLocks noChangeShapeType="1"/>
              </p:cNvSpPr>
              <p:nvPr/>
            </p:nvSpPr>
            <p:spPr bwMode="auto">
              <a:xfrm>
                <a:off x="1852" y="2045"/>
                <a:ext cx="437" cy="1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676" name="Freeform 12"/>
              <p:cNvSpPr>
                <a:spLocks noChangeArrowheads="1"/>
              </p:cNvSpPr>
              <p:nvPr/>
            </p:nvSpPr>
            <p:spPr bwMode="auto">
              <a:xfrm>
                <a:off x="2284" y="2017"/>
                <a:ext cx="64" cy="59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55" y="24"/>
                  </a:cxn>
                  <a:cxn ang="0">
                    <a:pos x="0" y="0"/>
                  </a:cxn>
                  <a:cxn ang="0">
                    <a:pos x="0" y="50"/>
                  </a:cxn>
                </a:cxnLst>
                <a:rect l="0" t="0" r="r" b="b"/>
                <a:pathLst>
                  <a:path w="55" h="50">
                    <a:moveTo>
                      <a:pt x="0" y="50"/>
                    </a:moveTo>
                    <a:lnTo>
                      <a:pt x="55" y="24"/>
                    </a:lnTo>
                    <a:lnTo>
                      <a:pt x="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677" name="Group 13"/>
            <p:cNvGrpSpPr>
              <a:grpSpLocks/>
            </p:cNvGrpSpPr>
            <p:nvPr/>
          </p:nvGrpSpPr>
          <p:grpSpPr bwMode="auto">
            <a:xfrm>
              <a:off x="2348" y="1953"/>
              <a:ext cx="197" cy="184"/>
              <a:chOff x="2348" y="1953"/>
              <a:chExt cx="197" cy="184"/>
            </a:xfrm>
          </p:grpSpPr>
          <p:sp>
            <p:nvSpPr>
              <p:cNvPr id="241678" name="Freeform 14"/>
              <p:cNvSpPr>
                <a:spLocks noChangeArrowheads="1"/>
              </p:cNvSpPr>
              <p:nvPr/>
            </p:nvSpPr>
            <p:spPr bwMode="auto">
              <a:xfrm>
                <a:off x="2348" y="1953"/>
                <a:ext cx="198" cy="18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67" y="1"/>
                  </a:cxn>
                  <a:cxn ang="0">
                    <a:pos x="51" y="6"/>
                  </a:cxn>
                  <a:cxn ang="0">
                    <a:pos x="37" y="13"/>
                  </a:cxn>
                  <a:cxn ang="0">
                    <a:pos x="25" y="23"/>
                  </a:cxn>
                  <a:cxn ang="0">
                    <a:pos x="14" y="34"/>
                  </a:cxn>
                  <a:cxn ang="0">
                    <a:pos x="7" y="47"/>
                  </a:cxn>
                  <a:cxn ang="0">
                    <a:pos x="2" y="62"/>
                  </a:cxn>
                  <a:cxn ang="0">
                    <a:pos x="0" y="78"/>
                  </a:cxn>
                  <a:cxn ang="0">
                    <a:pos x="2" y="95"/>
                  </a:cxn>
                  <a:cxn ang="0">
                    <a:pos x="7" y="109"/>
                  </a:cxn>
                  <a:cxn ang="0">
                    <a:pos x="14" y="123"/>
                  </a:cxn>
                  <a:cxn ang="0">
                    <a:pos x="25" y="134"/>
                  </a:cxn>
                  <a:cxn ang="0">
                    <a:pos x="37" y="144"/>
                  </a:cxn>
                  <a:cxn ang="0">
                    <a:pos x="51" y="150"/>
                  </a:cxn>
                  <a:cxn ang="0">
                    <a:pos x="67" y="155"/>
                  </a:cxn>
                  <a:cxn ang="0">
                    <a:pos x="85" y="157"/>
                  </a:cxn>
                  <a:cxn ang="0">
                    <a:pos x="102" y="155"/>
                  </a:cxn>
                  <a:cxn ang="0">
                    <a:pos x="118" y="150"/>
                  </a:cxn>
                  <a:cxn ang="0">
                    <a:pos x="133" y="144"/>
                  </a:cxn>
                  <a:cxn ang="0">
                    <a:pos x="145" y="134"/>
                  </a:cxn>
                  <a:cxn ang="0">
                    <a:pos x="156" y="123"/>
                  </a:cxn>
                  <a:cxn ang="0">
                    <a:pos x="163" y="109"/>
                  </a:cxn>
                  <a:cxn ang="0">
                    <a:pos x="168" y="95"/>
                  </a:cxn>
                  <a:cxn ang="0">
                    <a:pos x="170" y="78"/>
                  </a:cxn>
                  <a:cxn ang="0">
                    <a:pos x="168" y="62"/>
                  </a:cxn>
                  <a:cxn ang="0">
                    <a:pos x="163" y="47"/>
                  </a:cxn>
                  <a:cxn ang="0">
                    <a:pos x="156" y="34"/>
                  </a:cxn>
                  <a:cxn ang="0">
                    <a:pos x="145" y="23"/>
                  </a:cxn>
                  <a:cxn ang="0">
                    <a:pos x="133" y="13"/>
                  </a:cxn>
                  <a:cxn ang="0">
                    <a:pos x="118" y="6"/>
                  </a:cxn>
                  <a:cxn ang="0">
                    <a:pos x="102" y="1"/>
                  </a:cxn>
                  <a:cxn ang="0">
                    <a:pos x="85" y="0"/>
                  </a:cxn>
                </a:cxnLst>
                <a:rect l="0" t="0" r="r" b="b"/>
                <a:pathLst>
                  <a:path w="170" h="157">
                    <a:moveTo>
                      <a:pt x="85" y="0"/>
                    </a:moveTo>
                    <a:lnTo>
                      <a:pt x="67" y="1"/>
                    </a:lnTo>
                    <a:lnTo>
                      <a:pt x="51" y="6"/>
                    </a:lnTo>
                    <a:lnTo>
                      <a:pt x="37" y="13"/>
                    </a:lnTo>
                    <a:lnTo>
                      <a:pt x="25" y="23"/>
                    </a:lnTo>
                    <a:lnTo>
                      <a:pt x="14" y="34"/>
                    </a:lnTo>
                    <a:lnTo>
                      <a:pt x="7" y="47"/>
                    </a:lnTo>
                    <a:lnTo>
                      <a:pt x="2" y="62"/>
                    </a:lnTo>
                    <a:lnTo>
                      <a:pt x="0" y="78"/>
                    </a:lnTo>
                    <a:lnTo>
                      <a:pt x="2" y="95"/>
                    </a:lnTo>
                    <a:lnTo>
                      <a:pt x="7" y="109"/>
                    </a:lnTo>
                    <a:lnTo>
                      <a:pt x="14" y="123"/>
                    </a:lnTo>
                    <a:lnTo>
                      <a:pt x="25" y="134"/>
                    </a:lnTo>
                    <a:lnTo>
                      <a:pt x="37" y="144"/>
                    </a:lnTo>
                    <a:lnTo>
                      <a:pt x="51" y="150"/>
                    </a:lnTo>
                    <a:lnTo>
                      <a:pt x="67" y="155"/>
                    </a:lnTo>
                    <a:lnTo>
                      <a:pt x="85" y="157"/>
                    </a:lnTo>
                    <a:lnTo>
                      <a:pt x="102" y="155"/>
                    </a:lnTo>
                    <a:lnTo>
                      <a:pt x="118" y="150"/>
                    </a:lnTo>
                    <a:lnTo>
                      <a:pt x="133" y="144"/>
                    </a:lnTo>
                    <a:lnTo>
                      <a:pt x="145" y="134"/>
                    </a:lnTo>
                    <a:lnTo>
                      <a:pt x="156" y="123"/>
                    </a:lnTo>
                    <a:lnTo>
                      <a:pt x="163" y="109"/>
                    </a:lnTo>
                    <a:lnTo>
                      <a:pt x="168" y="95"/>
                    </a:lnTo>
                    <a:lnTo>
                      <a:pt x="170" y="78"/>
                    </a:lnTo>
                    <a:lnTo>
                      <a:pt x="168" y="62"/>
                    </a:lnTo>
                    <a:lnTo>
                      <a:pt x="163" y="47"/>
                    </a:lnTo>
                    <a:lnTo>
                      <a:pt x="156" y="34"/>
                    </a:lnTo>
                    <a:lnTo>
                      <a:pt x="145" y="23"/>
                    </a:lnTo>
                    <a:lnTo>
                      <a:pt x="133" y="13"/>
                    </a:lnTo>
                    <a:lnTo>
                      <a:pt x="118" y="6"/>
                    </a:lnTo>
                    <a:lnTo>
                      <a:pt x="102" y="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99FF"/>
              </a:solidFill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79" name="Line 15"/>
              <p:cNvSpPr>
                <a:spLocks noChangeShapeType="1"/>
              </p:cNvSpPr>
              <p:nvPr/>
            </p:nvSpPr>
            <p:spPr bwMode="auto">
              <a:xfrm>
                <a:off x="2377" y="1981"/>
                <a:ext cx="140" cy="131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680" name="Line 16"/>
              <p:cNvSpPr>
                <a:spLocks noChangeShapeType="1"/>
              </p:cNvSpPr>
              <p:nvPr/>
            </p:nvSpPr>
            <p:spPr bwMode="auto">
              <a:xfrm flipV="1">
                <a:off x="2377" y="1979"/>
                <a:ext cx="140" cy="133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1681" name="Group 17"/>
            <p:cNvGrpSpPr>
              <a:grpSpLocks/>
            </p:cNvGrpSpPr>
            <p:nvPr/>
          </p:nvGrpSpPr>
          <p:grpSpPr bwMode="auto">
            <a:xfrm>
              <a:off x="1852" y="2527"/>
              <a:ext cx="495" cy="59"/>
              <a:chOff x="1852" y="2527"/>
              <a:chExt cx="495" cy="59"/>
            </a:xfrm>
          </p:grpSpPr>
          <p:sp>
            <p:nvSpPr>
              <p:cNvPr id="241682" name="Line 18"/>
              <p:cNvSpPr>
                <a:spLocks noChangeShapeType="1"/>
              </p:cNvSpPr>
              <p:nvPr/>
            </p:nvSpPr>
            <p:spPr bwMode="auto">
              <a:xfrm>
                <a:off x="1852" y="2557"/>
                <a:ext cx="437" cy="1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683" name="Freeform 19"/>
              <p:cNvSpPr>
                <a:spLocks noChangeArrowheads="1"/>
              </p:cNvSpPr>
              <p:nvPr/>
            </p:nvSpPr>
            <p:spPr bwMode="auto">
              <a:xfrm>
                <a:off x="2284" y="2527"/>
                <a:ext cx="64" cy="60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55" y="25"/>
                  </a:cxn>
                  <a:cxn ang="0">
                    <a:pos x="0" y="0"/>
                  </a:cxn>
                  <a:cxn ang="0">
                    <a:pos x="0" y="51"/>
                  </a:cxn>
                </a:cxnLst>
                <a:rect l="0" t="0" r="r" b="b"/>
                <a:pathLst>
                  <a:path w="55" h="51">
                    <a:moveTo>
                      <a:pt x="0" y="51"/>
                    </a:moveTo>
                    <a:lnTo>
                      <a:pt x="55" y="25"/>
                    </a:lnTo>
                    <a:lnTo>
                      <a:pt x="0" y="0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684" name="Group 20"/>
            <p:cNvGrpSpPr>
              <a:grpSpLocks/>
            </p:cNvGrpSpPr>
            <p:nvPr/>
          </p:nvGrpSpPr>
          <p:grpSpPr bwMode="auto">
            <a:xfrm>
              <a:off x="2348" y="2463"/>
              <a:ext cx="197" cy="184"/>
              <a:chOff x="2348" y="2463"/>
              <a:chExt cx="197" cy="184"/>
            </a:xfrm>
          </p:grpSpPr>
          <p:sp>
            <p:nvSpPr>
              <p:cNvPr id="241685" name="Freeform 21"/>
              <p:cNvSpPr>
                <a:spLocks noChangeArrowheads="1"/>
              </p:cNvSpPr>
              <p:nvPr/>
            </p:nvSpPr>
            <p:spPr bwMode="auto">
              <a:xfrm>
                <a:off x="2348" y="2463"/>
                <a:ext cx="198" cy="18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67" y="2"/>
                  </a:cxn>
                  <a:cxn ang="0">
                    <a:pos x="51" y="7"/>
                  </a:cxn>
                  <a:cxn ang="0">
                    <a:pos x="37" y="13"/>
                  </a:cxn>
                  <a:cxn ang="0">
                    <a:pos x="25" y="23"/>
                  </a:cxn>
                  <a:cxn ang="0">
                    <a:pos x="14" y="34"/>
                  </a:cxn>
                  <a:cxn ang="0">
                    <a:pos x="7" y="48"/>
                  </a:cxn>
                  <a:cxn ang="0">
                    <a:pos x="2" y="62"/>
                  </a:cxn>
                  <a:cxn ang="0">
                    <a:pos x="0" y="79"/>
                  </a:cxn>
                  <a:cxn ang="0">
                    <a:pos x="2" y="95"/>
                  </a:cxn>
                  <a:cxn ang="0">
                    <a:pos x="7" y="110"/>
                  </a:cxn>
                  <a:cxn ang="0">
                    <a:pos x="14" y="123"/>
                  </a:cxn>
                  <a:cxn ang="0">
                    <a:pos x="25" y="134"/>
                  </a:cxn>
                  <a:cxn ang="0">
                    <a:pos x="37" y="144"/>
                  </a:cxn>
                  <a:cxn ang="0">
                    <a:pos x="51" y="151"/>
                  </a:cxn>
                  <a:cxn ang="0">
                    <a:pos x="67" y="156"/>
                  </a:cxn>
                  <a:cxn ang="0">
                    <a:pos x="85" y="157"/>
                  </a:cxn>
                  <a:cxn ang="0">
                    <a:pos x="102" y="156"/>
                  </a:cxn>
                  <a:cxn ang="0">
                    <a:pos x="118" y="151"/>
                  </a:cxn>
                  <a:cxn ang="0">
                    <a:pos x="133" y="144"/>
                  </a:cxn>
                  <a:cxn ang="0">
                    <a:pos x="145" y="134"/>
                  </a:cxn>
                  <a:cxn ang="0">
                    <a:pos x="156" y="123"/>
                  </a:cxn>
                  <a:cxn ang="0">
                    <a:pos x="163" y="110"/>
                  </a:cxn>
                  <a:cxn ang="0">
                    <a:pos x="168" y="95"/>
                  </a:cxn>
                  <a:cxn ang="0">
                    <a:pos x="170" y="79"/>
                  </a:cxn>
                  <a:cxn ang="0">
                    <a:pos x="168" y="62"/>
                  </a:cxn>
                  <a:cxn ang="0">
                    <a:pos x="163" y="48"/>
                  </a:cxn>
                  <a:cxn ang="0">
                    <a:pos x="156" y="34"/>
                  </a:cxn>
                  <a:cxn ang="0">
                    <a:pos x="145" y="23"/>
                  </a:cxn>
                  <a:cxn ang="0">
                    <a:pos x="133" y="13"/>
                  </a:cxn>
                  <a:cxn ang="0">
                    <a:pos x="118" y="7"/>
                  </a:cxn>
                  <a:cxn ang="0">
                    <a:pos x="102" y="2"/>
                  </a:cxn>
                  <a:cxn ang="0">
                    <a:pos x="85" y="0"/>
                  </a:cxn>
                </a:cxnLst>
                <a:rect l="0" t="0" r="r" b="b"/>
                <a:pathLst>
                  <a:path w="170" h="157">
                    <a:moveTo>
                      <a:pt x="85" y="0"/>
                    </a:moveTo>
                    <a:lnTo>
                      <a:pt x="67" y="2"/>
                    </a:lnTo>
                    <a:lnTo>
                      <a:pt x="51" y="7"/>
                    </a:lnTo>
                    <a:lnTo>
                      <a:pt x="37" y="13"/>
                    </a:lnTo>
                    <a:lnTo>
                      <a:pt x="25" y="23"/>
                    </a:lnTo>
                    <a:lnTo>
                      <a:pt x="14" y="34"/>
                    </a:lnTo>
                    <a:lnTo>
                      <a:pt x="7" y="48"/>
                    </a:lnTo>
                    <a:lnTo>
                      <a:pt x="2" y="62"/>
                    </a:lnTo>
                    <a:lnTo>
                      <a:pt x="0" y="79"/>
                    </a:lnTo>
                    <a:lnTo>
                      <a:pt x="2" y="95"/>
                    </a:lnTo>
                    <a:lnTo>
                      <a:pt x="7" y="110"/>
                    </a:lnTo>
                    <a:lnTo>
                      <a:pt x="14" y="123"/>
                    </a:lnTo>
                    <a:lnTo>
                      <a:pt x="25" y="134"/>
                    </a:lnTo>
                    <a:lnTo>
                      <a:pt x="37" y="144"/>
                    </a:lnTo>
                    <a:lnTo>
                      <a:pt x="51" y="151"/>
                    </a:lnTo>
                    <a:lnTo>
                      <a:pt x="67" y="156"/>
                    </a:lnTo>
                    <a:lnTo>
                      <a:pt x="85" y="157"/>
                    </a:lnTo>
                    <a:lnTo>
                      <a:pt x="102" y="156"/>
                    </a:lnTo>
                    <a:lnTo>
                      <a:pt x="118" y="151"/>
                    </a:lnTo>
                    <a:lnTo>
                      <a:pt x="133" y="144"/>
                    </a:lnTo>
                    <a:lnTo>
                      <a:pt x="145" y="134"/>
                    </a:lnTo>
                    <a:lnTo>
                      <a:pt x="156" y="123"/>
                    </a:lnTo>
                    <a:lnTo>
                      <a:pt x="163" y="110"/>
                    </a:lnTo>
                    <a:lnTo>
                      <a:pt x="168" y="95"/>
                    </a:lnTo>
                    <a:lnTo>
                      <a:pt x="170" y="79"/>
                    </a:lnTo>
                    <a:lnTo>
                      <a:pt x="168" y="62"/>
                    </a:lnTo>
                    <a:lnTo>
                      <a:pt x="163" y="48"/>
                    </a:lnTo>
                    <a:lnTo>
                      <a:pt x="156" y="34"/>
                    </a:lnTo>
                    <a:lnTo>
                      <a:pt x="145" y="23"/>
                    </a:lnTo>
                    <a:lnTo>
                      <a:pt x="133" y="13"/>
                    </a:lnTo>
                    <a:lnTo>
                      <a:pt x="118" y="7"/>
                    </a:lnTo>
                    <a:lnTo>
                      <a:pt x="102" y="2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99FF"/>
              </a:solidFill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86" name="Line 22"/>
              <p:cNvSpPr>
                <a:spLocks noChangeShapeType="1"/>
              </p:cNvSpPr>
              <p:nvPr/>
            </p:nvSpPr>
            <p:spPr bwMode="auto">
              <a:xfrm>
                <a:off x="2377" y="2491"/>
                <a:ext cx="140" cy="131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687" name="Line 23"/>
              <p:cNvSpPr>
                <a:spLocks noChangeShapeType="1"/>
              </p:cNvSpPr>
              <p:nvPr/>
            </p:nvSpPr>
            <p:spPr bwMode="auto">
              <a:xfrm flipV="1">
                <a:off x="2377" y="2489"/>
                <a:ext cx="140" cy="133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1688" name="Group 24"/>
            <p:cNvGrpSpPr>
              <a:grpSpLocks/>
            </p:cNvGrpSpPr>
            <p:nvPr/>
          </p:nvGrpSpPr>
          <p:grpSpPr bwMode="auto">
            <a:xfrm>
              <a:off x="2547" y="2017"/>
              <a:ext cx="1189" cy="58"/>
              <a:chOff x="2547" y="2017"/>
              <a:chExt cx="1189" cy="58"/>
            </a:xfrm>
          </p:grpSpPr>
          <p:sp>
            <p:nvSpPr>
              <p:cNvPr id="241689" name="Line 25"/>
              <p:cNvSpPr>
                <a:spLocks noChangeShapeType="1"/>
              </p:cNvSpPr>
              <p:nvPr/>
            </p:nvSpPr>
            <p:spPr bwMode="auto">
              <a:xfrm>
                <a:off x="2547" y="2045"/>
                <a:ext cx="1130" cy="1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690" name="Freeform 26"/>
              <p:cNvSpPr>
                <a:spLocks noChangeArrowheads="1"/>
              </p:cNvSpPr>
              <p:nvPr/>
            </p:nvSpPr>
            <p:spPr bwMode="auto">
              <a:xfrm>
                <a:off x="3672" y="2017"/>
                <a:ext cx="64" cy="59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55" y="24"/>
                  </a:cxn>
                  <a:cxn ang="0">
                    <a:pos x="0" y="0"/>
                  </a:cxn>
                  <a:cxn ang="0">
                    <a:pos x="0" y="50"/>
                  </a:cxn>
                </a:cxnLst>
                <a:rect l="0" t="0" r="r" b="b"/>
                <a:pathLst>
                  <a:path w="55" h="50">
                    <a:moveTo>
                      <a:pt x="0" y="50"/>
                    </a:moveTo>
                    <a:lnTo>
                      <a:pt x="55" y="24"/>
                    </a:lnTo>
                    <a:lnTo>
                      <a:pt x="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691" name="Group 27"/>
            <p:cNvGrpSpPr>
              <a:grpSpLocks/>
            </p:cNvGrpSpPr>
            <p:nvPr/>
          </p:nvGrpSpPr>
          <p:grpSpPr bwMode="auto">
            <a:xfrm>
              <a:off x="3737" y="1953"/>
              <a:ext cx="197" cy="184"/>
              <a:chOff x="3737" y="1953"/>
              <a:chExt cx="197" cy="184"/>
            </a:xfrm>
          </p:grpSpPr>
          <p:sp>
            <p:nvSpPr>
              <p:cNvPr id="241692" name="Freeform 28"/>
              <p:cNvSpPr>
                <a:spLocks noChangeArrowheads="1"/>
              </p:cNvSpPr>
              <p:nvPr/>
            </p:nvSpPr>
            <p:spPr bwMode="auto">
              <a:xfrm>
                <a:off x="3737" y="1953"/>
                <a:ext cx="198" cy="18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67" y="1"/>
                  </a:cxn>
                  <a:cxn ang="0">
                    <a:pos x="51" y="6"/>
                  </a:cxn>
                  <a:cxn ang="0">
                    <a:pos x="37" y="13"/>
                  </a:cxn>
                  <a:cxn ang="0">
                    <a:pos x="25" y="23"/>
                  </a:cxn>
                  <a:cxn ang="0">
                    <a:pos x="14" y="34"/>
                  </a:cxn>
                  <a:cxn ang="0">
                    <a:pos x="7" y="47"/>
                  </a:cxn>
                  <a:cxn ang="0">
                    <a:pos x="2" y="62"/>
                  </a:cxn>
                  <a:cxn ang="0">
                    <a:pos x="0" y="78"/>
                  </a:cxn>
                  <a:cxn ang="0">
                    <a:pos x="2" y="95"/>
                  </a:cxn>
                  <a:cxn ang="0">
                    <a:pos x="7" y="109"/>
                  </a:cxn>
                  <a:cxn ang="0">
                    <a:pos x="14" y="123"/>
                  </a:cxn>
                  <a:cxn ang="0">
                    <a:pos x="25" y="134"/>
                  </a:cxn>
                  <a:cxn ang="0">
                    <a:pos x="37" y="144"/>
                  </a:cxn>
                  <a:cxn ang="0">
                    <a:pos x="51" y="150"/>
                  </a:cxn>
                  <a:cxn ang="0">
                    <a:pos x="67" y="155"/>
                  </a:cxn>
                  <a:cxn ang="0">
                    <a:pos x="85" y="157"/>
                  </a:cxn>
                  <a:cxn ang="0">
                    <a:pos x="103" y="155"/>
                  </a:cxn>
                  <a:cxn ang="0">
                    <a:pos x="119" y="150"/>
                  </a:cxn>
                  <a:cxn ang="0">
                    <a:pos x="133" y="144"/>
                  </a:cxn>
                  <a:cxn ang="0">
                    <a:pos x="145" y="134"/>
                  </a:cxn>
                  <a:cxn ang="0">
                    <a:pos x="156" y="123"/>
                  </a:cxn>
                  <a:cxn ang="0">
                    <a:pos x="163" y="109"/>
                  </a:cxn>
                  <a:cxn ang="0">
                    <a:pos x="168" y="95"/>
                  </a:cxn>
                  <a:cxn ang="0">
                    <a:pos x="170" y="78"/>
                  </a:cxn>
                  <a:cxn ang="0">
                    <a:pos x="168" y="62"/>
                  </a:cxn>
                  <a:cxn ang="0">
                    <a:pos x="163" y="47"/>
                  </a:cxn>
                  <a:cxn ang="0">
                    <a:pos x="156" y="34"/>
                  </a:cxn>
                  <a:cxn ang="0">
                    <a:pos x="145" y="23"/>
                  </a:cxn>
                  <a:cxn ang="0">
                    <a:pos x="133" y="13"/>
                  </a:cxn>
                  <a:cxn ang="0">
                    <a:pos x="119" y="6"/>
                  </a:cxn>
                  <a:cxn ang="0">
                    <a:pos x="103" y="1"/>
                  </a:cxn>
                  <a:cxn ang="0">
                    <a:pos x="85" y="0"/>
                  </a:cxn>
                </a:cxnLst>
                <a:rect l="0" t="0" r="r" b="b"/>
                <a:pathLst>
                  <a:path w="170" h="157">
                    <a:moveTo>
                      <a:pt x="85" y="0"/>
                    </a:moveTo>
                    <a:lnTo>
                      <a:pt x="67" y="1"/>
                    </a:lnTo>
                    <a:lnTo>
                      <a:pt x="51" y="6"/>
                    </a:lnTo>
                    <a:lnTo>
                      <a:pt x="37" y="13"/>
                    </a:lnTo>
                    <a:lnTo>
                      <a:pt x="25" y="23"/>
                    </a:lnTo>
                    <a:lnTo>
                      <a:pt x="14" y="34"/>
                    </a:lnTo>
                    <a:lnTo>
                      <a:pt x="7" y="47"/>
                    </a:lnTo>
                    <a:lnTo>
                      <a:pt x="2" y="62"/>
                    </a:lnTo>
                    <a:lnTo>
                      <a:pt x="0" y="78"/>
                    </a:lnTo>
                    <a:lnTo>
                      <a:pt x="2" y="95"/>
                    </a:lnTo>
                    <a:lnTo>
                      <a:pt x="7" y="109"/>
                    </a:lnTo>
                    <a:lnTo>
                      <a:pt x="14" y="123"/>
                    </a:lnTo>
                    <a:lnTo>
                      <a:pt x="25" y="134"/>
                    </a:lnTo>
                    <a:lnTo>
                      <a:pt x="37" y="144"/>
                    </a:lnTo>
                    <a:lnTo>
                      <a:pt x="51" y="150"/>
                    </a:lnTo>
                    <a:lnTo>
                      <a:pt x="67" y="155"/>
                    </a:lnTo>
                    <a:lnTo>
                      <a:pt x="85" y="157"/>
                    </a:lnTo>
                    <a:lnTo>
                      <a:pt x="103" y="155"/>
                    </a:lnTo>
                    <a:lnTo>
                      <a:pt x="119" y="150"/>
                    </a:lnTo>
                    <a:lnTo>
                      <a:pt x="133" y="144"/>
                    </a:lnTo>
                    <a:lnTo>
                      <a:pt x="145" y="134"/>
                    </a:lnTo>
                    <a:lnTo>
                      <a:pt x="156" y="123"/>
                    </a:lnTo>
                    <a:lnTo>
                      <a:pt x="163" y="109"/>
                    </a:lnTo>
                    <a:lnTo>
                      <a:pt x="168" y="95"/>
                    </a:lnTo>
                    <a:lnTo>
                      <a:pt x="170" y="78"/>
                    </a:lnTo>
                    <a:lnTo>
                      <a:pt x="168" y="62"/>
                    </a:lnTo>
                    <a:lnTo>
                      <a:pt x="163" y="47"/>
                    </a:lnTo>
                    <a:lnTo>
                      <a:pt x="156" y="34"/>
                    </a:lnTo>
                    <a:lnTo>
                      <a:pt x="145" y="23"/>
                    </a:lnTo>
                    <a:lnTo>
                      <a:pt x="133" y="13"/>
                    </a:lnTo>
                    <a:lnTo>
                      <a:pt x="119" y="6"/>
                    </a:lnTo>
                    <a:lnTo>
                      <a:pt x="103" y="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5AA5DE"/>
              </a:solidFill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93" name="Line 29"/>
              <p:cNvSpPr>
                <a:spLocks noChangeShapeType="1"/>
              </p:cNvSpPr>
              <p:nvPr/>
            </p:nvSpPr>
            <p:spPr bwMode="auto">
              <a:xfrm>
                <a:off x="3737" y="2045"/>
                <a:ext cx="198" cy="1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694" name="Line 30"/>
              <p:cNvSpPr>
                <a:spLocks noChangeShapeType="1"/>
              </p:cNvSpPr>
              <p:nvPr/>
            </p:nvSpPr>
            <p:spPr bwMode="auto">
              <a:xfrm>
                <a:off x="3836" y="1953"/>
                <a:ext cx="1" cy="185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1695" name="Group 31"/>
            <p:cNvGrpSpPr>
              <a:grpSpLocks/>
            </p:cNvGrpSpPr>
            <p:nvPr/>
          </p:nvGrpSpPr>
          <p:grpSpPr bwMode="auto">
            <a:xfrm>
              <a:off x="3290" y="2760"/>
              <a:ext cx="445" cy="58"/>
              <a:chOff x="3290" y="2760"/>
              <a:chExt cx="445" cy="58"/>
            </a:xfrm>
          </p:grpSpPr>
          <p:sp>
            <p:nvSpPr>
              <p:cNvPr id="241696" name="Line 32"/>
              <p:cNvSpPr>
                <a:spLocks noChangeShapeType="1"/>
              </p:cNvSpPr>
              <p:nvPr/>
            </p:nvSpPr>
            <p:spPr bwMode="auto">
              <a:xfrm>
                <a:off x="3290" y="2788"/>
                <a:ext cx="386" cy="1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697" name="Freeform 33"/>
              <p:cNvSpPr>
                <a:spLocks noChangeArrowheads="1"/>
              </p:cNvSpPr>
              <p:nvPr/>
            </p:nvSpPr>
            <p:spPr bwMode="auto">
              <a:xfrm>
                <a:off x="3672" y="2760"/>
                <a:ext cx="64" cy="59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55" y="24"/>
                  </a:cxn>
                  <a:cxn ang="0">
                    <a:pos x="0" y="0"/>
                  </a:cxn>
                  <a:cxn ang="0">
                    <a:pos x="0" y="50"/>
                  </a:cxn>
                </a:cxnLst>
                <a:rect l="0" t="0" r="r" b="b"/>
                <a:pathLst>
                  <a:path w="55" h="50">
                    <a:moveTo>
                      <a:pt x="0" y="50"/>
                    </a:moveTo>
                    <a:lnTo>
                      <a:pt x="55" y="24"/>
                    </a:lnTo>
                    <a:lnTo>
                      <a:pt x="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698" name="Group 34"/>
            <p:cNvGrpSpPr>
              <a:grpSpLocks/>
            </p:cNvGrpSpPr>
            <p:nvPr/>
          </p:nvGrpSpPr>
          <p:grpSpPr bwMode="auto">
            <a:xfrm>
              <a:off x="3737" y="2696"/>
              <a:ext cx="197" cy="184"/>
              <a:chOff x="3737" y="2696"/>
              <a:chExt cx="197" cy="184"/>
            </a:xfrm>
          </p:grpSpPr>
          <p:sp>
            <p:nvSpPr>
              <p:cNvPr id="241699" name="Freeform 35"/>
              <p:cNvSpPr>
                <a:spLocks noChangeArrowheads="1"/>
              </p:cNvSpPr>
              <p:nvPr/>
            </p:nvSpPr>
            <p:spPr bwMode="auto">
              <a:xfrm>
                <a:off x="3737" y="2696"/>
                <a:ext cx="198" cy="18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67" y="1"/>
                  </a:cxn>
                  <a:cxn ang="0">
                    <a:pos x="51" y="6"/>
                  </a:cxn>
                  <a:cxn ang="0">
                    <a:pos x="37" y="13"/>
                  </a:cxn>
                  <a:cxn ang="0">
                    <a:pos x="25" y="23"/>
                  </a:cxn>
                  <a:cxn ang="0">
                    <a:pos x="14" y="34"/>
                  </a:cxn>
                  <a:cxn ang="0">
                    <a:pos x="7" y="47"/>
                  </a:cxn>
                  <a:cxn ang="0">
                    <a:pos x="2" y="62"/>
                  </a:cxn>
                  <a:cxn ang="0">
                    <a:pos x="0" y="78"/>
                  </a:cxn>
                  <a:cxn ang="0">
                    <a:pos x="2" y="95"/>
                  </a:cxn>
                  <a:cxn ang="0">
                    <a:pos x="7" y="109"/>
                  </a:cxn>
                  <a:cxn ang="0">
                    <a:pos x="14" y="122"/>
                  </a:cxn>
                  <a:cxn ang="0">
                    <a:pos x="25" y="134"/>
                  </a:cxn>
                  <a:cxn ang="0">
                    <a:pos x="37" y="144"/>
                  </a:cxn>
                  <a:cxn ang="0">
                    <a:pos x="51" y="150"/>
                  </a:cxn>
                  <a:cxn ang="0">
                    <a:pos x="67" y="155"/>
                  </a:cxn>
                  <a:cxn ang="0">
                    <a:pos x="85" y="157"/>
                  </a:cxn>
                  <a:cxn ang="0">
                    <a:pos x="103" y="155"/>
                  </a:cxn>
                  <a:cxn ang="0">
                    <a:pos x="119" y="150"/>
                  </a:cxn>
                  <a:cxn ang="0">
                    <a:pos x="133" y="144"/>
                  </a:cxn>
                  <a:cxn ang="0">
                    <a:pos x="145" y="134"/>
                  </a:cxn>
                  <a:cxn ang="0">
                    <a:pos x="156" y="122"/>
                  </a:cxn>
                  <a:cxn ang="0">
                    <a:pos x="163" y="109"/>
                  </a:cxn>
                  <a:cxn ang="0">
                    <a:pos x="168" y="95"/>
                  </a:cxn>
                  <a:cxn ang="0">
                    <a:pos x="170" y="78"/>
                  </a:cxn>
                  <a:cxn ang="0">
                    <a:pos x="168" y="62"/>
                  </a:cxn>
                  <a:cxn ang="0">
                    <a:pos x="163" y="47"/>
                  </a:cxn>
                  <a:cxn ang="0">
                    <a:pos x="156" y="34"/>
                  </a:cxn>
                  <a:cxn ang="0">
                    <a:pos x="145" y="23"/>
                  </a:cxn>
                  <a:cxn ang="0">
                    <a:pos x="133" y="13"/>
                  </a:cxn>
                  <a:cxn ang="0">
                    <a:pos x="119" y="6"/>
                  </a:cxn>
                  <a:cxn ang="0">
                    <a:pos x="103" y="1"/>
                  </a:cxn>
                  <a:cxn ang="0">
                    <a:pos x="85" y="0"/>
                  </a:cxn>
                </a:cxnLst>
                <a:rect l="0" t="0" r="r" b="b"/>
                <a:pathLst>
                  <a:path w="170" h="157">
                    <a:moveTo>
                      <a:pt x="85" y="0"/>
                    </a:moveTo>
                    <a:lnTo>
                      <a:pt x="67" y="1"/>
                    </a:lnTo>
                    <a:lnTo>
                      <a:pt x="51" y="6"/>
                    </a:lnTo>
                    <a:lnTo>
                      <a:pt x="37" y="13"/>
                    </a:lnTo>
                    <a:lnTo>
                      <a:pt x="25" y="23"/>
                    </a:lnTo>
                    <a:lnTo>
                      <a:pt x="14" y="34"/>
                    </a:lnTo>
                    <a:lnTo>
                      <a:pt x="7" y="47"/>
                    </a:lnTo>
                    <a:lnTo>
                      <a:pt x="2" y="62"/>
                    </a:lnTo>
                    <a:lnTo>
                      <a:pt x="0" y="78"/>
                    </a:lnTo>
                    <a:lnTo>
                      <a:pt x="2" y="95"/>
                    </a:lnTo>
                    <a:lnTo>
                      <a:pt x="7" y="109"/>
                    </a:lnTo>
                    <a:lnTo>
                      <a:pt x="14" y="122"/>
                    </a:lnTo>
                    <a:lnTo>
                      <a:pt x="25" y="134"/>
                    </a:lnTo>
                    <a:lnTo>
                      <a:pt x="37" y="144"/>
                    </a:lnTo>
                    <a:lnTo>
                      <a:pt x="51" y="150"/>
                    </a:lnTo>
                    <a:lnTo>
                      <a:pt x="67" y="155"/>
                    </a:lnTo>
                    <a:lnTo>
                      <a:pt x="85" y="157"/>
                    </a:lnTo>
                    <a:lnTo>
                      <a:pt x="103" y="155"/>
                    </a:lnTo>
                    <a:lnTo>
                      <a:pt x="119" y="150"/>
                    </a:lnTo>
                    <a:lnTo>
                      <a:pt x="133" y="144"/>
                    </a:lnTo>
                    <a:lnTo>
                      <a:pt x="145" y="134"/>
                    </a:lnTo>
                    <a:lnTo>
                      <a:pt x="156" y="122"/>
                    </a:lnTo>
                    <a:lnTo>
                      <a:pt x="163" y="109"/>
                    </a:lnTo>
                    <a:lnTo>
                      <a:pt x="168" y="95"/>
                    </a:lnTo>
                    <a:lnTo>
                      <a:pt x="170" y="78"/>
                    </a:lnTo>
                    <a:lnTo>
                      <a:pt x="168" y="62"/>
                    </a:lnTo>
                    <a:lnTo>
                      <a:pt x="163" y="47"/>
                    </a:lnTo>
                    <a:lnTo>
                      <a:pt x="156" y="34"/>
                    </a:lnTo>
                    <a:lnTo>
                      <a:pt x="145" y="23"/>
                    </a:lnTo>
                    <a:lnTo>
                      <a:pt x="133" y="13"/>
                    </a:lnTo>
                    <a:lnTo>
                      <a:pt x="119" y="6"/>
                    </a:lnTo>
                    <a:lnTo>
                      <a:pt x="103" y="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5AA5DE"/>
              </a:solidFill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00" name="Line 36"/>
              <p:cNvSpPr>
                <a:spLocks noChangeShapeType="1"/>
              </p:cNvSpPr>
              <p:nvPr/>
            </p:nvSpPr>
            <p:spPr bwMode="auto">
              <a:xfrm>
                <a:off x="3737" y="2788"/>
                <a:ext cx="198" cy="1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01" name="Line 37"/>
              <p:cNvSpPr>
                <a:spLocks noChangeShapeType="1"/>
              </p:cNvSpPr>
              <p:nvPr/>
            </p:nvSpPr>
            <p:spPr bwMode="auto">
              <a:xfrm>
                <a:off x="3836" y="2696"/>
                <a:ext cx="1" cy="185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1702" name="Line 38"/>
            <p:cNvSpPr>
              <a:spLocks noChangeShapeType="1"/>
            </p:cNvSpPr>
            <p:nvPr/>
          </p:nvSpPr>
          <p:spPr bwMode="auto">
            <a:xfrm>
              <a:off x="2547" y="2557"/>
              <a:ext cx="1289" cy="1"/>
            </a:xfrm>
            <a:prstGeom prst="lin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1703" name="Group 39"/>
            <p:cNvGrpSpPr>
              <a:grpSpLocks/>
            </p:cNvGrpSpPr>
            <p:nvPr/>
          </p:nvGrpSpPr>
          <p:grpSpPr bwMode="auto">
            <a:xfrm>
              <a:off x="3804" y="2139"/>
              <a:ext cx="63" cy="416"/>
              <a:chOff x="3804" y="2139"/>
              <a:chExt cx="63" cy="416"/>
            </a:xfrm>
          </p:grpSpPr>
          <p:sp>
            <p:nvSpPr>
              <p:cNvPr id="241704" name="Line 40"/>
              <p:cNvSpPr>
                <a:spLocks noChangeShapeType="1"/>
              </p:cNvSpPr>
              <p:nvPr/>
            </p:nvSpPr>
            <p:spPr bwMode="auto">
              <a:xfrm flipV="1">
                <a:off x="3836" y="2193"/>
                <a:ext cx="1" cy="364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05" name="Freeform 41"/>
              <p:cNvSpPr>
                <a:spLocks noChangeArrowheads="1"/>
              </p:cNvSpPr>
              <p:nvPr/>
            </p:nvSpPr>
            <p:spPr bwMode="auto">
              <a:xfrm>
                <a:off x="3804" y="2139"/>
                <a:ext cx="64" cy="61"/>
              </a:xfrm>
              <a:custGeom>
                <a:avLst/>
                <a:gdLst/>
                <a:ahLst/>
                <a:cxnLst>
                  <a:cxn ang="0">
                    <a:pos x="55" y="52"/>
                  </a:cxn>
                  <a:cxn ang="0">
                    <a:pos x="27" y="0"/>
                  </a:cxn>
                  <a:cxn ang="0">
                    <a:pos x="0" y="52"/>
                  </a:cxn>
                  <a:cxn ang="0">
                    <a:pos x="55" y="52"/>
                  </a:cxn>
                </a:cxnLst>
                <a:rect l="0" t="0" r="r" b="b"/>
                <a:pathLst>
                  <a:path w="55" h="52">
                    <a:moveTo>
                      <a:pt x="55" y="52"/>
                    </a:moveTo>
                    <a:lnTo>
                      <a:pt x="27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706" name="Group 42"/>
            <p:cNvGrpSpPr>
              <a:grpSpLocks/>
            </p:cNvGrpSpPr>
            <p:nvPr/>
          </p:nvGrpSpPr>
          <p:grpSpPr bwMode="auto">
            <a:xfrm>
              <a:off x="2416" y="1767"/>
              <a:ext cx="63" cy="185"/>
              <a:chOff x="2416" y="1767"/>
              <a:chExt cx="63" cy="185"/>
            </a:xfrm>
          </p:grpSpPr>
          <p:sp>
            <p:nvSpPr>
              <p:cNvPr id="241707" name="Line 43"/>
              <p:cNvSpPr>
                <a:spLocks noChangeShapeType="1"/>
              </p:cNvSpPr>
              <p:nvPr/>
            </p:nvSpPr>
            <p:spPr bwMode="auto">
              <a:xfrm>
                <a:off x="2447" y="1767"/>
                <a:ext cx="1" cy="130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08" name="Freeform 44"/>
              <p:cNvSpPr>
                <a:spLocks noChangeArrowheads="1"/>
              </p:cNvSpPr>
              <p:nvPr/>
            </p:nvSpPr>
            <p:spPr bwMode="auto">
              <a:xfrm>
                <a:off x="2416" y="1893"/>
                <a:ext cx="64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51"/>
                  </a:cxn>
                  <a:cxn ang="0">
                    <a:pos x="55" y="0"/>
                  </a:cxn>
                  <a:cxn ang="0">
                    <a:pos x="0" y="0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lnTo>
                      <a:pt x="27" y="51"/>
                    </a:lnTo>
                    <a:lnTo>
                      <a:pt x="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709" name="Group 45"/>
            <p:cNvGrpSpPr>
              <a:grpSpLocks/>
            </p:cNvGrpSpPr>
            <p:nvPr/>
          </p:nvGrpSpPr>
          <p:grpSpPr bwMode="auto">
            <a:xfrm>
              <a:off x="2416" y="2278"/>
              <a:ext cx="63" cy="184"/>
              <a:chOff x="2416" y="2278"/>
              <a:chExt cx="63" cy="184"/>
            </a:xfrm>
          </p:grpSpPr>
          <p:sp>
            <p:nvSpPr>
              <p:cNvPr id="241710" name="Line 46"/>
              <p:cNvSpPr>
                <a:spLocks noChangeShapeType="1"/>
              </p:cNvSpPr>
              <p:nvPr/>
            </p:nvSpPr>
            <p:spPr bwMode="auto">
              <a:xfrm>
                <a:off x="2447" y="2278"/>
                <a:ext cx="1" cy="129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11" name="Freeform 47"/>
              <p:cNvSpPr>
                <a:spLocks noChangeArrowheads="1"/>
              </p:cNvSpPr>
              <p:nvPr/>
            </p:nvSpPr>
            <p:spPr bwMode="auto">
              <a:xfrm>
                <a:off x="2416" y="2403"/>
                <a:ext cx="64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51"/>
                  </a:cxn>
                  <a:cxn ang="0">
                    <a:pos x="55" y="0"/>
                  </a:cxn>
                  <a:cxn ang="0">
                    <a:pos x="0" y="0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lnTo>
                      <a:pt x="27" y="51"/>
                    </a:lnTo>
                    <a:lnTo>
                      <a:pt x="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712" name="Group 48"/>
            <p:cNvGrpSpPr>
              <a:grpSpLocks/>
            </p:cNvGrpSpPr>
            <p:nvPr/>
          </p:nvGrpSpPr>
          <p:grpSpPr bwMode="auto">
            <a:xfrm>
              <a:off x="3092" y="2696"/>
              <a:ext cx="197" cy="184"/>
              <a:chOff x="3092" y="2696"/>
              <a:chExt cx="197" cy="184"/>
            </a:xfrm>
          </p:grpSpPr>
          <p:sp>
            <p:nvSpPr>
              <p:cNvPr id="241713" name="Freeform 49"/>
              <p:cNvSpPr>
                <a:spLocks noChangeArrowheads="1"/>
              </p:cNvSpPr>
              <p:nvPr/>
            </p:nvSpPr>
            <p:spPr bwMode="auto">
              <a:xfrm>
                <a:off x="3092" y="2696"/>
                <a:ext cx="198" cy="18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67" y="1"/>
                  </a:cxn>
                  <a:cxn ang="0">
                    <a:pos x="51" y="6"/>
                  </a:cxn>
                  <a:cxn ang="0">
                    <a:pos x="37" y="13"/>
                  </a:cxn>
                  <a:cxn ang="0">
                    <a:pos x="25" y="23"/>
                  </a:cxn>
                  <a:cxn ang="0">
                    <a:pos x="14" y="34"/>
                  </a:cxn>
                  <a:cxn ang="0">
                    <a:pos x="7" y="47"/>
                  </a:cxn>
                  <a:cxn ang="0">
                    <a:pos x="2" y="62"/>
                  </a:cxn>
                  <a:cxn ang="0">
                    <a:pos x="0" y="78"/>
                  </a:cxn>
                  <a:cxn ang="0">
                    <a:pos x="2" y="95"/>
                  </a:cxn>
                  <a:cxn ang="0">
                    <a:pos x="7" y="109"/>
                  </a:cxn>
                  <a:cxn ang="0">
                    <a:pos x="14" y="122"/>
                  </a:cxn>
                  <a:cxn ang="0">
                    <a:pos x="25" y="134"/>
                  </a:cxn>
                  <a:cxn ang="0">
                    <a:pos x="37" y="144"/>
                  </a:cxn>
                  <a:cxn ang="0">
                    <a:pos x="51" y="150"/>
                  </a:cxn>
                  <a:cxn ang="0">
                    <a:pos x="67" y="155"/>
                  </a:cxn>
                  <a:cxn ang="0">
                    <a:pos x="85" y="157"/>
                  </a:cxn>
                  <a:cxn ang="0">
                    <a:pos x="103" y="155"/>
                  </a:cxn>
                  <a:cxn ang="0">
                    <a:pos x="119" y="150"/>
                  </a:cxn>
                  <a:cxn ang="0">
                    <a:pos x="133" y="144"/>
                  </a:cxn>
                  <a:cxn ang="0">
                    <a:pos x="145" y="134"/>
                  </a:cxn>
                  <a:cxn ang="0">
                    <a:pos x="156" y="122"/>
                  </a:cxn>
                  <a:cxn ang="0">
                    <a:pos x="163" y="109"/>
                  </a:cxn>
                  <a:cxn ang="0">
                    <a:pos x="168" y="95"/>
                  </a:cxn>
                  <a:cxn ang="0">
                    <a:pos x="170" y="78"/>
                  </a:cxn>
                  <a:cxn ang="0">
                    <a:pos x="168" y="62"/>
                  </a:cxn>
                  <a:cxn ang="0">
                    <a:pos x="163" y="47"/>
                  </a:cxn>
                  <a:cxn ang="0">
                    <a:pos x="156" y="34"/>
                  </a:cxn>
                  <a:cxn ang="0">
                    <a:pos x="145" y="23"/>
                  </a:cxn>
                  <a:cxn ang="0">
                    <a:pos x="133" y="13"/>
                  </a:cxn>
                  <a:cxn ang="0">
                    <a:pos x="119" y="6"/>
                  </a:cxn>
                  <a:cxn ang="0">
                    <a:pos x="103" y="1"/>
                  </a:cxn>
                  <a:cxn ang="0">
                    <a:pos x="85" y="0"/>
                  </a:cxn>
                </a:cxnLst>
                <a:rect l="0" t="0" r="r" b="b"/>
                <a:pathLst>
                  <a:path w="170" h="157">
                    <a:moveTo>
                      <a:pt x="85" y="0"/>
                    </a:moveTo>
                    <a:lnTo>
                      <a:pt x="67" y="1"/>
                    </a:lnTo>
                    <a:lnTo>
                      <a:pt x="51" y="6"/>
                    </a:lnTo>
                    <a:lnTo>
                      <a:pt x="37" y="13"/>
                    </a:lnTo>
                    <a:lnTo>
                      <a:pt x="25" y="23"/>
                    </a:lnTo>
                    <a:lnTo>
                      <a:pt x="14" y="34"/>
                    </a:lnTo>
                    <a:lnTo>
                      <a:pt x="7" y="47"/>
                    </a:lnTo>
                    <a:lnTo>
                      <a:pt x="2" y="62"/>
                    </a:lnTo>
                    <a:lnTo>
                      <a:pt x="0" y="78"/>
                    </a:lnTo>
                    <a:lnTo>
                      <a:pt x="2" y="95"/>
                    </a:lnTo>
                    <a:lnTo>
                      <a:pt x="7" y="109"/>
                    </a:lnTo>
                    <a:lnTo>
                      <a:pt x="14" y="122"/>
                    </a:lnTo>
                    <a:lnTo>
                      <a:pt x="25" y="134"/>
                    </a:lnTo>
                    <a:lnTo>
                      <a:pt x="37" y="144"/>
                    </a:lnTo>
                    <a:lnTo>
                      <a:pt x="51" y="150"/>
                    </a:lnTo>
                    <a:lnTo>
                      <a:pt x="67" y="155"/>
                    </a:lnTo>
                    <a:lnTo>
                      <a:pt x="85" y="157"/>
                    </a:lnTo>
                    <a:lnTo>
                      <a:pt x="103" y="155"/>
                    </a:lnTo>
                    <a:lnTo>
                      <a:pt x="119" y="150"/>
                    </a:lnTo>
                    <a:lnTo>
                      <a:pt x="133" y="144"/>
                    </a:lnTo>
                    <a:lnTo>
                      <a:pt x="145" y="134"/>
                    </a:lnTo>
                    <a:lnTo>
                      <a:pt x="156" y="122"/>
                    </a:lnTo>
                    <a:lnTo>
                      <a:pt x="163" y="109"/>
                    </a:lnTo>
                    <a:lnTo>
                      <a:pt x="168" y="95"/>
                    </a:lnTo>
                    <a:lnTo>
                      <a:pt x="170" y="78"/>
                    </a:lnTo>
                    <a:lnTo>
                      <a:pt x="168" y="62"/>
                    </a:lnTo>
                    <a:lnTo>
                      <a:pt x="163" y="47"/>
                    </a:lnTo>
                    <a:lnTo>
                      <a:pt x="156" y="34"/>
                    </a:lnTo>
                    <a:lnTo>
                      <a:pt x="145" y="23"/>
                    </a:lnTo>
                    <a:lnTo>
                      <a:pt x="133" y="13"/>
                    </a:lnTo>
                    <a:lnTo>
                      <a:pt x="119" y="6"/>
                    </a:lnTo>
                    <a:lnTo>
                      <a:pt x="103" y="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99FF"/>
              </a:solidFill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14" name="Line 50"/>
              <p:cNvSpPr>
                <a:spLocks noChangeShapeType="1"/>
              </p:cNvSpPr>
              <p:nvPr/>
            </p:nvSpPr>
            <p:spPr bwMode="auto">
              <a:xfrm>
                <a:off x="3121" y="2723"/>
                <a:ext cx="140" cy="131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15" name="Line 51"/>
              <p:cNvSpPr>
                <a:spLocks noChangeShapeType="1"/>
              </p:cNvSpPr>
              <p:nvPr/>
            </p:nvSpPr>
            <p:spPr bwMode="auto">
              <a:xfrm flipV="1">
                <a:off x="3121" y="2722"/>
                <a:ext cx="140" cy="133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1716" name="Group 52"/>
            <p:cNvGrpSpPr>
              <a:grpSpLocks/>
            </p:cNvGrpSpPr>
            <p:nvPr/>
          </p:nvGrpSpPr>
          <p:grpSpPr bwMode="auto">
            <a:xfrm>
              <a:off x="2448" y="1767"/>
              <a:ext cx="775" cy="928"/>
              <a:chOff x="2448" y="1767"/>
              <a:chExt cx="775" cy="928"/>
            </a:xfrm>
          </p:grpSpPr>
          <p:sp>
            <p:nvSpPr>
              <p:cNvPr id="241717" name="Freeform 53"/>
              <p:cNvSpPr>
                <a:spLocks noChangeArrowheads="1"/>
              </p:cNvSpPr>
              <p:nvPr/>
            </p:nvSpPr>
            <p:spPr bwMode="auto">
              <a:xfrm>
                <a:off x="2448" y="1767"/>
                <a:ext cx="744" cy="8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1"/>
                  </a:cxn>
                  <a:cxn ang="0">
                    <a:pos x="637" y="51"/>
                  </a:cxn>
                  <a:cxn ang="0">
                    <a:pos x="637" y="739"/>
                  </a:cxn>
                </a:cxnLst>
                <a:rect l="0" t="0" r="r" b="b"/>
                <a:pathLst>
                  <a:path w="637" h="739">
                    <a:moveTo>
                      <a:pt x="0" y="0"/>
                    </a:moveTo>
                    <a:lnTo>
                      <a:pt x="0" y="51"/>
                    </a:lnTo>
                    <a:lnTo>
                      <a:pt x="637" y="51"/>
                    </a:lnTo>
                    <a:lnTo>
                      <a:pt x="637" y="739"/>
                    </a:lnTo>
                  </a:path>
                </a:pathLst>
              </a:custGeom>
              <a:noFill/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18" name="Freeform 54"/>
              <p:cNvSpPr>
                <a:spLocks noChangeArrowheads="1"/>
              </p:cNvSpPr>
              <p:nvPr/>
            </p:nvSpPr>
            <p:spPr bwMode="auto">
              <a:xfrm>
                <a:off x="3159" y="2636"/>
                <a:ext cx="64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51"/>
                  </a:cxn>
                  <a:cxn ang="0">
                    <a:pos x="55" y="0"/>
                  </a:cxn>
                  <a:cxn ang="0">
                    <a:pos x="0" y="0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lnTo>
                      <a:pt x="27" y="51"/>
                    </a:lnTo>
                    <a:lnTo>
                      <a:pt x="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719" name="Group 55"/>
            <p:cNvGrpSpPr>
              <a:grpSpLocks/>
            </p:cNvGrpSpPr>
            <p:nvPr/>
          </p:nvGrpSpPr>
          <p:grpSpPr bwMode="auto">
            <a:xfrm>
              <a:off x="2150" y="2557"/>
              <a:ext cx="941" cy="261"/>
              <a:chOff x="2150" y="2557"/>
              <a:chExt cx="941" cy="261"/>
            </a:xfrm>
          </p:grpSpPr>
          <p:sp>
            <p:nvSpPr>
              <p:cNvPr id="241720" name="Freeform 56"/>
              <p:cNvSpPr>
                <a:spLocks noChangeArrowheads="1"/>
              </p:cNvSpPr>
              <p:nvPr/>
            </p:nvSpPr>
            <p:spPr bwMode="auto">
              <a:xfrm>
                <a:off x="2150" y="2557"/>
                <a:ext cx="883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" y="0"/>
                  </a:cxn>
                  <a:cxn ang="0">
                    <a:pos x="57" y="196"/>
                  </a:cxn>
                  <a:cxn ang="0">
                    <a:pos x="756" y="196"/>
                  </a:cxn>
                </a:cxnLst>
                <a:rect l="0" t="0" r="r" b="b"/>
                <a:pathLst>
                  <a:path w="756" h="196">
                    <a:moveTo>
                      <a:pt x="0" y="0"/>
                    </a:moveTo>
                    <a:lnTo>
                      <a:pt x="57" y="0"/>
                    </a:lnTo>
                    <a:lnTo>
                      <a:pt x="57" y="196"/>
                    </a:lnTo>
                    <a:lnTo>
                      <a:pt x="756" y="196"/>
                    </a:lnTo>
                  </a:path>
                </a:pathLst>
              </a:custGeom>
              <a:noFill/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21" name="Freeform 57"/>
              <p:cNvSpPr>
                <a:spLocks noChangeArrowheads="1"/>
              </p:cNvSpPr>
              <p:nvPr/>
            </p:nvSpPr>
            <p:spPr bwMode="auto">
              <a:xfrm>
                <a:off x="3028" y="2760"/>
                <a:ext cx="64" cy="59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55" y="24"/>
                  </a:cxn>
                  <a:cxn ang="0">
                    <a:pos x="0" y="0"/>
                  </a:cxn>
                  <a:cxn ang="0">
                    <a:pos x="0" y="50"/>
                  </a:cxn>
                </a:cxnLst>
                <a:rect l="0" t="0" r="r" b="b"/>
                <a:pathLst>
                  <a:path w="55" h="50">
                    <a:moveTo>
                      <a:pt x="0" y="50"/>
                    </a:moveTo>
                    <a:lnTo>
                      <a:pt x="55" y="24"/>
                    </a:lnTo>
                    <a:lnTo>
                      <a:pt x="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722" name="Group 58"/>
            <p:cNvGrpSpPr>
              <a:grpSpLocks/>
            </p:cNvGrpSpPr>
            <p:nvPr/>
          </p:nvGrpSpPr>
          <p:grpSpPr bwMode="auto">
            <a:xfrm>
              <a:off x="2646" y="2927"/>
              <a:ext cx="197" cy="184"/>
              <a:chOff x="2646" y="2927"/>
              <a:chExt cx="197" cy="184"/>
            </a:xfrm>
          </p:grpSpPr>
          <p:sp>
            <p:nvSpPr>
              <p:cNvPr id="241723" name="Freeform 59"/>
              <p:cNvSpPr>
                <a:spLocks noChangeArrowheads="1"/>
              </p:cNvSpPr>
              <p:nvPr/>
            </p:nvSpPr>
            <p:spPr bwMode="auto">
              <a:xfrm>
                <a:off x="2646" y="2927"/>
                <a:ext cx="198" cy="18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67" y="2"/>
                  </a:cxn>
                  <a:cxn ang="0">
                    <a:pos x="51" y="7"/>
                  </a:cxn>
                  <a:cxn ang="0">
                    <a:pos x="37" y="13"/>
                  </a:cxn>
                  <a:cxn ang="0">
                    <a:pos x="24" y="23"/>
                  </a:cxn>
                  <a:cxn ang="0">
                    <a:pos x="14" y="35"/>
                  </a:cxn>
                  <a:cxn ang="0">
                    <a:pos x="7" y="48"/>
                  </a:cxn>
                  <a:cxn ang="0">
                    <a:pos x="1" y="62"/>
                  </a:cxn>
                  <a:cxn ang="0">
                    <a:pos x="0" y="79"/>
                  </a:cxn>
                  <a:cxn ang="0">
                    <a:pos x="1" y="95"/>
                  </a:cxn>
                  <a:cxn ang="0">
                    <a:pos x="7" y="110"/>
                  </a:cxn>
                  <a:cxn ang="0">
                    <a:pos x="14" y="123"/>
                  </a:cxn>
                  <a:cxn ang="0">
                    <a:pos x="24" y="135"/>
                  </a:cxn>
                  <a:cxn ang="0">
                    <a:pos x="37" y="144"/>
                  </a:cxn>
                  <a:cxn ang="0">
                    <a:pos x="51" y="151"/>
                  </a:cxn>
                  <a:cxn ang="0">
                    <a:pos x="67" y="156"/>
                  </a:cxn>
                  <a:cxn ang="0">
                    <a:pos x="85" y="157"/>
                  </a:cxn>
                  <a:cxn ang="0">
                    <a:pos x="102" y="156"/>
                  </a:cxn>
                  <a:cxn ang="0">
                    <a:pos x="118" y="151"/>
                  </a:cxn>
                  <a:cxn ang="0">
                    <a:pos x="132" y="144"/>
                  </a:cxn>
                  <a:cxn ang="0">
                    <a:pos x="145" y="135"/>
                  </a:cxn>
                  <a:cxn ang="0">
                    <a:pos x="155" y="123"/>
                  </a:cxn>
                  <a:cxn ang="0">
                    <a:pos x="163" y="110"/>
                  </a:cxn>
                  <a:cxn ang="0">
                    <a:pos x="168" y="95"/>
                  </a:cxn>
                  <a:cxn ang="0">
                    <a:pos x="170" y="79"/>
                  </a:cxn>
                  <a:cxn ang="0">
                    <a:pos x="168" y="62"/>
                  </a:cxn>
                  <a:cxn ang="0">
                    <a:pos x="163" y="48"/>
                  </a:cxn>
                  <a:cxn ang="0">
                    <a:pos x="155" y="35"/>
                  </a:cxn>
                  <a:cxn ang="0">
                    <a:pos x="145" y="23"/>
                  </a:cxn>
                  <a:cxn ang="0">
                    <a:pos x="132" y="13"/>
                  </a:cxn>
                  <a:cxn ang="0">
                    <a:pos x="118" y="7"/>
                  </a:cxn>
                  <a:cxn ang="0">
                    <a:pos x="102" y="2"/>
                  </a:cxn>
                  <a:cxn ang="0">
                    <a:pos x="85" y="0"/>
                  </a:cxn>
                </a:cxnLst>
                <a:rect l="0" t="0" r="r" b="b"/>
                <a:pathLst>
                  <a:path w="170" h="157">
                    <a:moveTo>
                      <a:pt x="85" y="0"/>
                    </a:moveTo>
                    <a:lnTo>
                      <a:pt x="67" y="2"/>
                    </a:lnTo>
                    <a:lnTo>
                      <a:pt x="51" y="7"/>
                    </a:lnTo>
                    <a:lnTo>
                      <a:pt x="37" y="13"/>
                    </a:lnTo>
                    <a:lnTo>
                      <a:pt x="24" y="23"/>
                    </a:lnTo>
                    <a:lnTo>
                      <a:pt x="14" y="35"/>
                    </a:lnTo>
                    <a:lnTo>
                      <a:pt x="7" y="48"/>
                    </a:lnTo>
                    <a:lnTo>
                      <a:pt x="1" y="62"/>
                    </a:lnTo>
                    <a:lnTo>
                      <a:pt x="0" y="79"/>
                    </a:lnTo>
                    <a:lnTo>
                      <a:pt x="1" y="95"/>
                    </a:lnTo>
                    <a:lnTo>
                      <a:pt x="7" y="110"/>
                    </a:lnTo>
                    <a:lnTo>
                      <a:pt x="14" y="123"/>
                    </a:lnTo>
                    <a:lnTo>
                      <a:pt x="24" y="135"/>
                    </a:lnTo>
                    <a:lnTo>
                      <a:pt x="37" y="144"/>
                    </a:lnTo>
                    <a:lnTo>
                      <a:pt x="51" y="151"/>
                    </a:lnTo>
                    <a:lnTo>
                      <a:pt x="67" y="156"/>
                    </a:lnTo>
                    <a:lnTo>
                      <a:pt x="85" y="157"/>
                    </a:lnTo>
                    <a:lnTo>
                      <a:pt x="102" y="156"/>
                    </a:lnTo>
                    <a:lnTo>
                      <a:pt x="118" y="151"/>
                    </a:lnTo>
                    <a:lnTo>
                      <a:pt x="132" y="144"/>
                    </a:lnTo>
                    <a:lnTo>
                      <a:pt x="145" y="135"/>
                    </a:lnTo>
                    <a:lnTo>
                      <a:pt x="155" y="123"/>
                    </a:lnTo>
                    <a:lnTo>
                      <a:pt x="163" y="110"/>
                    </a:lnTo>
                    <a:lnTo>
                      <a:pt x="168" y="95"/>
                    </a:lnTo>
                    <a:lnTo>
                      <a:pt x="170" y="79"/>
                    </a:lnTo>
                    <a:lnTo>
                      <a:pt x="168" y="62"/>
                    </a:lnTo>
                    <a:lnTo>
                      <a:pt x="163" y="48"/>
                    </a:lnTo>
                    <a:lnTo>
                      <a:pt x="155" y="35"/>
                    </a:lnTo>
                    <a:lnTo>
                      <a:pt x="145" y="23"/>
                    </a:lnTo>
                    <a:lnTo>
                      <a:pt x="132" y="13"/>
                    </a:lnTo>
                    <a:lnTo>
                      <a:pt x="118" y="7"/>
                    </a:lnTo>
                    <a:lnTo>
                      <a:pt x="102" y="2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99FF"/>
              </a:solidFill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24" name="Line 60"/>
              <p:cNvSpPr>
                <a:spLocks noChangeShapeType="1"/>
              </p:cNvSpPr>
              <p:nvPr/>
            </p:nvSpPr>
            <p:spPr bwMode="auto">
              <a:xfrm>
                <a:off x="2674" y="2954"/>
                <a:ext cx="141" cy="132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25" name="Line 61"/>
              <p:cNvSpPr>
                <a:spLocks noChangeShapeType="1"/>
              </p:cNvSpPr>
              <p:nvPr/>
            </p:nvSpPr>
            <p:spPr bwMode="auto">
              <a:xfrm flipV="1">
                <a:off x="2674" y="2953"/>
                <a:ext cx="141" cy="134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1726" name="Group 62"/>
            <p:cNvGrpSpPr>
              <a:grpSpLocks/>
            </p:cNvGrpSpPr>
            <p:nvPr/>
          </p:nvGrpSpPr>
          <p:grpSpPr bwMode="auto">
            <a:xfrm>
              <a:off x="2448" y="2278"/>
              <a:ext cx="329" cy="648"/>
              <a:chOff x="2448" y="2278"/>
              <a:chExt cx="329" cy="648"/>
            </a:xfrm>
          </p:grpSpPr>
          <p:sp>
            <p:nvSpPr>
              <p:cNvPr id="241727" name="Freeform 63"/>
              <p:cNvSpPr>
                <a:spLocks noChangeArrowheads="1"/>
              </p:cNvSpPr>
              <p:nvPr/>
            </p:nvSpPr>
            <p:spPr bwMode="auto">
              <a:xfrm>
                <a:off x="2448" y="2278"/>
                <a:ext cx="298" cy="5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0"/>
                  </a:cxn>
                  <a:cxn ang="0">
                    <a:pos x="255" y="70"/>
                  </a:cxn>
                  <a:cxn ang="0">
                    <a:pos x="255" y="503"/>
                  </a:cxn>
                </a:cxnLst>
                <a:rect l="0" t="0" r="r" b="b"/>
                <a:pathLst>
                  <a:path w="255" h="503">
                    <a:moveTo>
                      <a:pt x="0" y="0"/>
                    </a:moveTo>
                    <a:lnTo>
                      <a:pt x="0" y="70"/>
                    </a:lnTo>
                    <a:lnTo>
                      <a:pt x="255" y="70"/>
                    </a:lnTo>
                    <a:lnTo>
                      <a:pt x="255" y="503"/>
                    </a:lnTo>
                  </a:path>
                </a:pathLst>
              </a:custGeom>
              <a:noFill/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28" name="Freeform 64"/>
              <p:cNvSpPr>
                <a:spLocks noChangeArrowheads="1"/>
              </p:cNvSpPr>
              <p:nvPr/>
            </p:nvSpPr>
            <p:spPr bwMode="auto">
              <a:xfrm>
                <a:off x="2714" y="2867"/>
                <a:ext cx="64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51"/>
                  </a:cxn>
                  <a:cxn ang="0">
                    <a:pos x="55" y="0"/>
                  </a:cxn>
                  <a:cxn ang="0">
                    <a:pos x="0" y="0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lnTo>
                      <a:pt x="27" y="51"/>
                    </a:lnTo>
                    <a:lnTo>
                      <a:pt x="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729" name="Group 65"/>
            <p:cNvGrpSpPr>
              <a:grpSpLocks/>
            </p:cNvGrpSpPr>
            <p:nvPr/>
          </p:nvGrpSpPr>
          <p:grpSpPr bwMode="auto">
            <a:xfrm>
              <a:off x="2001" y="2045"/>
              <a:ext cx="643" cy="1004"/>
              <a:chOff x="2001" y="2045"/>
              <a:chExt cx="643" cy="1004"/>
            </a:xfrm>
          </p:grpSpPr>
          <p:sp>
            <p:nvSpPr>
              <p:cNvPr id="241730" name="Freeform 66"/>
              <p:cNvSpPr>
                <a:spLocks noChangeArrowheads="1"/>
              </p:cNvSpPr>
              <p:nvPr/>
            </p:nvSpPr>
            <p:spPr bwMode="auto">
              <a:xfrm>
                <a:off x="2001" y="2045"/>
                <a:ext cx="583" cy="9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26"/>
                  </a:cxn>
                  <a:cxn ang="0">
                    <a:pos x="500" y="826"/>
                  </a:cxn>
                </a:cxnLst>
                <a:rect l="0" t="0" r="r" b="b"/>
                <a:pathLst>
                  <a:path w="500" h="826">
                    <a:moveTo>
                      <a:pt x="0" y="0"/>
                    </a:moveTo>
                    <a:lnTo>
                      <a:pt x="0" y="826"/>
                    </a:lnTo>
                    <a:lnTo>
                      <a:pt x="500" y="826"/>
                    </a:lnTo>
                  </a:path>
                </a:pathLst>
              </a:custGeom>
              <a:noFill/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31" name="Freeform 67"/>
              <p:cNvSpPr>
                <a:spLocks noChangeArrowheads="1"/>
              </p:cNvSpPr>
              <p:nvPr/>
            </p:nvSpPr>
            <p:spPr bwMode="auto">
              <a:xfrm>
                <a:off x="2582" y="2991"/>
                <a:ext cx="64" cy="60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55" y="25"/>
                  </a:cxn>
                  <a:cxn ang="0">
                    <a:pos x="0" y="0"/>
                  </a:cxn>
                  <a:cxn ang="0">
                    <a:pos x="0" y="51"/>
                  </a:cxn>
                </a:cxnLst>
                <a:rect l="0" t="0" r="r" b="b"/>
                <a:pathLst>
                  <a:path w="55" h="51">
                    <a:moveTo>
                      <a:pt x="0" y="51"/>
                    </a:moveTo>
                    <a:lnTo>
                      <a:pt x="55" y="25"/>
                    </a:lnTo>
                    <a:lnTo>
                      <a:pt x="0" y="0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732" name="Group 68"/>
            <p:cNvGrpSpPr>
              <a:grpSpLocks/>
            </p:cNvGrpSpPr>
            <p:nvPr/>
          </p:nvGrpSpPr>
          <p:grpSpPr bwMode="auto">
            <a:xfrm>
              <a:off x="2845" y="2881"/>
              <a:ext cx="1023" cy="138"/>
              <a:chOff x="2845" y="2881"/>
              <a:chExt cx="1023" cy="138"/>
            </a:xfrm>
          </p:grpSpPr>
          <p:sp>
            <p:nvSpPr>
              <p:cNvPr id="241733" name="Freeform 69"/>
              <p:cNvSpPr>
                <a:spLocks noChangeArrowheads="1"/>
              </p:cNvSpPr>
              <p:nvPr/>
            </p:nvSpPr>
            <p:spPr bwMode="auto">
              <a:xfrm>
                <a:off x="2845" y="2936"/>
                <a:ext cx="991" cy="84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849" y="71"/>
                  </a:cxn>
                  <a:cxn ang="0">
                    <a:pos x="849" y="0"/>
                  </a:cxn>
                </a:cxnLst>
                <a:rect l="0" t="0" r="r" b="b"/>
                <a:pathLst>
                  <a:path w="849" h="71">
                    <a:moveTo>
                      <a:pt x="0" y="71"/>
                    </a:moveTo>
                    <a:lnTo>
                      <a:pt x="849" y="71"/>
                    </a:lnTo>
                    <a:lnTo>
                      <a:pt x="849" y="0"/>
                    </a:lnTo>
                  </a:path>
                </a:pathLst>
              </a:custGeom>
              <a:noFill/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34" name="Freeform 70"/>
              <p:cNvSpPr>
                <a:spLocks noChangeArrowheads="1"/>
              </p:cNvSpPr>
              <p:nvPr/>
            </p:nvSpPr>
            <p:spPr bwMode="auto">
              <a:xfrm>
                <a:off x="3804" y="2881"/>
                <a:ext cx="64" cy="61"/>
              </a:xfrm>
              <a:custGeom>
                <a:avLst/>
                <a:gdLst/>
                <a:ahLst/>
                <a:cxnLst>
                  <a:cxn ang="0">
                    <a:pos x="55" y="52"/>
                  </a:cxn>
                  <a:cxn ang="0">
                    <a:pos x="27" y="0"/>
                  </a:cxn>
                  <a:cxn ang="0">
                    <a:pos x="0" y="52"/>
                  </a:cxn>
                  <a:cxn ang="0">
                    <a:pos x="55" y="52"/>
                  </a:cxn>
                </a:cxnLst>
                <a:rect l="0" t="0" r="r" b="b"/>
                <a:pathLst>
                  <a:path w="55" h="52">
                    <a:moveTo>
                      <a:pt x="55" y="52"/>
                    </a:moveTo>
                    <a:lnTo>
                      <a:pt x="27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735" name="Group 71"/>
            <p:cNvGrpSpPr>
              <a:grpSpLocks/>
            </p:cNvGrpSpPr>
            <p:nvPr/>
          </p:nvGrpSpPr>
          <p:grpSpPr bwMode="auto">
            <a:xfrm>
              <a:off x="4381" y="1953"/>
              <a:ext cx="197" cy="184"/>
              <a:chOff x="4381" y="1953"/>
              <a:chExt cx="197" cy="184"/>
            </a:xfrm>
          </p:grpSpPr>
          <p:sp>
            <p:nvSpPr>
              <p:cNvPr id="241736" name="Freeform 72"/>
              <p:cNvSpPr>
                <a:spLocks noChangeArrowheads="1"/>
              </p:cNvSpPr>
              <p:nvPr/>
            </p:nvSpPr>
            <p:spPr bwMode="auto">
              <a:xfrm>
                <a:off x="4381" y="1953"/>
                <a:ext cx="198" cy="18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67" y="1"/>
                  </a:cxn>
                  <a:cxn ang="0">
                    <a:pos x="52" y="6"/>
                  </a:cxn>
                  <a:cxn ang="0">
                    <a:pos x="37" y="13"/>
                  </a:cxn>
                  <a:cxn ang="0">
                    <a:pos x="25" y="23"/>
                  </a:cxn>
                  <a:cxn ang="0">
                    <a:pos x="14" y="34"/>
                  </a:cxn>
                  <a:cxn ang="0">
                    <a:pos x="7" y="47"/>
                  </a:cxn>
                  <a:cxn ang="0">
                    <a:pos x="2" y="62"/>
                  </a:cxn>
                  <a:cxn ang="0">
                    <a:pos x="0" y="78"/>
                  </a:cxn>
                  <a:cxn ang="0">
                    <a:pos x="2" y="95"/>
                  </a:cxn>
                  <a:cxn ang="0">
                    <a:pos x="7" y="109"/>
                  </a:cxn>
                  <a:cxn ang="0">
                    <a:pos x="14" y="123"/>
                  </a:cxn>
                  <a:cxn ang="0">
                    <a:pos x="25" y="134"/>
                  </a:cxn>
                  <a:cxn ang="0">
                    <a:pos x="37" y="144"/>
                  </a:cxn>
                  <a:cxn ang="0">
                    <a:pos x="52" y="150"/>
                  </a:cxn>
                  <a:cxn ang="0">
                    <a:pos x="67" y="155"/>
                  </a:cxn>
                  <a:cxn ang="0">
                    <a:pos x="85" y="157"/>
                  </a:cxn>
                  <a:cxn ang="0">
                    <a:pos x="103" y="155"/>
                  </a:cxn>
                  <a:cxn ang="0">
                    <a:pos x="119" y="150"/>
                  </a:cxn>
                  <a:cxn ang="0">
                    <a:pos x="133" y="144"/>
                  </a:cxn>
                  <a:cxn ang="0">
                    <a:pos x="145" y="134"/>
                  </a:cxn>
                  <a:cxn ang="0">
                    <a:pos x="156" y="123"/>
                  </a:cxn>
                  <a:cxn ang="0">
                    <a:pos x="163" y="109"/>
                  </a:cxn>
                  <a:cxn ang="0">
                    <a:pos x="168" y="95"/>
                  </a:cxn>
                  <a:cxn ang="0">
                    <a:pos x="170" y="78"/>
                  </a:cxn>
                  <a:cxn ang="0">
                    <a:pos x="168" y="62"/>
                  </a:cxn>
                  <a:cxn ang="0">
                    <a:pos x="163" y="47"/>
                  </a:cxn>
                  <a:cxn ang="0">
                    <a:pos x="156" y="34"/>
                  </a:cxn>
                  <a:cxn ang="0">
                    <a:pos x="145" y="23"/>
                  </a:cxn>
                  <a:cxn ang="0">
                    <a:pos x="133" y="13"/>
                  </a:cxn>
                  <a:cxn ang="0">
                    <a:pos x="119" y="6"/>
                  </a:cxn>
                  <a:cxn ang="0">
                    <a:pos x="103" y="1"/>
                  </a:cxn>
                  <a:cxn ang="0">
                    <a:pos x="85" y="0"/>
                  </a:cxn>
                </a:cxnLst>
                <a:rect l="0" t="0" r="r" b="b"/>
                <a:pathLst>
                  <a:path w="170" h="157">
                    <a:moveTo>
                      <a:pt x="85" y="0"/>
                    </a:moveTo>
                    <a:lnTo>
                      <a:pt x="67" y="1"/>
                    </a:lnTo>
                    <a:lnTo>
                      <a:pt x="52" y="6"/>
                    </a:lnTo>
                    <a:lnTo>
                      <a:pt x="37" y="13"/>
                    </a:lnTo>
                    <a:lnTo>
                      <a:pt x="25" y="23"/>
                    </a:lnTo>
                    <a:lnTo>
                      <a:pt x="14" y="34"/>
                    </a:lnTo>
                    <a:lnTo>
                      <a:pt x="7" y="47"/>
                    </a:lnTo>
                    <a:lnTo>
                      <a:pt x="2" y="62"/>
                    </a:lnTo>
                    <a:lnTo>
                      <a:pt x="0" y="78"/>
                    </a:lnTo>
                    <a:lnTo>
                      <a:pt x="2" y="95"/>
                    </a:lnTo>
                    <a:lnTo>
                      <a:pt x="7" y="109"/>
                    </a:lnTo>
                    <a:lnTo>
                      <a:pt x="14" y="123"/>
                    </a:lnTo>
                    <a:lnTo>
                      <a:pt x="25" y="134"/>
                    </a:lnTo>
                    <a:lnTo>
                      <a:pt x="37" y="144"/>
                    </a:lnTo>
                    <a:lnTo>
                      <a:pt x="52" y="150"/>
                    </a:lnTo>
                    <a:lnTo>
                      <a:pt x="67" y="155"/>
                    </a:lnTo>
                    <a:lnTo>
                      <a:pt x="85" y="157"/>
                    </a:lnTo>
                    <a:lnTo>
                      <a:pt x="103" y="155"/>
                    </a:lnTo>
                    <a:lnTo>
                      <a:pt x="119" y="150"/>
                    </a:lnTo>
                    <a:lnTo>
                      <a:pt x="133" y="144"/>
                    </a:lnTo>
                    <a:lnTo>
                      <a:pt x="145" y="134"/>
                    </a:lnTo>
                    <a:lnTo>
                      <a:pt x="156" y="123"/>
                    </a:lnTo>
                    <a:lnTo>
                      <a:pt x="163" y="109"/>
                    </a:lnTo>
                    <a:lnTo>
                      <a:pt x="168" y="95"/>
                    </a:lnTo>
                    <a:lnTo>
                      <a:pt x="170" y="78"/>
                    </a:lnTo>
                    <a:lnTo>
                      <a:pt x="168" y="62"/>
                    </a:lnTo>
                    <a:lnTo>
                      <a:pt x="163" y="47"/>
                    </a:lnTo>
                    <a:lnTo>
                      <a:pt x="156" y="34"/>
                    </a:lnTo>
                    <a:lnTo>
                      <a:pt x="145" y="23"/>
                    </a:lnTo>
                    <a:lnTo>
                      <a:pt x="133" y="13"/>
                    </a:lnTo>
                    <a:lnTo>
                      <a:pt x="119" y="6"/>
                    </a:lnTo>
                    <a:lnTo>
                      <a:pt x="103" y="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99FF"/>
              </a:solidFill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37" name="Line 73"/>
              <p:cNvSpPr>
                <a:spLocks noChangeShapeType="1"/>
              </p:cNvSpPr>
              <p:nvPr/>
            </p:nvSpPr>
            <p:spPr bwMode="auto">
              <a:xfrm>
                <a:off x="4410" y="1981"/>
                <a:ext cx="140" cy="131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38" name="Line 74"/>
              <p:cNvSpPr>
                <a:spLocks noChangeShapeType="1"/>
              </p:cNvSpPr>
              <p:nvPr/>
            </p:nvSpPr>
            <p:spPr bwMode="auto">
              <a:xfrm flipV="1">
                <a:off x="4410" y="1979"/>
                <a:ext cx="140" cy="133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1739" name="Group 75"/>
            <p:cNvGrpSpPr>
              <a:grpSpLocks/>
            </p:cNvGrpSpPr>
            <p:nvPr/>
          </p:nvGrpSpPr>
          <p:grpSpPr bwMode="auto">
            <a:xfrm>
              <a:off x="4398" y="2688"/>
              <a:ext cx="197" cy="184"/>
              <a:chOff x="4398" y="2688"/>
              <a:chExt cx="197" cy="184"/>
            </a:xfrm>
          </p:grpSpPr>
          <p:sp>
            <p:nvSpPr>
              <p:cNvPr id="241740" name="Freeform 76"/>
              <p:cNvSpPr>
                <a:spLocks noChangeArrowheads="1"/>
              </p:cNvSpPr>
              <p:nvPr/>
            </p:nvSpPr>
            <p:spPr bwMode="auto">
              <a:xfrm>
                <a:off x="4398" y="2688"/>
                <a:ext cx="198" cy="18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68" y="2"/>
                  </a:cxn>
                  <a:cxn ang="0">
                    <a:pos x="52" y="7"/>
                  </a:cxn>
                  <a:cxn ang="0">
                    <a:pos x="38" y="13"/>
                  </a:cxn>
                  <a:cxn ang="0">
                    <a:pos x="25" y="23"/>
                  </a:cxn>
                  <a:cxn ang="0">
                    <a:pos x="15" y="34"/>
                  </a:cxn>
                  <a:cxn ang="0">
                    <a:pos x="7" y="48"/>
                  </a:cxn>
                  <a:cxn ang="0">
                    <a:pos x="2" y="62"/>
                  </a:cxn>
                  <a:cxn ang="0">
                    <a:pos x="0" y="79"/>
                  </a:cxn>
                  <a:cxn ang="0">
                    <a:pos x="2" y="95"/>
                  </a:cxn>
                  <a:cxn ang="0">
                    <a:pos x="7" y="110"/>
                  </a:cxn>
                  <a:cxn ang="0">
                    <a:pos x="15" y="123"/>
                  </a:cxn>
                  <a:cxn ang="0">
                    <a:pos x="25" y="134"/>
                  </a:cxn>
                  <a:cxn ang="0">
                    <a:pos x="38" y="144"/>
                  </a:cxn>
                  <a:cxn ang="0">
                    <a:pos x="52" y="151"/>
                  </a:cxn>
                  <a:cxn ang="0">
                    <a:pos x="68" y="156"/>
                  </a:cxn>
                  <a:cxn ang="0">
                    <a:pos x="85" y="157"/>
                  </a:cxn>
                  <a:cxn ang="0">
                    <a:pos x="103" y="156"/>
                  </a:cxn>
                  <a:cxn ang="0">
                    <a:pos x="119" y="151"/>
                  </a:cxn>
                  <a:cxn ang="0">
                    <a:pos x="133" y="144"/>
                  </a:cxn>
                  <a:cxn ang="0">
                    <a:pos x="146" y="134"/>
                  </a:cxn>
                  <a:cxn ang="0">
                    <a:pos x="156" y="123"/>
                  </a:cxn>
                  <a:cxn ang="0">
                    <a:pos x="163" y="110"/>
                  </a:cxn>
                  <a:cxn ang="0">
                    <a:pos x="169" y="95"/>
                  </a:cxn>
                  <a:cxn ang="0">
                    <a:pos x="170" y="79"/>
                  </a:cxn>
                  <a:cxn ang="0">
                    <a:pos x="169" y="62"/>
                  </a:cxn>
                  <a:cxn ang="0">
                    <a:pos x="163" y="48"/>
                  </a:cxn>
                  <a:cxn ang="0">
                    <a:pos x="156" y="34"/>
                  </a:cxn>
                  <a:cxn ang="0">
                    <a:pos x="146" y="23"/>
                  </a:cxn>
                  <a:cxn ang="0">
                    <a:pos x="133" y="13"/>
                  </a:cxn>
                  <a:cxn ang="0">
                    <a:pos x="119" y="7"/>
                  </a:cxn>
                  <a:cxn ang="0">
                    <a:pos x="103" y="2"/>
                  </a:cxn>
                  <a:cxn ang="0">
                    <a:pos x="85" y="0"/>
                  </a:cxn>
                </a:cxnLst>
                <a:rect l="0" t="0" r="r" b="b"/>
                <a:pathLst>
                  <a:path w="170" h="157">
                    <a:moveTo>
                      <a:pt x="85" y="0"/>
                    </a:moveTo>
                    <a:lnTo>
                      <a:pt x="68" y="2"/>
                    </a:lnTo>
                    <a:lnTo>
                      <a:pt x="52" y="7"/>
                    </a:lnTo>
                    <a:lnTo>
                      <a:pt x="38" y="13"/>
                    </a:lnTo>
                    <a:lnTo>
                      <a:pt x="25" y="23"/>
                    </a:lnTo>
                    <a:lnTo>
                      <a:pt x="15" y="34"/>
                    </a:lnTo>
                    <a:lnTo>
                      <a:pt x="7" y="48"/>
                    </a:lnTo>
                    <a:lnTo>
                      <a:pt x="2" y="62"/>
                    </a:lnTo>
                    <a:lnTo>
                      <a:pt x="0" y="79"/>
                    </a:lnTo>
                    <a:lnTo>
                      <a:pt x="2" y="95"/>
                    </a:lnTo>
                    <a:lnTo>
                      <a:pt x="7" y="110"/>
                    </a:lnTo>
                    <a:lnTo>
                      <a:pt x="15" y="123"/>
                    </a:lnTo>
                    <a:lnTo>
                      <a:pt x="25" y="134"/>
                    </a:lnTo>
                    <a:lnTo>
                      <a:pt x="38" y="144"/>
                    </a:lnTo>
                    <a:lnTo>
                      <a:pt x="52" y="151"/>
                    </a:lnTo>
                    <a:lnTo>
                      <a:pt x="68" y="156"/>
                    </a:lnTo>
                    <a:lnTo>
                      <a:pt x="85" y="157"/>
                    </a:lnTo>
                    <a:lnTo>
                      <a:pt x="103" y="156"/>
                    </a:lnTo>
                    <a:lnTo>
                      <a:pt x="119" y="151"/>
                    </a:lnTo>
                    <a:lnTo>
                      <a:pt x="133" y="144"/>
                    </a:lnTo>
                    <a:lnTo>
                      <a:pt x="146" y="134"/>
                    </a:lnTo>
                    <a:lnTo>
                      <a:pt x="156" y="123"/>
                    </a:lnTo>
                    <a:lnTo>
                      <a:pt x="163" y="110"/>
                    </a:lnTo>
                    <a:lnTo>
                      <a:pt x="169" y="95"/>
                    </a:lnTo>
                    <a:lnTo>
                      <a:pt x="170" y="79"/>
                    </a:lnTo>
                    <a:lnTo>
                      <a:pt x="169" y="62"/>
                    </a:lnTo>
                    <a:lnTo>
                      <a:pt x="163" y="48"/>
                    </a:lnTo>
                    <a:lnTo>
                      <a:pt x="156" y="34"/>
                    </a:lnTo>
                    <a:lnTo>
                      <a:pt x="146" y="23"/>
                    </a:lnTo>
                    <a:lnTo>
                      <a:pt x="133" y="13"/>
                    </a:lnTo>
                    <a:lnTo>
                      <a:pt x="119" y="7"/>
                    </a:lnTo>
                    <a:lnTo>
                      <a:pt x="103" y="2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99FF"/>
              </a:solidFill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41" name="Line 77"/>
              <p:cNvSpPr>
                <a:spLocks noChangeShapeType="1"/>
              </p:cNvSpPr>
              <p:nvPr/>
            </p:nvSpPr>
            <p:spPr bwMode="auto">
              <a:xfrm>
                <a:off x="4427" y="2715"/>
                <a:ext cx="141" cy="131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42" name="Line 78"/>
              <p:cNvSpPr>
                <a:spLocks noChangeShapeType="1"/>
              </p:cNvSpPr>
              <p:nvPr/>
            </p:nvSpPr>
            <p:spPr bwMode="auto">
              <a:xfrm flipV="1">
                <a:off x="4427" y="2713"/>
                <a:ext cx="141" cy="133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1743" name="Line 79"/>
            <p:cNvSpPr>
              <a:spLocks noChangeShapeType="1"/>
            </p:cNvSpPr>
            <p:nvPr/>
          </p:nvSpPr>
          <p:spPr bwMode="auto">
            <a:xfrm>
              <a:off x="3935" y="2788"/>
              <a:ext cx="446" cy="1"/>
            </a:xfrm>
            <a:prstGeom prst="lin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4" name="Line 80"/>
            <p:cNvSpPr>
              <a:spLocks noChangeShapeType="1"/>
            </p:cNvSpPr>
            <p:nvPr/>
          </p:nvSpPr>
          <p:spPr bwMode="auto">
            <a:xfrm>
              <a:off x="3935" y="2045"/>
              <a:ext cx="446" cy="1"/>
            </a:xfrm>
            <a:prstGeom prst="lin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5" name="Freeform 81"/>
            <p:cNvSpPr>
              <a:spLocks noChangeArrowheads="1"/>
            </p:cNvSpPr>
            <p:nvPr/>
          </p:nvSpPr>
          <p:spPr bwMode="auto">
            <a:xfrm>
              <a:off x="4875" y="1627"/>
              <a:ext cx="149" cy="234"/>
            </a:xfrm>
            <a:custGeom>
              <a:avLst/>
              <a:gdLst/>
              <a:ahLst/>
              <a:cxnLst>
                <a:cxn ang="0">
                  <a:pos x="67" y="198"/>
                </a:cxn>
                <a:cxn ang="0">
                  <a:pos x="128" y="0"/>
                </a:cxn>
                <a:cxn ang="0">
                  <a:pos x="0" y="3"/>
                </a:cxn>
                <a:cxn ang="0">
                  <a:pos x="67" y="198"/>
                </a:cxn>
              </a:cxnLst>
              <a:rect l="0" t="0" r="r" b="b"/>
              <a:pathLst>
                <a:path w="128" h="198">
                  <a:moveTo>
                    <a:pt x="67" y="198"/>
                  </a:moveTo>
                  <a:lnTo>
                    <a:pt x="128" y="0"/>
                  </a:lnTo>
                  <a:lnTo>
                    <a:pt x="0" y="3"/>
                  </a:lnTo>
                  <a:lnTo>
                    <a:pt x="67" y="198"/>
                  </a:lnTo>
                  <a:close/>
                </a:path>
              </a:pathLst>
            </a:custGeom>
            <a:solidFill>
              <a:srgbClr val="66FF66"/>
            </a:solidFill>
            <a:ln w="79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1746" name="Group 82"/>
            <p:cNvGrpSpPr>
              <a:grpSpLocks/>
            </p:cNvGrpSpPr>
            <p:nvPr/>
          </p:nvGrpSpPr>
          <p:grpSpPr bwMode="auto">
            <a:xfrm>
              <a:off x="4580" y="1860"/>
              <a:ext cx="406" cy="184"/>
              <a:chOff x="4580" y="1860"/>
              <a:chExt cx="406" cy="184"/>
            </a:xfrm>
          </p:grpSpPr>
          <p:sp>
            <p:nvSpPr>
              <p:cNvPr id="241747" name="Freeform 83"/>
              <p:cNvSpPr>
                <a:spLocks noChangeArrowheads="1"/>
              </p:cNvSpPr>
              <p:nvPr/>
            </p:nvSpPr>
            <p:spPr bwMode="auto">
              <a:xfrm>
                <a:off x="4580" y="1914"/>
                <a:ext cx="373" cy="131"/>
              </a:xfrm>
              <a:custGeom>
                <a:avLst/>
                <a:gdLst/>
                <a:ahLst/>
                <a:cxnLst>
                  <a:cxn ang="0">
                    <a:pos x="0" y="111"/>
                  </a:cxn>
                  <a:cxn ang="0">
                    <a:pos x="320" y="111"/>
                  </a:cxn>
                  <a:cxn ang="0">
                    <a:pos x="320" y="0"/>
                  </a:cxn>
                </a:cxnLst>
                <a:rect l="0" t="0" r="r" b="b"/>
                <a:pathLst>
                  <a:path w="320" h="111">
                    <a:moveTo>
                      <a:pt x="0" y="111"/>
                    </a:moveTo>
                    <a:lnTo>
                      <a:pt x="320" y="111"/>
                    </a:lnTo>
                    <a:lnTo>
                      <a:pt x="320" y="0"/>
                    </a:lnTo>
                  </a:path>
                </a:pathLst>
              </a:custGeom>
              <a:noFill/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48" name="Freeform 84"/>
              <p:cNvSpPr>
                <a:spLocks noChangeArrowheads="1"/>
              </p:cNvSpPr>
              <p:nvPr/>
            </p:nvSpPr>
            <p:spPr bwMode="auto">
              <a:xfrm>
                <a:off x="4923" y="1860"/>
                <a:ext cx="64" cy="60"/>
              </a:xfrm>
              <a:custGeom>
                <a:avLst/>
                <a:gdLst/>
                <a:ahLst/>
                <a:cxnLst>
                  <a:cxn ang="0">
                    <a:pos x="55" y="51"/>
                  </a:cxn>
                  <a:cxn ang="0">
                    <a:pos x="28" y="0"/>
                  </a:cxn>
                  <a:cxn ang="0">
                    <a:pos x="0" y="51"/>
                  </a:cxn>
                  <a:cxn ang="0">
                    <a:pos x="55" y="51"/>
                  </a:cxn>
                </a:cxnLst>
                <a:rect l="0" t="0" r="r" b="b"/>
                <a:pathLst>
                  <a:path w="55" h="51">
                    <a:moveTo>
                      <a:pt x="55" y="51"/>
                    </a:moveTo>
                    <a:lnTo>
                      <a:pt x="28" y="0"/>
                    </a:lnTo>
                    <a:lnTo>
                      <a:pt x="0" y="51"/>
                    </a:lnTo>
                    <a:lnTo>
                      <a:pt x="5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1749" name="Freeform 85"/>
            <p:cNvSpPr>
              <a:spLocks noChangeArrowheads="1"/>
            </p:cNvSpPr>
            <p:nvPr/>
          </p:nvSpPr>
          <p:spPr bwMode="auto">
            <a:xfrm>
              <a:off x="4891" y="2369"/>
              <a:ext cx="149" cy="234"/>
            </a:xfrm>
            <a:custGeom>
              <a:avLst/>
              <a:gdLst/>
              <a:ahLst/>
              <a:cxnLst>
                <a:cxn ang="0">
                  <a:pos x="68" y="198"/>
                </a:cxn>
                <a:cxn ang="0">
                  <a:pos x="128" y="0"/>
                </a:cxn>
                <a:cxn ang="0">
                  <a:pos x="0" y="3"/>
                </a:cxn>
                <a:cxn ang="0">
                  <a:pos x="68" y="198"/>
                </a:cxn>
              </a:cxnLst>
              <a:rect l="0" t="0" r="r" b="b"/>
              <a:pathLst>
                <a:path w="128" h="198">
                  <a:moveTo>
                    <a:pt x="68" y="198"/>
                  </a:moveTo>
                  <a:lnTo>
                    <a:pt x="128" y="0"/>
                  </a:lnTo>
                  <a:lnTo>
                    <a:pt x="0" y="3"/>
                  </a:lnTo>
                  <a:lnTo>
                    <a:pt x="68" y="198"/>
                  </a:lnTo>
                  <a:close/>
                </a:path>
              </a:pathLst>
            </a:custGeom>
            <a:solidFill>
              <a:srgbClr val="66FF66"/>
            </a:solidFill>
            <a:ln w="79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1750" name="Group 86"/>
            <p:cNvGrpSpPr>
              <a:grpSpLocks/>
            </p:cNvGrpSpPr>
            <p:nvPr/>
          </p:nvGrpSpPr>
          <p:grpSpPr bwMode="auto">
            <a:xfrm>
              <a:off x="4596" y="2603"/>
              <a:ext cx="406" cy="184"/>
              <a:chOff x="4596" y="2603"/>
              <a:chExt cx="406" cy="184"/>
            </a:xfrm>
          </p:grpSpPr>
          <p:sp>
            <p:nvSpPr>
              <p:cNvPr id="241751" name="Freeform 87"/>
              <p:cNvSpPr>
                <a:spLocks noChangeArrowheads="1"/>
              </p:cNvSpPr>
              <p:nvPr/>
            </p:nvSpPr>
            <p:spPr bwMode="auto">
              <a:xfrm>
                <a:off x="4596" y="2657"/>
                <a:ext cx="375" cy="131"/>
              </a:xfrm>
              <a:custGeom>
                <a:avLst/>
                <a:gdLst/>
                <a:ahLst/>
                <a:cxnLst>
                  <a:cxn ang="0">
                    <a:pos x="0" y="111"/>
                  </a:cxn>
                  <a:cxn ang="0">
                    <a:pos x="321" y="111"/>
                  </a:cxn>
                  <a:cxn ang="0">
                    <a:pos x="321" y="0"/>
                  </a:cxn>
                </a:cxnLst>
                <a:rect l="0" t="0" r="r" b="b"/>
                <a:pathLst>
                  <a:path w="321" h="111">
                    <a:moveTo>
                      <a:pt x="0" y="111"/>
                    </a:moveTo>
                    <a:lnTo>
                      <a:pt x="321" y="111"/>
                    </a:lnTo>
                    <a:lnTo>
                      <a:pt x="321" y="0"/>
                    </a:lnTo>
                  </a:path>
                </a:pathLst>
              </a:custGeom>
              <a:noFill/>
              <a:ln w="792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52" name="Freeform 88"/>
              <p:cNvSpPr>
                <a:spLocks noChangeArrowheads="1"/>
              </p:cNvSpPr>
              <p:nvPr/>
            </p:nvSpPr>
            <p:spPr bwMode="auto">
              <a:xfrm>
                <a:off x="4939" y="2603"/>
                <a:ext cx="64" cy="60"/>
              </a:xfrm>
              <a:custGeom>
                <a:avLst/>
                <a:gdLst/>
                <a:ahLst/>
                <a:cxnLst>
                  <a:cxn ang="0">
                    <a:pos x="55" y="51"/>
                  </a:cxn>
                  <a:cxn ang="0">
                    <a:pos x="28" y="0"/>
                  </a:cxn>
                  <a:cxn ang="0">
                    <a:pos x="0" y="51"/>
                  </a:cxn>
                  <a:cxn ang="0">
                    <a:pos x="55" y="51"/>
                  </a:cxn>
                </a:cxnLst>
                <a:rect l="0" t="0" r="r" b="b"/>
                <a:pathLst>
                  <a:path w="55" h="51">
                    <a:moveTo>
                      <a:pt x="55" y="51"/>
                    </a:moveTo>
                    <a:lnTo>
                      <a:pt x="28" y="0"/>
                    </a:lnTo>
                    <a:lnTo>
                      <a:pt x="0" y="51"/>
                    </a:lnTo>
                    <a:lnTo>
                      <a:pt x="5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1753" name="Rectangle 89"/>
            <p:cNvSpPr>
              <a:spLocks noChangeArrowheads="1"/>
            </p:cNvSpPr>
            <p:nvPr/>
          </p:nvSpPr>
          <p:spPr bwMode="auto">
            <a:xfrm>
              <a:off x="1951" y="1767"/>
              <a:ext cx="300" cy="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54" name="Rectangle 90"/>
            <p:cNvSpPr>
              <a:spLocks noChangeArrowheads="1"/>
            </p:cNvSpPr>
            <p:nvPr/>
          </p:nvSpPr>
          <p:spPr bwMode="auto">
            <a:xfrm>
              <a:off x="2004" y="1740"/>
              <a:ext cx="107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241755" name="Rectangle 91"/>
            <p:cNvSpPr>
              <a:spLocks noChangeArrowheads="1"/>
            </p:cNvSpPr>
            <p:nvPr/>
          </p:nvSpPr>
          <p:spPr bwMode="auto">
            <a:xfrm>
              <a:off x="2110" y="1858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241756" name="Rectangle 92"/>
            <p:cNvSpPr>
              <a:spLocks noChangeArrowheads="1"/>
            </p:cNvSpPr>
            <p:nvPr/>
          </p:nvSpPr>
          <p:spPr bwMode="auto">
            <a:xfrm>
              <a:off x="2099" y="2278"/>
              <a:ext cx="300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57" name="Rectangle 93"/>
            <p:cNvSpPr>
              <a:spLocks noChangeArrowheads="1"/>
            </p:cNvSpPr>
            <p:nvPr/>
          </p:nvSpPr>
          <p:spPr bwMode="auto">
            <a:xfrm>
              <a:off x="2153" y="2250"/>
              <a:ext cx="107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241758" name="Rectangle 94"/>
            <p:cNvSpPr>
              <a:spLocks noChangeArrowheads="1"/>
            </p:cNvSpPr>
            <p:nvPr/>
          </p:nvSpPr>
          <p:spPr bwMode="auto">
            <a:xfrm>
              <a:off x="2260" y="2368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241759" name="Rectangle 95"/>
            <p:cNvSpPr>
              <a:spLocks noChangeArrowheads="1"/>
            </p:cNvSpPr>
            <p:nvPr/>
          </p:nvSpPr>
          <p:spPr bwMode="auto">
            <a:xfrm>
              <a:off x="2298" y="1536"/>
              <a:ext cx="498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60" name="Rectangle 96"/>
            <p:cNvSpPr>
              <a:spLocks noChangeArrowheads="1"/>
            </p:cNvSpPr>
            <p:nvPr/>
          </p:nvSpPr>
          <p:spPr bwMode="auto">
            <a:xfrm>
              <a:off x="2358" y="1525"/>
              <a:ext cx="14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w</a:t>
              </a:r>
            </a:p>
          </p:txBody>
        </p:sp>
        <p:sp>
          <p:nvSpPr>
            <p:cNvPr id="241761" name="Rectangle 97"/>
            <p:cNvSpPr>
              <a:spLocks noChangeArrowheads="1"/>
            </p:cNvSpPr>
            <p:nvPr/>
          </p:nvSpPr>
          <p:spPr bwMode="auto">
            <a:xfrm>
              <a:off x="2501" y="1625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241762" name="Rectangle 98"/>
            <p:cNvSpPr>
              <a:spLocks noChangeArrowheads="1"/>
            </p:cNvSpPr>
            <p:nvPr/>
          </p:nvSpPr>
          <p:spPr bwMode="auto">
            <a:xfrm>
              <a:off x="2316" y="2045"/>
              <a:ext cx="481" cy="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63" name="Rectangle 99"/>
            <p:cNvSpPr>
              <a:spLocks noChangeArrowheads="1"/>
            </p:cNvSpPr>
            <p:nvPr/>
          </p:nvSpPr>
          <p:spPr bwMode="auto">
            <a:xfrm>
              <a:off x="2375" y="2036"/>
              <a:ext cx="14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w</a:t>
              </a:r>
            </a:p>
          </p:txBody>
        </p:sp>
        <p:sp>
          <p:nvSpPr>
            <p:cNvPr id="241764" name="Rectangle 100"/>
            <p:cNvSpPr>
              <a:spLocks noChangeArrowheads="1"/>
            </p:cNvSpPr>
            <p:nvPr/>
          </p:nvSpPr>
          <p:spPr bwMode="auto">
            <a:xfrm>
              <a:off x="2518" y="2137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241765" name="Rectangle 101"/>
            <p:cNvSpPr>
              <a:spLocks noChangeArrowheads="1"/>
            </p:cNvSpPr>
            <p:nvPr/>
          </p:nvSpPr>
          <p:spPr bwMode="auto">
            <a:xfrm>
              <a:off x="3240" y="1767"/>
              <a:ext cx="697" cy="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66" name="Rectangle 102"/>
            <p:cNvSpPr>
              <a:spLocks noChangeArrowheads="1"/>
            </p:cNvSpPr>
            <p:nvPr/>
          </p:nvSpPr>
          <p:spPr bwMode="auto">
            <a:xfrm>
              <a:off x="3301" y="1740"/>
              <a:ext cx="107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241767" name="Rectangle 103"/>
            <p:cNvSpPr>
              <a:spLocks noChangeArrowheads="1"/>
            </p:cNvSpPr>
            <p:nvPr/>
          </p:nvSpPr>
          <p:spPr bwMode="auto">
            <a:xfrm>
              <a:off x="3400" y="1840"/>
              <a:ext cx="9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1 </a:t>
              </a:r>
            </a:p>
          </p:txBody>
        </p:sp>
        <p:sp>
          <p:nvSpPr>
            <p:cNvPr id="241768" name="Rectangle 104"/>
            <p:cNvSpPr>
              <a:spLocks noChangeArrowheads="1"/>
            </p:cNvSpPr>
            <p:nvPr/>
          </p:nvSpPr>
          <p:spPr bwMode="auto">
            <a:xfrm>
              <a:off x="3499" y="1740"/>
              <a:ext cx="14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w</a:t>
              </a:r>
            </a:p>
          </p:txBody>
        </p:sp>
        <p:sp>
          <p:nvSpPr>
            <p:cNvPr id="241769" name="Rectangle 105"/>
            <p:cNvSpPr>
              <a:spLocks noChangeArrowheads="1"/>
            </p:cNvSpPr>
            <p:nvPr/>
          </p:nvSpPr>
          <p:spPr bwMode="auto">
            <a:xfrm>
              <a:off x="3642" y="1840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241770" name="Rectangle 106"/>
            <p:cNvSpPr>
              <a:spLocks noChangeArrowheads="1"/>
            </p:cNvSpPr>
            <p:nvPr/>
          </p:nvSpPr>
          <p:spPr bwMode="auto">
            <a:xfrm>
              <a:off x="3290" y="2278"/>
              <a:ext cx="696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71" name="Rectangle 107"/>
            <p:cNvSpPr>
              <a:spLocks noChangeArrowheads="1"/>
            </p:cNvSpPr>
            <p:nvPr/>
          </p:nvSpPr>
          <p:spPr bwMode="auto">
            <a:xfrm>
              <a:off x="3350" y="2275"/>
              <a:ext cx="107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241772" name="Rectangle 108"/>
            <p:cNvSpPr>
              <a:spLocks noChangeArrowheads="1"/>
            </p:cNvSpPr>
            <p:nvPr/>
          </p:nvSpPr>
          <p:spPr bwMode="auto">
            <a:xfrm>
              <a:off x="3449" y="2375"/>
              <a:ext cx="9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2 </a:t>
              </a:r>
            </a:p>
          </p:txBody>
        </p:sp>
        <p:sp>
          <p:nvSpPr>
            <p:cNvPr id="241773" name="Rectangle 109"/>
            <p:cNvSpPr>
              <a:spLocks noChangeArrowheads="1"/>
            </p:cNvSpPr>
            <p:nvPr/>
          </p:nvSpPr>
          <p:spPr bwMode="auto">
            <a:xfrm>
              <a:off x="3548" y="2275"/>
              <a:ext cx="14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w</a:t>
              </a:r>
            </a:p>
          </p:txBody>
        </p:sp>
        <p:sp>
          <p:nvSpPr>
            <p:cNvPr id="241774" name="Rectangle 110"/>
            <p:cNvSpPr>
              <a:spLocks noChangeArrowheads="1"/>
            </p:cNvSpPr>
            <p:nvPr/>
          </p:nvSpPr>
          <p:spPr bwMode="auto">
            <a:xfrm>
              <a:off x="3691" y="2375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241775" name="Rectangle 111"/>
            <p:cNvSpPr>
              <a:spLocks noChangeArrowheads="1"/>
            </p:cNvSpPr>
            <p:nvPr/>
          </p:nvSpPr>
          <p:spPr bwMode="auto">
            <a:xfrm>
              <a:off x="3290" y="2509"/>
              <a:ext cx="696" cy="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76" name="Rectangle 112"/>
            <p:cNvSpPr>
              <a:spLocks noChangeArrowheads="1"/>
            </p:cNvSpPr>
            <p:nvPr/>
          </p:nvSpPr>
          <p:spPr bwMode="auto">
            <a:xfrm>
              <a:off x="3350" y="2543"/>
              <a:ext cx="107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241777" name="Rectangle 113"/>
            <p:cNvSpPr>
              <a:spLocks noChangeArrowheads="1"/>
            </p:cNvSpPr>
            <p:nvPr/>
          </p:nvSpPr>
          <p:spPr bwMode="auto">
            <a:xfrm>
              <a:off x="3449" y="2651"/>
              <a:ext cx="9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2 </a:t>
              </a:r>
            </a:p>
          </p:txBody>
        </p:sp>
        <p:sp>
          <p:nvSpPr>
            <p:cNvPr id="241778" name="Rectangle 114"/>
            <p:cNvSpPr>
              <a:spLocks noChangeArrowheads="1"/>
            </p:cNvSpPr>
            <p:nvPr/>
          </p:nvSpPr>
          <p:spPr bwMode="auto">
            <a:xfrm>
              <a:off x="3548" y="2543"/>
              <a:ext cx="14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w</a:t>
              </a:r>
            </a:p>
          </p:txBody>
        </p:sp>
        <p:sp>
          <p:nvSpPr>
            <p:cNvPr id="241779" name="Rectangle 115"/>
            <p:cNvSpPr>
              <a:spLocks noChangeArrowheads="1"/>
            </p:cNvSpPr>
            <p:nvPr/>
          </p:nvSpPr>
          <p:spPr bwMode="auto">
            <a:xfrm>
              <a:off x="3691" y="2651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241780" name="Rectangle 116"/>
            <p:cNvSpPr>
              <a:spLocks noChangeArrowheads="1"/>
            </p:cNvSpPr>
            <p:nvPr/>
          </p:nvSpPr>
          <p:spPr bwMode="auto">
            <a:xfrm>
              <a:off x="3290" y="2750"/>
              <a:ext cx="696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81" name="Rectangle 117"/>
            <p:cNvSpPr>
              <a:spLocks noChangeArrowheads="1"/>
            </p:cNvSpPr>
            <p:nvPr/>
          </p:nvSpPr>
          <p:spPr bwMode="auto">
            <a:xfrm>
              <a:off x="3350" y="2756"/>
              <a:ext cx="107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241782" name="Rectangle 118"/>
            <p:cNvSpPr>
              <a:spLocks noChangeArrowheads="1"/>
            </p:cNvSpPr>
            <p:nvPr/>
          </p:nvSpPr>
          <p:spPr bwMode="auto">
            <a:xfrm>
              <a:off x="3449" y="2891"/>
              <a:ext cx="9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1 </a:t>
              </a:r>
            </a:p>
          </p:txBody>
        </p:sp>
        <p:sp>
          <p:nvSpPr>
            <p:cNvPr id="241783" name="Rectangle 119"/>
            <p:cNvSpPr>
              <a:spLocks noChangeArrowheads="1"/>
            </p:cNvSpPr>
            <p:nvPr/>
          </p:nvSpPr>
          <p:spPr bwMode="auto">
            <a:xfrm>
              <a:off x="3548" y="2756"/>
              <a:ext cx="14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w</a:t>
              </a:r>
            </a:p>
          </p:txBody>
        </p:sp>
        <p:sp>
          <p:nvSpPr>
            <p:cNvPr id="241784" name="Rectangle 120"/>
            <p:cNvSpPr>
              <a:spLocks noChangeArrowheads="1"/>
            </p:cNvSpPr>
            <p:nvPr/>
          </p:nvSpPr>
          <p:spPr bwMode="auto">
            <a:xfrm>
              <a:off x="3691" y="2891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241785" name="Rectangle 121"/>
            <p:cNvSpPr>
              <a:spLocks noChangeArrowheads="1"/>
            </p:cNvSpPr>
            <p:nvPr/>
          </p:nvSpPr>
          <p:spPr bwMode="auto">
            <a:xfrm>
              <a:off x="4316" y="2278"/>
              <a:ext cx="349" cy="280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1786" name="Group 122"/>
            <p:cNvGrpSpPr>
              <a:grpSpLocks/>
            </p:cNvGrpSpPr>
            <p:nvPr/>
          </p:nvGrpSpPr>
          <p:grpSpPr bwMode="auto">
            <a:xfrm>
              <a:off x="4450" y="2139"/>
              <a:ext cx="62" cy="138"/>
              <a:chOff x="4450" y="2139"/>
              <a:chExt cx="62" cy="138"/>
            </a:xfrm>
          </p:grpSpPr>
          <p:sp>
            <p:nvSpPr>
              <p:cNvPr id="241787" name="Line 123"/>
              <p:cNvSpPr>
                <a:spLocks noChangeShapeType="1"/>
              </p:cNvSpPr>
              <p:nvPr/>
            </p:nvSpPr>
            <p:spPr bwMode="auto">
              <a:xfrm flipV="1">
                <a:off x="4480" y="2193"/>
                <a:ext cx="1" cy="85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88" name="Freeform 124"/>
              <p:cNvSpPr>
                <a:spLocks noChangeArrowheads="1"/>
              </p:cNvSpPr>
              <p:nvPr/>
            </p:nvSpPr>
            <p:spPr bwMode="auto">
              <a:xfrm>
                <a:off x="4450" y="2139"/>
                <a:ext cx="63" cy="61"/>
              </a:xfrm>
              <a:custGeom>
                <a:avLst/>
                <a:gdLst/>
                <a:ahLst/>
                <a:cxnLst>
                  <a:cxn ang="0">
                    <a:pos x="54" y="52"/>
                  </a:cxn>
                  <a:cxn ang="0">
                    <a:pos x="26" y="0"/>
                  </a:cxn>
                  <a:cxn ang="0">
                    <a:pos x="0" y="52"/>
                  </a:cxn>
                  <a:cxn ang="0">
                    <a:pos x="54" y="52"/>
                  </a:cxn>
                </a:cxnLst>
                <a:rect l="0" t="0" r="r" b="b"/>
                <a:pathLst>
                  <a:path w="54" h="52">
                    <a:moveTo>
                      <a:pt x="54" y="52"/>
                    </a:moveTo>
                    <a:lnTo>
                      <a:pt x="26" y="0"/>
                    </a:lnTo>
                    <a:lnTo>
                      <a:pt x="0" y="52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789" name="Group 125"/>
            <p:cNvGrpSpPr>
              <a:grpSpLocks/>
            </p:cNvGrpSpPr>
            <p:nvPr/>
          </p:nvGrpSpPr>
          <p:grpSpPr bwMode="auto">
            <a:xfrm>
              <a:off x="4450" y="2557"/>
              <a:ext cx="62" cy="138"/>
              <a:chOff x="4450" y="2557"/>
              <a:chExt cx="62" cy="138"/>
            </a:xfrm>
          </p:grpSpPr>
          <p:sp>
            <p:nvSpPr>
              <p:cNvPr id="241790" name="Line 126"/>
              <p:cNvSpPr>
                <a:spLocks noChangeShapeType="1"/>
              </p:cNvSpPr>
              <p:nvPr/>
            </p:nvSpPr>
            <p:spPr bwMode="auto">
              <a:xfrm>
                <a:off x="4480" y="2557"/>
                <a:ext cx="1" cy="82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91" name="Freeform 127"/>
              <p:cNvSpPr>
                <a:spLocks noChangeArrowheads="1"/>
              </p:cNvSpPr>
              <p:nvPr/>
            </p:nvSpPr>
            <p:spPr bwMode="auto">
              <a:xfrm>
                <a:off x="4450" y="2636"/>
                <a:ext cx="63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51"/>
                  </a:cxn>
                  <a:cxn ang="0">
                    <a:pos x="54" y="0"/>
                  </a:cxn>
                  <a:cxn ang="0">
                    <a:pos x="0" y="0"/>
                  </a:cxn>
                </a:cxnLst>
                <a:rect l="0" t="0" r="r" b="b"/>
                <a:pathLst>
                  <a:path w="54" h="51">
                    <a:moveTo>
                      <a:pt x="0" y="0"/>
                    </a:moveTo>
                    <a:lnTo>
                      <a:pt x="26" y="51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792" name="Group 128"/>
            <p:cNvGrpSpPr>
              <a:grpSpLocks/>
            </p:cNvGrpSpPr>
            <p:nvPr/>
          </p:nvGrpSpPr>
          <p:grpSpPr bwMode="auto">
            <a:xfrm>
              <a:off x="612" y="2303"/>
              <a:ext cx="396" cy="59"/>
              <a:chOff x="612" y="2303"/>
              <a:chExt cx="396" cy="59"/>
            </a:xfrm>
          </p:grpSpPr>
          <p:sp>
            <p:nvSpPr>
              <p:cNvPr id="241793" name="Line 129"/>
              <p:cNvSpPr>
                <a:spLocks noChangeShapeType="1"/>
              </p:cNvSpPr>
              <p:nvPr/>
            </p:nvSpPr>
            <p:spPr bwMode="auto">
              <a:xfrm>
                <a:off x="612" y="2332"/>
                <a:ext cx="337" cy="1"/>
              </a:xfrm>
              <a:prstGeom prst="line">
                <a:avLst/>
              </a:prstGeom>
              <a:noFill/>
              <a:ln w="792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94" name="Freeform 130"/>
              <p:cNvSpPr>
                <a:spLocks noChangeArrowheads="1"/>
              </p:cNvSpPr>
              <p:nvPr/>
            </p:nvSpPr>
            <p:spPr bwMode="auto">
              <a:xfrm>
                <a:off x="945" y="2303"/>
                <a:ext cx="64" cy="60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55" y="25"/>
                  </a:cxn>
                  <a:cxn ang="0">
                    <a:pos x="0" y="0"/>
                  </a:cxn>
                  <a:cxn ang="0">
                    <a:pos x="0" y="51"/>
                  </a:cxn>
                </a:cxnLst>
                <a:rect l="0" t="0" r="r" b="b"/>
                <a:pathLst>
                  <a:path w="55" h="51">
                    <a:moveTo>
                      <a:pt x="0" y="51"/>
                    </a:moveTo>
                    <a:lnTo>
                      <a:pt x="55" y="25"/>
                    </a:lnTo>
                    <a:lnTo>
                      <a:pt x="0" y="0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1795" name="Rectangle 131"/>
            <p:cNvSpPr>
              <a:spLocks noChangeArrowheads="1"/>
            </p:cNvSpPr>
            <p:nvPr/>
          </p:nvSpPr>
          <p:spPr bwMode="auto">
            <a:xfrm>
              <a:off x="612" y="2093"/>
              <a:ext cx="300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96" name="Rectangle 132"/>
            <p:cNvSpPr>
              <a:spLocks noChangeArrowheads="1"/>
            </p:cNvSpPr>
            <p:nvPr/>
          </p:nvSpPr>
          <p:spPr bwMode="auto">
            <a:xfrm>
              <a:off x="673" y="2061"/>
              <a:ext cx="107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241797" name="Rectangle 133"/>
            <p:cNvSpPr>
              <a:spLocks noChangeArrowheads="1"/>
            </p:cNvSpPr>
            <p:nvPr/>
          </p:nvSpPr>
          <p:spPr bwMode="auto">
            <a:xfrm>
              <a:off x="5025" y="1536"/>
              <a:ext cx="300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98" name="Rectangle 134"/>
            <p:cNvSpPr>
              <a:spLocks noChangeArrowheads="1"/>
            </p:cNvSpPr>
            <p:nvPr/>
          </p:nvSpPr>
          <p:spPr bwMode="auto">
            <a:xfrm>
              <a:off x="5086" y="1576"/>
              <a:ext cx="108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</a:p>
          </p:txBody>
        </p:sp>
        <p:sp>
          <p:nvSpPr>
            <p:cNvPr id="241799" name="Rectangle 135"/>
            <p:cNvSpPr>
              <a:spLocks noChangeArrowheads="1"/>
            </p:cNvSpPr>
            <p:nvPr/>
          </p:nvSpPr>
          <p:spPr bwMode="auto">
            <a:xfrm>
              <a:off x="5195" y="1676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241800" name="Rectangle 136"/>
            <p:cNvSpPr>
              <a:spLocks noChangeArrowheads="1"/>
            </p:cNvSpPr>
            <p:nvPr/>
          </p:nvSpPr>
          <p:spPr bwMode="auto">
            <a:xfrm>
              <a:off x="5076" y="2324"/>
              <a:ext cx="299" cy="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801" name="Rectangle 137"/>
            <p:cNvSpPr>
              <a:spLocks noChangeArrowheads="1"/>
            </p:cNvSpPr>
            <p:nvPr/>
          </p:nvSpPr>
          <p:spPr bwMode="auto">
            <a:xfrm>
              <a:off x="5135" y="2364"/>
              <a:ext cx="108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</a:p>
          </p:txBody>
        </p:sp>
        <p:sp>
          <p:nvSpPr>
            <p:cNvPr id="241802" name="Rectangle 138"/>
            <p:cNvSpPr>
              <a:spLocks noChangeArrowheads="1"/>
            </p:cNvSpPr>
            <p:nvPr/>
          </p:nvSpPr>
          <p:spPr bwMode="auto">
            <a:xfrm>
              <a:off x="5245" y="2466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241803" name="Rectangle 139"/>
            <p:cNvSpPr>
              <a:spLocks noChangeArrowheads="1"/>
            </p:cNvSpPr>
            <p:nvPr/>
          </p:nvSpPr>
          <p:spPr bwMode="auto">
            <a:xfrm>
              <a:off x="3860" y="2023"/>
              <a:ext cx="201" cy="2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804" name="Rectangle 140"/>
            <p:cNvSpPr>
              <a:spLocks noChangeArrowheads="1"/>
            </p:cNvSpPr>
            <p:nvPr/>
          </p:nvSpPr>
          <p:spPr bwMode="auto">
            <a:xfrm>
              <a:off x="3921" y="2063"/>
              <a:ext cx="64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b="1">
                  <a:solidFill>
                    <a:srgbClr val="000000"/>
                  </a:solidFill>
                  <a:latin typeface="Times New Roman" pitchFamily="16" charset="0"/>
                </a:rPr>
                <a:t>-</a:t>
              </a:r>
            </a:p>
          </p:txBody>
        </p:sp>
        <p:graphicFrame>
          <p:nvGraphicFramePr>
            <p:cNvPr id="241805" name="Object 141"/>
            <p:cNvGraphicFramePr>
              <a:graphicFrameLocks noChangeAspect="1"/>
            </p:cNvGraphicFramePr>
            <p:nvPr/>
          </p:nvGraphicFramePr>
          <p:xfrm>
            <a:off x="4317" y="2275"/>
            <a:ext cx="34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79" r:id="rId6" imgW="317160" imgH="228600" progId="Equation.3">
                    <p:embed/>
                  </p:oleObj>
                </mc:Choice>
                <mc:Fallback>
                  <p:oleObj r:id="rId6" imgW="317160" imgH="228600" progId="Equation.3">
                    <p:embed/>
                    <p:pic>
                      <p:nvPicPr>
                        <p:cNvPr id="241805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7" y="2275"/>
                          <a:ext cx="344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1806" name="Rectangle 142"/>
          <p:cNvSpPr>
            <a:spLocks noChangeArrowheads="1"/>
          </p:cNvSpPr>
          <p:nvPr/>
        </p:nvSpPr>
        <p:spPr bwMode="auto">
          <a:xfrm>
            <a:off x="4523164" y="5613457"/>
            <a:ext cx="215665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Clr>
                <a:srgbClr val="660066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660066"/>
                </a:solidFill>
                <a:latin typeface="Times New Roman" pitchFamily="16" charset="0"/>
              </a:rPr>
              <a:t> </a:t>
            </a:r>
            <a:r>
              <a:rPr lang="zh-CN" altLang="en-GB" b="1" dirty="0">
                <a:solidFill>
                  <a:srgbClr val="660066"/>
                </a:solidFill>
                <a:latin typeface="Times New Roman" pitchFamily="16" charset="0"/>
              </a:rPr>
              <a:t>空时扩展分集结构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BF6E9-B18E-43C4-B2C4-D32E5EA8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 dirty="0"/>
              <a:t>移动通信原理 </a:t>
            </a:r>
            <a:r>
              <a:rPr lang="zh-CN" altLang="en-US" dirty="0"/>
              <a:t>电气信息学院</a:t>
            </a:r>
          </a:p>
        </p:txBody>
      </p:sp>
    </p:spTree>
    <p:extLst>
      <p:ext uri="{BB962C8B-B14F-4D97-AF65-F5344CB8AC3E}">
        <p14:creationId xmlns:p14="http://schemas.microsoft.com/office/powerpoint/2010/main" val="3682250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b="0">
                <a:solidFill>
                  <a:srgbClr val="003300"/>
                </a:solidFill>
                <a:latin typeface="Arial" charset="0"/>
              </a:rPr>
              <a:t>输出</a:t>
            </a: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b="0">
              <a:solidFill>
                <a:srgbClr val="003300"/>
              </a:solidFill>
              <a:latin typeface="Arial" charset="0"/>
            </a:endParaRP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b="0">
              <a:latin typeface="Arial" charset="0"/>
            </a:endParaRP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b="0">
                <a:latin typeface="Arial" charset="0"/>
              </a:rPr>
              <a:t>    </a:t>
            </a:r>
            <a:r>
              <a:rPr lang="zh-CN" altLang="en-GB" b="0">
                <a:latin typeface="宋体" charset="-122"/>
              </a:rPr>
              <a:t>其中， </a:t>
            </a:r>
            <a:r>
              <a:rPr lang="en-GB" altLang="zh-CN" b="0">
                <a:latin typeface="宋体" charset="-122"/>
              </a:rPr>
              <a:t>W</a:t>
            </a:r>
            <a:r>
              <a:rPr lang="en-GB" altLang="zh-CN" b="0" baseline="-25000">
                <a:latin typeface="宋体" charset="-122"/>
              </a:rPr>
              <a:t>1</a:t>
            </a:r>
            <a:r>
              <a:rPr lang="zh-CN" altLang="en-GB" b="0">
                <a:latin typeface="宋体" charset="-122"/>
              </a:rPr>
              <a:t>和</a:t>
            </a:r>
            <a:r>
              <a:rPr lang="en-GB" altLang="zh-CN" b="0">
                <a:latin typeface="宋体" charset="-122"/>
              </a:rPr>
              <a:t>W</a:t>
            </a:r>
            <a:r>
              <a:rPr lang="en-GB" altLang="zh-CN" b="0" baseline="-25000">
                <a:latin typeface="宋体" charset="-122"/>
              </a:rPr>
              <a:t>2</a:t>
            </a:r>
            <a:r>
              <a:rPr lang="zh-CN" altLang="en-GB" b="0">
                <a:latin typeface="宋体" charset="-122"/>
              </a:rPr>
              <a:t>为两个正交的</a:t>
            </a:r>
            <a:r>
              <a:rPr lang="en-GB" altLang="zh-CN" b="0">
                <a:latin typeface="宋体" charset="-122"/>
              </a:rPr>
              <a:t>Walsh</a:t>
            </a:r>
            <a:r>
              <a:rPr lang="zh-CN" altLang="en-GB" b="0">
                <a:latin typeface="宋体" charset="-122"/>
              </a:rPr>
              <a:t>码。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b="0">
                <a:solidFill>
                  <a:srgbClr val="003300"/>
                </a:solidFill>
                <a:latin typeface="宋体" charset="-122"/>
              </a:rPr>
              <a:t>性能</a:t>
            </a: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b="0">
                <a:latin typeface="宋体" charset="-122"/>
              </a:rPr>
              <a:t>    </a:t>
            </a:r>
            <a:r>
              <a:rPr lang="en-GB" altLang="zh-CN" b="0">
                <a:latin typeface="宋体" charset="-122"/>
              </a:rPr>
              <a:t>STS</a:t>
            </a:r>
            <a:r>
              <a:rPr lang="zh-CN" altLang="en-GB" b="0">
                <a:latin typeface="宋体" charset="-122"/>
              </a:rPr>
              <a:t>发送分集方式在移动台接收端的解扩基于</a:t>
            </a:r>
            <a:r>
              <a:rPr lang="en-GB" altLang="zh-CN" b="0">
                <a:latin typeface="宋体" charset="-122"/>
              </a:rPr>
              <a:t>Walsh</a:t>
            </a:r>
            <a:r>
              <a:rPr lang="zh-CN" altLang="en-GB" b="0">
                <a:latin typeface="宋体" charset="-122"/>
              </a:rPr>
              <a:t>码的积分，空时块码的构造和译码比较简单，而且当一根天线失效时仍能工作。与</a:t>
            </a:r>
            <a:r>
              <a:rPr lang="en-GB" altLang="zh-CN" b="0">
                <a:latin typeface="宋体" charset="-122"/>
              </a:rPr>
              <a:t>OTD</a:t>
            </a:r>
            <a:r>
              <a:rPr lang="zh-CN" altLang="en-GB" b="0">
                <a:latin typeface="宋体" charset="-122"/>
              </a:rPr>
              <a:t>发送分集方式相比，由于</a:t>
            </a:r>
            <a:r>
              <a:rPr lang="en-GB" altLang="zh-CN" b="0">
                <a:latin typeface="宋体" charset="-122"/>
              </a:rPr>
              <a:t>STS</a:t>
            </a:r>
            <a:r>
              <a:rPr lang="zh-CN" altLang="en-GB" b="0">
                <a:latin typeface="宋体" charset="-122"/>
              </a:rPr>
              <a:t>扩展扩频比的加倍，每个符号的能量在总能量不变的条件下与普通的模式是相同的，而且每个符号经历的独立衰落信道数目是</a:t>
            </a:r>
            <a:r>
              <a:rPr lang="en-GB" altLang="zh-CN" b="0">
                <a:latin typeface="宋体" charset="-122"/>
              </a:rPr>
              <a:t>OTD</a:t>
            </a:r>
            <a:r>
              <a:rPr lang="zh-CN" altLang="en-GB" b="0">
                <a:latin typeface="宋体" charset="-122"/>
              </a:rPr>
              <a:t>方式的一倍，因此</a:t>
            </a:r>
            <a:r>
              <a:rPr lang="en-GB" altLang="zh-CN" b="0" u="sng">
                <a:latin typeface="宋体" charset="-122"/>
              </a:rPr>
              <a:t>STS</a:t>
            </a:r>
            <a:r>
              <a:rPr lang="zh-CN" altLang="en-GB" b="0" u="sng">
                <a:latin typeface="宋体" charset="-122"/>
              </a:rPr>
              <a:t>分集性能要高于</a:t>
            </a:r>
            <a:r>
              <a:rPr lang="en-GB" altLang="zh-CN" b="0" u="sng">
                <a:latin typeface="宋体" charset="-122"/>
              </a:rPr>
              <a:t>OTD</a:t>
            </a:r>
            <a:r>
              <a:rPr lang="zh-CN" altLang="en-GB" b="0" u="sng">
                <a:latin typeface="宋体" charset="-122"/>
              </a:rPr>
              <a:t>方式</a:t>
            </a:r>
            <a:r>
              <a:rPr lang="zh-CN" altLang="en-GB" b="0">
                <a:latin typeface="宋体" charset="-122"/>
              </a:rPr>
              <a:t>。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7.2.4 </a:t>
            </a:r>
            <a:r>
              <a:rPr lang="zh-CN" altLang="en-GB" sz="3200" dirty="0"/>
              <a:t>空时扩展分集的输出与性能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674AE-041C-4FD2-9742-BE8B8080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3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257219"/>
              </p:ext>
            </p:extLst>
          </p:nvPr>
        </p:nvGraphicFramePr>
        <p:xfrm>
          <a:off x="3629025" y="1739220"/>
          <a:ext cx="17287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1" r:id="rId4" imgW="1040760" imgH="862920" progId="Equation.DSMT4">
                  <p:embed/>
                </p:oleObj>
              </mc:Choice>
              <mc:Fallback>
                <p:oleObj r:id="rId4" imgW="1040760" imgH="862920" progId="Equation.DSMT4">
                  <p:embed/>
                  <p:pic>
                    <p:nvPicPr>
                      <p:cNvPr id="243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1739220"/>
                        <a:ext cx="172878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A8389-9D0B-4F31-86C1-303E22B6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60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 dirty="0">
                <a:latin typeface="宋体" charset="-122"/>
              </a:rPr>
              <a:t>无线配置为</a:t>
            </a:r>
            <a:r>
              <a:rPr lang="en-GB" altLang="zh-CN" sz="2400" dirty="0">
                <a:latin typeface="宋体" charset="-122"/>
              </a:rPr>
              <a:t>RC1</a:t>
            </a:r>
            <a:r>
              <a:rPr lang="zh-CN" altLang="en-GB" sz="2400" dirty="0">
                <a:latin typeface="宋体" charset="-122"/>
              </a:rPr>
              <a:t>到</a:t>
            </a:r>
            <a:r>
              <a:rPr lang="en-GB" altLang="zh-CN" sz="2400" dirty="0">
                <a:latin typeface="宋体" charset="-122"/>
              </a:rPr>
              <a:t>RC4</a:t>
            </a:r>
            <a:r>
              <a:rPr lang="zh-CN" altLang="en-GB" sz="2400" dirty="0">
                <a:latin typeface="宋体" charset="-122"/>
              </a:rPr>
              <a:t>。区分方式与前向链路相同。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 dirty="0"/>
              <a:t> 7.2.5 CDMA2000 1x </a:t>
            </a:r>
            <a:r>
              <a:rPr lang="zh-CN" altLang="en-US" sz="3200" dirty="0"/>
              <a:t>上行（</a:t>
            </a:r>
            <a:r>
              <a:rPr lang="zh-CN" altLang="en-GB" sz="3200" dirty="0"/>
              <a:t>反向</a:t>
            </a:r>
            <a:r>
              <a:rPr lang="zh-CN" altLang="en-US" sz="3200" dirty="0"/>
              <a:t>）</a:t>
            </a:r>
            <a:r>
              <a:rPr lang="zh-CN" altLang="en-GB" sz="3200" dirty="0"/>
              <a:t>链路信道组成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C25D2-E811-4C33-882F-1E1DCFE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4309" name="Group 5"/>
          <p:cNvGrpSpPr>
            <a:grpSpLocks/>
          </p:cNvGrpSpPr>
          <p:nvPr/>
        </p:nvGrpSpPr>
        <p:grpSpPr bwMode="auto">
          <a:xfrm>
            <a:off x="2057400" y="2368454"/>
            <a:ext cx="7602538" cy="3935414"/>
            <a:chOff x="432" y="672"/>
            <a:chExt cx="4789" cy="2479"/>
          </a:xfrm>
        </p:grpSpPr>
        <p:sp>
          <p:nvSpPr>
            <p:cNvPr id="354310" name="Rectangle 6"/>
            <p:cNvSpPr>
              <a:spLocks noChangeArrowheads="1"/>
            </p:cNvSpPr>
            <p:nvPr/>
          </p:nvSpPr>
          <p:spPr bwMode="auto">
            <a:xfrm>
              <a:off x="2172" y="672"/>
              <a:ext cx="1251" cy="2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11" name="Rectangle 7"/>
            <p:cNvSpPr>
              <a:spLocks noChangeArrowheads="1"/>
            </p:cNvSpPr>
            <p:nvPr/>
          </p:nvSpPr>
          <p:spPr bwMode="auto">
            <a:xfrm>
              <a:off x="2172" y="672"/>
              <a:ext cx="1251" cy="260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12" name="Rectangle 8"/>
            <p:cNvSpPr>
              <a:spLocks noChangeArrowheads="1"/>
            </p:cNvSpPr>
            <p:nvPr/>
          </p:nvSpPr>
          <p:spPr bwMode="auto">
            <a:xfrm>
              <a:off x="2488" y="701"/>
              <a:ext cx="614" cy="18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900" b="1">
                  <a:solidFill>
                    <a:srgbClr val="000000"/>
                  </a:solidFill>
                  <a:latin typeface="Times New Roman" pitchFamily="16" charset="0"/>
                </a:rPr>
                <a:t>反向链路</a:t>
              </a:r>
            </a:p>
          </p:txBody>
        </p:sp>
        <p:sp>
          <p:nvSpPr>
            <p:cNvPr id="354313" name="Rectangle 9"/>
            <p:cNvSpPr>
              <a:spLocks noChangeArrowheads="1"/>
            </p:cNvSpPr>
            <p:nvPr/>
          </p:nvSpPr>
          <p:spPr bwMode="auto">
            <a:xfrm>
              <a:off x="1077" y="1450"/>
              <a:ext cx="547" cy="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14" name="Rectangle 10"/>
            <p:cNvSpPr>
              <a:spLocks noChangeArrowheads="1"/>
            </p:cNvSpPr>
            <p:nvPr/>
          </p:nvSpPr>
          <p:spPr bwMode="auto">
            <a:xfrm>
              <a:off x="1077" y="1450"/>
              <a:ext cx="547" cy="259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15" name="Rectangle 11"/>
            <p:cNvSpPr>
              <a:spLocks noChangeArrowheads="1"/>
            </p:cNvSpPr>
            <p:nvPr/>
          </p:nvSpPr>
          <p:spPr bwMode="auto">
            <a:xfrm>
              <a:off x="1107" y="1465"/>
              <a:ext cx="364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增强型</a:t>
              </a:r>
            </a:p>
          </p:txBody>
        </p:sp>
        <p:sp>
          <p:nvSpPr>
            <p:cNvPr id="354316" name="Rectangle 12"/>
            <p:cNvSpPr>
              <a:spLocks noChangeArrowheads="1"/>
            </p:cNvSpPr>
            <p:nvPr/>
          </p:nvSpPr>
          <p:spPr bwMode="auto">
            <a:xfrm>
              <a:off x="1094" y="1563"/>
              <a:ext cx="698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接入信道</a:t>
              </a:r>
            </a:p>
          </p:txBody>
        </p:sp>
        <p:sp>
          <p:nvSpPr>
            <p:cNvPr id="354317" name="Rectangle 13"/>
            <p:cNvSpPr>
              <a:spLocks noChangeArrowheads="1"/>
            </p:cNvSpPr>
            <p:nvPr/>
          </p:nvSpPr>
          <p:spPr bwMode="auto">
            <a:xfrm>
              <a:off x="2094" y="1450"/>
              <a:ext cx="625" cy="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18" name="Rectangle 14"/>
            <p:cNvSpPr>
              <a:spLocks noChangeArrowheads="1"/>
            </p:cNvSpPr>
            <p:nvPr/>
          </p:nvSpPr>
          <p:spPr bwMode="auto">
            <a:xfrm>
              <a:off x="2094" y="1450"/>
              <a:ext cx="651" cy="259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19" name="Rectangle 15"/>
            <p:cNvSpPr>
              <a:spLocks noChangeArrowheads="1"/>
            </p:cNvSpPr>
            <p:nvPr/>
          </p:nvSpPr>
          <p:spPr bwMode="auto">
            <a:xfrm>
              <a:off x="2130" y="1465"/>
              <a:ext cx="485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反向公共</a:t>
              </a:r>
            </a:p>
          </p:txBody>
        </p:sp>
        <p:sp>
          <p:nvSpPr>
            <p:cNvPr id="354320" name="Rectangle 16"/>
            <p:cNvSpPr>
              <a:spLocks noChangeArrowheads="1"/>
            </p:cNvSpPr>
            <p:nvPr/>
          </p:nvSpPr>
          <p:spPr bwMode="auto">
            <a:xfrm>
              <a:off x="2130" y="1580"/>
              <a:ext cx="485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控制信道</a:t>
              </a:r>
            </a:p>
          </p:txBody>
        </p:sp>
        <p:sp>
          <p:nvSpPr>
            <p:cNvPr id="354321" name="Rectangle 17"/>
            <p:cNvSpPr>
              <a:spLocks noChangeArrowheads="1"/>
            </p:cNvSpPr>
            <p:nvPr/>
          </p:nvSpPr>
          <p:spPr bwMode="auto">
            <a:xfrm>
              <a:off x="452" y="1450"/>
              <a:ext cx="391" cy="259"/>
            </a:xfrm>
            <a:prstGeom prst="rect">
              <a:avLst/>
            </a:prstGeom>
            <a:solidFill>
              <a:srgbClr val="CDCDC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2" name="Rectangle 18"/>
            <p:cNvSpPr>
              <a:spLocks noChangeArrowheads="1"/>
            </p:cNvSpPr>
            <p:nvPr/>
          </p:nvSpPr>
          <p:spPr bwMode="auto">
            <a:xfrm>
              <a:off x="452" y="1450"/>
              <a:ext cx="391" cy="259"/>
            </a:xfrm>
            <a:prstGeom prst="rect">
              <a:avLst/>
            </a:prstGeom>
            <a:solidFill>
              <a:srgbClr val="FFCCFF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3" name="Rectangle 19"/>
            <p:cNvSpPr>
              <a:spLocks noChangeArrowheads="1"/>
            </p:cNvSpPr>
            <p:nvPr/>
          </p:nvSpPr>
          <p:spPr bwMode="auto">
            <a:xfrm>
              <a:off x="527" y="1449"/>
              <a:ext cx="242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接入</a:t>
              </a:r>
            </a:p>
          </p:txBody>
        </p:sp>
        <p:sp>
          <p:nvSpPr>
            <p:cNvPr id="354324" name="Rectangle 20"/>
            <p:cNvSpPr>
              <a:spLocks noChangeArrowheads="1"/>
            </p:cNvSpPr>
            <p:nvPr/>
          </p:nvSpPr>
          <p:spPr bwMode="auto">
            <a:xfrm>
              <a:off x="527" y="1555"/>
              <a:ext cx="242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信道</a:t>
              </a:r>
            </a:p>
          </p:txBody>
        </p:sp>
        <p:sp>
          <p:nvSpPr>
            <p:cNvPr id="354325" name="Rectangle 21"/>
            <p:cNvSpPr>
              <a:spLocks noChangeArrowheads="1"/>
            </p:cNvSpPr>
            <p:nvPr/>
          </p:nvSpPr>
          <p:spPr bwMode="auto">
            <a:xfrm>
              <a:off x="3032" y="1450"/>
              <a:ext cx="860" cy="259"/>
            </a:xfrm>
            <a:prstGeom prst="rect">
              <a:avLst/>
            </a:prstGeom>
            <a:solidFill>
              <a:srgbClr val="CDCDC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6" name="Rectangle 22"/>
            <p:cNvSpPr>
              <a:spLocks noChangeArrowheads="1"/>
            </p:cNvSpPr>
            <p:nvPr/>
          </p:nvSpPr>
          <p:spPr bwMode="auto">
            <a:xfrm>
              <a:off x="3032" y="1450"/>
              <a:ext cx="860" cy="259"/>
            </a:xfrm>
            <a:prstGeom prst="rect">
              <a:avLst/>
            </a:prstGeom>
            <a:solidFill>
              <a:srgbClr val="FFCCFF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7" name="Rectangle 23"/>
            <p:cNvSpPr>
              <a:spLocks noChangeArrowheads="1"/>
            </p:cNvSpPr>
            <p:nvPr/>
          </p:nvSpPr>
          <p:spPr bwMode="auto">
            <a:xfrm>
              <a:off x="3092" y="1474"/>
              <a:ext cx="727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反向业务信道</a:t>
              </a:r>
            </a:p>
          </p:txBody>
        </p:sp>
        <p:sp>
          <p:nvSpPr>
            <p:cNvPr id="354328" name="Rectangle 24"/>
            <p:cNvSpPr>
              <a:spLocks noChangeArrowheads="1"/>
            </p:cNvSpPr>
            <p:nvPr/>
          </p:nvSpPr>
          <p:spPr bwMode="auto">
            <a:xfrm>
              <a:off x="3085" y="1580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（</a:t>
              </a:r>
            </a:p>
          </p:txBody>
        </p:sp>
        <p:sp>
          <p:nvSpPr>
            <p:cNvPr id="354329" name="Rectangle 25"/>
            <p:cNvSpPr>
              <a:spLocks noChangeArrowheads="1"/>
            </p:cNvSpPr>
            <p:nvPr/>
          </p:nvSpPr>
          <p:spPr bwMode="auto">
            <a:xfrm>
              <a:off x="3208" y="1580"/>
              <a:ext cx="234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RC1</a:t>
              </a:r>
            </a:p>
          </p:txBody>
        </p:sp>
        <p:sp>
          <p:nvSpPr>
            <p:cNvPr id="354330" name="Rectangle 26"/>
            <p:cNvSpPr>
              <a:spLocks noChangeArrowheads="1"/>
            </p:cNvSpPr>
            <p:nvPr/>
          </p:nvSpPr>
          <p:spPr bwMode="auto">
            <a:xfrm>
              <a:off x="3397" y="1580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或</a:t>
              </a:r>
            </a:p>
          </p:txBody>
        </p:sp>
        <p:sp>
          <p:nvSpPr>
            <p:cNvPr id="354331" name="Rectangle 27"/>
            <p:cNvSpPr>
              <a:spLocks noChangeArrowheads="1"/>
            </p:cNvSpPr>
            <p:nvPr/>
          </p:nvSpPr>
          <p:spPr bwMode="auto">
            <a:xfrm>
              <a:off x="3521" y="1580"/>
              <a:ext cx="174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RC</a:t>
              </a:r>
            </a:p>
          </p:txBody>
        </p:sp>
        <p:sp>
          <p:nvSpPr>
            <p:cNvPr id="354332" name="Rectangle 28"/>
            <p:cNvSpPr>
              <a:spLocks noChangeArrowheads="1"/>
            </p:cNvSpPr>
            <p:nvPr/>
          </p:nvSpPr>
          <p:spPr bwMode="auto">
            <a:xfrm>
              <a:off x="3667" y="1580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354333" name="Rectangle 29"/>
            <p:cNvSpPr>
              <a:spLocks noChangeArrowheads="1"/>
            </p:cNvSpPr>
            <p:nvPr/>
          </p:nvSpPr>
          <p:spPr bwMode="auto">
            <a:xfrm>
              <a:off x="3710" y="1580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）</a:t>
              </a:r>
            </a:p>
          </p:txBody>
        </p:sp>
        <p:sp>
          <p:nvSpPr>
            <p:cNvPr id="354334" name="Rectangle 30"/>
            <p:cNvSpPr>
              <a:spLocks noChangeArrowheads="1"/>
            </p:cNvSpPr>
            <p:nvPr/>
          </p:nvSpPr>
          <p:spPr bwMode="auto">
            <a:xfrm>
              <a:off x="4283" y="1450"/>
              <a:ext cx="860" cy="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35" name="Rectangle 31"/>
            <p:cNvSpPr>
              <a:spLocks noChangeArrowheads="1"/>
            </p:cNvSpPr>
            <p:nvPr/>
          </p:nvSpPr>
          <p:spPr bwMode="auto">
            <a:xfrm>
              <a:off x="4283" y="1450"/>
              <a:ext cx="860" cy="259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36" name="Rectangle 32"/>
            <p:cNvSpPr>
              <a:spLocks noChangeArrowheads="1"/>
            </p:cNvSpPr>
            <p:nvPr/>
          </p:nvSpPr>
          <p:spPr bwMode="auto">
            <a:xfrm>
              <a:off x="4343" y="1474"/>
              <a:ext cx="727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反向业务信道</a:t>
              </a:r>
            </a:p>
          </p:txBody>
        </p:sp>
        <p:sp>
          <p:nvSpPr>
            <p:cNvPr id="354337" name="Rectangle 33"/>
            <p:cNvSpPr>
              <a:spLocks noChangeArrowheads="1"/>
            </p:cNvSpPr>
            <p:nvPr/>
          </p:nvSpPr>
          <p:spPr bwMode="auto">
            <a:xfrm>
              <a:off x="4327" y="1580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（</a:t>
              </a:r>
            </a:p>
          </p:txBody>
        </p:sp>
        <p:sp>
          <p:nvSpPr>
            <p:cNvPr id="354338" name="Rectangle 34"/>
            <p:cNvSpPr>
              <a:spLocks noChangeArrowheads="1"/>
            </p:cNvSpPr>
            <p:nvPr/>
          </p:nvSpPr>
          <p:spPr bwMode="auto">
            <a:xfrm>
              <a:off x="4423" y="1580"/>
              <a:ext cx="235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RC3</a:t>
              </a:r>
            </a:p>
          </p:txBody>
        </p:sp>
        <p:sp>
          <p:nvSpPr>
            <p:cNvPr id="354339" name="Rectangle 35"/>
            <p:cNvSpPr>
              <a:spLocks noChangeArrowheads="1"/>
            </p:cNvSpPr>
            <p:nvPr/>
          </p:nvSpPr>
          <p:spPr bwMode="auto">
            <a:xfrm>
              <a:off x="4647" y="1580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到</a:t>
              </a:r>
            </a:p>
          </p:txBody>
        </p:sp>
        <p:sp>
          <p:nvSpPr>
            <p:cNvPr id="354340" name="Rectangle 36"/>
            <p:cNvSpPr>
              <a:spLocks noChangeArrowheads="1"/>
            </p:cNvSpPr>
            <p:nvPr/>
          </p:nvSpPr>
          <p:spPr bwMode="auto">
            <a:xfrm>
              <a:off x="4772" y="1580"/>
              <a:ext cx="234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RC4</a:t>
              </a:r>
            </a:p>
          </p:txBody>
        </p:sp>
        <p:sp>
          <p:nvSpPr>
            <p:cNvPr id="354341" name="Rectangle 37"/>
            <p:cNvSpPr>
              <a:spLocks noChangeArrowheads="1"/>
            </p:cNvSpPr>
            <p:nvPr/>
          </p:nvSpPr>
          <p:spPr bwMode="auto">
            <a:xfrm>
              <a:off x="4961" y="1580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）</a:t>
              </a:r>
            </a:p>
          </p:txBody>
        </p:sp>
        <p:sp>
          <p:nvSpPr>
            <p:cNvPr id="354342" name="Rectangle 38"/>
            <p:cNvSpPr>
              <a:spLocks noChangeArrowheads="1"/>
            </p:cNvSpPr>
            <p:nvPr/>
          </p:nvSpPr>
          <p:spPr bwMode="auto">
            <a:xfrm>
              <a:off x="976" y="1839"/>
              <a:ext cx="771" cy="259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43" name="Rectangle 39"/>
            <p:cNvSpPr>
              <a:spLocks noChangeArrowheads="1"/>
            </p:cNvSpPr>
            <p:nvPr/>
          </p:nvSpPr>
          <p:spPr bwMode="auto">
            <a:xfrm>
              <a:off x="960" y="1873"/>
              <a:ext cx="727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反向导频信道</a:t>
              </a:r>
            </a:p>
          </p:txBody>
        </p:sp>
        <p:sp>
          <p:nvSpPr>
            <p:cNvPr id="354344" name="Rectangle 40"/>
            <p:cNvSpPr>
              <a:spLocks noChangeArrowheads="1"/>
            </p:cNvSpPr>
            <p:nvPr/>
          </p:nvSpPr>
          <p:spPr bwMode="auto">
            <a:xfrm>
              <a:off x="999" y="2098"/>
              <a:ext cx="704" cy="2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45" name="Rectangle 41"/>
            <p:cNvSpPr>
              <a:spLocks noChangeArrowheads="1"/>
            </p:cNvSpPr>
            <p:nvPr/>
          </p:nvSpPr>
          <p:spPr bwMode="auto">
            <a:xfrm>
              <a:off x="975" y="2098"/>
              <a:ext cx="772" cy="260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46" name="Rectangle 42"/>
            <p:cNvSpPr>
              <a:spLocks noChangeArrowheads="1"/>
            </p:cNvSpPr>
            <p:nvPr/>
          </p:nvSpPr>
          <p:spPr bwMode="auto">
            <a:xfrm>
              <a:off x="989" y="2145"/>
              <a:ext cx="727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增强接入信道</a:t>
              </a:r>
            </a:p>
          </p:txBody>
        </p:sp>
        <p:sp>
          <p:nvSpPr>
            <p:cNvPr id="354347" name="Rectangle 43"/>
            <p:cNvSpPr>
              <a:spLocks noChangeArrowheads="1"/>
            </p:cNvSpPr>
            <p:nvPr/>
          </p:nvSpPr>
          <p:spPr bwMode="auto">
            <a:xfrm>
              <a:off x="432" y="2574"/>
              <a:ext cx="1251" cy="259"/>
            </a:xfrm>
            <a:prstGeom prst="rect">
              <a:avLst/>
            </a:prstGeom>
            <a:solidFill>
              <a:srgbClr val="CDCDC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48" name="Rectangle 44"/>
            <p:cNvSpPr>
              <a:spLocks noChangeArrowheads="1"/>
            </p:cNvSpPr>
            <p:nvPr/>
          </p:nvSpPr>
          <p:spPr bwMode="auto">
            <a:xfrm>
              <a:off x="432" y="2574"/>
              <a:ext cx="1251" cy="259"/>
            </a:xfrm>
            <a:prstGeom prst="rect">
              <a:avLst/>
            </a:prstGeom>
            <a:solidFill>
              <a:srgbClr val="FFCCFF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49" name="Rectangle 45"/>
            <p:cNvSpPr>
              <a:spLocks noChangeArrowheads="1"/>
            </p:cNvSpPr>
            <p:nvPr/>
          </p:nvSpPr>
          <p:spPr bwMode="auto">
            <a:xfrm>
              <a:off x="463" y="2647"/>
              <a:ext cx="364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表示与</a:t>
              </a:r>
            </a:p>
          </p:txBody>
        </p:sp>
        <p:sp>
          <p:nvSpPr>
            <p:cNvPr id="354350" name="Rectangle 46"/>
            <p:cNvSpPr>
              <a:spLocks noChangeArrowheads="1"/>
            </p:cNvSpPr>
            <p:nvPr/>
          </p:nvSpPr>
          <p:spPr bwMode="auto">
            <a:xfrm>
              <a:off x="845" y="2647"/>
              <a:ext cx="274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IS-95</a:t>
              </a:r>
            </a:p>
          </p:txBody>
        </p:sp>
        <p:sp>
          <p:nvSpPr>
            <p:cNvPr id="354351" name="Rectangle 47"/>
            <p:cNvSpPr>
              <a:spLocks noChangeArrowheads="1"/>
            </p:cNvSpPr>
            <p:nvPr/>
          </p:nvSpPr>
          <p:spPr bwMode="auto">
            <a:xfrm>
              <a:off x="1101" y="2647"/>
              <a:ext cx="485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后向兼容</a:t>
              </a:r>
            </a:p>
          </p:txBody>
        </p:sp>
        <p:sp>
          <p:nvSpPr>
            <p:cNvPr id="354352" name="Rectangle 48"/>
            <p:cNvSpPr>
              <a:spLocks noChangeArrowheads="1"/>
            </p:cNvSpPr>
            <p:nvPr/>
          </p:nvSpPr>
          <p:spPr bwMode="auto">
            <a:xfrm>
              <a:off x="2015" y="1839"/>
              <a:ext cx="782" cy="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53" name="Rectangle 49"/>
            <p:cNvSpPr>
              <a:spLocks noChangeArrowheads="1"/>
            </p:cNvSpPr>
            <p:nvPr/>
          </p:nvSpPr>
          <p:spPr bwMode="auto">
            <a:xfrm>
              <a:off x="2015" y="1839"/>
              <a:ext cx="821" cy="259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54" name="Rectangle 50"/>
            <p:cNvSpPr>
              <a:spLocks noChangeArrowheads="1"/>
            </p:cNvSpPr>
            <p:nvPr/>
          </p:nvSpPr>
          <p:spPr bwMode="auto">
            <a:xfrm>
              <a:off x="1981" y="1881"/>
              <a:ext cx="727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反向导频信道</a:t>
              </a:r>
            </a:p>
          </p:txBody>
        </p:sp>
        <p:sp>
          <p:nvSpPr>
            <p:cNvPr id="354355" name="Rectangle 51"/>
            <p:cNvSpPr>
              <a:spLocks noChangeArrowheads="1"/>
            </p:cNvSpPr>
            <p:nvPr/>
          </p:nvSpPr>
          <p:spPr bwMode="auto">
            <a:xfrm>
              <a:off x="2015" y="2098"/>
              <a:ext cx="782" cy="2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56" name="Rectangle 52"/>
            <p:cNvSpPr>
              <a:spLocks noChangeArrowheads="1"/>
            </p:cNvSpPr>
            <p:nvPr/>
          </p:nvSpPr>
          <p:spPr bwMode="auto">
            <a:xfrm>
              <a:off x="2015" y="2098"/>
              <a:ext cx="821" cy="260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57" name="Rectangle 53"/>
            <p:cNvSpPr>
              <a:spLocks noChangeArrowheads="1"/>
            </p:cNvSpPr>
            <p:nvPr/>
          </p:nvSpPr>
          <p:spPr bwMode="auto">
            <a:xfrm>
              <a:off x="2027" y="2100"/>
              <a:ext cx="727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反向公共控制</a:t>
              </a:r>
            </a:p>
          </p:txBody>
        </p:sp>
        <p:sp>
          <p:nvSpPr>
            <p:cNvPr id="354358" name="Rectangle 54"/>
            <p:cNvSpPr>
              <a:spLocks noChangeArrowheads="1"/>
            </p:cNvSpPr>
            <p:nvPr/>
          </p:nvSpPr>
          <p:spPr bwMode="auto">
            <a:xfrm>
              <a:off x="2286" y="2236"/>
              <a:ext cx="242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信道</a:t>
              </a:r>
            </a:p>
          </p:txBody>
        </p:sp>
        <p:sp>
          <p:nvSpPr>
            <p:cNvPr id="354359" name="Rectangle 55"/>
            <p:cNvSpPr>
              <a:spLocks noChangeArrowheads="1"/>
            </p:cNvSpPr>
            <p:nvPr/>
          </p:nvSpPr>
          <p:spPr bwMode="auto">
            <a:xfrm>
              <a:off x="2954" y="1839"/>
              <a:ext cx="1016" cy="259"/>
            </a:xfrm>
            <a:prstGeom prst="rect">
              <a:avLst/>
            </a:prstGeom>
            <a:solidFill>
              <a:srgbClr val="CDCDC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60" name="Rectangle 56"/>
            <p:cNvSpPr>
              <a:spLocks noChangeArrowheads="1"/>
            </p:cNvSpPr>
            <p:nvPr/>
          </p:nvSpPr>
          <p:spPr bwMode="auto">
            <a:xfrm>
              <a:off x="2972" y="1839"/>
              <a:ext cx="998" cy="259"/>
            </a:xfrm>
            <a:prstGeom prst="rect">
              <a:avLst/>
            </a:prstGeom>
            <a:solidFill>
              <a:srgbClr val="FFCCFF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61" name="Rectangle 57"/>
            <p:cNvSpPr>
              <a:spLocks noChangeArrowheads="1"/>
            </p:cNvSpPr>
            <p:nvPr/>
          </p:nvSpPr>
          <p:spPr bwMode="auto">
            <a:xfrm>
              <a:off x="3092" y="1912"/>
              <a:ext cx="727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反向基本信道</a:t>
              </a:r>
            </a:p>
          </p:txBody>
        </p:sp>
        <p:sp>
          <p:nvSpPr>
            <p:cNvPr id="354362" name="Rectangle 58"/>
            <p:cNvSpPr>
              <a:spLocks noChangeArrowheads="1"/>
            </p:cNvSpPr>
            <p:nvPr/>
          </p:nvSpPr>
          <p:spPr bwMode="auto">
            <a:xfrm>
              <a:off x="2954" y="2098"/>
              <a:ext cx="1016" cy="260"/>
            </a:xfrm>
            <a:prstGeom prst="rect">
              <a:avLst/>
            </a:prstGeom>
            <a:solidFill>
              <a:srgbClr val="CDCDC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63" name="Rectangle 59"/>
            <p:cNvSpPr>
              <a:spLocks noChangeArrowheads="1"/>
            </p:cNvSpPr>
            <p:nvPr/>
          </p:nvSpPr>
          <p:spPr bwMode="auto">
            <a:xfrm>
              <a:off x="2972" y="2098"/>
              <a:ext cx="998" cy="260"/>
            </a:xfrm>
            <a:prstGeom prst="rect">
              <a:avLst/>
            </a:prstGeom>
            <a:solidFill>
              <a:srgbClr val="FFCCFF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64" name="Rectangle 60"/>
            <p:cNvSpPr>
              <a:spLocks noChangeArrowheads="1"/>
            </p:cNvSpPr>
            <p:nvPr/>
          </p:nvSpPr>
          <p:spPr bwMode="auto">
            <a:xfrm>
              <a:off x="3022" y="2123"/>
              <a:ext cx="61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354365" name="Rectangle 61"/>
            <p:cNvSpPr>
              <a:spLocks noChangeArrowheads="1"/>
            </p:cNvSpPr>
            <p:nvPr/>
          </p:nvSpPr>
          <p:spPr bwMode="auto">
            <a:xfrm>
              <a:off x="3073" y="2145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～</a:t>
              </a:r>
            </a:p>
          </p:txBody>
        </p:sp>
        <p:sp>
          <p:nvSpPr>
            <p:cNvPr id="354366" name="Rectangle 62"/>
            <p:cNvSpPr>
              <a:spLocks noChangeArrowheads="1"/>
            </p:cNvSpPr>
            <p:nvPr/>
          </p:nvSpPr>
          <p:spPr bwMode="auto">
            <a:xfrm>
              <a:off x="3188" y="2123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7</a:t>
              </a:r>
            </a:p>
          </p:txBody>
        </p:sp>
        <p:sp>
          <p:nvSpPr>
            <p:cNvPr id="354367" name="Rectangle 63"/>
            <p:cNvSpPr>
              <a:spLocks noChangeArrowheads="1"/>
            </p:cNvSpPr>
            <p:nvPr/>
          </p:nvSpPr>
          <p:spPr bwMode="auto">
            <a:xfrm>
              <a:off x="3206" y="2108"/>
              <a:ext cx="606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个反向补充</a:t>
              </a:r>
            </a:p>
          </p:txBody>
        </p:sp>
        <p:sp>
          <p:nvSpPr>
            <p:cNvPr id="354368" name="Rectangle 64"/>
            <p:cNvSpPr>
              <a:spLocks noChangeArrowheads="1"/>
            </p:cNvSpPr>
            <p:nvPr/>
          </p:nvSpPr>
          <p:spPr bwMode="auto">
            <a:xfrm>
              <a:off x="3271" y="2213"/>
              <a:ext cx="485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码分信道</a:t>
              </a:r>
            </a:p>
          </p:txBody>
        </p:sp>
        <p:sp>
          <p:nvSpPr>
            <p:cNvPr id="354369" name="Rectangle 65"/>
            <p:cNvSpPr>
              <a:spLocks noChangeArrowheads="1"/>
            </p:cNvSpPr>
            <p:nvPr/>
          </p:nvSpPr>
          <p:spPr bwMode="auto">
            <a:xfrm>
              <a:off x="4205" y="1839"/>
              <a:ext cx="1016" cy="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70" name="Rectangle 66"/>
            <p:cNvSpPr>
              <a:spLocks noChangeArrowheads="1"/>
            </p:cNvSpPr>
            <p:nvPr/>
          </p:nvSpPr>
          <p:spPr bwMode="auto">
            <a:xfrm>
              <a:off x="4205" y="1839"/>
              <a:ext cx="989" cy="259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71" name="Rectangle 67"/>
            <p:cNvSpPr>
              <a:spLocks noChangeArrowheads="1"/>
            </p:cNvSpPr>
            <p:nvPr/>
          </p:nvSpPr>
          <p:spPr bwMode="auto">
            <a:xfrm>
              <a:off x="4343" y="1912"/>
              <a:ext cx="727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反向导频信道</a:t>
              </a:r>
            </a:p>
          </p:txBody>
        </p:sp>
        <p:sp>
          <p:nvSpPr>
            <p:cNvPr id="354372" name="Rectangle 68"/>
            <p:cNvSpPr>
              <a:spLocks noChangeArrowheads="1"/>
            </p:cNvSpPr>
            <p:nvPr/>
          </p:nvSpPr>
          <p:spPr bwMode="auto">
            <a:xfrm>
              <a:off x="4205" y="2098"/>
              <a:ext cx="1016" cy="2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73" name="Rectangle 69"/>
            <p:cNvSpPr>
              <a:spLocks noChangeArrowheads="1"/>
            </p:cNvSpPr>
            <p:nvPr/>
          </p:nvSpPr>
          <p:spPr bwMode="auto">
            <a:xfrm>
              <a:off x="4205" y="2098"/>
              <a:ext cx="989" cy="260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74" name="Rectangle 70"/>
            <p:cNvSpPr>
              <a:spLocks noChangeArrowheads="1"/>
            </p:cNvSpPr>
            <p:nvPr/>
          </p:nvSpPr>
          <p:spPr bwMode="auto">
            <a:xfrm>
              <a:off x="4547" y="2123"/>
              <a:ext cx="61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354375" name="Rectangle 71"/>
            <p:cNvSpPr>
              <a:spLocks noChangeArrowheads="1"/>
            </p:cNvSpPr>
            <p:nvPr/>
          </p:nvSpPr>
          <p:spPr bwMode="auto">
            <a:xfrm>
              <a:off x="4600" y="2123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或</a:t>
              </a:r>
            </a:p>
          </p:txBody>
        </p:sp>
        <p:sp>
          <p:nvSpPr>
            <p:cNvPr id="354376" name="Rectangle 72"/>
            <p:cNvSpPr>
              <a:spLocks noChangeArrowheads="1"/>
            </p:cNvSpPr>
            <p:nvPr/>
          </p:nvSpPr>
          <p:spPr bwMode="auto">
            <a:xfrm>
              <a:off x="4713" y="2123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54377" name="Rectangle 73"/>
            <p:cNvSpPr>
              <a:spLocks noChangeArrowheads="1"/>
            </p:cNvSpPr>
            <p:nvPr/>
          </p:nvSpPr>
          <p:spPr bwMode="auto">
            <a:xfrm>
              <a:off x="4766" y="2123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个</a:t>
              </a:r>
            </a:p>
          </p:txBody>
        </p:sp>
        <p:sp>
          <p:nvSpPr>
            <p:cNvPr id="354378" name="Rectangle 74"/>
            <p:cNvSpPr>
              <a:spLocks noChangeArrowheads="1"/>
            </p:cNvSpPr>
            <p:nvPr/>
          </p:nvSpPr>
          <p:spPr bwMode="auto">
            <a:xfrm>
              <a:off x="4192" y="2228"/>
              <a:ext cx="969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反向专用控制信道</a:t>
              </a:r>
            </a:p>
          </p:txBody>
        </p:sp>
        <p:sp>
          <p:nvSpPr>
            <p:cNvPr id="354379" name="Freeform 75"/>
            <p:cNvSpPr>
              <a:spLocks noChangeArrowheads="1"/>
            </p:cNvSpPr>
            <p:nvPr/>
          </p:nvSpPr>
          <p:spPr bwMode="auto">
            <a:xfrm>
              <a:off x="452" y="932"/>
              <a:ext cx="4691" cy="51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0" y="518"/>
                </a:cxn>
                <a:cxn ang="0">
                  <a:pos x="4691" y="518"/>
                </a:cxn>
                <a:cxn ang="0">
                  <a:pos x="2971" y="0"/>
                </a:cxn>
              </a:cxnLst>
              <a:rect l="0" t="0" r="r" b="b"/>
              <a:pathLst>
                <a:path w="4691" h="518">
                  <a:moveTo>
                    <a:pt x="1720" y="0"/>
                  </a:moveTo>
                  <a:lnTo>
                    <a:pt x="0" y="518"/>
                  </a:lnTo>
                  <a:lnTo>
                    <a:pt x="4691" y="518"/>
                  </a:lnTo>
                  <a:lnTo>
                    <a:pt x="2971" y="0"/>
                  </a:lnTo>
                </a:path>
              </a:pathLst>
            </a:custGeom>
            <a:gradFill rotWithShape="0">
              <a:gsLst>
                <a:gs pos="0">
                  <a:srgbClr val="A603AB"/>
                </a:gs>
                <a:gs pos="100000">
                  <a:srgbClr val="A603AB">
                    <a:alpha val="67999"/>
                  </a:srgbClr>
                </a:gs>
              </a:gsLst>
              <a:lin ang="5400000" scaled="1"/>
            </a:gradFill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80" name="Rectangle 76"/>
            <p:cNvSpPr>
              <a:spLocks noChangeArrowheads="1"/>
            </p:cNvSpPr>
            <p:nvPr/>
          </p:nvSpPr>
          <p:spPr bwMode="auto">
            <a:xfrm>
              <a:off x="4205" y="2358"/>
              <a:ext cx="1016" cy="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81" name="Rectangle 77"/>
            <p:cNvSpPr>
              <a:spLocks noChangeArrowheads="1"/>
            </p:cNvSpPr>
            <p:nvPr/>
          </p:nvSpPr>
          <p:spPr bwMode="auto">
            <a:xfrm>
              <a:off x="4205" y="2358"/>
              <a:ext cx="989" cy="259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82" name="Rectangle 78"/>
            <p:cNvSpPr>
              <a:spLocks noChangeArrowheads="1"/>
            </p:cNvSpPr>
            <p:nvPr/>
          </p:nvSpPr>
          <p:spPr bwMode="auto">
            <a:xfrm>
              <a:off x="4547" y="2382"/>
              <a:ext cx="61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354383" name="Rectangle 79"/>
            <p:cNvSpPr>
              <a:spLocks noChangeArrowheads="1"/>
            </p:cNvSpPr>
            <p:nvPr/>
          </p:nvSpPr>
          <p:spPr bwMode="auto">
            <a:xfrm>
              <a:off x="4600" y="2382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或</a:t>
              </a:r>
            </a:p>
          </p:txBody>
        </p:sp>
        <p:sp>
          <p:nvSpPr>
            <p:cNvPr id="354384" name="Rectangle 80"/>
            <p:cNvSpPr>
              <a:spLocks noChangeArrowheads="1"/>
            </p:cNvSpPr>
            <p:nvPr/>
          </p:nvSpPr>
          <p:spPr bwMode="auto">
            <a:xfrm>
              <a:off x="4713" y="2382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54385" name="Rectangle 81"/>
            <p:cNvSpPr>
              <a:spLocks noChangeArrowheads="1"/>
            </p:cNvSpPr>
            <p:nvPr/>
          </p:nvSpPr>
          <p:spPr bwMode="auto">
            <a:xfrm>
              <a:off x="4766" y="2382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个</a:t>
              </a:r>
            </a:p>
          </p:txBody>
        </p:sp>
        <p:sp>
          <p:nvSpPr>
            <p:cNvPr id="354386" name="Rectangle 82"/>
            <p:cNvSpPr>
              <a:spLocks noChangeArrowheads="1"/>
            </p:cNvSpPr>
            <p:nvPr/>
          </p:nvSpPr>
          <p:spPr bwMode="auto">
            <a:xfrm>
              <a:off x="4343" y="2487"/>
              <a:ext cx="727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反向基本信道</a:t>
              </a:r>
            </a:p>
          </p:txBody>
        </p:sp>
        <p:sp>
          <p:nvSpPr>
            <p:cNvPr id="354387" name="Rectangle 83"/>
            <p:cNvSpPr>
              <a:spLocks noChangeArrowheads="1"/>
            </p:cNvSpPr>
            <p:nvPr/>
          </p:nvSpPr>
          <p:spPr bwMode="auto">
            <a:xfrm>
              <a:off x="4205" y="2617"/>
              <a:ext cx="1016" cy="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88" name="Rectangle 84"/>
            <p:cNvSpPr>
              <a:spLocks noChangeArrowheads="1"/>
            </p:cNvSpPr>
            <p:nvPr/>
          </p:nvSpPr>
          <p:spPr bwMode="auto">
            <a:xfrm>
              <a:off x="4205" y="2617"/>
              <a:ext cx="989" cy="259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89" name="Rectangle 85"/>
            <p:cNvSpPr>
              <a:spLocks noChangeArrowheads="1"/>
            </p:cNvSpPr>
            <p:nvPr/>
          </p:nvSpPr>
          <p:spPr bwMode="auto">
            <a:xfrm>
              <a:off x="4547" y="2641"/>
              <a:ext cx="61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354390" name="Rectangle 86"/>
            <p:cNvSpPr>
              <a:spLocks noChangeArrowheads="1"/>
            </p:cNvSpPr>
            <p:nvPr/>
          </p:nvSpPr>
          <p:spPr bwMode="auto">
            <a:xfrm>
              <a:off x="4600" y="2641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到</a:t>
              </a:r>
            </a:p>
          </p:txBody>
        </p:sp>
        <p:sp>
          <p:nvSpPr>
            <p:cNvPr id="354391" name="Rectangle 87"/>
            <p:cNvSpPr>
              <a:spLocks noChangeArrowheads="1"/>
            </p:cNvSpPr>
            <p:nvPr/>
          </p:nvSpPr>
          <p:spPr bwMode="auto">
            <a:xfrm>
              <a:off x="4713" y="2641"/>
              <a:ext cx="60" cy="1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354392" name="Rectangle 88"/>
            <p:cNvSpPr>
              <a:spLocks noChangeArrowheads="1"/>
            </p:cNvSpPr>
            <p:nvPr/>
          </p:nvSpPr>
          <p:spPr bwMode="auto">
            <a:xfrm>
              <a:off x="4766" y="2641"/>
              <a:ext cx="121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个</a:t>
              </a:r>
            </a:p>
          </p:txBody>
        </p:sp>
        <p:sp>
          <p:nvSpPr>
            <p:cNvPr id="354393" name="Rectangle 89"/>
            <p:cNvSpPr>
              <a:spLocks noChangeArrowheads="1"/>
            </p:cNvSpPr>
            <p:nvPr/>
          </p:nvSpPr>
          <p:spPr bwMode="auto">
            <a:xfrm>
              <a:off x="4343" y="2747"/>
              <a:ext cx="727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反向补充信道</a:t>
              </a:r>
            </a:p>
          </p:txBody>
        </p:sp>
        <p:sp>
          <p:nvSpPr>
            <p:cNvPr id="354394" name="Rectangle 90"/>
            <p:cNvSpPr>
              <a:spLocks noChangeArrowheads="1"/>
            </p:cNvSpPr>
            <p:nvPr/>
          </p:nvSpPr>
          <p:spPr bwMode="auto">
            <a:xfrm>
              <a:off x="4205" y="2876"/>
              <a:ext cx="1016" cy="2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95" name="Rectangle 91"/>
            <p:cNvSpPr>
              <a:spLocks noChangeArrowheads="1"/>
            </p:cNvSpPr>
            <p:nvPr/>
          </p:nvSpPr>
          <p:spPr bwMode="auto">
            <a:xfrm>
              <a:off x="4205" y="2876"/>
              <a:ext cx="989" cy="260"/>
            </a:xfrm>
            <a:prstGeom prst="rect">
              <a:avLst/>
            </a:prstGeom>
            <a:solidFill>
              <a:srgbClr val="FFFF00"/>
            </a:solidFill>
            <a:ln w="205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96" name="Rectangle 92"/>
            <p:cNvSpPr>
              <a:spLocks noChangeArrowheads="1"/>
            </p:cNvSpPr>
            <p:nvPr/>
          </p:nvSpPr>
          <p:spPr bwMode="auto">
            <a:xfrm>
              <a:off x="4593" y="2879"/>
              <a:ext cx="242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反向</a:t>
              </a:r>
            </a:p>
          </p:txBody>
        </p:sp>
        <p:sp>
          <p:nvSpPr>
            <p:cNvPr id="354397" name="Rectangle 93"/>
            <p:cNvSpPr>
              <a:spLocks noChangeArrowheads="1"/>
            </p:cNvSpPr>
            <p:nvPr/>
          </p:nvSpPr>
          <p:spPr bwMode="auto">
            <a:xfrm>
              <a:off x="4278" y="3006"/>
              <a:ext cx="848" cy="1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>
                  <a:srgbClr val="00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500" b="1">
                  <a:solidFill>
                    <a:srgbClr val="000000"/>
                  </a:solidFill>
                  <a:latin typeface="Times New Roman" pitchFamily="16" charset="0"/>
                </a:rPr>
                <a:t>功率控制子信道</a:t>
              </a:r>
            </a:p>
          </p:txBody>
        </p:sp>
        <p:sp>
          <p:nvSpPr>
            <p:cNvPr id="354398" name="Freeform 94"/>
            <p:cNvSpPr>
              <a:spLocks noChangeArrowheads="1"/>
            </p:cNvSpPr>
            <p:nvPr/>
          </p:nvSpPr>
          <p:spPr bwMode="auto">
            <a:xfrm>
              <a:off x="976" y="1699"/>
              <a:ext cx="771" cy="13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136"/>
                </a:cxn>
                <a:cxn ang="0">
                  <a:pos x="771" y="136"/>
                </a:cxn>
                <a:cxn ang="0">
                  <a:pos x="635" y="0"/>
                </a:cxn>
                <a:cxn ang="0">
                  <a:pos x="91" y="0"/>
                </a:cxn>
              </a:cxnLst>
              <a:rect l="0" t="0" r="r" b="b"/>
              <a:pathLst>
                <a:path w="771" h="136">
                  <a:moveTo>
                    <a:pt x="91" y="0"/>
                  </a:moveTo>
                  <a:lnTo>
                    <a:pt x="0" y="136"/>
                  </a:lnTo>
                  <a:lnTo>
                    <a:pt x="771" y="136"/>
                  </a:lnTo>
                  <a:lnTo>
                    <a:pt x="635" y="0"/>
                  </a:lnTo>
                  <a:lnTo>
                    <a:pt x="91" y="0"/>
                  </a:lnTo>
                  <a:close/>
                </a:path>
              </a:pathLst>
            </a:custGeom>
            <a:gradFill rotWithShape="0">
              <a:gsLst>
                <a:gs pos="0">
                  <a:srgbClr val="A603AB"/>
                </a:gs>
                <a:gs pos="100000">
                  <a:srgbClr val="A603AB">
                    <a:alpha val="67999"/>
                  </a:srgbClr>
                </a:gs>
              </a:gsLst>
              <a:lin ang="5400000" scaled="1"/>
            </a:gradFill>
            <a:ln w="1260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99" name="Freeform 95"/>
            <p:cNvSpPr>
              <a:spLocks noChangeArrowheads="1"/>
            </p:cNvSpPr>
            <p:nvPr/>
          </p:nvSpPr>
          <p:spPr bwMode="auto">
            <a:xfrm>
              <a:off x="1998" y="1699"/>
              <a:ext cx="838" cy="13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136"/>
                </a:cxn>
                <a:cxn ang="0">
                  <a:pos x="816" y="136"/>
                </a:cxn>
                <a:cxn ang="0">
                  <a:pos x="726" y="0"/>
                </a:cxn>
                <a:cxn ang="0">
                  <a:pos x="91" y="0"/>
                </a:cxn>
              </a:cxnLst>
              <a:rect l="0" t="0" r="r" b="b"/>
              <a:pathLst>
                <a:path w="816" h="136">
                  <a:moveTo>
                    <a:pt x="91" y="0"/>
                  </a:moveTo>
                  <a:lnTo>
                    <a:pt x="0" y="136"/>
                  </a:lnTo>
                  <a:lnTo>
                    <a:pt x="816" y="136"/>
                  </a:lnTo>
                  <a:lnTo>
                    <a:pt x="726" y="0"/>
                  </a:lnTo>
                  <a:lnTo>
                    <a:pt x="91" y="0"/>
                  </a:lnTo>
                  <a:close/>
                </a:path>
              </a:pathLst>
            </a:custGeom>
            <a:gradFill rotWithShape="0">
              <a:gsLst>
                <a:gs pos="0">
                  <a:srgbClr val="A603AB"/>
                </a:gs>
                <a:gs pos="100000">
                  <a:srgbClr val="A603AB">
                    <a:alpha val="67999"/>
                  </a:srgbClr>
                </a:gs>
              </a:gsLst>
              <a:lin ang="5400000" scaled="1"/>
            </a:gradFill>
            <a:ln w="1260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400" name="Freeform 96"/>
            <p:cNvSpPr>
              <a:spLocks noChangeArrowheads="1"/>
            </p:cNvSpPr>
            <p:nvPr/>
          </p:nvSpPr>
          <p:spPr bwMode="auto">
            <a:xfrm>
              <a:off x="2979" y="1699"/>
              <a:ext cx="998" cy="13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136"/>
                </a:cxn>
                <a:cxn ang="0">
                  <a:pos x="998" y="136"/>
                </a:cxn>
                <a:cxn ang="0">
                  <a:pos x="907" y="0"/>
                </a:cxn>
                <a:cxn ang="0">
                  <a:pos x="45" y="0"/>
                </a:cxn>
              </a:cxnLst>
              <a:rect l="0" t="0" r="r" b="b"/>
              <a:pathLst>
                <a:path w="998" h="136">
                  <a:moveTo>
                    <a:pt x="45" y="0"/>
                  </a:moveTo>
                  <a:lnTo>
                    <a:pt x="0" y="136"/>
                  </a:lnTo>
                  <a:lnTo>
                    <a:pt x="998" y="136"/>
                  </a:lnTo>
                  <a:lnTo>
                    <a:pt x="907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0">
              <a:gsLst>
                <a:gs pos="0">
                  <a:srgbClr val="A603AB"/>
                </a:gs>
                <a:gs pos="100000">
                  <a:srgbClr val="A603AB">
                    <a:alpha val="67999"/>
                  </a:srgbClr>
                </a:gs>
              </a:gsLst>
              <a:lin ang="5400000" scaled="1"/>
            </a:gradFill>
            <a:ln w="1260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401" name="Freeform 97"/>
            <p:cNvSpPr>
              <a:spLocks noChangeArrowheads="1"/>
            </p:cNvSpPr>
            <p:nvPr/>
          </p:nvSpPr>
          <p:spPr bwMode="auto">
            <a:xfrm>
              <a:off x="4196" y="1699"/>
              <a:ext cx="998" cy="13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136"/>
                </a:cxn>
                <a:cxn ang="0">
                  <a:pos x="998" y="136"/>
                </a:cxn>
                <a:cxn ang="0">
                  <a:pos x="953" y="0"/>
                </a:cxn>
                <a:cxn ang="0">
                  <a:pos x="91" y="0"/>
                </a:cxn>
              </a:cxnLst>
              <a:rect l="0" t="0" r="r" b="b"/>
              <a:pathLst>
                <a:path w="998" h="136">
                  <a:moveTo>
                    <a:pt x="91" y="0"/>
                  </a:moveTo>
                  <a:lnTo>
                    <a:pt x="0" y="136"/>
                  </a:lnTo>
                  <a:lnTo>
                    <a:pt x="998" y="136"/>
                  </a:lnTo>
                  <a:lnTo>
                    <a:pt x="953" y="0"/>
                  </a:lnTo>
                  <a:lnTo>
                    <a:pt x="91" y="0"/>
                  </a:lnTo>
                  <a:close/>
                </a:path>
              </a:pathLst>
            </a:custGeom>
            <a:gradFill rotWithShape="0">
              <a:gsLst>
                <a:gs pos="0">
                  <a:srgbClr val="A603AB"/>
                </a:gs>
                <a:gs pos="100000">
                  <a:srgbClr val="A603AB">
                    <a:alpha val="67999"/>
                  </a:srgbClr>
                </a:gs>
              </a:gsLst>
              <a:lin ang="5400000" scaled="1"/>
            </a:gradFill>
            <a:ln w="1260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997D0-8D11-4710-A490-4C4069A9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387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10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59A07-3AAB-401C-B404-3CF73B3A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 dirty="0"/>
              <a:t> 7.2.5 </a:t>
            </a:r>
            <a:r>
              <a:rPr lang="zh-CN" altLang="en-US" sz="3200" dirty="0"/>
              <a:t>上行（</a:t>
            </a:r>
            <a:r>
              <a:rPr lang="zh-CN" altLang="en-GB" sz="3200" dirty="0"/>
              <a:t>反向</a:t>
            </a:r>
            <a:r>
              <a:rPr lang="zh-CN" altLang="en-US" sz="3200" dirty="0"/>
              <a:t>）</a:t>
            </a:r>
            <a:r>
              <a:rPr lang="zh-CN" altLang="en-GB" sz="3200" dirty="0"/>
              <a:t>链路物理信道名称及分类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9B829-16B3-43F2-B991-CE1B9251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grpSp>
        <p:nvGrpSpPr>
          <p:cNvPr id="356355" name="Group 3"/>
          <p:cNvGrpSpPr>
            <a:grpSpLocks/>
          </p:cNvGrpSpPr>
          <p:nvPr/>
        </p:nvGrpSpPr>
        <p:grpSpPr bwMode="auto">
          <a:xfrm>
            <a:off x="2135188" y="981076"/>
            <a:ext cx="7747026" cy="5305445"/>
            <a:chOff x="385" y="618"/>
            <a:chExt cx="4944" cy="3547"/>
          </a:xfrm>
        </p:grpSpPr>
        <p:sp>
          <p:nvSpPr>
            <p:cNvPr id="356356" name="Rectangle 4"/>
            <p:cNvSpPr>
              <a:spLocks noChangeArrowheads="1"/>
            </p:cNvSpPr>
            <p:nvPr/>
          </p:nvSpPr>
          <p:spPr bwMode="auto">
            <a:xfrm>
              <a:off x="4422" y="3860"/>
              <a:ext cx="908" cy="306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7</a:t>
              </a:r>
            </a:p>
          </p:txBody>
        </p:sp>
        <p:sp>
          <p:nvSpPr>
            <p:cNvPr id="356357" name="Rectangle 5"/>
            <p:cNvSpPr>
              <a:spLocks noChangeArrowheads="1"/>
            </p:cNvSpPr>
            <p:nvPr/>
          </p:nvSpPr>
          <p:spPr bwMode="auto">
            <a:xfrm>
              <a:off x="2744" y="3860"/>
              <a:ext cx="1678" cy="306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反向补充码分信道</a:t>
              </a:r>
            </a:p>
          </p:txBody>
        </p:sp>
        <p:sp>
          <p:nvSpPr>
            <p:cNvPr id="356358" name="Rectangle 6"/>
            <p:cNvSpPr>
              <a:spLocks noChangeArrowheads="1"/>
            </p:cNvSpPr>
            <p:nvPr/>
          </p:nvSpPr>
          <p:spPr bwMode="auto">
            <a:xfrm>
              <a:off x="1792" y="3860"/>
              <a:ext cx="952" cy="306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R-SCCH</a:t>
              </a:r>
            </a:p>
          </p:txBody>
        </p:sp>
        <p:sp>
          <p:nvSpPr>
            <p:cNvPr id="356359" name="Rectangle 7"/>
            <p:cNvSpPr>
              <a:spLocks noChangeArrowheads="1"/>
            </p:cNvSpPr>
            <p:nvPr/>
          </p:nvSpPr>
          <p:spPr bwMode="auto">
            <a:xfrm>
              <a:off x="4422" y="3553"/>
              <a:ext cx="908" cy="307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2</a:t>
              </a:r>
            </a:p>
          </p:txBody>
        </p:sp>
        <p:sp>
          <p:nvSpPr>
            <p:cNvPr id="356360" name="Rectangle 8"/>
            <p:cNvSpPr>
              <a:spLocks noChangeArrowheads="1"/>
            </p:cNvSpPr>
            <p:nvPr/>
          </p:nvSpPr>
          <p:spPr bwMode="auto">
            <a:xfrm>
              <a:off x="2744" y="3553"/>
              <a:ext cx="1678" cy="307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反向补充信道</a:t>
              </a:r>
            </a:p>
          </p:txBody>
        </p:sp>
        <p:sp>
          <p:nvSpPr>
            <p:cNvPr id="356361" name="Rectangle 9"/>
            <p:cNvSpPr>
              <a:spLocks noChangeArrowheads="1"/>
            </p:cNvSpPr>
            <p:nvPr/>
          </p:nvSpPr>
          <p:spPr bwMode="auto">
            <a:xfrm>
              <a:off x="1792" y="3553"/>
              <a:ext cx="952" cy="307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R-SCH</a:t>
              </a:r>
            </a:p>
          </p:txBody>
        </p:sp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4422" y="3247"/>
              <a:ext cx="908" cy="306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1</a:t>
              </a:r>
            </a:p>
          </p:txBody>
        </p:sp>
        <p:sp>
          <p:nvSpPr>
            <p:cNvPr id="356363" name="Rectangle 11"/>
            <p:cNvSpPr>
              <a:spLocks noChangeArrowheads="1"/>
            </p:cNvSpPr>
            <p:nvPr/>
          </p:nvSpPr>
          <p:spPr bwMode="auto">
            <a:xfrm>
              <a:off x="2744" y="3247"/>
              <a:ext cx="1678" cy="306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 dirty="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反向专用控制信道</a:t>
              </a:r>
            </a:p>
          </p:txBody>
        </p:sp>
        <p:sp>
          <p:nvSpPr>
            <p:cNvPr id="356364" name="Rectangle 12"/>
            <p:cNvSpPr>
              <a:spLocks noChangeArrowheads="1"/>
            </p:cNvSpPr>
            <p:nvPr/>
          </p:nvSpPr>
          <p:spPr bwMode="auto">
            <a:xfrm>
              <a:off x="1792" y="3247"/>
              <a:ext cx="952" cy="306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R-DCCH</a:t>
              </a:r>
            </a:p>
          </p:txBody>
        </p:sp>
        <p:sp>
          <p:nvSpPr>
            <p:cNvPr id="356365" name="Rectangle 13"/>
            <p:cNvSpPr>
              <a:spLocks noChangeArrowheads="1"/>
            </p:cNvSpPr>
            <p:nvPr/>
          </p:nvSpPr>
          <p:spPr bwMode="auto">
            <a:xfrm>
              <a:off x="4422" y="2940"/>
              <a:ext cx="908" cy="307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1</a:t>
              </a:r>
            </a:p>
          </p:txBody>
        </p:sp>
        <p:sp>
          <p:nvSpPr>
            <p:cNvPr id="356366" name="Rectangle 14"/>
            <p:cNvSpPr>
              <a:spLocks noChangeArrowheads="1"/>
            </p:cNvSpPr>
            <p:nvPr/>
          </p:nvSpPr>
          <p:spPr bwMode="auto">
            <a:xfrm>
              <a:off x="2744" y="2940"/>
              <a:ext cx="1678" cy="307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反向基本信道</a:t>
              </a:r>
            </a:p>
          </p:txBody>
        </p:sp>
        <p:sp>
          <p:nvSpPr>
            <p:cNvPr id="356367" name="Rectangle 15"/>
            <p:cNvSpPr>
              <a:spLocks noChangeArrowheads="1"/>
            </p:cNvSpPr>
            <p:nvPr/>
          </p:nvSpPr>
          <p:spPr bwMode="auto">
            <a:xfrm>
              <a:off x="1792" y="2940"/>
              <a:ext cx="952" cy="307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R-FCH</a:t>
              </a:r>
            </a:p>
          </p:txBody>
        </p:sp>
        <p:sp>
          <p:nvSpPr>
            <p:cNvPr id="356368" name="Rectangle 16"/>
            <p:cNvSpPr>
              <a:spLocks noChangeArrowheads="1"/>
            </p:cNvSpPr>
            <p:nvPr/>
          </p:nvSpPr>
          <p:spPr bwMode="auto">
            <a:xfrm>
              <a:off x="4422" y="2634"/>
              <a:ext cx="908" cy="306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1</a:t>
              </a:r>
            </a:p>
          </p:txBody>
        </p:sp>
        <p:sp>
          <p:nvSpPr>
            <p:cNvPr id="356369" name="Rectangle 17"/>
            <p:cNvSpPr>
              <a:spLocks noChangeArrowheads="1"/>
            </p:cNvSpPr>
            <p:nvPr/>
          </p:nvSpPr>
          <p:spPr bwMode="auto">
            <a:xfrm>
              <a:off x="2744" y="2634"/>
              <a:ext cx="1678" cy="306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反向导频信道</a:t>
              </a:r>
            </a:p>
          </p:txBody>
        </p:sp>
        <p:sp>
          <p:nvSpPr>
            <p:cNvPr id="356370" name="Rectangle 18"/>
            <p:cNvSpPr>
              <a:spLocks noChangeArrowheads="1"/>
            </p:cNvSpPr>
            <p:nvPr/>
          </p:nvSpPr>
          <p:spPr bwMode="auto">
            <a:xfrm>
              <a:off x="1792" y="2634"/>
              <a:ext cx="952" cy="306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R-PICH</a:t>
              </a:r>
            </a:p>
          </p:txBody>
        </p:sp>
        <p:sp>
          <p:nvSpPr>
            <p:cNvPr id="356371" name="Rectangle 19"/>
            <p:cNvSpPr>
              <a:spLocks noChangeArrowheads="1"/>
            </p:cNvSpPr>
            <p:nvPr/>
          </p:nvSpPr>
          <p:spPr bwMode="auto">
            <a:xfrm>
              <a:off x="385" y="2634"/>
              <a:ext cx="1407" cy="1532"/>
            </a:xfrm>
            <a:prstGeom prst="rect">
              <a:avLst/>
            </a:prstGeom>
            <a:solidFill>
              <a:srgbClr val="97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反向链路</a:t>
              </a:r>
            </a:p>
            <a:p>
              <a:pPr marL="341313" indent="-341313" algn="ctr" eaLnBrk="0" hangingPunct="0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专用物理信道</a:t>
              </a:r>
            </a:p>
            <a:p>
              <a:pPr marL="341313" indent="-341313" algn="ctr" eaLnBrk="0" hangingPunct="0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（</a:t>
              </a:r>
              <a:r>
                <a:rPr lang="en-GB" altLang="zh-CN" sz="20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R-DPHCH</a:t>
              </a:r>
              <a:r>
                <a:rPr lang="zh-CN" altLang="en-GB" sz="20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）</a:t>
              </a:r>
            </a:p>
          </p:txBody>
        </p:sp>
        <p:sp>
          <p:nvSpPr>
            <p:cNvPr id="356372" name="Rectangle 20"/>
            <p:cNvSpPr>
              <a:spLocks noChangeArrowheads="1"/>
            </p:cNvSpPr>
            <p:nvPr/>
          </p:nvSpPr>
          <p:spPr bwMode="auto">
            <a:xfrm>
              <a:off x="4422" y="1519"/>
              <a:ext cx="908" cy="1115"/>
            </a:xfrm>
            <a:prstGeom prst="rect">
              <a:avLst/>
            </a:pr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1</a:t>
              </a:r>
            </a:p>
          </p:txBody>
        </p:sp>
        <p:sp>
          <p:nvSpPr>
            <p:cNvPr id="356373" name="Rectangle 21"/>
            <p:cNvSpPr>
              <a:spLocks noChangeArrowheads="1"/>
            </p:cNvSpPr>
            <p:nvPr/>
          </p:nvSpPr>
          <p:spPr bwMode="auto">
            <a:xfrm>
              <a:off x="2744" y="1519"/>
              <a:ext cx="1678" cy="1115"/>
            </a:xfrm>
            <a:prstGeom prst="rect">
              <a:avLst/>
            </a:pr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反向增强接入信道</a:t>
              </a:r>
            </a:p>
          </p:txBody>
        </p:sp>
        <p:sp>
          <p:nvSpPr>
            <p:cNvPr id="356374" name="Rectangle 22"/>
            <p:cNvSpPr>
              <a:spLocks noChangeArrowheads="1"/>
            </p:cNvSpPr>
            <p:nvPr/>
          </p:nvSpPr>
          <p:spPr bwMode="auto">
            <a:xfrm>
              <a:off x="1792" y="1519"/>
              <a:ext cx="952" cy="1115"/>
            </a:xfrm>
            <a:prstGeom prst="rect">
              <a:avLst/>
            </a:pr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R-EACH</a:t>
              </a:r>
            </a:p>
          </p:txBody>
        </p:sp>
        <p:sp>
          <p:nvSpPr>
            <p:cNvPr id="356375" name="Rectangle 23"/>
            <p:cNvSpPr>
              <a:spLocks noChangeArrowheads="1"/>
            </p:cNvSpPr>
            <p:nvPr/>
          </p:nvSpPr>
          <p:spPr bwMode="auto">
            <a:xfrm>
              <a:off x="4422" y="1212"/>
              <a:ext cx="908" cy="307"/>
            </a:xfrm>
            <a:prstGeom prst="rect">
              <a:avLst/>
            </a:pr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1</a:t>
              </a:r>
            </a:p>
          </p:txBody>
        </p:sp>
        <p:sp>
          <p:nvSpPr>
            <p:cNvPr id="356376" name="Rectangle 24"/>
            <p:cNvSpPr>
              <a:spLocks noChangeArrowheads="1"/>
            </p:cNvSpPr>
            <p:nvPr/>
          </p:nvSpPr>
          <p:spPr bwMode="auto">
            <a:xfrm>
              <a:off x="2744" y="1212"/>
              <a:ext cx="1678" cy="307"/>
            </a:xfrm>
            <a:prstGeom prst="rect">
              <a:avLst/>
            </a:pr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反向公共控制信道</a:t>
              </a:r>
            </a:p>
          </p:txBody>
        </p:sp>
        <p:sp>
          <p:nvSpPr>
            <p:cNvPr id="356377" name="Rectangle 25"/>
            <p:cNvSpPr>
              <a:spLocks noChangeArrowheads="1"/>
            </p:cNvSpPr>
            <p:nvPr/>
          </p:nvSpPr>
          <p:spPr bwMode="auto">
            <a:xfrm>
              <a:off x="1792" y="1212"/>
              <a:ext cx="952" cy="307"/>
            </a:xfrm>
            <a:prstGeom prst="rect">
              <a:avLst/>
            </a:pr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R-CCCH</a:t>
              </a:r>
            </a:p>
          </p:txBody>
        </p:sp>
        <p:sp>
          <p:nvSpPr>
            <p:cNvPr id="356378" name="Rectangle 26"/>
            <p:cNvSpPr>
              <a:spLocks noChangeArrowheads="1"/>
            </p:cNvSpPr>
            <p:nvPr/>
          </p:nvSpPr>
          <p:spPr bwMode="auto">
            <a:xfrm>
              <a:off x="4422" y="906"/>
              <a:ext cx="908" cy="306"/>
            </a:xfrm>
            <a:prstGeom prst="rect">
              <a:avLst/>
            </a:pr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1</a:t>
              </a:r>
            </a:p>
          </p:txBody>
        </p:sp>
        <p:sp>
          <p:nvSpPr>
            <p:cNvPr id="356379" name="Rectangle 27"/>
            <p:cNvSpPr>
              <a:spLocks noChangeArrowheads="1"/>
            </p:cNvSpPr>
            <p:nvPr/>
          </p:nvSpPr>
          <p:spPr bwMode="auto">
            <a:xfrm>
              <a:off x="2744" y="906"/>
              <a:ext cx="1678" cy="306"/>
            </a:xfrm>
            <a:prstGeom prst="rect">
              <a:avLst/>
            </a:pr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反向接入信道</a:t>
              </a:r>
            </a:p>
          </p:txBody>
        </p:sp>
        <p:sp>
          <p:nvSpPr>
            <p:cNvPr id="356380" name="Rectangle 28"/>
            <p:cNvSpPr>
              <a:spLocks noChangeArrowheads="1"/>
            </p:cNvSpPr>
            <p:nvPr/>
          </p:nvSpPr>
          <p:spPr bwMode="auto">
            <a:xfrm>
              <a:off x="1792" y="906"/>
              <a:ext cx="952" cy="306"/>
            </a:xfrm>
            <a:prstGeom prst="rect">
              <a:avLst/>
            </a:pr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2000">
                  <a:solidFill>
                    <a:srgbClr val="1D7ACF"/>
                  </a:solidFill>
                  <a:latin typeface="宋体" charset="-122"/>
                  <a:cs typeface="Times New Roman" pitchFamily="16" charset="0"/>
                </a:rPr>
                <a:t>R-ACH</a:t>
              </a:r>
            </a:p>
          </p:txBody>
        </p:sp>
        <p:sp>
          <p:nvSpPr>
            <p:cNvPr id="356381" name="Rectangle 29"/>
            <p:cNvSpPr>
              <a:spLocks noChangeArrowheads="1"/>
            </p:cNvSpPr>
            <p:nvPr/>
          </p:nvSpPr>
          <p:spPr bwMode="auto">
            <a:xfrm>
              <a:off x="385" y="906"/>
              <a:ext cx="1407" cy="1728"/>
            </a:xfrm>
            <a:prstGeom prst="rect">
              <a:avLst/>
            </a:pr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反向链路</a:t>
              </a:r>
            </a:p>
            <a:p>
              <a:pPr marL="341313" indent="-341313" algn="ctr" eaLnBrk="0" hangingPunct="0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公共物理信道</a:t>
              </a:r>
            </a:p>
            <a:p>
              <a:pPr marL="341313" indent="-341313" algn="ctr" eaLnBrk="0" hangingPunct="0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（</a:t>
              </a:r>
              <a:r>
                <a:rPr lang="en-GB" altLang="zh-CN" sz="20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R-CPHCH</a:t>
              </a:r>
              <a:r>
                <a:rPr lang="zh-CN" altLang="en-GB" sz="2000">
                  <a:solidFill>
                    <a:srgbClr val="003300"/>
                  </a:solidFill>
                  <a:latin typeface="宋体" charset="-122"/>
                  <a:cs typeface="Times New Roman" pitchFamily="16" charset="0"/>
                </a:rPr>
                <a:t>）</a:t>
              </a:r>
            </a:p>
          </p:txBody>
        </p:sp>
        <p:sp>
          <p:nvSpPr>
            <p:cNvPr id="356382" name="Rectangle 30"/>
            <p:cNvSpPr>
              <a:spLocks noChangeArrowheads="1"/>
            </p:cNvSpPr>
            <p:nvPr/>
          </p:nvSpPr>
          <p:spPr bwMode="auto">
            <a:xfrm>
              <a:off x="4422" y="618"/>
              <a:ext cx="908" cy="288"/>
            </a:xfrm>
            <a:prstGeom prst="rect">
              <a:avLst/>
            </a:prstGeom>
            <a:solidFill>
              <a:srgbClr val="CC99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003300"/>
                  </a:solidFill>
                  <a:latin typeface="Verdana" pitchFamily="32" charset="0"/>
                  <a:cs typeface="Times New Roman" pitchFamily="16" charset="0"/>
                </a:rPr>
                <a:t>最大数目</a:t>
              </a:r>
            </a:p>
          </p:txBody>
        </p:sp>
        <p:sp>
          <p:nvSpPr>
            <p:cNvPr id="356383" name="Rectangle 31"/>
            <p:cNvSpPr>
              <a:spLocks noChangeArrowheads="1"/>
            </p:cNvSpPr>
            <p:nvPr/>
          </p:nvSpPr>
          <p:spPr bwMode="auto">
            <a:xfrm>
              <a:off x="2744" y="618"/>
              <a:ext cx="1678" cy="288"/>
            </a:xfrm>
            <a:prstGeom prst="rect">
              <a:avLst/>
            </a:prstGeom>
            <a:solidFill>
              <a:srgbClr val="CC99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003300"/>
                  </a:solidFill>
                  <a:latin typeface="Verdana" pitchFamily="32" charset="0"/>
                  <a:cs typeface="Times New Roman" pitchFamily="16" charset="0"/>
                </a:rPr>
                <a:t>物理信道类型</a:t>
              </a:r>
            </a:p>
          </p:txBody>
        </p:sp>
        <p:sp>
          <p:nvSpPr>
            <p:cNvPr id="356384" name="Rectangle 32"/>
            <p:cNvSpPr>
              <a:spLocks noChangeArrowheads="1"/>
            </p:cNvSpPr>
            <p:nvPr/>
          </p:nvSpPr>
          <p:spPr bwMode="auto">
            <a:xfrm>
              <a:off x="1792" y="618"/>
              <a:ext cx="952" cy="288"/>
            </a:xfrm>
            <a:prstGeom prst="rect">
              <a:avLst/>
            </a:prstGeom>
            <a:solidFill>
              <a:srgbClr val="CC99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sz="2000">
                  <a:solidFill>
                    <a:srgbClr val="003300"/>
                  </a:solidFill>
                  <a:latin typeface="Verdana" pitchFamily="32" charset="0"/>
                  <a:cs typeface="Times New Roman" pitchFamily="16" charset="0"/>
                </a:rPr>
                <a:t>信道名称</a:t>
              </a:r>
            </a:p>
          </p:txBody>
        </p:sp>
        <p:sp>
          <p:nvSpPr>
            <p:cNvPr id="356385" name="Rectangle 33"/>
            <p:cNvSpPr>
              <a:spLocks noChangeArrowheads="1"/>
            </p:cNvSpPr>
            <p:nvPr/>
          </p:nvSpPr>
          <p:spPr bwMode="auto">
            <a:xfrm>
              <a:off x="385" y="618"/>
              <a:ext cx="1407" cy="288"/>
            </a:xfrm>
            <a:prstGeom prst="rect">
              <a:avLst/>
            </a:prstGeom>
            <a:solidFill>
              <a:srgbClr val="CC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86" name="Line 34"/>
            <p:cNvSpPr>
              <a:spLocks noChangeShapeType="1"/>
            </p:cNvSpPr>
            <p:nvPr/>
          </p:nvSpPr>
          <p:spPr bwMode="auto">
            <a:xfrm>
              <a:off x="385" y="618"/>
              <a:ext cx="140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87" name="Line 35"/>
            <p:cNvSpPr>
              <a:spLocks noChangeShapeType="1"/>
            </p:cNvSpPr>
            <p:nvPr/>
          </p:nvSpPr>
          <p:spPr bwMode="auto">
            <a:xfrm>
              <a:off x="385" y="4166"/>
              <a:ext cx="140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88" name="Line 36"/>
            <p:cNvSpPr>
              <a:spLocks noChangeShapeType="1"/>
            </p:cNvSpPr>
            <p:nvPr/>
          </p:nvSpPr>
          <p:spPr bwMode="auto">
            <a:xfrm>
              <a:off x="385" y="618"/>
              <a:ext cx="1" cy="28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89" name="Line 37"/>
            <p:cNvSpPr>
              <a:spLocks noChangeShapeType="1"/>
            </p:cNvSpPr>
            <p:nvPr/>
          </p:nvSpPr>
          <p:spPr bwMode="auto">
            <a:xfrm>
              <a:off x="5330" y="618"/>
              <a:ext cx="1" cy="28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90" name="Line 38"/>
            <p:cNvSpPr>
              <a:spLocks noChangeShapeType="1"/>
            </p:cNvSpPr>
            <p:nvPr/>
          </p:nvSpPr>
          <p:spPr bwMode="auto">
            <a:xfrm>
              <a:off x="1792" y="618"/>
              <a:ext cx="1" cy="354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91" name="Line 39"/>
            <p:cNvSpPr>
              <a:spLocks noChangeShapeType="1"/>
            </p:cNvSpPr>
            <p:nvPr/>
          </p:nvSpPr>
          <p:spPr bwMode="auto">
            <a:xfrm>
              <a:off x="2744" y="618"/>
              <a:ext cx="1" cy="354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92" name="Line 40"/>
            <p:cNvSpPr>
              <a:spLocks noChangeShapeType="1"/>
            </p:cNvSpPr>
            <p:nvPr/>
          </p:nvSpPr>
          <p:spPr bwMode="auto">
            <a:xfrm>
              <a:off x="4422" y="618"/>
              <a:ext cx="1" cy="354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93" name="Line 41"/>
            <p:cNvSpPr>
              <a:spLocks noChangeShapeType="1"/>
            </p:cNvSpPr>
            <p:nvPr/>
          </p:nvSpPr>
          <p:spPr bwMode="auto">
            <a:xfrm>
              <a:off x="1792" y="618"/>
              <a:ext cx="952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94" name="Line 42"/>
            <p:cNvSpPr>
              <a:spLocks noChangeShapeType="1"/>
            </p:cNvSpPr>
            <p:nvPr/>
          </p:nvSpPr>
          <p:spPr bwMode="auto">
            <a:xfrm>
              <a:off x="385" y="906"/>
              <a:ext cx="1" cy="17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95" name="Line 43"/>
            <p:cNvSpPr>
              <a:spLocks noChangeShapeType="1"/>
            </p:cNvSpPr>
            <p:nvPr/>
          </p:nvSpPr>
          <p:spPr bwMode="auto">
            <a:xfrm>
              <a:off x="2744" y="618"/>
              <a:ext cx="167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96" name="Line 44"/>
            <p:cNvSpPr>
              <a:spLocks noChangeShapeType="1"/>
            </p:cNvSpPr>
            <p:nvPr/>
          </p:nvSpPr>
          <p:spPr bwMode="auto">
            <a:xfrm>
              <a:off x="4422" y="618"/>
              <a:ext cx="9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97" name="Line 45"/>
            <p:cNvSpPr>
              <a:spLocks noChangeShapeType="1"/>
            </p:cNvSpPr>
            <p:nvPr/>
          </p:nvSpPr>
          <p:spPr bwMode="auto">
            <a:xfrm>
              <a:off x="5330" y="906"/>
              <a:ext cx="1" cy="30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98" name="Line 46"/>
            <p:cNvSpPr>
              <a:spLocks noChangeShapeType="1"/>
            </p:cNvSpPr>
            <p:nvPr/>
          </p:nvSpPr>
          <p:spPr bwMode="auto">
            <a:xfrm>
              <a:off x="385" y="2634"/>
              <a:ext cx="1" cy="15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99" name="Line 47"/>
            <p:cNvSpPr>
              <a:spLocks noChangeShapeType="1"/>
            </p:cNvSpPr>
            <p:nvPr/>
          </p:nvSpPr>
          <p:spPr bwMode="auto">
            <a:xfrm>
              <a:off x="5330" y="1212"/>
              <a:ext cx="1" cy="307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00" name="Line 48"/>
            <p:cNvSpPr>
              <a:spLocks noChangeShapeType="1"/>
            </p:cNvSpPr>
            <p:nvPr/>
          </p:nvSpPr>
          <p:spPr bwMode="auto">
            <a:xfrm>
              <a:off x="5330" y="1519"/>
              <a:ext cx="1" cy="111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01" name="Line 49"/>
            <p:cNvSpPr>
              <a:spLocks noChangeShapeType="1"/>
            </p:cNvSpPr>
            <p:nvPr/>
          </p:nvSpPr>
          <p:spPr bwMode="auto">
            <a:xfrm>
              <a:off x="5330" y="2634"/>
              <a:ext cx="1" cy="30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02" name="Line 50"/>
            <p:cNvSpPr>
              <a:spLocks noChangeShapeType="1"/>
            </p:cNvSpPr>
            <p:nvPr/>
          </p:nvSpPr>
          <p:spPr bwMode="auto">
            <a:xfrm>
              <a:off x="1792" y="4166"/>
              <a:ext cx="952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03" name="Line 51"/>
            <p:cNvSpPr>
              <a:spLocks noChangeShapeType="1"/>
            </p:cNvSpPr>
            <p:nvPr/>
          </p:nvSpPr>
          <p:spPr bwMode="auto">
            <a:xfrm>
              <a:off x="5330" y="2940"/>
              <a:ext cx="1" cy="307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04" name="Line 52"/>
            <p:cNvSpPr>
              <a:spLocks noChangeShapeType="1"/>
            </p:cNvSpPr>
            <p:nvPr/>
          </p:nvSpPr>
          <p:spPr bwMode="auto">
            <a:xfrm>
              <a:off x="5330" y="3247"/>
              <a:ext cx="1" cy="30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05" name="Line 53"/>
            <p:cNvSpPr>
              <a:spLocks noChangeShapeType="1"/>
            </p:cNvSpPr>
            <p:nvPr/>
          </p:nvSpPr>
          <p:spPr bwMode="auto">
            <a:xfrm>
              <a:off x="5330" y="3553"/>
              <a:ext cx="1" cy="307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06" name="Line 54"/>
            <p:cNvSpPr>
              <a:spLocks noChangeShapeType="1"/>
            </p:cNvSpPr>
            <p:nvPr/>
          </p:nvSpPr>
          <p:spPr bwMode="auto">
            <a:xfrm>
              <a:off x="5330" y="3860"/>
              <a:ext cx="1" cy="30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07" name="Line 55"/>
            <p:cNvSpPr>
              <a:spLocks noChangeShapeType="1"/>
            </p:cNvSpPr>
            <p:nvPr/>
          </p:nvSpPr>
          <p:spPr bwMode="auto">
            <a:xfrm>
              <a:off x="2744" y="4166"/>
              <a:ext cx="167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08" name="Line 56"/>
            <p:cNvSpPr>
              <a:spLocks noChangeShapeType="1"/>
            </p:cNvSpPr>
            <p:nvPr/>
          </p:nvSpPr>
          <p:spPr bwMode="auto">
            <a:xfrm>
              <a:off x="4422" y="4166"/>
              <a:ext cx="9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09" name="Line 57"/>
            <p:cNvSpPr>
              <a:spLocks noChangeShapeType="1"/>
            </p:cNvSpPr>
            <p:nvPr/>
          </p:nvSpPr>
          <p:spPr bwMode="auto">
            <a:xfrm>
              <a:off x="1792" y="1212"/>
              <a:ext cx="353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10" name="Line 58"/>
            <p:cNvSpPr>
              <a:spLocks noChangeShapeType="1"/>
            </p:cNvSpPr>
            <p:nvPr/>
          </p:nvSpPr>
          <p:spPr bwMode="auto">
            <a:xfrm>
              <a:off x="1792" y="1519"/>
              <a:ext cx="353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11" name="Line 59"/>
            <p:cNvSpPr>
              <a:spLocks noChangeShapeType="1"/>
            </p:cNvSpPr>
            <p:nvPr/>
          </p:nvSpPr>
          <p:spPr bwMode="auto">
            <a:xfrm>
              <a:off x="1792" y="2940"/>
              <a:ext cx="353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12" name="Line 60"/>
            <p:cNvSpPr>
              <a:spLocks noChangeShapeType="1"/>
            </p:cNvSpPr>
            <p:nvPr/>
          </p:nvSpPr>
          <p:spPr bwMode="auto">
            <a:xfrm>
              <a:off x="1792" y="3247"/>
              <a:ext cx="353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13" name="Line 61"/>
            <p:cNvSpPr>
              <a:spLocks noChangeShapeType="1"/>
            </p:cNvSpPr>
            <p:nvPr/>
          </p:nvSpPr>
          <p:spPr bwMode="auto">
            <a:xfrm>
              <a:off x="1792" y="3553"/>
              <a:ext cx="353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414" name="Line 62"/>
            <p:cNvSpPr>
              <a:spLocks noChangeShapeType="1"/>
            </p:cNvSpPr>
            <p:nvPr/>
          </p:nvSpPr>
          <p:spPr bwMode="auto">
            <a:xfrm>
              <a:off x="1792" y="3860"/>
              <a:ext cx="353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D11612-6807-477D-BFBA-AA6C4F8E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081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BD2B9-656D-4887-B010-630BB2E4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2160" tIns="46080" rIns="92160" bIns="46080" rtlCol="0" anchor="ctr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 7.2.5 </a:t>
            </a:r>
            <a:r>
              <a:rPr lang="zh-CN" altLang="en-US" dirty="0">
                <a:solidFill>
                  <a:srgbClr val="FFFFFF"/>
                </a:solidFill>
                <a:latin typeface="宋体" charset="-122"/>
              </a:rPr>
              <a:t>上行（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反向</a:t>
            </a:r>
            <a:r>
              <a:rPr lang="zh-CN" altLang="en-US" dirty="0">
                <a:solidFill>
                  <a:srgbClr val="FFFFFF"/>
                </a:solidFill>
                <a:latin typeface="宋体" charset="-122"/>
              </a:rPr>
              <a:t>）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链路物理信道</a:t>
            </a:r>
            <a:r>
              <a:rPr lang="zh-CN" altLang="en-US" dirty="0">
                <a:solidFill>
                  <a:srgbClr val="FFFFFF"/>
                </a:solidFill>
                <a:latin typeface="宋体" charset="-122"/>
              </a:rPr>
              <a:t>数据速率</a:t>
            </a:r>
            <a:endParaRPr lang="zh-CN" altLang="en-GB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3BD08-6039-4335-9CC5-9E1FFEA2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grpSp>
        <p:nvGrpSpPr>
          <p:cNvPr id="358403" name="Group 3"/>
          <p:cNvGrpSpPr>
            <a:grpSpLocks/>
          </p:cNvGrpSpPr>
          <p:nvPr/>
        </p:nvGrpSpPr>
        <p:grpSpPr bwMode="auto">
          <a:xfrm>
            <a:off x="2452662" y="857232"/>
            <a:ext cx="7349758" cy="5646448"/>
            <a:chOff x="144" y="0"/>
            <a:chExt cx="5218" cy="4233"/>
          </a:xfrm>
        </p:grpSpPr>
        <p:sp>
          <p:nvSpPr>
            <p:cNvPr id="358406" name="Rectangle 6"/>
            <p:cNvSpPr>
              <a:spLocks noChangeArrowheads="1"/>
            </p:cNvSpPr>
            <p:nvPr/>
          </p:nvSpPr>
          <p:spPr bwMode="auto">
            <a:xfrm>
              <a:off x="1512" y="3180"/>
              <a:ext cx="3847" cy="1051"/>
            </a:xfrm>
            <a:prstGeom prst="rect">
              <a:avLst/>
            </a:prstGeom>
            <a:solidFill>
              <a:srgbClr val="FFD04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 dirty="0">
                  <a:solidFill>
                    <a:srgbClr val="1D7ACF"/>
                  </a:solidFill>
                  <a:latin typeface="宋体" charset="-122"/>
                </a:rPr>
                <a:t>307200, 153600, 76800, 38400, 19200, 9600, 4800, 2700, 1500 (20 ms </a:t>
              </a:r>
              <a:r>
                <a:rPr lang="zh-CN" altLang="en-GB" sz="1400" dirty="0">
                  <a:solidFill>
                    <a:srgbClr val="1D7ACF"/>
                  </a:solidFill>
                  <a:latin typeface="宋体" charset="-122"/>
                </a:rPr>
                <a:t>帧长</a:t>
              </a:r>
              <a:r>
                <a:rPr lang="en-GB" altLang="zh-CN" sz="1400" dirty="0">
                  <a:solidFill>
                    <a:srgbClr val="1D7ACF"/>
                  </a:solidFill>
                  <a:latin typeface="宋体" charset="-122"/>
                </a:rPr>
                <a:t>)‏</a:t>
              </a:r>
            </a:p>
            <a:p>
              <a:pPr marL="341313" indent="-341313" eaLnBrk="0" hangingPunct="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 dirty="0">
                  <a:solidFill>
                    <a:srgbClr val="1D7ACF"/>
                  </a:solidFill>
                  <a:latin typeface="宋体" charset="-122"/>
                </a:rPr>
                <a:t>153600, 76800, 38400, 19200, 9600, 4800, 2400,  1350 (40 ms </a:t>
              </a:r>
              <a:r>
                <a:rPr lang="zh-CN" altLang="en-GB" sz="1400" dirty="0">
                  <a:solidFill>
                    <a:srgbClr val="1D7ACF"/>
                  </a:solidFill>
                  <a:latin typeface="宋体" charset="-122"/>
                </a:rPr>
                <a:t>帧长</a:t>
              </a:r>
              <a:r>
                <a:rPr lang="en-GB" altLang="zh-CN" sz="1400" dirty="0">
                  <a:solidFill>
                    <a:srgbClr val="1D7ACF"/>
                  </a:solidFill>
                  <a:latin typeface="宋体" charset="-122"/>
                </a:rPr>
                <a:t>)‏</a:t>
              </a:r>
            </a:p>
            <a:p>
              <a:pPr marL="341313" indent="-341313" eaLnBrk="0" hangingPunct="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 dirty="0">
                  <a:solidFill>
                    <a:srgbClr val="1D7ACF"/>
                  </a:solidFill>
                  <a:latin typeface="宋体" charset="-122"/>
                </a:rPr>
                <a:t>76800, 38400, 19200, 9600, 4800, 2400, </a:t>
              </a:r>
              <a:r>
                <a:rPr lang="zh-CN" altLang="en-GB" sz="1400" dirty="0">
                  <a:solidFill>
                    <a:srgbClr val="1D7ACF"/>
                  </a:solidFill>
                  <a:latin typeface="宋体" charset="-122"/>
                </a:rPr>
                <a:t>或 </a:t>
              </a:r>
              <a:r>
                <a:rPr lang="en-GB" altLang="zh-CN" sz="1400" dirty="0">
                  <a:solidFill>
                    <a:srgbClr val="1D7ACF"/>
                  </a:solidFill>
                  <a:latin typeface="宋体" charset="-122"/>
                </a:rPr>
                <a:t>1200 (80 ms </a:t>
              </a:r>
              <a:r>
                <a:rPr lang="zh-CN" altLang="en-GB" sz="1400" dirty="0">
                  <a:solidFill>
                    <a:srgbClr val="1D7ACF"/>
                  </a:solidFill>
                  <a:latin typeface="宋体" charset="-122"/>
                </a:rPr>
                <a:t>帧长</a:t>
              </a:r>
              <a:r>
                <a:rPr lang="en-GB" altLang="zh-CN" sz="1400" dirty="0">
                  <a:solidFill>
                    <a:srgbClr val="1D7ACF"/>
                  </a:solidFill>
                  <a:latin typeface="宋体" charset="-122"/>
                </a:rPr>
                <a:t>)‏</a:t>
              </a:r>
            </a:p>
          </p:txBody>
        </p:sp>
        <p:sp>
          <p:nvSpPr>
            <p:cNvPr id="358407" name="Rectangle 7"/>
            <p:cNvSpPr>
              <a:spLocks noChangeArrowheads="1"/>
            </p:cNvSpPr>
            <p:nvPr/>
          </p:nvSpPr>
          <p:spPr bwMode="auto">
            <a:xfrm>
              <a:off x="1042" y="3180"/>
              <a:ext cx="470" cy="1051"/>
            </a:xfrm>
            <a:prstGeom prst="rect">
              <a:avLst/>
            </a:prstGeom>
            <a:solidFill>
              <a:srgbClr val="FFD04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dirty="0">
                  <a:solidFill>
                    <a:srgbClr val="1D7ACF"/>
                  </a:solidFill>
                  <a:latin typeface="宋体" charset="-122"/>
                </a:rPr>
                <a:t>RC 3</a:t>
              </a:r>
            </a:p>
          </p:txBody>
        </p:sp>
        <p:sp>
          <p:nvSpPr>
            <p:cNvPr id="358408" name="Rectangle 8"/>
            <p:cNvSpPr>
              <a:spLocks noChangeArrowheads="1"/>
            </p:cNvSpPr>
            <p:nvPr/>
          </p:nvSpPr>
          <p:spPr bwMode="auto">
            <a:xfrm>
              <a:off x="144" y="3180"/>
              <a:ext cx="898" cy="1052"/>
            </a:xfrm>
            <a:prstGeom prst="rect">
              <a:avLst/>
            </a:prstGeom>
            <a:solidFill>
              <a:srgbClr val="FFD04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反向补充信道</a:t>
              </a:r>
            </a:p>
          </p:txBody>
        </p:sp>
        <p:sp>
          <p:nvSpPr>
            <p:cNvPr id="358409" name="Rectangle 9"/>
            <p:cNvSpPr>
              <a:spLocks noChangeArrowheads="1"/>
            </p:cNvSpPr>
            <p:nvPr/>
          </p:nvSpPr>
          <p:spPr bwMode="auto">
            <a:xfrm>
              <a:off x="1512" y="2950"/>
              <a:ext cx="3847" cy="230"/>
            </a:xfrm>
            <a:prstGeom prst="rect">
              <a:avLst/>
            </a:prstGeom>
            <a:solidFill>
              <a:srgbClr val="BA8B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14400</a:t>
              </a:r>
            </a:p>
          </p:txBody>
        </p:sp>
        <p:sp>
          <p:nvSpPr>
            <p:cNvPr id="358410" name="Rectangle 10"/>
            <p:cNvSpPr>
              <a:spLocks noChangeArrowheads="1"/>
            </p:cNvSpPr>
            <p:nvPr/>
          </p:nvSpPr>
          <p:spPr bwMode="auto">
            <a:xfrm>
              <a:off x="1042" y="2950"/>
              <a:ext cx="470" cy="230"/>
            </a:xfrm>
            <a:prstGeom prst="rect">
              <a:avLst/>
            </a:prstGeom>
            <a:solidFill>
              <a:srgbClr val="BA8B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RC 2</a:t>
              </a:r>
            </a:p>
          </p:txBody>
        </p:sp>
        <p:sp>
          <p:nvSpPr>
            <p:cNvPr id="358411" name="Rectangle 11"/>
            <p:cNvSpPr>
              <a:spLocks noChangeArrowheads="1"/>
            </p:cNvSpPr>
            <p:nvPr/>
          </p:nvSpPr>
          <p:spPr bwMode="auto">
            <a:xfrm>
              <a:off x="1512" y="2720"/>
              <a:ext cx="3847" cy="230"/>
            </a:xfrm>
            <a:prstGeom prst="rect">
              <a:avLst/>
            </a:prstGeom>
            <a:solidFill>
              <a:srgbClr val="BA8B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9600</a:t>
              </a:r>
            </a:p>
          </p:txBody>
        </p:sp>
        <p:sp>
          <p:nvSpPr>
            <p:cNvPr id="358412" name="Rectangle 12"/>
            <p:cNvSpPr>
              <a:spLocks noChangeArrowheads="1"/>
            </p:cNvSpPr>
            <p:nvPr/>
          </p:nvSpPr>
          <p:spPr bwMode="auto">
            <a:xfrm>
              <a:off x="1042" y="2720"/>
              <a:ext cx="470" cy="230"/>
            </a:xfrm>
            <a:prstGeom prst="rect">
              <a:avLst/>
            </a:prstGeom>
            <a:solidFill>
              <a:srgbClr val="BA8B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RC 1</a:t>
              </a:r>
            </a:p>
          </p:txBody>
        </p:sp>
        <p:sp>
          <p:nvSpPr>
            <p:cNvPr id="358413" name="Rectangle 13"/>
            <p:cNvSpPr>
              <a:spLocks noChangeArrowheads="1"/>
            </p:cNvSpPr>
            <p:nvPr/>
          </p:nvSpPr>
          <p:spPr bwMode="auto">
            <a:xfrm>
              <a:off x="144" y="2720"/>
              <a:ext cx="898" cy="460"/>
            </a:xfrm>
            <a:prstGeom prst="rect">
              <a:avLst/>
            </a:prstGeom>
            <a:solidFill>
              <a:srgbClr val="BA8B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反向补充</a:t>
              </a:r>
            </a:p>
            <a:p>
              <a:pPr marL="341313" indent="-341313" algn="ctr" eaLnBrk="0" hangingPunct="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码分信道</a:t>
              </a:r>
            </a:p>
          </p:txBody>
        </p:sp>
        <p:sp>
          <p:nvSpPr>
            <p:cNvPr id="358416" name="Rectangle 16"/>
            <p:cNvSpPr>
              <a:spLocks noChangeArrowheads="1"/>
            </p:cNvSpPr>
            <p:nvPr/>
          </p:nvSpPr>
          <p:spPr bwMode="auto">
            <a:xfrm>
              <a:off x="1512" y="2260"/>
              <a:ext cx="3847" cy="478"/>
            </a:xfrm>
            <a:prstGeom prst="rect">
              <a:avLst/>
            </a:prstGeom>
            <a:solidFill>
              <a:srgbClr val="AFA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 dirty="0">
                  <a:solidFill>
                    <a:srgbClr val="1D7ACF"/>
                  </a:solidFill>
                  <a:latin typeface="宋体" charset="-122"/>
                </a:rPr>
                <a:t>9600, 4800, 2700,  1500 (20 ms</a:t>
              </a:r>
              <a:r>
                <a:rPr lang="zh-CN" altLang="en-GB" sz="1400" dirty="0">
                  <a:solidFill>
                    <a:srgbClr val="1D7ACF"/>
                  </a:solidFill>
                  <a:latin typeface="宋体" charset="-122"/>
                </a:rPr>
                <a:t>帧长</a:t>
              </a:r>
              <a:r>
                <a:rPr lang="en-GB" altLang="zh-CN" sz="1400" dirty="0">
                  <a:solidFill>
                    <a:srgbClr val="1D7ACF"/>
                  </a:solidFill>
                  <a:latin typeface="宋体" charset="-122"/>
                </a:rPr>
                <a:t>)</a:t>
              </a:r>
              <a:r>
                <a:rPr lang="zh-CN" altLang="en-GB" sz="1400" dirty="0">
                  <a:solidFill>
                    <a:srgbClr val="1D7ACF"/>
                  </a:solidFill>
                  <a:latin typeface="宋体" charset="-122"/>
                </a:rPr>
                <a:t>，  </a:t>
              </a:r>
              <a:r>
                <a:rPr lang="en-GB" altLang="zh-CN" sz="1400" dirty="0">
                  <a:solidFill>
                    <a:srgbClr val="1D7ACF"/>
                  </a:solidFill>
                  <a:latin typeface="宋体" charset="-122"/>
                </a:rPr>
                <a:t>9600 (5 ms </a:t>
              </a:r>
              <a:r>
                <a:rPr lang="zh-CN" altLang="en-GB" sz="1400" dirty="0">
                  <a:solidFill>
                    <a:srgbClr val="1D7ACF"/>
                  </a:solidFill>
                  <a:latin typeface="宋体" charset="-122"/>
                </a:rPr>
                <a:t>帧长</a:t>
              </a:r>
              <a:r>
                <a:rPr lang="en-GB" altLang="zh-CN" sz="1400" dirty="0">
                  <a:solidFill>
                    <a:srgbClr val="1D7ACF"/>
                  </a:solidFill>
                  <a:latin typeface="宋体" charset="-122"/>
                </a:rPr>
                <a:t>)‏</a:t>
              </a:r>
            </a:p>
          </p:txBody>
        </p:sp>
        <p:sp>
          <p:nvSpPr>
            <p:cNvPr id="358417" name="Rectangle 17"/>
            <p:cNvSpPr>
              <a:spLocks noChangeArrowheads="1"/>
            </p:cNvSpPr>
            <p:nvPr/>
          </p:nvSpPr>
          <p:spPr bwMode="auto">
            <a:xfrm>
              <a:off x="1042" y="2260"/>
              <a:ext cx="470" cy="478"/>
            </a:xfrm>
            <a:prstGeom prst="rect">
              <a:avLst/>
            </a:prstGeom>
            <a:solidFill>
              <a:srgbClr val="AFA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RC 3</a:t>
              </a:r>
            </a:p>
          </p:txBody>
        </p:sp>
        <p:sp>
          <p:nvSpPr>
            <p:cNvPr id="358418" name="Rectangle 18"/>
            <p:cNvSpPr>
              <a:spLocks noChangeArrowheads="1"/>
            </p:cNvSpPr>
            <p:nvPr/>
          </p:nvSpPr>
          <p:spPr bwMode="auto">
            <a:xfrm>
              <a:off x="1512" y="2030"/>
              <a:ext cx="3847" cy="230"/>
            </a:xfrm>
            <a:prstGeom prst="rect">
              <a:avLst/>
            </a:prstGeom>
            <a:solidFill>
              <a:srgbClr val="AFA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14400, 7200, 3600, 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或 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1800</a:t>
              </a:r>
            </a:p>
          </p:txBody>
        </p:sp>
        <p:sp>
          <p:nvSpPr>
            <p:cNvPr id="358419" name="Rectangle 19"/>
            <p:cNvSpPr>
              <a:spLocks noChangeArrowheads="1"/>
            </p:cNvSpPr>
            <p:nvPr/>
          </p:nvSpPr>
          <p:spPr bwMode="auto">
            <a:xfrm>
              <a:off x="1042" y="2030"/>
              <a:ext cx="470" cy="230"/>
            </a:xfrm>
            <a:prstGeom prst="rect">
              <a:avLst/>
            </a:prstGeom>
            <a:solidFill>
              <a:srgbClr val="AFA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RC 2</a:t>
              </a:r>
            </a:p>
          </p:txBody>
        </p:sp>
        <p:sp>
          <p:nvSpPr>
            <p:cNvPr id="358420" name="Rectangle 20"/>
            <p:cNvSpPr>
              <a:spLocks noChangeArrowheads="1"/>
            </p:cNvSpPr>
            <p:nvPr/>
          </p:nvSpPr>
          <p:spPr bwMode="auto">
            <a:xfrm>
              <a:off x="1512" y="1800"/>
              <a:ext cx="3847" cy="230"/>
            </a:xfrm>
            <a:prstGeom prst="rect">
              <a:avLst/>
            </a:prstGeom>
            <a:solidFill>
              <a:srgbClr val="AFA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9600, 4800, 2400, 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或 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1200</a:t>
              </a:r>
            </a:p>
          </p:txBody>
        </p:sp>
        <p:sp>
          <p:nvSpPr>
            <p:cNvPr id="358421" name="Rectangle 21"/>
            <p:cNvSpPr>
              <a:spLocks noChangeArrowheads="1"/>
            </p:cNvSpPr>
            <p:nvPr/>
          </p:nvSpPr>
          <p:spPr bwMode="auto">
            <a:xfrm>
              <a:off x="1042" y="1800"/>
              <a:ext cx="470" cy="230"/>
            </a:xfrm>
            <a:prstGeom prst="rect">
              <a:avLst/>
            </a:prstGeom>
            <a:solidFill>
              <a:srgbClr val="AFA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RC 1</a:t>
              </a:r>
            </a:p>
          </p:txBody>
        </p:sp>
        <p:sp>
          <p:nvSpPr>
            <p:cNvPr id="358422" name="Rectangle 22"/>
            <p:cNvSpPr>
              <a:spLocks noChangeArrowheads="1"/>
            </p:cNvSpPr>
            <p:nvPr/>
          </p:nvSpPr>
          <p:spPr bwMode="auto">
            <a:xfrm>
              <a:off x="144" y="1800"/>
              <a:ext cx="898" cy="920"/>
            </a:xfrm>
            <a:prstGeom prst="rect">
              <a:avLst/>
            </a:prstGeom>
            <a:solidFill>
              <a:srgbClr val="AFA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反向基</a:t>
              </a:r>
            </a:p>
            <a:p>
              <a:pPr marL="341313" indent="-341313" algn="ctr" eaLnBrk="0" hangingPunct="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本信道</a:t>
              </a:r>
            </a:p>
          </p:txBody>
        </p:sp>
        <p:sp>
          <p:nvSpPr>
            <p:cNvPr id="358423" name="Rectangle 23"/>
            <p:cNvSpPr>
              <a:spLocks noChangeArrowheads="1"/>
            </p:cNvSpPr>
            <p:nvPr/>
          </p:nvSpPr>
          <p:spPr bwMode="auto">
            <a:xfrm>
              <a:off x="1512" y="1570"/>
              <a:ext cx="3847" cy="230"/>
            </a:xfrm>
            <a:prstGeom prst="rect">
              <a:avLst/>
            </a:prstGeom>
            <a:solidFill>
              <a:srgbClr val="AF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endParaRPr lang="en-GB" altLang="zh-CN" sz="1400" dirty="0">
                <a:solidFill>
                  <a:srgbClr val="1D7ACF"/>
                </a:solidFill>
                <a:latin typeface="宋体" charset="-122"/>
              </a:endParaRPr>
            </a:p>
          </p:txBody>
        </p:sp>
        <p:sp>
          <p:nvSpPr>
            <p:cNvPr id="358424" name="Rectangle 24"/>
            <p:cNvSpPr>
              <a:spLocks noChangeArrowheads="1"/>
            </p:cNvSpPr>
            <p:nvPr/>
          </p:nvSpPr>
          <p:spPr bwMode="auto">
            <a:xfrm>
              <a:off x="1042" y="1570"/>
              <a:ext cx="470" cy="230"/>
            </a:xfrm>
            <a:prstGeom prst="rect">
              <a:avLst/>
            </a:prstGeom>
            <a:solidFill>
              <a:srgbClr val="AF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endParaRPr lang="en-GB" altLang="zh-CN" dirty="0">
                <a:solidFill>
                  <a:srgbClr val="1D7ACF"/>
                </a:solidFill>
                <a:latin typeface="宋体" charset="-122"/>
              </a:endParaRPr>
            </a:p>
          </p:txBody>
        </p:sp>
        <p:sp>
          <p:nvSpPr>
            <p:cNvPr id="358425" name="Rectangle 25"/>
            <p:cNvSpPr>
              <a:spLocks noChangeArrowheads="1"/>
            </p:cNvSpPr>
            <p:nvPr/>
          </p:nvSpPr>
          <p:spPr bwMode="auto">
            <a:xfrm>
              <a:off x="1512" y="1340"/>
              <a:ext cx="3847" cy="230"/>
            </a:xfrm>
            <a:prstGeom prst="rect">
              <a:avLst/>
            </a:prstGeom>
            <a:solidFill>
              <a:srgbClr val="AF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9600</a:t>
              </a:r>
            </a:p>
          </p:txBody>
        </p:sp>
        <p:sp>
          <p:nvSpPr>
            <p:cNvPr id="358426" name="Rectangle 26"/>
            <p:cNvSpPr>
              <a:spLocks noChangeArrowheads="1"/>
            </p:cNvSpPr>
            <p:nvPr/>
          </p:nvSpPr>
          <p:spPr bwMode="auto">
            <a:xfrm>
              <a:off x="1042" y="1340"/>
              <a:ext cx="470" cy="230"/>
            </a:xfrm>
            <a:prstGeom prst="rect">
              <a:avLst/>
            </a:prstGeom>
            <a:solidFill>
              <a:srgbClr val="AF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RC 3</a:t>
              </a:r>
            </a:p>
          </p:txBody>
        </p:sp>
        <p:sp>
          <p:nvSpPr>
            <p:cNvPr id="358427" name="Rectangle 27"/>
            <p:cNvSpPr>
              <a:spLocks noChangeArrowheads="1"/>
            </p:cNvSpPr>
            <p:nvPr/>
          </p:nvSpPr>
          <p:spPr bwMode="auto">
            <a:xfrm>
              <a:off x="144" y="1340"/>
              <a:ext cx="898" cy="460"/>
            </a:xfrm>
            <a:prstGeom prst="rect">
              <a:avLst/>
            </a:prstGeom>
            <a:solidFill>
              <a:srgbClr val="AF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反向专用</a:t>
              </a:r>
            </a:p>
            <a:p>
              <a:pPr marL="341313" indent="-341313" algn="ctr" eaLnBrk="0" hangingPunct="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控制信道</a:t>
              </a:r>
            </a:p>
          </p:txBody>
        </p:sp>
        <p:sp>
          <p:nvSpPr>
            <p:cNvPr id="358428" name="Rectangle 28"/>
            <p:cNvSpPr>
              <a:spLocks noChangeArrowheads="1"/>
            </p:cNvSpPr>
            <p:nvPr/>
          </p:nvSpPr>
          <p:spPr bwMode="auto">
            <a:xfrm>
              <a:off x="1512" y="1015"/>
              <a:ext cx="3847" cy="325"/>
            </a:xfrm>
            <a:prstGeom prst="rect">
              <a:avLst/>
            </a:prstGeom>
            <a:solidFill>
              <a:srgbClr val="FF9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38400 (5, 10, 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或 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20 ms 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帧长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), 19200 (10 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或 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20 ms 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帧长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), 9600 (20 ms 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帧长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)‏</a:t>
              </a:r>
            </a:p>
          </p:txBody>
        </p:sp>
        <p:sp>
          <p:nvSpPr>
            <p:cNvPr id="358429" name="Rectangle 29"/>
            <p:cNvSpPr>
              <a:spLocks noChangeArrowheads="1"/>
            </p:cNvSpPr>
            <p:nvPr/>
          </p:nvSpPr>
          <p:spPr bwMode="auto">
            <a:xfrm>
              <a:off x="144" y="1015"/>
              <a:ext cx="1368" cy="325"/>
            </a:xfrm>
            <a:prstGeom prst="rect">
              <a:avLst/>
            </a:prstGeom>
            <a:solidFill>
              <a:srgbClr val="FF9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反向公共控制信道</a:t>
              </a:r>
            </a:p>
          </p:txBody>
        </p:sp>
        <p:sp>
          <p:nvSpPr>
            <p:cNvPr id="358430" name="Rectangle 30"/>
            <p:cNvSpPr>
              <a:spLocks noChangeArrowheads="1"/>
            </p:cNvSpPr>
            <p:nvPr/>
          </p:nvSpPr>
          <p:spPr bwMode="auto">
            <a:xfrm>
              <a:off x="1512" y="690"/>
              <a:ext cx="3847" cy="325"/>
            </a:xfrm>
            <a:prstGeom prst="rect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38400 (5, 10, 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或 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20 ms 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帧长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), 19200 (10 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或 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20 ms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帧长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),  9600 (20 ms </a:t>
              </a:r>
              <a:r>
                <a:rPr lang="zh-CN" altLang="en-GB" sz="1400">
                  <a:solidFill>
                    <a:srgbClr val="1D7ACF"/>
                  </a:solidFill>
                  <a:latin typeface="宋体" charset="-122"/>
                </a:rPr>
                <a:t>帧长</a:t>
              </a: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)‏</a:t>
              </a:r>
            </a:p>
          </p:txBody>
        </p:sp>
        <p:sp>
          <p:nvSpPr>
            <p:cNvPr id="358431" name="Rectangle 31"/>
            <p:cNvSpPr>
              <a:spLocks noChangeArrowheads="1"/>
            </p:cNvSpPr>
            <p:nvPr/>
          </p:nvSpPr>
          <p:spPr bwMode="auto">
            <a:xfrm>
              <a:off x="1042" y="690"/>
              <a:ext cx="470" cy="325"/>
            </a:xfrm>
            <a:prstGeom prst="rect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数据</a:t>
              </a:r>
            </a:p>
          </p:txBody>
        </p:sp>
        <p:sp>
          <p:nvSpPr>
            <p:cNvPr id="358432" name="Rectangle 32"/>
            <p:cNvSpPr>
              <a:spLocks noChangeArrowheads="1"/>
            </p:cNvSpPr>
            <p:nvPr/>
          </p:nvSpPr>
          <p:spPr bwMode="auto">
            <a:xfrm>
              <a:off x="1512" y="460"/>
              <a:ext cx="3847" cy="230"/>
            </a:xfrm>
            <a:prstGeom prst="rect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9600</a:t>
              </a:r>
            </a:p>
          </p:txBody>
        </p:sp>
        <p:sp>
          <p:nvSpPr>
            <p:cNvPr id="358433" name="Rectangle 33"/>
            <p:cNvSpPr>
              <a:spLocks noChangeArrowheads="1"/>
            </p:cNvSpPr>
            <p:nvPr/>
          </p:nvSpPr>
          <p:spPr bwMode="auto">
            <a:xfrm>
              <a:off x="1042" y="460"/>
              <a:ext cx="470" cy="230"/>
            </a:xfrm>
            <a:prstGeom prst="rect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报头</a:t>
              </a:r>
            </a:p>
          </p:txBody>
        </p:sp>
        <p:sp>
          <p:nvSpPr>
            <p:cNvPr id="358434" name="Rectangle 34"/>
            <p:cNvSpPr>
              <a:spLocks noChangeArrowheads="1"/>
            </p:cNvSpPr>
            <p:nvPr/>
          </p:nvSpPr>
          <p:spPr bwMode="auto">
            <a:xfrm>
              <a:off x="144" y="460"/>
              <a:ext cx="898" cy="555"/>
            </a:xfrm>
            <a:prstGeom prst="rect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反向增强型</a:t>
              </a:r>
            </a:p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接入信道</a:t>
              </a:r>
            </a:p>
          </p:txBody>
        </p:sp>
        <p:sp>
          <p:nvSpPr>
            <p:cNvPr id="358435" name="Rectangle 35"/>
            <p:cNvSpPr>
              <a:spLocks noChangeArrowheads="1"/>
            </p:cNvSpPr>
            <p:nvPr/>
          </p:nvSpPr>
          <p:spPr bwMode="auto">
            <a:xfrm>
              <a:off x="1512" y="230"/>
              <a:ext cx="3847" cy="230"/>
            </a:xfrm>
            <a:prstGeom prst="rect">
              <a:avLst/>
            </a:prstGeom>
            <a:solidFill>
              <a:srgbClr val="FFC5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 sz="1400">
                  <a:solidFill>
                    <a:srgbClr val="1D7ACF"/>
                  </a:solidFill>
                  <a:latin typeface="宋体" charset="-122"/>
                </a:rPr>
                <a:t>4800</a:t>
              </a:r>
            </a:p>
          </p:txBody>
        </p:sp>
        <p:sp>
          <p:nvSpPr>
            <p:cNvPr id="358436" name="Rectangle 36"/>
            <p:cNvSpPr>
              <a:spLocks noChangeArrowheads="1"/>
            </p:cNvSpPr>
            <p:nvPr/>
          </p:nvSpPr>
          <p:spPr bwMode="auto">
            <a:xfrm>
              <a:off x="144" y="230"/>
              <a:ext cx="1368" cy="230"/>
            </a:xfrm>
            <a:prstGeom prst="rect">
              <a:avLst/>
            </a:prstGeom>
            <a:solidFill>
              <a:srgbClr val="FFC5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反向接入信道</a:t>
              </a:r>
            </a:p>
          </p:txBody>
        </p:sp>
        <p:sp>
          <p:nvSpPr>
            <p:cNvPr id="358437" name="Rectangle 37"/>
            <p:cNvSpPr>
              <a:spLocks noChangeArrowheads="1"/>
            </p:cNvSpPr>
            <p:nvPr/>
          </p:nvSpPr>
          <p:spPr bwMode="auto">
            <a:xfrm>
              <a:off x="1512" y="0"/>
              <a:ext cx="3847" cy="230"/>
            </a:xfrm>
            <a:prstGeom prst="rect">
              <a:avLst/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003300"/>
                  </a:solidFill>
                  <a:latin typeface="宋体" charset="-122"/>
                </a:rPr>
                <a:t>数 据 速 率  </a:t>
              </a:r>
              <a:r>
                <a:rPr lang="en-GB" altLang="zh-CN">
                  <a:solidFill>
                    <a:srgbClr val="003300"/>
                  </a:solidFill>
                  <a:latin typeface="宋体" charset="-122"/>
                </a:rPr>
                <a:t>(bps)‏</a:t>
              </a:r>
            </a:p>
          </p:txBody>
        </p:sp>
        <p:sp>
          <p:nvSpPr>
            <p:cNvPr id="358438" name="Rectangle 38"/>
            <p:cNvSpPr>
              <a:spLocks noChangeArrowheads="1"/>
            </p:cNvSpPr>
            <p:nvPr/>
          </p:nvSpPr>
          <p:spPr bwMode="auto">
            <a:xfrm>
              <a:off x="144" y="0"/>
              <a:ext cx="1368" cy="230"/>
            </a:xfrm>
            <a:prstGeom prst="rect">
              <a:avLst/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003300"/>
                  </a:solidFill>
                  <a:latin typeface="宋体" charset="-122"/>
                </a:rPr>
                <a:t>信道类别</a:t>
              </a:r>
            </a:p>
          </p:txBody>
        </p:sp>
        <p:sp>
          <p:nvSpPr>
            <p:cNvPr id="358439" name="Line 39"/>
            <p:cNvSpPr>
              <a:spLocks noChangeShapeType="1"/>
            </p:cNvSpPr>
            <p:nvPr/>
          </p:nvSpPr>
          <p:spPr bwMode="auto">
            <a:xfrm>
              <a:off x="144" y="0"/>
              <a:ext cx="136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0" name="Line 40"/>
            <p:cNvSpPr>
              <a:spLocks noChangeShapeType="1"/>
            </p:cNvSpPr>
            <p:nvPr/>
          </p:nvSpPr>
          <p:spPr bwMode="auto">
            <a:xfrm>
              <a:off x="144" y="4232"/>
              <a:ext cx="8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1" name="Line 41"/>
            <p:cNvSpPr>
              <a:spLocks noChangeShapeType="1"/>
            </p:cNvSpPr>
            <p:nvPr/>
          </p:nvSpPr>
          <p:spPr bwMode="auto">
            <a:xfrm>
              <a:off x="144" y="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2" name="Line 42"/>
            <p:cNvSpPr>
              <a:spLocks noChangeShapeType="1"/>
            </p:cNvSpPr>
            <p:nvPr/>
          </p:nvSpPr>
          <p:spPr bwMode="auto">
            <a:xfrm>
              <a:off x="5359" y="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3" name="Line 43"/>
            <p:cNvSpPr>
              <a:spLocks noChangeShapeType="1"/>
            </p:cNvSpPr>
            <p:nvPr/>
          </p:nvSpPr>
          <p:spPr bwMode="auto">
            <a:xfrm>
              <a:off x="1512" y="0"/>
              <a:ext cx="1" cy="423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4" name="Line 44"/>
            <p:cNvSpPr>
              <a:spLocks noChangeShapeType="1"/>
            </p:cNvSpPr>
            <p:nvPr/>
          </p:nvSpPr>
          <p:spPr bwMode="auto">
            <a:xfrm>
              <a:off x="1042" y="460"/>
              <a:ext cx="1" cy="5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5" name="Line 45"/>
            <p:cNvSpPr>
              <a:spLocks noChangeShapeType="1"/>
            </p:cNvSpPr>
            <p:nvPr/>
          </p:nvSpPr>
          <p:spPr bwMode="auto">
            <a:xfrm>
              <a:off x="1042" y="1340"/>
              <a:ext cx="1" cy="28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6" name="Line 46"/>
            <p:cNvSpPr>
              <a:spLocks noChangeShapeType="1"/>
            </p:cNvSpPr>
            <p:nvPr/>
          </p:nvSpPr>
          <p:spPr bwMode="auto">
            <a:xfrm>
              <a:off x="1512" y="0"/>
              <a:ext cx="384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7" name="Line 47"/>
            <p:cNvSpPr>
              <a:spLocks noChangeShapeType="1"/>
            </p:cNvSpPr>
            <p:nvPr/>
          </p:nvSpPr>
          <p:spPr bwMode="auto">
            <a:xfrm>
              <a:off x="144" y="23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8" name="Line 48"/>
            <p:cNvSpPr>
              <a:spLocks noChangeShapeType="1"/>
            </p:cNvSpPr>
            <p:nvPr/>
          </p:nvSpPr>
          <p:spPr bwMode="auto">
            <a:xfrm>
              <a:off x="5359" y="23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9" name="Line 49"/>
            <p:cNvSpPr>
              <a:spLocks noChangeShapeType="1"/>
            </p:cNvSpPr>
            <p:nvPr/>
          </p:nvSpPr>
          <p:spPr bwMode="auto">
            <a:xfrm>
              <a:off x="144" y="460"/>
              <a:ext cx="1" cy="55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0" name="Line 50"/>
            <p:cNvSpPr>
              <a:spLocks noChangeShapeType="1"/>
            </p:cNvSpPr>
            <p:nvPr/>
          </p:nvSpPr>
          <p:spPr bwMode="auto">
            <a:xfrm>
              <a:off x="5359" y="46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1" name="Line 51"/>
            <p:cNvSpPr>
              <a:spLocks noChangeShapeType="1"/>
            </p:cNvSpPr>
            <p:nvPr/>
          </p:nvSpPr>
          <p:spPr bwMode="auto">
            <a:xfrm>
              <a:off x="144" y="1015"/>
              <a:ext cx="1" cy="3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2" name="Line 52"/>
            <p:cNvSpPr>
              <a:spLocks noChangeShapeType="1"/>
            </p:cNvSpPr>
            <p:nvPr/>
          </p:nvSpPr>
          <p:spPr bwMode="auto">
            <a:xfrm>
              <a:off x="5359" y="690"/>
              <a:ext cx="1" cy="3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3" name="Line 53"/>
            <p:cNvSpPr>
              <a:spLocks noChangeShapeType="1"/>
            </p:cNvSpPr>
            <p:nvPr/>
          </p:nvSpPr>
          <p:spPr bwMode="auto">
            <a:xfrm>
              <a:off x="5359" y="1015"/>
              <a:ext cx="1" cy="3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4" name="Line 54"/>
            <p:cNvSpPr>
              <a:spLocks noChangeShapeType="1"/>
            </p:cNvSpPr>
            <p:nvPr/>
          </p:nvSpPr>
          <p:spPr bwMode="auto">
            <a:xfrm>
              <a:off x="144" y="1340"/>
              <a:ext cx="1" cy="46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5" name="Line 55"/>
            <p:cNvSpPr>
              <a:spLocks noChangeShapeType="1"/>
            </p:cNvSpPr>
            <p:nvPr/>
          </p:nvSpPr>
          <p:spPr bwMode="auto">
            <a:xfrm>
              <a:off x="5359" y="134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6" name="Line 56"/>
            <p:cNvSpPr>
              <a:spLocks noChangeShapeType="1"/>
            </p:cNvSpPr>
            <p:nvPr/>
          </p:nvSpPr>
          <p:spPr bwMode="auto">
            <a:xfrm>
              <a:off x="144" y="1800"/>
              <a:ext cx="1" cy="92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7" name="Line 57"/>
            <p:cNvSpPr>
              <a:spLocks noChangeShapeType="1"/>
            </p:cNvSpPr>
            <p:nvPr/>
          </p:nvSpPr>
          <p:spPr bwMode="auto">
            <a:xfrm>
              <a:off x="5359" y="157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8" name="Line 58"/>
            <p:cNvSpPr>
              <a:spLocks noChangeShapeType="1"/>
            </p:cNvSpPr>
            <p:nvPr/>
          </p:nvSpPr>
          <p:spPr bwMode="auto">
            <a:xfrm>
              <a:off x="5359" y="180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9" name="Line 59"/>
            <p:cNvSpPr>
              <a:spLocks noChangeShapeType="1"/>
            </p:cNvSpPr>
            <p:nvPr/>
          </p:nvSpPr>
          <p:spPr bwMode="auto">
            <a:xfrm>
              <a:off x="144" y="2720"/>
              <a:ext cx="1" cy="46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0" name="Line 60"/>
            <p:cNvSpPr>
              <a:spLocks noChangeShapeType="1"/>
            </p:cNvSpPr>
            <p:nvPr/>
          </p:nvSpPr>
          <p:spPr bwMode="auto">
            <a:xfrm>
              <a:off x="5359" y="203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1" name="Line 61"/>
            <p:cNvSpPr>
              <a:spLocks noChangeShapeType="1"/>
            </p:cNvSpPr>
            <p:nvPr/>
          </p:nvSpPr>
          <p:spPr bwMode="auto">
            <a:xfrm>
              <a:off x="5359" y="226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2" name="Line 62"/>
            <p:cNvSpPr>
              <a:spLocks noChangeShapeType="1"/>
            </p:cNvSpPr>
            <p:nvPr/>
          </p:nvSpPr>
          <p:spPr bwMode="auto">
            <a:xfrm>
              <a:off x="5359" y="249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3" name="Line 63"/>
            <p:cNvSpPr>
              <a:spLocks noChangeShapeType="1"/>
            </p:cNvSpPr>
            <p:nvPr/>
          </p:nvSpPr>
          <p:spPr bwMode="auto">
            <a:xfrm>
              <a:off x="5359" y="272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4" name="Line 64"/>
            <p:cNvSpPr>
              <a:spLocks noChangeShapeType="1"/>
            </p:cNvSpPr>
            <p:nvPr/>
          </p:nvSpPr>
          <p:spPr bwMode="auto">
            <a:xfrm>
              <a:off x="144" y="3180"/>
              <a:ext cx="1" cy="105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5" name="Line 65"/>
            <p:cNvSpPr>
              <a:spLocks noChangeShapeType="1"/>
            </p:cNvSpPr>
            <p:nvPr/>
          </p:nvSpPr>
          <p:spPr bwMode="auto">
            <a:xfrm>
              <a:off x="5359" y="2950"/>
              <a:ext cx="1" cy="23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6" name="Line 66"/>
            <p:cNvSpPr>
              <a:spLocks noChangeShapeType="1"/>
            </p:cNvSpPr>
            <p:nvPr/>
          </p:nvSpPr>
          <p:spPr bwMode="auto">
            <a:xfrm>
              <a:off x="5359" y="3180"/>
              <a:ext cx="1" cy="5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7" name="Line 67"/>
            <p:cNvSpPr>
              <a:spLocks noChangeShapeType="1"/>
            </p:cNvSpPr>
            <p:nvPr/>
          </p:nvSpPr>
          <p:spPr bwMode="auto">
            <a:xfrm>
              <a:off x="1042" y="4232"/>
              <a:ext cx="470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8" name="Line 68"/>
            <p:cNvSpPr>
              <a:spLocks noChangeShapeType="1"/>
            </p:cNvSpPr>
            <p:nvPr/>
          </p:nvSpPr>
          <p:spPr bwMode="auto">
            <a:xfrm>
              <a:off x="5359" y="3773"/>
              <a:ext cx="1" cy="4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9" name="Line 69"/>
            <p:cNvSpPr>
              <a:spLocks noChangeShapeType="1"/>
            </p:cNvSpPr>
            <p:nvPr/>
          </p:nvSpPr>
          <p:spPr bwMode="auto">
            <a:xfrm>
              <a:off x="1512" y="4232"/>
              <a:ext cx="3847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0" name="Line 70"/>
            <p:cNvSpPr>
              <a:spLocks noChangeShapeType="1"/>
            </p:cNvSpPr>
            <p:nvPr/>
          </p:nvSpPr>
          <p:spPr bwMode="auto">
            <a:xfrm>
              <a:off x="1042" y="690"/>
              <a:ext cx="4317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1" name="Line 71"/>
            <p:cNvSpPr>
              <a:spLocks noChangeShapeType="1"/>
            </p:cNvSpPr>
            <p:nvPr/>
          </p:nvSpPr>
          <p:spPr bwMode="auto">
            <a:xfrm>
              <a:off x="1045" y="1792"/>
              <a:ext cx="4317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2" name="Line 72"/>
            <p:cNvSpPr>
              <a:spLocks noChangeShapeType="1"/>
            </p:cNvSpPr>
            <p:nvPr/>
          </p:nvSpPr>
          <p:spPr bwMode="auto">
            <a:xfrm>
              <a:off x="1042" y="2030"/>
              <a:ext cx="4317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3" name="Line 73"/>
            <p:cNvSpPr>
              <a:spLocks noChangeShapeType="1"/>
            </p:cNvSpPr>
            <p:nvPr/>
          </p:nvSpPr>
          <p:spPr bwMode="auto">
            <a:xfrm>
              <a:off x="1042" y="2260"/>
              <a:ext cx="4317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4" name="Line 74"/>
            <p:cNvSpPr>
              <a:spLocks noChangeShapeType="1"/>
            </p:cNvSpPr>
            <p:nvPr/>
          </p:nvSpPr>
          <p:spPr bwMode="auto">
            <a:xfrm>
              <a:off x="1045" y="2738"/>
              <a:ext cx="4317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5" name="Line 75"/>
            <p:cNvSpPr>
              <a:spLocks noChangeShapeType="1"/>
            </p:cNvSpPr>
            <p:nvPr/>
          </p:nvSpPr>
          <p:spPr bwMode="auto">
            <a:xfrm>
              <a:off x="1042" y="2950"/>
              <a:ext cx="4317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6" name="Line 76"/>
            <p:cNvSpPr>
              <a:spLocks noChangeShapeType="1"/>
            </p:cNvSpPr>
            <p:nvPr/>
          </p:nvSpPr>
          <p:spPr bwMode="auto">
            <a:xfrm>
              <a:off x="1045" y="4231"/>
              <a:ext cx="4317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793FC0-1FE5-48C6-AE0D-C744F3B2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025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循环冗余校验编码和 </a:t>
            </a:r>
            <a:r>
              <a:rPr lang="en-GB" altLang="zh-CN" dirty="0"/>
              <a:t>Turbo</a:t>
            </a:r>
            <a:r>
              <a:rPr lang="zh-CN" altLang="en-GB" dirty="0"/>
              <a:t>码与前向链路相同</a:t>
            </a:r>
          </a:p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前向纠错编码的要求</a:t>
            </a:r>
          </a:p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卷积编码</a:t>
            </a:r>
          </a:p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交织编码</a:t>
            </a: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 dirty="0"/>
              <a:t> 7.2.5 CDMA2000 1x</a:t>
            </a:r>
            <a:r>
              <a:rPr lang="zh-CN" altLang="en-GB" sz="3200" dirty="0"/>
              <a:t>反向链路中的差错控制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C29FA-489C-45D9-99E3-1506657C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C5AD3-2EF7-411E-9DA9-C0373672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724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latin typeface="宋体" charset="-122"/>
              </a:rPr>
              <a:t>注：</a:t>
            </a:r>
            <a:r>
              <a:rPr lang="en-GB" altLang="zh-CN" sz="2400">
                <a:latin typeface="宋体" charset="-122"/>
              </a:rPr>
              <a:t>N</a:t>
            </a:r>
            <a:r>
              <a:rPr lang="zh-CN" altLang="en-GB" sz="2400">
                <a:latin typeface="宋体" charset="-122"/>
              </a:rPr>
              <a:t>是每帧的信息比特数 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 dirty="0"/>
              <a:t> 7.2.5 </a:t>
            </a:r>
            <a:r>
              <a:rPr lang="zh-CN" altLang="en-GB" sz="3200" dirty="0"/>
              <a:t>反向链路对前向纠错编码的要求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34AB2-4638-47D2-BD66-F5137011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grpSp>
        <p:nvGrpSpPr>
          <p:cNvPr id="362500" name="Group 4"/>
          <p:cNvGrpSpPr>
            <a:grpSpLocks/>
          </p:cNvGrpSpPr>
          <p:nvPr/>
        </p:nvGrpSpPr>
        <p:grpSpPr bwMode="auto">
          <a:xfrm>
            <a:off x="1813214" y="2171700"/>
            <a:ext cx="8210550" cy="4233863"/>
            <a:chOff x="336" y="768"/>
            <a:chExt cx="5172" cy="2667"/>
          </a:xfrm>
        </p:grpSpPr>
        <p:sp>
          <p:nvSpPr>
            <p:cNvPr id="362501" name="Rectangle 5"/>
            <p:cNvSpPr>
              <a:spLocks noChangeArrowheads="1"/>
            </p:cNvSpPr>
            <p:nvPr/>
          </p:nvSpPr>
          <p:spPr bwMode="auto">
            <a:xfrm>
              <a:off x="3102" y="2858"/>
              <a:ext cx="2405" cy="576"/>
            </a:xfrm>
            <a:prstGeom prst="rect">
              <a:avLst/>
            </a:prstGeom>
            <a:solidFill>
              <a:srgbClr val="FF57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1/4 (RC 3, N &lt; 6120) </a:t>
              </a: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，</a:t>
              </a:r>
            </a:p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1/2 (RC 3, N = 6120) </a:t>
              </a: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，</a:t>
              </a: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1/4 (RC 4)‏</a:t>
              </a:r>
            </a:p>
          </p:txBody>
        </p:sp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1742" y="2858"/>
              <a:ext cx="1360" cy="576"/>
            </a:xfrm>
            <a:prstGeom prst="rect">
              <a:avLst/>
            </a:prstGeom>
            <a:solidFill>
              <a:srgbClr val="FF57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卷积码或</a:t>
              </a: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Turbo</a:t>
              </a: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码 </a:t>
              </a: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(N </a:t>
              </a:r>
              <a:r>
                <a:rPr lang="en-GB" altLang="zh-CN">
                  <a:solidFill>
                    <a:srgbClr val="1D7ACF"/>
                  </a:solidFill>
                  <a:latin typeface="Symbol" pitchFamily="16" charset="2"/>
                </a:rPr>
                <a:t></a:t>
              </a: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 360)‏</a:t>
              </a: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336" y="2858"/>
              <a:ext cx="1406" cy="576"/>
            </a:xfrm>
            <a:prstGeom prst="rect">
              <a:avLst/>
            </a:prstGeom>
            <a:solidFill>
              <a:srgbClr val="FF57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003300"/>
                  </a:solidFill>
                  <a:latin typeface="宋体" charset="-122"/>
                </a:rPr>
                <a:t>反向补充信道</a:t>
              </a: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3102" y="2480"/>
              <a:ext cx="2405" cy="378"/>
            </a:xfrm>
            <a:prstGeom prst="rect">
              <a:avLst/>
            </a:prstGeom>
            <a:solidFill>
              <a:srgbClr val="FF75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1/3 (RC 1) </a:t>
              </a: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，</a:t>
              </a: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1/2 (RC 2)‏</a:t>
              </a:r>
            </a:p>
          </p:txBody>
        </p:sp>
        <p:sp>
          <p:nvSpPr>
            <p:cNvPr id="362505" name="Rectangle 9"/>
            <p:cNvSpPr>
              <a:spLocks noChangeArrowheads="1"/>
            </p:cNvSpPr>
            <p:nvPr/>
          </p:nvSpPr>
          <p:spPr bwMode="auto">
            <a:xfrm>
              <a:off x="1742" y="2480"/>
              <a:ext cx="1360" cy="378"/>
            </a:xfrm>
            <a:prstGeom prst="rect">
              <a:avLst/>
            </a:prstGeom>
            <a:solidFill>
              <a:srgbClr val="FF75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卷积码</a:t>
              </a:r>
            </a:p>
          </p:txBody>
        </p:sp>
        <p:sp>
          <p:nvSpPr>
            <p:cNvPr id="362506" name="Rectangle 10"/>
            <p:cNvSpPr>
              <a:spLocks noChangeArrowheads="1"/>
            </p:cNvSpPr>
            <p:nvPr/>
          </p:nvSpPr>
          <p:spPr bwMode="auto">
            <a:xfrm>
              <a:off x="336" y="2480"/>
              <a:ext cx="1406" cy="378"/>
            </a:xfrm>
            <a:prstGeom prst="rect">
              <a:avLst/>
            </a:prstGeom>
            <a:solidFill>
              <a:srgbClr val="FF75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003300"/>
                  </a:solidFill>
                  <a:latin typeface="宋体" charset="-122"/>
                </a:rPr>
                <a:t>反向补充码分信道</a:t>
              </a:r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3102" y="1956"/>
              <a:ext cx="2405" cy="524"/>
            </a:xfrm>
            <a:prstGeom prst="rect">
              <a:avLst/>
            </a:prstGeom>
            <a:solidFill>
              <a:srgbClr val="FF8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1/3 (RC 1) </a:t>
              </a: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，</a:t>
              </a: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1/2 (RC 2) </a:t>
              </a: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，</a:t>
              </a:r>
            </a:p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1/4 (RC 3 </a:t>
              </a: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和 </a:t>
              </a: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4)‏</a:t>
              </a:r>
            </a:p>
          </p:txBody>
        </p:sp>
        <p:sp>
          <p:nvSpPr>
            <p:cNvPr id="362508" name="Rectangle 12"/>
            <p:cNvSpPr>
              <a:spLocks noChangeArrowheads="1"/>
            </p:cNvSpPr>
            <p:nvPr/>
          </p:nvSpPr>
          <p:spPr bwMode="auto">
            <a:xfrm>
              <a:off x="1742" y="1956"/>
              <a:ext cx="1360" cy="524"/>
            </a:xfrm>
            <a:prstGeom prst="rect">
              <a:avLst/>
            </a:prstGeom>
            <a:solidFill>
              <a:srgbClr val="FF8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卷积码</a:t>
              </a:r>
            </a:p>
          </p:txBody>
        </p:sp>
        <p:sp>
          <p:nvSpPr>
            <p:cNvPr id="362509" name="Rectangle 13"/>
            <p:cNvSpPr>
              <a:spLocks noChangeArrowheads="1"/>
            </p:cNvSpPr>
            <p:nvPr/>
          </p:nvSpPr>
          <p:spPr bwMode="auto">
            <a:xfrm>
              <a:off x="336" y="1956"/>
              <a:ext cx="1406" cy="524"/>
            </a:xfrm>
            <a:prstGeom prst="rect">
              <a:avLst/>
            </a:prstGeom>
            <a:solidFill>
              <a:srgbClr val="FF8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003300"/>
                  </a:solidFill>
                  <a:latin typeface="宋体" charset="-122"/>
                </a:rPr>
                <a:t>反向基本信道</a:t>
              </a:r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3102" y="1723"/>
              <a:ext cx="2405" cy="233"/>
            </a:xfrm>
            <a:prstGeom prst="rect">
              <a:avLst/>
            </a:prstGeom>
            <a:solidFill>
              <a:srgbClr val="FFA3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1/4</a:t>
              </a:r>
            </a:p>
          </p:txBody>
        </p:sp>
        <p:sp>
          <p:nvSpPr>
            <p:cNvPr id="362511" name="Rectangle 15"/>
            <p:cNvSpPr>
              <a:spLocks noChangeArrowheads="1"/>
            </p:cNvSpPr>
            <p:nvPr/>
          </p:nvSpPr>
          <p:spPr bwMode="auto">
            <a:xfrm>
              <a:off x="1742" y="1723"/>
              <a:ext cx="1360" cy="233"/>
            </a:xfrm>
            <a:prstGeom prst="rect">
              <a:avLst/>
            </a:prstGeom>
            <a:solidFill>
              <a:srgbClr val="FFA3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卷积码</a:t>
              </a:r>
            </a:p>
          </p:txBody>
        </p:sp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336" y="1723"/>
              <a:ext cx="1406" cy="233"/>
            </a:xfrm>
            <a:prstGeom prst="rect">
              <a:avLst/>
            </a:prstGeom>
            <a:solidFill>
              <a:srgbClr val="FFA3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003300"/>
                  </a:solidFill>
                  <a:latin typeface="宋体" charset="-122"/>
                </a:rPr>
                <a:t>反向专用控制信道</a:t>
              </a:r>
            </a:p>
          </p:txBody>
        </p:sp>
        <p:sp>
          <p:nvSpPr>
            <p:cNvPr id="362513" name="Rectangle 17"/>
            <p:cNvSpPr>
              <a:spLocks noChangeArrowheads="1"/>
            </p:cNvSpPr>
            <p:nvPr/>
          </p:nvSpPr>
          <p:spPr bwMode="auto">
            <a:xfrm>
              <a:off x="3102" y="1489"/>
              <a:ext cx="2405" cy="234"/>
            </a:xfrm>
            <a:prstGeom prst="rect">
              <a:avLst/>
            </a:prstGeom>
            <a:solidFill>
              <a:srgbClr val="FFB3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1/4</a:t>
              </a:r>
            </a:p>
          </p:txBody>
        </p:sp>
        <p:sp>
          <p:nvSpPr>
            <p:cNvPr id="362514" name="Rectangle 18"/>
            <p:cNvSpPr>
              <a:spLocks noChangeArrowheads="1"/>
            </p:cNvSpPr>
            <p:nvPr/>
          </p:nvSpPr>
          <p:spPr bwMode="auto">
            <a:xfrm>
              <a:off x="1742" y="1489"/>
              <a:ext cx="1360" cy="234"/>
            </a:xfrm>
            <a:prstGeom prst="rect">
              <a:avLst/>
            </a:prstGeom>
            <a:solidFill>
              <a:srgbClr val="FFB3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卷积码</a:t>
              </a:r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336" y="1489"/>
              <a:ext cx="1406" cy="234"/>
            </a:xfrm>
            <a:prstGeom prst="rect">
              <a:avLst/>
            </a:prstGeom>
            <a:solidFill>
              <a:srgbClr val="FFB3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003300"/>
                  </a:solidFill>
                  <a:latin typeface="宋体" charset="-122"/>
                </a:rPr>
                <a:t>反向公共控制信道</a:t>
              </a:r>
            </a:p>
          </p:txBody>
        </p:sp>
        <p:sp>
          <p:nvSpPr>
            <p:cNvPr id="362516" name="Rectangle 20"/>
            <p:cNvSpPr>
              <a:spLocks noChangeArrowheads="1"/>
            </p:cNvSpPr>
            <p:nvPr/>
          </p:nvSpPr>
          <p:spPr bwMode="auto">
            <a:xfrm>
              <a:off x="3102" y="1234"/>
              <a:ext cx="2405" cy="255"/>
            </a:xfrm>
            <a:prstGeom prst="rect">
              <a:avLst/>
            </a:prstGeom>
            <a:solidFill>
              <a:srgbClr val="FFC5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1/4</a:t>
              </a: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1742" y="1234"/>
              <a:ext cx="1360" cy="255"/>
            </a:xfrm>
            <a:prstGeom prst="rect">
              <a:avLst/>
            </a:prstGeom>
            <a:solidFill>
              <a:srgbClr val="FFC5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 dirty="0">
                  <a:solidFill>
                    <a:srgbClr val="1D7ACF"/>
                  </a:solidFill>
                  <a:latin typeface="宋体" charset="-122"/>
                </a:rPr>
                <a:t>卷积码</a:t>
              </a:r>
            </a:p>
          </p:txBody>
        </p:sp>
        <p:sp>
          <p:nvSpPr>
            <p:cNvPr id="362518" name="Rectangle 22"/>
            <p:cNvSpPr>
              <a:spLocks noChangeArrowheads="1"/>
            </p:cNvSpPr>
            <p:nvPr/>
          </p:nvSpPr>
          <p:spPr bwMode="auto">
            <a:xfrm>
              <a:off x="336" y="1234"/>
              <a:ext cx="1406" cy="255"/>
            </a:xfrm>
            <a:prstGeom prst="rect">
              <a:avLst/>
            </a:prstGeom>
            <a:solidFill>
              <a:srgbClr val="FFC5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003300"/>
                  </a:solidFill>
                  <a:latin typeface="宋体" charset="-122"/>
                </a:rPr>
                <a:t>增强型接入信道</a:t>
              </a:r>
            </a:p>
          </p:txBody>
        </p:sp>
        <p:sp>
          <p:nvSpPr>
            <p:cNvPr id="362519" name="Rectangle 23"/>
            <p:cNvSpPr>
              <a:spLocks noChangeArrowheads="1"/>
            </p:cNvSpPr>
            <p:nvPr/>
          </p:nvSpPr>
          <p:spPr bwMode="auto">
            <a:xfrm>
              <a:off x="3102" y="1001"/>
              <a:ext cx="2405" cy="233"/>
            </a:xfrm>
            <a:prstGeom prst="rect">
              <a:avLst/>
            </a:prstGeom>
            <a:solidFill>
              <a:srgbClr val="FFDD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1D7ACF"/>
                  </a:solidFill>
                  <a:latin typeface="宋体" charset="-122"/>
                </a:rPr>
                <a:t>1/3</a:t>
              </a:r>
            </a:p>
          </p:txBody>
        </p:sp>
        <p:sp>
          <p:nvSpPr>
            <p:cNvPr id="362520" name="Rectangle 24"/>
            <p:cNvSpPr>
              <a:spLocks noChangeArrowheads="1"/>
            </p:cNvSpPr>
            <p:nvPr/>
          </p:nvSpPr>
          <p:spPr bwMode="auto">
            <a:xfrm>
              <a:off x="1742" y="1001"/>
              <a:ext cx="1360" cy="233"/>
            </a:xfrm>
            <a:prstGeom prst="rect">
              <a:avLst/>
            </a:prstGeom>
            <a:solidFill>
              <a:srgbClr val="FFDD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1D7ACF"/>
                  </a:solidFill>
                  <a:latin typeface="宋体" charset="-122"/>
                </a:rPr>
                <a:t>卷积码</a:t>
              </a:r>
            </a:p>
          </p:txBody>
        </p:sp>
        <p:sp>
          <p:nvSpPr>
            <p:cNvPr id="362521" name="Rectangle 25"/>
            <p:cNvSpPr>
              <a:spLocks noChangeArrowheads="1"/>
            </p:cNvSpPr>
            <p:nvPr/>
          </p:nvSpPr>
          <p:spPr bwMode="auto">
            <a:xfrm>
              <a:off x="336" y="1001"/>
              <a:ext cx="1406" cy="233"/>
            </a:xfrm>
            <a:prstGeom prst="rect">
              <a:avLst/>
            </a:prstGeom>
            <a:solidFill>
              <a:srgbClr val="FFDD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003300"/>
                  </a:solidFill>
                  <a:latin typeface="宋体" charset="-122"/>
                </a:rPr>
                <a:t>接入信道</a:t>
              </a:r>
            </a:p>
          </p:txBody>
        </p:sp>
        <p:sp>
          <p:nvSpPr>
            <p:cNvPr id="362522" name="Rectangle 26"/>
            <p:cNvSpPr>
              <a:spLocks noChangeArrowheads="1"/>
            </p:cNvSpPr>
            <p:nvPr/>
          </p:nvSpPr>
          <p:spPr bwMode="auto">
            <a:xfrm>
              <a:off x="3102" y="768"/>
              <a:ext cx="2405" cy="233"/>
            </a:xfrm>
            <a:prstGeom prst="rect">
              <a:avLst/>
            </a:prstGeom>
            <a:solidFill>
              <a:srgbClr val="FFD04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003300"/>
                  </a:solidFill>
                  <a:latin typeface="宋体" charset="-122"/>
                </a:rPr>
                <a:t>编码速率</a:t>
              </a:r>
              <a:r>
                <a:rPr lang="en-GB" altLang="zh-CN">
                  <a:solidFill>
                    <a:srgbClr val="003300"/>
                  </a:solidFill>
                  <a:latin typeface="宋体" charset="-122"/>
                </a:rPr>
                <a:t>R</a:t>
              </a:r>
            </a:p>
          </p:txBody>
        </p:sp>
        <p:sp>
          <p:nvSpPr>
            <p:cNvPr id="362523" name="Rectangle 27"/>
            <p:cNvSpPr>
              <a:spLocks noChangeArrowheads="1"/>
            </p:cNvSpPr>
            <p:nvPr/>
          </p:nvSpPr>
          <p:spPr bwMode="auto">
            <a:xfrm>
              <a:off x="1742" y="768"/>
              <a:ext cx="1360" cy="233"/>
            </a:xfrm>
            <a:prstGeom prst="rect">
              <a:avLst/>
            </a:prstGeom>
            <a:solidFill>
              <a:srgbClr val="FFD04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altLang="zh-CN">
                  <a:solidFill>
                    <a:srgbClr val="003300"/>
                  </a:solidFill>
                  <a:latin typeface="宋体" charset="-122"/>
                </a:rPr>
                <a:t>FEC</a:t>
              </a:r>
            </a:p>
          </p:txBody>
        </p:sp>
        <p:sp>
          <p:nvSpPr>
            <p:cNvPr id="362524" name="Rectangle 28"/>
            <p:cNvSpPr>
              <a:spLocks noChangeArrowheads="1"/>
            </p:cNvSpPr>
            <p:nvPr/>
          </p:nvSpPr>
          <p:spPr bwMode="auto">
            <a:xfrm>
              <a:off x="336" y="768"/>
              <a:ext cx="1406" cy="233"/>
            </a:xfrm>
            <a:prstGeom prst="rect">
              <a:avLst/>
            </a:prstGeom>
            <a:solidFill>
              <a:srgbClr val="FFD04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41313" indent="-341313" algn="ctr">
                <a:buClr>
                  <a:srgbClr val="003300"/>
                </a:buClr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GB">
                  <a:solidFill>
                    <a:srgbClr val="003300"/>
                  </a:solidFill>
                  <a:latin typeface="宋体" charset="-122"/>
                </a:rPr>
                <a:t>信道类别</a:t>
              </a:r>
            </a:p>
          </p:txBody>
        </p:sp>
        <p:sp>
          <p:nvSpPr>
            <p:cNvPr id="362525" name="Line 29"/>
            <p:cNvSpPr>
              <a:spLocks noChangeShapeType="1"/>
            </p:cNvSpPr>
            <p:nvPr/>
          </p:nvSpPr>
          <p:spPr bwMode="auto">
            <a:xfrm>
              <a:off x="336" y="768"/>
              <a:ext cx="1406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>
              <a:off x="336" y="3434"/>
              <a:ext cx="1406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7" name="Line 31"/>
            <p:cNvSpPr>
              <a:spLocks noChangeShapeType="1"/>
            </p:cNvSpPr>
            <p:nvPr/>
          </p:nvSpPr>
          <p:spPr bwMode="auto">
            <a:xfrm>
              <a:off x="336" y="768"/>
              <a:ext cx="1" cy="23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8" name="Line 32"/>
            <p:cNvSpPr>
              <a:spLocks noChangeShapeType="1"/>
            </p:cNvSpPr>
            <p:nvPr/>
          </p:nvSpPr>
          <p:spPr bwMode="auto">
            <a:xfrm>
              <a:off x="5507" y="768"/>
              <a:ext cx="1" cy="23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9" name="Line 33"/>
            <p:cNvSpPr>
              <a:spLocks noChangeShapeType="1"/>
            </p:cNvSpPr>
            <p:nvPr/>
          </p:nvSpPr>
          <p:spPr bwMode="auto">
            <a:xfrm>
              <a:off x="1742" y="768"/>
              <a:ext cx="1" cy="26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0" name="Line 34"/>
            <p:cNvSpPr>
              <a:spLocks noChangeShapeType="1"/>
            </p:cNvSpPr>
            <p:nvPr/>
          </p:nvSpPr>
          <p:spPr bwMode="auto">
            <a:xfrm>
              <a:off x="3102" y="768"/>
              <a:ext cx="1" cy="26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1" name="Line 35"/>
            <p:cNvSpPr>
              <a:spLocks noChangeShapeType="1"/>
            </p:cNvSpPr>
            <p:nvPr/>
          </p:nvSpPr>
          <p:spPr bwMode="auto">
            <a:xfrm>
              <a:off x="1742" y="768"/>
              <a:ext cx="1360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2" name="Line 36"/>
            <p:cNvSpPr>
              <a:spLocks noChangeShapeType="1"/>
            </p:cNvSpPr>
            <p:nvPr/>
          </p:nvSpPr>
          <p:spPr bwMode="auto">
            <a:xfrm>
              <a:off x="336" y="1001"/>
              <a:ext cx="1" cy="23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3" name="Line 37"/>
            <p:cNvSpPr>
              <a:spLocks noChangeShapeType="1"/>
            </p:cNvSpPr>
            <p:nvPr/>
          </p:nvSpPr>
          <p:spPr bwMode="auto">
            <a:xfrm>
              <a:off x="3102" y="768"/>
              <a:ext cx="240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4" name="Line 38"/>
            <p:cNvSpPr>
              <a:spLocks noChangeShapeType="1"/>
            </p:cNvSpPr>
            <p:nvPr/>
          </p:nvSpPr>
          <p:spPr bwMode="auto">
            <a:xfrm>
              <a:off x="5507" y="1001"/>
              <a:ext cx="1" cy="23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5" name="Line 39"/>
            <p:cNvSpPr>
              <a:spLocks noChangeShapeType="1"/>
            </p:cNvSpPr>
            <p:nvPr/>
          </p:nvSpPr>
          <p:spPr bwMode="auto">
            <a:xfrm>
              <a:off x="336" y="1234"/>
              <a:ext cx="1" cy="25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6" name="Line 40"/>
            <p:cNvSpPr>
              <a:spLocks noChangeShapeType="1"/>
            </p:cNvSpPr>
            <p:nvPr/>
          </p:nvSpPr>
          <p:spPr bwMode="auto">
            <a:xfrm>
              <a:off x="5507" y="1234"/>
              <a:ext cx="1" cy="25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7" name="Line 41"/>
            <p:cNvSpPr>
              <a:spLocks noChangeShapeType="1"/>
            </p:cNvSpPr>
            <p:nvPr/>
          </p:nvSpPr>
          <p:spPr bwMode="auto">
            <a:xfrm>
              <a:off x="336" y="1489"/>
              <a:ext cx="1" cy="23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8" name="Line 42"/>
            <p:cNvSpPr>
              <a:spLocks noChangeShapeType="1"/>
            </p:cNvSpPr>
            <p:nvPr/>
          </p:nvSpPr>
          <p:spPr bwMode="auto">
            <a:xfrm>
              <a:off x="5507" y="1489"/>
              <a:ext cx="1" cy="23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9" name="Line 43"/>
            <p:cNvSpPr>
              <a:spLocks noChangeShapeType="1"/>
            </p:cNvSpPr>
            <p:nvPr/>
          </p:nvSpPr>
          <p:spPr bwMode="auto">
            <a:xfrm>
              <a:off x="336" y="1723"/>
              <a:ext cx="1" cy="23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0" name="Line 44"/>
            <p:cNvSpPr>
              <a:spLocks noChangeShapeType="1"/>
            </p:cNvSpPr>
            <p:nvPr/>
          </p:nvSpPr>
          <p:spPr bwMode="auto">
            <a:xfrm>
              <a:off x="5507" y="1723"/>
              <a:ext cx="1" cy="23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1" name="Line 45"/>
            <p:cNvSpPr>
              <a:spLocks noChangeShapeType="1"/>
            </p:cNvSpPr>
            <p:nvPr/>
          </p:nvSpPr>
          <p:spPr bwMode="auto">
            <a:xfrm>
              <a:off x="336" y="1956"/>
              <a:ext cx="1" cy="52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2" name="Line 46"/>
            <p:cNvSpPr>
              <a:spLocks noChangeShapeType="1"/>
            </p:cNvSpPr>
            <p:nvPr/>
          </p:nvSpPr>
          <p:spPr bwMode="auto">
            <a:xfrm>
              <a:off x="5507" y="1956"/>
              <a:ext cx="1" cy="52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3" name="Line 47"/>
            <p:cNvSpPr>
              <a:spLocks noChangeShapeType="1"/>
            </p:cNvSpPr>
            <p:nvPr/>
          </p:nvSpPr>
          <p:spPr bwMode="auto">
            <a:xfrm>
              <a:off x="336" y="2480"/>
              <a:ext cx="1" cy="37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4" name="Line 48"/>
            <p:cNvSpPr>
              <a:spLocks noChangeShapeType="1"/>
            </p:cNvSpPr>
            <p:nvPr/>
          </p:nvSpPr>
          <p:spPr bwMode="auto">
            <a:xfrm>
              <a:off x="5507" y="2480"/>
              <a:ext cx="1" cy="37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5" name="Line 49"/>
            <p:cNvSpPr>
              <a:spLocks noChangeShapeType="1"/>
            </p:cNvSpPr>
            <p:nvPr/>
          </p:nvSpPr>
          <p:spPr bwMode="auto">
            <a:xfrm>
              <a:off x="336" y="2858"/>
              <a:ext cx="1" cy="57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6" name="Line 50"/>
            <p:cNvSpPr>
              <a:spLocks noChangeShapeType="1"/>
            </p:cNvSpPr>
            <p:nvPr/>
          </p:nvSpPr>
          <p:spPr bwMode="auto">
            <a:xfrm>
              <a:off x="5507" y="2858"/>
              <a:ext cx="1" cy="57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7" name="Line 51"/>
            <p:cNvSpPr>
              <a:spLocks noChangeShapeType="1"/>
            </p:cNvSpPr>
            <p:nvPr/>
          </p:nvSpPr>
          <p:spPr bwMode="auto">
            <a:xfrm>
              <a:off x="1742" y="3434"/>
              <a:ext cx="1360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8" name="Line 52"/>
            <p:cNvSpPr>
              <a:spLocks noChangeShapeType="1"/>
            </p:cNvSpPr>
            <p:nvPr/>
          </p:nvSpPr>
          <p:spPr bwMode="auto">
            <a:xfrm>
              <a:off x="3102" y="3434"/>
              <a:ext cx="240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8E620-0D68-4A33-8AAC-5145ED55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835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buFont typeface="宋体" charset="-122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solidFill>
                  <a:srgbClr val="003300"/>
                </a:solidFill>
                <a:latin typeface="宋体" charset="-122"/>
              </a:rPr>
              <a:t>在</a:t>
            </a:r>
            <a:r>
              <a:rPr lang="en-GB" altLang="zh-CN" sz="2400">
                <a:solidFill>
                  <a:srgbClr val="003300"/>
                </a:solidFill>
                <a:latin typeface="宋体" charset="-122"/>
              </a:rPr>
              <a:t>RC1</a:t>
            </a:r>
            <a:r>
              <a:rPr lang="zh-CN" altLang="en-GB" sz="2400">
                <a:solidFill>
                  <a:srgbClr val="003300"/>
                </a:solidFill>
                <a:latin typeface="宋体" charset="-122"/>
              </a:rPr>
              <a:t>和</a:t>
            </a:r>
            <a:r>
              <a:rPr lang="en-GB" altLang="zh-CN" sz="2400">
                <a:solidFill>
                  <a:srgbClr val="003300"/>
                </a:solidFill>
                <a:latin typeface="宋体" charset="-122"/>
              </a:rPr>
              <a:t>RC2</a:t>
            </a:r>
            <a:r>
              <a:rPr lang="zh-CN" altLang="en-GB" sz="2400">
                <a:latin typeface="宋体" charset="-122"/>
              </a:rPr>
              <a:t>，反向接入信道和反向业务信道要使用</a:t>
            </a:r>
            <a:r>
              <a:rPr lang="en-GB" altLang="zh-CN" sz="2400">
                <a:latin typeface="宋体" charset="-122"/>
              </a:rPr>
              <a:t>Walsh</a:t>
            </a:r>
            <a:r>
              <a:rPr lang="zh-CN" altLang="en-GB" sz="2400">
                <a:latin typeface="宋体" charset="-122"/>
              </a:rPr>
              <a:t>码进行</a:t>
            </a:r>
            <a:r>
              <a:rPr lang="en-GB" altLang="zh-CN" sz="2400">
                <a:latin typeface="宋体" charset="-122"/>
              </a:rPr>
              <a:t>64</a:t>
            </a:r>
            <a:r>
              <a:rPr lang="zh-CN" altLang="en-GB" sz="2400">
                <a:latin typeface="宋体" charset="-122"/>
              </a:rPr>
              <a:t>阶正交调制。</a:t>
            </a:r>
          </a:p>
          <a:p>
            <a:pPr>
              <a:spcBef>
                <a:spcPts val="600"/>
              </a:spcBef>
              <a:buFont typeface="宋体" charset="-122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solidFill>
                  <a:srgbClr val="003300"/>
                </a:solidFill>
                <a:latin typeface="宋体" charset="-122"/>
              </a:rPr>
              <a:t>在</a:t>
            </a:r>
            <a:r>
              <a:rPr lang="en-GB" altLang="zh-CN" sz="2400">
                <a:solidFill>
                  <a:srgbClr val="003300"/>
                </a:solidFill>
                <a:latin typeface="宋体" charset="-122"/>
              </a:rPr>
              <a:t>RC3</a:t>
            </a:r>
            <a:r>
              <a:rPr lang="zh-CN" altLang="en-GB" sz="2400">
                <a:solidFill>
                  <a:srgbClr val="003300"/>
                </a:solidFill>
                <a:latin typeface="宋体" charset="-122"/>
              </a:rPr>
              <a:t>和</a:t>
            </a:r>
            <a:r>
              <a:rPr lang="en-GB" altLang="zh-CN" sz="2400">
                <a:solidFill>
                  <a:srgbClr val="003300"/>
                </a:solidFill>
                <a:latin typeface="宋体" charset="-122"/>
              </a:rPr>
              <a:t>RC4</a:t>
            </a:r>
            <a:r>
              <a:rPr lang="zh-CN" altLang="en-GB" sz="2400">
                <a:latin typeface="宋体" charset="-122"/>
              </a:rPr>
              <a:t>，移动台在反向导频信道、增强接入信道、反向公共控制信道以及反向业务信道上，使用</a:t>
            </a:r>
            <a:r>
              <a:rPr lang="en-GB" altLang="zh-CN" sz="2400">
                <a:latin typeface="宋体" charset="-122"/>
              </a:rPr>
              <a:t>Walsh</a:t>
            </a:r>
            <a:r>
              <a:rPr lang="zh-CN" altLang="en-GB" sz="2400">
                <a:latin typeface="宋体" charset="-122"/>
              </a:rPr>
              <a:t>码进行正交扩频，以区分同一移动台的不同信道。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 dirty="0"/>
              <a:t> 7.2.5 CDMA2000 1X</a:t>
            </a:r>
            <a:r>
              <a:rPr lang="zh-CN" altLang="en-GB" sz="3200" dirty="0"/>
              <a:t>反向链路中的扩频码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7F98A-7D24-4430-B404-AAB7D4E2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graphicFrame>
        <p:nvGraphicFramePr>
          <p:cNvPr id="368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766215"/>
              </p:ext>
            </p:extLst>
          </p:nvPr>
        </p:nvGraphicFramePr>
        <p:xfrm>
          <a:off x="4381501" y="2006714"/>
          <a:ext cx="4822825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3" r:id="rId4" imgW="2495238" imgH="1466667" progId="PBrush">
                  <p:embed/>
                </p:oleObj>
              </mc:Choice>
              <mc:Fallback>
                <p:oleObj r:id="rId4" imgW="2495238" imgH="1466667" progId="PBrush">
                  <p:embed/>
                  <p:pic>
                    <p:nvPicPr>
                      <p:cNvPr id="368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2006714"/>
                        <a:ext cx="4822825" cy="381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934D1-4CCF-4E81-A423-A179DD4B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95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237B3-AABB-417D-A1AA-5C5EB27C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上下行链路能适应不对称业务的需求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具有简单的小区结构和易于管理的信道结构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无线资源的管理、系统配置和服务设施要灵活方便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业务与其它固定网络业务兼容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频率利用率高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高保密性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C5FAD8-0EFA-4C12-8B89-D415EA38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7.1.3 IMT-2000</a:t>
            </a:r>
            <a:r>
              <a:rPr lang="zh-CN" altLang="en-GB" dirty="0">
                <a:solidFill>
                  <a:srgbClr val="FFFFFF"/>
                </a:solidFill>
              </a:rPr>
              <a:t>对传输技术提出的要求</a:t>
            </a:r>
            <a:r>
              <a:rPr lang="zh-CN" altLang="en-US" dirty="0">
                <a:solidFill>
                  <a:srgbClr val="FFFFFF"/>
                </a:solidFill>
              </a:rPr>
              <a:t>（</a:t>
            </a:r>
            <a:r>
              <a:rPr lang="en-US" altLang="zh-CN" dirty="0">
                <a:solidFill>
                  <a:srgbClr val="FFFFFF"/>
                </a:solidFill>
              </a:rPr>
              <a:t>2</a:t>
            </a:r>
            <a:r>
              <a:rPr lang="zh-CN" altLang="en-US" dirty="0">
                <a:solidFill>
                  <a:srgbClr val="FFFFFF"/>
                </a:solidFill>
              </a:rPr>
              <a:t>）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E8362-773B-4361-9330-6ABCDE66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779588" y="-100013"/>
            <a:ext cx="7772400" cy="11430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32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187576" y="1628775"/>
            <a:ext cx="3116263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057400" y="1484314"/>
            <a:ext cx="8382000" cy="461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>
              <a:spcBef>
                <a:spcPts val="700"/>
              </a:spcBef>
              <a:buClr>
                <a:srgbClr val="5AA5DE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altLang="zh-CN" sz="2800" dirty="0">
              <a:solidFill>
                <a:srgbClr val="1D7ACF"/>
              </a:solidFill>
              <a:latin typeface="楷体_GB2312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97F87-4BD2-4ADA-AFD3-AD8399EC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576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/>
              <a:t>cdma2000 1x EV-DO</a:t>
            </a:r>
            <a:r>
              <a:rPr lang="zh-CN" altLang="en-GB" dirty="0"/>
              <a:t>系统通过与话音业务不同的独立载波提供高速数据业务，其前向链路数据速率最高可达</a:t>
            </a:r>
            <a:r>
              <a:rPr lang="en-GB" altLang="zh-CN" dirty="0"/>
              <a:t>2.4Mbps</a:t>
            </a:r>
            <a:r>
              <a:rPr lang="zh-CN" altLang="en-GB" dirty="0"/>
              <a:t>，反向链路数据速率最高可达</a:t>
            </a:r>
            <a:r>
              <a:rPr lang="en-GB" altLang="zh-CN" dirty="0"/>
              <a:t>153.6Kbps</a:t>
            </a:r>
            <a:r>
              <a:rPr lang="zh-CN" altLang="en-GB" dirty="0"/>
              <a:t>。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/>
              <a:t>cdma2000 1x EV-DO</a:t>
            </a:r>
            <a:r>
              <a:rPr lang="zh-CN" altLang="en-GB" dirty="0"/>
              <a:t>的射频特性和</a:t>
            </a:r>
            <a:r>
              <a:rPr lang="en-GB" altLang="zh-CN" dirty="0"/>
              <a:t>IS-95</a:t>
            </a:r>
            <a:r>
              <a:rPr lang="zh-CN" altLang="en-GB" dirty="0"/>
              <a:t>以及</a:t>
            </a:r>
            <a:r>
              <a:rPr lang="en-GB" altLang="zh-CN" dirty="0"/>
              <a:t>cdma2000 1x</a:t>
            </a:r>
            <a:r>
              <a:rPr lang="zh-CN" altLang="en-GB" dirty="0"/>
              <a:t>的射频特性一致，包括：码片速率相同，链路预算相兼容，网络设备和终端设备的射频设计等也相同。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/>
              <a:t>1x EV-DO</a:t>
            </a:r>
            <a:r>
              <a:rPr lang="zh-CN" altLang="en-GB" dirty="0"/>
              <a:t>在前向链路上采用了多项与</a:t>
            </a:r>
            <a:r>
              <a:rPr lang="en-GB" altLang="zh-CN" dirty="0" err="1"/>
              <a:t>cdma</a:t>
            </a:r>
            <a:r>
              <a:rPr lang="en-GB" altLang="zh-CN" dirty="0"/>
              <a:t> 2000 1x</a:t>
            </a:r>
            <a:r>
              <a:rPr lang="zh-CN" altLang="en-GB" dirty="0"/>
              <a:t>差别较大的技术。  </a:t>
            </a: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 dirty="0"/>
              <a:t>7.2.6 CDMA2000 1xEV-DO</a:t>
            </a:r>
            <a:r>
              <a:rPr lang="zh-CN" altLang="en-GB" sz="3200" dirty="0"/>
              <a:t>简介（</a:t>
            </a:r>
            <a:r>
              <a:rPr lang="en-GB" altLang="zh-CN" sz="3200" dirty="0"/>
              <a:t>1</a:t>
            </a:r>
            <a:r>
              <a:rPr lang="zh-CN" altLang="en-GB" sz="3200" dirty="0"/>
              <a:t>）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153FF-5526-4ED3-AC55-6ABF11C5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ED4CC-0274-4AB6-AA06-3705CCEF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820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algn="just">
              <a:spcBef>
                <a:spcPts val="600"/>
              </a:spcBef>
              <a:buClr>
                <a:srgbClr val="1D7AC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/>
              <a:t>1x EV-DO</a:t>
            </a:r>
            <a:r>
              <a:rPr lang="zh-CN" altLang="en-GB" sz="2400" dirty="0"/>
              <a:t>系统前向链路的主要特点有：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 采用时分多址方式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 采用动态速率控制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 采用快速自适应的调制编码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 采用灵活的调度算法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 采用快速小区交换 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2400" dirty="0">
              <a:solidFill>
                <a:srgbClr val="9900CC"/>
              </a:solidFill>
            </a:endParaRP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 dirty="0"/>
              <a:t>7.2.6 CDMA2000 1xEV-DO</a:t>
            </a:r>
            <a:r>
              <a:rPr lang="zh-CN" altLang="en-GB" sz="3200" dirty="0">
                <a:latin typeface="楷体_GB2312" pitchFamily="49" charset="0"/>
              </a:rPr>
              <a:t>简介（</a:t>
            </a:r>
            <a:r>
              <a:rPr lang="en-GB" altLang="zh-CN" sz="3200" dirty="0">
                <a:latin typeface="楷体_GB2312" pitchFamily="49" charset="0"/>
              </a:rPr>
              <a:t>2</a:t>
            </a:r>
            <a:r>
              <a:rPr lang="zh-CN" altLang="en-GB" sz="3200" dirty="0">
                <a:latin typeface="楷体_GB2312" pitchFamily="49" charset="0"/>
              </a:rPr>
              <a:t>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159C1-BB09-42F1-A090-40BE4E23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DCEB1-01B0-45A2-ADDC-2FBBDFF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375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12A1E5C-3167-43ED-BF82-4AE92F339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015514"/>
              </p:ext>
            </p:extLst>
          </p:nvPr>
        </p:nvGraphicFramePr>
        <p:xfrm>
          <a:off x="2826025" y="1765990"/>
          <a:ext cx="65399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7C3BA54-ADA4-4AF9-A0D7-B485548D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023994" cy="1294205"/>
          </a:xfrm>
        </p:spPr>
        <p:txBody>
          <a:bodyPr>
            <a:normAutofit/>
          </a:bodyPr>
          <a:lstStyle/>
          <a:p>
            <a:r>
              <a:rPr lang="en-US" altLang="zh-CN" dirty="0"/>
              <a:t>7.3 WCDMA</a:t>
            </a:r>
            <a:r>
              <a:rPr lang="zh-CN" altLang="en-US" dirty="0"/>
              <a:t>标准介绍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D0F9C-6B15-4F2F-B674-42DE4A6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E1314-914F-45D8-82CC-5A728E4D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891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E21D93-ECA5-44B9-85A2-CE599B14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3.1 WCDMA</a:t>
            </a:r>
            <a:r>
              <a:rPr lang="zh-CN" altLang="en-GB" dirty="0">
                <a:solidFill>
                  <a:srgbClr val="FFFFFF"/>
                </a:solidFill>
              </a:rPr>
              <a:t>的主要参数</a:t>
            </a:r>
            <a:endParaRPr lang="en-US" dirty="0"/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grpSp>
        <p:nvGrpSpPr>
          <p:cNvPr id="409604" name="Group 4"/>
          <p:cNvGrpSpPr>
            <a:grpSpLocks/>
          </p:cNvGrpSpPr>
          <p:nvPr/>
        </p:nvGrpSpPr>
        <p:grpSpPr bwMode="auto">
          <a:xfrm>
            <a:off x="2208213" y="1547814"/>
            <a:ext cx="7770812" cy="4733925"/>
            <a:chOff x="431" y="975"/>
            <a:chExt cx="4895" cy="2982"/>
          </a:xfrm>
        </p:grpSpPr>
        <p:sp>
          <p:nvSpPr>
            <p:cNvPr id="409605" name="Rectangle 5"/>
            <p:cNvSpPr>
              <a:spLocks noChangeArrowheads="1"/>
            </p:cNvSpPr>
            <p:nvPr/>
          </p:nvSpPr>
          <p:spPr bwMode="auto">
            <a:xfrm>
              <a:off x="431" y="975"/>
              <a:ext cx="2448" cy="250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多址接入方式</a:t>
              </a:r>
            </a:p>
          </p:txBody>
        </p:sp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2879" y="975"/>
              <a:ext cx="2448" cy="250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solidFill>
                    <a:srgbClr val="0033CC"/>
                  </a:solidFill>
                  <a:latin typeface="Verdana" pitchFamily="32" charset="0"/>
                </a:rPr>
                <a:t>DC-CDMA</a:t>
              </a:r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431" y="1225"/>
              <a:ext cx="2448" cy="260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双工方式</a:t>
              </a:r>
            </a:p>
          </p:txBody>
        </p:sp>
        <p:sp>
          <p:nvSpPr>
            <p:cNvPr id="409608" name="Rectangle 8"/>
            <p:cNvSpPr>
              <a:spLocks noChangeArrowheads="1"/>
            </p:cNvSpPr>
            <p:nvPr/>
          </p:nvSpPr>
          <p:spPr bwMode="auto">
            <a:xfrm>
              <a:off x="2879" y="1225"/>
              <a:ext cx="2448" cy="260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solidFill>
                    <a:srgbClr val="0033CC"/>
                  </a:solidFill>
                  <a:latin typeface="Verdana" pitchFamily="32" charset="0"/>
                </a:rPr>
                <a:t>FDD/TDD</a:t>
              </a:r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431" y="1485"/>
              <a:ext cx="2448" cy="259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基站同步</a:t>
              </a:r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879" y="1485"/>
              <a:ext cx="2448" cy="259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异步方式</a:t>
              </a:r>
            </a:p>
          </p:txBody>
        </p:sp>
        <p:sp>
          <p:nvSpPr>
            <p:cNvPr id="409611" name="Rectangle 11"/>
            <p:cNvSpPr>
              <a:spLocks noChangeArrowheads="1"/>
            </p:cNvSpPr>
            <p:nvPr/>
          </p:nvSpPr>
          <p:spPr bwMode="auto">
            <a:xfrm>
              <a:off x="431" y="1744"/>
              <a:ext cx="2448" cy="259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码片速率</a:t>
              </a:r>
            </a:p>
          </p:txBody>
        </p:sp>
        <p:sp>
          <p:nvSpPr>
            <p:cNvPr id="409612" name="Rectangle 12"/>
            <p:cNvSpPr>
              <a:spLocks noChangeArrowheads="1"/>
            </p:cNvSpPr>
            <p:nvPr/>
          </p:nvSpPr>
          <p:spPr bwMode="auto">
            <a:xfrm>
              <a:off x="2879" y="1744"/>
              <a:ext cx="2448" cy="259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solidFill>
                    <a:srgbClr val="0033CC"/>
                  </a:solidFill>
                  <a:latin typeface="Verdana" pitchFamily="32" charset="0"/>
                </a:rPr>
                <a:t>3.84Mchip/s</a:t>
              </a:r>
            </a:p>
          </p:txBody>
        </p:sp>
        <p:sp>
          <p:nvSpPr>
            <p:cNvPr id="409613" name="Rectangle 13"/>
            <p:cNvSpPr>
              <a:spLocks noChangeArrowheads="1"/>
            </p:cNvSpPr>
            <p:nvPr/>
          </p:nvSpPr>
          <p:spPr bwMode="auto">
            <a:xfrm>
              <a:off x="431" y="2003"/>
              <a:ext cx="2448" cy="260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帧长</a:t>
              </a:r>
            </a:p>
          </p:txBody>
        </p:sp>
        <p:sp>
          <p:nvSpPr>
            <p:cNvPr id="409614" name="Rectangle 14"/>
            <p:cNvSpPr>
              <a:spLocks noChangeArrowheads="1"/>
            </p:cNvSpPr>
            <p:nvPr/>
          </p:nvSpPr>
          <p:spPr bwMode="auto">
            <a:xfrm>
              <a:off x="2879" y="2003"/>
              <a:ext cx="2448" cy="260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solidFill>
                    <a:srgbClr val="0033CC"/>
                  </a:solidFill>
                  <a:latin typeface="Verdana" pitchFamily="32" charset="0"/>
                </a:rPr>
                <a:t>10ms</a:t>
              </a:r>
            </a:p>
          </p:txBody>
        </p:sp>
        <p:sp>
          <p:nvSpPr>
            <p:cNvPr id="409615" name="Rectangle 15"/>
            <p:cNvSpPr>
              <a:spLocks noChangeArrowheads="1"/>
            </p:cNvSpPr>
            <p:nvPr/>
          </p:nvSpPr>
          <p:spPr bwMode="auto">
            <a:xfrm>
              <a:off x="431" y="2263"/>
              <a:ext cx="2448" cy="259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载波带宽</a:t>
              </a:r>
            </a:p>
          </p:txBody>
        </p:sp>
        <p:sp>
          <p:nvSpPr>
            <p:cNvPr id="409616" name="Rectangle 16"/>
            <p:cNvSpPr>
              <a:spLocks noChangeArrowheads="1"/>
            </p:cNvSpPr>
            <p:nvPr/>
          </p:nvSpPr>
          <p:spPr bwMode="auto">
            <a:xfrm>
              <a:off x="2879" y="2263"/>
              <a:ext cx="2448" cy="259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solidFill>
                    <a:srgbClr val="0033CC"/>
                  </a:solidFill>
                  <a:latin typeface="Verdana" pitchFamily="32" charset="0"/>
                </a:rPr>
                <a:t>5MHz</a:t>
              </a:r>
            </a:p>
          </p:txBody>
        </p:sp>
        <p:sp>
          <p:nvSpPr>
            <p:cNvPr id="409617" name="Rectangle 17"/>
            <p:cNvSpPr>
              <a:spLocks noChangeArrowheads="1"/>
            </p:cNvSpPr>
            <p:nvPr/>
          </p:nvSpPr>
          <p:spPr bwMode="auto">
            <a:xfrm>
              <a:off x="431" y="2522"/>
              <a:ext cx="2448" cy="259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多速率</a:t>
              </a:r>
            </a:p>
          </p:txBody>
        </p:sp>
        <p:sp>
          <p:nvSpPr>
            <p:cNvPr id="409618" name="Rectangle 18"/>
            <p:cNvSpPr>
              <a:spLocks noChangeArrowheads="1"/>
            </p:cNvSpPr>
            <p:nvPr/>
          </p:nvSpPr>
          <p:spPr bwMode="auto">
            <a:xfrm>
              <a:off x="2879" y="2522"/>
              <a:ext cx="2448" cy="259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可变的扩频因子和多码</a:t>
              </a:r>
            </a:p>
          </p:txBody>
        </p:sp>
        <p:sp>
          <p:nvSpPr>
            <p:cNvPr id="409619" name="Rectangle 19"/>
            <p:cNvSpPr>
              <a:spLocks noChangeArrowheads="1"/>
            </p:cNvSpPr>
            <p:nvPr/>
          </p:nvSpPr>
          <p:spPr bwMode="auto">
            <a:xfrm>
              <a:off x="431" y="2781"/>
              <a:ext cx="2448" cy="44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检测</a:t>
              </a:r>
            </a:p>
          </p:txBody>
        </p:sp>
        <p:sp>
          <p:nvSpPr>
            <p:cNvPr id="409620" name="Rectangle 20"/>
            <p:cNvSpPr>
              <a:spLocks noChangeArrowheads="1"/>
            </p:cNvSpPr>
            <p:nvPr/>
          </p:nvSpPr>
          <p:spPr bwMode="auto">
            <a:xfrm>
              <a:off x="2879" y="2781"/>
              <a:ext cx="2448" cy="44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使用导频符号或公共导频进行相干检测</a:t>
              </a:r>
            </a:p>
          </p:txBody>
        </p:sp>
        <p:sp>
          <p:nvSpPr>
            <p:cNvPr id="409621" name="Rectangle 21"/>
            <p:cNvSpPr>
              <a:spLocks noChangeArrowheads="1"/>
            </p:cNvSpPr>
            <p:nvPr/>
          </p:nvSpPr>
          <p:spPr bwMode="auto">
            <a:xfrm>
              <a:off x="431" y="3223"/>
              <a:ext cx="2448" cy="293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多用户检测、智能天线</a:t>
              </a:r>
            </a:p>
          </p:txBody>
        </p:sp>
        <p:sp>
          <p:nvSpPr>
            <p:cNvPr id="409622" name="Rectangle 22"/>
            <p:cNvSpPr>
              <a:spLocks noChangeArrowheads="1"/>
            </p:cNvSpPr>
            <p:nvPr/>
          </p:nvSpPr>
          <p:spPr bwMode="auto">
            <a:xfrm>
              <a:off x="2879" y="3223"/>
              <a:ext cx="2448" cy="293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标准支持，应用时可选</a:t>
              </a:r>
            </a:p>
          </p:txBody>
        </p:sp>
        <p:sp>
          <p:nvSpPr>
            <p:cNvPr id="409623" name="Rectangle 23"/>
            <p:cNvSpPr>
              <a:spLocks noChangeArrowheads="1"/>
            </p:cNvSpPr>
            <p:nvPr/>
          </p:nvSpPr>
          <p:spPr bwMode="auto">
            <a:xfrm>
              <a:off x="431" y="3516"/>
              <a:ext cx="2448" cy="44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业务复用</a:t>
              </a:r>
            </a:p>
          </p:txBody>
        </p:sp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2879" y="3516"/>
              <a:ext cx="2448" cy="44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>
                <a:spcBef>
                  <a:spcPts val="500"/>
                </a:spcBef>
                <a:buClr>
                  <a:srgbClr val="5AA5DE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0033CC"/>
                  </a:solidFill>
                  <a:latin typeface="Verdana" pitchFamily="32" charset="0"/>
                </a:rPr>
                <a:t>具有不同服务质量要求的业务复用到同一个连接中</a:t>
              </a:r>
            </a:p>
          </p:txBody>
        </p:sp>
        <p:sp>
          <p:nvSpPr>
            <p:cNvPr id="409625" name="Line 25"/>
            <p:cNvSpPr>
              <a:spLocks noChangeShapeType="1"/>
            </p:cNvSpPr>
            <p:nvPr/>
          </p:nvSpPr>
          <p:spPr bwMode="auto">
            <a:xfrm>
              <a:off x="2879" y="975"/>
              <a:ext cx="1" cy="2983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26" name="Line 26"/>
            <p:cNvSpPr>
              <a:spLocks noChangeShapeType="1"/>
            </p:cNvSpPr>
            <p:nvPr/>
          </p:nvSpPr>
          <p:spPr bwMode="auto">
            <a:xfrm>
              <a:off x="431" y="1225"/>
              <a:ext cx="489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27" name="Line 27"/>
            <p:cNvSpPr>
              <a:spLocks noChangeShapeType="1"/>
            </p:cNvSpPr>
            <p:nvPr/>
          </p:nvSpPr>
          <p:spPr bwMode="auto">
            <a:xfrm>
              <a:off x="431" y="1485"/>
              <a:ext cx="489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28" name="Line 28"/>
            <p:cNvSpPr>
              <a:spLocks noChangeShapeType="1"/>
            </p:cNvSpPr>
            <p:nvPr/>
          </p:nvSpPr>
          <p:spPr bwMode="auto">
            <a:xfrm>
              <a:off x="431" y="1744"/>
              <a:ext cx="489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29" name="Line 29"/>
            <p:cNvSpPr>
              <a:spLocks noChangeShapeType="1"/>
            </p:cNvSpPr>
            <p:nvPr/>
          </p:nvSpPr>
          <p:spPr bwMode="auto">
            <a:xfrm>
              <a:off x="431" y="2003"/>
              <a:ext cx="489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30" name="Line 30"/>
            <p:cNvSpPr>
              <a:spLocks noChangeShapeType="1"/>
            </p:cNvSpPr>
            <p:nvPr/>
          </p:nvSpPr>
          <p:spPr bwMode="auto">
            <a:xfrm>
              <a:off x="431" y="2263"/>
              <a:ext cx="489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31" name="Line 31"/>
            <p:cNvSpPr>
              <a:spLocks noChangeShapeType="1"/>
            </p:cNvSpPr>
            <p:nvPr/>
          </p:nvSpPr>
          <p:spPr bwMode="auto">
            <a:xfrm>
              <a:off x="431" y="2522"/>
              <a:ext cx="489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32" name="Line 32"/>
            <p:cNvSpPr>
              <a:spLocks noChangeShapeType="1"/>
            </p:cNvSpPr>
            <p:nvPr/>
          </p:nvSpPr>
          <p:spPr bwMode="auto">
            <a:xfrm>
              <a:off x="431" y="2781"/>
              <a:ext cx="489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33" name="Line 33"/>
            <p:cNvSpPr>
              <a:spLocks noChangeShapeType="1"/>
            </p:cNvSpPr>
            <p:nvPr/>
          </p:nvSpPr>
          <p:spPr bwMode="auto">
            <a:xfrm>
              <a:off x="431" y="3223"/>
              <a:ext cx="489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34" name="Line 34"/>
            <p:cNvSpPr>
              <a:spLocks noChangeShapeType="1"/>
            </p:cNvSpPr>
            <p:nvPr/>
          </p:nvSpPr>
          <p:spPr bwMode="auto">
            <a:xfrm>
              <a:off x="431" y="3516"/>
              <a:ext cx="489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35" name="Line 35"/>
            <p:cNvSpPr>
              <a:spLocks noChangeShapeType="1"/>
            </p:cNvSpPr>
            <p:nvPr/>
          </p:nvSpPr>
          <p:spPr bwMode="auto">
            <a:xfrm>
              <a:off x="431" y="975"/>
              <a:ext cx="1" cy="2983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36" name="Line 36"/>
            <p:cNvSpPr>
              <a:spLocks noChangeShapeType="1"/>
            </p:cNvSpPr>
            <p:nvPr/>
          </p:nvSpPr>
          <p:spPr bwMode="auto">
            <a:xfrm>
              <a:off x="5327" y="975"/>
              <a:ext cx="1" cy="2983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37" name="Line 37"/>
            <p:cNvSpPr>
              <a:spLocks noChangeShapeType="1"/>
            </p:cNvSpPr>
            <p:nvPr/>
          </p:nvSpPr>
          <p:spPr bwMode="auto">
            <a:xfrm>
              <a:off x="431" y="975"/>
              <a:ext cx="4896" cy="1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38" name="Line 38"/>
            <p:cNvSpPr>
              <a:spLocks noChangeShapeType="1"/>
            </p:cNvSpPr>
            <p:nvPr/>
          </p:nvSpPr>
          <p:spPr bwMode="auto">
            <a:xfrm>
              <a:off x="431" y="3958"/>
              <a:ext cx="4896" cy="1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1689ED-B359-4BBC-A161-135CB5F5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AE698-32A0-4422-B477-66E39A1A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76E7DC-7448-4194-AB43-79E9AC2E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687004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84C42A-9C18-401B-BD44-67EEBC56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3.1 WCDMA</a:t>
            </a:r>
            <a:r>
              <a:rPr lang="zh-CN" altLang="en-GB" dirty="0">
                <a:solidFill>
                  <a:srgbClr val="FFFFFF"/>
                </a:solidFill>
              </a:rPr>
              <a:t>的标准体系</a:t>
            </a:r>
            <a:endParaRPr lang="en-US" dirty="0"/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DDA92C-C568-4688-96FE-B98660977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基于蜂窝网络结构特点，</a:t>
            </a:r>
            <a:r>
              <a:rPr lang="en-GB" altLang="zh-CN" dirty="0"/>
              <a:t>WCDMA</a:t>
            </a:r>
            <a:r>
              <a:rPr lang="zh-CN" altLang="en-GB" dirty="0"/>
              <a:t>无线通信协议栈可划分为接入层</a:t>
            </a:r>
            <a:r>
              <a:rPr lang="en-GB" altLang="zh-CN" dirty="0"/>
              <a:t>(Access Stratum)</a:t>
            </a:r>
            <a:r>
              <a:rPr lang="zh-CN" altLang="en-GB" dirty="0"/>
              <a:t>和非接入层</a:t>
            </a:r>
            <a:r>
              <a:rPr lang="en-GB" altLang="zh-CN" dirty="0"/>
              <a:t>(Non-Access Stratum)</a:t>
            </a:r>
            <a:r>
              <a:rPr lang="zh-CN" altLang="en-GB" dirty="0"/>
              <a:t>。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/>
              <a:t>WCDMA</a:t>
            </a:r>
            <a:r>
              <a:rPr lang="zh-CN" altLang="en-GB" dirty="0"/>
              <a:t>无线接入部分标准主要覆盖了</a:t>
            </a:r>
            <a:r>
              <a:rPr lang="en-GB" altLang="zh-CN" dirty="0"/>
              <a:t>OSI </a:t>
            </a:r>
            <a:r>
              <a:rPr lang="zh-CN" altLang="en-GB" dirty="0"/>
              <a:t>模型的低三层，分别是</a:t>
            </a:r>
            <a:r>
              <a:rPr lang="en-GB" altLang="zh-CN" dirty="0"/>
              <a:t>:</a:t>
            </a:r>
            <a:r>
              <a:rPr lang="zh-CN" altLang="en-GB" dirty="0"/>
              <a:t>物理层</a:t>
            </a:r>
            <a:r>
              <a:rPr lang="en-GB" altLang="zh-CN" dirty="0"/>
              <a:t>(L1)</a:t>
            </a:r>
            <a:r>
              <a:rPr lang="zh-CN" altLang="en-GB" dirty="0"/>
              <a:t>、数据链路层</a:t>
            </a:r>
            <a:r>
              <a:rPr lang="en-GB" altLang="zh-CN" dirty="0"/>
              <a:t>(L2)</a:t>
            </a:r>
            <a:r>
              <a:rPr lang="zh-CN" altLang="en-GB" dirty="0"/>
              <a:t>、网络层</a:t>
            </a:r>
            <a:r>
              <a:rPr lang="en-GB" altLang="zh-CN" dirty="0"/>
              <a:t>(L3)</a:t>
            </a:r>
            <a:r>
              <a:rPr lang="zh-CN" altLang="en-GB" dirty="0"/>
              <a:t>。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E7F9A-FBCD-4A21-A77F-5EFE4FF5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6B0EFF-2932-4076-807C-91F422DA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 dirty="0"/>
              <a:t>移动通信原理 </a:t>
            </a:r>
            <a:r>
              <a:rPr lang="zh-CN" altLang="en-US" dirty="0"/>
              <a:t>电气信息学院</a:t>
            </a:r>
          </a:p>
        </p:txBody>
      </p:sp>
    </p:spTree>
    <p:extLst>
      <p:ext uri="{BB962C8B-B14F-4D97-AF65-F5344CB8AC3E}">
        <p14:creationId xmlns:p14="http://schemas.microsoft.com/office/powerpoint/2010/main" val="257557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B8403B-3504-42CB-A0F5-C6A72051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3.1 WCDMA</a:t>
            </a:r>
            <a:r>
              <a:rPr lang="zh-CN" altLang="en-GB" dirty="0">
                <a:solidFill>
                  <a:srgbClr val="FFFFFF"/>
                </a:solidFill>
              </a:rPr>
              <a:t>的标准体系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E2E63-A561-474A-B733-0322116C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物理层是由一系列的上、下行物理信道组成，提供信息传输通道。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链路层基本功能是对物理层的资源进行管理和控制，并根据所配置的参数通过</a:t>
            </a:r>
            <a:r>
              <a:rPr lang="en-GB" altLang="zh-CN" dirty="0"/>
              <a:t>ARQ</a:t>
            </a:r>
            <a:r>
              <a:rPr lang="zh-CN" altLang="en-GB" dirty="0"/>
              <a:t>等方式对上层提供有不同服务质量</a:t>
            </a:r>
            <a:r>
              <a:rPr lang="en-GB" altLang="zh-CN" dirty="0"/>
              <a:t>(QoS)</a:t>
            </a:r>
            <a:r>
              <a:rPr lang="zh-CN" altLang="en-GB" dirty="0"/>
              <a:t>要求的服务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网络层还兼顾了传输层、会话层、表示层和应用层的功能，它负责各种业务的呼叫信令处理，以及话音、数据等业务的控制和处理。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257FD-F13C-4B49-83E3-C8441001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BD4456-6289-497C-BD8A-57DFA47D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26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26E6D2-1BEB-4072-B50E-7F85B243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3.2 </a:t>
            </a:r>
            <a:r>
              <a:rPr lang="zh-CN" altLang="en-GB" dirty="0">
                <a:solidFill>
                  <a:srgbClr val="FFFFFF"/>
                </a:solidFill>
              </a:rPr>
              <a:t>物理信道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C60759-C188-448F-A6FC-C1CCC3C6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物理信道是由特定的载频、扰码、信道化码、开始和结束时间的持续时间段，上行链路中的相对相位来定义的。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无线帧是一个包括</a:t>
            </a:r>
            <a:r>
              <a:rPr lang="en-GB" altLang="zh-CN" dirty="0"/>
              <a:t>15</a:t>
            </a:r>
            <a:r>
              <a:rPr lang="zh-CN" altLang="en-GB" dirty="0"/>
              <a:t>个时隙的处理单元，一个无线帧的长度是</a:t>
            </a:r>
            <a:r>
              <a:rPr lang="en-GB" altLang="zh-CN" dirty="0"/>
              <a:t>38400chips</a:t>
            </a:r>
            <a:r>
              <a:rPr lang="zh-CN" altLang="en-GB" dirty="0"/>
              <a:t>（</a:t>
            </a:r>
            <a:r>
              <a:rPr lang="en-GB" altLang="zh-CN" dirty="0"/>
              <a:t>10ms</a:t>
            </a:r>
            <a:r>
              <a:rPr lang="zh-CN" altLang="en-GB" dirty="0"/>
              <a:t>）。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时隙是由包含一定比特的字段组成的一个单元，时隙的长度是</a:t>
            </a:r>
            <a:r>
              <a:rPr lang="en-GB" altLang="zh-CN" dirty="0"/>
              <a:t>2560chips</a:t>
            </a:r>
            <a:r>
              <a:rPr lang="zh-CN" altLang="en-GB" dirty="0"/>
              <a:t>。</a:t>
            </a:r>
          </a:p>
          <a:p>
            <a:pPr marL="341313" indent="-341313">
              <a:spcBef>
                <a:spcPts val="600"/>
              </a:spcBef>
              <a:buClr>
                <a:srgbClr val="5AA5D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3200" dirty="0">
              <a:solidFill>
                <a:srgbClr val="1D7ACF"/>
              </a:solidFill>
              <a:latin typeface="楷体_GB2312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E54EE-AC98-41B6-A1FE-3C744CE8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752EF1-1D79-4FC3-BC99-3B6E8DAF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7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9D175E-153C-4D9A-8F56-77AF1C2F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3.2 </a:t>
            </a:r>
            <a:r>
              <a:rPr lang="zh-CN" altLang="en-GB" dirty="0">
                <a:solidFill>
                  <a:srgbClr val="FFFFFF"/>
                </a:solidFill>
              </a:rPr>
              <a:t>上行专用物理信道</a:t>
            </a:r>
            <a:endParaRPr lang="en-US" dirty="0"/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5C03B9-32B7-4AA3-97A1-B8622185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分为上行专用物理数据信道（上行</a:t>
            </a:r>
            <a:r>
              <a:rPr lang="en-GB" altLang="zh-CN" dirty="0"/>
              <a:t>DPDCH</a:t>
            </a:r>
            <a:r>
              <a:rPr lang="zh-CN" altLang="en-GB" dirty="0"/>
              <a:t>）和上行专用物理控制信道（上行</a:t>
            </a:r>
            <a:r>
              <a:rPr lang="en-GB" altLang="zh-CN" dirty="0"/>
              <a:t>DPCCH</a:t>
            </a:r>
            <a:r>
              <a:rPr lang="zh-CN" altLang="en-GB" dirty="0"/>
              <a:t>）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/>
              <a:t>DPDCH</a:t>
            </a:r>
            <a:r>
              <a:rPr lang="zh-CN" altLang="en-GB" dirty="0"/>
              <a:t>和</a:t>
            </a:r>
            <a:r>
              <a:rPr lang="en-GB" altLang="zh-CN" dirty="0"/>
              <a:t>DPCCH</a:t>
            </a:r>
            <a:r>
              <a:rPr lang="zh-CN" altLang="en-GB" dirty="0"/>
              <a:t>在每个无线帧内是</a:t>
            </a:r>
            <a:r>
              <a:rPr lang="en-GB" altLang="zh-CN" dirty="0"/>
              <a:t>I/Q</a:t>
            </a:r>
            <a:r>
              <a:rPr lang="zh-CN" altLang="en-GB" dirty="0"/>
              <a:t>码复用。 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上行</a:t>
            </a:r>
            <a:r>
              <a:rPr lang="en-GB" altLang="zh-CN" dirty="0"/>
              <a:t>DPDCH</a:t>
            </a:r>
            <a:r>
              <a:rPr lang="zh-CN" altLang="en-GB" dirty="0"/>
              <a:t>用于传输专用传输信道（</a:t>
            </a:r>
            <a:r>
              <a:rPr lang="en-GB" altLang="zh-CN" dirty="0"/>
              <a:t>DCH</a:t>
            </a:r>
            <a:r>
              <a:rPr lang="zh-CN" altLang="en-GB" dirty="0"/>
              <a:t>），在每个无线链路中可以有</a:t>
            </a:r>
            <a:r>
              <a:rPr lang="en-GB" altLang="zh-CN" dirty="0"/>
              <a:t>0</a:t>
            </a:r>
            <a:r>
              <a:rPr lang="zh-CN" altLang="en-GB" dirty="0"/>
              <a:t>个、</a:t>
            </a:r>
            <a:r>
              <a:rPr lang="en-GB" altLang="zh-CN" dirty="0"/>
              <a:t>1</a:t>
            </a:r>
            <a:r>
              <a:rPr lang="zh-CN" altLang="en-GB" dirty="0"/>
              <a:t>个或几个上行</a:t>
            </a:r>
            <a:r>
              <a:rPr lang="en-GB" altLang="zh-CN" dirty="0"/>
              <a:t>DPDCH 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上行</a:t>
            </a:r>
            <a:r>
              <a:rPr lang="en-GB" altLang="zh-CN" dirty="0"/>
              <a:t>DPCCH</a:t>
            </a:r>
            <a:r>
              <a:rPr lang="zh-CN" altLang="en-GB" dirty="0"/>
              <a:t>用于传输控制信息，包括支持信道估计以进行相干检测的已知导频比特、发射功率控制指令（</a:t>
            </a:r>
            <a:r>
              <a:rPr lang="en-GB" altLang="zh-CN" dirty="0"/>
              <a:t>TPC</a:t>
            </a:r>
            <a:r>
              <a:rPr lang="zh-CN" altLang="en-GB" dirty="0"/>
              <a:t>）、反馈信息（</a:t>
            </a:r>
            <a:r>
              <a:rPr lang="en-GB" altLang="zh-CN" dirty="0"/>
              <a:t>FBI</a:t>
            </a:r>
            <a:r>
              <a:rPr lang="zh-CN" altLang="en-GB" dirty="0"/>
              <a:t>）、以及一个可选的传输格式组合指示（</a:t>
            </a:r>
            <a:r>
              <a:rPr lang="en-GB" altLang="zh-CN" dirty="0"/>
              <a:t>TFCI</a:t>
            </a:r>
            <a:r>
              <a:rPr lang="zh-CN" altLang="en-GB" dirty="0"/>
              <a:t>）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40A2-11A9-4E2B-8F0B-0AC941E7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CB8869-DBB5-40C8-AE7B-B47BA70C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873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2228F0-9421-46E0-BD4A-3477F4EE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3.2 </a:t>
            </a:r>
            <a:r>
              <a:rPr lang="zh-CN" altLang="en-GB" dirty="0">
                <a:solidFill>
                  <a:srgbClr val="FFFFFF"/>
                </a:solidFill>
              </a:rPr>
              <a:t>上行专用物理信道</a:t>
            </a:r>
            <a:endParaRPr lang="en-US" dirty="0"/>
          </a:p>
        </p:txBody>
      </p:sp>
      <p:sp>
        <p:nvSpPr>
          <p:cNvPr id="438274" name="Text Box 2"/>
          <p:cNvSpPr txBox="1">
            <a:spLocks noChangeArrowheads="1"/>
          </p:cNvSpPr>
          <p:nvPr/>
        </p:nvSpPr>
        <p:spPr bwMode="auto">
          <a:xfrm>
            <a:off x="2855914" y="6492876"/>
            <a:ext cx="4135437" cy="32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i="1">
                <a:solidFill>
                  <a:srgbClr val="FFFFFF"/>
                </a:solidFill>
                <a:latin typeface="Verdana" pitchFamily="32" charset="0"/>
              </a:rPr>
              <a:t>Mobile Communication Theory</a:t>
            </a:r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3590925" y="2386014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82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7352" y="1270000"/>
            <a:ext cx="8126412" cy="439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2782888" y="5661025"/>
            <a:ext cx="6324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spcBef>
                <a:spcPts val="60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</a:rPr>
              <a:t> </a:t>
            </a:r>
            <a:r>
              <a:rPr lang="zh-CN" altLang="en-GB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</a:rPr>
              <a:t>上行</a:t>
            </a:r>
            <a:r>
              <a:rPr lang="en-GB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</a:rPr>
              <a:t>DPDCH/DPCCH</a:t>
            </a:r>
            <a:r>
              <a:rPr lang="zh-CN" altLang="en-GB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</a:rPr>
              <a:t>的帧结构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BB8E7-EC6C-404A-A472-B848F042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B204B1-D0CD-49BE-89B5-7F99F4AE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25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5B151D-F7FE-4F00-89E9-AA690950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3.2 </a:t>
            </a:r>
            <a:r>
              <a:rPr lang="zh-CN" altLang="en-GB" dirty="0">
                <a:solidFill>
                  <a:srgbClr val="FFFFFF"/>
                </a:solidFill>
              </a:rPr>
              <a:t>上行公共物理信道</a:t>
            </a:r>
            <a:endParaRPr lang="en-US" dirty="0"/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2135188" y="1341438"/>
            <a:ext cx="82296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FF66FF"/>
              </a:buClr>
              <a:buFont typeface="Wingdings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400" b="1" dirty="0">
              <a:solidFill>
                <a:srgbClr val="000066"/>
              </a:solidFill>
              <a:latin typeface="楷体_GB2312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83E03F-04D3-44A1-B93A-57DCDEE9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物理随机接入信道（</a:t>
            </a:r>
            <a:r>
              <a:rPr lang="en-GB" altLang="zh-CN" dirty="0"/>
              <a:t>PRACH</a:t>
            </a:r>
            <a:r>
              <a:rPr lang="zh-CN" altLang="en-GB" dirty="0"/>
              <a:t>）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基于带有快速捕获指示的时隙</a:t>
            </a:r>
            <a:r>
              <a:rPr lang="en-GB" altLang="zh-CN" sz="2600" dirty="0">
                <a:latin typeface="华文楷体" panose="02010600040101010101" pitchFamily="2" charset="-122"/>
              </a:rPr>
              <a:t>ALOHA</a:t>
            </a:r>
            <a:r>
              <a:rPr lang="zh-CN" altLang="en-GB" sz="2600" dirty="0">
                <a:latin typeface="华文楷体" panose="02010600040101010101" pitchFamily="2" charset="-122"/>
              </a:rPr>
              <a:t>方式 的传输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600" dirty="0">
                <a:latin typeface="华文楷体" panose="02010600040101010101" pitchFamily="2" charset="-122"/>
              </a:rPr>
              <a:t>PRACH</a:t>
            </a:r>
            <a:r>
              <a:rPr lang="zh-CN" altLang="en-GB" sz="2600" dirty="0">
                <a:latin typeface="华文楷体" panose="02010600040101010101" pitchFamily="2" charset="-122"/>
              </a:rPr>
              <a:t>分为前缀部分和消息部分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600" dirty="0">
                <a:latin typeface="华文楷体" panose="02010600040101010101" pitchFamily="2" charset="-122"/>
              </a:rPr>
              <a:t>UE</a:t>
            </a:r>
            <a:r>
              <a:rPr lang="zh-CN" altLang="en-GB" sz="2600" dirty="0">
                <a:latin typeface="华文楷体" panose="02010600040101010101" pitchFamily="2" charset="-122"/>
              </a:rPr>
              <a:t>可以在一个预先定义的时间偏置开始传输，表示为接入时隙 </a:t>
            </a:r>
          </a:p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物理公共分组信道（</a:t>
            </a:r>
            <a:r>
              <a:rPr lang="en-GB" altLang="zh-CN" dirty="0"/>
              <a:t>PCPCH</a:t>
            </a:r>
            <a:r>
              <a:rPr lang="zh-CN" altLang="en-GB" dirty="0"/>
              <a:t>）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基于带有快速捕获指示的</a:t>
            </a:r>
            <a:r>
              <a:rPr lang="en-GB" altLang="zh-CN" sz="2600" dirty="0">
                <a:latin typeface="华文楷体" panose="02010600040101010101" pitchFamily="2" charset="-122"/>
              </a:rPr>
              <a:t>DSMA-CD</a:t>
            </a:r>
            <a:r>
              <a:rPr lang="zh-CN" altLang="en-GB" sz="2600" dirty="0">
                <a:latin typeface="华文楷体" panose="02010600040101010101" pitchFamily="2" charset="-122"/>
              </a:rPr>
              <a:t>（ </a:t>
            </a:r>
            <a:r>
              <a:rPr lang="en-GB" altLang="zh-CN" sz="2600" dirty="0">
                <a:latin typeface="华文楷体" panose="02010600040101010101" pitchFamily="2" charset="-122"/>
              </a:rPr>
              <a:t>Digital Sense Multiple Access-Collision Detection</a:t>
            </a:r>
            <a:r>
              <a:rPr lang="zh-CN" altLang="en-GB" sz="2600" dirty="0">
                <a:latin typeface="华文楷体" panose="02010600040101010101" pitchFamily="2" charset="-122"/>
              </a:rPr>
              <a:t>）方法传输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定时和结构与</a:t>
            </a:r>
            <a:r>
              <a:rPr lang="en-GB" altLang="zh-CN" sz="2600" dirty="0">
                <a:latin typeface="华文楷体" panose="02010600040101010101" pitchFamily="2" charset="-122"/>
              </a:rPr>
              <a:t>RACH</a:t>
            </a:r>
            <a:r>
              <a:rPr lang="zh-CN" altLang="en-GB" sz="2600" dirty="0">
                <a:latin typeface="华文楷体" panose="02010600040101010101" pitchFamily="2" charset="-122"/>
              </a:rPr>
              <a:t>相同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533D5-BACB-43D5-BE99-26DECA2B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ADA7E-936B-422B-AEFF-1638A505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191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504017-E123-46DC-AED3-23124723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449878"/>
            <a:ext cx="10515600" cy="464068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500"/>
              </a:spcBef>
              <a:buClr>
                <a:srgbClr val="5AA5DE"/>
              </a:buClr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3500" dirty="0">
                <a:latin typeface="Verdana" pitchFamily="32" charset="0"/>
              </a:rPr>
              <a:t>IMT-2000</a:t>
            </a:r>
            <a:r>
              <a:rPr lang="zh-CN" altLang="en-GB" sz="3500" dirty="0">
                <a:latin typeface="Verdana" pitchFamily="32" charset="0"/>
              </a:rPr>
              <a:t>的发展大致经历了以下的历程</a:t>
            </a:r>
            <a:r>
              <a:rPr lang="zh-CN" altLang="en-GB" sz="2600" dirty="0">
                <a:latin typeface="Verdana" pitchFamily="32" charset="0"/>
              </a:rPr>
              <a:t>：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1991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年，国际电联正式成立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TG8/1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工作组，负责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FPLMTS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标准的制定 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1996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FPLMTS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正式更名为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IMT-2000 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1997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年初，国际电联发出通函，向各国征集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IMT-2000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无线传输技术方案 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1998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月，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ITU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共收到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种地面无线传输方案， </a:t>
            </a:r>
          </a:p>
          <a:p>
            <a:pPr>
              <a:lnSpc>
                <a:spcPct val="10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经过协调与融合，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1999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月，确定了</a:t>
            </a:r>
            <a:r>
              <a:rPr lang="en-GB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IMT-2000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的无线传输技术规范，将无线接口标准明确为五种方案，</a:t>
            </a:r>
            <a:r>
              <a:rPr lang="en-US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CDMA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技术和</a:t>
            </a:r>
            <a:r>
              <a:rPr lang="en-US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TDMA</a:t>
            </a:r>
            <a:r>
              <a:rPr lang="zh-CN" altLang="en-US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技术。</a:t>
            </a:r>
            <a:r>
              <a:rPr lang="zh-CN" altLang="en-GB" sz="30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EC88DC-8B08-4EC4-A1D2-6FBE1206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7.1.4 IMT-2000</a:t>
            </a:r>
            <a:r>
              <a:rPr lang="zh-CN" altLang="en-GB" dirty="0">
                <a:solidFill>
                  <a:srgbClr val="FFFFFF"/>
                </a:solidFill>
              </a:rPr>
              <a:t>的发展历程</a:t>
            </a:r>
            <a:r>
              <a:rPr lang="zh-CN" altLang="en-US" dirty="0">
                <a:solidFill>
                  <a:srgbClr val="FFFFFF"/>
                </a:solidFill>
              </a:rPr>
              <a:t>（</a:t>
            </a:r>
            <a:r>
              <a:rPr lang="en-US" altLang="zh-CN" dirty="0">
                <a:solidFill>
                  <a:srgbClr val="FFFFFF"/>
                </a:solidFill>
              </a:rPr>
              <a:t>1</a:t>
            </a:r>
            <a:r>
              <a:rPr lang="zh-CN" altLang="en-US" dirty="0">
                <a:solidFill>
                  <a:srgbClr val="FFFFFF"/>
                </a:solidFill>
              </a:rPr>
              <a:t>）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426BC-5FC9-42F0-917C-80201333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135188" y="74613"/>
            <a:ext cx="80010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3200" dirty="0">
              <a:solidFill>
                <a:srgbClr val="FFFFFF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847850" y="1484313"/>
            <a:ext cx="8153400" cy="441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 algn="just">
              <a:spcBef>
                <a:spcPts val="500"/>
              </a:spcBef>
              <a:buClr>
                <a:srgbClr val="5AA5DE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zh-CN" altLang="en-GB" sz="2000" dirty="0">
              <a:solidFill>
                <a:srgbClr val="1D7ACF"/>
              </a:solidFill>
              <a:latin typeface="Verdana" pitchFamily="3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24DF87-A7A1-4584-B683-02E9E937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78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B174B0-DEA0-4A12-99E2-0CAFFE78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3.2 </a:t>
            </a:r>
            <a:r>
              <a:rPr lang="zh-CN" altLang="en-GB" dirty="0">
                <a:solidFill>
                  <a:srgbClr val="FFFFFF"/>
                </a:solidFill>
              </a:rPr>
              <a:t>下行专用物理信道</a:t>
            </a:r>
            <a:endParaRPr lang="en-US" dirty="0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1981200" y="981076"/>
            <a:ext cx="8229600" cy="79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5AA5DE"/>
              </a:buClr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2400" dirty="0">
              <a:solidFill>
                <a:srgbClr val="FF3300"/>
              </a:solidFill>
              <a:latin typeface="Verdana" pitchFamily="32" charset="0"/>
            </a:endParaRPr>
          </a:p>
        </p:txBody>
      </p:sp>
      <p:sp>
        <p:nvSpPr>
          <p:cNvPr id="442373" name="Rectangle 5"/>
          <p:cNvSpPr>
            <a:spLocks noChangeArrowheads="1"/>
          </p:cNvSpPr>
          <p:nvPr/>
        </p:nvSpPr>
        <p:spPr bwMode="auto">
          <a:xfrm>
            <a:off x="3471863" y="240030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423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8514" y="2065272"/>
            <a:ext cx="7658100" cy="431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42375" name="Rectangle 7"/>
          <p:cNvSpPr>
            <a:spLocks noChangeArrowheads="1"/>
          </p:cNvSpPr>
          <p:nvPr/>
        </p:nvSpPr>
        <p:spPr bwMode="auto">
          <a:xfrm>
            <a:off x="3471863" y="6040306"/>
            <a:ext cx="50292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spcBef>
                <a:spcPts val="60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 dirty="0">
                <a:solidFill>
                  <a:srgbClr val="000066"/>
                </a:solidFill>
                <a:latin typeface="Times New Roman" pitchFamily="16" charset="0"/>
              </a:rPr>
              <a:t>  </a:t>
            </a:r>
            <a:r>
              <a:rPr lang="zh-CN" altLang="en-GB" sz="2400" b="1" dirty="0">
                <a:solidFill>
                  <a:srgbClr val="000066"/>
                </a:solidFill>
                <a:latin typeface="Times New Roman" pitchFamily="16" charset="0"/>
              </a:rPr>
              <a:t>下行</a:t>
            </a:r>
            <a:r>
              <a:rPr lang="en-GB" altLang="zh-CN" sz="2400" b="1" dirty="0">
                <a:solidFill>
                  <a:srgbClr val="000066"/>
                </a:solidFill>
                <a:latin typeface="Times New Roman" pitchFamily="16" charset="0"/>
              </a:rPr>
              <a:t>DPCH</a:t>
            </a:r>
            <a:r>
              <a:rPr lang="zh-CN" altLang="en-GB" sz="2400" b="1" dirty="0">
                <a:solidFill>
                  <a:srgbClr val="000066"/>
                </a:solidFill>
                <a:latin typeface="Times New Roman" pitchFamily="16" charset="0"/>
              </a:rPr>
              <a:t>的帧结构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9083C-D6BD-4A60-87A4-1648D024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</a:pPr>
            <a:r>
              <a:rPr lang="zh-CN" altLang="en-GB" dirty="0"/>
              <a:t>即下行</a:t>
            </a:r>
            <a:r>
              <a:rPr lang="en-GB" altLang="zh-CN" dirty="0"/>
              <a:t>DPCH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D4C4E-FE90-4431-8B97-7897F853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F69F49-4EB7-4594-9D76-579384F1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107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0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9D7C10-202E-4649-9A78-6FDEBAC0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3.2 </a:t>
            </a:r>
            <a:r>
              <a:rPr lang="zh-CN" altLang="en-GB" dirty="0">
                <a:solidFill>
                  <a:srgbClr val="FFFFFF"/>
                </a:solidFill>
              </a:rPr>
              <a:t>下行公共物理信道</a:t>
            </a:r>
            <a:endParaRPr lang="en-US" dirty="0"/>
          </a:p>
        </p:txBody>
      </p:sp>
      <p:sp>
        <p:nvSpPr>
          <p:cNvPr id="444419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45ACFA-4515-4C12-AB38-043BF4A4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公共导频信道</a:t>
            </a:r>
            <a:r>
              <a:rPr lang="en-GB" altLang="zh-CN" dirty="0"/>
              <a:t>CPICH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固定速率（</a:t>
            </a:r>
            <a:r>
              <a:rPr lang="en-GB" altLang="zh-CN" sz="2600" dirty="0">
                <a:latin typeface="华文楷体" panose="02010600040101010101" pitchFamily="2" charset="-122"/>
              </a:rPr>
              <a:t>30 kbps</a:t>
            </a:r>
            <a:r>
              <a:rPr lang="zh-CN" altLang="en-GB" sz="2600" dirty="0">
                <a:latin typeface="华文楷体" panose="02010600040101010101" pitchFamily="2" charset="-122"/>
              </a:rPr>
              <a:t>、</a:t>
            </a:r>
            <a:r>
              <a:rPr lang="en-GB" altLang="zh-CN" sz="2600" dirty="0">
                <a:latin typeface="华文楷体" panose="02010600040101010101" pitchFamily="2" charset="-122"/>
              </a:rPr>
              <a:t>SF=256</a:t>
            </a:r>
            <a:r>
              <a:rPr lang="zh-CN" altLang="en-GB" sz="2600" dirty="0">
                <a:latin typeface="华文楷体" panose="02010600040101010101" pitchFamily="2" charset="-122"/>
              </a:rPr>
              <a:t>）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传送预定义的比特</a:t>
            </a:r>
            <a:r>
              <a:rPr lang="en-GB" altLang="zh-CN" sz="2600" dirty="0">
                <a:latin typeface="华文楷体" panose="02010600040101010101" pitchFamily="2" charset="-122"/>
              </a:rPr>
              <a:t>/</a:t>
            </a:r>
            <a:r>
              <a:rPr lang="zh-CN" altLang="en-GB" sz="2600" dirty="0">
                <a:latin typeface="华文楷体" panose="02010600040101010101" pitchFamily="2" charset="-122"/>
              </a:rPr>
              <a:t>符号序列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主</a:t>
            </a:r>
            <a:r>
              <a:rPr lang="en-GB" altLang="zh-CN" sz="2600" dirty="0">
                <a:latin typeface="华文楷体" panose="02010600040101010101" pitchFamily="2" charset="-122"/>
              </a:rPr>
              <a:t>CPICH</a:t>
            </a:r>
            <a:r>
              <a:rPr lang="zh-CN" altLang="en-GB" sz="2600" dirty="0">
                <a:latin typeface="华文楷体" panose="02010600040101010101" pitchFamily="2" charset="-122"/>
              </a:rPr>
              <a:t>和从</a:t>
            </a:r>
            <a:r>
              <a:rPr lang="en-GB" altLang="zh-CN" sz="2600" dirty="0">
                <a:latin typeface="华文楷体" panose="02010600040101010101" pitchFamily="2" charset="-122"/>
              </a:rPr>
              <a:t>CPICH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600" dirty="0">
                <a:latin typeface="华文楷体" panose="02010600040101010101" pitchFamily="2" charset="-122"/>
              </a:rPr>
              <a:t>P-CPICH</a:t>
            </a:r>
            <a:r>
              <a:rPr lang="zh-CN" altLang="en-GB" sz="2600" dirty="0">
                <a:latin typeface="华文楷体" panose="02010600040101010101" pitchFamily="2" charset="-122"/>
              </a:rPr>
              <a:t>是</a:t>
            </a:r>
            <a:r>
              <a:rPr lang="en-GB" altLang="zh-CN" sz="2600" dirty="0">
                <a:latin typeface="华文楷体" panose="02010600040101010101" pitchFamily="2" charset="-122"/>
              </a:rPr>
              <a:t>SCH</a:t>
            </a:r>
            <a:r>
              <a:rPr lang="zh-CN" altLang="en-GB" sz="2600" dirty="0">
                <a:latin typeface="华文楷体" panose="02010600040101010101" pitchFamily="2" charset="-122"/>
              </a:rPr>
              <a:t>、主</a:t>
            </a:r>
            <a:r>
              <a:rPr lang="en-GB" altLang="zh-CN" sz="2600" dirty="0">
                <a:latin typeface="华文楷体" panose="02010600040101010101" pitchFamily="2" charset="-122"/>
              </a:rPr>
              <a:t>CCPCH</a:t>
            </a:r>
            <a:r>
              <a:rPr lang="zh-CN" altLang="en-GB" sz="2600" dirty="0">
                <a:latin typeface="华文楷体" panose="02010600040101010101" pitchFamily="2" charset="-122"/>
              </a:rPr>
              <a:t>、</a:t>
            </a:r>
            <a:r>
              <a:rPr lang="en-GB" altLang="zh-CN" sz="2600" dirty="0">
                <a:latin typeface="华文楷体" panose="02010600040101010101" pitchFamily="2" charset="-122"/>
              </a:rPr>
              <a:t>AICH</a:t>
            </a:r>
            <a:r>
              <a:rPr lang="zh-CN" altLang="en-GB" sz="2600" dirty="0">
                <a:latin typeface="华文楷体" panose="02010600040101010101" pitchFamily="2" charset="-122"/>
              </a:rPr>
              <a:t>、</a:t>
            </a:r>
            <a:r>
              <a:rPr lang="en-GB" altLang="zh-CN" sz="2600" dirty="0">
                <a:latin typeface="华文楷体" panose="02010600040101010101" pitchFamily="2" charset="-122"/>
              </a:rPr>
              <a:t>PICH</a:t>
            </a:r>
            <a:r>
              <a:rPr lang="zh-CN" altLang="en-GB" sz="2600" dirty="0">
                <a:latin typeface="华文楷体" panose="02010600040101010101" pitchFamily="2" charset="-122"/>
              </a:rPr>
              <a:t>、 </a:t>
            </a:r>
            <a:r>
              <a:rPr lang="en-GB" altLang="zh-CN" sz="2600" dirty="0">
                <a:latin typeface="华文楷体" panose="02010600040101010101" pitchFamily="2" charset="-122"/>
              </a:rPr>
              <a:t>AP-AICH</a:t>
            </a:r>
            <a:r>
              <a:rPr lang="zh-CN" altLang="en-GB" sz="2600" dirty="0">
                <a:latin typeface="华文楷体" panose="02010600040101010101" pitchFamily="2" charset="-122"/>
              </a:rPr>
              <a:t>、</a:t>
            </a:r>
            <a:r>
              <a:rPr lang="en-GB" altLang="zh-CN" sz="2600" dirty="0">
                <a:latin typeface="华文楷体" panose="02010600040101010101" pitchFamily="2" charset="-122"/>
              </a:rPr>
              <a:t>CD/CA-ICH</a:t>
            </a:r>
            <a:r>
              <a:rPr lang="zh-CN" altLang="en-GB" sz="2600" dirty="0">
                <a:latin typeface="华文楷体" panose="02010600040101010101" pitchFamily="2" charset="-122"/>
              </a:rPr>
              <a:t>、</a:t>
            </a:r>
            <a:r>
              <a:rPr lang="en-GB" altLang="zh-CN" sz="2600" dirty="0">
                <a:latin typeface="华文楷体" panose="02010600040101010101" pitchFamily="2" charset="-122"/>
              </a:rPr>
              <a:t>CSICH</a:t>
            </a:r>
            <a:r>
              <a:rPr lang="zh-CN" altLang="en-GB" sz="2600" dirty="0">
                <a:latin typeface="华文楷体" panose="02010600040101010101" pitchFamily="2" charset="-122"/>
              </a:rPr>
              <a:t>和</a:t>
            </a:r>
            <a:r>
              <a:rPr lang="en-GB" altLang="zh-CN" sz="2600" dirty="0">
                <a:latin typeface="华文楷体" panose="02010600040101010101" pitchFamily="2" charset="-122"/>
              </a:rPr>
              <a:t>PCH</a:t>
            </a:r>
            <a:r>
              <a:rPr lang="zh-CN" altLang="en-GB" sz="2600" dirty="0">
                <a:latin typeface="华文楷体" panose="02010600040101010101" pitchFamily="2" charset="-122"/>
              </a:rPr>
              <a:t>映射的</a:t>
            </a:r>
            <a:r>
              <a:rPr lang="en-GB" altLang="zh-CN" sz="2600" dirty="0">
                <a:latin typeface="华文楷体" panose="02010600040101010101" pitchFamily="2" charset="-122"/>
              </a:rPr>
              <a:t>S-CCPCH</a:t>
            </a:r>
            <a:r>
              <a:rPr lang="zh-CN" altLang="en-GB" sz="2600" dirty="0">
                <a:latin typeface="华文楷体" panose="02010600040101010101" pitchFamily="2" charset="-122"/>
              </a:rPr>
              <a:t>信道的相位基准，</a:t>
            </a:r>
            <a:r>
              <a:rPr lang="en-GB" altLang="zh-CN" sz="2600" dirty="0">
                <a:latin typeface="华文楷体" panose="02010600040101010101" pitchFamily="2" charset="-122"/>
              </a:rPr>
              <a:t>P-CPICH</a:t>
            </a:r>
            <a:r>
              <a:rPr lang="zh-CN" altLang="en-GB" sz="2600" dirty="0">
                <a:latin typeface="华文楷体" panose="02010600040101010101" pitchFamily="2" charset="-122"/>
              </a:rPr>
              <a:t>也可以是</a:t>
            </a:r>
            <a:r>
              <a:rPr lang="en-GB" altLang="zh-CN" sz="2600" dirty="0">
                <a:latin typeface="华文楷体" panose="02010600040101010101" pitchFamily="2" charset="-122"/>
              </a:rPr>
              <a:t>FACH</a:t>
            </a:r>
            <a:r>
              <a:rPr lang="zh-CN" altLang="en-GB" sz="2600" dirty="0">
                <a:latin typeface="华文楷体" panose="02010600040101010101" pitchFamily="2" charset="-122"/>
              </a:rPr>
              <a:t>映射的</a:t>
            </a:r>
            <a:r>
              <a:rPr lang="en-GB" altLang="zh-CN" sz="2600" dirty="0">
                <a:latin typeface="华文楷体" panose="02010600040101010101" pitchFamily="2" charset="-122"/>
              </a:rPr>
              <a:t>S-CCPCH</a:t>
            </a:r>
            <a:r>
              <a:rPr lang="zh-CN" altLang="en-GB" sz="2600" dirty="0">
                <a:latin typeface="华文楷体" panose="02010600040101010101" pitchFamily="2" charset="-122"/>
              </a:rPr>
              <a:t>和下行</a:t>
            </a:r>
            <a:r>
              <a:rPr lang="en-GB" altLang="zh-CN" sz="2600" dirty="0">
                <a:latin typeface="华文楷体" panose="02010600040101010101" pitchFamily="2" charset="-122"/>
              </a:rPr>
              <a:t>DPCH</a:t>
            </a:r>
            <a:r>
              <a:rPr lang="zh-CN" altLang="en-GB" sz="2600" dirty="0">
                <a:latin typeface="华文楷体" panose="02010600040101010101" pitchFamily="2" charset="-122"/>
              </a:rPr>
              <a:t>缺省相位基准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B4A68-EBA5-4711-84BB-4AC16B65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965E38-D6C5-4E01-B09E-8EA69492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 dirty="0"/>
              <a:t>移动通信原理 </a:t>
            </a:r>
            <a:r>
              <a:rPr lang="zh-CN" altLang="en-US" dirty="0"/>
              <a:t>电气信息学院</a:t>
            </a:r>
          </a:p>
        </p:txBody>
      </p:sp>
    </p:spTree>
    <p:extLst>
      <p:ext uri="{BB962C8B-B14F-4D97-AF65-F5344CB8AC3E}">
        <p14:creationId xmlns:p14="http://schemas.microsoft.com/office/powerpoint/2010/main" val="1871555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8EBDD7-77B8-426E-A731-6BD0F7EB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3.2 </a:t>
            </a:r>
            <a:r>
              <a:rPr lang="zh-CN" altLang="en-GB" dirty="0">
                <a:solidFill>
                  <a:srgbClr val="FFFFFF"/>
                </a:solidFill>
              </a:rPr>
              <a:t>下行公共物理信道</a:t>
            </a:r>
            <a:endParaRPr lang="en-US" dirty="0"/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992313" y="1268413"/>
            <a:ext cx="82296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FF66FF"/>
              </a:buClr>
              <a:buFont typeface="Wingdings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000" b="1" dirty="0">
              <a:solidFill>
                <a:srgbClr val="000066"/>
              </a:solidFill>
              <a:latin typeface="楷体_GB2312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F372A5-2273-4608-B6FD-D2624731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公共控制物理信道 （</a:t>
            </a:r>
            <a:r>
              <a:rPr lang="en-GB" altLang="zh-CN" dirty="0"/>
              <a:t>CCPCH</a:t>
            </a:r>
            <a:r>
              <a:rPr lang="zh-CN" altLang="en-GB" dirty="0"/>
              <a:t>）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主公共控制物理信道（</a:t>
            </a:r>
            <a:r>
              <a:rPr lang="en-GB" altLang="zh-CN" sz="2600" dirty="0">
                <a:latin typeface="华文楷体" panose="02010600040101010101" pitchFamily="2" charset="-122"/>
              </a:rPr>
              <a:t>P-CCPCH</a:t>
            </a:r>
            <a:r>
              <a:rPr lang="zh-CN" altLang="en-GB" sz="2600" dirty="0">
                <a:latin typeface="华文楷体" panose="02010600040101010101" pitchFamily="2" charset="-122"/>
              </a:rPr>
              <a:t>）                                 </a:t>
            </a:r>
            <a:endParaRPr lang="en-US" altLang="zh-CN" sz="2600" dirty="0">
              <a:latin typeface="华文楷体" panose="02010600040101010101" pitchFamily="2" charset="-122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从公共控制物理信道（</a:t>
            </a:r>
            <a:r>
              <a:rPr lang="en-GB" altLang="zh-CN" sz="2600" dirty="0">
                <a:latin typeface="华文楷体" panose="02010600040101010101" pitchFamily="2" charset="-122"/>
              </a:rPr>
              <a:t>S-CCPCH</a:t>
            </a:r>
            <a:r>
              <a:rPr lang="zh-CN" altLang="en-GB" sz="2600" dirty="0">
                <a:latin typeface="华文楷体" panose="02010600040101010101" pitchFamily="2" charset="-122"/>
              </a:rPr>
              <a:t>）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600" dirty="0">
                <a:latin typeface="华文楷体" panose="02010600040101010101" pitchFamily="2" charset="-122"/>
              </a:rPr>
              <a:t>P-CCPCH</a:t>
            </a:r>
            <a:r>
              <a:rPr lang="zh-CN" altLang="en-GB" sz="2600" dirty="0">
                <a:latin typeface="华文楷体" panose="02010600040101010101" pitchFamily="2" charset="-122"/>
              </a:rPr>
              <a:t>固定速率（</a:t>
            </a:r>
            <a:r>
              <a:rPr lang="en-GB" altLang="zh-CN" sz="2600" dirty="0">
                <a:latin typeface="华文楷体" panose="02010600040101010101" pitchFamily="2" charset="-122"/>
              </a:rPr>
              <a:t>30kbps</a:t>
            </a:r>
            <a:r>
              <a:rPr lang="zh-CN" altLang="en-GB" sz="2600" dirty="0">
                <a:latin typeface="华文楷体" panose="02010600040101010101" pitchFamily="2" charset="-122"/>
              </a:rPr>
              <a:t>、</a:t>
            </a:r>
            <a:r>
              <a:rPr lang="en-GB" altLang="zh-CN" sz="2600" dirty="0">
                <a:latin typeface="华文楷体" panose="02010600040101010101" pitchFamily="2" charset="-122"/>
              </a:rPr>
              <a:t>SF=256</a:t>
            </a:r>
            <a:r>
              <a:rPr lang="zh-CN" altLang="en-GB" sz="2600" dirty="0">
                <a:latin typeface="华文楷体" panose="02010600040101010101" pitchFamily="2" charset="-122"/>
              </a:rPr>
              <a:t>）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 传输</a:t>
            </a:r>
            <a:r>
              <a:rPr lang="en-GB" altLang="zh-CN" sz="2600" dirty="0">
                <a:latin typeface="华文楷体" panose="02010600040101010101" pitchFamily="2" charset="-122"/>
              </a:rPr>
              <a:t>BCH    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600" dirty="0">
                <a:latin typeface="华文楷体" panose="02010600040101010101" pitchFamily="2" charset="-122"/>
              </a:rPr>
              <a:t> </a:t>
            </a:r>
            <a:r>
              <a:rPr lang="zh-CN" altLang="en-GB" sz="2600" dirty="0">
                <a:latin typeface="华文楷体" panose="02010600040101010101" pitchFamily="2" charset="-122"/>
              </a:rPr>
              <a:t>帧结构没有</a:t>
            </a:r>
            <a:r>
              <a:rPr lang="en-GB" altLang="zh-CN" sz="2600" dirty="0">
                <a:latin typeface="华文楷体" panose="02010600040101010101" pitchFamily="2" charset="-122"/>
              </a:rPr>
              <a:t>TPC</a:t>
            </a:r>
            <a:r>
              <a:rPr lang="zh-CN" altLang="en-GB" sz="2600" dirty="0">
                <a:latin typeface="华文楷体" panose="02010600040101010101" pitchFamily="2" charset="-122"/>
              </a:rPr>
              <a:t>指令、</a:t>
            </a:r>
            <a:r>
              <a:rPr lang="en-GB" altLang="zh-CN" sz="2600" dirty="0">
                <a:latin typeface="华文楷体" panose="02010600040101010101" pitchFamily="2" charset="-122"/>
              </a:rPr>
              <a:t>TFCI</a:t>
            </a:r>
            <a:r>
              <a:rPr lang="zh-CN" altLang="en-GB" sz="2600" dirty="0">
                <a:latin typeface="华文楷体" panose="02010600040101010101" pitchFamily="2" charset="-122"/>
              </a:rPr>
              <a:t>、导频比特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 在每个时隙的第一个</a:t>
            </a:r>
            <a:r>
              <a:rPr lang="en-GB" altLang="zh-CN" sz="2600" dirty="0">
                <a:latin typeface="华文楷体" panose="02010600040101010101" pitchFamily="2" charset="-122"/>
              </a:rPr>
              <a:t>256 chips</a:t>
            </a:r>
            <a:r>
              <a:rPr lang="zh-CN" altLang="en-GB" sz="2600" dirty="0">
                <a:latin typeface="华文楷体" panose="02010600040101010101" pitchFamily="2" charset="-122"/>
              </a:rPr>
              <a:t>内，发射主</a:t>
            </a:r>
            <a:r>
              <a:rPr lang="en-GB" altLang="zh-CN" sz="2600" dirty="0">
                <a:latin typeface="华文楷体" panose="02010600040101010101" pitchFamily="2" charset="-122"/>
              </a:rPr>
              <a:t>SCH</a:t>
            </a:r>
            <a:r>
              <a:rPr lang="zh-CN" altLang="en-GB" sz="2600" dirty="0">
                <a:latin typeface="华文楷体" panose="02010600040101010101" pitchFamily="2" charset="-122"/>
              </a:rPr>
              <a:t>和从        </a:t>
            </a:r>
            <a:r>
              <a:rPr lang="en-GB" altLang="zh-CN" sz="2600" dirty="0">
                <a:latin typeface="华文楷体" panose="02010600040101010101" pitchFamily="2" charset="-122"/>
              </a:rPr>
              <a:t>SCH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600" dirty="0">
                <a:latin typeface="华文楷体" panose="02010600040101010101" pitchFamily="2" charset="-122"/>
              </a:rPr>
              <a:t> S-CCPCH</a:t>
            </a:r>
            <a:r>
              <a:rPr lang="zh-CN" altLang="en-GB" sz="2600" dirty="0">
                <a:latin typeface="华文楷体" panose="02010600040101010101" pitchFamily="2" charset="-122"/>
              </a:rPr>
              <a:t>用于传送</a:t>
            </a:r>
            <a:r>
              <a:rPr lang="en-GB" altLang="zh-CN" sz="2600" dirty="0">
                <a:latin typeface="华文楷体" panose="02010600040101010101" pitchFamily="2" charset="-122"/>
              </a:rPr>
              <a:t>FACH</a:t>
            </a:r>
            <a:r>
              <a:rPr lang="zh-CN" altLang="en-GB" sz="2600" dirty="0">
                <a:latin typeface="华文楷体" panose="02010600040101010101" pitchFamily="2" charset="-122"/>
              </a:rPr>
              <a:t>和</a:t>
            </a:r>
            <a:r>
              <a:rPr lang="en-GB" altLang="zh-CN" sz="2600" dirty="0">
                <a:latin typeface="华文楷体" panose="02010600040101010101" pitchFamily="2" charset="-122"/>
              </a:rPr>
              <a:t>PCH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600" dirty="0">
                <a:latin typeface="华文楷体" panose="02010600040101010101" pitchFamily="2" charset="-122"/>
              </a:rPr>
              <a:t> </a:t>
            </a:r>
            <a:r>
              <a:rPr lang="zh-CN" altLang="en-GB" sz="2600" dirty="0">
                <a:latin typeface="华文楷体" panose="02010600040101010101" pitchFamily="2" charset="-122"/>
              </a:rPr>
              <a:t>可以通过包含</a:t>
            </a:r>
            <a:r>
              <a:rPr lang="en-GB" altLang="zh-CN" sz="2600" dirty="0">
                <a:latin typeface="华文楷体" panose="02010600040101010101" pitchFamily="2" charset="-122"/>
              </a:rPr>
              <a:t>TFCI </a:t>
            </a:r>
            <a:r>
              <a:rPr lang="zh-CN" altLang="en-GB" sz="2600" dirty="0">
                <a:latin typeface="华文楷体" panose="02010600040101010101" pitchFamily="2" charset="-122"/>
              </a:rPr>
              <a:t>来支持可变速率 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C5A83-9728-4043-906B-E1E3307D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156BF2-98BA-435B-A64E-69EBC02E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256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DD74E8-4EB7-457E-9F9B-9EBABA7C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3.2 </a:t>
            </a:r>
            <a:r>
              <a:rPr lang="zh-CN" altLang="en-GB" dirty="0">
                <a:solidFill>
                  <a:srgbClr val="FFFFFF"/>
                </a:solidFill>
              </a:rPr>
              <a:t>下行公共物理信道</a:t>
            </a:r>
            <a:endParaRPr lang="en-US" dirty="0"/>
          </a:p>
        </p:txBody>
      </p:sp>
      <p:sp>
        <p:nvSpPr>
          <p:cNvPr id="448515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7CBB3C-4787-4DAE-A853-ECD489AE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同步信道（</a:t>
            </a:r>
            <a:r>
              <a:rPr lang="en-GB" altLang="zh-CN" dirty="0"/>
              <a:t>SCH</a:t>
            </a:r>
            <a:r>
              <a:rPr lang="zh-CN" altLang="en-GB" dirty="0"/>
              <a:t>） </a:t>
            </a:r>
          </a:p>
          <a:p>
            <a:pPr marL="971550" lvl="1" indent="-514350">
              <a:lnSpc>
                <a:spcPct val="100000"/>
              </a:lnSpc>
              <a:buClr>
                <a:srgbClr val="189E8E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用于小区搜索的下行链路信号 </a:t>
            </a:r>
          </a:p>
          <a:p>
            <a:pPr marL="971550" lvl="1" indent="-514350">
              <a:lnSpc>
                <a:spcPct val="100000"/>
              </a:lnSpc>
              <a:buClr>
                <a:srgbClr val="189E8E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主</a:t>
            </a:r>
            <a:r>
              <a:rPr lang="en-GB" altLang="zh-CN" sz="2600" dirty="0">
                <a:latin typeface="华文楷体" panose="02010600040101010101" pitchFamily="2" charset="-122"/>
              </a:rPr>
              <a:t>SCH</a:t>
            </a:r>
            <a:r>
              <a:rPr lang="zh-CN" altLang="en-GB" sz="2600" dirty="0">
                <a:latin typeface="华文楷体" panose="02010600040101010101" pitchFamily="2" charset="-122"/>
              </a:rPr>
              <a:t>和从</a:t>
            </a:r>
            <a:r>
              <a:rPr lang="en-GB" altLang="zh-CN" sz="2600" dirty="0">
                <a:latin typeface="华文楷体" panose="02010600040101010101" pitchFamily="2" charset="-122"/>
              </a:rPr>
              <a:t>SCH </a:t>
            </a:r>
          </a:p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物理下行共享信道（</a:t>
            </a:r>
            <a:r>
              <a:rPr lang="en-GB" altLang="zh-CN" dirty="0"/>
              <a:t>PDSCH</a:t>
            </a:r>
            <a:r>
              <a:rPr lang="zh-CN" altLang="en-GB" dirty="0"/>
              <a:t>） </a:t>
            </a:r>
          </a:p>
          <a:p>
            <a:pPr marL="971550" lvl="1" indent="-514350">
              <a:lnSpc>
                <a:spcPct val="100000"/>
              </a:lnSpc>
              <a:buClr>
                <a:srgbClr val="189E8E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传送下行共享信道（</a:t>
            </a:r>
            <a:r>
              <a:rPr lang="en-GB" altLang="zh-CN" sz="2600" dirty="0">
                <a:latin typeface="华文楷体" panose="02010600040101010101" pitchFamily="2" charset="-122"/>
              </a:rPr>
              <a:t>DSCH</a:t>
            </a:r>
            <a:r>
              <a:rPr lang="zh-CN" altLang="en-GB" sz="2600" dirty="0">
                <a:latin typeface="华文楷体" panose="02010600040101010101" pitchFamily="2" charset="-122"/>
              </a:rPr>
              <a:t>） </a:t>
            </a:r>
          </a:p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寻呼指示信道（</a:t>
            </a:r>
            <a:r>
              <a:rPr lang="en-GB" altLang="zh-CN" dirty="0"/>
              <a:t>PICH</a:t>
            </a:r>
            <a:r>
              <a:rPr lang="zh-CN" altLang="en-GB" dirty="0"/>
              <a:t>） </a:t>
            </a:r>
          </a:p>
          <a:p>
            <a:pPr marL="971550" lvl="1" indent="-514350">
              <a:lnSpc>
                <a:spcPct val="100000"/>
              </a:lnSpc>
              <a:buClr>
                <a:srgbClr val="189E8E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固定速率（</a:t>
            </a:r>
            <a:r>
              <a:rPr lang="en-GB" altLang="zh-CN" sz="2600" dirty="0">
                <a:latin typeface="华文楷体" panose="02010600040101010101" pitchFamily="2" charset="-122"/>
              </a:rPr>
              <a:t>SF=256</a:t>
            </a:r>
            <a:r>
              <a:rPr lang="zh-CN" altLang="en-GB" sz="2600" dirty="0">
                <a:latin typeface="华文楷体" panose="02010600040101010101" pitchFamily="2" charset="-122"/>
              </a:rPr>
              <a:t>） </a:t>
            </a:r>
          </a:p>
          <a:p>
            <a:pPr marL="971550" lvl="1" indent="-514350">
              <a:lnSpc>
                <a:spcPct val="100000"/>
              </a:lnSpc>
              <a:buClr>
                <a:srgbClr val="189E8E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传输寻呼指示（</a:t>
            </a:r>
            <a:r>
              <a:rPr lang="en-GB" altLang="zh-CN" sz="2600" dirty="0">
                <a:latin typeface="华文楷体" panose="02010600040101010101" pitchFamily="2" charset="-122"/>
              </a:rPr>
              <a:t>PI</a:t>
            </a:r>
            <a:r>
              <a:rPr lang="zh-CN" altLang="en-GB" sz="2600" dirty="0">
                <a:latin typeface="华文楷体" panose="02010600040101010101" pitchFamily="2" charset="-122"/>
              </a:rPr>
              <a:t>）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5A226-FC9E-45B4-8D77-2E0AEE52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DAC73F-D30E-4F6E-A457-BE69AEE5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 dirty="0"/>
              <a:t>移动通信原理 </a:t>
            </a:r>
            <a:r>
              <a:rPr lang="zh-CN" altLang="en-US" dirty="0"/>
              <a:t>电气信息学院</a:t>
            </a:r>
          </a:p>
        </p:txBody>
      </p:sp>
    </p:spTree>
    <p:extLst>
      <p:ext uri="{BB962C8B-B14F-4D97-AF65-F5344CB8AC3E}">
        <p14:creationId xmlns:p14="http://schemas.microsoft.com/office/powerpoint/2010/main" val="1168506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547D7-7C42-4EBE-AB3A-7FF7286D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3.3 WCDMA</a:t>
            </a:r>
            <a:r>
              <a:rPr lang="zh-CN" altLang="en-GB" dirty="0">
                <a:solidFill>
                  <a:srgbClr val="FFFFFF"/>
                </a:solidFill>
                <a:latin typeface="楷体_GB2312" pitchFamily="49" charset="0"/>
              </a:rPr>
              <a:t>的链路</a:t>
            </a:r>
            <a:endParaRPr lang="en-US" dirty="0"/>
          </a:p>
        </p:txBody>
      </p:sp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2855914" y="6492876"/>
            <a:ext cx="4135437" cy="32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i="1">
                <a:solidFill>
                  <a:srgbClr val="FFFFFF"/>
                </a:solidFill>
                <a:latin typeface="Verdana" pitchFamily="32" charset="0"/>
              </a:rPr>
              <a:t>Mobile Communication Theory</a:t>
            </a:r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  <a:latin typeface="楷体_GB2312" pitchFamily="49" charset="0"/>
            </a:endParaRP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2566988" y="1196975"/>
            <a:ext cx="2209800" cy="838200"/>
          </a:xfrm>
          <a:prstGeom prst="rect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C0C0C0"/>
            </a:outerShdw>
          </a:effectLst>
        </p:spPr>
        <p:txBody>
          <a:bodyPr wrap="none" lIns="92160" tIns="46080" rIns="92160" bIns="46080" anchor="ctr"/>
          <a:lstStyle/>
          <a:p>
            <a:pPr algn="ctr">
              <a:spcBef>
                <a:spcPts val="60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  </a:t>
            </a:r>
            <a:r>
              <a:rPr lang="zh-CN" altLang="en-GB" sz="2400" b="1"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信道化码</a:t>
            </a:r>
            <a:r>
              <a:rPr lang="zh-CN" altLang="en-GB" sz="24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	</a:t>
            </a: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7464425" y="5516563"/>
            <a:ext cx="2667000" cy="838200"/>
          </a:xfrm>
          <a:prstGeom prst="rect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C0C0C0"/>
            </a:outerShdw>
          </a:effectLst>
        </p:spPr>
        <p:txBody>
          <a:bodyPr wrap="none" lIns="92160" tIns="46080" rIns="92160" bIns="46080" anchor="ctr"/>
          <a:lstStyle/>
          <a:p>
            <a:pPr algn="ctr">
              <a:spcBef>
                <a:spcPts val="60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400" b="1"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调制</a:t>
            </a:r>
          </a:p>
        </p:txBody>
      </p:sp>
      <p:sp>
        <p:nvSpPr>
          <p:cNvPr id="450566" name="Rectangle 6"/>
          <p:cNvSpPr>
            <a:spLocks noChangeArrowheads="1"/>
          </p:cNvSpPr>
          <p:nvPr/>
        </p:nvSpPr>
        <p:spPr bwMode="auto">
          <a:xfrm>
            <a:off x="3575050" y="2276475"/>
            <a:ext cx="2590800" cy="838200"/>
          </a:xfrm>
          <a:prstGeom prst="rect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C0C0C0"/>
            </a:outerShdw>
          </a:effectLst>
        </p:spPr>
        <p:txBody>
          <a:bodyPr wrap="none" lIns="92160" tIns="46080" rIns="92160" bIns="46080" anchor="ctr"/>
          <a:lstStyle/>
          <a:p>
            <a:pPr algn="ctr">
              <a:spcBef>
                <a:spcPts val="60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400" b="1" dirty="0"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扰码</a:t>
            </a:r>
          </a:p>
        </p:txBody>
      </p:sp>
      <p:sp>
        <p:nvSpPr>
          <p:cNvPr id="450567" name="Rectangle 7"/>
          <p:cNvSpPr>
            <a:spLocks noChangeArrowheads="1"/>
          </p:cNvSpPr>
          <p:nvPr/>
        </p:nvSpPr>
        <p:spPr bwMode="auto">
          <a:xfrm>
            <a:off x="6024563" y="4437063"/>
            <a:ext cx="2667000" cy="838200"/>
          </a:xfrm>
          <a:prstGeom prst="rect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C0C0C0"/>
            </a:outerShdw>
          </a:effectLst>
        </p:spPr>
        <p:txBody>
          <a:bodyPr wrap="none" lIns="92160" tIns="46080" rIns="92160" bIns="46080" anchor="ctr"/>
          <a:lstStyle/>
          <a:p>
            <a:pPr algn="ctr">
              <a:spcBef>
                <a:spcPts val="60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400" b="1"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下行链路扩频</a:t>
            </a:r>
          </a:p>
        </p:txBody>
      </p:sp>
      <p:sp>
        <p:nvSpPr>
          <p:cNvPr id="450568" name="Rectangle 8"/>
          <p:cNvSpPr>
            <a:spLocks noChangeArrowheads="1"/>
          </p:cNvSpPr>
          <p:nvPr/>
        </p:nvSpPr>
        <p:spPr bwMode="auto">
          <a:xfrm>
            <a:off x="4583113" y="3357563"/>
            <a:ext cx="2667000" cy="838200"/>
          </a:xfrm>
          <a:prstGeom prst="rect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C0C0C0"/>
            </a:outerShdw>
          </a:effectLst>
        </p:spPr>
        <p:txBody>
          <a:bodyPr wrap="none" lIns="92160" tIns="46080" rIns="92160" bIns="46080" anchor="ctr"/>
          <a:lstStyle/>
          <a:p>
            <a:pPr algn="ctr">
              <a:spcBef>
                <a:spcPts val="60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400" b="1"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上行链路扩频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F2C74-5C58-44F5-BFDD-FA87DA51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AB5D1-6F8E-492E-A294-E3ACC259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FC5E68-6183-4B4F-A71F-AED23986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8403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D3BE0A-AD71-434E-8FF1-ADBBD6A9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3.3 </a:t>
            </a:r>
            <a:r>
              <a:rPr lang="zh-CN" altLang="en-GB" dirty="0">
                <a:solidFill>
                  <a:srgbClr val="FFFFFF"/>
                </a:solidFill>
              </a:rPr>
              <a:t>信道化码</a:t>
            </a:r>
            <a:endParaRPr lang="en-US" dirty="0"/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2063750" y="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BE67F2-1AD2-4663-8F16-09F2A8558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信道化码用于区分来自同一信源的传输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 </a:t>
            </a:r>
            <a:r>
              <a:rPr lang="en-GB" altLang="zh-CN" dirty="0"/>
              <a:t>WCDMA</a:t>
            </a:r>
            <a:r>
              <a:rPr lang="zh-CN" altLang="en-GB" dirty="0"/>
              <a:t>的扩频</a:t>
            </a:r>
            <a:r>
              <a:rPr lang="en-GB" altLang="zh-CN" dirty="0"/>
              <a:t>/</a:t>
            </a:r>
            <a:r>
              <a:rPr lang="zh-CN" altLang="en-GB" dirty="0"/>
              <a:t>信道化码是基于正交可变扩频因子技术（</a:t>
            </a:r>
            <a:r>
              <a:rPr lang="en-GB" altLang="zh-CN" dirty="0"/>
              <a:t>OVSF</a:t>
            </a:r>
            <a:r>
              <a:rPr lang="zh-CN" altLang="en-GB" dirty="0"/>
              <a:t>）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物理信道要采用某个信道化编码必须满足：某码树中的下层分支的所有码都没有被使用，也就是说此码之后的所有高阶扩频因子码都不能被使用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8D139-74B0-460E-95C3-C193AA52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D4D02-DDCD-416A-8034-50507D12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664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899CE-9254-421F-862E-5396E731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3.3 </a:t>
            </a:r>
            <a:r>
              <a:rPr lang="zh-CN" altLang="en-GB" dirty="0">
                <a:solidFill>
                  <a:srgbClr val="FFFFFF"/>
                </a:solidFill>
              </a:rPr>
              <a:t>信道化码</a:t>
            </a:r>
            <a:endParaRPr lang="en-US" dirty="0"/>
          </a:p>
        </p:txBody>
      </p:sp>
      <p:sp>
        <p:nvSpPr>
          <p:cNvPr id="454659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3695700" y="2271714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546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1089" y="1196975"/>
            <a:ext cx="7489825" cy="4122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2667000" y="5715000"/>
            <a:ext cx="7315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spcBef>
                <a:spcPts val="60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400" b="1" dirty="0">
                <a:solidFill>
                  <a:srgbClr val="000066"/>
                </a:solidFill>
                <a:latin typeface="楷体_GB2312" pitchFamily="49" charset="0"/>
              </a:rPr>
              <a:t>用于产生正交可变扩频因子码</a:t>
            </a:r>
            <a:r>
              <a:rPr lang="en-GB" altLang="zh-CN" sz="2400" b="1" dirty="0">
                <a:solidFill>
                  <a:srgbClr val="000066"/>
                </a:solidFill>
                <a:latin typeface="Times New Roman" pitchFamily="16" charset="0"/>
              </a:rPr>
              <a:t>OVSF</a:t>
            </a:r>
            <a:r>
              <a:rPr lang="en-GB" altLang="zh-CN" sz="2400" b="1" dirty="0">
                <a:solidFill>
                  <a:srgbClr val="000066"/>
                </a:solidFill>
                <a:latin typeface="楷体_GB2312" pitchFamily="49" charset="0"/>
              </a:rPr>
              <a:t> </a:t>
            </a:r>
            <a:r>
              <a:rPr lang="zh-CN" altLang="en-GB" sz="2400" b="1" dirty="0">
                <a:solidFill>
                  <a:srgbClr val="000066"/>
                </a:solidFill>
                <a:latin typeface="楷体_GB2312" pitchFamily="49" charset="0"/>
              </a:rPr>
              <a:t>的码树</a:t>
            </a:r>
            <a:r>
              <a:rPr lang="zh-CN" altLang="en-GB" sz="2400" b="1" dirty="0">
                <a:solidFill>
                  <a:srgbClr val="000066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94346-B996-49A7-A513-C7CDBC23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D920B-2A03-4864-81E8-82D6D9B5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228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D012B0-BAC4-4CDB-BAC6-2156237D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3.3 </a:t>
            </a:r>
            <a:r>
              <a:rPr lang="zh-CN" altLang="en-GB" dirty="0">
                <a:solidFill>
                  <a:srgbClr val="FFFFFF"/>
                </a:solidFill>
              </a:rPr>
              <a:t>扰码</a:t>
            </a:r>
            <a:endParaRPr lang="en-US" dirty="0"/>
          </a:p>
        </p:txBody>
      </p:sp>
      <p:sp>
        <p:nvSpPr>
          <p:cNvPr id="456707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041E94-106A-464D-A34A-0B989A4C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扰码的目的是为了将不同的终端或基站区分开来。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上行物理信道可用的扰码分为长扰码和短扰码 ，共有</a:t>
            </a:r>
            <a:r>
              <a:rPr lang="en-GB" altLang="zh-CN" dirty="0"/>
              <a:t>224</a:t>
            </a:r>
            <a:r>
              <a:rPr lang="zh-CN" altLang="en-GB" dirty="0"/>
              <a:t>个上行长扰码和</a:t>
            </a:r>
            <a:r>
              <a:rPr lang="en-GB" altLang="zh-CN" dirty="0"/>
              <a:t>224</a:t>
            </a:r>
            <a:r>
              <a:rPr lang="zh-CN" altLang="en-GB" dirty="0"/>
              <a:t>个上行短扰码，上行扰码由高层</a:t>
            </a:r>
            <a:r>
              <a:rPr lang="zh-CN" altLang="en-US" dirty="0"/>
              <a:t>（</a:t>
            </a:r>
            <a:r>
              <a:rPr lang="en-US" altLang="zh-CN" dirty="0"/>
              <a:t>RNC</a:t>
            </a:r>
            <a:r>
              <a:rPr lang="zh-CN" altLang="en-US" dirty="0"/>
              <a:t>）</a:t>
            </a:r>
            <a:r>
              <a:rPr lang="zh-CN" altLang="en-GB" dirty="0"/>
              <a:t>分配 。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由</a:t>
            </a:r>
            <a:r>
              <a:rPr lang="en-US" altLang="zh-CN" dirty="0"/>
              <a:t>25</a:t>
            </a:r>
            <a:r>
              <a:rPr lang="zh-CN" altLang="en-US" dirty="0"/>
              <a:t>阶生成多项式产生的长扰码截短为</a:t>
            </a:r>
            <a:r>
              <a:rPr lang="en-US" altLang="zh-CN" dirty="0"/>
              <a:t>10ms </a:t>
            </a:r>
            <a:r>
              <a:rPr lang="zh-CN" altLang="en-US" dirty="0"/>
              <a:t>的帧长度，包含</a:t>
            </a:r>
            <a:r>
              <a:rPr lang="en-US" altLang="zh-CN" dirty="0"/>
              <a:t>38400 </a:t>
            </a:r>
            <a:r>
              <a:rPr lang="zh-CN" altLang="en-US" dirty="0"/>
              <a:t>个码片，速率为</a:t>
            </a:r>
            <a:r>
              <a:rPr lang="en-US" altLang="zh-CN" dirty="0"/>
              <a:t>3.84 </a:t>
            </a:r>
            <a:r>
              <a:rPr lang="en-US" altLang="zh-CN" dirty="0" err="1"/>
              <a:t>Mchip</a:t>
            </a:r>
            <a:r>
              <a:rPr lang="en-US" altLang="zh-CN" dirty="0"/>
              <a:t>/s;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短扰码的长度为</a:t>
            </a:r>
            <a:r>
              <a:rPr lang="en-US" altLang="zh-CN" dirty="0"/>
              <a:t>256</a:t>
            </a:r>
            <a:r>
              <a:rPr lang="zh-CN" altLang="en-US" dirty="0"/>
              <a:t>个码片。</a:t>
            </a:r>
            <a:endParaRPr lang="zh-CN" altLang="en-GB" dirty="0"/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下行物理信道是由</a:t>
            </a:r>
            <a:r>
              <a:rPr lang="en-GB" altLang="zh-CN" dirty="0"/>
              <a:t>2</a:t>
            </a:r>
            <a:r>
              <a:rPr lang="zh-CN" altLang="en-US" dirty="0"/>
              <a:t>个</a:t>
            </a:r>
            <a:r>
              <a:rPr lang="en-GB" altLang="zh-CN" dirty="0"/>
              <a:t>18 </a:t>
            </a:r>
            <a:r>
              <a:rPr lang="zh-CN" altLang="en-GB" dirty="0"/>
              <a:t>阶的</a:t>
            </a:r>
            <a:r>
              <a:rPr lang="en-GB" altLang="zh-CN" dirty="0"/>
              <a:t>gold</a:t>
            </a:r>
            <a:r>
              <a:rPr lang="zh-CN" altLang="en-GB" dirty="0"/>
              <a:t>序列组成</a:t>
            </a:r>
            <a:r>
              <a:rPr lang="zh-CN" altLang="en-US" dirty="0"/>
              <a:t>。为了缩短移动台搜索小区的时间，下行链路的主扰码限制为</a:t>
            </a:r>
            <a:r>
              <a:rPr lang="en-US" altLang="zh-CN" dirty="0"/>
              <a:t>512 </a:t>
            </a:r>
            <a:r>
              <a:rPr lang="zh-CN" altLang="en-US" dirty="0"/>
              <a:t>个，分成</a:t>
            </a:r>
            <a:r>
              <a:rPr lang="en-US" altLang="zh-CN" dirty="0"/>
              <a:t>64 </a:t>
            </a:r>
            <a:r>
              <a:rPr lang="zh-CN" altLang="en-US" dirty="0"/>
              <a:t>组。</a:t>
            </a:r>
            <a:endParaRPr lang="zh-CN" altLang="en-GB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8B0F-9ACA-48F1-A52C-70241413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D116B4-DA14-4446-BD13-E3C1F1F4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805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44E8A9-47AE-4023-99E0-1EEB6FC7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3.3 </a:t>
            </a:r>
            <a:r>
              <a:rPr lang="zh-CN" altLang="en-GB" dirty="0">
                <a:solidFill>
                  <a:srgbClr val="FFFFFF"/>
                </a:solidFill>
              </a:rPr>
              <a:t>扰码</a:t>
            </a:r>
            <a:endParaRPr lang="en-US" dirty="0"/>
          </a:p>
        </p:txBody>
      </p:sp>
      <p:sp>
        <p:nvSpPr>
          <p:cNvPr id="458755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3924300" y="238125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587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825" y="1546642"/>
            <a:ext cx="7920037" cy="4357688"/>
          </a:xfrm>
          <a:prstGeom prst="rect">
            <a:avLst/>
          </a:prstGeom>
          <a:solidFill>
            <a:srgbClr val="FFCCFF"/>
          </a:solidFill>
          <a:ln w="9525">
            <a:noFill/>
            <a:round/>
            <a:headEnd/>
            <a:tailEnd/>
          </a:ln>
          <a:effectLst/>
        </p:spPr>
      </p:pic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2590800" y="5867400"/>
            <a:ext cx="6858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spcBef>
                <a:spcPts val="60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</a:rPr>
              <a:t> </a:t>
            </a:r>
            <a:r>
              <a:rPr lang="zh-CN" altLang="en-GB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0"/>
              </a:rPr>
              <a:t>上行扰码序列产生器结构图</a:t>
            </a:r>
            <a:r>
              <a:rPr lang="zh-CN" altLang="en-GB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0D322-4DC1-47EA-8437-CD6EE646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7C508C-1C9C-40AD-A581-DEF7A549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206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E741EE-8FFE-474C-AF08-5AEB524E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3.3 </a:t>
            </a:r>
            <a:r>
              <a:rPr lang="zh-CN" altLang="en-GB" dirty="0">
                <a:solidFill>
                  <a:srgbClr val="FFFFFF"/>
                </a:solidFill>
              </a:rPr>
              <a:t>扰码</a:t>
            </a:r>
            <a:endParaRPr lang="en-US" dirty="0"/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4038600" y="2490789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608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9650" y="1196975"/>
            <a:ext cx="7920038" cy="425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3429000" y="5715000"/>
            <a:ext cx="54864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spcBef>
                <a:spcPts val="60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0"/>
              </a:rPr>
              <a:t> </a:t>
            </a:r>
            <a:r>
              <a:rPr lang="zh-CN" altLang="en-GB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0"/>
              </a:rPr>
              <a:t>下行链路扰码产生器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E19D6B-C461-40D3-8EB6-A1957672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B65FC-C42A-4B95-BCA1-BC6950B1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ECCCF5-83F1-46EF-9B5B-8B8655B5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832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6F189-8C4D-49F3-881B-1DD00BF0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4"/>
              </a:buClr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2000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月，国际电信联盟</a:t>
            </a: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无线标准部（</a:t>
            </a: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ITU-R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）最终通过</a:t>
            </a: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IMT-2000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无线接口规范（</a:t>
            </a:r>
            <a:r>
              <a:rPr lang="en-GB" altLang="zh-CN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M.1457</a:t>
            </a:r>
            <a:r>
              <a:rPr lang="zh-CN" altLang="en-GB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），包括：</a:t>
            </a:r>
            <a:br>
              <a:rPr lang="zh-CN" altLang="en-GB" dirty="0">
                <a:solidFill>
                  <a:srgbClr val="1D7ACF"/>
                </a:solidFill>
                <a:latin typeface="Verdana" pitchFamily="32" charset="0"/>
              </a:rPr>
            </a:b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美国电信工业协会（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TIA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）提交的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CDMA2000</a:t>
            </a:r>
            <a:br>
              <a:rPr lang="en-GB" altLang="zh-CN" dirty="0">
                <a:solidFill>
                  <a:srgbClr val="1D7ACF"/>
                </a:solidFill>
                <a:latin typeface="Verdana" pitchFamily="32" charset="0"/>
              </a:rPr>
            </a:b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欧洲电信标准化协会（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ETSI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）提交的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WCDMA</a:t>
            </a:r>
            <a:br>
              <a:rPr lang="en-GB" altLang="zh-CN" dirty="0">
                <a:solidFill>
                  <a:srgbClr val="1D7ACF"/>
                </a:solidFill>
                <a:latin typeface="Verdana" pitchFamily="32" charset="0"/>
              </a:rPr>
            </a:b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中国电信科学技术研究院（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CATT</a:t>
            </a:r>
            <a:r>
              <a:rPr lang="zh-CN" altLang="en-GB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）提交的</a:t>
            </a:r>
            <a:r>
              <a:rPr lang="en-GB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TD-SCDMA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23780E-9C3E-4589-9F9B-62DFBF6E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7.1.4 IMT-2000</a:t>
            </a:r>
            <a:r>
              <a:rPr lang="zh-CN" altLang="en-GB" dirty="0">
                <a:solidFill>
                  <a:srgbClr val="FFFFFF"/>
                </a:solidFill>
              </a:rPr>
              <a:t>的发展历程</a:t>
            </a:r>
            <a:r>
              <a:rPr lang="en-GB" altLang="zh-CN" dirty="0">
                <a:solidFill>
                  <a:srgbClr val="FFFFFF"/>
                </a:solidFill>
              </a:rPr>
              <a:t>(</a:t>
            </a:r>
            <a:r>
              <a:rPr lang="en-US" altLang="zh-CN" dirty="0">
                <a:solidFill>
                  <a:srgbClr val="FFFFFF"/>
                </a:solidFill>
              </a:rPr>
              <a:t>2</a:t>
            </a:r>
            <a:r>
              <a:rPr lang="en-GB" altLang="zh-CN" dirty="0">
                <a:solidFill>
                  <a:srgbClr val="FFFFFF"/>
                </a:solidFill>
              </a:rPr>
              <a:t>)‏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4F524-69D0-489B-AFC6-325527D2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995488" y="-100013"/>
            <a:ext cx="7772400" cy="11430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3200" dirty="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06D33A-B795-4A9E-BCD1-F3DDFEB0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558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EC82F6-D12D-441C-95C5-6E68C233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3.3 </a:t>
            </a:r>
            <a:r>
              <a:rPr lang="zh-CN" altLang="en-GB" dirty="0">
                <a:solidFill>
                  <a:srgbClr val="FFFFFF"/>
                </a:solidFill>
              </a:rPr>
              <a:t>上行链路扩频</a:t>
            </a:r>
            <a:endParaRPr lang="en-US" dirty="0"/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1981200" y="981075"/>
            <a:ext cx="8229600" cy="1481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700"/>
              </a:spcBef>
              <a:buClr>
                <a:srgbClr val="5AA5DE"/>
              </a:buClr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800" dirty="0">
              <a:solidFill>
                <a:srgbClr val="1D7ACF"/>
              </a:solidFill>
              <a:latin typeface="Verdana" pitchFamily="32" charset="0"/>
            </a:endParaRP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3862388" y="2557464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628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916113"/>
            <a:ext cx="7621588" cy="3625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3287713" y="5661025"/>
            <a:ext cx="57150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spcBef>
                <a:spcPts val="60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 dirty="0">
                <a:solidFill>
                  <a:srgbClr val="000066"/>
                </a:solidFill>
                <a:latin typeface="Times New Roman" pitchFamily="16" charset="0"/>
              </a:rPr>
              <a:t>  </a:t>
            </a:r>
            <a:r>
              <a:rPr lang="zh-CN" altLang="en-GB" sz="2400" b="1" dirty="0">
                <a:solidFill>
                  <a:srgbClr val="000066"/>
                </a:solidFill>
                <a:latin typeface="Times New Roman" pitchFamily="16" charset="0"/>
              </a:rPr>
              <a:t>上行链路扩频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F2AA79-04A5-4B46-845D-B7547843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9" y="1506293"/>
            <a:ext cx="10515600" cy="4351338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zh-CN" altLang="en-GB" dirty="0"/>
              <a:t>上行链路扩频包括</a:t>
            </a:r>
            <a:r>
              <a:rPr lang="en-GB" altLang="zh-CN" dirty="0"/>
              <a:t>DPDCH/DPCCH</a:t>
            </a:r>
            <a:r>
              <a:rPr lang="zh-CN" altLang="en-GB" dirty="0"/>
              <a:t>、</a:t>
            </a:r>
            <a:r>
              <a:rPr lang="en-GB" altLang="zh-CN" dirty="0"/>
              <a:t>PRACH</a:t>
            </a:r>
            <a:r>
              <a:rPr lang="zh-CN" altLang="en-GB" dirty="0"/>
              <a:t>和</a:t>
            </a:r>
            <a:r>
              <a:rPr lang="en-GB" altLang="zh-CN" dirty="0"/>
              <a:t>PCPCH</a:t>
            </a:r>
            <a:r>
              <a:rPr lang="zh-CN" altLang="en-GB" dirty="0"/>
              <a:t>三种。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9AB87-BA10-44A3-99E7-838AA803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E04B72-D816-4D7D-BAC8-518B151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879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4" dur="10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3AFC52-34E1-4B77-B6A5-D30AE66B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3.3 </a:t>
            </a:r>
            <a:r>
              <a:rPr lang="zh-CN" altLang="en-GB" dirty="0">
                <a:solidFill>
                  <a:srgbClr val="FFFFFF"/>
                </a:solidFill>
              </a:rPr>
              <a:t>上行链路扩频</a:t>
            </a:r>
            <a:endParaRPr lang="en-US" dirty="0"/>
          </a:p>
        </p:txBody>
      </p: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6094DA-08C4-4A2C-A765-C5751D23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altLang="zh-CN" dirty="0"/>
              <a:t>PRACH</a:t>
            </a:r>
            <a:r>
              <a:rPr lang="zh-CN" altLang="en-GB" dirty="0"/>
              <a:t>消息部分和</a:t>
            </a:r>
            <a:r>
              <a:rPr lang="en-GB" altLang="zh-CN" dirty="0"/>
              <a:t>PCPCH</a:t>
            </a:r>
            <a:r>
              <a:rPr lang="zh-CN" altLang="en-GB" dirty="0"/>
              <a:t>消息部分扩频和扰码原理与专用信道相同，包括数据和控制部分，对应专用信道的</a:t>
            </a:r>
            <a:r>
              <a:rPr lang="en-GB" altLang="zh-CN" dirty="0"/>
              <a:t>DPDCH</a:t>
            </a:r>
            <a:r>
              <a:rPr lang="zh-CN" altLang="en-GB" dirty="0"/>
              <a:t>和</a:t>
            </a:r>
            <a:r>
              <a:rPr lang="en-GB" altLang="zh-CN" dirty="0"/>
              <a:t>DPCCH </a:t>
            </a:r>
            <a:r>
              <a:rPr lang="zh-CN" altLang="en-GB" dirty="0"/>
              <a:t>。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5495C-407A-4795-8EE9-69E60AE4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8DB6A4-31E7-42B5-8AF0-BD04C049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850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7E5B39-DB2A-4812-8A2D-784A0CB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3.3 </a:t>
            </a:r>
            <a:r>
              <a:rPr lang="zh-CN" altLang="en-GB" dirty="0">
                <a:solidFill>
                  <a:srgbClr val="FFFFFF"/>
                </a:solidFill>
              </a:rPr>
              <a:t>下行链路扩频</a:t>
            </a:r>
            <a:endParaRPr lang="en-US" dirty="0"/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3462338" y="20097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669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5188" y="1268414"/>
            <a:ext cx="7993062" cy="461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2927350" y="5734050"/>
            <a:ext cx="62484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spcBef>
                <a:spcPts val="600"/>
              </a:spcBef>
              <a:buClr>
                <a:srgbClr val="5AA5DE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 dirty="0">
                <a:solidFill>
                  <a:srgbClr val="000066"/>
                </a:solidFill>
                <a:latin typeface="Times New Roman" pitchFamily="16" charset="0"/>
              </a:rPr>
              <a:t>   </a:t>
            </a:r>
            <a:r>
              <a:rPr lang="zh-CN" altLang="en-GB" sz="2400" b="1" dirty="0">
                <a:solidFill>
                  <a:srgbClr val="000066"/>
                </a:solidFill>
                <a:latin typeface="Times New Roman" pitchFamily="16" charset="0"/>
              </a:rPr>
              <a:t>下行物理信道的扩频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B24FF-F6A6-492F-B215-BCB29003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7CFD4-4926-4D23-95E3-A761587A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9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E8588E-7809-4408-A6A2-FA6E2D49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7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r>
              <a:rPr lang="en-GB" altLang="zh-CN" dirty="0">
                <a:solidFill>
                  <a:srgbClr val="FFFFFF"/>
                </a:solidFill>
              </a:rPr>
              <a:t>3.3 </a:t>
            </a:r>
            <a:r>
              <a:rPr lang="zh-CN" altLang="en-GB" dirty="0">
                <a:solidFill>
                  <a:srgbClr val="FFFFFF"/>
                </a:solidFill>
              </a:rPr>
              <a:t>调制</a:t>
            </a:r>
            <a:endParaRPr lang="en-US" dirty="0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1774825" y="188913"/>
            <a:ext cx="7416800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GB" sz="2800" dirty="0">
              <a:solidFill>
                <a:srgbClr val="FFFFFF"/>
              </a:solidFill>
            </a:endParaRP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2063750" y="1341438"/>
            <a:ext cx="8077200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5AA5D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2400" dirty="0">
              <a:solidFill>
                <a:srgbClr val="1D7ACF"/>
              </a:solidFill>
              <a:latin typeface="楷体_GB2312" pitchFamily="49" charset="0"/>
            </a:endParaRP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3695700" y="240030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689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1088" y="2492376"/>
            <a:ext cx="7561262" cy="3744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7ADF6B-76C4-49A6-8E81-7855DD3E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/>
              <a:t>WCDMA</a:t>
            </a:r>
            <a:r>
              <a:rPr lang="zh-CN" altLang="en-GB" dirty="0"/>
              <a:t>系统的调制码片速率是</a:t>
            </a:r>
            <a:r>
              <a:rPr lang="en-GB" altLang="zh-CN" dirty="0"/>
              <a:t>3.84 </a:t>
            </a:r>
            <a:r>
              <a:rPr lang="en-GB" altLang="zh-CN" dirty="0" err="1"/>
              <a:t>Mcps</a:t>
            </a:r>
            <a:r>
              <a:rPr lang="zh-CN" altLang="en-GB" dirty="0"/>
              <a:t>， 通过扩频产生的复数值码片用</a:t>
            </a:r>
            <a:r>
              <a:rPr lang="en-GB" altLang="zh-CN" dirty="0"/>
              <a:t>QPSK</a:t>
            </a:r>
            <a:r>
              <a:rPr lang="zh-CN" altLang="en-GB" dirty="0"/>
              <a:t>方式进行调制，上下行链路调制相同。</a:t>
            </a:r>
          </a:p>
          <a:p>
            <a:pPr marL="341313" indent="-341313">
              <a:spcBef>
                <a:spcPts val="600"/>
              </a:spcBef>
              <a:buClr>
                <a:srgbClr val="5AA5D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3200" dirty="0">
              <a:solidFill>
                <a:srgbClr val="1D7ACF"/>
              </a:solidFill>
              <a:latin typeface="楷体_GB2312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18720-3361-450F-8F2B-CEA9A447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C30706-309C-4FCA-BD73-2D807E1B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105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468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为了满足上下行数据业务的不对称的需求， 提出了一种基于</a:t>
            </a:r>
            <a:r>
              <a:rPr lang="en-GB" altLang="zh-CN" dirty="0"/>
              <a:t>WCDMA</a:t>
            </a:r>
            <a:r>
              <a:rPr lang="zh-CN" altLang="en-GB" dirty="0"/>
              <a:t>的增强型技术，即高速下行分组接入（</a:t>
            </a:r>
            <a:r>
              <a:rPr lang="en-GB" altLang="zh-CN" dirty="0"/>
              <a:t>HSDPA</a:t>
            </a:r>
            <a:r>
              <a:rPr lang="zh-CN" altLang="en-GB" dirty="0"/>
              <a:t>）技术，以实现最高速率可达</a:t>
            </a:r>
            <a:r>
              <a:rPr lang="en-GB" altLang="zh-CN" dirty="0"/>
              <a:t>10Mbps</a:t>
            </a:r>
            <a:r>
              <a:rPr lang="zh-CN" altLang="en-GB" dirty="0"/>
              <a:t>的下行数据传输。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/>
              <a:t>HSDPA</a:t>
            </a:r>
            <a:r>
              <a:rPr lang="zh-CN" altLang="en-GB" dirty="0"/>
              <a:t>新增加了用于承载下行链路的用户数据的物理信道：高速下行共享信道（</a:t>
            </a:r>
            <a:r>
              <a:rPr lang="en-GB" altLang="zh-CN" dirty="0"/>
              <a:t>HS-DSCH</a:t>
            </a:r>
            <a:r>
              <a:rPr lang="zh-CN" altLang="en-GB" dirty="0"/>
              <a:t>），以及相应的控制信道。 </a:t>
            </a:r>
          </a:p>
          <a:p>
            <a:pPr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采用以下几项关键技术：自适应调制和编码（</a:t>
            </a:r>
            <a:r>
              <a:rPr lang="en-GB" altLang="zh-CN" dirty="0"/>
              <a:t>AMC</a:t>
            </a:r>
            <a:r>
              <a:rPr lang="zh-CN" altLang="en-GB" dirty="0"/>
              <a:t>）、混合自动请求重传（</a:t>
            </a:r>
            <a:r>
              <a:rPr lang="en-GB" altLang="zh-CN" dirty="0"/>
              <a:t>HARQ</a:t>
            </a:r>
            <a:r>
              <a:rPr lang="zh-CN" altLang="en-GB" dirty="0"/>
              <a:t>）、快速小区选择（</a:t>
            </a:r>
            <a:r>
              <a:rPr lang="en-GB" altLang="zh-CN" dirty="0"/>
              <a:t>FCS</a:t>
            </a:r>
            <a:r>
              <a:rPr lang="zh-CN" altLang="en-GB" dirty="0"/>
              <a:t>）、多输入多输出天线技术（</a:t>
            </a:r>
            <a:r>
              <a:rPr lang="en-GB" altLang="zh-CN" dirty="0"/>
              <a:t>MIMO</a:t>
            </a:r>
            <a:r>
              <a:rPr lang="zh-CN" altLang="en-GB" dirty="0"/>
              <a:t>）等，来保证高速数据业务的可靠传输。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 dirty="0"/>
              <a:t>7</a:t>
            </a:r>
            <a:r>
              <a:rPr lang="en-US" altLang="zh-CN" sz="3200" dirty="0"/>
              <a:t>.</a:t>
            </a:r>
            <a:r>
              <a:rPr lang="en-GB" altLang="zh-CN" sz="3200" dirty="0"/>
              <a:t>3.4 HSDPA</a:t>
            </a:r>
            <a:r>
              <a:rPr lang="zh-CN" altLang="en-GB" sz="3200" dirty="0"/>
              <a:t>简介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1D22F-093C-4505-A80D-854EC334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CCC8B-1972-4A2C-8ABB-03DE8A7E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839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12A1E5C-3167-43ED-BF82-4AE92F339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460912"/>
              </p:ext>
            </p:extLst>
          </p:nvPr>
        </p:nvGraphicFramePr>
        <p:xfrm>
          <a:off x="2826025" y="1765990"/>
          <a:ext cx="65399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7C3BA54-ADA4-4AF9-A0D7-B485548D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023994" cy="1294205"/>
          </a:xfrm>
        </p:spPr>
        <p:txBody>
          <a:bodyPr>
            <a:normAutofit/>
          </a:bodyPr>
          <a:lstStyle/>
          <a:p>
            <a:r>
              <a:rPr lang="en-US" altLang="zh-CN" dirty="0"/>
              <a:t>7.4 TD-SCDMA</a:t>
            </a:r>
            <a:r>
              <a:rPr lang="zh-CN" altLang="en-US" dirty="0"/>
              <a:t>标准介绍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D0F9C-6B15-4F2F-B674-42DE4A6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95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E1314-914F-45D8-82CC-5A728E4D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91127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latin typeface="宋体" charset="-122"/>
              </a:rPr>
              <a:t>工作在</a:t>
            </a:r>
            <a:r>
              <a:rPr lang="en-GB" altLang="zh-CN" sz="2400">
                <a:solidFill>
                  <a:srgbClr val="9900CC"/>
                </a:solidFill>
              </a:rPr>
              <a:t>TDD</a:t>
            </a:r>
            <a:r>
              <a:rPr lang="zh-CN" altLang="en-GB" sz="2400">
                <a:solidFill>
                  <a:srgbClr val="9900CC"/>
                </a:solidFill>
                <a:latin typeface="宋体" charset="-122"/>
              </a:rPr>
              <a:t>方式</a:t>
            </a:r>
            <a:r>
              <a:rPr lang="zh-CN" altLang="en-GB" sz="2400">
                <a:latin typeface="宋体" charset="-122"/>
              </a:rPr>
              <a:t>下，在</a:t>
            </a:r>
            <a:r>
              <a:rPr lang="en-GB" altLang="zh-CN" sz="2400"/>
              <a:t>CDMA</a:t>
            </a:r>
            <a:r>
              <a:rPr lang="zh-CN" altLang="en-GB" sz="2400">
                <a:latin typeface="宋体" charset="-122"/>
              </a:rPr>
              <a:t>的基础上，引入了</a:t>
            </a:r>
            <a:r>
              <a:rPr lang="en-GB" altLang="zh-CN" sz="2400"/>
              <a:t>TDMA</a:t>
            </a:r>
            <a:r>
              <a:rPr lang="zh-CN" altLang="en-GB" sz="2400">
                <a:latin typeface="宋体" charset="-122"/>
              </a:rPr>
              <a:t>的性质，把一帧分成几个时隙，每个时隙可以用作上行或者下行，一个时隙内的用户用不同的码字来区分。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/>
              <a:t>TDD</a:t>
            </a:r>
            <a:r>
              <a:rPr lang="zh-CN" altLang="en-GB" sz="2400">
                <a:latin typeface="宋体" charset="-122"/>
              </a:rPr>
              <a:t>系统特别适用于上下行不对称，具有不同数据传输速率的业务；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400">
                <a:latin typeface="宋体" charset="-122"/>
              </a:rPr>
              <a:t>此外其上下行链路由于工作于同一频率，使之便于使用诸如智能天线等新技术，达到提高性能、降低成本的目的</a:t>
            </a:r>
            <a:r>
              <a:rPr lang="zh-CN" altLang="en-GB" sz="2400"/>
              <a:t> 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TD-SCDMA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技术标准（</a:t>
            </a: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1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）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DB6664-E324-4A9C-95FA-BC63C41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C17CB-DC71-459E-8412-4F300299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89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138" name="Group 2"/>
          <p:cNvGrpSpPr>
            <a:grpSpLocks/>
          </p:cNvGrpSpPr>
          <p:nvPr/>
        </p:nvGrpSpPr>
        <p:grpSpPr bwMode="auto">
          <a:xfrm>
            <a:off x="2640014" y="1268413"/>
            <a:ext cx="6554787" cy="4646612"/>
            <a:chOff x="703" y="799"/>
            <a:chExt cx="4129" cy="2927"/>
          </a:xfrm>
        </p:grpSpPr>
        <p:grpSp>
          <p:nvGrpSpPr>
            <p:cNvPr id="475139" name="Group 3"/>
            <p:cNvGrpSpPr>
              <a:grpSpLocks/>
            </p:cNvGrpSpPr>
            <p:nvPr/>
          </p:nvGrpSpPr>
          <p:grpSpPr bwMode="auto">
            <a:xfrm>
              <a:off x="707" y="801"/>
              <a:ext cx="4121" cy="2922"/>
              <a:chOff x="707" y="801"/>
              <a:chExt cx="4121" cy="2922"/>
            </a:xfrm>
          </p:grpSpPr>
          <p:grpSp>
            <p:nvGrpSpPr>
              <p:cNvPr id="475140" name="Group 4"/>
              <p:cNvGrpSpPr>
                <a:grpSpLocks/>
              </p:cNvGrpSpPr>
              <p:nvPr/>
            </p:nvGrpSpPr>
            <p:grpSpPr bwMode="auto">
              <a:xfrm>
                <a:off x="707" y="801"/>
                <a:ext cx="1369" cy="237"/>
                <a:chOff x="707" y="801"/>
                <a:chExt cx="1369" cy="237"/>
              </a:xfrm>
            </p:grpSpPr>
            <p:sp>
              <p:nvSpPr>
                <p:cNvPr id="475141" name="Rectangle 5"/>
                <p:cNvSpPr>
                  <a:spLocks noChangeArrowheads="1"/>
                </p:cNvSpPr>
                <p:nvPr/>
              </p:nvSpPr>
              <p:spPr bwMode="auto">
                <a:xfrm>
                  <a:off x="761" y="801"/>
                  <a:ext cx="126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多址技术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42" name="Rectangle 6"/>
                <p:cNvSpPr>
                  <a:spLocks noChangeArrowheads="1"/>
                </p:cNvSpPr>
                <p:nvPr/>
              </p:nvSpPr>
              <p:spPr bwMode="auto">
                <a:xfrm>
                  <a:off x="707" y="801"/>
                  <a:ext cx="1370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43" name="Group 7"/>
              <p:cNvGrpSpPr>
                <a:grpSpLocks/>
              </p:cNvGrpSpPr>
              <p:nvPr/>
            </p:nvGrpSpPr>
            <p:grpSpPr bwMode="auto">
              <a:xfrm>
                <a:off x="2077" y="801"/>
                <a:ext cx="2750" cy="237"/>
                <a:chOff x="2077" y="801"/>
                <a:chExt cx="2750" cy="237"/>
              </a:xfrm>
            </p:grpSpPr>
            <p:sp>
              <p:nvSpPr>
                <p:cNvPr id="475144" name="Rectangle 8"/>
                <p:cNvSpPr>
                  <a:spLocks noChangeArrowheads="1"/>
                </p:cNvSpPr>
                <p:nvPr/>
              </p:nvSpPr>
              <p:spPr bwMode="auto">
                <a:xfrm>
                  <a:off x="2132" y="801"/>
                  <a:ext cx="264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时分</a:t>
                  </a:r>
                  <a:r>
                    <a:rPr lang="en-GB" altLang="zh-CN" b="1">
                      <a:solidFill>
                        <a:srgbClr val="000066"/>
                      </a:solidFill>
                      <a:latin typeface="Times New Roman" pitchFamily="16" charset="0"/>
                    </a:rPr>
                    <a:t>CDMA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45" name="Rectangle 9"/>
                <p:cNvSpPr>
                  <a:spLocks noChangeArrowheads="1"/>
                </p:cNvSpPr>
                <p:nvPr/>
              </p:nvSpPr>
              <p:spPr bwMode="auto">
                <a:xfrm>
                  <a:off x="2077" y="801"/>
                  <a:ext cx="2751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46" name="Group 10"/>
              <p:cNvGrpSpPr>
                <a:grpSpLocks/>
              </p:cNvGrpSpPr>
              <p:nvPr/>
            </p:nvGrpSpPr>
            <p:grpSpPr bwMode="auto">
              <a:xfrm>
                <a:off x="707" y="1039"/>
                <a:ext cx="1369" cy="237"/>
                <a:chOff x="707" y="1039"/>
                <a:chExt cx="1369" cy="237"/>
              </a:xfrm>
            </p:grpSpPr>
            <p:sp>
              <p:nvSpPr>
                <p:cNvPr id="475147" name="Rectangle 11"/>
                <p:cNvSpPr>
                  <a:spLocks noChangeArrowheads="1"/>
                </p:cNvSpPr>
                <p:nvPr/>
              </p:nvSpPr>
              <p:spPr bwMode="auto">
                <a:xfrm>
                  <a:off x="761" y="1039"/>
                  <a:ext cx="126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信道带宽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48" name="Rectangle 12"/>
                <p:cNvSpPr>
                  <a:spLocks noChangeArrowheads="1"/>
                </p:cNvSpPr>
                <p:nvPr/>
              </p:nvSpPr>
              <p:spPr bwMode="auto">
                <a:xfrm>
                  <a:off x="707" y="1039"/>
                  <a:ext cx="1370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49" name="Group 13"/>
              <p:cNvGrpSpPr>
                <a:grpSpLocks/>
              </p:cNvGrpSpPr>
              <p:nvPr/>
            </p:nvGrpSpPr>
            <p:grpSpPr bwMode="auto">
              <a:xfrm>
                <a:off x="2077" y="1039"/>
                <a:ext cx="2750" cy="237"/>
                <a:chOff x="2077" y="1039"/>
                <a:chExt cx="2750" cy="237"/>
              </a:xfrm>
            </p:grpSpPr>
            <p:sp>
              <p:nvSpPr>
                <p:cNvPr id="475150" name="Rectangle 14"/>
                <p:cNvSpPr>
                  <a:spLocks noChangeArrowheads="1"/>
                </p:cNvSpPr>
                <p:nvPr/>
              </p:nvSpPr>
              <p:spPr bwMode="auto">
                <a:xfrm>
                  <a:off x="2132" y="1039"/>
                  <a:ext cx="264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b="1">
                      <a:solidFill>
                        <a:srgbClr val="000066"/>
                      </a:solidFill>
                    </a:rPr>
                    <a:t>1.6MHz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75151" name="Rectangle 15"/>
                <p:cNvSpPr>
                  <a:spLocks noChangeArrowheads="1"/>
                </p:cNvSpPr>
                <p:nvPr/>
              </p:nvSpPr>
              <p:spPr bwMode="auto">
                <a:xfrm>
                  <a:off x="2077" y="1039"/>
                  <a:ext cx="2751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52" name="Group 16"/>
              <p:cNvGrpSpPr>
                <a:grpSpLocks/>
              </p:cNvGrpSpPr>
              <p:nvPr/>
            </p:nvGrpSpPr>
            <p:grpSpPr bwMode="auto">
              <a:xfrm>
                <a:off x="707" y="1277"/>
                <a:ext cx="1369" cy="237"/>
                <a:chOff x="707" y="1277"/>
                <a:chExt cx="1369" cy="237"/>
              </a:xfrm>
            </p:grpSpPr>
            <p:sp>
              <p:nvSpPr>
                <p:cNvPr id="475153" name="Rectangle 17"/>
                <p:cNvSpPr>
                  <a:spLocks noChangeArrowheads="1"/>
                </p:cNvSpPr>
                <p:nvPr/>
              </p:nvSpPr>
              <p:spPr bwMode="auto">
                <a:xfrm>
                  <a:off x="761" y="1277"/>
                  <a:ext cx="126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码片速率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54" name="Rectangle 18"/>
                <p:cNvSpPr>
                  <a:spLocks noChangeArrowheads="1"/>
                </p:cNvSpPr>
                <p:nvPr/>
              </p:nvSpPr>
              <p:spPr bwMode="auto">
                <a:xfrm>
                  <a:off x="707" y="1277"/>
                  <a:ext cx="1370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55" name="Group 19"/>
              <p:cNvGrpSpPr>
                <a:grpSpLocks/>
              </p:cNvGrpSpPr>
              <p:nvPr/>
            </p:nvGrpSpPr>
            <p:grpSpPr bwMode="auto">
              <a:xfrm>
                <a:off x="2077" y="1277"/>
                <a:ext cx="2750" cy="237"/>
                <a:chOff x="2077" y="1277"/>
                <a:chExt cx="2750" cy="237"/>
              </a:xfrm>
            </p:grpSpPr>
            <p:sp>
              <p:nvSpPr>
                <p:cNvPr id="475156" name="Rectangle 20"/>
                <p:cNvSpPr>
                  <a:spLocks noChangeArrowheads="1"/>
                </p:cNvSpPr>
                <p:nvPr/>
              </p:nvSpPr>
              <p:spPr bwMode="auto">
                <a:xfrm>
                  <a:off x="2132" y="1277"/>
                  <a:ext cx="264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b="1">
                      <a:solidFill>
                        <a:srgbClr val="000066"/>
                      </a:solidFill>
                    </a:rPr>
                    <a:t>1.28Mcps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75157" name="Rectangle 21"/>
                <p:cNvSpPr>
                  <a:spLocks noChangeArrowheads="1"/>
                </p:cNvSpPr>
                <p:nvPr/>
              </p:nvSpPr>
              <p:spPr bwMode="auto">
                <a:xfrm>
                  <a:off x="2077" y="1277"/>
                  <a:ext cx="2751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58" name="Group 22"/>
              <p:cNvGrpSpPr>
                <a:grpSpLocks/>
              </p:cNvGrpSpPr>
              <p:nvPr/>
            </p:nvGrpSpPr>
            <p:grpSpPr bwMode="auto">
              <a:xfrm>
                <a:off x="707" y="1516"/>
                <a:ext cx="1369" cy="237"/>
                <a:chOff x="707" y="1516"/>
                <a:chExt cx="1369" cy="237"/>
              </a:xfrm>
            </p:grpSpPr>
            <p:sp>
              <p:nvSpPr>
                <p:cNvPr id="475159" name="Rectangle 23"/>
                <p:cNvSpPr>
                  <a:spLocks noChangeArrowheads="1"/>
                </p:cNvSpPr>
                <p:nvPr/>
              </p:nvSpPr>
              <p:spPr bwMode="auto">
                <a:xfrm>
                  <a:off x="761" y="1516"/>
                  <a:ext cx="126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双工方式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60" name="Rectangle 24"/>
                <p:cNvSpPr>
                  <a:spLocks noChangeArrowheads="1"/>
                </p:cNvSpPr>
                <p:nvPr/>
              </p:nvSpPr>
              <p:spPr bwMode="auto">
                <a:xfrm>
                  <a:off x="707" y="1516"/>
                  <a:ext cx="1370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61" name="Group 25"/>
              <p:cNvGrpSpPr>
                <a:grpSpLocks/>
              </p:cNvGrpSpPr>
              <p:nvPr/>
            </p:nvGrpSpPr>
            <p:grpSpPr bwMode="auto">
              <a:xfrm>
                <a:off x="2077" y="1516"/>
                <a:ext cx="2750" cy="237"/>
                <a:chOff x="2077" y="1516"/>
                <a:chExt cx="2750" cy="237"/>
              </a:xfrm>
            </p:grpSpPr>
            <p:sp>
              <p:nvSpPr>
                <p:cNvPr id="475162" name="Rectangle 26"/>
                <p:cNvSpPr>
                  <a:spLocks noChangeArrowheads="1"/>
                </p:cNvSpPr>
                <p:nvPr/>
              </p:nvSpPr>
              <p:spPr bwMode="auto">
                <a:xfrm>
                  <a:off x="2132" y="1516"/>
                  <a:ext cx="264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b="1">
                      <a:solidFill>
                        <a:srgbClr val="000066"/>
                      </a:solidFill>
                    </a:rPr>
                    <a:t>TDD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75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2077" y="1516"/>
                  <a:ext cx="2751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64" name="Group 28"/>
              <p:cNvGrpSpPr>
                <a:grpSpLocks/>
              </p:cNvGrpSpPr>
              <p:nvPr/>
            </p:nvGrpSpPr>
            <p:grpSpPr bwMode="auto">
              <a:xfrm>
                <a:off x="707" y="1754"/>
                <a:ext cx="1369" cy="237"/>
                <a:chOff x="707" y="1754"/>
                <a:chExt cx="1369" cy="237"/>
              </a:xfrm>
            </p:grpSpPr>
            <p:sp>
              <p:nvSpPr>
                <p:cNvPr id="475165" name="Rectangle 29"/>
                <p:cNvSpPr>
                  <a:spLocks noChangeArrowheads="1"/>
                </p:cNvSpPr>
                <p:nvPr/>
              </p:nvSpPr>
              <p:spPr bwMode="auto">
                <a:xfrm>
                  <a:off x="761" y="1754"/>
                  <a:ext cx="126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基站间同步方式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66" name="Rectangle 30"/>
                <p:cNvSpPr>
                  <a:spLocks noChangeArrowheads="1"/>
                </p:cNvSpPr>
                <p:nvPr/>
              </p:nvSpPr>
              <p:spPr bwMode="auto">
                <a:xfrm>
                  <a:off x="707" y="1754"/>
                  <a:ext cx="1370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67" name="Group 31"/>
              <p:cNvGrpSpPr>
                <a:grpSpLocks/>
              </p:cNvGrpSpPr>
              <p:nvPr/>
            </p:nvGrpSpPr>
            <p:grpSpPr bwMode="auto">
              <a:xfrm>
                <a:off x="2077" y="1754"/>
                <a:ext cx="2750" cy="237"/>
                <a:chOff x="2077" y="1754"/>
                <a:chExt cx="2750" cy="237"/>
              </a:xfrm>
            </p:grpSpPr>
            <p:sp>
              <p:nvSpPr>
                <p:cNvPr id="475168" name="Rectangle 32"/>
                <p:cNvSpPr>
                  <a:spLocks noChangeArrowheads="1"/>
                </p:cNvSpPr>
                <p:nvPr/>
              </p:nvSpPr>
              <p:spPr bwMode="auto">
                <a:xfrm>
                  <a:off x="2132" y="1754"/>
                  <a:ext cx="264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同步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69" name="Rectangle 33"/>
                <p:cNvSpPr>
                  <a:spLocks noChangeArrowheads="1"/>
                </p:cNvSpPr>
                <p:nvPr/>
              </p:nvSpPr>
              <p:spPr bwMode="auto">
                <a:xfrm>
                  <a:off x="2077" y="1754"/>
                  <a:ext cx="2751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70" name="Group 34"/>
              <p:cNvGrpSpPr>
                <a:grpSpLocks/>
              </p:cNvGrpSpPr>
              <p:nvPr/>
            </p:nvGrpSpPr>
            <p:grpSpPr bwMode="auto">
              <a:xfrm>
                <a:off x="707" y="1992"/>
                <a:ext cx="1369" cy="237"/>
                <a:chOff x="707" y="1992"/>
                <a:chExt cx="1369" cy="237"/>
              </a:xfrm>
            </p:grpSpPr>
            <p:sp>
              <p:nvSpPr>
                <p:cNvPr id="475171" name="Rectangle 35"/>
                <p:cNvSpPr>
                  <a:spLocks noChangeArrowheads="1"/>
                </p:cNvSpPr>
                <p:nvPr/>
              </p:nvSpPr>
              <p:spPr bwMode="auto">
                <a:xfrm>
                  <a:off x="761" y="1992"/>
                  <a:ext cx="126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话音编码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72" name="Rectangle 36"/>
                <p:cNvSpPr>
                  <a:spLocks noChangeArrowheads="1"/>
                </p:cNvSpPr>
                <p:nvPr/>
              </p:nvSpPr>
              <p:spPr bwMode="auto">
                <a:xfrm>
                  <a:off x="707" y="1992"/>
                  <a:ext cx="1370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73" name="Group 37"/>
              <p:cNvGrpSpPr>
                <a:grpSpLocks/>
              </p:cNvGrpSpPr>
              <p:nvPr/>
            </p:nvGrpSpPr>
            <p:grpSpPr bwMode="auto">
              <a:xfrm>
                <a:off x="2077" y="1992"/>
                <a:ext cx="2750" cy="237"/>
                <a:chOff x="2077" y="1992"/>
                <a:chExt cx="2750" cy="237"/>
              </a:xfrm>
            </p:grpSpPr>
            <p:sp>
              <p:nvSpPr>
                <p:cNvPr id="475174" name="Rectangle 38"/>
                <p:cNvSpPr>
                  <a:spLocks noChangeArrowheads="1"/>
                </p:cNvSpPr>
                <p:nvPr/>
              </p:nvSpPr>
              <p:spPr bwMode="auto">
                <a:xfrm>
                  <a:off x="2132" y="1992"/>
                  <a:ext cx="264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b="1">
                      <a:solidFill>
                        <a:srgbClr val="000066"/>
                      </a:solidFill>
                    </a:rPr>
                    <a:t>AMR</a:t>
                  </a: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话音编码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75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992"/>
                  <a:ext cx="2751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76" name="Group 40"/>
              <p:cNvGrpSpPr>
                <a:grpSpLocks/>
              </p:cNvGrpSpPr>
              <p:nvPr/>
            </p:nvGrpSpPr>
            <p:grpSpPr bwMode="auto">
              <a:xfrm>
                <a:off x="707" y="2230"/>
                <a:ext cx="1369" cy="237"/>
                <a:chOff x="707" y="2230"/>
                <a:chExt cx="1369" cy="237"/>
              </a:xfrm>
            </p:grpSpPr>
            <p:sp>
              <p:nvSpPr>
                <p:cNvPr id="475177" name="Rectangle 41"/>
                <p:cNvSpPr>
                  <a:spLocks noChangeArrowheads="1"/>
                </p:cNvSpPr>
                <p:nvPr/>
              </p:nvSpPr>
              <p:spPr bwMode="auto">
                <a:xfrm>
                  <a:off x="761" y="2230"/>
                  <a:ext cx="126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帧长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78" name="Rectangle 42"/>
                <p:cNvSpPr>
                  <a:spLocks noChangeArrowheads="1"/>
                </p:cNvSpPr>
                <p:nvPr/>
              </p:nvSpPr>
              <p:spPr bwMode="auto">
                <a:xfrm>
                  <a:off x="707" y="2230"/>
                  <a:ext cx="1370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79" name="Group 43"/>
              <p:cNvGrpSpPr>
                <a:grpSpLocks/>
              </p:cNvGrpSpPr>
              <p:nvPr/>
            </p:nvGrpSpPr>
            <p:grpSpPr bwMode="auto">
              <a:xfrm>
                <a:off x="2077" y="2230"/>
                <a:ext cx="2750" cy="237"/>
                <a:chOff x="2077" y="2230"/>
                <a:chExt cx="2750" cy="237"/>
              </a:xfrm>
            </p:grpSpPr>
            <p:sp>
              <p:nvSpPr>
                <p:cNvPr id="475180" name="Rectangle 44"/>
                <p:cNvSpPr>
                  <a:spLocks noChangeArrowheads="1"/>
                </p:cNvSpPr>
                <p:nvPr/>
              </p:nvSpPr>
              <p:spPr bwMode="auto">
                <a:xfrm>
                  <a:off x="2132" y="2230"/>
                  <a:ext cx="264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b="1">
                      <a:solidFill>
                        <a:srgbClr val="000066"/>
                      </a:solidFill>
                    </a:rPr>
                    <a:t>10ms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75181" name="Rectangle 45"/>
                <p:cNvSpPr>
                  <a:spLocks noChangeArrowheads="1"/>
                </p:cNvSpPr>
                <p:nvPr/>
              </p:nvSpPr>
              <p:spPr bwMode="auto">
                <a:xfrm>
                  <a:off x="2077" y="2230"/>
                  <a:ext cx="2751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82" name="Group 46"/>
              <p:cNvGrpSpPr>
                <a:grpSpLocks/>
              </p:cNvGrpSpPr>
              <p:nvPr/>
            </p:nvGrpSpPr>
            <p:grpSpPr bwMode="auto">
              <a:xfrm>
                <a:off x="707" y="2469"/>
                <a:ext cx="1369" cy="237"/>
                <a:chOff x="707" y="2469"/>
                <a:chExt cx="1369" cy="237"/>
              </a:xfrm>
            </p:grpSpPr>
            <p:sp>
              <p:nvSpPr>
                <p:cNvPr id="475183" name="Rectangle 47"/>
                <p:cNvSpPr>
                  <a:spLocks noChangeArrowheads="1"/>
                </p:cNvSpPr>
                <p:nvPr/>
              </p:nvSpPr>
              <p:spPr bwMode="auto">
                <a:xfrm>
                  <a:off x="761" y="2469"/>
                  <a:ext cx="126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信道化码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84" name="Rectangle 48"/>
                <p:cNvSpPr>
                  <a:spLocks noChangeArrowheads="1"/>
                </p:cNvSpPr>
                <p:nvPr/>
              </p:nvSpPr>
              <p:spPr bwMode="auto">
                <a:xfrm>
                  <a:off x="707" y="2469"/>
                  <a:ext cx="1370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85" name="Group 49"/>
              <p:cNvGrpSpPr>
                <a:grpSpLocks/>
              </p:cNvGrpSpPr>
              <p:nvPr/>
            </p:nvGrpSpPr>
            <p:grpSpPr bwMode="auto">
              <a:xfrm>
                <a:off x="2077" y="2469"/>
                <a:ext cx="2750" cy="237"/>
                <a:chOff x="2077" y="2469"/>
                <a:chExt cx="2750" cy="237"/>
              </a:xfrm>
            </p:grpSpPr>
            <p:sp>
              <p:nvSpPr>
                <p:cNvPr id="475186" name="Rectangle 50"/>
                <p:cNvSpPr>
                  <a:spLocks noChangeArrowheads="1"/>
                </p:cNvSpPr>
                <p:nvPr/>
              </p:nvSpPr>
              <p:spPr bwMode="auto">
                <a:xfrm>
                  <a:off x="2132" y="2469"/>
                  <a:ext cx="264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正交可变扩频因子（</a:t>
                  </a:r>
                  <a:r>
                    <a:rPr lang="en-GB" altLang="zh-CN" b="1">
                      <a:solidFill>
                        <a:srgbClr val="000066"/>
                      </a:solidFill>
                      <a:latin typeface="Times New Roman" pitchFamily="16" charset="0"/>
                    </a:rPr>
                    <a:t>OVSF</a:t>
                  </a: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）码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87" name="Rectangle 51"/>
                <p:cNvSpPr>
                  <a:spLocks noChangeArrowheads="1"/>
                </p:cNvSpPr>
                <p:nvPr/>
              </p:nvSpPr>
              <p:spPr bwMode="auto">
                <a:xfrm>
                  <a:off x="2077" y="2469"/>
                  <a:ext cx="2751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88" name="Group 52"/>
              <p:cNvGrpSpPr>
                <a:grpSpLocks/>
              </p:cNvGrpSpPr>
              <p:nvPr/>
            </p:nvGrpSpPr>
            <p:grpSpPr bwMode="auto">
              <a:xfrm>
                <a:off x="707" y="2707"/>
                <a:ext cx="1369" cy="237"/>
                <a:chOff x="707" y="2707"/>
                <a:chExt cx="1369" cy="237"/>
              </a:xfrm>
            </p:grpSpPr>
            <p:sp>
              <p:nvSpPr>
                <p:cNvPr id="475189" name="Rectangle 53"/>
                <p:cNvSpPr>
                  <a:spLocks noChangeArrowheads="1"/>
                </p:cNvSpPr>
                <p:nvPr/>
              </p:nvSpPr>
              <p:spPr bwMode="auto">
                <a:xfrm>
                  <a:off x="761" y="2707"/>
                  <a:ext cx="126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相干检测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90" name="Rectangle 54"/>
                <p:cNvSpPr>
                  <a:spLocks noChangeArrowheads="1"/>
                </p:cNvSpPr>
                <p:nvPr/>
              </p:nvSpPr>
              <p:spPr bwMode="auto">
                <a:xfrm>
                  <a:off x="707" y="2707"/>
                  <a:ext cx="1370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91" name="Group 55"/>
              <p:cNvGrpSpPr>
                <a:grpSpLocks/>
              </p:cNvGrpSpPr>
              <p:nvPr/>
            </p:nvGrpSpPr>
            <p:grpSpPr bwMode="auto">
              <a:xfrm>
                <a:off x="2077" y="2707"/>
                <a:ext cx="2750" cy="237"/>
                <a:chOff x="2077" y="2707"/>
                <a:chExt cx="2750" cy="237"/>
              </a:xfrm>
            </p:grpSpPr>
            <p:sp>
              <p:nvSpPr>
                <p:cNvPr id="475192" name="Rectangle 56"/>
                <p:cNvSpPr>
                  <a:spLocks noChangeArrowheads="1"/>
                </p:cNvSpPr>
                <p:nvPr/>
              </p:nvSpPr>
              <p:spPr bwMode="auto">
                <a:xfrm>
                  <a:off x="2132" y="2707"/>
                  <a:ext cx="264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导频辅助的相干检测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93" name="Rectangle 57"/>
                <p:cNvSpPr>
                  <a:spLocks noChangeArrowheads="1"/>
                </p:cNvSpPr>
                <p:nvPr/>
              </p:nvSpPr>
              <p:spPr bwMode="auto">
                <a:xfrm>
                  <a:off x="2077" y="2707"/>
                  <a:ext cx="2751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94" name="Group 58"/>
              <p:cNvGrpSpPr>
                <a:grpSpLocks/>
              </p:cNvGrpSpPr>
              <p:nvPr/>
            </p:nvGrpSpPr>
            <p:grpSpPr bwMode="auto">
              <a:xfrm>
                <a:off x="707" y="2945"/>
                <a:ext cx="1369" cy="237"/>
                <a:chOff x="707" y="2945"/>
                <a:chExt cx="1369" cy="237"/>
              </a:xfrm>
            </p:grpSpPr>
            <p:sp>
              <p:nvSpPr>
                <p:cNvPr id="475195" name="Rectangle 59"/>
                <p:cNvSpPr>
                  <a:spLocks noChangeArrowheads="1"/>
                </p:cNvSpPr>
                <p:nvPr/>
              </p:nvSpPr>
              <p:spPr bwMode="auto">
                <a:xfrm>
                  <a:off x="761" y="2945"/>
                  <a:ext cx="126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调制方式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96" name="Rectangle 60"/>
                <p:cNvSpPr>
                  <a:spLocks noChangeArrowheads="1"/>
                </p:cNvSpPr>
                <p:nvPr/>
              </p:nvSpPr>
              <p:spPr bwMode="auto">
                <a:xfrm>
                  <a:off x="707" y="2945"/>
                  <a:ext cx="1370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197" name="Group 61"/>
              <p:cNvGrpSpPr>
                <a:grpSpLocks/>
              </p:cNvGrpSpPr>
              <p:nvPr/>
            </p:nvGrpSpPr>
            <p:grpSpPr bwMode="auto">
              <a:xfrm>
                <a:off x="2077" y="2945"/>
                <a:ext cx="2750" cy="237"/>
                <a:chOff x="2077" y="2945"/>
                <a:chExt cx="2750" cy="237"/>
              </a:xfrm>
            </p:grpSpPr>
            <p:sp>
              <p:nvSpPr>
                <p:cNvPr id="475198" name="Rectangle 62"/>
                <p:cNvSpPr>
                  <a:spLocks noChangeArrowheads="1"/>
                </p:cNvSpPr>
                <p:nvPr/>
              </p:nvSpPr>
              <p:spPr bwMode="auto">
                <a:xfrm>
                  <a:off x="2132" y="2945"/>
                  <a:ext cx="264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b="1">
                      <a:solidFill>
                        <a:srgbClr val="000066"/>
                      </a:solidFill>
                    </a:rPr>
                    <a:t>QPSK</a:t>
                  </a: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，高速率（</a:t>
                  </a:r>
                  <a:r>
                    <a:rPr lang="en-GB" altLang="zh-CN" b="1">
                      <a:solidFill>
                        <a:srgbClr val="000066"/>
                      </a:solidFill>
                      <a:latin typeface="Times New Roman" pitchFamily="16" charset="0"/>
                    </a:rPr>
                    <a:t>2Mbps</a:t>
                  </a: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）采用</a:t>
                  </a:r>
                  <a:r>
                    <a:rPr lang="en-GB" altLang="zh-CN" b="1">
                      <a:solidFill>
                        <a:srgbClr val="000066"/>
                      </a:solidFill>
                      <a:latin typeface="Times New Roman" pitchFamily="16" charset="0"/>
                    </a:rPr>
                    <a:t>8PSK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199" name="Rectangle 63"/>
                <p:cNvSpPr>
                  <a:spLocks noChangeArrowheads="1"/>
                </p:cNvSpPr>
                <p:nvPr/>
              </p:nvSpPr>
              <p:spPr bwMode="auto">
                <a:xfrm>
                  <a:off x="2077" y="2945"/>
                  <a:ext cx="2751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200" name="Group 64"/>
              <p:cNvGrpSpPr>
                <a:grpSpLocks/>
              </p:cNvGrpSpPr>
              <p:nvPr/>
            </p:nvGrpSpPr>
            <p:grpSpPr bwMode="auto">
              <a:xfrm>
                <a:off x="707" y="3183"/>
                <a:ext cx="1369" cy="302"/>
                <a:chOff x="707" y="3183"/>
                <a:chExt cx="1369" cy="302"/>
              </a:xfrm>
            </p:grpSpPr>
            <p:sp>
              <p:nvSpPr>
                <p:cNvPr id="475201" name="Rectangle 65"/>
                <p:cNvSpPr>
                  <a:spLocks noChangeArrowheads="1"/>
                </p:cNvSpPr>
                <p:nvPr/>
              </p:nvSpPr>
              <p:spPr bwMode="auto">
                <a:xfrm>
                  <a:off x="761" y="3183"/>
                  <a:ext cx="1262" cy="30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功率控制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202" name="Rectangle 66"/>
                <p:cNvSpPr>
                  <a:spLocks noChangeArrowheads="1"/>
                </p:cNvSpPr>
                <p:nvPr/>
              </p:nvSpPr>
              <p:spPr bwMode="auto">
                <a:xfrm>
                  <a:off x="707" y="3183"/>
                  <a:ext cx="1370" cy="3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203" name="Group 67"/>
              <p:cNvGrpSpPr>
                <a:grpSpLocks/>
              </p:cNvGrpSpPr>
              <p:nvPr/>
            </p:nvGrpSpPr>
            <p:grpSpPr bwMode="auto">
              <a:xfrm>
                <a:off x="2077" y="3183"/>
                <a:ext cx="2750" cy="302"/>
                <a:chOff x="2077" y="3183"/>
                <a:chExt cx="2750" cy="302"/>
              </a:xfrm>
            </p:grpSpPr>
            <p:sp>
              <p:nvSpPr>
                <p:cNvPr id="475204" name="Rectangle 68"/>
                <p:cNvSpPr>
                  <a:spLocks noChangeArrowheads="1"/>
                </p:cNvSpPr>
                <p:nvPr/>
              </p:nvSpPr>
              <p:spPr bwMode="auto">
                <a:xfrm>
                  <a:off x="2132" y="3183"/>
                  <a:ext cx="2642" cy="30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sz="1400" b="1">
                      <a:solidFill>
                        <a:srgbClr val="000066"/>
                      </a:solidFill>
                      <a:latin typeface="Times New Roman" pitchFamily="16" charset="0"/>
                    </a:rPr>
                    <a:t>上行为开环功率控制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sz="1400" b="1">
                      <a:solidFill>
                        <a:srgbClr val="000066"/>
                      </a:solidFill>
                      <a:latin typeface="Times New Roman" pitchFamily="16" charset="0"/>
                    </a:rPr>
                    <a:t>下行为闭环功率控制（</a:t>
                  </a:r>
                  <a:r>
                    <a:rPr lang="en-GB" altLang="zh-CN" sz="1400" b="1">
                      <a:solidFill>
                        <a:srgbClr val="000066"/>
                      </a:solidFill>
                      <a:latin typeface="Times New Roman" pitchFamily="16" charset="0"/>
                    </a:rPr>
                    <a:t>1.4KHz</a:t>
                  </a:r>
                  <a:r>
                    <a:rPr lang="zh-CN" altLang="en-GB" sz="1400" b="1">
                      <a:solidFill>
                        <a:srgbClr val="000066"/>
                      </a:solidFill>
                      <a:latin typeface="Times New Roman" pitchFamily="16" charset="0"/>
                    </a:rPr>
                    <a:t>）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sz="1400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205" name="Rectangle 69"/>
                <p:cNvSpPr>
                  <a:spLocks noChangeArrowheads="1"/>
                </p:cNvSpPr>
                <p:nvPr/>
              </p:nvSpPr>
              <p:spPr bwMode="auto">
                <a:xfrm>
                  <a:off x="2077" y="3183"/>
                  <a:ext cx="2751" cy="3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206" name="Group 70"/>
              <p:cNvGrpSpPr>
                <a:grpSpLocks/>
              </p:cNvGrpSpPr>
              <p:nvPr/>
            </p:nvGrpSpPr>
            <p:grpSpPr bwMode="auto">
              <a:xfrm>
                <a:off x="707" y="3486"/>
                <a:ext cx="1369" cy="237"/>
                <a:chOff x="707" y="3486"/>
                <a:chExt cx="1369" cy="237"/>
              </a:xfrm>
            </p:grpSpPr>
            <p:sp>
              <p:nvSpPr>
                <p:cNvPr id="475207" name="Rectangle 71"/>
                <p:cNvSpPr>
                  <a:spLocks noChangeArrowheads="1"/>
                </p:cNvSpPr>
                <p:nvPr/>
              </p:nvSpPr>
              <p:spPr bwMode="auto">
                <a:xfrm>
                  <a:off x="761" y="3486"/>
                  <a:ext cx="126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信道编码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208" name="Rectangle 72"/>
                <p:cNvSpPr>
                  <a:spLocks noChangeArrowheads="1"/>
                </p:cNvSpPr>
                <p:nvPr/>
              </p:nvSpPr>
              <p:spPr bwMode="auto">
                <a:xfrm>
                  <a:off x="707" y="3486"/>
                  <a:ext cx="1370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209" name="Group 73"/>
              <p:cNvGrpSpPr>
                <a:grpSpLocks/>
              </p:cNvGrpSpPr>
              <p:nvPr/>
            </p:nvGrpSpPr>
            <p:grpSpPr bwMode="auto">
              <a:xfrm>
                <a:off x="2077" y="3486"/>
                <a:ext cx="2750" cy="237"/>
                <a:chOff x="2077" y="3486"/>
                <a:chExt cx="2750" cy="237"/>
              </a:xfrm>
            </p:grpSpPr>
            <p:sp>
              <p:nvSpPr>
                <p:cNvPr id="475210" name="Rectangle 74"/>
                <p:cNvSpPr>
                  <a:spLocks noChangeArrowheads="1"/>
                </p:cNvSpPr>
                <p:nvPr/>
              </p:nvSpPr>
              <p:spPr bwMode="auto">
                <a:xfrm>
                  <a:off x="2132" y="3486"/>
                  <a:ext cx="2642" cy="2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2160" tIns="46080" rIns="92160" bIns="46080"/>
                <a:lstStyle/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卷积码和</a:t>
                  </a:r>
                  <a:r>
                    <a:rPr lang="en-GB" altLang="zh-CN" b="1">
                      <a:solidFill>
                        <a:srgbClr val="000066"/>
                      </a:solidFill>
                      <a:latin typeface="Times New Roman" pitchFamily="16" charset="0"/>
                    </a:rPr>
                    <a:t>Turbo</a:t>
                  </a:r>
                  <a:r>
                    <a:rPr lang="zh-CN" altLang="en-GB" b="1">
                      <a:solidFill>
                        <a:srgbClr val="000066"/>
                      </a:solidFill>
                      <a:latin typeface="Times New Roman" pitchFamily="16" charset="0"/>
                    </a:rPr>
                    <a:t>码</a:t>
                  </a:r>
                </a:p>
                <a:p>
                  <a:pPr algn="just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altLang="zh-CN" b="1">
                    <a:solidFill>
                      <a:srgbClr val="000066"/>
                    </a:solidFill>
                    <a:latin typeface="Times New Roman" pitchFamily="16" charset="0"/>
                  </a:endParaRPr>
                </a:p>
              </p:txBody>
            </p:sp>
            <p:sp>
              <p:nvSpPr>
                <p:cNvPr id="475211" name="Rectangle 75"/>
                <p:cNvSpPr>
                  <a:spLocks noChangeArrowheads="1"/>
                </p:cNvSpPr>
                <p:nvPr/>
              </p:nvSpPr>
              <p:spPr bwMode="auto">
                <a:xfrm>
                  <a:off x="2077" y="3486"/>
                  <a:ext cx="2751" cy="2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5212" name="Rectangle 76"/>
            <p:cNvSpPr>
              <a:spLocks noChangeArrowheads="1"/>
            </p:cNvSpPr>
            <p:nvPr/>
          </p:nvSpPr>
          <p:spPr bwMode="auto">
            <a:xfrm>
              <a:off x="703" y="799"/>
              <a:ext cx="4130" cy="2928"/>
            </a:xfrm>
            <a:prstGeom prst="rect">
              <a:avLst/>
            </a:prstGeom>
            <a:noFill/>
            <a:ln w="936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5213" name="Rectangle 7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TD-SCDMA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技术标准系统的主要参数</a:t>
            </a: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(2)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C6AB5-D0F2-4FC6-A2D1-1A4F2EA6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F44B1F-200A-4562-A312-83758F1A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122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11479" y="1739220"/>
            <a:ext cx="10515600" cy="4351338"/>
          </a:xfrm>
          <a:ln/>
        </p:spPr>
        <p:txBody>
          <a:bodyPr/>
          <a:lstStyle/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/>
              <a:t>TD-SCDMA</a:t>
            </a:r>
            <a:r>
              <a:rPr lang="zh-CN" altLang="en-GB" dirty="0"/>
              <a:t>系统有以下技术特点 </a:t>
            </a:r>
          </a:p>
          <a:p>
            <a:pPr marL="457200" lvl="1" indent="0">
              <a:spcBef>
                <a:spcPts val="600"/>
              </a:spcBef>
              <a:buClr>
                <a:srgbClr val="9900CC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>
                <a:solidFill>
                  <a:srgbClr val="D60093"/>
                </a:solidFill>
                <a:latin typeface="宋体" charset="-122"/>
              </a:rPr>
              <a:t>时分双工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上下行链路共用一个频率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非常适合承载这类不对称业务。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solidFill>
                  <a:srgbClr val="FF0000"/>
                </a:solidFill>
                <a:latin typeface="华文楷体" panose="02010600040101010101" pitchFamily="2" charset="-122"/>
              </a:rPr>
              <a:t>发射机根据接收的信号，就能够知道无线信道的衰落情况。这在一定程度上降低了对功率控制的要求，</a:t>
            </a:r>
            <a:r>
              <a:rPr lang="en-GB" altLang="zh-CN" sz="2600" dirty="0">
                <a:solidFill>
                  <a:srgbClr val="FF0000"/>
                </a:solidFill>
                <a:latin typeface="华文楷体" panose="02010600040101010101" pitchFamily="2" charset="-122"/>
              </a:rPr>
              <a:t>TD-SCDMA</a:t>
            </a:r>
            <a:r>
              <a:rPr lang="zh-CN" altLang="en-GB" sz="2600" dirty="0">
                <a:solidFill>
                  <a:srgbClr val="FF0000"/>
                </a:solidFill>
                <a:latin typeface="华文楷体" panose="02010600040101010101" pitchFamily="2" charset="-122"/>
              </a:rPr>
              <a:t>系统上行链路上，可以只采用开环功率控制</a:t>
            </a:r>
            <a:r>
              <a:rPr lang="zh-CN" altLang="en-GB" sz="2600" dirty="0">
                <a:latin typeface="华文楷体" panose="02010600040101010101" pitchFamily="2" charset="-122"/>
              </a:rPr>
              <a:t>。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600" dirty="0">
                <a:latin typeface="华文楷体" panose="02010600040101010101" pitchFamily="2" charset="-122"/>
              </a:rPr>
              <a:t>TD-SCDMA</a:t>
            </a:r>
            <a:r>
              <a:rPr lang="zh-CN" altLang="en-GB" sz="2600" dirty="0">
                <a:latin typeface="华文楷体" panose="02010600040101010101" pitchFamily="2" charset="-122"/>
              </a:rPr>
              <a:t>系统的这个特点也给采用智能天线等关键技术带来了方便。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TD-SCDMA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技术标准（</a:t>
            </a: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3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）</a:t>
            </a: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—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特点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4B0E-5B51-4F1A-A404-E1A88AD9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DCD55-7626-465B-9FCF-A3D2DD6B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730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6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/>
              <a:t>上行同步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上行链路各终端信号在基站解调器完全同步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消除了多址干扰，提高了系统容量，频谱利用率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同步</a:t>
            </a:r>
            <a:r>
              <a:rPr lang="en-GB" altLang="zh-CN" sz="2600" dirty="0">
                <a:latin typeface="华文楷体" panose="02010600040101010101" pitchFamily="2" charset="-122"/>
              </a:rPr>
              <a:t>CDMA</a:t>
            </a:r>
            <a:r>
              <a:rPr lang="zh-CN" altLang="en-GB" sz="2600" dirty="0">
                <a:latin typeface="华文楷体" panose="02010600040101010101" pitchFamily="2" charset="-122"/>
              </a:rPr>
              <a:t>的缺点是系统对同步的要求非常严格，上行的同步要求为</a:t>
            </a:r>
            <a:r>
              <a:rPr lang="en-GB" altLang="zh-CN" sz="2600" dirty="0">
                <a:latin typeface="华文楷体" panose="02010600040101010101" pitchFamily="2" charset="-122"/>
              </a:rPr>
              <a:t>1/8</a:t>
            </a:r>
            <a:r>
              <a:rPr lang="zh-CN" altLang="en-GB" sz="2600" dirty="0">
                <a:latin typeface="华文楷体" panose="02010600040101010101" pitchFamily="2" charset="-122"/>
              </a:rPr>
              <a:t>码片宽度，网络同步要求为</a:t>
            </a:r>
            <a:r>
              <a:rPr lang="en-GB" altLang="zh-CN" sz="2600" dirty="0">
                <a:latin typeface="华文楷体" panose="02010600040101010101" pitchFamily="2" charset="-122"/>
              </a:rPr>
              <a:t>5μs</a:t>
            </a:r>
            <a:r>
              <a:rPr lang="zh-CN" altLang="en-GB" sz="2600" dirty="0">
                <a:latin typeface="华文楷体" panose="02010600040101010101" pitchFamily="2" charset="-122"/>
              </a:rPr>
              <a:t>。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600" dirty="0">
                <a:latin typeface="华文楷体" panose="02010600040101010101" pitchFamily="2" charset="-122"/>
              </a:rPr>
              <a:t>系统同步要求在基站有</a:t>
            </a:r>
            <a:r>
              <a:rPr lang="en-GB" altLang="zh-CN" sz="2600" dirty="0">
                <a:latin typeface="华文楷体" panose="02010600040101010101" pitchFamily="2" charset="-122"/>
              </a:rPr>
              <a:t>GPS</a:t>
            </a:r>
            <a:r>
              <a:rPr lang="zh-CN" altLang="en-GB" sz="2600" dirty="0">
                <a:latin typeface="华文楷体" panose="02010600040101010101" pitchFamily="2" charset="-122"/>
              </a:rPr>
              <a:t>接收机或公共的分布式时钟，增加了系统成本。  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TD-SCDMA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技术标准（</a:t>
            </a:r>
            <a:r>
              <a:rPr lang="en-GB" altLang="zh-CN" dirty="0">
                <a:solidFill>
                  <a:srgbClr val="FFFFFF"/>
                </a:solidFill>
                <a:latin typeface="宋体" charset="-122"/>
              </a:rPr>
              <a:t>4</a:t>
            </a:r>
            <a:r>
              <a:rPr lang="zh-CN" altLang="en-GB" dirty="0">
                <a:solidFill>
                  <a:srgbClr val="FFFFFF"/>
                </a:solidFill>
                <a:latin typeface="宋体" charset="-122"/>
              </a:rPr>
              <a:t>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6BE26-EDC6-47BD-9B4B-22ED876F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4AFF7-D027-43E5-BB08-F78FF4A3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966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</TotalTime>
  <Words>8064</Words>
  <Application>Microsoft Office PowerPoint</Application>
  <PresentationFormat>Widescreen</PresentationFormat>
  <Paragraphs>1603</Paragraphs>
  <Slides>103</Slides>
  <Notes>81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103</vt:i4>
      </vt:variant>
    </vt:vector>
  </HeadingPairs>
  <TitlesOfParts>
    <vt:vector size="123" baseType="lpstr">
      <vt:lpstr>等线</vt:lpstr>
      <vt:lpstr>仿宋</vt:lpstr>
      <vt:lpstr>华文楷体</vt:lpstr>
      <vt:lpstr>华文细黑</vt:lpstr>
      <vt:lpstr>华文新魏</vt:lpstr>
      <vt:lpstr>楷体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Verdana</vt:lpstr>
      <vt:lpstr>Wingdings</vt:lpstr>
      <vt:lpstr>Office 主题​​</vt:lpstr>
      <vt:lpstr>Visio</vt:lpstr>
      <vt:lpstr>MathType 6.0 Equation</vt:lpstr>
      <vt:lpstr>Microsoft PowerPoint 97-2003 Presentation</vt:lpstr>
      <vt:lpstr>Equation.3</vt:lpstr>
      <vt:lpstr>第七章 第三代移动通信及其增强技术</vt:lpstr>
      <vt:lpstr>目录</vt:lpstr>
      <vt:lpstr>7.1 3G概述</vt:lpstr>
      <vt:lpstr> 7.1.1 IMT-2000的主要目标和要求特点</vt:lpstr>
      <vt:lpstr>7.1.2 IMT-2000的目标</vt:lpstr>
      <vt:lpstr>7.1.3 IMT-2000对传输技术提出的要求（1）</vt:lpstr>
      <vt:lpstr>7.1.3 IMT-2000对传输技术提出的要求（2）</vt:lpstr>
      <vt:lpstr>7.1.4 IMT-2000的发展历程（1）</vt:lpstr>
      <vt:lpstr>7.1.4 IMT-2000的发展历程(2)‏</vt:lpstr>
      <vt:lpstr>7.1.5 IMT-2000地面无线传输技术提案</vt:lpstr>
      <vt:lpstr>7.1.6 IMT-2000地面无线接口标准</vt:lpstr>
      <vt:lpstr>7.1.6 3G系统承载的业务（1）</vt:lpstr>
      <vt:lpstr>7.1.7 3G系统承载的业务（2）</vt:lpstr>
      <vt:lpstr>7.1.8 我国第三代移动通信系统的频率规划</vt:lpstr>
      <vt:lpstr>7.1.9 3G系统中支持的新技术</vt:lpstr>
      <vt:lpstr>7.2 IS-95A与CDMA20001X标准介绍 </vt:lpstr>
      <vt:lpstr>7.2.1 CDMA2000 1X标准特色</vt:lpstr>
      <vt:lpstr>7.2.1 CDMA2000 1X标准特色</vt:lpstr>
      <vt:lpstr>- 无线配置</vt:lpstr>
      <vt:lpstr>7.2.2 CDMA系统中的功率控制</vt:lpstr>
      <vt:lpstr>7.2.2 功率控制的分类</vt:lpstr>
      <vt:lpstr>7.2.2 功率控制的分类</vt:lpstr>
      <vt:lpstr>7.2.3 CDMA软切换</vt:lpstr>
      <vt:lpstr>7.2.3 CDMA软切换</vt:lpstr>
      <vt:lpstr>7.2.3 导频集分类</vt:lpstr>
      <vt:lpstr>7.2.3 导频搜索窗口的作用</vt:lpstr>
      <vt:lpstr>7.2.3 导频窗口的分类</vt:lpstr>
      <vt:lpstr>7.2.3 切换分类</vt:lpstr>
      <vt:lpstr>7.2.3 软切换</vt:lpstr>
      <vt:lpstr>7.2.3 更软切换</vt:lpstr>
      <vt:lpstr>7.2.3 软切换的控制参数 </vt:lpstr>
      <vt:lpstr>7.2.3 导频信号强度</vt:lpstr>
      <vt:lpstr>7.2.3 切换消息</vt:lpstr>
      <vt:lpstr>7.2.3 软切换流程</vt:lpstr>
      <vt:lpstr>7.2.4 CDMA2000 1x 下行（前向）链路信道组成</vt:lpstr>
      <vt:lpstr>7.2.4 下行（前向）链路物理信道名称及分类</vt:lpstr>
      <vt:lpstr>7.2.4 前向导频信道的作用</vt:lpstr>
      <vt:lpstr>7.2.4 前向导频信道的区分</vt:lpstr>
      <vt:lpstr>7.2.4 F-PICH处理过程</vt:lpstr>
      <vt:lpstr>7.2.4 前向同步信道</vt:lpstr>
      <vt:lpstr>7.2.4 F-SYNCH处理过程</vt:lpstr>
      <vt:lpstr>7.2.4 前向寻呼信道的作用</vt:lpstr>
      <vt:lpstr>7.2.4 F-PCH处理过程</vt:lpstr>
      <vt:lpstr>7.2.4 F-FCH/F-SCH信道结构（编码部分）  </vt:lpstr>
      <vt:lpstr>7.2.4 F-FCH/F-SCH信道结构（扰码和插入功控比特部分）</vt:lpstr>
      <vt:lpstr>7.2.4 下行（前向）链路物理信道数据速率（1）</vt:lpstr>
      <vt:lpstr>7.2.4 下行（前向）链路物理信道数据速率（2）</vt:lpstr>
      <vt:lpstr>7.2.4 CDMA2000 1x前向链路的差错控制技术</vt:lpstr>
      <vt:lpstr>7.2.4 下行（前向）链路对FEC的要求（1）</vt:lpstr>
      <vt:lpstr>7.2.4 下行（前向）链路对FEC的要求（2）</vt:lpstr>
      <vt:lpstr>7.2.4 下行（前向）链路扩频序列</vt:lpstr>
      <vt:lpstr>7.2.4 长码产生 </vt:lpstr>
      <vt:lpstr>7.2.4 长码发生器的结构</vt:lpstr>
      <vt:lpstr>7.2.4 Walsh码 （1）</vt:lpstr>
      <vt:lpstr>7.2.4 Walsh码 （2）</vt:lpstr>
      <vt:lpstr>7.2.4 准正交函数（QOF）</vt:lpstr>
      <vt:lpstr>7.2.4 正交扩频过程</vt:lpstr>
      <vt:lpstr>7.2.4 掩码函数表</vt:lpstr>
      <vt:lpstr>7.2.4 CDMA2000 1x前向链路发射分集 </vt:lpstr>
      <vt:lpstr>7.2.4 正交发送分集</vt:lpstr>
      <vt:lpstr>7.2.4 正交发送分集的输出与性能</vt:lpstr>
      <vt:lpstr>7.2.4 空时扩展分集</vt:lpstr>
      <vt:lpstr>7.2.4 空时扩展分集的输出与性能</vt:lpstr>
      <vt:lpstr> 7.2.5 CDMA2000 1x 上行（反向）链路信道组成</vt:lpstr>
      <vt:lpstr> 7.2.5 上行（反向）链路物理信道名称及分类</vt:lpstr>
      <vt:lpstr> 7.2.5 上行（反向）链路物理信道数据速率</vt:lpstr>
      <vt:lpstr> 7.2.5 CDMA2000 1x反向链路中的差错控制</vt:lpstr>
      <vt:lpstr> 7.2.5 反向链路对前向纠错编码的要求 </vt:lpstr>
      <vt:lpstr> 7.2.5 CDMA2000 1X反向链路中的扩频码</vt:lpstr>
      <vt:lpstr>7.2.6 CDMA2000 1xEV-DO简介（1） </vt:lpstr>
      <vt:lpstr>7.2.6 CDMA2000 1xEV-DO简介（2）</vt:lpstr>
      <vt:lpstr>7.3 WCDMA标准介绍</vt:lpstr>
      <vt:lpstr>7.3.1 WCDMA的主要参数</vt:lpstr>
      <vt:lpstr>7.3.1 WCDMA的标准体系</vt:lpstr>
      <vt:lpstr>7.3.1 WCDMA的标准体系</vt:lpstr>
      <vt:lpstr>7.3.2 物理信道</vt:lpstr>
      <vt:lpstr>7.3.2 上行专用物理信道</vt:lpstr>
      <vt:lpstr>7.3.2 上行专用物理信道</vt:lpstr>
      <vt:lpstr>7.3.2 上行公共物理信道</vt:lpstr>
      <vt:lpstr>7.3.2 下行专用物理信道</vt:lpstr>
      <vt:lpstr>7.3.2 下行公共物理信道</vt:lpstr>
      <vt:lpstr>7.3.2 下行公共物理信道</vt:lpstr>
      <vt:lpstr>7.3.2 下行公共物理信道</vt:lpstr>
      <vt:lpstr>7.3.3 WCDMA的链路</vt:lpstr>
      <vt:lpstr>7.3.3 信道化码</vt:lpstr>
      <vt:lpstr>7.3.3 信道化码</vt:lpstr>
      <vt:lpstr>7.3.3 扰码</vt:lpstr>
      <vt:lpstr>7.3.3 扰码</vt:lpstr>
      <vt:lpstr>7.3.3 扰码</vt:lpstr>
      <vt:lpstr>7.3.3 上行链路扩频</vt:lpstr>
      <vt:lpstr>7.3.3 上行链路扩频</vt:lpstr>
      <vt:lpstr>7.3.3 下行链路扩频</vt:lpstr>
      <vt:lpstr>7.3.3 调制</vt:lpstr>
      <vt:lpstr>7.3.4 HSDPA简介</vt:lpstr>
      <vt:lpstr>7.4 TD-SCDMA标准介绍</vt:lpstr>
      <vt:lpstr>TD-SCDMA技术标准（1） </vt:lpstr>
      <vt:lpstr>TD-SCDMA技术标准系统的主要参数(2) </vt:lpstr>
      <vt:lpstr>TD-SCDMA技术标准（3）—特点</vt:lpstr>
      <vt:lpstr>TD-SCDMA技术标准（4）</vt:lpstr>
      <vt:lpstr>TD-SCDMA技术标准（5）</vt:lpstr>
      <vt:lpstr>TD-SCDMA技术标准（6）</vt:lpstr>
      <vt:lpstr>TD-SCDMA技术标准（7）</vt:lpstr>
      <vt:lpstr>谢谢，本节到此结束！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LQi</dc:creator>
  <cp:lastModifiedBy>施 政</cp:lastModifiedBy>
  <cp:revision>268</cp:revision>
  <dcterms:created xsi:type="dcterms:W3CDTF">2018-05-14T03:06:05Z</dcterms:created>
  <dcterms:modified xsi:type="dcterms:W3CDTF">2018-06-12T10:04:41Z</dcterms:modified>
</cp:coreProperties>
</file>