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615" r:id="rId5"/>
    <p:sldId id="618" r:id="rId6"/>
    <p:sldId id="531" r:id="rId7"/>
    <p:sldId id="532" r:id="rId8"/>
    <p:sldId id="614" r:id="rId9"/>
    <p:sldId id="619" r:id="rId10"/>
    <p:sldId id="620" r:id="rId11"/>
    <p:sldId id="621" r:id="rId12"/>
    <p:sldId id="535" r:id="rId13"/>
    <p:sldId id="536" r:id="rId14"/>
    <p:sldId id="576" r:id="rId15"/>
    <p:sldId id="571" r:id="rId16"/>
    <p:sldId id="623" r:id="rId17"/>
    <p:sldId id="577" r:id="rId18"/>
    <p:sldId id="578" r:id="rId19"/>
    <p:sldId id="588" r:id="rId20"/>
    <p:sldId id="589" r:id="rId21"/>
    <p:sldId id="590" r:id="rId22"/>
    <p:sldId id="591" r:id="rId23"/>
    <p:sldId id="592" r:id="rId24"/>
    <p:sldId id="594" r:id="rId25"/>
    <p:sldId id="596" r:id="rId26"/>
    <p:sldId id="595" r:id="rId27"/>
    <p:sldId id="597" r:id="rId28"/>
    <p:sldId id="622" r:id="rId29"/>
    <p:sldId id="598" r:id="rId30"/>
    <p:sldId id="599" r:id="rId31"/>
    <p:sldId id="600" r:id="rId32"/>
    <p:sldId id="26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76"/>
    <a:srgbClr val="0A6677"/>
    <a:srgbClr val="F6F8FA"/>
    <a:srgbClr val="67AD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7" autoAdjust="0"/>
    <p:restoredTop sz="94660"/>
  </p:normalViewPr>
  <p:slideViewPr>
    <p:cSldViewPr snapToGrid="0">
      <p:cViewPr varScale="1">
        <p:scale>
          <a:sx n="111" d="100"/>
          <a:sy n="111" d="100"/>
        </p:scale>
        <p:origin x="384" y="14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66EB8-3F12-43E5-85D6-79FA75F760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2270BEC-E23F-4A5C-BA99-D43E403359C8}">
      <dgm:prSet custT="1"/>
      <dgm:spPr>
        <a:solidFill>
          <a:srgbClr val="0A6677"/>
        </a:solidFill>
      </dgm:spPr>
      <dgm:t>
        <a:bodyPr/>
        <a:lstStyle/>
        <a:p>
          <a:r>
            <a:rPr lang="en-US" altLang="zh-CN" sz="3200" b="1" dirty="0">
              <a:latin typeface="微软雅黑" panose="020B0503020204020204" pitchFamily="34" charset="-122"/>
              <a:ea typeface="微软雅黑" panose="020B0503020204020204" pitchFamily="34" charset="-122"/>
            </a:rPr>
            <a:t>5.6.1 </a:t>
          </a:r>
          <a:r>
            <a:rPr lang="zh-CN" altLang="en-US" sz="3200" b="1" dirty="0">
              <a:latin typeface="微软雅黑" panose="020B0503020204020204" pitchFamily="34" charset="-122"/>
              <a:ea typeface="微软雅黑" panose="020B0503020204020204" pitchFamily="34" charset="-122"/>
            </a:rPr>
            <a:t>切换技术</a:t>
          </a:r>
          <a:endParaRPr lang="zh-CN" sz="3200" b="1" dirty="0">
            <a:latin typeface="微软雅黑" panose="020B0503020204020204" pitchFamily="34" charset="-122"/>
            <a:ea typeface="微软雅黑" panose="020B0503020204020204" pitchFamily="34" charset="-122"/>
          </a:endParaRPr>
        </a:p>
      </dgm:t>
    </dgm:pt>
    <dgm:pt modelId="{609D8089-79CF-45C1-8940-A617AD112FFE}" type="parTrans" cxnId="{377300B3-8030-490C-84AD-5B476BFF5654}">
      <dgm:prSet/>
      <dgm:spPr/>
      <dgm:t>
        <a:bodyPr/>
        <a:lstStyle/>
        <a:p>
          <a:endParaRPr lang="zh-CN" altLang="en-US"/>
        </a:p>
      </dgm:t>
    </dgm:pt>
    <dgm:pt modelId="{46F0D67E-8A81-4CA9-B67C-D256F9E73B92}" type="sibTrans" cxnId="{377300B3-8030-490C-84AD-5B476BFF5654}">
      <dgm:prSet/>
      <dgm:spPr/>
      <dgm:t>
        <a:bodyPr/>
        <a:lstStyle/>
        <a:p>
          <a:endParaRPr lang="zh-CN" altLang="en-US"/>
        </a:p>
      </dgm:t>
    </dgm:pt>
    <dgm:pt modelId="{534E5865-4670-4ED3-9D03-6688EC34F823}">
      <dgm:prSet custT="1"/>
      <dgm:spPr/>
      <dgm:t>
        <a:bodyPr/>
        <a:lstStyle/>
        <a:p>
          <a:r>
            <a:rPr lang="zh-CN" altLang="en-US" sz="2000" dirty="0">
              <a:latin typeface="微软雅黑" panose="020B0503020204020204" pitchFamily="34" charset="-122"/>
              <a:ea typeface="微软雅黑" panose="020B0503020204020204" pitchFamily="34" charset="-122"/>
            </a:rPr>
            <a:t>信道切换原理</a:t>
          </a:r>
        </a:p>
      </dgm:t>
    </dgm:pt>
    <dgm:pt modelId="{878D5357-DECD-41C2-A7CD-5AEDB12AD489}" type="parTrans" cxnId="{7800D75B-403F-4CEA-AF71-19E1D74322DE}">
      <dgm:prSet/>
      <dgm:spPr/>
      <dgm:t>
        <a:bodyPr/>
        <a:lstStyle/>
        <a:p>
          <a:endParaRPr lang="zh-CN" altLang="en-US"/>
        </a:p>
      </dgm:t>
    </dgm:pt>
    <dgm:pt modelId="{E6870584-A83F-4D6F-BF2D-66CD405ACBD9}" type="sibTrans" cxnId="{7800D75B-403F-4CEA-AF71-19E1D74322DE}">
      <dgm:prSet/>
      <dgm:spPr/>
      <dgm:t>
        <a:bodyPr/>
        <a:lstStyle/>
        <a:p>
          <a:endParaRPr lang="zh-CN" altLang="en-US"/>
        </a:p>
      </dgm:t>
    </dgm:pt>
    <dgm:pt modelId="{B2B37BB4-A396-4D7C-8E4D-D06F44ACEC59}">
      <dgm:prSet custT="1"/>
      <dgm:spPr/>
      <dgm:t>
        <a:bodyPr/>
        <a:lstStyle/>
        <a:p>
          <a:r>
            <a:rPr lang="zh-CN" altLang="en-US" sz="2000" dirty="0">
              <a:latin typeface="微软雅黑" panose="020B0503020204020204" pitchFamily="34" charset="-122"/>
              <a:ea typeface="微软雅黑" panose="020B0503020204020204" pitchFamily="34" charset="-122"/>
            </a:rPr>
            <a:t>切换分类</a:t>
          </a:r>
        </a:p>
      </dgm:t>
    </dgm:pt>
    <dgm:pt modelId="{B8ED9D16-D1F8-4EE3-B64D-17FBFC014023}" type="parTrans" cxnId="{BAC7A03C-4624-445A-9C60-1DAE38099A31}">
      <dgm:prSet/>
      <dgm:spPr/>
      <dgm:t>
        <a:bodyPr/>
        <a:lstStyle/>
        <a:p>
          <a:endParaRPr lang="zh-CN" altLang="en-US"/>
        </a:p>
      </dgm:t>
    </dgm:pt>
    <dgm:pt modelId="{1F79BC0C-5ED1-415C-83F2-273B74E593D3}" type="sibTrans" cxnId="{BAC7A03C-4624-445A-9C60-1DAE38099A31}">
      <dgm:prSet/>
      <dgm:spPr/>
      <dgm:t>
        <a:bodyPr/>
        <a:lstStyle/>
        <a:p>
          <a:endParaRPr lang="zh-CN" altLang="en-US"/>
        </a:p>
      </dgm:t>
    </dgm:pt>
    <dgm:pt modelId="{BB3D8795-9866-4AE4-B46A-3BBA6528770C}">
      <dgm:prSet custT="1"/>
      <dgm:spPr>
        <a:solidFill>
          <a:srgbClr val="0A6677"/>
        </a:solidFill>
      </dgm:spPr>
      <dgm:t>
        <a:bodyPr/>
        <a:lstStyle/>
        <a:p>
          <a:r>
            <a:rPr lang="en-US" altLang="zh-CN" sz="3200" b="1" dirty="0">
              <a:latin typeface="微软雅黑" panose="020B0503020204020204" pitchFamily="34" charset="-122"/>
              <a:ea typeface="微软雅黑" panose="020B0503020204020204" pitchFamily="34" charset="-122"/>
            </a:rPr>
            <a:t>5.6.2 </a:t>
          </a:r>
          <a:r>
            <a:rPr lang="zh-CN" altLang="en-US" sz="3200" b="1" dirty="0">
              <a:latin typeface="微软雅黑" panose="020B0503020204020204" pitchFamily="34" charset="-122"/>
              <a:ea typeface="微软雅黑" panose="020B0503020204020204" pitchFamily="34" charset="-122"/>
            </a:rPr>
            <a:t>位置更新</a:t>
          </a:r>
          <a:endParaRPr lang="zh-CN" sz="3200" b="1" dirty="0">
            <a:latin typeface="微软雅黑" panose="020B0503020204020204" pitchFamily="34" charset="-122"/>
            <a:ea typeface="微软雅黑" panose="020B0503020204020204" pitchFamily="34" charset="-122"/>
          </a:endParaRPr>
        </a:p>
      </dgm:t>
    </dgm:pt>
    <dgm:pt modelId="{1464450F-B58B-49DD-8D69-0F0958860D70}" type="parTrans" cxnId="{A7935414-5FCE-45E9-BA14-4C4614814E3A}">
      <dgm:prSet/>
      <dgm:spPr/>
      <dgm:t>
        <a:bodyPr/>
        <a:lstStyle/>
        <a:p>
          <a:endParaRPr lang="zh-CN" altLang="en-US"/>
        </a:p>
      </dgm:t>
    </dgm:pt>
    <dgm:pt modelId="{662BAFA7-5463-404F-99D4-F71610F13CB3}" type="sibTrans" cxnId="{A7935414-5FCE-45E9-BA14-4C4614814E3A}">
      <dgm:prSet/>
      <dgm:spPr/>
      <dgm:t>
        <a:bodyPr/>
        <a:lstStyle/>
        <a:p>
          <a:endParaRPr lang="zh-CN" altLang="en-US"/>
        </a:p>
      </dgm:t>
    </dgm:pt>
    <dgm:pt modelId="{58A6C6E6-92B9-4F6E-892E-49A99C5506D9}">
      <dgm:prSet custT="1"/>
      <dgm:spPr/>
      <dgm:t>
        <a:bodyPr/>
        <a:lstStyle/>
        <a:p>
          <a:endParaRPr lang="zh-CN" altLang="en-US" sz="1400" dirty="0">
            <a:latin typeface="微软雅黑" panose="020B0503020204020204" pitchFamily="34" charset="-122"/>
            <a:ea typeface="微软雅黑" panose="020B0503020204020204" pitchFamily="34" charset="-122"/>
          </a:endParaRPr>
        </a:p>
      </dgm:t>
    </dgm:pt>
    <dgm:pt modelId="{C3FCC834-7260-4B79-8F0F-7A42E71D1B7C}" type="sibTrans" cxnId="{E494DE1C-A059-4DE0-BE8D-D5B803043C5E}">
      <dgm:prSet/>
      <dgm:spPr/>
      <dgm:t>
        <a:bodyPr/>
        <a:lstStyle/>
        <a:p>
          <a:endParaRPr lang="zh-CN" altLang="en-US"/>
        </a:p>
      </dgm:t>
    </dgm:pt>
    <dgm:pt modelId="{7FEBA5A3-0DD6-4C78-955B-C9367701F11F}" type="parTrans" cxnId="{E494DE1C-A059-4DE0-BE8D-D5B803043C5E}">
      <dgm:prSet/>
      <dgm:spPr/>
      <dgm:t>
        <a:bodyPr/>
        <a:lstStyle/>
        <a:p>
          <a:endParaRPr lang="zh-CN" altLang="en-US"/>
        </a:p>
      </dgm:t>
    </dgm:pt>
    <dgm:pt modelId="{D40F156B-0394-4FB6-8D94-57BA6934C755}" type="pres">
      <dgm:prSet presAssocID="{A3E66EB8-3F12-43E5-85D6-79FA75F7603B}" presName="linear" presStyleCnt="0">
        <dgm:presLayoutVars>
          <dgm:animLvl val="lvl"/>
          <dgm:resizeHandles val="exact"/>
        </dgm:presLayoutVars>
      </dgm:prSet>
      <dgm:spPr/>
    </dgm:pt>
    <dgm:pt modelId="{01771358-BEBA-459C-87E2-A0A1433ABC6C}" type="pres">
      <dgm:prSet presAssocID="{72270BEC-E23F-4A5C-BA99-D43E403359C8}" presName="parentText" presStyleLbl="node1" presStyleIdx="0" presStyleCnt="2">
        <dgm:presLayoutVars>
          <dgm:chMax val="0"/>
          <dgm:bulletEnabled val="1"/>
        </dgm:presLayoutVars>
      </dgm:prSet>
      <dgm:spPr/>
    </dgm:pt>
    <dgm:pt modelId="{E10A05C4-9DAA-4D69-AFB8-DF329F338F78}" type="pres">
      <dgm:prSet presAssocID="{72270BEC-E23F-4A5C-BA99-D43E403359C8}" presName="childText" presStyleLbl="revTx" presStyleIdx="0" presStyleCnt="2">
        <dgm:presLayoutVars>
          <dgm:bulletEnabled val="1"/>
        </dgm:presLayoutVars>
      </dgm:prSet>
      <dgm:spPr/>
    </dgm:pt>
    <dgm:pt modelId="{F50FA3F7-86ED-41F2-8CD8-BDC200A20A0E}" type="pres">
      <dgm:prSet presAssocID="{BB3D8795-9866-4AE4-B46A-3BBA6528770C}" presName="parentText" presStyleLbl="node1" presStyleIdx="1" presStyleCnt="2">
        <dgm:presLayoutVars>
          <dgm:chMax val="0"/>
          <dgm:bulletEnabled val="1"/>
        </dgm:presLayoutVars>
      </dgm:prSet>
      <dgm:spPr/>
    </dgm:pt>
    <dgm:pt modelId="{7328D754-0EC9-4AE8-A34B-3A17D3E05DFE}" type="pres">
      <dgm:prSet presAssocID="{BB3D8795-9866-4AE4-B46A-3BBA6528770C}" presName="childText" presStyleLbl="revTx" presStyleIdx="1" presStyleCnt="2">
        <dgm:presLayoutVars>
          <dgm:bulletEnabled val="1"/>
        </dgm:presLayoutVars>
      </dgm:prSet>
      <dgm:spPr/>
    </dgm:pt>
  </dgm:ptLst>
  <dgm:cxnLst>
    <dgm:cxn modelId="{A7935414-5FCE-45E9-BA14-4C4614814E3A}" srcId="{A3E66EB8-3F12-43E5-85D6-79FA75F7603B}" destId="{BB3D8795-9866-4AE4-B46A-3BBA6528770C}" srcOrd="1" destOrd="0" parTransId="{1464450F-B58B-49DD-8D69-0F0958860D70}" sibTransId="{662BAFA7-5463-404F-99D4-F71610F13CB3}"/>
    <dgm:cxn modelId="{E494DE1C-A059-4DE0-BE8D-D5B803043C5E}" srcId="{BB3D8795-9866-4AE4-B46A-3BBA6528770C}" destId="{58A6C6E6-92B9-4F6E-892E-49A99C5506D9}" srcOrd="0" destOrd="0" parTransId="{7FEBA5A3-0DD6-4C78-955B-C9367701F11F}" sibTransId="{C3FCC834-7260-4B79-8F0F-7A42E71D1B7C}"/>
    <dgm:cxn modelId="{BAC7A03C-4624-445A-9C60-1DAE38099A31}" srcId="{72270BEC-E23F-4A5C-BA99-D43E403359C8}" destId="{B2B37BB4-A396-4D7C-8E4D-D06F44ACEC59}" srcOrd="1" destOrd="0" parTransId="{B8ED9D16-D1F8-4EE3-B64D-17FBFC014023}" sibTransId="{1F79BC0C-5ED1-415C-83F2-273B74E593D3}"/>
    <dgm:cxn modelId="{7800D75B-403F-4CEA-AF71-19E1D74322DE}" srcId="{72270BEC-E23F-4A5C-BA99-D43E403359C8}" destId="{534E5865-4670-4ED3-9D03-6688EC34F823}" srcOrd="0" destOrd="0" parTransId="{878D5357-DECD-41C2-A7CD-5AEDB12AD489}" sibTransId="{E6870584-A83F-4D6F-BF2D-66CD405ACBD9}"/>
    <dgm:cxn modelId="{028A0B53-354F-43CC-8D1C-EC9C3ABF5C5C}" type="presOf" srcId="{58A6C6E6-92B9-4F6E-892E-49A99C5506D9}" destId="{7328D754-0EC9-4AE8-A34B-3A17D3E05DFE}" srcOrd="0" destOrd="0" presId="urn:microsoft.com/office/officeart/2005/8/layout/vList2"/>
    <dgm:cxn modelId="{FB0BD853-4427-49AF-ABC5-AE965AB059E0}" type="presOf" srcId="{B2B37BB4-A396-4D7C-8E4D-D06F44ACEC59}" destId="{E10A05C4-9DAA-4D69-AFB8-DF329F338F78}" srcOrd="0" destOrd="1" presId="urn:microsoft.com/office/officeart/2005/8/layout/vList2"/>
    <dgm:cxn modelId="{77AC338E-2C8B-4224-B24C-0101E04BF17C}" type="presOf" srcId="{534E5865-4670-4ED3-9D03-6688EC34F823}" destId="{E10A05C4-9DAA-4D69-AFB8-DF329F338F78}" srcOrd="0" destOrd="0" presId="urn:microsoft.com/office/officeart/2005/8/layout/vList2"/>
    <dgm:cxn modelId="{377300B3-8030-490C-84AD-5B476BFF5654}" srcId="{A3E66EB8-3F12-43E5-85D6-79FA75F7603B}" destId="{72270BEC-E23F-4A5C-BA99-D43E403359C8}" srcOrd="0" destOrd="0" parTransId="{609D8089-79CF-45C1-8940-A617AD112FFE}" sibTransId="{46F0D67E-8A81-4CA9-B67C-D256F9E73B92}"/>
    <dgm:cxn modelId="{4EB982C1-7BCB-4CAC-A82B-BBB43E597E25}" type="presOf" srcId="{BB3D8795-9866-4AE4-B46A-3BBA6528770C}" destId="{F50FA3F7-86ED-41F2-8CD8-BDC200A20A0E}" srcOrd="0" destOrd="0" presId="urn:microsoft.com/office/officeart/2005/8/layout/vList2"/>
    <dgm:cxn modelId="{4A3357F9-E5F0-4EDD-9C8D-9A04F734CC81}" type="presOf" srcId="{72270BEC-E23F-4A5C-BA99-D43E403359C8}" destId="{01771358-BEBA-459C-87E2-A0A1433ABC6C}" srcOrd="0" destOrd="0" presId="urn:microsoft.com/office/officeart/2005/8/layout/vList2"/>
    <dgm:cxn modelId="{514809FD-CCD3-4B0B-A9FB-5B95197571BA}" type="presOf" srcId="{A3E66EB8-3F12-43E5-85D6-79FA75F7603B}" destId="{D40F156B-0394-4FB6-8D94-57BA6934C755}" srcOrd="0" destOrd="0" presId="urn:microsoft.com/office/officeart/2005/8/layout/vList2"/>
    <dgm:cxn modelId="{1E3EAFB1-B97A-49B4-BCEF-6FF64E0AEA7A}" type="presParOf" srcId="{D40F156B-0394-4FB6-8D94-57BA6934C755}" destId="{01771358-BEBA-459C-87E2-A0A1433ABC6C}" srcOrd="0" destOrd="0" presId="urn:microsoft.com/office/officeart/2005/8/layout/vList2"/>
    <dgm:cxn modelId="{16B3D4A4-535F-4AD4-85B3-151FCF6DE6A8}" type="presParOf" srcId="{D40F156B-0394-4FB6-8D94-57BA6934C755}" destId="{E10A05C4-9DAA-4D69-AFB8-DF329F338F78}" srcOrd="1" destOrd="0" presId="urn:microsoft.com/office/officeart/2005/8/layout/vList2"/>
    <dgm:cxn modelId="{A3BA6661-11C0-47D4-BB22-B1448E8CB7FB}" type="presParOf" srcId="{D40F156B-0394-4FB6-8D94-57BA6934C755}" destId="{F50FA3F7-86ED-41F2-8CD8-BDC200A20A0E}" srcOrd="2" destOrd="0" presId="urn:microsoft.com/office/officeart/2005/8/layout/vList2"/>
    <dgm:cxn modelId="{692E737B-B7B3-4F54-8CF6-5064DDD188AF}" type="presParOf" srcId="{D40F156B-0394-4FB6-8D94-57BA6934C755}" destId="{7328D754-0EC9-4AE8-A34B-3A17D3E05DF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66EB8-3F12-43E5-85D6-79FA75F760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2270BEC-E23F-4A5C-BA99-D43E403359C8}">
      <dgm:prSet custT="1"/>
      <dgm:spPr>
        <a:solidFill>
          <a:srgbClr val="0A6677"/>
        </a:solidFill>
      </dgm:spPr>
      <dgm:t>
        <a:bodyPr/>
        <a:lstStyle/>
        <a:p>
          <a:r>
            <a:rPr lang="en-US" altLang="zh-CN" sz="3200" b="1" dirty="0">
              <a:latin typeface="微软雅黑" panose="020B0503020204020204" pitchFamily="34" charset="-122"/>
              <a:ea typeface="微软雅黑" panose="020B0503020204020204" pitchFamily="34" charset="-122"/>
            </a:rPr>
            <a:t>5.7.1 </a:t>
          </a:r>
          <a:r>
            <a:rPr lang="zh-CN" altLang="en-US" sz="3200" b="1" dirty="0">
              <a:latin typeface="微软雅黑" panose="020B0503020204020204" pitchFamily="34" charset="-122"/>
              <a:ea typeface="微软雅黑" panose="020B0503020204020204" pitchFamily="34" charset="-122"/>
            </a:rPr>
            <a:t>概述</a:t>
          </a:r>
          <a:endParaRPr lang="zh-CN" sz="3200" b="1" dirty="0">
            <a:latin typeface="微软雅黑" panose="020B0503020204020204" pitchFamily="34" charset="-122"/>
            <a:ea typeface="微软雅黑" panose="020B0503020204020204" pitchFamily="34" charset="-122"/>
          </a:endParaRPr>
        </a:p>
      </dgm:t>
    </dgm:pt>
    <dgm:pt modelId="{609D8089-79CF-45C1-8940-A617AD112FFE}" type="parTrans" cxnId="{377300B3-8030-490C-84AD-5B476BFF5654}">
      <dgm:prSet/>
      <dgm:spPr/>
      <dgm:t>
        <a:bodyPr/>
        <a:lstStyle/>
        <a:p>
          <a:endParaRPr lang="zh-CN" altLang="en-US"/>
        </a:p>
      </dgm:t>
    </dgm:pt>
    <dgm:pt modelId="{46F0D67E-8A81-4CA9-B67C-D256F9E73B92}" type="sibTrans" cxnId="{377300B3-8030-490C-84AD-5B476BFF5654}">
      <dgm:prSet/>
      <dgm:spPr/>
      <dgm:t>
        <a:bodyPr/>
        <a:lstStyle/>
        <a:p>
          <a:endParaRPr lang="zh-CN" altLang="en-US"/>
        </a:p>
      </dgm:t>
    </dgm:pt>
    <dgm:pt modelId="{BB3D8795-9866-4AE4-B46A-3BBA6528770C}">
      <dgm:prSet custT="1"/>
      <dgm:spPr>
        <a:solidFill>
          <a:srgbClr val="0A6677"/>
        </a:solidFill>
      </dgm:spPr>
      <dgm:t>
        <a:bodyPr/>
        <a:lstStyle/>
        <a:p>
          <a:r>
            <a:rPr lang="en-US" altLang="zh-CN" sz="3200" b="1" dirty="0">
              <a:latin typeface="微软雅黑" panose="020B0503020204020204" pitchFamily="34" charset="-122"/>
              <a:ea typeface="微软雅黑" panose="020B0503020204020204" pitchFamily="34" charset="-122"/>
            </a:rPr>
            <a:t>5.7.2 </a:t>
          </a:r>
          <a:r>
            <a:rPr lang="zh-CN" altLang="en-US" sz="3200" b="1" dirty="0">
              <a:latin typeface="微软雅黑" panose="020B0503020204020204" pitchFamily="34" charset="-122"/>
              <a:ea typeface="微软雅黑" panose="020B0503020204020204" pitchFamily="34" charset="-122"/>
            </a:rPr>
            <a:t>接纳控制</a:t>
          </a:r>
          <a:endParaRPr lang="zh-CN" sz="3200" b="1" dirty="0">
            <a:latin typeface="微软雅黑" panose="020B0503020204020204" pitchFamily="34" charset="-122"/>
            <a:ea typeface="微软雅黑" panose="020B0503020204020204" pitchFamily="34" charset="-122"/>
          </a:endParaRPr>
        </a:p>
      </dgm:t>
    </dgm:pt>
    <dgm:pt modelId="{1464450F-B58B-49DD-8D69-0F0958860D70}" type="parTrans" cxnId="{A7935414-5FCE-45E9-BA14-4C4614814E3A}">
      <dgm:prSet/>
      <dgm:spPr/>
      <dgm:t>
        <a:bodyPr/>
        <a:lstStyle/>
        <a:p>
          <a:endParaRPr lang="zh-CN" altLang="en-US"/>
        </a:p>
      </dgm:t>
    </dgm:pt>
    <dgm:pt modelId="{662BAFA7-5463-404F-99D4-F71610F13CB3}" type="sibTrans" cxnId="{A7935414-5FCE-45E9-BA14-4C4614814E3A}">
      <dgm:prSet/>
      <dgm:spPr/>
      <dgm:t>
        <a:bodyPr/>
        <a:lstStyle/>
        <a:p>
          <a:endParaRPr lang="zh-CN" altLang="en-US"/>
        </a:p>
      </dgm:t>
    </dgm:pt>
    <dgm:pt modelId="{6D3BE041-392A-4ECF-B679-0B8E86B74077}">
      <dgm:prSet custT="1"/>
      <dgm:spPr>
        <a:solidFill>
          <a:srgbClr val="0A6677"/>
        </a:solidFill>
        <a:ln w="12700" cap="flat" cmpd="sng" algn="ctr">
          <a:solidFill>
            <a:prstClr val="white">
              <a:hueOff val="0"/>
              <a:satOff val="0"/>
              <a:lumOff val="0"/>
              <a:alphaOff val="0"/>
            </a:prstClr>
          </a:solidFill>
          <a:prstDash val="solid"/>
          <a:miter lim="800000"/>
        </a:ln>
        <a:effectLst/>
      </dgm:spPr>
      <dgm:t>
        <a:bodyPr spcFirstLastPara="0" vert="horz" wrap="square" lIns="121920" tIns="121920" rIns="121920" bIns="121920" numCol="1" spcCol="1270" anchor="ctr" anchorCtr="0"/>
        <a:lstStyle/>
        <a:p>
          <a:pPr marL="0" lvl="0" indent="0" algn="l" defTabSz="1422400">
            <a:lnSpc>
              <a:spcPct val="90000"/>
            </a:lnSpc>
            <a:spcBef>
              <a:spcPct val="0"/>
            </a:spcBef>
            <a:spcAft>
              <a:spcPct val="35000"/>
            </a:spcAft>
            <a:buNone/>
          </a:pPr>
          <a:r>
            <a:rPr lang="en-US" sz="3200" b="1" kern="1200" dirty="0">
              <a:solidFill>
                <a:prstClr val="white"/>
              </a:solidFill>
              <a:latin typeface="微软雅黑" panose="020B0503020204020204" pitchFamily="34" charset="-122"/>
              <a:ea typeface="微软雅黑" panose="020B0503020204020204" pitchFamily="34" charset="-122"/>
              <a:cs typeface="+mn-cs"/>
            </a:rPr>
            <a:t>5.7.3 </a:t>
          </a:r>
          <a:r>
            <a:rPr lang="en-US" sz="3200" b="1" kern="1200" dirty="0" err="1">
              <a:solidFill>
                <a:prstClr val="white"/>
              </a:solidFill>
              <a:latin typeface="微软雅黑" panose="020B0503020204020204" pitchFamily="34" charset="-122"/>
              <a:ea typeface="微软雅黑" panose="020B0503020204020204" pitchFamily="34" charset="-122"/>
              <a:cs typeface="+mn-cs"/>
            </a:rPr>
            <a:t>动态信道分配</a:t>
          </a:r>
          <a:endParaRPr lang="en-US" sz="3200" b="1" kern="1200" dirty="0">
            <a:solidFill>
              <a:prstClr val="white"/>
            </a:solidFill>
            <a:latin typeface="微软雅黑" panose="020B0503020204020204" pitchFamily="34" charset="-122"/>
            <a:ea typeface="微软雅黑" panose="020B0503020204020204" pitchFamily="34" charset="-122"/>
            <a:cs typeface="+mn-cs"/>
          </a:endParaRPr>
        </a:p>
      </dgm:t>
    </dgm:pt>
    <dgm:pt modelId="{83102818-4D07-4FDE-A94F-8ACBB6E7EFC4}" type="sibTrans" cxnId="{B7CDE907-B611-433E-8BBB-8DF828DA3409}">
      <dgm:prSet/>
      <dgm:spPr/>
      <dgm:t>
        <a:bodyPr/>
        <a:lstStyle/>
        <a:p>
          <a:endParaRPr lang="en-US"/>
        </a:p>
      </dgm:t>
    </dgm:pt>
    <dgm:pt modelId="{BB07562E-96DC-4F3A-BAC5-2859814515D4}" type="parTrans" cxnId="{B7CDE907-B611-433E-8BBB-8DF828DA3409}">
      <dgm:prSet/>
      <dgm:spPr/>
      <dgm:t>
        <a:bodyPr/>
        <a:lstStyle/>
        <a:p>
          <a:endParaRPr lang="en-US"/>
        </a:p>
      </dgm:t>
    </dgm:pt>
    <dgm:pt modelId="{9AF1C2AB-A0FA-42F2-9D64-448C7F929B6E}">
      <dgm:prSet custT="1"/>
      <dgm:spPr>
        <a:solidFill>
          <a:srgbClr val="0A6677"/>
        </a:solidFill>
        <a:ln w="12700" cap="flat" cmpd="sng" algn="ctr">
          <a:solidFill>
            <a:prstClr val="white">
              <a:hueOff val="0"/>
              <a:satOff val="0"/>
              <a:lumOff val="0"/>
              <a:alphaOff val="0"/>
            </a:prstClr>
          </a:solidFill>
          <a:prstDash val="solid"/>
          <a:miter lim="800000"/>
        </a:ln>
        <a:effectLst/>
      </dgm:spPr>
      <dgm:t>
        <a:bodyPr spcFirstLastPara="0" vert="horz" wrap="square" lIns="121920" tIns="121920" rIns="121920" bIns="121920" numCol="1" spcCol="1270" anchor="ctr" anchorCtr="0"/>
        <a:lstStyle/>
        <a:p>
          <a:pPr marL="0" lvl="0" indent="0" algn="l" defTabSz="1422400">
            <a:lnSpc>
              <a:spcPct val="90000"/>
            </a:lnSpc>
            <a:spcBef>
              <a:spcPct val="0"/>
            </a:spcBef>
            <a:spcAft>
              <a:spcPct val="35000"/>
            </a:spcAft>
            <a:buNone/>
          </a:pPr>
          <a:r>
            <a:rPr lang="en-US" sz="3200" b="1" kern="1200" dirty="0">
              <a:solidFill>
                <a:prstClr val="white"/>
              </a:solidFill>
              <a:latin typeface="微软雅黑" panose="020B0503020204020204" pitchFamily="34" charset="-122"/>
              <a:ea typeface="微软雅黑" panose="020B0503020204020204" pitchFamily="34" charset="-122"/>
              <a:cs typeface="+mn-cs"/>
            </a:rPr>
            <a:t>5.7.4 </a:t>
          </a:r>
          <a:r>
            <a:rPr lang="en-US" sz="3200" b="1" kern="1200" dirty="0" err="1">
              <a:solidFill>
                <a:prstClr val="white"/>
              </a:solidFill>
              <a:latin typeface="微软雅黑" panose="020B0503020204020204" pitchFamily="34" charset="-122"/>
              <a:ea typeface="微软雅黑" panose="020B0503020204020204" pitchFamily="34" charset="-122"/>
              <a:cs typeface="+mn-cs"/>
            </a:rPr>
            <a:t>负载控制</a:t>
          </a:r>
          <a:endParaRPr lang="en-US" sz="3200" b="1" kern="1200" dirty="0">
            <a:solidFill>
              <a:prstClr val="white"/>
            </a:solidFill>
            <a:latin typeface="微软雅黑" panose="020B0503020204020204" pitchFamily="34" charset="-122"/>
            <a:ea typeface="微软雅黑" panose="020B0503020204020204" pitchFamily="34" charset="-122"/>
            <a:cs typeface="+mn-cs"/>
          </a:endParaRPr>
        </a:p>
      </dgm:t>
    </dgm:pt>
    <dgm:pt modelId="{A6D3395F-5CC5-4A5D-9596-D56B5049C7EA}" type="parTrans" cxnId="{072D710E-452A-4B75-80EE-3792C4F91940}">
      <dgm:prSet/>
      <dgm:spPr/>
      <dgm:t>
        <a:bodyPr/>
        <a:lstStyle/>
        <a:p>
          <a:endParaRPr lang="en-US"/>
        </a:p>
      </dgm:t>
    </dgm:pt>
    <dgm:pt modelId="{93483AD6-30DC-46EA-A931-04344A7A9A55}" type="sibTrans" cxnId="{072D710E-452A-4B75-80EE-3792C4F91940}">
      <dgm:prSet/>
      <dgm:spPr/>
      <dgm:t>
        <a:bodyPr/>
        <a:lstStyle/>
        <a:p>
          <a:endParaRPr lang="en-US"/>
        </a:p>
      </dgm:t>
    </dgm:pt>
    <dgm:pt modelId="{59F8F213-E5D7-4F74-8BDA-3EA7F7649EA3}">
      <dgm:prSet custT="1"/>
      <dgm:spPr>
        <a:solidFill>
          <a:srgbClr val="0A6677"/>
        </a:solidFill>
        <a:ln w="12700" cap="flat" cmpd="sng" algn="ctr">
          <a:solidFill>
            <a:prstClr val="white">
              <a:hueOff val="0"/>
              <a:satOff val="0"/>
              <a:lumOff val="0"/>
              <a:alphaOff val="0"/>
            </a:prstClr>
          </a:solidFill>
          <a:prstDash val="solid"/>
          <a:miter lim="800000"/>
        </a:ln>
        <a:effectLst/>
      </dgm:spPr>
      <dgm:t>
        <a:bodyPr spcFirstLastPara="0" vert="horz" wrap="square" lIns="121920" tIns="121920" rIns="121920" bIns="121920" numCol="1" spcCol="1270" anchor="ctr" anchorCtr="0"/>
        <a:lstStyle/>
        <a:p>
          <a:pPr marL="0" lvl="0" indent="0" algn="l" defTabSz="1422400">
            <a:lnSpc>
              <a:spcPct val="90000"/>
            </a:lnSpc>
            <a:spcBef>
              <a:spcPct val="0"/>
            </a:spcBef>
            <a:spcAft>
              <a:spcPct val="35000"/>
            </a:spcAft>
            <a:buNone/>
          </a:pPr>
          <a:r>
            <a:rPr lang="en-US" sz="3200" b="1" kern="1200" dirty="0">
              <a:solidFill>
                <a:prstClr val="white"/>
              </a:solidFill>
              <a:latin typeface="微软雅黑" panose="020B0503020204020204" pitchFamily="34" charset="-122"/>
              <a:ea typeface="微软雅黑" panose="020B0503020204020204" pitchFamily="34" charset="-122"/>
              <a:cs typeface="+mn-cs"/>
            </a:rPr>
            <a:t>5.7.5 </a:t>
          </a:r>
          <a:r>
            <a:rPr lang="en-US" sz="3200" b="1" kern="1200" dirty="0" err="1">
              <a:solidFill>
                <a:prstClr val="white"/>
              </a:solidFill>
              <a:latin typeface="微软雅黑" panose="020B0503020204020204" pitchFamily="34" charset="-122"/>
              <a:ea typeface="微软雅黑" panose="020B0503020204020204" pitchFamily="34" charset="-122"/>
              <a:cs typeface="+mn-cs"/>
            </a:rPr>
            <a:t>分组调度</a:t>
          </a:r>
          <a:endParaRPr lang="en-US" sz="3200" b="1" kern="1200" dirty="0">
            <a:solidFill>
              <a:prstClr val="white"/>
            </a:solidFill>
            <a:latin typeface="微软雅黑" panose="020B0503020204020204" pitchFamily="34" charset="-122"/>
            <a:ea typeface="微软雅黑" panose="020B0503020204020204" pitchFamily="34" charset="-122"/>
            <a:cs typeface="+mn-cs"/>
          </a:endParaRPr>
        </a:p>
      </dgm:t>
    </dgm:pt>
    <dgm:pt modelId="{771FB0EC-B84F-4563-9AF4-58C9B1F34C55}" type="parTrans" cxnId="{3C9917AD-C379-4659-857D-176461BE09D4}">
      <dgm:prSet/>
      <dgm:spPr/>
      <dgm:t>
        <a:bodyPr/>
        <a:lstStyle/>
        <a:p>
          <a:endParaRPr lang="en-US"/>
        </a:p>
      </dgm:t>
    </dgm:pt>
    <dgm:pt modelId="{BDC01EEC-8C7B-4569-BA94-E3433D791804}" type="sibTrans" cxnId="{3C9917AD-C379-4659-857D-176461BE09D4}">
      <dgm:prSet/>
      <dgm:spPr/>
      <dgm:t>
        <a:bodyPr/>
        <a:lstStyle/>
        <a:p>
          <a:endParaRPr lang="en-US"/>
        </a:p>
      </dgm:t>
    </dgm:pt>
    <dgm:pt modelId="{D40F156B-0394-4FB6-8D94-57BA6934C755}" type="pres">
      <dgm:prSet presAssocID="{A3E66EB8-3F12-43E5-85D6-79FA75F7603B}" presName="linear" presStyleCnt="0">
        <dgm:presLayoutVars>
          <dgm:animLvl val="lvl"/>
          <dgm:resizeHandles val="exact"/>
        </dgm:presLayoutVars>
      </dgm:prSet>
      <dgm:spPr/>
    </dgm:pt>
    <dgm:pt modelId="{01771358-BEBA-459C-87E2-A0A1433ABC6C}" type="pres">
      <dgm:prSet presAssocID="{72270BEC-E23F-4A5C-BA99-D43E403359C8}" presName="parentText" presStyleLbl="node1" presStyleIdx="0" presStyleCnt="5">
        <dgm:presLayoutVars>
          <dgm:chMax val="0"/>
          <dgm:bulletEnabled val="1"/>
        </dgm:presLayoutVars>
      </dgm:prSet>
      <dgm:spPr/>
    </dgm:pt>
    <dgm:pt modelId="{F242C028-6E90-4DDA-8D73-2FA11791193B}" type="pres">
      <dgm:prSet presAssocID="{46F0D67E-8A81-4CA9-B67C-D256F9E73B92}" presName="spacer" presStyleCnt="0"/>
      <dgm:spPr/>
    </dgm:pt>
    <dgm:pt modelId="{F50FA3F7-86ED-41F2-8CD8-BDC200A20A0E}" type="pres">
      <dgm:prSet presAssocID="{BB3D8795-9866-4AE4-B46A-3BBA6528770C}" presName="parentText" presStyleLbl="node1" presStyleIdx="1" presStyleCnt="5">
        <dgm:presLayoutVars>
          <dgm:chMax val="0"/>
          <dgm:bulletEnabled val="1"/>
        </dgm:presLayoutVars>
      </dgm:prSet>
      <dgm:spPr/>
    </dgm:pt>
    <dgm:pt modelId="{1AE36BB0-9C40-4359-BEF0-8C54124C22BA}" type="pres">
      <dgm:prSet presAssocID="{662BAFA7-5463-404F-99D4-F71610F13CB3}" presName="spacer" presStyleCnt="0"/>
      <dgm:spPr/>
    </dgm:pt>
    <dgm:pt modelId="{C9C24FF8-4E56-4F6C-B974-4B8AF1CA6C3B}" type="pres">
      <dgm:prSet presAssocID="{6D3BE041-392A-4ECF-B679-0B8E86B74077}" presName="parentText" presStyleLbl="node1" presStyleIdx="2" presStyleCnt="5">
        <dgm:presLayoutVars>
          <dgm:chMax val="0"/>
          <dgm:bulletEnabled val="1"/>
        </dgm:presLayoutVars>
      </dgm:prSet>
      <dgm:spPr>
        <a:xfrm>
          <a:off x="0" y="1745773"/>
          <a:ext cx="6539948" cy="859790"/>
        </a:xfrm>
        <a:prstGeom prst="roundRect">
          <a:avLst/>
        </a:prstGeom>
      </dgm:spPr>
    </dgm:pt>
    <dgm:pt modelId="{B6631526-A0F3-45A6-AC90-DC0BF38D6F82}" type="pres">
      <dgm:prSet presAssocID="{83102818-4D07-4FDE-A94F-8ACBB6E7EFC4}" presName="spacer" presStyleCnt="0"/>
      <dgm:spPr/>
    </dgm:pt>
    <dgm:pt modelId="{11EAFDD4-45F0-4A24-9BDC-DD610536BC80}" type="pres">
      <dgm:prSet presAssocID="{9AF1C2AB-A0FA-42F2-9D64-448C7F929B6E}" presName="parentText" presStyleLbl="node1" presStyleIdx="3" presStyleCnt="5">
        <dgm:presLayoutVars>
          <dgm:chMax val="0"/>
          <dgm:bulletEnabled val="1"/>
        </dgm:presLayoutVars>
      </dgm:prSet>
      <dgm:spPr>
        <a:xfrm>
          <a:off x="0" y="2618196"/>
          <a:ext cx="6539948" cy="860304"/>
        </a:xfrm>
        <a:prstGeom prst="roundRect">
          <a:avLst/>
        </a:prstGeom>
      </dgm:spPr>
    </dgm:pt>
    <dgm:pt modelId="{ACFFE56A-C860-4840-AFBF-8A76EBCF9D52}" type="pres">
      <dgm:prSet presAssocID="{93483AD6-30DC-46EA-A931-04344A7A9A55}" presName="spacer" presStyleCnt="0"/>
      <dgm:spPr/>
    </dgm:pt>
    <dgm:pt modelId="{3E5C2AEB-5EB1-4BA8-9EA9-C57611940DF0}" type="pres">
      <dgm:prSet presAssocID="{59F8F213-E5D7-4F74-8BDA-3EA7F7649EA3}" presName="parentText" presStyleLbl="node1" presStyleIdx="4" presStyleCnt="5">
        <dgm:presLayoutVars>
          <dgm:chMax val="0"/>
          <dgm:bulletEnabled val="1"/>
        </dgm:presLayoutVars>
      </dgm:prSet>
      <dgm:spPr>
        <a:xfrm>
          <a:off x="0" y="3490875"/>
          <a:ext cx="6539948" cy="860304"/>
        </a:xfrm>
        <a:prstGeom prst="roundRect">
          <a:avLst/>
        </a:prstGeom>
      </dgm:spPr>
    </dgm:pt>
  </dgm:ptLst>
  <dgm:cxnLst>
    <dgm:cxn modelId="{B7CDE907-B611-433E-8BBB-8DF828DA3409}" srcId="{A3E66EB8-3F12-43E5-85D6-79FA75F7603B}" destId="{6D3BE041-392A-4ECF-B679-0B8E86B74077}" srcOrd="2" destOrd="0" parTransId="{BB07562E-96DC-4F3A-BAC5-2859814515D4}" sibTransId="{83102818-4D07-4FDE-A94F-8ACBB6E7EFC4}"/>
    <dgm:cxn modelId="{072D710E-452A-4B75-80EE-3792C4F91940}" srcId="{A3E66EB8-3F12-43E5-85D6-79FA75F7603B}" destId="{9AF1C2AB-A0FA-42F2-9D64-448C7F929B6E}" srcOrd="3" destOrd="0" parTransId="{A6D3395F-5CC5-4A5D-9596-D56B5049C7EA}" sibTransId="{93483AD6-30DC-46EA-A931-04344A7A9A55}"/>
    <dgm:cxn modelId="{A7935414-5FCE-45E9-BA14-4C4614814E3A}" srcId="{A3E66EB8-3F12-43E5-85D6-79FA75F7603B}" destId="{BB3D8795-9866-4AE4-B46A-3BBA6528770C}" srcOrd="1" destOrd="0" parTransId="{1464450F-B58B-49DD-8D69-0F0958860D70}" sibTransId="{662BAFA7-5463-404F-99D4-F71610F13CB3}"/>
    <dgm:cxn modelId="{13A3D534-9858-4D4C-8484-AF5D3A0D3567}" type="presOf" srcId="{6D3BE041-392A-4ECF-B679-0B8E86B74077}" destId="{C9C24FF8-4E56-4F6C-B974-4B8AF1CA6C3B}" srcOrd="0" destOrd="0" presId="urn:microsoft.com/office/officeart/2005/8/layout/vList2"/>
    <dgm:cxn modelId="{3C9917AD-C379-4659-857D-176461BE09D4}" srcId="{A3E66EB8-3F12-43E5-85D6-79FA75F7603B}" destId="{59F8F213-E5D7-4F74-8BDA-3EA7F7649EA3}" srcOrd="4" destOrd="0" parTransId="{771FB0EC-B84F-4563-9AF4-58C9B1F34C55}" sibTransId="{BDC01EEC-8C7B-4569-BA94-E3433D791804}"/>
    <dgm:cxn modelId="{377300B3-8030-490C-84AD-5B476BFF5654}" srcId="{A3E66EB8-3F12-43E5-85D6-79FA75F7603B}" destId="{72270BEC-E23F-4A5C-BA99-D43E403359C8}" srcOrd="0" destOrd="0" parTransId="{609D8089-79CF-45C1-8940-A617AD112FFE}" sibTransId="{46F0D67E-8A81-4CA9-B67C-D256F9E73B92}"/>
    <dgm:cxn modelId="{4EB982C1-7BCB-4CAC-A82B-BBB43E597E25}" type="presOf" srcId="{BB3D8795-9866-4AE4-B46A-3BBA6528770C}" destId="{F50FA3F7-86ED-41F2-8CD8-BDC200A20A0E}" srcOrd="0" destOrd="0" presId="urn:microsoft.com/office/officeart/2005/8/layout/vList2"/>
    <dgm:cxn modelId="{1022BEEA-CD49-422E-95DD-ACE581A6B54B}" type="presOf" srcId="{9AF1C2AB-A0FA-42F2-9D64-448C7F929B6E}" destId="{11EAFDD4-45F0-4A24-9BDC-DD610536BC80}" srcOrd="0" destOrd="0" presId="urn:microsoft.com/office/officeart/2005/8/layout/vList2"/>
    <dgm:cxn modelId="{130564F1-C403-4F64-9B54-15A47AC35E72}" type="presOf" srcId="{59F8F213-E5D7-4F74-8BDA-3EA7F7649EA3}" destId="{3E5C2AEB-5EB1-4BA8-9EA9-C57611940DF0}" srcOrd="0" destOrd="0" presId="urn:microsoft.com/office/officeart/2005/8/layout/vList2"/>
    <dgm:cxn modelId="{4A3357F9-E5F0-4EDD-9C8D-9A04F734CC81}" type="presOf" srcId="{72270BEC-E23F-4A5C-BA99-D43E403359C8}" destId="{01771358-BEBA-459C-87E2-A0A1433ABC6C}" srcOrd="0" destOrd="0" presId="urn:microsoft.com/office/officeart/2005/8/layout/vList2"/>
    <dgm:cxn modelId="{514809FD-CCD3-4B0B-A9FB-5B95197571BA}" type="presOf" srcId="{A3E66EB8-3F12-43E5-85D6-79FA75F7603B}" destId="{D40F156B-0394-4FB6-8D94-57BA6934C755}" srcOrd="0" destOrd="0" presId="urn:microsoft.com/office/officeart/2005/8/layout/vList2"/>
    <dgm:cxn modelId="{1E3EAFB1-B97A-49B4-BCEF-6FF64E0AEA7A}" type="presParOf" srcId="{D40F156B-0394-4FB6-8D94-57BA6934C755}" destId="{01771358-BEBA-459C-87E2-A0A1433ABC6C}" srcOrd="0" destOrd="0" presId="urn:microsoft.com/office/officeart/2005/8/layout/vList2"/>
    <dgm:cxn modelId="{1E78D560-171F-4FD9-8236-5F6798BB2D21}" type="presParOf" srcId="{D40F156B-0394-4FB6-8D94-57BA6934C755}" destId="{F242C028-6E90-4DDA-8D73-2FA11791193B}" srcOrd="1" destOrd="0" presId="urn:microsoft.com/office/officeart/2005/8/layout/vList2"/>
    <dgm:cxn modelId="{A3BA6661-11C0-47D4-BB22-B1448E8CB7FB}" type="presParOf" srcId="{D40F156B-0394-4FB6-8D94-57BA6934C755}" destId="{F50FA3F7-86ED-41F2-8CD8-BDC200A20A0E}" srcOrd="2" destOrd="0" presId="urn:microsoft.com/office/officeart/2005/8/layout/vList2"/>
    <dgm:cxn modelId="{3CE8FCC2-7751-4A86-851D-FA92A8F31C7E}" type="presParOf" srcId="{D40F156B-0394-4FB6-8D94-57BA6934C755}" destId="{1AE36BB0-9C40-4359-BEF0-8C54124C22BA}" srcOrd="3" destOrd="0" presId="urn:microsoft.com/office/officeart/2005/8/layout/vList2"/>
    <dgm:cxn modelId="{237DDB18-A590-40D8-8AC6-6A00C5BA212C}" type="presParOf" srcId="{D40F156B-0394-4FB6-8D94-57BA6934C755}" destId="{C9C24FF8-4E56-4F6C-B974-4B8AF1CA6C3B}" srcOrd="4" destOrd="0" presId="urn:microsoft.com/office/officeart/2005/8/layout/vList2"/>
    <dgm:cxn modelId="{C3EDF912-73E6-4C3A-8BC9-2ED00BA8D386}" type="presParOf" srcId="{D40F156B-0394-4FB6-8D94-57BA6934C755}" destId="{B6631526-A0F3-45A6-AC90-DC0BF38D6F82}" srcOrd="5" destOrd="0" presId="urn:microsoft.com/office/officeart/2005/8/layout/vList2"/>
    <dgm:cxn modelId="{670F44E5-538D-4CAA-A5CC-D0768C5A391F}" type="presParOf" srcId="{D40F156B-0394-4FB6-8D94-57BA6934C755}" destId="{11EAFDD4-45F0-4A24-9BDC-DD610536BC80}" srcOrd="6" destOrd="0" presId="urn:microsoft.com/office/officeart/2005/8/layout/vList2"/>
    <dgm:cxn modelId="{767CF87D-C3B7-427B-A3C6-18A22B972536}" type="presParOf" srcId="{D40F156B-0394-4FB6-8D94-57BA6934C755}" destId="{ACFFE56A-C860-4840-AFBF-8A76EBCF9D52}" srcOrd="7" destOrd="0" presId="urn:microsoft.com/office/officeart/2005/8/layout/vList2"/>
    <dgm:cxn modelId="{734F4D94-D2FB-469E-9E35-D4F7204DF543}" type="presParOf" srcId="{D40F156B-0394-4FB6-8D94-57BA6934C755}" destId="{3E5C2AEB-5EB1-4BA8-9EA9-C57611940DF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71358-BEBA-459C-87E2-A0A1433ABC6C}">
      <dsp:nvSpPr>
        <dsp:cNvPr id="0" name=""/>
        <dsp:cNvSpPr/>
      </dsp:nvSpPr>
      <dsp:spPr>
        <a:xfrm>
          <a:off x="0" y="23589"/>
          <a:ext cx="6539948" cy="1141920"/>
        </a:xfrm>
        <a:prstGeom prst="roundRect">
          <a:avLst/>
        </a:prstGeom>
        <a:solidFill>
          <a:srgbClr val="0A66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CN" sz="3200" b="1" kern="1200" dirty="0">
              <a:latin typeface="微软雅黑" panose="020B0503020204020204" pitchFamily="34" charset="-122"/>
              <a:ea typeface="微软雅黑" panose="020B0503020204020204" pitchFamily="34" charset="-122"/>
            </a:rPr>
            <a:t>5.6.1 </a:t>
          </a:r>
          <a:r>
            <a:rPr lang="zh-CN" altLang="en-US" sz="3200" b="1" kern="1200" dirty="0">
              <a:latin typeface="微软雅黑" panose="020B0503020204020204" pitchFamily="34" charset="-122"/>
              <a:ea typeface="微软雅黑" panose="020B0503020204020204" pitchFamily="34" charset="-122"/>
            </a:rPr>
            <a:t>切换技术</a:t>
          </a:r>
          <a:endParaRPr lang="zh-CN" sz="3200" b="1" kern="1200" dirty="0">
            <a:latin typeface="微软雅黑" panose="020B0503020204020204" pitchFamily="34" charset="-122"/>
            <a:ea typeface="微软雅黑" panose="020B0503020204020204" pitchFamily="34" charset="-122"/>
          </a:endParaRPr>
        </a:p>
      </dsp:txBody>
      <dsp:txXfrm>
        <a:off x="55744" y="79333"/>
        <a:ext cx="6428460" cy="1030432"/>
      </dsp:txXfrm>
    </dsp:sp>
    <dsp:sp modelId="{E10A05C4-9DAA-4D69-AFB8-DF329F338F78}">
      <dsp:nvSpPr>
        <dsp:cNvPr id="0" name=""/>
        <dsp:cNvSpPr/>
      </dsp:nvSpPr>
      <dsp:spPr>
        <a:xfrm>
          <a:off x="0" y="1165509"/>
          <a:ext cx="6539948"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64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latin typeface="微软雅黑" panose="020B0503020204020204" pitchFamily="34" charset="-122"/>
              <a:ea typeface="微软雅黑" panose="020B0503020204020204" pitchFamily="34" charset="-122"/>
            </a:rPr>
            <a:t>信道切换原理</a:t>
          </a:r>
        </a:p>
        <a:p>
          <a:pPr marL="228600" lvl="1" indent="-228600" algn="l" defTabSz="889000">
            <a:lnSpc>
              <a:spcPct val="90000"/>
            </a:lnSpc>
            <a:spcBef>
              <a:spcPct val="0"/>
            </a:spcBef>
            <a:spcAft>
              <a:spcPct val="20000"/>
            </a:spcAft>
            <a:buChar char="•"/>
          </a:pPr>
          <a:r>
            <a:rPr lang="zh-CN" altLang="en-US" sz="2000" kern="1200" dirty="0">
              <a:latin typeface="微软雅黑" panose="020B0503020204020204" pitchFamily="34" charset="-122"/>
              <a:ea typeface="微软雅黑" panose="020B0503020204020204" pitchFamily="34" charset="-122"/>
            </a:rPr>
            <a:t>切换分类</a:t>
          </a:r>
        </a:p>
      </dsp:txBody>
      <dsp:txXfrm>
        <a:off x="0" y="1165509"/>
        <a:ext cx="6539948" cy="1010160"/>
      </dsp:txXfrm>
    </dsp:sp>
    <dsp:sp modelId="{F50FA3F7-86ED-41F2-8CD8-BDC200A20A0E}">
      <dsp:nvSpPr>
        <dsp:cNvPr id="0" name=""/>
        <dsp:cNvSpPr/>
      </dsp:nvSpPr>
      <dsp:spPr>
        <a:xfrm>
          <a:off x="0" y="2175669"/>
          <a:ext cx="6539948" cy="1141920"/>
        </a:xfrm>
        <a:prstGeom prst="roundRect">
          <a:avLst/>
        </a:prstGeom>
        <a:solidFill>
          <a:srgbClr val="0A66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CN" sz="3200" b="1" kern="1200" dirty="0">
              <a:latin typeface="微软雅黑" panose="020B0503020204020204" pitchFamily="34" charset="-122"/>
              <a:ea typeface="微软雅黑" panose="020B0503020204020204" pitchFamily="34" charset="-122"/>
            </a:rPr>
            <a:t>5.6.2 </a:t>
          </a:r>
          <a:r>
            <a:rPr lang="zh-CN" altLang="en-US" sz="3200" b="1" kern="1200" dirty="0">
              <a:latin typeface="微软雅黑" panose="020B0503020204020204" pitchFamily="34" charset="-122"/>
              <a:ea typeface="微软雅黑" panose="020B0503020204020204" pitchFamily="34" charset="-122"/>
            </a:rPr>
            <a:t>位置更新</a:t>
          </a:r>
          <a:endParaRPr lang="zh-CN" sz="3200" b="1" kern="1200" dirty="0">
            <a:latin typeface="微软雅黑" panose="020B0503020204020204" pitchFamily="34" charset="-122"/>
            <a:ea typeface="微软雅黑" panose="020B0503020204020204" pitchFamily="34" charset="-122"/>
          </a:endParaRPr>
        </a:p>
      </dsp:txBody>
      <dsp:txXfrm>
        <a:off x="55744" y="2231413"/>
        <a:ext cx="6428460" cy="1030432"/>
      </dsp:txXfrm>
    </dsp:sp>
    <dsp:sp modelId="{7328D754-0EC9-4AE8-A34B-3A17D3E05DFE}">
      <dsp:nvSpPr>
        <dsp:cNvPr id="0" name=""/>
        <dsp:cNvSpPr/>
      </dsp:nvSpPr>
      <dsp:spPr>
        <a:xfrm>
          <a:off x="0" y="3317589"/>
          <a:ext cx="6539948"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643"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zh-CN" altLang="en-US" sz="1400" kern="1200" dirty="0">
            <a:latin typeface="微软雅黑" panose="020B0503020204020204" pitchFamily="34" charset="-122"/>
            <a:ea typeface="微软雅黑" panose="020B0503020204020204" pitchFamily="34" charset="-122"/>
          </a:endParaRPr>
        </a:p>
      </dsp:txBody>
      <dsp:txXfrm>
        <a:off x="0" y="3317589"/>
        <a:ext cx="6539948" cy="1010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71358-BEBA-459C-87E2-A0A1433ABC6C}">
      <dsp:nvSpPr>
        <dsp:cNvPr id="0" name=""/>
        <dsp:cNvSpPr/>
      </dsp:nvSpPr>
      <dsp:spPr>
        <a:xfrm>
          <a:off x="0" y="1584"/>
          <a:ext cx="6539948" cy="859790"/>
        </a:xfrm>
        <a:prstGeom prst="roundRect">
          <a:avLst/>
        </a:prstGeom>
        <a:solidFill>
          <a:srgbClr val="0A66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CN" sz="3200" b="1" kern="1200" dirty="0">
              <a:latin typeface="微软雅黑" panose="020B0503020204020204" pitchFamily="34" charset="-122"/>
              <a:ea typeface="微软雅黑" panose="020B0503020204020204" pitchFamily="34" charset="-122"/>
            </a:rPr>
            <a:t>5.7.1 </a:t>
          </a:r>
          <a:r>
            <a:rPr lang="zh-CN" altLang="en-US" sz="3200" b="1" kern="1200" dirty="0">
              <a:latin typeface="微软雅黑" panose="020B0503020204020204" pitchFamily="34" charset="-122"/>
              <a:ea typeface="微软雅黑" panose="020B0503020204020204" pitchFamily="34" charset="-122"/>
            </a:rPr>
            <a:t>概述</a:t>
          </a:r>
          <a:endParaRPr lang="zh-CN" sz="3200" b="1" kern="1200" dirty="0">
            <a:latin typeface="微软雅黑" panose="020B0503020204020204" pitchFamily="34" charset="-122"/>
            <a:ea typeface="微软雅黑" panose="020B0503020204020204" pitchFamily="34" charset="-122"/>
          </a:endParaRPr>
        </a:p>
      </dsp:txBody>
      <dsp:txXfrm>
        <a:off x="41971" y="43555"/>
        <a:ext cx="6456006" cy="775848"/>
      </dsp:txXfrm>
    </dsp:sp>
    <dsp:sp modelId="{F50FA3F7-86ED-41F2-8CD8-BDC200A20A0E}">
      <dsp:nvSpPr>
        <dsp:cNvPr id="0" name=""/>
        <dsp:cNvSpPr/>
      </dsp:nvSpPr>
      <dsp:spPr>
        <a:xfrm>
          <a:off x="0" y="873679"/>
          <a:ext cx="6539948" cy="859790"/>
        </a:xfrm>
        <a:prstGeom prst="roundRect">
          <a:avLst/>
        </a:prstGeom>
        <a:solidFill>
          <a:srgbClr val="0A66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altLang="zh-CN" sz="3200" b="1" kern="1200" dirty="0">
              <a:latin typeface="微软雅黑" panose="020B0503020204020204" pitchFamily="34" charset="-122"/>
              <a:ea typeface="微软雅黑" panose="020B0503020204020204" pitchFamily="34" charset="-122"/>
            </a:rPr>
            <a:t>5.7.2 </a:t>
          </a:r>
          <a:r>
            <a:rPr lang="zh-CN" altLang="en-US" sz="3200" b="1" kern="1200" dirty="0">
              <a:latin typeface="微软雅黑" panose="020B0503020204020204" pitchFamily="34" charset="-122"/>
              <a:ea typeface="微软雅黑" panose="020B0503020204020204" pitchFamily="34" charset="-122"/>
            </a:rPr>
            <a:t>接纳控制</a:t>
          </a:r>
          <a:endParaRPr lang="zh-CN" sz="3200" b="1" kern="1200" dirty="0">
            <a:latin typeface="微软雅黑" panose="020B0503020204020204" pitchFamily="34" charset="-122"/>
            <a:ea typeface="微软雅黑" panose="020B0503020204020204" pitchFamily="34" charset="-122"/>
          </a:endParaRPr>
        </a:p>
      </dsp:txBody>
      <dsp:txXfrm>
        <a:off x="41971" y="915650"/>
        <a:ext cx="6456006" cy="775848"/>
      </dsp:txXfrm>
    </dsp:sp>
    <dsp:sp modelId="{C9C24FF8-4E56-4F6C-B974-4B8AF1CA6C3B}">
      <dsp:nvSpPr>
        <dsp:cNvPr id="0" name=""/>
        <dsp:cNvSpPr/>
      </dsp:nvSpPr>
      <dsp:spPr>
        <a:xfrm>
          <a:off x="0" y="1745773"/>
          <a:ext cx="6539948" cy="859790"/>
        </a:xfrm>
        <a:prstGeom prst="roundRect">
          <a:avLst/>
        </a:prstGeom>
        <a:solidFill>
          <a:srgbClr val="0A667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prstClr val="white"/>
              </a:solidFill>
              <a:latin typeface="微软雅黑" panose="020B0503020204020204" pitchFamily="34" charset="-122"/>
              <a:ea typeface="微软雅黑" panose="020B0503020204020204" pitchFamily="34" charset="-122"/>
              <a:cs typeface="+mn-cs"/>
            </a:rPr>
            <a:t>5.7.3 </a:t>
          </a:r>
          <a:r>
            <a:rPr lang="en-US" sz="3200" b="1" kern="1200" dirty="0" err="1">
              <a:solidFill>
                <a:prstClr val="white"/>
              </a:solidFill>
              <a:latin typeface="微软雅黑" panose="020B0503020204020204" pitchFamily="34" charset="-122"/>
              <a:ea typeface="微软雅黑" panose="020B0503020204020204" pitchFamily="34" charset="-122"/>
              <a:cs typeface="+mn-cs"/>
            </a:rPr>
            <a:t>动态信道分配</a:t>
          </a:r>
          <a:endParaRPr lang="en-US" sz="3200" b="1" kern="1200" dirty="0">
            <a:solidFill>
              <a:prstClr val="white"/>
            </a:solidFill>
            <a:latin typeface="微软雅黑" panose="020B0503020204020204" pitchFamily="34" charset="-122"/>
            <a:ea typeface="微软雅黑" panose="020B0503020204020204" pitchFamily="34" charset="-122"/>
            <a:cs typeface="+mn-cs"/>
          </a:endParaRPr>
        </a:p>
      </dsp:txBody>
      <dsp:txXfrm>
        <a:off x="41971" y="1787744"/>
        <a:ext cx="6456006" cy="775848"/>
      </dsp:txXfrm>
    </dsp:sp>
    <dsp:sp modelId="{11EAFDD4-45F0-4A24-9BDC-DD610536BC80}">
      <dsp:nvSpPr>
        <dsp:cNvPr id="0" name=""/>
        <dsp:cNvSpPr/>
      </dsp:nvSpPr>
      <dsp:spPr>
        <a:xfrm>
          <a:off x="0" y="2617868"/>
          <a:ext cx="6539948" cy="859790"/>
        </a:xfrm>
        <a:prstGeom prst="roundRect">
          <a:avLst/>
        </a:prstGeom>
        <a:solidFill>
          <a:srgbClr val="0A667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prstClr val="white"/>
              </a:solidFill>
              <a:latin typeface="微软雅黑" panose="020B0503020204020204" pitchFamily="34" charset="-122"/>
              <a:ea typeface="微软雅黑" panose="020B0503020204020204" pitchFamily="34" charset="-122"/>
              <a:cs typeface="+mn-cs"/>
            </a:rPr>
            <a:t>5.7.4 </a:t>
          </a:r>
          <a:r>
            <a:rPr lang="en-US" sz="3200" b="1" kern="1200" dirty="0" err="1">
              <a:solidFill>
                <a:prstClr val="white"/>
              </a:solidFill>
              <a:latin typeface="微软雅黑" panose="020B0503020204020204" pitchFamily="34" charset="-122"/>
              <a:ea typeface="微软雅黑" panose="020B0503020204020204" pitchFamily="34" charset="-122"/>
              <a:cs typeface="+mn-cs"/>
            </a:rPr>
            <a:t>负载控制</a:t>
          </a:r>
          <a:endParaRPr lang="en-US" sz="3200" b="1" kern="1200" dirty="0">
            <a:solidFill>
              <a:prstClr val="white"/>
            </a:solidFill>
            <a:latin typeface="微软雅黑" panose="020B0503020204020204" pitchFamily="34" charset="-122"/>
            <a:ea typeface="微软雅黑" panose="020B0503020204020204" pitchFamily="34" charset="-122"/>
            <a:cs typeface="+mn-cs"/>
          </a:endParaRPr>
        </a:p>
      </dsp:txBody>
      <dsp:txXfrm>
        <a:off x="41971" y="2659839"/>
        <a:ext cx="6456006" cy="775848"/>
      </dsp:txXfrm>
    </dsp:sp>
    <dsp:sp modelId="{3E5C2AEB-5EB1-4BA8-9EA9-C57611940DF0}">
      <dsp:nvSpPr>
        <dsp:cNvPr id="0" name=""/>
        <dsp:cNvSpPr/>
      </dsp:nvSpPr>
      <dsp:spPr>
        <a:xfrm>
          <a:off x="0" y="3489963"/>
          <a:ext cx="6539948" cy="859790"/>
        </a:xfrm>
        <a:prstGeom prst="roundRect">
          <a:avLst/>
        </a:prstGeom>
        <a:solidFill>
          <a:srgbClr val="0A6677"/>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prstClr val="white"/>
              </a:solidFill>
              <a:latin typeface="微软雅黑" panose="020B0503020204020204" pitchFamily="34" charset="-122"/>
              <a:ea typeface="微软雅黑" panose="020B0503020204020204" pitchFamily="34" charset="-122"/>
              <a:cs typeface="+mn-cs"/>
            </a:rPr>
            <a:t>5.7.5 </a:t>
          </a:r>
          <a:r>
            <a:rPr lang="en-US" sz="3200" b="1" kern="1200" dirty="0" err="1">
              <a:solidFill>
                <a:prstClr val="white"/>
              </a:solidFill>
              <a:latin typeface="微软雅黑" panose="020B0503020204020204" pitchFamily="34" charset="-122"/>
              <a:ea typeface="微软雅黑" panose="020B0503020204020204" pitchFamily="34" charset="-122"/>
              <a:cs typeface="+mn-cs"/>
            </a:rPr>
            <a:t>分组调度</a:t>
          </a:r>
          <a:endParaRPr lang="en-US" sz="3200" b="1" kern="1200" dirty="0">
            <a:solidFill>
              <a:prstClr val="white"/>
            </a:solidFill>
            <a:latin typeface="微软雅黑" panose="020B0503020204020204" pitchFamily="34" charset="-122"/>
            <a:ea typeface="微软雅黑" panose="020B0503020204020204" pitchFamily="34" charset="-122"/>
            <a:cs typeface="+mn-cs"/>
          </a:endParaRPr>
        </a:p>
      </dsp:txBody>
      <dsp:txXfrm>
        <a:off x="41971" y="3531934"/>
        <a:ext cx="6456006" cy="7758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FDADBB-9412-45B4-9F3C-7A4A7D9576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945B630-174F-437D-A294-66A3E463C0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04CCDF-AA95-489D-A63F-3D3D7309AFD3}" type="datetimeFigureOut">
              <a:rPr lang="en-US" smtClean="0"/>
              <a:t>5/29/2018</a:t>
            </a:fld>
            <a:endParaRPr lang="en-US"/>
          </a:p>
        </p:txBody>
      </p:sp>
      <p:sp>
        <p:nvSpPr>
          <p:cNvPr id="4" name="Footer Placeholder 3">
            <a:extLst>
              <a:ext uri="{FF2B5EF4-FFF2-40B4-BE49-F238E27FC236}">
                <a16:creationId xmlns:a16="http://schemas.microsoft.com/office/drawing/2014/main" id="{D512389D-2499-4BAD-9DC4-B41FE8341D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EF5719-E7D5-4FE8-8524-740A1C16B4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39184D-826A-4762-9EBC-A193453EF26F}" type="slidenum">
              <a:rPr lang="en-US" smtClean="0"/>
              <a:t>‹#›</a:t>
            </a:fld>
            <a:endParaRPr lang="en-US"/>
          </a:p>
        </p:txBody>
      </p:sp>
    </p:spTree>
    <p:extLst>
      <p:ext uri="{BB962C8B-B14F-4D97-AF65-F5344CB8AC3E}">
        <p14:creationId xmlns:p14="http://schemas.microsoft.com/office/powerpoint/2010/main" val="4046512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7A06C-C2D9-423D-8626-EED2D065C7C6}" type="datetimeFigureOut">
              <a:rPr lang="en-US" smtClean="0"/>
              <a:t>5/29/2018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545A4-115A-4064-A5E4-C70E8F680874}" type="slidenum">
              <a:rPr lang="en-US" smtClean="0"/>
              <a:t>‹#›</a:t>
            </a:fld>
            <a:endParaRPr lang="en-US"/>
          </a:p>
        </p:txBody>
      </p:sp>
    </p:spTree>
    <p:extLst>
      <p:ext uri="{BB962C8B-B14F-4D97-AF65-F5344CB8AC3E}">
        <p14:creationId xmlns:p14="http://schemas.microsoft.com/office/powerpoint/2010/main" val="3215620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EEDF31AC-C1D4-4E57-BF76-453AC8D90E03}"/>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9599E5B1-7B91-475A-AB1A-E08924A5D3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8C0B6099-FC24-4ADF-A5A3-649D65970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8DE37B-A823-4942-877F-976830371568}"/>
              </a:ext>
            </a:extLst>
          </p:cNvPr>
          <p:cNvSpPr>
            <a:spLocks noGrp="1"/>
          </p:cNvSpPr>
          <p:nvPr>
            <p:ph type="dt" sz="half" idx="10"/>
          </p:nvPr>
        </p:nvSpPr>
        <p:spPr>
          <a:xfrm>
            <a:off x="838200" y="6505974"/>
            <a:ext cx="2743200" cy="365125"/>
          </a:xfrm>
        </p:spPr>
        <p:txBody>
          <a:bodyPr/>
          <a:lstStyle>
            <a:lvl1pPr>
              <a:defRPr>
                <a:solidFill>
                  <a:schemeClr val="bg1"/>
                </a:solidFill>
              </a:defRPr>
            </a:lvl1pPr>
          </a:lstStyle>
          <a:p>
            <a:fld id="{95BA63FA-238E-4E7A-8626-2D50A1EA00F0}" type="datetime1">
              <a:rPr lang="zh-CN" altLang="en-US" smtClean="0"/>
              <a:t>2018-5-29</a:t>
            </a:fld>
            <a:endParaRPr lang="zh-CN" altLang="en-US"/>
          </a:p>
        </p:txBody>
      </p:sp>
      <p:sp>
        <p:nvSpPr>
          <p:cNvPr id="5" name="页脚占位符 4">
            <a:extLst>
              <a:ext uri="{FF2B5EF4-FFF2-40B4-BE49-F238E27FC236}">
                <a16:creationId xmlns:a16="http://schemas.microsoft.com/office/drawing/2014/main" id="{E5FAAF4F-F18B-43A1-87AB-724989E79B45}"/>
              </a:ext>
            </a:extLst>
          </p:cNvPr>
          <p:cNvSpPr>
            <a:spLocks noGrp="1"/>
          </p:cNvSpPr>
          <p:nvPr>
            <p:ph type="ftr" sz="quarter" idx="11"/>
          </p:nvPr>
        </p:nvSpPr>
        <p:spPr>
          <a:xfrm>
            <a:off x="4038600" y="6505974"/>
            <a:ext cx="4114800" cy="365125"/>
          </a:xfrm>
        </p:spPr>
        <p:txBody>
          <a:bodyPr/>
          <a:lstStyle>
            <a:lvl1pPr>
              <a:defRPr>
                <a:solidFill>
                  <a:schemeClr val="bg1"/>
                </a:solidFill>
              </a:defRPr>
            </a:lvl1pPr>
          </a:lstStyle>
          <a:p>
            <a:r>
              <a:rPr lang="zh-CN" altLang="en-US"/>
              <a:t>移动通信原理   电气信息学院</a:t>
            </a:r>
            <a:endParaRPr lang="zh-CN" altLang="en-US" dirty="0"/>
          </a:p>
        </p:txBody>
      </p:sp>
      <p:pic>
        <p:nvPicPr>
          <p:cNvPr id="10" name="图片 9">
            <a:extLst>
              <a:ext uri="{FF2B5EF4-FFF2-40B4-BE49-F238E27FC236}">
                <a16:creationId xmlns:a16="http://schemas.microsoft.com/office/drawing/2014/main" id="{DCA6BD6F-35AD-452F-9CBA-E4BB57BE11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11" name="矩形 10">
            <a:extLst>
              <a:ext uri="{FF2B5EF4-FFF2-40B4-BE49-F238E27FC236}">
                <a16:creationId xmlns:a16="http://schemas.microsoft.com/office/drawing/2014/main" id="{DC084946-4A39-4946-843E-E91361C867F9}"/>
              </a:ext>
            </a:extLst>
          </p:cNvPr>
          <p:cNvSpPr/>
          <p:nvPr userDrawn="1"/>
        </p:nvSpPr>
        <p:spPr>
          <a:xfrm>
            <a:off x="0" y="650052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页脚占位符 4">
            <a:extLst>
              <a:ext uri="{FF2B5EF4-FFF2-40B4-BE49-F238E27FC236}">
                <a16:creationId xmlns:a16="http://schemas.microsoft.com/office/drawing/2014/main" id="{EE7D925D-DC89-463C-A539-CA0D7328EFC7}"/>
              </a:ext>
            </a:extLst>
          </p:cNvPr>
          <p:cNvSpPr txBox="1">
            <a:spLocks/>
          </p:cNvSpPr>
          <p:nvPr userDrawn="1"/>
        </p:nvSpPr>
        <p:spPr>
          <a:xfrm>
            <a:off x="4080164" y="651717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800" b="1" kern="1200">
                <a:solidFill>
                  <a:schemeClr val="bg1"/>
                </a:solidFill>
                <a:latin typeface="仿宋" panose="02010609060101010101" pitchFamily="49" charset="-122"/>
                <a:ea typeface="仿宋"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移动通信原理   电气信息学院</a:t>
            </a:r>
          </a:p>
        </p:txBody>
      </p:sp>
      <p:sp>
        <p:nvSpPr>
          <p:cNvPr id="6" name="灯片编号占位符 5">
            <a:extLst>
              <a:ext uri="{FF2B5EF4-FFF2-40B4-BE49-F238E27FC236}">
                <a16:creationId xmlns:a16="http://schemas.microsoft.com/office/drawing/2014/main" id="{A92793CA-71B9-4155-B39C-B8C56EAD81EB}"/>
              </a:ext>
            </a:extLst>
          </p:cNvPr>
          <p:cNvSpPr>
            <a:spLocks noGrp="1"/>
          </p:cNvSpPr>
          <p:nvPr>
            <p:ph type="sldNum" sz="quarter" idx="12"/>
          </p:nvPr>
        </p:nvSpPr>
        <p:spPr>
          <a:xfrm>
            <a:off x="8610600" y="6505974"/>
            <a:ext cx="2743200" cy="365125"/>
          </a:xfrm>
        </p:spPr>
        <p:txBody>
          <a:bodyPr/>
          <a:lstStyle>
            <a:lvl1pPr>
              <a:defRPr>
                <a:solidFill>
                  <a:schemeClr val="bg1"/>
                </a:solidFill>
              </a:defRPr>
            </a:lvl1pPr>
          </a:lstStyle>
          <a:p>
            <a:fld id="{F623E810-FFAA-425E-B9F9-C55CCC4FA6E5}" type="slidenum">
              <a:rPr lang="zh-CN" altLang="en-US" smtClean="0"/>
              <a:pPr/>
              <a:t>‹#›</a:t>
            </a:fld>
            <a:endParaRPr lang="zh-CN" altLang="en-US" dirty="0"/>
          </a:p>
        </p:txBody>
      </p:sp>
    </p:spTree>
    <p:extLst>
      <p:ext uri="{BB962C8B-B14F-4D97-AF65-F5344CB8AC3E}">
        <p14:creationId xmlns:p14="http://schemas.microsoft.com/office/powerpoint/2010/main" val="1564712239"/>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6F7DB-2F78-4CEC-B411-E1D437862C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FD52A5-C50A-4EB3-B1F1-59A7F755E00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008739-08D0-4694-A35C-4894132379A9}"/>
              </a:ext>
            </a:extLst>
          </p:cNvPr>
          <p:cNvSpPr>
            <a:spLocks noGrp="1"/>
          </p:cNvSpPr>
          <p:nvPr>
            <p:ph type="dt" sz="half" idx="10"/>
          </p:nvPr>
        </p:nvSpPr>
        <p:spPr/>
        <p:txBody>
          <a:bodyPr/>
          <a:lstStyle/>
          <a:p>
            <a:fld id="{14E6447B-3E4B-4D92-B41D-F3FDB174332C}" type="datetime1">
              <a:rPr lang="zh-CN" altLang="en-US" smtClean="0"/>
              <a:t>2018-5-29</a:t>
            </a:fld>
            <a:endParaRPr lang="zh-CN" altLang="en-US"/>
          </a:p>
        </p:txBody>
      </p:sp>
      <p:sp>
        <p:nvSpPr>
          <p:cNvPr id="5" name="页脚占位符 4">
            <a:extLst>
              <a:ext uri="{FF2B5EF4-FFF2-40B4-BE49-F238E27FC236}">
                <a16:creationId xmlns:a16="http://schemas.microsoft.com/office/drawing/2014/main" id="{1031EEA3-75CD-49EF-93CF-DB8B4C2907AF}"/>
              </a:ext>
            </a:extLst>
          </p:cNvPr>
          <p:cNvSpPr>
            <a:spLocks noGrp="1"/>
          </p:cNvSpPr>
          <p:nvPr>
            <p:ph type="ftr" sz="quarter" idx="11"/>
          </p:nvPr>
        </p:nvSpPr>
        <p:spPr/>
        <p:txBody>
          <a:bodyPr/>
          <a:lstStyle/>
          <a:p>
            <a:r>
              <a:rPr lang="zh-CN" altLang="en-US"/>
              <a:t>移动通信原理   电气信息学院</a:t>
            </a:r>
          </a:p>
        </p:txBody>
      </p:sp>
      <p:sp>
        <p:nvSpPr>
          <p:cNvPr id="6" name="灯片编号占位符 5">
            <a:extLst>
              <a:ext uri="{FF2B5EF4-FFF2-40B4-BE49-F238E27FC236}">
                <a16:creationId xmlns:a16="http://schemas.microsoft.com/office/drawing/2014/main" id="{9FF84F9A-FBE5-4FA6-8F08-157ECCEB9370}"/>
              </a:ext>
            </a:extLst>
          </p:cNvPr>
          <p:cNvSpPr>
            <a:spLocks noGrp="1"/>
          </p:cNvSpPr>
          <p:nvPr>
            <p:ph type="sldNum" sz="quarter" idx="12"/>
          </p:nvPr>
        </p:nvSpPr>
        <p:spPr/>
        <p:txBody>
          <a:bodyPr/>
          <a:lstStyle/>
          <a:p>
            <a:fld id="{F623E810-FFAA-425E-B9F9-C55CCC4FA6E5}" type="slidenum">
              <a:rPr lang="zh-CN" altLang="en-US" smtClean="0"/>
              <a:t>‹#›</a:t>
            </a:fld>
            <a:endParaRPr lang="zh-CN" altLang="en-US"/>
          </a:p>
        </p:txBody>
      </p:sp>
      <p:sp>
        <p:nvSpPr>
          <p:cNvPr id="7" name="矩形 6">
            <a:extLst>
              <a:ext uri="{FF2B5EF4-FFF2-40B4-BE49-F238E27FC236}">
                <a16:creationId xmlns:a16="http://schemas.microsoft.com/office/drawing/2014/main" id="{1083D1A6-1B81-4E0E-A75B-2E4FCF432438}"/>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2C7D1AFF-611E-458F-BB78-4895D049F9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9" name="矩形 8">
            <a:extLst>
              <a:ext uri="{FF2B5EF4-FFF2-40B4-BE49-F238E27FC236}">
                <a16:creationId xmlns:a16="http://schemas.microsoft.com/office/drawing/2014/main" id="{4DC5E481-8559-4A07-B782-2008A86FB1AF}"/>
              </a:ext>
            </a:extLst>
          </p:cNvPr>
          <p:cNvSpPr/>
          <p:nvPr userDrawn="1"/>
        </p:nvSpPr>
        <p:spPr>
          <a:xfrm>
            <a:off x="0" y="651717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5603609"/>
      </p:ext>
    </p:extLst>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2CA68A-554F-4E9F-A4CE-021DC88409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5A42FF-B841-4202-8685-2B809A877A1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CC98A8-188E-4452-A415-EDBEFD8C48EE}"/>
              </a:ext>
            </a:extLst>
          </p:cNvPr>
          <p:cNvSpPr>
            <a:spLocks noGrp="1"/>
          </p:cNvSpPr>
          <p:nvPr>
            <p:ph type="dt" sz="half" idx="10"/>
          </p:nvPr>
        </p:nvSpPr>
        <p:spPr/>
        <p:txBody>
          <a:bodyPr/>
          <a:lstStyle/>
          <a:p>
            <a:fld id="{EADB8112-B527-4D4D-B8C6-8A05DD246A77}" type="datetime1">
              <a:rPr lang="zh-CN" altLang="en-US" smtClean="0"/>
              <a:t>2018-5-29</a:t>
            </a:fld>
            <a:endParaRPr lang="zh-CN" altLang="en-US"/>
          </a:p>
        </p:txBody>
      </p:sp>
      <p:sp>
        <p:nvSpPr>
          <p:cNvPr id="5" name="页脚占位符 4">
            <a:extLst>
              <a:ext uri="{FF2B5EF4-FFF2-40B4-BE49-F238E27FC236}">
                <a16:creationId xmlns:a16="http://schemas.microsoft.com/office/drawing/2014/main" id="{F9BB0C9D-3882-451E-84EF-F43E247B1725}"/>
              </a:ext>
            </a:extLst>
          </p:cNvPr>
          <p:cNvSpPr>
            <a:spLocks noGrp="1"/>
          </p:cNvSpPr>
          <p:nvPr>
            <p:ph type="ftr" sz="quarter" idx="11"/>
          </p:nvPr>
        </p:nvSpPr>
        <p:spPr/>
        <p:txBody>
          <a:bodyPr/>
          <a:lstStyle/>
          <a:p>
            <a:r>
              <a:rPr lang="zh-CN" altLang="en-US"/>
              <a:t>移动通信原理   电气信息学院</a:t>
            </a:r>
          </a:p>
        </p:txBody>
      </p:sp>
      <p:sp>
        <p:nvSpPr>
          <p:cNvPr id="6" name="灯片编号占位符 5">
            <a:extLst>
              <a:ext uri="{FF2B5EF4-FFF2-40B4-BE49-F238E27FC236}">
                <a16:creationId xmlns:a16="http://schemas.microsoft.com/office/drawing/2014/main" id="{DB5CB2E0-0479-466D-890F-8E6D912B3836}"/>
              </a:ext>
            </a:extLst>
          </p:cNvPr>
          <p:cNvSpPr>
            <a:spLocks noGrp="1"/>
          </p:cNvSpPr>
          <p:nvPr>
            <p:ph type="sldNum" sz="quarter" idx="12"/>
          </p:nvPr>
        </p:nvSpPr>
        <p:spPr/>
        <p:txBody>
          <a:bodyPr/>
          <a:lstStyle/>
          <a:p>
            <a:fld id="{F623E810-FFAA-425E-B9F9-C55CCC4FA6E5}" type="slidenum">
              <a:rPr lang="zh-CN" altLang="en-US" smtClean="0"/>
              <a:t>‹#›</a:t>
            </a:fld>
            <a:endParaRPr lang="zh-CN" altLang="en-US"/>
          </a:p>
        </p:txBody>
      </p:sp>
      <p:sp>
        <p:nvSpPr>
          <p:cNvPr id="7" name="矩形 6">
            <a:extLst>
              <a:ext uri="{FF2B5EF4-FFF2-40B4-BE49-F238E27FC236}">
                <a16:creationId xmlns:a16="http://schemas.microsoft.com/office/drawing/2014/main" id="{D7740CD3-26A7-48F3-9258-132EAF557246}"/>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187B72DD-CB44-4172-B613-C246A54D9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9" name="矩形 8">
            <a:extLst>
              <a:ext uri="{FF2B5EF4-FFF2-40B4-BE49-F238E27FC236}">
                <a16:creationId xmlns:a16="http://schemas.microsoft.com/office/drawing/2014/main" id="{EB278E2A-1309-416C-94AF-E821A6812882}"/>
              </a:ext>
            </a:extLst>
          </p:cNvPr>
          <p:cNvSpPr/>
          <p:nvPr userDrawn="1"/>
        </p:nvSpPr>
        <p:spPr>
          <a:xfrm>
            <a:off x="0" y="651717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7619662"/>
      </p:ext>
    </p:extLst>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9889067"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981075"/>
            <a:ext cx="53848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5"/>
            <a:ext cx="53848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A7B1D2F-4762-4F5D-93FD-00DDFD34B1A3}"/>
              </a:ext>
            </a:extLst>
          </p:cNvPr>
          <p:cNvSpPr>
            <a:spLocks noGrp="1" noChangeArrowheads="1"/>
          </p:cNvSpPr>
          <p:nvPr>
            <p:ph type="ftr" sz="quarter" idx="10"/>
          </p:nvPr>
        </p:nvSpPr>
        <p:spPr>
          <a:ln/>
        </p:spPr>
        <p:txBody>
          <a:bodyPr/>
          <a:lstStyle>
            <a:lvl1pPr>
              <a:defRPr/>
            </a:lvl1pPr>
          </a:lstStyle>
          <a:p>
            <a:pPr>
              <a:defRPr/>
            </a:pPr>
            <a:r>
              <a:rPr lang="zh-CN" altLang="en-US"/>
              <a:t>移动通信原理   电气信息学院</a:t>
            </a:r>
            <a:endParaRPr lang="en-US" altLang="zh-CN"/>
          </a:p>
        </p:txBody>
      </p:sp>
    </p:spTree>
    <p:extLst>
      <p:ext uri="{BB962C8B-B14F-4D97-AF65-F5344CB8AC3E}">
        <p14:creationId xmlns:p14="http://schemas.microsoft.com/office/powerpoint/2010/main" val="4272549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9889067" cy="563562"/>
          </a:xfrm>
        </p:spPr>
        <p:txBody>
          <a:bodyPr/>
          <a:lstStyle/>
          <a:p>
            <a:r>
              <a:rPr lang="zh-CN" altLang="en-US"/>
              <a:t>单击此处编辑母版标题样式</a:t>
            </a:r>
          </a:p>
        </p:txBody>
      </p:sp>
      <p:sp>
        <p:nvSpPr>
          <p:cNvPr id="3" name="表格占位符 2"/>
          <p:cNvSpPr>
            <a:spLocks noGrp="1"/>
          </p:cNvSpPr>
          <p:nvPr>
            <p:ph type="tbl" idx="1"/>
          </p:nvPr>
        </p:nvSpPr>
        <p:spPr>
          <a:xfrm>
            <a:off x="609600" y="981075"/>
            <a:ext cx="10972800" cy="5334000"/>
          </a:xfrm>
        </p:spPr>
        <p:txBody>
          <a:bodyPr/>
          <a:lstStyle/>
          <a:p>
            <a:pPr lvl="0"/>
            <a:endParaRPr lang="zh-CN" altLang="en-US" noProof="0"/>
          </a:p>
        </p:txBody>
      </p:sp>
      <p:sp>
        <p:nvSpPr>
          <p:cNvPr id="4" name="Rectangle 4">
            <a:extLst>
              <a:ext uri="{FF2B5EF4-FFF2-40B4-BE49-F238E27FC236}">
                <a16:creationId xmlns:a16="http://schemas.microsoft.com/office/drawing/2014/main" id="{D3CBD835-CFFD-47DC-AAD5-DFF47B7CFA68}"/>
              </a:ext>
            </a:extLst>
          </p:cNvPr>
          <p:cNvSpPr>
            <a:spLocks noGrp="1" noChangeArrowheads="1"/>
          </p:cNvSpPr>
          <p:nvPr>
            <p:ph type="ftr" sz="quarter" idx="10"/>
          </p:nvPr>
        </p:nvSpPr>
        <p:spPr>
          <a:ln/>
        </p:spPr>
        <p:txBody>
          <a:bodyPr/>
          <a:lstStyle>
            <a:lvl1pPr>
              <a:defRPr/>
            </a:lvl1pPr>
          </a:lstStyle>
          <a:p>
            <a:pPr>
              <a:defRPr/>
            </a:pPr>
            <a:r>
              <a:rPr lang="zh-CN" altLang="en-US"/>
              <a:t>移动通信原理   电气信息学院</a:t>
            </a:r>
            <a:endParaRPr lang="en-US" altLang="zh-CN"/>
          </a:p>
        </p:txBody>
      </p:sp>
    </p:spTree>
    <p:extLst>
      <p:ext uri="{BB962C8B-B14F-4D97-AF65-F5344CB8AC3E}">
        <p14:creationId xmlns:p14="http://schemas.microsoft.com/office/powerpoint/2010/main" val="159059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3841DA-0B09-4215-AC6A-47456ED55368}"/>
              </a:ext>
            </a:extLst>
          </p:cNvPr>
          <p:cNvSpPr>
            <a:spLocks noGrp="1"/>
          </p:cNvSpPr>
          <p:nvPr>
            <p:ph idx="1"/>
          </p:nvPr>
        </p:nvSpPr>
        <p:spPr>
          <a:xfrm>
            <a:off x="411479" y="1739220"/>
            <a:ext cx="10515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2372AAEB-5FC1-44A9-91A8-3AC873E09AD0}"/>
              </a:ext>
            </a:extLst>
          </p:cNvPr>
          <p:cNvSpPr>
            <a:spLocks noGrp="1"/>
          </p:cNvSpPr>
          <p:nvPr>
            <p:ph type="dt" sz="half" idx="10"/>
          </p:nvPr>
        </p:nvSpPr>
        <p:spPr>
          <a:xfrm>
            <a:off x="879764" y="6517178"/>
            <a:ext cx="2743200" cy="365125"/>
          </a:xfrm>
        </p:spPr>
        <p:txBody>
          <a:bodyPr/>
          <a:lstStyle/>
          <a:p>
            <a:fld id="{4D777868-ABA9-479F-AEBB-9524D5BCE58B}" type="datetime1">
              <a:rPr lang="zh-CN" altLang="en-US" smtClean="0"/>
              <a:t>2018-5-29</a:t>
            </a:fld>
            <a:endParaRPr lang="zh-CN" altLang="en-US"/>
          </a:p>
        </p:txBody>
      </p:sp>
      <p:sp>
        <p:nvSpPr>
          <p:cNvPr id="7" name="矩形 6">
            <a:extLst>
              <a:ext uri="{FF2B5EF4-FFF2-40B4-BE49-F238E27FC236}">
                <a16:creationId xmlns:a16="http://schemas.microsoft.com/office/drawing/2014/main" id="{0A4A5C18-76A7-4C15-94B3-476BB20B861A}"/>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D9F95A47-B3EC-4115-9268-7300DFF995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9" name="矩形 8">
            <a:extLst>
              <a:ext uri="{FF2B5EF4-FFF2-40B4-BE49-F238E27FC236}">
                <a16:creationId xmlns:a16="http://schemas.microsoft.com/office/drawing/2014/main" id="{09CF9B71-84E9-421C-A119-AD9B32DA9B22}"/>
              </a:ext>
            </a:extLst>
          </p:cNvPr>
          <p:cNvSpPr/>
          <p:nvPr userDrawn="1"/>
        </p:nvSpPr>
        <p:spPr>
          <a:xfrm>
            <a:off x="0" y="6492875"/>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11380F65-9A24-4518-BBB2-EFF6670456CE}"/>
              </a:ext>
            </a:extLst>
          </p:cNvPr>
          <p:cNvSpPr>
            <a:spLocks noGrp="1"/>
          </p:cNvSpPr>
          <p:nvPr>
            <p:ph type="title"/>
          </p:nvPr>
        </p:nvSpPr>
        <p:spPr>
          <a:xfrm>
            <a:off x="411479" y="-92571"/>
            <a:ext cx="10515600" cy="1325563"/>
          </a:xfrm>
        </p:spPr>
        <p:txBody>
          <a:bodyPr>
            <a:normAutofit/>
          </a:bodyPr>
          <a:lstStyle>
            <a:lvl1pPr>
              <a:defRPr sz="3600" b="1">
                <a:solidFill>
                  <a:schemeClr val="bg1"/>
                </a:solidFill>
              </a:defRPr>
            </a:lvl1pPr>
          </a:lstStyle>
          <a:p>
            <a:r>
              <a:rPr lang="zh-CN" altLang="en-US" dirty="0"/>
              <a:t>单击此处编辑母版标题样式</a:t>
            </a:r>
          </a:p>
        </p:txBody>
      </p:sp>
      <p:sp>
        <p:nvSpPr>
          <p:cNvPr id="5" name="页脚占位符 4">
            <a:extLst>
              <a:ext uri="{FF2B5EF4-FFF2-40B4-BE49-F238E27FC236}">
                <a16:creationId xmlns:a16="http://schemas.microsoft.com/office/drawing/2014/main" id="{FCE9AFE5-8AD3-4BB7-A84C-7422CD026095}"/>
              </a:ext>
            </a:extLst>
          </p:cNvPr>
          <p:cNvSpPr>
            <a:spLocks noGrp="1"/>
          </p:cNvSpPr>
          <p:nvPr>
            <p:ph type="ftr" sz="quarter" idx="11"/>
          </p:nvPr>
        </p:nvSpPr>
        <p:spPr>
          <a:xfrm>
            <a:off x="4080164" y="6517178"/>
            <a:ext cx="4114800" cy="365125"/>
          </a:xfrm>
        </p:spPr>
        <p:txBody>
          <a:bodyPr/>
          <a:lstStyle>
            <a:lvl1pPr>
              <a:defRPr sz="1800" b="1">
                <a:solidFill>
                  <a:schemeClr val="bg1"/>
                </a:solidFill>
                <a:latin typeface="仿宋" panose="02010609060101010101" pitchFamily="49" charset="-122"/>
                <a:ea typeface="仿宋" panose="02010609060101010101" pitchFamily="49" charset="-122"/>
              </a:defRPr>
            </a:lvl1pPr>
          </a:lstStyle>
          <a:p>
            <a:r>
              <a:rPr lang="zh-CN" altLang="en-US" dirty="0"/>
              <a:t>移动通信原理   电气信息学院</a:t>
            </a:r>
          </a:p>
        </p:txBody>
      </p:sp>
      <p:sp>
        <p:nvSpPr>
          <p:cNvPr id="6" name="灯片编号占位符 5">
            <a:extLst>
              <a:ext uri="{FF2B5EF4-FFF2-40B4-BE49-F238E27FC236}">
                <a16:creationId xmlns:a16="http://schemas.microsoft.com/office/drawing/2014/main" id="{EAE019FE-2F27-4D1C-B6F5-D5F142672876}"/>
              </a:ext>
            </a:extLst>
          </p:cNvPr>
          <p:cNvSpPr>
            <a:spLocks noGrp="1"/>
          </p:cNvSpPr>
          <p:nvPr>
            <p:ph type="sldNum" sz="quarter" idx="12"/>
          </p:nvPr>
        </p:nvSpPr>
        <p:spPr>
          <a:xfrm>
            <a:off x="8652164" y="6517178"/>
            <a:ext cx="2743200" cy="365125"/>
          </a:xfrm>
        </p:spPr>
        <p:txBody>
          <a:bodyPr/>
          <a:lstStyle>
            <a:lvl1pPr>
              <a:defRPr>
                <a:solidFill>
                  <a:schemeClr val="bg1"/>
                </a:solidFill>
              </a:defRPr>
            </a:lvl1pPr>
          </a:lstStyle>
          <a:p>
            <a:fld id="{F623E810-FFAA-425E-B9F9-C55CCC4FA6E5}" type="slidenum">
              <a:rPr lang="zh-CN" altLang="en-US" smtClean="0"/>
              <a:pPr/>
              <a:t>‹#›</a:t>
            </a:fld>
            <a:endParaRPr lang="zh-CN" altLang="en-US" dirty="0"/>
          </a:p>
        </p:txBody>
      </p:sp>
    </p:spTree>
    <p:extLst>
      <p:ext uri="{BB962C8B-B14F-4D97-AF65-F5344CB8AC3E}">
        <p14:creationId xmlns:p14="http://schemas.microsoft.com/office/powerpoint/2010/main" val="1923162355"/>
      </p:ext>
    </p:extLst>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C596D-3860-4788-A833-9B3D60722B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DEDD7D-D78D-4A73-80BC-42B67F0E3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97134B9-39E6-405B-B0BE-F9FE3225538E}"/>
              </a:ext>
            </a:extLst>
          </p:cNvPr>
          <p:cNvSpPr>
            <a:spLocks noGrp="1"/>
          </p:cNvSpPr>
          <p:nvPr>
            <p:ph type="dt" sz="half" idx="10"/>
          </p:nvPr>
        </p:nvSpPr>
        <p:spPr/>
        <p:txBody>
          <a:bodyPr/>
          <a:lstStyle/>
          <a:p>
            <a:fld id="{807C4CB0-D990-4DD8-B8DF-855E744037C4}" type="datetime1">
              <a:rPr lang="zh-CN" altLang="en-US" smtClean="0"/>
              <a:t>2018-5-29</a:t>
            </a:fld>
            <a:endParaRPr lang="zh-CN" altLang="en-US"/>
          </a:p>
        </p:txBody>
      </p:sp>
      <p:sp>
        <p:nvSpPr>
          <p:cNvPr id="5" name="页脚占位符 4">
            <a:extLst>
              <a:ext uri="{FF2B5EF4-FFF2-40B4-BE49-F238E27FC236}">
                <a16:creationId xmlns:a16="http://schemas.microsoft.com/office/drawing/2014/main" id="{CF75F2CE-8F8B-4EA0-8655-790AFDD6AA23}"/>
              </a:ext>
            </a:extLst>
          </p:cNvPr>
          <p:cNvSpPr>
            <a:spLocks noGrp="1"/>
          </p:cNvSpPr>
          <p:nvPr>
            <p:ph type="ftr" sz="quarter" idx="11"/>
          </p:nvPr>
        </p:nvSpPr>
        <p:spPr/>
        <p:txBody>
          <a:bodyPr/>
          <a:lstStyle/>
          <a:p>
            <a:r>
              <a:rPr lang="zh-CN" altLang="en-US"/>
              <a:t>移动通信原理   电气信息学院</a:t>
            </a:r>
          </a:p>
        </p:txBody>
      </p:sp>
      <p:sp>
        <p:nvSpPr>
          <p:cNvPr id="6" name="灯片编号占位符 5">
            <a:extLst>
              <a:ext uri="{FF2B5EF4-FFF2-40B4-BE49-F238E27FC236}">
                <a16:creationId xmlns:a16="http://schemas.microsoft.com/office/drawing/2014/main" id="{E4BE6875-5F0A-48E0-A362-239B2A6203C0}"/>
              </a:ext>
            </a:extLst>
          </p:cNvPr>
          <p:cNvSpPr>
            <a:spLocks noGrp="1"/>
          </p:cNvSpPr>
          <p:nvPr>
            <p:ph type="sldNum" sz="quarter" idx="12"/>
          </p:nvPr>
        </p:nvSpPr>
        <p:spPr/>
        <p:txBody>
          <a:bodyPr/>
          <a:lstStyle/>
          <a:p>
            <a:fld id="{F623E810-FFAA-425E-B9F9-C55CCC4FA6E5}" type="slidenum">
              <a:rPr lang="zh-CN" altLang="en-US" smtClean="0"/>
              <a:t>‹#›</a:t>
            </a:fld>
            <a:endParaRPr lang="zh-CN" altLang="en-US" dirty="0"/>
          </a:p>
        </p:txBody>
      </p:sp>
      <p:sp>
        <p:nvSpPr>
          <p:cNvPr id="7" name="矩形 6">
            <a:extLst>
              <a:ext uri="{FF2B5EF4-FFF2-40B4-BE49-F238E27FC236}">
                <a16:creationId xmlns:a16="http://schemas.microsoft.com/office/drawing/2014/main" id="{6E264C64-FCB5-455A-99FF-5540BEB69CB9}"/>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BA5E291-5B3F-465F-A16C-B36EFD2472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9" name="矩形 8">
            <a:extLst>
              <a:ext uri="{FF2B5EF4-FFF2-40B4-BE49-F238E27FC236}">
                <a16:creationId xmlns:a16="http://schemas.microsoft.com/office/drawing/2014/main" id="{DEB97389-4C45-4C37-BC7F-8721DD649BE1}"/>
              </a:ext>
            </a:extLst>
          </p:cNvPr>
          <p:cNvSpPr/>
          <p:nvPr userDrawn="1"/>
        </p:nvSpPr>
        <p:spPr>
          <a:xfrm>
            <a:off x="0" y="651717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页脚占位符 4">
            <a:extLst>
              <a:ext uri="{FF2B5EF4-FFF2-40B4-BE49-F238E27FC236}">
                <a16:creationId xmlns:a16="http://schemas.microsoft.com/office/drawing/2014/main" id="{3C0BB4F4-8BB0-4C31-BB73-CF994EA49308}"/>
              </a:ext>
            </a:extLst>
          </p:cNvPr>
          <p:cNvSpPr txBox="1">
            <a:spLocks/>
          </p:cNvSpPr>
          <p:nvPr userDrawn="1"/>
        </p:nvSpPr>
        <p:spPr>
          <a:xfrm>
            <a:off x="4080164" y="651717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800" b="1" kern="1200">
                <a:solidFill>
                  <a:schemeClr val="bg1"/>
                </a:solidFill>
                <a:latin typeface="仿宋" panose="02010609060101010101" pitchFamily="49" charset="-122"/>
                <a:ea typeface="仿宋"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移动通信原理   电气信息学院</a:t>
            </a:r>
          </a:p>
        </p:txBody>
      </p:sp>
      <p:sp>
        <p:nvSpPr>
          <p:cNvPr id="11" name="灯片编号占位符 5">
            <a:extLst>
              <a:ext uri="{FF2B5EF4-FFF2-40B4-BE49-F238E27FC236}">
                <a16:creationId xmlns:a16="http://schemas.microsoft.com/office/drawing/2014/main" id="{2EFEAA5B-D360-42F8-A1BF-0D3BC1366FB0}"/>
              </a:ext>
            </a:extLst>
          </p:cNvPr>
          <p:cNvSpPr txBox="1">
            <a:spLocks/>
          </p:cNvSpPr>
          <p:nvPr userDrawn="1"/>
        </p:nvSpPr>
        <p:spPr>
          <a:xfrm>
            <a:off x="8610600" y="650597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23E810-FFAA-425E-B9F9-C55CCC4FA6E5}" type="slidenum">
              <a:rPr lang="zh-CN" altLang="en-US" smtClean="0"/>
              <a:pPr/>
              <a:t>‹#›</a:t>
            </a:fld>
            <a:endParaRPr lang="zh-CN" altLang="en-US" dirty="0"/>
          </a:p>
        </p:txBody>
      </p:sp>
    </p:spTree>
    <p:extLst>
      <p:ext uri="{BB962C8B-B14F-4D97-AF65-F5344CB8AC3E}">
        <p14:creationId xmlns:p14="http://schemas.microsoft.com/office/powerpoint/2010/main" val="1645403742"/>
      </p:ext>
    </p:extLst>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662E7-390C-4A13-8A73-61E5871E6B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458FA1-DE3C-4D23-BA09-7833CFAF99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60E7DC-9936-4382-9902-5501365F78A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825F476-6557-4DAC-ACE8-27059D555E71}"/>
              </a:ext>
            </a:extLst>
          </p:cNvPr>
          <p:cNvSpPr>
            <a:spLocks noGrp="1"/>
          </p:cNvSpPr>
          <p:nvPr>
            <p:ph type="dt" sz="half" idx="10"/>
          </p:nvPr>
        </p:nvSpPr>
        <p:spPr/>
        <p:txBody>
          <a:bodyPr/>
          <a:lstStyle/>
          <a:p>
            <a:fld id="{47073615-A538-4CCE-8BF2-433342395F47}" type="datetime1">
              <a:rPr lang="zh-CN" altLang="en-US" smtClean="0"/>
              <a:t>2018-5-29</a:t>
            </a:fld>
            <a:endParaRPr lang="zh-CN" altLang="en-US"/>
          </a:p>
        </p:txBody>
      </p:sp>
      <p:sp>
        <p:nvSpPr>
          <p:cNvPr id="6" name="页脚占位符 5">
            <a:extLst>
              <a:ext uri="{FF2B5EF4-FFF2-40B4-BE49-F238E27FC236}">
                <a16:creationId xmlns:a16="http://schemas.microsoft.com/office/drawing/2014/main" id="{2B73FB08-1AF6-47D3-ABC6-FBC0C535FC58}"/>
              </a:ext>
            </a:extLst>
          </p:cNvPr>
          <p:cNvSpPr>
            <a:spLocks noGrp="1"/>
          </p:cNvSpPr>
          <p:nvPr>
            <p:ph type="ftr" sz="quarter" idx="11"/>
          </p:nvPr>
        </p:nvSpPr>
        <p:spPr/>
        <p:txBody>
          <a:bodyPr/>
          <a:lstStyle/>
          <a:p>
            <a:r>
              <a:rPr lang="zh-CN" altLang="en-US"/>
              <a:t>移动通信原理   电气信息学院</a:t>
            </a:r>
          </a:p>
        </p:txBody>
      </p:sp>
      <p:sp>
        <p:nvSpPr>
          <p:cNvPr id="7" name="灯片编号占位符 6">
            <a:extLst>
              <a:ext uri="{FF2B5EF4-FFF2-40B4-BE49-F238E27FC236}">
                <a16:creationId xmlns:a16="http://schemas.microsoft.com/office/drawing/2014/main" id="{E00DCD1F-2CB1-4117-A236-F950305C1B7D}"/>
              </a:ext>
            </a:extLst>
          </p:cNvPr>
          <p:cNvSpPr>
            <a:spLocks noGrp="1"/>
          </p:cNvSpPr>
          <p:nvPr>
            <p:ph type="sldNum" sz="quarter" idx="12"/>
          </p:nvPr>
        </p:nvSpPr>
        <p:spPr/>
        <p:txBody>
          <a:bodyPr/>
          <a:lstStyle/>
          <a:p>
            <a:fld id="{F623E810-FFAA-425E-B9F9-C55CCC4FA6E5}" type="slidenum">
              <a:rPr lang="zh-CN" altLang="en-US" smtClean="0"/>
              <a:t>‹#›</a:t>
            </a:fld>
            <a:endParaRPr lang="zh-CN" altLang="en-US"/>
          </a:p>
        </p:txBody>
      </p:sp>
      <p:sp>
        <p:nvSpPr>
          <p:cNvPr id="8" name="矩形 7">
            <a:extLst>
              <a:ext uri="{FF2B5EF4-FFF2-40B4-BE49-F238E27FC236}">
                <a16:creationId xmlns:a16="http://schemas.microsoft.com/office/drawing/2014/main" id="{420F261A-3268-47C2-84D7-D8F9D5660783}"/>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4903C9F5-62F6-4351-A169-14C1969022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10" name="矩形 9">
            <a:extLst>
              <a:ext uri="{FF2B5EF4-FFF2-40B4-BE49-F238E27FC236}">
                <a16:creationId xmlns:a16="http://schemas.microsoft.com/office/drawing/2014/main" id="{43C89DD1-79B9-4BED-A71A-DCE8C7FBA880}"/>
              </a:ext>
            </a:extLst>
          </p:cNvPr>
          <p:cNvSpPr/>
          <p:nvPr userDrawn="1"/>
        </p:nvSpPr>
        <p:spPr>
          <a:xfrm>
            <a:off x="0" y="651717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页脚占位符 4">
            <a:extLst>
              <a:ext uri="{FF2B5EF4-FFF2-40B4-BE49-F238E27FC236}">
                <a16:creationId xmlns:a16="http://schemas.microsoft.com/office/drawing/2014/main" id="{3A336E7D-9E96-4CEC-A13A-3DA028F9782D}"/>
              </a:ext>
            </a:extLst>
          </p:cNvPr>
          <p:cNvSpPr txBox="1">
            <a:spLocks/>
          </p:cNvSpPr>
          <p:nvPr userDrawn="1"/>
        </p:nvSpPr>
        <p:spPr>
          <a:xfrm>
            <a:off x="4080164" y="651717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800" b="1" kern="1200">
                <a:solidFill>
                  <a:schemeClr val="bg1"/>
                </a:solidFill>
                <a:latin typeface="仿宋" panose="02010609060101010101" pitchFamily="49" charset="-122"/>
                <a:ea typeface="仿宋"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移动通信原理   电气信息学院</a:t>
            </a:r>
            <a:endParaRPr lang="zh-CN" altLang="en-US" dirty="0"/>
          </a:p>
        </p:txBody>
      </p:sp>
      <p:sp>
        <p:nvSpPr>
          <p:cNvPr id="12" name="灯片编号占位符 5">
            <a:extLst>
              <a:ext uri="{FF2B5EF4-FFF2-40B4-BE49-F238E27FC236}">
                <a16:creationId xmlns:a16="http://schemas.microsoft.com/office/drawing/2014/main" id="{D8F7840B-F491-4A77-B8B7-B55B38EE188D}"/>
              </a:ext>
            </a:extLst>
          </p:cNvPr>
          <p:cNvSpPr txBox="1">
            <a:spLocks/>
          </p:cNvSpPr>
          <p:nvPr userDrawn="1"/>
        </p:nvSpPr>
        <p:spPr>
          <a:xfrm>
            <a:off x="8610600" y="650597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23E810-FFAA-425E-B9F9-C55CCC4FA6E5}" type="slidenum">
              <a:rPr lang="zh-CN" altLang="en-US" smtClean="0"/>
              <a:pPr/>
              <a:t>‹#›</a:t>
            </a:fld>
            <a:endParaRPr lang="zh-CN" altLang="en-US" dirty="0"/>
          </a:p>
        </p:txBody>
      </p:sp>
    </p:spTree>
    <p:extLst>
      <p:ext uri="{BB962C8B-B14F-4D97-AF65-F5344CB8AC3E}">
        <p14:creationId xmlns:p14="http://schemas.microsoft.com/office/powerpoint/2010/main" val="3438943962"/>
      </p:ext>
    </p:extLst>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581E6-19D2-4EDA-9A6E-96C1A00FE3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6401B6-CF98-4EFC-B4D1-3EC316A8D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CDCF7BC-D9B5-442A-A9EC-C4D3C4CFE14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DBCFCD6-69B5-45FF-B8EF-79C9600D9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C9329F8-E454-417C-9BC4-BAEE748D2B9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3A66B7C-AA6B-44B8-9B97-7AC929A00779}"/>
              </a:ext>
            </a:extLst>
          </p:cNvPr>
          <p:cNvSpPr>
            <a:spLocks noGrp="1"/>
          </p:cNvSpPr>
          <p:nvPr>
            <p:ph type="dt" sz="half" idx="10"/>
          </p:nvPr>
        </p:nvSpPr>
        <p:spPr>
          <a:xfrm>
            <a:off x="839788" y="6517178"/>
            <a:ext cx="2743200" cy="365125"/>
          </a:xfrm>
        </p:spPr>
        <p:txBody>
          <a:bodyPr/>
          <a:lstStyle>
            <a:lvl1pPr>
              <a:defRPr>
                <a:solidFill>
                  <a:schemeClr val="bg1"/>
                </a:solidFill>
              </a:defRPr>
            </a:lvl1pPr>
          </a:lstStyle>
          <a:p>
            <a:fld id="{B458D773-611F-488A-A83B-6772BDCA5236}" type="datetime1">
              <a:rPr lang="zh-CN" altLang="en-US" smtClean="0"/>
              <a:t>2018-5-29</a:t>
            </a:fld>
            <a:endParaRPr lang="zh-CN" altLang="en-US" dirty="0"/>
          </a:p>
        </p:txBody>
      </p:sp>
      <p:sp>
        <p:nvSpPr>
          <p:cNvPr id="8" name="页脚占位符 7">
            <a:extLst>
              <a:ext uri="{FF2B5EF4-FFF2-40B4-BE49-F238E27FC236}">
                <a16:creationId xmlns:a16="http://schemas.microsoft.com/office/drawing/2014/main" id="{DF3CC999-0C91-4FFC-981C-54CA3B250EE7}"/>
              </a:ext>
            </a:extLst>
          </p:cNvPr>
          <p:cNvSpPr>
            <a:spLocks noGrp="1"/>
          </p:cNvSpPr>
          <p:nvPr>
            <p:ph type="ftr" sz="quarter" idx="11"/>
          </p:nvPr>
        </p:nvSpPr>
        <p:spPr>
          <a:xfrm>
            <a:off x="4040188" y="6517178"/>
            <a:ext cx="4114800" cy="365125"/>
          </a:xfrm>
        </p:spPr>
        <p:txBody>
          <a:bodyPr/>
          <a:lstStyle>
            <a:lvl1pPr>
              <a:defRPr sz="1800" b="1" i="0">
                <a:solidFill>
                  <a:schemeClr val="tx1"/>
                </a:solidFill>
              </a:defRPr>
            </a:lvl1pPr>
          </a:lstStyle>
          <a:p>
            <a:r>
              <a:rPr lang="zh-CN" altLang="en-US"/>
              <a:t>移动通信原理   电气信息学院</a:t>
            </a:r>
            <a:endParaRPr lang="en-US" altLang="zh-CN" dirty="0"/>
          </a:p>
        </p:txBody>
      </p:sp>
      <p:sp>
        <p:nvSpPr>
          <p:cNvPr id="9" name="灯片编号占位符 8">
            <a:extLst>
              <a:ext uri="{FF2B5EF4-FFF2-40B4-BE49-F238E27FC236}">
                <a16:creationId xmlns:a16="http://schemas.microsoft.com/office/drawing/2014/main" id="{A9FAEC42-C92C-46D8-9CDE-E23559D19A66}"/>
              </a:ext>
            </a:extLst>
          </p:cNvPr>
          <p:cNvSpPr>
            <a:spLocks noGrp="1"/>
          </p:cNvSpPr>
          <p:nvPr>
            <p:ph type="sldNum" sz="quarter" idx="12"/>
          </p:nvPr>
        </p:nvSpPr>
        <p:spPr>
          <a:xfrm>
            <a:off x="8612188" y="6517178"/>
            <a:ext cx="2743200" cy="365125"/>
          </a:xfrm>
        </p:spPr>
        <p:txBody>
          <a:bodyPr/>
          <a:lstStyle>
            <a:lvl1pPr>
              <a:defRPr>
                <a:solidFill>
                  <a:schemeClr val="bg1"/>
                </a:solidFill>
              </a:defRPr>
            </a:lvl1pPr>
          </a:lstStyle>
          <a:p>
            <a:fld id="{F623E810-FFAA-425E-B9F9-C55CCC4FA6E5}" type="slidenum">
              <a:rPr lang="zh-CN" altLang="en-US" smtClean="0"/>
              <a:pPr/>
              <a:t>‹#›</a:t>
            </a:fld>
            <a:endParaRPr lang="zh-CN" altLang="en-US" dirty="0"/>
          </a:p>
        </p:txBody>
      </p:sp>
      <p:sp>
        <p:nvSpPr>
          <p:cNvPr id="10" name="矩形 9">
            <a:extLst>
              <a:ext uri="{FF2B5EF4-FFF2-40B4-BE49-F238E27FC236}">
                <a16:creationId xmlns:a16="http://schemas.microsoft.com/office/drawing/2014/main" id="{D5540EC0-D68D-4A76-A4A2-A13B0E301BF7}"/>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5B04B22C-C66C-454B-9A94-3D6379E599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12" name="矩形 11">
            <a:extLst>
              <a:ext uri="{FF2B5EF4-FFF2-40B4-BE49-F238E27FC236}">
                <a16:creationId xmlns:a16="http://schemas.microsoft.com/office/drawing/2014/main" id="{7AD1B0DF-F9B1-494E-AA17-6E714C98598A}"/>
              </a:ext>
            </a:extLst>
          </p:cNvPr>
          <p:cNvSpPr/>
          <p:nvPr userDrawn="1"/>
        </p:nvSpPr>
        <p:spPr>
          <a:xfrm>
            <a:off x="0" y="6517177"/>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页脚占位符 4">
            <a:extLst>
              <a:ext uri="{FF2B5EF4-FFF2-40B4-BE49-F238E27FC236}">
                <a16:creationId xmlns:a16="http://schemas.microsoft.com/office/drawing/2014/main" id="{3856CB18-BC49-414B-AA90-396B640BA282}"/>
              </a:ext>
            </a:extLst>
          </p:cNvPr>
          <p:cNvSpPr txBox="1">
            <a:spLocks/>
          </p:cNvSpPr>
          <p:nvPr userDrawn="1"/>
        </p:nvSpPr>
        <p:spPr>
          <a:xfrm>
            <a:off x="4080164" y="651717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800" b="1" kern="1200">
                <a:solidFill>
                  <a:schemeClr val="bg1"/>
                </a:solidFill>
                <a:latin typeface="仿宋" panose="02010609060101010101" pitchFamily="49" charset="-122"/>
                <a:ea typeface="仿宋"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移动通信原理   电气信息学院</a:t>
            </a:r>
          </a:p>
        </p:txBody>
      </p:sp>
      <p:sp>
        <p:nvSpPr>
          <p:cNvPr id="14" name="灯片编号占位符 5">
            <a:extLst>
              <a:ext uri="{FF2B5EF4-FFF2-40B4-BE49-F238E27FC236}">
                <a16:creationId xmlns:a16="http://schemas.microsoft.com/office/drawing/2014/main" id="{2D2B2599-3C72-4919-B11E-571310753E22}"/>
              </a:ext>
            </a:extLst>
          </p:cNvPr>
          <p:cNvSpPr txBox="1">
            <a:spLocks/>
          </p:cNvSpPr>
          <p:nvPr userDrawn="1"/>
        </p:nvSpPr>
        <p:spPr>
          <a:xfrm>
            <a:off x="8610600" y="650597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23E810-FFAA-425E-B9F9-C55CCC4FA6E5}" type="slidenum">
              <a:rPr lang="zh-CN" altLang="en-US" smtClean="0"/>
              <a:pPr/>
              <a:t>‹#›</a:t>
            </a:fld>
            <a:endParaRPr lang="zh-CN" altLang="en-US" dirty="0"/>
          </a:p>
        </p:txBody>
      </p:sp>
    </p:spTree>
    <p:extLst>
      <p:ext uri="{BB962C8B-B14F-4D97-AF65-F5344CB8AC3E}">
        <p14:creationId xmlns:p14="http://schemas.microsoft.com/office/powerpoint/2010/main" val="2802616219"/>
      </p:ext>
    </p:extLst>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15A52-937D-46FF-8B00-F2869DAD88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2480F0-C634-408A-8377-7B1F97BFF72D}"/>
              </a:ext>
            </a:extLst>
          </p:cNvPr>
          <p:cNvSpPr>
            <a:spLocks noGrp="1"/>
          </p:cNvSpPr>
          <p:nvPr>
            <p:ph type="dt" sz="half" idx="10"/>
          </p:nvPr>
        </p:nvSpPr>
        <p:spPr/>
        <p:txBody>
          <a:bodyPr/>
          <a:lstStyle/>
          <a:p>
            <a:fld id="{CFAADF55-C31F-438E-97F0-B6814E59B94F}" type="datetime1">
              <a:rPr lang="zh-CN" altLang="en-US" smtClean="0"/>
              <a:t>2018-5-29</a:t>
            </a:fld>
            <a:endParaRPr lang="zh-CN" altLang="en-US"/>
          </a:p>
        </p:txBody>
      </p:sp>
      <p:sp>
        <p:nvSpPr>
          <p:cNvPr id="4" name="页脚占位符 3">
            <a:extLst>
              <a:ext uri="{FF2B5EF4-FFF2-40B4-BE49-F238E27FC236}">
                <a16:creationId xmlns:a16="http://schemas.microsoft.com/office/drawing/2014/main" id="{8EA4B510-43D0-4A12-BC50-155B17053AF5}"/>
              </a:ext>
            </a:extLst>
          </p:cNvPr>
          <p:cNvSpPr>
            <a:spLocks noGrp="1"/>
          </p:cNvSpPr>
          <p:nvPr>
            <p:ph type="ftr" sz="quarter" idx="11"/>
          </p:nvPr>
        </p:nvSpPr>
        <p:spPr/>
        <p:txBody>
          <a:bodyPr/>
          <a:lstStyle/>
          <a:p>
            <a:r>
              <a:rPr lang="zh-CN" altLang="en-US"/>
              <a:t>移动通信原理   电气信息学院</a:t>
            </a:r>
          </a:p>
        </p:txBody>
      </p:sp>
      <p:sp>
        <p:nvSpPr>
          <p:cNvPr id="5" name="灯片编号占位符 4">
            <a:extLst>
              <a:ext uri="{FF2B5EF4-FFF2-40B4-BE49-F238E27FC236}">
                <a16:creationId xmlns:a16="http://schemas.microsoft.com/office/drawing/2014/main" id="{FEA95F79-D33E-4FDE-AD62-767B51C235AE}"/>
              </a:ext>
            </a:extLst>
          </p:cNvPr>
          <p:cNvSpPr>
            <a:spLocks noGrp="1"/>
          </p:cNvSpPr>
          <p:nvPr>
            <p:ph type="sldNum" sz="quarter" idx="12"/>
          </p:nvPr>
        </p:nvSpPr>
        <p:spPr/>
        <p:txBody>
          <a:bodyPr/>
          <a:lstStyle/>
          <a:p>
            <a:fld id="{F623E810-FFAA-425E-B9F9-C55CCC4FA6E5}" type="slidenum">
              <a:rPr lang="zh-CN" altLang="en-US" smtClean="0"/>
              <a:t>‹#›</a:t>
            </a:fld>
            <a:endParaRPr lang="zh-CN" altLang="en-US" dirty="0"/>
          </a:p>
        </p:txBody>
      </p:sp>
      <p:sp>
        <p:nvSpPr>
          <p:cNvPr id="6" name="矩形 5">
            <a:extLst>
              <a:ext uri="{FF2B5EF4-FFF2-40B4-BE49-F238E27FC236}">
                <a16:creationId xmlns:a16="http://schemas.microsoft.com/office/drawing/2014/main" id="{B409C623-C71D-4C67-A225-FC95EA1A17C5}"/>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8F669ACC-FEF7-43A2-8E71-37A63514A3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8" name="矩形 7">
            <a:extLst>
              <a:ext uri="{FF2B5EF4-FFF2-40B4-BE49-F238E27FC236}">
                <a16:creationId xmlns:a16="http://schemas.microsoft.com/office/drawing/2014/main" id="{4A37A97B-1BEA-4983-B791-627EF692F137}"/>
              </a:ext>
            </a:extLst>
          </p:cNvPr>
          <p:cNvSpPr/>
          <p:nvPr userDrawn="1"/>
        </p:nvSpPr>
        <p:spPr>
          <a:xfrm>
            <a:off x="0" y="651717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灯片编号占位符 5">
            <a:extLst>
              <a:ext uri="{FF2B5EF4-FFF2-40B4-BE49-F238E27FC236}">
                <a16:creationId xmlns:a16="http://schemas.microsoft.com/office/drawing/2014/main" id="{96537AD5-ABC5-4055-86EC-1171358FB034}"/>
              </a:ext>
            </a:extLst>
          </p:cNvPr>
          <p:cNvSpPr txBox="1">
            <a:spLocks/>
          </p:cNvSpPr>
          <p:nvPr userDrawn="1"/>
        </p:nvSpPr>
        <p:spPr>
          <a:xfrm>
            <a:off x="8610600" y="650597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bg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23E810-FFAA-425E-B9F9-C55CCC4FA6E5}" type="slidenum">
              <a:rPr lang="zh-CN" altLang="en-US" smtClean="0"/>
              <a:pPr/>
              <a:t>‹#›</a:t>
            </a:fld>
            <a:endParaRPr lang="zh-CN" altLang="en-US" dirty="0"/>
          </a:p>
        </p:txBody>
      </p:sp>
      <p:sp>
        <p:nvSpPr>
          <p:cNvPr id="11" name="页脚占位符 4">
            <a:extLst>
              <a:ext uri="{FF2B5EF4-FFF2-40B4-BE49-F238E27FC236}">
                <a16:creationId xmlns:a16="http://schemas.microsoft.com/office/drawing/2014/main" id="{4D524B2D-F79E-4E79-97F7-930E932928B0}"/>
              </a:ext>
            </a:extLst>
          </p:cNvPr>
          <p:cNvSpPr txBox="1">
            <a:spLocks/>
          </p:cNvSpPr>
          <p:nvPr userDrawn="1"/>
        </p:nvSpPr>
        <p:spPr>
          <a:xfrm>
            <a:off x="4080164" y="6517178"/>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800" b="1" kern="1200">
                <a:solidFill>
                  <a:schemeClr val="bg1"/>
                </a:solidFill>
                <a:latin typeface="仿宋" panose="02010609060101010101" pitchFamily="49" charset="-122"/>
                <a:ea typeface="仿宋"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移动通信原理   电气信息学院</a:t>
            </a:r>
          </a:p>
        </p:txBody>
      </p:sp>
    </p:spTree>
    <p:extLst>
      <p:ext uri="{BB962C8B-B14F-4D97-AF65-F5344CB8AC3E}">
        <p14:creationId xmlns:p14="http://schemas.microsoft.com/office/powerpoint/2010/main" val="1763071839"/>
      </p:ext>
    </p:extLst>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6702A0-1792-4DCB-A0B3-6B9CF01B23BD}"/>
              </a:ext>
            </a:extLst>
          </p:cNvPr>
          <p:cNvSpPr>
            <a:spLocks noGrp="1"/>
          </p:cNvSpPr>
          <p:nvPr>
            <p:ph type="dt" sz="half" idx="10"/>
          </p:nvPr>
        </p:nvSpPr>
        <p:spPr/>
        <p:txBody>
          <a:bodyPr/>
          <a:lstStyle/>
          <a:p>
            <a:fld id="{599E43BC-D4F3-4C61-B3EA-D243E8588EDA}" type="datetime1">
              <a:rPr lang="zh-CN" altLang="en-US" smtClean="0"/>
              <a:t>2018-5-29</a:t>
            </a:fld>
            <a:endParaRPr lang="zh-CN" altLang="en-US"/>
          </a:p>
        </p:txBody>
      </p:sp>
      <p:sp>
        <p:nvSpPr>
          <p:cNvPr id="3" name="页脚占位符 2">
            <a:extLst>
              <a:ext uri="{FF2B5EF4-FFF2-40B4-BE49-F238E27FC236}">
                <a16:creationId xmlns:a16="http://schemas.microsoft.com/office/drawing/2014/main" id="{B3247F90-F533-46A7-B8CA-42E0A1CFD70A}"/>
              </a:ext>
            </a:extLst>
          </p:cNvPr>
          <p:cNvSpPr>
            <a:spLocks noGrp="1"/>
          </p:cNvSpPr>
          <p:nvPr>
            <p:ph type="ftr" sz="quarter" idx="11"/>
          </p:nvPr>
        </p:nvSpPr>
        <p:spPr/>
        <p:txBody>
          <a:bodyPr/>
          <a:lstStyle>
            <a:lvl1pPr>
              <a:defRPr sz="1800" b="1">
                <a:solidFill>
                  <a:srgbClr val="006676"/>
                </a:solidFill>
              </a:defRPr>
            </a:lvl1pPr>
          </a:lstStyle>
          <a:p>
            <a:r>
              <a:rPr lang="zh-CN" altLang="en-US" dirty="0"/>
              <a:t>移动通信原理   电气信息学院</a:t>
            </a:r>
          </a:p>
        </p:txBody>
      </p:sp>
      <p:sp>
        <p:nvSpPr>
          <p:cNvPr id="4" name="灯片编号占位符 3">
            <a:extLst>
              <a:ext uri="{FF2B5EF4-FFF2-40B4-BE49-F238E27FC236}">
                <a16:creationId xmlns:a16="http://schemas.microsoft.com/office/drawing/2014/main" id="{0BF4C70A-B8C1-421B-91C9-8E580E3470EC}"/>
              </a:ext>
            </a:extLst>
          </p:cNvPr>
          <p:cNvSpPr>
            <a:spLocks noGrp="1"/>
          </p:cNvSpPr>
          <p:nvPr>
            <p:ph type="sldNum" sz="quarter" idx="12"/>
          </p:nvPr>
        </p:nvSpPr>
        <p:spPr/>
        <p:txBody>
          <a:bodyPr/>
          <a:lstStyle>
            <a:lvl1pPr>
              <a:defRPr>
                <a:solidFill>
                  <a:schemeClr val="bg1"/>
                </a:solidFill>
              </a:defRPr>
            </a:lvl1pPr>
          </a:lstStyle>
          <a:p>
            <a:fld id="{F623E810-FFAA-425E-B9F9-C55CCC4FA6E5}" type="slidenum">
              <a:rPr lang="zh-CN" altLang="en-US" smtClean="0"/>
              <a:pPr/>
              <a:t>‹#›</a:t>
            </a:fld>
            <a:endParaRPr lang="zh-CN" altLang="en-US" dirty="0"/>
          </a:p>
        </p:txBody>
      </p:sp>
    </p:spTree>
    <p:extLst>
      <p:ext uri="{BB962C8B-B14F-4D97-AF65-F5344CB8AC3E}">
        <p14:creationId xmlns:p14="http://schemas.microsoft.com/office/powerpoint/2010/main" val="1304237959"/>
      </p:ext>
    </p:extLst>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3DF4F-7215-4334-A234-B0B301C133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2A2B5A-3A2E-4225-AC5D-203338729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293EC86-8392-4635-84EA-898211CB3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1676B4-80FE-4DDA-825F-EDFD252009A0}"/>
              </a:ext>
            </a:extLst>
          </p:cNvPr>
          <p:cNvSpPr>
            <a:spLocks noGrp="1"/>
          </p:cNvSpPr>
          <p:nvPr>
            <p:ph type="dt" sz="half" idx="10"/>
          </p:nvPr>
        </p:nvSpPr>
        <p:spPr/>
        <p:txBody>
          <a:bodyPr/>
          <a:lstStyle/>
          <a:p>
            <a:fld id="{8065D82B-C502-4FB3-90FF-894CC66B9A53}" type="datetime1">
              <a:rPr lang="zh-CN" altLang="en-US" smtClean="0"/>
              <a:t>2018-5-29</a:t>
            </a:fld>
            <a:endParaRPr lang="zh-CN" altLang="en-US"/>
          </a:p>
        </p:txBody>
      </p:sp>
      <p:sp>
        <p:nvSpPr>
          <p:cNvPr id="6" name="页脚占位符 5">
            <a:extLst>
              <a:ext uri="{FF2B5EF4-FFF2-40B4-BE49-F238E27FC236}">
                <a16:creationId xmlns:a16="http://schemas.microsoft.com/office/drawing/2014/main" id="{7D8E1996-F1B2-4C31-B7DD-B0634728B3BA}"/>
              </a:ext>
            </a:extLst>
          </p:cNvPr>
          <p:cNvSpPr>
            <a:spLocks noGrp="1"/>
          </p:cNvSpPr>
          <p:nvPr>
            <p:ph type="ftr" sz="quarter" idx="11"/>
          </p:nvPr>
        </p:nvSpPr>
        <p:spPr/>
        <p:txBody>
          <a:bodyPr/>
          <a:lstStyle/>
          <a:p>
            <a:r>
              <a:rPr lang="zh-CN" altLang="en-US"/>
              <a:t>移动通信原理   电气信息学院</a:t>
            </a:r>
          </a:p>
        </p:txBody>
      </p:sp>
      <p:sp>
        <p:nvSpPr>
          <p:cNvPr id="7" name="灯片编号占位符 6">
            <a:extLst>
              <a:ext uri="{FF2B5EF4-FFF2-40B4-BE49-F238E27FC236}">
                <a16:creationId xmlns:a16="http://schemas.microsoft.com/office/drawing/2014/main" id="{0356F48C-29DC-44DF-A45B-748886463395}"/>
              </a:ext>
            </a:extLst>
          </p:cNvPr>
          <p:cNvSpPr>
            <a:spLocks noGrp="1"/>
          </p:cNvSpPr>
          <p:nvPr>
            <p:ph type="sldNum" sz="quarter" idx="12"/>
          </p:nvPr>
        </p:nvSpPr>
        <p:spPr/>
        <p:txBody>
          <a:bodyPr/>
          <a:lstStyle/>
          <a:p>
            <a:fld id="{F623E810-FFAA-425E-B9F9-C55CCC4FA6E5}" type="slidenum">
              <a:rPr lang="zh-CN" altLang="en-US" smtClean="0"/>
              <a:t>‹#›</a:t>
            </a:fld>
            <a:endParaRPr lang="zh-CN" altLang="en-US"/>
          </a:p>
        </p:txBody>
      </p:sp>
      <p:sp>
        <p:nvSpPr>
          <p:cNvPr id="8" name="矩形 7">
            <a:extLst>
              <a:ext uri="{FF2B5EF4-FFF2-40B4-BE49-F238E27FC236}">
                <a16:creationId xmlns:a16="http://schemas.microsoft.com/office/drawing/2014/main" id="{F262138A-ED88-4F67-8065-BC465D7A4581}"/>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ABD12C8-A786-476C-9C2D-0CC8974445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10" name="矩形 9">
            <a:extLst>
              <a:ext uri="{FF2B5EF4-FFF2-40B4-BE49-F238E27FC236}">
                <a16:creationId xmlns:a16="http://schemas.microsoft.com/office/drawing/2014/main" id="{D582DD6E-9D30-4433-B0DB-8732BCBA84D1}"/>
              </a:ext>
            </a:extLst>
          </p:cNvPr>
          <p:cNvSpPr/>
          <p:nvPr userDrawn="1"/>
        </p:nvSpPr>
        <p:spPr>
          <a:xfrm>
            <a:off x="0" y="651717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3965910"/>
      </p:ext>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55556-7F82-4BC3-A758-7A8DDF7873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4948E6-C3C5-43B6-92AB-716102C78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447474-FFF3-46B9-8E35-92144D891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5CF9A3-C97E-42F1-84AD-F66EB17358C7}"/>
              </a:ext>
            </a:extLst>
          </p:cNvPr>
          <p:cNvSpPr>
            <a:spLocks noGrp="1"/>
          </p:cNvSpPr>
          <p:nvPr>
            <p:ph type="dt" sz="half" idx="10"/>
          </p:nvPr>
        </p:nvSpPr>
        <p:spPr/>
        <p:txBody>
          <a:bodyPr/>
          <a:lstStyle/>
          <a:p>
            <a:fld id="{96A4E549-5094-46AE-9E83-47719949DBB9}" type="datetime1">
              <a:rPr lang="zh-CN" altLang="en-US" smtClean="0"/>
              <a:t>2018-5-29</a:t>
            </a:fld>
            <a:endParaRPr lang="zh-CN" altLang="en-US"/>
          </a:p>
        </p:txBody>
      </p:sp>
      <p:sp>
        <p:nvSpPr>
          <p:cNvPr id="6" name="页脚占位符 5">
            <a:extLst>
              <a:ext uri="{FF2B5EF4-FFF2-40B4-BE49-F238E27FC236}">
                <a16:creationId xmlns:a16="http://schemas.microsoft.com/office/drawing/2014/main" id="{03631325-82A7-41C9-A665-22FDF96C289B}"/>
              </a:ext>
            </a:extLst>
          </p:cNvPr>
          <p:cNvSpPr>
            <a:spLocks noGrp="1"/>
          </p:cNvSpPr>
          <p:nvPr>
            <p:ph type="ftr" sz="quarter" idx="11"/>
          </p:nvPr>
        </p:nvSpPr>
        <p:spPr/>
        <p:txBody>
          <a:bodyPr/>
          <a:lstStyle/>
          <a:p>
            <a:r>
              <a:rPr lang="zh-CN" altLang="en-US"/>
              <a:t>移动通信原理   电气信息学院</a:t>
            </a:r>
          </a:p>
        </p:txBody>
      </p:sp>
      <p:sp>
        <p:nvSpPr>
          <p:cNvPr id="7" name="灯片编号占位符 6">
            <a:extLst>
              <a:ext uri="{FF2B5EF4-FFF2-40B4-BE49-F238E27FC236}">
                <a16:creationId xmlns:a16="http://schemas.microsoft.com/office/drawing/2014/main" id="{CDDBA626-8BDF-4493-939D-DF7A482D47E4}"/>
              </a:ext>
            </a:extLst>
          </p:cNvPr>
          <p:cNvSpPr>
            <a:spLocks noGrp="1"/>
          </p:cNvSpPr>
          <p:nvPr>
            <p:ph type="sldNum" sz="quarter" idx="12"/>
          </p:nvPr>
        </p:nvSpPr>
        <p:spPr/>
        <p:txBody>
          <a:bodyPr/>
          <a:lstStyle/>
          <a:p>
            <a:fld id="{F623E810-FFAA-425E-B9F9-C55CCC4FA6E5}" type="slidenum">
              <a:rPr lang="zh-CN" altLang="en-US" smtClean="0"/>
              <a:t>‹#›</a:t>
            </a:fld>
            <a:endParaRPr lang="zh-CN" altLang="en-US"/>
          </a:p>
        </p:txBody>
      </p:sp>
      <p:sp>
        <p:nvSpPr>
          <p:cNvPr id="8" name="矩形 7">
            <a:extLst>
              <a:ext uri="{FF2B5EF4-FFF2-40B4-BE49-F238E27FC236}">
                <a16:creationId xmlns:a16="http://schemas.microsoft.com/office/drawing/2014/main" id="{D1B4C3EE-E540-42FB-AE89-245C1CAD58F3}"/>
              </a:ext>
            </a:extLst>
          </p:cNvPr>
          <p:cNvSpPr/>
          <p:nvPr userDrawn="1"/>
        </p:nvSpPr>
        <p:spPr>
          <a:xfrm>
            <a:off x="0" y="-4646"/>
            <a:ext cx="12192000" cy="1155469"/>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9C4BCFB2-C425-4C4B-AB31-30F5BB08DA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7079" y="-12960"/>
            <a:ext cx="953193" cy="1166343"/>
          </a:xfrm>
          <a:prstGeom prst="rect">
            <a:avLst/>
          </a:prstGeom>
        </p:spPr>
      </p:pic>
      <p:sp>
        <p:nvSpPr>
          <p:cNvPr id="10" name="矩形 9">
            <a:extLst>
              <a:ext uri="{FF2B5EF4-FFF2-40B4-BE49-F238E27FC236}">
                <a16:creationId xmlns:a16="http://schemas.microsoft.com/office/drawing/2014/main" id="{CA213D07-CAAE-405D-BEFA-A80204DA184F}"/>
              </a:ext>
            </a:extLst>
          </p:cNvPr>
          <p:cNvSpPr/>
          <p:nvPr userDrawn="1"/>
        </p:nvSpPr>
        <p:spPr>
          <a:xfrm>
            <a:off x="0" y="6517178"/>
            <a:ext cx="12192000" cy="365125"/>
          </a:xfrm>
          <a:prstGeom prst="rect">
            <a:avLst/>
          </a:prstGeom>
          <a:solidFill>
            <a:srgbClr val="0A6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12302"/>
      </p:ext>
    </p:extLst>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4337F4-DFE4-4C42-AB55-F7BF69A8E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AC0DEB-DDDC-4C18-A04B-74861432B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D2EC8400-B9DA-4E3C-85C3-ADE87FD12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3E902652-E5A2-4E18-8F23-64CBBF111A7B}" type="datetime1">
              <a:rPr lang="zh-CN" altLang="en-US" smtClean="0"/>
              <a:t>2018-5-29</a:t>
            </a:fld>
            <a:endParaRPr lang="zh-CN" altLang="en-US" dirty="0"/>
          </a:p>
        </p:txBody>
      </p:sp>
      <p:sp>
        <p:nvSpPr>
          <p:cNvPr id="5" name="页脚占位符 4">
            <a:extLst>
              <a:ext uri="{FF2B5EF4-FFF2-40B4-BE49-F238E27FC236}">
                <a16:creationId xmlns:a16="http://schemas.microsoft.com/office/drawing/2014/main" id="{010675B0-0CEB-4AAE-9109-747A73FC0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a:t>移动通信原理   电气信息学院</a:t>
            </a:r>
            <a:endParaRPr lang="zh-CN" altLang="en-US" dirty="0"/>
          </a:p>
        </p:txBody>
      </p:sp>
      <p:sp>
        <p:nvSpPr>
          <p:cNvPr id="6" name="灯片编号占位符 5">
            <a:extLst>
              <a:ext uri="{FF2B5EF4-FFF2-40B4-BE49-F238E27FC236}">
                <a16:creationId xmlns:a16="http://schemas.microsoft.com/office/drawing/2014/main" id="{70DAA3F9-008C-4175-842A-D1E346952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F623E810-FFAA-425E-B9F9-C55CCC4FA6E5}" type="slidenum">
              <a:rPr lang="zh-CN" altLang="en-US" smtClean="0"/>
              <a:pPr/>
              <a:t>‹#›</a:t>
            </a:fld>
            <a:endParaRPr lang="zh-CN" altLang="en-US" dirty="0"/>
          </a:p>
        </p:txBody>
      </p:sp>
    </p:spTree>
    <p:extLst>
      <p:ext uri="{BB962C8B-B14F-4D97-AF65-F5344CB8AC3E}">
        <p14:creationId xmlns:p14="http://schemas.microsoft.com/office/powerpoint/2010/main" val="682224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sh dir="r"/>
  </p:transition>
  <p:hf hd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6C266-2990-4D9E-A7B7-777C832EE171}"/>
              </a:ext>
            </a:extLst>
          </p:cNvPr>
          <p:cNvSpPr>
            <a:spLocks noGrp="1"/>
          </p:cNvSpPr>
          <p:nvPr>
            <p:ph type="ctrTitle" idx="4294967295"/>
          </p:nvPr>
        </p:nvSpPr>
        <p:spPr>
          <a:xfrm>
            <a:off x="4021138" y="2324100"/>
            <a:ext cx="8170862" cy="1527175"/>
          </a:xfrm>
          <a:solidFill>
            <a:srgbClr val="0A6677"/>
          </a:solidFill>
        </p:spPr>
        <p:txBody>
          <a:bodyPr/>
          <a:lstStyle/>
          <a:p>
            <a:pPr algn="ctr"/>
            <a:r>
              <a:rPr lang="zh-CN" altLang="en-US" b="1" dirty="0">
                <a:solidFill>
                  <a:schemeClr val="bg1"/>
                </a:solidFill>
              </a:rPr>
              <a:t>第五章 蜂窝组网技术</a:t>
            </a:r>
          </a:p>
        </p:txBody>
      </p:sp>
      <p:sp>
        <p:nvSpPr>
          <p:cNvPr id="3" name="副标题 2">
            <a:extLst>
              <a:ext uri="{FF2B5EF4-FFF2-40B4-BE49-F238E27FC236}">
                <a16:creationId xmlns:a16="http://schemas.microsoft.com/office/drawing/2014/main" id="{ED04F5F1-165F-4E21-82FD-30F15469865A}"/>
              </a:ext>
            </a:extLst>
          </p:cNvPr>
          <p:cNvSpPr>
            <a:spLocks noGrp="1"/>
          </p:cNvSpPr>
          <p:nvPr>
            <p:ph type="subTitle" idx="4294967295"/>
          </p:nvPr>
        </p:nvSpPr>
        <p:spPr>
          <a:xfrm>
            <a:off x="8585200" y="4549775"/>
            <a:ext cx="3606800" cy="1655763"/>
          </a:xfrm>
        </p:spPr>
        <p:txBody>
          <a:bodyPr/>
          <a:lstStyle/>
          <a:p>
            <a:pPr marL="0" indent="0">
              <a:buNone/>
            </a:pPr>
            <a:r>
              <a:rPr lang="zh-CN" altLang="en-US" b="1" dirty="0">
                <a:solidFill>
                  <a:srgbClr val="0A6677"/>
                </a:solidFill>
              </a:rPr>
              <a:t>电气信息学院 </a:t>
            </a:r>
            <a:r>
              <a:rPr lang="en-US" altLang="zh-CN" b="1" dirty="0">
                <a:solidFill>
                  <a:srgbClr val="0A6677"/>
                </a:solidFill>
              </a:rPr>
              <a:t> </a:t>
            </a:r>
            <a:r>
              <a:rPr lang="zh-CN" altLang="en-US" b="1" dirty="0">
                <a:solidFill>
                  <a:srgbClr val="0A6677"/>
                </a:solidFill>
              </a:rPr>
              <a:t>施政</a:t>
            </a:r>
          </a:p>
        </p:txBody>
      </p:sp>
      <p:pic>
        <p:nvPicPr>
          <p:cNvPr id="5" name="图片 4">
            <a:extLst>
              <a:ext uri="{FF2B5EF4-FFF2-40B4-BE49-F238E27FC236}">
                <a16:creationId xmlns:a16="http://schemas.microsoft.com/office/drawing/2014/main" id="{4A30A91C-D842-433A-83E7-D5AA622727E8}"/>
              </a:ext>
            </a:extLst>
          </p:cNvPr>
          <p:cNvPicPr>
            <a:picLocks noChangeAspect="1"/>
          </p:cNvPicPr>
          <p:nvPr/>
        </p:nvPicPr>
        <p:blipFill>
          <a:blip r:embed="rId2">
            <a:clrChange>
              <a:clrFrom>
                <a:srgbClr val="F6F8FA"/>
              </a:clrFrom>
              <a:clrTo>
                <a:srgbClr val="F6F8FA">
                  <a:alpha val="0"/>
                </a:srgbClr>
              </a:clrTo>
            </a:clrChange>
            <a:extLst>
              <a:ext uri="{28A0092B-C50C-407E-A947-70E740481C1C}">
                <a14:useLocalDpi xmlns:a14="http://schemas.microsoft.com/office/drawing/2010/main" val="0"/>
              </a:ext>
            </a:extLst>
          </a:blip>
          <a:stretch>
            <a:fillRect/>
          </a:stretch>
        </p:blipFill>
        <p:spPr>
          <a:xfrm>
            <a:off x="760172" y="1750637"/>
            <a:ext cx="2467221" cy="3028425"/>
          </a:xfrm>
          <a:prstGeom prst="rect">
            <a:avLst/>
          </a:prstGeom>
        </p:spPr>
      </p:pic>
      <p:sp>
        <p:nvSpPr>
          <p:cNvPr id="4" name="Slide Number Placeholder 3">
            <a:extLst>
              <a:ext uri="{FF2B5EF4-FFF2-40B4-BE49-F238E27FC236}">
                <a16:creationId xmlns:a16="http://schemas.microsoft.com/office/drawing/2014/main" id="{F8937301-E3BE-4382-85A4-E5DDEBA73D87}"/>
              </a:ext>
            </a:extLst>
          </p:cNvPr>
          <p:cNvSpPr>
            <a:spLocks noGrp="1"/>
          </p:cNvSpPr>
          <p:nvPr>
            <p:ph type="sldNum" sz="quarter" idx="12"/>
          </p:nvPr>
        </p:nvSpPr>
        <p:spPr/>
        <p:txBody>
          <a:bodyPr/>
          <a:lstStyle/>
          <a:p>
            <a:fld id="{F623E810-FFAA-425E-B9F9-C55CCC4FA6E5}" type="slidenum">
              <a:rPr lang="zh-CN" altLang="en-US" smtClean="0"/>
              <a:t>1</a:t>
            </a:fld>
            <a:endParaRPr lang="zh-CN" altLang="en-US"/>
          </a:p>
        </p:txBody>
      </p:sp>
      <p:sp>
        <p:nvSpPr>
          <p:cNvPr id="6" name="Footer Placeholder 5">
            <a:extLst>
              <a:ext uri="{FF2B5EF4-FFF2-40B4-BE49-F238E27FC236}">
                <a16:creationId xmlns:a16="http://schemas.microsoft.com/office/drawing/2014/main" id="{F943B559-46CB-421C-B69F-0CD5FEAA81D6}"/>
              </a:ext>
            </a:extLst>
          </p:cNvPr>
          <p:cNvSpPr>
            <a:spLocks noGrp="1"/>
          </p:cNvSpPr>
          <p:nvPr>
            <p:ph type="ftr" sz="quarter" idx="11"/>
          </p:nvPr>
        </p:nvSpPr>
        <p:spPr/>
        <p:txBody>
          <a:bodyPr/>
          <a:lstStyle/>
          <a:p>
            <a:r>
              <a:rPr lang="zh-CN" altLang="en-US"/>
              <a:t>移动通信原理   电气信息学院</a:t>
            </a:r>
          </a:p>
        </p:txBody>
      </p:sp>
    </p:spTree>
    <p:extLst>
      <p:ext uri="{BB962C8B-B14F-4D97-AF65-F5344CB8AC3E}">
        <p14:creationId xmlns:p14="http://schemas.microsoft.com/office/powerpoint/2010/main" val="316736582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44A9A-31FE-42C4-AFD3-6759D49BDF61}"/>
              </a:ext>
            </a:extLst>
          </p:cNvPr>
          <p:cNvSpPr>
            <a:spLocks noGrp="1"/>
          </p:cNvSpPr>
          <p:nvPr>
            <p:ph idx="1"/>
          </p:nvPr>
        </p:nvSpPr>
        <p:spPr>
          <a:xfrm>
            <a:off x="411479" y="1333500"/>
            <a:ext cx="10515600" cy="4991100"/>
          </a:xfrm>
        </p:spPr>
        <p:txBody>
          <a:bodyPr>
            <a:normAutofit fontScale="62500" lnSpcReduction="20000"/>
          </a:bodyPr>
          <a:lstStyle/>
          <a:p>
            <a:pPr>
              <a:lnSpc>
                <a:spcPct val="80000"/>
              </a:lnSpc>
              <a:buClr>
                <a:schemeClr val="accent4"/>
              </a:buClr>
              <a:buBlip>
                <a:blip r:embed="rId2"/>
              </a:buBlip>
            </a:pPr>
            <a:r>
              <a:rPr lang="zh-CN" altLang="en-US" sz="3500" dirty="0">
                <a:solidFill>
                  <a:srgbClr val="003300"/>
                </a:solidFill>
                <a:latin typeface="华文楷体" panose="02010600040101010101" pitchFamily="2" charset="-122"/>
                <a:ea typeface="华文楷体" panose="02010600040101010101" pitchFamily="2" charset="-122"/>
              </a:rPr>
              <a:t>特点</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先断后通：在新链路建立前，先中断旧链路。</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在整个切换过程中移动台只能使用一个无线信道。</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存在短期通话中断。</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有掉话的可能。</a:t>
            </a:r>
          </a:p>
          <a:p>
            <a:pPr>
              <a:lnSpc>
                <a:spcPct val="80000"/>
              </a:lnSpc>
              <a:buClr>
                <a:schemeClr val="accent4"/>
              </a:buClr>
              <a:buBlip>
                <a:blip r:embed="rId2"/>
              </a:buBlip>
            </a:pPr>
            <a:r>
              <a:rPr lang="zh-CN" altLang="en-US" sz="3500" dirty="0">
                <a:solidFill>
                  <a:srgbClr val="003300"/>
                </a:solidFill>
                <a:latin typeface="华文楷体" panose="02010600040101010101" pitchFamily="2" charset="-122"/>
                <a:ea typeface="华文楷体" panose="02010600040101010101" pitchFamily="2" charset="-122"/>
              </a:rPr>
              <a:t>系统</a:t>
            </a:r>
          </a:p>
          <a:p>
            <a:pPr marL="971550" lvl="1" indent="-514350">
              <a:lnSpc>
                <a:spcPct val="110000"/>
              </a:lnSpc>
              <a:buFont typeface="+mj-lt"/>
              <a:buAutoNum type="arabicPeriod"/>
            </a:pPr>
            <a:r>
              <a:rPr lang="zh-CN" altLang="en-US" sz="3700" dirty="0">
                <a:latin typeface="华文楷体" panose="02010600040101010101" pitchFamily="2" charset="-122"/>
                <a:ea typeface="华文楷体" panose="02010600040101010101" pitchFamily="2" charset="-122"/>
              </a:rPr>
              <a:t>模拟系统和</a:t>
            </a:r>
            <a:r>
              <a:rPr lang="en-US" altLang="zh-CN" sz="3700" dirty="0">
                <a:latin typeface="华文楷体" panose="02010600040101010101" pitchFamily="2" charset="-122"/>
                <a:ea typeface="华文楷体" panose="02010600040101010101" pitchFamily="2" charset="-122"/>
              </a:rPr>
              <a:t>TDMA</a:t>
            </a:r>
            <a:r>
              <a:rPr lang="zh-CN" altLang="en-US" sz="3700" dirty="0">
                <a:latin typeface="华文楷体" panose="02010600040101010101" pitchFamily="2" charset="-122"/>
                <a:ea typeface="华文楷体" panose="02010600040101010101" pitchFamily="2" charset="-122"/>
              </a:rPr>
              <a:t>系统（如</a:t>
            </a:r>
            <a:r>
              <a:rPr lang="en-US" altLang="zh-CN" sz="3700" dirty="0">
                <a:latin typeface="华文楷体" panose="02010600040101010101" pitchFamily="2" charset="-122"/>
                <a:ea typeface="华文楷体" panose="02010600040101010101" pitchFamily="2" charset="-122"/>
              </a:rPr>
              <a:t>GSM</a:t>
            </a:r>
            <a:r>
              <a:rPr lang="zh-CN" altLang="en-US" sz="3700" dirty="0">
                <a:latin typeface="华文楷体" panose="02010600040101010101" pitchFamily="2" charset="-122"/>
                <a:ea typeface="华文楷体" panose="02010600040101010101" pitchFamily="2" charset="-122"/>
              </a:rPr>
              <a:t>系统）</a:t>
            </a:r>
          </a:p>
          <a:p>
            <a:pPr marL="971550" lvl="1" indent="-514350">
              <a:lnSpc>
                <a:spcPct val="110000"/>
              </a:lnSpc>
              <a:buFont typeface="+mj-lt"/>
              <a:buAutoNum type="arabicPeriod"/>
            </a:pPr>
            <a:r>
              <a:rPr lang="zh-CN" altLang="en-US" sz="3700" dirty="0">
                <a:latin typeface="华文楷体" panose="02010600040101010101" pitchFamily="2" charset="-122"/>
                <a:ea typeface="华文楷体" panose="02010600040101010101" pitchFamily="2" charset="-122"/>
              </a:rPr>
              <a:t>原因：采用不同频率的小区之间只能采用硬切换</a:t>
            </a:r>
          </a:p>
          <a:p>
            <a:pPr>
              <a:lnSpc>
                <a:spcPct val="80000"/>
              </a:lnSpc>
              <a:buClr>
                <a:schemeClr val="accent4"/>
              </a:buClr>
              <a:buBlip>
                <a:blip r:embed="rId2"/>
              </a:buBlip>
            </a:pPr>
            <a:r>
              <a:rPr lang="zh-CN" altLang="en-US" sz="3500" dirty="0">
                <a:solidFill>
                  <a:srgbClr val="003300"/>
                </a:solidFill>
                <a:latin typeface="华文楷体" panose="02010600040101010101" pitchFamily="2" charset="-122"/>
                <a:ea typeface="华文楷体" panose="02010600040101010101" pitchFamily="2" charset="-122"/>
              </a:rPr>
              <a:t>缺点</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失败率较高</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“乒乓效应”</a:t>
            </a:r>
          </a:p>
          <a:p>
            <a:pPr>
              <a:lnSpc>
                <a:spcPct val="80000"/>
              </a:lnSpc>
              <a:buClr>
                <a:schemeClr val="accent4"/>
              </a:buClr>
              <a:buBlip>
                <a:blip r:embed="rId2"/>
              </a:buBlip>
            </a:pPr>
            <a:r>
              <a:rPr lang="zh-CN" altLang="en-US" sz="3500" dirty="0">
                <a:solidFill>
                  <a:srgbClr val="003300"/>
                </a:solidFill>
                <a:latin typeface="华文楷体" panose="02010600040101010101" pitchFamily="2" charset="-122"/>
                <a:ea typeface="华文楷体" panose="02010600040101010101" pitchFamily="2" charset="-122"/>
              </a:rPr>
              <a:t>统计结果</a:t>
            </a:r>
          </a:p>
          <a:p>
            <a:pPr marL="457200" lvl="1" indent="0">
              <a:lnSpc>
                <a:spcPct val="110000"/>
              </a:lnSpc>
              <a:buNone/>
            </a:pPr>
            <a:r>
              <a:rPr lang="zh-CN" altLang="en-US" sz="3700" dirty="0">
                <a:latin typeface="华文楷体" panose="02010600040101010101" pitchFamily="2" charset="-122"/>
                <a:ea typeface="华文楷体" panose="02010600040101010101" pitchFamily="2" charset="-122"/>
              </a:rPr>
              <a:t>无线信道上</a:t>
            </a:r>
            <a:r>
              <a:rPr lang="en-US" altLang="zh-CN" sz="3700" dirty="0">
                <a:latin typeface="华文楷体" panose="02010600040101010101" pitchFamily="2" charset="-122"/>
                <a:ea typeface="华文楷体" panose="02010600040101010101" pitchFamily="2" charset="-122"/>
              </a:rPr>
              <a:t>90%</a:t>
            </a:r>
            <a:r>
              <a:rPr lang="zh-CN" altLang="en-US" sz="3700" dirty="0">
                <a:latin typeface="华文楷体" panose="02010600040101010101" pitchFamily="2" charset="-122"/>
                <a:ea typeface="华文楷体" panose="02010600040101010101" pitchFamily="2" charset="-122"/>
              </a:rPr>
              <a:t>的掉话是在切换过程中发生的。 </a:t>
            </a:r>
          </a:p>
          <a:p>
            <a:endParaRPr lang="en-US" dirty="0"/>
          </a:p>
        </p:txBody>
      </p:sp>
      <p:sp>
        <p:nvSpPr>
          <p:cNvPr id="3" name="Slide Number Placeholder 2">
            <a:extLst>
              <a:ext uri="{FF2B5EF4-FFF2-40B4-BE49-F238E27FC236}">
                <a16:creationId xmlns:a16="http://schemas.microsoft.com/office/drawing/2014/main" id="{0ABB497A-5C7D-4558-A5C9-9888DDCB2C55}"/>
              </a:ext>
            </a:extLst>
          </p:cNvPr>
          <p:cNvSpPr>
            <a:spLocks noGrp="1"/>
          </p:cNvSpPr>
          <p:nvPr>
            <p:ph type="sldNum" sz="quarter" idx="12"/>
          </p:nvPr>
        </p:nvSpPr>
        <p:spPr/>
        <p:txBody>
          <a:bodyPr/>
          <a:lstStyle/>
          <a:p>
            <a:fld id="{F623E810-FFAA-425E-B9F9-C55CCC4FA6E5}" type="slidenum">
              <a:rPr lang="zh-CN" altLang="en-US" smtClean="0"/>
              <a:pPr/>
              <a:t>10</a:t>
            </a:fld>
            <a:endParaRPr lang="zh-CN" altLang="en-US" dirty="0"/>
          </a:p>
        </p:txBody>
      </p:sp>
      <p:sp>
        <p:nvSpPr>
          <p:cNvPr id="4" name="Title 3">
            <a:extLst>
              <a:ext uri="{FF2B5EF4-FFF2-40B4-BE49-F238E27FC236}">
                <a16:creationId xmlns:a16="http://schemas.microsoft.com/office/drawing/2014/main" id="{7B52C8B7-E881-42CB-9D40-EE63E7F54C14}"/>
              </a:ext>
            </a:extLst>
          </p:cNvPr>
          <p:cNvSpPr>
            <a:spLocks noGrp="1"/>
          </p:cNvSpPr>
          <p:nvPr>
            <p:ph type="title"/>
          </p:nvPr>
        </p:nvSpPr>
        <p:spPr/>
        <p:txBody>
          <a:bodyPr/>
          <a:lstStyle/>
          <a:p>
            <a:r>
              <a:rPr lang="en-US"/>
              <a:t>5.6.1 </a:t>
            </a:r>
            <a:r>
              <a:rPr lang="zh-CN" altLang="en-US"/>
              <a:t>硬切换 </a:t>
            </a:r>
            <a:r>
              <a:rPr lang="en-US" altLang="zh-CN"/>
              <a:t>(Hard Handoff, HHO)</a:t>
            </a:r>
            <a:endParaRPr lang="en-US" dirty="0"/>
          </a:p>
        </p:txBody>
      </p:sp>
      <p:sp>
        <p:nvSpPr>
          <p:cNvPr id="8" name="Footer Placeholder 7">
            <a:extLst>
              <a:ext uri="{FF2B5EF4-FFF2-40B4-BE49-F238E27FC236}">
                <a16:creationId xmlns:a16="http://schemas.microsoft.com/office/drawing/2014/main" id="{E76E5ABF-C2EB-4D3C-992A-0AAE7B896C33}"/>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120212847"/>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44A9A-31FE-42C4-AFD3-6759D49BDF61}"/>
              </a:ext>
            </a:extLst>
          </p:cNvPr>
          <p:cNvSpPr>
            <a:spLocks noGrp="1"/>
          </p:cNvSpPr>
          <p:nvPr>
            <p:ph idx="1"/>
          </p:nvPr>
        </p:nvSpPr>
        <p:spPr>
          <a:xfrm>
            <a:off x="411479" y="1333500"/>
            <a:ext cx="10515600" cy="4991100"/>
          </a:xfrm>
        </p:spPr>
        <p:txBody>
          <a:bodyPr>
            <a:normAutofit fontScale="77500" lnSpcReduction="20000"/>
          </a:bodyPr>
          <a:lstStyle/>
          <a:p>
            <a:pPr>
              <a:lnSpc>
                <a:spcPct val="80000"/>
              </a:lnSpc>
              <a:buClr>
                <a:schemeClr val="accent4"/>
              </a:buClr>
              <a:buBlip>
                <a:blip r:embed="rId2"/>
              </a:buBlip>
            </a:pPr>
            <a:r>
              <a:rPr lang="zh-CN" altLang="en-US" sz="3500" dirty="0">
                <a:solidFill>
                  <a:srgbClr val="003300"/>
                </a:solidFill>
                <a:latin typeface="华文楷体" panose="02010600040101010101" pitchFamily="2" charset="-122"/>
                <a:ea typeface="华文楷体" panose="02010600040101010101" pitchFamily="2" charset="-122"/>
              </a:rPr>
              <a:t>特点</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先通后断：在确立新链路之后再断开旧链路。</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相邻小区使用相同频率。</a:t>
            </a:r>
          </a:p>
          <a:p>
            <a:pPr>
              <a:lnSpc>
                <a:spcPct val="80000"/>
              </a:lnSpc>
              <a:buClr>
                <a:schemeClr val="accent4"/>
              </a:buClr>
              <a:buBlip>
                <a:blip r:embed="rId2"/>
              </a:buBlip>
            </a:pPr>
            <a:r>
              <a:rPr lang="zh-CN" altLang="en-US" sz="3500" dirty="0">
                <a:solidFill>
                  <a:srgbClr val="003300"/>
                </a:solidFill>
                <a:latin typeface="华文楷体" panose="02010600040101010101" pitchFamily="2" charset="-122"/>
                <a:ea typeface="华文楷体" panose="02010600040101010101" pitchFamily="2" charset="-122"/>
              </a:rPr>
              <a:t>系统</a:t>
            </a:r>
          </a:p>
          <a:p>
            <a:pPr marL="457200" lvl="1" indent="0">
              <a:lnSpc>
                <a:spcPct val="110000"/>
              </a:lnSpc>
              <a:buNone/>
            </a:pPr>
            <a:r>
              <a:rPr lang="en-US" altLang="zh-CN" sz="3700" dirty="0">
                <a:latin typeface="华文楷体" panose="02010600040101010101" pitchFamily="2" charset="-122"/>
                <a:ea typeface="华文楷体" panose="02010600040101010101" pitchFamily="2" charset="-122"/>
              </a:rPr>
              <a:t>CDMA</a:t>
            </a:r>
            <a:r>
              <a:rPr lang="zh-CN" altLang="en-US" sz="3700" dirty="0">
                <a:latin typeface="华文楷体" panose="02010600040101010101" pitchFamily="2" charset="-122"/>
                <a:ea typeface="华文楷体" panose="02010600040101010101" pitchFamily="2" charset="-122"/>
              </a:rPr>
              <a:t>系统所独有</a:t>
            </a:r>
          </a:p>
          <a:p>
            <a:pPr>
              <a:lnSpc>
                <a:spcPct val="80000"/>
              </a:lnSpc>
              <a:buClr>
                <a:schemeClr val="accent4"/>
              </a:buClr>
              <a:buBlip>
                <a:blip r:embed="rId2">
                  <a:extLst/>
                </a:blip>
              </a:buBlip>
            </a:pPr>
            <a:r>
              <a:rPr lang="zh-CN" altLang="en-US" sz="3500" dirty="0">
                <a:solidFill>
                  <a:srgbClr val="003300"/>
                </a:solidFill>
                <a:latin typeface="华文楷体" panose="02010600040101010101" pitchFamily="2" charset="-122"/>
                <a:ea typeface="华文楷体" panose="02010600040101010101" pitchFamily="2" charset="-122"/>
              </a:rPr>
              <a:t>优点</a:t>
            </a: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提高切换成功率</a:t>
            </a:r>
            <a:endParaRPr lang="en-US" altLang="zh-CN" sz="3600" dirty="0">
              <a:latin typeface="华文楷体" panose="02010600040101010101" pitchFamily="2" charset="-122"/>
              <a:ea typeface="华文楷体" panose="02010600040101010101" pitchFamily="2" charset="-122"/>
            </a:endParaRP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增加系统容量</a:t>
            </a:r>
            <a:endParaRPr lang="en-US" altLang="zh-CN" sz="3600" dirty="0">
              <a:latin typeface="华文楷体" panose="02010600040101010101" pitchFamily="2" charset="-122"/>
              <a:ea typeface="华文楷体" panose="02010600040101010101" pitchFamily="2" charset="-122"/>
            </a:endParaRPr>
          </a:p>
          <a:p>
            <a:pPr marL="971550" lvl="1" indent="-514350">
              <a:lnSpc>
                <a:spcPct val="110000"/>
              </a:lnSpc>
              <a:buFont typeface="+mj-lt"/>
              <a:buAutoNum type="arabicPeriod"/>
            </a:pPr>
            <a:r>
              <a:rPr lang="zh-CN" altLang="en-US" sz="3600" dirty="0">
                <a:latin typeface="华文楷体" panose="02010600040101010101" pitchFamily="2" charset="-122"/>
                <a:ea typeface="华文楷体" panose="02010600040101010101" pitchFamily="2" charset="-122"/>
              </a:rPr>
              <a:t>提高通信质量</a:t>
            </a:r>
          </a:p>
          <a:p>
            <a:pPr>
              <a:lnSpc>
                <a:spcPct val="80000"/>
              </a:lnSpc>
              <a:buClr>
                <a:schemeClr val="accent4"/>
              </a:buClr>
              <a:buBlip>
                <a:blip r:embed="rId2"/>
              </a:buBlip>
            </a:pPr>
            <a:r>
              <a:rPr lang="zh-CN" altLang="en-US" sz="3500" dirty="0">
                <a:solidFill>
                  <a:srgbClr val="003300"/>
                </a:solidFill>
                <a:latin typeface="华文楷体" panose="02010600040101010101" pitchFamily="2" charset="-122"/>
                <a:ea typeface="华文楷体" panose="02010600040101010101" pitchFamily="2" charset="-122"/>
              </a:rPr>
              <a:t>缺点</a:t>
            </a:r>
          </a:p>
          <a:p>
            <a:pPr marL="457200" lvl="1" indent="0">
              <a:lnSpc>
                <a:spcPct val="110000"/>
              </a:lnSpc>
              <a:buNone/>
            </a:pPr>
            <a:r>
              <a:rPr lang="zh-CN" altLang="en-US" sz="3700" dirty="0">
                <a:latin typeface="华文楷体" panose="02010600040101010101" pitchFamily="2" charset="-122"/>
                <a:ea typeface="华文楷体" panose="02010600040101010101" pitchFamily="2" charset="-122"/>
              </a:rPr>
              <a:t>硬件设备增加、占用更多资源、过于频繁的控制信息交互等。 </a:t>
            </a:r>
          </a:p>
          <a:p>
            <a:endParaRPr lang="en-US" dirty="0"/>
          </a:p>
        </p:txBody>
      </p:sp>
      <p:sp>
        <p:nvSpPr>
          <p:cNvPr id="3" name="Slide Number Placeholder 2">
            <a:extLst>
              <a:ext uri="{FF2B5EF4-FFF2-40B4-BE49-F238E27FC236}">
                <a16:creationId xmlns:a16="http://schemas.microsoft.com/office/drawing/2014/main" id="{0ABB497A-5C7D-4558-A5C9-9888DDCB2C55}"/>
              </a:ext>
            </a:extLst>
          </p:cNvPr>
          <p:cNvSpPr>
            <a:spLocks noGrp="1"/>
          </p:cNvSpPr>
          <p:nvPr>
            <p:ph type="sldNum" sz="quarter" idx="12"/>
          </p:nvPr>
        </p:nvSpPr>
        <p:spPr/>
        <p:txBody>
          <a:bodyPr/>
          <a:lstStyle/>
          <a:p>
            <a:fld id="{F623E810-FFAA-425E-B9F9-C55CCC4FA6E5}" type="slidenum">
              <a:rPr lang="zh-CN" altLang="en-US" smtClean="0"/>
              <a:pPr/>
              <a:t>11</a:t>
            </a:fld>
            <a:endParaRPr lang="zh-CN" altLang="en-US" dirty="0"/>
          </a:p>
        </p:txBody>
      </p:sp>
      <p:sp>
        <p:nvSpPr>
          <p:cNvPr id="4" name="Title 3">
            <a:extLst>
              <a:ext uri="{FF2B5EF4-FFF2-40B4-BE49-F238E27FC236}">
                <a16:creationId xmlns:a16="http://schemas.microsoft.com/office/drawing/2014/main" id="{7B52C8B7-E881-42CB-9D40-EE63E7F54C14}"/>
              </a:ext>
            </a:extLst>
          </p:cNvPr>
          <p:cNvSpPr>
            <a:spLocks noGrp="1"/>
          </p:cNvSpPr>
          <p:nvPr>
            <p:ph type="title"/>
          </p:nvPr>
        </p:nvSpPr>
        <p:spPr/>
        <p:txBody>
          <a:bodyPr/>
          <a:lstStyle/>
          <a:p>
            <a:r>
              <a:rPr lang="en-US" dirty="0"/>
              <a:t>5.6.1 </a:t>
            </a:r>
            <a:r>
              <a:rPr lang="zh-CN" altLang="en-US" dirty="0"/>
              <a:t>软切换 </a:t>
            </a:r>
            <a:r>
              <a:rPr lang="en-US" altLang="zh-CN" dirty="0"/>
              <a:t>(Soft Handoff</a:t>
            </a:r>
            <a:r>
              <a:rPr lang="zh-CN" altLang="en-US" dirty="0"/>
              <a:t>，</a:t>
            </a:r>
            <a:r>
              <a:rPr lang="en-US" altLang="zh-CN" dirty="0"/>
              <a:t>SHO)</a:t>
            </a:r>
            <a:endParaRPr lang="en-US" dirty="0"/>
          </a:p>
        </p:txBody>
      </p:sp>
      <p:sp>
        <p:nvSpPr>
          <p:cNvPr id="8" name="Footer Placeholder 7">
            <a:extLst>
              <a:ext uri="{FF2B5EF4-FFF2-40B4-BE49-F238E27FC236}">
                <a16:creationId xmlns:a16="http://schemas.microsoft.com/office/drawing/2014/main" id="{E76E5ABF-C2EB-4D3C-992A-0AAE7B896C33}"/>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3304129401"/>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568357D9-CAD2-4017-B985-0F8BADEC97D5}"/>
              </a:ext>
            </a:extLst>
          </p:cNvPr>
          <p:cNvSpPr>
            <a:spLocks noGrp="1" noChangeArrowheads="1"/>
          </p:cNvSpPr>
          <p:nvPr>
            <p:ph type="title"/>
          </p:nvPr>
        </p:nvSpPr>
        <p:spPr/>
        <p:txBody>
          <a:bodyPr/>
          <a:lstStyle/>
          <a:p>
            <a:pPr eaLnBrk="1" hangingPunct="1">
              <a:defRPr/>
            </a:pPr>
            <a:r>
              <a:rPr lang="en-US" altLang="zh-CN" dirty="0"/>
              <a:t>5.6.1 </a:t>
            </a:r>
            <a:r>
              <a:rPr lang="zh-CN" altLang="en-US" dirty="0"/>
              <a:t>软切换（</a:t>
            </a:r>
            <a:r>
              <a:rPr lang="en-US" altLang="zh-CN" dirty="0"/>
              <a:t>Soft Handoff</a:t>
            </a:r>
            <a:r>
              <a:rPr lang="zh-CN" altLang="en-US" dirty="0"/>
              <a:t>，</a:t>
            </a:r>
            <a:r>
              <a:rPr lang="en-US" altLang="zh-CN" dirty="0"/>
              <a:t>SHO</a:t>
            </a:r>
            <a:r>
              <a:rPr lang="zh-CN" altLang="en-US" dirty="0"/>
              <a:t>）</a:t>
            </a:r>
          </a:p>
        </p:txBody>
      </p:sp>
      <p:sp>
        <p:nvSpPr>
          <p:cNvPr id="96261" name="Freeform 3">
            <a:extLst>
              <a:ext uri="{FF2B5EF4-FFF2-40B4-BE49-F238E27FC236}">
                <a16:creationId xmlns:a16="http://schemas.microsoft.com/office/drawing/2014/main" id="{0B845FC1-1A9A-4ED3-AF4C-0E8C756FF19B}"/>
              </a:ext>
            </a:extLst>
          </p:cNvPr>
          <p:cNvSpPr>
            <a:spLocks/>
          </p:cNvSpPr>
          <p:nvPr/>
        </p:nvSpPr>
        <p:spPr bwMode="gray">
          <a:xfrm>
            <a:off x="2279650" y="2924176"/>
            <a:ext cx="7505700" cy="2676525"/>
          </a:xfrm>
          <a:custGeom>
            <a:avLst/>
            <a:gdLst>
              <a:gd name="T0" fmla="*/ 2147483646 w 4728"/>
              <a:gd name="T1" fmla="*/ 2147483646 h 1686"/>
              <a:gd name="T2" fmla="*/ 2147483646 w 4728"/>
              <a:gd name="T3" fmla="*/ 2147483646 h 1686"/>
              <a:gd name="T4" fmla="*/ 2147483646 w 4728"/>
              <a:gd name="T5" fmla="*/ 2147483646 h 1686"/>
              <a:gd name="T6" fmla="*/ 2147483646 w 4728"/>
              <a:gd name="T7" fmla="*/ 2147483646 h 1686"/>
              <a:gd name="T8" fmla="*/ 2147483646 w 4728"/>
              <a:gd name="T9" fmla="*/ 2147483646 h 1686"/>
              <a:gd name="T10" fmla="*/ 2147483646 w 4728"/>
              <a:gd name="T11" fmla="*/ 2147483646 h 1686"/>
              <a:gd name="T12" fmla="*/ 2147483646 w 4728"/>
              <a:gd name="T13" fmla="*/ 2147483646 h 1686"/>
              <a:gd name="T14" fmla="*/ 2147483646 w 4728"/>
              <a:gd name="T15" fmla="*/ 2147483646 h 1686"/>
              <a:gd name="T16" fmla="*/ 2147483646 w 4728"/>
              <a:gd name="T17" fmla="*/ 2147483646 h 1686"/>
              <a:gd name="T18" fmla="*/ 2147483646 w 4728"/>
              <a:gd name="T19" fmla="*/ 2147483646 h 1686"/>
              <a:gd name="T20" fmla="*/ 2147483646 w 4728"/>
              <a:gd name="T21" fmla="*/ 2147483646 h 1686"/>
              <a:gd name="T22" fmla="*/ 2147483646 w 4728"/>
              <a:gd name="T23" fmla="*/ 2147483646 h 1686"/>
              <a:gd name="T24" fmla="*/ 2147483646 w 4728"/>
              <a:gd name="T25" fmla="*/ 2147483646 h 16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28"/>
              <a:gd name="T40" fmla="*/ 0 h 1686"/>
              <a:gd name="T41" fmla="*/ 4728 w 4728"/>
              <a:gd name="T42" fmla="*/ 1686 h 168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336699"/>
              </a:gs>
              <a:gs pos="100000">
                <a:srgbClr val="D8E2EB"/>
              </a:gs>
            </a:gsLst>
            <a:lin ang="5400000" scaled="1"/>
          </a:gradFill>
          <a:ln w="9525">
            <a:round/>
            <a:headEnd/>
            <a:tailEnd/>
          </a:ln>
          <a:scene3d>
            <a:camera prst="legacyObliqueBottom">
              <a:rot lat="21299986" lon="0" rev="0"/>
            </a:camera>
            <a:lightRig rig="legacyFlat3" dir="b"/>
          </a:scene3d>
          <a:sp3d extrusionH="100000" prstMaterial="legacyMatte">
            <a:bevelT w="13500" h="13500" prst="angle"/>
            <a:bevelB w="13500" h="13500" prst="angle"/>
            <a:extrusionClr>
              <a:srgbClr val="336699"/>
            </a:extrusionClr>
            <a:contourClr>
              <a:srgbClr val="336699"/>
            </a:contourClr>
          </a:sp3d>
        </p:spPr>
        <p:txBody>
          <a:bodyPr wrap="none" anchor="ctr">
            <a:flatTx/>
          </a:bodyPr>
          <a:lstStyle/>
          <a:p>
            <a:endParaRPr lang="en-US"/>
          </a:p>
        </p:txBody>
      </p:sp>
      <p:grpSp>
        <p:nvGrpSpPr>
          <p:cNvPr id="96262" name="Group 4">
            <a:extLst>
              <a:ext uri="{FF2B5EF4-FFF2-40B4-BE49-F238E27FC236}">
                <a16:creationId xmlns:a16="http://schemas.microsoft.com/office/drawing/2014/main" id="{F385B82D-415B-4385-AE41-BF36E833DCC0}"/>
              </a:ext>
            </a:extLst>
          </p:cNvPr>
          <p:cNvGrpSpPr>
            <a:grpSpLocks/>
          </p:cNvGrpSpPr>
          <p:nvPr/>
        </p:nvGrpSpPr>
        <p:grpSpPr bwMode="auto">
          <a:xfrm>
            <a:off x="4440238" y="2708276"/>
            <a:ext cx="3606800" cy="760413"/>
            <a:chOff x="1383" y="1452"/>
            <a:chExt cx="2826" cy="596"/>
          </a:xfrm>
        </p:grpSpPr>
        <p:sp>
          <p:nvSpPr>
            <p:cNvPr id="96284" name="Oval 5">
              <a:extLst>
                <a:ext uri="{FF2B5EF4-FFF2-40B4-BE49-F238E27FC236}">
                  <a16:creationId xmlns:a16="http://schemas.microsoft.com/office/drawing/2014/main" id="{BA55DE49-590F-4AF5-9189-BB26B53AADF4}"/>
                </a:ext>
              </a:extLst>
            </p:cNvPr>
            <p:cNvSpPr>
              <a:spLocks noChangeArrowheads="1"/>
            </p:cNvSpPr>
            <p:nvPr/>
          </p:nvSpPr>
          <p:spPr bwMode="ltGray">
            <a:xfrm>
              <a:off x="1383" y="1464"/>
              <a:ext cx="2824" cy="584"/>
            </a:xfrm>
            <a:prstGeom prst="ellipse">
              <a:avLst/>
            </a:prstGeom>
            <a:gradFill rotWithShape="1">
              <a:gsLst>
                <a:gs pos="0">
                  <a:srgbClr val="003955"/>
                </a:gs>
                <a:gs pos="50000">
                  <a:srgbClr val="006699"/>
                </a:gs>
                <a:gs pos="100000">
                  <a:srgbClr val="003955"/>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sp>
          <p:nvSpPr>
            <p:cNvPr id="96285" name="Oval 6">
              <a:extLst>
                <a:ext uri="{FF2B5EF4-FFF2-40B4-BE49-F238E27FC236}">
                  <a16:creationId xmlns:a16="http://schemas.microsoft.com/office/drawing/2014/main" id="{BCA74AB5-3E1B-4EB6-BE47-A76E0C9EDB70}"/>
                </a:ext>
              </a:extLst>
            </p:cNvPr>
            <p:cNvSpPr>
              <a:spLocks noChangeArrowheads="1"/>
            </p:cNvSpPr>
            <p:nvPr/>
          </p:nvSpPr>
          <p:spPr bwMode="ltGray">
            <a:xfrm>
              <a:off x="1383" y="1455"/>
              <a:ext cx="2826" cy="552"/>
            </a:xfrm>
            <a:prstGeom prst="ellipse">
              <a:avLst/>
            </a:prstGeom>
            <a:gradFill rotWithShape="1">
              <a:gsLst>
                <a:gs pos="0">
                  <a:srgbClr val="006699"/>
                </a:gs>
                <a:gs pos="100000">
                  <a:srgbClr val="A9CBDD"/>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sp>
          <p:nvSpPr>
            <p:cNvPr id="706567" name="Oval 7">
              <a:extLst>
                <a:ext uri="{FF2B5EF4-FFF2-40B4-BE49-F238E27FC236}">
                  <a16:creationId xmlns:a16="http://schemas.microsoft.com/office/drawing/2014/main" id="{41788F65-E3CB-44FB-9F70-B0C526397D74}"/>
                </a:ext>
              </a:extLst>
            </p:cNvPr>
            <p:cNvSpPr>
              <a:spLocks noChangeArrowheads="1"/>
            </p:cNvSpPr>
            <p:nvPr/>
          </p:nvSpPr>
          <p:spPr bwMode="ltGray">
            <a:xfrm>
              <a:off x="1385" y="1452"/>
              <a:ext cx="2806" cy="544"/>
            </a:xfrm>
            <a:prstGeom prst="ellipse">
              <a:avLst/>
            </a:prstGeom>
            <a:gradFill rotWithShape="1">
              <a:gsLst>
                <a:gs pos="0">
                  <a:schemeClr val="bg1">
                    <a:gamma/>
                    <a:shade val="0"/>
                    <a:invGamma/>
                    <a:alpha val="27000"/>
                  </a:schemeClr>
                </a:gs>
                <a:gs pos="50000">
                  <a:schemeClr val="bg1">
                    <a:alpha val="5000"/>
                  </a:schemeClr>
                </a:gs>
                <a:gs pos="100000">
                  <a:schemeClr val="bg1">
                    <a:gamma/>
                    <a:shade val="0"/>
                    <a:invGamma/>
                    <a:alpha val="27000"/>
                  </a:schemeClr>
                </a:gs>
              </a:gsLst>
              <a:lin ang="2700000" scaled="1"/>
            </a:gradFill>
            <a:ln w="9525">
              <a:noFill/>
              <a:round/>
              <a:headEnd/>
              <a:tailEnd/>
            </a:ln>
            <a:effectLst/>
          </p:spPr>
          <p:txBody>
            <a:bodyPr wrap="none" anchor="ctr"/>
            <a:lstStyle/>
            <a:p>
              <a:pPr algn="ctr">
                <a:defRPr/>
              </a:pPr>
              <a:endParaRPr lang="zh-CN" altLang="en-US" sz="2800">
                <a:solidFill>
                  <a:srgbClr val="DC5C7A"/>
                </a:solidFill>
                <a:latin typeface="Arial" charset="0"/>
              </a:endParaRPr>
            </a:p>
          </p:txBody>
        </p:sp>
      </p:grpSp>
      <p:sp>
        <p:nvSpPr>
          <p:cNvPr id="96263" name="AutoShape 8">
            <a:extLst>
              <a:ext uri="{FF2B5EF4-FFF2-40B4-BE49-F238E27FC236}">
                <a16:creationId xmlns:a16="http://schemas.microsoft.com/office/drawing/2014/main" id="{E569AEF8-E05F-41A1-AF9D-737135A7A369}"/>
              </a:ext>
            </a:extLst>
          </p:cNvPr>
          <p:cNvSpPr>
            <a:spLocks noChangeArrowheads="1"/>
          </p:cNvSpPr>
          <p:nvPr/>
        </p:nvSpPr>
        <p:spPr bwMode="gray">
          <a:xfrm>
            <a:off x="4851400" y="2782888"/>
            <a:ext cx="566738" cy="368300"/>
          </a:xfrm>
          <a:prstGeom prst="cube">
            <a:avLst>
              <a:gd name="adj" fmla="val 48171"/>
            </a:avLst>
          </a:prstGeom>
          <a:solidFill>
            <a:srgbClr val="333333"/>
          </a:solidFill>
          <a:ln>
            <a:noFill/>
          </a:ln>
          <a:effectLst>
            <a:prstShdw prst="shdw12">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sp>
        <p:nvSpPr>
          <p:cNvPr id="706569" name="AutoShape 9">
            <a:extLst>
              <a:ext uri="{FF2B5EF4-FFF2-40B4-BE49-F238E27FC236}">
                <a16:creationId xmlns:a16="http://schemas.microsoft.com/office/drawing/2014/main" id="{084B9B9D-7B9F-424E-889C-2661BB5470D8}"/>
              </a:ext>
            </a:extLst>
          </p:cNvPr>
          <p:cNvSpPr>
            <a:spLocks noChangeArrowheads="1"/>
          </p:cNvSpPr>
          <p:nvPr/>
        </p:nvSpPr>
        <p:spPr bwMode="ltGray">
          <a:xfrm>
            <a:off x="4191000" y="2362200"/>
            <a:ext cx="1739900" cy="598488"/>
          </a:xfrm>
          <a:prstGeom prst="cube">
            <a:avLst>
              <a:gd name="adj" fmla="val 24338"/>
            </a:avLst>
          </a:prstGeom>
          <a:gradFill rotWithShape="1">
            <a:gsLst>
              <a:gs pos="0">
                <a:schemeClr val="accent2">
                  <a:gamma/>
                  <a:shade val="76078"/>
                  <a:invGamma/>
                </a:schemeClr>
              </a:gs>
              <a:gs pos="100000">
                <a:schemeClr val="accent2"/>
              </a:gs>
            </a:gsLst>
            <a:lin ang="5400000" scaled="1"/>
          </a:gradFill>
          <a:ln w="9525">
            <a:noFill/>
            <a:miter lim="800000"/>
            <a:headEnd/>
            <a:tailEnd/>
          </a:ln>
          <a:effectLst/>
        </p:spPr>
        <p:txBody>
          <a:bodyPr wrap="none" anchor="ctr"/>
          <a:lstStyle/>
          <a:p>
            <a:pPr algn="ctr">
              <a:defRPr/>
            </a:pPr>
            <a:endParaRPr lang="zh-CN" altLang="en-US" sz="2800">
              <a:solidFill>
                <a:srgbClr val="DC5C7A"/>
              </a:solidFill>
              <a:latin typeface="Arial" charset="0"/>
            </a:endParaRPr>
          </a:p>
        </p:txBody>
      </p:sp>
      <p:sp>
        <p:nvSpPr>
          <p:cNvPr id="96265" name="AutoShape 10">
            <a:extLst>
              <a:ext uri="{FF2B5EF4-FFF2-40B4-BE49-F238E27FC236}">
                <a16:creationId xmlns:a16="http://schemas.microsoft.com/office/drawing/2014/main" id="{73BC2476-4CCD-4394-999C-959F20580EAD}"/>
              </a:ext>
            </a:extLst>
          </p:cNvPr>
          <p:cNvSpPr>
            <a:spLocks noChangeArrowheads="1"/>
          </p:cNvSpPr>
          <p:nvPr/>
        </p:nvSpPr>
        <p:spPr bwMode="gray">
          <a:xfrm>
            <a:off x="5973764" y="2006600"/>
            <a:ext cx="566737" cy="1144588"/>
          </a:xfrm>
          <a:prstGeom prst="cube">
            <a:avLst>
              <a:gd name="adj" fmla="val 48171"/>
            </a:avLst>
          </a:prstGeom>
          <a:solidFill>
            <a:srgbClr val="333333"/>
          </a:solidFill>
          <a:ln>
            <a:noFill/>
          </a:ln>
          <a:effectLst>
            <a:prstShdw prst="shdw12">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sp>
        <p:nvSpPr>
          <p:cNvPr id="706571" name="AutoShape 11">
            <a:extLst>
              <a:ext uri="{FF2B5EF4-FFF2-40B4-BE49-F238E27FC236}">
                <a16:creationId xmlns:a16="http://schemas.microsoft.com/office/drawing/2014/main" id="{A36EAC67-F84D-4876-AE7E-EA46CF7100A5}"/>
              </a:ext>
            </a:extLst>
          </p:cNvPr>
          <p:cNvSpPr>
            <a:spLocks noChangeArrowheads="1"/>
          </p:cNvSpPr>
          <p:nvPr/>
        </p:nvSpPr>
        <p:spPr bwMode="ltGray">
          <a:xfrm>
            <a:off x="5265738" y="1712913"/>
            <a:ext cx="2043112" cy="576262"/>
          </a:xfrm>
          <a:prstGeom prst="cube">
            <a:avLst>
              <a:gd name="adj" fmla="val 24338"/>
            </a:avLst>
          </a:prstGeom>
          <a:gradFill rotWithShape="1">
            <a:gsLst>
              <a:gs pos="0">
                <a:schemeClr val="folHlink">
                  <a:gamma/>
                  <a:shade val="86275"/>
                  <a:invGamma/>
                </a:schemeClr>
              </a:gs>
              <a:gs pos="100000">
                <a:schemeClr val="folHlink"/>
              </a:gs>
            </a:gsLst>
            <a:lin ang="5400000" scaled="1"/>
          </a:gradFill>
          <a:ln w="9525">
            <a:noFill/>
            <a:miter lim="800000"/>
            <a:headEnd/>
            <a:tailEnd/>
          </a:ln>
          <a:effectLst/>
        </p:spPr>
        <p:txBody>
          <a:bodyPr wrap="none" anchor="ctr"/>
          <a:lstStyle/>
          <a:p>
            <a:pPr algn="ctr">
              <a:defRPr/>
            </a:pPr>
            <a:endParaRPr lang="zh-CN" altLang="en-US" sz="2800">
              <a:solidFill>
                <a:srgbClr val="DC5C7A"/>
              </a:solidFill>
              <a:latin typeface="Arial" charset="0"/>
            </a:endParaRPr>
          </a:p>
        </p:txBody>
      </p:sp>
      <p:sp>
        <p:nvSpPr>
          <p:cNvPr id="96267" name="AutoShape 12">
            <a:extLst>
              <a:ext uri="{FF2B5EF4-FFF2-40B4-BE49-F238E27FC236}">
                <a16:creationId xmlns:a16="http://schemas.microsoft.com/office/drawing/2014/main" id="{2F569F95-AAF1-4748-AB6E-A37EA990D953}"/>
              </a:ext>
            </a:extLst>
          </p:cNvPr>
          <p:cNvSpPr>
            <a:spLocks noChangeArrowheads="1"/>
          </p:cNvSpPr>
          <p:nvPr/>
        </p:nvSpPr>
        <p:spPr bwMode="gray">
          <a:xfrm>
            <a:off x="6962775" y="2782888"/>
            <a:ext cx="566738" cy="368300"/>
          </a:xfrm>
          <a:prstGeom prst="cube">
            <a:avLst>
              <a:gd name="adj" fmla="val 48171"/>
            </a:avLst>
          </a:prstGeom>
          <a:solidFill>
            <a:srgbClr val="333333"/>
          </a:solidFill>
          <a:ln>
            <a:noFill/>
          </a:ln>
          <a:effectLst>
            <a:prstShdw prst="shdw12">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sp>
        <p:nvSpPr>
          <p:cNvPr id="706573" name="AutoShape 13">
            <a:extLst>
              <a:ext uri="{FF2B5EF4-FFF2-40B4-BE49-F238E27FC236}">
                <a16:creationId xmlns:a16="http://schemas.microsoft.com/office/drawing/2014/main" id="{1E76A203-CD62-4C5A-B871-4B1A096BD8F4}"/>
              </a:ext>
            </a:extLst>
          </p:cNvPr>
          <p:cNvSpPr>
            <a:spLocks noChangeArrowheads="1"/>
          </p:cNvSpPr>
          <p:nvPr/>
        </p:nvSpPr>
        <p:spPr bwMode="ltGray">
          <a:xfrm>
            <a:off x="6386513" y="2366964"/>
            <a:ext cx="1689100" cy="598487"/>
          </a:xfrm>
          <a:prstGeom prst="cube">
            <a:avLst>
              <a:gd name="adj" fmla="val 24338"/>
            </a:avLst>
          </a:prstGeom>
          <a:gradFill rotWithShape="1">
            <a:gsLst>
              <a:gs pos="0">
                <a:schemeClr val="accent1">
                  <a:gamma/>
                  <a:shade val="86275"/>
                  <a:invGamma/>
                </a:schemeClr>
              </a:gs>
              <a:gs pos="100000">
                <a:schemeClr val="accent1"/>
              </a:gs>
            </a:gsLst>
            <a:lin ang="5400000" scaled="1"/>
          </a:gradFill>
          <a:ln w="9525">
            <a:noFill/>
            <a:miter lim="800000"/>
            <a:headEnd/>
            <a:tailEnd/>
          </a:ln>
          <a:effectLst/>
        </p:spPr>
        <p:txBody>
          <a:bodyPr wrap="none" anchor="ctr"/>
          <a:lstStyle/>
          <a:p>
            <a:pPr algn="ctr">
              <a:defRPr/>
            </a:pPr>
            <a:endParaRPr lang="zh-CN" altLang="en-US" sz="2800">
              <a:solidFill>
                <a:srgbClr val="DC5C7A"/>
              </a:solidFill>
              <a:latin typeface="Arial" charset="0"/>
            </a:endParaRPr>
          </a:p>
        </p:txBody>
      </p:sp>
      <p:sp>
        <p:nvSpPr>
          <p:cNvPr id="96269" name="Rectangle 14">
            <a:extLst>
              <a:ext uri="{FF2B5EF4-FFF2-40B4-BE49-F238E27FC236}">
                <a16:creationId xmlns:a16="http://schemas.microsoft.com/office/drawing/2014/main" id="{5978F7C3-CE1A-4DDC-BFB2-FC71B877EDE5}"/>
              </a:ext>
            </a:extLst>
          </p:cNvPr>
          <p:cNvSpPr>
            <a:spLocks noChangeArrowheads="1"/>
          </p:cNvSpPr>
          <p:nvPr/>
        </p:nvSpPr>
        <p:spPr bwMode="gray">
          <a:xfrm>
            <a:off x="4367214" y="2420938"/>
            <a:ext cx="1273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a:solidFill>
                  <a:schemeClr val="tx1"/>
                </a:solidFill>
                <a:latin typeface="Arial" panose="020B0604020202020204" pitchFamily="34" charset="0"/>
              </a:rPr>
              <a:t>优点</a:t>
            </a:r>
          </a:p>
        </p:txBody>
      </p:sp>
      <p:sp>
        <p:nvSpPr>
          <p:cNvPr id="706575" name="Rectangle 15">
            <a:extLst>
              <a:ext uri="{FF2B5EF4-FFF2-40B4-BE49-F238E27FC236}">
                <a16:creationId xmlns:a16="http://schemas.microsoft.com/office/drawing/2014/main" id="{E96994F1-8E36-4441-9C54-72F4E16BE286}"/>
              </a:ext>
            </a:extLst>
          </p:cNvPr>
          <p:cNvSpPr>
            <a:spLocks noChangeArrowheads="1"/>
          </p:cNvSpPr>
          <p:nvPr/>
        </p:nvSpPr>
        <p:spPr bwMode="gray">
          <a:xfrm>
            <a:off x="6527801" y="2420938"/>
            <a:ext cx="1273175" cy="519112"/>
          </a:xfrm>
          <a:prstGeom prst="rect">
            <a:avLst/>
          </a:prstGeom>
          <a:noFill/>
          <a:ln w="9525" algn="ctr">
            <a:noFill/>
            <a:miter lim="800000"/>
            <a:headEnd/>
            <a:tailEnd/>
          </a:ln>
          <a:effectLst/>
        </p:spPr>
        <p:txBody>
          <a:bodyPr>
            <a:spAutoFit/>
          </a:bodyPr>
          <a:lstStyle/>
          <a:p>
            <a:pPr algn="ctr" eaLnBrk="1" hangingPunct="1">
              <a:defRPr/>
            </a:pPr>
            <a:r>
              <a:rPr lang="zh-CN" altLang="en-US" sz="2800">
                <a:effectLst>
                  <a:outerShdw blurRad="38100" dist="38100" dir="2700000" algn="tl">
                    <a:srgbClr val="C0C0C0"/>
                  </a:outerShdw>
                </a:effectLst>
                <a:latin typeface="Arial" charset="0"/>
              </a:rPr>
              <a:t>缺点</a:t>
            </a:r>
          </a:p>
        </p:txBody>
      </p:sp>
      <p:sp>
        <p:nvSpPr>
          <p:cNvPr id="96271" name="Rectangle 16">
            <a:extLst>
              <a:ext uri="{FF2B5EF4-FFF2-40B4-BE49-F238E27FC236}">
                <a16:creationId xmlns:a16="http://schemas.microsoft.com/office/drawing/2014/main" id="{84A6944A-863B-4216-AAE9-FF16B096B791}"/>
              </a:ext>
            </a:extLst>
          </p:cNvPr>
          <p:cNvSpPr>
            <a:spLocks noChangeArrowheads="1"/>
          </p:cNvSpPr>
          <p:nvPr/>
        </p:nvSpPr>
        <p:spPr bwMode="gray">
          <a:xfrm>
            <a:off x="5611814" y="1890713"/>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solidFill>
                  <a:schemeClr val="tx1"/>
                </a:solidFill>
                <a:latin typeface="Arial" panose="020B0604020202020204" pitchFamily="34" charset="0"/>
              </a:rPr>
              <a:t>优缺点</a:t>
            </a:r>
          </a:p>
        </p:txBody>
      </p:sp>
      <p:sp>
        <p:nvSpPr>
          <p:cNvPr id="96272" name="Rectangle 17">
            <a:extLst>
              <a:ext uri="{FF2B5EF4-FFF2-40B4-BE49-F238E27FC236}">
                <a16:creationId xmlns:a16="http://schemas.microsoft.com/office/drawing/2014/main" id="{0383CDE8-4554-4945-98B8-625708DC9DE8}"/>
              </a:ext>
            </a:extLst>
          </p:cNvPr>
          <p:cNvSpPr>
            <a:spLocks noChangeArrowheads="1"/>
          </p:cNvSpPr>
          <p:nvPr/>
        </p:nvSpPr>
        <p:spPr bwMode="gray">
          <a:xfrm rot="2932549">
            <a:off x="2321720" y="4139408"/>
            <a:ext cx="12731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Blip>
                <a:blip r:embed="rId2"/>
              </a:buBlip>
            </a:pPr>
            <a:r>
              <a:rPr lang="zh-CN" altLang="en-US" sz="2400" dirty="0">
                <a:solidFill>
                  <a:schemeClr val="tx1"/>
                </a:solidFill>
                <a:latin typeface="Arial" panose="020B0604020202020204" pitchFamily="34" charset="0"/>
              </a:rPr>
              <a:t>系统</a:t>
            </a:r>
          </a:p>
        </p:txBody>
      </p:sp>
      <p:sp>
        <p:nvSpPr>
          <p:cNvPr id="96273" name="Rectangle 18">
            <a:extLst>
              <a:ext uri="{FF2B5EF4-FFF2-40B4-BE49-F238E27FC236}">
                <a16:creationId xmlns:a16="http://schemas.microsoft.com/office/drawing/2014/main" id="{995C62EA-1E67-416D-A7B4-A6A9B6D929A2}"/>
              </a:ext>
            </a:extLst>
          </p:cNvPr>
          <p:cNvSpPr>
            <a:spLocks noChangeArrowheads="1"/>
          </p:cNvSpPr>
          <p:nvPr/>
        </p:nvSpPr>
        <p:spPr bwMode="gray">
          <a:xfrm rot="20617061">
            <a:off x="8040689" y="4508500"/>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400">
                <a:solidFill>
                  <a:schemeClr val="tx1"/>
                </a:solidFill>
                <a:latin typeface="Arial" panose="020B0604020202020204" pitchFamily="34" charset="0"/>
              </a:rPr>
              <a:t>地位</a:t>
            </a:r>
          </a:p>
        </p:txBody>
      </p:sp>
      <p:pic>
        <p:nvPicPr>
          <p:cNvPr id="96274" name="Picture 20" descr="circuler_1">
            <a:extLst>
              <a:ext uri="{FF2B5EF4-FFF2-40B4-BE49-F238E27FC236}">
                <a16:creationId xmlns:a16="http://schemas.microsoft.com/office/drawing/2014/main" id="{025448A5-BA4B-4E29-8B9F-0B901D68D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132389" y="4479926"/>
            <a:ext cx="186372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21">
            <a:extLst>
              <a:ext uri="{FF2B5EF4-FFF2-40B4-BE49-F238E27FC236}">
                <a16:creationId xmlns:a16="http://schemas.microsoft.com/office/drawing/2014/main" id="{51AACB79-EAC5-471A-9BF4-A08235EBFFE2}"/>
              </a:ext>
            </a:extLst>
          </p:cNvPr>
          <p:cNvSpPr>
            <a:spLocks noChangeArrowheads="1"/>
          </p:cNvSpPr>
          <p:nvPr/>
        </p:nvSpPr>
        <p:spPr bwMode="blackWhite">
          <a:xfrm>
            <a:off x="5135564" y="4473576"/>
            <a:ext cx="1863725" cy="1851025"/>
          </a:xfrm>
          <a:prstGeom prst="ellipse">
            <a:avLst/>
          </a:prstGeom>
          <a:gradFill rotWithShape="1">
            <a:gsLst>
              <a:gs pos="0">
                <a:srgbClr val="FFFF00">
                  <a:alpha val="85001"/>
                </a:srgbClr>
              </a:gs>
              <a:gs pos="100000">
                <a:srgbClr val="FFFFFF">
                  <a:alpha val="50000"/>
                </a:srgbClr>
              </a:gs>
            </a:gsLst>
            <a:path path="shape">
              <a:fillToRect l="50000" t="50000" r="50000" b="50000"/>
            </a:path>
          </a:gradFill>
          <a:ln w="76200" algn="ctr">
            <a:solidFill>
              <a:srgbClr val="FFFFFF">
                <a:alpha val="59999"/>
              </a:srgbClr>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sp>
        <p:nvSpPr>
          <p:cNvPr id="96276" name="Text Box 22">
            <a:extLst>
              <a:ext uri="{FF2B5EF4-FFF2-40B4-BE49-F238E27FC236}">
                <a16:creationId xmlns:a16="http://schemas.microsoft.com/office/drawing/2014/main" id="{59C5F7EA-E0FD-4956-A500-1CADE25CB27B}"/>
              </a:ext>
            </a:extLst>
          </p:cNvPr>
          <p:cNvSpPr txBox="1">
            <a:spLocks noChangeArrowheads="1"/>
          </p:cNvSpPr>
          <p:nvPr/>
        </p:nvSpPr>
        <p:spPr bwMode="gray">
          <a:xfrm>
            <a:off x="3535436" y="5609677"/>
            <a:ext cx="5041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600" dirty="0">
                <a:solidFill>
                  <a:schemeClr val="tx1"/>
                </a:solidFill>
                <a:latin typeface="Arial" panose="020B0604020202020204" pitchFamily="34" charset="0"/>
              </a:rPr>
              <a:t>软切换是指需要切换时，移动台先与目标</a:t>
            </a:r>
          </a:p>
          <a:p>
            <a:pPr algn="ctr">
              <a:spcBef>
                <a:spcPct val="0"/>
              </a:spcBef>
              <a:buClrTx/>
              <a:buFontTx/>
              <a:buNone/>
            </a:pPr>
            <a:r>
              <a:rPr lang="zh-CN" altLang="en-US" sz="1600" dirty="0">
                <a:solidFill>
                  <a:schemeClr val="tx1"/>
                </a:solidFill>
                <a:latin typeface="Arial" panose="020B0604020202020204" pitchFamily="34" charset="0"/>
              </a:rPr>
              <a:t>基站建立通信链路，再切断与原基站之间</a:t>
            </a:r>
          </a:p>
          <a:p>
            <a:pPr algn="ctr">
              <a:spcBef>
                <a:spcPct val="0"/>
              </a:spcBef>
              <a:buClrTx/>
              <a:buFontTx/>
              <a:buNone/>
            </a:pPr>
            <a:r>
              <a:rPr lang="zh-CN" altLang="en-US" sz="1600" dirty="0">
                <a:solidFill>
                  <a:schemeClr val="tx1"/>
                </a:solidFill>
                <a:latin typeface="Arial" panose="020B0604020202020204" pitchFamily="34" charset="0"/>
              </a:rPr>
              <a:t>的通信链路的切换方式，即先通后断</a:t>
            </a:r>
          </a:p>
        </p:txBody>
      </p:sp>
      <p:sp>
        <p:nvSpPr>
          <p:cNvPr id="96277" name="Rectangle 23">
            <a:extLst>
              <a:ext uri="{FF2B5EF4-FFF2-40B4-BE49-F238E27FC236}">
                <a16:creationId xmlns:a16="http://schemas.microsoft.com/office/drawing/2014/main" id="{F1C5615F-C388-4266-B91B-2FB1EF241F79}"/>
              </a:ext>
            </a:extLst>
          </p:cNvPr>
          <p:cNvSpPr>
            <a:spLocks noChangeArrowheads="1"/>
          </p:cNvSpPr>
          <p:nvPr/>
        </p:nvSpPr>
        <p:spPr bwMode="auto">
          <a:xfrm rot="2683563">
            <a:off x="1055687" y="4652963"/>
            <a:ext cx="304482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600" dirty="0">
                <a:solidFill>
                  <a:schemeClr val="tx1"/>
                </a:solidFill>
                <a:latin typeface="Arial" panose="020B0604020202020204" pitchFamily="34" charset="0"/>
              </a:rPr>
              <a:t>CDMA</a:t>
            </a:r>
            <a:r>
              <a:rPr lang="zh-CN" altLang="en-US" sz="1600" dirty="0">
                <a:solidFill>
                  <a:schemeClr val="tx1"/>
                </a:solidFill>
                <a:latin typeface="Arial" panose="020B0604020202020204" pitchFamily="34" charset="0"/>
              </a:rPr>
              <a:t>蜂窝移动通信系统所独有</a:t>
            </a:r>
          </a:p>
        </p:txBody>
      </p:sp>
      <p:sp>
        <p:nvSpPr>
          <p:cNvPr id="96278" name="Rectangle 24">
            <a:extLst>
              <a:ext uri="{FF2B5EF4-FFF2-40B4-BE49-F238E27FC236}">
                <a16:creationId xmlns:a16="http://schemas.microsoft.com/office/drawing/2014/main" id="{BABCE5D7-4DF5-43C4-A80A-3B2A5F51C12C}"/>
              </a:ext>
            </a:extLst>
          </p:cNvPr>
          <p:cNvSpPr>
            <a:spLocks noChangeArrowheads="1"/>
          </p:cNvSpPr>
          <p:nvPr/>
        </p:nvSpPr>
        <p:spPr bwMode="auto">
          <a:xfrm>
            <a:off x="2557428" y="1773238"/>
            <a:ext cx="181299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solidFill>
                  <a:schemeClr val="tx1"/>
                </a:solidFill>
                <a:latin typeface="Arial" panose="020B0604020202020204" pitchFamily="34" charset="0"/>
              </a:rPr>
              <a:t>提高切换成功率</a:t>
            </a:r>
          </a:p>
        </p:txBody>
      </p:sp>
      <p:sp>
        <p:nvSpPr>
          <p:cNvPr id="96279" name="Rectangle 25">
            <a:extLst>
              <a:ext uri="{FF2B5EF4-FFF2-40B4-BE49-F238E27FC236}">
                <a16:creationId xmlns:a16="http://schemas.microsoft.com/office/drawing/2014/main" id="{30C72295-740D-436A-B5C0-6B42E50CF1A6}"/>
              </a:ext>
            </a:extLst>
          </p:cNvPr>
          <p:cNvSpPr>
            <a:spLocks noChangeArrowheads="1"/>
          </p:cNvSpPr>
          <p:nvPr/>
        </p:nvSpPr>
        <p:spPr bwMode="auto">
          <a:xfrm>
            <a:off x="2566989" y="2276476"/>
            <a:ext cx="156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solidFill>
                  <a:schemeClr val="tx1"/>
                </a:solidFill>
                <a:latin typeface="Arial" panose="020B0604020202020204" pitchFamily="34" charset="0"/>
              </a:rPr>
              <a:t>增加系统容量</a:t>
            </a:r>
          </a:p>
        </p:txBody>
      </p:sp>
      <p:sp>
        <p:nvSpPr>
          <p:cNvPr id="96280" name="Rectangle 26">
            <a:extLst>
              <a:ext uri="{FF2B5EF4-FFF2-40B4-BE49-F238E27FC236}">
                <a16:creationId xmlns:a16="http://schemas.microsoft.com/office/drawing/2014/main" id="{2AA15A19-B578-43CF-8991-20754DA7DA01}"/>
              </a:ext>
            </a:extLst>
          </p:cNvPr>
          <p:cNvSpPr>
            <a:spLocks noChangeArrowheads="1"/>
          </p:cNvSpPr>
          <p:nvPr/>
        </p:nvSpPr>
        <p:spPr bwMode="auto">
          <a:xfrm>
            <a:off x="2566989" y="2636838"/>
            <a:ext cx="156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solidFill>
                  <a:schemeClr val="tx1"/>
                </a:solidFill>
                <a:latin typeface="Arial" panose="020B0604020202020204" pitchFamily="34" charset="0"/>
              </a:rPr>
              <a:t>提高通信质量</a:t>
            </a:r>
          </a:p>
        </p:txBody>
      </p:sp>
      <p:sp>
        <p:nvSpPr>
          <p:cNvPr id="96281" name="Rectangle 27">
            <a:extLst>
              <a:ext uri="{FF2B5EF4-FFF2-40B4-BE49-F238E27FC236}">
                <a16:creationId xmlns:a16="http://schemas.microsoft.com/office/drawing/2014/main" id="{A4073FFF-8605-4DF7-BF37-F55A088FAC9E}"/>
              </a:ext>
            </a:extLst>
          </p:cNvPr>
          <p:cNvSpPr>
            <a:spLocks noChangeArrowheads="1"/>
          </p:cNvSpPr>
          <p:nvPr/>
        </p:nvSpPr>
        <p:spPr bwMode="auto">
          <a:xfrm>
            <a:off x="8247028" y="1052513"/>
            <a:ext cx="181299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solidFill>
                  <a:schemeClr val="tx1"/>
                </a:solidFill>
                <a:latin typeface="Arial" panose="020B0604020202020204" pitchFamily="34" charset="0"/>
              </a:rPr>
              <a:t>硬件设备的增加</a:t>
            </a:r>
          </a:p>
        </p:txBody>
      </p:sp>
      <p:sp>
        <p:nvSpPr>
          <p:cNvPr id="96282" name="Rectangle 28">
            <a:extLst>
              <a:ext uri="{FF2B5EF4-FFF2-40B4-BE49-F238E27FC236}">
                <a16:creationId xmlns:a16="http://schemas.microsoft.com/office/drawing/2014/main" id="{69AA5745-DA34-4097-A0D0-FEEEC4517690}"/>
              </a:ext>
            </a:extLst>
          </p:cNvPr>
          <p:cNvSpPr>
            <a:spLocks noChangeArrowheads="1"/>
          </p:cNvSpPr>
          <p:nvPr/>
        </p:nvSpPr>
        <p:spPr bwMode="auto">
          <a:xfrm>
            <a:off x="8328026" y="1484313"/>
            <a:ext cx="1795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800">
                <a:solidFill>
                  <a:schemeClr val="tx1"/>
                </a:solidFill>
                <a:latin typeface="Arial" panose="020B0604020202020204" pitchFamily="34" charset="0"/>
              </a:rPr>
              <a:t>占用更多的资源</a:t>
            </a:r>
          </a:p>
        </p:txBody>
      </p:sp>
      <p:sp>
        <p:nvSpPr>
          <p:cNvPr id="96283" name="Rectangle 30">
            <a:extLst>
              <a:ext uri="{FF2B5EF4-FFF2-40B4-BE49-F238E27FC236}">
                <a16:creationId xmlns:a16="http://schemas.microsoft.com/office/drawing/2014/main" id="{E91D3DA2-B4C8-4E6C-839B-16EDF8544341}"/>
              </a:ext>
            </a:extLst>
          </p:cNvPr>
          <p:cNvSpPr>
            <a:spLocks noChangeArrowheads="1"/>
          </p:cNvSpPr>
          <p:nvPr/>
        </p:nvSpPr>
        <p:spPr bwMode="auto">
          <a:xfrm rot="19390574">
            <a:off x="7735151" y="5083132"/>
            <a:ext cx="343523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800">
                <a:solidFill>
                  <a:schemeClr val="tx1"/>
                </a:solidFill>
                <a:latin typeface="Arial" panose="020B0604020202020204" pitchFamily="34" charset="0"/>
              </a:rPr>
              <a:t>CDMA</a:t>
            </a:r>
            <a:r>
              <a:rPr lang="zh-CN" altLang="en-US" sz="1800">
                <a:solidFill>
                  <a:schemeClr val="tx1"/>
                </a:solidFill>
                <a:latin typeface="Arial" panose="020B0604020202020204" pitchFamily="34" charset="0"/>
              </a:rPr>
              <a:t>系统特有的关键技术之一</a:t>
            </a:r>
          </a:p>
        </p:txBody>
      </p:sp>
      <p:sp>
        <p:nvSpPr>
          <p:cNvPr id="4" name="Footer Placeholder 3">
            <a:extLst>
              <a:ext uri="{FF2B5EF4-FFF2-40B4-BE49-F238E27FC236}">
                <a16:creationId xmlns:a16="http://schemas.microsoft.com/office/drawing/2014/main" id="{5027B3C6-0855-4F3C-80BB-DD2412A41A94}"/>
              </a:ext>
            </a:extLst>
          </p:cNvPr>
          <p:cNvSpPr>
            <a:spLocks noGrp="1"/>
          </p:cNvSpPr>
          <p:nvPr>
            <p:ph type="ftr" sz="quarter" idx="11"/>
          </p:nvPr>
        </p:nvSpPr>
        <p:spPr/>
        <p:txBody>
          <a:bodyPr/>
          <a:lstStyle/>
          <a:p>
            <a:r>
              <a:rPr lang="zh-CN" altLang="en-US"/>
              <a:t>移动通信原理   电气信息学院</a:t>
            </a:r>
            <a:endParaRPr lang="zh-CN" altLang="en-US" dirty="0"/>
          </a:p>
        </p:txBody>
      </p:sp>
      <p:sp>
        <p:nvSpPr>
          <p:cNvPr id="5" name="Slide Number Placeholder 4">
            <a:extLst>
              <a:ext uri="{FF2B5EF4-FFF2-40B4-BE49-F238E27FC236}">
                <a16:creationId xmlns:a16="http://schemas.microsoft.com/office/drawing/2014/main" id="{540CAD61-AC78-4622-A001-FBCC5C5E3327}"/>
              </a:ext>
            </a:extLst>
          </p:cNvPr>
          <p:cNvSpPr>
            <a:spLocks noGrp="1"/>
          </p:cNvSpPr>
          <p:nvPr>
            <p:ph type="sldNum" sz="quarter" idx="12"/>
          </p:nvPr>
        </p:nvSpPr>
        <p:spPr/>
        <p:txBody>
          <a:bodyPr/>
          <a:lstStyle/>
          <a:p>
            <a:fld id="{F623E810-FFAA-425E-B9F9-C55CCC4FA6E5}" type="slidenum">
              <a:rPr lang="zh-CN" altLang="en-US" smtClean="0"/>
              <a:pPr/>
              <a:t>12</a:t>
            </a:fld>
            <a:endParaRPr lang="zh-CN" altLang="en-US" dirty="0"/>
          </a:p>
        </p:txBody>
      </p:sp>
    </p:spTree>
    <p:extLst>
      <p:ext uri="{BB962C8B-B14F-4D97-AF65-F5344CB8AC3E}">
        <p14:creationId xmlns:p14="http://schemas.microsoft.com/office/powerpoint/2010/main" val="24033948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a:extLst>
              <a:ext uri="{FF2B5EF4-FFF2-40B4-BE49-F238E27FC236}">
                <a16:creationId xmlns:a16="http://schemas.microsoft.com/office/drawing/2014/main" id="{934C049D-A0E0-4E41-8CC5-CAB2D6AEEE08}"/>
              </a:ext>
            </a:extLst>
          </p:cNvPr>
          <p:cNvSpPr>
            <a:spLocks noGrp="1" noChangeArrowheads="1"/>
          </p:cNvSpPr>
          <p:nvPr>
            <p:ph idx="1"/>
          </p:nvPr>
        </p:nvSpPr>
        <p:spPr/>
        <p:txBody>
          <a:bodyPr/>
          <a:lstStyle/>
          <a:p>
            <a:pPr eaLnBrk="1" hangingPunct="1">
              <a:buClr>
                <a:schemeClr val="tx2"/>
              </a:buCl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移动台与原小区基站台</a:t>
            </a:r>
          </a:p>
          <a:p>
            <a:pPr eaLnBrk="1" hangingPunct="1">
              <a:buClr>
                <a:schemeClr val="tx2"/>
              </a:buCl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保持通信链路；</a:t>
            </a:r>
          </a:p>
          <a:p>
            <a:pPr eaLnBrk="1" hangingPunct="1">
              <a:buClr>
                <a:schemeClr val="tx2"/>
              </a:buCl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移动台与原小区基站台</a:t>
            </a:r>
          </a:p>
          <a:p>
            <a:pPr eaLnBrk="1" hangingPunct="1">
              <a:buClr>
                <a:schemeClr val="tx2"/>
              </a:buCl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保持通信链路的同时，</a:t>
            </a:r>
          </a:p>
          <a:p>
            <a:pPr eaLnBrk="1" hangingPunct="1">
              <a:buClr>
                <a:schemeClr val="tx2"/>
              </a:buCl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与新的目标小区（一个</a:t>
            </a:r>
          </a:p>
          <a:p>
            <a:pPr eaLnBrk="1" hangingPunct="1">
              <a:buClr>
                <a:schemeClr val="tx2"/>
              </a:buCl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或多个小区）的基站台</a:t>
            </a:r>
          </a:p>
          <a:p>
            <a:pPr eaLnBrk="1" hangingPunct="1">
              <a:buClr>
                <a:schemeClr val="tx2"/>
              </a:buClr>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建立通信链路；</a:t>
            </a:r>
          </a:p>
        </p:txBody>
      </p:sp>
      <p:sp>
        <p:nvSpPr>
          <p:cNvPr id="33" name="页脚占位符 1">
            <a:extLst>
              <a:ext uri="{FF2B5EF4-FFF2-40B4-BE49-F238E27FC236}">
                <a16:creationId xmlns:a16="http://schemas.microsoft.com/office/drawing/2014/main" id="{8145B805-727A-4E7F-B03E-49693E6E3F37}"/>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B6F107B0-1810-47ED-9CA4-B61615706705}"/>
              </a:ext>
            </a:extLst>
          </p:cNvPr>
          <p:cNvSpPr>
            <a:spLocks noGrp="1"/>
          </p:cNvSpPr>
          <p:nvPr>
            <p:ph type="sldNum" sz="quarter" idx="12"/>
          </p:nvPr>
        </p:nvSpPr>
        <p:spPr/>
        <p:txBody>
          <a:bodyPr/>
          <a:lstStyle/>
          <a:p>
            <a:fld id="{F623E810-FFAA-425E-B9F9-C55CCC4FA6E5}" type="slidenum">
              <a:rPr lang="zh-CN" altLang="en-US" smtClean="0"/>
              <a:pPr/>
              <a:t>13</a:t>
            </a:fld>
            <a:endParaRPr lang="zh-CN" altLang="en-US" dirty="0"/>
          </a:p>
        </p:txBody>
      </p:sp>
      <p:pic>
        <p:nvPicPr>
          <p:cNvPr id="97286" name="Picture 5" descr="MCj03514150000[1]">
            <a:extLst>
              <a:ext uri="{FF2B5EF4-FFF2-40B4-BE49-F238E27FC236}">
                <a16:creationId xmlns:a16="http://schemas.microsoft.com/office/drawing/2014/main" id="{FE0AF5E1-0DE0-4CC1-AA25-04F666AB0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688" y="1844676"/>
            <a:ext cx="3603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7" name="Oval 6">
            <a:extLst>
              <a:ext uri="{FF2B5EF4-FFF2-40B4-BE49-F238E27FC236}">
                <a16:creationId xmlns:a16="http://schemas.microsoft.com/office/drawing/2014/main" id="{3661D216-4A84-4D16-98D8-59A5BBF20610}"/>
              </a:ext>
            </a:extLst>
          </p:cNvPr>
          <p:cNvSpPr>
            <a:spLocks noChangeArrowheads="1"/>
          </p:cNvSpPr>
          <p:nvPr/>
        </p:nvSpPr>
        <p:spPr bwMode="auto">
          <a:xfrm>
            <a:off x="5448300" y="2925763"/>
            <a:ext cx="2808288" cy="1655762"/>
          </a:xfrm>
          <a:prstGeom prst="ellipse">
            <a:avLst/>
          </a:prstGeom>
          <a:solidFill>
            <a:srgbClr val="969696">
              <a:alpha val="65097"/>
            </a:srgbClr>
          </a:solidFill>
          <a:ln w="9525" algn="ctr">
            <a:solidFill>
              <a:schemeClr val="tx1"/>
            </a:solidFill>
            <a:prstDash val="dash"/>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grpSp>
        <p:nvGrpSpPr>
          <p:cNvPr id="97288" name="Group 7">
            <a:extLst>
              <a:ext uri="{FF2B5EF4-FFF2-40B4-BE49-F238E27FC236}">
                <a16:creationId xmlns:a16="http://schemas.microsoft.com/office/drawing/2014/main" id="{CA4240A6-6967-46AE-9D6A-B7320F5DF7D2}"/>
              </a:ext>
            </a:extLst>
          </p:cNvPr>
          <p:cNvGrpSpPr>
            <a:grpSpLocks/>
          </p:cNvGrpSpPr>
          <p:nvPr/>
        </p:nvGrpSpPr>
        <p:grpSpPr bwMode="auto">
          <a:xfrm>
            <a:off x="8832850" y="2997201"/>
            <a:ext cx="215900" cy="720725"/>
            <a:chOff x="3424" y="2789"/>
            <a:chExt cx="272" cy="635"/>
          </a:xfrm>
        </p:grpSpPr>
        <p:sp>
          <p:nvSpPr>
            <p:cNvPr id="97312" name="AutoShape 8">
              <a:extLst>
                <a:ext uri="{FF2B5EF4-FFF2-40B4-BE49-F238E27FC236}">
                  <a16:creationId xmlns:a16="http://schemas.microsoft.com/office/drawing/2014/main" id="{39155CEE-881B-4A7D-93DE-EC8FFAF57898}"/>
                </a:ext>
              </a:extLst>
            </p:cNvPr>
            <p:cNvSpPr>
              <a:spLocks noChangeArrowheads="1"/>
            </p:cNvSpPr>
            <p:nvPr/>
          </p:nvSpPr>
          <p:spPr bwMode="auto">
            <a:xfrm rot="10800000">
              <a:off x="3424" y="2795"/>
              <a:ext cx="272" cy="318"/>
            </a:xfrm>
            <a:prstGeom prst="triangle">
              <a:avLst>
                <a:gd name="adj" fmla="val 50000"/>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cxnSp>
          <p:nvCxnSpPr>
            <p:cNvPr id="97313" name="AutoShape 9">
              <a:extLst>
                <a:ext uri="{FF2B5EF4-FFF2-40B4-BE49-F238E27FC236}">
                  <a16:creationId xmlns:a16="http://schemas.microsoft.com/office/drawing/2014/main" id="{AAC96B73-BF82-4FBD-BC56-94A619D48113}"/>
                </a:ext>
              </a:extLst>
            </p:cNvPr>
            <p:cNvCxnSpPr>
              <a:cxnSpLocks noChangeShapeType="1"/>
              <a:stCxn id="97312" idx="3"/>
            </p:cNvCxnSpPr>
            <p:nvPr/>
          </p:nvCxnSpPr>
          <p:spPr bwMode="auto">
            <a:xfrm>
              <a:off x="3560" y="2789"/>
              <a:ext cx="0" cy="6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97289" name="Oval 10">
            <a:extLst>
              <a:ext uri="{FF2B5EF4-FFF2-40B4-BE49-F238E27FC236}">
                <a16:creationId xmlns:a16="http://schemas.microsoft.com/office/drawing/2014/main" id="{ADD07A58-57E1-49E5-B88D-CC2825D60E9A}"/>
              </a:ext>
            </a:extLst>
          </p:cNvPr>
          <p:cNvSpPr>
            <a:spLocks noChangeArrowheads="1"/>
          </p:cNvSpPr>
          <p:nvPr/>
        </p:nvSpPr>
        <p:spPr bwMode="auto">
          <a:xfrm>
            <a:off x="7464425" y="3286126"/>
            <a:ext cx="2808288" cy="1584325"/>
          </a:xfrm>
          <a:prstGeom prst="ellipse">
            <a:avLst/>
          </a:prstGeom>
          <a:solidFill>
            <a:srgbClr val="8C8C8C">
              <a:alpha val="54117"/>
            </a:srgbClr>
          </a:solidFill>
          <a:ln w="9525" algn="ctr">
            <a:solidFill>
              <a:schemeClr val="tx1"/>
            </a:solidFill>
            <a:prstDash val="dash"/>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grpSp>
        <p:nvGrpSpPr>
          <p:cNvPr id="97290" name="Group 11">
            <a:extLst>
              <a:ext uri="{FF2B5EF4-FFF2-40B4-BE49-F238E27FC236}">
                <a16:creationId xmlns:a16="http://schemas.microsoft.com/office/drawing/2014/main" id="{59764D88-B447-4F42-899A-07AE74A28129}"/>
              </a:ext>
            </a:extLst>
          </p:cNvPr>
          <p:cNvGrpSpPr>
            <a:grpSpLocks/>
          </p:cNvGrpSpPr>
          <p:nvPr/>
        </p:nvGrpSpPr>
        <p:grpSpPr bwMode="auto">
          <a:xfrm>
            <a:off x="6815138" y="2636839"/>
            <a:ext cx="215900" cy="720725"/>
            <a:chOff x="3424" y="2789"/>
            <a:chExt cx="272" cy="635"/>
          </a:xfrm>
        </p:grpSpPr>
        <p:sp>
          <p:nvSpPr>
            <p:cNvPr id="97310" name="AutoShape 12">
              <a:extLst>
                <a:ext uri="{FF2B5EF4-FFF2-40B4-BE49-F238E27FC236}">
                  <a16:creationId xmlns:a16="http://schemas.microsoft.com/office/drawing/2014/main" id="{E0CF33B4-A176-44CE-BDE9-3C23972F63AA}"/>
                </a:ext>
              </a:extLst>
            </p:cNvPr>
            <p:cNvSpPr>
              <a:spLocks noChangeArrowheads="1"/>
            </p:cNvSpPr>
            <p:nvPr/>
          </p:nvSpPr>
          <p:spPr bwMode="auto">
            <a:xfrm rot="10800000">
              <a:off x="3424" y="2795"/>
              <a:ext cx="272" cy="318"/>
            </a:xfrm>
            <a:prstGeom prst="triangle">
              <a:avLst>
                <a:gd name="adj" fmla="val 50000"/>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cxnSp>
          <p:nvCxnSpPr>
            <p:cNvPr id="97311" name="AutoShape 13">
              <a:extLst>
                <a:ext uri="{FF2B5EF4-FFF2-40B4-BE49-F238E27FC236}">
                  <a16:creationId xmlns:a16="http://schemas.microsoft.com/office/drawing/2014/main" id="{49BE5769-F86F-4C88-84CC-9BA7EC95D068}"/>
                </a:ext>
              </a:extLst>
            </p:cNvPr>
            <p:cNvCxnSpPr>
              <a:cxnSpLocks noChangeShapeType="1"/>
              <a:stCxn id="97310" idx="3"/>
            </p:cNvCxnSpPr>
            <p:nvPr/>
          </p:nvCxnSpPr>
          <p:spPr bwMode="auto">
            <a:xfrm>
              <a:off x="3560" y="2789"/>
              <a:ext cx="0" cy="63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87790" name="Line 14">
            <a:extLst>
              <a:ext uri="{FF2B5EF4-FFF2-40B4-BE49-F238E27FC236}">
                <a16:creationId xmlns:a16="http://schemas.microsoft.com/office/drawing/2014/main" id="{019DDB34-15A2-4861-8C18-E86B359DB9F1}"/>
              </a:ext>
            </a:extLst>
          </p:cNvPr>
          <p:cNvSpPr>
            <a:spLocks noChangeShapeType="1"/>
          </p:cNvSpPr>
          <p:nvPr/>
        </p:nvSpPr>
        <p:spPr bwMode="auto">
          <a:xfrm flipH="1">
            <a:off x="6888164" y="1989138"/>
            <a:ext cx="1152525"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791" name="Line 15">
            <a:extLst>
              <a:ext uri="{FF2B5EF4-FFF2-40B4-BE49-F238E27FC236}">
                <a16:creationId xmlns:a16="http://schemas.microsoft.com/office/drawing/2014/main" id="{55DB1F93-8C4A-4B44-B6EC-653623CA6485}"/>
              </a:ext>
            </a:extLst>
          </p:cNvPr>
          <p:cNvSpPr>
            <a:spLocks noChangeShapeType="1"/>
          </p:cNvSpPr>
          <p:nvPr/>
        </p:nvSpPr>
        <p:spPr bwMode="auto">
          <a:xfrm flipH="1">
            <a:off x="6599239" y="2636839"/>
            <a:ext cx="288925"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792" name="Line 16">
            <a:extLst>
              <a:ext uri="{FF2B5EF4-FFF2-40B4-BE49-F238E27FC236}">
                <a16:creationId xmlns:a16="http://schemas.microsoft.com/office/drawing/2014/main" id="{91C3E5D9-AA9D-4777-9664-F05CBF6AD99A}"/>
              </a:ext>
            </a:extLst>
          </p:cNvPr>
          <p:cNvSpPr>
            <a:spLocks noChangeShapeType="1"/>
          </p:cNvSpPr>
          <p:nvPr/>
        </p:nvSpPr>
        <p:spPr bwMode="auto">
          <a:xfrm>
            <a:off x="6888163" y="2638425"/>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793" name="Line 17">
            <a:extLst>
              <a:ext uri="{FF2B5EF4-FFF2-40B4-BE49-F238E27FC236}">
                <a16:creationId xmlns:a16="http://schemas.microsoft.com/office/drawing/2014/main" id="{34E893EA-49F6-4151-AC1E-FFFFB2B2939B}"/>
              </a:ext>
            </a:extLst>
          </p:cNvPr>
          <p:cNvSpPr>
            <a:spLocks noChangeShapeType="1"/>
          </p:cNvSpPr>
          <p:nvPr/>
        </p:nvSpPr>
        <p:spPr bwMode="auto">
          <a:xfrm>
            <a:off x="6888163" y="2636838"/>
            <a:ext cx="792162"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794" name="Line 18">
            <a:extLst>
              <a:ext uri="{FF2B5EF4-FFF2-40B4-BE49-F238E27FC236}">
                <a16:creationId xmlns:a16="http://schemas.microsoft.com/office/drawing/2014/main" id="{FAF955BD-E64C-4552-B0CF-E5898F463F68}"/>
              </a:ext>
            </a:extLst>
          </p:cNvPr>
          <p:cNvSpPr>
            <a:spLocks noChangeShapeType="1"/>
          </p:cNvSpPr>
          <p:nvPr/>
        </p:nvSpPr>
        <p:spPr bwMode="auto">
          <a:xfrm>
            <a:off x="8472489" y="2062164"/>
            <a:ext cx="503237"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795" name="Line 19">
            <a:extLst>
              <a:ext uri="{FF2B5EF4-FFF2-40B4-BE49-F238E27FC236}">
                <a16:creationId xmlns:a16="http://schemas.microsoft.com/office/drawing/2014/main" id="{78C9A184-0699-40B0-B5A3-B7BD582F5627}"/>
              </a:ext>
            </a:extLst>
          </p:cNvPr>
          <p:cNvSpPr>
            <a:spLocks noChangeShapeType="1"/>
          </p:cNvSpPr>
          <p:nvPr/>
        </p:nvSpPr>
        <p:spPr bwMode="auto">
          <a:xfrm flipH="1">
            <a:off x="7967663" y="2997200"/>
            <a:ext cx="1008062" cy="865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87796" name="Picture 20" descr="MCj02907610000[1]">
            <a:extLst>
              <a:ext uri="{FF2B5EF4-FFF2-40B4-BE49-F238E27FC236}">
                <a16:creationId xmlns:a16="http://schemas.microsoft.com/office/drawing/2014/main" id="{FFC17674-AFCD-4680-8299-4DC6B82A3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975" y="3717926"/>
            <a:ext cx="6477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797" name="Line 21">
            <a:extLst>
              <a:ext uri="{FF2B5EF4-FFF2-40B4-BE49-F238E27FC236}">
                <a16:creationId xmlns:a16="http://schemas.microsoft.com/office/drawing/2014/main" id="{658F1159-5067-4432-8773-B1EFA9EAD0A4}"/>
              </a:ext>
            </a:extLst>
          </p:cNvPr>
          <p:cNvSpPr>
            <a:spLocks noChangeShapeType="1"/>
          </p:cNvSpPr>
          <p:nvPr/>
        </p:nvSpPr>
        <p:spPr bwMode="auto">
          <a:xfrm flipH="1">
            <a:off x="8832851" y="2997201"/>
            <a:ext cx="14287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798" name="Line 22">
            <a:extLst>
              <a:ext uri="{FF2B5EF4-FFF2-40B4-BE49-F238E27FC236}">
                <a16:creationId xmlns:a16="http://schemas.microsoft.com/office/drawing/2014/main" id="{79476D73-2F85-410B-8A8A-1E09E0E0FA6C}"/>
              </a:ext>
            </a:extLst>
          </p:cNvPr>
          <p:cNvSpPr>
            <a:spLocks noChangeShapeType="1"/>
          </p:cNvSpPr>
          <p:nvPr/>
        </p:nvSpPr>
        <p:spPr bwMode="auto">
          <a:xfrm>
            <a:off x="8975726" y="2997201"/>
            <a:ext cx="3603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799" name="Oval 23">
            <a:extLst>
              <a:ext uri="{FF2B5EF4-FFF2-40B4-BE49-F238E27FC236}">
                <a16:creationId xmlns:a16="http://schemas.microsoft.com/office/drawing/2014/main" id="{0CFEC344-F8CF-4DCA-A210-6CBE9DF21E7B}"/>
              </a:ext>
            </a:extLst>
          </p:cNvPr>
          <p:cNvSpPr>
            <a:spLocks noChangeArrowheads="1"/>
          </p:cNvSpPr>
          <p:nvPr/>
        </p:nvSpPr>
        <p:spPr bwMode="auto">
          <a:xfrm>
            <a:off x="9407526" y="2062164"/>
            <a:ext cx="720725" cy="574675"/>
          </a:xfrm>
          <a:prstGeom prst="ellipse">
            <a:avLst/>
          </a:prstGeom>
          <a:solidFill>
            <a:srgbClr val="FFCC00"/>
          </a:solidFill>
          <a:ln w="9525" algn="ctr">
            <a:noFill/>
            <a:round/>
            <a:headEnd/>
            <a:tailEnd/>
          </a:ln>
          <a:effectLst>
            <a:outerShdw dist="107763" dir="13500000" algn="ctr" rotWithShape="0">
              <a:srgbClr val="333333"/>
            </a:outerShdw>
          </a:effectLst>
        </p:spPr>
        <p:txBody>
          <a:bodyPr wrap="none" lIns="92075" tIns="46038" rIns="92075" bIns="46038" anchor="ctr"/>
          <a:lstStyle/>
          <a:p>
            <a:pPr marL="342900" indent="-342900" algn="ctr">
              <a:spcBef>
                <a:spcPct val="20000"/>
              </a:spcBef>
              <a:buClr>
                <a:schemeClr val="hlink"/>
              </a:buClr>
              <a:defRPr/>
            </a:pPr>
            <a:r>
              <a:rPr lang="en-US" altLang="zh-CN" sz="2400" b="1">
                <a:effectLst>
                  <a:outerShdw blurRad="38100" dist="38100" dir="2700000" algn="tl">
                    <a:srgbClr val="000000"/>
                  </a:outerShdw>
                </a:effectLst>
                <a:latin typeface="Times New Roman" pitchFamily="18" charset="0"/>
              </a:rPr>
              <a:t>Play</a:t>
            </a:r>
          </a:p>
        </p:txBody>
      </p:sp>
      <p:sp>
        <p:nvSpPr>
          <p:cNvPr id="587800" name="Line 24">
            <a:extLst>
              <a:ext uri="{FF2B5EF4-FFF2-40B4-BE49-F238E27FC236}">
                <a16:creationId xmlns:a16="http://schemas.microsoft.com/office/drawing/2014/main" id="{7B9911D4-C9E2-4935-8573-47CD0EC14227}"/>
              </a:ext>
            </a:extLst>
          </p:cNvPr>
          <p:cNvSpPr>
            <a:spLocks noChangeShapeType="1"/>
          </p:cNvSpPr>
          <p:nvPr/>
        </p:nvSpPr>
        <p:spPr bwMode="auto">
          <a:xfrm flipH="1">
            <a:off x="6888164" y="1989138"/>
            <a:ext cx="1152525"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1" name="Line 25">
            <a:extLst>
              <a:ext uri="{FF2B5EF4-FFF2-40B4-BE49-F238E27FC236}">
                <a16:creationId xmlns:a16="http://schemas.microsoft.com/office/drawing/2014/main" id="{182B06F4-1C69-4F98-BF2B-0D439328F56A}"/>
              </a:ext>
            </a:extLst>
          </p:cNvPr>
          <p:cNvSpPr>
            <a:spLocks noChangeShapeType="1"/>
          </p:cNvSpPr>
          <p:nvPr/>
        </p:nvSpPr>
        <p:spPr bwMode="auto">
          <a:xfrm flipH="1">
            <a:off x="6599239" y="2636839"/>
            <a:ext cx="288925"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2" name="Line 26">
            <a:extLst>
              <a:ext uri="{FF2B5EF4-FFF2-40B4-BE49-F238E27FC236}">
                <a16:creationId xmlns:a16="http://schemas.microsoft.com/office/drawing/2014/main" id="{76F45A83-948A-42AA-8E73-DBF0F88ED7C3}"/>
              </a:ext>
            </a:extLst>
          </p:cNvPr>
          <p:cNvSpPr>
            <a:spLocks noChangeShapeType="1"/>
          </p:cNvSpPr>
          <p:nvPr/>
        </p:nvSpPr>
        <p:spPr bwMode="auto">
          <a:xfrm>
            <a:off x="6888163" y="2638425"/>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3" name="Line 27">
            <a:extLst>
              <a:ext uri="{FF2B5EF4-FFF2-40B4-BE49-F238E27FC236}">
                <a16:creationId xmlns:a16="http://schemas.microsoft.com/office/drawing/2014/main" id="{0031D43E-C9BA-4FA9-AAB8-048EE496C14C}"/>
              </a:ext>
            </a:extLst>
          </p:cNvPr>
          <p:cNvSpPr>
            <a:spLocks noChangeShapeType="1"/>
          </p:cNvSpPr>
          <p:nvPr/>
        </p:nvSpPr>
        <p:spPr bwMode="auto">
          <a:xfrm>
            <a:off x="6888163" y="2636838"/>
            <a:ext cx="792162"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4" name="Line 28">
            <a:extLst>
              <a:ext uri="{FF2B5EF4-FFF2-40B4-BE49-F238E27FC236}">
                <a16:creationId xmlns:a16="http://schemas.microsoft.com/office/drawing/2014/main" id="{C622F6DF-B75E-4341-AA84-9EE2FEE763BC}"/>
              </a:ext>
            </a:extLst>
          </p:cNvPr>
          <p:cNvSpPr>
            <a:spLocks noChangeShapeType="1"/>
          </p:cNvSpPr>
          <p:nvPr/>
        </p:nvSpPr>
        <p:spPr bwMode="auto">
          <a:xfrm>
            <a:off x="8472489" y="2062164"/>
            <a:ext cx="503237"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5" name="Line 29">
            <a:extLst>
              <a:ext uri="{FF2B5EF4-FFF2-40B4-BE49-F238E27FC236}">
                <a16:creationId xmlns:a16="http://schemas.microsoft.com/office/drawing/2014/main" id="{22EED535-95E7-496D-8D30-9F1103ADD913}"/>
              </a:ext>
            </a:extLst>
          </p:cNvPr>
          <p:cNvSpPr>
            <a:spLocks noChangeShapeType="1"/>
          </p:cNvSpPr>
          <p:nvPr/>
        </p:nvSpPr>
        <p:spPr bwMode="auto">
          <a:xfrm flipH="1">
            <a:off x="7967663" y="2997200"/>
            <a:ext cx="1008062" cy="865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6" name="Line 30">
            <a:extLst>
              <a:ext uri="{FF2B5EF4-FFF2-40B4-BE49-F238E27FC236}">
                <a16:creationId xmlns:a16="http://schemas.microsoft.com/office/drawing/2014/main" id="{3D2152D7-8264-49EA-9265-962447C20A21}"/>
              </a:ext>
            </a:extLst>
          </p:cNvPr>
          <p:cNvSpPr>
            <a:spLocks noChangeShapeType="1"/>
          </p:cNvSpPr>
          <p:nvPr/>
        </p:nvSpPr>
        <p:spPr bwMode="auto">
          <a:xfrm flipH="1">
            <a:off x="8832851" y="2997201"/>
            <a:ext cx="14287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7" name="Line 31">
            <a:extLst>
              <a:ext uri="{FF2B5EF4-FFF2-40B4-BE49-F238E27FC236}">
                <a16:creationId xmlns:a16="http://schemas.microsoft.com/office/drawing/2014/main" id="{F7555315-0452-4E0D-B69B-26020249F281}"/>
              </a:ext>
            </a:extLst>
          </p:cNvPr>
          <p:cNvSpPr>
            <a:spLocks noChangeShapeType="1"/>
          </p:cNvSpPr>
          <p:nvPr/>
        </p:nvSpPr>
        <p:spPr bwMode="auto">
          <a:xfrm>
            <a:off x="8975726" y="2997201"/>
            <a:ext cx="3603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7808" name="Rectangle 32">
            <a:extLst>
              <a:ext uri="{FF2B5EF4-FFF2-40B4-BE49-F238E27FC236}">
                <a16:creationId xmlns:a16="http://schemas.microsoft.com/office/drawing/2014/main" id="{5D859729-7CB7-4BA5-A56D-C3E9E0B63EAC}"/>
              </a:ext>
            </a:extLst>
          </p:cNvPr>
          <p:cNvSpPr>
            <a:spLocks noChangeArrowheads="1"/>
          </p:cNvSpPr>
          <p:nvPr/>
        </p:nvSpPr>
        <p:spPr bwMode="auto">
          <a:xfrm>
            <a:off x="1524000" y="5084764"/>
            <a:ext cx="8807450" cy="483851"/>
          </a:xfrm>
          <a:prstGeom prst="rect">
            <a:avLst/>
          </a:prstGeom>
          <a:noFill/>
          <a:ln w="38100" algn="ctr">
            <a:noFill/>
            <a:miter lim="800000"/>
            <a:headEnd/>
            <a:tailEnd type="none" w="sm" len="med"/>
          </a:ln>
          <a:effectLst/>
        </p:spPr>
        <p:txBody>
          <a:bodyPr lIns="92075" tIns="46038" rIns="92075" bIns="46038">
            <a:spAutoFit/>
          </a:bodyPr>
          <a:lstStyle/>
          <a:p>
            <a:pPr marL="342900" indent="-342900">
              <a:lnSpc>
                <a:spcPct val="90000"/>
              </a:lnSpc>
              <a:spcBef>
                <a:spcPct val="20000"/>
              </a:spcBef>
              <a:buClr>
                <a:schemeClr val="tx2"/>
              </a:buClr>
              <a:defRPr/>
            </a:pPr>
            <a:r>
              <a:rPr lang="zh-CN" altLang="en-US" sz="2400" b="1">
                <a:effectLst>
                  <a:outerShdw blurRad="38100" dist="38100" dir="2700000" algn="tl">
                    <a:srgbClr val="C0C0C0"/>
                  </a:outerShdw>
                </a:effectLst>
                <a:latin typeface="华文楷体" pitchFamily="2" charset="-122"/>
                <a:ea typeface="华文楷体" pitchFamily="2" charset="-122"/>
              </a:rPr>
              <a:t>移动台只与其中的一个新小区基站台保持通信链路。</a:t>
            </a:r>
            <a:r>
              <a:rPr lang="zh-CN" altLang="en-US" sz="2800" b="1">
                <a:effectLst>
                  <a:outerShdw blurRad="38100" dist="38100" dir="2700000" algn="tl">
                    <a:srgbClr val="C0C0C0"/>
                  </a:outerShdw>
                </a:effectLst>
                <a:latin typeface="华文楷体" pitchFamily="2" charset="-122"/>
                <a:ea typeface="华文楷体" pitchFamily="2" charset="-122"/>
              </a:rPr>
              <a:t> </a:t>
            </a:r>
          </a:p>
        </p:txBody>
      </p:sp>
      <p:sp>
        <p:nvSpPr>
          <p:cNvPr id="35" name="Title 2">
            <a:extLst>
              <a:ext uri="{FF2B5EF4-FFF2-40B4-BE49-F238E27FC236}">
                <a16:creationId xmlns:a16="http://schemas.microsoft.com/office/drawing/2014/main" id="{219F56F2-81DC-437F-8781-CAEB730BE1B8}"/>
              </a:ext>
            </a:extLst>
          </p:cNvPr>
          <p:cNvSpPr>
            <a:spLocks noGrp="1"/>
          </p:cNvSpPr>
          <p:nvPr>
            <p:ph type="title"/>
          </p:nvPr>
        </p:nvSpPr>
        <p:spPr>
          <a:xfrm>
            <a:off x="411479" y="-92571"/>
            <a:ext cx="10515600" cy="1325563"/>
          </a:xfrm>
        </p:spPr>
        <p:txBody>
          <a:bodyPr/>
          <a:lstStyle/>
          <a:p>
            <a:r>
              <a:rPr lang="en-US" dirty="0"/>
              <a:t>5.6.1 </a:t>
            </a:r>
            <a:r>
              <a:rPr lang="zh-CN" altLang="en-US" dirty="0"/>
              <a:t>软切换的基本过程</a:t>
            </a:r>
            <a:endParaRPr lang="en-US" dirty="0"/>
          </a:p>
        </p:txBody>
      </p:sp>
    </p:spTree>
    <p:extLst>
      <p:ext uri="{BB962C8B-B14F-4D97-AF65-F5344CB8AC3E}">
        <p14:creationId xmlns:p14="http://schemas.microsoft.com/office/powerpoint/2010/main" val="3336212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nodeType="afterEffect">
                                  <p:stCondLst>
                                    <p:cond delay="0"/>
                                  </p:stCondLst>
                                  <p:childTnLst>
                                    <p:animEffect transition="out" filter="fade">
                                      <p:cBhvr>
                                        <p:cTn id="6" dur="500" tmFilter="0, 0; .2, .5; .8, .5; 1, 0"/>
                                        <p:tgtEl>
                                          <p:spTgt spid="587799"/>
                                        </p:tgtEl>
                                      </p:cBhvr>
                                    </p:animEffect>
                                    <p:animScale>
                                      <p:cBhvr>
                                        <p:cTn id="7" dur="250" autoRev="1" fill="hold"/>
                                        <p:tgtEl>
                                          <p:spTgt spid="58779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58779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49" presetClass="path" presetSubtype="0" repeatCount="2000" accel="50000" decel="50000" fill="hold" nodeType="clickEffect">
                                  <p:stCondLst>
                                    <p:cond delay="0"/>
                                  </p:stCondLst>
                                  <p:childTnLst>
                                    <p:animMotion origin="layout" path="M -2.91667E-6 4.07407E-6 L 0.24519 0.01365 " pathEditMode="relative" rAng="0" ptsTypes="AA">
                                      <p:cBhvr>
                                        <p:cTn id="12" dur="6700" fill="hold"/>
                                        <p:tgtEl>
                                          <p:spTgt spid="587796"/>
                                        </p:tgtEl>
                                        <p:attrNameLst>
                                          <p:attrName>ppt_x</p:attrName>
                                          <p:attrName>ppt_y</p:attrName>
                                        </p:attrNameLst>
                                      </p:cBhvr>
                                      <p:rCtr x="12253" y="671"/>
                                    </p:animMotion>
                                  </p:childTnLst>
                                </p:cTn>
                              </p:par>
                              <p:par>
                                <p:cTn id="13" presetID="22" presetClass="entr" presetSubtype="1" fill="hold" nodeType="withEffect">
                                  <p:stCondLst>
                                    <p:cond delay="0"/>
                                  </p:stCondLst>
                                  <p:childTnLst>
                                    <p:set>
                                      <p:cBhvr>
                                        <p:cTn id="14" dur="1" fill="hold">
                                          <p:stCondLst>
                                            <p:cond delay="0"/>
                                          </p:stCondLst>
                                        </p:cTn>
                                        <p:tgtEl>
                                          <p:spTgt spid="587790"/>
                                        </p:tgtEl>
                                        <p:attrNameLst>
                                          <p:attrName>style.visibility</p:attrName>
                                        </p:attrNameLst>
                                      </p:cBhvr>
                                      <p:to>
                                        <p:strVal val="visible"/>
                                      </p:to>
                                    </p:set>
                                    <p:animEffect transition="in" filter="wipe(up)">
                                      <p:cBhvr>
                                        <p:cTn id="15" dur="500"/>
                                        <p:tgtEl>
                                          <p:spTgt spid="587790"/>
                                        </p:tgtEl>
                                      </p:cBhvr>
                                    </p:animEffect>
                                  </p:childTnLst>
                                </p:cTn>
                              </p:par>
                              <p:par>
                                <p:cTn id="16" presetID="22" presetClass="entr" presetSubtype="1" fill="remove" nodeType="withEffect">
                                  <p:stCondLst>
                                    <p:cond delay="500"/>
                                  </p:stCondLst>
                                  <p:childTnLst>
                                    <p:set>
                                      <p:cBhvr>
                                        <p:cTn id="17" dur="1" fill="hold">
                                          <p:stCondLst>
                                            <p:cond delay="0"/>
                                          </p:stCondLst>
                                        </p:cTn>
                                        <p:tgtEl>
                                          <p:spTgt spid="587791"/>
                                        </p:tgtEl>
                                        <p:attrNameLst>
                                          <p:attrName>style.visibility</p:attrName>
                                        </p:attrNameLst>
                                      </p:cBhvr>
                                      <p:to>
                                        <p:strVal val="visible"/>
                                      </p:to>
                                    </p:set>
                                    <p:animEffect transition="in" filter="wipe(up)">
                                      <p:cBhvr>
                                        <p:cTn id="18" dur="600"/>
                                        <p:tgtEl>
                                          <p:spTgt spid="587791"/>
                                        </p:tgtEl>
                                      </p:cBhvr>
                                    </p:animEffect>
                                  </p:childTnLst>
                                </p:cTn>
                              </p:par>
                              <p:par>
                                <p:cTn id="19" presetID="22" presetClass="entr" presetSubtype="1" fill="remove" nodeType="withEffect">
                                  <p:stCondLst>
                                    <p:cond delay="1300"/>
                                  </p:stCondLst>
                                  <p:childTnLst>
                                    <p:set>
                                      <p:cBhvr>
                                        <p:cTn id="20" dur="1" fill="hold">
                                          <p:stCondLst>
                                            <p:cond delay="0"/>
                                          </p:stCondLst>
                                        </p:cTn>
                                        <p:tgtEl>
                                          <p:spTgt spid="587792"/>
                                        </p:tgtEl>
                                        <p:attrNameLst>
                                          <p:attrName>style.visibility</p:attrName>
                                        </p:attrNameLst>
                                      </p:cBhvr>
                                      <p:to>
                                        <p:strVal val="visible"/>
                                      </p:to>
                                    </p:set>
                                    <p:animEffect transition="in" filter="wipe(up)">
                                      <p:cBhvr>
                                        <p:cTn id="21" dur="600"/>
                                        <p:tgtEl>
                                          <p:spTgt spid="587792"/>
                                        </p:tgtEl>
                                      </p:cBhvr>
                                    </p:animEffect>
                                  </p:childTnLst>
                                </p:cTn>
                              </p:par>
                              <p:par>
                                <p:cTn id="22" presetID="22" presetClass="entr" presetSubtype="1" fill="hold" nodeType="withEffect">
                                  <p:stCondLst>
                                    <p:cond delay="2000"/>
                                  </p:stCondLst>
                                  <p:childTnLst>
                                    <p:set>
                                      <p:cBhvr>
                                        <p:cTn id="23" dur="1" fill="hold">
                                          <p:stCondLst>
                                            <p:cond delay="0"/>
                                          </p:stCondLst>
                                        </p:cTn>
                                        <p:tgtEl>
                                          <p:spTgt spid="587793"/>
                                        </p:tgtEl>
                                        <p:attrNameLst>
                                          <p:attrName>style.visibility</p:attrName>
                                        </p:attrNameLst>
                                      </p:cBhvr>
                                      <p:to>
                                        <p:strVal val="visible"/>
                                      </p:to>
                                    </p:set>
                                    <p:animEffect transition="in" filter="wipe(up)">
                                      <p:cBhvr>
                                        <p:cTn id="24" dur="700"/>
                                        <p:tgtEl>
                                          <p:spTgt spid="587793"/>
                                        </p:tgtEl>
                                      </p:cBhvr>
                                    </p:animEffect>
                                  </p:childTnLst>
                                </p:cTn>
                              </p:par>
                              <p:par>
                                <p:cTn id="25" presetID="1" presetClass="exit" presetSubtype="0" fill="hold" nodeType="withEffect">
                                  <p:stCondLst>
                                    <p:cond delay="3700"/>
                                  </p:stCondLst>
                                  <p:childTnLst>
                                    <p:set>
                                      <p:cBhvr>
                                        <p:cTn id="26" dur="1" fill="hold">
                                          <p:stCondLst>
                                            <p:cond delay="0"/>
                                          </p:stCondLst>
                                        </p:cTn>
                                        <p:tgtEl>
                                          <p:spTgt spid="587790"/>
                                        </p:tgtEl>
                                        <p:attrNameLst>
                                          <p:attrName>style.visibility</p:attrName>
                                        </p:attrNameLst>
                                      </p:cBhvr>
                                      <p:to>
                                        <p:strVal val="hidden"/>
                                      </p:to>
                                    </p:set>
                                  </p:childTnLst>
                                </p:cTn>
                              </p:par>
                              <p:par>
                                <p:cTn id="27" presetID="1" presetClass="exit" presetSubtype="0" fill="hold" nodeType="withEffect">
                                  <p:stCondLst>
                                    <p:cond delay="3700"/>
                                  </p:stCondLst>
                                  <p:childTnLst>
                                    <p:set>
                                      <p:cBhvr>
                                        <p:cTn id="28" dur="1" fill="hold">
                                          <p:stCondLst>
                                            <p:cond delay="0"/>
                                          </p:stCondLst>
                                        </p:cTn>
                                        <p:tgtEl>
                                          <p:spTgt spid="587793"/>
                                        </p:tgtEl>
                                        <p:attrNameLst>
                                          <p:attrName>style.visibility</p:attrName>
                                        </p:attrNameLst>
                                      </p:cBhvr>
                                      <p:to>
                                        <p:strVal val="hidden"/>
                                      </p:to>
                                    </p:set>
                                  </p:childTnLst>
                                </p:cTn>
                              </p:par>
                              <p:par>
                                <p:cTn id="29" presetID="22" presetClass="entr" presetSubtype="1" fill="hold" nodeType="withEffect">
                                  <p:stCondLst>
                                    <p:cond delay="2200"/>
                                  </p:stCondLst>
                                  <p:childTnLst>
                                    <p:set>
                                      <p:cBhvr>
                                        <p:cTn id="30" dur="1" fill="hold">
                                          <p:stCondLst>
                                            <p:cond delay="0"/>
                                          </p:stCondLst>
                                        </p:cTn>
                                        <p:tgtEl>
                                          <p:spTgt spid="587794"/>
                                        </p:tgtEl>
                                        <p:attrNameLst>
                                          <p:attrName>style.visibility</p:attrName>
                                        </p:attrNameLst>
                                      </p:cBhvr>
                                      <p:to>
                                        <p:strVal val="visible"/>
                                      </p:to>
                                    </p:set>
                                    <p:animEffect transition="in" filter="wipe(up)">
                                      <p:cBhvr>
                                        <p:cTn id="31" dur="500"/>
                                        <p:tgtEl>
                                          <p:spTgt spid="587794"/>
                                        </p:tgtEl>
                                      </p:cBhvr>
                                    </p:animEffect>
                                  </p:childTnLst>
                                </p:cTn>
                              </p:par>
                              <p:par>
                                <p:cTn id="32" presetID="1" presetClass="exit" presetSubtype="0" fill="hold" nodeType="withEffect">
                                  <p:stCondLst>
                                    <p:cond delay="6700"/>
                                  </p:stCondLst>
                                  <p:childTnLst>
                                    <p:set>
                                      <p:cBhvr>
                                        <p:cTn id="33" dur="1" fill="hold">
                                          <p:stCondLst>
                                            <p:cond delay="0"/>
                                          </p:stCondLst>
                                        </p:cTn>
                                        <p:tgtEl>
                                          <p:spTgt spid="587794"/>
                                        </p:tgtEl>
                                        <p:attrNameLst>
                                          <p:attrName>style.visibility</p:attrName>
                                        </p:attrNameLst>
                                      </p:cBhvr>
                                      <p:to>
                                        <p:strVal val="hidden"/>
                                      </p:to>
                                    </p:set>
                                  </p:childTnLst>
                                </p:cTn>
                              </p:par>
                              <p:par>
                                <p:cTn id="34" presetID="22" presetClass="entr" presetSubtype="1" fill="hold" nodeType="withEffect">
                                  <p:stCondLst>
                                    <p:cond delay="2700"/>
                                  </p:stCondLst>
                                  <p:childTnLst>
                                    <p:set>
                                      <p:cBhvr>
                                        <p:cTn id="35" dur="1" fill="hold">
                                          <p:stCondLst>
                                            <p:cond delay="0"/>
                                          </p:stCondLst>
                                        </p:cTn>
                                        <p:tgtEl>
                                          <p:spTgt spid="587795"/>
                                        </p:tgtEl>
                                        <p:attrNameLst>
                                          <p:attrName>style.visibility</p:attrName>
                                        </p:attrNameLst>
                                      </p:cBhvr>
                                      <p:to>
                                        <p:strVal val="visible"/>
                                      </p:to>
                                    </p:set>
                                    <p:animEffect transition="in" filter="wipe(up)">
                                      <p:cBhvr>
                                        <p:cTn id="36" dur="500"/>
                                        <p:tgtEl>
                                          <p:spTgt spid="587795"/>
                                        </p:tgtEl>
                                      </p:cBhvr>
                                    </p:animEffect>
                                  </p:childTnLst>
                                </p:cTn>
                              </p:par>
                              <p:par>
                                <p:cTn id="37" presetID="1" presetClass="exit" presetSubtype="0" fill="hold" nodeType="withEffect">
                                  <p:stCondLst>
                                    <p:cond delay="3700"/>
                                  </p:stCondLst>
                                  <p:childTnLst>
                                    <p:set>
                                      <p:cBhvr>
                                        <p:cTn id="38" dur="1" fill="hold">
                                          <p:stCondLst>
                                            <p:cond delay="0"/>
                                          </p:stCondLst>
                                        </p:cTn>
                                        <p:tgtEl>
                                          <p:spTgt spid="587795"/>
                                        </p:tgtEl>
                                        <p:attrNameLst>
                                          <p:attrName>style.visibility</p:attrName>
                                        </p:attrNameLst>
                                      </p:cBhvr>
                                      <p:to>
                                        <p:strVal val="hidden"/>
                                      </p:to>
                                    </p:set>
                                  </p:childTnLst>
                                </p:cTn>
                              </p:par>
                              <p:par>
                                <p:cTn id="39" presetID="22" presetClass="entr" presetSubtype="1" fill="remove" nodeType="withEffect">
                                  <p:stCondLst>
                                    <p:cond delay="3900"/>
                                  </p:stCondLst>
                                  <p:childTnLst>
                                    <p:set>
                                      <p:cBhvr>
                                        <p:cTn id="40" dur="1" fill="hold">
                                          <p:stCondLst>
                                            <p:cond delay="0"/>
                                          </p:stCondLst>
                                        </p:cTn>
                                        <p:tgtEl>
                                          <p:spTgt spid="587797"/>
                                        </p:tgtEl>
                                        <p:attrNameLst>
                                          <p:attrName>style.visibility</p:attrName>
                                        </p:attrNameLst>
                                      </p:cBhvr>
                                      <p:to>
                                        <p:strVal val="visible"/>
                                      </p:to>
                                    </p:set>
                                    <p:animEffect transition="in" filter="wipe(up)">
                                      <p:cBhvr>
                                        <p:cTn id="41" dur="600"/>
                                        <p:tgtEl>
                                          <p:spTgt spid="587797"/>
                                        </p:tgtEl>
                                      </p:cBhvr>
                                    </p:animEffect>
                                  </p:childTnLst>
                                </p:cTn>
                              </p:par>
                              <p:par>
                                <p:cTn id="42" presetID="22" presetClass="entr" presetSubtype="1" fill="hold" nodeType="withEffect">
                                  <p:stCondLst>
                                    <p:cond delay="4500"/>
                                  </p:stCondLst>
                                  <p:childTnLst>
                                    <p:set>
                                      <p:cBhvr>
                                        <p:cTn id="43" dur="1" fill="hold">
                                          <p:stCondLst>
                                            <p:cond delay="0"/>
                                          </p:stCondLst>
                                        </p:cTn>
                                        <p:tgtEl>
                                          <p:spTgt spid="587798"/>
                                        </p:tgtEl>
                                        <p:attrNameLst>
                                          <p:attrName>style.visibility</p:attrName>
                                        </p:attrNameLst>
                                      </p:cBhvr>
                                      <p:to>
                                        <p:strVal val="visible"/>
                                      </p:to>
                                    </p:set>
                                    <p:animEffect transition="in" filter="wipe(up)">
                                      <p:cBhvr>
                                        <p:cTn id="44" dur="600"/>
                                        <p:tgtEl>
                                          <p:spTgt spid="587798"/>
                                        </p:tgtEl>
                                      </p:cBhvr>
                                    </p:animEffect>
                                  </p:childTnLst>
                                </p:cTn>
                              </p:par>
                              <p:par>
                                <p:cTn id="45" presetID="1" presetClass="exit" presetSubtype="0" fill="hold" nodeType="withEffect">
                                  <p:stCondLst>
                                    <p:cond delay="6700"/>
                                  </p:stCondLst>
                                  <p:childTnLst>
                                    <p:set>
                                      <p:cBhvr>
                                        <p:cTn id="46" dur="1" fill="hold">
                                          <p:stCondLst>
                                            <p:cond delay="0"/>
                                          </p:stCondLst>
                                        </p:cTn>
                                        <p:tgtEl>
                                          <p:spTgt spid="587798"/>
                                        </p:tgtEl>
                                        <p:attrNameLst>
                                          <p:attrName>style.visibility</p:attrName>
                                        </p:attrNameLst>
                                      </p:cBhvr>
                                      <p:to>
                                        <p:strVal val="hidden"/>
                                      </p:to>
                                    </p:set>
                                  </p:childTnLst>
                                </p:cTn>
                              </p:par>
                              <p:par>
                                <p:cTn id="47" presetID="22" presetClass="entr" presetSubtype="1" fill="hold" nodeType="withEffect">
                                  <p:stCondLst>
                                    <p:cond delay="6700"/>
                                  </p:stCondLst>
                                  <p:childTnLst>
                                    <p:set>
                                      <p:cBhvr>
                                        <p:cTn id="48" dur="1" fill="hold">
                                          <p:stCondLst>
                                            <p:cond delay="0"/>
                                          </p:stCondLst>
                                        </p:cTn>
                                        <p:tgtEl>
                                          <p:spTgt spid="587800"/>
                                        </p:tgtEl>
                                        <p:attrNameLst>
                                          <p:attrName>style.visibility</p:attrName>
                                        </p:attrNameLst>
                                      </p:cBhvr>
                                      <p:to>
                                        <p:strVal val="visible"/>
                                      </p:to>
                                    </p:set>
                                    <p:animEffect transition="in" filter="wipe(up)">
                                      <p:cBhvr>
                                        <p:cTn id="49" dur="500"/>
                                        <p:tgtEl>
                                          <p:spTgt spid="587800"/>
                                        </p:tgtEl>
                                      </p:cBhvr>
                                    </p:animEffect>
                                  </p:childTnLst>
                                </p:cTn>
                              </p:par>
                              <p:par>
                                <p:cTn id="50" presetID="22" presetClass="entr" presetSubtype="1" fill="remove" nodeType="withEffect">
                                  <p:stCondLst>
                                    <p:cond delay="7200"/>
                                  </p:stCondLst>
                                  <p:childTnLst>
                                    <p:set>
                                      <p:cBhvr>
                                        <p:cTn id="51" dur="1" fill="hold">
                                          <p:stCondLst>
                                            <p:cond delay="0"/>
                                          </p:stCondLst>
                                        </p:cTn>
                                        <p:tgtEl>
                                          <p:spTgt spid="587801"/>
                                        </p:tgtEl>
                                        <p:attrNameLst>
                                          <p:attrName>style.visibility</p:attrName>
                                        </p:attrNameLst>
                                      </p:cBhvr>
                                      <p:to>
                                        <p:strVal val="visible"/>
                                      </p:to>
                                    </p:set>
                                    <p:animEffect transition="in" filter="wipe(up)">
                                      <p:cBhvr>
                                        <p:cTn id="52" dur="600"/>
                                        <p:tgtEl>
                                          <p:spTgt spid="587801"/>
                                        </p:tgtEl>
                                      </p:cBhvr>
                                    </p:animEffect>
                                  </p:childTnLst>
                                </p:cTn>
                              </p:par>
                              <p:par>
                                <p:cTn id="53" presetID="22" presetClass="entr" presetSubtype="1" fill="remove" nodeType="withEffect">
                                  <p:stCondLst>
                                    <p:cond delay="8000"/>
                                  </p:stCondLst>
                                  <p:childTnLst>
                                    <p:set>
                                      <p:cBhvr>
                                        <p:cTn id="54" dur="1" fill="hold">
                                          <p:stCondLst>
                                            <p:cond delay="0"/>
                                          </p:stCondLst>
                                        </p:cTn>
                                        <p:tgtEl>
                                          <p:spTgt spid="587802"/>
                                        </p:tgtEl>
                                        <p:attrNameLst>
                                          <p:attrName>style.visibility</p:attrName>
                                        </p:attrNameLst>
                                      </p:cBhvr>
                                      <p:to>
                                        <p:strVal val="visible"/>
                                      </p:to>
                                    </p:set>
                                    <p:animEffect transition="in" filter="wipe(up)">
                                      <p:cBhvr>
                                        <p:cTn id="55" dur="600"/>
                                        <p:tgtEl>
                                          <p:spTgt spid="587802"/>
                                        </p:tgtEl>
                                      </p:cBhvr>
                                    </p:animEffect>
                                  </p:childTnLst>
                                </p:cTn>
                              </p:par>
                              <p:par>
                                <p:cTn id="56" presetID="22" presetClass="entr" presetSubtype="1" fill="hold" nodeType="withEffect">
                                  <p:stCondLst>
                                    <p:cond delay="8700"/>
                                  </p:stCondLst>
                                  <p:childTnLst>
                                    <p:set>
                                      <p:cBhvr>
                                        <p:cTn id="57" dur="1" fill="hold">
                                          <p:stCondLst>
                                            <p:cond delay="0"/>
                                          </p:stCondLst>
                                        </p:cTn>
                                        <p:tgtEl>
                                          <p:spTgt spid="587803"/>
                                        </p:tgtEl>
                                        <p:attrNameLst>
                                          <p:attrName>style.visibility</p:attrName>
                                        </p:attrNameLst>
                                      </p:cBhvr>
                                      <p:to>
                                        <p:strVal val="visible"/>
                                      </p:to>
                                    </p:set>
                                    <p:animEffect transition="in" filter="wipe(up)">
                                      <p:cBhvr>
                                        <p:cTn id="58" dur="700"/>
                                        <p:tgtEl>
                                          <p:spTgt spid="587803"/>
                                        </p:tgtEl>
                                      </p:cBhvr>
                                    </p:animEffect>
                                  </p:childTnLst>
                                </p:cTn>
                              </p:par>
                              <p:par>
                                <p:cTn id="59" presetID="1" presetClass="exit" presetSubtype="0" fill="hold" nodeType="withEffect">
                                  <p:stCondLst>
                                    <p:cond delay="10400"/>
                                  </p:stCondLst>
                                  <p:childTnLst>
                                    <p:set>
                                      <p:cBhvr>
                                        <p:cTn id="60" dur="1" fill="hold">
                                          <p:stCondLst>
                                            <p:cond delay="0"/>
                                          </p:stCondLst>
                                        </p:cTn>
                                        <p:tgtEl>
                                          <p:spTgt spid="587800"/>
                                        </p:tgtEl>
                                        <p:attrNameLst>
                                          <p:attrName>style.visibility</p:attrName>
                                        </p:attrNameLst>
                                      </p:cBhvr>
                                      <p:to>
                                        <p:strVal val="hidden"/>
                                      </p:to>
                                    </p:set>
                                  </p:childTnLst>
                                </p:cTn>
                              </p:par>
                              <p:par>
                                <p:cTn id="61" presetID="1" presetClass="exit" presetSubtype="0" fill="hold" nodeType="withEffect">
                                  <p:stCondLst>
                                    <p:cond delay="10400"/>
                                  </p:stCondLst>
                                  <p:childTnLst>
                                    <p:set>
                                      <p:cBhvr>
                                        <p:cTn id="62" dur="1" fill="hold">
                                          <p:stCondLst>
                                            <p:cond delay="0"/>
                                          </p:stCondLst>
                                        </p:cTn>
                                        <p:tgtEl>
                                          <p:spTgt spid="587803"/>
                                        </p:tgtEl>
                                        <p:attrNameLst>
                                          <p:attrName>style.visibility</p:attrName>
                                        </p:attrNameLst>
                                      </p:cBhvr>
                                      <p:to>
                                        <p:strVal val="hidden"/>
                                      </p:to>
                                    </p:set>
                                  </p:childTnLst>
                                </p:cTn>
                              </p:par>
                              <p:par>
                                <p:cTn id="63" presetID="22" presetClass="entr" presetSubtype="1" fill="hold" nodeType="withEffect">
                                  <p:stCondLst>
                                    <p:cond delay="8900"/>
                                  </p:stCondLst>
                                  <p:childTnLst>
                                    <p:set>
                                      <p:cBhvr>
                                        <p:cTn id="64" dur="1" fill="hold">
                                          <p:stCondLst>
                                            <p:cond delay="0"/>
                                          </p:stCondLst>
                                        </p:cTn>
                                        <p:tgtEl>
                                          <p:spTgt spid="587804"/>
                                        </p:tgtEl>
                                        <p:attrNameLst>
                                          <p:attrName>style.visibility</p:attrName>
                                        </p:attrNameLst>
                                      </p:cBhvr>
                                      <p:to>
                                        <p:strVal val="visible"/>
                                      </p:to>
                                    </p:set>
                                    <p:animEffect transition="in" filter="wipe(up)">
                                      <p:cBhvr>
                                        <p:cTn id="65" dur="500"/>
                                        <p:tgtEl>
                                          <p:spTgt spid="587804"/>
                                        </p:tgtEl>
                                      </p:cBhvr>
                                    </p:animEffect>
                                  </p:childTnLst>
                                </p:cTn>
                              </p:par>
                              <p:par>
                                <p:cTn id="66" presetID="22" presetClass="entr" presetSubtype="1" fill="hold" nodeType="withEffect">
                                  <p:stCondLst>
                                    <p:cond delay="9400"/>
                                  </p:stCondLst>
                                  <p:childTnLst>
                                    <p:set>
                                      <p:cBhvr>
                                        <p:cTn id="67" dur="1" fill="hold">
                                          <p:stCondLst>
                                            <p:cond delay="0"/>
                                          </p:stCondLst>
                                        </p:cTn>
                                        <p:tgtEl>
                                          <p:spTgt spid="587805"/>
                                        </p:tgtEl>
                                        <p:attrNameLst>
                                          <p:attrName>style.visibility</p:attrName>
                                        </p:attrNameLst>
                                      </p:cBhvr>
                                      <p:to>
                                        <p:strVal val="visible"/>
                                      </p:to>
                                    </p:set>
                                    <p:animEffect transition="in" filter="wipe(up)">
                                      <p:cBhvr>
                                        <p:cTn id="68" dur="500"/>
                                        <p:tgtEl>
                                          <p:spTgt spid="587805"/>
                                        </p:tgtEl>
                                      </p:cBhvr>
                                    </p:animEffect>
                                  </p:childTnLst>
                                </p:cTn>
                              </p:par>
                              <p:par>
                                <p:cTn id="69" presetID="1" presetClass="exit" presetSubtype="0" fill="hold" nodeType="withEffect">
                                  <p:stCondLst>
                                    <p:cond delay="10400"/>
                                  </p:stCondLst>
                                  <p:childTnLst>
                                    <p:set>
                                      <p:cBhvr>
                                        <p:cTn id="70" dur="1" fill="hold">
                                          <p:stCondLst>
                                            <p:cond delay="0"/>
                                          </p:stCondLst>
                                        </p:cTn>
                                        <p:tgtEl>
                                          <p:spTgt spid="587805"/>
                                        </p:tgtEl>
                                        <p:attrNameLst>
                                          <p:attrName>style.visibility</p:attrName>
                                        </p:attrNameLst>
                                      </p:cBhvr>
                                      <p:to>
                                        <p:strVal val="hidden"/>
                                      </p:to>
                                    </p:set>
                                  </p:childTnLst>
                                </p:cTn>
                              </p:par>
                              <p:par>
                                <p:cTn id="71" presetID="22" presetClass="entr" presetSubtype="1" fill="remove" nodeType="withEffect">
                                  <p:stCondLst>
                                    <p:cond delay="10600"/>
                                  </p:stCondLst>
                                  <p:childTnLst>
                                    <p:set>
                                      <p:cBhvr>
                                        <p:cTn id="72" dur="1" fill="hold">
                                          <p:stCondLst>
                                            <p:cond delay="0"/>
                                          </p:stCondLst>
                                        </p:cTn>
                                        <p:tgtEl>
                                          <p:spTgt spid="587806"/>
                                        </p:tgtEl>
                                        <p:attrNameLst>
                                          <p:attrName>style.visibility</p:attrName>
                                        </p:attrNameLst>
                                      </p:cBhvr>
                                      <p:to>
                                        <p:strVal val="visible"/>
                                      </p:to>
                                    </p:set>
                                    <p:animEffect transition="in" filter="wipe(up)">
                                      <p:cBhvr>
                                        <p:cTn id="73" dur="600"/>
                                        <p:tgtEl>
                                          <p:spTgt spid="587806"/>
                                        </p:tgtEl>
                                      </p:cBhvr>
                                    </p:animEffect>
                                  </p:childTnLst>
                                </p:cTn>
                              </p:par>
                              <p:par>
                                <p:cTn id="74" presetID="22" presetClass="entr" presetSubtype="1" fill="hold" nodeType="withEffect">
                                  <p:stCondLst>
                                    <p:cond delay="11200"/>
                                  </p:stCondLst>
                                  <p:childTnLst>
                                    <p:set>
                                      <p:cBhvr>
                                        <p:cTn id="75" dur="1" fill="hold">
                                          <p:stCondLst>
                                            <p:cond delay="0"/>
                                          </p:stCondLst>
                                        </p:cTn>
                                        <p:tgtEl>
                                          <p:spTgt spid="587807"/>
                                        </p:tgtEl>
                                        <p:attrNameLst>
                                          <p:attrName>style.visibility</p:attrName>
                                        </p:attrNameLst>
                                      </p:cBhvr>
                                      <p:to>
                                        <p:strVal val="visible"/>
                                      </p:to>
                                    </p:set>
                                    <p:animEffect transition="in" filter="wipe(up)">
                                      <p:cBhvr>
                                        <p:cTn id="76" dur="600"/>
                                        <p:tgtEl>
                                          <p:spTgt spid="587807"/>
                                        </p:tgtEl>
                                      </p:cBhvr>
                                    </p:animEffect>
                                  </p:childTnLst>
                                </p:cTn>
                              </p:par>
                            </p:childTnLst>
                          </p:cTn>
                        </p:par>
                      </p:childTnLst>
                    </p:cTn>
                  </p:par>
                </p:childTnLst>
              </p:cTn>
              <p:nextCondLst>
                <p:cond evt="onClick" delay="0">
                  <p:tgtEl>
                    <p:spTgt spid="587799"/>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1">
            <a:extLst>
              <a:ext uri="{FF2B5EF4-FFF2-40B4-BE49-F238E27FC236}">
                <a16:creationId xmlns:a16="http://schemas.microsoft.com/office/drawing/2014/main" id="{A3E25631-ACD4-4A95-B538-E3D189B9C0E1}"/>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587780" name="Rectangle 4">
            <a:extLst>
              <a:ext uri="{FF2B5EF4-FFF2-40B4-BE49-F238E27FC236}">
                <a16:creationId xmlns:a16="http://schemas.microsoft.com/office/drawing/2014/main" id="{BE982CD8-2BFD-4E74-9F8D-3D8C2861504E}"/>
              </a:ext>
            </a:extLst>
          </p:cNvPr>
          <p:cNvSpPr>
            <a:spLocks noGrp="1" noChangeArrowheads="1"/>
          </p:cNvSpPr>
          <p:nvPr>
            <p:ph type="title"/>
          </p:nvPr>
        </p:nvSpPr>
        <p:spPr>
          <a:effectLst/>
        </p:spPr>
        <p:txBody>
          <a:bodyPr vert="horz" lIns="92075" tIns="46038" rIns="92075" bIns="46038" rtlCol="0" anchor="ctr">
            <a:normAutofit/>
          </a:bodyPr>
          <a:lstStyle/>
          <a:p>
            <a:pPr eaLnBrk="1" hangingPunct="1">
              <a:defRPr/>
            </a:pPr>
            <a:r>
              <a:rPr lang="en-US" altLang="zh-CN" dirty="0"/>
              <a:t>5.6.1 </a:t>
            </a:r>
            <a:r>
              <a:rPr lang="en-US" altLang="zh-CN" dirty="0">
                <a:effectLst>
                  <a:outerShdw blurRad="38100" dist="38100" dir="2700000" algn="tl">
                    <a:srgbClr val="C0C0C0"/>
                  </a:outerShdw>
                </a:effectLst>
              </a:rPr>
              <a:t> </a:t>
            </a:r>
            <a:r>
              <a:rPr lang="zh-CN" altLang="en-US" dirty="0"/>
              <a:t>软切换时</a:t>
            </a:r>
            <a:r>
              <a:rPr lang="en-US" dirty="0"/>
              <a:t>Rake</a:t>
            </a:r>
            <a:r>
              <a:rPr lang="zh-CN" altLang="en-US" dirty="0"/>
              <a:t>接收过程</a:t>
            </a:r>
            <a:endParaRPr lang="zh-CN" altLang="en-US" dirty="0">
              <a:effectLst>
                <a:outerShdw blurRad="38100" dist="38100" dir="2700000" algn="tl">
                  <a:srgbClr val="C0C0C0"/>
                </a:outerShdw>
              </a:effectLst>
            </a:endParaRPr>
          </a:p>
        </p:txBody>
      </p:sp>
      <p:sp>
        <p:nvSpPr>
          <p:cNvPr id="98309" name="Rectangle 2">
            <a:extLst>
              <a:ext uri="{FF2B5EF4-FFF2-40B4-BE49-F238E27FC236}">
                <a16:creationId xmlns:a16="http://schemas.microsoft.com/office/drawing/2014/main" id="{9BD2DE72-35A6-4394-B94D-92F3589580A2}"/>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B227D38C-D52A-4020-851F-6F8CCE1D041C}"/>
              </a:ext>
            </a:extLst>
          </p:cNvPr>
          <p:cNvSpPr>
            <a:spLocks noGrp="1"/>
          </p:cNvSpPr>
          <p:nvPr>
            <p:ph type="sldNum" sz="quarter" idx="12"/>
          </p:nvPr>
        </p:nvSpPr>
        <p:spPr/>
        <p:txBody>
          <a:bodyPr/>
          <a:lstStyle/>
          <a:p>
            <a:fld id="{F623E810-FFAA-425E-B9F9-C55CCC4FA6E5}" type="slidenum">
              <a:rPr lang="zh-CN" altLang="en-US" smtClean="0"/>
              <a:pPr/>
              <a:t>14</a:t>
            </a:fld>
            <a:endParaRPr lang="zh-CN" altLang="en-US" dirty="0"/>
          </a:p>
        </p:txBody>
      </p:sp>
      <p:pic>
        <p:nvPicPr>
          <p:cNvPr id="6" name="Picture 5">
            <a:extLst>
              <a:ext uri="{FF2B5EF4-FFF2-40B4-BE49-F238E27FC236}">
                <a16:creationId xmlns:a16="http://schemas.microsoft.com/office/drawing/2014/main" id="{D05794B4-0F7C-44BE-8313-81704883D072}"/>
              </a:ext>
            </a:extLst>
          </p:cNvPr>
          <p:cNvPicPr>
            <a:picLocks noChangeAspect="1"/>
          </p:cNvPicPr>
          <p:nvPr/>
        </p:nvPicPr>
        <p:blipFill>
          <a:blip r:embed="rId2"/>
          <a:stretch>
            <a:fillRect/>
          </a:stretch>
        </p:blipFill>
        <p:spPr>
          <a:xfrm>
            <a:off x="3088541" y="1232992"/>
            <a:ext cx="4946407" cy="5110409"/>
          </a:xfrm>
          <a:prstGeom prst="rect">
            <a:avLst/>
          </a:prstGeom>
        </p:spPr>
      </p:pic>
    </p:spTree>
    <p:extLst>
      <p:ext uri="{BB962C8B-B14F-4D97-AF65-F5344CB8AC3E}">
        <p14:creationId xmlns:p14="http://schemas.microsoft.com/office/powerpoint/2010/main" val="39826630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DF888DBA-0F7C-4E5E-B3E5-52DF322C752F}"/>
              </a:ext>
            </a:extLst>
          </p:cNvPr>
          <p:cNvSpPr>
            <a:spLocks noGrp="1" noChangeArrowheads="1"/>
          </p:cNvSpPr>
          <p:nvPr>
            <p:ph type="title"/>
          </p:nvPr>
        </p:nvSpPr>
        <p:spPr>
          <a:effectLst/>
        </p:spPr>
        <p:txBody>
          <a:bodyPr/>
          <a:lstStyle/>
          <a:p>
            <a:pPr>
              <a:defRPr/>
            </a:pPr>
            <a:r>
              <a:rPr lang="en-US" altLang="zh-CN" dirty="0"/>
              <a:t>5.6.2 </a:t>
            </a:r>
            <a:r>
              <a:rPr lang="zh-CN" altLang="en-US" dirty="0"/>
              <a:t>位置更新</a:t>
            </a:r>
          </a:p>
        </p:txBody>
      </p:sp>
      <p:sp>
        <p:nvSpPr>
          <p:cNvPr id="5" name="页脚占位符 1">
            <a:extLst>
              <a:ext uri="{FF2B5EF4-FFF2-40B4-BE49-F238E27FC236}">
                <a16:creationId xmlns:a16="http://schemas.microsoft.com/office/drawing/2014/main" id="{B02CA4BD-D211-4127-B3E7-5D1A64D4925C}"/>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E701A4B7-C1CD-4403-A55F-D3F3658EDA7D}"/>
              </a:ext>
            </a:extLst>
          </p:cNvPr>
          <p:cNvSpPr>
            <a:spLocks noGrp="1"/>
          </p:cNvSpPr>
          <p:nvPr>
            <p:ph type="sldNum" sz="quarter" idx="12"/>
          </p:nvPr>
        </p:nvSpPr>
        <p:spPr/>
        <p:txBody>
          <a:bodyPr/>
          <a:lstStyle/>
          <a:p>
            <a:fld id="{F623E810-FFAA-425E-B9F9-C55CCC4FA6E5}" type="slidenum">
              <a:rPr lang="zh-CN" altLang="en-US" smtClean="0"/>
              <a:pPr/>
              <a:t>15</a:t>
            </a:fld>
            <a:endParaRPr lang="zh-CN" altLang="en-US" dirty="0"/>
          </a:p>
        </p:txBody>
      </p:sp>
      <p:sp>
        <p:nvSpPr>
          <p:cNvPr id="8" name="Content Placeholder 1">
            <a:extLst>
              <a:ext uri="{FF2B5EF4-FFF2-40B4-BE49-F238E27FC236}">
                <a16:creationId xmlns:a16="http://schemas.microsoft.com/office/drawing/2014/main" id="{E83085E5-7A76-447B-A9F0-B78BA876244F}"/>
              </a:ext>
            </a:extLst>
          </p:cNvPr>
          <p:cNvSpPr txBox="1">
            <a:spLocks/>
          </p:cNvSpPr>
          <p:nvPr/>
        </p:nvSpPr>
        <p:spPr>
          <a:xfrm>
            <a:off x="411479" y="1232992"/>
            <a:ext cx="10515600" cy="52841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chemeClr val="accent4"/>
              </a:buClr>
              <a:buFont typeface="Arial" panose="020B0604020202020204" pitchFamily="34" charset="0"/>
              <a:buBlip>
                <a:blip r:embed="rId2"/>
              </a:buBlip>
            </a:pPr>
            <a:r>
              <a:rPr lang="zh-CN" altLang="en-US" sz="2600" dirty="0">
                <a:solidFill>
                  <a:srgbClr val="003300"/>
                </a:solidFill>
                <a:latin typeface="华文楷体" panose="02010600040101010101" pitchFamily="2" charset="-122"/>
                <a:ea typeface="华文楷体" panose="02010600040101010101" pitchFamily="2" charset="-122"/>
              </a:rPr>
              <a:t>为什么随时随地追踪用户？</a:t>
            </a:r>
          </a:p>
          <a:p>
            <a:pPr marL="457200" lvl="1" indent="0">
              <a:lnSpc>
                <a:spcPct val="110000"/>
              </a:lnSpc>
              <a:buNone/>
            </a:pPr>
            <a:r>
              <a:rPr lang="zh-CN" altLang="en-US" dirty="0">
                <a:latin typeface="华文楷体" panose="02010600040101010101" pitchFamily="2" charset="-122"/>
                <a:ea typeface="华文楷体" panose="02010600040101010101" pitchFamily="2" charset="-122"/>
              </a:rPr>
              <a:t>跟踪移动用户的位置变化，从而能随时把呼叫传送给用户。</a:t>
            </a:r>
          </a:p>
          <a:p>
            <a:pPr>
              <a:lnSpc>
                <a:spcPct val="80000"/>
              </a:lnSpc>
              <a:buClr>
                <a:schemeClr val="accent4"/>
              </a:buClr>
              <a:buFont typeface="Arial" panose="020B0604020202020204" pitchFamily="34" charset="0"/>
              <a:buBlip>
                <a:blip r:embed="rId2">
                  <a:extLst/>
                </a:blip>
              </a:buBlip>
            </a:pPr>
            <a:r>
              <a:rPr lang="zh-CN" altLang="en-US" sz="2600" dirty="0">
                <a:solidFill>
                  <a:srgbClr val="003300"/>
                </a:solidFill>
                <a:latin typeface="华文楷体" panose="02010600040101010101" pitchFamily="2" charset="-122"/>
                <a:ea typeface="华文楷体" panose="02010600040101010101" pitchFamily="2" charset="-122"/>
              </a:rPr>
              <a:t>位置管理的目的</a:t>
            </a:r>
          </a:p>
          <a:p>
            <a:pPr marL="457200" lvl="1" indent="0">
              <a:lnSpc>
                <a:spcPct val="110000"/>
              </a:lnSpc>
              <a:buNone/>
            </a:pP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位置登记 </a:t>
            </a:r>
            <a:endParaRPr lang="en-US" altLang="zh-CN" dirty="0">
              <a:latin typeface="华文楷体" panose="02010600040101010101" pitchFamily="2" charset="-122"/>
              <a:ea typeface="华文楷体" panose="02010600040101010101" pitchFamily="2" charset="-122"/>
            </a:endParaRPr>
          </a:p>
          <a:p>
            <a:pPr marL="457200" lvl="1" indent="0">
              <a:lnSpc>
                <a:spcPct val="110000"/>
              </a:lnSpc>
              <a:buClr>
                <a:schemeClr val="accent4"/>
              </a:buClr>
              <a:buNone/>
            </a:pPr>
            <a:r>
              <a:rPr lang="en-US" altLang="zh-CN" dirty="0">
                <a:solidFill>
                  <a:srgbClr val="006676"/>
                </a:solidFill>
                <a:latin typeface="华文楷体" panose="02010600040101010101" pitchFamily="2" charset="-122"/>
                <a:ea typeface="华文楷体" panose="02010600040101010101" pitchFamily="2" charset="-122"/>
              </a:rPr>
              <a:t>- </a:t>
            </a:r>
            <a:r>
              <a:rPr lang="zh-CN" altLang="en-US" dirty="0">
                <a:solidFill>
                  <a:srgbClr val="006676"/>
                </a:solidFill>
                <a:latin typeface="华文楷体" panose="02010600040101010101" pitchFamily="2" charset="-122"/>
                <a:ea typeface="华文楷体" panose="02010600040101010101" pitchFamily="2" charset="-122"/>
              </a:rPr>
              <a:t>位置登记的步骤是在移动台的实时位置信息已知的情况下，更新位置数据库和认证移动台。</a:t>
            </a:r>
            <a:endParaRPr lang="en-US" altLang="zh-CN" dirty="0">
              <a:solidFill>
                <a:srgbClr val="006676"/>
              </a:solidFill>
              <a:latin typeface="华文楷体" panose="02010600040101010101" pitchFamily="2" charset="-122"/>
              <a:ea typeface="华文楷体" panose="02010600040101010101" pitchFamily="2" charset="-122"/>
            </a:endParaRPr>
          </a:p>
          <a:p>
            <a:pPr marL="457200" lvl="1" indent="0">
              <a:lnSpc>
                <a:spcPct val="110000"/>
              </a:lnSpc>
              <a:buNone/>
            </a:pP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呼叫传递 </a:t>
            </a:r>
            <a:endParaRPr lang="en-US" altLang="zh-CN" dirty="0">
              <a:latin typeface="华文楷体" panose="02010600040101010101" pitchFamily="2" charset="-122"/>
              <a:ea typeface="华文楷体" panose="02010600040101010101" pitchFamily="2" charset="-122"/>
            </a:endParaRPr>
          </a:p>
          <a:p>
            <a:pPr marL="457200" lvl="1" indent="0">
              <a:lnSpc>
                <a:spcPct val="110000"/>
              </a:lnSpc>
              <a:buClr>
                <a:schemeClr val="accent4"/>
              </a:buClr>
              <a:buNone/>
            </a:pPr>
            <a:r>
              <a:rPr lang="en-US" altLang="zh-CN" dirty="0">
                <a:solidFill>
                  <a:srgbClr val="006676"/>
                </a:solidFill>
                <a:latin typeface="华文楷体" panose="02010600040101010101" pitchFamily="2" charset="-122"/>
                <a:ea typeface="华文楷体" panose="02010600040101010101" pitchFamily="2" charset="-122"/>
              </a:rPr>
              <a:t>- </a:t>
            </a:r>
            <a:r>
              <a:rPr lang="zh-CN" altLang="en-US" dirty="0">
                <a:solidFill>
                  <a:srgbClr val="006676"/>
                </a:solidFill>
                <a:latin typeface="华文楷体" panose="02010600040101010101" pitchFamily="2" charset="-122"/>
                <a:ea typeface="华文楷体" panose="02010600040101010101" pitchFamily="2" charset="-122"/>
              </a:rPr>
              <a:t>呼叫传递的步骤是在有呼叫给移动台的情况下，根据</a:t>
            </a:r>
            <a:r>
              <a:rPr lang="en-US" altLang="zh-CN" dirty="0">
                <a:solidFill>
                  <a:srgbClr val="006676"/>
                </a:solidFill>
                <a:latin typeface="华文楷体" panose="02010600040101010101" pitchFamily="2" charset="-122"/>
                <a:ea typeface="华文楷体" panose="02010600040101010101" pitchFamily="2" charset="-122"/>
              </a:rPr>
              <a:t>HLR</a:t>
            </a:r>
            <a:r>
              <a:rPr lang="zh-CN" altLang="en-US" dirty="0">
                <a:solidFill>
                  <a:srgbClr val="006676"/>
                </a:solidFill>
                <a:latin typeface="华文楷体" panose="02010600040101010101" pitchFamily="2" charset="-122"/>
                <a:ea typeface="华文楷体" panose="02010600040101010101" pitchFamily="2" charset="-122"/>
              </a:rPr>
              <a:t>（</a:t>
            </a:r>
            <a:r>
              <a:rPr lang="en-US" altLang="zh-CN" dirty="0">
                <a:solidFill>
                  <a:srgbClr val="006676"/>
                </a:solidFill>
                <a:latin typeface="华文楷体" panose="02010600040101010101" pitchFamily="2" charset="-122"/>
                <a:ea typeface="华文楷体" panose="02010600040101010101" pitchFamily="2" charset="-122"/>
              </a:rPr>
              <a:t>Home Location Register </a:t>
            </a:r>
            <a:r>
              <a:rPr lang="zh-CN" altLang="en-US" dirty="0">
                <a:solidFill>
                  <a:srgbClr val="006676"/>
                </a:solidFill>
                <a:latin typeface="华文楷体" panose="02010600040101010101" pitchFamily="2" charset="-122"/>
                <a:ea typeface="华文楷体" panose="02010600040101010101" pitchFamily="2" charset="-122"/>
              </a:rPr>
              <a:t>归属寄存器）和</a:t>
            </a:r>
            <a:r>
              <a:rPr lang="en-US" altLang="zh-CN" dirty="0">
                <a:solidFill>
                  <a:srgbClr val="006676"/>
                </a:solidFill>
                <a:latin typeface="华文楷体" panose="02010600040101010101" pitchFamily="2" charset="-122"/>
                <a:ea typeface="华文楷体" panose="02010600040101010101" pitchFamily="2" charset="-122"/>
              </a:rPr>
              <a:t>VLR</a:t>
            </a:r>
            <a:r>
              <a:rPr lang="zh-CN" altLang="en-US" dirty="0">
                <a:solidFill>
                  <a:srgbClr val="006676"/>
                </a:solidFill>
                <a:latin typeface="华文楷体" panose="02010600040101010101" pitchFamily="2" charset="-122"/>
                <a:ea typeface="华文楷体" panose="02010600040101010101" pitchFamily="2" charset="-122"/>
              </a:rPr>
              <a:t>（</a:t>
            </a:r>
            <a:r>
              <a:rPr lang="en-US" altLang="zh-CN" dirty="0">
                <a:solidFill>
                  <a:srgbClr val="006676"/>
                </a:solidFill>
                <a:latin typeface="华文楷体" panose="02010600040101010101" pitchFamily="2" charset="-122"/>
                <a:ea typeface="华文楷体" panose="02010600040101010101" pitchFamily="2" charset="-122"/>
              </a:rPr>
              <a:t>Visitor Location Register </a:t>
            </a:r>
            <a:r>
              <a:rPr lang="zh-CN" altLang="en-US" dirty="0">
                <a:solidFill>
                  <a:srgbClr val="006676"/>
                </a:solidFill>
                <a:latin typeface="华文楷体" panose="02010600040101010101" pitchFamily="2" charset="-122"/>
                <a:ea typeface="华文楷体" panose="02010600040101010101" pitchFamily="2" charset="-122"/>
              </a:rPr>
              <a:t>访问寄存器）中可用的位置信息来定位移动台。</a:t>
            </a:r>
          </a:p>
          <a:p>
            <a:pPr>
              <a:lnSpc>
                <a:spcPct val="80000"/>
              </a:lnSpc>
              <a:buClr>
                <a:schemeClr val="accent4"/>
              </a:buClr>
              <a:buBlip>
                <a:blip r:embed="rId2">
                  <a:extLst/>
                </a:blip>
              </a:buBlip>
            </a:pPr>
            <a:r>
              <a:rPr lang="zh-CN" altLang="en-US" sz="2600" dirty="0">
                <a:solidFill>
                  <a:srgbClr val="003300"/>
                </a:solidFill>
                <a:latin typeface="华文楷体" panose="02010600040101010101" pitchFamily="2" charset="-122"/>
                <a:ea typeface="华文楷体" panose="02010600040101010101" pitchFamily="2" charset="-122"/>
              </a:rPr>
              <a:t>解决的技术</a:t>
            </a:r>
            <a:endParaRPr lang="en-US" altLang="zh-CN" sz="2600" dirty="0">
              <a:solidFill>
                <a:srgbClr val="003300"/>
              </a:solidFill>
              <a:latin typeface="华文楷体" panose="02010600040101010101" pitchFamily="2" charset="-122"/>
              <a:ea typeface="华文楷体" panose="02010600040101010101" pitchFamily="2" charset="-122"/>
            </a:endParaRPr>
          </a:p>
          <a:p>
            <a:pPr marL="457200" lvl="1" indent="0">
              <a:lnSpc>
                <a:spcPct val="110000"/>
              </a:lnSpc>
              <a:buClr>
                <a:schemeClr val="accent4"/>
              </a:buClr>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位置更新（</a:t>
            </a:r>
            <a:r>
              <a:rPr lang="en-US" altLang="zh-CN" dirty="0">
                <a:latin typeface="华文楷体" panose="02010600040101010101" pitchFamily="2" charset="-122"/>
                <a:ea typeface="华文楷体" panose="02010600040101010101" pitchFamily="2" charset="-122"/>
              </a:rPr>
              <a:t>Location Update</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457200" lvl="1" indent="0">
              <a:lnSpc>
                <a:spcPct val="110000"/>
              </a:lnSpc>
              <a:buClr>
                <a:schemeClr val="accent4"/>
              </a:buClr>
              <a:buNone/>
            </a:pPr>
            <a:r>
              <a:rPr lang="en-US" altLang="zh-CN" dirty="0">
                <a:solidFill>
                  <a:srgbClr val="006676"/>
                </a:solidFill>
                <a:latin typeface="华文楷体" panose="02010600040101010101" pitchFamily="2" charset="-122"/>
                <a:ea typeface="华文楷体" panose="02010600040101010101" pitchFamily="2" charset="-122"/>
              </a:rPr>
              <a:t>- </a:t>
            </a:r>
            <a:r>
              <a:rPr lang="zh-CN" altLang="en-US" dirty="0">
                <a:solidFill>
                  <a:srgbClr val="006676"/>
                </a:solidFill>
                <a:latin typeface="华文楷体" panose="02010600040101010101" pitchFamily="2" charset="-122"/>
                <a:ea typeface="华文楷体" panose="02010600040101010101" pitchFamily="2" charset="-122"/>
              </a:rPr>
              <a:t>位置更新解决问题是移动台如何发现位置变化以及何时报告它的当前位置。</a:t>
            </a:r>
            <a:endParaRPr lang="en-US" altLang="zh-CN" dirty="0">
              <a:solidFill>
                <a:srgbClr val="006676"/>
              </a:solidFill>
              <a:latin typeface="华文楷体" panose="02010600040101010101" pitchFamily="2" charset="-122"/>
              <a:ea typeface="华文楷体" panose="02010600040101010101" pitchFamily="2" charset="-122"/>
            </a:endParaRPr>
          </a:p>
          <a:p>
            <a:pPr marL="457200" lvl="1" indent="0">
              <a:lnSpc>
                <a:spcPct val="110000"/>
              </a:lnSpc>
              <a:buClr>
                <a:schemeClr val="accent4"/>
              </a:buClr>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寻呼（</a:t>
            </a:r>
            <a:r>
              <a:rPr lang="en-US" altLang="zh-CN" dirty="0">
                <a:latin typeface="华文楷体" panose="02010600040101010101" pitchFamily="2" charset="-122"/>
                <a:ea typeface="华文楷体" panose="02010600040101010101" pitchFamily="2" charset="-122"/>
              </a:rPr>
              <a:t>Paging</a:t>
            </a:r>
            <a:r>
              <a:rPr lang="zh-CN" altLang="en-US" dirty="0">
                <a:latin typeface="华文楷体" panose="02010600040101010101" pitchFamily="2" charset="-122"/>
                <a:ea typeface="华文楷体" panose="02010600040101010101" pitchFamily="2" charset="-122"/>
              </a:rPr>
              <a:t>）</a:t>
            </a:r>
          </a:p>
          <a:p>
            <a:pPr marL="457200" lvl="1" indent="0">
              <a:lnSpc>
                <a:spcPct val="110000"/>
              </a:lnSpc>
              <a:buClr>
                <a:schemeClr val="accent4"/>
              </a:buClr>
              <a:buNone/>
            </a:pPr>
            <a:r>
              <a:rPr lang="en-US" altLang="zh-CN" dirty="0">
                <a:solidFill>
                  <a:srgbClr val="006676"/>
                </a:solidFill>
                <a:latin typeface="华文楷体" panose="02010600040101010101" pitchFamily="2" charset="-122"/>
                <a:ea typeface="华文楷体" panose="02010600040101010101" pitchFamily="2" charset="-122"/>
              </a:rPr>
              <a:t>- </a:t>
            </a:r>
            <a:r>
              <a:rPr lang="zh-CN" altLang="en-US" dirty="0">
                <a:solidFill>
                  <a:srgbClr val="006676"/>
                </a:solidFill>
                <a:latin typeface="华文楷体" panose="02010600040101010101" pitchFamily="2" charset="-122"/>
                <a:ea typeface="华文楷体" panose="02010600040101010101" pitchFamily="2" charset="-122"/>
              </a:rPr>
              <a:t>寻呼解决的问题是如何有效地确定移动台当前处于哪一个小区。</a:t>
            </a:r>
            <a:endParaRPr lang="en-US" altLang="zh-CN" dirty="0">
              <a:solidFill>
                <a:srgbClr val="006676"/>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97243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12A1E5C-3167-43ED-BF82-4AE92F33953D}"/>
              </a:ext>
            </a:extLst>
          </p:cNvPr>
          <p:cNvGraphicFramePr>
            <a:graphicFrameLocks noGrp="1"/>
          </p:cNvGraphicFramePr>
          <p:nvPr>
            <p:ph idx="1"/>
            <p:extLst>
              <p:ext uri="{D42A27DB-BD31-4B8C-83A1-F6EECF244321}">
                <p14:modId xmlns:p14="http://schemas.microsoft.com/office/powerpoint/2010/main" val="3638565720"/>
              </p:ext>
            </p:extLst>
          </p:nvPr>
        </p:nvGraphicFramePr>
        <p:xfrm>
          <a:off x="2826025" y="1294205"/>
          <a:ext cx="653994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a:extLst>
              <a:ext uri="{FF2B5EF4-FFF2-40B4-BE49-F238E27FC236}">
                <a16:creationId xmlns:a16="http://schemas.microsoft.com/office/drawing/2014/main" id="{27C3BA54-ADA4-4AF9-A0D7-B485548D6236}"/>
              </a:ext>
            </a:extLst>
          </p:cNvPr>
          <p:cNvSpPr>
            <a:spLocks noGrp="1"/>
          </p:cNvSpPr>
          <p:nvPr>
            <p:ph type="title"/>
          </p:nvPr>
        </p:nvSpPr>
        <p:spPr>
          <a:xfrm>
            <a:off x="838200" y="0"/>
            <a:ext cx="6023994" cy="1294205"/>
          </a:xfrm>
        </p:spPr>
        <p:txBody>
          <a:bodyPr>
            <a:normAutofit/>
          </a:bodyPr>
          <a:lstStyle/>
          <a:p>
            <a:r>
              <a:rPr lang="en-US" altLang="zh-CN" dirty="0"/>
              <a:t>5.7 </a:t>
            </a:r>
            <a:r>
              <a:rPr lang="zh-CN" altLang="en-US" dirty="0"/>
              <a:t>无线资源管理技术原理</a:t>
            </a:r>
          </a:p>
        </p:txBody>
      </p:sp>
      <p:sp>
        <p:nvSpPr>
          <p:cNvPr id="3" name="Slide Number Placeholder 2">
            <a:extLst>
              <a:ext uri="{FF2B5EF4-FFF2-40B4-BE49-F238E27FC236}">
                <a16:creationId xmlns:a16="http://schemas.microsoft.com/office/drawing/2014/main" id="{8C2D0F9C-6B15-4F2F-B674-42DE4A655344}"/>
              </a:ext>
            </a:extLst>
          </p:cNvPr>
          <p:cNvSpPr>
            <a:spLocks noGrp="1"/>
          </p:cNvSpPr>
          <p:nvPr>
            <p:ph type="sldNum" sz="quarter" idx="12"/>
          </p:nvPr>
        </p:nvSpPr>
        <p:spPr/>
        <p:txBody>
          <a:bodyPr/>
          <a:lstStyle/>
          <a:p>
            <a:fld id="{F623E810-FFAA-425E-B9F9-C55CCC4FA6E5}" type="slidenum">
              <a:rPr lang="zh-CN" altLang="en-US" smtClean="0"/>
              <a:t>16</a:t>
            </a:fld>
            <a:endParaRPr lang="zh-CN" altLang="en-US"/>
          </a:p>
        </p:txBody>
      </p:sp>
      <p:sp>
        <p:nvSpPr>
          <p:cNvPr id="4" name="Footer Placeholder 3">
            <a:extLst>
              <a:ext uri="{FF2B5EF4-FFF2-40B4-BE49-F238E27FC236}">
                <a16:creationId xmlns:a16="http://schemas.microsoft.com/office/drawing/2014/main" id="{BF850698-1D07-424E-8EF6-2D74EE3D2A1F}"/>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51677760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a:extLst>
              <a:ext uri="{FF2B5EF4-FFF2-40B4-BE49-F238E27FC236}">
                <a16:creationId xmlns:a16="http://schemas.microsoft.com/office/drawing/2014/main" id="{D99D9D0C-3FAB-4191-B19F-694EDF379591}"/>
              </a:ext>
            </a:extLst>
          </p:cNvPr>
          <p:cNvSpPr>
            <a:spLocks noGrp="1" noChangeArrowheads="1"/>
          </p:cNvSpPr>
          <p:nvPr>
            <p:ph idx="1"/>
          </p:nvPr>
        </p:nvSpPr>
        <p:spPr>
          <a:xfrm>
            <a:off x="411479" y="1232992"/>
            <a:ext cx="10515600" cy="4351338"/>
          </a:xfrm>
        </p:spPr>
        <p:txBody>
          <a:bodyPr/>
          <a:lstStyle/>
          <a:p>
            <a:pPr eaLnBrk="1" hangingPunct="1">
              <a:buFont typeface="Wingdings" panose="05000000000000000000" pitchFamily="2" charset="2"/>
              <a:buNone/>
            </a:pPr>
            <a:r>
              <a:rPr lang="zh-CN" altLang="en-US" sz="2400" dirty="0"/>
              <a:t>移动通信中无线资源管理原理性框图</a:t>
            </a:r>
            <a:endParaRPr lang="zh-CN" altLang="en-US" sz="2400" dirty="0">
              <a:latin typeface="华文楷体" panose="02010600040101010101" pitchFamily="2" charset="-122"/>
              <a:ea typeface="华文楷体" panose="02010600040101010101" pitchFamily="2" charset="-122"/>
            </a:endParaRPr>
          </a:p>
        </p:txBody>
      </p:sp>
      <p:sp>
        <p:nvSpPr>
          <p:cNvPr id="620546" name="Rectangle 2">
            <a:extLst>
              <a:ext uri="{FF2B5EF4-FFF2-40B4-BE49-F238E27FC236}">
                <a16:creationId xmlns:a16="http://schemas.microsoft.com/office/drawing/2014/main" id="{910F073B-33B8-4C4D-ADFA-922E2F85FD2B}"/>
              </a:ext>
            </a:extLst>
          </p:cNvPr>
          <p:cNvSpPr>
            <a:spLocks noGrp="1" noChangeArrowheads="1"/>
          </p:cNvSpPr>
          <p:nvPr>
            <p:ph type="title"/>
          </p:nvPr>
        </p:nvSpPr>
        <p:spPr/>
        <p:txBody>
          <a:bodyPr>
            <a:normAutofit/>
          </a:bodyPr>
          <a:lstStyle/>
          <a:p>
            <a:pPr eaLnBrk="1" hangingPunct="1">
              <a:defRPr/>
            </a:pPr>
            <a:r>
              <a:rPr lang="en-US" altLang="zh-CN" dirty="0"/>
              <a:t>5.7 </a:t>
            </a:r>
            <a:r>
              <a:rPr lang="zh-CN" altLang="en-US" dirty="0"/>
              <a:t>无线资源管理技术</a:t>
            </a:r>
            <a:endParaRPr lang="zh-CN" altLang="en-US" dirty="0">
              <a:latin typeface="宋体" pitchFamily="2" charset="-122"/>
            </a:endParaRPr>
          </a:p>
        </p:txBody>
      </p:sp>
      <p:sp>
        <p:nvSpPr>
          <p:cNvPr id="5" name="页脚占位符 1">
            <a:extLst>
              <a:ext uri="{FF2B5EF4-FFF2-40B4-BE49-F238E27FC236}">
                <a16:creationId xmlns:a16="http://schemas.microsoft.com/office/drawing/2014/main" id="{950BE717-038F-4B2D-A19D-6EAFAB2B2DA2}"/>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5E067312-5A7F-46E5-AB1C-B0A9FE7E5FB0}"/>
              </a:ext>
            </a:extLst>
          </p:cNvPr>
          <p:cNvSpPr>
            <a:spLocks noGrp="1"/>
          </p:cNvSpPr>
          <p:nvPr>
            <p:ph type="sldNum" sz="quarter" idx="12"/>
          </p:nvPr>
        </p:nvSpPr>
        <p:spPr/>
        <p:txBody>
          <a:bodyPr/>
          <a:lstStyle/>
          <a:p>
            <a:fld id="{F623E810-FFAA-425E-B9F9-C55CCC4FA6E5}" type="slidenum">
              <a:rPr lang="zh-CN" altLang="en-US" smtClean="0"/>
              <a:pPr/>
              <a:t>17</a:t>
            </a:fld>
            <a:endParaRPr lang="zh-CN" altLang="en-US" dirty="0"/>
          </a:p>
        </p:txBody>
      </p:sp>
      <p:pic>
        <p:nvPicPr>
          <p:cNvPr id="100358" name="Picture 2" descr="1">
            <a:extLst>
              <a:ext uri="{FF2B5EF4-FFF2-40B4-BE49-F238E27FC236}">
                <a16:creationId xmlns:a16="http://schemas.microsoft.com/office/drawing/2014/main" id="{620CD0EE-659C-4501-B649-DD3E660F1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155" y="1607022"/>
            <a:ext cx="7917085" cy="479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3603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a:extLst>
              <a:ext uri="{FF2B5EF4-FFF2-40B4-BE49-F238E27FC236}">
                <a16:creationId xmlns:a16="http://schemas.microsoft.com/office/drawing/2014/main" id="{9771DDE2-37EE-44F7-96B3-70BC47B057D2}"/>
              </a:ext>
            </a:extLst>
          </p:cNvPr>
          <p:cNvSpPr>
            <a:spLocks noGrp="1" noChangeArrowheads="1"/>
          </p:cNvSpPr>
          <p:nvPr>
            <p:ph idx="1"/>
          </p:nvPr>
        </p:nvSpPr>
        <p:spPr>
          <a:xfrm>
            <a:off x="411479" y="1232992"/>
            <a:ext cx="10515600" cy="5284186"/>
          </a:xfrm>
        </p:spPr>
        <p:txBody>
          <a:bodyPr>
            <a:normAutofit/>
          </a:bodyPr>
          <a:lstStyle/>
          <a:p>
            <a:pPr eaLnBrk="1" hangingPunct="1">
              <a:buFont typeface="Wingdings" panose="05000000000000000000" pitchFamily="2" charset="2"/>
              <a:buNone/>
            </a:pPr>
            <a:r>
              <a:rPr lang="zh-CN" altLang="en-US" sz="2400" dirty="0"/>
              <a:t> 一般的来说，无线资源管理包括以下内容：</a:t>
            </a:r>
            <a:endParaRPr lang="en-US" altLang="zh-CN" sz="2400" dirty="0"/>
          </a:p>
          <a:p>
            <a:pPr>
              <a:lnSpc>
                <a:spcPct val="15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接纳控制 （</a:t>
            </a:r>
            <a:r>
              <a:rPr lang="en-US" altLang="zh-CN" sz="2400" dirty="0">
                <a:solidFill>
                  <a:srgbClr val="003300"/>
                </a:solidFill>
                <a:latin typeface="华文楷体" panose="02010600040101010101" pitchFamily="2" charset="-122"/>
                <a:ea typeface="华文楷体" panose="02010600040101010101" pitchFamily="2" charset="-122"/>
              </a:rPr>
              <a:t>Admission Control</a:t>
            </a:r>
            <a:r>
              <a:rPr lang="zh-CN" altLang="en-US" sz="2400" dirty="0">
                <a:solidFill>
                  <a:srgbClr val="003300"/>
                </a:solidFill>
                <a:latin typeface="华文楷体" panose="02010600040101010101" pitchFamily="2" charset="-122"/>
                <a:ea typeface="华文楷体" panose="02010600040101010101" pitchFamily="2" charset="-122"/>
              </a:rPr>
              <a:t>）</a:t>
            </a:r>
            <a:endParaRPr lang="en-US" altLang="zh-CN" sz="2400" dirty="0">
              <a:solidFill>
                <a:srgbClr val="003300"/>
              </a:solidFill>
              <a:latin typeface="华文楷体" panose="02010600040101010101" pitchFamily="2" charset="-122"/>
              <a:ea typeface="华文楷体" panose="02010600040101010101" pitchFamily="2" charset="-122"/>
            </a:endParaRPr>
          </a:p>
          <a:p>
            <a:pPr>
              <a:lnSpc>
                <a:spcPct val="15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负载控制（</a:t>
            </a:r>
            <a:r>
              <a:rPr lang="en-US" altLang="zh-CN" sz="2400" dirty="0">
                <a:solidFill>
                  <a:srgbClr val="003300"/>
                </a:solidFill>
                <a:latin typeface="华文楷体" panose="02010600040101010101" pitchFamily="2" charset="-122"/>
                <a:ea typeface="华文楷体" panose="02010600040101010101" pitchFamily="2" charset="-122"/>
              </a:rPr>
              <a:t>Load Control</a:t>
            </a:r>
            <a:r>
              <a:rPr lang="zh-CN" altLang="en-US" sz="2400" dirty="0">
                <a:solidFill>
                  <a:srgbClr val="003300"/>
                </a:solidFill>
                <a:latin typeface="华文楷体" panose="02010600040101010101" pitchFamily="2" charset="-122"/>
                <a:ea typeface="华文楷体" panose="02010600040101010101" pitchFamily="2" charset="-122"/>
              </a:rPr>
              <a:t>）</a:t>
            </a:r>
            <a:endParaRPr lang="en-US" altLang="zh-CN" sz="2400" dirty="0">
              <a:solidFill>
                <a:srgbClr val="003300"/>
              </a:solidFill>
              <a:latin typeface="华文楷体" panose="02010600040101010101" pitchFamily="2" charset="-122"/>
              <a:ea typeface="华文楷体" panose="02010600040101010101" pitchFamily="2" charset="-122"/>
            </a:endParaRPr>
          </a:p>
          <a:p>
            <a:pPr>
              <a:lnSpc>
                <a:spcPct val="15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功率控制（</a:t>
            </a:r>
            <a:r>
              <a:rPr lang="en-US" altLang="zh-CN" sz="2400" dirty="0">
                <a:solidFill>
                  <a:srgbClr val="003300"/>
                </a:solidFill>
                <a:latin typeface="华文楷体" panose="02010600040101010101" pitchFamily="2" charset="-122"/>
                <a:ea typeface="华文楷体" panose="02010600040101010101" pitchFamily="2" charset="-122"/>
              </a:rPr>
              <a:t>Power Control</a:t>
            </a:r>
            <a:r>
              <a:rPr lang="zh-CN" altLang="en-US" sz="2400" dirty="0">
                <a:solidFill>
                  <a:srgbClr val="003300"/>
                </a:solidFill>
                <a:latin typeface="华文楷体" panose="02010600040101010101" pitchFamily="2" charset="-122"/>
                <a:ea typeface="华文楷体" panose="02010600040101010101" pitchFamily="2" charset="-122"/>
              </a:rPr>
              <a:t>）</a:t>
            </a:r>
            <a:endParaRPr lang="en-US" altLang="zh-CN" sz="2400" dirty="0">
              <a:solidFill>
                <a:srgbClr val="003300"/>
              </a:solidFill>
              <a:latin typeface="华文楷体" panose="02010600040101010101" pitchFamily="2" charset="-122"/>
              <a:ea typeface="华文楷体" panose="02010600040101010101" pitchFamily="2" charset="-122"/>
            </a:endParaRPr>
          </a:p>
          <a:p>
            <a:pPr>
              <a:lnSpc>
                <a:spcPct val="15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切换控制（</a:t>
            </a:r>
            <a:r>
              <a:rPr lang="en-US" altLang="zh-CN" sz="2400" dirty="0">
                <a:solidFill>
                  <a:srgbClr val="003300"/>
                </a:solidFill>
                <a:latin typeface="华文楷体" panose="02010600040101010101" pitchFamily="2" charset="-122"/>
                <a:ea typeface="华文楷体" panose="02010600040101010101" pitchFamily="2" charset="-122"/>
              </a:rPr>
              <a:t>Handoff Control</a:t>
            </a:r>
            <a:r>
              <a:rPr lang="zh-CN" altLang="en-US" sz="2400" dirty="0">
                <a:solidFill>
                  <a:srgbClr val="003300"/>
                </a:solidFill>
                <a:latin typeface="华文楷体" panose="02010600040101010101" pitchFamily="2" charset="-122"/>
                <a:ea typeface="华文楷体" panose="02010600040101010101" pitchFamily="2" charset="-122"/>
              </a:rPr>
              <a:t>）</a:t>
            </a:r>
            <a:endParaRPr lang="en-US" altLang="zh-CN" sz="2400" dirty="0">
              <a:solidFill>
                <a:srgbClr val="003300"/>
              </a:solidFill>
              <a:latin typeface="华文楷体" panose="02010600040101010101" pitchFamily="2" charset="-122"/>
              <a:ea typeface="华文楷体" panose="02010600040101010101" pitchFamily="2" charset="-122"/>
            </a:endParaRPr>
          </a:p>
          <a:p>
            <a:pPr>
              <a:lnSpc>
                <a:spcPct val="15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速率控制（</a:t>
            </a:r>
            <a:r>
              <a:rPr lang="en-US" altLang="zh-CN" sz="2400" dirty="0">
                <a:solidFill>
                  <a:srgbClr val="003300"/>
                </a:solidFill>
                <a:latin typeface="华文楷体" panose="02010600040101010101" pitchFamily="2" charset="-122"/>
                <a:ea typeface="华文楷体" panose="02010600040101010101" pitchFamily="2" charset="-122"/>
              </a:rPr>
              <a:t>Rate Control</a:t>
            </a:r>
            <a:r>
              <a:rPr lang="zh-CN" altLang="en-US" sz="2400" dirty="0">
                <a:solidFill>
                  <a:srgbClr val="003300"/>
                </a:solidFill>
                <a:latin typeface="华文楷体" panose="02010600040101010101" pitchFamily="2" charset="-122"/>
                <a:ea typeface="华文楷体" panose="02010600040101010101" pitchFamily="2" charset="-122"/>
              </a:rPr>
              <a:t>）</a:t>
            </a:r>
          </a:p>
          <a:p>
            <a:pPr>
              <a:lnSpc>
                <a:spcPct val="15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信道分配（</a:t>
            </a:r>
            <a:r>
              <a:rPr lang="en-US" altLang="zh-CN" sz="2400" dirty="0">
                <a:solidFill>
                  <a:srgbClr val="003300"/>
                </a:solidFill>
                <a:latin typeface="华文楷体" panose="02010600040101010101" pitchFamily="2" charset="-122"/>
                <a:ea typeface="华文楷体" panose="02010600040101010101" pitchFamily="2" charset="-122"/>
              </a:rPr>
              <a:t>Channel Allocation</a:t>
            </a:r>
            <a:r>
              <a:rPr lang="zh-CN" altLang="en-US" sz="2400" dirty="0">
                <a:solidFill>
                  <a:srgbClr val="003300"/>
                </a:solidFill>
                <a:latin typeface="华文楷体" panose="02010600040101010101" pitchFamily="2" charset="-122"/>
                <a:ea typeface="华文楷体" panose="02010600040101010101" pitchFamily="2" charset="-122"/>
              </a:rPr>
              <a:t>）</a:t>
            </a:r>
            <a:endParaRPr lang="en-US" altLang="zh-CN" sz="2400" dirty="0">
              <a:solidFill>
                <a:srgbClr val="003300"/>
              </a:solidFill>
              <a:latin typeface="华文楷体" panose="02010600040101010101" pitchFamily="2" charset="-122"/>
              <a:ea typeface="华文楷体" panose="02010600040101010101" pitchFamily="2" charset="-122"/>
            </a:endParaRPr>
          </a:p>
          <a:p>
            <a:pPr>
              <a:lnSpc>
                <a:spcPct val="15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分组调度（</a:t>
            </a:r>
            <a:r>
              <a:rPr lang="en-US" altLang="zh-CN" sz="2400" dirty="0">
                <a:solidFill>
                  <a:srgbClr val="003300"/>
                </a:solidFill>
                <a:latin typeface="华文楷体" panose="02010600040101010101" pitchFamily="2" charset="-122"/>
                <a:ea typeface="华文楷体" panose="02010600040101010101" pitchFamily="2" charset="-122"/>
              </a:rPr>
              <a:t>Packet Scheduling</a:t>
            </a:r>
            <a:r>
              <a:rPr lang="zh-CN" altLang="en-US" sz="2400" dirty="0">
                <a:solidFill>
                  <a:srgbClr val="003300"/>
                </a:solidFill>
                <a:latin typeface="华文楷体" panose="02010600040101010101" pitchFamily="2" charset="-122"/>
                <a:ea typeface="华文楷体" panose="02010600040101010101" pitchFamily="2" charset="-122"/>
              </a:rPr>
              <a:t>）等</a:t>
            </a:r>
          </a:p>
        </p:txBody>
      </p:sp>
      <p:sp>
        <p:nvSpPr>
          <p:cNvPr id="620546" name="Rectangle 2">
            <a:extLst>
              <a:ext uri="{FF2B5EF4-FFF2-40B4-BE49-F238E27FC236}">
                <a16:creationId xmlns:a16="http://schemas.microsoft.com/office/drawing/2014/main" id="{AF9202E9-5026-4B02-AAEF-1C841E16F26E}"/>
              </a:ext>
            </a:extLst>
          </p:cNvPr>
          <p:cNvSpPr>
            <a:spLocks noGrp="1" noChangeArrowheads="1"/>
          </p:cNvSpPr>
          <p:nvPr>
            <p:ph type="title"/>
          </p:nvPr>
        </p:nvSpPr>
        <p:spPr/>
        <p:txBody>
          <a:bodyPr>
            <a:normAutofit/>
          </a:bodyPr>
          <a:lstStyle/>
          <a:p>
            <a:pPr eaLnBrk="1" hangingPunct="1">
              <a:defRPr/>
            </a:pPr>
            <a:r>
              <a:rPr lang="en-US" altLang="zh-CN" dirty="0"/>
              <a:t>5.7 </a:t>
            </a:r>
            <a:r>
              <a:rPr lang="zh-CN" altLang="en-US" dirty="0"/>
              <a:t>无线资源管理技术</a:t>
            </a:r>
            <a:endParaRPr lang="zh-CN" altLang="en-US" dirty="0">
              <a:latin typeface="宋体" pitchFamily="2" charset="-122"/>
            </a:endParaRPr>
          </a:p>
        </p:txBody>
      </p:sp>
      <p:sp>
        <p:nvSpPr>
          <p:cNvPr id="5" name="页脚占位符 1">
            <a:extLst>
              <a:ext uri="{FF2B5EF4-FFF2-40B4-BE49-F238E27FC236}">
                <a16:creationId xmlns:a16="http://schemas.microsoft.com/office/drawing/2014/main" id="{4B592D8B-5888-4804-AE47-ADB7680383A5}"/>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7BF4A841-F83C-4F7D-BF00-764890A7CD51}"/>
              </a:ext>
            </a:extLst>
          </p:cNvPr>
          <p:cNvSpPr>
            <a:spLocks noGrp="1"/>
          </p:cNvSpPr>
          <p:nvPr>
            <p:ph type="sldNum" sz="quarter" idx="12"/>
          </p:nvPr>
        </p:nvSpPr>
        <p:spPr/>
        <p:txBody>
          <a:bodyPr/>
          <a:lstStyle/>
          <a:p>
            <a:fld id="{F623E810-FFAA-425E-B9F9-C55CCC4FA6E5}" type="slidenum">
              <a:rPr lang="zh-CN" altLang="en-US" smtClean="0"/>
              <a:pPr/>
              <a:t>18</a:t>
            </a:fld>
            <a:endParaRPr lang="zh-CN" altLang="en-US" dirty="0"/>
          </a:p>
        </p:txBody>
      </p:sp>
    </p:spTree>
    <p:extLst>
      <p:ext uri="{BB962C8B-B14F-4D97-AF65-F5344CB8AC3E}">
        <p14:creationId xmlns:p14="http://schemas.microsoft.com/office/powerpoint/2010/main" val="27134158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a:extLst>
              <a:ext uri="{FF2B5EF4-FFF2-40B4-BE49-F238E27FC236}">
                <a16:creationId xmlns:a16="http://schemas.microsoft.com/office/drawing/2014/main" id="{CD73885D-778D-4901-AC35-55BEB31AA091}"/>
              </a:ext>
            </a:extLst>
          </p:cNvPr>
          <p:cNvSpPr>
            <a:spLocks noGrp="1" noChangeArrowheads="1"/>
          </p:cNvSpPr>
          <p:nvPr>
            <p:ph idx="1"/>
          </p:nvPr>
        </p:nvSpPr>
        <p:spPr/>
        <p:txBody>
          <a:bodyPr>
            <a:normAutofit/>
          </a:bodyPr>
          <a:lstStyle/>
          <a:p>
            <a:pPr eaLnBrk="1" hangingPunct="1">
              <a:buFont typeface="Wingdings" panose="05000000000000000000" pitchFamily="2" charset="2"/>
              <a:buNone/>
            </a:pPr>
            <a:r>
              <a:rPr lang="zh-CN" altLang="en-US" sz="2400" dirty="0"/>
              <a:t>发生下面三种情况时就需要进行接纳控制：</a:t>
            </a:r>
            <a:endParaRPr lang="en-US" altLang="zh-CN" sz="2400" dirty="0"/>
          </a:p>
          <a:p>
            <a:pPr>
              <a:lnSpc>
                <a:spcPct val="160000"/>
              </a:lnSpc>
              <a:buClr>
                <a:schemeClr val="accent4"/>
              </a:buClr>
              <a:buBlip>
                <a:blip r:embed="rId2">
                  <a:extLst/>
                </a:blip>
              </a:buBlip>
            </a:pPr>
            <a:r>
              <a:rPr lang="en-US" altLang="zh-CN" sz="2600" dirty="0">
                <a:solidFill>
                  <a:srgbClr val="003300"/>
                </a:solidFill>
                <a:latin typeface="华文楷体" panose="02010600040101010101" pitchFamily="2" charset="-122"/>
                <a:ea typeface="华文楷体" panose="02010600040101010101" pitchFamily="2" charset="-122"/>
              </a:rPr>
              <a:t> UE</a:t>
            </a:r>
            <a:r>
              <a:rPr lang="zh-CN" altLang="en-US" sz="2600" dirty="0">
                <a:solidFill>
                  <a:srgbClr val="003300"/>
                </a:solidFill>
                <a:latin typeface="华文楷体" panose="02010600040101010101" pitchFamily="2" charset="-122"/>
                <a:ea typeface="华文楷体" panose="02010600040101010101" pitchFamily="2" charset="-122"/>
              </a:rPr>
              <a:t>（</a:t>
            </a:r>
            <a:r>
              <a:rPr lang="en-US" altLang="zh-CN" sz="2600" dirty="0">
                <a:solidFill>
                  <a:srgbClr val="003300"/>
                </a:solidFill>
                <a:latin typeface="华文楷体" panose="02010600040101010101" pitchFamily="2" charset="-122"/>
                <a:ea typeface="华文楷体" panose="02010600040101010101" pitchFamily="2" charset="-122"/>
              </a:rPr>
              <a:t>User End</a:t>
            </a:r>
            <a:r>
              <a:rPr lang="zh-CN" altLang="en-US" sz="2600" dirty="0">
                <a:solidFill>
                  <a:srgbClr val="003300"/>
                </a:solidFill>
                <a:latin typeface="华文楷体" panose="02010600040101010101" pitchFamily="2" charset="-122"/>
                <a:ea typeface="华文楷体" panose="02010600040101010101" pitchFamily="2" charset="-122"/>
              </a:rPr>
              <a:t>）的初始建立、无线承载建立；</a:t>
            </a:r>
            <a:endParaRPr lang="en-US" altLang="zh-CN" sz="2600"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en-US" altLang="zh-CN" sz="2600" dirty="0">
                <a:solidFill>
                  <a:srgbClr val="003300"/>
                </a:solidFill>
                <a:latin typeface="华文楷体" panose="02010600040101010101" pitchFamily="2" charset="-122"/>
                <a:ea typeface="华文楷体" panose="02010600040101010101" pitchFamily="2" charset="-122"/>
              </a:rPr>
              <a:t> UE</a:t>
            </a:r>
            <a:r>
              <a:rPr lang="zh-CN" altLang="en-US" sz="2600" dirty="0">
                <a:solidFill>
                  <a:srgbClr val="003300"/>
                </a:solidFill>
                <a:latin typeface="华文楷体" panose="02010600040101010101" pitchFamily="2" charset="-122"/>
                <a:ea typeface="华文楷体" panose="02010600040101010101" pitchFamily="2" charset="-122"/>
              </a:rPr>
              <a:t>发生越区切换；</a:t>
            </a:r>
            <a:endParaRPr lang="en-US" altLang="zh-CN" sz="2600"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sz="2600" dirty="0">
                <a:solidFill>
                  <a:srgbClr val="003300"/>
                </a:solidFill>
                <a:latin typeface="华文楷体" panose="02010600040101010101" pitchFamily="2" charset="-122"/>
                <a:ea typeface="华文楷体" panose="02010600040101010101" pitchFamily="2" charset="-122"/>
              </a:rPr>
              <a:t> 处于连接模式的</a:t>
            </a:r>
            <a:r>
              <a:rPr lang="en-US" altLang="zh-CN" sz="2600" dirty="0">
                <a:solidFill>
                  <a:srgbClr val="003300"/>
                </a:solidFill>
                <a:latin typeface="华文楷体" panose="02010600040101010101" pitchFamily="2" charset="-122"/>
                <a:ea typeface="华文楷体" panose="02010600040101010101" pitchFamily="2" charset="-122"/>
              </a:rPr>
              <a:t>UE</a:t>
            </a:r>
            <a:r>
              <a:rPr lang="zh-CN" altLang="en-US" sz="2600" dirty="0">
                <a:solidFill>
                  <a:srgbClr val="003300"/>
                </a:solidFill>
                <a:latin typeface="华文楷体" panose="02010600040101010101" pitchFamily="2" charset="-122"/>
                <a:ea typeface="华文楷体" panose="02010600040101010101" pitchFamily="2" charset="-122"/>
              </a:rPr>
              <a:t>需要增加业务。</a:t>
            </a:r>
            <a:endParaRPr lang="en-US" altLang="zh-CN" sz="2600" dirty="0">
              <a:solidFill>
                <a:srgbClr val="003300"/>
              </a:solidFill>
              <a:latin typeface="华文楷体" panose="02010600040101010101" pitchFamily="2" charset="-122"/>
              <a:ea typeface="华文楷体" panose="02010600040101010101" pitchFamily="2" charset="-122"/>
            </a:endParaRPr>
          </a:p>
          <a:p>
            <a:pPr>
              <a:buFont typeface="Wingdings" panose="05000000000000000000" pitchFamily="2" charset="2"/>
              <a:buNone/>
            </a:pPr>
            <a:endParaRPr lang="en-US" altLang="zh-CN" sz="2400" dirty="0"/>
          </a:p>
          <a:p>
            <a:pPr>
              <a:buFont typeface="Wingdings" panose="05000000000000000000" pitchFamily="2" charset="2"/>
              <a:buNone/>
            </a:pPr>
            <a:r>
              <a:rPr lang="zh-CN" altLang="en-US" sz="2400" dirty="0"/>
              <a:t>接纳控制通过建立一个无线接入承载来接受或拒绝一个呼叫请求，当无线承载建立或发生变化时接纳控制模块就需要执行接纳控制算法。</a:t>
            </a:r>
            <a:endParaRPr lang="en-US" altLang="zh-CN" sz="2400" dirty="0"/>
          </a:p>
        </p:txBody>
      </p:sp>
      <p:sp>
        <p:nvSpPr>
          <p:cNvPr id="620546" name="Rectangle 2">
            <a:extLst>
              <a:ext uri="{FF2B5EF4-FFF2-40B4-BE49-F238E27FC236}">
                <a16:creationId xmlns:a16="http://schemas.microsoft.com/office/drawing/2014/main" id="{CCD6118B-F065-4F0D-8636-06D1A883014F}"/>
              </a:ext>
            </a:extLst>
          </p:cNvPr>
          <p:cNvSpPr>
            <a:spLocks noGrp="1" noChangeArrowheads="1"/>
          </p:cNvSpPr>
          <p:nvPr>
            <p:ph type="title"/>
          </p:nvPr>
        </p:nvSpPr>
        <p:spPr>
          <a:effectLst/>
        </p:spPr>
        <p:txBody>
          <a:bodyPr>
            <a:normAutofit/>
          </a:bodyPr>
          <a:lstStyle/>
          <a:p>
            <a:pPr>
              <a:defRPr/>
            </a:pPr>
            <a:r>
              <a:rPr lang="en-US" altLang="zh-CN" dirty="0"/>
              <a:t>5.7.2 </a:t>
            </a:r>
            <a:r>
              <a:rPr lang="zh-CN" altLang="en-US" dirty="0"/>
              <a:t>接纳控制</a:t>
            </a:r>
          </a:p>
        </p:txBody>
      </p:sp>
      <p:sp>
        <p:nvSpPr>
          <p:cNvPr id="5" name="页脚占位符 1">
            <a:extLst>
              <a:ext uri="{FF2B5EF4-FFF2-40B4-BE49-F238E27FC236}">
                <a16:creationId xmlns:a16="http://schemas.microsoft.com/office/drawing/2014/main" id="{A7701E70-2ED7-4895-AEF3-E28477BE01FB}"/>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AAC10719-D8D0-457F-8455-FB3A83E3DC35}"/>
              </a:ext>
            </a:extLst>
          </p:cNvPr>
          <p:cNvSpPr>
            <a:spLocks noGrp="1"/>
          </p:cNvSpPr>
          <p:nvPr>
            <p:ph type="sldNum" sz="quarter" idx="12"/>
          </p:nvPr>
        </p:nvSpPr>
        <p:spPr/>
        <p:txBody>
          <a:bodyPr/>
          <a:lstStyle/>
          <a:p>
            <a:fld id="{F623E810-FFAA-425E-B9F9-C55CCC4FA6E5}" type="slidenum">
              <a:rPr lang="zh-CN" altLang="en-US" smtClean="0"/>
              <a:pPr/>
              <a:t>19</a:t>
            </a:fld>
            <a:endParaRPr lang="zh-CN" altLang="en-US" dirty="0"/>
          </a:p>
        </p:txBody>
      </p:sp>
    </p:spTree>
    <p:extLst>
      <p:ext uri="{BB962C8B-B14F-4D97-AF65-F5344CB8AC3E}">
        <p14:creationId xmlns:p14="http://schemas.microsoft.com/office/powerpoint/2010/main" val="2134679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B0F63-81E7-4123-8510-18F29459E79C}"/>
              </a:ext>
            </a:extLst>
          </p:cNvPr>
          <p:cNvSpPr>
            <a:spLocks noGrp="1"/>
          </p:cNvSpPr>
          <p:nvPr>
            <p:ph type="title"/>
          </p:nvPr>
        </p:nvSpPr>
        <p:spPr>
          <a:xfrm>
            <a:off x="2776056" y="2354663"/>
            <a:ext cx="1113989" cy="3069097"/>
          </a:xfrm>
          <a:solidFill>
            <a:srgbClr val="0A6677"/>
          </a:solidFill>
        </p:spPr>
        <p:txBody>
          <a:bodyPr>
            <a:normAutofit/>
          </a:bodyPr>
          <a:lstStyle/>
          <a:p>
            <a:r>
              <a:rPr lang="zh-CN" altLang="en-US" sz="3600" b="1" dirty="0">
                <a:solidFill>
                  <a:schemeClr val="bg1"/>
                </a:solidFill>
              </a:rPr>
              <a:t>目录</a:t>
            </a:r>
          </a:p>
        </p:txBody>
      </p:sp>
      <p:sp>
        <p:nvSpPr>
          <p:cNvPr id="4" name="椭圆 3">
            <a:extLst>
              <a:ext uri="{FF2B5EF4-FFF2-40B4-BE49-F238E27FC236}">
                <a16:creationId xmlns:a16="http://schemas.microsoft.com/office/drawing/2014/main" id="{6C79CEF9-04D7-4251-BEFB-DF4D6FF55C78}"/>
              </a:ext>
            </a:extLst>
          </p:cNvPr>
          <p:cNvSpPr/>
          <p:nvPr/>
        </p:nvSpPr>
        <p:spPr>
          <a:xfrm>
            <a:off x="5880684" y="1373838"/>
            <a:ext cx="562062" cy="562062"/>
          </a:xfrm>
          <a:prstGeom prst="ellipse">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5.1</a:t>
            </a:r>
            <a:endParaRPr lang="zh-CN" altLang="en-US" sz="11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00F26EF-C363-4386-88A9-8BB54BCF399E}"/>
              </a:ext>
            </a:extLst>
          </p:cNvPr>
          <p:cNvSpPr txBox="1"/>
          <p:nvPr/>
        </p:nvSpPr>
        <p:spPr>
          <a:xfrm>
            <a:off x="6803472" y="1400556"/>
            <a:ext cx="3949992" cy="954107"/>
          </a:xfrm>
          <a:prstGeom prst="rect">
            <a:avLst/>
          </a:prstGeom>
          <a:noFill/>
        </p:spPr>
        <p:txBody>
          <a:bodyPr wrap="square" rtlCol="0">
            <a:spAutoFit/>
          </a:bodyPr>
          <a:lstStyle/>
          <a:p>
            <a:r>
              <a:rPr lang="zh-CN" altLang="en-US" sz="2800" b="1" dirty="0">
                <a:solidFill>
                  <a:srgbClr val="0A6677"/>
                </a:solidFill>
                <a:latin typeface="微软雅黑" panose="020B0503020204020204" pitchFamily="34" charset="-122"/>
                <a:ea typeface="微软雅黑" panose="020B0503020204020204" pitchFamily="34" charset="-122"/>
              </a:rPr>
              <a:t>移动通信网的基本概念 </a:t>
            </a:r>
          </a:p>
          <a:p>
            <a:endParaRPr lang="zh-CN" altLang="en-US" sz="2800" b="1" dirty="0">
              <a:solidFill>
                <a:srgbClr val="0A6677"/>
              </a:solidFill>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2CAE10C7-D0D6-470B-886D-C7D87CC1EFD0}"/>
              </a:ext>
            </a:extLst>
          </p:cNvPr>
          <p:cNvSpPr/>
          <p:nvPr/>
        </p:nvSpPr>
        <p:spPr>
          <a:xfrm>
            <a:off x="5880684" y="2108545"/>
            <a:ext cx="562062" cy="562062"/>
          </a:xfrm>
          <a:prstGeom prst="ellipse">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5.2</a:t>
            </a:r>
            <a:endParaRPr lang="zh-CN" altLang="en-US" sz="11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4CA09FF-2D75-4BB8-8FB6-3179A1C78C96}"/>
              </a:ext>
            </a:extLst>
          </p:cNvPr>
          <p:cNvSpPr txBox="1"/>
          <p:nvPr/>
        </p:nvSpPr>
        <p:spPr>
          <a:xfrm>
            <a:off x="6803472" y="2127966"/>
            <a:ext cx="3731878" cy="523220"/>
          </a:xfrm>
          <a:prstGeom prst="rect">
            <a:avLst/>
          </a:prstGeom>
          <a:noFill/>
        </p:spPr>
        <p:txBody>
          <a:bodyPr wrap="square" rtlCol="0">
            <a:spAutoFit/>
          </a:bodyPr>
          <a:lstStyle/>
          <a:p>
            <a:r>
              <a:rPr lang="zh-CN" altLang="en-US" sz="2800" b="1" dirty="0">
                <a:solidFill>
                  <a:srgbClr val="0A6677"/>
                </a:solidFill>
                <a:latin typeface="微软雅黑" panose="020B0503020204020204" pitchFamily="34" charset="-122"/>
                <a:ea typeface="微软雅黑" panose="020B0503020204020204" pitchFamily="34" charset="-122"/>
              </a:rPr>
              <a:t>频率复用和蜂窝技术</a:t>
            </a:r>
          </a:p>
        </p:txBody>
      </p:sp>
      <p:sp>
        <p:nvSpPr>
          <p:cNvPr id="10" name="椭圆 9">
            <a:extLst>
              <a:ext uri="{FF2B5EF4-FFF2-40B4-BE49-F238E27FC236}">
                <a16:creationId xmlns:a16="http://schemas.microsoft.com/office/drawing/2014/main" id="{324BDD06-BE5E-4BE5-AF90-15A31BCF29ED}"/>
              </a:ext>
            </a:extLst>
          </p:cNvPr>
          <p:cNvSpPr/>
          <p:nvPr/>
        </p:nvSpPr>
        <p:spPr>
          <a:xfrm>
            <a:off x="5900957" y="2823831"/>
            <a:ext cx="562062" cy="562062"/>
          </a:xfrm>
          <a:prstGeom prst="ellipse">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5.3</a:t>
            </a:r>
            <a:endParaRPr lang="zh-CN" altLang="en-US" sz="1100" b="1"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C66E4A47-8928-492B-B0CA-ECDE7EDCE447}"/>
              </a:ext>
            </a:extLst>
          </p:cNvPr>
          <p:cNvSpPr txBox="1"/>
          <p:nvPr/>
        </p:nvSpPr>
        <p:spPr>
          <a:xfrm>
            <a:off x="6823745" y="2843252"/>
            <a:ext cx="2583810" cy="523220"/>
          </a:xfrm>
          <a:prstGeom prst="rect">
            <a:avLst/>
          </a:prstGeom>
          <a:noFill/>
        </p:spPr>
        <p:txBody>
          <a:bodyPr wrap="square" rtlCol="0">
            <a:spAutoFit/>
          </a:bodyPr>
          <a:lstStyle/>
          <a:p>
            <a:pPr>
              <a:spcBef>
                <a:spcPct val="0"/>
              </a:spcBef>
              <a:buClrTx/>
              <a:buFontTx/>
              <a:buNone/>
            </a:pPr>
            <a:r>
              <a:rPr lang="zh-CN" altLang="en-US" sz="2800" b="1" dirty="0">
                <a:solidFill>
                  <a:srgbClr val="0A6677"/>
                </a:solidFill>
                <a:latin typeface="微软雅黑" panose="020B0503020204020204" pitchFamily="34" charset="-122"/>
                <a:ea typeface="微软雅黑" panose="020B0503020204020204" pitchFamily="34" charset="-122"/>
              </a:rPr>
              <a:t>多址接入技术</a:t>
            </a:r>
          </a:p>
        </p:txBody>
      </p:sp>
      <p:sp>
        <p:nvSpPr>
          <p:cNvPr id="12" name="椭圆 11">
            <a:extLst>
              <a:ext uri="{FF2B5EF4-FFF2-40B4-BE49-F238E27FC236}">
                <a16:creationId xmlns:a16="http://schemas.microsoft.com/office/drawing/2014/main" id="{DEE17A55-DA33-480F-81D0-160E4B454550}"/>
              </a:ext>
            </a:extLst>
          </p:cNvPr>
          <p:cNvSpPr/>
          <p:nvPr/>
        </p:nvSpPr>
        <p:spPr>
          <a:xfrm>
            <a:off x="5900958" y="3558538"/>
            <a:ext cx="562062" cy="562062"/>
          </a:xfrm>
          <a:prstGeom prst="ellipse">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5.4</a:t>
            </a:r>
            <a:endParaRPr lang="zh-CN" altLang="en-US" sz="1100"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854BBC8-79E5-436D-B2EA-34CE8BE1FBC0}"/>
              </a:ext>
            </a:extLst>
          </p:cNvPr>
          <p:cNvSpPr txBox="1"/>
          <p:nvPr/>
        </p:nvSpPr>
        <p:spPr>
          <a:xfrm>
            <a:off x="6823746" y="3577959"/>
            <a:ext cx="3645546" cy="954107"/>
          </a:xfrm>
          <a:prstGeom prst="rect">
            <a:avLst/>
          </a:prstGeom>
          <a:noFill/>
        </p:spPr>
        <p:txBody>
          <a:bodyPr wrap="square" rtlCol="0">
            <a:spAutoFit/>
          </a:bodyPr>
          <a:lstStyle/>
          <a:p>
            <a:r>
              <a:rPr lang="zh-CN" altLang="en-US" sz="2800" b="1" dirty="0">
                <a:solidFill>
                  <a:srgbClr val="0A6677"/>
                </a:solidFill>
                <a:latin typeface="微软雅黑" panose="020B0503020204020204" pitchFamily="34" charset="-122"/>
                <a:ea typeface="微软雅黑" panose="020B0503020204020204" pitchFamily="34" charset="-122"/>
              </a:rPr>
              <a:t>码分多址关键技术</a:t>
            </a:r>
          </a:p>
          <a:p>
            <a:endParaRPr lang="zh-CN" altLang="en-US" sz="2800" b="1" dirty="0">
              <a:solidFill>
                <a:srgbClr val="0A6677"/>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EEEEA3A5-7D2A-4B84-9A5C-2759A4345C00}"/>
              </a:ext>
            </a:extLst>
          </p:cNvPr>
          <p:cNvSpPr/>
          <p:nvPr/>
        </p:nvSpPr>
        <p:spPr>
          <a:xfrm>
            <a:off x="4923725" y="2388219"/>
            <a:ext cx="18000" cy="3184992"/>
          </a:xfrm>
          <a:prstGeom prst="rect">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椭圆 11">
            <a:extLst>
              <a:ext uri="{FF2B5EF4-FFF2-40B4-BE49-F238E27FC236}">
                <a16:creationId xmlns:a16="http://schemas.microsoft.com/office/drawing/2014/main" id="{894001CB-326A-49C4-A54C-A7F033710390}"/>
              </a:ext>
            </a:extLst>
          </p:cNvPr>
          <p:cNvSpPr/>
          <p:nvPr/>
        </p:nvSpPr>
        <p:spPr>
          <a:xfrm>
            <a:off x="5900958" y="4273824"/>
            <a:ext cx="562062" cy="562062"/>
          </a:xfrm>
          <a:prstGeom prst="ellipse">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5.5</a:t>
            </a:r>
            <a:endParaRPr lang="zh-CN" altLang="en-US" sz="1100" b="1" dirty="0">
              <a:latin typeface="微软雅黑" panose="020B0503020204020204" pitchFamily="34" charset="-122"/>
              <a:ea typeface="微软雅黑" panose="020B0503020204020204" pitchFamily="34" charset="-122"/>
            </a:endParaRPr>
          </a:p>
        </p:txBody>
      </p:sp>
      <p:sp>
        <p:nvSpPr>
          <p:cNvPr id="16" name="文本框 12">
            <a:extLst>
              <a:ext uri="{FF2B5EF4-FFF2-40B4-BE49-F238E27FC236}">
                <a16:creationId xmlns:a16="http://schemas.microsoft.com/office/drawing/2014/main" id="{E0DEF473-2CF0-47F6-8652-9EBCBC0B24B9}"/>
              </a:ext>
            </a:extLst>
          </p:cNvPr>
          <p:cNvSpPr txBox="1"/>
          <p:nvPr/>
        </p:nvSpPr>
        <p:spPr>
          <a:xfrm>
            <a:off x="6823746" y="4293245"/>
            <a:ext cx="5046676" cy="954107"/>
          </a:xfrm>
          <a:prstGeom prst="rect">
            <a:avLst/>
          </a:prstGeom>
          <a:noFill/>
        </p:spPr>
        <p:txBody>
          <a:bodyPr wrap="square" rtlCol="0">
            <a:spAutoFit/>
          </a:bodyPr>
          <a:lstStyle/>
          <a:p>
            <a:r>
              <a:rPr lang="zh-CN" altLang="en-US" sz="2800" b="1" dirty="0">
                <a:solidFill>
                  <a:srgbClr val="0A6677"/>
                </a:solidFill>
                <a:latin typeface="微软雅黑" panose="020B0503020204020204" pitchFamily="34" charset="-122"/>
                <a:ea typeface="微软雅黑" panose="020B0503020204020204" pitchFamily="34" charset="-122"/>
              </a:rPr>
              <a:t>蜂窝移动通信系统的容量分析</a:t>
            </a:r>
          </a:p>
          <a:p>
            <a:endParaRPr lang="zh-CN" altLang="en-US" sz="2800" b="1" dirty="0">
              <a:solidFill>
                <a:srgbClr val="0A6677"/>
              </a:solidFill>
              <a:latin typeface="微软雅黑" panose="020B0503020204020204" pitchFamily="34" charset="-122"/>
              <a:ea typeface="微软雅黑" panose="020B0503020204020204" pitchFamily="34" charset="-122"/>
            </a:endParaRPr>
          </a:p>
        </p:txBody>
      </p:sp>
      <p:sp>
        <p:nvSpPr>
          <p:cNvPr id="19" name="椭圆 11">
            <a:extLst>
              <a:ext uri="{FF2B5EF4-FFF2-40B4-BE49-F238E27FC236}">
                <a16:creationId xmlns:a16="http://schemas.microsoft.com/office/drawing/2014/main" id="{92529BC1-7833-4284-A509-65A6FD3B72E6}"/>
              </a:ext>
            </a:extLst>
          </p:cNvPr>
          <p:cNvSpPr/>
          <p:nvPr/>
        </p:nvSpPr>
        <p:spPr>
          <a:xfrm>
            <a:off x="5900958" y="4989110"/>
            <a:ext cx="562062" cy="562062"/>
          </a:xfrm>
          <a:prstGeom prst="ellipse">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5.6</a:t>
            </a:r>
            <a:endParaRPr lang="zh-CN" altLang="en-US" sz="1100" b="1" dirty="0">
              <a:latin typeface="微软雅黑" panose="020B0503020204020204" pitchFamily="34" charset="-122"/>
              <a:ea typeface="微软雅黑" panose="020B0503020204020204" pitchFamily="34" charset="-122"/>
            </a:endParaRPr>
          </a:p>
        </p:txBody>
      </p:sp>
      <p:sp>
        <p:nvSpPr>
          <p:cNvPr id="20" name="文本框 12">
            <a:extLst>
              <a:ext uri="{FF2B5EF4-FFF2-40B4-BE49-F238E27FC236}">
                <a16:creationId xmlns:a16="http://schemas.microsoft.com/office/drawing/2014/main" id="{4F196F5B-BD4A-4546-86D1-0AE65BF70C97}"/>
              </a:ext>
            </a:extLst>
          </p:cNvPr>
          <p:cNvSpPr txBox="1"/>
          <p:nvPr/>
        </p:nvSpPr>
        <p:spPr>
          <a:xfrm>
            <a:off x="6823746" y="5008531"/>
            <a:ext cx="3645546" cy="523220"/>
          </a:xfrm>
          <a:prstGeom prst="rect">
            <a:avLst/>
          </a:prstGeom>
          <a:noFill/>
        </p:spPr>
        <p:txBody>
          <a:bodyPr wrap="square" rtlCol="0">
            <a:spAutoFit/>
          </a:bodyPr>
          <a:lstStyle/>
          <a:p>
            <a:r>
              <a:rPr lang="zh-CN" altLang="en-US" sz="2800" b="1" dirty="0">
                <a:solidFill>
                  <a:srgbClr val="0A6677"/>
                </a:solidFill>
                <a:latin typeface="微软雅黑" panose="020B0503020204020204" pitchFamily="34" charset="-122"/>
                <a:ea typeface="微软雅黑" panose="020B0503020204020204" pitchFamily="34" charset="-122"/>
              </a:rPr>
              <a:t>切换、位置更新</a:t>
            </a:r>
          </a:p>
        </p:txBody>
      </p:sp>
      <p:sp>
        <p:nvSpPr>
          <p:cNvPr id="21" name="椭圆 11">
            <a:extLst>
              <a:ext uri="{FF2B5EF4-FFF2-40B4-BE49-F238E27FC236}">
                <a16:creationId xmlns:a16="http://schemas.microsoft.com/office/drawing/2014/main" id="{8C2D96AA-AE6B-4012-BF77-D55A40FD38D4}"/>
              </a:ext>
            </a:extLst>
          </p:cNvPr>
          <p:cNvSpPr/>
          <p:nvPr/>
        </p:nvSpPr>
        <p:spPr>
          <a:xfrm>
            <a:off x="5900958" y="5720291"/>
            <a:ext cx="562062" cy="562062"/>
          </a:xfrm>
          <a:prstGeom prst="ellipse">
            <a:avLst/>
          </a:prstGeom>
          <a:solidFill>
            <a:srgbClr val="0A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微软雅黑" panose="020B0503020204020204" pitchFamily="34" charset="-122"/>
                <a:ea typeface="微软雅黑" panose="020B0503020204020204" pitchFamily="34" charset="-122"/>
              </a:rPr>
              <a:t>5.7</a:t>
            </a:r>
            <a:endParaRPr lang="zh-CN" altLang="en-US" sz="1100" b="1" dirty="0">
              <a:latin typeface="微软雅黑" panose="020B0503020204020204" pitchFamily="34" charset="-122"/>
              <a:ea typeface="微软雅黑" panose="020B0503020204020204" pitchFamily="34" charset="-122"/>
            </a:endParaRPr>
          </a:p>
        </p:txBody>
      </p:sp>
      <p:sp>
        <p:nvSpPr>
          <p:cNvPr id="22" name="文本框 12">
            <a:extLst>
              <a:ext uri="{FF2B5EF4-FFF2-40B4-BE49-F238E27FC236}">
                <a16:creationId xmlns:a16="http://schemas.microsoft.com/office/drawing/2014/main" id="{37F4CAC5-BC43-4186-89B3-AC9A345CFF34}"/>
              </a:ext>
            </a:extLst>
          </p:cNvPr>
          <p:cNvSpPr txBox="1"/>
          <p:nvPr/>
        </p:nvSpPr>
        <p:spPr>
          <a:xfrm>
            <a:off x="6823746" y="5739712"/>
            <a:ext cx="3645546" cy="523220"/>
          </a:xfrm>
          <a:prstGeom prst="rect">
            <a:avLst/>
          </a:prstGeom>
          <a:noFill/>
        </p:spPr>
        <p:txBody>
          <a:bodyPr wrap="square" rtlCol="0">
            <a:spAutoFit/>
          </a:bodyPr>
          <a:lstStyle/>
          <a:p>
            <a:r>
              <a:rPr lang="zh-CN" altLang="en-US" sz="2800" b="1" dirty="0">
                <a:solidFill>
                  <a:srgbClr val="0A6677"/>
                </a:solidFill>
                <a:latin typeface="微软雅黑" panose="020B0503020204020204" pitchFamily="34" charset="-122"/>
                <a:ea typeface="微软雅黑" panose="020B0503020204020204" pitchFamily="34" charset="-122"/>
              </a:rPr>
              <a:t>无线资源管理技术</a:t>
            </a:r>
          </a:p>
        </p:txBody>
      </p:sp>
      <p:sp>
        <p:nvSpPr>
          <p:cNvPr id="3" name="Slide Number Placeholder 2">
            <a:extLst>
              <a:ext uri="{FF2B5EF4-FFF2-40B4-BE49-F238E27FC236}">
                <a16:creationId xmlns:a16="http://schemas.microsoft.com/office/drawing/2014/main" id="{87A2CB69-4615-420D-B3FA-0D9AEE62D1CA}"/>
              </a:ext>
            </a:extLst>
          </p:cNvPr>
          <p:cNvSpPr>
            <a:spLocks noGrp="1"/>
          </p:cNvSpPr>
          <p:nvPr>
            <p:ph type="sldNum" sz="quarter" idx="12"/>
          </p:nvPr>
        </p:nvSpPr>
        <p:spPr>
          <a:xfrm>
            <a:off x="8652164" y="6517178"/>
            <a:ext cx="2743200" cy="372233"/>
          </a:xfrm>
        </p:spPr>
        <p:txBody>
          <a:bodyPr/>
          <a:lstStyle/>
          <a:p>
            <a:fld id="{F623E810-FFAA-425E-B9F9-C55CCC4FA6E5}" type="slidenum">
              <a:rPr lang="zh-CN" altLang="en-US" smtClean="0"/>
              <a:t>2</a:t>
            </a:fld>
            <a:endParaRPr lang="zh-CN" altLang="en-US" dirty="0"/>
          </a:p>
        </p:txBody>
      </p:sp>
      <p:sp>
        <p:nvSpPr>
          <p:cNvPr id="5" name="Footer Placeholder 4">
            <a:extLst>
              <a:ext uri="{FF2B5EF4-FFF2-40B4-BE49-F238E27FC236}">
                <a16:creationId xmlns:a16="http://schemas.microsoft.com/office/drawing/2014/main" id="{1CC45CC0-CBD7-480F-BDA1-3FBF142E323B}"/>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39470869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1+#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par>
                          <p:cTn id="56" fill="hold">
                            <p:stCondLst>
                              <p:cond delay="3000"/>
                            </p:stCondLst>
                            <p:childTnLst>
                              <p:par>
                                <p:cTn id="57" presetID="2" presetClass="entr" presetSubtype="2"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1+#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1+#ppt_w/2"/>
                                          </p:val>
                                        </p:tav>
                                        <p:tav tm="100000">
                                          <p:val>
                                            <p:strVal val="#ppt_x"/>
                                          </p:val>
                                        </p:tav>
                                      </p:tavLst>
                                    </p:anim>
                                    <p:anim calcmode="lin" valueType="num">
                                      <p:cBhvr additive="base">
                                        <p:cTn id="64" dur="500" fill="hold"/>
                                        <p:tgtEl>
                                          <p:spTgt spid="19"/>
                                        </p:tgtEl>
                                        <p:attrNameLst>
                                          <p:attrName>ppt_y</p:attrName>
                                        </p:attrNameLst>
                                      </p:cBhvr>
                                      <p:tavLst>
                                        <p:tav tm="0">
                                          <p:val>
                                            <p:strVal val="#ppt_y"/>
                                          </p:val>
                                        </p:tav>
                                        <p:tav tm="100000">
                                          <p:val>
                                            <p:strVal val="#ppt_y"/>
                                          </p:val>
                                        </p:tav>
                                      </p:tavLst>
                                    </p:anim>
                                  </p:childTnLst>
                                </p:cTn>
                              </p:par>
                            </p:childTnLst>
                          </p:cTn>
                        </p:par>
                        <p:par>
                          <p:cTn id="65" fill="hold">
                            <p:stCondLst>
                              <p:cond delay="3500"/>
                            </p:stCondLst>
                            <p:childTnLst>
                              <p:par>
                                <p:cTn id="66" presetID="2" presetClass="entr" presetSubtype="2"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1+#ppt_w/2"/>
                                          </p:val>
                                        </p:tav>
                                        <p:tav tm="100000">
                                          <p:val>
                                            <p:strVal val="#ppt_x"/>
                                          </p:val>
                                        </p:tav>
                                      </p:tavLst>
                                    </p:anim>
                                    <p:anim calcmode="lin" valueType="num">
                                      <p:cBhvr additive="base">
                                        <p:cTn id="69" dur="500" fill="hold"/>
                                        <p:tgtEl>
                                          <p:spTgt spid="22"/>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1+#ppt_w/2"/>
                                          </p:val>
                                        </p:tav>
                                        <p:tav tm="100000">
                                          <p:val>
                                            <p:strVal val="#ppt_x"/>
                                          </p:val>
                                        </p:tav>
                                      </p:tavLst>
                                    </p:anim>
                                    <p:anim calcmode="lin" valueType="num">
                                      <p:cBhvr additive="base">
                                        <p:cTn id="7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p:bldP spid="8" grpId="0" animBg="1"/>
      <p:bldP spid="9" grpId="0"/>
      <p:bldP spid="10" grpId="0" animBg="1"/>
      <p:bldP spid="11" grpId="0"/>
      <p:bldP spid="12" grpId="0" animBg="1"/>
      <p:bldP spid="13" grpId="0"/>
      <p:bldP spid="14" grpId="0" animBg="1"/>
      <p:bldP spid="15" grpId="0" animBg="1"/>
      <p:bldP spid="16" grpId="0"/>
      <p:bldP spid="19" grpId="0" animBg="1"/>
      <p:bldP spid="20" grpId="0"/>
      <p:bldP spid="21" grpId="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a:extLst>
              <a:ext uri="{FF2B5EF4-FFF2-40B4-BE49-F238E27FC236}">
                <a16:creationId xmlns:a16="http://schemas.microsoft.com/office/drawing/2014/main" id="{7DCF456C-227B-46FA-B849-458B8A54BD4A}"/>
              </a:ext>
            </a:extLst>
          </p:cNvPr>
          <p:cNvSpPr>
            <a:spLocks noGrp="1" noChangeArrowheads="1"/>
          </p:cNvSpPr>
          <p:nvPr>
            <p:ph idx="1"/>
          </p:nvPr>
        </p:nvSpPr>
        <p:spPr>
          <a:xfrm>
            <a:off x="411479" y="1271092"/>
            <a:ext cx="10515600" cy="4351338"/>
          </a:xfrm>
        </p:spPr>
        <p:txBody>
          <a:bodyPr/>
          <a:lstStyle/>
          <a:p>
            <a:pPr eaLnBrk="1" hangingPunct="1">
              <a:buFont typeface="Wingdings" panose="05000000000000000000" pitchFamily="2" charset="2"/>
              <a:buNone/>
            </a:pPr>
            <a:r>
              <a:rPr lang="zh-CN" altLang="en-US" sz="2400" dirty="0"/>
              <a:t>接纳控制与其他无线资源管理功能模块的关系：</a:t>
            </a:r>
            <a:endParaRPr lang="en-US" altLang="zh-CN" sz="2400" dirty="0"/>
          </a:p>
          <a:p>
            <a:pPr>
              <a:buFont typeface="Wingdings" panose="05000000000000000000" pitchFamily="2" charset="2"/>
              <a:buNone/>
            </a:pPr>
            <a:r>
              <a:rPr lang="en-US" altLang="zh-CN" sz="2400" dirty="0"/>
              <a:t>  </a:t>
            </a:r>
          </a:p>
        </p:txBody>
      </p:sp>
      <p:sp>
        <p:nvSpPr>
          <p:cNvPr id="620546" name="Rectangle 2">
            <a:extLst>
              <a:ext uri="{FF2B5EF4-FFF2-40B4-BE49-F238E27FC236}">
                <a16:creationId xmlns:a16="http://schemas.microsoft.com/office/drawing/2014/main" id="{FA9D33C5-C006-4F77-AC43-3E422E16B327}"/>
              </a:ext>
            </a:extLst>
          </p:cNvPr>
          <p:cNvSpPr>
            <a:spLocks noGrp="1" noChangeArrowheads="1"/>
          </p:cNvSpPr>
          <p:nvPr>
            <p:ph type="title"/>
          </p:nvPr>
        </p:nvSpPr>
        <p:spPr/>
        <p:txBody>
          <a:bodyPr>
            <a:normAutofit/>
          </a:bodyPr>
          <a:lstStyle/>
          <a:p>
            <a:pPr>
              <a:defRPr/>
            </a:pPr>
            <a:r>
              <a:rPr lang="en-US" altLang="zh-CN" dirty="0"/>
              <a:t>5.7.2</a:t>
            </a:r>
            <a:r>
              <a:rPr lang="en-US" altLang="zh-CN" dirty="0">
                <a:latin typeface="宋体" pitchFamily="2" charset="-122"/>
              </a:rPr>
              <a:t> </a:t>
            </a:r>
            <a:r>
              <a:rPr lang="zh-CN" altLang="en-US" dirty="0">
                <a:latin typeface="宋体" pitchFamily="2" charset="-122"/>
              </a:rPr>
              <a:t>接纳控制</a:t>
            </a:r>
          </a:p>
        </p:txBody>
      </p:sp>
      <p:sp>
        <p:nvSpPr>
          <p:cNvPr id="5" name="页脚占位符 1">
            <a:extLst>
              <a:ext uri="{FF2B5EF4-FFF2-40B4-BE49-F238E27FC236}">
                <a16:creationId xmlns:a16="http://schemas.microsoft.com/office/drawing/2014/main" id="{1311209E-EB8B-42F3-B588-D02BAC6D691E}"/>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BA6556EC-3ACB-4BB2-98FF-46AAC643BE63}"/>
              </a:ext>
            </a:extLst>
          </p:cNvPr>
          <p:cNvSpPr>
            <a:spLocks noGrp="1"/>
          </p:cNvSpPr>
          <p:nvPr>
            <p:ph type="sldNum" sz="quarter" idx="12"/>
          </p:nvPr>
        </p:nvSpPr>
        <p:spPr/>
        <p:txBody>
          <a:bodyPr/>
          <a:lstStyle/>
          <a:p>
            <a:fld id="{F623E810-FFAA-425E-B9F9-C55CCC4FA6E5}" type="slidenum">
              <a:rPr lang="zh-CN" altLang="en-US" smtClean="0"/>
              <a:pPr/>
              <a:t>20</a:t>
            </a:fld>
            <a:endParaRPr lang="zh-CN" altLang="en-US" dirty="0"/>
          </a:p>
        </p:txBody>
      </p:sp>
      <p:sp>
        <p:nvSpPr>
          <p:cNvPr id="103430" name="Rectangle 2">
            <a:extLst>
              <a:ext uri="{FF2B5EF4-FFF2-40B4-BE49-F238E27FC236}">
                <a16:creationId xmlns:a16="http://schemas.microsoft.com/office/drawing/2014/main" id="{9452ED45-ACB3-4B00-9052-FC9CDB244F5D}"/>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graphicFrame>
        <p:nvGraphicFramePr>
          <p:cNvPr id="103431" name="Object 1">
            <a:extLst>
              <a:ext uri="{FF2B5EF4-FFF2-40B4-BE49-F238E27FC236}">
                <a16:creationId xmlns:a16="http://schemas.microsoft.com/office/drawing/2014/main" id="{B58C5E9A-AF16-4D4F-803D-661745A26F96}"/>
              </a:ext>
            </a:extLst>
          </p:cNvPr>
          <p:cNvGraphicFramePr>
            <a:graphicFrameLocks noChangeAspect="1"/>
          </p:cNvGraphicFramePr>
          <p:nvPr>
            <p:extLst>
              <p:ext uri="{D42A27DB-BD31-4B8C-83A1-F6EECF244321}">
                <p14:modId xmlns:p14="http://schemas.microsoft.com/office/powerpoint/2010/main" val="172124512"/>
              </p:ext>
            </p:extLst>
          </p:nvPr>
        </p:nvGraphicFramePr>
        <p:xfrm>
          <a:off x="1934728" y="1755951"/>
          <a:ext cx="7820025" cy="4572000"/>
        </p:xfrm>
        <a:graphic>
          <a:graphicData uri="http://schemas.openxmlformats.org/presentationml/2006/ole">
            <mc:AlternateContent xmlns:mc="http://schemas.openxmlformats.org/markup-compatibility/2006">
              <mc:Choice xmlns:v="urn:schemas-microsoft-com:vml" Requires="v">
                <p:oleObj spid="_x0000_s38007" name="Visio" r:id="rId3" imgW="4174541" imgH="2122627" progId="Visio.Drawing.11">
                  <p:embed/>
                </p:oleObj>
              </mc:Choice>
              <mc:Fallback>
                <p:oleObj name="Visio" r:id="rId3" imgW="4174541" imgH="2122627" progId="Visio.Drawing.11">
                  <p:embed/>
                  <p:pic>
                    <p:nvPicPr>
                      <p:cNvPr id="103431" name="Object 1">
                        <a:extLst>
                          <a:ext uri="{FF2B5EF4-FFF2-40B4-BE49-F238E27FC236}">
                            <a16:creationId xmlns:a16="http://schemas.microsoft.com/office/drawing/2014/main" id="{B58C5E9A-AF16-4D4F-803D-661745A26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728" y="1755951"/>
                        <a:ext cx="78200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12736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3">
            <a:extLst>
              <a:ext uri="{FF2B5EF4-FFF2-40B4-BE49-F238E27FC236}">
                <a16:creationId xmlns:a16="http://schemas.microsoft.com/office/drawing/2014/main" id="{BDD73EC7-B07C-40B1-B04A-5C14D8C7D1B3}"/>
              </a:ext>
            </a:extLst>
          </p:cNvPr>
          <p:cNvSpPr>
            <a:spLocks noGrp="1" noChangeArrowheads="1"/>
          </p:cNvSpPr>
          <p:nvPr>
            <p:ph idx="1"/>
          </p:nvPr>
        </p:nvSpPr>
        <p:spPr>
          <a:xfrm>
            <a:off x="411479" y="1446302"/>
            <a:ext cx="10515600" cy="4857566"/>
          </a:xfrm>
        </p:spPr>
        <p:txBody>
          <a:bodyPr>
            <a:normAutofit fontScale="85000" lnSpcReduction="20000"/>
          </a:bodyPr>
          <a:lstStyle/>
          <a:p>
            <a:pPr eaLnBrk="1" hangingPunct="1">
              <a:buFont typeface="Wingdings" panose="05000000000000000000" pitchFamily="2" charset="2"/>
              <a:buNone/>
            </a:pPr>
            <a:r>
              <a:rPr lang="zh-CN" altLang="en-US" sz="3200" b="1" dirty="0"/>
              <a:t>接纳控制算法：</a:t>
            </a:r>
            <a:endParaRPr lang="en-US" altLang="zh-CN" sz="3200" b="1" dirty="0"/>
          </a:p>
          <a:p>
            <a:pPr>
              <a:lnSpc>
                <a:spcPct val="180000"/>
              </a:lnSpc>
              <a:buClr>
                <a:schemeClr val="accent4"/>
              </a:buClr>
              <a:buBlip>
                <a:blip r:embed="rId2">
                  <a:extLst/>
                </a:blip>
              </a:buBlip>
            </a:pPr>
            <a:r>
              <a:rPr lang="zh-CN" altLang="en-US" sz="3100" dirty="0">
                <a:solidFill>
                  <a:srgbClr val="003300"/>
                </a:solidFill>
                <a:latin typeface="华文楷体" panose="02010600040101010101" pitchFamily="2" charset="-122"/>
                <a:ea typeface="华文楷体" panose="02010600040101010101" pitchFamily="2" charset="-122"/>
              </a:rPr>
              <a:t>基于预留信道的</a:t>
            </a:r>
            <a:r>
              <a:rPr lang="en-US" altLang="zh-CN" sz="3100" dirty="0">
                <a:solidFill>
                  <a:srgbClr val="003300"/>
                </a:solidFill>
                <a:latin typeface="华文楷体" panose="02010600040101010101" pitchFamily="2" charset="-122"/>
                <a:ea typeface="华文楷体" panose="02010600040101010101" pitchFamily="2" charset="-122"/>
              </a:rPr>
              <a:t>CAC</a:t>
            </a:r>
            <a:r>
              <a:rPr lang="zh-CN" altLang="en-US" sz="3100" dirty="0">
                <a:solidFill>
                  <a:srgbClr val="003300"/>
                </a:solidFill>
                <a:latin typeface="华文楷体" panose="02010600040101010101" pitchFamily="2" charset="-122"/>
                <a:ea typeface="华文楷体" panose="02010600040101010101" pitchFamily="2" charset="-122"/>
              </a:rPr>
              <a:t>算法</a:t>
            </a:r>
            <a:endParaRPr lang="en-US" altLang="zh-CN" sz="3100" dirty="0">
              <a:solidFill>
                <a:srgbClr val="003300"/>
              </a:solidFill>
              <a:latin typeface="华文楷体" panose="02010600040101010101" pitchFamily="2" charset="-122"/>
              <a:ea typeface="华文楷体" panose="02010600040101010101" pitchFamily="2" charset="-122"/>
            </a:endParaRPr>
          </a:p>
          <a:p>
            <a:pPr marL="0" indent="0">
              <a:lnSpc>
                <a:spcPct val="180000"/>
              </a:lnSpc>
              <a:buClr>
                <a:schemeClr val="accent4"/>
              </a:buClr>
              <a:buNone/>
            </a:pPr>
            <a:r>
              <a:rPr lang="zh-CN" altLang="en-US" sz="3100" dirty="0">
                <a:solidFill>
                  <a:srgbClr val="003300"/>
                </a:solidFill>
                <a:latin typeface="华文楷体" panose="02010600040101010101" pitchFamily="2" charset="-122"/>
                <a:ea typeface="华文楷体" panose="02010600040101010101" pitchFamily="2" charset="-122"/>
              </a:rPr>
              <a:t>  </a:t>
            </a:r>
            <a:r>
              <a:rPr lang="en-US" altLang="zh-CN" sz="3100" dirty="0">
                <a:solidFill>
                  <a:srgbClr val="003300"/>
                </a:solidFill>
                <a:latin typeface="华文楷体" panose="02010600040101010101" pitchFamily="2" charset="-122"/>
                <a:ea typeface="华文楷体" panose="02010600040101010101" pitchFamily="2" charset="-122"/>
              </a:rPr>
              <a:t>-</a:t>
            </a:r>
            <a:r>
              <a:rPr lang="zh-CN" altLang="en-US" sz="3100" dirty="0">
                <a:solidFill>
                  <a:srgbClr val="006676"/>
                </a:solidFill>
                <a:latin typeface="华文楷体" panose="02010600040101010101" pitchFamily="2" charset="-122"/>
                <a:ea typeface="华文楷体" panose="02010600040101010101" pitchFamily="2" charset="-122"/>
              </a:rPr>
              <a:t>信道预留的</a:t>
            </a:r>
            <a:r>
              <a:rPr lang="en-US" altLang="zh-CN" sz="3100" dirty="0">
                <a:solidFill>
                  <a:srgbClr val="006676"/>
                </a:solidFill>
                <a:latin typeface="华文楷体" panose="02010600040101010101" pitchFamily="2" charset="-122"/>
                <a:ea typeface="华文楷体" panose="02010600040101010101" pitchFamily="2" charset="-122"/>
              </a:rPr>
              <a:t>CAC</a:t>
            </a:r>
            <a:r>
              <a:rPr lang="zh-CN" altLang="en-US" sz="3100" dirty="0">
                <a:solidFill>
                  <a:srgbClr val="006676"/>
                </a:solidFill>
                <a:latin typeface="华文楷体" panose="02010600040101010101" pitchFamily="2" charset="-122"/>
                <a:ea typeface="华文楷体" panose="02010600040101010101" pitchFamily="2" charset="-122"/>
              </a:rPr>
              <a:t>机制的关键在于确定最优的预留信道供切换使用。</a:t>
            </a:r>
            <a:endParaRPr lang="en-US" altLang="zh-CN" sz="3100" dirty="0">
              <a:solidFill>
                <a:srgbClr val="006676"/>
              </a:solidFill>
              <a:latin typeface="华文楷体" panose="02010600040101010101" pitchFamily="2" charset="-122"/>
              <a:ea typeface="华文楷体" panose="02010600040101010101" pitchFamily="2" charset="-122"/>
            </a:endParaRPr>
          </a:p>
          <a:p>
            <a:pPr>
              <a:lnSpc>
                <a:spcPct val="180000"/>
              </a:lnSpc>
              <a:buClr>
                <a:schemeClr val="accent4"/>
              </a:buClr>
              <a:buBlip>
                <a:blip r:embed="rId2">
                  <a:extLst/>
                </a:blip>
              </a:buBlip>
            </a:pPr>
            <a:r>
              <a:rPr lang="zh-CN" altLang="en-US" sz="3100" dirty="0">
                <a:solidFill>
                  <a:srgbClr val="003300"/>
                </a:solidFill>
                <a:latin typeface="华文楷体" panose="02010600040101010101" pitchFamily="2" charset="-122"/>
                <a:ea typeface="华文楷体" panose="02010600040101010101" pitchFamily="2" charset="-122"/>
              </a:rPr>
              <a:t>基于信干比的</a:t>
            </a:r>
            <a:r>
              <a:rPr lang="en-US" altLang="zh-CN" sz="3100" dirty="0">
                <a:solidFill>
                  <a:srgbClr val="003300"/>
                </a:solidFill>
                <a:latin typeface="华文楷体" panose="02010600040101010101" pitchFamily="2" charset="-122"/>
                <a:ea typeface="华文楷体" panose="02010600040101010101" pitchFamily="2" charset="-122"/>
              </a:rPr>
              <a:t>CAC</a:t>
            </a:r>
            <a:r>
              <a:rPr lang="zh-CN" altLang="en-US" sz="3100" dirty="0">
                <a:solidFill>
                  <a:srgbClr val="003300"/>
                </a:solidFill>
                <a:latin typeface="华文楷体" panose="02010600040101010101" pitchFamily="2" charset="-122"/>
                <a:ea typeface="华文楷体" panose="02010600040101010101" pitchFamily="2" charset="-122"/>
              </a:rPr>
              <a:t>算法</a:t>
            </a:r>
            <a:endParaRPr lang="en-US" altLang="zh-CN" sz="3100" dirty="0">
              <a:solidFill>
                <a:srgbClr val="003300"/>
              </a:solidFill>
              <a:latin typeface="华文楷体" panose="02010600040101010101" pitchFamily="2" charset="-122"/>
              <a:ea typeface="华文楷体" panose="02010600040101010101" pitchFamily="2" charset="-122"/>
            </a:endParaRPr>
          </a:p>
          <a:p>
            <a:pPr marL="0" indent="0">
              <a:lnSpc>
                <a:spcPct val="180000"/>
              </a:lnSpc>
              <a:buClr>
                <a:schemeClr val="accent4"/>
              </a:buClr>
              <a:buNone/>
            </a:pPr>
            <a:r>
              <a:rPr lang="zh-CN" altLang="en-US" sz="3100" dirty="0">
                <a:solidFill>
                  <a:srgbClr val="006676"/>
                </a:solidFill>
                <a:latin typeface="华文楷体" panose="02010600040101010101" pitchFamily="2" charset="-122"/>
                <a:ea typeface="华文楷体" panose="02010600040101010101" pitchFamily="2" charset="-122"/>
              </a:rPr>
              <a:t>   </a:t>
            </a:r>
            <a:r>
              <a:rPr lang="en-US" altLang="zh-CN" sz="3100" dirty="0">
                <a:solidFill>
                  <a:srgbClr val="006676"/>
                </a:solidFill>
                <a:latin typeface="华文楷体" panose="02010600040101010101" pitchFamily="2" charset="-122"/>
                <a:ea typeface="华文楷体" panose="02010600040101010101" pitchFamily="2" charset="-122"/>
              </a:rPr>
              <a:t>-</a:t>
            </a:r>
            <a:r>
              <a:rPr lang="zh-CN" altLang="en-US" sz="3100" dirty="0">
                <a:solidFill>
                  <a:srgbClr val="006676"/>
                </a:solidFill>
                <a:latin typeface="华文楷体" panose="02010600040101010101" pitchFamily="2" charset="-122"/>
                <a:ea typeface="华文楷体" panose="02010600040101010101" pitchFamily="2" charset="-122"/>
              </a:rPr>
              <a:t>根据小区内用户当前的信干比和信干比门限值来估计系统的剩余容量。对于新呼叫或切换呼叫，只有在系统剩余容量大于零的前提下才允许接入。</a:t>
            </a:r>
            <a:endParaRPr lang="en-US" altLang="zh-CN" sz="3100" dirty="0">
              <a:solidFill>
                <a:srgbClr val="006676"/>
              </a:solidFill>
              <a:latin typeface="华文楷体" panose="02010600040101010101" pitchFamily="2" charset="-122"/>
              <a:ea typeface="华文楷体" panose="02010600040101010101" pitchFamily="2" charset="-122"/>
            </a:endParaRPr>
          </a:p>
        </p:txBody>
      </p:sp>
      <p:sp>
        <p:nvSpPr>
          <p:cNvPr id="620546" name="Rectangle 2">
            <a:extLst>
              <a:ext uri="{FF2B5EF4-FFF2-40B4-BE49-F238E27FC236}">
                <a16:creationId xmlns:a16="http://schemas.microsoft.com/office/drawing/2014/main" id="{292DAF4B-7605-4CD9-AFC3-35CE24EBEA05}"/>
              </a:ext>
            </a:extLst>
          </p:cNvPr>
          <p:cNvSpPr>
            <a:spLocks noGrp="1" noChangeArrowheads="1"/>
          </p:cNvSpPr>
          <p:nvPr>
            <p:ph type="title"/>
          </p:nvPr>
        </p:nvSpPr>
        <p:spPr/>
        <p:txBody>
          <a:bodyPr>
            <a:normAutofit/>
          </a:bodyPr>
          <a:lstStyle/>
          <a:p>
            <a:pPr>
              <a:defRPr/>
            </a:pPr>
            <a:r>
              <a:rPr lang="en-US" altLang="zh-CN" dirty="0"/>
              <a:t>5.7.2</a:t>
            </a:r>
            <a:r>
              <a:rPr lang="en-US" altLang="zh-CN" dirty="0">
                <a:latin typeface="宋体" pitchFamily="2" charset="-122"/>
              </a:rPr>
              <a:t> </a:t>
            </a:r>
            <a:r>
              <a:rPr lang="zh-CN" altLang="en-US" dirty="0">
                <a:latin typeface="宋体" pitchFamily="2" charset="-122"/>
              </a:rPr>
              <a:t>接纳控制</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7EF78838-5F70-4B63-8E74-0973E1248072}"/>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ADA8C93B-9FB3-44D3-A38E-0962A56A1423}"/>
              </a:ext>
            </a:extLst>
          </p:cNvPr>
          <p:cNvSpPr>
            <a:spLocks noGrp="1"/>
          </p:cNvSpPr>
          <p:nvPr>
            <p:ph type="sldNum" sz="quarter" idx="12"/>
          </p:nvPr>
        </p:nvSpPr>
        <p:spPr/>
        <p:txBody>
          <a:bodyPr/>
          <a:lstStyle/>
          <a:p>
            <a:fld id="{F623E810-FFAA-425E-B9F9-C55CCC4FA6E5}" type="slidenum">
              <a:rPr lang="zh-CN" altLang="en-US" smtClean="0"/>
              <a:pPr/>
              <a:t>21</a:t>
            </a:fld>
            <a:endParaRPr lang="zh-CN" altLang="en-US" dirty="0"/>
          </a:p>
        </p:txBody>
      </p:sp>
      <p:sp>
        <p:nvSpPr>
          <p:cNvPr id="104454" name="Rectangle 2">
            <a:extLst>
              <a:ext uri="{FF2B5EF4-FFF2-40B4-BE49-F238E27FC236}">
                <a16:creationId xmlns:a16="http://schemas.microsoft.com/office/drawing/2014/main" id="{76969783-966A-4B07-A8EB-F68C66F6F74E}"/>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36577545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a:extLst>
              <a:ext uri="{FF2B5EF4-FFF2-40B4-BE49-F238E27FC236}">
                <a16:creationId xmlns:a16="http://schemas.microsoft.com/office/drawing/2014/main" id="{71A4FB91-9C0C-413F-815E-C8CA96F08E8B}"/>
              </a:ext>
            </a:extLst>
          </p:cNvPr>
          <p:cNvSpPr>
            <a:spLocks noGrp="1" noChangeArrowheads="1"/>
          </p:cNvSpPr>
          <p:nvPr>
            <p:ph idx="1"/>
          </p:nvPr>
        </p:nvSpPr>
        <p:spPr/>
        <p:txBody>
          <a:bodyPr>
            <a:normAutofit/>
          </a:bodyPr>
          <a:lstStyle/>
          <a:p>
            <a:pPr>
              <a:lnSpc>
                <a:spcPct val="18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基于码道的</a:t>
            </a:r>
            <a:r>
              <a:rPr lang="en-US" altLang="zh-CN" sz="2400" dirty="0">
                <a:solidFill>
                  <a:srgbClr val="003300"/>
                </a:solidFill>
                <a:latin typeface="华文楷体" panose="02010600040101010101" pitchFamily="2" charset="-122"/>
                <a:ea typeface="华文楷体" panose="02010600040101010101" pitchFamily="2" charset="-122"/>
              </a:rPr>
              <a:t>CAC</a:t>
            </a:r>
            <a:r>
              <a:rPr lang="zh-CN" altLang="en-US" sz="2400" dirty="0">
                <a:solidFill>
                  <a:srgbClr val="003300"/>
                </a:solidFill>
                <a:latin typeface="华文楷体" panose="02010600040101010101" pitchFamily="2" charset="-122"/>
                <a:ea typeface="华文楷体" panose="02010600040101010101" pitchFamily="2" charset="-122"/>
              </a:rPr>
              <a:t>算法</a:t>
            </a:r>
            <a:endParaRPr lang="en-US" altLang="zh-CN" sz="2400" dirty="0">
              <a:solidFill>
                <a:srgbClr val="003300"/>
              </a:solidFill>
              <a:latin typeface="华文楷体" panose="02010600040101010101" pitchFamily="2" charset="-122"/>
              <a:ea typeface="华文楷体" panose="02010600040101010101" pitchFamily="2" charset="-122"/>
            </a:endParaRPr>
          </a:p>
          <a:p>
            <a:pPr marL="0" indent="0">
              <a:lnSpc>
                <a:spcPct val="180000"/>
              </a:lnSpc>
              <a:buClr>
                <a:schemeClr val="accent4"/>
              </a:buClr>
              <a:buNone/>
            </a:pPr>
            <a:r>
              <a:rPr lang="en-US" altLang="zh-CN" sz="2400" dirty="0">
                <a:solidFill>
                  <a:srgbClr val="006676"/>
                </a:solidFill>
                <a:latin typeface="华文楷体" panose="02010600040101010101" pitchFamily="2" charset="-122"/>
                <a:ea typeface="华文楷体" panose="02010600040101010101" pitchFamily="2" charset="-122"/>
              </a:rPr>
              <a:t>  -</a:t>
            </a:r>
            <a:r>
              <a:rPr lang="zh-CN" altLang="en-US" sz="2400" dirty="0">
                <a:solidFill>
                  <a:srgbClr val="006676"/>
                </a:solidFill>
                <a:latin typeface="华文楷体" panose="02010600040101010101" pitchFamily="2" charset="-122"/>
                <a:ea typeface="华文楷体" panose="02010600040101010101" pitchFamily="2" charset="-122"/>
              </a:rPr>
              <a:t>当一个新呼叫到达时，该呼叫的归属基站判断本小区的空闲</a:t>
            </a:r>
            <a:r>
              <a:rPr lang="en-US" altLang="zh-CN" sz="2400" dirty="0">
                <a:solidFill>
                  <a:srgbClr val="006676"/>
                </a:solidFill>
                <a:latin typeface="华文楷体" panose="02010600040101010101" pitchFamily="2" charset="-122"/>
                <a:ea typeface="华文楷体" panose="02010600040101010101" pitchFamily="2" charset="-122"/>
              </a:rPr>
              <a:t>RU</a:t>
            </a:r>
            <a:r>
              <a:rPr lang="zh-CN" altLang="en-US" sz="2400" dirty="0">
                <a:solidFill>
                  <a:srgbClr val="006676"/>
                </a:solidFill>
                <a:latin typeface="华文楷体" panose="02010600040101010101" pitchFamily="2" charset="-122"/>
                <a:ea typeface="华文楷体" panose="02010600040101010101" pitchFamily="2" charset="-122"/>
              </a:rPr>
              <a:t>（资源单元）是否能够满足呼叫用户的需求，能够满足则接入新呼叫，否则阻塞该新呼叫。</a:t>
            </a:r>
            <a:endParaRPr lang="en-US" altLang="zh-CN" sz="2400" dirty="0">
              <a:solidFill>
                <a:srgbClr val="006676"/>
              </a:solidFill>
              <a:latin typeface="华文楷体" panose="02010600040101010101" pitchFamily="2" charset="-122"/>
              <a:ea typeface="华文楷体" panose="02010600040101010101" pitchFamily="2" charset="-122"/>
            </a:endParaRPr>
          </a:p>
          <a:p>
            <a:pPr>
              <a:lnSpc>
                <a:spcPct val="180000"/>
              </a:lnSpc>
              <a:buClr>
                <a:schemeClr val="accent4"/>
              </a:buClr>
              <a:buBlip>
                <a:blip r:embed="rId2">
                  <a:extLst/>
                </a:blip>
              </a:buBlip>
            </a:pPr>
            <a:r>
              <a:rPr lang="zh-CN" altLang="en-US" sz="2400" dirty="0">
                <a:solidFill>
                  <a:srgbClr val="003300"/>
                </a:solidFill>
                <a:latin typeface="华文楷体" panose="02010600040101010101" pitchFamily="2" charset="-122"/>
                <a:ea typeface="华文楷体" panose="02010600040101010101" pitchFamily="2" charset="-122"/>
              </a:rPr>
              <a:t>基于码道和功率的</a:t>
            </a:r>
            <a:r>
              <a:rPr lang="en-US" altLang="zh-CN" sz="2400" dirty="0">
                <a:solidFill>
                  <a:srgbClr val="003300"/>
                </a:solidFill>
                <a:latin typeface="华文楷体" panose="02010600040101010101" pitchFamily="2" charset="-122"/>
                <a:ea typeface="华文楷体" panose="02010600040101010101" pitchFamily="2" charset="-122"/>
              </a:rPr>
              <a:t>CAC</a:t>
            </a:r>
            <a:r>
              <a:rPr lang="zh-CN" altLang="en-US" sz="2400" dirty="0">
                <a:solidFill>
                  <a:srgbClr val="003300"/>
                </a:solidFill>
                <a:latin typeface="华文楷体" panose="02010600040101010101" pitchFamily="2" charset="-122"/>
                <a:ea typeface="华文楷体" panose="02010600040101010101" pitchFamily="2" charset="-122"/>
              </a:rPr>
              <a:t>算法</a:t>
            </a:r>
            <a:endParaRPr lang="en-US" altLang="zh-CN" sz="2400" dirty="0">
              <a:solidFill>
                <a:srgbClr val="003300"/>
              </a:solidFill>
              <a:latin typeface="华文楷体" panose="02010600040101010101" pitchFamily="2" charset="-122"/>
              <a:ea typeface="华文楷体" panose="02010600040101010101" pitchFamily="2" charset="-122"/>
            </a:endParaRPr>
          </a:p>
          <a:p>
            <a:pPr marL="0" indent="0">
              <a:lnSpc>
                <a:spcPct val="180000"/>
              </a:lnSpc>
              <a:buClr>
                <a:schemeClr val="accent4"/>
              </a:buClr>
              <a:buNone/>
            </a:pPr>
            <a:r>
              <a:rPr lang="zh-CN" altLang="en-US" sz="2400" dirty="0">
                <a:solidFill>
                  <a:srgbClr val="006676"/>
                </a:solidFill>
                <a:latin typeface="华文楷体" panose="02010600040101010101" pitchFamily="2" charset="-122"/>
                <a:ea typeface="华文楷体" panose="02010600040101010101" pitchFamily="2" charset="-122"/>
              </a:rPr>
              <a:t>  </a:t>
            </a:r>
            <a:r>
              <a:rPr lang="en-US" altLang="zh-CN" sz="2400" dirty="0">
                <a:solidFill>
                  <a:srgbClr val="006676"/>
                </a:solidFill>
                <a:latin typeface="华文楷体" panose="02010600040101010101" pitchFamily="2" charset="-122"/>
                <a:ea typeface="华文楷体" panose="02010600040101010101" pitchFamily="2" charset="-122"/>
              </a:rPr>
              <a:t>-</a:t>
            </a:r>
            <a:r>
              <a:rPr lang="zh-CN" altLang="en-US" sz="2400" dirty="0">
                <a:solidFill>
                  <a:srgbClr val="006676"/>
                </a:solidFill>
                <a:latin typeface="华文楷体" panose="02010600040101010101" pitchFamily="2" charset="-122"/>
                <a:ea typeface="华文楷体" panose="02010600040101010101" pitchFamily="2" charset="-122"/>
              </a:rPr>
              <a:t>在进行接纳判别时，除了要进行码道资源的判断外，还要进行功率资源的判断。</a:t>
            </a:r>
            <a:endParaRPr lang="en-US" altLang="zh-CN" sz="2400" dirty="0">
              <a:solidFill>
                <a:srgbClr val="006676"/>
              </a:solidFill>
              <a:latin typeface="华文楷体" panose="02010600040101010101" pitchFamily="2" charset="-122"/>
              <a:ea typeface="华文楷体" panose="02010600040101010101" pitchFamily="2" charset="-122"/>
            </a:endParaRPr>
          </a:p>
        </p:txBody>
      </p:sp>
      <p:sp>
        <p:nvSpPr>
          <p:cNvPr id="620546" name="Rectangle 2">
            <a:extLst>
              <a:ext uri="{FF2B5EF4-FFF2-40B4-BE49-F238E27FC236}">
                <a16:creationId xmlns:a16="http://schemas.microsoft.com/office/drawing/2014/main" id="{D91B67DD-0CA2-4C70-A7F4-FCE766C9AD66}"/>
              </a:ext>
            </a:extLst>
          </p:cNvPr>
          <p:cNvSpPr>
            <a:spLocks noGrp="1" noChangeArrowheads="1"/>
          </p:cNvSpPr>
          <p:nvPr>
            <p:ph type="title"/>
          </p:nvPr>
        </p:nvSpPr>
        <p:spPr/>
        <p:txBody>
          <a:bodyPr>
            <a:normAutofit/>
          </a:bodyPr>
          <a:lstStyle/>
          <a:p>
            <a:pPr>
              <a:defRPr/>
            </a:pPr>
            <a:r>
              <a:rPr lang="en-US" altLang="zh-CN" sz="4000" dirty="0"/>
              <a:t>5.7.2</a:t>
            </a:r>
            <a:r>
              <a:rPr lang="en-US" altLang="zh-CN" sz="4000" dirty="0">
                <a:latin typeface="宋体" pitchFamily="2" charset="-122"/>
              </a:rPr>
              <a:t> </a:t>
            </a:r>
            <a:r>
              <a:rPr lang="zh-CN" altLang="en-US" sz="4000" dirty="0">
                <a:latin typeface="宋体" pitchFamily="2" charset="-122"/>
              </a:rPr>
              <a:t>接纳控制</a:t>
            </a:r>
            <a:endParaRPr lang="zh-CN" altLang="en-US" sz="4000"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D3EC41C1-C32E-4853-93AF-F735F412CB6D}"/>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8EE2CBB0-DA79-4339-9E4B-E7C2FB389918}"/>
              </a:ext>
            </a:extLst>
          </p:cNvPr>
          <p:cNvSpPr>
            <a:spLocks noGrp="1"/>
          </p:cNvSpPr>
          <p:nvPr>
            <p:ph type="sldNum" sz="quarter" idx="12"/>
          </p:nvPr>
        </p:nvSpPr>
        <p:spPr/>
        <p:txBody>
          <a:bodyPr/>
          <a:lstStyle/>
          <a:p>
            <a:fld id="{F623E810-FFAA-425E-B9F9-C55CCC4FA6E5}" type="slidenum">
              <a:rPr lang="zh-CN" altLang="en-US" smtClean="0"/>
              <a:pPr/>
              <a:t>22</a:t>
            </a:fld>
            <a:endParaRPr lang="zh-CN" altLang="en-US" dirty="0"/>
          </a:p>
        </p:txBody>
      </p:sp>
      <p:sp>
        <p:nvSpPr>
          <p:cNvPr id="105478" name="Rectangle 2">
            <a:extLst>
              <a:ext uri="{FF2B5EF4-FFF2-40B4-BE49-F238E27FC236}">
                <a16:creationId xmlns:a16="http://schemas.microsoft.com/office/drawing/2014/main" id="{69F41AAD-A8AE-4D6B-BDB4-D39C4B7EBA4A}"/>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11109502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a:extLst>
              <a:ext uri="{FF2B5EF4-FFF2-40B4-BE49-F238E27FC236}">
                <a16:creationId xmlns:a16="http://schemas.microsoft.com/office/drawing/2014/main" id="{994551B7-7606-4DC0-B9D0-CF9EF944C78B}"/>
              </a:ext>
            </a:extLst>
          </p:cNvPr>
          <p:cNvSpPr>
            <a:spLocks noGrp="1" noChangeArrowheads="1"/>
          </p:cNvSpPr>
          <p:nvPr>
            <p:ph idx="1"/>
          </p:nvPr>
        </p:nvSpPr>
        <p:spPr>
          <a:xfrm>
            <a:off x="411479" y="1232992"/>
            <a:ext cx="10515600" cy="5284186"/>
          </a:xfrm>
        </p:spPr>
        <p:txBody>
          <a:bodyPr>
            <a:normAutofit fontScale="77500" lnSpcReduction="20000"/>
          </a:bodyPr>
          <a:lstStyle/>
          <a:p>
            <a:pPr eaLnBrk="1" hangingPunct="1">
              <a:buFont typeface="Wingdings" panose="05000000000000000000" pitchFamily="2" charset="2"/>
              <a:buNone/>
            </a:pPr>
            <a:r>
              <a:rPr lang="zh-CN" altLang="en-US" sz="2400" dirty="0"/>
              <a:t>按照信道分割的不同方式，信道分配技术可分为</a:t>
            </a:r>
            <a:endParaRPr lang="en-US" altLang="zh-CN" sz="2400" dirty="0"/>
          </a:p>
          <a:p>
            <a:pPr>
              <a:lnSpc>
                <a:spcPct val="180000"/>
              </a:lnSpc>
              <a:buClr>
                <a:schemeClr val="accent4"/>
              </a:buClr>
              <a:buBlip>
                <a:blip r:embed="rId2">
                  <a:extLst/>
                </a:blip>
              </a:buBlip>
            </a:pPr>
            <a:r>
              <a:rPr lang="zh-CN" altLang="en-US" sz="2500" dirty="0">
                <a:solidFill>
                  <a:srgbClr val="003300"/>
                </a:solidFill>
                <a:latin typeface="华文楷体" panose="02010600040101010101" pitchFamily="2" charset="-122"/>
                <a:ea typeface="华文楷体" panose="02010600040101010101" pitchFamily="2" charset="-122"/>
              </a:rPr>
              <a:t>固定信道分配（</a:t>
            </a:r>
            <a:r>
              <a:rPr lang="en-US" altLang="zh-CN" sz="2500" dirty="0">
                <a:solidFill>
                  <a:srgbClr val="003300"/>
                </a:solidFill>
                <a:latin typeface="华文楷体" panose="02010600040101010101" pitchFamily="2" charset="-122"/>
                <a:ea typeface="华文楷体" panose="02010600040101010101" pitchFamily="2" charset="-122"/>
              </a:rPr>
              <a:t> FCA </a:t>
            </a:r>
            <a:r>
              <a:rPr lang="zh-CN" altLang="en-US" sz="2500" dirty="0">
                <a:solidFill>
                  <a:srgbClr val="003300"/>
                </a:solidFill>
                <a:latin typeface="华文楷体" panose="02010600040101010101" pitchFamily="2" charset="-122"/>
                <a:ea typeface="华文楷体" panose="02010600040101010101" pitchFamily="2" charset="-122"/>
              </a:rPr>
              <a:t>）</a:t>
            </a:r>
            <a:r>
              <a:rPr lang="zh-CN" altLang="en-US" sz="2400" dirty="0">
                <a:solidFill>
                  <a:srgbClr val="003300"/>
                </a:solidFill>
                <a:latin typeface="华文楷体" panose="02010600040101010101" pitchFamily="2" charset="-122"/>
                <a:ea typeface="华文楷体" panose="02010600040101010101" pitchFamily="2" charset="-122"/>
              </a:rPr>
              <a:t>技术</a:t>
            </a:r>
            <a:endParaRPr lang="en-US" altLang="zh-CN" sz="2400" dirty="0"/>
          </a:p>
          <a:p>
            <a:pPr marL="0" indent="0">
              <a:lnSpc>
                <a:spcPct val="190000"/>
              </a:lnSpc>
              <a:buClr>
                <a:schemeClr val="accent4"/>
              </a:buClr>
              <a:buNone/>
            </a:pPr>
            <a:r>
              <a:rPr lang="en-US" altLang="zh-CN" sz="2600" dirty="0">
                <a:solidFill>
                  <a:srgbClr val="006676"/>
                </a:solidFill>
                <a:latin typeface="华文楷体" panose="02010600040101010101" pitchFamily="2" charset="-122"/>
                <a:ea typeface="华文楷体" panose="02010600040101010101" pitchFamily="2" charset="-122"/>
              </a:rPr>
              <a:t>  - </a:t>
            </a:r>
            <a:r>
              <a:rPr lang="zh-CN" altLang="en-US" sz="2600" dirty="0">
                <a:solidFill>
                  <a:srgbClr val="006676"/>
                </a:solidFill>
                <a:latin typeface="华文楷体" panose="02010600040101010101" pitchFamily="2" charset="-122"/>
                <a:ea typeface="华文楷体" panose="02010600040101010101" pitchFamily="2" charset="-122"/>
              </a:rPr>
              <a:t>指根据预先估计的覆盖区域内的业务负荷，将信道资源分给若干个小区，相同的信道集合在间隔一定距离的小区内可以再次得到利用。</a:t>
            </a:r>
            <a:endParaRPr lang="en-US" altLang="zh-CN" sz="2600" dirty="0">
              <a:solidFill>
                <a:srgbClr val="006676"/>
              </a:solidFill>
              <a:latin typeface="华文楷体" panose="02010600040101010101" pitchFamily="2" charset="-122"/>
              <a:ea typeface="华文楷体" panose="02010600040101010101" pitchFamily="2" charset="-122"/>
            </a:endParaRPr>
          </a:p>
          <a:p>
            <a:pPr>
              <a:lnSpc>
                <a:spcPct val="180000"/>
              </a:lnSpc>
              <a:buClr>
                <a:schemeClr val="accent4"/>
              </a:buClr>
              <a:buBlip>
                <a:blip r:embed="rId2">
                  <a:extLst/>
                </a:blip>
              </a:buBlip>
            </a:pPr>
            <a:r>
              <a:rPr lang="zh-CN" altLang="en-US" sz="2500" dirty="0">
                <a:solidFill>
                  <a:srgbClr val="003300"/>
                </a:solidFill>
                <a:latin typeface="华文楷体" panose="02010600040101010101" pitchFamily="2" charset="-122"/>
                <a:ea typeface="华文楷体" panose="02010600040101010101" pitchFamily="2" charset="-122"/>
              </a:rPr>
              <a:t>动态信道分配（</a:t>
            </a:r>
            <a:r>
              <a:rPr lang="en-US" altLang="zh-CN" sz="2500" dirty="0">
                <a:solidFill>
                  <a:srgbClr val="003300"/>
                </a:solidFill>
                <a:latin typeface="华文楷体" panose="02010600040101010101" pitchFamily="2" charset="-122"/>
                <a:ea typeface="华文楷体" panose="02010600040101010101" pitchFamily="2" charset="-122"/>
              </a:rPr>
              <a:t> DCA </a:t>
            </a:r>
            <a:r>
              <a:rPr lang="zh-CN" altLang="en-US" sz="2500" dirty="0">
                <a:solidFill>
                  <a:srgbClr val="003300"/>
                </a:solidFill>
                <a:latin typeface="华文楷体" panose="02010600040101010101" pitchFamily="2" charset="-122"/>
                <a:ea typeface="华文楷体" panose="02010600040101010101" pitchFamily="2" charset="-122"/>
              </a:rPr>
              <a:t>）</a:t>
            </a:r>
            <a:r>
              <a:rPr lang="zh-CN" altLang="en-US" sz="2400" dirty="0">
                <a:solidFill>
                  <a:srgbClr val="003300"/>
                </a:solidFill>
                <a:latin typeface="华文楷体" panose="02010600040101010101" pitchFamily="2" charset="-122"/>
                <a:ea typeface="华文楷体" panose="02010600040101010101" pitchFamily="2" charset="-122"/>
              </a:rPr>
              <a:t>技术</a:t>
            </a:r>
            <a:endParaRPr lang="en-US" altLang="zh-CN" sz="2400" dirty="0">
              <a:solidFill>
                <a:srgbClr val="003300"/>
              </a:solidFill>
              <a:latin typeface="华文楷体" panose="02010600040101010101" pitchFamily="2" charset="-122"/>
              <a:ea typeface="华文楷体" panose="02010600040101010101" pitchFamily="2" charset="-122"/>
            </a:endParaRPr>
          </a:p>
          <a:p>
            <a:pPr marL="0" indent="0">
              <a:lnSpc>
                <a:spcPct val="190000"/>
              </a:lnSpc>
              <a:buClr>
                <a:schemeClr val="accent4"/>
              </a:buClr>
              <a:buNone/>
            </a:pPr>
            <a:r>
              <a:rPr lang="en-US" altLang="zh-CN" sz="2600" dirty="0">
                <a:solidFill>
                  <a:srgbClr val="006676"/>
                </a:solidFill>
                <a:latin typeface="华文楷体" panose="02010600040101010101" pitchFamily="2" charset="-122"/>
                <a:ea typeface="华文楷体" panose="02010600040101010101" pitchFamily="2" charset="-122"/>
              </a:rPr>
              <a:t>  -</a:t>
            </a:r>
            <a:r>
              <a:rPr lang="zh-CN" altLang="en-US" sz="2600" dirty="0">
                <a:solidFill>
                  <a:srgbClr val="006676"/>
                </a:solidFill>
                <a:latin typeface="华文楷体" panose="02010600040101010101" pitchFamily="2" charset="-122"/>
                <a:ea typeface="华文楷体" panose="02010600040101010101" pitchFamily="2" charset="-122"/>
              </a:rPr>
              <a:t>将根据小区的业务负荷，候选信道的通信质量、使用率及信道的再用距离等诸多因素选择最佳的信道，动态的分配给接入的业务。</a:t>
            </a:r>
            <a:endParaRPr lang="en-US" altLang="zh-CN" sz="2600" dirty="0">
              <a:solidFill>
                <a:srgbClr val="006676"/>
              </a:solidFill>
              <a:latin typeface="华文楷体" panose="02010600040101010101" pitchFamily="2" charset="-122"/>
              <a:ea typeface="华文楷体" panose="02010600040101010101" pitchFamily="2" charset="-122"/>
            </a:endParaRPr>
          </a:p>
          <a:p>
            <a:pPr>
              <a:lnSpc>
                <a:spcPct val="180000"/>
              </a:lnSpc>
              <a:buClr>
                <a:schemeClr val="accent4"/>
              </a:buClr>
              <a:buBlip>
                <a:blip r:embed="rId2">
                  <a:extLst/>
                </a:blip>
              </a:buBlip>
            </a:pPr>
            <a:r>
              <a:rPr lang="zh-CN" altLang="en-US" sz="2500" dirty="0">
                <a:solidFill>
                  <a:srgbClr val="003300"/>
                </a:solidFill>
                <a:latin typeface="华文楷体" panose="02010600040101010101" pitchFamily="2" charset="-122"/>
                <a:ea typeface="华文楷体" panose="02010600040101010101" pitchFamily="2" charset="-122"/>
              </a:rPr>
              <a:t>混合信道分配（</a:t>
            </a:r>
            <a:r>
              <a:rPr lang="en-US" altLang="zh-CN" sz="2500" dirty="0">
                <a:solidFill>
                  <a:srgbClr val="003300"/>
                </a:solidFill>
                <a:latin typeface="华文楷体" panose="02010600040101010101" pitchFamily="2" charset="-122"/>
                <a:ea typeface="华文楷体" panose="02010600040101010101" pitchFamily="2" charset="-122"/>
              </a:rPr>
              <a:t> HCA </a:t>
            </a:r>
            <a:r>
              <a:rPr lang="zh-CN" altLang="en-US" sz="2500" dirty="0">
                <a:solidFill>
                  <a:srgbClr val="003300"/>
                </a:solidFill>
                <a:latin typeface="华文楷体" panose="02010600040101010101" pitchFamily="2" charset="-122"/>
                <a:ea typeface="华文楷体" panose="02010600040101010101" pitchFamily="2" charset="-122"/>
              </a:rPr>
              <a:t>）</a:t>
            </a:r>
            <a:r>
              <a:rPr lang="zh-CN" altLang="en-US" sz="2400" dirty="0">
                <a:solidFill>
                  <a:srgbClr val="003300"/>
                </a:solidFill>
                <a:latin typeface="华文楷体" panose="02010600040101010101" pitchFamily="2" charset="-122"/>
                <a:ea typeface="华文楷体" panose="02010600040101010101" pitchFamily="2" charset="-122"/>
              </a:rPr>
              <a:t>技术</a:t>
            </a:r>
            <a:endParaRPr lang="en-US" altLang="zh-CN" sz="2400" dirty="0">
              <a:solidFill>
                <a:srgbClr val="003300"/>
              </a:solidFill>
              <a:latin typeface="华文楷体" panose="02010600040101010101" pitchFamily="2" charset="-122"/>
              <a:ea typeface="华文楷体" panose="02010600040101010101" pitchFamily="2" charset="-122"/>
            </a:endParaRPr>
          </a:p>
          <a:p>
            <a:pPr marL="0" indent="0">
              <a:lnSpc>
                <a:spcPct val="190000"/>
              </a:lnSpc>
              <a:buClr>
                <a:schemeClr val="accent4"/>
              </a:buClr>
              <a:buNone/>
            </a:pPr>
            <a:r>
              <a:rPr lang="en-US" altLang="zh-CN" sz="2600" dirty="0">
                <a:solidFill>
                  <a:srgbClr val="006676"/>
                </a:solidFill>
                <a:latin typeface="华文楷体" panose="02010600040101010101" pitchFamily="2" charset="-122"/>
                <a:ea typeface="华文楷体" panose="02010600040101010101" pitchFamily="2" charset="-122"/>
              </a:rPr>
              <a:t>   -</a:t>
            </a:r>
            <a:r>
              <a:rPr lang="zh-CN" altLang="en-US" sz="2600" dirty="0">
                <a:solidFill>
                  <a:srgbClr val="006676"/>
                </a:solidFill>
                <a:latin typeface="华文楷体" panose="02010600040101010101" pitchFamily="2" charset="-122"/>
                <a:ea typeface="华文楷体" panose="02010600040101010101" pitchFamily="2" charset="-122"/>
              </a:rPr>
              <a:t>是固定信道分配和动态信道分配的结合，在</a:t>
            </a:r>
            <a:r>
              <a:rPr lang="en-US" altLang="zh-CN" sz="2600" dirty="0">
                <a:solidFill>
                  <a:srgbClr val="006676"/>
                </a:solidFill>
                <a:latin typeface="华文楷体" panose="02010600040101010101" pitchFamily="2" charset="-122"/>
                <a:ea typeface="华文楷体" panose="02010600040101010101" pitchFamily="2" charset="-122"/>
              </a:rPr>
              <a:t>HCA </a:t>
            </a:r>
            <a:r>
              <a:rPr lang="zh-CN" altLang="en-US" sz="2600" dirty="0">
                <a:solidFill>
                  <a:srgbClr val="006676"/>
                </a:solidFill>
                <a:latin typeface="华文楷体" panose="02010600040101010101" pitchFamily="2" charset="-122"/>
                <a:ea typeface="华文楷体" panose="02010600040101010101" pitchFamily="2" charset="-122"/>
              </a:rPr>
              <a:t>中全部信道被分为固定和动态两个集合。</a:t>
            </a:r>
            <a:endParaRPr lang="en-US" altLang="zh-CN" sz="2600" dirty="0">
              <a:solidFill>
                <a:srgbClr val="006676"/>
              </a:solidFill>
              <a:latin typeface="华文楷体" panose="02010600040101010101" pitchFamily="2" charset="-122"/>
              <a:ea typeface="华文楷体" panose="02010600040101010101" pitchFamily="2" charset="-122"/>
            </a:endParaRPr>
          </a:p>
        </p:txBody>
      </p:sp>
      <p:sp>
        <p:nvSpPr>
          <p:cNvPr id="620546" name="Rectangle 2">
            <a:extLst>
              <a:ext uri="{FF2B5EF4-FFF2-40B4-BE49-F238E27FC236}">
                <a16:creationId xmlns:a16="http://schemas.microsoft.com/office/drawing/2014/main" id="{3518569E-B457-4618-952F-8A755E8149B8}"/>
              </a:ext>
            </a:extLst>
          </p:cNvPr>
          <p:cNvSpPr>
            <a:spLocks noGrp="1" noChangeArrowheads="1"/>
          </p:cNvSpPr>
          <p:nvPr>
            <p:ph type="title"/>
          </p:nvPr>
        </p:nvSpPr>
        <p:spPr/>
        <p:txBody>
          <a:bodyPr/>
          <a:lstStyle/>
          <a:p>
            <a:pPr>
              <a:defRPr/>
            </a:pPr>
            <a:r>
              <a:rPr lang="en-US" altLang="zh-CN" sz="4000" dirty="0"/>
              <a:t>5.7.3 </a:t>
            </a:r>
            <a:r>
              <a:rPr lang="zh-CN" altLang="en-US" sz="4000" dirty="0"/>
              <a:t>动态信道分配</a:t>
            </a:r>
          </a:p>
        </p:txBody>
      </p:sp>
      <p:sp>
        <p:nvSpPr>
          <p:cNvPr id="5" name="页脚占位符 1">
            <a:extLst>
              <a:ext uri="{FF2B5EF4-FFF2-40B4-BE49-F238E27FC236}">
                <a16:creationId xmlns:a16="http://schemas.microsoft.com/office/drawing/2014/main" id="{80334653-5024-43C4-9272-7B9D9DAA1399}"/>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7A2B06B1-F705-4E0D-BCA6-8B2AC52965DB}"/>
              </a:ext>
            </a:extLst>
          </p:cNvPr>
          <p:cNvSpPr>
            <a:spLocks noGrp="1"/>
          </p:cNvSpPr>
          <p:nvPr>
            <p:ph type="sldNum" sz="quarter" idx="12"/>
          </p:nvPr>
        </p:nvSpPr>
        <p:spPr/>
        <p:txBody>
          <a:bodyPr/>
          <a:lstStyle/>
          <a:p>
            <a:fld id="{F623E810-FFAA-425E-B9F9-C55CCC4FA6E5}" type="slidenum">
              <a:rPr lang="zh-CN" altLang="en-US" smtClean="0"/>
              <a:pPr/>
              <a:t>23</a:t>
            </a:fld>
            <a:endParaRPr lang="zh-CN" altLang="en-US" dirty="0"/>
          </a:p>
        </p:txBody>
      </p:sp>
      <p:sp>
        <p:nvSpPr>
          <p:cNvPr id="106502" name="Rectangle 2">
            <a:extLst>
              <a:ext uri="{FF2B5EF4-FFF2-40B4-BE49-F238E27FC236}">
                <a16:creationId xmlns:a16="http://schemas.microsoft.com/office/drawing/2014/main" id="{2FF8E1CF-41BC-4F20-B093-B220DFE197FF}"/>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33269850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a:extLst>
              <a:ext uri="{FF2B5EF4-FFF2-40B4-BE49-F238E27FC236}">
                <a16:creationId xmlns:a16="http://schemas.microsoft.com/office/drawing/2014/main" id="{873549E9-2621-4678-89ED-4F45C8694A71}"/>
              </a:ext>
            </a:extLst>
          </p:cNvPr>
          <p:cNvSpPr>
            <a:spLocks noGrp="1" noChangeArrowheads="1"/>
          </p:cNvSpPr>
          <p:nvPr>
            <p:ph idx="1"/>
          </p:nvPr>
        </p:nvSpPr>
        <p:spPr/>
        <p:txBody>
          <a:bodyPr/>
          <a:lstStyle/>
          <a:p>
            <a:pPr>
              <a:lnSpc>
                <a:spcPct val="160000"/>
              </a:lnSpc>
              <a:buClr>
                <a:schemeClr val="accent4"/>
              </a:buClr>
              <a:buBlip>
                <a:blip r:embed="rId2">
                  <a:extLst/>
                </a:blip>
              </a:buBlip>
            </a:pPr>
            <a:r>
              <a:rPr lang="zh-CN" altLang="en-US" sz="1900" dirty="0">
                <a:solidFill>
                  <a:srgbClr val="003300"/>
                </a:solidFill>
                <a:latin typeface="华文楷体" panose="02010600040101010101" pitchFamily="2" charset="-122"/>
                <a:ea typeface="华文楷体" panose="02010600040101010101" pitchFamily="2" charset="-122"/>
              </a:rPr>
              <a:t>无线资源管理功能的一个重要任务是确保系统不发生过载。一旦系统过载必然会使干扰增加、</a:t>
            </a:r>
            <a:r>
              <a:rPr lang="en-US" altLang="zh-CN" sz="1900" dirty="0">
                <a:solidFill>
                  <a:srgbClr val="003300"/>
                </a:solidFill>
                <a:latin typeface="华文楷体" panose="02010600040101010101" pitchFamily="2" charset="-122"/>
                <a:ea typeface="华文楷体" panose="02010600040101010101" pitchFamily="2" charset="-122"/>
              </a:rPr>
              <a:t>QoS</a:t>
            </a:r>
            <a:r>
              <a:rPr lang="zh-CN" altLang="en-US" sz="1900" dirty="0">
                <a:solidFill>
                  <a:srgbClr val="003300"/>
                </a:solidFill>
                <a:latin typeface="华文楷体" panose="02010600040101010101" pitchFamily="2" charset="-122"/>
                <a:ea typeface="华文楷体" panose="02010600040101010101" pitchFamily="2" charset="-122"/>
              </a:rPr>
              <a:t>下降，系统的不稳定会使某些特殊用户的服务得不到保证，如果遇到过载，则无线网络规划定义的负载控制功能体将系统迅速并且可控地回到无线网络规划所定义的目标负载值。</a:t>
            </a:r>
            <a:endParaRPr lang="en-US" altLang="zh-CN" sz="1900"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sz="1900" dirty="0">
                <a:solidFill>
                  <a:srgbClr val="003300"/>
                </a:solidFill>
                <a:latin typeface="华文楷体" panose="02010600040101010101" pitchFamily="2" charset="-122"/>
                <a:ea typeface="华文楷体" panose="02010600040101010101" pitchFamily="2" charset="-122"/>
              </a:rPr>
              <a:t>负载控制就是通过一定的方法或准则，对系统承载能力进行监控和处理，确保系统在具有高性能高容量的目标下能稳定可靠的工作的一种无线资源管理方法。</a:t>
            </a:r>
            <a:endParaRPr lang="en-US" altLang="zh-CN" sz="1900" dirty="0">
              <a:solidFill>
                <a:srgbClr val="003300"/>
              </a:solidFill>
              <a:latin typeface="华文楷体" panose="02010600040101010101" pitchFamily="2" charset="-122"/>
              <a:ea typeface="华文楷体" panose="02010600040101010101" pitchFamily="2" charset="-122"/>
            </a:endParaRPr>
          </a:p>
        </p:txBody>
      </p:sp>
      <p:sp>
        <p:nvSpPr>
          <p:cNvPr id="620546" name="Rectangle 2">
            <a:extLst>
              <a:ext uri="{FF2B5EF4-FFF2-40B4-BE49-F238E27FC236}">
                <a16:creationId xmlns:a16="http://schemas.microsoft.com/office/drawing/2014/main" id="{F1D110E9-27CC-4DB9-A5A6-0097E186956D}"/>
              </a:ext>
            </a:extLst>
          </p:cNvPr>
          <p:cNvSpPr>
            <a:spLocks noGrp="1" noChangeArrowheads="1"/>
          </p:cNvSpPr>
          <p:nvPr>
            <p:ph type="title"/>
          </p:nvPr>
        </p:nvSpPr>
        <p:spPr/>
        <p:txBody>
          <a:bodyPr>
            <a:normAutofit/>
          </a:bodyPr>
          <a:lstStyle/>
          <a:p>
            <a:pPr>
              <a:defRPr/>
            </a:pPr>
            <a:r>
              <a:rPr lang="en-US" altLang="zh-CN" dirty="0"/>
              <a:t>5.7.4 </a:t>
            </a:r>
            <a:r>
              <a:rPr lang="zh-CN" altLang="en-US" dirty="0"/>
              <a:t>负载控制</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EE35C871-0957-40B4-9203-1DC12CA523E6}"/>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102B00C2-99D5-4612-AFB5-5877AD908BFC}"/>
              </a:ext>
            </a:extLst>
          </p:cNvPr>
          <p:cNvSpPr>
            <a:spLocks noGrp="1"/>
          </p:cNvSpPr>
          <p:nvPr>
            <p:ph type="sldNum" sz="quarter" idx="12"/>
          </p:nvPr>
        </p:nvSpPr>
        <p:spPr/>
        <p:txBody>
          <a:bodyPr/>
          <a:lstStyle/>
          <a:p>
            <a:fld id="{F623E810-FFAA-425E-B9F9-C55CCC4FA6E5}" type="slidenum">
              <a:rPr lang="zh-CN" altLang="en-US" smtClean="0"/>
              <a:pPr/>
              <a:t>24</a:t>
            </a:fld>
            <a:endParaRPr lang="zh-CN" altLang="en-US" dirty="0"/>
          </a:p>
        </p:txBody>
      </p:sp>
      <p:sp>
        <p:nvSpPr>
          <p:cNvPr id="108550" name="Rectangle 2">
            <a:extLst>
              <a:ext uri="{FF2B5EF4-FFF2-40B4-BE49-F238E27FC236}">
                <a16:creationId xmlns:a16="http://schemas.microsoft.com/office/drawing/2014/main" id="{2B779D40-D8A2-4F95-9258-B30ACE0C501D}"/>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34491135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a:extLst>
              <a:ext uri="{FF2B5EF4-FFF2-40B4-BE49-F238E27FC236}">
                <a16:creationId xmlns:a16="http://schemas.microsoft.com/office/drawing/2014/main" id="{2127D370-82B8-4050-B6EB-EAB8CC2A8713}"/>
              </a:ext>
            </a:extLst>
          </p:cNvPr>
          <p:cNvSpPr>
            <a:spLocks noGrp="1" noChangeArrowheads="1"/>
          </p:cNvSpPr>
          <p:nvPr>
            <p:ph idx="1"/>
          </p:nvPr>
        </p:nvSpPr>
        <p:spPr>
          <a:xfrm>
            <a:off x="411479" y="1739220"/>
            <a:ext cx="10515600" cy="4777958"/>
          </a:xfrm>
        </p:spPr>
        <p:txBody>
          <a:bodyPr>
            <a:normAutofit/>
          </a:bodyPr>
          <a:lstStyle/>
          <a:p>
            <a:pPr eaLnBrk="1" hangingPunct="1">
              <a:buFont typeface="Wingdings" panose="05000000000000000000" pitchFamily="2" charset="2"/>
              <a:buNone/>
            </a:pPr>
            <a:r>
              <a:rPr lang="zh-CN" altLang="en-US" sz="2400" dirty="0"/>
              <a:t>负载控制的功能：</a:t>
            </a:r>
            <a:endParaRPr lang="en-US" altLang="zh-CN" sz="2400" dirty="0"/>
          </a:p>
          <a:p>
            <a:pPr>
              <a:lnSpc>
                <a:spcPct val="160000"/>
              </a:lnSpc>
              <a:buClr>
                <a:schemeClr val="accent4"/>
              </a:buClr>
              <a:buBlip>
                <a:blip r:embed="rId2">
                  <a:extLst/>
                </a:blip>
              </a:buBlip>
            </a:pPr>
            <a:r>
              <a:rPr lang="zh-CN" altLang="en-US" sz="1900" b="1" dirty="0">
                <a:solidFill>
                  <a:srgbClr val="003300"/>
                </a:solidFill>
                <a:latin typeface="华文楷体" panose="02010600040101010101" pitchFamily="2" charset="-122"/>
                <a:ea typeface="华文楷体" panose="02010600040101010101" pitchFamily="2" charset="-122"/>
              </a:rPr>
              <a:t>负荷监测和评估</a:t>
            </a:r>
            <a:r>
              <a:rPr lang="zh-CN" altLang="en-US" sz="1900" dirty="0">
                <a:solidFill>
                  <a:srgbClr val="003300"/>
                </a:solidFill>
                <a:latin typeface="华文楷体" panose="02010600040101010101" pitchFamily="2" charset="-122"/>
                <a:ea typeface="华文楷体" panose="02010600040101010101" pitchFamily="2" charset="-122"/>
              </a:rPr>
              <a:t>：进行公共测量处理。</a:t>
            </a:r>
            <a:endParaRPr lang="en-US" altLang="zh-CN" sz="1900"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sz="1900" b="1" dirty="0">
                <a:solidFill>
                  <a:srgbClr val="003300"/>
                </a:solidFill>
                <a:latin typeface="华文楷体" panose="02010600040101010101" pitchFamily="2" charset="-122"/>
                <a:ea typeface="华文楷体" panose="02010600040101010101" pitchFamily="2" charset="-122"/>
              </a:rPr>
              <a:t>拥塞处理</a:t>
            </a:r>
            <a:r>
              <a:rPr lang="zh-CN" altLang="en-US" sz="1900" dirty="0">
                <a:solidFill>
                  <a:srgbClr val="003300"/>
                </a:solidFill>
                <a:latin typeface="华文楷体" panose="02010600040101010101" pitchFamily="2" charset="-122"/>
                <a:ea typeface="华文楷体" panose="02010600040101010101" pitchFamily="2" charset="-122"/>
              </a:rPr>
              <a:t>：决定使用何种方式来处理当前的拥塞情况。当系统受到的干扰急剧增加导致系统过载，此时负载控制的功能是较快地降低系统负载，使网络返回到稳定的工作状态。</a:t>
            </a:r>
            <a:endParaRPr lang="en-US" altLang="zh-CN" sz="1900"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sz="1900" b="1" dirty="0">
                <a:solidFill>
                  <a:srgbClr val="003300"/>
                </a:solidFill>
                <a:latin typeface="华文楷体" panose="02010600040101010101" pitchFamily="2" charset="-122"/>
                <a:ea typeface="华文楷体" panose="02010600040101010101" pitchFamily="2" charset="-122"/>
              </a:rPr>
              <a:t>负荷调整</a:t>
            </a:r>
            <a:r>
              <a:rPr lang="zh-CN" altLang="en-US" sz="1900" dirty="0">
                <a:solidFill>
                  <a:srgbClr val="003300"/>
                </a:solidFill>
                <a:latin typeface="华文楷体" panose="02010600040101010101" pitchFamily="2" charset="-122"/>
                <a:ea typeface="华文楷体" panose="02010600040101010101" pitchFamily="2" charset="-122"/>
              </a:rPr>
              <a:t>：根据用户</a:t>
            </a:r>
            <a:r>
              <a:rPr lang="en-US" altLang="zh-CN" sz="1900" dirty="0">
                <a:solidFill>
                  <a:srgbClr val="003300"/>
                </a:solidFill>
                <a:latin typeface="华文楷体" panose="02010600040101010101" pitchFamily="2" charset="-122"/>
                <a:ea typeface="华文楷体" panose="02010600040101010101" pitchFamily="2" charset="-122"/>
              </a:rPr>
              <a:t>QOS</a:t>
            </a:r>
            <a:r>
              <a:rPr lang="zh-CN" altLang="en-US" sz="1900" dirty="0">
                <a:solidFill>
                  <a:srgbClr val="003300"/>
                </a:solidFill>
                <a:latin typeface="华文楷体" panose="02010600040101010101" pitchFamily="2" charset="-122"/>
                <a:ea typeface="华文楷体" panose="02010600040101010101" pitchFamily="2" charset="-122"/>
              </a:rPr>
              <a:t>调整用户所占用的资源。</a:t>
            </a:r>
            <a:endParaRPr lang="en-US" altLang="zh-CN" sz="1900" dirty="0">
              <a:solidFill>
                <a:srgbClr val="003300"/>
              </a:solidFill>
              <a:latin typeface="华文楷体" panose="02010600040101010101" pitchFamily="2" charset="-122"/>
              <a:ea typeface="华文楷体" panose="02010600040101010101" pitchFamily="2" charset="-122"/>
            </a:endParaRPr>
          </a:p>
        </p:txBody>
      </p:sp>
      <p:sp>
        <p:nvSpPr>
          <p:cNvPr id="620546" name="Rectangle 2">
            <a:extLst>
              <a:ext uri="{FF2B5EF4-FFF2-40B4-BE49-F238E27FC236}">
                <a16:creationId xmlns:a16="http://schemas.microsoft.com/office/drawing/2014/main" id="{E53840AB-35AE-444D-A7F3-F226FBD0CDBB}"/>
              </a:ext>
            </a:extLst>
          </p:cNvPr>
          <p:cNvSpPr>
            <a:spLocks noGrp="1" noChangeArrowheads="1"/>
          </p:cNvSpPr>
          <p:nvPr>
            <p:ph type="title"/>
          </p:nvPr>
        </p:nvSpPr>
        <p:spPr/>
        <p:txBody>
          <a:bodyPr>
            <a:normAutofit/>
          </a:bodyPr>
          <a:lstStyle/>
          <a:p>
            <a:pPr>
              <a:defRPr/>
            </a:pPr>
            <a:r>
              <a:rPr lang="en-US" altLang="zh-CN" dirty="0"/>
              <a:t>5.7.4 </a:t>
            </a:r>
            <a:r>
              <a:rPr lang="zh-CN" altLang="en-US" dirty="0"/>
              <a:t>负载控制</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CBF4D5A3-B3C7-4753-BF36-8AB39A739146}"/>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017C50FF-13EE-40E6-93BC-7C997D469A7F}"/>
              </a:ext>
            </a:extLst>
          </p:cNvPr>
          <p:cNvSpPr>
            <a:spLocks noGrp="1"/>
          </p:cNvSpPr>
          <p:nvPr>
            <p:ph type="sldNum" sz="quarter" idx="12"/>
          </p:nvPr>
        </p:nvSpPr>
        <p:spPr/>
        <p:txBody>
          <a:bodyPr/>
          <a:lstStyle/>
          <a:p>
            <a:fld id="{F623E810-FFAA-425E-B9F9-C55CCC4FA6E5}" type="slidenum">
              <a:rPr lang="zh-CN" altLang="en-US" smtClean="0"/>
              <a:pPr/>
              <a:t>25</a:t>
            </a:fld>
            <a:endParaRPr lang="zh-CN" altLang="en-US" dirty="0"/>
          </a:p>
        </p:txBody>
      </p:sp>
      <p:sp>
        <p:nvSpPr>
          <p:cNvPr id="110598" name="Rectangle 2">
            <a:extLst>
              <a:ext uri="{FF2B5EF4-FFF2-40B4-BE49-F238E27FC236}">
                <a16:creationId xmlns:a16="http://schemas.microsoft.com/office/drawing/2014/main" id="{BAE41DE5-F71E-42A3-80B1-395C72CC7CCE}"/>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10599" name="Rectangle 2">
            <a:extLst>
              <a:ext uri="{FF2B5EF4-FFF2-40B4-BE49-F238E27FC236}">
                <a16:creationId xmlns:a16="http://schemas.microsoft.com/office/drawing/2014/main" id="{348C4A95-55AD-45B7-BE56-8EA70D5D8A88}"/>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1814748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3">
            <a:extLst>
              <a:ext uri="{FF2B5EF4-FFF2-40B4-BE49-F238E27FC236}">
                <a16:creationId xmlns:a16="http://schemas.microsoft.com/office/drawing/2014/main" id="{C54E92B4-E470-4946-9DEC-F48F8904691F}"/>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zh-CN" sz="2400" dirty="0"/>
          </a:p>
        </p:txBody>
      </p:sp>
      <p:sp>
        <p:nvSpPr>
          <p:cNvPr id="620546" name="Rectangle 2">
            <a:extLst>
              <a:ext uri="{FF2B5EF4-FFF2-40B4-BE49-F238E27FC236}">
                <a16:creationId xmlns:a16="http://schemas.microsoft.com/office/drawing/2014/main" id="{205845C9-A6A1-4834-B2C4-753B18C62802}"/>
              </a:ext>
            </a:extLst>
          </p:cNvPr>
          <p:cNvSpPr>
            <a:spLocks noGrp="1" noChangeArrowheads="1"/>
          </p:cNvSpPr>
          <p:nvPr>
            <p:ph type="title"/>
          </p:nvPr>
        </p:nvSpPr>
        <p:spPr/>
        <p:txBody>
          <a:bodyPr>
            <a:normAutofit/>
          </a:bodyPr>
          <a:lstStyle/>
          <a:p>
            <a:pPr>
              <a:defRPr/>
            </a:pPr>
            <a:r>
              <a:rPr lang="en-US" altLang="zh-CN" dirty="0"/>
              <a:t>5.7.4 </a:t>
            </a:r>
            <a:r>
              <a:rPr lang="zh-CN" altLang="en-US" dirty="0"/>
              <a:t>负载控制</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7B3159B0-F652-4A27-8D1E-86F64DA2DCFF}"/>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D3F25EF5-2EB7-4F52-9E4F-165198467B27}"/>
              </a:ext>
            </a:extLst>
          </p:cNvPr>
          <p:cNvSpPr>
            <a:spLocks noGrp="1"/>
          </p:cNvSpPr>
          <p:nvPr>
            <p:ph type="sldNum" sz="quarter" idx="12"/>
          </p:nvPr>
        </p:nvSpPr>
        <p:spPr/>
        <p:txBody>
          <a:bodyPr/>
          <a:lstStyle/>
          <a:p>
            <a:fld id="{F623E810-FFAA-425E-B9F9-C55CCC4FA6E5}" type="slidenum">
              <a:rPr lang="zh-CN" altLang="en-US" smtClean="0"/>
              <a:pPr/>
              <a:t>26</a:t>
            </a:fld>
            <a:endParaRPr lang="zh-CN" altLang="en-US" dirty="0"/>
          </a:p>
        </p:txBody>
      </p:sp>
      <p:sp>
        <p:nvSpPr>
          <p:cNvPr id="109574" name="Rectangle 2">
            <a:extLst>
              <a:ext uri="{FF2B5EF4-FFF2-40B4-BE49-F238E27FC236}">
                <a16:creationId xmlns:a16="http://schemas.microsoft.com/office/drawing/2014/main" id="{722C1E22-3735-48A3-B6C2-FC5369A0A292}"/>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09575" name="Rectangle 2">
            <a:extLst>
              <a:ext uri="{FF2B5EF4-FFF2-40B4-BE49-F238E27FC236}">
                <a16:creationId xmlns:a16="http://schemas.microsoft.com/office/drawing/2014/main" id="{9B190D68-F676-403F-B6C4-20FA5EF73C4C}"/>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graphicFrame>
        <p:nvGraphicFramePr>
          <p:cNvPr id="109576" name="Object 1">
            <a:extLst>
              <a:ext uri="{FF2B5EF4-FFF2-40B4-BE49-F238E27FC236}">
                <a16:creationId xmlns:a16="http://schemas.microsoft.com/office/drawing/2014/main" id="{1BE6564D-2BD0-4064-97C0-174915DC4BDA}"/>
              </a:ext>
            </a:extLst>
          </p:cNvPr>
          <p:cNvGraphicFramePr>
            <a:graphicFrameLocks noChangeAspect="1"/>
          </p:cNvGraphicFramePr>
          <p:nvPr>
            <p:extLst>
              <p:ext uri="{D42A27DB-BD31-4B8C-83A1-F6EECF244321}">
                <p14:modId xmlns:p14="http://schemas.microsoft.com/office/powerpoint/2010/main" val="1021047281"/>
              </p:ext>
            </p:extLst>
          </p:nvPr>
        </p:nvGraphicFramePr>
        <p:xfrm>
          <a:off x="2091114" y="1325087"/>
          <a:ext cx="8429625" cy="4876800"/>
        </p:xfrm>
        <a:graphic>
          <a:graphicData uri="http://schemas.openxmlformats.org/presentationml/2006/ole">
            <mc:AlternateContent xmlns:mc="http://schemas.openxmlformats.org/markup-compatibility/2006">
              <mc:Choice xmlns:v="urn:schemas-microsoft-com:vml" Requires="v">
                <p:oleObj spid="_x0000_s39031" name="Visio" r:id="rId3" imgW="5326609" imgH="3886771" progId="Visio.Drawing.11">
                  <p:embed/>
                </p:oleObj>
              </mc:Choice>
              <mc:Fallback>
                <p:oleObj name="Visio" r:id="rId3" imgW="5326609" imgH="3886771" progId="Visio.Drawing.11">
                  <p:embed/>
                  <p:pic>
                    <p:nvPicPr>
                      <p:cNvPr id="109576" name="Object 1">
                        <a:extLst>
                          <a:ext uri="{FF2B5EF4-FFF2-40B4-BE49-F238E27FC236}">
                            <a16:creationId xmlns:a16="http://schemas.microsoft.com/office/drawing/2014/main" id="{1BE6564D-2BD0-4064-97C0-174915DC4B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114" y="1325087"/>
                        <a:ext cx="84296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a:extLst>
              <a:ext uri="{FF2B5EF4-FFF2-40B4-BE49-F238E27FC236}">
                <a16:creationId xmlns:a16="http://schemas.microsoft.com/office/drawing/2014/main" id="{A6556F30-9931-44F5-A1AF-0F9E9A66BBA1}"/>
              </a:ext>
            </a:extLst>
          </p:cNvPr>
          <p:cNvSpPr txBox="1"/>
          <p:nvPr/>
        </p:nvSpPr>
        <p:spPr>
          <a:xfrm>
            <a:off x="785337" y="2597069"/>
            <a:ext cx="738664" cy="2169825"/>
          </a:xfrm>
          <a:prstGeom prst="rect">
            <a:avLst/>
          </a:prstGeom>
          <a:noFill/>
        </p:spPr>
        <p:txBody>
          <a:bodyPr vert="eaVert" wrap="none" rtlCol="0">
            <a:spAutoFit/>
          </a:bodyPr>
          <a:lstStyle/>
          <a:p>
            <a:r>
              <a:rPr lang="zh-CN" altLang="en-US" dirty="0"/>
              <a:t>负载控制的一般流程</a:t>
            </a:r>
            <a:endParaRPr lang="en-US" altLang="zh-CN" dirty="0"/>
          </a:p>
          <a:p>
            <a:endParaRPr lang="en-US" dirty="0"/>
          </a:p>
        </p:txBody>
      </p:sp>
    </p:spTree>
    <p:extLst>
      <p:ext uri="{BB962C8B-B14F-4D97-AF65-F5344CB8AC3E}">
        <p14:creationId xmlns:p14="http://schemas.microsoft.com/office/powerpoint/2010/main" val="394716259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3">
            <a:extLst>
              <a:ext uri="{FF2B5EF4-FFF2-40B4-BE49-F238E27FC236}">
                <a16:creationId xmlns:a16="http://schemas.microsoft.com/office/drawing/2014/main" id="{2D9C2335-6B1F-4A78-94AD-923812B5AD7F}"/>
              </a:ext>
            </a:extLst>
          </p:cNvPr>
          <p:cNvSpPr>
            <a:spLocks noGrp="1" noChangeArrowheads="1"/>
          </p:cNvSpPr>
          <p:nvPr>
            <p:ph idx="1"/>
          </p:nvPr>
        </p:nvSpPr>
        <p:spPr/>
        <p:txBody>
          <a:bodyPr>
            <a:normAutofit fontScale="92500"/>
          </a:bodyPr>
          <a:lstStyle/>
          <a:p>
            <a:pPr eaLnBrk="1" hangingPunct="1">
              <a:buFont typeface="Wingdings" panose="05000000000000000000" pitchFamily="2" charset="2"/>
              <a:buNone/>
            </a:pPr>
            <a:r>
              <a:rPr lang="zh-CN" altLang="en-US" sz="2400" dirty="0"/>
              <a:t>按照</a:t>
            </a:r>
            <a:r>
              <a:rPr lang="en-US" altLang="zh-CN" sz="2400" dirty="0"/>
              <a:t>QoS</a:t>
            </a:r>
            <a:r>
              <a:rPr lang="zh-CN" altLang="en-US" sz="2400" dirty="0"/>
              <a:t>需求的不同，</a:t>
            </a:r>
            <a:r>
              <a:rPr lang="en-US" altLang="zh-CN" sz="2400" dirty="0"/>
              <a:t>3GPP</a:t>
            </a:r>
            <a:r>
              <a:rPr lang="zh-CN" altLang="en-US" sz="2400" dirty="0"/>
              <a:t>规定了</a:t>
            </a:r>
            <a:r>
              <a:rPr lang="en-US" altLang="zh-CN" sz="2400" dirty="0"/>
              <a:t>3G</a:t>
            </a:r>
            <a:r>
              <a:rPr lang="zh-CN" altLang="en-US" sz="2400" dirty="0"/>
              <a:t>中的</a:t>
            </a:r>
            <a:r>
              <a:rPr lang="en-US" altLang="zh-CN" sz="2400" dirty="0"/>
              <a:t>4</a:t>
            </a:r>
            <a:r>
              <a:rPr lang="zh-CN" altLang="en-US" sz="2400" dirty="0"/>
              <a:t>种主要业务。</a:t>
            </a:r>
            <a:endParaRPr lang="en-US" altLang="zh-CN" sz="2400" dirty="0"/>
          </a:p>
          <a:p>
            <a:pPr>
              <a:lnSpc>
                <a:spcPct val="160000"/>
              </a:lnSpc>
              <a:buClr>
                <a:schemeClr val="accent4"/>
              </a:buClr>
              <a:buBlip>
                <a:blip r:embed="rId2">
                  <a:extLst/>
                </a:blip>
              </a:buBlip>
            </a:pPr>
            <a:r>
              <a:rPr lang="zh-CN" altLang="en-US" sz="1900" b="1" dirty="0">
                <a:solidFill>
                  <a:srgbClr val="003300"/>
                </a:solidFill>
                <a:latin typeface="华文楷体" panose="02010600040101010101" pitchFamily="2" charset="-122"/>
                <a:ea typeface="华文楷体" panose="02010600040101010101" pitchFamily="2" charset="-122"/>
              </a:rPr>
              <a:t>对话类业务（</a:t>
            </a:r>
            <a:r>
              <a:rPr lang="en-US" altLang="zh-CN" sz="1900" b="1" dirty="0">
                <a:solidFill>
                  <a:srgbClr val="003300"/>
                </a:solidFill>
                <a:latin typeface="华文楷体" panose="02010600040101010101" pitchFamily="2" charset="-122"/>
                <a:ea typeface="华文楷体" panose="02010600040101010101" pitchFamily="2" charset="-122"/>
              </a:rPr>
              <a:t>conversational service</a:t>
            </a:r>
            <a:r>
              <a:rPr lang="zh-CN" altLang="en-US" sz="1900" b="1" dirty="0">
                <a:solidFill>
                  <a:srgbClr val="003300"/>
                </a:solidFill>
                <a:latin typeface="华文楷体" panose="02010600040101010101" pitchFamily="2" charset="-122"/>
                <a:ea typeface="华文楷体" panose="02010600040101010101" pitchFamily="2" charset="-122"/>
              </a:rPr>
              <a:t>）</a:t>
            </a:r>
            <a:endParaRPr lang="en-US" altLang="zh-CN" sz="1900" b="1" dirty="0">
              <a:solidFill>
                <a:srgbClr val="003300"/>
              </a:solidFill>
              <a:latin typeface="华文楷体" panose="02010600040101010101" pitchFamily="2" charset="-122"/>
              <a:ea typeface="华文楷体" panose="02010600040101010101" pitchFamily="2" charset="-122"/>
            </a:endParaRPr>
          </a:p>
          <a:p>
            <a:pPr>
              <a:buNone/>
            </a:pPr>
            <a:r>
              <a:rPr lang="en-US" altLang="zh-CN" sz="2400" dirty="0"/>
              <a:t>   </a:t>
            </a:r>
            <a:r>
              <a:rPr lang="zh-CN" altLang="en-US" sz="1900" dirty="0"/>
              <a:t>典型业务：语音，可视电话</a:t>
            </a:r>
            <a:r>
              <a:rPr lang="en-US" altLang="zh-CN" sz="1900" dirty="0"/>
              <a:t>                         </a:t>
            </a:r>
            <a:r>
              <a:rPr lang="zh-CN" altLang="en-US" sz="2400" dirty="0"/>
              <a:t>实时业务：低时延，但</a:t>
            </a:r>
            <a:r>
              <a:rPr lang="en-US" altLang="zh-CN" sz="2400" dirty="0"/>
              <a:t>BER</a:t>
            </a:r>
            <a:r>
              <a:rPr lang="zh-CN" altLang="en-US" sz="2400" dirty="0"/>
              <a:t>要求不高</a:t>
            </a:r>
          </a:p>
          <a:p>
            <a:pPr>
              <a:lnSpc>
                <a:spcPct val="160000"/>
              </a:lnSpc>
              <a:buClr>
                <a:schemeClr val="accent4"/>
              </a:buClr>
              <a:buBlip>
                <a:blip r:embed="rId2">
                  <a:extLst/>
                </a:blip>
              </a:buBlip>
            </a:pPr>
            <a:r>
              <a:rPr lang="zh-CN" altLang="en-US" sz="1900" b="1" dirty="0">
                <a:solidFill>
                  <a:srgbClr val="003300"/>
                </a:solidFill>
                <a:latin typeface="华文楷体" panose="02010600040101010101" pitchFamily="2" charset="-122"/>
                <a:ea typeface="华文楷体" panose="02010600040101010101" pitchFamily="2" charset="-122"/>
              </a:rPr>
              <a:t>流类业务（</a:t>
            </a:r>
            <a:r>
              <a:rPr lang="en-US" altLang="zh-CN" sz="1900" b="1" dirty="0">
                <a:solidFill>
                  <a:srgbClr val="003300"/>
                </a:solidFill>
                <a:latin typeface="华文楷体" panose="02010600040101010101" pitchFamily="2" charset="-122"/>
                <a:ea typeface="华文楷体" panose="02010600040101010101" pitchFamily="2" charset="-122"/>
              </a:rPr>
              <a:t>streaming service</a:t>
            </a:r>
            <a:r>
              <a:rPr lang="zh-CN" altLang="en-US" sz="1900" b="1" dirty="0">
                <a:solidFill>
                  <a:srgbClr val="003300"/>
                </a:solidFill>
                <a:latin typeface="华文楷体" panose="02010600040101010101" pitchFamily="2" charset="-122"/>
                <a:ea typeface="华文楷体" panose="02010600040101010101" pitchFamily="2" charset="-122"/>
              </a:rPr>
              <a:t>）</a:t>
            </a:r>
            <a:endParaRPr lang="en-US" altLang="zh-CN" sz="1900" b="1" dirty="0">
              <a:solidFill>
                <a:srgbClr val="003300"/>
              </a:solidFill>
              <a:latin typeface="华文楷体" panose="02010600040101010101" pitchFamily="2" charset="-122"/>
              <a:ea typeface="华文楷体" panose="02010600040101010101" pitchFamily="2" charset="-122"/>
            </a:endParaRPr>
          </a:p>
          <a:p>
            <a:pPr marL="0" indent="0">
              <a:buNone/>
            </a:pPr>
            <a:r>
              <a:rPr lang="zh-CN" altLang="en-US" sz="2400" dirty="0"/>
              <a:t>   </a:t>
            </a:r>
            <a:r>
              <a:rPr lang="zh-CN" altLang="en-US" sz="2200" dirty="0"/>
              <a:t>典型业务：视频直播</a:t>
            </a:r>
            <a:endParaRPr lang="zh-CN" altLang="en-US" sz="2400" dirty="0"/>
          </a:p>
          <a:p>
            <a:pPr>
              <a:lnSpc>
                <a:spcPct val="160000"/>
              </a:lnSpc>
              <a:buClr>
                <a:schemeClr val="accent4"/>
              </a:buClr>
              <a:buBlip>
                <a:blip r:embed="rId2">
                  <a:extLst/>
                </a:blip>
              </a:buBlip>
            </a:pPr>
            <a:r>
              <a:rPr lang="zh-CN" altLang="en-US" sz="1900" b="1" dirty="0">
                <a:solidFill>
                  <a:srgbClr val="003300"/>
                </a:solidFill>
                <a:latin typeface="华文楷体" panose="02010600040101010101" pitchFamily="2" charset="-122"/>
                <a:ea typeface="华文楷体" panose="02010600040101010101" pitchFamily="2" charset="-122"/>
              </a:rPr>
              <a:t>交互类业务（</a:t>
            </a:r>
            <a:r>
              <a:rPr lang="en-US" altLang="zh-CN" sz="1900" b="1" dirty="0">
                <a:solidFill>
                  <a:srgbClr val="003300"/>
                </a:solidFill>
                <a:latin typeface="华文楷体" panose="02010600040101010101" pitchFamily="2" charset="-122"/>
                <a:ea typeface="华文楷体" panose="02010600040101010101" pitchFamily="2" charset="-122"/>
              </a:rPr>
              <a:t>interactive service</a:t>
            </a:r>
            <a:r>
              <a:rPr lang="zh-CN" altLang="en-US" sz="1900" b="1" dirty="0">
                <a:solidFill>
                  <a:srgbClr val="003300"/>
                </a:solidFill>
                <a:latin typeface="华文楷体" panose="02010600040101010101" pitchFamily="2" charset="-122"/>
                <a:ea typeface="华文楷体" panose="02010600040101010101" pitchFamily="2" charset="-122"/>
              </a:rPr>
              <a:t>）</a:t>
            </a:r>
            <a:endParaRPr lang="en-US" altLang="zh-CN" sz="1900" b="1" dirty="0">
              <a:solidFill>
                <a:srgbClr val="003300"/>
              </a:solidFill>
              <a:latin typeface="华文楷体" panose="02010600040101010101" pitchFamily="2" charset="-122"/>
              <a:ea typeface="华文楷体" panose="02010600040101010101" pitchFamily="2" charset="-122"/>
            </a:endParaRPr>
          </a:p>
          <a:p>
            <a:pPr>
              <a:buFont typeface="Wingdings" panose="05000000000000000000" pitchFamily="2" charset="2"/>
              <a:buNone/>
            </a:pPr>
            <a:r>
              <a:rPr lang="zh-CN" altLang="en-US" sz="2400" dirty="0"/>
              <a:t>   </a:t>
            </a:r>
            <a:r>
              <a:rPr lang="zh-CN" altLang="en-US" sz="1900" dirty="0"/>
              <a:t>典型业务：上网，网游，定位</a:t>
            </a:r>
            <a:r>
              <a:rPr lang="en-US" altLang="zh-CN" sz="2400" dirty="0"/>
              <a:t>                  </a:t>
            </a:r>
            <a:r>
              <a:rPr lang="zh-CN" altLang="en-US" sz="2400" dirty="0"/>
              <a:t>非实时业务：能容忍时延，但</a:t>
            </a:r>
            <a:r>
              <a:rPr lang="en-US" altLang="zh-CN" sz="2400" dirty="0"/>
              <a:t>BER</a:t>
            </a:r>
            <a:r>
              <a:rPr lang="zh-CN" altLang="en-US" sz="2400" dirty="0"/>
              <a:t>要求高</a:t>
            </a:r>
          </a:p>
          <a:p>
            <a:pPr>
              <a:lnSpc>
                <a:spcPct val="170000"/>
              </a:lnSpc>
              <a:buClr>
                <a:schemeClr val="accent4"/>
              </a:buClr>
              <a:buBlip>
                <a:blip r:embed="rId2">
                  <a:extLst/>
                </a:blip>
              </a:buBlip>
            </a:pPr>
            <a:r>
              <a:rPr lang="zh-CN" altLang="en-US" sz="1900" b="1" dirty="0">
                <a:solidFill>
                  <a:srgbClr val="003300"/>
                </a:solidFill>
                <a:latin typeface="华文楷体" panose="02010600040101010101" pitchFamily="2" charset="-122"/>
                <a:ea typeface="华文楷体" panose="02010600040101010101" pitchFamily="2" charset="-122"/>
              </a:rPr>
              <a:t>背景类业务（</a:t>
            </a:r>
            <a:r>
              <a:rPr lang="en-US" altLang="zh-CN" sz="1900" b="1" dirty="0">
                <a:solidFill>
                  <a:srgbClr val="003300"/>
                </a:solidFill>
                <a:latin typeface="华文楷体" panose="02010600040101010101" pitchFamily="2" charset="-122"/>
                <a:ea typeface="华文楷体" panose="02010600040101010101" pitchFamily="2" charset="-122"/>
              </a:rPr>
              <a:t>background service</a:t>
            </a:r>
            <a:r>
              <a:rPr lang="zh-CN" altLang="en-US" sz="1900" b="1" dirty="0">
                <a:solidFill>
                  <a:srgbClr val="003300"/>
                </a:solidFill>
                <a:latin typeface="华文楷体" panose="02010600040101010101" pitchFamily="2" charset="-122"/>
                <a:ea typeface="华文楷体" panose="02010600040101010101" pitchFamily="2" charset="-122"/>
              </a:rPr>
              <a:t>）</a:t>
            </a:r>
            <a:endParaRPr lang="en-US" altLang="zh-CN" sz="1900" b="1" dirty="0">
              <a:solidFill>
                <a:srgbClr val="003300"/>
              </a:solidFill>
              <a:latin typeface="华文楷体" panose="02010600040101010101" pitchFamily="2" charset="-122"/>
              <a:ea typeface="华文楷体" panose="02010600040101010101" pitchFamily="2" charset="-122"/>
            </a:endParaRPr>
          </a:p>
          <a:p>
            <a:pPr>
              <a:buClr>
                <a:schemeClr val="accent4"/>
              </a:buClr>
              <a:buNone/>
            </a:pPr>
            <a:r>
              <a:rPr lang="en-US" altLang="zh-CN" sz="1900" dirty="0"/>
              <a:t>    </a:t>
            </a:r>
            <a:r>
              <a:rPr lang="zh-CN" altLang="en-US" sz="1900" dirty="0"/>
              <a:t>典型业务：</a:t>
            </a:r>
            <a:r>
              <a:rPr lang="en-US" altLang="zh-CN" sz="1900" dirty="0"/>
              <a:t>Email</a:t>
            </a:r>
            <a:r>
              <a:rPr lang="zh-CN" altLang="en-US" sz="1900" dirty="0"/>
              <a:t>、短信、</a:t>
            </a:r>
            <a:r>
              <a:rPr lang="en-US" altLang="zh-CN" sz="1900" dirty="0"/>
              <a:t>FTP</a:t>
            </a:r>
            <a:endParaRPr lang="zh-CN" altLang="en-US" sz="1900" dirty="0"/>
          </a:p>
        </p:txBody>
      </p:sp>
      <p:sp>
        <p:nvSpPr>
          <p:cNvPr id="620546" name="Rectangle 2">
            <a:extLst>
              <a:ext uri="{FF2B5EF4-FFF2-40B4-BE49-F238E27FC236}">
                <a16:creationId xmlns:a16="http://schemas.microsoft.com/office/drawing/2014/main" id="{D13A2CE7-8DD6-4712-AFC0-5D811A55C4C2}"/>
              </a:ext>
            </a:extLst>
          </p:cNvPr>
          <p:cNvSpPr>
            <a:spLocks noGrp="1" noChangeArrowheads="1"/>
          </p:cNvSpPr>
          <p:nvPr>
            <p:ph type="title"/>
          </p:nvPr>
        </p:nvSpPr>
        <p:spPr/>
        <p:txBody>
          <a:bodyPr>
            <a:normAutofit/>
          </a:bodyPr>
          <a:lstStyle/>
          <a:p>
            <a:pPr>
              <a:defRPr/>
            </a:pPr>
            <a:r>
              <a:rPr lang="en-US" altLang="zh-CN" dirty="0"/>
              <a:t>5.7.5 </a:t>
            </a:r>
            <a:r>
              <a:rPr lang="zh-CN" altLang="en-US" dirty="0"/>
              <a:t>分组调度</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CB8D7DF0-61C0-4302-ACB0-516BD32F2627}"/>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F01F8BF0-BEC7-4EE4-9C7E-E27B54E845A7}"/>
              </a:ext>
            </a:extLst>
          </p:cNvPr>
          <p:cNvSpPr>
            <a:spLocks noGrp="1"/>
          </p:cNvSpPr>
          <p:nvPr>
            <p:ph type="sldNum" sz="quarter" idx="12"/>
          </p:nvPr>
        </p:nvSpPr>
        <p:spPr/>
        <p:txBody>
          <a:bodyPr/>
          <a:lstStyle/>
          <a:p>
            <a:fld id="{F623E810-FFAA-425E-B9F9-C55CCC4FA6E5}" type="slidenum">
              <a:rPr lang="zh-CN" altLang="en-US" smtClean="0"/>
              <a:pPr/>
              <a:t>27</a:t>
            </a:fld>
            <a:endParaRPr lang="zh-CN" altLang="en-US" dirty="0"/>
          </a:p>
        </p:txBody>
      </p:sp>
      <p:sp>
        <p:nvSpPr>
          <p:cNvPr id="111622" name="Rectangle 2">
            <a:extLst>
              <a:ext uri="{FF2B5EF4-FFF2-40B4-BE49-F238E27FC236}">
                <a16:creationId xmlns:a16="http://schemas.microsoft.com/office/drawing/2014/main" id="{75B7D573-1701-4289-AD11-249A0000A7C2}"/>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11623" name="Rectangle 2">
            <a:extLst>
              <a:ext uri="{FF2B5EF4-FFF2-40B4-BE49-F238E27FC236}">
                <a16:creationId xmlns:a16="http://schemas.microsoft.com/office/drawing/2014/main" id="{0AE66783-FF79-4951-972A-C5719A365AC7}"/>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9" name="右大括号 8">
            <a:extLst>
              <a:ext uri="{FF2B5EF4-FFF2-40B4-BE49-F238E27FC236}">
                <a16:creationId xmlns:a16="http://schemas.microsoft.com/office/drawing/2014/main" id="{6E664D5A-9372-4A54-9FDD-81C3CED521C7}"/>
              </a:ext>
            </a:extLst>
          </p:cNvPr>
          <p:cNvSpPr/>
          <p:nvPr/>
        </p:nvSpPr>
        <p:spPr>
          <a:xfrm>
            <a:off x="4622563" y="2428875"/>
            <a:ext cx="428625" cy="10001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dirty="0"/>
          </a:p>
        </p:txBody>
      </p:sp>
      <p:sp>
        <p:nvSpPr>
          <p:cNvPr id="10" name="右大括号 9">
            <a:extLst>
              <a:ext uri="{FF2B5EF4-FFF2-40B4-BE49-F238E27FC236}">
                <a16:creationId xmlns:a16="http://schemas.microsoft.com/office/drawing/2014/main" id="{FF6EC9E5-5F36-4CFC-BC3E-8455D29AC9BD}"/>
              </a:ext>
            </a:extLst>
          </p:cNvPr>
          <p:cNvSpPr/>
          <p:nvPr/>
        </p:nvSpPr>
        <p:spPr>
          <a:xfrm>
            <a:off x="4694001" y="4363083"/>
            <a:ext cx="285750" cy="1143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3257934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F7670C-2B91-4984-A521-1F62A54427C8}"/>
              </a:ext>
            </a:extLst>
          </p:cNvPr>
          <p:cNvSpPr>
            <a:spLocks noGrp="1"/>
          </p:cNvSpPr>
          <p:nvPr>
            <p:ph idx="1"/>
          </p:nvPr>
        </p:nvSpPr>
        <p:spPr/>
        <p:txBody>
          <a:bodyPr/>
          <a:lstStyle/>
          <a:p>
            <a:pPr marL="0" indent="0">
              <a:buNone/>
            </a:pPr>
            <a:r>
              <a:rPr lang="zh-CN" altLang="en-US" dirty="0"/>
              <a:t>和实时业务相比，非实时业务具有如下特点</a:t>
            </a:r>
            <a:endParaRPr lang="en-US" altLang="zh-CN" dirty="0"/>
          </a:p>
          <a:p>
            <a:pPr>
              <a:lnSpc>
                <a:spcPct val="160000"/>
              </a:lnSpc>
              <a:buClr>
                <a:schemeClr val="accent4"/>
              </a:buClr>
              <a:buBlip>
                <a:blip r:embed="rId2">
                  <a:extLst/>
                </a:blip>
              </a:buBlip>
            </a:pPr>
            <a:r>
              <a:rPr lang="zh-CN" altLang="en-US" b="1" dirty="0">
                <a:solidFill>
                  <a:srgbClr val="003300"/>
                </a:solidFill>
                <a:latin typeface="华文楷体" panose="02010600040101010101" pitchFamily="2" charset="-122"/>
                <a:ea typeface="华文楷体" panose="02010600040101010101" pitchFamily="2" charset="-122"/>
              </a:rPr>
              <a:t>突发性</a:t>
            </a:r>
            <a:endParaRPr lang="en-US" altLang="zh-CN" b="1"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b="1" dirty="0">
                <a:solidFill>
                  <a:srgbClr val="003300"/>
                </a:solidFill>
                <a:latin typeface="华文楷体" panose="02010600040101010101" pitchFamily="2" charset="-122"/>
                <a:ea typeface="华文楷体" panose="02010600040101010101" pitchFamily="2" charset="-122"/>
              </a:rPr>
              <a:t>对时延不敏感</a:t>
            </a:r>
            <a:endParaRPr lang="en-US" altLang="zh-CN" b="1"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b="1" dirty="0">
                <a:solidFill>
                  <a:srgbClr val="003300"/>
                </a:solidFill>
                <a:latin typeface="华文楷体" panose="02010600040101010101" pitchFamily="2" charset="-122"/>
                <a:ea typeface="华文楷体" panose="02010600040101010101" pitchFamily="2" charset="-122"/>
              </a:rPr>
              <a:t>容许重传</a:t>
            </a:r>
            <a:endParaRPr lang="en-US" altLang="zh-CN" b="1"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b="1" dirty="0">
                <a:solidFill>
                  <a:srgbClr val="003300"/>
                </a:solidFill>
                <a:latin typeface="华文楷体" panose="02010600040101010101" pitchFamily="2" charset="-122"/>
                <a:ea typeface="华文楷体" panose="02010600040101010101" pitchFamily="2" charset="-122"/>
              </a:rPr>
              <a:t>要求数据完整性</a:t>
            </a:r>
            <a:endParaRPr lang="en-US" b="1" dirty="0">
              <a:solidFill>
                <a:srgbClr val="003300"/>
              </a:solidFill>
              <a:latin typeface="华文楷体" panose="02010600040101010101" pitchFamily="2" charset="-122"/>
              <a:ea typeface="华文楷体" panose="02010600040101010101" pitchFamily="2" charset="-122"/>
            </a:endParaRPr>
          </a:p>
        </p:txBody>
      </p:sp>
      <p:sp>
        <p:nvSpPr>
          <p:cNvPr id="3" name="Title 2">
            <a:extLst>
              <a:ext uri="{FF2B5EF4-FFF2-40B4-BE49-F238E27FC236}">
                <a16:creationId xmlns:a16="http://schemas.microsoft.com/office/drawing/2014/main" id="{B29CCD05-804A-4784-92D5-D0570E7F1BF3}"/>
              </a:ext>
            </a:extLst>
          </p:cNvPr>
          <p:cNvSpPr>
            <a:spLocks noGrp="1"/>
          </p:cNvSpPr>
          <p:nvPr>
            <p:ph type="title"/>
          </p:nvPr>
        </p:nvSpPr>
        <p:spPr/>
        <p:txBody>
          <a:bodyPr/>
          <a:lstStyle/>
          <a:p>
            <a:r>
              <a:rPr lang="en-US" altLang="zh-CN" dirty="0"/>
              <a:t>5.7.5 </a:t>
            </a:r>
            <a:r>
              <a:rPr lang="zh-CN" altLang="en-US" dirty="0"/>
              <a:t>分组调度</a:t>
            </a:r>
            <a:endParaRPr lang="en-US" dirty="0"/>
          </a:p>
        </p:txBody>
      </p:sp>
      <p:sp>
        <p:nvSpPr>
          <p:cNvPr id="4" name="Footer Placeholder 3">
            <a:extLst>
              <a:ext uri="{FF2B5EF4-FFF2-40B4-BE49-F238E27FC236}">
                <a16:creationId xmlns:a16="http://schemas.microsoft.com/office/drawing/2014/main" id="{DF5401A7-FE9E-4CE9-9A5B-22DCBED796AB}"/>
              </a:ext>
            </a:extLst>
          </p:cNvPr>
          <p:cNvSpPr>
            <a:spLocks noGrp="1"/>
          </p:cNvSpPr>
          <p:nvPr>
            <p:ph type="ftr" sz="quarter" idx="11"/>
          </p:nvPr>
        </p:nvSpPr>
        <p:spPr/>
        <p:txBody>
          <a:bodyPr/>
          <a:lstStyle/>
          <a:p>
            <a:r>
              <a:rPr lang="zh-CN" altLang="en-US"/>
              <a:t>移动通信原理   电气信息学院</a:t>
            </a:r>
            <a:endParaRPr lang="zh-CN" altLang="en-US" dirty="0"/>
          </a:p>
        </p:txBody>
      </p:sp>
      <p:sp>
        <p:nvSpPr>
          <p:cNvPr id="5" name="Slide Number Placeholder 4">
            <a:extLst>
              <a:ext uri="{FF2B5EF4-FFF2-40B4-BE49-F238E27FC236}">
                <a16:creationId xmlns:a16="http://schemas.microsoft.com/office/drawing/2014/main" id="{FCA39A87-E87E-4DCA-AEB5-269564DA85EF}"/>
              </a:ext>
            </a:extLst>
          </p:cNvPr>
          <p:cNvSpPr>
            <a:spLocks noGrp="1"/>
          </p:cNvSpPr>
          <p:nvPr>
            <p:ph type="sldNum" sz="quarter" idx="12"/>
          </p:nvPr>
        </p:nvSpPr>
        <p:spPr/>
        <p:txBody>
          <a:bodyPr/>
          <a:lstStyle/>
          <a:p>
            <a:fld id="{F623E810-FFAA-425E-B9F9-C55CCC4FA6E5}" type="slidenum">
              <a:rPr lang="zh-CN" altLang="en-US" smtClean="0"/>
              <a:pPr/>
              <a:t>28</a:t>
            </a:fld>
            <a:endParaRPr lang="zh-CN" altLang="en-US" dirty="0"/>
          </a:p>
        </p:txBody>
      </p:sp>
    </p:spTree>
    <p:extLst>
      <p:ext uri="{BB962C8B-B14F-4D97-AF65-F5344CB8AC3E}">
        <p14:creationId xmlns:p14="http://schemas.microsoft.com/office/powerpoint/2010/main" val="4226947685"/>
      </p:ext>
    </p:extLst>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3">
            <a:extLst>
              <a:ext uri="{FF2B5EF4-FFF2-40B4-BE49-F238E27FC236}">
                <a16:creationId xmlns:a16="http://schemas.microsoft.com/office/drawing/2014/main" id="{2953125A-BFD8-41E1-89E4-A14440890193}"/>
              </a:ext>
            </a:extLst>
          </p:cNvPr>
          <p:cNvSpPr>
            <a:spLocks noGrp="1" noChangeArrowheads="1"/>
          </p:cNvSpPr>
          <p:nvPr>
            <p:ph idx="1"/>
          </p:nvPr>
        </p:nvSpPr>
        <p:spPr/>
        <p:txBody>
          <a:bodyPr>
            <a:normAutofit/>
          </a:bodyPr>
          <a:lstStyle/>
          <a:p>
            <a:pPr eaLnBrk="1" hangingPunct="1">
              <a:buFont typeface="Wingdings" panose="05000000000000000000" pitchFamily="2" charset="2"/>
              <a:buNone/>
            </a:pPr>
            <a:r>
              <a:rPr lang="zh-CN" altLang="en-US" sz="2400" dirty="0"/>
              <a:t>非实时数据业务可以通过分组调度的方式来传输。</a:t>
            </a:r>
            <a:endParaRPr lang="en-US" altLang="zh-CN" sz="2400" dirty="0"/>
          </a:p>
          <a:p>
            <a:pPr>
              <a:lnSpc>
                <a:spcPct val="160000"/>
              </a:lnSpc>
              <a:buClr>
                <a:schemeClr val="accent4"/>
              </a:buClr>
              <a:buBlip>
                <a:blip r:embed="rId2">
                  <a:extLst/>
                </a:blip>
              </a:buBlip>
            </a:pPr>
            <a:r>
              <a:rPr lang="zh-CN" altLang="en-US" sz="1800" b="1" dirty="0">
                <a:solidFill>
                  <a:srgbClr val="003300"/>
                </a:solidFill>
                <a:latin typeface="华文楷体" panose="02010600040101010101" pitchFamily="2" charset="-122"/>
                <a:ea typeface="华文楷体" panose="02010600040101010101" pitchFamily="2" charset="-122"/>
              </a:rPr>
              <a:t>分组调度的任务是根据系统资源和业务</a:t>
            </a:r>
            <a:r>
              <a:rPr lang="en-US" altLang="zh-CN" sz="1800" b="1" dirty="0">
                <a:solidFill>
                  <a:srgbClr val="003300"/>
                </a:solidFill>
                <a:latin typeface="华文楷体" panose="02010600040101010101" pitchFamily="2" charset="-122"/>
                <a:ea typeface="华文楷体" panose="02010600040101010101" pitchFamily="2" charset="-122"/>
              </a:rPr>
              <a:t>QoS</a:t>
            </a:r>
            <a:r>
              <a:rPr lang="zh-CN" altLang="en-US" sz="1800" b="1" dirty="0">
                <a:solidFill>
                  <a:srgbClr val="003300"/>
                </a:solidFill>
                <a:latin typeface="华文楷体" panose="02010600040101010101" pitchFamily="2" charset="-122"/>
                <a:ea typeface="华文楷体" panose="02010600040101010101" pitchFamily="2" charset="-122"/>
              </a:rPr>
              <a:t>要求，对数据业务实施高效可靠的传输和调度控制的过程，其主要功能：</a:t>
            </a:r>
            <a:endParaRPr lang="en-US" altLang="zh-CN" sz="1800" b="1" dirty="0">
              <a:solidFill>
                <a:srgbClr val="003300"/>
              </a:solidFill>
              <a:latin typeface="华文楷体" panose="02010600040101010101" pitchFamily="2" charset="-122"/>
              <a:ea typeface="华文楷体" panose="02010600040101010101" pitchFamily="2" charset="-122"/>
            </a:endParaRPr>
          </a:p>
          <a:p>
            <a:pPr marL="457200" lvl="1" indent="-4763">
              <a:lnSpc>
                <a:spcPct val="150000"/>
              </a:lnSpc>
              <a:buNone/>
            </a:pP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 在非实时业务的用户间分配可用空中接口资源，确保用户申请业务的</a:t>
            </a:r>
            <a:r>
              <a:rPr lang="en-US" altLang="zh-CN" sz="2200" dirty="0">
                <a:latin typeface="华文楷体" panose="02010600040101010101" pitchFamily="2" charset="-122"/>
                <a:ea typeface="华文楷体" panose="02010600040101010101" pitchFamily="2" charset="-122"/>
              </a:rPr>
              <a:t>QoS</a:t>
            </a:r>
            <a:r>
              <a:rPr lang="zh-CN" altLang="en-US" sz="2200" dirty="0">
                <a:latin typeface="华文楷体" panose="02010600040101010101" pitchFamily="2" charset="-122"/>
                <a:ea typeface="华文楷体" panose="02010600040101010101" pitchFamily="2" charset="-122"/>
              </a:rPr>
              <a:t>要求，如传输时延、时延抖动、分组丢失率、系统吞吐量以及用户间公平性等。 </a:t>
            </a:r>
          </a:p>
          <a:p>
            <a:pPr marL="457200" lvl="1" indent="-4763">
              <a:lnSpc>
                <a:spcPct val="150000"/>
              </a:lnSpc>
              <a:buNone/>
            </a:pPr>
            <a:r>
              <a:rPr lang="en-US" altLang="zh-CN" sz="2200" dirty="0">
                <a:latin typeface="华文楷体" panose="02010600040101010101" pitchFamily="2" charset="-122"/>
                <a:ea typeface="华文楷体" panose="02010600040101010101" pitchFamily="2" charset="-122"/>
              </a:rPr>
              <a:t>2. </a:t>
            </a:r>
            <a:r>
              <a:rPr lang="zh-CN" altLang="en-US" sz="2200" dirty="0">
                <a:latin typeface="华文楷体" panose="02010600040101010101" pitchFamily="2" charset="-122"/>
                <a:ea typeface="华文楷体" panose="02010600040101010101" pitchFamily="2" charset="-122"/>
              </a:rPr>
              <a:t>为每个用户的分组数据传输分配传输信道。</a:t>
            </a:r>
          </a:p>
          <a:p>
            <a:pPr marL="457200" lvl="1" indent="-4763">
              <a:lnSpc>
                <a:spcPct val="150000"/>
              </a:lnSpc>
              <a:buNone/>
            </a:pPr>
            <a:r>
              <a:rPr lang="en-US" altLang="zh-CN" sz="2200" dirty="0">
                <a:latin typeface="华文楷体" panose="02010600040101010101" pitchFamily="2" charset="-122"/>
                <a:ea typeface="华文楷体" panose="02010600040101010101" pitchFamily="2" charset="-122"/>
              </a:rPr>
              <a:t>3. </a:t>
            </a:r>
            <a:r>
              <a:rPr lang="zh-CN" altLang="en-US" sz="2200" dirty="0">
                <a:latin typeface="华文楷体" panose="02010600040101010101" pitchFamily="2" charset="-122"/>
                <a:ea typeface="华文楷体" panose="02010600040101010101" pitchFamily="2" charset="-122"/>
              </a:rPr>
              <a:t>监视分组分配以及网络负载，通过对数据速率的调解来对网络负载进行匹配。</a:t>
            </a:r>
          </a:p>
        </p:txBody>
      </p:sp>
      <p:sp>
        <p:nvSpPr>
          <p:cNvPr id="620546" name="Rectangle 2">
            <a:extLst>
              <a:ext uri="{FF2B5EF4-FFF2-40B4-BE49-F238E27FC236}">
                <a16:creationId xmlns:a16="http://schemas.microsoft.com/office/drawing/2014/main" id="{09534607-7987-4B71-9C2D-6B2FDE39DAF9}"/>
              </a:ext>
            </a:extLst>
          </p:cNvPr>
          <p:cNvSpPr>
            <a:spLocks noGrp="1" noChangeArrowheads="1"/>
          </p:cNvSpPr>
          <p:nvPr>
            <p:ph type="title"/>
          </p:nvPr>
        </p:nvSpPr>
        <p:spPr/>
        <p:txBody>
          <a:bodyPr>
            <a:normAutofit/>
          </a:bodyPr>
          <a:lstStyle/>
          <a:p>
            <a:pPr>
              <a:defRPr/>
            </a:pPr>
            <a:r>
              <a:rPr lang="en-US" altLang="zh-CN" dirty="0"/>
              <a:t>5.7.5 </a:t>
            </a:r>
            <a:r>
              <a:rPr lang="zh-CN" altLang="en-US" dirty="0"/>
              <a:t>分组调度</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D587C999-1031-46FB-8CAE-8DA05026EAB7}"/>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7602873F-5B93-44D9-87DB-79062F0CF158}"/>
              </a:ext>
            </a:extLst>
          </p:cNvPr>
          <p:cNvSpPr>
            <a:spLocks noGrp="1"/>
          </p:cNvSpPr>
          <p:nvPr>
            <p:ph type="sldNum" sz="quarter" idx="12"/>
          </p:nvPr>
        </p:nvSpPr>
        <p:spPr/>
        <p:txBody>
          <a:bodyPr/>
          <a:lstStyle/>
          <a:p>
            <a:fld id="{F623E810-FFAA-425E-B9F9-C55CCC4FA6E5}" type="slidenum">
              <a:rPr lang="zh-CN" altLang="en-US" smtClean="0"/>
              <a:pPr/>
              <a:t>29</a:t>
            </a:fld>
            <a:endParaRPr lang="zh-CN" altLang="en-US" dirty="0"/>
          </a:p>
        </p:txBody>
      </p:sp>
      <p:sp>
        <p:nvSpPr>
          <p:cNvPr id="112646" name="Rectangle 2">
            <a:extLst>
              <a:ext uri="{FF2B5EF4-FFF2-40B4-BE49-F238E27FC236}">
                <a16:creationId xmlns:a16="http://schemas.microsoft.com/office/drawing/2014/main" id="{CADBE9B1-7025-48EA-9A83-2FA99DE6C2FD}"/>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12647" name="Rectangle 2">
            <a:extLst>
              <a:ext uri="{FF2B5EF4-FFF2-40B4-BE49-F238E27FC236}">
                <a16:creationId xmlns:a16="http://schemas.microsoft.com/office/drawing/2014/main" id="{9A3ED450-0E84-4508-990F-12C852203584}"/>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22724663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12A1E5C-3167-43ED-BF82-4AE92F33953D}"/>
              </a:ext>
            </a:extLst>
          </p:cNvPr>
          <p:cNvGraphicFramePr>
            <a:graphicFrameLocks noGrp="1"/>
          </p:cNvGraphicFramePr>
          <p:nvPr>
            <p:ph idx="1"/>
            <p:extLst>
              <p:ext uri="{D42A27DB-BD31-4B8C-83A1-F6EECF244321}">
                <p14:modId xmlns:p14="http://schemas.microsoft.com/office/powerpoint/2010/main" val="3813669745"/>
              </p:ext>
            </p:extLst>
          </p:nvPr>
        </p:nvGraphicFramePr>
        <p:xfrm>
          <a:off x="2826025" y="1765990"/>
          <a:ext cx="653994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a:extLst>
              <a:ext uri="{FF2B5EF4-FFF2-40B4-BE49-F238E27FC236}">
                <a16:creationId xmlns:a16="http://schemas.microsoft.com/office/drawing/2014/main" id="{27C3BA54-ADA4-4AF9-A0D7-B485548D6236}"/>
              </a:ext>
            </a:extLst>
          </p:cNvPr>
          <p:cNvSpPr>
            <a:spLocks noGrp="1"/>
          </p:cNvSpPr>
          <p:nvPr>
            <p:ph type="title"/>
          </p:nvPr>
        </p:nvSpPr>
        <p:spPr>
          <a:xfrm>
            <a:off x="838200" y="0"/>
            <a:ext cx="6023994" cy="1294205"/>
          </a:xfrm>
        </p:spPr>
        <p:txBody>
          <a:bodyPr>
            <a:normAutofit/>
          </a:bodyPr>
          <a:lstStyle/>
          <a:p>
            <a:r>
              <a:rPr lang="en-US" altLang="zh-CN" dirty="0"/>
              <a:t>5.6 </a:t>
            </a:r>
            <a:r>
              <a:rPr lang="zh-CN" altLang="en-US" dirty="0"/>
              <a:t>切换、位置更新</a:t>
            </a:r>
          </a:p>
        </p:txBody>
      </p:sp>
      <p:sp>
        <p:nvSpPr>
          <p:cNvPr id="3" name="Slide Number Placeholder 2">
            <a:extLst>
              <a:ext uri="{FF2B5EF4-FFF2-40B4-BE49-F238E27FC236}">
                <a16:creationId xmlns:a16="http://schemas.microsoft.com/office/drawing/2014/main" id="{8C2D0F9C-6B15-4F2F-B674-42DE4A655344}"/>
              </a:ext>
            </a:extLst>
          </p:cNvPr>
          <p:cNvSpPr>
            <a:spLocks noGrp="1"/>
          </p:cNvSpPr>
          <p:nvPr>
            <p:ph type="sldNum" sz="quarter" idx="12"/>
          </p:nvPr>
        </p:nvSpPr>
        <p:spPr/>
        <p:txBody>
          <a:bodyPr/>
          <a:lstStyle/>
          <a:p>
            <a:fld id="{F623E810-FFAA-425E-B9F9-C55CCC4FA6E5}" type="slidenum">
              <a:rPr lang="zh-CN" altLang="en-US" smtClean="0"/>
              <a:t>3</a:t>
            </a:fld>
            <a:endParaRPr lang="zh-CN" altLang="en-US"/>
          </a:p>
        </p:txBody>
      </p:sp>
      <p:sp>
        <p:nvSpPr>
          <p:cNvPr id="4" name="Footer Placeholder 3">
            <a:extLst>
              <a:ext uri="{FF2B5EF4-FFF2-40B4-BE49-F238E27FC236}">
                <a16:creationId xmlns:a16="http://schemas.microsoft.com/office/drawing/2014/main" id="{BF850698-1D07-424E-8EF6-2D74EE3D2A1F}"/>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256845934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a:extLst>
              <a:ext uri="{FF2B5EF4-FFF2-40B4-BE49-F238E27FC236}">
                <a16:creationId xmlns:a16="http://schemas.microsoft.com/office/drawing/2014/main" id="{E10A437E-676C-4628-9976-5FAE5CE8C50C}"/>
              </a:ext>
            </a:extLst>
          </p:cNvPr>
          <p:cNvSpPr>
            <a:spLocks noGrp="1" noChangeArrowheads="1"/>
          </p:cNvSpPr>
          <p:nvPr>
            <p:ph idx="1"/>
          </p:nvPr>
        </p:nvSpPr>
        <p:spPr>
          <a:xfrm>
            <a:off x="481818" y="1232992"/>
            <a:ext cx="10515600" cy="4351338"/>
          </a:xfrm>
        </p:spPr>
        <p:txBody>
          <a:bodyPr/>
          <a:lstStyle/>
          <a:p>
            <a:pPr eaLnBrk="1" hangingPunct="1">
              <a:buFont typeface="Wingdings" panose="05000000000000000000" pitchFamily="2" charset="2"/>
              <a:buNone/>
            </a:pPr>
            <a:r>
              <a:rPr lang="zh-CN" altLang="en-US" sz="2400" dirty="0"/>
              <a:t>    </a:t>
            </a:r>
          </a:p>
        </p:txBody>
      </p:sp>
      <p:sp>
        <p:nvSpPr>
          <p:cNvPr id="620546" name="Rectangle 2">
            <a:extLst>
              <a:ext uri="{FF2B5EF4-FFF2-40B4-BE49-F238E27FC236}">
                <a16:creationId xmlns:a16="http://schemas.microsoft.com/office/drawing/2014/main" id="{64EF78D3-E5F6-42C3-919F-89CFB5F4C5DC}"/>
              </a:ext>
            </a:extLst>
          </p:cNvPr>
          <p:cNvSpPr>
            <a:spLocks noGrp="1" noChangeArrowheads="1"/>
          </p:cNvSpPr>
          <p:nvPr>
            <p:ph type="title"/>
          </p:nvPr>
        </p:nvSpPr>
        <p:spPr/>
        <p:txBody>
          <a:bodyPr>
            <a:normAutofit/>
          </a:bodyPr>
          <a:lstStyle/>
          <a:p>
            <a:pPr>
              <a:defRPr/>
            </a:pPr>
            <a:r>
              <a:rPr lang="en-US" altLang="zh-CN" dirty="0"/>
              <a:t>5.7.5 </a:t>
            </a:r>
            <a:r>
              <a:rPr lang="zh-CN" altLang="en-US" dirty="0"/>
              <a:t>分组调度</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76CEDE5D-970A-44AC-ACAC-A9EA0F64A050}"/>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8DFE8B06-6209-45FC-8D36-425CC14D5B35}"/>
              </a:ext>
            </a:extLst>
          </p:cNvPr>
          <p:cNvSpPr>
            <a:spLocks noGrp="1"/>
          </p:cNvSpPr>
          <p:nvPr>
            <p:ph type="sldNum" sz="quarter" idx="12"/>
          </p:nvPr>
        </p:nvSpPr>
        <p:spPr/>
        <p:txBody>
          <a:bodyPr/>
          <a:lstStyle/>
          <a:p>
            <a:fld id="{F623E810-FFAA-425E-B9F9-C55CCC4FA6E5}" type="slidenum">
              <a:rPr lang="zh-CN" altLang="en-US" smtClean="0"/>
              <a:pPr/>
              <a:t>30</a:t>
            </a:fld>
            <a:endParaRPr lang="zh-CN" altLang="en-US" dirty="0"/>
          </a:p>
        </p:txBody>
      </p:sp>
      <p:sp>
        <p:nvSpPr>
          <p:cNvPr id="113670" name="Rectangle 2">
            <a:extLst>
              <a:ext uri="{FF2B5EF4-FFF2-40B4-BE49-F238E27FC236}">
                <a16:creationId xmlns:a16="http://schemas.microsoft.com/office/drawing/2014/main" id="{236076E2-5DEC-49B1-865A-99BE926E0136}"/>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13671" name="Rectangle 2">
            <a:extLst>
              <a:ext uri="{FF2B5EF4-FFF2-40B4-BE49-F238E27FC236}">
                <a16:creationId xmlns:a16="http://schemas.microsoft.com/office/drawing/2014/main" id="{69062B5F-07C0-41B7-B1BA-98383EE7AD89}"/>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13672" name="Rectangle 2">
            <a:extLst>
              <a:ext uri="{FF2B5EF4-FFF2-40B4-BE49-F238E27FC236}">
                <a16:creationId xmlns:a16="http://schemas.microsoft.com/office/drawing/2014/main" id="{F8810EC8-815D-49C6-A48C-961DE106A981}"/>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graphicFrame>
        <p:nvGraphicFramePr>
          <p:cNvPr id="113673" name="Object 1">
            <a:extLst>
              <a:ext uri="{FF2B5EF4-FFF2-40B4-BE49-F238E27FC236}">
                <a16:creationId xmlns:a16="http://schemas.microsoft.com/office/drawing/2014/main" id="{BF2FA29C-A7D1-4056-BD68-4402716AF8FE}"/>
              </a:ext>
            </a:extLst>
          </p:cNvPr>
          <p:cNvGraphicFramePr>
            <a:graphicFrameLocks noChangeAspect="1"/>
          </p:cNvGraphicFramePr>
          <p:nvPr>
            <p:extLst>
              <p:ext uri="{D42A27DB-BD31-4B8C-83A1-F6EECF244321}">
                <p14:modId xmlns:p14="http://schemas.microsoft.com/office/powerpoint/2010/main" val="1948047427"/>
              </p:ext>
            </p:extLst>
          </p:nvPr>
        </p:nvGraphicFramePr>
        <p:xfrm>
          <a:off x="2208501" y="1325087"/>
          <a:ext cx="7858125" cy="4800600"/>
        </p:xfrm>
        <a:graphic>
          <a:graphicData uri="http://schemas.openxmlformats.org/presentationml/2006/ole">
            <mc:AlternateContent xmlns:mc="http://schemas.openxmlformats.org/markup-compatibility/2006">
              <mc:Choice xmlns:v="urn:schemas-microsoft-com:vml" Requires="v">
                <p:oleObj spid="_x0000_s40055" name="Visio" r:id="rId3" imgW="3922776" imgH="3652723" progId="Visio.Drawing.11">
                  <p:embed/>
                </p:oleObj>
              </mc:Choice>
              <mc:Fallback>
                <p:oleObj name="Visio" r:id="rId3" imgW="3922776" imgH="3652723" progId="Visio.Drawing.11">
                  <p:embed/>
                  <p:pic>
                    <p:nvPicPr>
                      <p:cNvPr id="113673" name="Object 1">
                        <a:extLst>
                          <a:ext uri="{FF2B5EF4-FFF2-40B4-BE49-F238E27FC236}">
                            <a16:creationId xmlns:a16="http://schemas.microsoft.com/office/drawing/2014/main" id="{BF2FA29C-A7D1-4056-BD68-4402716AF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501" y="1325087"/>
                        <a:ext cx="78581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a:extLst>
              <a:ext uri="{FF2B5EF4-FFF2-40B4-BE49-F238E27FC236}">
                <a16:creationId xmlns:a16="http://schemas.microsoft.com/office/drawing/2014/main" id="{FD7FFD76-17F9-46C4-A773-301C05C86624}"/>
              </a:ext>
            </a:extLst>
          </p:cNvPr>
          <p:cNvSpPr txBox="1"/>
          <p:nvPr/>
        </p:nvSpPr>
        <p:spPr>
          <a:xfrm>
            <a:off x="1180660" y="2344087"/>
            <a:ext cx="738664" cy="2169825"/>
          </a:xfrm>
          <a:prstGeom prst="rect">
            <a:avLst/>
          </a:prstGeom>
          <a:noFill/>
        </p:spPr>
        <p:txBody>
          <a:bodyPr vert="eaVert" wrap="none" rtlCol="0">
            <a:spAutoFit/>
          </a:bodyPr>
          <a:lstStyle/>
          <a:p>
            <a:r>
              <a:rPr lang="zh-CN" altLang="en-US" b="1" dirty="0"/>
              <a:t>分组调度的一般流程</a:t>
            </a:r>
            <a:endParaRPr lang="en-US" altLang="zh-CN" b="1" dirty="0"/>
          </a:p>
          <a:p>
            <a:endParaRPr lang="en-US" b="1" dirty="0"/>
          </a:p>
        </p:txBody>
      </p:sp>
    </p:spTree>
    <p:extLst>
      <p:ext uri="{BB962C8B-B14F-4D97-AF65-F5344CB8AC3E}">
        <p14:creationId xmlns:p14="http://schemas.microsoft.com/office/powerpoint/2010/main" val="32211795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3">
            <a:extLst>
              <a:ext uri="{FF2B5EF4-FFF2-40B4-BE49-F238E27FC236}">
                <a16:creationId xmlns:a16="http://schemas.microsoft.com/office/drawing/2014/main" id="{0EDA1C86-DFFE-4ECC-A006-956907740E6A}"/>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400" dirty="0"/>
              <a:t>传统的分组调度算法有：</a:t>
            </a:r>
            <a:endParaRPr lang="en-US" altLang="zh-CN" sz="2400" dirty="0"/>
          </a:p>
          <a:p>
            <a:pPr>
              <a:lnSpc>
                <a:spcPct val="160000"/>
              </a:lnSpc>
              <a:buClr>
                <a:schemeClr val="accent4"/>
              </a:buClr>
              <a:buBlip>
                <a:blip r:embed="rId2">
                  <a:extLst/>
                </a:blip>
              </a:buBlip>
            </a:pPr>
            <a:r>
              <a:rPr lang="zh-CN" altLang="en-US" b="1" dirty="0">
                <a:solidFill>
                  <a:srgbClr val="003300"/>
                </a:solidFill>
                <a:latin typeface="华文楷体" panose="02010600040101010101" pitchFamily="2" charset="-122"/>
                <a:ea typeface="华文楷体" panose="02010600040101010101" pitchFamily="2" charset="-122"/>
              </a:rPr>
              <a:t>正比公平算法（</a:t>
            </a:r>
            <a:r>
              <a:rPr lang="en-US" altLang="zh-CN" b="1" dirty="0">
                <a:solidFill>
                  <a:srgbClr val="003300"/>
                </a:solidFill>
                <a:latin typeface="华文楷体" panose="02010600040101010101" pitchFamily="2" charset="-122"/>
                <a:ea typeface="华文楷体" panose="02010600040101010101" pitchFamily="2" charset="-122"/>
              </a:rPr>
              <a:t>Proportional Fair</a:t>
            </a:r>
            <a:r>
              <a:rPr lang="zh-CN" altLang="en-US" b="1" dirty="0">
                <a:solidFill>
                  <a:srgbClr val="003300"/>
                </a:solidFill>
                <a:latin typeface="华文楷体" panose="02010600040101010101" pitchFamily="2" charset="-122"/>
                <a:ea typeface="华文楷体" panose="02010600040101010101" pitchFamily="2" charset="-122"/>
              </a:rPr>
              <a:t>）</a:t>
            </a:r>
            <a:endParaRPr lang="en-US" altLang="zh-CN" b="1"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b="1" dirty="0">
                <a:solidFill>
                  <a:srgbClr val="003300"/>
                </a:solidFill>
                <a:latin typeface="华文楷体" panose="02010600040101010101" pitchFamily="2" charset="-122"/>
                <a:ea typeface="华文楷体" panose="02010600040101010101" pitchFamily="2" charset="-122"/>
              </a:rPr>
              <a:t>轮询算法（</a:t>
            </a:r>
            <a:r>
              <a:rPr lang="en-US" altLang="zh-CN" b="1" dirty="0">
                <a:solidFill>
                  <a:srgbClr val="003300"/>
                </a:solidFill>
                <a:latin typeface="华文楷体" panose="02010600040101010101" pitchFamily="2" charset="-122"/>
                <a:ea typeface="华文楷体" panose="02010600040101010101" pitchFamily="2" charset="-122"/>
              </a:rPr>
              <a:t>Round Robin</a:t>
            </a:r>
            <a:r>
              <a:rPr lang="zh-CN" altLang="en-US" b="1" dirty="0">
                <a:solidFill>
                  <a:srgbClr val="003300"/>
                </a:solidFill>
                <a:latin typeface="华文楷体" panose="02010600040101010101" pitchFamily="2" charset="-122"/>
                <a:ea typeface="华文楷体" panose="02010600040101010101" pitchFamily="2" charset="-122"/>
              </a:rPr>
              <a:t>）</a:t>
            </a:r>
            <a:endParaRPr lang="en-US" altLang="zh-CN" b="1" dirty="0">
              <a:solidFill>
                <a:srgbClr val="003300"/>
              </a:solidFill>
              <a:latin typeface="华文楷体" panose="02010600040101010101" pitchFamily="2" charset="-122"/>
              <a:ea typeface="华文楷体" panose="02010600040101010101" pitchFamily="2" charset="-122"/>
            </a:endParaRPr>
          </a:p>
          <a:p>
            <a:pPr>
              <a:lnSpc>
                <a:spcPct val="160000"/>
              </a:lnSpc>
              <a:buClr>
                <a:schemeClr val="accent4"/>
              </a:buClr>
              <a:buBlip>
                <a:blip r:embed="rId2">
                  <a:extLst/>
                </a:blip>
              </a:buBlip>
            </a:pPr>
            <a:r>
              <a:rPr lang="zh-CN" altLang="en-US" b="1" dirty="0">
                <a:solidFill>
                  <a:srgbClr val="003300"/>
                </a:solidFill>
                <a:latin typeface="华文楷体" panose="02010600040101010101" pitchFamily="2" charset="-122"/>
                <a:ea typeface="华文楷体" panose="02010600040101010101" pitchFamily="2" charset="-122"/>
              </a:rPr>
              <a:t>最大载干比算法（</a:t>
            </a:r>
            <a:r>
              <a:rPr lang="en-US" altLang="zh-CN" b="1" dirty="0">
                <a:solidFill>
                  <a:srgbClr val="003300"/>
                </a:solidFill>
                <a:latin typeface="华文楷体" panose="02010600040101010101" pitchFamily="2" charset="-122"/>
                <a:ea typeface="华文楷体" panose="02010600040101010101" pitchFamily="2" charset="-122"/>
              </a:rPr>
              <a:t>MAX C/I</a:t>
            </a:r>
            <a:r>
              <a:rPr lang="zh-CN" altLang="en-US" b="1" dirty="0">
                <a:solidFill>
                  <a:srgbClr val="003300"/>
                </a:solidFill>
                <a:latin typeface="华文楷体" panose="02010600040101010101" pitchFamily="2" charset="-122"/>
                <a:ea typeface="华文楷体" panose="02010600040101010101" pitchFamily="2" charset="-122"/>
              </a:rPr>
              <a:t>）    </a:t>
            </a:r>
          </a:p>
        </p:txBody>
      </p:sp>
      <p:sp>
        <p:nvSpPr>
          <p:cNvPr id="620546" name="Rectangle 2">
            <a:extLst>
              <a:ext uri="{FF2B5EF4-FFF2-40B4-BE49-F238E27FC236}">
                <a16:creationId xmlns:a16="http://schemas.microsoft.com/office/drawing/2014/main" id="{83F9A7F4-9590-4C0F-B2BD-48166D1CB3E7}"/>
              </a:ext>
            </a:extLst>
          </p:cNvPr>
          <p:cNvSpPr>
            <a:spLocks noGrp="1" noChangeArrowheads="1"/>
          </p:cNvSpPr>
          <p:nvPr>
            <p:ph type="title"/>
          </p:nvPr>
        </p:nvSpPr>
        <p:spPr/>
        <p:txBody>
          <a:bodyPr>
            <a:normAutofit/>
          </a:bodyPr>
          <a:lstStyle/>
          <a:p>
            <a:pPr>
              <a:defRPr/>
            </a:pPr>
            <a:r>
              <a:rPr lang="en-US" altLang="zh-CN" dirty="0"/>
              <a:t>5.7.5 </a:t>
            </a:r>
            <a:r>
              <a:rPr lang="zh-CN" altLang="en-US" dirty="0"/>
              <a:t>分组调度</a:t>
            </a:r>
            <a:endParaRPr lang="zh-CN" altLang="en-US" dirty="0">
              <a:effectLst>
                <a:outerShdw blurRad="38100" dist="38100" dir="2700000" algn="tl">
                  <a:srgbClr val="C0C0C0"/>
                </a:outerShdw>
              </a:effectLst>
              <a:latin typeface="宋体" pitchFamily="2" charset="-122"/>
            </a:endParaRPr>
          </a:p>
        </p:txBody>
      </p:sp>
      <p:sp>
        <p:nvSpPr>
          <p:cNvPr id="5" name="页脚占位符 1">
            <a:extLst>
              <a:ext uri="{FF2B5EF4-FFF2-40B4-BE49-F238E27FC236}">
                <a16:creationId xmlns:a16="http://schemas.microsoft.com/office/drawing/2014/main" id="{6E5EE725-194A-47C2-8ED1-B369E6D0A9AC}"/>
              </a:ext>
            </a:extLst>
          </p:cNvPr>
          <p:cNvSpPr>
            <a:spLocks noGrp="1"/>
          </p:cNvSpPr>
          <p:nvPr>
            <p:ph type="ftr" sz="quarter" idx="11"/>
          </p:nvPr>
        </p:nvSpPr>
        <p:spPr/>
        <p:txBody>
          <a:bodyPr/>
          <a:lstStyle/>
          <a:p>
            <a:pPr>
              <a:defRPr/>
            </a:pPr>
            <a:r>
              <a:rPr lang="zh-CN" altLang="en-US"/>
              <a:t>移动通信原理   电气信息学院</a:t>
            </a:r>
            <a:endParaRPr lang="en-US" altLang="zh-CN"/>
          </a:p>
        </p:txBody>
      </p:sp>
      <p:sp>
        <p:nvSpPr>
          <p:cNvPr id="2" name="Slide Number Placeholder 1">
            <a:extLst>
              <a:ext uri="{FF2B5EF4-FFF2-40B4-BE49-F238E27FC236}">
                <a16:creationId xmlns:a16="http://schemas.microsoft.com/office/drawing/2014/main" id="{BB61F7BC-54F4-4997-B88C-9DC0B7CAC1F0}"/>
              </a:ext>
            </a:extLst>
          </p:cNvPr>
          <p:cNvSpPr>
            <a:spLocks noGrp="1"/>
          </p:cNvSpPr>
          <p:nvPr>
            <p:ph type="sldNum" sz="quarter" idx="12"/>
          </p:nvPr>
        </p:nvSpPr>
        <p:spPr/>
        <p:txBody>
          <a:bodyPr/>
          <a:lstStyle/>
          <a:p>
            <a:fld id="{F623E810-FFAA-425E-B9F9-C55CCC4FA6E5}" type="slidenum">
              <a:rPr lang="zh-CN" altLang="en-US" smtClean="0"/>
              <a:pPr/>
              <a:t>31</a:t>
            </a:fld>
            <a:endParaRPr lang="zh-CN" altLang="en-US" dirty="0"/>
          </a:p>
        </p:txBody>
      </p:sp>
      <p:sp>
        <p:nvSpPr>
          <p:cNvPr id="114694" name="Rectangle 2">
            <a:extLst>
              <a:ext uri="{FF2B5EF4-FFF2-40B4-BE49-F238E27FC236}">
                <a16:creationId xmlns:a16="http://schemas.microsoft.com/office/drawing/2014/main" id="{81D6E381-A557-420E-81AC-51E9A9F6AC87}"/>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14695" name="Rectangle 2">
            <a:extLst>
              <a:ext uri="{FF2B5EF4-FFF2-40B4-BE49-F238E27FC236}">
                <a16:creationId xmlns:a16="http://schemas.microsoft.com/office/drawing/2014/main" id="{B57F82BF-634F-4271-A43C-32B1E7E0E12D}"/>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
        <p:nvSpPr>
          <p:cNvPr id="114696" name="Rectangle 2">
            <a:extLst>
              <a:ext uri="{FF2B5EF4-FFF2-40B4-BE49-F238E27FC236}">
                <a16:creationId xmlns:a16="http://schemas.microsoft.com/office/drawing/2014/main" id="{B64E6469-FB23-4A52-987E-BD5F4926F8B0}"/>
              </a:ext>
            </a:extLst>
          </p:cNvPr>
          <p:cNvSpPr>
            <a:spLocks noChangeArrowheads="1"/>
          </p:cNvSpPr>
          <p:nvPr/>
        </p:nvSpPr>
        <p:spPr bwMode="auto">
          <a:xfrm>
            <a:off x="1524001" y="-184666"/>
            <a:ext cx="184731"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172992862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43E9A8-5A2A-44B7-B6F7-4FEEFE9E5E3C}"/>
              </a:ext>
            </a:extLst>
          </p:cNvPr>
          <p:cNvSpPr>
            <a:spLocks noGrp="1"/>
          </p:cNvSpPr>
          <p:nvPr>
            <p:ph type="ftr" sz="quarter" idx="11"/>
          </p:nvPr>
        </p:nvSpPr>
        <p:spPr/>
        <p:txBody>
          <a:bodyPr/>
          <a:lstStyle/>
          <a:p>
            <a:r>
              <a:rPr lang="zh-CN" altLang="en-US" dirty="0"/>
              <a:t>移动通信原理   电气信息学院</a:t>
            </a:r>
          </a:p>
        </p:txBody>
      </p:sp>
      <p:sp>
        <p:nvSpPr>
          <p:cNvPr id="3" name="Slide Number Placeholder 2">
            <a:extLst>
              <a:ext uri="{FF2B5EF4-FFF2-40B4-BE49-F238E27FC236}">
                <a16:creationId xmlns:a16="http://schemas.microsoft.com/office/drawing/2014/main" id="{A37D6F5E-BE38-4B21-B8FE-7AE881BF3C06}"/>
              </a:ext>
            </a:extLst>
          </p:cNvPr>
          <p:cNvSpPr>
            <a:spLocks noGrp="1"/>
          </p:cNvSpPr>
          <p:nvPr>
            <p:ph type="sldNum" sz="quarter" idx="12"/>
          </p:nvPr>
        </p:nvSpPr>
        <p:spPr/>
        <p:txBody>
          <a:bodyPr/>
          <a:lstStyle/>
          <a:p>
            <a:fld id="{F623E810-FFAA-425E-B9F9-C55CCC4FA6E5}" type="slidenum">
              <a:rPr lang="zh-CN" altLang="en-US" smtClean="0"/>
              <a:t>32</a:t>
            </a:fld>
            <a:endParaRPr lang="zh-CN" altLang="en-US"/>
          </a:p>
        </p:txBody>
      </p:sp>
      <p:sp>
        <p:nvSpPr>
          <p:cNvPr id="2" name="标题 1">
            <a:extLst>
              <a:ext uri="{FF2B5EF4-FFF2-40B4-BE49-F238E27FC236}">
                <a16:creationId xmlns:a16="http://schemas.microsoft.com/office/drawing/2014/main" id="{7956C266-2990-4D9E-A7B7-777C832EE171}"/>
              </a:ext>
            </a:extLst>
          </p:cNvPr>
          <p:cNvSpPr>
            <a:spLocks noGrp="1"/>
          </p:cNvSpPr>
          <p:nvPr>
            <p:ph type="ctrTitle" idx="4294967295"/>
          </p:nvPr>
        </p:nvSpPr>
        <p:spPr>
          <a:xfrm>
            <a:off x="4021138" y="2324100"/>
            <a:ext cx="8170862" cy="1527175"/>
          </a:xfrm>
          <a:solidFill>
            <a:srgbClr val="0A6677"/>
          </a:solidFill>
        </p:spPr>
        <p:txBody>
          <a:bodyPr/>
          <a:lstStyle/>
          <a:p>
            <a:pPr algn="ctr"/>
            <a:r>
              <a:rPr lang="zh-CN" altLang="en-US" b="1" dirty="0">
                <a:solidFill>
                  <a:schemeClr val="bg1"/>
                </a:solidFill>
              </a:rPr>
              <a:t>谢谢，本节到此结束！</a:t>
            </a:r>
          </a:p>
        </p:txBody>
      </p:sp>
      <p:pic>
        <p:nvPicPr>
          <p:cNvPr id="5" name="图片 4">
            <a:extLst>
              <a:ext uri="{FF2B5EF4-FFF2-40B4-BE49-F238E27FC236}">
                <a16:creationId xmlns:a16="http://schemas.microsoft.com/office/drawing/2014/main" id="{4A30A91C-D842-433A-83E7-D5AA622727E8}"/>
              </a:ext>
            </a:extLst>
          </p:cNvPr>
          <p:cNvPicPr>
            <a:picLocks noChangeAspect="1"/>
          </p:cNvPicPr>
          <p:nvPr/>
        </p:nvPicPr>
        <p:blipFill>
          <a:blip r:embed="rId2">
            <a:clrChange>
              <a:clrFrom>
                <a:srgbClr val="F6F8FA"/>
              </a:clrFrom>
              <a:clrTo>
                <a:srgbClr val="F6F8FA">
                  <a:alpha val="0"/>
                </a:srgbClr>
              </a:clrTo>
            </a:clrChange>
            <a:extLst>
              <a:ext uri="{28A0092B-C50C-407E-A947-70E740481C1C}">
                <a14:useLocalDpi xmlns:a14="http://schemas.microsoft.com/office/drawing/2010/main" val="0"/>
              </a:ext>
            </a:extLst>
          </a:blip>
          <a:stretch>
            <a:fillRect/>
          </a:stretch>
        </p:blipFill>
        <p:spPr>
          <a:xfrm>
            <a:off x="760172" y="1750637"/>
            <a:ext cx="2467221" cy="3028425"/>
          </a:xfrm>
          <a:prstGeom prst="rect">
            <a:avLst/>
          </a:prstGeom>
        </p:spPr>
      </p:pic>
    </p:spTree>
    <p:extLst>
      <p:ext uri="{BB962C8B-B14F-4D97-AF65-F5344CB8AC3E}">
        <p14:creationId xmlns:p14="http://schemas.microsoft.com/office/powerpoint/2010/main" val="278848802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accel="2000" decel="8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68D366-C326-47F2-A88B-678FE9C97443}"/>
              </a:ext>
            </a:extLst>
          </p:cNvPr>
          <p:cNvSpPr>
            <a:spLocks noGrp="1"/>
          </p:cNvSpPr>
          <p:nvPr>
            <p:ph type="sldNum" sz="quarter" idx="12"/>
          </p:nvPr>
        </p:nvSpPr>
        <p:spPr/>
        <p:txBody>
          <a:bodyPr/>
          <a:lstStyle/>
          <a:p>
            <a:fld id="{F623E810-FFAA-425E-B9F9-C55CCC4FA6E5}" type="slidenum">
              <a:rPr lang="zh-CN" altLang="en-US" smtClean="0"/>
              <a:pPr/>
              <a:t>4</a:t>
            </a:fld>
            <a:endParaRPr lang="zh-CN" altLang="en-US" dirty="0"/>
          </a:p>
        </p:txBody>
      </p:sp>
      <p:sp>
        <p:nvSpPr>
          <p:cNvPr id="4" name="Title 3">
            <a:extLst>
              <a:ext uri="{FF2B5EF4-FFF2-40B4-BE49-F238E27FC236}">
                <a16:creationId xmlns:a16="http://schemas.microsoft.com/office/drawing/2014/main" id="{B8D019B8-B1FD-4B39-959D-5F79A725FC3B}"/>
              </a:ext>
            </a:extLst>
          </p:cNvPr>
          <p:cNvSpPr>
            <a:spLocks noGrp="1"/>
          </p:cNvSpPr>
          <p:nvPr>
            <p:ph type="title"/>
          </p:nvPr>
        </p:nvSpPr>
        <p:spPr/>
        <p:txBody>
          <a:bodyPr/>
          <a:lstStyle/>
          <a:p>
            <a:r>
              <a:rPr lang="en-US" altLang="zh-CN" dirty="0"/>
              <a:t>5.6.1 </a:t>
            </a:r>
            <a:r>
              <a:rPr lang="zh-CN" altLang="en-US" dirty="0"/>
              <a:t>切换技术</a:t>
            </a:r>
            <a:endParaRPr lang="en-US" dirty="0"/>
          </a:p>
        </p:txBody>
      </p:sp>
      <p:pic>
        <p:nvPicPr>
          <p:cNvPr id="15" name="Picture 2" descr="Image result for horizontal handoff">
            <a:extLst>
              <a:ext uri="{FF2B5EF4-FFF2-40B4-BE49-F238E27FC236}">
                <a16:creationId xmlns:a16="http://schemas.microsoft.com/office/drawing/2014/main" id="{8D94BACD-0BB1-4CDB-858B-ACFDC0054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21" y="2225963"/>
            <a:ext cx="11429646" cy="293802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EF4665C-F2B7-40FE-BA6E-C04710A122B8}"/>
              </a:ext>
            </a:extLst>
          </p:cNvPr>
          <p:cNvSpPr/>
          <p:nvPr/>
        </p:nvSpPr>
        <p:spPr>
          <a:xfrm>
            <a:off x="3660878" y="5471252"/>
            <a:ext cx="3254417" cy="369332"/>
          </a:xfrm>
          <a:prstGeom prst="rect">
            <a:avLst/>
          </a:prstGeom>
        </p:spPr>
        <p:txBody>
          <a:bodyPr wrap="none">
            <a:spAutoFit/>
          </a:bodyPr>
          <a:lstStyle/>
          <a:p>
            <a:r>
              <a:rPr lang="zh-CN" altLang="en-US" dirty="0"/>
              <a:t>图</a:t>
            </a:r>
            <a:r>
              <a:rPr lang="en-US" altLang="zh-CN" dirty="0"/>
              <a:t>5.6.1 </a:t>
            </a:r>
            <a:r>
              <a:rPr lang="zh-CN" altLang="en-US" dirty="0"/>
              <a:t>无线通信中的切换案例</a:t>
            </a:r>
            <a:endParaRPr lang="en-US" dirty="0"/>
          </a:p>
        </p:txBody>
      </p:sp>
      <p:sp>
        <p:nvSpPr>
          <p:cNvPr id="14" name="Footer Placeholder 13">
            <a:extLst>
              <a:ext uri="{FF2B5EF4-FFF2-40B4-BE49-F238E27FC236}">
                <a16:creationId xmlns:a16="http://schemas.microsoft.com/office/drawing/2014/main" id="{0F0FA59D-DBA6-4438-81BD-6AF4A20DCCAF}"/>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1044779193"/>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378BFD-25BE-48E1-9D05-F3913901CFDF}"/>
              </a:ext>
            </a:extLst>
          </p:cNvPr>
          <p:cNvSpPr>
            <a:spLocks noGrp="1"/>
          </p:cNvSpPr>
          <p:nvPr>
            <p:ph type="sldNum" sz="quarter" idx="12"/>
          </p:nvPr>
        </p:nvSpPr>
        <p:spPr/>
        <p:txBody>
          <a:bodyPr/>
          <a:lstStyle/>
          <a:p>
            <a:fld id="{F623E810-FFAA-425E-B9F9-C55CCC4FA6E5}" type="slidenum">
              <a:rPr lang="zh-CN" altLang="en-US" smtClean="0"/>
              <a:pPr/>
              <a:t>5</a:t>
            </a:fld>
            <a:endParaRPr lang="zh-CN" altLang="en-US" dirty="0"/>
          </a:p>
        </p:txBody>
      </p:sp>
      <p:sp>
        <p:nvSpPr>
          <p:cNvPr id="4" name="Title 3">
            <a:extLst>
              <a:ext uri="{FF2B5EF4-FFF2-40B4-BE49-F238E27FC236}">
                <a16:creationId xmlns:a16="http://schemas.microsoft.com/office/drawing/2014/main" id="{504A3FC8-3D13-410C-9645-4C2F441570A8}"/>
              </a:ext>
            </a:extLst>
          </p:cNvPr>
          <p:cNvSpPr>
            <a:spLocks noGrp="1"/>
          </p:cNvSpPr>
          <p:nvPr>
            <p:ph type="title"/>
          </p:nvPr>
        </p:nvSpPr>
        <p:spPr/>
        <p:txBody>
          <a:bodyPr/>
          <a:lstStyle/>
          <a:p>
            <a:r>
              <a:rPr lang="en-US" altLang="zh-CN" dirty="0"/>
              <a:t>5.6.1 </a:t>
            </a:r>
            <a:r>
              <a:rPr lang="zh-CN" altLang="en-US" dirty="0"/>
              <a:t>切换技术</a:t>
            </a:r>
            <a:endParaRPr lang="en-US" dirty="0"/>
          </a:p>
        </p:txBody>
      </p:sp>
      <p:pic>
        <p:nvPicPr>
          <p:cNvPr id="6" name="Content Placeholder 9">
            <a:extLst>
              <a:ext uri="{FF2B5EF4-FFF2-40B4-BE49-F238E27FC236}">
                <a16:creationId xmlns:a16="http://schemas.microsoft.com/office/drawing/2014/main" id="{C5818BAB-C94A-492B-A87E-484F2C07A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186" y="1595076"/>
            <a:ext cx="2447627" cy="4351338"/>
          </a:xfrm>
          <a:prstGeom prst="rect">
            <a:avLst/>
          </a:prstGeom>
        </p:spPr>
      </p:pic>
      <p:sp>
        <p:nvSpPr>
          <p:cNvPr id="7" name="TextBox 6">
            <a:extLst>
              <a:ext uri="{FF2B5EF4-FFF2-40B4-BE49-F238E27FC236}">
                <a16:creationId xmlns:a16="http://schemas.microsoft.com/office/drawing/2014/main" id="{8567424E-46F1-441C-AA0F-B8682D1BA678}"/>
              </a:ext>
            </a:extLst>
          </p:cNvPr>
          <p:cNvSpPr txBox="1"/>
          <p:nvPr/>
        </p:nvSpPr>
        <p:spPr>
          <a:xfrm>
            <a:off x="3495954" y="6055188"/>
            <a:ext cx="7088919" cy="369332"/>
          </a:xfrm>
          <a:prstGeom prst="rect">
            <a:avLst/>
          </a:prstGeom>
          <a:noFill/>
        </p:spPr>
        <p:txBody>
          <a:bodyPr wrap="square" rtlCol="0">
            <a:spAutoFit/>
          </a:bodyPr>
          <a:lstStyle/>
          <a:p>
            <a:r>
              <a:rPr lang="zh-CN" altLang="en-US" dirty="0"/>
              <a:t>图</a:t>
            </a:r>
            <a:r>
              <a:rPr lang="en-US" altLang="zh-CN" dirty="0"/>
              <a:t>5.6.2 </a:t>
            </a:r>
            <a:r>
              <a:rPr lang="zh-CN" altLang="en-US" dirty="0"/>
              <a:t>双模手机的选择不同运营商之间的</a:t>
            </a:r>
            <a:r>
              <a:rPr lang="zh-CN" altLang="en-US" b="1" dirty="0"/>
              <a:t>切换</a:t>
            </a:r>
            <a:endParaRPr lang="en-US" b="1" dirty="0"/>
          </a:p>
        </p:txBody>
      </p:sp>
      <p:sp>
        <p:nvSpPr>
          <p:cNvPr id="8" name="Rectangle 7">
            <a:extLst>
              <a:ext uri="{FF2B5EF4-FFF2-40B4-BE49-F238E27FC236}">
                <a16:creationId xmlns:a16="http://schemas.microsoft.com/office/drawing/2014/main" id="{D4927DE4-DA9B-42C2-ABB7-D1EF06029670}"/>
              </a:ext>
            </a:extLst>
          </p:cNvPr>
          <p:cNvSpPr/>
          <p:nvPr/>
        </p:nvSpPr>
        <p:spPr>
          <a:xfrm>
            <a:off x="8820834" y="3274758"/>
            <a:ext cx="1338828" cy="369332"/>
          </a:xfrm>
          <a:prstGeom prst="rect">
            <a:avLst/>
          </a:prstGeom>
        </p:spPr>
        <p:txBody>
          <a:bodyPr wrap="none">
            <a:spAutoFit/>
          </a:bodyPr>
          <a:lstStyle/>
          <a:p>
            <a:r>
              <a:rPr lang="zh-CN" altLang="en-US" b="1" dirty="0"/>
              <a:t>是切换吗？</a:t>
            </a:r>
            <a:endParaRPr lang="en-US" dirty="0"/>
          </a:p>
        </p:txBody>
      </p:sp>
      <p:sp>
        <p:nvSpPr>
          <p:cNvPr id="9" name="Footer Placeholder 8">
            <a:extLst>
              <a:ext uri="{FF2B5EF4-FFF2-40B4-BE49-F238E27FC236}">
                <a16:creationId xmlns:a16="http://schemas.microsoft.com/office/drawing/2014/main" id="{3E3F5114-53A6-4029-9B7D-CDC559D45E95}"/>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3613200380"/>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A660C2-FD4E-4501-99A0-FBDCEBAA93D1}"/>
              </a:ext>
            </a:extLst>
          </p:cNvPr>
          <p:cNvSpPr>
            <a:spLocks noGrp="1"/>
          </p:cNvSpPr>
          <p:nvPr>
            <p:ph type="title"/>
          </p:nvPr>
        </p:nvSpPr>
        <p:spPr/>
        <p:txBody>
          <a:bodyPr/>
          <a:lstStyle/>
          <a:p>
            <a:r>
              <a:rPr lang="en-US" altLang="zh-CN" dirty="0"/>
              <a:t>5.6.1 </a:t>
            </a:r>
            <a:r>
              <a:rPr lang="zh-CN" altLang="en-US" dirty="0"/>
              <a:t>切换技术</a:t>
            </a:r>
            <a:endParaRPr lang="en-US" dirty="0"/>
          </a:p>
        </p:txBody>
      </p:sp>
      <p:sp>
        <p:nvSpPr>
          <p:cNvPr id="4" name="AutoShape 3">
            <a:extLst>
              <a:ext uri="{FF2B5EF4-FFF2-40B4-BE49-F238E27FC236}">
                <a16:creationId xmlns:a16="http://schemas.microsoft.com/office/drawing/2014/main" id="{A8F970C7-66F1-4C45-8F9D-188C4685ADD2}"/>
              </a:ext>
            </a:extLst>
          </p:cNvPr>
          <p:cNvSpPr>
            <a:spLocks noChangeArrowheads="1"/>
          </p:cNvSpPr>
          <p:nvPr/>
        </p:nvSpPr>
        <p:spPr bwMode="gray">
          <a:xfrm rot="19086578">
            <a:off x="3565106" y="1846440"/>
            <a:ext cx="4413250" cy="3749675"/>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6676"/>
          </a:solidFill>
          <a:ln w="9525" algn="ctr">
            <a:solidFill>
              <a:schemeClr val="tx1"/>
            </a:solidFill>
            <a:miter lim="800000"/>
            <a:headEnd/>
            <a:tailEnd/>
          </a:ln>
          <a:effectLst>
            <a:outerShdw dist="28398" dir="3806097" algn="ctr" rotWithShape="0">
              <a:srgbClr val="000000">
                <a:alpha val="50000"/>
              </a:srgbClr>
            </a:outerShdw>
          </a:effectLst>
        </p:spPr>
        <p:txBody>
          <a:bodyPr wrap="none" anchor="ctr"/>
          <a:lstStyle/>
          <a:p>
            <a:endParaRPr lang="en-US"/>
          </a:p>
        </p:txBody>
      </p:sp>
      <p:sp>
        <p:nvSpPr>
          <p:cNvPr id="5" name="Rectangle 5">
            <a:extLst>
              <a:ext uri="{FF2B5EF4-FFF2-40B4-BE49-F238E27FC236}">
                <a16:creationId xmlns:a16="http://schemas.microsoft.com/office/drawing/2014/main" id="{036363F1-8491-4ABD-9C30-A12F8970C323}"/>
              </a:ext>
            </a:extLst>
          </p:cNvPr>
          <p:cNvSpPr>
            <a:spLocks noChangeArrowheads="1"/>
          </p:cNvSpPr>
          <p:nvPr/>
        </p:nvSpPr>
        <p:spPr bwMode="black">
          <a:xfrm>
            <a:off x="9023" y="4522936"/>
            <a:ext cx="299223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914400" lvl="1" indent="-457200">
              <a:spcBef>
                <a:spcPct val="0"/>
              </a:spcBef>
              <a:buClrTx/>
              <a:buFontTx/>
              <a:buAutoNum type="arabicPeriod"/>
            </a:pPr>
            <a:r>
              <a:rPr lang="zh-CN" altLang="en-US" sz="2000" dirty="0"/>
              <a:t>对用户来说是透明的处理</a:t>
            </a:r>
            <a:r>
              <a:rPr lang="en-US" altLang="zh-CN" sz="2000" dirty="0"/>
              <a:t>;</a:t>
            </a:r>
          </a:p>
          <a:p>
            <a:pPr marL="914400" lvl="1" indent="-457200">
              <a:spcBef>
                <a:spcPct val="0"/>
              </a:spcBef>
              <a:buClrTx/>
              <a:buFontTx/>
              <a:buAutoNum type="arabicPeriod"/>
            </a:pPr>
            <a:r>
              <a:rPr lang="zh-CN" altLang="en-US" sz="2000" dirty="0"/>
              <a:t>对于基站，需要分配新的语音信道和控制信道。</a:t>
            </a:r>
            <a:endParaRPr lang="en-US" altLang="zh-CN" sz="2000" dirty="0"/>
          </a:p>
          <a:p>
            <a:pPr lvl="1">
              <a:spcBef>
                <a:spcPct val="0"/>
              </a:spcBef>
              <a:buClrTx/>
              <a:buFontTx/>
              <a:buNone/>
            </a:pPr>
            <a:endParaRPr lang="zh-CN" altLang="en-US" sz="2000" dirty="0"/>
          </a:p>
          <a:p>
            <a:pPr lvl="1" eaLnBrk="1" hangingPunct="1">
              <a:buFont typeface="Wingdings" panose="05000000000000000000" pitchFamily="2" charset="2"/>
              <a:buBlip>
                <a:blip r:embed="rId2"/>
              </a:buBlip>
            </a:pPr>
            <a:endParaRPr lang="en-US" altLang="zh-CN" sz="2000" dirty="0"/>
          </a:p>
        </p:txBody>
      </p:sp>
      <p:sp>
        <p:nvSpPr>
          <p:cNvPr id="7" name="Oval 9">
            <a:extLst>
              <a:ext uri="{FF2B5EF4-FFF2-40B4-BE49-F238E27FC236}">
                <a16:creationId xmlns:a16="http://schemas.microsoft.com/office/drawing/2014/main" id="{F37D8DA9-0870-46B5-AA3A-C4594A8520D7}"/>
              </a:ext>
            </a:extLst>
          </p:cNvPr>
          <p:cNvSpPr>
            <a:spLocks noChangeArrowheads="1"/>
          </p:cNvSpPr>
          <p:nvPr/>
        </p:nvSpPr>
        <p:spPr bwMode="gray">
          <a:xfrm>
            <a:off x="7451802" y="1555437"/>
            <a:ext cx="1214438" cy="1233487"/>
          </a:xfrm>
          <a:prstGeom prst="ellipse">
            <a:avLst/>
          </a:prstGeom>
          <a:solidFill>
            <a:srgbClr val="0A6677"/>
          </a:solidFill>
          <a:ln>
            <a:noFill/>
          </a:ln>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2400" dirty="0">
                <a:solidFill>
                  <a:schemeClr val="bg1"/>
                </a:solidFill>
                <a:latin typeface="Arial" panose="020B0604020202020204" pitchFamily="34" charset="0"/>
              </a:rPr>
              <a:t>过程</a:t>
            </a:r>
          </a:p>
        </p:txBody>
      </p:sp>
      <p:sp>
        <p:nvSpPr>
          <p:cNvPr id="13" name="Oval 15">
            <a:extLst>
              <a:ext uri="{FF2B5EF4-FFF2-40B4-BE49-F238E27FC236}">
                <a16:creationId xmlns:a16="http://schemas.microsoft.com/office/drawing/2014/main" id="{B95A8FD7-047A-4D06-AC8F-9884F46B8D2E}"/>
              </a:ext>
            </a:extLst>
          </p:cNvPr>
          <p:cNvSpPr>
            <a:spLocks noChangeArrowheads="1"/>
          </p:cNvSpPr>
          <p:nvPr/>
        </p:nvSpPr>
        <p:spPr bwMode="gray">
          <a:xfrm>
            <a:off x="3371151" y="1385502"/>
            <a:ext cx="1216025" cy="1233488"/>
          </a:xfrm>
          <a:prstGeom prst="ellipse">
            <a:avLst/>
          </a:prstGeom>
          <a:solidFill>
            <a:srgbClr val="0A6677"/>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None/>
            </a:pPr>
            <a:r>
              <a:rPr lang="zh-CN" altLang="en-US" sz="2400" dirty="0">
                <a:solidFill>
                  <a:schemeClr val="bg1"/>
                </a:solidFill>
                <a:latin typeface="Arial" panose="020B0604020202020204" pitchFamily="34" charset="0"/>
              </a:rPr>
              <a:t>定义</a:t>
            </a:r>
          </a:p>
        </p:txBody>
      </p:sp>
      <p:grpSp>
        <p:nvGrpSpPr>
          <p:cNvPr id="14" name="Group 17">
            <a:extLst>
              <a:ext uri="{FF2B5EF4-FFF2-40B4-BE49-F238E27FC236}">
                <a16:creationId xmlns:a16="http://schemas.microsoft.com/office/drawing/2014/main" id="{FF666F14-C597-4C00-8DE1-76FF1540BB0D}"/>
              </a:ext>
            </a:extLst>
          </p:cNvPr>
          <p:cNvGrpSpPr>
            <a:grpSpLocks/>
          </p:cNvGrpSpPr>
          <p:nvPr/>
        </p:nvGrpSpPr>
        <p:grpSpPr bwMode="auto">
          <a:xfrm>
            <a:off x="2877224" y="1694970"/>
            <a:ext cx="360363" cy="363537"/>
            <a:chOff x="523" y="2809"/>
            <a:chExt cx="876" cy="882"/>
          </a:xfrm>
        </p:grpSpPr>
        <p:sp>
          <p:nvSpPr>
            <p:cNvPr id="15" name="Oval 18">
              <a:extLst>
                <a:ext uri="{FF2B5EF4-FFF2-40B4-BE49-F238E27FC236}">
                  <a16:creationId xmlns:a16="http://schemas.microsoft.com/office/drawing/2014/main" id="{CA6BFFF8-72CA-471A-A590-961BB5CEBF50}"/>
                </a:ext>
              </a:extLst>
            </p:cNvPr>
            <p:cNvSpPr>
              <a:spLocks noChangeArrowheads="1"/>
            </p:cNvSpPr>
            <p:nvPr/>
          </p:nvSpPr>
          <p:spPr bwMode="black">
            <a:xfrm>
              <a:off x="523" y="2809"/>
              <a:ext cx="876" cy="876"/>
            </a:xfrm>
            <a:prstGeom prst="ellipse">
              <a:avLst/>
            </a:prstGeom>
            <a:noFill/>
            <a:ln w="1905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b="0">
                <a:solidFill>
                  <a:srgbClr val="DC5C7A"/>
                </a:solidFill>
                <a:latin typeface="Arial" panose="020B0604020202020204" pitchFamily="34" charset="0"/>
              </a:endParaRPr>
            </a:p>
          </p:txBody>
        </p:sp>
        <p:sp>
          <p:nvSpPr>
            <p:cNvPr id="16" name="Line 19">
              <a:extLst>
                <a:ext uri="{FF2B5EF4-FFF2-40B4-BE49-F238E27FC236}">
                  <a16:creationId xmlns:a16="http://schemas.microsoft.com/office/drawing/2014/main" id="{F0D17D4A-3989-431A-B072-1A95958385D5}"/>
                </a:ext>
              </a:extLst>
            </p:cNvPr>
            <p:cNvSpPr>
              <a:spLocks noChangeShapeType="1"/>
            </p:cNvSpPr>
            <p:nvPr/>
          </p:nvSpPr>
          <p:spPr bwMode="black">
            <a:xfrm>
              <a:off x="964" y="2809"/>
              <a:ext cx="0" cy="87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0">
              <a:extLst>
                <a:ext uri="{FF2B5EF4-FFF2-40B4-BE49-F238E27FC236}">
                  <a16:creationId xmlns:a16="http://schemas.microsoft.com/office/drawing/2014/main" id="{4DA797BA-051A-49CE-8998-422104605E41}"/>
                </a:ext>
              </a:extLst>
            </p:cNvPr>
            <p:cNvSpPr>
              <a:spLocks noChangeShapeType="1"/>
            </p:cNvSpPr>
            <p:nvPr/>
          </p:nvSpPr>
          <p:spPr bwMode="black">
            <a:xfrm>
              <a:off x="523" y="3244"/>
              <a:ext cx="876" cy="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Freeform 21">
              <a:extLst>
                <a:ext uri="{FF2B5EF4-FFF2-40B4-BE49-F238E27FC236}">
                  <a16:creationId xmlns:a16="http://schemas.microsoft.com/office/drawing/2014/main" id="{FCBBD0C7-6AB6-4740-AEA3-39E7ED51766A}"/>
                </a:ext>
              </a:extLst>
            </p:cNvPr>
            <p:cNvSpPr>
              <a:spLocks/>
            </p:cNvSpPr>
            <p:nvPr/>
          </p:nvSpPr>
          <p:spPr bwMode="black">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22">
              <a:extLst>
                <a:ext uri="{FF2B5EF4-FFF2-40B4-BE49-F238E27FC236}">
                  <a16:creationId xmlns:a16="http://schemas.microsoft.com/office/drawing/2014/main" id="{D0ACAB27-994C-41A1-8413-A783D3CA4A34}"/>
                </a:ext>
              </a:extLst>
            </p:cNvPr>
            <p:cNvSpPr>
              <a:spLocks/>
            </p:cNvSpPr>
            <p:nvPr/>
          </p:nvSpPr>
          <p:spPr bwMode="black">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3">
              <a:extLst>
                <a:ext uri="{FF2B5EF4-FFF2-40B4-BE49-F238E27FC236}">
                  <a16:creationId xmlns:a16="http://schemas.microsoft.com/office/drawing/2014/main" id="{E04D2BF8-8F82-4645-B50D-7EC7BEFAD8F1}"/>
                </a:ext>
              </a:extLst>
            </p:cNvPr>
            <p:cNvSpPr>
              <a:spLocks/>
            </p:cNvSpPr>
            <p:nvPr/>
          </p:nvSpPr>
          <p:spPr bwMode="black">
            <a:xfrm rot="5400000">
              <a:off x="892" y="3171"/>
              <a:ext cx="114" cy="653"/>
            </a:xfrm>
            <a:custGeom>
              <a:avLst/>
              <a:gdLst>
                <a:gd name="T0" fmla="*/ 3 w 197"/>
                <a:gd name="T1" fmla="*/ 0 h 870"/>
                <a:gd name="T2" fmla="*/ 0 w 197"/>
                <a:gd name="T3" fmla="*/ 59 h 870"/>
                <a:gd name="T4" fmla="*/ 5 w 197"/>
                <a:gd name="T5" fmla="*/ 116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4">
              <a:extLst>
                <a:ext uri="{FF2B5EF4-FFF2-40B4-BE49-F238E27FC236}">
                  <a16:creationId xmlns:a16="http://schemas.microsoft.com/office/drawing/2014/main" id="{B7620A7B-17D9-4182-B4EA-A40929B72ECE}"/>
                </a:ext>
              </a:extLst>
            </p:cNvPr>
            <p:cNvSpPr>
              <a:spLocks/>
            </p:cNvSpPr>
            <p:nvPr/>
          </p:nvSpPr>
          <p:spPr bwMode="black">
            <a:xfrm rot="16200000" flipV="1">
              <a:off x="900" y="2668"/>
              <a:ext cx="114" cy="653"/>
            </a:xfrm>
            <a:custGeom>
              <a:avLst/>
              <a:gdLst>
                <a:gd name="T0" fmla="*/ 3 w 197"/>
                <a:gd name="T1" fmla="*/ 0 h 870"/>
                <a:gd name="T2" fmla="*/ 0 w 197"/>
                <a:gd name="T3" fmla="*/ 59 h 870"/>
                <a:gd name="T4" fmla="*/ 5 w 197"/>
                <a:gd name="T5" fmla="*/ 116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 name="Group 32">
            <a:extLst>
              <a:ext uri="{FF2B5EF4-FFF2-40B4-BE49-F238E27FC236}">
                <a16:creationId xmlns:a16="http://schemas.microsoft.com/office/drawing/2014/main" id="{01C465E5-A26C-44DF-AE20-F68DBB05A44B}"/>
              </a:ext>
            </a:extLst>
          </p:cNvPr>
          <p:cNvGrpSpPr/>
          <p:nvPr/>
        </p:nvGrpSpPr>
        <p:grpSpPr>
          <a:xfrm>
            <a:off x="6943369" y="4798151"/>
            <a:ext cx="1216025" cy="1233487"/>
            <a:chOff x="2813229" y="4663595"/>
            <a:chExt cx="1216025" cy="1233487"/>
          </a:xfrm>
        </p:grpSpPr>
        <p:sp>
          <p:nvSpPr>
            <p:cNvPr id="9" name="Oval 11">
              <a:extLst>
                <a:ext uri="{FF2B5EF4-FFF2-40B4-BE49-F238E27FC236}">
                  <a16:creationId xmlns:a16="http://schemas.microsoft.com/office/drawing/2014/main" id="{4287832F-1091-4E8A-B34B-CC8DB690EB1A}"/>
                </a:ext>
              </a:extLst>
            </p:cNvPr>
            <p:cNvSpPr>
              <a:spLocks noChangeArrowheads="1"/>
            </p:cNvSpPr>
            <p:nvPr/>
          </p:nvSpPr>
          <p:spPr bwMode="gray">
            <a:xfrm>
              <a:off x="2813229" y="4663595"/>
              <a:ext cx="1216025" cy="1233487"/>
            </a:xfrm>
            <a:prstGeom prst="ellipse">
              <a:avLst/>
            </a:prstGeom>
            <a:solidFill>
              <a:srgbClr val="0A6677"/>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None/>
              </a:pPr>
              <a:endParaRPr lang="zh-CN" altLang="zh-CN" sz="2400">
                <a:latin typeface="Arial" panose="020B0604020202020204" pitchFamily="34" charset="0"/>
              </a:endParaRPr>
            </a:p>
          </p:txBody>
        </p:sp>
        <p:sp>
          <p:nvSpPr>
            <p:cNvPr id="22" name="Text Box 50">
              <a:extLst>
                <a:ext uri="{FF2B5EF4-FFF2-40B4-BE49-F238E27FC236}">
                  <a16:creationId xmlns:a16="http://schemas.microsoft.com/office/drawing/2014/main" id="{32375AFE-F259-4C9E-BF95-1D14B630EF1E}"/>
                </a:ext>
              </a:extLst>
            </p:cNvPr>
            <p:cNvSpPr txBox="1">
              <a:spLocks noChangeArrowheads="1"/>
            </p:cNvSpPr>
            <p:nvPr/>
          </p:nvSpPr>
          <p:spPr bwMode="auto">
            <a:xfrm>
              <a:off x="3029129" y="4808057"/>
              <a:ext cx="739775" cy="830997"/>
            </a:xfrm>
            <a:prstGeom prst="rect">
              <a:avLst/>
            </a:prstGeom>
            <a:solidFill>
              <a:srgbClr val="0A6677"/>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zh-CN"/>
              </a:defPPr>
              <a:lvl1pPr algn="ctr">
                <a:spcBef>
                  <a:spcPct val="0"/>
                </a:spcBef>
                <a:buClrTx/>
                <a:buFont typeface="Wingdings" panose="05000000000000000000" pitchFamily="2" charset="2"/>
                <a:buNone/>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r>
                <a:rPr lang="zh-CN" altLang="en-US" dirty="0"/>
                <a:t>分类</a:t>
              </a:r>
            </a:p>
          </p:txBody>
        </p:sp>
      </p:grpSp>
      <p:grpSp>
        <p:nvGrpSpPr>
          <p:cNvPr id="32" name="Group 31">
            <a:extLst>
              <a:ext uri="{FF2B5EF4-FFF2-40B4-BE49-F238E27FC236}">
                <a16:creationId xmlns:a16="http://schemas.microsoft.com/office/drawing/2014/main" id="{B6FD261C-A3EC-42E5-9539-26C491CC19C4}"/>
              </a:ext>
            </a:extLst>
          </p:cNvPr>
          <p:cNvGrpSpPr/>
          <p:nvPr/>
        </p:nvGrpSpPr>
        <p:grpSpPr>
          <a:xfrm>
            <a:off x="2960733" y="4958880"/>
            <a:ext cx="1216025" cy="1233487"/>
            <a:chOff x="6705717" y="4546120"/>
            <a:chExt cx="1216025" cy="1233487"/>
          </a:xfrm>
        </p:grpSpPr>
        <p:sp>
          <p:nvSpPr>
            <p:cNvPr id="11" name="Oval 13">
              <a:extLst>
                <a:ext uri="{FF2B5EF4-FFF2-40B4-BE49-F238E27FC236}">
                  <a16:creationId xmlns:a16="http://schemas.microsoft.com/office/drawing/2014/main" id="{97202ADC-59E5-42BA-BDA5-573F1D021E79}"/>
                </a:ext>
              </a:extLst>
            </p:cNvPr>
            <p:cNvSpPr>
              <a:spLocks noChangeArrowheads="1"/>
            </p:cNvSpPr>
            <p:nvPr/>
          </p:nvSpPr>
          <p:spPr bwMode="gray">
            <a:xfrm>
              <a:off x="6705717" y="4546120"/>
              <a:ext cx="1216025" cy="1233487"/>
            </a:xfrm>
            <a:prstGeom prst="ellipse">
              <a:avLst/>
            </a:prstGeom>
            <a:solidFill>
              <a:srgbClr val="0A6677"/>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None/>
              </a:pPr>
              <a:endParaRPr lang="zh-CN" altLang="zh-CN" sz="2400">
                <a:latin typeface="Arial" panose="020B0604020202020204" pitchFamily="34" charset="0"/>
              </a:endParaRPr>
            </a:p>
          </p:txBody>
        </p:sp>
        <p:sp>
          <p:nvSpPr>
            <p:cNvPr id="23" name="Text Box 51">
              <a:extLst>
                <a:ext uri="{FF2B5EF4-FFF2-40B4-BE49-F238E27FC236}">
                  <a16:creationId xmlns:a16="http://schemas.microsoft.com/office/drawing/2014/main" id="{1AB7C83A-3ED8-4545-A869-90211547A39C}"/>
                </a:ext>
              </a:extLst>
            </p:cNvPr>
            <p:cNvSpPr txBox="1">
              <a:spLocks noChangeArrowheads="1"/>
            </p:cNvSpPr>
            <p:nvPr/>
          </p:nvSpPr>
          <p:spPr bwMode="auto">
            <a:xfrm>
              <a:off x="6994642" y="4762020"/>
              <a:ext cx="739775" cy="830997"/>
            </a:xfrm>
            <a:prstGeom prst="rect">
              <a:avLst/>
            </a:prstGeom>
            <a:solidFill>
              <a:srgbClr val="0A6677"/>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zh-CN"/>
              </a:defPPr>
              <a:lvl1pPr algn="ctr">
                <a:spcBef>
                  <a:spcPct val="0"/>
                </a:spcBef>
                <a:buClrTx/>
                <a:buFont typeface="Wingdings" panose="05000000000000000000" pitchFamily="2" charset="2"/>
                <a:buNone/>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r>
                <a:rPr lang="zh-CN" altLang="en-US"/>
                <a:t>要求</a:t>
              </a:r>
            </a:p>
          </p:txBody>
        </p:sp>
      </p:grpSp>
      <p:sp>
        <p:nvSpPr>
          <p:cNvPr id="24" name="Text Box 52">
            <a:extLst>
              <a:ext uri="{FF2B5EF4-FFF2-40B4-BE49-F238E27FC236}">
                <a16:creationId xmlns:a16="http://schemas.microsoft.com/office/drawing/2014/main" id="{443CD8DD-2A4D-4A11-856E-9B244A9ABD83}"/>
              </a:ext>
            </a:extLst>
          </p:cNvPr>
          <p:cNvSpPr txBox="1">
            <a:spLocks noChangeArrowheads="1"/>
          </p:cNvSpPr>
          <p:nvPr/>
        </p:nvSpPr>
        <p:spPr bwMode="auto">
          <a:xfrm>
            <a:off x="419657" y="1514952"/>
            <a:ext cx="290313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b="0" dirty="0">
                <a:solidFill>
                  <a:schemeClr val="tx1"/>
                </a:solidFill>
                <a:latin typeface="Arial" panose="020B0604020202020204" pitchFamily="34" charset="0"/>
              </a:rPr>
              <a:t>切换（</a:t>
            </a:r>
            <a:r>
              <a:rPr lang="en-US" altLang="zh-CN" sz="2000" b="0" dirty="0">
                <a:solidFill>
                  <a:schemeClr val="tx1"/>
                </a:solidFill>
                <a:latin typeface="Arial" panose="020B0604020202020204" pitchFamily="34" charset="0"/>
              </a:rPr>
              <a:t>Handoff</a:t>
            </a:r>
            <a:r>
              <a:rPr lang="zh-CN" altLang="en-US" sz="2000" b="0" dirty="0">
                <a:solidFill>
                  <a:schemeClr val="tx1"/>
                </a:solidFill>
                <a:latin typeface="Arial" panose="020B0604020202020204" pitchFamily="34" charset="0"/>
              </a:rPr>
              <a:t>，</a:t>
            </a:r>
            <a:r>
              <a:rPr lang="en-US" altLang="zh-CN" sz="2000" b="0" dirty="0">
                <a:solidFill>
                  <a:schemeClr val="tx1"/>
                </a:solidFill>
                <a:latin typeface="Arial" panose="020B0604020202020204" pitchFamily="34" charset="0"/>
              </a:rPr>
              <a:t>HO</a:t>
            </a:r>
            <a:r>
              <a:rPr lang="zh-CN" altLang="en-US" sz="2000" b="0" dirty="0">
                <a:solidFill>
                  <a:schemeClr val="tx1"/>
                </a:solidFill>
                <a:latin typeface="Arial" panose="020B0604020202020204" pitchFamily="34" charset="0"/>
              </a:rPr>
              <a:t>）是指移动台在通信期间，由于位置发生改变，而改变与网络的连接关系的过程，也称越区切换。</a:t>
            </a:r>
          </a:p>
        </p:txBody>
      </p:sp>
      <p:sp>
        <p:nvSpPr>
          <p:cNvPr id="26" name="Rectangle 54">
            <a:extLst>
              <a:ext uri="{FF2B5EF4-FFF2-40B4-BE49-F238E27FC236}">
                <a16:creationId xmlns:a16="http://schemas.microsoft.com/office/drawing/2014/main" id="{DBB54C9E-E065-4BB9-8060-5F4FBF1E0F77}"/>
              </a:ext>
            </a:extLst>
          </p:cNvPr>
          <p:cNvSpPr>
            <a:spLocks noChangeArrowheads="1"/>
          </p:cNvSpPr>
          <p:nvPr/>
        </p:nvSpPr>
        <p:spPr bwMode="auto">
          <a:xfrm>
            <a:off x="8705526" y="1635076"/>
            <a:ext cx="2749982"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square" lIns="92075" tIns="46038" rIns="92075" bIns="46038">
            <a:spAutoFit/>
          </a:bodyPr>
          <a:lstStyle>
            <a:lvl1pPr>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Tx/>
              <a:buFont typeface="+mj-lt"/>
              <a:buAutoNum type="arabicPeriod"/>
            </a:pPr>
            <a:r>
              <a:rPr lang="zh-CN" altLang="en-US" sz="2000" b="0" dirty="0">
                <a:solidFill>
                  <a:schemeClr val="tx1"/>
                </a:solidFill>
                <a:latin typeface="Arial" panose="020B0604020202020204" pitchFamily="34" charset="0"/>
              </a:rPr>
              <a:t>链路监视和测量</a:t>
            </a:r>
            <a:endParaRPr lang="en-US" altLang="zh-CN" sz="2000" b="0" dirty="0">
              <a:solidFill>
                <a:schemeClr val="tx1"/>
              </a:solidFill>
              <a:latin typeface="Arial" panose="020B0604020202020204" pitchFamily="34" charset="0"/>
            </a:endParaRPr>
          </a:p>
          <a:p>
            <a:pPr marL="457200" indent="-457200">
              <a:spcBef>
                <a:spcPct val="0"/>
              </a:spcBef>
              <a:buClrTx/>
              <a:buFont typeface="+mj-lt"/>
              <a:buAutoNum type="arabicPeriod"/>
            </a:pPr>
            <a:r>
              <a:rPr lang="zh-CN" altLang="en-US" sz="2000" b="0" dirty="0">
                <a:solidFill>
                  <a:schemeClr val="tx1"/>
                </a:solidFill>
                <a:latin typeface="Arial" panose="020B0604020202020204" pitchFamily="34" charset="0"/>
              </a:rPr>
              <a:t>目标小区的确定和切换触发（切换决策）</a:t>
            </a:r>
            <a:endParaRPr lang="en-US" altLang="zh-CN" sz="2000" b="0" dirty="0">
              <a:solidFill>
                <a:schemeClr val="tx1"/>
              </a:solidFill>
              <a:latin typeface="Arial" panose="020B0604020202020204" pitchFamily="34" charset="0"/>
            </a:endParaRPr>
          </a:p>
          <a:p>
            <a:pPr marL="457200" indent="-457200">
              <a:spcBef>
                <a:spcPct val="0"/>
              </a:spcBef>
              <a:buClrTx/>
              <a:buFont typeface="+mj-lt"/>
              <a:buAutoNum type="arabicPeriod"/>
            </a:pPr>
            <a:r>
              <a:rPr lang="zh-CN" altLang="en-US" sz="2000" b="0" dirty="0">
                <a:solidFill>
                  <a:schemeClr val="tx1"/>
                </a:solidFill>
                <a:latin typeface="Arial" panose="020B0604020202020204" pitchFamily="34" charset="0"/>
              </a:rPr>
              <a:t>切换执行</a:t>
            </a:r>
          </a:p>
          <a:p>
            <a:pPr algn="ctr">
              <a:spcBef>
                <a:spcPct val="0"/>
              </a:spcBef>
              <a:buClrTx/>
              <a:buFontTx/>
              <a:buNone/>
            </a:pPr>
            <a:endParaRPr lang="zh-CN" altLang="en-US" sz="2000" dirty="0">
              <a:solidFill>
                <a:schemeClr val="tx1"/>
              </a:solidFill>
              <a:latin typeface="Arial" panose="020B0604020202020204" pitchFamily="34" charset="0"/>
            </a:endParaRPr>
          </a:p>
          <a:p>
            <a:pPr algn="ctr">
              <a:spcBef>
                <a:spcPct val="0"/>
              </a:spcBef>
              <a:buClrTx/>
              <a:buFontTx/>
              <a:buNone/>
            </a:pPr>
            <a:endParaRPr lang="zh-CN" altLang="en-US" sz="2000" dirty="0">
              <a:solidFill>
                <a:schemeClr val="tx1"/>
              </a:solidFill>
              <a:latin typeface="Arial" panose="020B0604020202020204" pitchFamily="34" charset="0"/>
            </a:endParaRPr>
          </a:p>
        </p:txBody>
      </p:sp>
      <p:sp>
        <p:nvSpPr>
          <p:cNvPr id="31" name="TextBox 30">
            <a:extLst>
              <a:ext uri="{FF2B5EF4-FFF2-40B4-BE49-F238E27FC236}">
                <a16:creationId xmlns:a16="http://schemas.microsoft.com/office/drawing/2014/main" id="{9F03EED2-F0EF-4CA0-AE5A-EA27EAEFCE23}"/>
              </a:ext>
            </a:extLst>
          </p:cNvPr>
          <p:cNvSpPr txBox="1"/>
          <p:nvPr/>
        </p:nvSpPr>
        <p:spPr>
          <a:xfrm>
            <a:off x="8375294" y="5344761"/>
            <a:ext cx="14157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sm" len="med"/>
              </a14:hiddenLine>
            </a:ext>
          </a:extLst>
        </p:spPr>
        <p:txBody>
          <a:bodyPr wrap="square" lIns="92075" tIns="46038" rIns="92075" bIns="46038">
            <a:spAutoFit/>
          </a:bodyPr>
          <a:lstStyle>
            <a:defPPr>
              <a:defRPr lang="zh-CN"/>
            </a:defPPr>
            <a:lvl1pPr marL="457200" indent="-457200">
              <a:spcBef>
                <a:spcPct val="0"/>
              </a:spcBef>
              <a:buClrTx/>
              <a:buFont typeface="+mj-lt"/>
              <a:buAutoNum type="arabicPeriod"/>
              <a:defRPr sz="2000" b="0">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400">
                <a:latin typeface="Arial" panose="020B0604020202020204" pitchFamily="34" charset="0"/>
                <a:ea typeface="宋体" panose="02010600030101010101" pitchFamily="2" charset="-122"/>
              </a:defRPr>
            </a:lvl3pPr>
            <a:lvl4pPr marL="1600200" indent="-228600">
              <a:spcBef>
                <a:spcPct val="20000"/>
              </a:spcBef>
              <a:buChar char="–"/>
              <a:defRPr sz="2000">
                <a:latin typeface="Arial" panose="020B0604020202020204" pitchFamily="34" charset="0"/>
                <a:ea typeface="宋体" panose="02010600030101010101" pitchFamily="2" charset="-122"/>
              </a:defRPr>
            </a:lvl4pPr>
            <a:lvl5pPr marL="2057400" indent="-22860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r>
              <a:rPr lang="zh-CN" altLang="en-US" dirty="0"/>
              <a:t>硬切换</a:t>
            </a:r>
            <a:endParaRPr lang="en-US" altLang="zh-CN" dirty="0"/>
          </a:p>
          <a:p>
            <a:r>
              <a:rPr lang="zh-CN" altLang="en-US" dirty="0"/>
              <a:t>软切换</a:t>
            </a:r>
            <a:endParaRPr lang="en-US" dirty="0"/>
          </a:p>
        </p:txBody>
      </p:sp>
      <p:sp>
        <p:nvSpPr>
          <p:cNvPr id="34" name="Slide Number Placeholder 33">
            <a:extLst>
              <a:ext uri="{FF2B5EF4-FFF2-40B4-BE49-F238E27FC236}">
                <a16:creationId xmlns:a16="http://schemas.microsoft.com/office/drawing/2014/main" id="{DC177BE0-DD69-4C01-8B0D-C848D93D7577}"/>
              </a:ext>
            </a:extLst>
          </p:cNvPr>
          <p:cNvSpPr>
            <a:spLocks noGrp="1"/>
          </p:cNvSpPr>
          <p:nvPr>
            <p:ph type="sldNum" sz="quarter" idx="12"/>
          </p:nvPr>
        </p:nvSpPr>
        <p:spPr/>
        <p:txBody>
          <a:bodyPr/>
          <a:lstStyle/>
          <a:p>
            <a:fld id="{F623E810-FFAA-425E-B9F9-C55CCC4FA6E5}" type="slidenum">
              <a:rPr lang="zh-CN" altLang="en-US" smtClean="0"/>
              <a:t>6</a:t>
            </a:fld>
            <a:endParaRPr lang="zh-CN" altLang="en-US"/>
          </a:p>
        </p:txBody>
      </p:sp>
      <p:sp>
        <p:nvSpPr>
          <p:cNvPr id="36" name="Footer Placeholder 35">
            <a:extLst>
              <a:ext uri="{FF2B5EF4-FFF2-40B4-BE49-F238E27FC236}">
                <a16:creationId xmlns:a16="http://schemas.microsoft.com/office/drawing/2014/main" id="{B6575C92-94B8-4B82-BF10-1BA2B97F4D5E}"/>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261897243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3" grpId="0" animBg="1"/>
      <p:bldP spid="24" grpId="0"/>
      <p:bldP spid="26"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EE9FE70-DFC4-492D-A26D-1631151E45CD}"/>
                  </a:ext>
                </a:extLst>
              </p:cNvPr>
              <p:cNvSpPr>
                <a:spLocks noGrp="1"/>
              </p:cNvSpPr>
              <p:nvPr>
                <p:ph idx="1"/>
              </p:nvPr>
            </p:nvSpPr>
            <p:spPr>
              <a:xfrm>
                <a:off x="411479" y="1330037"/>
                <a:ext cx="10515600" cy="5052290"/>
              </a:xfrm>
            </p:spPr>
            <p:txBody>
              <a:bodyPr>
                <a:normAutofit/>
              </a:bodyPr>
              <a:lstStyle/>
              <a:p>
                <a:pPr>
                  <a:lnSpc>
                    <a:spcPct val="70000"/>
                  </a:lnSpc>
                  <a:buClr>
                    <a:schemeClr val="accent4"/>
                  </a:buClr>
                  <a:buBlip>
                    <a:blip r:embed="rId2"/>
                  </a:buBlip>
                </a:pPr>
                <a:r>
                  <a:rPr lang="zh-CN" altLang="en-US" sz="3200" dirty="0">
                    <a:solidFill>
                      <a:srgbClr val="003300"/>
                    </a:solidFill>
                    <a:latin typeface="华文楷体" panose="02010600040101010101" pitchFamily="2" charset="-122"/>
                    <a:ea typeface="华文楷体" panose="02010600040101010101" pitchFamily="2" charset="-122"/>
                  </a:rPr>
                  <a:t>切换定义</a:t>
                </a:r>
                <a:endParaRPr lang="en-US" altLang="zh-CN" sz="3200" dirty="0">
                  <a:solidFill>
                    <a:srgbClr val="003300"/>
                  </a:solidFill>
                  <a:latin typeface="华文楷体" panose="02010600040101010101" pitchFamily="2" charset="-122"/>
                  <a:ea typeface="华文楷体" panose="02010600040101010101" pitchFamily="2" charset="-122"/>
                </a:endParaRPr>
              </a:p>
              <a:p>
                <a:pPr marL="457200" lvl="1" indent="0">
                  <a:buNone/>
                </a:pPr>
                <a:r>
                  <a:rPr lang="zh-CN" altLang="en-US" sz="2600" dirty="0">
                    <a:latin typeface="华文楷体" panose="02010600040101010101" pitchFamily="2" charset="-122"/>
                    <a:ea typeface="华文楷体" panose="02010600040101010101" pitchFamily="2" charset="-122"/>
                  </a:rPr>
                  <a:t>切换是指移动台在通信期间，由于位置发生改变，而改变与网络的连接关系的过程，也称越区切换。</a:t>
                </a:r>
                <a:endParaRPr lang="en-US" altLang="zh-CN" sz="2600" dirty="0">
                  <a:latin typeface="华文楷体" panose="02010600040101010101" pitchFamily="2" charset="-122"/>
                  <a:ea typeface="华文楷体" panose="02010600040101010101" pitchFamily="2" charset="-122"/>
                </a:endParaRPr>
              </a:p>
              <a:p>
                <a:pPr>
                  <a:lnSpc>
                    <a:spcPct val="70000"/>
                  </a:lnSpc>
                  <a:buClr>
                    <a:schemeClr val="accent4"/>
                  </a:buClr>
                  <a:buBlip>
                    <a:blip r:embed="rId2"/>
                  </a:buBlip>
                </a:pPr>
                <a:r>
                  <a:rPr lang="zh-CN" altLang="en-US" sz="3200" dirty="0">
                    <a:solidFill>
                      <a:srgbClr val="003300"/>
                    </a:solidFill>
                    <a:latin typeface="华文楷体" panose="02010600040101010101" pitchFamily="2" charset="-122"/>
                    <a:ea typeface="华文楷体" panose="02010600040101010101" pitchFamily="2" charset="-122"/>
                  </a:rPr>
                  <a:t>切换目的</a:t>
                </a:r>
                <a:endParaRPr lang="en-US" altLang="zh-CN" sz="3200" dirty="0">
                  <a:solidFill>
                    <a:srgbClr val="003300"/>
                  </a:solidFill>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600" dirty="0">
                    <a:latin typeface="华文楷体" panose="02010600040101010101" pitchFamily="2" charset="-122"/>
                    <a:ea typeface="华文楷体" panose="02010600040101010101" pitchFamily="2" charset="-122"/>
                  </a:rPr>
                  <a:t>实现蜂窝无缝覆盖；</a:t>
                </a:r>
                <a:endParaRPr lang="en-US" altLang="zh-CN" sz="2600" dirty="0">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600" dirty="0">
                    <a:latin typeface="华文楷体" panose="02010600040101010101" pitchFamily="2" charset="-122"/>
                    <a:ea typeface="华文楷体" panose="02010600040101010101" pitchFamily="2" charset="-122"/>
                  </a:rPr>
                  <a:t>保证通信的连续性。</a:t>
                </a:r>
                <a:endParaRPr lang="en-US" altLang="zh-CN" sz="2600" dirty="0">
                  <a:latin typeface="华文楷体" panose="02010600040101010101" pitchFamily="2" charset="-122"/>
                  <a:ea typeface="华文楷体" panose="02010600040101010101" pitchFamily="2" charset="-122"/>
                </a:endParaRPr>
              </a:p>
              <a:p>
                <a:pPr>
                  <a:lnSpc>
                    <a:spcPct val="70000"/>
                  </a:lnSpc>
                  <a:buClr>
                    <a:schemeClr val="accent4"/>
                  </a:buClr>
                  <a:buBlip>
                    <a:blip r:embed="rId2"/>
                  </a:buBlip>
                </a:pPr>
                <a:r>
                  <a:rPr lang="zh-CN" altLang="en-US" sz="3200" dirty="0">
                    <a:solidFill>
                      <a:srgbClr val="003300"/>
                    </a:solidFill>
                    <a:latin typeface="华文楷体" panose="02010600040101010101" pitchFamily="2" charset="-122"/>
                    <a:ea typeface="华文楷体" panose="02010600040101010101" pitchFamily="2" charset="-122"/>
                  </a:rPr>
                  <a:t>切换原因</a:t>
                </a:r>
                <a:endParaRPr lang="en-US" altLang="zh-CN" sz="3200" dirty="0">
                  <a:solidFill>
                    <a:srgbClr val="003300"/>
                  </a:solidFill>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600" dirty="0">
                    <a:latin typeface="华文楷体" panose="02010600040101010101" pitchFamily="2" charset="-122"/>
                    <a:ea typeface="华文楷体" panose="02010600040101010101" pitchFamily="2" charset="-122"/>
                  </a:rPr>
                  <a:t>提高自身通信质量的需求：信号强度低于系统规定门限，门限</a:t>
                </a:r>
                <a14:m>
                  <m:oMath xmlns:m="http://schemas.openxmlformats.org/officeDocument/2006/math">
                    <m:sSub>
                      <m:sSubPr>
                        <m:ctrlPr>
                          <a:rPr lang="en-US" altLang="zh-CN" sz="2600" i="1" dirty="0">
                            <a:latin typeface="Cambria Math" panose="02040503050406030204" pitchFamily="18" charset="0"/>
                            <a:ea typeface="华文楷体" panose="02010600040101010101" pitchFamily="2" charset="-122"/>
                          </a:rPr>
                        </m:ctrlPr>
                      </m:sSubPr>
                      <m:e>
                        <m:r>
                          <a:rPr lang="en-US" altLang="zh-CN" sz="2600" dirty="0">
                            <a:latin typeface="Cambria Math" panose="02040503050406030204" pitchFamily="18" charset="0"/>
                            <a:ea typeface="华文楷体" panose="02010600040101010101" pitchFamily="2" charset="-122"/>
                          </a:rPr>
                          <m:t>𝑃</m:t>
                        </m:r>
                      </m:e>
                      <m:sub>
                        <m:r>
                          <a:rPr lang="en-US" altLang="zh-CN" sz="2600" dirty="0">
                            <a:latin typeface="Cambria Math" panose="02040503050406030204" pitchFamily="18" charset="0"/>
                            <a:ea typeface="华文楷体" panose="02010600040101010101" pitchFamily="2" charset="-122"/>
                          </a:rPr>
                          <m:t>𝑟</m:t>
                        </m:r>
                      </m:sub>
                    </m:sSub>
                  </m:oMath>
                </a14:m>
                <a:r>
                  <a:rPr lang="zh-CN" altLang="en-US" sz="2600" dirty="0">
                    <a:latin typeface="华文楷体" panose="02010600040101010101" pitchFamily="2" charset="-122"/>
                    <a:ea typeface="华文楷体" panose="02010600040101010101" pitchFamily="2" charset="-122"/>
                  </a:rPr>
                  <a:t>稍大于</a:t>
                </a:r>
                <a14:m>
                  <m:oMath xmlns:m="http://schemas.openxmlformats.org/officeDocument/2006/math">
                    <m:sSub>
                      <m:sSubPr>
                        <m:ctrlPr>
                          <a:rPr lang="en-US" altLang="zh-CN" sz="2600" i="1" dirty="0">
                            <a:latin typeface="Cambria Math" panose="02040503050406030204" pitchFamily="18" charset="0"/>
                            <a:ea typeface="华文楷体" panose="02010600040101010101" pitchFamily="2" charset="-122"/>
                          </a:rPr>
                        </m:ctrlPr>
                      </m:sSubPr>
                      <m:e>
                        <m:r>
                          <a:rPr lang="en-US" altLang="zh-CN" sz="2600" dirty="0">
                            <a:latin typeface="Cambria Math" panose="02040503050406030204" pitchFamily="18" charset="0"/>
                            <a:ea typeface="华文楷体" panose="02010600040101010101" pitchFamily="2" charset="-122"/>
                          </a:rPr>
                          <m:t>𝑃</m:t>
                        </m:r>
                      </m:e>
                      <m:sub>
                        <m:r>
                          <a:rPr lang="en-US" altLang="zh-CN" sz="2600" dirty="0">
                            <a:latin typeface="Cambria Math" panose="02040503050406030204" pitchFamily="18" charset="0"/>
                            <a:ea typeface="华文楷体" panose="02010600040101010101" pitchFamily="2" charset="-122"/>
                          </a:rPr>
                          <m:t>𝑟𝑚𝑖𝑛</m:t>
                        </m:r>
                      </m:sub>
                    </m:sSub>
                    <m:r>
                      <a:rPr lang="en-US" altLang="zh-CN" sz="2600" dirty="0">
                        <a:latin typeface="Cambria Math" panose="02040503050406030204" pitchFamily="18" charset="0"/>
                        <a:ea typeface="华文楷体" panose="02010600040101010101" pitchFamily="2" charset="-122"/>
                      </a:rPr>
                      <m:t>=−90~−100</m:t>
                    </m:r>
                    <m:r>
                      <a:rPr lang="en-US" altLang="zh-CN" sz="2600" dirty="0">
                        <a:latin typeface="Cambria Math" panose="02040503050406030204" pitchFamily="18" charset="0"/>
                        <a:ea typeface="华文楷体" panose="02010600040101010101" pitchFamily="2" charset="-122"/>
                      </a:rPr>
                      <m:t>𝑑𝐵𝑚</m:t>
                    </m:r>
                  </m:oMath>
                </a14:m>
                <a:r>
                  <a:rPr lang="zh-CN" altLang="en-US" sz="2600" dirty="0">
                    <a:latin typeface="华文楷体" panose="02010600040101010101" pitchFamily="2" charset="-122"/>
                    <a:ea typeface="华文楷体" panose="02010600040101010101" pitchFamily="2" charset="-122"/>
                  </a:rPr>
                  <a:t>；</a:t>
                </a:r>
                <a:endParaRPr lang="en-US" altLang="zh-CN" sz="2600" dirty="0">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600" dirty="0">
                    <a:latin typeface="华文楷体" panose="02010600040101010101" pitchFamily="2" charset="-122"/>
                    <a:ea typeface="华文楷体" panose="02010600040101010101" pitchFamily="2" charset="-122"/>
                  </a:rPr>
                  <a:t>提高整个系统容量的需要，被强制切换至相邻小区。</a:t>
                </a:r>
                <a:endParaRPr lang="en-US" altLang="zh-CN" sz="2600" dirty="0">
                  <a:latin typeface="华文楷体" panose="02010600040101010101" pitchFamily="2" charset="-122"/>
                  <a:ea typeface="华文楷体" panose="02010600040101010101" pitchFamily="2" charset="-122"/>
                </a:endParaRPr>
              </a:p>
              <a:p>
                <a:pPr marL="280988" lvl="1" indent="-12700">
                  <a:buNone/>
                </a:pPr>
                <a:r>
                  <a:rPr lang="zh-CN" altLang="en-US" sz="2600" dirty="0">
                    <a:solidFill>
                      <a:srgbClr val="0A6677"/>
                    </a:solidFill>
                    <a:latin typeface="华文楷体" panose="02010600040101010101" pitchFamily="2" charset="-122"/>
                    <a:ea typeface="华文楷体" panose="02010600040101010101" pitchFamily="2" charset="-122"/>
                  </a:rPr>
                  <a:t>这两种原因发起的实体不一样，前者通常由手机发起，后者由基站或者以上实体发起。</a:t>
                </a:r>
                <a:endParaRPr lang="en-US" altLang="zh-CN" sz="2600" dirty="0">
                  <a:solidFill>
                    <a:srgbClr val="0A6677"/>
                  </a:solidFill>
                  <a:latin typeface="华文楷体" panose="02010600040101010101" pitchFamily="2" charset="-122"/>
                  <a:ea typeface="华文楷体" panose="02010600040101010101" pitchFamily="2" charset="-122"/>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dirty="0"/>
              </a:p>
            </p:txBody>
          </p:sp>
        </mc:Choice>
        <mc:Fallback xmlns="">
          <p:sp>
            <p:nvSpPr>
              <p:cNvPr id="2" name="Content Placeholder 1">
                <a:extLst>
                  <a:ext uri="{FF2B5EF4-FFF2-40B4-BE49-F238E27FC236}">
                    <a16:creationId xmlns:a16="http://schemas.microsoft.com/office/drawing/2014/main" id="{0EE9FE70-DFC4-492D-A26D-1631151E45CD}"/>
                  </a:ext>
                </a:extLst>
              </p:cNvPr>
              <p:cNvSpPr>
                <a:spLocks noGrp="1" noRot="1" noChangeAspect="1" noMove="1" noResize="1" noEditPoints="1" noAdjustHandles="1" noChangeArrowheads="1" noChangeShapeType="1" noTextEdit="1"/>
              </p:cNvSpPr>
              <p:nvPr>
                <p:ph idx="1"/>
              </p:nvPr>
            </p:nvSpPr>
            <p:spPr>
              <a:xfrm>
                <a:off x="411479" y="1330037"/>
                <a:ext cx="10515600" cy="5052290"/>
              </a:xfrm>
              <a:blipFill>
                <a:blip r:embed="rId3"/>
                <a:stretch>
                  <a:fillRect t="-3981" b="-132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DF7DBC-2E1B-4151-B241-D51F190194A1}"/>
              </a:ext>
            </a:extLst>
          </p:cNvPr>
          <p:cNvSpPr>
            <a:spLocks noGrp="1"/>
          </p:cNvSpPr>
          <p:nvPr>
            <p:ph type="title"/>
          </p:nvPr>
        </p:nvSpPr>
        <p:spPr/>
        <p:txBody>
          <a:bodyPr/>
          <a:lstStyle/>
          <a:p>
            <a:r>
              <a:rPr lang="en-US" dirty="0"/>
              <a:t>5.6.1 </a:t>
            </a:r>
            <a:r>
              <a:rPr lang="zh-CN" altLang="en-US" dirty="0"/>
              <a:t>信道切换原理</a:t>
            </a:r>
            <a:endParaRPr lang="en-US" dirty="0"/>
          </a:p>
        </p:txBody>
      </p:sp>
      <p:sp>
        <p:nvSpPr>
          <p:cNvPr id="5" name="Slide Number Placeholder 4">
            <a:extLst>
              <a:ext uri="{FF2B5EF4-FFF2-40B4-BE49-F238E27FC236}">
                <a16:creationId xmlns:a16="http://schemas.microsoft.com/office/drawing/2014/main" id="{73FA93E8-F3EE-49AE-BA7D-3E1148E40AAA}"/>
              </a:ext>
            </a:extLst>
          </p:cNvPr>
          <p:cNvSpPr>
            <a:spLocks noGrp="1"/>
          </p:cNvSpPr>
          <p:nvPr>
            <p:ph type="sldNum" sz="quarter" idx="12"/>
          </p:nvPr>
        </p:nvSpPr>
        <p:spPr/>
        <p:txBody>
          <a:bodyPr/>
          <a:lstStyle/>
          <a:p>
            <a:fld id="{F623E810-FFAA-425E-B9F9-C55CCC4FA6E5}" type="slidenum">
              <a:rPr lang="zh-CN" altLang="en-US" smtClean="0"/>
              <a:t>7</a:t>
            </a:fld>
            <a:endParaRPr lang="zh-CN" altLang="en-US"/>
          </a:p>
        </p:txBody>
      </p:sp>
      <p:sp>
        <p:nvSpPr>
          <p:cNvPr id="7" name="Footer Placeholder 6">
            <a:extLst>
              <a:ext uri="{FF2B5EF4-FFF2-40B4-BE49-F238E27FC236}">
                <a16:creationId xmlns:a16="http://schemas.microsoft.com/office/drawing/2014/main" id="{ED77C31D-606C-414C-A2D6-F7AC060899DE}"/>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419509625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circle(in)">
                                      <p:cBhvr>
                                        <p:cTn id="51"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EE9FE70-DFC4-492D-A26D-1631151E45CD}"/>
                  </a:ext>
                </a:extLst>
              </p:cNvPr>
              <p:cNvSpPr>
                <a:spLocks noGrp="1"/>
              </p:cNvSpPr>
              <p:nvPr>
                <p:ph idx="1"/>
              </p:nvPr>
            </p:nvSpPr>
            <p:spPr>
              <a:xfrm>
                <a:off x="411479" y="1459776"/>
                <a:ext cx="10515600" cy="4830617"/>
              </a:xfrm>
            </p:spPr>
            <p:txBody>
              <a:bodyPr>
                <a:normAutofit fontScale="92500" lnSpcReduction="10000"/>
              </a:bodyPr>
              <a:lstStyle/>
              <a:p>
                <a:pPr>
                  <a:lnSpc>
                    <a:spcPct val="70000"/>
                  </a:lnSpc>
                  <a:buClr>
                    <a:schemeClr val="accent4"/>
                  </a:buClr>
                  <a:buBlip>
                    <a:blip r:embed="rId2"/>
                  </a:buBlip>
                </a:pPr>
                <a:r>
                  <a:rPr lang="zh-CN" altLang="en-US" sz="3200" dirty="0">
                    <a:solidFill>
                      <a:srgbClr val="003300"/>
                    </a:solidFill>
                    <a:latin typeface="华文楷体" panose="02010600040101010101" pitchFamily="2" charset="-122"/>
                    <a:ea typeface="华文楷体" panose="02010600040101010101" pitchFamily="2" charset="-122"/>
                  </a:rPr>
                  <a:t>切换要求</a:t>
                </a:r>
                <a:endParaRPr lang="en-US" altLang="zh-CN" sz="3200" dirty="0">
                  <a:solidFill>
                    <a:srgbClr val="003300"/>
                  </a:solidFill>
                  <a:latin typeface="华文楷体" panose="02010600040101010101" pitchFamily="2" charset="-122"/>
                  <a:ea typeface="华文楷体" panose="02010600040101010101" pitchFamily="2" charset="-122"/>
                </a:endParaRPr>
              </a:p>
              <a:p>
                <a:pPr marL="971550" lvl="1" indent="-514350">
                  <a:lnSpc>
                    <a:spcPct val="110000"/>
                  </a:lnSpc>
                  <a:buFont typeface="+mj-lt"/>
                  <a:buAutoNum type="arabicPeriod"/>
                </a:pPr>
                <a:r>
                  <a:rPr lang="zh-CN" altLang="en-US" sz="2800" dirty="0">
                    <a:latin typeface="华文楷体" panose="02010600040101010101" pitchFamily="2" charset="-122"/>
                    <a:ea typeface="华文楷体" panose="02010600040101010101" pitchFamily="2" charset="-122"/>
                  </a:rPr>
                  <a:t>用户察觉不到；</a:t>
                </a:r>
                <a:endParaRPr lang="en-US" altLang="zh-CN" sz="2800" dirty="0">
                  <a:latin typeface="华文楷体" panose="02010600040101010101" pitchFamily="2" charset="-122"/>
                  <a:ea typeface="华文楷体" panose="02010600040101010101" pitchFamily="2" charset="-122"/>
                </a:endParaRPr>
              </a:p>
              <a:p>
                <a:pPr marL="971550" lvl="1" indent="-514350">
                  <a:lnSpc>
                    <a:spcPct val="110000"/>
                  </a:lnSpc>
                  <a:buFont typeface="+mj-lt"/>
                  <a:buAutoNum type="arabicPeriod"/>
                </a:pPr>
                <a:r>
                  <a:rPr lang="zh-CN" altLang="en-US" sz="2800" dirty="0">
                    <a:latin typeface="华文楷体" panose="02010600040101010101" pitchFamily="2" charset="-122"/>
                    <a:ea typeface="华文楷体" panose="02010600040101010101" pitchFamily="2" charset="-122"/>
                  </a:rPr>
                  <a:t>差值</a:t>
                </a:r>
                <a14:m>
                  <m:oMath xmlns:m="http://schemas.openxmlformats.org/officeDocument/2006/math">
                    <m:r>
                      <a:rPr lang="en-US" altLang="zh-CN" sz="2800" dirty="0">
                        <a:latin typeface="Cambria Math" panose="02040503050406030204" pitchFamily="18" charset="0"/>
                        <a:ea typeface="华文楷体" panose="02010600040101010101" pitchFamily="2" charset="-122"/>
                      </a:rPr>
                      <m:t>∆=</m:t>
                    </m:r>
                    <m:sSub>
                      <m:sSubPr>
                        <m:ctrlPr>
                          <a:rPr lang="en-US" altLang="zh-CN" sz="2800" i="1" dirty="0">
                            <a:latin typeface="Cambria Math" panose="02040503050406030204" pitchFamily="18" charset="0"/>
                            <a:ea typeface="华文楷体" panose="02010600040101010101" pitchFamily="2" charset="-122"/>
                          </a:rPr>
                        </m:ctrlPr>
                      </m:sSubPr>
                      <m:e>
                        <m:r>
                          <a:rPr lang="en-US" altLang="zh-CN" sz="2800" dirty="0">
                            <a:latin typeface="Cambria Math" panose="02040503050406030204" pitchFamily="18" charset="0"/>
                            <a:ea typeface="华文楷体" panose="02010600040101010101" pitchFamily="2" charset="-122"/>
                          </a:rPr>
                          <m:t>𝑃</m:t>
                        </m:r>
                      </m:e>
                      <m:sub>
                        <m:r>
                          <a:rPr lang="en-US" altLang="zh-CN" sz="2800" dirty="0">
                            <a:latin typeface="Cambria Math" panose="02040503050406030204" pitchFamily="18" charset="0"/>
                            <a:ea typeface="华文楷体" panose="02010600040101010101" pitchFamily="2" charset="-122"/>
                          </a:rPr>
                          <m:t>𝑟</m:t>
                        </m:r>
                      </m:sub>
                    </m:sSub>
                    <m:r>
                      <a:rPr lang="en-US" altLang="zh-CN" sz="2800" dirty="0">
                        <a:latin typeface="Cambria Math" panose="02040503050406030204" pitchFamily="18" charset="0"/>
                        <a:ea typeface="华文楷体" panose="02010600040101010101" pitchFamily="2" charset="-122"/>
                      </a:rPr>
                      <m:t>−</m:t>
                    </m:r>
                    <m:sSub>
                      <m:sSubPr>
                        <m:ctrlPr>
                          <a:rPr lang="en-US" altLang="zh-CN" sz="2800" i="1" dirty="0">
                            <a:latin typeface="Cambria Math" panose="02040503050406030204" pitchFamily="18" charset="0"/>
                            <a:ea typeface="华文楷体" panose="02010600040101010101" pitchFamily="2" charset="-122"/>
                          </a:rPr>
                        </m:ctrlPr>
                      </m:sSubPr>
                      <m:e>
                        <m:r>
                          <a:rPr lang="en-US" altLang="zh-CN" sz="2800" dirty="0">
                            <a:latin typeface="Cambria Math" panose="02040503050406030204" pitchFamily="18" charset="0"/>
                            <a:ea typeface="华文楷体" panose="02010600040101010101" pitchFamily="2" charset="-122"/>
                          </a:rPr>
                          <m:t>𝑃</m:t>
                        </m:r>
                      </m:e>
                      <m:sub>
                        <m:r>
                          <a:rPr lang="en-US" altLang="zh-CN" sz="2800" dirty="0">
                            <a:latin typeface="Cambria Math" panose="02040503050406030204" pitchFamily="18" charset="0"/>
                            <a:ea typeface="华文楷体" panose="02010600040101010101" pitchFamily="2" charset="-122"/>
                          </a:rPr>
                          <m:t>𝑟𝑚𝑖𝑛</m:t>
                        </m:r>
                      </m:sub>
                    </m:sSub>
                  </m:oMath>
                </a14:m>
                <a:r>
                  <a:rPr lang="zh-CN" altLang="en-US" sz="2800" dirty="0">
                    <a:latin typeface="华文楷体" panose="02010600040101010101" pitchFamily="2" charset="-122"/>
                    <a:ea typeface="华文楷体" panose="02010600040101010101" pitchFamily="2" charset="-122"/>
                  </a:rPr>
                  <a:t>设置要合适</a:t>
                </a:r>
                <a:endParaRPr lang="en-US" altLang="zh-CN" sz="2800" dirty="0">
                  <a:latin typeface="华文楷体" panose="02010600040101010101" pitchFamily="2" charset="-122"/>
                  <a:ea typeface="华文楷体" panose="02010600040101010101" pitchFamily="2" charset="-122"/>
                </a:endParaRPr>
              </a:p>
              <a:p>
                <a:pPr marL="457200" lvl="1" indent="0">
                  <a:buNone/>
                </a:pPr>
                <a:r>
                  <a:rPr lang="en-US" altLang="zh-CN" dirty="0">
                    <a:latin typeface="Arial" panose="020B0604020202020204" pitchFamily="34" charset="0"/>
                  </a:rPr>
                  <a:t>	</a:t>
                </a:r>
                <a:r>
                  <a:rPr lang="en-US" altLang="zh-CN" dirty="0">
                    <a:solidFill>
                      <a:srgbClr val="0A6677"/>
                    </a:solidFill>
                    <a:latin typeface="Arial" panose="020B0604020202020204" pitchFamily="34" charset="0"/>
                  </a:rPr>
                  <a:t>-</a:t>
                </a:r>
                <a:r>
                  <a:rPr lang="en-US" altLang="zh-CN" dirty="0">
                    <a:latin typeface="Arial" panose="020B0604020202020204" pitchFamily="34" charset="0"/>
                  </a:rPr>
                  <a:t> </a:t>
                </a:r>
                <a:r>
                  <a:rPr lang="zh-CN" altLang="en-US" sz="2800" dirty="0">
                    <a:latin typeface="华文楷体" panose="02010600040101010101" pitchFamily="2" charset="-122"/>
                    <a:ea typeface="华文楷体" panose="02010600040101010101" pitchFamily="2" charset="-122"/>
                  </a:rPr>
                  <a:t>不能太小（容易掉话）</a:t>
                </a:r>
                <a:endParaRPr lang="en-US" altLang="zh-CN" sz="2800" dirty="0">
                  <a:latin typeface="华文楷体" panose="02010600040101010101" pitchFamily="2" charset="-122"/>
                  <a:ea typeface="华文楷体" panose="02010600040101010101" pitchFamily="2" charset="-122"/>
                </a:endParaRPr>
              </a:p>
              <a:p>
                <a:pPr marL="457200" lvl="1" indent="0">
                  <a:buNone/>
                </a:pPr>
                <a:r>
                  <a:rPr lang="en-US" altLang="zh-CN" dirty="0">
                    <a:latin typeface="Arial" panose="020B0604020202020204" pitchFamily="34" charset="0"/>
                  </a:rPr>
                  <a:t>	</a:t>
                </a:r>
                <a:r>
                  <a:rPr lang="en-US" altLang="zh-CN" dirty="0">
                    <a:solidFill>
                      <a:srgbClr val="0A6677"/>
                    </a:solidFill>
                    <a:latin typeface="Arial" panose="020B0604020202020204" pitchFamily="34" charset="0"/>
                  </a:rPr>
                  <a:t>-</a:t>
                </a:r>
                <a:r>
                  <a:rPr lang="en-US" altLang="zh-CN" dirty="0">
                    <a:latin typeface="Arial" panose="020B0604020202020204" pitchFamily="34" charset="0"/>
                  </a:rPr>
                  <a:t> </a:t>
                </a:r>
                <a:r>
                  <a:rPr lang="zh-CN" altLang="en-US" sz="2800" dirty="0">
                    <a:latin typeface="华文楷体" panose="02010600040101010101" pitchFamily="2" charset="-122"/>
                    <a:ea typeface="华文楷体" panose="02010600040101010101" pitchFamily="2" charset="-122"/>
                  </a:rPr>
                  <a:t>也不能太大（系统负荷过大）</a:t>
                </a:r>
                <a:endParaRPr lang="en-US" altLang="zh-CN" dirty="0">
                  <a:latin typeface="Arial" panose="020B0604020202020204" pitchFamily="34" charset="0"/>
                </a:endParaRPr>
              </a:p>
              <a:p>
                <a:pPr marL="971550" lvl="1" indent="-514350">
                  <a:lnSpc>
                    <a:spcPct val="100000"/>
                  </a:lnSpc>
                  <a:buFont typeface="+mj-lt"/>
                  <a:buAutoNum type="arabicPeriod" startAt="3"/>
                </a:pPr>
                <a:r>
                  <a:rPr lang="zh-CN" altLang="en-US" sz="2800" dirty="0">
                    <a:latin typeface="华文楷体" panose="02010600040101010101" pitchFamily="2" charset="-122"/>
                    <a:ea typeface="华文楷体" panose="02010600040101010101" pitchFamily="2" charset="-122"/>
                  </a:rPr>
                  <a:t>防止只是瞬间的信道衰落引起的切换，避免发生乒乓效应。</a:t>
                </a:r>
                <a:endParaRPr lang="en-US" altLang="zh-CN" sz="2800" dirty="0">
                  <a:latin typeface="华文楷体" panose="02010600040101010101" pitchFamily="2" charset="-122"/>
                  <a:ea typeface="华文楷体" panose="02010600040101010101" pitchFamily="2" charset="-122"/>
                </a:endParaRPr>
              </a:p>
              <a:p>
                <a:pPr marL="971550" lvl="1" indent="-514350">
                  <a:lnSpc>
                    <a:spcPct val="100000"/>
                  </a:lnSpc>
                  <a:buFont typeface="+mj-lt"/>
                  <a:buAutoNum type="arabicPeriod" startAt="3"/>
                </a:pPr>
                <a:r>
                  <a:rPr lang="zh-CN" altLang="en-US" sz="2800" dirty="0">
                    <a:latin typeface="华文楷体" panose="02010600040101010101" pitchFamily="2" charset="-122"/>
                    <a:ea typeface="华文楷体" panose="02010600040101010101" pitchFamily="2" charset="-122"/>
                  </a:rPr>
                  <a:t>切换优先级较新发起呼叫要高。</a:t>
                </a:r>
                <a:endParaRPr lang="en-US" altLang="zh-CN" sz="2800" dirty="0">
                  <a:latin typeface="华文楷体" panose="02010600040101010101" pitchFamily="2" charset="-122"/>
                  <a:ea typeface="华文楷体" panose="02010600040101010101" pitchFamily="2" charset="-122"/>
                </a:endParaRPr>
              </a:p>
              <a:p>
                <a:pPr marL="971550" lvl="1" indent="-514350">
                  <a:lnSpc>
                    <a:spcPct val="100000"/>
                  </a:lnSpc>
                  <a:buFont typeface="+mj-lt"/>
                  <a:buAutoNum type="arabicPeriod" startAt="3"/>
                </a:pPr>
                <a:r>
                  <a:rPr lang="zh-CN" altLang="en-US" sz="2800" dirty="0">
                    <a:latin typeface="华文楷体" panose="02010600040101010101" pitchFamily="2" charset="-122"/>
                    <a:ea typeface="华文楷体" panose="02010600040101010101" pitchFamily="2" charset="-122"/>
                  </a:rPr>
                  <a:t>切换请求较多时，对切换请求进行排队。</a:t>
                </a:r>
                <a:endParaRPr lang="en-US" altLang="zh-CN" sz="2800" dirty="0">
                  <a:latin typeface="华文楷体" panose="02010600040101010101" pitchFamily="2" charset="-122"/>
                  <a:ea typeface="华文楷体" panose="02010600040101010101" pitchFamily="2" charset="-122"/>
                </a:endParaRPr>
              </a:p>
              <a:p>
                <a:pPr>
                  <a:lnSpc>
                    <a:spcPct val="70000"/>
                  </a:lnSpc>
                  <a:buClr>
                    <a:schemeClr val="accent4"/>
                  </a:buClr>
                  <a:buBlip>
                    <a:blip r:embed="rId2"/>
                  </a:buBlip>
                </a:pPr>
                <a:r>
                  <a:rPr lang="zh-CN" altLang="en-US" sz="3200" dirty="0">
                    <a:solidFill>
                      <a:srgbClr val="003300"/>
                    </a:solidFill>
                    <a:latin typeface="华文楷体" panose="02010600040101010101" pitchFamily="2" charset="-122"/>
                    <a:ea typeface="华文楷体" panose="02010600040101010101" pitchFamily="2" charset="-122"/>
                  </a:rPr>
                  <a:t>链路监视和测量实体</a:t>
                </a:r>
                <a:endParaRPr lang="en-US" altLang="zh-CN" sz="3200" dirty="0">
                  <a:solidFill>
                    <a:srgbClr val="003300"/>
                  </a:solidFill>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800" dirty="0">
                    <a:latin typeface="华文楷体" panose="02010600040101010101" pitchFamily="2" charset="-122"/>
                    <a:ea typeface="华文楷体" panose="02010600040101010101" pitchFamily="2" charset="-122"/>
                  </a:rPr>
                  <a:t>基站：第一代模拟系统；</a:t>
                </a:r>
                <a:endParaRPr lang="en-US" altLang="zh-CN" sz="2800" dirty="0">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800" dirty="0">
                    <a:latin typeface="华文楷体" panose="02010600040101010101" pitchFamily="2" charset="-122"/>
                    <a:ea typeface="华文楷体" panose="02010600040101010101" pitchFamily="2" charset="-122"/>
                  </a:rPr>
                  <a:t>移动台辅助：切换速率要比前者快得多，在蜂窝环境中特别适用。</a:t>
                </a:r>
                <a:endParaRPr lang="en-US" altLang="zh-CN" sz="2800" dirty="0">
                  <a:latin typeface="华文楷体" panose="02010600040101010101" pitchFamily="2" charset="-122"/>
                  <a:ea typeface="华文楷体" panose="02010600040101010101" pitchFamily="2" charset="-122"/>
                </a:endParaRPr>
              </a:p>
              <a:p>
                <a:endParaRPr lang="en-US" altLang="zh-CN" dirty="0">
                  <a:latin typeface="Arial" panose="020B0604020202020204" pitchFamily="34" charset="0"/>
                </a:endParaRPr>
              </a:p>
              <a:p>
                <a:endParaRPr lang="en-US" dirty="0"/>
              </a:p>
            </p:txBody>
          </p:sp>
        </mc:Choice>
        <mc:Fallback>
          <p:sp>
            <p:nvSpPr>
              <p:cNvPr id="2" name="Content Placeholder 1">
                <a:extLst>
                  <a:ext uri="{FF2B5EF4-FFF2-40B4-BE49-F238E27FC236}">
                    <a16:creationId xmlns:a16="http://schemas.microsoft.com/office/drawing/2014/main" id="{0EE9FE70-DFC4-492D-A26D-1631151E45CD}"/>
                  </a:ext>
                </a:extLst>
              </p:cNvPr>
              <p:cNvSpPr>
                <a:spLocks noGrp="1" noRot="1" noChangeAspect="1" noMove="1" noResize="1" noEditPoints="1" noAdjustHandles="1" noChangeArrowheads="1" noChangeShapeType="1" noTextEdit="1"/>
              </p:cNvSpPr>
              <p:nvPr>
                <p:ph idx="1"/>
              </p:nvPr>
            </p:nvSpPr>
            <p:spPr>
              <a:xfrm>
                <a:off x="411479" y="1459776"/>
                <a:ext cx="10515600" cy="4830617"/>
              </a:xfrm>
              <a:blipFill>
                <a:blip r:embed="rId3"/>
                <a:stretch>
                  <a:fillRect t="-4666" r="-30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DF7DBC-2E1B-4151-B241-D51F190194A1}"/>
              </a:ext>
            </a:extLst>
          </p:cNvPr>
          <p:cNvSpPr>
            <a:spLocks noGrp="1"/>
          </p:cNvSpPr>
          <p:nvPr>
            <p:ph type="title"/>
          </p:nvPr>
        </p:nvSpPr>
        <p:spPr/>
        <p:txBody>
          <a:bodyPr/>
          <a:lstStyle/>
          <a:p>
            <a:r>
              <a:rPr lang="en-US" dirty="0"/>
              <a:t>5.6.1 </a:t>
            </a:r>
            <a:r>
              <a:rPr lang="zh-CN" altLang="en-US" dirty="0"/>
              <a:t>信道切换原理</a:t>
            </a:r>
            <a:endParaRPr lang="en-US" dirty="0"/>
          </a:p>
        </p:txBody>
      </p:sp>
      <p:sp>
        <p:nvSpPr>
          <p:cNvPr id="5" name="Slide Number Placeholder 4">
            <a:extLst>
              <a:ext uri="{FF2B5EF4-FFF2-40B4-BE49-F238E27FC236}">
                <a16:creationId xmlns:a16="http://schemas.microsoft.com/office/drawing/2014/main" id="{73FA93E8-F3EE-49AE-BA7D-3E1148E40AAA}"/>
              </a:ext>
            </a:extLst>
          </p:cNvPr>
          <p:cNvSpPr>
            <a:spLocks noGrp="1"/>
          </p:cNvSpPr>
          <p:nvPr>
            <p:ph type="sldNum" sz="quarter" idx="12"/>
          </p:nvPr>
        </p:nvSpPr>
        <p:spPr/>
        <p:txBody>
          <a:bodyPr/>
          <a:lstStyle/>
          <a:p>
            <a:fld id="{F623E810-FFAA-425E-B9F9-C55CCC4FA6E5}" type="slidenum">
              <a:rPr lang="zh-CN" altLang="en-US" smtClean="0"/>
              <a:t>8</a:t>
            </a:fld>
            <a:endParaRPr lang="zh-CN" altLang="en-US"/>
          </a:p>
        </p:txBody>
      </p:sp>
      <p:sp>
        <p:nvSpPr>
          <p:cNvPr id="4" name="Footer Placeholder 3">
            <a:extLst>
              <a:ext uri="{FF2B5EF4-FFF2-40B4-BE49-F238E27FC236}">
                <a16:creationId xmlns:a16="http://schemas.microsoft.com/office/drawing/2014/main" id="{D574E5C0-EAE3-46B4-B6F6-E8BE6C0F43AF}"/>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173710323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 calcmode="lin" valueType="num">
                                      <p:cBhvr additive="base">
                                        <p:cTn id="6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E9FE70-DFC4-492D-A26D-1631151E45CD}"/>
              </a:ext>
            </a:extLst>
          </p:cNvPr>
          <p:cNvSpPr>
            <a:spLocks noGrp="1"/>
          </p:cNvSpPr>
          <p:nvPr>
            <p:ph idx="1"/>
          </p:nvPr>
        </p:nvSpPr>
        <p:spPr>
          <a:xfrm>
            <a:off x="411479" y="3214253"/>
            <a:ext cx="10515600" cy="3168073"/>
          </a:xfrm>
        </p:spPr>
        <p:txBody>
          <a:bodyPr>
            <a:normAutofit/>
          </a:bodyPr>
          <a:lstStyle/>
          <a:p>
            <a:pPr>
              <a:lnSpc>
                <a:spcPct val="70000"/>
              </a:lnSpc>
              <a:buClr>
                <a:schemeClr val="accent4"/>
              </a:buClr>
              <a:buBlip>
                <a:blip r:embed="rId2"/>
              </a:buBlip>
            </a:pPr>
            <a:r>
              <a:rPr lang="zh-CN" altLang="en-US" sz="3200" dirty="0">
                <a:solidFill>
                  <a:srgbClr val="003300"/>
                </a:solidFill>
                <a:latin typeface="华文楷体" panose="02010600040101010101" pitchFamily="2" charset="-122"/>
                <a:ea typeface="华文楷体" panose="02010600040101010101" pitchFamily="2" charset="-122"/>
              </a:rPr>
              <a:t>连接方式的不同</a:t>
            </a:r>
            <a:endParaRPr lang="en-US" altLang="zh-CN" sz="3200" dirty="0">
              <a:solidFill>
                <a:srgbClr val="003300"/>
              </a:solidFill>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800" dirty="0">
                <a:latin typeface="华文楷体" panose="02010600040101010101" pitchFamily="2" charset="-122"/>
                <a:ea typeface="华文楷体" panose="02010600040101010101" pitchFamily="2" charset="-122"/>
              </a:rPr>
              <a:t>硬切换；</a:t>
            </a:r>
            <a:endParaRPr lang="en-US" altLang="zh-CN" sz="2800" dirty="0">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800" dirty="0">
                <a:latin typeface="华文楷体" panose="02010600040101010101" pitchFamily="2" charset="-122"/>
                <a:ea typeface="华文楷体" panose="02010600040101010101" pitchFamily="2" charset="-122"/>
              </a:rPr>
              <a:t>软切换。</a:t>
            </a:r>
            <a:endParaRPr lang="en-US" altLang="zh-CN" sz="2800" dirty="0">
              <a:latin typeface="华文楷体" panose="02010600040101010101" pitchFamily="2" charset="-122"/>
              <a:ea typeface="华文楷体" panose="02010600040101010101" pitchFamily="2" charset="-122"/>
            </a:endParaRPr>
          </a:p>
          <a:p>
            <a:pPr>
              <a:lnSpc>
                <a:spcPct val="70000"/>
              </a:lnSpc>
              <a:buClr>
                <a:schemeClr val="accent4"/>
              </a:buClr>
              <a:buBlip>
                <a:blip r:embed="rId2"/>
              </a:buBlip>
            </a:pPr>
            <a:r>
              <a:rPr lang="zh-CN" altLang="en-US" sz="3200" dirty="0">
                <a:solidFill>
                  <a:srgbClr val="003300"/>
                </a:solidFill>
                <a:latin typeface="华文楷体" panose="02010600040101010101" pitchFamily="2" charset="-122"/>
                <a:ea typeface="华文楷体" panose="02010600040101010101" pitchFamily="2" charset="-122"/>
              </a:rPr>
              <a:t>切换前后系统是否是同种类型</a:t>
            </a:r>
            <a:endParaRPr lang="en-US" altLang="zh-CN" sz="3200" dirty="0">
              <a:solidFill>
                <a:srgbClr val="003300"/>
              </a:solidFill>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800" dirty="0">
                <a:latin typeface="华文楷体" panose="02010600040101010101" pitchFamily="2" charset="-122"/>
                <a:ea typeface="华文楷体" panose="02010600040101010101" pitchFamily="2" charset="-122"/>
              </a:rPr>
              <a:t>水平切换（</a:t>
            </a:r>
            <a:r>
              <a:rPr lang="en-US" altLang="zh-CN" sz="2800" dirty="0">
                <a:latin typeface="华文楷体" panose="02010600040101010101" pitchFamily="2" charset="-122"/>
                <a:ea typeface="华文楷体" panose="02010600040101010101" pitchFamily="2" charset="-122"/>
              </a:rPr>
              <a:t>Horizontal Handoff</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pPr marL="971550" lvl="1" indent="-514350">
              <a:buFont typeface="+mj-lt"/>
              <a:buAutoNum type="arabicPeriod"/>
            </a:pPr>
            <a:r>
              <a:rPr lang="zh-CN" altLang="en-US" sz="2800" dirty="0">
                <a:latin typeface="华文楷体" panose="02010600040101010101" pitchFamily="2" charset="-122"/>
                <a:ea typeface="华文楷体" panose="02010600040101010101" pitchFamily="2" charset="-122"/>
              </a:rPr>
              <a:t>垂直切换（</a:t>
            </a:r>
            <a:r>
              <a:rPr lang="en-US" altLang="zh-CN" sz="2800" dirty="0">
                <a:latin typeface="华文楷体" panose="02010600040101010101" pitchFamily="2" charset="-122"/>
                <a:ea typeface="华文楷体" panose="02010600040101010101" pitchFamily="2" charset="-122"/>
              </a:rPr>
              <a:t>Vertical Handoff</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endParaRPr lang="en-US" altLang="zh-CN" dirty="0">
              <a:latin typeface="Arial" panose="020B0604020202020204" pitchFamily="34" charset="0"/>
            </a:endParaRPr>
          </a:p>
          <a:p>
            <a:endParaRPr lang="en-US" dirty="0"/>
          </a:p>
        </p:txBody>
      </p:sp>
      <p:sp>
        <p:nvSpPr>
          <p:cNvPr id="3" name="Title 2">
            <a:extLst>
              <a:ext uri="{FF2B5EF4-FFF2-40B4-BE49-F238E27FC236}">
                <a16:creationId xmlns:a16="http://schemas.microsoft.com/office/drawing/2014/main" id="{C3DF7DBC-2E1B-4151-B241-D51F190194A1}"/>
              </a:ext>
            </a:extLst>
          </p:cNvPr>
          <p:cNvSpPr>
            <a:spLocks noGrp="1"/>
          </p:cNvSpPr>
          <p:nvPr>
            <p:ph type="title"/>
          </p:nvPr>
        </p:nvSpPr>
        <p:spPr/>
        <p:txBody>
          <a:bodyPr/>
          <a:lstStyle/>
          <a:p>
            <a:r>
              <a:rPr lang="en-US" dirty="0"/>
              <a:t>5.6.1 </a:t>
            </a:r>
            <a:r>
              <a:rPr lang="zh-CN" altLang="en-US" dirty="0"/>
              <a:t>切换分类</a:t>
            </a:r>
            <a:endParaRPr lang="en-US" dirty="0"/>
          </a:p>
        </p:txBody>
      </p:sp>
      <p:sp>
        <p:nvSpPr>
          <p:cNvPr id="5" name="Slide Number Placeholder 4">
            <a:extLst>
              <a:ext uri="{FF2B5EF4-FFF2-40B4-BE49-F238E27FC236}">
                <a16:creationId xmlns:a16="http://schemas.microsoft.com/office/drawing/2014/main" id="{73FA93E8-F3EE-49AE-BA7D-3E1148E40AAA}"/>
              </a:ext>
            </a:extLst>
          </p:cNvPr>
          <p:cNvSpPr>
            <a:spLocks noGrp="1"/>
          </p:cNvSpPr>
          <p:nvPr>
            <p:ph type="sldNum" sz="quarter" idx="12"/>
          </p:nvPr>
        </p:nvSpPr>
        <p:spPr/>
        <p:txBody>
          <a:bodyPr/>
          <a:lstStyle/>
          <a:p>
            <a:fld id="{F623E810-FFAA-425E-B9F9-C55CCC4FA6E5}" type="slidenum">
              <a:rPr lang="zh-CN" altLang="en-US" smtClean="0"/>
              <a:t>9</a:t>
            </a:fld>
            <a:endParaRPr lang="zh-CN" altLang="en-US"/>
          </a:p>
        </p:txBody>
      </p:sp>
      <p:pic>
        <p:nvPicPr>
          <p:cNvPr id="6" name="Picture 2" descr="Image result for handoff">
            <a:extLst>
              <a:ext uri="{FF2B5EF4-FFF2-40B4-BE49-F238E27FC236}">
                <a16:creationId xmlns:a16="http://schemas.microsoft.com/office/drawing/2014/main" id="{AFD0C053-4AB0-4885-AD41-0037D7EEE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213" y="1519320"/>
            <a:ext cx="7685378" cy="272017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2F2E33E-D221-4B78-B0FC-E17AEEB05938}"/>
              </a:ext>
            </a:extLst>
          </p:cNvPr>
          <p:cNvSpPr>
            <a:spLocks noGrp="1"/>
          </p:cNvSpPr>
          <p:nvPr>
            <p:ph type="ftr" sz="quarter" idx="11"/>
          </p:nvPr>
        </p:nvSpPr>
        <p:spPr/>
        <p:txBody>
          <a:bodyPr/>
          <a:lstStyle/>
          <a:p>
            <a:r>
              <a:rPr lang="zh-CN" altLang="en-US"/>
              <a:t>移动通信原理   电气信息学院</a:t>
            </a:r>
            <a:endParaRPr lang="zh-CN" altLang="en-US" dirty="0"/>
          </a:p>
        </p:txBody>
      </p:sp>
    </p:spTree>
    <p:extLst>
      <p:ext uri="{BB962C8B-B14F-4D97-AF65-F5344CB8AC3E}">
        <p14:creationId xmlns:p14="http://schemas.microsoft.com/office/powerpoint/2010/main" val="341942263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 calcmode="lin" valueType="num">
                                      <p:cBhvr additive="base">
                                        <p:cTn id="4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1958</TotalTime>
  <Words>1986</Words>
  <Application>Microsoft Office PowerPoint</Application>
  <PresentationFormat>Widescreen</PresentationFormat>
  <Paragraphs>287</Paragraphs>
  <Slides>32</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等线</vt:lpstr>
      <vt:lpstr>仿宋</vt:lpstr>
      <vt:lpstr>华文楷体</vt:lpstr>
      <vt:lpstr>宋体</vt:lpstr>
      <vt:lpstr>微软雅黑</vt:lpstr>
      <vt:lpstr>Arial</vt:lpstr>
      <vt:lpstr>Calibri</vt:lpstr>
      <vt:lpstr>Cambria Math</vt:lpstr>
      <vt:lpstr>Times New Roman</vt:lpstr>
      <vt:lpstr>Wingdings</vt:lpstr>
      <vt:lpstr>Office 主题​​</vt:lpstr>
      <vt:lpstr>Visio</vt:lpstr>
      <vt:lpstr>第五章 蜂窝组网技术</vt:lpstr>
      <vt:lpstr>目录</vt:lpstr>
      <vt:lpstr>5.6 切换、位置更新</vt:lpstr>
      <vt:lpstr>5.6.1 切换技术</vt:lpstr>
      <vt:lpstr>5.6.1 切换技术</vt:lpstr>
      <vt:lpstr>5.6.1 切换技术</vt:lpstr>
      <vt:lpstr>5.6.1 信道切换原理</vt:lpstr>
      <vt:lpstr>5.6.1 信道切换原理</vt:lpstr>
      <vt:lpstr>5.6.1 切换分类</vt:lpstr>
      <vt:lpstr>5.6.1 硬切换 (Hard Handoff, HHO)</vt:lpstr>
      <vt:lpstr>5.6.1 软切换 (Soft Handoff，SHO)</vt:lpstr>
      <vt:lpstr>5.6.1 软切换（Soft Handoff，SHO）</vt:lpstr>
      <vt:lpstr>5.6.1 软切换的基本过程</vt:lpstr>
      <vt:lpstr>5.6.1  软切换时Rake接收过程</vt:lpstr>
      <vt:lpstr>5.6.2 位置更新</vt:lpstr>
      <vt:lpstr>5.7 无线资源管理技术原理</vt:lpstr>
      <vt:lpstr>5.7 无线资源管理技术</vt:lpstr>
      <vt:lpstr>5.7 无线资源管理技术</vt:lpstr>
      <vt:lpstr>5.7.2 接纳控制</vt:lpstr>
      <vt:lpstr>5.7.2 接纳控制</vt:lpstr>
      <vt:lpstr>5.7.2 接纳控制</vt:lpstr>
      <vt:lpstr>5.7.2 接纳控制</vt:lpstr>
      <vt:lpstr>5.7.3 动态信道分配</vt:lpstr>
      <vt:lpstr>5.7.4 负载控制</vt:lpstr>
      <vt:lpstr>5.7.4 负载控制</vt:lpstr>
      <vt:lpstr>5.7.4 负载控制</vt:lpstr>
      <vt:lpstr>5.7.5 分组调度</vt:lpstr>
      <vt:lpstr>5.7.5 分组调度</vt:lpstr>
      <vt:lpstr>5.7.5 分组调度</vt:lpstr>
      <vt:lpstr>5.7.5 分组调度</vt:lpstr>
      <vt:lpstr>5.7.5 分组调度</vt:lpstr>
      <vt:lpstr>谢谢，本节到此结束！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LQi</dc:creator>
  <cp:lastModifiedBy>施 政</cp:lastModifiedBy>
  <cp:revision>151</cp:revision>
  <dcterms:created xsi:type="dcterms:W3CDTF">2018-05-14T03:06:05Z</dcterms:created>
  <dcterms:modified xsi:type="dcterms:W3CDTF">2018-05-29T10:30:46Z</dcterms:modified>
</cp:coreProperties>
</file>