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67" r:id="rId3"/>
    <p:sldId id="257" r:id="rId4"/>
    <p:sldId id="258" r:id="rId5"/>
    <p:sldId id="929" r:id="rId6"/>
    <p:sldId id="722" r:id="rId7"/>
    <p:sldId id="930" r:id="rId8"/>
    <p:sldId id="1020" r:id="rId9"/>
    <p:sldId id="952" r:id="rId10"/>
    <p:sldId id="1048" r:id="rId11"/>
    <p:sldId id="931" r:id="rId12"/>
    <p:sldId id="1017" r:id="rId13"/>
    <p:sldId id="918" r:id="rId14"/>
    <p:sldId id="920" r:id="rId15"/>
    <p:sldId id="1022" r:id="rId16"/>
    <p:sldId id="1023" r:id="rId17"/>
    <p:sldId id="1024" r:id="rId18"/>
    <p:sldId id="1025" r:id="rId19"/>
    <p:sldId id="1026" r:id="rId20"/>
    <p:sldId id="1027" r:id="rId21"/>
    <p:sldId id="1028" r:id="rId22"/>
    <p:sldId id="1029" r:id="rId23"/>
    <p:sldId id="1049" r:id="rId24"/>
    <p:sldId id="986" r:id="rId25"/>
    <p:sldId id="987" r:id="rId26"/>
    <p:sldId id="988" r:id="rId27"/>
    <p:sldId id="26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6F8FA"/>
    <a:srgbClr val="0A6677"/>
    <a:srgbClr val="006676"/>
    <a:srgbClr val="67A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6374" autoAdjust="0"/>
  </p:normalViewPr>
  <p:slideViewPr>
    <p:cSldViewPr snapToGrid="0">
      <p:cViewPr varScale="1">
        <p:scale>
          <a:sx n="62" d="100"/>
          <a:sy n="62" d="100"/>
        </p:scale>
        <p:origin x="-78" y="-5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5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8.1.1 LTE</a:t>
          </a:r>
          <a:r>
            <a: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的概念和设计目标</a:t>
          </a:r>
          <a:endParaRPr lang="zh-CN" sz="2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DD58455-4F2B-4173-BACB-90E6A1A1F77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8.1.2 LTE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标准化进程</a:t>
          </a:r>
        </a:p>
      </dgm:t>
    </dgm:pt>
    <dgm:pt modelId="{ED15F569-97C4-4F19-B720-C9D091DC6F06}" type="parTrans" cxnId="{718838EC-3F09-4162-ACE1-22AD5053A6BD}">
      <dgm:prSet/>
      <dgm:spPr/>
      <dgm:t>
        <a:bodyPr/>
        <a:lstStyle/>
        <a:p>
          <a:endParaRPr lang="en-US"/>
        </a:p>
      </dgm:t>
    </dgm:pt>
    <dgm:pt modelId="{9D7688F0-6DC1-4E4E-9DEE-A1B8CDE47DC4}" type="sibTrans" cxnId="{718838EC-3F09-4162-ACE1-22AD5053A6BD}">
      <dgm:prSet/>
      <dgm:spPr/>
      <dgm:t>
        <a:bodyPr/>
        <a:lstStyle/>
        <a:p>
          <a:endParaRPr lang="en-US"/>
        </a:p>
      </dgm:t>
    </dgm:pt>
    <dgm:pt modelId="{E5AF846F-9BB9-46BC-B7E4-F015DBACC39D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8.1.3 SAE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介绍</a:t>
          </a:r>
        </a:p>
      </dgm:t>
    </dgm:pt>
    <dgm:pt modelId="{253420AD-4547-4781-9B92-CB69A1009EEF}" type="sibTrans" cxnId="{F75A212F-262A-483D-9125-DD46696A4174}">
      <dgm:prSet/>
      <dgm:spPr/>
      <dgm:t>
        <a:bodyPr/>
        <a:lstStyle/>
        <a:p>
          <a:endParaRPr lang="en-US"/>
        </a:p>
      </dgm:t>
    </dgm:pt>
    <dgm:pt modelId="{58F76F24-A4A4-40A6-ACAD-1C30B9F49359}" type="parTrans" cxnId="{F75A212F-262A-483D-9125-DD46696A4174}">
      <dgm:prSet/>
      <dgm:spPr/>
      <dgm:t>
        <a:bodyPr/>
        <a:lstStyle/>
        <a:p>
          <a:endParaRPr lang="en-US"/>
        </a:p>
      </dgm:t>
    </dgm:pt>
    <dgm:pt modelId="{34B06142-A5B4-473A-8C91-5F3BD804BBD1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8.1.4 3GPP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简介</a:t>
          </a:r>
        </a:p>
      </dgm:t>
    </dgm:pt>
    <dgm:pt modelId="{08D4D288-06B2-4452-966A-2B1A6ECBFE3A}" type="parTrans" cxnId="{D520E5C0-B7DD-4B52-9253-6D7C642AF43C}">
      <dgm:prSet/>
      <dgm:spPr/>
      <dgm:t>
        <a:bodyPr/>
        <a:lstStyle/>
        <a:p>
          <a:endParaRPr lang="en-US"/>
        </a:p>
      </dgm:t>
    </dgm:pt>
    <dgm:pt modelId="{101458FC-1199-48BB-83C3-E25F6190251C}" type="sibTrans" cxnId="{D520E5C0-B7DD-4B52-9253-6D7C642AF43C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771358-BEBA-459C-87E2-A0A1433ABC6C}" type="pres">
      <dgm:prSet presAssocID="{72270BEC-E23F-4A5C-BA99-D43E403359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7D2BF-C274-439F-B51D-AEF02EDE0575}" type="pres">
      <dgm:prSet presAssocID="{46F0D67E-8A81-4CA9-B67C-D256F9E73B92}" presName="spacer" presStyleCnt="0"/>
      <dgm:spPr/>
    </dgm:pt>
    <dgm:pt modelId="{3042841A-02E5-4572-9E03-8427F9011FA6}" type="pres">
      <dgm:prSet presAssocID="{6DD58455-4F2B-4173-BACB-90E6A1A1F777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2492858"/>
          <a:ext cx="6539948" cy="611092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2D5C950-C8CC-4F3B-964C-13ABCE4BC41B}" type="pres">
      <dgm:prSet presAssocID="{9D7688F0-6DC1-4E4E-9DEE-A1B8CDE47DC4}" presName="spacer" presStyleCnt="0"/>
      <dgm:spPr/>
    </dgm:pt>
    <dgm:pt modelId="{C977B556-6AB5-4468-B385-0A1749676856}" type="pres">
      <dgm:prSet presAssocID="{E5AF846F-9BB9-46BC-B7E4-F015DBACC39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16F711-C40C-4BD2-A124-506FCFA9BA26}" type="pres">
      <dgm:prSet presAssocID="{253420AD-4547-4781-9B92-CB69A1009EEF}" presName="spacer" presStyleCnt="0"/>
      <dgm:spPr/>
    </dgm:pt>
    <dgm:pt modelId="{4E6B1891-B7EC-45CD-A656-16DA1028CEAA}" type="pres">
      <dgm:prSet presAssocID="{34B06142-A5B4-473A-8C91-5F3BD804BBD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31C430EB-34BA-4956-8099-3EEE040331AF}" type="presOf" srcId="{E5AF846F-9BB9-46BC-B7E4-F015DBACC39D}" destId="{C977B556-6AB5-4468-B385-0A1749676856}" srcOrd="0" destOrd="0" presId="urn:microsoft.com/office/officeart/2005/8/layout/vList2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091D2EF2-6819-43D8-8174-A7FA20EC7114}" type="presOf" srcId="{34B06142-A5B4-473A-8C91-5F3BD804BBD1}" destId="{4E6B1891-B7EC-45CD-A656-16DA1028CEAA}" srcOrd="0" destOrd="0" presId="urn:microsoft.com/office/officeart/2005/8/layout/vList2"/>
    <dgm:cxn modelId="{D520E5C0-B7DD-4B52-9253-6D7C642AF43C}" srcId="{A3E66EB8-3F12-43E5-85D6-79FA75F7603B}" destId="{34B06142-A5B4-473A-8C91-5F3BD804BBD1}" srcOrd="3" destOrd="0" parTransId="{08D4D288-06B2-4452-966A-2B1A6ECBFE3A}" sibTransId="{101458FC-1199-48BB-83C3-E25F6190251C}"/>
    <dgm:cxn modelId="{718838EC-3F09-4162-ACE1-22AD5053A6BD}" srcId="{A3E66EB8-3F12-43E5-85D6-79FA75F7603B}" destId="{6DD58455-4F2B-4173-BACB-90E6A1A1F777}" srcOrd="1" destOrd="0" parTransId="{ED15F569-97C4-4F19-B720-C9D091DC6F06}" sibTransId="{9D7688F0-6DC1-4E4E-9DEE-A1B8CDE47DC4}"/>
    <dgm:cxn modelId="{F75A212F-262A-483D-9125-DD46696A4174}" srcId="{A3E66EB8-3F12-43E5-85D6-79FA75F7603B}" destId="{E5AF846F-9BB9-46BC-B7E4-F015DBACC39D}" srcOrd="2" destOrd="0" parTransId="{58F76F24-A4A4-40A6-ACAD-1C30B9F49359}" sibTransId="{253420AD-4547-4781-9B92-CB69A1009EEF}"/>
    <dgm:cxn modelId="{45C86B27-228A-4279-8C85-D1E5CD2FDB3B}" type="presOf" srcId="{6DD58455-4F2B-4173-BACB-90E6A1A1F777}" destId="{3042841A-02E5-4572-9E03-8427F9011FA6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4A27F695-4B58-4BC2-9154-AF189B60EEBB}" type="presParOf" srcId="{D40F156B-0394-4FB6-8D94-57BA6934C755}" destId="{7297D2BF-C274-439F-B51D-AEF02EDE0575}" srcOrd="1" destOrd="0" presId="urn:microsoft.com/office/officeart/2005/8/layout/vList2"/>
    <dgm:cxn modelId="{9068ADBA-0DEF-4246-BF3D-A9E63A45196C}" type="presParOf" srcId="{D40F156B-0394-4FB6-8D94-57BA6934C755}" destId="{3042841A-02E5-4572-9E03-8427F9011FA6}" srcOrd="2" destOrd="0" presId="urn:microsoft.com/office/officeart/2005/8/layout/vList2"/>
    <dgm:cxn modelId="{DA79E24C-46C9-48CF-AEA1-724773CE3306}" type="presParOf" srcId="{D40F156B-0394-4FB6-8D94-57BA6934C755}" destId="{F2D5C950-C8CC-4F3B-964C-13ABCE4BC41B}" srcOrd="3" destOrd="0" presId="urn:microsoft.com/office/officeart/2005/8/layout/vList2"/>
    <dgm:cxn modelId="{D5826A59-F86A-4596-A8B5-5638D5C855C9}" type="presParOf" srcId="{D40F156B-0394-4FB6-8D94-57BA6934C755}" destId="{C977B556-6AB5-4468-B385-0A1749676856}" srcOrd="4" destOrd="0" presId="urn:microsoft.com/office/officeart/2005/8/layout/vList2"/>
    <dgm:cxn modelId="{5A8A4709-C8DA-44AD-B20A-349460E8A128}" type="presParOf" srcId="{D40F156B-0394-4FB6-8D94-57BA6934C755}" destId="{8716F711-C40C-4BD2-A124-506FCFA9BA26}" srcOrd="5" destOrd="0" presId="urn:microsoft.com/office/officeart/2005/8/layout/vList2"/>
    <dgm:cxn modelId="{BF442C28-0585-4DA2-A59B-FD4E16E311F9}" type="presParOf" srcId="{D40F156B-0394-4FB6-8D94-57BA6934C755}" destId="{4E6B1891-B7EC-45CD-A656-16DA1028CE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频域多址技术 </a:t>
          </a:r>
          <a:r>
            <a:rPr lang="en-US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 OFDM/SC-FDMA</a:t>
          </a:r>
          <a:endParaRPr lang="zh-CN" sz="24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DD58455-4F2B-4173-BACB-90E6A1A1F77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8.2.2 MIMO</a:t>
          </a:r>
          <a:r>
            <a: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技术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9D7688F0-6DC1-4E4E-9DEE-A1B8CDE47DC4}" type="sibTrans" cxnId="{718838EC-3F09-4162-ACE1-22AD5053A6BD}">
      <dgm:prSet/>
      <dgm:spPr/>
      <dgm:t>
        <a:bodyPr/>
        <a:lstStyle/>
        <a:p>
          <a:endParaRPr lang="en-US"/>
        </a:p>
      </dgm:t>
    </dgm:pt>
    <dgm:pt modelId="{ED15F569-97C4-4F19-B720-C9D091DC6F06}" type="parTrans" cxnId="{718838EC-3F09-4162-ACE1-22AD5053A6BD}">
      <dgm:prSet/>
      <dgm:spPr/>
      <dgm:t>
        <a:bodyPr/>
        <a:lstStyle/>
        <a:p>
          <a:endParaRPr lang="en-US"/>
        </a:p>
      </dgm:t>
    </dgm:pt>
    <dgm:pt modelId="{E5AF846F-9BB9-46BC-B7E4-F015DBACC39D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8.2.3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高阶调制技术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53420AD-4547-4781-9B92-CB69A1009EEF}" type="sibTrans" cxnId="{F75A212F-262A-483D-9125-DD46696A4174}">
      <dgm:prSet/>
      <dgm:spPr/>
      <dgm:t>
        <a:bodyPr/>
        <a:lstStyle/>
        <a:p>
          <a:endParaRPr lang="en-US"/>
        </a:p>
      </dgm:t>
    </dgm:pt>
    <dgm:pt modelId="{58F76F24-A4A4-40A6-ACAD-1C30B9F49359}" type="parTrans" cxnId="{F75A212F-262A-483D-9125-DD46696A4174}">
      <dgm:prSet/>
      <dgm:spPr/>
      <dgm:t>
        <a:bodyPr/>
        <a:lstStyle/>
        <a:p>
          <a:endParaRPr lang="en-US"/>
        </a:p>
      </dgm:t>
    </dgm:pt>
    <dgm:pt modelId="{5C37DBE0-CAFF-401A-96BF-93B76918FDAF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8.2.4 HARQ</a:t>
          </a:r>
          <a:r>
            <a:rPr lang="zh-CN" altLang="zh-CN" sz="2400" b="1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D6821B2A-01A8-4B91-AF97-CB017309E31B}" type="sibTrans" cxnId="{5EDA132A-E373-4B7B-A2F9-17576501C25F}">
      <dgm:prSet/>
      <dgm:spPr/>
      <dgm:t>
        <a:bodyPr/>
        <a:lstStyle/>
        <a:p>
          <a:endParaRPr lang="en-US"/>
        </a:p>
      </dgm:t>
    </dgm:pt>
    <dgm:pt modelId="{DD94CE90-EAF9-44D4-B20B-7176D98DA120}" type="parTrans" cxnId="{5EDA132A-E373-4B7B-A2F9-17576501C25F}">
      <dgm:prSet/>
      <dgm:spPr/>
      <dgm:t>
        <a:bodyPr/>
        <a:lstStyle/>
        <a:p>
          <a:endParaRPr lang="en-US"/>
        </a:p>
      </dgm:t>
    </dgm:pt>
    <dgm:pt modelId="{346B95DC-042B-4C50-B17F-F531D229D071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8.2.5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链路自适应技术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— AMC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5CB07EF-1B58-4A42-9CFB-7AEF68B0CC49}" type="parTrans" cxnId="{CABA0A86-E68A-495D-A5ED-48200B74DF2E}">
      <dgm:prSet/>
      <dgm:spPr/>
      <dgm:t>
        <a:bodyPr/>
        <a:lstStyle/>
        <a:p>
          <a:endParaRPr lang="en-US"/>
        </a:p>
      </dgm:t>
    </dgm:pt>
    <dgm:pt modelId="{77943B6E-202D-4179-B5DA-D3A1F8FC4DC1}" type="sibTrans" cxnId="{CABA0A86-E68A-495D-A5ED-48200B74DF2E}">
      <dgm:prSet/>
      <dgm:spPr/>
      <dgm:t>
        <a:bodyPr/>
        <a:lstStyle/>
        <a:p>
          <a:endParaRPr lang="en-US"/>
        </a:p>
      </dgm:t>
    </dgm:pt>
    <dgm:pt modelId="{66EB5A0A-1A35-4672-9CC8-F3D5A13401AB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8.2.6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快速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MAC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调度技术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C4DBCA1-63E2-4A5D-BA8C-68A244F75071}" type="parTrans" cxnId="{B1557263-CED2-4BC7-9179-B3B6F4FF7B22}">
      <dgm:prSet/>
      <dgm:spPr/>
      <dgm:t>
        <a:bodyPr/>
        <a:lstStyle/>
        <a:p>
          <a:endParaRPr lang="en-US"/>
        </a:p>
      </dgm:t>
    </dgm:pt>
    <dgm:pt modelId="{E8C63BC6-A6BF-464D-9AD0-CA96FF00A218}" type="sibTrans" cxnId="{B1557263-CED2-4BC7-9179-B3B6F4FF7B22}">
      <dgm:prSet/>
      <dgm:spPr/>
      <dgm:t>
        <a:bodyPr/>
        <a:lstStyle/>
        <a:p>
          <a:endParaRPr lang="en-US"/>
        </a:p>
      </dgm:t>
    </dgm:pt>
    <dgm:pt modelId="{9E3894A8-745B-4F0C-995A-51A195901255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8.2.7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小区干扰消除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52F1320B-76B4-4350-A453-A48E8682777B}" type="parTrans" cxnId="{909A0710-2C42-47CD-9714-294986EDEA4D}">
      <dgm:prSet/>
      <dgm:spPr/>
      <dgm:t>
        <a:bodyPr/>
        <a:lstStyle/>
        <a:p>
          <a:endParaRPr lang="en-US"/>
        </a:p>
      </dgm:t>
    </dgm:pt>
    <dgm:pt modelId="{F8FDA993-E647-4425-99EB-4FFBE6E45939}" type="sibTrans" cxnId="{909A0710-2C42-47CD-9714-294986EDEA4D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771358-BEBA-459C-87E2-A0A1433ABC6C}" type="pres">
      <dgm:prSet presAssocID="{72270BEC-E23F-4A5C-BA99-D43E403359C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7D2BF-C274-439F-B51D-AEF02EDE0575}" type="pres">
      <dgm:prSet presAssocID="{46F0D67E-8A81-4CA9-B67C-D256F9E73B92}" presName="spacer" presStyleCnt="0"/>
      <dgm:spPr/>
    </dgm:pt>
    <dgm:pt modelId="{3042841A-02E5-4572-9E03-8427F9011FA6}" type="pres">
      <dgm:prSet presAssocID="{6DD58455-4F2B-4173-BACB-90E6A1A1F777}" presName="parentText" presStyleLbl="node1" presStyleIdx="1" presStyleCnt="7">
        <dgm:presLayoutVars>
          <dgm:chMax val="0"/>
          <dgm:bulletEnabled val="1"/>
        </dgm:presLayoutVars>
      </dgm:prSet>
      <dgm:spPr>
        <a:xfrm>
          <a:off x="0" y="2492858"/>
          <a:ext cx="6539948" cy="611092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2D5C950-C8CC-4F3B-964C-13ABCE4BC41B}" type="pres">
      <dgm:prSet presAssocID="{9D7688F0-6DC1-4E4E-9DEE-A1B8CDE47DC4}" presName="spacer" presStyleCnt="0"/>
      <dgm:spPr/>
    </dgm:pt>
    <dgm:pt modelId="{C977B556-6AB5-4468-B385-0A1749676856}" type="pres">
      <dgm:prSet presAssocID="{E5AF846F-9BB9-46BC-B7E4-F015DBACC39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89D010-8DD7-493D-BE64-12D10C5686AE}" type="pres">
      <dgm:prSet presAssocID="{253420AD-4547-4781-9B92-CB69A1009EEF}" presName="spacer" presStyleCnt="0"/>
      <dgm:spPr/>
    </dgm:pt>
    <dgm:pt modelId="{25BBA608-ACE7-40E3-9B93-A75F983EE536}" type="pres">
      <dgm:prSet presAssocID="{5C37DBE0-CAFF-401A-96BF-93B76918FDA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F943C3-02BA-4007-A9A6-4EB9AD28C86A}" type="pres">
      <dgm:prSet presAssocID="{D6821B2A-01A8-4B91-AF97-CB017309E31B}" presName="spacer" presStyleCnt="0"/>
      <dgm:spPr/>
    </dgm:pt>
    <dgm:pt modelId="{F5A6981D-931E-4DF6-AC25-CE6E0D19C2F8}" type="pres">
      <dgm:prSet presAssocID="{346B95DC-042B-4C50-B17F-F531D229D071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99D2B-A8CE-4B73-8FE1-E7C4478A5639}" type="pres">
      <dgm:prSet presAssocID="{77943B6E-202D-4179-B5DA-D3A1F8FC4DC1}" presName="spacer" presStyleCnt="0"/>
      <dgm:spPr/>
    </dgm:pt>
    <dgm:pt modelId="{C25B2125-A8E5-488D-AED0-8294371AA8E1}" type="pres">
      <dgm:prSet presAssocID="{66EB5A0A-1A35-4672-9CC8-F3D5A13401AB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BF6E33-5811-483F-B870-DA663DDCB1CA}" type="pres">
      <dgm:prSet presAssocID="{E8C63BC6-A6BF-464D-9AD0-CA96FF00A218}" presName="spacer" presStyleCnt="0"/>
      <dgm:spPr/>
    </dgm:pt>
    <dgm:pt modelId="{8B06C25A-1F54-46B6-AE9A-9A09B51620BD}" type="pres">
      <dgm:prSet presAssocID="{9E3894A8-745B-4F0C-995A-51A19590125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EED7650A-7F35-43BB-8DE5-4A76B50FECB9}" type="presOf" srcId="{346B95DC-042B-4C50-B17F-F531D229D071}" destId="{F5A6981D-931E-4DF6-AC25-CE6E0D19C2F8}" srcOrd="0" destOrd="0" presId="urn:microsoft.com/office/officeart/2005/8/layout/vList2"/>
    <dgm:cxn modelId="{38E2D69D-17C5-4613-B60B-D7A92D247215}" type="presOf" srcId="{5C37DBE0-CAFF-401A-96BF-93B76918FDAF}" destId="{25BBA608-ACE7-40E3-9B93-A75F983EE536}" srcOrd="0" destOrd="0" presId="urn:microsoft.com/office/officeart/2005/8/layout/vList2"/>
    <dgm:cxn modelId="{2719E859-C5E0-494B-9CD2-A8B599FDFD53}" type="presOf" srcId="{9E3894A8-745B-4F0C-995A-51A195901255}" destId="{8B06C25A-1F54-46B6-AE9A-9A09B51620BD}" srcOrd="0" destOrd="0" presId="urn:microsoft.com/office/officeart/2005/8/layout/vList2"/>
    <dgm:cxn modelId="{31C430EB-34BA-4956-8099-3EEE040331AF}" type="presOf" srcId="{E5AF846F-9BB9-46BC-B7E4-F015DBACC39D}" destId="{C977B556-6AB5-4468-B385-0A1749676856}" srcOrd="0" destOrd="0" presId="urn:microsoft.com/office/officeart/2005/8/layout/vList2"/>
    <dgm:cxn modelId="{CABA0A86-E68A-495D-A5ED-48200B74DF2E}" srcId="{A3E66EB8-3F12-43E5-85D6-79FA75F7603B}" destId="{346B95DC-042B-4C50-B17F-F531D229D071}" srcOrd="4" destOrd="0" parTransId="{55CB07EF-1B58-4A42-9CFB-7AEF68B0CC49}" sibTransId="{77943B6E-202D-4179-B5DA-D3A1F8FC4DC1}"/>
    <dgm:cxn modelId="{718838EC-3F09-4162-ACE1-22AD5053A6BD}" srcId="{A3E66EB8-3F12-43E5-85D6-79FA75F7603B}" destId="{6DD58455-4F2B-4173-BACB-90E6A1A1F777}" srcOrd="1" destOrd="0" parTransId="{ED15F569-97C4-4F19-B720-C9D091DC6F06}" sibTransId="{9D7688F0-6DC1-4E4E-9DEE-A1B8CDE47DC4}"/>
    <dgm:cxn modelId="{909A0710-2C42-47CD-9714-294986EDEA4D}" srcId="{A3E66EB8-3F12-43E5-85D6-79FA75F7603B}" destId="{9E3894A8-745B-4F0C-995A-51A195901255}" srcOrd="6" destOrd="0" parTransId="{52F1320B-76B4-4350-A453-A48E8682777B}" sibTransId="{F8FDA993-E647-4425-99EB-4FFBE6E45939}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45C86B27-228A-4279-8C85-D1E5CD2FDB3B}" type="presOf" srcId="{6DD58455-4F2B-4173-BACB-90E6A1A1F777}" destId="{3042841A-02E5-4572-9E03-8427F9011FA6}" srcOrd="0" destOrd="0" presId="urn:microsoft.com/office/officeart/2005/8/layout/vList2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1771B1CD-8A15-4855-822F-4BE81EE2DE52}" type="presOf" srcId="{66EB5A0A-1A35-4672-9CC8-F3D5A13401AB}" destId="{C25B2125-A8E5-488D-AED0-8294371AA8E1}" srcOrd="0" destOrd="0" presId="urn:microsoft.com/office/officeart/2005/8/layout/vList2"/>
    <dgm:cxn modelId="{5EDA132A-E373-4B7B-A2F9-17576501C25F}" srcId="{A3E66EB8-3F12-43E5-85D6-79FA75F7603B}" destId="{5C37DBE0-CAFF-401A-96BF-93B76918FDAF}" srcOrd="3" destOrd="0" parTransId="{DD94CE90-EAF9-44D4-B20B-7176D98DA120}" sibTransId="{D6821B2A-01A8-4B91-AF97-CB017309E31B}"/>
    <dgm:cxn modelId="{B1557263-CED2-4BC7-9179-B3B6F4FF7B22}" srcId="{A3E66EB8-3F12-43E5-85D6-79FA75F7603B}" destId="{66EB5A0A-1A35-4672-9CC8-F3D5A13401AB}" srcOrd="5" destOrd="0" parTransId="{1C4DBCA1-63E2-4A5D-BA8C-68A244F75071}" sibTransId="{E8C63BC6-A6BF-464D-9AD0-CA96FF00A218}"/>
    <dgm:cxn modelId="{F75A212F-262A-483D-9125-DD46696A4174}" srcId="{A3E66EB8-3F12-43E5-85D6-79FA75F7603B}" destId="{E5AF846F-9BB9-46BC-B7E4-F015DBACC39D}" srcOrd="2" destOrd="0" parTransId="{58F76F24-A4A4-40A6-ACAD-1C30B9F49359}" sibTransId="{253420AD-4547-4781-9B92-CB69A1009EEF}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4A27F695-4B58-4BC2-9154-AF189B60EEBB}" type="presParOf" srcId="{D40F156B-0394-4FB6-8D94-57BA6934C755}" destId="{7297D2BF-C274-439F-B51D-AEF02EDE0575}" srcOrd="1" destOrd="0" presId="urn:microsoft.com/office/officeart/2005/8/layout/vList2"/>
    <dgm:cxn modelId="{9068ADBA-0DEF-4246-BF3D-A9E63A45196C}" type="presParOf" srcId="{D40F156B-0394-4FB6-8D94-57BA6934C755}" destId="{3042841A-02E5-4572-9E03-8427F9011FA6}" srcOrd="2" destOrd="0" presId="urn:microsoft.com/office/officeart/2005/8/layout/vList2"/>
    <dgm:cxn modelId="{DA79E24C-46C9-48CF-AEA1-724773CE3306}" type="presParOf" srcId="{D40F156B-0394-4FB6-8D94-57BA6934C755}" destId="{F2D5C950-C8CC-4F3B-964C-13ABCE4BC41B}" srcOrd="3" destOrd="0" presId="urn:microsoft.com/office/officeart/2005/8/layout/vList2"/>
    <dgm:cxn modelId="{D5826A59-F86A-4596-A8B5-5638D5C855C9}" type="presParOf" srcId="{D40F156B-0394-4FB6-8D94-57BA6934C755}" destId="{C977B556-6AB5-4468-B385-0A1749676856}" srcOrd="4" destOrd="0" presId="urn:microsoft.com/office/officeart/2005/8/layout/vList2"/>
    <dgm:cxn modelId="{D86DC4F6-42AE-42BC-A3BD-B23C716DE01B}" type="presParOf" srcId="{D40F156B-0394-4FB6-8D94-57BA6934C755}" destId="{2789D010-8DD7-493D-BE64-12D10C5686AE}" srcOrd="5" destOrd="0" presId="urn:microsoft.com/office/officeart/2005/8/layout/vList2"/>
    <dgm:cxn modelId="{545790C3-752A-4267-A539-575BCD9FD7F2}" type="presParOf" srcId="{D40F156B-0394-4FB6-8D94-57BA6934C755}" destId="{25BBA608-ACE7-40E3-9B93-A75F983EE536}" srcOrd="6" destOrd="0" presId="urn:microsoft.com/office/officeart/2005/8/layout/vList2"/>
    <dgm:cxn modelId="{2F44A33A-185C-4785-9A0D-87A80F02E800}" type="presParOf" srcId="{D40F156B-0394-4FB6-8D94-57BA6934C755}" destId="{BDF943C3-02BA-4007-A9A6-4EB9AD28C86A}" srcOrd="7" destOrd="0" presId="urn:microsoft.com/office/officeart/2005/8/layout/vList2"/>
    <dgm:cxn modelId="{12B87A5B-4BDE-4A50-B8E5-F035C1989AFC}" type="presParOf" srcId="{D40F156B-0394-4FB6-8D94-57BA6934C755}" destId="{F5A6981D-931E-4DF6-AC25-CE6E0D19C2F8}" srcOrd="8" destOrd="0" presId="urn:microsoft.com/office/officeart/2005/8/layout/vList2"/>
    <dgm:cxn modelId="{3E273CFB-CB72-4087-A24F-CC7C370DB310}" type="presParOf" srcId="{D40F156B-0394-4FB6-8D94-57BA6934C755}" destId="{1FA99D2B-A8CE-4B73-8FE1-E7C4478A5639}" srcOrd="9" destOrd="0" presId="urn:microsoft.com/office/officeart/2005/8/layout/vList2"/>
    <dgm:cxn modelId="{E2A2C8E9-D6F8-4773-B7EA-35877576B1B0}" type="presParOf" srcId="{D40F156B-0394-4FB6-8D94-57BA6934C755}" destId="{C25B2125-A8E5-488D-AED0-8294371AA8E1}" srcOrd="10" destOrd="0" presId="urn:microsoft.com/office/officeart/2005/8/layout/vList2"/>
    <dgm:cxn modelId="{177E9CCE-3207-417D-A0FE-7B80FC38D026}" type="presParOf" srcId="{D40F156B-0394-4FB6-8D94-57BA6934C755}" destId="{78BF6E33-5811-483F-B870-DA663DDCB1CA}" srcOrd="11" destOrd="0" presId="urn:microsoft.com/office/officeart/2005/8/layout/vList2"/>
    <dgm:cxn modelId="{EB611A07-2C5F-4701-B43D-CC5F15697ED0}" type="presParOf" srcId="{D40F156B-0394-4FB6-8D94-57BA6934C755}" destId="{8B06C25A-1F54-46B6-AE9A-9A09B51620B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66EB8-3F12-43E5-85D6-79FA75F760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270BEC-E23F-4A5C-BA99-D43E403359C8}">
      <dgm:prSet custT="1"/>
      <dgm:spPr>
        <a:solidFill>
          <a:srgbClr val="0A6677"/>
        </a:solidFill>
      </dgm:spPr>
      <dgm:t>
        <a:bodyPr/>
        <a:lstStyle/>
        <a:p>
          <a:r>
            <a:rPr lang="en-US" altLang="zh-CN" sz="2400" b="1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LTE</a:t>
          </a:r>
          <a:r>
            <a:rPr lang="zh-CN" altLang="en-US" sz="2400" b="1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网络架构</a:t>
          </a:r>
          <a:endParaRPr lang="zh-CN" sz="2400" b="1" dirty="0">
            <a:solidFill>
              <a:srgbClr val="F6F8FA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D8089-79CF-45C1-8940-A617AD112FFE}" type="par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46F0D67E-8A81-4CA9-B67C-D256F9E73B92}" type="sibTrans" cxnId="{377300B3-8030-490C-84AD-5B476BFF5654}">
      <dgm:prSet/>
      <dgm:spPr/>
      <dgm:t>
        <a:bodyPr/>
        <a:lstStyle/>
        <a:p>
          <a:endParaRPr lang="zh-CN" altLang="en-US"/>
        </a:p>
      </dgm:t>
    </dgm:pt>
    <dgm:pt modelId="{6DD58455-4F2B-4173-BACB-90E6A1A1F777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8.1.2 LTE</a:t>
          </a:r>
          <a:r>
            <a:rPr lang="zh-CN" altLang="en-US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网元功能</a:t>
          </a:r>
        </a:p>
      </dgm:t>
    </dgm:pt>
    <dgm:pt modelId="{ED15F569-97C4-4F19-B720-C9D091DC6F06}" type="parTrans" cxnId="{718838EC-3F09-4162-ACE1-22AD5053A6BD}">
      <dgm:prSet/>
      <dgm:spPr/>
      <dgm:t>
        <a:bodyPr/>
        <a:lstStyle/>
        <a:p>
          <a:endParaRPr lang="en-US"/>
        </a:p>
      </dgm:t>
    </dgm:pt>
    <dgm:pt modelId="{9D7688F0-6DC1-4E4E-9DEE-A1B8CDE47DC4}" type="sibTrans" cxnId="{718838EC-3F09-4162-ACE1-22AD5053A6BD}">
      <dgm:prSet/>
      <dgm:spPr/>
      <dgm:t>
        <a:bodyPr/>
        <a:lstStyle/>
        <a:p>
          <a:endParaRPr lang="en-US"/>
        </a:p>
      </dgm:t>
    </dgm:pt>
    <dgm:pt modelId="{E5AF846F-9BB9-46BC-B7E4-F015DBACC39D}">
      <dgm:prSet custT="1"/>
      <dgm:spPr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8.1.3 LTE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协议栈介绍</a:t>
          </a:r>
        </a:p>
      </dgm:t>
    </dgm:pt>
    <dgm:pt modelId="{58F76F24-A4A4-40A6-ACAD-1C30B9F49359}" type="parTrans" cxnId="{F75A212F-262A-483D-9125-DD46696A4174}">
      <dgm:prSet/>
      <dgm:spPr/>
      <dgm:t>
        <a:bodyPr/>
        <a:lstStyle/>
        <a:p>
          <a:endParaRPr lang="en-US"/>
        </a:p>
      </dgm:t>
    </dgm:pt>
    <dgm:pt modelId="{253420AD-4547-4781-9B92-CB69A1009EEF}" type="sibTrans" cxnId="{F75A212F-262A-483D-9125-DD46696A4174}">
      <dgm:prSet/>
      <dgm:spPr/>
      <dgm:t>
        <a:bodyPr/>
        <a:lstStyle/>
        <a:p>
          <a:endParaRPr lang="en-US"/>
        </a:p>
      </dgm:t>
    </dgm:pt>
    <dgm:pt modelId="{D40F156B-0394-4FB6-8D94-57BA6934C755}" type="pres">
      <dgm:prSet presAssocID="{A3E66EB8-3F12-43E5-85D6-79FA75F760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771358-BEBA-459C-87E2-A0A1433ABC6C}" type="pres">
      <dgm:prSet presAssocID="{72270BEC-E23F-4A5C-BA99-D43E403359C8}" presName="parentText" presStyleLbl="node1" presStyleIdx="0" presStyleCnt="3" custLinFactNeighborX="-39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97D2BF-C274-439F-B51D-AEF02EDE0575}" type="pres">
      <dgm:prSet presAssocID="{46F0D67E-8A81-4CA9-B67C-D256F9E73B92}" presName="spacer" presStyleCnt="0"/>
      <dgm:spPr/>
    </dgm:pt>
    <dgm:pt modelId="{3042841A-02E5-4572-9E03-8427F9011FA6}" type="pres">
      <dgm:prSet presAssocID="{6DD58455-4F2B-4173-BACB-90E6A1A1F777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0" y="2492858"/>
          <a:ext cx="6539948" cy="611092"/>
        </a:xfrm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2D5C950-C8CC-4F3B-964C-13ABCE4BC41B}" type="pres">
      <dgm:prSet presAssocID="{9D7688F0-6DC1-4E4E-9DEE-A1B8CDE47DC4}" presName="spacer" presStyleCnt="0"/>
      <dgm:spPr/>
    </dgm:pt>
    <dgm:pt modelId="{C977B556-6AB5-4468-B385-0A1749676856}" type="pres">
      <dgm:prSet presAssocID="{E5AF846F-9BB9-46BC-B7E4-F015DBACC39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4809FD-CCD3-4B0B-A9FB-5B95197571BA}" type="presOf" srcId="{A3E66EB8-3F12-43E5-85D6-79FA75F7603B}" destId="{D40F156B-0394-4FB6-8D94-57BA6934C755}" srcOrd="0" destOrd="0" presId="urn:microsoft.com/office/officeart/2005/8/layout/vList2"/>
    <dgm:cxn modelId="{377300B3-8030-490C-84AD-5B476BFF5654}" srcId="{A3E66EB8-3F12-43E5-85D6-79FA75F7603B}" destId="{72270BEC-E23F-4A5C-BA99-D43E403359C8}" srcOrd="0" destOrd="0" parTransId="{609D8089-79CF-45C1-8940-A617AD112FFE}" sibTransId="{46F0D67E-8A81-4CA9-B67C-D256F9E73B92}"/>
    <dgm:cxn modelId="{31C430EB-34BA-4956-8099-3EEE040331AF}" type="presOf" srcId="{E5AF846F-9BB9-46BC-B7E4-F015DBACC39D}" destId="{C977B556-6AB5-4468-B385-0A1749676856}" srcOrd="0" destOrd="0" presId="urn:microsoft.com/office/officeart/2005/8/layout/vList2"/>
    <dgm:cxn modelId="{4A3357F9-E5F0-4EDD-9C8D-9A04F734CC81}" type="presOf" srcId="{72270BEC-E23F-4A5C-BA99-D43E403359C8}" destId="{01771358-BEBA-459C-87E2-A0A1433ABC6C}" srcOrd="0" destOrd="0" presId="urn:microsoft.com/office/officeart/2005/8/layout/vList2"/>
    <dgm:cxn modelId="{718838EC-3F09-4162-ACE1-22AD5053A6BD}" srcId="{A3E66EB8-3F12-43E5-85D6-79FA75F7603B}" destId="{6DD58455-4F2B-4173-BACB-90E6A1A1F777}" srcOrd="1" destOrd="0" parTransId="{ED15F569-97C4-4F19-B720-C9D091DC6F06}" sibTransId="{9D7688F0-6DC1-4E4E-9DEE-A1B8CDE47DC4}"/>
    <dgm:cxn modelId="{F75A212F-262A-483D-9125-DD46696A4174}" srcId="{A3E66EB8-3F12-43E5-85D6-79FA75F7603B}" destId="{E5AF846F-9BB9-46BC-B7E4-F015DBACC39D}" srcOrd="2" destOrd="0" parTransId="{58F76F24-A4A4-40A6-ACAD-1C30B9F49359}" sibTransId="{253420AD-4547-4781-9B92-CB69A1009EEF}"/>
    <dgm:cxn modelId="{45C86B27-228A-4279-8C85-D1E5CD2FDB3B}" type="presOf" srcId="{6DD58455-4F2B-4173-BACB-90E6A1A1F777}" destId="{3042841A-02E5-4572-9E03-8427F9011FA6}" srcOrd="0" destOrd="0" presId="urn:microsoft.com/office/officeart/2005/8/layout/vList2"/>
    <dgm:cxn modelId="{1E3EAFB1-B97A-49B4-BCEF-6FF64E0AEA7A}" type="presParOf" srcId="{D40F156B-0394-4FB6-8D94-57BA6934C755}" destId="{01771358-BEBA-459C-87E2-A0A1433ABC6C}" srcOrd="0" destOrd="0" presId="urn:microsoft.com/office/officeart/2005/8/layout/vList2"/>
    <dgm:cxn modelId="{4A27F695-4B58-4BC2-9154-AF189B60EEBB}" type="presParOf" srcId="{D40F156B-0394-4FB6-8D94-57BA6934C755}" destId="{7297D2BF-C274-439F-B51D-AEF02EDE0575}" srcOrd="1" destOrd="0" presId="urn:microsoft.com/office/officeart/2005/8/layout/vList2"/>
    <dgm:cxn modelId="{9068ADBA-0DEF-4246-BF3D-A9E63A45196C}" type="presParOf" srcId="{D40F156B-0394-4FB6-8D94-57BA6934C755}" destId="{3042841A-02E5-4572-9E03-8427F9011FA6}" srcOrd="2" destOrd="0" presId="urn:microsoft.com/office/officeart/2005/8/layout/vList2"/>
    <dgm:cxn modelId="{DA79E24C-46C9-48CF-AEA1-724773CE3306}" type="presParOf" srcId="{D40F156B-0394-4FB6-8D94-57BA6934C755}" destId="{F2D5C950-C8CC-4F3B-964C-13ABCE4BC41B}" srcOrd="3" destOrd="0" presId="urn:microsoft.com/office/officeart/2005/8/layout/vList2"/>
    <dgm:cxn modelId="{D5826A59-F86A-4596-A8B5-5638D5C855C9}" type="presParOf" srcId="{D40F156B-0394-4FB6-8D94-57BA6934C755}" destId="{C977B556-6AB5-4468-B385-0A17496768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41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8.1.1 LTE</a:t>
          </a: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的概念和设计目标</a:t>
          </a:r>
          <a:endParaRPr lang="zh-CN" sz="2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19" y="51668"/>
        <a:ext cx="6444910" cy="878402"/>
      </dsp:txXfrm>
    </dsp:sp>
    <dsp:sp modelId="{3042841A-02E5-4572-9E03-8427F9011FA6}">
      <dsp:nvSpPr>
        <dsp:cNvPr id="0" name=""/>
        <dsp:cNvSpPr/>
      </dsp:nvSpPr>
      <dsp:spPr>
        <a:xfrm>
          <a:off x="0" y="11273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8.1.2 LTE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标准化进程</a:t>
          </a:r>
        </a:p>
      </dsp:txBody>
      <dsp:txXfrm>
        <a:off x="47519" y="1174868"/>
        <a:ext cx="6444910" cy="878402"/>
      </dsp:txXfrm>
    </dsp:sp>
    <dsp:sp modelId="{C977B556-6AB5-4468-B385-0A1749676856}">
      <dsp:nvSpPr>
        <dsp:cNvPr id="0" name=""/>
        <dsp:cNvSpPr/>
      </dsp:nvSpPr>
      <dsp:spPr>
        <a:xfrm>
          <a:off x="0" y="22505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8.1.3 SAE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介绍</a:t>
          </a:r>
        </a:p>
      </dsp:txBody>
      <dsp:txXfrm>
        <a:off x="47519" y="2298068"/>
        <a:ext cx="6444910" cy="878402"/>
      </dsp:txXfrm>
    </dsp:sp>
    <dsp:sp modelId="{4E6B1891-B7EC-45CD-A656-16DA1028CEAA}">
      <dsp:nvSpPr>
        <dsp:cNvPr id="0" name=""/>
        <dsp:cNvSpPr/>
      </dsp:nvSpPr>
      <dsp:spPr>
        <a:xfrm>
          <a:off x="0" y="3373749"/>
          <a:ext cx="6539948" cy="97344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8.1.4 3GPP</a:t>
          </a:r>
          <a:r>
            <a:rPr lang="zh-CN" altLang="en-US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简介</a:t>
          </a:r>
        </a:p>
      </dsp:txBody>
      <dsp:txXfrm>
        <a:off x="47519" y="3421268"/>
        <a:ext cx="6444910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2065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8.2.1 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频域多址技术 </a:t>
          </a:r>
          <a:r>
            <a:rPr lang="en-US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— OFDM/SC-FDMA</a:t>
          </a:r>
          <a:endParaRPr lang="zh-CN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09" y="31874"/>
        <a:ext cx="6480330" cy="551021"/>
      </dsp:txXfrm>
    </dsp:sp>
    <dsp:sp modelId="{3042841A-02E5-4572-9E03-8427F9011FA6}">
      <dsp:nvSpPr>
        <dsp:cNvPr id="0" name=""/>
        <dsp:cNvSpPr/>
      </dsp:nvSpPr>
      <dsp:spPr>
        <a:xfrm>
          <a:off x="0" y="624826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8.2.2 MIMO</a:t>
          </a:r>
          <a:r>
            <a:rPr lang="zh-CN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技术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654635"/>
        <a:ext cx="6480330" cy="551021"/>
      </dsp:txXfrm>
    </dsp:sp>
    <dsp:sp modelId="{C977B556-6AB5-4468-B385-0A1749676856}">
      <dsp:nvSpPr>
        <dsp:cNvPr id="0" name=""/>
        <dsp:cNvSpPr/>
      </dsp:nvSpPr>
      <dsp:spPr>
        <a:xfrm>
          <a:off x="0" y="1247587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8.2.3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高阶调制技术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1277396"/>
        <a:ext cx="6480330" cy="551021"/>
      </dsp:txXfrm>
    </dsp:sp>
    <dsp:sp modelId="{25BBA608-ACE7-40E3-9B93-A75F983EE536}">
      <dsp:nvSpPr>
        <dsp:cNvPr id="0" name=""/>
        <dsp:cNvSpPr/>
      </dsp:nvSpPr>
      <dsp:spPr>
        <a:xfrm>
          <a:off x="0" y="1870349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8.2.4 HARQ</a:t>
          </a:r>
          <a:r>
            <a:rPr lang="zh-CN" altLang="zh-CN" sz="2400" b="1" kern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1900158"/>
        <a:ext cx="6480330" cy="551021"/>
      </dsp:txXfrm>
    </dsp:sp>
    <dsp:sp modelId="{F5A6981D-931E-4DF6-AC25-CE6E0D19C2F8}">
      <dsp:nvSpPr>
        <dsp:cNvPr id="0" name=""/>
        <dsp:cNvSpPr/>
      </dsp:nvSpPr>
      <dsp:spPr>
        <a:xfrm>
          <a:off x="0" y="2493110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8.2.5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链路自适应技术 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— AMC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2522919"/>
        <a:ext cx="6480330" cy="551021"/>
      </dsp:txXfrm>
    </dsp:sp>
    <dsp:sp modelId="{C25B2125-A8E5-488D-AED0-8294371AA8E1}">
      <dsp:nvSpPr>
        <dsp:cNvPr id="0" name=""/>
        <dsp:cNvSpPr/>
      </dsp:nvSpPr>
      <dsp:spPr>
        <a:xfrm>
          <a:off x="0" y="3115871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8.2.6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快速</a:t>
          </a: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MAC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调度技术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3145680"/>
        <a:ext cx="6480330" cy="551021"/>
      </dsp:txXfrm>
    </dsp:sp>
    <dsp:sp modelId="{8B06C25A-1F54-46B6-AE9A-9A09B51620BD}">
      <dsp:nvSpPr>
        <dsp:cNvPr id="0" name=""/>
        <dsp:cNvSpPr/>
      </dsp:nvSpPr>
      <dsp:spPr>
        <a:xfrm>
          <a:off x="0" y="3738633"/>
          <a:ext cx="6539948" cy="610639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8.2.7 </a:t>
          </a:r>
          <a:r>
            <a:rPr lang="zh-CN" altLang="zh-CN" sz="24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小区干扰消除</a:t>
          </a:r>
          <a:endParaRPr lang="zh-CN" altLang="en-US" sz="2400" b="1" kern="1200" dirty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9809" y="3768442"/>
        <a:ext cx="6480330" cy="551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71358-BEBA-459C-87E2-A0A1433ABC6C}">
      <dsp:nvSpPr>
        <dsp:cNvPr id="0" name=""/>
        <dsp:cNvSpPr/>
      </dsp:nvSpPr>
      <dsp:spPr>
        <a:xfrm>
          <a:off x="0" y="163268"/>
          <a:ext cx="6539948" cy="1216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8.3.1 LTE</a:t>
          </a:r>
          <a:r>
            <a:rPr lang="zh-CN" altLang="en-US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网络架构</a:t>
          </a:r>
          <a:endParaRPr lang="zh-CN" sz="2400" b="1" kern="1200" dirty="0">
            <a:solidFill>
              <a:srgbClr val="F6F8FA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99" y="222667"/>
        <a:ext cx="6421150" cy="1098002"/>
      </dsp:txXfrm>
    </dsp:sp>
    <dsp:sp modelId="{3042841A-02E5-4572-9E03-8427F9011FA6}">
      <dsp:nvSpPr>
        <dsp:cNvPr id="0" name=""/>
        <dsp:cNvSpPr/>
      </dsp:nvSpPr>
      <dsp:spPr>
        <a:xfrm>
          <a:off x="0" y="1567269"/>
          <a:ext cx="6539948" cy="1216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8.1.2 LTE</a:t>
          </a:r>
          <a:r>
            <a:rPr lang="zh-CN" altLang="en-US" sz="2400" b="1" kern="1200" dirty="0">
              <a:solidFill>
                <a:srgbClr val="F6F8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网元功能</a:t>
          </a:r>
        </a:p>
      </dsp:txBody>
      <dsp:txXfrm>
        <a:off x="59399" y="1626668"/>
        <a:ext cx="6421150" cy="1098002"/>
      </dsp:txXfrm>
    </dsp:sp>
    <dsp:sp modelId="{C977B556-6AB5-4468-B385-0A1749676856}">
      <dsp:nvSpPr>
        <dsp:cNvPr id="0" name=""/>
        <dsp:cNvSpPr/>
      </dsp:nvSpPr>
      <dsp:spPr>
        <a:xfrm>
          <a:off x="0" y="2971269"/>
          <a:ext cx="6539948" cy="1216800"/>
        </a:xfrm>
        <a:prstGeom prst="roundRect">
          <a:avLst/>
        </a:prstGeom>
        <a:solidFill>
          <a:srgbClr val="0A6677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8.1.3 LTE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协议栈介绍</a:t>
          </a:r>
        </a:p>
      </dsp:txBody>
      <dsp:txXfrm>
        <a:off x="59399" y="3030668"/>
        <a:ext cx="642115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6FDADBB-9412-45B4-9F3C-7A4A7D9576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45B630-174F-437D-A294-66A3E463C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4CCDF-AA95-489D-A63F-3D3D7309AFD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12389D-2499-4BAD-9DC4-B41FE8341D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EF5719-E7D5-4FE8-8524-740A1C16B4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184D-826A-4762-9EBC-A193453E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12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A06C-C2D9-423D-8626-EED2D065C7C6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545A4-115A-4064-A5E4-C70E8F680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EDF31AC-C1D4-4E57-BF76-453AC8D90E0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99E5B1-7B91-475A-AB1A-E08924A5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C0B6099-FC24-4ADF-A5A3-649D65970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8DE37B-A823-4942-877F-97683037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23F61A6-9A7C-4314-B953-A72F3975D354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5FAAF4F-F18B-43A1-87AB-724989E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59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CA6BD6F-35AD-452F-9CBA-E4BB57BE1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C084946-4A39-4946-843E-E91361C867F9}"/>
              </a:ext>
            </a:extLst>
          </p:cNvPr>
          <p:cNvSpPr/>
          <p:nvPr userDrawn="1"/>
        </p:nvSpPr>
        <p:spPr>
          <a:xfrm>
            <a:off x="0" y="650052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EE7D925D-DC89-463C-A539-CA0D7328EFC7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92793CA-71B9-4155-B39C-B8C56EAD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9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712239"/>
      </p:ext>
    </p:extLst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06F7DB-2F78-4CEC-B411-E1D43786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1FD52A5-C50A-4EB3-B1F1-59A7F755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008739-08D0-4694-A35C-4894132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4617-139A-4EF6-957A-B39EF157F7C9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31EEA3-75CD-49EF-93CF-DB8B4C29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F84F9A-FBE5-4FA6-8F08-157ECCE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083D1A6-1B81-4E0E-A75B-2E4FCF432438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C7D1AFF-611E-458F-BB78-4895D049F9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DC5E481-8559-4A07-B782-2008A86FB1A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603609"/>
      </p:ext>
    </p:extLst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82CA68A-554F-4E9F-A4CE-021DC8840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D5A42FF-B841-4202-8685-2B809A877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CC98A8-188E-4452-A415-EDBEFD8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93BC-764A-4919-9FCC-28716253FE71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9BB0C9D-3882-451E-84EF-F43E247B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5CB2E0-0479-466D-890F-8E6D912B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7740CD3-26A7-48F3-9258-132EAF557246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187B72DD-CB44-4172-B613-C246A54D9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B278E2A-1309-416C-94AF-E821A6812882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619662"/>
      </p:ext>
    </p:extLst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7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A7B1D2F-4762-4F5D-93FD-00DDFD34B1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移动通信原理 电气信息学院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3841DA-0B09-4215-AC6A-47456ED553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79" y="1739220"/>
            <a:ext cx="10515600" cy="435133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Blip>
                <a:blip r:embed="rId2"/>
              </a:buBlip>
              <a:defRPr lang="zh-CN" altLang="en-US" sz="3000" kern="1200" dirty="0">
                <a:solidFill>
                  <a:srgbClr val="0033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685800" indent="-228600">
              <a:buFont typeface="Arial" panose="020B0604020202020204" pitchFamily="34" charset="0"/>
              <a:buChar char="-"/>
              <a:defRPr lang="zh-CN" altLang="en-US" sz="2400" kern="1200" dirty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+mn-cs"/>
              </a:defRPr>
            </a:lvl2pPr>
            <a:lvl3pPr marL="1143000" indent="-228600">
              <a:buFont typeface="微软雅黑" panose="020B0503020204020204" pitchFamily="34" charset="-122"/>
              <a:buChar char="-"/>
              <a:defRPr>
                <a:solidFill>
                  <a:srgbClr val="00667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marL="971550" lvl="1" indent="-5143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/>
              <a:t> </a:t>
            </a:r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72AAEB-5FC1-44A9-91A8-3AC873E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9764" y="6517178"/>
            <a:ext cx="2743200" cy="365125"/>
          </a:xfrm>
        </p:spPr>
        <p:txBody>
          <a:bodyPr/>
          <a:lstStyle/>
          <a:p>
            <a:fld id="{B5484E4A-E8E7-4D70-9240-78E75AD6FB4E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A4A5C18-76A7-4C15-94B3-476BB20B861A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9F95A47-B3EC-4115-9268-7300DFF995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9CF9B71-84E9-421C-A119-AD9B32DA9B22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380F65-9A24-4518-BBB2-EFF66704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-92571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CE9AFE5-8AD3-4BB7-A84C-7422CD02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164" y="6517178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E019FE-2F27-4D1C-B6F5-D5F1426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164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62355"/>
      </p:ext>
    </p:extLst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CC596D-3860-4788-A833-9B3D607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BDEDD7D-D78D-4A73-80BC-42B67F0E3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7134B9-39E6-405B-B0BE-F9FE3225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5679-B581-43A9-BCA9-A60D3FA824BD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75F2CE-8F8B-4EA0-8655-790AFDD6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4BE6875-5F0A-48E0-A362-239B2A62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E264C64-FCB5-455A-99FF-5540BEB69CB9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BA5E291-5B3F-465F-A16C-B36EFD2472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EB97389-4C45-4C37-BC7F-8721DD649BE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xmlns="" id="{3C0BB4F4-8BB0-4C31-BB73-CF994EA49308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2EFEAA5B-D360-42F8-A1BF-0D3BC1366FB0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403742"/>
      </p:ext>
    </p:extLst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6662E7-390C-4A13-8A73-61E5871E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458FA1-DE3C-4D23-BA09-7833CFAF9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060E7DC-9936-4382-9902-5501365F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825F476-6557-4DAC-ACE8-27059D55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C37B-FB3F-4BB2-903F-C6DBFBE68BBD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B73FB08-1AF6-47D3-ABC6-FBC0C535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00DCD1F-2CB1-4117-A236-F950305C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20F261A-3268-47C2-84D7-D8F9D566078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903C9F5-62F6-4351-A169-14C196902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3C89DD1-79B9-4BED-A71A-DCE8C7FBA880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xmlns="" id="{3A336E7D-9E96-4CEC-A13A-3DA028F9782D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D8F7840B-F491-4A77-B8B7-B55B38EE188D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943962"/>
      </p:ext>
    </p:extLst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F581E6-19D2-4EDA-9A6E-96C1A00F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76401B6-CF98-4EFC-B4D1-3EC316A8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CDCF7BC-D9B5-442A-A9EC-C4D3C4CF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BCFCD6-69B5-45FF-B8EF-79C9600D9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C9329F8-E454-417C-9BC4-BAEE748D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3A66B7C-AA6B-44B8-9B97-7AC929A0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7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665E8E-55B9-4EC0-90CB-0FE946E05D19}" type="datetime1">
              <a:rPr lang="zh-CN" altLang="en-US" smtClean="0"/>
              <a:t>2018/6/19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3CC999-0C91-4FFC-981C-54CA3B25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0188" y="6517178"/>
            <a:ext cx="4114800" cy="365125"/>
          </a:xfrm>
        </p:spPr>
        <p:txBody>
          <a:bodyPr/>
          <a:lstStyle>
            <a:lvl1pPr>
              <a:defRPr sz="1800" b="1"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移动通信原理 电气信息学院</a:t>
            </a:r>
            <a:endParaRPr lang="en-US" altLang="zh-CN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9FAEC42-C92C-46D8-9CDE-E23559D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188" y="651717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540EC0-D68D-4A76-A4A2-A13B0E301BF7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5B04B22C-C66C-454B-9A94-3D6379E599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AD1B0DF-F9B1-494E-AA17-6E714C98598A}"/>
              </a:ext>
            </a:extLst>
          </p:cNvPr>
          <p:cNvSpPr/>
          <p:nvPr userDrawn="1"/>
        </p:nvSpPr>
        <p:spPr>
          <a:xfrm>
            <a:off x="0" y="6517177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xmlns="" id="{3856CB18-BC49-414B-AA90-396B640BA282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2D2B2599-3C72-4919-B11E-571310753E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16219"/>
      </p:ext>
    </p:extLst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715A52-937D-46FF-8B00-F2869DAD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72480F0-C634-408A-8377-7B1F97BF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FEE2-634A-42F9-8766-33AFC7A537E4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EA4B510-43D0-4A12-BC50-155B1705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A95F79-D33E-4FDE-AD62-767B51C2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409C623-C71D-4C67-A225-FC95EA1A17C5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F669ACC-FEF7-43A2-8E71-37A63514A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A37A97B-1BEA-4983-B791-627EF692F137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96537AD5-ABC5-4055-86EC-1171358FB034}"/>
              </a:ext>
            </a:extLst>
          </p:cNvPr>
          <p:cNvSpPr txBox="1">
            <a:spLocks/>
          </p:cNvSpPr>
          <p:nvPr userDrawn="1"/>
        </p:nvSpPr>
        <p:spPr>
          <a:xfrm>
            <a:off x="8610600" y="6505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xmlns="" id="{4D524B2D-F79E-4E79-97F7-930E932928B0}"/>
              </a:ext>
            </a:extLst>
          </p:cNvPr>
          <p:cNvSpPr txBox="1">
            <a:spLocks/>
          </p:cNvSpPr>
          <p:nvPr userDrawn="1"/>
        </p:nvSpPr>
        <p:spPr>
          <a:xfrm>
            <a:off x="4080164" y="651717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移动通信原理   </a:t>
            </a:r>
            <a:r>
              <a:rPr lang="zh-CN" altLang="en-US" dirty="0"/>
              <a:t>电气信息学院</a:t>
            </a:r>
          </a:p>
        </p:txBody>
      </p:sp>
    </p:spTree>
    <p:extLst>
      <p:ext uri="{BB962C8B-B14F-4D97-AF65-F5344CB8AC3E}">
        <p14:creationId xmlns:p14="http://schemas.microsoft.com/office/powerpoint/2010/main" val="1763071839"/>
      </p:ext>
    </p:extLst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16702A0-1792-4DCB-A0B3-6B9CF01B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53BB-6846-4D78-9984-8F4C3CF0FA34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3247F90-F533-46A7-B8CA-42E0A1CF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1">
                <a:solidFill>
                  <a:srgbClr val="006676"/>
                </a:solidFill>
              </a:defRPr>
            </a:lvl1pPr>
          </a:lstStyle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BF4C70A-B8C1-421B-91C9-8E580E34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237959"/>
      </p:ext>
    </p:extLst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53DF4F-7215-4334-A234-B0B301C1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2A2B5A-3A2E-4225-AC5D-20333872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293EC86-8392-4635-84EA-898211CB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61676B4-80FE-4DDA-825F-EDFD252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945F-69BE-4907-8C45-DC99F7792FCC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D8E1996-F1B2-4C31-B7DD-B063472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56F48C-29DC-44DF-A45B-74888646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262138A-ED88-4F67-8065-BC465D7A4581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ABD12C8-A786-476C-9C2D-0CC8974445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582DD6E-9D30-4433-B0DB-8732BCBA84D1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965910"/>
      </p:ext>
    </p:extLst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055556-7F82-4BC3-A758-7A8DDF78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C4948E6-C3C5-43B6-92AB-716102C78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B447474-FFF3-46B9-8E35-92144D8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5CF9A3-C97E-42F1-84AD-F66EB173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BA6B-BE1D-42D1-8984-C177C18CA1E9}" type="datetime1">
              <a:rPr lang="zh-CN" altLang="en-US" smtClean="0"/>
              <a:t>2018/6/19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3631325-82A7-41C9-A665-22FDF96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移动通信原理 电气信息学院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DDBA626-8BDF-4493-939D-DF7A4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1B4C3EE-E540-42FB-AE89-245C1CAD58F3}"/>
              </a:ext>
            </a:extLst>
          </p:cNvPr>
          <p:cNvSpPr/>
          <p:nvPr userDrawn="1"/>
        </p:nvSpPr>
        <p:spPr>
          <a:xfrm>
            <a:off x="0" y="-4646"/>
            <a:ext cx="12192000" cy="1155469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C4BCFB2-C425-4C4B-AB31-30F5BB08DA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79" y="-12960"/>
            <a:ext cx="953193" cy="1166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CA213D07-CAAE-405D-BEFA-A80204DA184F}"/>
              </a:ext>
            </a:extLst>
          </p:cNvPr>
          <p:cNvSpPr/>
          <p:nvPr userDrawn="1"/>
        </p:nvSpPr>
        <p:spPr>
          <a:xfrm>
            <a:off x="0" y="6517178"/>
            <a:ext cx="12192000" cy="365125"/>
          </a:xfrm>
          <a:prstGeom prst="rect">
            <a:avLst/>
          </a:prstGeom>
          <a:solidFill>
            <a:srgbClr val="0A6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2302"/>
      </p:ext>
    </p:extLst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64337F4-DFE4-4C42-AB55-F7BF69A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DAC0DEB-DDDC-4C18-A04B-74861432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EC8400-B9DA-4E3C-85C3-ADE87FD12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63CB67C-4AB1-4E99-9FD4-6852CA971EF2}" type="datetime1">
              <a:rPr lang="zh-CN" altLang="en-US" smtClean="0"/>
              <a:t>2018/6/19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10675B0-0CEB-4AAE-9109-747A73FC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移动通信原理 电气信息学院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0DAA3F9-008C-4175-842A-D1E346952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623E810-FFAA-425E-B9F9-C55CCC4FA6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22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3gpp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7130A46-8AA2-4BED-81E7-84A2328E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937301-E3BE-4382-85A4-E5DDEBA7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第八章 </a:t>
            </a:r>
            <a:r>
              <a:rPr lang="en-US" altLang="zh-CN" b="1" dirty="0">
                <a:solidFill>
                  <a:schemeClr val="bg1"/>
                </a:solidFill>
              </a:rPr>
              <a:t>LTE</a:t>
            </a:r>
            <a:r>
              <a:rPr lang="zh-CN" altLang="en-US" b="1" dirty="0">
                <a:solidFill>
                  <a:schemeClr val="bg1"/>
                </a:solidFill>
              </a:rPr>
              <a:t>移动通信系统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D04F5F1-165F-4E21-82FD-30F15469865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585200" y="4549775"/>
            <a:ext cx="3606800" cy="16557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A6677"/>
                </a:solidFill>
              </a:rPr>
              <a:t>电气信息学院 </a:t>
            </a:r>
            <a:r>
              <a:rPr lang="en-US" altLang="zh-CN" b="1" dirty="0">
                <a:solidFill>
                  <a:srgbClr val="0A6677"/>
                </a:solidFill>
              </a:rPr>
              <a:t> </a:t>
            </a:r>
            <a:r>
              <a:rPr lang="zh-CN" altLang="en-US" b="1" dirty="0">
                <a:solidFill>
                  <a:srgbClr val="0A6677"/>
                </a:solidFill>
              </a:rPr>
              <a:t>施政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58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07379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023994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8.2 LTE</a:t>
            </a:r>
            <a:r>
              <a:rPr lang="zh-CN" altLang="en-US" dirty="0"/>
              <a:t>关键技术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311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 LTE</a:t>
            </a:r>
            <a:r>
              <a:rPr lang="zh-CN" altLang="en-US" dirty="0"/>
              <a:t>关键技术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493913" y="2474914"/>
            <a:ext cx="6913562" cy="3475037"/>
            <a:chOff x="2472" y="1979"/>
            <a:chExt cx="3969" cy="1995"/>
          </a:xfrm>
        </p:grpSpPr>
        <p:pic>
          <p:nvPicPr>
            <p:cNvPr id="7" name="Picture 3" descr="Untitled-1 copy"/>
            <p:cNvPicPr preferRelativeResize="0"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1979"/>
              <a:ext cx="3969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472" y="1979"/>
              <a:ext cx="3946" cy="19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178750" y="4941888"/>
            <a:ext cx="1517650" cy="1350962"/>
            <a:chOff x="3068" y="1256"/>
            <a:chExt cx="3172" cy="2824"/>
          </a:xfrm>
        </p:grpSpPr>
        <p:pic>
          <p:nvPicPr>
            <p:cNvPr id="10" name="Picture 7" descr="artplus_nature_naturalcity42_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" y="1995"/>
              <a:ext cx="2788" cy="1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2" descr="artplus_nature_naturalcity42_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" y="2112"/>
              <a:ext cx="1042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artplus_nature_naturalcity42_c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2024"/>
              <a:ext cx="701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artplus_nature_naturalcity42_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" y="2894"/>
              <a:ext cx="3094" cy="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 descr="artplus_nature_naturalcity42_b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" y="1951"/>
              <a:ext cx="187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8" descr="artplus_nature_naturalcity42_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256"/>
              <a:ext cx="974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 descr="artplus_nature_naturalcity42_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" y="1803"/>
              <a:ext cx="3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8" descr="MCj03437470000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72" y="1733551"/>
            <a:ext cx="7270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6"/>
          <p:cNvSpPr txBox="1">
            <a:spLocks noChangeArrowheads="1"/>
          </p:cNvSpPr>
          <p:nvPr/>
        </p:nvSpPr>
        <p:spPr bwMode="gray">
          <a:xfrm>
            <a:off x="3661809" y="1687275"/>
            <a:ext cx="48387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261938" indent="-261938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频域多址技术 </a:t>
            </a:r>
            <a:r>
              <a:rPr kumimoji="0" lang="en-US" altLang="zh-CN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— OFDM/SC-FDMA</a:t>
            </a: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MIMO</a:t>
            </a: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技术</a:t>
            </a: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高阶调制技术</a:t>
            </a: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en-US" altLang="zh-CN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HARQ</a:t>
            </a: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技术</a:t>
            </a: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链路自适应技术 </a:t>
            </a:r>
            <a:r>
              <a:rPr kumimoji="0" lang="en-US" altLang="zh-CN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— AMC</a:t>
            </a: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快速</a:t>
            </a:r>
            <a:r>
              <a:rPr kumimoji="0" lang="en-US" altLang="zh-CN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MAC</a:t>
            </a: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调度技术</a:t>
            </a:r>
            <a:endParaRPr kumimoji="0" lang="en-US" altLang="zh-CN" sz="2000" b="1" dirty="0">
              <a:solidFill>
                <a:srgbClr val="0033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70000"/>
              </a:lnSpc>
              <a:buClr>
                <a:srgbClr val="00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3300"/>
                </a:solidFill>
                <a:latin typeface="Arial" panose="020B0604020202020204" pitchFamily="34" charset="0"/>
                <a:ea typeface="楷体_GB2312" pitchFamily="49" charset="-122"/>
              </a:rPr>
              <a:t>小区干扰消除</a:t>
            </a:r>
          </a:p>
          <a:p>
            <a:pPr algn="l">
              <a:lnSpc>
                <a:spcPct val="17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000" b="1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7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000" b="1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7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000" b="1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lnSpc>
                <a:spcPct val="17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n"/>
            </a:pPr>
            <a:endParaRPr kumimoji="0" lang="zh-CN" altLang="en-US" sz="2000" b="1" dirty="0">
              <a:solidFill>
                <a:srgbClr val="0066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1F81B73-13C9-4645-BB93-6453327F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4F55024-BCE2-4B79-8EF2-647F5BE7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42473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321013" y="1232993"/>
            <a:ext cx="11468910" cy="50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dirty="0">
                <a:solidFill>
                  <a:srgbClr val="003300"/>
                </a:solidFill>
              </a:rPr>
              <a:t>LTE</a:t>
            </a:r>
            <a:r>
              <a:rPr lang="zh-CN" altLang="en-US" sz="2400" b="1" dirty="0">
                <a:solidFill>
                  <a:srgbClr val="003300"/>
                </a:solidFill>
              </a:rPr>
              <a:t>多址技术的要求</a:t>
            </a:r>
          </a:p>
          <a:p>
            <a:r>
              <a:rPr lang="zh-CN" altLang="en-US" sz="2400" kern="0" dirty="0"/>
              <a:t>更大的带宽和带宽灵活性</a:t>
            </a:r>
          </a:p>
          <a:p>
            <a:pPr lvl="1"/>
            <a:r>
              <a:rPr lang="zh-CN" altLang="en-US" sz="2000" kern="0" dirty="0">
                <a:solidFill>
                  <a:srgbClr val="0A6677"/>
                </a:solidFill>
              </a:rPr>
              <a:t> 随着带宽的增加，</a:t>
            </a:r>
            <a:r>
              <a:rPr lang="en-US" altLang="zh-CN" sz="2000" kern="0" dirty="0">
                <a:solidFill>
                  <a:srgbClr val="0A6677"/>
                </a:solidFill>
              </a:rPr>
              <a:t>OFDMA</a:t>
            </a:r>
            <a:r>
              <a:rPr lang="zh-CN" altLang="en-US" sz="2000" kern="0" dirty="0">
                <a:solidFill>
                  <a:srgbClr val="0A6677"/>
                </a:solidFill>
              </a:rPr>
              <a:t>信号仍将保持正交，而</a:t>
            </a:r>
            <a:r>
              <a:rPr lang="en-US" altLang="zh-CN" sz="2000" kern="0" dirty="0">
                <a:solidFill>
                  <a:srgbClr val="0A6677"/>
                </a:solidFill>
              </a:rPr>
              <a:t>CDMA </a:t>
            </a:r>
            <a:r>
              <a:rPr lang="zh-CN" altLang="en-US" sz="2000" kern="0" dirty="0">
                <a:solidFill>
                  <a:srgbClr val="0A6677"/>
                </a:solidFill>
              </a:rPr>
              <a:t>的性能会受到多径的影响</a:t>
            </a:r>
            <a:endParaRPr lang="en-US" altLang="zh-CN" sz="2000" kern="0" dirty="0">
              <a:solidFill>
                <a:srgbClr val="0A6677"/>
              </a:solidFill>
            </a:endParaRPr>
          </a:p>
          <a:p>
            <a:pPr lvl="1"/>
            <a:r>
              <a:rPr lang="en-US" altLang="zh-CN" sz="2000" kern="0" dirty="0">
                <a:solidFill>
                  <a:srgbClr val="0A6677"/>
                </a:solidFill>
              </a:rPr>
              <a:t> </a:t>
            </a:r>
            <a:r>
              <a:rPr lang="zh-CN" altLang="en-US" sz="2000" kern="0" dirty="0">
                <a:solidFill>
                  <a:srgbClr val="0A6677"/>
                </a:solidFill>
              </a:rPr>
              <a:t>在同一个系统，使用</a:t>
            </a:r>
            <a:r>
              <a:rPr lang="en-US" altLang="zh-CN" sz="2000" kern="0" dirty="0">
                <a:solidFill>
                  <a:srgbClr val="0A6677"/>
                </a:solidFill>
              </a:rPr>
              <a:t>OFDMA</a:t>
            </a:r>
            <a:r>
              <a:rPr lang="zh-CN" altLang="en-US" sz="2000" kern="0" dirty="0">
                <a:solidFill>
                  <a:srgbClr val="0A6677"/>
                </a:solidFill>
              </a:rPr>
              <a:t>可以灵活处理多个系统带宽</a:t>
            </a:r>
            <a:endParaRPr lang="en-US" altLang="zh-CN" sz="2000" kern="0" dirty="0">
              <a:solidFill>
                <a:srgbClr val="0A6677"/>
              </a:solidFill>
            </a:endParaRPr>
          </a:p>
          <a:p>
            <a:r>
              <a:rPr lang="en-US" altLang="zh-CN" sz="2400" kern="0" dirty="0"/>
              <a:t> </a:t>
            </a:r>
            <a:r>
              <a:rPr lang="zh-CN" altLang="en-US" sz="2400" kern="0" dirty="0"/>
              <a:t>扁平化架构</a:t>
            </a:r>
          </a:p>
          <a:p>
            <a:pPr lvl="1"/>
            <a:r>
              <a:rPr lang="zh-CN" altLang="en-US" sz="2000" kern="0" dirty="0">
                <a:solidFill>
                  <a:srgbClr val="0A6677"/>
                </a:solidFill>
              </a:rPr>
              <a:t>当分组调度的功能位于基站时，可以利用快速调度、包括频域调度来提高小区容量。频域调度可通过</a:t>
            </a:r>
            <a:r>
              <a:rPr lang="en-US" altLang="zh-CN" sz="2000" kern="0" dirty="0">
                <a:solidFill>
                  <a:srgbClr val="0A6677"/>
                </a:solidFill>
              </a:rPr>
              <a:t>OFDMA</a:t>
            </a:r>
            <a:r>
              <a:rPr lang="zh-CN" altLang="en-US" sz="2000" kern="0" dirty="0">
                <a:solidFill>
                  <a:srgbClr val="0A6677"/>
                </a:solidFill>
              </a:rPr>
              <a:t>实现，而</a:t>
            </a:r>
            <a:r>
              <a:rPr lang="en-US" altLang="zh-CN" sz="2000" kern="0" dirty="0">
                <a:solidFill>
                  <a:srgbClr val="0A6677"/>
                </a:solidFill>
              </a:rPr>
              <a:t>CDMA</a:t>
            </a:r>
            <a:r>
              <a:rPr lang="zh-CN" altLang="en-US" sz="2000" kern="0" dirty="0">
                <a:solidFill>
                  <a:srgbClr val="0A6677"/>
                </a:solidFill>
              </a:rPr>
              <a:t>无法实现</a:t>
            </a:r>
            <a:endParaRPr lang="en-US" altLang="zh-CN" sz="2000" kern="0" dirty="0">
              <a:solidFill>
                <a:srgbClr val="0A6677"/>
              </a:solidFill>
            </a:endParaRPr>
          </a:p>
          <a:p>
            <a:r>
              <a:rPr lang="en-US" altLang="zh-CN" sz="2400" kern="0" dirty="0"/>
              <a:t> </a:t>
            </a:r>
            <a:r>
              <a:rPr lang="zh-CN" altLang="en-US" sz="2400" kern="0" dirty="0"/>
              <a:t>便于上行功放的实现</a:t>
            </a:r>
          </a:p>
          <a:p>
            <a:pPr lvl="1"/>
            <a:r>
              <a:rPr lang="zh-CN" altLang="en-US" sz="2000" kern="0" dirty="0">
                <a:solidFill>
                  <a:srgbClr val="0A6677"/>
                </a:solidFill>
              </a:rPr>
              <a:t> </a:t>
            </a:r>
            <a:r>
              <a:rPr lang="en-US" altLang="zh-CN" sz="2000" kern="0" dirty="0">
                <a:solidFill>
                  <a:srgbClr val="0A6677"/>
                </a:solidFill>
              </a:rPr>
              <a:t>SC-FDMA</a:t>
            </a:r>
            <a:r>
              <a:rPr lang="zh-CN" altLang="en-US" sz="2000" kern="0" dirty="0">
                <a:solidFill>
                  <a:srgbClr val="0A6677"/>
                </a:solidFill>
              </a:rPr>
              <a:t>相比较</a:t>
            </a:r>
            <a:r>
              <a:rPr lang="en-US" altLang="zh-CN" sz="2000" kern="0" dirty="0">
                <a:solidFill>
                  <a:srgbClr val="0A6677"/>
                </a:solidFill>
              </a:rPr>
              <a:t>OFDMA</a:t>
            </a:r>
            <a:r>
              <a:rPr lang="zh-CN" altLang="en-US" sz="2000" kern="0" dirty="0">
                <a:solidFill>
                  <a:srgbClr val="0A6677"/>
                </a:solidFill>
              </a:rPr>
              <a:t>可以实现更低的峰均比</a:t>
            </a:r>
            <a:r>
              <a:rPr lang="en-US" altLang="zh-CN" sz="2000" kern="0" dirty="0">
                <a:solidFill>
                  <a:srgbClr val="0A6677"/>
                </a:solidFill>
              </a:rPr>
              <a:t>, </a:t>
            </a:r>
            <a:r>
              <a:rPr lang="zh-CN" altLang="en-US" sz="2000" kern="0" dirty="0">
                <a:solidFill>
                  <a:srgbClr val="0A6677"/>
                </a:solidFill>
              </a:rPr>
              <a:t>有利于终端采用更高效率的功放</a:t>
            </a:r>
            <a:endParaRPr lang="en-US" altLang="zh-CN" sz="2000" kern="0" dirty="0">
              <a:solidFill>
                <a:srgbClr val="0A6677"/>
              </a:solidFill>
            </a:endParaRPr>
          </a:p>
          <a:p>
            <a:r>
              <a:rPr lang="en-US" altLang="zh-CN" sz="2400" kern="0" dirty="0"/>
              <a:t> </a:t>
            </a:r>
            <a:r>
              <a:rPr lang="zh-CN" altLang="en-US" sz="2400" kern="0" dirty="0"/>
              <a:t>简化多天线操作</a:t>
            </a:r>
          </a:p>
          <a:p>
            <a:pPr lvl="1"/>
            <a:r>
              <a:rPr lang="zh-CN" altLang="en-US" sz="2000" kern="0" dirty="0">
                <a:solidFill>
                  <a:srgbClr val="0A6677"/>
                </a:solidFill>
              </a:rPr>
              <a:t> </a:t>
            </a:r>
            <a:r>
              <a:rPr lang="en-US" altLang="zh-CN" sz="2000" kern="0" dirty="0">
                <a:solidFill>
                  <a:srgbClr val="0A6677"/>
                </a:solidFill>
              </a:rPr>
              <a:t>OFDMA</a:t>
            </a:r>
            <a:r>
              <a:rPr lang="zh-CN" altLang="en-US" sz="2000" kern="0" dirty="0">
                <a:solidFill>
                  <a:srgbClr val="0A6677"/>
                </a:solidFill>
              </a:rPr>
              <a:t>相比较</a:t>
            </a:r>
            <a:r>
              <a:rPr lang="en-US" altLang="zh-CN" sz="2000" kern="0" dirty="0">
                <a:solidFill>
                  <a:srgbClr val="0A6677"/>
                </a:solidFill>
              </a:rPr>
              <a:t>CDMA</a:t>
            </a:r>
            <a:r>
              <a:rPr lang="zh-CN" altLang="en-US" sz="2000" kern="0" dirty="0">
                <a:solidFill>
                  <a:srgbClr val="0A6677"/>
                </a:solidFill>
              </a:rPr>
              <a:t>实现</a:t>
            </a:r>
            <a:r>
              <a:rPr lang="en-US" altLang="zh-CN" sz="2000" kern="0" dirty="0">
                <a:solidFill>
                  <a:srgbClr val="0A6677"/>
                </a:solidFill>
              </a:rPr>
              <a:t>MIMO</a:t>
            </a:r>
            <a:r>
              <a:rPr lang="zh-CN" altLang="en-US" sz="2000" kern="0" dirty="0">
                <a:solidFill>
                  <a:srgbClr val="0A6677"/>
                </a:solidFill>
              </a:rPr>
              <a:t>容易</a:t>
            </a:r>
            <a:endParaRPr lang="en-US" altLang="zh-CN" sz="2000" kern="0" dirty="0">
              <a:solidFill>
                <a:srgbClr val="0A6677"/>
              </a:solidFill>
            </a:endParaRPr>
          </a:p>
          <a:p>
            <a:endParaRPr lang="zh-CN" altLang="en-US" sz="24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9E3951D-4948-41E7-9834-D92094B7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77E13AD-D5E5-423A-87C1-BF424D3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9971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11479" y="1412777"/>
            <a:ext cx="1141735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dirty="0">
                <a:solidFill>
                  <a:srgbClr val="003300"/>
                </a:solidFill>
              </a:rPr>
              <a:t>OFDM</a:t>
            </a:r>
            <a:r>
              <a:rPr lang="zh-CN" altLang="en-US" sz="2400" b="1" dirty="0">
                <a:solidFill>
                  <a:srgbClr val="003300"/>
                </a:solidFill>
              </a:rPr>
              <a:t>基本思想</a:t>
            </a:r>
            <a:endParaRPr lang="en-US" altLang="zh-CN" sz="2400" b="1" dirty="0">
              <a:solidFill>
                <a:srgbClr val="0033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0A6677"/>
                </a:solidFill>
              </a:rPr>
              <a:t>OFDM</a:t>
            </a:r>
            <a:r>
              <a:rPr lang="zh-CN" altLang="en-US" sz="2000" kern="0" dirty="0">
                <a:solidFill>
                  <a:srgbClr val="0A6677"/>
                </a:solidFill>
              </a:rPr>
              <a:t>将频域划分为多个子信道，各相邻子信道相互重叠，但不同子信道相互正交。将高速的串行数据流分解成若干并行的子数据流同时传输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0A6677"/>
                </a:solidFill>
              </a:rPr>
              <a:t>OFDM</a:t>
            </a:r>
            <a:r>
              <a:rPr lang="zh-CN" altLang="en-US" sz="2000" kern="0" dirty="0">
                <a:solidFill>
                  <a:srgbClr val="0A6677"/>
                </a:solidFill>
              </a:rPr>
              <a:t>子载波的带宽 </a:t>
            </a:r>
            <a:r>
              <a:rPr lang="en-US" altLang="zh-CN" sz="2000" kern="0" dirty="0">
                <a:solidFill>
                  <a:srgbClr val="0A6677"/>
                </a:solidFill>
              </a:rPr>
              <a:t>&lt; </a:t>
            </a:r>
            <a:r>
              <a:rPr lang="zh-CN" altLang="en-US" sz="2000" kern="0" dirty="0">
                <a:solidFill>
                  <a:srgbClr val="0A6677"/>
                </a:solidFill>
              </a:rPr>
              <a:t>信道“相干带宽”时，可以认为该信道是“非频率选择性信道”，所经历的衰落是“平坦衰落”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0A6677"/>
                </a:solidFill>
              </a:rPr>
              <a:t>OFDM</a:t>
            </a:r>
            <a:r>
              <a:rPr lang="zh-CN" altLang="en-US" sz="2000" kern="0" dirty="0">
                <a:solidFill>
                  <a:srgbClr val="0A6677"/>
                </a:solidFill>
              </a:rPr>
              <a:t>符号持续时间 </a:t>
            </a:r>
            <a:r>
              <a:rPr lang="en-US" altLang="zh-CN" sz="2000" kern="0" dirty="0">
                <a:solidFill>
                  <a:srgbClr val="0A6677"/>
                </a:solidFill>
              </a:rPr>
              <a:t>&lt; </a:t>
            </a:r>
            <a:r>
              <a:rPr lang="zh-CN" altLang="en-US" sz="2000" kern="0" dirty="0">
                <a:solidFill>
                  <a:srgbClr val="0A6677"/>
                </a:solidFill>
              </a:rPr>
              <a:t>信道“相干时间”时，信道可以等效为“线性时不变”系统，降低信道时间选择性衰落对传输系统的影响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2655855"/>
              </p:ext>
            </p:extLst>
          </p:nvPr>
        </p:nvGraphicFramePr>
        <p:xfrm>
          <a:off x="3138340" y="3959722"/>
          <a:ext cx="5732463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Visio" r:id="rId3" imgW="6513237" imgH="3290399" progId="Visio.Drawing.11">
                  <p:embed/>
                </p:oleObj>
              </mc:Choice>
              <mc:Fallback>
                <p:oleObj name="Visio" r:id="rId3" imgW="6513237" imgH="3290399" progId="Visio.Drawing.11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340" y="3959722"/>
                        <a:ext cx="5732463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2125EA2-CA87-4FAB-9D2E-EF975BE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31D6B7-35A6-4E56-B4C4-A3FFE1A0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2897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37" y="1995518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571387" y="1246932"/>
            <a:ext cx="4032448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b="1" dirty="0">
                <a:solidFill>
                  <a:schemeClr val="bg1"/>
                </a:solidFill>
              </a:rPr>
              <a:t>OFDM</a:t>
            </a:r>
            <a:r>
              <a:rPr lang="zh-CN" altLang="en-US" b="1" dirty="0">
                <a:solidFill>
                  <a:schemeClr val="bg1"/>
                </a:solidFill>
              </a:rPr>
              <a:t>的正交性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时域描述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9FB8458-915D-4FA1-8B79-A2261EBB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D43F6E0-04B3-4A30-87CE-ED85A51E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9755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541242" y="1270915"/>
            <a:ext cx="4032448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OFDM</a:t>
            </a:r>
            <a:r>
              <a:rPr lang="zh-CN" altLang="en-US" b="1" dirty="0">
                <a:solidFill>
                  <a:schemeClr val="bg1"/>
                </a:solidFill>
              </a:rPr>
              <a:t>的正交性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频域描述</a:t>
            </a:r>
          </a:p>
        </p:txBody>
      </p:sp>
      <p:graphicFrame>
        <p:nvGraphicFramePr>
          <p:cNvPr id="7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4860132"/>
              </p:ext>
            </p:extLst>
          </p:nvPr>
        </p:nvGraphicFramePr>
        <p:xfrm>
          <a:off x="2207568" y="1726406"/>
          <a:ext cx="7415212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2" name="Visio" r:id="rId3" imgW="13411922" imgH="7310155" progId="Visio.Drawing.11">
                  <p:embed/>
                </p:oleObj>
              </mc:Choice>
              <mc:Fallback>
                <p:oleObj name="Visio" r:id="rId3" imgW="13411922" imgH="7310155" progId="Visio.Drawing.11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726406"/>
                        <a:ext cx="7415212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50143944"/>
              </p:ext>
            </p:extLst>
          </p:nvPr>
        </p:nvGraphicFramePr>
        <p:xfrm>
          <a:off x="3422145" y="5699092"/>
          <a:ext cx="54308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3" name="Equation" r:id="rId5" imgW="2831760" imgH="457200" progId="Equation.DSMT4">
                  <p:embed/>
                </p:oleObj>
              </mc:Choice>
              <mc:Fallback>
                <p:oleObj name="Equation" r:id="rId5" imgW="2831760" imgH="4572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145" y="5699092"/>
                        <a:ext cx="54308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D489985-21B3-4329-9783-73396B4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B52C14-4B2D-492C-A766-762435B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0865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28861" y="1287513"/>
            <a:ext cx="4968552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保护间隔与循环前缀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无保护间隔</a:t>
            </a: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019175" y="2113807"/>
            <a:ext cx="10134600" cy="3854450"/>
            <a:chOff x="-318" y="964"/>
            <a:chExt cx="6384" cy="2428"/>
          </a:xfrm>
        </p:grpSpPr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480" y="1045"/>
            <a:ext cx="4896" cy="1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4" name="位图图像" r:id="rId3" imgW="8802329" imgH="2905531" progId="Paint.Picture">
                    <p:embed/>
                  </p:oleObj>
                </mc:Choice>
                <mc:Fallback>
                  <p:oleObj name="位图图像" r:id="rId3" imgW="8802329" imgH="2905531" progId="Paint.Picture">
                    <p:embed/>
                    <p:pic>
                      <p:nvPicPr>
                        <p:cNvPr id="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045"/>
                          <a:ext cx="4896" cy="1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725" y="964"/>
              <a:ext cx="6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径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247" y="1117"/>
              <a:ext cx="24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930" y="2337"/>
              <a:ext cx="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径</a:t>
              </a: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 flipV="1">
              <a:off x="1519" y="1909"/>
              <a:ext cx="209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072" y="224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837" y="2568"/>
              <a:ext cx="226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径的第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个符号与第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径的第</a:t>
              </a:r>
              <a:r>
                <a:rPr kumimoji="0" lang="en-US" altLang="zh-CN" dirty="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个符号叠加干扰</a:t>
              </a: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V="1">
              <a:off x="3120" y="2245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-318" y="3158"/>
              <a:ext cx="638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0A6677"/>
                  </a:solidFill>
                </a:rPr>
                <a:t>在没有保护间隔的情况下，由于多径的存在，各径之间将在交叠处产生符号间干扰</a:t>
              </a:r>
              <a:r>
                <a:rPr lang="en-US" altLang="zh-CN" dirty="0">
                  <a:solidFill>
                    <a:srgbClr val="0A6677"/>
                  </a:solidFill>
                </a:rPr>
                <a:t>(ISI)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36FBE1-0A61-4FC6-9A2D-9ACA9822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2EDEFC-2CED-4D0A-9E49-5AA1B510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78621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411479" y="1271862"/>
            <a:ext cx="4896544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保护间隔与循环前缀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加保护间隔</a:t>
            </a: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571889" y="2079899"/>
            <a:ext cx="11334750" cy="3887788"/>
            <a:chOff x="-266" y="799"/>
            <a:chExt cx="7140" cy="2449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624" y="799"/>
            <a:ext cx="4992" cy="18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8" name="位图图像" r:id="rId3" imgW="9057143" imgH="2991268" progId="Paint.Picture">
                    <p:embed/>
                  </p:oleObj>
                </mc:Choice>
                <mc:Fallback>
                  <p:oleObj name="位图图像" r:id="rId3" imgW="9057143" imgH="2991268" progId="Paint.Picture">
                    <p:embed/>
                    <p:pic>
                      <p:nvPicPr>
                        <p:cNvPr id="1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799"/>
                          <a:ext cx="4992" cy="18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3552" y="228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33" y="2511"/>
              <a:ext cx="8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dirty="0">
                  <a:solidFill>
                    <a:schemeClr val="tx1"/>
                  </a:solidFill>
                  <a:latin typeface="Tahoma" panose="020B0604030504040204" pitchFamily="34" charset="0"/>
                </a:rPr>
                <a:t>保护间隔</a:t>
              </a: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3288" y="2287"/>
              <a:ext cx="456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-266" y="2802"/>
              <a:ext cx="714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000" dirty="0">
                  <a:solidFill>
                    <a:srgbClr val="0A6677"/>
                  </a:solidFill>
                </a:rPr>
                <a:t>为了最大限度地消除符号间干扰，在</a:t>
              </a:r>
              <a:r>
                <a:rPr kumimoji="0" lang="en-US" altLang="zh-CN" sz="2000" dirty="0">
                  <a:solidFill>
                    <a:srgbClr val="0A6677"/>
                  </a:solidFill>
                </a:rPr>
                <a:t>OFDM</a:t>
              </a:r>
              <a:r>
                <a:rPr kumimoji="0" lang="zh-CN" altLang="en-US" sz="2000" dirty="0">
                  <a:solidFill>
                    <a:srgbClr val="0A6677"/>
                  </a:solidFill>
                </a:rPr>
                <a:t>符号之间插入保护间隔，保护间隔长度大于无线信道的最大时延扩展，这样一个符号的多径分量不会对下一个符号造成干扰</a:t>
              </a:r>
              <a:r>
                <a:rPr kumimoji="0" lang="zh-CN" altLang="en-US" sz="2000" b="1" dirty="0">
                  <a:solidFill>
                    <a:srgbClr val="0A6677"/>
                  </a:solidFill>
                </a:rPr>
                <a:t> 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F6DBE70-F309-482B-BAAD-A315B3FB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A8E0E2D-0794-48F8-8886-75C56F1C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3470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14003" y="1305059"/>
            <a:ext cx="4968552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保护间隔与</a:t>
            </a:r>
            <a:r>
              <a:rPr lang="zh-CN" altLang="en-US" b="1">
                <a:solidFill>
                  <a:schemeClr val="bg1"/>
                </a:solidFill>
              </a:rPr>
              <a:t>循环前缀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无循环前缀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1479" y="5039452"/>
            <a:ext cx="112280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A6677"/>
                </a:solidFill>
                <a:latin typeface="Tahoma" panose="020B0604030504040204" pitchFamily="34" charset="0"/>
              </a:rPr>
              <a:t>因多径延时的存在，空闲的保护间隔进入到</a:t>
            </a:r>
            <a:r>
              <a:rPr kumimoji="0" lang="en-US" altLang="zh-CN" sz="2000" dirty="0">
                <a:solidFill>
                  <a:srgbClr val="0A6677"/>
                </a:solidFill>
                <a:latin typeface="Tahoma" panose="020B0604030504040204" pitchFamily="34" charset="0"/>
              </a:rPr>
              <a:t>FFT</a:t>
            </a:r>
            <a:r>
              <a:rPr kumimoji="0" lang="zh-CN" altLang="en-US" sz="2000" dirty="0">
                <a:solidFill>
                  <a:srgbClr val="0A6677"/>
                </a:solidFill>
                <a:latin typeface="Tahoma" panose="020B0604030504040204" pitchFamily="34" charset="0"/>
              </a:rPr>
              <a:t>的积分时间内，导致积分时间内不能包含整数个波形，破坏了载波间的正交性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17" y="1885126"/>
            <a:ext cx="7772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26675"/>
              </p:ext>
            </p:extLst>
          </p:nvPr>
        </p:nvGraphicFramePr>
        <p:xfrm>
          <a:off x="3033309" y="5668580"/>
          <a:ext cx="54308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Equation" r:id="rId4" imgW="2831760" imgH="457200" progId="Equation.DSMT4">
                  <p:embed/>
                </p:oleObj>
              </mc:Choice>
              <mc:Fallback>
                <p:oleObj name="Equation" r:id="rId4" imgW="2831760" imgH="457200" progId="Equation.DSMT4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309" y="5668580"/>
                        <a:ext cx="54308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23A8AAB-1DE3-49DA-8FC4-3A116F5E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D716AD-A9B4-4E3F-BE85-CEEE1DCC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18814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411479" y="1226474"/>
            <a:ext cx="5040560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保护间隔与循环前缀</a:t>
            </a:r>
            <a:r>
              <a:rPr lang="en-US" altLang="zh-CN" b="1" dirty="0">
                <a:solidFill>
                  <a:schemeClr val="bg1"/>
                </a:solidFill>
              </a:rPr>
              <a:t>-</a:t>
            </a:r>
            <a:r>
              <a:rPr lang="zh-CN" altLang="en-US" b="1" dirty="0">
                <a:solidFill>
                  <a:schemeClr val="bg1"/>
                </a:solidFill>
              </a:rPr>
              <a:t>加循环前缀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677711" y="1734474"/>
            <a:ext cx="7439025" cy="3351213"/>
            <a:chOff x="1215" y="634"/>
            <a:chExt cx="4327" cy="1933"/>
          </a:xfrm>
        </p:grpSpPr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3508609"/>
                </p:ext>
              </p:extLst>
            </p:nvPr>
          </p:nvGraphicFramePr>
          <p:xfrm>
            <a:off x="1215" y="634"/>
            <a:ext cx="4327" cy="1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46" name="位图图像" r:id="rId3" imgW="5552381" imgH="3839111" progId="Paint.Picture">
                    <p:embed/>
                  </p:oleObj>
                </mc:Choice>
                <mc:Fallback>
                  <p:oleObj name="位图图像" r:id="rId3" imgW="5552381" imgH="3839111" progId="Paint.Picture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634"/>
                          <a:ext cx="4327" cy="1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441" y="2069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899" y="2229"/>
              <a:ext cx="8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</a:rPr>
                <a:t>FFT</a:t>
              </a:r>
              <a:r>
                <a:rPr kumimoji="0"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</a:rPr>
                <a:t>积分区间</a:t>
              </a:r>
            </a:p>
          </p:txBody>
        </p:sp>
      </p:grp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675" y="4777953"/>
            <a:ext cx="120586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A6677"/>
                </a:solidFill>
              </a:rPr>
              <a:t>为了避免空闲保护间隔由于多径传播造成子载波间的正交性破坏，将每个</a:t>
            </a:r>
            <a:r>
              <a:rPr kumimoji="0" lang="en-US" altLang="zh-CN" sz="2000" dirty="0">
                <a:solidFill>
                  <a:srgbClr val="0A6677"/>
                </a:solidFill>
              </a:rPr>
              <a:t>OFDM</a:t>
            </a:r>
            <a:r>
              <a:rPr kumimoji="0" lang="zh-CN" altLang="en-US" sz="2000" dirty="0">
                <a:solidFill>
                  <a:srgbClr val="0A6677"/>
                </a:solidFill>
              </a:rPr>
              <a:t>符号的后时间中的样点复制到</a:t>
            </a:r>
            <a:r>
              <a:rPr kumimoji="0" lang="en-US" altLang="zh-CN" sz="2000" dirty="0">
                <a:solidFill>
                  <a:srgbClr val="0A6677"/>
                </a:solidFill>
              </a:rPr>
              <a:t>OFDM</a:t>
            </a:r>
            <a:r>
              <a:rPr kumimoji="0" lang="zh-CN" altLang="en-US" sz="2000" dirty="0">
                <a:solidFill>
                  <a:srgbClr val="0A6677"/>
                </a:solidFill>
              </a:rPr>
              <a:t>符号的前面，形成循环前缀</a:t>
            </a:r>
            <a:r>
              <a:rPr kumimoji="0" lang="en-US" altLang="zh-CN" sz="2000" dirty="0">
                <a:solidFill>
                  <a:srgbClr val="0A6677"/>
                </a:solidFill>
              </a:rPr>
              <a:t>(cyclic prefix)</a:t>
            </a:r>
            <a:r>
              <a:rPr kumimoji="0" lang="en-US" altLang="zh-CN" sz="2000" b="1" dirty="0">
                <a:solidFill>
                  <a:srgbClr val="0A6677"/>
                </a:solidFill>
              </a:rPr>
              <a:t> </a:t>
            </a:r>
            <a:endParaRPr kumimoji="0" lang="en-US" altLang="zh-CN" sz="2000" dirty="0">
              <a:solidFill>
                <a:srgbClr val="0A6677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rgbClr val="0A6677"/>
                </a:solidFill>
                <a:latin typeface="Tahoma" panose="020B0604030504040204" pitchFamily="34" charset="0"/>
              </a:rPr>
              <a:t>只要各径的延迟不超过</a:t>
            </a:r>
            <a:r>
              <a:rPr kumimoji="0" lang="en-US" altLang="zh-CN" sz="2000" dirty="0" err="1">
                <a:solidFill>
                  <a:srgbClr val="0A6677"/>
                </a:solidFill>
                <a:latin typeface="Tahoma" panose="020B0604030504040204" pitchFamily="34" charset="0"/>
              </a:rPr>
              <a:t>Tg</a:t>
            </a:r>
            <a:r>
              <a:rPr kumimoji="0" lang="zh-CN" altLang="en-US" sz="2000" dirty="0">
                <a:solidFill>
                  <a:srgbClr val="0A6677"/>
                </a:solidFill>
                <a:latin typeface="Tahoma" panose="020B0604030504040204" pitchFamily="34" charset="0"/>
              </a:rPr>
              <a:t>，都能保正在</a:t>
            </a:r>
            <a:r>
              <a:rPr kumimoji="0" lang="en-US" altLang="zh-CN" sz="2000" dirty="0">
                <a:solidFill>
                  <a:srgbClr val="0A6677"/>
                </a:solidFill>
                <a:latin typeface="Tahoma" panose="020B0604030504040204" pitchFamily="34" charset="0"/>
              </a:rPr>
              <a:t>FFT</a:t>
            </a:r>
            <a:r>
              <a:rPr kumimoji="0" lang="zh-CN" altLang="en-US" sz="2000" dirty="0">
                <a:solidFill>
                  <a:srgbClr val="0A6677"/>
                </a:solidFill>
                <a:latin typeface="Tahoma" panose="020B0604030504040204" pitchFamily="34" charset="0"/>
              </a:rPr>
              <a:t>的积分区间内包含各径各子载波的整数个波形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420502A-0B0D-4882-9615-E95D4F23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04B7D54-D8A4-45E3-A8AF-4458B2AC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8463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F029AB0C-1A88-4A0E-8F54-60035FD25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latin typeface="宋体" charset="-122"/>
              </a:rPr>
              <a:t>LTE</a:t>
            </a:r>
            <a:r>
              <a:rPr lang="zh-CN" altLang="en-US" sz="2800" dirty="0">
                <a:latin typeface="宋体" charset="-122"/>
              </a:rPr>
              <a:t>系统需求，</a:t>
            </a:r>
            <a:r>
              <a:rPr lang="en-US" altLang="zh-CN" sz="2800" dirty="0">
                <a:latin typeface="宋体" charset="-122"/>
              </a:rPr>
              <a:t>LTE</a:t>
            </a:r>
            <a:r>
              <a:rPr lang="zh-CN" altLang="en-US" sz="2800" dirty="0">
                <a:latin typeface="宋体" charset="-122"/>
              </a:rPr>
              <a:t>关键技术；</a:t>
            </a: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latin typeface="宋体" charset="-122"/>
              </a:rPr>
              <a:t>LTE</a:t>
            </a:r>
            <a:r>
              <a:rPr lang="zh-CN" altLang="en-US" sz="2800" dirty="0">
                <a:latin typeface="宋体" charset="-122"/>
              </a:rPr>
              <a:t>系统的网络结构，</a:t>
            </a:r>
            <a:r>
              <a:rPr lang="en-US" altLang="zh-CN" sz="2800" dirty="0">
                <a:latin typeface="宋体" charset="-122"/>
              </a:rPr>
              <a:t>S1</a:t>
            </a:r>
            <a:r>
              <a:rPr lang="zh-CN" altLang="en-US" sz="2800" dirty="0">
                <a:latin typeface="宋体" charset="-122"/>
              </a:rPr>
              <a:t>接口、</a:t>
            </a:r>
            <a:r>
              <a:rPr lang="en-US" altLang="zh-CN" sz="2800" dirty="0">
                <a:latin typeface="宋体" charset="-122"/>
              </a:rPr>
              <a:t>X2</a:t>
            </a:r>
            <a:r>
              <a:rPr lang="zh-CN" altLang="en-US" sz="2800" dirty="0">
                <a:latin typeface="宋体" charset="-122"/>
              </a:rPr>
              <a:t>接口、空中接口及协议；</a:t>
            </a:r>
          </a:p>
          <a:p>
            <a:pPr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800" dirty="0">
                <a:latin typeface="宋体" charset="-122"/>
              </a:rPr>
              <a:t>LTE</a:t>
            </a:r>
            <a:r>
              <a:rPr lang="zh-CN" altLang="en-US" sz="2800" dirty="0">
                <a:latin typeface="宋体" charset="-122"/>
              </a:rPr>
              <a:t>系统的帧结构，物理信道、物理信号及映射。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A24C3179-4C6A-4385-9785-2D6C910B3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　学习重点与要求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F75AB-FA3F-44B3-94D3-18420AD0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B2DC7D-3699-4FD2-93FD-092DBC4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7151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411479" y="1191136"/>
            <a:ext cx="4680520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下行</a:t>
            </a:r>
            <a:r>
              <a:rPr lang="zh-CN" altLang="en-US" b="1">
                <a:solidFill>
                  <a:schemeClr val="bg1"/>
                </a:solidFill>
              </a:rPr>
              <a:t>多址技术</a:t>
            </a:r>
            <a:r>
              <a:rPr lang="en-US" altLang="zh-CN" b="1" dirty="0">
                <a:solidFill>
                  <a:schemeClr val="bg1"/>
                </a:solidFill>
              </a:rPr>
              <a:t>-OFDM</a:t>
            </a:r>
            <a:r>
              <a:rPr lang="zh-CN" altLang="en-US" b="1" dirty="0">
                <a:solidFill>
                  <a:schemeClr val="bg1"/>
                </a:solidFill>
              </a:rPr>
              <a:t>系统框图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12" y="1728293"/>
            <a:ext cx="8929688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4080164" y="3991392"/>
            <a:ext cx="3671888" cy="1879600"/>
            <a:chOff x="295" y="2296"/>
            <a:chExt cx="2700" cy="1648"/>
          </a:xfrm>
        </p:grpSpPr>
        <p:pic>
          <p:nvPicPr>
            <p:cNvPr id="12" name="Picture 5" descr="figure0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296"/>
              <a:ext cx="2700" cy="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565" y="3703"/>
              <a:ext cx="135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48075" y="5663732"/>
            <a:ext cx="50949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A6677"/>
                </a:solidFill>
              </a:rPr>
              <a:t>OFDM</a:t>
            </a:r>
            <a:r>
              <a:rPr lang="zh-CN" altLang="en-US" sz="2000" b="1" dirty="0">
                <a:solidFill>
                  <a:srgbClr val="0A6677"/>
                </a:solidFill>
              </a:rPr>
              <a:t>调制的各个子载波信号在频域上正交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8EF9A05-B354-4F4D-823F-347C505C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82F39A4-6F3F-448F-B471-97DCA041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1377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27348" y="1213779"/>
            <a:ext cx="4536504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下行</a:t>
            </a:r>
            <a:r>
              <a:rPr lang="zh-CN" altLang="en-US" b="1">
                <a:solidFill>
                  <a:schemeClr val="bg1"/>
                </a:solidFill>
              </a:rPr>
              <a:t>多址技术</a:t>
            </a:r>
            <a:r>
              <a:rPr lang="en-US" altLang="zh-CN" b="1" dirty="0">
                <a:solidFill>
                  <a:schemeClr val="bg1"/>
                </a:solidFill>
              </a:rPr>
              <a:t>-OFDMA</a:t>
            </a:r>
            <a:r>
              <a:rPr lang="zh-CN" altLang="en-US" b="1" dirty="0">
                <a:solidFill>
                  <a:schemeClr val="bg1"/>
                </a:solidFill>
              </a:rPr>
              <a:t>示意图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590850" y="1721779"/>
            <a:ext cx="6768752" cy="4746879"/>
            <a:chOff x="538" y="572"/>
            <a:chExt cx="4565" cy="3493"/>
          </a:xfrm>
        </p:grpSpPr>
        <p:pic>
          <p:nvPicPr>
            <p:cNvPr id="13" name="Picture 4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572"/>
              <a:ext cx="4565" cy="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 descr="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387"/>
              <a:ext cx="3805" cy="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1338" y="2045"/>
              <a:ext cx="454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chemeClr val="tx1"/>
                  </a:solidFill>
                </a:rPr>
                <a:t>下行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15" y="2040"/>
              <a:ext cx="454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chemeClr val="tx1"/>
                  </a:solidFill>
                </a:rPr>
                <a:t>上行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2" y="2251"/>
              <a:ext cx="4491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chemeClr val="tx1"/>
                  </a:solidFill>
                </a:rPr>
                <a:t>集中式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565" y="3726"/>
              <a:ext cx="454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chemeClr val="tx1"/>
                  </a:solidFill>
                </a:rPr>
                <a:t>下行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3379" y="3723"/>
              <a:ext cx="454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>
                  <a:solidFill>
                    <a:schemeClr val="tx1"/>
                  </a:solidFill>
                </a:rPr>
                <a:t>上行</a:t>
              </a: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612" y="3884"/>
              <a:ext cx="4491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>
                  <a:solidFill>
                    <a:schemeClr val="tx1"/>
                  </a:solidFill>
                </a:rPr>
                <a:t>分布式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34B11C-7C7F-4AC4-BB81-89B23F74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3E5753-9107-44F2-8DC5-BB826325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7653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</a:t>
            </a:r>
            <a:r>
              <a:rPr lang="zh-CN" altLang="en-US" dirty="0"/>
              <a:t>多址技术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289645" y="1203027"/>
            <a:ext cx="3888432" cy="508000"/>
          </a:xfrm>
          <a:prstGeom prst="roundRect">
            <a:avLst>
              <a:gd name="adj" fmla="val 50000"/>
            </a:avLst>
          </a:prstGeom>
          <a:solidFill>
            <a:srgbClr val="006676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上行</a:t>
            </a:r>
            <a:r>
              <a:rPr lang="zh-CN" altLang="en-US" b="1">
                <a:solidFill>
                  <a:schemeClr val="bg1"/>
                </a:solidFill>
              </a:rPr>
              <a:t>多址技术</a:t>
            </a:r>
            <a:r>
              <a:rPr lang="en-US" altLang="zh-CN" b="1" dirty="0">
                <a:solidFill>
                  <a:schemeClr val="bg1"/>
                </a:solidFill>
              </a:rPr>
              <a:t>-SC-FDMA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24001" y="21537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 bwMode="auto">
          <a:xfrm>
            <a:off x="2299485" y="4579228"/>
            <a:ext cx="772427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ClrTx/>
              <a:buFont typeface="Wingdings" panose="05000000000000000000" pitchFamily="2" charset="2"/>
              <a:buChar char="Ø"/>
            </a:pPr>
            <a:r>
              <a:rPr lang="en-US" altLang="zh-CN" sz="2000" kern="0" dirty="0">
                <a:solidFill>
                  <a:srgbClr val="0A6677"/>
                </a:solidFill>
              </a:rPr>
              <a:t>SC-FDMA </a:t>
            </a:r>
            <a:r>
              <a:rPr lang="zh-CN" altLang="en-US" sz="2000" kern="0" dirty="0">
                <a:solidFill>
                  <a:srgbClr val="0A6677"/>
                </a:solidFill>
              </a:rPr>
              <a:t>即 </a:t>
            </a:r>
            <a:r>
              <a:rPr lang="en-US" altLang="zh-CN" sz="2000" kern="0" dirty="0">
                <a:solidFill>
                  <a:srgbClr val="0A6677"/>
                </a:solidFill>
              </a:rPr>
              <a:t>DFT-spread OFDMA </a:t>
            </a:r>
          </a:p>
          <a:p>
            <a:pPr marL="457200" indent="-457200">
              <a:buClrTx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0A6677"/>
                </a:solidFill>
              </a:rPr>
              <a:t>峰均比小于</a:t>
            </a:r>
            <a:r>
              <a:rPr lang="en-US" altLang="en-US" sz="2000" kern="0" dirty="0">
                <a:solidFill>
                  <a:srgbClr val="0A6677"/>
                </a:solidFill>
              </a:rPr>
              <a:t>OFDMA, </a:t>
            </a:r>
            <a:r>
              <a:rPr lang="zh-CN" altLang="en-US" sz="2000" kern="0" dirty="0">
                <a:solidFill>
                  <a:srgbClr val="0A6677"/>
                </a:solidFill>
              </a:rPr>
              <a:t>有利于提高功放效率</a:t>
            </a:r>
          </a:p>
          <a:p>
            <a:pPr marL="457200" indent="-457200">
              <a:buClrTx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0A6677"/>
                </a:solidFill>
              </a:rPr>
              <a:t>易于实现频域的低复杂度的高效均衡器</a:t>
            </a:r>
          </a:p>
          <a:p>
            <a:pPr marL="457200" indent="-457200">
              <a:buClrTx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rgbClr val="0A6677"/>
                </a:solidFill>
              </a:rPr>
              <a:t>易于对</a:t>
            </a:r>
            <a:r>
              <a:rPr lang="en-US" altLang="zh-CN" sz="2000" kern="0" dirty="0">
                <a:solidFill>
                  <a:srgbClr val="0A6677"/>
                </a:solidFill>
              </a:rPr>
              <a:t>FDMA</a:t>
            </a:r>
            <a:r>
              <a:rPr lang="zh-CN" altLang="en-US" sz="2000" kern="0" dirty="0">
                <a:solidFill>
                  <a:srgbClr val="0A6677"/>
                </a:solidFill>
              </a:rPr>
              <a:t>采用灵活的带宽分配</a:t>
            </a:r>
          </a:p>
        </p:txBody>
      </p: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2414067" y="1711027"/>
            <a:ext cx="6980708" cy="2658443"/>
            <a:chOff x="385" y="663"/>
            <a:chExt cx="4854" cy="1799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663"/>
              <a:ext cx="4854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585" y="946"/>
            <a:ext cx="501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0" name="Visio" r:id="rId4" imgW="538614" imgH="1294598" progId="Visio.Drawing.11">
                    <p:embed/>
                  </p:oleObj>
                </mc:Choice>
                <mc:Fallback>
                  <p:oleObj name="Visio" r:id="rId4" imgW="538614" imgH="1294598" progId="Visio.Drawing.11">
                    <p:embed/>
                    <p:pic>
                      <p:nvPicPr>
                        <p:cNvPr id="2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946"/>
                          <a:ext cx="501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BC5D237-1DB6-4614-9904-2B2F569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6A58DE3-FC5A-4B3D-9FCC-E4F9513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6248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066109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772275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8.3 LTE</a:t>
            </a:r>
            <a:r>
              <a:rPr lang="zh-CN" altLang="en-US" dirty="0"/>
              <a:t>网络架构及协议栈介绍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9581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8.3.1 LTE</a:t>
            </a:r>
            <a:r>
              <a:rPr lang="zh-CN" altLang="en-US" dirty="0"/>
              <a:t>网络架构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1232992"/>
            <a:ext cx="7324725" cy="3897313"/>
          </a:xfrm>
        </p:spPr>
        <p:txBody>
          <a:bodyPr/>
          <a:lstStyle/>
          <a:p>
            <a:pPr eaLnBrk="1" hangingPunct="1">
              <a:buClr>
                <a:srgbClr val="990000"/>
              </a:buClr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LTE</a:t>
            </a:r>
            <a:r>
              <a:rPr lang="zh-CN" altLang="en-US" sz="1600" dirty="0">
                <a:latin typeface="Arial" panose="020B0604020202020204" pitchFamily="34" charset="0"/>
              </a:rPr>
              <a:t>的主要网元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1400" dirty="0"/>
              <a:t>LTE</a:t>
            </a:r>
            <a:r>
              <a:rPr lang="zh-CN" altLang="en-US" sz="1400" dirty="0"/>
              <a:t>的接入网</a:t>
            </a:r>
            <a:r>
              <a:rPr lang="en-US" altLang="zh-CN" sz="1400" dirty="0"/>
              <a:t>E-UTRAN</a:t>
            </a:r>
            <a:r>
              <a:rPr lang="zh-CN" altLang="en-US" sz="1400" dirty="0"/>
              <a:t>由</a:t>
            </a:r>
            <a:r>
              <a:rPr lang="en-US" altLang="zh-CN" sz="1400" b="1" dirty="0">
                <a:solidFill>
                  <a:srgbClr val="0000FF"/>
                </a:solidFill>
              </a:rPr>
              <a:t>e-</a:t>
            </a:r>
            <a:r>
              <a:rPr lang="en-US" altLang="zh-CN" sz="1400" b="1" dirty="0" err="1">
                <a:solidFill>
                  <a:srgbClr val="0000FF"/>
                </a:solidFill>
              </a:rPr>
              <a:t>NodeB</a:t>
            </a:r>
            <a:r>
              <a:rPr lang="zh-CN" altLang="en-US" sz="1400" dirty="0"/>
              <a:t>组成，提供用户面和控制面。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1400" dirty="0"/>
              <a:t>LTE</a:t>
            </a:r>
            <a:r>
              <a:rPr lang="zh-CN" altLang="en-US" sz="1400" dirty="0"/>
              <a:t>的核心网</a:t>
            </a:r>
            <a:r>
              <a:rPr lang="en-US" altLang="zh-CN" sz="1400" dirty="0"/>
              <a:t>EPC</a:t>
            </a:r>
            <a:r>
              <a:rPr lang="zh-CN" altLang="en-US" sz="1400" dirty="0"/>
              <a:t>由</a:t>
            </a:r>
            <a:r>
              <a:rPr lang="en-US" altLang="zh-CN" sz="1400" b="1" dirty="0">
                <a:solidFill>
                  <a:srgbClr val="0000FF"/>
                </a:solidFill>
              </a:rPr>
              <a:t>MME</a:t>
            </a:r>
            <a:r>
              <a:rPr lang="zh-CN" altLang="en-US" sz="1400" dirty="0"/>
              <a:t>，</a:t>
            </a:r>
            <a:r>
              <a:rPr lang="en-US" altLang="zh-CN" sz="1400" b="1" dirty="0">
                <a:solidFill>
                  <a:srgbClr val="0000FF"/>
                </a:solidFill>
              </a:rPr>
              <a:t>S-GW</a:t>
            </a:r>
            <a:r>
              <a:rPr lang="zh-CN" altLang="en-US" sz="1400" dirty="0"/>
              <a:t>和</a:t>
            </a:r>
            <a:r>
              <a:rPr lang="en-US" altLang="zh-CN" sz="1400" b="1" dirty="0">
                <a:solidFill>
                  <a:srgbClr val="0000FF"/>
                </a:solidFill>
              </a:rPr>
              <a:t>P-GW</a:t>
            </a:r>
            <a:r>
              <a:rPr lang="zh-CN" altLang="en-US" sz="1400" dirty="0"/>
              <a:t>组成。</a:t>
            </a:r>
          </a:p>
          <a:p>
            <a:pPr eaLnBrk="1" hangingPunct="1">
              <a:buClr>
                <a:srgbClr val="990000"/>
              </a:buClr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LTE</a:t>
            </a:r>
            <a:r>
              <a:rPr lang="zh-CN" altLang="en-US" sz="1600" dirty="0">
                <a:latin typeface="Arial" panose="020B0604020202020204" pitchFamily="34" charset="0"/>
              </a:rPr>
              <a:t>的网络接口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zh-CN" sz="1400" dirty="0"/>
              <a:t>e-</a:t>
            </a:r>
            <a:r>
              <a:rPr lang="en-US" altLang="zh-CN" sz="1400" dirty="0" err="1"/>
              <a:t>NodeB</a:t>
            </a:r>
            <a:r>
              <a:rPr lang="zh-CN" altLang="en-US" sz="1400" dirty="0"/>
              <a:t>间通过</a:t>
            </a:r>
            <a:r>
              <a:rPr lang="en-US" altLang="zh-CN" sz="1400" b="1" dirty="0">
                <a:solidFill>
                  <a:srgbClr val="0000FF"/>
                </a:solidFill>
              </a:rPr>
              <a:t>X2</a:t>
            </a:r>
            <a:r>
              <a:rPr lang="zh-CN" altLang="en-US" sz="1400" b="1" dirty="0">
                <a:solidFill>
                  <a:srgbClr val="0000FF"/>
                </a:solidFill>
              </a:rPr>
              <a:t>接口</a:t>
            </a:r>
            <a:r>
              <a:rPr lang="zh-CN" altLang="en-US" sz="1400" dirty="0"/>
              <a:t>相互连接，支持数据和信令的直接传输。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zh-CN" sz="1400" b="1" dirty="0">
                <a:solidFill>
                  <a:srgbClr val="0000FF"/>
                </a:solidFill>
              </a:rPr>
              <a:t>S1</a:t>
            </a:r>
            <a:r>
              <a:rPr lang="zh-CN" altLang="en-US" sz="1400" b="1" dirty="0">
                <a:solidFill>
                  <a:srgbClr val="0000FF"/>
                </a:solidFill>
              </a:rPr>
              <a:t>接口</a:t>
            </a:r>
            <a:r>
              <a:rPr lang="zh-CN" altLang="en-US" sz="1400" dirty="0"/>
              <a:t>连接</a:t>
            </a:r>
            <a:r>
              <a:rPr lang="en-US" altLang="zh-CN" sz="1400" dirty="0"/>
              <a:t>e-</a:t>
            </a:r>
            <a:r>
              <a:rPr lang="en-US" altLang="zh-CN" sz="1400" dirty="0" err="1"/>
              <a:t>NodeB</a:t>
            </a:r>
            <a:r>
              <a:rPr lang="zh-CN" altLang="en-US" sz="1400" dirty="0"/>
              <a:t>与核心网</a:t>
            </a:r>
            <a:r>
              <a:rPr lang="en-US" altLang="zh-CN" sz="1400" dirty="0"/>
              <a:t>EPC</a:t>
            </a:r>
            <a:r>
              <a:rPr lang="zh-CN" altLang="en-US" sz="1400" dirty="0"/>
              <a:t>。其中，</a:t>
            </a:r>
            <a:r>
              <a:rPr lang="en-US" altLang="zh-CN" sz="1400" dirty="0"/>
              <a:t>S1-MME</a:t>
            </a:r>
            <a:r>
              <a:rPr lang="zh-CN" altLang="en-US" sz="1400" dirty="0"/>
              <a:t>是</a:t>
            </a:r>
            <a:r>
              <a:rPr lang="en-US" altLang="zh-CN" sz="1400" dirty="0"/>
              <a:t>e-</a:t>
            </a:r>
            <a:r>
              <a:rPr lang="en-US" altLang="zh-CN" sz="1400" dirty="0" err="1"/>
              <a:t>NodeB</a:t>
            </a:r>
            <a:r>
              <a:rPr lang="zh-CN" altLang="en-US" sz="1400" dirty="0"/>
              <a:t>连接</a:t>
            </a:r>
            <a:r>
              <a:rPr lang="en-US" altLang="zh-CN" sz="1400" dirty="0"/>
              <a:t>MME</a:t>
            </a:r>
            <a:r>
              <a:rPr lang="zh-CN" altLang="en-US" sz="1400" dirty="0"/>
              <a:t>的控制面接口，</a:t>
            </a:r>
            <a:r>
              <a:rPr lang="en-US" altLang="zh-CN" sz="1400" dirty="0"/>
              <a:t>S1-U</a:t>
            </a:r>
            <a:r>
              <a:rPr lang="zh-CN" altLang="en-US" sz="1400" dirty="0"/>
              <a:t>是</a:t>
            </a:r>
            <a:r>
              <a:rPr lang="en-US" altLang="zh-CN" sz="1400" dirty="0"/>
              <a:t>e-</a:t>
            </a:r>
            <a:r>
              <a:rPr lang="en-US" altLang="zh-CN" sz="1400" dirty="0" err="1"/>
              <a:t>NodeB</a:t>
            </a:r>
            <a:r>
              <a:rPr lang="zh-CN" altLang="en-US" sz="1400" dirty="0"/>
              <a:t>连接</a:t>
            </a:r>
            <a:r>
              <a:rPr lang="en-US" altLang="zh-CN" sz="1400" dirty="0"/>
              <a:t>S-GW </a:t>
            </a:r>
            <a:r>
              <a:rPr lang="zh-CN" altLang="en-US" sz="1400" dirty="0"/>
              <a:t>的用户面接口。</a:t>
            </a:r>
            <a:endParaRPr lang="en-US" altLang="zh-CN" sz="1400" dirty="0"/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altLang="zh-CN" sz="1400" b="1" dirty="0" err="1">
                <a:solidFill>
                  <a:srgbClr val="0000FF"/>
                </a:solidFill>
              </a:rPr>
              <a:t>Uu</a:t>
            </a:r>
            <a:r>
              <a:rPr lang="zh-CN" altLang="en-US" sz="1400" b="1" dirty="0">
                <a:solidFill>
                  <a:srgbClr val="0000FF"/>
                </a:solidFill>
              </a:rPr>
              <a:t>接口</a:t>
            </a:r>
            <a:r>
              <a:rPr lang="zh-CN" altLang="en-US" sz="1400" dirty="0"/>
              <a:t>连接</a:t>
            </a:r>
            <a:r>
              <a:rPr lang="en-US" altLang="zh-CN" sz="1400" dirty="0" err="1"/>
              <a:t>eNodeB</a:t>
            </a:r>
            <a:r>
              <a:rPr lang="zh-CN" altLang="en-US" sz="1400" dirty="0"/>
              <a:t>与</a:t>
            </a:r>
            <a:r>
              <a:rPr lang="en-US" altLang="zh-CN" sz="1400" dirty="0"/>
              <a:t>UE</a:t>
            </a:r>
            <a:endParaRPr lang="zh-CN" alt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855179"/>
              </p:ext>
            </p:extLst>
          </p:nvPr>
        </p:nvGraphicFramePr>
        <p:xfrm>
          <a:off x="1455485" y="3813096"/>
          <a:ext cx="3624438" cy="2620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0" name="Visio" r:id="rId3" imgW="3257440" imgH="2647937" progId="Visio.Drawing.11">
                  <p:embed/>
                </p:oleObj>
              </mc:Choice>
              <mc:Fallback>
                <p:oleObj name="Visio" r:id="rId3" imgW="3257440" imgH="2647937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85" y="3813096"/>
                        <a:ext cx="3624438" cy="2620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859647"/>
              </p:ext>
            </p:extLst>
          </p:nvPr>
        </p:nvGraphicFramePr>
        <p:xfrm>
          <a:off x="5382863" y="3344688"/>
          <a:ext cx="4640901" cy="324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1" r:id="rId5" imgW="5710714" imgH="4000917" progId="Visio.Drawing.11">
                  <p:embed/>
                </p:oleObj>
              </mc:Choice>
              <mc:Fallback>
                <p:oleObj r:id="rId5" imgW="5710714" imgH="4000917" progId="Visio.Drawing.11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863" y="3344688"/>
                        <a:ext cx="4640901" cy="3249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418765" y="2697311"/>
            <a:ext cx="2317750" cy="146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>
            <a:spAutoFit/>
          </a:bodyPr>
          <a:lstStyle>
            <a:lvl1pPr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RRC:   Radio Resource Control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PDCP: Packet Data Convergence Protocol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RLC:    </a:t>
            </a:r>
            <a:r>
              <a:rPr lang="en-GB" altLang="ja-JP" sz="1000" b="0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Radio Link Control</a:t>
            </a:r>
            <a:r>
              <a:rPr lang="en-GB" altLang="zh-CN" sz="1000" b="0" dirty="0">
                <a:latin typeface="Arial" panose="020B0604020202020204" pitchFamily="34" charset="0"/>
              </a:rPr>
              <a:t> </a:t>
            </a:r>
            <a:endParaRPr lang="en-US" altLang="zh-CN" sz="1000" b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MAC:   Medium Access Control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PHY:    Physical layer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EPC:    Evolved Packet Core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MME:   Mobility Management Entity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S-GW:  Serving Gateway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latin typeface="Arial" panose="020B0604020202020204" pitchFamily="34" charset="0"/>
              </a:rPr>
              <a:t>P-GW:  PDN Gateway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761289" y="1320362"/>
            <a:ext cx="2486025" cy="917575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623" tIns="38812" rIns="77623" bIns="38812">
            <a:spAutoFit/>
          </a:bodyPr>
          <a:lstStyle>
            <a:lvl1pPr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GB" sz="1239" dirty="0">
                <a:solidFill>
                  <a:srgbClr val="0000FF"/>
                </a:solidFill>
              </a:rPr>
              <a:t>与传统</a:t>
            </a:r>
            <a:r>
              <a:rPr lang="en-GB" altLang="zh-CN" sz="1239" dirty="0">
                <a:solidFill>
                  <a:srgbClr val="0000FF"/>
                </a:solidFill>
              </a:rPr>
              <a:t>3G</a:t>
            </a:r>
            <a:r>
              <a:rPr lang="zh-CN" altLang="en-GB" sz="1239" dirty="0">
                <a:solidFill>
                  <a:srgbClr val="0000FF"/>
                </a:solidFill>
              </a:rPr>
              <a:t>网络比较，</a:t>
            </a:r>
            <a:r>
              <a:rPr lang="en-GB" altLang="zh-CN" sz="1239" dirty="0">
                <a:solidFill>
                  <a:srgbClr val="0000FF"/>
                </a:solidFill>
              </a:rPr>
              <a:t>LTE</a:t>
            </a:r>
            <a:r>
              <a:rPr lang="zh-CN" altLang="en-GB" sz="1239" dirty="0">
                <a:solidFill>
                  <a:srgbClr val="0000FF"/>
                </a:solidFill>
              </a:rPr>
              <a:t>的网络结更加简单扁平，降低组网成本，增加组网灵活性，并能大大减少用户数据和控制信令的时延。</a:t>
            </a:r>
            <a:endParaRPr lang="zh-CN" altLang="en-US" sz="1239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A76CBA7-60C0-45AF-ADF4-E01880EE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3F7B4D-4BBD-4AD0-99D0-644E6159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28836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8.3.2 LTE</a:t>
            </a:r>
            <a:r>
              <a:rPr lang="zh-CN" altLang="en-US" dirty="0"/>
              <a:t>网元功能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613368"/>
              </p:ext>
            </p:extLst>
          </p:nvPr>
        </p:nvGraphicFramePr>
        <p:xfrm>
          <a:off x="6135689" y="3090064"/>
          <a:ext cx="4818376" cy="337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r:id="rId3" imgW="5710714" imgH="4000917" progId="Visio.Drawing.11">
                  <p:embed/>
                </p:oleObj>
              </mc:Choice>
              <mc:Fallback>
                <p:oleObj r:id="rId3" imgW="5710714" imgH="4000917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9" y="3090064"/>
                        <a:ext cx="4818376" cy="3374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" y="1412777"/>
            <a:ext cx="540512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325438" indent="-3254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71463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defRPr/>
            </a:pPr>
            <a:r>
              <a:rPr lang="en-US" altLang="zh-CN" sz="1600" dirty="0">
                <a:solidFill>
                  <a:srgbClr val="003300"/>
                </a:solidFill>
                <a:latin typeface="Arial" panose="020B0604020202020204" pitchFamily="34" charset="0"/>
              </a:rPr>
              <a:t>e-</a:t>
            </a:r>
            <a:r>
              <a:rPr lang="en-US" altLang="zh-CN" sz="1600" dirty="0" err="1">
                <a:solidFill>
                  <a:srgbClr val="003300"/>
                </a:solidFill>
                <a:latin typeface="Arial" panose="020B0604020202020204" pitchFamily="34" charset="0"/>
              </a:rPr>
              <a:t>NodeB</a:t>
            </a:r>
            <a:r>
              <a:rPr lang="zh-CN" altLang="en-US" sz="1600" dirty="0">
                <a:solidFill>
                  <a:srgbClr val="003300"/>
                </a:solidFill>
                <a:latin typeface="Arial" panose="020B0604020202020204" pitchFamily="34" charset="0"/>
              </a:rPr>
              <a:t>的主要功能包括：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无线资源管理功能，即实现无线承载控制、无线许可控制和连接移动性控制，在上下行链路上完成</a:t>
            </a:r>
            <a:r>
              <a:rPr lang="en-US" altLang="zh-CN" sz="1400" b="0" dirty="0">
                <a:latin typeface="Arial" panose="020B0604020202020204" pitchFamily="34" charset="0"/>
              </a:rPr>
              <a:t>UE</a:t>
            </a:r>
            <a:r>
              <a:rPr lang="zh-CN" altLang="en-US" sz="1400" b="0" dirty="0">
                <a:latin typeface="Arial" panose="020B0604020202020204" pitchFamily="34" charset="0"/>
              </a:rPr>
              <a:t>上的动态资源分配（调度）；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用户数据流的</a:t>
            </a:r>
            <a:r>
              <a:rPr lang="en-US" altLang="zh-CN" sz="1400" b="0" dirty="0">
                <a:latin typeface="Arial" panose="020B0604020202020204" pitchFamily="34" charset="0"/>
              </a:rPr>
              <a:t>IP</a:t>
            </a:r>
            <a:r>
              <a:rPr lang="zh-CN" altLang="en-US" sz="1400" b="0" dirty="0">
                <a:latin typeface="Arial" panose="020B0604020202020204" pitchFamily="34" charset="0"/>
              </a:rPr>
              <a:t>报头压缩和加密；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Arial" panose="020B0604020202020204" pitchFamily="34" charset="0"/>
              </a:rPr>
              <a:t>UE</a:t>
            </a:r>
            <a:r>
              <a:rPr lang="zh-CN" altLang="en-US" sz="1400" b="0" dirty="0">
                <a:latin typeface="Arial" panose="020B0604020202020204" pitchFamily="34" charset="0"/>
              </a:rPr>
              <a:t>附着状态时</a:t>
            </a:r>
            <a:r>
              <a:rPr lang="en-US" altLang="zh-CN" sz="1400" b="0" dirty="0">
                <a:latin typeface="Arial" panose="020B0604020202020204" pitchFamily="34" charset="0"/>
              </a:rPr>
              <a:t>MME</a:t>
            </a:r>
            <a:r>
              <a:rPr lang="zh-CN" altLang="en-US" sz="1400" b="0" dirty="0">
                <a:latin typeface="Arial" panose="020B0604020202020204" pitchFamily="34" charset="0"/>
              </a:rPr>
              <a:t>的选择；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实现</a:t>
            </a:r>
            <a:r>
              <a:rPr lang="en-US" altLang="zh-CN" sz="1400" b="0" dirty="0">
                <a:latin typeface="Arial" panose="020B0604020202020204" pitchFamily="34" charset="0"/>
              </a:rPr>
              <a:t>S-GW</a:t>
            </a:r>
            <a:r>
              <a:rPr lang="zh-CN" altLang="en-US" sz="1400" b="0" dirty="0">
                <a:latin typeface="Arial" panose="020B0604020202020204" pitchFamily="34" charset="0"/>
              </a:rPr>
              <a:t>用户面数据的路由选择；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执行由</a:t>
            </a:r>
            <a:r>
              <a:rPr lang="en-US" altLang="zh-CN" sz="1400" b="0" dirty="0">
                <a:latin typeface="Arial" panose="020B0604020202020204" pitchFamily="34" charset="0"/>
              </a:rPr>
              <a:t>MME</a:t>
            </a:r>
            <a:r>
              <a:rPr lang="zh-CN" altLang="en-US" sz="1400" b="0" dirty="0">
                <a:latin typeface="Arial" panose="020B0604020202020204" pitchFamily="34" charset="0"/>
              </a:rPr>
              <a:t>发起的寻呼信息和广播信息的调度和传输；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完成有关移动性配置和调度的测量和测量报告。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603" y="4342802"/>
            <a:ext cx="5273676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325438" indent="-3254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71463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defRPr/>
            </a:pPr>
            <a:r>
              <a:rPr lang="en-US" altLang="zh-CN" sz="1600" dirty="0">
                <a:solidFill>
                  <a:srgbClr val="003300"/>
                </a:solidFill>
                <a:latin typeface="Arial" panose="020B0604020202020204" pitchFamily="34" charset="0"/>
              </a:rPr>
              <a:t>MME</a:t>
            </a:r>
            <a:r>
              <a:rPr lang="zh-CN" altLang="en-US" sz="1600" dirty="0">
                <a:solidFill>
                  <a:srgbClr val="003300"/>
                </a:solidFill>
                <a:latin typeface="Arial" panose="020B0604020202020204" pitchFamily="34" charset="0"/>
              </a:rPr>
              <a:t>的主要功能包括：</a:t>
            </a:r>
            <a:r>
              <a:rPr lang="zh-CN" altLang="en-US" sz="1400" b="0" dirty="0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Arial" panose="020B0604020202020204" pitchFamily="34" charset="0"/>
              </a:rPr>
              <a:t>NAS (Non-Access Stratum)</a:t>
            </a:r>
            <a:r>
              <a:rPr lang="zh-CN" altLang="en-US" sz="1400" b="0" dirty="0">
                <a:latin typeface="Arial" panose="020B0604020202020204" pitchFamily="34" charset="0"/>
              </a:rPr>
              <a:t>非接入层信令的加密和完整性保护；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Arial" panose="020B0604020202020204" pitchFamily="34" charset="0"/>
              </a:rPr>
              <a:t>AS (Access Stratum)</a:t>
            </a:r>
            <a:r>
              <a:rPr lang="zh-CN" altLang="en-US" sz="1400" b="0" dirty="0">
                <a:latin typeface="Arial" panose="020B0604020202020204" pitchFamily="34" charset="0"/>
              </a:rPr>
              <a:t>接入层安全性控制、空闲状态移动性控制；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400" b="0" dirty="0">
                <a:latin typeface="Arial" panose="020B0604020202020204" pitchFamily="34" charset="0"/>
              </a:rPr>
              <a:t>EPS (</a:t>
            </a:r>
            <a:r>
              <a:rPr lang="en-US" altLang="en-US" sz="1400" b="0" dirty="0">
                <a:latin typeface="Arial" panose="020B0604020202020204" pitchFamily="34" charset="0"/>
              </a:rPr>
              <a:t>Evolved Packet System</a:t>
            </a:r>
            <a:r>
              <a:rPr lang="en-US" altLang="zh-CN" sz="1400" b="0" dirty="0">
                <a:latin typeface="Arial" panose="020B0604020202020204" pitchFamily="34" charset="0"/>
              </a:rPr>
              <a:t>)</a:t>
            </a:r>
            <a:r>
              <a:rPr lang="zh-CN" altLang="en-US" sz="1400" b="0" dirty="0">
                <a:latin typeface="Arial" panose="020B0604020202020204" pitchFamily="34" charset="0"/>
              </a:rPr>
              <a:t>承载控制；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支持寻呼，切换，漫游，鉴权。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35689" y="1232992"/>
            <a:ext cx="398303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325438" indent="-3254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71463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defRPr/>
            </a:pPr>
            <a:r>
              <a:rPr lang="en-US" altLang="zh-CN" sz="1600" dirty="0">
                <a:solidFill>
                  <a:srgbClr val="003300"/>
                </a:solidFill>
                <a:latin typeface="Arial" panose="020B0604020202020204" pitchFamily="34" charset="0"/>
              </a:rPr>
              <a:t>S-GW</a:t>
            </a:r>
            <a:r>
              <a:rPr lang="zh-CN" altLang="en-US" sz="1600" dirty="0">
                <a:solidFill>
                  <a:srgbClr val="003300"/>
                </a:solidFill>
                <a:latin typeface="Arial" panose="020B0604020202020204" pitchFamily="34" charset="0"/>
              </a:rPr>
              <a:t>的主要功能包括：</a:t>
            </a:r>
          </a:p>
          <a:p>
            <a:pPr marL="725487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分组数据路由及转发；移动性及切换支持；合法监听；计费。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35689" y="2179936"/>
            <a:ext cx="414178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325438" indent="-3254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71463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990000"/>
              </a:buClr>
              <a:defRPr/>
            </a:pPr>
            <a:r>
              <a:rPr lang="en-US" altLang="zh-CN" sz="1600" dirty="0">
                <a:solidFill>
                  <a:srgbClr val="003300"/>
                </a:solidFill>
                <a:latin typeface="Arial" panose="020B0604020202020204" pitchFamily="34" charset="0"/>
              </a:rPr>
              <a:t>P-GW</a:t>
            </a:r>
            <a:r>
              <a:rPr lang="zh-CN" altLang="en-US" sz="1600" dirty="0">
                <a:solidFill>
                  <a:srgbClr val="003300"/>
                </a:solidFill>
                <a:latin typeface="Arial" panose="020B0604020202020204" pitchFamily="34" charset="0"/>
              </a:rPr>
              <a:t>的主要功能包括：</a:t>
            </a:r>
          </a:p>
          <a:p>
            <a:pPr marL="782637" lvl="1" indent="-342900" eaLnBrk="1" hangingPunct="1">
              <a:lnSpc>
                <a:spcPct val="12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分组数据过滤；</a:t>
            </a:r>
            <a:r>
              <a:rPr lang="en-US" altLang="zh-CN" sz="1400" b="0" dirty="0">
                <a:latin typeface="Arial" panose="020B0604020202020204" pitchFamily="34" charset="0"/>
              </a:rPr>
              <a:t>UE</a:t>
            </a:r>
            <a:r>
              <a:rPr lang="zh-CN" altLang="en-US" sz="1400" b="0" dirty="0">
                <a:latin typeface="Arial" panose="020B0604020202020204" pitchFamily="34" charset="0"/>
              </a:rPr>
              <a:t>的</a:t>
            </a:r>
            <a:r>
              <a:rPr lang="en-US" altLang="zh-CN" sz="1400" b="0" dirty="0">
                <a:latin typeface="Arial" panose="020B0604020202020204" pitchFamily="34" charset="0"/>
              </a:rPr>
              <a:t>IP</a:t>
            </a:r>
            <a:r>
              <a:rPr lang="zh-CN" altLang="en-US" sz="1400" b="0" dirty="0">
                <a:latin typeface="Arial" panose="020B0604020202020204" pitchFamily="34" charset="0"/>
              </a:rPr>
              <a:t>地址分配；上下行计费及限速。</a:t>
            </a:r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8F30B8-0885-4BFC-B1D2-01D56C86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12E84B9-5A1F-4853-99C7-A61134E8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7346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8.3.3 LTE</a:t>
            </a:r>
            <a:r>
              <a:rPr lang="zh-CN" altLang="en-US" dirty="0"/>
              <a:t>协议栈介绍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44798" y="1268760"/>
            <a:ext cx="5324481" cy="2554288"/>
          </a:xfrm>
        </p:spPr>
        <p:txBody>
          <a:bodyPr/>
          <a:lstStyle/>
          <a:p>
            <a:pPr marL="325438" indent="-325438" defTabSz="874713">
              <a:buClr>
                <a:srgbClr val="990000"/>
              </a:buClr>
              <a:defRPr/>
            </a:pPr>
            <a:r>
              <a:rPr lang="en-US" altLang="zh-CN" sz="1800" b="1" dirty="0">
                <a:latin typeface="Arial" panose="020B0604020202020204" pitchFamily="34" charset="0"/>
                <a:ea typeface="华文细黑" panose="02010600040101010101" pitchFamily="2" charset="-122"/>
              </a:rPr>
              <a:t>LTE</a:t>
            </a:r>
            <a:r>
              <a:rPr lang="zh-CN" altLang="en-US" sz="1800" b="1" dirty="0">
                <a:latin typeface="Arial" panose="020B0604020202020204" pitchFamily="34" charset="0"/>
                <a:ea typeface="华文细黑" panose="02010600040101010101" pitchFamily="2" charset="-122"/>
              </a:rPr>
              <a:t>协议栈的两个面：</a:t>
            </a:r>
          </a:p>
          <a:p>
            <a:pPr lvl="1" eaLnBrk="1" hangingPunct="1">
              <a:defRPr/>
            </a:pPr>
            <a:r>
              <a:rPr lang="zh-CN" altLang="en-US" sz="1600" dirty="0"/>
              <a:t>用户面协议栈：负责用户数据传输</a:t>
            </a:r>
            <a:endParaRPr lang="en-US" altLang="zh-CN" sz="1600" dirty="0"/>
          </a:p>
          <a:p>
            <a:pPr lvl="1" eaLnBrk="1" hangingPunct="1">
              <a:defRPr/>
            </a:pPr>
            <a:r>
              <a:rPr lang="zh-CN" altLang="en-US" sz="1600" dirty="0"/>
              <a:t>控制面协议栈：负责系统信令传输</a:t>
            </a:r>
          </a:p>
          <a:p>
            <a:pPr marL="325438" indent="-325438" defTabSz="874713">
              <a:buClr>
                <a:srgbClr val="990000"/>
              </a:buClr>
              <a:defRPr/>
            </a:pPr>
            <a:r>
              <a:rPr lang="zh-CN" altLang="en-US" sz="1800" b="1" dirty="0">
                <a:latin typeface="Arial" panose="020B0604020202020204" pitchFamily="34" charset="0"/>
                <a:ea typeface="华文细黑" panose="02010600040101010101" pitchFamily="2" charset="-122"/>
              </a:rPr>
              <a:t>用户面的主要功能：</a:t>
            </a:r>
            <a:endParaRPr lang="en-US" altLang="zh-CN" sz="1800" b="1" dirty="0">
              <a:latin typeface="Arial" panose="020B0604020202020204" pitchFamily="34" charset="0"/>
              <a:ea typeface="华文细黑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600" dirty="0"/>
              <a:t>头压缩</a:t>
            </a:r>
          </a:p>
          <a:p>
            <a:pPr lvl="1" eaLnBrk="1" hangingPunct="1">
              <a:defRPr/>
            </a:pPr>
            <a:r>
              <a:rPr lang="zh-CN" altLang="en-US" sz="1600" dirty="0"/>
              <a:t>加密</a:t>
            </a:r>
          </a:p>
          <a:p>
            <a:pPr lvl="1" eaLnBrk="1" hangingPunct="1">
              <a:defRPr/>
            </a:pPr>
            <a:r>
              <a:rPr lang="zh-CN" altLang="en-US" sz="1600" dirty="0"/>
              <a:t>调度</a:t>
            </a:r>
          </a:p>
          <a:p>
            <a:pPr lvl="1" eaLnBrk="1" hangingPunct="1">
              <a:defRPr/>
            </a:pPr>
            <a:r>
              <a:rPr lang="en-US" altLang="zh-CN" sz="1600" dirty="0"/>
              <a:t>ARQ/HARQ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14545"/>
              </p:ext>
            </p:extLst>
          </p:nvPr>
        </p:nvGraphicFramePr>
        <p:xfrm>
          <a:off x="1770187" y="4048479"/>
          <a:ext cx="3472432" cy="214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8" r:id="rId3" imgW="2284869" imgH="1384756" progId="Visio.Drawing.11">
                  <p:embed/>
                </p:oleObj>
              </mc:Choice>
              <mc:Fallback>
                <p:oleObj r:id="rId3" imgW="2284869" imgH="1384756" progId="Visio.Drawing.11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187" y="4048479"/>
                        <a:ext cx="3472432" cy="2142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78041" y="3636894"/>
            <a:ext cx="1123373" cy="26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623" tIns="38812" rIns="77623" bIns="38812" anchor="ctr">
            <a:spAutoFit/>
          </a:bodyPr>
          <a:lstStyle>
            <a:lvl1pPr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GB" sz="1200" dirty="0">
                <a:solidFill>
                  <a:srgbClr val="0A6677"/>
                </a:solidFill>
                <a:latin typeface="Arial" panose="020B0604020202020204" pitchFamily="34" charset="0"/>
              </a:rPr>
              <a:t>用户面协议栈</a:t>
            </a:r>
            <a:r>
              <a:rPr lang="en-US" altLang="zh-CN" sz="1200" dirty="0">
                <a:solidFill>
                  <a:srgbClr val="0A6677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72325"/>
              </p:ext>
            </p:extLst>
          </p:nvPr>
        </p:nvGraphicFramePr>
        <p:xfrm>
          <a:off x="5374938" y="3738651"/>
          <a:ext cx="5145402" cy="272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r:id="rId5" imgW="3634621" imgH="1924824" progId="Visio.Drawing.11">
                  <p:embed/>
                </p:oleObj>
              </mc:Choice>
              <mc:Fallback>
                <p:oleObj r:id="rId5" imgW="3634621" imgH="1924824" progId="Visio.Drawing.11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938" y="3738651"/>
                        <a:ext cx="5145402" cy="2722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26436" y="3525462"/>
            <a:ext cx="10128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623" tIns="38812" rIns="77623" bIns="38812" anchor="ctr">
            <a:spAutoFit/>
          </a:bodyPr>
          <a:lstStyle>
            <a:lvl1pPr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GB" sz="1062" dirty="0">
                <a:solidFill>
                  <a:srgbClr val="0A6677"/>
                </a:solidFill>
                <a:latin typeface="Arial" panose="020B0604020202020204" pitchFamily="34" charset="0"/>
              </a:rPr>
              <a:t>控制面协议栈</a:t>
            </a:r>
            <a:r>
              <a:rPr lang="en-US" altLang="zh-CN" sz="1062" dirty="0">
                <a:solidFill>
                  <a:srgbClr val="0A6677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937250" y="1268760"/>
            <a:ext cx="4191198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325438" indent="-3254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71463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defRPr/>
            </a:pPr>
            <a:r>
              <a:rPr lang="zh-CN" altLang="en-US" sz="1800" dirty="0">
                <a:solidFill>
                  <a:srgbClr val="003300"/>
                </a:solidFill>
                <a:latin typeface="Arial" panose="020B0604020202020204" pitchFamily="34" charset="0"/>
              </a:rPr>
              <a:t>控制面的主要功能：</a:t>
            </a:r>
            <a:endParaRPr lang="en-US" altLang="zh-CN" sz="1800" dirty="0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marL="782637" lvl="1" indent="-342900" eaLnBrk="1" hangingPunct="1"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600" b="0" dirty="0">
                <a:latin typeface="Arial" panose="020B0604020202020204" pitchFamily="34" charset="0"/>
              </a:rPr>
              <a:t>RLC</a:t>
            </a:r>
            <a:r>
              <a:rPr lang="zh-CN" altLang="en-US" sz="1600" b="0" dirty="0">
                <a:latin typeface="Arial" panose="020B0604020202020204" pitchFamily="34" charset="0"/>
              </a:rPr>
              <a:t>和</a:t>
            </a:r>
            <a:r>
              <a:rPr lang="en-US" altLang="zh-CN" sz="1600" b="0" dirty="0">
                <a:latin typeface="Arial" panose="020B0604020202020204" pitchFamily="34" charset="0"/>
              </a:rPr>
              <a:t>MAC</a:t>
            </a:r>
            <a:r>
              <a:rPr lang="zh-CN" altLang="en-US" sz="1600" b="0" dirty="0">
                <a:latin typeface="Arial" panose="020B0604020202020204" pitchFamily="34" charset="0"/>
              </a:rPr>
              <a:t>层功能与用户面中的功能一致</a:t>
            </a:r>
          </a:p>
          <a:p>
            <a:pPr marL="782637" lvl="1" indent="-342900" eaLnBrk="1" hangingPunct="1"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600" b="0" dirty="0">
                <a:latin typeface="Arial" panose="020B0604020202020204" pitchFamily="34" charset="0"/>
              </a:rPr>
              <a:t>PDCP</a:t>
            </a:r>
            <a:r>
              <a:rPr lang="zh-CN" altLang="en-US" sz="1600" b="0" dirty="0">
                <a:latin typeface="Arial" panose="020B0604020202020204" pitchFamily="34" charset="0"/>
              </a:rPr>
              <a:t>层完成加密和完整性保护</a:t>
            </a:r>
          </a:p>
          <a:p>
            <a:pPr marL="782637" lvl="1" indent="-342900" eaLnBrk="1" hangingPunct="1"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600" b="0" dirty="0">
                <a:latin typeface="Arial" panose="020B0604020202020204" pitchFamily="34" charset="0"/>
              </a:rPr>
              <a:t>RRC</a:t>
            </a:r>
            <a:r>
              <a:rPr lang="zh-CN" altLang="en-US" sz="1600" b="0" dirty="0">
                <a:latin typeface="Arial" panose="020B0604020202020204" pitchFamily="34" charset="0"/>
              </a:rPr>
              <a:t>层完成广播，寻呼，</a:t>
            </a:r>
            <a:r>
              <a:rPr lang="en-US" altLang="zh-CN" sz="1600" b="0" dirty="0">
                <a:latin typeface="Arial" panose="020B0604020202020204" pitchFamily="34" charset="0"/>
              </a:rPr>
              <a:t>RRC</a:t>
            </a:r>
            <a:r>
              <a:rPr lang="zh-CN" altLang="en-US" sz="1600" b="0" dirty="0">
                <a:latin typeface="Arial" panose="020B0604020202020204" pitchFamily="34" charset="0"/>
              </a:rPr>
              <a:t>连接管理，资源控制，移动性管理，</a:t>
            </a:r>
            <a:r>
              <a:rPr lang="en-US" altLang="zh-CN" sz="1600" b="0" dirty="0">
                <a:latin typeface="Arial" panose="020B0604020202020204" pitchFamily="34" charset="0"/>
              </a:rPr>
              <a:t>UE</a:t>
            </a:r>
            <a:r>
              <a:rPr lang="zh-CN" altLang="en-US" sz="1600" b="0" dirty="0">
                <a:latin typeface="Arial" panose="020B0604020202020204" pitchFamily="34" charset="0"/>
              </a:rPr>
              <a:t>测量报告控制</a:t>
            </a:r>
          </a:p>
          <a:p>
            <a:pPr marL="782637" lvl="1" indent="-342900" eaLnBrk="1" hangingPunct="1"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defRPr/>
            </a:pPr>
            <a:r>
              <a:rPr lang="en-US" altLang="zh-CN" sz="1600" b="0" dirty="0">
                <a:latin typeface="Arial" panose="020B0604020202020204" pitchFamily="34" charset="0"/>
              </a:rPr>
              <a:t>NAS</a:t>
            </a:r>
            <a:r>
              <a:rPr lang="zh-CN" altLang="en-US" sz="1600" b="0" dirty="0">
                <a:latin typeface="Arial" panose="020B0604020202020204" pitchFamily="34" charset="0"/>
              </a:rPr>
              <a:t>层完成核心网承载管理，鉴权及安全控制</a:t>
            </a:r>
            <a:endParaRPr lang="en-US" altLang="zh-CN" sz="1600" b="0" dirty="0">
              <a:latin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BBFFB7B-8D1A-400B-8132-E3627B74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024D38B-CBE3-43D1-BA8F-60A19FEF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759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28EEB93-FB8B-4C21-A21B-94484415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37D6F5E-BE38-4B21-B8FE-7AE881B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56C266-2990-4D9E-A7B7-777C832EE1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21138" y="2324100"/>
            <a:ext cx="8170862" cy="1527175"/>
          </a:xfrm>
          <a:solidFill>
            <a:srgbClr val="0A6677"/>
          </a:solidFill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谢谢，本节到此结束！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A30A91C-D842-433A-83E7-D5AA62272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2" y="1750637"/>
            <a:ext cx="2467221" cy="30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80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" decel="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8B0F63-81E7-4123-8510-18F2945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56" y="2354663"/>
            <a:ext cx="1113989" cy="3069097"/>
          </a:xfrm>
          <a:solidFill>
            <a:srgbClr val="0A6677"/>
          </a:solidFill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42400-CCEF-4BD1-BC65-17B94EBB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A2CB69-4615-420D-B3FA-0D9AEE62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2164" y="6517178"/>
            <a:ext cx="2743200" cy="372233"/>
          </a:xfrm>
        </p:spPr>
        <p:txBody>
          <a:bodyPr/>
          <a:lstStyle/>
          <a:p>
            <a:fld id="{F623E810-FFAA-425E-B9F9-C55CCC4FA6E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6C79CEF9-04D7-4251-BEFB-DF4D6FF55C78}"/>
              </a:ext>
            </a:extLst>
          </p:cNvPr>
          <p:cNvSpPr/>
          <p:nvPr/>
        </p:nvSpPr>
        <p:spPr>
          <a:xfrm>
            <a:off x="5619716" y="2700362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00F26EF-C363-4386-88A9-8BB54BCF399E}"/>
              </a:ext>
            </a:extLst>
          </p:cNvPr>
          <p:cNvSpPr txBox="1"/>
          <p:nvPr/>
        </p:nvSpPr>
        <p:spPr>
          <a:xfrm>
            <a:off x="6542504" y="2727080"/>
            <a:ext cx="394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2CAE10C7-D0D6-470B-886D-C7D87CC1EFD0}"/>
              </a:ext>
            </a:extLst>
          </p:cNvPr>
          <p:cNvSpPr/>
          <p:nvPr/>
        </p:nvSpPr>
        <p:spPr>
          <a:xfrm>
            <a:off x="5619716" y="3435069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4CA09FF-2D75-4BB8-8FB6-3179A1C78C96}"/>
              </a:ext>
            </a:extLst>
          </p:cNvPr>
          <p:cNvSpPr txBox="1"/>
          <p:nvPr/>
        </p:nvSpPr>
        <p:spPr>
          <a:xfrm>
            <a:off x="6542504" y="3455604"/>
            <a:ext cx="483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关键技术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324BDD06-BE5E-4BE5-AF90-15A31BCF29ED}"/>
              </a:ext>
            </a:extLst>
          </p:cNvPr>
          <p:cNvSpPr/>
          <p:nvPr/>
        </p:nvSpPr>
        <p:spPr>
          <a:xfrm>
            <a:off x="5619716" y="4169776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66E4A47-8928-492B-B0CA-ECDE7EDCE447}"/>
              </a:ext>
            </a:extLst>
          </p:cNvPr>
          <p:cNvSpPr txBox="1"/>
          <p:nvPr/>
        </p:nvSpPr>
        <p:spPr>
          <a:xfrm>
            <a:off x="6542504" y="4189197"/>
            <a:ext cx="4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网络架构及协议介绍</a:t>
            </a:r>
            <a:endParaRPr lang="en-US" altLang="zh-CN" sz="2800" b="1" dirty="0">
              <a:solidFill>
                <a:srgbClr val="0A66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EEEA3A5-7D2A-4B84-9A5C-2759A4345C00}"/>
              </a:ext>
            </a:extLst>
          </p:cNvPr>
          <p:cNvSpPr/>
          <p:nvPr/>
        </p:nvSpPr>
        <p:spPr>
          <a:xfrm>
            <a:off x="4923725" y="2388219"/>
            <a:ext cx="18000" cy="3184992"/>
          </a:xfrm>
          <a:prstGeom prst="rect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9">
            <a:extLst>
              <a:ext uri="{FF2B5EF4-FFF2-40B4-BE49-F238E27FC236}">
                <a16:creationId xmlns:a16="http://schemas.microsoft.com/office/drawing/2014/main" xmlns="" id="{57B642B9-956B-4596-AC90-4148120F12BF}"/>
              </a:ext>
            </a:extLst>
          </p:cNvPr>
          <p:cNvSpPr/>
          <p:nvPr/>
        </p:nvSpPr>
        <p:spPr>
          <a:xfrm>
            <a:off x="5619716" y="4941098"/>
            <a:ext cx="562062" cy="562062"/>
          </a:xfrm>
          <a:prstGeom prst="ellipse">
            <a:avLst/>
          </a:prstGeom>
          <a:solidFill>
            <a:srgbClr val="0A6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xmlns="" id="{E7283577-B114-4800-95D2-DD5A33386381}"/>
              </a:ext>
            </a:extLst>
          </p:cNvPr>
          <p:cNvSpPr txBox="1"/>
          <p:nvPr/>
        </p:nvSpPr>
        <p:spPr>
          <a:xfrm>
            <a:off x="6542504" y="4960519"/>
            <a:ext cx="4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</a:t>
            </a:r>
            <a:r>
              <a:rPr lang="zh-CN" altLang="en-US" sz="2800" b="1" dirty="0">
                <a:solidFill>
                  <a:srgbClr val="0A66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物理层结构介绍</a:t>
            </a:r>
            <a:endParaRPr lang="en-US" altLang="zh-CN" sz="2800" b="1" dirty="0">
              <a:solidFill>
                <a:srgbClr val="0A66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086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  <p:bldP spid="8" grpId="0" animBg="1"/>
      <p:bldP spid="9" grpId="0"/>
      <p:bldP spid="10" grpId="0" animBg="1"/>
      <p:bldP spid="11" grpId="0"/>
      <p:bldP spid="14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112A1E5C-3167-43ED-BF82-4AE92F339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49270"/>
              </p:ext>
            </p:extLst>
          </p:nvPr>
        </p:nvGraphicFramePr>
        <p:xfrm>
          <a:off x="2826025" y="1765990"/>
          <a:ext cx="65399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C3BA54-ADA4-4AF9-A0D7-B485548D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023994" cy="1294205"/>
          </a:xfrm>
        </p:spPr>
        <p:txBody>
          <a:bodyPr>
            <a:normAutofit/>
          </a:bodyPr>
          <a:lstStyle/>
          <a:p>
            <a:r>
              <a:rPr lang="en-US" altLang="zh-CN" dirty="0"/>
              <a:t>8.1 </a:t>
            </a:r>
            <a:r>
              <a:rPr lang="zh-CN" altLang="en-US" dirty="0"/>
              <a:t>背景介绍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CE1314-914F-45D8-82CC-5A728E4D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C2D0F9C-6B15-4F2F-B674-42DE4A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5934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LTE</a:t>
            </a:r>
            <a:r>
              <a:rPr lang="zh-CN" altLang="en-US" dirty="0"/>
              <a:t>背景介绍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0330" y="1391819"/>
            <a:ext cx="5513428" cy="27653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990000"/>
              </a:buClr>
              <a:defRPr/>
            </a:pPr>
            <a:r>
              <a:rPr lang="zh-CN" altLang="en-US" sz="2000" b="1" dirty="0">
                <a:latin typeface="Arial" panose="020B0604020202020204" pitchFamily="34" charset="0"/>
              </a:rPr>
              <a:t>什么是</a:t>
            </a:r>
            <a:r>
              <a:rPr lang="en-US" altLang="zh-CN" sz="2000" b="1" dirty="0">
                <a:latin typeface="Arial" panose="020B0604020202020204" pitchFamily="34" charset="0"/>
              </a:rPr>
              <a:t>LTE</a:t>
            </a:r>
            <a:r>
              <a:rPr lang="zh-CN" altLang="en-US" sz="2000" b="1" dirty="0">
                <a:latin typeface="Arial" panose="020B0604020202020204" pitchFamily="34" charset="0"/>
              </a:rPr>
              <a:t>？</a:t>
            </a:r>
          </a:p>
          <a:p>
            <a:pPr lvl="1" indent="-154526">
              <a:lnSpc>
                <a:spcPct val="120000"/>
              </a:lnSpc>
              <a:spcBef>
                <a:spcPct val="40000"/>
              </a:spcBef>
              <a:defRPr/>
            </a:pPr>
            <a:r>
              <a:rPr lang="zh-CN" altLang="en-US" sz="1600" dirty="0"/>
              <a:t>长期演进</a:t>
            </a:r>
            <a:r>
              <a:rPr lang="en-US" altLang="zh-CN" sz="1600" b="1" dirty="0"/>
              <a:t>LTE (Long Term Evolution)</a:t>
            </a:r>
            <a:r>
              <a:rPr lang="zh-CN" altLang="en-US" sz="1600" dirty="0"/>
              <a:t>是</a:t>
            </a:r>
            <a:r>
              <a:rPr lang="en-US" altLang="zh-CN" sz="1600" dirty="0"/>
              <a:t>3GPP</a:t>
            </a:r>
            <a:r>
              <a:rPr lang="zh-CN" altLang="en-US" sz="1600" dirty="0"/>
              <a:t>主导的无线通信技术的演进。</a:t>
            </a:r>
          </a:p>
          <a:p>
            <a:pPr lvl="1" indent="-154526">
              <a:lnSpc>
                <a:spcPct val="120000"/>
              </a:lnSpc>
              <a:spcBef>
                <a:spcPct val="40000"/>
              </a:spcBef>
              <a:defRPr/>
            </a:pPr>
            <a:r>
              <a:rPr lang="zh-CN" altLang="en-US" sz="1600" dirty="0"/>
              <a:t>接入网将演进为</a:t>
            </a:r>
            <a:r>
              <a:rPr lang="en-US" altLang="zh-CN" sz="1600" b="1" dirty="0">
                <a:solidFill>
                  <a:srgbClr val="0000FF"/>
                </a:solidFill>
              </a:rPr>
              <a:t>E-UTRAN</a:t>
            </a:r>
            <a:r>
              <a:rPr lang="en-US" altLang="zh-CN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(Evolved UMTS Terrestrial Radio Access Network)</a:t>
            </a:r>
            <a:r>
              <a:rPr lang="zh-CN" altLang="en-US" sz="1600" dirty="0"/>
              <a:t>。连同核心网的系统架构将演进为</a:t>
            </a:r>
            <a:r>
              <a:rPr lang="en-US" altLang="zh-CN" sz="1600" b="1" dirty="0">
                <a:solidFill>
                  <a:srgbClr val="0000FF"/>
                </a:solidFill>
              </a:rPr>
              <a:t>SAE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(System Architecture Evolution)</a:t>
            </a:r>
            <a:r>
              <a:rPr lang="zh-CN" altLang="en-US" sz="1600" dirty="0">
                <a:solidFill>
                  <a:srgbClr val="0000FF"/>
                </a:solidFill>
              </a:rPr>
              <a:t>，后改名</a:t>
            </a:r>
            <a:r>
              <a:rPr lang="en-US" altLang="zh-CN" sz="1600" dirty="0">
                <a:solidFill>
                  <a:srgbClr val="0000FF"/>
                </a:solidFill>
              </a:rPr>
              <a:t>EPS</a:t>
            </a:r>
            <a:r>
              <a:rPr lang="zh-CN" altLang="en-US" sz="1600" dirty="0">
                <a:solidFill>
                  <a:srgbClr val="0000FF"/>
                </a:solidFill>
              </a:rPr>
              <a:t>（</a:t>
            </a:r>
            <a:r>
              <a:rPr lang="en-US" altLang="zh-CN" sz="1600" dirty="0">
                <a:solidFill>
                  <a:srgbClr val="0000FF"/>
                </a:solidFill>
              </a:rPr>
              <a:t>Evolved Packet System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r>
              <a:rPr lang="zh-CN" altLang="en-US" sz="1600" dirty="0"/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330" y="4309215"/>
            <a:ext cx="7276031" cy="195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623" tIns="38812" rIns="77623" bIns="38812">
            <a:spAutoFit/>
          </a:bodyPr>
          <a:lstStyle>
            <a:lvl1pPr marL="355600" indent="-355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2788" indent="-174625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marL="228600" indent="-228600" defTabSz="914400" eaLnBrk="1" hangingPunct="1">
              <a:lnSpc>
                <a:spcPct val="120000"/>
              </a:lnSpc>
              <a:spcBef>
                <a:spcPts val="1000"/>
              </a:spcBef>
              <a:buClr>
                <a:srgbClr val="990000"/>
              </a:buClr>
              <a:buBlip>
                <a:blip r:embed="rId2"/>
              </a:buBlip>
              <a:defRPr/>
            </a:pPr>
            <a:r>
              <a:rPr lang="en-US" altLang="zh-CN" sz="2000" dirty="0">
                <a:solidFill>
                  <a:srgbClr val="0033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LTE</a:t>
            </a:r>
            <a:r>
              <a:rPr lang="zh-CN" altLang="en-US" sz="2000" dirty="0">
                <a:solidFill>
                  <a:srgbClr val="003300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的设计目标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tabLst>
                <a:tab pos="985838" algn="l"/>
              </a:tabLst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带宽灵活配置：支持</a:t>
            </a:r>
            <a:r>
              <a:rPr lang="en-US" altLang="zh-CN" sz="1400" b="0" dirty="0">
                <a:latin typeface="Arial" panose="020B0604020202020204" pitchFamily="34" charset="0"/>
              </a:rPr>
              <a:t>1.4MHz, 3MHz, 5MHz, 10Mhz, 15Mhz, 20MHz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峰值速率</a:t>
            </a:r>
            <a:r>
              <a:rPr lang="en-US" altLang="zh-CN" sz="1400" b="0" dirty="0">
                <a:latin typeface="Arial" panose="020B0604020202020204" pitchFamily="34" charset="0"/>
              </a:rPr>
              <a:t>(20MHz</a:t>
            </a:r>
            <a:r>
              <a:rPr lang="zh-CN" altLang="en-US" sz="1400" b="0" dirty="0">
                <a:latin typeface="Arial" panose="020B0604020202020204" pitchFamily="34" charset="0"/>
              </a:rPr>
              <a:t>带宽）：下行</a:t>
            </a:r>
            <a:r>
              <a:rPr lang="en-US" altLang="zh-CN" sz="1400" b="0" dirty="0">
                <a:latin typeface="Arial" panose="020B0604020202020204" pitchFamily="34" charset="0"/>
              </a:rPr>
              <a:t>100Mbps</a:t>
            </a:r>
            <a:r>
              <a:rPr lang="zh-CN" altLang="en-US" sz="1400" b="0" dirty="0">
                <a:latin typeface="Arial" panose="020B0604020202020204" pitchFamily="34" charset="0"/>
              </a:rPr>
              <a:t>，上行</a:t>
            </a:r>
            <a:r>
              <a:rPr lang="en-US" altLang="zh-CN" sz="1400" b="0" dirty="0">
                <a:latin typeface="Arial" panose="020B0604020202020204" pitchFamily="34" charset="0"/>
              </a:rPr>
              <a:t>50Mbps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控制面延时小于</a:t>
            </a:r>
            <a:r>
              <a:rPr lang="en-US" altLang="zh-CN" sz="1400" b="0" dirty="0">
                <a:latin typeface="Arial" panose="020B0604020202020204" pitchFamily="34" charset="0"/>
              </a:rPr>
              <a:t>100ms</a:t>
            </a:r>
            <a:r>
              <a:rPr lang="zh-CN" altLang="en-US" sz="1400" b="0" dirty="0">
                <a:latin typeface="Arial" panose="020B0604020202020204" pitchFamily="34" charset="0"/>
              </a:rPr>
              <a:t>，用户面延时小于</a:t>
            </a:r>
            <a:r>
              <a:rPr lang="en-US" altLang="zh-CN" sz="1400" b="0" dirty="0">
                <a:latin typeface="Arial" panose="020B0604020202020204" pitchFamily="34" charset="0"/>
              </a:rPr>
              <a:t>50ms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能为速度</a:t>
            </a:r>
            <a:r>
              <a:rPr lang="en-US" altLang="zh-CN" sz="1400" b="0" dirty="0">
                <a:latin typeface="Arial" panose="020B0604020202020204" pitchFamily="34" charset="0"/>
              </a:rPr>
              <a:t>&gt;350km/h</a:t>
            </a:r>
            <a:r>
              <a:rPr lang="zh-CN" altLang="en-US" sz="1400" b="0" dirty="0">
                <a:latin typeface="Arial" panose="020B0604020202020204" pitchFamily="34" charset="0"/>
              </a:rPr>
              <a:t>的用户提供</a:t>
            </a:r>
            <a:r>
              <a:rPr lang="en-US" altLang="zh-CN" sz="1400" b="0" dirty="0">
                <a:latin typeface="Arial" panose="020B0604020202020204" pitchFamily="34" charset="0"/>
              </a:rPr>
              <a:t>100kbps</a:t>
            </a:r>
            <a:r>
              <a:rPr lang="zh-CN" altLang="en-US" sz="1400" b="0" dirty="0">
                <a:latin typeface="Arial" panose="020B0604020202020204" pitchFamily="34" charset="0"/>
              </a:rPr>
              <a:t>的接入服务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支持增强型</a:t>
            </a:r>
            <a:r>
              <a:rPr lang="en-US" altLang="zh-CN" sz="1400" b="0" dirty="0">
                <a:latin typeface="Arial" panose="020B0604020202020204" pitchFamily="34" charset="0"/>
              </a:rPr>
              <a:t>MBMS</a:t>
            </a:r>
            <a:r>
              <a:rPr lang="zh-CN" altLang="en-US" sz="1400" b="0" dirty="0">
                <a:latin typeface="Arial" panose="020B0604020202020204" pitchFamily="34" charset="0"/>
              </a:rPr>
              <a:t>（</a:t>
            </a:r>
            <a:r>
              <a:rPr lang="en-US" altLang="zh-CN" sz="1400" b="0" dirty="0">
                <a:latin typeface="Arial" panose="020B0604020202020204" pitchFamily="34" charset="0"/>
              </a:rPr>
              <a:t>E-MBMS</a:t>
            </a:r>
            <a:r>
              <a:rPr lang="zh-CN" altLang="en-US" sz="1400" b="0" dirty="0">
                <a:latin typeface="Arial" panose="020B0604020202020204" pitchFamily="34" charset="0"/>
              </a:rPr>
              <a:t>， 增强多媒体广播多播业务 ）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</a:rPr>
              <a:t>取消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CS</a:t>
            </a: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</a:rPr>
              <a:t>（电路交换）域，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CS</a:t>
            </a: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</a:rPr>
              <a:t>域业务在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PS</a:t>
            </a:r>
            <a:r>
              <a:rPr lang="zh-CN" altLang="en-US" sz="1400" b="0" dirty="0">
                <a:solidFill>
                  <a:srgbClr val="FF0000"/>
                </a:solidFill>
                <a:latin typeface="Arial" panose="020B0604020202020204" pitchFamily="34" charset="0"/>
              </a:rPr>
              <a:t>（分组交换）域实现，如</a:t>
            </a:r>
            <a:r>
              <a:rPr lang="en-US" altLang="zh-CN" sz="1400" b="0" dirty="0">
                <a:solidFill>
                  <a:srgbClr val="FF0000"/>
                </a:solidFill>
                <a:latin typeface="Arial" panose="020B0604020202020204" pitchFamily="34" charset="0"/>
              </a:rPr>
              <a:t>VOIP</a:t>
            </a:r>
          </a:p>
          <a:p>
            <a:pPr marL="717550" lvl="1" indent="-179388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-"/>
              <a:defRPr/>
            </a:pPr>
            <a:r>
              <a:rPr lang="zh-CN" altLang="en-US" sz="1400" b="0" dirty="0">
                <a:latin typeface="Arial" panose="020B0604020202020204" pitchFamily="34" charset="0"/>
              </a:rPr>
              <a:t>系统结构简单化，低成本建网</a:t>
            </a:r>
            <a:endParaRPr lang="en-US" altLang="zh-CN" sz="1400" b="0" dirty="0">
              <a:latin typeface="Arial" panose="020B0604020202020204" pitchFamily="34" charset="0"/>
            </a:endParaRP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840414" y="1198564"/>
            <a:ext cx="5733021" cy="3265860"/>
            <a:chOff x="3073" y="635"/>
            <a:chExt cx="3220" cy="1856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" y="635"/>
              <a:ext cx="3220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-1320000">
              <a:off x="4978" y="1249"/>
              <a:ext cx="446" cy="112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7722" tIns="38861" rIns="77722" bIns="38861" anchor="ctr"/>
            <a:lstStyle>
              <a:lvl1pPr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58"/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835270" y="5229229"/>
            <a:ext cx="3633787" cy="863600"/>
          </a:xfrm>
          <a:prstGeom prst="rect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7623" tIns="38812" rIns="77623" bIns="38812">
            <a:spAutoFit/>
          </a:bodyPr>
          <a:lstStyle>
            <a:lvl1pPr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416" dirty="0">
                <a:solidFill>
                  <a:srgbClr val="0000FF"/>
                </a:solidFill>
              </a:rPr>
              <a:t>3GPP</a:t>
            </a:r>
            <a:r>
              <a:rPr lang="zh-CN" altLang="en-US" sz="1416" dirty="0">
                <a:solidFill>
                  <a:srgbClr val="0000FF"/>
                </a:solidFill>
              </a:rPr>
              <a:t>的目标是打造新一代无线通信系统，超越现有无线接入能力，全面支撑高性能数据业务的，“确保在未来</a:t>
            </a:r>
            <a:r>
              <a:rPr lang="en-US" altLang="zh-CN" sz="1416" dirty="0">
                <a:solidFill>
                  <a:srgbClr val="0000FF"/>
                </a:solidFill>
              </a:rPr>
              <a:t>10</a:t>
            </a:r>
            <a:r>
              <a:rPr lang="zh-CN" altLang="en-US" sz="1416" dirty="0">
                <a:solidFill>
                  <a:srgbClr val="0000FF"/>
                </a:solidFill>
              </a:rPr>
              <a:t>年内领先</a:t>
            </a:r>
            <a:r>
              <a:rPr lang="en-US" altLang="zh-CN" sz="1416" dirty="0">
                <a:solidFill>
                  <a:srgbClr val="0000FF"/>
                </a:solidFill>
              </a:rPr>
              <a:t>”</a:t>
            </a:r>
            <a:r>
              <a:rPr lang="zh-CN" altLang="en-US" sz="1416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B2E6540-0275-4688-A59A-D248A2CA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 dirty="0"/>
              <a:t>移动通信原理 </a:t>
            </a:r>
            <a:r>
              <a:rPr lang="zh-CN" altLang="en-US" dirty="0"/>
              <a:t>电气信息学院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4FABED-5FE5-4F5A-A2F9-52E36103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LTE</a:t>
            </a:r>
            <a:r>
              <a:rPr lang="zh-CN" altLang="en-US" dirty="0"/>
              <a:t>背景介绍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88271" y="1553314"/>
            <a:ext cx="10161679" cy="3266333"/>
          </a:xfrm>
        </p:spPr>
        <p:txBody>
          <a:bodyPr>
            <a:normAutofit/>
          </a:bodyPr>
          <a:lstStyle/>
          <a:p>
            <a:pPr eaLnBrk="1" hangingPunct="1">
              <a:buClr>
                <a:srgbClr val="990000"/>
              </a:buClr>
              <a:defRPr/>
            </a:pPr>
            <a:r>
              <a:rPr lang="en-US" altLang="zh-CN" sz="2000" dirty="0">
                <a:latin typeface="Arial" panose="020B0604020202020204" pitchFamily="34" charset="0"/>
              </a:rPr>
              <a:t>LTE</a:t>
            </a:r>
            <a:r>
              <a:rPr lang="zh-CN" altLang="en-US" sz="2000" dirty="0">
                <a:latin typeface="Arial" panose="020B0604020202020204" pitchFamily="34" charset="0"/>
              </a:rPr>
              <a:t>的标准化进程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CN" sz="1400" dirty="0"/>
              <a:t>2004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3GPP</a:t>
            </a:r>
            <a:r>
              <a:rPr lang="zh-CN" altLang="en-US" sz="1400" dirty="0"/>
              <a:t>正式成立了</a:t>
            </a:r>
            <a:r>
              <a:rPr lang="en-US" altLang="zh-CN" sz="1400" dirty="0"/>
              <a:t>LTE</a:t>
            </a:r>
            <a:r>
              <a:rPr lang="zh-CN" altLang="en-US" sz="1400" dirty="0"/>
              <a:t>的研究项目。</a:t>
            </a:r>
          </a:p>
          <a:p>
            <a:pPr lvl="1" eaLnBrk="1" hangingPunct="1">
              <a:defRPr/>
            </a:pPr>
            <a:r>
              <a:rPr lang="zh-CN" altLang="en-US" sz="1400" dirty="0"/>
              <a:t>原定</a:t>
            </a:r>
            <a:r>
              <a:rPr lang="en-US" altLang="zh-CN" sz="1400" dirty="0"/>
              <a:t>2006</a:t>
            </a:r>
            <a:r>
              <a:rPr lang="zh-CN" altLang="en-US" sz="1400" dirty="0"/>
              <a:t>年</a:t>
            </a:r>
            <a:r>
              <a:rPr lang="en-US" altLang="zh-CN" sz="1400" dirty="0"/>
              <a:t>6</a:t>
            </a:r>
            <a:r>
              <a:rPr lang="zh-CN" altLang="en-US" sz="1400" dirty="0"/>
              <a:t>月完成的研究项目</a:t>
            </a:r>
            <a:r>
              <a:rPr lang="en-US" altLang="zh-CN" sz="1400" dirty="0"/>
              <a:t>SI</a:t>
            </a:r>
            <a:r>
              <a:rPr lang="zh-CN" altLang="en-US" sz="1400" dirty="0"/>
              <a:t>（</a:t>
            </a:r>
            <a:r>
              <a:rPr lang="en-US" altLang="zh-CN" sz="1400" dirty="0"/>
              <a:t>Study Item</a:t>
            </a:r>
            <a:r>
              <a:rPr lang="zh-CN" altLang="en-US" sz="1400" dirty="0"/>
              <a:t>）推迟到</a:t>
            </a:r>
            <a:r>
              <a:rPr lang="en-US" altLang="zh-CN" sz="1400" dirty="0"/>
              <a:t>2006</a:t>
            </a:r>
            <a:r>
              <a:rPr lang="zh-CN" altLang="en-US" sz="1400" dirty="0"/>
              <a:t>年</a:t>
            </a:r>
            <a:r>
              <a:rPr lang="en-US" altLang="zh-CN" sz="1400" dirty="0"/>
              <a:t>9</a:t>
            </a:r>
            <a:r>
              <a:rPr lang="zh-CN" altLang="en-US" sz="1400" dirty="0"/>
              <a:t>月。完成可行性研究，并输出技术报告。</a:t>
            </a:r>
          </a:p>
          <a:p>
            <a:pPr lvl="1" eaLnBrk="1" hangingPunct="1">
              <a:defRPr/>
            </a:pPr>
            <a:r>
              <a:rPr lang="en-US" altLang="zh-CN" sz="1400" dirty="0"/>
              <a:t>2006</a:t>
            </a:r>
            <a:r>
              <a:rPr lang="zh-CN" altLang="en-US" sz="1400" dirty="0"/>
              <a:t>年</a:t>
            </a:r>
            <a:r>
              <a:rPr lang="en-US" altLang="zh-CN" sz="1400" dirty="0"/>
              <a:t>9</a:t>
            </a:r>
            <a:r>
              <a:rPr lang="zh-CN" altLang="en-US" sz="1400" dirty="0"/>
              <a:t>月正式开始工作项目</a:t>
            </a:r>
            <a:r>
              <a:rPr lang="en-US" altLang="zh-CN" sz="1400" dirty="0"/>
              <a:t>WI</a:t>
            </a:r>
            <a:r>
              <a:rPr lang="zh-CN" altLang="en-US" sz="1400" dirty="0"/>
              <a:t>（</a:t>
            </a:r>
            <a:r>
              <a:rPr lang="en-US" altLang="zh-CN" sz="1400" dirty="0"/>
              <a:t>Work Item</a:t>
            </a:r>
            <a:r>
              <a:rPr lang="zh-CN" altLang="en-US" sz="1400" dirty="0"/>
              <a:t>）</a:t>
            </a:r>
            <a:r>
              <a:rPr lang="en-US" altLang="zh-CN" sz="1400" dirty="0"/>
              <a:t>/</a:t>
            </a:r>
            <a:r>
              <a:rPr lang="zh-CN" altLang="en-US" sz="1400" dirty="0"/>
              <a:t>标准制定阶段。</a:t>
            </a:r>
          </a:p>
          <a:p>
            <a:pPr lvl="1" eaLnBrk="1" hangingPunct="1">
              <a:defRPr/>
            </a:pPr>
            <a:r>
              <a:rPr lang="zh-CN" altLang="en-US" sz="1400" dirty="0"/>
              <a:t>接着进入</a:t>
            </a:r>
            <a:r>
              <a:rPr lang="en-US" altLang="zh-CN" sz="1400" dirty="0"/>
              <a:t>Stage3 (Protocol)</a:t>
            </a:r>
            <a:r>
              <a:rPr lang="zh-CN" altLang="en-US" sz="1400" dirty="0"/>
              <a:t>研究阶段，在各个子组会议上进行讨论。</a:t>
            </a:r>
          </a:p>
          <a:p>
            <a:pPr lvl="1" eaLnBrk="1" hangingPunct="1">
              <a:defRPr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月推出首个商用协议版本 </a:t>
            </a:r>
            <a:r>
              <a:rPr lang="en-US" altLang="zh-CN" sz="1400" dirty="0"/>
              <a:t>Rel-8</a:t>
            </a:r>
            <a:r>
              <a:rPr lang="zh-CN" altLang="en-US" sz="1400" dirty="0"/>
              <a:t>。</a:t>
            </a:r>
            <a:r>
              <a:rPr lang="en-US" altLang="zh-CN" sz="1400" dirty="0">
                <a:solidFill>
                  <a:srgbClr val="0000FF"/>
                </a:solidFill>
              </a:rPr>
              <a:t>LTE</a:t>
            </a:r>
            <a:r>
              <a:rPr lang="zh-CN" altLang="en-US" sz="1400" dirty="0">
                <a:solidFill>
                  <a:srgbClr val="0000FF"/>
                </a:solidFill>
              </a:rPr>
              <a:t>主要涉及</a:t>
            </a:r>
            <a:r>
              <a:rPr lang="en-US" altLang="zh-CN" sz="1400" dirty="0">
                <a:solidFill>
                  <a:srgbClr val="0000FF"/>
                </a:solidFill>
              </a:rPr>
              <a:t>36.xxx</a:t>
            </a:r>
            <a:r>
              <a:rPr lang="zh-CN" altLang="en-US" sz="1400" dirty="0">
                <a:solidFill>
                  <a:srgbClr val="0000FF"/>
                </a:solidFill>
              </a:rPr>
              <a:t>系列协议。</a:t>
            </a:r>
          </a:p>
          <a:p>
            <a:pPr lvl="1">
              <a:defRPr/>
            </a:pPr>
            <a:r>
              <a:rPr lang="en-US" altLang="zh-CN" sz="1400" dirty="0"/>
              <a:t>2009</a:t>
            </a:r>
            <a:r>
              <a:rPr lang="zh-CN" altLang="en-US" sz="1400" dirty="0"/>
              <a:t>年</a:t>
            </a:r>
            <a:r>
              <a:rPr lang="en-US" altLang="zh-CN" sz="1400" dirty="0"/>
              <a:t>12</a:t>
            </a:r>
            <a:r>
              <a:rPr lang="zh-CN" altLang="en-US" sz="1400" dirty="0"/>
              <a:t>月</a:t>
            </a:r>
            <a:r>
              <a:rPr lang="en-US" altLang="zh-CN" sz="1400" dirty="0"/>
              <a:t>Rel-9</a:t>
            </a:r>
            <a:r>
              <a:rPr lang="zh-CN" altLang="en-US" sz="1400" dirty="0"/>
              <a:t>：</a:t>
            </a:r>
            <a:r>
              <a:rPr lang="en-US" altLang="zh-CN" sz="1400" dirty="0"/>
              <a:t>LTE</a:t>
            </a:r>
            <a:r>
              <a:rPr lang="zh-CN" altLang="en-US" sz="1400" dirty="0"/>
              <a:t>家庭基站、定位业务、</a:t>
            </a:r>
            <a:r>
              <a:rPr lang="en-US" altLang="zh-CN" sz="1400" dirty="0"/>
              <a:t>MBMS</a:t>
            </a:r>
            <a:r>
              <a:rPr lang="zh-CN" altLang="en-US" sz="1400" dirty="0"/>
              <a:t>的支持、多标准基站</a:t>
            </a:r>
            <a:endParaRPr lang="en-US" altLang="zh-CN" sz="1400" dirty="0"/>
          </a:p>
          <a:p>
            <a:pPr lvl="1">
              <a:defRPr/>
            </a:pPr>
            <a:r>
              <a:rPr lang="en-US" altLang="zh-CN" sz="1400" dirty="0"/>
              <a:t>2011</a:t>
            </a:r>
            <a:r>
              <a:rPr lang="zh-CN" altLang="en-US" sz="1400" dirty="0"/>
              <a:t>年</a:t>
            </a:r>
            <a:r>
              <a:rPr lang="en-US" altLang="zh-CN" sz="1400" dirty="0"/>
              <a:t>3</a:t>
            </a:r>
            <a:r>
              <a:rPr lang="zh-CN" altLang="en-US" sz="1400" dirty="0"/>
              <a:t>月</a:t>
            </a:r>
            <a:r>
              <a:rPr lang="en-US" altLang="zh-CN" sz="1400" dirty="0"/>
              <a:t>Rel-10</a:t>
            </a:r>
            <a:r>
              <a:rPr lang="zh-CN" altLang="en-US" sz="1400" dirty="0"/>
              <a:t>发布</a:t>
            </a:r>
            <a:r>
              <a:rPr lang="en-US" altLang="zh-CN" sz="1400" dirty="0"/>
              <a:t>LTE-Advanced</a:t>
            </a:r>
            <a:r>
              <a:rPr lang="zh-CN" altLang="en-US" sz="1400" dirty="0"/>
              <a:t>：载波聚合技术、增强的下行</a:t>
            </a:r>
            <a:r>
              <a:rPr lang="en-US" altLang="zh-CN" sz="1400" dirty="0"/>
              <a:t>MIMO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lvl="1">
              <a:defRPr/>
            </a:pPr>
            <a:r>
              <a:rPr lang="en-US" altLang="zh-CN" sz="1400" dirty="0"/>
              <a:t>2012</a:t>
            </a:r>
            <a:r>
              <a:rPr lang="zh-CN" altLang="en-US" sz="1400" dirty="0"/>
              <a:t>年</a:t>
            </a:r>
            <a:r>
              <a:rPr lang="en-US" altLang="zh-CN" sz="1400" dirty="0"/>
              <a:t>9</a:t>
            </a:r>
            <a:r>
              <a:rPr lang="zh-CN" altLang="en-US" sz="1400" dirty="0"/>
              <a:t>月</a:t>
            </a:r>
            <a:r>
              <a:rPr lang="en-US" altLang="zh-CN" sz="1400" dirty="0"/>
              <a:t>Rel-11</a:t>
            </a:r>
            <a:r>
              <a:rPr lang="zh-CN" altLang="en-US" sz="1400" dirty="0"/>
              <a:t>：增强载波聚合、</a:t>
            </a:r>
            <a:r>
              <a:rPr lang="en-US" altLang="zh-CN" sz="1400" dirty="0" err="1"/>
              <a:t>CoMP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lvl="1">
              <a:defRPr/>
            </a:pPr>
            <a:r>
              <a:rPr lang="en-US" altLang="zh-CN" sz="1400" dirty="0"/>
              <a:t>2014</a:t>
            </a:r>
            <a:r>
              <a:rPr lang="zh-CN" altLang="en-US" sz="1400" dirty="0"/>
              <a:t>年</a:t>
            </a:r>
            <a:r>
              <a:rPr lang="en-US" altLang="zh-CN" sz="1400" dirty="0"/>
              <a:t>9</a:t>
            </a:r>
            <a:r>
              <a:rPr lang="zh-CN" altLang="en-US" sz="1400" dirty="0"/>
              <a:t>月</a:t>
            </a:r>
            <a:r>
              <a:rPr lang="en-US" altLang="zh-CN" sz="1400" dirty="0"/>
              <a:t>Rel-12</a:t>
            </a:r>
            <a:r>
              <a:rPr lang="zh-CN" altLang="en-US" sz="1400" dirty="0"/>
              <a:t>：微小区增强、新载波类型等</a:t>
            </a:r>
            <a:endParaRPr lang="en-US" altLang="zh-CN" sz="1400" dirty="0"/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175548" y="3615699"/>
            <a:ext cx="6691312" cy="2476500"/>
            <a:chOff x="1077" y="2268"/>
            <a:chExt cx="4763" cy="1763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059" y="2268"/>
              <a:ext cx="0" cy="150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44" y="2325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629" y="2325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60" y="2325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236" y="2325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1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62" y="2464"/>
              <a:ext cx="1436" cy="174"/>
            </a:xfrm>
            <a:prstGeom prst="chevron">
              <a:avLst>
                <a:gd name="adj" fmla="val 23744"/>
              </a:avLst>
            </a:prstGeom>
            <a:solidFill>
              <a:srgbClr val="C0C0C0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 dirty="0">
                  <a:latin typeface="Arial" panose="020B0604020202020204" pitchFamily="34" charset="0"/>
                  <a:ea typeface="宋体" panose="02010600030101010101" pitchFamily="2" charset="-122"/>
                </a:rPr>
                <a:t>LTE WI stage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7" y="2454"/>
              <a:ext cx="785" cy="183"/>
            </a:xfrm>
            <a:prstGeom prst="chevron">
              <a:avLst>
                <a:gd name="adj" fmla="val 18449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latin typeface="Arial" panose="020B0604020202020204" pitchFamily="34" charset="0"/>
                  <a:ea typeface="宋体" panose="02010600030101010101" pitchFamily="2" charset="-122"/>
                </a:rPr>
                <a:t>LTE SI stage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 rot="-5400000">
              <a:off x="3782" y="2376"/>
              <a:ext cx="1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75949" tIns="37975" rIns="75949" bIns="37975" anchor="ctr"/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1062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Delayed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02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2006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71" y="3802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99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2006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99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Jun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72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2006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Sep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29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2005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Dec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87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2006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Dec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486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2007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Dec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96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2008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Dec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926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2007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Jun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114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2008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Jun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06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2007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224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99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2007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solidFill>
                    <a:srgbClr val="9999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Sep</a:t>
              </a:r>
            </a:p>
          </p:txBody>
        </p:sp>
        <p:sp>
          <p:nvSpPr>
            <p:cNvPr id="29" name="Text Box 2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810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2008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434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2008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Sep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1155" y="3775"/>
              <a:ext cx="44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53" y="3797"/>
              <a:ext cx="26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949" tIns="37975" rIns="75949" bIns="37975">
              <a:spAutoFit/>
            </a:bodyPr>
            <a:lstStyle>
              <a:lvl1pPr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855663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8556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2009</a:t>
              </a:r>
            </a:p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sz="796">
                  <a:latin typeface="Arial" panose="020B0604020202020204" pitchFamily="34" charset="0"/>
                  <a:ea typeface="宋体" panose="02010600030101010101" pitchFamily="2" charset="-122"/>
                </a:rPr>
                <a:t>Mar</a:t>
              </a:r>
            </a:p>
          </p:txBody>
        </p:sp>
        <p:sp>
          <p:nvSpPr>
            <p:cNvPr id="33" name="AutoShape 3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898" y="3366"/>
              <a:ext cx="942" cy="311"/>
            </a:xfrm>
            <a:prstGeom prst="chevron">
              <a:avLst>
                <a:gd name="adj" fmla="val 9676"/>
              </a:avLst>
            </a:prstGeom>
            <a:solidFill>
              <a:srgbClr val="3366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LTE enhancement 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and improvement</a:t>
              </a:r>
            </a:p>
          </p:txBody>
        </p:sp>
        <p:sp>
          <p:nvSpPr>
            <p:cNvPr id="34" name="AutoShape 3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25" y="3366"/>
              <a:ext cx="1799" cy="311"/>
            </a:xfrm>
            <a:prstGeom prst="chevron">
              <a:avLst>
                <a:gd name="adj" fmla="val 11890"/>
              </a:avLst>
            </a:prstGeom>
            <a:solidFill>
              <a:srgbClr val="3366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LTE Rel8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(Approval)</a:t>
              </a: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>
              <a:off x="1822" y="2320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4203" y="2320"/>
              <a:ext cx="0" cy="1448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AutoShape 50"/>
            <p:cNvSpPr>
              <a:spLocks noChangeArrowheads="1"/>
            </p:cNvSpPr>
            <p:nvPr/>
          </p:nvSpPr>
          <p:spPr bwMode="auto">
            <a:xfrm rot="1972415">
              <a:off x="3300" y="2676"/>
              <a:ext cx="683" cy="1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4 w 21600"/>
                <a:gd name="T13" fmla="*/ 4133 h 21600"/>
                <a:gd name="T14" fmla="*/ 17520 w 21600"/>
                <a:gd name="T15" fmla="*/ 1746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5006" y="0"/>
                  </a:moveTo>
                  <a:lnTo>
                    <a:pt x="15006" y="4112"/>
                  </a:lnTo>
                  <a:lnTo>
                    <a:pt x="3375" y="4112"/>
                  </a:lnTo>
                  <a:lnTo>
                    <a:pt x="3375" y="17488"/>
                  </a:lnTo>
                  <a:lnTo>
                    <a:pt x="15006" y="17488"/>
                  </a:lnTo>
                  <a:lnTo>
                    <a:pt x="15006" y="21600"/>
                  </a:lnTo>
                  <a:lnTo>
                    <a:pt x="21600" y="10800"/>
                  </a:lnTo>
                  <a:lnTo>
                    <a:pt x="15006" y="0"/>
                  </a:lnTo>
                  <a:close/>
                </a:path>
                <a:path w="21600" h="21600">
                  <a:moveTo>
                    <a:pt x="1350" y="4112"/>
                  </a:moveTo>
                  <a:lnTo>
                    <a:pt x="1350" y="17488"/>
                  </a:lnTo>
                  <a:lnTo>
                    <a:pt x="2700" y="17488"/>
                  </a:lnTo>
                  <a:lnTo>
                    <a:pt x="2700" y="4112"/>
                  </a:lnTo>
                  <a:lnTo>
                    <a:pt x="1350" y="4112"/>
                  </a:lnTo>
                  <a:close/>
                </a:path>
                <a:path w="21600" h="21600">
                  <a:moveTo>
                    <a:pt x="0" y="4112"/>
                  </a:moveTo>
                  <a:lnTo>
                    <a:pt x="0" y="17488"/>
                  </a:lnTo>
                  <a:lnTo>
                    <a:pt x="675" y="17488"/>
                  </a:lnTo>
                  <a:lnTo>
                    <a:pt x="675" y="4112"/>
                  </a:lnTo>
                  <a:lnTo>
                    <a:pt x="0" y="4112"/>
                  </a:lnTo>
                  <a:close/>
                </a:path>
              </a:pathLst>
            </a:custGeom>
            <a:gradFill rotWithShape="1">
              <a:gsLst>
                <a:gs pos="0">
                  <a:srgbClr val="B8B8B8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7722" tIns="38861" rIns="77722" bIns="38861" anchor="ctr"/>
            <a:lstStyle/>
            <a:p>
              <a:endParaRPr lang="zh-CN" altLang="en-US"/>
            </a:p>
          </p:txBody>
        </p:sp>
        <p:sp>
          <p:nvSpPr>
            <p:cNvPr id="38" name="AutoShape 3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77" y="2799"/>
              <a:ext cx="1048" cy="194"/>
            </a:xfrm>
            <a:prstGeom prst="chevron">
              <a:avLst>
                <a:gd name="adj" fmla="val 21974"/>
              </a:avLst>
            </a:prstGeom>
            <a:solidFill>
              <a:srgbClr val="3366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LTE SI</a:t>
              </a:r>
            </a:p>
          </p:txBody>
        </p:sp>
        <p:sp>
          <p:nvSpPr>
            <p:cNvPr id="39" name="AutoShape 3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25" y="3036"/>
              <a:ext cx="2772" cy="207"/>
            </a:xfrm>
            <a:prstGeom prst="chevron">
              <a:avLst>
                <a:gd name="adj" fmla="val 16187"/>
              </a:avLst>
            </a:prstGeom>
            <a:solidFill>
              <a:srgbClr val="3366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LTE WI</a:t>
              </a:r>
            </a:p>
          </p:txBody>
        </p:sp>
        <p:sp>
          <p:nvSpPr>
            <p:cNvPr id="40" name="AutoShape 3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23" y="3366"/>
              <a:ext cx="974" cy="311"/>
            </a:xfrm>
            <a:prstGeom prst="chevron">
              <a:avLst>
                <a:gd name="adj" fmla="val 10015"/>
              </a:avLst>
            </a:prstGeom>
            <a:solidFill>
              <a:srgbClr val="3366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88617" tIns="44308" rIns="88617" bIns="44308" anchor="ctr"/>
            <a:lstStyle>
              <a:lvl1pPr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1pPr>
              <a:lvl2pPr marL="742950" indent="-28575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2pPr>
              <a:lvl3pPr marL="11430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3pPr>
              <a:lvl4pPr marL="16002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4pPr>
              <a:lvl5pPr marL="2057400" indent="-228600" defTabSz="998538" eaLnBrk="0" hangingPunct="0"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5pPr>
              <a:lvl6pPr marL="25146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6pPr>
              <a:lvl7pPr marL="29718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7pPr>
              <a:lvl8pPr marL="34290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8pPr>
              <a:lvl9pPr marL="3886200" indent="-228600" algn="ctr" defTabSz="998538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100" b="1">
                  <a:solidFill>
                    <a:schemeClr val="tx1"/>
                  </a:solidFill>
                  <a:latin typeface="FrutigerNext LT Regular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LTE Rel8</a:t>
              </a:r>
            </a:p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973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(Spec finished)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A83CA45-0DB7-4B5C-9F9F-36515E5A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6A5D33-0495-452D-BB01-9DC4E332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240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LTE</a:t>
            </a:r>
            <a:r>
              <a:rPr lang="zh-CN" altLang="en-US" dirty="0"/>
              <a:t>背景介绍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40657" y="1126240"/>
            <a:ext cx="943346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6003" indent="-236003" eaLnBrk="1" hangingPunct="1">
              <a:buClr>
                <a:srgbClr val="990000"/>
              </a:buClr>
              <a:defRPr/>
            </a:pPr>
            <a:r>
              <a:rPr lang="en-US" altLang="zh-CN" sz="2000" kern="0" dirty="0">
                <a:solidFill>
                  <a:srgbClr val="003300"/>
                </a:solidFill>
                <a:latin typeface="Arial" panose="020B0604020202020204" pitchFamily="34" charset="0"/>
              </a:rPr>
              <a:t>SAE</a:t>
            </a:r>
            <a:r>
              <a:rPr lang="zh-CN" altLang="en-US" sz="2000" kern="0" dirty="0">
                <a:solidFill>
                  <a:srgbClr val="003300"/>
                </a:solidFill>
                <a:latin typeface="Arial" panose="020B0604020202020204" pitchFamily="34" charset="0"/>
              </a:rPr>
              <a:t>简介</a:t>
            </a:r>
          </a:p>
          <a:p>
            <a:pPr lvl="1" indent="-231789"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zh-CN" altLang="en-US" sz="1400" kern="0" dirty="0">
                <a:latin typeface="Arial" panose="020B0604020202020204" pitchFamily="34" charset="0"/>
              </a:rPr>
              <a:t>系统架构演进</a:t>
            </a:r>
            <a:r>
              <a:rPr lang="en-US" altLang="zh-CN" sz="1400" b="1" kern="0" dirty="0">
                <a:latin typeface="Arial" panose="020B0604020202020204" pitchFamily="34" charset="0"/>
              </a:rPr>
              <a:t>SAE</a:t>
            </a:r>
            <a:r>
              <a:rPr lang="zh-CN" altLang="en-US" sz="1400" b="1" kern="0" dirty="0">
                <a:latin typeface="Arial" panose="020B0604020202020204" pitchFamily="34" charset="0"/>
              </a:rPr>
              <a:t>（</a:t>
            </a:r>
            <a:r>
              <a:rPr lang="en-US" altLang="zh-CN" sz="1400" b="1" kern="0" dirty="0">
                <a:latin typeface="Arial" panose="020B0604020202020204" pitchFamily="34" charset="0"/>
              </a:rPr>
              <a:t>System Architecture Evolution</a:t>
            </a:r>
            <a:r>
              <a:rPr lang="zh-CN" altLang="en-US" sz="1400" b="1" kern="0" dirty="0">
                <a:latin typeface="Arial" panose="020B0604020202020204" pitchFamily="34" charset="0"/>
              </a:rPr>
              <a:t>）</a:t>
            </a:r>
            <a:r>
              <a:rPr lang="zh-CN" altLang="en-US" sz="1400" kern="0" dirty="0">
                <a:latin typeface="Arial" panose="020B0604020202020204" pitchFamily="34" charset="0"/>
              </a:rPr>
              <a:t>，是为了实现</a:t>
            </a:r>
            <a:r>
              <a:rPr lang="en-US" altLang="zh-CN" sz="1400" kern="0" dirty="0">
                <a:latin typeface="Arial" panose="020B0604020202020204" pitchFamily="34" charset="0"/>
              </a:rPr>
              <a:t>LTE</a:t>
            </a:r>
            <a:r>
              <a:rPr lang="zh-CN" altLang="en-US" sz="1400" kern="0" dirty="0">
                <a:latin typeface="Arial" panose="020B0604020202020204" pitchFamily="34" charset="0"/>
              </a:rPr>
              <a:t>提出的目标而从整个系统架构上考虑的演进，后改名为</a:t>
            </a:r>
            <a:r>
              <a:rPr lang="en-US" altLang="zh-CN" sz="1400" kern="0" dirty="0">
                <a:latin typeface="Arial" panose="020B0604020202020204" pitchFamily="34" charset="0"/>
              </a:rPr>
              <a:t>EPC</a:t>
            </a:r>
            <a:r>
              <a:rPr lang="zh-CN" altLang="en-US" sz="1400" kern="0" dirty="0">
                <a:latin typeface="Arial" panose="020B0604020202020204" pitchFamily="34" charset="0"/>
              </a:rPr>
              <a:t>（</a:t>
            </a:r>
            <a:r>
              <a:rPr lang="en-US" altLang="zh-CN" sz="1400" kern="0" dirty="0">
                <a:latin typeface="Arial" panose="020B0604020202020204" pitchFamily="34" charset="0"/>
              </a:rPr>
              <a:t>Evolved Packet Core</a:t>
            </a:r>
            <a:r>
              <a:rPr lang="zh-CN" altLang="en-US" sz="1400" kern="0" dirty="0">
                <a:latin typeface="Arial" panose="020B0604020202020204" pitchFamily="34" charset="0"/>
              </a:rPr>
              <a:t>）主要包括：</a:t>
            </a:r>
          </a:p>
          <a:p>
            <a:pPr marL="951036" lvl="2" indent="-160145"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zh-CN" altLang="en-US" sz="1400" kern="0" dirty="0">
                <a:latin typeface="Arial" panose="020B0604020202020204" pitchFamily="34" charset="0"/>
              </a:rPr>
              <a:t>功能平扁化，</a:t>
            </a:r>
            <a:r>
              <a:rPr lang="zh-CN" altLang="en-US" sz="1400" kern="0" dirty="0">
                <a:solidFill>
                  <a:srgbClr val="FF0000"/>
                </a:solidFill>
                <a:latin typeface="Arial" panose="020B0604020202020204" pitchFamily="34" charset="0"/>
              </a:rPr>
              <a:t>去掉</a:t>
            </a:r>
            <a:r>
              <a:rPr lang="en-US" altLang="zh-CN" sz="1400" kern="0" dirty="0">
                <a:solidFill>
                  <a:srgbClr val="FF0000"/>
                </a:solidFill>
                <a:latin typeface="Arial" panose="020B0604020202020204" pitchFamily="34" charset="0"/>
              </a:rPr>
              <a:t>RNC</a:t>
            </a:r>
            <a:r>
              <a:rPr lang="zh-CN" altLang="en-US" sz="1400" kern="0" dirty="0">
                <a:latin typeface="Arial" panose="020B0604020202020204" pitchFamily="34" charset="0"/>
              </a:rPr>
              <a:t>的物理实体，把部分功能放在了</a:t>
            </a:r>
            <a:r>
              <a:rPr lang="en-US" altLang="zh-CN" sz="1400" kern="0" dirty="0">
                <a:latin typeface="Arial" panose="020B0604020202020204" pitchFamily="34" charset="0"/>
              </a:rPr>
              <a:t>E-</a:t>
            </a:r>
            <a:r>
              <a:rPr lang="en-US" altLang="zh-CN" sz="1400" kern="0" dirty="0" err="1">
                <a:latin typeface="Arial" panose="020B0604020202020204" pitchFamily="34" charset="0"/>
              </a:rPr>
              <a:t>NodeB</a:t>
            </a:r>
            <a:r>
              <a:rPr lang="zh-CN" altLang="en-US" sz="1400" kern="0" dirty="0">
                <a:latin typeface="Arial" panose="020B0604020202020204" pitchFamily="34" charset="0"/>
              </a:rPr>
              <a:t>，以减少时延和增强调度能力（如，单站内部干扰协调，负荷均衡等，调度性能可以得到很大提高）</a:t>
            </a:r>
            <a:endParaRPr lang="en-US" altLang="zh-CN" sz="1400" kern="0" dirty="0">
              <a:latin typeface="Arial" panose="020B0604020202020204" pitchFamily="34" charset="0"/>
            </a:endParaRPr>
          </a:p>
          <a:p>
            <a:pPr marL="951036" lvl="2" indent="-160145"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zh-CN" altLang="en-US" sz="1400" kern="0" dirty="0">
                <a:latin typeface="Arial" panose="020B0604020202020204" pitchFamily="34" charset="0"/>
              </a:rPr>
              <a:t>信令和数据分开，</a:t>
            </a:r>
            <a:r>
              <a:rPr lang="en-US" altLang="zh-CN" sz="1400" kern="0" dirty="0">
                <a:latin typeface="Arial" panose="020B0604020202020204" pitchFamily="34" charset="0"/>
              </a:rPr>
              <a:t>SGSN</a:t>
            </a:r>
            <a:r>
              <a:rPr lang="zh-CN" altLang="en-US" sz="1400" kern="0" dirty="0">
                <a:latin typeface="Arial" panose="020B0604020202020204" pitchFamily="34" charset="0"/>
              </a:rPr>
              <a:t>演化成了</a:t>
            </a:r>
            <a:r>
              <a:rPr lang="en-US" altLang="zh-CN" sz="1400" kern="0" dirty="0">
                <a:latin typeface="Arial" panose="020B0604020202020204" pitchFamily="34" charset="0"/>
              </a:rPr>
              <a:t>MME </a:t>
            </a:r>
            <a:r>
              <a:rPr lang="zh-CN" altLang="en-US" sz="1400" kern="0" dirty="0">
                <a:latin typeface="Arial" panose="020B0604020202020204" pitchFamily="34" charset="0"/>
              </a:rPr>
              <a:t>，所有信令消息全由</a:t>
            </a:r>
            <a:r>
              <a:rPr lang="en-US" altLang="zh-CN" sz="1400" kern="0" dirty="0">
                <a:latin typeface="Arial" panose="020B0604020202020204" pitchFamily="34" charset="0"/>
              </a:rPr>
              <a:t>MME </a:t>
            </a:r>
            <a:r>
              <a:rPr lang="zh-CN" altLang="en-US" sz="1400" kern="0" dirty="0">
                <a:latin typeface="Arial" panose="020B0604020202020204" pitchFamily="34" charset="0"/>
              </a:rPr>
              <a:t>处理，数据消息直接由</a:t>
            </a:r>
            <a:r>
              <a:rPr lang="en-US" altLang="zh-CN" sz="1400" kern="0" dirty="0">
                <a:latin typeface="Arial" panose="020B0604020202020204" pitchFamily="34" charset="0"/>
              </a:rPr>
              <a:t>SAE-GW</a:t>
            </a:r>
            <a:r>
              <a:rPr lang="zh-CN" altLang="en-US" sz="1400" kern="0" dirty="0">
                <a:latin typeface="Arial" panose="020B0604020202020204" pitchFamily="34" charset="0"/>
              </a:rPr>
              <a:t>处理，进而提高效率。</a:t>
            </a:r>
          </a:p>
          <a:p>
            <a:pPr marL="951036" lvl="2" indent="-160145" eaLnBrk="1" hangingPunct="1">
              <a:lnSpc>
                <a:spcPct val="130000"/>
              </a:lnSpc>
              <a:spcBef>
                <a:spcPct val="40000"/>
              </a:spcBef>
              <a:defRPr/>
            </a:pPr>
            <a:r>
              <a:rPr lang="zh-CN" altLang="en-US" sz="1400" kern="0" dirty="0">
                <a:latin typeface="Arial" panose="020B0604020202020204" pitchFamily="34" charset="0"/>
              </a:rPr>
              <a:t>把部分功能放在了核心网，加强移动交换管理，采用全</a:t>
            </a:r>
            <a:r>
              <a:rPr lang="en-US" altLang="zh-CN" sz="1400" kern="0" dirty="0">
                <a:latin typeface="Arial" panose="020B0604020202020204" pitchFamily="34" charset="0"/>
              </a:rPr>
              <a:t>IP</a:t>
            </a:r>
            <a:r>
              <a:rPr lang="zh-CN" altLang="en-US" sz="1400" kern="0" dirty="0">
                <a:latin typeface="Arial" panose="020B0604020202020204" pitchFamily="34" charset="0"/>
              </a:rPr>
              <a:t>技术，实行用户面和控制面分离。同时也考虑了对其它无线接入技术的兼容性。</a:t>
            </a:r>
          </a:p>
        </p:txBody>
      </p:sp>
      <p:graphicFrame>
        <p:nvGraphicFramePr>
          <p:cNvPr id="6" name="Object 9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351584" y="3738564"/>
          <a:ext cx="811233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图片" r:id="rId3" imgW="5717569" imgH="1931028" progId="Word.Picture.8">
                  <p:embed/>
                </p:oleObj>
              </mc:Choice>
              <mc:Fallback>
                <p:oleObj name="图片" r:id="rId3" imgW="5717569" imgH="1931028" progId="Word.Picture.8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004"/>
                      <a:stretch>
                        <a:fillRect/>
                      </a:stretch>
                    </p:blipFill>
                    <p:spPr bwMode="auto">
                      <a:xfrm>
                        <a:off x="2351584" y="3738564"/>
                        <a:ext cx="8112338" cy="273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FDD045E-6EBC-4744-949A-E26F4A3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BEE80D8-DADB-4C53-85C0-8CBE7617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6136889-CF53-4E91-8538-B9951D9BACA7}"/>
              </a:ext>
            </a:extLst>
          </p:cNvPr>
          <p:cNvCxnSpPr/>
          <p:nvPr/>
        </p:nvCxnSpPr>
        <p:spPr>
          <a:xfrm flipH="1" flipV="1">
            <a:off x="2805953" y="4823012"/>
            <a:ext cx="1775012" cy="251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D24516-A028-4F1A-9F3F-EC7477549919}"/>
              </a:ext>
            </a:extLst>
          </p:cNvPr>
          <p:cNvSpPr txBox="1"/>
          <p:nvPr/>
        </p:nvSpPr>
        <p:spPr>
          <a:xfrm>
            <a:off x="1797586" y="4579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处理信令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FA8E7F-2A04-42F0-9401-01D9FA894726}"/>
              </a:ext>
            </a:extLst>
          </p:cNvPr>
          <p:cNvSpPr txBox="1"/>
          <p:nvPr/>
        </p:nvSpPr>
        <p:spPr>
          <a:xfrm>
            <a:off x="6503041" y="4948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处理数据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7B2CA10-298F-4C51-9617-6F0ED7D0123B}"/>
              </a:ext>
            </a:extLst>
          </p:cNvPr>
          <p:cNvCxnSpPr>
            <a:cxnSpLocks/>
          </p:cNvCxnSpPr>
          <p:nvPr/>
        </p:nvCxnSpPr>
        <p:spPr>
          <a:xfrm flipV="1">
            <a:off x="6503041" y="5317850"/>
            <a:ext cx="553998" cy="4499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83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LTE</a:t>
            </a:r>
            <a:r>
              <a:rPr lang="zh-CN" altLang="en-US" dirty="0"/>
              <a:t>背景介绍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4281" y="1454150"/>
            <a:ext cx="10225594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266700" indent="-2667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619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buClr>
                <a:srgbClr val="990000"/>
              </a:buClr>
              <a:defRPr/>
            </a:pPr>
            <a:r>
              <a:rPr lang="en-US" altLang="zh-CN" sz="2000" dirty="0">
                <a:solidFill>
                  <a:srgbClr val="003300"/>
                </a:solidFill>
                <a:latin typeface="Arial" panose="020B0604020202020204" pitchFamily="34" charset="0"/>
              </a:rPr>
              <a:t>3GPP</a:t>
            </a:r>
            <a:r>
              <a:rPr lang="zh-CN" altLang="en-US" sz="2000" dirty="0">
                <a:solidFill>
                  <a:srgbClr val="003300"/>
                </a:solidFill>
                <a:latin typeface="Arial" panose="020B0604020202020204" pitchFamily="34" charset="0"/>
              </a:rPr>
              <a:t>简介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dirty="0">
                <a:latin typeface="Arial" panose="020B0604020202020204" pitchFamily="34" charset="0"/>
              </a:rPr>
              <a:t>3GPP </a:t>
            </a:r>
            <a:r>
              <a:rPr lang="zh-CN" altLang="en-US" sz="1239" dirty="0">
                <a:latin typeface="Arial" panose="020B0604020202020204" pitchFamily="34" charset="0"/>
              </a:rPr>
              <a:t>（</a:t>
            </a:r>
            <a:r>
              <a:rPr lang="en-US" altLang="zh-CN" sz="1239" dirty="0">
                <a:latin typeface="Arial" panose="020B0604020202020204" pitchFamily="34" charset="0"/>
              </a:rPr>
              <a:t>3rd Generation Partnership Project </a:t>
            </a:r>
            <a:r>
              <a:rPr lang="zh-CN" altLang="en-US" sz="1239" dirty="0">
                <a:latin typeface="Arial" panose="020B0604020202020204" pitchFamily="34" charset="0"/>
              </a:rPr>
              <a:t>）</a:t>
            </a:r>
            <a:r>
              <a:rPr lang="zh-CN" altLang="en-US" sz="1239" b="0" dirty="0">
                <a:latin typeface="Arial" panose="020B0604020202020204" pitchFamily="34" charset="0"/>
              </a:rPr>
              <a:t>成立于</a:t>
            </a:r>
            <a:r>
              <a:rPr lang="en-US" altLang="zh-CN" sz="1239" b="0" dirty="0">
                <a:latin typeface="Arial" panose="020B0604020202020204" pitchFamily="34" charset="0"/>
              </a:rPr>
              <a:t>1998</a:t>
            </a:r>
            <a:r>
              <a:rPr lang="zh-CN" altLang="en-US" sz="1239" b="0" dirty="0">
                <a:latin typeface="Arial" panose="020B0604020202020204" pitchFamily="34" charset="0"/>
              </a:rPr>
              <a:t>年</a:t>
            </a:r>
            <a:r>
              <a:rPr lang="en-US" altLang="zh-CN" sz="1239" b="0" dirty="0">
                <a:latin typeface="Arial" panose="020B0604020202020204" pitchFamily="34" charset="0"/>
              </a:rPr>
              <a:t>12</a:t>
            </a:r>
            <a:r>
              <a:rPr lang="zh-CN" altLang="en-US" sz="1239" b="0" dirty="0">
                <a:latin typeface="Arial" panose="020B0604020202020204" pitchFamily="34" charset="0"/>
              </a:rPr>
              <a:t>月，是一个无线通信技术的标准组织，由一系列的标准联盟作为成员（</a:t>
            </a:r>
            <a:r>
              <a:rPr lang="en-US" altLang="zh-CN" sz="1239" b="0" dirty="0">
                <a:latin typeface="Arial" panose="020B0604020202020204" pitchFamily="34" charset="0"/>
              </a:rPr>
              <a:t>Organizational Partners</a:t>
            </a:r>
            <a:r>
              <a:rPr lang="zh-CN" altLang="en-US" sz="1239" b="0" dirty="0">
                <a:latin typeface="Arial" panose="020B0604020202020204" pitchFamily="34" charset="0"/>
              </a:rPr>
              <a:t>）。目前有</a:t>
            </a:r>
            <a:r>
              <a:rPr lang="en-US" altLang="zh-CN" sz="1239" b="0" dirty="0">
                <a:latin typeface="Arial" panose="020B0604020202020204" pitchFamily="34" charset="0"/>
              </a:rPr>
              <a:t>ARIB</a:t>
            </a:r>
            <a:r>
              <a:rPr lang="zh-CN" altLang="en-US" sz="1239" b="0" dirty="0">
                <a:latin typeface="Arial" panose="020B0604020202020204" pitchFamily="34" charset="0"/>
              </a:rPr>
              <a:t>（日本）</a:t>
            </a:r>
            <a:r>
              <a:rPr lang="en-US" altLang="zh-CN" sz="1239" b="0" dirty="0">
                <a:latin typeface="Arial" panose="020B0604020202020204" pitchFamily="34" charset="0"/>
              </a:rPr>
              <a:t>, CCSA</a:t>
            </a:r>
            <a:r>
              <a:rPr lang="zh-CN" altLang="en-US" sz="1239" b="0" dirty="0">
                <a:latin typeface="Arial" panose="020B0604020202020204" pitchFamily="34" charset="0"/>
              </a:rPr>
              <a:t>（中国）</a:t>
            </a:r>
            <a:r>
              <a:rPr lang="en-US" altLang="zh-CN" sz="1239" b="0" dirty="0">
                <a:latin typeface="Arial" panose="020B0604020202020204" pitchFamily="34" charset="0"/>
              </a:rPr>
              <a:t>, ETSI</a:t>
            </a:r>
            <a:r>
              <a:rPr lang="zh-CN" altLang="en-US" sz="1239" b="0" dirty="0">
                <a:latin typeface="Arial" panose="020B0604020202020204" pitchFamily="34" charset="0"/>
              </a:rPr>
              <a:t>（欧洲）</a:t>
            </a:r>
            <a:r>
              <a:rPr lang="en-US" altLang="zh-CN" sz="1239" b="0" dirty="0">
                <a:latin typeface="Arial" panose="020B0604020202020204" pitchFamily="34" charset="0"/>
              </a:rPr>
              <a:t>, ATIS</a:t>
            </a:r>
            <a:r>
              <a:rPr lang="zh-CN" altLang="en-US" sz="1239" b="0" dirty="0">
                <a:latin typeface="Arial" panose="020B0604020202020204" pitchFamily="34" charset="0"/>
              </a:rPr>
              <a:t>（美洲）</a:t>
            </a:r>
            <a:r>
              <a:rPr lang="en-US" altLang="zh-CN" sz="1239" b="0" dirty="0">
                <a:latin typeface="Arial" panose="020B0604020202020204" pitchFamily="34" charset="0"/>
              </a:rPr>
              <a:t>, TTA</a:t>
            </a:r>
            <a:r>
              <a:rPr lang="zh-CN" altLang="en-US" sz="1239" b="0" dirty="0">
                <a:latin typeface="Arial" panose="020B0604020202020204" pitchFamily="34" charset="0"/>
              </a:rPr>
              <a:t>（韩国）</a:t>
            </a:r>
            <a:r>
              <a:rPr lang="en-US" altLang="zh-CN" sz="1239" b="0" dirty="0">
                <a:latin typeface="Arial" panose="020B0604020202020204" pitchFamily="34" charset="0"/>
              </a:rPr>
              <a:t>, and TTC</a:t>
            </a:r>
            <a:r>
              <a:rPr lang="zh-CN" altLang="en-US" sz="1239" b="0" dirty="0">
                <a:latin typeface="Arial" panose="020B0604020202020204" pitchFamily="34" charset="0"/>
              </a:rPr>
              <a:t>（日本） 等。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b="0" dirty="0"/>
              <a:t>3GPP</a:t>
            </a:r>
            <a:r>
              <a:rPr lang="zh-CN" altLang="en-US" sz="1239" b="0" dirty="0"/>
              <a:t>分为标准工作组</a:t>
            </a:r>
            <a:r>
              <a:rPr lang="en-US" altLang="zh-CN" sz="1239" b="0" dirty="0"/>
              <a:t>TSG</a:t>
            </a:r>
            <a:r>
              <a:rPr lang="zh-CN" altLang="en-US" sz="1239" b="0" dirty="0"/>
              <a:t>和管理运维组两个部分。</a:t>
            </a:r>
            <a:r>
              <a:rPr lang="en-US" altLang="zh-CN" sz="1239" b="0" dirty="0"/>
              <a:t>TSG</a:t>
            </a:r>
            <a:r>
              <a:rPr lang="zh-CN" altLang="en-US" sz="1239" b="0" dirty="0"/>
              <a:t>主要负责各标准的制作修订工作，管理运维组主要负责整理市场需求，并对</a:t>
            </a:r>
            <a:r>
              <a:rPr lang="en-US" altLang="zh-CN" sz="1239" b="0" dirty="0"/>
              <a:t>TSG</a:t>
            </a:r>
            <a:r>
              <a:rPr lang="zh-CN" altLang="en-US" sz="1239" b="0" dirty="0"/>
              <a:t>和整个项目的运作提供支持。</a:t>
            </a:r>
            <a:endParaRPr lang="en-US" altLang="zh-CN" sz="1239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4281" y="3151188"/>
            <a:ext cx="5255132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/>
          <a:lstStyle>
            <a:lvl1pPr marL="266700" indent="-2667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11200" indent="-261938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990000"/>
              </a:buClr>
              <a:defRPr/>
            </a:pPr>
            <a:r>
              <a:rPr lang="en-US" altLang="zh-CN" sz="2000" dirty="0">
                <a:solidFill>
                  <a:srgbClr val="003300"/>
                </a:solidFill>
                <a:latin typeface="Arial" panose="020B0604020202020204" pitchFamily="34" charset="0"/>
              </a:rPr>
              <a:t>TSG</a:t>
            </a:r>
            <a:r>
              <a:rPr lang="zh-CN" altLang="zh-CN" sz="2000" dirty="0">
                <a:solidFill>
                  <a:srgbClr val="003300"/>
                </a:solidFill>
                <a:latin typeface="Arial" panose="020B0604020202020204" pitchFamily="34" charset="0"/>
              </a:rPr>
              <a:t>（Technical Specification Groups </a:t>
            </a:r>
            <a:r>
              <a:rPr lang="zh-CN" altLang="zh-CN" sz="1416" dirty="0">
                <a:solidFill>
                  <a:srgbClr val="003300"/>
                </a:solidFill>
                <a:latin typeface="Arial" panose="020B0604020202020204" pitchFamily="34" charset="0"/>
              </a:rPr>
              <a:t>）</a:t>
            </a:r>
            <a:endParaRPr lang="en-US" altLang="zh-CN" sz="1416" dirty="0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b="0" dirty="0">
                <a:latin typeface="Arial" panose="020B0604020202020204" pitchFamily="34" charset="0"/>
              </a:rPr>
              <a:t>TSG GERAN: GERAN</a:t>
            </a:r>
            <a:r>
              <a:rPr lang="zh-CN" altLang="en-US" sz="1239" b="0" dirty="0">
                <a:latin typeface="Arial" panose="020B0604020202020204" pitchFamily="34" charset="0"/>
              </a:rPr>
              <a:t>无线侧相关</a:t>
            </a:r>
            <a:r>
              <a:rPr lang="en-US" altLang="zh-CN" sz="1239" b="0" dirty="0">
                <a:latin typeface="Arial" panose="020B0604020202020204" pitchFamily="34" charset="0"/>
              </a:rPr>
              <a:t>(2G)</a:t>
            </a:r>
            <a:r>
              <a:rPr lang="zh-CN" altLang="en-US" sz="1239" b="0" dirty="0">
                <a:latin typeface="Arial" panose="020B0604020202020204" pitchFamily="34" charset="0"/>
              </a:rPr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b="0" dirty="0">
                <a:latin typeface="Arial" panose="020B0604020202020204" pitchFamily="34" charset="0"/>
              </a:rPr>
              <a:t>TSG RAN: </a:t>
            </a:r>
            <a:r>
              <a:rPr lang="zh-CN" altLang="en-US" sz="1239" b="0" dirty="0">
                <a:latin typeface="Arial" panose="020B0604020202020204" pitchFamily="34" charset="0"/>
              </a:rPr>
              <a:t>无线侧相关</a:t>
            </a:r>
            <a:r>
              <a:rPr lang="en-US" altLang="zh-CN" sz="1239" b="0" dirty="0">
                <a:latin typeface="Arial" panose="020B0604020202020204" pitchFamily="34" charset="0"/>
              </a:rPr>
              <a:t>(3G and LTE)</a:t>
            </a:r>
            <a:r>
              <a:rPr lang="zh-CN" altLang="en-US" sz="1239" b="0" dirty="0">
                <a:latin typeface="Arial" panose="020B0604020202020204" pitchFamily="34" charset="0"/>
              </a:rPr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b="0" dirty="0">
                <a:latin typeface="Arial" panose="020B0604020202020204" pitchFamily="34" charset="0"/>
              </a:rPr>
              <a:t>TSG SA (Service and System Aspects):</a:t>
            </a:r>
            <a:r>
              <a:rPr lang="zh-CN" altLang="en-US" sz="1239" b="0" dirty="0">
                <a:latin typeface="Arial" panose="020B0604020202020204" pitchFamily="34" charset="0"/>
              </a:rPr>
              <a:t>负责整体的网络架构和业务能力；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/>
            </a:pPr>
            <a:r>
              <a:rPr lang="en-US" altLang="zh-CN" sz="1239" b="0" dirty="0">
                <a:latin typeface="Arial" panose="020B0604020202020204" pitchFamily="34" charset="0"/>
              </a:rPr>
              <a:t>TSG CT (Core Network and Terminals):</a:t>
            </a:r>
            <a:r>
              <a:rPr lang="zh-CN" altLang="en-US" sz="1239" b="0" dirty="0">
                <a:latin typeface="Arial" panose="020B0604020202020204" pitchFamily="34" charset="0"/>
              </a:rPr>
              <a:t>负责定义终端接口以及整个网络的核心网相关部分。</a:t>
            </a:r>
            <a:endParaRPr lang="en-US" altLang="zh-CN" sz="1239" b="0" dirty="0">
              <a:latin typeface="Arial" panose="020B0604020202020204" pitchFamily="34" charset="0"/>
            </a:endParaRPr>
          </a:p>
        </p:txBody>
      </p:sp>
      <p:pic>
        <p:nvPicPr>
          <p:cNvPr id="8" name="Picture 8" descr="TB_org_chart_2008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1" y="3285084"/>
            <a:ext cx="4909576" cy="296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5380039"/>
            <a:ext cx="12112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114550" y="5659439"/>
            <a:ext cx="19113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623" tIns="38812" rIns="77623" bIns="38812">
            <a:spAutoFit/>
          </a:bodyPr>
          <a:lstStyle>
            <a:lvl1pPr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defTabSz="874713" eaLnBrk="0" hangingPunct="0"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ctr" defTabSz="87471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100" b="1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062" b="0">
                <a:solidFill>
                  <a:srgbClr val="0000FF"/>
                </a:solidFill>
                <a:hlinkClick r:id="rId4"/>
              </a:rPr>
              <a:t>http://www.3gpp.org</a:t>
            </a:r>
            <a:endParaRPr lang="en-US" altLang="zh-CN" sz="1062" b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16639E1-0D56-47A1-BD6F-D76B1637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3CC8D1-DB89-4E75-B1C4-080A609F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78183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8.1 LTE</a:t>
            </a:r>
            <a:r>
              <a:rPr lang="zh-CN" altLang="en-US" dirty="0"/>
              <a:t>背景介绍</a:t>
            </a:r>
          </a:p>
        </p:txBody>
      </p:sp>
      <p:graphicFrame>
        <p:nvGraphicFramePr>
          <p:cNvPr id="24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946931"/>
              </p:ext>
            </p:extLst>
          </p:nvPr>
        </p:nvGraphicFramePr>
        <p:xfrm>
          <a:off x="1036666" y="1172391"/>
          <a:ext cx="9890413" cy="52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0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70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48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316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规范编号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规范名称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内容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TR25.913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E-UTRA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</a:t>
                      </a:r>
                      <a:r>
                        <a:rPr lang="en-US" altLang="zh-CN" sz="1600" dirty="0"/>
                        <a:t>LTE</a:t>
                      </a:r>
                      <a:r>
                        <a:rPr lang="zh-CN" altLang="en-US" sz="1600" dirty="0"/>
                        <a:t>的需求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165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TS36.201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LTE</a:t>
                      </a:r>
                      <a:r>
                        <a:rPr lang="zh-CN" altLang="en-US" sz="1600" dirty="0"/>
                        <a:t>物理层总体描述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E-UTRA</a:t>
                      </a:r>
                      <a:r>
                        <a:rPr lang="zh-CN" altLang="en-US" sz="1600" dirty="0"/>
                        <a:t>空中接口的物理层总体描述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TS36.211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物理信道和描述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描述</a:t>
                      </a:r>
                      <a:r>
                        <a:rPr lang="en-US" altLang="zh-CN" sz="1600" dirty="0"/>
                        <a:t>E-UTRA</a:t>
                      </a:r>
                      <a:r>
                        <a:rPr lang="zh-CN" altLang="en-US" sz="1600" dirty="0"/>
                        <a:t>的物理信道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TS36.212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复用和信道编码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</a:t>
                      </a:r>
                      <a:r>
                        <a:rPr lang="en-US" altLang="zh-CN" sz="1600" dirty="0"/>
                        <a:t>E-UTRA</a:t>
                      </a:r>
                      <a:r>
                        <a:rPr lang="zh-CN" altLang="en-US" sz="1600" dirty="0"/>
                        <a:t>物理信道的编码、映射和复用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TS36.213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物理过程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定义物理过程特性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27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TS36.214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物理层测量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包含为了支持空闲状态和连接状态而进行的</a:t>
                      </a:r>
                      <a:r>
                        <a:rPr lang="en-US" altLang="zh-CN" sz="1600" dirty="0"/>
                        <a:t>UE</a:t>
                      </a:r>
                      <a:r>
                        <a:rPr lang="zh-CN" altLang="en-US" sz="1600" dirty="0"/>
                        <a:t>侧和网络侧的测量的定义和描述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560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TS36.300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E-UTRA</a:t>
                      </a:r>
                      <a:r>
                        <a:rPr lang="zh-CN" altLang="en-US" sz="1600" dirty="0"/>
                        <a:t>的总体描述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提供了</a:t>
                      </a:r>
                      <a:r>
                        <a:rPr lang="en-US" altLang="zh-CN" sz="1600" dirty="0"/>
                        <a:t>E-UTRA</a:t>
                      </a:r>
                      <a:r>
                        <a:rPr lang="zh-CN" altLang="en-US" sz="1600" dirty="0"/>
                        <a:t>无线接口协议框架的总体描述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TS36.321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协议规范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描述</a:t>
                      </a:r>
                      <a:r>
                        <a:rPr lang="en-US" altLang="zh-CN" sz="1600" dirty="0"/>
                        <a:t>MAC</a:t>
                      </a:r>
                      <a:r>
                        <a:rPr lang="zh-CN" altLang="en-US" sz="1600" dirty="0"/>
                        <a:t>协议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TS36.322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RLC</a:t>
                      </a:r>
                      <a:r>
                        <a:rPr lang="zh-CN" altLang="en-US" sz="1600" dirty="0"/>
                        <a:t>协议规范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描述</a:t>
                      </a:r>
                      <a:r>
                        <a:rPr lang="en-US" altLang="zh-CN" sz="1600" dirty="0"/>
                        <a:t>RLC</a:t>
                      </a:r>
                      <a:r>
                        <a:rPr lang="zh-CN" altLang="en-US" sz="1600" dirty="0"/>
                        <a:t>协议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TS36.323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PDCP</a:t>
                      </a:r>
                      <a:r>
                        <a:rPr lang="zh-CN" altLang="en-US" sz="1600" dirty="0"/>
                        <a:t>协议规范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描述</a:t>
                      </a:r>
                      <a:r>
                        <a:rPr lang="en-US" altLang="zh-CN" sz="1600" dirty="0"/>
                        <a:t>PDCP</a:t>
                      </a:r>
                      <a:r>
                        <a:rPr lang="zh-CN" altLang="en-US" sz="1600" dirty="0"/>
                        <a:t>协议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TS36.331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RRC</a:t>
                      </a:r>
                      <a:r>
                        <a:rPr lang="zh-CN" altLang="en-US" sz="1600" dirty="0"/>
                        <a:t>协议规范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描述</a:t>
                      </a:r>
                      <a:r>
                        <a:rPr lang="en-US" altLang="zh-CN" sz="1600" dirty="0"/>
                        <a:t>RRC</a:t>
                      </a:r>
                      <a:r>
                        <a:rPr lang="zh-CN" altLang="en-US" sz="1600" dirty="0"/>
                        <a:t>协议</a:t>
                      </a:r>
                      <a:endParaRPr lang="en-US" altLang="zh-CN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TS23.401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GTP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架构及功能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3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TS24.301</a:t>
                      </a:r>
                      <a:endParaRPr lang="zh-CN" altLang="en-US" sz="16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MME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间的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18E109D-24A5-4AFF-8F5D-5EFC986F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2400"/>
              <a:t>移动通信原理 </a:t>
            </a:r>
            <a:r>
              <a:rPr lang="zh-CN" altLang="en-US"/>
              <a:t>电气信息学院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C7CDBC-AE25-445A-A593-2E007AE1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810-FFAA-425E-B9F9-C55CCC4FA6E5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9087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Bl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Blac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Blac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2;-2;Blac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</TotalTime>
  <Words>2296</Words>
  <Application>Microsoft Office PowerPoint</Application>
  <PresentationFormat>自定义</PresentationFormat>
  <Paragraphs>325</Paragraphs>
  <Slides>27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Office 主题​​</vt:lpstr>
      <vt:lpstr>图片</vt:lpstr>
      <vt:lpstr>Visio</vt:lpstr>
      <vt:lpstr>Equation</vt:lpstr>
      <vt:lpstr>位图图像</vt:lpstr>
      <vt:lpstr>Visio.Drawing.11</vt:lpstr>
      <vt:lpstr>第八章 LTE移动通信系统</vt:lpstr>
      <vt:lpstr>　学习重点与要求</vt:lpstr>
      <vt:lpstr>目录</vt:lpstr>
      <vt:lpstr>8.1 背景介绍</vt:lpstr>
      <vt:lpstr>8.1 LTE背景介绍</vt:lpstr>
      <vt:lpstr>8.1 LTE背景介绍</vt:lpstr>
      <vt:lpstr>8.1 LTE背景介绍</vt:lpstr>
      <vt:lpstr>8.1 LTE背景介绍</vt:lpstr>
      <vt:lpstr>8.1 LTE背景介绍</vt:lpstr>
      <vt:lpstr>8.2 LTE关键技术</vt:lpstr>
      <vt:lpstr>8.2 LTE关键技术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8.2.1 多址技术</vt:lpstr>
      <vt:lpstr>8.3 LTE网络架构及协议栈介绍</vt:lpstr>
      <vt:lpstr>8.3.1 LTE网络架构</vt:lpstr>
      <vt:lpstr>8.3.2 LTE网元功能</vt:lpstr>
      <vt:lpstr>8.3.3 LTE协议栈介绍</vt:lpstr>
      <vt:lpstr>谢谢，本节到此结束！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LQi</dc:creator>
  <cp:lastModifiedBy>user</cp:lastModifiedBy>
  <cp:revision>355</cp:revision>
  <dcterms:created xsi:type="dcterms:W3CDTF">2018-05-14T03:06:05Z</dcterms:created>
  <dcterms:modified xsi:type="dcterms:W3CDTF">2018-06-19T11:48:09Z</dcterms:modified>
</cp:coreProperties>
</file>