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Default Extension="ppt" ContentType="application/vnd.ms-powerpoint"/>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0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 id="273" r:id="rId17"/>
    <p:sldId id="274" r:id="rId18"/>
    <p:sldId id="332" r:id="rId19"/>
    <p:sldId id="345" r:id="rId20"/>
    <p:sldId id="340" r:id="rId21"/>
    <p:sldId id="346" r:id="rId22"/>
    <p:sldId id="347" r:id="rId23"/>
    <p:sldId id="376" r:id="rId24"/>
    <p:sldId id="378" r:id="rId25"/>
    <p:sldId id="284" r:id="rId26"/>
    <p:sldId id="379" r:id="rId27"/>
    <p:sldId id="522" r:id="rId28"/>
    <p:sldId id="382" r:id="rId29"/>
    <p:sldId id="523" r:id="rId30"/>
    <p:sldId id="413" r:id="rId31"/>
    <p:sldId id="415" r:id="rId32"/>
    <p:sldId id="527" r:id="rId33"/>
    <p:sldId id="528" r:id="rId34"/>
    <p:sldId id="350" r:id="rId35"/>
    <p:sldId id="529" r:id="rId36"/>
    <p:sldId id="530" r:id="rId37"/>
    <p:sldId id="291" r:id="rId38"/>
    <p:sldId id="295" r:id="rId39"/>
    <p:sldId id="296" r:id="rId40"/>
    <p:sldId id="364" r:id="rId41"/>
    <p:sldId id="365" r:id="rId42"/>
    <p:sldId id="366" r:id="rId43"/>
    <p:sldId id="367" r:id="rId44"/>
    <p:sldId id="368" r:id="rId45"/>
    <p:sldId id="369" r:id="rId46"/>
    <p:sldId id="370" r:id="rId47"/>
    <p:sldId id="371" r:id="rId48"/>
    <p:sldId id="372" r:id="rId49"/>
    <p:sldId id="373" r:id="rId50"/>
    <p:sldId id="427" r:id="rId51"/>
    <p:sldId id="428" r:id="rId52"/>
    <p:sldId id="429" r:id="rId53"/>
    <p:sldId id="430" r:id="rId54"/>
    <p:sldId id="431" r:id="rId55"/>
    <p:sldId id="434" r:id="rId56"/>
    <p:sldId id="500" r:id="rId57"/>
    <p:sldId id="502" r:id="rId58"/>
    <p:sldId id="452" r:id="rId59"/>
    <p:sldId id="453" r:id="rId60"/>
    <p:sldId id="454" r:id="rId61"/>
    <p:sldId id="456" r:id="rId62"/>
    <p:sldId id="457" r:id="rId63"/>
    <p:sldId id="466" r:id="rId64"/>
    <p:sldId id="467" r:id="rId65"/>
    <p:sldId id="468" r:id="rId66"/>
    <p:sldId id="469" r:id="rId67"/>
    <p:sldId id="470" r:id="rId68"/>
    <p:sldId id="471" r:id="rId69"/>
    <p:sldId id="472" r:id="rId70"/>
    <p:sldId id="473" r:id="rId71"/>
    <p:sldId id="474" r:id="rId72"/>
    <p:sldId id="475" r:id="rId73"/>
    <p:sldId id="476" r:id="rId74"/>
    <p:sldId id="477" r:id="rId75"/>
    <p:sldId id="478" r:id="rId76"/>
    <p:sldId id="479" r:id="rId77"/>
    <p:sldId id="480" r:id="rId78"/>
    <p:sldId id="481" r:id="rId79"/>
    <p:sldId id="482" r:id="rId80"/>
    <p:sldId id="483" r:id="rId81"/>
    <p:sldId id="498" r:id="rId82"/>
    <p:sldId id="484" r:id="rId83"/>
    <p:sldId id="485" r:id="rId84"/>
    <p:sldId id="486" r:id="rId85"/>
    <p:sldId id="487" r:id="rId86"/>
    <p:sldId id="488" r:id="rId87"/>
    <p:sldId id="489" r:id="rId88"/>
    <p:sldId id="490" r:id="rId89"/>
    <p:sldId id="491" r:id="rId90"/>
    <p:sldId id="503" r:id="rId91"/>
    <p:sldId id="504" r:id="rId92"/>
    <p:sldId id="505" r:id="rId93"/>
    <p:sldId id="506" r:id="rId94"/>
    <p:sldId id="507" r:id="rId95"/>
    <p:sldId id="508" r:id="rId96"/>
    <p:sldId id="509" r:id="rId97"/>
    <p:sldId id="510" r:id="rId98"/>
    <p:sldId id="511" r:id="rId99"/>
    <p:sldId id="512" r:id="rId100"/>
    <p:sldId id="513" r:id="rId101"/>
    <p:sldId id="514" r:id="rId102"/>
    <p:sldId id="515" r:id="rId103"/>
    <p:sldId id="516" r:id="rId104"/>
    <p:sldId id="517" r:id="rId105"/>
  </p:sldIdLst>
  <p:sldSz cx="9144000" cy="6858000" type="screen4x3"/>
  <p:notesSz cx="6858000" cy="9144000"/>
  <p:defaultTextStyle>
    <a:defPPr>
      <a:defRPr lang="en-GB"/>
    </a:defPPr>
    <a:lvl1pPr algn="l" defTabSz="449263" rtl="0" fontAlgn="base">
      <a:spcBef>
        <a:spcPct val="0"/>
      </a:spcBef>
      <a:spcAft>
        <a:spcPct val="0"/>
      </a:spcAft>
      <a:buClr>
        <a:srgbClr val="000066"/>
      </a:buClr>
      <a:buSzPct val="100000"/>
      <a:buFont typeface="Arial" charset="0"/>
      <a:defRPr kern="1200">
        <a:solidFill>
          <a:schemeClr val="bg1"/>
        </a:solidFill>
        <a:latin typeface="Arial" charset="0"/>
        <a:ea typeface="宋体" charset="-122"/>
        <a:cs typeface="+mn-cs"/>
      </a:defRPr>
    </a:lvl1pPr>
    <a:lvl2pPr marL="457200" algn="l" defTabSz="449263" rtl="0" fontAlgn="base">
      <a:spcBef>
        <a:spcPct val="0"/>
      </a:spcBef>
      <a:spcAft>
        <a:spcPct val="0"/>
      </a:spcAft>
      <a:buClr>
        <a:srgbClr val="000066"/>
      </a:buClr>
      <a:buSzPct val="100000"/>
      <a:buFont typeface="Arial" charset="0"/>
      <a:defRPr kern="1200">
        <a:solidFill>
          <a:schemeClr val="bg1"/>
        </a:solidFill>
        <a:latin typeface="Arial" charset="0"/>
        <a:ea typeface="宋体" charset="-122"/>
        <a:cs typeface="+mn-cs"/>
      </a:defRPr>
    </a:lvl2pPr>
    <a:lvl3pPr marL="914400" algn="l" defTabSz="449263" rtl="0" fontAlgn="base">
      <a:spcBef>
        <a:spcPct val="0"/>
      </a:spcBef>
      <a:spcAft>
        <a:spcPct val="0"/>
      </a:spcAft>
      <a:buClr>
        <a:srgbClr val="000066"/>
      </a:buClr>
      <a:buSzPct val="100000"/>
      <a:buFont typeface="Arial" charset="0"/>
      <a:defRPr kern="1200">
        <a:solidFill>
          <a:schemeClr val="bg1"/>
        </a:solidFill>
        <a:latin typeface="Arial" charset="0"/>
        <a:ea typeface="宋体" charset="-122"/>
        <a:cs typeface="+mn-cs"/>
      </a:defRPr>
    </a:lvl3pPr>
    <a:lvl4pPr marL="1371600" algn="l" defTabSz="449263" rtl="0" fontAlgn="base">
      <a:spcBef>
        <a:spcPct val="0"/>
      </a:spcBef>
      <a:spcAft>
        <a:spcPct val="0"/>
      </a:spcAft>
      <a:buClr>
        <a:srgbClr val="000066"/>
      </a:buClr>
      <a:buSzPct val="100000"/>
      <a:buFont typeface="Arial" charset="0"/>
      <a:defRPr kern="1200">
        <a:solidFill>
          <a:schemeClr val="bg1"/>
        </a:solidFill>
        <a:latin typeface="Arial" charset="0"/>
        <a:ea typeface="宋体" charset="-122"/>
        <a:cs typeface="+mn-cs"/>
      </a:defRPr>
    </a:lvl4pPr>
    <a:lvl5pPr marL="1828800" algn="l" defTabSz="449263" rtl="0" fontAlgn="base">
      <a:spcBef>
        <a:spcPct val="0"/>
      </a:spcBef>
      <a:spcAft>
        <a:spcPct val="0"/>
      </a:spcAft>
      <a:buClr>
        <a:srgbClr val="000066"/>
      </a:buClr>
      <a:buSzPct val="100000"/>
      <a:buFont typeface="Arial" charset="0"/>
      <a:defRPr kern="1200">
        <a:solidFill>
          <a:schemeClr val="bg1"/>
        </a:solidFill>
        <a:latin typeface="Arial" charset="0"/>
        <a:ea typeface="宋体" charset="-122"/>
        <a:cs typeface="+mn-cs"/>
      </a:defRPr>
    </a:lvl5pPr>
    <a:lvl6pPr marL="2286000" algn="l" defTabSz="914400" rtl="0" eaLnBrk="1" latinLnBrk="0" hangingPunct="1">
      <a:defRPr kern="1200">
        <a:solidFill>
          <a:schemeClr val="bg1"/>
        </a:solidFill>
        <a:latin typeface="Arial" charset="0"/>
        <a:ea typeface="宋体" charset="-122"/>
        <a:cs typeface="+mn-cs"/>
      </a:defRPr>
    </a:lvl6pPr>
    <a:lvl7pPr marL="2743200" algn="l" defTabSz="914400" rtl="0" eaLnBrk="1" latinLnBrk="0" hangingPunct="1">
      <a:defRPr kern="1200">
        <a:solidFill>
          <a:schemeClr val="bg1"/>
        </a:solidFill>
        <a:latin typeface="Arial" charset="0"/>
        <a:ea typeface="宋体" charset="-122"/>
        <a:cs typeface="+mn-cs"/>
      </a:defRPr>
    </a:lvl7pPr>
    <a:lvl8pPr marL="3200400" algn="l" defTabSz="914400" rtl="0" eaLnBrk="1" latinLnBrk="0" hangingPunct="1">
      <a:defRPr kern="1200">
        <a:solidFill>
          <a:schemeClr val="bg1"/>
        </a:solidFill>
        <a:latin typeface="Arial" charset="0"/>
        <a:ea typeface="宋体" charset="-122"/>
        <a:cs typeface="+mn-cs"/>
      </a:defRPr>
    </a:lvl8pPr>
    <a:lvl9pPr marL="3657600" algn="l" defTabSz="914400" rtl="0" eaLnBrk="1" latinLnBrk="0" hangingPunct="1">
      <a:defRPr kern="1200">
        <a:solidFill>
          <a:schemeClr val="bg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852"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zh-CN" altLang="en-US"/>
          </a:p>
        </p:txBody>
      </p:sp>
      <p:sp>
        <p:nvSpPr>
          <p:cNvPr id="3074" name="Rectangle 2"/>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
                <a:srgbClr val="000000"/>
              </a:buClr>
              <a:buSzPct val="45000"/>
              <a:buFont typeface="Wingdings" charset="2"/>
              <a:buNone/>
              <a:tabLst>
                <a:tab pos="723900" algn="l"/>
                <a:tab pos="1447800" algn="l"/>
                <a:tab pos="2171700" algn="l"/>
                <a:tab pos="2895600" algn="l"/>
              </a:tabLst>
              <a:defRPr sz="1200">
                <a:solidFill>
                  <a:srgbClr val="000000"/>
                </a:solidFill>
                <a:latin typeface="Times New Roman" pitchFamily="16" charset="0"/>
              </a:defRPr>
            </a:lvl1pPr>
          </a:lstStyle>
          <a:p>
            <a:endParaRPr lang="en-GB" altLang="zh-CN"/>
          </a:p>
        </p:txBody>
      </p:sp>
      <p:sp>
        <p:nvSpPr>
          <p:cNvPr id="3075"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45000"/>
              <a:buFont typeface="Wingdings" charset="2"/>
              <a:buNone/>
              <a:tabLst>
                <a:tab pos="723900" algn="l"/>
                <a:tab pos="1447800" algn="l"/>
                <a:tab pos="2171700" algn="l"/>
                <a:tab pos="2895600" algn="l"/>
              </a:tabLst>
              <a:defRPr sz="1200">
                <a:solidFill>
                  <a:srgbClr val="000000"/>
                </a:solidFill>
                <a:latin typeface="Times New Roman" pitchFamily="16" charset="0"/>
              </a:defRPr>
            </a:lvl1pPr>
          </a:lstStyle>
          <a:p>
            <a:endParaRPr lang="en-GB" altLang="zh-CN"/>
          </a:p>
        </p:txBody>
      </p:sp>
      <p:sp>
        <p:nvSpPr>
          <p:cNvPr id="3076"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a:effectLst/>
        </p:spPr>
      </p:sp>
      <p:sp>
        <p:nvSpPr>
          <p:cNvPr id="3077"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zh-CN" altLang="en-US" smtClean="0"/>
          </a:p>
        </p:txBody>
      </p:sp>
      <p:sp>
        <p:nvSpPr>
          <p:cNvPr id="3078" name="Rectangle 6"/>
          <p:cNvSpPr>
            <a:spLocks noGrp="1" noChangeArrowheads="1"/>
          </p:cNvSpPr>
          <p:nvPr>
            <p:ph type="ftr"/>
          </p:nvPr>
        </p:nvSpPr>
        <p:spPr bwMode="auto">
          <a:xfrm>
            <a:off x="0" y="8685213"/>
            <a:ext cx="2970213"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
                <a:srgbClr val="000000"/>
              </a:buClr>
              <a:buSzPct val="45000"/>
              <a:buFont typeface="Wingdings" charset="2"/>
              <a:buNone/>
              <a:tabLst>
                <a:tab pos="723900" algn="l"/>
                <a:tab pos="1447800" algn="l"/>
                <a:tab pos="2171700" algn="l"/>
                <a:tab pos="2895600" algn="l"/>
              </a:tabLst>
              <a:defRPr sz="1200">
                <a:solidFill>
                  <a:srgbClr val="000000"/>
                </a:solidFill>
                <a:latin typeface="Times New Roman" pitchFamily="16" charset="0"/>
              </a:defRPr>
            </a:lvl1pPr>
          </a:lstStyle>
          <a:p>
            <a:endParaRPr lang="en-GB" altLang="zh-CN"/>
          </a:p>
        </p:txBody>
      </p:sp>
      <p:sp>
        <p:nvSpPr>
          <p:cNvPr id="3079"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45000"/>
              <a:buFont typeface="Wingdings" charset="2"/>
              <a:buNone/>
              <a:tabLst>
                <a:tab pos="723900" algn="l"/>
                <a:tab pos="1447800" algn="l"/>
                <a:tab pos="2171700" algn="l"/>
                <a:tab pos="2895600" algn="l"/>
              </a:tabLst>
              <a:defRPr sz="1200">
                <a:solidFill>
                  <a:srgbClr val="000000"/>
                </a:solidFill>
                <a:latin typeface="Times New Roman" pitchFamily="16" charset="0"/>
              </a:defRPr>
            </a:lvl1pPr>
          </a:lstStyle>
          <a:p>
            <a:fld id="{7D8C01FB-4481-479F-B7CF-E0494FBCFF56}" type="slidenum">
              <a:rPr lang="en-GB" altLang="zh-CN"/>
              <a:pPr/>
              <a:t>‹#›</a:t>
            </a:fld>
            <a:endParaRPr lang="en-GB"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29BDC7-BCAD-482F-9796-7D0D99B4921E}" type="slidenum">
              <a:rPr lang="en-GB" altLang="zh-CN"/>
              <a:pPr/>
              <a:t>1</a:t>
            </a:fld>
            <a:endParaRPr lang="en-GB" altLang="zh-CN"/>
          </a:p>
        </p:txBody>
      </p:sp>
      <p:sp>
        <p:nvSpPr>
          <p:cNvPr id="225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6072480-F24E-4FA0-8895-81E5F3D8DEED}" type="slidenum">
              <a:rPr lang="en-GB" altLang="zh-CN"/>
              <a:pPr/>
              <a:t>10</a:t>
            </a:fld>
            <a:endParaRPr lang="en-GB" altLang="zh-CN"/>
          </a:p>
        </p:txBody>
      </p:sp>
      <p:sp>
        <p:nvSpPr>
          <p:cNvPr id="317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100</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101</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102</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103</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2F44CC9-C6F9-4DA4-BB6E-987DC5120427}" type="slidenum">
              <a:rPr lang="en-GB" altLang="zh-CN"/>
              <a:pPr/>
              <a:t>11</a:t>
            </a:fld>
            <a:endParaRPr lang="en-GB" altLang="zh-CN"/>
          </a:p>
        </p:txBody>
      </p:sp>
      <p:sp>
        <p:nvSpPr>
          <p:cNvPr id="327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96A2FF1-B65C-45EA-AA63-440294F074A8}" type="slidenum">
              <a:rPr lang="en-GB" altLang="zh-CN"/>
              <a:pPr/>
              <a:t>12</a:t>
            </a:fld>
            <a:endParaRPr lang="en-GB" altLang="zh-CN"/>
          </a:p>
        </p:txBody>
      </p:sp>
      <p:sp>
        <p:nvSpPr>
          <p:cNvPr id="337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B5086E-93E5-45C1-B131-EF0A32105CF6}" type="slidenum">
              <a:rPr lang="en-GB" altLang="zh-CN"/>
              <a:pPr/>
              <a:t>13</a:t>
            </a:fld>
            <a:endParaRPr lang="en-GB" altLang="zh-CN"/>
          </a:p>
        </p:txBody>
      </p:sp>
      <p:sp>
        <p:nvSpPr>
          <p:cNvPr id="34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F28CCF7-AFF6-42CF-8452-B6A01ACBBFA8}" type="slidenum">
              <a:rPr lang="en-GB" altLang="zh-CN"/>
              <a:pPr/>
              <a:t>14</a:t>
            </a:fld>
            <a:endParaRPr lang="en-GB" altLang="zh-CN"/>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C925E51-27AD-4F16-87CB-6E08595327AC}" type="slidenum">
              <a:rPr lang="en-GB" altLang="zh-CN"/>
              <a:pPr/>
              <a:t>15</a:t>
            </a:fld>
            <a:endParaRPr lang="en-GB" altLang="zh-CN"/>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2C3AFC0-D5FF-4F7F-B003-6908445FB243}" type="slidenum">
              <a:rPr lang="en-GB" altLang="zh-CN"/>
              <a:pPr/>
              <a:t>16</a:t>
            </a:fld>
            <a:endParaRPr lang="en-GB" altLang="zh-CN"/>
          </a:p>
        </p:txBody>
      </p:sp>
      <p:sp>
        <p:nvSpPr>
          <p:cNvPr id="41986" name="Rectangle 2"/>
          <p:cNvSpPr txBox="1">
            <a:spLocks noGrp="1" noRot="1" noChangeAspect="1" noChangeArrowheads="1" noTextEdit="1"/>
          </p:cNvSpPr>
          <p:nvPr>
            <p:ph type="sldImg"/>
          </p:nvPr>
        </p:nvSpPr>
        <p:spPr>
          <a:xfrm>
            <a:off x="1143000" y="685800"/>
            <a:ext cx="4572000" cy="3429000"/>
          </a:xfrm>
          <a:ln/>
        </p:spPr>
      </p:sp>
      <p:sp>
        <p:nvSpPr>
          <p:cNvPr id="4198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7785523-01D5-4AAB-A190-CD1DF9A972A5}" type="slidenum">
              <a:rPr lang="en-GB" altLang="zh-CN"/>
              <a:pPr/>
              <a:t>17</a:t>
            </a:fld>
            <a:endParaRPr lang="en-GB" altLang="zh-CN"/>
          </a:p>
        </p:txBody>
      </p:sp>
      <p:sp>
        <p:nvSpPr>
          <p:cNvPr id="160770" name="Rectangle 2"/>
          <p:cNvSpPr txBox="1">
            <a:spLocks noGrp="1" noRot="1" noChangeAspect="1" noChangeArrowheads="1" noTextEdit="1"/>
          </p:cNvSpPr>
          <p:nvPr>
            <p:ph type="sldImg"/>
          </p:nvPr>
        </p:nvSpPr>
        <p:spPr>
          <a:xfrm>
            <a:off x="1143000" y="685800"/>
            <a:ext cx="4572000" cy="3429000"/>
          </a:xfrm>
          <a:ln/>
        </p:spPr>
      </p:sp>
      <p:sp>
        <p:nvSpPr>
          <p:cNvPr id="16077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C5D6987-081A-4612-99D0-C45073EF860A}" type="slidenum">
              <a:rPr lang="en-GB" altLang="zh-CN"/>
              <a:pPr/>
              <a:t>18</a:t>
            </a:fld>
            <a:endParaRPr lang="en-GB" altLang="zh-CN"/>
          </a:p>
        </p:txBody>
      </p:sp>
      <p:sp>
        <p:nvSpPr>
          <p:cNvPr id="187394" name="Rectangle 2"/>
          <p:cNvSpPr txBox="1">
            <a:spLocks noGrp="1" noRot="1" noChangeAspect="1" noChangeArrowheads="1" noTextEdit="1"/>
          </p:cNvSpPr>
          <p:nvPr>
            <p:ph type="sldImg"/>
          </p:nvPr>
        </p:nvSpPr>
        <p:spPr>
          <a:xfrm>
            <a:off x="1143000" y="685800"/>
            <a:ext cx="4572000" cy="3429000"/>
          </a:xfrm>
          <a:ln/>
        </p:spPr>
      </p:sp>
      <p:sp>
        <p:nvSpPr>
          <p:cNvPr id="18739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B738002-1CFA-4B5D-9229-334397575256}" type="slidenum">
              <a:rPr lang="en-GB" altLang="zh-CN"/>
              <a:pPr/>
              <a:t>19</a:t>
            </a:fld>
            <a:endParaRPr lang="en-GB" altLang="zh-CN"/>
          </a:p>
        </p:txBody>
      </p:sp>
      <p:sp>
        <p:nvSpPr>
          <p:cNvPr id="177154" name="Rectangle 2"/>
          <p:cNvSpPr txBox="1">
            <a:spLocks noGrp="1" noRot="1" noChangeAspect="1" noChangeArrowheads="1" noTextEdit="1"/>
          </p:cNvSpPr>
          <p:nvPr>
            <p:ph type="sldImg"/>
          </p:nvPr>
        </p:nvSpPr>
        <p:spPr>
          <a:xfrm>
            <a:off x="1143000" y="685800"/>
            <a:ext cx="4572000" cy="3429000"/>
          </a:xfrm>
          <a:ln/>
        </p:spPr>
      </p:sp>
      <p:sp>
        <p:nvSpPr>
          <p:cNvPr id="17715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4917A2D-B7D8-4C4C-8486-4E619C3575ED}" type="slidenum">
              <a:rPr lang="en-GB" altLang="zh-CN"/>
              <a:pPr/>
              <a:t>2</a:t>
            </a:fld>
            <a:endParaRPr lang="en-GB" altLang="zh-CN"/>
          </a:p>
        </p:txBody>
      </p:sp>
      <p:sp>
        <p:nvSpPr>
          <p:cNvPr id="235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914F46-3DDB-41F8-9717-AB7DC05CB9C8}" type="slidenum">
              <a:rPr lang="en-GB" altLang="zh-CN"/>
              <a:pPr/>
              <a:t>20</a:t>
            </a:fld>
            <a:endParaRPr lang="en-GB" altLang="zh-CN"/>
          </a:p>
        </p:txBody>
      </p:sp>
      <p:sp>
        <p:nvSpPr>
          <p:cNvPr id="189442" name="Rectangle 2"/>
          <p:cNvSpPr txBox="1">
            <a:spLocks noGrp="1" noRot="1" noChangeAspect="1" noChangeArrowheads="1" noTextEdit="1"/>
          </p:cNvSpPr>
          <p:nvPr>
            <p:ph type="sldImg"/>
          </p:nvPr>
        </p:nvSpPr>
        <p:spPr>
          <a:xfrm>
            <a:off x="1143000" y="685800"/>
            <a:ext cx="4572000" cy="3429000"/>
          </a:xfrm>
          <a:ln/>
        </p:spPr>
      </p:sp>
      <p:sp>
        <p:nvSpPr>
          <p:cNvPr id="18944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A2C6AD-9143-44D0-A116-2CE3F65430D8}" type="slidenum">
              <a:rPr lang="en-GB" altLang="zh-CN"/>
              <a:pPr/>
              <a:t>21</a:t>
            </a:fld>
            <a:endParaRPr lang="en-GB" altLang="zh-CN"/>
          </a:p>
        </p:txBody>
      </p:sp>
      <p:sp>
        <p:nvSpPr>
          <p:cNvPr id="191490" name="Rectangle 2"/>
          <p:cNvSpPr txBox="1">
            <a:spLocks noGrp="1" noRot="1" noChangeAspect="1" noChangeArrowheads="1" noTextEdit="1"/>
          </p:cNvSpPr>
          <p:nvPr>
            <p:ph type="sldImg"/>
          </p:nvPr>
        </p:nvSpPr>
        <p:spPr>
          <a:xfrm>
            <a:off x="1143000" y="685800"/>
            <a:ext cx="4572000" cy="3429000"/>
          </a:xfrm>
          <a:ln/>
        </p:spPr>
      </p:sp>
      <p:sp>
        <p:nvSpPr>
          <p:cNvPr id="19149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AF54211-704D-4840-8CD8-10A1E36B8870}" type="slidenum">
              <a:rPr lang="en-GB" altLang="zh-CN"/>
              <a:pPr/>
              <a:t>22</a:t>
            </a:fld>
            <a:endParaRPr lang="en-GB" altLang="zh-CN"/>
          </a:p>
        </p:txBody>
      </p:sp>
      <p:sp>
        <p:nvSpPr>
          <p:cNvPr id="250882" name="Rectangle 2"/>
          <p:cNvSpPr txBox="1">
            <a:spLocks noGrp="1" noRot="1" noChangeAspect="1" noChangeArrowheads="1" noTextEdit="1"/>
          </p:cNvSpPr>
          <p:nvPr>
            <p:ph type="sldImg"/>
          </p:nvPr>
        </p:nvSpPr>
        <p:spPr>
          <a:xfrm>
            <a:off x="1143000" y="685800"/>
            <a:ext cx="4572000" cy="3429000"/>
          </a:xfrm>
          <a:ln/>
        </p:spPr>
      </p:sp>
      <p:sp>
        <p:nvSpPr>
          <p:cNvPr id="25088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1F059EE-D2DF-49E2-AD42-02625EB031CE}" type="slidenum">
              <a:rPr lang="en-GB" altLang="zh-CN"/>
              <a:pPr/>
              <a:t>23</a:t>
            </a:fld>
            <a:endParaRPr lang="en-GB" altLang="zh-CN"/>
          </a:p>
        </p:txBody>
      </p:sp>
      <p:sp>
        <p:nvSpPr>
          <p:cNvPr id="254978" name="Rectangle 2"/>
          <p:cNvSpPr txBox="1">
            <a:spLocks noGrp="1" noRot="1" noChangeAspect="1" noChangeArrowheads="1" noTextEdit="1"/>
          </p:cNvSpPr>
          <p:nvPr>
            <p:ph type="sldImg"/>
          </p:nvPr>
        </p:nvSpPr>
        <p:spPr>
          <a:xfrm>
            <a:off x="1143000" y="685800"/>
            <a:ext cx="4572000" cy="3429000"/>
          </a:xfrm>
          <a:ln/>
        </p:spPr>
      </p:sp>
      <p:sp>
        <p:nvSpPr>
          <p:cNvPr id="25497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47BF79-D48A-453F-818E-040567E116B0}" type="slidenum">
              <a:rPr lang="en-GB" altLang="zh-CN"/>
              <a:pPr/>
              <a:t>24</a:t>
            </a:fld>
            <a:endParaRPr lang="en-GB" altLang="zh-CN"/>
          </a:p>
        </p:txBody>
      </p:sp>
      <p:sp>
        <p:nvSpPr>
          <p:cNvPr id="62466" name="Rectangle 2"/>
          <p:cNvSpPr txBox="1">
            <a:spLocks noGrp="1" noRot="1" noChangeAspect="1" noChangeArrowheads="1" noTextEdit="1"/>
          </p:cNvSpPr>
          <p:nvPr>
            <p:ph type="sldImg"/>
          </p:nvPr>
        </p:nvSpPr>
        <p:spPr>
          <a:xfrm>
            <a:off x="1143000" y="685800"/>
            <a:ext cx="4572000" cy="3429000"/>
          </a:xfrm>
          <a:ln/>
        </p:spPr>
      </p:sp>
      <p:sp>
        <p:nvSpPr>
          <p:cNvPr id="624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EF05F10-C99E-4F5F-9647-1B7526B0EAE6}" type="slidenum">
              <a:rPr lang="en-GB" altLang="zh-CN"/>
              <a:pPr/>
              <a:t>25</a:t>
            </a:fld>
            <a:endParaRPr lang="en-GB" altLang="zh-CN"/>
          </a:p>
        </p:txBody>
      </p:sp>
      <p:sp>
        <p:nvSpPr>
          <p:cNvPr id="257026" name="Rectangle 2"/>
          <p:cNvSpPr txBox="1">
            <a:spLocks noGrp="1" noRot="1" noChangeAspect="1" noChangeArrowheads="1" noTextEdit="1"/>
          </p:cNvSpPr>
          <p:nvPr>
            <p:ph type="sldImg"/>
          </p:nvPr>
        </p:nvSpPr>
        <p:spPr>
          <a:xfrm>
            <a:off x="1143000" y="685800"/>
            <a:ext cx="4572000" cy="3429000"/>
          </a:xfrm>
          <a:ln/>
        </p:spPr>
      </p:sp>
      <p:sp>
        <p:nvSpPr>
          <p:cNvPr id="25702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47BF79-D48A-453F-818E-040567E116B0}" type="slidenum">
              <a:rPr lang="en-GB" altLang="zh-CN"/>
              <a:pPr/>
              <a:t>26</a:t>
            </a:fld>
            <a:endParaRPr lang="en-GB" altLang="zh-CN"/>
          </a:p>
        </p:txBody>
      </p:sp>
      <p:sp>
        <p:nvSpPr>
          <p:cNvPr id="62466" name="Rectangle 2"/>
          <p:cNvSpPr txBox="1">
            <a:spLocks noGrp="1" noRot="1" noChangeAspect="1" noChangeArrowheads="1" noTextEdit="1"/>
          </p:cNvSpPr>
          <p:nvPr>
            <p:ph type="sldImg"/>
          </p:nvPr>
        </p:nvSpPr>
        <p:spPr>
          <a:xfrm>
            <a:off x="1143000" y="685800"/>
            <a:ext cx="4572000" cy="3429000"/>
          </a:xfrm>
          <a:ln/>
        </p:spPr>
      </p:sp>
      <p:sp>
        <p:nvSpPr>
          <p:cNvPr id="624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B82041-C0CD-47D2-AD75-2607B3463AB3}" type="slidenum">
              <a:rPr lang="en-GB" altLang="zh-CN"/>
              <a:pPr/>
              <a:t>27</a:t>
            </a:fld>
            <a:endParaRPr lang="en-GB" altLang="zh-CN"/>
          </a:p>
        </p:txBody>
      </p:sp>
      <p:sp>
        <p:nvSpPr>
          <p:cNvPr id="263170" name="Rectangle 2"/>
          <p:cNvSpPr txBox="1">
            <a:spLocks noGrp="1" noRot="1" noChangeAspect="1" noChangeArrowheads="1" noTextEdit="1"/>
          </p:cNvSpPr>
          <p:nvPr>
            <p:ph type="sldImg"/>
          </p:nvPr>
        </p:nvSpPr>
        <p:spPr>
          <a:xfrm>
            <a:off x="1143000" y="685800"/>
            <a:ext cx="4572000" cy="3429000"/>
          </a:xfrm>
          <a:ln/>
        </p:spPr>
      </p:sp>
      <p:sp>
        <p:nvSpPr>
          <p:cNvPr id="26317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47BF79-D48A-453F-818E-040567E116B0}" type="slidenum">
              <a:rPr lang="en-GB" altLang="zh-CN"/>
              <a:pPr/>
              <a:t>28</a:t>
            </a:fld>
            <a:endParaRPr lang="en-GB" altLang="zh-CN"/>
          </a:p>
        </p:txBody>
      </p:sp>
      <p:sp>
        <p:nvSpPr>
          <p:cNvPr id="62466" name="Rectangle 2"/>
          <p:cNvSpPr txBox="1">
            <a:spLocks noGrp="1" noRot="1" noChangeAspect="1" noChangeArrowheads="1" noTextEdit="1"/>
          </p:cNvSpPr>
          <p:nvPr>
            <p:ph type="sldImg"/>
          </p:nvPr>
        </p:nvSpPr>
        <p:spPr>
          <a:xfrm>
            <a:off x="1143000" y="685800"/>
            <a:ext cx="4572000" cy="3429000"/>
          </a:xfrm>
          <a:ln/>
        </p:spPr>
      </p:sp>
      <p:sp>
        <p:nvSpPr>
          <p:cNvPr id="624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AA542B8-6978-4BCB-B06B-FB3949DDAAB9}" type="slidenum">
              <a:rPr lang="en-GB" altLang="zh-CN"/>
              <a:pPr/>
              <a:t>29</a:t>
            </a:fld>
            <a:endParaRPr lang="en-GB" altLang="zh-CN"/>
          </a:p>
        </p:txBody>
      </p:sp>
      <p:sp>
        <p:nvSpPr>
          <p:cNvPr id="326658" name="Rectangle 2"/>
          <p:cNvSpPr txBox="1">
            <a:spLocks noGrp="1" noRot="1" noChangeAspect="1" noChangeArrowheads="1" noTextEdit="1"/>
          </p:cNvSpPr>
          <p:nvPr>
            <p:ph type="sldImg"/>
          </p:nvPr>
        </p:nvSpPr>
        <p:spPr>
          <a:xfrm>
            <a:off x="1143000" y="685800"/>
            <a:ext cx="4572000" cy="3429000"/>
          </a:xfrm>
          <a:ln/>
        </p:spPr>
      </p:sp>
      <p:sp>
        <p:nvSpPr>
          <p:cNvPr id="32665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8F218A-7141-44D4-BCB4-947244F5C2DA}" type="slidenum">
              <a:rPr lang="en-GB" altLang="zh-CN"/>
              <a:pPr/>
              <a:t>3</a:t>
            </a:fld>
            <a:endParaRPr lang="en-GB" altLang="zh-CN"/>
          </a:p>
        </p:txBody>
      </p:sp>
      <p:sp>
        <p:nvSpPr>
          <p:cNvPr id="245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0104303-E403-4BB1-AB4B-35291776154F}" type="slidenum">
              <a:rPr lang="en-GB" altLang="zh-CN"/>
              <a:pPr/>
              <a:t>30</a:t>
            </a:fld>
            <a:endParaRPr lang="en-GB" altLang="zh-CN"/>
          </a:p>
        </p:txBody>
      </p:sp>
      <p:sp>
        <p:nvSpPr>
          <p:cNvPr id="330754" name="Rectangle 2"/>
          <p:cNvSpPr txBox="1">
            <a:spLocks noGrp="1" noRot="1" noChangeAspect="1" noChangeArrowheads="1" noTextEdit="1"/>
          </p:cNvSpPr>
          <p:nvPr>
            <p:ph type="sldImg"/>
          </p:nvPr>
        </p:nvSpPr>
        <p:spPr>
          <a:xfrm>
            <a:off x="1143000" y="685800"/>
            <a:ext cx="4572000" cy="3429000"/>
          </a:xfrm>
          <a:ln/>
        </p:spPr>
      </p:sp>
      <p:sp>
        <p:nvSpPr>
          <p:cNvPr id="33075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47BF79-D48A-453F-818E-040567E116B0}" type="slidenum">
              <a:rPr lang="en-GB" altLang="zh-CN"/>
              <a:pPr/>
              <a:t>31</a:t>
            </a:fld>
            <a:endParaRPr lang="en-GB" altLang="zh-CN"/>
          </a:p>
        </p:txBody>
      </p:sp>
      <p:sp>
        <p:nvSpPr>
          <p:cNvPr id="62466" name="Rectangle 2"/>
          <p:cNvSpPr txBox="1">
            <a:spLocks noGrp="1" noRot="1" noChangeAspect="1" noChangeArrowheads="1" noTextEdit="1"/>
          </p:cNvSpPr>
          <p:nvPr>
            <p:ph type="sldImg"/>
          </p:nvPr>
        </p:nvSpPr>
        <p:spPr>
          <a:xfrm>
            <a:off x="1143000" y="685800"/>
            <a:ext cx="4572000" cy="3429000"/>
          </a:xfrm>
          <a:ln/>
        </p:spPr>
      </p:sp>
      <p:sp>
        <p:nvSpPr>
          <p:cNvPr id="624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47BF79-D48A-453F-818E-040567E116B0}" type="slidenum">
              <a:rPr lang="en-GB" altLang="zh-CN"/>
              <a:pPr/>
              <a:t>32</a:t>
            </a:fld>
            <a:endParaRPr lang="en-GB" altLang="zh-CN"/>
          </a:p>
        </p:txBody>
      </p:sp>
      <p:sp>
        <p:nvSpPr>
          <p:cNvPr id="62466" name="Rectangle 2"/>
          <p:cNvSpPr txBox="1">
            <a:spLocks noGrp="1" noRot="1" noChangeAspect="1" noChangeArrowheads="1" noTextEdit="1"/>
          </p:cNvSpPr>
          <p:nvPr>
            <p:ph type="sldImg"/>
          </p:nvPr>
        </p:nvSpPr>
        <p:spPr>
          <a:xfrm>
            <a:off x="1143000" y="685800"/>
            <a:ext cx="4572000" cy="3429000"/>
          </a:xfrm>
          <a:ln/>
        </p:spPr>
      </p:sp>
      <p:sp>
        <p:nvSpPr>
          <p:cNvPr id="624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F65C773-01EF-449E-85B4-DBF72060B9C0}" type="slidenum">
              <a:rPr lang="en-GB" altLang="zh-CN"/>
              <a:pPr/>
              <a:t>33</a:t>
            </a:fld>
            <a:endParaRPr lang="en-GB" altLang="zh-CN"/>
          </a:p>
        </p:txBody>
      </p:sp>
      <p:sp>
        <p:nvSpPr>
          <p:cNvPr id="197634" name="Rectangle 2"/>
          <p:cNvSpPr txBox="1">
            <a:spLocks noGrp="1" noRot="1" noChangeAspect="1" noChangeArrowheads="1" noTextEdit="1"/>
          </p:cNvSpPr>
          <p:nvPr>
            <p:ph type="sldImg"/>
          </p:nvPr>
        </p:nvSpPr>
        <p:spPr>
          <a:xfrm>
            <a:off x="1143000" y="685800"/>
            <a:ext cx="4572000" cy="3429000"/>
          </a:xfrm>
          <a:ln/>
        </p:spPr>
      </p:sp>
      <p:sp>
        <p:nvSpPr>
          <p:cNvPr id="19763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47BF79-D48A-453F-818E-040567E116B0}" type="slidenum">
              <a:rPr lang="en-GB" altLang="zh-CN"/>
              <a:pPr/>
              <a:t>34</a:t>
            </a:fld>
            <a:endParaRPr lang="en-GB" altLang="zh-CN"/>
          </a:p>
        </p:txBody>
      </p:sp>
      <p:sp>
        <p:nvSpPr>
          <p:cNvPr id="62466" name="Rectangle 2"/>
          <p:cNvSpPr txBox="1">
            <a:spLocks noGrp="1" noRot="1" noChangeAspect="1" noChangeArrowheads="1" noTextEdit="1"/>
          </p:cNvSpPr>
          <p:nvPr>
            <p:ph type="sldImg"/>
          </p:nvPr>
        </p:nvSpPr>
        <p:spPr>
          <a:xfrm>
            <a:off x="1143000" y="685800"/>
            <a:ext cx="4572000" cy="3429000"/>
          </a:xfrm>
          <a:ln/>
        </p:spPr>
      </p:sp>
      <p:sp>
        <p:nvSpPr>
          <p:cNvPr id="624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347BF79-D48A-453F-818E-040567E116B0}" type="slidenum">
              <a:rPr lang="en-GB" altLang="zh-CN"/>
              <a:pPr/>
              <a:t>35</a:t>
            </a:fld>
            <a:endParaRPr lang="en-GB" altLang="zh-CN"/>
          </a:p>
        </p:txBody>
      </p:sp>
      <p:sp>
        <p:nvSpPr>
          <p:cNvPr id="62466" name="Rectangle 2"/>
          <p:cNvSpPr txBox="1">
            <a:spLocks noGrp="1" noRot="1" noChangeAspect="1" noChangeArrowheads="1" noTextEdit="1"/>
          </p:cNvSpPr>
          <p:nvPr>
            <p:ph type="sldImg"/>
          </p:nvPr>
        </p:nvSpPr>
        <p:spPr>
          <a:xfrm>
            <a:off x="1143000" y="685800"/>
            <a:ext cx="4572000" cy="3429000"/>
          </a:xfrm>
          <a:ln/>
        </p:spPr>
      </p:sp>
      <p:sp>
        <p:nvSpPr>
          <p:cNvPr id="624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971C0DC-F41D-4EFD-AF12-7E3982AA4099}" type="slidenum">
              <a:rPr lang="en-GB" altLang="zh-CN"/>
              <a:pPr/>
              <a:t>36</a:t>
            </a:fld>
            <a:endParaRPr lang="en-GB" altLang="zh-CN"/>
          </a:p>
        </p:txBody>
      </p:sp>
      <p:sp>
        <p:nvSpPr>
          <p:cNvPr id="76802" name="Rectangle 2"/>
          <p:cNvSpPr txBox="1">
            <a:spLocks noGrp="1" noRot="1" noChangeAspect="1" noChangeArrowheads="1" noTextEdit="1"/>
          </p:cNvSpPr>
          <p:nvPr>
            <p:ph type="sldImg"/>
          </p:nvPr>
        </p:nvSpPr>
        <p:spPr>
          <a:xfrm>
            <a:off x="1143000" y="685800"/>
            <a:ext cx="4572000" cy="3429000"/>
          </a:xfrm>
          <a:ln/>
        </p:spPr>
      </p:sp>
      <p:sp>
        <p:nvSpPr>
          <p:cNvPr id="768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0681BB4-4643-4155-B629-6CE9DBBBAADD}" type="slidenum">
              <a:rPr lang="en-GB" altLang="zh-CN"/>
              <a:pPr/>
              <a:t>37</a:t>
            </a:fld>
            <a:endParaRPr lang="en-GB" altLang="zh-CN"/>
          </a:p>
        </p:txBody>
      </p:sp>
      <p:sp>
        <p:nvSpPr>
          <p:cNvPr id="84994" name="Rectangle 2"/>
          <p:cNvSpPr txBox="1">
            <a:spLocks noGrp="1" noRot="1" noChangeAspect="1" noChangeArrowheads="1" noTextEdit="1"/>
          </p:cNvSpPr>
          <p:nvPr>
            <p:ph type="sldImg"/>
          </p:nvPr>
        </p:nvSpPr>
        <p:spPr>
          <a:xfrm>
            <a:off x="1143000" y="685800"/>
            <a:ext cx="4572000" cy="3429000"/>
          </a:xfrm>
          <a:ln/>
        </p:spPr>
      </p:sp>
      <p:sp>
        <p:nvSpPr>
          <p:cNvPr id="8499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0802730-66E2-420B-9D7A-686B546DA40B}" type="slidenum">
              <a:rPr lang="en-GB" altLang="zh-CN"/>
              <a:pPr/>
              <a:t>38</a:t>
            </a:fld>
            <a:endParaRPr lang="en-GB" altLang="zh-CN"/>
          </a:p>
        </p:txBody>
      </p:sp>
      <p:sp>
        <p:nvSpPr>
          <p:cNvPr id="87042" name="Rectangle 2"/>
          <p:cNvSpPr txBox="1">
            <a:spLocks noGrp="1" noRot="1" noChangeAspect="1" noChangeArrowheads="1" noTextEdit="1"/>
          </p:cNvSpPr>
          <p:nvPr>
            <p:ph type="sldImg"/>
          </p:nvPr>
        </p:nvSpPr>
        <p:spPr>
          <a:xfrm>
            <a:off x="1143000" y="685800"/>
            <a:ext cx="4572000" cy="3429000"/>
          </a:xfrm>
          <a:ln/>
        </p:spPr>
      </p:sp>
      <p:sp>
        <p:nvSpPr>
          <p:cNvPr id="8704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85BA1AF-81C2-4E7F-BE39-9B58814DBE7C}" type="slidenum">
              <a:rPr lang="en-GB" altLang="zh-CN"/>
              <a:pPr/>
              <a:t>39</a:t>
            </a:fld>
            <a:endParaRPr lang="en-GB" altLang="zh-CN"/>
          </a:p>
        </p:txBody>
      </p:sp>
      <p:sp>
        <p:nvSpPr>
          <p:cNvPr id="226306" name="Rectangle 2"/>
          <p:cNvSpPr txBox="1">
            <a:spLocks noGrp="1" noRot="1" noChangeAspect="1" noChangeArrowheads="1" noTextEdit="1"/>
          </p:cNvSpPr>
          <p:nvPr>
            <p:ph type="sldImg"/>
          </p:nvPr>
        </p:nvSpPr>
        <p:spPr>
          <a:xfrm>
            <a:off x="1143000" y="685800"/>
            <a:ext cx="4572000" cy="3429000"/>
          </a:xfrm>
          <a:ln/>
        </p:spPr>
      </p:sp>
      <p:sp>
        <p:nvSpPr>
          <p:cNvPr id="22630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28D806A-B50F-4A3A-9013-6EE759B3A6A7}" type="slidenum">
              <a:rPr lang="en-GB" altLang="zh-CN"/>
              <a:pPr/>
              <a:t>4</a:t>
            </a:fld>
            <a:endParaRPr lang="en-GB" altLang="zh-CN"/>
          </a:p>
        </p:txBody>
      </p:sp>
      <p:sp>
        <p:nvSpPr>
          <p:cNvPr id="25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A57948C-D90F-4984-A7EF-016C865A9F85}" type="slidenum">
              <a:rPr lang="en-GB" altLang="zh-CN"/>
              <a:pPr/>
              <a:t>40</a:t>
            </a:fld>
            <a:endParaRPr lang="en-GB" altLang="zh-CN"/>
          </a:p>
        </p:txBody>
      </p:sp>
      <p:sp>
        <p:nvSpPr>
          <p:cNvPr id="228354" name="Rectangle 2"/>
          <p:cNvSpPr txBox="1">
            <a:spLocks noGrp="1" noRot="1" noChangeAspect="1" noChangeArrowheads="1" noTextEdit="1"/>
          </p:cNvSpPr>
          <p:nvPr>
            <p:ph type="sldImg"/>
          </p:nvPr>
        </p:nvSpPr>
        <p:spPr>
          <a:xfrm>
            <a:off x="1143000" y="685800"/>
            <a:ext cx="4572000" cy="3429000"/>
          </a:xfrm>
          <a:ln/>
        </p:spPr>
      </p:sp>
      <p:sp>
        <p:nvSpPr>
          <p:cNvPr id="22835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36E860A-D9B8-4872-960C-88DD0DE1DB0E}" type="slidenum">
              <a:rPr lang="en-GB" altLang="zh-CN"/>
              <a:pPr/>
              <a:t>41</a:t>
            </a:fld>
            <a:endParaRPr lang="en-GB" altLang="zh-CN"/>
          </a:p>
        </p:txBody>
      </p:sp>
      <p:sp>
        <p:nvSpPr>
          <p:cNvPr id="230402" name="Rectangle 2"/>
          <p:cNvSpPr txBox="1">
            <a:spLocks noGrp="1" noRot="1" noChangeAspect="1" noChangeArrowheads="1" noTextEdit="1"/>
          </p:cNvSpPr>
          <p:nvPr>
            <p:ph type="sldImg"/>
          </p:nvPr>
        </p:nvSpPr>
        <p:spPr>
          <a:xfrm>
            <a:off x="1143000" y="685800"/>
            <a:ext cx="4572000" cy="3429000"/>
          </a:xfrm>
          <a:ln/>
        </p:spPr>
      </p:sp>
      <p:sp>
        <p:nvSpPr>
          <p:cNvPr id="230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62E2CAE-613D-4149-9D81-F0EE3E2B5AD9}" type="slidenum">
              <a:rPr lang="en-GB" altLang="zh-CN"/>
              <a:pPr/>
              <a:t>42</a:t>
            </a:fld>
            <a:endParaRPr lang="en-GB" altLang="zh-CN"/>
          </a:p>
        </p:txBody>
      </p:sp>
      <p:sp>
        <p:nvSpPr>
          <p:cNvPr id="232450" name="Rectangle 2"/>
          <p:cNvSpPr txBox="1">
            <a:spLocks noGrp="1" noRot="1" noChangeAspect="1" noChangeArrowheads="1" noTextEdit="1"/>
          </p:cNvSpPr>
          <p:nvPr>
            <p:ph type="sldImg"/>
          </p:nvPr>
        </p:nvSpPr>
        <p:spPr>
          <a:xfrm>
            <a:off x="1143000" y="685800"/>
            <a:ext cx="4572000" cy="3429000"/>
          </a:xfrm>
          <a:ln/>
        </p:spPr>
      </p:sp>
      <p:sp>
        <p:nvSpPr>
          <p:cNvPr id="23245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F1E912D-BF24-4AFA-8F32-23D0A858695A}" type="slidenum">
              <a:rPr lang="en-GB" altLang="zh-CN"/>
              <a:pPr/>
              <a:t>43</a:t>
            </a:fld>
            <a:endParaRPr lang="en-GB" altLang="zh-CN"/>
          </a:p>
        </p:txBody>
      </p:sp>
      <p:sp>
        <p:nvSpPr>
          <p:cNvPr id="234498" name="Rectangle 2"/>
          <p:cNvSpPr txBox="1">
            <a:spLocks noGrp="1" noRot="1" noChangeAspect="1" noChangeArrowheads="1" noTextEdit="1"/>
          </p:cNvSpPr>
          <p:nvPr>
            <p:ph type="sldImg"/>
          </p:nvPr>
        </p:nvSpPr>
        <p:spPr>
          <a:xfrm>
            <a:off x="1143000" y="685800"/>
            <a:ext cx="4572000" cy="3429000"/>
          </a:xfrm>
          <a:ln/>
        </p:spPr>
      </p:sp>
      <p:sp>
        <p:nvSpPr>
          <p:cNvPr id="23449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0F8D7AF-CC1D-434E-8622-62361ADBD492}" type="slidenum">
              <a:rPr lang="en-GB" altLang="zh-CN"/>
              <a:pPr/>
              <a:t>44</a:t>
            </a:fld>
            <a:endParaRPr lang="en-GB" altLang="zh-CN"/>
          </a:p>
        </p:txBody>
      </p:sp>
      <p:sp>
        <p:nvSpPr>
          <p:cNvPr id="236546" name="Rectangle 2"/>
          <p:cNvSpPr txBox="1">
            <a:spLocks noGrp="1" noRot="1" noChangeAspect="1" noChangeArrowheads="1" noTextEdit="1"/>
          </p:cNvSpPr>
          <p:nvPr>
            <p:ph type="sldImg"/>
          </p:nvPr>
        </p:nvSpPr>
        <p:spPr>
          <a:xfrm>
            <a:off x="1143000" y="685800"/>
            <a:ext cx="4572000" cy="3429000"/>
          </a:xfrm>
          <a:ln/>
        </p:spPr>
      </p:sp>
      <p:sp>
        <p:nvSpPr>
          <p:cNvPr id="23654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4E79DCE-D4CD-424A-BB23-1C96BC1B7EA0}" type="slidenum">
              <a:rPr lang="en-GB" altLang="zh-CN"/>
              <a:pPr/>
              <a:t>45</a:t>
            </a:fld>
            <a:endParaRPr lang="en-GB" altLang="zh-CN"/>
          </a:p>
        </p:txBody>
      </p:sp>
      <p:sp>
        <p:nvSpPr>
          <p:cNvPr id="238594" name="Rectangle 2"/>
          <p:cNvSpPr txBox="1">
            <a:spLocks noGrp="1" noRot="1" noChangeAspect="1" noChangeArrowheads="1" noTextEdit="1"/>
          </p:cNvSpPr>
          <p:nvPr>
            <p:ph type="sldImg"/>
          </p:nvPr>
        </p:nvSpPr>
        <p:spPr>
          <a:xfrm>
            <a:off x="1143000" y="685800"/>
            <a:ext cx="4572000" cy="3429000"/>
          </a:xfrm>
          <a:ln/>
        </p:spPr>
      </p:sp>
      <p:sp>
        <p:nvSpPr>
          <p:cNvPr id="23859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AD607A2-3636-4BB7-BC2E-6CF389C7E1C7}" type="slidenum">
              <a:rPr lang="en-GB" altLang="zh-CN"/>
              <a:pPr/>
              <a:t>46</a:t>
            </a:fld>
            <a:endParaRPr lang="en-GB" altLang="zh-CN"/>
          </a:p>
        </p:txBody>
      </p:sp>
      <p:sp>
        <p:nvSpPr>
          <p:cNvPr id="240642" name="Rectangle 2"/>
          <p:cNvSpPr txBox="1">
            <a:spLocks noGrp="1" noRot="1" noChangeAspect="1" noChangeArrowheads="1" noTextEdit="1"/>
          </p:cNvSpPr>
          <p:nvPr>
            <p:ph type="sldImg"/>
          </p:nvPr>
        </p:nvSpPr>
        <p:spPr>
          <a:xfrm>
            <a:off x="1143000" y="685800"/>
            <a:ext cx="4572000" cy="3429000"/>
          </a:xfrm>
          <a:ln/>
        </p:spPr>
      </p:sp>
      <p:sp>
        <p:nvSpPr>
          <p:cNvPr id="24064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CDC6E0B-FCF4-41CB-B031-727CB4A39455}" type="slidenum">
              <a:rPr lang="en-GB" altLang="zh-CN"/>
              <a:pPr/>
              <a:t>47</a:t>
            </a:fld>
            <a:endParaRPr lang="en-GB" altLang="zh-CN"/>
          </a:p>
        </p:txBody>
      </p:sp>
      <p:sp>
        <p:nvSpPr>
          <p:cNvPr id="242690" name="Rectangle 2"/>
          <p:cNvSpPr txBox="1">
            <a:spLocks noGrp="1" noRot="1" noChangeAspect="1" noChangeArrowheads="1" noTextEdit="1"/>
          </p:cNvSpPr>
          <p:nvPr>
            <p:ph type="sldImg"/>
          </p:nvPr>
        </p:nvSpPr>
        <p:spPr>
          <a:xfrm>
            <a:off x="1143000" y="685800"/>
            <a:ext cx="4572000" cy="3429000"/>
          </a:xfrm>
          <a:ln/>
        </p:spPr>
      </p:sp>
      <p:sp>
        <p:nvSpPr>
          <p:cNvPr id="24269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EABE42E-E1D5-409B-A5AA-5C18ADEEB119}" type="slidenum">
              <a:rPr lang="en-GB" altLang="zh-CN"/>
              <a:pPr/>
              <a:t>48</a:t>
            </a:fld>
            <a:endParaRPr lang="en-GB" altLang="zh-CN"/>
          </a:p>
        </p:txBody>
      </p:sp>
      <p:sp>
        <p:nvSpPr>
          <p:cNvPr id="244738" name="Rectangle 2"/>
          <p:cNvSpPr txBox="1">
            <a:spLocks noGrp="1" noRot="1" noChangeAspect="1" noChangeArrowheads="1" noTextEdit="1"/>
          </p:cNvSpPr>
          <p:nvPr>
            <p:ph type="sldImg"/>
          </p:nvPr>
        </p:nvSpPr>
        <p:spPr>
          <a:xfrm>
            <a:off x="1143000" y="685800"/>
            <a:ext cx="4572000" cy="3429000"/>
          </a:xfrm>
          <a:ln/>
        </p:spPr>
      </p:sp>
      <p:sp>
        <p:nvSpPr>
          <p:cNvPr id="24473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B0F1888-B2F3-4C63-A52D-AC6649E96075}" type="slidenum">
              <a:rPr lang="en-GB" altLang="zh-CN"/>
              <a:pPr/>
              <a:t>49</a:t>
            </a:fld>
            <a:endParaRPr lang="en-GB" altLang="zh-CN"/>
          </a:p>
        </p:txBody>
      </p:sp>
      <p:sp>
        <p:nvSpPr>
          <p:cNvPr id="355330" name="Rectangle 2"/>
          <p:cNvSpPr txBox="1">
            <a:spLocks noGrp="1" noRot="1" noChangeAspect="1" noChangeArrowheads="1" noTextEdit="1"/>
          </p:cNvSpPr>
          <p:nvPr>
            <p:ph type="sldImg"/>
          </p:nvPr>
        </p:nvSpPr>
        <p:spPr>
          <a:xfrm>
            <a:off x="1143000" y="685800"/>
            <a:ext cx="4572000" cy="3429000"/>
          </a:xfrm>
          <a:ln/>
        </p:spPr>
      </p:sp>
      <p:sp>
        <p:nvSpPr>
          <p:cNvPr id="35533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031E62A-1215-488A-9BDC-75C3EC12EC9D}" type="slidenum">
              <a:rPr lang="en-GB" altLang="zh-CN"/>
              <a:pPr/>
              <a:t>5</a:t>
            </a:fld>
            <a:endParaRPr lang="en-GB" altLang="zh-CN"/>
          </a:p>
        </p:txBody>
      </p:sp>
      <p:sp>
        <p:nvSpPr>
          <p:cNvPr id="266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DEFBA02-0BB8-4CB3-B613-D45940E2015F}" type="slidenum">
              <a:rPr lang="en-GB" altLang="zh-CN"/>
              <a:pPr/>
              <a:t>50</a:t>
            </a:fld>
            <a:endParaRPr lang="en-GB" altLang="zh-CN"/>
          </a:p>
        </p:txBody>
      </p:sp>
      <p:sp>
        <p:nvSpPr>
          <p:cNvPr id="357378" name="Rectangle 2"/>
          <p:cNvSpPr txBox="1">
            <a:spLocks noGrp="1" noRot="1" noChangeAspect="1" noChangeArrowheads="1" noTextEdit="1"/>
          </p:cNvSpPr>
          <p:nvPr>
            <p:ph type="sldImg"/>
          </p:nvPr>
        </p:nvSpPr>
        <p:spPr>
          <a:xfrm>
            <a:off x="1143000" y="685800"/>
            <a:ext cx="4572000" cy="3429000"/>
          </a:xfrm>
          <a:ln/>
        </p:spPr>
      </p:sp>
      <p:sp>
        <p:nvSpPr>
          <p:cNvPr id="35737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C886F66-DA9C-41A2-998B-759D7D12495C}" type="slidenum">
              <a:rPr lang="en-GB" altLang="zh-CN"/>
              <a:pPr/>
              <a:t>51</a:t>
            </a:fld>
            <a:endParaRPr lang="en-GB" altLang="zh-CN"/>
          </a:p>
        </p:txBody>
      </p:sp>
      <p:sp>
        <p:nvSpPr>
          <p:cNvPr id="359426" name="Rectangle 2"/>
          <p:cNvSpPr txBox="1">
            <a:spLocks noGrp="1" noRot="1" noChangeAspect="1" noChangeArrowheads="1" noTextEdit="1"/>
          </p:cNvSpPr>
          <p:nvPr>
            <p:ph type="sldImg"/>
          </p:nvPr>
        </p:nvSpPr>
        <p:spPr>
          <a:xfrm>
            <a:off x="1143000" y="685800"/>
            <a:ext cx="4572000" cy="3429000"/>
          </a:xfrm>
          <a:ln/>
        </p:spPr>
      </p:sp>
      <p:sp>
        <p:nvSpPr>
          <p:cNvPr id="35942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030073E-491E-4E61-A415-54A9D8BF9AA4}" type="slidenum">
              <a:rPr lang="en-GB" altLang="zh-CN"/>
              <a:pPr/>
              <a:t>52</a:t>
            </a:fld>
            <a:endParaRPr lang="en-GB" altLang="zh-CN"/>
          </a:p>
        </p:txBody>
      </p:sp>
      <p:sp>
        <p:nvSpPr>
          <p:cNvPr id="361474" name="Rectangle 2"/>
          <p:cNvSpPr txBox="1">
            <a:spLocks noGrp="1" noRot="1" noChangeAspect="1" noChangeArrowheads="1" noTextEdit="1"/>
          </p:cNvSpPr>
          <p:nvPr>
            <p:ph type="sldImg"/>
          </p:nvPr>
        </p:nvSpPr>
        <p:spPr>
          <a:xfrm>
            <a:off x="1143000" y="685800"/>
            <a:ext cx="4572000" cy="3429000"/>
          </a:xfrm>
          <a:ln/>
        </p:spPr>
      </p:sp>
      <p:sp>
        <p:nvSpPr>
          <p:cNvPr id="36147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6F757E0-50C7-4EEE-BB6A-C9F02C0B5DD0}" type="slidenum">
              <a:rPr lang="en-GB" altLang="zh-CN"/>
              <a:pPr/>
              <a:t>53</a:t>
            </a:fld>
            <a:endParaRPr lang="en-GB" altLang="zh-CN"/>
          </a:p>
        </p:txBody>
      </p:sp>
      <p:sp>
        <p:nvSpPr>
          <p:cNvPr id="363522" name="Rectangle 2"/>
          <p:cNvSpPr txBox="1">
            <a:spLocks noGrp="1" noRot="1" noChangeAspect="1" noChangeArrowheads="1" noTextEdit="1"/>
          </p:cNvSpPr>
          <p:nvPr>
            <p:ph type="sldImg"/>
          </p:nvPr>
        </p:nvSpPr>
        <p:spPr>
          <a:xfrm>
            <a:off x="1143000" y="685800"/>
            <a:ext cx="4572000" cy="3429000"/>
          </a:xfrm>
          <a:ln/>
        </p:spPr>
      </p:sp>
      <p:sp>
        <p:nvSpPr>
          <p:cNvPr id="36352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85F8C19-DD13-4FBA-82D5-F0C3265A6D83}" type="slidenum">
              <a:rPr lang="en-GB" altLang="zh-CN"/>
              <a:pPr/>
              <a:t>54</a:t>
            </a:fld>
            <a:endParaRPr lang="en-GB" altLang="zh-CN"/>
          </a:p>
        </p:txBody>
      </p:sp>
      <p:sp>
        <p:nvSpPr>
          <p:cNvPr id="369666" name="Rectangle 2"/>
          <p:cNvSpPr txBox="1">
            <a:spLocks noGrp="1" noRot="1" noChangeAspect="1" noChangeArrowheads="1" noTextEdit="1"/>
          </p:cNvSpPr>
          <p:nvPr>
            <p:ph type="sldImg"/>
          </p:nvPr>
        </p:nvSpPr>
        <p:spPr>
          <a:xfrm>
            <a:off x="1143000" y="685800"/>
            <a:ext cx="4572000" cy="3429000"/>
          </a:xfrm>
          <a:ln/>
        </p:spPr>
      </p:sp>
      <p:sp>
        <p:nvSpPr>
          <p:cNvPr id="3696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63F0D84-6E50-490B-9BD6-779632A63231}" type="slidenum">
              <a:rPr lang="en-GB" altLang="zh-CN"/>
              <a:pPr/>
              <a:t>55</a:t>
            </a:fld>
            <a:endParaRPr lang="en-GB" altLang="zh-CN"/>
          </a:p>
        </p:txBody>
      </p:sp>
      <p:sp>
        <p:nvSpPr>
          <p:cNvPr id="490498" name="Rectangle 2"/>
          <p:cNvSpPr txBox="1">
            <a:spLocks noGrp="1" noRot="1" noChangeAspect="1" noChangeArrowheads="1" noTextEdit="1"/>
          </p:cNvSpPr>
          <p:nvPr>
            <p:ph type="sldImg"/>
          </p:nvPr>
        </p:nvSpPr>
        <p:spPr>
          <a:xfrm>
            <a:off x="1143000" y="695325"/>
            <a:ext cx="4572000" cy="3429000"/>
          </a:xfrm>
          <a:ln/>
        </p:spPr>
      </p:sp>
      <p:sp>
        <p:nvSpPr>
          <p:cNvPr id="49049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79D596F-16C8-4910-9300-32A591C44D4F}" type="slidenum">
              <a:rPr lang="en-GB" altLang="zh-CN"/>
              <a:pPr/>
              <a:t>56</a:t>
            </a:fld>
            <a:endParaRPr lang="en-GB" altLang="zh-CN"/>
          </a:p>
        </p:txBody>
      </p:sp>
      <p:sp>
        <p:nvSpPr>
          <p:cNvPr id="492546" name="Rectangle 2"/>
          <p:cNvSpPr txBox="1">
            <a:spLocks noGrp="1" noRot="1" noChangeAspect="1" noChangeArrowheads="1" noTextEdit="1"/>
          </p:cNvSpPr>
          <p:nvPr>
            <p:ph type="sldImg"/>
          </p:nvPr>
        </p:nvSpPr>
        <p:spPr>
          <a:xfrm>
            <a:off x="1143000" y="695325"/>
            <a:ext cx="4572000" cy="3429000"/>
          </a:xfrm>
          <a:ln/>
        </p:spPr>
      </p:sp>
      <p:sp>
        <p:nvSpPr>
          <p:cNvPr id="49254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8DE711F-6F97-44F4-BF20-9A61424ABB45}" type="slidenum">
              <a:rPr lang="en-GB" altLang="zh-CN"/>
              <a:pPr/>
              <a:t>57</a:t>
            </a:fld>
            <a:endParaRPr lang="en-GB" altLang="zh-CN"/>
          </a:p>
        </p:txBody>
      </p:sp>
      <p:sp>
        <p:nvSpPr>
          <p:cNvPr id="406530" name="Rectangle 2"/>
          <p:cNvSpPr txBox="1">
            <a:spLocks noGrp="1" noRot="1" noChangeAspect="1" noChangeArrowheads="1" noTextEdit="1"/>
          </p:cNvSpPr>
          <p:nvPr>
            <p:ph type="sldImg"/>
          </p:nvPr>
        </p:nvSpPr>
        <p:spPr>
          <a:xfrm>
            <a:off x="1143000" y="695325"/>
            <a:ext cx="4572000" cy="3429000"/>
          </a:xfrm>
          <a:ln/>
        </p:spPr>
      </p:sp>
      <p:sp>
        <p:nvSpPr>
          <p:cNvPr id="40653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3093163-A814-4F50-8AFB-71FBAB4757D8}" type="slidenum">
              <a:rPr lang="en-GB" altLang="zh-CN"/>
              <a:pPr/>
              <a:t>58</a:t>
            </a:fld>
            <a:endParaRPr lang="en-GB" altLang="zh-CN"/>
          </a:p>
        </p:txBody>
      </p:sp>
      <p:sp>
        <p:nvSpPr>
          <p:cNvPr id="408578" name="Rectangle 2"/>
          <p:cNvSpPr txBox="1">
            <a:spLocks noGrp="1" noRot="1" noChangeAspect="1" noChangeArrowheads="1" noTextEdit="1"/>
          </p:cNvSpPr>
          <p:nvPr>
            <p:ph type="sldImg"/>
          </p:nvPr>
        </p:nvSpPr>
        <p:spPr>
          <a:xfrm>
            <a:off x="1143000" y="695325"/>
            <a:ext cx="4572000" cy="3429000"/>
          </a:xfrm>
          <a:ln/>
        </p:spPr>
      </p:sp>
      <p:sp>
        <p:nvSpPr>
          <p:cNvPr id="40857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96FFD3-B486-4EA4-AA74-E8450C1B7398}" type="slidenum">
              <a:rPr lang="en-GB" altLang="zh-CN"/>
              <a:pPr/>
              <a:t>59</a:t>
            </a:fld>
            <a:endParaRPr lang="en-GB" altLang="zh-CN"/>
          </a:p>
        </p:txBody>
      </p:sp>
      <p:sp>
        <p:nvSpPr>
          <p:cNvPr id="410626" name="Rectangle 2"/>
          <p:cNvSpPr txBox="1">
            <a:spLocks noGrp="1" noRot="1" noChangeAspect="1" noChangeArrowheads="1" noTextEdit="1"/>
          </p:cNvSpPr>
          <p:nvPr>
            <p:ph type="sldImg"/>
          </p:nvPr>
        </p:nvSpPr>
        <p:spPr>
          <a:xfrm>
            <a:off x="1143000" y="695325"/>
            <a:ext cx="4572000" cy="3429000"/>
          </a:xfrm>
          <a:ln/>
        </p:spPr>
      </p:sp>
      <p:sp>
        <p:nvSpPr>
          <p:cNvPr id="41062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010CA4A-12B3-4A98-A07E-CE7EAC28DC1E}" type="slidenum">
              <a:rPr lang="en-GB" altLang="zh-CN"/>
              <a:pPr/>
              <a:t>6</a:t>
            </a:fld>
            <a:endParaRPr lang="en-GB" altLang="zh-CN"/>
          </a:p>
        </p:txBody>
      </p:sp>
      <p:sp>
        <p:nvSpPr>
          <p:cNvPr id="276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AADC620-3022-4885-9C2C-B0268E102FF8}" type="slidenum">
              <a:rPr lang="en-GB" altLang="zh-CN"/>
              <a:pPr/>
              <a:t>60</a:t>
            </a:fld>
            <a:endParaRPr lang="en-GB" altLang="zh-CN"/>
          </a:p>
        </p:txBody>
      </p:sp>
      <p:sp>
        <p:nvSpPr>
          <p:cNvPr id="414722" name="Rectangle 2"/>
          <p:cNvSpPr txBox="1">
            <a:spLocks noGrp="1" noRot="1" noChangeAspect="1" noChangeArrowheads="1" noTextEdit="1"/>
          </p:cNvSpPr>
          <p:nvPr>
            <p:ph type="sldImg"/>
          </p:nvPr>
        </p:nvSpPr>
        <p:spPr>
          <a:xfrm>
            <a:off x="1143000" y="695325"/>
            <a:ext cx="4572000" cy="3429000"/>
          </a:xfrm>
          <a:ln/>
        </p:spPr>
      </p:sp>
      <p:sp>
        <p:nvSpPr>
          <p:cNvPr id="41472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64A315F-A15C-4C3D-B999-EA541F8DFBA4}" type="slidenum">
              <a:rPr lang="en-GB" altLang="zh-CN"/>
              <a:pPr/>
              <a:t>61</a:t>
            </a:fld>
            <a:endParaRPr lang="en-GB" altLang="zh-CN"/>
          </a:p>
        </p:txBody>
      </p:sp>
      <p:sp>
        <p:nvSpPr>
          <p:cNvPr id="416770" name="Rectangle 2"/>
          <p:cNvSpPr txBox="1">
            <a:spLocks noGrp="1" noRot="1" noChangeAspect="1" noChangeArrowheads="1" noTextEdit="1"/>
          </p:cNvSpPr>
          <p:nvPr>
            <p:ph type="sldImg"/>
          </p:nvPr>
        </p:nvSpPr>
        <p:spPr>
          <a:xfrm>
            <a:off x="1143000" y="695325"/>
            <a:ext cx="4572000" cy="3429000"/>
          </a:xfrm>
          <a:ln/>
        </p:spPr>
      </p:sp>
      <p:sp>
        <p:nvSpPr>
          <p:cNvPr id="41677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121482C-D129-4CA5-8AB1-5CA8A3F0BDA0}" type="slidenum">
              <a:rPr lang="en-GB" altLang="zh-CN"/>
              <a:pPr/>
              <a:t>62</a:t>
            </a:fld>
            <a:endParaRPr lang="en-GB" altLang="zh-CN"/>
          </a:p>
        </p:txBody>
      </p:sp>
      <p:sp>
        <p:nvSpPr>
          <p:cNvPr id="435202" name="Rectangle 2"/>
          <p:cNvSpPr txBox="1">
            <a:spLocks noGrp="1" noRot="1" noChangeAspect="1" noChangeArrowheads="1" noTextEdit="1"/>
          </p:cNvSpPr>
          <p:nvPr>
            <p:ph type="sldImg"/>
          </p:nvPr>
        </p:nvSpPr>
        <p:spPr>
          <a:xfrm>
            <a:off x="1143000" y="695325"/>
            <a:ext cx="4572000" cy="3429000"/>
          </a:xfrm>
          <a:ln/>
        </p:spPr>
      </p:sp>
      <p:sp>
        <p:nvSpPr>
          <p:cNvPr id="4352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B853FC1-BC3C-4F7E-98D9-0B54A8BF23C0}" type="slidenum">
              <a:rPr lang="en-GB" altLang="zh-CN"/>
              <a:pPr/>
              <a:t>63</a:t>
            </a:fld>
            <a:endParaRPr lang="en-GB" altLang="zh-CN"/>
          </a:p>
        </p:txBody>
      </p:sp>
      <p:sp>
        <p:nvSpPr>
          <p:cNvPr id="437250" name="Rectangle 2"/>
          <p:cNvSpPr txBox="1">
            <a:spLocks noGrp="1" noRot="1" noChangeAspect="1" noChangeArrowheads="1" noTextEdit="1"/>
          </p:cNvSpPr>
          <p:nvPr>
            <p:ph type="sldImg"/>
          </p:nvPr>
        </p:nvSpPr>
        <p:spPr>
          <a:xfrm>
            <a:off x="1143000" y="695325"/>
            <a:ext cx="4572000" cy="3429000"/>
          </a:xfrm>
          <a:ln/>
        </p:spPr>
      </p:sp>
      <p:sp>
        <p:nvSpPr>
          <p:cNvPr id="43725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62EF411-BD75-429C-BC04-7FFEB7D55884}" type="slidenum">
              <a:rPr lang="en-GB" altLang="zh-CN"/>
              <a:pPr/>
              <a:t>64</a:t>
            </a:fld>
            <a:endParaRPr lang="en-GB" altLang="zh-CN"/>
          </a:p>
        </p:txBody>
      </p:sp>
      <p:sp>
        <p:nvSpPr>
          <p:cNvPr id="439298" name="Rectangle 2"/>
          <p:cNvSpPr txBox="1">
            <a:spLocks noGrp="1" noRot="1" noChangeAspect="1" noChangeArrowheads="1" noTextEdit="1"/>
          </p:cNvSpPr>
          <p:nvPr>
            <p:ph type="sldImg"/>
          </p:nvPr>
        </p:nvSpPr>
        <p:spPr>
          <a:xfrm>
            <a:off x="1143000" y="695325"/>
            <a:ext cx="4572000" cy="3429000"/>
          </a:xfrm>
          <a:ln/>
        </p:spPr>
      </p:sp>
      <p:sp>
        <p:nvSpPr>
          <p:cNvPr id="43929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990DB25-8960-4695-8391-12C691541B59}" type="slidenum">
              <a:rPr lang="en-GB" altLang="zh-CN"/>
              <a:pPr/>
              <a:t>65</a:t>
            </a:fld>
            <a:endParaRPr lang="en-GB" altLang="zh-CN"/>
          </a:p>
        </p:txBody>
      </p:sp>
      <p:sp>
        <p:nvSpPr>
          <p:cNvPr id="441346" name="Rectangle 2"/>
          <p:cNvSpPr txBox="1">
            <a:spLocks noGrp="1" noRot="1" noChangeAspect="1" noChangeArrowheads="1" noTextEdit="1"/>
          </p:cNvSpPr>
          <p:nvPr>
            <p:ph type="sldImg"/>
          </p:nvPr>
        </p:nvSpPr>
        <p:spPr>
          <a:xfrm>
            <a:off x="1143000" y="695325"/>
            <a:ext cx="4572000" cy="3429000"/>
          </a:xfrm>
          <a:ln/>
        </p:spPr>
      </p:sp>
      <p:sp>
        <p:nvSpPr>
          <p:cNvPr id="44134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B2130D3-0C07-487B-B631-60F318D31725}" type="slidenum">
              <a:rPr lang="en-GB" altLang="zh-CN"/>
              <a:pPr/>
              <a:t>66</a:t>
            </a:fld>
            <a:endParaRPr lang="en-GB" altLang="zh-CN"/>
          </a:p>
        </p:txBody>
      </p:sp>
      <p:sp>
        <p:nvSpPr>
          <p:cNvPr id="443394" name="Rectangle 2"/>
          <p:cNvSpPr txBox="1">
            <a:spLocks noGrp="1" noRot="1" noChangeAspect="1" noChangeArrowheads="1" noTextEdit="1"/>
          </p:cNvSpPr>
          <p:nvPr>
            <p:ph type="sldImg"/>
          </p:nvPr>
        </p:nvSpPr>
        <p:spPr>
          <a:xfrm>
            <a:off x="1143000" y="695325"/>
            <a:ext cx="4572000" cy="3429000"/>
          </a:xfrm>
          <a:ln/>
        </p:spPr>
      </p:sp>
      <p:sp>
        <p:nvSpPr>
          <p:cNvPr id="44339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F9B6C0F-1544-40EC-BCC3-97D4AB99E286}" type="slidenum">
              <a:rPr lang="en-GB" altLang="zh-CN"/>
              <a:pPr/>
              <a:t>67</a:t>
            </a:fld>
            <a:endParaRPr lang="en-GB" altLang="zh-CN"/>
          </a:p>
        </p:txBody>
      </p:sp>
      <p:sp>
        <p:nvSpPr>
          <p:cNvPr id="445442" name="Rectangle 2"/>
          <p:cNvSpPr txBox="1">
            <a:spLocks noGrp="1" noRot="1" noChangeAspect="1" noChangeArrowheads="1" noTextEdit="1"/>
          </p:cNvSpPr>
          <p:nvPr>
            <p:ph type="sldImg"/>
          </p:nvPr>
        </p:nvSpPr>
        <p:spPr>
          <a:xfrm>
            <a:off x="1143000" y="695325"/>
            <a:ext cx="4572000" cy="3429000"/>
          </a:xfrm>
          <a:ln/>
        </p:spPr>
      </p:sp>
      <p:sp>
        <p:nvSpPr>
          <p:cNvPr id="44544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DD8630D-EE80-4600-BC64-84EC12ADCAD0}" type="slidenum">
              <a:rPr lang="en-GB" altLang="zh-CN"/>
              <a:pPr/>
              <a:t>68</a:t>
            </a:fld>
            <a:endParaRPr lang="en-GB" altLang="zh-CN"/>
          </a:p>
        </p:txBody>
      </p:sp>
      <p:sp>
        <p:nvSpPr>
          <p:cNvPr id="447490" name="Rectangle 2"/>
          <p:cNvSpPr txBox="1">
            <a:spLocks noGrp="1" noRot="1" noChangeAspect="1" noChangeArrowheads="1" noTextEdit="1"/>
          </p:cNvSpPr>
          <p:nvPr>
            <p:ph type="sldImg"/>
          </p:nvPr>
        </p:nvSpPr>
        <p:spPr>
          <a:xfrm>
            <a:off x="1143000" y="695325"/>
            <a:ext cx="4572000" cy="3429000"/>
          </a:xfrm>
          <a:ln/>
        </p:spPr>
      </p:sp>
      <p:sp>
        <p:nvSpPr>
          <p:cNvPr id="44749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A834B12-665F-48ED-B672-B542DB29827E}" type="slidenum">
              <a:rPr lang="en-GB" altLang="zh-CN"/>
              <a:pPr/>
              <a:t>69</a:t>
            </a:fld>
            <a:endParaRPr lang="en-GB" altLang="zh-CN"/>
          </a:p>
        </p:txBody>
      </p:sp>
      <p:sp>
        <p:nvSpPr>
          <p:cNvPr id="449538" name="Rectangle 2"/>
          <p:cNvSpPr txBox="1">
            <a:spLocks noGrp="1" noRot="1" noChangeAspect="1" noChangeArrowheads="1" noTextEdit="1"/>
          </p:cNvSpPr>
          <p:nvPr>
            <p:ph type="sldImg"/>
          </p:nvPr>
        </p:nvSpPr>
        <p:spPr>
          <a:xfrm>
            <a:off x="1143000" y="695325"/>
            <a:ext cx="4572000" cy="3429000"/>
          </a:xfrm>
          <a:ln/>
        </p:spPr>
      </p:sp>
      <p:sp>
        <p:nvSpPr>
          <p:cNvPr id="44953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3E791BA-4259-42AD-A72E-AAD83B591241}" type="slidenum">
              <a:rPr lang="en-GB" altLang="zh-CN"/>
              <a:pPr/>
              <a:t>7</a:t>
            </a:fld>
            <a:endParaRPr lang="en-GB" altLang="zh-CN"/>
          </a:p>
        </p:txBody>
      </p:sp>
      <p:sp>
        <p:nvSpPr>
          <p:cNvPr id="286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8012CAF-C511-4806-982F-749891A427FF}" type="slidenum">
              <a:rPr lang="en-GB" altLang="zh-CN"/>
              <a:pPr/>
              <a:t>70</a:t>
            </a:fld>
            <a:endParaRPr lang="en-GB" altLang="zh-CN"/>
          </a:p>
        </p:txBody>
      </p:sp>
      <p:sp>
        <p:nvSpPr>
          <p:cNvPr id="451586" name="Rectangle 2"/>
          <p:cNvSpPr txBox="1">
            <a:spLocks noGrp="1" noRot="1" noChangeAspect="1" noChangeArrowheads="1" noTextEdit="1"/>
          </p:cNvSpPr>
          <p:nvPr>
            <p:ph type="sldImg"/>
          </p:nvPr>
        </p:nvSpPr>
        <p:spPr>
          <a:xfrm>
            <a:off x="1143000" y="695325"/>
            <a:ext cx="4572000" cy="3429000"/>
          </a:xfrm>
          <a:ln/>
        </p:spPr>
      </p:sp>
      <p:sp>
        <p:nvSpPr>
          <p:cNvPr id="45158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0C54E1A-498A-4585-B331-2715277F37BB}" type="slidenum">
              <a:rPr lang="en-GB" altLang="zh-CN"/>
              <a:pPr/>
              <a:t>71</a:t>
            </a:fld>
            <a:endParaRPr lang="en-GB" altLang="zh-CN"/>
          </a:p>
        </p:txBody>
      </p:sp>
      <p:sp>
        <p:nvSpPr>
          <p:cNvPr id="453634" name="Rectangle 2"/>
          <p:cNvSpPr txBox="1">
            <a:spLocks noGrp="1" noRot="1" noChangeAspect="1" noChangeArrowheads="1" noTextEdit="1"/>
          </p:cNvSpPr>
          <p:nvPr>
            <p:ph type="sldImg"/>
          </p:nvPr>
        </p:nvSpPr>
        <p:spPr>
          <a:xfrm>
            <a:off x="1143000" y="695325"/>
            <a:ext cx="4572000" cy="3429000"/>
          </a:xfrm>
          <a:ln/>
        </p:spPr>
      </p:sp>
      <p:sp>
        <p:nvSpPr>
          <p:cNvPr id="45363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DE9A342-189E-4CF8-A7EE-7838DC97FA7E}" type="slidenum">
              <a:rPr lang="en-GB" altLang="zh-CN"/>
              <a:pPr/>
              <a:t>72</a:t>
            </a:fld>
            <a:endParaRPr lang="en-GB" altLang="zh-CN"/>
          </a:p>
        </p:txBody>
      </p:sp>
      <p:sp>
        <p:nvSpPr>
          <p:cNvPr id="455682" name="Rectangle 2"/>
          <p:cNvSpPr txBox="1">
            <a:spLocks noGrp="1" noRot="1" noChangeAspect="1" noChangeArrowheads="1" noTextEdit="1"/>
          </p:cNvSpPr>
          <p:nvPr>
            <p:ph type="sldImg"/>
          </p:nvPr>
        </p:nvSpPr>
        <p:spPr>
          <a:xfrm>
            <a:off x="1143000" y="695325"/>
            <a:ext cx="4572000" cy="3429000"/>
          </a:xfrm>
          <a:ln/>
        </p:spPr>
      </p:sp>
      <p:sp>
        <p:nvSpPr>
          <p:cNvPr id="45568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77E1C4A-EB55-436A-A1A7-E64F712F59EA}" type="slidenum">
              <a:rPr lang="en-GB" altLang="zh-CN"/>
              <a:pPr/>
              <a:t>73</a:t>
            </a:fld>
            <a:endParaRPr lang="en-GB" altLang="zh-CN"/>
          </a:p>
        </p:txBody>
      </p:sp>
      <p:sp>
        <p:nvSpPr>
          <p:cNvPr id="457730" name="Rectangle 2"/>
          <p:cNvSpPr txBox="1">
            <a:spLocks noGrp="1" noRot="1" noChangeAspect="1" noChangeArrowheads="1" noTextEdit="1"/>
          </p:cNvSpPr>
          <p:nvPr>
            <p:ph type="sldImg"/>
          </p:nvPr>
        </p:nvSpPr>
        <p:spPr>
          <a:xfrm>
            <a:off x="1143000" y="695325"/>
            <a:ext cx="4572000" cy="3429000"/>
          </a:xfrm>
          <a:ln/>
        </p:spPr>
      </p:sp>
      <p:sp>
        <p:nvSpPr>
          <p:cNvPr id="45773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9E8960-7038-4C8B-BB22-854C7624AF51}" type="slidenum">
              <a:rPr lang="en-GB" altLang="zh-CN"/>
              <a:pPr/>
              <a:t>74</a:t>
            </a:fld>
            <a:endParaRPr lang="en-GB" altLang="zh-CN"/>
          </a:p>
        </p:txBody>
      </p:sp>
      <p:sp>
        <p:nvSpPr>
          <p:cNvPr id="459778" name="Rectangle 2"/>
          <p:cNvSpPr txBox="1">
            <a:spLocks noGrp="1" noRot="1" noChangeAspect="1" noChangeArrowheads="1" noTextEdit="1"/>
          </p:cNvSpPr>
          <p:nvPr>
            <p:ph type="sldImg"/>
          </p:nvPr>
        </p:nvSpPr>
        <p:spPr>
          <a:xfrm>
            <a:off x="1143000" y="695325"/>
            <a:ext cx="4572000" cy="3429000"/>
          </a:xfrm>
          <a:ln/>
        </p:spPr>
      </p:sp>
      <p:sp>
        <p:nvSpPr>
          <p:cNvPr id="45977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3AD5FF1-A6EB-4A94-83DA-1B6A1860155B}" type="slidenum">
              <a:rPr lang="en-GB" altLang="zh-CN"/>
              <a:pPr/>
              <a:t>75</a:t>
            </a:fld>
            <a:endParaRPr lang="en-GB" altLang="zh-CN"/>
          </a:p>
        </p:txBody>
      </p:sp>
      <p:sp>
        <p:nvSpPr>
          <p:cNvPr id="461826" name="Rectangle 2"/>
          <p:cNvSpPr txBox="1">
            <a:spLocks noGrp="1" noRot="1" noChangeAspect="1" noChangeArrowheads="1" noTextEdit="1"/>
          </p:cNvSpPr>
          <p:nvPr>
            <p:ph type="sldImg"/>
          </p:nvPr>
        </p:nvSpPr>
        <p:spPr>
          <a:xfrm>
            <a:off x="1143000" y="695325"/>
            <a:ext cx="4572000" cy="3429000"/>
          </a:xfrm>
          <a:ln/>
        </p:spPr>
      </p:sp>
      <p:sp>
        <p:nvSpPr>
          <p:cNvPr id="46182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ACC2053-4E3A-4161-86A8-951056E89BF3}" type="slidenum">
              <a:rPr lang="en-GB" altLang="zh-CN"/>
              <a:pPr/>
              <a:t>76</a:t>
            </a:fld>
            <a:endParaRPr lang="en-GB" altLang="zh-CN"/>
          </a:p>
        </p:txBody>
      </p:sp>
      <p:sp>
        <p:nvSpPr>
          <p:cNvPr id="463874" name="Rectangle 2"/>
          <p:cNvSpPr txBox="1">
            <a:spLocks noGrp="1" noRot="1" noChangeAspect="1" noChangeArrowheads="1" noTextEdit="1"/>
          </p:cNvSpPr>
          <p:nvPr>
            <p:ph type="sldImg"/>
          </p:nvPr>
        </p:nvSpPr>
        <p:spPr>
          <a:xfrm>
            <a:off x="1143000" y="695325"/>
            <a:ext cx="4572000" cy="3429000"/>
          </a:xfrm>
          <a:ln/>
        </p:spPr>
      </p:sp>
      <p:sp>
        <p:nvSpPr>
          <p:cNvPr id="46387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59ED5D4-DFBF-481A-BDB5-408F1693420A}" type="slidenum">
              <a:rPr lang="en-GB" altLang="zh-CN"/>
              <a:pPr/>
              <a:t>77</a:t>
            </a:fld>
            <a:endParaRPr lang="en-GB" altLang="zh-CN"/>
          </a:p>
        </p:txBody>
      </p:sp>
      <p:sp>
        <p:nvSpPr>
          <p:cNvPr id="465922" name="Rectangle 2"/>
          <p:cNvSpPr txBox="1">
            <a:spLocks noGrp="1" noRot="1" noChangeAspect="1" noChangeArrowheads="1" noTextEdit="1"/>
          </p:cNvSpPr>
          <p:nvPr>
            <p:ph type="sldImg"/>
          </p:nvPr>
        </p:nvSpPr>
        <p:spPr>
          <a:xfrm>
            <a:off x="1143000" y="695325"/>
            <a:ext cx="4572000" cy="3429000"/>
          </a:xfrm>
          <a:ln/>
        </p:spPr>
      </p:sp>
      <p:sp>
        <p:nvSpPr>
          <p:cNvPr id="46592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FC6DEC0-E0C9-4B1C-9E86-D7FD2A78662F}" type="slidenum">
              <a:rPr lang="en-GB" altLang="zh-CN"/>
              <a:pPr/>
              <a:t>78</a:t>
            </a:fld>
            <a:endParaRPr lang="en-GB" altLang="zh-CN"/>
          </a:p>
        </p:txBody>
      </p:sp>
      <p:sp>
        <p:nvSpPr>
          <p:cNvPr id="467970" name="Rectangle 2"/>
          <p:cNvSpPr txBox="1">
            <a:spLocks noGrp="1" noRot="1" noChangeAspect="1" noChangeArrowheads="1" noTextEdit="1"/>
          </p:cNvSpPr>
          <p:nvPr>
            <p:ph type="sldImg"/>
          </p:nvPr>
        </p:nvSpPr>
        <p:spPr>
          <a:xfrm>
            <a:off x="1143000" y="695325"/>
            <a:ext cx="4572000" cy="3429000"/>
          </a:xfrm>
          <a:ln/>
        </p:spPr>
      </p:sp>
      <p:sp>
        <p:nvSpPr>
          <p:cNvPr id="46797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40681D7-E0D5-450E-806C-711FB52E754B}" type="slidenum">
              <a:rPr lang="en-GB" altLang="zh-CN"/>
              <a:pPr/>
              <a:t>79</a:t>
            </a:fld>
            <a:endParaRPr lang="en-GB" altLang="zh-CN"/>
          </a:p>
        </p:txBody>
      </p:sp>
      <p:sp>
        <p:nvSpPr>
          <p:cNvPr id="470018" name="Rectangle 2"/>
          <p:cNvSpPr txBox="1">
            <a:spLocks noGrp="1" noRot="1" noChangeAspect="1" noChangeArrowheads="1" noTextEdit="1"/>
          </p:cNvSpPr>
          <p:nvPr>
            <p:ph type="sldImg"/>
          </p:nvPr>
        </p:nvSpPr>
        <p:spPr>
          <a:xfrm>
            <a:off x="1143000" y="695325"/>
            <a:ext cx="4572000" cy="3429000"/>
          </a:xfrm>
          <a:ln/>
        </p:spPr>
      </p:sp>
      <p:sp>
        <p:nvSpPr>
          <p:cNvPr id="47001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95B75D0-59EF-4EC6-9E1E-DA1A1D2CA966}" type="slidenum">
              <a:rPr lang="en-GB" altLang="zh-CN"/>
              <a:pPr/>
              <a:t>8</a:t>
            </a:fld>
            <a:endParaRPr lang="en-GB" altLang="zh-CN"/>
          </a:p>
        </p:txBody>
      </p:sp>
      <p:sp>
        <p:nvSpPr>
          <p:cNvPr id="296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F992F51-734C-4063-AD7A-E4BE85B72964}" type="slidenum">
              <a:rPr lang="en-GB" altLang="zh-CN"/>
              <a:pPr/>
              <a:t>80</a:t>
            </a:fld>
            <a:endParaRPr lang="en-GB" altLang="zh-CN"/>
          </a:p>
        </p:txBody>
      </p:sp>
      <p:sp>
        <p:nvSpPr>
          <p:cNvPr id="496642" name="Rectangle 2"/>
          <p:cNvSpPr txBox="1">
            <a:spLocks noGrp="1" noRot="1" noChangeAspect="1" noChangeArrowheads="1" noTextEdit="1"/>
          </p:cNvSpPr>
          <p:nvPr>
            <p:ph type="sldImg"/>
          </p:nvPr>
        </p:nvSpPr>
        <p:spPr>
          <a:xfrm>
            <a:off x="1143000" y="695325"/>
            <a:ext cx="4572000" cy="3429000"/>
          </a:xfrm>
          <a:ln/>
        </p:spPr>
      </p:sp>
      <p:sp>
        <p:nvSpPr>
          <p:cNvPr id="49664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8B12014-9FAF-4C18-A499-57321DEBB726}" type="slidenum">
              <a:rPr lang="en-GB" altLang="zh-CN"/>
              <a:pPr/>
              <a:t>81</a:t>
            </a:fld>
            <a:endParaRPr lang="en-GB" altLang="zh-CN"/>
          </a:p>
        </p:txBody>
      </p:sp>
      <p:sp>
        <p:nvSpPr>
          <p:cNvPr id="472066" name="Rectangle 2"/>
          <p:cNvSpPr txBox="1">
            <a:spLocks noGrp="1" noRot="1" noChangeAspect="1" noChangeArrowheads="1" noTextEdit="1"/>
          </p:cNvSpPr>
          <p:nvPr>
            <p:ph type="sldImg"/>
          </p:nvPr>
        </p:nvSpPr>
        <p:spPr>
          <a:xfrm>
            <a:off x="1143000" y="695325"/>
            <a:ext cx="4572000" cy="3429000"/>
          </a:xfrm>
          <a:ln/>
        </p:spPr>
      </p:sp>
      <p:sp>
        <p:nvSpPr>
          <p:cNvPr id="47206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B02EFC9-23C8-4347-A7F5-CFEDB247CDA7}" type="slidenum">
              <a:rPr lang="en-GB" altLang="zh-CN"/>
              <a:pPr/>
              <a:t>82</a:t>
            </a:fld>
            <a:endParaRPr lang="en-GB" altLang="zh-CN"/>
          </a:p>
        </p:txBody>
      </p:sp>
      <p:sp>
        <p:nvSpPr>
          <p:cNvPr id="474114" name="Rectangle 2"/>
          <p:cNvSpPr txBox="1">
            <a:spLocks noGrp="1" noRot="1" noChangeAspect="1" noChangeArrowheads="1" noTextEdit="1"/>
          </p:cNvSpPr>
          <p:nvPr>
            <p:ph type="sldImg"/>
          </p:nvPr>
        </p:nvSpPr>
        <p:spPr>
          <a:xfrm>
            <a:off x="1143000" y="695325"/>
            <a:ext cx="4572000" cy="3429000"/>
          </a:xfrm>
          <a:ln/>
        </p:spPr>
      </p:sp>
      <p:sp>
        <p:nvSpPr>
          <p:cNvPr id="47411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7523837-95A7-438D-82C2-7143E65636E1}" type="slidenum">
              <a:rPr lang="en-GB" altLang="zh-CN"/>
              <a:pPr/>
              <a:t>83</a:t>
            </a:fld>
            <a:endParaRPr lang="en-GB" altLang="zh-CN"/>
          </a:p>
        </p:txBody>
      </p:sp>
      <p:sp>
        <p:nvSpPr>
          <p:cNvPr id="476162" name="Rectangle 2"/>
          <p:cNvSpPr txBox="1">
            <a:spLocks noGrp="1" noRot="1" noChangeAspect="1" noChangeArrowheads="1" noTextEdit="1"/>
          </p:cNvSpPr>
          <p:nvPr>
            <p:ph type="sldImg"/>
          </p:nvPr>
        </p:nvSpPr>
        <p:spPr>
          <a:xfrm>
            <a:off x="1143000" y="695325"/>
            <a:ext cx="4572000" cy="3429000"/>
          </a:xfrm>
          <a:ln/>
        </p:spPr>
      </p:sp>
      <p:sp>
        <p:nvSpPr>
          <p:cNvPr id="47616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BEF8E53-D4CF-4493-8BDB-43597AE22BA4}" type="slidenum">
              <a:rPr lang="en-GB" altLang="zh-CN"/>
              <a:pPr/>
              <a:t>84</a:t>
            </a:fld>
            <a:endParaRPr lang="en-GB" altLang="zh-CN"/>
          </a:p>
        </p:txBody>
      </p:sp>
      <p:sp>
        <p:nvSpPr>
          <p:cNvPr id="478210" name="Rectangle 2"/>
          <p:cNvSpPr txBox="1">
            <a:spLocks noGrp="1" noRot="1" noChangeAspect="1" noChangeArrowheads="1" noTextEdit="1"/>
          </p:cNvSpPr>
          <p:nvPr>
            <p:ph type="sldImg"/>
          </p:nvPr>
        </p:nvSpPr>
        <p:spPr>
          <a:xfrm>
            <a:off x="1143000" y="695325"/>
            <a:ext cx="4572000" cy="3429000"/>
          </a:xfrm>
          <a:ln/>
        </p:spPr>
      </p:sp>
      <p:sp>
        <p:nvSpPr>
          <p:cNvPr id="478211"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32CEF0A-8ED5-4FA0-B101-FC8C98CEE13F}" type="slidenum">
              <a:rPr lang="en-GB" altLang="zh-CN"/>
              <a:pPr/>
              <a:t>85</a:t>
            </a:fld>
            <a:endParaRPr lang="en-GB" altLang="zh-CN"/>
          </a:p>
        </p:txBody>
      </p:sp>
      <p:sp>
        <p:nvSpPr>
          <p:cNvPr id="480258" name="Rectangle 2"/>
          <p:cNvSpPr txBox="1">
            <a:spLocks noGrp="1" noRot="1" noChangeAspect="1" noChangeArrowheads="1" noTextEdit="1"/>
          </p:cNvSpPr>
          <p:nvPr>
            <p:ph type="sldImg"/>
          </p:nvPr>
        </p:nvSpPr>
        <p:spPr>
          <a:xfrm>
            <a:off x="1143000" y="695325"/>
            <a:ext cx="4572000" cy="3429000"/>
          </a:xfrm>
          <a:ln/>
        </p:spPr>
      </p:sp>
      <p:sp>
        <p:nvSpPr>
          <p:cNvPr id="480259"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905A07-D571-4F5A-8FE3-A89F2A5B2A6A}" type="slidenum">
              <a:rPr lang="en-GB" altLang="zh-CN"/>
              <a:pPr/>
              <a:t>86</a:t>
            </a:fld>
            <a:endParaRPr lang="en-GB" altLang="zh-CN"/>
          </a:p>
        </p:txBody>
      </p:sp>
      <p:sp>
        <p:nvSpPr>
          <p:cNvPr id="482306" name="Rectangle 2"/>
          <p:cNvSpPr txBox="1">
            <a:spLocks noGrp="1" noRot="1" noChangeAspect="1" noChangeArrowheads="1" noTextEdit="1"/>
          </p:cNvSpPr>
          <p:nvPr>
            <p:ph type="sldImg"/>
          </p:nvPr>
        </p:nvSpPr>
        <p:spPr>
          <a:xfrm>
            <a:off x="1143000" y="695325"/>
            <a:ext cx="4572000" cy="3429000"/>
          </a:xfrm>
          <a:ln/>
        </p:spPr>
      </p:sp>
      <p:sp>
        <p:nvSpPr>
          <p:cNvPr id="482307"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DC42F50-8C11-476E-BCBA-E627B0DE2867}" type="slidenum">
              <a:rPr lang="en-GB" altLang="zh-CN"/>
              <a:pPr/>
              <a:t>87</a:t>
            </a:fld>
            <a:endParaRPr lang="en-GB" altLang="zh-CN"/>
          </a:p>
        </p:txBody>
      </p:sp>
      <p:sp>
        <p:nvSpPr>
          <p:cNvPr id="484354" name="Rectangle 2"/>
          <p:cNvSpPr txBox="1">
            <a:spLocks noGrp="1" noRot="1" noChangeAspect="1" noChangeArrowheads="1" noTextEdit="1"/>
          </p:cNvSpPr>
          <p:nvPr>
            <p:ph type="sldImg"/>
          </p:nvPr>
        </p:nvSpPr>
        <p:spPr>
          <a:xfrm>
            <a:off x="1143000" y="695325"/>
            <a:ext cx="4572000" cy="3429000"/>
          </a:xfrm>
          <a:ln/>
        </p:spPr>
      </p:sp>
      <p:sp>
        <p:nvSpPr>
          <p:cNvPr id="484355"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88</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89</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E562BB2-30EB-407C-A7BF-4E2C38F5FF45}" type="slidenum">
              <a:rPr lang="en-GB" altLang="zh-CN"/>
              <a:pPr/>
              <a:t>9</a:t>
            </a:fld>
            <a:endParaRPr lang="en-GB" altLang="zh-CN"/>
          </a:p>
        </p:txBody>
      </p:sp>
      <p:sp>
        <p:nvSpPr>
          <p:cNvPr id="307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90</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91</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92</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93</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94</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95</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96</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97</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98</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3EE758-F5AE-4C8F-A1D4-74E44B95F70A}" type="slidenum">
              <a:rPr lang="en-GB" altLang="zh-CN"/>
              <a:pPr/>
              <a:t>99</a:t>
            </a:fld>
            <a:endParaRPr lang="en-GB" altLang="zh-CN"/>
          </a:p>
        </p:txBody>
      </p:sp>
      <p:sp>
        <p:nvSpPr>
          <p:cNvPr id="486402" name="Rectangle 2"/>
          <p:cNvSpPr txBox="1">
            <a:spLocks noGrp="1" noRot="1" noChangeAspect="1" noChangeArrowheads="1" noTextEdit="1"/>
          </p:cNvSpPr>
          <p:nvPr>
            <p:ph type="sldImg"/>
          </p:nvPr>
        </p:nvSpPr>
        <p:spPr>
          <a:xfrm>
            <a:off x="1143000" y="695325"/>
            <a:ext cx="4572000" cy="3429000"/>
          </a:xfrm>
          <a:ln/>
        </p:spPr>
      </p:sp>
      <p:sp>
        <p:nvSpPr>
          <p:cNvPr id="486403" name="Rectangle 3"/>
          <p:cNvSpPr txBox="1">
            <a:spLocks noGrp="1" noChangeArrowheads="1"/>
          </p:cNvSpPr>
          <p:nvPr>
            <p:ph type="body" idx="1"/>
          </p:nvPr>
        </p:nvSpPr>
        <p:spPr>
          <a:xfrm>
            <a:off x="685800" y="4343400"/>
            <a:ext cx="5486400" cy="4114800"/>
          </a:xfrm>
          <a:noFill/>
          <a:ln/>
        </p:spPr>
        <p:txBody>
          <a:bodyPr wrap="none" anchor="ct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149225"/>
            <a:ext cx="2108200" cy="6164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49225"/>
            <a:ext cx="6173788" cy="6164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5" y="149225"/>
            <a:ext cx="7415213" cy="6413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981075"/>
            <a:ext cx="8228013" cy="5332413"/>
          </a:xfrm>
        </p:spPr>
        <p:txBody>
          <a:bodyPr/>
          <a:lstStyle/>
          <a:p>
            <a:endParaRPr lang="zh-CN" altLang="en-US"/>
          </a:p>
        </p:txBody>
      </p:sp>
      <p:sp>
        <p:nvSpPr>
          <p:cNvPr id="4" name="页脚占位符 3"/>
          <p:cNvSpPr>
            <a:spLocks noGrp="1"/>
          </p:cNvSpPr>
          <p:nvPr>
            <p:ph type="ftr" idx="10"/>
          </p:nvPr>
        </p:nvSpPr>
        <p:spPr>
          <a:xfrm>
            <a:off x="1331913" y="6492875"/>
            <a:ext cx="4133850" cy="319088"/>
          </a:xfrm>
        </p:spPr>
        <p:txBody>
          <a:bodyPr/>
          <a:lstStyle>
            <a:lvl1pPr>
              <a:defRPr/>
            </a:lvl1pPr>
          </a:lstStyle>
          <a:p>
            <a:r>
              <a:rPr lang="en-GB" altLang="zh-CN"/>
              <a:t>Mobile Communication Theory</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49225"/>
            <a:ext cx="7415213" cy="6413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81075"/>
            <a:ext cx="4037013" cy="53324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81075"/>
            <a:ext cx="4038600" cy="53324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idx="10"/>
          </p:nvPr>
        </p:nvSpPr>
        <p:spPr>
          <a:xfrm>
            <a:off x="1331913" y="6492875"/>
            <a:ext cx="4133850" cy="319088"/>
          </a:xfrm>
        </p:spPr>
        <p:txBody>
          <a:bodyPr/>
          <a:lstStyle>
            <a:lvl1pPr>
              <a:defRPr/>
            </a:lvl1pPr>
          </a:lstStyle>
          <a:p>
            <a:r>
              <a:rPr lang="en-GB" altLang="zh-CN"/>
              <a:t>Mobile Communication Theory</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3525" y="1604963"/>
            <a:ext cx="2071688" cy="4524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604963"/>
            <a:ext cx="6065837" cy="4524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95288" y="2460625"/>
            <a:ext cx="5614987" cy="1189038"/>
          </a:xfrm>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81075"/>
            <a:ext cx="4037013" cy="5332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81075"/>
            <a:ext cx="4038600" cy="5332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idx="10"/>
          </p:nvPr>
        </p:nvSpPr>
        <p:spPr/>
        <p:txBody>
          <a:bodyPr/>
          <a:lstStyle>
            <a:lvl1pPr>
              <a:defRPr/>
            </a:lvl1pPr>
          </a:lstStyle>
          <a:p>
            <a:r>
              <a:rPr lang="en-GB" altLang="zh-CN"/>
              <a:t>Mobile Communication Theory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4.png"/><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19" Type="http://schemas.openxmlformats.org/officeDocument/2006/relationships/image" Target="../media/image6.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1113"/>
            <a:ext cx="9064625" cy="825500"/>
          </a:xfrm>
          <a:prstGeom prst="rect">
            <a:avLst/>
          </a:prstGeom>
          <a:gradFill rotWithShape="0">
            <a:gsLst>
              <a:gs pos="0">
                <a:srgbClr val="135189"/>
              </a:gs>
              <a:gs pos="100000">
                <a:srgbClr val="1D7ACF"/>
              </a:gs>
            </a:gsLst>
            <a:lin ang="10800000" scaled="1"/>
          </a:gradFill>
          <a:ln w="9525">
            <a:noFill/>
            <a:round/>
            <a:headEnd/>
            <a:tailEnd/>
          </a:ln>
          <a:effectLst/>
        </p:spPr>
        <p:txBody>
          <a:bodyPr wrap="none" anchor="ctr"/>
          <a:lstStyle/>
          <a:p>
            <a:endParaRPr lang="zh-CN" altLang="en-US"/>
          </a:p>
        </p:txBody>
      </p:sp>
      <p:sp>
        <p:nvSpPr>
          <p:cNvPr id="1026" name="Rectangle 2"/>
          <p:cNvSpPr>
            <a:spLocks noChangeArrowheads="1"/>
          </p:cNvSpPr>
          <p:nvPr/>
        </p:nvSpPr>
        <p:spPr bwMode="auto">
          <a:xfrm>
            <a:off x="0" y="6453188"/>
            <a:ext cx="9129713" cy="404812"/>
          </a:xfrm>
          <a:prstGeom prst="rect">
            <a:avLst/>
          </a:prstGeom>
          <a:solidFill>
            <a:srgbClr val="5AA5DE"/>
          </a:solidFill>
          <a:ln w="9525">
            <a:noFill/>
            <a:round/>
            <a:headEnd/>
            <a:tailEnd/>
          </a:ln>
          <a:effectLst/>
        </p:spPr>
        <p:txBody>
          <a:bodyPr wrap="none" anchor="ctr"/>
          <a:lstStyle/>
          <a:p>
            <a:endParaRPr lang="zh-CN" altLang="en-US"/>
          </a:p>
        </p:txBody>
      </p:sp>
      <p:sp>
        <p:nvSpPr>
          <p:cNvPr id="1027" name="Rectangle 3"/>
          <p:cNvSpPr>
            <a:spLocks noGrp="1" noChangeArrowheads="1"/>
          </p:cNvSpPr>
          <p:nvPr>
            <p:ph type="ftr"/>
          </p:nvPr>
        </p:nvSpPr>
        <p:spPr bwMode="auto">
          <a:xfrm>
            <a:off x="1331913" y="6492875"/>
            <a:ext cx="4133850" cy="3190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1" i="1">
                <a:solidFill>
                  <a:srgbClr val="FFFFFF"/>
                </a:solidFill>
                <a:latin typeface="+mn-lt"/>
              </a:defRPr>
            </a:lvl1pPr>
          </a:lstStyle>
          <a:p>
            <a:r>
              <a:rPr lang="en-GB" altLang="zh-CN"/>
              <a:t>Mobile Communication Theory</a:t>
            </a:r>
          </a:p>
        </p:txBody>
      </p:sp>
      <p:sp>
        <p:nvSpPr>
          <p:cNvPr id="1028" name="Rectangle 4"/>
          <p:cNvSpPr>
            <a:spLocks noGrp="1" noChangeArrowheads="1"/>
          </p:cNvSpPr>
          <p:nvPr>
            <p:ph type="title"/>
          </p:nvPr>
        </p:nvSpPr>
        <p:spPr bwMode="auto">
          <a:xfrm>
            <a:off x="250825" y="149225"/>
            <a:ext cx="7415213" cy="641350"/>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1029" name="Rectangle 5"/>
          <p:cNvSpPr>
            <a:spLocks noChangeArrowheads="1"/>
          </p:cNvSpPr>
          <p:nvPr/>
        </p:nvSpPr>
        <p:spPr bwMode="auto">
          <a:xfrm>
            <a:off x="0" y="836613"/>
            <a:ext cx="8964613" cy="100012"/>
          </a:xfrm>
          <a:prstGeom prst="rect">
            <a:avLst/>
          </a:prstGeom>
          <a:gradFill rotWithShape="0">
            <a:gsLst>
              <a:gs pos="0">
                <a:srgbClr val="C0C0C0"/>
              </a:gs>
              <a:gs pos="100000">
                <a:srgbClr val="FEFEFE"/>
              </a:gs>
            </a:gsLst>
            <a:lin ang="5400000" scaled="1"/>
          </a:gradFill>
          <a:ln w="9525">
            <a:noFill/>
            <a:round/>
            <a:headEnd/>
            <a:tailEnd/>
          </a:ln>
          <a:effectLst/>
        </p:spPr>
        <p:txBody>
          <a:bodyPr wrap="none" anchor="ctr"/>
          <a:lstStyle/>
          <a:p>
            <a:endParaRPr lang="zh-CN" altLang="en-US"/>
          </a:p>
        </p:txBody>
      </p:sp>
      <p:sp>
        <p:nvSpPr>
          <p:cNvPr id="1030" name="Rectangle 6"/>
          <p:cNvSpPr>
            <a:spLocks noGrp="1" noChangeArrowheads="1"/>
          </p:cNvSpPr>
          <p:nvPr>
            <p:ph type="body" idx="1"/>
          </p:nvPr>
        </p:nvSpPr>
        <p:spPr bwMode="auto">
          <a:xfrm>
            <a:off x="457200" y="981075"/>
            <a:ext cx="8228013" cy="53324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grpSp>
        <p:nvGrpSpPr>
          <p:cNvPr id="1031" name="Group 7"/>
          <p:cNvGrpSpPr>
            <a:grpSpLocks/>
          </p:cNvGrpSpPr>
          <p:nvPr/>
        </p:nvGrpSpPr>
        <p:grpSpPr bwMode="auto">
          <a:xfrm>
            <a:off x="-15875" y="0"/>
            <a:ext cx="9164638" cy="6858000"/>
            <a:chOff x="-10" y="0"/>
            <a:chExt cx="5773" cy="4320"/>
          </a:xfrm>
        </p:grpSpPr>
        <p:sp>
          <p:nvSpPr>
            <p:cNvPr id="1032" name="AutoShape 8"/>
            <p:cNvSpPr>
              <a:spLocks noChangeArrowheads="1"/>
            </p:cNvSpPr>
            <p:nvPr/>
          </p:nvSpPr>
          <p:spPr bwMode="auto">
            <a:xfrm>
              <a:off x="17" y="24"/>
              <a:ext cx="5722" cy="4274"/>
            </a:xfrm>
            <a:prstGeom prst="roundRect">
              <a:avLst>
                <a:gd name="adj" fmla="val 6227"/>
              </a:avLst>
            </a:prstGeom>
            <a:noFill/>
            <a:ln w="76320">
              <a:solidFill>
                <a:srgbClr val="FFFFFF"/>
              </a:solidFill>
              <a:miter lim="800000"/>
              <a:headEnd/>
              <a:tailEnd/>
            </a:ln>
            <a:effectLst/>
          </p:spPr>
          <p:txBody>
            <a:bodyPr wrap="none" anchor="ctr"/>
            <a:lstStyle/>
            <a:p>
              <a:endParaRPr lang="zh-CN" altLang="en-US"/>
            </a:p>
          </p:txBody>
        </p:sp>
        <p:sp>
          <p:nvSpPr>
            <p:cNvPr id="1033" name="Freeform 9"/>
            <p:cNvSpPr>
              <a:spLocks noChangeArrowheads="1"/>
            </p:cNvSpPr>
            <p:nvPr/>
          </p:nvSpPr>
          <p:spPr bwMode="auto">
            <a:xfrm>
              <a:off x="-10" y="0"/>
              <a:ext cx="288" cy="282"/>
            </a:xfrm>
            <a:custGeom>
              <a:avLst/>
              <a:gdLst/>
              <a:ahLst/>
              <a:cxnLst>
                <a:cxn ang="0">
                  <a:pos x="2" y="282"/>
                </a:cxn>
                <a:cxn ang="0">
                  <a:pos x="82" y="144"/>
                </a:cxn>
                <a:cxn ang="0">
                  <a:pos x="165" y="36"/>
                </a:cxn>
                <a:cxn ang="0">
                  <a:pos x="288" y="0"/>
                </a:cxn>
                <a:cxn ang="0">
                  <a:pos x="0" y="0"/>
                </a:cxn>
              </a:cxnLst>
              <a:rect l="0" t="0" r="r" b="b"/>
              <a:pathLst>
                <a:path w="288" h="282">
                  <a:moveTo>
                    <a:pt x="2" y="282"/>
                  </a:moveTo>
                  <a:lnTo>
                    <a:pt x="82" y="144"/>
                  </a:lnTo>
                  <a:lnTo>
                    <a:pt x="165" y="36"/>
                  </a:lnTo>
                  <a:lnTo>
                    <a:pt x="288" y="0"/>
                  </a:lnTo>
                  <a:lnTo>
                    <a:pt x="0" y="0"/>
                  </a:lnTo>
                </a:path>
              </a:pathLst>
            </a:custGeom>
            <a:solidFill>
              <a:srgbClr val="FFFFFF"/>
            </a:solidFill>
            <a:ln w="9525">
              <a:noFill/>
              <a:round/>
              <a:headEnd/>
              <a:tailEnd/>
            </a:ln>
            <a:effectLst/>
          </p:spPr>
          <p:txBody>
            <a:bodyPr wrap="none" anchor="ctr"/>
            <a:lstStyle/>
            <a:p>
              <a:endParaRPr lang="zh-CN" altLang="en-US"/>
            </a:p>
          </p:txBody>
        </p:sp>
        <p:sp>
          <p:nvSpPr>
            <p:cNvPr id="1034" name="Freeform 10"/>
            <p:cNvSpPr>
              <a:spLocks noChangeArrowheads="1"/>
            </p:cNvSpPr>
            <p:nvPr/>
          </p:nvSpPr>
          <p:spPr bwMode="auto">
            <a:xfrm>
              <a:off x="-5" y="3985"/>
              <a:ext cx="244" cy="336"/>
            </a:xfrm>
            <a:custGeom>
              <a:avLst/>
              <a:gdLst/>
              <a:ahLst/>
              <a:cxnLst>
                <a:cxn ang="0">
                  <a:pos x="243" y="335"/>
                </a:cxn>
                <a:cxn ang="0">
                  <a:pos x="122" y="239"/>
                </a:cxn>
                <a:cxn ang="0">
                  <a:pos x="30" y="144"/>
                </a:cxn>
                <a:cxn ang="0">
                  <a:pos x="0" y="0"/>
                </a:cxn>
                <a:cxn ang="0">
                  <a:pos x="1" y="336"/>
                </a:cxn>
              </a:cxnLst>
              <a:rect l="0" t="0" r="r" b="b"/>
              <a:pathLst>
                <a:path w="243" h="336">
                  <a:moveTo>
                    <a:pt x="243" y="335"/>
                  </a:moveTo>
                  <a:lnTo>
                    <a:pt x="122" y="239"/>
                  </a:lnTo>
                  <a:lnTo>
                    <a:pt x="30" y="144"/>
                  </a:lnTo>
                  <a:lnTo>
                    <a:pt x="0" y="0"/>
                  </a:lnTo>
                  <a:lnTo>
                    <a:pt x="1" y="336"/>
                  </a:lnTo>
                </a:path>
              </a:pathLst>
            </a:custGeom>
            <a:solidFill>
              <a:srgbClr val="FFFFFF"/>
            </a:solidFill>
            <a:ln w="9525">
              <a:noFill/>
              <a:round/>
              <a:headEnd/>
              <a:tailEnd/>
            </a:ln>
            <a:effectLst/>
          </p:spPr>
          <p:txBody>
            <a:bodyPr wrap="none" anchor="ctr"/>
            <a:lstStyle/>
            <a:p>
              <a:endParaRPr lang="zh-CN" altLang="en-US"/>
            </a:p>
          </p:txBody>
        </p:sp>
        <p:sp>
          <p:nvSpPr>
            <p:cNvPr id="1035" name="Freeform 11"/>
            <p:cNvSpPr>
              <a:spLocks noChangeArrowheads="1"/>
            </p:cNvSpPr>
            <p:nvPr/>
          </p:nvSpPr>
          <p:spPr bwMode="auto">
            <a:xfrm>
              <a:off x="5511" y="4029"/>
              <a:ext cx="253" cy="290"/>
            </a:xfrm>
            <a:custGeom>
              <a:avLst/>
              <a:gdLst/>
              <a:ahLst/>
              <a:cxnLst>
                <a:cxn ang="0">
                  <a:pos x="229" y="0"/>
                </a:cxn>
                <a:cxn ang="0">
                  <a:pos x="164" y="144"/>
                </a:cxn>
                <a:cxn ang="0">
                  <a:pos x="98" y="253"/>
                </a:cxn>
                <a:cxn ang="0">
                  <a:pos x="0" y="290"/>
                </a:cxn>
                <a:cxn ang="0">
                  <a:pos x="232" y="287"/>
                </a:cxn>
              </a:cxnLst>
              <a:rect l="0" t="0" r="r" b="b"/>
              <a:pathLst>
                <a:path w="232" h="290">
                  <a:moveTo>
                    <a:pt x="229" y="0"/>
                  </a:moveTo>
                  <a:lnTo>
                    <a:pt x="164" y="144"/>
                  </a:lnTo>
                  <a:lnTo>
                    <a:pt x="98" y="253"/>
                  </a:lnTo>
                  <a:lnTo>
                    <a:pt x="0" y="290"/>
                  </a:lnTo>
                  <a:lnTo>
                    <a:pt x="232" y="287"/>
                  </a:lnTo>
                </a:path>
              </a:pathLst>
            </a:custGeom>
            <a:solidFill>
              <a:srgbClr val="FFFFFF"/>
            </a:solidFill>
            <a:ln w="9360">
              <a:solidFill>
                <a:srgbClr val="FFFFFF"/>
              </a:solidFill>
              <a:round/>
              <a:headEnd/>
              <a:tailEnd/>
            </a:ln>
            <a:effectLst/>
          </p:spPr>
          <p:txBody>
            <a:bodyPr wrap="none" anchor="ctr"/>
            <a:lstStyle/>
            <a:p>
              <a:endParaRPr lang="zh-CN" altLang="en-US"/>
            </a:p>
          </p:txBody>
        </p:sp>
        <p:sp>
          <p:nvSpPr>
            <p:cNvPr id="1036" name="Freeform 12"/>
            <p:cNvSpPr>
              <a:spLocks noChangeArrowheads="1"/>
            </p:cNvSpPr>
            <p:nvPr/>
          </p:nvSpPr>
          <p:spPr bwMode="auto">
            <a:xfrm>
              <a:off x="5471" y="0"/>
              <a:ext cx="288" cy="288"/>
            </a:xfrm>
            <a:custGeom>
              <a:avLst/>
              <a:gdLst/>
              <a:ahLst/>
              <a:cxnLst>
                <a:cxn ang="0">
                  <a:pos x="0" y="0"/>
                </a:cxn>
                <a:cxn ang="0">
                  <a:pos x="144" y="82"/>
                </a:cxn>
                <a:cxn ang="0">
                  <a:pos x="252" y="165"/>
                </a:cxn>
                <a:cxn ang="0">
                  <a:pos x="288" y="288"/>
                </a:cxn>
                <a:cxn ang="0">
                  <a:pos x="288" y="0"/>
                </a:cxn>
              </a:cxnLst>
              <a:rect l="0" t="0" r="r" b="b"/>
              <a:pathLst>
                <a:path w="288" h="288">
                  <a:moveTo>
                    <a:pt x="0" y="0"/>
                  </a:moveTo>
                  <a:lnTo>
                    <a:pt x="144" y="82"/>
                  </a:lnTo>
                  <a:lnTo>
                    <a:pt x="252" y="165"/>
                  </a:lnTo>
                  <a:lnTo>
                    <a:pt x="288" y="288"/>
                  </a:lnTo>
                  <a:lnTo>
                    <a:pt x="288" y="0"/>
                  </a:lnTo>
                </a:path>
              </a:pathLst>
            </a:custGeom>
            <a:solidFill>
              <a:srgbClr val="FFFFFF"/>
            </a:solidFill>
            <a:ln w="9525">
              <a:noFill/>
              <a:round/>
              <a:headEnd/>
              <a:tailEnd/>
            </a:ln>
            <a:effectLst/>
          </p:spPr>
          <p:txBody>
            <a:bodyPr wrap="none" anchor="ctr"/>
            <a:lstStyle/>
            <a:p>
              <a:endParaRPr lang="zh-CN" altLang="en-US"/>
            </a:p>
          </p:txBody>
        </p:sp>
      </p:grpSp>
      <p:grpSp>
        <p:nvGrpSpPr>
          <p:cNvPr id="1037" name="Group 13"/>
          <p:cNvGrpSpPr>
            <a:grpSpLocks/>
          </p:cNvGrpSpPr>
          <p:nvPr/>
        </p:nvGrpSpPr>
        <p:grpSpPr bwMode="auto">
          <a:xfrm>
            <a:off x="8172450" y="44450"/>
            <a:ext cx="836613" cy="836613"/>
            <a:chOff x="5148" y="28"/>
            <a:chExt cx="527" cy="527"/>
          </a:xfrm>
        </p:grpSpPr>
        <p:sp>
          <p:nvSpPr>
            <p:cNvPr id="1038" name="AutoShape 14"/>
            <p:cNvSpPr>
              <a:spLocks noChangeArrowheads="1"/>
            </p:cNvSpPr>
            <p:nvPr/>
          </p:nvSpPr>
          <p:spPr bwMode="auto">
            <a:xfrm>
              <a:off x="5148" y="153"/>
              <a:ext cx="298" cy="264"/>
            </a:xfrm>
            <a:prstGeom prst="hexagon">
              <a:avLst>
                <a:gd name="adj" fmla="val 28220"/>
                <a:gd name="vf" fmla="val 115470"/>
              </a:avLst>
            </a:prstGeom>
            <a:solidFill>
              <a:srgbClr val="5AA5DE"/>
            </a:solidFill>
            <a:ln w="28440">
              <a:solidFill>
                <a:srgbClr val="FFFFFF"/>
              </a:solidFill>
              <a:miter lim="800000"/>
              <a:headEnd/>
              <a:tailEnd/>
            </a:ln>
            <a:effectLst>
              <a:outerShdw dist="52300" dir="836435" algn="ctr" rotWithShape="0">
                <a:srgbClr val="666633">
                  <a:alpha val="50027"/>
                </a:srgbClr>
              </a:outerShdw>
            </a:effectLst>
          </p:spPr>
          <p:txBody>
            <a:bodyPr wrap="none" anchor="ctr"/>
            <a:lstStyle/>
            <a:p>
              <a:endParaRPr lang="zh-CN" altLang="en-US"/>
            </a:p>
          </p:txBody>
        </p:sp>
        <p:sp>
          <p:nvSpPr>
            <p:cNvPr id="1039" name="AutoShape 15"/>
            <p:cNvSpPr>
              <a:spLocks noChangeArrowheads="1"/>
            </p:cNvSpPr>
            <p:nvPr/>
          </p:nvSpPr>
          <p:spPr bwMode="auto">
            <a:xfrm>
              <a:off x="5378" y="28"/>
              <a:ext cx="298" cy="264"/>
            </a:xfrm>
            <a:prstGeom prst="hexagon">
              <a:avLst>
                <a:gd name="adj" fmla="val 28220"/>
                <a:gd name="vf" fmla="val 115470"/>
              </a:avLst>
            </a:prstGeom>
            <a:solidFill>
              <a:srgbClr val="E0BB20"/>
            </a:solidFill>
            <a:ln w="28440">
              <a:solidFill>
                <a:srgbClr val="FFFFFF"/>
              </a:solidFill>
              <a:miter lim="800000"/>
              <a:headEnd/>
              <a:tailEnd/>
            </a:ln>
            <a:effectLst>
              <a:outerShdw dist="52300" dir="836435" algn="ctr" rotWithShape="0">
                <a:srgbClr val="666633">
                  <a:alpha val="50027"/>
                </a:srgbClr>
              </a:outerShdw>
            </a:effectLst>
          </p:spPr>
          <p:txBody>
            <a:bodyPr wrap="none" anchor="ctr"/>
            <a:lstStyle/>
            <a:p>
              <a:endParaRPr lang="zh-CN" altLang="en-US"/>
            </a:p>
          </p:txBody>
        </p:sp>
        <p:sp>
          <p:nvSpPr>
            <p:cNvPr id="1040" name="AutoShape 16"/>
            <p:cNvSpPr>
              <a:spLocks noChangeArrowheads="1"/>
            </p:cNvSpPr>
            <p:nvPr/>
          </p:nvSpPr>
          <p:spPr bwMode="auto">
            <a:xfrm>
              <a:off x="5378" y="292"/>
              <a:ext cx="298" cy="264"/>
            </a:xfrm>
            <a:prstGeom prst="hexagon">
              <a:avLst>
                <a:gd name="adj" fmla="val 28220"/>
                <a:gd name="vf" fmla="val 115470"/>
              </a:avLst>
            </a:prstGeom>
            <a:solidFill>
              <a:srgbClr val="189E8E"/>
            </a:solidFill>
            <a:ln w="28440">
              <a:solidFill>
                <a:srgbClr val="FFFFFF"/>
              </a:solidFill>
              <a:miter lim="800000"/>
              <a:headEnd/>
              <a:tailEnd/>
            </a:ln>
            <a:effectLst>
              <a:outerShdw dist="52300" dir="836435" algn="ctr" rotWithShape="0">
                <a:srgbClr val="666633">
                  <a:alpha val="50027"/>
                </a:srgbClr>
              </a:outerShdw>
            </a:effectLst>
          </p:spPr>
          <p:txBody>
            <a:bodyPr wrap="none" anchor="ctr"/>
            <a:lstStyle/>
            <a:p>
              <a:endParaRPr lang="zh-CN" altLang="en-US"/>
            </a:p>
          </p:txBody>
        </p:sp>
      </p:grpSp>
      <p:sp>
        <p:nvSpPr>
          <p:cNvPr id="1041" name="AutoShape 17"/>
          <p:cNvSpPr>
            <a:spLocks noChangeArrowheads="1"/>
          </p:cNvSpPr>
          <p:nvPr/>
        </p:nvSpPr>
        <p:spPr bwMode="auto">
          <a:xfrm>
            <a:off x="0" y="6038850"/>
            <a:ext cx="609600" cy="533400"/>
          </a:xfrm>
          <a:prstGeom prst="hexagon">
            <a:avLst>
              <a:gd name="adj" fmla="val 28571"/>
              <a:gd name="vf" fmla="val 115470"/>
            </a:avLst>
          </a:prstGeom>
          <a:solidFill>
            <a:srgbClr val="C0C0C0">
              <a:alpha val="34999"/>
            </a:srgbClr>
          </a:solidFill>
          <a:ln w="9525">
            <a:noFill/>
            <a:round/>
            <a:headEnd/>
            <a:tailEnd/>
          </a:ln>
          <a:effectLst/>
        </p:spPr>
        <p:txBody>
          <a:bodyPr wrap="none" anchor="ctr"/>
          <a:lstStyle/>
          <a:p>
            <a:endParaRPr lang="zh-CN" altLang="en-US"/>
          </a:p>
        </p:txBody>
      </p:sp>
      <p:sp>
        <p:nvSpPr>
          <p:cNvPr id="1042" name="AutoShape 18"/>
          <p:cNvSpPr>
            <a:spLocks noChangeArrowheads="1"/>
          </p:cNvSpPr>
          <p:nvPr/>
        </p:nvSpPr>
        <p:spPr bwMode="auto">
          <a:xfrm>
            <a:off x="533400" y="5734050"/>
            <a:ext cx="609600" cy="533400"/>
          </a:xfrm>
          <a:prstGeom prst="hexagon">
            <a:avLst>
              <a:gd name="adj" fmla="val 28571"/>
              <a:gd name="vf" fmla="val 115470"/>
            </a:avLst>
          </a:prstGeom>
          <a:solidFill>
            <a:srgbClr val="C0C0C0">
              <a:alpha val="34999"/>
            </a:srgbClr>
          </a:solidFill>
          <a:ln w="9525">
            <a:noFill/>
            <a:round/>
            <a:headEnd/>
            <a:tailEnd/>
          </a:ln>
          <a:effectLst/>
        </p:spPr>
        <p:txBody>
          <a:bodyPr wrap="none" anchor="ctr"/>
          <a:lstStyle/>
          <a:p>
            <a:endParaRPr lang="zh-CN" altLang="en-US"/>
          </a:p>
        </p:txBody>
      </p:sp>
      <p:sp>
        <p:nvSpPr>
          <p:cNvPr id="1043" name="AutoShape 19"/>
          <p:cNvSpPr>
            <a:spLocks noChangeArrowheads="1"/>
          </p:cNvSpPr>
          <p:nvPr/>
        </p:nvSpPr>
        <p:spPr bwMode="auto">
          <a:xfrm>
            <a:off x="523875" y="6324600"/>
            <a:ext cx="609600" cy="533400"/>
          </a:xfrm>
          <a:prstGeom prst="hexagon">
            <a:avLst>
              <a:gd name="adj" fmla="val 28571"/>
              <a:gd name="vf" fmla="val 115470"/>
            </a:avLst>
          </a:prstGeom>
          <a:solidFill>
            <a:srgbClr val="C0C0C0">
              <a:alpha val="34999"/>
            </a:srgbClr>
          </a:solidFill>
          <a:ln w="9525">
            <a:noFill/>
            <a:round/>
            <a:headEnd/>
            <a:tailEnd/>
          </a:ln>
          <a:effectLst/>
        </p:spPr>
        <p:txBody>
          <a:bodyPr wrap="none" anchor="ctr"/>
          <a:lstStyle/>
          <a:p>
            <a:endParaRPr lang="zh-CN" altLang="en-US"/>
          </a:p>
        </p:txBody>
      </p:sp>
      <p:sp>
        <p:nvSpPr>
          <p:cNvPr id="1044" name="Rectangle 20"/>
          <p:cNvSpPr>
            <a:spLocks noChangeArrowheads="1"/>
          </p:cNvSpPr>
          <p:nvPr/>
        </p:nvSpPr>
        <p:spPr bwMode="auto">
          <a:xfrm>
            <a:off x="8243888" y="6513513"/>
            <a:ext cx="381000" cy="228600"/>
          </a:xfrm>
          <a:prstGeom prst="rect">
            <a:avLst/>
          </a:prstGeom>
          <a:noFill/>
          <a:ln w="9525">
            <a:noFill/>
            <a:round/>
            <a:headEnd/>
            <a:tailEnd/>
          </a:ln>
          <a:effectLst/>
        </p:spPr>
        <p:txBody>
          <a:bodyPr lIns="90000" tIns="46800" rIns="90000" bIns="46800"/>
          <a:lstStyle/>
          <a:p>
            <a:pPr algn="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AD993E-798F-4DCE-B57F-DAC639887DB4}" type="slidenum">
              <a:rPr lang="en-GB" altLang="zh-CN" sz="1000">
                <a:solidFill>
                  <a:srgbClr val="FFFFFF"/>
                </a:solidFill>
                <a:latin typeface="Verdana" pitchFamily="32" charset="0"/>
                <a:ea typeface="굴림" pitchFamily="32" charset="-127"/>
              </a:rPr>
              <a:pPr algn="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a:t>
            </a:fld>
            <a:endParaRPr lang="en-GB" altLang="zh-CN" sz="1000">
              <a:solidFill>
                <a:srgbClr val="FFFFFF"/>
              </a:solidFill>
              <a:latin typeface="Verdana" pitchFamily="32" charset="0"/>
              <a:ea typeface="굴림" pitchFamily="32" charset="-127"/>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3" r:id="rId12"/>
    <p:sldLayoutId id="2147483674" r:id="rId13"/>
  </p:sldLayoutIdLst>
  <p:hf sldNum="0" hdr="0" dt="0"/>
  <p:txStyles>
    <p:titleStyle>
      <a:lvl1pPr algn="l" defTabSz="449263" rtl="0" fontAlgn="base">
        <a:spcBef>
          <a:spcPct val="0"/>
        </a:spcBef>
        <a:spcAft>
          <a:spcPct val="0"/>
        </a:spcAft>
        <a:buClr>
          <a:srgbClr val="FFFFFF"/>
        </a:buClr>
        <a:buSzPct val="100000"/>
        <a:buFont typeface="Arial" charset="0"/>
        <a:defRPr sz="3600" b="1">
          <a:solidFill>
            <a:srgbClr val="FFFFFF"/>
          </a:solidFill>
          <a:latin typeface="+mj-lt"/>
          <a:ea typeface="+mj-ea"/>
          <a:cs typeface="+mj-cs"/>
        </a:defRPr>
      </a:lvl1pPr>
      <a:lvl2pPr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2pPr>
      <a:lvl3pPr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3pPr>
      <a:lvl4pPr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4pPr>
      <a:lvl5pPr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5pPr>
      <a:lvl6pPr marL="457200"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6pPr>
      <a:lvl7pPr marL="914400"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7pPr>
      <a:lvl8pPr marL="1371600"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8pPr>
      <a:lvl9pPr marL="1828800"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9pPr>
    </p:titleStyle>
    <p:bodyStyle>
      <a:lvl1pPr marL="341313" indent="-341313" algn="l" defTabSz="449263" rtl="0" fontAlgn="base">
        <a:spcBef>
          <a:spcPts val="700"/>
        </a:spcBef>
        <a:spcAft>
          <a:spcPct val="0"/>
        </a:spcAft>
        <a:buClr>
          <a:srgbClr val="5AA5DE"/>
        </a:buClr>
        <a:buSzPct val="100000"/>
        <a:buFont typeface="Wingdings" charset="2"/>
        <a:buChar char=""/>
        <a:defRPr sz="2800" b="1">
          <a:solidFill>
            <a:srgbClr val="1D7ACF"/>
          </a:solidFill>
          <a:latin typeface="+mn-lt"/>
          <a:ea typeface="+mn-ea"/>
          <a:cs typeface="+mn-cs"/>
        </a:defRPr>
      </a:lvl1pPr>
      <a:lvl2pPr marL="741363" indent="-284163" algn="l" defTabSz="449263" rtl="0" fontAlgn="base">
        <a:spcBef>
          <a:spcPts val="700"/>
        </a:spcBef>
        <a:spcAft>
          <a:spcPct val="0"/>
        </a:spcAft>
        <a:buClr>
          <a:srgbClr val="189E8E"/>
        </a:buClr>
        <a:buSzPct val="100000"/>
        <a:buFont typeface="Wingdings" charset="2"/>
        <a:buChar char=""/>
        <a:defRPr sz="2800">
          <a:solidFill>
            <a:srgbClr val="000066"/>
          </a:solidFill>
          <a:latin typeface="+mj-lt"/>
          <a:ea typeface="+mn-ea"/>
        </a:defRPr>
      </a:lvl2pPr>
      <a:lvl3pPr marL="1143000" indent="-228600" algn="l" defTabSz="449263" rtl="0" fontAlgn="base">
        <a:spcBef>
          <a:spcPts val="600"/>
        </a:spcBef>
        <a:spcAft>
          <a:spcPct val="0"/>
        </a:spcAft>
        <a:buClr>
          <a:srgbClr val="000066"/>
        </a:buClr>
        <a:buSzPct val="100000"/>
        <a:buFont typeface="Arial" charset="0"/>
        <a:buChar char="•"/>
        <a:defRPr sz="2400">
          <a:solidFill>
            <a:srgbClr val="000066"/>
          </a:solidFill>
          <a:latin typeface="+mj-lt"/>
          <a:ea typeface="+mn-ea"/>
        </a:defRPr>
      </a:lvl3pPr>
      <a:lvl4pPr marL="16002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4pPr>
      <a:lvl5pPr marL="20574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5pPr>
      <a:lvl6pPr marL="25146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6pPr>
      <a:lvl7pPr marL="29718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7pPr>
      <a:lvl8pPr marL="34290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8pPr>
      <a:lvl9pPr marL="38862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6443663" y="1700213"/>
            <a:ext cx="2700337" cy="5157787"/>
          </a:xfrm>
          <a:prstGeom prst="rect">
            <a:avLst/>
          </a:prstGeom>
          <a:gradFill rotWithShape="0">
            <a:gsLst>
              <a:gs pos="0">
                <a:srgbClr val="333399"/>
              </a:gs>
              <a:gs pos="100000">
                <a:srgbClr val="0092CC"/>
              </a:gs>
            </a:gsLst>
            <a:lin ang="5400000" scaled="1"/>
          </a:gradFill>
          <a:ln w="9525">
            <a:noFill/>
            <a:round/>
            <a:headEnd/>
            <a:tailEnd/>
          </a:ln>
          <a:effectLst/>
        </p:spPr>
        <p:txBody>
          <a:bodyPr wrap="none" anchor="ctr"/>
          <a:lstStyle/>
          <a:p>
            <a:endParaRPr lang="zh-CN" altLang="en-US"/>
          </a:p>
        </p:txBody>
      </p:sp>
      <p:sp>
        <p:nvSpPr>
          <p:cNvPr id="2050" name="Rectangle 2"/>
          <p:cNvSpPr>
            <a:spLocks noChangeArrowheads="1"/>
          </p:cNvSpPr>
          <p:nvPr/>
        </p:nvSpPr>
        <p:spPr bwMode="auto">
          <a:xfrm>
            <a:off x="50800" y="28575"/>
            <a:ext cx="6392863" cy="1671638"/>
          </a:xfrm>
          <a:prstGeom prst="rect">
            <a:avLst/>
          </a:prstGeom>
          <a:gradFill rotWithShape="0">
            <a:gsLst>
              <a:gs pos="0">
                <a:srgbClr val="1D7ACF"/>
              </a:gs>
              <a:gs pos="100000">
                <a:srgbClr val="0D385F"/>
              </a:gs>
            </a:gsLst>
            <a:lin ang="5400000" scaled="1"/>
          </a:gradFill>
          <a:ln w="9525">
            <a:noFill/>
            <a:round/>
            <a:headEnd/>
            <a:tailEnd/>
          </a:ln>
          <a:effectLst/>
        </p:spPr>
        <p:txBody>
          <a:bodyPr wrap="none" anchor="ctr"/>
          <a:lstStyle/>
          <a:p>
            <a:endParaRPr lang="zh-CN" altLang="en-US"/>
          </a:p>
        </p:txBody>
      </p:sp>
      <p:sp>
        <p:nvSpPr>
          <p:cNvPr id="2051" name="Rectangle 3"/>
          <p:cNvSpPr>
            <a:spLocks noGrp="1" noChangeArrowheads="1"/>
          </p:cNvSpPr>
          <p:nvPr>
            <p:ph type="title"/>
          </p:nvPr>
        </p:nvSpPr>
        <p:spPr bwMode="auto">
          <a:xfrm>
            <a:off x="395288" y="2460625"/>
            <a:ext cx="5614987" cy="118903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ltLang="zh-CN" smtClean="0"/>
              <a:t>Click to edit the title text format</a:t>
            </a:r>
          </a:p>
        </p:txBody>
      </p:sp>
      <p:sp>
        <p:nvSpPr>
          <p:cNvPr id="2052" name="Rectangle 4"/>
          <p:cNvSpPr>
            <a:spLocks noChangeArrowheads="1"/>
          </p:cNvSpPr>
          <p:nvPr/>
        </p:nvSpPr>
        <p:spPr bwMode="auto">
          <a:xfrm>
            <a:off x="6443663" y="28575"/>
            <a:ext cx="2643187" cy="1671638"/>
          </a:xfrm>
          <a:prstGeom prst="rect">
            <a:avLst/>
          </a:prstGeom>
          <a:blipFill dpi="0" rotWithShape="0">
            <a:blip r:embed="rId14"/>
            <a:srcRect/>
            <a:stretch>
              <a:fillRect/>
            </a:stretch>
          </a:blipFill>
          <a:ln w="9525">
            <a:noFill/>
            <a:round/>
            <a:headEnd/>
            <a:tailEnd/>
          </a:ln>
          <a:effectLst/>
        </p:spPr>
        <p:txBody>
          <a:bodyPr wrap="none" anchor="ctr"/>
          <a:lstStyle/>
          <a:p>
            <a:endParaRPr lang="zh-CN" altLang="en-US"/>
          </a:p>
        </p:txBody>
      </p:sp>
      <p:grpSp>
        <p:nvGrpSpPr>
          <p:cNvPr id="2053" name="Group 5"/>
          <p:cNvGrpSpPr>
            <a:grpSpLocks/>
          </p:cNvGrpSpPr>
          <p:nvPr/>
        </p:nvGrpSpPr>
        <p:grpSpPr bwMode="auto">
          <a:xfrm>
            <a:off x="0" y="-1588"/>
            <a:ext cx="9164638" cy="6858001"/>
            <a:chOff x="0" y="-1"/>
            <a:chExt cx="5773" cy="4320"/>
          </a:xfrm>
        </p:grpSpPr>
        <p:sp>
          <p:nvSpPr>
            <p:cNvPr id="2054" name="AutoShape 6"/>
            <p:cNvSpPr>
              <a:spLocks noChangeArrowheads="1"/>
            </p:cNvSpPr>
            <p:nvPr/>
          </p:nvSpPr>
          <p:spPr bwMode="auto">
            <a:xfrm>
              <a:off x="27" y="23"/>
              <a:ext cx="5722" cy="4274"/>
            </a:xfrm>
            <a:prstGeom prst="roundRect">
              <a:avLst>
                <a:gd name="adj" fmla="val 6227"/>
              </a:avLst>
            </a:prstGeom>
            <a:noFill/>
            <a:ln w="76320">
              <a:solidFill>
                <a:srgbClr val="FFFFFF"/>
              </a:solidFill>
              <a:miter lim="800000"/>
              <a:headEnd/>
              <a:tailEnd/>
            </a:ln>
            <a:effectLst/>
          </p:spPr>
          <p:txBody>
            <a:bodyPr wrap="none" anchor="ctr"/>
            <a:lstStyle/>
            <a:p>
              <a:endParaRPr lang="zh-CN" altLang="en-US"/>
            </a:p>
          </p:txBody>
        </p:sp>
        <p:sp>
          <p:nvSpPr>
            <p:cNvPr id="2055" name="Freeform 7"/>
            <p:cNvSpPr>
              <a:spLocks noChangeArrowheads="1"/>
            </p:cNvSpPr>
            <p:nvPr/>
          </p:nvSpPr>
          <p:spPr bwMode="auto">
            <a:xfrm>
              <a:off x="0" y="-1"/>
              <a:ext cx="288" cy="282"/>
            </a:xfrm>
            <a:custGeom>
              <a:avLst/>
              <a:gdLst/>
              <a:ahLst/>
              <a:cxnLst>
                <a:cxn ang="0">
                  <a:pos x="2" y="282"/>
                </a:cxn>
                <a:cxn ang="0">
                  <a:pos x="82" y="144"/>
                </a:cxn>
                <a:cxn ang="0">
                  <a:pos x="165" y="36"/>
                </a:cxn>
                <a:cxn ang="0">
                  <a:pos x="288" y="0"/>
                </a:cxn>
                <a:cxn ang="0">
                  <a:pos x="0" y="0"/>
                </a:cxn>
              </a:cxnLst>
              <a:rect l="0" t="0" r="r" b="b"/>
              <a:pathLst>
                <a:path w="288" h="282">
                  <a:moveTo>
                    <a:pt x="2" y="282"/>
                  </a:moveTo>
                  <a:lnTo>
                    <a:pt x="82" y="144"/>
                  </a:lnTo>
                  <a:lnTo>
                    <a:pt x="165" y="36"/>
                  </a:lnTo>
                  <a:lnTo>
                    <a:pt x="288" y="0"/>
                  </a:lnTo>
                  <a:lnTo>
                    <a:pt x="0" y="0"/>
                  </a:lnTo>
                </a:path>
              </a:pathLst>
            </a:custGeom>
            <a:solidFill>
              <a:srgbClr val="FFFFFF"/>
            </a:solidFill>
            <a:ln w="9525">
              <a:noFill/>
              <a:round/>
              <a:headEnd/>
              <a:tailEnd/>
            </a:ln>
            <a:effectLst/>
          </p:spPr>
          <p:txBody>
            <a:bodyPr wrap="none" anchor="ctr"/>
            <a:lstStyle/>
            <a:p>
              <a:endParaRPr lang="zh-CN" altLang="en-US"/>
            </a:p>
          </p:txBody>
        </p:sp>
        <p:sp>
          <p:nvSpPr>
            <p:cNvPr id="2056" name="Freeform 8"/>
            <p:cNvSpPr>
              <a:spLocks noChangeArrowheads="1"/>
            </p:cNvSpPr>
            <p:nvPr/>
          </p:nvSpPr>
          <p:spPr bwMode="auto">
            <a:xfrm>
              <a:off x="5" y="3984"/>
              <a:ext cx="244" cy="336"/>
            </a:xfrm>
            <a:custGeom>
              <a:avLst/>
              <a:gdLst/>
              <a:ahLst/>
              <a:cxnLst>
                <a:cxn ang="0">
                  <a:pos x="243" y="335"/>
                </a:cxn>
                <a:cxn ang="0">
                  <a:pos x="122" y="239"/>
                </a:cxn>
                <a:cxn ang="0">
                  <a:pos x="30" y="144"/>
                </a:cxn>
                <a:cxn ang="0">
                  <a:pos x="0" y="0"/>
                </a:cxn>
                <a:cxn ang="0">
                  <a:pos x="1" y="336"/>
                </a:cxn>
              </a:cxnLst>
              <a:rect l="0" t="0" r="r" b="b"/>
              <a:pathLst>
                <a:path w="243" h="336">
                  <a:moveTo>
                    <a:pt x="243" y="335"/>
                  </a:moveTo>
                  <a:lnTo>
                    <a:pt x="122" y="239"/>
                  </a:lnTo>
                  <a:lnTo>
                    <a:pt x="30" y="144"/>
                  </a:lnTo>
                  <a:lnTo>
                    <a:pt x="0" y="0"/>
                  </a:lnTo>
                  <a:lnTo>
                    <a:pt x="1" y="336"/>
                  </a:lnTo>
                </a:path>
              </a:pathLst>
            </a:custGeom>
            <a:solidFill>
              <a:srgbClr val="FFFFFF"/>
            </a:solidFill>
            <a:ln w="9525">
              <a:noFill/>
              <a:round/>
              <a:headEnd/>
              <a:tailEnd/>
            </a:ln>
            <a:effectLst/>
          </p:spPr>
          <p:txBody>
            <a:bodyPr wrap="none" anchor="ctr"/>
            <a:lstStyle/>
            <a:p>
              <a:endParaRPr lang="zh-CN" altLang="en-US"/>
            </a:p>
          </p:txBody>
        </p:sp>
        <p:sp>
          <p:nvSpPr>
            <p:cNvPr id="2057" name="Freeform 9"/>
            <p:cNvSpPr>
              <a:spLocks noChangeArrowheads="1"/>
            </p:cNvSpPr>
            <p:nvPr/>
          </p:nvSpPr>
          <p:spPr bwMode="auto">
            <a:xfrm>
              <a:off x="5521" y="4028"/>
              <a:ext cx="253" cy="290"/>
            </a:xfrm>
            <a:custGeom>
              <a:avLst/>
              <a:gdLst/>
              <a:ahLst/>
              <a:cxnLst>
                <a:cxn ang="0">
                  <a:pos x="229" y="0"/>
                </a:cxn>
                <a:cxn ang="0">
                  <a:pos x="164" y="144"/>
                </a:cxn>
                <a:cxn ang="0">
                  <a:pos x="98" y="253"/>
                </a:cxn>
                <a:cxn ang="0">
                  <a:pos x="0" y="290"/>
                </a:cxn>
                <a:cxn ang="0">
                  <a:pos x="232" y="287"/>
                </a:cxn>
              </a:cxnLst>
              <a:rect l="0" t="0" r="r" b="b"/>
              <a:pathLst>
                <a:path w="232" h="290">
                  <a:moveTo>
                    <a:pt x="229" y="0"/>
                  </a:moveTo>
                  <a:lnTo>
                    <a:pt x="164" y="144"/>
                  </a:lnTo>
                  <a:lnTo>
                    <a:pt x="98" y="253"/>
                  </a:lnTo>
                  <a:lnTo>
                    <a:pt x="0" y="290"/>
                  </a:lnTo>
                  <a:lnTo>
                    <a:pt x="232" y="287"/>
                  </a:lnTo>
                </a:path>
              </a:pathLst>
            </a:custGeom>
            <a:solidFill>
              <a:srgbClr val="FFFFFF"/>
            </a:solidFill>
            <a:ln w="9360">
              <a:solidFill>
                <a:srgbClr val="FFFFFF"/>
              </a:solidFill>
              <a:round/>
              <a:headEnd/>
              <a:tailEnd/>
            </a:ln>
            <a:effectLst/>
          </p:spPr>
          <p:txBody>
            <a:bodyPr wrap="none" anchor="ctr"/>
            <a:lstStyle/>
            <a:p>
              <a:endParaRPr lang="zh-CN" altLang="en-US"/>
            </a:p>
          </p:txBody>
        </p:sp>
        <p:sp>
          <p:nvSpPr>
            <p:cNvPr id="2058" name="Freeform 10"/>
            <p:cNvSpPr>
              <a:spLocks noChangeArrowheads="1"/>
            </p:cNvSpPr>
            <p:nvPr/>
          </p:nvSpPr>
          <p:spPr bwMode="auto">
            <a:xfrm>
              <a:off x="5481" y="-1"/>
              <a:ext cx="288" cy="288"/>
            </a:xfrm>
            <a:custGeom>
              <a:avLst/>
              <a:gdLst/>
              <a:ahLst/>
              <a:cxnLst>
                <a:cxn ang="0">
                  <a:pos x="0" y="0"/>
                </a:cxn>
                <a:cxn ang="0">
                  <a:pos x="144" y="82"/>
                </a:cxn>
                <a:cxn ang="0">
                  <a:pos x="252" y="165"/>
                </a:cxn>
                <a:cxn ang="0">
                  <a:pos x="288" y="288"/>
                </a:cxn>
                <a:cxn ang="0">
                  <a:pos x="288" y="0"/>
                </a:cxn>
              </a:cxnLst>
              <a:rect l="0" t="0" r="r" b="b"/>
              <a:pathLst>
                <a:path w="288" h="288">
                  <a:moveTo>
                    <a:pt x="0" y="0"/>
                  </a:moveTo>
                  <a:lnTo>
                    <a:pt x="144" y="82"/>
                  </a:lnTo>
                  <a:lnTo>
                    <a:pt x="252" y="165"/>
                  </a:lnTo>
                  <a:lnTo>
                    <a:pt x="288" y="288"/>
                  </a:lnTo>
                  <a:lnTo>
                    <a:pt x="288" y="0"/>
                  </a:lnTo>
                </a:path>
              </a:pathLst>
            </a:custGeom>
            <a:solidFill>
              <a:srgbClr val="FFFFFF"/>
            </a:solidFill>
            <a:ln w="9525">
              <a:noFill/>
              <a:round/>
              <a:headEnd/>
              <a:tailEnd/>
            </a:ln>
            <a:effectLst/>
          </p:spPr>
          <p:txBody>
            <a:bodyPr wrap="none" anchor="ctr"/>
            <a:lstStyle/>
            <a:p>
              <a:endParaRPr lang="zh-CN" altLang="en-US"/>
            </a:p>
          </p:txBody>
        </p:sp>
      </p:grpSp>
      <p:pic>
        <p:nvPicPr>
          <p:cNvPr id="2059" name="Picture 11"/>
          <p:cNvPicPr>
            <a:picLocks noChangeAspect="1" noChangeArrowheads="1"/>
          </p:cNvPicPr>
          <p:nvPr/>
        </p:nvPicPr>
        <p:blipFill>
          <a:blip r:embed="rId15" cstate="print"/>
          <a:srcRect/>
          <a:stretch>
            <a:fillRect/>
          </a:stretch>
        </p:blipFill>
        <p:spPr bwMode="auto">
          <a:xfrm>
            <a:off x="5651500" y="5380038"/>
            <a:ext cx="1511300" cy="1477962"/>
          </a:xfrm>
          <a:prstGeom prst="rect">
            <a:avLst/>
          </a:prstGeom>
          <a:noFill/>
          <a:ln w="9525">
            <a:noFill/>
            <a:round/>
            <a:headEnd/>
            <a:tailEnd/>
          </a:ln>
          <a:effectLst/>
        </p:spPr>
      </p:pic>
      <p:pic>
        <p:nvPicPr>
          <p:cNvPr id="2060" name="Picture 12"/>
          <p:cNvPicPr>
            <a:picLocks noChangeAspect="1" noChangeArrowheads="1"/>
          </p:cNvPicPr>
          <p:nvPr/>
        </p:nvPicPr>
        <p:blipFill>
          <a:blip r:embed="rId16"/>
          <a:srcRect/>
          <a:stretch>
            <a:fillRect/>
          </a:stretch>
        </p:blipFill>
        <p:spPr bwMode="auto">
          <a:xfrm>
            <a:off x="7092950" y="4437063"/>
            <a:ext cx="1008063" cy="1008062"/>
          </a:xfrm>
          <a:prstGeom prst="rect">
            <a:avLst/>
          </a:prstGeom>
          <a:noFill/>
          <a:ln w="9525">
            <a:noFill/>
            <a:round/>
            <a:headEnd/>
            <a:tailEnd/>
          </a:ln>
          <a:effectLst/>
        </p:spPr>
      </p:pic>
      <p:pic>
        <p:nvPicPr>
          <p:cNvPr id="2061" name="Picture 13"/>
          <p:cNvPicPr>
            <a:picLocks noChangeAspect="1" noChangeArrowheads="1"/>
          </p:cNvPicPr>
          <p:nvPr/>
        </p:nvPicPr>
        <p:blipFill>
          <a:blip r:embed="rId17"/>
          <a:srcRect/>
          <a:stretch>
            <a:fillRect/>
          </a:stretch>
        </p:blipFill>
        <p:spPr bwMode="auto">
          <a:xfrm>
            <a:off x="7885113" y="3357563"/>
            <a:ext cx="863600" cy="785812"/>
          </a:xfrm>
          <a:prstGeom prst="rect">
            <a:avLst/>
          </a:prstGeom>
          <a:noFill/>
          <a:ln w="9525">
            <a:noFill/>
            <a:round/>
            <a:headEnd/>
            <a:tailEnd/>
          </a:ln>
          <a:effectLst/>
        </p:spPr>
      </p:pic>
      <p:pic>
        <p:nvPicPr>
          <p:cNvPr id="2062" name="Picture 14"/>
          <p:cNvPicPr>
            <a:picLocks noChangeAspect="1" noChangeArrowheads="1"/>
          </p:cNvPicPr>
          <p:nvPr/>
        </p:nvPicPr>
        <p:blipFill>
          <a:blip r:embed="rId18"/>
          <a:srcRect/>
          <a:stretch>
            <a:fillRect/>
          </a:stretch>
        </p:blipFill>
        <p:spPr bwMode="auto">
          <a:xfrm>
            <a:off x="7524750" y="2205038"/>
            <a:ext cx="782638" cy="782637"/>
          </a:xfrm>
          <a:prstGeom prst="rect">
            <a:avLst/>
          </a:prstGeom>
          <a:noFill/>
          <a:ln w="9525">
            <a:noFill/>
            <a:round/>
            <a:headEnd/>
            <a:tailEnd/>
          </a:ln>
          <a:effectLst/>
        </p:spPr>
      </p:pic>
      <p:pic>
        <p:nvPicPr>
          <p:cNvPr id="2063" name="Picture 15"/>
          <p:cNvPicPr>
            <a:picLocks noChangeAspect="1" noChangeArrowheads="1"/>
          </p:cNvPicPr>
          <p:nvPr/>
        </p:nvPicPr>
        <p:blipFill>
          <a:blip r:embed="rId19">
            <a:grayscl/>
          </a:blip>
          <a:srcRect/>
          <a:stretch>
            <a:fillRect/>
          </a:stretch>
        </p:blipFill>
        <p:spPr bwMode="auto">
          <a:xfrm>
            <a:off x="1308100" y="2425700"/>
            <a:ext cx="69850" cy="133350"/>
          </a:xfrm>
          <a:prstGeom prst="rect">
            <a:avLst/>
          </a:prstGeom>
          <a:noFill/>
          <a:ln w="9525">
            <a:noFill/>
            <a:round/>
            <a:headEnd/>
            <a:tailEnd/>
          </a:ln>
          <a:effectLst/>
        </p:spPr>
      </p:pic>
      <p:pic>
        <p:nvPicPr>
          <p:cNvPr id="2064" name="Picture 16"/>
          <p:cNvPicPr>
            <a:picLocks noChangeAspect="1" noChangeArrowheads="1"/>
          </p:cNvPicPr>
          <p:nvPr/>
        </p:nvPicPr>
        <p:blipFill>
          <a:blip r:embed="rId19">
            <a:lum contrast="-30000"/>
          </a:blip>
          <a:srcRect/>
          <a:stretch>
            <a:fillRect/>
          </a:stretch>
        </p:blipFill>
        <p:spPr bwMode="auto">
          <a:xfrm>
            <a:off x="7042150" y="2906713"/>
            <a:ext cx="69850" cy="133350"/>
          </a:xfrm>
          <a:prstGeom prst="rect">
            <a:avLst/>
          </a:prstGeom>
          <a:noFill/>
          <a:ln w="9525">
            <a:noFill/>
            <a:round/>
            <a:headEnd/>
            <a:tailEnd/>
          </a:ln>
          <a:effectLst/>
        </p:spPr>
      </p:pic>
      <p:pic>
        <p:nvPicPr>
          <p:cNvPr id="2065" name="Picture 17"/>
          <p:cNvPicPr>
            <a:picLocks noChangeAspect="1" noChangeArrowheads="1"/>
          </p:cNvPicPr>
          <p:nvPr/>
        </p:nvPicPr>
        <p:blipFill>
          <a:blip r:embed="rId19">
            <a:lum contrast="-54000"/>
          </a:blip>
          <a:srcRect/>
          <a:stretch>
            <a:fillRect/>
          </a:stretch>
        </p:blipFill>
        <p:spPr bwMode="auto">
          <a:xfrm>
            <a:off x="8459788" y="1916113"/>
            <a:ext cx="73025" cy="207962"/>
          </a:xfrm>
          <a:prstGeom prst="rect">
            <a:avLst/>
          </a:prstGeom>
          <a:noFill/>
          <a:ln w="9525">
            <a:noFill/>
            <a:round/>
            <a:headEnd/>
            <a:tailEnd/>
          </a:ln>
          <a:effectLst/>
        </p:spPr>
      </p:pic>
      <p:pic>
        <p:nvPicPr>
          <p:cNvPr id="2066" name="Picture 18"/>
          <p:cNvPicPr>
            <a:picLocks noChangeAspect="1" noChangeArrowheads="1"/>
          </p:cNvPicPr>
          <p:nvPr/>
        </p:nvPicPr>
        <p:blipFill>
          <a:blip r:embed="rId19">
            <a:lum contrast="-54000"/>
            <a:grayscl/>
          </a:blip>
          <a:srcRect/>
          <a:stretch>
            <a:fillRect/>
          </a:stretch>
        </p:blipFill>
        <p:spPr bwMode="auto">
          <a:xfrm>
            <a:off x="7392988" y="2697163"/>
            <a:ext cx="69850" cy="182562"/>
          </a:xfrm>
          <a:prstGeom prst="rect">
            <a:avLst/>
          </a:prstGeom>
          <a:noFill/>
          <a:ln w="9525">
            <a:noFill/>
            <a:round/>
            <a:headEnd/>
            <a:tailEnd/>
          </a:ln>
          <a:effectLst/>
        </p:spPr>
      </p:pic>
      <p:pic>
        <p:nvPicPr>
          <p:cNvPr id="2067" name="Picture 19"/>
          <p:cNvPicPr>
            <a:picLocks noChangeAspect="1" noChangeArrowheads="1"/>
          </p:cNvPicPr>
          <p:nvPr/>
        </p:nvPicPr>
        <p:blipFill>
          <a:blip r:embed="rId19">
            <a:lum contrast="-24000"/>
          </a:blip>
          <a:srcRect/>
          <a:stretch>
            <a:fillRect/>
          </a:stretch>
        </p:blipFill>
        <p:spPr bwMode="auto">
          <a:xfrm>
            <a:off x="8067675" y="3122613"/>
            <a:ext cx="69850" cy="133350"/>
          </a:xfrm>
          <a:prstGeom prst="rect">
            <a:avLst/>
          </a:prstGeom>
          <a:noFill/>
          <a:ln w="9525">
            <a:noFill/>
            <a:round/>
            <a:headEnd/>
            <a:tailEnd/>
          </a:ln>
          <a:effectLst/>
        </p:spPr>
      </p:pic>
      <p:pic>
        <p:nvPicPr>
          <p:cNvPr id="2068" name="Picture 20"/>
          <p:cNvPicPr>
            <a:picLocks noChangeAspect="1" noChangeArrowheads="1"/>
          </p:cNvPicPr>
          <p:nvPr/>
        </p:nvPicPr>
        <p:blipFill>
          <a:blip r:embed="rId19">
            <a:lum contrast="-100000"/>
          </a:blip>
          <a:srcRect/>
          <a:stretch>
            <a:fillRect/>
          </a:stretch>
        </p:blipFill>
        <p:spPr bwMode="auto">
          <a:xfrm>
            <a:off x="6732588" y="2852738"/>
            <a:ext cx="69850" cy="133350"/>
          </a:xfrm>
          <a:prstGeom prst="rect">
            <a:avLst/>
          </a:prstGeom>
          <a:noFill/>
          <a:ln w="9525">
            <a:noFill/>
            <a:round/>
            <a:headEnd/>
            <a:tailEnd/>
          </a:ln>
          <a:effectLst/>
        </p:spPr>
      </p:pic>
      <p:pic>
        <p:nvPicPr>
          <p:cNvPr id="2069" name="Picture 21"/>
          <p:cNvPicPr>
            <a:picLocks noChangeAspect="1" noChangeArrowheads="1"/>
          </p:cNvPicPr>
          <p:nvPr/>
        </p:nvPicPr>
        <p:blipFill>
          <a:blip r:embed="rId19">
            <a:lum contrast="-60000"/>
          </a:blip>
          <a:srcRect/>
          <a:stretch>
            <a:fillRect/>
          </a:stretch>
        </p:blipFill>
        <p:spPr bwMode="auto">
          <a:xfrm>
            <a:off x="7270750" y="3090863"/>
            <a:ext cx="69850" cy="133350"/>
          </a:xfrm>
          <a:prstGeom prst="rect">
            <a:avLst/>
          </a:prstGeom>
          <a:noFill/>
          <a:ln w="9525">
            <a:noFill/>
            <a:round/>
            <a:headEnd/>
            <a:tailEnd/>
          </a:ln>
          <a:effectLst/>
        </p:spPr>
      </p:pic>
      <p:pic>
        <p:nvPicPr>
          <p:cNvPr id="2070" name="Picture 22"/>
          <p:cNvPicPr>
            <a:picLocks noChangeAspect="1" noChangeArrowheads="1"/>
          </p:cNvPicPr>
          <p:nvPr/>
        </p:nvPicPr>
        <p:blipFill>
          <a:blip r:embed="rId19">
            <a:lum contrast="-60000"/>
          </a:blip>
          <a:srcRect/>
          <a:stretch>
            <a:fillRect/>
          </a:stretch>
        </p:blipFill>
        <p:spPr bwMode="auto">
          <a:xfrm>
            <a:off x="8513763" y="2740025"/>
            <a:ext cx="69850" cy="133350"/>
          </a:xfrm>
          <a:prstGeom prst="rect">
            <a:avLst/>
          </a:prstGeom>
          <a:noFill/>
          <a:ln w="9525">
            <a:noFill/>
            <a:round/>
            <a:headEnd/>
            <a:tailEnd/>
          </a:ln>
          <a:effectLst/>
        </p:spPr>
      </p:pic>
      <p:pic>
        <p:nvPicPr>
          <p:cNvPr id="2071" name="Picture 23"/>
          <p:cNvPicPr>
            <a:picLocks noChangeAspect="1" noChangeArrowheads="1"/>
          </p:cNvPicPr>
          <p:nvPr/>
        </p:nvPicPr>
        <p:blipFill>
          <a:blip r:embed="rId19">
            <a:lum contrast="-30000"/>
          </a:blip>
          <a:srcRect/>
          <a:stretch>
            <a:fillRect/>
          </a:stretch>
        </p:blipFill>
        <p:spPr bwMode="auto">
          <a:xfrm>
            <a:off x="8675688" y="2276475"/>
            <a:ext cx="69850" cy="106363"/>
          </a:xfrm>
          <a:prstGeom prst="rect">
            <a:avLst/>
          </a:prstGeom>
          <a:noFill/>
          <a:ln w="9525">
            <a:noFill/>
            <a:round/>
            <a:headEnd/>
            <a:tailEnd/>
          </a:ln>
          <a:effectLst/>
        </p:spPr>
      </p:pic>
      <p:pic>
        <p:nvPicPr>
          <p:cNvPr id="2072" name="Picture 24"/>
          <p:cNvPicPr>
            <a:picLocks noChangeAspect="1" noChangeArrowheads="1"/>
          </p:cNvPicPr>
          <p:nvPr/>
        </p:nvPicPr>
        <p:blipFill>
          <a:blip r:embed="rId19"/>
          <a:srcRect/>
          <a:stretch>
            <a:fillRect/>
          </a:stretch>
        </p:blipFill>
        <p:spPr bwMode="auto">
          <a:xfrm>
            <a:off x="7308850" y="2349500"/>
            <a:ext cx="69850" cy="115888"/>
          </a:xfrm>
          <a:prstGeom prst="rect">
            <a:avLst/>
          </a:prstGeom>
          <a:noFill/>
          <a:ln w="9525">
            <a:noFill/>
            <a:round/>
            <a:headEnd/>
            <a:tailEnd/>
          </a:ln>
          <a:effectLst/>
        </p:spPr>
      </p:pic>
      <p:pic>
        <p:nvPicPr>
          <p:cNvPr id="2073" name="Picture 25"/>
          <p:cNvPicPr>
            <a:picLocks noChangeAspect="1" noChangeArrowheads="1"/>
          </p:cNvPicPr>
          <p:nvPr/>
        </p:nvPicPr>
        <p:blipFill>
          <a:blip r:embed="rId19">
            <a:lum contrast="-54000"/>
            <a:grayscl/>
          </a:blip>
          <a:srcRect/>
          <a:stretch>
            <a:fillRect/>
          </a:stretch>
        </p:blipFill>
        <p:spPr bwMode="auto">
          <a:xfrm>
            <a:off x="6497638" y="1885950"/>
            <a:ext cx="69850" cy="182563"/>
          </a:xfrm>
          <a:prstGeom prst="rect">
            <a:avLst/>
          </a:prstGeom>
          <a:noFill/>
          <a:ln w="9525">
            <a:noFill/>
            <a:round/>
            <a:headEnd/>
            <a:tailEnd/>
          </a:ln>
          <a:effectLst/>
        </p:spPr>
      </p:pic>
      <p:sp>
        <p:nvSpPr>
          <p:cNvPr id="2074" name="Rectangle 26"/>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ltLang="zh-CN" smtClean="0"/>
              <a:t>Click to edit the outline text format</a:t>
            </a:r>
          </a:p>
          <a:p>
            <a:pPr lvl="1"/>
            <a:r>
              <a:rPr lang="en-GB" altLang="zh-CN" smtClean="0"/>
              <a:t>Second Outline Level</a:t>
            </a:r>
          </a:p>
          <a:p>
            <a:pPr lvl="2"/>
            <a:r>
              <a:rPr lang="en-GB" altLang="zh-CN" smtClean="0"/>
              <a:t>Third Outline Level</a:t>
            </a:r>
          </a:p>
          <a:p>
            <a:pPr lvl="3"/>
            <a:r>
              <a:rPr lang="en-GB" altLang="zh-CN" smtClean="0"/>
              <a:t>Fourth Outline Level</a:t>
            </a:r>
          </a:p>
          <a:p>
            <a:pPr lvl="4"/>
            <a:r>
              <a:rPr lang="en-GB" altLang="zh-CN" smtClean="0"/>
              <a:t>Fifth Outline Level</a:t>
            </a:r>
          </a:p>
          <a:p>
            <a:pPr lvl="4"/>
            <a:r>
              <a:rPr lang="en-GB" altLang="zh-CN" smtClean="0"/>
              <a:t>Sixth Outline Level</a:t>
            </a:r>
          </a:p>
          <a:p>
            <a:pPr lvl="4"/>
            <a:r>
              <a:rPr lang="en-GB" altLang="zh-CN" smtClean="0"/>
              <a:t>Seventh Outline Level</a:t>
            </a:r>
          </a:p>
          <a:p>
            <a:pPr lvl="4"/>
            <a:r>
              <a:rPr lang="en-GB" altLang="zh-CN" smtClean="0"/>
              <a:t>Eighth Outline Level</a:t>
            </a:r>
          </a:p>
          <a:p>
            <a:pPr lvl="4"/>
            <a:r>
              <a:rPr lang="en-GB" altLang="zh-CN"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fontAlgn="base">
        <a:spcBef>
          <a:spcPct val="0"/>
        </a:spcBef>
        <a:spcAft>
          <a:spcPct val="0"/>
        </a:spcAft>
        <a:buClr>
          <a:srgbClr val="FFFFFF"/>
        </a:buClr>
        <a:buSzPct val="100000"/>
        <a:buFont typeface="Arial" charset="0"/>
        <a:defRPr sz="3600" b="1">
          <a:solidFill>
            <a:srgbClr val="FFFFFF"/>
          </a:solidFill>
          <a:latin typeface="+mj-lt"/>
          <a:ea typeface="+mj-ea"/>
          <a:cs typeface="+mj-cs"/>
        </a:defRPr>
      </a:lvl1pPr>
      <a:lvl2pPr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2pPr>
      <a:lvl3pPr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3pPr>
      <a:lvl4pPr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4pPr>
      <a:lvl5pPr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5pPr>
      <a:lvl6pPr marL="457200"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6pPr>
      <a:lvl7pPr marL="914400"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7pPr>
      <a:lvl8pPr marL="1371600"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8pPr>
      <a:lvl9pPr marL="1828800" algn="l" defTabSz="449263" rtl="0" fontAlgn="base">
        <a:spcBef>
          <a:spcPct val="0"/>
        </a:spcBef>
        <a:spcAft>
          <a:spcPct val="0"/>
        </a:spcAft>
        <a:buClr>
          <a:srgbClr val="FFFFFF"/>
        </a:buClr>
        <a:buSzPct val="100000"/>
        <a:buFont typeface="Arial" charset="0"/>
        <a:defRPr sz="3600" b="1">
          <a:solidFill>
            <a:srgbClr val="FFFFFF"/>
          </a:solidFill>
          <a:latin typeface="Arial" charset="0"/>
          <a:ea typeface="宋体" charset="-122"/>
        </a:defRPr>
      </a:lvl9pPr>
    </p:titleStyle>
    <p:bodyStyle>
      <a:lvl1pPr marL="341313" indent="-341313" algn="l" defTabSz="449263" rtl="0" fontAlgn="base">
        <a:spcBef>
          <a:spcPts val="700"/>
        </a:spcBef>
        <a:spcAft>
          <a:spcPct val="0"/>
        </a:spcAft>
        <a:buClr>
          <a:srgbClr val="5AA5DE"/>
        </a:buClr>
        <a:buSzPct val="100000"/>
        <a:buFont typeface="Wingdings" charset="2"/>
        <a:buChar char=""/>
        <a:defRPr sz="2800" b="1">
          <a:solidFill>
            <a:srgbClr val="1D7ACF"/>
          </a:solidFill>
          <a:latin typeface="+mn-lt"/>
          <a:ea typeface="+mn-ea"/>
          <a:cs typeface="+mn-cs"/>
        </a:defRPr>
      </a:lvl1pPr>
      <a:lvl2pPr marL="741363" indent="-284163" algn="l" defTabSz="449263" rtl="0" fontAlgn="base">
        <a:spcBef>
          <a:spcPts val="700"/>
        </a:spcBef>
        <a:spcAft>
          <a:spcPct val="0"/>
        </a:spcAft>
        <a:buClr>
          <a:srgbClr val="189E8E"/>
        </a:buClr>
        <a:buSzPct val="100000"/>
        <a:buFont typeface="Wingdings" charset="2"/>
        <a:buChar char=""/>
        <a:defRPr sz="2800">
          <a:solidFill>
            <a:srgbClr val="000066"/>
          </a:solidFill>
          <a:latin typeface="+mj-lt"/>
          <a:ea typeface="+mn-ea"/>
        </a:defRPr>
      </a:lvl2pPr>
      <a:lvl3pPr marL="1143000" indent="-228600" algn="l" defTabSz="449263" rtl="0" fontAlgn="base">
        <a:spcBef>
          <a:spcPts val="600"/>
        </a:spcBef>
        <a:spcAft>
          <a:spcPct val="0"/>
        </a:spcAft>
        <a:buClr>
          <a:srgbClr val="000066"/>
        </a:buClr>
        <a:buSzPct val="100000"/>
        <a:buFont typeface="Arial" charset="0"/>
        <a:buChar char="•"/>
        <a:defRPr sz="2400">
          <a:solidFill>
            <a:srgbClr val="000066"/>
          </a:solidFill>
          <a:latin typeface="+mj-lt"/>
          <a:ea typeface="+mn-ea"/>
        </a:defRPr>
      </a:lvl3pPr>
      <a:lvl4pPr marL="16002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4pPr>
      <a:lvl5pPr marL="20574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5pPr>
      <a:lvl6pPr marL="25146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6pPr>
      <a:lvl7pPr marL="29718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7pPr>
      <a:lvl8pPr marL="34290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8pPr>
      <a:lvl9pPr marL="3886200" indent="-228600" algn="l" defTabSz="449263" rtl="0" fontAlgn="base">
        <a:spcBef>
          <a:spcPts val="500"/>
        </a:spcBef>
        <a:spcAft>
          <a:spcPct val="0"/>
        </a:spcAft>
        <a:buClr>
          <a:srgbClr val="000066"/>
        </a:buClr>
        <a:buSzPct val="100000"/>
        <a:buFont typeface="Arial" charset="0"/>
        <a:buChar char="»"/>
        <a:defRPr sz="2000">
          <a:solidFill>
            <a:srgbClr val="000066"/>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7.bin"/></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PowerPoint_97-2003_____1.ppt"/></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oleObject" Target="../embeddings/oleObject10.bin"/><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14.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5.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16.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98613" y="2914650"/>
            <a:ext cx="2541587" cy="366713"/>
          </a:xfrm>
          <a:prstGeom prst="rect">
            <a:avLst/>
          </a:prstGeom>
          <a:noFill/>
          <a:ln w="9525">
            <a:noFill/>
            <a:round/>
            <a:headEnd/>
            <a:tailEnd/>
          </a:ln>
          <a:effectLst/>
        </p:spPr>
        <p:txBody>
          <a:bodyPr wrap="none" anchor="ctr"/>
          <a:lstStyle/>
          <a:p>
            <a:endParaRPr lang="zh-CN" altLang="en-US"/>
          </a:p>
        </p:txBody>
      </p:sp>
      <p:sp>
        <p:nvSpPr>
          <p:cNvPr id="4098" name="Rectangle 2"/>
          <p:cNvSpPr>
            <a:spLocks noChangeArrowheads="1"/>
          </p:cNvSpPr>
          <p:nvPr/>
        </p:nvSpPr>
        <p:spPr bwMode="auto">
          <a:xfrm>
            <a:off x="468313" y="3213100"/>
            <a:ext cx="6553200" cy="1739900"/>
          </a:xfrm>
          <a:prstGeom prst="rect">
            <a:avLst/>
          </a:prstGeom>
          <a:noFill/>
          <a:ln w="9525">
            <a:noFill/>
            <a:round/>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000066"/>
                </a:solidFill>
              </a:rPr>
              <a:t>第七章 第三代移动通信系统</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000066"/>
                </a:solidFill>
              </a:rPr>
              <a:t>                   及增强技术</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页脚占位符 1"/>
          <p:cNvSpPr>
            <a:spLocks noGrp="1"/>
          </p:cNvSpPr>
          <p:nvPr>
            <p:ph type="ftr" idx="10"/>
          </p:nvPr>
        </p:nvSpPr>
        <p:spPr/>
        <p:txBody>
          <a:bodyPr/>
          <a:lstStyle/>
          <a:p>
            <a:r>
              <a:rPr lang="en-GB" altLang="zh-CN"/>
              <a:t>Mobile Communication Theory</a:t>
            </a:r>
          </a:p>
        </p:txBody>
      </p:sp>
      <p:sp>
        <p:nvSpPr>
          <p:cNvPr id="13313" name="Rectangle 1"/>
          <p:cNvSpPr>
            <a:spLocks noChangeArrowheads="1"/>
          </p:cNvSpPr>
          <p:nvPr/>
        </p:nvSpPr>
        <p:spPr bwMode="auto">
          <a:xfrm>
            <a:off x="471488" y="-100013"/>
            <a:ext cx="7772400" cy="1143001"/>
          </a:xfrm>
          <a:prstGeom prst="rect">
            <a:avLst/>
          </a:prstGeom>
          <a:noFill/>
          <a:ln w="9525">
            <a:noFill/>
            <a:round/>
            <a:headEnd/>
            <a:tailEnd/>
          </a:ln>
          <a:effectLst/>
        </p:spPr>
        <p:txBody>
          <a:bodyPr lIns="92160" tIns="46080" rIns="92160" bIns="46080"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solidFill>
                  <a:srgbClr val="FFFFFF"/>
                </a:solidFill>
              </a:rPr>
              <a:t>IMT-2000</a:t>
            </a:r>
            <a:r>
              <a:rPr lang="zh-CN" altLang="en-GB" sz="3200">
                <a:solidFill>
                  <a:srgbClr val="FFFFFF"/>
                </a:solidFill>
              </a:rPr>
              <a:t>地面无线传输技术提案</a:t>
            </a:r>
          </a:p>
        </p:txBody>
      </p:sp>
      <p:grpSp>
        <p:nvGrpSpPr>
          <p:cNvPr id="13314" name="Group 2"/>
          <p:cNvGrpSpPr>
            <a:grpSpLocks/>
          </p:cNvGrpSpPr>
          <p:nvPr/>
        </p:nvGrpSpPr>
        <p:grpSpPr bwMode="auto">
          <a:xfrm>
            <a:off x="395288" y="1196975"/>
            <a:ext cx="8343900" cy="4840288"/>
            <a:chOff x="249" y="754"/>
            <a:chExt cx="5256" cy="3049"/>
          </a:xfrm>
        </p:grpSpPr>
        <p:grpSp>
          <p:nvGrpSpPr>
            <p:cNvPr id="13315" name="Group 3"/>
            <p:cNvGrpSpPr>
              <a:grpSpLocks/>
            </p:cNvGrpSpPr>
            <p:nvPr/>
          </p:nvGrpSpPr>
          <p:grpSpPr bwMode="auto">
            <a:xfrm>
              <a:off x="254" y="757"/>
              <a:ext cx="5245" cy="3044"/>
              <a:chOff x="254" y="757"/>
              <a:chExt cx="5245" cy="3044"/>
            </a:xfrm>
          </p:grpSpPr>
          <p:grpSp>
            <p:nvGrpSpPr>
              <p:cNvPr id="13316" name="Group 4"/>
              <p:cNvGrpSpPr>
                <a:grpSpLocks/>
              </p:cNvGrpSpPr>
              <p:nvPr/>
            </p:nvGrpSpPr>
            <p:grpSpPr bwMode="auto">
              <a:xfrm>
                <a:off x="254" y="757"/>
                <a:ext cx="691" cy="276"/>
                <a:chOff x="254" y="757"/>
                <a:chExt cx="691" cy="276"/>
              </a:xfrm>
            </p:grpSpPr>
            <p:sp>
              <p:nvSpPr>
                <p:cNvPr id="13317" name="Rectangle 5"/>
                <p:cNvSpPr>
                  <a:spLocks noChangeArrowheads="1"/>
                </p:cNvSpPr>
                <p:nvPr/>
              </p:nvSpPr>
              <p:spPr bwMode="auto">
                <a:xfrm>
                  <a:off x="326" y="757"/>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序号</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18" name="Rectangle 6"/>
                <p:cNvSpPr>
                  <a:spLocks noChangeArrowheads="1"/>
                </p:cNvSpPr>
                <p:nvPr/>
              </p:nvSpPr>
              <p:spPr bwMode="auto">
                <a:xfrm>
                  <a:off x="254" y="757"/>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19" name="Group 7"/>
              <p:cNvGrpSpPr>
                <a:grpSpLocks/>
              </p:cNvGrpSpPr>
              <p:nvPr/>
            </p:nvGrpSpPr>
            <p:grpSpPr bwMode="auto">
              <a:xfrm>
                <a:off x="946" y="757"/>
                <a:ext cx="1577" cy="276"/>
                <a:chOff x="946" y="757"/>
                <a:chExt cx="1577" cy="276"/>
              </a:xfrm>
            </p:grpSpPr>
            <p:sp>
              <p:nvSpPr>
                <p:cNvPr id="13320" name="Rectangle 8"/>
                <p:cNvSpPr>
                  <a:spLocks noChangeArrowheads="1"/>
                </p:cNvSpPr>
                <p:nvPr/>
              </p:nvSpPr>
              <p:spPr bwMode="auto">
                <a:xfrm>
                  <a:off x="1018" y="757"/>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提案名称</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21" name="Rectangle 9"/>
                <p:cNvSpPr>
                  <a:spLocks noChangeArrowheads="1"/>
                </p:cNvSpPr>
                <p:nvPr/>
              </p:nvSpPr>
              <p:spPr bwMode="auto">
                <a:xfrm>
                  <a:off x="946" y="757"/>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22" name="Group 10"/>
              <p:cNvGrpSpPr>
                <a:grpSpLocks/>
              </p:cNvGrpSpPr>
              <p:nvPr/>
            </p:nvGrpSpPr>
            <p:grpSpPr bwMode="auto">
              <a:xfrm>
                <a:off x="2524" y="757"/>
                <a:ext cx="1122" cy="276"/>
                <a:chOff x="2524" y="757"/>
                <a:chExt cx="1122" cy="276"/>
              </a:xfrm>
            </p:grpSpPr>
            <p:sp>
              <p:nvSpPr>
                <p:cNvPr id="13323" name="Rectangle 11"/>
                <p:cNvSpPr>
                  <a:spLocks noChangeArrowheads="1"/>
                </p:cNvSpPr>
                <p:nvPr/>
              </p:nvSpPr>
              <p:spPr bwMode="auto">
                <a:xfrm>
                  <a:off x="2597" y="757"/>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双工方式</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24" name="Rectangle 12"/>
                <p:cNvSpPr>
                  <a:spLocks noChangeArrowheads="1"/>
                </p:cNvSpPr>
                <p:nvPr/>
              </p:nvSpPr>
              <p:spPr bwMode="auto">
                <a:xfrm>
                  <a:off x="2524" y="757"/>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25" name="Group 13"/>
              <p:cNvGrpSpPr>
                <a:grpSpLocks/>
              </p:cNvGrpSpPr>
              <p:nvPr/>
            </p:nvGrpSpPr>
            <p:grpSpPr bwMode="auto">
              <a:xfrm>
                <a:off x="3648" y="757"/>
                <a:ext cx="1851" cy="276"/>
                <a:chOff x="3648" y="757"/>
                <a:chExt cx="1851" cy="276"/>
              </a:xfrm>
            </p:grpSpPr>
            <p:sp>
              <p:nvSpPr>
                <p:cNvPr id="13326" name="Rectangle 14"/>
                <p:cNvSpPr>
                  <a:spLocks noChangeArrowheads="1"/>
                </p:cNvSpPr>
                <p:nvPr/>
              </p:nvSpPr>
              <p:spPr bwMode="auto">
                <a:xfrm>
                  <a:off x="3720" y="757"/>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提交者</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27" name="Rectangle 15"/>
                <p:cNvSpPr>
                  <a:spLocks noChangeArrowheads="1"/>
                </p:cNvSpPr>
                <p:nvPr/>
              </p:nvSpPr>
              <p:spPr bwMode="auto">
                <a:xfrm>
                  <a:off x="3648" y="757"/>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28" name="Group 16"/>
              <p:cNvGrpSpPr>
                <a:grpSpLocks/>
              </p:cNvGrpSpPr>
              <p:nvPr/>
            </p:nvGrpSpPr>
            <p:grpSpPr bwMode="auto">
              <a:xfrm>
                <a:off x="254" y="1033"/>
                <a:ext cx="691" cy="276"/>
                <a:chOff x="254" y="1033"/>
                <a:chExt cx="691" cy="276"/>
              </a:xfrm>
            </p:grpSpPr>
            <p:sp>
              <p:nvSpPr>
                <p:cNvPr id="13329" name="Rectangle 17"/>
                <p:cNvSpPr>
                  <a:spLocks noChangeArrowheads="1"/>
                </p:cNvSpPr>
                <p:nvPr/>
              </p:nvSpPr>
              <p:spPr bwMode="auto">
                <a:xfrm>
                  <a:off x="326" y="1033"/>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1</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30" name="Rectangle 18"/>
                <p:cNvSpPr>
                  <a:spLocks noChangeArrowheads="1"/>
                </p:cNvSpPr>
                <p:nvPr/>
              </p:nvSpPr>
              <p:spPr bwMode="auto">
                <a:xfrm>
                  <a:off x="254" y="1033"/>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31" name="Group 19"/>
              <p:cNvGrpSpPr>
                <a:grpSpLocks/>
              </p:cNvGrpSpPr>
              <p:nvPr/>
            </p:nvGrpSpPr>
            <p:grpSpPr bwMode="auto">
              <a:xfrm>
                <a:off x="946" y="1033"/>
                <a:ext cx="1577" cy="276"/>
                <a:chOff x="946" y="1033"/>
                <a:chExt cx="1577" cy="276"/>
              </a:xfrm>
            </p:grpSpPr>
            <p:sp>
              <p:nvSpPr>
                <p:cNvPr id="13332" name="Rectangle 20"/>
                <p:cNvSpPr>
                  <a:spLocks noChangeArrowheads="1"/>
                </p:cNvSpPr>
                <p:nvPr/>
              </p:nvSpPr>
              <p:spPr bwMode="auto">
                <a:xfrm>
                  <a:off x="1018" y="1033"/>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J:W-CDMA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33" name="Rectangle 21"/>
                <p:cNvSpPr>
                  <a:spLocks noChangeArrowheads="1"/>
                </p:cNvSpPr>
                <p:nvPr/>
              </p:nvSpPr>
              <p:spPr bwMode="auto">
                <a:xfrm>
                  <a:off x="946" y="1033"/>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34" name="Group 22"/>
              <p:cNvGrpSpPr>
                <a:grpSpLocks/>
              </p:cNvGrpSpPr>
              <p:nvPr/>
            </p:nvGrpSpPr>
            <p:grpSpPr bwMode="auto">
              <a:xfrm>
                <a:off x="2524" y="1033"/>
                <a:ext cx="1122" cy="276"/>
                <a:chOff x="2524" y="1033"/>
                <a:chExt cx="1122" cy="276"/>
              </a:xfrm>
            </p:grpSpPr>
            <p:sp>
              <p:nvSpPr>
                <p:cNvPr id="13335" name="Rectangle 23"/>
                <p:cNvSpPr>
                  <a:spLocks noChangeArrowheads="1"/>
                </p:cNvSpPr>
                <p:nvPr/>
              </p:nvSpPr>
              <p:spPr bwMode="auto">
                <a:xfrm>
                  <a:off x="2597" y="1033"/>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FDD</a:t>
                  </a:r>
                  <a:r>
                    <a:rPr lang="zh-CN" altLang="en-GB" sz="1200">
                      <a:solidFill>
                        <a:srgbClr val="CC0000"/>
                      </a:solidFill>
                      <a:latin typeface="Times New Roman" pitchFamily="16" charset="0"/>
                    </a:rPr>
                    <a:t>、</a:t>
                  </a:r>
                  <a:r>
                    <a:rPr lang="en-GB" altLang="zh-CN" sz="1200">
                      <a:solidFill>
                        <a:srgbClr val="CC0000"/>
                      </a:solidFill>
                      <a:latin typeface="Times New Roman" pitchFamily="16" charset="0"/>
                    </a:rPr>
                    <a:t>TDD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36" name="Rectangle 24"/>
                <p:cNvSpPr>
                  <a:spLocks noChangeArrowheads="1"/>
                </p:cNvSpPr>
                <p:nvPr/>
              </p:nvSpPr>
              <p:spPr bwMode="auto">
                <a:xfrm>
                  <a:off x="2524" y="1033"/>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37" name="Group 25"/>
              <p:cNvGrpSpPr>
                <a:grpSpLocks/>
              </p:cNvGrpSpPr>
              <p:nvPr/>
            </p:nvGrpSpPr>
            <p:grpSpPr bwMode="auto">
              <a:xfrm>
                <a:off x="3648" y="1033"/>
                <a:ext cx="1851" cy="276"/>
                <a:chOff x="3648" y="1033"/>
                <a:chExt cx="1851" cy="276"/>
              </a:xfrm>
            </p:grpSpPr>
            <p:sp>
              <p:nvSpPr>
                <p:cNvPr id="13338" name="Rectangle 26"/>
                <p:cNvSpPr>
                  <a:spLocks noChangeArrowheads="1"/>
                </p:cNvSpPr>
                <p:nvPr/>
              </p:nvSpPr>
              <p:spPr bwMode="auto">
                <a:xfrm>
                  <a:off x="3720" y="1033"/>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日本：</a:t>
                  </a:r>
                  <a:r>
                    <a:rPr lang="en-GB" altLang="zh-CN" sz="1200">
                      <a:solidFill>
                        <a:srgbClr val="CC0000"/>
                      </a:solidFill>
                      <a:latin typeface="Times New Roman" pitchFamily="16" charset="0"/>
                    </a:rPr>
                    <a:t>ARIB</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39" name="Rectangle 27"/>
                <p:cNvSpPr>
                  <a:spLocks noChangeArrowheads="1"/>
                </p:cNvSpPr>
                <p:nvPr/>
              </p:nvSpPr>
              <p:spPr bwMode="auto">
                <a:xfrm>
                  <a:off x="3648" y="1033"/>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40" name="Group 28"/>
              <p:cNvGrpSpPr>
                <a:grpSpLocks/>
              </p:cNvGrpSpPr>
              <p:nvPr/>
            </p:nvGrpSpPr>
            <p:grpSpPr bwMode="auto">
              <a:xfrm>
                <a:off x="254" y="1310"/>
                <a:ext cx="691" cy="276"/>
                <a:chOff x="254" y="1310"/>
                <a:chExt cx="691" cy="276"/>
              </a:xfrm>
            </p:grpSpPr>
            <p:sp>
              <p:nvSpPr>
                <p:cNvPr id="13341" name="Rectangle 29"/>
                <p:cNvSpPr>
                  <a:spLocks noChangeArrowheads="1"/>
                </p:cNvSpPr>
                <p:nvPr/>
              </p:nvSpPr>
              <p:spPr bwMode="auto">
                <a:xfrm>
                  <a:off x="326" y="1310"/>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2</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42" name="Rectangle 30"/>
                <p:cNvSpPr>
                  <a:spLocks noChangeArrowheads="1"/>
                </p:cNvSpPr>
                <p:nvPr/>
              </p:nvSpPr>
              <p:spPr bwMode="auto">
                <a:xfrm>
                  <a:off x="254" y="1310"/>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43" name="Group 31"/>
              <p:cNvGrpSpPr>
                <a:grpSpLocks/>
              </p:cNvGrpSpPr>
              <p:nvPr/>
            </p:nvGrpSpPr>
            <p:grpSpPr bwMode="auto">
              <a:xfrm>
                <a:off x="946" y="1310"/>
                <a:ext cx="1577" cy="276"/>
                <a:chOff x="946" y="1310"/>
                <a:chExt cx="1577" cy="276"/>
              </a:xfrm>
            </p:grpSpPr>
            <p:sp>
              <p:nvSpPr>
                <p:cNvPr id="13344" name="Rectangle 32"/>
                <p:cNvSpPr>
                  <a:spLocks noChangeArrowheads="1"/>
                </p:cNvSpPr>
                <p:nvPr/>
              </p:nvSpPr>
              <p:spPr bwMode="auto">
                <a:xfrm>
                  <a:off x="1018" y="1310"/>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ETSI-UTRA-UMTS</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45" name="Rectangle 33"/>
                <p:cNvSpPr>
                  <a:spLocks noChangeArrowheads="1"/>
                </p:cNvSpPr>
                <p:nvPr/>
              </p:nvSpPr>
              <p:spPr bwMode="auto">
                <a:xfrm>
                  <a:off x="946" y="1310"/>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46" name="Group 34"/>
              <p:cNvGrpSpPr>
                <a:grpSpLocks/>
              </p:cNvGrpSpPr>
              <p:nvPr/>
            </p:nvGrpSpPr>
            <p:grpSpPr bwMode="auto">
              <a:xfrm>
                <a:off x="2524" y="1310"/>
                <a:ext cx="1122" cy="276"/>
                <a:chOff x="2524" y="1310"/>
                <a:chExt cx="1122" cy="276"/>
              </a:xfrm>
            </p:grpSpPr>
            <p:sp>
              <p:nvSpPr>
                <p:cNvPr id="13347" name="Rectangle 35"/>
                <p:cNvSpPr>
                  <a:spLocks noChangeArrowheads="1"/>
                </p:cNvSpPr>
                <p:nvPr/>
              </p:nvSpPr>
              <p:spPr bwMode="auto">
                <a:xfrm>
                  <a:off x="2597" y="1310"/>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FDD</a:t>
                  </a:r>
                  <a:r>
                    <a:rPr lang="zh-CN" altLang="en-GB" sz="1200">
                      <a:solidFill>
                        <a:srgbClr val="CC0000"/>
                      </a:solidFill>
                      <a:latin typeface="Times New Roman" pitchFamily="16" charset="0"/>
                    </a:rPr>
                    <a:t>、</a:t>
                  </a:r>
                  <a:r>
                    <a:rPr lang="en-GB" altLang="zh-CN" sz="1200">
                      <a:solidFill>
                        <a:srgbClr val="CC0000"/>
                      </a:solidFill>
                      <a:latin typeface="Times New Roman" pitchFamily="16" charset="0"/>
                    </a:rPr>
                    <a:t>TDD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48" name="Rectangle 36"/>
                <p:cNvSpPr>
                  <a:spLocks noChangeArrowheads="1"/>
                </p:cNvSpPr>
                <p:nvPr/>
              </p:nvSpPr>
              <p:spPr bwMode="auto">
                <a:xfrm>
                  <a:off x="2524" y="1310"/>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49" name="Group 37"/>
              <p:cNvGrpSpPr>
                <a:grpSpLocks/>
              </p:cNvGrpSpPr>
              <p:nvPr/>
            </p:nvGrpSpPr>
            <p:grpSpPr bwMode="auto">
              <a:xfrm>
                <a:off x="3648" y="1310"/>
                <a:ext cx="1851" cy="276"/>
                <a:chOff x="3648" y="1310"/>
                <a:chExt cx="1851" cy="276"/>
              </a:xfrm>
            </p:grpSpPr>
            <p:sp>
              <p:nvSpPr>
                <p:cNvPr id="13350" name="Rectangle 38"/>
                <p:cNvSpPr>
                  <a:spLocks noChangeArrowheads="1"/>
                </p:cNvSpPr>
                <p:nvPr/>
              </p:nvSpPr>
              <p:spPr bwMode="auto">
                <a:xfrm>
                  <a:off x="3720" y="1310"/>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欧洲：</a:t>
                  </a:r>
                  <a:r>
                    <a:rPr lang="en-GB" altLang="zh-CN" sz="1200">
                      <a:solidFill>
                        <a:srgbClr val="CC0000"/>
                      </a:solidFill>
                      <a:latin typeface="Times New Roman" pitchFamily="16" charset="0"/>
                    </a:rPr>
                    <a:t>ETSI</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51" name="Rectangle 39"/>
                <p:cNvSpPr>
                  <a:spLocks noChangeArrowheads="1"/>
                </p:cNvSpPr>
                <p:nvPr/>
              </p:nvSpPr>
              <p:spPr bwMode="auto">
                <a:xfrm>
                  <a:off x="3648" y="1310"/>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52" name="Group 40"/>
              <p:cNvGrpSpPr>
                <a:grpSpLocks/>
              </p:cNvGrpSpPr>
              <p:nvPr/>
            </p:nvGrpSpPr>
            <p:grpSpPr bwMode="auto">
              <a:xfrm>
                <a:off x="254" y="1587"/>
                <a:ext cx="691" cy="275"/>
                <a:chOff x="254" y="1587"/>
                <a:chExt cx="691" cy="275"/>
              </a:xfrm>
            </p:grpSpPr>
            <p:sp>
              <p:nvSpPr>
                <p:cNvPr id="13353" name="Rectangle 41"/>
                <p:cNvSpPr>
                  <a:spLocks noChangeArrowheads="1"/>
                </p:cNvSpPr>
                <p:nvPr/>
              </p:nvSpPr>
              <p:spPr bwMode="auto">
                <a:xfrm>
                  <a:off x="326" y="1587"/>
                  <a:ext cx="547" cy="276"/>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3</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54" name="Rectangle 42"/>
                <p:cNvSpPr>
                  <a:spLocks noChangeArrowheads="1"/>
                </p:cNvSpPr>
                <p:nvPr/>
              </p:nvSpPr>
              <p:spPr bwMode="auto">
                <a:xfrm>
                  <a:off x="254" y="1587"/>
                  <a:ext cx="692" cy="27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55" name="Group 43"/>
              <p:cNvGrpSpPr>
                <a:grpSpLocks/>
              </p:cNvGrpSpPr>
              <p:nvPr/>
            </p:nvGrpSpPr>
            <p:grpSpPr bwMode="auto">
              <a:xfrm>
                <a:off x="946" y="1587"/>
                <a:ext cx="1577" cy="275"/>
                <a:chOff x="946" y="1587"/>
                <a:chExt cx="1577" cy="275"/>
              </a:xfrm>
            </p:grpSpPr>
            <p:sp>
              <p:nvSpPr>
                <p:cNvPr id="13356" name="Rectangle 44"/>
                <p:cNvSpPr>
                  <a:spLocks noChangeArrowheads="1"/>
                </p:cNvSpPr>
                <p:nvPr/>
              </p:nvSpPr>
              <p:spPr bwMode="auto">
                <a:xfrm>
                  <a:off x="1018" y="1587"/>
                  <a:ext cx="1434" cy="276"/>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WIMS W-CDMA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57" name="Rectangle 45"/>
                <p:cNvSpPr>
                  <a:spLocks noChangeArrowheads="1"/>
                </p:cNvSpPr>
                <p:nvPr/>
              </p:nvSpPr>
              <p:spPr bwMode="auto">
                <a:xfrm>
                  <a:off x="946" y="1587"/>
                  <a:ext cx="1578" cy="27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58" name="Group 46"/>
              <p:cNvGrpSpPr>
                <a:grpSpLocks/>
              </p:cNvGrpSpPr>
              <p:nvPr/>
            </p:nvGrpSpPr>
            <p:grpSpPr bwMode="auto">
              <a:xfrm>
                <a:off x="2524" y="1587"/>
                <a:ext cx="1122" cy="275"/>
                <a:chOff x="2524" y="1587"/>
                <a:chExt cx="1122" cy="275"/>
              </a:xfrm>
            </p:grpSpPr>
            <p:sp>
              <p:nvSpPr>
                <p:cNvPr id="13359" name="Rectangle 47"/>
                <p:cNvSpPr>
                  <a:spLocks noChangeArrowheads="1"/>
                </p:cNvSpPr>
                <p:nvPr/>
              </p:nvSpPr>
              <p:spPr bwMode="auto">
                <a:xfrm>
                  <a:off x="2597" y="1587"/>
                  <a:ext cx="979" cy="276"/>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FDD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60" name="Rectangle 48"/>
                <p:cNvSpPr>
                  <a:spLocks noChangeArrowheads="1"/>
                </p:cNvSpPr>
                <p:nvPr/>
              </p:nvSpPr>
              <p:spPr bwMode="auto">
                <a:xfrm>
                  <a:off x="2524" y="1587"/>
                  <a:ext cx="1123" cy="27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61" name="Group 49"/>
              <p:cNvGrpSpPr>
                <a:grpSpLocks/>
              </p:cNvGrpSpPr>
              <p:nvPr/>
            </p:nvGrpSpPr>
            <p:grpSpPr bwMode="auto">
              <a:xfrm>
                <a:off x="3648" y="1587"/>
                <a:ext cx="1851" cy="275"/>
                <a:chOff x="3648" y="1587"/>
                <a:chExt cx="1851" cy="275"/>
              </a:xfrm>
            </p:grpSpPr>
            <p:sp>
              <p:nvSpPr>
                <p:cNvPr id="13362" name="Rectangle 50"/>
                <p:cNvSpPr>
                  <a:spLocks noChangeArrowheads="1"/>
                </p:cNvSpPr>
                <p:nvPr/>
              </p:nvSpPr>
              <p:spPr bwMode="auto">
                <a:xfrm>
                  <a:off x="3720" y="1587"/>
                  <a:ext cx="1707" cy="276"/>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美国：</a:t>
                  </a:r>
                  <a:r>
                    <a:rPr lang="en-GB" altLang="zh-CN" sz="1200">
                      <a:solidFill>
                        <a:srgbClr val="CC0000"/>
                      </a:solidFill>
                      <a:latin typeface="Times New Roman" pitchFamily="16" charset="0"/>
                    </a:rPr>
                    <a:t>TIA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63" name="Rectangle 51"/>
                <p:cNvSpPr>
                  <a:spLocks noChangeArrowheads="1"/>
                </p:cNvSpPr>
                <p:nvPr/>
              </p:nvSpPr>
              <p:spPr bwMode="auto">
                <a:xfrm>
                  <a:off x="3648" y="1587"/>
                  <a:ext cx="1852" cy="27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64" name="Group 52"/>
              <p:cNvGrpSpPr>
                <a:grpSpLocks/>
              </p:cNvGrpSpPr>
              <p:nvPr/>
            </p:nvGrpSpPr>
            <p:grpSpPr bwMode="auto">
              <a:xfrm>
                <a:off x="254" y="1864"/>
                <a:ext cx="691" cy="276"/>
                <a:chOff x="254" y="1864"/>
                <a:chExt cx="691" cy="276"/>
              </a:xfrm>
            </p:grpSpPr>
            <p:sp>
              <p:nvSpPr>
                <p:cNvPr id="13365" name="Rectangle 53"/>
                <p:cNvSpPr>
                  <a:spLocks noChangeArrowheads="1"/>
                </p:cNvSpPr>
                <p:nvPr/>
              </p:nvSpPr>
              <p:spPr bwMode="auto">
                <a:xfrm>
                  <a:off x="326" y="1864"/>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4</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66" name="Rectangle 54"/>
                <p:cNvSpPr>
                  <a:spLocks noChangeArrowheads="1"/>
                </p:cNvSpPr>
                <p:nvPr/>
              </p:nvSpPr>
              <p:spPr bwMode="auto">
                <a:xfrm>
                  <a:off x="254" y="1864"/>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67" name="Group 55"/>
              <p:cNvGrpSpPr>
                <a:grpSpLocks/>
              </p:cNvGrpSpPr>
              <p:nvPr/>
            </p:nvGrpSpPr>
            <p:grpSpPr bwMode="auto">
              <a:xfrm>
                <a:off x="946" y="1864"/>
                <a:ext cx="1577" cy="276"/>
                <a:chOff x="946" y="1864"/>
                <a:chExt cx="1577" cy="276"/>
              </a:xfrm>
            </p:grpSpPr>
            <p:sp>
              <p:nvSpPr>
                <p:cNvPr id="13368" name="Rectangle 56"/>
                <p:cNvSpPr>
                  <a:spLocks noChangeArrowheads="1"/>
                </p:cNvSpPr>
                <p:nvPr/>
              </p:nvSpPr>
              <p:spPr bwMode="auto">
                <a:xfrm>
                  <a:off x="1018" y="1864"/>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WCDMA/NA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69" name="Rectangle 57"/>
                <p:cNvSpPr>
                  <a:spLocks noChangeArrowheads="1"/>
                </p:cNvSpPr>
                <p:nvPr/>
              </p:nvSpPr>
              <p:spPr bwMode="auto">
                <a:xfrm>
                  <a:off x="946" y="1864"/>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70" name="Group 58"/>
              <p:cNvGrpSpPr>
                <a:grpSpLocks/>
              </p:cNvGrpSpPr>
              <p:nvPr/>
            </p:nvGrpSpPr>
            <p:grpSpPr bwMode="auto">
              <a:xfrm>
                <a:off x="2524" y="1864"/>
                <a:ext cx="1122" cy="276"/>
                <a:chOff x="2524" y="1864"/>
                <a:chExt cx="1122" cy="276"/>
              </a:xfrm>
            </p:grpSpPr>
            <p:sp>
              <p:nvSpPr>
                <p:cNvPr id="13371" name="Rectangle 59"/>
                <p:cNvSpPr>
                  <a:spLocks noChangeArrowheads="1"/>
                </p:cNvSpPr>
                <p:nvPr/>
              </p:nvSpPr>
              <p:spPr bwMode="auto">
                <a:xfrm>
                  <a:off x="2597" y="1864"/>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FDD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72" name="Rectangle 60"/>
                <p:cNvSpPr>
                  <a:spLocks noChangeArrowheads="1"/>
                </p:cNvSpPr>
                <p:nvPr/>
              </p:nvSpPr>
              <p:spPr bwMode="auto">
                <a:xfrm>
                  <a:off x="2524" y="1864"/>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73" name="Group 61"/>
              <p:cNvGrpSpPr>
                <a:grpSpLocks/>
              </p:cNvGrpSpPr>
              <p:nvPr/>
            </p:nvGrpSpPr>
            <p:grpSpPr bwMode="auto">
              <a:xfrm>
                <a:off x="3648" y="1864"/>
                <a:ext cx="1851" cy="276"/>
                <a:chOff x="3648" y="1864"/>
                <a:chExt cx="1851" cy="276"/>
              </a:xfrm>
            </p:grpSpPr>
            <p:sp>
              <p:nvSpPr>
                <p:cNvPr id="13374" name="Rectangle 62"/>
                <p:cNvSpPr>
                  <a:spLocks noChangeArrowheads="1"/>
                </p:cNvSpPr>
                <p:nvPr/>
              </p:nvSpPr>
              <p:spPr bwMode="auto">
                <a:xfrm>
                  <a:off x="3720" y="1864"/>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美国：</a:t>
                  </a:r>
                  <a:r>
                    <a:rPr lang="en-GB" altLang="zh-CN" sz="1200">
                      <a:solidFill>
                        <a:srgbClr val="CC0000"/>
                      </a:solidFill>
                      <a:latin typeface="Times New Roman" pitchFamily="16" charset="0"/>
                    </a:rPr>
                    <a:t>T1P1</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75" name="Rectangle 63"/>
                <p:cNvSpPr>
                  <a:spLocks noChangeArrowheads="1"/>
                </p:cNvSpPr>
                <p:nvPr/>
              </p:nvSpPr>
              <p:spPr bwMode="auto">
                <a:xfrm>
                  <a:off x="3648" y="1864"/>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76" name="Group 64"/>
              <p:cNvGrpSpPr>
                <a:grpSpLocks/>
              </p:cNvGrpSpPr>
              <p:nvPr/>
            </p:nvGrpSpPr>
            <p:grpSpPr bwMode="auto">
              <a:xfrm>
                <a:off x="254" y="2140"/>
                <a:ext cx="691" cy="276"/>
                <a:chOff x="254" y="2140"/>
                <a:chExt cx="691" cy="276"/>
              </a:xfrm>
            </p:grpSpPr>
            <p:sp>
              <p:nvSpPr>
                <p:cNvPr id="13377" name="Rectangle 65"/>
                <p:cNvSpPr>
                  <a:spLocks noChangeArrowheads="1"/>
                </p:cNvSpPr>
                <p:nvPr/>
              </p:nvSpPr>
              <p:spPr bwMode="auto">
                <a:xfrm>
                  <a:off x="326" y="2140"/>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5</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78" name="Rectangle 66"/>
                <p:cNvSpPr>
                  <a:spLocks noChangeArrowheads="1"/>
                </p:cNvSpPr>
                <p:nvPr/>
              </p:nvSpPr>
              <p:spPr bwMode="auto">
                <a:xfrm>
                  <a:off x="254" y="2140"/>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79" name="Group 67"/>
              <p:cNvGrpSpPr>
                <a:grpSpLocks/>
              </p:cNvGrpSpPr>
              <p:nvPr/>
            </p:nvGrpSpPr>
            <p:grpSpPr bwMode="auto">
              <a:xfrm>
                <a:off x="946" y="2140"/>
                <a:ext cx="1577" cy="276"/>
                <a:chOff x="946" y="2140"/>
                <a:chExt cx="1577" cy="276"/>
              </a:xfrm>
            </p:grpSpPr>
            <p:sp>
              <p:nvSpPr>
                <p:cNvPr id="13380" name="Rectangle 68"/>
                <p:cNvSpPr>
                  <a:spLocks noChangeArrowheads="1"/>
                </p:cNvSpPr>
                <p:nvPr/>
              </p:nvSpPr>
              <p:spPr bwMode="auto">
                <a:xfrm>
                  <a:off x="1018" y="2140"/>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Global CDMA II</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81" name="Rectangle 69"/>
                <p:cNvSpPr>
                  <a:spLocks noChangeArrowheads="1"/>
                </p:cNvSpPr>
                <p:nvPr/>
              </p:nvSpPr>
              <p:spPr bwMode="auto">
                <a:xfrm>
                  <a:off x="946" y="2140"/>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82" name="Group 70"/>
              <p:cNvGrpSpPr>
                <a:grpSpLocks/>
              </p:cNvGrpSpPr>
              <p:nvPr/>
            </p:nvGrpSpPr>
            <p:grpSpPr bwMode="auto">
              <a:xfrm>
                <a:off x="2524" y="2140"/>
                <a:ext cx="1122" cy="276"/>
                <a:chOff x="2524" y="2140"/>
                <a:chExt cx="1122" cy="276"/>
              </a:xfrm>
            </p:grpSpPr>
            <p:sp>
              <p:nvSpPr>
                <p:cNvPr id="13383" name="Rectangle 71"/>
                <p:cNvSpPr>
                  <a:spLocks noChangeArrowheads="1"/>
                </p:cNvSpPr>
                <p:nvPr/>
              </p:nvSpPr>
              <p:spPr bwMode="auto">
                <a:xfrm>
                  <a:off x="2597" y="2140"/>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FDD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84" name="Rectangle 72"/>
                <p:cNvSpPr>
                  <a:spLocks noChangeArrowheads="1"/>
                </p:cNvSpPr>
                <p:nvPr/>
              </p:nvSpPr>
              <p:spPr bwMode="auto">
                <a:xfrm>
                  <a:off x="2524" y="2140"/>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85" name="Group 73"/>
              <p:cNvGrpSpPr>
                <a:grpSpLocks/>
              </p:cNvGrpSpPr>
              <p:nvPr/>
            </p:nvGrpSpPr>
            <p:grpSpPr bwMode="auto">
              <a:xfrm>
                <a:off x="3648" y="2140"/>
                <a:ext cx="1851" cy="276"/>
                <a:chOff x="3648" y="2140"/>
                <a:chExt cx="1851" cy="276"/>
              </a:xfrm>
            </p:grpSpPr>
            <p:sp>
              <p:nvSpPr>
                <p:cNvPr id="13386" name="Rectangle 74"/>
                <p:cNvSpPr>
                  <a:spLocks noChangeArrowheads="1"/>
                </p:cNvSpPr>
                <p:nvPr/>
              </p:nvSpPr>
              <p:spPr bwMode="auto">
                <a:xfrm>
                  <a:off x="3720" y="2140"/>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韩国：</a:t>
                  </a:r>
                  <a:r>
                    <a:rPr lang="en-GB" altLang="zh-CN" sz="1200">
                      <a:solidFill>
                        <a:srgbClr val="CC0000"/>
                      </a:solidFill>
                      <a:latin typeface="Times New Roman" pitchFamily="16" charset="0"/>
                    </a:rPr>
                    <a:t>TTA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87" name="Rectangle 75"/>
                <p:cNvSpPr>
                  <a:spLocks noChangeArrowheads="1"/>
                </p:cNvSpPr>
                <p:nvPr/>
              </p:nvSpPr>
              <p:spPr bwMode="auto">
                <a:xfrm>
                  <a:off x="3648" y="2140"/>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88" name="Group 76"/>
              <p:cNvGrpSpPr>
                <a:grpSpLocks/>
              </p:cNvGrpSpPr>
              <p:nvPr/>
            </p:nvGrpSpPr>
            <p:grpSpPr bwMode="auto">
              <a:xfrm>
                <a:off x="254" y="2417"/>
                <a:ext cx="691" cy="276"/>
                <a:chOff x="254" y="2417"/>
                <a:chExt cx="691" cy="276"/>
              </a:xfrm>
            </p:grpSpPr>
            <p:sp>
              <p:nvSpPr>
                <p:cNvPr id="13389" name="Rectangle 77"/>
                <p:cNvSpPr>
                  <a:spLocks noChangeArrowheads="1"/>
                </p:cNvSpPr>
                <p:nvPr/>
              </p:nvSpPr>
              <p:spPr bwMode="auto">
                <a:xfrm>
                  <a:off x="326" y="2417"/>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6</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90" name="Rectangle 78"/>
                <p:cNvSpPr>
                  <a:spLocks noChangeArrowheads="1"/>
                </p:cNvSpPr>
                <p:nvPr/>
              </p:nvSpPr>
              <p:spPr bwMode="auto">
                <a:xfrm>
                  <a:off x="254" y="2417"/>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91" name="Group 79"/>
              <p:cNvGrpSpPr>
                <a:grpSpLocks/>
              </p:cNvGrpSpPr>
              <p:nvPr/>
            </p:nvGrpSpPr>
            <p:grpSpPr bwMode="auto">
              <a:xfrm>
                <a:off x="946" y="2417"/>
                <a:ext cx="1577" cy="276"/>
                <a:chOff x="946" y="2417"/>
                <a:chExt cx="1577" cy="276"/>
              </a:xfrm>
            </p:grpSpPr>
            <p:sp>
              <p:nvSpPr>
                <p:cNvPr id="13392" name="Rectangle 80"/>
                <p:cNvSpPr>
                  <a:spLocks noChangeArrowheads="1"/>
                </p:cNvSpPr>
                <p:nvPr/>
              </p:nvSpPr>
              <p:spPr bwMode="auto">
                <a:xfrm>
                  <a:off x="1018" y="2417"/>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TD-SCDMA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93" name="Rectangle 81"/>
                <p:cNvSpPr>
                  <a:spLocks noChangeArrowheads="1"/>
                </p:cNvSpPr>
                <p:nvPr/>
              </p:nvSpPr>
              <p:spPr bwMode="auto">
                <a:xfrm>
                  <a:off x="946" y="2417"/>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94" name="Group 82"/>
              <p:cNvGrpSpPr>
                <a:grpSpLocks/>
              </p:cNvGrpSpPr>
              <p:nvPr/>
            </p:nvGrpSpPr>
            <p:grpSpPr bwMode="auto">
              <a:xfrm>
                <a:off x="2524" y="2417"/>
                <a:ext cx="1122" cy="276"/>
                <a:chOff x="2524" y="2417"/>
                <a:chExt cx="1122" cy="276"/>
              </a:xfrm>
            </p:grpSpPr>
            <p:sp>
              <p:nvSpPr>
                <p:cNvPr id="13395" name="Rectangle 83"/>
                <p:cNvSpPr>
                  <a:spLocks noChangeArrowheads="1"/>
                </p:cNvSpPr>
                <p:nvPr/>
              </p:nvSpPr>
              <p:spPr bwMode="auto">
                <a:xfrm>
                  <a:off x="2597" y="2417"/>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TDD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96" name="Rectangle 84"/>
                <p:cNvSpPr>
                  <a:spLocks noChangeArrowheads="1"/>
                </p:cNvSpPr>
                <p:nvPr/>
              </p:nvSpPr>
              <p:spPr bwMode="auto">
                <a:xfrm>
                  <a:off x="2524" y="2417"/>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397" name="Group 85"/>
              <p:cNvGrpSpPr>
                <a:grpSpLocks/>
              </p:cNvGrpSpPr>
              <p:nvPr/>
            </p:nvGrpSpPr>
            <p:grpSpPr bwMode="auto">
              <a:xfrm>
                <a:off x="3648" y="2417"/>
                <a:ext cx="1851" cy="276"/>
                <a:chOff x="3648" y="2417"/>
                <a:chExt cx="1851" cy="276"/>
              </a:xfrm>
            </p:grpSpPr>
            <p:sp>
              <p:nvSpPr>
                <p:cNvPr id="13398" name="Rectangle 86"/>
                <p:cNvSpPr>
                  <a:spLocks noChangeArrowheads="1"/>
                </p:cNvSpPr>
                <p:nvPr/>
              </p:nvSpPr>
              <p:spPr bwMode="auto">
                <a:xfrm>
                  <a:off x="3720" y="2417"/>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中国：</a:t>
                  </a:r>
                  <a:r>
                    <a:rPr lang="en-GB" altLang="zh-CN" sz="1200">
                      <a:solidFill>
                        <a:srgbClr val="CC0000"/>
                      </a:solidFill>
                      <a:latin typeface="Times New Roman" pitchFamily="16" charset="0"/>
                    </a:rPr>
                    <a:t>CATT</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399" name="Rectangle 87"/>
                <p:cNvSpPr>
                  <a:spLocks noChangeArrowheads="1"/>
                </p:cNvSpPr>
                <p:nvPr/>
              </p:nvSpPr>
              <p:spPr bwMode="auto">
                <a:xfrm>
                  <a:off x="3648" y="2417"/>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00" name="Group 88"/>
              <p:cNvGrpSpPr>
                <a:grpSpLocks/>
              </p:cNvGrpSpPr>
              <p:nvPr/>
            </p:nvGrpSpPr>
            <p:grpSpPr bwMode="auto">
              <a:xfrm>
                <a:off x="254" y="2694"/>
                <a:ext cx="691" cy="276"/>
                <a:chOff x="254" y="2694"/>
                <a:chExt cx="691" cy="276"/>
              </a:xfrm>
            </p:grpSpPr>
            <p:sp>
              <p:nvSpPr>
                <p:cNvPr id="13401" name="Rectangle 89"/>
                <p:cNvSpPr>
                  <a:spLocks noChangeArrowheads="1"/>
                </p:cNvSpPr>
                <p:nvPr/>
              </p:nvSpPr>
              <p:spPr bwMode="auto">
                <a:xfrm>
                  <a:off x="326" y="2694"/>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7</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02" name="Rectangle 90"/>
                <p:cNvSpPr>
                  <a:spLocks noChangeArrowheads="1"/>
                </p:cNvSpPr>
                <p:nvPr/>
              </p:nvSpPr>
              <p:spPr bwMode="auto">
                <a:xfrm>
                  <a:off x="254" y="2694"/>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03" name="Group 91"/>
              <p:cNvGrpSpPr>
                <a:grpSpLocks/>
              </p:cNvGrpSpPr>
              <p:nvPr/>
            </p:nvGrpSpPr>
            <p:grpSpPr bwMode="auto">
              <a:xfrm>
                <a:off x="946" y="2694"/>
                <a:ext cx="1577" cy="276"/>
                <a:chOff x="946" y="2694"/>
                <a:chExt cx="1577" cy="276"/>
              </a:xfrm>
            </p:grpSpPr>
            <p:sp>
              <p:nvSpPr>
                <p:cNvPr id="13404" name="Rectangle 92"/>
                <p:cNvSpPr>
                  <a:spLocks noChangeArrowheads="1"/>
                </p:cNvSpPr>
                <p:nvPr/>
              </p:nvSpPr>
              <p:spPr bwMode="auto">
                <a:xfrm>
                  <a:off x="1018" y="2694"/>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cdma2000</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05" name="Rectangle 93"/>
                <p:cNvSpPr>
                  <a:spLocks noChangeArrowheads="1"/>
                </p:cNvSpPr>
                <p:nvPr/>
              </p:nvSpPr>
              <p:spPr bwMode="auto">
                <a:xfrm>
                  <a:off x="946" y="2694"/>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06" name="Group 94"/>
              <p:cNvGrpSpPr>
                <a:grpSpLocks/>
              </p:cNvGrpSpPr>
              <p:nvPr/>
            </p:nvGrpSpPr>
            <p:grpSpPr bwMode="auto">
              <a:xfrm>
                <a:off x="2524" y="2694"/>
                <a:ext cx="1122" cy="276"/>
                <a:chOff x="2524" y="2694"/>
                <a:chExt cx="1122" cy="276"/>
              </a:xfrm>
            </p:grpSpPr>
            <p:sp>
              <p:nvSpPr>
                <p:cNvPr id="13407" name="Rectangle 95"/>
                <p:cNvSpPr>
                  <a:spLocks noChangeArrowheads="1"/>
                </p:cNvSpPr>
                <p:nvPr/>
              </p:nvSpPr>
              <p:spPr bwMode="auto">
                <a:xfrm>
                  <a:off x="2597" y="2694"/>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FDD</a:t>
                  </a:r>
                  <a:r>
                    <a:rPr lang="zh-CN" altLang="en-GB" sz="1200">
                      <a:solidFill>
                        <a:srgbClr val="CC0000"/>
                      </a:solidFill>
                      <a:latin typeface="Times New Roman" pitchFamily="16" charset="0"/>
                    </a:rPr>
                    <a:t>、</a:t>
                  </a:r>
                  <a:r>
                    <a:rPr lang="en-GB" altLang="zh-CN" sz="1200">
                      <a:solidFill>
                        <a:srgbClr val="CC0000"/>
                      </a:solidFill>
                      <a:latin typeface="Times New Roman" pitchFamily="16" charset="0"/>
                    </a:rPr>
                    <a:t>TDD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08" name="Rectangle 96"/>
                <p:cNvSpPr>
                  <a:spLocks noChangeArrowheads="1"/>
                </p:cNvSpPr>
                <p:nvPr/>
              </p:nvSpPr>
              <p:spPr bwMode="auto">
                <a:xfrm>
                  <a:off x="2524" y="2694"/>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09" name="Group 97"/>
              <p:cNvGrpSpPr>
                <a:grpSpLocks/>
              </p:cNvGrpSpPr>
              <p:nvPr/>
            </p:nvGrpSpPr>
            <p:grpSpPr bwMode="auto">
              <a:xfrm>
                <a:off x="3648" y="2694"/>
                <a:ext cx="1851" cy="276"/>
                <a:chOff x="3648" y="2694"/>
                <a:chExt cx="1851" cy="276"/>
              </a:xfrm>
            </p:grpSpPr>
            <p:sp>
              <p:nvSpPr>
                <p:cNvPr id="13410" name="Rectangle 98"/>
                <p:cNvSpPr>
                  <a:spLocks noChangeArrowheads="1"/>
                </p:cNvSpPr>
                <p:nvPr/>
              </p:nvSpPr>
              <p:spPr bwMode="auto">
                <a:xfrm>
                  <a:off x="3720" y="2694"/>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美国：</a:t>
                  </a:r>
                  <a:r>
                    <a:rPr lang="en-GB" altLang="zh-CN" sz="1200">
                      <a:solidFill>
                        <a:srgbClr val="CC0000"/>
                      </a:solidFill>
                      <a:latin typeface="Times New Roman" pitchFamily="16" charset="0"/>
                    </a:rPr>
                    <a:t>TIA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11" name="Rectangle 99"/>
                <p:cNvSpPr>
                  <a:spLocks noChangeArrowheads="1"/>
                </p:cNvSpPr>
                <p:nvPr/>
              </p:nvSpPr>
              <p:spPr bwMode="auto">
                <a:xfrm>
                  <a:off x="3648" y="2694"/>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12" name="Group 100"/>
              <p:cNvGrpSpPr>
                <a:grpSpLocks/>
              </p:cNvGrpSpPr>
              <p:nvPr/>
            </p:nvGrpSpPr>
            <p:grpSpPr bwMode="auto">
              <a:xfrm>
                <a:off x="254" y="2971"/>
                <a:ext cx="691" cy="276"/>
                <a:chOff x="254" y="2971"/>
                <a:chExt cx="691" cy="276"/>
              </a:xfrm>
            </p:grpSpPr>
            <p:sp>
              <p:nvSpPr>
                <p:cNvPr id="13413" name="Rectangle 101"/>
                <p:cNvSpPr>
                  <a:spLocks noChangeArrowheads="1"/>
                </p:cNvSpPr>
                <p:nvPr/>
              </p:nvSpPr>
              <p:spPr bwMode="auto">
                <a:xfrm>
                  <a:off x="326" y="2971"/>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8</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14" name="Rectangle 102"/>
                <p:cNvSpPr>
                  <a:spLocks noChangeArrowheads="1"/>
                </p:cNvSpPr>
                <p:nvPr/>
              </p:nvSpPr>
              <p:spPr bwMode="auto">
                <a:xfrm>
                  <a:off x="254" y="2971"/>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15" name="Group 103"/>
              <p:cNvGrpSpPr>
                <a:grpSpLocks/>
              </p:cNvGrpSpPr>
              <p:nvPr/>
            </p:nvGrpSpPr>
            <p:grpSpPr bwMode="auto">
              <a:xfrm>
                <a:off x="946" y="2971"/>
                <a:ext cx="1577" cy="276"/>
                <a:chOff x="946" y="2971"/>
                <a:chExt cx="1577" cy="276"/>
              </a:xfrm>
            </p:grpSpPr>
            <p:sp>
              <p:nvSpPr>
                <p:cNvPr id="13416" name="Rectangle 104"/>
                <p:cNvSpPr>
                  <a:spLocks noChangeArrowheads="1"/>
                </p:cNvSpPr>
                <p:nvPr/>
              </p:nvSpPr>
              <p:spPr bwMode="auto">
                <a:xfrm>
                  <a:off x="1018" y="2971"/>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Global CDMA I</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17" name="Rectangle 105"/>
                <p:cNvSpPr>
                  <a:spLocks noChangeArrowheads="1"/>
                </p:cNvSpPr>
                <p:nvPr/>
              </p:nvSpPr>
              <p:spPr bwMode="auto">
                <a:xfrm>
                  <a:off x="946" y="2971"/>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18" name="Group 106"/>
              <p:cNvGrpSpPr>
                <a:grpSpLocks/>
              </p:cNvGrpSpPr>
              <p:nvPr/>
            </p:nvGrpSpPr>
            <p:grpSpPr bwMode="auto">
              <a:xfrm>
                <a:off x="2524" y="2971"/>
                <a:ext cx="1122" cy="276"/>
                <a:chOff x="2524" y="2971"/>
                <a:chExt cx="1122" cy="276"/>
              </a:xfrm>
            </p:grpSpPr>
            <p:sp>
              <p:nvSpPr>
                <p:cNvPr id="13419" name="Rectangle 107"/>
                <p:cNvSpPr>
                  <a:spLocks noChangeArrowheads="1"/>
                </p:cNvSpPr>
                <p:nvPr/>
              </p:nvSpPr>
              <p:spPr bwMode="auto">
                <a:xfrm>
                  <a:off x="2597" y="2971"/>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FDD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20" name="Rectangle 108"/>
                <p:cNvSpPr>
                  <a:spLocks noChangeArrowheads="1"/>
                </p:cNvSpPr>
                <p:nvPr/>
              </p:nvSpPr>
              <p:spPr bwMode="auto">
                <a:xfrm>
                  <a:off x="2524" y="2971"/>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21" name="Group 109"/>
              <p:cNvGrpSpPr>
                <a:grpSpLocks/>
              </p:cNvGrpSpPr>
              <p:nvPr/>
            </p:nvGrpSpPr>
            <p:grpSpPr bwMode="auto">
              <a:xfrm>
                <a:off x="3648" y="2971"/>
                <a:ext cx="1851" cy="276"/>
                <a:chOff x="3648" y="2971"/>
                <a:chExt cx="1851" cy="276"/>
              </a:xfrm>
            </p:grpSpPr>
            <p:sp>
              <p:nvSpPr>
                <p:cNvPr id="13422" name="Rectangle 110"/>
                <p:cNvSpPr>
                  <a:spLocks noChangeArrowheads="1"/>
                </p:cNvSpPr>
                <p:nvPr/>
              </p:nvSpPr>
              <p:spPr bwMode="auto">
                <a:xfrm>
                  <a:off x="3720" y="2971"/>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韩国：</a:t>
                  </a:r>
                  <a:r>
                    <a:rPr lang="en-GB" altLang="zh-CN" sz="1200">
                      <a:solidFill>
                        <a:srgbClr val="CC0000"/>
                      </a:solidFill>
                      <a:latin typeface="Times New Roman" pitchFamily="16" charset="0"/>
                    </a:rPr>
                    <a:t>TTA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23" name="Rectangle 111"/>
                <p:cNvSpPr>
                  <a:spLocks noChangeArrowheads="1"/>
                </p:cNvSpPr>
                <p:nvPr/>
              </p:nvSpPr>
              <p:spPr bwMode="auto">
                <a:xfrm>
                  <a:off x="3648" y="2971"/>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24" name="Group 112"/>
              <p:cNvGrpSpPr>
                <a:grpSpLocks/>
              </p:cNvGrpSpPr>
              <p:nvPr/>
            </p:nvGrpSpPr>
            <p:grpSpPr bwMode="auto">
              <a:xfrm>
                <a:off x="254" y="3248"/>
                <a:ext cx="691" cy="276"/>
                <a:chOff x="254" y="3248"/>
                <a:chExt cx="691" cy="276"/>
              </a:xfrm>
            </p:grpSpPr>
            <p:sp>
              <p:nvSpPr>
                <p:cNvPr id="13425" name="Rectangle 113"/>
                <p:cNvSpPr>
                  <a:spLocks noChangeArrowheads="1"/>
                </p:cNvSpPr>
                <p:nvPr/>
              </p:nvSpPr>
              <p:spPr bwMode="auto">
                <a:xfrm>
                  <a:off x="326" y="3248"/>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9</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26" name="Rectangle 114"/>
                <p:cNvSpPr>
                  <a:spLocks noChangeArrowheads="1"/>
                </p:cNvSpPr>
                <p:nvPr/>
              </p:nvSpPr>
              <p:spPr bwMode="auto">
                <a:xfrm>
                  <a:off x="254" y="3248"/>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27" name="Group 115"/>
              <p:cNvGrpSpPr>
                <a:grpSpLocks/>
              </p:cNvGrpSpPr>
              <p:nvPr/>
            </p:nvGrpSpPr>
            <p:grpSpPr bwMode="auto">
              <a:xfrm>
                <a:off x="946" y="3248"/>
                <a:ext cx="1577" cy="276"/>
                <a:chOff x="946" y="3248"/>
                <a:chExt cx="1577" cy="276"/>
              </a:xfrm>
            </p:grpSpPr>
            <p:sp>
              <p:nvSpPr>
                <p:cNvPr id="13428" name="Rectangle 116"/>
                <p:cNvSpPr>
                  <a:spLocks noChangeArrowheads="1"/>
                </p:cNvSpPr>
                <p:nvPr/>
              </p:nvSpPr>
              <p:spPr bwMode="auto">
                <a:xfrm>
                  <a:off x="1018" y="3248"/>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UWC-136</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29" name="Rectangle 117"/>
                <p:cNvSpPr>
                  <a:spLocks noChangeArrowheads="1"/>
                </p:cNvSpPr>
                <p:nvPr/>
              </p:nvSpPr>
              <p:spPr bwMode="auto">
                <a:xfrm>
                  <a:off x="946" y="3248"/>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30" name="Group 118"/>
              <p:cNvGrpSpPr>
                <a:grpSpLocks/>
              </p:cNvGrpSpPr>
              <p:nvPr/>
            </p:nvGrpSpPr>
            <p:grpSpPr bwMode="auto">
              <a:xfrm>
                <a:off x="2524" y="3248"/>
                <a:ext cx="1122" cy="276"/>
                <a:chOff x="2524" y="3248"/>
                <a:chExt cx="1122" cy="276"/>
              </a:xfrm>
            </p:grpSpPr>
            <p:sp>
              <p:nvSpPr>
                <p:cNvPr id="13431" name="Rectangle 119"/>
                <p:cNvSpPr>
                  <a:spLocks noChangeArrowheads="1"/>
                </p:cNvSpPr>
                <p:nvPr/>
              </p:nvSpPr>
              <p:spPr bwMode="auto">
                <a:xfrm>
                  <a:off x="2597" y="3248"/>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FDD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32" name="Rectangle 120"/>
                <p:cNvSpPr>
                  <a:spLocks noChangeArrowheads="1"/>
                </p:cNvSpPr>
                <p:nvPr/>
              </p:nvSpPr>
              <p:spPr bwMode="auto">
                <a:xfrm>
                  <a:off x="2524" y="3248"/>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33" name="Group 121"/>
              <p:cNvGrpSpPr>
                <a:grpSpLocks/>
              </p:cNvGrpSpPr>
              <p:nvPr/>
            </p:nvGrpSpPr>
            <p:grpSpPr bwMode="auto">
              <a:xfrm>
                <a:off x="3648" y="3248"/>
                <a:ext cx="1851" cy="276"/>
                <a:chOff x="3648" y="3248"/>
                <a:chExt cx="1851" cy="276"/>
              </a:xfrm>
            </p:grpSpPr>
            <p:sp>
              <p:nvSpPr>
                <p:cNvPr id="13434" name="Rectangle 122"/>
                <p:cNvSpPr>
                  <a:spLocks noChangeArrowheads="1"/>
                </p:cNvSpPr>
                <p:nvPr/>
              </p:nvSpPr>
              <p:spPr bwMode="auto">
                <a:xfrm>
                  <a:off x="3720" y="3248"/>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美国：</a:t>
                  </a:r>
                  <a:r>
                    <a:rPr lang="en-GB" altLang="zh-CN" sz="1200">
                      <a:solidFill>
                        <a:srgbClr val="CC0000"/>
                      </a:solidFill>
                      <a:latin typeface="Times New Roman" pitchFamily="16" charset="0"/>
                    </a:rPr>
                    <a:t>TIA</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35" name="Rectangle 123"/>
                <p:cNvSpPr>
                  <a:spLocks noChangeArrowheads="1"/>
                </p:cNvSpPr>
                <p:nvPr/>
              </p:nvSpPr>
              <p:spPr bwMode="auto">
                <a:xfrm>
                  <a:off x="3648" y="3248"/>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36" name="Group 124"/>
              <p:cNvGrpSpPr>
                <a:grpSpLocks/>
              </p:cNvGrpSpPr>
              <p:nvPr/>
            </p:nvGrpSpPr>
            <p:grpSpPr bwMode="auto">
              <a:xfrm>
                <a:off x="254" y="3524"/>
                <a:ext cx="691" cy="276"/>
                <a:chOff x="254" y="3524"/>
                <a:chExt cx="691" cy="276"/>
              </a:xfrm>
            </p:grpSpPr>
            <p:sp>
              <p:nvSpPr>
                <p:cNvPr id="13437" name="Rectangle 125"/>
                <p:cNvSpPr>
                  <a:spLocks noChangeArrowheads="1"/>
                </p:cNvSpPr>
                <p:nvPr/>
              </p:nvSpPr>
              <p:spPr bwMode="auto">
                <a:xfrm>
                  <a:off x="326" y="3524"/>
                  <a:ext cx="54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10</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38" name="Rectangle 126"/>
                <p:cNvSpPr>
                  <a:spLocks noChangeArrowheads="1"/>
                </p:cNvSpPr>
                <p:nvPr/>
              </p:nvSpPr>
              <p:spPr bwMode="auto">
                <a:xfrm>
                  <a:off x="254" y="3524"/>
                  <a:ext cx="692"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39" name="Group 127"/>
              <p:cNvGrpSpPr>
                <a:grpSpLocks/>
              </p:cNvGrpSpPr>
              <p:nvPr/>
            </p:nvGrpSpPr>
            <p:grpSpPr bwMode="auto">
              <a:xfrm>
                <a:off x="946" y="3524"/>
                <a:ext cx="1577" cy="276"/>
                <a:chOff x="946" y="3524"/>
                <a:chExt cx="1577" cy="276"/>
              </a:xfrm>
            </p:grpSpPr>
            <p:sp>
              <p:nvSpPr>
                <p:cNvPr id="13440" name="Rectangle 128"/>
                <p:cNvSpPr>
                  <a:spLocks noChangeArrowheads="1"/>
                </p:cNvSpPr>
                <p:nvPr/>
              </p:nvSpPr>
              <p:spPr bwMode="auto">
                <a:xfrm>
                  <a:off x="1018" y="3524"/>
                  <a:ext cx="1434"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EP-DECT</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41" name="Rectangle 129"/>
                <p:cNvSpPr>
                  <a:spLocks noChangeArrowheads="1"/>
                </p:cNvSpPr>
                <p:nvPr/>
              </p:nvSpPr>
              <p:spPr bwMode="auto">
                <a:xfrm>
                  <a:off x="946" y="3524"/>
                  <a:ext cx="1578"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42" name="Group 130"/>
              <p:cNvGrpSpPr>
                <a:grpSpLocks/>
              </p:cNvGrpSpPr>
              <p:nvPr/>
            </p:nvGrpSpPr>
            <p:grpSpPr bwMode="auto">
              <a:xfrm>
                <a:off x="2524" y="3524"/>
                <a:ext cx="1122" cy="276"/>
                <a:chOff x="2524" y="3524"/>
                <a:chExt cx="1122" cy="276"/>
              </a:xfrm>
            </p:grpSpPr>
            <p:sp>
              <p:nvSpPr>
                <p:cNvPr id="13443" name="Rectangle 131"/>
                <p:cNvSpPr>
                  <a:spLocks noChangeArrowheads="1"/>
                </p:cNvSpPr>
                <p:nvPr/>
              </p:nvSpPr>
              <p:spPr bwMode="auto">
                <a:xfrm>
                  <a:off x="2597" y="3524"/>
                  <a:ext cx="979"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CC0000"/>
                      </a:solidFill>
                      <a:latin typeface="Times New Roman" pitchFamily="16" charset="0"/>
                    </a:rPr>
                    <a:t>TDD</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44" name="Rectangle 132"/>
                <p:cNvSpPr>
                  <a:spLocks noChangeArrowheads="1"/>
                </p:cNvSpPr>
                <p:nvPr/>
              </p:nvSpPr>
              <p:spPr bwMode="auto">
                <a:xfrm>
                  <a:off x="2524" y="3524"/>
                  <a:ext cx="1123" cy="277"/>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3445" name="Group 133"/>
              <p:cNvGrpSpPr>
                <a:grpSpLocks/>
              </p:cNvGrpSpPr>
              <p:nvPr/>
            </p:nvGrpSpPr>
            <p:grpSpPr bwMode="auto">
              <a:xfrm>
                <a:off x="3648" y="3524"/>
                <a:ext cx="1851" cy="276"/>
                <a:chOff x="3648" y="3524"/>
                <a:chExt cx="1851" cy="276"/>
              </a:xfrm>
            </p:grpSpPr>
            <p:sp>
              <p:nvSpPr>
                <p:cNvPr id="13446" name="Rectangle 134"/>
                <p:cNvSpPr>
                  <a:spLocks noChangeArrowheads="1"/>
                </p:cNvSpPr>
                <p:nvPr/>
              </p:nvSpPr>
              <p:spPr bwMode="auto">
                <a:xfrm>
                  <a:off x="3720" y="3524"/>
                  <a:ext cx="1707" cy="277"/>
                </a:xfrm>
                <a:prstGeom prst="rect">
                  <a:avLst/>
                </a:prstGeom>
                <a:noFill/>
                <a:ln w="9525">
                  <a:noFill/>
                  <a:round/>
                  <a:headEnd/>
                  <a:tailEnd/>
                </a:ln>
                <a:effectLst/>
              </p:spPr>
              <p:txBody>
                <a:bodyPr lIns="92160" tIns="46080" rIns="92160" bIns="46080" anchor="ctr"/>
                <a:lstStyle/>
                <a:p>
                  <a:pPr algn="ctr">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CC0000"/>
                      </a:solidFill>
                      <a:latin typeface="Times New Roman" pitchFamily="16" charset="0"/>
                    </a:rPr>
                    <a:t>欧洲：</a:t>
                  </a:r>
                  <a:r>
                    <a:rPr lang="en-GB" altLang="zh-CN" sz="1200">
                      <a:solidFill>
                        <a:srgbClr val="CC0000"/>
                      </a:solidFill>
                      <a:latin typeface="Times New Roman" pitchFamily="16" charset="0"/>
                    </a:rPr>
                    <a:t>ETSI DECT</a:t>
                  </a:r>
                  <a:r>
                    <a:rPr lang="zh-CN" altLang="en-GB" sz="1200">
                      <a:solidFill>
                        <a:srgbClr val="CC0000"/>
                      </a:solidFill>
                      <a:latin typeface="Times New Roman" pitchFamily="16" charset="0"/>
                    </a:rPr>
                    <a:t>计划</a:t>
                  </a:r>
                </a:p>
                <a:p>
                  <a:pPr algn="ctr" eaLnBrk="0" hangingPunct="0">
                    <a:buClr>
                      <a:srgbClr val="CC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CC0000"/>
                    </a:solidFill>
                    <a:latin typeface="Times New Roman" pitchFamily="16" charset="0"/>
                  </a:endParaRPr>
                </a:p>
              </p:txBody>
            </p:sp>
            <p:sp>
              <p:nvSpPr>
                <p:cNvPr id="13447" name="Rectangle 135"/>
                <p:cNvSpPr>
                  <a:spLocks noChangeArrowheads="1"/>
                </p:cNvSpPr>
                <p:nvPr/>
              </p:nvSpPr>
              <p:spPr bwMode="auto">
                <a:xfrm>
                  <a:off x="3648" y="3524"/>
                  <a:ext cx="1852" cy="277"/>
                </a:xfrm>
                <a:prstGeom prst="rect">
                  <a:avLst/>
                </a:prstGeom>
                <a:noFill/>
                <a:ln w="9525">
                  <a:solidFill>
                    <a:srgbClr val="A0A0A0"/>
                  </a:solidFill>
                  <a:miter lim="800000"/>
                  <a:headEnd/>
                  <a:tailEnd/>
                </a:ln>
                <a:effectLst/>
              </p:spPr>
              <p:txBody>
                <a:bodyPr wrap="none" anchor="ctr"/>
                <a:lstStyle/>
                <a:p>
                  <a:endParaRPr lang="zh-CN" altLang="en-US"/>
                </a:p>
              </p:txBody>
            </p:sp>
          </p:grpSp>
        </p:grpSp>
        <p:sp>
          <p:nvSpPr>
            <p:cNvPr id="13448" name="Rectangle 136"/>
            <p:cNvSpPr>
              <a:spLocks noChangeArrowheads="1"/>
            </p:cNvSpPr>
            <p:nvPr/>
          </p:nvSpPr>
          <p:spPr bwMode="auto">
            <a:xfrm>
              <a:off x="249" y="754"/>
              <a:ext cx="5257" cy="3050"/>
            </a:xfrm>
            <a:prstGeom prst="rect">
              <a:avLst/>
            </a:prstGeom>
            <a:noFill/>
            <a:ln w="9360">
              <a:solidFill>
                <a:srgbClr val="A0A0A0"/>
              </a:solidFill>
              <a:miter lim="800000"/>
              <a:headEnd/>
              <a:tailEnd/>
            </a:ln>
            <a:effec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214290"/>
            <a:ext cx="2348720" cy="523220"/>
          </a:xfrm>
          <a:prstGeom prst="rect">
            <a:avLst/>
          </a:prstGeom>
        </p:spPr>
        <p:txBody>
          <a:bodyPr wrap="none">
            <a:spAutoFit/>
          </a:bodyPr>
          <a:lstStyle/>
          <a:p>
            <a:r>
              <a:rPr lang="zh-CN" altLang="en-US" sz="2800" b="1" dirty="0" smtClean="0"/>
              <a:t>软切换的过程</a:t>
            </a:r>
            <a:endParaRPr lang="zh-CN" altLang="en-US" sz="2800" b="1" dirty="0"/>
          </a:p>
        </p:txBody>
      </p:sp>
      <p:sp>
        <p:nvSpPr>
          <p:cNvPr id="924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4673" name="Object 1"/>
          <p:cNvGraphicFramePr>
            <a:graphicFrameLocks noChangeAspect="1"/>
          </p:cNvGraphicFramePr>
          <p:nvPr/>
        </p:nvGraphicFramePr>
        <p:xfrm>
          <a:off x="1000100" y="1027670"/>
          <a:ext cx="7068044" cy="5187412"/>
        </p:xfrm>
        <a:graphic>
          <a:graphicData uri="http://schemas.openxmlformats.org/presentationml/2006/ole">
            <p:oleObj spid="_x0000_s924673" name="Visio" r:id="rId4" imgW="4297375" imgH="3148584" progId="Visio.Drawing.11">
              <p:embed/>
            </p:oleObj>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214290"/>
            <a:ext cx="5128327" cy="523220"/>
          </a:xfrm>
          <a:prstGeom prst="rect">
            <a:avLst/>
          </a:prstGeom>
        </p:spPr>
        <p:txBody>
          <a:bodyPr wrap="none">
            <a:spAutoFit/>
          </a:bodyPr>
          <a:lstStyle/>
          <a:p>
            <a:r>
              <a:rPr lang="en-US" sz="2800" b="1" dirty="0" smtClean="0"/>
              <a:t>CDMA2000 1X</a:t>
            </a:r>
            <a:r>
              <a:rPr lang="zh-CN" altLang="en-US" sz="2800" b="1" dirty="0" smtClean="0"/>
              <a:t>系统中的硬切换</a:t>
            </a:r>
            <a:endParaRPr lang="zh-CN" altLang="en-US" sz="2800" b="1" dirty="0"/>
          </a:p>
        </p:txBody>
      </p:sp>
      <p:sp>
        <p:nvSpPr>
          <p:cNvPr id="922626" name="Rectangle 2"/>
          <p:cNvSpPr>
            <a:spLocks noChangeArrowheads="1"/>
          </p:cNvSpPr>
          <p:nvPr/>
        </p:nvSpPr>
        <p:spPr bwMode="auto">
          <a:xfrm>
            <a:off x="1071538" y="2285992"/>
            <a:ext cx="7377341" cy="22467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533400" algn="l"/>
              </a:tabLst>
            </a:pPr>
            <a:r>
              <a:rPr kumimoji="0" lang="en-US" altLang="zh-CN"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  IS-95</a:t>
            </a:r>
            <a:r>
              <a:rPr kumimoji="0" lang="zh-CN" altLang="en-US"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系统与</a:t>
            </a:r>
            <a:r>
              <a:rPr kumimoji="0" lang="en-US" altLang="zh-CN"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CDMA2000 1X</a:t>
            </a:r>
            <a:r>
              <a:rPr kumimoji="0" lang="zh-CN" altLang="en-US"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系统之间的切换</a:t>
            </a:r>
            <a:endParaRPr kumimoji="0" lang="zh-CN" altLang="en-US" sz="2800" b="1" i="0" u="none" strike="noStrike" cap="none" normalizeH="0" dirty="0" smtClean="0">
              <a:ln>
                <a:noFill/>
              </a:ln>
              <a:solidFill>
                <a:srgbClr val="0070C0"/>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3400" algn="l"/>
              </a:tabLst>
            </a:pPr>
            <a:r>
              <a:rPr kumimoji="0" lang="en-US" altLang="zh-CN"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  CDMA</a:t>
            </a:r>
            <a:r>
              <a:rPr kumimoji="0" lang="zh-CN" altLang="en-US"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系统到采用其它无线技术系统的切换</a:t>
            </a:r>
            <a:endParaRPr kumimoji="0" lang="zh-CN" altLang="en-US" sz="2800" b="1" i="0" u="none" strike="noStrike" cap="none" normalizeH="0" dirty="0" smtClean="0">
              <a:ln>
                <a:noFill/>
              </a:ln>
              <a:solidFill>
                <a:srgbClr val="0070C0"/>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3400" algn="l"/>
              </a:tabLst>
            </a:pPr>
            <a:r>
              <a:rPr kumimoji="0" lang="zh-CN" altLang="en-US"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  不同</a:t>
            </a:r>
            <a:r>
              <a:rPr kumimoji="0" lang="en-US" altLang="zh-CN"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CDMA</a:t>
            </a:r>
            <a:r>
              <a:rPr kumimoji="0" lang="zh-CN" altLang="en-US"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系统之间切换</a:t>
            </a:r>
            <a:endParaRPr kumimoji="0" lang="zh-CN" altLang="en-US" sz="2800" b="1" i="0" u="none" strike="noStrike" cap="none" normalizeH="0" dirty="0" smtClean="0">
              <a:ln>
                <a:noFill/>
              </a:ln>
              <a:solidFill>
                <a:srgbClr val="0070C0"/>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3400" algn="l"/>
              </a:tabLst>
            </a:pPr>
            <a:r>
              <a:rPr kumimoji="0" lang="zh-CN" altLang="en-US" sz="2800" b="1" i="0" u="none" strike="noStrike" cap="none" normalizeH="0" dirty="0" smtClean="0">
                <a:ln>
                  <a:noFill/>
                </a:ln>
                <a:solidFill>
                  <a:srgbClr val="0070C0"/>
                </a:solidFill>
                <a:effectLst/>
                <a:latin typeface="Times New Roman" pitchFamily="18" charset="0"/>
                <a:ea typeface="宋体" pitchFamily="2" charset="-122"/>
                <a:cs typeface="Times New Roman" pitchFamily="18" charset="0"/>
              </a:rPr>
              <a:t>  不同载频之间的硬切换</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r>
            <a:b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b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214290"/>
            <a:ext cx="3416320" cy="523220"/>
          </a:xfrm>
          <a:prstGeom prst="rect">
            <a:avLst/>
          </a:prstGeom>
        </p:spPr>
        <p:txBody>
          <a:bodyPr wrap="none">
            <a:spAutoFit/>
          </a:bodyPr>
          <a:lstStyle/>
          <a:p>
            <a:r>
              <a:rPr lang="zh-CN" altLang="en-US" sz="2800" b="1" dirty="0" smtClean="0"/>
              <a:t>空闲切换与接入切换</a:t>
            </a:r>
            <a:endParaRPr lang="zh-CN" altLang="en-US" sz="2800" b="1" dirty="0"/>
          </a:p>
        </p:txBody>
      </p:sp>
      <p:sp>
        <p:nvSpPr>
          <p:cNvPr id="3" name="Rectangle 2"/>
          <p:cNvSpPr>
            <a:spLocks noChangeArrowheads="1"/>
          </p:cNvSpPr>
          <p:nvPr/>
        </p:nvSpPr>
        <p:spPr bwMode="auto">
          <a:xfrm>
            <a:off x="785786" y="1285860"/>
            <a:ext cx="8057014" cy="440120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a:buClrTx/>
              <a:buSzTx/>
              <a:buFontTx/>
              <a:buChar char="•"/>
              <a:tabLst>
                <a:tab pos="533400" algn="l"/>
              </a:tabLst>
            </a:pPr>
            <a:r>
              <a:rPr lang="zh-CN" altLang="en-US" sz="2800" dirty="0" smtClean="0">
                <a:solidFill>
                  <a:srgbClr val="00B050"/>
                </a:solidFill>
              </a:rPr>
              <a:t>  </a:t>
            </a:r>
            <a:r>
              <a:rPr lang="zh-CN" altLang="en-US" sz="2800" b="1" dirty="0" smtClean="0">
                <a:solidFill>
                  <a:srgbClr val="00B050"/>
                </a:solidFill>
              </a:rPr>
              <a:t>空闲切换</a:t>
            </a:r>
            <a:endParaRPr lang="en-US" altLang="zh-CN" sz="2800" b="1" dirty="0" smtClean="0">
              <a:solidFill>
                <a:srgbClr val="0070C0"/>
              </a:solidFill>
            </a:endParaRPr>
          </a:p>
          <a:p>
            <a:pPr lvl="0" defTabSz="914400">
              <a:buClrTx/>
              <a:buSzTx/>
              <a:tabLst>
                <a:tab pos="533400" algn="l"/>
              </a:tabLst>
            </a:pPr>
            <a:r>
              <a:rPr lang="zh-CN" altLang="en-US" sz="2800" b="1" dirty="0" smtClean="0">
                <a:solidFill>
                  <a:srgbClr val="0070C0"/>
                </a:solidFill>
              </a:rPr>
              <a:t>   处于空闲状态的移动台，当它从一个小区移动</a:t>
            </a:r>
            <a:endParaRPr lang="en-US" altLang="zh-CN" sz="2800" b="1" dirty="0" smtClean="0">
              <a:solidFill>
                <a:srgbClr val="0070C0"/>
              </a:solidFill>
            </a:endParaRPr>
          </a:p>
          <a:p>
            <a:pPr lvl="0" defTabSz="914400">
              <a:buClrTx/>
              <a:buSzTx/>
              <a:tabLst>
                <a:tab pos="533400" algn="l"/>
              </a:tabLst>
            </a:pPr>
            <a:r>
              <a:rPr lang="zh-CN" altLang="en-US" sz="2800" b="1" dirty="0" smtClean="0">
                <a:solidFill>
                  <a:srgbClr val="0070C0"/>
                </a:solidFill>
              </a:rPr>
              <a:t>   到到另外一个小区时，需要执行空闲切换，以</a:t>
            </a:r>
            <a:endParaRPr lang="en-US" altLang="zh-CN" sz="2800" b="1" dirty="0" smtClean="0">
              <a:solidFill>
                <a:srgbClr val="0070C0"/>
              </a:solidFill>
            </a:endParaRPr>
          </a:p>
          <a:p>
            <a:pPr lvl="0" defTabSz="914400">
              <a:buClrTx/>
              <a:buSzTx/>
              <a:tabLst>
                <a:tab pos="533400" algn="l"/>
              </a:tabLst>
            </a:pPr>
            <a:r>
              <a:rPr lang="zh-CN" altLang="en-US" sz="2800" b="1" dirty="0" smtClean="0">
                <a:solidFill>
                  <a:srgbClr val="0070C0"/>
                </a:solidFill>
              </a:rPr>
              <a:t>   监听新小区的下行公共信道，例如寻呼信道。</a:t>
            </a:r>
            <a:endParaRPr lang="en-US" altLang="zh-CN" sz="2800" b="1" dirty="0" smtClean="0">
              <a:solidFill>
                <a:srgbClr val="0070C0"/>
              </a:solidFill>
            </a:endParaRPr>
          </a:p>
          <a:p>
            <a:pPr lvl="0" defTabSz="914400">
              <a:buClrTx/>
              <a:buSzTx/>
              <a:tabLst>
                <a:tab pos="533400" algn="l"/>
              </a:tabLst>
            </a:pPr>
            <a:r>
              <a:rPr lang="zh-CN" altLang="en-US" sz="2800" b="1" dirty="0" smtClean="0">
                <a:solidFill>
                  <a:srgbClr val="0070C0"/>
                </a:solidFill>
              </a:rPr>
              <a:t>   当某个新导频的强度超过服务导频强度</a:t>
            </a:r>
            <a:r>
              <a:rPr lang="en-US" sz="2800" b="1" dirty="0" smtClean="0">
                <a:solidFill>
                  <a:srgbClr val="0070C0"/>
                </a:solidFill>
              </a:rPr>
              <a:t>3dB</a:t>
            </a:r>
            <a:r>
              <a:rPr lang="zh-CN" altLang="en-US" sz="2800" b="1" dirty="0" smtClean="0">
                <a:solidFill>
                  <a:srgbClr val="0070C0"/>
                </a:solidFill>
              </a:rPr>
              <a:t>时，</a:t>
            </a:r>
            <a:endParaRPr lang="en-US" altLang="zh-CN" sz="2800" b="1" dirty="0" smtClean="0">
              <a:solidFill>
                <a:srgbClr val="0070C0"/>
              </a:solidFill>
            </a:endParaRPr>
          </a:p>
          <a:p>
            <a:pPr lvl="0" defTabSz="914400">
              <a:buClrTx/>
              <a:buSzTx/>
              <a:tabLst>
                <a:tab pos="533400" algn="l"/>
              </a:tabLst>
            </a:pPr>
            <a:r>
              <a:rPr lang="zh-CN" altLang="en-US" sz="2800" b="1" dirty="0" smtClean="0">
                <a:solidFill>
                  <a:srgbClr val="0070C0"/>
                </a:solidFill>
              </a:rPr>
              <a:t>   移动台自动执行空闲切换，空闲切换为硬切换。</a:t>
            </a:r>
            <a:endParaRPr kumimoji="0" lang="zh-CN" altLang="en-US" sz="2800" b="1" i="0" u="none" strike="noStrike" cap="none" normalizeH="0" dirty="0" smtClean="0">
              <a:ln>
                <a:noFill/>
              </a:ln>
              <a:solidFill>
                <a:srgbClr val="0070C0"/>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tab pos="533400" algn="l"/>
              </a:tabLst>
            </a:pPr>
            <a:r>
              <a:rPr kumimoji="0" lang="en-US" altLang="zh-CN" sz="2800" b="1" i="0" u="none" strike="noStrike" cap="none" normalizeH="0" dirty="0" smtClean="0">
                <a:ln>
                  <a:noFill/>
                </a:ln>
                <a:solidFill>
                  <a:srgbClr val="00B050"/>
                </a:solidFill>
                <a:effectLst/>
                <a:latin typeface="Times New Roman" pitchFamily="18" charset="0"/>
                <a:ea typeface="宋体" pitchFamily="2" charset="-122"/>
                <a:cs typeface="Times New Roman" pitchFamily="18" charset="0"/>
              </a:rPr>
              <a:t>  </a:t>
            </a:r>
            <a:r>
              <a:rPr kumimoji="0" lang="zh-CN" altLang="en-US" sz="2800" b="1" i="0" u="none" strike="noStrike" cap="none" normalizeH="0" dirty="0" smtClean="0">
                <a:ln>
                  <a:noFill/>
                </a:ln>
                <a:solidFill>
                  <a:srgbClr val="00B050"/>
                </a:solidFill>
                <a:effectLst/>
                <a:latin typeface="Times New Roman" pitchFamily="18" charset="0"/>
                <a:ea typeface="宋体" pitchFamily="2" charset="-122"/>
                <a:cs typeface="Times New Roman" pitchFamily="18" charset="0"/>
              </a:rPr>
              <a:t>接入切换</a:t>
            </a:r>
            <a:endParaRPr kumimoji="0" lang="en-US" altLang="zh-CN" sz="2800" b="1" i="0" u="none" strike="noStrike" cap="none" normalizeH="0" dirty="0" smtClean="0">
              <a:ln>
                <a:noFill/>
              </a:ln>
              <a:solidFill>
                <a:srgbClr val="00B050"/>
              </a:solidFill>
              <a:effectLst/>
              <a:latin typeface="Times New Roman" pitchFamily="18" charset="0"/>
              <a:ea typeface="宋体" pitchFamily="2" charset="-122"/>
              <a:cs typeface="Times New Roman" pitchFamily="18" charset="0"/>
            </a:endParaRPr>
          </a:p>
          <a:p>
            <a:pPr lvl="0" defTabSz="914400" eaLnBrk="0" hangingPunct="0">
              <a:buClrTx/>
              <a:buSzTx/>
              <a:tabLst>
                <a:tab pos="533400" algn="l"/>
              </a:tabLst>
            </a:pPr>
            <a:r>
              <a:rPr lang="zh-CN" altLang="en-US" sz="2800" b="1" dirty="0" smtClean="0">
                <a:solidFill>
                  <a:srgbClr val="0070C0"/>
                </a:solidFill>
              </a:rPr>
              <a:t>   处于系统接入状态的移动台进行的切换，与空闲</a:t>
            </a:r>
            <a:endParaRPr lang="en-US" altLang="zh-CN" sz="2800" b="1" dirty="0" smtClean="0">
              <a:solidFill>
                <a:srgbClr val="0070C0"/>
              </a:solidFill>
            </a:endParaRPr>
          </a:p>
          <a:p>
            <a:pPr lvl="0" defTabSz="914400" eaLnBrk="0" hangingPunct="0">
              <a:buClrTx/>
              <a:buSzTx/>
              <a:tabLst>
                <a:tab pos="533400" algn="l"/>
              </a:tabLst>
            </a:pPr>
            <a:r>
              <a:rPr lang="en-US" altLang="zh-CN" sz="2800" b="1" dirty="0" smtClean="0">
                <a:solidFill>
                  <a:srgbClr val="0070C0"/>
                </a:solidFill>
              </a:rPr>
              <a:t>   </a:t>
            </a:r>
            <a:r>
              <a:rPr lang="zh-CN" altLang="en-US" sz="2800" b="1" dirty="0" smtClean="0">
                <a:solidFill>
                  <a:srgbClr val="0070C0"/>
                </a:solidFill>
              </a:rPr>
              <a:t>切换类似，它们都是从当前寻呼信道转移到另外</a:t>
            </a:r>
            <a:endParaRPr lang="en-US" altLang="zh-CN" sz="2800" b="1" dirty="0" smtClean="0">
              <a:solidFill>
                <a:srgbClr val="0070C0"/>
              </a:solidFill>
            </a:endParaRPr>
          </a:p>
          <a:p>
            <a:pPr lvl="0" defTabSz="914400" eaLnBrk="0" hangingPunct="0">
              <a:buClrTx/>
              <a:buSzTx/>
              <a:tabLst>
                <a:tab pos="533400" algn="l"/>
              </a:tabLst>
            </a:pPr>
            <a:r>
              <a:rPr lang="en-US" altLang="zh-CN" sz="2800" b="1" dirty="0" smtClean="0">
                <a:solidFill>
                  <a:srgbClr val="0070C0"/>
                </a:solidFill>
              </a:rPr>
              <a:t>   </a:t>
            </a:r>
            <a:r>
              <a:rPr lang="zh-CN" altLang="en-US" sz="2800" b="1" dirty="0" smtClean="0">
                <a:solidFill>
                  <a:srgbClr val="0070C0"/>
                </a:solidFill>
              </a:rPr>
              <a:t>一个基站寻呼信道的硬切换。</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3"/>
          <p:cNvSpPr>
            <a:spLocks noChangeArrowheads="1" noChangeShapeType="1" noTextEdit="1"/>
          </p:cNvSpPr>
          <p:nvPr/>
        </p:nvSpPr>
        <p:spPr bwMode="gray">
          <a:xfrm>
            <a:off x="2428860" y="2857496"/>
            <a:ext cx="4105275" cy="1008063"/>
          </a:xfrm>
          <a:prstGeom prst="rect">
            <a:avLst/>
          </a:prstGeom>
        </p:spPr>
        <p:txBody>
          <a:bodyPr wrap="none" fromWordArt="1">
            <a:prstTxWarp prst="textDeflate">
              <a:avLst>
                <a:gd name="adj" fmla="val 23620"/>
              </a:avLst>
            </a:prstTxWarp>
          </a:bodyPr>
          <a:lstStyle/>
          <a:p>
            <a:r>
              <a:rPr lang="en-US" altLang="zh-CN" sz="3600" b="1" kern="10" dirty="0">
                <a:ln w="19050">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dirty="0">
              <a:ln w="19050">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页脚占位符 1"/>
          <p:cNvSpPr>
            <a:spLocks noGrp="1"/>
          </p:cNvSpPr>
          <p:nvPr>
            <p:ph type="ftr" idx="10"/>
          </p:nvPr>
        </p:nvSpPr>
        <p:spPr/>
        <p:txBody>
          <a:bodyPr/>
          <a:lstStyle/>
          <a:p>
            <a:r>
              <a:rPr lang="en-GB" altLang="zh-CN"/>
              <a:t>Mobile Communication Theory</a:t>
            </a:r>
          </a:p>
        </p:txBody>
      </p:sp>
      <p:sp>
        <p:nvSpPr>
          <p:cNvPr id="14337" name="Rectangle 1"/>
          <p:cNvSpPr>
            <a:spLocks noChangeArrowheads="1"/>
          </p:cNvSpPr>
          <p:nvPr/>
        </p:nvSpPr>
        <p:spPr bwMode="auto">
          <a:xfrm>
            <a:off x="468313" y="-100013"/>
            <a:ext cx="7772400" cy="1143001"/>
          </a:xfrm>
          <a:prstGeom prst="rect">
            <a:avLst/>
          </a:prstGeom>
          <a:noFill/>
          <a:ln w="9525">
            <a:noFill/>
            <a:round/>
            <a:headEnd/>
            <a:tailEnd/>
          </a:ln>
          <a:effectLst/>
        </p:spPr>
        <p:txBody>
          <a:bodyPr lIns="92160" tIns="46080" rIns="92160" bIns="46080"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solidFill>
                  <a:srgbClr val="FFFFFF"/>
                </a:solidFill>
              </a:rPr>
              <a:t>IMT-2000</a:t>
            </a:r>
            <a:r>
              <a:rPr lang="zh-CN" altLang="en-GB" sz="3200">
                <a:solidFill>
                  <a:srgbClr val="FFFFFF"/>
                </a:solidFill>
                <a:latin typeface="楷体_GB2312" pitchFamily="49" charset="0"/>
              </a:rPr>
              <a:t>地面无线接口标准</a:t>
            </a:r>
          </a:p>
        </p:txBody>
      </p:sp>
      <p:grpSp>
        <p:nvGrpSpPr>
          <p:cNvPr id="14338" name="Group 2"/>
          <p:cNvGrpSpPr>
            <a:grpSpLocks/>
          </p:cNvGrpSpPr>
          <p:nvPr/>
        </p:nvGrpSpPr>
        <p:grpSpPr bwMode="auto">
          <a:xfrm>
            <a:off x="684213" y="1412875"/>
            <a:ext cx="7618412" cy="4570413"/>
            <a:chOff x="431" y="890"/>
            <a:chExt cx="4799" cy="2879"/>
          </a:xfrm>
        </p:grpSpPr>
        <p:grpSp>
          <p:nvGrpSpPr>
            <p:cNvPr id="14339" name="Group 3"/>
            <p:cNvGrpSpPr>
              <a:grpSpLocks/>
            </p:cNvGrpSpPr>
            <p:nvPr/>
          </p:nvGrpSpPr>
          <p:grpSpPr bwMode="auto">
            <a:xfrm>
              <a:off x="436" y="894"/>
              <a:ext cx="4788" cy="2869"/>
              <a:chOff x="436" y="894"/>
              <a:chExt cx="4788" cy="2869"/>
            </a:xfrm>
          </p:grpSpPr>
          <p:grpSp>
            <p:nvGrpSpPr>
              <p:cNvPr id="14340" name="Group 4"/>
              <p:cNvGrpSpPr>
                <a:grpSpLocks/>
              </p:cNvGrpSpPr>
              <p:nvPr/>
            </p:nvGrpSpPr>
            <p:grpSpPr bwMode="auto">
              <a:xfrm>
                <a:off x="436" y="894"/>
                <a:ext cx="943" cy="477"/>
                <a:chOff x="436" y="894"/>
                <a:chExt cx="943" cy="477"/>
              </a:xfrm>
            </p:grpSpPr>
            <p:sp>
              <p:nvSpPr>
                <p:cNvPr id="14341" name="Rectangle 5"/>
                <p:cNvSpPr>
                  <a:spLocks noChangeArrowheads="1"/>
                </p:cNvSpPr>
                <p:nvPr/>
              </p:nvSpPr>
              <p:spPr bwMode="auto">
                <a:xfrm>
                  <a:off x="506" y="894"/>
                  <a:ext cx="804" cy="478"/>
                </a:xfrm>
                <a:prstGeom prst="rect">
                  <a:avLst/>
                </a:prstGeom>
                <a:noFill/>
                <a:ln w="9525">
                  <a:noFill/>
                  <a:round/>
                  <a:headEnd/>
                  <a:tailEnd/>
                </a:ln>
                <a:effectLst/>
              </p:spPr>
              <p:txBody>
                <a:bodyPr lIns="92160" tIns="46080" rIns="92160" bIns="46080" anchor="ctr"/>
                <a:lstStyle/>
                <a:p>
                  <a:pPr algn="ctr">
                    <a:buClr>
                      <a:srgbClr val="FF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FF0066"/>
                      </a:solidFill>
                      <a:latin typeface="Times New Roman" pitchFamily="16" charset="0"/>
                    </a:rPr>
                    <a:t>多址方式</a:t>
                  </a:r>
                </a:p>
                <a:p>
                  <a:pPr algn="ctr" eaLnBrk="0" hangingPunct="0">
                    <a:buClr>
                      <a:srgbClr val="FF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latin typeface="Times New Roman" pitchFamily="16" charset="0"/>
                  </a:endParaRPr>
                </a:p>
              </p:txBody>
            </p:sp>
            <p:sp>
              <p:nvSpPr>
                <p:cNvPr id="14342" name="Rectangle 6"/>
                <p:cNvSpPr>
                  <a:spLocks noChangeArrowheads="1"/>
                </p:cNvSpPr>
                <p:nvPr/>
              </p:nvSpPr>
              <p:spPr bwMode="auto">
                <a:xfrm>
                  <a:off x="436" y="894"/>
                  <a:ext cx="944"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43" name="Group 7"/>
              <p:cNvGrpSpPr>
                <a:grpSpLocks/>
              </p:cNvGrpSpPr>
              <p:nvPr/>
            </p:nvGrpSpPr>
            <p:grpSpPr bwMode="auto">
              <a:xfrm>
                <a:off x="1380" y="894"/>
                <a:ext cx="1921" cy="477"/>
                <a:chOff x="1380" y="894"/>
                <a:chExt cx="1921" cy="477"/>
              </a:xfrm>
            </p:grpSpPr>
            <p:sp>
              <p:nvSpPr>
                <p:cNvPr id="14344" name="Rectangle 8"/>
                <p:cNvSpPr>
                  <a:spLocks noChangeArrowheads="1"/>
                </p:cNvSpPr>
                <p:nvPr/>
              </p:nvSpPr>
              <p:spPr bwMode="auto">
                <a:xfrm>
                  <a:off x="1450" y="894"/>
                  <a:ext cx="1782" cy="478"/>
                </a:xfrm>
                <a:prstGeom prst="rect">
                  <a:avLst/>
                </a:prstGeom>
                <a:noFill/>
                <a:ln w="9525">
                  <a:noFill/>
                  <a:round/>
                  <a:headEnd/>
                  <a:tailEnd/>
                </a:ln>
                <a:effectLst/>
              </p:spPr>
              <p:txBody>
                <a:bodyPr lIns="92160" tIns="46080" rIns="92160" bIns="46080" anchor="ctr"/>
                <a:lstStyle/>
                <a:p>
                  <a:pPr algn="ctr">
                    <a:buClr>
                      <a:srgbClr val="FF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FF0066"/>
                      </a:solidFill>
                      <a:latin typeface="Times New Roman" pitchFamily="16" charset="0"/>
                    </a:rPr>
                    <a:t>标准名称</a:t>
                  </a:r>
                </a:p>
                <a:p>
                  <a:pPr algn="ctr" eaLnBrk="0" hangingPunct="0">
                    <a:buClr>
                      <a:srgbClr val="FF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latin typeface="Times New Roman" pitchFamily="16" charset="0"/>
                  </a:endParaRPr>
                </a:p>
              </p:txBody>
            </p:sp>
            <p:sp>
              <p:nvSpPr>
                <p:cNvPr id="14345" name="Rectangle 9"/>
                <p:cNvSpPr>
                  <a:spLocks noChangeArrowheads="1"/>
                </p:cNvSpPr>
                <p:nvPr/>
              </p:nvSpPr>
              <p:spPr bwMode="auto">
                <a:xfrm>
                  <a:off x="1380" y="894"/>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46" name="Group 10"/>
              <p:cNvGrpSpPr>
                <a:grpSpLocks/>
              </p:cNvGrpSpPr>
              <p:nvPr/>
            </p:nvGrpSpPr>
            <p:grpSpPr bwMode="auto">
              <a:xfrm>
                <a:off x="3303" y="894"/>
                <a:ext cx="1921" cy="477"/>
                <a:chOff x="3303" y="894"/>
                <a:chExt cx="1921" cy="477"/>
              </a:xfrm>
            </p:grpSpPr>
            <p:sp>
              <p:nvSpPr>
                <p:cNvPr id="14347" name="Rectangle 11"/>
                <p:cNvSpPr>
                  <a:spLocks noChangeArrowheads="1"/>
                </p:cNvSpPr>
                <p:nvPr/>
              </p:nvSpPr>
              <p:spPr bwMode="auto">
                <a:xfrm>
                  <a:off x="3373" y="894"/>
                  <a:ext cx="1783" cy="478"/>
                </a:xfrm>
                <a:prstGeom prst="rect">
                  <a:avLst/>
                </a:prstGeom>
                <a:noFill/>
                <a:ln w="9525">
                  <a:noFill/>
                  <a:round/>
                  <a:headEnd/>
                  <a:tailEnd/>
                </a:ln>
                <a:effectLst/>
              </p:spPr>
              <p:txBody>
                <a:bodyPr lIns="92160" tIns="46080" rIns="92160" bIns="46080" anchor="ctr"/>
                <a:lstStyle/>
                <a:p>
                  <a:pPr algn="ctr">
                    <a:buClr>
                      <a:srgbClr val="FF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FF0066"/>
                      </a:solidFill>
                      <a:latin typeface="Times New Roman" pitchFamily="16" charset="0"/>
                    </a:rPr>
                    <a:t>对应提案</a:t>
                  </a:r>
                </a:p>
                <a:p>
                  <a:pPr algn="ctr" eaLnBrk="0" hangingPunct="0">
                    <a:buClr>
                      <a:srgbClr val="FF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latin typeface="Times New Roman" pitchFamily="16" charset="0"/>
                  </a:endParaRPr>
                </a:p>
              </p:txBody>
            </p:sp>
            <p:sp>
              <p:nvSpPr>
                <p:cNvPr id="14348" name="Rectangle 12"/>
                <p:cNvSpPr>
                  <a:spLocks noChangeArrowheads="1"/>
                </p:cNvSpPr>
                <p:nvPr/>
              </p:nvSpPr>
              <p:spPr bwMode="auto">
                <a:xfrm>
                  <a:off x="3303" y="894"/>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49" name="Group 13"/>
              <p:cNvGrpSpPr>
                <a:grpSpLocks/>
              </p:cNvGrpSpPr>
              <p:nvPr/>
            </p:nvGrpSpPr>
            <p:grpSpPr bwMode="auto">
              <a:xfrm>
                <a:off x="436" y="1373"/>
                <a:ext cx="943" cy="1434"/>
                <a:chOff x="436" y="1373"/>
                <a:chExt cx="943" cy="1434"/>
              </a:xfrm>
            </p:grpSpPr>
            <p:sp>
              <p:nvSpPr>
                <p:cNvPr id="14350" name="Rectangle 14"/>
                <p:cNvSpPr>
                  <a:spLocks noChangeArrowheads="1"/>
                </p:cNvSpPr>
                <p:nvPr/>
              </p:nvSpPr>
              <p:spPr bwMode="auto">
                <a:xfrm>
                  <a:off x="506" y="1373"/>
                  <a:ext cx="804" cy="1435"/>
                </a:xfrm>
                <a:prstGeom prst="rect">
                  <a:avLst/>
                </a:prstGeom>
                <a:noFill/>
                <a:ln w="9525">
                  <a:noFill/>
                  <a:round/>
                  <a:headEnd/>
                  <a:tailEnd/>
                </a:ln>
                <a:effectLst/>
              </p:spPr>
              <p:txBody>
                <a:bodyPr lIns="92160" tIns="46080" rIns="92160" bIns="46080" anchor="ctr"/>
                <a:lstStyle/>
                <a:p>
                  <a:pPr algn="ctr">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CDMA</a:t>
                  </a:r>
                </a:p>
                <a:p>
                  <a:pPr algn="ctr"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51" name="Rectangle 15"/>
                <p:cNvSpPr>
                  <a:spLocks noChangeArrowheads="1"/>
                </p:cNvSpPr>
                <p:nvPr/>
              </p:nvSpPr>
              <p:spPr bwMode="auto">
                <a:xfrm>
                  <a:off x="436" y="1373"/>
                  <a:ext cx="944" cy="1435"/>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52" name="Group 16"/>
              <p:cNvGrpSpPr>
                <a:grpSpLocks/>
              </p:cNvGrpSpPr>
              <p:nvPr/>
            </p:nvGrpSpPr>
            <p:grpSpPr bwMode="auto">
              <a:xfrm>
                <a:off x="1380" y="1373"/>
                <a:ext cx="1921" cy="477"/>
                <a:chOff x="1380" y="1373"/>
                <a:chExt cx="1921" cy="477"/>
              </a:xfrm>
            </p:grpSpPr>
            <p:sp>
              <p:nvSpPr>
                <p:cNvPr id="14353" name="Rectangle 17"/>
                <p:cNvSpPr>
                  <a:spLocks noChangeArrowheads="1"/>
                </p:cNvSpPr>
                <p:nvPr/>
              </p:nvSpPr>
              <p:spPr bwMode="auto">
                <a:xfrm>
                  <a:off x="1450" y="1373"/>
                  <a:ext cx="1782"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IMT-2000 CDMA DS</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54" name="Rectangle 18"/>
                <p:cNvSpPr>
                  <a:spLocks noChangeArrowheads="1"/>
                </p:cNvSpPr>
                <p:nvPr/>
              </p:nvSpPr>
              <p:spPr bwMode="auto">
                <a:xfrm>
                  <a:off x="1380" y="1373"/>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55" name="Group 19"/>
              <p:cNvGrpSpPr>
                <a:grpSpLocks/>
              </p:cNvGrpSpPr>
              <p:nvPr/>
            </p:nvGrpSpPr>
            <p:grpSpPr bwMode="auto">
              <a:xfrm>
                <a:off x="3303" y="1373"/>
                <a:ext cx="1921" cy="477"/>
                <a:chOff x="3303" y="1373"/>
                <a:chExt cx="1921" cy="477"/>
              </a:xfrm>
            </p:grpSpPr>
            <p:sp>
              <p:nvSpPr>
                <p:cNvPr id="14356" name="Rectangle 20"/>
                <p:cNvSpPr>
                  <a:spLocks noChangeArrowheads="1"/>
                </p:cNvSpPr>
                <p:nvPr/>
              </p:nvSpPr>
              <p:spPr bwMode="auto">
                <a:xfrm>
                  <a:off x="3373" y="1373"/>
                  <a:ext cx="1783"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WCDMA</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57" name="Rectangle 21"/>
                <p:cNvSpPr>
                  <a:spLocks noChangeArrowheads="1"/>
                </p:cNvSpPr>
                <p:nvPr/>
              </p:nvSpPr>
              <p:spPr bwMode="auto">
                <a:xfrm>
                  <a:off x="3303" y="1373"/>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58" name="Group 22"/>
              <p:cNvGrpSpPr>
                <a:grpSpLocks/>
              </p:cNvGrpSpPr>
              <p:nvPr/>
            </p:nvGrpSpPr>
            <p:grpSpPr bwMode="auto">
              <a:xfrm>
                <a:off x="1380" y="1851"/>
                <a:ext cx="1921" cy="477"/>
                <a:chOff x="1380" y="1851"/>
                <a:chExt cx="1921" cy="477"/>
              </a:xfrm>
            </p:grpSpPr>
            <p:sp>
              <p:nvSpPr>
                <p:cNvPr id="14359" name="Rectangle 23"/>
                <p:cNvSpPr>
                  <a:spLocks noChangeArrowheads="1"/>
                </p:cNvSpPr>
                <p:nvPr/>
              </p:nvSpPr>
              <p:spPr bwMode="auto">
                <a:xfrm>
                  <a:off x="1450" y="1851"/>
                  <a:ext cx="1782"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IMT-2000 CDMA MC</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60" name="Rectangle 24"/>
                <p:cNvSpPr>
                  <a:spLocks noChangeArrowheads="1"/>
                </p:cNvSpPr>
                <p:nvPr/>
              </p:nvSpPr>
              <p:spPr bwMode="auto">
                <a:xfrm>
                  <a:off x="1380" y="1851"/>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61" name="Group 25"/>
              <p:cNvGrpSpPr>
                <a:grpSpLocks/>
              </p:cNvGrpSpPr>
              <p:nvPr/>
            </p:nvGrpSpPr>
            <p:grpSpPr bwMode="auto">
              <a:xfrm>
                <a:off x="3303" y="1851"/>
                <a:ext cx="1921" cy="477"/>
                <a:chOff x="3303" y="1851"/>
                <a:chExt cx="1921" cy="477"/>
              </a:xfrm>
            </p:grpSpPr>
            <p:sp>
              <p:nvSpPr>
                <p:cNvPr id="14362" name="Rectangle 26"/>
                <p:cNvSpPr>
                  <a:spLocks noChangeArrowheads="1"/>
                </p:cNvSpPr>
                <p:nvPr/>
              </p:nvSpPr>
              <p:spPr bwMode="auto">
                <a:xfrm>
                  <a:off x="3373" y="1851"/>
                  <a:ext cx="1783"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cdma2000</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63" name="Rectangle 27"/>
                <p:cNvSpPr>
                  <a:spLocks noChangeArrowheads="1"/>
                </p:cNvSpPr>
                <p:nvPr/>
              </p:nvSpPr>
              <p:spPr bwMode="auto">
                <a:xfrm>
                  <a:off x="3303" y="1851"/>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64" name="Group 28"/>
              <p:cNvGrpSpPr>
                <a:grpSpLocks/>
              </p:cNvGrpSpPr>
              <p:nvPr/>
            </p:nvGrpSpPr>
            <p:grpSpPr bwMode="auto">
              <a:xfrm>
                <a:off x="1380" y="2330"/>
                <a:ext cx="1921" cy="477"/>
                <a:chOff x="1380" y="2330"/>
                <a:chExt cx="1921" cy="477"/>
              </a:xfrm>
            </p:grpSpPr>
            <p:sp>
              <p:nvSpPr>
                <p:cNvPr id="14365" name="Rectangle 29"/>
                <p:cNvSpPr>
                  <a:spLocks noChangeArrowheads="1"/>
                </p:cNvSpPr>
                <p:nvPr/>
              </p:nvSpPr>
              <p:spPr bwMode="auto">
                <a:xfrm>
                  <a:off x="1450" y="2330"/>
                  <a:ext cx="1782"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IMT-2000 CDMA TDD</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66" name="Rectangle 30"/>
                <p:cNvSpPr>
                  <a:spLocks noChangeArrowheads="1"/>
                </p:cNvSpPr>
                <p:nvPr/>
              </p:nvSpPr>
              <p:spPr bwMode="auto">
                <a:xfrm>
                  <a:off x="1380" y="2330"/>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67" name="Group 31"/>
              <p:cNvGrpSpPr>
                <a:grpSpLocks/>
              </p:cNvGrpSpPr>
              <p:nvPr/>
            </p:nvGrpSpPr>
            <p:grpSpPr bwMode="auto">
              <a:xfrm>
                <a:off x="3303" y="2330"/>
                <a:ext cx="1921" cy="477"/>
                <a:chOff x="3303" y="2330"/>
                <a:chExt cx="1921" cy="477"/>
              </a:xfrm>
            </p:grpSpPr>
            <p:sp>
              <p:nvSpPr>
                <p:cNvPr id="14368" name="Rectangle 32"/>
                <p:cNvSpPr>
                  <a:spLocks noChangeArrowheads="1"/>
                </p:cNvSpPr>
                <p:nvPr/>
              </p:nvSpPr>
              <p:spPr bwMode="auto">
                <a:xfrm>
                  <a:off x="3373" y="2330"/>
                  <a:ext cx="1783"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TD-SCDMA</a:t>
                  </a:r>
                  <a:r>
                    <a:rPr lang="zh-CN" altLang="en-GB" sz="1600">
                      <a:solidFill>
                        <a:srgbClr val="FF0066"/>
                      </a:solidFill>
                      <a:latin typeface="Times New Roman" pitchFamily="16" charset="0"/>
                    </a:rPr>
                    <a:t>和</a:t>
                  </a:r>
                  <a:r>
                    <a:rPr lang="en-GB" altLang="zh-CN" sz="1600">
                      <a:solidFill>
                        <a:srgbClr val="FF0066"/>
                      </a:solidFill>
                      <a:latin typeface="Times New Roman" pitchFamily="16" charset="0"/>
                    </a:rPr>
                    <a:t>UTRA-TDD</a:t>
                  </a:r>
                </a:p>
                <a:p>
                  <a:pPr algn="just" eaLnBrk="0" hangingPunct="0">
                    <a:buClr>
                      <a:srgbClr val="FF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latin typeface="Times New Roman" pitchFamily="16" charset="0"/>
                  </a:endParaRPr>
                </a:p>
              </p:txBody>
            </p:sp>
            <p:sp>
              <p:nvSpPr>
                <p:cNvPr id="14369" name="Rectangle 33"/>
                <p:cNvSpPr>
                  <a:spLocks noChangeArrowheads="1"/>
                </p:cNvSpPr>
                <p:nvPr/>
              </p:nvSpPr>
              <p:spPr bwMode="auto">
                <a:xfrm>
                  <a:off x="3303" y="2330"/>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70" name="Group 34"/>
              <p:cNvGrpSpPr>
                <a:grpSpLocks/>
              </p:cNvGrpSpPr>
              <p:nvPr/>
            </p:nvGrpSpPr>
            <p:grpSpPr bwMode="auto">
              <a:xfrm>
                <a:off x="436" y="2808"/>
                <a:ext cx="943" cy="955"/>
                <a:chOff x="436" y="2808"/>
                <a:chExt cx="943" cy="955"/>
              </a:xfrm>
            </p:grpSpPr>
            <p:sp>
              <p:nvSpPr>
                <p:cNvPr id="14371" name="Rectangle 35"/>
                <p:cNvSpPr>
                  <a:spLocks noChangeArrowheads="1"/>
                </p:cNvSpPr>
                <p:nvPr/>
              </p:nvSpPr>
              <p:spPr bwMode="auto">
                <a:xfrm>
                  <a:off x="506" y="2808"/>
                  <a:ext cx="804" cy="956"/>
                </a:xfrm>
                <a:prstGeom prst="rect">
                  <a:avLst/>
                </a:prstGeom>
                <a:noFill/>
                <a:ln w="9525">
                  <a:noFill/>
                  <a:round/>
                  <a:headEnd/>
                  <a:tailEnd/>
                </a:ln>
                <a:effectLst/>
              </p:spPr>
              <p:txBody>
                <a:bodyPr lIns="92160" tIns="46080" rIns="92160" bIns="46080" anchor="ctr"/>
                <a:lstStyle/>
                <a:p>
                  <a:pPr algn="ctr">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TDMA</a:t>
                  </a:r>
                </a:p>
                <a:p>
                  <a:pPr algn="ctr"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72" name="Rectangle 36"/>
                <p:cNvSpPr>
                  <a:spLocks noChangeArrowheads="1"/>
                </p:cNvSpPr>
                <p:nvPr/>
              </p:nvSpPr>
              <p:spPr bwMode="auto">
                <a:xfrm>
                  <a:off x="436" y="2808"/>
                  <a:ext cx="944" cy="95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73" name="Group 37"/>
              <p:cNvGrpSpPr>
                <a:grpSpLocks/>
              </p:cNvGrpSpPr>
              <p:nvPr/>
            </p:nvGrpSpPr>
            <p:grpSpPr bwMode="auto">
              <a:xfrm>
                <a:off x="1380" y="2808"/>
                <a:ext cx="1921" cy="477"/>
                <a:chOff x="1380" y="2808"/>
                <a:chExt cx="1921" cy="477"/>
              </a:xfrm>
            </p:grpSpPr>
            <p:sp>
              <p:nvSpPr>
                <p:cNvPr id="14374" name="Rectangle 38"/>
                <p:cNvSpPr>
                  <a:spLocks noChangeArrowheads="1"/>
                </p:cNvSpPr>
                <p:nvPr/>
              </p:nvSpPr>
              <p:spPr bwMode="auto">
                <a:xfrm>
                  <a:off x="1450" y="2808"/>
                  <a:ext cx="1782"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IMT-2000 TDMA SC</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75" name="Rectangle 39"/>
                <p:cNvSpPr>
                  <a:spLocks noChangeArrowheads="1"/>
                </p:cNvSpPr>
                <p:nvPr/>
              </p:nvSpPr>
              <p:spPr bwMode="auto">
                <a:xfrm>
                  <a:off x="1380" y="2808"/>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76" name="Group 40"/>
              <p:cNvGrpSpPr>
                <a:grpSpLocks/>
              </p:cNvGrpSpPr>
              <p:nvPr/>
            </p:nvGrpSpPr>
            <p:grpSpPr bwMode="auto">
              <a:xfrm>
                <a:off x="3303" y="2808"/>
                <a:ext cx="1921" cy="477"/>
                <a:chOff x="3303" y="2808"/>
                <a:chExt cx="1921" cy="477"/>
              </a:xfrm>
            </p:grpSpPr>
            <p:sp>
              <p:nvSpPr>
                <p:cNvPr id="14377" name="Rectangle 41"/>
                <p:cNvSpPr>
                  <a:spLocks noChangeArrowheads="1"/>
                </p:cNvSpPr>
                <p:nvPr/>
              </p:nvSpPr>
              <p:spPr bwMode="auto">
                <a:xfrm>
                  <a:off x="3373" y="2808"/>
                  <a:ext cx="1783"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UWC-136</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78" name="Rectangle 42"/>
                <p:cNvSpPr>
                  <a:spLocks noChangeArrowheads="1"/>
                </p:cNvSpPr>
                <p:nvPr/>
              </p:nvSpPr>
              <p:spPr bwMode="auto">
                <a:xfrm>
                  <a:off x="3303" y="2808"/>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79" name="Group 43"/>
              <p:cNvGrpSpPr>
                <a:grpSpLocks/>
              </p:cNvGrpSpPr>
              <p:nvPr/>
            </p:nvGrpSpPr>
            <p:grpSpPr bwMode="auto">
              <a:xfrm>
                <a:off x="1380" y="3286"/>
                <a:ext cx="1921" cy="477"/>
                <a:chOff x="1380" y="3286"/>
                <a:chExt cx="1921" cy="477"/>
              </a:xfrm>
            </p:grpSpPr>
            <p:sp>
              <p:nvSpPr>
                <p:cNvPr id="14380" name="Rectangle 44"/>
                <p:cNvSpPr>
                  <a:spLocks noChangeArrowheads="1"/>
                </p:cNvSpPr>
                <p:nvPr/>
              </p:nvSpPr>
              <p:spPr bwMode="auto">
                <a:xfrm>
                  <a:off x="1450" y="3286"/>
                  <a:ext cx="1782"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IMT-2000 TDMA MC</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81" name="Rectangle 45"/>
                <p:cNvSpPr>
                  <a:spLocks noChangeArrowheads="1"/>
                </p:cNvSpPr>
                <p:nvPr/>
              </p:nvSpPr>
              <p:spPr bwMode="auto">
                <a:xfrm>
                  <a:off x="1380" y="3286"/>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14382" name="Group 46"/>
              <p:cNvGrpSpPr>
                <a:grpSpLocks/>
              </p:cNvGrpSpPr>
              <p:nvPr/>
            </p:nvGrpSpPr>
            <p:grpSpPr bwMode="auto">
              <a:xfrm>
                <a:off x="3303" y="3286"/>
                <a:ext cx="1921" cy="477"/>
                <a:chOff x="3303" y="3286"/>
                <a:chExt cx="1921" cy="477"/>
              </a:xfrm>
            </p:grpSpPr>
            <p:sp>
              <p:nvSpPr>
                <p:cNvPr id="14383" name="Rectangle 47"/>
                <p:cNvSpPr>
                  <a:spLocks noChangeArrowheads="1"/>
                </p:cNvSpPr>
                <p:nvPr/>
              </p:nvSpPr>
              <p:spPr bwMode="auto">
                <a:xfrm>
                  <a:off x="3373" y="3286"/>
                  <a:ext cx="1783" cy="478"/>
                </a:xfrm>
                <a:prstGeom prst="rect">
                  <a:avLst/>
                </a:prstGeom>
                <a:noFill/>
                <a:ln w="9525">
                  <a:noFill/>
                  <a:round/>
                  <a:headEnd/>
                  <a:tailEnd/>
                </a:ln>
                <a:effectLst/>
              </p:spPr>
              <p:txBody>
                <a:bodyPr lIns="92160" tIns="46080" rIns="92160" bIns="46080"/>
                <a:lstStyle/>
                <a:p>
                  <a:pPr algn="just">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0066"/>
                      </a:solidFill>
                    </a:rPr>
                    <a:t>DECT</a:t>
                  </a:r>
                </a:p>
                <a:p>
                  <a:pPr algn="just" eaLnBrk="0" hangingPunct="0">
                    <a:buClr>
                      <a:srgbClr val="FF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600">
                    <a:solidFill>
                      <a:srgbClr val="FF0066"/>
                    </a:solidFill>
                  </a:endParaRPr>
                </a:p>
              </p:txBody>
            </p:sp>
            <p:sp>
              <p:nvSpPr>
                <p:cNvPr id="14384" name="Rectangle 48"/>
                <p:cNvSpPr>
                  <a:spLocks noChangeArrowheads="1"/>
                </p:cNvSpPr>
                <p:nvPr/>
              </p:nvSpPr>
              <p:spPr bwMode="auto">
                <a:xfrm>
                  <a:off x="3303" y="3286"/>
                  <a:ext cx="1922" cy="478"/>
                </a:xfrm>
                <a:prstGeom prst="rect">
                  <a:avLst/>
                </a:prstGeom>
                <a:noFill/>
                <a:ln w="9525">
                  <a:solidFill>
                    <a:srgbClr val="A0A0A0"/>
                  </a:solidFill>
                  <a:miter lim="800000"/>
                  <a:headEnd/>
                  <a:tailEnd/>
                </a:ln>
                <a:effectLst/>
              </p:spPr>
              <p:txBody>
                <a:bodyPr wrap="none" anchor="ctr"/>
                <a:lstStyle/>
                <a:p>
                  <a:endParaRPr lang="zh-CN" altLang="en-US"/>
                </a:p>
              </p:txBody>
            </p:sp>
          </p:grpSp>
        </p:grpSp>
        <p:sp>
          <p:nvSpPr>
            <p:cNvPr id="14385" name="Rectangle 49"/>
            <p:cNvSpPr>
              <a:spLocks noChangeArrowheads="1"/>
            </p:cNvSpPr>
            <p:nvPr/>
          </p:nvSpPr>
          <p:spPr bwMode="auto">
            <a:xfrm>
              <a:off x="431" y="890"/>
              <a:ext cx="4800" cy="2880"/>
            </a:xfrm>
            <a:prstGeom prst="rect">
              <a:avLst/>
            </a:prstGeom>
            <a:noFill/>
            <a:ln w="9360">
              <a:solidFill>
                <a:srgbClr val="A0A0A0"/>
              </a:solidFill>
              <a:miter lim="800000"/>
              <a:headEnd/>
              <a:tailEnd/>
            </a:ln>
            <a:effec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idx="10"/>
          </p:nvPr>
        </p:nvSpPr>
        <p:spPr/>
        <p:txBody>
          <a:bodyPr/>
          <a:lstStyle/>
          <a:p>
            <a:r>
              <a:rPr lang="en-GB" altLang="zh-CN"/>
              <a:t>Mobile Communication Theory</a:t>
            </a:r>
          </a:p>
        </p:txBody>
      </p:sp>
      <p:sp>
        <p:nvSpPr>
          <p:cNvPr id="15361" name="Rectangle 1"/>
          <p:cNvSpPr>
            <a:spLocks noChangeArrowheads="1"/>
          </p:cNvSpPr>
          <p:nvPr/>
        </p:nvSpPr>
        <p:spPr bwMode="auto">
          <a:xfrm>
            <a:off x="471488" y="-100013"/>
            <a:ext cx="7772400" cy="1143001"/>
          </a:xfrm>
          <a:prstGeom prst="rect">
            <a:avLst/>
          </a:prstGeom>
          <a:noFill/>
          <a:ln w="9525">
            <a:noFill/>
            <a:round/>
            <a:headEnd/>
            <a:tailEnd/>
          </a:ln>
          <a:effectLst/>
        </p:spPr>
        <p:txBody>
          <a:bodyPr lIns="92160" tIns="46080" rIns="92160" bIns="46080"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dirty="0">
                <a:solidFill>
                  <a:srgbClr val="FFFFFF"/>
                </a:solidFill>
              </a:rPr>
              <a:t>3G</a:t>
            </a:r>
            <a:r>
              <a:rPr lang="zh-CN" altLang="en-GB" sz="3200" dirty="0">
                <a:solidFill>
                  <a:srgbClr val="FFFFFF"/>
                </a:solidFill>
              </a:rPr>
              <a:t>系统承载的</a:t>
            </a:r>
            <a:r>
              <a:rPr lang="zh-CN" altLang="en-GB" sz="3200" dirty="0" smtClean="0">
                <a:solidFill>
                  <a:srgbClr val="FFFFFF"/>
                </a:solidFill>
              </a:rPr>
              <a:t>业务</a:t>
            </a:r>
            <a:r>
              <a:rPr lang="zh-CN" altLang="en-US" sz="3200" dirty="0" smtClean="0">
                <a:solidFill>
                  <a:srgbClr val="FFFFFF"/>
                </a:solidFill>
              </a:rPr>
              <a:t>（</a:t>
            </a:r>
            <a:r>
              <a:rPr lang="en-US" altLang="zh-CN" sz="3200" dirty="0" smtClean="0">
                <a:solidFill>
                  <a:srgbClr val="FFFFFF"/>
                </a:solidFill>
              </a:rPr>
              <a:t>1</a:t>
            </a:r>
            <a:r>
              <a:rPr lang="zh-CN" altLang="en-US" sz="3200" dirty="0" smtClean="0">
                <a:solidFill>
                  <a:srgbClr val="FFFFFF"/>
                </a:solidFill>
              </a:rPr>
              <a:t>）</a:t>
            </a:r>
            <a:endParaRPr lang="zh-CN" altLang="en-GB" sz="3200" dirty="0">
              <a:solidFill>
                <a:srgbClr val="FFFFFF"/>
              </a:solidFill>
            </a:endParaRPr>
          </a:p>
        </p:txBody>
      </p:sp>
      <p:sp>
        <p:nvSpPr>
          <p:cNvPr id="15362" name="Rectangle 2"/>
          <p:cNvSpPr>
            <a:spLocks noChangeArrowheads="1"/>
          </p:cNvSpPr>
          <p:nvPr/>
        </p:nvSpPr>
        <p:spPr bwMode="auto">
          <a:xfrm>
            <a:off x="323850" y="1844675"/>
            <a:ext cx="8001000" cy="4114800"/>
          </a:xfrm>
          <a:prstGeom prst="rect">
            <a:avLst/>
          </a:prstGeom>
          <a:noFill/>
          <a:ln w="9525">
            <a:noFill/>
            <a:round/>
            <a:headEnd/>
            <a:tailEnd/>
          </a:ln>
          <a:effectLst/>
        </p:spPr>
        <p:txBody>
          <a:bodyPr lIns="92160" tIns="46080" rIns="92160" bIns="46080"/>
          <a:lstStyle/>
          <a:p>
            <a:pPr marL="341313" indent="-341313">
              <a:spcBef>
                <a:spcPts val="7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800">
                <a:solidFill>
                  <a:srgbClr val="1D7ACF"/>
                </a:solidFill>
                <a:latin typeface="Verdana" pitchFamily="32" charset="0"/>
              </a:rPr>
              <a:t>3G—</a:t>
            </a:r>
            <a:r>
              <a:rPr lang="zh-CN" altLang="en-GB" sz="2800">
                <a:solidFill>
                  <a:srgbClr val="1D7ACF"/>
                </a:solidFill>
                <a:latin typeface="Verdana" pitchFamily="32" charset="0"/>
              </a:rPr>
              <a:t>灵活的支持多种业务：话音、数据、图像及多媒体等；并能够灵活引进新业务</a:t>
            </a:r>
          </a:p>
          <a:p>
            <a:pPr marL="341313" indent="-341313">
              <a:spcBef>
                <a:spcPts val="7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800">
                <a:solidFill>
                  <a:srgbClr val="1D7ACF"/>
                </a:solidFill>
                <a:latin typeface="Verdana" pitchFamily="32" charset="0"/>
              </a:rPr>
              <a:t>ITU-R</a:t>
            </a:r>
            <a:r>
              <a:rPr lang="zh-CN" altLang="en-GB" sz="2800">
                <a:solidFill>
                  <a:srgbClr val="1D7ACF"/>
                </a:solidFill>
                <a:latin typeface="Verdana" pitchFamily="32" charset="0"/>
              </a:rPr>
              <a:t>的建议</a:t>
            </a:r>
            <a:r>
              <a:rPr lang="en-GB" altLang="zh-CN" sz="2800">
                <a:solidFill>
                  <a:srgbClr val="1D7ACF"/>
                </a:solidFill>
                <a:latin typeface="Verdana" pitchFamily="32" charset="0"/>
              </a:rPr>
              <a:t>M.816</a:t>
            </a:r>
            <a:r>
              <a:rPr lang="zh-CN" altLang="en-GB" sz="2800">
                <a:solidFill>
                  <a:srgbClr val="1D7ACF"/>
                </a:solidFill>
                <a:latin typeface="Verdana" pitchFamily="32" charset="0"/>
              </a:rPr>
              <a:t>将</a:t>
            </a:r>
            <a:r>
              <a:rPr lang="en-GB" altLang="zh-CN" sz="2800">
                <a:solidFill>
                  <a:srgbClr val="1D7ACF"/>
                </a:solidFill>
                <a:latin typeface="Verdana" pitchFamily="32" charset="0"/>
              </a:rPr>
              <a:t>3G</a:t>
            </a:r>
            <a:r>
              <a:rPr lang="zh-CN" altLang="en-GB" sz="2800">
                <a:solidFill>
                  <a:srgbClr val="1D7ACF"/>
                </a:solidFill>
                <a:latin typeface="Verdana" pitchFamily="32" charset="0"/>
              </a:rPr>
              <a:t>支持的主要业务划分为</a:t>
            </a:r>
            <a:r>
              <a:rPr lang="zh-CN" altLang="en-GB" sz="2800" u="sng">
                <a:solidFill>
                  <a:srgbClr val="1D7ACF"/>
                </a:solidFill>
                <a:latin typeface="Verdana" pitchFamily="32" charset="0"/>
              </a:rPr>
              <a:t>交互性业务</a:t>
            </a:r>
            <a:r>
              <a:rPr lang="zh-CN" altLang="en-GB" sz="2800">
                <a:solidFill>
                  <a:srgbClr val="1D7ACF"/>
                </a:solidFill>
                <a:latin typeface="Verdana" pitchFamily="32" charset="0"/>
              </a:rPr>
              <a:t>、</a:t>
            </a:r>
            <a:r>
              <a:rPr lang="zh-CN" altLang="en-GB" sz="2800" u="sng">
                <a:solidFill>
                  <a:srgbClr val="1D7ACF"/>
                </a:solidFill>
                <a:latin typeface="Verdana" pitchFamily="32" charset="0"/>
              </a:rPr>
              <a:t>分配性业务</a:t>
            </a:r>
            <a:r>
              <a:rPr lang="zh-CN" altLang="en-GB" sz="2800">
                <a:solidFill>
                  <a:srgbClr val="1D7ACF"/>
                </a:solidFill>
                <a:latin typeface="Verdana" pitchFamily="32" charset="0"/>
              </a:rPr>
              <a:t>和</a:t>
            </a:r>
            <a:r>
              <a:rPr lang="zh-CN" altLang="en-GB" sz="2800" u="sng">
                <a:solidFill>
                  <a:srgbClr val="1D7ACF"/>
                </a:solidFill>
                <a:latin typeface="Verdana" pitchFamily="32" charset="0"/>
              </a:rPr>
              <a:t>移动性业务</a:t>
            </a:r>
            <a:r>
              <a:rPr lang="zh-CN" altLang="en-GB" sz="2800">
                <a:solidFill>
                  <a:srgbClr val="1D7ACF"/>
                </a:solidFill>
                <a:latin typeface="Verdana" pitchFamily="32" charset="0"/>
              </a:rPr>
              <a:t>三大类。</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idx="10"/>
          </p:nvPr>
        </p:nvSpPr>
        <p:spPr/>
        <p:txBody>
          <a:bodyPr/>
          <a:lstStyle/>
          <a:p>
            <a:r>
              <a:rPr lang="en-GB" altLang="zh-CN"/>
              <a:t>Mobile Communication Theory</a:t>
            </a:r>
          </a:p>
        </p:txBody>
      </p:sp>
      <p:sp>
        <p:nvSpPr>
          <p:cNvPr id="16385" name="Rectangle 1"/>
          <p:cNvSpPr>
            <a:spLocks noChangeArrowheads="1"/>
          </p:cNvSpPr>
          <p:nvPr/>
        </p:nvSpPr>
        <p:spPr bwMode="auto">
          <a:xfrm>
            <a:off x="395288" y="-100013"/>
            <a:ext cx="7772400" cy="1143001"/>
          </a:xfrm>
          <a:prstGeom prst="rect">
            <a:avLst/>
          </a:prstGeom>
          <a:noFill/>
          <a:ln w="9525">
            <a:noFill/>
            <a:round/>
            <a:headEnd/>
            <a:tailEnd/>
          </a:ln>
          <a:effectLst/>
        </p:spPr>
        <p:txBody>
          <a:bodyPr lIns="92160" tIns="46080" rIns="92160" bIns="46080"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dirty="0">
                <a:solidFill>
                  <a:srgbClr val="FFFFFF"/>
                </a:solidFill>
              </a:rPr>
              <a:t>3G</a:t>
            </a:r>
            <a:r>
              <a:rPr lang="zh-CN" altLang="en-GB" sz="3200" dirty="0">
                <a:solidFill>
                  <a:srgbClr val="FFFFFF"/>
                </a:solidFill>
              </a:rPr>
              <a:t>系统承载的业务</a:t>
            </a:r>
            <a:r>
              <a:rPr lang="zh-CN" altLang="en-GB" sz="3200" dirty="0" smtClean="0">
                <a:solidFill>
                  <a:srgbClr val="FFFFFF"/>
                </a:solidFill>
              </a:rPr>
              <a:t>（</a:t>
            </a:r>
            <a:r>
              <a:rPr lang="en-US" altLang="zh-CN" sz="3200" dirty="0" smtClean="0">
                <a:solidFill>
                  <a:srgbClr val="FFFFFF"/>
                </a:solidFill>
              </a:rPr>
              <a:t>2</a:t>
            </a:r>
            <a:r>
              <a:rPr lang="zh-CN" altLang="en-GB" sz="3200" dirty="0" smtClean="0">
                <a:solidFill>
                  <a:srgbClr val="FFFFFF"/>
                </a:solidFill>
              </a:rPr>
              <a:t>）</a:t>
            </a:r>
            <a:endParaRPr lang="zh-CN" altLang="en-GB" sz="3200" dirty="0">
              <a:solidFill>
                <a:srgbClr val="FFFFFF"/>
              </a:solidFill>
            </a:endParaRPr>
          </a:p>
        </p:txBody>
      </p:sp>
      <p:sp>
        <p:nvSpPr>
          <p:cNvPr id="16386" name="Rectangle 2"/>
          <p:cNvSpPr>
            <a:spLocks noChangeArrowheads="1"/>
          </p:cNvSpPr>
          <p:nvPr/>
        </p:nvSpPr>
        <p:spPr bwMode="auto">
          <a:xfrm>
            <a:off x="395288" y="1341438"/>
            <a:ext cx="7772400" cy="4114800"/>
          </a:xfrm>
          <a:prstGeom prst="rect">
            <a:avLst/>
          </a:prstGeom>
          <a:noFill/>
          <a:ln w="9525">
            <a:noFill/>
            <a:round/>
            <a:headEnd/>
            <a:tailEnd/>
          </a:ln>
          <a:effectLst/>
        </p:spPr>
        <p:txBody>
          <a:bodyPr lIns="92160" tIns="46080" rIns="92160" bIns="46080"/>
          <a:lstStyle/>
          <a:p>
            <a:pPr marL="341313" indent="-341313">
              <a:spcBef>
                <a:spcPts val="700"/>
              </a:spcBef>
              <a:buClr>
                <a:srgbClr val="5AA5DE"/>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Verdana" pitchFamily="32" charset="0"/>
              </a:rPr>
              <a:t>（</a:t>
            </a:r>
            <a:r>
              <a:rPr lang="en-GB" altLang="zh-CN" sz="2800">
                <a:solidFill>
                  <a:srgbClr val="1D7ACF"/>
                </a:solidFill>
                <a:latin typeface="Verdana" pitchFamily="32" charset="0"/>
              </a:rPr>
              <a:t>Ⅰ</a:t>
            </a:r>
            <a:r>
              <a:rPr lang="zh-CN" altLang="en-GB" sz="2800">
                <a:solidFill>
                  <a:srgbClr val="1D7ACF"/>
                </a:solidFill>
                <a:latin typeface="Verdana" pitchFamily="32" charset="0"/>
              </a:rPr>
              <a:t>）</a:t>
            </a:r>
            <a:r>
              <a:rPr lang="zh-CN" altLang="en-GB" sz="2800">
                <a:solidFill>
                  <a:srgbClr val="1D7ACF"/>
                </a:solidFill>
                <a:latin typeface="楷体_GB2312" pitchFamily="49" charset="0"/>
              </a:rPr>
              <a:t>交互性业务</a:t>
            </a:r>
          </a:p>
          <a:p>
            <a:pPr marL="341313" indent="-341313">
              <a:spcBef>
                <a:spcPts val="700"/>
              </a:spcBef>
              <a:buClr>
                <a:srgbClr val="FF81D5"/>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   会话业务、消息业务和检索与存储业务</a:t>
            </a:r>
          </a:p>
          <a:p>
            <a:pPr marL="341313" indent="-341313">
              <a:spcBef>
                <a:spcPts val="700"/>
              </a:spcBef>
              <a:buClr>
                <a:srgbClr val="FF81D5"/>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a:t>
            </a:r>
            <a:r>
              <a:rPr lang="en-GB" altLang="zh-CN" sz="2800">
                <a:solidFill>
                  <a:srgbClr val="1D7ACF"/>
                </a:solidFill>
                <a:latin typeface="楷体_GB2312" pitchFamily="49" charset="0"/>
              </a:rPr>
              <a:t>Ⅱ</a:t>
            </a:r>
            <a:r>
              <a:rPr lang="zh-CN" altLang="en-GB" sz="2800">
                <a:solidFill>
                  <a:srgbClr val="1D7ACF"/>
                </a:solidFill>
                <a:latin typeface="楷体_GB2312" pitchFamily="49" charset="0"/>
              </a:rPr>
              <a:t>）分配性业务</a:t>
            </a:r>
          </a:p>
          <a:p>
            <a:pPr marL="341313" indent="-341313">
              <a:spcBef>
                <a:spcPts val="700"/>
              </a:spcBef>
              <a:buClr>
                <a:srgbClr val="FF81D5"/>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   例如广播业务</a:t>
            </a:r>
          </a:p>
          <a:p>
            <a:pPr marL="341313" indent="-341313">
              <a:spcBef>
                <a:spcPts val="700"/>
              </a:spcBef>
              <a:buClr>
                <a:srgbClr val="FF81D5"/>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a:t>
            </a:r>
            <a:r>
              <a:rPr lang="en-GB" altLang="zh-CN" sz="2800">
                <a:solidFill>
                  <a:srgbClr val="1D7ACF"/>
                </a:solidFill>
                <a:latin typeface="楷体_GB2312" pitchFamily="49" charset="0"/>
              </a:rPr>
              <a:t>Ⅲ</a:t>
            </a:r>
            <a:r>
              <a:rPr lang="zh-CN" altLang="en-GB" sz="2800">
                <a:solidFill>
                  <a:srgbClr val="1D7ACF"/>
                </a:solidFill>
                <a:latin typeface="楷体_GB2312" pitchFamily="49" charset="0"/>
              </a:rPr>
              <a:t>）移动性业务</a:t>
            </a:r>
          </a:p>
          <a:p>
            <a:pPr marL="341313" indent="-341313">
              <a:spcBef>
                <a:spcPts val="700"/>
              </a:spcBef>
              <a:buClr>
                <a:srgbClr val="FF81D5"/>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   漫游业务和定位业务</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页脚占位符 1"/>
          <p:cNvSpPr>
            <a:spLocks noGrp="1"/>
          </p:cNvSpPr>
          <p:nvPr>
            <p:ph type="ftr" idx="10"/>
          </p:nvPr>
        </p:nvSpPr>
        <p:spPr/>
        <p:txBody>
          <a:bodyPr/>
          <a:lstStyle/>
          <a:p>
            <a:r>
              <a:rPr lang="en-GB" altLang="zh-CN"/>
              <a:t>Mobile Communication Theory</a:t>
            </a:r>
          </a:p>
        </p:txBody>
      </p:sp>
      <p:sp>
        <p:nvSpPr>
          <p:cNvPr id="20481" name="Rectangle 1"/>
          <p:cNvSpPr>
            <a:spLocks noChangeArrowheads="1"/>
          </p:cNvSpPr>
          <p:nvPr/>
        </p:nvSpPr>
        <p:spPr bwMode="auto">
          <a:xfrm>
            <a:off x="395288" y="-161925"/>
            <a:ext cx="8382000" cy="1143000"/>
          </a:xfrm>
          <a:prstGeom prst="rect">
            <a:avLst/>
          </a:prstGeom>
          <a:noFill/>
          <a:ln w="9525">
            <a:noFill/>
            <a:round/>
            <a:headEnd/>
            <a:tailEnd/>
          </a:ln>
          <a:effectLst/>
        </p:spPr>
        <p:txBody>
          <a:bodyPr lIns="92160" tIns="46080" rIns="92160" bIns="46080"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a:solidFill>
                  <a:srgbClr val="FFFFFF"/>
                </a:solidFill>
              </a:rPr>
              <a:t>我国第三代移动通信系统的频率规划</a:t>
            </a:r>
          </a:p>
        </p:txBody>
      </p:sp>
      <p:grpSp>
        <p:nvGrpSpPr>
          <p:cNvPr id="20482" name="Group 2"/>
          <p:cNvGrpSpPr>
            <a:grpSpLocks/>
          </p:cNvGrpSpPr>
          <p:nvPr/>
        </p:nvGrpSpPr>
        <p:grpSpPr bwMode="auto">
          <a:xfrm>
            <a:off x="827088" y="1268413"/>
            <a:ext cx="7466012" cy="4895850"/>
            <a:chOff x="521" y="799"/>
            <a:chExt cx="4703" cy="3084"/>
          </a:xfrm>
        </p:grpSpPr>
        <p:grpSp>
          <p:nvGrpSpPr>
            <p:cNvPr id="20483" name="Group 3"/>
            <p:cNvGrpSpPr>
              <a:grpSpLocks/>
            </p:cNvGrpSpPr>
            <p:nvPr/>
          </p:nvGrpSpPr>
          <p:grpSpPr bwMode="auto">
            <a:xfrm>
              <a:off x="521" y="799"/>
              <a:ext cx="4703" cy="1232"/>
              <a:chOff x="521" y="799"/>
              <a:chExt cx="4703" cy="1232"/>
            </a:xfrm>
          </p:grpSpPr>
          <p:grpSp>
            <p:nvGrpSpPr>
              <p:cNvPr id="20484" name="Group 4"/>
              <p:cNvGrpSpPr>
                <a:grpSpLocks/>
              </p:cNvGrpSpPr>
              <p:nvPr/>
            </p:nvGrpSpPr>
            <p:grpSpPr bwMode="auto">
              <a:xfrm>
                <a:off x="525" y="802"/>
                <a:ext cx="4695" cy="1225"/>
                <a:chOff x="525" y="802"/>
                <a:chExt cx="4695" cy="1225"/>
              </a:xfrm>
            </p:grpSpPr>
            <p:grpSp>
              <p:nvGrpSpPr>
                <p:cNvPr id="20485" name="Group 5"/>
                <p:cNvGrpSpPr>
                  <a:grpSpLocks/>
                </p:cNvGrpSpPr>
                <p:nvPr/>
              </p:nvGrpSpPr>
              <p:grpSpPr bwMode="auto">
                <a:xfrm>
                  <a:off x="525" y="802"/>
                  <a:ext cx="1468" cy="345"/>
                  <a:chOff x="525" y="802"/>
                  <a:chExt cx="1468" cy="345"/>
                </a:xfrm>
              </p:grpSpPr>
              <p:sp>
                <p:nvSpPr>
                  <p:cNvPr id="20486" name="Rectangle 6"/>
                  <p:cNvSpPr>
                    <a:spLocks noChangeArrowheads="1"/>
                  </p:cNvSpPr>
                  <p:nvPr/>
                </p:nvSpPr>
                <p:spPr bwMode="auto">
                  <a:xfrm>
                    <a:off x="582" y="802"/>
                    <a:ext cx="1354" cy="346"/>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频率范围（</a:t>
                    </a:r>
                    <a:r>
                      <a:rPr lang="en-GB" altLang="zh-CN" sz="1200">
                        <a:solidFill>
                          <a:srgbClr val="660066"/>
                        </a:solidFill>
                        <a:latin typeface="Times New Roman" pitchFamily="16" charset="0"/>
                      </a:rPr>
                      <a:t>MHz</a:t>
                    </a:r>
                    <a:r>
                      <a:rPr lang="zh-CN" altLang="en-GB" sz="1200">
                        <a:solidFill>
                          <a:srgbClr val="660066"/>
                        </a:solidFill>
                        <a:latin typeface="Times New Roman" pitchFamily="16" charset="0"/>
                      </a:rPr>
                      <a:t>）</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487" name="Rectangle 7"/>
                  <p:cNvSpPr>
                    <a:spLocks noChangeArrowheads="1"/>
                  </p:cNvSpPr>
                  <p:nvPr/>
                </p:nvSpPr>
                <p:spPr bwMode="auto">
                  <a:xfrm>
                    <a:off x="525" y="802"/>
                    <a:ext cx="1469" cy="34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488" name="Group 8"/>
                <p:cNvGrpSpPr>
                  <a:grpSpLocks/>
                </p:cNvGrpSpPr>
                <p:nvPr/>
              </p:nvGrpSpPr>
              <p:grpSpPr bwMode="auto">
                <a:xfrm>
                  <a:off x="1994" y="802"/>
                  <a:ext cx="990" cy="345"/>
                  <a:chOff x="1994" y="802"/>
                  <a:chExt cx="990" cy="345"/>
                </a:xfrm>
              </p:grpSpPr>
              <p:sp>
                <p:nvSpPr>
                  <p:cNvPr id="20489" name="Rectangle 9"/>
                  <p:cNvSpPr>
                    <a:spLocks noChangeArrowheads="1"/>
                  </p:cNvSpPr>
                  <p:nvPr/>
                </p:nvSpPr>
                <p:spPr bwMode="auto">
                  <a:xfrm>
                    <a:off x="2050" y="802"/>
                    <a:ext cx="877" cy="346"/>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工作模式</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490" name="Rectangle 10"/>
                  <p:cNvSpPr>
                    <a:spLocks noChangeArrowheads="1"/>
                  </p:cNvSpPr>
                  <p:nvPr/>
                </p:nvSpPr>
                <p:spPr bwMode="auto">
                  <a:xfrm>
                    <a:off x="1994" y="802"/>
                    <a:ext cx="991" cy="34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491" name="Group 11"/>
                <p:cNvGrpSpPr>
                  <a:grpSpLocks/>
                </p:cNvGrpSpPr>
                <p:nvPr/>
              </p:nvGrpSpPr>
              <p:grpSpPr bwMode="auto">
                <a:xfrm>
                  <a:off x="2985" y="802"/>
                  <a:ext cx="990" cy="345"/>
                  <a:chOff x="2985" y="802"/>
                  <a:chExt cx="990" cy="345"/>
                </a:xfrm>
              </p:grpSpPr>
              <p:sp>
                <p:nvSpPr>
                  <p:cNvPr id="20492" name="Rectangle 12"/>
                  <p:cNvSpPr>
                    <a:spLocks noChangeArrowheads="1"/>
                  </p:cNvSpPr>
                  <p:nvPr/>
                </p:nvSpPr>
                <p:spPr bwMode="auto">
                  <a:xfrm>
                    <a:off x="3042" y="802"/>
                    <a:ext cx="877" cy="346"/>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业务类型</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493" name="Rectangle 13"/>
                  <p:cNvSpPr>
                    <a:spLocks noChangeArrowheads="1"/>
                  </p:cNvSpPr>
                  <p:nvPr/>
                </p:nvSpPr>
                <p:spPr bwMode="auto">
                  <a:xfrm>
                    <a:off x="2985" y="802"/>
                    <a:ext cx="991" cy="34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494" name="Group 14"/>
                <p:cNvGrpSpPr>
                  <a:grpSpLocks/>
                </p:cNvGrpSpPr>
                <p:nvPr/>
              </p:nvGrpSpPr>
              <p:grpSpPr bwMode="auto">
                <a:xfrm>
                  <a:off x="3977" y="802"/>
                  <a:ext cx="1242" cy="345"/>
                  <a:chOff x="3977" y="802"/>
                  <a:chExt cx="1242" cy="345"/>
                </a:xfrm>
              </p:grpSpPr>
              <p:sp>
                <p:nvSpPr>
                  <p:cNvPr id="20495" name="Rectangle 15"/>
                  <p:cNvSpPr>
                    <a:spLocks noChangeArrowheads="1"/>
                  </p:cNvSpPr>
                  <p:nvPr/>
                </p:nvSpPr>
                <p:spPr bwMode="auto">
                  <a:xfrm>
                    <a:off x="4034" y="802"/>
                    <a:ext cx="1129" cy="346"/>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备注</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496" name="Rectangle 16"/>
                  <p:cNvSpPr>
                    <a:spLocks noChangeArrowheads="1"/>
                  </p:cNvSpPr>
                  <p:nvPr/>
                </p:nvSpPr>
                <p:spPr bwMode="auto">
                  <a:xfrm>
                    <a:off x="3977" y="802"/>
                    <a:ext cx="1243" cy="346"/>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497" name="Group 17"/>
                <p:cNvGrpSpPr>
                  <a:grpSpLocks/>
                </p:cNvGrpSpPr>
                <p:nvPr/>
              </p:nvGrpSpPr>
              <p:grpSpPr bwMode="auto">
                <a:xfrm>
                  <a:off x="525" y="1148"/>
                  <a:ext cx="1468" cy="439"/>
                  <a:chOff x="525" y="1148"/>
                  <a:chExt cx="1468" cy="439"/>
                </a:xfrm>
              </p:grpSpPr>
              <p:sp>
                <p:nvSpPr>
                  <p:cNvPr id="20498" name="Rectangle 18"/>
                  <p:cNvSpPr>
                    <a:spLocks noChangeArrowheads="1"/>
                  </p:cNvSpPr>
                  <p:nvPr/>
                </p:nvSpPr>
                <p:spPr bwMode="auto">
                  <a:xfrm>
                    <a:off x="582" y="1148"/>
                    <a:ext cx="1354" cy="440"/>
                  </a:xfrm>
                  <a:prstGeom prst="rect">
                    <a:avLst/>
                  </a:prstGeom>
                  <a:noFill/>
                  <a:ln w="9525">
                    <a:noFill/>
                    <a:round/>
                    <a:headEnd/>
                    <a:tailEnd/>
                  </a:ln>
                  <a:effectLst/>
                </p:spPr>
                <p:txBody>
                  <a:bodyPr lIns="92160" tIns="46080" rIns="92160" bIns="46080" anchor="ctr"/>
                  <a:lstStyle/>
                  <a:p>
                    <a:pPr algn="just">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1920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1980</a:t>
                    </a:r>
                  </a:p>
                  <a:p>
                    <a:pPr algn="just" eaLnBrk="0" hangingPunct="0">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/2110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2170</a:t>
                    </a:r>
                  </a:p>
                  <a:p>
                    <a:pPr algn="just"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499" name="Rectangle 19"/>
                  <p:cNvSpPr>
                    <a:spLocks noChangeArrowheads="1"/>
                  </p:cNvSpPr>
                  <p:nvPr/>
                </p:nvSpPr>
                <p:spPr bwMode="auto">
                  <a:xfrm>
                    <a:off x="525" y="1148"/>
                    <a:ext cx="1469"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00" name="Group 20"/>
                <p:cNvGrpSpPr>
                  <a:grpSpLocks/>
                </p:cNvGrpSpPr>
                <p:nvPr/>
              </p:nvGrpSpPr>
              <p:grpSpPr bwMode="auto">
                <a:xfrm>
                  <a:off x="1994" y="1148"/>
                  <a:ext cx="990" cy="439"/>
                  <a:chOff x="1994" y="1148"/>
                  <a:chExt cx="990" cy="439"/>
                </a:xfrm>
              </p:grpSpPr>
              <p:sp>
                <p:nvSpPr>
                  <p:cNvPr id="20501" name="Rectangle 21"/>
                  <p:cNvSpPr>
                    <a:spLocks noChangeArrowheads="1"/>
                  </p:cNvSpPr>
                  <p:nvPr/>
                </p:nvSpPr>
                <p:spPr bwMode="auto">
                  <a:xfrm>
                    <a:off x="2050" y="1148"/>
                    <a:ext cx="877" cy="440"/>
                  </a:xfrm>
                  <a:prstGeom prst="rect">
                    <a:avLst/>
                  </a:prstGeom>
                  <a:noFill/>
                  <a:ln w="9525">
                    <a:noFill/>
                    <a:round/>
                    <a:headEnd/>
                    <a:tailEnd/>
                  </a:ln>
                  <a:effectLst/>
                </p:spPr>
                <p:txBody>
                  <a:bodyPr lIns="92160" tIns="46080" rIns="92160" bIns="46080" anchor="ctr"/>
                  <a:lstStyle/>
                  <a:p>
                    <a:pPr algn="ctr">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FDD</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（频分双工）</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02" name="Rectangle 22"/>
                  <p:cNvSpPr>
                    <a:spLocks noChangeArrowheads="1"/>
                  </p:cNvSpPr>
                  <p:nvPr/>
                </p:nvSpPr>
                <p:spPr bwMode="auto">
                  <a:xfrm>
                    <a:off x="1994" y="1148"/>
                    <a:ext cx="991"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03" name="Group 23"/>
                <p:cNvGrpSpPr>
                  <a:grpSpLocks/>
                </p:cNvGrpSpPr>
                <p:nvPr/>
              </p:nvGrpSpPr>
              <p:grpSpPr bwMode="auto">
                <a:xfrm>
                  <a:off x="2985" y="1148"/>
                  <a:ext cx="990" cy="439"/>
                  <a:chOff x="2985" y="1148"/>
                  <a:chExt cx="990" cy="439"/>
                </a:xfrm>
              </p:grpSpPr>
              <p:sp>
                <p:nvSpPr>
                  <p:cNvPr id="20504" name="Rectangle 24"/>
                  <p:cNvSpPr>
                    <a:spLocks noChangeArrowheads="1"/>
                  </p:cNvSpPr>
                  <p:nvPr/>
                </p:nvSpPr>
                <p:spPr bwMode="auto">
                  <a:xfrm>
                    <a:off x="3042" y="1148"/>
                    <a:ext cx="877"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陆地移动业务</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05" name="Rectangle 25"/>
                  <p:cNvSpPr>
                    <a:spLocks noChangeArrowheads="1"/>
                  </p:cNvSpPr>
                  <p:nvPr/>
                </p:nvSpPr>
                <p:spPr bwMode="auto">
                  <a:xfrm>
                    <a:off x="2985" y="1148"/>
                    <a:ext cx="991"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06" name="Group 26"/>
                <p:cNvGrpSpPr>
                  <a:grpSpLocks/>
                </p:cNvGrpSpPr>
                <p:nvPr/>
              </p:nvGrpSpPr>
              <p:grpSpPr bwMode="auto">
                <a:xfrm>
                  <a:off x="3977" y="1148"/>
                  <a:ext cx="1242" cy="439"/>
                  <a:chOff x="3977" y="1148"/>
                  <a:chExt cx="1242" cy="439"/>
                </a:xfrm>
              </p:grpSpPr>
              <p:sp>
                <p:nvSpPr>
                  <p:cNvPr id="20507" name="Rectangle 27"/>
                  <p:cNvSpPr>
                    <a:spLocks noChangeArrowheads="1"/>
                  </p:cNvSpPr>
                  <p:nvPr/>
                </p:nvSpPr>
                <p:spPr bwMode="auto">
                  <a:xfrm>
                    <a:off x="4034" y="1148"/>
                    <a:ext cx="1129"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主要工作频段</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08" name="Rectangle 28"/>
                  <p:cNvSpPr>
                    <a:spLocks noChangeArrowheads="1"/>
                  </p:cNvSpPr>
                  <p:nvPr/>
                </p:nvSpPr>
                <p:spPr bwMode="auto">
                  <a:xfrm>
                    <a:off x="3977" y="1148"/>
                    <a:ext cx="1243"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09" name="Group 29"/>
                <p:cNvGrpSpPr>
                  <a:grpSpLocks/>
                </p:cNvGrpSpPr>
                <p:nvPr/>
              </p:nvGrpSpPr>
              <p:grpSpPr bwMode="auto">
                <a:xfrm>
                  <a:off x="525" y="1588"/>
                  <a:ext cx="1468" cy="439"/>
                  <a:chOff x="525" y="1588"/>
                  <a:chExt cx="1468" cy="439"/>
                </a:xfrm>
              </p:grpSpPr>
              <p:sp>
                <p:nvSpPr>
                  <p:cNvPr id="20510" name="Rectangle 30"/>
                  <p:cNvSpPr>
                    <a:spLocks noChangeArrowheads="1"/>
                  </p:cNvSpPr>
                  <p:nvPr/>
                </p:nvSpPr>
                <p:spPr bwMode="auto">
                  <a:xfrm>
                    <a:off x="582" y="1588"/>
                    <a:ext cx="1354" cy="440"/>
                  </a:xfrm>
                  <a:prstGeom prst="rect">
                    <a:avLst/>
                  </a:prstGeom>
                  <a:noFill/>
                  <a:ln w="9525">
                    <a:noFill/>
                    <a:round/>
                    <a:headEnd/>
                    <a:tailEnd/>
                  </a:ln>
                  <a:effectLst/>
                </p:spPr>
                <p:txBody>
                  <a:bodyPr lIns="92160" tIns="46080" rIns="92160" bIns="46080" anchor="ctr"/>
                  <a:lstStyle/>
                  <a:p>
                    <a:pPr algn="just">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1755</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1785</a:t>
                    </a:r>
                  </a:p>
                  <a:p>
                    <a:pPr algn="just" eaLnBrk="0" hangingPunct="0">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/1850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1880</a:t>
                    </a:r>
                  </a:p>
                  <a:p>
                    <a:pPr algn="just"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11" name="Rectangle 31"/>
                  <p:cNvSpPr>
                    <a:spLocks noChangeArrowheads="1"/>
                  </p:cNvSpPr>
                  <p:nvPr/>
                </p:nvSpPr>
                <p:spPr bwMode="auto">
                  <a:xfrm>
                    <a:off x="525" y="1588"/>
                    <a:ext cx="1469"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12" name="Group 32"/>
                <p:cNvGrpSpPr>
                  <a:grpSpLocks/>
                </p:cNvGrpSpPr>
                <p:nvPr/>
              </p:nvGrpSpPr>
              <p:grpSpPr bwMode="auto">
                <a:xfrm>
                  <a:off x="1994" y="1588"/>
                  <a:ext cx="990" cy="439"/>
                  <a:chOff x="1994" y="1588"/>
                  <a:chExt cx="990" cy="439"/>
                </a:xfrm>
              </p:grpSpPr>
              <p:sp>
                <p:nvSpPr>
                  <p:cNvPr id="20513" name="Rectangle 33"/>
                  <p:cNvSpPr>
                    <a:spLocks noChangeArrowheads="1"/>
                  </p:cNvSpPr>
                  <p:nvPr/>
                </p:nvSpPr>
                <p:spPr bwMode="auto">
                  <a:xfrm>
                    <a:off x="2050" y="1588"/>
                    <a:ext cx="877" cy="440"/>
                  </a:xfrm>
                  <a:prstGeom prst="rect">
                    <a:avLst/>
                  </a:prstGeom>
                  <a:noFill/>
                  <a:ln w="9525">
                    <a:noFill/>
                    <a:round/>
                    <a:headEnd/>
                    <a:tailEnd/>
                  </a:ln>
                  <a:effectLst/>
                </p:spPr>
                <p:txBody>
                  <a:bodyPr lIns="92160" tIns="46080" rIns="92160" bIns="46080" anchor="ctr"/>
                  <a:lstStyle/>
                  <a:p>
                    <a:pPr algn="ctr">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FDD</a:t>
                    </a:r>
                  </a:p>
                  <a:p>
                    <a:pPr algn="ctr" eaLnBrk="0" hangingPunct="0">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endParaRPr>
                  </a:p>
                </p:txBody>
              </p:sp>
              <p:sp>
                <p:nvSpPr>
                  <p:cNvPr id="20514" name="Rectangle 34"/>
                  <p:cNvSpPr>
                    <a:spLocks noChangeArrowheads="1"/>
                  </p:cNvSpPr>
                  <p:nvPr/>
                </p:nvSpPr>
                <p:spPr bwMode="auto">
                  <a:xfrm>
                    <a:off x="1994" y="1588"/>
                    <a:ext cx="991"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15" name="Group 35"/>
                <p:cNvGrpSpPr>
                  <a:grpSpLocks/>
                </p:cNvGrpSpPr>
                <p:nvPr/>
              </p:nvGrpSpPr>
              <p:grpSpPr bwMode="auto">
                <a:xfrm>
                  <a:off x="2985" y="1588"/>
                  <a:ext cx="990" cy="439"/>
                  <a:chOff x="2985" y="1588"/>
                  <a:chExt cx="990" cy="439"/>
                </a:xfrm>
              </p:grpSpPr>
              <p:sp>
                <p:nvSpPr>
                  <p:cNvPr id="20516" name="Rectangle 36"/>
                  <p:cNvSpPr>
                    <a:spLocks noChangeArrowheads="1"/>
                  </p:cNvSpPr>
                  <p:nvPr/>
                </p:nvSpPr>
                <p:spPr bwMode="auto">
                  <a:xfrm>
                    <a:off x="3042" y="1588"/>
                    <a:ext cx="877"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陆地移动业务</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17" name="Rectangle 37"/>
                  <p:cNvSpPr>
                    <a:spLocks noChangeArrowheads="1"/>
                  </p:cNvSpPr>
                  <p:nvPr/>
                </p:nvSpPr>
                <p:spPr bwMode="auto">
                  <a:xfrm>
                    <a:off x="2985" y="1588"/>
                    <a:ext cx="991"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18" name="Group 38"/>
                <p:cNvGrpSpPr>
                  <a:grpSpLocks/>
                </p:cNvGrpSpPr>
                <p:nvPr/>
              </p:nvGrpSpPr>
              <p:grpSpPr bwMode="auto">
                <a:xfrm>
                  <a:off x="3977" y="1588"/>
                  <a:ext cx="1242" cy="439"/>
                  <a:chOff x="3977" y="1588"/>
                  <a:chExt cx="1242" cy="439"/>
                </a:xfrm>
              </p:grpSpPr>
              <p:sp>
                <p:nvSpPr>
                  <p:cNvPr id="20519" name="Rectangle 39"/>
                  <p:cNvSpPr>
                    <a:spLocks noChangeArrowheads="1"/>
                  </p:cNvSpPr>
                  <p:nvPr/>
                </p:nvSpPr>
                <p:spPr bwMode="auto">
                  <a:xfrm>
                    <a:off x="4034" y="1588"/>
                    <a:ext cx="1129"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补充工作频段</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20" name="Rectangle 40"/>
                  <p:cNvSpPr>
                    <a:spLocks noChangeArrowheads="1"/>
                  </p:cNvSpPr>
                  <p:nvPr/>
                </p:nvSpPr>
                <p:spPr bwMode="auto">
                  <a:xfrm>
                    <a:off x="3977" y="1588"/>
                    <a:ext cx="1243" cy="440"/>
                  </a:xfrm>
                  <a:prstGeom prst="rect">
                    <a:avLst/>
                  </a:prstGeom>
                  <a:noFill/>
                  <a:ln w="9525">
                    <a:solidFill>
                      <a:srgbClr val="A0A0A0"/>
                    </a:solidFill>
                    <a:miter lim="800000"/>
                    <a:headEnd/>
                    <a:tailEnd/>
                  </a:ln>
                  <a:effectLst/>
                </p:spPr>
                <p:txBody>
                  <a:bodyPr wrap="none" anchor="ctr"/>
                  <a:lstStyle/>
                  <a:p>
                    <a:endParaRPr lang="zh-CN" altLang="en-US"/>
                  </a:p>
                </p:txBody>
              </p:sp>
            </p:grpSp>
          </p:grpSp>
          <p:sp>
            <p:nvSpPr>
              <p:cNvPr id="20521" name="Rectangle 41"/>
              <p:cNvSpPr>
                <a:spLocks noChangeArrowheads="1"/>
              </p:cNvSpPr>
              <p:nvPr/>
            </p:nvSpPr>
            <p:spPr bwMode="auto">
              <a:xfrm>
                <a:off x="521" y="799"/>
                <a:ext cx="4704" cy="1233"/>
              </a:xfrm>
              <a:prstGeom prst="rect">
                <a:avLst/>
              </a:prstGeom>
              <a:noFill/>
              <a:ln w="9360">
                <a:solidFill>
                  <a:srgbClr val="A0A0A0"/>
                </a:solidFill>
                <a:miter lim="800000"/>
                <a:headEnd/>
                <a:tailEnd/>
              </a:ln>
              <a:effectLst/>
            </p:spPr>
            <p:txBody>
              <a:bodyPr wrap="none" anchor="ctr"/>
              <a:lstStyle/>
              <a:p>
                <a:endParaRPr lang="zh-CN" altLang="en-US"/>
              </a:p>
            </p:txBody>
          </p:sp>
        </p:grpSp>
        <p:grpSp>
          <p:nvGrpSpPr>
            <p:cNvPr id="20522" name="Group 42"/>
            <p:cNvGrpSpPr>
              <a:grpSpLocks/>
            </p:cNvGrpSpPr>
            <p:nvPr/>
          </p:nvGrpSpPr>
          <p:grpSpPr bwMode="auto">
            <a:xfrm>
              <a:off x="521" y="2022"/>
              <a:ext cx="4703" cy="1861"/>
              <a:chOff x="521" y="2022"/>
              <a:chExt cx="4703" cy="1861"/>
            </a:xfrm>
          </p:grpSpPr>
          <p:grpSp>
            <p:nvGrpSpPr>
              <p:cNvPr id="20523" name="Group 43"/>
              <p:cNvGrpSpPr>
                <a:grpSpLocks/>
              </p:cNvGrpSpPr>
              <p:nvPr/>
            </p:nvGrpSpPr>
            <p:grpSpPr bwMode="auto">
              <a:xfrm>
                <a:off x="525" y="2025"/>
                <a:ext cx="4695" cy="1854"/>
                <a:chOff x="525" y="2025"/>
                <a:chExt cx="4695" cy="1854"/>
              </a:xfrm>
            </p:grpSpPr>
            <p:grpSp>
              <p:nvGrpSpPr>
                <p:cNvPr id="20524" name="Group 44"/>
                <p:cNvGrpSpPr>
                  <a:grpSpLocks/>
                </p:cNvGrpSpPr>
                <p:nvPr/>
              </p:nvGrpSpPr>
              <p:grpSpPr bwMode="auto">
                <a:xfrm>
                  <a:off x="525" y="2025"/>
                  <a:ext cx="1468" cy="439"/>
                  <a:chOff x="525" y="2025"/>
                  <a:chExt cx="1468" cy="439"/>
                </a:xfrm>
              </p:grpSpPr>
              <p:sp>
                <p:nvSpPr>
                  <p:cNvPr id="20525" name="Rectangle 45"/>
                  <p:cNvSpPr>
                    <a:spLocks noChangeArrowheads="1"/>
                  </p:cNvSpPr>
                  <p:nvPr/>
                </p:nvSpPr>
                <p:spPr bwMode="auto">
                  <a:xfrm>
                    <a:off x="582" y="2025"/>
                    <a:ext cx="1354" cy="440"/>
                  </a:xfrm>
                  <a:prstGeom prst="rect">
                    <a:avLst/>
                  </a:prstGeom>
                  <a:noFill/>
                  <a:ln w="9525">
                    <a:noFill/>
                    <a:round/>
                    <a:headEnd/>
                    <a:tailEnd/>
                  </a:ln>
                  <a:effectLst/>
                </p:spPr>
                <p:txBody>
                  <a:bodyPr lIns="92160" tIns="46080" rIns="92160" bIns="46080" anchor="ctr"/>
                  <a:lstStyle/>
                  <a:p>
                    <a:pPr algn="just">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1880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1920</a:t>
                    </a:r>
                  </a:p>
                  <a:p>
                    <a:pPr algn="just" eaLnBrk="0" hangingPunct="0">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/2010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2025</a:t>
                    </a:r>
                  </a:p>
                  <a:p>
                    <a:pPr algn="just"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26" name="Rectangle 46"/>
                  <p:cNvSpPr>
                    <a:spLocks noChangeArrowheads="1"/>
                  </p:cNvSpPr>
                  <p:nvPr/>
                </p:nvSpPr>
                <p:spPr bwMode="auto">
                  <a:xfrm>
                    <a:off x="525" y="2025"/>
                    <a:ext cx="1469"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27" name="Group 47"/>
                <p:cNvGrpSpPr>
                  <a:grpSpLocks/>
                </p:cNvGrpSpPr>
                <p:nvPr/>
              </p:nvGrpSpPr>
              <p:grpSpPr bwMode="auto">
                <a:xfrm>
                  <a:off x="1994" y="2025"/>
                  <a:ext cx="990" cy="439"/>
                  <a:chOff x="1994" y="2025"/>
                  <a:chExt cx="990" cy="439"/>
                </a:xfrm>
              </p:grpSpPr>
              <p:sp>
                <p:nvSpPr>
                  <p:cNvPr id="20528" name="Rectangle 48"/>
                  <p:cNvSpPr>
                    <a:spLocks noChangeArrowheads="1"/>
                  </p:cNvSpPr>
                  <p:nvPr/>
                </p:nvSpPr>
                <p:spPr bwMode="auto">
                  <a:xfrm>
                    <a:off x="2050" y="2025"/>
                    <a:ext cx="877" cy="440"/>
                  </a:xfrm>
                  <a:prstGeom prst="rect">
                    <a:avLst/>
                  </a:prstGeom>
                  <a:noFill/>
                  <a:ln w="9525">
                    <a:noFill/>
                    <a:round/>
                    <a:headEnd/>
                    <a:tailEnd/>
                  </a:ln>
                  <a:effectLst/>
                </p:spPr>
                <p:txBody>
                  <a:bodyPr lIns="92160" tIns="46080" rIns="92160" bIns="46080" anchor="ctr"/>
                  <a:lstStyle/>
                  <a:p>
                    <a:pPr algn="ctr">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TDD</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（时分双工）</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29" name="Rectangle 49"/>
                  <p:cNvSpPr>
                    <a:spLocks noChangeArrowheads="1"/>
                  </p:cNvSpPr>
                  <p:nvPr/>
                </p:nvSpPr>
                <p:spPr bwMode="auto">
                  <a:xfrm>
                    <a:off x="1994" y="2025"/>
                    <a:ext cx="991"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30" name="Group 50"/>
                <p:cNvGrpSpPr>
                  <a:grpSpLocks/>
                </p:cNvGrpSpPr>
                <p:nvPr/>
              </p:nvGrpSpPr>
              <p:grpSpPr bwMode="auto">
                <a:xfrm>
                  <a:off x="2985" y="2025"/>
                  <a:ext cx="990" cy="439"/>
                  <a:chOff x="2985" y="2025"/>
                  <a:chExt cx="990" cy="439"/>
                </a:xfrm>
              </p:grpSpPr>
              <p:sp>
                <p:nvSpPr>
                  <p:cNvPr id="20531" name="Rectangle 51"/>
                  <p:cNvSpPr>
                    <a:spLocks noChangeArrowheads="1"/>
                  </p:cNvSpPr>
                  <p:nvPr/>
                </p:nvSpPr>
                <p:spPr bwMode="auto">
                  <a:xfrm>
                    <a:off x="3042" y="2025"/>
                    <a:ext cx="877"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陆地移动业务</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32" name="Rectangle 52"/>
                  <p:cNvSpPr>
                    <a:spLocks noChangeArrowheads="1"/>
                  </p:cNvSpPr>
                  <p:nvPr/>
                </p:nvSpPr>
                <p:spPr bwMode="auto">
                  <a:xfrm>
                    <a:off x="2985" y="2025"/>
                    <a:ext cx="991"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33" name="Group 53"/>
                <p:cNvGrpSpPr>
                  <a:grpSpLocks/>
                </p:cNvGrpSpPr>
                <p:nvPr/>
              </p:nvGrpSpPr>
              <p:grpSpPr bwMode="auto">
                <a:xfrm>
                  <a:off x="3977" y="2025"/>
                  <a:ext cx="1242" cy="439"/>
                  <a:chOff x="3977" y="2025"/>
                  <a:chExt cx="1242" cy="439"/>
                </a:xfrm>
              </p:grpSpPr>
              <p:sp>
                <p:nvSpPr>
                  <p:cNvPr id="20534" name="Rectangle 54"/>
                  <p:cNvSpPr>
                    <a:spLocks noChangeArrowheads="1"/>
                  </p:cNvSpPr>
                  <p:nvPr/>
                </p:nvSpPr>
                <p:spPr bwMode="auto">
                  <a:xfrm>
                    <a:off x="4034" y="2025"/>
                    <a:ext cx="1129"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主要工作频段</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35" name="Rectangle 55"/>
                  <p:cNvSpPr>
                    <a:spLocks noChangeArrowheads="1"/>
                  </p:cNvSpPr>
                  <p:nvPr/>
                </p:nvSpPr>
                <p:spPr bwMode="auto">
                  <a:xfrm>
                    <a:off x="3977" y="2025"/>
                    <a:ext cx="1243"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36" name="Group 56"/>
                <p:cNvGrpSpPr>
                  <a:grpSpLocks/>
                </p:cNvGrpSpPr>
                <p:nvPr/>
              </p:nvGrpSpPr>
              <p:grpSpPr bwMode="auto">
                <a:xfrm>
                  <a:off x="525" y="2465"/>
                  <a:ext cx="1468" cy="439"/>
                  <a:chOff x="525" y="2465"/>
                  <a:chExt cx="1468" cy="439"/>
                </a:xfrm>
              </p:grpSpPr>
              <p:sp>
                <p:nvSpPr>
                  <p:cNvPr id="20537" name="Rectangle 57"/>
                  <p:cNvSpPr>
                    <a:spLocks noChangeArrowheads="1"/>
                  </p:cNvSpPr>
                  <p:nvPr/>
                </p:nvSpPr>
                <p:spPr bwMode="auto">
                  <a:xfrm>
                    <a:off x="582" y="2465"/>
                    <a:ext cx="1354" cy="440"/>
                  </a:xfrm>
                  <a:prstGeom prst="rect">
                    <a:avLst/>
                  </a:prstGeom>
                  <a:noFill/>
                  <a:ln w="9525">
                    <a:noFill/>
                    <a:round/>
                    <a:headEnd/>
                    <a:tailEnd/>
                  </a:ln>
                  <a:effectLst/>
                </p:spPr>
                <p:txBody>
                  <a:bodyPr lIns="92160" tIns="46080" rIns="92160" bIns="46080" anchor="ctr"/>
                  <a:lstStyle/>
                  <a:p>
                    <a:pPr algn="just">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2300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2400</a:t>
                    </a:r>
                  </a:p>
                  <a:p>
                    <a:pPr algn="just"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38" name="Rectangle 58"/>
                  <p:cNvSpPr>
                    <a:spLocks noChangeArrowheads="1"/>
                  </p:cNvSpPr>
                  <p:nvPr/>
                </p:nvSpPr>
                <p:spPr bwMode="auto">
                  <a:xfrm>
                    <a:off x="525" y="2465"/>
                    <a:ext cx="1469"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39" name="Group 59"/>
                <p:cNvGrpSpPr>
                  <a:grpSpLocks/>
                </p:cNvGrpSpPr>
                <p:nvPr/>
              </p:nvGrpSpPr>
              <p:grpSpPr bwMode="auto">
                <a:xfrm>
                  <a:off x="1994" y="2465"/>
                  <a:ext cx="990" cy="439"/>
                  <a:chOff x="1994" y="2465"/>
                  <a:chExt cx="990" cy="439"/>
                </a:xfrm>
              </p:grpSpPr>
              <p:sp>
                <p:nvSpPr>
                  <p:cNvPr id="20540" name="Rectangle 60"/>
                  <p:cNvSpPr>
                    <a:spLocks noChangeArrowheads="1"/>
                  </p:cNvSpPr>
                  <p:nvPr/>
                </p:nvSpPr>
                <p:spPr bwMode="auto">
                  <a:xfrm>
                    <a:off x="2050" y="2465"/>
                    <a:ext cx="877"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latin typeface="Times New Roman" pitchFamily="16" charset="0"/>
                      </a:rPr>
                      <a:t>TDD</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41" name="Rectangle 61"/>
                  <p:cNvSpPr>
                    <a:spLocks noChangeArrowheads="1"/>
                  </p:cNvSpPr>
                  <p:nvPr/>
                </p:nvSpPr>
                <p:spPr bwMode="auto">
                  <a:xfrm>
                    <a:off x="1994" y="2465"/>
                    <a:ext cx="991"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42" name="Group 62"/>
                <p:cNvGrpSpPr>
                  <a:grpSpLocks/>
                </p:cNvGrpSpPr>
                <p:nvPr/>
              </p:nvGrpSpPr>
              <p:grpSpPr bwMode="auto">
                <a:xfrm>
                  <a:off x="2985" y="2465"/>
                  <a:ext cx="990" cy="439"/>
                  <a:chOff x="2985" y="2465"/>
                  <a:chExt cx="990" cy="439"/>
                </a:xfrm>
              </p:grpSpPr>
              <p:sp>
                <p:nvSpPr>
                  <p:cNvPr id="20543" name="Rectangle 63"/>
                  <p:cNvSpPr>
                    <a:spLocks noChangeArrowheads="1"/>
                  </p:cNvSpPr>
                  <p:nvPr/>
                </p:nvSpPr>
                <p:spPr bwMode="auto">
                  <a:xfrm>
                    <a:off x="3042" y="2465"/>
                    <a:ext cx="877" cy="440"/>
                  </a:xfrm>
                  <a:prstGeom prst="rect">
                    <a:avLst/>
                  </a:prstGeom>
                  <a:noFill/>
                  <a:ln w="9525">
                    <a:noFill/>
                    <a:round/>
                    <a:headEnd/>
                    <a:tailEnd/>
                  </a:ln>
                  <a:effectLst/>
                </p:spPr>
                <p:txBody>
                  <a:bodyPr lIns="92160" tIns="46080" rIns="92160" bIns="46080" anchor="ctr"/>
                  <a:lstStyle/>
                  <a:p>
                    <a:pPr algn="ctr">
                      <a:buClr>
                        <a:srgbClr val="660066"/>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宋体" charset="-122"/>
                      </a:rPr>
                      <a:t>陆地移动业务</a:t>
                    </a:r>
                  </a:p>
                  <a:p>
                    <a:pPr algn="ctr" eaLnBrk="0" hangingPunct="0">
                      <a:buClr>
                        <a:srgbClr val="660066"/>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宋体" charset="-122"/>
                    </a:endParaRPr>
                  </a:p>
                </p:txBody>
              </p:sp>
              <p:sp>
                <p:nvSpPr>
                  <p:cNvPr id="20544" name="Rectangle 64"/>
                  <p:cNvSpPr>
                    <a:spLocks noChangeArrowheads="1"/>
                  </p:cNvSpPr>
                  <p:nvPr/>
                </p:nvSpPr>
                <p:spPr bwMode="auto">
                  <a:xfrm>
                    <a:off x="2985" y="2465"/>
                    <a:ext cx="991"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45" name="Group 65"/>
                <p:cNvGrpSpPr>
                  <a:grpSpLocks/>
                </p:cNvGrpSpPr>
                <p:nvPr/>
              </p:nvGrpSpPr>
              <p:grpSpPr bwMode="auto">
                <a:xfrm>
                  <a:off x="3977" y="2465"/>
                  <a:ext cx="1242" cy="439"/>
                  <a:chOff x="3977" y="2465"/>
                  <a:chExt cx="1242" cy="439"/>
                </a:xfrm>
              </p:grpSpPr>
              <p:sp>
                <p:nvSpPr>
                  <p:cNvPr id="20546" name="Rectangle 66"/>
                  <p:cNvSpPr>
                    <a:spLocks noChangeArrowheads="1"/>
                  </p:cNvSpPr>
                  <p:nvPr/>
                </p:nvSpPr>
                <p:spPr bwMode="auto">
                  <a:xfrm>
                    <a:off x="4034" y="2465"/>
                    <a:ext cx="1129"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补充工作频段，无线电定位业务共用</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47" name="Rectangle 67"/>
                  <p:cNvSpPr>
                    <a:spLocks noChangeArrowheads="1"/>
                  </p:cNvSpPr>
                  <p:nvPr/>
                </p:nvSpPr>
                <p:spPr bwMode="auto">
                  <a:xfrm>
                    <a:off x="3977" y="2465"/>
                    <a:ext cx="1243"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48" name="Group 68"/>
                <p:cNvGrpSpPr>
                  <a:grpSpLocks/>
                </p:cNvGrpSpPr>
                <p:nvPr/>
              </p:nvGrpSpPr>
              <p:grpSpPr bwMode="auto">
                <a:xfrm>
                  <a:off x="525" y="2906"/>
                  <a:ext cx="1468" cy="533"/>
                  <a:chOff x="525" y="2906"/>
                  <a:chExt cx="1468" cy="533"/>
                </a:xfrm>
              </p:grpSpPr>
              <p:sp>
                <p:nvSpPr>
                  <p:cNvPr id="20549" name="Rectangle 69"/>
                  <p:cNvSpPr>
                    <a:spLocks noChangeArrowheads="1"/>
                  </p:cNvSpPr>
                  <p:nvPr/>
                </p:nvSpPr>
                <p:spPr bwMode="auto">
                  <a:xfrm>
                    <a:off x="582" y="2906"/>
                    <a:ext cx="1354" cy="534"/>
                  </a:xfrm>
                  <a:prstGeom prst="rect">
                    <a:avLst/>
                  </a:prstGeom>
                  <a:noFill/>
                  <a:ln w="9525">
                    <a:noFill/>
                    <a:round/>
                    <a:headEnd/>
                    <a:tailEnd/>
                  </a:ln>
                  <a:effectLst/>
                </p:spPr>
                <p:txBody>
                  <a:bodyPr lIns="92160" tIns="46080" rIns="92160" bIns="46080" anchor="ctr"/>
                  <a:lstStyle/>
                  <a:p>
                    <a:pPr algn="just">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825</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835/870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880</a:t>
                    </a:r>
                  </a:p>
                  <a:p>
                    <a:pPr algn="just" eaLnBrk="0" hangingPunct="0">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885</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915/930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960</a:t>
                    </a:r>
                  </a:p>
                  <a:p>
                    <a:pPr algn="just" eaLnBrk="0" hangingPunct="0">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1710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1755/1805</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1850</a:t>
                    </a:r>
                  </a:p>
                  <a:p>
                    <a:pPr algn="just"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50" name="Rectangle 70"/>
                  <p:cNvSpPr>
                    <a:spLocks noChangeArrowheads="1"/>
                  </p:cNvSpPr>
                  <p:nvPr/>
                </p:nvSpPr>
                <p:spPr bwMode="auto">
                  <a:xfrm>
                    <a:off x="525" y="2906"/>
                    <a:ext cx="1469" cy="534"/>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51" name="Group 71"/>
                <p:cNvGrpSpPr>
                  <a:grpSpLocks/>
                </p:cNvGrpSpPr>
                <p:nvPr/>
              </p:nvGrpSpPr>
              <p:grpSpPr bwMode="auto">
                <a:xfrm>
                  <a:off x="1994" y="2906"/>
                  <a:ext cx="990" cy="533"/>
                  <a:chOff x="1994" y="2906"/>
                  <a:chExt cx="990" cy="533"/>
                </a:xfrm>
              </p:grpSpPr>
              <p:sp>
                <p:nvSpPr>
                  <p:cNvPr id="20552" name="Rectangle 72"/>
                  <p:cNvSpPr>
                    <a:spLocks noChangeArrowheads="1"/>
                  </p:cNvSpPr>
                  <p:nvPr/>
                </p:nvSpPr>
                <p:spPr bwMode="auto">
                  <a:xfrm>
                    <a:off x="2050" y="2906"/>
                    <a:ext cx="877" cy="534"/>
                  </a:xfrm>
                  <a:prstGeom prst="rect">
                    <a:avLst/>
                  </a:prstGeom>
                  <a:noFill/>
                  <a:ln w="9525">
                    <a:noFill/>
                    <a:round/>
                    <a:headEnd/>
                    <a:tailEnd/>
                  </a:ln>
                  <a:effectLst/>
                </p:spPr>
                <p:txBody>
                  <a:bodyPr lIns="92160" tIns="46080" rIns="92160" bIns="46080" anchor="ctr"/>
                  <a:lstStyle/>
                  <a:p>
                    <a:pPr algn="ctr">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FDD</a:t>
                    </a:r>
                  </a:p>
                  <a:p>
                    <a:pPr algn="ctr" eaLnBrk="0" hangingPunct="0">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endParaRPr>
                  </a:p>
                </p:txBody>
              </p:sp>
              <p:sp>
                <p:nvSpPr>
                  <p:cNvPr id="20553" name="Rectangle 73"/>
                  <p:cNvSpPr>
                    <a:spLocks noChangeArrowheads="1"/>
                  </p:cNvSpPr>
                  <p:nvPr/>
                </p:nvSpPr>
                <p:spPr bwMode="auto">
                  <a:xfrm>
                    <a:off x="1994" y="2906"/>
                    <a:ext cx="991" cy="534"/>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54" name="Group 74"/>
                <p:cNvGrpSpPr>
                  <a:grpSpLocks/>
                </p:cNvGrpSpPr>
                <p:nvPr/>
              </p:nvGrpSpPr>
              <p:grpSpPr bwMode="auto">
                <a:xfrm>
                  <a:off x="2985" y="2906"/>
                  <a:ext cx="990" cy="533"/>
                  <a:chOff x="2985" y="2906"/>
                  <a:chExt cx="990" cy="533"/>
                </a:xfrm>
              </p:grpSpPr>
              <p:sp>
                <p:nvSpPr>
                  <p:cNvPr id="20555" name="Rectangle 75"/>
                  <p:cNvSpPr>
                    <a:spLocks noChangeArrowheads="1"/>
                  </p:cNvSpPr>
                  <p:nvPr/>
                </p:nvSpPr>
                <p:spPr bwMode="auto">
                  <a:xfrm>
                    <a:off x="3042" y="2906"/>
                    <a:ext cx="877" cy="534"/>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陆地移动业务</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56" name="Rectangle 76"/>
                  <p:cNvSpPr>
                    <a:spLocks noChangeArrowheads="1"/>
                  </p:cNvSpPr>
                  <p:nvPr/>
                </p:nvSpPr>
                <p:spPr bwMode="auto">
                  <a:xfrm>
                    <a:off x="2985" y="2906"/>
                    <a:ext cx="991" cy="534"/>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57" name="Group 77"/>
                <p:cNvGrpSpPr>
                  <a:grpSpLocks/>
                </p:cNvGrpSpPr>
                <p:nvPr/>
              </p:nvGrpSpPr>
              <p:grpSpPr bwMode="auto">
                <a:xfrm>
                  <a:off x="3977" y="2906"/>
                  <a:ext cx="1242" cy="533"/>
                  <a:chOff x="3977" y="2906"/>
                  <a:chExt cx="1242" cy="533"/>
                </a:xfrm>
              </p:grpSpPr>
              <p:sp>
                <p:nvSpPr>
                  <p:cNvPr id="20558" name="Rectangle 78"/>
                  <p:cNvSpPr>
                    <a:spLocks noChangeArrowheads="1"/>
                  </p:cNvSpPr>
                  <p:nvPr/>
                </p:nvSpPr>
                <p:spPr bwMode="auto">
                  <a:xfrm>
                    <a:off x="4034" y="2906"/>
                    <a:ext cx="1129" cy="534"/>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之前规划给中国移动和中国联通的频段，上下行频率不变</a:t>
                    </a:r>
                  </a:p>
                </p:txBody>
              </p:sp>
              <p:sp>
                <p:nvSpPr>
                  <p:cNvPr id="20559" name="Rectangle 79"/>
                  <p:cNvSpPr>
                    <a:spLocks noChangeArrowheads="1"/>
                  </p:cNvSpPr>
                  <p:nvPr/>
                </p:nvSpPr>
                <p:spPr bwMode="auto">
                  <a:xfrm>
                    <a:off x="3977" y="2906"/>
                    <a:ext cx="1243" cy="534"/>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60" name="Group 80"/>
                <p:cNvGrpSpPr>
                  <a:grpSpLocks/>
                </p:cNvGrpSpPr>
                <p:nvPr/>
              </p:nvGrpSpPr>
              <p:grpSpPr bwMode="auto">
                <a:xfrm>
                  <a:off x="525" y="3440"/>
                  <a:ext cx="1468" cy="439"/>
                  <a:chOff x="525" y="3440"/>
                  <a:chExt cx="1468" cy="439"/>
                </a:xfrm>
              </p:grpSpPr>
              <p:sp>
                <p:nvSpPr>
                  <p:cNvPr id="20561" name="Rectangle 81"/>
                  <p:cNvSpPr>
                    <a:spLocks noChangeArrowheads="1"/>
                  </p:cNvSpPr>
                  <p:nvPr/>
                </p:nvSpPr>
                <p:spPr bwMode="auto">
                  <a:xfrm>
                    <a:off x="582" y="3440"/>
                    <a:ext cx="1354" cy="440"/>
                  </a:xfrm>
                  <a:prstGeom prst="rect">
                    <a:avLst/>
                  </a:prstGeom>
                  <a:noFill/>
                  <a:ln w="9525">
                    <a:noFill/>
                    <a:round/>
                    <a:headEnd/>
                    <a:tailEnd/>
                  </a:ln>
                  <a:effectLst/>
                </p:spPr>
                <p:txBody>
                  <a:bodyPr lIns="92160" tIns="46080" rIns="92160" bIns="46080" anchor="ctr"/>
                  <a:lstStyle/>
                  <a:p>
                    <a:pPr algn="just">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1980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2010</a:t>
                    </a:r>
                  </a:p>
                  <a:p>
                    <a:pPr algn="just" eaLnBrk="0" hangingPunct="0">
                      <a:buClr>
                        <a:srgbClr val="6600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a:solidFill>
                          <a:srgbClr val="660066"/>
                        </a:solidFill>
                      </a:rPr>
                      <a:t>/2170</a:t>
                    </a:r>
                    <a:r>
                      <a:rPr lang="zh-CN" altLang="en-GB" sz="1200">
                        <a:solidFill>
                          <a:srgbClr val="660066"/>
                        </a:solidFill>
                        <a:latin typeface="Times New Roman" pitchFamily="16" charset="0"/>
                      </a:rPr>
                      <a:t>～</a:t>
                    </a:r>
                    <a:r>
                      <a:rPr lang="en-GB" altLang="zh-CN" sz="1200">
                        <a:solidFill>
                          <a:srgbClr val="660066"/>
                        </a:solidFill>
                        <a:latin typeface="Times New Roman" pitchFamily="16" charset="0"/>
                      </a:rPr>
                      <a:t>2200</a:t>
                    </a:r>
                  </a:p>
                  <a:p>
                    <a:pPr algn="just"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62" name="Rectangle 82"/>
                  <p:cNvSpPr>
                    <a:spLocks noChangeArrowheads="1"/>
                  </p:cNvSpPr>
                  <p:nvPr/>
                </p:nvSpPr>
                <p:spPr bwMode="auto">
                  <a:xfrm>
                    <a:off x="525" y="3440"/>
                    <a:ext cx="1469" cy="440"/>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20563" name="Group 83"/>
                <p:cNvGrpSpPr>
                  <a:grpSpLocks/>
                </p:cNvGrpSpPr>
                <p:nvPr/>
              </p:nvGrpSpPr>
              <p:grpSpPr bwMode="auto">
                <a:xfrm>
                  <a:off x="1994" y="3440"/>
                  <a:ext cx="3226" cy="439"/>
                  <a:chOff x="1994" y="3440"/>
                  <a:chExt cx="3226" cy="439"/>
                </a:xfrm>
              </p:grpSpPr>
              <p:sp>
                <p:nvSpPr>
                  <p:cNvPr id="20564" name="Rectangle 84"/>
                  <p:cNvSpPr>
                    <a:spLocks noChangeArrowheads="1"/>
                  </p:cNvSpPr>
                  <p:nvPr/>
                </p:nvSpPr>
                <p:spPr bwMode="auto">
                  <a:xfrm>
                    <a:off x="2050" y="3440"/>
                    <a:ext cx="3113" cy="440"/>
                  </a:xfrm>
                  <a:prstGeom prst="rect">
                    <a:avLst/>
                  </a:prstGeom>
                  <a:noFill/>
                  <a:ln w="9525">
                    <a:noFill/>
                    <a:round/>
                    <a:headEnd/>
                    <a:tailEnd/>
                  </a:ln>
                  <a:effectLst/>
                </p:spPr>
                <p:txBody>
                  <a:bodyPr lIns="92160" tIns="46080" rIns="92160" bIns="46080" anchor="ct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200">
                        <a:solidFill>
                          <a:srgbClr val="660066"/>
                        </a:solidFill>
                        <a:latin typeface="Times New Roman" pitchFamily="16" charset="0"/>
                      </a:rPr>
                      <a:t>卫星移动业务</a:t>
                    </a:r>
                  </a:p>
                  <a:p>
                    <a:pPr algn="ctr" eaLnBrk="0" hangingPunct="0">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200">
                      <a:solidFill>
                        <a:srgbClr val="660066"/>
                      </a:solidFill>
                      <a:latin typeface="Times New Roman" pitchFamily="16" charset="0"/>
                    </a:endParaRPr>
                  </a:p>
                </p:txBody>
              </p:sp>
              <p:sp>
                <p:nvSpPr>
                  <p:cNvPr id="20565" name="Rectangle 85"/>
                  <p:cNvSpPr>
                    <a:spLocks noChangeArrowheads="1"/>
                  </p:cNvSpPr>
                  <p:nvPr/>
                </p:nvSpPr>
                <p:spPr bwMode="auto">
                  <a:xfrm>
                    <a:off x="1994" y="3440"/>
                    <a:ext cx="3227" cy="440"/>
                  </a:xfrm>
                  <a:prstGeom prst="rect">
                    <a:avLst/>
                  </a:prstGeom>
                  <a:noFill/>
                  <a:ln w="9525">
                    <a:solidFill>
                      <a:srgbClr val="A0A0A0"/>
                    </a:solidFill>
                    <a:miter lim="800000"/>
                    <a:headEnd/>
                    <a:tailEnd/>
                  </a:ln>
                  <a:effectLst/>
                </p:spPr>
                <p:txBody>
                  <a:bodyPr wrap="none" anchor="ctr"/>
                  <a:lstStyle/>
                  <a:p>
                    <a:endParaRPr lang="zh-CN" altLang="en-US"/>
                  </a:p>
                </p:txBody>
              </p:sp>
            </p:grpSp>
          </p:grpSp>
          <p:sp>
            <p:nvSpPr>
              <p:cNvPr id="20566" name="Rectangle 86"/>
              <p:cNvSpPr>
                <a:spLocks noChangeArrowheads="1"/>
              </p:cNvSpPr>
              <p:nvPr/>
            </p:nvSpPr>
            <p:spPr bwMode="auto">
              <a:xfrm>
                <a:off x="521" y="2022"/>
                <a:ext cx="4704" cy="1862"/>
              </a:xfrm>
              <a:prstGeom prst="rect">
                <a:avLst/>
              </a:prstGeom>
              <a:noFill/>
              <a:ln w="9360">
                <a:solidFill>
                  <a:srgbClr val="A0A0A0"/>
                </a:solidFill>
                <a:miter lim="800000"/>
                <a:headEnd/>
                <a:tailEnd/>
              </a:ln>
              <a:effectLst/>
            </p:spPr>
            <p:txBody>
              <a:bodyPr wrap="none" anchor="ctr"/>
              <a:lstStyle/>
              <a:p>
                <a:endParaRPr lang="zh-CN" altLang="en-US"/>
              </a:p>
            </p:txBody>
          </p:sp>
        </p:gr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21505" name="Rectangle 1"/>
          <p:cNvSpPr>
            <a:spLocks noGrp="1" noChangeArrowheads="1"/>
          </p:cNvSpPr>
          <p:nvPr>
            <p:ph type="title" idx="4294967295"/>
          </p:nvPr>
        </p:nvSpPr>
        <p:spPr>
          <a:xfrm>
            <a:off x="250825" y="179388"/>
            <a:ext cx="7416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3G</a:t>
            </a:r>
            <a:r>
              <a:rPr lang="zh-CN" altLang="en-GB" sz="3200"/>
              <a:t>系统中支持的新技术</a:t>
            </a:r>
          </a:p>
        </p:txBody>
      </p:sp>
      <p:sp>
        <p:nvSpPr>
          <p:cNvPr id="21506" name="Text Box 2"/>
          <p:cNvSpPr txBox="1">
            <a:spLocks noChangeArrowheads="1"/>
          </p:cNvSpPr>
          <p:nvPr/>
        </p:nvSpPr>
        <p:spPr bwMode="auto">
          <a:xfrm>
            <a:off x="428596" y="1714488"/>
            <a:ext cx="8229600" cy="3948123"/>
          </a:xfrm>
          <a:prstGeom prst="rect">
            <a:avLst/>
          </a:prstGeom>
          <a:noFill/>
          <a:ln w="9525">
            <a:noFill/>
            <a:round/>
            <a:headEnd/>
            <a:tailEnd/>
          </a:ln>
          <a:effectLst/>
        </p:spPr>
        <p:txBody>
          <a:bodyPr lIns="90000" tIns="46800" rIns="90000" bIns="46800"/>
          <a:lstStyle/>
          <a:p>
            <a:pPr marL="341313" indent="-341313">
              <a:spcBef>
                <a:spcPts val="7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800" b="1" dirty="0">
                <a:solidFill>
                  <a:srgbClr val="FF0000"/>
                </a:solidFill>
                <a:latin typeface="楷体_GB2312" pitchFamily="49" charset="0"/>
              </a:rPr>
              <a:t>高效的信道编码技术</a:t>
            </a:r>
          </a:p>
          <a:p>
            <a:pPr marL="341313" indent="-341313">
              <a:spcBef>
                <a:spcPts val="7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800" b="1" dirty="0">
                <a:solidFill>
                  <a:srgbClr val="FF3300"/>
                </a:solidFill>
                <a:latin typeface="楷体_GB2312" pitchFamily="49" charset="0"/>
              </a:rPr>
              <a:t>智能</a:t>
            </a:r>
            <a:r>
              <a:rPr lang="zh-CN" altLang="en-GB" sz="2800" b="1" dirty="0">
                <a:solidFill>
                  <a:srgbClr val="FF0000"/>
                </a:solidFill>
                <a:latin typeface="楷体_GB2312" pitchFamily="49" charset="0"/>
              </a:rPr>
              <a:t>天线技术</a:t>
            </a:r>
          </a:p>
          <a:p>
            <a:pPr marL="341313" indent="-341313">
              <a:spcBef>
                <a:spcPts val="7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800" b="1" dirty="0">
                <a:solidFill>
                  <a:srgbClr val="FF3300"/>
                </a:solidFill>
                <a:latin typeface="楷体_GB2312" pitchFamily="49" charset="0"/>
              </a:rPr>
              <a:t>软件</a:t>
            </a:r>
            <a:r>
              <a:rPr lang="zh-CN" altLang="en-GB" sz="2800" b="1" dirty="0">
                <a:solidFill>
                  <a:srgbClr val="FF0000"/>
                </a:solidFill>
                <a:latin typeface="楷体_GB2312" pitchFamily="49" charset="0"/>
              </a:rPr>
              <a:t>无线电技术</a:t>
            </a:r>
          </a:p>
          <a:p>
            <a:pPr marL="341313" indent="-341313">
              <a:spcBef>
                <a:spcPts val="7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800" b="1" dirty="0">
                <a:solidFill>
                  <a:srgbClr val="FF3300"/>
                </a:solidFill>
                <a:latin typeface="楷体_GB2312" pitchFamily="49" charset="0"/>
              </a:rPr>
              <a:t>多用户检测与干扰消除</a:t>
            </a:r>
          </a:p>
          <a:p>
            <a:pPr marL="341313" indent="-341313">
              <a:spcBef>
                <a:spcPts val="7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800" b="1" dirty="0">
                <a:solidFill>
                  <a:srgbClr val="FF3300"/>
                </a:solidFill>
                <a:latin typeface="楷体_GB2312" pitchFamily="49" charset="0"/>
              </a:rPr>
              <a:t>全</a:t>
            </a:r>
            <a:r>
              <a:rPr lang="en-GB" altLang="zh-CN" sz="2800" b="1" dirty="0">
                <a:solidFill>
                  <a:srgbClr val="FF3300"/>
                </a:solidFill>
                <a:latin typeface="楷体_GB2312" pitchFamily="49" charset="0"/>
              </a:rPr>
              <a:t>IP</a:t>
            </a:r>
            <a:r>
              <a:rPr lang="zh-CN" altLang="en-GB" sz="2800" b="1" dirty="0">
                <a:solidFill>
                  <a:srgbClr val="FF3300"/>
                </a:solidFill>
                <a:latin typeface="楷体_GB2312" pitchFamily="49" charset="0"/>
              </a:rPr>
              <a:t>核心网</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grpSp>
        <p:nvGrpSpPr>
          <p:cNvPr id="8" name="Group 7"/>
          <p:cNvGrpSpPr>
            <a:grpSpLocks/>
          </p:cNvGrpSpPr>
          <p:nvPr/>
        </p:nvGrpSpPr>
        <p:grpSpPr bwMode="auto">
          <a:xfrm>
            <a:off x="2000232" y="3143248"/>
            <a:ext cx="5113338" cy="687388"/>
            <a:chOff x="1296" y="960"/>
            <a:chExt cx="3221" cy="433"/>
          </a:xfrm>
        </p:grpSpPr>
        <p:sp>
          <p:nvSpPr>
            <p:cNvPr id="9" name="AutoShape 8"/>
            <p:cNvSpPr>
              <a:spLocks noChangeArrowheads="1"/>
            </p:cNvSpPr>
            <p:nvPr/>
          </p:nvSpPr>
          <p:spPr bwMode="auto">
            <a:xfrm>
              <a:off x="1556" y="1035"/>
              <a:ext cx="2961" cy="289"/>
            </a:xfrm>
            <a:prstGeom prst="roundRect">
              <a:avLst>
                <a:gd name="adj" fmla="val 16667"/>
              </a:avLst>
            </a:prstGeom>
            <a:gradFill rotWithShape="0">
              <a:gsLst>
                <a:gs pos="0">
                  <a:srgbClr val="189E8E"/>
                </a:gs>
                <a:gs pos="50000">
                  <a:srgbClr val="CDE9E6"/>
                </a:gs>
                <a:gs pos="100000">
                  <a:srgbClr val="189E8E"/>
                </a:gs>
              </a:gsLst>
              <a:lin ang="5400000" scaled="1"/>
            </a:gradFill>
            <a:ln w="12600">
              <a:solidFill>
                <a:srgbClr val="FFFFFF"/>
              </a:solidFill>
              <a:miter lim="800000"/>
              <a:headEnd/>
              <a:tailEnd/>
            </a:ln>
            <a:effectLst/>
          </p:spPr>
          <p:txBody>
            <a:bodyPr wrap="none" anchor="ctr"/>
            <a:lstStyle/>
            <a:p>
              <a:endParaRPr lang="zh-CN" altLang="en-US"/>
            </a:p>
          </p:txBody>
        </p:sp>
        <p:sp>
          <p:nvSpPr>
            <p:cNvPr id="10" name="AutoShape 9"/>
            <p:cNvSpPr>
              <a:spLocks noChangeArrowheads="1"/>
            </p:cNvSpPr>
            <p:nvPr/>
          </p:nvSpPr>
          <p:spPr bwMode="auto">
            <a:xfrm>
              <a:off x="1296" y="960"/>
              <a:ext cx="467" cy="433"/>
            </a:xfrm>
            <a:prstGeom prst="diamond">
              <a:avLst/>
            </a:prstGeom>
            <a:solidFill>
              <a:srgbClr val="189E8E"/>
            </a:solidFill>
            <a:ln w="25560">
              <a:solidFill>
                <a:srgbClr val="FFFFFF"/>
              </a:solidFill>
              <a:miter lim="800000"/>
              <a:headEnd/>
              <a:tailEnd/>
            </a:ln>
            <a:effectLst/>
          </p:spPr>
          <p:txBody>
            <a:bodyPr wrap="none" anchor="ctr"/>
            <a:lstStyle/>
            <a:p>
              <a:endParaRPr lang="zh-CN" altLang="en-US"/>
            </a:p>
          </p:txBody>
        </p:sp>
        <p:sp>
          <p:nvSpPr>
            <p:cNvPr id="11" name="Text Box 11"/>
            <p:cNvSpPr txBox="1">
              <a:spLocks noChangeArrowheads="1"/>
            </p:cNvSpPr>
            <p:nvPr/>
          </p:nvSpPr>
          <p:spPr bwMode="auto">
            <a:xfrm>
              <a:off x="1374" y="1094"/>
              <a:ext cx="291" cy="212"/>
            </a:xfrm>
            <a:prstGeom prst="rect">
              <a:avLst/>
            </a:prstGeom>
            <a:noFill/>
            <a:ln w="9525">
              <a:noFill/>
              <a:round/>
              <a:headEnd/>
              <a:tailEnd/>
            </a:ln>
            <a:effectLst/>
          </p:spPr>
          <p:txBody>
            <a:bodyPr wrap="none" lIns="90000" tIns="46800" rIns="90000" bIns="46800">
              <a:spAutoFit/>
            </a:bodyPr>
            <a:lstStyle/>
            <a:p>
              <a:pPr algn="ctr" eaLnBrk="0" hangingPunct="0">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FFFF"/>
                  </a:solidFill>
                </a:rPr>
                <a:t>7.2</a:t>
              </a:r>
            </a:p>
          </p:txBody>
        </p:sp>
      </p:grpSp>
      <p:sp>
        <p:nvSpPr>
          <p:cNvPr id="12" name="Text Box 15"/>
          <p:cNvSpPr txBox="1">
            <a:spLocks noChangeArrowheads="1"/>
          </p:cNvSpPr>
          <p:nvPr/>
        </p:nvSpPr>
        <p:spPr bwMode="auto">
          <a:xfrm>
            <a:off x="3014634" y="3333735"/>
            <a:ext cx="3711575" cy="340735"/>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smtClean="0">
                <a:solidFill>
                  <a:srgbClr val="000066"/>
                </a:solidFill>
              </a:rPr>
              <a:t>CDMA20001x </a:t>
            </a:r>
            <a:r>
              <a:rPr lang="zh-CN" altLang="en-US" sz="1600" b="1" dirty="0" smtClean="0">
                <a:solidFill>
                  <a:srgbClr val="000066"/>
                </a:solidFill>
              </a:rPr>
              <a:t>与</a:t>
            </a:r>
            <a:r>
              <a:rPr lang="en-US" altLang="zh-CN" sz="1600" b="1" dirty="0" smtClean="0">
                <a:solidFill>
                  <a:srgbClr val="000066"/>
                </a:solidFill>
              </a:rPr>
              <a:t>CDMA20001xEvDo</a:t>
            </a:r>
            <a:endParaRPr lang="en-GB" altLang="zh-CN" sz="1600" b="1" dirty="0">
              <a:solidFill>
                <a:srgbClr val="000066"/>
              </a:solidFill>
            </a:endParaRPr>
          </a:p>
        </p:txBody>
      </p:sp>
    </p:spTree>
  </p:cSld>
  <p:clrMapOvr>
    <a:masterClrMapping/>
  </p:clrMapOvr>
  <p:transition>
    <p:checker/>
    <p:sndAc>
      <p:endSnd/>
    </p:sndAc>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8"/>
                                        </p:tgtEl>
                                        <p:attrNameLst>
                                          <p:attrName>style.visibility</p:attrName>
                                        </p:attrNameLst>
                                      </p:cBhvr>
                                      <p:to>
                                        <p:strVal val="visible"/>
                                      </p:to>
                                    </p:set>
                                    <p:animEffect transition="in" filter="blinds(horizontal)">
                                      <p:cBhvr additive="repl">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页脚占位符 3"/>
          <p:cNvSpPr>
            <a:spLocks noGrp="1"/>
          </p:cNvSpPr>
          <p:nvPr>
            <p:ph type="ftr" idx="10"/>
          </p:nvPr>
        </p:nvSpPr>
        <p:spPr/>
        <p:txBody>
          <a:bodyPr/>
          <a:lstStyle/>
          <a:p>
            <a:r>
              <a:rPr lang="en-GB" altLang="zh-CN"/>
              <a:t>Mobile Communication Theory</a:t>
            </a:r>
          </a:p>
        </p:txBody>
      </p:sp>
      <p:sp>
        <p:nvSpPr>
          <p:cNvPr id="159746" name="Rectangle 2"/>
          <p:cNvSpPr>
            <a:spLocks noGrp="1" noChangeArrowheads="1"/>
          </p:cNvSpPr>
          <p:nvPr>
            <p:ph type="title"/>
          </p:nvPr>
        </p:nvSpPr>
        <p:spPr>
          <a:xfrm>
            <a:off x="250825" y="200025"/>
            <a:ext cx="8353425" cy="7635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0">
                <a:effectLst>
                  <a:outerShdw blurRad="38100" dist="38100" dir="2700000" algn="tl">
                    <a:srgbClr val="C0C0C0"/>
                  </a:outerShdw>
                </a:effectLst>
              </a:rPr>
              <a:t>CDMA 2000 </a:t>
            </a:r>
            <a:r>
              <a:rPr lang="zh-CN" altLang="en-GB" sz="2800" b="0">
                <a:effectLst>
                  <a:outerShdw blurRad="38100" dist="38100" dir="2700000" algn="tl">
                    <a:srgbClr val="C0C0C0"/>
                  </a:outerShdw>
                </a:effectLst>
              </a:rPr>
              <a:t>技术发展进程</a:t>
            </a:r>
            <a:r>
              <a:rPr lang="zh-CN" altLang="en-GB" sz="4400" b="0">
                <a:effectLst>
                  <a:outerShdw blurRad="38100" dist="38100" dir="2700000" algn="tl">
                    <a:srgbClr val="C0C0C0"/>
                  </a:outerShdw>
                </a:effectLst>
              </a:rPr>
              <a:t> </a:t>
            </a:r>
          </a:p>
        </p:txBody>
      </p:sp>
      <p:sp>
        <p:nvSpPr>
          <p:cNvPr id="159747" name="Rectangle 3"/>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zh-CN" altLang="en-US"/>
          </a:p>
        </p:txBody>
      </p:sp>
      <p:sp>
        <p:nvSpPr>
          <p:cNvPr id="159748" name="Rectangle 4"/>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zh-CN" altLang="en-US"/>
          </a:p>
        </p:txBody>
      </p:sp>
      <p:sp>
        <p:nvSpPr>
          <p:cNvPr id="159749" name="Rectangle 5"/>
          <p:cNvSpPr>
            <a:spLocks noChangeArrowheads="1"/>
          </p:cNvSpPr>
          <p:nvPr/>
        </p:nvSpPr>
        <p:spPr bwMode="auto">
          <a:xfrm>
            <a:off x="2428860" y="6000768"/>
            <a:ext cx="3278759" cy="371513"/>
          </a:xfrm>
          <a:prstGeom prst="rect">
            <a:avLst/>
          </a:prstGeom>
          <a:noFill/>
          <a:ln w="9525">
            <a:noFill/>
            <a:round/>
            <a:headEnd/>
            <a:tailEnd/>
          </a:ln>
          <a:effectLst/>
        </p:spPr>
        <p:txBody>
          <a:bodyPr wrap="none" lIns="90000" tIns="46800" rIns="90000" bIns="46800" anchor="ctr">
            <a:spAutoFit/>
          </a:bodyPr>
          <a:lstStyle/>
          <a:p>
            <a:pP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smtClean="0">
                <a:solidFill>
                  <a:srgbClr val="660066"/>
                </a:solidFill>
                <a:latin typeface="Times New Roman" pitchFamily="16" charset="0"/>
              </a:rPr>
              <a:t>CDMA2000</a:t>
            </a:r>
            <a:r>
              <a:rPr lang="zh-CN" altLang="en-GB" b="1" dirty="0">
                <a:solidFill>
                  <a:srgbClr val="660066"/>
                </a:solidFill>
                <a:latin typeface="Times New Roman" pitchFamily="16" charset="0"/>
              </a:rPr>
              <a:t>技术发展演进过程 </a:t>
            </a:r>
          </a:p>
        </p:txBody>
      </p:sp>
      <p:grpSp>
        <p:nvGrpSpPr>
          <p:cNvPr id="159750" name="Group 6"/>
          <p:cNvGrpSpPr>
            <a:grpSpLocks/>
          </p:cNvGrpSpPr>
          <p:nvPr/>
        </p:nvGrpSpPr>
        <p:grpSpPr bwMode="auto">
          <a:xfrm>
            <a:off x="533400" y="1357298"/>
            <a:ext cx="8072438" cy="4030663"/>
            <a:chOff x="336" y="1008"/>
            <a:chExt cx="5085" cy="2539"/>
          </a:xfrm>
        </p:grpSpPr>
        <p:sp>
          <p:nvSpPr>
            <p:cNvPr id="159751" name="Rectangle 7"/>
            <p:cNvSpPr>
              <a:spLocks noChangeArrowheads="1"/>
            </p:cNvSpPr>
            <p:nvPr/>
          </p:nvSpPr>
          <p:spPr bwMode="auto">
            <a:xfrm>
              <a:off x="401" y="1578"/>
              <a:ext cx="725" cy="512"/>
            </a:xfrm>
            <a:prstGeom prst="rect">
              <a:avLst/>
            </a:prstGeom>
            <a:solidFill>
              <a:srgbClr val="CFE83C"/>
            </a:solidFill>
            <a:ln w="22320">
              <a:solidFill>
                <a:srgbClr val="000000"/>
              </a:solidFill>
              <a:round/>
              <a:headEnd/>
              <a:tailEnd/>
            </a:ln>
            <a:effectLst/>
          </p:spPr>
          <p:txBody>
            <a:bodyPr wrap="none" anchor="ctr"/>
            <a:lstStyle/>
            <a:p>
              <a:endParaRPr lang="zh-CN" altLang="en-US"/>
            </a:p>
          </p:txBody>
        </p:sp>
        <p:sp>
          <p:nvSpPr>
            <p:cNvPr id="159752" name="Rectangle 8"/>
            <p:cNvSpPr>
              <a:spLocks noChangeArrowheads="1"/>
            </p:cNvSpPr>
            <p:nvPr/>
          </p:nvSpPr>
          <p:spPr bwMode="auto">
            <a:xfrm>
              <a:off x="516" y="1655"/>
              <a:ext cx="496"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IS-95A</a:t>
              </a:r>
            </a:p>
          </p:txBody>
        </p:sp>
        <p:sp>
          <p:nvSpPr>
            <p:cNvPr id="159753" name="Rectangle 9"/>
            <p:cNvSpPr>
              <a:spLocks noChangeArrowheads="1"/>
            </p:cNvSpPr>
            <p:nvPr/>
          </p:nvSpPr>
          <p:spPr bwMode="auto">
            <a:xfrm>
              <a:off x="516" y="1826"/>
              <a:ext cx="496"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CDMA</a:t>
              </a:r>
            </a:p>
          </p:txBody>
        </p:sp>
        <p:sp>
          <p:nvSpPr>
            <p:cNvPr id="159754" name="Rectangle 10"/>
            <p:cNvSpPr>
              <a:spLocks noChangeArrowheads="1"/>
            </p:cNvSpPr>
            <p:nvPr/>
          </p:nvSpPr>
          <p:spPr bwMode="auto">
            <a:xfrm>
              <a:off x="1593" y="1578"/>
              <a:ext cx="742" cy="512"/>
            </a:xfrm>
            <a:prstGeom prst="rect">
              <a:avLst/>
            </a:prstGeom>
            <a:solidFill>
              <a:srgbClr val="CFE83C"/>
            </a:solidFill>
            <a:ln w="22320">
              <a:solidFill>
                <a:srgbClr val="000000"/>
              </a:solidFill>
              <a:round/>
              <a:headEnd/>
              <a:tailEnd/>
            </a:ln>
            <a:effectLst/>
          </p:spPr>
          <p:txBody>
            <a:bodyPr wrap="none" anchor="ctr"/>
            <a:lstStyle/>
            <a:p>
              <a:endParaRPr lang="zh-CN" altLang="en-US"/>
            </a:p>
          </p:txBody>
        </p:sp>
        <p:sp>
          <p:nvSpPr>
            <p:cNvPr id="159755" name="Rectangle 11"/>
            <p:cNvSpPr>
              <a:spLocks noChangeArrowheads="1"/>
            </p:cNvSpPr>
            <p:nvPr/>
          </p:nvSpPr>
          <p:spPr bwMode="auto">
            <a:xfrm>
              <a:off x="1715" y="1655"/>
              <a:ext cx="496"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IS-95B</a:t>
              </a:r>
            </a:p>
          </p:txBody>
        </p:sp>
        <p:sp>
          <p:nvSpPr>
            <p:cNvPr id="159756" name="Rectangle 12"/>
            <p:cNvSpPr>
              <a:spLocks noChangeArrowheads="1"/>
            </p:cNvSpPr>
            <p:nvPr/>
          </p:nvSpPr>
          <p:spPr bwMode="auto">
            <a:xfrm>
              <a:off x="1715" y="1826"/>
              <a:ext cx="496"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CDMA</a:t>
              </a:r>
            </a:p>
          </p:txBody>
        </p:sp>
        <p:sp>
          <p:nvSpPr>
            <p:cNvPr id="159757" name="Rectangle 13"/>
            <p:cNvSpPr>
              <a:spLocks noChangeArrowheads="1"/>
            </p:cNvSpPr>
            <p:nvPr/>
          </p:nvSpPr>
          <p:spPr bwMode="auto">
            <a:xfrm>
              <a:off x="2818" y="1663"/>
              <a:ext cx="1064" cy="342"/>
            </a:xfrm>
            <a:prstGeom prst="rect">
              <a:avLst/>
            </a:prstGeom>
            <a:solidFill>
              <a:srgbClr val="CFE83C"/>
            </a:solidFill>
            <a:ln w="22320">
              <a:solidFill>
                <a:srgbClr val="000000"/>
              </a:solidFill>
              <a:round/>
              <a:headEnd/>
              <a:tailEnd/>
            </a:ln>
            <a:effectLst/>
          </p:spPr>
          <p:txBody>
            <a:bodyPr wrap="none" anchor="ctr"/>
            <a:lstStyle/>
            <a:p>
              <a:endParaRPr lang="zh-CN" altLang="en-US"/>
            </a:p>
          </p:txBody>
        </p:sp>
        <p:sp>
          <p:nvSpPr>
            <p:cNvPr id="159758" name="Rectangle 14"/>
            <p:cNvSpPr>
              <a:spLocks noChangeArrowheads="1"/>
            </p:cNvSpPr>
            <p:nvPr/>
          </p:nvSpPr>
          <p:spPr bwMode="auto">
            <a:xfrm>
              <a:off x="2907" y="1741"/>
              <a:ext cx="1045"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CDMA2000 1x</a:t>
              </a:r>
            </a:p>
          </p:txBody>
        </p:sp>
        <p:sp>
          <p:nvSpPr>
            <p:cNvPr id="159759" name="Rectangle 15"/>
            <p:cNvSpPr>
              <a:spLocks noChangeArrowheads="1"/>
            </p:cNvSpPr>
            <p:nvPr/>
          </p:nvSpPr>
          <p:spPr bwMode="auto">
            <a:xfrm>
              <a:off x="2818" y="2517"/>
              <a:ext cx="1064" cy="341"/>
            </a:xfrm>
            <a:prstGeom prst="rect">
              <a:avLst/>
            </a:prstGeom>
            <a:solidFill>
              <a:srgbClr val="CFE83C"/>
            </a:solidFill>
            <a:ln w="22320">
              <a:solidFill>
                <a:srgbClr val="000000"/>
              </a:solidFill>
              <a:round/>
              <a:headEnd/>
              <a:tailEnd/>
            </a:ln>
            <a:effectLst/>
          </p:spPr>
          <p:txBody>
            <a:bodyPr wrap="none" anchor="ctr"/>
            <a:lstStyle/>
            <a:p>
              <a:endParaRPr lang="zh-CN" altLang="en-US"/>
            </a:p>
          </p:txBody>
        </p:sp>
        <p:sp>
          <p:nvSpPr>
            <p:cNvPr id="159760" name="Rectangle 16"/>
            <p:cNvSpPr>
              <a:spLocks noChangeArrowheads="1"/>
            </p:cNvSpPr>
            <p:nvPr/>
          </p:nvSpPr>
          <p:spPr bwMode="auto">
            <a:xfrm>
              <a:off x="2907" y="2594"/>
              <a:ext cx="1045"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CDMA2000 3x</a:t>
              </a:r>
            </a:p>
          </p:txBody>
        </p:sp>
        <p:sp>
          <p:nvSpPr>
            <p:cNvPr id="159761" name="Rectangle 17"/>
            <p:cNvSpPr>
              <a:spLocks noChangeArrowheads="1"/>
            </p:cNvSpPr>
            <p:nvPr/>
          </p:nvSpPr>
          <p:spPr bwMode="auto">
            <a:xfrm>
              <a:off x="4333" y="1322"/>
              <a:ext cx="903" cy="341"/>
            </a:xfrm>
            <a:prstGeom prst="rect">
              <a:avLst/>
            </a:prstGeom>
            <a:solidFill>
              <a:srgbClr val="CFE83C"/>
            </a:solidFill>
            <a:ln w="22320">
              <a:solidFill>
                <a:srgbClr val="000000"/>
              </a:solidFill>
              <a:round/>
              <a:headEnd/>
              <a:tailEnd/>
            </a:ln>
            <a:effectLst/>
          </p:spPr>
          <p:txBody>
            <a:bodyPr wrap="none" anchor="ctr"/>
            <a:lstStyle/>
            <a:p>
              <a:endParaRPr lang="zh-CN" altLang="en-US"/>
            </a:p>
          </p:txBody>
        </p:sp>
        <p:sp>
          <p:nvSpPr>
            <p:cNvPr id="159762" name="Rectangle 18"/>
            <p:cNvSpPr>
              <a:spLocks noChangeArrowheads="1"/>
            </p:cNvSpPr>
            <p:nvPr/>
          </p:nvSpPr>
          <p:spPr bwMode="auto">
            <a:xfrm>
              <a:off x="4426" y="1294"/>
              <a:ext cx="834"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CDMA2000</a:t>
              </a:r>
            </a:p>
          </p:txBody>
        </p:sp>
        <p:sp>
          <p:nvSpPr>
            <p:cNvPr id="159763" name="Rectangle 19"/>
            <p:cNvSpPr>
              <a:spLocks noChangeArrowheads="1"/>
            </p:cNvSpPr>
            <p:nvPr/>
          </p:nvSpPr>
          <p:spPr bwMode="auto">
            <a:xfrm>
              <a:off x="4417" y="1464"/>
              <a:ext cx="734"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1x EV-DO</a:t>
              </a:r>
            </a:p>
          </p:txBody>
        </p:sp>
        <p:sp>
          <p:nvSpPr>
            <p:cNvPr id="159764" name="Rectangle 20"/>
            <p:cNvSpPr>
              <a:spLocks noChangeArrowheads="1"/>
            </p:cNvSpPr>
            <p:nvPr/>
          </p:nvSpPr>
          <p:spPr bwMode="auto">
            <a:xfrm>
              <a:off x="4494" y="2176"/>
              <a:ext cx="903" cy="341"/>
            </a:xfrm>
            <a:prstGeom prst="rect">
              <a:avLst/>
            </a:prstGeom>
            <a:solidFill>
              <a:srgbClr val="CFE83C"/>
            </a:solidFill>
            <a:ln w="22320">
              <a:solidFill>
                <a:srgbClr val="000000"/>
              </a:solidFill>
              <a:round/>
              <a:headEnd/>
              <a:tailEnd/>
            </a:ln>
            <a:effectLst/>
          </p:spPr>
          <p:txBody>
            <a:bodyPr wrap="none" anchor="ctr"/>
            <a:lstStyle/>
            <a:p>
              <a:endParaRPr lang="zh-CN" altLang="en-US"/>
            </a:p>
          </p:txBody>
        </p:sp>
        <p:sp>
          <p:nvSpPr>
            <p:cNvPr id="159765" name="Rectangle 21"/>
            <p:cNvSpPr>
              <a:spLocks noChangeArrowheads="1"/>
            </p:cNvSpPr>
            <p:nvPr/>
          </p:nvSpPr>
          <p:spPr bwMode="auto">
            <a:xfrm>
              <a:off x="4588" y="2147"/>
              <a:ext cx="834"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CDMA2000</a:t>
              </a:r>
            </a:p>
          </p:txBody>
        </p:sp>
        <p:sp>
          <p:nvSpPr>
            <p:cNvPr id="159766" name="Rectangle 22"/>
            <p:cNvSpPr>
              <a:spLocks noChangeArrowheads="1"/>
            </p:cNvSpPr>
            <p:nvPr/>
          </p:nvSpPr>
          <p:spPr bwMode="auto">
            <a:xfrm>
              <a:off x="4578" y="2318"/>
              <a:ext cx="725" cy="202"/>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100" b="1" i="1">
                  <a:solidFill>
                    <a:srgbClr val="000000"/>
                  </a:solidFill>
                  <a:latin typeface="Times New Roman" pitchFamily="16" charset="0"/>
                </a:rPr>
                <a:t>1x EV-DV</a:t>
              </a:r>
            </a:p>
          </p:txBody>
        </p:sp>
        <p:sp>
          <p:nvSpPr>
            <p:cNvPr id="159767" name="Line 23"/>
            <p:cNvSpPr>
              <a:spLocks noChangeShapeType="1"/>
            </p:cNvSpPr>
            <p:nvPr/>
          </p:nvSpPr>
          <p:spPr bwMode="auto">
            <a:xfrm>
              <a:off x="1126" y="1834"/>
              <a:ext cx="393" cy="1"/>
            </a:xfrm>
            <a:prstGeom prst="line">
              <a:avLst/>
            </a:prstGeom>
            <a:noFill/>
            <a:ln w="22320">
              <a:solidFill>
                <a:srgbClr val="000000"/>
              </a:solidFill>
              <a:miter lim="800000"/>
              <a:headEnd/>
              <a:tailEnd/>
            </a:ln>
            <a:effectLst/>
          </p:spPr>
          <p:txBody>
            <a:bodyPr/>
            <a:lstStyle/>
            <a:p>
              <a:endParaRPr lang="zh-CN" altLang="en-US"/>
            </a:p>
          </p:txBody>
        </p:sp>
        <p:sp>
          <p:nvSpPr>
            <p:cNvPr id="159768" name="Freeform 24"/>
            <p:cNvSpPr>
              <a:spLocks noChangeArrowheads="1"/>
            </p:cNvSpPr>
            <p:nvPr/>
          </p:nvSpPr>
          <p:spPr bwMode="auto">
            <a:xfrm>
              <a:off x="1509" y="1789"/>
              <a:ext cx="84" cy="91"/>
            </a:xfrm>
            <a:custGeom>
              <a:avLst/>
              <a:gdLst/>
              <a:ahLst/>
              <a:cxnLst>
                <a:cxn ang="0">
                  <a:pos x="0" y="0"/>
                </a:cxn>
                <a:cxn ang="0">
                  <a:pos x="84" y="45"/>
                </a:cxn>
                <a:cxn ang="0">
                  <a:pos x="0" y="91"/>
                </a:cxn>
                <a:cxn ang="0">
                  <a:pos x="0" y="0"/>
                </a:cxn>
              </a:cxnLst>
              <a:rect l="0" t="0" r="r" b="b"/>
              <a:pathLst>
                <a:path w="84" h="91">
                  <a:moveTo>
                    <a:pt x="0" y="0"/>
                  </a:moveTo>
                  <a:lnTo>
                    <a:pt x="84" y="45"/>
                  </a:lnTo>
                  <a:lnTo>
                    <a:pt x="0" y="91"/>
                  </a:lnTo>
                  <a:lnTo>
                    <a:pt x="0" y="0"/>
                  </a:lnTo>
                  <a:close/>
                </a:path>
              </a:pathLst>
            </a:custGeom>
            <a:solidFill>
              <a:srgbClr val="000000"/>
            </a:solidFill>
            <a:ln w="9525">
              <a:noFill/>
              <a:round/>
              <a:headEnd/>
              <a:tailEnd/>
            </a:ln>
            <a:effectLst/>
          </p:spPr>
          <p:txBody>
            <a:bodyPr wrap="none" anchor="ctr"/>
            <a:lstStyle/>
            <a:p>
              <a:endParaRPr lang="zh-CN" altLang="en-US"/>
            </a:p>
          </p:txBody>
        </p:sp>
        <p:sp>
          <p:nvSpPr>
            <p:cNvPr id="159769" name="Line 25"/>
            <p:cNvSpPr>
              <a:spLocks noChangeShapeType="1"/>
            </p:cNvSpPr>
            <p:nvPr/>
          </p:nvSpPr>
          <p:spPr bwMode="auto">
            <a:xfrm>
              <a:off x="2335" y="1834"/>
              <a:ext cx="409" cy="1"/>
            </a:xfrm>
            <a:prstGeom prst="line">
              <a:avLst/>
            </a:prstGeom>
            <a:noFill/>
            <a:ln w="22320">
              <a:solidFill>
                <a:srgbClr val="000000"/>
              </a:solidFill>
              <a:miter lim="800000"/>
              <a:headEnd/>
              <a:tailEnd/>
            </a:ln>
            <a:effectLst/>
          </p:spPr>
          <p:txBody>
            <a:bodyPr/>
            <a:lstStyle/>
            <a:p>
              <a:endParaRPr lang="zh-CN" altLang="en-US"/>
            </a:p>
          </p:txBody>
        </p:sp>
        <p:sp>
          <p:nvSpPr>
            <p:cNvPr id="159770" name="Freeform 26"/>
            <p:cNvSpPr>
              <a:spLocks noChangeArrowheads="1"/>
            </p:cNvSpPr>
            <p:nvPr/>
          </p:nvSpPr>
          <p:spPr bwMode="auto">
            <a:xfrm>
              <a:off x="2733" y="1789"/>
              <a:ext cx="85" cy="91"/>
            </a:xfrm>
            <a:custGeom>
              <a:avLst/>
              <a:gdLst/>
              <a:ahLst/>
              <a:cxnLst>
                <a:cxn ang="0">
                  <a:pos x="0" y="0"/>
                </a:cxn>
                <a:cxn ang="0">
                  <a:pos x="85" y="45"/>
                </a:cxn>
                <a:cxn ang="0">
                  <a:pos x="0" y="91"/>
                </a:cxn>
                <a:cxn ang="0">
                  <a:pos x="0" y="0"/>
                </a:cxn>
              </a:cxnLst>
              <a:rect l="0" t="0" r="r" b="b"/>
              <a:pathLst>
                <a:path w="85" h="91">
                  <a:moveTo>
                    <a:pt x="0" y="0"/>
                  </a:moveTo>
                  <a:lnTo>
                    <a:pt x="85" y="45"/>
                  </a:lnTo>
                  <a:lnTo>
                    <a:pt x="0" y="91"/>
                  </a:lnTo>
                  <a:lnTo>
                    <a:pt x="0" y="0"/>
                  </a:lnTo>
                  <a:close/>
                </a:path>
              </a:pathLst>
            </a:custGeom>
            <a:solidFill>
              <a:srgbClr val="000000"/>
            </a:solidFill>
            <a:ln w="9525">
              <a:noFill/>
              <a:round/>
              <a:headEnd/>
              <a:tailEnd/>
            </a:ln>
            <a:effectLst/>
          </p:spPr>
          <p:txBody>
            <a:bodyPr wrap="none" anchor="ctr"/>
            <a:lstStyle/>
            <a:p>
              <a:endParaRPr lang="zh-CN" altLang="en-US"/>
            </a:p>
          </p:txBody>
        </p:sp>
        <p:sp>
          <p:nvSpPr>
            <p:cNvPr id="159771" name="Freeform 27"/>
            <p:cNvSpPr>
              <a:spLocks noChangeArrowheads="1"/>
            </p:cNvSpPr>
            <p:nvPr/>
          </p:nvSpPr>
          <p:spPr bwMode="auto">
            <a:xfrm>
              <a:off x="3882" y="1493"/>
              <a:ext cx="377" cy="341"/>
            </a:xfrm>
            <a:custGeom>
              <a:avLst/>
              <a:gdLst/>
              <a:ahLst/>
              <a:cxnLst>
                <a:cxn ang="0">
                  <a:pos x="0" y="341"/>
                </a:cxn>
                <a:cxn ang="0">
                  <a:pos x="201" y="341"/>
                </a:cxn>
                <a:cxn ang="0">
                  <a:pos x="201" y="0"/>
                </a:cxn>
                <a:cxn ang="0">
                  <a:pos x="377" y="0"/>
                </a:cxn>
              </a:cxnLst>
              <a:rect l="0" t="0" r="r" b="b"/>
              <a:pathLst>
                <a:path w="377" h="341">
                  <a:moveTo>
                    <a:pt x="0" y="341"/>
                  </a:moveTo>
                  <a:lnTo>
                    <a:pt x="201" y="341"/>
                  </a:lnTo>
                  <a:lnTo>
                    <a:pt x="201" y="0"/>
                  </a:lnTo>
                  <a:lnTo>
                    <a:pt x="377" y="0"/>
                  </a:lnTo>
                </a:path>
              </a:pathLst>
            </a:custGeom>
            <a:noFill/>
            <a:ln w="22320">
              <a:solidFill>
                <a:srgbClr val="000000"/>
              </a:solidFill>
              <a:round/>
              <a:headEnd/>
              <a:tailEnd/>
            </a:ln>
            <a:effectLst/>
          </p:spPr>
          <p:txBody>
            <a:bodyPr wrap="none" anchor="ctr"/>
            <a:lstStyle/>
            <a:p>
              <a:endParaRPr lang="zh-CN" altLang="en-US"/>
            </a:p>
          </p:txBody>
        </p:sp>
        <p:sp>
          <p:nvSpPr>
            <p:cNvPr id="159772" name="Freeform 28"/>
            <p:cNvSpPr>
              <a:spLocks noChangeArrowheads="1"/>
            </p:cNvSpPr>
            <p:nvPr/>
          </p:nvSpPr>
          <p:spPr bwMode="auto">
            <a:xfrm>
              <a:off x="4249" y="1448"/>
              <a:ext cx="84" cy="90"/>
            </a:xfrm>
            <a:custGeom>
              <a:avLst/>
              <a:gdLst/>
              <a:ahLst/>
              <a:cxnLst>
                <a:cxn ang="0">
                  <a:pos x="0" y="0"/>
                </a:cxn>
                <a:cxn ang="0">
                  <a:pos x="84" y="45"/>
                </a:cxn>
                <a:cxn ang="0">
                  <a:pos x="0" y="90"/>
                </a:cxn>
                <a:cxn ang="0">
                  <a:pos x="0" y="0"/>
                </a:cxn>
              </a:cxnLst>
              <a:rect l="0" t="0" r="r" b="b"/>
              <a:pathLst>
                <a:path w="84" h="90">
                  <a:moveTo>
                    <a:pt x="0" y="0"/>
                  </a:moveTo>
                  <a:lnTo>
                    <a:pt x="84" y="45"/>
                  </a:lnTo>
                  <a:lnTo>
                    <a:pt x="0" y="90"/>
                  </a:lnTo>
                  <a:lnTo>
                    <a:pt x="0" y="0"/>
                  </a:lnTo>
                  <a:close/>
                </a:path>
              </a:pathLst>
            </a:custGeom>
            <a:solidFill>
              <a:srgbClr val="000000"/>
            </a:solidFill>
            <a:ln w="9525">
              <a:noFill/>
              <a:round/>
              <a:headEnd/>
              <a:tailEnd/>
            </a:ln>
            <a:effectLst/>
          </p:spPr>
          <p:txBody>
            <a:bodyPr wrap="none" anchor="ctr"/>
            <a:lstStyle/>
            <a:p>
              <a:endParaRPr lang="zh-CN" altLang="en-US"/>
            </a:p>
          </p:txBody>
        </p:sp>
        <p:sp>
          <p:nvSpPr>
            <p:cNvPr id="159773" name="Freeform 29"/>
            <p:cNvSpPr>
              <a:spLocks noChangeArrowheads="1"/>
            </p:cNvSpPr>
            <p:nvPr/>
          </p:nvSpPr>
          <p:spPr bwMode="auto">
            <a:xfrm>
              <a:off x="3882" y="1834"/>
              <a:ext cx="538" cy="512"/>
            </a:xfrm>
            <a:custGeom>
              <a:avLst/>
              <a:gdLst/>
              <a:ahLst/>
              <a:cxnLst>
                <a:cxn ang="0">
                  <a:pos x="0" y="0"/>
                </a:cxn>
                <a:cxn ang="0">
                  <a:pos x="387" y="0"/>
                </a:cxn>
                <a:cxn ang="0">
                  <a:pos x="387" y="512"/>
                </a:cxn>
                <a:cxn ang="0">
                  <a:pos x="538" y="512"/>
                </a:cxn>
              </a:cxnLst>
              <a:rect l="0" t="0" r="r" b="b"/>
              <a:pathLst>
                <a:path w="538" h="512">
                  <a:moveTo>
                    <a:pt x="0" y="0"/>
                  </a:moveTo>
                  <a:lnTo>
                    <a:pt x="387" y="0"/>
                  </a:lnTo>
                  <a:lnTo>
                    <a:pt x="387" y="512"/>
                  </a:lnTo>
                  <a:lnTo>
                    <a:pt x="538" y="512"/>
                  </a:lnTo>
                </a:path>
              </a:pathLst>
            </a:custGeom>
            <a:noFill/>
            <a:ln w="22320">
              <a:solidFill>
                <a:srgbClr val="000000"/>
              </a:solidFill>
              <a:round/>
              <a:headEnd/>
              <a:tailEnd/>
            </a:ln>
            <a:effectLst/>
          </p:spPr>
          <p:txBody>
            <a:bodyPr wrap="none" anchor="ctr"/>
            <a:lstStyle/>
            <a:p>
              <a:endParaRPr lang="zh-CN" altLang="en-US"/>
            </a:p>
          </p:txBody>
        </p:sp>
        <p:sp>
          <p:nvSpPr>
            <p:cNvPr id="159774" name="Freeform 30"/>
            <p:cNvSpPr>
              <a:spLocks noChangeArrowheads="1"/>
            </p:cNvSpPr>
            <p:nvPr/>
          </p:nvSpPr>
          <p:spPr bwMode="auto">
            <a:xfrm>
              <a:off x="4410" y="2302"/>
              <a:ext cx="84" cy="90"/>
            </a:xfrm>
            <a:custGeom>
              <a:avLst/>
              <a:gdLst/>
              <a:ahLst/>
              <a:cxnLst>
                <a:cxn ang="0">
                  <a:pos x="0" y="0"/>
                </a:cxn>
                <a:cxn ang="0">
                  <a:pos x="84" y="44"/>
                </a:cxn>
                <a:cxn ang="0">
                  <a:pos x="0" y="90"/>
                </a:cxn>
                <a:cxn ang="0">
                  <a:pos x="0" y="0"/>
                </a:cxn>
              </a:cxnLst>
              <a:rect l="0" t="0" r="r" b="b"/>
              <a:pathLst>
                <a:path w="84" h="90">
                  <a:moveTo>
                    <a:pt x="0" y="0"/>
                  </a:moveTo>
                  <a:lnTo>
                    <a:pt x="84" y="44"/>
                  </a:lnTo>
                  <a:lnTo>
                    <a:pt x="0" y="90"/>
                  </a:lnTo>
                  <a:lnTo>
                    <a:pt x="0" y="0"/>
                  </a:lnTo>
                  <a:close/>
                </a:path>
              </a:pathLst>
            </a:custGeom>
            <a:solidFill>
              <a:srgbClr val="000000"/>
            </a:solidFill>
            <a:ln w="9525">
              <a:noFill/>
              <a:round/>
              <a:headEnd/>
              <a:tailEnd/>
            </a:ln>
            <a:effectLst/>
          </p:spPr>
          <p:txBody>
            <a:bodyPr wrap="none" anchor="ctr"/>
            <a:lstStyle/>
            <a:p>
              <a:endParaRPr lang="zh-CN" altLang="en-US"/>
            </a:p>
          </p:txBody>
        </p:sp>
        <p:sp>
          <p:nvSpPr>
            <p:cNvPr id="159775" name="Freeform 31"/>
            <p:cNvSpPr>
              <a:spLocks noChangeArrowheads="1"/>
            </p:cNvSpPr>
            <p:nvPr/>
          </p:nvSpPr>
          <p:spPr bwMode="auto">
            <a:xfrm>
              <a:off x="2568" y="1834"/>
              <a:ext cx="176" cy="854"/>
            </a:xfrm>
            <a:custGeom>
              <a:avLst/>
              <a:gdLst/>
              <a:ahLst/>
              <a:cxnLst>
                <a:cxn ang="0">
                  <a:pos x="0" y="0"/>
                </a:cxn>
                <a:cxn ang="0">
                  <a:pos x="0" y="854"/>
                </a:cxn>
                <a:cxn ang="0">
                  <a:pos x="176" y="854"/>
                </a:cxn>
              </a:cxnLst>
              <a:rect l="0" t="0" r="r" b="b"/>
              <a:pathLst>
                <a:path w="176" h="854">
                  <a:moveTo>
                    <a:pt x="0" y="0"/>
                  </a:moveTo>
                  <a:lnTo>
                    <a:pt x="0" y="854"/>
                  </a:lnTo>
                  <a:lnTo>
                    <a:pt x="176" y="854"/>
                  </a:lnTo>
                </a:path>
              </a:pathLst>
            </a:custGeom>
            <a:noFill/>
            <a:ln w="22320">
              <a:solidFill>
                <a:srgbClr val="000000"/>
              </a:solidFill>
              <a:round/>
              <a:headEnd/>
              <a:tailEnd/>
            </a:ln>
            <a:effectLst/>
          </p:spPr>
          <p:txBody>
            <a:bodyPr wrap="none" anchor="ctr"/>
            <a:lstStyle/>
            <a:p>
              <a:endParaRPr lang="zh-CN" altLang="en-US"/>
            </a:p>
          </p:txBody>
        </p:sp>
        <p:sp>
          <p:nvSpPr>
            <p:cNvPr id="159776" name="Freeform 32"/>
            <p:cNvSpPr>
              <a:spLocks noChangeArrowheads="1"/>
            </p:cNvSpPr>
            <p:nvPr/>
          </p:nvSpPr>
          <p:spPr bwMode="auto">
            <a:xfrm>
              <a:off x="2733" y="2643"/>
              <a:ext cx="85" cy="90"/>
            </a:xfrm>
            <a:custGeom>
              <a:avLst/>
              <a:gdLst/>
              <a:ahLst/>
              <a:cxnLst>
                <a:cxn ang="0">
                  <a:pos x="0" y="0"/>
                </a:cxn>
                <a:cxn ang="0">
                  <a:pos x="85" y="45"/>
                </a:cxn>
                <a:cxn ang="0">
                  <a:pos x="0" y="90"/>
                </a:cxn>
                <a:cxn ang="0">
                  <a:pos x="0" y="0"/>
                </a:cxn>
              </a:cxnLst>
              <a:rect l="0" t="0" r="r" b="b"/>
              <a:pathLst>
                <a:path w="85" h="90">
                  <a:moveTo>
                    <a:pt x="0" y="0"/>
                  </a:moveTo>
                  <a:lnTo>
                    <a:pt x="85" y="45"/>
                  </a:lnTo>
                  <a:lnTo>
                    <a:pt x="0" y="90"/>
                  </a:lnTo>
                  <a:lnTo>
                    <a:pt x="0" y="0"/>
                  </a:lnTo>
                  <a:close/>
                </a:path>
              </a:pathLst>
            </a:custGeom>
            <a:solidFill>
              <a:srgbClr val="000000"/>
            </a:solidFill>
            <a:ln w="9525">
              <a:noFill/>
              <a:round/>
              <a:headEnd/>
              <a:tailEnd/>
            </a:ln>
            <a:effectLst/>
          </p:spPr>
          <p:txBody>
            <a:bodyPr wrap="none" anchor="ctr"/>
            <a:lstStyle/>
            <a:p>
              <a:endParaRPr lang="zh-CN" altLang="en-US"/>
            </a:p>
          </p:txBody>
        </p:sp>
        <p:sp>
          <p:nvSpPr>
            <p:cNvPr id="159777" name="Freeform 33"/>
            <p:cNvSpPr>
              <a:spLocks noChangeArrowheads="1"/>
            </p:cNvSpPr>
            <p:nvPr/>
          </p:nvSpPr>
          <p:spPr bwMode="auto">
            <a:xfrm>
              <a:off x="2489" y="1008"/>
              <a:ext cx="13" cy="2540"/>
            </a:xfrm>
            <a:custGeom>
              <a:avLst/>
              <a:gdLst/>
              <a:ahLst/>
              <a:cxnLst>
                <a:cxn ang="0">
                  <a:pos x="21" y="162"/>
                </a:cxn>
                <a:cxn ang="0">
                  <a:pos x="0" y="162"/>
                </a:cxn>
                <a:cxn ang="0">
                  <a:pos x="11" y="0"/>
                </a:cxn>
                <a:cxn ang="0">
                  <a:pos x="21" y="271"/>
                </a:cxn>
                <a:cxn ang="0">
                  <a:pos x="11" y="433"/>
                </a:cxn>
                <a:cxn ang="0">
                  <a:pos x="0" y="271"/>
                </a:cxn>
                <a:cxn ang="0">
                  <a:pos x="21" y="271"/>
                </a:cxn>
                <a:cxn ang="0">
                  <a:pos x="21" y="683"/>
                </a:cxn>
                <a:cxn ang="0">
                  <a:pos x="0" y="683"/>
                </a:cxn>
                <a:cxn ang="0">
                  <a:pos x="11" y="520"/>
                </a:cxn>
                <a:cxn ang="0">
                  <a:pos x="21" y="791"/>
                </a:cxn>
                <a:cxn ang="0">
                  <a:pos x="11" y="953"/>
                </a:cxn>
                <a:cxn ang="0">
                  <a:pos x="0" y="791"/>
                </a:cxn>
                <a:cxn ang="0">
                  <a:pos x="21" y="791"/>
                </a:cxn>
                <a:cxn ang="0">
                  <a:pos x="21" y="1203"/>
                </a:cxn>
                <a:cxn ang="0">
                  <a:pos x="0" y="1203"/>
                </a:cxn>
                <a:cxn ang="0">
                  <a:pos x="11" y="1040"/>
                </a:cxn>
                <a:cxn ang="0">
                  <a:pos x="21" y="1311"/>
                </a:cxn>
                <a:cxn ang="0">
                  <a:pos x="11" y="1474"/>
                </a:cxn>
                <a:cxn ang="0">
                  <a:pos x="0" y="1311"/>
                </a:cxn>
                <a:cxn ang="0">
                  <a:pos x="21" y="1311"/>
                </a:cxn>
                <a:cxn ang="0">
                  <a:pos x="21" y="1723"/>
                </a:cxn>
                <a:cxn ang="0">
                  <a:pos x="0" y="1723"/>
                </a:cxn>
                <a:cxn ang="0">
                  <a:pos x="11" y="1560"/>
                </a:cxn>
                <a:cxn ang="0">
                  <a:pos x="21" y="1831"/>
                </a:cxn>
                <a:cxn ang="0">
                  <a:pos x="11" y="1994"/>
                </a:cxn>
                <a:cxn ang="0">
                  <a:pos x="0" y="1831"/>
                </a:cxn>
                <a:cxn ang="0">
                  <a:pos x="21" y="1831"/>
                </a:cxn>
                <a:cxn ang="0">
                  <a:pos x="21" y="2243"/>
                </a:cxn>
                <a:cxn ang="0">
                  <a:pos x="0" y="2243"/>
                </a:cxn>
                <a:cxn ang="0">
                  <a:pos x="11" y="2081"/>
                </a:cxn>
                <a:cxn ang="0">
                  <a:pos x="21" y="2351"/>
                </a:cxn>
                <a:cxn ang="0">
                  <a:pos x="11" y="2514"/>
                </a:cxn>
                <a:cxn ang="0">
                  <a:pos x="0" y="2351"/>
                </a:cxn>
                <a:cxn ang="0">
                  <a:pos x="21" y="2351"/>
                </a:cxn>
                <a:cxn ang="0">
                  <a:pos x="21" y="2763"/>
                </a:cxn>
                <a:cxn ang="0">
                  <a:pos x="0" y="2763"/>
                </a:cxn>
                <a:cxn ang="0">
                  <a:pos x="11" y="2601"/>
                </a:cxn>
                <a:cxn ang="0">
                  <a:pos x="21" y="2872"/>
                </a:cxn>
                <a:cxn ang="0">
                  <a:pos x="11" y="3034"/>
                </a:cxn>
                <a:cxn ang="0">
                  <a:pos x="0" y="2872"/>
                </a:cxn>
                <a:cxn ang="0">
                  <a:pos x="21" y="2872"/>
                </a:cxn>
                <a:cxn ang="0">
                  <a:pos x="21" y="3284"/>
                </a:cxn>
                <a:cxn ang="0">
                  <a:pos x="0" y="3284"/>
                </a:cxn>
                <a:cxn ang="0">
                  <a:pos x="11" y="3121"/>
                </a:cxn>
                <a:cxn ang="0">
                  <a:pos x="21" y="3392"/>
                </a:cxn>
                <a:cxn ang="0">
                  <a:pos x="11" y="3554"/>
                </a:cxn>
                <a:cxn ang="0">
                  <a:pos x="0" y="3392"/>
                </a:cxn>
                <a:cxn ang="0">
                  <a:pos x="21" y="3392"/>
                </a:cxn>
                <a:cxn ang="0">
                  <a:pos x="21" y="3799"/>
                </a:cxn>
                <a:cxn ang="0">
                  <a:pos x="0" y="3799"/>
                </a:cxn>
                <a:cxn ang="0">
                  <a:pos x="11" y="3641"/>
                </a:cxn>
              </a:cxnLst>
              <a:rect l="0" t="0" r="r" b="b"/>
              <a:pathLst>
                <a:path w="21" h="3810">
                  <a:moveTo>
                    <a:pt x="21" y="11"/>
                  </a:moveTo>
                  <a:lnTo>
                    <a:pt x="21" y="162"/>
                  </a:lnTo>
                  <a:cubicBezTo>
                    <a:pt x="21" y="168"/>
                    <a:pt x="17" y="173"/>
                    <a:pt x="11" y="173"/>
                  </a:cubicBezTo>
                  <a:cubicBezTo>
                    <a:pt x="5" y="173"/>
                    <a:pt x="0" y="168"/>
                    <a:pt x="0" y="162"/>
                  </a:cubicBezTo>
                  <a:lnTo>
                    <a:pt x="0" y="11"/>
                  </a:lnTo>
                  <a:cubicBezTo>
                    <a:pt x="0" y="5"/>
                    <a:pt x="5" y="0"/>
                    <a:pt x="11" y="0"/>
                  </a:cubicBezTo>
                  <a:cubicBezTo>
                    <a:pt x="17" y="0"/>
                    <a:pt x="21" y="5"/>
                    <a:pt x="21" y="11"/>
                  </a:cubicBezTo>
                  <a:close/>
                  <a:moveTo>
                    <a:pt x="21" y="271"/>
                  </a:moveTo>
                  <a:lnTo>
                    <a:pt x="21" y="422"/>
                  </a:lnTo>
                  <a:cubicBezTo>
                    <a:pt x="21" y="428"/>
                    <a:pt x="17" y="433"/>
                    <a:pt x="11" y="433"/>
                  </a:cubicBezTo>
                  <a:cubicBezTo>
                    <a:pt x="5" y="433"/>
                    <a:pt x="0" y="428"/>
                    <a:pt x="0" y="422"/>
                  </a:cubicBezTo>
                  <a:lnTo>
                    <a:pt x="0" y="271"/>
                  </a:lnTo>
                  <a:cubicBezTo>
                    <a:pt x="0" y="265"/>
                    <a:pt x="5" y="260"/>
                    <a:pt x="11" y="260"/>
                  </a:cubicBezTo>
                  <a:cubicBezTo>
                    <a:pt x="17" y="260"/>
                    <a:pt x="21" y="265"/>
                    <a:pt x="21" y="271"/>
                  </a:cubicBezTo>
                  <a:close/>
                  <a:moveTo>
                    <a:pt x="21" y="531"/>
                  </a:moveTo>
                  <a:lnTo>
                    <a:pt x="21" y="683"/>
                  </a:lnTo>
                  <a:cubicBezTo>
                    <a:pt x="21" y="689"/>
                    <a:pt x="17" y="693"/>
                    <a:pt x="11" y="693"/>
                  </a:cubicBezTo>
                  <a:cubicBezTo>
                    <a:pt x="5" y="693"/>
                    <a:pt x="0" y="689"/>
                    <a:pt x="0" y="683"/>
                  </a:cubicBezTo>
                  <a:lnTo>
                    <a:pt x="0" y="531"/>
                  </a:lnTo>
                  <a:cubicBezTo>
                    <a:pt x="0" y="525"/>
                    <a:pt x="5" y="520"/>
                    <a:pt x="11" y="520"/>
                  </a:cubicBezTo>
                  <a:cubicBezTo>
                    <a:pt x="17" y="520"/>
                    <a:pt x="21" y="525"/>
                    <a:pt x="21" y="531"/>
                  </a:cubicBezTo>
                  <a:close/>
                  <a:moveTo>
                    <a:pt x="21" y="791"/>
                  </a:moveTo>
                  <a:lnTo>
                    <a:pt x="21" y="943"/>
                  </a:lnTo>
                  <a:cubicBezTo>
                    <a:pt x="21" y="949"/>
                    <a:pt x="17" y="953"/>
                    <a:pt x="11" y="953"/>
                  </a:cubicBezTo>
                  <a:cubicBezTo>
                    <a:pt x="5" y="953"/>
                    <a:pt x="0" y="949"/>
                    <a:pt x="0" y="943"/>
                  </a:cubicBezTo>
                  <a:lnTo>
                    <a:pt x="0" y="791"/>
                  </a:lnTo>
                  <a:cubicBezTo>
                    <a:pt x="0" y="785"/>
                    <a:pt x="5" y="780"/>
                    <a:pt x="11" y="780"/>
                  </a:cubicBezTo>
                  <a:cubicBezTo>
                    <a:pt x="17" y="780"/>
                    <a:pt x="21" y="785"/>
                    <a:pt x="21" y="791"/>
                  </a:cubicBezTo>
                  <a:close/>
                  <a:moveTo>
                    <a:pt x="21" y="1051"/>
                  </a:moveTo>
                  <a:lnTo>
                    <a:pt x="21" y="1203"/>
                  </a:lnTo>
                  <a:cubicBezTo>
                    <a:pt x="21" y="1209"/>
                    <a:pt x="17" y="1214"/>
                    <a:pt x="11" y="1214"/>
                  </a:cubicBezTo>
                  <a:cubicBezTo>
                    <a:pt x="5" y="1214"/>
                    <a:pt x="0" y="1209"/>
                    <a:pt x="0" y="1203"/>
                  </a:cubicBezTo>
                  <a:lnTo>
                    <a:pt x="0" y="1051"/>
                  </a:lnTo>
                  <a:cubicBezTo>
                    <a:pt x="0" y="1045"/>
                    <a:pt x="5" y="1040"/>
                    <a:pt x="11" y="1040"/>
                  </a:cubicBezTo>
                  <a:cubicBezTo>
                    <a:pt x="17" y="1040"/>
                    <a:pt x="21" y="1045"/>
                    <a:pt x="21" y="1051"/>
                  </a:cubicBezTo>
                  <a:close/>
                  <a:moveTo>
                    <a:pt x="21" y="1311"/>
                  </a:moveTo>
                  <a:lnTo>
                    <a:pt x="21" y="1463"/>
                  </a:lnTo>
                  <a:cubicBezTo>
                    <a:pt x="21" y="1469"/>
                    <a:pt x="17" y="1474"/>
                    <a:pt x="11" y="1474"/>
                  </a:cubicBezTo>
                  <a:cubicBezTo>
                    <a:pt x="5" y="1474"/>
                    <a:pt x="0" y="1469"/>
                    <a:pt x="0" y="1463"/>
                  </a:cubicBezTo>
                  <a:lnTo>
                    <a:pt x="0" y="1311"/>
                  </a:lnTo>
                  <a:cubicBezTo>
                    <a:pt x="0" y="1305"/>
                    <a:pt x="5" y="1300"/>
                    <a:pt x="11" y="1300"/>
                  </a:cubicBezTo>
                  <a:cubicBezTo>
                    <a:pt x="17" y="1300"/>
                    <a:pt x="21" y="1305"/>
                    <a:pt x="21" y="1311"/>
                  </a:cubicBezTo>
                  <a:close/>
                  <a:moveTo>
                    <a:pt x="21" y="1571"/>
                  </a:moveTo>
                  <a:lnTo>
                    <a:pt x="21" y="1723"/>
                  </a:lnTo>
                  <a:cubicBezTo>
                    <a:pt x="21" y="1729"/>
                    <a:pt x="17" y="1734"/>
                    <a:pt x="11" y="1734"/>
                  </a:cubicBezTo>
                  <a:cubicBezTo>
                    <a:pt x="5" y="1734"/>
                    <a:pt x="0" y="1729"/>
                    <a:pt x="0" y="1723"/>
                  </a:cubicBezTo>
                  <a:lnTo>
                    <a:pt x="0" y="1571"/>
                  </a:lnTo>
                  <a:cubicBezTo>
                    <a:pt x="0" y="1565"/>
                    <a:pt x="5" y="1560"/>
                    <a:pt x="11" y="1560"/>
                  </a:cubicBezTo>
                  <a:cubicBezTo>
                    <a:pt x="17" y="1560"/>
                    <a:pt x="21" y="1565"/>
                    <a:pt x="21" y="1571"/>
                  </a:cubicBezTo>
                  <a:close/>
                  <a:moveTo>
                    <a:pt x="21" y="1831"/>
                  </a:moveTo>
                  <a:lnTo>
                    <a:pt x="21" y="1983"/>
                  </a:lnTo>
                  <a:cubicBezTo>
                    <a:pt x="21" y="1989"/>
                    <a:pt x="17" y="1994"/>
                    <a:pt x="11" y="1994"/>
                  </a:cubicBezTo>
                  <a:cubicBezTo>
                    <a:pt x="5" y="1994"/>
                    <a:pt x="0" y="1989"/>
                    <a:pt x="0" y="1983"/>
                  </a:cubicBezTo>
                  <a:lnTo>
                    <a:pt x="0" y="1831"/>
                  </a:lnTo>
                  <a:cubicBezTo>
                    <a:pt x="0" y="1825"/>
                    <a:pt x="5" y="1820"/>
                    <a:pt x="11" y="1820"/>
                  </a:cubicBezTo>
                  <a:cubicBezTo>
                    <a:pt x="17" y="1820"/>
                    <a:pt x="21" y="1825"/>
                    <a:pt x="21" y="1831"/>
                  </a:cubicBezTo>
                  <a:close/>
                  <a:moveTo>
                    <a:pt x="21" y="2091"/>
                  </a:moveTo>
                  <a:lnTo>
                    <a:pt x="21" y="2243"/>
                  </a:lnTo>
                  <a:cubicBezTo>
                    <a:pt x="21" y="2249"/>
                    <a:pt x="17" y="2254"/>
                    <a:pt x="11" y="2254"/>
                  </a:cubicBezTo>
                  <a:cubicBezTo>
                    <a:pt x="5" y="2254"/>
                    <a:pt x="0" y="2249"/>
                    <a:pt x="0" y="2243"/>
                  </a:cubicBezTo>
                  <a:lnTo>
                    <a:pt x="0" y="2091"/>
                  </a:lnTo>
                  <a:cubicBezTo>
                    <a:pt x="0" y="2085"/>
                    <a:pt x="5" y="2081"/>
                    <a:pt x="11" y="2081"/>
                  </a:cubicBezTo>
                  <a:cubicBezTo>
                    <a:pt x="17" y="2081"/>
                    <a:pt x="21" y="2085"/>
                    <a:pt x="21" y="2091"/>
                  </a:cubicBezTo>
                  <a:close/>
                  <a:moveTo>
                    <a:pt x="21" y="2351"/>
                  </a:moveTo>
                  <a:lnTo>
                    <a:pt x="21" y="2503"/>
                  </a:lnTo>
                  <a:cubicBezTo>
                    <a:pt x="21" y="2509"/>
                    <a:pt x="17" y="2514"/>
                    <a:pt x="11" y="2514"/>
                  </a:cubicBezTo>
                  <a:cubicBezTo>
                    <a:pt x="5" y="2514"/>
                    <a:pt x="0" y="2509"/>
                    <a:pt x="0" y="2503"/>
                  </a:cubicBezTo>
                  <a:lnTo>
                    <a:pt x="0" y="2351"/>
                  </a:lnTo>
                  <a:cubicBezTo>
                    <a:pt x="0" y="2346"/>
                    <a:pt x="5" y="2341"/>
                    <a:pt x="11" y="2341"/>
                  </a:cubicBezTo>
                  <a:cubicBezTo>
                    <a:pt x="17" y="2341"/>
                    <a:pt x="21" y="2346"/>
                    <a:pt x="21" y="2351"/>
                  </a:cubicBezTo>
                  <a:close/>
                  <a:moveTo>
                    <a:pt x="21" y="2612"/>
                  </a:moveTo>
                  <a:lnTo>
                    <a:pt x="21" y="2763"/>
                  </a:lnTo>
                  <a:cubicBezTo>
                    <a:pt x="21" y="2769"/>
                    <a:pt x="17" y="2774"/>
                    <a:pt x="11" y="2774"/>
                  </a:cubicBezTo>
                  <a:cubicBezTo>
                    <a:pt x="5" y="2774"/>
                    <a:pt x="0" y="2769"/>
                    <a:pt x="0" y="2763"/>
                  </a:cubicBezTo>
                  <a:lnTo>
                    <a:pt x="0" y="2612"/>
                  </a:lnTo>
                  <a:cubicBezTo>
                    <a:pt x="0" y="2606"/>
                    <a:pt x="5" y="2601"/>
                    <a:pt x="11" y="2601"/>
                  </a:cubicBezTo>
                  <a:cubicBezTo>
                    <a:pt x="17" y="2601"/>
                    <a:pt x="21" y="2606"/>
                    <a:pt x="21" y="2612"/>
                  </a:cubicBezTo>
                  <a:close/>
                  <a:moveTo>
                    <a:pt x="21" y="2872"/>
                  </a:moveTo>
                  <a:lnTo>
                    <a:pt x="21" y="3023"/>
                  </a:lnTo>
                  <a:cubicBezTo>
                    <a:pt x="21" y="3029"/>
                    <a:pt x="17" y="3034"/>
                    <a:pt x="11" y="3034"/>
                  </a:cubicBezTo>
                  <a:cubicBezTo>
                    <a:pt x="5" y="3034"/>
                    <a:pt x="0" y="3029"/>
                    <a:pt x="0" y="3023"/>
                  </a:cubicBezTo>
                  <a:lnTo>
                    <a:pt x="0" y="2872"/>
                  </a:lnTo>
                  <a:cubicBezTo>
                    <a:pt x="0" y="2866"/>
                    <a:pt x="5" y="2861"/>
                    <a:pt x="11" y="2861"/>
                  </a:cubicBezTo>
                  <a:cubicBezTo>
                    <a:pt x="17" y="2861"/>
                    <a:pt x="21" y="2866"/>
                    <a:pt x="21" y="2872"/>
                  </a:cubicBezTo>
                  <a:close/>
                  <a:moveTo>
                    <a:pt x="21" y="3132"/>
                  </a:moveTo>
                  <a:lnTo>
                    <a:pt x="21" y="3284"/>
                  </a:lnTo>
                  <a:cubicBezTo>
                    <a:pt x="21" y="3289"/>
                    <a:pt x="17" y="3294"/>
                    <a:pt x="11" y="3294"/>
                  </a:cubicBezTo>
                  <a:cubicBezTo>
                    <a:pt x="5" y="3294"/>
                    <a:pt x="0" y="3289"/>
                    <a:pt x="0" y="3284"/>
                  </a:cubicBezTo>
                  <a:lnTo>
                    <a:pt x="0" y="3132"/>
                  </a:lnTo>
                  <a:cubicBezTo>
                    <a:pt x="0" y="3126"/>
                    <a:pt x="5" y="3121"/>
                    <a:pt x="11" y="3121"/>
                  </a:cubicBezTo>
                  <a:cubicBezTo>
                    <a:pt x="17" y="3121"/>
                    <a:pt x="21" y="3126"/>
                    <a:pt x="21" y="3132"/>
                  </a:cubicBezTo>
                  <a:close/>
                  <a:moveTo>
                    <a:pt x="21" y="3392"/>
                  </a:moveTo>
                  <a:lnTo>
                    <a:pt x="21" y="3544"/>
                  </a:lnTo>
                  <a:cubicBezTo>
                    <a:pt x="21" y="3550"/>
                    <a:pt x="17" y="3554"/>
                    <a:pt x="11" y="3554"/>
                  </a:cubicBezTo>
                  <a:cubicBezTo>
                    <a:pt x="5" y="3554"/>
                    <a:pt x="0" y="3550"/>
                    <a:pt x="0" y="3544"/>
                  </a:cubicBezTo>
                  <a:lnTo>
                    <a:pt x="0" y="3392"/>
                  </a:lnTo>
                  <a:cubicBezTo>
                    <a:pt x="0" y="3386"/>
                    <a:pt x="5" y="3381"/>
                    <a:pt x="11" y="3381"/>
                  </a:cubicBezTo>
                  <a:cubicBezTo>
                    <a:pt x="17" y="3381"/>
                    <a:pt x="21" y="3386"/>
                    <a:pt x="21" y="3392"/>
                  </a:cubicBezTo>
                  <a:close/>
                  <a:moveTo>
                    <a:pt x="21" y="3652"/>
                  </a:moveTo>
                  <a:lnTo>
                    <a:pt x="21" y="3799"/>
                  </a:lnTo>
                  <a:cubicBezTo>
                    <a:pt x="21" y="3805"/>
                    <a:pt x="17" y="3810"/>
                    <a:pt x="11" y="3810"/>
                  </a:cubicBezTo>
                  <a:cubicBezTo>
                    <a:pt x="5" y="3810"/>
                    <a:pt x="0" y="3805"/>
                    <a:pt x="0" y="3799"/>
                  </a:cubicBezTo>
                  <a:lnTo>
                    <a:pt x="0" y="3652"/>
                  </a:lnTo>
                  <a:cubicBezTo>
                    <a:pt x="0" y="3646"/>
                    <a:pt x="5" y="3641"/>
                    <a:pt x="11" y="3641"/>
                  </a:cubicBezTo>
                  <a:cubicBezTo>
                    <a:pt x="17" y="3641"/>
                    <a:pt x="21" y="3646"/>
                    <a:pt x="21" y="3652"/>
                  </a:cubicBezTo>
                  <a:close/>
                </a:path>
              </a:pathLst>
            </a:custGeom>
            <a:solidFill>
              <a:srgbClr val="000000"/>
            </a:solidFill>
            <a:ln w="15840">
              <a:solidFill>
                <a:srgbClr val="000000"/>
              </a:solidFill>
              <a:bevel/>
              <a:headEnd/>
              <a:tailEnd/>
            </a:ln>
            <a:effectLst/>
          </p:spPr>
          <p:txBody>
            <a:bodyPr wrap="none" anchor="ctr"/>
            <a:lstStyle/>
            <a:p>
              <a:endParaRPr lang="zh-CN" altLang="en-US"/>
            </a:p>
          </p:txBody>
        </p:sp>
        <p:sp>
          <p:nvSpPr>
            <p:cNvPr id="159778" name="Rectangle 34"/>
            <p:cNvSpPr>
              <a:spLocks noChangeArrowheads="1"/>
            </p:cNvSpPr>
            <p:nvPr/>
          </p:nvSpPr>
          <p:spPr bwMode="auto">
            <a:xfrm>
              <a:off x="927" y="3153"/>
              <a:ext cx="1043" cy="269"/>
            </a:xfrm>
            <a:prstGeom prst="rect">
              <a:avLst/>
            </a:prstGeom>
            <a:noFill/>
            <a:ln w="9525">
              <a:noFill/>
              <a:round/>
              <a:headEnd/>
              <a:tailEnd/>
            </a:ln>
            <a:effectLst/>
          </p:spPr>
          <p:txBody>
            <a:bodyPr wrap="none" lIns="0" tIns="0" rIns="0" bIns="0">
              <a:spAutoFit/>
            </a:bodyPr>
            <a:lstStyle/>
            <a:p>
              <a:pPr>
                <a:buClr>
                  <a:srgbClr val="0033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i="1">
                  <a:solidFill>
                    <a:srgbClr val="003300"/>
                  </a:solidFill>
                  <a:effectLst>
                    <a:outerShdw blurRad="38100" dist="38100" dir="2700000" algn="tl">
                      <a:srgbClr val="C0C0C0"/>
                    </a:outerShdw>
                  </a:effectLst>
                  <a:latin typeface="Times New Roman" pitchFamily="16" charset="0"/>
                </a:rPr>
                <a:t>CDMAOne</a:t>
              </a:r>
            </a:p>
          </p:txBody>
        </p:sp>
        <p:sp>
          <p:nvSpPr>
            <p:cNvPr id="159779" name="Rectangle 35"/>
            <p:cNvSpPr>
              <a:spLocks noChangeArrowheads="1"/>
            </p:cNvSpPr>
            <p:nvPr/>
          </p:nvSpPr>
          <p:spPr bwMode="auto">
            <a:xfrm>
              <a:off x="3564" y="3153"/>
              <a:ext cx="1107" cy="269"/>
            </a:xfrm>
            <a:prstGeom prst="rect">
              <a:avLst/>
            </a:prstGeom>
            <a:noFill/>
            <a:ln w="9525">
              <a:noFill/>
              <a:round/>
              <a:headEnd/>
              <a:tailEnd/>
            </a:ln>
            <a:effectLst/>
          </p:spPr>
          <p:txBody>
            <a:bodyPr wrap="none" lIns="0" tIns="0" rIns="0" bIns="0">
              <a:spAutoFit/>
            </a:bodyPr>
            <a:lstStyle/>
            <a:p>
              <a:pPr>
                <a:buClr>
                  <a:srgbClr val="0033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i="1">
                  <a:solidFill>
                    <a:srgbClr val="003300"/>
                  </a:solidFill>
                  <a:effectLst>
                    <a:outerShdw blurRad="38100" dist="38100" dir="2700000" algn="tl">
                      <a:srgbClr val="C0C0C0"/>
                    </a:outerShdw>
                  </a:effectLst>
                  <a:latin typeface="Times New Roman" pitchFamily="16" charset="0"/>
                </a:rPr>
                <a:t>CDMA2000</a:t>
              </a:r>
            </a:p>
          </p:txBody>
        </p:sp>
        <p:sp>
          <p:nvSpPr>
            <p:cNvPr id="159780" name="Text Box 36"/>
            <p:cNvSpPr txBox="1">
              <a:spLocks noChangeArrowheads="1"/>
            </p:cNvSpPr>
            <p:nvPr/>
          </p:nvSpPr>
          <p:spPr bwMode="auto">
            <a:xfrm>
              <a:off x="1288" y="1051"/>
              <a:ext cx="545" cy="290"/>
            </a:xfrm>
            <a:prstGeom prst="rect">
              <a:avLst/>
            </a:prstGeom>
            <a:noFill/>
            <a:ln w="9525">
              <a:noFill/>
              <a:round/>
              <a:headEnd/>
              <a:tailEnd/>
            </a:ln>
            <a:effectLst/>
          </p:spPr>
          <p:txBody>
            <a:bodyPr lIns="90000" tIns="46800" rIns="90000" bIns="46800">
              <a:spAutoFit/>
            </a:bodyPr>
            <a:lstStyle/>
            <a:p>
              <a:pPr>
                <a:spcBef>
                  <a:spcPts val="1500"/>
                </a:spcBef>
                <a:buClr>
                  <a:srgbClr val="080808"/>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80808"/>
                  </a:solidFill>
                  <a:latin typeface="Times New Roman" pitchFamily="16" charset="0"/>
                </a:rPr>
                <a:t>2G</a:t>
              </a:r>
            </a:p>
          </p:txBody>
        </p:sp>
        <p:sp>
          <p:nvSpPr>
            <p:cNvPr id="159781" name="Text Box 37"/>
            <p:cNvSpPr txBox="1">
              <a:spLocks noChangeArrowheads="1"/>
            </p:cNvSpPr>
            <p:nvPr/>
          </p:nvSpPr>
          <p:spPr bwMode="auto">
            <a:xfrm>
              <a:off x="3465" y="1051"/>
              <a:ext cx="545" cy="290"/>
            </a:xfrm>
            <a:prstGeom prst="rect">
              <a:avLst/>
            </a:prstGeom>
            <a:noFill/>
            <a:ln w="9525">
              <a:noFill/>
              <a:round/>
              <a:headEnd/>
              <a:tailEnd/>
            </a:ln>
            <a:effectLst/>
          </p:spPr>
          <p:txBody>
            <a:bodyPr lIns="90000" tIns="46800" rIns="90000" bIns="46800">
              <a:spAutoFit/>
            </a:bodyPr>
            <a:lstStyle/>
            <a:p>
              <a:pPr>
                <a:spcBef>
                  <a:spcPts val="1500"/>
                </a:spcBef>
                <a:buClr>
                  <a:srgbClr val="080808"/>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80808"/>
                  </a:solidFill>
                  <a:latin typeface="Times New Roman" pitchFamily="16" charset="0"/>
                </a:rPr>
                <a:t>3G</a:t>
              </a:r>
            </a:p>
          </p:txBody>
        </p:sp>
        <p:sp>
          <p:nvSpPr>
            <p:cNvPr id="159782" name="Text Box 38"/>
            <p:cNvSpPr txBox="1">
              <a:spLocks noChangeArrowheads="1"/>
            </p:cNvSpPr>
            <p:nvPr/>
          </p:nvSpPr>
          <p:spPr bwMode="auto">
            <a:xfrm>
              <a:off x="336" y="2110"/>
              <a:ext cx="998" cy="290"/>
            </a:xfrm>
            <a:prstGeom prst="rect">
              <a:avLst/>
            </a:prstGeom>
            <a:noFill/>
            <a:ln w="9525">
              <a:noFill/>
              <a:round/>
              <a:headEnd/>
              <a:tailEnd/>
            </a:ln>
            <a:effectLst/>
          </p:spPr>
          <p:txBody>
            <a:bodyPr lIns="90000" tIns="46800" rIns="90000" bIns="46800">
              <a:spAutoFit/>
            </a:bodyPr>
            <a:lstStyle/>
            <a:p>
              <a:pPr>
                <a:spcBef>
                  <a:spcPts val="1500"/>
                </a:spcBef>
                <a:buClr>
                  <a:srgbClr val="080808"/>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solidFill>
                    <a:srgbClr val="080808"/>
                  </a:solidFill>
                  <a:latin typeface="Times New Roman" pitchFamily="16" charset="0"/>
                </a:rPr>
                <a:t>话音业务</a:t>
              </a:r>
            </a:p>
          </p:txBody>
        </p:sp>
        <p:sp>
          <p:nvSpPr>
            <p:cNvPr id="159783" name="Text Box 39"/>
            <p:cNvSpPr txBox="1">
              <a:spLocks noChangeArrowheads="1"/>
            </p:cNvSpPr>
            <p:nvPr/>
          </p:nvSpPr>
          <p:spPr bwMode="auto">
            <a:xfrm>
              <a:off x="1515" y="2110"/>
              <a:ext cx="998" cy="290"/>
            </a:xfrm>
            <a:prstGeom prst="rect">
              <a:avLst/>
            </a:prstGeom>
            <a:noFill/>
            <a:ln w="9525">
              <a:noFill/>
              <a:round/>
              <a:headEnd/>
              <a:tailEnd/>
            </a:ln>
            <a:effectLst/>
          </p:spPr>
          <p:txBody>
            <a:bodyPr lIns="90000" tIns="46800" rIns="90000" bIns="46800">
              <a:spAutoFit/>
            </a:bodyPr>
            <a:lstStyle/>
            <a:p>
              <a:pPr>
                <a:spcBef>
                  <a:spcPts val="1500"/>
                </a:spcBef>
                <a:buClr>
                  <a:srgbClr val="080808"/>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solidFill>
                    <a:srgbClr val="080808"/>
                  </a:solidFill>
                  <a:latin typeface="Times New Roman" pitchFamily="16" charset="0"/>
                </a:rPr>
                <a:t>话音业务</a:t>
              </a:r>
            </a:p>
          </p:txBody>
        </p:sp>
        <p:sp>
          <p:nvSpPr>
            <p:cNvPr id="159784" name="Text Box 40"/>
            <p:cNvSpPr txBox="1">
              <a:spLocks noChangeArrowheads="1"/>
            </p:cNvSpPr>
            <p:nvPr/>
          </p:nvSpPr>
          <p:spPr bwMode="auto">
            <a:xfrm>
              <a:off x="1515" y="2321"/>
              <a:ext cx="998" cy="520"/>
            </a:xfrm>
            <a:prstGeom prst="rect">
              <a:avLst/>
            </a:prstGeom>
            <a:noFill/>
            <a:ln w="9525">
              <a:noFill/>
              <a:round/>
              <a:headEnd/>
              <a:tailEnd/>
            </a:ln>
            <a:effectLst/>
          </p:spPr>
          <p:txBody>
            <a:bodyPr lIns="90000" tIns="46800" rIns="90000" bIns="46800">
              <a:spAutoFit/>
            </a:bodyPr>
            <a:lstStyle/>
            <a:p>
              <a:pPr>
                <a:spcBef>
                  <a:spcPts val="1500"/>
                </a:spcBef>
                <a:buClr>
                  <a:srgbClr val="080808"/>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solidFill>
                    <a:srgbClr val="080808"/>
                  </a:solidFill>
                  <a:latin typeface="Times New Roman" pitchFamily="16" charset="0"/>
                </a:rPr>
                <a:t>数据业务</a:t>
              </a:r>
              <a:r>
                <a:rPr lang="en-GB" altLang="zh-CN" sz="2400" b="1">
                  <a:solidFill>
                    <a:srgbClr val="080808"/>
                  </a:solidFill>
                  <a:latin typeface="Times New Roman" pitchFamily="16" charset="0"/>
                </a:rPr>
                <a:t>x</a:t>
              </a:r>
            </a:p>
          </p:txBody>
        </p:sp>
        <p:sp>
          <p:nvSpPr>
            <p:cNvPr id="159785" name="Text Box 41"/>
            <p:cNvSpPr txBox="1">
              <a:spLocks noChangeArrowheads="1"/>
            </p:cNvSpPr>
            <p:nvPr/>
          </p:nvSpPr>
          <p:spPr bwMode="auto">
            <a:xfrm>
              <a:off x="3103" y="2004"/>
              <a:ext cx="771" cy="290"/>
            </a:xfrm>
            <a:prstGeom prst="rect">
              <a:avLst/>
            </a:prstGeom>
            <a:noFill/>
            <a:ln w="9525">
              <a:noFill/>
              <a:round/>
              <a:headEnd/>
              <a:tailEnd/>
            </a:ln>
            <a:effectLst/>
          </p:spPr>
          <p:txBody>
            <a:bodyPr lIns="90000" tIns="46800" rIns="90000" bIns="46800">
              <a:spAutoFit/>
            </a:bodyPr>
            <a:lstStyle/>
            <a:p>
              <a:pPr>
                <a:spcBef>
                  <a:spcPts val="1500"/>
                </a:spcBef>
                <a:buClr>
                  <a:srgbClr val="080808"/>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solidFill>
                    <a:srgbClr val="080808"/>
                  </a:solidFill>
                  <a:latin typeface="Times New Roman" pitchFamily="16" charset="0"/>
                </a:rPr>
                <a:t>商用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withEffect">
                                  <p:stCondLst>
                                    <p:cond delay="0"/>
                                  </p:stCondLst>
                                  <p:childTnLst>
                                    <p:set>
                                      <p:cBhvr additive="repl">
                                        <p:cTn id="6" dur="1" fill="hold">
                                          <p:stCondLst>
                                            <p:cond delay="0"/>
                                          </p:stCondLst>
                                        </p:cTn>
                                        <p:tgtEl>
                                          <p:spTgt spid="159750"/>
                                        </p:tgtEl>
                                        <p:attrNameLst>
                                          <p:attrName>style.visibility</p:attrName>
                                        </p:attrNameLst>
                                      </p:cBhvr>
                                      <p:to>
                                        <p:strVal val="visible"/>
                                      </p:to>
                                    </p:set>
                                    <p:animEffect transition="in" filter="barn(outVertical)">
                                      <p:cBhvr additive="repl">
                                        <p:cTn id="7" dur="10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idx="10"/>
          </p:nvPr>
        </p:nvSpPr>
        <p:spPr/>
        <p:txBody>
          <a:bodyPr/>
          <a:lstStyle/>
          <a:p>
            <a:r>
              <a:rPr lang="en-GB" altLang="zh-CN"/>
              <a:t>Mobile Communication Theory</a:t>
            </a:r>
          </a:p>
        </p:txBody>
      </p:sp>
      <p:sp>
        <p:nvSpPr>
          <p:cNvPr id="186370" name="Rectangle 2"/>
          <p:cNvSpPr>
            <a:spLocks noGrp="1" noChangeArrowheads="1"/>
          </p:cNvSpPr>
          <p:nvPr>
            <p:ph type="title"/>
          </p:nvPr>
        </p:nvSpPr>
        <p:spPr>
          <a:xfrm>
            <a:off x="250825" y="188913"/>
            <a:ext cx="7772400" cy="654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0">
                <a:effectLst>
                  <a:outerShdw blurRad="38100" dist="38100" dir="2700000" algn="tl">
                    <a:srgbClr val="C0C0C0"/>
                  </a:outerShdw>
                </a:effectLst>
              </a:rPr>
              <a:t>CDMA2000 1x </a:t>
            </a:r>
            <a:r>
              <a:rPr lang="zh-CN" altLang="en-GB" sz="2800" b="0">
                <a:effectLst>
                  <a:outerShdw blurRad="38100" dist="38100" dir="2700000" algn="tl">
                    <a:srgbClr val="C0C0C0"/>
                  </a:outerShdw>
                </a:effectLst>
              </a:rPr>
              <a:t>物理层的主要特性</a:t>
            </a:r>
          </a:p>
        </p:txBody>
      </p:sp>
      <p:sp>
        <p:nvSpPr>
          <p:cNvPr id="186371" name="Rectangle 3"/>
          <p:cNvSpPr>
            <a:spLocks noGrp="1" noChangeArrowheads="1"/>
          </p:cNvSpPr>
          <p:nvPr>
            <p:ph type="body" idx="1"/>
          </p:nvPr>
        </p:nvSpPr>
        <p:spPr>
          <a:xfrm>
            <a:off x="228600" y="1752600"/>
            <a:ext cx="4392613" cy="4114800"/>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支持新的无线配置</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前向链路引入辅助导频</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采用变长的</a:t>
            </a:r>
            <a:r>
              <a:rPr lang="en-GB" altLang="zh-CN" sz="2400" b="0">
                <a:latin typeface="宋体" charset="-122"/>
              </a:rPr>
              <a:t>Walsh</a:t>
            </a:r>
            <a:r>
              <a:rPr lang="zh-CN" altLang="en-GB" sz="2400" b="0">
                <a:latin typeface="宋体" charset="-122"/>
              </a:rPr>
              <a:t>码</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引入准正交函数</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支持</a:t>
            </a:r>
            <a:r>
              <a:rPr lang="en-GB" altLang="zh-CN" sz="2400" b="0">
                <a:latin typeface="宋体" charset="-122"/>
              </a:rPr>
              <a:t>Turbo</a:t>
            </a:r>
            <a:r>
              <a:rPr lang="zh-CN" altLang="en-GB" sz="2400" b="0">
                <a:latin typeface="宋体" charset="-122"/>
              </a:rPr>
              <a:t>编码</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前向链路的发射分集</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前向链路采用快速功率控制</a:t>
            </a:r>
          </a:p>
        </p:txBody>
      </p:sp>
      <p:sp>
        <p:nvSpPr>
          <p:cNvPr id="186372" name="Rectangle 4"/>
          <p:cNvSpPr>
            <a:spLocks noGrp="1" noChangeArrowheads="1"/>
          </p:cNvSpPr>
          <p:nvPr>
            <p:ph type="body" idx="2"/>
          </p:nvPr>
        </p:nvSpPr>
        <p:spPr>
          <a:xfrm>
            <a:off x="4495800" y="1676400"/>
            <a:ext cx="4316413" cy="4114800"/>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增加了反向导频信道</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反向链路信道码分复用</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反向链路连续的波形</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引入前向快速寻呼信道</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增加了反向增强接入信道</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采用新的扩频调制方式</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支持可变的帧长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176130" name="Rectangle 2"/>
          <p:cNvSpPr>
            <a:spLocks noGrp="1" noChangeArrowheads="1"/>
          </p:cNvSpPr>
          <p:nvPr>
            <p:ph type="title"/>
          </p:nvPr>
        </p:nvSpPr>
        <p:spPr>
          <a:xfrm>
            <a:off x="687388" y="269875"/>
            <a:ext cx="7772400" cy="5683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a:effectLst>
                  <a:outerShdw blurRad="38100" dist="38100" dir="2700000" algn="tl">
                    <a:srgbClr val="C0C0C0"/>
                  </a:outerShdw>
                </a:effectLst>
              </a:rPr>
              <a:t>无线配置</a:t>
            </a:r>
          </a:p>
        </p:txBody>
      </p:sp>
      <p:sp>
        <p:nvSpPr>
          <p:cNvPr id="176131" name="Rectangle 3"/>
          <p:cNvSpPr>
            <a:spLocks noGrp="1" noChangeArrowheads="1"/>
          </p:cNvSpPr>
          <p:nvPr>
            <p:ph type="body" idx="1"/>
          </p:nvPr>
        </p:nvSpPr>
        <p:spPr>
          <a:xfrm>
            <a:off x="228600" y="1371600"/>
            <a:ext cx="8675688" cy="5257800"/>
          </a:xfrm>
          <a:ln/>
        </p:spPr>
        <p:txBody>
          <a:bodyPr/>
          <a:lstStyle/>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b="0" dirty="0">
                <a:solidFill>
                  <a:srgbClr val="8C37CB"/>
                </a:solidFill>
              </a:rPr>
              <a:t> </a:t>
            </a:r>
            <a:r>
              <a:rPr lang="zh-CN" altLang="en-GB" sz="2400" b="0" dirty="0">
                <a:solidFill>
                  <a:srgbClr val="FF0066"/>
                </a:solidFill>
                <a:latin typeface="宋体" charset="-122"/>
              </a:rPr>
              <a:t>无线配置</a:t>
            </a:r>
            <a:r>
              <a:rPr lang="zh-CN" altLang="en-GB" sz="2400" b="0" dirty="0">
                <a:latin typeface="宋体" charset="-122"/>
              </a:rPr>
              <a:t>（</a:t>
            </a:r>
            <a:r>
              <a:rPr lang="en-GB" altLang="zh-CN" sz="2400" b="0" dirty="0">
                <a:latin typeface="宋体" charset="-122"/>
              </a:rPr>
              <a:t>Radio Configuration</a:t>
            </a:r>
            <a:r>
              <a:rPr lang="zh-CN" altLang="en-GB" sz="2400" b="0" dirty="0">
                <a:latin typeface="宋体" charset="-122"/>
              </a:rPr>
              <a:t>，简称</a:t>
            </a:r>
            <a:r>
              <a:rPr lang="zh-CN" altLang="en-GB" sz="2400" b="0" dirty="0">
                <a:latin typeface="Arial"/>
              </a:rPr>
              <a:t>“</a:t>
            </a:r>
            <a:r>
              <a:rPr lang="en-GB" altLang="zh-CN" sz="2400" b="0" dirty="0">
                <a:latin typeface="宋体" charset="-122"/>
              </a:rPr>
              <a:t>RC</a:t>
            </a:r>
            <a:r>
              <a:rPr lang="en-GB" altLang="zh-CN" sz="2400" b="0" dirty="0">
                <a:latin typeface="Arial"/>
              </a:rPr>
              <a:t>”</a:t>
            </a:r>
            <a:r>
              <a:rPr lang="zh-CN" altLang="en-GB" sz="2400" b="0" dirty="0">
                <a:latin typeface="宋体" charset="-122"/>
              </a:rPr>
              <a:t>）指一系列前向或反向业务信道的工作模式。</a:t>
            </a:r>
          </a:p>
          <a:p>
            <a:pPr>
              <a:spcBef>
                <a:spcPts val="600"/>
              </a:spcBef>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solidFill>
                  <a:srgbClr val="003300"/>
                </a:solidFill>
                <a:latin typeface="宋体" charset="-122"/>
              </a:rPr>
              <a:t>分类</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  根据前向和反向业务信道不同的</a:t>
            </a:r>
            <a:r>
              <a:rPr lang="zh-CN" altLang="en-GB" sz="2400" b="0" u="sng" dirty="0">
                <a:latin typeface="宋体" charset="-122"/>
              </a:rPr>
              <a:t>物理层传输特性</a:t>
            </a:r>
            <a:r>
              <a:rPr lang="zh-CN" altLang="en-GB" sz="2400" b="0" dirty="0">
                <a:latin typeface="宋体" charset="-122"/>
              </a:rPr>
              <a:t>进行分类，每种</a:t>
            </a:r>
            <a:r>
              <a:rPr lang="en-GB" altLang="zh-CN" sz="2400" b="0" dirty="0">
                <a:latin typeface="宋体" charset="-122"/>
              </a:rPr>
              <a:t>RC</a:t>
            </a:r>
            <a:r>
              <a:rPr lang="zh-CN" altLang="en-GB" sz="2400" b="0" dirty="0">
                <a:latin typeface="宋体" charset="-122"/>
              </a:rPr>
              <a:t>支持一套数据速率。</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solidFill>
                  <a:srgbClr val="003300"/>
                </a:solidFill>
                <a:latin typeface="宋体" charset="-122"/>
              </a:rPr>
              <a:t>特性</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  </a:t>
            </a:r>
            <a:r>
              <a:rPr lang="en-GB" altLang="zh-CN" sz="2400" b="0" dirty="0">
                <a:latin typeface="宋体" charset="-122"/>
              </a:rPr>
              <a:t>cdam2000</a:t>
            </a:r>
            <a:r>
              <a:rPr lang="zh-CN" altLang="en-GB" sz="2400" b="0" dirty="0">
                <a:latin typeface="宋体" charset="-122"/>
              </a:rPr>
              <a:t>的前向业务信道支持</a:t>
            </a:r>
            <a:r>
              <a:rPr lang="en-GB" altLang="zh-CN" sz="2400" b="0" dirty="0">
                <a:latin typeface="宋体" charset="-122"/>
              </a:rPr>
              <a:t>RC1</a:t>
            </a:r>
            <a:r>
              <a:rPr lang="zh-CN" altLang="en-GB" sz="2400" b="0" dirty="0">
                <a:latin typeface="宋体" charset="-122"/>
              </a:rPr>
              <a:t>到</a:t>
            </a:r>
            <a:r>
              <a:rPr lang="en-GB" altLang="zh-CN" sz="2400" b="0" dirty="0">
                <a:latin typeface="宋体" charset="-122"/>
              </a:rPr>
              <a:t>RC9</a:t>
            </a:r>
            <a:r>
              <a:rPr lang="zh-CN" altLang="en-GB" sz="2400" b="0" dirty="0">
                <a:latin typeface="宋体" charset="-122"/>
              </a:rPr>
              <a:t>；</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  反向业务信道支持</a:t>
            </a:r>
            <a:r>
              <a:rPr lang="en-GB" altLang="zh-CN" sz="2400" b="0" dirty="0">
                <a:latin typeface="宋体" charset="-122"/>
              </a:rPr>
              <a:t>RC1</a:t>
            </a:r>
            <a:r>
              <a:rPr lang="zh-CN" altLang="en-GB" sz="2400" b="0" dirty="0">
                <a:latin typeface="宋体" charset="-122"/>
              </a:rPr>
              <a:t>到</a:t>
            </a:r>
            <a:r>
              <a:rPr lang="en-GB" altLang="zh-CN" sz="2400" b="0" dirty="0">
                <a:latin typeface="宋体" charset="-122"/>
              </a:rPr>
              <a:t>RC6</a:t>
            </a:r>
            <a:r>
              <a:rPr lang="zh-CN" altLang="en-GB" sz="2400" b="0" dirty="0">
                <a:latin typeface="宋体" charset="-122"/>
              </a:rPr>
              <a:t>。</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  其中</a:t>
            </a:r>
            <a:r>
              <a:rPr lang="en-GB" altLang="zh-CN" sz="2400" b="0" dirty="0">
                <a:latin typeface="宋体" charset="-122"/>
              </a:rPr>
              <a:t>RC1</a:t>
            </a:r>
            <a:r>
              <a:rPr lang="zh-CN" altLang="en-GB" sz="2400" b="0" dirty="0">
                <a:latin typeface="宋体" charset="-122"/>
              </a:rPr>
              <a:t>和</a:t>
            </a:r>
            <a:r>
              <a:rPr lang="en-GB" altLang="zh-CN" sz="2400" b="0" dirty="0">
                <a:latin typeface="宋体" charset="-122"/>
              </a:rPr>
              <a:t>RC2</a:t>
            </a:r>
            <a:r>
              <a:rPr lang="zh-CN" altLang="en-GB" sz="2400" b="0" dirty="0">
                <a:latin typeface="宋体" charset="-122"/>
              </a:rPr>
              <a:t>用于后向兼容</a:t>
            </a:r>
            <a:r>
              <a:rPr lang="en-GB" altLang="zh-CN" sz="2400" b="0" dirty="0">
                <a:latin typeface="宋体" charset="-122"/>
              </a:rPr>
              <a:t>IS-95</a:t>
            </a:r>
            <a:r>
              <a:rPr lang="zh-CN" altLang="en-GB" sz="2400" b="0" dirty="0">
                <a:latin typeface="宋体" charset="-122"/>
              </a:rPr>
              <a:t>系统。</a:t>
            </a:r>
          </a:p>
          <a:p>
            <a:pPr lvl="1">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b="1" dirty="0">
              <a:latin typeface="宋体"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页脚占位符 3"/>
          <p:cNvSpPr>
            <a:spLocks noGrp="1"/>
          </p:cNvSpPr>
          <p:nvPr>
            <p:ph type="ftr" idx="10"/>
          </p:nvPr>
        </p:nvSpPr>
        <p:spPr/>
        <p:txBody>
          <a:bodyPr/>
          <a:lstStyle/>
          <a:p>
            <a:r>
              <a:rPr lang="en-GB" altLang="zh-CN"/>
              <a:t>Mobile Communication Theory</a:t>
            </a:r>
          </a:p>
        </p:txBody>
      </p:sp>
      <p:sp>
        <p:nvSpPr>
          <p:cNvPr id="5121" name="Rectangle 1"/>
          <p:cNvSpPr>
            <a:spLocks noGrp="1" noChangeArrowheads="1"/>
          </p:cNvSpPr>
          <p:nvPr>
            <p:ph type="title" idx="4294967295"/>
          </p:nvPr>
        </p:nvSpPr>
        <p:spPr>
          <a:xfrm>
            <a:off x="250825" y="188913"/>
            <a:ext cx="7416800" cy="5635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t>目录</a:t>
            </a:r>
          </a:p>
        </p:txBody>
      </p:sp>
      <p:grpSp>
        <p:nvGrpSpPr>
          <p:cNvPr id="5122" name="Group 2"/>
          <p:cNvGrpSpPr>
            <a:grpSpLocks/>
          </p:cNvGrpSpPr>
          <p:nvPr/>
        </p:nvGrpSpPr>
        <p:grpSpPr bwMode="auto">
          <a:xfrm>
            <a:off x="2071670" y="1500174"/>
            <a:ext cx="5111750" cy="685800"/>
            <a:chOff x="1296" y="528"/>
            <a:chExt cx="3220" cy="432"/>
          </a:xfrm>
        </p:grpSpPr>
        <p:sp>
          <p:nvSpPr>
            <p:cNvPr id="5123" name="AutoShape 3"/>
            <p:cNvSpPr>
              <a:spLocks noChangeArrowheads="1"/>
            </p:cNvSpPr>
            <p:nvPr/>
          </p:nvSpPr>
          <p:spPr bwMode="auto">
            <a:xfrm>
              <a:off x="1556" y="603"/>
              <a:ext cx="2961" cy="289"/>
            </a:xfrm>
            <a:prstGeom prst="roundRect">
              <a:avLst>
                <a:gd name="adj" fmla="val 16667"/>
              </a:avLst>
            </a:prstGeom>
            <a:gradFill rotWithShape="0">
              <a:gsLst>
                <a:gs pos="0">
                  <a:srgbClr val="E0BB20"/>
                </a:gs>
                <a:gs pos="50000">
                  <a:srgbClr val="F7EFCE"/>
                </a:gs>
                <a:gs pos="100000">
                  <a:srgbClr val="E0BB20"/>
                </a:gs>
              </a:gsLst>
              <a:lin ang="5400000" scaled="1"/>
            </a:gradFill>
            <a:ln w="12600">
              <a:solidFill>
                <a:srgbClr val="FFFFFF"/>
              </a:solidFill>
              <a:miter lim="800000"/>
              <a:headEnd/>
              <a:tailEnd/>
            </a:ln>
            <a:effectLst/>
          </p:spPr>
          <p:txBody>
            <a:bodyPr wrap="none" anchor="ctr"/>
            <a:lstStyle/>
            <a:p>
              <a:endParaRPr lang="zh-CN" altLang="en-US"/>
            </a:p>
          </p:txBody>
        </p:sp>
        <p:sp>
          <p:nvSpPr>
            <p:cNvPr id="5124" name="AutoShape 4"/>
            <p:cNvSpPr>
              <a:spLocks noChangeArrowheads="1"/>
            </p:cNvSpPr>
            <p:nvPr/>
          </p:nvSpPr>
          <p:spPr bwMode="auto">
            <a:xfrm>
              <a:off x="1296" y="528"/>
              <a:ext cx="467" cy="433"/>
            </a:xfrm>
            <a:prstGeom prst="diamond">
              <a:avLst/>
            </a:prstGeom>
            <a:solidFill>
              <a:srgbClr val="E0BB20"/>
            </a:solidFill>
            <a:ln w="25560">
              <a:solidFill>
                <a:srgbClr val="FFFFFF"/>
              </a:solidFill>
              <a:miter lim="800000"/>
              <a:headEnd/>
              <a:tailEnd/>
            </a:ln>
            <a:effectLst/>
          </p:spPr>
          <p:txBody>
            <a:bodyPr wrap="none" anchor="ctr"/>
            <a:lstStyle/>
            <a:p>
              <a:endParaRPr lang="zh-CN" altLang="en-US"/>
            </a:p>
          </p:txBody>
        </p:sp>
        <p:sp>
          <p:nvSpPr>
            <p:cNvPr id="5125" name="Text Box 5"/>
            <p:cNvSpPr txBox="1">
              <a:spLocks noChangeArrowheads="1"/>
            </p:cNvSpPr>
            <p:nvPr/>
          </p:nvSpPr>
          <p:spPr bwMode="auto">
            <a:xfrm>
              <a:off x="1711" y="638"/>
              <a:ext cx="2338" cy="21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a:solidFill>
                    <a:srgbClr val="000066"/>
                  </a:solidFill>
                </a:rPr>
                <a:t>概述</a:t>
              </a:r>
            </a:p>
          </p:txBody>
        </p:sp>
        <p:sp>
          <p:nvSpPr>
            <p:cNvPr id="5126" name="Text Box 6"/>
            <p:cNvSpPr txBox="1">
              <a:spLocks noChangeArrowheads="1"/>
            </p:cNvSpPr>
            <p:nvPr/>
          </p:nvSpPr>
          <p:spPr bwMode="auto">
            <a:xfrm>
              <a:off x="1462" y="578"/>
              <a:ext cx="116" cy="288"/>
            </a:xfrm>
            <a:prstGeom prst="rect">
              <a:avLst/>
            </a:prstGeom>
            <a:noFill/>
            <a:ln w="9525">
              <a:noFill/>
              <a:round/>
              <a:headEnd/>
              <a:tailEnd/>
            </a:ln>
            <a:effectLst/>
          </p:spPr>
          <p:txBody>
            <a:bodyPr wrap="none" anchor="ctr"/>
            <a:lstStyle/>
            <a:p>
              <a:endParaRPr lang="zh-CN" altLang="en-US"/>
            </a:p>
          </p:txBody>
        </p:sp>
      </p:grpSp>
      <p:grpSp>
        <p:nvGrpSpPr>
          <p:cNvPr id="5127" name="Group 7"/>
          <p:cNvGrpSpPr>
            <a:grpSpLocks/>
          </p:cNvGrpSpPr>
          <p:nvPr/>
        </p:nvGrpSpPr>
        <p:grpSpPr bwMode="auto">
          <a:xfrm>
            <a:off x="2071670" y="2332016"/>
            <a:ext cx="5113338" cy="687388"/>
            <a:chOff x="1296" y="960"/>
            <a:chExt cx="3221" cy="433"/>
          </a:xfrm>
        </p:grpSpPr>
        <p:sp>
          <p:nvSpPr>
            <p:cNvPr id="5128" name="AutoShape 8"/>
            <p:cNvSpPr>
              <a:spLocks noChangeArrowheads="1"/>
            </p:cNvSpPr>
            <p:nvPr/>
          </p:nvSpPr>
          <p:spPr bwMode="auto">
            <a:xfrm>
              <a:off x="1556" y="1035"/>
              <a:ext cx="2961" cy="289"/>
            </a:xfrm>
            <a:prstGeom prst="roundRect">
              <a:avLst>
                <a:gd name="adj" fmla="val 16667"/>
              </a:avLst>
            </a:prstGeom>
            <a:gradFill rotWithShape="0">
              <a:gsLst>
                <a:gs pos="0">
                  <a:srgbClr val="189E8E"/>
                </a:gs>
                <a:gs pos="50000">
                  <a:srgbClr val="CDE9E6"/>
                </a:gs>
                <a:gs pos="100000">
                  <a:srgbClr val="189E8E"/>
                </a:gs>
              </a:gsLst>
              <a:lin ang="5400000" scaled="1"/>
            </a:gradFill>
            <a:ln w="12600">
              <a:solidFill>
                <a:srgbClr val="FFFFFF"/>
              </a:solidFill>
              <a:miter lim="800000"/>
              <a:headEnd/>
              <a:tailEnd/>
            </a:ln>
            <a:effectLst/>
          </p:spPr>
          <p:txBody>
            <a:bodyPr wrap="none" anchor="ctr"/>
            <a:lstStyle/>
            <a:p>
              <a:endParaRPr lang="zh-CN" altLang="en-US"/>
            </a:p>
          </p:txBody>
        </p:sp>
        <p:sp>
          <p:nvSpPr>
            <p:cNvPr id="5129" name="AutoShape 9"/>
            <p:cNvSpPr>
              <a:spLocks noChangeArrowheads="1"/>
            </p:cNvSpPr>
            <p:nvPr/>
          </p:nvSpPr>
          <p:spPr bwMode="auto">
            <a:xfrm>
              <a:off x="1296" y="960"/>
              <a:ext cx="467" cy="433"/>
            </a:xfrm>
            <a:prstGeom prst="diamond">
              <a:avLst/>
            </a:prstGeom>
            <a:solidFill>
              <a:srgbClr val="189E8E"/>
            </a:solidFill>
            <a:ln w="25560">
              <a:solidFill>
                <a:srgbClr val="FFFFFF"/>
              </a:solidFill>
              <a:miter lim="800000"/>
              <a:headEnd/>
              <a:tailEnd/>
            </a:ln>
            <a:effectLst/>
          </p:spPr>
          <p:txBody>
            <a:bodyPr wrap="none" anchor="ctr"/>
            <a:lstStyle/>
            <a:p>
              <a:endParaRPr lang="zh-CN" altLang="en-US"/>
            </a:p>
          </p:txBody>
        </p:sp>
        <p:sp>
          <p:nvSpPr>
            <p:cNvPr id="5131" name="Text Box 11"/>
            <p:cNvSpPr txBox="1">
              <a:spLocks noChangeArrowheads="1"/>
            </p:cNvSpPr>
            <p:nvPr/>
          </p:nvSpPr>
          <p:spPr bwMode="auto">
            <a:xfrm>
              <a:off x="1374" y="1094"/>
              <a:ext cx="291" cy="212"/>
            </a:xfrm>
            <a:prstGeom prst="rect">
              <a:avLst/>
            </a:prstGeom>
            <a:noFill/>
            <a:ln w="9525">
              <a:noFill/>
              <a:round/>
              <a:headEnd/>
              <a:tailEnd/>
            </a:ln>
            <a:effectLst/>
          </p:spPr>
          <p:txBody>
            <a:bodyPr wrap="none" lIns="90000" tIns="46800" rIns="90000" bIns="46800">
              <a:spAutoFit/>
            </a:bodyPr>
            <a:lstStyle/>
            <a:p>
              <a:pPr algn="ctr" eaLnBrk="0" hangingPunct="0">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FFFF"/>
                  </a:solidFill>
                </a:rPr>
                <a:t>7.2</a:t>
              </a:r>
            </a:p>
          </p:txBody>
        </p:sp>
      </p:grpSp>
      <p:grpSp>
        <p:nvGrpSpPr>
          <p:cNvPr id="5132" name="Group 12"/>
          <p:cNvGrpSpPr>
            <a:grpSpLocks/>
          </p:cNvGrpSpPr>
          <p:nvPr/>
        </p:nvGrpSpPr>
        <p:grpSpPr bwMode="auto">
          <a:xfrm>
            <a:off x="2071670" y="3189272"/>
            <a:ext cx="5113338" cy="687388"/>
            <a:chOff x="1296" y="1392"/>
            <a:chExt cx="3221" cy="433"/>
          </a:xfrm>
        </p:grpSpPr>
        <p:sp>
          <p:nvSpPr>
            <p:cNvPr id="5133" name="AutoShape 13"/>
            <p:cNvSpPr>
              <a:spLocks noChangeArrowheads="1"/>
            </p:cNvSpPr>
            <p:nvPr/>
          </p:nvSpPr>
          <p:spPr bwMode="auto">
            <a:xfrm>
              <a:off x="1556" y="1467"/>
              <a:ext cx="2961" cy="289"/>
            </a:xfrm>
            <a:prstGeom prst="roundRect">
              <a:avLst>
                <a:gd name="adj" fmla="val 16667"/>
              </a:avLst>
            </a:prstGeom>
            <a:gradFill rotWithShape="0">
              <a:gsLst>
                <a:gs pos="0">
                  <a:srgbClr val="5AA5DE"/>
                </a:gs>
                <a:gs pos="50000">
                  <a:srgbClr val="DBEBF7"/>
                </a:gs>
                <a:gs pos="100000">
                  <a:srgbClr val="5AA5DE"/>
                </a:gs>
              </a:gsLst>
              <a:lin ang="5400000" scaled="1"/>
            </a:gradFill>
            <a:ln w="12600">
              <a:solidFill>
                <a:srgbClr val="FFFFFF"/>
              </a:solidFill>
              <a:miter lim="800000"/>
              <a:headEnd/>
              <a:tailEnd/>
            </a:ln>
            <a:effectLst/>
          </p:spPr>
          <p:txBody>
            <a:bodyPr wrap="none" anchor="ctr"/>
            <a:lstStyle/>
            <a:p>
              <a:endParaRPr lang="zh-CN" altLang="en-US"/>
            </a:p>
          </p:txBody>
        </p:sp>
        <p:sp>
          <p:nvSpPr>
            <p:cNvPr id="5134" name="AutoShape 14"/>
            <p:cNvSpPr>
              <a:spLocks noChangeArrowheads="1"/>
            </p:cNvSpPr>
            <p:nvPr/>
          </p:nvSpPr>
          <p:spPr bwMode="auto">
            <a:xfrm>
              <a:off x="1296" y="1392"/>
              <a:ext cx="467" cy="433"/>
            </a:xfrm>
            <a:prstGeom prst="diamond">
              <a:avLst/>
            </a:prstGeom>
            <a:solidFill>
              <a:srgbClr val="5AA5DE"/>
            </a:solidFill>
            <a:ln w="25560">
              <a:solidFill>
                <a:srgbClr val="FFFFFF"/>
              </a:solidFill>
              <a:miter lim="800000"/>
              <a:headEnd/>
              <a:tailEnd/>
            </a:ln>
            <a:effectLst/>
          </p:spPr>
          <p:txBody>
            <a:bodyPr wrap="none" anchor="ctr"/>
            <a:lstStyle/>
            <a:p>
              <a:endParaRPr lang="zh-CN" altLang="en-US"/>
            </a:p>
          </p:txBody>
        </p:sp>
        <p:sp>
          <p:nvSpPr>
            <p:cNvPr id="5135" name="Text Box 15"/>
            <p:cNvSpPr txBox="1">
              <a:spLocks noChangeArrowheads="1"/>
            </p:cNvSpPr>
            <p:nvPr/>
          </p:nvSpPr>
          <p:spPr bwMode="auto">
            <a:xfrm>
              <a:off x="1711" y="1503"/>
              <a:ext cx="2338" cy="215"/>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smtClean="0">
                  <a:solidFill>
                    <a:srgbClr val="000066"/>
                  </a:solidFill>
                </a:rPr>
                <a:t>WDMA</a:t>
              </a:r>
              <a:r>
                <a:rPr lang="zh-CN" altLang="en-US" sz="1600" b="1" dirty="0" smtClean="0">
                  <a:solidFill>
                    <a:srgbClr val="000066"/>
                  </a:solidFill>
                </a:rPr>
                <a:t>与</a:t>
              </a:r>
              <a:r>
                <a:rPr lang="en-US" altLang="zh-CN" sz="1600" b="1" dirty="0" smtClean="0">
                  <a:solidFill>
                    <a:srgbClr val="000066"/>
                  </a:solidFill>
                </a:rPr>
                <a:t>HSDPA</a:t>
              </a:r>
              <a:endParaRPr lang="en-GB" altLang="zh-CN" sz="1600" b="1" dirty="0">
                <a:solidFill>
                  <a:srgbClr val="000066"/>
                </a:solidFill>
              </a:endParaRPr>
            </a:p>
          </p:txBody>
        </p:sp>
        <p:sp>
          <p:nvSpPr>
            <p:cNvPr id="5136" name="Text Box 16"/>
            <p:cNvSpPr txBox="1">
              <a:spLocks noChangeArrowheads="1"/>
            </p:cNvSpPr>
            <p:nvPr/>
          </p:nvSpPr>
          <p:spPr bwMode="auto">
            <a:xfrm>
              <a:off x="1376" y="1515"/>
              <a:ext cx="290" cy="212"/>
            </a:xfrm>
            <a:prstGeom prst="rect">
              <a:avLst/>
            </a:prstGeom>
            <a:noFill/>
            <a:ln w="9525">
              <a:noFill/>
              <a:round/>
              <a:headEnd/>
              <a:tailEnd/>
            </a:ln>
            <a:effectLst/>
          </p:spPr>
          <p:txBody>
            <a:bodyPr wrap="none" lIns="90000" tIns="46800" rIns="90000" bIns="46800">
              <a:spAutoFit/>
            </a:bodyPr>
            <a:lstStyle/>
            <a:p>
              <a:pPr algn="ctr" eaLnBrk="0" hangingPunct="0">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FFFF"/>
                  </a:solidFill>
                </a:rPr>
                <a:t>7.3</a:t>
              </a:r>
            </a:p>
          </p:txBody>
        </p:sp>
      </p:grpSp>
      <p:sp>
        <p:nvSpPr>
          <p:cNvPr id="5157" name="Text Box 37"/>
          <p:cNvSpPr txBox="1">
            <a:spLocks noChangeArrowheads="1"/>
          </p:cNvSpPr>
          <p:nvPr/>
        </p:nvSpPr>
        <p:spPr bwMode="auto">
          <a:xfrm>
            <a:off x="2147870" y="1652574"/>
            <a:ext cx="685800" cy="336550"/>
          </a:xfrm>
          <a:prstGeom prst="rect">
            <a:avLst/>
          </a:prstGeom>
          <a:noFill/>
          <a:ln w="9525">
            <a:noFill/>
            <a:round/>
            <a:headEnd/>
            <a:tailEnd/>
          </a:ln>
          <a:effectLst/>
        </p:spPr>
        <p:txBody>
          <a:bodyPr lIns="90000" tIns="46800" rIns="90000" bIns="46800">
            <a:spAutoFit/>
          </a:bodyPr>
          <a:lstStyle/>
          <a:p>
            <a:pPr>
              <a:spcBef>
                <a:spcPts val="10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FFFF"/>
                </a:solidFill>
              </a:rPr>
              <a:t>7.1</a:t>
            </a:r>
          </a:p>
        </p:txBody>
      </p:sp>
      <p:sp>
        <p:nvSpPr>
          <p:cNvPr id="5159" name="Text Box 39"/>
          <p:cNvSpPr txBox="1">
            <a:spLocks noChangeArrowheads="1"/>
          </p:cNvSpPr>
          <p:nvPr/>
        </p:nvSpPr>
        <p:spPr bwMode="auto">
          <a:xfrm>
            <a:off x="2176463" y="6237288"/>
            <a:ext cx="3908425" cy="457200"/>
          </a:xfrm>
          <a:prstGeom prst="rect">
            <a:avLst/>
          </a:prstGeom>
          <a:noFill/>
          <a:ln w="9525">
            <a:noFill/>
            <a:round/>
            <a:headEnd/>
            <a:tailEnd/>
          </a:ln>
          <a:effectLst/>
        </p:spPr>
        <p:txBody>
          <a:bodyPr wrap="none" anchor="ctr"/>
          <a:lstStyle/>
          <a:p>
            <a:endParaRPr lang="zh-CN" altLang="en-US"/>
          </a:p>
        </p:txBody>
      </p:sp>
      <p:sp>
        <p:nvSpPr>
          <p:cNvPr id="42" name="Text Box 15"/>
          <p:cNvSpPr txBox="1">
            <a:spLocks noChangeArrowheads="1"/>
          </p:cNvSpPr>
          <p:nvPr/>
        </p:nvSpPr>
        <p:spPr bwMode="auto">
          <a:xfrm>
            <a:off x="3086072" y="2522503"/>
            <a:ext cx="3711575" cy="340735"/>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smtClean="0">
                <a:solidFill>
                  <a:srgbClr val="000066"/>
                </a:solidFill>
              </a:rPr>
              <a:t>CDMA20001x </a:t>
            </a:r>
            <a:r>
              <a:rPr lang="zh-CN" altLang="en-US" sz="1600" b="1" dirty="0" smtClean="0">
                <a:solidFill>
                  <a:srgbClr val="000066"/>
                </a:solidFill>
              </a:rPr>
              <a:t>与</a:t>
            </a:r>
            <a:r>
              <a:rPr lang="en-US" altLang="zh-CN" sz="1600" b="1" dirty="0" smtClean="0">
                <a:solidFill>
                  <a:srgbClr val="000066"/>
                </a:solidFill>
              </a:rPr>
              <a:t>CDMA20001xEvDo</a:t>
            </a:r>
            <a:endParaRPr lang="en-GB" altLang="zh-CN" sz="1600" b="1" dirty="0">
              <a:solidFill>
                <a:srgbClr val="000066"/>
              </a:solidFill>
            </a:endParaRPr>
          </a:p>
        </p:txBody>
      </p:sp>
      <p:grpSp>
        <p:nvGrpSpPr>
          <p:cNvPr id="26" name="Group 17"/>
          <p:cNvGrpSpPr>
            <a:grpSpLocks/>
          </p:cNvGrpSpPr>
          <p:nvPr/>
        </p:nvGrpSpPr>
        <p:grpSpPr bwMode="auto">
          <a:xfrm>
            <a:off x="2071670" y="5000636"/>
            <a:ext cx="5113338" cy="687388"/>
            <a:chOff x="1296" y="1824"/>
            <a:chExt cx="3221" cy="433"/>
          </a:xfrm>
        </p:grpSpPr>
        <p:sp>
          <p:nvSpPr>
            <p:cNvPr id="27" name="AutoShape 18"/>
            <p:cNvSpPr>
              <a:spLocks noChangeArrowheads="1"/>
            </p:cNvSpPr>
            <p:nvPr/>
          </p:nvSpPr>
          <p:spPr bwMode="auto">
            <a:xfrm>
              <a:off x="1556" y="1899"/>
              <a:ext cx="2961" cy="289"/>
            </a:xfrm>
            <a:prstGeom prst="roundRect">
              <a:avLst>
                <a:gd name="adj" fmla="val 16667"/>
              </a:avLst>
            </a:prstGeom>
            <a:gradFill rotWithShape="0">
              <a:gsLst>
                <a:gs pos="0">
                  <a:srgbClr val="9885A3"/>
                </a:gs>
                <a:gs pos="50000">
                  <a:srgbClr val="E8E4EA"/>
                </a:gs>
                <a:gs pos="100000">
                  <a:srgbClr val="9885A3"/>
                </a:gs>
              </a:gsLst>
              <a:lin ang="5400000" scaled="1"/>
            </a:gradFill>
            <a:ln w="12600">
              <a:solidFill>
                <a:srgbClr val="FFFFFF"/>
              </a:solidFill>
              <a:miter lim="800000"/>
              <a:headEnd/>
              <a:tailEnd/>
            </a:ln>
            <a:effectLst/>
          </p:spPr>
          <p:txBody>
            <a:bodyPr wrap="none" anchor="ctr"/>
            <a:lstStyle/>
            <a:p>
              <a:endParaRPr lang="zh-CN" altLang="en-US"/>
            </a:p>
          </p:txBody>
        </p:sp>
        <p:sp>
          <p:nvSpPr>
            <p:cNvPr id="28" name="AutoShape 19"/>
            <p:cNvSpPr>
              <a:spLocks noChangeArrowheads="1"/>
            </p:cNvSpPr>
            <p:nvPr/>
          </p:nvSpPr>
          <p:spPr bwMode="auto">
            <a:xfrm>
              <a:off x="1296" y="1824"/>
              <a:ext cx="467" cy="433"/>
            </a:xfrm>
            <a:prstGeom prst="diamond">
              <a:avLst/>
            </a:prstGeom>
            <a:solidFill>
              <a:srgbClr val="9885A3"/>
            </a:solidFill>
            <a:ln w="25560">
              <a:solidFill>
                <a:srgbClr val="FFFFFF"/>
              </a:solidFill>
              <a:miter lim="800000"/>
              <a:headEnd/>
              <a:tailEnd/>
            </a:ln>
            <a:effectLst/>
          </p:spPr>
          <p:txBody>
            <a:bodyPr wrap="none" anchor="ctr"/>
            <a:lstStyle/>
            <a:p>
              <a:endParaRPr lang="zh-CN" altLang="en-US"/>
            </a:p>
          </p:txBody>
        </p:sp>
        <p:sp>
          <p:nvSpPr>
            <p:cNvPr id="29" name="Text Box 20"/>
            <p:cNvSpPr txBox="1">
              <a:spLocks noChangeArrowheads="1"/>
            </p:cNvSpPr>
            <p:nvPr/>
          </p:nvSpPr>
          <p:spPr bwMode="auto">
            <a:xfrm>
              <a:off x="1711" y="1935"/>
              <a:ext cx="2338" cy="215"/>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0066"/>
                  </a:solidFill>
                </a:rPr>
                <a:t>功率</a:t>
              </a:r>
              <a:r>
                <a:rPr lang="zh-CN" altLang="en-US" sz="1600" b="1" dirty="0" smtClean="0">
                  <a:solidFill>
                    <a:srgbClr val="000066"/>
                  </a:solidFill>
                </a:rPr>
                <a:t>控制与切换</a:t>
              </a:r>
              <a:endParaRPr lang="en-GB" altLang="zh-CN" sz="2000" b="1" dirty="0">
                <a:solidFill>
                  <a:srgbClr val="000066"/>
                </a:solidFill>
              </a:endParaRPr>
            </a:p>
          </p:txBody>
        </p:sp>
        <p:sp>
          <p:nvSpPr>
            <p:cNvPr id="30" name="Text Box 21"/>
            <p:cNvSpPr txBox="1">
              <a:spLocks noChangeArrowheads="1"/>
            </p:cNvSpPr>
            <p:nvPr/>
          </p:nvSpPr>
          <p:spPr bwMode="auto">
            <a:xfrm>
              <a:off x="1377" y="1947"/>
              <a:ext cx="294" cy="215"/>
            </a:xfrm>
            <a:prstGeom prst="rect">
              <a:avLst/>
            </a:prstGeom>
            <a:noFill/>
            <a:ln w="9525">
              <a:noFill/>
              <a:round/>
              <a:headEnd/>
              <a:tailEnd/>
            </a:ln>
            <a:effectLst/>
          </p:spPr>
          <p:txBody>
            <a:bodyPr wrap="none" lIns="90000" tIns="46800" rIns="90000" bIns="46800">
              <a:spAutoFit/>
            </a:bodyPr>
            <a:lstStyle/>
            <a:p>
              <a:pPr algn="ctr" eaLnBrk="0" hangingPunct="0">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smtClean="0">
                  <a:solidFill>
                    <a:srgbClr val="FFFFFF"/>
                  </a:solidFill>
                </a:rPr>
                <a:t>7.5</a:t>
              </a:r>
              <a:endParaRPr lang="en-GB" altLang="zh-CN" sz="1600" dirty="0">
                <a:solidFill>
                  <a:srgbClr val="FFFFFF"/>
                </a:solidFill>
              </a:endParaRPr>
            </a:p>
          </p:txBody>
        </p:sp>
      </p:grpSp>
      <p:grpSp>
        <p:nvGrpSpPr>
          <p:cNvPr id="31" name="Group 2"/>
          <p:cNvGrpSpPr>
            <a:grpSpLocks/>
          </p:cNvGrpSpPr>
          <p:nvPr/>
        </p:nvGrpSpPr>
        <p:grpSpPr bwMode="auto">
          <a:xfrm>
            <a:off x="2071670" y="4100522"/>
            <a:ext cx="5111750" cy="685800"/>
            <a:chOff x="1296" y="2256"/>
            <a:chExt cx="3220" cy="432"/>
          </a:xfrm>
        </p:grpSpPr>
        <p:sp>
          <p:nvSpPr>
            <p:cNvPr id="32" name="AutoShape 3"/>
            <p:cNvSpPr>
              <a:spLocks noChangeArrowheads="1"/>
            </p:cNvSpPr>
            <p:nvPr/>
          </p:nvSpPr>
          <p:spPr bwMode="auto">
            <a:xfrm>
              <a:off x="1556" y="2331"/>
              <a:ext cx="2961" cy="289"/>
            </a:xfrm>
            <a:prstGeom prst="roundRect">
              <a:avLst>
                <a:gd name="adj" fmla="val 16667"/>
              </a:avLst>
            </a:prstGeom>
            <a:gradFill rotWithShape="0">
              <a:gsLst>
                <a:gs pos="0">
                  <a:srgbClr val="E0BB20"/>
                </a:gs>
                <a:gs pos="50000">
                  <a:srgbClr val="F7EFCE"/>
                </a:gs>
                <a:gs pos="100000">
                  <a:srgbClr val="E0BB20"/>
                </a:gs>
              </a:gsLst>
              <a:lin ang="5400000" scaled="1"/>
            </a:gradFill>
            <a:ln w="12600">
              <a:solidFill>
                <a:srgbClr val="FFFFFF"/>
              </a:solidFill>
              <a:miter lim="800000"/>
              <a:headEnd/>
              <a:tailEnd/>
            </a:ln>
            <a:effectLst/>
          </p:spPr>
          <p:txBody>
            <a:bodyPr wrap="none" anchor="ctr"/>
            <a:lstStyle/>
            <a:p>
              <a:endParaRPr lang="zh-CN" altLang="en-US"/>
            </a:p>
          </p:txBody>
        </p:sp>
        <p:sp>
          <p:nvSpPr>
            <p:cNvPr id="33" name="AutoShape 4"/>
            <p:cNvSpPr>
              <a:spLocks noChangeArrowheads="1"/>
            </p:cNvSpPr>
            <p:nvPr/>
          </p:nvSpPr>
          <p:spPr bwMode="auto">
            <a:xfrm>
              <a:off x="1296" y="2256"/>
              <a:ext cx="467" cy="433"/>
            </a:xfrm>
            <a:prstGeom prst="diamond">
              <a:avLst/>
            </a:prstGeom>
            <a:solidFill>
              <a:srgbClr val="E0BB20"/>
            </a:solidFill>
            <a:ln w="25560">
              <a:solidFill>
                <a:srgbClr val="FFFFFF"/>
              </a:solidFill>
              <a:miter lim="800000"/>
              <a:headEnd/>
              <a:tailEnd/>
            </a:ln>
            <a:effectLst/>
          </p:spPr>
          <p:txBody>
            <a:bodyPr wrap="none" anchor="ctr"/>
            <a:lstStyle/>
            <a:p>
              <a:endParaRPr lang="zh-CN" altLang="en-US"/>
            </a:p>
          </p:txBody>
        </p:sp>
        <p:sp>
          <p:nvSpPr>
            <p:cNvPr id="34" name="Text Box 5"/>
            <p:cNvSpPr txBox="1">
              <a:spLocks noChangeArrowheads="1"/>
            </p:cNvSpPr>
            <p:nvPr/>
          </p:nvSpPr>
          <p:spPr bwMode="auto">
            <a:xfrm>
              <a:off x="1711" y="2366"/>
              <a:ext cx="2338" cy="212"/>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rPr>
                <a:t>TD-SCDMA</a:t>
              </a:r>
            </a:p>
          </p:txBody>
        </p:sp>
        <p:sp>
          <p:nvSpPr>
            <p:cNvPr id="35" name="Text Box 6"/>
            <p:cNvSpPr txBox="1">
              <a:spLocks noChangeArrowheads="1"/>
            </p:cNvSpPr>
            <p:nvPr/>
          </p:nvSpPr>
          <p:spPr bwMode="auto">
            <a:xfrm>
              <a:off x="1462" y="2339"/>
              <a:ext cx="116" cy="249"/>
            </a:xfrm>
            <a:prstGeom prst="rect">
              <a:avLst/>
            </a:prstGeom>
            <a:noFill/>
            <a:ln w="9525">
              <a:noFill/>
              <a:round/>
              <a:headEnd/>
              <a:tailEnd/>
            </a:ln>
            <a:effectLst/>
          </p:spPr>
          <p:txBody>
            <a:bodyPr wrap="none" anchor="ctr"/>
            <a:lstStyle/>
            <a:p>
              <a:endParaRPr lang="zh-CN" altLang="en-US"/>
            </a:p>
          </p:txBody>
        </p:sp>
      </p:grpSp>
      <p:sp>
        <p:nvSpPr>
          <p:cNvPr id="36" name="Text Box 7"/>
          <p:cNvSpPr txBox="1">
            <a:spLocks noChangeArrowheads="1"/>
          </p:cNvSpPr>
          <p:nvPr/>
        </p:nvSpPr>
        <p:spPr bwMode="auto">
          <a:xfrm>
            <a:off x="2071670" y="4252922"/>
            <a:ext cx="696913" cy="340735"/>
          </a:xfrm>
          <a:prstGeom prst="rect">
            <a:avLst/>
          </a:prstGeom>
          <a:noFill/>
          <a:ln w="9525">
            <a:noFill/>
            <a:round/>
            <a:headEnd/>
            <a:tailEnd/>
          </a:ln>
          <a:effectLst/>
        </p:spPr>
        <p:txBody>
          <a:bodyPr lIns="90000" tIns="46800" rIns="90000" bIns="46800">
            <a:spAutoFit/>
          </a:bodyPr>
          <a:lstStyle/>
          <a:p>
            <a:pPr>
              <a:spcBef>
                <a:spcPts val="10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FFFFFF"/>
                </a:solidFill>
              </a:rPr>
              <a:t>   </a:t>
            </a:r>
            <a:r>
              <a:rPr lang="en-GB" altLang="zh-CN" sz="1600" b="1" dirty="0" smtClean="0">
                <a:solidFill>
                  <a:srgbClr val="FFFFFF"/>
                </a:solidFill>
              </a:rPr>
              <a:t>7.4</a:t>
            </a:r>
            <a:endParaRPr lang="en-GB" altLang="zh-CN" sz="1600" b="1" dirty="0">
              <a:solidFill>
                <a:srgbClr val="FFFF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5122"/>
                                        </p:tgtEl>
                                        <p:attrNameLst>
                                          <p:attrName>style.visibility</p:attrName>
                                        </p:attrNameLst>
                                      </p:cBhvr>
                                      <p:to>
                                        <p:strVal val="visible"/>
                                      </p:to>
                                    </p:set>
                                    <p:animEffect transition="in" filter="blinds(horizontal)">
                                      <p:cBhvr additive="repl">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5127"/>
                                        </p:tgtEl>
                                        <p:attrNameLst>
                                          <p:attrName>style.visibility</p:attrName>
                                        </p:attrNameLst>
                                      </p:cBhvr>
                                      <p:to>
                                        <p:strVal val="visible"/>
                                      </p:to>
                                    </p:set>
                                    <p:animEffect transition="in" filter="blinds(horizontal)">
                                      <p:cBhvr additive="repl">
                                        <p:cTn id="12" dur="500"/>
                                        <p:tgtEl>
                                          <p:spTgt spid="51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5132"/>
                                        </p:tgtEl>
                                        <p:attrNameLst>
                                          <p:attrName>style.visibility</p:attrName>
                                        </p:attrNameLst>
                                      </p:cBhvr>
                                      <p:to>
                                        <p:strVal val="visible"/>
                                      </p:to>
                                    </p:set>
                                    <p:animEffect transition="in" filter="blinds(horizontal)">
                                      <p:cBhvr additive="repl">
                                        <p:cTn id="17" dur="500"/>
                                        <p:tgtEl>
                                          <p:spTgt spid="51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26"/>
                                        </p:tgtEl>
                                        <p:attrNameLst>
                                          <p:attrName>style.visibility</p:attrName>
                                        </p:attrNameLst>
                                      </p:cBhvr>
                                      <p:to>
                                        <p:strVal val="visible"/>
                                      </p:to>
                                    </p:set>
                                    <p:animEffect transition="in" filter="blinds(horizontal)">
                                      <p:cBhvr additive="repl">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页脚占位符 3"/>
          <p:cNvSpPr>
            <a:spLocks noGrp="1"/>
          </p:cNvSpPr>
          <p:nvPr>
            <p:ph type="ftr" idx="10"/>
          </p:nvPr>
        </p:nvSpPr>
        <p:spPr/>
        <p:txBody>
          <a:bodyPr/>
          <a:lstStyle/>
          <a:p>
            <a:r>
              <a:rPr lang="en-GB" altLang="zh-CN"/>
              <a:t>Mobile Communication Theory</a:t>
            </a:r>
          </a:p>
        </p:txBody>
      </p:sp>
      <p:sp>
        <p:nvSpPr>
          <p:cNvPr id="188418" name="Rectangle 2"/>
          <p:cNvSpPr>
            <a:spLocks noGrp="1" noChangeArrowheads="1"/>
          </p:cNvSpPr>
          <p:nvPr>
            <p:ph type="title"/>
          </p:nvPr>
        </p:nvSpPr>
        <p:spPr>
          <a:xfrm>
            <a:off x="371500" y="188913"/>
            <a:ext cx="7772400" cy="6397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0" dirty="0">
                <a:effectLst>
                  <a:outerShdw blurRad="38100" dist="38100" dir="2700000" algn="tl">
                    <a:srgbClr val="C0C0C0"/>
                  </a:outerShdw>
                </a:effectLst>
              </a:rPr>
              <a:t>CDMA2000 1x </a:t>
            </a:r>
            <a:r>
              <a:rPr lang="zh-CN" altLang="en-US" sz="2800" b="0" dirty="0" smtClean="0">
                <a:effectLst>
                  <a:outerShdw blurRad="38100" dist="38100" dir="2700000" algn="tl">
                    <a:srgbClr val="C0C0C0"/>
                  </a:outerShdw>
                </a:effectLst>
              </a:rPr>
              <a:t>下行（</a:t>
            </a:r>
            <a:r>
              <a:rPr lang="zh-CN" altLang="en-GB" sz="2800" b="0" dirty="0" smtClean="0">
                <a:effectLst>
                  <a:outerShdw blurRad="38100" dist="38100" dir="2700000" algn="tl">
                    <a:srgbClr val="C0C0C0"/>
                  </a:outerShdw>
                </a:effectLst>
              </a:rPr>
              <a:t>前向</a:t>
            </a:r>
            <a:r>
              <a:rPr lang="zh-CN" altLang="en-US" sz="2800" b="0" dirty="0" smtClean="0">
                <a:effectLst>
                  <a:outerShdw blurRad="38100" dist="38100" dir="2700000" algn="tl">
                    <a:srgbClr val="C0C0C0"/>
                  </a:outerShdw>
                </a:effectLst>
              </a:rPr>
              <a:t>）</a:t>
            </a:r>
            <a:r>
              <a:rPr lang="zh-CN" altLang="en-GB" sz="2800" b="0" dirty="0" smtClean="0">
                <a:effectLst>
                  <a:outerShdw blurRad="38100" dist="38100" dir="2700000" algn="tl">
                    <a:srgbClr val="C0C0C0"/>
                  </a:outerShdw>
                </a:effectLst>
              </a:rPr>
              <a:t>链路</a:t>
            </a:r>
            <a:r>
              <a:rPr lang="zh-CN" altLang="en-GB" sz="2800" b="0" dirty="0">
                <a:effectLst>
                  <a:outerShdw blurRad="38100" dist="38100" dir="2700000" algn="tl">
                    <a:srgbClr val="C0C0C0"/>
                  </a:outerShdw>
                </a:effectLst>
              </a:rPr>
              <a:t>信道组成</a:t>
            </a:r>
          </a:p>
        </p:txBody>
      </p:sp>
      <p:sp>
        <p:nvSpPr>
          <p:cNvPr id="188419" name="Rectangle 3"/>
          <p:cNvSpPr>
            <a:spLocks noGrp="1" noChangeArrowheads="1"/>
          </p:cNvSpPr>
          <p:nvPr>
            <p:ph type="body" idx="1"/>
          </p:nvPr>
        </p:nvSpPr>
        <p:spPr>
          <a:xfrm>
            <a:off x="533400" y="5105400"/>
            <a:ext cx="8142288" cy="1708150"/>
          </a:xfrm>
          <a:ln/>
        </p:spPr>
        <p:txBody>
          <a:bodyPr/>
          <a:lstStyle/>
          <a:p>
            <a:pPr>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前向链路物理信道由适当的</a:t>
            </a:r>
            <a:r>
              <a:rPr lang="en-GB" altLang="zh-CN" sz="2400" b="0" dirty="0">
                <a:latin typeface="宋体" charset="-122"/>
              </a:rPr>
              <a:t>Walsh</a:t>
            </a:r>
            <a:r>
              <a:rPr lang="zh-CN" altLang="en-GB" sz="2400" b="0" dirty="0">
                <a:latin typeface="宋体" charset="-122"/>
              </a:rPr>
              <a:t>函数或准正交函数（</a:t>
            </a:r>
            <a:r>
              <a:rPr lang="en-GB" altLang="zh-CN" sz="2400" b="0" dirty="0">
                <a:latin typeface="宋体" charset="-122"/>
              </a:rPr>
              <a:t>quasi-orthogonal function</a:t>
            </a:r>
            <a:r>
              <a:rPr lang="zh-CN" altLang="en-GB" sz="2400" b="0" dirty="0">
                <a:latin typeface="宋体" charset="-122"/>
              </a:rPr>
              <a:t>，简称</a:t>
            </a:r>
            <a:r>
              <a:rPr lang="en-GB" altLang="zh-CN" sz="2400" b="0" dirty="0">
                <a:latin typeface="宋体" charset="-122"/>
              </a:rPr>
              <a:t>QOF</a:t>
            </a:r>
            <a:r>
              <a:rPr lang="zh-CN" altLang="en-GB" sz="2400" b="0" dirty="0">
                <a:latin typeface="宋体" charset="-122"/>
              </a:rPr>
              <a:t>）进行</a:t>
            </a:r>
            <a:r>
              <a:rPr lang="zh-CN" altLang="en-GB" sz="2400" b="0" dirty="0">
                <a:solidFill>
                  <a:srgbClr val="003300"/>
                </a:solidFill>
                <a:latin typeface="宋体" charset="-122"/>
              </a:rPr>
              <a:t>扩频</a:t>
            </a:r>
            <a:r>
              <a:rPr lang="zh-CN" altLang="en-GB" sz="2400" b="0" dirty="0" smtClean="0">
                <a:latin typeface="宋体" charset="-122"/>
              </a:rPr>
              <a:t>。</a:t>
            </a:r>
            <a:endParaRPr lang="zh-CN" altLang="en-GB" sz="2400" b="0" dirty="0">
              <a:latin typeface="宋体" charset="-122"/>
            </a:endParaRPr>
          </a:p>
        </p:txBody>
      </p:sp>
      <p:sp>
        <p:nvSpPr>
          <p:cNvPr id="188420" name="Rectangle 4"/>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zh-CN" altLang="en-US"/>
          </a:p>
        </p:txBody>
      </p:sp>
      <p:grpSp>
        <p:nvGrpSpPr>
          <p:cNvPr id="188421" name="Group 5"/>
          <p:cNvGrpSpPr>
            <a:grpSpLocks/>
          </p:cNvGrpSpPr>
          <p:nvPr/>
        </p:nvGrpSpPr>
        <p:grpSpPr bwMode="auto">
          <a:xfrm>
            <a:off x="228600" y="1066800"/>
            <a:ext cx="8351838" cy="3527425"/>
            <a:chOff x="144" y="672"/>
            <a:chExt cx="5261" cy="2222"/>
          </a:xfrm>
        </p:grpSpPr>
        <p:sp>
          <p:nvSpPr>
            <p:cNvPr id="188422" name="Rectangle 6"/>
            <p:cNvSpPr>
              <a:spLocks noChangeArrowheads="1"/>
            </p:cNvSpPr>
            <p:nvPr/>
          </p:nvSpPr>
          <p:spPr bwMode="auto">
            <a:xfrm>
              <a:off x="144" y="2675"/>
              <a:ext cx="1179" cy="220"/>
            </a:xfrm>
            <a:prstGeom prst="rect">
              <a:avLst/>
            </a:prstGeom>
            <a:solidFill>
              <a:srgbClr val="FFD9FF"/>
            </a:solidFill>
            <a:ln w="22320">
              <a:solidFill>
                <a:srgbClr val="000000"/>
              </a:solidFill>
              <a:round/>
              <a:headEnd/>
              <a:tailEnd/>
            </a:ln>
            <a:effectLst/>
          </p:spPr>
          <p:txBody>
            <a:bodyPr lIns="90000" tIns="46800" rIns="90000" bIns="46800"/>
            <a:lstStyle/>
            <a:p>
              <a:pPr>
                <a:buClr>
                  <a:srgbClr val="080808"/>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80808"/>
                  </a:solidFill>
                  <a:latin typeface="Times New Roman" pitchFamily="16" charset="0"/>
                </a:rPr>
                <a:t>表示与</a:t>
              </a:r>
              <a:r>
                <a:rPr lang="en-GB" altLang="zh-CN" sz="1400" b="1">
                  <a:solidFill>
                    <a:srgbClr val="000000"/>
                  </a:solidFill>
                  <a:latin typeface="Times New Roman" pitchFamily="16" charset="0"/>
                </a:rPr>
                <a:t>IS-95</a:t>
              </a:r>
              <a:r>
                <a:rPr lang="zh-CN" altLang="en-GB" sz="1400" b="1">
                  <a:solidFill>
                    <a:srgbClr val="080808"/>
                  </a:solidFill>
                  <a:latin typeface="Times New Roman" pitchFamily="16" charset="0"/>
                </a:rPr>
                <a:t>后向兼容</a:t>
              </a:r>
            </a:p>
          </p:txBody>
        </p:sp>
        <p:grpSp>
          <p:nvGrpSpPr>
            <p:cNvPr id="188423" name="Group 7"/>
            <p:cNvGrpSpPr>
              <a:grpSpLocks/>
            </p:cNvGrpSpPr>
            <p:nvPr/>
          </p:nvGrpSpPr>
          <p:grpSpPr bwMode="auto">
            <a:xfrm>
              <a:off x="416" y="672"/>
              <a:ext cx="4989" cy="2068"/>
              <a:chOff x="416" y="672"/>
              <a:chExt cx="4989" cy="2068"/>
            </a:xfrm>
          </p:grpSpPr>
          <p:sp>
            <p:nvSpPr>
              <p:cNvPr id="188424" name="Freeform 8"/>
              <p:cNvSpPr>
                <a:spLocks noChangeArrowheads="1"/>
              </p:cNvSpPr>
              <p:nvPr/>
            </p:nvSpPr>
            <p:spPr bwMode="auto">
              <a:xfrm>
                <a:off x="1414" y="1649"/>
                <a:ext cx="3992" cy="840"/>
              </a:xfrm>
              <a:custGeom>
                <a:avLst/>
                <a:gdLst/>
                <a:ahLst/>
                <a:cxnLst>
                  <a:cxn ang="0">
                    <a:pos x="1678" y="0"/>
                  </a:cxn>
                  <a:cxn ang="0">
                    <a:pos x="0" y="998"/>
                  </a:cxn>
                  <a:cxn ang="0">
                    <a:pos x="3992" y="998"/>
                  </a:cxn>
                  <a:cxn ang="0">
                    <a:pos x="1996" y="0"/>
                  </a:cxn>
                  <a:cxn ang="0">
                    <a:pos x="1678" y="0"/>
                  </a:cxn>
                </a:cxnLst>
                <a:rect l="0" t="0" r="r" b="b"/>
                <a:pathLst>
                  <a:path w="3992" h="998">
                    <a:moveTo>
                      <a:pt x="1678" y="0"/>
                    </a:moveTo>
                    <a:lnTo>
                      <a:pt x="0" y="998"/>
                    </a:lnTo>
                    <a:lnTo>
                      <a:pt x="3992" y="998"/>
                    </a:lnTo>
                    <a:lnTo>
                      <a:pt x="1996" y="0"/>
                    </a:lnTo>
                    <a:lnTo>
                      <a:pt x="1678" y="0"/>
                    </a:lnTo>
                    <a:close/>
                  </a:path>
                </a:pathLst>
              </a:custGeom>
              <a:gradFill rotWithShape="0">
                <a:gsLst>
                  <a:gs pos="0">
                    <a:srgbClr val="A603AB"/>
                  </a:gs>
                  <a:gs pos="100000">
                    <a:srgbClr val="A603AB">
                      <a:alpha val="37000"/>
                    </a:srgbClr>
                  </a:gs>
                </a:gsLst>
                <a:lin ang="5400000" scaled="1"/>
              </a:gradFill>
              <a:ln w="9360">
                <a:solidFill>
                  <a:srgbClr val="000066"/>
                </a:solidFill>
                <a:round/>
                <a:headEnd/>
                <a:tailEnd/>
              </a:ln>
              <a:effectLst/>
            </p:spPr>
            <p:txBody>
              <a:bodyPr wrap="none" anchor="ctr"/>
              <a:lstStyle/>
              <a:p>
                <a:endParaRPr lang="zh-CN" altLang="en-US"/>
              </a:p>
            </p:txBody>
          </p:sp>
          <p:sp>
            <p:nvSpPr>
              <p:cNvPr id="188425" name="Rectangle 9"/>
              <p:cNvSpPr>
                <a:spLocks noChangeArrowheads="1"/>
              </p:cNvSpPr>
              <p:nvPr/>
            </p:nvSpPr>
            <p:spPr bwMode="auto">
              <a:xfrm>
                <a:off x="2049" y="672"/>
                <a:ext cx="1290" cy="246"/>
              </a:xfrm>
              <a:prstGeom prst="rect">
                <a:avLst/>
              </a:prstGeom>
              <a:solidFill>
                <a:srgbClr val="FFFFFF"/>
              </a:solidFill>
              <a:ln w="9525">
                <a:noFill/>
                <a:round/>
                <a:headEnd/>
                <a:tailEnd/>
              </a:ln>
              <a:effectLst/>
            </p:spPr>
            <p:txBody>
              <a:bodyPr wrap="none" anchor="ctr"/>
              <a:lstStyle/>
              <a:p>
                <a:endParaRPr lang="zh-CN" altLang="en-US"/>
              </a:p>
            </p:txBody>
          </p:sp>
          <p:sp>
            <p:nvSpPr>
              <p:cNvPr id="188426" name="Rectangle 10"/>
              <p:cNvSpPr>
                <a:spLocks noChangeArrowheads="1"/>
              </p:cNvSpPr>
              <p:nvPr/>
            </p:nvSpPr>
            <p:spPr bwMode="auto">
              <a:xfrm>
                <a:off x="2049" y="672"/>
                <a:ext cx="1290" cy="246"/>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27" name="Rectangle 11"/>
              <p:cNvSpPr>
                <a:spLocks noChangeArrowheads="1"/>
              </p:cNvSpPr>
              <p:nvPr/>
            </p:nvSpPr>
            <p:spPr bwMode="auto">
              <a:xfrm>
                <a:off x="2433" y="717"/>
                <a:ext cx="565" cy="15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a:solidFill>
                      <a:srgbClr val="000000"/>
                    </a:solidFill>
                    <a:latin typeface="Times New Roman" pitchFamily="16" charset="0"/>
                  </a:rPr>
                  <a:t>前向链路</a:t>
                </a:r>
              </a:p>
            </p:txBody>
          </p:sp>
          <p:sp>
            <p:nvSpPr>
              <p:cNvPr id="188428" name="Rectangle 12"/>
              <p:cNvSpPr>
                <a:spLocks noChangeArrowheads="1"/>
              </p:cNvSpPr>
              <p:nvPr/>
            </p:nvSpPr>
            <p:spPr bwMode="auto">
              <a:xfrm>
                <a:off x="436" y="1407"/>
                <a:ext cx="484" cy="246"/>
              </a:xfrm>
              <a:prstGeom prst="rect">
                <a:avLst/>
              </a:prstGeom>
              <a:solidFill>
                <a:srgbClr val="FFFFFF"/>
              </a:solidFill>
              <a:ln w="9525">
                <a:noFill/>
                <a:round/>
                <a:headEnd/>
                <a:tailEnd/>
              </a:ln>
              <a:effectLst/>
            </p:spPr>
            <p:txBody>
              <a:bodyPr wrap="none" anchor="ctr"/>
              <a:lstStyle/>
              <a:p>
                <a:endParaRPr lang="zh-CN" altLang="en-US"/>
              </a:p>
            </p:txBody>
          </p:sp>
          <p:sp>
            <p:nvSpPr>
              <p:cNvPr id="188429" name="Rectangle 13"/>
              <p:cNvSpPr>
                <a:spLocks noChangeArrowheads="1"/>
              </p:cNvSpPr>
              <p:nvPr/>
            </p:nvSpPr>
            <p:spPr bwMode="auto">
              <a:xfrm>
                <a:off x="436" y="1407"/>
                <a:ext cx="484" cy="246"/>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30" name="Rectangle 14"/>
              <p:cNvSpPr>
                <a:spLocks noChangeArrowheads="1"/>
              </p:cNvSpPr>
              <p:nvPr/>
            </p:nvSpPr>
            <p:spPr bwMode="auto">
              <a:xfrm>
                <a:off x="488" y="1428"/>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公共指</a:t>
                </a:r>
              </a:p>
            </p:txBody>
          </p:sp>
          <p:sp>
            <p:nvSpPr>
              <p:cNvPr id="188431" name="Rectangle 15"/>
              <p:cNvSpPr>
                <a:spLocks noChangeArrowheads="1"/>
              </p:cNvSpPr>
              <p:nvPr/>
            </p:nvSpPr>
            <p:spPr bwMode="auto">
              <a:xfrm>
                <a:off x="488" y="1519"/>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配信道</a:t>
                </a:r>
              </a:p>
            </p:txBody>
          </p:sp>
          <p:sp>
            <p:nvSpPr>
              <p:cNvPr id="188432" name="Rectangle 16"/>
              <p:cNvSpPr>
                <a:spLocks noChangeArrowheads="1"/>
              </p:cNvSpPr>
              <p:nvPr/>
            </p:nvSpPr>
            <p:spPr bwMode="auto">
              <a:xfrm>
                <a:off x="1001" y="1407"/>
                <a:ext cx="564" cy="246"/>
              </a:xfrm>
              <a:prstGeom prst="rect">
                <a:avLst/>
              </a:prstGeom>
              <a:solidFill>
                <a:srgbClr val="FFFFFF"/>
              </a:solidFill>
              <a:ln w="9525">
                <a:noFill/>
                <a:round/>
                <a:headEnd/>
                <a:tailEnd/>
              </a:ln>
              <a:effectLst/>
            </p:spPr>
            <p:txBody>
              <a:bodyPr wrap="none" anchor="ctr"/>
              <a:lstStyle/>
              <a:p>
                <a:endParaRPr lang="zh-CN" altLang="en-US"/>
              </a:p>
            </p:txBody>
          </p:sp>
          <p:sp>
            <p:nvSpPr>
              <p:cNvPr id="188433" name="Rectangle 17"/>
              <p:cNvSpPr>
                <a:spLocks noChangeArrowheads="1"/>
              </p:cNvSpPr>
              <p:nvPr/>
            </p:nvSpPr>
            <p:spPr bwMode="auto">
              <a:xfrm>
                <a:off x="1001" y="1407"/>
                <a:ext cx="564" cy="246"/>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34" name="Rectangle 18"/>
              <p:cNvSpPr>
                <a:spLocks noChangeArrowheads="1"/>
              </p:cNvSpPr>
              <p:nvPr/>
            </p:nvSpPr>
            <p:spPr bwMode="auto">
              <a:xfrm>
                <a:off x="1025" y="1428"/>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公共功率</a:t>
                </a:r>
              </a:p>
            </p:txBody>
          </p:sp>
          <p:sp>
            <p:nvSpPr>
              <p:cNvPr id="188435" name="Rectangle 19"/>
              <p:cNvSpPr>
                <a:spLocks noChangeArrowheads="1"/>
              </p:cNvSpPr>
              <p:nvPr/>
            </p:nvSpPr>
            <p:spPr bwMode="auto">
              <a:xfrm>
                <a:off x="1025" y="1519"/>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控制信道</a:t>
                </a:r>
              </a:p>
            </p:txBody>
          </p:sp>
          <p:sp>
            <p:nvSpPr>
              <p:cNvPr id="188436" name="Rectangle 20"/>
              <p:cNvSpPr>
                <a:spLocks noChangeArrowheads="1"/>
              </p:cNvSpPr>
              <p:nvPr/>
            </p:nvSpPr>
            <p:spPr bwMode="auto">
              <a:xfrm>
                <a:off x="1646" y="1407"/>
                <a:ext cx="403" cy="246"/>
              </a:xfrm>
              <a:prstGeom prst="rect">
                <a:avLst/>
              </a:prstGeom>
              <a:solidFill>
                <a:srgbClr val="FFFFFF"/>
              </a:solidFill>
              <a:ln w="9525">
                <a:noFill/>
                <a:round/>
                <a:headEnd/>
                <a:tailEnd/>
              </a:ln>
              <a:effectLst/>
            </p:spPr>
            <p:txBody>
              <a:bodyPr wrap="none" anchor="ctr"/>
              <a:lstStyle/>
              <a:p>
                <a:endParaRPr lang="zh-CN" altLang="en-US"/>
              </a:p>
            </p:txBody>
          </p:sp>
          <p:sp>
            <p:nvSpPr>
              <p:cNvPr id="188437" name="Rectangle 21"/>
              <p:cNvSpPr>
                <a:spLocks noChangeArrowheads="1"/>
              </p:cNvSpPr>
              <p:nvPr/>
            </p:nvSpPr>
            <p:spPr bwMode="auto">
              <a:xfrm>
                <a:off x="1646" y="1407"/>
                <a:ext cx="403" cy="246"/>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38" name="Rectangle 22"/>
              <p:cNvSpPr>
                <a:spLocks noChangeArrowheads="1"/>
              </p:cNvSpPr>
              <p:nvPr/>
            </p:nvSpPr>
            <p:spPr bwMode="auto">
              <a:xfrm>
                <a:off x="1723" y="1428"/>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导频</a:t>
                </a:r>
              </a:p>
            </p:txBody>
          </p:sp>
          <p:sp>
            <p:nvSpPr>
              <p:cNvPr id="188439" name="Rectangle 23"/>
              <p:cNvSpPr>
                <a:spLocks noChangeArrowheads="1"/>
              </p:cNvSpPr>
              <p:nvPr/>
            </p:nvSpPr>
            <p:spPr bwMode="auto">
              <a:xfrm>
                <a:off x="1723" y="1519"/>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信道</a:t>
                </a:r>
              </a:p>
            </p:txBody>
          </p:sp>
          <p:sp>
            <p:nvSpPr>
              <p:cNvPr id="188440" name="Rectangle 24"/>
              <p:cNvSpPr>
                <a:spLocks noChangeArrowheads="1"/>
              </p:cNvSpPr>
              <p:nvPr/>
            </p:nvSpPr>
            <p:spPr bwMode="auto">
              <a:xfrm>
                <a:off x="2129" y="1407"/>
                <a:ext cx="484" cy="246"/>
              </a:xfrm>
              <a:prstGeom prst="rect">
                <a:avLst/>
              </a:prstGeom>
              <a:solidFill>
                <a:srgbClr val="FFFFFF"/>
              </a:solidFill>
              <a:ln w="9525">
                <a:noFill/>
                <a:round/>
                <a:headEnd/>
                <a:tailEnd/>
              </a:ln>
              <a:effectLst/>
            </p:spPr>
            <p:txBody>
              <a:bodyPr wrap="none" anchor="ctr"/>
              <a:lstStyle/>
              <a:p>
                <a:endParaRPr lang="zh-CN" altLang="en-US"/>
              </a:p>
            </p:txBody>
          </p:sp>
          <p:sp>
            <p:nvSpPr>
              <p:cNvPr id="188441" name="Rectangle 25"/>
              <p:cNvSpPr>
                <a:spLocks noChangeArrowheads="1"/>
              </p:cNvSpPr>
              <p:nvPr/>
            </p:nvSpPr>
            <p:spPr bwMode="auto">
              <a:xfrm>
                <a:off x="2129" y="1407"/>
                <a:ext cx="484" cy="246"/>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42" name="Rectangle 26"/>
              <p:cNvSpPr>
                <a:spLocks noChangeArrowheads="1"/>
              </p:cNvSpPr>
              <p:nvPr/>
            </p:nvSpPr>
            <p:spPr bwMode="auto">
              <a:xfrm>
                <a:off x="2181" y="1428"/>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公共控</a:t>
                </a:r>
              </a:p>
            </p:txBody>
          </p:sp>
          <p:sp>
            <p:nvSpPr>
              <p:cNvPr id="188443" name="Rectangle 27"/>
              <p:cNvSpPr>
                <a:spLocks noChangeArrowheads="1"/>
              </p:cNvSpPr>
              <p:nvPr/>
            </p:nvSpPr>
            <p:spPr bwMode="auto">
              <a:xfrm>
                <a:off x="2181" y="1519"/>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制信道</a:t>
                </a:r>
              </a:p>
            </p:txBody>
          </p:sp>
          <p:sp>
            <p:nvSpPr>
              <p:cNvPr id="188444" name="Rectangle 28"/>
              <p:cNvSpPr>
                <a:spLocks noChangeArrowheads="1"/>
              </p:cNvSpPr>
              <p:nvPr/>
            </p:nvSpPr>
            <p:spPr bwMode="auto">
              <a:xfrm>
                <a:off x="2694" y="1407"/>
                <a:ext cx="322" cy="246"/>
              </a:xfrm>
              <a:prstGeom prst="rect">
                <a:avLst/>
              </a:prstGeom>
              <a:solidFill>
                <a:srgbClr val="CDCDCD"/>
              </a:solidFill>
              <a:ln w="9525">
                <a:noFill/>
                <a:round/>
                <a:headEnd/>
                <a:tailEnd/>
              </a:ln>
              <a:effectLst/>
            </p:spPr>
            <p:txBody>
              <a:bodyPr wrap="none" anchor="ctr"/>
              <a:lstStyle/>
              <a:p>
                <a:endParaRPr lang="zh-CN" altLang="en-US"/>
              </a:p>
            </p:txBody>
          </p:sp>
          <p:sp>
            <p:nvSpPr>
              <p:cNvPr id="188445" name="Rectangle 29"/>
              <p:cNvSpPr>
                <a:spLocks noChangeArrowheads="1"/>
              </p:cNvSpPr>
              <p:nvPr/>
            </p:nvSpPr>
            <p:spPr bwMode="auto">
              <a:xfrm>
                <a:off x="2694" y="1407"/>
                <a:ext cx="322" cy="246"/>
              </a:xfrm>
              <a:prstGeom prst="rect">
                <a:avLst/>
              </a:prstGeom>
              <a:solidFill>
                <a:srgbClr val="FFD9FF"/>
              </a:solidFill>
              <a:ln w="22320">
                <a:solidFill>
                  <a:srgbClr val="000000"/>
                </a:solidFill>
                <a:round/>
                <a:headEnd/>
                <a:tailEnd/>
              </a:ln>
              <a:effectLst/>
            </p:spPr>
            <p:txBody>
              <a:bodyPr wrap="none" anchor="ctr"/>
              <a:lstStyle/>
              <a:p>
                <a:endParaRPr lang="zh-CN" altLang="en-US"/>
              </a:p>
            </p:txBody>
          </p:sp>
          <p:sp>
            <p:nvSpPr>
              <p:cNvPr id="188446" name="Rectangle 30"/>
              <p:cNvSpPr>
                <a:spLocks noChangeArrowheads="1"/>
              </p:cNvSpPr>
              <p:nvPr/>
            </p:nvSpPr>
            <p:spPr bwMode="auto">
              <a:xfrm>
                <a:off x="2731" y="1428"/>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同步</a:t>
                </a:r>
              </a:p>
            </p:txBody>
          </p:sp>
          <p:sp>
            <p:nvSpPr>
              <p:cNvPr id="188447" name="Rectangle 31"/>
              <p:cNvSpPr>
                <a:spLocks noChangeArrowheads="1"/>
              </p:cNvSpPr>
              <p:nvPr/>
            </p:nvSpPr>
            <p:spPr bwMode="auto">
              <a:xfrm>
                <a:off x="2731" y="1519"/>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信道</a:t>
                </a:r>
              </a:p>
            </p:txBody>
          </p:sp>
          <p:sp>
            <p:nvSpPr>
              <p:cNvPr id="188448" name="Rectangle 32"/>
              <p:cNvSpPr>
                <a:spLocks noChangeArrowheads="1"/>
              </p:cNvSpPr>
              <p:nvPr/>
            </p:nvSpPr>
            <p:spPr bwMode="auto">
              <a:xfrm>
                <a:off x="3097" y="1407"/>
                <a:ext cx="322" cy="246"/>
              </a:xfrm>
              <a:prstGeom prst="rect">
                <a:avLst/>
              </a:prstGeom>
              <a:solidFill>
                <a:srgbClr val="FFFFFF"/>
              </a:solidFill>
              <a:ln w="9525">
                <a:noFill/>
                <a:round/>
                <a:headEnd/>
                <a:tailEnd/>
              </a:ln>
              <a:effectLst/>
            </p:spPr>
            <p:txBody>
              <a:bodyPr wrap="none" anchor="ctr"/>
              <a:lstStyle/>
              <a:p>
                <a:endParaRPr lang="zh-CN" altLang="en-US"/>
              </a:p>
            </p:txBody>
          </p:sp>
          <p:sp>
            <p:nvSpPr>
              <p:cNvPr id="188449" name="Rectangle 33"/>
              <p:cNvSpPr>
                <a:spLocks noChangeArrowheads="1"/>
              </p:cNvSpPr>
              <p:nvPr/>
            </p:nvSpPr>
            <p:spPr bwMode="auto">
              <a:xfrm>
                <a:off x="3097" y="1407"/>
                <a:ext cx="322" cy="246"/>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50" name="Rectangle 34"/>
              <p:cNvSpPr>
                <a:spLocks noChangeArrowheads="1"/>
              </p:cNvSpPr>
              <p:nvPr/>
            </p:nvSpPr>
            <p:spPr bwMode="auto">
              <a:xfrm>
                <a:off x="3134" y="1428"/>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业务</a:t>
                </a:r>
              </a:p>
            </p:txBody>
          </p:sp>
          <p:sp>
            <p:nvSpPr>
              <p:cNvPr id="188451" name="Rectangle 35"/>
              <p:cNvSpPr>
                <a:spLocks noChangeArrowheads="1"/>
              </p:cNvSpPr>
              <p:nvPr/>
            </p:nvSpPr>
            <p:spPr bwMode="auto">
              <a:xfrm>
                <a:off x="3134" y="1519"/>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信道</a:t>
                </a:r>
              </a:p>
            </p:txBody>
          </p:sp>
          <p:sp>
            <p:nvSpPr>
              <p:cNvPr id="188452" name="Rectangle 36"/>
              <p:cNvSpPr>
                <a:spLocks noChangeArrowheads="1"/>
              </p:cNvSpPr>
              <p:nvPr/>
            </p:nvSpPr>
            <p:spPr bwMode="auto">
              <a:xfrm>
                <a:off x="3500" y="1407"/>
                <a:ext cx="484" cy="246"/>
              </a:xfrm>
              <a:prstGeom prst="rect">
                <a:avLst/>
              </a:prstGeom>
              <a:solidFill>
                <a:srgbClr val="FFFFFF"/>
              </a:solidFill>
              <a:ln w="9525">
                <a:noFill/>
                <a:round/>
                <a:headEnd/>
                <a:tailEnd/>
              </a:ln>
              <a:effectLst/>
            </p:spPr>
            <p:txBody>
              <a:bodyPr wrap="none" anchor="ctr"/>
              <a:lstStyle/>
              <a:p>
                <a:endParaRPr lang="zh-CN" altLang="en-US"/>
              </a:p>
            </p:txBody>
          </p:sp>
          <p:sp>
            <p:nvSpPr>
              <p:cNvPr id="188453" name="Rectangle 37"/>
              <p:cNvSpPr>
                <a:spLocks noChangeArrowheads="1"/>
              </p:cNvSpPr>
              <p:nvPr/>
            </p:nvSpPr>
            <p:spPr bwMode="auto">
              <a:xfrm>
                <a:off x="3500" y="1407"/>
                <a:ext cx="484" cy="246"/>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54" name="Rectangle 38"/>
              <p:cNvSpPr>
                <a:spLocks noChangeArrowheads="1"/>
              </p:cNvSpPr>
              <p:nvPr/>
            </p:nvSpPr>
            <p:spPr bwMode="auto">
              <a:xfrm>
                <a:off x="3552" y="1428"/>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广播控</a:t>
                </a:r>
              </a:p>
            </p:txBody>
          </p:sp>
          <p:sp>
            <p:nvSpPr>
              <p:cNvPr id="188455" name="Rectangle 39"/>
              <p:cNvSpPr>
                <a:spLocks noChangeArrowheads="1"/>
              </p:cNvSpPr>
              <p:nvPr/>
            </p:nvSpPr>
            <p:spPr bwMode="auto">
              <a:xfrm>
                <a:off x="3552" y="1519"/>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制信道</a:t>
                </a:r>
              </a:p>
            </p:txBody>
          </p:sp>
          <p:sp>
            <p:nvSpPr>
              <p:cNvPr id="188456" name="Rectangle 40"/>
              <p:cNvSpPr>
                <a:spLocks noChangeArrowheads="1"/>
              </p:cNvSpPr>
              <p:nvPr/>
            </p:nvSpPr>
            <p:spPr bwMode="auto">
              <a:xfrm>
                <a:off x="4064" y="1407"/>
                <a:ext cx="404" cy="246"/>
              </a:xfrm>
              <a:prstGeom prst="rect">
                <a:avLst/>
              </a:prstGeom>
              <a:solidFill>
                <a:srgbClr val="CDCDCD"/>
              </a:solidFill>
              <a:ln w="9525">
                <a:noFill/>
                <a:round/>
                <a:headEnd/>
                <a:tailEnd/>
              </a:ln>
              <a:effectLst/>
            </p:spPr>
            <p:txBody>
              <a:bodyPr wrap="none" anchor="ctr"/>
              <a:lstStyle/>
              <a:p>
                <a:endParaRPr lang="zh-CN" altLang="en-US"/>
              </a:p>
            </p:txBody>
          </p:sp>
          <p:sp>
            <p:nvSpPr>
              <p:cNvPr id="188457" name="Rectangle 41"/>
              <p:cNvSpPr>
                <a:spLocks noChangeArrowheads="1"/>
              </p:cNvSpPr>
              <p:nvPr/>
            </p:nvSpPr>
            <p:spPr bwMode="auto">
              <a:xfrm>
                <a:off x="4064" y="1407"/>
                <a:ext cx="404" cy="246"/>
              </a:xfrm>
              <a:prstGeom prst="rect">
                <a:avLst/>
              </a:prstGeom>
              <a:solidFill>
                <a:srgbClr val="FFD9FF"/>
              </a:solidFill>
              <a:ln w="22320">
                <a:solidFill>
                  <a:srgbClr val="000000"/>
                </a:solidFill>
                <a:round/>
                <a:headEnd/>
                <a:tailEnd/>
              </a:ln>
              <a:effectLst/>
            </p:spPr>
            <p:txBody>
              <a:bodyPr wrap="none" anchor="ctr"/>
              <a:lstStyle/>
              <a:p>
                <a:endParaRPr lang="zh-CN" altLang="en-US"/>
              </a:p>
            </p:txBody>
          </p:sp>
          <p:sp>
            <p:nvSpPr>
              <p:cNvPr id="188458" name="Rectangle 42"/>
              <p:cNvSpPr>
                <a:spLocks noChangeArrowheads="1"/>
              </p:cNvSpPr>
              <p:nvPr/>
            </p:nvSpPr>
            <p:spPr bwMode="auto">
              <a:xfrm>
                <a:off x="4142" y="1428"/>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寻呼</a:t>
                </a:r>
              </a:p>
            </p:txBody>
          </p:sp>
          <p:sp>
            <p:nvSpPr>
              <p:cNvPr id="188459" name="Rectangle 43"/>
              <p:cNvSpPr>
                <a:spLocks noChangeArrowheads="1"/>
              </p:cNvSpPr>
              <p:nvPr/>
            </p:nvSpPr>
            <p:spPr bwMode="auto">
              <a:xfrm>
                <a:off x="4142" y="1519"/>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信道</a:t>
                </a:r>
              </a:p>
            </p:txBody>
          </p:sp>
          <p:sp>
            <p:nvSpPr>
              <p:cNvPr id="188460" name="Rectangle 44"/>
              <p:cNvSpPr>
                <a:spLocks noChangeArrowheads="1"/>
              </p:cNvSpPr>
              <p:nvPr/>
            </p:nvSpPr>
            <p:spPr bwMode="auto">
              <a:xfrm>
                <a:off x="4548" y="1407"/>
                <a:ext cx="484" cy="246"/>
              </a:xfrm>
              <a:prstGeom prst="rect">
                <a:avLst/>
              </a:prstGeom>
              <a:solidFill>
                <a:srgbClr val="FFFFFF"/>
              </a:solidFill>
              <a:ln w="9525">
                <a:noFill/>
                <a:round/>
                <a:headEnd/>
                <a:tailEnd/>
              </a:ln>
              <a:effectLst/>
            </p:spPr>
            <p:txBody>
              <a:bodyPr wrap="none" anchor="ctr"/>
              <a:lstStyle/>
              <a:p>
                <a:endParaRPr lang="zh-CN" altLang="en-US"/>
              </a:p>
            </p:txBody>
          </p:sp>
          <p:sp>
            <p:nvSpPr>
              <p:cNvPr id="188461" name="Rectangle 45"/>
              <p:cNvSpPr>
                <a:spLocks noChangeArrowheads="1"/>
              </p:cNvSpPr>
              <p:nvPr/>
            </p:nvSpPr>
            <p:spPr bwMode="auto">
              <a:xfrm>
                <a:off x="4548" y="1407"/>
                <a:ext cx="484" cy="246"/>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62" name="Rectangle 46"/>
              <p:cNvSpPr>
                <a:spLocks noChangeArrowheads="1"/>
              </p:cNvSpPr>
              <p:nvPr/>
            </p:nvSpPr>
            <p:spPr bwMode="auto">
              <a:xfrm>
                <a:off x="4600" y="1428"/>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快速寻</a:t>
                </a:r>
              </a:p>
            </p:txBody>
          </p:sp>
          <p:sp>
            <p:nvSpPr>
              <p:cNvPr id="188463" name="Rectangle 47"/>
              <p:cNvSpPr>
                <a:spLocks noChangeArrowheads="1"/>
              </p:cNvSpPr>
              <p:nvPr/>
            </p:nvSpPr>
            <p:spPr bwMode="auto">
              <a:xfrm>
                <a:off x="4600" y="1519"/>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呼信道</a:t>
                </a:r>
              </a:p>
            </p:txBody>
          </p:sp>
          <p:sp>
            <p:nvSpPr>
              <p:cNvPr id="188464" name="Freeform 48"/>
              <p:cNvSpPr>
                <a:spLocks noChangeArrowheads="1"/>
              </p:cNvSpPr>
              <p:nvPr/>
            </p:nvSpPr>
            <p:spPr bwMode="auto">
              <a:xfrm>
                <a:off x="436" y="918"/>
                <a:ext cx="4596" cy="489"/>
              </a:xfrm>
              <a:custGeom>
                <a:avLst/>
                <a:gdLst/>
                <a:ahLst/>
                <a:cxnLst>
                  <a:cxn ang="0">
                    <a:pos x="1613" y="0"/>
                  </a:cxn>
                  <a:cxn ang="0">
                    <a:pos x="0" y="582"/>
                  </a:cxn>
                  <a:cxn ang="0">
                    <a:pos x="4596" y="582"/>
                  </a:cxn>
                  <a:cxn ang="0">
                    <a:pos x="2903" y="0"/>
                  </a:cxn>
                </a:cxnLst>
                <a:rect l="0" t="0" r="r" b="b"/>
                <a:pathLst>
                  <a:path w="4596" h="582">
                    <a:moveTo>
                      <a:pt x="1613" y="0"/>
                    </a:moveTo>
                    <a:lnTo>
                      <a:pt x="0" y="582"/>
                    </a:lnTo>
                    <a:lnTo>
                      <a:pt x="4596" y="582"/>
                    </a:lnTo>
                    <a:lnTo>
                      <a:pt x="2903" y="0"/>
                    </a:lnTo>
                  </a:path>
                </a:pathLst>
              </a:custGeom>
              <a:gradFill rotWithShape="0">
                <a:gsLst>
                  <a:gs pos="0">
                    <a:srgbClr val="A603AB"/>
                  </a:gs>
                  <a:gs pos="100000">
                    <a:srgbClr val="A603AB">
                      <a:alpha val="37000"/>
                    </a:srgbClr>
                  </a:gs>
                </a:gsLst>
                <a:lin ang="5400000" scaled="1"/>
              </a:gradFill>
              <a:ln w="12600">
                <a:solidFill>
                  <a:srgbClr val="000000"/>
                </a:solidFill>
                <a:round/>
                <a:headEnd/>
                <a:tailEnd/>
              </a:ln>
              <a:effectLst/>
            </p:spPr>
            <p:txBody>
              <a:bodyPr wrap="none" anchor="ctr"/>
              <a:lstStyle/>
              <a:p>
                <a:endParaRPr lang="zh-CN" altLang="en-US"/>
              </a:p>
            </p:txBody>
          </p:sp>
          <p:sp>
            <p:nvSpPr>
              <p:cNvPr id="188465" name="Rectangle 49"/>
              <p:cNvSpPr>
                <a:spLocks noChangeArrowheads="1"/>
              </p:cNvSpPr>
              <p:nvPr/>
            </p:nvSpPr>
            <p:spPr bwMode="auto">
              <a:xfrm>
                <a:off x="416" y="1992"/>
                <a:ext cx="484" cy="245"/>
              </a:xfrm>
              <a:prstGeom prst="rect">
                <a:avLst/>
              </a:prstGeom>
              <a:solidFill>
                <a:srgbClr val="CDCDCD"/>
              </a:solidFill>
              <a:ln w="9525">
                <a:noFill/>
                <a:round/>
                <a:headEnd/>
                <a:tailEnd/>
              </a:ln>
              <a:effectLst/>
            </p:spPr>
            <p:txBody>
              <a:bodyPr wrap="none" anchor="ctr"/>
              <a:lstStyle/>
              <a:p>
                <a:endParaRPr lang="zh-CN" altLang="en-US"/>
              </a:p>
            </p:txBody>
          </p:sp>
          <p:sp>
            <p:nvSpPr>
              <p:cNvPr id="188466" name="Rectangle 50"/>
              <p:cNvSpPr>
                <a:spLocks noChangeArrowheads="1"/>
              </p:cNvSpPr>
              <p:nvPr/>
            </p:nvSpPr>
            <p:spPr bwMode="auto">
              <a:xfrm>
                <a:off x="416" y="1992"/>
                <a:ext cx="484" cy="245"/>
              </a:xfrm>
              <a:prstGeom prst="rect">
                <a:avLst/>
              </a:prstGeom>
              <a:solidFill>
                <a:srgbClr val="FFD9FF"/>
              </a:solidFill>
              <a:ln w="22320">
                <a:solidFill>
                  <a:srgbClr val="000000"/>
                </a:solidFill>
                <a:round/>
                <a:headEnd/>
                <a:tailEnd/>
              </a:ln>
              <a:effectLst/>
            </p:spPr>
            <p:txBody>
              <a:bodyPr wrap="none" anchor="ctr"/>
              <a:lstStyle/>
              <a:p>
                <a:endParaRPr lang="zh-CN" altLang="en-US"/>
              </a:p>
            </p:txBody>
          </p:sp>
          <p:sp>
            <p:nvSpPr>
              <p:cNvPr id="188467" name="Rectangle 51"/>
              <p:cNvSpPr>
                <a:spLocks noChangeArrowheads="1"/>
              </p:cNvSpPr>
              <p:nvPr/>
            </p:nvSpPr>
            <p:spPr bwMode="auto">
              <a:xfrm>
                <a:off x="468" y="2006"/>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前向导</a:t>
                </a:r>
              </a:p>
            </p:txBody>
          </p:sp>
          <p:sp>
            <p:nvSpPr>
              <p:cNvPr id="188468" name="Rectangle 52"/>
              <p:cNvSpPr>
                <a:spLocks noChangeArrowheads="1"/>
              </p:cNvSpPr>
              <p:nvPr/>
            </p:nvSpPr>
            <p:spPr bwMode="auto">
              <a:xfrm>
                <a:off x="468" y="2095"/>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频信道</a:t>
                </a:r>
              </a:p>
            </p:txBody>
          </p:sp>
          <p:sp>
            <p:nvSpPr>
              <p:cNvPr id="188469" name="Rectangle 53"/>
              <p:cNvSpPr>
                <a:spLocks noChangeArrowheads="1"/>
              </p:cNvSpPr>
              <p:nvPr/>
            </p:nvSpPr>
            <p:spPr bwMode="auto">
              <a:xfrm>
                <a:off x="981" y="1992"/>
                <a:ext cx="564" cy="245"/>
              </a:xfrm>
              <a:prstGeom prst="rect">
                <a:avLst/>
              </a:prstGeom>
              <a:solidFill>
                <a:srgbClr val="FFFFFF"/>
              </a:solidFill>
              <a:ln w="9525">
                <a:noFill/>
                <a:round/>
                <a:headEnd/>
                <a:tailEnd/>
              </a:ln>
              <a:effectLst/>
            </p:spPr>
            <p:txBody>
              <a:bodyPr wrap="none" anchor="ctr"/>
              <a:lstStyle/>
              <a:p>
                <a:endParaRPr lang="zh-CN" altLang="en-US"/>
              </a:p>
            </p:txBody>
          </p:sp>
          <p:sp>
            <p:nvSpPr>
              <p:cNvPr id="188470" name="Rectangle 54"/>
              <p:cNvSpPr>
                <a:spLocks noChangeArrowheads="1"/>
              </p:cNvSpPr>
              <p:nvPr/>
            </p:nvSpPr>
            <p:spPr bwMode="auto">
              <a:xfrm>
                <a:off x="981" y="1992"/>
                <a:ext cx="564" cy="245"/>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71" name="Rectangle 55"/>
              <p:cNvSpPr>
                <a:spLocks noChangeArrowheads="1"/>
              </p:cNvSpPr>
              <p:nvPr/>
            </p:nvSpPr>
            <p:spPr bwMode="auto">
              <a:xfrm>
                <a:off x="1005" y="2006"/>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发送分集</a:t>
                </a:r>
              </a:p>
            </p:txBody>
          </p:sp>
          <p:sp>
            <p:nvSpPr>
              <p:cNvPr id="188472" name="Rectangle 56"/>
              <p:cNvSpPr>
                <a:spLocks noChangeArrowheads="1"/>
              </p:cNvSpPr>
              <p:nvPr/>
            </p:nvSpPr>
            <p:spPr bwMode="auto">
              <a:xfrm>
                <a:off x="1005" y="2095"/>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导频信道</a:t>
                </a:r>
              </a:p>
            </p:txBody>
          </p:sp>
          <p:sp>
            <p:nvSpPr>
              <p:cNvPr id="188473" name="Rectangle 57"/>
              <p:cNvSpPr>
                <a:spLocks noChangeArrowheads="1"/>
              </p:cNvSpPr>
              <p:nvPr/>
            </p:nvSpPr>
            <p:spPr bwMode="auto">
              <a:xfrm>
                <a:off x="1626" y="1992"/>
                <a:ext cx="483" cy="245"/>
              </a:xfrm>
              <a:prstGeom prst="rect">
                <a:avLst/>
              </a:prstGeom>
              <a:solidFill>
                <a:srgbClr val="FFFFFF"/>
              </a:solidFill>
              <a:ln w="9525">
                <a:noFill/>
                <a:round/>
                <a:headEnd/>
                <a:tailEnd/>
              </a:ln>
              <a:effectLst/>
            </p:spPr>
            <p:txBody>
              <a:bodyPr wrap="none" anchor="ctr"/>
              <a:lstStyle/>
              <a:p>
                <a:endParaRPr lang="zh-CN" altLang="en-US"/>
              </a:p>
            </p:txBody>
          </p:sp>
          <p:sp>
            <p:nvSpPr>
              <p:cNvPr id="188474" name="Rectangle 58"/>
              <p:cNvSpPr>
                <a:spLocks noChangeArrowheads="1"/>
              </p:cNvSpPr>
              <p:nvPr/>
            </p:nvSpPr>
            <p:spPr bwMode="auto">
              <a:xfrm>
                <a:off x="1626" y="1992"/>
                <a:ext cx="483" cy="245"/>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75" name="Rectangle 59"/>
              <p:cNvSpPr>
                <a:spLocks noChangeArrowheads="1"/>
              </p:cNvSpPr>
              <p:nvPr/>
            </p:nvSpPr>
            <p:spPr bwMode="auto">
              <a:xfrm>
                <a:off x="1677" y="2006"/>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辅助导</a:t>
                </a:r>
              </a:p>
            </p:txBody>
          </p:sp>
          <p:sp>
            <p:nvSpPr>
              <p:cNvPr id="188476" name="Rectangle 60"/>
              <p:cNvSpPr>
                <a:spLocks noChangeArrowheads="1"/>
              </p:cNvSpPr>
              <p:nvPr/>
            </p:nvSpPr>
            <p:spPr bwMode="auto">
              <a:xfrm>
                <a:off x="1677" y="2097"/>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频信道</a:t>
                </a:r>
              </a:p>
            </p:txBody>
          </p:sp>
          <p:sp>
            <p:nvSpPr>
              <p:cNvPr id="188477" name="Rectangle 61"/>
              <p:cNvSpPr>
                <a:spLocks noChangeArrowheads="1"/>
              </p:cNvSpPr>
              <p:nvPr/>
            </p:nvSpPr>
            <p:spPr bwMode="auto">
              <a:xfrm>
                <a:off x="2190" y="1992"/>
                <a:ext cx="726" cy="245"/>
              </a:xfrm>
              <a:prstGeom prst="rect">
                <a:avLst/>
              </a:prstGeom>
              <a:solidFill>
                <a:srgbClr val="FFFFFF"/>
              </a:solidFill>
              <a:ln w="9525">
                <a:noFill/>
                <a:round/>
                <a:headEnd/>
                <a:tailEnd/>
              </a:ln>
              <a:effectLst/>
            </p:spPr>
            <p:txBody>
              <a:bodyPr wrap="none" anchor="ctr"/>
              <a:lstStyle/>
              <a:p>
                <a:endParaRPr lang="zh-CN" altLang="en-US"/>
              </a:p>
            </p:txBody>
          </p:sp>
          <p:sp>
            <p:nvSpPr>
              <p:cNvPr id="188478" name="Rectangle 62"/>
              <p:cNvSpPr>
                <a:spLocks noChangeArrowheads="1"/>
              </p:cNvSpPr>
              <p:nvPr/>
            </p:nvSpPr>
            <p:spPr bwMode="auto">
              <a:xfrm>
                <a:off x="2190" y="1992"/>
                <a:ext cx="726" cy="245"/>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79" name="Rectangle 63"/>
              <p:cNvSpPr>
                <a:spLocks noChangeArrowheads="1"/>
              </p:cNvSpPr>
              <p:nvPr/>
            </p:nvSpPr>
            <p:spPr bwMode="auto">
              <a:xfrm>
                <a:off x="2239" y="2006"/>
                <a:ext cx="6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辅助发送分</a:t>
                </a:r>
              </a:p>
            </p:txBody>
          </p:sp>
          <p:sp>
            <p:nvSpPr>
              <p:cNvPr id="188480" name="Rectangle 64"/>
              <p:cNvSpPr>
                <a:spLocks noChangeArrowheads="1"/>
              </p:cNvSpPr>
              <p:nvPr/>
            </p:nvSpPr>
            <p:spPr bwMode="auto">
              <a:xfrm>
                <a:off x="2239" y="2095"/>
                <a:ext cx="6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集导频信道</a:t>
                </a:r>
              </a:p>
            </p:txBody>
          </p:sp>
          <p:sp>
            <p:nvSpPr>
              <p:cNvPr id="188481" name="Rectangle 65"/>
              <p:cNvSpPr>
                <a:spLocks noChangeArrowheads="1"/>
              </p:cNvSpPr>
              <p:nvPr/>
            </p:nvSpPr>
            <p:spPr bwMode="auto">
              <a:xfrm>
                <a:off x="1423" y="2489"/>
                <a:ext cx="725" cy="245"/>
              </a:xfrm>
              <a:prstGeom prst="rect">
                <a:avLst/>
              </a:prstGeom>
              <a:solidFill>
                <a:srgbClr val="FFFFFF"/>
              </a:solidFill>
              <a:ln w="9525">
                <a:noFill/>
                <a:round/>
                <a:headEnd/>
                <a:tailEnd/>
              </a:ln>
              <a:effectLst/>
            </p:spPr>
            <p:txBody>
              <a:bodyPr wrap="none" anchor="ctr"/>
              <a:lstStyle/>
              <a:p>
                <a:endParaRPr lang="zh-CN" altLang="en-US"/>
              </a:p>
            </p:txBody>
          </p:sp>
          <p:sp>
            <p:nvSpPr>
              <p:cNvPr id="188482" name="Rectangle 66"/>
              <p:cNvSpPr>
                <a:spLocks noChangeArrowheads="1"/>
              </p:cNvSpPr>
              <p:nvPr/>
            </p:nvSpPr>
            <p:spPr bwMode="auto">
              <a:xfrm>
                <a:off x="1423" y="2489"/>
                <a:ext cx="725" cy="245"/>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83" name="Rectangle 67"/>
              <p:cNvSpPr>
                <a:spLocks noChangeArrowheads="1"/>
              </p:cNvSpPr>
              <p:nvPr/>
            </p:nvSpPr>
            <p:spPr bwMode="auto">
              <a:xfrm>
                <a:off x="1543" y="2497"/>
                <a:ext cx="44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0</a:t>
                </a:r>
                <a:r>
                  <a:rPr lang="zh-CN" altLang="en-GB" sz="1400" b="1">
                    <a:solidFill>
                      <a:srgbClr val="000000"/>
                    </a:solidFill>
                    <a:latin typeface="Times New Roman" pitchFamily="16" charset="0"/>
                  </a:rPr>
                  <a:t>～</a:t>
                </a:r>
                <a:r>
                  <a:rPr lang="en-GB" altLang="zh-CN" sz="1400" b="1">
                    <a:solidFill>
                      <a:srgbClr val="000000"/>
                    </a:solidFill>
                    <a:latin typeface="Times New Roman" pitchFamily="16" charset="0"/>
                  </a:rPr>
                  <a:t>1</a:t>
                </a:r>
                <a:r>
                  <a:rPr lang="zh-CN" altLang="en-GB" sz="1400" b="1">
                    <a:solidFill>
                      <a:srgbClr val="000000"/>
                    </a:solidFill>
                    <a:latin typeface="Times New Roman" pitchFamily="16" charset="0"/>
                  </a:rPr>
                  <a:t>个</a:t>
                </a:r>
              </a:p>
            </p:txBody>
          </p:sp>
          <p:sp>
            <p:nvSpPr>
              <p:cNvPr id="188484" name="Rectangle 68"/>
              <p:cNvSpPr>
                <a:spLocks noChangeArrowheads="1"/>
              </p:cNvSpPr>
              <p:nvPr/>
            </p:nvSpPr>
            <p:spPr bwMode="auto">
              <a:xfrm>
                <a:off x="1384" y="2586"/>
                <a:ext cx="74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专用控制信道</a:t>
                </a:r>
              </a:p>
            </p:txBody>
          </p:sp>
          <p:sp>
            <p:nvSpPr>
              <p:cNvPr id="188485" name="Rectangle 69"/>
              <p:cNvSpPr>
                <a:spLocks noChangeArrowheads="1"/>
              </p:cNvSpPr>
              <p:nvPr/>
            </p:nvSpPr>
            <p:spPr bwMode="auto">
              <a:xfrm>
                <a:off x="2229" y="2489"/>
                <a:ext cx="564" cy="245"/>
              </a:xfrm>
              <a:prstGeom prst="rect">
                <a:avLst/>
              </a:prstGeom>
              <a:solidFill>
                <a:srgbClr val="CDCDCD"/>
              </a:solidFill>
              <a:ln w="9525">
                <a:noFill/>
                <a:round/>
                <a:headEnd/>
                <a:tailEnd/>
              </a:ln>
              <a:effectLst/>
            </p:spPr>
            <p:txBody>
              <a:bodyPr wrap="none" anchor="ctr"/>
              <a:lstStyle/>
              <a:p>
                <a:endParaRPr lang="zh-CN" altLang="en-US"/>
              </a:p>
            </p:txBody>
          </p:sp>
          <p:sp>
            <p:nvSpPr>
              <p:cNvPr id="188486" name="Rectangle 70"/>
              <p:cNvSpPr>
                <a:spLocks noChangeArrowheads="1"/>
              </p:cNvSpPr>
              <p:nvPr/>
            </p:nvSpPr>
            <p:spPr bwMode="auto">
              <a:xfrm>
                <a:off x="2229" y="2489"/>
                <a:ext cx="564" cy="245"/>
              </a:xfrm>
              <a:prstGeom prst="rect">
                <a:avLst/>
              </a:prstGeom>
              <a:solidFill>
                <a:srgbClr val="FFD9FF"/>
              </a:solidFill>
              <a:ln w="22320">
                <a:solidFill>
                  <a:srgbClr val="000000"/>
                </a:solidFill>
                <a:round/>
                <a:headEnd/>
                <a:tailEnd/>
              </a:ln>
              <a:effectLst/>
            </p:spPr>
            <p:txBody>
              <a:bodyPr wrap="none" anchor="ctr"/>
              <a:lstStyle/>
              <a:p>
                <a:endParaRPr lang="zh-CN" altLang="en-US"/>
              </a:p>
            </p:txBody>
          </p:sp>
          <p:sp>
            <p:nvSpPr>
              <p:cNvPr id="188487" name="Rectangle 71"/>
              <p:cNvSpPr>
                <a:spLocks noChangeArrowheads="1"/>
              </p:cNvSpPr>
              <p:nvPr/>
            </p:nvSpPr>
            <p:spPr bwMode="auto">
              <a:xfrm>
                <a:off x="2301" y="2586"/>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基本信道</a:t>
                </a:r>
              </a:p>
            </p:txBody>
          </p:sp>
          <p:sp>
            <p:nvSpPr>
              <p:cNvPr id="188488" name="Rectangle 72"/>
              <p:cNvSpPr>
                <a:spLocks noChangeArrowheads="1"/>
              </p:cNvSpPr>
              <p:nvPr/>
            </p:nvSpPr>
            <p:spPr bwMode="auto">
              <a:xfrm>
                <a:off x="2874" y="2489"/>
                <a:ext cx="564" cy="245"/>
              </a:xfrm>
              <a:prstGeom prst="rect">
                <a:avLst/>
              </a:prstGeom>
              <a:solidFill>
                <a:srgbClr val="CDCDCD"/>
              </a:solidFill>
              <a:ln w="9525">
                <a:noFill/>
                <a:round/>
                <a:headEnd/>
                <a:tailEnd/>
              </a:ln>
              <a:effectLst/>
            </p:spPr>
            <p:txBody>
              <a:bodyPr wrap="none" anchor="ctr"/>
              <a:lstStyle/>
              <a:p>
                <a:endParaRPr lang="zh-CN" altLang="en-US"/>
              </a:p>
            </p:txBody>
          </p:sp>
          <p:sp>
            <p:nvSpPr>
              <p:cNvPr id="188489" name="Rectangle 73"/>
              <p:cNvSpPr>
                <a:spLocks noChangeArrowheads="1"/>
              </p:cNvSpPr>
              <p:nvPr/>
            </p:nvSpPr>
            <p:spPr bwMode="auto">
              <a:xfrm>
                <a:off x="2874" y="2489"/>
                <a:ext cx="564" cy="245"/>
              </a:xfrm>
              <a:prstGeom prst="rect">
                <a:avLst/>
              </a:prstGeom>
              <a:solidFill>
                <a:srgbClr val="FFD9FF"/>
              </a:solidFill>
              <a:ln w="22320">
                <a:solidFill>
                  <a:srgbClr val="000000"/>
                </a:solidFill>
                <a:round/>
                <a:headEnd/>
                <a:tailEnd/>
              </a:ln>
              <a:effectLst/>
            </p:spPr>
            <p:txBody>
              <a:bodyPr wrap="none" anchor="ctr"/>
              <a:lstStyle/>
              <a:p>
                <a:endParaRPr lang="zh-CN" altLang="en-US"/>
              </a:p>
            </p:txBody>
          </p:sp>
          <p:sp>
            <p:nvSpPr>
              <p:cNvPr id="188490" name="Rectangle 74"/>
              <p:cNvSpPr>
                <a:spLocks noChangeArrowheads="1"/>
              </p:cNvSpPr>
              <p:nvPr/>
            </p:nvSpPr>
            <p:spPr bwMode="auto">
              <a:xfrm>
                <a:off x="2983" y="2586"/>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子信道</a:t>
                </a:r>
              </a:p>
            </p:txBody>
          </p:sp>
          <p:sp>
            <p:nvSpPr>
              <p:cNvPr id="188491" name="Rectangle 75"/>
              <p:cNvSpPr>
                <a:spLocks noChangeArrowheads="1"/>
              </p:cNvSpPr>
              <p:nvPr/>
            </p:nvSpPr>
            <p:spPr bwMode="auto">
              <a:xfrm>
                <a:off x="3519" y="2489"/>
                <a:ext cx="968" cy="245"/>
              </a:xfrm>
              <a:prstGeom prst="rect">
                <a:avLst/>
              </a:prstGeom>
              <a:solidFill>
                <a:srgbClr val="CDCDCD"/>
              </a:solidFill>
              <a:ln w="9525">
                <a:noFill/>
                <a:round/>
                <a:headEnd/>
                <a:tailEnd/>
              </a:ln>
              <a:effectLst/>
            </p:spPr>
            <p:txBody>
              <a:bodyPr wrap="none" anchor="ctr"/>
              <a:lstStyle/>
              <a:p>
                <a:endParaRPr lang="zh-CN" altLang="en-US"/>
              </a:p>
            </p:txBody>
          </p:sp>
          <p:sp>
            <p:nvSpPr>
              <p:cNvPr id="188492" name="Rectangle 76"/>
              <p:cNvSpPr>
                <a:spLocks noChangeArrowheads="1"/>
              </p:cNvSpPr>
              <p:nvPr/>
            </p:nvSpPr>
            <p:spPr bwMode="auto">
              <a:xfrm>
                <a:off x="3519" y="2489"/>
                <a:ext cx="968" cy="245"/>
              </a:xfrm>
              <a:prstGeom prst="rect">
                <a:avLst/>
              </a:prstGeom>
              <a:solidFill>
                <a:srgbClr val="FFD9FF"/>
              </a:solidFill>
              <a:ln w="22320">
                <a:solidFill>
                  <a:srgbClr val="000000"/>
                </a:solidFill>
                <a:round/>
                <a:headEnd/>
                <a:tailEnd/>
              </a:ln>
              <a:effectLst/>
            </p:spPr>
            <p:txBody>
              <a:bodyPr wrap="none" anchor="ctr"/>
              <a:lstStyle/>
              <a:p>
                <a:endParaRPr lang="zh-CN" altLang="en-US"/>
              </a:p>
            </p:txBody>
          </p:sp>
          <p:sp>
            <p:nvSpPr>
              <p:cNvPr id="188493" name="Rectangle 77"/>
              <p:cNvSpPr>
                <a:spLocks noChangeArrowheads="1"/>
              </p:cNvSpPr>
              <p:nvPr/>
            </p:nvSpPr>
            <p:spPr bwMode="auto">
              <a:xfrm>
                <a:off x="3660" y="2519"/>
                <a:ext cx="1" cy="133"/>
              </a:xfrm>
              <a:prstGeom prst="rect">
                <a:avLst/>
              </a:prstGeom>
              <a:noFill/>
              <a:ln w="9525">
                <a:noFill/>
                <a:round/>
                <a:headEnd/>
                <a:tailEnd/>
              </a:ln>
              <a:effectLst/>
            </p:spPr>
            <p:txBody>
              <a:bodyPr wrap="none" anchor="ctr"/>
              <a:lstStyle/>
              <a:p>
                <a:endParaRPr lang="zh-CN" altLang="en-US"/>
              </a:p>
            </p:txBody>
          </p:sp>
          <p:sp>
            <p:nvSpPr>
              <p:cNvPr id="188494" name="Rectangle 78"/>
              <p:cNvSpPr>
                <a:spLocks noChangeArrowheads="1"/>
              </p:cNvSpPr>
              <p:nvPr/>
            </p:nvSpPr>
            <p:spPr bwMode="auto">
              <a:xfrm>
                <a:off x="3638" y="2472"/>
                <a:ext cx="760" cy="269"/>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补充码分信道</a:t>
                </a:r>
              </a:p>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 </a:t>
                </a:r>
                <a:r>
                  <a:rPr lang="en-GB" altLang="zh-CN" sz="1400" b="1">
                    <a:solidFill>
                      <a:srgbClr val="000000"/>
                    </a:solidFill>
                    <a:latin typeface="Times New Roman" pitchFamily="16" charset="0"/>
                  </a:rPr>
                  <a:t>RC1 ~</a:t>
                </a:r>
                <a:r>
                  <a:rPr lang="en-GB" altLang="zh-CN" sz="1400" b="1">
                    <a:solidFill>
                      <a:srgbClr val="080808"/>
                    </a:solidFill>
                    <a:latin typeface="Times New Roman" pitchFamily="16" charset="0"/>
                  </a:rPr>
                  <a:t> 2</a:t>
                </a:r>
                <a:r>
                  <a:rPr lang="zh-CN" altLang="en-GB" sz="1400" b="1">
                    <a:solidFill>
                      <a:srgbClr val="000000"/>
                    </a:solidFill>
                    <a:latin typeface="Times New Roman" pitchFamily="16" charset="0"/>
                  </a:rPr>
                  <a:t>）</a:t>
                </a:r>
              </a:p>
            </p:txBody>
          </p:sp>
          <p:sp>
            <p:nvSpPr>
              <p:cNvPr id="188495" name="Rectangle 79"/>
              <p:cNvSpPr>
                <a:spLocks noChangeArrowheads="1"/>
              </p:cNvSpPr>
              <p:nvPr/>
            </p:nvSpPr>
            <p:spPr bwMode="auto">
              <a:xfrm>
                <a:off x="4567" y="2489"/>
                <a:ext cx="839" cy="245"/>
              </a:xfrm>
              <a:prstGeom prst="rect">
                <a:avLst/>
              </a:prstGeom>
              <a:solidFill>
                <a:srgbClr val="FFFFFF"/>
              </a:solidFill>
              <a:ln w="9525">
                <a:noFill/>
                <a:round/>
                <a:headEnd/>
                <a:tailEnd/>
              </a:ln>
              <a:effectLst/>
            </p:spPr>
            <p:txBody>
              <a:bodyPr wrap="none" anchor="ctr"/>
              <a:lstStyle/>
              <a:p>
                <a:endParaRPr lang="zh-CN" altLang="en-US"/>
              </a:p>
            </p:txBody>
          </p:sp>
          <p:sp>
            <p:nvSpPr>
              <p:cNvPr id="188496" name="Rectangle 80"/>
              <p:cNvSpPr>
                <a:spLocks noChangeArrowheads="1"/>
              </p:cNvSpPr>
              <p:nvPr/>
            </p:nvSpPr>
            <p:spPr bwMode="auto">
              <a:xfrm>
                <a:off x="4567" y="2489"/>
                <a:ext cx="839" cy="245"/>
              </a:xfrm>
              <a:prstGeom prst="rect">
                <a:avLst/>
              </a:prstGeom>
              <a:solidFill>
                <a:srgbClr val="FFFF66"/>
              </a:solidFill>
              <a:ln w="22320">
                <a:solidFill>
                  <a:srgbClr val="000000"/>
                </a:solidFill>
                <a:round/>
                <a:headEnd/>
                <a:tailEnd/>
              </a:ln>
              <a:effectLst/>
            </p:spPr>
            <p:txBody>
              <a:bodyPr wrap="none" anchor="ctr"/>
              <a:lstStyle/>
              <a:p>
                <a:endParaRPr lang="zh-CN" altLang="en-US"/>
              </a:p>
            </p:txBody>
          </p:sp>
          <p:sp>
            <p:nvSpPr>
              <p:cNvPr id="188497" name="Freeform 81"/>
              <p:cNvSpPr>
                <a:spLocks noChangeArrowheads="1"/>
              </p:cNvSpPr>
              <p:nvPr/>
            </p:nvSpPr>
            <p:spPr bwMode="auto">
              <a:xfrm>
                <a:off x="416" y="1649"/>
                <a:ext cx="2495" cy="343"/>
              </a:xfrm>
              <a:custGeom>
                <a:avLst/>
                <a:gdLst/>
                <a:ahLst/>
                <a:cxnLst>
                  <a:cxn ang="0">
                    <a:pos x="1225" y="0"/>
                  </a:cxn>
                  <a:cxn ang="0">
                    <a:pos x="0" y="408"/>
                  </a:cxn>
                  <a:cxn ang="0">
                    <a:pos x="2495" y="408"/>
                  </a:cxn>
                  <a:cxn ang="0">
                    <a:pos x="1633" y="0"/>
                  </a:cxn>
                  <a:cxn ang="0">
                    <a:pos x="1225" y="0"/>
                  </a:cxn>
                </a:cxnLst>
                <a:rect l="0" t="0" r="r" b="b"/>
                <a:pathLst>
                  <a:path w="2495" h="408">
                    <a:moveTo>
                      <a:pt x="1225" y="0"/>
                    </a:moveTo>
                    <a:lnTo>
                      <a:pt x="0" y="408"/>
                    </a:lnTo>
                    <a:lnTo>
                      <a:pt x="2495" y="408"/>
                    </a:lnTo>
                    <a:lnTo>
                      <a:pt x="1633" y="0"/>
                    </a:lnTo>
                    <a:lnTo>
                      <a:pt x="1225" y="0"/>
                    </a:lnTo>
                    <a:close/>
                  </a:path>
                </a:pathLst>
              </a:custGeom>
              <a:gradFill rotWithShape="0">
                <a:gsLst>
                  <a:gs pos="0">
                    <a:srgbClr val="A603AB"/>
                  </a:gs>
                  <a:gs pos="100000">
                    <a:srgbClr val="A603AB">
                      <a:alpha val="37000"/>
                    </a:srgbClr>
                  </a:gs>
                </a:gsLst>
                <a:lin ang="5400000" scaled="1"/>
              </a:gradFill>
              <a:ln w="9360">
                <a:solidFill>
                  <a:srgbClr val="000066"/>
                </a:solidFill>
                <a:round/>
                <a:headEnd/>
                <a:tailEnd/>
              </a:ln>
              <a:effectLst/>
            </p:spPr>
            <p:txBody>
              <a:bodyPr wrap="none" anchor="ctr"/>
              <a:lstStyle/>
              <a:p>
                <a:endParaRPr lang="zh-CN" altLang="en-US"/>
              </a:p>
            </p:txBody>
          </p:sp>
          <p:sp>
            <p:nvSpPr>
              <p:cNvPr id="188498" name="Rectangle 82"/>
              <p:cNvSpPr>
                <a:spLocks noChangeArrowheads="1"/>
              </p:cNvSpPr>
              <p:nvPr/>
            </p:nvSpPr>
            <p:spPr bwMode="auto">
              <a:xfrm>
                <a:off x="2295" y="2495"/>
                <a:ext cx="44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0</a:t>
                </a:r>
                <a:r>
                  <a:rPr lang="zh-CN" altLang="en-GB" sz="1400" b="1">
                    <a:solidFill>
                      <a:srgbClr val="000000"/>
                    </a:solidFill>
                    <a:latin typeface="Times New Roman" pitchFamily="16" charset="0"/>
                  </a:rPr>
                  <a:t>～</a:t>
                </a:r>
                <a:r>
                  <a:rPr lang="en-GB" altLang="zh-CN" sz="1400" b="1">
                    <a:solidFill>
                      <a:srgbClr val="000000"/>
                    </a:solidFill>
                    <a:latin typeface="Times New Roman" pitchFamily="16" charset="0"/>
                  </a:rPr>
                  <a:t>1</a:t>
                </a:r>
                <a:r>
                  <a:rPr lang="zh-CN" altLang="en-GB" sz="1400" b="1">
                    <a:solidFill>
                      <a:srgbClr val="000000"/>
                    </a:solidFill>
                    <a:latin typeface="Times New Roman" pitchFamily="16" charset="0"/>
                  </a:rPr>
                  <a:t>个</a:t>
                </a:r>
              </a:p>
            </p:txBody>
          </p:sp>
          <p:sp>
            <p:nvSpPr>
              <p:cNvPr id="188499" name="Rectangle 83"/>
              <p:cNvSpPr>
                <a:spLocks noChangeArrowheads="1"/>
              </p:cNvSpPr>
              <p:nvPr/>
            </p:nvSpPr>
            <p:spPr bwMode="auto">
              <a:xfrm>
                <a:off x="2867" y="2450"/>
                <a:ext cx="613" cy="193"/>
              </a:xfrm>
              <a:prstGeom prst="rect">
                <a:avLst/>
              </a:prstGeom>
              <a:noFill/>
              <a:ln w="9525">
                <a:noFill/>
                <a:round/>
                <a:headEnd/>
                <a:tailEnd/>
              </a:ln>
              <a:effectLst/>
            </p:spPr>
            <p:txBody>
              <a:bodyPr wrap="none" lIns="90000" tIns="46800" rIns="90000" bIns="4680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功率控制</a:t>
                </a:r>
              </a:p>
            </p:txBody>
          </p:sp>
          <p:sp>
            <p:nvSpPr>
              <p:cNvPr id="188500" name="Rectangle 84"/>
              <p:cNvSpPr>
                <a:spLocks noChangeArrowheads="1"/>
              </p:cNvSpPr>
              <p:nvPr/>
            </p:nvSpPr>
            <p:spPr bwMode="auto">
              <a:xfrm>
                <a:off x="4620" y="2472"/>
                <a:ext cx="760" cy="269"/>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补充信道</a:t>
                </a:r>
              </a:p>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 </a:t>
                </a:r>
                <a:r>
                  <a:rPr lang="en-GB" altLang="zh-CN" sz="1400" b="1">
                    <a:solidFill>
                      <a:srgbClr val="000000"/>
                    </a:solidFill>
                    <a:latin typeface="Times New Roman" pitchFamily="16" charset="0"/>
                  </a:rPr>
                  <a:t>RC1 ~</a:t>
                </a:r>
                <a:r>
                  <a:rPr lang="en-GB" altLang="zh-CN" sz="1400" b="1">
                    <a:solidFill>
                      <a:srgbClr val="080808"/>
                    </a:solidFill>
                    <a:latin typeface="Times New Roman" pitchFamily="16" charset="0"/>
                  </a:rPr>
                  <a:t> 2</a:t>
                </a:r>
                <a:r>
                  <a:rPr lang="zh-CN" altLang="en-GB" sz="1400" b="1">
                    <a:solidFill>
                      <a:srgbClr val="000000"/>
                    </a:solidFill>
                    <a:latin typeface="Times New Roman" pitchFamily="16" charset="0"/>
                  </a:rPr>
                  <a:t>）</a:t>
                </a:r>
              </a:p>
            </p:txBody>
          </p:sp>
        </p:grpSp>
      </p:grpSp>
      <p:sp>
        <p:nvSpPr>
          <p:cNvPr id="188501" name="Rectangle 85"/>
          <p:cNvSpPr>
            <a:spLocks noChangeArrowheads="1"/>
          </p:cNvSpPr>
          <p:nvPr/>
        </p:nvSpPr>
        <p:spPr bwMode="auto">
          <a:xfrm>
            <a:off x="2895600" y="4578350"/>
            <a:ext cx="3679825" cy="520700"/>
          </a:xfrm>
          <a:prstGeom prst="rect">
            <a:avLst/>
          </a:prstGeom>
          <a:noFill/>
          <a:ln w="9525">
            <a:noFill/>
            <a:round/>
            <a:headEnd/>
            <a:tailEnd/>
          </a:ln>
          <a:effectLst/>
        </p:spPr>
        <p:txBody>
          <a:bodyPr lIns="90000" tIns="46800" rIns="90000" bIns="46800" anchor="ctr">
            <a:spAutoFit/>
          </a:bodyPr>
          <a:lstStyle/>
          <a:p>
            <a:pP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660066"/>
                </a:solidFill>
                <a:latin typeface="Times New Roman" pitchFamily="16" charset="0"/>
              </a:rPr>
              <a:t>图</a:t>
            </a:r>
            <a:r>
              <a:rPr lang="en-GB" altLang="zh-CN" sz="1400" b="1">
                <a:solidFill>
                  <a:srgbClr val="660066"/>
                </a:solidFill>
                <a:latin typeface="Times New Roman" pitchFamily="16" charset="0"/>
              </a:rPr>
              <a:t>10-11  CDMA2000 1x</a:t>
            </a:r>
            <a:r>
              <a:rPr lang="zh-CN" altLang="en-GB" sz="1400" b="1">
                <a:solidFill>
                  <a:srgbClr val="660066"/>
                </a:solidFill>
                <a:latin typeface="Times New Roman" pitchFamily="16" charset="0"/>
              </a:rPr>
              <a:t>前向链路物理信道划分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withEffect">
                                  <p:stCondLst>
                                    <p:cond delay="0"/>
                                  </p:stCondLst>
                                  <p:childTnLst>
                                    <p:set>
                                      <p:cBhvr additive="repl">
                                        <p:cTn id="6" dur="1" fill="hold">
                                          <p:stCondLst>
                                            <p:cond delay="0"/>
                                          </p:stCondLst>
                                        </p:cTn>
                                        <p:tgtEl>
                                          <p:spTgt spid="188421"/>
                                        </p:tgtEl>
                                        <p:attrNameLst>
                                          <p:attrName>style.visibility</p:attrName>
                                        </p:attrNameLst>
                                      </p:cBhvr>
                                      <p:to>
                                        <p:strVal val="visible"/>
                                      </p:to>
                                    </p:set>
                                    <p:animEffect transition="in" filter="wipe(up)">
                                      <p:cBhvr additive="repl">
                                        <p:cTn id="7" dur="1000"/>
                                        <p:tgtEl>
                                          <p:spTgt spid="188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190466" name="Rectangle 2"/>
          <p:cNvSpPr>
            <a:spLocks noGrp="1" noChangeArrowheads="1"/>
          </p:cNvSpPr>
          <p:nvPr>
            <p:ph type="title"/>
          </p:nvPr>
        </p:nvSpPr>
        <p:spPr>
          <a:xfrm>
            <a:off x="684213" y="198438"/>
            <a:ext cx="7772400" cy="6397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b="0" dirty="0" smtClean="0">
                <a:effectLst>
                  <a:outerShdw blurRad="38100" dist="38100" dir="2700000" algn="tl">
                    <a:srgbClr val="C0C0C0"/>
                  </a:outerShdw>
                </a:effectLst>
              </a:rPr>
              <a:t>下行（</a:t>
            </a:r>
            <a:r>
              <a:rPr lang="zh-CN" altLang="en-GB" sz="2800" b="0" dirty="0" smtClean="0">
                <a:effectLst>
                  <a:outerShdw blurRad="38100" dist="38100" dir="2700000" algn="tl">
                    <a:srgbClr val="C0C0C0"/>
                  </a:outerShdw>
                </a:effectLst>
              </a:rPr>
              <a:t>前向</a:t>
            </a:r>
            <a:r>
              <a:rPr lang="zh-CN" altLang="en-US" sz="2800" b="0" dirty="0" smtClean="0">
                <a:effectLst>
                  <a:outerShdw blurRad="38100" dist="38100" dir="2700000" algn="tl">
                    <a:srgbClr val="C0C0C0"/>
                  </a:outerShdw>
                </a:effectLst>
              </a:rPr>
              <a:t>）</a:t>
            </a:r>
            <a:r>
              <a:rPr lang="zh-CN" altLang="en-GB" sz="2800" b="0" dirty="0" smtClean="0">
                <a:effectLst>
                  <a:outerShdw blurRad="38100" dist="38100" dir="2700000" algn="tl">
                    <a:srgbClr val="C0C0C0"/>
                  </a:outerShdw>
                </a:effectLst>
              </a:rPr>
              <a:t>链路</a:t>
            </a:r>
            <a:r>
              <a:rPr lang="zh-CN" altLang="en-GB" sz="2800" b="0" dirty="0">
                <a:effectLst>
                  <a:outerShdw blurRad="38100" dist="38100" dir="2700000" algn="tl">
                    <a:srgbClr val="C0C0C0"/>
                  </a:outerShdw>
                </a:effectLst>
              </a:rPr>
              <a:t>物理信道名称及分类</a:t>
            </a:r>
          </a:p>
        </p:txBody>
      </p:sp>
      <p:graphicFrame>
        <p:nvGraphicFramePr>
          <p:cNvPr id="190467" name="Object 3"/>
          <p:cNvGraphicFramePr>
            <a:graphicFrameLocks noChangeAspect="1"/>
          </p:cNvGraphicFramePr>
          <p:nvPr/>
        </p:nvGraphicFramePr>
        <p:xfrm>
          <a:off x="685800" y="1066800"/>
          <a:ext cx="7775575" cy="5184775"/>
        </p:xfrm>
        <a:graphic>
          <a:graphicData uri="http://schemas.openxmlformats.org/presentationml/2006/ole">
            <p:oleObj spid="_x0000_s190467" r:id="rId4" imgW="4304762" imgH="3304762" progId="PBrush">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90467"/>
                                        </p:tgtEl>
                                        <p:attrNameLst>
                                          <p:attrName>style.visibility</p:attrName>
                                        </p:attrNameLst>
                                      </p:cBhvr>
                                      <p:to>
                                        <p:strVal val="visible"/>
                                      </p:to>
                                    </p:set>
                                    <p:animEffect transition="in" filter="blinds(horizontal)">
                                      <p:cBhvr additive="repl">
                                        <p:cTn id="7" dur="500"/>
                                        <p:tgtEl>
                                          <p:spTgt spid="190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249858" name="Rectangle 2"/>
          <p:cNvSpPr>
            <a:spLocks noGrp="1" noChangeArrowheads="1"/>
          </p:cNvSpPr>
          <p:nvPr>
            <p:ph type="title"/>
          </p:nvPr>
        </p:nvSpPr>
        <p:spPr>
          <a:xfrm>
            <a:off x="684213" y="198438"/>
            <a:ext cx="7772400" cy="6397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a:effectLst>
                  <a:outerShdw blurRad="38100" dist="38100" dir="2700000" algn="tl">
                    <a:srgbClr val="C0C0C0"/>
                  </a:outerShdw>
                </a:effectLst>
              </a:rPr>
              <a:t>前向导频信道的作用</a:t>
            </a:r>
          </a:p>
        </p:txBody>
      </p:sp>
      <p:sp>
        <p:nvSpPr>
          <p:cNvPr id="249859" name="Rectangle 3"/>
          <p:cNvSpPr>
            <a:spLocks noGrp="1" noChangeArrowheads="1"/>
          </p:cNvSpPr>
          <p:nvPr>
            <p:ph type="body" idx="1"/>
          </p:nvPr>
        </p:nvSpPr>
        <p:spPr>
          <a:xfrm>
            <a:off x="684213" y="1916113"/>
            <a:ext cx="7991475" cy="3776662"/>
          </a:xfrm>
          <a:ln/>
        </p:spPr>
        <p:txBody>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0000"/>
                </a:solidFill>
                <a:latin typeface="宋体" charset="-122"/>
              </a:rPr>
              <a:t>使在其覆盖范围内的</a:t>
            </a:r>
            <a:r>
              <a:rPr lang="en-GB" altLang="zh-CN" sz="2400" b="0">
                <a:solidFill>
                  <a:srgbClr val="000000"/>
                </a:solidFill>
                <a:latin typeface="宋体" charset="-122"/>
              </a:rPr>
              <a:t>MS</a:t>
            </a:r>
            <a:r>
              <a:rPr lang="zh-CN" altLang="en-GB" sz="2400" b="0">
                <a:solidFill>
                  <a:srgbClr val="000000"/>
                </a:solidFill>
                <a:latin typeface="宋体" charset="-122"/>
              </a:rPr>
              <a:t>能够获得基本的同步信息，也就是各</a:t>
            </a:r>
            <a:r>
              <a:rPr lang="en-GB" altLang="zh-CN" sz="2400" b="0">
                <a:solidFill>
                  <a:srgbClr val="000000"/>
                </a:solidFill>
                <a:latin typeface="宋体" charset="-122"/>
              </a:rPr>
              <a:t>BS</a:t>
            </a:r>
            <a:r>
              <a:rPr lang="zh-CN" altLang="en-GB" sz="2400" b="0">
                <a:solidFill>
                  <a:srgbClr val="000000"/>
                </a:solidFill>
                <a:latin typeface="宋体" charset="-122"/>
              </a:rPr>
              <a:t>的</a:t>
            </a:r>
            <a:r>
              <a:rPr lang="en-GB" altLang="zh-CN" sz="2400" b="0">
                <a:solidFill>
                  <a:srgbClr val="000000"/>
                </a:solidFill>
                <a:latin typeface="宋体" charset="-122"/>
              </a:rPr>
              <a:t>PN</a:t>
            </a:r>
            <a:r>
              <a:rPr lang="zh-CN" altLang="en-GB" sz="2400" b="0">
                <a:solidFill>
                  <a:srgbClr val="000000"/>
                </a:solidFill>
                <a:latin typeface="宋体" charset="-122"/>
              </a:rPr>
              <a:t>短码相位的信息，</a:t>
            </a:r>
            <a:r>
              <a:rPr lang="en-GB" altLang="zh-CN" sz="2400" b="0">
                <a:solidFill>
                  <a:srgbClr val="000000"/>
                </a:solidFill>
                <a:latin typeface="宋体" charset="-122"/>
              </a:rPr>
              <a:t>MS</a:t>
            </a:r>
            <a:r>
              <a:rPr lang="zh-CN" altLang="en-GB" sz="2400" b="0">
                <a:solidFill>
                  <a:srgbClr val="000000"/>
                </a:solidFill>
                <a:latin typeface="宋体" charset="-122"/>
              </a:rPr>
              <a:t>可根据它们进行</a:t>
            </a:r>
            <a:r>
              <a:rPr lang="zh-CN" altLang="en-GB" sz="2400" b="0">
                <a:solidFill>
                  <a:srgbClr val="003300"/>
                </a:solidFill>
                <a:latin typeface="宋体" charset="-122"/>
              </a:rPr>
              <a:t>信道估计和相干解调</a:t>
            </a:r>
            <a:r>
              <a:rPr lang="zh-CN" altLang="en-GB" sz="2400" b="0">
                <a:solidFill>
                  <a:srgbClr val="000000"/>
                </a:solidFill>
                <a:latin typeface="宋体" charset="-122"/>
              </a:rPr>
              <a:t>。</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0">
                <a:solidFill>
                  <a:srgbClr val="000000"/>
                </a:solidFill>
                <a:latin typeface="宋体" charset="-122"/>
              </a:rPr>
              <a:t>MS</a:t>
            </a:r>
            <a:r>
              <a:rPr lang="zh-CN" altLang="en-GB" sz="2400" b="0">
                <a:solidFill>
                  <a:srgbClr val="000000"/>
                </a:solidFill>
                <a:latin typeface="宋体" charset="-122"/>
              </a:rPr>
              <a:t>还可以可通过对导频信号进行检测，以比较相邻基站的信号强度和决定什么时候需要进行</a:t>
            </a:r>
            <a:r>
              <a:rPr lang="zh-CN" altLang="en-GB" sz="2400" b="0">
                <a:solidFill>
                  <a:srgbClr val="003300"/>
                </a:solidFill>
                <a:latin typeface="宋体" charset="-122"/>
              </a:rPr>
              <a:t>越区切换</a:t>
            </a:r>
            <a:r>
              <a:rPr lang="zh-CN" altLang="en-GB" sz="2400" b="0">
                <a:solidFill>
                  <a:srgbClr val="000000"/>
                </a:solidFill>
                <a:latin typeface="宋体" charset="-122"/>
              </a:rPr>
              <a:t>。</a:t>
            </a:r>
          </a:p>
          <a:p>
            <a:pPr>
              <a:lnSpc>
                <a:spcPct val="9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0000"/>
                </a:solidFill>
                <a:latin typeface="宋体" charset="-122"/>
              </a:rPr>
              <a:t>  因此，导频信道需要用</a:t>
            </a:r>
            <a:r>
              <a:rPr lang="zh-CN" altLang="en-GB" sz="2400" b="0" u="sng">
                <a:solidFill>
                  <a:srgbClr val="000000"/>
                </a:solidFill>
                <a:latin typeface="宋体" charset="-122"/>
              </a:rPr>
              <a:t>较大的功率</a:t>
            </a:r>
            <a:r>
              <a:rPr lang="zh-CN" altLang="en-GB" sz="2400" b="0">
                <a:solidFill>
                  <a:srgbClr val="000000"/>
                </a:solidFill>
                <a:latin typeface="宋体" charset="-122"/>
              </a:rPr>
              <a:t>来发射，以保证可靠性。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253954" name="Rectangle 2"/>
          <p:cNvSpPr>
            <a:spLocks noGrp="1" noChangeArrowheads="1"/>
          </p:cNvSpPr>
          <p:nvPr>
            <p:ph type="title"/>
          </p:nvPr>
        </p:nvSpPr>
        <p:spPr>
          <a:xfrm>
            <a:off x="714348" y="142852"/>
            <a:ext cx="7772400" cy="654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前向导频信道的区分</a:t>
            </a:r>
          </a:p>
        </p:txBody>
      </p:sp>
      <p:sp>
        <p:nvSpPr>
          <p:cNvPr id="253955" name="Rectangle 3"/>
          <p:cNvSpPr>
            <a:spLocks noGrp="1" noChangeArrowheads="1"/>
          </p:cNvSpPr>
          <p:nvPr>
            <p:ph type="body" idx="1"/>
          </p:nvPr>
        </p:nvSpPr>
        <p:spPr>
          <a:xfrm>
            <a:off x="395288" y="1989138"/>
            <a:ext cx="8353425" cy="3205162"/>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0">
                <a:latin typeface="宋体" charset="-122"/>
              </a:rPr>
              <a:t>CDMA</a:t>
            </a:r>
            <a:r>
              <a:rPr lang="zh-CN" altLang="en-GB" sz="2400" b="0">
                <a:latin typeface="宋体" charset="-122"/>
              </a:rPr>
              <a:t>系统中，</a:t>
            </a:r>
            <a:r>
              <a:rPr lang="zh-CN" altLang="en-GB" sz="2400" b="0">
                <a:solidFill>
                  <a:srgbClr val="003300"/>
                </a:solidFill>
                <a:latin typeface="宋体" charset="-122"/>
              </a:rPr>
              <a:t>不同的基站</a:t>
            </a:r>
            <a:r>
              <a:rPr lang="zh-CN" altLang="en-GB" sz="2400" b="0">
                <a:latin typeface="宋体" charset="-122"/>
              </a:rPr>
              <a:t>利用导频</a:t>
            </a:r>
            <a:r>
              <a:rPr lang="en-GB" altLang="zh-CN" sz="2400" b="0">
                <a:latin typeface="宋体" charset="-122"/>
              </a:rPr>
              <a:t>PN</a:t>
            </a:r>
            <a:r>
              <a:rPr lang="zh-CN" altLang="en-GB" sz="2400" b="0">
                <a:latin typeface="宋体" charset="-122"/>
              </a:rPr>
              <a:t>序列的不同时间偏置来标识，时间偏置可以复用。</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不同的导频信道</a:t>
            </a:r>
            <a:r>
              <a:rPr lang="zh-CN" altLang="en-GB" sz="2400" b="0">
                <a:latin typeface="宋体" charset="-122"/>
              </a:rPr>
              <a:t>由偏置指数（</a:t>
            </a:r>
            <a:r>
              <a:rPr lang="en-GB" altLang="zh-CN" sz="2400" b="0">
                <a:latin typeface="宋体" charset="-122"/>
              </a:rPr>
              <a:t>0</a:t>
            </a:r>
            <a:r>
              <a:rPr lang="zh-CN" altLang="en-GB" sz="2400" b="0">
                <a:latin typeface="宋体" charset="-122"/>
              </a:rPr>
              <a:t>～</a:t>
            </a:r>
            <a:r>
              <a:rPr lang="en-GB" altLang="zh-CN" sz="2400" b="0">
                <a:latin typeface="宋体" charset="-122"/>
              </a:rPr>
              <a:t>511</a:t>
            </a:r>
            <a:r>
              <a:rPr lang="zh-CN" altLang="en-GB" sz="2400" b="0">
                <a:latin typeface="宋体" charset="-122"/>
              </a:rPr>
              <a:t>）来区别，任一导频</a:t>
            </a:r>
            <a:r>
              <a:rPr lang="en-GB" altLang="zh-CN" sz="2400" b="0">
                <a:latin typeface="宋体" charset="-122"/>
              </a:rPr>
              <a:t>PN</a:t>
            </a:r>
            <a:r>
              <a:rPr lang="zh-CN" altLang="en-GB" sz="2400" b="0">
                <a:latin typeface="宋体" charset="-122"/>
              </a:rPr>
              <a:t>序列的偏置指数乘上一个常数就是该序列相对于零偏置导频</a:t>
            </a:r>
            <a:r>
              <a:rPr lang="en-GB" altLang="zh-CN" sz="2400" b="0">
                <a:latin typeface="宋体" charset="-122"/>
              </a:rPr>
              <a:t>PN</a:t>
            </a:r>
            <a:r>
              <a:rPr lang="zh-CN" altLang="en-GB" sz="2400" b="0">
                <a:latin typeface="宋体" charset="-122"/>
              </a:rPr>
              <a:t>序列的偏置时间。</a:t>
            </a:r>
          </a:p>
          <a:p>
            <a:pPr>
              <a:spcBef>
                <a:spcPts val="8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   对于</a:t>
            </a:r>
            <a:r>
              <a:rPr lang="en-GB" altLang="zh-CN" sz="2400" b="0">
                <a:latin typeface="宋体" charset="-122"/>
              </a:rPr>
              <a:t>CDMA2000 1x</a:t>
            </a:r>
            <a:r>
              <a:rPr lang="zh-CN" altLang="en-GB" sz="2400" b="0">
                <a:latin typeface="宋体" charset="-122"/>
              </a:rPr>
              <a:t>系统，该常数是</a:t>
            </a:r>
            <a:r>
              <a:rPr lang="en-GB" altLang="zh-CN" sz="2400" b="0">
                <a:latin typeface="宋体" charset="-122"/>
              </a:rPr>
              <a:t>64</a:t>
            </a:r>
            <a:r>
              <a:rPr lang="zh-CN" altLang="en-GB" sz="2400" b="0">
                <a:latin typeface="宋体" charset="-122"/>
              </a:rPr>
              <a:t>。</a:t>
            </a:r>
            <a:r>
              <a:rPr lang="zh-CN" altLang="en-GB" sz="3200" b="0"/>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61443" name="Text Box 3"/>
          <p:cNvSpPr txBox="1">
            <a:spLocks noChangeArrowheads="1"/>
          </p:cNvSpPr>
          <p:nvPr/>
        </p:nvSpPr>
        <p:spPr bwMode="auto">
          <a:xfrm>
            <a:off x="-428660" y="-142900"/>
            <a:ext cx="4821238" cy="11430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dirty="0" smtClean="0">
                <a:solidFill>
                  <a:srgbClr val="FFFFFF"/>
                </a:solidFill>
                <a:effectLst>
                  <a:outerShdw blurRad="38100" dist="38100" dir="2700000" algn="tl">
                    <a:srgbClr val="C0C0C0"/>
                  </a:outerShdw>
                </a:effectLst>
                <a:latin typeface="宋体" charset="-122"/>
              </a:rPr>
              <a:t>F-PICH</a:t>
            </a:r>
            <a:r>
              <a:rPr lang="zh-CN" altLang="en-GB" sz="2800" dirty="0" smtClean="0">
                <a:solidFill>
                  <a:srgbClr val="FFFFFF"/>
                </a:solidFill>
                <a:effectLst>
                  <a:outerShdw blurRad="38100" dist="38100" dir="2700000" algn="tl">
                    <a:srgbClr val="C0C0C0"/>
                  </a:outerShdw>
                </a:effectLst>
                <a:latin typeface="宋体" charset="-122"/>
              </a:rPr>
              <a:t>处理过程</a:t>
            </a:r>
            <a:endParaRPr lang="en-GB" altLang="zh-CN" sz="2800" dirty="0">
              <a:solidFill>
                <a:srgbClr val="FFFFFF"/>
              </a:solidFill>
              <a:effectLst>
                <a:outerShdw blurRad="38100" dist="38100" dir="2700000" algn="tl">
                  <a:srgbClr val="C0C0C0"/>
                </a:outerShdw>
              </a:effectLst>
              <a:latin typeface="宋体" charset="-122"/>
            </a:endParaRPr>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8065" name="Object 1"/>
          <p:cNvGraphicFramePr>
            <a:graphicFrameLocks noChangeAspect="1"/>
          </p:cNvGraphicFramePr>
          <p:nvPr/>
        </p:nvGraphicFramePr>
        <p:xfrm>
          <a:off x="-137413" y="1214422"/>
          <a:ext cx="9495759" cy="5143536"/>
        </p:xfrm>
        <a:graphic>
          <a:graphicData uri="http://schemas.openxmlformats.org/presentationml/2006/ole">
            <p:oleObj spid="_x0000_s88065" name="Visio" r:id="rId4" imgW="6526987" imgH="3848915" progId="Visio.Drawing.11">
              <p:embed/>
            </p:oleObj>
          </a:graphicData>
        </a:graphic>
      </p:graphicFrame>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checker/>
    <p:sndAc>
      <p:end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256002" name="Rectangle 2"/>
          <p:cNvSpPr>
            <a:spLocks noGrp="1" noChangeArrowheads="1"/>
          </p:cNvSpPr>
          <p:nvPr>
            <p:ph type="title"/>
          </p:nvPr>
        </p:nvSpPr>
        <p:spPr>
          <a:xfrm>
            <a:off x="755650" y="71414"/>
            <a:ext cx="7772400" cy="7254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前向同步信道</a:t>
            </a:r>
          </a:p>
        </p:txBody>
      </p:sp>
      <p:sp>
        <p:nvSpPr>
          <p:cNvPr id="256003" name="Rectangle 3"/>
          <p:cNvSpPr>
            <a:spLocks noGrp="1" noChangeArrowheads="1"/>
          </p:cNvSpPr>
          <p:nvPr>
            <p:ph type="body" idx="1"/>
          </p:nvPr>
        </p:nvSpPr>
        <p:spPr>
          <a:xfrm>
            <a:off x="457200" y="1447800"/>
            <a:ext cx="8351838" cy="4206875"/>
          </a:xfrm>
          <a:ln/>
        </p:spPr>
        <p:txBody>
          <a:bodyPr/>
          <a:lstStyle/>
          <a:p>
            <a:pPr>
              <a:spcBef>
                <a:spcPts val="600"/>
              </a:spcBef>
              <a:buClr>
                <a:srgbClr val="8C37CB"/>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0" dirty="0">
                <a:solidFill>
                  <a:srgbClr val="000000"/>
                </a:solidFill>
                <a:latin typeface="宋体" charset="-122"/>
              </a:rPr>
              <a:t>F-SYNCH</a:t>
            </a:r>
            <a:r>
              <a:rPr lang="zh-CN" altLang="en-GB" sz="2400" b="0" dirty="0">
                <a:solidFill>
                  <a:srgbClr val="000000"/>
                </a:solidFill>
                <a:latin typeface="宋体" charset="-122"/>
              </a:rPr>
              <a:t>只经过了</a:t>
            </a:r>
            <a:r>
              <a:rPr lang="en-GB" altLang="zh-CN" sz="2400" b="0" dirty="0">
                <a:solidFill>
                  <a:srgbClr val="000000"/>
                </a:solidFill>
                <a:latin typeface="宋体" charset="-122"/>
              </a:rPr>
              <a:t>PN</a:t>
            </a:r>
            <a:r>
              <a:rPr lang="zh-CN" altLang="en-GB" sz="2400" b="0" dirty="0">
                <a:solidFill>
                  <a:srgbClr val="000000"/>
                </a:solidFill>
                <a:latin typeface="宋体" charset="-122"/>
              </a:rPr>
              <a:t>短码的调制</a:t>
            </a:r>
          </a:p>
          <a:p>
            <a:pPr>
              <a:spcBef>
                <a:spcPts val="600"/>
              </a:spcBef>
              <a:buClr>
                <a:srgbClr val="8C37CB"/>
              </a:buClr>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solidFill>
                  <a:srgbClr val="003300"/>
                </a:solidFill>
                <a:latin typeface="宋体" charset="-122"/>
              </a:rPr>
              <a:t>作用</a:t>
            </a:r>
          </a:p>
          <a:p>
            <a:pPr>
              <a:spcBef>
                <a:spcPts val="600"/>
              </a:spcBef>
              <a:buClr>
                <a:srgbClr val="8C37CB"/>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solidFill>
                  <a:srgbClr val="000000"/>
                </a:solidFill>
                <a:latin typeface="宋体" charset="-122"/>
              </a:rPr>
              <a:t>  传送同步信息，在基站覆盖的范围内，各移动台可利用这种信息进行同步</a:t>
            </a:r>
            <a:r>
              <a:rPr lang="zh-CN" altLang="en-GB" sz="2400" b="0" dirty="0" smtClean="0">
                <a:solidFill>
                  <a:srgbClr val="000000"/>
                </a:solidFill>
                <a:latin typeface="宋体" charset="-122"/>
              </a:rPr>
              <a:t>捕获</a:t>
            </a:r>
            <a:endParaRPr lang="en-US" altLang="zh-CN" sz="2400" b="0" dirty="0" smtClean="0">
              <a:solidFill>
                <a:srgbClr val="000000"/>
              </a:solidFill>
              <a:latin typeface="宋体" charset="-122"/>
            </a:endParaRPr>
          </a:p>
          <a:p>
            <a:pPr>
              <a:spcBef>
                <a:spcPts val="600"/>
              </a:spcBef>
              <a:buClr>
                <a:srgbClr val="8C37CB"/>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400" b="0" dirty="0" smtClean="0">
              <a:solidFill>
                <a:srgbClr val="000000"/>
              </a:solidFill>
              <a:latin typeface="宋体" charset="-122"/>
            </a:endParaRPr>
          </a:p>
          <a:p>
            <a:pPr>
              <a:spcBef>
                <a:spcPts val="600"/>
              </a:spcBef>
              <a:buClr>
                <a:srgbClr val="8C37CB"/>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0" dirty="0" smtClean="0">
                <a:latin typeface="宋体" charset="-122"/>
              </a:rPr>
              <a:t>F-SYNCH</a:t>
            </a:r>
            <a:r>
              <a:rPr lang="zh-CN" altLang="en-GB" sz="2400" b="0" dirty="0">
                <a:latin typeface="宋体" charset="-122"/>
              </a:rPr>
              <a:t>的数据速率为固定的</a:t>
            </a:r>
            <a:r>
              <a:rPr lang="en-GB" altLang="zh-CN" sz="2400" b="0" dirty="0">
                <a:latin typeface="宋体" charset="-122"/>
              </a:rPr>
              <a:t>1200bps</a:t>
            </a:r>
            <a:r>
              <a:rPr lang="zh-CN" altLang="en-GB" sz="2400" b="0" dirty="0">
                <a:latin typeface="宋体" charset="-122"/>
              </a:rPr>
              <a:t>，在发送前要经过卷积编码、码符号重复、交织、扩频、</a:t>
            </a:r>
            <a:r>
              <a:rPr lang="en-GB" altLang="zh-CN" sz="2400" b="0" dirty="0">
                <a:latin typeface="宋体" charset="-122"/>
              </a:rPr>
              <a:t>QPSK</a:t>
            </a:r>
            <a:r>
              <a:rPr lang="zh-CN" altLang="en-GB" sz="2400" b="0" dirty="0">
                <a:latin typeface="宋体" charset="-122"/>
              </a:rPr>
              <a:t>调制和滤波。</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61443" name="Text Box 3"/>
          <p:cNvSpPr txBox="1">
            <a:spLocks noChangeArrowheads="1"/>
          </p:cNvSpPr>
          <p:nvPr/>
        </p:nvSpPr>
        <p:spPr bwMode="auto">
          <a:xfrm>
            <a:off x="-534990" y="-142892"/>
            <a:ext cx="4821238" cy="11430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dirty="0" smtClean="0">
                <a:solidFill>
                  <a:srgbClr val="FFFFFF"/>
                </a:solidFill>
                <a:effectLst>
                  <a:outerShdw blurRad="38100" dist="38100" dir="2700000" algn="tl">
                    <a:srgbClr val="C0C0C0"/>
                  </a:outerShdw>
                </a:effectLst>
                <a:latin typeface="宋体" charset="-122"/>
              </a:rPr>
              <a:t>F-SYNCH</a:t>
            </a:r>
            <a:r>
              <a:rPr lang="zh-CN" altLang="en-GB" sz="2800" dirty="0" smtClean="0">
                <a:solidFill>
                  <a:srgbClr val="FFFFFF"/>
                </a:solidFill>
                <a:effectLst>
                  <a:outerShdw blurRad="38100" dist="38100" dir="2700000" algn="tl">
                    <a:srgbClr val="C0C0C0"/>
                  </a:outerShdw>
                </a:effectLst>
                <a:latin typeface="宋体" charset="-122"/>
              </a:rPr>
              <a:t>处理过程</a:t>
            </a:r>
            <a:endParaRPr lang="en-GB" altLang="zh-CN" sz="2800" dirty="0">
              <a:solidFill>
                <a:srgbClr val="FFFFFF"/>
              </a:solidFill>
              <a:effectLst>
                <a:outerShdw blurRad="38100" dist="38100" dir="2700000" algn="tl">
                  <a:srgbClr val="C0C0C0"/>
                </a:outerShdw>
              </a:effectLst>
              <a:latin typeface="宋体" charset="-122"/>
            </a:endParaRPr>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2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2179" name="Object 3"/>
          <p:cNvGraphicFramePr>
            <a:graphicFrameLocks noChangeAspect="1"/>
          </p:cNvGraphicFramePr>
          <p:nvPr/>
        </p:nvGraphicFramePr>
        <p:xfrm>
          <a:off x="45085" y="808570"/>
          <a:ext cx="9098947" cy="6263768"/>
        </p:xfrm>
        <a:graphic>
          <a:graphicData uri="http://schemas.openxmlformats.org/presentationml/2006/ole">
            <p:oleObj spid="_x0000_s562179" name="Visio" r:id="rId4" imgW="6526987" imgH="4494679" progId="Visio.Drawing.11">
              <p:embed/>
            </p:oleObj>
          </a:graphicData>
        </a:graphic>
      </p:graphicFrame>
    </p:spTree>
  </p:cSld>
  <p:clrMapOvr>
    <a:masterClrMapping/>
  </p:clrMapOvr>
  <p:transition>
    <p:checker/>
    <p:sndAc>
      <p:end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262146" name="Rectangle 2"/>
          <p:cNvSpPr>
            <a:spLocks noGrp="1" noChangeArrowheads="1"/>
          </p:cNvSpPr>
          <p:nvPr>
            <p:ph type="title"/>
          </p:nvPr>
        </p:nvSpPr>
        <p:spPr>
          <a:xfrm>
            <a:off x="760413" y="142852"/>
            <a:ext cx="7772400" cy="654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前向寻呼信道的作用</a:t>
            </a:r>
          </a:p>
        </p:txBody>
      </p:sp>
      <p:sp>
        <p:nvSpPr>
          <p:cNvPr id="262147" name="Rectangle 3"/>
          <p:cNvSpPr>
            <a:spLocks noGrp="1" noChangeArrowheads="1"/>
          </p:cNvSpPr>
          <p:nvPr>
            <p:ph type="body" idx="1"/>
          </p:nvPr>
        </p:nvSpPr>
        <p:spPr>
          <a:xfrm>
            <a:off x="684213" y="1844675"/>
            <a:ext cx="7704137" cy="3773488"/>
          </a:xfrm>
          <a:ln/>
        </p:spPr>
        <p:txBody>
          <a:bodyPr/>
          <a:lstStyle/>
          <a:p>
            <a:pPr>
              <a:spcBef>
                <a:spcPts val="600"/>
              </a:spcBef>
              <a:buClr>
                <a:srgbClr val="8C37CB"/>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0" dirty="0">
                <a:latin typeface="宋体" charset="-122"/>
              </a:rPr>
              <a:t>F-PCH</a:t>
            </a:r>
            <a:r>
              <a:rPr lang="zh-CN" altLang="en-GB" sz="2400" b="0" dirty="0">
                <a:latin typeface="宋体" charset="-122"/>
              </a:rPr>
              <a:t>供基站在呼叫建立阶段传送</a:t>
            </a:r>
            <a:r>
              <a:rPr lang="zh-CN" altLang="en-GB" sz="2400" b="0" dirty="0" smtClean="0">
                <a:latin typeface="宋体" charset="-122"/>
              </a:rPr>
              <a:t>控制信息</a:t>
            </a:r>
            <a:r>
              <a:rPr lang="zh-CN" altLang="en-GB" sz="2400" b="0" dirty="0">
                <a:latin typeface="宋体" charset="-122"/>
              </a:rPr>
              <a:t>：</a:t>
            </a:r>
          </a:p>
          <a:p>
            <a:pPr>
              <a:spcBef>
                <a:spcPts val="600"/>
              </a:spcBef>
              <a:buClr>
                <a:srgbClr val="8C37CB"/>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  移动台在建立同步后，就选择一个</a:t>
            </a:r>
            <a:r>
              <a:rPr lang="en-GB" altLang="zh-CN" sz="2400" b="0" dirty="0">
                <a:latin typeface="宋体" charset="-122"/>
              </a:rPr>
              <a:t>F-PCH</a:t>
            </a:r>
            <a:r>
              <a:rPr lang="zh-CN" altLang="en-GB" sz="2400" b="0" dirty="0">
                <a:latin typeface="宋体" charset="-122"/>
              </a:rPr>
              <a:t>（或在基站指定的</a:t>
            </a:r>
            <a:r>
              <a:rPr lang="en-GB" altLang="zh-CN" sz="2400" b="0" dirty="0">
                <a:latin typeface="宋体" charset="-122"/>
              </a:rPr>
              <a:t>F-PCH</a:t>
            </a:r>
            <a:r>
              <a:rPr lang="zh-CN" altLang="en-GB" sz="2400" b="0" dirty="0">
                <a:latin typeface="宋体" charset="-122"/>
              </a:rPr>
              <a:t>）监听由基站发来的指令，在收到基站分配业务信道的指令后，就转入指配的业务信道中进行信息传输。</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61443" name="Text Box 3"/>
          <p:cNvSpPr txBox="1">
            <a:spLocks noChangeArrowheads="1"/>
          </p:cNvSpPr>
          <p:nvPr/>
        </p:nvSpPr>
        <p:spPr bwMode="auto">
          <a:xfrm>
            <a:off x="-828675" y="-171450"/>
            <a:ext cx="4821238" cy="11430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dirty="0" smtClean="0">
                <a:solidFill>
                  <a:srgbClr val="FFFFFF"/>
                </a:solidFill>
                <a:effectLst>
                  <a:outerShdw blurRad="38100" dist="38100" dir="2700000" algn="tl">
                    <a:srgbClr val="C0C0C0"/>
                  </a:outerShdw>
                </a:effectLst>
                <a:latin typeface="宋体" charset="-122"/>
              </a:rPr>
              <a:t>F-PCH</a:t>
            </a:r>
            <a:r>
              <a:rPr lang="zh-CN" altLang="en-GB" sz="2800" dirty="0" smtClean="0">
                <a:solidFill>
                  <a:srgbClr val="FFFFFF"/>
                </a:solidFill>
                <a:effectLst>
                  <a:outerShdw blurRad="38100" dist="38100" dir="2700000" algn="tl">
                    <a:srgbClr val="C0C0C0"/>
                  </a:outerShdw>
                </a:effectLst>
                <a:latin typeface="宋体" charset="-122"/>
              </a:rPr>
              <a:t>处理过程</a:t>
            </a:r>
            <a:endParaRPr lang="en-GB" altLang="zh-CN" sz="2800" dirty="0">
              <a:solidFill>
                <a:srgbClr val="FFFFFF"/>
              </a:solidFill>
              <a:effectLst>
                <a:outerShdw blurRad="38100" dist="38100" dir="2700000" algn="tl">
                  <a:srgbClr val="C0C0C0"/>
                </a:outerShdw>
              </a:effectLst>
              <a:latin typeface="宋体" charset="-122"/>
            </a:endParaRPr>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2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4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4227" name="Object 3"/>
          <p:cNvGraphicFramePr>
            <a:graphicFrameLocks noChangeAspect="1"/>
          </p:cNvGraphicFramePr>
          <p:nvPr/>
        </p:nvGraphicFramePr>
        <p:xfrm>
          <a:off x="585796" y="428604"/>
          <a:ext cx="7629542" cy="6357952"/>
        </p:xfrm>
        <a:graphic>
          <a:graphicData uri="http://schemas.openxmlformats.org/presentationml/2006/ole">
            <p:oleObj spid="_x0000_s564227" name="Visio" r:id="rId4" imgW="6526987" imgH="4913372" progId="Visio.Drawing.11">
              <p:embed/>
            </p:oleObj>
          </a:graphicData>
        </a:graphic>
      </p:graphicFrame>
    </p:spTree>
  </p:cSld>
  <p:clrMapOvr>
    <a:masterClrMapping/>
  </p:clrMapOvr>
  <p:transition>
    <p:checker/>
    <p:sndAc>
      <p:end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页脚占位符 3"/>
          <p:cNvSpPr>
            <a:spLocks noGrp="1"/>
          </p:cNvSpPr>
          <p:nvPr>
            <p:ph type="ftr" idx="10"/>
          </p:nvPr>
        </p:nvSpPr>
        <p:spPr/>
        <p:txBody>
          <a:bodyPr/>
          <a:lstStyle/>
          <a:p>
            <a:r>
              <a:rPr lang="en-GB" altLang="zh-CN"/>
              <a:t>Mobile Communication Theory</a:t>
            </a:r>
          </a:p>
        </p:txBody>
      </p:sp>
      <p:sp>
        <p:nvSpPr>
          <p:cNvPr id="325634" name="Rectangle 2"/>
          <p:cNvSpPr>
            <a:spLocks noGrp="1" noChangeArrowheads="1"/>
          </p:cNvSpPr>
          <p:nvPr>
            <p:ph type="title"/>
          </p:nvPr>
        </p:nvSpPr>
        <p:spPr>
          <a:xfrm>
            <a:off x="687388" y="198438"/>
            <a:ext cx="7772400" cy="6397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0" dirty="0">
                <a:effectLst>
                  <a:outerShdw blurRad="38100" dist="38100" dir="2700000" algn="tl">
                    <a:srgbClr val="C0C0C0"/>
                  </a:outerShdw>
                </a:effectLst>
              </a:rPr>
              <a:t>F-FCH/F-SCH</a:t>
            </a:r>
            <a:r>
              <a:rPr lang="zh-CN" altLang="en-GB" sz="2800" b="0" dirty="0">
                <a:effectLst>
                  <a:outerShdw blurRad="38100" dist="38100" dir="2700000" algn="tl">
                    <a:srgbClr val="C0C0C0"/>
                  </a:outerShdw>
                </a:effectLst>
              </a:rPr>
              <a:t>信道结构（编码部分）  </a:t>
            </a:r>
            <a:endParaRPr lang="en-GB" altLang="zh-CN" sz="2800" b="0" dirty="0">
              <a:effectLst>
                <a:outerShdw blurRad="38100" dist="38100" dir="2700000" algn="tl">
                  <a:srgbClr val="C0C0C0"/>
                </a:outerShdw>
              </a:effectLst>
            </a:endParaRPr>
          </a:p>
        </p:txBody>
      </p:sp>
      <p:sp>
        <p:nvSpPr>
          <p:cNvPr id="325636" name="Rectangle 4"/>
          <p:cNvSpPr>
            <a:spLocks noChangeArrowheads="1"/>
          </p:cNvSpPr>
          <p:nvPr/>
        </p:nvSpPr>
        <p:spPr bwMode="auto">
          <a:xfrm>
            <a:off x="0" y="2205038"/>
            <a:ext cx="9144000" cy="1587"/>
          </a:xfrm>
          <a:prstGeom prst="rect">
            <a:avLst/>
          </a:prstGeom>
          <a:noFill/>
          <a:ln w="9525">
            <a:noFill/>
            <a:round/>
            <a:headEnd/>
            <a:tailEnd/>
          </a:ln>
          <a:effectLst/>
        </p:spPr>
        <p:txBody>
          <a:bodyPr wrap="none" anchor="ctr"/>
          <a:lstStyle/>
          <a:p>
            <a:endParaRPr lang="zh-CN" altLang="en-US"/>
          </a:p>
        </p:txBody>
      </p:sp>
      <p:grpSp>
        <p:nvGrpSpPr>
          <p:cNvPr id="325637" name="Group 5"/>
          <p:cNvGrpSpPr>
            <a:grpSpLocks/>
          </p:cNvGrpSpPr>
          <p:nvPr/>
        </p:nvGrpSpPr>
        <p:grpSpPr bwMode="auto">
          <a:xfrm>
            <a:off x="84169" y="1357298"/>
            <a:ext cx="8988425" cy="4267211"/>
            <a:chOff x="192" y="1440"/>
            <a:chExt cx="5470" cy="2418"/>
          </a:xfrm>
        </p:grpSpPr>
        <p:sp>
          <p:nvSpPr>
            <p:cNvPr id="325638" name="AutoShape 6"/>
            <p:cNvSpPr>
              <a:spLocks noChangeArrowheads="1"/>
            </p:cNvSpPr>
            <p:nvPr/>
          </p:nvSpPr>
          <p:spPr bwMode="auto">
            <a:xfrm>
              <a:off x="192" y="1440"/>
              <a:ext cx="5465" cy="2404"/>
            </a:xfrm>
            <a:prstGeom prst="roundRect">
              <a:avLst>
                <a:gd name="adj" fmla="val 37"/>
              </a:avLst>
            </a:prstGeom>
            <a:noFill/>
            <a:ln w="9525">
              <a:noFill/>
              <a:round/>
              <a:headEnd/>
              <a:tailEnd/>
            </a:ln>
            <a:effectLst/>
          </p:spPr>
          <p:txBody>
            <a:bodyPr wrap="none" anchor="ctr"/>
            <a:lstStyle/>
            <a:p>
              <a:endParaRPr lang="zh-CN" altLang="en-US"/>
            </a:p>
          </p:txBody>
        </p:sp>
        <p:sp>
          <p:nvSpPr>
            <p:cNvPr id="325639" name="Rectangle 7"/>
            <p:cNvSpPr>
              <a:spLocks noChangeArrowheads="1"/>
            </p:cNvSpPr>
            <p:nvPr/>
          </p:nvSpPr>
          <p:spPr bwMode="auto">
            <a:xfrm>
              <a:off x="408" y="1679"/>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信道比特</a:t>
              </a:r>
            </a:p>
          </p:txBody>
        </p:sp>
        <p:sp>
          <p:nvSpPr>
            <p:cNvPr id="325640" name="Rectangle 8"/>
            <p:cNvSpPr>
              <a:spLocks noChangeArrowheads="1"/>
            </p:cNvSpPr>
            <p:nvPr/>
          </p:nvSpPr>
          <p:spPr bwMode="auto">
            <a:xfrm>
              <a:off x="4683" y="1611"/>
              <a:ext cx="448" cy="282"/>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5641" name="Rectangle 9"/>
            <p:cNvSpPr>
              <a:spLocks noChangeArrowheads="1"/>
            </p:cNvSpPr>
            <p:nvPr/>
          </p:nvSpPr>
          <p:spPr bwMode="auto">
            <a:xfrm>
              <a:off x="4793" y="1617"/>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块交</a:t>
              </a:r>
            </a:p>
          </p:txBody>
        </p:sp>
        <p:sp>
          <p:nvSpPr>
            <p:cNvPr id="325642" name="Rectangle 10"/>
            <p:cNvSpPr>
              <a:spLocks noChangeArrowheads="1"/>
            </p:cNvSpPr>
            <p:nvPr/>
          </p:nvSpPr>
          <p:spPr bwMode="auto">
            <a:xfrm>
              <a:off x="4793" y="1740"/>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织器</a:t>
              </a:r>
            </a:p>
          </p:txBody>
        </p:sp>
        <p:sp>
          <p:nvSpPr>
            <p:cNvPr id="325643" name="Rectangle 11"/>
            <p:cNvSpPr>
              <a:spLocks noChangeArrowheads="1"/>
            </p:cNvSpPr>
            <p:nvPr/>
          </p:nvSpPr>
          <p:spPr bwMode="auto">
            <a:xfrm>
              <a:off x="5126" y="1440"/>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调制</a:t>
              </a:r>
            </a:p>
          </p:txBody>
        </p:sp>
        <p:sp>
          <p:nvSpPr>
            <p:cNvPr id="325644" name="Rectangle 12"/>
            <p:cNvSpPr>
              <a:spLocks noChangeArrowheads="1"/>
            </p:cNvSpPr>
            <p:nvPr/>
          </p:nvSpPr>
          <p:spPr bwMode="auto">
            <a:xfrm>
              <a:off x="5126" y="1563"/>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符号</a:t>
              </a:r>
            </a:p>
          </p:txBody>
        </p:sp>
        <p:sp>
          <p:nvSpPr>
            <p:cNvPr id="325645" name="Rectangle 13"/>
            <p:cNvSpPr>
              <a:spLocks noChangeArrowheads="1"/>
            </p:cNvSpPr>
            <p:nvPr/>
          </p:nvSpPr>
          <p:spPr bwMode="auto">
            <a:xfrm>
              <a:off x="459" y="1961"/>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比特</a:t>
              </a:r>
            </a:p>
          </p:txBody>
        </p:sp>
        <p:sp>
          <p:nvSpPr>
            <p:cNvPr id="325646" name="Rectangle 14"/>
            <p:cNvSpPr>
              <a:spLocks noChangeArrowheads="1"/>
            </p:cNvSpPr>
            <p:nvPr/>
          </p:nvSpPr>
          <p:spPr bwMode="auto">
            <a:xfrm>
              <a:off x="676" y="1952"/>
              <a:ext cx="3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647" name="Rectangle 15"/>
            <p:cNvSpPr>
              <a:spLocks noChangeArrowheads="1"/>
            </p:cNvSpPr>
            <p:nvPr/>
          </p:nvSpPr>
          <p:spPr bwMode="auto">
            <a:xfrm>
              <a:off x="698" y="1961"/>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帧</a:t>
              </a:r>
            </a:p>
          </p:txBody>
        </p:sp>
        <p:sp>
          <p:nvSpPr>
            <p:cNvPr id="325648" name="Line 16"/>
            <p:cNvSpPr>
              <a:spLocks noChangeShapeType="1"/>
            </p:cNvSpPr>
            <p:nvPr/>
          </p:nvSpPr>
          <p:spPr bwMode="auto">
            <a:xfrm>
              <a:off x="5145" y="1727"/>
              <a:ext cx="244" cy="1"/>
            </a:xfrm>
            <a:prstGeom prst="line">
              <a:avLst/>
            </a:prstGeom>
            <a:noFill/>
            <a:ln w="12600">
              <a:solidFill>
                <a:srgbClr val="000000"/>
              </a:solidFill>
              <a:miter lim="800000"/>
              <a:headEnd/>
              <a:tailEnd/>
            </a:ln>
            <a:effectLst/>
          </p:spPr>
          <p:txBody>
            <a:bodyPr/>
            <a:lstStyle/>
            <a:p>
              <a:endParaRPr lang="zh-CN" altLang="en-US"/>
            </a:p>
          </p:txBody>
        </p:sp>
        <p:sp>
          <p:nvSpPr>
            <p:cNvPr id="325649" name="Freeform 17"/>
            <p:cNvSpPr>
              <a:spLocks noChangeArrowheads="1"/>
            </p:cNvSpPr>
            <p:nvPr/>
          </p:nvSpPr>
          <p:spPr bwMode="auto">
            <a:xfrm>
              <a:off x="5376" y="1702"/>
              <a:ext cx="53" cy="50"/>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5650" name="Rectangle 18"/>
            <p:cNvSpPr>
              <a:spLocks noChangeArrowheads="1"/>
            </p:cNvSpPr>
            <p:nvPr/>
          </p:nvSpPr>
          <p:spPr bwMode="auto">
            <a:xfrm>
              <a:off x="5542" y="1660"/>
              <a:ext cx="121"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i="1">
                  <a:solidFill>
                    <a:srgbClr val="000000"/>
                  </a:solidFill>
                  <a:latin typeface="Times New Roman" pitchFamily="16" charset="0"/>
                </a:rPr>
                <a:t>W</a:t>
              </a:r>
            </a:p>
          </p:txBody>
        </p:sp>
        <p:sp>
          <p:nvSpPr>
            <p:cNvPr id="325651" name="Rectangle 19"/>
            <p:cNvSpPr>
              <a:spLocks noChangeArrowheads="1"/>
            </p:cNvSpPr>
            <p:nvPr/>
          </p:nvSpPr>
          <p:spPr bwMode="auto">
            <a:xfrm>
              <a:off x="1030" y="1611"/>
              <a:ext cx="447" cy="282"/>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5652" name="Rectangle 20"/>
            <p:cNvSpPr>
              <a:spLocks noChangeArrowheads="1"/>
            </p:cNvSpPr>
            <p:nvPr/>
          </p:nvSpPr>
          <p:spPr bwMode="auto">
            <a:xfrm>
              <a:off x="1076" y="1617"/>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帧质量</a:t>
              </a:r>
            </a:p>
          </p:txBody>
        </p:sp>
        <p:sp>
          <p:nvSpPr>
            <p:cNvPr id="325653" name="Rectangle 21"/>
            <p:cNvSpPr>
              <a:spLocks noChangeArrowheads="1"/>
            </p:cNvSpPr>
            <p:nvPr/>
          </p:nvSpPr>
          <p:spPr bwMode="auto">
            <a:xfrm>
              <a:off x="1076" y="1740"/>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指示位</a:t>
              </a:r>
            </a:p>
          </p:txBody>
        </p:sp>
        <p:sp>
          <p:nvSpPr>
            <p:cNvPr id="325654" name="Rectangle 22"/>
            <p:cNvSpPr>
              <a:spLocks noChangeArrowheads="1"/>
            </p:cNvSpPr>
            <p:nvPr/>
          </p:nvSpPr>
          <p:spPr bwMode="auto">
            <a:xfrm>
              <a:off x="1626" y="1611"/>
              <a:ext cx="671" cy="282"/>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5655" name="Rectangle 23"/>
            <p:cNvSpPr>
              <a:spLocks noChangeArrowheads="1"/>
            </p:cNvSpPr>
            <p:nvPr/>
          </p:nvSpPr>
          <p:spPr bwMode="auto">
            <a:xfrm>
              <a:off x="1710" y="1623"/>
              <a:ext cx="5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8</a:t>
              </a:r>
            </a:p>
          </p:txBody>
        </p:sp>
        <p:sp>
          <p:nvSpPr>
            <p:cNvPr id="325656" name="Rectangle 24"/>
            <p:cNvSpPr>
              <a:spLocks noChangeArrowheads="1"/>
            </p:cNvSpPr>
            <p:nvPr/>
          </p:nvSpPr>
          <p:spPr bwMode="auto">
            <a:xfrm>
              <a:off x="1738" y="1617"/>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位保留</a:t>
              </a:r>
            </a:p>
          </p:txBody>
        </p:sp>
        <p:sp>
          <p:nvSpPr>
            <p:cNvPr id="325657" name="Rectangle 25"/>
            <p:cNvSpPr>
              <a:spLocks noChangeArrowheads="1"/>
            </p:cNvSpPr>
            <p:nvPr/>
          </p:nvSpPr>
          <p:spPr bwMode="auto">
            <a:xfrm>
              <a:off x="2074" y="1608"/>
              <a:ext cx="3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658" name="Rectangle 26"/>
            <p:cNvSpPr>
              <a:spLocks noChangeArrowheads="1"/>
            </p:cNvSpPr>
            <p:nvPr/>
          </p:nvSpPr>
          <p:spPr bwMode="auto">
            <a:xfrm>
              <a:off x="2096" y="1617"/>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编</a:t>
              </a:r>
            </a:p>
          </p:txBody>
        </p:sp>
        <p:sp>
          <p:nvSpPr>
            <p:cNvPr id="325659" name="Rectangle 27"/>
            <p:cNvSpPr>
              <a:spLocks noChangeArrowheads="1"/>
            </p:cNvSpPr>
            <p:nvPr/>
          </p:nvSpPr>
          <p:spPr bwMode="auto">
            <a:xfrm>
              <a:off x="1669" y="1740"/>
              <a:ext cx="6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码器尾比特</a:t>
              </a:r>
            </a:p>
          </p:txBody>
        </p:sp>
        <p:sp>
          <p:nvSpPr>
            <p:cNvPr id="325660" name="Rectangle 28"/>
            <p:cNvSpPr>
              <a:spLocks noChangeArrowheads="1"/>
            </p:cNvSpPr>
            <p:nvPr/>
          </p:nvSpPr>
          <p:spPr bwMode="auto">
            <a:xfrm>
              <a:off x="2446" y="1611"/>
              <a:ext cx="746" cy="282"/>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5661" name="Rectangle 29"/>
            <p:cNvSpPr>
              <a:spLocks noChangeArrowheads="1"/>
            </p:cNvSpPr>
            <p:nvPr/>
          </p:nvSpPr>
          <p:spPr bwMode="auto">
            <a:xfrm>
              <a:off x="2642" y="1617"/>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卷积或</a:t>
              </a:r>
            </a:p>
          </p:txBody>
        </p:sp>
        <p:sp>
          <p:nvSpPr>
            <p:cNvPr id="325662" name="Rectangle 30"/>
            <p:cNvSpPr>
              <a:spLocks noChangeArrowheads="1"/>
            </p:cNvSpPr>
            <p:nvPr/>
          </p:nvSpPr>
          <p:spPr bwMode="auto">
            <a:xfrm>
              <a:off x="2531" y="1731"/>
              <a:ext cx="30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Turbo</a:t>
              </a:r>
            </a:p>
          </p:txBody>
        </p:sp>
        <p:sp>
          <p:nvSpPr>
            <p:cNvPr id="325663" name="Rectangle 31"/>
            <p:cNvSpPr>
              <a:spLocks noChangeArrowheads="1"/>
            </p:cNvSpPr>
            <p:nvPr/>
          </p:nvSpPr>
          <p:spPr bwMode="auto">
            <a:xfrm>
              <a:off x="2773" y="1740"/>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编码器</a:t>
              </a:r>
            </a:p>
          </p:txBody>
        </p:sp>
        <p:sp>
          <p:nvSpPr>
            <p:cNvPr id="325664" name="Rectangle 32"/>
            <p:cNvSpPr>
              <a:spLocks noChangeArrowheads="1"/>
            </p:cNvSpPr>
            <p:nvPr/>
          </p:nvSpPr>
          <p:spPr bwMode="auto">
            <a:xfrm>
              <a:off x="431" y="2163"/>
              <a:ext cx="47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24bit/5ms</a:t>
              </a:r>
            </a:p>
          </p:txBody>
        </p:sp>
        <p:sp>
          <p:nvSpPr>
            <p:cNvPr id="325665" name="Rectangle 33"/>
            <p:cNvSpPr>
              <a:spLocks noChangeArrowheads="1"/>
            </p:cNvSpPr>
            <p:nvPr/>
          </p:nvSpPr>
          <p:spPr bwMode="auto">
            <a:xfrm>
              <a:off x="1139" y="1961"/>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比特</a:t>
              </a:r>
            </a:p>
          </p:txBody>
        </p:sp>
        <p:sp>
          <p:nvSpPr>
            <p:cNvPr id="325666" name="Rectangle 34"/>
            <p:cNvSpPr>
              <a:spLocks noChangeArrowheads="1"/>
            </p:cNvSpPr>
            <p:nvPr/>
          </p:nvSpPr>
          <p:spPr bwMode="auto">
            <a:xfrm>
              <a:off x="2058" y="1899"/>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数据速率</a:t>
              </a:r>
            </a:p>
          </p:txBody>
        </p:sp>
        <p:sp>
          <p:nvSpPr>
            <p:cNvPr id="325667" name="Rectangle 35"/>
            <p:cNvSpPr>
              <a:spLocks noChangeArrowheads="1"/>
            </p:cNvSpPr>
            <p:nvPr/>
          </p:nvSpPr>
          <p:spPr bwMode="auto">
            <a:xfrm>
              <a:off x="2086" y="2023"/>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5668" name="Rectangle 36"/>
            <p:cNvSpPr>
              <a:spLocks noChangeArrowheads="1"/>
            </p:cNvSpPr>
            <p:nvPr/>
          </p:nvSpPr>
          <p:spPr bwMode="auto">
            <a:xfrm>
              <a:off x="2194" y="2014"/>
              <a:ext cx="23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kbps</a:t>
              </a:r>
            </a:p>
          </p:txBody>
        </p:sp>
        <p:sp>
          <p:nvSpPr>
            <p:cNvPr id="325669" name="Rectangle 37"/>
            <p:cNvSpPr>
              <a:spLocks noChangeArrowheads="1"/>
            </p:cNvSpPr>
            <p:nvPr/>
          </p:nvSpPr>
          <p:spPr bwMode="auto">
            <a:xfrm>
              <a:off x="2385" y="2023"/>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5670" name="Rectangle 38"/>
            <p:cNvSpPr>
              <a:spLocks noChangeArrowheads="1"/>
            </p:cNvSpPr>
            <p:nvPr/>
          </p:nvSpPr>
          <p:spPr bwMode="auto">
            <a:xfrm>
              <a:off x="404" y="2446"/>
              <a:ext cx="52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16bit/20ms</a:t>
              </a:r>
            </a:p>
          </p:txBody>
        </p:sp>
        <p:sp>
          <p:nvSpPr>
            <p:cNvPr id="325671" name="Rectangle 39"/>
            <p:cNvSpPr>
              <a:spLocks noChangeArrowheads="1"/>
            </p:cNvSpPr>
            <p:nvPr/>
          </p:nvSpPr>
          <p:spPr bwMode="auto">
            <a:xfrm>
              <a:off x="1199" y="2163"/>
              <a:ext cx="11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16</a:t>
              </a:r>
            </a:p>
          </p:txBody>
        </p:sp>
        <p:sp>
          <p:nvSpPr>
            <p:cNvPr id="325672" name="Rectangle 40"/>
            <p:cNvSpPr>
              <a:spLocks noChangeArrowheads="1"/>
            </p:cNvSpPr>
            <p:nvPr/>
          </p:nvSpPr>
          <p:spPr bwMode="auto">
            <a:xfrm>
              <a:off x="1227" y="2446"/>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6</a:t>
              </a:r>
            </a:p>
          </p:txBody>
        </p:sp>
        <p:sp>
          <p:nvSpPr>
            <p:cNvPr id="325673" name="Line 41"/>
            <p:cNvSpPr>
              <a:spLocks noChangeShapeType="1"/>
            </p:cNvSpPr>
            <p:nvPr/>
          </p:nvSpPr>
          <p:spPr bwMode="auto">
            <a:xfrm>
              <a:off x="1477" y="1727"/>
              <a:ext cx="109" cy="1"/>
            </a:xfrm>
            <a:prstGeom prst="line">
              <a:avLst/>
            </a:prstGeom>
            <a:noFill/>
            <a:ln w="12600">
              <a:solidFill>
                <a:srgbClr val="000000"/>
              </a:solidFill>
              <a:miter lim="800000"/>
              <a:headEnd/>
              <a:tailEnd/>
            </a:ln>
            <a:effectLst/>
          </p:spPr>
          <p:txBody>
            <a:bodyPr/>
            <a:lstStyle/>
            <a:p>
              <a:endParaRPr lang="zh-CN" altLang="en-US"/>
            </a:p>
          </p:txBody>
        </p:sp>
        <p:sp>
          <p:nvSpPr>
            <p:cNvPr id="325674" name="Freeform 42"/>
            <p:cNvSpPr>
              <a:spLocks noChangeArrowheads="1"/>
            </p:cNvSpPr>
            <p:nvPr/>
          </p:nvSpPr>
          <p:spPr bwMode="auto">
            <a:xfrm>
              <a:off x="1573" y="1702"/>
              <a:ext cx="53" cy="50"/>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5675" name="Line 43"/>
            <p:cNvSpPr>
              <a:spLocks noChangeShapeType="1"/>
            </p:cNvSpPr>
            <p:nvPr/>
          </p:nvSpPr>
          <p:spPr bwMode="auto">
            <a:xfrm>
              <a:off x="2297" y="1727"/>
              <a:ext cx="109" cy="1"/>
            </a:xfrm>
            <a:prstGeom prst="line">
              <a:avLst/>
            </a:prstGeom>
            <a:noFill/>
            <a:ln w="12600">
              <a:solidFill>
                <a:srgbClr val="000000"/>
              </a:solidFill>
              <a:miter lim="800000"/>
              <a:headEnd/>
              <a:tailEnd/>
            </a:ln>
            <a:effectLst/>
          </p:spPr>
          <p:txBody>
            <a:bodyPr/>
            <a:lstStyle/>
            <a:p>
              <a:endParaRPr lang="zh-CN" altLang="en-US"/>
            </a:p>
          </p:txBody>
        </p:sp>
        <p:sp>
          <p:nvSpPr>
            <p:cNvPr id="325676" name="Freeform 44"/>
            <p:cNvSpPr>
              <a:spLocks noChangeArrowheads="1"/>
            </p:cNvSpPr>
            <p:nvPr/>
          </p:nvSpPr>
          <p:spPr bwMode="auto">
            <a:xfrm>
              <a:off x="2393" y="1702"/>
              <a:ext cx="53" cy="50"/>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5677" name="Line 45"/>
            <p:cNvSpPr>
              <a:spLocks noChangeShapeType="1"/>
            </p:cNvSpPr>
            <p:nvPr/>
          </p:nvSpPr>
          <p:spPr bwMode="auto">
            <a:xfrm>
              <a:off x="4385" y="1727"/>
              <a:ext cx="258" cy="1"/>
            </a:xfrm>
            <a:prstGeom prst="line">
              <a:avLst/>
            </a:prstGeom>
            <a:noFill/>
            <a:ln w="12600">
              <a:solidFill>
                <a:srgbClr val="000000"/>
              </a:solidFill>
              <a:miter lim="800000"/>
              <a:headEnd/>
              <a:tailEnd/>
            </a:ln>
            <a:effectLst/>
          </p:spPr>
          <p:txBody>
            <a:bodyPr/>
            <a:lstStyle/>
            <a:p>
              <a:endParaRPr lang="zh-CN" altLang="en-US"/>
            </a:p>
          </p:txBody>
        </p:sp>
        <p:sp>
          <p:nvSpPr>
            <p:cNvPr id="325678" name="Freeform 46"/>
            <p:cNvSpPr>
              <a:spLocks noChangeArrowheads="1"/>
            </p:cNvSpPr>
            <p:nvPr/>
          </p:nvSpPr>
          <p:spPr bwMode="auto">
            <a:xfrm>
              <a:off x="4630" y="1702"/>
              <a:ext cx="53" cy="50"/>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5679" name="Rectangle 47"/>
            <p:cNvSpPr>
              <a:spLocks noChangeArrowheads="1"/>
            </p:cNvSpPr>
            <p:nvPr/>
          </p:nvSpPr>
          <p:spPr bwMode="auto">
            <a:xfrm>
              <a:off x="2233" y="2163"/>
              <a:ext cx="14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9.6</a:t>
              </a:r>
            </a:p>
          </p:txBody>
        </p:sp>
        <p:sp>
          <p:nvSpPr>
            <p:cNvPr id="325680" name="Rectangle 48"/>
            <p:cNvSpPr>
              <a:spLocks noChangeArrowheads="1"/>
            </p:cNvSpPr>
            <p:nvPr/>
          </p:nvSpPr>
          <p:spPr bwMode="auto">
            <a:xfrm>
              <a:off x="2233" y="2446"/>
              <a:ext cx="14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1.5</a:t>
              </a:r>
            </a:p>
          </p:txBody>
        </p:sp>
        <p:sp>
          <p:nvSpPr>
            <p:cNvPr id="325681" name="Rectangle 49"/>
            <p:cNvSpPr>
              <a:spLocks noChangeArrowheads="1"/>
            </p:cNvSpPr>
            <p:nvPr/>
          </p:nvSpPr>
          <p:spPr bwMode="auto">
            <a:xfrm>
              <a:off x="4420" y="1961"/>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符号</a:t>
              </a:r>
            </a:p>
          </p:txBody>
        </p:sp>
        <p:sp>
          <p:nvSpPr>
            <p:cNvPr id="325682" name="Rectangle 50"/>
            <p:cNvSpPr>
              <a:spLocks noChangeArrowheads="1"/>
            </p:cNvSpPr>
            <p:nvPr/>
          </p:nvSpPr>
          <p:spPr bwMode="auto">
            <a:xfrm>
              <a:off x="4452" y="2163"/>
              <a:ext cx="168"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192</a:t>
              </a:r>
            </a:p>
          </p:txBody>
        </p:sp>
        <p:sp>
          <p:nvSpPr>
            <p:cNvPr id="325683" name="Rectangle 51"/>
            <p:cNvSpPr>
              <a:spLocks noChangeArrowheads="1"/>
            </p:cNvSpPr>
            <p:nvPr/>
          </p:nvSpPr>
          <p:spPr bwMode="auto">
            <a:xfrm>
              <a:off x="4451" y="2446"/>
              <a:ext cx="16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768</a:t>
              </a:r>
            </a:p>
          </p:txBody>
        </p:sp>
        <p:sp>
          <p:nvSpPr>
            <p:cNvPr id="325684" name="Rectangle 52"/>
            <p:cNvSpPr>
              <a:spLocks noChangeArrowheads="1"/>
            </p:cNvSpPr>
            <p:nvPr/>
          </p:nvSpPr>
          <p:spPr bwMode="auto">
            <a:xfrm>
              <a:off x="5166" y="1899"/>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速率</a:t>
              </a:r>
            </a:p>
          </p:txBody>
        </p:sp>
        <p:sp>
          <p:nvSpPr>
            <p:cNvPr id="325685" name="Rectangle 53"/>
            <p:cNvSpPr>
              <a:spLocks noChangeArrowheads="1"/>
            </p:cNvSpPr>
            <p:nvPr/>
          </p:nvSpPr>
          <p:spPr bwMode="auto">
            <a:xfrm>
              <a:off x="5069" y="2023"/>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5686" name="Rectangle 54"/>
            <p:cNvSpPr>
              <a:spLocks noChangeArrowheads="1"/>
            </p:cNvSpPr>
            <p:nvPr/>
          </p:nvSpPr>
          <p:spPr bwMode="auto">
            <a:xfrm>
              <a:off x="5186" y="2014"/>
              <a:ext cx="21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ksps</a:t>
              </a:r>
            </a:p>
          </p:txBody>
        </p:sp>
        <p:sp>
          <p:nvSpPr>
            <p:cNvPr id="325687" name="Rectangle 55"/>
            <p:cNvSpPr>
              <a:spLocks noChangeArrowheads="1"/>
            </p:cNvSpPr>
            <p:nvPr/>
          </p:nvSpPr>
          <p:spPr bwMode="auto">
            <a:xfrm>
              <a:off x="5367" y="2023"/>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5688" name="Rectangle 56"/>
            <p:cNvSpPr>
              <a:spLocks noChangeArrowheads="1"/>
            </p:cNvSpPr>
            <p:nvPr/>
          </p:nvSpPr>
          <p:spPr bwMode="auto">
            <a:xfrm>
              <a:off x="5187" y="2163"/>
              <a:ext cx="19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38.4</a:t>
              </a:r>
            </a:p>
          </p:txBody>
        </p:sp>
        <p:sp>
          <p:nvSpPr>
            <p:cNvPr id="325689" name="Rectangle 57"/>
            <p:cNvSpPr>
              <a:spLocks noChangeArrowheads="1"/>
            </p:cNvSpPr>
            <p:nvPr/>
          </p:nvSpPr>
          <p:spPr bwMode="auto">
            <a:xfrm>
              <a:off x="5150" y="2446"/>
              <a:ext cx="29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38.4/n</a:t>
              </a:r>
            </a:p>
          </p:txBody>
        </p:sp>
        <p:sp>
          <p:nvSpPr>
            <p:cNvPr id="325690" name="Line 58"/>
            <p:cNvSpPr>
              <a:spLocks noChangeShapeType="1"/>
            </p:cNvSpPr>
            <p:nvPr/>
          </p:nvSpPr>
          <p:spPr bwMode="auto">
            <a:xfrm>
              <a:off x="881" y="1727"/>
              <a:ext cx="108" cy="1"/>
            </a:xfrm>
            <a:prstGeom prst="line">
              <a:avLst/>
            </a:prstGeom>
            <a:noFill/>
            <a:ln w="12600">
              <a:solidFill>
                <a:srgbClr val="000000"/>
              </a:solidFill>
              <a:miter lim="800000"/>
              <a:headEnd/>
              <a:tailEnd/>
            </a:ln>
            <a:effectLst/>
          </p:spPr>
          <p:txBody>
            <a:bodyPr/>
            <a:lstStyle/>
            <a:p>
              <a:endParaRPr lang="zh-CN" altLang="en-US"/>
            </a:p>
          </p:txBody>
        </p:sp>
        <p:sp>
          <p:nvSpPr>
            <p:cNvPr id="325691" name="Freeform 59"/>
            <p:cNvSpPr>
              <a:spLocks noChangeArrowheads="1"/>
            </p:cNvSpPr>
            <p:nvPr/>
          </p:nvSpPr>
          <p:spPr bwMode="auto">
            <a:xfrm>
              <a:off x="977" y="1702"/>
              <a:ext cx="53" cy="50"/>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5692" name="Rectangle 60"/>
            <p:cNvSpPr>
              <a:spLocks noChangeArrowheads="1"/>
            </p:cNvSpPr>
            <p:nvPr/>
          </p:nvSpPr>
          <p:spPr bwMode="auto">
            <a:xfrm>
              <a:off x="3938" y="1611"/>
              <a:ext cx="447" cy="282"/>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5693" name="Rectangle 61"/>
            <p:cNvSpPr>
              <a:spLocks noChangeArrowheads="1"/>
            </p:cNvSpPr>
            <p:nvPr/>
          </p:nvSpPr>
          <p:spPr bwMode="auto">
            <a:xfrm>
              <a:off x="4047" y="1617"/>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符号</a:t>
              </a:r>
            </a:p>
          </p:txBody>
        </p:sp>
        <p:sp>
          <p:nvSpPr>
            <p:cNvPr id="325694" name="Rectangle 62"/>
            <p:cNvSpPr>
              <a:spLocks noChangeArrowheads="1"/>
            </p:cNvSpPr>
            <p:nvPr/>
          </p:nvSpPr>
          <p:spPr bwMode="auto">
            <a:xfrm>
              <a:off x="4047" y="1740"/>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删除</a:t>
              </a:r>
            </a:p>
          </p:txBody>
        </p:sp>
        <p:sp>
          <p:nvSpPr>
            <p:cNvPr id="325695" name="Line 63"/>
            <p:cNvSpPr>
              <a:spLocks noChangeShapeType="1"/>
            </p:cNvSpPr>
            <p:nvPr/>
          </p:nvSpPr>
          <p:spPr bwMode="auto">
            <a:xfrm>
              <a:off x="3192" y="1727"/>
              <a:ext cx="109" cy="1"/>
            </a:xfrm>
            <a:prstGeom prst="line">
              <a:avLst/>
            </a:prstGeom>
            <a:noFill/>
            <a:ln w="12600">
              <a:solidFill>
                <a:srgbClr val="000000"/>
              </a:solidFill>
              <a:miter lim="800000"/>
              <a:headEnd/>
              <a:tailEnd/>
            </a:ln>
            <a:effectLst/>
          </p:spPr>
          <p:txBody>
            <a:bodyPr/>
            <a:lstStyle/>
            <a:p>
              <a:endParaRPr lang="zh-CN" altLang="en-US"/>
            </a:p>
          </p:txBody>
        </p:sp>
        <p:sp>
          <p:nvSpPr>
            <p:cNvPr id="325696" name="Freeform 64"/>
            <p:cNvSpPr>
              <a:spLocks noChangeArrowheads="1"/>
            </p:cNvSpPr>
            <p:nvPr/>
          </p:nvSpPr>
          <p:spPr bwMode="auto">
            <a:xfrm>
              <a:off x="3288" y="1702"/>
              <a:ext cx="53" cy="50"/>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5697" name="Rectangle 65"/>
            <p:cNvSpPr>
              <a:spLocks noChangeArrowheads="1"/>
            </p:cNvSpPr>
            <p:nvPr/>
          </p:nvSpPr>
          <p:spPr bwMode="auto">
            <a:xfrm>
              <a:off x="4047" y="1961"/>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删除</a:t>
              </a:r>
            </a:p>
          </p:txBody>
        </p:sp>
        <p:sp>
          <p:nvSpPr>
            <p:cNvPr id="325698" name="Rectangle 66"/>
            <p:cNvSpPr>
              <a:spLocks noChangeArrowheads="1"/>
            </p:cNvSpPr>
            <p:nvPr/>
          </p:nvSpPr>
          <p:spPr bwMode="auto">
            <a:xfrm>
              <a:off x="4100" y="2172"/>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无</a:t>
              </a:r>
            </a:p>
          </p:txBody>
        </p:sp>
        <p:sp>
          <p:nvSpPr>
            <p:cNvPr id="325699" name="Rectangle 67"/>
            <p:cNvSpPr>
              <a:spLocks noChangeArrowheads="1"/>
            </p:cNvSpPr>
            <p:nvPr/>
          </p:nvSpPr>
          <p:spPr bwMode="auto">
            <a:xfrm>
              <a:off x="3341" y="1611"/>
              <a:ext cx="448" cy="282"/>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5700" name="Rectangle 68"/>
            <p:cNvSpPr>
              <a:spLocks noChangeArrowheads="1"/>
            </p:cNvSpPr>
            <p:nvPr/>
          </p:nvSpPr>
          <p:spPr bwMode="auto">
            <a:xfrm>
              <a:off x="3451" y="1617"/>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符号</a:t>
              </a:r>
            </a:p>
          </p:txBody>
        </p:sp>
        <p:sp>
          <p:nvSpPr>
            <p:cNvPr id="325701" name="Rectangle 69"/>
            <p:cNvSpPr>
              <a:spLocks noChangeArrowheads="1"/>
            </p:cNvSpPr>
            <p:nvPr/>
          </p:nvSpPr>
          <p:spPr bwMode="auto">
            <a:xfrm>
              <a:off x="3451" y="1740"/>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重复</a:t>
              </a:r>
            </a:p>
          </p:txBody>
        </p:sp>
        <p:sp>
          <p:nvSpPr>
            <p:cNvPr id="325702" name="Line 70"/>
            <p:cNvSpPr>
              <a:spLocks noChangeShapeType="1"/>
            </p:cNvSpPr>
            <p:nvPr/>
          </p:nvSpPr>
          <p:spPr bwMode="auto">
            <a:xfrm>
              <a:off x="3789" y="1727"/>
              <a:ext cx="109" cy="1"/>
            </a:xfrm>
            <a:prstGeom prst="line">
              <a:avLst/>
            </a:prstGeom>
            <a:noFill/>
            <a:ln w="12600">
              <a:solidFill>
                <a:srgbClr val="000000"/>
              </a:solidFill>
              <a:miter lim="800000"/>
              <a:headEnd/>
              <a:tailEnd/>
            </a:ln>
            <a:effectLst/>
          </p:spPr>
          <p:txBody>
            <a:bodyPr/>
            <a:lstStyle/>
            <a:p>
              <a:endParaRPr lang="zh-CN" altLang="en-US"/>
            </a:p>
          </p:txBody>
        </p:sp>
        <p:sp>
          <p:nvSpPr>
            <p:cNvPr id="325703" name="Freeform 71"/>
            <p:cNvSpPr>
              <a:spLocks noChangeArrowheads="1"/>
            </p:cNvSpPr>
            <p:nvPr/>
          </p:nvSpPr>
          <p:spPr bwMode="auto">
            <a:xfrm>
              <a:off x="3885" y="1702"/>
              <a:ext cx="53" cy="50"/>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5704" name="Rectangle 72"/>
            <p:cNvSpPr>
              <a:spLocks noChangeArrowheads="1"/>
            </p:cNvSpPr>
            <p:nvPr/>
          </p:nvSpPr>
          <p:spPr bwMode="auto">
            <a:xfrm>
              <a:off x="2783" y="1952"/>
              <a:ext cx="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i="1">
                  <a:solidFill>
                    <a:srgbClr val="000000"/>
                  </a:solidFill>
                  <a:latin typeface="Times New Roman" pitchFamily="16" charset="0"/>
                </a:rPr>
                <a:t>R</a:t>
              </a:r>
            </a:p>
          </p:txBody>
        </p:sp>
        <p:sp>
          <p:nvSpPr>
            <p:cNvPr id="325705" name="Rectangle 73"/>
            <p:cNvSpPr>
              <a:spLocks noChangeArrowheads="1"/>
            </p:cNvSpPr>
            <p:nvPr/>
          </p:nvSpPr>
          <p:spPr bwMode="auto">
            <a:xfrm>
              <a:off x="2754" y="2163"/>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1/4</a:t>
              </a:r>
            </a:p>
          </p:txBody>
        </p:sp>
        <p:sp>
          <p:nvSpPr>
            <p:cNvPr id="325706" name="Rectangle 74"/>
            <p:cNvSpPr>
              <a:spLocks noChangeArrowheads="1"/>
            </p:cNvSpPr>
            <p:nvPr/>
          </p:nvSpPr>
          <p:spPr bwMode="auto">
            <a:xfrm>
              <a:off x="2754" y="2446"/>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dirty="0">
                  <a:solidFill>
                    <a:srgbClr val="000000"/>
                  </a:solidFill>
                  <a:latin typeface="Times New Roman" pitchFamily="16" charset="0"/>
                </a:rPr>
                <a:t>1/4</a:t>
              </a:r>
            </a:p>
          </p:txBody>
        </p:sp>
        <p:sp>
          <p:nvSpPr>
            <p:cNvPr id="325707" name="Rectangle 75"/>
            <p:cNvSpPr>
              <a:spLocks noChangeArrowheads="1"/>
            </p:cNvSpPr>
            <p:nvPr/>
          </p:nvSpPr>
          <p:spPr bwMode="auto">
            <a:xfrm>
              <a:off x="3451" y="1961"/>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系数</a:t>
              </a:r>
            </a:p>
          </p:txBody>
        </p:sp>
        <p:sp>
          <p:nvSpPr>
            <p:cNvPr id="325708" name="Rectangle 76"/>
            <p:cNvSpPr>
              <a:spLocks noChangeArrowheads="1"/>
            </p:cNvSpPr>
            <p:nvPr/>
          </p:nvSpPr>
          <p:spPr bwMode="auto">
            <a:xfrm>
              <a:off x="3482" y="2163"/>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5709" name="Rectangle 77"/>
            <p:cNvSpPr>
              <a:spLocks noChangeArrowheads="1"/>
            </p:cNvSpPr>
            <p:nvPr/>
          </p:nvSpPr>
          <p:spPr bwMode="auto">
            <a:xfrm>
              <a:off x="3561" y="2172"/>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710" name="Rectangle 78"/>
            <p:cNvSpPr>
              <a:spLocks noChangeArrowheads="1"/>
            </p:cNvSpPr>
            <p:nvPr/>
          </p:nvSpPr>
          <p:spPr bwMode="auto">
            <a:xfrm>
              <a:off x="366" y="2587"/>
              <a:ext cx="61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40bit/20n ms</a:t>
              </a:r>
            </a:p>
          </p:txBody>
        </p:sp>
        <p:sp>
          <p:nvSpPr>
            <p:cNvPr id="325711" name="Rectangle 79"/>
            <p:cNvSpPr>
              <a:spLocks noChangeArrowheads="1"/>
            </p:cNvSpPr>
            <p:nvPr/>
          </p:nvSpPr>
          <p:spPr bwMode="auto">
            <a:xfrm>
              <a:off x="1227" y="2587"/>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6</a:t>
              </a:r>
            </a:p>
          </p:txBody>
        </p:sp>
        <p:sp>
          <p:nvSpPr>
            <p:cNvPr id="325712" name="Rectangle 80"/>
            <p:cNvSpPr>
              <a:spLocks noChangeArrowheads="1"/>
            </p:cNvSpPr>
            <p:nvPr/>
          </p:nvSpPr>
          <p:spPr bwMode="auto">
            <a:xfrm>
              <a:off x="2186" y="2587"/>
              <a:ext cx="23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2.7/n</a:t>
              </a:r>
            </a:p>
          </p:txBody>
        </p:sp>
        <p:sp>
          <p:nvSpPr>
            <p:cNvPr id="325713" name="Rectangle 81"/>
            <p:cNvSpPr>
              <a:spLocks noChangeArrowheads="1"/>
            </p:cNvSpPr>
            <p:nvPr/>
          </p:nvSpPr>
          <p:spPr bwMode="auto">
            <a:xfrm>
              <a:off x="4451" y="2587"/>
              <a:ext cx="16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768</a:t>
              </a:r>
            </a:p>
          </p:txBody>
        </p:sp>
        <p:sp>
          <p:nvSpPr>
            <p:cNvPr id="325714" name="Rectangle 82"/>
            <p:cNvSpPr>
              <a:spLocks noChangeArrowheads="1"/>
            </p:cNvSpPr>
            <p:nvPr/>
          </p:nvSpPr>
          <p:spPr bwMode="auto">
            <a:xfrm>
              <a:off x="5150" y="2587"/>
              <a:ext cx="29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38.4/n</a:t>
              </a:r>
            </a:p>
          </p:txBody>
        </p:sp>
        <p:sp>
          <p:nvSpPr>
            <p:cNvPr id="325715" name="Rectangle 83"/>
            <p:cNvSpPr>
              <a:spLocks noChangeArrowheads="1"/>
            </p:cNvSpPr>
            <p:nvPr/>
          </p:nvSpPr>
          <p:spPr bwMode="auto">
            <a:xfrm>
              <a:off x="2754" y="2587"/>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1/4</a:t>
              </a:r>
            </a:p>
          </p:txBody>
        </p:sp>
        <p:sp>
          <p:nvSpPr>
            <p:cNvPr id="325716" name="Rectangle 84"/>
            <p:cNvSpPr>
              <a:spLocks noChangeArrowheads="1"/>
            </p:cNvSpPr>
            <p:nvPr/>
          </p:nvSpPr>
          <p:spPr bwMode="auto">
            <a:xfrm>
              <a:off x="366" y="2728"/>
              <a:ext cx="61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80bit/20n ms</a:t>
              </a:r>
            </a:p>
          </p:txBody>
        </p:sp>
        <p:sp>
          <p:nvSpPr>
            <p:cNvPr id="325717" name="Rectangle 85"/>
            <p:cNvSpPr>
              <a:spLocks noChangeArrowheads="1"/>
            </p:cNvSpPr>
            <p:nvPr/>
          </p:nvSpPr>
          <p:spPr bwMode="auto">
            <a:xfrm>
              <a:off x="1226" y="2728"/>
              <a:ext cx="5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8</a:t>
              </a:r>
            </a:p>
          </p:txBody>
        </p:sp>
        <p:sp>
          <p:nvSpPr>
            <p:cNvPr id="325718" name="Rectangle 86"/>
            <p:cNvSpPr>
              <a:spLocks noChangeArrowheads="1"/>
            </p:cNvSpPr>
            <p:nvPr/>
          </p:nvSpPr>
          <p:spPr bwMode="auto">
            <a:xfrm>
              <a:off x="2186" y="2728"/>
              <a:ext cx="23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4.8/n</a:t>
              </a:r>
            </a:p>
          </p:txBody>
        </p:sp>
        <p:sp>
          <p:nvSpPr>
            <p:cNvPr id="325719" name="Rectangle 87"/>
            <p:cNvSpPr>
              <a:spLocks noChangeArrowheads="1"/>
            </p:cNvSpPr>
            <p:nvPr/>
          </p:nvSpPr>
          <p:spPr bwMode="auto">
            <a:xfrm>
              <a:off x="4451" y="2728"/>
              <a:ext cx="16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768</a:t>
              </a:r>
            </a:p>
          </p:txBody>
        </p:sp>
        <p:sp>
          <p:nvSpPr>
            <p:cNvPr id="325720" name="Rectangle 88"/>
            <p:cNvSpPr>
              <a:spLocks noChangeArrowheads="1"/>
            </p:cNvSpPr>
            <p:nvPr/>
          </p:nvSpPr>
          <p:spPr bwMode="auto">
            <a:xfrm>
              <a:off x="5150" y="2728"/>
              <a:ext cx="29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38.4/n</a:t>
              </a:r>
            </a:p>
          </p:txBody>
        </p:sp>
        <p:sp>
          <p:nvSpPr>
            <p:cNvPr id="325721" name="Rectangle 89"/>
            <p:cNvSpPr>
              <a:spLocks noChangeArrowheads="1"/>
            </p:cNvSpPr>
            <p:nvPr/>
          </p:nvSpPr>
          <p:spPr bwMode="auto">
            <a:xfrm>
              <a:off x="2754" y="2728"/>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1/4</a:t>
              </a:r>
            </a:p>
          </p:txBody>
        </p:sp>
        <p:sp>
          <p:nvSpPr>
            <p:cNvPr id="325722" name="Rectangle 90"/>
            <p:cNvSpPr>
              <a:spLocks noChangeArrowheads="1"/>
            </p:cNvSpPr>
            <p:nvPr/>
          </p:nvSpPr>
          <p:spPr bwMode="auto">
            <a:xfrm>
              <a:off x="338" y="2869"/>
              <a:ext cx="67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172bit/20n ms</a:t>
              </a:r>
            </a:p>
          </p:txBody>
        </p:sp>
        <p:sp>
          <p:nvSpPr>
            <p:cNvPr id="325723" name="Rectangle 91"/>
            <p:cNvSpPr>
              <a:spLocks noChangeArrowheads="1"/>
            </p:cNvSpPr>
            <p:nvPr/>
          </p:nvSpPr>
          <p:spPr bwMode="auto">
            <a:xfrm>
              <a:off x="1198" y="2869"/>
              <a:ext cx="113"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12</a:t>
              </a:r>
            </a:p>
          </p:txBody>
        </p:sp>
        <p:sp>
          <p:nvSpPr>
            <p:cNvPr id="325724" name="Rectangle 92"/>
            <p:cNvSpPr>
              <a:spLocks noChangeArrowheads="1"/>
            </p:cNvSpPr>
            <p:nvPr/>
          </p:nvSpPr>
          <p:spPr bwMode="auto">
            <a:xfrm>
              <a:off x="2187" y="2869"/>
              <a:ext cx="23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9.6/n</a:t>
              </a:r>
            </a:p>
          </p:txBody>
        </p:sp>
        <p:sp>
          <p:nvSpPr>
            <p:cNvPr id="325725" name="Rectangle 93"/>
            <p:cNvSpPr>
              <a:spLocks noChangeArrowheads="1"/>
            </p:cNvSpPr>
            <p:nvPr/>
          </p:nvSpPr>
          <p:spPr bwMode="auto">
            <a:xfrm>
              <a:off x="4451" y="2869"/>
              <a:ext cx="16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768</a:t>
              </a:r>
            </a:p>
          </p:txBody>
        </p:sp>
        <p:sp>
          <p:nvSpPr>
            <p:cNvPr id="325726" name="Rectangle 94"/>
            <p:cNvSpPr>
              <a:spLocks noChangeArrowheads="1"/>
            </p:cNvSpPr>
            <p:nvPr/>
          </p:nvSpPr>
          <p:spPr bwMode="auto">
            <a:xfrm>
              <a:off x="5150" y="2869"/>
              <a:ext cx="29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38.4/n</a:t>
              </a:r>
            </a:p>
          </p:txBody>
        </p:sp>
        <p:sp>
          <p:nvSpPr>
            <p:cNvPr id="325727" name="Rectangle 95"/>
            <p:cNvSpPr>
              <a:spLocks noChangeArrowheads="1"/>
            </p:cNvSpPr>
            <p:nvPr/>
          </p:nvSpPr>
          <p:spPr bwMode="auto">
            <a:xfrm>
              <a:off x="2754" y="2869"/>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1/4</a:t>
              </a:r>
            </a:p>
          </p:txBody>
        </p:sp>
        <p:sp>
          <p:nvSpPr>
            <p:cNvPr id="325728" name="Rectangle 96"/>
            <p:cNvSpPr>
              <a:spLocks noChangeArrowheads="1"/>
            </p:cNvSpPr>
            <p:nvPr/>
          </p:nvSpPr>
          <p:spPr bwMode="auto">
            <a:xfrm>
              <a:off x="339" y="3151"/>
              <a:ext cx="67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360bit/20n ms</a:t>
              </a:r>
            </a:p>
          </p:txBody>
        </p:sp>
        <p:sp>
          <p:nvSpPr>
            <p:cNvPr id="325729" name="Rectangle 97"/>
            <p:cNvSpPr>
              <a:spLocks noChangeArrowheads="1"/>
            </p:cNvSpPr>
            <p:nvPr/>
          </p:nvSpPr>
          <p:spPr bwMode="auto">
            <a:xfrm>
              <a:off x="1199" y="3151"/>
              <a:ext cx="11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16</a:t>
              </a:r>
            </a:p>
          </p:txBody>
        </p:sp>
        <p:sp>
          <p:nvSpPr>
            <p:cNvPr id="325730" name="Rectangle 98"/>
            <p:cNvSpPr>
              <a:spLocks noChangeArrowheads="1"/>
            </p:cNvSpPr>
            <p:nvPr/>
          </p:nvSpPr>
          <p:spPr bwMode="auto">
            <a:xfrm>
              <a:off x="2167" y="3151"/>
              <a:ext cx="29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19.2/n</a:t>
              </a:r>
            </a:p>
          </p:txBody>
        </p:sp>
        <p:sp>
          <p:nvSpPr>
            <p:cNvPr id="325731" name="Rectangle 99"/>
            <p:cNvSpPr>
              <a:spLocks noChangeArrowheads="1"/>
            </p:cNvSpPr>
            <p:nvPr/>
          </p:nvSpPr>
          <p:spPr bwMode="auto">
            <a:xfrm>
              <a:off x="4433" y="3151"/>
              <a:ext cx="22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1536</a:t>
              </a:r>
            </a:p>
          </p:txBody>
        </p:sp>
        <p:sp>
          <p:nvSpPr>
            <p:cNvPr id="325732" name="Rectangle 100"/>
            <p:cNvSpPr>
              <a:spLocks noChangeArrowheads="1"/>
            </p:cNvSpPr>
            <p:nvPr/>
          </p:nvSpPr>
          <p:spPr bwMode="auto">
            <a:xfrm>
              <a:off x="5150" y="3151"/>
              <a:ext cx="29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76.8/n</a:t>
              </a:r>
            </a:p>
          </p:txBody>
        </p:sp>
        <p:sp>
          <p:nvSpPr>
            <p:cNvPr id="325733" name="Rectangle 101"/>
            <p:cNvSpPr>
              <a:spLocks noChangeArrowheads="1"/>
            </p:cNvSpPr>
            <p:nvPr/>
          </p:nvSpPr>
          <p:spPr bwMode="auto">
            <a:xfrm>
              <a:off x="2754" y="3151"/>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1/4</a:t>
              </a:r>
            </a:p>
          </p:txBody>
        </p:sp>
        <p:sp>
          <p:nvSpPr>
            <p:cNvPr id="325734" name="Rectangle 102"/>
            <p:cNvSpPr>
              <a:spLocks noChangeArrowheads="1"/>
            </p:cNvSpPr>
            <p:nvPr/>
          </p:nvSpPr>
          <p:spPr bwMode="auto">
            <a:xfrm>
              <a:off x="338" y="3293"/>
              <a:ext cx="67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744bit/20n ms</a:t>
              </a:r>
            </a:p>
          </p:txBody>
        </p:sp>
        <p:sp>
          <p:nvSpPr>
            <p:cNvPr id="325735" name="Rectangle 103"/>
            <p:cNvSpPr>
              <a:spLocks noChangeArrowheads="1"/>
            </p:cNvSpPr>
            <p:nvPr/>
          </p:nvSpPr>
          <p:spPr bwMode="auto">
            <a:xfrm>
              <a:off x="1199" y="3293"/>
              <a:ext cx="11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16</a:t>
              </a:r>
            </a:p>
          </p:txBody>
        </p:sp>
        <p:sp>
          <p:nvSpPr>
            <p:cNvPr id="325736" name="Rectangle 104"/>
            <p:cNvSpPr>
              <a:spLocks noChangeArrowheads="1"/>
            </p:cNvSpPr>
            <p:nvPr/>
          </p:nvSpPr>
          <p:spPr bwMode="auto">
            <a:xfrm>
              <a:off x="2167" y="3293"/>
              <a:ext cx="29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38.4/n</a:t>
              </a:r>
            </a:p>
          </p:txBody>
        </p:sp>
        <p:sp>
          <p:nvSpPr>
            <p:cNvPr id="325737" name="Rectangle 105"/>
            <p:cNvSpPr>
              <a:spLocks noChangeArrowheads="1"/>
            </p:cNvSpPr>
            <p:nvPr/>
          </p:nvSpPr>
          <p:spPr bwMode="auto">
            <a:xfrm>
              <a:off x="4432" y="3293"/>
              <a:ext cx="2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3072</a:t>
              </a:r>
            </a:p>
          </p:txBody>
        </p:sp>
        <p:sp>
          <p:nvSpPr>
            <p:cNvPr id="325738" name="Rectangle 106"/>
            <p:cNvSpPr>
              <a:spLocks noChangeArrowheads="1"/>
            </p:cNvSpPr>
            <p:nvPr/>
          </p:nvSpPr>
          <p:spPr bwMode="auto">
            <a:xfrm>
              <a:off x="5122" y="3293"/>
              <a:ext cx="34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153.6/n</a:t>
              </a:r>
            </a:p>
          </p:txBody>
        </p:sp>
        <p:sp>
          <p:nvSpPr>
            <p:cNvPr id="325739" name="Rectangle 107"/>
            <p:cNvSpPr>
              <a:spLocks noChangeArrowheads="1"/>
            </p:cNvSpPr>
            <p:nvPr/>
          </p:nvSpPr>
          <p:spPr bwMode="auto">
            <a:xfrm>
              <a:off x="2754" y="3293"/>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1/4</a:t>
              </a:r>
            </a:p>
          </p:txBody>
        </p:sp>
        <p:sp>
          <p:nvSpPr>
            <p:cNvPr id="325740" name="Rectangle 108"/>
            <p:cNvSpPr>
              <a:spLocks noChangeArrowheads="1"/>
            </p:cNvSpPr>
            <p:nvPr/>
          </p:nvSpPr>
          <p:spPr bwMode="auto">
            <a:xfrm>
              <a:off x="310" y="3434"/>
              <a:ext cx="72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1512bit/20n ms</a:t>
              </a:r>
            </a:p>
          </p:txBody>
        </p:sp>
        <p:sp>
          <p:nvSpPr>
            <p:cNvPr id="325741" name="Rectangle 109"/>
            <p:cNvSpPr>
              <a:spLocks noChangeArrowheads="1"/>
            </p:cNvSpPr>
            <p:nvPr/>
          </p:nvSpPr>
          <p:spPr bwMode="auto">
            <a:xfrm>
              <a:off x="1199" y="3434"/>
              <a:ext cx="11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16</a:t>
              </a:r>
            </a:p>
          </p:txBody>
        </p:sp>
        <p:sp>
          <p:nvSpPr>
            <p:cNvPr id="325742" name="Rectangle 110"/>
            <p:cNvSpPr>
              <a:spLocks noChangeArrowheads="1"/>
            </p:cNvSpPr>
            <p:nvPr/>
          </p:nvSpPr>
          <p:spPr bwMode="auto">
            <a:xfrm>
              <a:off x="2167" y="3434"/>
              <a:ext cx="29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76.8/n</a:t>
              </a:r>
            </a:p>
          </p:txBody>
        </p:sp>
        <p:sp>
          <p:nvSpPr>
            <p:cNvPr id="325743" name="Rectangle 111"/>
            <p:cNvSpPr>
              <a:spLocks noChangeArrowheads="1"/>
            </p:cNvSpPr>
            <p:nvPr/>
          </p:nvSpPr>
          <p:spPr bwMode="auto">
            <a:xfrm>
              <a:off x="4432" y="3434"/>
              <a:ext cx="2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6144</a:t>
              </a:r>
            </a:p>
          </p:txBody>
        </p:sp>
        <p:sp>
          <p:nvSpPr>
            <p:cNvPr id="325744" name="Rectangle 112"/>
            <p:cNvSpPr>
              <a:spLocks noChangeArrowheads="1"/>
            </p:cNvSpPr>
            <p:nvPr/>
          </p:nvSpPr>
          <p:spPr bwMode="auto">
            <a:xfrm>
              <a:off x="5122" y="3434"/>
              <a:ext cx="34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307.2/n</a:t>
              </a:r>
            </a:p>
          </p:txBody>
        </p:sp>
        <p:sp>
          <p:nvSpPr>
            <p:cNvPr id="325745" name="Rectangle 113"/>
            <p:cNvSpPr>
              <a:spLocks noChangeArrowheads="1"/>
            </p:cNvSpPr>
            <p:nvPr/>
          </p:nvSpPr>
          <p:spPr bwMode="auto">
            <a:xfrm>
              <a:off x="2754" y="3434"/>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1/4</a:t>
              </a:r>
            </a:p>
          </p:txBody>
        </p:sp>
        <p:sp>
          <p:nvSpPr>
            <p:cNvPr id="325746" name="Rectangle 114"/>
            <p:cNvSpPr>
              <a:spLocks noChangeArrowheads="1"/>
            </p:cNvSpPr>
            <p:nvPr/>
          </p:nvSpPr>
          <p:spPr bwMode="auto">
            <a:xfrm>
              <a:off x="310" y="3575"/>
              <a:ext cx="72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3048bit/20n ms</a:t>
              </a:r>
            </a:p>
          </p:txBody>
        </p:sp>
        <p:sp>
          <p:nvSpPr>
            <p:cNvPr id="325747" name="Rectangle 115"/>
            <p:cNvSpPr>
              <a:spLocks noChangeArrowheads="1"/>
            </p:cNvSpPr>
            <p:nvPr/>
          </p:nvSpPr>
          <p:spPr bwMode="auto">
            <a:xfrm>
              <a:off x="1199" y="3575"/>
              <a:ext cx="11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16</a:t>
              </a:r>
            </a:p>
          </p:txBody>
        </p:sp>
        <p:sp>
          <p:nvSpPr>
            <p:cNvPr id="325748" name="Rectangle 116"/>
            <p:cNvSpPr>
              <a:spLocks noChangeArrowheads="1"/>
            </p:cNvSpPr>
            <p:nvPr/>
          </p:nvSpPr>
          <p:spPr bwMode="auto">
            <a:xfrm>
              <a:off x="2139" y="3575"/>
              <a:ext cx="34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153.6/n</a:t>
              </a:r>
            </a:p>
          </p:txBody>
        </p:sp>
        <p:sp>
          <p:nvSpPr>
            <p:cNvPr id="325749" name="Rectangle 117"/>
            <p:cNvSpPr>
              <a:spLocks noChangeArrowheads="1"/>
            </p:cNvSpPr>
            <p:nvPr/>
          </p:nvSpPr>
          <p:spPr bwMode="auto">
            <a:xfrm>
              <a:off x="4403" y="3575"/>
              <a:ext cx="283"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12288</a:t>
              </a:r>
            </a:p>
          </p:txBody>
        </p:sp>
        <p:sp>
          <p:nvSpPr>
            <p:cNvPr id="325750" name="Rectangle 118"/>
            <p:cNvSpPr>
              <a:spLocks noChangeArrowheads="1"/>
            </p:cNvSpPr>
            <p:nvPr/>
          </p:nvSpPr>
          <p:spPr bwMode="auto">
            <a:xfrm>
              <a:off x="5122" y="3575"/>
              <a:ext cx="34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614.4/n</a:t>
              </a:r>
            </a:p>
          </p:txBody>
        </p:sp>
        <p:sp>
          <p:nvSpPr>
            <p:cNvPr id="325751" name="Rectangle 119"/>
            <p:cNvSpPr>
              <a:spLocks noChangeArrowheads="1"/>
            </p:cNvSpPr>
            <p:nvPr/>
          </p:nvSpPr>
          <p:spPr bwMode="auto">
            <a:xfrm>
              <a:off x="2754" y="3575"/>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1/4</a:t>
              </a:r>
            </a:p>
          </p:txBody>
        </p:sp>
        <p:sp>
          <p:nvSpPr>
            <p:cNvPr id="325752" name="Rectangle 120"/>
            <p:cNvSpPr>
              <a:spLocks noChangeArrowheads="1"/>
            </p:cNvSpPr>
            <p:nvPr/>
          </p:nvSpPr>
          <p:spPr bwMode="auto">
            <a:xfrm>
              <a:off x="201" y="3716"/>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5753" name="Rectangle 121"/>
            <p:cNvSpPr>
              <a:spLocks noChangeArrowheads="1"/>
            </p:cNvSpPr>
            <p:nvPr/>
          </p:nvSpPr>
          <p:spPr bwMode="auto">
            <a:xfrm>
              <a:off x="250" y="3725"/>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到</a:t>
              </a:r>
            </a:p>
          </p:txBody>
        </p:sp>
        <p:sp>
          <p:nvSpPr>
            <p:cNvPr id="325754" name="Rectangle 122"/>
            <p:cNvSpPr>
              <a:spLocks noChangeArrowheads="1"/>
            </p:cNvSpPr>
            <p:nvPr/>
          </p:nvSpPr>
          <p:spPr bwMode="auto">
            <a:xfrm>
              <a:off x="357" y="3716"/>
              <a:ext cx="72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3047bit/20n ms</a:t>
              </a:r>
            </a:p>
          </p:txBody>
        </p:sp>
        <p:sp>
          <p:nvSpPr>
            <p:cNvPr id="325755" name="Rectangle 123"/>
            <p:cNvSpPr>
              <a:spLocks noChangeArrowheads="1"/>
            </p:cNvSpPr>
            <p:nvPr/>
          </p:nvSpPr>
          <p:spPr bwMode="auto">
            <a:xfrm>
              <a:off x="4096" y="2446"/>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1/5</a:t>
              </a:r>
            </a:p>
          </p:txBody>
        </p:sp>
        <p:sp>
          <p:nvSpPr>
            <p:cNvPr id="325756" name="Rectangle 124"/>
            <p:cNvSpPr>
              <a:spLocks noChangeArrowheads="1"/>
            </p:cNvSpPr>
            <p:nvPr/>
          </p:nvSpPr>
          <p:spPr bwMode="auto">
            <a:xfrm>
              <a:off x="3481" y="2446"/>
              <a:ext cx="5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8</a:t>
              </a:r>
            </a:p>
          </p:txBody>
        </p:sp>
        <p:sp>
          <p:nvSpPr>
            <p:cNvPr id="325757" name="Rectangle 125"/>
            <p:cNvSpPr>
              <a:spLocks noChangeArrowheads="1"/>
            </p:cNvSpPr>
            <p:nvPr/>
          </p:nvSpPr>
          <p:spPr bwMode="auto">
            <a:xfrm>
              <a:off x="3561" y="2455"/>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758" name="Rectangle 126"/>
            <p:cNvSpPr>
              <a:spLocks noChangeArrowheads="1"/>
            </p:cNvSpPr>
            <p:nvPr/>
          </p:nvSpPr>
          <p:spPr bwMode="auto">
            <a:xfrm>
              <a:off x="4097" y="2587"/>
              <a:ext cx="14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1/9</a:t>
              </a:r>
            </a:p>
          </p:txBody>
        </p:sp>
        <p:sp>
          <p:nvSpPr>
            <p:cNvPr id="325759" name="Rectangle 127"/>
            <p:cNvSpPr>
              <a:spLocks noChangeArrowheads="1"/>
            </p:cNvSpPr>
            <p:nvPr/>
          </p:nvSpPr>
          <p:spPr bwMode="auto">
            <a:xfrm>
              <a:off x="3481" y="2587"/>
              <a:ext cx="5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4</a:t>
              </a:r>
            </a:p>
          </p:txBody>
        </p:sp>
        <p:sp>
          <p:nvSpPr>
            <p:cNvPr id="325760" name="Rectangle 128"/>
            <p:cNvSpPr>
              <a:spLocks noChangeArrowheads="1"/>
            </p:cNvSpPr>
            <p:nvPr/>
          </p:nvSpPr>
          <p:spPr bwMode="auto">
            <a:xfrm>
              <a:off x="3561" y="2596"/>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761" name="Rectangle 129"/>
            <p:cNvSpPr>
              <a:spLocks noChangeArrowheads="1"/>
            </p:cNvSpPr>
            <p:nvPr/>
          </p:nvSpPr>
          <p:spPr bwMode="auto">
            <a:xfrm>
              <a:off x="4100" y="2737"/>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无</a:t>
              </a:r>
            </a:p>
          </p:txBody>
        </p:sp>
        <p:sp>
          <p:nvSpPr>
            <p:cNvPr id="325762" name="Rectangle 130"/>
            <p:cNvSpPr>
              <a:spLocks noChangeArrowheads="1"/>
            </p:cNvSpPr>
            <p:nvPr/>
          </p:nvSpPr>
          <p:spPr bwMode="auto">
            <a:xfrm>
              <a:off x="3481" y="2728"/>
              <a:ext cx="5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2</a:t>
              </a:r>
            </a:p>
          </p:txBody>
        </p:sp>
        <p:sp>
          <p:nvSpPr>
            <p:cNvPr id="325763" name="Rectangle 131"/>
            <p:cNvSpPr>
              <a:spLocks noChangeArrowheads="1"/>
            </p:cNvSpPr>
            <p:nvPr/>
          </p:nvSpPr>
          <p:spPr bwMode="auto">
            <a:xfrm>
              <a:off x="3561" y="2737"/>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764" name="Rectangle 132"/>
            <p:cNvSpPr>
              <a:spLocks noChangeArrowheads="1"/>
            </p:cNvSpPr>
            <p:nvPr/>
          </p:nvSpPr>
          <p:spPr bwMode="auto">
            <a:xfrm>
              <a:off x="4100" y="2878"/>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无</a:t>
              </a:r>
            </a:p>
          </p:txBody>
        </p:sp>
        <p:sp>
          <p:nvSpPr>
            <p:cNvPr id="325765" name="Rectangle 133"/>
            <p:cNvSpPr>
              <a:spLocks noChangeArrowheads="1"/>
            </p:cNvSpPr>
            <p:nvPr/>
          </p:nvSpPr>
          <p:spPr bwMode="auto">
            <a:xfrm>
              <a:off x="3482" y="2869"/>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5766" name="Rectangle 134"/>
            <p:cNvSpPr>
              <a:spLocks noChangeArrowheads="1"/>
            </p:cNvSpPr>
            <p:nvPr/>
          </p:nvSpPr>
          <p:spPr bwMode="auto">
            <a:xfrm>
              <a:off x="3561" y="2878"/>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767" name="Rectangle 135"/>
            <p:cNvSpPr>
              <a:spLocks noChangeArrowheads="1"/>
            </p:cNvSpPr>
            <p:nvPr/>
          </p:nvSpPr>
          <p:spPr bwMode="auto">
            <a:xfrm>
              <a:off x="4100" y="3160"/>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无</a:t>
              </a:r>
            </a:p>
          </p:txBody>
        </p:sp>
        <p:sp>
          <p:nvSpPr>
            <p:cNvPr id="325768" name="Rectangle 136"/>
            <p:cNvSpPr>
              <a:spLocks noChangeArrowheads="1"/>
            </p:cNvSpPr>
            <p:nvPr/>
          </p:nvSpPr>
          <p:spPr bwMode="auto">
            <a:xfrm>
              <a:off x="3482" y="3151"/>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5769" name="Rectangle 137"/>
            <p:cNvSpPr>
              <a:spLocks noChangeArrowheads="1"/>
            </p:cNvSpPr>
            <p:nvPr/>
          </p:nvSpPr>
          <p:spPr bwMode="auto">
            <a:xfrm>
              <a:off x="3561" y="3160"/>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770" name="Rectangle 138"/>
            <p:cNvSpPr>
              <a:spLocks noChangeArrowheads="1"/>
            </p:cNvSpPr>
            <p:nvPr/>
          </p:nvSpPr>
          <p:spPr bwMode="auto">
            <a:xfrm>
              <a:off x="4100" y="3302"/>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无</a:t>
              </a:r>
            </a:p>
          </p:txBody>
        </p:sp>
        <p:sp>
          <p:nvSpPr>
            <p:cNvPr id="325771" name="Rectangle 139"/>
            <p:cNvSpPr>
              <a:spLocks noChangeArrowheads="1"/>
            </p:cNvSpPr>
            <p:nvPr/>
          </p:nvSpPr>
          <p:spPr bwMode="auto">
            <a:xfrm>
              <a:off x="3482" y="3293"/>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5772" name="Rectangle 140"/>
            <p:cNvSpPr>
              <a:spLocks noChangeArrowheads="1"/>
            </p:cNvSpPr>
            <p:nvPr/>
          </p:nvSpPr>
          <p:spPr bwMode="auto">
            <a:xfrm>
              <a:off x="3561" y="3302"/>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773" name="Rectangle 141"/>
            <p:cNvSpPr>
              <a:spLocks noChangeArrowheads="1"/>
            </p:cNvSpPr>
            <p:nvPr/>
          </p:nvSpPr>
          <p:spPr bwMode="auto">
            <a:xfrm>
              <a:off x="4100" y="3443"/>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无</a:t>
              </a:r>
            </a:p>
          </p:txBody>
        </p:sp>
        <p:sp>
          <p:nvSpPr>
            <p:cNvPr id="325774" name="Rectangle 142"/>
            <p:cNvSpPr>
              <a:spLocks noChangeArrowheads="1"/>
            </p:cNvSpPr>
            <p:nvPr/>
          </p:nvSpPr>
          <p:spPr bwMode="auto">
            <a:xfrm>
              <a:off x="3482" y="3434"/>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5775" name="Rectangle 143"/>
            <p:cNvSpPr>
              <a:spLocks noChangeArrowheads="1"/>
            </p:cNvSpPr>
            <p:nvPr/>
          </p:nvSpPr>
          <p:spPr bwMode="auto">
            <a:xfrm>
              <a:off x="3561" y="3443"/>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5776" name="Rectangle 144"/>
            <p:cNvSpPr>
              <a:spLocks noChangeArrowheads="1"/>
            </p:cNvSpPr>
            <p:nvPr/>
          </p:nvSpPr>
          <p:spPr bwMode="auto">
            <a:xfrm>
              <a:off x="4100" y="3584"/>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无</a:t>
              </a:r>
            </a:p>
          </p:txBody>
        </p:sp>
        <p:sp>
          <p:nvSpPr>
            <p:cNvPr id="325777" name="Rectangle 145"/>
            <p:cNvSpPr>
              <a:spLocks noChangeArrowheads="1"/>
            </p:cNvSpPr>
            <p:nvPr/>
          </p:nvSpPr>
          <p:spPr bwMode="auto">
            <a:xfrm>
              <a:off x="3482" y="3575"/>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5778" name="Rectangle 146"/>
            <p:cNvSpPr>
              <a:spLocks noChangeArrowheads="1"/>
            </p:cNvSpPr>
            <p:nvPr/>
          </p:nvSpPr>
          <p:spPr bwMode="auto">
            <a:xfrm>
              <a:off x="3561" y="3584"/>
              <a:ext cx="6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afterEffect">
                                  <p:stCondLst>
                                    <p:cond delay="0"/>
                                  </p:stCondLst>
                                  <p:childTnLst>
                                    <p:set>
                                      <p:cBhvr additive="repl">
                                        <p:cTn id="6" dur="1" fill="hold">
                                          <p:stCondLst>
                                            <p:cond delay="0"/>
                                          </p:stCondLst>
                                        </p:cTn>
                                        <p:tgtEl>
                                          <p:spTgt spid="325637"/>
                                        </p:tgtEl>
                                        <p:attrNameLst>
                                          <p:attrName>style.visibility</p:attrName>
                                        </p:attrNameLst>
                                      </p:cBhvr>
                                      <p:to>
                                        <p:strVal val="visible"/>
                                      </p:to>
                                    </p:set>
                                    <p:animEffect transition="in" filter="barn(outHorizontal)">
                                      <p:cBhvr additive="repl">
                                        <p:cTn id="7"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idx="10"/>
          </p:nvPr>
        </p:nvSpPr>
        <p:spPr/>
        <p:txBody>
          <a:bodyPr/>
          <a:lstStyle/>
          <a:p>
            <a:r>
              <a:rPr lang="en-GB" altLang="zh-CN"/>
              <a:t>Mobile Communication Theory</a:t>
            </a:r>
          </a:p>
        </p:txBody>
      </p:sp>
      <p:sp>
        <p:nvSpPr>
          <p:cNvPr id="6145" name="Rectangle 1"/>
          <p:cNvSpPr>
            <a:spLocks noChangeArrowheads="1"/>
          </p:cNvSpPr>
          <p:nvPr/>
        </p:nvSpPr>
        <p:spPr bwMode="auto">
          <a:xfrm>
            <a:off x="250825" y="-161925"/>
            <a:ext cx="7772400" cy="1143000"/>
          </a:xfrm>
          <a:prstGeom prst="rect">
            <a:avLst/>
          </a:prstGeom>
          <a:noFill/>
          <a:ln w="9525">
            <a:noFill/>
            <a:round/>
            <a:headEnd/>
            <a:tailEnd/>
          </a:ln>
          <a:effectLst/>
        </p:spPr>
        <p:txBody>
          <a:bodyPr wrap="none" anchor="ctr"/>
          <a:lstStyle/>
          <a:p>
            <a:endParaRPr lang="zh-CN" altLang="en-US"/>
          </a:p>
        </p:txBody>
      </p:sp>
      <p:sp>
        <p:nvSpPr>
          <p:cNvPr id="6146" name="Rectangle 2"/>
          <p:cNvSpPr>
            <a:spLocks noGrp="1" noChangeArrowheads="1"/>
          </p:cNvSpPr>
          <p:nvPr>
            <p:ph type="body" idx="4294967295"/>
          </p:nvPr>
        </p:nvSpPr>
        <p:spPr>
          <a:xfrm>
            <a:off x="0" y="1773238"/>
            <a:ext cx="8893175" cy="792162"/>
          </a:xfrm>
          <a:ln/>
        </p:spPr>
        <p:txBody>
          <a:bodyPr lIns="92160" tIns="46080" rIns="92160" bIns="46080"/>
          <a:lstStyle/>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t>             </a:t>
            </a:r>
          </a:p>
        </p:txBody>
      </p:sp>
      <p:grpSp>
        <p:nvGrpSpPr>
          <p:cNvPr id="6147" name="Group 3"/>
          <p:cNvGrpSpPr>
            <a:grpSpLocks/>
          </p:cNvGrpSpPr>
          <p:nvPr/>
        </p:nvGrpSpPr>
        <p:grpSpPr bwMode="auto">
          <a:xfrm>
            <a:off x="2057400" y="3276600"/>
            <a:ext cx="5111750" cy="685800"/>
            <a:chOff x="1296" y="2064"/>
            <a:chExt cx="3220" cy="432"/>
          </a:xfrm>
        </p:grpSpPr>
        <p:sp>
          <p:nvSpPr>
            <p:cNvPr id="6148" name="AutoShape 4"/>
            <p:cNvSpPr>
              <a:spLocks noChangeArrowheads="1"/>
            </p:cNvSpPr>
            <p:nvPr/>
          </p:nvSpPr>
          <p:spPr bwMode="auto">
            <a:xfrm>
              <a:off x="1556" y="2139"/>
              <a:ext cx="2961" cy="288"/>
            </a:xfrm>
            <a:prstGeom prst="roundRect">
              <a:avLst>
                <a:gd name="adj" fmla="val 16667"/>
              </a:avLst>
            </a:prstGeom>
            <a:gradFill rotWithShape="0">
              <a:gsLst>
                <a:gs pos="0">
                  <a:srgbClr val="E0BB20"/>
                </a:gs>
                <a:gs pos="50000">
                  <a:srgbClr val="F7EFCE"/>
                </a:gs>
                <a:gs pos="100000">
                  <a:srgbClr val="E0BB20"/>
                </a:gs>
              </a:gsLst>
              <a:lin ang="5400000" scaled="1"/>
            </a:gradFill>
            <a:ln w="12600">
              <a:solidFill>
                <a:srgbClr val="FFFFFF"/>
              </a:solidFill>
              <a:miter lim="800000"/>
              <a:headEnd/>
              <a:tailEnd/>
            </a:ln>
            <a:effectLst/>
          </p:spPr>
          <p:txBody>
            <a:bodyPr wrap="none" anchor="ctr"/>
            <a:lstStyle/>
            <a:p>
              <a:endParaRPr lang="zh-CN" altLang="en-US"/>
            </a:p>
          </p:txBody>
        </p:sp>
        <p:sp>
          <p:nvSpPr>
            <p:cNvPr id="6149" name="AutoShape 5"/>
            <p:cNvSpPr>
              <a:spLocks noChangeArrowheads="1"/>
            </p:cNvSpPr>
            <p:nvPr/>
          </p:nvSpPr>
          <p:spPr bwMode="auto">
            <a:xfrm>
              <a:off x="1296" y="2064"/>
              <a:ext cx="467" cy="433"/>
            </a:xfrm>
            <a:prstGeom prst="diamond">
              <a:avLst/>
            </a:prstGeom>
            <a:solidFill>
              <a:srgbClr val="E0BB20"/>
            </a:solidFill>
            <a:ln w="25560">
              <a:solidFill>
                <a:srgbClr val="FFFFFF"/>
              </a:solidFill>
              <a:miter lim="800000"/>
              <a:headEnd/>
              <a:tailEnd/>
            </a:ln>
            <a:effectLst/>
          </p:spPr>
          <p:txBody>
            <a:bodyPr wrap="none" anchor="ctr"/>
            <a:lstStyle/>
            <a:p>
              <a:endParaRPr lang="zh-CN" altLang="en-US"/>
            </a:p>
          </p:txBody>
        </p:sp>
        <p:sp>
          <p:nvSpPr>
            <p:cNvPr id="6150" name="Text Box 6"/>
            <p:cNvSpPr txBox="1">
              <a:spLocks noChangeArrowheads="1"/>
            </p:cNvSpPr>
            <p:nvPr/>
          </p:nvSpPr>
          <p:spPr bwMode="auto">
            <a:xfrm>
              <a:off x="1711" y="2174"/>
              <a:ext cx="2338" cy="21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a:solidFill>
                    <a:srgbClr val="000066"/>
                  </a:solidFill>
                </a:rPr>
                <a:t>概述</a:t>
              </a:r>
            </a:p>
          </p:txBody>
        </p:sp>
        <p:sp>
          <p:nvSpPr>
            <p:cNvPr id="6151" name="Text Box 7"/>
            <p:cNvSpPr txBox="1">
              <a:spLocks noChangeArrowheads="1"/>
            </p:cNvSpPr>
            <p:nvPr/>
          </p:nvSpPr>
          <p:spPr bwMode="auto">
            <a:xfrm>
              <a:off x="1462" y="2114"/>
              <a:ext cx="116" cy="287"/>
            </a:xfrm>
            <a:prstGeom prst="rect">
              <a:avLst/>
            </a:prstGeom>
            <a:noFill/>
            <a:ln w="9525">
              <a:noFill/>
              <a:round/>
              <a:headEnd/>
              <a:tailEnd/>
            </a:ln>
            <a:effectLst/>
          </p:spPr>
          <p:txBody>
            <a:bodyPr wrap="none" anchor="ctr"/>
            <a:lstStyle/>
            <a:p>
              <a:endParaRPr lang="zh-CN" altLang="en-US"/>
            </a:p>
          </p:txBody>
        </p:sp>
      </p:grpSp>
      <p:sp>
        <p:nvSpPr>
          <p:cNvPr id="6152" name="Text Box 8"/>
          <p:cNvSpPr txBox="1">
            <a:spLocks noChangeArrowheads="1"/>
          </p:cNvSpPr>
          <p:nvPr/>
        </p:nvSpPr>
        <p:spPr bwMode="auto">
          <a:xfrm>
            <a:off x="2133600" y="3429000"/>
            <a:ext cx="685800" cy="336550"/>
          </a:xfrm>
          <a:prstGeom prst="rect">
            <a:avLst/>
          </a:prstGeom>
          <a:noFill/>
          <a:ln w="9525">
            <a:noFill/>
            <a:round/>
            <a:headEnd/>
            <a:tailEnd/>
          </a:ln>
          <a:effectLst/>
        </p:spPr>
        <p:txBody>
          <a:bodyPr lIns="90000" tIns="46800" rIns="90000" bIns="46800">
            <a:spAutoFit/>
          </a:bodyPr>
          <a:lstStyle/>
          <a:p>
            <a:pPr>
              <a:spcBef>
                <a:spcPts val="10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FFFF"/>
                </a:solidFill>
              </a:rPr>
              <a:t>7.1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页脚占位符 3"/>
          <p:cNvSpPr>
            <a:spLocks noGrp="1"/>
          </p:cNvSpPr>
          <p:nvPr>
            <p:ph type="ftr" idx="10"/>
          </p:nvPr>
        </p:nvSpPr>
        <p:spPr/>
        <p:txBody>
          <a:bodyPr/>
          <a:lstStyle/>
          <a:p>
            <a:r>
              <a:rPr lang="en-GB" altLang="zh-CN"/>
              <a:t>Mobile Communication Theory</a:t>
            </a:r>
          </a:p>
        </p:txBody>
      </p:sp>
      <p:sp>
        <p:nvSpPr>
          <p:cNvPr id="329730" name="Rectangle 2"/>
          <p:cNvSpPr>
            <a:spLocks noGrp="1" noChangeArrowheads="1"/>
          </p:cNvSpPr>
          <p:nvPr>
            <p:ph type="title"/>
          </p:nvPr>
        </p:nvSpPr>
        <p:spPr>
          <a:xfrm>
            <a:off x="468313" y="82550"/>
            <a:ext cx="8542337" cy="9477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0">
                <a:effectLst>
                  <a:outerShdw blurRad="38100" dist="38100" dir="2700000" algn="tl">
                    <a:srgbClr val="C0C0C0"/>
                  </a:outerShdw>
                </a:effectLst>
              </a:rPr>
              <a:t>F-FCH/F-SCH</a:t>
            </a:r>
            <a:r>
              <a:rPr lang="zh-CN" altLang="en-GB" sz="2800" b="0">
                <a:effectLst>
                  <a:outerShdw blurRad="38100" dist="38100" dir="2700000" algn="tl">
                    <a:srgbClr val="C0C0C0"/>
                  </a:outerShdw>
                </a:effectLst>
              </a:rPr>
              <a:t>信道结构（扰码和插入功控比特部分）</a:t>
            </a:r>
          </a:p>
        </p:txBody>
      </p:sp>
      <p:sp>
        <p:nvSpPr>
          <p:cNvPr id="329732" name="Rectangle 4"/>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zh-CN" altLang="en-US"/>
          </a:p>
        </p:txBody>
      </p:sp>
      <p:grpSp>
        <p:nvGrpSpPr>
          <p:cNvPr id="329733" name="Group 5"/>
          <p:cNvGrpSpPr>
            <a:grpSpLocks/>
          </p:cNvGrpSpPr>
          <p:nvPr/>
        </p:nvGrpSpPr>
        <p:grpSpPr bwMode="auto">
          <a:xfrm>
            <a:off x="142875" y="1371600"/>
            <a:ext cx="8804275" cy="3965575"/>
            <a:chOff x="90" y="864"/>
            <a:chExt cx="5546" cy="2498"/>
          </a:xfrm>
        </p:grpSpPr>
        <p:sp>
          <p:nvSpPr>
            <p:cNvPr id="329734" name="Line 6"/>
            <p:cNvSpPr>
              <a:spLocks noChangeShapeType="1"/>
            </p:cNvSpPr>
            <p:nvPr/>
          </p:nvSpPr>
          <p:spPr bwMode="auto">
            <a:xfrm>
              <a:off x="1017" y="1197"/>
              <a:ext cx="1431" cy="1"/>
            </a:xfrm>
            <a:prstGeom prst="line">
              <a:avLst/>
            </a:prstGeom>
            <a:noFill/>
            <a:ln w="12600">
              <a:solidFill>
                <a:srgbClr val="000000"/>
              </a:solidFill>
              <a:miter lim="800000"/>
              <a:headEnd/>
              <a:tailEnd/>
            </a:ln>
            <a:effectLst/>
          </p:spPr>
          <p:txBody>
            <a:bodyPr/>
            <a:lstStyle/>
            <a:p>
              <a:endParaRPr lang="zh-CN" altLang="en-US"/>
            </a:p>
          </p:txBody>
        </p:sp>
        <p:sp>
          <p:nvSpPr>
            <p:cNvPr id="329735" name="Freeform 7"/>
            <p:cNvSpPr>
              <a:spLocks noChangeArrowheads="1"/>
            </p:cNvSpPr>
            <p:nvPr/>
          </p:nvSpPr>
          <p:spPr bwMode="auto">
            <a:xfrm>
              <a:off x="2435" y="1167"/>
              <a:ext cx="53" cy="59"/>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736" name="Rectangle 8"/>
            <p:cNvSpPr>
              <a:spLocks noChangeArrowheads="1"/>
            </p:cNvSpPr>
            <p:nvPr/>
          </p:nvSpPr>
          <p:spPr bwMode="auto">
            <a:xfrm>
              <a:off x="1184" y="968"/>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调制</a:t>
              </a:r>
            </a:p>
          </p:txBody>
        </p:sp>
        <p:sp>
          <p:nvSpPr>
            <p:cNvPr id="329737" name="Rectangle 9"/>
            <p:cNvSpPr>
              <a:spLocks noChangeArrowheads="1"/>
            </p:cNvSpPr>
            <p:nvPr/>
          </p:nvSpPr>
          <p:spPr bwMode="auto">
            <a:xfrm>
              <a:off x="1378" y="968"/>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符号速率</a:t>
              </a:r>
            </a:p>
          </p:txBody>
        </p:sp>
        <p:sp>
          <p:nvSpPr>
            <p:cNvPr id="329738" name="Oval 10"/>
            <p:cNvSpPr>
              <a:spLocks noChangeArrowheads="1"/>
            </p:cNvSpPr>
            <p:nvPr/>
          </p:nvSpPr>
          <p:spPr bwMode="auto">
            <a:xfrm>
              <a:off x="2488" y="1114"/>
              <a:ext cx="150" cy="166"/>
            </a:xfrm>
            <a:prstGeom prst="ellipse">
              <a:avLst/>
            </a:prstGeom>
            <a:solidFill>
              <a:srgbClr val="5AA5DE"/>
            </a:solidFill>
            <a:ln w="20520">
              <a:solidFill>
                <a:srgbClr val="000000"/>
              </a:solidFill>
              <a:miter lim="800000"/>
              <a:headEnd/>
              <a:tailEnd/>
            </a:ln>
            <a:effectLst/>
          </p:spPr>
          <p:txBody>
            <a:bodyPr wrap="none" anchor="ctr"/>
            <a:lstStyle/>
            <a:p>
              <a:endParaRPr lang="zh-CN" altLang="en-US"/>
            </a:p>
          </p:txBody>
        </p:sp>
        <p:sp>
          <p:nvSpPr>
            <p:cNvPr id="329739" name="Line 11"/>
            <p:cNvSpPr>
              <a:spLocks noChangeShapeType="1"/>
            </p:cNvSpPr>
            <p:nvPr/>
          </p:nvSpPr>
          <p:spPr bwMode="auto">
            <a:xfrm>
              <a:off x="2563" y="1114"/>
              <a:ext cx="1" cy="166"/>
            </a:xfrm>
            <a:prstGeom prst="line">
              <a:avLst/>
            </a:prstGeom>
            <a:noFill/>
            <a:ln w="20520">
              <a:solidFill>
                <a:srgbClr val="000000"/>
              </a:solidFill>
              <a:miter lim="800000"/>
              <a:headEnd/>
              <a:tailEnd/>
            </a:ln>
            <a:effectLst/>
          </p:spPr>
          <p:txBody>
            <a:bodyPr/>
            <a:lstStyle/>
            <a:p>
              <a:endParaRPr lang="zh-CN" altLang="en-US"/>
            </a:p>
          </p:txBody>
        </p:sp>
        <p:sp>
          <p:nvSpPr>
            <p:cNvPr id="329740" name="Line 12"/>
            <p:cNvSpPr>
              <a:spLocks noChangeShapeType="1"/>
            </p:cNvSpPr>
            <p:nvPr/>
          </p:nvSpPr>
          <p:spPr bwMode="auto">
            <a:xfrm>
              <a:off x="2488" y="1197"/>
              <a:ext cx="150" cy="1"/>
            </a:xfrm>
            <a:prstGeom prst="line">
              <a:avLst/>
            </a:prstGeom>
            <a:noFill/>
            <a:ln w="20520">
              <a:solidFill>
                <a:srgbClr val="000000"/>
              </a:solidFill>
              <a:miter lim="800000"/>
              <a:headEnd/>
              <a:tailEnd/>
            </a:ln>
            <a:effectLst/>
          </p:spPr>
          <p:txBody>
            <a:bodyPr/>
            <a:lstStyle/>
            <a:p>
              <a:endParaRPr lang="zh-CN" altLang="en-US"/>
            </a:p>
          </p:txBody>
        </p:sp>
        <p:sp>
          <p:nvSpPr>
            <p:cNvPr id="329741" name="Rectangle 13"/>
            <p:cNvSpPr>
              <a:spLocks noChangeArrowheads="1"/>
            </p:cNvSpPr>
            <p:nvPr/>
          </p:nvSpPr>
          <p:spPr bwMode="auto">
            <a:xfrm>
              <a:off x="2038" y="1697"/>
              <a:ext cx="1050" cy="333"/>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742" name="Rectangle 14"/>
            <p:cNvSpPr>
              <a:spLocks noChangeArrowheads="1"/>
            </p:cNvSpPr>
            <p:nvPr/>
          </p:nvSpPr>
          <p:spPr bwMode="auto">
            <a:xfrm>
              <a:off x="2209" y="1801"/>
              <a:ext cx="74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加扰比特重复</a:t>
              </a:r>
            </a:p>
          </p:txBody>
        </p:sp>
        <p:sp>
          <p:nvSpPr>
            <p:cNvPr id="329743" name="Rectangle 15"/>
            <p:cNvSpPr>
              <a:spLocks noChangeArrowheads="1"/>
            </p:cNvSpPr>
            <p:nvPr/>
          </p:nvSpPr>
          <p:spPr bwMode="auto">
            <a:xfrm>
              <a:off x="1963" y="2363"/>
              <a:ext cx="1200" cy="334"/>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744" name="Rectangle 16"/>
            <p:cNvSpPr>
              <a:spLocks noChangeArrowheads="1"/>
            </p:cNvSpPr>
            <p:nvPr/>
          </p:nvSpPr>
          <p:spPr bwMode="auto">
            <a:xfrm>
              <a:off x="2032" y="2457"/>
              <a:ext cx="4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I</a:t>
              </a:r>
            </a:p>
          </p:txBody>
        </p:sp>
        <p:sp>
          <p:nvSpPr>
            <p:cNvPr id="329745" name="Rectangle 17"/>
            <p:cNvSpPr>
              <a:spLocks noChangeArrowheads="1"/>
            </p:cNvSpPr>
            <p:nvPr/>
          </p:nvSpPr>
          <p:spPr bwMode="auto">
            <a:xfrm>
              <a:off x="2063" y="2467"/>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和</a:t>
              </a:r>
            </a:p>
          </p:txBody>
        </p:sp>
        <p:sp>
          <p:nvSpPr>
            <p:cNvPr id="329746" name="Rectangle 18"/>
            <p:cNvSpPr>
              <a:spLocks noChangeArrowheads="1"/>
            </p:cNvSpPr>
            <p:nvPr/>
          </p:nvSpPr>
          <p:spPr bwMode="auto">
            <a:xfrm>
              <a:off x="2173" y="2457"/>
              <a:ext cx="88"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Q</a:t>
              </a:r>
            </a:p>
          </p:txBody>
        </p:sp>
        <p:sp>
          <p:nvSpPr>
            <p:cNvPr id="329747" name="Rectangle 19"/>
            <p:cNvSpPr>
              <a:spLocks noChangeArrowheads="1"/>
            </p:cNvSpPr>
            <p:nvPr/>
          </p:nvSpPr>
          <p:spPr bwMode="auto">
            <a:xfrm>
              <a:off x="2197" y="2467"/>
              <a:ext cx="99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路加扰比特抽取器</a:t>
              </a:r>
            </a:p>
          </p:txBody>
        </p:sp>
        <p:sp>
          <p:nvSpPr>
            <p:cNvPr id="329748" name="Line 20"/>
            <p:cNvSpPr>
              <a:spLocks noChangeShapeType="1"/>
            </p:cNvSpPr>
            <p:nvPr/>
          </p:nvSpPr>
          <p:spPr bwMode="auto">
            <a:xfrm flipV="1">
              <a:off x="2563" y="2074"/>
              <a:ext cx="1" cy="290"/>
            </a:xfrm>
            <a:prstGeom prst="line">
              <a:avLst/>
            </a:prstGeom>
            <a:noFill/>
            <a:ln w="12600">
              <a:solidFill>
                <a:srgbClr val="000000"/>
              </a:solidFill>
              <a:miter lim="800000"/>
              <a:headEnd/>
              <a:tailEnd/>
            </a:ln>
            <a:effectLst/>
          </p:spPr>
          <p:txBody>
            <a:bodyPr/>
            <a:lstStyle/>
            <a:p>
              <a:endParaRPr lang="zh-CN" altLang="en-US"/>
            </a:p>
          </p:txBody>
        </p:sp>
        <p:sp>
          <p:nvSpPr>
            <p:cNvPr id="329749" name="Freeform 21"/>
            <p:cNvSpPr>
              <a:spLocks noChangeArrowheads="1"/>
            </p:cNvSpPr>
            <p:nvPr/>
          </p:nvSpPr>
          <p:spPr bwMode="auto">
            <a:xfrm>
              <a:off x="2536" y="2030"/>
              <a:ext cx="54" cy="59"/>
            </a:xfrm>
            <a:custGeom>
              <a:avLst/>
              <a:gdLst/>
              <a:ahLst/>
              <a:cxnLst>
                <a:cxn ang="0">
                  <a:pos x="46" y="0"/>
                </a:cxn>
                <a:cxn ang="0">
                  <a:pos x="91" y="91"/>
                </a:cxn>
                <a:cxn ang="0">
                  <a:pos x="0" y="91"/>
                </a:cxn>
                <a:cxn ang="0">
                  <a:pos x="0" y="91"/>
                </a:cxn>
                <a:cxn ang="0">
                  <a:pos x="46" y="0"/>
                </a:cxn>
              </a:cxnLst>
              <a:rect l="0" t="0" r="r" b="b"/>
              <a:pathLst>
                <a:path w="91" h="91">
                  <a:moveTo>
                    <a:pt x="46" y="0"/>
                  </a:moveTo>
                  <a:lnTo>
                    <a:pt x="91" y="91"/>
                  </a:lnTo>
                  <a:cubicBezTo>
                    <a:pt x="63" y="76"/>
                    <a:pt x="29" y="76"/>
                    <a:pt x="0" y="91"/>
                  </a:cubicBezTo>
                  <a:lnTo>
                    <a:pt x="0" y="91"/>
                  </a:lnTo>
                  <a:lnTo>
                    <a:pt x="46" y="0"/>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750" name="Line 22"/>
            <p:cNvSpPr>
              <a:spLocks noChangeShapeType="1"/>
            </p:cNvSpPr>
            <p:nvPr/>
          </p:nvSpPr>
          <p:spPr bwMode="auto">
            <a:xfrm>
              <a:off x="2563" y="1325"/>
              <a:ext cx="1" cy="363"/>
            </a:xfrm>
            <a:prstGeom prst="line">
              <a:avLst/>
            </a:prstGeom>
            <a:noFill/>
            <a:ln w="12600">
              <a:solidFill>
                <a:srgbClr val="000000"/>
              </a:solidFill>
              <a:miter lim="800000"/>
              <a:headEnd/>
              <a:tailEnd/>
            </a:ln>
            <a:effectLst/>
          </p:spPr>
          <p:txBody>
            <a:bodyPr/>
            <a:lstStyle/>
            <a:p>
              <a:endParaRPr lang="zh-CN" altLang="en-US"/>
            </a:p>
          </p:txBody>
        </p:sp>
        <p:sp>
          <p:nvSpPr>
            <p:cNvPr id="329751" name="Freeform 23"/>
            <p:cNvSpPr>
              <a:spLocks noChangeArrowheads="1"/>
            </p:cNvSpPr>
            <p:nvPr/>
          </p:nvSpPr>
          <p:spPr bwMode="auto">
            <a:xfrm>
              <a:off x="2536" y="1280"/>
              <a:ext cx="54" cy="60"/>
            </a:xfrm>
            <a:custGeom>
              <a:avLst/>
              <a:gdLst/>
              <a:ahLst/>
              <a:cxnLst>
                <a:cxn ang="0">
                  <a:pos x="46" y="0"/>
                </a:cxn>
                <a:cxn ang="0">
                  <a:pos x="91" y="91"/>
                </a:cxn>
                <a:cxn ang="0">
                  <a:pos x="0" y="91"/>
                </a:cxn>
                <a:cxn ang="0">
                  <a:pos x="0" y="91"/>
                </a:cxn>
                <a:cxn ang="0">
                  <a:pos x="46" y="0"/>
                </a:cxn>
              </a:cxnLst>
              <a:rect l="0" t="0" r="r" b="b"/>
              <a:pathLst>
                <a:path w="91" h="91">
                  <a:moveTo>
                    <a:pt x="46" y="0"/>
                  </a:moveTo>
                  <a:lnTo>
                    <a:pt x="91" y="91"/>
                  </a:lnTo>
                  <a:cubicBezTo>
                    <a:pt x="63" y="76"/>
                    <a:pt x="29" y="76"/>
                    <a:pt x="0" y="91"/>
                  </a:cubicBezTo>
                  <a:lnTo>
                    <a:pt x="0" y="91"/>
                  </a:lnTo>
                  <a:lnTo>
                    <a:pt x="46" y="0"/>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752" name="Rectangle 24"/>
            <p:cNvSpPr>
              <a:spLocks noChangeArrowheads="1"/>
            </p:cNvSpPr>
            <p:nvPr/>
          </p:nvSpPr>
          <p:spPr bwMode="auto">
            <a:xfrm>
              <a:off x="90" y="1738"/>
              <a:ext cx="199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加扰比特重复系数在非发送分集模式</a:t>
              </a:r>
            </a:p>
          </p:txBody>
        </p:sp>
        <p:sp>
          <p:nvSpPr>
            <p:cNvPr id="329753" name="Rectangle 25"/>
            <p:cNvSpPr>
              <a:spLocks noChangeArrowheads="1"/>
            </p:cNvSpPr>
            <p:nvPr/>
          </p:nvSpPr>
          <p:spPr bwMode="auto">
            <a:xfrm>
              <a:off x="339" y="1874"/>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下为</a:t>
              </a:r>
            </a:p>
          </p:txBody>
        </p:sp>
        <p:sp>
          <p:nvSpPr>
            <p:cNvPr id="329754" name="Rectangle 26"/>
            <p:cNvSpPr>
              <a:spLocks noChangeArrowheads="1"/>
            </p:cNvSpPr>
            <p:nvPr/>
          </p:nvSpPr>
          <p:spPr bwMode="auto">
            <a:xfrm>
              <a:off x="502" y="1886"/>
              <a:ext cx="141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r>
                <a:rPr lang="zh-CN" altLang="en-GB" sz="1400" b="1">
                  <a:solidFill>
                    <a:srgbClr val="000000"/>
                  </a:solidFill>
                  <a:latin typeface="Times New Roman" pitchFamily="16" charset="0"/>
                </a:rPr>
                <a:t>，在发送分集模式下为</a:t>
              </a:r>
              <a:r>
                <a:rPr lang="en-GB" altLang="zh-CN" sz="1400" b="1">
                  <a:solidFill>
                    <a:srgbClr val="000000"/>
                  </a:solidFill>
                  <a:latin typeface="Times New Roman" pitchFamily="16" charset="0"/>
                </a:rPr>
                <a:t>2</a:t>
              </a:r>
            </a:p>
          </p:txBody>
        </p:sp>
        <p:sp>
          <p:nvSpPr>
            <p:cNvPr id="329755" name="Rectangle 27"/>
            <p:cNvSpPr>
              <a:spLocks noChangeArrowheads="1"/>
            </p:cNvSpPr>
            <p:nvPr/>
          </p:nvSpPr>
          <p:spPr bwMode="auto">
            <a:xfrm>
              <a:off x="3088" y="864"/>
              <a:ext cx="601" cy="666"/>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756" name="Rectangle 28"/>
            <p:cNvSpPr>
              <a:spLocks noChangeArrowheads="1"/>
            </p:cNvSpPr>
            <p:nvPr/>
          </p:nvSpPr>
          <p:spPr bwMode="auto">
            <a:xfrm>
              <a:off x="3150" y="999"/>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信号映射</a:t>
              </a:r>
            </a:p>
          </p:txBody>
        </p:sp>
        <p:sp>
          <p:nvSpPr>
            <p:cNvPr id="329757" name="Rectangle 29"/>
            <p:cNvSpPr>
              <a:spLocks noChangeArrowheads="1"/>
            </p:cNvSpPr>
            <p:nvPr/>
          </p:nvSpPr>
          <p:spPr bwMode="auto">
            <a:xfrm>
              <a:off x="3233" y="1124"/>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0</a:t>
              </a:r>
            </a:p>
          </p:txBody>
        </p:sp>
        <p:sp>
          <p:nvSpPr>
            <p:cNvPr id="329758" name="Rectangle 30"/>
            <p:cNvSpPr>
              <a:spLocks noChangeArrowheads="1"/>
            </p:cNvSpPr>
            <p:nvPr/>
          </p:nvSpPr>
          <p:spPr bwMode="auto">
            <a:xfrm>
              <a:off x="3254" y="1134"/>
              <a:ext cx="27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r>
                <a:rPr lang="zh-CN" altLang="en-GB" sz="1400" b="1">
                  <a:solidFill>
                    <a:srgbClr val="000000"/>
                  </a:solidFill>
                  <a:latin typeface="Times New Roman" pitchFamily="16" charset="0"/>
                </a:rPr>
                <a:t>＋</a:t>
              </a:r>
            </a:p>
          </p:txBody>
        </p:sp>
        <p:sp>
          <p:nvSpPr>
            <p:cNvPr id="329759" name="Rectangle 31"/>
            <p:cNvSpPr>
              <a:spLocks noChangeArrowheads="1"/>
            </p:cNvSpPr>
            <p:nvPr/>
          </p:nvSpPr>
          <p:spPr bwMode="auto">
            <a:xfrm>
              <a:off x="3495" y="1124"/>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9760" name="Rectangle 32"/>
            <p:cNvSpPr>
              <a:spLocks noChangeArrowheads="1"/>
            </p:cNvSpPr>
            <p:nvPr/>
          </p:nvSpPr>
          <p:spPr bwMode="auto">
            <a:xfrm>
              <a:off x="3233" y="1270"/>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9761" name="Rectangle 33"/>
            <p:cNvSpPr>
              <a:spLocks noChangeArrowheads="1"/>
            </p:cNvSpPr>
            <p:nvPr/>
          </p:nvSpPr>
          <p:spPr bwMode="auto">
            <a:xfrm>
              <a:off x="3254" y="1280"/>
              <a:ext cx="27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r>
                <a:rPr lang="zh-CN" altLang="en-GB" sz="1400" b="1">
                  <a:solidFill>
                    <a:srgbClr val="000000"/>
                  </a:solidFill>
                  <a:latin typeface="Times New Roman" pitchFamily="16" charset="0"/>
                </a:rPr>
                <a:t>－</a:t>
              </a:r>
            </a:p>
          </p:txBody>
        </p:sp>
        <p:sp>
          <p:nvSpPr>
            <p:cNvPr id="329762" name="Rectangle 34"/>
            <p:cNvSpPr>
              <a:spLocks noChangeArrowheads="1"/>
            </p:cNvSpPr>
            <p:nvPr/>
          </p:nvSpPr>
          <p:spPr bwMode="auto">
            <a:xfrm>
              <a:off x="3495" y="1270"/>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9763" name="Line 35"/>
            <p:cNvSpPr>
              <a:spLocks noChangeShapeType="1"/>
            </p:cNvSpPr>
            <p:nvPr/>
          </p:nvSpPr>
          <p:spPr bwMode="auto">
            <a:xfrm>
              <a:off x="5189" y="1614"/>
              <a:ext cx="260" cy="1"/>
            </a:xfrm>
            <a:prstGeom prst="line">
              <a:avLst/>
            </a:prstGeom>
            <a:noFill/>
            <a:ln w="12600">
              <a:solidFill>
                <a:srgbClr val="000000"/>
              </a:solidFill>
              <a:miter lim="800000"/>
              <a:headEnd/>
              <a:tailEnd/>
            </a:ln>
            <a:effectLst/>
          </p:spPr>
          <p:txBody>
            <a:bodyPr/>
            <a:lstStyle/>
            <a:p>
              <a:endParaRPr lang="zh-CN" altLang="en-US"/>
            </a:p>
          </p:txBody>
        </p:sp>
        <p:sp>
          <p:nvSpPr>
            <p:cNvPr id="329764" name="Freeform 36"/>
            <p:cNvSpPr>
              <a:spLocks noChangeArrowheads="1"/>
            </p:cNvSpPr>
            <p:nvPr/>
          </p:nvSpPr>
          <p:spPr bwMode="auto">
            <a:xfrm>
              <a:off x="5436" y="1584"/>
              <a:ext cx="54" cy="59"/>
            </a:xfrm>
            <a:custGeom>
              <a:avLst/>
              <a:gdLst/>
              <a:ahLst/>
              <a:cxnLst>
                <a:cxn ang="0">
                  <a:pos x="91" y="46"/>
                </a:cxn>
                <a:cxn ang="0">
                  <a:pos x="0" y="91"/>
                </a:cxn>
                <a:cxn ang="0">
                  <a:pos x="0" y="0"/>
                </a:cxn>
                <a:cxn ang="0">
                  <a:pos x="91" y="46"/>
                </a:cxn>
              </a:cxnLst>
              <a:rect l="0" t="0" r="r" b="b"/>
              <a:pathLst>
                <a:path w="91" h="91">
                  <a:moveTo>
                    <a:pt x="91" y="46"/>
                  </a:moveTo>
                  <a:lnTo>
                    <a:pt x="0" y="91"/>
                  </a:lnTo>
                  <a:cubicBezTo>
                    <a:pt x="14" y="62"/>
                    <a:pt x="14" y="29"/>
                    <a:pt x="0" y="0"/>
                  </a:cubicBez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765" name="Line 37"/>
            <p:cNvSpPr>
              <a:spLocks noChangeShapeType="1"/>
            </p:cNvSpPr>
            <p:nvPr/>
          </p:nvSpPr>
          <p:spPr bwMode="auto">
            <a:xfrm>
              <a:off x="3689" y="1197"/>
              <a:ext cx="409" cy="1"/>
            </a:xfrm>
            <a:prstGeom prst="line">
              <a:avLst/>
            </a:prstGeom>
            <a:noFill/>
            <a:ln w="12600">
              <a:solidFill>
                <a:srgbClr val="000000"/>
              </a:solidFill>
              <a:miter lim="800000"/>
              <a:headEnd/>
              <a:tailEnd/>
            </a:ln>
            <a:effectLst/>
          </p:spPr>
          <p:txBody>
            <a:bodyPr/>
            <a:lstStyle/>
            <a:p>
              <a:endParaRPr lang="zh-CN" altLang="en-US"/>
            </a:p>
          </p:txBody>
        </p:sp>
        <p:sp>
          <p:nvSpPr>
            <p:cNvPr id="329766" name="Freeform 38"/>
            <p:cNvSpPr>
              <a:spLocks noChangeArrowheads="1"/>
            </p:cNvSpPr>
            <p:nvPr/>
          </p:nvSpPr>
          <p:spPr bwMode="auto">
            <a:xfrm>
              <a:off x="4086" y="1167"/>
              <a:ext cx="53" cy="59"/>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767" name="Rectangle 39"/>
            <p:cNvSpPr>
              <a:spLocks noChangeArrowheads="1"/>
            </p:cNvSpPr>
            <p:nvPr/>
          </p:nvSpPr>
          <p:spPr bwMode="auto">
            <a:xfrm>
              <a:off x="4139" y="1030"/>
              <a:ext cx="450" cy="334"/>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768" name="Rectangle 40"/>
            <p:cNvSpPr>
              <a:spLocks noChangeArrowheads="1"/>
            </p:cNvSpPr>
            <p:nvPr/>
          </p:nvSpPr>
          <p:spPr bwMode="auto">
            <a:xfrm>
              <a:off x="4242" y="1072"/>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信道</a:t>
              </a:r>
            </a:p>
          </p:txBody>
        </p:sp>
        <p:sp>
          <p:nvSpPr>
            <p:cNvPr id="329769" name="Rectangle 41"/>
            <p:cNvSpPr>
              <a:spLocks noChangeArrowheads="1"/>
            </p:cNvSpPr>
            <p:nvPr/>
          </p:nvSpPr>
          <p:spPr bwMode="auto">
            <a:xfrm>
              <a:off x="4242" y="1207"/>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增益</a:t>
              </a:r>
            </a:p>
          </p:txBody>
        </p:sp>
        <p:sp>
          <p:nvSpPr>
            <p:cNvPr id="329770" name="Rectangle 42"/>
            <p:cNvSpPr>
              <a:spLocks noChangeArrowheads="1"/>
            </p:cNvSpPr>
            <p:nvPr/>
          </p:nvSpPr>
          <p:spPr bwMode="auto">
            <a:xfrm>
              <a:off x="5540" y="1530"/>
              <a:ext cx="96" cy="173"/>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i="1">
                  <a:solidFill>
                    <a:srgbClr val="000000"/>
                  </a:solidFill>
                  <a:latin typeface="Times New Roman" pitchFamily="16" charset="0"/>
                </a:rPr>
                <a:t>X</a:t>
              </a:r>
            </a:p>
          </p:txBody>
        </p:sp>
        <p:sp>
          <p:nvSpPr>
            <p:cNvPr id="329771" name="Rectangle 43"/>
            <p:cNvSpPr>
              <a:spLocks noChangeArrowheads="1"/>
            </p:cNvSpPr>
            <p:nvPr/>
          </p:nvSpPr>
          <p:spPr bwMode="auto">
            <a:xfrm>
              <a:off x="987" y="3030"/>
              <a:ext cx="901" cy="333"/>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772" name="Rectangle 44"/>
            <p:cNvSpPr>
              <a:spLocks noChangeArrowheads="1"/>
            </p:cNvSpPr>
            <p:nvPr/>
          </p:nvSpPr>
          <p:spPr bwMode="auto">
            <a:xfrm>
              <a:off x="1137" y="3071"/>
              <a:ext cx="6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长码发生器</a:t>
              </a:r>
            </a:p>
          </p:txBody>
        </p:sp>
        <p:sp>
          <p:nvSpPr>
            <p:cNvPr id="329773" name="Rectangle 45"/>
            <p:cNvSpPr>
              <a:spLocks noChangeArrowheads="1"/>
            </p:cNvSpPr>
            <p:nvPr/>
          </p:nvSpPr>
          <p:spPr bwMode="auto">
            <a:xfrm>
              <a:off x="1059" y="3207"/>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9774" name="Rectangle 46"/>
            <p:cNvSpPr>
              <a:spLocks noChangeArrowheads="1"/>
            </p:cNvSpPr>
            <p:nvPr/>
          </p:nvSpPr>
          <p:spPr bwMode="auto">
            <a:xfrm>
              <a:off x="1176" y="3197"/>
              <a:ext cx="57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1.2288Mcps</a:t>
              </a:r>
            </a:p>
          </p:txBody>
        </p:sp>
        <p:sp>
          <p:nvSpPr>
            <p:cNvPr id="329775" name="Rectangle 47"/>
            <p:cNvSpPr>
              <a:spLocks noChangeArrowheads="1"/>
            </p:cNvSpPr>
            <p:nvPr/>
          </p:nvSpPr>
          <p:spPr bwMode="auto">
            <a:xfrm>
              <a:off x="1697" y="3207"/>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9776" name="Line 48"/>
            <p:cNvSpPr>
              <a:spLocks noChangeShapeType="1"/>
            </p:cNvSpPr>
            <p:nvPr/>
          </p:nvSpPr>
          <p:spPr bwMode="auto">
            <a:xfrm>
              <a:off x="830" y="3197"/>
              <a:ext cx="117" cy="1"/>
            </a:xfrm>
            <a:prstGeom prst="line">
              <a:avLst/>
            </a:prstGeom>
            <a:noFill/>
            <a:ln w="12600">
              <a:solidFill>
                <a:srgbClr val="000000"/>
              </a:solidFill>
              <a:miter lim="800000"/>
              <a:headEnd/>
              <a:tailEnd/>
            </a:ln>
            <a:effectLst/>
          </p:spPr>
          <p:txBody>
            <a:bodyPr/>
            <a:lstStyle/>
            <a:p>
              <a:endParaRPr lang="zh-CN" altLang="en-US"/>
            </a:p>
          </p:txBody>
        </p:sp>
        <p:sp>
          <p:nvSpPr>
            <p:cNvPr id="329777" name="Freeform 49"/>
            <p:cNvSpPr>
              <a:spLocks noChangeArrowheads="1"/>
            </p:cNvSpPr>
            <p:nvPr/>
          </p:nvSpPr>
          <p:spPr bwMode="auto">
            <a:xfrm>
              <a:off x="934" y="3167"/>
              <a:ext cx="53" cy="59"/>
            </a:xfrm>
            <a:custGeom>
              <a:avLst/>
              <a:gdLst/>
              <a:ahLst/>
              <a:cxnLst>
                <a:cxn ang="0">
                  <a:pos x="91" y="46"/>
                </a:cxn>
                <a:cxn ang="0">
                  <a:pos x="0" y="91"/>
                </a:cxn>
                <a:cxn ang="0">
                  <a:pos x="0" y="0"/>
                </a:cxn>
                <a:cxn ang="0">
                  <a:pos x="91" y="46"/>
                </a:cxn>
              </a:cxnLst>
              <a:rect l="0" t="0" r="r" b="b"/>
              <a:pathLst>
                <a:path w="91" h="91">
                  <a:moveTo>
                    <a:pt x="91" y="46"/>
                  </a:moveTo>
                  <a:lnTo>
                    <a:pt x="0" y="91"/>
                  </a:lnTo>
                  <a:cubicBezTo>
                    <a:pt x="14" y="62"/>
                    <a:pt x="14" y="29"/>
                    <a:pt x="0" y="0"/>
                  </a:cubicBez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778" name="Rectangle 50"/>
            <p:cNvSpPr>
              <a:spLocks noChangeArrowheads="1"/>
            </p:cNvSpPr>
            <p:nvPr/>
          </p:nvSpPr>
          <p:spPr bwMode="auto">
            <a:xfrm>
              <a:off x="406" y="3071"/>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用户</a:t>
              </a:r>
            </a:p>
          </p:txBody>
        </p:sp>
        <p:sp>
          <p:nvSpPr>
            <p:cNvPr id="329779" name="Rectangle 51"/>
            <p:cNvSpPr>
              <a:spLocks noChangeArrowheads="1"/>
            </p:cNvSpPr>
            <p:nvPr/>
          </p:nvSpPr>
          <p:spPr bwMode="auto">
            <a:xfrm>
              <a:off x="634" y="3061"/>
              <a:ext cx="88"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i="1">
                  <a:solidFill>
                    <a:srgbClr val="000000"/>
                  </a:solidFill>
                  <a:latin typeface="Times New Roman" pitchFamily="16" charset="0"/>
                </a:rPr>
                <a:t>m</a:t>
              </a:r>
            </a:p>
          </p:txBody>
        </p:sp>
        <p:sp>
          <p:nvSpPr>
            <p:cNvPr id="329780" name="Rectangle 52"/>
            <p:cNvSpPr>
              <a:spLocks noChangeArrowheads="1"/>
            </p:cNvSpPr>
            <p:nvPr/>
          </p:nvSpPr>
          <p:spPr bwMode="auto">
            <a:xfrm>
              <a:off x="703" y="3071"/>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的</a:t>
              </a:r>
            </a:p>
          </p:txBody>
        </p:sp>
        <p:sp>
          <p:nvSpPr>
            <p:cNvPr id="329781" name="Rectangle 53"/>
            <p:cNvSpPr>
              <a:spLocks noChangeArrowheads="1"/>
            </p:cNvSpPr>
            <p:nvPr/>
          </p:nvSpPr>
          <p:spPr bwMode="auto">
            <a:xfrm>
              <a:off x="374" y="3207"/>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长码掩码</a:t>
              </a:r>
            </a:p>
          </p:txBody>
        </p:sp>
        <p:sp>
          <p:nvSpPr>
            <p:cNvPr id="329782" name="Line 54"/>
            <p:cNvSpPr>
              <a:spLocks noChangeShapeType="1"/>
            </p:cNvSpPr>
            <p:nvPr/>
          </p:nvSpPr>
          <p:spPr bwMode="auto">
            <a:xfrm>
              <a:off x="1888" y="3197"/>
              <a:ext cx="1160" cy="1"/>
            </a:xfrm>
            <a:prstGeom prst="line">
              <a:avLst/>
            </a:prstGeom>
            <a:noFill/>
            <a:ln w="12600">
              <a:solidFill>
                <a:srgbClr val="000000"/>
              </a:solidFill>
              <a:miter lim="800000"/>
              <a:headEnd/>
              <a:tailEnd/>
            </a:ln>
            <a:effectLst/>
          </p:spPr>
          <p:txBody>
            <a:bodyPr/>
            <a:lstStyle/>
            <a:p>
              <a:endParaRPr lang="zh-CN" altLang="en-US"/>
            </a:p>
          </p:txBody>
        </p:sp>
        <p:sp>
          <p:nvSpPr>
            <p:cNvPr id="329783" name="Freeform 55"/>
            <p:cNvSpPr>
              <a:spLocks noChangeArrowheads="1"/>
            </p:cNvSpPr>
            <p:nvPr/>
          </p:nvSpPr>
          <p:spPr bwMode="auto">
            <a:xfrm>
              <a:off x="3035" y="3167"/>
              <a:ext cx="53" cy="59"/>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784" name="Line 56"/>
            <p:cNvSpPr>
              <a:spLocks noChangeShapeType="1"/>
            </p:cNvSpPr>
            <p:nvPr/>
          </p:nvSpPr>
          <p:spPr bwMode="auto">
            <a:xfrm>
              <a:off x="2638" y="1197"/>
              <a:ext cx="410" cy="1"/>
            </a:xfrm>
            <a:prstGeom prst="line">
              <a:avLst/>
            </a:prstGeom>
            <a:noFill/>
            <a:ln w="12600">
              <a:solidFill>
                <a:srgbClr val="000000"/>
              </a:solidFill>
              <a:miter lim="800000"/>
              <a:headEnd/>
              <a:tailEnd/>
            </a:ln>
            <a:effectLst/>
          </p:spPr>
          <p:txBody>
            <a:bodyPr/>
            <a:lstStyle/>
            <a:p>
              <a:endParaRPr lang="zh-CN" altLang="en-US"/>
            </a:p>
          </p:txBody>
        </p:sp>
        <p:sp>
          <p:nvSpPr>
            <p:cNvPr id="329785" name="Freeform 57"/>
            <p:cNvSpPr>
              <a:spLocks noChangeArrowheads="1"/>
            </p:cNvSpPr>
            <p:nvPr/>
          </p:nvSpPr>
          <p:spPr bwMode="auto">
            <a:xfrm>
              <a:off x="3035" y="1167"/>
              <a:ext cx="53" cy="59"/>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786" name="Rectangle 58"/>
            <p:cNvSpPr>
              <a:spLocks noChangeArrowheads="1"/>
            </p:cNvSpPr>
            <p:nvPr/>
          </p:nvSpPr>
          <p:spPr bwMode="auto">
            <a:xfrm>
              <a:off x="308" y="2405"/>
              <a:ext cx="874"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以调制符号速率</a:t>
              </a:r>
            </a:p>
          </p:txBody>
        </p:sp>
        <p:sp>
          <p:nvSpPr>
            <p:cNvPr id="329787" name="Rectangle 59"/>
            <p:cNvSpPr>
              <a:spLocks noChangeArrowheads="1"/>
            </p:cNvSpPr>
            <p:nvPr/>
          </p:nvSpPr>
          <p:spPr bwMode="auto">
            <a:xfrm>
              <a:off x="1093" y="2395"/>
              <a:ext cx="32"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p>
          </p:txBody>
        </p:sp>
        <p:sp>
          <p:nvSpPr>
            <p:cNvPr id="329788" name="Rectangle 60"/>
            <p:cNvSpPr>
              <a:spLocks noChangeArrowheads="1"/>
            </p:cNvSpPr>
            <p:nvPr/>
          </p:nvSpPr>
          <p:spPr bwMode="auto">
            <a:xfrm>
              <a:off x="1115" y="2405"/>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9789" name="Rectangle 61"/>
            <p:cNvSpPr>
              <a:spLocks noChangeArrowheads="1"/>
            </p:cNvSpPr>
            <p:nvPr/>
          </p:nvSpPr>
          <p:spPr bwMode="auto">
            <a:xfrm>
              <a:off x="1235" y="2395"/>
              <a:ext cx="5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2</a:t>
              </a:r>
            </a:p>
          </p:txBody>
        </p:sp>
        <p:sp>
          <p:nvSpPr>
            <p:cNvPr id="329790" name="Rectangle 62"/>
            <p:cNvSpPr>
              <a:spLocks noChangeArrowheads="1"/>
            </p:cNvSpPr>
            <p:nvPr/>
          </p:nvSpPr>
          <p:spPr bwMode="auto">
            <a:xfrm>
              <a:off x="1260" y="2405"/>
              <a:ext cx="71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a:t>
              </a:r>
              <a:r>
                <a:rPr lang="zh-CN" altLang="en-GB" sz="1400" b="1">
                  <a:solidFill>
                    <a:srgbClr val="000000"/>
                  </a:solidFill>
                  <a:latin typeface="Times New Roman" pitchFamily="16" charset="0"/>
                </a:rPr>
                <a:t>加扰比特重</a:t>
              </a:r>
            </a:p>
          </p:txBody>
        </p:sp>
        <p:sp>
          <p:nvSpPr>
            <p:cNvPr id="329791" name="Rectangle 63"/>
            <p:cNvSpPr>
              <a:spLocks noChangeArrowheads="1"/>
            </p:cNvSpPr>
            <p:nvPr/>
          </p:nvSpPr>
          <p:spPr bwMode="auto">
            <a:xfrm>
              <a:off x="426" y="2540"/>
              <a:ext cx="1498"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复系数）的速率抽取比特对</a:t>
              </a:r>
            </a:p>
          </p:txBody>
        </p:sp>
        <p:sp>
          <p:nvSpPr>
            <p:cNvPr id="329792" name="Rectangle 64"/>
            <p:cNvSpPr>
              <a:spLocks noChangeArrowheads="1"/>
            </p:cNvSpPr>
            <p:nvPr/>
          </p:nvSpPr>
          <p:spPr bwMode="auto">
            <a:xfrm>
              <a:off x="803" y="1114"/>
              <a:ext cx="128" cy="173"/>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i="1">
                  <a:solidFill>
                    <a:srgbClr val="000000"/>
                  </a:solidFill>
                  <a:latin typeface="Times New Roman" pitchFamily="16" charset="0"/>
                </a:rPr>
                <a:t>W</a:t>
              </a:r>
            </a:p>
          </p:txBody>
        </p:sp>
        <p:sp>
          <p:nvSpPr>
            <p:cNvPr id="329793" name="Rectangle 65"/>
            <p:cNvSpPr>
              <a:spLocks noChangeArrowheads="1"/>
            </p:cNvSpPr>
            <p:nvPr/>
          </p:nvSpPr>
          <p:spPr bwMode="auto">
            <a:xfrm>
              <a:off x="1860" y="1374"/>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调制</a:t>
              </a:r>
            </a:p>
          </p:txBody>
        </p:sp>
        <p:sp>
          <p:nvSpPr>
            <p:cNvPr id="329794" name="Rectangle 66"/>
            <p:cNvSpPr>
              <a:spLocks noChangeArrowheads="1"/>
            </p:cNvSpPr>
            <p:nvPr/>
          </p:nvSpPr>
          <p:spPr bwMode="auto">
            <a:xfrm>
              <a:off x="2053" y="1374"/>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符号速率</a:t>
              </a:r>
            </a:p>
          </p:txBody>
        </p:sp>
        <p:sp>
          <p:nvSpPr>
            <p:cNvPr id="329795" name="Rectangle 67"/>
            <p:cNvSpPr>
              <a:spLocks noChangeArrowheads="1"/>
            </p:cNvSpPr>
            <p:nvPr/>
          </p:nvSpPr>
          <p:spPr bwMode="auto">
            <a:xfrm>
              <a:off x="3088" y="3030"/>
              <a:ext cx="451" cy="333"/>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796" name="Rectangle 68"/>
            <p:cNvSpPr>
              <a:spLocks noChangeArrowheads="1"/>
            </p:cNvSpPr>
            <p:nvPr/>
          </p:nvSpPr>
          <p:spPr bwMode="auto">
            <a:xfrm>
              <a:off x="3139" y="3134"/>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抽取器</a:t>
              </a:r>
            </a:p>
          </p:txBody>
        </p:sp>
        <p:sp>
          <p:nvSpPr>
            <p:cNvPr id="329797" name="Rectangle 69"/>
            <p:cNvSpPr>
              <a:spLocks noChangeArrowheads="1"/>
            </p:cNvSpPr>
            <p:nvPr/>
          </p:nvSpPr>
          <p:spPr bwMode="auto">
            <a:xfrm>
              <a:off x="3989" y="3030"/>
              <a:ext cx="750" cy="333"/>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798" name="Rectangle 70"/>
            <p:cNvSpPr>
              <a:spLocks noChangeArrowheads="1"/>
            </p:cNvSpPr>
            <p:nvPr/>
          </p:nvSpPr>
          <p:spPr bwMode="auto">
            <a:xfrm>
              <a:off x="4010" y="3071"/>
              <a:ext cx="74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功率控制比特</a:t>
              </a:r>
            </a:p>
          </p:txBody>
        </p:sp>
        <p:sp>
          <p:nvSpPr>
            <p:cNvPr id="329799" name="Rectangle 71"/>
            <p:cNvSpPr>
              <a:spLocks noChangeArrowheads="1"/>
            </p:cNvSpPr>
            <p:nvPr/>
          </p:nvSpPr>
          <p:spPr bwMode="auto">
            <a:xfrm>
              <a:off x="4064" y="3207"/>
              <a:ext cx="6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位置抽取器</a:t>
              </a:r>
            </a:p>
          </p:txBody>
        </p:sp>
        <p:sp>
          <p:nvSpPr>
            <p:cNvPr id="329800" name="Rectangle 72"/>
            <p:cNvSpPr>
              <a:spLocks noChangeArrowheads="1"/>
            </p:cNvSpPr>
            <p:nvPr/>
          </p:nvSpPr>
          <p:spPr bwMode="auto">
            <a:xfrm>
              <a:off x="4139" y="1697"/>
              <a:ext cx="450" cy="666"/>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801" name="Rectangle 73"/>
            <p:cNvSpPr>
              <a:spLocks noChangeArrowheads="1"/>
            </p:cNvSpPr>
            <p:nvPr/>
          </p:nvSpPr>
          <p:spPr bwMode="auto">
            <a:xfrm>
              <a:off x="4189" y="1759"/>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前向功</a:t>
              </a:r>
            </a:p>
          </p:txBody>
        </p:sp>
        <p:sp>
          <p:nvSpPr>
            <p:cNvPr id="329802" name="Rectangle 74"/>
            <p:cNvSpPr>
              <a:spLocks noChangeArrowheads="1"/>
            </p:cNvSpPr>
            <p:nvPr/>
          </p:nvSpPr>
          <p:spPr bwMode="auto">
            <a:xfrm>
              <a:off x="4189" y="1905"/>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率控制</a:t>
              </a:r>
            </a:p>
          </p:txBody>
        </p:sp>
        <p:sp>
          <p:nvSpPr>
            <p:cNvPr id="329803" name="Rectangle 75"/>
            <p:cNvSpPr>
              <a:spLocks noChangeArrowheads="1"/>
            </p:cNvSpPr>
            <p:nvPr/>
          </p:nvSpPr>
          <p:spPr bwMode="auto">
            <a:xfrm>
              <a:off x="4189" y="2040"/>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子信道</a:t>
              </a:r>
            </a:p>
          </p:txBody>
        </p:sp>
        <p:sp>
          <p:nvSpPr>
            <p:cNvPr id="329804" name="Rectangle 76"/>
            <p:cNvSpPr>
              <a:spLocks noChangeArrowheads="1"/>
            </p:cNvSpPr>
            <p:nvPr/>
          </p:nvSpPr>
          <p:spPr bwMode="auto">
            <a:xfrm>
              <a:off x="4242" y="2186"/>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增益</a:t>
              </a:r>
            </a:p>
          </p:txBody>
        </p:sp>
        <p:sp>
          <p:nvSpPr>
            <p:cNvPr id="329805" name="Rectangle 77"/>
            <p:cNvSpPr>
              <a:spLocks noChangeArrowheads="1"/>
            </p:cNvSpPr>
            <p:nvPr/>
          </p:nvSpPr>
          <p:spPr bwMode="auto">
            <a:xfrm>
              <a:off x="4889" y="1030"/>
              <a:ext cx="300" cy="1167"/>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29806" name="Rectangle 78"/>
            <p:cNvSpPr>
              <a:spLocks noChangeArrowheads="1"/>
            </p:cNvSpPr>
            <p:nvPr/>
          </p:nvSpPr>
          <p:spPr bwMode="auto">
            <a:xfrm>
              <a:off x="4917" y="1343"/>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功率</a:t>
              </a:r>
            </a:p>
          </p:txBody>
        </p:sp>
        <p:sp>
          <p:nvSpPr>
            <p:cNvPr id="329807" name="Rectangle 79"/>
            <p:cNvSpPr>
              <a:spLocks noChangeArrowheads="1"/>
            </p:cNvSpPr>
            <p:nvPr/>
          </p:nvSpPr>
          <p:spPr bwMode="auto">
            <a:xfrm>
              <a:off x="4917" y="1488"/>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控制</a:t>
              </a:r>
            </a:p>
          </p:txBody>
        </p:sp>
        <p:sp>
          <p:nvSpPr>
            <p:cNvPr id="329808" name="Rectangle 80"/>
            <p:cNvSpPr>
              <a:spLocks noChangeArrowheads="1"/>
            </p:cNvSpPr>
            <p:nvPr/>
          </p:nvSpPr>
          <p:spPr bwMode="auto">
            <a:xfrm>
              <a:off x="4917" y="1624"/>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符号</a:t>
              </a:r>
            </a:p>
          </p:txBody>
        </p:sp>
        <p:sp>
          <p:nvSpPr>
            <p:cNvPr id="329809" name="Rectangle 81"/>
            <p:cNvSpPr>
              <a:spLocks noChangeArrowheads="1"/>
            </p:cNvSpPr>
            <p:nvPr/>
          </p:nvSpPr>
          <p:spPr bwMode="auto">
            <a:xfrm>
              <a:off x="4917" y="1770"/>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插入</a:t>
              </a:r>
            </a:p>
          </p:txBody>
        </p:sp>
        <p:sp>
          <p:nvSpPr>
            <p:cNvPr id="329810" name="Line 82"/>
            <p:cNvSpPr>
              <a:spLocks noChangeShapeType="1"/>
            </p:cNvSpPr>
            <p:nvPr/>
          </p:nvSpPr>
          <p:spPr bwMode="auto">
            <a:xfrm>
              <a:off x="3839" y="2030"/>
              <a:ext cx="259" cy="1"/>
            </a:xfrm>
            <a:prstGeom prst="line">
              <a:avLst/>
            </a:prstGeom>
            <a:noFill/>
            <a:ln w="12600">
              <a:solidFill>
                <a:srgbClr val="000000"/>
              </a:solidFill>
              <a:miter lim="800000"/>
              <a:headEnd/>
              <a:tailEnd/>
            </a:ln>
            <a:effectLst/>
          </p:spPr>
          <p:txBody>
            <a:bodyPr/>
            <a:lstStyle/>
            <a:p>
              <a:endParaRPr lang="zh-CN" altLang="en-US"/>
            </a:p>
          </p:txBody>
        </p:sp>
        <p:sp>
          <p:nvSpPr>
            <p:cNvPr id="329811" name="Freeform 83"/>
            <p:cNvSpPr>
              <a:spLocks noChangeArrowheads="1"/>
            </p:cNvSpPr>
            <p:nvPr/>
          </p:nvSpPr>
          <p:spPr bwMode="auto">
            <a:xfrm>
              <a:off x="4086" y="2000"/>
              <a:ext cx="53" cy="59"/>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812" name="Rectangle 84"/>
            <p:cNvSpPr>
              <a:spLocks noChangeArrowheads="1"/>
            </p:cNvSpPr>
            <p:nvPr/>
          </p:nvSpPr>
          <p:spPr bwMode="auto">
            <a:xfrm>
              <a:off x="3185" y="1759"/>
              <a:ext cx="74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功率控制比特</a:t>
              </a:r>
            </a:p>
          </p:txBody>
        </p:sp>
        <p:sp>
          <p:nvSpPr>
            <p:cNvPr id="329813" name="Rectangle 85"/>
            <p:cNvSpPr>
              <a:spLocks noChangeArrowheads="1"/>
            </p:cNvSpPr>
            <p:nvPr/>
          </p:nvSpPr>
          <p:spPr bwMode="auto">
            <a:xfrm>
              <a:off x="3336" y="1905"/>
              <a:ext cx="37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取值为</a:t>
              </a:r>
            </a:p>
          </p:txBody>
        </p:sp>
        <p:sp>
          <p:nvSpPr>
            <p:cNvPr id="329814" name="Rectangle 86"/>
            <p:cNvSpPr>
              <a:spLocks noChangeArrowheads="1"/>
            </p:cNvSpPr>
            <p:nvPr/>
          </p:nvSpPr>
          <p:spPr bwMode="auto">
            <a:xfrm>
              <a:off x="3673" y="1895"/>
              <a:ext cx="56"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a:t>
              </a:r>
            </a:p>
          </p:txBody>
        </p:sp>
        <p:sp>
          <p:nvSpPr>
            <p:cNvPr id="329815" name="Rectangle 87"/>
            <p:cNvSpPr>
              <a:spLocks noChangeArrowheads="1"/>
            </p:cNvSpPr>
            <p:nvPr/>
          </p:nvSpPr>
          <p:spPr bwMode="auto">
            <a:xfrm>
              <a:off x="3179" y="2040"/>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每</a:t>
              </a:r>
            </a:p>
          </p:txBody>
        </p:sp>
        <p:sp>
          <p:nvSpPr>
            <p:cNvPr id="329816" name="Rectangle 88"/>
            <p:cNvSpPr>
              <a:spLocks noChangeArrowheads="1"/>
            </p:cNvSpPr>
            <p:nvPr/>
          </p:nvSpPr>
          <p:spPr bwMode="auto">
            <a:xfrm>
              <a:off x="3297" y="2030"/>
              <a:ext cx="251"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20ms</a:t>
              </a:r>
            </a:p>
          </p:txBody>
        </p:sp>
        <p:sp>
          <p:nvSpPr>
            <p:cNvPr id="329817" name="Rectangle 89"/>
            <p:cNvSpPr>
              <a:spLocks noChangeArrowheads="1"/>
            </p:cNvSpPr>
            <p:nvPr/>
          </p:nvSpPr>
          <p:spPr bwMode="auto">
            <a:xfrm>
              <a:off x="3517" y="2040"/>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帧</a:t>
              </a:r>
            </a:p>
          </p:txBody>
        </p:sp>
        <p:sp>
          <p:nvSpPr>
            <p:cNvPr id="329818" name="Rectangle 90"/>
            <p:cNvSpPr>
              <a:spLocks noChangeArrowheads="1"/>
            </p:cNvSpPr>
            <p:nvPr/>
          </p:nvSpPr>
          <p:spPr bwMode="auto">
            <a:xfrm>
              <a:off x="3626" y="2030"/>
              <a:ext cx="288"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16bits</a:t>
              </a:r>
            </a:p>
          </p:txBody>
        </p:sp>
        <p:sp>
          <p:nvSpPr>
            <p:cNvPr id="329819" name="Rectangle 91"/>
            <p:cNvSpPr>
              <a:spLocks noChangeArrowheads="1"/>
            </p:cNvSpPr>
            <p:nvPr/>
          </p:nvSpPr>
          <p:spPr bwMode="auto">
            <a:xfrm>
              <a:off x="3173" y="2186"/>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或每</a:t>
              </a:r>
            </a:p>
          </p:txBody>
        </p:sp>
        <p:sp>
          <p:nvSpPr>
            <p:cNvPr id="329820" name="Rectangle 92"/>
            <p:cNvSpPr>
              <a:spLocks noChangeArrowheads="1"/>
            </p:cNvSpPr>
            <p:nvPr/>
          </p:nvSpPr>
          <p:spPr bwMode="auto">
            <a:xfrm>
              <a:off x="3400" y="2176"/>
              <a:ext cx="19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5ms</a:t>
              </a:r>
            </a:p>
          </p:txBody>
        </p:sp>
        <p:sp>
          <p:nvSpPr>
            <p:cNvPr id="329821" name="Rectangle 93"/>
            <p:cNvSpPr>
              <a:spLocks noChangeArrowheads="1"/>
            </p:cNvSpPr>
            <p:nvPr/>
          </p:nvSpPr>
          <p:spPr bwMode="auto">
            <a:xfrm>
              <a:off x="3573" y="2186"/>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帧</a:t>
              </a:r>
            </a:p>
          </p:txBody>
        </p:sp>
        <p:sp>
          <p:nvSpPr>
            <p:cNvPr id="329822" name="Rectangle 94"/>
            <p:cNvSpPr>
              <a:spLocks noChangeArrowheads="1"/>
            </p:cNvSpPr>
            <p:nvPr/>
          </p:nvSpPr>
          <p:spPr bwMode="auto">
            <a:xfrm>
              <a:off x="3682" y="2176"/>
              <a:ext cx="233"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4bits</a:t>
              </a:r>
            </a:p>
          </p:txBody>
        </p:sp>
        <p:sp>
          <p:nvSpPr>
            <p:cNvPr id="329823" name="Rectangle 95"/>
            <p:cNvSpPr>
              <a:spLocks noChangeArrowheads="1"/>
            </p:cNvSpPr>
            <p:nvPr/>
          </p:nvSpPr>
          <p:spPr bwMode="auto">
            <a:xfrm>
              <a:off x="3435" y="2801"/>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调制</a:t>
              </a:r>
            </a:p>
          </p:txBody>
        </p:sp>
        <p:sp>
          <p:nvSpPr>
            <p:cNvPr id="329824" name="Rectangle 96"/>
            <p:cNvSpPr>
              <a:spLocks noChangeArrowheads="1"/>
            </p:cNvSpPr>
            <p:nvPr/>
          </p:nvSpPr>
          <p:spPr bwMode="auto">
            <a:xfrm>
              <a:off x="3629" y="2801"/>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符号速率</a:t>
              </a:r>
            </a:p>
          </p:txBody>
        </p:sp>
        <p:sp>
          <p:nvSpPr>
            <p:cNvPr id="329825" name="Line 97"/>
            <p:cNvSpPr>
              <a:spLocks noChangeShapeType="1"/>
            </p:cNvSpPr>
            <p:nvPr/>
          </p:nvSpPr>
          <p:spPr bwMode="auto">
            <a:xfrm>
              <a:off x="3539" y="3197"/>
              <a:ext cx="409" cy="1"/>
            </a:xfrm>
            <a:prstGeom prst="line">
              <a:avLst/>
            </a:prstGeom>
            <a:noFill/>
            <a:ln w="12600">
              <a:solidFill>
                <a:srgbClr val="000000"/>
              </a:solidFill>
              <a:miter lim="800000"/>
              <a:headEnd/>
              <a:tailEnd/>
            </a:ln>
            <a:effectLst/>
          </p:spPr>
          <p:txBody>
            <a:bodyPr/>
            <a:lstStyle/>
            <a:p>
              <a:endParaRPr lang="zh-CN" altLang="en-US"/>
            </a:p>
          </p:txBody>
        </p:sp>
        <p:sp>
          <p:nvSpPr>
            <p:cNvPr id="329826" name="Freeform 98"/>
            <p:cNvSpPr>
              <a:spLocks noChangeArrowheads="1"/>
            </p:cNvSpPr>
            <p:nvPr/>
          </p:nvSpPr>
          <p:spPr bwMode="auto">
            <a:xfrm>
              <a:off x="3936" y="3167"/>
              <a:ext cx="53" cy="59"/>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827" name="Rectangle 99"/>
            <p:cNvSpPr>
              <a:spLocks noChangeArrowheads="1"/>
            </p:cNvSpPr>
            <p:nvPr/>
          </p:nvSpPr>
          <p:spPr bwMode="auto">
            <a:xfrm>
              <a:off x="5101" y="2332"/>
              <a:ext cx="50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抽取定时</a:t>
              </a:r>
            </a:p>
          </p:txBody>
        </p:sp>
        <p:sp>
          <p:nvSpPr>
            <p:cNvPr id="329828" name="Rectangle 100"/>
            <p:cNvSpPr>
              <a:spLocks noChangeArrowheads="1"/>
            </p:cNvSpPr>
            <p:nvPr/>
          </p:nvSpPr>
          <p:spPr bwMode="auto">
            <a:xfrm>
              <a:off x="5217" y="2467"/>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控制</a:t>
              </a:r>
            </a:p>
          </p:txBody>
        </p:sp>
        <p:sp>
          <p:nvSpPr>
            <p:cNvPr id="329829" name="Rectangle 101"/>
            <p:cNvSpPr>
              <a:spLocks noChangeArrowheads="1"/>
            </p:cNvSpPr>
            <p:nvPr/>
          </p:nvSpPr>
          <p:spPr bwMode="auto">
            <a:xfrm>
              <a:off x="5084" y="2613"/>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9830" name="Rectangle 102"/>
            <p:cNvSpPr>
              <a:spLocks noChangeArrowheads="1"/>
            </p:cNvSpPr>
            <p:nvPr/>
          </p:nvSpPr>
          <p:spPr bwMode="auto">
            <a:xfrm>
              <a:off x="5201" y="2603"/>
              <a:ext cx="307"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800Hz</a:t>
              </a:r>
            </a:p>
          </p:txBody>
        </p:sp>
        <p:sp>
          <p:nvSpPr>
            <p:cNvPr id="329831" name="Rectangle 103"/>
            <p:cNvSpPr>
              <a:spLocks noChangeArrowheads="1"/>
            </p:cNvSpPr>
            <p:nvPr/>
          </p:nvSpPr>
          <p:spPr bwMode="auto">
            <a:xfrm>
              <a:off x="5477" y="2613"/>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a:t>
              </a:r>
            </a:p>
          </p:txBody>
        </p:sp>
        <p:sp>
          <p:nvSpPr>
            <p:cNvPr id="329832" name="Line 104"/>
            <p:cNvSpPr>
              <a:spLocks noChangeShapeType="1"/>
            </p:cNvSpPr>
            <p:nvPr/>
          </p:nvSpPr>
          <p:spPr bwMode="auto">
            <a:xfrm>
              <a:off x="4589" y="1197"/>
              <a:ext cx="260" cy="1"/>
            </a:xfrm>
            <a:prstGeom prst="line">
              <a:avLst/>
            </a:prstGeom>
            <a:noFill/>
            <a:ln w="12600">
              <a:solidFill>
                <a:srgbClr val="000000"/>
              </a:solidFill>
              <a:miter lim="800000"/>
              <a:headEnd/>
              <a:tailEnd/>
            </a:ln>
            <a:effectLst/>
          </p:spPr>
          <p:txBody>
            <a:bodyPr/>
            <a:lstStyle/>
            <a:p>
              <a:endParaRPr lang="zh-CN" altLang="en-US"/>
            </a:p>
          </p:txBody>
        </p:sp>
        <p:sp>
          <p:nvSpPr>
            <p:cNvPr id="329833" name="Freeform 105"/>
            <p:cNvSpPr>
              <a:spLocks noChangeArrowheads="1"/>
            </p:cNvSpPr>
            <p:nvPr/>
          </p:nvSpPr>
          <p:spPr bwMode="auto">
            <a:xfrm>
              <a:off x="4836" y="1167"/>
              <a:ext cx="53" cy="59"/>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834" name="Line 106"/>
            <p:cNvSpPr>
              <a:spLocks noChangeShapeType="1"/>
            </p:cNvSpPr>
            <p:nvPr/>
          </p:nvSpPr>
          <p:spPr bwMode="auto">
            <a:xfrm>
              <a:off x="4589" y="2030"/>
              <a:ext cx="260" cy="1"/>
            </a:xfrm>
            <a:prstGeom prst="line">
              <a:avLst/>
            </a:prstGeom>
            <a:noFill/>
            <a:ln w="12600">
              <a:solidFill>
                <a:srgbClr val="000000"/>
              </a:solidFill>
              <a:miter lim="800000"/>
              <a:headEnd/>
              <a:tailEnd/>
            </a:ln>
            <a:effectLst/>
          </p:spPr>
          <p:txBody>
            <a:bodyPr/>
            <a:lstStyle/>
            <a:p>
              <a:endParaRPr lang="zh-CN" altLang="en-US"/>
            </a:p>
          </p:txBody>
        </p:sp>
        <p:sp>
          <p:nvSpPr>
            <p:cNvPr id="329835" name="Freeform 107"/>
            <p:cNvSpPr>
              <a:spLocks noChangeArrowheads="1"/>
            </p:cNvSpPr>
            <p:nvPr/>
          </p:nvSpPr>
          <p:spPr bwMode="auto">
            <a:xfrm>
              <a:off x="4836" y="2000"/>
              <a:ext cx="53" cy="59"/>
            </a:xfrm>
            <a:custGeom>
              <a:avLst/>
              <a:gdLst/>
              <a:ahLst/>
              <a:cxnLst>
                <a:cxn ang="0">
                  <a:pos x="91" y="46"/>
                </a:cxn>
                <a:cxn ang="0">
                  <a:pos x="0" y="91"/>
                </a:cxn>
                <a:cxn ang="0">
                  <a:pos x="0" y="0"/>
                </a:cxn>
                <a:cxn ang="0">
                  <a:pos x="0" y="0"/>
                </a:cxn>
                <a:cxn ang="0">
                  <a:pos x="91" y="46"/>
                </a:cxn>
              </a:cxnLst>
              <a:rect l="0" t="0" r="r" b="b"/>
              <a:pathLst>
                <a:path w="91" h="91">
                  <a:moveTo>
                    <a:pt x="91" y="46"/>
                  </a:moveTo>
                  <a:lnTo>
                    <a:pt x="0" y="91"/>
                  </a:lnTo>
                  <a:cubicBezTo>
                    <a:pt x="14" y="62"/>
                    <a:pt x="14" y="29"/>
                    <a:pt x="0" y="0"/>
                  </a:cubicBezTo>
                  <a:lnTo>
                    <a:pt x="0" y="0"/>
                  </a:lnTo>
                  <a:lnTo>
                    <a:pt x="91" y="46"/>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836" name="Line 108"/>
            <p:cNvSpPr>
              <a:spLocks noChangeShapeType="1"/>
            </p:cNvSpPr>
            <p:nvPr/>
          </p:nvSpPr>
          <p:spPr bwMode="auto">
            <a:xfrm flipV="1">
              <a:off x="2563" y="2741"/>
              <a:ext cx="1" cy="457"/>
            </a:xfrm>
            <a:prstGeom prst="line">
              <a:avLst/>
            </a:prstGeom>
            <a:noFill/>
            <a:ln w="12600">
              <a:solidFill>
                <a:srgbClr val="000000"/>
              </a:solidFill>
              <a:miter lim="800000"/>
              <a:headEnd/>
              <a:tailEnd/>
            </a:ln>
            <a:effectLst/>
          </p:spPr>
          <p:txBody>
            <a:bodyPr/>
            <a:lstStyle/>
            <a:p>
              <a:endParaRPr lang="zh-CN" altLang="en-US"/>
            </a:p>
          </p:txBody>
        </p:sp>
        <p:sp>
          <p:nvSpPr>
            <p:cNvPr id="329837" name="Freeform 109"/>
            <p:cNvSpPr>
              <a:spLocks noChangeArrowheads="1"/>
            </p:cNvSpPr>
            <p:nvPr/>
          </p:nvSpPr>
          <p:spPr bwMode="auto">
            <a:xfrm>
              <a:off x="2536" y="2697"/>
              <a:ext cx="54" cy="59"/>
            </a:xfrm>
            <a:custGeom>
              <a:avLst/>
              <a:gdLst/>
              <a:ahLst/>
              <a:cxnLst>
                <a:cxn ang="0">
                  <a:pos x="46" y="0"/>
                </a:cxn>
                <a:cxn ang="0">
                  <a:pos x="91" y="91"/>
                </a:cxn>
                <a:cxn ang="0">
                  <a:pos x="0" y="91"/>
                </a:cxn>
                <a:cxn ang="0">
                  <a:pos x="0" y="91"/>
                </a:cxn>
                <a:cxn ang="0">
                  <a:pos x="46" y="0"/>
                </a:cxn>
              </a:cxnLst>
              <a:rect l="0" t="0" r="r" b="b"/>
              <a:pathLst>
                <a:path w="91" h="91">
                  <a:moveTo>
                    <a:pt x="46" y="0"/>
                  </a:moveTo>
                  <a:lnTo>
                    <a:pt x="91" y="91"/>
                  </a:lnTo>
                  <a:cubicBezTo>
                    <a:pt x="63" y="76"/>
                    <a:pt x="29" y="76"/>
                    <a:pt x="0" y="91"/>
                  </a:cubicBezTo>
                  <a:lnTo>
                    <a:pt x="0" y="91"/>
                  </a:lnTo>
                  <a:lnTo>
                    <a:pt x="46" y="0"/>
                  </a:lnTo>
                  <a:close/>
                </a:path>
              </a:pathLst>
            </a:custGeom>
            <a:solidFill>
              <a:srgbClr val="000000"/>
            </a:solidFill>
            <a:ln w="9525">
              <a:solidFill>
                <a:srgbClr val="000000"/>
              </a:solidFill>
              <a:round/>
              <a:headEnd/>
              <a:tailEnd/>
            </a:ln>
            <a:effectLst/>
          </p:spPr>
          <p:txBody>
            <a:bodyPr wrap="none" anchor="ctr"/>
            <a:lstStyle/>
            <a:p>
              <a:endParaRPr lang="zh-CN" altLang="en-US"/>
            </a:p>
          </p:txBody>
        </p:sp>
        <p:sp>
          <p:nvSpPr>
            <p:cNvPr id="329838" name="Freeform 110"/>
            <p:cNvSpPr>
              <a:spLocks noChangeArrowheads="1"/>
            </p:cNvSpPr>
            <p:nvPr/>
          </p:nvSpPr>
          <p:spPr bwMode="auto">
            <a:xfrm>
              <a:off x="4739" y="2242"/>
              <a:ext cx="300" cy="955"/>
            </a:xfrm>
            <a:custGeom>
              <a:avLst/>
              <a:gdLst/>
              <a:ahLst/>
              <a:cxnLst>
                <a:cxn ang="0">
                  <a:pos x="0" y="955"/>
                </a:cxn>
                <a:cxn ang="0">
                  <a:pos x="300" y="955"/>
                </a:cxn>
                <a:cxn ang="0">
                  <a:pos x="300" y="0"/>
                </a:cxn>
              </a:cxnLst>
              <a:rect l="0" t="0" r="r" b="b"/>
              <a:pathLst>
                <a:path w="300" h="955">
                  <a:moveTo>
                    <a:pt x="0" y="955"/>
                  </a:moveTo>
                  <a:lnTo>
                    <a:pt x="300" y="955"/>
                  </a:lnTo>
                  <a:lnTo>
                    <a:pt x="300" y="0"/>
                  </a:lnTo>
                </a:path>
              </a:pathLst>
            </a:custGeom>
            <a:noFill/>
            <a:ln w="12600">
              <a:solidFill>
                <a:srgbClr val="000000"/>
              </a:solidFill>
              <a:round/>
              <a:headEnd/>
              <a:tailEnd/>
            </a:ln>
            <a:effectLst/>
          </p:spPr>
          <p:txBody>
            <a:bodyPr wrap="none" anchor="ctr"/>
            <a:lstStyle/>
            <a:p>
              <a:endParaRPr lang="zh-CN" altLang="en-US"/>
            </a:p>
          </p:txBody>
        </p:sp>
        <p:sp>
          <p:nvSpPr>
            <p:cNvPr id="329839" name="Freeform 111"/>
            <p:cNvSpPr>
              <a:spLocks noChangeArrowheads="1"/>
            </p:cNvSpPr>
            <p:nvPr/>
          </p:nvSpPr>
          <p:spPr bwMode="auto">
            <a:xfrm>
              <a:off x="5012" y="2197"/>
              <a:ext cx="54" cy="59"/>
            </a:xfrm>
            <a:custGeom>
              <a:avLst/>
              <a:gdLst/>
              <a:ahLst/>
              <a:cxnLst>
                <a:cxn ang="0">
                  <a:pos x="46" y="0"/>
                </a:cxn>
                <a:cxn ang="0">
                  <a:pos x="91" y="91"/>
                </a:cxn>
                <a:cxn ang="0">
                  <a:pos x="0" y="91"/>
                </a:cxn>
                <a:cxn ang="0">
                  <a:pos x="0" y="91"/>
                </a:cxn>
                <a:cxn ang="0">
                  <a:pos x="46" y="0"/>
                </a:cxn>
              </a:cxnLst>
              <a:rect l="0" t="0" r="r" b="b"/>
              <a:pathLst>
                <a:path w="91" h="91">
                  <a:moveTo>
                    <a:pt x="46" y="0"/>
                  </a:moveTo>
                  <a:lnTo>
                    <a:pt x="91" y="91"/>
                  </a:lnTo>
                  <a:cubicBezTo>
                    <a:pt x="63" y="76"/>
                    <a:pt x="29" y="76"/>
                    <a:pt x="0" y="91"/>
                  </a:cubicBezTo>
                  <a:lnTo>
                    <a:pt x="0" y="91"/>
                  </a:lnTo>
                  <a:lnTo>
                    <a:pt x="46" y="0"/>
                  </a:lnTo>
                  <a:close/>
                </a:path>
              </a:pathLst>
            </a:custGeom>
            <a:solidFill>
              <a:srgbClr val="000000"/>
            </a:solidFill>
            <a:ln w="9525">
              <a:solidFill>
                <a:srgbClr val="000000"/>
              </a:solidFill>
              <a:round/>
              <a:headEnd/>
              <a:tailEnd/>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afterEffect">
                                  <p:stCondLst>
                                    <p:cond delay="0"/>
                                  </p:stCondLst>
                                  <p:childTnLst>
                                    <p:set>
                                      <p:cBhvr additive="repl">
                                        <p:cTn id="6" dur="1" fill="hold">
                                          <p:stCondLst>
                                            <p:cond delay="0"/>
                                          </p:stCondLst>
                                        </p:cTn>
                                        <p:tgtEl>
                                          <p:spTgt spid="329733"/>
                                        </p:tgtEl>
                                        <p:attrNameLst>
                                          <p:attrName>style.visibility</p:attrName>
                                        </p:attrNameLst>
                                      </p:cBhvr>
                                      <p:to>
                                        <p:strVal val="visible"/>
                                      </p:to>
                                    </p:set>
                                    <p:animEffect transition="in" filter="blinds(horizontal)">
                                      <p:cBhvr additive="repl">
                                        <p:cTn id="7"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61443" name="Text Box 3"/>
          <p:cNvSpPr txBox="1">
            <a:spLocks noChangeArrowheads="1"/>
          </p:cNvSpPr>
          <p:nvPr/>
        </p:nvSpPr>
        <p:spPr bwMode="auto">
          <a:xfrm>
            <a:off x="357158" y="-71454"/>
            <a:ext cx="6643734" cy="11430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dirty="0" smtClean="0">
                <a:solidFill>
                  <a:srgbClr val="FFFFFF"/>
                </a:solidFill>
                <a:effectLst>
                  <a:outerShdw blurRad="38100" dist="38100" dir="2700000" algn="tl">
                    <a:srgbClr val="C0C0C0"/>
                  </a:outerShdw>
                </a:effectLst>
                <a:latin typeface="宋体" charset="-122"/>
              </a:rPr>
              <a:t>下行（前向）链路物理信道数据速率（</a:t>
            </a:r>
            <a:r>
              <a:rPr lang="en-US" altLang="zh-CN" sz="2800" dirty="0" smtClean="0">
                <a:solidFill>
                  <a:srgbClr val="FFFFFF"/>
                </a:solidFill>
                <a:effectLst>
                  <a:outerShdw blurRad="38100" dist="38100" dir="2700000" algn="tl">
                    <a:srgbClr val="C0C0C0"/>
                  </a:outerShdw>
                </a:effectLst>
                <a:latin typeface="宋体" charset="-122"/>
              </a:rPr>
              <a:t>1</a:t>
            </a:r>
            <a:r>
              <a:rPr lang="zh-CN" altLang="en-US" sz="2800" dirty="0" smtClean="0">
                <a:solidFill>
                  <a:srgbClr val="FFFFFF"/>
                </a:solidFill>
                <a:effectLst>
                  <a:outerShdw blurRad="38100" dist="38100" dir="2700000" algn="tl">
                    <a:srgbClr val="C0C0C0"/>
                  </a:outerShdw>
                </a:effectLst>
                <a:latin typeface="宋体" charset="-122"/>
              </a:rPr>
              <a:t>）</a:t>
            </a:r>
            <a:endParaRPr lang="en-GB" altLang="zh-CN" sz="2800" dirty="0">
              <a:solidFill>
                <a:srgbClr val="FFFFFF"/>
              </a:solidFill>
              <a:effectLst>
                <a:outerShdw blurRad="38100" dist="38100" dir="2700000" algn="tl">
                  <a:srgbClr val="C0C0C0"/>
                </a:outerShdw>
              </a:effectLst>
              <a:latin typeface="宋体" charset="-122"/>
            </a:endParaRPr>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2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4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6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6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8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0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p:cNvGraphicFramePr>
            <a:graphicFrameLocks noGrp="1"/>
          </p:cNvGraphicFramePr>
          <p:nvPr/>
        </p:nvGraphicFramePr>
        <p:xfrm>
          <a:off x="714348" y="928670"/>
          <a:ext cx="7786741" cy="5422128"/>
        </p:xfrm>
        <a:graphic>
          <a:graphicData uri="http://schemas.openxmlformats.org/drawingml/2006/table">
            <a:tbl>
              <a:tblPr/>
              <a:tblGrid>
                <a:gridCol w="3055357"/>
                <a:gridCol w="4731384"/>
              </a:tblGrid>
              <a:tr h="446488">
                <a:tc>
                  <a:txBody>
                    <a:bodyPr/>
                    <a:lstStyle/>
                    <a:p>
                      <a:pPr algn="ctr">
                        <a:spcAft>
                          <a:spcPts val="0"/>
                        </a:spcAft>
                      </a:pPr>
                      <a:r>
                        <a:rPr lang="zh-CN" sz="1800" kern="100" baseline="0" dirty="0">
                          <a:latin typeface="Times New Roman"/>
                          <a:ea typeface="宋体"/>
                          <a:cs typeface="Times New Roman"/>
                        </a:rPr>
                        <a:t>信道类型</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baseline="0">
                          <a:latin typeface="Times New Roman"/>
                          <a:ea typeface="宋体"/>
                          <a:cs typeface="Times New Roman"/>
                        </a:rPr>
                        <a:t>数据速率</a:t>
                      </a:r>
                      <a:r>
                        <a:rPr lang="en-US" sz="1800" kern="100" baseline="0">
                          <a:latin typeface="Times New Roman"/>
                          <a:ea typeface="宋体"/>
                          <a:cs typeface="Times New Roman"/>
                        </a:rPr>
                        <a:t> (bps)</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just">
                        <a:spcAft>
                          <a:spcPts val="0"/>
                        </a:spcAft>
                      </a:pPr>
                      <a:r>
                        <a:rPr lang="zh-CN" sz="1800" kern="100" baseline="0" dirty="0">
                          <a:latin typeface="Times New Roman"/>
                          <a:ea typeface="宋体"/>
                          <a:cs typeface="Times New Roman"/>
                        </a:rPr>
                        <a:t>下行同步信道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1200</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just">
                        <a:spcAft>
                          <a:spcPts val="0"/>
                        </a:spcAft>
                      </a:pPr>
                      <a:r>
                        <a:rPr lang="zh-CN" sz="1800" kern="100" baseline="0">
                          <a:latin typeface="Times New Roman"/>
                          <a:ea typeface="宋体"/>
                          <a:cs typeface="Times New Roman"/>
                        </a:rPr>
                        <a:t>下行寻呼信道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9600 </a:t>
                      </a:r>
                      <a:r>
                        <a:rPr lang="zh-CN" sz="1800" kern="100" baseline="0">
                          <a:latin typeface="Times New Roman"/>
                          <a:ea typeface="宋体"/>
                          <a:cs typeface="Times New Roman"/>
                        </a:rPr>
                        <a:t>或</a:t>
                      </a:r>
                      <a:r>
                        <a:rPr lang="en-US" sz="1800" kern="100" baseline="0">
                          <a:latin typeface="Times New Roman"/>
                          <a:ea typeface="宋体"/>
                          <a:cs typeface="Times New Roman"/>
                        </a:rPr>
                        <a:t> 4800</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463">
                <a:tc>
                  <a:txBody>
                    <a:bodyPr/>
                    <a:lstStyle/>
                    <a:p>
                      <a:pPr algn="just">
                        <a:spcAft>
                          <a:spcPts val="0"/>
                        </a:spcAft>
                      </a:pPr>
                      <a:r>
                        <a:rPr lang="zh-CN" sz="1800" kern="100" baseline="0">
                          <a:latin typeface="Times New Roman"/>
                          <a:ea typeface="宋体"/>
                          <a:cs typeface="Times New Roman"/>
                        </a:rPr>
                        <a:t>下行广播控制信道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19200 (40 ms </a:t>
                      </a:r>
                      <a:r>
                        <a:rPr lang="zh-CN" sz="1800" kern="100" baseline="0" dirty="0">
                          <a:latin typeface="Times New Roman"/>
                          <a:ea typeface="宋体"/>
                          <a:cs typeface="Times New Roman"/>
                        </a:rPr>
                        <a:t>时隙长</a:t>
                      </a:r>
                      <a:r>
                        <a:rPr lang="en-US" sz="1800" kern="100" baseline="0" dirty="0" smtClean="0">
                          <a:latin typeface="Times New Roman"/>
                          <a:ea typeface="宋体"/>
                          <a:cs typeface="Times New Roman"/>
                        </a:rPr>
                        <a:t>),</a:t>
                      </a:r>
                    </a:p>
                    <a:p>
                      <a:pPr algn="just">
                        <a:spcAft>
                          <a:spcPts val="0"/>
                        </a:spcAft>
                      </a:pPr>
                      <a:r>
                        <a:rPr lang="en-US" sz="1800" kern="100" baseline="0" dirty="0" smtClean="0">
                          <a:latin typeface="Times New Roman"/>
                          <a:ea typeface="宋体"/>
                          <a:cs typeface="Times New Roman"/>
                        </a:rPr>
                        <a:t> </a:t>
                      </a:r>
                      <a:br>
                        <a:rPr lang="en-US" sz="1800" kern="100" baseline="0" dirty="0" smtClean="0">
                          <a:latin typeface="Times New Roman"/>
                          <a:ea typeface="宋体"/>
                          <a:cs typeface="Times New Roman"/>
                        </a:rPr>
                      </a:br>
                      <a:r>
                        <a:rPr lang="en-US" sz="1800" kern="100" baseline="0" dirty="0" smtClean="0">
                          <a:latin typeface="Times New Roman"/>
                          <a:ea typeface="宋体"/>
                          <a:cs typeface="Times New Roman"/>
                        </a:rPr>
                        <a:t>9600 </a:t>
                      </a:r>
                      <a:r>
                        <a:rPr lang="en-US" sz="1800" kern="100" baseline="0" dirty="0">
                          <a:latin typeface="Times New Roman"/>
                          <a:ea typeface="宋体"/>
                          <a:cs typeface="Times New Roman"/>
                        </a:rPr>
                        <a:t>(80 ms </a:t>
                      </a:r>
                      <a:r>
                        <a:rPr lang="zh-CN" sz="1800" kern="100" baseline="0" dirty="0">
                          <a:latin typeface="Times New Roman"/>
                          <a:ea typeface="宋体"/>
                          <a:cs typeface="Times New Roman"/>
                        </a:rPr>
                        <a:t>时隙长</a:t>
                      </a:r>
                      <a:r>
                        <a:rPr lang="en-US" sz="1800" kern="100" baseline="0" dirty="0" smtClean="0">
                          <a:latin typeface="Times New Roman"/>
                          <a:ea typeface="宋体"/>
                          <a:cs typeface="Times New Roman"/>
                        </a:rPr>
                        <a:t>),</a:t>
                      </a:r>
                    </a:p>
                    <a:p>
                      <a:pPr algn="just">
                        <a:spcAft>
                          <a:spcPts val="0"/>
                        </a:spcAft>
                      </a:pPr>
                      <a:r>
                        <a:rPr lang="zh-CN" sz="1800" kern="100" baseline="0" dirty="0" smtClean="0">
                          <a:latin typeface="Times New Roman"/>
                          <a:ea typeface="宋体"/>
                          <a:cs typeface="Times New Roman"/>
                        </a:rPr>
                        <a:t>或</a:t>
                      </a:r>
                      <a:r>
                        <a:rPr lang="en-US" sz="1800" kern="100" baseline="0" dirty="0" smtClean="0">
                          <a:latin typeface="Times New Roman"/>
                          <a:ea typeface="宋体"/>
                          <a:cs typeface="Times New Roman"/>
                        </a:rPr>
                        <a:t> </a:t>
                      </a:r>
                    </a:p>
                    <a:p>
                      <a:pPr algn="just">
                        <a:spcAft>
                          <a:spcPts val="0"/>
                        </a:spcAft>
                      </a:pPr>
                      <a:r>
                        <a:rPr lang="en-US" sz="1800" kern="100" baseline="0" dirty="0" smtClean="0">
                          <a:latin typeface="Times New Roman"/>
                          <a:ea typeface="宋体"/>
                          <a:cs typeface="Times New Roman"/>
                        </a:rPr>
                        <a:t>4800 </a:t>
                      </a:r>
                      <a:r>
                        <a:rPr lang="en-US" sz="1800" kern="100" baseline="0" dirty="0">
                          <a:latin typeface="Times New Roman"/>
                          <a:ea typeface="宋体"/>
                          <a:cs typeface="Times New Roman"/>
                        </a:rPr>
                        <a:t>(160 ms </a:t>
                      </a:r>
                      <a:r>
                        <a:rPr lang="zh-CN" sz="1800" kern="100" baseline="0" dirty="0">
                          <a:latin typeface="Times New Roman"/>
                          <a:ea typeface="宋体"/>
                          <a:cs typeface="Times New Roman"/>
                        </a:rPr>
                        <a:t>时隙长</a:t>
                      </a:r>
                      <a:r>
                        <a:rPr lang="en-US" sz="1800" kern="100" baseline="0" dirty="0">
                          <a:latin typeface="Times New Roman"/>
                          <a:ea typeface="宋体"/>
                          <a:cs typeface="Times New Roman"/>
                        </a:rPr>
                        <a:t>)</a:t>
                      </a:r>
                      <a:endParaRPr lang="zh-CN" sz="1800" kern="100" baseline="0" dirty="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just">
                        <a:spcAft>
                          <a:spcPts val="0"/>
                        </a:spcAft>
                      </a:pPr>
                      <a:r>
                        <a:rPr lang="zh-CN" sz="1800" kern="100" baseline="0">
                          <a:latin typeface="Times New Roman"/>
                          <a:ea typeface="宋体"/>
                          <a:cs typeface="Times New Roman"/>
                        </a:rPr>
                        <a:t>下行快速寻呼信道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4800 </a:t>
                      </a:r>
                      <a:r>
                        <a:rPr lang="zh-CN" sz="1800" kern="100" baseline="0">
                          <a:latin typeface="Times New Roman"/>
                          <a:ea typeface="宋体"/>
                          <a:cs typeface="Times New Roman"/>
                        </a:rPr>
                        <a:t>或</a:t>
                      </a:r>
                      <a:r>
                        <a:rPr lang="en-US" sz="1800" kern="100" baseline="0">
                          <a:latin typeface="Times New Roman"/>
                          <a:ea typeface="宋体"/>
                          <a:cs typeface="Times New Roman"/>
                        </a:rPr>
                        <a:t> 2400</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just">
                        <a:spcAft>
                          <a:spcPts val="0"/>
                        </a:spcAft>
                      </a:pPr>
                      <a:r>
                        <a:rPr lang="zh-CN" sz="1800" kern="100" baseline="0">
                          <a:latin typeface="Times New Roman"/>
                          <a:ea typeface="宋体"/>
                          <a:cs typeface="Times New Roman"/>
                        </a:rPr>
                        <a:t>下行公共功率控制信道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19200 (9600 /</a:t>
                      </a:r>
                      <a:r>
                        <a:rPr lang="zh-CN" sz="1800" kern="100" baseline="0">
                          <a:latin typeface="Times New Roman"/>
                          <a:ea typeface="宋体"/>
                          <a:cs typeface="Times New Roman"/>
                        </a:rPr>
                        <a:t>每</a:t>
                      </a:r>
                      <a:r>
                        <a:rPr lang="en-US" sz="1800" kern="100" baseline="0">
                          <a:latin typeface="Times New Roman"/>
                          <a:ea typeface="宋体"/>
                          <a:cs typeface="Times New Roman"/>
                        </a:rPr>
                        <a:t> I</a:t>
                      </a:r>
                      <a:r>
                        <a:rPr lang="zh-CN" sz="1800" kern="100" baseline="0">
                          <a:latin typeface="Times New Roman"/>
                          <a:ea typeface="宋体"/>
                          <a:cs typeface="Times New Roman"/>
                        </a:rPr>
                        <a:t>和</a:t>
                      </a:r>
                      <a:r>
                        <a:rPr lang="en-US" sz="1800" kern="100" baseline="0">
                          <a:latin typeface="Times New Roman"/>
                          <a:ea typeface="宋体"/>
                          <a:cs typeface="Times New Roman"/>
                        </a:rPr>
                        <a:t>Q</a:t>
                      </a:r>
                      <a:r>
                        <a:rPr lang="zh-CN" sz="1800" kern="100" baseline="0">
                          <a:latin typeface="Times New Roman"/>
                          <a:ea typeface="宋体"/>
                          <a:cs typeface="Times New Roman"/>
                        </a:rPr>
                        <a:t>支路</a:t>
                      </a:r>
                      <a:r>
                        <a:rPr lang="en-US" sz="1800" kern="100" baseline="0">
                          <a:latin typeface="Times New Roman"/>
                          <a:ea typeface="宋体"/>
                          <a:cs typeface="Times New Roman"/>
                        </a:rPr>
                        <a:t>)</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88">
                <a:tc>
                  <a:txBody>
                    <a:bodyPr/>
                    <a:lstStyle/>
                    <a:p>
                      <a:pPr algn="just">
                        <a:spcAft>
                          <a:spcPts val="0"/>
                        </a:spcAft>
                      </a:pPr>
                      <a:r>
                        <a:rPr lang="zh-CN" sz="1800" kern="100" baseline="0">
                          <a:latin typeface="Times New Roman"/>
                          <a:ea typeface="宋体"/>
                          <a:cs typeface="Times New Roman"/>
                        </a:rPr>
                        <a:t>下行公共指配信道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9600</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463">
                <a:tc>
                  <a:txBody>
                    <a:bodyPr/>
                    <a:lstStyle/>
                    <a:p>
                      <a:pPr algn="just">
                        <a:spcAft>
                          <a:spcPts val="0"/>
                        </a:spcAft>
                      </a:pPr>
                      <a:r>
                        <a:rPr lang="zh-CN" sz="1800" kern="100" baseline="0">
                          <a:latin typeface="Times New Roman"/>
                          <a:ea typeface="宋体"/>
                          <a:cs typeface="Times New Roman"/>
                        </a:rPr>
                        <a:t>下行公共控制信道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38400 (5, 10 </a:t>
                      </a: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20 ms </a:t>
                      </a:r>
                      <a:r>
                        <a:rPr lang="zh-CN" sz="1800" kern="100" baseline="0" dirty="0">
                          <a:latin typeface="Times New Roman"/>
                          <a:ea typeface="宋体"/>
                          <a:cs typeface="Times New Roman"/>
                        </a:rPr>
                        <a:t>帧长</a:t>
                      </a:r>
                      <a:r>
                        <a:rPr lang="en-US" sz="1800" kern="100" baseline="0" dirty="0" smtClean="0">
                          <a:latin typeface="Times New Roman"/>
                          <a:ea typeface="宋体"/>
                          <a:cs typeface="Times New Roman"/>
                        </a:rPr>
                        <a:t>),</a:t>
                      </a:r>
                    </a:p>
                    <a:p>
                      <a:pPr algn="just">
                        <a:spcAft>
                          <a:spcPts val="0"/>
                        </a:spcAft>
                      </a:pPr>
                      <a:r>
                        <a:rPr lang="en-US" sz="1800" kern="100" baseline="0" dirty="0" smtClean="0">
                          <a:latin typeface="Times New Roman"/>
                          <a:ea typeface="宋体"/>
                          <a:cs typeface="Times New Roman"/>
                        </a:rPr>
                        <a:t> </a:t>
                      </a:r>
                      <a:r>
                        <a:rPr lang="en-US" sz="1800" kern="100" baseline="0" dirty="0">
                          <a:latin typeface="Times New Roman"/>
                          <a:ea typeface="宋体"/>
                          <a:cs typeface="Times New Roman"/>
                        </a:rPr>
                        <a:t/>
                      </a:r>
                      <a:br>
                        <a:rPr lang="en-US" sz="1800" kern="100" baseline="0" dirty="0">
                          <a:latin typeface="Times New Roman"/>
                          <a:ea typeface="宋体"/>
                          <a:cs typeface="Times New Roman"/>
                        </a:rPr>
                      </a:br>
                      <a:r>
                        <a:rPr lang="en-US" sz="1800" kern="100" baseline="0" dirty="0">
                          <a:latin typeface="Times New Roman"/>
                          <a:ea typeface="宋体"/>
                          <a:cs typeface="Times New Roman"/>
                        </a:rPr>
                        <a:t>19200 (10 </a:t>
                      </a: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20 ms </a:t>
                      </a:r>
                      <a:r>
                        <a:rPr lang="zh-CN" sz="1800" kern="100" baseline="0" dirty="0">
                          <a:latin typeface="Times New Roman"/>
                          <a:ea typeface="宋体"/>
                          <a:cs typeface="Times New Roman"/>
                        </a:rPr>
                        <a:t>帧长</a:t>
                      </a:r>
                      <a:r>
                        <a:rPr lang="en-US" sz="1800" kern="100" baseline="0" dirty="0">
                          <a:latin typeface="Times New Roman"/>
                          <a:ea typeface="宋体"/>
                          <a:cs typeface="Times New Roman"/>
                        </a:rPr>
                        <a:t>), </a:t>
                      </a:r>
                      <a:endParaRPr lang="en-US" sz="1800" kern="100" baseline="0" dirty="0" smtClean="0">
                        <a:latin typeface="Times New Roman"/>
                        <a:ea typeface="宋体"/>
                        <a:cs typeface="Times New Roman"/>
                      </a:endParaRPr>
                    </a:p>
                    <a:p>
                      <a:pPr algn="just">
                        <a:spcAft>
                          <a:spcPts val="0"/>
                        </a:spcAft>
                      </a:pPr>
                      <a:r>
                        <a:rPr lang="zh-CN" sz="1800" kern="100" baseline="0" dirty="0" smtClean="0">
                          <a:latin typeface="Times New Roman"/>
                          <a:ea typeface="宋体"/>
                          <a:cs typeface="Times New Roman"/>
                        </a:rPr>
                        <a:t>或</a:t>
                      </a:r>
                      <a:r>
                        <a:rPr lang="en-US" sz="1800" kern="100" baseline="0" dirty="0" smtClean="0">
                          <a:latin typeface="Times New Roman"/>
                          <a:ea typeface="宋体"/>
                          <a:cs typeface="Times New Roman"/>
                        </a:rPr>
                        <a:t> </a:t>
                      </a:r>
                      <a:r>
                        <a:rPr lang="en-US" sz="1800" kern="100" baseline="0" dirty="0">
                          <a:latin typeface="Times New Roman"/>
                          <a:ea typeface="宋体"/>
                          <a:cs typeface="Times New Roman"/>
                        </a:rPr>
                        <a:t/>
                      </a:r>
                      <a:br>
                        <a:rPr lang="en-US" sz="1800" kern="100" baseline="0" dirty="0">
                          <a:latin typeface="Times New Roman"/>
                          <a:ea typeface="宋体"/>
                          <a:cs typeface="Times New Roman"/>
                        </a:rPr>
                      </a:br>
                      <a:r>
                        <a:rPr lang="en-US" sz="1800" kern="100" baseline="0" dirty="0">
                          <a:latin typeface="Times New Roman"/>
                          <a:ea typeface="宋体"/>
                          <a:cs typeface="Times New Roman"/>
                        </a:rPr>
                        <a:t>9600 (20 ms </a:t>
                      </a:r>
                      <a:r>
                        <a:rPr lang="zh-CN" sz="1800" kern="100" baseline="0" dirty="0">
                          <a:latin typeface="Times New Roman"/>
                          <a:ea typeface="宋体"/>
                          <a:cs typeface="Times New Roman"/>
                        </a:rPr>
                        <a:t>帧长</a:t>
                      </a:r>
                      <a:r>
                        <a:rPr lang="en-US" sz="1800" kern="100" baseline="0" dirty="0">
                          <a:latin typeface="Times New Roman"/>
                          <a:ea typeface="宋体"/>
                          <a:cs typeface="Times New Roman"/>
                        </a:rPr>
                        <a:t>)</a:t>
                      </a:r>
                      <a:endParaRPr lang="zh-CN" sz="1800" kern="100" baseline="0" dirty="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checker/>
    <p:sndAc>
      <p:end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61443" name="Text Box 3"/>
          <p:cNvSpPr txBox="1">
            <a:spLocks noChangeArrowheads="1"/>
          </p:cNvSpPr>
          <p:nvPr/>
        </p:nvSpPr>
        <p:spPr bwMode="auto">
          <a:xfrm>
            <a:off x="357158" y="-71454"/>
            <a:ext cx="6643734" cy="11430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dirty="0" smtClean="0">
                <a:solidFill>
                  <a:srgbClr val="FFFFFF"/>
                </a:solidFill>
                <a:effectLst>
                  <a:outerShdw blurRad="38100" dist="38100" dir="2700000" algn="tl">
                    <a:srgbClr val="C0C0C0"/>
                  </a:outerShdw>
                </a:effectLst>
                <a:latin typeface="宋体" charset="-122"/>
              </a:rPr>
              <a:t>下行（前向）链路物理信道数据速率（</a:t>
            </a:r>
            <a:r>
              <a:rPr lang="en-US" altLang="zh-CN" sz="2800" dirty="0" smtClean="0">
                <a:solidFill>
                  <a:srgbClr val="FFFFFF"/>
                </a:solidFill>
                <a:effectLst>
                  <a:outerShdw blurRad="38100" dist="38100" dir="2700000" algn="tl">
                    <a:srgbClr val="C0C0C0"/>
                  </a:outerShdw>
                </a:effectLst>
                <a:latin typeface="宋体" charset="-122"/>
              </a:rPr>
              <a:t>2</a:t>
            </a:r>
            <a:r>
              <a:rPr lang="zh-CN" altLang="en-US" sz="2800" dirty="0" smtClean="0">
                <a:solidFill>
                  <a:srgbClr val="FFFFFF"/>
                </a:solidFill>
                <a:effectLst>
                  <a:outerShdw blurRad="38100" dist="38100" dir="2700000" algn="tl">
                    <a:srgbClr val="C0C0C0"/>
                  </a:outerShdw>
                </a:effectLst>
                <a:latin typeface="宋体" charset="-122"/>
              </a:rPr>
              <a:t>）</a:t>
            </a:r>
            <a:endParaRPr lang="en-GB" altLang="zh-CN" sz="2800" dirty="0">
              <a:solidFill>
                <a:srgbClr val="FFFFFF"/>
              </a:solidFill>
              <a:effectLst>
                <a:outerShdw blurRad="38100" dist="38100" dir="2700000" algn="tl">
                  <a:srgbClr val="C0C0C0"/>
                </a:outerShdw>
              </a:effectLst>
              <a:latin typeface="宋体" charset="-122"/>
            </a:endParaRPr>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2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4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6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6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8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0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p:cNvGraphicFramePr>
            <a:graphicFrameLocks noGrp="1"/>
          </p:cNvGraphicFramePr>
          <p:nvPr/>
        </p:nvGraphicFramePr>
        <p:xfrm>
          <a:off x="428596" y="1000108"/>
          <a:ext cx="8358246" cy="5366928"/>
        </p:xfrm>
        <a:graphic>
          <a:graphicData uri="http://schemas.openxmlformats.org/drawingml/2006/table">
            <a:tbl>
              <a:tblPr/>
              <a:tblGrid>
                <a:gridCol w="2693979"/>
                <a:gridCol w="2503467"/>
                <a:gridCol w="3160800"/>
              </a:tblGrid>
              <a:tr h="600256">
                <a:tc>
                  <a:txBody>
                    <a:bodyPr/>
                    <a:lstStyle/>
                    <a:p>
                      <a:pPr algn="just">
                        <a:spcAft>
                          <a:spcPts val="0"/>
                        </a:spcAft>
                      </a:pPr>
                      <a:r>
                        <a:rPr lang="zh-CN" sz="1800" kern="100" baseline="0" dirty="0">
                          <a:latin typeface="Times New Roman"/>
                          <a:ea typeface="宋体"/>
                          <a:cs typeface="Times New Roman"/>
                        </a:rPr>
                        <a:t>下行专用</a:t>
                      </a:r>
                    </a:p>
                    <a:p>
                      <a:pPr algn="just">
                        <a:spcAft>
                          <a:spcPts val="0"/>
                        </a:spcAft>
                      </a:pPr>
                      <a:r>
                        <a:rPr lang="zh-CN" sz="1800" kern="100" baseline="0" dirty="0">
                          <a:latin typeface="Times New Roman"/>
                          <a:ea typeface="宋体"/>
                          <a:cs typeface="Times New Roman"/>
                        </a:rPr>
                        <a:t>控制信道</a:t>
                      </a: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RC 3</a:t>
                      </a:r>
                      <a:endParaRPr lang="zh-CN" sz="1800" kern="100" baseline="0" dirty="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9600</a:t>
                      </a:r>
                      <a:endParaRPr lang="zh-CN" sz="1800" kern="100" baseline="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128">
                <a:tc rowSpan="3">
                  <a:txBody>
                    <a:bodyPr/>
                    <a:lstStyle/>
                    <a:p>
                      <a:pPr algn="just">
                        <a:spcAft>
                          <a:spcPts val="0"/>
                        </a:spcAft>
                      </a:pPr>
                      <a:r>
                        <a:rPr lang="zh-CN" sz="1800" kern="100" baseline="0" dirty="0">
                          <a:latin typeface="Times New Roman"/>
                          <a:ea typeface="宋体"/>
                          <a:cs typeface="Times New Roman"/>
                        </a:rPr>
                        <a:t>下行基</a:t>
                      </a:r>
                    </a:p>
                    <a:p>
                      <a:pPr algn="just">
                        <a:spcAft>
                          <a:spcPts val="0"/>
                        </a:spcAft>
                      </a:pPr>
                      <a:r>
                        <a:rPr lang="zh-CN" sz="1800" kern="100" baseline="0" dirty="0">
                          <a:latin typeface="Times New Roman"/>
                          <a:ea typeface="宋体"/>
                          <a:cs typeface="Times New Roman"/>
                        </a:rPr>
                        <a:t>本信道</a:t>
                      </a: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RC 1</a:t>
                      </a:r>
                      <a:endParaRPr lang="zh-CN" sz="1800" kern="100" baseline="0" dirty="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9600, 4800, 2400, </a:t>
                      </a:r>
                      <a:r>
                        <a:rPr lang="zh-CN" sz="1800" kern="100" baseline="0">
                          <a:latin typeface="Times New Roman"/>
                          <a:ea typeface="宋体"/>
                          <a:cs typeface="Times New Roman"/>
                        </a:rPr>
                        <a:t>或</a:t>
                      </a:r>
                      <a:r>
                        <a:rPr lang="en-US" sz="1800" kern="100" baseline="0">
                          <a:latin typeface="Times New Roman"/>
                          <a:ea typeface="宋体"/>
                          <a:cs typeface="Times New Roman"/>
                        </a:rPr>
                        <a:t> 1200</a:t>
                      </a:r>
                      <a:endParaRPr lang="zh-CN" sz="1800" kern="100" baseline="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128">
                <a:tc vMerge="1">
                  <a:txBody>
                    <a:bodyPr/>
                    <a:lstStyle/>
                    <a:p>
                      <a:endParaRPr lang="zh-CN" altLang="en-US"/>
                    </a:p>
                  </a:txBody>
                  <a:tcPr/>
                </a:tc>
                <a:tc>
                  <a:txBody>
                    <a:bodyPr/>
                    <a:lstStyle/>
                    <a:p>
                      <a:pPr algn="just">
                        <a:spcAft>
                          <a:spcPts val="0"/>
                        </a:spcAft>
                      </a:pPr>
                      <a:r>
                        <a:rPr lang="en-US" sz="1800" kern="100" baseline="0" dirty="0">
                          <a:latin typeface="Times New Roman"/>
                          <a:ea typeface="宋体"/>
                          <a:cs typeface="Times New Roman"/>
                        </a:rPr>
                        <a:t>RC 2</a:t>
                      </a:r>
                      <a:endParaRPr lang="zh-CN" sz="1800" kern="100" baseline="0" dirty="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14400, 7200, 3600, </a:t>
                      </a:r>
                      <a:r>
                        <a:rPr lang="zh-CN" sz="1800" kern="100" baseline="0">
                          <a:latin typeface="Times New Roman"/>
                          <a:ea typeface="宋体"/>
                          <a:cs typeface="Times New Roman"/>
                        </a:rPr>
                        <a:t>或</a:t>
                      </a:r>
                      <a:r>
                        <a:rPr lang="en-US" sz="1800" kern="100" baseline="0">
                          <a:latin typeface="Times New Roman"/>
                          <a:ea typeface="宋体"/>
                          <a:cs typeface="Times New Roman"/>
                        </a:rPr>
                        <a:t> 1800</a:t>
                      </a:r>
                      <a:endParaRPr lang="zh-CN" sz="1800" kern="100" baseline="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6952">
                <a:tc vMerge="1">
                  <a:txBody>
                    <a:bodyPr/>
                    <a:lstStyle/>
                    <a:p>
                      <a:endParaRPr lang="zh-CN" altLang="en-US"/>
                    </a:p>
                  </a:txBody>
                  <a:tcPr/>
                </a:tc>
                <a:tc>
                  <a:txBody>
                    <a:bodyPr/>
                    <a:lstStyle/>
                    <a:p>
                      <a:pPr algn="just">
                        <a:spcAft>
                          <a:spcPts val="0"/>
                        </a:spcAft>
                      </a:pPr>
                      <a:r>
                        <a:rPr lang="en-US" sz="1800" kern="100" baseline="0" dirty="0">
                          <a:latin typeface="Times New Roman"/>
                          <a:ea typeface="宋体"/>
                          <a:cs typeface="Times New Roman"/>
                        </a:rPr>
                        <a:t>RC 3 </a:t>
                      </a:r>
                      <a:endParaRPr lang="zh-CN" sz="1800" kern="100" baseline="0" dirty="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9600, 4800, 2700, </a:t>
                      </a: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1500 (20 ms </a:t>
                      </a:r>
                      <a:r>
                        <a:rPr lang="zh-CN" sz="1800" kern="100" baseline="0" dirty="0">
                          <a:latin typeface="Times New Roman"/>
                          <a:ea typeface="宋体"/>
                          <a:cs typeface="Times New Roman"/>
                        </a:rPr>
                        <a:t>帧长</a:t>
                      </a:r>
                      <a:r>
                        <a:rPr lang="en-US" sz="1800" kern="100" baseline="0" dirty="0" smtClean="0">
                          <a:latin typeface="Times New Roman"/>
                          <a:ea typeface="宋体"/>
                          <a:cs typeface="Times New Roman"/>
                        </a:rPr>
                        <a:t>)</a:t>
                      </a:r>
                    </a:p>
                    <a:p>
                      <a:pPr algn="just">
                        <a:spcAft>
                          <a:spcPts val="0"/>
                        </a:spcAft>
                      </a:pPr>
                      <a:r>
                        <a:rPr lang="en-US" sz="1800" kern="100" baseline="0" dirty="0">
                          <a:latin typeface="Times New Roman"/>
                          <a:ea typeface="宋体"/>
                          <a:cs typeface="Times New Roman"/>
                        </a:rPr>
                        <a:t/>
                      </a:r>
                      <a:br>
                        <a:rPr lang="en-US" sz="1800" kern="100" baseline="0" dirty="0">
                          <a:latin typeface="Times New Roman"/>
                          <a:ea typeface="宋体"/>
                          <a:cs typeface="Times New Roman"/>
                        </a:rPr>
                      </a:b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9600 (5 ms </a:t>
                      </a:r>
                      <a:r>
                        <a:rPr lang="zh-CN" sz="1800" kern="100" baseline="0" dirty="0">
                          <a:latin typeface="Times New Roman"/>
                          <a:ea typeface="宋体"/>
                          <a:cs typeface="Times New Roman"/>
                        </a:rPr>
                        <a:t>帧长</a:t>
                      </a:r>
                      <a:r>
                        <a:rPr lang="en-US" sz="1800" kern="100" baseline="0" dirty="0">
                          <a:latin typeface="Times New Roman"/>
                          <a:ea typeface="宋体"/>
                          <a:cs typeface="Times New Roman"/>
                        </a:rPr>
                        <a:t>)</a:t>
                      </a:r>
                      <a:endParaRPr lang="zh-CN" sz="1800" kern="100" baseline="0" dirty="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128">
                <a:tc rowSpan="2">
                  <a:txBody>
                    <a:bodyPr/>
                    <a:lstStyle/>
                    <a:p>
                      <a:pPr algn="just">
                        <a:spcAft>
                          <a:spcPts val="0"/>
                        </a:spcAft>
                      </a:pPr>
                      <a:r>
                        <a:rPr lang="zh-CN" sz="1800" kern="100" baseline="0" dirty="0">
                          <a:latin typeface="Times New Roman"/>
                          <a:ea typeface="宋体"/>
                          <a:cs typeface="Times New Roman"/>
                        </a:rPr>
                        <a:t>下行补充</a:t>
                      </a:r>
                    </a:p>
                    <a:p>
                      <a:pPr algn="just">
                        <a:spcAft>
                          <a:spcPts val="0"/>
                        </a:spcAft>
                      </a:pPr>
                      <a:r>
                        <a:rPr lang="zh-CN" sz="1800" kern="100" baseline="0" dirty="0">
                          <a:latin typeface="Times New Roman"/>
                          <a:ea typeface="宋体"/>
                          <a:cs typeface="Times New Roman"/>
                        </a:rPr>
                        <a:t>码分信道</a:t>
                      </a: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RC 1</a:t>
                      </a:r>
                      <a:endParaRPr lang="zh-CN" sz="1800" kern="100" baseline="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9600</a:t>
                      </a:r>
                      <a:endParaRPr lang="zh-CN" sz="1800" kern="100" baseline="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128">
                <a:tc vMerge="1">
                  <a:txBody>
                    <a:bodyPr/>
                    <a:lstStyle/>
                    <a:p>
                      <a:endParaRPr lang="zh-CN" altLang="en-US"/>
                    </a:p>
                  </a:txBody>
                  <a:tcPr/>
                </a:tc>
                <a:tc>
                  <a:txBody>
                    <a:bodyPr/>
                    <a:lstStyle/>
                    <a:p>
                      <a:pPr algn="just">
                        <a:spcAft>
                          <a:spcPts val="0"/>
                        </a:spcAft>
                      </a:pPr>
                      <a:r>
                        <a:rPr lang="en-US" sz="1800" kern="100" baseline="0">
                          <a:latin typeface="Times New Roman"/>
                          <a:ea typeface="宋体"/>
                          <a:cs typeface="Times New Roman"/>
                        </a:rPr>
                        <a:t>RC 2</a:t>
                      </a:r>
                      <a:endParaRPr lang="zh-CN" sz="1800" kern="100" baseline="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14400</a:t>
                      </a:r>
                      <a:endParaRPr lang="zh-CN" sz="1800" kern="100" baseline="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2380">
                <a:tc>
                  <a:txBody>
                    <a:bodyPr/>
                    <a:lstStyle/>
                    <a:p>
                      <a:pPr algn="just">
                        <a:spcAft>
                          <a:spcPts val="0"/>
                        </a:spcAft>
                      </a:pPr>
                      <a:r>
                        <a:rPr lang="zh-CN" sz="1800" kern="100" baseline="0" dirty="0">
                          <a:latin typeface="Times New Roman"/>
                          <a:ea typeface="宋体"/>
                          <a:cs typeface="Times New Roman"/>
                        </a:rPr>
                        <a:t>下行补</a:t>
                      </a:r>
                    </a:p>
                    <a:p>
                      <a:pPr algn="just">
                        <a:spcAft>
                          <a:spcPts val="0"/>
                        </a:spcAft>
                      </a:pPr>
                      <a:r>
                        <a:rPr lang="zh-CN" sz="1800" kern="100" baseline="0" dirty="0">
                          <a:latin typeface="Times New Roman"/>
                          <a:ea typeface="宋体"/>
                          <a:cs typeface="Times New Roman"/>
                        </a:rPr>
                        <a:t>充信道</a:t>
                      </a: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RC 3</a:t>
                      </a:r>
                      <a:endParaRPr lang="zh-CN" sz="1800" kern="100" baseline="0" dirty="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153600, 76800, 38400, 19200, 9600,</a:t>
                      </a:r>
                      <a:endParaRPr lang="zh-CN" sz="1800" kern="100" baseline="0" dirty="0">
                        <a:latin typeface="Times New Roman"/>
                        <a:ea typeface="宋体"/>
                        <a:cs typeface="Times New Roman"/>
                      </a:endParaRPr>
                    </a:p>
                    <a:p>
                      <a:pPr algn="just">
                        <a:spcAft>
                          <a:spcPts val="0"/>
                        </a:spcAft>
                      </a:pPr>
                      <a:r>
                        <a:rPr lang="en-US" sz="1800" kern="100" baseline="0" dirty="0">
                          <a:latin typeface="Times New Roman"/>
                          <a:ea typeface="宋体"/>
                          <a:cs typeface="Times New Roman"/>
                        </a:rPr>
                        <a:t>4800, 2700, </a:t>
                      </a: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1500 (20 ms </a:t>
                      </a:r>
                      <a:r>
                        <a:rPr lang="zh-CN" sz="1800" kern="100" baseline="0" dirty="0">
                          <a:latin typeface="Times New Roman"/>
                          <a:ea typeface="宋体"/>
                          <a:cs typeface="Times New Roman"/>
                        </a:rPr>
                        <a:t>帧长</a:t>
                      </a:r>
                      <a:r>
                        <a:rPr lang="en-US" sz="1800" kern="100" baseline="0" dirty="0">
                          <a:latin typeface="Times New Roman"/>
                          <a:ea typeface="宋体"/>
                          <a:cs typeface="Times New Roman"/>
                        </a:rPr>
                        <a:t>)</a:t>
                      </a:r>
                      <a:endParaRPr lang="zh-CN" sz="1800" kern="100" baseline="0" dirty="0">
                        <a:latin typeface="Times New Roman"/>
                        <a:ea typeface="宋体"/>
                        <a:cs typeface="Times New Roman"/>
                      </a:endParaRPr>
                    </a:p>
                    <a:p>
                      <a:pPr algn="just">
                        <a:spcAft>
                          <a:spcPts val="0"/>
                        </a:spcAft>
                      </a:pPr>
                      <a:r>
                        <a:rPr lang="en-US" sz="1800" kern="100" baseline="0" dirty="0">
                          <a:latin typeface="Times New Roman"/>
                          <a:ea typeface="宋体"/>
                          <a:cs typeface="Times New Roman"/>
                        </a:rPr>
                        <a:t>76800, 38400, 19200, 9600, 4800,</a:t>
                      </a:r>
                      <a:endParaRPr lang="zh-CN" sz="1800" kern="100" baseline="0" dirty="0">
                        <a:latin typeface="Times New Roman"/>
                        <a:ea typeface="宋体"/>
                        <a:cs typeface="Times New Roman"/>
                      </a:endParaRPr>
                    </a:p>
                    <a:p>
                      <a:pPr algn="just">
                        <a:spcAft>
                          <a:spcPts val="0"/>
                        </a:spcAft>
                      </a:pPr>
                      <a:r>
                        <a:rPr lang="en-US" sz="1800" kern="100" baseline="0" dirty="0">
                          <a:latin typeface="Times New Roman"/>
                          <a:ea typeface="宋体"/>
                          <a:cs typeface="Times New Roman"/>
                        </a:rPr>
                        <a:t>2400, </a:t>
                      </a: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1350 (40 ms </a:t>
                      </a:r>
                      <a:r>
                        <a:rPr lang="zh-CN" sz="1800" kern="100" baseline="0" dirty="0">
                          <a:latin typeface="Times New Roman"/>
                          <a:ea typeface="宋体"/>
                          <a:cs typeface="Times New Roman"/>
                        </a:rPr>
                        <a:t>帧长</a:t>
                      </a:r>
                      <a:r>
                        <a:rPr lang="en-US" sz="1800" kern="100" baseline="0" dirty="0">
                          <a:latin typeface="Times New Roman"/>
                          <a:ea typeface="宋体"/>
                          <a:cs typeface="Times New Roman"/>
                        </a:rPr>
                        <a:t>)</a:t>
                      </a:r>
                      <a:endParaRPr lang="zh-CN" sz="1800" kern="100" baseline="0" dirty="0">
                        <a:latin typeface="Times New Roman"/>
                        <a:ea typeface="宋体"/>
                        <a:cs typeface="Times New Roman"/>
                      </a:endParaRPr>
                    </a:p>
                    <a:p>
                      <a:pPr algn="just">
                        <a:spcAft>
                          <a:spcPts val="0"/>
                        </a:spcAft>
                      </a:pPr>
                      <a:r>
                        <a:rPr lang="en-US" sz="1800" kern="100" baseline="0" dirty="0">
                          <a:latin typeface="Times New Roman"/>
                          <a:ea typeface="宋体"/>
                          <a:cs typeface="Times New Roman"/>
                        </a:rPr>
                        <a:t>38400, 19200, 9600, 4800, 2400,</a:t>
                      </a:r>
                      <a:endParaRPr lang="zh-CN" sz="1800" kern="100" baseline="0" dirty="0">
                        <a:latin typeface="Times New Roman"/>
                        <a:ea typeface="宋体"/>
                        <a:cs typeface="Times New Roman"/>
                      </a:endParaRPr>
                    </a:p>
                    <a:p>
                      <a:pPr algn="just">
                        <a:spcAft>
                          <a:spcPts val="0"/>
                        </a:spcAft>
                      </a:pP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1200 (80 ms </a:t>
                      </a:r>
                      <a:r>
                        <a:rPr lang="zh-CN" sz="1800" kern="100" baseline="0" dirty="0">
                          <a:latin typeface="Times New Roman"/>
                          <a:ea typeface="宋体"/>
                          <a:cs typeface="Times New Roman"/>
                        </a:rPr>
                        <a:t>帧长</a:t>
                      </a:r>
                      <a:r>
                        <a:rPr lang="en-US" sz="1800" kern="100" baseline="0" dirty="0">
                          <a:latin typeface="Times New Roman"/>
                          <a:ea typeface="宋体"/>
                          <a:cs typeface="Times New Roman"/>
                        </a:rPr>
                        <a:t>)</a:t>
                      </a:r>
                      <a:endParaRPr lang="zh-CN" sz="1800" kern="100" baseline="0" dirty="0">
                        <a:latin typeface="Times New Roman"/>
                        <a:ea typeface="宋体"/>
                        <a:cs typeface="Times New Roman"/>
                      </a:endParaRPr>
                    </a:p>
                  </a:txBody>
                  <a:tcPr marL="43640" marR="436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checker/>
    <p:sndAc>
      <p:end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196610" name="Rectangle 2"/>
          <p:cNvSpPr>
            <a:spLocks noGrp="1" noChangeArrowheads="1"/>
          </p:cNvSpPr>
          <p:nvPr>
            <p:ph type="title"/>
          </p:nvPr>
        </p:nvSpPr>
        <p:spPr>
          <a:xfrm>
            <a:off x="323850" y="260350"/>
            <a:ext cx="7772400" cy="5778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a:t>CDMA2000 1x</a:t>
            </a:r>
            <a:r>
              <a:rPr lang="zh-CN" altLang="en-GB" sz="2800"/>
              <a:t>前向链路的差错控制技术</a:t>
            </a:r>
          </a:p>
        </p:txBody>
      </p:sp>
      <p:sp>
        <p:nvSpPr>
          <p:cNvPr id="196611" name="Rectangle 3"/>
          <p:cNvSpPr>
            <a:spLocks noGrp="1" noChangeArrowheads="1"/>
          </p:cNvSpPr>
          <p:nvPr>
            <p:ph type="body" idx="1"/>
          </p:nvPr>
        </p:nvSpPr>
        <p:spPr>
          <a:xfrm>
            <a:off x="1835150" y="1844675"/>
            <a:ext cx="5041900" cy="4032250"/>
          </a:xfrm>
          <a:ln/>
        </p:spPr>
        <p:txBody>
          <a:bodyPr/>
          <a:lstStyle/>
          <a:p>
            <a:pPr>
              <a:spcBef>
                <a:spcPts val="600"/>
              </a:spcBef>
              <a:buClr>
                <a:srgbClr val="8C37CB"/>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0">
                <a:latin typeface="宋体" charset="-122"/>
              </a:rPr>
              <a:t>CDMA2000</a:t>
            </a:r>
            <a:r>
              <a:rPr lang="zh-CN" altLang="en-GB" sz="2400" b="0">
                <a:latin typeface="宋体" charset="-122"/>
              </a:rPr>
              <a:t>系统针对不同的数据速率</a:t>
            </a:r>
          </a:p>
          <a:p>
            <a:pPr>
              <a:spcBef>
                <a:spcPts val="600"/>
              </a:spcBef>
              <a:buClr>
                <a:srgbClr val="8C37CB"/>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的业务需求，采用了多种差错控制</a:t>
            </a:r>
          </a:p>
          <a:p>
            <a:pPr>
              <a:spcBef>
                <a:spcPts val="600"/>
              </a:spcBef>
              <a:buClr>
                <a:srgbClr val="8C37CB"/>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技术：</a:t>
            </a:r>
          </a:p>
          <a:p>
            <a:pPr>
              <a:spcBef>
                <a:spcPts val="600"/>
              </a:spcBef>
              <a:buClr>
                <a:srgbClr val="8C37CB"/>
              </a:buClr>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循环冗余校验编码（</a:t>
            </a:r>
            <a:r>
              <a:rPr lang="en-GB" altLang="zh-CN" sz="2400" b="0">
                <a:solidFill>
                  <a:srgbClr val="003300"/>
                </a:solidFill>
                <a:latin typeface="宋体" charset="-122"/>
              </a:rPr>
              <a:t>CRC</a:t>
            </a:r>
            <a:r>
              <a:rPr lang="zh-CN" altLang="en-GB" sz="2400" b="0">
                <a:solidFill>
                  <a:srgbClr val="003300"/>
                </a:solidFill>
                <a:latin typeface="宋体" charset="-122"/>
              </a:rPr>
              <a:t>）</a:t>
            </a:r>
          </a:p>
          <a:p>
            <a:pPr>
              <a:spcBef>
                <a:spcPts val="600"/>
              </a:spcBef>
              <a:buClr>
                <a:srgbClr val="8C37CB"/>
              </a:buClr>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前向纠错编码（</a:t>
            </a:r>
            <a:r>
              <a:rPr lang="en-GB" altLang="zh-CN" sz="2400" b="0">
                <a:solidFill>
                  <a:srgbClr val="003300"/>
                </a:solidFill>
                <a:latin typeface="宋体" charset="-122"/>
              </a:rPr>
              <a:t>FEC</a:t>
            </a:r>
            <a:r>
              <a:rPr lang="zh-CN" altLang="en-GB" sz="2400" b="0">
                <a:solidFill>
                  <a:srgbClr val="003300"/>
                </a:solidFill>
                <a:latin typeface="宋体" charset="-122"/>
              </a:rPr>
              <a:t>）</a:t>
            </a:r>
          </a:p>
          <a:p>
            <a:pPr>
              <a:spcBef>
                <a:spcPts val="600"/>
              </a:spcBef>
              <a:buClr>
                <a:srgbClr val="8C37CB"/>
              </a:buClr>
              <a:buFont typeface="Wingdings"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交织编码</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61443" name="Text Box 3"/>
          <p:cNvSpPr txBox="1">
            <a:spLocks noChangeArrowheads="1"/>
          </p:cNvSpPr>
          <p:nvPr/>
        </p:nvSpPr>
        <p:spPr bwMode="auto">
          <a:xfrm>
            <a:off x="357158" y="-71454"/>
            <a:ext cx="6643734" cy="11430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dirty="0" smtClean="0">
                <a:solidFill>
                  <a:srgbClr val="FFFFFF"/>
                </a:solidFill>
                <a:effectLst>
                  <a:outerShdw blurRad="38100" dist="38100" dir="2700000" algn="tl">
                    <a:srgbClr val="C0C0C0"/>
                  </a:outerShdw>
                </a:effectLst>
                <a:latin typeface="宋体" charset="-122"/>
              </a:rPr>
              <a:t>下行（前向）链路对</a:t>
            </a:r>
            <a:r>
              <a:rPr lang="en-US" altLang="zh-CN" sz="2800" dirty="0" smtClean="0">
                <a:solidFill>
                  <a:srgbClr val="FFFFFF"/>
                </a:solidFill>
                <a:effectLst>
                  <a:outerShdw blurRad="38100" dist="38100" dir="2700000" algn="tl">
                    <a:srgbClr val="C0C0C0"/>
                  </a:outerShdw>
                </a:effectLst>
                <a:latin typeface="宋体" charset="-122"/>
              </a:rPr>
              <a:t>FEC</a:t>
            </a:r>
            <a:r>
              <a:rPr lang="zh-CN" altLang="en-US" sz="2800" dirty="0" smtClean="0">
                <a:solidFill>
                  <a:srgbClr val="FFFFFF"/>
                </a:solidFill>
                <a:effectLst>
                  <a:outerShdw blurRad="38100" dist="38100" dir="2700000" algn="tl">
                    <a:srgbClr val="C0C0C0"/>
                  </a:outerShdw>
                </a:effectLst>
                <a:latin typeface="宋体" charset="-122"/>
              </a:rPr>
              <a:t>的要求（</a:t>
            </a:r>
            <a:r>
              <a:rPr lang="en-US" altLang="zh-CN" sz="2800" dirty="0" smtClean="0">
                <a:solidFill>
                  <a:srgbClr val="FFFFFF"/>
                </a:solidFill>
                <a:effectLst>
                  <a:outerShdw blurRad="38100" dist="38100" dir="2700000" algn="tl">
                    <a:srgbClr val="C0C0C0"/>
                  </a:outerShdw>
                </a:effectLst>
                <a:latin typeface="宋体" charset="-122"/>
              </a:rPr>
              <a:t>1</a:t>
            </a:r>
            <a:r>
              <a:rPr lang="zh-CN" altLang="en-US" sz="2800" dirty="0" smtClean="0">
                <a:solidFill>
                  <a:srgbClr val="FFFFFF"/>
                </a:solidFill>
                <a:effectLst>
                  <a:outerShdw blurRad="38100" dist="38100" dir="2700000" algn="tl">
                    <a:srgbClr val="C0C0C0"/>
                  </a:outerShdw>
                </a:effectLst>
                <a:latin typeface="宋体" charset="-122"/>
              </a:rPr>
              <a:t>）</a:t>
            </a:r>
            <a:endParaRPr lang="en-GB" altLang="zh-CN" sz="2800" dirty="0">
              <a:solidFill>
                <a:srgbClr val="FFFFFF"/>
              </a:solidFill>
              <a:effectLst>
                <a:outerShdw blurRad="38100" dist="38100" dir="2700000" algn="tl">
                  <a:srgbClr val="C0C0C0"/>
                </a:outerShdw>
              </a:effectLst>
              <a:latin typeface="宋体" charset="-122"/>
            </a:endParaRPr>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2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4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6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6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8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0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表格 13"/>
          <p:cNvGraphicFramePr>
            <a:graphicFrameLocks noGrp="1"/>
          </p:cNvGraphicFramePr>
          <p:nvPr/>
        </p:nvGraphicFramePr>
        <p:xfrm>
          <a:off x="357158" y="1071544"/>
          <a:ext cx="8501121" cy="5143536"/>
        </p:xfrm>
        <a:graphic>
          <a:graphicData uri="http://schemas.openxmlformats.org/drawingml/2006/table">
            <a:tbl>
              <a:tblPr/>
              <a:tblGrid>
                <a:gridCol w="2891440"/>
                <a:gridCol w="2709653"/>
                <a:gridCol w="2900028"/>
              </a:tblGrid>
              <a:tr h="642942">
                <a:tc>
                  <a:txBody>
                    <a:bodyPr/>
                    <a:lstStyle/>
                    <a:p>
                      <a:pPr algn="ctr">
                        <a:spcAft>
                          <a:spcPts val="0"/>
                        </a:spcAft>
                      </a:pPr>
                      <a:r>
                        <a:rPr lang="zh-CN" sz="1800" kern="100" baseline="0">
                          <a:latin typeface="Times New Roman"/>
                          <a:ea typeface="宋体"/>
                          <a:cs typeface="Times New Roman"/>
                        </a:rPr>
                        <a:t>信道类型</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baseline="0">
                          <a:latin typeface="Times New Roman"/>
                          <a:ea typeface="宋体"/>
                          <a:cs typeface="Times New Roman"/>
                        </a:rPr>
                        <a:t>FEC</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baseline="0">
                          <a:latin typeface="Times New Roman"/>
                          <a:ea typeface="宋体"/>
                          <a:cs typeface="Times New Roman"/>
                        </a:rPr>
                        <a:t>编码速率</a:t>
                      </a:r>
                      <a:r>
                        <a:rPr lang="en-US" sz="1800" kern="100" baseline="0">
                          <a:latin typeface="Times New Roman"/>
                          <a:ea typeface="宋体"/>
                          <a:cs typeface="Times New Roman"/>
                        </a:rPr>
                        <a:t>R</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spcAft>
                          <a:spcPts val="0"/>
                        </a:spcAft>
                      </a:pPr>
                      <a:r>
                        <a:rPr lang="zh-CN" sz="1800" kern="100" baseline="0">
                          <a:latin typeface="Times New Roman"/>
                          <a:ea typeface="宋体"/>
                          <a:cs typeface="Times New Roman"/>
                        </a:rPr>
                        <a:t>同步信道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卷积码</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1/2</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spcAft>
                          <a:spcPts val="0"/>
                        </a:spcAft>
                      </a:pPr>
                      <a:r>
                        <a:rPr lang="zh-CN" sz="1800" kern="100" baseline="0">
                          <a:latin typeface="Times New Roman"/>
                          <a:ea typeface="宋体"/>
                          <a:cs typeface="Times New Roman"/>
                        </a:rPr>
                        <a:t>寻呼信道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卷积码</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1/2</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spcAft>
                          <a:spcPts val="0"/>
                        </a:spcAft>
                      </a:pPr>
                      <a:r>
                        <a:rPr lang="zh-CN" sz="1800" kern="100" baseline="0">
                          <a:latin typeface="Times New Roman"/>
                          <a:ea typeface="宋体"/>
                          <a:cs typeface="Times New Roman"/>
                        </a:rPr>
                        <a:t>广播信道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卷积码</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1/4 </a:t>
                      </a:r>
                      <a:r>
                        <a:rPr lang="zh-CN" sz="1800" kern="100" baseline="0">
                          <a:latin typeface="Times New Roman"/>
                          <a:ea typeface="宋体"/>
                          <a:cs typeface="Times New Roman"/>
                        </a:rPr>
                        <a:t>或</a:t>
                      </a:r>
                      <a:r>
                        <a:rPr lang="en-US" sz="1800" kern="100" baseline="0">
                          <a:latin typeface="Times New Roman"/>
                          <a:ea typeface="宋体"/>
                          <a:cs typeface="Times New Roman"/>
                        </a:rPr>
                        <a:t> 1/2</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spcAft>
                          <a:spcPts val="0"/>
                        </a:spcAft>
                      </a:pPr>
                      <a:r>
                        <a:rPr lang="zh-CN" sz="1800" kern="100" baseline="0">
                          <a:latin typeface="Times New Roman"/>
                          <a:ea typeface="宋体"/>
                          <a:cs typeface="Times New Roman"/>
                        </a:rPr>
                        <a:t>快速寻呼信道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无</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spcAft>
                          <a:spcPts val="0"/>
                        </a:spcAft>
                      </a:pPr>
                      <a:r>
                        <a:rPr lang="zh-CN" sz="1800" kern="100" baseline="0">
                          <a:latin typeface="Times New Roman"/>
                          <a:ea typeface="宋体"/>
                          <a:cs typeface="Times New Roman"/>
                        </a:rPr>
                        <a:t>公共功率控制信道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无</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spcAft>
                          <a:spcPts val="0"/>
                        </a:spcAft>
                      </a:pPr>
                      <a:r>
                        <a:rPr lang="zh-CN" sz="1800" kern="100" baseline="0">
                          <a:latin typeface="Times New Roman"/>
                          <a:ea typeface="宋体"/>
                          <a:cs typeface="Times New Roman"/>
                        </a:rPr>
                        <a:t>公共指配信道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卷积码</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1/4 </a:t>
                      </a:r>
                      <a:r>
                        <a:rPr lang="zh-CN" sz="1800" kern="100" baseline="0">
                          <a:latin typeface="Times New Roman"/>
                          <a:ea typeface="宋体"/>
                          <a:cs typeface="Times New Roman"/>
                        </a:rPr>
                        <a:t>或</a:t>
                      </a:r>
                      <a:r>
                        <a:rPr lang="en-US" sz="1800" kern="100" baseline="0">
                          <a:latin typeface="Times New Roman"/>
                          <a:ea typeface="宋体"/>
                          <a:cs typeface="Times New Roman"/>
                        </a:rPr>
                        <a:t> 1/2</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42">
                <a:tc>
                  <a:txBody>
                    <a:bodyPr/>
                    <a:lstStyle/>
                    <a:p>
                      <a:pPr algn="just">
                        <a:spcAft>
                          <a:spcPts val="0"/>
                        </a:spcAft>
                      </a:pPr>
                      <a:r>
                        <a:rPr lang="zh-CN" sz="1800" kern="100" baseline="0">
                          <a:latin typeface="Times New Roman"/>
                          <a:ea typeface="宋体"/>
                          <a:cs typeface="Times New Roman"/>
                        </a:rPr>
                        <a:t>下行公共控制信道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卷积码</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1/4 </a:t>
                      </a: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1/2</a:t>
                      </a:r>
                      <a:endParaRPr lang="zh-CN" sz="1800" kern="100" baseline="0" dirty="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checker/>
    <p:sndAc>
      <p:end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61443" name="Text Box 3"/>
          <p:cNvSpPr txBox="1">
            <a:spLocks noChangeArrowheads="1"/>
          </p:cNvSpPr>
          <p:nvPr/>
        </p:nvSpPr>
        <p:spPr bwMode="auto">
          <a:xfrm>
            <a:off x="357158" y="-71454"/>
            <a:ext cx="6643734" cy="11430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dirty="0" smtClean="0">
                <a:solidFill>
                  <a:srgbClr val="FFFFFF"/>
                </a:solidFill>
                <a:effectLst>
                  <a:outerShdw blurRad="38100" dist="38100" dir="2700000" algn="tl">
                    <a:srgbClr val="C0C0C0"/>
                  </a:outerShdw>
                </a:effectLst>
                <a:latin typeface="宋体" charset="-122"/>
              </a:rPr>
              <a:t>下行（前向）链路对</a:t>
            </a:r>
            <a:r>
              <a:rPr lang="en-US" altLang="zh-CN" sz="2800" dirty="0" smtClean="0">
                <a:solidFill>
                  <a:srgbClr val="FFFFFF"/>
                </a:solidFill>
                <a:effectLst>
                  <a:outerShdw blurRad="38100" dist="38100" dir="2700000" algn="tl">
                    <a:srgbClr val="C0C0C0"/>
                  </a:outerShdw>
                </a:effectLst>
                <a:latin typeface="宋体" charset="-122"/>
              </a:rPr>
              <a:t>FEC</a:t>
            </a:r>
            <a:r>
              <a:rPr lang="zh-CN" altLang="en-US" sz="2800" dirty="0" smtClean="0">
                <a:solidFill>
                  <a:srgbClr val="FFFFFF"/>
                </a:solidFill>
                <a:effectLst>
                  <a:outerShdw blurRad="38100" dist="38100" dir="2700000" algn="tl">
                    <a:srgbClr val="C0C0C0"/>
                  </a:outerShdw>
                </a:effectLst>
                <a:latin typeface="宋体" charset="-122"/>
              </a:rPr>
              <a:t>的要求（</a:t>
            </a:r>
            <a:r>
              <a:rPr lang="en-US" altLang="zh-CN" sz="2800" dirty="0" smtClean="0">
                <a:solidFill>
                  <a:srgbClr val="FFFFFF"/>
                </a:solidFill>
                <a:effectLst>
                  <a:outerShdw blurRad="38100" dist="38100" dir="2700000" algn="tl">
                    <a:srgbClr val="C0C0C0"/>
                  </a:outerShdw>
                </a:effectLst>
                <a:latin typeface="宋体" charset="-122"/>
              </a:rPr>
              <a:t>2</a:t>
            </a:r>
            <a:r>
              <a:rPr lang="zh-CN" altLang="en-US" sz="2800" dirty="0" smtClean="0">
                <a:solidFill>
                  <a:srgbClr val="FFFFFF"/>
                </a:solidFill>
                <a:effectLst>
                  <a:outerShdw blurRad="38100" dist="38100" dir="2700000" algn="tl">
                    <a:srgbClr val="C0C0C0"/>
                  </a:outerShdw>
                </a:effectLst>
                <a:latin typeface="宋体" charset="-122"/>
              </a:rPr>
              <a:t>）</a:t>
            </a:r>
            <a:endParaRPr lang="en-GB" altLang="zh-CN" sz="2800" dirty="0">
              <a:solidFill>
                <a:srgbClr val="FFFFFF"/>
              </a:solidFill>
              <a:effectLst>
                <a:outerShdw blurRad="38100" dist="38100" dir="2700000" algn="tl">
                  <a:srgbClr val="C0C0C0"/>
                </a:outerShdw>
              </a:effectLst>
              <a:latin typeface="宋体" charset="-122"/>
            </a:endParaRPr>
          </a:p>
        </p:txBody>
      </p:sp>
      <p:sp>
        <p:nvSpPr>
          <p:cNvPr id="88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2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4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6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6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8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70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p:cNvGraphicFramePr>
            <a:graphicFrameLocks noGrp="1"/>
          </p:cNvGraphicFramePr>
          <p:nvPr/>
        </p:nvGraphicFramePr>
        <p:xfrm>
          <a:off x="785788" y="1214422"/>
          <a:ext cx="8001053" cy="4929222"/>
        </p:xfrm>
        <a:graphic>
          <a:graphicData uri="http://schemas.openxmlformats.org/drawingml/2006/table">
            <a:tbl>
              <a:tblPr/>
              <a:tblGrid>
                <a:gridCol w="2721355"/>
                <a:gridCol w="2550260"/>
                <a:gridCol w="2729438"/>
              </a:tblGrid>
              <a:tr h="821536">
                <a:tc>
                  <a:txBody>
                    <a:bodyPr/>
                    <a:lstStyle/>
                    <a:p>
                      <a:pPr algn="just">
                        <a:spcAft>
                          <a:spcPts val="0"/>
                        </a:spcAft>
                      </a:pPr>
                      <a:r>
                        <a:rPr lang="zh-CN" sz="1800" kern="100" baseline="0" dirty="0">
                          <a:latin typeface="Times New Roman"/>
                          <a:ea typeface="宋体"/>
                          <a:cs typeface="Times New Roman"/>
                        </a:rPr>
                        <a:t>下行专用控制信道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卷积码</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1/4 (RC 3)</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3075">
                <a:tc>
                  <a:txBody>
                    <a:bodyPr/>
                    <a:lstStyle/>
                    <a:p>
                      <a:pPr algn="just">
                        <a:spcAft>
                          <a:spcPts val="0"/>
                        </a:spcAft>
                      </a:pPr>
                      <a:r>
                        <a:rPr lang="zh-CN" sz="1800" kern="100" baseline="0">
                          <a:latin typeface="Times New Roman"/>
                          <a:ea typeface="宋体"/>
                          <a:cs typeface="Times New Roman"/>
                        </a:rPr>
                        <a:t>下行基本信道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卷积码</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1/2 (RC 1</a:t>
                      </a:r>
                      <a:r>
                        <a:rPr lang="zh-CN" sz="1800" kern="100" baseline="0" dirty="0">
                          <a:latin typeface="Times New Roman"/>
                          <a:ea typeface="宋体"/>
                          <a:cs typeface="Times New Roman"/>
                        </a:rPr>
                        <a:t>或</a:t>
                      </a:r>
                      <a:r>
                        <a:rPr lang="en-US" sz="1800" kern="100" baseline="0" dirty="0">
                          <a:latin typeface="Times New Roman"/>
                          <a:ea typeface="宋体"/>
                          <a:cs typeface="Times New Roman"/>
                        </a:rPr>
                        <a:t>2</a:t>
                      </a:r>
                      <a:r>
                        <a:rPr lang="en-US" sz="1800" kern="100" baseline="0" dirty="0" smtClean="0">
                          <a:latin typeface="Times New Roman"/>
                          <a:ea typeface="宋体"/>
                          <a:cs typeface="Times New Roman"/>
                        </a:rPr>
                        <a:t>)</a:t>
                      </a:r>
                    </a:p>
                    <a:p>
                      <a:pPr algn="just">
                        <a:spcAft>
                          <a:spcPts val="0"/>
                        </a:spcAft>
                      </a:pPr>
                      <a:r>
                        <a:rPr lang="en-US" sz="1800" kern="100" baseline="0" dirty="0">
                          <a:latin typeface="Times New Roman"/>
                          <a:ea typeface="宋体"/>
                          <a:cs typeface="Times New Roman"/>
                        </a:rPr>
                        <a:t/>
                      </a:r>
                      <a:br>
                        <a:rPr lang="en-US" sz="1800" kern="100" baseline="0" dirty="0">
                          <a:latin typeface="Times New Roman"/>
                          <a:ea typeface="宋体"/>
                          <a:cs typeface="Times New Roman"/>
                        </a:rPr>
                      </a:br>
                      <a:r>
                        <a:rPr lang="en-US" sz="1800" kern="100" baseline="0" dirty="0">
                          <a:latin typeface="Times New Roman"/>
                          <a:ea typeface="宋体"/>
                          <a:cs typeface="Times New Roman"/>
                        </a:rPr>
                        <a:t>1/4 (RC 3)</a:t>
                      </a:r>
                      <a:endParaRPr lang="zh-CN" sz="1800" kern="100" baseline="0" dirty="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1536">
                <a:tc>
                  <a:txBody>
                    <a:bodyPr/>
                    <a:lstStyle/>
                    <a:p>
                      <a:pPr algn="just">
                        <a:spcAft>
                          <a:spcPts val="0"/>
                        </a:spcAft>
                      </a:pPr>
                      <a:r>
                        <a:rPr lang="zh-CN" sz="1800" kern="100" baseline="0">
                          <a:latin typeface="Times New Roman"/>
                          <a:ea typeface="宋体"/>
                          <a:cs typeface="Times New Roman"/>
                        </a:rPr>
                        <a:t>下行补充码分信道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a:latin typeface="Times New Roman"/>
                          <a:ea typeface="宋体"/>
                          <a:cs typeface="Times New Roman"/>
                        </a:rPr>
                        <a:t>卷积码</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a:latin typeface="Times New Roman"/>
                          <a:ea typeface="宋体"/>
                          <a:cs typeface="Times New Roman"/>
                        </a:rPr>
                        <a:t>1/2 (RC 1 </a:t>
                      </a:r>
                      <a:r>
                        <a:rPr lang="zh-CN" sz="1800" kern="100" baseline="0">
                          <a:latin typeface="Times New Roman"/>
                          <a:ea typeface="宋体"/>
                          <a:cs typeface="Times New Roman"/>
                        </a:rPr>
                        <a:t>或</a:t>
                      </a:r>
                      <a:r>
                        <a:rPr lang="en-US" sz="1800" kern="100" baseline="0">
                          <a:latin typeface="Times New Roman"/>
                          <a:ea typeface="宋体"/>
                          <a:cs typeface="Times New Roman"/>
                        </a:rPr>
                        <a:t> 2)</a:t>
                      </a:r>
                      <a:endParaRPr lang="zh-CN" sz="1800" kern="100" baseline="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3075">
                <a:tc>
                  <a:txBody>
                    <a:bodyPr/>
                    <a:lstStyle/>
                    <a:p>
                      <a:pPr algn="just">
                        <a:spcAft>
                          <a:spcPts val="0"/>
                        </a:spcAft>
                      </a:pPr>
                      <a:r>
                        <a:rPr lang="zh-CN" sz="1800" kern="100" baseline="0">
                          <a:latin typeface="Times New Roman"/>
                          <a:ea typeface="宋体"/>
                          <a:cs typeface="Times New Roman"/>
                        </a:rPr>
                        <a:t>下行补充信道</a:t>
                      </a: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baseline="0" dirty="0" smtClean="0">
                          <a:latin typeface="Times New Roman"/>
                          <a:ea typeface="宋体"/>
                          <a:cs typeface="Times New Roman"/>
                        </a:rPr>
                        <a:t>卷积码</a:t>
                      </a:r>
                      <a:endParaRPr lang="en-US" altLang="zh-CN" sz="1800" kern="100" baseline="0" dirty="0" smtClean="0">
                        <a:latin typeface="Times New Roman"/>
                        <a:ea typeface="宋体"/>
                        <a:cs typeface="Times New Roman"/>
                      </a:endParaRPr>
                    </a:p>
                    <a:p>
                      <a:pPr algn="just">
                        <a:spcAft>
                          <a:spcPts val="0"/>
                        </a:spcAft>
                      </a:pPr>
                      <a:r>
                        <a:rPr lang="zh-CN" sz="1800" kern="100" baseline="0" dirty="0" smtClean="0">
                          <a:latin typeface="Times New Roman"/>
                          <a:ea typeface="宋体"/>
                          <a:cs typeface="Times New Roman"/>
                        </a:rPr>
                        <a:t> </a:t>
                      </a:r>
                      <a:r>
                        <a:rPr lang="zh-CN" sz="1800" kern="100" baseline="0" dirty="0">
                          <a:latin typeface="Times New Roman"/>
                          <a:ea typeface="宋体"/>
                          <a:cs typeface="Times New Roman"/>
                        </a:rPr>
                        <a:t>或</a:t>
                      </a:r>
                      <a:r>
                        <a:rPr lang="en-US" sz="1800" kern="100" baseline="0" dirty="0">
                          <a:latin typeface="Times New Roman"/>
                          <a:ea typeface="宋体"/>
                          <a:cs typeface="Times New Roman"/>
                        </a:rPr>
                        <a:t/>
                      </a:r>
                      <a:br>
                        <a:rPr lang="en-US" sz="1800" kern="100" baseline="0" dirty="0">
                          <a:latin typeface="Times New Roman"/>
                          <a:ea typeface="宋体"/>
                          <a:cs typeface="Times New Roman"/>
                        </a:rPr>
                      </a:br>
                      <a:r>
                        <a:rPr lang="en-US" sz="1800" kern="100" baseline="0" dirty="0">
                          <a:latin typeface="Times New Roman"/>
                          <a:ea typeface="宋体"/>
                          <a:cs typeface="Times New Roman"/>
                        </a:rPr>
                        <a:t>Turbo</a:t>
                      </a:r>
                      <a:r>
                        <a:rPr lang="zh-CN" sz="1800" kern="100" baseline="0" dirty="0">
                          <a:latin typeface="Times New Roman"/>
                          <a:ea typeface="宋体"/>
                          <a:cs typeface="Times New Roman"/>
                        </a:rPr>
                        <a:t>码</a:t>
                      </a:r>
                      <a:r>
                        <a:rPr lang="en-US" sz="1800" kern="100" baseline="0" dirty="0">
                          <a:latin typeface="Times New Roman"/>
                          <a:ea typeface="宋体"/>
                          <a:cs typeface="Times New Roman"/>
                        </a:rPr>
                        <a:t> (N</a:t>
                      </a:r>
                      <a:r>
                        <a:rPr lang="en-US" sz="1800" kern="100" baseline="0" dirty="0">
                          <a:latin typeface="Times New Roman"/>
                          <a:ea typeface="宋体"/>
                          <a:cs typeface="Times New Roman"/>
                          <a:sym typeface="Symbol"/>
                        </a:rPr>
                        <a:t></a:t>
                      </a:r>
                      <a:r>
                        <a:rPr lang="en-US" sz="1800" kern="100" baseline="0" dirty="0">
                          <a:latin typeface="Times New Roman"/>
                          <a:ea typeface="宋体"/>
                          <a:cs typeface="Times New Roman"/>
                        </a:rPr>
                        <a:t> 360)</a:t>
                      </a:r>
                      <a:endParaRPr lang="zh-CN" sz="1800" kern="100" baseline="0" dirty="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baseline="0" dirty="0">
                          <a:latin typeface="Times New Roman"/>
                          <a:ea typeface="宋体"/>
                          <a:cs typeface="Times New Roman"/>
                        </a:rPr>
                        <a:t>1/4 (RC 3)</a:t>
                      </a:r>
                      <a:endParaRPr lang="zh-CN" sz="1800" kern="100" baseline="0" dirty="0">
                        <a:latin typeface="Times New Roman"/>
                        <a:ea typeface="宋体"/>
                        <a:cs typeface="Times New Roman"/>
                      </a:endParaRPr>
                    </a:p>
                  </a:txBody>
                  <a:tcPr marL="50800" marR="508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checker/>
    <p:sndAc>
      <p:end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75779"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dirty="0" smtClean="0">
                <a:solidFill>
                  <a:srgbClr val="FFFFFF"/>
                </a:solidFill>
                <a:effectLst>
                  <a:outerShdw blurRad="38100" dist="38100" dir="2700000" algn="tl">
                    <a:srgbClr val="C0C0C0"/>
                  </a:outerShdw>
                </a:effectLst>
                <a:latin typeface="宋体" charset="-122"/>
              </a:rPr>
              <a:t>下行（前向）链路</a:t>
            </a:r>
            <a:r>
              <a:rPr lang="zh-CN" altLang="en-GB" sz="2800" dirty="0" smtClean="0">
                <a:solidFill>
                  <a:srgbClr val="FFFFFF"/>
                </a:solidFill>
                <a:effectLst>
                  <a:outerShdw blurRad="38100" dist="38100" dir="2700000" algn="tl">
                    <a:srgbClr val="C0C0C0"/>
                  </a:outerShdw>
                </a:effectLst>
                <a:latin typeface="宋体" charset="-122"/>
              </a:rPr>
              <a:t>扩频</a:t>
            </a:r>
            <a:r>
              <a:rPr lang="zh-CN" altLang="en-US" sz="2800" dirty="0" smtClean="0">
                <a:solidFill>
                  <a:srgbClr val="FFFFFF"/>
                </a:solidFill>
                <a:effectLst>
                  <a:outerShdw blurRad="38100" dist="38100" dir="2700000" algn="tl">
                    <a:srgbClr val="C0C0C0"/>
                  </a:outerShdw>
                </a:effectLst>
                <a:latin typeface="宋体" charset="-122"/>
              </a:rPr>
              <a:t>序列</a:t>
            </a:r>
            <a:endParaRPr lang="zh-CN" altLang="en-GB" sz="2800" dirty="0">
              <a:solidFill>
                <a:srgbClr val="FFFFFF"/>
              </a:solidFill>
              <a:effectLst>
                <a:outerShdw blurRad="38100" dist="38100" dir="2700000" algn="tl">
                  <a:srgbClr val="C0C0C0"/>
                </a:outerShdw>
              </a:effectLst>
              <a:latin typeface="宋体" charset="-122"/>
            </a:endParaRPr>
          </a:p>
        </p:txBody>
      </p:sp>
      <p:sp>
        <p:nvSpPr>
          <p:cNvPr id="75780" name="AutoShape 4"/>
          <p:cNvSpPr>
            <a:spLocks noChangeArrowheads="1"/>
          </p:cNvSpPr>
          <p:nvPr/>
        </p:nvSpPr>
        <p:spPr bwMode="auto">
          <a:xfrm>
            <a:off x="0" y="1484313"/>
            <a:ext cx="2743200" cy="4681537"/>
          </a:xfrm>
          <a:prstGeom prst="rightArrow">
            <a:avLst>
              <a:gd name="adj1" fmla="val 62787"/>
              <a:gd name="adj2" fmla="val 41259"/>
            </a:avLst>
          </a:prstGeom>
          <a:gradFill rotWithShape="0">
            <a:gsLst>
              <a:gs pos="0">
                <a:srgbClr val="C0C0C0"/>
              </a:gs>
              <a:gs pos="100000">
                <a:srgbClr val="FFFFFF"/>
              </a:gs>
            </a:gsLst>
            <a:lin ang="0" scaled="1"/>
          </a:gradFill>
          <a:ln w="19080">
            <a:solidFill>
              <a:srgbClr val="C0C0C0"/>
            </a:solidFill>
            <a:prstDash val="sysDot"/>
            <a:miter lim="800000"/>
            <a:headEnd/>
            <a:tailEnd/>
          </a:ln>
          <a:effectLst/>
        </p:spPr>
        <p:txBody>
          <a:bodyPr wrap="none" anchor="ctr"/>
          <a:lstStyle/>
          <a:p>
            <a:endParaRPr lang="zh-CN" altLang="en-US"/>
          </a:p>
        </p:txBody>
      </p:sp>
      <p:sp>
        <p:nvSpPr>
          <p:cNvPr id="75781" name="Text Box 5"/>
          <p:cNvSpPr txBox="1">
            <a:spLocks noChangeArrowheads="1"/>
          </p:cNvSpPr>
          <p:nvPr/>
        </p:nvSpPr>
        <p:spPr bwMode="auto">
          <a:xfrm>
            <a:off x="323850" y="2420938"/>
            <a:ext cx="2209800" cy="3259483"/>
          </a:xfrm>
          <a:prstGeom prst="rect">
            <a:avLst/>
          </a:prstGeom>
          <a:noFill/>
          <a:ln w="9525">
            <a:noFill/>
            <a:round/>
            <a:headEnd/>
            <a:tailEnd/>
          </a:ln>
          <a:effectLst/>
        </p:spPr>
        <p:txBody>
          <a:bodyPr lIns="90000" tIns="46800" rIns="90000" bIns="46800">
            <a:spAutoFit/>
          </a:bodyPr>
          <a:lstStyle/>
          <a:p>
            <a:pPr marL="119063" indent="-119063" algn="ctr" eaLnBrk="0" hangingPunct="0">
              <a:buClr>
                <a:srgbClr val="003300"/>
              </a:buClr>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r>
              <a:rPr lang="en-US" sz="2800" b="1" dirty="0" smtClean="0">
                <a:solidFill>
                  <a:schemeClr val="tx1"/>
                </a:solidFill>
              </a:rPr>
              <a:t>Walsh</a:t>
            </a:r>
            <a:r>
              <a:rPr lang="zh-CN" altLang="en-US" sz="2800" b="1" dirty="0" smtClean="0">
                <a:solidFill>
                  <a:schemeClr val="tx1"/>
                </a:solidFill>
              </a:rPr>
              <a:t>码</a:t>
            </a:r>
            <a:endParaRPr lang="zh-CN" altLang="en-GB" sz="2800" dirty="0">
              <a:solidFill>
                <a:srgbClr val="003300"/>
              </a:solidFill>
              <a:effectLst>
                <a:outerShdw blurRad="38100" dist="38100" dir="2700000" algn="tl">
                  <a:srgbClr val="C0C0C0"/>
                </a:outerShdw>
              </a:effectLst>
            </a:endParaRPr>
          </a:p>
          <a:p>
            <a:pPr marL="119063" indent="-119063">
              <a:buClr>
                <a:srgbClr val="E0BB20"/>
              </a:buClr>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endParaRPr lang="zh-CN" altLang="en-GB" sz="1400" b="1" dirty="0">
              <a:solidFill>
                <a:srgbClr val="E0BB20"/>
              </a:solidFill>
            </a:endParaRPr>
          </a:p>
          <a:p>
            <a:pPr marL="119063" indent="-119063">
              <a:spcBef>
                <a:spcPts val="700"/>
              </a:spcBef>
              <a:buClr>
                <a:srgbClr val="5AA5DE"/>
              </a:buClr>
              <a:buFont typeface="Wingdings" charset="2"/>
              <a:buNone/>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endParaRPr lang="zh-CN" altLang="en-GB" sz="2800" dirty="0">
              <a:solidFill>
                <a:srgbClr val="003300"/>
              </a:solidFill>
            </a:endParaRPr>
          </a:p>
          <a:p>
            <a:pPr marL="119063" indent="-119063">
              <a:spcBef>
                <a:spcPts val="700"/>
              </a:spcBef>
              <a:buClr>
                <a:srgbClr val="5AA5DE"/>
              </a:buClr>
              <a:buFont typeface="Wingdings" charset="2"/>
              <a:buNone/>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r>
              <a:rPr lang="en-GB" altLang="zh-CN" sz="2800" dirty="0">
                <a:solidFill>
                  <a:srgbClr val="003300"/>
                </a:solidFill>
              </a:rPr>
              <a:t>PN</a:t>
            </a:r>
            <a:r>
              <a:rPr lang="zh-CN" altLang="en-GB" sz="2800" dirty="0">
                <a:solidFill>
                  <a:srgbClr val="003300"/>
                </a:solidFill>
              </a:rPr>
              <a:t>短码序列</a:t>
            </a:r>
          </a:p>
          <a:p>
            <a:pPr marL="119063" indent="-119063">
              <a:buClr>
                <a:srgbClr val="E0BB20"/>
              </a:buClr>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endParaRPr lang="zh-CN" altLang="en-GB" sz="1000" b="1" dirty="0">
              <a:solidFill>
                <a:srgbClr val="E0BB20"/>
              </a:solidFill>
            </a:endParaRPr>
          </a:p>
          <a:p>
            <a:pPr marL="119063" indent="-119063">
              <a:buClr>
                <a:srgbClr val="E0BB20"/>
              </a:buClr>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endParaRPr lang="zh-CN" altLang="en-GB" sz="1000" b="1" dirty="0">
              <a:solidFill>
                <a:srgbClr val="E0BB20"/>
              </a:solidFill>
            </a:endParaRPr>
          </a:p>
          <a:p>
            <a:pPr marL="119063" indent="-119063">
              <a:buClr>
                <a:srgbClr val="E0BB20"/>
              </a:buClr>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endParaRPr lang="zh-CN" altLang="en-GB" sz="1000" b="1" dirty="0">
              <a:solidFill>
                <a:srgbClr val="E0BB20"/>
              </a:solidFill>
            </a:endParaRPr>
          </a:p>
          <a:p>
            <a:pPr marL="119063" indent="-119063">
              <a:buClr>
                <a:srgbClr val="E0BB20"/>
              </a:buClr>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endParaRPr lang="zh-CN" altLang="en-GB" sz="1000" b="1" dirty="0">
              <a:solidFill>
                <a:srgbClr val="E0BB20"/>
              </a:solidFill>
            </a:endParaRPr>
          </a:p>
          <a:p>
            <a:pPr marL="119063" indent="-119063">
              <a:buClr>
                <a:srgbClr val="003300"/>
              </a:buClr>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r>
              <a:rPr lang="en-GB" altLang="zh-CN" sz="2800" dirty="0" smtClean="0">
                <a:solidFill>
                  <a:srgbClr val="003300"/>
                </a:solidFill>
              </a:rPr>
              <a:t>PN</a:t>
            </a:r>
            <a:r>
              <a:rPr lang="zh-CN" altLang="en-US" sz="2800" dirty="0" smtClean="0">
                <a:solidFill>
                  <a:srgbClr val="003300"/>
                </a:solidFill>
              </a:rPr>
              <a:t>长</a:t>
            </a:r>
            <a:r>
              <a:rPr lang="zh-CN" altLang="en-GB" sz="2800" dirty="0" smtClean="0">
                <a:solidFill>
                  <a:srgbClr val="003300"/>
                </a:solidFill>
              </a:rPr>
              <a:t>码序列</a:t>
            </a:r>
          </a:p>
          <a:p>
            <a:pPr marL="119063" indent="-119063">
              <a:buClr>
                <a:srgbClr val="003300"/>
              </a:buClr>
              <a:tabLst>
                <a:tab pos="119063" algn="l"/>
                <a:tab pos="1033463" algn="l"/>
                <a:tab pos="1947863" algn="l"/>
                <a:tab pos="2862263" algn="l"/>
                <a:tab pos="3776663" algn="l"/>
                <a:tab pos="4691063" algn="l"/>
                <a:tab pos="5605463" algn="l"/>
                <a:tab pos="6519863" algn="l"/>
                <a:tab pos="7434263" algn="l"/>
                <a:tab pos="8348663" algn="l"/>
                <a:tab pos="9263063" algn="l"/>
                <a:tab pos="10177463" algn="l"/>
              </a:tabLst>
            </a:pPr>
            <a:endParaRPr lang="zh-CN" altLang="en-GB" sz="2800" dirty="0">
              <a:solidFill>
                <a:srgbClr val="003300"/>
              </a:solidFill>
              <a:effectLst>
                <a:outerShdw blurRad="38100" dist="38100" dir="2700000" algn="tl">
                  <a:srgbClr val="C0C0C0"/>
                </a:outerShdw>
              </a:effectLst>
            </a:endParaRPr>
          </a:p>
        </p:txBody>
      </p:sp>
      <p:sp>
        <p:nvSpPr>
          <p:cNvPr id="75782" name="AutoShape 6"/>
          <p:cNvSpPr>
            <a:spLocks noChangeArrowheads="1"/>
          </p:cNvSpPr>
          <p:nvPr/>
        </p:nvSpPr>
        <p:spPr bwMode="auto">
          <a:xfrm>
            <a:off x="3059113" y="1700213"/>
            <a:ext cx="5105400" cy="4191000"/>
          </a:xfrm>
          <a:prstGeom prst="roundRect">
            <a:avLst>
              <a:gd name="adj" fmla="val 3481"/>
            </a:avLst>
          </a:prstGeom>
          <a:noFill/>
          <a:ln w="19080">
            <a:solidFill>
              <a:srgbClr val="C0C0C0"/>
            </a:solidFill>
            <a:prstDash val="sysDot"/>
            <a:miter lim="800000"/>
            <a:headEnd/>
            <a:tailEnd/>
          </a:ln>
          <a:effectLst/>
        </p:spPr>
        <p:txBody>
          <a:bodyPr wrap="none" anchor="ctr"/>
          <a:lstStyle/>
          <a:p>
            <a:endParaRPr lang="zh-CN" altLang="en-US"/>
          </a:p>
        </p:txBody>
      </p:sp>
      <p:grpSp>
        <p:nvGrpSpPr>
          <p:cNvPr id="75783" name="Group 7"/>
          <p:cNvGrpSpPr>
            <a:grpSpLocks/>
          </p:cNvGrpSpPr>
          <p:nvPr/>
        </p:nvGrpSpPr>
        <p:grpSpPr bwMode="auto">
          <a:xfrm>
            <a:off x="2987675" y="1125538"/>
            <a:ext cx="4922838" cy="1227137"/>
            <a:chOff x="1882" y="709"/>
            <a:chExt cx="3101" cy="773"/>
          </a:xfrm>
        </p:grpSpPr>
        <p:sp>
          <p:nvSpPr>
            <p:cNvPr id="75784" name="AutoShape 8"/>
            <p:cNvSpPr>
              <a:spLocks noChangeArrowheads="1"/>
            </p:cNvSpPr>
            <p:nvPr/>
          </p:nvSpPr>
          <p:spPr bwMode="auto">
            <a:xfrm>
              <a:off x="1912" y="709"/>
              <a:ext cx="3072" cy="774"/>
            </a:xfrm>
            <a:prstGeom prst="roundRect">
              <a:avLst>
                <a:gd name="adj" fmla="val 10889"/>
              </a:avLst>
            </a:prstGeom>
            <a:gradFill rotWithShape="0">
              <a:gsLst>
                <a:gs pos="0">
                  <a:srgbClr val="CEEAE7"/>
                </a:gs>
                <a:gs pos="100000">
                  <a:srgbClr val="189E8E"/>
                </a:gs>
              </a:gsLst>
              <a:lin ang="0" scaled="1"/>
            </a:gradFill>
            <a:ln w="9525">
              <a:noFill/>
              <a:round/>
              <a:headEnd/>
              <a:tailEnd/>
            </a:ln>
            <a:effectLst/>
          </p:spPr>
          <p:txBody>
            <a:bodyPr wrap="none" anchor="ctr"/>
            <a:lstStyle/>
            <a:p>
              <a:endParaRPr lang="zh-CN" altLang="en-US"/>
            </a:p>
          </p:txBody>
        </p:sp>
        <p:sp>
          <p:nvSpPr>
            <p:cNvPr id="75785" name="AutoShape 9"/>
            <p:cNvSpPr>
              <a:spLocks noChangeArrowheads="1"/>
            </p:cNvSpPr>
            <p:nvPr/>
          </p:nvSpPr>
          <p:spPr bwMode="auto">
            <a:xfrm>
              <a:off x="1882" y="997"/>
              <a:ext cx="336" cy="240"/>
            </a:xfrm>
            <a:prstGeom prst="rightArrow">
              <a:avLst>
                <a:gd name="adj1" fmla="val 50000"/>
                <a:gd name="adj2" fmla="val 58333"/>
              </a:avLst>
            </a:prstGeom>
            <a:solidFill>
              <a:srgbClr val="FFFFFF"/>
            </a:solidFill>
            <a:ln w="9525">
              <a:noFill/>
              <a:round/>
              <a:headEnd/>
              <a:tailEnd/>
            </a:ln>
            <a:effectLst/>
          </p:spPr>
          <p:txBody>
            <a:bodyPr wrap="none" anchor="ctr"/>
            <a:lstStyle/>
            <a:p>
              <a:endParaRPr lang="zh-CN" altLang="en-US"/>
            </a:p>
          </p:txBody>
        </p:sp>
      </p:grpSp>
      <p:grpSp>
        <p:nvGrpSpPr>
          <p:cNvPr id="75786" name="Group 10"/>
          <p:cNvGrpSpPr>
            <a:grpSpLocks/>
          </p:cNvGrpSpPr>
          <p:nvPr/>
        </p:nvGrpSpPr>
        <p:grpSpPr bwMode="auto">
          <a:xfrm>
            <a:off x="2987675" y="2781300"/>
            <a:ext cx="4922838" cy="1227138"/>
            <a:chOff x="1882" y="1752"/>
            <a:chExt cx="3101" cy="773"/>
          </a:xfrm>
        </p:grpSpPr>
        <p:sp>
          <p:nvSpPr>
            <p:cNvPr id="75787" name="AutoShape 11"/>
            <p:cNvSpPr>
              <a:spLocks noChangeArrowheads="1"/>
            </p:cNvSpPr>
            <p:nvPr/>
          </p:nvSpPr>
          <p:spPr bwMode="auto">
            <a:xfrm>
              <a:off x="1912" y="1752"/>
              <a:ext cx="3072" cy="774"/>
            </a:xfrm>
            <a:prstGeom prst="roundRect">
              <a:avLst>
                <a:gd name="adj" fmla="val 10889"/>
              </a:avLst>
            </a:prstGeom>
            <a:gradFill rotWithShape="0">
              <a:gsLst>
                <a:gs pos="0">
                  <a:srgbClr val="DCECF8"/>
                </a:gs>
                <a:gs pos="100000">
                  <a:srgbClr val="5AA5DE"/>
                </a:gs>
              </a:gsLst>
              <a:lin ang="0" scaled="1"/>
            </a:gradFill>
            <a:ln w="9525">
              <a:noFill/>
              <a:round/>
              <a:headEnd/>
              <a:tailEnd/>
            </a:ln>
            <a:effectLst/>
          </p:spPr>
          <p:txBody>
            <a:bodyPr wrap="none" anchor="ctr"/>
            <a:lstStyle/>
            <a:p>
              <a:endParaRPr lang="zh-CN" altLang="en-US"/>
            </a:p>
          </p:txBody>
        </p:sp>
        <p:sp>
          <p:nvSpPr>
            <p:cNvPr id="75788" name="AutoShape 12"/>
            <p:cNvSpPr>
              <a:spLocks noChangeArrowheads="1"/>
            </p:cNvSpPr>
            <p:nvPr/>
          </p:nvSpPr>
          <p:spPr bwMode="auto">
            <a:xfrm>
              <a:off x="1882" y="2046"/>
              <a:ext cx="336" cy="240"/>
            </a:xfrm>
            <a:prstGeom prst="rightArrow">
              <a:avLst>
                <a:gd name="adj1" fmla="val 50000"/>
                <a:gd name="adj2" fmla="val 58333"/>
              </a:avLst>
            </a:prstGeom>
            <a:solidFill>
              <a:srgbClr val="FFFFFF"/>
            </a:solidFill>
            <a:ln w="9525">
              <a:noFill/>
              <a:round/>
              <a:headEnd/>
              <a:tailEnd/>
            </a:ln>
            <a:effectLst/>
          </p:spPr>
          <p:txBody>
            <a:bodyPr wrap="none" anchor="ctr"/>
            <a:lstStyle/>
            <a:p>
              <a:endParaRPr lang="zh-CN" altLang="en-US"/>
            </a:p>
          </p:txBody>
        </p:sp>
      </p:grpSp>
      <p:grpSp>
        <p:nvGrpSpPr>
          <p:cNvPr id="75789" name="Group 13"/>
          <p:cNvGrpSpPr>
            <a:grpSpLocks/>
          </p:cNvGrpSpPr>
          <p:nvPr/>
        </p:nvGrpSpPr>
        <p:grpSpPr bwMode="auto">
          <a:xfrm>
            <a:off x="3114675" y="4495800"/>
            <a:ext cx="4922838" cy="1227138"/>
            <a:chOff x="1962" y="2832"/>
            <a:chExt cx="3101" cy="773"/>
          </a:xfrm>
        </p:grpSpPr>
        <p:sp>
          <p:nvSpPr>
            <p:cNvPr id="75790" name="AutoShape 14"/>
            <p:cNvSpPr>
              <a:spLocks noChangeArrowheads="1"/>
            </p:cNvSpPr>
            <p:nvPr/>
          </p:nvSpPr>
          <p:spPr bwMode="auto">
            <a:xfrm>
              <a:off x="1992" y="2832"/>
              <a:ext cx="3072" cy="774"/>
            </a:xfrm>
            <a:prstGeom prst="roundRect">
              <a:avLst>
                <a:gd name="adj" fmla="val 10889"/>
              </a:avLst>
            </a:prstGeom>
            <a:gradFill rotWithShape="0">
              <a:gsLst>
                <a:gs pos="0">
                  <a:srgbClr val="F8F1D0"/>
                </a:gs>
                <a:gs pos="100000">
                  <a:srgbClr val="E0BB20"/>
                </a:gs>
              </a:gsLst>
              <a:lin ang="0" scaled="1"/>
            </a:gradFill>
            <a:ln w="9525">
              <a:noFill/>
              <a:round/>
              <a:headEnd/>
              <a:tailEnd/>
            </a:ln>
            <a:effectLst/>
          </p:spPr>
          <p:txBody>
            <a:bodyPr wrap="none" anchor="ctr"/>
            <a:lstStyle/>
            <a:p>
              <a:endParaRPr lang="zh-CN" altLang="en-US"/>
            </a:p>
          </p:txBody>
        </p:sp>
        <p:sp>
          <p:nvSpPr>
            <p:cNvPr id="75791" name="AutoShape 15"/>
            <p:cNvSpPr>
              <a:spLocks noChangeArrowheads="1"/>
            </p:cNvSpPr>
            <p:nvPr/>
          </p:nvSpPr>
          <p:spPr bwMode="auto">
            <a:xfrm>
              <a:off x="1962" y="3120"/>
              <a:ext cx="336" cy="240"/>
            </a:xfrm>
            <a:prstGeom prst="rightArrow">
              <a:avLst>
                <a:gd name="adj1" fmla="val 50000"/>
                <a:gd name="adj2" fmla="val 58333"/>
              </a:avLst>
            </a:prstGeom>
            <a:solidFill>
              <a:srgbClr val="FFFFFF"/>
            </a:solidFill>
            <a:ln w="9525">
              <a:noFill/>
              <a:round/>
              <a:headEnd/>
              <a:tailEnd/>
            </a:ln>
            <a:effectLst/>
          </p:spPr>
          <p:txBody>
            <a:bodyPr wrap="none" anchor="ctr"/>
            <a:lstStyle/>
            <a:p>
              <a:endParaRPr lang="zh-CN" altLang="en-US"/>
            </a:p>
          </p:txBody>
        </p:sp>
      </p:grpSp>
      <p:sp>
        <p:nvSpPr>
          <p:cNvPr id="75792" name="Text Box 16"/>
          <p:cNvSpPr txBox="1">
            <a:spLocks noChangeArrowheads="1"/>
          </p:cNvSpPr>
          <p:nvPr/>
        </p:nvSpPr>
        <p:spPr bwMode="auto">
          <a:xfrm>
            <a:off x="2916238" y="4508500"/>
            <a:ext cx="5543550" cy="925511"/>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chemeClr val="tx1"/>
                </a:solidFill>
              </a:rPr>
              <a:t>PN</a:t>
            </a:r>
            <a:r>
              <a:rPr lang="zh-CN" altLang="en-US" b="1" dirty="0" smtClean="0">
                <a:solidFill>
                  <a:schemeClr val="tx1"/>
                </a:solidFill>
              </a:rPr>
              <a:t>长码周期为</a:t>
            </a:r>
            <a:r>
              <a:rPr lang="en-US" b="1" dirty="0" smtClean="0">
                <a:solidFill>
                  <a:schemeClr val="tx1"/>
                </a:solidFill>
              </a:rPr>
              <a:t> 2</a:t>
            </a:r>
            <a:r>
              <a:rPr lang="zh-CN" altLang="en-US" b="1" dirty="0" smtClean="0">
                <a:solidFill>
                  <a:schemeClr val="tx1"/>
                </a:solidFill>
              </a:rPr>
              <a:t>的</a:t>
            </a:r>
            <a:r>
              <a:rPr lang="en-US" altLang="zh-CN" b="1" dirty="0" smtClean="0">
                <a:solidFill>
                  <a:schemeClr val="tx1"/>
                </a:solidFill>
              </a:rPr>
              <a:t>42</a:t>
            </a:r>
            <a:r>
              <a:rPr lang="zh-CN" altLang="en-US" b="1" dirty="0" smtClean="0">
                <a:solidFill>
                  <a:schemeClr val="tx1"/>
                </a:solidFill>
              </a:rPr>
              <a:t>次方减</a:t>
            </a:r>
            <a:r>
              <a:rPr lang="en-US" altLang="zh-CN" b="1" dirty="0" smtClean="0">
                <a:solidFill>
                  <a:schemeClr val="tx1"/>
                </a:solidFill>
              </a:rPr>
              <a:t>1</a:t>
            </a:r>
            <a:r>
              <a:rPr lang="zh-CN" altLang="en-US" b="1" dirty="0" smtClean="0">
                <a:solidFill>
                  <a:schemeClr val="tx1"/>
                </a:solidFill>
              </a:rPr>
              <a:t>，速率为</a:t>
            </a:r>
            <a:endParaRPr lang="en-US" altLang="zh-CN" b="1" dirty="0" smtClean="0">
              <a:solidFill>
                <a:schemeClr val="tx1"/>
              </a:solidFill>
            </a:endParaRPr>
          </a:p>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chemeClr val="tx1"/>
                </a:solidFill>
              </a:rPr>
              <a:t>1.2288Mcps</a:t>
            </a:r>
            <a:r>
              <a:rPr lang="zh-CN" altLang="en-US" b="1" dirty="0" smtClean="0">
                <a:solidFill>
                  <a:schemeClr val="tx1"/>
                </a:solidFill>
              </a:rPr>
              <a:t>，用于下行链路寻呼信道和</a:t>
            </a:r>
            <a:endParaRPr lang="en-US" altLang="zh-CN" b="1" dirty="0" smtClean="0">
              <a:solidFill>
                <a:schemeClr val="tx1"/>
              </a:solidFill>
            </a:endParaRPr>
          </a:p>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chemeClr val="tx1"/>
                </a:solidFill>
              </a:rPr>
              <a:t>业务信道的数据加扰</a:t>
            </a:r>
            <a:endParaRPr lang="en-GB" altLang="zh-CN" b="1" dirty="0">
              <a:solidFill>
                <a:srgbClr val="000066"/>
              </a:solidFill>
            </a:endParaRPr>
          </a:p>
        </p:txBody>
      </p:sp>
      <p:sp>
        <p:nvSpPr>
          <p:cNvPr id="75793" name="Text Box 17"/>
          <p:cNvSpPr txBox="1">
            <a:spLocks noChangeArrowheads="1"/>
          </p:cNvSpPr>
          <p:nvPr/>
        </p:nvSpPr>
        <p:spPr bwMode="auto">
          <a:xfrm>
            <a:off x="2484438" y="2852738"/>
            <a:ext cx="5688012" cy="1202510"/>
          </a:xfrm>
          <a:prstGeom prst="rect">
            <a:avLst/>
          </a:prstGeom>
          <a:noFill/>
          <a:ln w="9525">
            <a:noFill/>
            <a:round/>
            <a:headEnd/>
            <a:tailEnd/>
          </a:ln>
          <a:effectLst/>
        </p:spPr>
        <p:txBody>
          <a:bodyPr lIns="90000" tIns="46800" rIns="90000" bIns="46800">
            <a:spAutoFit/>
          </a:bodyPr>
          <a:lstStyle/>
          <a:p>
            <a:pPr lvl="1" algn="ctr" eaLnBrk="0" hangingPunct="0">
              <a:buClr>
                <a:srgbClr val="0033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zh-CN" altLang="en-US" b="1" dirty="0" smtClean="0">
                <a:solidFill>
                  <a:schemeClr val="tx1"/>
                </a:solidFill>
              </a:rPr>
              <a:t>两个互为准正交的</a:t>
            </a:r>
            <a:r>
              <a:rPr lang="en-US" b="1" dirty="0" smtClean="0">
                <a:solidFill>
                  <a:schemeClr val="tx1"/>
                </a:solidFill>
              </a:rPr>
              <a:t>PN</a:t>
            </a:r>
            <a:r>
              <a:rPr lang="zh-CN" altLang="en-US" b="1" dirty="0" smtClean="0">
                <a:solidFill>
                  <a:schemeClr val="tx1"/>
                </a:solidFill>
              </a:rPr>
              <a:t>短码序列，码速率均为</a:t>
            </a:r>
            <a:r>
              <a:rPr lang="en-US" b="1" dirty="0" smtClean="0">
                <a:solidFill>
                  <a:schemeClr val="tx1"/>
                </a:solidFill>
              </a:rPr>
              <a:t>1.2288Mcps</a:t>
            </a:r>
            <a:r>
              <a:rPr lang="zh-CN" altLang="en-US" b="1" dirty="0" smtClean="0">
                <a:solidFill>
                  <a:schemeClr val="tx1"/>
                </a:solidFill>
              </a:rPr>
              <a:t>，</a:t>
            </a:r>
            <a:r>
              <a:rPr lang="zh-CN" altLang="en-GB" b="1" dirty="0" smtClean="0">
                <a:solidFill>
                  <a:srgbClr val="003300"/>
                </a:solidFill>
              </a:rPr>
              <a:t>周期</a:t>
            </a:r>
            <a:r>
              <a:rPr lang="zh-CN" altLang="en-GB" b="1" dirty="0">
                <a:solidFill>
                  <a:srgbClr val="003300"/>
                </a:solidFill>
              </a:rPr>
              <a:t>长度为</a:t>
            </a:r>
            <a:r>
              <a:rPr lang="en-GB" altLang="zh-CN" b="1" u="sng" dirty="0" smtClean="0">
                <a:solidFill>
                  <a:srgbClr val="003300"/>
                </a:solidFill>
              </a:rPr>
              <a:t>2</a:t>
            </a:r>
            <a:r>
              <a:rPr lang="zh-CN" altLang="en-US" b="1" dirty="0" smtClean="0">
                <a:solidFill>
                  <a:schemeClr val="tx1"/>
                </a:solidFill>
              </a:rPr>
              <a:t>的</a:t>
            </a:r>
            <a:r>
              <a:rPr lang="en-US" altLang="zh-CN" b="1" dirty="0" smtClean="0">
                <a:solidFill>
                  <a:schemeClr val="tx1"/>
                </a:solidFill>
              </a:rPr>
              <a:t>15</a:t>
            </a:r>
            <a:r>
              <a:rPr lang="zh-CN" altLang="en-US" b="1" dirty="0" smtClean="0">
                <a:solidFill>
                  <a:schemeClr val="tx1"/>
                </a:solidFill>
              </a:rPr>
              <a:t>次方，</a:t>
            </a:r>
            <a:endParaRPr lang="en-US" altLang="zh-CN" b="1" dirty="0" smtClean="0">
              <a:solidFill>
                <a:srgbClr val="003300"/>
              </a:solidFill>
            </a:endParaRPr>
          </a:p>
          <a:p>
            <a:pPr lvl="1" algn="ctr" eaLnBrk="0" hangingPunct="0">
              <a:buClr>
                <a:srgbClr val="0033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zh-CN" altLang="en-US" b="1" dirty="0" smtClean="0">
                <a:solidFill>
                  <a:srgbClr val="003300"/>
                </a:solidFill>
              </a:rPr>
              <a:t>基站识别</a:t>
            </a:r>
            <a:endParaRPr lang="zh-CN" altLang="en-GB" b="1" dirty="0">
              <a:solidFill>
                <a:srgbClr val="003300"/>
              </a:solidFill>
            </a:endParaRPr>
          </a:p>
          <a:p>
            <a:pPr algn="ctr" eaLnBrk="0" hangingPunct="0">
              <a:buClr>
                <a:srgbClr val="003300"/>
              </a:buCl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altLang="zh-CN" b="1" dirty="0">
              <a:solidFill>
                <a:srgbClr val="003300"/>
              </a:solidFill>
            </a:endParaRPr>
          </a:p>
        </p:txBody>
      </p:sp>
      <p:sp>
        <p:nvSpPr>
          <p:cNvPr id="75794" name="Text Box 18"/>
          <p:cNvSpPr txBox="1">
            <a:spLocks noChangeArrowheads="1"/>
          </p:cNvSpPr>
          <p:nvPr/>
        </p:nvSpPr>
        <p:spPr bwMode="auto">
          <a:xfrm>
            <a:off x="3540146" y="1439237"/>
            <a:ext cx="4032250" cy="989631"/>
          </a:xfrm>
          <a:prstGeom prst="rect">
            <a:avLst/>
          </a:prstGeom>
          <a:noFill/>
          <a:ln w="9525">
            <a:noFill/>
            <a:round/>
            <a:headEnd/>
            <a:tailEnd/>
          </a:ln>
          <a:effectLst/>
        </p:spPr>
        <p:txBody>
          <a:bodyPr lIns="90000" tIns="46800" rIns="90000" bIns="46800">
            <a:spAutoFit/>
          </a:bodyPr>
          <a:lstStyle/>
          <a:p>
            <a:pP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chemeClr val="tx1"/>
                </a:solidFill>
              </a:rPr>
              <a:t>Walsh</a:t>
            </a:r>
            <a:r>
              <a:rPr lang="zh-CN" altLang="en-US" b="1" dirty="0" smtClean="0">
                <a:solidFill>
                  <a:schemeClr val="tx1"/>
                </a:solidFill>
              </a:rPr>
              <a:t>码以及准正交函数</a:t>
            </a:r>
            <a:r>
              <a:rPr lang="en-US" altLang="zh-CN" b="1" dirty="0" smtClean="0">
                <a:solidFill>
                  <a:schemeClr val="tx1"/>
                </a:solidFill>
              </a:rPr>
              <a:t>, </a:t>
            </a:r>
            <a:r>
              <a:rPr lang="zh-CN" altLang="en-GB" b="1" dirty="0" smtClean="0">
                <a:solidFill>
                  <a:srgbClr val="003300"/>
                </a:solidFill>
              </a:rPr>
              <a:t>保证</a:t>
            </a:r>
            <a:r>
              <a:rPr lang="zh-CN" altLang="en-GB" b="1" dirty="0">
                <a:solidFill>
                  <a:srgbClr val="003300"/>
                </a:solidFill>
              </a:rPr>
              <a:t>前向链路的各个信道之间具有正交性。</a:t>
            </a:r>
          </a:p>
          <a:p>
            <a:pP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dirty="0">
              <a:solidFill>
                <a:srgbClr val="003300"/>
              </a:solidFill>
            </a:endParaRPr>
          </a:p>
        </p:txBody>
      </p:sp>
    </p:spTree>
  </p:cSld>
  <p:clrMapOvr>
    <a:masterClrMapping/>
  </p:clrMapOvr>
  <p:transition>
    <p:checker/>
    <p:sndAc>
      <p:endSnd/>
    </p:sndAc>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83971" name="Text Box 3"/>
          <p:cNvSpPr txBox="1">
            <a:spLocks noChangeArrowheads="1"/>
          </p:cNvSpPr>
          <p:nvPr/>
        </p:nvSpPr>
        <p:spPr bwMode="auto">
          <a:xfrm>
            <a:off x="-3565525" y="28575"/>
            <a:ext cx="9067800" cy="9144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a:solidFill>
                  <a:srgbClr val="FFFFFF"/>
                </a:solidFill>
                <a:effectLst>
                  <a:outerShdw blurRad="38100" dist="38100" dir="2700000" algn="tl">
                    <a:srgbClr val="C0C0C0"/>
                  </a:outerShdw>
                </a:effectLst>
                <a:latin typeface="宋体" charset="-122"/>
              </a:rPr>
              <a:t>长码产生</a:t>
            </a:r>
            <a:r>
              <a:rPr lang="zh-CN" altLang="en-GB" sz="5400">
                <a:solidFill>
                  <a:srgbClr val="FFFFFF"/>
                </a:solidFill>
                <a:effectLst>
                  <a:outerShdw blurRad="38100" dist="38100" dir="2700000" algn="tl">
                    <a:srgbClr val="C0C0C0"/>
                  </a:outerShdw>
                </a:effectLst>
                <a:latin typeface="宋体" charset="-122"/>
              </a:rPr>
              <a:t> </a:t>
            </a:r>
          </a:p>
        </p:txBody>
      </p:sp>
      <p:sp>
        <p:nvSpPr>
          <p:cNvPr id="83972" name="Text Box 4"/>
          <p:cNvSpPr txBox="1">
            <a:spLocks noChangeArrowheads="1"/>
          </p:cNvSpPr>
          <p:nvPr/>
        </p:nvSpPr>
        <p:spPr bwMode="auto">
          <a:xfrm>
            <a:off x="228600" y="1828800"/>
            <a:ext cx="8458200" cy="4114800"/>
          </a:xfrm>
          <a:prstGeom prst="rect">
            <a:avLst/>
          </a:prstGeom>
          <a:noFill/>
          <a:ln w="9525">
            <a:noFill/>
            <a:round/>
            <a:headEnd/>
            <a:tailEnd/>
          </a:ln>
          <a:effectLst/>
        </p:spPr>
        <p:txBody>
          <a:bodyPr/>
          <a:lstStyle/>
          <a:p>
            <a:pPr marL="341313" indent="-341313">
              <a:lnSpc>
                <a:spcPct val="8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33CC33"/>
                </a:solidFill>
                <a:latin typeface="华文楷体" charset="0"/>
              </a:rPr>
              <a:t>周期     </a:t>
            </a:r>
            <a:r>
              <a:rPr lang="zh-CN" altLang="en-GB" sz="2400">
                <a:solidFill>
                  <a:srgbClr val="1D7ACF"/>
                </a:solidFill>
                <a:latin typeface="华文楷体" charset="0"/>
              </a:rPr>
              <a:t>     </a:t>
            </a:r>
            <a:r>
              <a:rPr lang="en-GB" altLang="zh-CN" sz="2400" b="1" u="sng">
                <a:solidFill>
                  <a:srgbClr val="000066"/>
                </a:solidFill>
                <a:latin typeface="华文楷体" charset="0"/>
              </a:rPr>
              <a:t>2</a:t>
            </a:r>
            <a:r>
              <a:rPr lang="en-GB" altLang="zh-CN" sz="2400" b="1" u="sng" baseline="30000">
                <a:solidFill>
                  <a:srgbClr val="000066"/>
                </a:solidFill>
                <a:latin typeface="华文楷体" charset="0"/>
              </a:rPr>
              <a:t>42</a:t>
            </a:r>
            <a:r>
              <a:rPr lang="en-GB" altLang="zh-CN" sz="2400" b="1" u="sng">
                <a:solidFill>
                  <a:srgbClr val="000066"/>
                </a:solidFill>
                <a:latin typeface="华文楷体" charset="0"/>
              </a:rPr>
              <a:t>-1</a:t>
            </a:r>
          </a:p>
          <a:p>
            <a:pPr marL="341313" indent="-341313">
              <a:lnSpc>
                <a:spcPct val="8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33CC33"/>
                </a:solidFill>
                <a:latin typeface="华文楷体" charset="0"/>
              </a:rPr>
              <a:t>速率 </a:t>
            </a:r>
            <a:r>
              <a:rPr lang="zh-CN" altLang="en-GB" sz="2400">
                <a:solidFill>
                  <a:srgbClr val="1D7ACF"/>
                </a:solidFill>
                <a:latin typeface="华文楷体" charset="0"/>
              </a:rPr>
              <a:t>    </a:t>
            </a:r>
            <a:r>
              <a:rPr lang="en-GB" altLang="zh-CN" sz="2400" u="sng">
                <a:solidFill>
                  <a:srgbClr val="000066"/>
                </a:solidFill>
                <a:latin typeface="华文楷体" charset="0"/>
              </a:rPr>
              <a:t>1.2288Mcps</a:t>
            </a:r>
          </a:p>
          <a:p>
            <a:pPr marL="341313" indent="-341313">
              <a:lnSpc>
                <a:spcPct val="8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33CC33"/>
                </a:solidFill>
                <a:latin typeface="华文楷体" charset="0"/>
              </a:rPr>
              <a:t>作用</a:t>
            </a:r>
          </a:p>
          <a:p>
            <a:pPr marL="741363" lvl="1" indent="-284163">
              <a:lnSpc>
                <a:spcPct val="80000"/>
              </a:lnSpc>
              <a:spcBef>
                <a:spcPts val="600"/>
              </a:spcBef>
              <a:buClr>
                <a:srgbClr val="189E8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华文楷体" charset="0"/>
              </a:rPr>
              <a:t>前向链路寻呼信道和业务信道的数据加扰</a:t>
            </a:r>
          </a:p>
          <a:p>
            <a:pPr marL="741363" lvl="1" indent="-284163">
              <a:lnSpc>
                <a:spcPct val="80000"/>
              </a:lnSpc>
              <a:spcBef>
                <a:spcPts val="600"/>
              </a:spcBef>
              <a:buClr>
                <a:srgbClr val="189E8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华文楷体" charset="0"/>
              </a:rPr>
              <a:t>反向链路中区分用户</a:t>
            </a:r>
          </a:p>
          <a:p>
            <a:pPr marL="341313" indent="-341313">
              <a:lnSpc>
                <a:spcPct val="8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33CC33"/>
                </a:solidFill>
                <a:latin typeface="华文楷体" charset="0"/>
              </a:rPr>
              <a:t>特征多项式</a:t>
            </a:r>
          </a:p>
          <a:p>
            <a:pPr marL="341313" indent="-341313">
              <a:lnSpc>
                <a:spcPct val="80000"/>
              </a:lnSpc>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a:solidFill>
                <a:srgbClr val="003300"/>
              </a:solidFill>
              <a:latin typeface="华文楷体" charset="0"/>
            </a:endParaRPr>
          </a:p>
          <a:p>
            <a:pPr marL="341313" indent="-341313">
              <a:lnSpc>
                <a:spcPct val="80000"/>
              </a:lnSpc>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a:solidFill>
                <a:srgbClr val="003300"/>
              </a:solidFill>
              <a:latin typeface="华文楷体" charset="0"/>
            </a:endParaRPr>
          </a:p>
          <a:p>
            <a:pPr marL="341313" indent="-341313">
              <a:lnSpc>
                <a:spcPct val="80000"/>
              </a:lnSpc>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a:solidFill>
                <a:srgbClr val="003300"/>
              </a:solidFill>
              <a:latin typeface="华文楷体" charset="0"/>
            </a:endParaRPr>
          </a:p>
          <a:p>
            <a:pPr marL="341313" indent="-341313">
              <a:lnSpc>
                <a:spcPct val="8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33CC33"/>
                </a:solidFill>
                <a:latin typeface="华文楷体" charset="0"/>
              </a:rPr>
              <a:t>长码发生器的结构</a:t>
            </a:r>
          </a:p>
          <a:p>
            <a:pPr marL="341313" indent="-341313">
              <a:lnSpc>
                <a:spcPct val="8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33CC33"/>
                </a:solidFill>
                <a:latin typeface="华文楷体" charset="0"/>
              </a:rPr>
              <a:t>长码掩码的格式</a:t>
            </a:r>
          </a:p>
        </p:txBody>
      </p:sp>
      <p:sp>
        <p:nvSpPr>
          <p:cNvPr id="83973" name="Rectangle 5"/>
          <p:cNvSpPr>
            <a:spLocks noChangeArrowheads="1"/>
          </p:cNvSpPr>
          <p:nvPr/>
        </p:nvSpPr>
        <p:spPr bwMode="auto">
          <a:xfrm>
            <a:off x="0" y="3338513"/>
            <a:ext cx="9144000" cy="1587"/>
          </a:xfrm>
          <a:prstGeom prst="rect">
            <a:avLst/>
          </a:prstGeom>
          <a:noFill/>
          <a:ln w="9525">
            <a:noFill/>
            <a:round/>
            <a:headEnd/>
            <a:tailEnd/>
          </a:ln>
          <a:effectLst/>
        </p:spPr>
        <p:txBody>
          <a:bodyPr wrap="none" anchor="ctr"/>
          <a:lstStyle/>
          <a:p>
            <a:endParaRPr lang="zh-CN" altLang="en-US"/>
          </a:p>
        </p:txBody>
      </p:sp>
      <p:sp>
        <p:nvSpPr>
          <p:cNvPr id="83974" name="Rectangle 6"/>
          <p:cNvSpPr>
            <a:spLocks noChangeArrowheads="1"/>
          </p:cNvSpPr>
          <p:nvPr/>
        </p:nvSpPr>
        <p:spPr bwMode="auto">
          <a:xfrm>
            <a:off x="0" y="333375"/>
            <a:ext cx="9144000" cy="1588"/>
          </a:xfrm>
          <a:prstGeom prst="rect">
            <a:avLst/>
          </a:prstGeom>
          <a:noFill/>
          <a:ln w="9525">
            <a:noFill/>
            <a:round/>
            <a:headEnd/>
            <a:tailEnd/>
          </a:ln>
          <a:effectLst/>
        </p:spPr>
        <p:txBody>
          <a:bodyPr wrap="none" anchor="ctr"/>
          <a:lstStyle/>
          <a:p>
            <a:endParaRPr lang="zh-CN" altLang="en-US"/>
          </a:p>
        </p:txBody>
      </p:sp>
      <p:graphicFrame>
        <p:nvGraphicFramePr>
          <p:cNvPr id="83975" name="Object 7"/>
          <p:cNvGraphicFramePr>
            <a:graphicFrameLocks noChangeAspect="1"/>
          </p:cNvGraphicFramePr>
          <p:nvPr/>
        </p:nvGraphicFramePr>
        <p:xfrm>
          <a:off x="755650" y="4221163"/>
          <a:ext cx="6732588" cy="869950"/>
        </p:xfrm>
        <a:graphic>
          <a:graphicData uri="http://schemas.openxmlformats.org/presentationml/2006/ole">
            <p:oleObj spid="_x0000_s83975" r:id="rId4" imgW="3530520" imgH="457200" progId="Equation.DSMT4">
              <p:embed/>
            </p:oleObj>
          </a:graphicData>
        </a:graphic>
      </p:graphicFrame>
    </p:spTree>
  </p:cSld>
  <p:clrMapOvr>
    <a:masterClrMapping/>
  </p:clrMapOvr>
  <p:transition>
    <p:checker/>
    <p:sndAc>
      <p:endSnd/>
    </p:sndAc>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86019" name="Text Box 3"/>
          <p:cNvSpPr txBox="1">
            <a:spLocks noChangeArrowheads="1"/>
          </p:cNvSpPr>
          <p:nvPr/>
        </p:nvSpPr>
        <p:spPr bwMode="auto">
          <a:xfrm>
            <a:off x="-2268538" y="0"/>
            <a:ext cx="7772401" cy="1143000"/>
          </a:xfrm>
          <a:prstGeom prst="rect">
            <a:avLst/>
          </a:prstGeom>
          <a:noFill/>
          <a:ln w="9525">
            <a:noFill/>
            <a:round/>
            <a:headEnd/>
            <a:tailEnd/>
          </a:ln>
          <a:effectLst/>
        </p:spPr>
        <p:txBody>
          <a:bodyPr anchor="ctr"/>
          <a:lstStyle/>
          <a:p>
            <a:pPr algn="ctr">
              <a:buClr>
                <a:srgbClr val="FFFFFF"/>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a:solidFill>
                  <a:srgbClr val="FFFFFF"/>
                </a:solidFill>
                <a:effectLst>
                  <a:outerShdw blurRad="38100" dist="38100" dir="2700000" algn="tl">
                    <a:srgbClr val="C0C0C0"/>
                  </a:outerShdw>
                </a:effectLst>
                <a:latin typeface="宋体" charset="-122"/>
              </a:rPr>
              <a:t>  </a:t>
            </a:r>
            <a:r>
              <a:rPr lang="zh-CN" altLang="en-GB" sz="2800">
                <a:solidFill>
                  <a:srgbClr val="FFFFFF"/>
                </a:solidFill>
                <a:effectLst>
                  <a:outerShdw blurRad="38100" dist="38100" dir="2700000" algn="tl">
                    <a:srgbClr val="C0C0C0"/>
                  </a:outerShdw>
                </a:effectLst>
                <a:latin typeface="宋体" charset="-122"/>
              </a:rPr>
              <a:t>长码发生器的结构</a:t>
            </a:r>
          </a:p>
        </p:txBody>
      </p:sp>
      <p:sp>
        <p:nvSpPr>
          <p:cNvPr id="86020" name="Text Box 4"/>
          <p:cNvSpPr txBox="1">
            <a:spLocks noChangeArrowheads="1"/>
          </p:cNvSpPr>
          <p:nvPr/>
        </p:nvSpPr>
        <p:spPr bwMode="auto">
          <a:xfrm>
            <a:off x="4859338" y="1916113"/>
            <a:ext cx="4067175" cy="4084637"/>
          </a:xfrm>
          <a:prstGeom prst="rect">
            <a:avLst/>
          </a:prstGeom>
          <a:solidFill>
            <a:srgbClr val="FFFF8B"/>
          </a:solidFill>
          <a:ln w="9525">
            <a:noFill/>
            <a:round/>
            <a:headEnd/>
            <a:tailEnd/>
          </a:ln>
          <a:effectLst/>
        </p:spPr>
        <p:txBody>
          <a:bodyPr/>
          <a:lstStyle/>
          <a:p>
            <a:pPr marL="341313" indent="-341313">
              <a:lnSpc>
                <a:spcPct val="90000"/>
              </a:lnSpc>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华文楷体" charset="0"/>
              </a:rPr>
              <a:t>长码发生器是由</a:t>
            </a:r>
            <a:r>
              <a:rPr lang="en-GB" altLang="zh-CN" sz="2400">
                <a:solidFill>
                  <a:srgbClr val="1D7ACF"/>
                </a:solidFill>
                <a:latin typeface="华文楷体" charset="0"/>
              </a:rPr>
              <a:t>42</a:t>
            </a:r>
            <a:r>
              <a:rPr lang="zh-CN" altLang="en-GB" sz="2400">
                <a:solidFill>
                  <a:srgbClr val="1D7ACF"/>
                </a:solidFill>
                <a:latin typeface="华文楷体" charset="0"/>
              </a:rPr>
              <a:t>级移位寄存器、相应的反馈支路以及模</a:t>
            </a:r>
            <a:r>
              <a:rPr lang="en-GB" altLang="zh-CN" sz="2400">
                <a:solidFill>
                  <a:srgbClr val="1D7ACF"/>
                </a:solidFill>
                <a:latin typeface="华文楷体" charset="0"/>
              </a:rPr>
              <a:t>2</a:t>
            </a:r>
            <a:r>
              <a:rPr lang="zh-CN" altLang="en-GB" sz="2400">
                <a:solidFill>
                  <a:srgbClr val="1D7ACF"/>
                </a:solidFill>
                <a:latin typeface="华文楷体" charset="0"/>
              </a:rPr>
              <a:t>相加器组成。</a:t>
            </a:r>
          </a:p>
          <a:p>
            <a:pPr marL="341313" indent="-341313">
              <a:lnSpc>
                <a:spcPct val="90000"/>
              </a:lnSpc>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华文楷体" charset="0"/>
              </a:rPr>
              <a:t>为了保密起见，</a:t>
            </a:r>
            <a:r>
              <a:rPr lang="en-GB" altLang="zh-CN" sz="2400">
                <a:solidFill>
                  <a:srgbClr val="1D7ACF"/>
                </a:solidFill>
                <a:latin typeface="华文楷体" charset="0"/>
              </a:rPr>
              <a:t>42</a:t>
            </a:r>
            <a:r>
              <a:rPr lang="zh-CN" altLang="en-GB" sz="2400">
                <a:solidFill>
                  <a:srgbClr val="1D7ACF"/>
                </a:solidFill>
                <a:latin typeface="华文楷体" charset="0"/>
              </a:rPr>
              <a:t>级移位寄存器的各级输出与长码掩码（一个</a:t>
            </a:r>
            <a:r>
              <a:rPr lang="en-GB" altLang="zh-CN" sz="2400">
                <a:solidFill>
                  <a:srgbClr val="1D7ACF"/>
                </a:solidFill>
                <a:latin typeface="华文楷体" charset="0"/>
              </a:rPr>
              <a:t>42</a:t>
            </a:r>
            <a:r>
              <a:rPr lang="zh-CN" altLang="en-GB" sz="2400">
                <a:solidFill>
                  <a:srgbClr val="1D7ACF"/>
                </a:solidFill>
                <a:latin typeface="华文楷体" charset="0"/>
              </a:rPr>
              <a:t>位的序列）相乘，然后进行模</a:t>
            </a:r>
            <a:r>
              <a:rPr lang="en-GB" altLang="zh-CN" sz="2400">
                <a:solidFill>
                  <a:srgbClr val="1D7ACF"/>
                </a:solidFill>
                <a:latin typeface="华文楷体" charset="0"/>
              </a:rPr>
              <a:t>2</a:t>
            </a:r>
            <a:r>
              <a:rPr lang="zh-CN" altLang="en-GB" sz="2400">
                <a:solidFill>
                  <a:srgbClr val="1D7ACF"/>
                </a:solidFill>
                <a:latin typeface="华文楷体" charset="0"/>
              </a:rPr>
              <a:t>加，得到长码输出。 </a:t>
            </a:r>
          </a:p>
        </p:txBody>
      </p:sp>
      <p:grpSp>
        <p:nvGrpSpPr>
          <p:cNvPr id="86021" name="Group 5"/>
          <p:cNvGrpSpPr>
            <a:grpSpLocks/>
          </p:cNvGrpSpPr>
          <p:nvPr/>
        </p:nvGrpSpPr>
        <p:grpSpPr bwMode="auto">
          <a:xfrm>
            <a:off x="250825" y="1268413"/>
            <a:ext cx="5000625" cy="5111750"/>
            <a:chOff x="158" y="799"/>
            <a:chExt cx="3150" cy="3220"/>
          </a:xfrm>
        </p:grpSpPr>
        <p:sp>
          <p:nvSpPr>
            <p:cNvPr id="86022" name="Rectangle 6"/>
            <p:cNvSpPr>
              <a:spLocks noChangeArrowheads="1"/>
            </p:cNvSpPr>
            <p:nvPr/>
          </p:nvSpPr>
          <p:spPr bwMode="auto">
            <a:xfrm>
              <a:off x="2205" y="3790"/>
              <a:ext cx="1104" cy="138"/>
            </a:xfrm>
            <a:prstGeom prst="rect">
              <a:avLst/>
            </a:prstGeom>
            <a:solidFill>
              <a:srgbClr val="F8F8F8"/>
            </a:solidFill>
            <a:ln w="9525">
              <a:noFill/>
              <a:round/>
              <a:headEnd/>
              <a:tailEnd/>
            </a:ln>
            <a:effectLst/>
          </p:spPr>
          <p:txBody>
            <a:bodyPr wrap="none" lIns="0" tIns="0" rIns="0" bIns="0">
              <a:spAutoFit/>
            </a:bodyPr>
            <a:lstStyle/>
            <a:p>
              <a:pPr marL="341313" indent="-341313">
                <a:lnSpc>
                  <a:spcPct val="90000"/>
                </a:lnSpc>
                <a:spcBef>
                  <a:spcPts val="400"/>
                </a:spcBef>
                <a:buClr>
                  <a:srgbClr val="5AA5DE"/>
                </a:buClr>
                <a:buFont typeface="华文楷体"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600" b="1">
                  <a:solidFill>
                    <a:srgbClr val="000000"/>
                  </a:solidFill>
                  <a:latin typeface="华文楷体" charset="0"/>
                </a:rPr>
                <a:t> 42</a:t>
              </a:r>
              <a:r>
                <a:rPr lang="zh-CN" altLang="en-GB" sz="1600" b="1">
                  <a:solidFill>
                    <a:srgbClr val="000000"/>
                  </a:solidFill>
                  <a:latin typeface="华文楷体" charset="0"/>
                </a:rPr>
                <a:t>比特长码掩码</a:t>
              </a:r>
            </a:p>
          </p:txBody>
        </p:sp>
        <p:sp>
          <p:nvSpPr>
            <p:cNvPr id="86023" name="Rectangle 7"/>
            <p:cNvSpPr>
              <a:spLocks noChangeArrowheads="1"/>
            </p:cNvSpPr>
            <p:nvPr/>
          </p:nvSpPr>
          <p:spPr bwMode="auto">
            <a:xfrm>
              <a:off x="158" y="893"/>
              <a:ext cx="2994" cy="3127"/>
            </a:xfrm>
            <a:prstGeom prst="rect">
              <a:avLst/>
            </a:prstGeom>
            <a:noFill/>
            <a:ln w="9525">
              <a:noFill/>
              <a:round/>
              <a:headEnd/>
              <a:tailEnd/>
            </a:ln>
            <a:effectLst/>
          </p:spPr>
          <p:txBody>
            <a:bodyPr wrap="none" anchor="ctr"/>
            <a:lstStyle/>
            <a:p>
              <a:endParaRPr lang="zh-CN" altLang="en-US"/>
            </a:p>
          </p:txBody>
        </p:sp>
        <p:pic>
          <p:nvPicPr>
            <p:cNvPr id="86024" name="Picture 8"/>
            <p:cNvPicPr>
              <a:picLocks noChangeAspect="1" noChangeArrowheads="1"/>
            </p:cNvPicPr>
            <p:nvPr/>
          </p:nvPicPr>
          <p:blipFill>
            <a:blip r:embed="rId3"/>
            <a:srcRect/>
            <a:stretch>
              <a:fillRect/>
            </a:stretch>
          </p:blipFill>
          <p:spPr bwMode="auto">
            <a:xfrm>
              <a:off x="158" y="799"/>
              <a:ext cx="2129" cy="3116"/>
            </a:xfrm>
            <a:prstGeom prst="rect">
              <a:avLst/>
            </a:prstGeom>
            <a:noFill/>
            <a:ln w="9525">
              <a:noFill/>
              <a:round/>
              <a:headEnd/>
              <a:tailEnd/>
            </a:ln>
            <a:effectLst/>
          </p:spPr>
        </p:pic>
        <p:sp>
          <p:nvSpPr>
            <p:cNvPr id="86025" name="Rectangle 9"/>
            <p:cNvSpPr>
              <a:spLocks noChangeArrowheads="1"/>
            </p:cNvSpPr>
            <p:nvPr/>
          </p:nvSpPr>
          <p:spPr bwMode="auto">
            <a:xfrm>
              <a:off x="1485" y="818"/>
              <a:ext cx="541" cy="208"/>
            </a:xfrm>
            <a:prstGeom prst="rect">
              <a:avLst/>
            </a:prstGeom>
            <a:solidFill>
              <a:srgbClr val="FFFFFF"/>
            </a:solidFill>
            <a:ln w="9525">
              <a:noFill/>
              <a:round/>
              <a:headEnd/>
              <a:tailEnd/>
            </a:ln>
            <a:effectLst/>
          </p:spPr>
          <p:txBody>
            <a:bodyPr wrap="none" anchor="ctr"/>
            <a:lstStyle/>
            <a:p>
              <a:endParaRPr lang="zh-CN" altLang="en-US"/>
            </a:p>
          </p:txBody>
        </p:sp>
        <p:sp>
          <p:nvSpPr>
            <p:cNvPr id="86026" name="Rectangle 10"/>
            <p:cNvSpPr>
              <a:spLocks noChangeArrowheads="1"/>
            </p:cNvSpPr>
            <p:nvPr/>
          </p:nvSpPr>
          <p:spPr bwMode="auto">
            <a:xfrm>
              <a:off x="1640" y="850"/>
              <a:ext cx="164" cy="86"/>
            </a:xfrm>
            <a:prstGeom prst="rect">
              <a:avLst/>
            </a:prstGeom>
            <a:noFill/>
            <a:ln w="9525">
              <a:noFill/>
              <a:round/>
              <a:headEnd/>
              <a:tailEnd/>
            </a:ln>
            <a:effectLst/>
          </p:spPr>
          <p:txBody>
            <a:bodyPr wrap="none" lIns="0" tIns="0" rIns="0" bIns="0">
              <a:spAutoFit/>
            </a:bodyPr>
            <a:lstStyle/>
            <a:p>
              <a:pPr marL="341313" indent="-341313">
                <a:lnSpc>
                  <a:spcPct val="90000"/>
                </a:lnSpc>
                <a:spcBef>
                  <a:spcPts val="250"/>
                </a:spcBef>
                <a:buClr>
                  <a:srgbClr val="5AA5DE"/>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000">
                  <a:solidFill>
                    <a:srgbClr val="000000"/>
                  </a:solidFill>
                  <a:latin typeface="宋体" charset="-122"/>
                </a:rPr>
                <a:t>最高</a:t>
              </a:r>
            </a:p>
          </p:txBody>
        </p:sp>
        <p:sp>
          <p:nvSpPr>
            <p:cNvPr id="86027" name="Rectangle 11"/>
            <p:cNvSpPr>
              <a:spLocks noChangeArrowheads="1"/>
            </p:cNvSpPr>
            <p:nvPr/>
          </p:nvSpPr>
          <p:spPr bwMode="auto">
            <a:xfrm>
              <a:off x="1583" y="935"/>
              <a:ext cx="245" cy="86"/>
            </a:xfrm>
            <a:prstGeom prst="rect">
              <a:avLst/>
            </a:prstGeom>
            <a:noFill/>
            <a:ln w="9525">
              <a:noFill/>
              <a:round/>
              <a:headEnd/>
              <a:tailEnd/>
            </a:ln>
            <a:effectLst/>
          </p:spPr>
          <p:txBody>
            <a:bodyPr wrap="none" lIns="0" tIns="0" rIns="0" bIns="0">
              <a:spAutoFit/>
            </a:bodyPr>
            <a:lstStyle/>
            <a:p>
              <a:pPr marL="341313" indent="-341313">
                <a:lnSpc>
                  <a:spcPct val="90000"/>
                </a:lnSpc>
                <a:spcBef>
                  <a:spcPts val="250"/>
                </a:spcBef>
                <a:buClr>
                  <a:srgbClr val="5AA5DE"/>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000">
                  <a:solidFill>
                    <a:srgbClr val="000000"/>
                  </a:solidFill>
                  <a:latin typeface="宋体" charset="-122"/>
                </a:rPr>
                <a:t>有效位</a:t>
              </a:r>
            </a:p>
          </p:txBody>
        </p:sp>
        <p:sp>
          <p:nvSpPr>
            <p:cNvPr id="86028" name="Rectangle 12"/>
            <p:cNvSpPr>
              <a:spLocks noChangeArrowheads="1"/>
            </p:cNvSpPr>
            <p:nvPr/>
          </p:nvSpPr>
          <p:spPr bwMode="auto">
            <a:xfrm>
              <a:off x="1501" y="3613"/>
              <a:ext cx="474" cy="209"/>
            </a:xfrm>
            <a:prstGeom prst="rect">
              <a:avLst/>
            </a:prstGeom>
            <a:solidFill>
              <a:srgbClr val="FFFFFF"/>
            </a:solidFill>
            <a:ln w="9525">
              <a:noFill/>
              <a:round/>
              <a:headEnd/>
              <a:tailEnd/>
            </a:ln>
            <a:effectLst/>
          </p:spPr>
          <p:txBody>
            <a:bodyPr wrap="none" anchor="ctr"/>
            <a:lstStyle/>
            <a:p>
              <a:endParaRPr lang="zh-CN" altLang="en-US"/>
            </a:p>
          </p:txBody>
        </p:sp>
        <p:sp>
          <p:nvSpPr>
            <p:cNvPr id="86029" name="Rectangle 13"/>
            <p:cNvSpPr>
              <a:spLocks noChangeArrowheads="1"/>
            </p:cNvSpPr>
            <p:nvPr/>
          </p:nvSpPr>
          <p:spPr bwMode="auto">
            <a:xfrm>
              <a:off x="1622" y="3646"/>
              <a:ext cx="164" cy="86"/>
            </a:xfrm>
            <a:prstGeom prst="rect">
              <a:avLst/>
            </a:prstGeom>
            <a:noFill/>
            <a:ln w="9525">
              <a:noFill/>
              <a:round/>
              <a:headEnd/>
              <a:tailEnd/>
            </a:ln>
            <a:effectLst/>
          </p:spPr>
          <p:txBody>
            <a:bodyPr wrap="none" lIns="0" tIns="0" rIns="0" bIns="0">
              <a:spAutoFit/>
            </a:bodyPr>
            <a:lstStyle/>
            <a:p>
              <a:pPr marL="341313" indent="-341313">
                <a:lnSpc>
                  <a:spcPct val="90000"/>
                </a:lnSpc>
                <a:spcBef>
                  <a:spcPts val="250"/>
                </a:spcBef>
                <a:buClr>
                  <a:srgbClr val="5AA5DE"/>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000">
                  <a:solidFill>
                    <a:srgbClr val="000000"/>
                  </a:solidFill>
                  <a:latin typeface="宋体" charset="-122"/>
                </a:rPr>
                <a:t>最低</a:t>
              </a:r>
            </a:p>
          </p:txBody>
        </p:sp>
        <p:sp>
          <p:nvSpPr>
            <p:cNvPr id="86030" name="Rectangle 14"/>
            <p:cNvSpPr>
              <a:spLocks noChangeArrowheads="1"/>
            </p:cNvSpPr>
            <p:nvPr/>
          </p:nvSpPr>
          <p:spPr bwMode="auto">
            <a:xfrm>
              <a:off x="1565" y="3730"/>
              <a:ext cx="245" cy="86"/>
            </a:xfrm>
            <a:prstGeom prst="rect">
              <a:avLst/>
            </a:prstGeom>
            <a:noFill/>
            <a:ln w="9525">
              <a:noFill/>
              <a:round/>
              <a:headEnd/>
              <a:tailEnd/>
            </a:ln>
            <a:effectLst/>
          </p:spPr>
          <p:txBody>
            <a:bodyPr wrap="none" lIns="0" tIns="0" rIns="0" bIns="0">
              <a:spAutoFit/>
            </a:bodyPr>
            <a:lstStyle/>
            <a:p>
              <a:pPr marL="341313" indent="-341313">
                <a:lnSpc>
                  <a:spcPct val="90000"/>
                </a:lnSpc>
                <a:spcBef>
                  <a:spcPts val="250"/>
                </a:spcBef>
                <a:buClr>
                  <a:srgbClr val="5AA5DE"/>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000">
                  <a:solidFill>
                    <a:srgbClr val="000000"/>
                  </a:solidFill>
                  <a:latin typeface="宋体" charset="-122"/>
                </a:rPr>
                <a:t>有效位</a:t>
              </a:r>
            </a:p>
          </p:txBody>
        </p:sp>
        <p:sp>
          <p:nvSpPr>
            <p:cNvPr id="86031" name="Rectangle 15"/>
            <p:cNvSpPr>
              <a:spLocks noChangeArrowheads="1"/>
            </p:cNvSpPr>
            <p:nvPr/>
          </p:nvSpPr>
          <p:spPr bwMode="auto">
            <a:xfrm>
              <a:off x="1366" y="2089"/>
              <a:ext cx="85" cy="466"/>
            </a:xfrm>
            <a:prstGeom prst="rect">
              <a:avLst/>
            </a:prstGeom>
            <a:solidFill>
              <a:srgbClr val="FFFFFF"/>
            </a:solidFill>
            <a:ln w="9525">
              <a:noFill/>
              <a:round/>
              <a:headEnd/>
              <a:tailEnd/>
            </a:ln>
            <a:effectLst/>
          </p:spPr>
          <p:txBody>
            <a:bodyPr wrap="none" anchor="ctr"/>
            <a:lstStyle/>
            <a:p>
              <a:endParaRPr lang="zh-CN" altLang="en-US"/>
            </a:p>
          </p:txBody>
        </p:sp>
        <p:sp>
          <p:nvSpPr>
            <p:cNvPr id="86032" name="Rectangle 16"/>
            <p:cNvSpPr>
              <a:spLocks noChangeArrowheads="1"/>
            </p:cNvSpPr>
            <p:nvPr/>
          </p:nvSpPr>
          <p:spPr bwMode="auto">
            <a:xfrm rot="16200000">
              <a:off x="1366" y="2299"/>
              <a:ext cx="82" cy="86"/>
            </a:xfrm>
            <a:prstGeom prst="rect">
              <a:avLst/>
            </a:prstGeom>
            <a:noFill/>
            <a:ln w="9525">
              <a:noFill/>
              <a:round/>
              <a:headEnd/>
              <a:tailEnd/>
            </a:ln>
            <a:effectLst/>
          </p:spPr>
          <p:txBody>
            <a:bodyPr wrap="none" lIns="0" tIns="0" rIns="0" bIns="0">
              <a:spAutoFit/>
            </a:bodyPr>
            <a:lstStyle/>
            <a:p>
              <a:pPr marL="341313" indent="-341313">
                <a:lnSpc>
                  <a:spcPct val="90000"/>
                </a:lnSpc>
                <a:spcBef>
                  <a:spcPts val="250"/>
                </a:spcBef>
                <a:buClr>
                  <a:srgbClr val="5AA5DE"/>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000">
                  <a:solidFill>
                    <a:srgbClr val="000000"/>
                  </a:solidFill>
                  <a:latin typeface="宋体" charset="-122"/>
                </a:rPr>
                <a:t>模</a:t>
              </a:r>
            </a:p>
          </p:txBody>
        </p:sp>
        <p:sp>
          <p:nvSpPr>
            <p:cNvPr id="86033" name="Rectangle 17"/>
            <p:cNvSpPr>
              <a:spLocks noChangeArrowheads="1"/>
            </p:cNvSpPr>
            <p:nvPr/>
          </p:nvSpPr>
          <p:spPr bwMode="auto">
            <a:xfrm rot="16200000">
              <a:off x="1364" y="2219"/>
              <a:ext cx="67" cy="86"/>
            </a:xfrm>
            <a:prstGeom prst="rect">
              <a:avLst/>
            </a:prstGeom>
            <a:noFill/>
            <a:ln w="9525">
              <a:noFill/>
              <a:round/>
              <a:headEnd/>
              <a:tailEnd/>
            </a:ln>
            <a:effectLst/>
          </p:spPr>
          <p:txBody>
            <a:bodyPr wrap="none" lIns="0" tIns="0" rIns="0" bIns="0">
              <a:spAutoFit/>
            </a:bodyPr>
            <a:lstStyle/>
            <a:p>
              <a:pPr marL="341313" indent="-341313">
                <a:lnSpc>
                  <a:spcPct val="90000"/>
                </a:lnSpc>
                <a:spcBef>
                  <a:spcPts val="250"/>
                </a:spcBef>
                <a:buClr>
                  <a:srgbClr val="5AA5DE"/>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000">
                  <a:solidFill>
                    <a:srgbClr val="000000"/>
                  </a:solidFill>
                </a:rPr>
                <a:t>2 </a:t>
              </a:r>
            </a:p>
          </p:txBody>
        </p:sp>
        <p:sp>
          <p:nvSpPr>
            <p:cNvPr id="86034" name="Rectangle 18"/>
            <p:cNvSpPr>
              <a:spLocks noChangeArrowheads="1"/>
            </p:cNvSpPr>
            <p:nvPr/>
          </p:nvSpPr>
          <p:spPr bwMode="auto">
            <a:xfrm rot="16200000">
              <a:off x="1366" y="2153"/>
              <a:ext cx="82" cy="86"/>
            </a:xfrm>
            <a:prstGeom prst="rect">
              <a:avLst/>
            </a:prstGeom>
            <a:noFill/>
            <a:ln w="9525">
              <a:noFill/>
              <a:round/>
              <a:headEnd/>
              <a:tailEnd/>
            </a:ln>
            <a:effectLst/>
          </p:spPr>
          <p:txBody>
            <a:bodyPr wrap="none" lIns="0" tIns="0" rIns="0" bIns="0">
              <a:spAutoFit/>
            </a:bodyPr>
            <a:lstStyle/>
            <a:p>
              <a:pPr marL="341313" indent="-341313">
                <a:lnSpc>
                  <a:spcPct val="90000"/>
                </a:lnSpc>
                <a:spcBef>
                  <a:spcPts val="250"/>
                </a:spcBef>
                <a:buClr>
                  <a:srgbClr val="5AA5DE"/>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000">
                  <a:solidFill>
                    <a:srgbClr val="000000"/>
                  </a:solidFill>
                  <a:latin typeface="宋体" charset="-122"/>
                </a:rPr>
                <a:t>加</a:t>
              </a:r>
            </a:p>
          </p:txBody>
        </p:sp>
        <p:pic>
          <p:nvPicPr>
            <p:cNvPr id="86035" name="Picture 19"/>
            <p:cNvPicPr>
              <a:picLocks noChangeAspect="1" noChangeArrowheads="1"/>
            </p:cNvPicPr>
            <p:nvPr/>
          </p:nvPicPr>
          <p:blipFill>
            <a:blip r:embed="rId3"/>
            <a:srcRect/>
            <a:stretch>
              <a:fillRect/>
            </a:stretch>
          </p:blipFill>
          <p:spPr bwMode="auto">
            <a:xfrm>
              <a:off x="158" y="799"/>
              <a:ext cx="2129" cy="3116"/>
            </a:xfrm>
            <a:prstGeom prst="rect">
              <a:avLst/>
            </a:prstGeom>
            <a:solidFill>
              <a:srgbClr val="C0C0C0"/>
            </a:solidFill>
            <a:ln w="9525">
              <a:noFill/>
              <a:round/>
              <a:headEnd/>
              <a:tailEnd/>
            </a:ln>
            <a:effectLst/>
          </p:spPr>
        </p:pic>
        <p:sp>
          <p:nvSpPr>
            <p:cNvPr id="86036" name="Rectangle 20"/>
            <p:cNvSpPr>
              <a:spLocks noChangeArrowheads="1"/>
            </p:cNvSpPr>
            <p:nvPr/>
          </p:nvSpPr>
          <p:spPr bwMode="auto">
            <a:xfrm>
              <a:off x="2166" y="2202"/>
              <a:ext cx="642" cy="156"/>
            </a:xfrm>
            <a:prstGeom prst="rect">
              <a:avLst/>
            </a:prstGeom>
            <a:solidFill>
              <a:srgbClr val="FFFFFF"/>
            </a:solidFill>
            <a:ln w="9525">
              <a:noFill/>
              <a:round/>
              <a:headEnd/>
              <a:tailEnd/>
            </a:ln>
            <a:effectLst/>
          </p:spPr>
          <p:txBody>
            <a:bodyPr wrap="none" lIns="0" tIns="0" rIns="0" bIns="0">
              <a:spAutoFit/>
            </a:bodyPr>
            <a:lstStyle/>
            <a:p>
              <a:pPr marL="341313" indent="-341313">
                <a:lnSpc>
                  <a:spcPct val="90000"/>
                </a:lnSpc>
                <a:spcBef>
                  <a:spcPts val="450"/>
                </a:spcBef>
                <a:buClr>
                  <a:srgbClr val="5AA5DE"/>
                </a:buClr>
                <a:buFont typeface="华文楷体"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b="1">
                  <a:solidFill>
                    <a:srgbClr val="003300"/>
                  </a:solidFill>
                  <a:latin typeface="华文楷体" charset="0"/>
                </a:rPr>
                <a:t>长码输出</a:t>
              </a:r>
            </a:p>
          </p:txBody>
        </p:sp>
        <p:sp>
          <p:nvSpPr>
            <p:cNvPr id="86037" name="Rectangle 21"/>
            <p:cNvSpPr>
              <a:spLocks noChangeArrowheads="1"/>
            </p:cNvSpPr>
            <p:nvPr/>
          </p:nvSpPr>
          <p:spPr bwMode="auto">
            <a:xfrm>
              <a:off x="1485" y="818"/>
              <a:ext cx="541" cy="208"/>
            </a:xfrm>
            <a:prstGeom prst="rect">
              <a:avLst/>
            </a:prstGeom>
            <a:solidFill>
              <a:srgbClr val="FFFFFF"/>
            </a:solidFill>
            <a:ln w="9525">
              <a:noFill/>
              <a:round/>
              <a:headEnd/>
              <a:tailEnd/>
            </a:ln>
            <a:effectLst/>
          </p:spPr>
          <p:txBody>
            <a:bodyPr wrap="none" anchor="ctr"/>
            <a:lstStyle/>
            <a:p>
              <a:endParaRPr lang="zh-CN" altLang="en-US"/>
            </a:p>
          </p:txBody>
        </p:sp>
        <p:sp>
          <p:nvSpPr>
            <p:cNvPr id="86038" name="Rectangle 22"/>
            <p:cNvSpPr>
              <a:spLocks noChangeArrowheads="1"/>
            </p:cNvSpPr>
            <p:nvPr/>
          </p:nvSpPr>
          <p:spPr bwMode="auto">
            <a:xfrm>
              <a:off x="1629" y="850"/>
              <a:ext cx="250" cy="121"/>
            </a:xfrm>
            <a:prstGeom prst="rect">
              <a:avLst/>
            </a:prstGeom>
            <a:noFill/>
            <a:ln w="9525">
              <a:noFill/>
              <a:round/>
              <a:headEnd/>
              <a:tailEnd/>
            </a:ln>
            <a:effectLst/>
          </p:spPr>
          <p:txBody>
            <a:bodyPr wrap="none" lIns="0" tIns="0" rIns="0" bIns="0">
              <a:spAutoFit/>
            </a:bodyPr>
            <a:lstStyle/>
            <a:p>
              <a:pPr marL="341313" indent="-341313">
                <a:lnSpc>
                  <a:spcPct val="90000"/>
                </a:lnSpc>
                <a:spcBef>
                  <a:spcPts val="350"/>
                </a:spcBef>
                <a:buClr>
                  <a:srgbClr val="5AA5DE"/>
                </a:buClr>
                <a:buFont typeface="华文楷体"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400" b="1">
                  <a:solidFill>
                    <a:srgbClr val="000000"/>
                  </a:solidFill>
                  <a:latin typeface="华文楷体" charset="0"/>
                </a:rPr>
                <a:t>最高</a:t>
              </a:r>
            </a:p>
          </p:txBody>
        </p:sp>
        <p:sp>
          <p:nvSpPr>
            <p:cNvPr id="86039" name="Rectangle 23"/>
            <p:cNvSpPr>
              <a:spLocks noChangeArrowheads="1"/>
            </p:cNvSpPr>
            <p:nvPr/>
          </p:nvSpPr>
          <p:spPr bwMode="auto">
            <a:xfrm>
              <a:off x="1567" y="981"/>
              <a:ext cx="375" cy="121"/>
            </a:xfrm>
            <a:prstGeom prst="rect">
              <a:avLst/>
            </a:prstGeom>
            <a:noFill/>
            <a:ln w="9525">
              <a:noFill/>
              <a:round/>
              <a:headEnd/>
              <a:tailEnd/>
            </a:ln>
            <a:effectLst/>
          </p:spPr>
          <p:txBody>
            <a:bodyPr wrap="none" lIns="0" tIns="0" rIns="0" bIns="0">
              <a:spAutoFit/>
            </a:bodyPr>
            <a:lstStyle/>
            <a:p>
              <a:pPr marL="341313" indent="-341313">
                <a:lnSpc>
                  <a:spcPct val="90000"/>
                </a:lnSpc>
                <a:spcBef>
                  <a:spcPts val="350"/>
                </a:spcBef>
                <a:buClr>
                  <a:srgbClr val="5AA5DE"/>
                </a:buClr>
                <a:buFont typeface="华文楷体"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400" b="1">
                  <a:solidFill>
                    <a:srgbClr val="000000"/>
                  </a:solidFill>
                  <a:latin typeface="华文楷体" charset="0"/>
                </a:rPr>
                <a:t>有效位</a:t>
              </a:r>
            </a:p>
          </p:txBody>
        </p:sp>
        <p:sp>
          <p:nvSpPr>
            <p:cNvPr id="86040" name="Rectangle 24"/>
            <p:cNvSpPr>
              <a:spLocks noChangeArrowheads="1"/>
            </p:cNvSpPr>
            <p:nvPr/>
          </p:nvSpPr>
          <p:spPr bwMode="auto">
            <a:xfrm>
              <a:off x="1501" y="3613"/>
              <a:ext cx="474" cy="209"/>
            </a:xfrm>
            <a:prstGeom prst="rect">
              <a:avLst/>
            </a:prstGeom>
            <a:solidFill>
              <a:srgbClr val="FFFFFF"/>
            </a:solidFill>
            <a:ln w="9525">
              <a:noFill/>
              <a:round/>
              <a:headEnd/>
              <a:tailEnd/>
            </a:ln>
            <a:effectLst/>
          </p:spPr>
          <p:txBody>
            <a:bodyPr wrap="none" anchor="ctr"/>
            <a:lstStyle/>
            <a:p>
              <a:endParaRPr lang="zh-CN" altLang="en-US"/>
            </a:p>
          </p:txBody>
        </p:sp>
        <p:sp>
          <p:nvSpPr>
            <p:cNvPr id="86041" name="Rectangle 25"/>
            <p:cNvSpPr>
              <a:spLocks noChangeArrowheads="1"/>
            </p:cNvSpPr>
            <p:nvPr/>
          </p:nvSpPr>
          <p:spPr bwMode="auto">
            <a:xfrm>
              <a:off x="1611" y="3611"/>
              <a:ext cx="250" cy="121"/>
            </a:xfrm>
            <a:prstGeom prst="rect">
              <a:avLst/>
            </a:prstGeom>
            <a:noFill/>
            <a:ln w="9525">
              <a:noFill/>
              <a:round/>
              <a:headEnd/>
              <a:tailEnd/>
            </a:ln>
            <a:effectLst/>
          </p:spPr>
          <p:txBody>
            <a:bodyPr wrap="none" lIns="0" tIns="0" rIns="0" bIns="0">
              <a:spAutoFit/>
            </a:bodyPr>
            <a:lstStyle/>
            <a:p>
              <a:pPr marL="341313" indent="-341313">
                <a:lnSpc>
                  <a:spcPct val="90000"/>
                </a:lnSpc>
                <a:spcBef>
                  <a:spcPts val="350"/>
                </a:spcBef>
                <a:buClr>
                  <a:srgbClr val="5AA5DE"/>
                </a:buClr>
                <a:buFont typeface="华文楷体"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400" b="1">
                  <a:solidFill>
                    <a:srgbClr val="000000"/>
                  </a:solidFill>
                  <a:latin typeface="华文楷体" charset="0"/>
                </a:rPr>
                <a:t>最低</a:t>
              </a:r>
            </a:p>
          </p:txBody>
        </p:sp>
        <p:sp>
          <p:nvSpPr>
            <p:cNvPr id="86042" name="Rectangle 26"/>
            <p:cNvSpPr>
              <a:spLocks noChangeArrowheads="1"/>
            </p:cNvSpPr>
            <p:nvPr/>
          </p:nvSpPr>
          <p:spPr bwMode="auto">
            <a:xfrm>
              <a:off x="1549" y="3730"/>
              <a:ext cx="375" cy="121"/>
            </a:xfrm>
            <a:prstGeom prst="rect">
              <a:avLst/>
            </a:prstGeom>
            <a:noFill/>
            <a:ln w="9525">
              <a:noFill/>
              <a:round/>
              <a:headEnd/>
              <a:tailEnd/>
            </a:ln>
            <a:effectLst/>
          </p:spPr>
          <p:txBody>
            <a:bodyPr wrap="none" lIns="0" tIns="0" rIns="0" bIns="0">
              <a:spAutoFit/>
            </a:bodyPr>
            <a:lstStyle/>
            <a:p>
              <a:pPr marL="341313" indent="-341313">
                <a:lnSpc>
                  <a:spcPct val="90000"/>
                </a:lnSpc>
                <a:spcBef>
                  <a:spcPts val="350"/>
                </a:spcBef>
                <a:buClr>
                  <a:srgbClr val="5AA5DE"/>
                </a:buClr>
                <a:buFont typeface="华文楷体"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1400" b="1">
                  <a:solidFill>
                    <a:srgbClr val="000000"/>
                  </a:solidFill>
                  <a:latin typeface="华文楷体" charset="0"/>
                </a:rPr>
                <a:t>有效位</a:t>
              </a:r>
            </a:p>
          </p:txBody>
        </p:sp>
        <p:sp>
          <p:nvSpPr>
            <p:cNvPr id="86043" name="Rectangle 27"/>
            <p:cNvSpPr>
              <a:spLocks noChangeArrowheads="1"/>
            </p:cNvSpPr>
            <p:nvPr/>
          </p:nvSpPr>
          <p:spPr bwMode="auto">
            <a:xfrm rot="16200000">
              <a:off x="880" y="2089"/>
              <a:ext cx="1067" cy="121"/>
            </a:xfrm>
            <a:prstGeom prst="rect">
              <a:avLst/>
            </a:prstGeom>
            <a:solidFill>
              <a:srgbClr val="F8F8F8"/>
            </a:solidFill>
            <a:ln w="9525">
              <a:noFill/>
              <a:round/>
              <a:headEnd/>
              <a:tailEnd/>
            </a:ln>
            <a:effectLst/>
          </p:spPr>
          <p:txBody>
            <a:bodyPr wrap="none" lIns="0" tIns="0" rIns="0" bIns="0">
              <a:spAutoFit/>
            </a:bodyPr>
            <a:lstStyle/>
            <a:p>
              <a:pPr marL="341313" indent="-341313">
                <a:lnSpc>
                  <a:spcPct val="90000"/>
                </a:lnSpc>
                <a:spcBef>
                  <a:spcPts val="350"/>
                </a:spcBef>
                <a:buClr>
                  <a:srgbClr val="5AA5DE"/>
                </a:buClr>
                <a:buFont typeface="华文楷体"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b="1">
                  <a:solidFill>
                    <a:srgbClr val="000000"/>
                  </a:solidFill>
                  <a:latin typeface="华文楷体" charset="0"/>
                </a:rPr>
                <a:t>    </a:t>
              </a:r>
              <a:r>
                <a:rPr lang="zh-CN" altLang="en-GB" sz="1400" b="1">
                  <a:solidFill>
                    <a:srgbClr val="000000"/>
                  </a:solidFill>
                  <a:latin typeface="华文楷体" charset="0"/>
                </a:rPr>
                <a:t>模</a:t>
              </a:r>
              <a:r>
                <a:rPr lang="en-GB" altLang="zh-CN" sz="1400" b="1">
                  <a:solidFill>
                    <a:srgbClr val="000000"/>
                  </a:solidFill>
                  <a:latin typeface="华文楷体" charset="0"/>
                </a:rPr>
                <a:t>2</a:t>
              </a:r>
              <a:r>
                <a:rPr lang="zh-CN" altLang="en-GB" sz="1400" b="1">
                  <a:solidFill>
                    <a:srgbClr val="000000"/>
                  </a:solidFill>
                  <a:latin typeface="华文楷体" charset="0"/>
                </a:rPr>
                <a:t>加      </a:t>
              </a:r>
            </a:p>
          </p:txBody>
        </p:sp>
      </p:grpSp>
      <p:sp>
        <p:nvSpPr>
          <p:cNvPr id="86044" name="Rectangle 28"/>
          <p:cNvSpPr>
            <a:spLocks noChangeArrowheads="1"/>
          </p:cNvSpPr>
          <p:nvPr/>
        </p:nvSpPr>
        <p:spPr bwMode="auto">
          <a:xfrm>
            <a:off x="5372100" y="5648325"/>
            <a:ext cx="1911350" cy="339281"/>
          </a:xfrm>
          <a:prstGeom prst="rect">
            <a:avLst/>
          </a:prstGeom>
          <a:noFill/>
          <a:ln w="9525">
            <a:noFill/>
            <a:round/>
            <a:headEnd/>
            <a:tailEnd/>
          </a:ln>
          <a:effectLst/>
        </p:spPr>
        <p:txBody>
          <a:bodyPr lIns="92160" tIns="46080" rIns="92160" bIns="46080" anchor="ctr">
            <a:spAutoFit/>
          </a:bodyPr>
          <a:lstStyle/>
          <a:p>
            <a:pPr algn="ctr">
              <a:buClr>
                <a:srgbClr val="E0BB20"/>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1" dirty="0" smtClean="0">
                <a:solidFill>
                  <a:srgbClr val="E0BB20"/>
                </a:solidFill>
                <a:latin typeface="宋体" charset="-122"/>
              </a:rPr>
              <a:t>长</a:t>
            </a:r>
            <a:r>
              <a:rPr lang="zh-CN" altLang="en-GB" sz="1600" b="1" dirty="0">
                <a:solidFill>
                  <a:srgbClr val="E0BB20"/>
                </a:solidFill>
                <a:latin typeface="宋体" charset="-122"/>
              </a:rPr>
              <a:t>码发生器</a:t>
            </a:r>
          </a:p>
        </p:txBody>
      </p:sp>
    </p:spTree>
  </p:cSld>
  <p:clrMapOvr>
    <a:masterClrMapping/>
  </p:clrMapOvr>
  <p:transition>
    <p:checker/>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fill="hold" nodeType="withEffect">
                                  <p:stCondLst>
                                    <p:cond delay="0"/>
                                  </p:stCondLst>
                                  <p:childTnLst>
                                    <p:set>
                                      <p:cBhvr additive="repl">
                                        <p:cTn id="6" dur="1" fill="hold">
                                          <p:stCondLst>
                                            <p:cond delay="0"/>
                                          </p:stCondLst>
                                        </p:cTn>
                                        <p:tgtEl>
                                          <p:spTgt spid="86021"/>
                                        </p:tgtEl>
                                        <p:attrNameLst>
                                          <p:attrName>style.visibility</p:attrName>
                                        </p:attrNameLst>
                                      </p:cBhvr>
                                      <p:to>
                                        <p:strVal val="visible"/>
                                      </p:to>
                                    </p:set>
                                    <p:animEffect transition="in" filter="fade">
                                      <p:cBhvr additive="repl">
                                        <p:cTn id="7" dur="800" decel="100000"/>
                                        <p:tgtEl>
                                          <p:spTgt spid="86021"/>
                                        </p:tgtEl>
                                      </p:cBhvr>
                                    </p:animEffect>
                                    <p:anim calcmode="lin" valueType="num">
                                      <p:cBhvr additive="repl">
                                        <p:cTn id="8" dur="800" decel="100000" fill="hold"/>
                                        <p:tgtEl>
                                          <p:spTgt spid="86021"/>
                                        </p:tgtEl>
                                        <p:attrNameLst>
                                          <p:attrName>r</p:attrName>
                                        </p:attrNameLst>
                                      </p:cBhvr>
                                      <p:tavLst>
                                        <p:tav tm="100000">
                                          <p:val>
                                            <p:strVal val="-90"/>
                                          </p:val>
                                        </p:tav>
                                        <p:tav tm="100000">
                                          <p:val>
                                            <p:strVal val="0"/>
                                          </p:val>
                                        </p:tav>
                                      </p:tavLst>
                                    </p:anim>
                                    <p:anim calcmode="lin" valueType="num">
                                      <p:cBhvr additive="repl">
                                        <p:cTn id="9" dur="800" decel="100000" fill="hold"/>
                                        <p:tgtEl>
                                          <p:spTgt spid="86021"/>
                                        </p:tgtEl>
                                        <p:attrNameLst>
                                          <p:attrName>ppt_x</p:attrName>
                                        </p:attrNameLst>
                                      </p:cBhvr>
                                      <p:tavLst>
                                        <p:tav tm="100000">
                                          <p:val>
                                            <p:strVal val="#ppt_x+0.4"/>
                                          </p:val>
                                        </p:tav>
                                        <p:tav tm="100000">
                                          <p:val>
                                            <p:strVal val="#ppt_x-0.05"/>
                                          </p:val>
                                        </p:tav>
                                      </p:tavLst>
                                    </p:anim>
                                    <p:anim calcmode="lin" valueType="num">
                                      <p:cBhvr additive="repl">
                                        <p:cTn id="10" dur="800" decel="100000" fill="hold"/>
                                        <p:tgtEl>
                                          <p:spTgt spid="86021"/>
                                        </p:tgtEl>
                                        <p:attrNameLst>
                                          <p:attrName>ppt_y</p:attrName>
                                        </p:attrNameLst>
                                      </p:cBhvr>
                                      <p:tavLst>
                                        <p:tav tm="100000">
                                          <p:val>
                                            <p:strVal val="#ppt_y-0.4"/>
                                          </p:val>
                                        </p:tav>
                                        <p:tav tm="100000">
                                          <p:val>
                                            <p:strVal val="#ppt_y+0.1"/>
                                          </p:val>
                                        </p:tav>
                                      </p:tavLst>
                                    </p:anim>
                                    <p:anim calcmode="lin" valueType="num">
                                      <p:cBhvr additive="repl">
                                        <p:cTn id="11" dur="200" accel="100000" fill="hold">
                                          <p:stCondLst>
                                            <p:cond delay="800"/>
                                          </p:stCondLst>
                                        </p:cTn>
                                        <p:tgtEl>
                                          <p:spTgt spid="86021"/>
                                        </p:tgtEl>
                                        <p:attrNameLst>
                                          <p:attrName>ppt_x</p:attrName>
                                        </p:attrNameLst>
                                      </p:cBhvr>
                                      <p:tavLst>
                                        <p:tav tm="100000">
                                          <p:val>
                                            <p:strVal val="#ppt_x-0.05"/>
                                          </p:val>
                                        </p:tav>
                                        <p:tav tm="100000">
                                          <p:val>
                                            <p:strVal val="#ppt_x"/>
                                          </p:val>
                                        </p:tav>
                                      </p:tavLst>
                                    </p:anim>
                                    <p:anim calcmode="lin" valueType="num">
                                      <p:cBhvr additive="repl">
                                        <p:cTn id="12" dur="200" accel="100000" fill="hold">
                                          <p:stCondLst>
                                            <p:cond delay="800"/>
                                          </p:stCondLst>
                                        </p:cTn>
                                        <p:tgtEl>
                                          <p:spTgt spid="86021"/>
                                        </p:tgtEl>
                                        <p:attrNameLst>
                                          <p:attrName>ppt_y</p:attrName>
                                        </p:attrNameLst>
                                      </p:cBhvr>
                                      <p:tavLst>
                                        <p:tav tm="10000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页脚占位符 4"/>
          <p:cNvSpPr>
            <a:spLocks noGrp="1"/>
          </p:cNvSpPr>
          <p:nvPr>
            <p:ph type="ftr" idx="10"/>
          </p:nvPr>
        </p:nvSpPr>
        <p:spPr/>
        <p:txBody>
          <a:bodyPr/>
          <a:lstStyle/>
          <a:p>
            <a:r>
              <a:rPr lang="en-GB" altLang="zh-CN"/>
              <a:t>Mobile Communication Theory</a:t>
            </a:r>
          </a:p>
        </p:txBody>
      </p:sp>
      <p:sp>
        <p:nvSpPr>
          <p:cNvPr id="225282" name="Rectangle 2"/>
          <p:cNvSpPr>
            <a:spLocks noGrp="1" noChangeArrowheads="1"/>
          </p:cNvSpPr>
          <p:nvPr>
            <p:ph type="title"/>
          </p:nvPr>
        </p:nvSpPr>
        <p:spPr>
          <a:xfrm>
            <a:off x="755650" y="255588"/>
            <a:ext cx="7772400" cy="5207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0" dirty="0">
                <a:effectLst>
                  <a:outerShdw blurRad="38100" dist="38100" dir="2700000" algn="tl">
                    <a:srgbClr val="C0C0C0"/>
                  </a:outerShdw>
                </a:effectLst>
              </a:rPr>
              <a:t>Walsh</a:t>
            </a:r>
            <a:r>
              <a:rPr lang="zh-CN" altLang="en-GB" sz="2800" b="0" dirty="0">
                <a:effectLst>
                  <a:outerShdw blurRad="38100" dist="38100" dir="2700000" algn="tl">
                    <a:srgbClr val="C0C0C0"/>
                  </a:outerShdw>
                </a:effectLst>
              </a:rPr>
              <a:t>码 </a:t>
            </a:r>
            <a:r>
              <a:rPr lang="zh-CN" altLang="en-US" sz="2800" b="0" dirty="0" smtClean="0">
                <a:effectLst>
                  <a:outerShdw blurRad="38100" dist="38100" dir="2700000" algn="tl">
                    <a:srgbClr val="C0C0C0"/>
                  </a:outerShdw>
                </a:effectLst>
              </a:rPr>
              <a:t>（</a:t>
            </a:r>
            <a:r>
              <a:rPr lang="en-GB" altLang="zh-CN" sz="2800" b="0" dirty="0" smtClean="0">
                <a:effectLst>
                  <a:outerShdw blurRad="38100" dist="38100" dir="2700000" algn="tl">
                    <a:srgbClr val="C0C0C0"/>
                  </a:outerShdw>
                </a:effectLst>
              </a:rPr>
              <a:t>1</a:t>
            </a:r>
            <a:r>
              <a:rPr lang="zh-CN" altLang="en-US" sz="2800" b="0" dirty="0" smtClean="0">
                <a:effectLst>
                  <a:outerShdw blurRad="38100" dist="38100" dir="2700000" algn="tl">
                    <a:srgbClr val="C0C0C0"/>
                  </a:outerShdw>
                </a:effectLst>
              </a:rPr>
              <a:t>）</a:t>
            </a:r>
            <a:endParaRPr lang="en-GB" altLang="zh-CN" sz="2800" b="0" dirty="0">
              <a:effectLst>
                <a:outerShdw blurRad="38100" dist="38100" dir="2700000" algn="tl">
                  <a:srgbClr val="C0C0C0"/>
                </a:outerShdw>
              </a:effectLst>
            </a:endParaRPr>
          </a:p>
        </p:txBody>
      </p:sp>
      <p:sp>
        <p:nvSpPr>
          <p:cNvPr id="225283" name="Rectangle 3"/>
          <p:cNvSpPr>
            <a:spLocks noGrp="1" noChangeArrowheads="1"/>
          </p:cNvSpPr>
          <p:nvPr>
            <p:ph type="body" idx="1"/>
          </p:nvPr>
        </p:nvSpPr>
        <p:spPr>
          <a:xfrm>
            <a:off x="611188" y="765175"/>
            <a:ext cx="7847012" cy="2516188"/>
          </a:xfrm>
          <a:ln/>
        </p:spPr>
        <p:txBody>
          <a:bodyPr/>
          <a:lstStyle/>
          <a:p>
            <a:pPr marL="268288" indent="-268288">
              <a:spcBef>
                <a:spcPts val="600"/>
              </a:spcBef>
              <a:tabLst>
                <a:tab pos="838200" algn="l"/>
                <a:tab pos="1752600" algn="l"/>
                <a:tab pos="2667000" algn="l"/>
                <a:tab pos="3581400" algn="l"/>
                <a:tab pos="4495800" algn="l"/>
                <a:tab pos="5410200" algn="l"/>
                <a:tab pos="6324600" algn="l"/>
                <a:tab pos="7239000" algn="l"/>
                <a:tab pos="8153400" algn="l"/>
                <a:tab pos="9067800" algn="l"/>
                <a:tab pos="9982200" algn="l"/>
              </a:tabLst>
            </a:pPr>
            <a:r>
              <a:rPr lang="en-GB" altLang="zh-CN" sz="2400" b="0">
                <a:latin typeface="宋体" charset="-122"/>
              </a:rPr>
              <a:t>CDMA2000 1x</a:t>
            </a:r>
            <a:r>
              <a:rPr lang="zh-CN" altLang="en-GB" sz="2400" b="0">
                <a:latin typeface="宋体" charset="-122"/>
              </a:rPr>
              <a:t>系统所使用的</a:t>
            </a:r>
            <a:r>
              <a:rPr lang="en-GB" altLang="zh-CN" sz="2400" b="0">
                <a:latin typeface="宋体" charset="-122"/>
              </a:rPr>
              <a:t>Walsh</a:t>
            </a:r>
            <a:r>
              <a:rPr lang="zh-CN" altLang="en-GB" sz="2400" b="0">
                <a:latin typeface="宋体" charset="-122"/>
              </a:rPr>
              <a:t>码的</a:t>
            </a:r>
            <a:r>
              <a:rPr lang="zh-CN" altLang="en-GB" sz="2400" b="0">
                <a:solidFill>
                  <a:srgbClr val="003300"/>
                </a:solidFill>
                <a:latin typeface="宋体" charset="-122"/>
              </a:rPr>
              <a:t>最大长度</a:t>
            </a:r>
            <a:r>
              <a:rPr lang="zh-CN" altLang="en-GB" sz="2400" b="0">
                <a:latin typeface="宋体" charset="-122"/>
              </a:rPr>
              <a:t>为</a:t>
            </a:r>
            <a:r>
              <a:rPr lang="en-GB" altLang="zh-CN" sz="2400" b="0">
                <a:latin typeface="宋体" charset="-122"/>
              </a:rPr>
              <a:t>128</a:t>
            </a:r>
            <a:r>
              <a:rPr lang="zh-CN" altLang="en-GB" sz="2400" b="0">
                <a:latin typeface="宋体" charset="-122"/>
              </a:rPr>
              <a:t>。</a:t>
            </a:r>
          </a:p>
          <a:p>
            <a:pPr marL="268288" indent="-268288">
              <a:spcBef>
                <a:spcPts val="600"/>
              </a:spcBef>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latin typeface="宋体" charset="-122"/>
              </a:rPr>
              <a:t>为了提供高速数据业务，同时保持前向链路中恒定的码片速率，需要使用</a:t>
            </a:r>
            <a:r>
              <a:rPr lang="zh-CN" altLang="en-GB" sz="2400" b="0">
                <a:solidFill>
                  <a:srgbClr val="003300"/>
                </a:solidFill>
                <a:latin typeface="宋体" charset="-122"/>
              </a:rPr>
              <a:t>变长</a:t>
            </a:r>
            <a:r>
              <a:rPr lang="zh-CN" altLang="en-GB" sz="2400" b="0">
                <a:latin typeface="宋体" charset="-122"/>
              </a:rPr>
              <a:t>的</a:t>
            </a:r>
            <a:r>
              <a:rPr lang="en-GB" altLang="zh-CN" sz="2400" b="0">
                <a:latin typeface="宋体" charset="-122"/>
              </a:rPr>
              <a:t>Walsh</a:t>
            </a:r>
            <a:r>
              <a:rPr lang="zh-CN" altLang="en-GB" sz="2400" b="0">
                <a:latin typeface="宋体" charset="-122"/>
              </a:rPr>
              <a:t>码</a:t>
            </a:r>
          </a:p>
          <a:p>
            <a:pPr marL="268288" indent="-268288">
              <a:spcBef>
                <a:spcPts val="600"/>
              </a:spcBef>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solidFill>
                  <a:srgbClr val="003300"/>
                </a:solidFill>
                <a:latin typeface="宋体" charset="-122"/>
              </a:rPr>
              <a:t>分配</a:t>
            </a:r>
          </a:p>
          <a:p>
            <a:pPr marL="268288" indent="-268288">
              <a:spcBef>
                <a:spcPts val="600"/>
              </a:spcBef>
              <a:buFont typeface="Wingdings" charset="2"/>
              <a:buNone/>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latin typeface="宋体" charset="-122"/>
              </a:rPr>
              <a:t>    必须保证与其他码分信道之间的正交关系</a:t>
            </a:r>
          </a:p>
        </p:txBody>
      </p:sp>
      <p:grpSp>
        <p:nvGrpSpPr>
          <p:cNvPr id="225284" name="Group 4"/>
          <p:cNvGrpSpPr>
            <a:grpSpLocks/>
          </p:cNvGrpSpPr>
          <p:nvPr/>
        </p:nvGrpSpPr>
        <p:grpSpPr bwMode="auto">
          <a:xfrm>
            <a:off x="685800" y="2895600"/>
            <a:ext cx="7631113" cy="3348038"/>
            <a:chOff x="432" y="1824"/>
            <a:chExt cx="4807" cy="2109"/>
          </a:xfrm>
        </p:grpSpPr>
        <p:sp>
          <p:nvSpPr>
            <p:cNvPr id="225285" name="Rectangle 5"/>
            <p:cNvSpPr>
              <a:spLocks noChangeArrowheads="1"/>
            </p:cNvSpPr>
            <p:nvPr/>
          </p:nvSpPr>
          <p:spPr bwMode="auto">
            <a:xfrm>
              <a:off x="3380" y="3512"/>
              <a:ext cx="1860"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W</a:t>
              </a:r>
              <a:r>
                <a:rPr lang="en-GB" altLang="zh-CN" sz="1400" baseline="-25000">
                  <a:solidFill>
                    <a:srgbClr val="1D7ACF"/>
                  </a:solidFill>
                  <a:latin typeface="宋体" charset="-122"/>
                </a:rPr>
                <a:t>n</a:t>
              </a:r>
              <a:r>
                <a:rPr lang="en-GB" altLang="zh-CN" sz="1400" baseline="30000">
                  <a:solidFill>
                    <a:srgbClr val="1D7ACF"/>
                  </a:solidFill>
                  <a:latin typeface="宋体" charset="-122"/>
                </a:rPr>
                <a:t>32</a:t>
              </a:r>
            </a:p>
          </p:txBody>
        </p:sp>
        <p:sp>
          <p:nvSpPr>
            <p:cNvPr id="225286" name="Rectangle 6"/>
            <p:cNvSpPr>
              <a:spLocks noChangeArrowheads="1"/>
            </p:cNvSpPr>
            <p:nvPr/>
          </p:nvSpPr>
          <p:spPr bwMode="auto">
            <a:xfrm>
              <a:off x="1021" y="3512"/>
              <a:ext cx="2359"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R=1/4</a:t>
              </a:r>
            </a:p>
          </p:txBody>
        </p:sp>
        <p:sp>
          <p:nvSpPr>
            <p:cNvPr id="225287" name="Rectangle 7"/>
            <p:cNvSpPr>
              <a:spLocks noChangeArrowheads="1"/>
            </p:cNvSpPr>
            <p:nvPr/>
          </p:nvSpPr>
          <p:spPr bwMode="auto">
            <a:xfrm>
              <a:off x="1021" y="3301"/>
              <a:ext cx="2359" cy="211"/>
            </a:xfrm>
            <a:prstGeom prst="rect">
              <a:avLst/>
            </a:prstGeom>
            <a:solidFill>
              <a:srgbClr val="FFFF65"/>
            </a:solidFill>
            <a:ln w="9525">
              <a:noFill/>
              <a:round/>
              <a:headEnd/>
              <a:tailEnd/>
            </a:ln>
            <a:effectLst/>
          </p:spPr>
          <p:txBody>
            <a:bodyPr lIns="90000" tIns="46800" rIns="90000" bIns="46800" anchor="ctr"/>
            <a:lstStyle/>
            <a:p>
              <a:pP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R=1/2</a:t>
              </a:r>
            </a:p>
          </p:txBody>
        </p:sp>
        <p:sp>
          <p:nvSpPr>
            <p:cNvPr id="225288" name="Rectangle 8"/>
            <p:cNvSpPr>
              <a:spLocks noChangeArrowheads="1"/>
            </p:cNvSpPr>
            <p:nvPr/>
          </p:nvSpPr>
          <p:spPr bwMode="auto">
            <a:xfrm>
              <a:off x="3380" y="3723"/>
              <a:ext cx="1860"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W</a:t>
              </a:r>
              <a:r>
                <a:rPr lang="en-GB" altLang="zh-CN" sz="1400" baseline="-25000">
                  <a:solidFill>
                    <a:srgbClr val="1D7ACF"/>
                  </a:solidFill>
                  <a:latin typeface="宋体" charset="-122"/>
                </a:rPr>
                <a:t>80</a:t>
              </a:r>
              <a:r>
                <a:rPr lang="en-GB" altLang="zh-CN" sz="1400" baseline="30000">
                  <a:solidFill>
                    <a:srgbClr val="1D7ACF"/>
                  </a:solidFill>
                  <a:latin typeface="宋体" charset="-122"/>
                </a:rPr>
                <a:t>128</a:t>
              </a:r>
              <a:r>
                <a:rPr lang="zh-CN" altLang="en-GB" sz="1400">
                  <a:solidFill>
                    <a:srgbClr val="1D7ACF"/>
                  </a:solidFill>
                  <a:latin typeface="宋体" charset="-122"/>
                </a:rPr>
                <a:t>、</a:t>
              </a:r>
              <a:r>
                <a:rPr lang="en-GB" altLang="zh-CN" sz="1400">
                  <a:solidFill>
                    <a:srgbClr val="1D7ACF"/>
                  </a:solidFill>
                  <a:latin typeface="宋体" charset="-122"/>
                </a:rPr>
                <a:t>W</a:t>
              </a:r>
              <a:r>
                <a:rPr lang="en-GB" altLang="zh-CN" sz="1400" baseline="-25000">
                  <a:solidFill>
                    <a:srgbClr val="1D7ACF"/>
                  </a:solidFill>
                  <a:latin typeface="宋体" charset="-122"/>
                </a:rPr>
                <a:t>48</a:t>
              </a:r>
              <a:r>
                <a:rPr lang="en-GB" altLang="zh-CN" sz="1400" baseline="30000">
                  <a:solidFill>
                    <a:srgbClr val="1D7ACF"/>
                  </a:solidFill>
                  <a:latin typeface="宋体" charset="-122"/>
                </a:rPr>
                <a:t>128</a:t>
              </a:r>
              <a:r>
                <a:rPr lang="zh-CN" altLang="en-GB" sz="1400">
                  <a:solidFill>
                    <a:srgbClr val="1D7ACF"/>
                  </a:solidFill>
                  <a:latin typeface="宋体" charset="-122"/>
                </a:rPr>
                <a:t>和</a:t>
              </a:r>
              <a:r>
                <a:rPr lang="en-GB" altLang="zh-CN" sz="1400">
                  <a:solidFill>
                    <a:srgbClr val="1D7ACF"/>
                  </a:solidFill>
                  <a:latin typeface="宋体" charset="-122"/>
                </a:rPr>
                <a:t>W</a:t>
              </a:r>
              <a:r>
                <a:rPr lang="en-GB" altLang="zh-CN" sz="1400" baseline="-25000">
                  <a:solidFill>
                    <a:srgbClr val="1D7ACF"/>
                  </a:solidFill>
                  <a:latin typeface="宋体" charset="-122"/>
                </a:rPr>
                <a:t>112</a:t>
              </a:r>
              <a:r>
                <a:rPr lang="en-GB" altLang="zh-CN" sz="1400" baseline="30000">
                  <a:solidFill>
                    <a:srgbClr val="1D7ACF"/>
                  </a:solidFill>
                  <a:latin typeface="宋体" charset="-122"/>
                </a:rPr>
                <a:t>128</a:t>
              </a:r>
              <a:r>
                <a:rPr lang="en-GB" altLang="zh-CN" sz="1400">
                  <a:solidFill>
                    <a:srgbClr val="1D7ACF"/>
                  </a:solidFill>
                  <a:latin typeface="宋体" charset="-122"/>
                </a:rPr>
                <a:t> </a:t>
              </a:r>
            </a:p>
          </p:txBody>
        </p:sp>
        <p:sp>
          <p:nvSpPr>
            <p:cNvPr id="225289" name="Rectangle 9"/>
            <p:cNvSpPr>
              <a:spLocks noChangeArrowheads="1"/>
            </p:cNvSpPr>
            <p:nvPr/>
          </p:nvSpPr>
          <p:spPr bwMode="auto">
            <a:xfrm>
              <a:off x="432" y="3723"/>
              <a:ext cx="2948"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cs typeface="Times New Roman" pitchFamily="16" charset="0"/>
                </a:rPr>
                <a:t>F-QPCH</a:t>
              </a:r>
            </a:p>
          </p:txBody>
        </p:sp>
        <p:sp>
          <p:nvSpPr>
            <p:cNvPr id="225290" name="Rectangle 10"/>
            <p:cNvSpPr>
              <a:spLocks noChangeArrowheads="1"/>
            </p:cNvSpPr>
            <p:nvPr/>
          </p:nvSpPr>
          <p:spPr bwMode="auto">
            <a:xfrm>
              <a:off x="2518" y="2668"/>
              <a:ext cx="862"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F-ATDPICH</a:t>
              </a:r>
            </a:p>
          </p:txBody>
        </p:sp>
        <p:sp>
          <p:nvSpPr>
            <p:cNvPr id="225291" name="Rectangle 11"/>
            <p:cNvSpPr>
              <a:spLocks noChangeArrowheads="1"/>
            </p:cNvSpPr>
            <p:nvPr/>
          </p:nvSpPr>
          <p:spPr bwMode="auto">
            <a:xfrm>
              <a:off x="2518" y="2457"/>
              <a:ext cx="862"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F-APICH</a:t>
              </a:r>
            </a:p>
          </p:txBody>
        </p:sp>
        <p:sp>
          <p:nvSpPr>
            <p:cNvPr id="225292" name="Rectangle 12"/>
            <p:cNvSpPr>
              <a:spLocks noChangeArrowheads="1"/>
            </p:cNvSpPr>
            <p:nvPr/>
          </p:nvSpPr>
          <p:spPr bwMode="auto">
            <a:xfrm>
              <a:off x="3380" y="2668"/>
              <a:ext cx="544" cy="211"/>
            </a:xfrm>
            <a:prstGeom prst="rect">
              <a:avLst/>
            </a:prstGeom>
            <a:solidFill>
              <a:srgbClr val="FFFF65"/>
            </a:solidFill>
            <a:ln w="9525">
              <a:noFill/>
              <a:round/>
              <a:headEnd/>
              <a:tailEnd/>
            </a:ln>
            <a:effectLst/>
          </p:spPr>
          <p:txBody>
            <a:bodyPr wrap="none" anchor="ctr"/>
            <a:lstStyle/>
            <a:p>
              <a:endParaRPr lang="zh-CN" altLang="en-US"/>
            </a:p>
          </p:txBody>
        </p:sp>
        <p:sp>
          <p:nvSpPr>
            <p:cNvPr id="225293" name="Rectangle 13"/>
            <p:cNvSpPr>
              <a:spLocks noChangeArrowheads="1"/>
            </p:cNvSpPr>
            <p:nvPr/>
          </p:nvSpPr>
          <p:spPr bwMode="auto">
            <a:xfrm>
              <a:off x="3924" y="2457"/>
              <a:ext cx="907" cy="422"/>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N </a:t>
              </a:r>
              <a:r>
                <a:rPr lang="en-GB" altLang="zh-CN" sz="1400">
                  <a:solidFill>
                    <a:srgbClr val="1D7ACF"/>
                  </a:solidFill>
                  <a:latin typeface="Symbol" pitchFamily="16" charset="2"/>
                </a:rPr>
                <a:t></a:t>
              </a:r>
              <a:r>
                <a:rPr lang="en-GB" altLang="zh-CN" sz="1400">
                  <a:solidFill>
                    <a:srgbClr val="1D7ACF"/>
                  </a:solidFill>
                  <a:latin typeface="宋体" charset="-122"/>
                </a:rPr>
                <a:t> 512</a:t>
              </a:r>
              <a:r>
                <a:rPr lang="zh-CN" altLang="en-GB" sz="1400">
                  <a:solidFill>
                    <a:srgbClr val="1D7ACF"/>
                  </a:solidFill>
                  <a:latin typeface="宋体" charset="-122"/>
                </a:rPr>
                <a:t>，且</a:t>
              </a:r>
            </a:p>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1 </a:t>
              </a:r>
              <a:r>
                <a:rPr lang="en-GB" altLang="zh-CN" sz="1400">
                  <a:solidFill>
                    <a:srgbClr val="1D7ACF"/>
                  </a:solidFill>
                  <a:latin typeface="Symbol" pitchFamily="16" charset="2"/>
                </a:rPr>
                <a:t></a:t>
              </a:r>
              <a:r>
                <a:rPr lang="en-GB" altLang="zh-CN" sz="1400">
                  <a:solidFill>
                    <a:srgbClr val="1D7ACF"/>
                  </a:solidFill>
                  <a:latin typeface="宋体" charset="-122"/>
                </a:rPr>
                <a:t> n </a:t>
              </a:r>
              <a:r>
                <a:rPr lang="en-GB" altLang="zh-CN" sz="1400">
                  <a:solidFill>
                    <a:srgbClr val="1D7ACF"/>
                  </a:solidFill>
                  <a:latin typeface="Symbol" pitchFamily="16" charset="2"/>
                </a:rPr>
                <a:t></a:t>
              </a:r>
              <a:r>
                <a:rPr lang="en-GB" altLang="zh-CN" sz="1400">
                  <a:solidFill>
                    <a:srgbClr val="1D7ACF"/>
                  </a:solidFill>
                  <a:latin typeface="宋体" charset="-122"/>
                </a:rPr>
                <a:t> N/2-1</a:t>
              </a:r>
            </a:p>
          </p:txBody>
        </p:sp>
        <p:sp>
          <p:nvSpPr>
            <p:cNvPr id="225294" name="Rectangle 14"/>
            <p:cNvSpPr>
              <a:spLocks noChangeArrowheads="1"/>
            </p:cNvSpPr>
            <p:nvPr/>
          </p:nvSpPr>
          <p:spPr bwMode="auto">
            <a:xfrm>
              <a:off x="3380" y="2457"/>
              <a:ext cx="544"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W</a:t>
              </a:r>
              <a:r>
                <a:rPr lang="en-GB" altLang="zh-CN" sz="1400" baseline="-25000">
                  <a:solidFill>
                    <a:srgbClr val="1D7ACF"/>
                  </a:solidFill>
                  <a:latin typeface="宋体" charset="-122"/>
                </a:rPr>
                <a:t>n</a:t>
              </a:r>
              <a:r>
                <a:rPr lang="en-GB" altLang="zh-CN" sz="1400" baseline="30000">
                  <a:solidFill>
                    <a:srgbClr val="1D7ACF"/>
                  </a:solidFill>
                  <a:latin typeface="宋体" charset="-122"/>
                </a:rPr>
                <a:t>N</a:t>
              </a:r>
            </a:p>
          </p:txBody>
        </p:sp>
        <p:sp>
          <p:nvSpPr>
            <p:cNvPr id="225295" name="Rectangle 15"/>
            <p:cNvSpPr>
              <a:spLocks noChangeArrowheads="1"/>
            </p:cNvSpPr>
            <p:nvPr/>
          </p:nvSpPr>
          <p:spPr bwMode="auto">
            <a:xfrm>
              <a:off x="1021" y="2457"/>
              <a:ext cx="1497" cy="422"/>
            </a:xfrm>
            <a:prstGeom prst="rect">
              <a:avLst/>
            </a:prstGeom>
            <a:solidFill>
              <a:srgbClr val="FFFF65"/>
            </a:solidFill>
            <a:ln w="9525">
              <a:noFill/>
              <a:round/>
              <a:headEnd/>
              <a:tailEnd/>
            </a:ln>
            <a:effectLst/>
          </p:spPr>
          <p:txBody>
            <a:bodyPr lIns="90000" tIns="46800" rIns="90000" bIns="46800" anchor="ctr"/>
            <a:lstStyle/>
            <a:p>
              <a:pP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F-APICH</a:t>
              </a:r>
              <a:r>
                <a:rPr lang="zh-CN" altLang="en-GB" sz="1400">
                  <a:solidFill>
                    <a:srgbClr val="1D7ACF"/>
                  </a:solidFill>
                  <a:latin typeface="宋体" charset="-122"/>
                </a:rPr>
                <a:t>和</a:t>
              </a:r>
              <a:r>
                <a:rPr lang="en-GB" altLang="zh-CN" sz="1400">
                  <a:solidFill>
                    <a:srgbClr val="1D7ACF"/>
                  </a:solidFill>
                  <a:latin typeface="宋体" charset="-122"/>
                </a:rPr>
                <a:t>F-ATDPICH</a:t>
              </a:r>
              <a:r>
                <a:rPr lang="zh-CN" altLang="en-GB" sz="1400">
                  <a:solidFill>
                    <a:srgbClr val="1D7ACF"/>
                  </a:solidFill>
                  <a:latin typeface="宋体" charset="-122"/>
                </a:rPr>
                <a:t>联合使用</a:t>
              </a:r>
            </a:p>
          </p:txBody>
        </p:sp>
        <p:sp>
          <p:nvSpPr>
            <p:cNvPr id="225296" name="Rectangle 16"/>
            <p:cNvSpPr>
              <a:spLocks noChangeArrowheads="1"/>
            </p:cNvSpPr>
            <p:nvPr/>
          </p:nvSpPr>
          <p:spPr bwMode="auto">
            <a:xfrm>
              <a:off x="3380" y="2246"/>
              <a:ext cx="1451"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W</a:t>
              </a:r>
              <a:r>
                <a:rPr lang="en-GB" altLang="zh-CN" sz="1400" baseline="-25000">
                  <a:solidFill>
                    <a:srgbClr val="1D7ACF"/>
                  </a:solidFill>
                  <a:latin typeface="宋体" charset="-122"/>
                </a:rPr>
                <a:t>n</a:t>
              </a:r>
              <a:r>
                <a:rPr lang="en-GB" altLang="zh-CN" sz="1400" baseline="30000">
                  <a:solidFill>
                    <a:srgbClr val="1D7ACF"/>
                  </a:solidFill>
                  <a:latin typeface="宋体" charset="-122"/>
                </a:rPr>
                <a:t>N</a:t>
              </a:r>
              <a:r>
                <a:rPr lang="zh-CN" altLang="en-GB" sz="1400">
                  <a:solidFill>
                    <a:srgbClr val="1D7ACF"/>
                  </a:solidFill>
                  <a:latin typeface="宋体" charset="-122"/>
                </a:rPr>
                <a:t>（</a:t>
              </a:r>
              <a:r>
                <a:rPr lang="en-GB" altLang="zh-CN" sz="1400">
                  <a:solidFill>
                    <a:srgbClr val="1D7ACF"/>
                  </a:solidFill>
                  <a:latin typeface="宋体" charset="-122"/>
                </a:rPr>
                <a:t>N</a:t>
              </a:r>
              <a:r>
                <a:rPr lang="en-GB" altLang="zh-CN" sz="1400">
                  <a:solidFill>
                    <a:srgbClr val="1D7ACF"/>
                  </a:solidFill>
                  <a:latin typeface="Symbol" pitchFamily="16" charset="2"/>
                </a:rPr>
                <a:t></a:t>
              </a:r>
              <a:r>
                <a:rPr lang="en-GB" altLang="zh-CN" sz="1400">
                  <a:solidFill>
                    <a:srgbClr val="1D7ACF"/>
                  </a:solidFill>
                  <a:latin typeface="宋体" charset="-122"/>
                </a:rPr>
                <a:t>512</a:t>
              </a:r>
              <a:r>
                <a:rPr lang="zh-CN" altLang="en-GB" sz="1400">
                  <a:solidFill>
                    <a:srgbClr val="1D7ACF"/>
                  </a:solidFill>
                  <a:latin typeface="宋体" charset="-122"/>
                </a:rPr>
                <a:t>）</a:t>
              </a:r>
            </a:p>
          </p:txBody>
        </p:sp>
        <p:sp>
          <p:nvSpPr>
            <p:cNvPr id="225297" name="Rectangle 17"/>
            <p:cNvSpPr>
              <a:spLocks noChangeArrowheads="1"/>
            </p:cNvSpPr>
            <p:nvPr/>
          </p:nvSpPr>
          <p:spPr bwMode="auto">
            <a:xfrm>
              <a:off x="1021" y="2246"/>
              <a:ext cx="2359" cy="211"/>
            </a:xfrm>
            <a:prstGeom prst="rect">
              <a:avLst/>
            </a:prstGeom>
            <a:solidFill>
              <a:srgbClr val="FFFF65"/>
            </a:solidFill>
            <a:ln w="9525">
              <a:noFill/>
              <a:round/>
              <a:headEnd/>
              <a:tailEnd/>
            </a:ln>
            <a:effectLst/>
          </p:spPr>
          <p:txBody>
            <a:bodyPr lIns="90000" tIns="46800" rIns="90000" bIns="46800" anchor="ctr"/>
            <a:lstStyle/>
            <a:p>
              <a:pP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F-APICH</a:t>
              </a:r>
            </a:p>
          </p:txBody>
        </p:sp>
        <p:sp>
          <p:nvSpPr>
            <p:cNvPr id="225298" name="Rectangle 18"/>
            <p:cNvSpPr>
              <a:spLocks noChangeArrowheads="1"/>
            </p:cNvSpPr>
            <p:nvPr/>
          </p:nvSpPr>
          <p:spPr bwMode="auto">
            <a:xfrm>
              <a:off x="4831" y="2035"/>
              <a:ext cx="409" cy="844"/>
            </a:xfrm>
            <a:prstGeom prst="rect">
              <a:avLst/>
            </a:prstGeom>
            <a:solidFill>
              <a:srgbClr val="FFD9FF"/>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Verdana" pitchFamily="32" charset="0"/>
                </a:rPr>
                <a:t>W</a:t>
              </a:r>
              <a:r>
                <a:rPr lang="en-GB" altLang="zh-CN" sz="1400" baseline="-30000">
                  <a:solidFill>
                    <a:srgbClr val="1D7ACF"/>
                  </a:solidFill>
                  <a:latin typeface="Verdana" pitchFamily="32" charset="0"/>
                </a:rPr>
                <a:t>0</a:t>
              </a:r>
              <a:r>
                <a:rPr lang="en-GB" altLang="zh-CN" sz="1400" baseline="30000">
                  <a:solidFill>
                    <a:srgbClr val="1D7ACF"/>
                  </a:solidFill>
                  <a:latin typeface="Verdana" pitchFamily="32" charset="0"/>
                </a:rPr>
                <a:t>64</a:t>
              </a:r>
            </a:p>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400" baseline="30000">
                <a:solidFill>
                  <a:srgbClr val="1D7ACF"/>
                </a:solidFill>
                <a:latin typeface="Verdana" pitchFamily="32" charset="0"/>
              </a:endParaRPr>
            </a:p>
          </p:txBody>
        </p:sp>
        <p:sp>
          <p:nvSpPr>
            <p:cNvPr id="225299" name="Rectangle 19"/>
            <p:cNvSpPr>
              <a:spLocks noChangeArrowheads="1"/>
            </p:cNvSpPr>
            <p:nvPr/>
          </p:nvSpPr>
          <p:spPr bwMode="auto">
            <a:xfrm>
              <a:off x="1021" y="2035"/>
              <a:ext cx="2359" cy="211"/>
            </a:xfrm>
            <a:prstGeom prst="rect">
              <a:avLst/>
            </a:prstGeom>
            <a:solidFill>
              <a:srgbClr val="FFFF65"/>
            </a:solidFill>
            <a:ln w="9525">
              <a:noFill/>
              <a:round/>
              <a:headEnd/>
              <a:tailEnd/>
            </a:ln>
            <a:effectLst/>
          </p:spPr>
          <p:txBody>
            <a:bodyPr lIns="90000" tIns="46800" rIns="90000" bIns="46800" anchor="ctr"/>
            <a:lstStyle/>
            <a:p>
              <a:pP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F-TDPICH</a:t>
              </a:r>
            </a:p>
          </p:txBody>
        </p:sp>
        <p:sp>
          <p:nvSpPr>
            <p:cNvPr id="225300" name="Rectangle 20"/>
            <p:cNvSpPr>
              <a:spLocks noChangeArrowheads="1"/>
            </p:cNvSpPr>
            <p:nvPr/>
          </p:nvSpPr>
          <p:spPr bwMode="auto">
            <a:xfrm>
              <a:off x="3380" y="3301"/>
              <a:ext cx="1860"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W</a:t>
              </a:r>
              <a:r>
                <a:rPr lang="en-GB" altLang="zh-CN" sz="1400" baseline="-25000">
                  <a:solidFill>
                    <a:srgbClr val="1D7ACF"/>
                  </a:solidFill>
                  <a:latin typeface="宋体" charset="-122"/>
                </a:rPr>
                <a:t>n</a:t>
              </a:r>
              <a:r>
                <a:rPr lang="en-GB" altLang="zh-CN" sz="1400" baseline="30000">
                  <a:solidFill>
                    <a:srgbClr val="1D7ACF"/>
                  </a:solidFill>
                  <a:latin typeface="宋体" charset="-122"/>
                </a:rPr>
                <a:t>64</a:t>
              </a:r>
            </a:p>
          </p:txBody>
        </p:sp>
        <p:sp>
          <p:nvSpPr>
            <p:cNvPr id="225301" name="Rectangle 21"/>
            <p:cNvSpPr>
              <a:spLocks noChangeArrowheads="1"/>
            </p:cNvSpPr>
            <p:nvPr/>
          </p:nvSpPr>
          <p:spPr bwMode="auto">
            <a:xfrm>
              <a:off x="432" y="3301"/>
              <a:ext cx="589" cy="422"/>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cs typeface="Times New Roman" pitchFamily="16" charset="0"/>
                </a:rPr>
                <a:t>F-BCCH</a:t>
              </a:r>
            </a:p>
          </p:txBody>
        </p:sp>
        <p:sp>
          <p:nvSpPr>
            <p:cNvPr id="225302" name="Rectangle 22"/>
            <p:cNvSpPr>
              <a:spLocks noChangeArrowheads="1"/>
            </p:cNvSpPr>
            <p:nvPr/>
          </p:nvSpPr>
          <p:spPr bwMode="auto">
            <a:xfrm>
              <a:off x="3380" y="3090"/>
              <a:ext cx="1860"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cs typeface="Times New Roman" pitchFamily="16" charset="0"/>
                </a:rPr>
                <a:t>W</a:t>
              </a:r>
              <a:r>
                <a:rPr lang="en-GB" altLang="zh-CN" sz="1400" baseline="-30000">
                  <a:solidFill>
                    <a:srgbClr val="1D7ACF"/>
                  </a:solidFill>
                  <a:latin typeface="宋体" charset="-122"/>
                  <a:cs typeface="Times New Roman" pitchFamily="16" charset="0"/>
                </a:rPr>
                <a:t>1</a:t>
              </a:r>
              <a:r>
                <a:rPr lang="en-GB" altLang="zh-CN" sz="1400" baseline="30000">
                  <a:solidFill>
                    <a:srgbClr val="1D7ACF"/>
                  </a:solidFill>
                  <a:latin typeface="宋体" charset="-122"/>
                  <a:cs typeface="Times New Roman" pitchFamily="16" charset="0"/>
                </a:rPr>
                <a:t>64 </a:t>
              </a:r>
              <a:r>
                <a:rPr lang="en-GB" altLang="zh-CN" sz="1400">
                  <a:solidFill>
                    <a:srgbClr val="1D7ACF"/>
                  </a:solidFill>
                  <a:latin typeface="宋体" charset="-122"/>
                  <a:cs typeface="Times New Roman" pitchFamily="16" charset="0"/>
                </a:rPr>
                <a:t>~ W</a:t>
              </a:r>
              <a:r>
                <a:rPr lang="en-GB" altLang="zh-CN" sz="1400" baseline="-30000">
                  <a:solidFill>
                    <a:srgbClr val="1D7ACF"/>
                  </a:solidFill>
                  <a:latin typeface="宋体" charset="-122"/>
                  <a:cs typeface="Times New Roman" pitchFamily="16" charset="0"/>
                </a:rPr>
                <a:t>7</a:t>
              </a:r>
              <a:r>
                <a:rPr lang="en-GB" altLang="zh-CN" sz="1400" baseline="30000">
                  <a:solidFill>
                    <a:srgbClr val="1D7ACF"/>
                  </a:solidFill>
                  <a:latin typeface="宋体" charset="-122"/>
                  <a:cs typeface="Times New Roman" pitchFamily="16" charset="0"/>
                </a:rPr>
                <a:t>64</a:t>
              </a:r>
            </a:p>
          </p:txBody>
        </p:sp>
        <p:sp>
          <p:nvSpPr>
            <p:cNvPr id="225303" name="Rectangle 23"/>
            <p:cNvSpPr>
              <a:spLocks noChangeArrowheads="1"/>
            </p:cNvSpPr>
            <p:nvPr/>
          </p:nvSpPr>
          <p:spPr bwMode="auto">
            <a:xfrm>
              <a:off x="432" y="3090"/>
              <a:ext cx="2948"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cs typeface="Times New Roman" pitchFamily="16" charset="0"/>
                </a:rPr>
                <a:t>F-PCH</a:t>
              </a:r>
            </a:p>
          </p:txBody>
        </p:sp>
        <p:sp>
          <p:nvSpPr>
            <p:cNvPr id="225304" name="Rectangle 24"/>
            <p:cNvSpPr>
              <a:spLocks noChangeArrowheads="1"/>
            </p:cNvSpPr>
            <p:nvPr/>
          </p:nvSpPr>
          <p:spPr bwMode="auto">
            <a:xfrm>
              <a:off x="3380" y="2879"/>
              <a:ext cx="1860"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cs typeface="Times New Roman" pitchFamily="16" charset="0"/>
                </a:rPr>
                <a:t>W</a:t>
              </a:r>
              <a:r>
                <a:rPr lang="en-GB" altLang="zh-CN" sz="1400" baseline="-30000">
                  <a:solidFill>
                    <a:srgbClr val="1D7ACF"/>
                  </a:solidFill>
                  <a:latin typeface="宋体" charset="-122"/>
                  <a:cs typeface="Times New Roman" pitchFamily="16" charset="0"/>
                </a:rPr>
                <a:t>32</a:t>
              </a:r>
              <a:r>
                <a:rPr lang="en-GB" altLang="zh-CN" sz="1400" baseline="30000">
                  <a:solidFill>
                    <a:srgbClr val="1D7ACF"/>
                  </a:solidFill>
                  <a:latin typeface="宋体" charset="-122"/>
                  <a:cs typeface="Times New Roman" pitchFamily="16" charset="0"/>
                </a:rPr>
                <a:t>64</a:t>
              </a:r>
            </a:p>
          </p:txBody>
        </p:sp>
        <p:sp>
          <p:nvSpPr>
            <p:cNvPr id="225305" name="Rectangle 25"/>
            <p:cNvSpPr>
              <a:spLocks noChangeArrowheads="1"/>
            </p:cNvSpPr>
            <p:nvPr/>
          </p:nvSpPr>
          <p:spPr bwMode="auto">
            <a:xfrm>
              <a:off x="432" y="2879"/>
              <a:ext cx="2948" cy="211"/>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cs typeface="Times New Roman" pitchFamily="16" charset="0"/>
                </a:rPr>
                <a:t>F-SYNC</a:t>
              </a:r>
            </a:p>
          </p:txBody>
        </p:sp>
        <p:sp>
          <p:nvSpPr>
            <p:cNvPr id="225306" name="Rectangle 26"/>
            <p:cNvSpPr>
              <a:spLocks noChangeArrowheads="1"/>
            </p:cNvSpPr>
            <p:nvPr/>
          </p:nvSpPr>
          <p:spPr bwMode="auto">
            <a:xfrm>
              <a:off x="3380" y="2035"/>
              <a:ext cx="1451" cy="211"/>
            </a:xfrm>
            <a:prstGeom prst="rect">
              <a:avLst/>
            </a:prstGeom>
            <a:solidFill>
              <a:srgbClr val="FFFF65"/>
            </a:solidFill>
            <a:ln w="9525">
              <a:noFill/>
              <a:round/>
              <a:headEnd/>
              <a:tailEnd/>
            </a:ln>
            <a:effectLst/>
          </p:spPr>
          <p:txBody>
            <a:bodyPr lIns="90000" tIns="46800" rIns="90000" bIns="46800" anchor="ctr"/>
            <a:lstStyle/>
            <a:p>
              <a:pP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rPr>
                <a:t>W</a:t>
              </a:r>
              <a:r>
                <a:rPr lang="en-GB" altLang="zh-CN" sz="1400" baseline="-25000">
                  <a:solidFill>
                    <a:srgbClr val="1D7ACF"/>
                  </a:solidFill>
                  <a:latin typeface="宋体" charset="-122"/>
                </a:rPr>
                <a:t>16</a:t>
              </a:r>
              <a:r>
                <a:rPr lang="en-GB" altLang="zh-CN" sz="1400" baseline="30000">
                  <a:solidFill>
                    <a:srgbClr val="1D7ACF"/>
                  </a:solidFill>
                  <a:latin typeface="宋体" charset="-122"/>
                </a:rPr>
                <a:t>128</a:t>
              </a:r>
            </a:p>
          </p:txBody>
        </p:sp>
        <p:sp>
          <p:nvSpPr>
            <p:cNvPr id="225307" name="Rectangle 27"/>
            <p:cNvSpPr>
              <a:spLocks noChangeArrowheads="1"/>
            </p:cNvSpPr>
            <p:nvPr/>
          </p:nvSpPr>
          <p:spPr bwMode="auto">
            <a:xfrm>
              <a:off x="432" y="2035"/>
              <a:ext cx="589" cy="844"/>
            </a:xfrm>
            <a:prstGeom prst="rect">
              <a:avLst/>
            </a:prstGeom>
            <a:solidFill>
              <a:srgbClr val="FFFF65"/>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1D7ACF"/>
                  </a:solidFill>
                  <a:latin typeface="宋体" charset="-122"/>
                  <a:cs typeface="Times New Roman" pitchFamily="16" charset="0"/>
                </a:rPr>
                <a:t>F-PICH</a:t>
              </a:r>
            </a:p>
          </p:txBody>
        </p:sp>
        <p:sp>
          <p:nvSpPr>
            <p:cNvPr id="225308" name="Rectangle 28"/>
            <p:cNvSpPr>
              <a:spLocks noChangeArrowheads="1"/>
            </p:cNvSpPr>
            <p:nvPr/>
          </p:nvSpPr>
          <p:spPr bwMode="auto">
            <a:xfrm>
              <a:off x="3380" y="1824"/>
              <a:ext cx="1860" cy="211"/>
            </a:xfrm>
            <a:prstGeom prst="rect">
              <a:avLst/>
            </a:prstGeom>
            <a:solidFill>
              <a:srgbClr val="E2A7FF"/>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a:solidFill>
                    <a:srgbClr val="003300"/>
                  </a:solidFill>
                  <a:latin typeface="宋体" charset="-122"/>
                  <a:cs typeface="Times New Roman" pitchFamily="16" charset="0"/>
                </a:rPr>
                <a:t>Walsh</a:t>
              </a:r>
              <a:r>
                <a:rPr lang="zh-CN" altLang="en-GB" sz="1400">
                  <a:solidFill>
                    <a:srgbClr val="003300"/>
                  </a:solidFill>
                  <a:latin typeface="宋体" charset="-122"/>
                  <a:cs typeface="Times New Roman" pitchFamily="16" charset="0"/>
                </a:rPr>
                <a:t>函数</a:t>
              </a:r>
            </a:p>
          </p:txBody>
        </p:sp>
        <p:sp>
          <p:nvSpPr>
            <p:cNvPr id="225309" name="Rectangle 29"/>
            <p:cNvSpPr>
              <a:spLocks noChangeArrowheads="1"/>
            </p:cNvSpPr>
            <p:nvPr/>
          </p:nvSpPr>
          <p:spPr bwMode="auto">
            <a:xfrm>
              <a:off x="432" y="1824"/>
              <a:ext cx="2948" cy="211"/>
            </a:xfrm>
            <a:prstGeom prst="rect">
              <a:avLst/>
            </a:prstGeom>
            <a:solidFill>
              <a:srgbClr val="E2A7FF"/>
            </a:solidFill>
            <a:ln w="9525">
              <a:noFill/>
              <a:round/>
              <a:headEnd/>
              <a:tailEnd/>
            </a:ln>
            <a:effectLst/>
          </p:spPr>
          <p:txBody>
            <a:bodyPr lIns="90000" tIns="46800" rIns="90000" bIns="46800" anchor="ctr"/>
            <a:lstStyle/>
            <a:p>
              <a:pPr algn="ctr">
                <a:spcBef>
                  <a:spcPts val="3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a:solidFill>
                    <a:srgbClr val="003300"/>
                  </a:solidFill>
                  <a:latin typeface="宋体" charset="-122"/>
                </a:rPr>
                <a:t>信道类型</a:t>
              </a:r>
            </a:p>
          </p:txBody>
        </p:sp>
        <p:sp>
          <p:nvSpPr>
            <p:cNvPr id="225310" name="Line 30"/>
            <p:cNvSpPr>
              <a:spLocks noChangeShapeType="1"/>
            </p:cNvSpPr>
            <p:nvPr/>
          </p:nvSpPr>
          <p:spPr bwMode="auto">
            <a:xfrm>
              <a:off x="432" y="1824"/>
              <a:ext cx="2948" cy="1"/>
            </a:xfrm>
            <a:prstGeom prst="line">
              <a:avLst/>
            </a:prstGeom>
            <a:noFill/>
            <a:ln w="9525">
              <a:noFill/>
              <a:round/>
              <a:headEnd/>
              <a:tailEnd/>
            </a:ln>
            <a:effectLst/>
          </p:spPr>
          <p:txBody>
            <a:bodyPr/>
            <a:lstStyle/>
            <a:p>
              <a:endParaRPr lang="zh-CN" altLang="en-US"/>
            </a:p>
          </p:txBody>
        </p:sp>
        <p:sp>
          <p:nvSpPr>
            <p:cNvPr id="225311" name="Line 31"/>
            <p:cNvSpPr>
              <a:spLocks noChangeShapeType="1"/>
            </p:cNvSpPr>
            <p:nvPr/>
          </p:nvSpPr>
          <p:spPr bwMode="auto">
            <a:xfrm>
              <a:off x="432" y="2035"/>
              <a:ext cx="4808" cy="1"/>
            </a:xfrm>
            <a:prstGeom prst="line">
              <a:avLst/>
            </a:prstGeom>
            <a:noFill/>
            <a:ln w="12600">
              <a:solidFill>
                <a:srgbClr val="000066"/>
              </a:solidFill>
              <a:miter lim="800000"/>
              <a:headEnd/>
              <a:tailEnd/>
            </a:ln>
            <a:effectLst/>
          </p:spPr>
          <p:txBody>
            <a:bodyPr/>
            <a:lstStyle/>
            <a:p>
              <a:endParaRPr lang="zh-CN" altLang="en-US"/>
            </a:p>
          </p:txBody>
        </p:sp>
        <p:sp>
          <p:nvSpPr>
            <p:cNvPr id="225312" name="Line 32"/>
            <p:cNvSpPr>
              <a:spLocks noChangeShapeType="1"/>
            </p:cNvSpPr>
            <p:nvPr/>
          </p:nvSpPr>
          <p:spPr bwMode="auto">
            <a:xfrm>
              <a:off x="432" y="2879"/>
              <a:ext cx="4808" cy="1"/>
            </a:xfrm>
            <a:prstGeom prst="line">
              <a:avLst/>
            </a:prstGeom>
            <a:noFill/>
            <a:ln w="12600">
              <a:solidFill>
                <a:srgbClr val="000066"/>
              </a:solidFill>
              <a:miter lim="800000"/>
              <a:headEnd/>
              <a:tailEnd/>
            </a:ln>
            <a:effectLst/>
          </p:spPr>
          <p:txBody>
            <a:bodyPr/>
            <a:lstStyle/>
            <a:p>
              <a:endParaRPr lang="zh-CN" altLang="en-US"/>
            </a:p>
          </p:txBody>
        </p:sp>
        <p:sp>
          <p:nvSpPr>
            <p:cNvPr id="225313" name="Line 33"/>
            <p:cNvSpPr>
              <a:spLocks noChangeShapeType="1"/>
            </p:cNvSpPr>
            <p:nvPr/>
          </p:nvSpPr>
          <p:spPr bwMode="auto">
            <a:xfrm>
              <a:off x="432" y="3090"/>
              <a:ext cx="4808" cy="1"/>
            </a:xfrm>
            <a:prstGeom prst="line">
              <a:avLst/>
            </a:prstGeom>
            <a:noFill/>
            <a:ln w="12600">
              <a:solidFill>
                <a:srgbClr val="000066"/>
              </a:solidFill>
              <a:miter lim="800000"/>
              <a:headEnd/>
              <a:tailEnd/>
            </a:ln>
            <a:effectLst/>
          </p:spPr>
          <p:txBody>
            <a:bodyPr/>
            <a:lstStyle/>
            <a:p>
              <a:endParaRPr lang="zh-CN" altLang="en-US"/>
            </a:p>
          </p:txBody>
        </p:sp>
        <p:sp>
          <p:nvSpPr>
            <p:cNvPr id="225314" name="Line 34"/>
            <p:cNvSpPr>
              <a:spLocks noChangeShapeType="1"/>
            </p:cNvSpPr>
            <p:nvPr/>
          </p:nvSpPr>
          <p:spPr bwMode="auto">
            <a:xfrm>
              <a:off x="432" y="3301"/>
              <a:ext cx="4808" cy="1"/>
            </a:xfrm>
            <a:prstGeom prst="line">
              <a:avLst/>
            </a:prstGeom>
            <a:noFill/>
            <a:ln w="12600">
              <a:solidFill>
                <a:srgbClr val="000066"/>
              </a:solidFill>
              <a:miter lim="800000"/>
              <a:headEnd/>
              <a:tailEnd/>
            </a:ln>
            <a:effectLst/>
          </p:spPr>
          <p:txBody>
            <a:bodyPr/>
            <a:lstStyle/>
            <a:p>
              <a:endParaRPr lang="zh-CN" altLang="en-US"/>
            </a:p>
          </p:txBody>
        </p:sp>
        <p:sp>
          <p:nvSpPr>
            <p:cNvPr id="225315" name="Line 35"/>
            <p:cNvSpPr>
              <a:spLocks noChangeShapeType="1"/>
            </p:cNvSpPr>
            <p:nvPr/>
          </p:nvSpPr>
          <p:spPr bwMode="auto">
            <a:xfrm>
              <a:off x="432" y="3934"/>
              <a:ext cx="2948" cy="1"/>
            </a:xfrm>
            <a:prstGeom prst="line">
              <a:avLst/>
            </a:prstGeom>
            <a:noFill/>
            <a:ln w="9525">
              <a:noFill/>
              <a:round/>
              <a:headEnd/>
              <a:tailEnd/>
            </a:ln>
            <a:effectLst/>
          </p:spPr>
          <p:txBody>
            <a:bodyPr/>
            <a:lstStyle/>
            <a:p>
              <a:endParaRPr lang="zh-CN" altLang="en-US"/>
            </a:p>
          </p:txBody>
        </p:sp>
        <p:sp>
          <p:nvSpPr>
            <p:cNvPr id="225316" name="Line 36"/>
            <p:cNvSpPr>
              <a:spLocks noChangeShapeType="1"/>
            </p:cNvSpPr>
            <p:nvPr/>
          </p:nvSpPr>
          <p:spPr bwMode="auto">
            <a:xfrm>
              <a:off x="432" y="1824"/>
              <a:ext cx="1" cy="211"/>
            </a:xfrm>
            <a:prstGeom prst="line">
              <a:avLst/>
            </a:prstGeom>
            <a:noFill/>
            <a:ln w="9525">
              <a:noFill/>
              <a:round/>
              <a:headEnd/>
              <a:tailEnd/>
            </a:ln>
            <a:effectLst/>
          </p:spPr>
          <p:txBody>
            <a:bodyPr/>
            <a:lstStyle/>
            <a:p>
              <a:endParaRPr lang="zh-CN" altLang="en-US"/>
            </a:p>
          </p:txBody>
        </p:sp>
        <p:sp>
          <p:nvSpPr>
            <p:cNvPr id="225317" name="Line 37"/>
            <p:cNvSpPr>
              <a:spLocks noChangeShapeType="1"/>
            </p:cNvSpPr>
            <p:nvPr/>
          </p:nvSpPr>
          <p:spPr bwMode="auto">
            <a:xfrm>
              <a:off x="3380" y="1824"/>
              <a:ext cx="1" cy="2110"/>
            </a:xfrm>
            <a:prstGeom prst="line">
              <a:avLst/>
            </a:prstGeom>
            <a:noFill/>
            <a:ln w="12600">
              <a:solidFill>
                <a:srgbClr val="000066"/>
              </a:solidFill>
              <a:miter lim="800000"/>
              <a:headEnd/>
              <a:tailEnd/>
            </a:ln>
            <a:effectLst/>
          </p:spPr>
          <p:txBody>
            <a:bodyPr/>
            <a:lstStyle/>
            <a:p>
              <a:endParaRPr lang="zh-CN" altLang="en-US"/>
            </a:p>
          </p:txBody>
        </p:sp>
        <p:sp>
          <p:nvSpPr>
            <p:cNvPr id="225318" name="Line 38"/>
            <p:cNvSpPr>
              <a:spLocks noChangeShapeType="1"/>
            </p:cNvSpPr>
            <p:nvPr/>
          </p:nvSpPr>
          <p:spPr bwMode="auto">
            <a:xfrm>
              <a:off x="5240" y="1824"/>
              <a:ext cx="1" cy="211"/>
            </a:xfrm>
            <a:prstGeom prst="line">
              <a:avLst/>
            </a:prstGeom>
            <a:noFill/>
            <a:ln w="9525">
              <a:noFill/>
              <a:round/>
              <a:headEnd/>
              <a:tailEnd/>
            </a:ln>
            <a:effectLst/>
          </p:spPr>
          <p:txBody>
            <a:bodyPr/>
            <a:lstStyle/>
            <a:p>
              <a:endParaRPr lang="zh-CN" altLang="en-US"/>
            </a:p>
          </p:txBody>
        </p:sp>
        <p:sp>
          <p:nvSpPr>
            <p:cNvPr id="225319" name="Line 39"/>
            <p:cNvSpPr>
              <a:spLocks noChangeShapeType="1"/>
            </p:cNvSpPr>
            <p:nvPr/>
          </p:nvSpPr>
          <p:spPr bwMode="auto">
            <a:xfrm>
              <a:off x="1021" y="2035"/>
              <a:ext cx="1" cy="844"/>
            </a:xfrm>
            <a:prstGeom prst="line">
              <a:avLst/>
            </a:prstGeom>
            <a:noFill/>
            <a:ln w="12600">
              <a:solidFill>
                <a:srgbClr val="000066"/>
              </a:solidFill>
              <a:miter lim="800000"/>
              <a:headEnd/>
              <a:tailEnd/>
            </a:ln>
            <a:effectLst/>
          </p:spPr>
          <p:txBody>
            <a:bodyPr/>
            <a:lstStyle/>
            <a:p>
              <a:endParaRPr lang="zh-CN" altLang="en-US"/>
            </a:p>
          </p:txBody>
        </p:sp>
        <p:sp>
          <p:nvSpPr>
            <p:cNvPr id="225320" name="Line 40"/>
            <p:cNvSpPr>
              <a:spLocks noChangeShapeType="1"/>
            </p:cNvSpPr>
            <p:nvPr/>
          </p:nvSpPr>
          <p:spPr bwMode="auto">
            <a:xfrm>
              <a:off x="4831" y="2035"/>
              <a:ext cx="1" cy="844"/>
            </a:xfrm>
            <a:prstGeom prst="line">
              <a:avLst/>
            </a:prstGeom>
            <a:noFill/>
            <a:ln w="12600">
              <a:solidFill>
                <a:srgbClr val="000066"/>
              </a:solidFill>
              <a:miter lim="800000"/>
              <a:headEnd/>
              <a:tailEnd/>
            </a:ln>
            <a:effectLst/>
          </p:spPr>
          <p:txBody>
            <a:bodyPr/>
            <a:lstStyle/>
            <a:p>
              <a:endParaRPr lang="zh-CN" altLang="en-US"/>
            </a:p>
          </p:txBody>
        </p:sp>
        <p:sp>
          <p:nvSpPr>
            <p:cNvPr id="225321" name="Line 41"/>
            <p:cNvSpPr>
              <a:spLocks noChangeShapeType="1"/>
            </p:cNvSpPr>
            <p:nvPr/>
          </p:nvSpPr>
          <p:spPr bwMode="auto">
            <a:xfrm>
              <a:off x="1021" y="2246"/>
              <a:ext cx="3810" cy="1"/>
            </a:xfrm>
            <a:prstGeom prst="line">
              <a:avLst/>
            </a:prstGeom>
            <a:noFill/>
            <a:ln w="12600">
              <a:solidFill>
                <a:srgbClr val="000066"/>
              </a:solidFill>
              <a:miter lim="800000"/>
              <a:headEnd/>
              <a:tailEnd/>
            </a:ln>
            <a:effectLst/>
          </p:spPr>
          <p:txBody>
            <a:bodyPr/>
            <a:lstStyle/>
            <a:p>
              <a:endParaRPr lang="zh-CN" altLang="en-US"/>
            </a:p>
          </p:txBody>
        </p:sp>
        <p:sp>
          <p:nvSpPr>
            <p:cNvPr id="225322" name="Line 42"/>
            <p:cNvSpPr>
              <a:spLocks noChangeShapeType="1"/>
            </p:cNvSpPr>
            <p:nvPr/>
          </p:nvSpPr>
          <p:spPr bwMode="auto">
            <a:xfrm>
              <a:off x="1021" y="2457"/>
              <a:ext cx="3810" cy="1"/>
            </a:xfrm>
            <a:prstGeom prst="line">
              <a:avLst/>
            </a:prstGeom>
            <a:noFill/>
            <a:ln w="12600">
              <a:solidFill>
                <a:srgbClr val="000066"/>
              </a:solidFill>
              <a:miter lim="800000"/>
              <a:headEnd/>
              <a:tailEnd/>
            </a:ln>
            <a:effectLst/>
          </p:spPr>
          <p:txBody>
            <a:bodyPr/>
            <a:lstStyle/>
            <a:p>
              <a:endParaRPr lang="zh-CN" altLang="en-US"/>
            </a:p>
          </p:txBody>
        </p:sp>
        <p:sp>
          <p:nvSpPr>
            <p:cNvPr id="225323" name="Line 43"/>
            <p:cNvSpPr>
              <a:spLocks noChangeShapeType="1"/>
            </p:cNvSpPr>
            <p:nvPr/>
          </p:nvSpPr>
          <p:spPr bwMode="auto">
            <a:xfrm>
              <a:off x="3924" y="2457"/>
              <a:ext cx="1" cy="422"/>
            </a:xfrm>
            <a:prstGeom prst="line">
              <a:avLst/>
            </a:prstGeom>
            <a:noFill/>
            <a:ln w="12600">
              <a:solidFill>
                <a:srgbClr val="000066"/>
              </a:solidFill>
              <a:miter lim="800000"/>
              <a:headEnd/>
              <a:tailEnd/>
            </a:ln>
            <a:effectLst/>
          </p:spPr>
          <p:txBody>
            <a:bodyPr/>
            <a:lstStyle/>
            <a:p>
              <a:endParaRPr lang="zh-CN" altLang="en-US"/>
            </a:p>
          </p:txBody>
        </p:sp>
        <p:sp>
          <p:nvSpPr>
            <p:cNvPr id="225324" name="Line 44"/>
            <p:cNvSpPr>
              <a:spLocks noChangeShapeType="1"/>
            </p:cNvSpPr>
            <p:nvPr/>
          </p:nvSpPr>
          <p:spPr bwMode="auto">
            <a:xfrm>
              <a:off x="2518" y="2457"/>
              <a:ext cx="1" cy="422"/>
            </a:xfrm>
            <a:prstGeom prst="line">
              <a:avLst/>
            </a:prstGeom>
            <a:noFill/>
            <a:ln w="12600">
              <a:solidFill>
                <a:srgbClr val="000066"/>
              </a:solidFill>
              <a:miter lim="800000"/>
              <a:headEnd/>
              <a:tailEnd/>
            </a:ln>
            <a:effectLst/>
          </p:spPr>
          <p:txBody>
            <a:bodyPr/>
            <a:lstStyle/>
            <a:p>
              <a:endParaRPr lang="zh-CN" altLang="en-US"/>
            </a:p>
          </p:txBody>
        </p:sp>
        <p:sp>
          <p:nvSpPr>
            <p:cNvPr id="225325" name="Line 45"/>
            <p:cNvSpPr>
              <a:spLocks noChangeShapeType="1"/>
            </p:cNvSpPr>
            <p:nvPr/>
          </p:nvSpPr>
          <p:spPr bwMode="auto">
            <a:xfrm>
              <a:off x="2518" y="2668"/>
              <a:ext cx="1406" cy="1"/>
            </a:xfrm>
            <a:prstGeom prst="line">
              <a:avLst/>
            </a:prstGeom>
            <a:noFill/>
            <a:ln w="12600">
              <a:solidFill>
                <a:srgbClr val="000066"/>
              </a:solidFill>
              <a:miter lim="800000"/>
              <a:headEnd/>
              <a:tailEnd/>
            </a:ln>
            <a:effectLst/>
          </p:spPr>
          <p:txBody>
            <a:bodyPr/>
            <a:lstStyle/>
            <a:p>
              <a:endParaRPr lang="zh-CN" altLang="en-US"/>
            </a:p>
          </p:txBody>
        </p:sp>
        <p:sp>
          <p:nvSpPr>
            <p:cNvPr id="225326" name="Line 46"/>
            <p:cNvSpPr>
              <a:spLocks noChangeShapeType="1"/>
            </p:cNvSpPr>
            <p:nvPr/>
          </p:nvSpPr>
          <p:spPr bwMode="auto">
            <a:xfrm>
              <a:off x="432" y="3723"/>
              <a:ext cx="4808" cy="1"/>
            </a:xfrm>
            <a:prstGeom prst="line">
              <a:avLst/>
            </a:prstGeom>
            <a:noFill/>
            <a:ln w="12600">
              <a:solidFill>
                <a:srgbClr val="000066"/>
              </a:solidFill>
              <a:miter lim="800000"/>
              <a:headEnd/>
              <a:tailEnd/>
            </a:ln>
            <a:effectLst/>
          </p:spPr>
          <p:txBody>
            <a:bodyPr/>
            <a:lstStyle/>
            <a:p>
              <a:endParaRPr lang="zh-CN" altLang="en-US"/>
            </a:p>
          </p:txBody>
        </p:sp>
        <p:sp>
          <p:nvSpPr>
            <p:cNvPr id="225327" name="Line 47"/>
            <p:cNvSpPr>
              <a:spLocks noChangeShapeType="1"/>
            </p:cNvSpPr>
            <p:nvPr/>
          </p:nvSpPr>
          <p:spPr bwMode="auto">
            <a:xfrm>
              <a:off x="1021" y="3301"/>
              <a:ext cx="1" cy="422"/>
            </a:xfrm>
            <a:prstGeom prst="line">
              <a:avLst/>
            </a:prstGeom>
            <a:noFill/>
            <a:ln w="12600">
              <a:solidFill>
                <a:srgbClr val="000066"/>
              </a:solidFill>
              <a:miter lim="800000"/>
              <a:headEnd/>
              <a:tailEnd/>
            </a:ln>
            <a:effectLst/>
          </p:spPr>
          <p:txBody>
            <a:bodyPr/>
            <a:lstStyle/>
            <a:p>
              <a:endParaRPr lang="zh-CN" altLang="en-US"/>
            </a:p>
          </p:txBody>
        </p:sp>
        <p:sp>
          <p:nvSpPr>
            <p:cNvPr id="225328" name="Line 48"/>
            <p:cNvSpPr>
              <a:spLocks noChangeShapeType="1"/>
            </p:cNvSpPr>
            <p:nvPr/>
          </p:nvSpPr>
          <p:spPr bwMode="auto">
            <a:xfrm>
              <a:off x="1021" y="3512"/>
              <a:ext cx="4219" cy="1"/>
            </a:xfrm>
            <a:prstGeom prst="line">
              <a:avLst/>
            </a:prstGeom>
            <a:noFill/>
            <a:ln w="12600">
              <a:solidFill>
                <a:srgbClr val="000066"/>
              </a:solidFill>
              <a:miter lim="800000"/>
              <a:headEnd/>
              <a:tailEnd/>
            </a:ln>
            <a:effectLst/>
          </p:spPr>
          <p:txBody>
            <a:bodyPr/>
            <a:lstStyle/>
            <a:p>
              <a:endParaRPr lang="zh-CN" altLang="en-US"/>
            </a:p>
          </p:txBody>
        </p:sp>
        <p:sp>
          <p:nvSpPr>
            <p:cNvPr id="225329" name="Line 49"/>
            <p:cNvSpPr>
              <a:spLocks noChangeShapeType="1"/>
            </p:cNvSpPr>
            <p:nvPr/>
          </p:nvSpPr>
          <p:spPr bwMode="auto">
            <a:xfrm>
              <a:off x="3380" y="1824"/>
              <a:ext cx="1860" cy="1"/>
            </a:xfrm>
            <a:prstGeom prst="line">
              <a:avLst/>
            </a:prstGeom>
            <a:noFill/>
            <a:ln w="9525">
              <a:noFill/>
              <a:round/>
              <a:headEnd/>
              <a:tailEnd/>
            </a:ln>
            <a:effectLst/>
          </p:spPr>
          <p:txBody>
            <a:bodyPr/>
            <a:lstStyle/>
            <a:p>
              <a:endParaRPr lang="zh-CN" altLang="en-US"/>
            </a:p>
          </p:txBody>
        </p:sp>
        <p:sp>
          <p:nvSpPr>
            <p:cNvPr id="225330" name="Line 50"/>
            <p:cNvSpPr>
              <a:spLocks noChangeShapeType="1"/>
            </p:cNvSpPr>
            <p:nvPr/>
          </p:nvSpPr>
          <p:spPr bwMode="auto">
            <a:xfrm>
              <a:off x="432" y="2035"/>
              <a:ext cx="1" cy="844"/>
            </a:xfrm>
            <a:prstGeom prst="line">
              <a:avLst/>
            </a:prstGeom>
            <a:noFill/>
            <a:ln w="9525">
              <a:noFill/>
              <a:round/>
              <a:headEnd/>
              <a:tailEnd/>
            </a:ln>
            <a:effectLst/>
          </p:spPr>
          <p:txBody>
            <a:bodyPr/>
            <a:lstStyle/>
            <a:p>
              <a:endParaRPr lang="zh-CN" altLang="en-US"/>
            </a:p>
          </p:txBody>
        </p:sp>
        <p:sp>
          <p:nvSpPr>
            <p:cNvPr id="225331" name="Line 51"/>
            <p:cNvSpPr>
              <a:spLocks noChangeShapeType="1"/>
            </p:cNvSpPr>
            <p:nvPr/>
          </p:nvSpPr>
          <p:spPr bwMode="auto">
            <a:xfrm>
              <a:off x="5240" y="2035"/>
              <a:ext cx="1" cy="844"/>
            </a:xfrm>
            <a:prstGeom prst="line">
              <a:avLst/>
            </a:prstGeom>
            <a:noFill/>
            <a:ln w="9525">
              <a:noFill/>
              <a:round/>
              <a:headEnd/>
              <a:tailEnd/>
            </a:ln>
            <a:effectLst/>
          </p:spPr>
          <p:txBody>
            <a:bodyPr/>
            <a:lstStyle/>
            <a:p>
              <a:endParaRPr lang="zh-CN" altLang="en-US"/>
            </a:p>
          </p:txBody>
        </p:sp>
        <p:sp>
          <p:nvSpPr>
            <p:cNvPr id="225332" name="Line 52"/>
            <p:cNvSpPr>
              <a:spLocks noChangeShapeType="1"/>
            </p:cNvSpPr>
            <p:nvPr/>
          </p:nvSpPr>
          <p:spPr bwMode="auto">
            <a:xfrm>
              <a:off x="432" y="2879"/>
              <a:ext cx="1" cy="211"/>
            </a:xfrm>
            <a:prstGeom prst="line">
              <a:avLst/>
            </a:prstGeom>
            <a:noFill/>
            <a:ln w="9525">
              <a:noFill/>
              <a:round/>
              <a:headEnd/>
              <a:tailEnd/>
            </a:ln>
            <a:effectLst/>
          </p:spPr>
          <p:txBody>
            <a:bodyPr/>
            <a:lstStyle/>
            <a:p>
              <a:endParaRPr lang="zh-CN" altLang="en-US"/>
            </a:p>
          </p:txBody>
        </p:sp>
        <p:sp>
          <p:nvSpPr>
            <p:cNvPr id="225333" name="Line 53"/>
            <p:cNvSpPr>
              <a:spLocks noChangeShapeType="1"/>
            </p:cNvSpPr>
            <p:nvPr/>
          </p:nvSpPr>
          <p:spPr bwMode="auto">
            <a:xfrm>
              <a:off x="5240" y="2879"/>
              <a:ext cx="1" cy="211"/>
            </a:xfrm>
            <a:prstGeom prst="line">
              <a:avLst/>
            </a:prstGeom>
            <a:noFill/>
            <a:ln w="9525">
              <a:noFill/>
              <a:round/>
              <a:headEnd/>
              <a:tailEnd/>
            </a:ln>
            <a:effectLst/>
          </p:spPr>
          <p:txBody>
            <a:bodyPr/>
            <a:lstStyle/>
            <a:p>
              <a:endParaRPr lang="zh-CN" altLang="en-US"/>
            </a:p>
          </p:txBody>
        </p:sp>
        <p:sp>
          <p:nvSpPr>
            <p:cNvPr id="225334" name="Line 54"/>
            <p:cNvSpPr>
              <a:spLocks noChangeShapeType="1"/>
            </p:cNvSpPr>
            <p:nvPr/>
          </p:nvSpPr>
          <p:spPr bwMode="auto">
            <a:xfrm>
              <a:off x="432" y="3090"/>
              <a:ext cx="1" cy="211"/>
            </a:xfrm>
            <a:prstGeom prst="line">
              <a:avLst/>
            </a:prstGeom>
            <a:noFill/>
            <a:ln w="9525">
              <a:noFill/>
              <a:round/>
              <a:headEnd/>
              <a:tailEnd/>
            </a:ln>
            <a:effectLst/>
          </p:spPr>
          <p:txBody>
            <a:bodyPr/>
            <a:lstStyle/>
            <a:p>
              <a:endParaRPr lang="zh-CN" altLang="en-US"/>
            </a:p>
          </p:txBody>
        </p:sp>
        <p:sp>
          <p:nvSpPr>
            <p:cNvPr id="225335" name="Line 55"/>
            <p:cNvSpPr>
              <a:spLocks noChangeShapeType="1"/>
            </p:cNvSpPr>
            <p:nvPr/>
          </p:nvSpPr>
          <p:spPr bwMode="auto">
            <a:xfrm>
              <a:off x="5240" y="3090"/>
              <a:ext cx="1" cy="211"/>
            </a:xfrm>
            <a:prstGeom prst="line">
              <a:avLst/>
            </a:prstGeom>
            <a:noFill/>
            <a:ln w="9525">
              <a:noFill/>
              <a:round/>
              <a:headEnd/>
              <a:tailEnd/>
            </a:ln>
            <a:effectLst/>
          </p:spPr>
          <p:txBody>
            <a:bodyPr/>
            <a:lstStyle/>
            <a:p>
              <a:endParaRPr lang="zh-CN" altLang="en-US"/>
            </a:p>
          </p:txBody>
        </p:sp>
        <p:sp>
          <p:nvSpPr>
            <p:cNvPr id="225336" name="Line 56"/>
            <p:cNvSpPr>
              <a:spLocks noChangeShapeType="1"/>
            </p:cNvSpPr>
            <p:nvPr/>
          </p:nvSpPr>
          <p:spPr bwMode="auto">
            <a:xfrm>
              <a:off x="432" y="3301"/>
              <a:ext cx="1" cy="422"/>
            </a:xfrm>
            <a:prstGeom prst="line">
              <a:avLst/>
            </a:prstGeom>
            <a:noFill/>
            <a:ln w="9525">
              <a:noFill/>
              <a:round/>
              <a:headEnd/>
              <a:tailEnd/>
            </a:ln>
            <a:effectLst/>
          </p:spPr>
          <p:txBody>
            <a:bodyPr/>
            <a:lstStyle/>
            <a:p>
              <a:endParaRPr lang="zh-CN" altLang="en-US"/>
            </a:p>
          </p:txBody>
        </p:sp>
        <p:sp>
          <p:nvSpPr>
            <p:cNvPr id="225337" name="Line 57"/>
            <p:cNvSpPr>
              <a:spLocks noChangeShapeType="1"/>
            </p:cNvSpPr>
            <p:nvPr/>
          </p:nvSpPr>
          <p:spPr bwMode="auto">
            <a:xfrm>
              <a:off x="5240" y="3301"/>
              <a:ext cx="1" cy="211"/>
            </a:xfrm>
            <a:prstGeom prst="line">
              <a:avLst/>
            </a:prstGeom>
            <a:noFill/>
            <a:ln w="9525">
              <a:noFill/>
              <a:round/>
              <a:headEnd/>
              <a:tailEnd/>
            </a:ln>
            <a:effectLst/>
          </p:spPr>
          <p:txBody>
            <a:bodyPr/>
            <a:lstStyle/>
            <a:p>
              <a:endParaRPr lang="zh-CN" altLang="en-US"/>
            </a:p>
          </p:txBody>
        </p:sp>
        <p:sp>
          <p:nvSpPr>
            <p:cNvPr id="225338" name="Line 58"/>
            <p:cNvSpPr>
              <a:spLocks noChangeShapeType="1"/>
            </p:cNvSpPr>
            <p:nvPr/>
          </p:nvSpPr>
          <p:spPr bwMode="auto">
            <a:xfrm>
              <a:off x="432" y="3723"/>
              <a:ext cx="1" cy="211"/>
            </a:xfrm>
            <a:prstGeom prst="line">
              <a:avLst/>
            </a:prstGeom>
            <a:noFill/>
            <a:ln w="9525">
              <a:noFill/>
              <a:round/>
              <a:headEnd/>
              <a:tailEnd/>
            </a:ln>
            <a:effectLst/>
          </p:spPr>
          <p:txBody>
            <a:bodyPr/>
            <a:lstStyle/>
            <a:p>
              <a:endParaRPr lang="zh-CN" altLang="en-US"/>
            </a:p>
          </p:txBody>
        </p:sp>
        <p:sp>
          <p:nvSpPr>
            <p:cNvPr id="225339" name="Line 59"/>
            <p:cNvSpPr>
              <a:spLocks noChangeShapeType="1"/>
            </p:cNvSpPr>
            <p:nvPr/>
          </p:nvSpPr>
          <p:spPr bwMode="auto">
            <a:xfrm>
              <a:off x="5240" y="3512"/>
              <a:ext cx="1" cy="211"/>
            </a:xfrm>
            <a:prstGeom prst="line">
              <a:avLst/>
            </a:prstGeom>
            <a:noFill/>
            <a:ln w="9525">
              <a:noFill/>
              <a:round/>
              <a:headEnd/>
              <a:tailEnd/>
            </a:ln>
            <a:effectLst/>
          </p:spPr>
          <p:txBody>
            <a:bodyPr/>
            <a:lstStyle/>
            <a:p>
              <a:endParaRPr lang="zh-CN" altLang="en-US"/>
            </a:p>
          </p:txBody>
        </p:sp>
        <p:sp>
          <p:nvSpPr>
            <p:cNvPr id="225340" name="Line 60"/>
            <p:cNvSpPr>
              <a:spLocks noChangeShapeType="1"/>
            </p:cNvSpPr>
            <p:nvPr/>
          </p:nvSpPr>
          <p:spPr bwMode="auto">
            <a:xfrm>
              <a:off x="5240" y="3723"/>
              <a:ext cx="1" cy="211"/>
            </a:xfrm>
            <a:prstGeom prst="line">
              <a:avLst/>
            </a:prstGeom>
            <a:noFill/>
            <a:ln w="9525">
              <a:noFill/>
              <a:round/>
              <a:headEnd/>
              <a:tailEnd/>
            </a:ln>
            <a:effectLst/>
          </p:spPr>
          <p:txBody>
            <a:bodyPr/>
            <a:lstStyle/>
            <a:p>
              <a:endParaRPr lang="zh-CN" altLang="en-US"/>
            </a:p>
          </p:txBody>
        </p:sp>
        <p:sp>
          <p:nvSpPr>
            <p:cNvPr id="225341" name="Line 61"/>
            <p:cNvSpPr>
              <a:spLocks noChangeShapeType="1"/>
            </p:cNvSpPr>
            <p:nvPr/>
          </p:nvSpPr>
          <p:spPr bwMode="auto">
            <a:xfrm>
              <a:off x="3380" y="3934"/>
              <a:ext cx="1860" cy="1"/>
            </a:xfrm>
            <a:prstGeom prst="line">
              <a:avLst/>
            </a:prstGeom>
            <a:noFill/>
            <a:ln w="9525">
              <a:noFill/>
              <a:round/>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afterEffect">
                                  <p:stCondLst>
                                    <p:cond delay="0"/>
                                  </p:stCondLst>
                                  <p:childTnLst>
                                    <p:set>
                                      <p:cBhvr additive="repl">
                                        <p:cTn id="6" dur="1" fill="hold">
                                          <p:stCondLst>
                                            <p:cond delay="0"/>
                                          </p:stCondLst>
                                        </p:cTn>
                                        <p:tgtEl>
                                          <p:spTgt spid="225284"/>
                                        </p:tgtEl>
                                        <p:attrNameLst>
                                          <p:attrName>style.visibility</p:attrName>
                                        </p:attrNameLst>
                                      </p:cBhvr>
                                      <p:to>
                                        <p:strVal val="visible"/>
                                      </p:to>
                                    </p:set>
                                    <p:animEffect transition="in" filter="dissolve">
                                      <p:cBhvr additive="repl">
                                        <p:cTn id="7" dur="500"/>
                                        <p:tgtEl>
                                          <p:spTgt spid="22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idx="10"/>
          </p:nvPr>
        </p:nvSpPr>
        <p:spPr/>
        <p:txBody>
          <a:bodyPr/>
          <a:lstStyle/>
          <a:p>
            <a:r>
              <a:rPr lang="en-GB" altLang="zh-CN"/>
              <a:t>Mobile Communication Theory</a:t>
            </a:r>
          </a:p>
        </p:txBody>
      </p:sp>
      <p:sp>
        <p:nvSpPr>
          <p:cNvPr id="7169" name="Rectangle 1"/>
          <p:cNvSpPr>
            <a:spLocks noChangeArrowheads="1"/>
          </p:cNvSpPr>
          <p:nvPr/>
        </p:nvSpPr>
        <p:spPr bwMode="auto">
          <a:xfrm>
            <a:off x="250825" y="-161925"/>
            <a:ext cx="7772400" cy="1143000"/>
          </a:xfrm>
          <a:prstGeom prst="rect">
            <a:avLst/>
          </a:prstGeom>
          <a:noFill/>
          <a:ln w="9525">
            <a:noFill/>
            <a:round/>
            <a:headEnd/>
            <a:tailEnd/>
          </a:ln>
          <a:effectLst/>
        </p:spPr>
        <p:txBody>
          <a:bodyPr lIns="92160" tIns="46080" rIns="92160" bIns="46080" anchor="ctr"/>
          <a:lstStyle/>
          <a:p>
            <a:pPr algn="ct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solidFill>
                  <a:srgbClr val="FFFFFF"/>
                </a:solidFill>
              </a:rPr>
              <a:t> IMT-2000</a:t>
            </a:r>
            <a:r>
              <a:rPr lang="zh-CN" altLang="en-GB" sz="3200">
                <a:solidFill>
                  <a:srgbClr val="FFFFFF"/>
                </a:solidFill>
                <a:latin typeface="楷体_GB2312" pitchFamily="49" charset="0"/>
              </a:rPr>
              <a:t>的主要目标和要求特点</a:t>
            </a:r>
          </a:p>
        </p:txBody>
      </p:sp>
      <p:sp>
        <p:nvSpPr>
          <p:cNvPr id="7170" name="Rectangle 2"/>
          <p:cNvSpPr>
            <a:spLocks noGrp="1" noChangeArrowheads="1"/>
          </p:cNvSpPr>
          <p:nvPr>
            <p:ph type="body" idx="4294967295"/>
          </p:nvPr>
        </p:nvSpPr>
        <p:spPr>
          <a:xfrm>
            <a:off x="0" y="1773238"/>
            <a:ext cx="8893175" cy="792162"/>
          </a:xfrm>
          <a:ln/>
        </p:spPr>
        <p:txBody>
          <a:bodyPr lIns="92160" tIns="46080" rIns="92160" bIns="46080"/>
          <a:lstStyle/>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t>             </a:t>
            </a:r>
          </a:p>
        </p:txBody>
      </p:sp>
      <p:sp>
        <p:nvSpPr>
          <p:cNvPr id="7171" name="Rectangle 3"/>
          <p:cNvSpPr>
            <a:spLocks noChangeArrowheads="1"/>
          </p:cNvSpPr>
          <p:nvPr/>
        </p:nvSpPr>
        <p:spPr bwMode="auto">
          <a:xfrm>
            <a:off x="755650" y="3716338"/>
            <a:ext cx="527050" cy="457200"/>
          </a:xfrm>
          <a:prstGeom prst="rect">
            <a:avLst/>
          </a:prstGeom>
          <a:noFill/>
          <a:ln w="9525">
            <a:noFill/>
            <a:round/>
            <a:headEnd/>
            <a:tailEnd/>
          </a:ln>
          <a:effectLst/>
        </p:spPr>
        <p:txBody>
          <a:bodyPr wrap="none" anchor="ctr"/>
          <a:lstStyle/>
          <a:p>
            <a:endParaRPr lang="zh-CN" altLang="en-US"/>
          </a:p>
        </p:txBody>
      </p:sp>
      <p:sp>
        <p:nvSpPr>
          <p:cNvPr id="7172" name="Rectangle 4"/>
          <p:cNvSpPr>
            <a:spLocks noChangeArrowheads="1"/>
          </p:cNvSpPr>
          <p:nvPr/>
        </p:nvSpPr>
        <p:spPr bwMode="auto">
          <a:xfrm>
            <a:off x="539750" y="1412875"/>
            <a:ext cx="8077200" cy="4572000"/>
          </a:xfrm>
          <a:prstGeom prst="rect">
            <a:avLst/>
          </a:prstGeom>
          <a:noFill/>
          <a:ln w="9525">
            <a:noFill/>
            <a:round/>
            <a:headEnd/>
            <a:tailEnd/>
          </a:ln>
          <a:effectLst/>
        </p:spPr>
        <p:txBody>
          <a:bodyPr lIns="92160" tIns="46080" rIns="92160" bIns="46080"/>
          <a:lstStyle/>
          <a:p>
            <a:pPr marL="341313" indent="-341313">
              <a:spcBef>
                <a:spcPts val="7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800">
                <a:solidFill>
                  <a:srgbClr val="1D7ACF"/>
                </a:solidFill>
                <a:latin typeface="Verdana" pitchFamily="32" charset="0"/>
              </a:rPr>
              <a:t>IMT-2000– </a:t>
            </a:r>
            <a:r>
              <a:rPr lang="zh-CN" altLang="en-GB" sz="2800">
                <a:solidFill>
                  <a:srgbClr val="1D7ACF"/>
                </a:solidFill>
                <a:latin typeface="Verdana" pitchFamily="32" charset="0"/>
              </a:rPr>
              <a:t>意指工作在</a:t>
            </a:r>
            <a:r>
              <a:rPr lang="en-GB" altLang="zh-CN" sz="2800">
                <a:solidFill>
                  <a:srgbClr val="FF0066"/>
                </a:solidFill>
                <a:latin typeface="Verdana" pitchFamily="32" charset="0"/>
              </a:rPr>
              <a:t>2000MHz</a:t>
            </a:r>
            <a:r>
              <a:rPr lang="zh-CN" altLang="en-GB" sz="2800">
                <a:solidFill>
                  <a:srgbClr val="1D7ACF"/>
                </a:solidFill>
                <a:latin typeface="Verdana" pitchFamily="32" charset="0"/>
              </a:rPr>
              <a:t>频段并在</a:t>
            </a:r>
            <a:r>
              <a:rPr lang="en-GB" altLang="zh-CN" sz="2800">
                <a:solidFill>
                  <a:srgbClr val="FF0066"/>
                </a:solidFill>
                <a:latin typeface="Verdana" pitchFamily="32" charset="0"/>
              </a:rPr>
              <a:t>2000</a:t>
            </a:r>
            <a:r>
              <a:rPr lang="zh-CN" altLang="en-GB" sz="2800">
                <a:solidFill>
                  <a:srgbClr val="FF0066"/>
                </a:solidFill>
                <a:latin typeface="Verdana" pitchFamily="32" charset="0"/>
              </a:rPr>
              <a:t>年</a:t>
            </a:r>
            <a:r>
              <a:rPr lang="zh-CN" altLang="en-GB" sz="2800">
                <a:solidFill>
                  <a:srgbClr val="1D7ACF"/>
                </a:solidFill>
                <a:latin typeface="Verdana" pitchFamily="32" charset="0"/>
              </a:rPr>
              <a:t>左右投入商用的国际移动通信系统（</a:t>
            </a:r>
            <a:r>
              <a:rPr lang="en-GB" altLang="zh-CN" sz="2800">
                <a:solidFill>
                  <a:srgbClr val="1D7ACF"/>
                </a:solidFill>
                <a:latin typeface="Verdana" pitchFamily="32" charset="0"/>
              </a:rPr>
              <a:t>International Mobile Telecom System</a:t>
            </a:r>
            <a:r>
              <a:rPr lang="zh-CN" altLang="en-GB" sz="2800">
                <a:solidFill>
                  <a:srgbClr val="1D7ACF"/>
                </a:solidFill>
                <a:latin typeface="Verdana" pitchFamily="32" charset="0"/>
              </a:rPr>
              <a:t>），它既包括地面通信系统也包括卫星通信系统。</a:t>
            </a:r>
          </a:p>
          <a:p>
            <a:pPr marL="341313" indent="-341313">
              <a:spcBef>
                <a:spcPts val="7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Verdana" pitchFamily="32" charset="0"/>
              </a:rPr>
              <a:t>基于</a:t>
            </a:r>
            <a:r>
              <a:rPr lang="en-GB" altLang="zh-CN" sz="2800">
                <a:solidFill>
                  <a:srgbClr val="1D7ACF"/>
                </a:solidFill>
                <a:latin typeface="Verdana" pitchFamily="32" charset="0"/>
              </a:rPr>
              <a:t>IMT-2000</a:t>
            </a:r>
            <a:r>
              <a:rPr lang="zh-CN" altLang="en-GB" sz="2800">
                <a:solidFill>
                  <a:srgbClr val="1D7ACF"/>
                </a:solidFill>
                <a:latin typeface="Verdana" pitchFamily="32" charset="0"/>
              </a:rPr>
              <a:t>的宽带移动通信系统称为第三代移动通信系统，简称为</a:t>
            </a:r>
            <a:r>
              <a:rPr lang="en-GB" altLang="zh-CN" sz="2800">
                <a:solidFill>
                  <a:srgbClr val="1D7ACF"/>
                </a:solidFill>
                <a:latin typeface="Verdana" pitchFamily="32" charset="0"/>
              </a:rPr>
              <a:t>3G</a:t>
            </a:r>
            <a:r>
              <a:rPr lang="zh-CN" altLang="en-GB" sz="2800">
                <a:solidFill>
                  <a:srgbClr val="1D7ACF"/>
                </a:solidFill>
                <a:latin typeface="Verdana" pitchFamily="32" charset="0"/>
              </a:rPr>
              <a:t>，它将支持</a:t>
            </a:r>
            <a:r>
              <a:rPr lang="zh-CN" altLang="en-GB" sz="2800">
                <a:solidFill>
                  <a:srgbClr val="FF0066"/>
                </a:solidFill>
                <a:latin typeface="Verdana" pitchFamily="32" charset="0"/>
              </a:rPr>
              <a:t>速率高达</a:t>
            </a:r>
            <a:r>
              <a:rPr lang="en-GB" altLang="zh-CN" sz="2800">
                <a:solidFill>
                  <a:srgbClr val="FF0066"/>
                </a:solidFill>
                <a:latin typeface="Verdana" pitchFamily="32" charset="0"/>
              </a:rPr>
              <a:t>2Mbps</a:t>
            </a:r>
            <a:r>
              <a:rPr lang="zh-CN" altLang="en-GB" sz="2800">
                <a:solidFill>
                  <a:srgbClr val="1D7ACF"/>
                </a:solidFill>
                <a:latin typeface="Verdana" pitchFamily="32" charset="0"/>
              </a:rPr>
              <a:t>的业务，而且业务种类将涉及话音、数据、图像以及多媒体等业务。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页脚占位符 3"/>
          <p:cNvSpPr>
            <a:spLocks noGrp="1"/>
          </p:cNvSpPr>
          <p:nvPr>
            <p:ph type="ftr" idx="10"/>
          </p:nvPr>
        </p:nvSpPr>
        <p:spPr/>
        <p:txBody>
          <a:bodyPr/>
          <a:lstStyle/>
          <a:p>
            <a:r>
              <a:rPr lang="en-GB" altLang="zh-CN"/>
              <a:t>Mobile Communication Theory</a:t>
            </a:r>
          </a:p>
        </p:txBody>
      </p:sp>
      <p:sp>
        <p:nvSpPr>
          <p:cNvPr id="227330" name="Rectangle 2"/>
          <p:cNvSpPr>
            <a:spLocks noGrp="1" noChangeArrowheads="1"/>
          </p:cNvSpPr>
          <p:nvPr>
            <p:ph type="title"/>
          </p:nvPr>
        </p:nvSpPr>
        <p:spPr>
          <a:xfrm>
            <a:off x="684213" y="285728"/>
            <a:ext cx="7772400" cy="5207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0" dirty="0">
                <a:effectLst>
                  <a:outerShdw blurRad="38100" dist="38100" dir="2700000" algn="tl">
                    <a:srgbClr val="C0C0C0"/>
                  </a:outerShdw>
                </a:effectLst>
              </a:rPr>
              <a:t>Walsh</a:t>
            </a:r>
            <a:r>
              <a:rPr lang="zh-CN" altLang="en-GB" sz="2800" b="0" dirty="0">
                <a:effectLst>
                  <a:outerShdw blurRad="38100" dist="38100" dir="2700000" algn="tl">
                    <a:srgbClr val="C0C0C0"/>
                  </a:outerShdw>
                </a:effectLst>
              </a:rPr>
              <a:t>码 </a:t>
            </a:r>
            <a:r>
              <a:rPr lang="zh-CN" altLang="en-US" sz="2800" b="0" dirty="0" smtClean="0">
                <a:effectLst>
                  <a:outerShdw blurRad="38100" dist="38100" dir="2700000" algn="tl">
                    <a:srgbClr val="C0C0C0"/>
                  </a:outerShdw>
                </a:effectLst>
              </a:rPr>
              <a:t>（</a:t>
            </a:r>
            <a:r>
              <a:rPr lang="en-GB" altLang="zh-CN" sz="2800" b="0" dirty="0" smtClean="0">
                <a:effectLst>
                  <a:outerShdw blurRad="38100" dist="38100" dir="2700000" algn="tl">
                    <a:srgbClr val="C0C0C0"/>
                  </a:outerShdw>
                </a:effectLst>
              </a:rPr>
              <a:t>2</a:t>
            </a:r>
            <a:r>
              <a:rPr lang="zh-CN" altLang="en-US" sz="2800" b="0" dirty="0" smtClean="0">
                <a:effectLst>
                  <a:outerShdw blurRad="38100" dist="38100" dir="2700000" algn="tl">
                    <a:srgbClr val="C0C0C0"/>
                  </a:outerShdw>
                </a:effectLst>
              </a:rPr>
              <a:t>）</a:t>
            </a:r>
            <a:endParaRPr lang="en-GB" altLang="zh-CN" sz="2800" b="0" dirty="0">
              <a:effectLst>
                <a:outerShdw blurRad="38100" dist="38100" dir="2700000" algn="tl">
                  <a:srgbClr val="C0C0C0"/>
                </a:outerShdw>
              </a:effectLst>
            </a:endParaRPr>
          </a:p>
        </p:txBody>
      </p:sp>
      <p:grpSp>
        <p:nvGrpSpPr>
          <p:cNvPr id="227331" name="Group 3"/>
          <p:cNvGrpSpPr>
            <a:grpSpLocks/>
          </p:cNvGrpSpPr>
          <p:nvPr/>
        </p:nvGrpSpPr>
        <p:grpSpPr bwMode="auto">
          <a:xfrm>
            <a:off x="609600" y="1066800"/>
            <a:ext cx="8207375" cy="5110163"/>
            <a:chOff x="384" y="672"/>
            <a:chExt cx="5170" cy="3219"/>
          </a:xfrm>
        </p:grpSpPr>
        <p:sp>
          <p:nvSpPr>
            <p:cNvPr id="227332" name="Rectangle 4"/>
            <p:cNvSpPr>
              <a:spLocks noChangeArrowheads="1"/>
            </p:cNvSpPr>
            <p:nvPr/>
          </p:nvSpPr>
          <p:spPr bwMode="auto">
            <a:xfrm>
              <a:off x="2878" y="113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64</a:t>
              </a:r>
            </a:p>
          </p:txBody>
        </p:sp>
        <p:sp>
          <p:nvSpPr>
            <p:cNvPr id="227333" name="Rectangle 5"/>
            <p:cNvSpPr>
              <a:spLocks noChangeArrowheads="1"/>
            </p:cNvSpPr>
            <p:nvPr/>
          </p:nvSpPr>
          <p:spPr bwMode="auto">
            <a:xfrm>
              <a:off x="1426" y="113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OTD</a:t>
              </a:r>
              <a:r>
                <a:rPr lang="zh-CN" altLang="en-GB" sz="1600">
                  <a:solidFill>
                    <a:srgbClr val="1D7ACF"/>
                  </a:solidFill>
                  <a:latin typeface="宋体" charset="-122"/>
                </a:rPr>
                <a:t>或</a:t>
              </a:r>
              <a:r>
                <a:rPr lang="en-GB" altLang="zh-CN" sz="1600">
                  <a:solidFill>
                    <a:srgbClr val="1D7ACF"/>
                  </a:solidFill>
                  <a:latin typeface="宋体" charset="-122"/>
                </a:rPr>
                <a:t>STS</a:t>
              </a:r>
              <a:r>
                <a:rPr lang="zh-CN" altLang="en-GB" sz="1600">
                  <a:solidFill>
                    <a:srgbClr val="1D7ACF"/>
                  </a:solidFill>
                  <a:latin typeface="宋体" charset="-122"/>
                </a:rPr>
                <a:t>方式</a:t>
              </a:r>
            </a:p>
          </p:txBody>
        </p:sp>
        <p:sp>
          <p:nvSpPr>
            <p:cNvPr id="227334" name="Rectangle 6"/>
            <p:cNvSpPr>
              <a:spLocks noChangeArrowheads="1"/>
            </p:cNvSpPr>
            <p:nvPr/>
          </p:nvSpPr>
          <p:spPr bwMode="auto">
            <a:xfrm>
              <a:off x="2878" y="136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128</a:t>
              </a:r>
            </a:p>
          </p:txBody>
        </p:sp>
        <p:sp>
          <p:nvSpPr>
            <p:cNvPr id="227335" name="Rectangle 7"/>
            <p:cNvSpPr>
              <a:spLocks noChangeArrowheads="1"/>
            </p:cNvSpPr>
            <p:nvPr/>
          </p:nvSpPr>
          <p:spPr bwMode="auto">
            <a:xfrm>
              <a:off x="1426" y="136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R=1/2</a:t>
              </a:r>
            </a:p>
          </p:txBody>
        </p:sp>
        <p:sp>
          <p:nvSpPr>
            <p:cNvPr id="227336" name="Rectangle 8"/>
            <p:cNvSpPr>
              <a:spLocks noChangeArrowheads="1"/>
            </p:cNvSpPr>
            <p:nvPr/>
          </p:nvSpPr>
          <p:spPr bwMode="auto">
            <a:xfrm>
              <a:off x="384" y="1362"/>
              <a:ext cx="1042" cy="46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cs typeface="Times New Roman" pitchFamily="16" charset="0"/>
                </a:rPr>
                <a:t>F-CACH</a:t>
              </a:r>
            </a:p>
          </p:txBody>
        </p:sp>
        <p:sp>
          <p:nvSpPr>
            <p:cNvPr id="227337" name="Rectangle 9"/>
            <p:cNvSpPr>
              <a:spLocks noChangeArrowheads="1"/>
            </p:cNvSpPr>
            <p:nvPr/>
          </p:nvSpPr>
          <p:spPr bwMode="auto">
            <a:xfrm>
              <a:off x="2878" y="366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64</a:t>
              </a:r>
            </a:p>
          </p:txBody>
        </p:sp>
        <p:sp>
          <p:nvSpPr>
            <p:cNvPr id="227338" name="Rectangle 10"/>
            <p:cNvSpPr>
              <a:spLocks noChangeArrowheads="1"/>
            </p:cNvSpPr>
            <p:nvPr/>
          </p:nvSpPr>
          <p:spPr bwMode="auto">
            <a:xfrm>
              <a:off x="1426" y="366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RC=1</a:t>
              </a:r>
              <a:r>
                <a:rPr lang="zh-CN" altLang="en-GB" sz="1600">
                  <a:solidFill>
                    <a:srgbClr val="1D7ACF"/>
                  </a:solidFill>
                  <a:latin typeface="宋体" charset="-122"/>
                </a:rPr>
                <a:t>或</a:t>
              </a:r>
              <a:r>
                <a:rPr lang="en-GB" altLang="zh-CN" sz="1600">
                  <a:solidFill>
                    <a:srgbClr val="1D7ACF"/>
                  </a:solidFill>
                  <a:latin typeface="宋体" charset="-122"/>
                </a:rPr>
                <a:t>RC=2</a:t>
              </a:r>
            </a:p>
          </p:txBody>
        </p:sp>
        <p:sp>
          <p:nvSpPr>
            <p:cNvPr id="227339" name="Rectangle 11"/>
            <p:cNvSpPr>
              <a:spLocks noChangeArrowheads="1"/>
            </p:cNvSpPr>
            <p:nvPr/>
          </p:nvSpPr>
          <p:spPr bwMode="auto">
            <a:xfrm>
              <a:off x="384" y="3662"/>
              <a:ext cx="1042"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cs typeface="Times New Roman" pitchFamily="16" charset="0"/>
                </a:rPr>
                <a:t>F-SCCH</a:t>
              </a:r>
            </a:p>
          </p:txBody>
        </p:sp>
        <p:sp>
          <p:nvSpPr>
            <p:cNvPr id="227340" name="Rectangle 12"/>
            <p:cNvSpPr>
              <a:spLocks noChangeArrowheads="1"/>
            </p:cNvSpPr>
            <p:nvPr/>
          </p:nvSpPr>
          <p:spPr bwMode="auto">
            <a:xfrm>
              <a:off x="2878" y="343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N</a:t>
              </a:r>
              <a:r>
                <a:rPr lang="en-GB" altLang="zh-CN" sz="1600">
                  <a:solidFill>
                    <a:srgbClr val="1D7ACF"/>
                  </a:solidFill>
                  <a:latin typeface="宋体" charset="-122"/>
                </a:rPr>
                <a:t>  </a:t>
              </a:r>
              <a:r>
                <a:rPr lang="zh-CN" altLang="en-GB" sz="1600">
                  <a:solidFill>
                    <a:srgbClr val="1D7ACF"/>
                  </a:solidFill>
                  <a:latin typeface="宋体" charset="-122"/>
                </a:rPr>
                <a:t>（</a:t>
              </a:r>
              <a:r>
                <a:rPr lang="en-GB" altLang="zh-CN" sz="1600">
                  <a:solidFill>
                    <a:srgbClr val="1D7ACF"/>
                  </a:solidFill>
                  <a:latin typeface="宋体" charset="-122"/>
                </a:rPr>
                <a:t>N=4</a:t>
              </a:r>
              <a:r>
                <a:rPr lang="zh-CN" altLang="en-GB" sz="1600">
                  <a:solidFill>
                    <a:srgbClr val="1D7ACF"/>
                  </a:solidFill>
                  <a:latin typeface="宋体" charset="-122"/>
                </a:rPr>
                <a:t>，</a:t>
              </a:r>
              <a:r>
                <a:rPr lang="en-GB" altLang="zh-CN" sz="1600">
                  <a:solidFill>
                    <a:srgbClr val="1D7ACF"/>
                  </a:solidFill>
                  <a:latin typeface="宋体" charset="-122"/>
                </a:rPr>
                <a:t>8</a:t>
              </a:r>
              <a:r>
                <a:rPr lang="zh-CN" altLang="en-GB" sz="1600">
                  <a:solidFill>
                    <a:srgbClr val="1D7ACF"/>
                  </a:solidFill>
                  <a:latin typeface="宋体" charset="-122"/>
                </a:rPr>
                <a:t>，</a:t>
              </a:r>
              <a:r>
                <a:rPr lang="en-GB" altLang="zh-CN" sz="1600">
                  <a:solidFill>
                    <a:srgbClr val="1D7ACF"/>
                  </a:solidFill>
                  <a:latin typeface="宋体" charset="-122"/>
                </a:rPr>
                <a:t>16</a:t>
              </a:r>
              <a:r>
                <a:rPr lang="zh-CN" altLang="en-GB" sz="1600">
                  <a:solidFill>
                    <a:srgbClr val="1D7ACF"/>
                  </a:solidFill>
                  <a:latin typeface="宋体" charset="-122"/>
                </a:rPr>
                <a:t>，</a:t>
              </a:r>
              <a:r>
                <a:rPr lang="en-GB" altLang="zh-CN" sz="1600">
                  <a:solidFill>
                    <a:srgbClr val="1D7ACF"/>
                  </a:solidFill>
                  <a:latin typeface="宋体" charset="-122"/>
                </a:rPr>
                <a:t>32, 64, </a:t>
              </a:r>
              <a:r>
                <a:rPr lang="zh-CN" altLang="en-GB" sz="1600">
                  <a:solidFill>
                    <a:srgbClr val="1D7ACF"/>
                  </a:solidFill>
                  <a:latin typeface="宋体" charset="-122"/>
                </a:rPr>
                <a:t>和</a:t>
              </a:r>
              <a:r>
                <a:rPr lang="en-GB" altLang="zh-CN" sz="1600">
                  <a:solidFill>
                    <a:srgbClr val="1D7ACF"/>
                  </a:solidFill>
                  <a:latin typeface="宋体" charset="-122"/>
                </a:rPr>
                <a:t>128 </a:t>
              </a:r>
              <a:r>
                <a:rPr lang="zh-CN" altLang="en-GB" sz="1600">
                  <a:solidFill>
                    <a:srgbClr val="1D7ACF"/>
                  </a:solidFill>
                  <a:latin typeface="宋体" charset="-122"/>
                </a:rPr>
                <a:t>）</a:t>
              </a:r>
            </a:p>
          </p:txBody>
        </p:sp>
        <p:sp>
          <p:nvSpPr>
            <p:cNvPr id="227341" name="Rectangle 13"/>
            <p:cNvSpPr>
              <a:spLocks noChangeArrowheads="1"/>
            </p:cNvSpPr>
            <p:nvPr/>
          </p:nvSpPr>
          <p:spPr bwMode="auto">
            <a:xfrm>
              <a:off x="1426" y="343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RC=3</a:t>
              </a:r>
              <a:r>
                <a:rPr lang="zh-CN" altLang="en-GB" sz="1600">
                  <a:solidFill>
                    <a:srgbClr val="1D7ACF"/>
                  </a:solidFill>
                  <a:latin typeface="宋体" charset="-122"/>
                </a:rPr>
                <a:t>或</a:t>
              </a:r>
              <a:r>
                <a:rPr lang="en-GB" altLang="zh-CN" sz="1600">
                  <a:solidFill>
                    <a:srgbClr val="1D7ACF"/>
                  </a:solidFill>
                  <a:latin typeface="宋体" charset="-122"/>
                </a:rPr>
                <a:t>RC=4</a:t>
              </a:r>
            </a:p>
          </p:txBody>
        </p:sp>
        <p:sp>
          <p:nvSpPr>
            <p:cNvPr id="227342" name="Rectangle 14"/>
            <p:cNvSpPr>
              <a:spLocks noChangeArrowheads="1"/>
            </p:cNvSpPr>
            <p:nvPr/>
          </p:nvSpPr>
          <p:spPr bwMode="auto">
            <a:xfrm>
              <a:off x="384" y="3432"/>
              <a:ext cx="1042"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cs typeface="Times New Roman" pitchFamily="16" charset="0"/>
                </a:rPr>
                <a:t>F-FCH</a:t>
              </a:r>
            </a:p>
          </p:txBody>
        </p:sp>
        <p:sp>
          <p:nvSpPr>
            <p:cNvPr id="227343" name="Rectangle 15"/>
            <p:cNvSpPr>
              <a:spLocks noChangeArrowheads="1"/>
            </p:cNvSpPr>
            <p:nvPr/>
          </p:nvSpPr>
          <p:spPr bwMode="auto">
            <a:xfrm>
              <a:off x="2878" y="320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128</a:t>
              </a:r>
            </a:p>
          </p:txBody>
        </p:sp>
        <p:sp>
          <p:nvSpPr>
            <p:cNvPr id="227344" name="Rectangle 16"/>
            <p:cNvSpPr>
              <a:spLocks noChangeArrowheads="1"/>
            </p:cNvSpPr>
            <p:nvPr/>
          </p:nvSpPr>
          <p:spPr bwMode="auto">
            <a:xfrm>
              <a:off x="1426" y="320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RC=4</a:t>
              </a:r>
            </a:p>
          </p:txBody>
        </p:sp>
        <p:sp>
          <p:nvSpPr>
            <p:cNvPr id="227345" name="Rectangle 17"/>
            <p:cNvSpPr>
              <a:spLocks noChangeArrowheads="1"/>
            </p:cNvSpPr>
            <p:nvPr/>
          </p:nvSpPr>
          <p:spPr bwMode="auto">
            <a:xfrm>
              <a:off x="2878" y="297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64</a:t>
              </a:r>
            </a:p>
          </p:txBody>
        </p:sp>
        <p:sp>
          <p:nvSpPr>
            <p:cNvPr id="227346" name="Rectangle 18"/>
            <p:cNvSpPr>
              <a:spLocks noChangeArrowheads="1"/>
            </p:cNvSpPr>
            <p:nvPr/>
          </p:nvSpPr>
          <p:spPr bwMode="auto">
            <a:xfrm>
              <a:off x="1426" y="297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RC=3</a:t>
              </a:r>
              <a:r>
                <a:rPr lang="zh-CN" altLang="en-GB" sz="1600">
                  <a:solidFill>
                    <a:srgbClr val="1D7ACF"/>
                  </a:solidFill>
                  <a:latin typeface="宋体" charset="-122"/>
                </a:rPr>
                <a:t>或</a:t>
              </a:r>
              <a:r>
                <a:rPr lang="en-GB" altLang="zh-CN" sz="1600">
                  <a:solidFill>
                    <a:srgbClr val="1D7ACF"/>
                  </a:solidFill>
                  <a:latin typeface="宋体" charset="-122"/>
                </a:rPr>
                <a:t>RC=5</a:t>
              </a:r>
            </a:p>
          </p:txBody>
        </p:sp>
        <p:sp>
          <p:nvSpPr>
            <p:cNvPr id="227347" name="Rectangle 19"/>
            <p:cNvSpPr>
              <a:spLocks noChangeArrowheads="1"/>
            </p:cNvSpPr>
            <p:nvPr/>
          </p:nvSpPr>
          <p:spPr bwMode="auto">
            <a:xfrm>
              <a:off x="2878" y="274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64</a:t>
              </a:r>
            </a:p>
          </p:txBody>
        </p:sp>
        <p:sp>
          <p:nvSpPr>
            <p:cNvPr id="227348" name="Rectangle 20"/>
            <p:cNvSpPr>
              <a:spLocks noChangeArrowheads="1"/>
            </p:cNvSpPr>
            <p:nvPr/>
          </p:nvSpPr>
          <p:spPr bwMode="auto">
            <a:xfrm>
              <a:off x="1426" y="274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RC=1</a:t>
              </a:r>
              <a:r>
                <a:rPr lang="zh-CN" altLang="en-GB" sz="1600">
                  <a:solidFill>
                    <a:srgbClr val="1D7ACF"/>
                  </a:solidFill>
                  <a:latin typeface="宋体" charset="-122"/>
                </a:rPr>
                <a:t>或</a:t>
              </a:r>
              <a:r>
                <a:rPr lang="en-GB" altLang="zh-CN" sz="1600">
                  <a:solidFill>
                    <a:srgbClr val="1D7ACF"/>
                  </a:solidFill>
                  <a:latin typeface="宋体" charset="-122"/>
                </a:rPr>
                <a:t>RC=2</a:t>
              </a:r>
            </a:p>
          </p:txBody>
        </p:sp>
        <p:sp>
          <p:nvSpPr>
            <p:cNvPr id="227349" name="Rectangle 21"/>
            <p:cNvSpPr>
              <a:spLocks noChangeArrowheads="1"/>
            </p:cNvSpPr>
            <p:nvPr/>
          </p:nvSpPr>
          <p:spPr bwMode="auto">
            <a:xfrm>
              <a:off x="384" y="2742"/>
              <a:ext cx="1042" cy="69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cs typeface="Times New Roman" pitchFamily="16" charset="0"/>
                </a:rPr>
                <a:t>F-FCH</a:t>
              </a:r>
            </a:p>
          </p:txBody>
        </p:sp>
        <p:sp>
          <p:nvSpPr>
            <p:cNvPr id="227350" name="Rectangle 22"/>
            <p:cNvSpPr>
              <a:spLocks noChangeArrowheads="1"/>
            </p:cNvSpPr>
            <p:nvPr/>
          </p:nvSpPr>
          <p:spPr bwMode="auto">
            <a:xfrm>
              <a:off x="2878" y="90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128</a:t>
              </a:r>
            </a:p>
          </p:txBody>
        </p:sp>
        <p:sp>
          <p:nvSpPr>
            <p:cNvPr id="227351" name="Rectangle 23"/>
            <p:cNvSpPr>
              <a:spLocks noChangeArrowheads="1"/>
            </p:cNvSpPr>
            <p:nvPr/>
          </p:nvSpPr>
          <p:spPr bwMode="auto">
            <a:xfrm>
              <a:off x="1426" y="90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1D7ACF"/>
                  </a:solidFill>
                  <a:latin typeface="宋体" charset="-122"/>
                </a:rPr>
                <a:t>非发送分集</a:t>
              </a:r>
            </a:p>
          </p:txBody>
        </p:sp>
        <p:sp>
          <p:nvSpPr>
            <p:cNvPr id="227352" name="Rectangle 24"/>
            <p:cNvSpPr>
              <a:spLocks noChangeArrowheads="1"/>
            </p:cNvSpPr>
            <p:nvPr/>
          </p:nvSpPr>
          <p:spPr bwMode="auto">
            <a:xfrm>
              <a:off x="384" y="902"/>
              <a:ext cx="1042" cy="46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cs typeface="Times New Roman" pitchFamily="16" charset="0"/>
                </a:rPr>
                <a:t>F-CPCCH</a:t>
              </a:r>
            </a:p>
          </p:txBody>
        </p:sp>
        <p:sp>
          <p:nvSpPr>
            <p:cNvPr id="227353" name="Rectangle 25"/>
            <p:cNvSpPr>
              <a:spLocks noChangeArrowheads="1"/>
            </p:cNvSpPr>
            <p:nvPr/>
          </p:nvSpPr>
          <p:spPr bwMode="auto">
            <a:xfrm>
              <a:off x="2878" y="251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128</a:t>
              </a:r>
            </a:p>
          </p:txBody>
        </p:sp>
        <p:sp>
          <p:nvSpPr>
            <p:cNvPr id="227354" name="Rectangle 26"/>
            <p:cNvSpPr>
              <a:spLocks noChangeArrowheads="1"/>
            </p:cNvSpPr>
            <p:nvPr/>
          </p:nvSpPr>
          <p:spPr bwMode="auto">
            <a:xfrm>
              <a:off x="1426" y="251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RC=4</a:t>
              </a:r>
            </a:p>
          </p:txBody>
        </p:sp>
        <p:sp>
          <p:nvSpPr>
            <p:cNvPr id="227355" name="Rectangle 27"/>
            <p:cNvSpPr>
              <a:spLocks noChangeArrowheads="1"/>
            </p:cNvSpPr>
            <p:nvPr/>
          </p:nvSpPr>
          <p:spPr bwMode="auto">
            <a:xfrm>
              <a:off x="2878" y="228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64</a:t>
              </a:r>
            </a:p>
          </p:txBody>
        </p:sp>
        <p:sp>
          <p:nvSpPr>
            <p:cNvPr id="227356" name="Rectangle 28"/>
            <p:cNvSpPr>
              <a:spLocks noChangeArrowheads="1"/>
            </p:cNvSpPr>
            <p:nvPr/>
          </p:nvSpPr>
          <p:spPr bwMode="auto">
            <a:xfrm>
              <a:off x="1426" y="228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RC=3</a:t>
              </a:r>
              <a:r>
                <a:rPr lang="zh-CN" altLang="en-GB" sz="1600">
                  <a:solidFill>
                    <a:srgbClr val="1D7ACF"/>
                  </a:solidFill>
                  <a:latin typeface="宋体" charset="-122"/>
                </a:rPr>
                <a:t>或</a:t>
              </a:r>
              <a:r>
                <a:rPr lang="en-GB" altLang="zh-CN" sz="1600">
                  <a:solidFill>
                    <a:srgbClr val="1D7ACF"/>
                  </a:solidFill>
                  <a:latin typeface="宋体" charset="-122"/>
                </a:rPr>
                <a:t>RC=5</a:t>
              </a:r>
            </a:p>
          </p:txBody>
        </p:sp>
        <p:sp>
          <p:nvSpPr>
            <p:cNvPr id="227357" name="Rectangle 29"/>
            <p:cNvSpPr>
              <a:spLocks noChangeArrowheads="1"/>
            </p:cNvSpPr>
            <p:nvPr/>
          </p:nvSpPr>
          <p:spPr bwMode="auto">
            <a:xfrm>
              <a:off x="384" y="2282"/>
              <a:ext cx="1042" cy="46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cs typeface="Times New Roman" pitchFamily="16" charset="0"/>
                </a:rPr>
                <a:t>F-DCCH</a:t>
              </a:r>
            </a:p>
          </p:txBody>
        </p:sp>
        <p:sp>
          <p:nvSpPr>
            <p:cNvPr id="227358" name="Rectangle 30"/>
            <p:cNvSpPr>
              <a:spLocks noChangeArrowheads="1"/>
            </p:cNvSpPr>
            <p:nvPr/>
          </p:nvSpPr>
          <p:spPr bwMode="auto">
            <a:xfrm>
              <a:off x="2878" y="205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N  </a:t>
              </a:r>
              <a:r>
                <a:rPr lang="zh-CN" altLang="en-GB" sz="1600">
                  <a:solidFill>
                    <a:srgbClr val="1D7ACF"/>
                  </a:solidFill>
                  <a:latin typeface="宋体" charset="-122"/>
                </a:rPr>
                <a:t>（</a:t>
              </a:r>
              <a:r>
                <a:rPr lang="en-GB" altLang="zh-CN" sz="1600">
                  <a:solidFill>
                    <a:srgbClr val="1D7ACF"/>
                  </a:solidFill>
                  <a:latin typeface="宋体" charset="-122"/>
                </a:rPr>
                <a:t>N=16</a:t>
              </a:r>
              <a:r>
                <a:rPr lang="zh-CN" altLang="en-GB" sz="1600">
                  <a:solidFill>
                    <a:srgbClr val="1D7ACF"/>
                  </a:solidFill>
                  <a:latin typeface="宋体" charset="-122"/>
                </a:rPr>
                <a:t>，</a:t>
              </a:r>
              <a:r>
                <a:rPr lang="en-GB" altLang="zh-CN" sz="1600">
                  <a:solidFill>
                    <a:srgbClr val="1D7ACF"/>
                  </a:solidFill>
                  <a:latin typeface="宋体" charset="-122"/>
                </a:rPr>
                <a:t>32</a:t>
              </a:r>
              <a:r>
                <a:rPr lang="zh-CN" altLang="en-GB" sz="1600">
                  <a:solidFill>
                    <a:srgbClr val="1D7ACF"/>
                  </a:solidFill>
                  <a:latin typeface="宋体" charset="-122"/>
                </a:rPr>
                <a:t>和</a:t>
              </a:r>
              <a:r>
                <a:rPr lang="en-GB" altLang="zh-CN" sz="1600">
                  <a:solidFill>
                    <a:srgbClr val="1D7ACF"/>
                  </a:solidFill>
                  <a:latin typeface="宋体" charset="-122"/>
                </a:rPr>
                <a:t>64 </a:t>
              </a:r>
              <a:r>
                <a:rPr lang="zh-CN" altLang="en-GB" sz="1600">
                  <a:solidFill>
                    <a:srgbClr val="1D7ACF"/>
                  </a:solidFill>
                  <a:latin typeface="宋体" charset="-122"/>
                </a:rPr>
                <a:t>）</a:t>
              </a:r>
            </a:p>
          </p:txBody>
        </p:sp>
        <p:sp>
          <p:nvSpPr>
            <p:cNvPr id="227359" name="Rectangle 31"/>
            <p:cNvSpPr>
              <a:spLocks noChangeArrowheads="1"/>
            </p:cNvSpPr>
            <p:nvPr/>
          </p:nvSpPr>
          <p:spPr bwMode="auto">
            <a:xfrm>
              <a:off x="1426" y="205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R=1/4</a:t>
              </a:r>
            </a:p>
          </p:txBody>
        </p:sp>
        <p:sp>
          <p:nvSpPr>
            <p:cNvPr id="227360" name="Rectangle 32"/>
            <p:cNvSpPr>
              <a:spLocks noChangeArrowheads="1"/>
            </p:cNvSpPr>
            <p:nvPr/>
          </p:nvSpPr>
          <p:spPr bwMode="auto">
            <a:xfrm>
              <a:off x="2878" y="182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N</a:t>
              </a:r>
              <a:r>
                <a:rPr lang="en-GB" altLang="zh-CN" sz="1600">
                  <a:solidFill>
                    <a:srgbClr val="1D7ACF"/>
                  </a:solidFill>
                  <a:latin typeface="宋体" charset="-122"/>
                </a:rPr>
                <a:t>  </a:t>
              </a:r>
              <a:r>
                <a:rPr lang="zh-CN" altLang="en-GB" sz="1600">
                  <a:solidFill>
                    <a:srgbClr val="1D7ACF"/>
                  </a:solidFill>
                  <a:latin typeface="宋体" charset="-122"/>
                </a:rPr>
                <a:t>（</a:t>
              </a:r>
              <a:r>
                <a:rPr lang="en-GB" altLang="zh-CN" sz="1600">
                  <a:solidFill>
                    <a:srgbClr val="1D7ACF"/>
                  </a:solidFill>
                  <a:latin typeface="宋体" charset="-122"/>
                </a:rPr>
                <a:t>N=32, 64, </a:t>
              </a:r>
              <a:r>
                <a:rPr lang="zh-CN" altLang="en-GB" sz="1600">
                  <a:solidFill>
                    <a:srgbClr val="1D7ACF"/>
                  </a:solidFill>
                  <a:latin typeface="宋体" charset="-122"/>
                </a:rPr>
                <a:t>和</a:t>
              </a:r>
              <a:r>
                <a:rPr lang="en-GB" altLang="zh-CN" sz="1600">
                  <a:solidFill>
                    <a:srgbClr val="1D7ACF"/>
                  </a:solidFill>
                  <a:latin typeface="宋体" charset="-122"/>
                </a:rPr>
                <a:t>128 </a:t>
              </a:r>
              <a:r>
                <a:rPr lang="zh-CN" altLang="en-GB" sz="1600">
                  <a:solidFill>
                    <a:srgbClr val="1D7ACF"/>
                  </a:solidFill>
                  <a:latin typeface="宋体" charset="-122"/>
                </a:rPr>
                <a:t>）</a:t>
              </a:r>
            </a:p>
          </p:txBody>
        </p:sp>
        <p:sp>
          <p:nvSpPr>
            <p:cNvPr id="227361" name="Rectangle 33"/>
            <p:cNvSpPr>
              <a:spLocks noChangeArrowheads="1"/>
            </p:cNvSpPr>
            <p:nvPr/>
          </p:nvSpPr>
          <p:spPr bwMode="auto">
            <a:xfrm>
              <a:off x="1426" y="182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R=1/2</a:t>
              </a:r>
            </a:p>
          </p:txBody>
        </p:sp>
        <p:sp>
          <p:nvSpPr>
            <p:cNvPr id="227362" name="Rectangle 34"/>
            <p:cNvSpPr>
              <a:spLocks noChangeArrowheads="1"/>
            </p:cNvSpPr>
            <p:nvPr/>
          </p:nvSpPr>
          <p:spPr bwMode="auto">
            <a:xfrm>
              <a:off x="384" y="1822"/>
              <a:ext cx="1042" cy="46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cs typeface="Times New Roman" pitchFamily="16" charset="0"/>
                </a:rPr>
                <a:t>F-CCCH</a:t>
              </a:r>
            </a:p>
          </p:txBody>
        </p:sp>
        <p:sp>
          <p:nvSpPr>
            <p:cNvPr id="227363" name="Rectangle 35"/>
            <p:cNvSpPr>
              <a:spLocks noChangeArrowheads="1"/>
            </p:cNvSpPr>
            <p:nvPr/>
          </p:nvSpPr>
          <p:spPr bwMode="auto">
            <a:xfrm>
              <a:off x="2878" y="1592"/>
              <a:ext cx="2677" cy="230"/>
            </a:xfrm>
            <a:prstGeom prst="rect">
              <a:avLst/>
            </a:prstGeom>
            <a:solidFill>
              <a:srgbClr val="FFFF65"/>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W</a:t>
              </a:r>
              <a:r>
                <a:rPr lang="en-GB" altLang="zh-CN" sz="1600" baseline="-25000">
                  <a:solidFill>
                    <a:srgbClr val="1D7ACF"/>
                  </a:solidFill>
                  <a:latin typeface="宋体" charset="-122"/>
                </a:rPr>
                <a:t>n</a:t>
              </a:r>
              <a:r>
                <a:rPr lang="en-GB" altLang="zh-CN" sz="1600" baseline="30000">
                  <a:solidFill>
                    <a:srgbClr val="1D7ACF"/>
                  </a:solidFill>
                  <a:latin typeface="宋体" charset="-122"/>
                </a:rPr>
                <a:t>64</a:t>
              </a:r>
            </a:p>
          </p:txBody>
        </p:sp>
        <p:sp>
          <p:nvSpPr>
            <p:cNvPr id="227364" name="Rectangle 36"/>
            <p:cNvSpPr>
              <a:spLocks noChangeArrowheads="1"/>
            </p:cNvSpPr>
            <p:nvPr/>
          </p:nvSpPr>
          <p:spPr bwMode="auto">
            <a:xfrm>
              <a:off x="1426" y="1592"/>
              <a:ext cx="1452" cy="230"/>
            </a:xfrm>
            <a:prstGeom prst="rect">
              <a:avLst/>
            </a:prstGeom>
            <a:solidFill>
              <a:srgbClr val="FFFF65"/>
            </a:solidFill>
            <a:ln w="9525">
              <a:noFill/>
              <a:round/>
              <a:headEnd/>
              <a:tailEnd/>
            </a:ln>
            <a:effectLst/>
          </p:spPr>
          <p:txBody>
            <a:bodyPr lIns="90000" tIns="46800" rIns="90000" bIns="46800"/>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1D7ACF"/>
                  </a:solidFill>
                  <a:latin typeface="宋体" charset="-122"/>
                </a:rPr>
                <a:t>R=1/4</a:t>
              </a:r>
            </a:p>
          </p:txBody>
        </p:sp>
        <p:sp>
          <p:nvSpPr>
            <p:cNvPr id="227365" name="Rectangle 37"/>
            <p:cNvSpPr>
              <a:spLocks noChangeArrowheads="1"/>
            </p:cNvSpPr>
            <p:nvPr/>
          </p:nvSpPr>
          <p:spPr bwMode="auto">
            <a:xfrm>
              <a:off x="2878" y="672"/>
              <a:ext cx="2677" cy="230"/>
            </a:xfrm>
            <a:prstGeom prst="rect">
              <a:avLst/>
            </a:prstGeom>
            <a:solidFill>
              <a:srgbClr val="E2A7FF"/>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003300"/>
                  </a:solidFill>
                  <a:latin typeface="宋体" charset="-122"/>
                  <a:cs typeface="Times New Roman" pitchFamily="16" charset="0"/>
                </a:rPr>
                <a:t>Walsh</a:t>
              </a:r>
              <a:r>
                <a:rPr lang="zh-CN" altLang="en-GB" sz="1600">
                  <a:solidFill>
                    <a:srgbClr val="003300"/>
                  </a:solidFill>
                  <a:latin typeface="宋体" charset="-122"/>
                  <a:cs typeface="Times New Roman" pitchFamily="16" charset="0"/>
                </a:rPr>
                <a:t>函数</a:t>
              </a:r>
            </a:p>
          </p:txBody>
        </p:sp>
        <p:sp>
          <p:nvSpPr>
            <p:cNvPr id="227366" name="Rectangle 38"/>
            <p:cNvSpPr>
              <a:spLocks noChangeArrowheads="1"/>
            </p:cNvSpPr>
            <p:nvPr/>
          </p:nvSpPr>
          <p:spPr bwMode="auto">
            <a:xfrm>
              <a:off x="384" y="672"/>
              <a:ext cx="2494" cy="230"/>
            </a:xfrm>
            <a:prstGeom prst="rect">
              <a:avLst/>
            </a:prstGeom>
            <a:solidFill>
              <a:srgbClr val="E2A7FF"/>
            </a:solidFill>
            <a:ln w="9525">
              <a:noFill/>
              <a:round/>
              <a:headEnd/>
              <a:tailEnd/>
            </a:ln>
            <a:effectLst/>
          </p:spPr>
          <p:txBody>
            <a:bodyPr lIns="90000" tIns="46800" rIns="90000" bIns="46800" anchor="ctr"/>
            <a:lstStyle/>
            <a:p>
              <a:pPr algn="ctr">
                <a:spcBef>
                  <a:spcPts val="4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a:solidFill>
                    <a:srgbClr val="003300"/>
                  </a:solidFill>
                  <a:latin typeface="宋体" charset="-122"/>
                  <a:cs typeface="Times New Roman" pitchFamily="16" charset="0"/>
                </a:rPr>
                <a:t>信道类型</a:t>
              </a:r>
            </a:p>
          </p:txBody>
        </p:sp>
        <p:sp>
          <p:nvSpPr>
            <p:cNvPr id="227367" name="Line 39"/>
            <p:cNvSpPr>
              <a:spLocks noChangeShapeType="1"/>
            </p:cNvSpPr>
            <p:nvPr/>
          </p:nvSpPr>
          <p:spPr bwMode="auto">
            <a:xfrm>
              <a:off x="384" y="672"/>
              <a:ext cx="2494" cy="1"/>
            </a:xfrm>
            <a:prstGeom prst="line">
              <a:avLst/>
            </a:prstGeom>
            <a:noFill/>
            <a:ln w="9525">
              <a:noFill/>
              <a:round/>
              <a:headEnd/>
              <a:tailEnd/>
            </a:ln>
            <a:effectLst/>
          </p:spPr>
          <p:txBody>
            <a:bodyPr/>
            <a:lstStyle/>
            <a:p>
              <a:endParaRPr lang="zh-CN" altLang="en-US"/>
            </a:p>
          </p:txBody>
        </p:sp>
        <p:sp>
          <p:nvSpPr>
            <p:cNvPr id="227368" name="Line 40"/>
            <p:cNvSpPr>
              <a:spLocks noChangeShapeType="1"/>
            </p:cNvSpPr>
            <p:nvPr/>
          </p:nvSpPr>
          <p:spPr bwMode="auto">
            <a:xfrm>
              <a:off x="384" y="1822"/>
              <a:ext cx="5171" cy="1"/>
            </a:xfrm>
            <a:prstGeom prst="line">
              <a:avLst/>
            </a:prstGeom>
            <a:noFill/>
            <a:ln w="12600">
              <a:solidFill>
                <a:srgbClr val="000066"/>
              </a:solidFill>
              <a:miter lim="800000"/>
              <a:headEnd/>
              <a:tailEnd/>
            </a:ln>
            <a:effectLst/>
          </p:spPr>
          <p:txBody>
            <a:bodyPr/>
            <a:lstStyle/>
            <a:p>
              <a:endParaRPr lang="zh-CN" altLang="en-US"/>
            </a:p>
          </p:txBody>
        </p:sp>
        <p:sp>
          <p:nvSpPr>
            <p:cNvPr id="227369" name="Line 41"/>
            <p:cNvSpPr>
              <a:spLocks noChangeShapeType="1"/>
            </p:cNvSpPr>
            <p:nvPr/>
          </p:nvSpPr>
          <p:spPr bwMode="auto">
            <a:xfrm>
              <a:off x="384" y="2282"/>
              <a:ext cx="5171" cy="1"/>
            </a:xfrm>
            <a:prstGeom prst="line">
              <a:avLst/>
            </a:prstGeom>
            <a:noFill/>
            <a:ln w="12600">
              <a:solidFill>
                <a:srgbClr val="000066"/>
              </a:solidFill>
              <a:miter lim="800000"/>
              <a:headEnd/>
              <a:tailEnd/>
            </a:ln>
            <a:effectLst/>
          </p:spPr>
          <p:txBody>
            <a:bodyPr/>
            <a:lstStyle/>
            <a:p>
              <a:endParaRPr lang="zh-CN" altLang="en-US"/>
            </a:p>
          </p:txBody>
        </p:sp>
        <p:sp>
          <p:nvSpPr>
            <p:cNvPr id="227370" name="Line 42"/>
            <p:cNvSpPr>
              <a:spLocks noChangeShapeType="1"/>
            </p:cNvSpPr>
            <p:nvPr/>
          </p:nvSpPr>
          <p:spPr bwMode="auto">
            <a:xfrm>
              <a:off x="384" y="672"/>
              <a:ext cx="1" cy="230"/>
            </a:xfrm>
            <a:prstGeom prst="line">
              <a:avLst/>
            </a:prstGeom>
            <a:noFill/>
            <a:ln w="9525">
              <a:noFill/>
              <a:round/>
              <a:headEnd/>
              <a:tailEnd/>
            </a:ln>
            <a:effectLst/>
          </p:spPr>
          <p:txBody>
            <a:bodyPr/>
            <a:lstStyle/>
            <a:p>
              <a:endParaRPr lang="zh-CN" altLang="en-US"/>
            </a:p>
          </p:txBody>
        </p:sp>
        <p:sp>
          <p:nvSpPr>
            <p:cNvPr id="227371" name="Line 43"/>
            <p:cNvSpPr>
              <a:spLocks noChangeShapeType="1"/>
            </p:cNvSpPr>
            <p:nvPr/>
          </p:nvSpPr>
          <p:spPr bwMode="auto">
            <a:xfrm>
              <a:off x="2878" y="672"/>
              <a:ext cx="1" cy="3220"/>
            </a:xfrm>
            <a:prstGeom prst="line">
              <a:avLst/>
            </a:prstGeom>
            <a:noFill/>
            <a:ln w="12600">
              <a:solidFill>
                <a:srgbClr val="000066"/>
              </a:solidFill>
              <a:miter lim="800000"/>
              <a:headEnd/>
              <a:tailEnd/>
            </a:ln>
            <a:effectLst/>
          </p:spPr>
          <p:txBody>
            <a:bodyPr/>
            <a:lstStyle/>
            <a:p>
              <a:endParaRPr lang="zh-CN" altLang="en-US"/>
            </a:p>
          </p:txBody>
        </p:sp>
        <p:sp>
          <p:nvSpPr>
            <p:cNvPr id="227372" name="Line 44"/>
            <p:cNvSpPr>
              <a:spLocks noChangeShapeType="1"/>
            </p:cNvSpPr>
            <p:nvPr/>
          </p:nvSpPr>
          <p:spPr bwMode="auto">
            <a:xfrm>
              <a:off x="5555" y="672"/>
              <a:ext cx="1" cy="230"/>
            </a:xfrm>
            <a:prstGeom prst="line">
              <a:avLst/>
            </a:prstGeom>
            <a:noFill/>
            <a:ln w="9525">
              <a:noFill/>
              <a:round/>
              <a:headEnd/>
              <a:tailEnd/>
            </a:ln>
            <a:effectLst/>
          </p:spPr>
          <p:txBody>
            <a:bodyPr/>
            <a:lstStyle/>
            <a:p>
              <a:endParaRPr lang="zh-CN" altLang="en-US"/>
            </a:p>
          </p:txBody>
        </p:sp>
        <p:sp>
          <p:nvSpPr>
            <p:cNvPr id="227373" name="Line 45"/>
            <p:cNvSpPr>
              <a:spLocks noChangeShapeType="1"/>
            </p:cNvSpPr>
            <p:nvPr/>
          </p:nvSpPr>
          <p:spPr bwMode="auto">
            <a:xfrm>
              <a:off x="1426" y="1592"/>
              <a:ext cx="4129" cy="1"/>
            </a:xfrm>
            <a:prstGeom prst="line">
              <a:avLst/>
            </a:prstGeom>
            <a:noFill/>
            <a:ln w="12600">
              <a:solidFill>
                <a:srgbClr val="000066"/>
              </a:solidFill>
              <a:miter lim="800000"/>
              <a:headEnd/>
              <a:tailEnd/>
            </a:ln>
            <a:effectLst/>
          </p:spPr>
          <p:txBody>
            <a:bodyPr/>
            <a:lstStyle/>
            <a:p>
              <a:endParaRPr lang="zh-CN" altLang="en-US"/>
            </a:p>
          </p:txBody>
        </p:sp>
        <p:sp>
          <p:nvSpPr>
            <p:cNvPr id="227374" name="Line 46"/>
            <p:cNvSpPr>
              <a:spLocks noChangeShapeType="1"/>
            </p:cNvSpPr>
            <p:nvPr/>
          </p:nvSpPr>
          <p:spPr bwMode="auto">
            <a:xfrm>
              <a:off x="1426" y="2052"/>
              <a:ext cx="4129" cy="1"/>
            </a:xfrm>
            <a:prstGeom prst="line">
              <a:avLst/>
            </a:prstGeom>
            <a:noFill/>
            <a:ln w="12600">
              <a:solidFill>
                <a:srgbClr val="000066"/>
              </a:solidFill>
              <a:miter lim="800000"/>
              <a:headEnd/>
              <a:tailEnd/>
            </a:ln>
            <a:effectLst/>
          </p:spPr>
          <p:txBody>
            <a:bodyPr/>
            <a:lstStyle/>
            <a:p>
              <a:endParaRPr lang="zh-CN" altLang="en-US"/>
            </a:p>
          </p:txBody>
        </p:sp>
        <p:sp>
          <p:nvSpPr>
            <p:cNvPr id="227375" name="Line 47"/>
            <p:cNvSpPr>
              <a:spLocks noChangeShapeType="1"/>
            </p:cNvSpPr>
            <p:nvPr/>
          </p:nvSpPr>
          <p:spPr bwMode="auto">
            <a:xfrm>
              <a:off x="1426" y="2512"/>
              <a:ext cx="4129" cy="1"/>
            </a:xfrm>
            <a:prstGeom prst="line">
              <a:avLst/>
            </a:prstGeom>
            <a:noFill/>
            <a:ln w="12600">
              <a:solidFill>
                <a:srgbClr val="000066"/>
              </a:solidFill>
              <a:miter lim="800000"/>
              <a:headEnd/>
              <a:tailEnd/>
            </a:ln>
            <a:effectLst/>
          </p:spPr>
          <p:txBody>
            <a:bodyPr/>
            <a:lstStyle/>
            <a:p>
              <a:endParaRPr lang="zh-CN" altLang="en-US"/>
            </a:p>
          </p:txBody>
        </p:sp>
        <p:sp>
          <p:nvSpPr>
            <p:cNvPr id="227376" name="Line 48"/>
            <p:cNvSpPr>
              <a:spLocks noChangeShapeType="1"/>
            </p:cNvSpPr>
            <p:nvPr/>
          </p:nvSpPr>
          <p:spPr bwMode="auto">
            <a:xfrm>
              <a:off x="1426" y="3892"/>
              <a:ext cx="1452" cy="1"/>
            </a:xfrm>
            <a:prstGeom prst="line">
              <a:avLst/>
            </a:prstGeom>
            <a:noFill/>
            <a:ln w="9525">
              <a:noFill/>
              <a:round/>
              <a:headEnd/>
              <a:tailEnd/>
            </a:ln>
            <a:effectLst/>
          </p:spPr>
          <p:txBody>
            <a:bodyPr/>
            <a:lstStyle/>
            <a:p>
              <a:endParaRPr lang="zh-CN" altLang="en-US"/>
            </a:p>
          </p:txBody>
        </p:sp>
        <p:sp>
          <p:nvSpPr>
            <p:cNvPr id="227377" name="Line 49"/>
            <p:cNvSpPr>
              <a:spLocks noChangeShapeType="1"/>
            </p:cNvSpPr>
            <p:nvPr/>
          </p:nvSpPr>
          <p:spPr bwMode="auto">
            <a:xfrm>
              <a:off x="384" y="3892"/>
              <a:ext cx="1042" cy="1"/>
            </a:xfrm>
            <a:prstGeom prst="line">
              <a:avLst/>
            </a:prstGeom>
            <a:noFill/>
            <a:ln w="9525">
              <a:noFill/>
              <a:round/>
              <a:headEnd/>
              <a:tailEnd/>
            </a:ln>
            <a:effectLst/>
          </p:spPr>
          <p:txBody>
            <a:bodyPr/>
            <a:lstStyle/>
            <a:p>
              <a:endParaRPr lang="zh-CN" altLang="en-US"/>
            </a:p>
          </p:txBody>
        </p:sp>
        <p:sp>
          <p:nvSpPr>
            <p:cNvPr id="227378" name="Line 50"/>
            <p:cNvSpPr>
              <a:spLocks noChangeShapeType="1"/>
            </p:cNvSpPr>
            <p:nvPr/>
          </p:nvSpPr>
          <p:spPr bwMode="auto">
            <a:xfrm>
              <a:off x="384" y="902"/>
              <a:ext cx="5171" cy="1"/>
            </a:xfrm>
            <a:prstGeom prst="line">
              <a:avLst/>
            </a:prstGeom>
            <a:noFill/>
            <a:ln w="12600">
              <a:solidFill>
                <a:srgbClr val="000066"/>
              </a:solidFill>
              <a:miter lim="800000"/>
              <a:headEnd/>
              <a:tailEnd/>
            </a:ln>
            <a:effectLst/>
          </p:spPr>
          <p:txBody>
            <a:bodyPr/>
            <a:lstStyle/>
            <a:p>
              <a:endParaRPr lang="zh-CN" altLang="en-US"/>
            </a:p>
          </p:txBody>
        </p:sp>
        <p:sp>
          <p:nvSpPr>
            <p:cNvPr id="227379" name="Line 51"/>
            <p:cNvSpPr>
              <a:spLocks noChangeShapeType="1"/>
            </p:cNvSpPr>
            <p:nvPr/>
          </p:nvSpPr>
          <p:spPr bwMode="auto">
            <a:xfrm>
              <a:off x="1426" y="902"/>
              <a:ext cx="1" cy="2990"/>
            </a:xfrm>
            <a:prstGeom prst="line">
              <a:avLst/>
            </a:prstGeom>
            <a:noFill/>
            <a:ln w="12600">
              <a:solidFill>
                <a:srgbClr val="000066"/>
              </a:solidFill>
              <a:miter lim="800000"/>
              <a:headEnd/>
              <a:tailEnd/>
            </a:ln>
            <a:effectLst/>
          </p:spPr>
          <p:txBody>
            <a:bodyPr/>
            <a:lstStyle/>
            <a:p>
              <a:endParaRPr lang="zh-CN" altLang="en-US"/>
            </a:p>
          </p:txBody>
        </p:sp>
        <p:sp>
          <p:nvSpPr>
            <p:cNvPr id="227380" name="Line 52"/>
            <p:cNvSpPr>
              <a:spLocks noChangeShapeType="1"/>
            </p:cNvSpPr>
            <p:nvPr/>
          </p:nvSpPr>
          <p:spPr bwMode="auto">
            <a:xfrm>
              <a:off x="384" y="2742"/>
              <a:ext cx="5171" cy="1"/>
            </a:xfrm>
            <a:prstGeom prst="line">
              <a:avLst/>
            </a:prstGeom>
            <a:noFill/>
            <a:ln w="12600">
              <a:solidFill>
                <a:srgbClr val="000066"/>
              </a:solidFill>
              <a:miter lim="800000"/>
              <a:headEnd/>
              <a:tailEnd/>
            </a:ln>
            <a:effectLst/>
          </p:spPr>
          <p:txBody>
            <a:bodyPr/>
            <a:lstStyle/>
            <a:p>
              <a:endParaRPr lang="zh-CN" altLang="en-US"/>
            </a:p>
          </p:txBody>
        </p:sp>
        <p:sp>
          <p:nvSpPr>
            <p:cNvPr id="227381" name="Line 53"/>
            <p:cNvSpPr>
              <a:spLocks noChangeShapeType="1"/>
            </p:cNvSpPr>
            <p:nvPr/>
          </p:nvSpPr>
          <p:spPr bwMode="auto">
            <a:xfrm>
              <a:off x="384" y="3432"/>
              <a:ext cx="5171" cy="1"/>
            </a:xfrm>
            <a:prstGeom prst="line">
              <a:avLst/>
            </a:prstGeom>
            <a:noFill/>
            <a:ln w="12600">
              <a:solidFill>
                <a:srgbClr val="000066"/>
              </a:solidFill>
              <a:miter lim="800000"/>
              <a:headEnd/>
              <a:tailEnd/>
            </a:ln>
            <a:effectLst/>
          </p:spPr>
          <p:txBody>
            <a:bodyPr/>
            <a:lstStyle/>
            <a:p>
              <a:endParaRPr lang="zh-CN" altLang="en-US"/>
            </a:p>
          </p:txBody>
        </p:sp>
        <p:sp>
          <p:nvSpPr>
            <p:cNvPr id="227382" name="Line 54"/>
            <p:cNvSpPr>
              <a:spLocks noChangeShapeType="1"/>
            </p:cNvSpPr>
            <p:nvPr/>
          </p:nvSpPr>
          <p:spPr bwMode="auto">
            <a:xfrm>
              <a:off x="384" y="3662"/>
              <a:ext cx="5171" cy="1"/>
            </a:xfrm>
            <a:prstGeom prst="line">
              <a:avLst/>
            </a:prstGeom>
            <a:noFill/>
            <a:ln w="12600">
              <a:solidFill>
                <a:srgbClr val="000066"/>
              </a:solidFill>
              <a:miter lim="800000"/>
              <a:headEnd/>
              <a:tailEnd/>
            </a:ln>
            <a:effectLst/>
          </p:spPr>
          <p:txBody>
            <a:bodyPr/>
            <a:lstStyle/>
            <a:p>
              <a:endParaRPr lang="zh-CN" altLang="en-US"/>
            </a:p>
          </p:txBody>
        </p:sp>
        <p:sp>
          <p:nvSpPr>
            <p:cNvPr id="227383" name="Line 55"/>
            <p:cNvSpPr>
              <a:spLocks noChangeShapeType="1"/>
            </p:cNvSpPr>
            <p:nvPr/>
          </p:nvSpPr>
          <p:spPr bwMode="auto">
            <a:xfrm>
              <a:off x="1426" y="2972"/>
              <a:ext cx="4129" cy="1"/>
            </a:xfrm>
            <a:prstGeom prst="line">
              <a:avLst/>
            </a:prstGeom>
            <a:noFill/>
            <a:ln w="12600">
              <a:solidFill>
                <a:srgbClr val="000066"/>
              </a:solidFill>
              <a:miter lim="800000"/>
              <a:headEnd/>
              <a:tailEnd/>
            </a:ln>
            <a:effectLst/>
          </p:spPr>
          <p:txBody>
            <a:bodyPr/>
            <a:lstStyle/>
            <a:p>
              <a:endParaRPr lang="zh-CN" altLang="en-US"/>
            </a:p>
          </p:txBody>
        </p:sp>
        <p:sp>
          <p:nvSpPr>
            <p:cNvPr id="227384" name="Line 56"/>
            <p:cNvSpPr>
              <a:spLocks noChangeShapeType="1"/>
            </p:cNvSpPr>
            <p:nvPr/>
          </p:nvSpPr>
          <p:spPr bwMode="auto">
            <a:xfrm>
              <a:off x="1426" y="3202"/>
              <a:ext cx="4129" cy="1"/>
            </a:xfrm>
            <a:prstGeom prst="line">
              <a:avLst/>
            </a:prstGeom>
            <a:noFill/>
            <a:ln w="12600">
              <a:solidFill>
                <a:srgbClr val="000066"/>
              </a:solidFill>
              <a:miter lim="800000"/>
              <a:headEnd/>
              <a:tailEnd/>
            </a:ln>
            <a:effectLst/>
          </p:spPr>
          <p:txBody>
            <a:bodyPr/>
            <a:lstStyle/>
            <a:p>
              <a:endParaRPr lang="zh-CN" altLang="en-US"/>
            </a:p>
          </p:txBody>
        </p:sp>
        <p:sp>
          <p:nvSpPr>
            <p:cNvPr id="227385" name="Line 57"/>
            <p:cNvSpPr>
              <a:spLocks noChangeShapeType="1"/>
            </p:cNvSpPr>
            <p:nvPr/>
          </p:nvSpPr>
          <p:spPr bwMode="auto">
            <a:xfrm>
              <a:off x="384" y="1362"/>
              <a:ext cx="5171" cy="1"/>
            </a:xfrm>
            <a:prstGeom prst="line">
              <a:avLst/>
            </a:prstGeom>
            <a:noFill/>
            <a:ln w="12600">
              <a:solidFill>
                <a:srgbClr val="000066"/>
              </a:solidFill>
              <a:miter lim="800000"/>
              <a:headEnd/>
              <a:tailEnd/>
            </a:ln>
            <a:effectLst/>
          </p:spPr>
          <p:txBody>
            <a:bodyPr/>
            <a:lstStyle/>
            <a:p>
              <a:endParaRPr lang="zh-CN" altLang="en-US"/>
            </a:p>
          </p:txBody>
        </p:sp>
        <p:sp>
          <p:nvSpPr>
            <p:cNvPr id="227386" name="Line 58"/>
            <p:cNvSpPr>
              <a:spLocks noChangeShapeType="1"/>
            </p:cNvSpPr>
            <p:nvPr/>
          </p:nvSpPr>
          <p:spPr bwMode="auto">
            <a:xfrm>
              <a:off x="1426" y="1132"/>
              <a:ext cx="4129" cy="1"/>
            </a:xfrm>
            <a:prstGeom prst="line">
              <a:avLst/>
            </a:prstGeom>
            <a:noFill/>
            <a:ln w="12600">
              <a:solidFill>
                <a:srgbClr val="000066"/>
              </a:solidFill>
              <a:miter lim="800000"/>
              <a:headEnd/>
              <a:tailEnd/>
            </a:ln>
            <a:effectLst/>
          </p:spPr>
          <p:txBody>
            <a:bodyPr/>
            <a:lstStyle/>
            <a:p>
              <a:endParaRPr lang="zh-CN" altLang="en-US"/>
            </a:p>
          </p:txBody>
        </p:sp>
        <p:sp>
          <p:nvSpPr>
            <p:cNvPr id="227387" name="Line 59"/>
            <p:cNvSpPr>
              <a:spLocks noChangeShapeType="1"/>
            </p:cNvSpPr>
            <p:nvPr/>
          </p:nvSpPr>
          <p:spPr bwMode="auto">
            <a:xfrm>
              <a:off x="2878" y="672"/>
              <a:ext cx="2677" cy="1"/>
            </a:xfrm>
            <a:prstGeom prst="line">
              <a:avLst/>
            </a:prstGeom>
            <a:noFill/>
            <a:ln w="9525">
              <a:noFill/>
              <a:round/>
              <a:headEnd/>
              <a:tailEnd/>
            </a:ln>
            <a:effectLst/>
          </p:spPr>
          <p:txBody>
            <a:bodyPr/>
            <a:lstStyle/>
            <a:p>
              <a:endParaRPr lang="zh-CN" altLang="en-US"/>
            </a:p>
          </p:txBody>
        </p:sp>
        <p:sp>
          <p:nvSpPr>
            <p:cNvPr id="227388" name="Line 60"/>
            <p:cNvSpPr>
              <a:spLocks noChangeShapeType="1"/>
            </p:cNvSpPr>
            <p:nvPr/>
          </p:nvSpPr>
          <p:spPr bwMode="auto">
            <a:xfrm>
              <a:off x="384" y="902"/>
              <a:ext cx="1" cy="460"/>
            </a:xfrm>
            <a:prstGeom prst="line">
              <a:avLst/>
            </a:prstGeom>
            <a:noFill/>
            <a:ln w="9525">
              <a:noFill/>
              <a:round/>
              <a:headEnd/>
              <a:tailEnd/>
            </a:ln>
            <a:effectLst/>
          </p:spPr>
          <p:txBody>
            <a:bodyPr/>
            <a:lstStyle/>
            <a:p>
              <a:endParaRPr lang="zh-CN" altLang="en-US"/>
            </a:p>
          </p:txBody>
        </p:sp>
        <p:sp>
          <p:nvSpPr>
            <p:cNvPr id="227389" name="Line 61"/>
            <p:cNvSpPr>
              <a:spLocks noChangeShapeType="1"/>
            </p:cNvSpPr>
            <p:nvPr/>
          </p:nvSpPr>
          <p:spPr bwMode="auto">
            <a:xfrm>
              <a:off x="5555" y="902"/>
              <a:ext cx="1" cy="230"/>
            </a:xfrm>
            <a:prstGeom prst="line">
              <a:avLst/>
            </a:prstGeom>
            <a:noFill/>
            <a:ln w="9525">
              <a:noFill/>
              <a:round/>
              <a:headEnd/>
              <a:tailEnd/>
            </a:ln>
            <a:effectLst/>
          </p:spPr>
          <p:txBody>
            <a:bodyPr/>
            <a:lstStyle/>
            <a:p>
              <a:endParaRPr lang="zh-CN" altLang="en-US"/>
            </a:p>
          </p:txBody>
        </p:sp>
        <p:sp>
          <p:nvSpPr>
            <p:cNvPr id="227390" name="Line 62"/>
            <p:cNvSpPr>
              <a:spLocks noChangeShapeType="1"/>
            </p:cNvSpPr>
            <p:nvPr/>
          </p:nvSpPr>
          <p:spPr bwMode="auto">
            <a:xfrm>
              <a:off x="384" y="1362"/>
              <a:ext cx="1" cy="460"/>
            </a:xfrm>
            <a:prstGeom prst="line">
              <a:avLst/>
            </a:prstGeom>
            <a:noFill/>
            <a:ln w="9525">
              <a:noFill/>
              <a:round/>
              <a:headEnd/>
              <a:tailEnd/>
            </a:ln>
            <a:effectLst/>
          </p:spPr>
          <p:txBody>
            <a:bodyPr/>
            <a:lstStyle/>
            <a:p>
              <a:endParaRPr lang="zh-CN" altLang="en-US"/>
            </a:p>
          </p:txBody>
        </p:sp>
        <p:sp>
          <p:nvSpPr>
            <p:cNvPr id="227391" name="Line 63"/>
            <p:cNvSpPr>
              <a:spLocks noChangeShapeType="1"/>
            </p:cNvSpPr>
            <p:nvPr/>
          </p:nvSpPr>
          <p:spPr bwMode="auto">
            <a:xfrm>
              <a:off x="5555" y="1132"/>
              <a:ext cx="1" cy="230"/>
            </a:xfrm>
            <a:prstGeom prst="line">
              <a:avLst/>
            </a:prstGeom>
            <a:noFill/>
            <a:ln w="9525">
              <a:noFill/>
              <a:round/>
              <a:headEnd/>
              <a:tailEnd/>
            </a:ln>
            <a:effectLst/>
          </p:spPr>
          <p:txBody>
            <a:bodyPr/>
            <a:lstStyle/>
            <a:p>
              <a:endParaRPr lang="zh-CN" altLang="en-US"/>
            </a:p>
          </p:txBody>
        </p:sp>
        <p:sp>
          <p:nvSpPr>
            <p:cNvPr id="227392" name="Line 64"/>
            <p:cNvSpPr>
              <a:spLocks noChangeShapeType="1"/>
            </p:cNvSpPr>
            <p:nvPr/>
          </p:nvSpPr>
          <p:spPr bwMode="auto">
            <a:xfrm>
              <a:off x="5555" y="1362"/>
              <a:ext cx="1" cy="230"/>
            </a:xfrm>
            <a:prstGeom prst="line">
              <a:avLst/>
            </a:prstGeom>
            <a:noFill/>
            <a:ln w="9525">
              <a:noFill/>
              <a:round/>
              <a:headEnd/>
              <a:tailEnd/>
            </a:ln>
            <a:effectLst/>
          </p:spPr>
          <p:txBody>
            <a:bodyPr/>
            <a:lstStyle/>
            <a:p>
              <a:endParaRPr lang="zh-CN" altLang="en-US"/>
            </a:p>
          </p:txBody>
        </p:sp>
        <p:sp>
          <p:nvSpPr>
            <p:cNvPr id="227393" name="Line 65"/>
            <p:cNvSpPr>
              <a:spLocks noChangeShapeType="1"/>
            </p:cNvSpPr>
            <p:nvPr/>
          </p:nvSpPr>
          <p:spPr bwMode="auto">
            <a:xfrm>
              <a:off x="384" y="1822"/>
              <a:ext cx="1" cy="460"/>
            </a:xfrm>
            <a:prstGeom prst="line">
              <a:avLst/>
            </a:prstGeom>
            <a:noFill/>
            <a:ln w="9525">
              <a:noFill/>
              <a:round/>
              <a:headEnd/>
              <a:tailEnd/>
            </a:ln>
            <a:effectLst/>
          </p:spPr>
          <p:txBody>
            <a:bodyPr/>
            <a:lstStyle/>
            <a:p>
              <a:endParaRPr lang="zh-CN" altLang="en-US"/>
            </a:p>
          </p:txBody>
        </p:sp>
        <p:sp>
          <p:nvSpPr>
            <p:cNvPr id="227394" name="Line 66"/>
            <p:cNvSpPr>
              <a:spLocks noChangeShapeType="1"/>
            </p:cNvSpPr>
            <p:nvPr/>
          </p:nvSpPr>
          <p:spPr bwMode="auto">
            <a:xfrm>
              <a:off x="5555" y="1592"/>
              <a:ext cx="1" cy="230"/>
            </a:xfrm>
            <a:prstGeom prst="line">
              <a:avLst/>
            </a:prstGeom>
            <a:noFill/>
            <a:ln w="9525">
              <a:noFill/>
              <a:round/>
              <a:headEnd/>
              <a:tailEnd/>
            </a:ln>
            <a:effectLst/>
          </p:spPr>
          <p:txBody>
            <a:bodyPr/>
            <a:lstStyle/>
            <a:p>
              <a:endParaRPr lang="zh-CN" altLang="en-US"/>
            </a:p>
          </p:txBody>
        </p:sp>
        <p:sp>
          <p:nvSpPr>
            <p:cNvPr id="227395" name="Line 67"/>
            <p:cNvSpPr>
              <a:spLocks noChangeShapeType="1"/>
            </p:cNvSpPr>
            <p:nvPr/>
          </p:nvSpPr>
          <p:spPr bwMode="auto">
            <a:xfrm>
              <a:off x="5555" y="1822"/>
              <a:ext cx="1" cy="230"/>
            </a:xfrm>
            <a:prstGeom prst="line">
              <a:avLst/>
            </a:prstGeom>
            <a:noFill/>
            <a:ln w="9525">
              <a:noFill/>
              <a:round/>
              <a:headEnd/>
              <a:tailEnd/>
            </a:ln>
            <a:effectLst/>
          </p:spPr>
          <p:txBody>
            <a:bodyPr/>
            <a:lstStyle/>
            <a:p>
              <a:endParaRPr lang="zh-CN" altLang="en-US"/>
            </a:p>
          </p:txBody>
        </p:sp>
        <p:sp>
          <p:nvSpPr>
            <p:cNvPr id="227396" name="Line 68"/>
            <p:cNvSpPr>
              <a:spLocks noChangeShapeType="1"/>
            </p:cNvSpPr>
            <p:nvPr/>
          </p:nvSpPr>
          <p:spPr bwMode="auto">
            <a:xfrm>
              <a:off x="384" y="2282"/>
              <a:ext cx="1" cy="460"/>
            </a:xfrm>
            <a:prstGeom prst="line">
              <a:avLst/>
            </a:prstGeom>
            <a:noFill/>
            <a:ln w="9525">
              <a:noFill/>
              <a:round/>
              <a:headEnd/>
              <a:tailEnd/>
            </a:ln>
            <a:effectLst/>
          </p:spPr>
          <p:txBody>
            <a:bodyPr/>
            <a:lstStyle/>
            <a:p>
              <a:endParaRPr lang="zh-CN" altLang="en-US"/>
            </a:p>
          </p:txBody>
        </p:sp>
        <p:sp>
          <p:nvSpPr>
            <p:cNvPr id="227397" name="Line 69"/>
            <p:cNvSpPr>
              <a:spLocks noChangeShapeType="1"/>
            </p:cNvSpPr>
            <p:nvPr/>
          </p:nvSpPr>
          <p:spPr bwMode="auto">
            <a:xfrm>
              <a:off x="5555" y="2052"/>
              <a:ext cx="1" cy="230"/>
            </a:xfrm>
            <a:prstGeom prst="line">
              <a:avLst/>
            </a:prstGeom>
            <a:noFill/>
            <a:ln w="9525">
              <a:noFill/>
              <a:round/>
              <a:headEnd/>
              <a:tailEnd/>
            </a:ln>
            <a:effectLst/>
          </p:spPr>
          <p:txBody>
            <a:bodyPr/>
            <a:lstStyle/>
            <a:p>
              <a:endParaRPr lang="zh-CN" altLang="en-US"/>
            </a:p>
          </p:txBody>
        </p:sp>
        <p:sp>
          <p:nvSpPr>
            <p:cNvPr id="227398" name="Line 70"/>
            <p:cNvSpPr>
              <a:spLocks noChangeShapeType="1"/>
            </p:cNvSpPr>
            <p:nvPr/>
          </p:nvSpPr>
          <p:spPr bwMode="auto">
            <a:xfrm>
              <a:off x="5555" y="2282"/>
              <a:ext cx="1" cy="230"/>
            </a:xfrm>
            <a:prstGeom prst="line">
              <a:avLst/>
            </a:prstGeom>
            <a:noFill/>
            <a:ln w="9525">
              <a:noFill/>
              <a:round/>
              <a:headEnd/>
              <a:tailEnd/>
            </a:ln>
            <a:effectLst/>
          </p:spPr>
          <p:txBody>
            <a:bodyPr/>
            <a:lstStyle/>
            <a:p>
              <a:endParaRPr lang="zh-CN" altLang="en-US"/>
            </a:p>
          </p:txBody>
        </p:sp>
        <p:sp>
          <p:nvSpPr>
            <p:cNvPr id="227399" name="Line 71"/>
            <p:cNvSpPr>
              <a:spLocks noChangeShapeType="1"/>
            </p:cNvSpPr>
            <p:nvPr/>
          </p:nvSpPr>
          <p:spPr bwMode="auto">
            <a:xfrm>
              <a:off x="384" y="2742"/>
              <a:ext cx="1" cy="690"/>
            </a:xfrm>
            <a:prstGeom prst="line">
              <a:avLst/>
            </a:prstGeom>
            <a:noFill/>
            <a:ln w="9525">
              <a:noFill/>
              <a:round/>
              <a:headEnd/>
              <a:tailEnd/>
            </a:ln>
            <a:effectLst/>
          </p:spPr>
          <p:txBody>
            <a:bodyPr/>
            <a:lstStyle/>
            <a:p>
              <a:endParaRPr lang="zh-CN" altLang="en-US"/>
            </a:p>
          </p:txBody>
        </p:sp>
        <p:sp>
          <p:nvSpPr>
            <p:cNvPr id="227400" name="Line 72"/>
            <p:cNvSpPr>
              <a:spLocks noChangeShapeType="1"/>
            </p:cNvSpPr>
            <p:nvPr/>
          </p:nvSpPr>
          <p:spPr bwMode="auto">
            <a:xfrm>
              <a:off x="5555" y="2512"/>
              <a:ext cx="1" cy="230"/>
            </a:xfrm>
            <a:prstGeom prst="line">
              <a:avLst/>
            </a:prstGeom>
            <a:noFill/>
            <a:ln w="9525">
              <a:noFill/>
              <a:round/>
              <a:headEnd/>
              <a:tailEnd/>
            </a:ln>
            <a:effectLst/>
          </p:spPr>
          <p:txBody>
            <a:bodyPr/>
            <a:lstStyle/>
            <a:p>
              <a:endParaRPr lang="zh-CN" altLang="en-US"/>
            </a:p>
          </p:txBody>
        </p:sp>
        <p:sp>
          <p:nvSpPr>
            <p:cNvPr id="227401" name="Line 73"/>
            <p:cNvSpPr>
              <a:spLocks noChangeShapeType="1"/>
            </p:cNvSpPr>
            <p:nvPr/>
          </p:nvSpPr>
          <p:spPr bwMode="auto">
            <a:xfrm>
              <a:off x="5555" y="2742"/>
              <a:ext cx="1" cy="230"/>
            </a:xfrm>
            <a:prstGeom prst="line">
              <a:avLst/>
            </a:prstGeom>
            <a:noFill/>
            <a:ln w="9525">
              <a:noFill/>
              <a:round/>
              <a:headEnd/>
              <a:tailEnd/>
            </a:ln>
            <a:effectLst/>
          </p:spPr>
          <p:txBody>
            <a:bodyPr/>
            <a:lstStyle/>
            <a:p>
              <a:endParaRPr lang="zh-CN" altLang="en-US"/>
            </a:p>
          </p:txBody>
        </p:sp>
        <p:sp>
          <p:nvSpPr>
            <p:cNvPr id="227402" name="Line 74"/>
            <p:cNvSpPr>
              <a:spLocks noChangeShapeType="1"/>
            </p:cNvSpPr>
            <p:nvPr/>
          </p:nvSpPr>
          <p:spPr bwMode="auto">
            <a:xfrm>
              <a:off x="384" y="3432"/>
              <a:ext cx="1" cy="230"/>
            </a:xfrm>
            <a:prstGeom prst="line">
              <a:avLst/>
            </a:prstGeom>
            <a:noFill/>
            <a:ln w="9525">
              <a:noFill/>
              <a:round/>
              <a:headEnd/>
              <a:tailEnd/>
            </a:ln>
            <a:effectLst/>
          </p:spPr>
          <p:txBody>
            <a:bodyPr/>
            <a:lstStyle/>
            <a:p>
              <a:endParaRPr lang="zh-CN" altLang="en-US"/>
            </a:p>
          </p:txBody>
        </p:sp>
        <p:sp>
          <p:nvSpPr>
            <p:cNvPr id="227403" name="Line 75"/>
            <p:cNvSpPr>
              <a:spLocks noChangeShapeType="1"/>
            </p:cNvSpPr>
            <p:nvPr/>
          </p:nvSpPr>
          <p:spPr bwMode="auto">
            <a:xfrm>
              <a:off x="5555" y="2972"/>
              <a:ext cx="1" cy="230"/>
            </a:xfrm>
            <a:prstGeom prst="line">
              <a:avLst/>
            </a:prstGeom>
            <a:noFill/>
            <a:ln w="9525">
              <a:noFill/>
              <a:round/>
              <a:headEnd/>
              <a:tailEnd/>
            </a:ln>
            <a:effectLst/>
          </p:spPr>
          <p:txBody>
            <a:bodyPr/>
            <a:lstStyle/>
            <a:p>
              <a:endParaRPr lang="zh-CN" altLang="en-US"/>
            </a:p>
          </p:txBody>
        </p:sp>
        <p:sp>
          <p:nvSpPr>
            <p:cNvPr id="227404" name="Line 76"/>
            <p:cNvSpPr>
              <a:spLocks noChangeShapeType="1"/>
            </p:cNvSpPr>
            <p:nvPr/>
          </p:nvSpPr>
          <p:spPr bwMode="auto">
            <a:xfrm>
              <a:off x="5555" y="3202"/>
              <a:ext cx="1" cy="230"/>
            </a:xfrm>
            <a:prstGeom prst="line">
              <a:avLst/>
            </a:prstGeom>
            <a:noFill/>
            <a:ln w="9525">
              <a:noFill/>
              <a:round/>
              <a:headEnd/>
              <a:tailEnd/>
            </a:ln>
            <a:effectLst/>
          </p:spPr>
          <p:txBody>
            <a:bodyPr/>
            <a:lstStyle/>
            <a:p>
              <a:endParaRPr lang="zh-CN" altLang="en-US"/>
            </a:p>
          </p:txBody>
        </p:sp>
        <p:sp>
          <p:nvSpPr>
            <p:cNvPr id="227405" name="Line 77"/>
            <p:cNvSpPr>
              <a:spLocks noChangeShapeType="1"/>
            </p:cNvSpPr>
            <p:nvPr/>
          </p:nvSpPr>
          <p:spPr bwMode="auto">
            <a:xfrm>
              <a:off x="5555" y="3432"/>
              <a:ext cx="1" cy="230"/>
            </a:xfrm>
            <a:prstGeom prst="line">
              <a:avLst/>
            </a:prstGeom>
            <a:noFill/>
            <a:ln w="9525">
              <a:noFill/>
              <a:round/>
              <a:headEnd/>
              <a:tailEnd/>
            </a:ln>
            <a:effectLst/>
          </p:spPr>
          <p:txBody>
            <a:bodyPr/>
            <a:lstStyle/>
            <a:p>
              <a:endParaRPr lang="zh-CN" altLang="en-US"/>
            </a:p>
          </p:txBody>
        </p:sp>
        <p:sp>
          <p:nvSpPr>
            <p:cNvPr id="227406" name="Line 78"/>
            <p:cNvSpPr>
              <a:spLocks noChangeShapeType="1"/>
            </p:cNvSpPr>
            <p:nvPr/>
          </p:nvSpPr>
          <p:spPr bwMode="auto">
            <a:xfrm>
              <a:off x="384" y="3662"/>
              <a:ext cx="1" cy="230"/>
            </a:xfrm>
            <a:prstGeom prst="line">
              <a:avLst/>
            </a:prstGeom>
            <a:noFill/>
            <a:ln w="9525">
              <a:noFill/>
              <a:round/>
              <a:headEnd/>
              <a:tailEnd/>
            </a:ln>
            <a:effectLst/>
          </p:spPr>
          <p:txBody>
            <a:bodyPr/>
            <a:lstStyle/>
            <a:p>
              <a:endParaRPr lang="zh-CN" altLang="en-US"/>
            </a:p>
          </p:txBody>
        </p:sp>
        <p:sp>
          <p:nvSpPr>
            <p:cNvPr id="227407" name="Line 79"/>
            <p:cNvSpPr>
              <a:spLocks noChangeShapeType="1"/>
            </p:cNvSpPr>
            <p:nvPr/>
          </p:nvSpPr>
          <p:spPr bwMode="auto">
            <a:xfrm>
              <a:off x="5555" y="3662"/>
              <a:ext cx="1" cy="230"/>
            </a:xfrm>
            <a:prstGeom prst="line">
              <a:avLst/>
            </a:prstGeom>
            <a:noFill/>
            <a:ln w="9525">
              <a:noFill/>
              <a:round/>
              <a:headEnd/>
              <a:tailEnd/>
            </a:ln>
            <a:effectLst/>
          </p:spPr>
          <p:txBody>
            <a:bodyPr/>
            <a:lstStyle/>
            <a:p>
              <a:endParaRPr lang="zh-CN" altLang="en-US"/>
            </a:p>
          </p:txBody>
        </p:sp>
        <p:sp>
          <p:nvSpPr>
            <p:cNvPr id="227408" name="Line 80"/>
            <p:cNvSpPr>
              <a:spLocks noChangeShapeType="1"/>
            </p:cNvSpPr>
            <p:nvPr/>
          </p:nvSpPr>
          <p:spPr bwMode="auto">
            <a:xfrm>
              <a:off x="2878" y="3892"/>
              <a:ext cx="2677" cy="1"/>
            </a:xfrm>
            <a:prstGeom prst="line">
              <a:avLst/>
            </a:prstGeom>
            <a:noFill/>
            <a:ln w="9525">
              <a:noFill/>
              <a:round/>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fill="hold" nodeType="withEffect">
                                  <p:stCondLst>
                                    <p:cond delay="0"/>
                                  </p:stCondLst>
                                  <p:childTnLst>
                                    <p:set>
                                      <p:cBhvr additive="repl">
                                        <p:cTn id="6" dur="1" fill="hold">
                                          <p:stCondLst>
                                            <p:cond delay="0"/>
                                          </p:stCondLst>
                                        </p:cTn>
                                        <p:tgtEl>
                                          <p:spTgt spid="227331"/>
                                        </p:tgtEl>
                                        <p:attrNameLst>
                                          <p:attrName>style.visibility</p:attrName>
                                        </p:attrNameLst>
                                      </p:cBhvr>
                                      <p:to>
                                        <p:strVal val="visible"/>
                                      </p:to>
                                    </p:set>
                                    <p:animScale>
                                      <p:cBhvr additive="repl">
                                        <p:cTn id="7" dur="1000" decel="50000" fill="hold">
                                          <p:stCondLst>
                                            <p:cond delay="0"/>
                                          </p:stCondLst>
                                        </p:cTn>
                                        <p:tgtEl>
                                          <p:spTgt spid="227331"/>
                                        </p:tgtEl>
                                      </p:cBhvr>
                                      <p:from x="250000" y="250000"/>
                                      <p:to x="100000" y="100000"/>
                                    </p:animScale>
                                    <p:animMotion origin="layout" path="M -0.46736 0.92887  C -0.37517 0.88508  -0.02552 0.75279  0.0908 0.66613  C  0.20747 0.57948  0.21649 0.50394  0.23177 0.40825  C 0.24705 0.31256  0.22118 0.15964   0.18264 0.09152  C 0.1441 0.02341  0.03802 0.0  0.0 0.0">
                                      <p:cBhvr additive="repl">
                                        <p:cTn id="8" dur="1000" decel="50000" fill="hold">
                                          <p:stCondLst>
                                            <p:cond delay="0"/>
                                          </p:stCondLst>
                                        </p:cTn>
                                        <p:tgtEl>
                                          <p:spTgt spid="227331"/>
                                        </p:tgtEl>
                                      </p:cBhvr>
                                    </p:animMotion>
                                    <p:animEffect transition="in" filter="fade">
                                      <p:cBhvr additive="repl">
                                        <p:cTn id="9" dur="1000"/>
                                        <p:tgtEl>
                                          <p:spTgt spid="227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idx="10"/>
          </p:nvPr>
        </p:nvSpPr>
        <p:spPr/>
        <p:txBody>
          <a:bodyPr/>
          <a:lstStyle/>
          <a:p>
            <a:r>
              <a:rPr lang="en-GB" altLang="zh-CN"/>
              <a:t>Mobile Communication Theory</a:t>
            </a:r>
          </a:p>
        </p:txBody>
      </p:sp>
      <p:sp>
        <p:nvSpPr>
          <p:cNvPr id="229378" name="Rectangle 2"/>
          <p:cNvSpPr>
            <a:spLocks noGrp="1" noChangeArrowheads="1"/>
          </p:cNvSpPr>
          <p:nvPr>
            <p:ph type="body"/>
          </p:nvPr>
        </p:nvSpPr>
        <p:spPr>
          <a:xfrm>
            <a:off x="1042988" y="2060575"/>
            <a:ext cx="7667625" cy="3581400"/>
          </a:xfrm>
          <a:ln/>
        </p:spPr>
        <p:txBody>
          <a:bodyPr anchor="t"/>
          <a:lstStyle/>
          <a:p>
            <a:pPr marL="268288" indent="-268288">
              <a:lnSpc>
                <a:spcPct val="80000"/>
              </a:lnSpc>
              <a:spcBef>
                <a:spcPts val="600"/>
              </a:spcBef>
              <a:buClr>
                <a:srgbClr val="FF9900"/>
              </a:buClr>
              <a:buFont typeface="Wingdings" charset="2"/>
              <a:buBlip>
                <a:blip r:embed="rId3"/>
              </a:buBlip>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solidFill>
                  <a:srgbClr val="003300"/>
                </a:solidFill>
                <a:latin typeface="宋体" charset="-122"/>
              </a:rPr>
              <a:t>目的</a:t>
            </a:r>
          </a:p>
          <a:p>
            <a:pPr marL="268288" indent="-268288">
              <a:lnSpc>
                <a:spcPct val="80000"/>
              </a:lnSpc>
              <a:spcBef>
                <a:spcPts val="600"/>
              </a:spcBef>
              <a:buClr>
                <a:srgbClr val="FF9900"/>
              </a:buClr>
              <a:buFont typeface="Wingdings" charset="2"/>
              <a:buNone/>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solidFill>
                  <a:srgbClr val="003300"/>
                </a:solidFill>
                <a:latin typeface="宋体" charset="-122"/>
              </a:rPr>
              <a:t>   </a:t>
            </a:r>
            <a:r>
              <a:rPr lang="zh-CN" altLang="en-GB" sz="2400" b="0">
                <a:solidFill>
                  <a:srgbClr val="1D7ACF"/>
                </a:solidFill>
                <a:latin typeface="宋体" charset="-122"/>
              </a:rPr>
              <a:t>弥补</a:t>
            </a:r>
            <a:r>
              <a:rPr lang="en-GB" altLang="zh-CN" sz="2400" b="0">
                <a:solidFill>
                  <a:srgbClr val="1D7ACF"/>
                </a:solidFill>
                <a:latin typeface="宋体" charset="-122"/>
              </a:rPr>
              <a:t>Walsh</a:t>
            </a:r>
            <a:r>
              <a:rPr lang="zh-CN" altLang="en-GB" sz="2400" b="0">
                <a:solidFill>
                  <a:srgbClr val="1D7ACF"/>
                </a:solidFill>
                <a:latin typeface="宋体" charset="-122"/>
              </a:rPr>
              <a:t>码数量不足的情况 </a:t>
            </a:r>
          </a:p>
          <a:p>
            <a:pPr marL="268288" indent="-268288">
              <a:lnSpc>
                <a:spcPct val="80000"/>
              </a:lnSpc>
              <a:spcBef>
                <a:spcPts val="600"/>
              </a:spcBef>
              <a:buClr>
                <a:srgbClr val="5AA5DE"/>
              </a:buClr>
              <a:buFont typeface="Wingdings" charset="2"/>
              <a:buBlip>
                <a:blip r:embed="rId3"/>
              </a:buBlip>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solidFill>
                  <a:srgbClr val="003300"/>
                </a:solidFill>
                <a:latin typeface="宋体" charset="-122"/>
              </a:rPr>
              <a:t>正交扩频过程</a:t>
            </a:r>
          </a:p>
          <a:p>
            <a:pPr marL="268288" indent="-268288">
              <a:lnSpc>
                <a:spcPct val="80000"/>
              </a:lnSpc>
              <a:spcBef>
                <a:spcPts val="600"/>
              </a:spcBef>
              <a:buClr>
                <a:srgbClr val="5AA5DE"/>
              </a:buClr>
              <a:buFont typeface="Wingdings" charset="2"/>
              <a:buBlip>
                <a:blip r:embed="rId3"/>
              </a:buBlip>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solidFill>
                  <a:srgbClr val="003300"/>
                </a:solidFill>
                <a:latin typeface="宋体" charset="-122"/>
              </a:rPr>
              <a:t>掩码</a:t>
            </a:r>
          </a:p>
          <a:p>
            <a:pPr marL="642938" lvl="1" indent="-212725">
              <a:lnSpc>
                <a:spcPct val="80000"/>
              </a:lnSpc>
              <a:spcBef>
                <a:spcPts val="600"/>
              </a:spcBef>
              <a:buClr>
                <a:srgbClr val="189E8E"/>
              </a:buClr>
              <a:buFont typeface="Wingdings" charset="2"/>
              <a:buChar char=""/>
              <a:tabLst>
                <a:tab pos="838200" algn="l"/>
                <a:tab pos="1752600" algn="l"/>
                <a:tab pos="2667000" algn="l"/>
                <a:tab pos="3581400" algn="l"/>
                <a:tab pos="4495800" algn="l"/>
                <a:tab pos="5410200" algn="l"/>
                <a:tab pos="6324600" algn="l"/>
                <a:tab pos="7239000" algn="l"/>
                <a:tab pos="8153400" algn="l"/>
                <a:tab pos="9067800" algn="l"/>
                <a:tab pos="9982200" algn="l"/>
              </a:tabLst>
            </a:pPr>
            <a:r>
              <a:rPr lang="en-GB" altLang="zh-CN" sz="2400">
                <a:solidFill>
                  <a:srgbClr val="000066"/>
                </a:solidFill>
                <a:latin typeface="宋体" charset="-122"/>
              </a:rPr>
              <a:t>QOF</a:t>
            </a:r>
            <a:r>
              <a:rPr lang="en-GB" altLang="zh-CN" sz="2400" baseline="-25000">
                <a:solidFill>
                  <a:srgbClr val="000066"/>
                </a:solidFill>
                <a:latin typeface="宋体" charset="-122"/>
              </a:rPr>
              <a:t>sign</a:t>
            </a:r>
          </a:p>
          <a:p>
            <a:pPr marL="642938" lvl="1" indent="-212725">
              <a:lnSpc>
                <a:spcPct val="80000"/>
              </a:lnSpc>
              <a:spcBef>
                <a:spcPts val="600"/>
              </a:spcBef>
              <a:buClr>
                <a:srgbClr val="189E8E"/>
              </a:buClr>
              <a:buFont typeface="Wingdings" charset="2"/>
              <a:buChar char=""/>
              <a:tabLst>
                <a:tab pos="838200" algn="l"/>
                <a:tab pos="1752600" algn="l"/>
                <a:tab pos="2667000" algn="l"/>
                <a:tab pos="3581400" algn="l"/>
                <a:tab pos="4495800" algn="l"/>
                <a:tab pos="5410200" algn="l"/>
                <a:tab pos="6324600" algn="l"/>
                <a:tab pos="7239000" algn="l"/>
                <a:tab pos="8153400" algn="l"/>
                <a:tab pos="9067800" algn="l"/>
                <a:tab pos="9982200" algn="l"/>
              </a:tabLst>
            </a:pPr>
            <a:r>
              <a:rPr lang="en-GB" altLang="zh-CN" sz="2400">
                <a:solidFill>
                  <a:srgbClr val="000066"/>
                </a:solidFill>
                <a:latin typeface="宋体" charset="-122"/>
              </a:rPr>
              <a:t>Walsh</a:t>
            </a:r>
            <a:r>
              <a:rPr lang="en-GB" altLang="zh-CN" sz="2400" baseline="-25000">
                <a:solidFill>
                  <a:srgbClr val="000066"/>
                </a:solidFill>
                <a:latin typeface="宋体" charset="-122"/>
              </a:rPr>
              <a:t>rot</a:t>
            </a:r>
          </a:p>
          <a:p>
            <a:pPr marL="268288" indent="-268288">
              <a:lnSpc>
                <a:spcPct val="80000"/>
              </a:lnSpc>
              <a:spcBef>
                <a:spcPts val="600"/>
              </a:spcBef>
              <a:buClr>
                <a:srgbClr val="5AA5DE"/>
              </a:buClr>
              <a:buFont typeface="Wingdings" charset="2"/>
              <a:buBlip>
                <a:blip r:embed="rId3"/>
              </a:buBlip>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solidFill>
                  <a:srgbClr val="003300"/>
                </a:solidFill>
                <a:latin typeface="宋体" charset="-122"/>
              </a:rPr>
              <a:t>掩码函数表</a:t>
            </a:r>
          </a:p>
        </p:txBody>
      </p:sp>
      <p:sp>
        <p:nvSpPr>
          <p:cNvPr id="229379" name="Rectangle 3"/>
          <p:cNvSpPr>
            <a:spLocks noGrp="1" noChangeArrowheads="1"/>
          </p:cNvSpPr>
          <p:nvPr>
            <p:ph type="title" idx="1"/>
          </p:nvPr>
        </p:nvSpPr>
        <p:spPr>
          <a:xfrm>
            <a:off x="792163" y="304800"/>
            <a:ext cx="8351837" cy="477838"/>
          </a:xfrm>
          <a:ln/>
        </p:spPr>
        <p:txBody>
          <a:bodyPr lIns="61920" tIns="25560" rIns="61920" bIns="25560" anchor="ctr"/>
          <a:lstStyle/>
          <a:p>
            <a:pPr marL="0" indent="0">
              <a:spcBef>
                <a:spcPct val="0"/>
              </a:spcBef>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0">
                <a:solidFill>
                  <a:srgbClr val="FFFFFF"/>
                </a:solidFill>
                <a:effectLst>
                  <a:outerShdw blurRad="38100" dist="38100" dir="2700000" algn="tl">
                    <a:srgbClr val="C0C0C0"/>
                  </a:outerShdw>
                </a:effectLst>
                <a:latin typeface="Arial" charset="0"/>
              </a:rPr>
              <a:t>准正交函数（</a:t>
            </a:r>
            <a:r>
              <a:rPr lang="en-GB" altLang="zh-CN" b="0">
                <a:solidFill>
                  <a:srgbClr val="FFFFFF"/>
                </a:solidFill>
                <a:effectLst>
                  <a:outerShdw blurRad="38100" dist="38100" dir="2700000" algn="tl">
                    <a:srgbClr val="C0C0C0"/>
                  </a:outerShdw>
                </a:effectLst>
                <a:latin typeface="Arial" charset="0"/>
              </a:rPr>
              <a:t>QOF</a:t>
            </a:r>
            <a:r>
              <a:rPr lang="zh-CN" altLang="en-GB" b="0">
                <a:solidFill>
                  <a:srgbClr val="FFFFFF"/>
                </a:solidFill>
                <a:effectLst>
                  <a:outerShdw blurRad="38100" dist="38100" dir="2700000" algn="tl">
                    <a:srgbClr val="C0C0C0"/>
                  </a:outerShdw>
                </a:effectLst>
                <a:latin typeface="Arial" charset="0"/>
              </a:rPr>
              <a:t>）</a:t>
            </a:r>
          </a:p>
        </p:txBody>
      </p:sp>
      <p:sp>
        <p:nvSpPr>
          <p:cNvPr id="229380" name="Rectangle 4"/>
          <p:cNvSpPr>
            <a:spLocks noChangeArrowheads="1"/>
          </p:cNvSpPr>
          <p:nvPr/>
        </p:nvSpPr>
        <p:spPr bwMode="auto">
          <a:xfrm>
            <a:off x="1143000" y="1900238"/>
            <a:ext cx="9144000" cy="1587"/>
          </a:xfrm>
          <a:prstGeom prst="rect">
            <a:avLst/>
          </a:prstGeom>
          <a:noFill/>
          <a:ln w="9525">
            <a:no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idx="10"/>
          </p:nvPr>
        </p:nvSpPr>
        <p:spPr/>
        <p:txBody>
          <a:bodyPr/>
          <a:lstStyle/>
          <a:p>
            <a:r>
              <a:rPr lang="en-GB" altLang="zh-CN"/>
              <a:t>Mobile Communication Theory</a:t>
            </a:r>
          </a:p>
        </p:txBody>
      </p:sp>
      <p:sp>
        <p:nvSpPr>
          <p:cNvPr id="231426" name="Rectangle 2"/>
          <p:cNvSpPr>
            <a:spLocks noGrp="1" noChangeArrowheads="1"/>
          </p:cNvSpPr>
          <p:nvPr>
            <p:ph type="title"/>
          </p:nvPr>
        </p:nvSpPr>
        <p:spPr>
          <a:xfrm>
            <a:off x="684213" y="260350"/>
            <a:ext cx="7772400" cy="5778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a:effectLst>
                  <a:outerShdw blurRad="38100" dist="38100" dir="2700000" algn="tl">
                    <a:srgbClr val="C0C0C0"/>
                  </a:outerShdw>
                </a:effectLst>
              </a:rPr>
              <a:t>正交扩频过程</a:t>
            </a:r>
          </a:p>
        </p:txBody>
      </p:sp>
      <p:sp>
        <p:nvSpPr>
          <p:cNvPr id="231427" name="Rectangle 3"/>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zh-CN" altLang="en-US"/>
          </a:p>
        </p:txBody>
      </p:sp>
      <p:graphicFrame>
        <p:nvGraphicFramePr>
          <p:cNvPr id="231428" name="Object 4"/>
          <p:cNvGraphicFramePr>
            <a:graphicFrameLocks noChangeAspect="1"/>
          </p:cNvGraphicFramePr>
          <p:nvPr/>
        </p:nvGraphicFramePr>
        <p:xfrm>
          <a:off x="685800" y="1892300"/>
          <a:ext cx="7391400" cy="3319463"/>
        </p:xfrm>
        <a:graphic>
          <a:graphicData uri="http://schemas.openxmlformats.org/presentationml/2006/ole">
            <p:oleObj spid="_x0000_s231428" r:id="rId4" imgW="6146866" imgH="3684870" progId="PowerPoint.Show.8">
              <p:embed/>
            </p:oleObj>
          </a:graphicData>
        </a:graphic>
      </p:graphicFrame>
      <p:sp>
        <p:nvSpPr>
          <p:cNvPr id="231429" name="Rectangle 5"/>
          <p:cNvSpPr>
            <a:spLocks noChangeArrowheads="1"/>
          </p:cNvSpPr>
          <p:nvPr/>
        </p:nvSpPr>
        <p:spPr bwMode="auto">
          <a:xfrm>
            <a:off x="2897188" y="5791200"/>
            <a:ext cx="2028417" cy="371513"/>
          </a:xfrm>
          <a:prstGeom prst="rect">
            <a:avLst/>
          </a:prstGeom>
          <a:noFill/>
          <a:ln w="9525">
            <a:noFill/>
            <a:round/>
            <a:headEnd/>
            <a:tailEnd/>
          </a:ln>
          <a:effectLst/>
        </p:spPr>
        <p:txBody>
          <a:bodyPr wrap="none" lIns="90000" tIns="46800" rIns="90000" bIns="46800" anchor="ctr">
            <a:spAutoFit/>
          </a:bodyPr>
          <a:lstStyle/>
          <a:p>
            <a:pPr algn="ct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smtClean="0">
                <a:solidFill>
                  <a:srgbClr val="660066"/>
                </a:solidFill>
                <a:effectLst>
                  <a:outerShdw blurRad="38100" dist="38100" dir="2700000" algn="tl">
                    <a:srgbClr val="C0C0C0"/>
                  </a:outerShdw>
                </a:effectLst>
                <a:latin typeface="Times New Roman" pitchFamily="16" charset="0"/>
              </a:rPr>
              <a:t>QOF</a:t>
            </a:r>
            <a:r>
              <a:rPr lang="zh-CN" altLang="en-GB" dirty="0">
                <a:solidFill>
                  <a:srgbClr val="660066"/>
                </a:solidFill>
                <a:effectLst>
                  <a:outerShdw blurRad="38100" dist="38100" dir="2700000" algn="tl">
                    <a:srgbClr val="C0C0C0"/>
                  </a:outerShdw>
                </a:effectLst>
                <a:latin typeface="Times New Roman" pitchFamily="16" charset="0"/>
              </a:rPr>
              <a:t>进行正交扩频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withEffect">
                                  <p:stCondLst>
                                    <p:cond delay="0"/>
                                  </p:stCondLst>
                                  <p:childTnLst>
                                    <p:set>
                                      <p:cBhvr additive="repl">
                                        <p:cTn id="6" dur="1" fill="hold">
                                          <p:stCondLst>
                                            <p:cond delay="0"/>
                                          </p:stCondLst>
                                        </p:cTn>
                                        <p:tgtEl>
                                          <p:spTgt spid="231428"/>
                                        </p:tgtEl>
                                        <p:attrNameLst>
                                          <p:attrName>style.visibility</p:attrName>
                                        </p:attrNameLst>
                                      </p:cBhvr>
                                      <p:to>
                                        <p:strVal val="visible"/>
                                      </p:to>
                                    </p:set>
                                    <p:anim calcmode="lin" valueType="num">
                                      <p:cBhvr additive="repl">
                                        <p:cTn id="7" dur="1000" fill="hold"/>
                                        <p:tgtEl>
                                          <p:spTgt spid="231428"/>
                                        </p:tgtEl>
                                        <p:attrNameLst>
                                          <p:attrName>ppt_w</p:attrName>
                                        </p:attrNameLst>
                                      </p:cBhvr>
                                      <p:tavLst>
                                        <p:tav tm="100000">
                                          <p:val>
                                            <p:fltVal val="0"/>
                                          </p:val>
                                        </p:tav>
                                        <p:tav tm="100000">
                                          <p:val>
                                            <p:strVal val="#ppt_w"/>
                                          </p:val>
                                        </p:tav>
                                      </p:tavLst>
                                    </p:anim>
                                    <p:anim calcmode="lin" valueType="num">
                                      <p:cBhvr additive="repl">
                                        <p:cTn id="8" dur="1000" fill="hold"/>
                                        <p:tgtEl>
                                          <p:spTgt spid="231428"/>
                                        </p:tgtEl>
                                        <p:attrNameLst>
                                          <p:attrName>ppt_h</p:attrName>
                                        </p:attrNameLst>
                                      </p:cBhvr>
                                      <p:tavLst>
                                        <p:tav tm="100000">
                                          <p:val>
                                            <p:fltVal val="0"/>
                                          </p:val>
                                        </p:tav>
                                        <p:tav tm="100000">
                                          <p:val>
                                            <p:strVal val="#ppt_h"/>
                                          </p:val>
                                        </p:tav>
                                      </p:tavLst>
                                    </p:anim>
                                    <p:animEffect transition="in" filter="fade">
                                      <p:cBhvr additive="repl">
                                        <p:cTn id="9" dur="1000"/>
                                        <p:tgtEl>
                                          <p:spTgt spid="23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页脚占位符 4"/>
          <p:cNvSpPr>
            <a:spLocks noGrp="1"/>
          </p:cNvSpPr>
          <p:nvPr>
            <p:ph type="ftr" idx="10"/>
          </p:nvPr>
        </p:nvSpPr>
        <p:spPr/>
        <p:txBody>
          <a:bodyPr/>
          <a:lstStyle/>
          <a:p>
            <a:r>
              <a:rPr lang="en-GB" altLang="zh-CN"/>
              <a:t>Mobile Communication Theory</a:t>
            </a:r>
          </a:p>
        </p:txBody>
      </p:sp>
      <p:sp>
        <p:nvSpPr>
          <p:cNvPr id="233474" name="Rectangle 2"/>
          <p:cNvSpPr>
            <a:spLocks noGrp="1" noChangeArrowheads="1"/>
          </p:cNvSpPr>
          <p:nvPr>
            <p:ph type="title"/>
          </p:nvPr>
        </p:nvSpPr>
        <p:spPr>
          <a:xfrm>
            <a:off x="584224" y="188913"/>
            <a:ext cx="7416800" cy="5635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掩码函数表</a:t>
            </a:r>
          </a:p>
        </p:txBody>
      </p:sp>
      <p:sp>
        <p:nvSpPr>
          <p:cNvPr id="233475" name="Rectangle 3"/>
          <p:cNvSpPr>
            <a:spLocks noGrp="1" noChangeArrowheads="1"/>
          </p:cNvSpPr>
          <p:nvPr>
            <p:ph type="body" idx="1"/>
          </p:nvPr>
        </p:nvSpPr>
        <p:spPr>
          <a:xfrm>
            <a:off x="609600" y="1066800"/>
            <a:ext cx="7702550" cy="4114800"/>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0"/>
              <a:t>CDMA2000 1x</a:t>
            </a:r>
            <a:r>
              <a:rPr lang="zh-CN" altLang="en-GB" sz="2400" b="0"/>
              <a:t>中使用的两个掩码函数如表所示</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t>生成的</a:t>
            </a:r>
            <a:r>
              <a:rPr lang="en-GB" altLang="zh-CN" sz="2400" b="0"/>
              <a:t>QOF</a:t>
            </a:r>
            <a:r>
              <a:rPr lang="zh-CN" altLang="en-GB" sz="2400" b="0"/>
              <a:t>长度为</a:t>
            </a:r>
            <a:r>
              <a:rPr lang="en-GB" altLang="zh-CN" sz="2400" b="0"/>
              <a:t>256</a:t>
            </a:r>
          </a:p>
        </p:txBody>
      </p:sp>
      <p:grpSp>
        <p:nvGrpSpPr>
          <p:cNvPr id="233476" name="Group 4"/>
          <p:cNvGrpSpPr>
            <a:grpSpLocks/>
          </p:cNvGrpSpPr>
          <p:nvPr/>
        </p:nvGrpSpPr>
        <p:grpSpPr bwMode="auto">
          <a:xfrm>
            <a:off x="1524000" y="1981200"/>
            <a:ext cx="6932613" cy="3808413"/>
            <a:chOff x="960" y="1248"/>
            <a:chExt cx="4367" cy="2399"/>
          </a:xfrm>
        </p:grpSpPr>
        <p:sp>
          <p:nvSpPr>
            <p:cNvPr id="233477" name="Rectangle 5"/>
            <p:cNvSpPr>
              <a:spLocks noChangeArrowheads="1"/>
            </p:cNvSpPr>
            <p:nvPr/>
          </p:nvSpPr>
          <p:spPr bwMode="auto">
            <a:xfrm>
              <a:off x="4413" y="3188"/>
              <a:ext cx="915" cy="460"/>
            </a:xfrm>
            <a:prstGeom prst="rect">
              <a:avLst/>
            </a:prstGeom>
            <a:solidFill>
              <a:srgbClr val="FFDDAB"/>
            </a:solidFill>
            <a:ln w="9525">
              <a:noFill/>
              <a:round/>
              <a:headEnd/>
              <a:tailEnd/>
            </a:ln>
            <a:effectLst/>
          </p:spPr>
          <p:txBody>
            <a:bodyPr wrap="none" anchor="ctr"/>
            <a:lstStyle/>
            <a:p>
              <a:endParaRPr lang="zh-CN" altLang="en-US"/>
            </a:p>
          </p:txBody>
        </p:sp>
        <p:sp>
          <p:nvSpPr>
            <p:cNvPr id="233478" name="Rectangle 6"/>
            <p:cNvSpPr>
              <a:spLocks noChangeArrowheads="1"/>
            </p:cNvSpPr>
            <p:nvPr/>
          </p:nvSpPr>
          <p:spPr bwMode="auto">
            <a:xfrm>
              <a:off x="1265" y="3188"/>
              <a:ext cx="3148" cy="460"/>
            </a:xfrm>
            <a:prstGeom prst="rect">
              <a:avLst/>
            </a:prstGeom>
            <a:solidFill>
              <a:srgbClr val="FFDDAB"/>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7822dd8777d2d2774beeee4bbbe11e441e44bbe111b4b411d27777d2227887dd</a:t>
              </a:r>
            </a:p>
          </p:txBody>
        </p:sp>
        <p:sp>
          <p:nvSpPr>
            <p:cNvPr id="233479" name="Rectangle 7"/>
            <p:cNvSpPr>
              <a:spLocks noChangeArrowheads="1"/>
            </p:cNvSpPr>
            <p:nvPr/>
          </p:nvSpPr>
          <p:spPr bwMode="auto">
            <a:xfrm>
              <a:off x="960" y="3188"/>
              <a:ext cx="305" cy="460"/>
            </a:xfrm>
            <a:prstGeom prst="rect">
              <a:avLst/>
            </a:prstGeom>
            <a:solidFill>
              <a:srgbClr val="FFDDAB"/>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3</a:t>
              </a:r>
            </a:p>
          </p:txBody>
        </p:sp>
        <p:sp>
          <p:nvSpPr>
            <p:cNvPr id="233480" name="Rectangle 8"/>
            <p:cNvSpPr>
              <a:spLocks noChangeArrowheads="1"/>
            </p:cNvSpPr>
            <p:nvPr/>
          </p:nvSpPr>
          <p:spPr bwMode="auto">
            <a:xfrm>
              <a:off x="4413" y="2729"/>
              <a:ext cx="915" cy="459"/>
            </a:xfrm>
            <a:prstGeom prst="rect">
              <a:avLst/>
            </a:prstGeom>
            <a:solidFill>
              <a:srgbClr val="FFDDAB"/>
            </a:solidFill>
            <a:ln w="9525">
              <a:noFill/>
              <a:round/>
              <a:headEnd/>
              <a:tailEnd/>
            </a:ln>
            <a:effectLst/>
          </p:spPr>
          <p:txBody>
            <a:bodyPr wrap="none" anchor="ctr"/>
            <a:lstStyle/>
            <a:p>
              <a:endParaRPr lang="zh-CN" altLang="en-US"/>
            </a:p>
          </p:txBody>
        </p:sp>
        <p:sp>
          <p:nvSpPr>
            <p:cNvPr id="233481" name="Rectangle 9"/>
            <p:cNvSpPr>
              <a:spLocks noChangeArrowheads="1"/>
            </p:cNvSpPr>
            <p:nvPr/>
          </p:nvSpPr>
          <p:spPr bwMode="auto">
            <a:xfrm>
              <a:off x="1265" y="2729"/>
              <a:ext cx="3148" cy="459"/>
            </a:xfrm>
            <a:prstGeom prst="rect">
              <a:avLst/>
            </a:prstGeom>
            <a:solidFill>
              <a:srgbClr val="FFDDAB"/>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7d27e4be82d8e4bed87dbe1bd87d41e44eebd7724eeb288d144e7228ebb17228</a:t>
              </a:r>
            </a:p>
          </p:txBody>
        </p:sp>
        <p:sp>
          <p:nvSpPr>
            <p:cNvPr id="233482" name="Rectangle 10"/>
            <p:cNvSpPr>
              <a:spLocks noChangeArrowheads="1"/>
            </p:cNvSpPr>
            <p:nvPr/>
          </p:nvSpPr>
          <p:spPr bwMode="auto">
            <a:xfrm>
              <a:off x="960" y="2729"/>
              <a:ext cx="305" cy="459"/>
            </a:xfrm>
            <a:prstGeom prst="rect">
              <a:avLst/>
            </a:prstGeom>
            <a:solidFill>
              <a:srgbClr val="FFDDAB"/>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2</a:t>
              </a:r>
            </a:p>
          </p:txBody>
        </p:sp>
        <p:sp>
          <p:nvSpPr>
            <p:cNvPr id="233483" name="Rectangle 11"/>
            <p:cNvSpPr>
              <a:spLocks noChangeArrowheads="1"/>
            </p:cNvSpPr>
            <p:nvPr/>
          </p:nvSpPr>
          <p:spPr bwMode="auto">
            <a:xfrm>
              <a:off x="4413" y="2257"/>
              <a:ext cx="915" cy="472"/>
            </a:xfrm>
            <a:prstGeom prst="rect">
              <a:avLst/>
            </a:prstGeom>
            <a:solidFill>
              <a:srgbClr val="FFDDAB"/>
            </a:solidFill>
            <a:ln w="9525">
              <a:noFill/>
              <a:round/>
              <a:headEnd/>
              <a:tailEnd/>
            </a:ln>
            <a:effectLst/>
          </p:spPr>
          <p:txBody>
            <a:bodyPr wrap="none" anchor="ctr"/>
            <a:lstStyle/>
            <a:p>
              <a:endParaRPr lang="zh-CN" altLang="en-US"/>
            </a:p>
          </p:txBody>
        </p:sp>
        <p:sp>
          <p:nvSpPr>
            <p:cNvPr id="233484" name="Rectangle 12"/>
            <p:cNvSpPr>
              <a:spLocks noChangeArrowheads="1"/>
            </p:cNvSpPr>
            <p:nvPr/>
          </p:nvSpPr>
          <p:spPr bwMode="auto">
            <a:xfrm>
              <a:off x="1265" y="2257"/>
              <a:ext cx="3148" cy="472"/>
            </a:xfrm>
            <a:prstGeom prst="rect">
              <a:avLst/>
            </a:prstGeom>
            <a:solidFill>
              <a:srgbClr val="FFDDAB"/>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7d72141bd7d8beb1727de4eb2728b1be</a:t>
              </a:r>
            </a:p>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8d7de414d828b1417d8deb1bd72741b1 </a:t>
              </a:r>
            </a:p>
          </p:txBody>
        </p:sp>
        <p:sp>
          <p:nvSpPr>
            <p:cNvPr id="233485" name="Rectangle 13"/>
            <p:cNvSpPr>
              <a:spLocks noChangeArrowheads="1"/>
            </p:cNvSpPr>
            <p:nvPr/>
          </p:nvSpPr>
          <p:spPr bwMode="auto">
            <a:xfrm>
              <a:off x="960" y="2257"/>
              <a:ext cx="305" cy="472"/>
            </a:xfrm>
            <a:prstGeom prst="rect">
              <a:avLst/>
            </a:prstGeom>
            <a:solidFill>
              <a:srgbClr val="FFDDAB"/>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1</a:t>
              </a:r>
            </a:p>
          </p:txBody>
        </p:sp>
        <p:sp>
          <p:nvSpPr>
            <p:cNvPr id="233486" name="Rectangle 14"/>
            <p:cNvSpPr>
              <a:spLocks noChangeArrowheads="1"/>
            </p:cNvSpPr>
            <p:nvPr/>
          </p:nvSpPr>
          <p:spPr bwMode="auto">
            <a:xfrm>
              <a:off x="4413" y="1784"/>
              <a:ext cx="915" cy="472"/>
            </a:xfrm>
            <a:prstGeom prst="rect">
              <a:avLst/>
            </a:prstGeom>
            <a:solidFill>
              <a:srgbClr val="FFDDAB"/>
            </a:solidFill>
            <a:ln w="9525">
              <a:noFill/>
              <a:round/>
              <a:headEnd/>
              <a:tailEnd/>
            </a:ln>
            <a:effectLst/>
          </p:spPr>
          <p:txBody>
            <a:bodyPr wrap="none" anchor="ctr"/>
            <a:lstStyle/>
            <a:p>
              <a:endParaRPr lang="zh-CN" altLang="en-US"/>
            </a:p>
          </p:txBody>
        </p:sp>
        <p:sp>
          <p:nvSpPr>
            <p:cNvPr id="233487" name="Rectangle 15"/>
            <p:cNvSpPr>
              <a:spLocks noChangeArrowheads="1"/>
            </p:cNvSpPr>
            <p:nvPr/>
          </p:nvSpPr>
          <p:spPr bwMode="auto">
            <a:xfrm>
              <a:off x="1265" y="1784"/>
              <a:ext cx="3148" cy="472"/>
            </a:xfrm>
            <a:prstGeom prst="rect">
              <a:avLst/>
            </a:prstGeom>
            <a:solidFill>
              <a:srgbClr val="FFDDAB"/>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00000000000000000000000000000000</a:t>
              </a:r>
            </a:p>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00000000000000000000000000000000 </a:t>
              </a:r>
            </a:p>
          </p:txBody>
        </p:sp>
        <p:sp>
          <p:nvSpPr>
            <p:cNvPr id="233488" name="Rectangle 16"/>
            <p:cNvSpPr>
              <a:spLocks noChangeArrowheads="1"/>
            </p:cNvSpPr>
            <p:nvPr/>
          </p:nvSpPr>
          <p:spPr bwMode="auto">
            <a:xfrm>
              <a:off x="960" y="1784"/>
              <a:ext cx="305" cy="472"/>
            </a:xfrm>
            <a:prstGeom prst="rect">
              <a:avLst/>
            </a:prstGeom>
            <a:solidFill>
              <a:srgbClr val="FFDDAB"/>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0</a:t>
              </a:r>
            </a:p>
          </p:txBody>
        </p:sp>
        <p:sp>
          <p:nvSpPr>
            <p:cNvPr id="233489" name="Rectangle 17"/>
            <p:cNvSpPr>
              <a:spLocks noChangeArrowheads="1"/>
            </p:cNvSpPr>
            <p:nvPr/>
          </p:nvSpPr>
          <p:spPr bwMode="auto">
            <a:xfrm>
              <a:off x="4413" y="1516"/>
              <a:ext cx="915" cy="268"/>
            </a:xfrm>
            <a:prstGeom prst="rect">
              <a:avLst/>
            </a:prstGeom>
            <a:solidFill>
              <a:srgbClr val="BDFFFF"/>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Walsh</a:t>
              </a:r>
              <a:r>
                <a:rPr lang="en-GB" altLang="zh-CN" baseline="-25000">
                  <a:solidFill>
                    <a:srgbClr val="1D7ACF"/>
                  </a:solidFill>
                  <a:latin typeface="宋体" charset="-122"/>
                </a:rPr>
                <a:t>rot</a:t>
              </a:r>
            </a:p>
          </p:txBody>
        </p:sp>
        <p:sp>
          <p:nvSpPr>
            <p:cNvPr id="233490" name="Rectangle 18"/>
            <p:cNvSpPr>
              <a:spLocks noChangeArrowheads="1"/>
            </p:cNvSpPr>
            <p:nvPr/>
          </p:nvSpPr>
          <p:spPr bwMode="auto">
            <a:xfrm>
              <a:off x="1265" y="1516"/>
              <a:ext cx="3148" cy="268"/>
            </a:xfrm>
            <a:prstGeom prst="rect">
              <a:avLst/>
            </a:prstGeom>
            <a:solidFill>
              <a:srgbClr val="BDFFFF"/>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solidFill>
                    <a:srgbClr val="1D7ACF"/>
                  </a:solidFill>
                  <a:latin typeface="宋体" charset="-122"/>
                </a:rPr>
                <a:t>QOF</a:t>
              </a:r>
              <a:r>
                <a:rPr lang="en-GB" altLang="zh-CN" baseline="-25000">
                  <a:solidFill>
                    <a:srgbClr val="1D7ACF"/>
                  </a:solidFill>
                  <a:latin typeface="宋体" charset="-122"/>
                </a:rPr>
                <a:t>sign</a:t>
              </a:r>
              <a:r>
                <a:rPr lang="zh-CN" altLang="en-GB">
                  <a:solidFill>
                    <a:srgbClr val="1D7ACF"/>
                  </a:solidFill>
                  <a:latin typeface="宋体" charset="-122"/>
                </a:rPr>
                <a:t>的</a:t>
              </a:r>
              <a:r>
                <a:rPr lang="en-GB" altLang="zh-CN">
                  <a:solidFill>
                    <a:srgbClr val="1D7ACF"/>
                  </a:solidFill>
                  <a:latin typeface="宋体" charset="-122"/>
                </a:rPr>
                <a:t>16</a:t>
              </a:r>
              <a:r>
                <a:rPr lang="zh-CN" altLang="en-GB">
                  <a:solidFill>
                    <a:srgbClr val="1D7ACF"/>
                  </a:solidFill>
                  <a:latin typeface="宋体" charset="-122"/>
                </a:rPr>
                <a:t>进制表示形式 </a:t>
              </a:r>
            </a:p>
          </p:txBody>
        </p:sp>
        <p:sp>
          <p:nvSpPr>
            <p:cNvPr id="233491" name="Rectangle 19"/>
            <p:cNvSpPr>
              <a:spLocks noChangeArrowheads="1"/>
            </p:cNvSpPr>
            <p:nvPr/>
          </p:nvSpPr>
          <p:spPr bwMode="auto">
            <a:xfrm>
              <a:off x="1265" y="1248"/>
              <a:ext cx="4063" cy="268"/>
            </a:xfrm>
            <a:prstGeom prst="rect">
              <a:avLst/>
            </a:prstGeom>
            <a:solidFill>
              <a:srgbClr val="BDFFFF"/>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solidFill>
                    <a:srgbClr val="1D7ACF"/>
                  </a:solidFill>
                  <a:latin typeface="宋体" charset="-122"/>
                </a:rPr>
                <a:t>掩码函数</a:t>
              </a:r>
            </a:p>
          </p:txBody>
        </p:sp>
        <p:sp>
          <p:nvSpPr>
            <p:cNvPr id="233492" name="Rectangle 20"/>
            <p:cNvSpPr>
              <a:spLocks noChangeArrowheads="1"/>
            </p:cNvSpPr>
            <p:nvPr/>
          </p:nvSpPr>
          <p:spPr bwMode="auto">
            <a:xfrm>
              <a:off x="960" y="1248"/>
              <a:ext cx="305" cy="537"/>
            </a:xfrm>
            <a:prstGeom prst="rect">
              <a:avLst/>
            </a:prstGeom>
            <a:solidFill>
              <a:srgbClr val="BDFFFF"/>
            </a:solidFill>
            <a:ln w="9525">
              <a:noFill/>
              <a:round/>
              <a:headEnd/>
              <a:tailEnd/>
            </a:ln>
            <a:effectLst/>
          </p:spPr>
          <p:txBody>
            <a:bodyPr lIns="90000" tIns="46800" rIns="90000" bIns="46800"/>
            <a:lstStyle/>
            <a:p>
              <a:pPr algn="ctr">
                <a:spcBef>
                  <a:spcPts val="45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solidFill>
                    <a:srgbClr val="1D7ACF"/>
                  </a:solidFill>
                  <a:latin typeface="宋体" charset="-122"/>
                </a:rPr>
                <a:t>函数</a:t>
              </a:r>
            </a:p>
          </p:txBody>
        </p:sp>
        <p:sp>
          <p:nvSpPr>
            <p:cNvPr id="233493" name="Line 21"/>
            <p:cNvSpPr>
              <a:spLocks noChangeShapeType="1"/>
            </p:cNvSpPr>
            <p:nvPr/>
          </p:nvSpPr>
          <p:spPr bwMode="auto">
            <a:xfrm>
              <a:off x="960" y="1248"/>
              <a:ext cx="305" cy="1"/>
            </a:xfrm>
            <a:prstGeom prst="line">
              <a:avLst/>
            </a:prstGeom>
            <a:noFill/>
            <a:ln w="9525">
              <a:noFill/>
              <a:round/>
              <a:headEnd/>
              <a:tailEnd/>
            </a:ln>
            <a:effectLst/>
          </p:spPr>
          <p:txBody>
            <a:bodyPr/>
            <a:lstStyle/>
            <a:p>
              <a:endParaRPr lang="zh-CN" altLang="en-US"/>
            </a:p>
          </p:txBody>
        </p:sp>
        <p:sp>
          <p:nvSpPr>
            <p:cNvPr id="233494" name="Line 22"/>
            <p:cNvSpPr>
              <a:spLocks noChangeShapeType="1"/>
            </p:cNvSpPr>
            <p:nvPr/>
          </p:nvSpPr>
          <p:spPr bwMode="auto">
            <a:xfrm>
              <a:off x="960" y="1784"/>
              <a:ext cx="4368" cy="1"/>
            </a:xfrm>
            <a:prstGeom prst="line">
              <a:avLst/>
            </a:prstGeom>
            <a:noFill/>
            <a:ln w="12600">
              <a:solidFill>
                <a:srgbClr val="000066"/>
              </a:solidFill>
              <a:miter lim="800000"/>
              <a:headEnd/>
              <a:tailEnd/>
            </a:ln>
            <a:effectLst/>
          </p:spPr>
          <p:txBody>
            <a:bodyPr/>
            <a:lstStyle/>
            <a:p>
              <a:endParaRPr lang="zh-CN" altLang="en-US"/>
            </a:p>
          </p:txBody>
        </p:sp>
        <p:sp>
          <p:nvSpPr>
            <p:cNvPr id="233495" name="Line 23"/>
            <p:cNvSpPr>
              <a:spLocks noChangeShapeType="1"/>
            </p:cNvSpPr>
            <p:nvPr/>
          </p:nvSpPr>
          <p:spPr bwMode="auto">
            <a:xfrm>
              <a:off x="960" y="2257"/>
              <a:ext cx="4368" cy="1"/>
            </a:xfrm>
            <a:prstGeom prst="line">
              <a:avLst/>
            </a:prstGeom>
            <a:noFill/>
            <a:ln w="12600">
              <a:solidFill>
                <a:srgbClr val="000066"/>
              </a:solidFill>
              <a:miter lim="800000"/>
              <a:headEnd/>
              <a:tailEnd/>
            </a:ln>
            <a:effectLst/>
          </p:spPr>
          <p:txBody>
            <a:bodyPr/>
            <a:lstStyle/>
            <a:p>
              <a:endParaRPr lang="zh-CN" altLang="en-US"/>
            </a:p>
          </p:txBody>
        </p:sp>
        <p:sp>
          <p:nvSpPr>
            <p:cNvPr id="233496" name="Line 24"/>
            <p:cNvSpPr>
              <a:spLocks noChangeShapeType="1"/>
            </p:cNvSpPr>
            <p:nvPr/>
          </p:nvSpPr>
          <p:spPr bwMode="auto">
            <a:xfrm>
              <a:off x="960" y="2729"/>
              <a:ext cx="4368" cy="1"/>
            </a:xfrm>
            <a:prstGeom prst="line">
              <a:avLst/>
            </a:prstGeom>
            <a:noFill/>
            <a:ln w="12600">
              <a:solidFill>
                <a:srgbClr val="000066"/>
              </a:solidFill>
              <a:miter lim="800000"/>
              <a:headEnd/>
              <a:tailEnd/>
            </a:ln>
            <a:effectLst/>
          </p:spPr>
          <p:txBody>
            <a:bodyPr/>
            <a:lstStyle/>
            <a:p>
              <a:endParaRPr lang="zh-CN" altLang="en-US"/>
            </a:p>
          </p:txBody>
        </p:sp>
        <p:sp>
          <p:nvSpPr>
            <p:cNvPr id="233497" name="Line 25"/>
            <p:cNvSpPr>
              <a:spLocks noChangeShapeType="1"/>
            </p:cNvSpPr>
            <p:nvPr/>
          </p:nvSpPr>
          <p:spPr bwMode="auto">
            <a:xfrm>
              <a:off x="960" y="3188"/>
              <a:ext cx="4368" cy="1"/>
            </a:xfrm>
            <a:prstGeom prst="line">
              <a:avLst/>
            </a:prstGeom>
            <a:noFill/>
            <a:ln w="12600">
              <a:solidFill>
                <a:srgbClr val="000066"/>
              </a:solidFill>
              <a:miter lim="800000"/>
              <a:headEnd/>
              <a:tailEnd/>
            </a:ln>
            <a:effectLst/>
          </p:spPr>
          <p:txBody>
            <a:bodyPr/>
            <a:lstStyle/>
            <a:p>
              <a:endParaRPr lang="zh-CN" altLang="en-US"/>
            </a:p>
          </p:txBody>
        </p:sp>
        <p:sp>
          <p:nvSpPr>
            <p:cNvPr id="233498" name="Line 26"/>
            <p:cNvSpPr>
              <a:spLocks noChangeShapeType="1"/>
            </p:cNvSpPr>
            <p:nvPr/>
          </p:nvSpPr>
          <p:spPr bwMode="auto">
            <a:xfrm>
              <a:off x="960" y="3648"/>
              <a:ext cx="305" cy="1"/>
            </a:xfrm>
            <a:prstGeom prst="line">
              <a:avLst/>
            </a:prstGeom>
            <a:noFill/>
            <a:ln w="9525">
              <a:noFill/>
              <a:round/>
              <a:headEnd/>
              <a:tailEnd/>
            </a:ln>
            <a:effectLst/>
          </p:spPr>
          <p:txBody>
            <a:bodyPr/>
            <a:lstStyle/>
            <a:p>
              <a:endParaRPr lang="zh-CN" altLang="en-US"/>
            </a:p>
          </p:txBody>
        </p:sp>
        <p:sp>
          <p:nvSpPr>
            <p:cNvPr id="233499" name="Line 27"/>
            <p:cNvSpPr>
              <a:spLocks noChangeShapeType="1"/>
            </p:cNvSpPr>
            <p:nvPr/>
          </p:nvSpPr>
          <p:spPr bwMode="auto">
            <a:xfrm>
              <a:off x="960" y="1248"/>
              <a:ext cx="1" cy="537"/>
            </a:xfrm>
            <a:prstGeom prst="line">
              <a:avLst/>
            </a:prstGeom>
            <a:noFill/>
            <a:ln w="9525">
              <a:noFill/>
              <a:round/>
              <a:headEnd/>
              <a:tailEnd/>
            </a:ln>
            <a:effectLst/>
          </p:spPr>
          <p:txBody>
            <a:bodyPr/>
            <a:lstStyle/>
            <a:p>
              <a:endParaRPr lang="zh-CN" altLang="en-US"/>
            </a:p>
          </p:txBody>
        </p:sp>
        <p:sp>
          <p:nvSpPr>
            <p:cNvPr id="233500" name="Line 28"/>
            <p:cNvSpPr>
              <a:spLocks noChangeShapeType="1"/>
            </p:cNvSpPr>
            <p:nvPr/>
          </p:nvSpPr>
          <p:spPr bwMode="auto">
            <a:xfrm>
              <a:off x="1265" y="1248"/>
              <a:ext cx="1" cy="2400"/>
            </a:xfrm>
            <a:prstGeom prst="line">
              <a:avLst/>
            </a:prstGeom>
            <a:noFill/>
            <a:ln w="12600">
              <a:solidFill>
                <a:srgbClr val="000066"/>
              </a:solidFill>
              <a:miter lim="800000"/>
              <a:headEnd/>
              <a:tailEnd/>
            </a:ln>
            <a:effectLst/>
          </p:spPr>
          <p:txBody>
            <a:bodyPr/>
            <a:lstStyle/>
            <a:p>
              <a:endParaRPr lang="zh-CN" altLang="en-US"/>
            </a:p>
          </p:txBody>
        </p:sp>
        <p:sp>
          <p:nvSpPr>
            <p:cNvPr id="233501" name="Line 29"/>
            <p:cNvSpPr>
              <a:spLocks noChangeShapeType="1"/>
            </p:cNvSpPr>
            <p:nvPr/>
          </p:nvSpPr>
          <p:spPr bwMode="auto">
            <a:xfrm>
              <a:off x="5328" y="1248"/>
              <a:ext cx="1" cy="268"/>
            </a:xfrm>
            <a:prstGeom prst="line">
              <a:avLst/>
            </a:prstGeom>
            <a:noFill/>
            <a:ln w="9525">
              <a:noFill/>
              <a:round/>
              <a:headEnd/>
              <a:tailEnd/>
            </a:ln>
            <a:effectLst/>
          </p:spPr>
          <p:txBody>
            <a:bodyPr/>
            <a:lstStyle/>
            <a:p>
              <a:endParaRPr lang="zh-CN" altLang="en-US"/>
            </a:p>
          </p:txBody>
        </p:sp>
        <p:sp>
          <p:nvSpPr>
            <p:cNvPr id="233502" name="Line 30"/>
            <p:cNvSpPr>
              <a:spLocks noChangeShapeType="1"/>
            </p:cNvSpPr>
            <p:nvPr/>
          </p:nvSpPr>
          <p:spPr bwMode="auto">
            <a:xfrm>
              <a:off x="1265" y="1516"/>
              <a:ext cx="4063" cy="1"/>
            </a:xfrm>
            <a:prstGeom prst="line">
              <a:avLst/>
            </a:prstGeom>
            <a:noFill/>
            <a:ln w="12600">
              <a:solidFill>
                <a:srgbClr val="000066"/>
              </a:solidFill>
              <a:miter lim="800000"/>
              <a:headEnd/>
              <a:tailEnd/>
            </a:ln>
            <a:effectLst/>
          </p:spPr>
          <p:txBody>
            <a:bodyPr/>
            <a:lstStyle/>
            <a:p>
              <a:endParaRPr lang="zh-CN" altLang="en-US"/>
            </a:p>
          </p:txBody>
        </p:sp>
        <p:sp>
          <p:nvSpPr>
            <p:cNvPr id="233503" name="Line 31"/>
            <p:cNvSpPr>
              <a:spLocks noChangeShapeType="1"/>
            </p:cNvSpPr>
            <p:nvPr/>
          </p:nvSpPr>
          <p:spPr bwMode="auto">
            <a:xfrm>
              <a:off x="4413" y="1516"/>
              <a:ext cx="1" cy="2132"/>
            </a:xfrm>
            <a:prstGeom prst="line">
              <a:avLst/>
            </a:prstGeom>
            <a:noFill/>
            <a:ln w="12600">
              <a:solidFill>
                <a:srgbClr val="000066"/>
              </a:solidFill>
              <a:miter lim="800000"/>
              <a:headEnd/>
              <a:tailEnd/>
            </a:ln>
            <a:effectLst/>
          </p:spPr>
          <p:txBody>
            <a:bodyPr/>
            <a:lstStyle/>
            <a:p>
              <a:endParaRPr lang="zh-CN" altLang="en-US"/>
            </a:p>
          </p:txBody>
        </p:sp>
        <p:sp>
          <p:nvSpPr>
            <p:cNvPr id="233504" name="Line 32"/>
            <p:cNvSpPr>
              <a:spLocks noChangeShapeType="1"/>
            </p:cNvSpPr>
            <p:nvPr/>
          </p:nvSpPr>
          <p:spPr bwMode="auto">
            <a:xfrm>
              <a:off x="1265" y="1248"/>
              <a:ext cx="4063" cy="1"/>
            </a:xfrm>
            <a:prstGeom prst="line">
              <a:avLst/>
            </a:prstGeom>
            <a:noFill/>
            <a:ln w="9525">
              <a:noFill/>
              <a:round/>
              <a:headEnd/>
              <a:tailEnd/>
            </a:ln>
            <a:effectLst/>
          </p:spPr>
          <p:txBody>
            <a:bodyPr/>
            <a:lstStyle/>
            <a:p>
              <a:endParaRPr lang="zh-CN" altLang="en-US"/>
            </a:p>
          </p:txBody>
        </p:sp>
        <p:sp>
          <p:nvSpPr>
            <p:cNvPr id="233505" name="Line 33"/>
            <p:cNvSpPr>
              <a:spLocks noChangeShapeType="1"/>
            </p:cNvSpPr>
            <p:nvPr/>
          </p:nvSpPr>
          <p:spPr bwMode="auto">
            <a:xfrm>
              <a:off x="960" y="1784"/>
              <a:ext cx="1" cy="472"/>
            </a:xfrm>
            <a:prstGeom prst="line">
              <a:avLst/>
            </a:prstGeom>
            <a:noFill/>
            <a:ln w="9525">
              <a:noFill/>
              <a:round/>
              <a:headEnd/>
              <a:tailEnd/>
            </a:ln>
            <a:effectLst/>
          </p:spPr>
          <p:txBody>
            <a:bodyPr/>
            <a:lstStyle/>
            <a:p>
              <a:endParaRPr lang="zh-CN" altLang="en-US"/>
            </a:p>
          </p:txBody>
        </p:sp>
        <p:sp>
          <p:nvSpPr>
            <p:cNvPr id="233506" name="Line 34"/>
            <p:cNvSpPr>
              <a:spLocks noChangeShapeType="1"/>
            </p:cNvSpPr>
            <p:nvPr/>
          </p:nvSpPr>
          <p:spPr bwMode="auto">
            <a:xfrm>
              <a:off x="5328" y="1516"/>
              <a:ext cx="1" cy="268"/>
            </a:xfrm>
            <a:prstGeom prst="line">
              <a:avLst/>
            </a:prstGeom>
            <a:noFill/>
            <a:ln w="9525">
              <a:noFill/>
              <a:round/>
              <a:headEnd/>
              <a:tailEnd/>
            </a:ln>
            <a:effectLst/>
          </p:spPr>
          <p:txBody>
            <a:bodyPr/>
            <a:lstStyle/>
            <a:p>
              <a:endParaRPr lang="zh-CN" altLang="en-US"/>
            </a:p>
          </p:txBody>
        </p:sp>
        <p:sp>
          <p:nvSpPr>
            <p:cNvPr id="233507" name="Line 35"/>
            <p:cNvSpPr>
              <a:spLocks noChangeShapeType="1"/>
            </p:cNvSpPr>
            <p:nvPr/>
          </p:nvSpPr>
          <p:spPr bwMode="auto">
            <a:xfrm>
              <a:off x="5328" y="1784"/>
              <a:ext cx="1" cy="472"/>
            </a:xfrm>
            <a:prstGeom prst="line">
              <a:avLst/>
            </a:prstGeom>
            <a:noFill/>
            <a:ln w="9525">
              <a:noFill/>
              <a:round/>
              <a:headEnd/>
              <a:tailEnd/>
            </a:ln>
            <a:effectLst/>
          </p:spPr>
          <p:txBody>
            <a:bodyPr/>
            <a:lstStyle/>
            <a:p>
              <a:endParaRPr lang="zh-CN" altLang="en-US"/>
            </a:p>
          </p:txBody>
        </p:sp>
        <p:sp>
          <p:nvSpPr>
            <p:cNvPr id="233508" name="Line 36"/>
            <p:cNvSpPr>
              <a:spLocks noChangeShapeType="1"/>
            </p:cNvSpPr>
            <p:nvPr/>
          </p:nvSpPr>
          <p:spPr bwMode="auto">
            <a:xfrm>
              <a:off x="960" y="2257"/>
              <a:ext cx="1" cy="472"/>
            </a:xfrm>
            <a:prstGeom prst="line">
              <a:avLst/>
            </a:prstGeom>
            <a:noFill/>
            <a:ln w="9525">
              <a:noFill/>
              <a:round/>
              <a:headEnd/>
              <a:tailEnd/>
            </a:ln>
            <a:effectLst/>
          </p:spPr>
          <p:txBody>
            <a:bodyPr/>
            <a:lstStyle/>
            <a:p>
              <a:endParaRPr lang="zh-CN" altLang="en-US"/>
            </a:p>
          </p:txBody>
        </p:sp>
        <p:sp>
          <p:nvSpPr>
            <p:cNvPr id="233509" name="Line 37"/>
            <p:cNvSpPr>
              <a:spLocks noChangeShapeType="1"/>
            </p:cNvSpPr>
            <p:nvPr/>
          </p:nvSpPr>
          <p:spPr bwMode="auto">
            <a:xfrm>
              <a:off x="5328" y="2257"/>
              <a:ext cx="1" cy="472"/>
            </a:xfrm>
            <a:prstGeom prst="line">
              <a:avLst/>
            </a:prstGeom>
            <a:noFill/>
            <a:ln w="9525">
              <a:noFill/>
              <a:round/>
              <a:headEnd/>
              <a:tailEnd/>
            </a:ln>
            <a:effectLst/>
          </p:spPr>
          <p:txBody>
            <a:bodyPr/>
            <a:lstStyle/>
            <a:p>
              <a:endParaRPr lang="zh-CN" altLang="en-US"/>
            </a:p>
          </p:txBody>
        </p:sp>
        <p:sp>
          <p:nvSpPr>
            <p:cNvPr id="233510" name="Line 38"/>
            <p:cNvSpPr>
              <a:spLocks noChangeShapeType="1"/>
            </p:cNvSpPr>
            <p:nvPr/>
          </p:nvSpPr>
          <p:spPr bwMode="auto">
            <a:xfrm>
              <a:off x="960" y="2729"/>
              <a:ext cx="1" cy="459"/>
            </a:xfrm>
            <a:prstGeom prst="line">
              <a:avLst/>
            </a:prstGeom>
            <a:noFill/>
            <a:ln w="9525">
              <a:noFill/>
              <a:round/>
              <a:headEnd/>
              <a:tailEnd/>
            </a:ln>
            <a:effectLst/>
          </p:spPr>
          <p:txBody>
            <a:bodyPr/>
            <a:lstStyle/>
            <a:p>
              <a:endParaRPr lang="zh-CN" altLang="en-US"/>
            </a:p>
          </p:txBody>
        </p:sp>
        <p:sp>
          <p:nvSpPr>
            <p:cNvPr id="233511" name="Line 39"/>
            <p:cNvSpPr>
              <a:spLocks noChangeShapeType="1"/>
            </p:cNvSpPr>
            <p:nvPr/>
          </p:nvSpPr>
          <p:spPr bwMode="auto">
            <a:xfrm>
              <a:off x="5328" y="2729"/>
              <a:ext cx="1" cy="459"/>
            </a:xfrm>
            <a:prstGeom prst="line">
              <a:avLst/>
            </a:prstGeom>
            <a:noFill/>
            <a:ln w="9525">
              <a:noFill/>
              <a:round/>
              <a:headEnd/>
              <a:tailEnd/>
            </a:ln>
            <a:effectLst/>
          </p:spPr>
          <p:txBody>
            <a:bodyPr/>
            <a:lstStyle/>
            <a:p>
              <a:endParaRPr lang="zh-CN" altLang="en-US"/>
            </a:p>
          </p:txBody>
        </p:sp>
        <p:sp>
          <p:nvSpPr>
            <p:cNvPr id="233512" name="Line 40"/>
            <p:cNvSpPr>
              <a:spLocks noChangeShapeType="1"/>
            </p:cNvSpPr>
            <p:nvPr/>
          </p:nvSpPr>
          <p:spPr bwMode="auto">
            <a:xfrm>
              <a:off x="960" y="3188"/>
              <a:ext cx="1" cy="460"/>
            </a:xfrm>
            <a:prstGeom prst="line">
              <a:avLst/>
            </a:prstGeom>
            <a:noFill/>
            <a:ln w="9525">
              <a:noFill/>
              <a:round/>
              <a:headEnd/>
              <a:tailEnd/>
            </a:ln>
            <a:effectLst/>
          </p:spPr>
          <p:txBody>
            <a:bodyPr/>
            <a:lstStyle/>
            <a:p>
              <a:endParaRPr lang="zh-CN" altLang="en-US"/>
            </a:p>
          </p:txBody>
        </p:sp>
        <p:sp>
          <p:nvSpPr>
            <p:cNvPr id="233513" name="Line 41"/>
            <p:cNvSpPr>
              <a:spLocks noChangeShapeType="1"/>
            </p:cNvSpPr>
            <p:nvPr/>
          </p:nvSpPr>
          <p:spPr bwMode="auto">
            <a:xfrm>
              <a:off x="5328" y="3188"/>
              <a:ext cx="1" cy="460"/>
            </a:xfrm>
            <a:prstGeom prst="line">
              <a:avLst/>
            </a:prstGeom>
            <a:noFill/>
            <a:ln w="9525">
              <a:noFill/>
              <a:round/>
              <a:headEnd/>
              <a:tailEnd/>
            </a:ln>
            <a:effectLst/>
          </p:spPr>
          <p:txBody>
            <a:bodyPr/>
            <a:lstStyle/>
            <a:p>
              <a:endParaRPr lang="zh-CN" altLang="en-US"/>
            </a:p>
          </p:txBody>
        </p:sp>
        <p:sp>
          <p:nvSpPr>
            <p:cNvPr id="233514" name="Line 42"/>
            <p:cNvSpPr>
              <a:spLocks noChangeShapeType="1"/>
            </p:cNvSpPr>
            <p:nvPr/>
          </p:nvSpPr>
          <p:spPr bwMode="auto">
            <a:xfrm>
              <a:off x="1265" y="3648"/>
              <a:ext cx="3148" cy="1"/>
            </a:xfrm>
            <a:prstGeom prst="line">
              <a:avLst/>
            </a:prstGeom>
            <a:noFill/>
            <a:ln w="9525">
              <a:noFill/>
              <a:round/>
              <a:headEnd/>
              <a:tailEnd/>
            </a:ln>
            <a:effectLst/>
          </p:spPr>
          <p:txBody>
            <a:bodyPr/>
            <a:lstStyle/>
            <a:p>
              <a:endParaRPr lang="zh-CN" altLang="en-US"/>
            </a:p>
          </p:txBody>
        </p:sp>
        <p:sp>
          <p:nvSpPr>
            <p:cNvPr id="233515" name="Line 43"/>
            <p:cNvSpPr>
              <a:spLocks noChangeShapeType="1"/>
            </p:cNvSpPr>
            <p:nvPr/>
          </p:nvSpPr>
          <p:spPr bwMode="auto">
            <a:xfrm>
              <a:off x="4413" y="3648"/>
              <a:ext cx="915" cy="1"/>
            </a:xfrm>
            <a:prstGeom prst="line">
              <a:avLst/>
            </a:prstGeom>
            <a:noFill/>
            <a:ln w="9525">
              <a:noFill/>
              <a:round/>
              <a:headEnd/>
              <a:tailEnd/>
            </a:ln>
            <a:effectLst/>
          </p:spPr>
          <p:txBody>
            <a:bodyPr/>
            <a:lstStyle/>
            <a:p>
              <a:endParaRPr lang="zh-CN" altLang="en-US"/>
            </a:p>
          </p:txBody>
        </p:sp>
      </p:grpSp>
      <p:sp>
        <p:nvSpPr>
          <p:cNvPr id="233516" name="Rectangle 44"/>
          <p:cNvSpPr>
            <a:spLocks noChangeArrowheads="1"/>
          </p:cNvSpPr>
          <p:nvPr/>
        </p:nvSpPr>
        <p:spPr bwMode="auto">
          <a:xfrm>
            <a:off x="0" y="3309938"/>
            <a:ext cx="9144000" cy="1587"/>
          </a:xfrm>
          <a:prstGeom prst="rect">
            <a:avLst/>
          </a:prstGeom>
          <a:noFill/>
          <a:ln w="9525">
            <a:noFill/>
            <a:round/>
            <a:headEnd/>
            <a:tailEnd/>
          </a:ln>
          <a:effectLst/>
        </p:spPr>
        <p:txBody>
          <a:bodyPr wrap="none" anchor="ctr"/>
          <a:lstStyle/>
          <a:p>
            <a:endParaRPr lang="zh-CN" altLang="en-US"/>
          </a:p>
        </p:txBody>
      </p:sp>
      <p:sp>
        <p:nvSpPr>
          <p:cNvPr id="233517" name="Rectangle 45"/>
          <p:cNvSpPr>
            <a:spLocks noChangeArrowheads="1"/>
          </p:cNvSpPr>
          <p:nvPr/>
        </p:nvSpPr>
        <p:spPr bwMode="auto">
          <a:xfrm>
            <a:off x="0" y="3309938"/>
            <a:ext cx="9144000" cy="1587"/>
          </a:xfrm>
          <a:prstGeom prst="rect">
            <a:avLst/>
          </a:prstGeom>
          <a:noFill/>
          <a:ln w="9525">
            <a:noFill/>
            <a:round/>
            <a:headEnd/>
            <a:tailEnd/>
          </a:ln>
          <a:effectLst/>
        </p:spPr>
        <p:txBody>
          <a:bodyPr wrap="none" anchor="ctr"/>
          <a:lstStyle/>
          <a:p>
            <a:endParaRPr lang="zh-CN" altLang="en-US"/>
          </a:p>
        </p:txBody>
      </p:sp>
      <p:sp>
        <p:nvSpPr>
          <p:cNvPr id="233518" name="Rectangle 46"/>
          <p:cNvSpPr>
            <a:spLocks noChangeArrowheads="1"/>
          </p:cNvSpPr>
          <p:nvPr/>
        </p:nvSpPr>
        <p:spPr bwMode="auto">
          <a:xfrm>
            <a:off x="0" y="3314700"/>
            <a:ext cx="9144000" cy="1588"/>
          </a:xfrm>
          <a:prstGeom prst="rect">
            <a:avLst/>
          </a:prstGeom>
          <a:noFill/>
          <a:ln w="9525">
            <a:noFill/>
            <a:round/>
            <a:headEnd/>
            <a:tailEnd/>
          </a:ln>
          <a:effectLst/>
        </p:spPr>
        <p:txBody>
          <a:bodyPr wrap="none" anchor="ctr"/>
          <a:lstStyle/>
          <a:p>
            <a:endParaRPr lang="zh-CN" altLang="en-US"/>
          </a:p>
        </p:txBody>
      </p:sp>
      <p:grpSp>
        <p:nvGrpSpPr>
          <p:cNvPr id="233519" name="Group 47"/>
          <p:cNvGrpSpPr>
            <a:grpSpLocks/>
          </p:cNvGrpSpPr>
          <p:nvPr/>
        </p:nvGrpSpPr>
        <p:grpSpPr bwMode="auto">
          <a:xfrm>
            <a:off x="7162800" y="2971800"/>
            <a:ext cx="989013" cy="2665413"/>
            <a:chOff x="4512" y="1872"/>
            <a:chExt cx="623" cy="1679"/>
          </a:xfrm>
        </p:grpSpPr>
        <p:graphicFrame>
          <p:nvGraphicFramePr>
            <p:cNvPr id="233520" name="Object 48"/>
            <p:cNvGraphicFramePr>
              <a:graphicFrameLocks noChangeAspect="1"/>
            </p:cNvGraphicFramePr>
            <p:nvPr/>
          </p:nvGraphicFramePr>
          <p:xfrm>
            <a:off x="4512" y="1872"/>
            <a:ext cx="624" cy="362"/>
          </p:xfrm>
          <a:graphic>
            <a:graphicData uri="http://schemas.openxmlformats.org/presentationml/2006/ole">
              <p:oleObj spid="_x0000_s233520" r:id="rId4" imgW="329760" imgH="240840" progId="Equation.3">
                <p:embed/>
              </p:oleObj>
            </a:graphicData>
          </a:graphic>
        </p:graphicFrame>
        <p:graphicFrame>
          <p:nvGraphicFramePr>
            <p:cNvPr id="233521" name="Object 49"/>
            <p:cNvGraphicFramePr>
              <a:graphicFrameLocks noChangeAspect="1"/>
            </p:cNvGraphicFramePr>
            <p:nvPr/>
          </p:nvGraphicFramePr>
          <p:xfrm>
            <a:off x="4512" y="2356"/>
            <a:ext cx="600" cy="357"/>
          </p:xfrm>
          <a:graphic>
            <a:graphicData uri="http://schemas.openxmlformats.org/presentationml/2006/ole">
              <p:oleObj spid="_x0000_s233521" r:id="rId5" imgW="330120" imgH="241200" progId="Equation.3">
                <p:embed/>
              </p:oleObj>
            </a:graphicData>
          </a:graphic>
        </p:graphicFrame>
        <p:graphicFrame>
          <p:nvGraphicFramePr>
            <p:cNvPr id="233522" name="Object 50"/>
            <p:cNvGraphicFramePr>
              <a:graphicFrameLocks noChangeAspect="1"/>
            </p:cNvGraphicFramePr>
            <p:nvPr/>
          </p:nvGraphicFramePr>
          <p:xfrm>
            <a:off x="4512" y="2789"/>
            <a:ext cx="624" cy="363"/>
          </p:xfrm>
          <a:graphic>
            <a:graphicData uri="http://schemas.openxmlformats.org/presentationml/2006/ole">
              <p:oleObj spid="_x0000_s233522" r:id="rId6" imgW="329760" imgH="240840" progId="Equation.3">
                <p:embed/>
              </p:oleObj>
            </a:graphicData>
          </a:graphic>
        </p:graphicFrame>
        <p:graphicFrame>
          <p:nvGraphicFramePr>
            <p:cNvPr id="233523" name="Object 51"/>
            <p:cNvGraphicFramePr>
              <a:graphicFrameLocks noChangeAspect="1"/>
            </p:cNvGraphicFramePr>
            <p:nvPr/>
          </p:nvGraphicFramePr>
          <p:xfrm>
            <a:off x="4512" y="3204"/>
            <a:ext cx="624" cy="348"/>
          </p:xfrm>
          <a:graphic>
            <a:graphicData uri="http://schemas.openxmlformats.org/presentationml/2006/ole">
              <p:oleObj spid="_x0000_s233523" r:id="rId7" imgW="330120" imgH="22860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afterEffect">
                                  <p:stCondLst>
                                    <p:cond delay="0"/>
                                  </p:stCondLst>
                                  <p:childTnLst>
                                    <p:set>
                                      <p:cBhvr additive="repl">
                                        <p:cTn id="6" dur="1" fill="hold">
                                          <p:stCondLst>
                                            <p:cond delay="0"/>
                                          </p:stCondLst>
                                        </p:cTn>
                                        <p:tgtEl>
                                          <p:spTgt spid="233476"/>
                                        </p:tgtEl>
                                        <p:attrNameLst>
                                          <p:attrName>style.visibility</p:attrName>
                                        </p:attrNameLst>
                                      </p:cBhvr>
                                      <p:to>
                                        <p:strVal val="visible"/>
                                      </p:to>
                                    </p:set>
                                    <p:animEffect transition="in" filter="blinds(horizontal)">
                                      <p:cBhvr additive="repl">
                                        <p:cTn id="7" dur="500"/>
                                        <p:tgtEl>
                                          <p:spTgt spid="233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idx="10"/>
          </p:nvPr>
        </p:nvSpPr>
        <p:spPr/>
        <p:txBody>
          <a:bodyPr/>
          <a:lstStyle/>
          <a:p>
            <a:r>
              <a:rPr lang="en-GB" altLang="zh-CN"/>
              <a:t>Mobile Communication Theory</a:t>
            </a:r>
          </a:p>
        </p:txBody>
      </p:sp>
      <p:sp>
        <p:nvSpPr>
          <p:cNvPr id="235522" name="Rectangle 2"/>
          <p:cNvSpPr>
            <a:spLocks noGrp="1" noChangeArrowheads="1"/>
          </p:cNvSpPr>
          <p:nvPr>
            <p:ph type="title"/>
          </p:nvPr>
        </p:nvSpPr>
        <p:spPr>
          <a:xfrm>
            <a:off x="250825" y="222250"/>
            <a:ext cx="7543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a:t>CDMA2000 1x</a:t>
            </a:r>
            <a:r>
              <a:rPr lang="zh-CN" altLang="en-GB" sz="2800"/>
              <a:t>前向链路发射分集</a:t>
            </a:r>
            <a:r>
              <a:rPr lang="zh-CN" altLang="en-GB" sz="3200" b="0">
                <a:effectLst>
                  <a:outerShdw blurRad="38100" dist="38100" dir="2700000" algn="tl">
                    <a:srgbClr val="C0C0C0"/>
                  </a:outerShdw>
                </a:effectLst>
              </a:rPr>
              <a:t> </a:t>
            </a:r>
          </a:p>
        </p:txBody>
      </p:sp>
      <p:sp>
        <p:nvSpPr>
          <p:cNvPr id="235523" name="Rectangle 3"/>
          <p:cNvSpPr>
            <a:spLocks noGrp="1" noChangeArrowheads="1"/>
          </p:cNvSpPr>
          <p:nvPr>
            <p:ph type="body" idx="1"/>
          </p:nvPr>
        </p:nvSpPr>
        <p:spPr>
          <a:xfrm>
            <a:off x="304800" y="1600200"/>
            <a:ext cx="8640763" cy="4465638"/>
          </a:xfrm>
          <a:ln/>
        </p:spPr>
        <p:txBody>
          <a:bodyPr/>
          <a:lstStyle/>
          <a:p>
            <a:pPr marL="268288" indent="-268288">
              <a:spcBef>
                <a:spcPts val="600"/>
              </a:spcBef>
              <a:buClr>
                <a:srgbClr val="1D7ACF"/>
              </a:buClr>
              <a:buFont typeface="Wingdings" charset="2"/>
              <a:buNone/>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latin typeface="宋体" charset="-122"/>
              </a:rPr>
              <a:t>为了克服信道衰落，提高系统容量，</a:t>
            </a:r>
          </a:p>
          <a:p>
            <a:pPr marL="268288" indent="-268288">
              <a:spcBef>
                <a:spcPts val="600"/>
              </a:spcBef>
              <a:buClr>
                <a:srgbClr val="1D7ACF"/>
              </a:buClr>
              <a:buFont typeface="Wingdings" charset="2"/>
              <a:buNone/>
              <a:tabLst>
                <a:tab pos="838200" algn="l"/>
                <a:tab pos="1752600" algn="l"/>
                <a:tab pos="2667000" algn="l"/>
                <a:tab pos="3581400" algn="l"/>
                <a:tab pos="4495800" algn="l"/>
                <a:tab pos="5410200" algn="l"/>
                <a:tab pos="6324600" algn="l"/>
                <a:tab pos="7239000" algn="l"/>
                <a:tab pos="8153400" algn="l"/>
                <a:tab pos="9067800" algn="l"/>
                <a:tab pos="9982200" algn="l"/>
              </a:tabLst>
            </a:pPr>
            <a:r>
              <a:rPr lang="en-GB" altLang="zh-CN" sz="2400" b="0">
                <a:latin typeface="宋体" charset="-122"/>
              </a:rPr>
              <a:t>CDMA2000</a:t>
            </a:r>
            <a:r>
              <a:rPr lang="zh-CN" altLang="en-GB" sz="2400" b="0">
                <a:latin typeface="宋体" charset="-122"/>
              </a:rPr>
              <a:t>允许采用多种分集发送方式：</a:t>
            </a:r>
          </a:p>
          <a:p>
            <a:pPr marL="268288" indent="-268288">
              <a:spcBef>
                <a:spcPts val="600"/>
              </a:spcBef>
              <a:buClr>
                <a:srgbClr val="1D7ACF"/>
              </a:buClr>
              <a:buFont typeface="Wingdings" charset="2"/>
              <a:buBlip>
                <a:blip r:embed="rId3"/>
              </a:buBlip>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latin typeface="宋体" charset="-122"/>
              </a:rPr>
              <a:t>多载波发射分集</a:t>
            </a:r>
          </a:p>
          <a:p>
            <a:pPr marL="268288" indent="-268288">
              <a:spcBef>
                <a:spcPts val="600"/>
              </a:spcBef>
              <a:buClr>
                <a:srgbClr val="1D7ACF"/>
              </a:buClr>
              <a:buFont typeface="Wingdings" charset="2"/>
              <a:buBlip>
                <a:blip r:embed="rId3"/>
              </a:buBlip>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latin typeface="宋体" charset="-122"/>
              </a:rPr>
              <a:t>正交发送分集</a:t>
            </a:r>
          </a:p>
          <a:p>
            <a:pPr marL="268288" indent="-268288">
              <a:spcBef>
                <a:spcPts val="600"/>
              </a:spcBef>
              <a:buClr>
                <a:srgbClr val="1D7ACF"/>
              </a:buClr>
              <a:buFont typeface="Wingdings" charset="2"/>
              <a:buNone/>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latin typeface="宋体" charset="-122"/>
              </a:rPr>
              <a:t> （</a:t>
            </a:r>
            <a:r>
              <a:rPr lang="en-GB" altLang="zh-CN" sz="2400" b="0">
                <a:latin typeface="宋体" charset="-122"/>
              </a:rPr>
              <a:t>OTD</a:t>
            </a:r>
            <a:r>
              <a:rPr lang="zh-CN" altLang="en-GB" sz="2400" b="0">
                <a:latin typeface="宋体" charset="-122"/>
              </a:rPr>
              <a:t>，</a:t>
            </a:r>
            <a:r>
              <a:rPr lang="en-GB" altLang="zh-CN" sz="2400" b="0">
                <a:latin typeface="宋体" charset="-122"/>
              </a:rPr>
              <a:t>Orthogonal Transmission Diversity</a:t>
            </a:r>
            <a:r>
              <a:rPr lang="zh-CN" altLang="en-GB" sz="2400" b="0">
                <a:latin typeface="宋体" charset="-122"/>
              </a:rPr>
              <a:t>）</a:t>
            </a:r>
          </a:p>
          <a:p>
            <a:pPr marL="268288" indent="-268288">
              <a:spcBef>
                <a:spcPts val="600"/>
              </a:spcBef>
              <a:buClr>
                <a:srgbClr val="1D7ACF"/>
              </a:buClr>
              <a:buFont typeface="Wingdings" charset="2"/>
              <a:buBlip>
                <a:blip r:embed="rId3"/>
              </a:buBlip>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latin typeface="宋体" charset="-122"/>
              </a:rPr>
              <a:t>空时扩展分集</a:t>
            </a:r>
          </a:p>
          <a:p>
            <a:pPr marL="268288" indent="-268288">
              <a:spcBef>
                <a:spcPts val="600"/>
              </a:spcBef>
              <a:buClr>
                <a:srgbClr val="1D7ACF"/>
              </a:buClr>
              <a:buFont typeface="Wingdings" charset="2"/>
              <a:buNone/>
              <a:tabLst>
                <a:tab pos="838200" algn="l"/>
                <a:tab pos="1752600" algn="l"/>
                <a:tab pos="2667000" algn="l"/>
                <a:tab pos="3581400" algn="l"/>
                <a:tab pos="4495800" algn="l"/>
                <a:tab pos="5410200" algn="l"/>
                <a:tab pos="6324600" algn="l"/>
                <a:tab pos="7239000" algn="l"/>
                <a:tab pos="8153400" algn="l"/>
                <a:tab pos="9067800" algn="l"/>
                <a:tab pos="9982200" algn="l"/>
              </a:tabLst>
            </a:pPr>
            <a:r>
              <a:rPr lang="zh-CN" altLang="en-GB" sz="2400" b="0">
                <a:latin typeface="宋体" charset="-122"/>
              </a:rPr>
              <a:t> （</a:t>
            </a:r>
            <a:r>
              <a:rPr lang="en-GB" altLang="zh-CN" sz="2400" b="0">
                <a:latin typeface="宋体" charset="-122"/>
              </a:rPr>
              <a:t>STS</a:t>
            </a:r>
            <a:r>
              <a:rPr lang="zh-CN" altLang="en-GB" sz="2400" b="0">
                <a:latin typeface="宋体" charset="-122"/>
              </a:rPr>
              <a:t>，</a:t>
            </a:r>
            <a:r>
              <a:rPr lang="en-GB" altLang="zh-CN" sz="2400" b="0">
                <a:latin typeface="宋体" charset="-122"/>
              </a:rPr>
              <a:t>Space Time Spreading</a:t>
            </a:r>
            <a:r>
              <a:rPr lang="zh-CN" altLang="en-GB" sz="2400" b="0">
                <a:latin typeface="宋体" charset="-122"/>
              </a:rPr>
              <a:t>）</a:t>
            </a:r>
            <a:r>
              <a:rPr lang="zh-CN" altLang="en-GB" sz="2400" b="0"/>
              <a:t> </a:t>
            </a:r>
          </a:p>
        </p:txBody>
      </p:sp>
      <p:sp>
        <p:nvSpPr>
          <p:cNvPr id="235524" name="Rectangle 4"/>
          <p:cNvSpPr>
            <a:spLocks noChangeArrowheads="1"/>
          </p:cNvSpPr>
          <p:nvPr/>
        </p:nvSpPr>
        <p:spPr bwMode="auto">
          <a:xfrm>
            <a:off x="5292725" y="2928938"/>
            <a:ext cx="3400425" cy="520700"/>
          </a:xfrm>
          <a:prstGeom prst="rect">
            <a:avLst/>
          </a:prstGeom>
          <a:noFill/>
          <a:ln w="9360">
            <a:solidFill>
              <a:srgbClr val="660066"/>
            </a:solidFill>
            <a:prstDash val="lgDashDotDot"/>
            <a:miter lim="800000"/>
            <a:headEnd/>
            <a:tailEnd/>
          </a:ln>
          <a:effectLst/>
        </p:spPr>
        <p:txBody>
          <a:bodyPr wrap="none" lIns="90000" tIns="46800" rIns="90000" bIns="46800" anchor="ctr">
            <a:spAutoFit/>
          </a:bodyPr>
          <a:lstStyle/>
          <a:p>
            <a:pP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b="1">
                <a:solidFill>
                  <a:srgbClr val="660066"/>
                </a:solidFill>
                <a:effectLst>
                  <a:outerShdw blurRad="38100" dist="38100" dir="2700000" algn="tl">
                    <a:srgbClr val="C0C0C0"/>
                  </a:outerShdw>
                </a:effectLst>
                <a:latin typeface="Times New Roman" pitchFamily="16" charset="0"/>
              </a:rPr>
              <a:t>CDMA2000 1x </a:t>
            </a:r>
            <a:r>
              <a:rPr lang="zh-CN" altLang="en-GB" sz="2800" b="1">
                <a:solidFill>
                  <a:srgbClr val="660066"/>
                </a:solidFill>
                <a:effectLst>
                  <a:outerShdw blurRad="38100" dist="38100" dir="2700000" algn="tl">
                    <a:srgbClr val="C0C0C0"/>
                  </a:outerShdw>
                </a:effectLst>
                <a:latin typeface="Times New Roman" pitchFamily="16" charset="0"/>
              </a:rPr>
              <a:t>支持</a:t>
            </a:r>
          </a:p>
        </p:txBody>
      </p:sp>
      <p:sp>
        <p:nvSpPr>
          <p:cNvPr id="235525" name="Line 5"/>
          <p:cNvSpPr>
            <a:spLocks noChangeShapeType="1"/>
          </p:cNvSpPr>
          <p:nvPr/>
        </p:nvSpPr>
        <p:spPr bwMode="auto">
          <a:xfrm flipH="1">
            <a:off x="3130550" y="3141663"/>
            <a:ext cx="2019300" cy="1587"/>
          </a:xfrm>
          <a:prstGeom prst="line">
            <a:avLst/>
          </a:prstGeom>
          <a:noFill/>
          <a:ln w="12600">
            <a:solidFill>
              <a:srgbClr val="660066"/>
            </a:solidFill>
            <a:miter lim="800000"/>
            <a:headEnd/>
            <a:tailEnd type="triangle" w="med" len="med"/>
          </a:ln>
          <a:effectLst/>
        </p:spPr>
        <p:txBody>
          <a:bodyPr/>
          <a:lstStyle/>
          <a:p>
            <a:endParaRPr lang="zh-CN" altLang="en-US"/>
          </a:p>
        </p:txBody>
      </p:sp>
      <p:sp>
        <p:nvSpPr>
          <p:cNvPr id="235526" name="Line 6"/>
          <p:cNvSpPr>
            <a:spLocks noChangeShapeType="1"/>
          </p:cNvSpPr>
          <p:nvPr/>
        </p:nvSpPr>
        <p:spPr bwMode="auto">
          <a:xfrm flipH="1">
            <a:off x="3346450" y="3357563"/>
            <a:ext cx="2019300" cy="1081087"/>
          </a:xfrm>
          <a:prstGeom prst="line">
            <a:avLst/>
          </a:prstGeom>
          <a:noFill/>
          <a:ln w="12600">
            <a:solidFill>
              <a:srgbClr val="660066"/>
            </a:solidFill>
            <a:miter lim="800000"/>
            <a:headEnd/>
            <a:tailEnd type="triangle" w="med" len="me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withEffect">
                                  <p:stCondLst>
                                    <p:cond delay="0"/>
                                  </p:stCondLst>
                                  <p:childTnLst>
                                    <p:set>
                                      <p:cBhvr additive="repl">
                                        <p:cTn id="6" dur="1" fill="hold">
                                          <p:stCondLst>
                                            <p:cond delay="0"/>
                                          </p:stCondLst>
                                        </p:cTn>
                                        <p:tgtEl>
                                          <p:spTgt spid="235524"/>
                                        </p:tgtEl>
                                        <p:attrNameLst>
                                          <p:attrName>style.visibility</p:attrName>
                                        </p:attrNameLst>
                                      </p:cBhvr>
                                      <p:to>
                                        <p:strVal val="visible"/>
                                      </p:to>
                                    </p:set>
                                    <p:animEffect transition="in" filter="wipe(right)">
                                      <p:cBhvr additive="repl">
                                        <p:cTn id="7" dur="1000"/>
                                        <p:tgtEl>
                                          <p:spTgt spid="235524"/>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additive="repl">
                                        <p:cTn id="10" dur="1" fill="hold">
                                          <p:stCondLst>
                                            <p:cond delay="0"/>
                                          </p:stCondLst>
                                        </p:cTn>
                                        <p:tgtEl>
                                          <p:spTgt spid="235525"/>
                                        </p:tgtEl>
                                        <p:attrNameLst>
                                          <p:attrName>style.visibility</p:attrName>
                                        </p:attrNameLst>
                                      </p:cBhvr>
                                      <p:to>
                                        <p:strVal val="visible"/>
                                      </p:to>
                                    </p:set>
                                    <p:animEffect transition="in" filter="wipe(right)">
                                      <p:cBhvr additive="repl">
                                        <p:cTn id="11" dur="500"/>
                                        <p:tgtEl>
                                          <p:spTgt spid="235525"/>
                                        </p:tgtEl>
                                      </p:cBhvr>
                                    </p:animEffect>
                                  </p:childTnLst>
                                </p:cTn>
                              </p:par>
                              <p:par>
                                <p:cTn id="12" presetID="22" presetClass="entr" presetSubtype="2" fill="hold" grpId="0" nodeType="withEffect">
                                  <p:stCondLst>
                                    <p:cond delay="0"/>
                                  </p:stCondLst>
                                  <p:childTnLst>
                                    <p:set>
                                      <p:cBhvr additive="repl">
                                        <p:cTn id="13" dur="1" fill="hold">
                                          <p:stCondLst>
                                            <p:cond delay="0"/>
                                          </p:stCondLst>
                                        </p:cTn>
                                        <p:tgtEl>
                                          <p:spTgt spid="235526"/>
                                        </p:tgtEl>
                                        <p:attrNameLst>
                                          <p:attrName>style.visibility</p:attrName>
                                        </p:attrNameLst>
                                      </p:cBhvr>
                                      <p:to>
                                        <p:strVal val="visible"/>
                                      </p:to>
                                    </p:set>
                                    <p:animEffect transition="in" filter="wipe(right)">
                                      <p:cBhvr additive="repl">
                                        <p:cTn id="14" dur="500"/>
                                        <p:tgtEl>
                                          <p:spTgt spid="235526"/>
                                        </p:tgtEl>
                                      </p:cBhvr>
                                    </p:animEffect>
                                  </p:childTnLst>
                                </p:cTn>
                              </p:par>
                            </p:childTnLst>
                          </p:cTn>
                        </p:par>
                        <p:par>
                          <p:cTn id="15" fill="hold">
                            <p:stCondLst>
                              <p:cond delay="1500"/>
                            </p:stCondLst>
                            <p:childTnLst>
                              <p:par>
                                <p:cTn id="16" presetID="35" presetClass="emph" repeatCount="3000" fill="hold" grpId="1" nodeType="afterEffect">
                                  <p:stCondLst>
                                    <p:cond delay="0"/>
                                  </p:stCondLst>
                                  <p:childTnLst>
                                    <p:anim calcmode="discrete" valueType="num">
                                      <p:cBhvr additive="repl">
                                        <p:cTn id="17" dur="500" fill="hold"/>
                                        <p:tgtEl>
                                          <p:spTgt spid="235526"/>
                                        </p:tgtEl>
                                        <p:attrNameLst>
                                          <p:attrName>style.visibility</p:attrName>
                                        </p:attrNameLst>
                                      </p:cBhvr>
                                      <p:tavLst>
                                        <p:tav tm="50000">
                                          <p:val>
                                            <p:strVal val="hidden"/>
                                          </p:val>
                                        </p:tav>
                                        <p:tav tm="50000">
                                          <p:val>
                                            <p:strVal val="visible"/>
                                          </p:val>
                                        </p:tav>
                                      </p:tavLst>
                                    </p:anim>
                                  </p:childTnLst>
                                </p:cTn>
                              </p:par>
                              <p:par>
                                <p:cTn id="18" presetID="35" presetClass="emph" repeatCount="3000" fill="hold" grpId="1" nodeType="withEffect">
                                  <p:stCondLst>
                                    <p:cond delay="0"/>
                                  </p:stCondLst>
                                  <p:childTnLst>
                                    <p:anim calcmode="discrete" valueType="num">
                                      <p:cBhvr additive="repl">
                                        <p:cTn id="19" dur="500" fill="hold"/>
                                        <p:tgtEl>
                                          <p:spTgt spid="235525"/>
                                        </p:tgtEl>
                                        <p:attrNameLst>
                                          <p:attrName>style.visibility</p:attrName>
                                        </p:attrNameLst>
                                      </p:cBhvr>
                                      <p:tavLst>
                                        <p:tav tm="5000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nimBg="1"/>
      <p:bldP spid="235525" grpId="1" animBg="1"/>
      <p:bldP spid="235526" grpId="0" animBg="1"/>
      <p:bldP spid="235526"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页脚占位符 3"/>
          <p:cNvSpPr>
            <a:spLocks noGrp="1"/>
          </p:cNvSpPr>
          <p:nvPr>
            <p:ph type="ftr" idx="10"/>
          </p:nvPr>
        </p:nvSpPr>
        <p:spPr/>
        <p:txBody>
          <a:bodyPr/>
          <a:lstStyle/>
          <a:p>
            <a:r>
              <a:rPr lang="en-GB" altLang="zh-CN"/>
              <a:t>Mobile Communication Theory</a:t>
            </a:r>
          </a:p>
        </p:txBody>
      </p:sp>
      <p:sp>
        <p:nvSpPr>
          <p:cNvPr id="237570" name="Rectangle 2"/>
          <p:cNvSpPr>
            <a:spLocks noGrp="1" noChangeArrowheads="1"/>
          </p:cNvSpPr>
          <p:nvPr>
            <p:ph type="title"/>
          </p:nvPr>
        </p:nvSpPr>
        <p:spPr>
          <a:xfrm>
            <a:off x="642910" y="142852"/>
            <a:ext cx="7772400" cy="654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正交发送分集</a:t>
            </a:r>
          </a:p>
        </p:txBody>
      </p:sp>
      <p:sp>
        <p:nvSpPr>
          <p:cNvPr id="237571" name="Rectangle 3"/>
          <p:cNvSpPr>
            <a:spLocks noGrp="1" noChangeArrowheads="1"/>
          </p:cNvSpPr>
          <p:nvPr>
            <p:ph type="body" idx="1"/>
          </p:nvPr>
        </p:nvSpPr>
        <p:spPr>
          <a:xfrm>
            <a:off x="304800" y="1371600"/>
            <a:ext cx="8496300" cy="5095875"/>
          </a:xfrm>
          <a:ln/>
        </p:spPr>
        <p:txBody>
          <a:bodyPr/>
          <a:lstStyle/>
          <a:p>
            <a:pPr>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高一阶</a:t>
            </a:r>
            <a:r>
              <a:rPr lang="en-GB" altLang="zh-CN" sz="2400" b="0" dirty="0">
                <a:latin typeface="宋体" charset="-122"/>
              </a:rPr>
              <a:t>Walsh</a:t>
            </a:r>
            <a:r>
              <a:rPr lang="zh-CN" altLang="en-GB" sz="2400" b="0" dirty="0">
                <a:latin typeface="宋体" charset="-122"/>
              </a:rPr>
              <a:t>码的过程，这种重复方式保证了两路</a:t>
            </a:r>
            <a:r>
              <a:rPr lang="en-GB" altLang="zh-CN" sz="2400" b="0" dirty="0">
                <a:latin typeface="宋体" charset="-122"/>
              </a:rPr>
              <a:t>Walsh</a:t>
            </a:r>
            <a:r>
              <a:rPr lang="zh-CN" altLang="en-GB" sz="2400" b="0" dirty="0">
                <a:latin typeface="宋体" charset="-122"/>
              </a:rPr>
              <a:t>扩展的正交性。这是一种开环分集方式。采用</a:t>
            </a:r>
            <a:r>
              <a:rPr lang="en-GB" altLang="zh-CN" sz="2400" b="0" dirty="0">
                <a:latin typeface="宋体" charset="-122"/>
              </a:rPr>
              <a:t>OTD</a:t>
            </a:r>
            <a:r>
              <a:rPr lang="zh-CN" altLang="en-GB" sz="2400" b="0" dirty="0">
                <a:solidFill>
                  <a:srgbClr val="003300"/>
                </a:solidFill>
                <a:latin typeface="宋体" charset="-122"/>
              </a:rPr>
              <a:t>发送分集方式</a:t>
            </a:r>
            <a:r>
              <a:rPr lang="zh-CN" altLang="en-GB" sz="2400" b="0" dirty="0">
                <a:latin typeface="宋体" charset="-122"/>
              </a:rPr>
              <a:t>，其中一个导频采用公共导频，另一个天线需要应用发送分集导频，并且两个天线的间距一般要大于</a:t>
            </a:r>
            <a:r>
              <a:rPr lang="en-GB" altLang="zh-CN" sz="2400" b="0" dirty="0">
                <a:latin typeface="宋体" charset="-122"/>
              </a:rPr>
              <a:t>10</a:t>
            </a:r>
            <a:r>
              <a:rPr lang="zh-CN" altLang="en-GB" sz="2400" b="0" dirty="0">
                <a:latin typeface="宋体" charset="-122"/>
              </a:rPr>
              <a:t>个波长的距离，以得到空间的不相关性。</a:t>
            </a:r>
          </a:p>
          <a:p>
            <a:pPr>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这种发送方式与普通方式基本相同，只是</a:t>
            </a:r>
            <a:r>
              <a:rPr lang="zh-CN" altLang="en-GB" sz="2400" b="0" dirty="0">
                <a:solidFill>
                  <a:srgbClr val="003300"/>
                </a:solidFill>
                <a:latin typeface="宋体" charset="-122"/>
              </a:rPr>
              <a:t>码重复</a:t>
            </a:r>
            <a:r>
              <a:rPr lang="zh-CN" altLang="en-GB" sz="2400" b="0" dirty="0">
                <a:latin typeface="宋体" charset="-122"/>
              </a:rPr>
              <a:t>不同</a:t>
            </a:r>
            <a:r>
              <a:rPr lang="zh-CN" altLang="en-GB" sz="2400" b="0" dirty="0" smtClean="0">
                <a:latin typeface="宋体" charset="-122"/>
              </a:rPr>
              <a:t>。</a:t>
            </a:r>
            <a:endParaRPr lang="zh-CN" altLang="en-GB" sz="2400" b="0" dirty="0">
              <a:latin typeface="宋体" charset="-122"/>
            </a:endParaRPr>
          </a:p>
          <a:p>
            <a:pPr>
              <a:lnSpc>
                <a:spcPct val="8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000" b="0" dirty="0">
              <a:latin typeface="Arial" charset="0"/>
            </a:endParaRPr>
          </a:p>
          <a:p>
            <a:pPr>
              <a:lnSpc>
                <a:spcPct val="8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000" b="0" dirty="0"/>
          </a:p>
          <a:p>
            <a:pPr>
              <a:lnSpc>
                <a:spcPct val="8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000" b="0" dirty="0"/>
          </a:p>
          <a:p>
            <a:pPr>
              <a:lnSpc>
                <a:spcPct val="8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000" b="0" dirty="0"/>
          </a:p>
          <a:p>
            <a:pPr>
              <a:lnSpc>
                <a:spcPct val="80000"/>
              </a:lnSpc>
              <a:spcBef>
                <a:spcPts val="5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000" b="0" dirty="0"/>
          </a:p>
          <a:p>
            <a:pPr>
              <a:lnSpc>
                <a:spcPct val="80000"/>
              </a:lnSpc>
              <a:spcBef>
                <a:spcPts val="9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3600" b="0" dirty="0"/>
          </a:p>
          <a:p>
            <a:pPr>
              <a:lnSpc>
                <a:spcPct val="8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b="0" dirty="0">
              <a:solidFill>
                <a:srgbClr val="003300"/>
              </a:solidFill>
              <a:latin typeface="Arial" charset="0"/>
            </a:endParaRPr>
          </a:p>
        </p:txBody>
      </p:sp>
      <p:sp>
        <p:nvSpPr>
          <p:cNvPr id="237572" name="Rectangle 4"/>
          <p:cNvSpPr>
            <a:spLocks noChangeArrowheads="1"/>
          </p:cNvSpPr>
          <p:nvPr/>
        </p:nvSpPr>
        <p:spPr bwMode="auto">
          <a:xfrm>
            <a:off x="0" y="2509838"/>
            <a:ext cx="9144000" cy="1587"/>
          </a:xfrm>
          <a:prstGeom prst="rect">
            <a:avLst/>
          </a:prstGeom>
          <a:noFill/>
          <a:ln w="9525">
            <a:noFill/>
            <a:round/>
            <a:headEnd/>
            <a:tailEnd/>
          </a:ln>
          <a:effectLst/>
        </p:spPr>
        <p:txBody>
          <a:bodyPr wrap="none" anchor="ctr"/>
          <a:lstStyle/>
          <a:p>
            <a:endParaRPr lang="zh-CN" altLang="en-US"/>
          </a:p>
        </p:txBody>
      </p:sp>
      <p:grpSp>
        <p:nvGrpSpPr>
          <p:cNvPr id="237573" name="Group 5"/>
          <p:cNvGrpSpPr>
            <a:grpSpLocks/>
          </p:cNvGrpSpPr>
          <p:nvPr/>
        </p:nvGrpSpPr>
        <p:grpSpPr bwMode="auto">
          <a:xfrm>
            <a:off x="639763" y="3357563"/>
            <a:ext cx="8134350" cy="2498725"/>
            <a:chOff x="403" y="2115"/>
            <a:chExt cx="5124" cy="1574"/>
          </a:xfrm>
        </p:grpSpPr>
        <p:sp>
          <p:nvSpPr>
            <p:cNvPr id="237574" name="Rectangle 6"/>
            <p:cNvSpPr>
              <a:spLocks noChangeArrowheads="1"/>
            </p:cNvSpPr>
            <p:nvPr/>
          </p:nvSpPr>
          <p:spPr bwMode="auto">
            <a:xfrm>
              <a:off x="4084" y="3519"/>
              <a:ext cx="2" cy="171"/>
            </a:xfrm>
            <a:prstGeom prst="rect">
              <a:avLst/>
            </a:prstGeom>
            <a:noFill/>
            <a:ln w="9525">
              <a:noFill/>
              <a:round/>
              <a:headEnd/>
              <a:tailEnd/>
            </a:ln>
            <a:effectLst/>
          </p:spPr>
          <p:txBody>
            <a:bodyPr wrap="none" anchor="ctr"/>
            <a:lstStyle/>
            <a:p>
              <a:endParaRPr lang="zh-CN" altLang="en-US"/>
            </a:p>
          </p:txBody>
        </p:sp>
        <p:sp>
          <p:nvSpPr>
            <p:cNvPr id="237575" name="Rectangle 7"/>
            <p:cNvSpPr>
              <a:spLocks noChangeArrowheads="1"/>
            </p:cNvSpPr>
            <p:nvPr/>
          </p:nvSpPr>
          <p:spPr bwMode="auto">
            <a:xfrm>
              <a:off x="1056" y="2860"/>
              <a:ext cx="551" cy="300"/>
            </a:xfrm>
            <a:prstGeom prst="rect">
              <a:avLst/>
            </a:prstGeom>
            <a:solidFill>
              <a:srgbClr val="FFFF00"/>
            </a:solidFill>
            <a:ln w="11160">
              <a:solidFill>
                <a:srgbClr val="000000"/>
              </a:solidFill>
              <a:miter lim="800000"/>
              <a:headEnd/>
              <a:tailEnd/>
            </a:ln>
            <a:effectLst/>
          </p:spPr>
          <p:txBody>
            <a:bodyPr wrap="none" anchor="ctr"/>
            <a:lstStyle/>
            <a:p>
              <a:endParaRPr lang="zh-CN" altLang="en-US"/>
            </a:p>
          </p:txBody>
        </p:sp>
        <p:sp>
          <p:nvSpPr>
            <p:cNvPr id="237576" name="Rectangle 8"/>
            <p:cNvSpPr>
              <a:spLocks noChangeArrowheads="1"/>
            </p:cNvSpPr>
            <p:nvPr/>
          </p:nvSpPr>
          <p:spPr bwMode="auto">
            <a:xfrm>
              <a:off x="1034" y="2915"/>
              <a:ext cx="603"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700" b="1">
                  <a:solidFill>
                    <a:srgbClr val="000000"/>
                  </a:solidFill>
                  <a:latin typeface="Times New Roman" pitchFamily="16" charset="0"/>
                </a:rPr>
                <a:t>数据分离</a:t>
              </a:r>
            </a:p>
          </p:txBody>
        </p:sp>
        <p:grpSp>
          <p:nvGrpSpPr>
            <p:cNvPr id="237577" name="Group 9"/>
            <p:cNvGrpSpPr>
              <a:grpSpLocks/>
            </p:cNvGrpSpPr>
            <p:nvPr/>
          </p:nvGrpSpPr>
          <p:grpSpPr bwMode="auto">
            <a:xfrm>
              <a:off x="671" y="2978"/>
              <a:ext cx="382" cy="64"/>
              <a:chOff x="671" y="2978"/>
              <a:chExt cx="382" cy="64"/>
            </a:xfrm>
          </p:grpSpPr>
          <p:sp>
            <p:nvSpPr>
              <p:cNvPr id="237578" name="Line 10"/>
              <p:cNvSpPr>
                <a:spLocks noChangeShapeType="1"/>
              </p:cNvSpPr>
              <p:nvPr/>
            </p:nvSpPr>
            <p:spPr bwMode="auto">
              <a:xfrm>
                <a:off x="671" y="3010"/>
                <a:ext cx="316" cy="1"/>
              </a:xfrm>
              <a:prstGeom prst="line">
                <a:avLst/>
              </a:prstGeom>
              <a:noFill/>
              <a:ln w="11160">
                <a:solidFill>
                  <a:srgbClr val="000000"/>
                </a:solidFill>
                <a:miter lim="800000"/>
                <a:headEnd/>
                <a:tailEnd/>
              </a:ln>
              <a:effectLst/>
            </p:spPr>
            <p:txBody>
              <a:bodyPr/>
              <a:lstStyle/>
              <a:p>
                <a:endParaRPr lang="zh-CN" altLang="en-US"/>
              </a:p>
            </p:txBody>
          </p:sp>
          <p:sp>
            <p:nvSpPr>
              <p:cNvPr id="237579" name="Freeform 11"/>
              <p:cNvSpPr>
                <a:spLocks noChangeArrowheads="1"/>
              </p:cNvSpPr>
              <p:nvPr/>
            </p:nvSpPr>
            <p:spPr bwMode="auto">
              <a:xfrm>
                <a:off x="983" y="2978"/>
                <a:ext cx="71" cy="65"/>
              </a:xfrm>
              <a:custGeom>
                <a:avLst/>
                <a:gdLst/>
                <a:ahLst/>
                <a:cxnLst>
                  <a:cxn ang="0">
                    <a:pos x="0" y="65"/>
                  </a:cxn>
                  <a:cxn ang="0">
                    <a:pos x="71" y="32"/>
                  </a:cxn>
                  <a:cxn ang="0">
                    <a:pos x="0" y="0"/>
                  </a:cxn>
                  <a:cxn ang="0">
                    <a:pos x="0" y="65"/>
                  </a:cxn>
                </a:cxnLst>
                <a:rect l="0" t="0" r="r" b="b"/>
                <a:pathLst>
                  <a:path w="71" h="65">
                    <a:moveTo>
                      <a:pt x="0" y="65"/>
                    </a:moveTo>
                    <a:lnTo>
                      <a:pt x="71" y="32"/>
                    </a:lnTo>
                    <a:lnTo>
                      <a:pt x="0" y="0"/>
                    </a:lnTo>
                    <a:lnTo>
                      <a:pt x="0" y="65"/>
                    </a:lnTo>
                    <a:close/>
                  </a:path>
                </a:pathLst>
              </a:custGeom>
              <a:solidFill>
                <a:srgbClr val="000000"/>
              </a:solidFill>
              <a:ln w="9525">
                <a:noFill/>
                <a:round/>
                <a:headEnd/>
                <a:tailEnd/>
              </a:ln>
              <a:effectLst/>
            </p:spPr>
            <p:txBody>
              <a:bodyPr wrap="none" anchor="ctr"/>
              <a:lstStyle/>
              <a:p>
                <a:endParaRPr lang="zh-CN" altLang="en-US"/>
              </a:p>
            </p:txBody>
          </p:sp>
        </p:grpSp>
        <p:grpSp>
          <p:nvGrpSpPr>
            <p:cNvPr id="237580" name="Group 12"/>
            <p:cNvGrpSpPr>
              <a:grpSpLocks/>
            </p:cNvGrpSpPr>
            <p:nvPr/>
          </p:nvGrpSpPr>
          <p:grpSpPr bwMode="auto">
            <a:xfrm>
              <a:off x="1605" y="2631"/>
              <a:ext cx="381" cy="328"/>
              <a:chOff x="1605" y="2631"/>
              <a:chExt cx="381" cy="328"/>
            </a:xfrm>
          </p:grpSpPr>
          <p:sp>
            <p:nvSpPr>
              <p:cNvPr id="237581" name="Freeform 13"/>
              <p:cNvSpPr>
                <a:spLocks noChangeArrowheads="1"/>
              </p:cNvSpPr>
              <p:nvPr/>
            </p:nvSpPr>
            <p:spPr bwMode="auto">
              <a:xfrm>
                <a:off x="1605" y="2662"/>
                <a:ext cx="316" cy="298"/>
              </a:xfrm>
              <a:custGeom>
                <a:avLst/>
                <a:gdLst/>
                <a:ahLst/>
                <a:cxnLst>
                  <a:cxn ang="0">
                    <a:pos x="0" y="299"/>
                  </a:cxn>
                  <a:cxn ang="0">
                    <a:pos x="190" y="299"/>
                  </a:cxn>
                  <a:cxn ang="0">
                    <a:pos x="190" y="0"/>
                  </a:cxn>
                  <a:cxn ang="0">
                    <a:pos x="316" y="0"/>
                  </a:cxn>
                </a:cxnLst>
                <a:rect l="0" t="0" r="r" b="b"/>
                <a:pathLst>
                  <a:path w="316" h="299">
                    <a:moveTo>
                      <a:pt x="0" y="299"/>
                    </a:moveTo>
                    <a:lnTo>
                      <a:pt x="190" y="299"/>
                    </a:lnTo>
                    <a:lnTo>
                      <a:pt x="190" y="0"/>
                    </a:lnTo>
                    <a:lnTo>
                      <a:pt x="316" y="0"/>
                    </a:lnTo>
                  </a:path>
                </a:pathLst>
              </a:custGeom>
              <a:noFill/>
              <a:ln w="11160">
                <a:solidFill>
                  <a:srgbClr val="000000"/>
                </a:solidFill>
                <a:round/>
                <a:headEnd/>
                <a:tailEnd/>
              </a:ln>
              <a:effectLst/>
            </p:spPr>
            <p:txBody>
              <a:bodyPr wrap="none" anchor="ctr"/>
              <a:lstStyle/>
              <a:p>
                <a:endParaRPr lang="zh-CN" altLang="en-US"/>
              </a:p>
            </p:txBody>
          </p:sp>
          <p:sp>
            <p:nvSpPr>
              <p:cNvPr id="237582" name="Freeform 14"/>
              <p:cNvSpPr>
                <a:spLocks noChangeArrowheads="1"/>
              </p:cNvSpPr>
              <p:nvPr/>
            </p:nvSpPr>
            <p:spPr bwMode="auto">
              <a:xfrm>
                <a:off x="1916" y="2631"/>
                <a:ext cx="71" cy="64"/>
              </a:xfrm>
              <a:custGeom>
                <a:avLst/>
                <a:gdLst/>
                <a:ahLst/>
                <a:cxnLst>
                  <a:cxn ang="0">
                    <a:pos x="0" y="64"/>
                  </a:cxn>
                  <a:cxn ang="0">
                    <a:pos x="71" y="31"/>
                  </a:cxn>
                  <a:cxn ang="0">
                    <a:pos x="0" y="0"/>
                  </a:cxn>
                  <a:cxn ang="0">
                    <a:pos x="0" y="64"/>
                  </a:cxn>
                </a:cxnLst>
                <a:rect l="0" t="0" r="r" b="b"/>
                <a:pathLst>
                  <a:path w="71" h="64">
                    <a:moveTo>
                      <a:pt x="0" y="64"/>
                    </a:moveTo>
                    <a:lnTo>
                      <a:pt x="71" y="31"/>
                    </a:lnTo>
                    <a:lnTo>
                      <a:pt x="0" y="0"/>
                    </a:lnTo>
                    <a:lnTo>
                      <a:pt x="0" y="64"/>
                    </a:lnTo>
                    <a:close/>
                  </a:path>
                </a:pathLst>
              </a:custGeom>
              <a:solidFill>
                <a:srgbClr val="000000"/>
              </a:solidFill>
              <a:ln w="9525">
                <a:noFill/>
                <a:round/>
                <a:headEnd/>
                <a:tailEnd/>
              </a:ln>
              <a:effectLst/>
            </p:spPr>
            <p:txBody>
              <a:bodyPr wrap="none" anchor="ctr"/>
              <a:lstStyle/>
              <a:p>
                <a:endParaRPr lang="zh-CN" altLang="en-US"/>
              </a:p>
            </p:txBody>
          </p:sp>
        </p:grpSp>
        <p:sp>
          <p:nvSpPr>
            <p:cNvPr id="237583" name="Rectangle 15"/>
            <p:cNvSpPr>
              <a:spLocks noChangeArrowheads="1"/>
            </p:cNvSpPr>
            <p:nvPr/>
          </p:nvSpPr>
          <p:spPr bwMode="auto">
            <a:xfrm>
              <a:off x="1994" y="2460"/>
              <a:ext cx="607" cy="400"/>
            </a:xfrm>
            <a:prstGeom prst="rect">
              <a:avLst/>
            </a:prstGeom>
            <a:solidFill>
              <a:srgbClr val="FFFF00"/>
            </a:solidFill>
            <a:ln w="11160">
              <a:solidFill>
                <a:srgbClr val="000000"/>
              </a:solidFill>
              <a:miter lim="800000"/>
              <a:headEnd/>
              <a:tailEnd/>
            </a:ln>
            <a:effectLst/>
          </p:spPr>
          <p:txBody>
            <a:bodyPr wrap="none" anchor="ctr"/>
            <a:lstStyle/>
            <a:p>
              <a:endParaRPr lang="zh-CN" altLang="en-US"/>
            </a:p>
          </p:txBody>
        </p:sp>
        <p:sp>
          <p:nvSpPr>
            <p:cNvPr id="237584" name="Rectangle 16"/>
            <p:cNvSpPr>
              <a:spLocks noChangeArrowheads="1"/>
            </p:cNvSpPr>
            <p:nvPr/>
          </p:nvSpPr>
          <p:spPr bwMode="auto">
            <a:xfrm>
              <a:off x="1973" y="2462"/>
              <a:ext cx="371"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QPSK</a:t>
              </a:r>
            </a:p>
          </p:txBody>
        </p:sp>
        <p:sp>
          <p:nvSpPr>
            <p:cNvPr id="237585" name="Rectangle 17"/>
            <p:cNvSpPr>
              <a:spLocks noChangeArrowheads="1"/>
            </p:cNvSpPr>
            <p:nvPr/>
          </p:nvSpPr>
          <p:spPr bwMode="auto">
            <a:xfrm>
              <a:off x="2314" y="2466"/>
              <a:ext cx="302"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700" b="1">
                  <a:solidFill>
                    <a:srgbClr val="000000"/>
                  </a:solidFill>
                  <a:latin typeface="Times New Roman" pitchFamily="16" charset="0"/>
                </a:rPr>
                <a:t>映射</a:t>
              </a:r>
            </a:p>
          </p:txBody>
        </p:sp>
        <p:sp>
          <p:nvSpPr>
            <p:cNvPr id="237586" name="Rectangle 18"/>
            <p:cNvSpPr>
              <a:spLocks noChangeArrowheads="1"/>
            </p:cNvSpPr>
            <p:nvPr/>
          </p:nvSpPr>
          <p:spPr bwMode="auto">
            <a:xfrm>
              <a:off x="2154" y="2606"/>
              <a:ext cx="6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0</a:t>
              </a:r>
            </a:p>
          </p:txBody>
        </p:sp>
        <p:sp>
          <p:nvSpPr>
            <p:cNvPr id="237587" name="Rectangle 19"/>
            <p:cNvSpPr>
              <a:spLocks noChangeArrowheads="1"/>
            </p:cNvSpPr>
            <p:nvPr/>
          </p:nvSpPr>
          <p:spPr bwMode="auto">
            <a:xfrm>
              <a:off x="2248" y="2606"/>
              <a:ext cx="46"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t>
              </a:r>
            </a:p>
          </p:txBody>
        </p:sp>
        <p:sp>
          <p:nvSpPr>
            <p:cNvPr id="237588" name="Rectangle 20"/>
            <p:cNvSpPr>
              <a:spLocks noChangeArrowheads="1"/>
            </p:cNvSpPr>
            <p:nvPr/>
          </p:nvSpPr>
          <p:spPr bwMode="auto">
            <a:xfrm>
              <a:off x="2285" y="2606"/>
              <a:ext cx="180"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&gt; 1</a:t>
              </a:r>
            </a:p>
          </p:txBody>
        </p:sp>
        <p:sp>
          <p:nvSpPr>
            <p:cNvPr id="237589" name="Rectangle 21"/>
            <p:cNvSpPr>
              <a:spLocks noChangeArrowheads="1"/>
            </p:cNvSpPr>
            <p:nvPr/>
          </p:nvSpPr>
          <p:spPr bwMode="auto">
            <a:xfrm>
              <a:off x="2154" y="2724"/>
              <a:ext cx="6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1</a:t>
              </a:r>
            </a:p>
          </p:txBody>
        </p:sp>
        <p:sp>
          <p:nvSpPr>
            <p:cNvPr id="237590" name="Rectangle 22"/>
            <p:cNvSpPr>
              <a:spLocks noChangeArrowheads="1"/>
            </p:cNvSpPr>
            <p:nvPr/>
          </p:nvSpPr>
          <p:spPr bwMode="auto">
            <a:xfrm>
              <a:off x="2246" y="2724"/>
              <a:ext cx="46"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t>
              </a:r>
            </a:p>
          </p:txBody>
        </p:sp>
        <p:sp>
          <p:nvSpPr>
            <p:cNvPr id="237591" name="Rectangle 23"/>
            <p:cNvSpPr>
              <a:spLocks noChangeArrowheads="1"/>
            </p:cNvSpPr>
            <p:nvPr/>
          </p:nvSpPr>
          <p:spPr bwMode="auto">
            <a:xfrm>
              <a:off x="2267" y="2724"/>
              <a:ext cx="7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&gt;</a:t>
              </a:r>
            </a:p>
          </p:txBody>
        </p:sp>
        <p:sp>
          <p:nvSpPr>
            <p:cNvPr id="237592" name="Rectangle 24"/>
            <p:cNvSpPr>
              <a:spLocks noChangeArrowheads="1"/>
            </p:cNvSpPr>
            <p:nvPr/>
          </p:nvSpPr>
          <p:spPr bwMode="auto">
            <a:xfrm>
              <a:off x="2382" y="2724"/>
              <a:ext cx="46"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t>
              </a:r>
            </a:p>
          </p:txBody>
        </p:sp>
        <p:sp>
          <p:nvSpPr>
            <p:cNvPr id="237593" name="Rectangle 25"/>
            <p:cNvSpPr>
              <a:spLocks noChangeArrowheads="1"/>
            </p:cNvSpPr>
            <p:nvPr/>
          </p:nvSpPr>
          <p:spPr bwMode="auto">
            <a:xfrm>
              <a:off x="2427" y="2724"/>
              <a:ext cx="6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1</a:t>
              </a:r>
            </a:p>
          </p:txBody>
        </p:sp>
        <p:grpSp>
          <p:nvGrpSpPr>
            <p:cNvPr id="237594" name="Group 26"/>
            <p:cNvGrpSpPr>
              <a:grpSpLocks/>
            </p:cNvGrpSpPr>
            <p:nvPr/>
          </p:nvGrpSpPr>
          <p:grpSpPr bwMode="auto">
            <a:xfrm>
              <a:off x="1605" y="3059"/>
              <a:ext cx="381" cy="331"/>
              <a:chOff x="1605" y="3059"/>
              <a:chExt cx="381" cy="331"/>
            </a:xfrm>
          </p:grpSpPr>
          <p:sp>
            <p:nvSpPr>
              <p:cNvPr id="237595" name="Freeform 27"/>
              <p:cNvSpPr>
                <a:spLocks noChangeArrowheads="1"/>
              </p:cNvSpPr>
              <p:nvPr/>
            </p:nvSpPr>
            <p:spPr bwMode="auto">
              <a:xfrm>
                <a:off x="1605" y="3059"/>
                <a:ext cx="316" cy="298"/>
              </a:xfrm>
              <a:custGeom>
                <a:avLst/>
                <a:gdLst/>
                <a:ahLst/>
                <a:cxnLst>
                  <a:cxn ang="0">
                    <a:pos x="0" y="0"/>
                  </a:cxn>
                  <a:cxn ang="0">
                    <a:pos x="190" y="0"/>
                  </a:cxn>
                  <a:cxn ang="0">
                    <a:pos x="190" y="299"/>
                  </a:cxn>
                  <a:cxn ang="0">
                    <a:pos x="316" y="299"/>
                  </a:cxn>
                </a:cxnLst>
                <a:rect l="0" t="0" r="r" b="b"/>
                <a:pathLst>
                  <a:path w="316" h="299">
                    <a:moveTo>
                      <a:pt x="0" y="0"/>
                    </a:moveTo>
                    <a:lnTo>
                      <a:pt x="190" y="0"/>
                    </a:lnTo>
                    <a:lnTo>
                      <a:pt x="190" y="299"/>
                    </a:lnTo>
                    <a:lnTo>
                      <a:pt x="316" y="299"/>
                    </a:lnTo>
                  </a:path>
                </a:pathLst>
              </a:custGeom>
              <a:noFill/>
              <a:ln w="11160">
                <a:solidFill>
                  <a:srgbClr val="000000"/>
                </a:solidFill>
                <a:round/>
                <a:headEnd/>
                <a:tailEnd/>
              </a:ln>
              <a:effectLst/>
            </p:spPr>
            <p:txBody>
              <a:bodyPr wrap="none" anchor="ctr"/>
              <a:lstStyle/>
              <a:p>
                <a:endParaRPr lang="zh-CN" altLang="en-US"/>
              </a:p>
            </p:txBody>
          </p:sp>
          <p:sp>
            <p:nvSpPr>
              <p:cNvPr id="237596" name="Freeform 28"/>
              <p:cNvSpPr>
                <a:spLocks noChangeArrowheads="1"/>
              </p:cNvSpPr>
              <p:nvPr/>
            </p:nvSpPr>
            <p:spPr bwMode="auto">
              <a:xfrm>
                <a:off x="1916" y="3327"/>
                <a:ext cx="71" cy="65"/>
              </a:xfrm>
              <a:custGeom>
                <a:avLst/>
                <a:gdLst/>
                <a:ahLst/>
                <a:cxnLst>
                  <a:cxn ang="0">
                    <a:pos x="0" y="65"/>
                  </a:cxn>
                  <a:cxn ang="0">
                    <a:pos x="71" y="31"/>
                  </a:cxn>
                  <a:cxn ang="0">
                    <a:pos x="0" y="0"/>
                  </a:cxn>
                  <a:cxn ang="0">
                    <a:pos x="0" y="65"/>
                  </a:cxn>
                </a:cxnLst>
                <a:rect l="0" t="0" r="r" b="b"/>
                <a:pathLst>
                  <a:path w="71" h="65">
                    <a:moveTo>
                      <a:pt x="0" y="65"/>
                    </a:moveTo>
                    <a:lnTo>
                      <a:pt x="71" y="31"/>
                    </a:lnTo>
                    <a:lnTo>
                      <a:pt x="0" y="0"/>
                    </a:lnTo>
                    <a:lnTo>
                      <a:pt x="0" y="65"/>
                    </a:lnTo>
                    <a:close/>
                  </a:path>
                </a:pathLst>
              </a:custGeom>
              <a:solidFill>
                <a:srgbClr val="000000"/>
              </a:solidFill>
              <a:ln w="9525">
                <a:noFill/>
                <a:round/>
                <a:headEnd/>
                <a:tailEnd/>
              </a:ln>
              <a:effectLst/>
            </p:spPr>
            <p:txBody>
              <a:bodyPr wrap="none" anchor="ctr"/>
              <a:lstStyle/>
              <a:p>
                <a:endParaRPr lang="zh-CN" altLang="en-US"/>
              </a:p>
            </p:txBody>
          </p:sp>
        </p:grpSp>
        <p:sp>
          <p:nvSpPr>
            <p:cNvPr id="237597" name="Rectangle 29"/>
            <p:cNvSpPr>
              <a:spLocks noChangeArrowheads="1"/>
            </p:cNvSpPr>
            <p:nvPr/>
          </p:nvSpPr>
          <p:spPr bwMode="auto">
            <a:xfrm>
              <a:off x="1990" y="3159"/>
              <a:ext cx="606" cy="400"/>
            </a:xfrm>
            <a:prstGeom prst="rect">
              <a:avLst/>
            </a:prstGeom>
            <a:solidFill>
              <a:srgbClr val="FFFF00"/>
            </a:solidFill>
            <a:ln w="11160">
              <a:solidFill>
                <a:srgbClr val="000000"/>
              </a:solidFill>
              <a:miter lim="800000"/>
              <a:headEnd/>
              <a:tailEnd/>
            </a:ln>
            <a:effectLst/>
          </p:spPr>
          <p:txBody>
            <a:bodyPr wrap="none" anchor="ctr"/>
            <a:lstStyle/>
            <a:p>
              <a:endParaRPr lang="zh-CN" altLang="en-US"/>
            </a:p>
          </p:txBody>
        </p:sp>
        <p:sp>
          <p:nvSpPr>
            <p:cNvPr id="237598" name="Rectangle 30"/>
            <p:cNvSpPr>
              <a:spLocks noChangeArrowheads="1"/>
            </p:cNvSpPr>
            <p:nvPr/>
          </p:nvSpPr>
          <p:spPr bwMode="auto">
            <a:xfrm>
              <a:off x="1973" y="3142"/>
              <a:ext cx="371"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QPSK</a:t>
              </a:r>
            </a:p>
          </p:txBody>
        </p:sp>
        <p:sp>
          <p:nvSpPr>
            <p:cNvPr id="237599" name="Rectangle 31"/>
            <p:cNvSpPr>
              <a:spLocks noChangeArrowheads="1"/>
            </p:cNvSpPr>
            <p:nvPr/>
          </p:nvSpPr>
          <p:spPr bwMode="auto">
            <a:xfrm>
              <a:off x="2310" y="3146"/>
              <a:ext cx="302"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700" b="1">
                  <a:solidFill>
                    <a:srgbClr val="000000"/>
                  </a:solidFill>
                  <a:latin typeface="Times New Roman" pitchFamily="16" charset="0"/>
                </a:rPr>
                <a:t>映射</a:t>
              </a:r>
            </a:p>
          </p:txBody>
        </p:sp>
        <p:sp>
          <p:nvSpPr>
            <p:cNvPr id="237600" name="Rectangle 32"/>
            <p:cNvSpPr>
              <a:spLocks noChangeArrowheads="1"/>
            </p:cNvSpPr>
            <p:nvPr/>
          </p:nvSpPr>
          <p:spPr bwMode="auto">
            <a:xfrm>
              <a:off x="2154" y="3305"/>
              <a:ext cx="6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0</a:t>
              </a:r>
            </a:p>
          </p:txBody>
        </p:sp>
        <p:sp>
          <p:nvSpPr>
            <p:cNvPr id="237601" name="Rectangle 33"/>
            <p:cNvSpPr>
              <a:spLocks noChangeArrowheads="1"/>
            </p:cNvSpPr>
            <p:nvPr/>
          </p:nvSpPr>
          <p:spPr bwMode="auto">
            <a:xfrm>
              <a:off x="2242" y="3305"/>
              <a:ext cx="46"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t>
              </a:r>
            </a:p>
          </p:txBody>
        </p:sp>
        <p:sp>
          <p:nvSpPr>
            <p:cNvPr id="237602" name="Rectangle 34"/>
            <p:cNvSpPr>
              <a:spLocks noChangeArrowheads="1"/>
            </p:cNvSpPr>
            <p:nvPr/>
          </p:nvSpPr>
          <p:spPr bwMode="auto">
            <a:xfrm>
              <a:off x="2278" y="3305"/>
              <a:ext cx="180"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&gt; 1</a:t>
              </a:r>
            </a:p>
          </p:txBody>
        </p:sp>
        <p:sp>
          <p:nvSpPr>
            <p:cNvPr id="237603" name="Rectangle 35"/>
            <p:cNvSpPr>
              <a:spLocks noChangeArrowheads="1"/>
            </p:cNvSpPr>
            <p:nvPr/>
          </p:nvSpPr>
          <p:spPr bwMode="auto">
            <a:xfrm>
              <a:off x="2154" y="3424"/>
              <a:ext cx="6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1</a:t>
              </a:r>
            </a:p>
          </p:txBody>
        </p:sp>
        <p:sp>
          <p:nvSpPr>
            <p:cNvPr id="237604" name="Rectangle 36"/>
            <p:cNvSpPr>
              <a:spLocks noChangeArrowheads="1"/>
            </p:cNvSpPr>
            <p:nvPr/>
          </p:nvSpPr>
          <p:spPr bwMode="auto">
            <a:xfrm>
              <a:off x="2223" y="3424"/>
              <a:ext cx="46"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t>
              </a:r>
            </a:p>
          </p:txBody>
        </p:sp>
        <p:sp>
          <p:nvSpPr>
            <p:cNvPr id="237605" name="Rectangle 37"/>
            <p:cNvSpPr>
              <a:spLocks noChangeArrowheads="1"/>
            </p:cNvSpPr>
            <p:nvPr/>
          </p:nvSpPr>
          <p:spPr bwMode="auto">
            <a:xfrm>
              <a:off x="2260" y="3424"/>
              <a:ext cx="7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&gt;</a:t>
              </a:r>
            </a:p>
          </p:txBody>
        </p:sp>
        <p:sp>
          <p:nvSpPr>
            <p:cNvPr id="237606" name="Rectangle 38"/>
            <p:cNvSpPr>
              <a:spLocks noChangeArrowheads="1"/>
            </p:cNvSpPr>
            <p:nvPr/>
          </p:nvSpPr>
          <p:spPr bwMode="auto">
            <a:xfrm>
              <a:off x="2382" y="3424"/>
              <a:ext cx="46"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t>
              </a:r>
            </a:p>
          </p:txBody>
        </p:sp>
        <p:sp>
          <p:nvSpPr>
            <p:cNvPr id="237607" name="Rectangle 39"/>
            <p:cNvSpPr>
              <a:spLocks noChangeArrowheads="1"/>
            </p:cNvSpPr>
            <p:nvPr/>
          </p:nvSpPr>
          <p:spPr bwMode="auto">
            <a:xfrm>
              <a:off x="2449" y="3424"/>
              <a:ext cx="6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1</a:t>
              </a:r>
            </a:p>
          </p:txBody>
        </p:sp>
        <p:grpSp>
          <p:nvGrpSpPr>
            <p:cNvPr id="237608" name="Group 40"/>
            <p:cNvGrpSpPr>
              <a:grpSpLocks/>
            </p:cNvGrpSpPr>
            <p:nvPr/>
          </p:nvGrpSpPr>
          <p:grpSpPr bwMode="auto">
            <a:xfrm>
              <a:off x="2594" y="2631"/>
              <a:ext cx="216" cy="63"/>
              <a:chOff x="2594" y="2631"/>
              <a:chExt cx="216" cy="63"/>
            </a:xfrm>
          </p:grpSpPr>
          <p:sp>
            <p:nvSpPr>
              <p:cNvPr id="237609" name="Line 41"/>
              <p:cNvSpPr>
                <a:spLocks noChangeShapeType="1"/>
              </p:cNvSpPr>
              <p:nvPr/>
            </p:nvSpPr>
            <p:spPr bwMode="auto">
              <a:xfrm>
                <a:off x="2594" y="2662"/>
                <a:ext cx="151" cy="1"/>
              </a:xfrm>
              <a:prstGeom prst="line">
                <a:avLst/>
              </a:prstGeom>
              <a:noFill/>
              <a:ln w="11160">
                <a:solidFill>
                  <a:srgbClr val="000000"/>
                </a:solidFill>
                <a:miter lim="800000"/>
                <a:headEnd/>
                <a:tailEnd/>
              </a:ln>
              <a:effectLst/>
            </p:spPr>
            <p:txBody>
              <a:bodyPr/>
              <a:lstStyle/>
              <a:p>
                <a:endParaRPr lang="zh-CN" altLang="en-US"/>
              </a:p>
            </p:txBody>
          </p:sp>
          <p:sp>
            <p:nvSpPr>
              <p:cNvPr id="237610" name="Freeform 42"/>
              <p:cNvSpPr>
                <a:spLocks noChangeArrowheads="1"/>
              </p:cNvSpPr>
              <p:nvPr/>
            </p:nvSpPr>
            <p:spPr bwMode="auto">
              <a:xfrm>
                <a:off x="2740" y="2631"/>
                <a:ext cx="71" cy="64"/>
              </a:xfrm>
              <a:custGeom>
                <a:avLst/>
                <a:gdLst/>
                <a:ahLst/>
                <a:cxnLst>
                  <a:cxn ang="0">
                    <a:pos x="0" y="64"/>
                  </a:cxn>
                  <a:cxn ang="0">
                    <a:pos x="71" y="31"/>
                  </a:cxn>
                  <a:cxn ang="0">
                    <a:pos x="0" y="0"/>
                  </a:cxn>
                  <a:cxn ang="0">
                    <a:pos x="0" y="64"/>
                  </a:cxn>
                </a:cxnLst>
                <a:rect l="0" t="0" r="r" b="b"/>
                <a:pathLst>
                  <a:path w="71" h="64">
                    <a:moveTo>
                      <a:pt x="0" y="64"/>
                    </a:moveTo>
                    <a:lnTo>
                      <a:pt x="71" y="31"/>
                    </a:lnTo>
                    <a:lnTo>
                      <a:pt x="0" y="0"/>
                    </a:lnTo>
                    <a:lnTo>
                      <a:pt x="0" y="64"/>
                    </a:lnTo>
                    <a:close/>
                  </a:path>
                </a:pathLst>
              </a:custGeom>
              <a:solidFill>
                <a:srgbClr val="000000"/>
              </a:solidFill>
              <a:ln w="9525">
                <a:noFill/>
                <a:round/>
                <a:headEnd/>
                <a:tailEnd/>
              </a:ln>
              <a:effectLst/>
            </p:spPr>
            <p:txBody>
              <a:bodyPr wrap="none" anchor="ctr"/>
              <a:lstStyle/>
              <a:p>
                <a:endParaRPr lang="zh-CN" altLang="en-US"/>
              </a:p>
            </p:txBody>
          </p:sp>
        </p:grpSp>
        <p:sp>
          <p:nvSpPr>
            <p:cNvPr id="237611" name="Rectangle 43"/>
            <p:cNvSpPr>
              <a:spLocks noChangeArrowheads="1"/>
            </p:cNvSpPr>
            <p:nvPr/>
          </p:nvSpPr>
          <p:spPr bwMode="auto">
            <a:xfrm>
              <a:off x="2828" y="2512"/>
              <a:ext cx="551" cy="300"/>
            </a:xfrm>
            <a:prstGeom prst="rect">
              <a:avLst/>
            </a:prstGeom>
            <a:solidFill>
              <a:srgbClr val="FFFF00"/>
            </a:solidFill>
            <a:ln w="11160">
              <a:solidFill>
                <a:srgbClr val="000000"/>
              </a:solidFill>
              <a:miter lim="800000"/>
              <a:headEnd/>
              <a:tailEnd/>
            </a:ln>
            <a:effectLst/>
          </p:spPr>
          <p:txBody>
            <a:bodyPr wrap="none" anchor="ctr"/>
            <a:lstStyle/>
            <a:p>
              <a:endParaRPr lang="zh-CN" altLang="en-US"/>
            </a:p>
          </p:txBody>
        </p:sp>
        <p:sp>
          <p:nvSpPr>
            <p:cNvPr id="237612" name="Rectangle 44"/>
            <p:cNvSpPr>
              <a:spLocks noChangeArrowheads="1"/>
            </p:cNvSpPr>
            <p:nvPr/>
          </p:nvSpPr>
          <p:spPr bwMode="auto">
            <a:xfrm>
              <a:off x="2808" y="2508"/>
              <a:ext cx="603"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700" b="1">
                  <a:solidFill>
                    <a:srgbClr val="000000"/>
                  </a:solidFill>
                  <a:latin typeface="Times New Roman" pitchFamily="16" charset="0"/>
                </a:rPr>
                <a:t>符号重复</a:t>
              </a:r>
            </a:p>
          </p:txBody>
        </p:sp>
        <p:sp>
          <p:nvSpPr>
            <p:cNvPr id="237613" name="Rectangle 45"/>
            <p:cNvSpPr>
              <a:spLocks noChangeArrowheads="1"/>
            </p:cNvSpPr>
            <p:nvPr/>
          </p:nvSpPr>
          <p:spPr bwMode="auto">
            <a:xfrm>
              <a:off x="2975" y="2644"/>
              <a:ext cx="280"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 +)‏</a:t>
              </a:r>
            </a:p>
          </p:txBody>
        </p:sp>
        <p:grpSp>
          <p:nvGrpSpPr>
            <p:cNvPr id="237614" name="Group 46"/>
            <p:cNvGrpSpPr>
              <a:grpSpLocks/>
            </p:cNvGrpSpPr>
            <p:nvPr/>
          </p:nvGrpSpPr>
          <p:grpSpPr bwMode="auto">
            <a:xfrm>
              <a:off x="2594" y="3327"/>
              <a:ext cx="216" cy="64"/>
              <a:chOff x="2594" y="3327"/>
              <a:chExt cx="216" cy="64"/>
            </a:xfrm>
          </p:grpSpPr>
          <p:sp>
            <p:nvSpPr>
              <p:cNvPr id="237615" name="Line 47"/>
              <p:cNvSpPr>
                <a:spLocks noChangeShapeType="1"/>
              </p:cNvSpPr>
              <p:nvPr/>
            </p:nvSpPr>
            <p:spPr bwMode="auto">
              <a:xfrm>
                <a:off x="2594" y="3358"/>
                <a:ext cx="151" cy="1"/>
              </a:xfrm>
              <a:prstGeom prst="line">
                <a:avLst/>
              </a:prstGeom>
              <a:noFill/>
              <a:ln w="11160">
                <a:solidFill>
                  <a:srgbClr val="000000"/>
                </a:solidFill>
                <a:miter lim="800000"/>
                <a:headEnd/>
                <a:tailEnd/>
              </a:ln>
              <a:effectLst/>
            </p:spPr>
            <p:txBody>
              <a:bodyPr/>
              <a:lstStyle/>
              <a:p>
                <a:endParaRPr lang="zh-CN" altLang="en-US"/>
              </a:p>
            </p:txBody>
          </p:sp>
          <p:sp>
            <p:nvSpPr>
              <p:cNvPr id="237616" name="Freeform 48"/>
              <p:cNvSpPr>
                <a:spLocks noChangeArrowheads="1"/>
              </p:cNvSpPr>
              <p:nvPr/>
            </p:nvSpPr>
            <p:spPr bwMode="auto">
              <a:xfrm>
                <a:off x="2740" y="3327"/>
                <a:ext cx="71" cy="65"/>
              </a:xfrm>
              <a:custGeom>
                <a:avLst/>
                <a:gdLst/>
                <a:ahLst/>
                <a:cxnLst>
                  <a:cxn ang="0">
                    <a:pos x="0" y="65"/>
                  </a:cxn>
                  <a:cxn ang="0">
                    <a:pos x="71" y="31"/>
                  </a:cxn>
                  <a:cxn ang="0">
                    <a:pos x="0" y="0"/>
                  </a:cxn>
                  <a:cxn ang="0">
                    <a:pos x="0" y="65"/>
                  </a:cxn>
                </a:cxnLst>
                <a:rect l="0" t="0" r="r" b="b"/>
                <a:pathLst>
                  <a:path w="71" h="65">
                    <a:moveTo>
                      <a:pt x="0" y="65"/>
                    </a:moveTo>
                    <a:lnTo>
                      <a:pt x="71" y="31"/>
                    </a:lnTo>
                    <a:lnTo>
                      <a:pt x="0" y="0"/>
                    </a:lnTo>
                    <a:lnTo>
                      <a:pt x="0" y="65"/>
                    </a:lnTo>
                    <a:close/>
                  </a:path>
                </a:pathLst>
              </a:custGeom>
              <a:solidFill>
                <a:srgbClr val="000000"/>
              </a:solidFill>
              <a:ln w="9525">
                <a:noFill/>
                <a:round/>
                <a:headEnd/>
                <a:tailEnd/>
              </a:ln>
              <a:effectLst/>
            </p:spPr>
            <p:txBody>
              <a:bodyPr wrap="none" anchor="ctr"/>
              <a:lstStyle/>
              <a:p>
                <a:endParaRPr lang="zh-CN" altLang="en-US"/>
              </a:p>
            </p:txBody>
          </p:sp>
        </p:grpSp>
        <p:sp>
          <p:nvSpPr>
            <p:cNvPr id="237617" name="Rectangle 49"/>
            <p:cNvSpPr>
              <a:spLocks noChangeArrowheads="1"/>
            </p:cNvSpPr>
            <p:nvPr/>
          </p:nvSpPr>
          <p:spPr bwMode="auto">
            <a:xfrm>
              <a:off x="2814" y="3209"/>
              <a:ext cx="551" cy="300"/>
            </a:xfrm>
            <a:prstGeom prst="rect">
              <a:avLst/>
            </a:prstGeom>
            <a:solidFill>
              <a:srgbClr val="FFFF00"/>
            </a:solidFill>
            <a:ln w="11160">
              <a:solidFill>
                <a:srgbClr val="000000"/>
              </a:solidFill>
              <a:miter lim="800000"/>
              <a:headEnd/>
              <a:tailEnd/>
            </a:ln>
            <a:effectLst/>
          </p:spPr>
          <p:txBody>
            <a:bodyPr wrap="none" anchor="ctr"/>
            <a:lstStyle/>
            <a:p>
              <a:endParaRPr lang="zh-CN" altLang="en-US"/>
            </a:p>
          </p:txBody>
        </p:sp>
        <p:sp>
          <p:nvSpPr>
            <p:cNvPr id="237618" name="Rectangle 50"/>
            <p:cNvSpPr>
              <a:spLocks noChangeArrowheads="1"/>
            </p:cNvSpPr>
            <p:nvPr/>
          </p:nvSpPr>
          <p:spPr bwMode="auto">
            <a:xfrm>
              <a:off x="2835" y="3209"/>
              <a:ext cx="548" cy="327"/>
            </a:xfrm>
            <a:prstGeom prst="rect">
              <a:avLst/>
            </a:prstGeom>
            <a:noFill/>
            <a:ln w="9525">
              <a:noFill/>
              <a:round/>
              <a:headEnd/>
              <a:tailEnd/>
            </a:ln>
            <a:effectLst/>
          </p:spPr>
          <p:txBody>
            <a:bodyPr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700" b="1">
                  <a:solidFill>
                    <a:srgbClr val="000000"/>
                  </a:solidFill>
                  <a:latin typeface="Times New Roman" pitchFamily="16" charset="0"/>
                </a:rPr>
                <a:t>符号重复</a:t>
              </a:r>
            </a:p>
          </p:txBody>
        </p:sp>
        <p:sp>
          <p:nvSpPr>
            <p:cNvPr id="237619" name="Rectangle 51"/>
            <p:cNvSpPr>
              <a:spLocks noChangeArrowheads="1"/>
            </p:cNvSpPr>
            <p:nvPr/>
          </p:nvSpPr>
          <p:spPr bwMode="auto">
            <a:xfrm>
              <a:off x="2954" y="3341"/>
              <a:ext cx="157"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 </a:t>
              </a:r>
            </a:p>
          </p:txBody>
        </p:sp>
        <p:sp>
          <p:nvSpPr>
            <p:cNvPr id="237620" name="Rectangle 52"/>
            <p:cNvSpPr>
              <a:spLocks noChangeArrowheads="1"/>
            </p:cNvSpPr>
            <p:nvPr/>
          </p:nvSpPr>
          <p:spPr bwMode="auto">
            <a:xfrm>
              <a:off x="3080" y="3341"/>
              <a:ext cx="46"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t>
              </a:r>
            </a:p>
          </p:txBody>
        </p:sp>
        <p:sp>
          <p:nvSpPr>
            <p:cNvPr id="237621" name="Rectangle 53"/>
            <p:cNvSpPr>
              <a:spLocks noChangeArrowheads="1"/>
            </p:cNvSpPr>
            <p:nvPr/>
          </p:nvSpPr>
          <p:spPr bwMode="auto">
            <a:xfrm>
              <a:off x="3116" y="3341"/>
              <a:ext cx="46"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t>
              </a:r>
            </a:p>
          </p:txBody>
        </p:sp>
        <p:grpSp>
          <p:nvGrpSpPr>
            <p:cNvPr id="237622" name="Group 54"/>
            <p:cNvGrpSpPr>
              <a:grpSpLocks/>
            </p:cNvGrpSpPr>
            <p:nvPr/>
          </p:nvGrpSpPr>
          <p:grpSpPr bwMode="auto">
            <a:xfrm>
              <a:off x="3363" y="2631"/>
              <a:ext cx="217" cy="63"/>
              <a:chOff x="3363" y="2631"/>
              <a:chExt cx="217" cy="63"/>
            </a:xfrm>
          </p:grpSpPr>
          <p:sp>
            <p:nvSpPr>
              <p:cNvPr id="237623" name="Line 55"/>
              <p:cNvSpPr>
                <a:spLocks noChangeShapeType="1"/>
              </p:cNvSpPr>
              <p:nvPr/>
            </p:nvSpPr>
            <p:spPr bwMode="auto">
              <a:xfrm>
                <a:off x="3363" y="2662"/>
                <a:ext cx="151" cy="1"/>
              </a:xfrm>
              <a:prstGeom prst="line">
                <a:avLst/>
              </a:prstGeom>
              <a:noFill/>
              <a:ln w="11160">
                <a:solidFill>
                  <a:srgbClr val="000000"/>
                </a:solidFill>
                <a:miter lim="800000"/>
                <a:headEnd/>
                <a:tailEnd/>
              </a:ln>
              <a:effectLst/>
            </p:spPr>
            <p:txBody>
              <a:bodyPr/>
              <a:lstStyle/>
              <a:p>
                <a:endParaRPr lang="zh-CN" altLang="en-US"/>
              </a:p>
            </p:txBody>
          </p:sp>
          <p:sp>
            <p:nvSpPr>
              <p:cNvPr id="237624" name="Freeform 56"/>
              <p:cNvSpPr>
                <a:spLocks noChangeArrowheads="1"/>
              </p:cNvSpPr>
              <p:nvPr/>
            </p:nvSpPr>
            <p:spPr bwMode="auto">
              <a:xfrm>
                <a:off x="3510" y="2631"/>
                <a:ext cx="71" cy="64"/>
              </a:xfrm>
              <a:custGeom>
                <a:avLst/>
                <a:gdLst/>
                <a:ahLst/>
                <a:cxnLst>
                  <a:cxn ang="0">
                    <a:pos x="0" y="64"/>
                  </a:cxn>
                  <a:cxn ang="0">
                    <a:pos x="71" y="31"/>
                  </a:cxn>
                  <a:cxn ang="0">
                    <a:pos x="0" y="0"/>
                  </a:cxn>
                  <a:cxn ang="0">
                    <a:pos x="0" y="64"/>
                  </a:cxn>
                </a:cxnLst>
                <a:rect l="0" t="0" r="r" b="b"/>
                <a:pathLst>
                  <a:path w="71" h="64">
                    <a:moveTo>
                      <a:pt x="0" y="64"/>
                    </a:moveTo>
                    <a:lnTo>
                      <a:pt x="71" y="31"/>
                    </a:lnTo>
                    <a:lnTo>
                      <a:pt x="0" y="0"/>
                    </a:lnTo>
                    <a:lnTo>
                      <a:pt x="0" y="64"/>
                    </a:lnTo>
                    <a:close/>
                  </a:path>
                </a:pathLst>
              </a:custGeom>
              <a:solidFill>
                <a:srgbClr val="000000"/>
              </a:solidFill>
              <a:ln w="9525">
                <a:noFill/>
                <a:round/>
                <a:headEnd/>
                <a:tailEnd/>
              </a:ln>
              <a:effectLst/>
            </p:spPr>
            <p:txBody>
              <a:bodyPr wrap="none" anchor="ctr"/>
              <a:lstStyle/>
              <a:p>
                <a:endParaRPr lang="zh-CN" altLang="en-US"/>
              </a:p>
            </p:txBody>
          </p:sp>
        </p:grpSp>
        <p:grpSp>
          <p:nvGrpSpPr>
            <p:cNvPr id="237625" name="Group 57"/>
            <p:cNvGrpSpPr>
              <a:grpSpLocks/>
            </p:cNvGrpSpPr>
            <p:nvPr/>
          </p:nvGrpSpPr>
          <p:grpSpPr bwMode="auto">
            <a:xfrm>
              <a:off x="3588" y="2589"/>
              <a:ext cx="164" cy="147"/>
              <a:chOff x="3588" y="2589"/>
              <a:chExt cx="164" cy="147"/>
            </a:xfrm>
          </p:grpSpPr>
          <p:sp>
            <p:nvSpPr>
              <p:cNvPr id="237626" name="Freeform 58"/>
              <p:cNvSpPr>
                <a:spLocks noChangeArrowheads="1"/>
              </p:cNvSpPr>
              <p:nvPr/>
            </p:nvSpPr>
            <p:spPr bwMode="auto">
              <a:xfrm>
                <a:off x="3588" y="2589"/>
                <a:ext cx="165" cy="148"/>
              </a:xfrm>
              <a:custGeom>
                <a:avLst/>
                <a:gdLst/>
                <a:ahLst/>
                <a:cxnLst>
                  <a:cxn ang="0">
                    <a:pos x="83" y="0"/>
                  </a:cxn>
                  <a:cxn ang="0">
                    <a:pos x="67" y="2"/>
                  </a:cxn>
                  <a:cxn ang="0">
                    <a:pos x="51" y="6"/>
                  </a:cxn>
                  <a:cxn ang="0">
                    <a:pos x="37" y="13"/>
                  </a:cxn>
                  <a:cxn ang="0">
                    <a:pos x="26" y="21"/>
                  </a:cxn>
                  <a:cxn ang="0">
                    <a:pos x="14" y="33"/>
                  </a:cxn>
                  <a:cxn ang="0">
                    <a:pos x="7" y="46"/>
                  </a:cxn>
                  <a:cxn ang="0">
                    <a:pos x="3" y="58"/>
                  </a:cxn>
                  <a:cxn ang="0">
                    <a:pos x="0" y="73"/>
                  </a:cxn>
                  <a:cxn ang="0">
                    <a:pos x="3" y="87"/>
                  </a:cxn>
                  <a:cxn ang="0">
                    <a:pos x="7" y="102"/>
                  </a:cxn>
                  <a:cxn ang="0">
                    <a:pos x="14" y="114"/>
                  </a:cxn>
                  <a:cxn ang="0">
                    <a:pos x="26" y="127"/>
                  </a:cxn>
                  <a:cxn ang="0">
                    <a:pos x="37" y="135"/>
                  </a:cxn>
                  <a:cxn ang="0">
                    <a:pos x="51" y="141"/>
                  </a:cxn>
                  <a:cxn ang="0">
                    <a:pos x="67" y="145"/>
                  </a:cxn>
                  <a:cxn ang="0">
                    <a:pos x="83" y="148"/>
                  </a:cxn>
                  <a:cxn ang="0">
                    <a:pos x="99" y="145"/>
                  </a:cxn>
                  <a:cxn ang="0">
                    <a:pos x="115" y="141"/>
                  </a:cxn>
                  <a:cxn ang="0">
                    <a:pos x="129" y="135"/>
                  </a:cxn>
                  <a:cxn ang="0">
                    <a:pos x="142" y="127"/>
                  </a:cxn>
                  <a:cxn ang="0">
                    <a:pos x="151" y="114"/>
                  </a:cxn>
                  <a:cxn ang="0">
                    <a:pos x="158" y="102"/>
                  </a:cxn>
                  <a:cxn ang="0">
                    <a:pos x="163" y="87"/>
                  </a:cxn>
                  <a:cxn ang="0">
                    <a:pos x="165" y="73"/>
                  </a:cxn>
                  <a:cxn ang="0">
                    <a:pos x="163" y="58"/>
                  </a:cxn>
                  <a:cxn ang="0">
                    <a:pos x="158" y="46"/>
                  </a:cxn>
                  <a:cxn ang="0">
                    <a:pos x="151" y="33"/>
                  </a:cxn>
                  <a:cxn ang="0">
                    <a:pos x="142" y="21"/>
                  </a:cxn>
                  <a:cxn ang="0">
                    <a:pos x="129" y="13"/>
                  </a:cxn>
                  <a:cxn ang="0">
                    <a:pos x="115" y="6"/>
                  </a:cxn>
                  <a:cxn ang="0">
                    <a:pos x="99" y="2"/>
                  </a:cxn>
                  <a:cxn ang="0">
                    <a:pos x="83" y="0"/>
                  </a:cxn>
                </a:cxnLst>
                <a:rect l="0" t="0" r="r" b="b"/>
                <a:pathLst>
                  <a:path w="165" h="148">
                    <a:moveTo>
                      <a:pt x="83" y="0"/>
                    </a:moveTo>
                    <a:lnTo>
                      <a:pt x="67" y="2"/>
                    </a:lnTo>
                    <a:lnTo>
                      <a:pt x="51" y="6"/>
                    </a:lnTo>
                    <a:lnTo>
                      <a:pt x="37" y="13"/>
                    </a:lnTo>
                    <a:lnTo>
                      <a:pt x="26" y="21"/>
                    </a:lnTo>
                    <a:lnTo>
                      <a:pt x="14" y="33"/>
                    </a:lnTo>
                    <a:lnTo>
                      <a:pt x="7" y="46"/>
                    </a:lnTo>
                    <a:lnTo>
                      <a:pt x="3" y="58"/>
                    </a:lnTo>
                    <a:lnTo>
                      <a:pt x="0" y="73"/>
                    </a:lnTo>
                    <a:lnTo>
                      <a:pt x="3" y="87"/>
                    </a:lnTo>
                    <a:lnTo>
                      <a:pt x="7" y="102"/>
                    </a:lnTo>
                    <a:lnTo>
                      <a:pt x="14" y="114"/>
                    </a:lnTo>
                    <a:lnTo>
                      <a:pt x="26" y="127"/>
                    </a:lnTo>
                    <a:lnTo>
                      <a:pt x="37" y="135"/>
                    </a:lnTo>
                    <a:lnTo>
                      <a:pt x="51" y="141"/>
                    </a:lnTo>
                    <a:lnTo>
                      <a:pt x="67" y="145"/>
                    </a:lnTo>
                    <a:lnTo>
                      <a:pt x="83" y="148"/>
                    </a:lnTo>
                    <a:lnTo>
                      <a:pt x="99" y="145"/>
                    </a:lnTo>
                    <a:lnTo>
                      <a:pt x="115" y="141"/>
                    </a:lnTo>
                    <a:lnTo>
                      <a:pt x="129" y="135"/>
                    </a:lnTo>
                    <a:lnTo>
                      <a:pt x="142" y="127"/>
                    </a:lnTo>
                    <a:lnTo>
                      <a:pt x="151" y="114"/>
                    </a:lnTo>
                    <a:lnTo>
                      <a:pt x="158" y="102"/>
                    </a:lnTo>
                    <a:lnTo>
                      <a:pt x="163" y="87"/>
                    </a:lnTo>
                    <a:lnTo>
                      <a:pt x="165" y="73"/>
                    </a:lnTo>
                    <a:lnTo>
                      <a:pt x="163" y="58"/>
                    </a:lnTo>
                    <a:lnTo>
                      <a:pt x="158" y="46"/>
                    </a:lnTo>
                    <a:lnTo>
                      <a:pt x="151" y="33"/>
                    </a:lnTo>
                    <a:lnTo>
                      <a:pt x="142" y="21"/>
                    </a:lnTo>
                    <a:lnTo>
                      <a:pt x="129" y="13"/>
                    </a:lnTo>
                    <a:lnTo>
                      <a:pt x="115" y="6"/>
                    </a:lnTo>
                    <a:lnTo>
                      <a:pt x="99" y="2"/>
                    </a:lnTo>
                    <a:lnTo>
                      <a:pt x="83" y="0"/>
                    </a:lnTo>
                    <a:close/>
                  </a:path>
                </a:pathLst>
              </a:custGeom>
              <a:solidFill>
                <a:srgbClr val="FF99FF"/>
              </a:solidFill>
              <a:ln w="11160">
                <a:solidFill>
                  <a:srgbClr val="000000"/>
                </a:solidFill>
                <a:round/>
                <a:headEnd/>
                <a:tailEnd/>
              </a:ln>
              <a:effectLst/>
            </p:spPr>
            <p:txBody>
              <a:bodyPr wrap="none" anchor="ctr"/>
              <a:lstStyle/>
              <a:p>
                <a:endParaRPr lang="zh-CN" altLang="en-US"/>
              </a:p>
            </p:txBody>
          </p:sp>
          <p:sp>
            <p:nvSpPr>
              <p:cNvPr id="237627" name="Freeform 59"/>
              <p:cNvSpPr>
                <a:spLocks noChangeArrowheads="1"/>
              </p:cNvSpPr>
              <p:nvPr/>
            </p:nvSpPr>
            <p:spPr bwMode="auto">
              <a:xfrm>
                <a:off x="3613" y="2610"/>
                <a:ext cx="114" cy="106"/>
              </a:xfrm>
              <a:custGeom>
                <a:avLst/>
                <a:gdLst/>
                <a:ahLst/>
                <a:cxnLst>
                  <a:cxn ang="0">
                    <a:pos x="0" y="0"/>
                  </a:cxn>
                  <a:cxn ang="0">
                    <a:pos x="503" y="465"/>
                  </a:cxn>
                  <a:cxn ang="0">
                    <a:pos x="0" y="0"/>
                  </a:cxn>
                </a:cxnLst>
                <a:rect l="0" t="0" r="r" b="b"/>
                <a:pathLst>
                  <a:path w="504" h="466">
                    <a:moveTo>
                      <a:pt x="0" y="0"/>
                    </a:moveTo>
                    <a:lnTo>
                      <a:pt x="503" y="465"/>
                    </a:lnTo>
                    <a:lnTo>
                      <a:pt x="0" y="0"/>
                    </a:lnTo>
                  </a:path>
                </a:pathLst>
              </a:custGeom>
              <a:solidFill>
                <a:srgbClr val="FF99FF"/>
              </a:solidFill>
              <a:ln w="11160">
                <a:solidFill>
                  <a:srgbClr val="000000"/>
                </a:solidFill>
                <a:miter lim="800000"/>
                <a:headEnd/>
                <a:tailEnd/>
              </a:ln>
              <a:effectLst/>
            </p:spPr>
            <p:txBody>
              <a:bodyPr wrap="none" anchor="ctr"/>
              <a:lstStyle/>
              <a:p>
                <a:endParaRPr lang="zh-CN" altLang="en-US"/>
              </a:p>
            </p:txBody>
          </p:sp>
          <p:sp>
            <p:nvSpPr>
              <p:cNvPr id="237628" name="Freeform 60"/>
              <p:cNvSpPr>
                <a:spLocks noChangeArrowheads="1"/>
              </p:cNvSpPr>
              <p:nvPr/>
            </p:nvSpPr>
            <p:spPr bwMode="auto">
              <a:xfrm>
                <a:off x="3613" y="2610"/>
                <a:ext cx="114" cy="106"/>
              </a:xfrm>
              <a:custGeom>
                <a:avLst/>
                <a:gdLst/>
                <a:ahLst/>
                <a:cxnLst>
                  <a:cxn ang="0">
                    <a:pos x="0" y="465"/>
                  </a:cxn>
                  <a:cxn ang="0">
                    <a:pos x="503" y="0"/>
                  </a:cxn>
                  <a:cxn ang="0">
                    <a:pos x="0" y="465"/>
                  </a:cxn>
                </a:cxnLst>
                <a:rect l="0" t="0" r="r" b="b"/>
                <a:pathLst>
                  <a:path w="504" h="466">
                    <a:moveTo>
                      <a:pt x="0" y="465"/>
                    </a:moveTo>
                    <a:lnTo>
                      <a:pt x="503" y="0"/>
                    </a:lnTo>
                    <a:lnTo>
                      <a:pt x="0" y="465"/>
                    </a:lnTo>
                  </a:path>
                </a:pathLst>
              </a:custGeom>
              <a:solidFill>
                <a:srgbClr val="FF99FF"/>
              </a:solidFill>
              <a:ln w="11160">
                <a:solidFill>
                  <a:srgbClr val="000000"/>
                </a:solidFill>
                <a:miter lim="800000"/>
                <a:headEnd/>
                <a:tailEnd/>
              </a:ln>
              <a:effectLst/>
            </p:spPr>
            <p:txBody>
              <a:bodyPr wrap="none" anchor="ctr"/>
              <a:lstStyle/>
              <a:p>
                <a:endParaRPr lang="zh-CN" altLang="en-US"/>
              </a:p>
            </p:txBody>
          </p:sp>
        </p:grpSp>
        <p:grpSp>
          <p:nvGrpSpPr>
            <p:cNvPr id="237629" name="Group 61"/>
            <p:cNvGrpSpPr>
              <a:grpSpLocks/>
            </p:cNvGrpSpPr>
            <p:nvPr/>
          </p:nvGrpSpPr>
          <p:grpSpPr bwMode="auto">
            <a:xfrm>
              <a:off x="3749" y="2631"/>
              <a:ext cx="216" cy="63"/>
              <a:chOff x="3749" y="2631"/>
              <a:chExt cx="216" cy="63"/>
            </a:xfrm>
          </p:grpSpPr>
          <p:sp>
            <p:nvSpPr>
              <p:cNvPr id="237630" name="Line 62"/>
              <p:cNvSpPr>
                <a:spLocks noChangeShapeType="1"/>
              </p:cNvSpPr>
              <p:nvPr/>
            </p:nvSpPr>
            <p:spPr bwMode="auto">
              <a:xfrm>
                <a:off x="3749" y="2662"/>
                <a:ext cx="151" cy="1"/>
              </a:xfrm>
              <a:prstGeom prst="line">
                <a:avLst/>
              </a:prstGeom>
              <a:noFill/>
              <a:ln w="11160">
                <a:solidFill>
                  <a:srgbClr val="000000"/>
                </a:solidFill>
                <a:miter lim="800000"/>
                <a:headEnd/>
                <a:tailEnd/>
              </a:ln>
              <a:effectLst/>
            </p:spPr>
            <p:txBody>
              <a:bodyPr/>
              <a:lstStyle/>
              <a:p>
                <a:endParaRPr lang="zh-CN" altLang="en-US"/>
              </a:p>
            </p:txBody>
          </p:sp>
          <p:sp>
            <p:nvSpPr>
              <p:cNvPr id="237631" name="Freeform 63"/>
              <p:cNvSpPr>
                <a:spLocks noChangeArrowheads="1"/>
              </p:cNvSpPr>
              <p:nvPr/>
            </p:nvSpPr>
            <p:spPr bwMode="auto">
              <a:xfrm>
                <a:off x="3894" y="2631"/>
                <a:ext cx="71" cy="64"/>
              </a:xfrm>
              <a:custGeom>
                <a:avLst/>
                <a:gdLst/>
                <a:ahLst/>
                <a:cxnLst>
                  <a:cxn ang="0">
                    <a:pos x="0" y="64"/>
                  </a:cxn>
                  <a:cxn ang="0">
                    <a:pos x="71" y="31"/>
                  </a:cxn>
                  <a:cxn ang="0">
                    <a:pos x="0" y="0"/>
                  </a:cxn>
                  <a:cxn ang="0">
                    <a:pos x="0" y="64"/>
                  </a:cxn>
                </a:cxnLst>
                <a:rect l="0" t="0" r="r" b="b"/>
                <a:pathLst>
                  <a:path w="71" h="64">
                    <a:moveTo>
                      <a:pt x="0" y="64"/>
                    </a:moveTo>
                    <a:lnTo>
                      <a:pt x="71" y="31"/>
                    </a:lnTo>
                    <a:lnTo>
                      <a:pt x="0" y="0"/>
                    </a:lnTo>
                    <a:lnTo>
                      <a:pt x="0" y="64"/>
                    </a:lnTo>
                    <a:close/>
                  </a:path>
                </a:pathLst>
              </a:custGeom>
              <a:solidFill>
                <a:srgbClr val="000000"/>
              </a:solidFill>
              <a:ln w="9525">
                <a:noFill/>
                <a:round/>
                <a:headEnd/>
                <a:tailEnd/>
              </a:ln>
              <a:effectLst/>
            </p:spPr>
            <p:txBody>
              <a:bodyPr wrap="none" anchor="ctr"/>
              <a:lstStyle/>
              <a:p>
                <a:endParaRPr lang="zh-CN" altLang="en-US"/>
              </a:p>
            </p:txBody>
          </p:sp>
        </p:grpSp>
        <p:sp>
          <p:nvSpPr>
            <p:cNvPr id="237632" name="Rectangle 64"/>
            <p:cNvSpPr>
              <a:spLocks noChangeArrowheads="1"/>
            </p:cNvSpPr>
            <p:nvPr/>
          </p:nvSpPr>
          <p:spPr bwMode="auto">
            <a:xfrm>
              <a:off x="3967" y="2539"/>
              <a:ext cx="387" cy="250"/>
            </a:xfrm>
            <a:prstGeom prst="rect">
              <a:avLst/>
            </a:prstGeom>
            <a:solidFill>
              <a:srgbClr val="FFFF00"/>
            </a:solidFill>
            <a:ln w="11160">
              <a:solidFill>
                <a:srgbClr val="000000"/>
              </a:solidFill>
              <a:miter lim="800000"/>
              <a:headEnd/>
              <a:tailEnd/>
            </a:ln>
            <a:effectLst/>
          </p:spPr>
          <p:txBody>
            <a:bodyPr wrap="none" anchor="ctr"/>
            <a:lstStyle/>
            <a:p>
              <a:endParaRPr lang="zh-CN" altLang="en-US"/>
            </a:p>
          </p:txBody>
        </p:sp>
        <p:sp>
          <p:nvSpPr>
            <p:cNvPr id="237633" name="Rectangle 65"/>
            <p:cNvSpPr>
              <a:spLocks noChangeArrowheads="1"/>
            </p:cNvSpPr>
            <p:nvPr/>
          </p:nvSpPr>
          <p:spPr bwMode="auto">
            <a:xfrm>
              <a:off x="3956" y="2612"/>
              <a:ext cx="302"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700" b="1">
                  <a:solidFill>
                    <a:srgbClr val="000000"/>
                  </a:solidFill>
                  <a:latin typeface="Times New Roman" pitchFamily="16" charset="0"/>
                </a:rPr>
                <a:t>增益</a:t>
              </a:r>
            </a:p>
          </p:txBody>
        </p:sp>
        <p:sp>
          <p:nvSpPr>
            <p:cNvPr id="237634" name="Rectangle 66"/>
            <p:cNvSpPr>
              <a:spLocks noChangeArrowheads="1"/>
            </p:cNvSpPr>
            <p:nvPr/>
          </p:nvSpPr>
          <p:spPr bwMode="auto">
            <a:xfrm>
              <a:off x="4231" y="2608"/>
              <a:ext cx="98"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A</a:t>
              </a:r>
            </a:p>
          </p:txBody>
        </p:sp>
        <p:grpSp>
          <p:nvGrpSpPr>
            <p:cNvPr id="237635" name="Group 67"/>
            <p:cNvGrpSpPr>
              <a:grpSpLocks/>
            </p:cNvGrpSpPr>
            <p:nvPr/>
          </p:nvGrpSpPr>
          <p:grpSpPr bwMode="auto">
            <a:xfrm>
              <a:off x="4353" y="2631"/>
              <a:ext cx="216" cy="63"/>
              <a:chOff x="4353" y="2631"/>
              <a:chExt cx="216" cy="63"/>
            </a:xfrm>
          </p:grpSpPr>
          <p:sp>
            <p:nvSpPr>
              <p:cNvPr id="237636" name="Line 68"/>
              <p:cNvSpPr>
                <a:spLocks noChangeShapeType="1"/>
              </p:cNvSpPr>
              <p:nvPr/>
            </p:nvSpPr>
            <p:spPr bwMode="auto">
              <a:xfrm>
                <a:off x="4353" y="2662"/>
                <a:ext cx="151" cy="1"/>
              </a:xfrm>
              <a:prstGeom prst="line">
                <a:avLst/>
              </a:prstGeom>
              <a:noFill/>
              <a:ln w="11160">
                <a:solidFill>
                  <a:srgbClr val="000000"/>
                </a:solidFill>
                <a:miter lim="800000"/>
                <a:headEnd/>
                <a:tailEnd/>
              </a:ln>
              <a:effectLst/>
            </p:spPr>
            <p:txBody>
              <a:bodyPr/>
              <a:lstStyle/>
              <a:p>
                <a:endParaRPr lang="zh-CN" altLang="en-US"/>
              </a:p>
            </p:txBody>
          </p:sp>
          <p:sp>
            <p:nvSpPr>
              <p:cNvPr id="237637" name="Freeform 69"/>
              <p:cNvSpPr>
                <a:spLocks noChangeArrowheads="1"/>
              </p:cNvSpPr>
              <p:nvPr/>
            </p:nvSpPr>
            <p:spPr bwMode="auto">
              <a:xfrm>
                <a:off x="4499" y="2631"/>
                <a:ext cx="71" cy="64"/>
              </a:xfrm>
              <a:custGeom>
                <a:avLst/>
                <a:gdLst/>
                <a:ahLst/>
                <a:cxnLst>
                  <a:cxn ang="0">
                    <a:pos x="0" y="64"/>
                  </a:cxn>
                  <a:cxn ang="0">
                    <a:pos x="71" y="31"/>
                  </a:cxn>
                  <a:cxn ang="0">
                    <a:pos x="0" y="0"/>
                  </a:cxn>
                  <a:cxn ang="0">
                    <a:pos x="0" y="64"/>
                  </a:cxn>
                </a:cxnLst>
                <a:rect l="0" t="0" r="r" b="b"/>
                <a:pathLst>
                  <a:path w="71" h="64">
                    <a:moveTo>
                      <a:pt x="0" y="64"/>
                    </a:moveTo>
                    <a:lnTo>
                      <a:pt x="71" y="31"/>
                    </a:lnTo>
                    <a:lnTo>
                      <a:pt x="0" y="0"/>
                    </a:lnTo>
                    <a:lnTo>
                      <a:pt x="0" y="64"/>
                    </a:lnTo>
                    <a:close/>
                  </a:path>
                </a:pathLst>
              </a:custGeom>
              <a:solidFill>
                <a:srgbClr val="000000"/>
              </a:solidFill>
              <a:ln w="9525">
                <a:noFill/>
                <a:round/>
                <a:headEnd/>
                <a:tailEnd/>
              </a:ln>
              <a:effectLst/>
            </p:spPr>
            <p:txBody>
              <a:bodyPr wrap="none" anchor="ctr"/>
              <a:lstStyle/>
              <a:p>
                <a:endParaRPr lang="zh-CN" altLang="en-US"/>
              </a:p>
            </p:txBody>
          </p:sp>
        </p:grpSp>
        <p:grpSp>
          <p:nvGrpSpPr>
            <p:cNvPr id="237638" name="Group 70"/>
            <p:cNvGrpSpPr>
              <a:grpSpLocks/>
            </p:cNvGrpSpPr>
            <p:nvPr/>
          </p:nvGrpSpPr>
          <p:grpSpPr bwMode="auto">
            <a:xfrm>
              <a:off x="4573" y="2589"/>
              <a:ext cx="161" cy="147"/>
              <a:chOff x="4573" y="2589"/>
              <a:chExt cx="161" cy="147"/>
            </a:xfrm>
          </p:grpSpPr>
          <p:sp>
            <p:nvSpPr>
              <p:cNvPr id="237639" name="Freeform 71"/>
              <p:cNvSpPr>
                <a:spLocks noChangeArrowheads="1"/>
              </p:cNvSpPr>
              <p:nvPr/>
            </p:nvSpPr>
            <p:spPr bwMode="auto">
              <a:xfrm>
                <a:off x="4573" y="2589"/>
                <a:ext cx="162" cy="148"/>
              </a:xfrm>
              <a:custGeom>
                <a:avLst/>
                <a:gdLst/>
                <a:ahLst/>
                <a:cxnLst>
                  <a:cxn ang="0">
                    <a:pos x="80" y="0"/>
                  </a:cxn>
                  <a:cxn ang="0">
                    <a:pos x="64" y="2"/>
                  </a:cxn>
                  <a:cxn ang="0">
                    <a:pos x="50" y="6"/>
                  </a:cxn>
                  <a:cxn ang="0">
                    <a:pos x="36" y="13"/>
                  </a:cxn>
                  <a:cxn ang="0">
                    <a:pos x="22" y="21"/>
                  </a:cxn>
                  <a:cxn ang="0">
                    <a:pos x="13" y="33"/>
                  </a:cxn>
                  <a:cxn ang="0">
                    <a:pos x="6" y="46"/>
                  </a:cxn>
                  <a:cxn ang="0">
                    <a:pos x="2" y="58"/>
                  </a:cxn>
                  <a:cxn ang="0">
                    <a:pos x="0" y="73"/>
                  </a:cxn>
                  <a:cxn ang="0">
                    <a:pos x="2" y="87"/>
                  </a:cxn>
                  <a:cxn ang="0">
                    <a:pos x="6" y="102"/>
                  </a:cxn>
                  <a:cxn ang="0">
                    <a:pos x="13" y="114"/>
                  </a:cxn>
                  <a:cxn ang="0">
                    <a:pos x="22" y="127"/>
                  </a:cxn>
                  <a:cxn ang="0">
                    <a:pos x="36" y="135"/>
                  </a:cxn>
                  <a:cxn ang="0">
                    <a:pos x="50" y="141"/>
                  </a:cxn>
                  <a:cxn ang="0">
                    <a:pos x="64" y="145"/>
                  </a:cxn>
                  <a:cxn ang="0">
                    <a:pos x="80" y="148"/>
                  </a:cxn>
                  <a:cxn ang="0">
                    <a:pos x="96" y="145"/>
                  </a:cxn>
                  <a:cxn ang="0">
                    <a:pos x="112" y="141"/>
                  </a:cxn>
                  <a:cxn ang="0">
                    <a:pos x="125" y="135"/>
                  </a:cxn>
                  <a:cxn ang="0">
                    <a:pos x="139" y="127"/>
                  </a:cxn>
                  <a:cxn ang="0">
                    <a:pos x="148" y="114"/>
                  </a:cxn>
                  <a:cxn ang="0">
                    <a:pos x="155" y="102"/>
                  </a:cxn>
                  <a:cxn ang="0">
                    <a:pos x="160" y="87"/>
                  </a:cxn>
                  <a:cxn ang="0">
                    <a:pos x="162" y="73"/>
                  </a:cxn>
                  <a:cxn ang="0">
                    <a:pos x="160" y="58"/>
                  </a:cxn>
                  <a:cxn ang="0">
                    <a:pos x="155" y="46"/>
                  </a:cxn>
                  <a:cxn ang="0">
                    <a:pos x="148" y="33"/>
                  </a:cxn>
                  <a:cxn ang="0">
                    <a:pos x="139" y="21"/>
                  </a:cxn>
                  <a:cxn ang="0">
                    <a:pos x="125" y="13"/>
                  </a:cxn>
                  <a:cxn ang="0">
                    <a:pos x="112" y="6"/>
                  </a:cxn>
                  <a:cxn ang="0">
                    <a:pos x="96" y="2"/>
                  </a:cxn>
                  <a:cxn ang="0">
                    <a:pos x="80" y="0"/>
                  </a:cxn>
                </a:cxnLst>
                <a:rect l="0" t="0" r="r" b="b"/>
                <a:pathLst>
                  <a:path w="162" h="148">
                    <a:moveTo>
                      <a:pt x="80" y="0"/>
                    </a:moveTo>
                    <a:lnTo>
                      <a:pt x="64" y="2"/>
                    </a:lnTo>
                    <a:lnTo>
                      <a:pt x="50" y="6"/>
                    </a:lnTo>
                    <a:lnTo>
                      <a:pt x="36" y="13"/>
                    </a:lnTo>
                    <a:lnTo>
                      <a:pt x="22" y="21"/>
                    </a:lnTo>
                    <a:lnTo>
                      <a:pt x="13" y="33"/>
                    </a:lnTo>
                    <a:lnTo>
                      <a:pt x="6" y="46"/>
                    </a:lnTo>
                    <a:lnTo>
                      <a:pt x="2" y="58"/>
                    </a:lnTo>
                    <a:lnTo>
                      <a:pt x="0" y="73"/>
                    </a:lnTo>
                    <a:lnTo>
                      <a:pt x="2" y="87"/>
                    </a:lnTo>
                    <a:lnTo>
                      <a:pt x="6" y="102"/>
                    </a:lnTo>
                    <a:lnTo>
                      <a:pt x="13" y="114"/>
                    </a:lnTo>
                    <a:lnTo>
                      <a:pt x="22" y="127"/>
                    </a:lnTo>
                    <a:lnTo>
                      <a:pt x="36" y="135"/>
                    </a:lnTo>
                    <a:lnTo>
                      <a:pt x="50" y="141"/>
                    </a:lnTo>
                    <a:lnTo>
                      <a:pt x="64" y="145"/>
                    </a:lnTo>
                    <a:lnTo>
                      <a:pt x="80" y="148"/>
                    </a:lnTo>
                    <a:lnTo>
                      <a:pt x="96" y="145"/>
                    </a:lnTo>
                    <a:lnTo>
                      <a:pt x="112" y="141"/>
                    </a:lnTo>
                    <a:lnTo>
                      <a:pt x="125" y="135"/>
                    </a:lnTo>
                    <a:lnTo>
                      <a:pt x="139" y="127"/>
                    </a:lnTo>
                    <a:lnTo>
                      <a:pt x="148" y="114"/>
                    </a:lnTo>
                    <a:lnTo>
                      <a:pt x="155" y="102"/>
                    </a:lnTo>
                    <a:lnTo>
                      <a:pt x="160" y="87"/>
                    </a:lnTo>
                    <a:lnTo>
                      <a:pt x="162" y="73"/>
                    </a:lnTo>
                    <a:lnTo>
                      <a:pt x="160" y="58"/>
                    </a:lnTo>
                    <a:lnTo>
                      <a:pt x="155" y="46"/>
                    </a:lnTo>
                    <a:lnTo>
                      <a:pt x="148" y="33"/>
                    </a:lnTo>
                    <a:lnTo>
                      <a:pt x="139" y="21"/>
                    </a:lnTo>
                    <a:lnTo>
                      <a:pt x="125" y="13"/>
                    </a:lnTo>
                    <a:lnTo>
                      <a:pt x="112" y="6"/>
                    </a:lnTo>
                    <a:lnTo>
                      <a:pt x="96" y="2"/>
                    </a:lnTo>
                    <a:lnTo>
                      <a:pt x="80" y="0"/>
                    </a:lnTo>
                    <a:close/>
                  </a:path>
                </a:pathLst>
              </a:custGeom>
              <a:solidFill>
                <a:srgbClr val="FF99FF"/>
              </a:solidFill>
              <a:ln w="11160">
                <a:solidFill>
                  <a:srgbClr val="000000"/>
                </a:solidFill>
                <a:round/>
                <a:headEnd/>
                <a:tailEnd/>
              </a:ln>
              <a:effectLst/>
            </p:spPr>
            <p:txBody>
              <a:bodyPr wrap="none" anchor="ctr"/>
              <a:lstStyle/>
              <a:p>
                <a:endParaRPr lang="zh-CN" altLang="en-US"/>
              </a:p>
            </p:txBody>
          </p:sp>
          <p:sp>
            <p:nvSpPr>
              <p:cNvPr id="237640" name="Line 72"/>
              <p:cNvSpPr>
                <a:spLocks noChangeShapeType="1"/>
              </p:cNvSpPr>
              <p:nvPr/>
            </p:nvSpPr>
            <p:spPr bwMode="auto">
              <a:xfrm>
                <a:off x="4595" y="2610"/>
                <a:ext cx="117" cy="105"/>
              </a:xfrm>
              <a:prstGeom prst="line">
                <a:avLst/>
              </a:prstGeom>
              <a:noFill/>
              <a:ln w="11160">
                <a:solidFill>
                  <a:srgbClr val="000000"/>
                </a:solidFill>
                <a:miter lim="800000"/>
                <a:headEnd/>
                <a:tailEnd/>
              </a:ln>
              <a:effectLst/>
            </p:spPr>
            <p:txBody>
              <a:bodyPr/>
              <a:lstStyle/>
              <a:p>
                <a:endParaRPr lang="zh-CN" altLang="en-US"/>
              </a:p>
            </p:txBody>
          </p:sp>
          <p:sp>
            <p:nvSpPr>
              <p:cNvPr id="237641" name="Line 73"/>
              <p:cNvSpPr>
                <a:spLocks noChangeShapeType="1"/>
              </p:cNvSpPr>
              <p:nvPr/>
            </p:nvSpPr>
            <p:spPr bwMode="auto">
              <a:xfrm flipV="1">
                <a:off x="4595" y="2609"/>
                <a:ext cx="117" cy="107"/>
              </a:xfrm>
              <a:prstGeom prst="line">
                <a:avLst/>
              </a:prstGeom>
              <a:noFill/>
              <a:ln w="11160">
                <a:solidFill>
                  <a:srgbClr val="000000"/>
                </a:solidFill>
                <a:miter lim="800000"/>
                <a:headEnd/>
                <a:tailEnd/>
              </a:ln>
              <a:effectLst/>
            </p:spPr>
            <p:txBody>
              <a:bodyPr/>
              <a:lstStyle/>
              <a:p>
                <a:endParaRPr lang="zh-CN" altLang="en-US"/>
              </a:p>
            </p:txBody>
          </p:sp>
        </p:grpSp>
        <p:sp>
          <p:nvSpPr>
            <p:cNvPr id="237642" name="Freeform 74"/>
            <p:cNvSpPr>
              <a:spLocks noChangeArrowheads="1"/>
            </p:cNvSpPr>
            <p:nvPr/>
          </p:nvSpPr>
          <p:spPr bwMode="auto">
            <a:xfrm>
              <a:off x="4953" y="2212"/>
              <a:ext cx="164" cy="202"/>
            </a:xfrm>
            <a:custGeom>
              <a:avLst/>
              <a:gdLst/>
              <a:ahLst/>
              <a:cxnLst>
                <a:cxn ang="0">
                  <a:pos x="89" y="202"/>
                </a:cxn>
                <a:cxn ang="0">
                  <a:pos x="164" y="0"/>
                </a:cxn>
                <a:cxn ang="0">
                  <a:pos x="0" y="4"/>
                </a:cxn>
                <a:cxn ang="0">
                  <a:pos x="89" y="202"/>
                </a:cxn>
              </a:cxnLst>
              <a:rect l="0" t="0" r="r" b="b"/>
              <a:pathLst>
                <a:path w="164" h="202">
                  <a:moveTo>
                    <a:pt x="89" y="202"/>
                  </a:moveTo>
                  <a:lnTo>
                    <a:pt x="164" y="0"/>
                  </a:lnTo>
                  <a:lnTo>
                    <a:pt x="0" y="4"/>
                  </a:lnTo>
                  <a:lnTo>
                    <a:pt x="89" y="202"/>
                  </a:lnTo>
                  <a:close/>
                </a:path>
              </a:pathLst>
            </a:custGeom>
            <a:solidFill>
              <a:srgbClr val="66FF66"/>
            </a:solidFill>
            <a:ln w="11160">
              <a:solidFill>
                <a:srgbClr val="000000"/>
              </a:solidFill>
              <a:round/>
              <a:headEnd/>
              <a:tailEnd/>
            </a:ln>
            <a:effectLst/>
          </p:spPr>
          <p:txBody>
            <a:bodyPr wrap="none" anchor="ctr"/>
            <a:lstStyle/>
            <a:p>
              <a:endParaRPr lang="zh-CN" altLang="en-US"/>
            </a:p>
          </p:txBody>
        </p:sp>
        <p:grpSp>
          <p:nvGrpSpPr>
            <p:cNvPr id="237643" name="Group 75"/>
            <p:cNvGrpSpPr>
              <a:grpSpLocks/>
            </p:cNvGrpSpPr>
            <p:nvPr/>
          </p:nvGrpSpPr>
          <p:grpSpPr bwMode="auto">
            <a:xfrm>
              <a:off x="4737" y="2413"/>
              <a:ext cx="343" cy="247"/>
              <a:chOff x="4737" y="2413"/>
              <a:chExt cx="343" cy="247"/>
            </a:xfrm>
          </p:grpSpPr>
          <p:sp>
            <p:nvSpPr>
              <p:cNvPr id="237644" name="Freeform 76"/>
              <p:cNvSpPr>
                <a:spLocks noChangeArrowheads="1"/>
              </p:cNvSpPr>
              <p:nvPr/>
            </p:nvSpPr>
            <p:spPr bwMode="auto">
              <a:xfrm>
                <a:off x="4737" y="2473"/>
                <a:ext cx="307" cy="188"/>
              </a:xfrm>
              <a:custGeom>
                <a:avLst/>
                <a:gdLst/>
                <a:ahLst/>
                <a:cxnLst>
                  <a:cxn ang="0">
                    <a:pos x="0" y="189"/>
                  </a:cxn>
                  <a:cxn ang="0">
                    <a:pos x="307" y="189"/>
                  </a:cxn>
                  <a:cxn ang="0">
                    <a:pos x="307" y="0"/>
                  </a:cxn>
                  <a:cxn ang="0">
                    <a:pos x="307" y="0"/>
                  </a:cxn>
                </a:cxnLst>
                <a:rect l="0" t="0" r="r" b="b"/>
                <a:pathLst>
                  <a:path w="307" h="189">
                    <a:moveTo>
                      <a:pt x="0" y="189"/>
                    </a:moveTo>
                    <a:lnTo>
                      <a:pt x="307" y="189"/>
                    </a:lnTo>
                    <a:lnTo>
                      <a:pt x="307" y="0"/>
                    </a:lnTo>
                    <a:lnTo>
                      <a:pt x="307" y="0"/>
                    </a:lnTo>
                  </a:path>
                </a:pathLst>
              </a:custGeom>
              <a:noFill/>
              <a:ln w="11160">
                <a:solidFill>
                  <a:srgbClr val="000000"/>
                </a:solidFill>
                <a:round/>
                <a:headEnd/>
                <a:tailEnd/>
              </a:ln>
              <a:effectLst/>
            </p:spPr>
            <p:txBody>
              <a:bodyPr wrap="none" anchor="ctr"/>
              <a:lstStyle/>
              <a:p>
                <a:endParaRPr lang="zh-CN" altLang="en-US"/>
              </a:p>
            </p:txBody>
          </p:sp>
          <p:sp>
            <p:nvSpPr>
              <p:cNvPr id="237645" name="Freeform 77"/>
              <p:cNvSpPr>
                <a:spLocks noChangeArrowheads="1"/>
              </p:cNvSpPr>
              <p:nvPr/>
            </p:nvSpPr>
            <p:spPr bwMode="auto">
              <a:xfrm>
                <a:off x="5010" y="2413"/>
                <a:ext cx="71" cy="68"/>
              </a:xfrm>
              <a:custGeom>
                <a:avLst/>
                <a:gdLst/>
                <a:ahLst/>
                <a:cxnLst>
                  <a:cxn ang="0">
                    <a:pos x="71" y="64"/>
                  </a:cxn>
                  <a:cxn ang="0">
                    <a:pos x="32" y="0"/>
                  </a:cxn>
                  <a:cxn ang="0">
                    <a:pos x="0" y="68"/>
                  </a:cxn>
                  <a:cxn ang="0">
                    <a:pos x="71" y="64"/>
                  </a:cxn>
                </a:cxnLst>
                <a:rect l="0" t="0" r="r" b="b"/>
                <a:pathLst>
                  <a:path w="71" h="68">
                    <a:moveTo>
                      <a:pt x="71" y="64"/>
                    </a:moveTo>
                    <a:lnTo>
                      <a:pt x="32" y="0"/>
                    </a:lnTo>
                    <a:lnTo>
                      <a:pt x="0" y="68"/>
                    </a:lnTo>
                    <a:lnTo>
                      <a:pt x="71" y="64"/>
                    </a:lnTo>
                    <a:close/>
                  </a:path>
                </a:pathLst>
              </a:custGeom>
              <a:solidFill>
                <a:srgbClr val="000000"/>
              </a:solidFill>
              <a:ln w="9525">
                <a:noFill/>
                <a:round/>
                <a:headEnd/>
                <a:tailEnd/>
              </a:ln>
              <a:effectLst/>
            </p:spPr>
            <p:txBody>
              <a:bodyPr wrap="none" anchor="ctr"/>
              <a:lstStyle/>
              <a:p>
                <a:endParaRPr lang="zh-CN" altLang="en-US"/>
              </a:p>
            </p:txBody>
          </p:sp>
        </p:grpSp>
        <p:grpSp>
          <p:nvGrpSpPr>
            <p:cNvPr id="237646" name="Group 78"/>
            <p:cNvGrpSpPr>
              <a:grpSpLocks/>
            </p:cNvGrpSpPr>
            <p:nvPr/>
          </p:nvGrpSpPr>
          <p:grpSpPr bwMode="auto">
            <a:xfrm>
              <a:off x="3363" y="3327"/>
              <a:ext cx="217" cy="64"/>
              <a:chOff x="3363" y="3327"/>
              <a:chExt cx="217" cy="64"/>
            </a:xfrm>
          </p:grpSpPr>
          <p:sp>
            <p:nvSpPr>
              <p:cNvPr id="237647" name="Line 79"/>
              <p:cNvSpPr>
                <a:spLocks noChangeShapeType="1"/>
              </p:cNvSpPr>
              <p:nvPr/>
            </p:nvSpPr>
            <p:spPr bwMode="auto">
              <a:xfrm>
                <a:off x="3363" y="3358"/>
                <a:ext cx="151" cy="1"/>
              </a:xfrm>
              <a:prstGeom prst="line">
                <a:avLst/>
              </a:prstGeom>
              <a:noFill/>
              <a:ln w="11160">
                <a:solidFill>
                  <a:srgbClr val="000000"/>
                </a:solidFill>
                <a:miter lim="800000"/>
                <a:headEnd/>
                <a:tailEnd/>
              </a:ln>
              <a:effectLst/>
            </p:spPr>
            <p:txBody>
              <a:bodyPr/>
              <a:lstStyle/>
              <a:p>
                <a:endParaRPr lang="zh-CN" altLang="en-US"/>
              </a:p>
            </p:txBody>
          </p:sp>
          <p:sp>
            <p:nvSpPr>
              <p:cNvPr id="237648" name="Freeform 80"/>
              <p:cNvSpPr>
                <a:spLocks noChangeArrowheads="1"/>
              </p:cNvSpPr>
              <p:nvPr/>
            </p:nvSpPr>
            <p:spPr bwMode="auto">
              <a:xfrm>
                <a:off x="3510" y="3327"/>
                <a:ext cx="71" cy="65"/>
              </a:xfrm>
              <a:custGeom>
                <a:avLst/>
                <a:gdLst/>
                <a:ahLst/>
                <a:cxnLst>
                  <a:cxn ang="0">
                    <a:pos x="0" y="65"/>
                  </a:cxn>
                  <a:cxn ang="0">
                    <a:pos x="71" y="31"/>
                  </a:cxn>
                  <a:cxn ang="0">
                    <a:pos x="0" y="0"/>
                  </a:cxn>
                  <a:cxn ang="0">
                    <a:pos x="0" y="65"/>
                  </a:cxn>
                </a:cxnLst>
                <a:rect l="0" t="0" r="r" b="b"/>
                <a:pathLst>
                  <a:path w="71" h="65">
                    <a:moveTo>
                      <a:pt x="0" y="65"/>
                    </a:moveTo>
                    <a:lnTo>
                      <a:pt x="71" y="31"/>
                    </a:lnTo>
                    <a:lnTo>
                      <a:pt x="0" y="0"/>
                    </a:lnTo>
                    <a:lnTo>
                      <a:pt x="0" y="65"/>
                    </a:lnTo>
                    <a:close/>
                  </a:path>
                </a:pathLst>
              </a:custGeom>
              <a:solidFill>
                <a:srgbClr val="000000"/>
              </a:solidFill>
              <a:ln w="9525">
                <a:noFill/>
                <a:round/>
                <a:headEnd/>
                <a:tailEnd/>
              </a:ln>
              <a:effectLst/>
            </p:spPr>
            <p:txBody>
              <a:bodyPr wrap="none" anchor="ctr"/>
              <a:lstStyle/>
              <a:p>
                <a:endParaRPr lang="zh-CN" altLang="en-US"/>
              </a:p>
            </p:txBody>
          </p:sp>
        </p:grpSp>
        <p:grpSp>
          <p:nvGrpSpPr>
            <p:cNvPr id="237649" name="Group 81"/>
            <p:cNvGrpSpPr>
              <a:grpSpLocks/>
            </p:cNvGrpSpPr>
            <p:nvPr/>
          </p:nvGrpSpPr>
          <p:grpSpPr bwMode="auto">
            <a:xfrm>
              <a:off x="3588" y="3286"/>
              <a:ext cx="164" cy="146"/>
              <a:chOff x="3588" y="3286"/>
              <a:chExt cx="164" cy="146"/>
            </a:xfrm>
          </p:grpSpPr>
          <p:sp>
            <p:nvSpPr>
              <p:cNvPr id="237650" name="Freeform 82"/>
              <p:cNvSpPr>
                <a:spLocks noChangeArrowheads="1"/>
              </p:cNvSpPr>
              <p:nvPr/>
            </p:nvSpPr>
            <p:spPr bwMode="auto">
              <a:xfrm>
                <a:off x="3588" y="3286"/>
                <a:ext cx="165" cy="147"/>
              </a:xfrm>
              <a:custGeom>
                <a:avLst/>
                <a:gdLst/>
                <a:ahLst/>
                <a:cxnLst>
                  <a:cxn ang="0">
                    <a:pos x="83" y="0"/>
                  </a:cxn>
                  <a:cxn ang="0">
                    <a:pos x="67" y="2"/>
                  </a:cxn>
                  <a:cxn ang="0">
                    <a:pos x="51" y="6"/>
                  </a:cxn>
                  <a:cxn ang="0">
                    <a:pos x="37" y="12"/>
                  </a:cxn>
                  <a:cxn ang="0">
                    <a:pos x="26" y="20"/>
                  </a:cxn>
                  <a:cxn ang="0">
                    <a:pos x="14" y="33"/>
                  </a:cxn>
                  <a:cxn ang="0">
                    <a:pos x="7" y="45"/>
                  </a:cxn>
                  <a:cxn ang="0">
                    <a:pos x="3" y="58"/>
                  </a:cxn>
                  <a:cxn ang="0">
                    <a:pos x="0" y="72"/>
                  </a:cxn>
                  <a:cxn ang="0">
                    <a:pos x="3" y="87"/>
                  </a:cxn>
                  <a:cxn ang="0">
                    <a:pos x="7" y="101"/>
                  </a:cxn>
                  <a:cxn ang="0">
                    <a:pos x="14" y="114"/>
                  </a:cxn>
                  <a:cxn ang="0">
                    <a:pos x="26" y="126"/>
                  </a:cxn>
                  <a:cxn ang="0">
                    <a:pos x="37" y="135"/>
                  </a:cxn>
                  <a:cxn ang="0">
                    <a:pos x="51" y="141"/>
                  </a:cxn>
                  <a:cxn ang="0">
                    <a:pos x="67" y="145"/>
                  </a:cxn>
                  <a:cxn ang="0">
                    <a:pos x="83" y="147"/>
                  </a:cxn>
                  <a:cxn ang="0">
                    <a:pos x="99" y="145"/>
                  </a:cxn>
                  <a:cxn ang="0">
                    <a:pos x="115" y="141"/>
                  </a:cxn>
                  <a:cxn ang="0">
                    <a:pos x="129" y="135"/>
                  </a:cxn>
                  <a:cxn ang="0">
                    <a:pos x="142" y="126"/>
                  </a:cxn>
                  <a:cxn ang="0">
                    <a:pos x="151" y="114"/>
                  </a:cxn>
                  <a:cxn ang="0">
                    <a:pos x="158" y="101"/>
                  </a:cxn>
                  <a:cxn ang="0">
                    <a:pos x="163" y="87"/>
                  </a:cxn>
                  <a:cxn ang="0">
                    <a:pos x="165" y="72"/>
                  </a:cxn>
                  <a:cxn ang="0">
                    <a:pos x="163" y="58"/>
                  </a:cxn>
                  <a:cxn ang="0">
                    <a:pos x="158" y="45"/>
                  </a:cxn>
                  <a:cxn ang="0">
                    <a:pos x="151" y="33"/>
                  </a:cxn>
                  <a:cxn ang="0">
                    <a:pos x="142" y="20"/>
                  </a:cxn>
                  <a:cxn ang="0">
                    <a:pos x="129" y="12"/>
                  </a:cxn>
                  <a:cxn ang="0">
                    <a:pos x="115" y="6"/>
                  </a:cxn>
                  <a:cxn ang="0">
                    <a:pos x="99" y="2"/>
                  </a:cxn>
                  <a:cxn ang="0">
                    <a:pos x="83" y="0"/>
                  </a:cxn>
                </a:cxnLst>
                <a:rect l="0" t="0" r="r" b="b"/>
                <a:pathLst>
                  <a:path w="165" h="147">
                    <a:moveTo>
                      <a:pt x="83" y="0"/>
                    </a:moveTo>
                    <a:lnTo>
                      <a:pt x="67" y="2"/>
                    </a:lnTo>
                    <a:lnTo>
                      <a:pt x="51" y="6"/>
                    </a:lnTo>
                    <a:lnTo>
                      <a:pt x="37" y="12"/>
                    </a:lnTo>
                    <a:lnTo>
                      <a:pt x="26" y="20"/>
                    </a:lnTo>
                    <a:lnTo>
                      <a:pt x="14" y="33"/>
                    </a:lnTo>
                    <a:lnTo>
                      <a:pt x="7" y="45"/>
                    </a:lnTo>
                    <a:lnTo>
                      <a:pt x="3" y="58"/>
                    </a:lnTo>
                    <a:lnTo>
                      <a:pt x="0" y="72"/>
                    </a:lnTo>
                    <a:lnTo>
                      <a:pt x="3" y="87"/>
                    </a:lnTo>
                    <a:lnTo>
                      <a:pt x="7" y="101"/>
                    </a:lnTo>
                    <a:lnTo>
                      <a:pt x="14" y="114"/>
                    </a:lnTo>
                    <a:lnTo>
                      <a:pt x="26" y="126"/>
                    </a:lnTo>
                    <a:lnTo>
                      <a:pt x="37" y="135"/>
                    </a:lnTo>
                    <a:lnTo>
                      <a:pt x="51" y="141"/>
                    </a:lnTo>
                    <a:lnTo>
                      <a:pt x="67" y="145"/>
                    </a:lnTo>
                    <a:lnTo>
                      <a:pt x="83" y="147"/>
                    </a:lnTo>
                    <a:lnTo>
                      <a:pt x="99" y="145"/>
                    </a:lnTo>
                    <a:lnTo>
                      <a:pt x="115" y="141"/>
                    </a:lnTo>
                    <a:lnTo>
                      <a:pt x="129" y="135"/>
                    </a:lnTo>
                    <a:lnTo>
                      <a:pt x="142" y="126"/>
                    </a:lnTo>
                    <a:lnTo>
                      <a:pt x="151" y="114"/>
                    </a:lnTo>
                    <a:lnTo>
                      <a:pt x="158" y="101"/>
                    </a:lnTo>
                    <a:lnTo>
                      <a:pt x="163" y="87"/>
                    </a:lnTo>
                    <a:lnTo>
                      <a:pt x="165" y="72"/>
                    </a:lnTo>
                    <a:lnTo>
                      <a:pt x="163" y="58"/>
                    </a:lnTo>
                    <a:lnTo>
                      <a:pt x="158" y="45"/>
                    </a:lnTo>
                    <a:lnTo>
                      <a:pt x="151" y="33"/>
                    </a:lnTo>
                    <a:lnTo>
                      <a:pt x="142" y="20"/>
                    </a:lnTo>
                    <a:lnTo>
                      <a:pt x="129" y="12"/>
                    </a:lnTo>
                    <a:lnTo>
                      <a:pt x="115" y="6"/>
                    </a:lnTo>
                    <a:lnTo>
                      <a:pt x="99" y="2"/>
                    </a:lnTo>
                    <a:lnTo>
                      <a:pt x="83" y="0"/>
                    </a:lnTo>
                    <a:close/>
                  </a:path>
                </a:pathLst>
              </a:custGeom>
              <a:solidFill>
                <a:srgbClr val="FF99FF"/>
              </a:solidFill>
              <a:ln w="11160">
                <a:solidFill>
                  <a:srgbClr val="000000"/>
                </a:solidFill>
                <a:round/>
                <a:headEnd/>
                <a:tailEnd/>
              </a:ln>
              <a:effectLst/>
            </p:spPr>
            <p:txBody>
              <a:bodyPr wrap="none" anchor="ctr"/>
              <a:lstStyle/>
              <a:p>
                <a:endParaRPr lang="zh-CN" altLang="en-US"/>
              </a:p>
            </p:txBody>
          </p:sp>
          <p:sp>
            <p:nvSpPr>
              <p:cNvPr id="237651" name="Freeform 83"/>
              <p:cNvSpPr>
                <a:spLocks noChangeArrowheads="1"/>
              </p:cNvSpPr>
              <p:nvPr/>
            </p:nvSpPr>
            <p:spPr bwMode="auto">
              <a:xfrm>
                <a:off x="3613" y="3305"/>
                <a:ext cx="114" cy="106"/>
              </a:xfrm>
              <a:custGeom>
                <a:avLst/>
                <a:gdLst/>
                <a:ahLst/>
                <a:cxnLst>
                  <a:cxn ang="0">
                    <a:pos x="0" y="0"/>
                  </a:cxn>
                  <a:cxn ang="0">
                    <a:pos x="503" y="466"/>
                  </a:cxn>
                  <a:cxn ang="0">
                    <a:pos x="0" y="0"/>
                  </a:cxn>
                </a:cxnLst>
                <a:rect l="0" t="0" r="r" b="b"/>
                <a:pathLst>
                  <a:path w="504" h="467">
                    <a:moveTo>
                      <a:pt x="0" y="0"/>
                    </a:moveTo>
                    <a:lnTo>
                      <a:pt x="503" y="466"/>
                    </a:lnTo>
                    <a:lnTo>
                      <a:pt x="0" y="0"/>
                    </a:lnTo>
                  </a:path>
                </a:pathLst>
              </a:custGeom>
              <a:solidFill>
                <a:srgbClr val="FF99FF"/>
              </a:solidFill>
              <a:ln w="11160">
                <a:solidFill>
                  <a:srgbClr val="000000"/>
                </a:solidFill>
                <a:miter lim="800000"/>
                <a:headEnd/>
                <a:tailEnd/>
              </a:ln>
              <a:effectLst/>
            </p:spPr>
            <p:txBody>
              <a:bodyPr wrap="none" anchor="ctr"/>
              <a:lstStyle/>
              <a:p>
                <a:endParaRPr lang="zh-CN" altLang="en-US"/>
              </a:p>
            </p:txBody>
          </p:sp>
          <p:sp>
            <p:nvSpPr>
              <p:cNvPr id="237652" name="Freeform 84"/>
              <p:cNvSpPr>
                <a:spLocks noChangeArrowheads="1"/>
              </p:cNvSpPr>
              <p:nvPr/>
            </p:nvSpPr>
            <p:spPr bwMode="auto">
              <a:xfrm>
                <a:off x="3613" y="3305"/>
                <a:ext cx="114" cy="106"/>
              </a:xfrm>
              <a:custGeom>
                <a:avLst/>
                <a:gdLst/>
                <a:ahLst/>
                <a:cxnLst>
                  <a:cxn ang="0">
                    <a:pos x="0" y="466"/>
                  </a:cxn>
                  <a:cxn ang="0">
                    <a:pos x="503" y="0"/>
                  </a:cxn>
                  <a:cxn ang="0">
                    <a:pos x="0" y="466"/>
                  </a:cxn>
                </a:cxnLst>
                <a:rect l="0" t="0" r="r" b="b"/>
                <a:pathLst>
                  <a:path w="504" h="467">
                    <a:moveTo>
                      <a:pt x="0" y="466"/>
                    </a:moveTo>
                    <a:lnTo>
                      <a:pt x="503" y="0"/>
                    </a:lnTo>
                    <a:lnTo>
                      <a:pt x="0" y="466"/>
                    </a:lnTo>
                  </a:path>
                </a:pathLst>
              </a:custGeom>
              <a:solidFill>
                <a:srgbClr val="FF99FF"/>
              </a:solidFill>
              <a:ln w="11160">
                <a:solidFill>
                  <a:srgbClr val="000000"/>
                </a:solidFill>
                <a:miter lim="800000"/>
                <a:headEnd/>
                <a:tailEnd/>
              </a:ln>
              <a:effectLst/>
            </p:spPr>
            <p:txBody>
              <a:bodyPr wrap="none" anchor="ctr"/>
              <a:lstStyle/>
              <a:p>
                <a:endParaRPr lang="zh-CN" altLang="en-US"/>
              </a:p>
            </p:txBody>
          </p:sp>
        </p:grpSp>
        <p:grpSp>
          <p:nvGrpSpPr>
            <p:cNvPr id="237653" name="Group 85"/>
            <p:cNvGrpSpPr>
              <a:grpSpLocks/>
            </p:cNvGrpSpPr>
            <p:nvPr/>
          </p:nvGrpSpPr>
          <p:grpSpPr bwMode="auto">
            <a:xfrm>
              <a:off x="3749" y="3327"/>
              <a:ext cx="216" cy="64"/>
              <a:chOff x="3749" y="3327"/>
              <a:chExt cx="216" cy="64"/>
            </a:xfrm>
          </p:grpSpPr>
          <p:sp>
            <p:nvSpPr>
              <p:cNvPr id="237654" name="Line 86"/>
              <p:cNvSpPr>
                <a:spLocks noChangeShapeType="1"/>
              </p:cNvSpPr>
              <p:nvPr/>
            </p:nvSpPr>
            <p:spPr bwMode="auto">
              <a:xfrm>
                <a:off x="3749" y="3358"/>
                <a:ext cx="151" cy="1"/>
              </a:xfrm>
              <a:prstGeom prst="line">
                <a:avLst/>
              </a:prstGeom>
              <a:noFill/>
              <a:ln w="11160">
                <a:solidFill>
                  <a:srgbClr val="000000"/>
                </a:solidFill>
                <a:miter lim="800000"/>
                <a:headEnd/>
                <a:tailEnd/>
              </a:ln>
              <a:effectLst/>
            </p:spPr>
            <p:txBody>
              <a:bodyPr/>
              <a:lstStyle/>
              <a:p>
                <a:endParaRPr lang="zh-CN" altLang="en-US"/>
              </a:p>
            </p:txBody>
          </p:sp>
          <p:sp>
            <p:nvSpPr>
              <p:cNvPr id="237655" name="Freeform 87"/>
              <p:cNvSpPr>
                <a:spLocks noChangeArrowheads="1"/>
              </p:cNvSpPr>
              <p:nvPr/>
            </p:nvSpPr>
            <p:spPr bwMode="auto">
              <a:xfrm>
                <a:off x="3894" y="3327"/>
                <a:ext cx="71" cy="65"/>
              </a:xfrm>
              <a:custGeom>
                <a:avLst/>
                <a:gdLst/>
                <a:ahLst/>
                <a:cxnLst>
                  <a:cxn ang="0">
                    <a:pos x="0" y="65"/>
                  </a:cxn>
                  <a:cxn ang="0">
                    <a:pos x="71" y="31"/>
                  </a:cxn>
                  <a:cxn ang="0">
                    <a:pos x="0" y="0"/>
                  </a:cxn>
                  <a:cxn ang="0">
                    <a:pos x="0" y="65"/>
                  </a:cxn>
                </a:cxnLst>
                <a:rect l="0" t="0" r="r" b="b"/>
                <a:pathLst>
                  <a:path w="71" h="65">
                    <a:moveTo>
                      <a:pt x="0" y="65"/>
                    </a:moveTo>
                    <a:lnTo>
                      <a:pt x="71" y="31"/>
                    </a:lnTo>
                    <a:lnTo>
                      <a:pt x="0" y="0"/>
                    </a:lnTo>
                    <a:lnTo>
                      <a:pt x="0" y="65"/>
                    </a:lnTo>
                    <a:close/>
                  </a:path>
                </a:pathLst>
              </a:custGeom>
              <a:solidFill>
                <a:srgbClr val="000000"/>
              </a:solidFill>
              <a:ln w="9525">
                <a:noFill/>
                <a:round/>
                <a:headEnd/>
                <a:tailEnd/>
              </a:ln>
              <a:effectLst/>
            </p:spPr>
            <p:txBody>
              <a:bodyPr wrap="none" anchor="ctr"/>
              <a:lstStyle/>
              <a:p>
                <a:endParaRPr lang="zh-CN" altLang="en-US"/>
              </a:p>
            </p:txBody>
          </p:sp>
        </p:grpSp>
        <p:sp>
          <p:nvSpPr>
            <p:cNvPr id="237656" name="Rectangle 88"/>
            <p:cNvSpPr>
              <a:spLocks noChangeArrowheads="1"/>
            </p:cNvSpPr>
            <p:nvPr/>
          </p:nvSpPr>
          <p:spPr bwMode="auto">
            <a:xfrm>
              <a:off x="3967" y="3236"/>
              <a:ext cx="387" cy="250"/>
            </a:xfrm>
            <a:prstGeom prst="rect">
              <a:avLst/>
            </a:prstGeom>
            <a:solidFill>
              <a:srgbClr val="FFFF00"/>
            </a:solidFill>
            <a:ln w="11160">
              <a:solidFill>
                <a:srgbClr val="000000"/>
              </a:solidFill>
              <a:miter lim="800000"/>
              <a:headEnd/>
              <a:tailEnd/>
            </a:ln>
            <a:effectLst/>
          </p:spPr>
          <p:txBody>
            <a:bodyPr wrap="none" anchor="ctr"/>
            <a:lstStyle/>
            <a:p>
              <a:endParaRPr lang="zh-CN" altLang="en-US"/>
            </a:p>
          </p:txBody>
        </p:sp>
        <p:sp>
          <p:nvSpPr>
            <p:cNvPr id="237657" name="Rectangle 89"/>
            <p:cNvSpPr>
              <a:spLocks noChangeArrowheads="1"/>
            </p:cNvSpPr>
            <p:nvPr/>
          </p:nvSpPr>
          <p:spPr bwMode="auto">
            <a:xfrm>
              <a:off x="3956" y="3296"/>
              <a:ext cx="302"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700" b="1">
                  <a:solidFill>
                    <a:srgbClr val="000000"/>
                  </a:solidFill>
                  <a:latin typeface="Times New Roman" pitchFamily="16" charset="0"/>
                </a:rPr>
                <a:t>增益</a:t>
              </a:r>
            </a:p>
          </p:txBody>
        </p:sp>
        <p:sp>
          <p:nvSpPr>
            <p:cNvPr id="237658" name="Rectangle 90"/>
            <p:cNvSpPr>
              <a:spLocks noChangeArrowheads="1"/>
            </p:cNvSpPr>
            <p:nvPr/>
          </p:nvSpPr>
          <p:spPr bwMode="auto">
            <a:xfrm>
              <a:off x="4234" y="3305"/>
              <a:ext cx="91"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a:solidFill>
                    <a:srgbClr val="000000"/>
                  </a:solidFill>
                  <a:latin typeface="Times New Roman" pitchFamily="16" charset="0"/>
                </a:rPr>
                <a:t>B</a:t>
              </a:r>
            </a:p>
          </p:txBody>
        </p:sp>
        <p:grpSp>
          <p:nvGrpSpPr>
            <p:cNvPr id="237659" name="Group 91"/>
            <p:cNvGrpSpPr>
              <a:grpSpLocks/>
            </p:cNvGrpSpPr>
            <p:nvPr/>
          </p:nvGrpSpPr>
          <p:grpSpPr bwMode="auto">
            <a:xfrm>
              <a:off x="4353" y="3327"/>
              <a:ext cx="216" cy="64"/>
              <a:chOff x="4353" y="3327"/>
              <a:chExt cx="216" cy="64"/>
            </a:xfrm>
          </p:grpSpPr>
          <p:sp>
            <p:nvSpPr>
              <p:cNvPr id="237660" name="Line 92"/>
              <p:cNvSpPr>
                <a:spLocks noChangeShapeType="1"/>
              </p:cNvSpPr>
              <p:nvPr/>
            </p:nvSpPr>
            <p:spPr bwMode="auto">
              <a:xfrm>
                <a:off x="4353" y="3358"/>
                <a:ext cx="151" cy="1"/>
              </a:xfrm>
              <a:prstGeom prst="line">
                <a:avLst/>
              </a:prstGeom>
              <a:noFill/>
              <a:ln w="11160">
                <a:solidFill>
                  <a:srgbClr val="000000"/>
                </a:solidFill>
                <a:miter lim="800000"/>
                <a:headEnd/>
                <a:tailEnd/>
              </a:ln>
              <a:effectLst/>
            </p:spPr>
            <p:txBody>
              <a:bodyPr/>
              <a:lstStyle/>
              <a:p>
                <a:endParaRPr lang="zh-CN" altLang="en-US"/>
              </a:p>
            </p:txBody>
          </p:sp>
          <p:sp>
            <p:nvSpPr>
              <p:cNvPr id="237661" name="Freeform 93"/>
              <p:cNvSpPr>
                <a:spLocks noChangeArrowheads="1"/>
              </p:cNvSpPr>
              <p:nvPr/>
            </p:nvSpPr>
            <p:spPr bwMode="auto">
              <a:xfrm>
                <a:off x="4499" y="3327"/>
                <a:ext cx="71" cy="65"/>
              </a:xfrm>
              <a:custGeom>
                <a:avLst/>
                <a:gdLst/>
                <a:ahLst/>
                <a:cxnLst>
                  <a:cxn ang="0">
                    <a:pos x="0" y="65"/>
                  </a:cxn>
                  <a:cxn ang="0">
                    <a:pos x="71" y="31"/>
                  </a:cxn>
                  <a:cxn ang="0">
                    <a:pos x="0" y="0"/>
                  </a:cxn>
                  <a:cxn ang="0">
                    <a:pos x="0" y="65"/>
                  </a:cxn>
                </a:cxnLst>
                <a:rect l="0" t="0" r="r" b="b"/>
                <a:pathLst>
                  <a:path w="71" h="65">
                    <a:moveTo>
                      <a:pt x="0" y="65"/>
                    </a:moveTo>
                    <a:lnTo>
                      <a:pt x="71" y="31"/>
                    </a:lnTo>
                    <a:lnTo>
                      <a:pt x="0" y="0"/>
                    </a:lnTo>
                    <a:lnTo>
                      <a:pt x="0" y="65"/>
                    </a:lnTo>
                    <a:close/>
                  </a:path>
                </a:pathLst>
              </a:custGeom>
              <a:solidFill>
                <a:srgbClr val="000000"/>
              </a:solidFill>
              <a:ln w="9525">
                <a:noFill/>
                <a:round/>
                <a:headEnd/>
                <a:tailEnd/>
              </a:ln>
              <a:effectLst/>
            </p:spPr>
            <p:txBody>
              <a:bodyPr wrap="none" anchor="ctr"/>
              <a:lstStyle/>
              <a:p>
                <a:endParaRPr lang="zh-CN" altLang="en-US"/>
              </a:p>
            </p:txBody>
          </p:sp>
        </p:grpSp>
        <p:grpSp>
          <p:nvGrpSpPr>
            <p:cNvPr id="237662" name="Group 94"/>
            <p:cNvGrpSpPr>
              <a:grpSpLocks/>
            </p:cNvGrpSpPr>
            <p:nvPr/>
          </p:nvGrpSpPr>
          <p:grpSpPr bwMode="auto">
            <a:xfrm>
              <a:off x="4573" y="3286"/>
              <a:ext cx="161" cy="146"/>
              <a:chOff x="4573" y="3286"/>
              <a:chExt cx="161" cy="146"/>
            </a:xfrm>
          </p:grpSpPr>
          <p:sp>
            <p:nvSpPr>
              <p:cNvPr id="237663" name="Freeform 95"/>
              <p:cNvSpPr>
                <a:spLocks noChangeArrowheads="1"/>
              </p:cNvSpPr>
              <p:nvPr/>
            </p:nvSpPr>
            <p:spPr bwMode="auto">
              <a:xfrm>
                <a:off x="4573" y="3286"/>
                <a:ext cx="162" cy="147"/>
              </a:xfrm>
              <a:custGeom>
                <a:avLst/>
                <a:gdLst/>
                <a:ahLst/>
                <a:cxnLst>
                  <a:cxn ang="0">
                    <a:pos x="80" y="0"/>
                  </a:cxn>
                  <a:cxn ang="0">
                    <a:pos x="64" y="2"/>
                  </a:cxn>
                  <a:cxn ang="0">
                    <a:pos x="50" y="6"/>
                  </a:cxn>
                  <a:cxn ang="0">
                    <a:pos x="36" y="12"/>
                  </a:cxn>
                  <a:cxn ang="0">
                    <a:pos x="22" y="20"/>
                  </a:cxn>
                  <a:cxn ang="0">
                    <a:pos x="13" y="33"/>
                  </a:cxn>
                  <a:cxn ang="0">
                    <a:pos x="6" y="45"/>
                  </a:cxn>
                  <a:cxn ang="0">
                    <a:pos x="2" y="58"/>
                  </a:cxn>
                  <a:cxn ang="0">
                    <a:pos x="0" y="72"/>
                  </a:cxn>
                  <a:cxn ang="0">
                    <a:pos x="2" y="87"/>
                  </a:cxn>
                  <a:cxn ang="0">
                    <a:pos x="6" y="101"/>
                  </a:cxn>
                  <a:cxn ang="0">
                    <a:pos x="13" y="114"/>
                  </a:cxn>
                  <a:cxn ang="0">
                    <a:pos x="22" y="126"/>
                  </a:cxn>
                  <a:cxn ang="0">
                    <a:pos x="36" y="135"/>
                  </a:cxn>
                  <a:cxn ang="0">
                    <a:pos x="50" y="141"/>
                  </a:cxn>
                  <a:cxn ang="0">
                    <a:pos x="64" y="145"/>
                  </a:cxn>
                  <a:cxn ang="0">
                    <a:pos x="80" y="147"/>
                  </a:cxn>
                  <a:cxn ang="0">
                    <a:pos x="96" y="145"/>
                  </a:cxn>
                  <a:cxn ang="0">
                    <a:pos x="112" y="141"/>
                  </a:cxn>
                  <a:cxn ang="0">
                    <a:pos x="125" y="135"/>
                  </a:cxn>
                  <a:cxn ang="0">
                    <a:pos x="139" y="126"/>
                  </a:cxn>
                  <a:cxn ang="0">
                    <a:pos x="148" y="114"/>
                  </a:cxn>
                  <a:cxn ang="0">
                    <a:pos x="155" y="101"/>
                  </a:cxn>
                  <a:cxn ang="0">
                    <a:pos x="160" y="87"/>
                  </a:cxn>
                  <a:cxn ang="0">
                    <a:pos x="162" y="72"/>
                  </a:cxn>
                  <a:cxn ang="0">
                    <a:pos x="160" y="58"/>
                  </a:cxn>
                  <a:cxn ang="0">
                    <a:pos x="155" y="45"/>
                  </a:cxn>
                  <a:cxn ang="0">
                    <a:pos x="148" y="33"/>
                  </a:cxn>
                  <a:cxn ang="0">
                    <a:pos x="139" y="20"/>
                  </a:cxn>
                  <a:cxn ang="0">
                    <a:pos x="125" y="12"/>
                  </a:cxn>
                  <a:cxn ang="0">
                    <a:pos x="112" y="6"/>
                  </a:cxn>
                  <a:cxn ang="0">
                    <a:pos x="96" y="2"/>
                  </a:cxn>
                  <a:cxn ang="0">
                    <a:pos x="80" y="0"/>
                  </a:cxn>
                </a:cxnLst>
                <a:rect l="0" t="0" r="r" b="b"/>
                <a:pathLst>
                  <a:path w="162" h="147">
                    <a:moveTo>
                      <a:pt x="80" y="0"/>
                    </a:moveTo>
                    <a:lnTo>
                      <a:pt x="64" y="2"/>
                    </a:lnTo>
                    <a:lnTo>
                      <a:pt x="50" y="6"/>
                    </a:lnTo>
                    <a:lnTo>
                      <a:pt x="36" y="12"/>
                    </a:lnTo>
                    <a:lnTo>
                      <a:pt x="22" y="20"/>
                    </a:lnTo>
                    <a:lnTo>
                      <a:pt x="13" y="33"/>
                    </a:lnTo>
                    <a:lnTo>
                      <a:pt x="6" y="45"/>
                    </a:lnTo>
                    <a:lnTo>
                      <a:pt x="2" y="58"/>
                    </a:lnTo>
                    <a:lnTo>
                      <a:pt x="0" y="72"/>
                    </a:lnTo>
                    <a:lnTo>
                      <a:pt x="2" y="87"/>
                    </a:lnTo>
                    <a:lnTo>
                      <a:pt x="6" y="101"/>
                    </a:lnTo>
                    <a:lnTo>
                      <a:pt x="13" y="114"/>
                    </a:lnTo>
                    <a:lnTo>
                      <a:pt x="22" y="126"/>
                    </a:lnTo>
                    <a:lnTo>
                      <a:pt x="36" y="135"/>
                    </a:lnTo>
                    <a:lnTo>
                      <a:pt x="50" y="141"/>
                    </a:lnTo>
                    <a:lnTo>
                      <a:pt x="64" y="145"/>
                    </a:lnTo>
                    <a:lnTo>
                      <a:pt x="80" y="147"/>
                    </a:lnTo>
                    <a:lnTo>
                      <a:pt x="96" y="145"/>
                    </a:lnTo>
                    <a:lnTo>
                      <a:pt x="112" y="141"/>
                    </a:lnTo>
                    <a:lnTo>
                      <a:pt x="125" y="135"/>
                    </a:lnTo>
                    <a:lnTo>
                      <a:pt x="139" y="126"/>
                    </a:lnTo>
                    <a:lnTo>
                      <a:pt x="148" y="114"/>
                    </a:lnTo>
                    <a:lnTo>
                      <a:pt x="155" y="101"/>
                    </a:lnTo>
                    <a:lnTo>
                      <a:pt x="160" y="87"/>
                    </a:lnTo>
                    <a:lnTo>
                      <a:pt x="162" y="72"/>
                    </a:lnTo>
                    <a:lnTo>
                      <a:pt x="160" y="58"/>
                    </a:lnTo>
                    <a:lnTo>
                      <a:pt x="155" y="45"/>
                    </a:lnTo>
                    <a:lnTo>
                      <a:pt x="148" y="33"/>
                    </a:lnTo>
                    <a:lnTo>
                      <a:pt x="139" y="20"/>
                    </a:lnTo>
                    <a:lnTo>
                      <a:pt x="125" y="12"/>
                    </a:lnTo>
                    <a:lnTo>
                      <a:pt x="112" y="6"/>
                    </a:lnTo>
                    <a:lnTo>
                      <a:pt x="96" y="2"/>
                    </a:lnTo>
                    <a:lnTo>
                      <a:pt x="80" y="0"/>
                    </a:lnTo>
                    <a:close/>
                  </a:path>
                </a:pathLst>
              </a:custGeom>
              <a:solidFill>
                <a:srgbClr val="FF99FF"/>
              </a:solidFill>
              <a:ln w="11160">
                <a:solidFill>
                  <a:srgbClr val="000000"/>
                </a:solidFill>
                <a:round/>
                <a:headEnd/>
                <a:tailEnd/>
              </a:ln>
              <a:effectLst/>
            </p:spPr>
            <p:txBody>
              <a:bodyPr wrap="none" anchor="ctr"/>
              <a:lstStyle/>
              <a:p>
                <a:endParaRPr lang="zh-CN" altLang="en-US"/>
              </a:p>
            </p:txBody>
          </p:sp>
          <p:sp>
            <p:nvSpPr>
              <p:cNvPr id="237664" name="Line 96"/>
              <p:cNvSpPr>
                <a:spLocks noChangeShapeType="1"/>
              </p:cNvSpPr>
              <p:nvPr/>
            </p:nvSpPr>
            <p:spPr bwMode="auto">
              <a:xfrm>
                <a:off x="4595" y="3305"/>
                <a:ext cx="117" cy="106"/>
              </a:xfrm>
              <a:prstGeom prst="line">
                <a:avLst/>
              </a:prstGeom>
              <a:noFill/>
              <a:ln w="11160">
                <a:solidFill>
                  <a:srgbClr val="000000"/>
                </a:solidFill>
                <a:miter lim="800000"/>
                <a:headEnd/>
                <a:tailEnd/>
              </a:ln>
              <a:effectLst/>
            </p:spPr>
            <p:txBody>
              <a:bodyPr/>
              <a:lstStyle/>
              <a:p>
                <a:endParaRPr lang="zh-CN" altLang="en-US"/>
              </a:p>
            </p:txBody>
          </p:sp>
          <p:sp>
            <p:nvSpPr>
              <p:cNvPr id="237665" name="Line 97"/>
              <p:cNvSpPr>
                <a:spLocks noChangeShapeType="1"/>
              </p:cNvSpPr>
              <p:nvPr/>
            </p:nvSpPr>
            <p:spPr bwMode="auto">
              <a:xfrm flipV="1">
                <a:off x="4595" y="3304"/>
                <a:ext cx="117" cy="108"/>
              </a:xfrm>
              <a:prstGeom prst="line">
                <a:avLst/>
              </a:prstGeom>
              <a:noFill/>
              <a:ln w="11160">
                <a:solidFill>
                  <a:srgbClr val="000000"/>
                </a:solidFill>
                <a:miter lim="800000"/>
                <a:headEnd/>
                <a:tailEnd/>
              </a:ln>
              <a:effectLst/>
            </p:spPr>
            <p:txBody>
              <a:bodyPr/>
              <a:lstStyle/>
              <a:p>
                <a:endParaRPr lang="zh-CN" altLang="en-US"/>
              </a:p>
            </p:txBody>
          </p:sp>
        </p:grpSp>
        <p:sp>
          <p:nvSpPr>
            <p:cNvPr id="237666" name="Freeform 98"/>
            <p:cNvSpPr>
              <a:spLocks noChangeArrowheads="1"/>
            </p:cNvSpPr>
            <p:nvPr/>
          </p:nvSpPr>
          <p:spPr bwMode="auto">
            <a:xfrm>
              <a:off x="4953" y="2908"/>
              <a:ext cx="164" cy="201"/>
            </a:xfrm>
            <a:custGeom>
              <a:avLst/>
              <a:gdLst/>
              <a:ahLst/>
              <a:cxnLst>
                <a:cxn ang="0">
                  <a:pos x="89" y="201"/>
                </a:cxn>
                <a:cxn ang="0">
                  <a:pos x="164" y="0"/>
                </a:cxn>
                <a:cxn ang="0">
                  <a:pos x="0" y="4"/>
                </a:cxn>
                <a:cxn ang="0">
                  <a:pos x="89" y="201"/>
                </a:cxn>
              </a:cxnLst>
              <a:rect l="0" t="0" r="r" b="b"/>
              <a:pathLst>
                <a:path w="164" h="201">
                  <a:moveTo>
                    <a:pt x="89" y="201"/>
                  </a:moveTo>
                  <a:lnTo>
                    <a:pt x="164" y="0"/>
                  </a:lnTo>
                  <a:lnTo>
                    <a:pt x="0" y="4"/>
                  </a:lnTo>
                  <a:lnTo>
                    <a:pt x="89" y="201"/>
                  </a:lnTo>
                  <a:close/>
                </a:path>
              </a:pathLst>
            </a:custGeom>
            <a:solidFill>
              <a:srgbClr val="66FF66"/>
            </a:solidFill>
            <a:ln w="11160">
              <a:solidFill>
                <a:srgbClr val="000000"/>
              </a:solidFill>
              <a:round/>
              <a:headEnd/>
              <a:tailEnd/>
            </a:ln>
            <a:effectLst/>
          </p:spPr>
          <p:txBody>
            <a:bodyPr wrap="none" anchor="ctr"/>
            <a:lstStyle/>
            <a:p>
              <a:endParaRPr lang="zh-CN" altLang="en-US"/>
            </a:p>
          </p:txBody>
        </p:sp>
        <p:grpSp>
          <p:nvGrpSpPr>
            <p:cNvPr id="237667" name="Group 99"/>
            <p:cNvGrpSpPr>
              <a:grpSpLocks/>
            </p:cNvGrpSpPr>
            <p:nvPr/>
          </p:nvGrpSpPr>
          <p:grpSpPr bwMode="auto">
            <a:xfrm>
              <a:off x="4737" y="3109"/>
              <a:ext cx="343" cy="247"/>
              <a:chOff x="4737" y="3109"/>
              <a:chExt cx="343" cy="247"/>
            </a:xfrm>
          </p:grpSpPr>
          <p:sp>
            <p:nvSpPr>
              <p:cNvPr id="237668" name="Freeform 100"/>
              <p:cNvSpPr>
                <a:spLocks noChangeArrowheads="1"/>
              </p:cNvSpPr>
              <p:nvPr/>
            </p:nvSpPr>
            <p:spPr bwMode="auto">
              <a:xfrm>
                <a:off x="4737" y="3169"/>
                <a:ext cx="307" cy="188"/>
              </a:xfrm>
              <a:custGeom>
                <a:avLst/>
                <a:gdLst/>
                <a:ahLst/>
                <a:cxnLst>
                  <a:cxn ang="0">
                    <a:pos x="0" y="189"/>
                  </a:cxn>
                  <a:cxn ang="0">
                    <a:pos x="307" y="189"/>
                  </a:cxn>
                  <a:cxn ang="0">
                    <a:pos x="307" y="0"/>
                  </a:cxn>
                  <a:cxn ang="0">
                    <a:pos x="307" y="0"/>
                  </a:cxn>
                </a:cxnLst>
                <a:rect l="0" t="0" r="r" b="b"/>
                <a:pathLst>
                  <a:path w="307" h="189">
                    <a:moveTo>
                      <a:pt x="0" y="189"/>
                    </a:moveTo>
                    <a:lnTo>
                      <a:pt x="307" y="189"/>
                    </a:lnTo>
                    <a:lnTo>
                      <a:pt x="307" y="0"/>
                    </a:lnTo>
                    <a:lnTo>
                      <a:pt x="307" y="0"/>
                    </a:lnTo>
                  </a:path>
                </a:pathLst>
              </a:custGeom>
              <a:noFill/>
              <a:ln w="11160">
                <a:solidFill>
                  <a:srgbClr val="000000"/>
                </a:solidFill>
                <a:round/>
                <a:headEnd/>
                <a:tailEnd/>
              </a:ln>
              <a:effectLst/>
            </p:spPr>
            <p:txBody>
              <a:bodyPr wrap="none" anchor="ctr"/>
              <a:lstStyle/>
              <a:p>
                <a:endParaRPr lang="zh-CN" altLang="en-US"/>
              </a:p>
            </p:txBody>
          </p:sp>
          <p:sp>
            <p:nvSpPr>
              <p:cNvPr id="237669" name="Freeform 101"/>
              <p:cNvSpPr>
                <a:spLocks noChangeArrowheads="1"/>
              </p:cNvSpPr>
              <p:nvPr/>
            </p:nvSpPr>
            <p:spPr bwMode="auto">
              <a:xfrm>
                <a:off x="5010" y="3109"/>
                <a:ext cx="71" cy="69"/>
              </a:xfrm>
              <a:custGeom>
                <a:avLst/>
                <a:gdLst/>
                <a:ahLst/>
                <a:cxnLst>
                  <a:cxn ang="0">
                    <a:pos x="71" y="65"/>
                  </a:cxn>
                  <a:cxn ang="0">
                    <a:pos x="32" y="0"/>
                  </a:cxn>
                  <a:cxn ang="0">
                    <a:pos x="0" y="69"/>
                  </a:cxn>
                  <a:cxn ang="0">
                    <a:pos x="71" y="65"/>
                  </a:cxn>
                </a:cxnLst>
                <a:rect l="0" t="0" r="r" b="b"/>
                <a:pathLst>
                  <a:path w="71" h="69">
                    <a:moveTo>
                      <a:pt x="71" y="65"/>
                    </a:moveTo>
                    <a:lnTo>
                      <a:pt x="32" y="0"/>
                    </a:lnTo>
                    <a:lnTo>
                      <a:pt x="0" y="69"/>
                    </a:lnTo>
                    <a:lnTo>
                      <a:pt x="71" y="65"/>
                    </a:lnTo>
                    <a:close/>
                  </a:path>
                </a:pathLst>
              </a:custGeom>
              <a:solidFill>
                <a:srgbClr val="000000"/>
              </a:solidFill>
              <a:ln w="9525">
                <a:noFill/>
                <a:round/>
                <a:headEnd/>
                <a:tailEnd/>
              </a:ln>
              <a:effectLst/>
            </p:spPr>
            <p:txBody>
              <a:bodyPr wrap="none" anchor="ctr"/>
              <a:lstStyle/>
              <a:p>
                <a:endParaRPr lang="zh-CN" altLang="en-US"/>
              </a:p>
            </p:txBody>
          </p:sp>
        </p:grpSp>
        <p:grpSp>
          <p:nvGrpSpPr>
            <p:cNvPr id="237670" name="Group 102"/>
            <p:cNvGrpSpPr>
              <a:grpSpLocks/>
            </p:cNvGrpSpPr>
            <p:nvPr/>
          </p:nvGrpSpPr>
          <p:grpSpPr bwMode="auto">
            <a:xfrm>
              <a:off x="3635" y="2741"/>
              <a:ext cx="70" cy="541"/>
              <a:chOff x="3635" y="2741"/>
              <a:chExt cx="70" cy="541"/>
            </a:xfrm>
          </p:grpSpPr>
          <p:sp>
            <p:nvSpPr>
              <p:cNvPr id="237671" name="Line 103"/>
              <p:cNvSpPr>
                <a:spLocks noChangeShapeType="1"/>
              </p:cNvSpPr>
              <p:nvPr/>
            </p:nvSpPr>
            <p:spPr bwMode="auto">
              <a:xfrm>
                <a:off x="3671" y="2798"/>
                <a:ext cx="1" cy="424"/>
              </a:xfrm>
              <a:prstGeom prst="line">
                <a:avLst/>
              </a:prstGeom>
              <a:noFill/>
              <a:ln w="11160">
                <a:solidFill>
                  <a:srgbClr val="000000"/>
                </a:solidFill>
                <a:miter lim="800000"/>
                <a:headEnd/>
                <a:tailEnd/>
              </a:ln>
              <a:effectLst/>
            </p:spPr>
            <p:txBody>
              <a:bodyPr/>
              <a:lstStyle/>
              <a:p>
                <a:endParaRPr lang="zh-CN" altLang="en-US"/>
              </a:p>
            </p:txBody>
          </p:sp>
          <p:sp>
            <p:nvSpPr>
              <p:cNvPr id="237672" name="Freeform 104"/>
              <p:cNvSpPr>
                <a:spLocks noChangeArrowheads="1"/>
              </p:cNvSpPr>
              <p:nvPr/>
            </p:nvSpPr>
            <p:spPr bwMode="auto">
              <a:xfrm>
                <a:off x="3635" y="2741"/>
                <a:ext cx="71" cy="64"/>
              </a:xfrm>
              <a:custGeom>
                <a:avLst/>
                <a:gdLst/>
                <a:ahLst/>
                <a:cxnLst>
                  <a:cxn ang="0">
                    <a:pos x="71" y="64"/>
                  </a:cxn>
                  <a:cxn ang="0">
                    <a:pos x="37" y="0"/>
                  </a:cxn>
                  <a:cxn ang="0">
                    <a:pos x="0" y="64"/>
                  </a:cxn>
                  <a:cxn ang="0">
                    <a:pos x="71" y="64"/>
                  </a:cxn>
                </a:cxnLst>
                <a:rect l="0" t="0" r="r" b="b"/>
                <a:pathLst>
                  <a:path w="71" h="64">
                    <a:moveTo>
                      <a:pt x="71" y="64"/>
                    </a:moveTo>
                    <a:lnTo>
                      <a:pt x="37" y="0"/>
                    </a:lnTo>
                    <a:lnTo>
                      <a:pt x="0" y="64"/>
                    </a:lnTo>
                    <a:lnTo>
                      <a:pt x="71" y="64"/>
                    </a:lnTo>
                    <a:close/>
                  </a:path>
                </a:pathLst>
              </a:custGeom>
              <a:solidFill>
                <a:srgbClr val="000000"/>
              </a:solidFill>
              <a:ln w="9525">
                <a:noFill/>
                <a:round/>
                <a:headEnd/>
                <a:tailEnd/>
              </a:ln>
              <a:effectLst/>
            </p:spPr>
            <p:txBody>
              <a:bodyPr wrap="none" anchor="ctr"/>
              <a:lstStyle/>
              <a:p>
                <a:endParaRPr lang="zh-CN" altLang="en-US"/>
              </a:p>
            </p:txBody>
          </p:sp>
          <p:sp>
            <p:nvSpPr>
              <p:cNvPr id="237673" name="Freeform 105"/>
              <p:cNvSpPr>
                <a:spLocks noChangeArrowheads="1"/>
              </p:cNvSpPr>
              <p:nvPr/>
            </p:nvSpPr>
            <p:spPr bwMode="auto">
              <a:xfrm>
                <a:off x="3635" y="3219"/>
                <a:ext cx="71" cy="65"/>
              </a:xfrm>
              <a:custGeom>
                <a:avLst/>
                <a:gdLst/>
                <a:ahLst/>
                <a:cxnLst>
                  <a:cxn ang="0">
                    <a:pos x="0" y="0"/>
                  </a:cxn>
                  <a:cxn ang="0">
                    <a:pos x="37" y="65"/>
                  </a:cxn>
                  <a:cxn ang="0">
                    <a:pos x="71" y="0"/>
                  </a:cxn>
                  <a:cxn ang="0">
                    <a:pos x="0" y="0"/>
                  </a:cxn>
                </a:cxnLst>
                <a:rect l="0" t="0" r="r" b="b"/>
                <a:pathLst>
                  <a:path w="71" h="65">
                    <a:moveTo>
                      <a:pt x="0" y="0"/>
                    </a:moveTo>
                    <a:lnTo>
                      <a:pt x="37" y="65"/>
                    </a:lnTo>
                    <a:lnTo>
                      <a:pt x="71" y="0"/>
                    </a:lnTo>
                    <a:lnTo>
                      <a:pt x="0" y="0"/>
                    </a:lnTo>
                    <a:close/>
                  </a:path>
                </a:pathLst>
              </a:custGeom>
              <a:solidFill>
                <a:srgbClr val="000000"/>
              </a:solidFill>
              <a:ln w="9525">
                <a:noFill/>
                <a:round/>
                <a:headEnd/>
                <a:tailEnd/>
              </a:ln>
              <a:effectLst/>
            </p:spPr>
            <p:txBody>
              <a:bodyPr wrap="none" anchor="ctr"/>
              <a:lstStyle/>
              <a:p>
                <a:endParaRPr lang="zh-CN" altLang="en-US"/>
              </a:p>
            </p:txBody>
          </p:sp>
        </p:grpSp>
        <p:sp>
          <p:nvSpPr>
            <p:cNvPr id="237674" name="Line 106"/>
            <p:cNvSpPr>
              <a:spLocks noChangeShapeType="1"/>
            </p:cNvSpPr>
            <p:nvPr/>
          </p:nvSpPr>
          <p:spPr bwMode="auto">
            <a:xfrm>
              <a:off x="3666" y="3010"/>
              <a:ext cx="110" cy="1"/>
            </a:xfrm>
            <a:prstGeom prst="line">
              <a:avLst/>
            </a:prstGeom>
            <a:noFill/>
            <a:ln w="11160">
              <a:solidFill>
                <a:srgbClr val="000000"/>
              </a:solidFill>
              <a:miter lim="800000"/>
              <a:headEnd/>
              <a:tailEnd/>
            </a:ln>
            <a:effectLst/>
          </p:spPr>
          <p:txBody>
            <a:bodyPr/>
            <a:lstStyle/>
            <a:p>
              <a:endParaRPr lang="zh-CN" altLang="en-US"/>
            </a:p>
          </p:txBody>
        </p:sp>
        <p:sp>
          <p:nvSpPr>
            <p:cNvPr id="237675" name="Rectangle 107"/>
            <p:cNvSpPr>
              <a:spLocks noChangeArrowheads="1"/>
            </p:cNvSpPr>
            <p:nvPr/>
          </p:nvSpPr>
          <p:spPr bwMode="auto">
            <a:xfrm>
              <a:off x="3737" y="2937"/>
              <a:ext cx="442" cy="162"/>
            </a:xfrm>
            <a:prstGeom prst="rect">
              <a:avLst/>
            </a:prstGeom>
            <a:noFill/>
            <a:ln w="9525">
              <a:noFill/>
              <a:round/>
              <a:headEnd/>
              <a:tailEnd/>
            </a:ln>
            <a:effectLst/>
          </p:spPr>
          <p:txBody>
            <a:bodyPr wrap="none" anchor="ctr"/>
            <a:lstStyle/>
            <a:p>
              <a:endParaRPr lang="zh-CN" altLang="en-US"/>
            </a:p>
          </p:txBody>
        </p:sp>
        <p:sp>
          <p:nvSpPr>
            <p:cNvPr id="237676" name="Rectangle 108"/>
            <p:cNvSpPr>
              <a:spLocks noChangeArrowheads="1"/>
            </p:cNvSpPr>
            <p:nvPr/>
          </p:nvSpPr>
          <p:spPr bwMode="auto">
            <a:xfrm>
              <a:off x="3802" y="2970"/>
              <a:ext cx="398"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Walsh n</a:t>
              </a:r>
            </a:p>
          </p:txBody>
        </p:sp>
        <p:grpSp>
          <p:nvGrpSpPr>
            <p:cNvPr id="237677" name="Group 109"/>
            <p:cNvGrpSpPr>
              <a:grpSpLocks/>
            </p:cNvGrpSpPr>
            <p:nvPr/>
          </p:nvGrpSpPr>
          <p:grpSpPr bwMode="auto">
            <a:xfrm>
              <a:off x="4616" y="2728"/>
              <a:ext cx="70" cy="146"/>
              <a:chOff x="4616" y="2728"/>
              <a:chExt cx="70" cy="146"/>
            </a:xfrm>
          </p:grpSpPr>
          <p:sp>
            <p:nvSpPr>
              <p:cNvPr id="237678" name="Line 110"/>
              <p:cNvSpPr>
                <a:spLocks noChangeShapeType="1"/>
              </p:cNvSpPr>
              <p:nvPr/>
            </p:nvSpPr>
            <p:spPr bwMode="auto">
              <a:xfrm flipV="1">
                <a:off x="4650" y="2784"/>
                <a:ext cx="1" cy="92"/>
              </a:xfrm>
              <a:prstGeom prst="line">
                <a:avLst/>
              </a:prstGeom>
              <a:noFill/>
              <a:ln w="11160">
                <a:solidFill>
                  <a:srgbClr val="000000"/>
                </a:solidFill>
                <a:miter lim="800000"/>
                <a:headEnd/>
                <a:tailEnd/>
              </a:ln>
              <a:effectLst/>
            </p:spPr>
            <p:txBody>
              <a:bodyPr/>
              <a:lstStyle/>
              <a:p>
                <a:endParaRPr lang="zh-CN" altLang="en-US"/>
              </a:p>
            </p:txBody>
          </p:sp>
          <p:sp>
            <p:nvSpPr>
              <p:cNvPr id="237679" name="Freeform 111"/>
              <p:cNvSpPr>
                <a:spLocks noChangeArrowheads="1"/>
              </p:cNvSpPr>
              <p:nvPr/>
            </p:nvSpPr>
            <p:spPr bwMode="auto">
              <a:xfrm>
                <a:off x="4616" y="2728"/>
                <a:ext cx="71" cy="65"/>
              </a:xfrm>
              <a:custGeom>
                <a:avLst/>
                <a:gdLst/>
                <a:ahLst/>
                <a:cxnLst>
                  <a:cxn ang="0">
                    <a:pos x="71" y="65"/>
                  </a:cxn>
                  <a:cxn ang="0">
                    <a:pos x="37" y="0"/>
                  </a:cxn>
                  <a:cxn ang="0">
                    <a:pos x="0" y="65"/>
                  </a:cxn>
                  <a:cxn ang="0">
                    <a:pos x="71" y="65"/>
                  </a:cxn>
                </a:cxnLst>
                <a:rect l="0" t="0" r="r" b="b"/>
                <a:pathLst>
                  <a:path w="71" h="65">
                    <a:moveTo>
                      <a:pt x="71" y="65"/>
                    </a:moveTo>
                    <a:lnTo>
                      <a:pt x="37" y="0"/>
                    </a:lnTo>
                    <a:lnTo>
                      <a:pt x="0" y="65"/>
                    </a:lnTo>
                    <a:lnTo>
                      <a:pt x="71" y="65"/>
                    </a:lnTo>
                    <a:close/>
                  </a:path>
                </a:pathLst>
              </a:custGeom>
              <a:solidFill>
                <a:srgbClr val="000000"/>
              </a:solidFill>
              <a:ln w="9525">
                <a:noFill/>
                <a:round/>
                <a:headEnd/>
                <a:tailEnd/>
              </a:ln>
              <a:effectLst/>
            </p:spPr>
            <p:txBody>
              <a:bodyPr wrap="none" anchor="ctr"/>
              <a:lstStyle/>
              <a:p>
                <a:endParaRPr lang="zh-CN" altLang="en-US"/>
              </a:p>
            </p:txBody>
          </p:sp>
        </p:grpSp>
        <p:grpSp>
          <p:nvGrpSpPr>
            <p:cNvPr id="237680" name="Group 112"/>
            <p:cNvGrpSpPr>
              <a:grpSpLocks/>
            </p:cNvGrpSpPr>
            <p:nvPr/>
          </p:nvGrpSpPr>
          <p:grpSpPr bwMode="auto">
            <a:xfrm>
              <a:off x="4614" y="3132"/>
              <a:ext cx="70" cy="150"/>
              <a:chOff x="4614" y="3132"/>
              <a:chExt cx="70" cy="150"/>
            </a:xfrm>
          </p:grpSpPr>
          <p:sp>
            <p:nvSpPr>
              <p:cNvPr id="237681" name="Line 113"/>
              <p:cNvSpPr>
                <a:spLocks noChangeShapeType="1"/>
              </p:cNvSpPr>
              <p:nvPr/>
            </p:nvSpPr>
            <p:spPr bwMode="auto">
              <a:xfrm flipH="1">
                <a:off x="4646" y="3132"/>
                <a:ext cx="4" cy="89"/>
              </a:xfrm>
              <a:prstGeom prst="line">
                <a:avLst/>
              </a:prstGeom>
              <a:noFill/>
              <a:ln w="11160">
                <a:solidFill>
                  <a:srgbClr val="000000"/>
                </a:solidFill>
                <a:miter lim="800000"/>
                <a:headEnd/>
                <a:tailEnd/>
              </a:ln>
              <a:effectLst/>
            </p:spPr>
            <p:txBody>
              <a:bodyPr/>
              <a:lstStyle/>
              <a:p>
                <a:endParaRPr lang="zh-CN" altLang="en-US"/>
              </a:p>
            </p:txBody>
          </p:sp>
          <p:sp>
            <p:nvSpPr>
              <p:cNvPr id="237682" name="Freeform 114"/>
              <p:cNvSpPr>
                <a:spLocks noChangeArrowheads="1"/>
              </p:cNvSpPr>
              <p:nvPr/>
            </p:nvSpPr>
            <p:spPr bwMode="auto">
              <a:xfrm>
                <a:off x="4614" y="3217"/>
                <a:ext cx="71" cy="67"/>
              </a:xfrm>
              <a:custGeom>
                <a:avLst/>
                <a:gdLst/>
                <a:ahLst/>
                <a:cxnLst>
                  <a:cxn ang="0">
                    <a:pos x="0" y="0"/>
                  </a:cxn>
                  <a:cxn ang="0">
                    <a:pos x="34" y="67"/>
                  </a:cxn>
                  <a:cxn ang="0">
                    <a:pos x="71" y="0"/>
                  </a:cxn>
                  <a:cxn ang="0">
                    <a:pos x="0" y="0"/>
                  </a:cxn>
                </a:cxnLst>
                <a:rect l="0" t="0" r="r" b="b"/>
                <a:pathLst>
                  <a:path w="71" h="67">
                    <a:moveTo>
                      <a:pt x="0" y="0"/>
                    </a:moveTo>
                    <a:lnTo>
                      <a:pt x="34" y="67"/>
                    </a:lnTo>
                    <a:lnTo>
                      <a:pt x="71" y="0"/>
                    </a:lnTo>
                    <a:lnTo>
                      <a:pt x="0" y="0"/>
                    </a:lnTo>
                    <a:close/>
                  </a:path>
                </a:pathLst>
              </a:custGeom>
              <a:solidFill>
                <a:srgbClr val="000000"/>
              </a:solidFill>
              <a:ln w="9525">
                <a:noFill/>
                <a:round/>
                <a:headEnd/>
                <a:tailEnd/>
              </a:ln>
              <a:effectLst/>
            </p:spPr>
            <p:txBody>
              <a:bodyPr wrap="none" anchor="ctr"/>
              <a:lstStyle/>
              <a:p>
                <a:endParaRPr lang="zh-CN" altLang="en-US"/>
              </a:p>
            </p:txBody>
          </p:sp>
        </p:grpSp>
        <p:sp>
          <p:nvSpPr>
            <p:cNvPr id="237683" name="Rectangle 115"/>
            <p:cNvSpPr>
              <a:spLocks noChangeArrowheads="1"/>
            </p:cNvSpPr>
            <p:nvPr/>
          </p:nvSpPr>
          <p:spPr bwMode="auto">
            <a:xfrm>
              <a:off x="4435" y="2875"/>
              <a:ext cx="442" cy="260"/>
            </a:xfrm>
            <a:prstGeom prst="rect">
              <a:avLst/>
            </a:prstGeom>
            <a:noFill/>
            <a:ln w="9525">
              <a:noFill/>
              <a:round/>
              <a:headEnd/>
              <a:tailEnd/>
            </a:ln>
            <a:effectLst/>
          </p:spPr>
          <p:txBody>
            <a:bodyPr wrap="none" anchor="ctr"/>
            <a:lstStyle/>
            <a:p>
              <a:endParaRPr lang="zh-CN" altLang="en-US"/>
            </a:p>
          </p:txBody>
        </p:sp>
        <p:sp>
          <p:nvSpPr>
            <p:cNvPr id="237684" name="Rectangle 116"/>
            <p:cNvSpPr>
              <a:spLocks noChangeArrowheads="1"/>
            </p:cNvSpPr>
            <p:nvPr/>
          </p:nvSpPr>
          <p:spPr bwMode="auto">
            <a:xfrm>
              <a:off x="4462" y="2870"/>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复</a:t>
              </a:r>
            </a:p>
          </p:txBody>
        </p:sp>
        <p:sp>
          <p:nvSpPr>
            <p:cNvPr id="237685" name="Rectangle 117"/>
            <p:cNvSpPr>
              <a:spLocks noChangeArrowheads="1"/>
            </p:cNvSpPr>
            <p:nvPr/>
          </p:nvSpPr>
          <p:spPr bwMode="auto">
            <a:xfrm>
              <a:off x="4595" y="2873"/>
              <a:ext cx="149"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solidFill>
                    <a:srgbClr val="000000"/>
                  </a:solidFill>
                  <a:latin typeface="Times New Roman" pitchFamily="16" charset="0"/>
                </a:rPr>
                <a:t>PN</a:t>
              </a:r>
            </a:p>
          </p:txBody>
        </p:sp>
        <p:sp>
          <p:nvSpPr>
            <p:cNvPr id="237686" name="Rectangle 118"/>
            <p:cNvSpPr>
              <a:spLocks noChangeArrowheads="1"/>
            </p:cNvSpPr>
            <p:nvPr/>
          </p:nvSpPr>
          <p:spPr bwMode="auto">
            <a:xfrm>
              <a:off x="4758" y="2873"/>
              <a:ext cx="125"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码</a:t>
              </a:r>
            </a:p>
          </p:txBody>
        </p:sp>
        <p:sp>
          <p:nvSpPr>
            <p:cNvPr id="237687" name="Rectangle 119"/>
            <p:cNvSpPr>
              <a:spLocks noChangeArrowheads="1"/>
            </p:cNvSpPr>
            <p:nvPr/>
          </p:nvSpPr>
          <p:spPr bwMode="auto">
            <a:xfrm>
              <a:off x="4550" y="3006"/>
              <a:ext cx="250" cy="13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00"/>
                  </a:solidFill>
                  <a:latin typeface="Times New Roman" pitchFamily="16" charset="0"/>
                </a:rPr>
                <a:t>序列</a:t>
              </a:r>
            </a:p>
          </p:txBody>
        </p:sp>
        <p:sp>
          <p:nvSpPr>
            <p:cNvPr id="237688" name="Rectangle 120"/>
            <p:cNvSpPr>
              <a:spLocks noChangeArrowheads="1"/>
            </p:cNvSpPr>
            <p:nvPr/>
          </p:nvSpPr>
          <p:spPr bwMode="auto">
            <a:xfrm>
              <a:off x="431" y="2842"/>
              <a:ext cx="716" cy="183"/>
            </a:xfrm>
            <a:prstGeom prst="rect">
              <a:avLst/>
            </a:prstGeom>
            <a:noFill/>
            <a:ln w="9525">
              <a:noFill/>
              <a:round/>
              <a:headEnd/>
              <a:tailEnd/>
            </a:ln>
            <a:effectLst/>
          </p:spPr>
          <p:txBody>
            <a:bodyPr wrap="none" anchor="ctr"/>
            <a:lstStyle/>
            <a:p>
              <a:endParaRPr lang="zh-CN" altLang="en-US"/>
            </a:p>
          </p:txBody>
        </p:sp>
        <p:sp>
          <p:nvSpPr>
            <p:cNvPr id="237689" name="Rectangle 121"/>
            <p:cNvSpPr>
              <a:spLocks noChangeArrowheads="1"/>
            </p:cNvSpPr>
            <p:nvPr/>
          </p:nvSpPr>
          <p:spPr bwMode="auto">
            <a:xfrm>
              <a:off x="403" y="2825"/>
              <a:ext cx="603"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700" b="1">
                  <a:solidFill>
                    <a:srgbClr val="000000"/>
                  </a:solidFill>
                  <a:latin typeface="Times New Roman" pitchFamily="16" charset="0"/>
                </a:rPr>
                <a:t>交织符号</a:t>
              </a:r>
            </a:p>
          </p:txBody>
        </p:sp>
        <p:sp>
          <p:nvSpPr>
            <p:cNvPr id="237690" name="Rectangle 122"/>
            <p:cNvSpPr>
              <a:spLocks noChangeArrowheads="1"/>
            </p:cNvSpPr>
            <p:nvPr/>
          </p:nvSpPr>
          <p:spPr bwMode="auto">
            <a:xfrm>
              <a:off x="5143" y="2115"/>
              <a:ext cx="386" cy="200"/>
            </a:xfrm>
            <a:prstGeom prst="rect">
              <a:avLst/>
            </a:prstGeom>
            <a:noFill/>
            <a:ln w="9525">
              <a:noFill/>
              <a:round/>
              <a:headEnd/>
              <a:tailEnd/>
            </a:ln>
            <a:effectLst/>
          </p:spPr>
          <p:txBody>
            <a:bodyPr wrap="none" anchor="ctr"/>
            <a:lstStyle/>
            <a:p>
              <a:endParaRPr lang="zh-CN" altLang="en-US"/>
            </a:p>
          </p:txBody>
        </p:sp>
        <p:sp>
          <p:nvSpPr>
            <p:cNvPr id="237691" name="Rectangle 123"/>
            <p:cNvSpPr>
              <a:spLocks noChangeArrowheads="1"/>
            </p:cNvSpPr>
            <p:nvPr/>
          </p:nvSpPr>
          <p:spPr bwMode="auto">
            <a:xfrm>
              <a:off x="5209" y="2154"/>
              <a:ext cx="110" cy="183"/>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solidFill>
                    <a:srgbClr val="000000"/>
                  </a:solidFill>
                  <a:latin typeface="Times New Roman" pitchFamily="16" charset="0"/>
                </a:rPr>
                <a:t>A</a:t>
              </a:r>
            </a:p>
          </p:txBody>
        </p:sp>
        <p:sp>
          <p:nvSpPr>
            <p:cNvPr id="237692" name="Rectangle 124"/>
            <p:cNvSpPr>
              <a:spLocks noChangeArrowheads="1"/>
            </p:cNvSpPr>
            <p:nvPr/>
          </p:nvSpPr>
          <p:spPr bwMode="auto">
            <a:xfrm>
              <a:off x="5138" y="2811"/>
              <a:ext cx="387" cy="202"/>
            </a:xfrm>
            <a:prstGeom prst="rect">
              <a:avLst/>
            </a:prstGeom>
            <a:noFill/>
            <a:ln w="9525">
              <a:noFill/>
              <a:round/>
              <a:headEnd/>
              <a:tailEnd/>
            </a:ln>
            <a:effectLst/>
          </p:spPr>
          <p:txBody>
            <a:bodyPr wrap="none" anchor="ctr"/>
            <a:lstStyle/>
            <a:p>
              <a:endParaRPr lang="zh-CN" altLang="en-US"/>
            </a:p>
          </p:txBody>
        </p:sp>
        <p:sp>
          <p:nvSpPr>
            <p:cNvPr id="237693" name="Rectangle 125"/>
            <p:cNvSpPr>
              <a:spLocks noChangeArrowheads="1"/>
            </p:cNvSpPr>
            <p:nvPr/>
          </p:nvSpPr>
          <p:spPr bwMode="auto">
            <a:xfrm>
              <a:off x="5204" y="2851"/>
              <a:ext cx="101" cy="183"/>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solidFill>
                    <a:srgbClr val="000000"/>
                  </a:solidFill>
                  <a:latin typeface="Times New Roman" pitchFamily="16" charset="0"/>
                </a:rPr>
                <a:t>B</a:t>
              </a:r>
            </a:p>
          </p:txBody>
        </p:sp>
        <p:grpSp>
          <p:nvGrpSpPr>
            <p:cNvPr id="237694" name="Group 126"/>
            <p:cNvGrpSpPr>
              <a:grpSpLocks/>
            </p:cNvGrpSpPr>
            <p:nvPr/>
          </p:nvGrpSpPr>
          <p:grpSpPr bwMode="auto">
            <a:xfrm>
              <a:off x="1656" y="2780"/>
              <a:ext cx="80" cy="163"/>
              <a:chOff x="1656" y="2780"/>
              <a:chExt cx="80" cy="163"/>
            </a:xfrm>
          </p:grpSpPr>
          <p:sp>
            <p:nvSpPr>
              <p:cNvPr id="237695" name="Rectangle 127"/>
              <p:cNvSpPr>
                <a:spLocks noChangeArrowheads="1"/>
              </p:cNvSpPr>
              <p:nvPr/>
            </p:nvSpPr>
            <p:spPr bwMode="auto">
              <a:xfrm>
                <a:off x="1699" y="2841"/>
                <a:ext cx="37" cy="87"/>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900" b="1">
                    <a:solidFill>
                      <a:srgbClr val="000000"/>
                    </a:solidFill>
                    <a:latin typeface="Times New Roman" pitchFamily="16" charset="0"/>
                  </a:rPr>
                  <a:t>1</a:t>
                </a:r>
              </a:p>
            </p:txBody>
          </p:sp>
          <p:sp>
            <p:nvSpPr>
              <p:cNvPr id="237696" name="Rectangle 128"/>
              <p:cNvSpPr>
                <a:spLocks noChangeArrowheads="1"/>
              </p:cNvSpPr>
              <p:nvPr/>
            </p:nvSpPr>
            <p:spPr bwMode="auto">
              <a:xfrm>
                <a:off x="1656" y="2780"/>
                <a:ext cx="69"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i="1">
                    <a:solidFill>
                      <a:srgbClr val="000000"/>
                    </a:solidFill>
                    <a:latin typeface="Times New Roman" pitchFamily="16" charset="0"/>
                  </a:rPr>
                  <a:t>b</a:t>
                </a:r>
              </a:p>
            </p:txBody>
          </p:sp>
        </p:grpSp>
        <p:grpSp>
          <p:nvGrpSpPr>
            <p:cNvPr id="237697" name="Group 129"/>
            <p:cNvGrpSpPr>
              <a:grpSpLocks/>
            </p:cNvGrpSpPr>
            <p:nvPr/>
          </p:nvGrpSpPr>
          <p:grpSpPr bwMode="auto">
            <a:xfrm>
              <a:off x="1673" y="3127"/>
              <a:ext cx="86" cy="163"/>
              <a:chOff x="1673" y="3127"/>
              <a:chExt cx="86" cy="163"/>
            </a:xfrm>
          </p:grpSpPr>
          <p:sp>
            <p:nvSpPr>
              <p:cNvPr id="237698" name="Rectangle 130"/>
              <p:cNvSpPr>
                <a:spLocks noChangeArrowheads="1"/>
              </p:cNvSpPr>
              <p:nvPr/>
            </p:nvSpPr>
            <p:spPr bwMode="auto">
              <a:xfrm>
                <a:off x="1724" y="3189"/>
                <a:ext cx="36" cy="87"/>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900" b="1">
                    <a:solidFill>
                      <a:srgbClr val="000000"/>
                    </a:solidFill>
                    <a:latin typeface="Times New Roman" pitchFamily="16" charset="0"/>
                  </a:rPr>
                  <a:t>2</a:t>
                </a:r>
              </a:p>
            </p:txBody>
          </p:sp>
          <p:sp>
            <p:nvSpPr>
              <p:cNvPr id="237699" name="Rectangle 131"/>
              <p:cNvSpPr>
                <a:spLocks noChangeArrowheads="1"/>
              </p:cNvSpPr>
              <p:nvPr/>
            </p:nvSpPr>
            <p:spPr bwMode="auto">
              <a:xfrm>
                <a:off x="1673" y="3127"/>
                <a:ext cx="69" cy="16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700" b="1" i="1">
                    <a:solidFill>
                      <a:srgbClr val="000000"/>
                    </a:solidFill>
                    <a:latin typeface="Times New Roman" pitchFamily="16" charset="0"/>
                  </a:rPr>
                  <a:t>b</a:t>
                </a:r>
              </a:p>
            </p:txBody>
          </p:sp>
        </p:grpSp>
        <p:grpSp>
          <p:nvGrpSpPr>
            <p:cNvPr id="237700" name="Group 132"/>
            <p:cNvGrpSpPr>
              <a:grpSpLocks/>
            </p:cNvGrpSpPr>
            <p:nvPr/>
          </p:nvGrpSpPr>
          <p:grpSpPr bwMode="auto">
            <a:xfrm>
              <a:off x="4869" y="3187"/>
              <a:ext cx="79" cy="153"/>
              <a:chOff x="4869" y="3187"/>
              <a:chExt cx="79" cy="153"/>
            </a:xfrm>
          </p:grpSpPr>
          <p:sp>
            <p:nvSpPr>
              <p:cNvPr id="237701" name="Rectangle 133"/>
              <p:cNvSpPr>
                <a:spLocks noChangeArrowheads="1"/>
              </p:cNvSpPr>
              <p:nvPr/>
            </p:nvSpPr>
            <p:spPr bwMode="auto">
              <a:xfrm>
                <a:off x="4913" y="3248"/>
                <a:ext cx="36" cy="87"/>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900" b="1">
                    <a:solidFill>
                      <a:srgbClr val="000000"/>
                    </a:solidFill>
                    <a:latin typeface="Times New Roman" pitchFamily="16" charset="0"/>
                  </a:rPr>
                  <a:t>2</a:t>
                </a:r>
              </a:p>
            </p:txBody>
          </p:sp>
          <p:sp>
            <p:nvSpPr>
              <p:cNvPr id="237702" name="Rectangle 134"/>
              <p:cNvSpPr>
                <a:spLocks noChangeArrowheads="1"/>
              </p:cNvSpPr>
              <p:nvPr/>
            </p:nvSpPr>
            <p:spPr bwMode="auto">
              <a:xfrm>
                <a:off x="4869" y="3187"/>
                <a:ext cx="50" cy="15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i="1">
                    <a:solidFill>
                      <a:srgbClr val="000000"/>
                    </a:solidFill>
                    <a:latin typeface="Times New Roman" pitchFamily="16" charset="0"/>
                  </a:rPr>
                  <a:t>s</a:t>
                </a:r>
              </a:p>
            </p:txBody>
          </p:sp>
        </p:grpSp>
        <p:grpSp>
          <p:nvGrpSpPr>
            <p:cNvPr id="237703" name="Group 135"/>
            <p:cNvGrpSpPr>
              <a:grpSpLocks/>
            </p:cNvGrpSpPr>
            <p:nvPr/>
          </p:nvGrpSpPr>
          <p:grpSpPr bwMode="auto">
            <a:xfrm>
              <a:off x="4825" y="2508"/>
              <a:ext cx="73" cy="153"/>
              <a:chOff x="4825" y="2508"/>
              <a:chExt cx="73" cy="153"/>
            </a:xfrm>
          </p:grpSpPr>
          <p:sp>
            <p:nvSpPr>
              <p:cNvPr id="237704" name="Rectangle 136"/>
              <p:cNvSpPr>
                <a:spLocks noChangeArrowheads="1"/>
              </p:cNvSpPr>
              <p:nvPr/>
            </p:nvSpPr>
            <p:spPr bwMode="auto">
              <a:xfrm>
                <a:off x="4862" y="2569"/>
                <a:ext cx="37" cy="87"/>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900" b="1">
                    <a:solidFill>
                      <a:srgbClr val="000000"/>
                    </a:solidFill>
                    <a:latin typeface="Times New Roman" pitchFamily="16" charset="0"/>
                  </a:rPr>
                  <a:t>1</a:t>
                </a:r>
              </a:p>
            </p:txBody>
          </p:sp>
          <p:sp>
            <p:nvSpPr>
              <p:cNvPr id="237705" name="Rectangle 137"/>
              <p:cNvSpPr>
                <a:spLocks noChangeArrowheads="1"/>
              </p:cNvSpPr>
              <p:nvPr/>
            </p:nvSpPr>
            <p:spPr bwMode="auto">
              <a:xfrm>
                <a:off x="4825" y="2508"/>
                <a:ext cx="50" cy="15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i="1">
                    <a:solidFill>
                      <a:srgbClr val="000000"/>
                    </a:solidFill>
                    <a:latin typeface="Times New Roman" pitchFamily="16" charset="0"/>
                  </a:rPr>
                  <a:t>s</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withEffect">
                                  <p:stCondLst>
                                    <p:cond delay="0"/>
                                  </p:stCondLst>
                                  <p:childTnLst>
                                    <p:set>
                                      <p:cBhvr additive="repl">
                                        <p:cTn id="6" dur="1" fill="hold">
                                          <p:stCondLst>
                                            <p:cond delay="0"/>
                                          </p:stCondLst>
                                        </p:cTn>
                                        <p:tgtEl>
                                          <p:spTgt spid="237573"/>
                                        </p:tgtEl>
                                        <p:attrNameLst>
                                          <p:attrName>style.visibility</p:attrName>
                                        </p:attrNameLst>
                                      </p:cBhvr>
                                      <p:to>
                                        <p:strVal val="visible"/>
                                      </p:to>
                                    </p:set>
                                    <p:animEffect transition="in" filter="slide(fromLeft)">
                                      <p:cBhvr additive="repl">
                                        <p:cTn id="7" dur="1000"/>
                                        <p:tgtEl>
                                          <p:spTgt spid="23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idx="10"/>
          </p:nvPr>
        </p:nvSpPr>
        <p:spPr/>
        <p:txBody>
          <a:bodyPr/>
          <a:lstStyle/>
          <a:p>
            <a:r>
              <a:rPr lang="en-GB" altLang="zh-CN"/>
              <a:t>Mobile Communication Theory</a:t>
            </a:r>
          </a:p>
        </p:txBody>
      </p:sp>
      <p:sp>
        <p:nvSpPr>
          <p:cNvPr id="239618" name="Rectangle 2"/>
          <p:cNvSpPr>
            <a:spLocks noGrp="1" noChangeArrowheads="1"/>
          </p:cNvSpPr>
          <p:nvPr>
            <p:ph type="title"/>
          </p:nvPr>
        </p:nvSpPr>
        <p:spPr>
          <a:xfrm>
            <a:off x="642910" y="131744"/>
            <a:ext cx="7772400" cy="654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正交发送分集的输出与性能</a:t>
            </a:r>
          </a:p>
        </p:txBody>
      </p:sp>
      <p:sp>
        <p:nvSpPr>
          <p:cNvPr id="239619" name="Rectangle 3"/>
          <p:cNvSpPr>
            <a:spLocks noGrp="1" noChangeArrowheads="1"/>
          </p:cNvSpPr>
          <p:nvPr>
            <p:ph type="body" idx="1"/>
          </p:nvPr>
        </p:nvSpPr>
        <p:spPr>
          <a:xfrm>
            <a:off x="304800" y="1447800"/>
            <a:ext cx="8458200" cy="4465638"/>
          </a:xfrm>
          <a:ln/>
        </p:spPr>
        <p:txBody>
          <a:bodyPr/>
          <a:lstStyle/>
          <a:p>
            <a:pPr>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80808"/>
                </a:solidFill>
                <a:latin typeface="宋体" charset="-122"/>
              </a:rPr>
              <a:t>原始数据进行数据分离，然后经过符号重复和</a:t>
            </a:r>
            <a:r>
              <a:rPr lang="en-GB" altLang="zh-CN" sz="2400" b="0">
                <a:solidFill>
                  <a:srgbClr val="080808"/>
                </a:solidFill>
                <a:latin typeface="宋体" charset="-122"/>
              </a:rPr>
              <a:t>Walsh</a:t>
            </a:r>
            <a:r>
              <a:rPr lang="zh-CN" altLang="en-GB" sz="2400" b="0">
                <a:solidFill>
                  <a:srgbClr val="080808"/>
                </a:solidFill>
                <a:latin typeface="宋体" charset="-122"/>
              </a:rPr>
              <a:t>扩频后的</a:t>
            </a:r>
            <a:r>
              <a:rPr lang="zh-CN" altLang="en-GB" sz="2400" b="0">
                <a:solidFill>
                  <a:srgbClr val="003300"/>
                </a:solidFill>
                <a:latin typeface="宋体" charset="-122"/>
              </a:rPr>
              <a:t>输出</a:t>
            </a:r>
            <a:r>
              <a:rPr lang="zh-CN" altLang="en-GB" sz="2400" b="0">
                <a:solidFill>
                  <a:srgbClr val="080808"/>
                </a:solidFill>
                <a:latin typeface="宋体" charset="-122"/>
              </a:rPr>
              <a:t>为</a:t>
            </a:r>
          </a:p>
          <a:p>
            <a:pPr>
              <a:lnSpc>
                <a:spcPct val="8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b="0">
              <a:solidFill>
                <a:srgbClr val="080808"/>
              </a:solidFill>
              <a:latin typeface="宋体" charset="-122"/>
            </a:endParaRPr>
          </a:p>
          <a:p>
            <a:pPr>
              <a:lnSpc>
                <a:spcPct val="8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b="0">
              <a:solidFill>
                <a:srgbClr val="080808"/>
              </a:solidFill>
              <a:latin typeface="宋体" charset="-122"/>
            </a:endParaRPr>
          </a:p>
          <a:p>
            <a:pPr>
              <a:lnSpc>
                <a:spcPct val="8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Arial" charset="0"/>
              </a:rPr>
              <a:t>   </a:t>
            </a:r>
          </a:p>
          <a:p>
            <a:pPr>
              <a:lnSpc>
                <a:spcPct val="8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式中，</a:t>
            </a:r>
            <a:r>
              <a:rPr lang="en-GB" altLang="zh-CN" sz="2400" b="0">
                <a:latin typeface="宋体" charset="-122"/>
              </a:rPr>
              <a:t>W</a:t>
            </a:r>
            <a:r>
              <a:rPr lang="en-GB" altLang="zh-CN" sz="2400" b="0" baseline="-25000">
                <a:latin typeface="宋体" charset="-122"/>
              </a:rPr>
              <a:t>1</a:t>
            </a:r>
            <a:r>
              <a:rPr lang="zh-CN" altLang="en-GB" sz="2400" b="0">
                <a:latin typeface="宋体" charset="-122"/>
              </a:rPr>
              <a:t>和</a:t>
            </a:r>
            <a:r>
              <a:rPr lang="en-GB" altLang="zh-CN" sz="2400" b="0">
                <a:latin typeface="宋体" charset="-122"/>
              </a:rPr>
              <a:t>W</a:t>
            </a:r>
            <a:r>
              <a:rPr lang="en-GB" altLang="zh-CN" sz="2400" b="0" baseline="-25000">
                <a:latin typeface="宋体" charset="-122"/>
              </a:rPr>
              <a:t>2</a:t>
            </a:r>
            <a:r>
              <a:rPr lang="zh-CN" altLang="en-GB" sz="2400" b="0">
                <a:latin typeface="宋体" charset="-122"/>
              </a:rPr>
              <a:t>分别表示两个</a:t>
            </a:r>
            <a:r>
              <a:rPr lang="en-GB" altLang="zh-CN" sz="2400" b="0">
                <a:latin typeface="宋体" charset="-122"/>
              </a:rPr>
              <a:t>Walsh</a:t>
            </a:r>
            <a:r>
              <a:rPr lang="zh-CN" altLang="en-GB" sz="2400" b="0">
                <a:latin typeface="宋体" charset="-122"/>
              </a:rPr>
              <a:t>码</a:t>
            </a:r>
          </a:p>
          <a:p>
            <a:pPr>
              <a:lnSpc>
                <a:spcPct val="80000"/>
              </a:lnSpc>
              <a:spcBef>
                <a:spcPts val="600"/>
              </a:spcBef>
              <a:buFont typeface="Wingdings" charset="2"/>
              <a:buBlip>
                <a:blip r:embed="rId4"/>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Arial" charset="0"/>
              </a:rPr>
              <a:t>性能</a:t>
            </a:r>
          </a:p>
          <a:p>
            <a:pPr lvl="1">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t>由于发送分集中，信号在时间域和频率域内没有冗余，这样发送分集不会降低频谱利用率，因而有利于高速数据传输。</a:t>
            </a:r>
          </a:p>
          <a:p>
            <a:pPr lvl="1">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t>但是由于采用了多天线，在空间域引入了冗余，并且两个天线发送的信号到达移动台不相关，这样使得传输的性能得到了提高。</a:t>
            </a:r>
          </a:p>
        </p:txBody>
      </p:sp>
      <p:graphicFrame>
        <p:nvGraphicFramePr>
          <p:cNvPr id="239620" name="Object 4"/>
          <p:cNvGraphicFramePr>
            <a:graphicFrameLocks noChangeAspect="1"/>
          </p:cNvGraphicFramePr>
          <p:nvPr/>
        </p:nvGraphicFramePr>
        <p:xfrm>
          <a:off x="2970213" y="1830388"/>
          <a:ext cx="1525587" cy="1308100"/>
        </p:xfrm>
        <a:graphic>
          <a:graphicData uri="http://schemas.openxmlformats.org/presentationml/2006/ole">
            <p:oleObj spid="_x0000_s239620" r:id="rId5" imgW="596880" imgH="457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additive="repl">
                                        <p:cTn id="6" dur="1" fill="hold">
                                          <p:stCondLst>
                                            <p:cond delay="0"/>
                                          </p:stCondLst>
                                        </p:cTn>
                                        <p:tgtEl>
                                          <p:spTgt spid="239620"/>
                                        </p:tgtEl>
                                        <p:attrNameLst>
                                          <p:attrName>style.visibility</p:attrName>
                                        </p:attrNameLst>
                                      </p:cBhvr>
                                      <p:to>
                                        <p:strVal val="visible"/>
                                      </p:to>
                                    </p:set>
                                    <p:animEffect transition="in" filter="barn(outHorizontal)">
                                      <p:cBhvr additive="repl">
                                        <p:cTn id="7" dur="500"/>
                                        <p:tgtEl>
                                          <p:spTgt spid="239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页脚占位符 3"/>
          <p:cNvSpPr>
            <a:spLocks noGrp="1"/>
          </p:cNvSpPr>
          <p:nvPr>
            <p:ph type="ftr" idx="10"/>
          </p:nvPr>
        </p:nvSpPr>
        <p:spPr/>
        <p:txBody>
          <a:bodyPr/>
          <a:lstStyle/>
          <a:p>
            <a:r>
              <a:rPr lang="en-GB" altLang="zh-CN"/>
              <a:t>Mobile Communication Theory</a:t>
            </a:r>
          </a:p>
        </p:txBody>
      </p:sp>
      <p:sp>
        <p:nvSpPr>
          <p:cNvPr id="241666" name="Rectangle 2"/>
          <p:cNvSpPr>
            <a:spLocks noGrp="1" noChangeArrowheads="1"/>
          </p:cNvSpPr>
          <p:nvPr>
            <p:ph type="title"/>
          </p:nvPr>
        </p:nvSpPr>
        <p:spPr>
          <a:xfrm>
            <a:off x="760413" y="142852"/>
            <a:ext cx="7772400" cy="5778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空时扩展分集</a:t>
            </a:r>
          </a:p>
        </p:txBody>
      </p:sp>
      <p:sp>
        <p:nvSpPr>
          <p:cNvPr id="241667" name="Rectangle 3"/>
          <p:cNvSpPr>
            <a:spLocks noGrp="1" noChangeArrowheads="1"/>
          </p:cNvSpPr>
          <p:nvPr>
            <p:ph type="body" idx="1"/>
          </p:nvPr>
        </p:nvSpPr>
        <p:spPr>
          <a:xfrm>
            <a:off x="304800" y="1295400"/>
            <a:ext cx="8496300" cy="5157788"/>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空时扩展发送分集是另外一种开环发送分集方式。编码、交织符号采用多个</a:t>
            </a:r>
            <a:r>
              <a:rPr lang="en-GB" altLang="zh-CN" sz="2400" b="0" dirty="0">
                <a:latin typeface="宋体" charset="-122"/>
              </a:rPr>
              <a:t>Walsh</a:t>
            </a:r>
            <a:r>
              <a:rPr lang="zh-CN" altLang="en-GB" sz="2400" b="0" dirty="0">
                <a:latin typeface="宋体" charset="-122"/>
              </a:rPr>
              <a:t>码进行扩频，</a:t>
            </a:r>
            <a:r>
              <a:rPr lang="en-GB" altLang="zh-CN" sz="2400" b="0" dirty="0">
                <a:latin typeface="宋体" charset="-122"/>
              </a:rPr>
              <a:t>STS</a:t>
            </a:r>
            <a:r>
              <a:rPr lang="zh-CN" altLang="en-GB" sz="2400" b="0" dirty="0">
                <a:latin typeface="宋体" charset="-122"/>
              </a:rPr>
              <a:t>方式是空时码中空时块码的一种实现方式。</a:t>
            </a:r>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b="0" dirty="0"/>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b="0" dirty="0"/>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b="0" dirty="0"/>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b="0" dirty="0"/>
          </a:p>
          <a:p>
            <a:pP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b="0" dirty="0">
              <a:solidFill>
                <a:srgbClr val="003300"/>
              </a:solidFill>
            </a:endParaRPr>
          </a:p>
          <a:p>
            <a:pPr>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b="0" dirty="0">
              <a:solidFill>
                <a:srgbClr val="003300"/>
              </a:solidFill>
            </a:endParaRPr>
          </a:p>
        </p:txBody>
      </p:sp>
      <p:sp>
        <p:nvSpPr>
          <p:cNvPr id="241668" name="Rectangle 4"/>
          <p:cNvSpPr>
            <a:spLocks noChangeArrowheads="1"/>
          </p:cNvSpPr>
          <p:nvPr/>
        </p:nvSpPr>
        <p:spPr bwMode="auto">
          <a:xfrm>
            <a:off x="0" y="2571750"/>
            <a:ext cx="9144000" cy="1588"/>
          </a:xfrm>
          <a:prstGeom prst="rect">
            <a:avLst/>
          </a:prstGeom>
          <a:noFill/>
          <a:ln w="9525">
            <a:noFill/>
            <a:round/>
            <a:headEnd/>
            <a:tailEnd/>
          </a:ln>
          <a:effectLst/>
        </p:spPr>
        <p:txBody>
          <a:bodyPr wrap="none" anchor="ctr"/>
          <a:lstStyle/>
          <a:p>
            <a:endParaRPr lang="zh-CN" altLang="en-US"/>
          </a:p>
        </p:txBody>
      </p:sp>
      <p:graphicFrame>
        <p:nvGraphicFramePr>
          <p:cNvPr id="241669" name="Object 5"/>
          <p:cNvGraphicFramePr>
            <a:graphicFrameLocks noChangeAspect="1"/>
          </p:cNvGraphicFramePr>
          <p:nvPr/>
        </p:nvGraphicFramePr>
        <p:xfrm>
          <a:off x="4521200" y="3327400"/>
          <a:ext cx="101600" cy="203200"/>
        </p:xfrm>
        <a:graphic>
          <a:graphicData uri="http://schemas.openxmlformats.org/presentationml/2006/ole">
            <p:oleObj spid="_x0000_s241669" r:id="rId4" imgW="101520" imgH="203040" progId="Equation.3">
              <p:embed/>
            </p:oleObj>
          </a:graphicData>
        </a:graphic>
      </p:graphicFrame>
      <p:sp>
        <p:nvSpPr>
          <p:cNvPr id="241670" name="Rectangle 6"/>
          <p:cNvSpPr>
            <a:spLocks noChangeArrowheads="1"/>
          </p:cNvSpPr>
          <p:nvPr/>
        </p:nvSpPr>
        <p:spPr bwMode="auto">
          <a:xfrm>
            <a:off x="0" y="3314700"/>
            <a:ext cx="9144000" cy="1588"/>
          </a:xfrm>
          <a:prstGeom prst="rect">
            <a:avLst/>
          </a:prstGeom>
          <a:noFill/>
          <a:ln w="9525">
            <a:noFill/>
            <a:round/>
            <a:headEnd/>
            <a:tailEnd/>
          </a:ln>
          <a:effectLst/>
        </p:spPr>
        <p:txBody>
          <a:bodyPr wrap="none" anchor="ctr"/>
          <a:lstStyle/>
          <a:p>
            <a:endParaRPr lang="zh-CN" altLang="en-US"/>
          </a:p>
        </p:txBody>
      </p:sp>
      <p:grpSp>
        <p:nvGrpSpPr>
          <p:cNvPr id="241671" name="Group 7"/>
          <p:cNvGrpSpPr>
            <a:grpSpLocks/>
          </p:cNvGrpSpPr>
          <p:nvPr/>
        </p:nvGrpSpPr>
        <p:grpSpPr bwMode="auto">
          <a:xfrm>
            <a:off x="971550" y="2420938"/>
            <a:ext cx="7559675" cy="2517775"/>
            <a:chOff x="612" y="1525"/>
            <a:chExt cx="4762" cy="1586"/>
          </a:xfrm>
        </p:grpSpPr>
        <p:sp>
          <p:nvSpPr>
            <p:cNvPr id="241672" name="Rectangle 8"/>
            <p:cNvSpPr>
              <a:spLocks noChangeArrowheads="1"/>
            </p:cNvSpPr>
            <p:nvPr/>
          </p:nvSpPr>
          <p:spPr bwMode="auto">
            <a:xfrm>
              <a:off x="1009" y="1906"/>
              <a:ext cx="845" cy="838"/>
            </a:xfrm>
            <a:prstGeom prst="rect">
              <a:avLst/>
            </a:prstGeom>
            <a:solidFill>
              <a:srgbClr val="FFFF00"/>
            </a:solidFill>
            <a:ln w="7920">
              <a:solidFill>
                <a:srgbClr val="000000"/>
              </a:solidFill>
              <a:miter lim="800000"/>
              <a:headEnd/>
              <a:tailEnd/>
            </a:ln>
            <a:effectLst/>
          </p:spPr>
          <p:txBody>
            <a:bodyPr wrap="none" anchor="ctr"/>
            <a:lstStyle/>
            <a:p>
              <a:endParaRPr lang="zh-CN" altLang="en-US"/>
            </a:p>
          </p:txBody>
        </p:sp>
        <p:sp>
          <p:nvSpPr>
            <p:cNvPr id="241673" name="Rectangle 9"/>
            <p:cNvSpPr>
              <a:spLocks noChangeArrowheads="1"/>
            </p:cNvSpPr>
            <p:nvPr/>
          </p:nvSpPr>
          <p:spPr bwMode="auto">
            <a:xfrm>
              <a:off x="1017" y="2221"/>
              <a:ext cx="711" cy="192"/>
            </a:xfrm>
            <a:prstGeom prst="rect">
              <a:avLst/>
            </a:prstGeom>
            <a:noFill/>
            <a:ln w="9525">
              <a:noFill/>
              <a:round/>
              <a:headEnd/>
              <a:tailEnd/>
            </a:ln>
            <a:effectLst/>
          </p:spPr>
          <p:txBody>
            <a:bodyPr wrap="none" lIns="0" tIns="0" rIns="0" bIns="0">
              <a:spAutoFit/>
            </a:bodyPr>
            <a:lstStyle/>
            <a:p>
              <a:pPr>
                <a:buClr>
                  <a:srgbClr val="000000"/>
                </a:buCl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0000"/>
                  </a:solidFill>
                  <a:effectLst>
                    <a:outerShdw blurRad="38100" dist="38100" dir="2700000" algn="tl">
                      <a:srgbClr val="C0C0C0"/>
                    </a:outerShdw>
                  </a:effectLst>
                  <a:latin typeface="宋体" charset="-122"/>
                </a:rPr>
                <a:t>数据分离</a:t>
              </a:r>
            </a:p>
          </p:txBody>
        </p:sp>
        <p:grpSp>
          <p:nvGrpSpPr>
            <p:cNvPr id="241674" name="Group 10"/>
            <p:cNvGrpSpPr>
              <a:grpSpLocks/>
            </p:cNvGrpSpPr>
            <p:nvPr/>
          </p:nvGrpSpPr>
          <p:grpSpPr bwMode="auto">
            <a:xfrm>
              <a:off x="1852" y="2017"/>
              <a:ext cx="495" cy="58"/>
              <a:chOff x="1852" y="2017"/>
              <a:chExt cx="495" cy="58"/>
            </a:xfrm>
          </p:grpSpPr>
          <p:sp>
            <p:nvSpPr>
              <p:cNvPr id="241675" name="Line 11"/>
              <p:cNvSpPr>
                <a:spLocks noChangeShapeType="1"/>
              </p:cNvSpPr>
              <p:nvPr/>
            </p:nvSpPr>
            <p:spPr bwMode="auto">
              <a:xfrm>
                <a:off x="1852" y="2045"/>
                <a:ext cx="437" cy="1"/>
              </a:xfrm>
              <a:prstGeom prst="line">
                <a:avLst/>
              </a:prstGeom>
              <a:noFill/>
              <a:ln w="7920">
                <a:solidFill>
                  <a:srgbClr val="000000"/>
                </a:solidFill>
                <a:miter lim="800000"/>
                <a:headEnd/>
                <a:tailEnd/>
              </a:ln>
              <a:effectLst/>
            </p:spPr>
            <p:txBody>
              <a:bodyPr/>
              <a:lstStyle/>
              <a:p>
                <a:endParaRPr lang="zh-CN" altLang="en-US"/>
              </a:p>
            </p:txBody>
          </p:sp>
          <p:sp>
            <p:nvSpPr>
              <p:cNvPr id="241676" name="Freeform 12"/>
              <p:cNvSpPr>
                <a:spLocks noChangeArrowheads="1"/>
              </p:cNvSpPr>
              <p:nvPr/>
            </p:nvSpPr>
            <p:spPr bwMode="auto">
              <a:xfrm>
                <a:off x="2284" y="2017"/>
                <a:ext cx="64" cy="59"/>
              </a:xfrm>
              <a:custGeom>
                <a:avLst/>
                <a:gdLst/>
                <a:ahLst/>
                <a:cxnLst>
                  <a:cxn ang="0">
                    <a:pos x="0" y="50"/>
                  </a:cxn>
                  <a:cxn ang="0">
                    <a:pos x="55" y="24"/>
                  </a:cxn>
                  <a:cxn ang="0">
                    <a:pos x="0" y="0"/>
                  </a:cxn>
                  <a:cxn ang="0">
                    <a:pos x="0" y="50"/>
                  </a:cxn>
                </a:cxnLst>
                <a:rect l="0" t="0" r="r" b="b"/>
                <a:pathLst>
                  <a:path w="55" h="50">
                    <a:moveTo>
                      <a:pt x="0" y="50"/>
                    </a:moveTo>
                    <a:lnTo>
                      <a:pt x="55" y="24"/>
                    </a:lnTo>
                    <a:lnTo>
                      <a:pt x="0" y="0"/>
                    </a:lnTo>
                    <a:lnTo>
                      <a:pt x="0" y="50"/>
                    </a:lnTo>
                    <a:close/>
                  </a:path>
                </a:pathLst>
              </a:custGeom>
              <a:solidFill>
                <a:srgbClr val="000000"/>
              </a:solidFill>
              <a:ln w="9525">
                <a:noFill/>
                <a:round/>
                <a:headEnd/>
                <a:tailEnd/>
              </a:ln>
              <a:effectLst/>
            </p:spPr>
            <p:txBody>
              <a:bodyPr wrap="none" anchor="ctr"/>
              <a:lstStyle/>
              <a:p>
                <a:endParaRPr lang="zh-CN" altLang="en-US"/>
              </a:p>
            </p:txBody>
          </p:sp>
        </p:grpSp>
        <p:grpSp>
          <p:nvGrpSpPr>
            <p:cNvPr id="241677" name="Group 13"/>
            <p:cNvGrpSpPr>
              <a:grpSpLocks/>
            </p:cNvGrpSpPr>
            <p:nvPr/>
          </p:nvGrpSpPr>
          <p:grpSpPr bwMode="auto">
            <a:xfrm>
              <a:off x="2348" y="1953"/>
              <a:ext cx="197" cy="184"/>
              <a:chOff x="2348" y="1953"/>
              <a:chExt cx="197" cy="184"/>
            </a:xfrm>
          </p:grpSpPr>
          <p:sp>
            <p:nvSpPr>
              <p:cNvPr id="241678" name="Freeform 14"/>
              <p:cNvSpPr>
                <a:spLocks noChangeArrowheads="1"/>
              </p:cNvSpPr>
              <p:nvPr/>
            </p:nvSpPr>
            <p:spPr bwMode="auto">
              <a:xfrm>
                <a:off x="2348" y="1953"/>
                <a:ext cx="198" cy="185"/>
              </a:xfrm>
              <a:custGeom>
                <a:avLst/>
                <a:gdLst/>
                <a:ahLst/>
                <a:cxnLst>
                  <a:cxn ang="0">
                    <a:pos x="85" y="0"/>
                  </a:cxn>
                  <a:cxn ang="0">
                    <a:pos x="67" y="1"/>
                  </a:cxn>
                  <a:cxn ang="0">
                    <a:pos x="51" y="6"/>
                  </a:cxn>
                  <a:cxn ang="0">
                    <a:pos x="37" y="13"/>
                  </a:cxn>
                  <a:cxn ang="0">
                    <a:pos x="25" y="23"/>
                  </a:cxn>
                  <a:cxn ang="0">
                    <a:pos x="14" y="34"/>
                  </a:cxn>
                  <a:cxn ang="0">
                    <a:pos x="7" y="47"/>
                  </a:cxn>
                  <a:cxn ang="0">
                    <a:pos x="2" y="62"/>
                  </a:cxn>
                  <a:cxn ang="0">
                    <a:pos x="0" y="78"/>
                  </a:cxn>
                  <a:cxn ang="0">
                    <a:pos x="2" y="95"/>
                  </a:cxn>
                  <a:cxn ang="0">
                    <a:pos x="7" y="109"/>
                  </a:cxn>
                  <a:cxn ang="0">
                    <a:pos x="14" y="123"/>
                  </a:cxn>
                  <a:cxn ang="0">
                    <a:pos x="25" y="134"/>
                  </a:cxn>
                  <a:cxn ang="0">
                    <a:pos x="37" y="144"/>
                  </a:cxn>
                  <a:cxn ang="0">
                    <a:pos x="51" y="150"/>
                  </a:cxn>
                  <a:cxn ang="0">
                    <a:pos x="67" y="155"/>
                  </a:cxn>
                  <a:cxn ang="0">
                    <a:pos x="85" y="157"/>
                  </a:cxn>
                  <a:cxn ang="0">
                    <a:pos x="102" y="155"/>
                  </a:cxn>
                  <a:cxn ang="0">
                    <a:pos x="118" y="150"/>
                  </a:cxn>
                  <a:cxn ang="0">
                    <a:pos x="133" y="144"/>
                  </a:cxn>
                  <a:cxn ang="0">
                    <a:pos x="145" y="134"/>
                  </a:cxn>
                  <a:cxn ang="0">
                    <a:pos x="156" y="123"/>
                  </a:cxn>
                  <a:cxn ang="0">
                    <a:pos x="163" y="109"/>
                  </a:cxn>
                  <a:cxn ang="0">
                    <a:pos x="168" y="95"/>
                  </a:cxn>
                  <a:cxn ang="0">
                    <a:pos x="170" y="78"/>
                  </a:cxn>
                  <a:cxn ang="0">
                    <a:pos x="168" y="62"/>
                  </a:cxn>
                  <a:cxn ang="0">
                    <a:pos x="163" y="47"/>
                  </a:cxn>
                  <a:cxn ang="0">
                    <a:pos x="156" y="34"/>
                  </a:cxn>
                  <a:cxn ang="0">
                    <a:pos x="145" y="23"/>
                  </a:cxn>
                  <a:cxn ang="0">
                    <a:pos x="133" y="13"/>
                  </a:cxn>
                  <a:cxn ang="0">
                    <a:pos x="118" y="6"/>
                  </a:cxn>
                  <a:cxn ang="0">
                    <a:pos x="102" y="1"/>
                  </a:cxn>
                  <a:cxn ang="0">
                    <a:pos x="85" y="0"/>
                  </a:cxn>
                </a:cxnLst>
                <a:rect l="0" t="0" r="r" b="b"/>
                <a:pathLst>
                  <a:path w="170" h="157">
                    <a:moveTo>
                      <a:pt x="85" y="0"/>
                    </a:moveTo>
                    <a:lnTo>
                      <a:pt x="67" y="1"/>
                    </a:lnTo>
                    <a:lnTo>
                      <a:pt x="51" y="6"/>
                    </a:lnTo>
                    <a:lnTo>
                      <a:pt x="37" y="13"/>
                    </a:lnTo>
                    <a:lnTo>
                      <a:pt x="25" y="23"/>
                    </a:lnTo>
                    <a:lnTo>
                      <a:pt x="14" y="34"/>
                    </a:lnTo>
                    <a:lnTo>
                      <a:pt x="7" y="47"/>
                    </a:lnTo>
                    <a:lnTo>
                      <a:pt x="2" y="62"/>
                    </a:lnTo>
                    <a:lnTo>
                      <a:pt x="0" y="78"/>
                    </a:lnTo>
                    <a:lnTo>
                      <a:pt x="2" y="95"/>
                    </a:lnTo>
                    <a:lnTo>
                      <a:pt x="7" y="109"/>
                    </a:lnTo>
                    <a:lnTo>
                      <a:pt x="14" y="123"/>
                    </a:lnTo>
                    <a:lnTo>
                      <a:pt x="25" y="134"/>
                    </a:lnTo>
                    <a:lnTo>
                      <a:pt x="37" y="144"/>
                    </a:lnTo>
                    <a:lnTo>
                      <a:pt x="51" y="150"/>
                    </a:lnTo>
                    <a:lnTo>
                      <a:pt x="67" y="155"/>
                    </a:lnTo>
                    <a:lnTo>
                      <a:pt x="85" y="157"/>
                    </a:lnTo>
                    <a:lnTo>
                      <a:pt x="102" y="155"/>
                    </a:lnTo>
                    <a:lnTo>
                      <a:pt x="118" y="150"/>
                    </a:lnTo>
                    <a:lnTo>
                      <a:pt x="133" y="144"/>
                    </a:lnTo>
                    <a:lnTo>
                      <a:pt x="145" y="134"/>
                    </a:lnTo>
                    <a:lnTo>
                      <a:pt x="156" y="123"/>
                    </a:lnTo>
                    <a:lnTo>
                      <a:pt x="163" y="109"/>
                    </a:lnTo>
                    <a:lnTo>
                      <a:pt x="168" y="95"/>
                    </a:lnTo>
                    <a:lnTo>
                      <a:pt x="170" y="78"/>
                    </a:lnTo>
                    <a:lnTo>
                      <a:pt x="168" y="62"/>
                    </a:lnTo>
                    <a:lnTo>
                      <a:pt x="163" y="47"/>
                    </a:lnTo>
                    <a:lnTo>
                      <a:pt x="156" y="34"/>
                    </a:lnTo>
                    <a:lnTo>
                      <a:pt x="145" y="23"/>
                    </a:lnTo>
                    <a:lnTo>
                      <a:pt x="133" y="13"/>
                    </a:lnTo>
                    <a:lnTo>
                      <a:pt x="118" y="6"/>
                    </a:lnTo>
                    <a:lnTo>
                      <a:pt x="102" y="1"/>
                    </a:lnTo>
                    <a:lnTo>
                      <a:pt x="85" y="0"/>
                    </a:lnTo>
                    <a:close/>
                  </a:path>
                </a:pathLst>
              </a:custGeom>
              <a:solidFill>
                <a:srgbClr val="FF99FF"/>
              </a:solidFill>
              <a:ln w="7920">
                <a:solidFill>
                  <a:srgbClr val="000000"/>
                </a:solidFill>
                <a:round/>
                <a:headEnd/>
                <a:tailEnd/>
              </a:ln>
              <a:effectLst/>
            </p:spPr>
            <p:txBody>
              <a:bodyPr wrap="none" anchor="ctr"/>
              <a:lstStyle/>
              <a:p>
                <a:endParaRPr lang="zh-CN" altLang="en-US"/>
              </a:p>
            </p:txBody>
          </p:sp>
          <p:sp>
            <p:nvSpPr>
              <p:cNvPr id="241679" name="Line 15"/>
              <p:cNvSpPr>
                <a:spLocks noChangeShapeType="1"/>
              </p:cNvSpPr>
              <p:nvPr/>
            </p:nvSpPr>
            <p:spPr bwMode="auto">
              <a:xfrm>
                <a:off x="2377" y="1981"/>
                <a:ext cx="140" cy="131"/>
              </a:xfrm>
              <a:prstGeom prst="line">
                <a:avLst/>
              </a:prstGeom>
              <a:noFill/>
              <a:ln w="7920">
                <a:solidFill>
                  <a:srgbClr val="000000"/>
                </a:solidFill>
                <a:miter lim="800000"/>
                <a:headEnd/>
                <a:tailEnd/>
              </a:ln>
              <a:effectLst/>
            </p:spPr>
            <p:txBody>
              <a:bodyPr/>
              <a:lstStyle/>
              <a:p>
                <a:endParaRPr lang="zh-CN" altLang="en-US"/>
              </a:p>
            </p:txBody>
          </p:sp>
          <p:sp>
            <p:nvSpPr>
              <p:cNvPr id="241680" name="Line 16"/>
              <p:cNvSpPr>
                <a:spLocks noChangeShapeType="1"/>
              </p:cNvSpPr>
              <p:nvPr/>
            </p:nvSpPr>
            <p:spPr bwMode="auto">
              <a:xfrm flipV="1">
                <a:off x="2377" y="1979"/>
                <a:ext cx="140" cy="133"/>
              </a:xfrm>
              <a:prstGeom prst="line">
                <a:avLst/>
              </a:prstGeom>
              <a:noFill/>
              <a:ln w="7920">
                <a:solidFill>
                  <a:srgbClr val="000000"/>
                </a:solidFill>
                <a:miter lim="800000"/>
                <a:headEnd/>
                <a:tailEnd/>
              </a:ln>
              <a:effectLst/>
            </p:spPr>
            <p:txBody>
              <a:bodyPr/>
              <a:lstStyle/>
              <a:p>
                <a:endParaRPr lang="zh-CN" altLang="en-US"/>
              </a:p>
            </p:txBody>
          </p:sp>
        </p:grpSp>
        <p:grpSp>
          <p:nvGrpSpPr>
            <p:cNvPr id="241681" name="Group 17"/>
            <p:cNvGrpSpPr>
              <a:grpSpLocks/>
            </p:cNvGrpSpPr>
            <p:nvPr/>
          </p:nvGrpSpPr>
          <p:grpSpPr bwMode="auto">
            <a:xfrm>
              <a:off x="1852" y="2527"/>
              <a:ext cx="495" cy="59"/>
              <a:chOff x="1852" y="2527"/>
              <a:chExt cx="495" cy="59"/>
            </a:xfrm>
          </p:grpSpPr>
          <p:sp>
            <p:nvSpPr>
              <p:cNvPr id="241682" name="Line 18"/>
              <p:cNvSpPr>
                <a:spLocks noChangeShapeType="1"/>
              </p:cNvSpPr>
              <p:nvPr/>
            </p:nvSpPr>
            <p:spPr bwMode="auto">
              <a:xfrm>
                <a:off x="1852" y="2557"/>
                <a:ext cx="437" cy="1"/>
              </a:xfrm>
              <a:prstGeom prst="line">
                <a:avLst/>
              </a:prstGeom>
              <a:noFill/>
              <a:ln w="7920">
                <a:solidFill>
                  <a:srgbClr val="000000"/>
                </a:solidFill>
                <a:miter lim="800000"/>
                <a:headEnd/>
                <a:tailEnd/>
              </a:ln>
              <a:effectLst/>
            </p:spPr>
            <p:txBody>
              <a:bodyPr/>
              <a:lstStyle/>
              <a:p>
                <a:endParaRPr lang="zh-CN" altLang="en-US"/>
              </a:p>
            </p:txBody>
          </p:sp>
          <p:sp>
            <p:nvSpPr>
              <p:cNvPr id="241683" name="Freeform 19"/>
              <p:cNvSpPr>
                <a:spLocks noChangeArrowheads="1"/>
              </p:cNvSpPr>
              <p:nvPr/>
            </p:nvSpPr>
            <p:spPr bwMode="auto">
              <a:xfrm>
                <a:off x="2284" y="2527"/>
                <a:ext cx="64" cy="60"/>
              </a:xfrm>
              <a:custGeom>
                <a:avLst/>
                <a:gdLst/>
                <a:ahLst/>
                <a:cxnLst>
                  <a:cxn ang="0">
                    <a:pos x="0" y="51"/>
                  </a:cxn>
                  <a:cxn ang="0">
                    <a:pos x="55" y="25"/>
                  </a:cxn>
                  <a:cxn ang="0">
                    <a:pos x="0" y="0"/>
                  </a:cxn>
                  <a:cxn ang="0">
                    <a:pos x="0" y="51"/>
                  </a:cxn>
                </a:cxnLst>
                <a:rect l="0" t="0" r="r" b="b"/>
                <a:pathLst>
                  <a:path w="55" h="51">
                    <a:moveTo>
                      <a:pt x="0" y="51"/>
                    </a:moveTo>
                    <a:lnTo>
                      <a:pt x="55" y="25"/>
                    </a:lnTo>
                    <a:lnTo>
                      <a:pt x="0" y="0"/>
                    </a:lnTo>
                    <a:lnTo>
                      <a:pt x="0" y="51"/>
                    </a:lnTo>
                    <a:close/>
                  </a:path>
                </a:pathLst>
              </a:custGeom>
              <a:solidFill>
                <a:srgbClr val="000000"/>
              </a:solidFill>
              <a:ln w="9525">
                <a:noFill/>
                <a:round/>
                <a:headEnd/>
                <a:tailEnd/>
              </a:ln>
              <a:effectLst/>
            </p:spPr>
            <p:txBody>
              <a:bodyPr wrap="none" anchor="ctr"/>
              <a:lstStyle/>
              <a:p>
                <a:endParaRPr lang="zh-CN" altLang="en-US"/>
              </a:p>
            </p:txBody>
          </p:sp>
        </p:grpSp>
        <p:grpSp>
          <p:nvGrpSpPr>
            <p:cNvPr id="241684" name="Group 20"/>
            <p:cNvGrpSpPr>
              <a:grpSpLocks/>
            </p:cNvGrpSpPr>
            <p:nvPr/>
          </p:nvGrpSpPr>
          <p:grpSpPr bwMode="auto">
            <a:xfrm>
              <a:off x="2348" y="2463"/>
              <a:ext cx="197" cy="184"/>
              <a:chOff x="2348" y="2463"/>
              <a:chExt cx="197" cy="184"/>
            </a:xfrm>
          </p:grpSpPr>
          <p:sp>
            <p:nvSpPr>
              <p:cNvPr id="241685" name="Freeform 21"/>
              <p:cNvSpPr>
                <a:spLocks noChangeArrowheads="1"/>
              </p:cNvSpPr>
              <p:nvPr/>
            </p:nvSpPr>
            <p:spPr bwMode="auto">
              <a:xfrm>
                <a:off x="2348" y="2463"/>
                <a:ext cx="198" cy="185"/>
              </a:xfrm>
              <a:custGeom>
                <a:avLst/>
                <a:gdLst/>
                <a:ahLst/>
                <a:cxnLst>
                  <a:cxn ang="0">
                    <a:pos x="85" y="0"/>
                  </a:cxn>
                  <a:cxn ang="0">
                    <a:pos x="67" y="2"/>
                  </a:cxn>
                  <a:cxn ang="0">
                    <a:pos x="51" y="7"/>
                  </a:cxn>
                  <a:cxn ang="0">
                    <a:pos x="37" y="13"/>
                  </a:cxn>
                  <a:cxn ang="0">
                    <a:pos x="25" y="23"/>
                  </a:cxn>
                  <a:cxn ang="0">
                    <a:pos x="14" y="34"/>
                  </a:cxn>
                  <a:cxn ang="0">
                    <a:pos x="7" y="48"/>
                  </a:cxn>
                  <a:cxn ang="0">
                    <a:pos x="2" y="62"/>
                  </a:cxn>
                  <a:cxn ang="0">
                    <a:pos x="0" y="79"/>
                  </a:cxn>
                  <a:cxn ang="0">
                    <a:pos x="2" y="95"/>
                  </a:cxn>
                  <a:cxn ang="0">
                    <a:pos x="7" y="110"/>
                  </a:cxn>
                  <a:cxn ang="0">
                    <a:pos x="14" y="123"/>
                  </a:cxn>
                  <a:cxn ang="0">
                    <a:pos x="25" y="134"/>
                  </a:cxn>
                  <a:cxn ang="0">
                    <a:pos x="37" y="144"/>
                  </a:cxn>
                  <a:cxn ang="0">
                    <a:pos x="51" y="151"/>
                  </a:cxn>
                  <a:cxn ang="0">
                    <a:pos x="67" y="156"/>
                  </a:cxn>
                  <a:cxn ang="0">
                    <a:pos x="85" y="157"/>
                  </a:cxn>
                  <a:cxn ang="0">
                    <a:pos x="102" y="156"/>
                  </a:cxn>
                  <a:cxn ang="0">
                    <a:pos x="118" y="151"/>
                  </a:cxn>
                  <a:cxn ang="0">
                    <a:pos x="133" y="144"/>
                  </a:cxn>
                  <a:cxn ang="0">
                    <a:pos x="145" y="134"/>
                  </a:cxn>
                  <a:cxn ang="0">
                    <a:pos x="156" y="123"/>
                  </a:cxn>
                  <a:cxn ang="0">
                    <a:pos x="163" y="110"/>
                  </a:cxn>
                  <a:cxn ang="0">
                    <a:pos x="168" y="95"/>
                  </a:cxn>
                  <a:cxn ang="0">
                    <a:pos x="170" y="79"/>
                  </a:cxn>
                  <a:cxn ang="0">
                    <a:pos x="168" y="62"/>
                  </a:cxn>
                  <a:cxn ang="0">
                    <a:pos x="163" y="48"/>
                  </a:cxn>
                  <a:cxn ang="0">
                    <a:pos x="156" y="34"/>
                  </a:cxn>
                  <a:cxn ang="0">
                    <a:pos x="145" y="23"/>
                  </a:cxn>
                  <a:cxn ang="0">
                    <a:pos x="133" y="13"/>
                  </a:cxn>
                  <a:cxn ang="0">
                    <a:pos x="118" y="7"/>
                  </a:cxn>
                  <a:cxn ang="0">
                    <a:pos x="102" y="2"/>
                  </a:cxn>
                  <a:cxn ang="0">
                    <a:pos x="85" y="0"/>
                  </a:cxn>
                </a:cxnLst>
                <a:rect l="0" t="0" r="r" b="b"/>
                <a:pathLst>
                  <a:path w="170" h="157">
                    <a:moveTo>
                      <a:pt x="85" y="0"/>
                    </a:moveTo>
                    <a:lnTo>
                      <a:pt x="67" y="2"/>
                    </a:lnTo>
                    <a:lnTo>
                      <a:pt x="51" y="7"/>
                    </a:lnTo>
                    <a:lnTo>
                      <a:pt x="37" y="13"/>
                    </a:lnTo>
                    <a:lnTo>
                      <a:pt x="25" y="23"/>
                    </a:lnTo>
                    <a:lnTo>
                      <a:pt x="14" y="34"/>
                    </a:lnTo>
                    <a:lnTo>
                      <a:pt x="7" y="48"/>
                    </a:lnTo>
                    <a:lnTo>
                      <a:pt x="2" y="62"/>
                    </a:lnTo>
                    <a:lnTo>
                      <a:pt x="0" y="79"/>
                    </a:lnTo>
                    <a:lnTo>
                      <a:pt x="2" y="95"/>
                    </a:lnTo>
                    <a:lnTo>
                      <a:pt x="7" y="110"/>
                    </a:lnTo>
                    <a:lnTo>
                      <a:pt x="14" y="123"/>
                    </a:lnTo>
                    <a:lnTo>
                      <a:pt x="25" y="134"/>
                    </a:lnTo>
                    <a:lnTo>
                      <a:pt x="37" y="144"/>
                    </a:lnTo>
                    <a:lnTo>
                      <a:pt x="51" y="151"/>
                    </a:lnTo>
                    <a:lnTo>
                      <a:pt x="67" y="156"/>
                    </a:lnTo>
                    <a:lnTo>
                      <a:pt x="85" y="157"/>
                    </a:lnTo>
                    <a:lnTo>
                      <a:pt x="102" y="156"/>
                    </a:lnTo>
                    <a:lnTo>
                      <a:pt x="118" y="151"/>
                    </a:lnTo>
                    <a:lnTo>
                      <a:pt x="133" y="144"/>
                    </a:lnTo>
                    <a:lnTo>
                      <a:pt x="145" y="134"/>
                    </a:lnTo>
                    <a:lnTo>
                      <a:pt x="156" y="123"/>
                    </a:lnTo>
                    <a:lnTo>
                      <a:pt x="163" y="110"/>
                    </a:lnTo>
                    <a:lnTo>
                      <a:pt x="168" y="95"/>
                    </a:lnTo>
                    <a:lnTo>
                      <a:pt x="170" y="79"/>
                    </a:lnTo>
                    <a:lnTo>
                      <a:pt x="168" y="62"/>
                    </a:lnTo>
                    <a:lnTo>
                      <a:pt x="163" y="48"/>
                    </a:lnTo>
                    <a:lnTo>
                      <a:pt x="156" y="34"/>
                    </a:lnTo>
                    <a:lnTo>
                      <a:pt x="145" y="23"/>
                    </a:lnTo>
                    <a:lnTo>
                      <a:pt x="133" y="13"/>
                    </a:lnTo>
                    <a:lnTo>
                      <a:pt x="118" y="7"/>
                    </a:lnTo>
                    <a:lnTo>
                      <a:pt x="102" y="2"/>
                    </a:lnTo>
                    <a:lnTo>
                      <a:pt x="85" y="0"/>
                    </a:lnTo>
                    <a:close/>
                  </a:path>
                </a:pathLst>
              </a:custGeom>
              <a:solidFill>
                <a:srgbClr val="FF99FF"/>
              </a:solidFill>
              <a:ln w="7920">
                <a:solidFill>
                  <a:srgbClr val="000000"/>
                </a:solidFill>
                <a:round/>
                <a:headEnd/>
                <a:tailEnd/>
              </a:ln>
              <a:effectLst/>
            </p:spPr>
            <p:txBody>
              <a:bodyPr wrap="none" anchor="ctr"/>
              <a:lstStyle/>
              <a:p>
                <a:endParaRPr lang="zh-CN" altLang="en-US"/>
              </a:p>
            </p:txBody>
          </p:sp>
          <p:sp>
            <p:nvSpPr>
              <p:cNvPr id="241686" name="Line 22"/>
              <p:cNvSpPr>
                <a:spLocks noChangeShapeType="1"/>
              </p:cNvSpPr>
              <p:nvPr/>
            </p:nvSpPr>
            <p:spPr bwMode="auto">
              <a:xfrm>
                <a:off x="2377" y="2491"/>
                <a:ext cx="140" cy="131"/>
              </a:xfrm>
              <a:prstGeom prst="line">
                <a:avLst/>
              </a:prstGeom>
              <a:noFill/>
              <a:ln w="7920">
                <a:solidFill>
                  <a:srgbClr val="000000"/>
                </a:solidFill>
                <a:miter lim="800000"/>
                <a:headEnd/>
                <a:tailEnd/>
              </a:ln>
              <a:effectLst/>
            </p:spPr>
            <p:txBody>
              <a:bodyPr/>
              <a:lstStyle/>
              <a:p>
                <a:endParaRPr lang="zh-CN" altLang="en-US"/>
              </a:p>
            </p:txBody>
          </p:sp>
          <p:sp>
            <p:nvSpPr>
              <p:cNvPr id="241687" name="Line 23"/>
              <p:cNvSpPr>
                <a:spLocks noChangeShapeType="1"/>
              </p:cNvSpPr>
              <p:nvPr/>
            </p:nvSpPr>
            <p:spPr bwMode="auto">
              <a:xfrm flipV="1">
                <a:off x="2377" y="2489"/>
                <a:ext cx="140" cy="133"/>
              </a:xfrm>
              <a:prstGeom prst="line">
                <a:avLst/>
              </a:prstGeom>
              <a:noFill/>
              <a:ln w="7920">
                <a:solidFill>
                  <a:srgbClr val="000000"/>
                </a:solidFill>
                <a:miter lim="800000"/>
                <a:headEnd/>
                <a:tailEnd/>
              </a:ln>
              <a:effectLst/>
            </p:spPr>
            <p:txBody>
              <a:bodyPr/>
              <a:lstStyle/>
              <a:p>
                <a:endParaRPr lang="zh-CN" altLang="en-US"/>
              </a:p>
            </p:txBody>
          </p:sp>
        </p:grpSp>
        <p:grpSp>
          <p:nvGrpSpPr>
            <p:cNvPr id="241688" name="Group 24"/>
            <p:cNvGrpSpPr>
              <a:grpSpLocks/>
            </p:cNvGrpSpPr>
            <p:nvPr/>
          </p:nvGrpSpPr>
          <p:grpSpPr bwMode="auto">
            <a:xfrm>
              <a:off x="2547" y="2017"/>
              <a:ext cx="1189" cy="58"/>
              <a:chOff x="2547" y="2017"/>
              <a:chExt cx="1189" cy="58"/>
            </a:xfrm>
          </p:grpSpPr>
          <p:sp>
            <p:nvSpPr>
              <p:cNvPr id="241689" name="Line 25"/>
              <p:cNvSpPr>
                <a:spLocks noChangeShapeType="1"/>
              </p:cNvSpPr>
              <p:nvPr/>
            </p:nvSpPr>
            <p:spPr bwMode="auto">
              <a:xfrm>
                <a:off x="2547" y="2045"/>
                <a:ext cx="1130" cy="1"/>
              </a:xfrm>
              <a:prstGeom prst="line">
                <a:avLst/>
              </a:prstGeom>
              <a:noFill/>
              <a:ln w="7920">
                <a:solidFill>
                  <a:srgbClr val="000000"/>
                </a:solidFill>
                <a:miter lim="800000"/>
                <a:headEnd/>
                <a:tailEnd/>
              </a:ln>
              <a:effectLst/>
            </p:spPr>
            <p:txBody>
              <a:bodyPr/>
              <a:lstStyle/>
              <a:p>
                <a:endParaRPr lang="zh-CN" altLang="en-US"/>
              </a:p>
            </p:txBody>
          </p:sp>
          <p:sp>
            <p:nvSpPr>
              <p:cNvPr id="241690" name="Freeform 26"/>
              <p:cNvSpPr>
                <a:spLocks noChangeArrowheads="1"/>
              </p:cNvSpPr>
              <p:nvPr/>
            </p:nvSpPr>
            <p:spPr bwMode="auto">
              <a:xfrm>
                <a:off x="3672" y="2017"/>
                <a:ext cx="64" cy="59"/>
              </a:xfrm>
              <a:custGeom>
                <a:avLst/>
                <a:gdLst/>
                <a:ahLst/>
                <a:cxnLst>
                  <a:cxn ang="0">
                    <a:pos x="0" y="50"/>
                  </a:cxn>
                  <a:cxn ang="0">
                    <a:pos x="55" y="24"/>
                  </a:cxn>
                  <a:cxn ang="0">
                    <a:pos x="0" y="0"/>
                  </a:cxn>
                  <a:cxn ang="0">
                    <a:pos x="0" y="50"/>
                  </a:cxn>
                </a:cxnLst>
                <a:rect l="0" t="0" r="r" b="b"/>
                <a:pathLst>
                  <a:path w="55" h="50">
                    <a:moveTo>
                      <a:pt x="0" y="50"/>
                    </a:moveTo>
                    <a:lnTo>
                      <a:pt x="55" y="24"/>
                    </a:lnTo>
                    <a:lnTo>
                      <a:pt x="0" y="0"/>
                    </a:lnTo>
                    <a:lnTo>
                      <a:pt x="0" y="50"/>
                    </a:lnTo>
                    <a:close/>
                  </a:path>
                </a:pathLst>
              </a:custGeom>
              <a:solidFill>
                <a:srgbClr val="000000"/>
              </a:solidFill>
              <a:ln w="9525">
                <a:noFill/>
                <a:round/>
                <a:headEnd/>
                <a:tailEnd/>
              </a:ln>
              <a:effectLst/>
            </p:spPr>
            <p:txBody>
              <a:bodyPr wrap="none" anchor="ctr"/>
              <a:lstStyle/>
              <a:p>
                <a:endParaRPr lang="zh-CN" altLang="en-US"/>
              </a:p>
            </p:txBody>
          </p:sp>
        </p:grpSp>
        <p:grpSp>
          <p:nvGrpSpPr>
            <p:cNvPr id="241691" name="Group 27"/>
            <p:cNvGrpSpPr>
              <a:grpSpLocks/>
            </p:cNvGrpSpPr>
            <p:nvPr/>
          </p:nvGrpSpPr>
          <p:grpSpPr bwMode="auto">
            <a:xfrm>
              <a:off x="3737" y="1953"/>
              <a:ext cx="197" cy="184"/>
              <a:chOff x="3737" y="1953"/>
              <a:chExt cx="197" cy="184"/>
            </a:xfrm>
          </p:grpSpPr>
          <p:sp>
            <p:nvSpPr>
              <p:cNvPr id="241692" name="Freeform 28"/>
              <p:cNvSpPr>
                <a:spLocks noChangeArrowheads="1"/>
              </p:cNvSpPr>
              <p:nvPr/>
            </p:nvSpPr>
            <p:spPr bwMode="auto">
              <a:xfrm>
                <a:off x="3737" y="1953"/>
                <a:ext cx="198" cy="185"/>
              </a:xfrm>
              <a:custGeom>
                <a:avLst/>
                <a:gdLst/>
                <a:ahLst/>
                <a:cxnLst>
                  <a:cxn ang="0">
                    <a:pos x="85" y="0"/>
                  </a:cxn>
                  <a:cxn ang="0">
                    <a:pos x="67" y="1"/>
                  </a:cxn>
                  <a:cxn ang="0">
                    <a:pos x="51" y="6"/>
                  </a:cxn>
                  <a:cxn ang="0">
                    <a:pos x="37" y="13"/>
                  </a:cxn>
                  <a:cxn ang="0">
                    <a:pos x="25" y="23"/>
                  </a:cxn>
                  <a:cxn ang="0">
                    <a:pos x="14" y="34"/>
                  </a:cxn>
                  <a:cxn ang="0">
                    <a:pos x="7" y="47"/>
                  </a:cxn>
                  <a:cxn ang="0">
                    <a:pos x="2" y="62"/>
                  </a:cxn>
                  <a:cxn ang="0">
                    <a:pos x="0" y="78"/>
                  </a:cxn>
                  <a:cxn ang="0">
                    <a:pos x="2" y="95"/>
                  </a:cxn>
                  <a:cxn ang="0">
                    <a:pos x="7" y="109"/>
                  </a:cxn>
                  <a:cxn ang="0">
                    <a:pos x="14" y="123"/>
                  </a:cxn>
                  <a:cxn ang="0">
                    <a:pos x="25" y="134"/>
                  </a:cxn>
                  <a:cxn ang="0">
                    <a:pos x="37" y="144"/>
                  </a:cxn>
                  <a:cxn ang="0">
                    <a:pos x="51" y="150"/>
                  </a:cxn>
                  <a:cxn ang="0">
                    <a:pos x="67" y="155"/>
                  </a:cxn>
                  <a:cxn ang="0">
                    <a:pos x="85" y="157"/>
                  </a:cxn>
                  <a:cxn ang="0">
                    <a:pos x="103" y="155"/>
                  </a:cxn>
                  <a:cxn ang="0">
                    <a:pos x="119" y="150"/>
                  </a:cxn>
                  <a:cxn ang="0">
                    <a:pos x="133" y="144"/>
                  </a:cxn>
                  <a:cxn ang="0">
                    <a:pos x="145" y="134"/>
                  </a:cxn>
                  <a:cxn ang="0">
                    <a:pos x="156" y="123"/>
                  </a:cxn>
                  <a:cxn ang="0">
                    <a:pos x="163" y="109"/>
                  </a:cxn>
                  <a:cxn ang="0">
                    <a:pos x="168" y="95"/>
                  </a:cxn>
                  <a:cxn ang="0">
                    <a:pos x="170" y="78"/>
                  </a:cxn>
                  <a:cxn ang="0">
                    <a:pos x="168" y="62"/>
                  </a:cxn>
                  <a:cxn ang="0">
                    <a:pos x="163" y="47"/>
                  </a:cxn>
                  <a:cxn ang="0">
                    <a:pos x="156" y="34"/>
                  </a:cxn>
                  <a:cxn ang="0">
                    <a:pos x="145" y="23"/>
                  </a:cxn>
                  <a:cxn ang="0">
                    <a:pos x="133" y="13"/>
                  </a:cxn>
                  <a:cxn ang="0">
                    <a:pos x="119" y="6"/>
                  </a:cxn>
                  <a:cxn ang="0">
                    <a:pos x="103" y="1"/>
                  </a:cxn>
                  <a:cxn ang="0">
                    <a:pos x="85" y="0"/>
                  </a:cxn>
                </a:cxnLst>
                <a:rect l="0" t="0" r="r" b="b"/>
                <a:pathLst>
                  <a:path w="170" h="157">
                    <a:moveTo>
                      <a:pt x="85" y="0"/>
                    </a:moveTo>
                    <a:lnTo>
                      <a:pt x="67" y="1"/>
                    </a:lnTo>
                    <a:lnTo>
                      <a:pt x="51" y="6"/>
                    </a:lnTo>
                    <a:lnTo>
                      <a:pt x="37" y="13"/>
                    </a:lnTo>
                    <a:lnTo>
                      <a:pt x="25" y="23"/>
                    </a:lnTo>
                    <a:lnTo>
                      <a:pt x="14" y="34"/>
                    </a:lnTo>
                    <a:lnTo>
                      <a:pt x="7" y="47"/>
                    </a:lnTo>
                    <a:lnTo>
                      <a:pt x="2" y="62"/>
                    </a:lnTo>
                    <a:lnTo>
                      <a:pt x="0" y="78"/>
                    </a:lnTo>
                    <a:lnTo>
                      <a:pt x="2" y="95"/>
                    </a:lnTo>
                    <a:lnTo>
                      <a:pt x="7" y="109"/>
                    </a:lnTo>
                    <a:lnTo>
                      <a:pt x="14" y="123"/>
                    </a:lnTo>
                    <a:lnTo>
                      <a:pt x="25" y="134"/>
                    </a:lnTo>
                    <a:lnTo>
                      <a:pt x="37" y="144"/>
                    </a:lnTo>
                    <a:lnTo>
                      <a:pt x="51" y="150"/>
                    </a:lnTo>
                    <a:lnTo>
                      <a:pt x="67" y="155"/>
                    </a:lnTo>
                    <a:lnTo>
                      <a:pt x="85" y="157"/>
                    </a:lnTo>
                    <a:lnTo>
                      <a:pt x="103" y="155"/>
                    </a:lnTo>
                    <a:lnTo>
                      <a:pt x="119" y="150"/>
                    </a:lnTo>
                    <a:lnTo>
                      <a:pt x="133" y="144"/>
                    </a:lnTo>
                    <a:lnTo>
                      <a:pt x="145" y="134"/>
                    </a:lnTo>
                    <a:lnTo>
                      <a:pt x="156" y="123"/>
                    </a:lnTo>
                    <a:lnTo>
                      <a:pt x="163" y="109"/>
                    </a:lnTo>
                    <a:lnTo>
                      <a:pt x="168" y="95"/>
                    </a:lnTo>
                    <a:lnTo>
                      <a:pt x="170" y="78"/>
                    </a:lnTo>
                    <a:lnTo>
                      <a:pt x="168" y="62"/>
                    </a:lnTo>
                    <a:lnTo>
                      <a:pt x="163" y="47"/>
                    </a:lnTo>
                    <a:lnTo>
                      <a:pt x="156" y="34"/>
                    </a:lnTo>
                    <a:lnTo>
                      <a:pt x="145" y="23"/>
                    </a:lnTo>
                    <a:lnTo>
                      <a:pt x="133" y="13"/>
                    </a:lnTo>
                    <a:lnTo>
                      <a:pt x="119" y="6"/>
                    </a:lnTo>
                    <a:lnTo>
                      <a:pt x="103" y="1"/>
                    </a:lnTo>
                    <a:lnTo>
                      <a:pt x="85" y="0"/>
                    </a:lnTo>
                    <a:close/>
                  </a:path>
                </a:pathLst>
              </a:custGeom>
              <a:solidFill>
                <a:srgbClr val="5AA5DE"/>
              </a:solidFill>
              <a:ln w="7920">
                <a:solidFill>
                  <a:srgbClr val="000000"/>
                </a:solidFill>
                <a:round/>
                <a:headEnd/>
                <a:tailEnd/>
              </a:ln>
              <a:effectLst/>
            </p:spPr>
            <p:txBody>
              <a:bodyPr wrap="none" anchor="ctr"/>
              <a:lstStyle/>
              <a:p>
                <a:endParaRPr lang="zh-CN" altLang="en-US"/>
              </a:p>
            </p:txBody>
          </p:sp>
          <p:sp>
            <p:nvSpPr>
              <p:cNvPr id="241693" name="Line 29"/>
              <p:cNvSpPr>
                <a:spLocks noChangeShapeType="1"/>
              </p:cNvSpPr>
              <p:nvPr/>
            </p:nvSpPr>
            <p:spPr bwMode="auto">
              <a:xfrm>
                <a:off x="3737" y="2045"/>
                <a:ext cx="198" cy="1"/>
              </a:xfrm>
              <a:prstGeom prst="line">
                <a:avLst/>
              </a:prstGeom>
              <a:noFill/>
              <a:ln w="7920">
                <a:solidFill>
                  <a:srgbClr val="000000"/>
                </a:solidFill>
                <a:miter lim="800000"/>
                <a:headEnd/>
                <a:tailEnd/>
              </a:ln>
              <a:effectLst/>
            </p:spPr>
            <p:txBody>
              <a:bodyPr/>
              <a:lstStyle/>
              <a:p>
                <a:endParaRPr lang="zh-CN" altLang="en-US"/>
              </a:p>
            </p:txBody>
          </p:sp>
          <p:sp>
            <p:nvSpPr>
              <p:cNvPr id="241694" name="Line 30"/>
              <p:cNvSpPr>
                <a:spLocks noChangeShapeType="1"/>
              </p:cNvSpPr>
              <p:nvPr/>
            </p:nvSpPr>
            <p:spPr bwMode="auto">
              <a:xfrm>
                <a:off x="3836" y="1953"/>
                <a:ext cx="1" cy="185"/>
              </a:xfrm>
              <a:prstGeom prst="line">
                <a:avLst/>
              </a:prstGeom>
              <a:noFill/>
              <a:ln w="7920">
                <a:solidFill>
                  <a:srgbClr val="000000"/>
                </a:solidFill>
                <a:miter lim="800000"/>
                <a:headEnd/>
                <a:tailEnd/>
              </a:ln>
              <a:effectLst/>
            </p:spPr>
            <p:txBody>
              <a:bodyPr/>
              <a:lstStyle/>
              <a:p>
                <a:endParaRPr lang="zh-CN" altLang="en-US"/>
              </a:p>
            </p:txBody>
          </p:sp>
        </p:grpSp>
        <p:grpSp>
          <p:nvGrpSpPr>
            <p:cNvPr id="241695" name="Group 31"/>
            <p:cNvGrpSpPr>
              <a:grpSpLocks/>
            </p:cNvGrpSpPr>
            <p:nvPr/>
          </p:nvGrpSpPr>
          <p:grpSpPr bwMode="auto">
            <a:xfrm>
              <a:off x="3290" y="2760"/>
              <a:ext cx="445" cy="58"/>
              <a:chOff x="3290" y="2760"/>
              <a:chExt cx="445" cy="58"/>
            </a:xfrm>
          </p:grpSpPr>
          <p:sp>
            <p:nvSpPr>
              <p:cNvPr id="241696" name="Line 32"/>
              <p:cNvSpPr>
                <a:spLocks noChangeShapeType="1"/>
              </p:cNvSpPr>
              <p:nvPr/>
            </p:nvSpPr>
            <p:spPr bwMode="auto">
              <a:xfrm>
                <a:off x="3290" y="2788"/>
                <a:ext cx="386" cy="1"/>
              </a:xfrm>
              <a:prstGeom prst="line">
                <a:avLst/>
              </a:prstGeom>
              <a:noFill/>
              <a:ln w="7920">
                <a:solidFill>
                  <a:srgbClr val="000000"/>
                </a:solidFill>
                <a:miter lim="800000"/>
                <a:headEnd/>
                <a:tailEnd/>
              </a:ln>
              <a:effectLst/>
            </p:spPr>
            <p:txBody>
              <a:bodyPr/>
              <a:lstStyle/>
              <a:p>
                <a:endParaRPr lang="zh-CN" altLang="en-US"/>
              </a:p>
            </p:txBody>
          </p:sp>
          <p:sp>
            <p:nvSpPr>
              <p:cNvPr id="241697" name="Freeform 33"/>
              <p:cNvSpPr>
                <a:spLocks noChangeArrowheads="1"/>
              </p:cNvSpPr>
              <p:nvPr/>
            </p:nvSpPr>
            <p:spPr bwMode="auto">
              <a:xfrm>
                <a:off x="3672" y="2760"/>
                <a:ext cx="64" cy="59"/>
              </a:xfrm>
              <a:custGeom>
                <a:avLst/>
                <a:gdLst/>
                <a:ahLst/>
                <a:cxnLst>
                  <a:cxn ang="0">
                    <a:pos x="0" y="50"/>
                  </a:cxn>
                  <a:cxn ang="0">
                    <a:pos x="55" y="24"/>
                  </a:cxn>
                  <a:cxn ang="0">
                    <a:pos x="0" y="0"/>
                  </a:cxn>
                  <a:cxn ang="0">
                    <a:pos x="0" y="50"/>
                  </a:cxn>
                </a:cxnLst>
                <a:rect l="0" t="0" r="r" b="b"/>
                <a:pathLst>
                  <a:path w="55" h="50">
                    <a:moveTo>
                      <a:pt x="0" y="50"/>
                    </a:moveTo>
                    <a:lnTo>
                      <a:pt x="55" y="24"/>
                    </a:lnTo>
                    <a:lnTo>
                      <a:pt x="0" y="0"/>
                    </a:lnTo>
                    <a:lnTo>
                      <a:pt x="0" y="50"/>
                    </a:lnTo>
                    <a:close/>
                  </a:path>
                </a:pathLst>
              </a:custGeom>
              <a:solidFill>
                <a:srgbClr val="000000"/>
              </a:solidFill>
              <a:ln w="9525">
                <a:noFill/>
                <a:round/>
                <a:headEnd/>
                <a:tailEnd/>
              </a:ln>
              <a:effectLst/>
            </p:spPr>
            <p:txBody>
              <a:bodyPr wrap="none" anchor="ctr"/>
              <a:lstStyle/>
              <a:p>
                <a:endParaRPr lang="zh-CN" altLang="en-US"/>
              </a:p>
            </p:txBody>
          </p:sp>
        </p:grpSp>
        <p:grpSp>
          <p:nvGrpSpPr>
            <p:cNvPr id="241698" name="Group 34"/>
            <p:cNvGrpSpPr>
              <a:grpSpLocks/>
            </p:cNvGrpSpPr>
            <p:nvPr/>
          </p:nvGrpSpPr>
          <p:grpSpPr bwMode="auto">
            <a:xfrm>
              <a:off x="3737" y="2696"/>
              <a:ext cx="197" cy="184"/>
              <a:chOff x="3737" y="2696"/>
              <a:chExt cx="197" cy="184"/>
            </a:xfrm>
          </p:grpSpPr>
          <p:sp>
            <p:nvSpPr>
              <p:cNvPr id="241699" name="Freeform 35"/>
              <p:cNvSpPr>
                <a:spLocks noChangeArrowheads="1"/>
              </p:cNvSpPr>
              <p:nvPr/>
            </p:nvSpPr>
            <p:spPr bwMode="auto">
              <a:xfrm>
                <a:off x="3737" y="2696"/>
                <a:ext cx="198" cy="185"/>
              </a:xfrm>
              <a:custGeom>
                <a:avLst/>
                <a:gdLst/>
                <a:ahLst/>
                <a:cxnLst>
                  <a:cxn ang="0">
                    <a:pos x="85" y="0"/>
                  </a:cxn>
                  <a:cxn ang="0">
                    <a:pos x="67" y="1"/>
                  </a:cxn>
                  <a:cxn ang="0">
                    <a:pos x="51" y="6"/>
                  </a:cxn>
                  <a:cxn ang="0">
                    <a:pos x="37" y="13"/>
                  </a:cxn>
                  <a:cxn ang="0">
                    <a:pos x="25" y="23"/>
                  </a:cxn>
                  <a:cxn ang="0">
                    <a:pos x="14" y="34"/>
                  </a:cxn>
                  <a:cxn ang="0">
                    <a:pos x="7" y="47"/>
                  </a:cxn>
                  <a:cxn ang="0">
                    <a:pos x="2" y="62"/>
                  </a:cxn>
                  <a:cxn ang="0">
                    <a:pos x="0" y="78"/>
                  </a:cxn>
                  <a:cxn ang="0">
                    <a:pos x="2" y="95"/>
                  </a:cxn>
                  <a:cxn ang="0">
                    <a:pos x="7" y="109"/>
                  </a:cxn>
                  <a:cxn ang="0">
                    <a:pos x="14" y="122"/>
                  </a:cxn>
                  <a:cxn ang="0">
                    <a:pos x="25" y="134"/>
                  </a:cxn>
                  <a:cxn ang="0">
                    <a:pos x="37" y="144"/>
                  </a:cxn>
                  <a:cxn ang="0">
                    <a:pos x="51" y="150"/>
                  </a:cxn>
                  <a:cxn ang="0">
                    <a:pos x="67" y="155"/>
                  </a:cxn>
                  <a:cxn ang="0">
                    <a:pos x="85" y="157"/>
                  </a:cxn>
                  <a:cxn ang="0">
                    <a:pos x="103" y="155"/>
                  </a:cxn>
                  <a:cxn ang="0">
                    <a:pos x="119" y="150"/>
                  </a:cxn>
                  <a:cxn ang="0">
                    <a:pos x="133" y="144"/>
                  </a:cxn>
                  <a:cxn ang="0">
                    <a:pos x="145" y="134"/>
                  </a:cxn>
                  <a:cxn ang="0">
                    <a:pos x="156" y="122"/>
                  </a:cxn>
                  <a:cxn ang="0">
                    <a:pos x="163" y="109"/>
                  </a:cxn>
                  <a:cxn ang="0">
                    <a:pos x="168" y="95"/>
                  </a:cxn>
                  <a:cxn ang="0">
                    <a:pos x="170" y="78"/>
                  </a:cxn>
                  <a:cxn ang="0">
                    <a:pos x="168" y="62"/>
                  </a:cxn>
                  <a:cxn ang="0">
                    <a:pos x="163" y="47"/>
                  </a:cxn>
                  <a:cxn ang="0">
                    <a:pos x="156" y="34"/>
                  </a:cxn>
                  <a:cxn ang="0">
                    <a:pos x="145" y="23"/>
                  </a:cxn>
                  <a:cxn ang="0">
                    <a:pos x="133" y="13"/>
                  </a:cxn>
                  <a:cxn ang="0">
                    <a:pos x="119" y="6"/>
                  </a:cxn>
                  <a:cxn ang="0">
                    <a:pos x="103" y="1"/>
                  </a:cxn>
                  <a:cxn ang="0">
                    <a:pos x="85" y="0"/>
                  </a:cxn>
                </a:cxnLst>
                <a:rect l="0" t="0" r="r" b="b"/>
                <a:pathLst>
                  <a:path w="170" h="157">
                    <a:moveTo>
                      <a:pt x="85" y="0"/>
                    </a:moveTo>
                    <a:lnTo>
                      <a:pt x="67" y="1"/>
                    </a:lnTo>
                    <a:lnTo>
                      <a:pt x="51" y="6"/>
                    </a:lnTo>
                    <a:lnTo>
                      <a:pt x="37" y="13"/>
                    </a:lnTo>
                    <a:lnTo>
                      <a:pt x="25" y="23"/>
                    </a:lnTo>
                    <a:lnTo>
                      <a:pt x="14" y="34"/>
                    </a:lnTo>
                    <a:lnTo>
                      <a:pt x="7" y="47"/>
                    </a:lnTo>
                    <a:lnTo>
                      <a:pt x="2" y="62"/>
                    </a:lnTo>
                    <a:lnTo>
                      <a:pt x="0" y="78"/>
                    </a:lnTo>
                    <a:lnTo>
                      <a:pt x="2" y="95"/>
                    </a:lnTo>
                    <a:lnTo>
                      <a:pt x="7" y="109"/>
                    </a:lnTo>
                    <a:lnTo>
                      <a:pt x="14" y="122"/>
                    </a:lnTo>
                    <a:lnTo>
                      <a:pt x="25" y="134"/>
                    </a:lnTo>
                    <a:lnTo>
                      <a:pt x="37" y="144"/>
                    </a:lnTo>
                    <a:lnTo>
                      <a:pt x="51" y="150"/>
                    </a:lnTo>
                    <a:lnTo>
                      <a:pt x="67" y="155"/>
                    </a:lnTo>
                    <a:lnTo>
                      <a:pt x="85" y="157"/>
                    </a:lnTo>
                    <a:lnTo>
                      <a:pt x="103" y="155"/>
                    </a:lnTo>
                    <a:lnTo>
                      <a:pt x="119" y="150"/>
                    </a:lnTo>
                    <a:lnTo>
                      <a:pt x="133" y="144"/>
                    </a:lnTo>
                    <a:lnTo>
                      <a:pt x="145" y="134"/>
                    </a:lnTo>
                    <a:lnTo>
                      <a:pt x="156" y="122"/>
                    </a:lnTo>
                    <a:lnTo>
                      <a:pt x="163" y="109"/>
                    </a:lnTo>
                    <a:lnTo>
                      <a:pt x="168" y="95"/>
                    </a:lnTo>
                    <a:lnTo>
                      <a:pt x="170" y="78"/>
                    </a:lnTo>
                    <a:lnTo>
                      <a:pt x="168" y="62"/>
                    </a:lnTo>
                    <a:lnTo>
                      <a:pt x="163" y="47"/>
                    </a:lnTo>
                    <a:lnTo>
                      <a:pt x="156" y="34"/>
                    </a:lnTo>
                    <a:lnTo>
                      <a:pt x="145" y="23"/>
                    </a:lnTo>
                    <a:lnTo>
                      <a:pt x="133" y="13"/>
                    </a:lnTo>
                    <a:lnTo>
                      <a:pt x="119" y="6"/>
                    </a:lnTo>
                    <a:lnTo>
                      <a:pt x="103" y="1"/>
                    </a:lnTo>
                    <a:lnTo>
                      <a:pt x="85" y="0"/>
                    </a:lnTo>
                    <a:close/>
                  </a:path>
                </a:pathLst>
              </a:custGeom>
              <a:solidFill>
                <a:srgbClr val="5AA5DE"/>
              </a:solidFill>
              <a:ln w="7920">
                <a:solidFill>
                  <a:srgbClr val="000000"/>
                </a:solidFill>
                <a:round/>
                <a:headEnd/>
                <a:tailEnd/>
              </a:ln>
              <a:effectLst/>
            </p:spPr>
            <p:txBody>
              <a:bodyPr wrap="none" anchor="ctr"/>
              <a:lstStyle/>
              <a:p>
                <a:endParaRPr lang="zh-CN" altLang="en-US"/>
              </a:p>
            </p:txBody>
          </p:sp>
          <p:sp>
            <p:nvSpPr>
              <p:cNvPr id="241700" name="Line 36"/>
              <p:cNvSpPr>
                <a:spLocks noChangeShapeType="1"/>
              </p:cNvSpPr>
              <p:nvPr/>
            </p:nvSpPr>
            <p:spPr bwMode="auto">
              <a:xfrm>
                <a:off x="3737" y="2788"/>
                <a:ext cx="198" cy="1"/>
              </a:xfrm>
              <a:prstGeom prst="line">
                <a:avLst/>
              </a:prstGeom>
              <a:noFill/>
              <a:ln w="7920">
                <a:solidFill>
                  <a:srgbClr val="000000"/>
                </a:solidFill>
                <a:miter lim="800000"/>
                <a:headEnd/>
                <a:tailEnd/>
              </a:ln>
              <a:effectLst/>
            </p:spPr>
            <p:txBody>
              <a:bodyPr/>
              <a:lstStyle/>
              <a:p>
                <a:endParaRPr lang="zh-CN" altLang="en-US"/>
              </a:p>
            </p:txBody>
          </p:sp>
          <p:sp>
            <p:nvSpPr>
              <p:cNvPr id="241701" name="Line 37"/>
              <p:cNvSpPr>
                <a:spLocks noChangeShapeType="1"/>
              </p:cNvSpPr>
              <p:nvPr/>
            </p:nvSpPr>
            <p:spPr bwMode="auto">
              <a:xfrm>
                <a:off x="3836" y="2696"/>
                <a:ext cx="1" cy="185"/>
              </a:xfrm>
              <a:prstGeom prst="line">
                <a:avLst/>
              </a:prstGeom>
              <a:noFill/>
              <a:ln w="7920">
                <a:solidFill>
                  <a:srgbClr val="000000"/>
                </a:solidFill>
                <a:miter lim="800000"/>
                <a:headEnd/>
                <a:tailEnd/>
              </a:ln>
              <a:effectLst/>
            </p:spPr>
            <p:txBody>
              <a:bodyPr/>
              <a:lstStyle/>
              <a:p>
                <a:endParaRPr lang="zh-CN" altLang="en-US"/>
              </a:p>
            </p:txBody>
          </p:sp>
        </p:grpSp>
        <p:sp>
          <p:nvSpPr>
            <p:cNvPr id="241702" name="Line 38"/>
            <p:cNvSpPr>
              <a:spLocks noChangeShapeType="1"/>
            </p:cNvSpPr>
            <p:nvPr/>
          </p:nvSpPr>
          <p:spPr bwMode="auto">
            <a:xfrm>
              <a:off x="2547" y="2557"/>
              <a:ext cx="1289" cy="1"/>
            </a:xfrm>
            <a:prstGeom prst="line">
              <a:avLst/>
            </a:prstGeom>
            <a:noFill/>
            <a:ln w="7920">
              <a:solidFill>
                <a:srgbClr val="000000"/>
              </a:solidFill>
              <a:miter lim="800000"/>
              <a:headEnd/>
              <a:tailEnd/>
            </a:ln>
            <a:effectLst/>
          </p:spPr>
          <p:txBody>
            <a:bodyPr/>
            <a:lstStyle/>
            <a:p>
              <a:endParaRPr lang="zh-CN" altLang="en-US"/>
            </a:p>
          </p:txBody>
        </p:sp>
        <p:grpSp>
          <p:nvGrpSpPr>
            <p:cNvPr id="241703" name="Group 39"/>
            <p:cNvGrpSpPr>
              <a:grpSpLocks/>
            </p:cNvGrpSpPr>
            <p:nvPr/>
          </p:nvGrpSpPr>
          <p:grpSpPr bwMode="auto">
            <a:xfrm>
              <a:off x="3804" y="2139"/>
              <a:ext cx="63" cy="416"/>
              <a:chOff x="3804" y="2139"/>
              <a:chExt cx="63" cy="416"/>
            </a:xfrm>
          </p:grpSpPr>
          <p:sp>
            <p:nvSpPr>
              <p:cNvPr id="241704" name="Line 40"/>
              <p:cNvSpPr>
                <a:spLocks noChangeShapeType="1"/>
              </p:cNvSpPr>
              <p:nvPr/>
            </p:nvSpPr>
            <p:spPr bwMode="auto">
              <a:xfrm flipV="1">
                <a:off x="3836" y="2193"/>
                <a:ext cx="1" cy="364"/>
              </a:xfrm>
              <a:prstGeom prst="line">
                <a:avLst/>
              </a:prstGeom>
              <a:noFill/>
              <a:ln w="7920">
                <a:solidFill>
                  <a:srgbClr val="000000"/>
                </a:solidFill>
                <a:miter lim="800000"/>
                <a:headEnd/>
                <a:tailEnd/>
              </a:ln>
              <a:effectLst/>
            </p:spPr>
            <p:txBody>
              <a:bodyPr/>
              <a:lstStyle/>
              <a:p>
                <a:endParaRPr lang="zh-CN" altLang="en-US"/>
              </a:p>
            </p:txBody>
          </p:sp>
          <p:sp>
            <p:nvSpPr>
              <p:cNvPr id="241705" name="Freeform 41"/>
              <p:cNvSpPr>
                <a:spLocks noChangeArrowheads="1"/>
              </p:cNvSpPr>
              <p:nvPr/>
            </p:nvSpPr>
            <p:spPr bwMode="auto">
              <a:xfrm>
                <a:off x="3804" y="2139"/>
                <a:ext cx="64" cy="61"/>
              </a:xfrm>
              <a:custGeom>
                <a:avLst/>
                <a:gdLst/>
                <a:ahLst/>
                <a:cxnLst>
                  <a:cxn ang="0">
                    <a:pos x="55" y="52"/>
                  </a:cxn>
                  <a:cxn ang="0">
                    <a:pos x="27" y="0"/>
                  </a:cxn>
                  <a:cxn ang="0">
                    <a:pos x="0" y="52"/>
                  </a:cxn>
                  <a:cxn ang="0">
                    <a:pos x="55" y="52"/>
                  </a:cxn>
                </a:cxnLst>
                <a:rect l="0" t="0" r="r" b="b"/>
                <a:pathLst>
                  <a:path w="55" h="52">
                    <a:moveTo>
                      <a:pt x="55" y="52"/>
                    </a:moveTo>
                    <a:lnTo>
                      <a:pt x="27" y="0"/>
                    </a:lnTo>
                    <a:lnTo>
                      <a:pt x="0" y="52"/>
                    </a:lnTo>
                    <a:lnTo>
                      <a:pt x="55" y="52"/>
                    </a:lnTo>
                    <a:close/>
                  </a:path>
                </a:pathLst>
              </a:custGeom>
              <a:solidFill>
                <a:srgbClr val="000000"/>
              </a:solidFill>
              <a:ln w="9525">
                <a:noFill/>
                <a:round/>
                <a:headEnd/>
                <a:tailEnd/>
              </a:ln>
              <a:effectLst/>
            </p:spPr>
            <p:txBody>
              <a:bodyPr wrap="none" anchor="ctr"/>
              <a:lstStyle/>
              <a:p>
                <a:endParaRPr lang="zh-CN" altLang="en-US"/>
              </a:p>
            </p:txBody>
          </p:sp>
        </p:grpSp>
        <p:grpSp>
          <p:nvGrpSpPr>
            <p:cNvPr id="241706" name="Group 42"/>
            <p:cNvGrpSpPr>
              <a:grpSpLocks/>
            </p:cNvGrpSpPr>
            <p:nvPr/>
          </p:nvGrpSpPr>
          <p:grpSpPr bwMode="auto">
            <a:xfrm>
              <a:off x="2416" y="1767"/>
              <a:ext cx="63" cy="185"/>
              <a:chOff x="2416" y="1767"/>
              <a:chExt cx="63" cy="185"/>
            </a:xfrm>
          </p:grpSpPr>
          <p:sp>
            <p:nvSpPr>
              <p:cNvPr id="241707" name="Line 43"/>
              <p:cNvSpPr>
                <a:spLocks noChangeShapeType="1"/>
              </p:cNvSpPr>
              <p:nvPr/>
            </p:nvSpPr>
            <p:spPr bwMode="auto">
              <a:xfrm>
                <a:off x="2447" y="1767"/>
                <a:ext cx="1" cy="130"/>
              </a:xfrm>
              <a:prstGeom prst="line">
                <a:avLst/>
              </a:prstGeom>
              <a:noFill/>
              <a:ln w="7920">
                <a:solidFill>
                  <a:srgbClr val="000000"/>
                </a:solidFill>
                <a:miter lim="800000"/>
                <a:headEnd/>
                <a:tailEnd/>
              </a:ln>
              <a:effectLst/>
            </p:spPr>
            <p:txBody>
              <a:bodyPr/>
              <a:lstStyle/>
              <a:p>
                <a:endParaRPr lang="zh-CN" altLang="en-US"/>
              </a:p>
            </p:txBody>
          </p:sp>
          <p:sp>
            <p:nvSpPr>
              <p:cNvPr id="241708" name="Freeform 44"/>
              <p:cNvSpPr>
                <a:spLocks noChangeArrowheads="1"/>
              </p:cNvSpPr>
              <p:nvPr/>
            </p:nvSpPr>
            <p:spPr bwMode="auto">
              <a:xfrm>
                <a:off x="2416" y="1893"/>
                <a:ext cx="64" cy="60"/>
              </a:xfrm>
              <a:custGeom>
                <a:avLst/>
                <a:gdLst/>
                <a:ahLst/>
                <a:cxnLst>
                  <a:cxn ang="0">
                    <a:pos x="0" y="0"/>
                  </a:cxn>
                  <a:cxn ang="0">
                    <a:pos x="27" y="51"/>
                  </a:cxn>
                  <a:cxn ang="0">
                    <a:pos x="55" y="0"/>
                  </a:cxn>
                  <a:cxn ang="0">
                    <a:pos x="0" y="0"/>
                  </a:cxn>
                </a:cxnLst>
                <a:rect l="0" t="0" r="r" b="b"/>
                <a:pathLst>
                  <a:path w="55" h="51">
                    <a:moveTo>
                      <a:pt x="0" y="0"/>
                    </a:moveTo>
                    <a:lnTo>
                      <a:pt x="27" y="51"/>
                    </a:lnTo>
                    <a:lnTo>
                      <a:pt x="55" y="0"/>
                    </a:lnTo>
                    <a:lnTo>
                      <a:pt x="0" y="0"/>
                    </a:lnTo>
                    <a:close/>
                  </a:path>
                </a:pathLst>
              </a:custGeom>
              <a:solidFill>
                <a:srgbClr val="000000"/>
              </a:solidFill>
              <a:ln w="9525">
                <a:noFill/>
                <a:round/>
                <a:headEnd/>
                <a:tailEnd/>
              </a:ln>
              <a:effectLst/>
            </p:spPr>
            <p:txBody>
              <a:bodyPr wrap="none" anchor="ctr"/>
              <a:lstStyle/>
              <a:p>
                <a:endParaRPr lang="zh-CN" altLang="en-US"/>
              </a:p>
            </p:txBody>
          </p:sp>
        </p:grpSp>
        <p:grpSp>
          <p:nvGrpSpPr>
            <p:cNvPr id="241709" name="Group 45"/>
            <p:cNvGrpSpPr>
              <a:grpSpLocks/>
            </p:cNvGrpSpPr>
            <p:nvPr/>
          </p:nvGrpSpPr>
          <p:grpSpPr bwMode="auto">
            <a:xfrm>
              <a:off x="2416" y="2278"/>
              <a:ext cx="63" cy="184"/>
              <a:chOff x="2416" y="2278"/>
              <a:chExt cx="63" cy="184"/>
            </a:xfrm>
          </p:grpSpPr>
          <p:sp>
            <p:nvSpPr>
              <p:cNvPr id="241710" name="Line 46"/>
              <p:cNvSpPr>
                <a:spLocks noChangeShapeType="1"/>
              </p:cNvSpPr>
              <p:nvPr/>
            </p:nvSpPr>
            <p:spPr bwMode="auto">
              <a:xfrm>
                <a:off x="2447" y="2278"/>
                <a:ext cx="1" cy="129"/>
              </a:xfrm>
              <a:prstGeom prst="line">
                <a:avLst/>
              </a:prstGeom>
              <a:noFill/>
              <a:ln w="7920">
                <a:solidFill>
                  <a:srgbClr val="000000"/>
                </a:solidFill>
                <a:miter lim="800000"/>
                <a:headEnd/>
                <a:tailEnd/>
              </a:ln>
              <a:effectLst/>
            </p:spPr>
            <p:txBody>
              <a:bodyPr/>
              <a:lstStyle/>
              <a:p>
                <a:endParaRPr lang="zh-CN" altLang="en-US"/>
              </a:p>
            </p:txBody>
          </p:sp>
          <p:sp>
            <p:nvSpPr>
              <p:cNvPr id="241711" name="Freeform 47"/>
              <p:cNvSpPr>
                <a:spLocks noChangeArrowheads="1"/>
              </p:cNvSpPr>
              <p:nvPr/>
            </p:nvSpPr>
            <p:spPr bwMode="auto">
              <a:xfrm>
                <a:off x="2416" y="2403"/>
                <a:ext cx="64" cy="60"/>
              </a:xfrm>
              <a:custGeom>
                <a:avLst/>
                <a:gdLst/>
                <a:ahLst/>
                <a:cxnLst>
                  <a:cxn ang="0">
                    <a:pos x="0" y="0"/>
                  </a:cxn>
                  <a:cxn ang="0">
                    <a:pos x="27" y="51"/>
                  </a:cxn>
                  <a:cxn ang="0">
                    <a:pos x="55" y="0"/>
                  </a:cxn>
                  <a:cxn ang="0">
                    <a:pos x="0" y="0"/>
                  </a:cxn>
                </a:cxnLst>
                <a:rect l="0" t="0" r="r" b="b"/>
                <a:pathLst>
                  <a:path w="55" h="51">
                    <a:moveTo>
                      <a:pt x="0" y="0"/>
                    </a:moveTo>
                    <a:lnTo>
                      <a:pt x="27" y="51"/>
                    </a:lnTo>
                    <a:lnTo>
                      <a:pt x="55" y="0"/>
                    </a:lnTo>
                    <a:lnTo>
                      <a:pt x="0" y="0"/>
                    </a:lnTo>
                    <a:close/>
                  </a:path>
                </a:pathLst>
              </a:custGeom>
              <a:solidFill>
                <a:srgbClr val="000000"/>
              </a:solidFill>
              <a:ln w="9525">
                <a:noFill/>
                <a:round/>
                <a:headEnd/>
                <a:tailEnd/>
              </a:ln>
              <a:effectLst/>
            </p:spPr>
            <p:txBody>
              <a:bodyPr wrap="none" anchor="ctr"/>
              <a:lstStyle/>
              <a:p>
                <a:endParaRPr lang="zh-CN" altLang="en-US"/>
              </a:p>
            </p:txBody>
          </p:sp>
        </p:grpSp>
        <p:grpSp>
          <p:nvGrpSpPr>
            <p:cNvPr id="241712" name="Group 48"/>
            <p:cNvGrpSpPr>
              <a:grpSpLocks/>
            </p:cNvGrpSpPr>
            <p:nvPr/>
          </p:nvGrpSpPr>
          <p:grpSpPr bwMode="auto">
            <a:xfrm>
              <a:off x="3092" y="2696"/>
              <a:ext cx="197" cy="184"/>
              <a:chOff x="3092" y="2696"/>
              <a:chExt cx="197" cy="184"/>
            </a:xfrm>
          </p:grpSpPr>
          <p:sp>
            <p:nvSpPr>
              <p:cNvPr id="241713" name="Freeform 49"/>
              <p:cNvSpPr>
                <a:spLocks noChangeArrowheads="1"/>
              </p:cNvSpPr>
              <p:nvPr/>
            </p:nvSpPr>
            <p:spPr bwMode="auto">
              <a:xfrm>
                <a:off x="3092" y="2696"/>
                <a:ext cx="198" cy="185"/>
              </a:xfrm>
              <a:custGeom>
                <a:avLst/>
                <a:gdLst/>
                <a:ahLst/>
                <a:cxnLst>
                  <a:cxn ang="0">
                    <a:pos x="85" y="0"/>
                  </a:cxn>
                  <a:cxn ang="0">
                    <a:pos x="67" y="1"/>
                  </a:cxn>
                  <a:cxn ang="0">
                    <a:pos x="51" y="6"/>
                  </a:cxn>
                  <a:cxn ang="0">
                    <a:pos x="37" y="13"/>
                  </a:cxn>
                  <a:cxn ang="0">
                    <a:pos x="25" y="23"/>
                  </a:cxn>
                  <a:cxn ang="0">
                    <a:pos x="14" y="34"/>
                  </a:cxn>
                  <a:cxn ang="0">
                    <a:pos x="7" y="47"/>
                  </a:cxn>
                  <a:cxn ang="0">
                    <a:pos x="2" y="62"/>
                  </a:cxn>
                  <a:cxn ang="0">
                    <a:pos x="0" y="78"/>
                  </a:cxn>
                  <a:cxn ang="0">
                    <a:pos x="2" y="95"/>
                  </a:cxn>
                  <a:cxn ang="0">
                    <a:pos x="7" y="109"/>
                  </a:cxn>
                  <a:cxn ang="0">
                    <a:pos x="14" y="122"/>
                  </a:cxn>
                  <a:cxn ang="0">
                    <a:pos x="25" y="134"/>
                  </a:cxn>
                  <a:cxn ang="0">
                    <a:pos x="37" y="144"/>
                  </a:cxn>
                  <a:cxn ang="0">
                    <a:pos x="51" y="150"/>
                  </a:cxn>
                  <a:cxn ang="0">
                    <a:pos x="67" y="155"/>
                  </a:cxn>
                  <a:cxn ang="0">
                    <a:pos x="85" y="157"/>
                  </a:cxn>
                  <a:cxn ang="0">
                    <a:pos x="103" y="155"/>
                  </a:cxn>
                  <a:cxn ang="0">
                    <a:pos x="119" y="150"/>
                  </a:cxn>
                  <a:cxn ang="0">
                    <a:pos x="133" y="144"/>
                  </a:cxn>
                  <a:cxn ang="0">
                    <a:pos x="145" y="134"/>
                  </a:cxn>
                  <a:cxn ang="0">
                    <a:pos x="156" y="122"/>
                  </a:cxn>
                  <a:cxn ang="0">
                    <a:pos x="163" y="109"/>
                  </a:cxn>
                  <a:cxn ang="0">
                    <a:pos x="168" y="95"/>
                  </a:cxn>
                  <a:cxn ang="0">
                    <a:pos x="170" y="78"/>
                  </a:cxn>
                  <a:cxn ang="0">
                    <a:pos x="168" y="62"/>
                  </a:cxn>
                  <a:cxn ang="0">
                    <a:pos x="163" y="47"/>
                  </a:cxn>
                  <a:cxn ang="0">
                    <a:pos x="156" y="34"/>
                  </a:cxn>
                  <a:cxn ang="0">
                    <a:pos x="145" y="23"/>
                  </a:cxn>
                  <a:cxn ang="0">
                    <a:pos x="133" y="13"/>
                  </a:cxn>
                  <a:cxn ang="0">
                    <a:pos x="119" y="6"/>
                  </a:cxn>
                  <a:cxn ang="0">
                    <a:pos x="103" y="1"/>
                  </a:cxn>
                  <a:cxn ang="0">
                    <a:pos x="85" y="0"/>
                  </a:cxn>
                </a:cxnLst>
                <a:rect l="0" t="0" r="r" b="b"/>
                <a:pathLst>
                  <a:path w="170" h="157">
                    <a:moveTo>
                      <a:pt x="85" y="0"/>
                    </a:moveTo>
                    <a:lnTo>
                      <a:pt x="67" y="1"/>
                    </a:lnTo>
                    <a:lnTo>
                      <a:pt x="51" y="6"/>
                    </a:lnTo>
                    <a:lnTo>
                      <a:pt x="37" y="13"/>
                    </a:lnTo>
                    <a:lnTo>
                      <a:pt x="25" y="23"/>
                    </a:lnTo>
                    <a:lnTo>
                      <a:pt x="14" y="34"/>
                    </a:lnTo>
                    <a:lnTo>
                      <a:pt x="7" y="47"/>
                    </a:lnTo>
                    <a:lnTo>
                      <a:pt x="2" y="62"/>
                    </a:lnTo>
                    <a:lnTo>
                      <a:pt x="0" y="78"/>
                    </a:lnTo>
                    <a:lnTo>
                      <a:pt x="2" y="95"/>
                    </a:lnTo>
                    <a:lnTo>
                      <a:pt x="7" y="109"/>
                    </a:lnTo>
                    <a:lnTo>
                      <a:pt x="14" y="122"/>
                    </a:lnTo>
                    <a:lnTo>
                      <a:pt x="25" y="134"/>
                    </a:lnTo>
                    <a:lnTo>
                      <a:pt x="37" y="144"/>
                    </a:lnTo>
                    <a:lnTo>
                      <a:pt x="51" y="150"/>
                    </a:lnTo>
                    <a:lnTo>
                      <a:pt x="67" y="155"/>
                    </a:lnTo>
                    <a:lnTo>
                      <a:pt x="85" y="157"/>
                    </a:lnTo>
                    <a:lnTo>
                      <a:pt x="103" y="155"/>
                    </a:lnTo>
                    <a:lnTo>
                      <a:pt x="119" y="150"/>
                    </a:lnTo>
                    <a:lnTo>
                      <a:pt x="133" y="144"/>
                    </a:lnTo>
                    <a:lnTo>
                      <a:pt x="145" y="134"/>
                    </a:lnTo>
                    <a:lnTo>
                      <a:pt x="156" y="122"/>
                    </a:lnTo>
                    <a:lnTo>
                      <a:pt x="163" y="109"/>
                    </a:lnTo>
                    <a:lnTo>
                      <a:pt x="168" y="95"/>
                    </a:lnTo>
                    <a:lnTo>
                      <a:pt x="170" y="78"/>
                    </a:lnTo>
                    <a:lnTo>
                      <a:pt x="168" y="62"/>
                    </a:lnTo>
                    <a:lnTo>
                      <a:pt x="163" y="47"/>
                    </a:lnTo>
                    <a:lnTo>
                      <a:pt x="156" y="34"/>
                    </a:lnTo>
                    <a:lnTo>
                      <a:pt x="145" y="23"/>
                    </a:lnTo>
                    <a:lnTo>
                      <a:pt x="133" y="13"/>
                    </a:lnTo>
                    <a:lnTo>
                      <a:pt x="119" y="6"/>
                    </a:lnTo>
                    <a:lnTo>
                      <a:pt x="103" y="1"/>
                    </a:lnTo>
                    <a:lnTo>
                      <a:pt x="85" y="0"/>
                    </a:lnTo>
                    <a:close/>
                  </a:path>
                </a:pathLst>
              </a:custGeom>
              <a:solidFill>
                <a:srgbClr val="FF99FF"/>
              </a:solidFill>
              <a:ln w="7920">
                <a:solidFill>
                  <a:srgbClr val="000000"/>
                </a:solidFill>
                <a:round/>
                <a:headEnd/>
                <a:tailEnd/>
              </a:ln>
              <a:effectLst/>
            </p:spPr>
            <p:txBody>
              <a:bodyPr wrap="none" anchor="ctr"/>
              <a:lstStyle/>
              <a:p>
                <a:endParaRPr lang="zh-CN" altLang="en-US"/>
              </a:p>
            </p:txBody>
          </p:sp>
          <p:sp>
            <p:nvSpPr>
              <p:cNvPr id="241714" name="Line 50"/>
              <p:cNvSpPr>
                <a:spLocks noChangeShapeType="1"/>
              </p:cNvSpPr>
              <p:nvPr/>
            </p:nvSpPr>
            <p:spPr bwMode="auto">
              <a:xfrm>
                <a:off x="3121" y="2723"/>
                <a:ext cx="140" cy="131"/>
              </a:xfrm>
              <a:prstGeom prst="line">
                <a:avLst/>
              </a:prstGeom>
              <a:noFill/>
              <a:ln w="7920">
                <a:solidFill>
                  <a:srgbClr val="000000"/>
                </a:solidFill>
                <a:miter lim="800000"/>
                <a:headEnd/>
                <a:tailEnd/>
              </a:ln>
              <a:effectLst/>
            </p:spPr>
            <p:txBody>
              <a:bodyPr/>
              <a:lstStyle/>
              <a:p>
                <a:endParaRPr lang="zh-CN" altLang="en-US"/>
              </a:p>
            </p:txBody>
          </p:sp>
          <p:sp>
            <p:nvSpPr>
              <p:cNvPr id="241715" name="Line 51"/>
              <p:cNvSpPr>
                <a:spLocks noChangeShapeType="1"/>
              </p:cNvSpPr>
              <p:nvPr/>
            </p:nvSpPr>
            <p:spPr bwMode="auto">
              <a:xfrm flipV="1">
                <a:off x="3121" y="2722"/>
                <a:ext cx="140" cy="133"/>
              </a:xfrm>
              <a:prstGeom prst="line">
                <a:avLst/>
              </a:prstGeom>
              <a:noFill/>
              <a:ln w="7920">
                <a:solidFill>
                  <a:srgbClr val="000000"/>
                </a:solidFill>
                <a:miter lim="800000"/>
                <a:headEnd/>
                <a:tailEnd/>
              </a:ln>
              <a:effectLst/>
            </p:spPr>
            <p:txBody>
              <a:bodyPr/>
              <a:lstStyle/>
              <a:p>
                <a:endParaRPr lang="zh-CN" altLang="en-US"/>
              </a:p>
            </p:txBody>
          </p:sp>
        </p:grpSp>
        <p:grpSp>
          <p:nvGrpSpPr>
            <p:cNvPr id="241716" name="Group 52"/>
            <p:cNvGrpSpPr>
              <a:grpSpLocks/>
            </p:cNvGrpSpPr>
            <p:nvPr/>
          </p:nvGrpSpPr>
          <p:grpSpPr bwMode="auto">
            <a:xfrm>
              <a:off x="2448" y="1767"/>
              <a:ext cx="775" cy="928"/>
              <a:chOff x="2448" y="1767"/>
              <a:chExt cx="775" cy="928"/>
            </a:xfrm>
          </p:grpSpPr>
          <p:sp>
            <p:nvSpPr>
              <p:cNvPr id="241717" name="Freeform 53"/>
              <p:cNvSpPr>
                <a:spLocks noChangeArrowheads="1"/>
              </p:cNvSpPr>
              <p:nvPr/>
            </p:nvSpPr>
            <p:spPr bwMode="auto">
              <a:xfrm>
                <a:off x="2448" y="1767"/>
                <a:ext cx="744" cy="872"/>
              </a:xfrm>
              <a:custGeom>
                <a:avLst/>
                <a:gdLst/>
                <a:ahLst/>
                <a:cxnLst>
                  <a:cxn ang="0">
                    <a:pos x="0" y="0"/>
                  </a:cxn>
                  <a:cxn ang="0">
                    <a:pos x="0" y="51"/>
                  </a:cxn>
                  <a:cxn ang="0">
                    <a:pos x="637" y="51"/>
                  </a:cxn>
                  <a:cxn ang="0">
                    <a:pos x="637" y="739"/>
                  </a:cxn>
                </a:cxnLst>
                <a:rect l="0" t="0" r="r" b="b"/>
                <a:pathLst>
                  <a:path w="637" h="739">
                    <a:moveTo>
                      <a:pt x="0" y="0"/>
                    </a:moveTo>
                    <a:lnTo>
                      <a:pt x="0" y="51"/>
                    </a:lnTo>
                    <a:lnTo>
                      <a:pt x="637" y="51"/>
                    </a:lnTo>
                    <a:lnTo>
                      <a:pt x="637" y="739"/>
                    </a:lnTo>
                  </a:path>
                </a:pathLst>
              </a:custGeom>
              <a:noFill/>
              <a:ln w="7920">
                <a:solidFill>
                  <a:srgbClr val="000000"/>
                </a:solidFill>
                <a:round/>
                <a:headEnd/>
                <a:tailEnd/>
              </a:ln>
              <a:effectLst/>
            </p:spPr>
            <p:txBody>
              <a:bodyPr wrap="none" anchor="ctr"/>
              <a:lstStyle/>
              <a:p>
                <a:endParaRPr lang="zh-CN" altLang="en-US"/>
              </a:p>
            </p:txBody>
          </p:sp>
          <p:sp>
            <p:nvSpPr>
              <p:cNvPr id="241718" name="Freeform 54"/>
              <p:cNvSpPr>
                <a:spLocks noChangeArrowheads="1"/>
              </p:cNvSpPr>
              <p:nvPr/>
            </p:nvSpPr>
            <p:spPr bwMode="auto">
              <a:xfrm>
                <a:off x="3159" y="2636"/>
                <a:ext cx="64" cy="60"/>
              </a:xfrm>
              <a:custGeom>
                <a:avLst/>
                <a:gdLst/>
                <a:ahLst/>
                <a:cxnLst>
                  <a:cxn ang="0">
                    <a:pos x="0" y="0"/>
                  </a:cxn>
                  <a:cxn ang="0">
                    <a:pos x="27" y="51"/>
                  </a:cxn>
                  <a:cxn ang="0">
                    <a:pos x="55" y="0"/>
                  </a:cxn>
                  <a:cxn ang="0">
                    <a:pos x="0" y="0"/>
                  </a:cxn>
                </a:cxnLst>
                <a:rect l="0" t="0" r="r" b="b"/>
                <a:pathLst>
                  <a:path w="55" h="51">
                    <a:moveTo>
                      <a:pt x="0" y="0"/>
                    </a:moveTo>
                    <a:lnTo>
                      <a:pt x="27" y="51"/>
                    </a:lnTo>
                    <a:lnTo>
                      <a:pt x="55" y="0"/>
                    </a:lnTo>
                    <a:lnTo>
                      <a:pt x="0" y="0"/>
                    </a:lnTo>
                    <a:close/>
                  </a:path>
                </a:pathLst>
              </a:custGeom>
              <a:solidFill>
                <a:srgbClr val="000000"/>
              </a:solidFill>
              <a:ln w="9525">
                <a:noFill/>
                <a:round/>
                <a:headEnd/>
                <a:tailEnd/>
              </a:ln>
              <a:effectLst/>
            </p:spPr>
            <p:txBody>
              <a:bodyPr wrap="none" anchor="ctr"/>
              <a:lstStyle/>
              <a:p>
                <a:endParaRPr lang="zh-CN" altLang="en-US"/>
              </a:p>
            </p:txBody>
          </p:sp>
        </p:grpSp>
        <p:grpSp>
          <p:nvGrpSpPr>
            <p:cNvPr id="241719" name="Group 55"/>
            <p:cNvGrpSpPr>
              <a:grpSpLocks/>
            </p:cNvGrpSpPr>
            <p:nvPr/>
          </p:nvGrpSpPr>
          <p:grpSpPr bwMode="auto">
            <a:xfrm>
              <a:off x="2150" y="2557"/>
              <a:ext cx="941" cy="261"/>
              <a:chOff x="2150" y="2557"/>
              <a:chExt cx="941" cy="261"/>
            </a:xfrm>
          </p:grpSpPr>
          <p:sp>
            <p:nvSpPr>
              <p:cNvPr id="241720" name="Freeform 56"/>
              <p:cNvSpPr>
                <a:spLocks noChangeArrowheads="1"/>
              </p:cNvSpPr>
              <p:nvPr/>
            </p:nvSpPr>
            <p:spPr bwMode="auto">
              <a:xfrm>
                <a:off x="2150" y="2557"/>
                <a:ext cx="883" cy="231"/>
              </a:xfrm>
              <a:custGeom>
                <a:avLst/>
                <a:gdLst/>
                <a:ahLst/>
                <a:cxnLst>
                  <a:cxn ang="0">
                    <a:pos x="0" y="0"/>
                  </a:cxn>
                  <a:cxn ang="0">
                    <a:pos x="57" y="0"/>
                  </a:cxn>
                  <a:cxn ang="0">
                    <a:pos x="57" y="196"/>
                  </a:cxn>
                  <a:cxn ang="0">
                    <a:pos x="756" y="196"/>
                  </a:cxn>
                </a:cxnLst>
                <a:rect l="0" t="0" r="r" b="b"/>
                <a:pathLst>
                  <a:path w="756" h="196">
                    <a:moveTo>
                      <a:pt x="0" y="0"/>
                    </a:moveTo>
                    <a:lnTo>
                      <a:pt x="57" y="0"/>
                    </a:lnTo>
                    <a:lnTo>
                      <a:pt x="57" y="196"/>
                    </a:lnTo>
                    <a:lnTo>
                      <a:pt x="756" y="196"/>
                    </a:lnTo>
                  </a:path>
                </a:pathLst>
              </a:custGeom>
              <a:noFill/>
              <a:ln w="7920">
                <a:solidFill>
                  <a:srgbClr val="000000"/>
                </a:solidFill>
                <a:round/>
                <a:headEnd/>
                <a:tailEnd/>
              </a:ln>
              <a:effectLst/>
            </p:spPr>
            <p:txBody>
              <a:bodyPr wrap="none" anchor="ctr"/>
              <a:lstStyle/>
              <a:p>
                <a:endParaRPr lang="zh-CN" altLang="en-US"/>
              </a:p>
            </p:txBody>
          </p:sp>
          <p:sp>
            <p:nvSpPr>
              <p:cNvPr id="241721" name="Freeform 57"/>
              <p:cNvSpPr>
                <a:spLocks noChangeArrowheads="1"/>
              </p:cNvSpPr>
              <p:nvPr/>
            </p:nvSpPr>
            <p:spPr bwMode="auto">
              <a:xfrm>
                <a:off x="3028" y="2760"/>
                <a:ext cx="64" cy="59"/>
              </a:xfrm>
              <a:custGeom>
                <a:avLst/>
                <a:gdLst/>
                <a:ahLst/>
                <a:cxnLst>
                  <a:cxn ang="0">
                    <a:pos x="0" y="50"/>
                  </a:cxn>
                  <a:cxn ang="0">
                    <a:pos x="55" y="24"/>
                  </a:cxn>
                  <a:cxn ang="0">
                    <a:pos x="0" y="0"/>
                  </a:cxn>
                  <a:cxn ang="0">
                    <a:pos x="0" y="50"/>
                  </a:cxn>
                </a:cxnLst>
                <a:rect l="0" t="0" r="r" b="b"/>
                <a:pathLst>
                  <a:path w="55" h="50">
                    <a:moveTo>
                      <a:pt x="0" y="50"/>
                    </a:moveTo>
                    <a:lnTo>
                      <a:pt x="55" y="24"/>
                    </a:lnTo>
                    <a:lnTo>
                      <a:pt x="0" y="0"/>
                    </a:lnTo>
                    <a:lnTo>
                      <a:pt x="0" y="50"/>
                    </a:lnTo>
                    <a:close/>
                  </a:path>
                </a:pathLst>
              </a:custGeom>
              <a:solidFill>
                <a:srgbClr val="000000"/>
              </a:solidFill>
              <a:ln w="9525">
                <a:noFill/>
                <a:round/>
                <a:headEnd/>
                <a:tailEnd/>
              </a:ln>
              <a:effectLst/>
            </p:spPr>
            <p:txBody>
              <a:bodyPr wrap="none" anchor="ctr"/>
              <a:lstStyle/>
              <a:p>
                <a:endParaRPr lang="zh-CN" altLang="en-US"/>
              </a:p>
            </p:txBody>
          </p:sp>
        </p:grpSp>
        <p:grpSp>
          <p:nvGrpSpPr>
            <p:cNvPr id="241722" name="Group 58"/>
            <p:cNvGrpSpPr>
              <a:grpSpLocks/>
            </p:cNvGrpSpPr>
            <p:nvPr/>
          </p:nvGrpSpPr>
          <p:grpSpPr bwMode="auto">
            <a:xfrm>
              <a:off x="2646" y="2927"/>
              <a:ext cx="197" cy="184"/>
              <a:chOff x="2646" y="2927"/>
              <a:chExt cx="197" cy="184"/>
            </a:xfrm>
          </p:grpSpPr>
          <p:sp>
            <p:nvSpPr>
              <p:cNvPr id="241723" name="Freeform 59"/>
              <p:cNvSpPr>
                <a:spLocks noChangeArrowheads="1"/>
              </p:cNvSpPr>
              <p:nvPr/>
            </p:nvSpPr>
            <p:spPr bwMode="auto">
              <a:xfrm>
                <a:off x="2646" y="2927"/>
                <a:ext cx="198" cy="185"/>
              </a:xfrm>
              <a:custGeom>
                <a:avLst/>
                <a:gdLst/>
                <a:ahLst/>
                <a:cxnLst>
                  <a:cxn ang="0">
                    <a:pos x="85" y="0"/>
                  </a:cxn>
                  <a:cxn ang="0">
                    <a:pos x="67" y="2"/>
                  </a:cxn>
                  <a:cxn ang="0">
                    <a:pos x="51" y="7"/>
                  </a:cxn>
                  <a:cxn ang="0">
                    <a:pos x="37" y="13"/>
                  </a:cxn>
                  <a:cxn ang="0">
                    <a:pos x="24" y="23"/>
                  </a:cxn>
                  <a:cxn ang="0">
                    <a:pos x="14" y="35"/>
                  </a:cxn>
                  <a:cxn ang="0">
                    <a:pos x="7" y="48"/>
                  </a:cxn>
                  <a:cxn ang="0">
                    <a:pos x="1" y="62"/>
                  </a:cxn>
                  <a:cxn ang="0">
                    <a:pos x="0" y="79"/>
                  </a:cxn>
                  <a:cxn ang="0">
                    <a:pos x="1" y="95"/>
                  </a:cxn>
                  <a:cxn ang="0">
                    <a:pos x="7" y="110"/>
                  </a:cxn>
                  <a:cxn ang="0">
                    <a:pos x="14" y="123"/>
                  </a:cxn>
                  <a:cxn ang="0">
                    <a:pos x="24" y="135"/>
                  </a:cxn>
                  <a:cxn ang="0">
                    <a:pos x="37" y="144"/>
                  </a:cxn>
                  <a:cxn ang="0">
                    <a:pos x="51" y="151"/>
                  </a:cxn>
                  <a:cxn ang="0">
                    <a:pos x="67" y="156"/>
                  </a:cxn>
                  <a:cxn ang="0">
                    <a:pos x="85" y="157"/>
                  </a:cxn>
                  <a:cxn ang="0">
                    <a:pos x="102" y="156"/>
                  </a:cxn>
                  <a:cxn ang="0">
                    <a:pos x="118" y="151"/>
                  </a:cxn>
                  <a:cxn ang="0">
                    <a:pos x="132" y="144"/>
                  </a:cxn>
                  <a:cxn ang="0">
                    <a:pos x="145" y="135"/>
                  </a:cxn>
                  <a:cxn ang="0">
                    <a:pos x="155" y="123"/>
                  </a:cxn>
                  <a:cxn ang="0">
                    <a:pos x="163" y="110"/>
                  </a:cxn>
                  <a:cxn ang="0">
                    <a:pos x="168" y="95"/>
                  </a:cxn>
                  <a:cxn ang="0">
                    <a:pos x="170" y="79"/>
                  </a:cxn>
                  <a:cxn ang="0">
                    <a:pos x="168" y="62"/>
                  </a:cxn>
                  <a:cxn ang="0">
                    <a:pos x="163" y="48"/>
                  </a:cxn>
                  <a:cxn ang="0">
                    <a:pos x="155" y="35"/>
                  </a:cxn>
                  <a:cxn ang="0">
                    <a:pos x="145" y="23"/>
                  </a:cxn>
                  <a:cxn ang="0">
                    <a:pos x="132" y="13"/>
                  </a:cxn>
                  <a:cxn ang="0">
                    <a:pos x="118" y="7"/>
                  </a:cxn>
                  <a:cxn ang="0">
                    <a:pos x="102" y="2"/>
                  </a:cxn>
                  <a:cxn ang="0">
                    <a:pos x="85" y="0"/>
                  </a:cxn>
                </a:cxnLst>
                <a:rect l="0" t="0" r="r" b="b"/>
                <a:pathLst>
                  <a:path w="170" h="157">
                    <a:moveTo>
                      <a:pt x="85" y="0"/>
                    </a:moveTo>
                    <a:lnTo>
                      <a:pt x="67" y="2"/>
                    </a:lnTo>
                    <a:lnTo>
                      <a:pt x="51" y="7"/>
                    </a:lnTo>
                    <a:lnTo>
                      <a:pt x="37" y="13"/>
                    </a:lnTo>
                    <a:lnTo>
                      <a:pt x="24" y="23"/>
                    </a:lnTo>
                    <a:lnTo>
                      <a:pt x="14" y="35"/>
                    </a:lnTo>
                    <a:lnTo>
                      <a:pt x="7" y="48"/>
                    </a:lnTo>
                    <a:lnTo>
                      <a:pt x="1" y="62"/>
                    </a:lnTo>
                    <a:lnTo>
                      <a:pt x="0" y="79"/>
                    </a:lnTo>
                    <a:lnTo>
                      <a:pt x="1" y="95"/>
                    </a:lnTo>
                    <a:lnTo>
                      <a:pt x="7" y="110"/>
                    </a:lnTo>
                    <a:lnTo>
                      <a:pt x="14" y="123"/>
                    </a:lnTo>
                    <a:lnTo>
                      <a:pt x="24" y="135"/>
                    </a:lnTo>
                    <a:lnTo>
                      <a:pt x="37" y="144"/>
                    </a:lnTo>
                    <a:lnTo>
                      <a:pt x="51" y="151"/>
                    </a:lnTo>
                    <a:lnTo>
                      <a:pt x="67" y="156"/>
                    </a:lnTo>
                    <a:lnTo>
                      <a:pt x="85" y="157"/>
                    </a:lnTo>
                    <a:lnTo>
                      <a:pt x="102" y="156"/>
                    </a:lnTo>
                    <a:lnTo>
                      <a:pt x="118" y="151"/>
                    </a:lnTo>
                    <a:lnTo>
                      <a:pt x="132" y="144"/>
                    </a:lnTo>
                    <a:lnTo>
                      <a:pt x="145" y="135"/>
                    </a:lnTo>
                    <a:lnTo>
                      <a:pt x="155" y="123"/>
                    </a:lnTo>
                    <a:lnTo>
                      <a:pt x="163" y="110"/>
                    </a:lnTo>
                    <a:lnTo>
                      <a:pt x="168" y="95"/>
                    </a:lnTo>
                    <a:lnTo>
                      <a:pt x="170" y="79"/>
                    </a:lnTo>
                    <a:lnTo>
                      <a:pt x="168" y="62"/>
                    </a:lnTo>
                    <a:lnTo>
                      <a:pt x="163" y="48"/>
                    </a:lnTo>
                    <a:lnTo>
                      <a:pt x="155" y="35"/>
                    </a:lnTo>
                    <a:lnTo>
                      <a:pt x="145" y="23"/>
                    </a:lnTo>
                    <a:lnTo>
                      <a:pt x="132" y="13"/>
                    </a:lnTo>
                    <a:lnTo>
                      <a:pt x="118" y="7"/>
                    </a:lnTo>
                    <a:lnTo>
                      <a:pt x="102" y="2"/>
                    </a:lnTo>
                    <a:lnTo>
                      <a:pt x="85" y="0"/>
                    </a:lnTo>
                    <a:close/>
                  </a:path>
                </a:pathLst>
              </a:custGeom>
              <a:solidFill>
                <a:srgbClr val="FF99FF"/>
              </a:solidFill>
              <a:ln w="7920">
                <a:solidFill>
                  <a:srgbClr val="000000"/>
                </a:solidFill>
                <a:round/>
                <a:headEnd/>
                <a:tailEnd/>
              </a:ln>
              <a:effectLst/>
            </p:spPr>
            <p:txBody>
              <a:bodyPr wrap="none" anchor="ctr"/>
              <a:lstStyle/>
              <a:p>
                <a:endParaRPr lang="zh-CN" altLang="en-US"/>
              </a:p>
            </p:txBody>
          </p:sp>
          <p:sp>
            <p:nvSpPr>
              <p:cNvPr id="241724" name="Line 60"/>
              <p:cNvSpPr>
                <a:spLocks noChangeShapeType="1"/>
              </p:cNvSpPr>
              <p:nvPr/>
            </p:nvSpPr>
            <p:spPr bwMode="auto">
              <a:xfrm>
                <a:off x="2674" y="2954"/>
                <a:ext cx="141" cy="132"/>
              </a:xfrm>
              <a:prstGeom prst="line">
                <a:avLst/>
              </a:prstGeom>
              <a:noFill/>
              <a:ln w="7920">
                <a:solidFill>
                  <a:srgbClr val="000000"/>
                </a:solidFill>
                <a:miter lim="800000"/>
                <a:headEnd/>
                <a:tailEnd/>
              </a:ln>
              <a:effectLst/>
            </p:spPr>
            <p:txBody>
              <a:bodyPr/>
              <a:lstStyle/>
              <a:p>
                <a:endParaRPr lang="zh-CN" altLang="en-US"/>
              </a:p>
            </p:txBody>
          </p:sp>
          <p:sp>
            <p:nvSpPr>
              <p:cNvPr id="241725" name="Line 61"/>
              <p:cNvSpPr>
                <a:spLocks noChangeShapeType="1"/>
              </p:cNvSpPr>
              <p:nvPr/>
            </p:nvSpPr>
            <p:spPr bwMode="auto">
              <a:xfrm flipV="1">
                <a:off x="2674" y="2953"/>
                <a:ext cx="141" cy="134"/>
              </a:xfrm>
              <a:prstGeom prst="line">
                <a:avLst/>
              </a:prstGeom>
              <a:noFill/>
              <a:ln w="7920">
                <a:solidFill>
                  <a:srgbClr val="000000"/>
                </a:solidFill>
                <a:miter lim="800000"/>
                <a:headEnd/>
                <a:tailEnd/>
              </a:ln>
              <a:effectLst/>
            </p:spPr>
            <p:txBody>
              <a:bodyPr/>
              <a:lstStyle/>
              <a:p>
                <a:endParaRPr lang="zh-CN" altLang="en-US"/>
              </a:p>
            </p:txBody>
          </p:sp>
        </p:grpSp>
        <p:grpSp>
          <p:nvGrpSpPr>
            <p:cNvPr id="241726" name="Group 62"/>
            <p:cNvGrpSpPr>
              <a:grpSpLocks/>
            </p:cNvGrpSpPr>
            <p:nvPr/>
          </p:nvGrpSpPr>
          <p:grpSpPr bwMode="auto">
            <a:xfrm>
              <a:off x="2448" y="2278"/>
              <a:ext cx="329" cy="648"/>
              <a:chOff x="2448" y="2278"/>
              <a:chExt cx="329" cy="648"/>
            </a:xfrm>
          </p:grpSpPr>
          <p:sp>
            <p:nvSpPr>
              <p:cNvPr id="241727" name="Freeform 63"/>
              <p:cNvSpPr>
                <a:spLocks noChangeArrowheads="1"/>
              </p:cNvSpPr>
              <p:nvPr/>
            </p:nvSpPr>
            <p:spPr bwMode="auto">
              <a:xfrm>
                <a:off x="2448" y="2278"/>
                <a:ext cx="298" cy="593"/>
              </a:xfrm>
              <a:custGeom>
                <a:avLst/>
                <a:gdLst/>
                <a:ahLst/>
                <a:cxnLst>
                  <a:cxn ang="0">
                    <a:pos x="0" y="0"/>
                  </a:cxn>
                  <a:cxn ang="0">
                    <a:pos x="0" y="70"/>
                  </a:cxn>
                  <a:cxn ang="0">
                    <a:pos x="255" y="70"/>
                  </a:cxn>
                  <a:cxn ang="0">
                    <a:pos x="255" y="503"/>
                  </a:cxn>
                </a:cxnLst>
                <a:rect l="0" t="0" r="r" b="b"/>
                <a:pathLst>
                  <a:path w="255" h="503">
                    <a:moveTo>
                      <a:pt x="0" y="0"/>
                    </a:moveTo>
                    <a:lnTo>
                      <a:pt x="0" y="70"/>
                    </a:lnTo>
                    <a:lnTo>
                      <a:pt x="255" y="70"/>
                    </a:lnTo>
                    <a:lnTo>
                      <a:pt x="255" y="503"/>
                    </a:lnTo>
                  </a:path>
                </a:pathLst>
              </a:custGeom>
              <a:noFill/>
              <a:ln w="7920">
                <a:solidFill>
                  <a:srgbClr val="000000"/>
                </a:solidFill>
                <a:round/>
                <a:headEnd/>
                <a:tailEnd/>
              </a:ln>
              <a:effectLst/>
            </p:spPr>
            <p:txBody>
              <a:bodyPr wrap="none" anchor="ctr"/>
              <a:lstStyle/>
              <a:p>
                <a:endParaRPr lang="zh-CN" altLang="en-US"/>
              </a:p>
            </p:txBody>
          </p:sp>
          <p:sp>
            <p:nvSpPr>
              <p:cNvPr id="241728" name="Freeform 64"/>
              <p:cNvSpPr>
                <a:spLocks noChangeArrowheads="1"/>
              </p:cNvSpPr>
              <p:nvPr/>
            </p:nvSpPr>
            <p:spPr bwMode="auto">
              <a:xfrm>
                <a:off x="2714" y="2867"/>
                <a:ext cx="64" cy="60"/>
              </a:xfrm>
              <a:custGeom>
                <a:avLst/>
                <a:gdLst/>
                <a:ahLst/>
                <a:cxnLst>
                  <a:cxn ang="0">
                    <a:pos x="0" y="0"/>
                  </a:cxn>
                  <a:cxn ang="0">
                    <a:pos x="27" y="51"/>
                  </a:cxn>
                  <a:cxn ang="0">
                    <a:pos x="55" y="0"/>
                  </a:cxn>
                  <a:cxn ang="0">
                    <a:pos x="0" y="0"/>
                  </a:cxn>
                </a:cxnLst>
                <a:rect l="0" t="0" r="r" b="b"/>
                <a:pathLst>
                  <a:path w="55" h="51">
                    <a:moveTo>
                      <a:pt x="0" y="0"/>
                    </a:moveTo>
                    <a:lnTo>
                      <a:pt x="27" y="51"/>
                    </a:lnTo>
                    <a:lnTo>
                      <a:pt x="55" y="0"/>
                    </a:lnTo>
                    <a:lnTo>
                      <a:pt x="0" y="0"/>
                    </a:lnTo>
                    <a:close/>
                  </a:path>
                </a:pathLst>
              </a:custGeom>
              <a:solidFill>
                <a:srgbClr val="000000"/>
              </a:solidFill>
              <a:ln w="9525">
                <a:noFill/>
                <a:round/>
                <a:headEnd/>
                <a:tailEnd/>
              </a:ln>
              <a:effectLst/>
            </p:spPr>
            <p:txBody>
              <a:bodyPr wrap="none" anchor="ctr"/>
              <a:lstStyle/>
              <a:p>
                <a:endParaRPr lang="zh-CN" altLang="en-US"/>
              </a:p>
            </p:txBody>
          </p:sp>
        </p:grpSp>
        <p:grpSp>
          <p:nvGrpSpPr>
            <p:cNvPr id="241729" name="Group 65"/>
            <p:cNvGrpSpPr>
              <a:grpSpLocks/>
            </p:cNvGrpSpPr>
            <p:nvPr/>
          </p:nvGrpSpPr>
          <p:grpSpPr bwMode="auto">
            <a:xfrm>
              <a:off x="2001" y="2045"/>
              <a:ext cx="643" cy="1004"/>
              <a:chOff x="2001" y="2045"/>
              <a:chExt cx="643" cy="1004"/>
            </a:xfrm>
          </p:grpSpPr>
          <p:sp>
            <p:nvSpPr>
              <p:cNvPr id="241730" name="Freeform 66"/>
              <p:cNvSpPr>
                <a:spLocks noChangeArrowheads="1"/>
              </p:cNvSpPr>
              <p:nvPr/>
            </p:nvSpPr>
            <p:spPr bwMode="auto">
              <a:xfrm>
                <a:off x="2001" y="2045"/>
                <a:ext cx="583" cy="975"/>
              </a:xfrm>
              <a:custGeom>
                <a:avLst/>
                <a:gdLst/>
                <a:ahLst/>
                <a:cxnLst>
                  <a:cxn ang="0">
                    <a:pos x="0" y="0"/>
                  </a:cxn>
                  <a:cxn ang="0">
                    <a:pos x="0" y="826"/>
                  </a:cxn>
                  <a:cxn ang="0">
                    <a:pos x="500" y="826"/>
                  </a:cxn>
                </a:cxnLst>
                <a:rect l="0" t="0" r="r" b="b"/>
                <a:pathLst>
                  <a:path w="500" h="826">
                    <a:moveTo>
                      <a:pt x="0" y="0"/>
                    </a:moveTo>
                    <a:lnTo>
                      <a:pt x="0" y="826"/>
                    </a:lnTo>
                    <a:lnTo>
                      <a:pt x="500" y="826"/>
                    </a:lnTo>
                  </a:path>
                </a:pathLst>
              </a:custGeom>
              <a:noFill/>
              <a:ln w="7920">
                <a:solidFill>
                  <a:srgbClr val="000000"/>
                </a:solidFill>
                <a:round/>
                <a:headEnd/>
                <a:tailEnd/>
              </a:ln>
              <a:effectLst/>
            </p:spPr>
            <p:txBody>
              <a:bodyPr wrap="none" anchor="ctr"/>
              <a:lstStyle/>
              <a:p>
                <a:endParaRPr lang="zh-CN" altLang="en-US"/>
              </a:p>
            </p:txBody>
          </p:sp>
          <p:sp>
            <p:nvSpPr>
              <p:cNvPr id="241731" name="Freeform 67"/>
              <p:cNvSpPr>
                <a:spLocks noChangeArrowheads="1"/>
              </p:cNvSpPr>
              <p:nvPr/>
            </p:nvSpPr>
            <p:spPr bwMode="auto">
              <a:xfrm>
                <a:off x="2582" y="2991"/>
                <a:ext cx="64" cy="60"/>
              </a:xfrm>
              <a:custGeom>
                <a:avLst/>
                <a:gdLst/>
                <a:ahLst/>
                <a:cxnLst>
                  <a:cxn ang="0">
                    <a:pos x="0" y="51"/>
                  </a:cxn>
                  <a:cxn ang="0">
                    <a:pos x="55" y="25"/>
                  </a:cxn>
                  <a:cxn ang="0">
                    <a:pos x="0" y="0"/>
                  </a:cxn>
                  <a:cxn ang="0">
                    <a:pos x="0" y="51"/>
                  </a:cxn>
                </a:cxnLst>
                <a:rect l="0" t="0" r="r" b="b"/>
                <a:pathLst>
                  <a:path w="55" h="51">
                    <a:moveTo>
                      <a:pt x="0" y="51"/>
                    </a:moveTo>
                    <a:lnTo>
                      <a:pt x="55" y="25"/>
                    </a:lnTo>
                    <a:lnTo>
                      <a:pt x="0" y="0"/>
                    </a:lnTo>
                    <a:lnTo>
                      <a:pt x="0" y="51"/>
                    </a:lnTo>
                    <a:close/>
                  </a:path>
                </a:pathLst>
              </a:custGeom>
              <a:solidFill>
                <a:srgbClr val="000000"/>
              </a:solidFill>
              <a:ln w="9525">
                <a:noFill/>
                <a:round/>
                <a:headEnd/>
                <a:tailEnd/>
              </a:ln>
              <a:effectLst/>
            </p:spPr>
            <p:txBody>
              <a:bodyPr wrap="none" anchor="ctr"/>
              <a:lstStyle/>
              <a:p>
                <a:endParaRPr lang="zh-CN" altLang="en-US"/>
              </a:p>
            </p:txBody>
          </p:sp>
        </p:grpSp>
        <p:grpSp>
          <p:nvGrpSpPr>
            <p:cNvPr id="241732" name="Group 68"/>
            <p:cNvGrpSpPr>
              <a:grpSpLocks/>
            </p:cNvGrpSpPr>
            <p:nvPr/>
          </p:nvGrpSpPr>
          <p:grpSpPr bwMode="auto">
            <a:xfrm>
              <a:off x="2845" y="2881"/>
              <a:ext cx="1023" cy="138"/>
              <a:chOff x="2845" y="2881"/>
              <a:chExt cx="1023" cy="138"/>
            </a:xfrm>
          </p:grpSpPr>
          <p:sp>
            <p:nvSpPr>
              <p:cNvPr id="241733" name="Freeform 69"/>
              <p:cNvSpPr>
                <a:spLocks noChangeArrowheads="1"/>
              </p:cNvSpPr>
              <p:nvPr/>
            </p:nvSpPr>
            <p:spPr bwMode="auto">
              <a:xfrm>
                <a:off x="2845" y="2936"/>
                <a:ext cx="991" cy="84"/>
              </a:xfrm>
              <a:custGeom>
                <a:avLst/>
                <a:gdLst/>
                <a:ahLst/>
                <a:cxnLst>
                  <a:cxn ang="0">
                    <a:pos x="0" y="71"/>
                  </a:cxn>
                  <a:cxn ang="0">
                    <a:pos x="849" y="71"/>
                  </a:cxn>
                  <a:cxn ang="0">
                    <a:pos x="849" y="0"/>
                  </a:cxn>
                </a:cxnLst>
                <a:rect l="0" t="0" r="r" b="b"/>
                <a:pathLst>
                  <a:path w="849" h="71">
                    <a:moveTo>
                      <a:pt x="0" y="71"/>
                    </a:moveTo>
                    <a:lnTo>
                      <a:pt x="849" y="71"/>
                    </a:lnTo>
                    <a:lnTo>
                      <a:pt x="849" y="0"/>
                    </a:lnTo>
                  </a:path>
                </a:pathLst>
              </a:custGeom>
              <a:noFill/>
              <a:ln w="7920">
                <a:solidFill>
                  <a:srgbClr val="000000"/>
                </a:solidFill>
                <a:round/>
                <a:headEnd/>
                <a:tailEnd/>
              </a:ln>
              <a:effectLst/>
            </p:spPr>
            <p:txBody>
              <a:bodyPr wrap="none" anchor="ctr"/>
              <a:lstStyle/>
              <a:p>
                <a:endParaRPr lang="zh-CN" altLang="en-US"/>
              </a:p>
            </p:txBody>
          </p:sp>
          <p:sp>
            <p:nvSpPr>
              <p:cNvPr id="241734" name="Freeform 70"/>
              <p:cNvSpPr>
                <a:spLocks noChangeArrowheads="1"/>
              </p:cNvSpPr>
              <p:nvPr/>
            </p:nvSpPr>
            <p:spPr bwMode="auto">
              <a:xfrm>
                <a:off x="3804" y="2881"/>
                <a:ext cx="64" cy="61"/>
              </a:xfrm>
              <a:custGeom>
                <a:avLst/>
                <a:gdLst/>
                <a:ahLst/>
                <a:cxnLst>
                  <a:cxn ang="0">
                    <a:pos x="55" y="52"/>
                  </a:cxn>
                  <a:cxn ang="0">
                    <a:pos x="27" y="0"/>
                  </a:cxn>
                  <a:cxn ang="0">
                    <a:pos x="0" y="52"/>
                  </a:cxn>
                  <a:cxn ang="0">
                    <a:pos x="55" y="52"/>
                  </a:cxn>
                </a:cxnLst>
                <a:rect l="0" t="0" r="r" b="b"/>
                <a:pathLst>
                  <a:path w="55" h="52">
                    <a:moveTo>
                      <a:pt x="55" y="52"/>
                    </a:moveTo>
                    <a:lnTo>
                      <a:pt x="27" y="0"/>
                    </a:lnTo>
                    <a:lnTo>
                      <a:pt x="0" y="52"/>
                    </a:lnTo>
                    <a:lnTo>
                      <a:pt x="55" y="52"/>
                    </a:lnTo>
                    <a:close/>
                  </a:path>
                </a:pathLst>
              </a:custGeom>
              <a:solidFill>
                <a:srgbClr val="000000"/>
              </a:solidFill>
              <a:ln w="9525">
                <a:noFill/>
                <a:round/>
                <a:headEnd/>
                <a:tailEnd/>
              </a:ln>
              <a:effectLst/>
            </p:spPr>
            <p:txBody>
              <a:bodyPr wrap="none" anchor="ctr"/>
              <a:lstStyle/>
              <a:p>
                <a:endParaRPr lang="zh-CN" altLang="en-US"/>
              </a:p>
            </p:txBody>
          </p:sp>
        </p:grpSp>
        <p:grpSp>
          <p:nvGrpSpPr>
            <p:cNvPr id="241735" name="Group 71"/>
            <p:cNvGrpSpPr>
              <a:grpSpLocks/>
            </p:cNvGrpSpPr>
            <p:nvPr/>
          </p:nvGrpSpPr>
          <p:grpSpPr bwMode="auto">
            <a:xfrm>
              <a:off x="4381" y="1953"/>
              <a:ext cx="197" cy="184"/>
              <a:chOff x="4381" y="1953"/>
              <a:chExt cx="197" cy="184"/>
            </a:xfrm>
          </p:grpSpPr>
          <p:sp>
            <p:nvSpPr>
              <p:cNvPr id="241736" name="Freeform 72"/>
              <p:cNvSpPr>
                <a:spLocks noChangeArrowheads="1"/>
              </p:cNvSpPr>
              <p:nvPr/>
            </p:nvSpPr>
            <p:spPr bwMode="auto">
              <a:xfrm>
                <a:off x="4381" y="1953"/>
                <a:ext cx="198" cy="185"/>
              </a:xfrm>
              <a:custGeom>
                <a:avLst/>
                <a:gdLst/>
                <a:ahLst/>
                <a:cxnLst>
                  <a:cxn ang="0">
                    <a:pos x="85" y="0"/>
                  </a:cxn>
                  <a:cxn ang="0">
                    <a:pos x="67" y="1"/>
                  </a:cxn>
                  <a:cxn ang="0">
                    <a:pos x="52" y="6"/>
                  </a:cxn>
                  <a:cxn ang="0">
                    <a:pos x="37" y="13"/>
                  </a:cxn>
                  <a:cxn ang="0">
                    <a:pos x="25" y="23"/>
                  </a:cxn>
                  <a:cxn ang="0">
                    <a:pos x="14" y="34"/>
                  </a:cxn>
                  <a:cxn ang="0">
                    <a:pos x="7" y="47"/>
                  </a:cxn>
                  <a:cxn ang="0">
                    <a:pos x="2" y="62"/>
                  </a:cxn>
                  <a:cxn ang="0">
                    <a:pos x="0" y="78"/>
                  </a:cxn>
                  <a:cxn ang="0">
                    <a:pos x="2" y="95"/>
                  </a:cxn>
                  <a:cxn ang="0">
                    <a:pos x="7" y="109"/>
                  </a:cxn>
                  <a:cxn ang="0">
                    <a:pos x="14" y="123"/>
                  </a:cxn>
                  <a:cxn ang="0">
                    <a:pos x="25" y="134"/>
                  </a:cxn>
                  <a:cxn ang="0">
                    <a:pos x="37" y="144"/>
                  </a:cxn>
                  <a:cxn ang="0">
                    <a:pos x="52" y="150"/>
                  </a:cxn>
                  <a:cxn ang="0">
                    <a:pos x="67" y="155"/>
                  </a:cxn>
                  <a:cxn ang="0">
                    <a:pos x="85" y="157"/>
                  </a:cxn>
                  <a:cxn ang="0">
                    <a:pos x="103" y="155"/>
                  </a:cxn>
                  <a:cxn ang="0">
                    <a:pos x="119" y="150"/>
                  </a:cxn>
                  <a:cxn ang="0">
                    <a:pos x="133" y="144"/>
                  </a:cxn>
                  <a:cxn ang="0">
                    <a:pos x="145" y="134"/>
                  </a:cxn>
                  <a:cxn ang="0">
                    <a:pos x="156" y="123"/>
                  </a:cxn>
                  <a:cxn ang="0">
                    <a:pos x="163" y="109"/>
                  </a:cxn>
                  <a:cxn ang="0">
                    <a:pos x="168" y="95"/>
                  </a:cxn>
                  <a:cxn ang="0">
                    <a:pos x="170" y="78"/>
                  </a:cxn>
                  <a:cxn ang="0">
                    <a:pos x="168" y="62"/>
                  </a:cxn>
                  <a:cxn ang="0">
                    <a:pos x="163" y="47"/>
                  </a:cxn>
                  <a:cxn ang="0">
                    <a:pos x="156" y="34"/>
                  </a:cxn>
                  <a:cxn ang="0">
                    <a:pos x="145" y="23"/>
                  </a:cxn>
                  <a:cxn ang="0">
                    <a:pos x="133" y="13"/>
                  </a:cxn>
                  <a:cxn ang="0">
                    <a:pos x="119" y="6"/>
                  </a:cxn>
                  <a:cxn ang="0">
                    <a:pos x="103" y="1"/>
                  </a:cxn>
                  <a:cxn ang="0">
                    <a:pos x="85" y="0"/>
                  </a:cxn>
                </a:cxnLst>
                <a:rect l="0" t="0" r="r" b="b"/>
                <a:pathLst>
                  <a:path w="170" h="157">
                    <a:moveTo>
                      <a:pt x="85" y="0"/>
                    </a:moveTo>
                    <a:lnTo>
                      <a:pt x="67" y="1"/>
                    </a:lnTo>
                    <a:lnTo>
                      <a:pt x="52" y="6"/>
                    </a:lnTo>
                    <a:lnTo>
                      <a:pt x="37" y="13"/>
                    </a:lnTo>
                    <a:lnTo>
                      <a:pt x="25" y="23"/>
                    </a:lnTo>
                    <a:lnTo>
                      <a:pt x="14" y="34"/>
                    </a:lnTo>
                    <a:lnTo>
                      <a:pt x="7" y="47"/>
                    </a:lnTo>
                    <a:lnTo>
                      <a:pt x="2" y="62"/>
                    </a:lnTo>
                    <a:lnTo>
                      <a:pt x="0" y="78"/>
                    </a:lnTo>
                    <a:lnTo>
                      <a:pt x="2" y="95"/>
                    </a:lnTo>
                    <a:lnTo>
                      <a:pt x="7" y="109"/>
                    </a:lnTo>
                    <a:lnTo>
                      <a:pt x="14" y="123"/>
                    </a:lnTo>
                    <a:lnTo>
                      <a:pt x="25" y="134"/>
                    </a:lnTo>
                    <a:lnTo>
                      <a:pt x="37" y="144"/>
                    </a:lnTo>
                    <a:lnTo>
                      <a:pt x="52" y="150"/>
                    </a:lnTo>
                    <a:lnTo>
                      <a:pt x="67" y="155"/>
                    </a:lnTo>
                    <a:lnTo>
                      <a:pt x="85" y="157"/>
                    </a:lnTo>
                    <a:lnTo>
                      <a:pt x="103" y="155"/>
                    </a:lnTo>
                    <a:lnTo>
                      <a:pt x="119" y="150"/>
                    </a:lnTo>
                    <a:lnTo>
                      <a:pt x="133" y="144"/>
                    </a:lnTo>
                    <a:lnTo>
                      <a:pt x="145" y="134"/>
                    </a:lnTo>
                    <a:lnTo>
                      <a:pt x="156" y="123"/>
                    </a:lnTo>
                    <a:lnTo>
                      <a:pt x="163" y="109"/>
                    </a:lnTo>
                    <a:lnTo>
                      <a:pt x="168" y="95"/>
                    </a:lnTo>
                    <a:lnTo>
                      <a:pt x="170" y="78"/>
                    </a:lnTo>
                    <a:lnTo>
                      <a:pt x="168" y="62"/>
                    </a:lnTo>
                    <a:lnTo>
                      <a:pt x="163" y="47"/>
                    </a:lnTo>
                    <a:lnTo>
                      <a:pt x="156" y="34"/>
                    </a:lnTo>
                    <a:lnTo>
                      <a:pt x="145" y="23"/>
                    </a:lnTo>
                    <a:lnTo>
                      <a:pt x="133" y="13"/>
                    </a:lnTo>
                    <a:lnTo>
                      <a:pt x="119" y="6"/>
                    </a:lnTo>
                    <a:lnTo>
                      <a:pt x="103" y="1"/>
                    </a:lnTo>
                    <a:lnTo>
                      <a:pt x="85" y="0"/>
                    </a:lnTo>
                    <a:close/>
                  </a:path>
                </a:pathLst>
              </a:custGeom>
              <a:solidFill>
                <a:srgbClr val="FF99FF"/>
              </a:solidFill>
              <a:ln w="7920">
                <a:solidFill>
                  <a:srgbClr val="000000"/>
                </a:solidFill>
                <a:round/>
                <a:headEnd/>
                <a:tailEnd/>
              </a:ln>
              <a:effectLst/>
            </p:spPr>
            <p:txBody>
              <a:bodyPr wrap="none" anchor="ctr"/>
              <a:lstStyle/>
              <a:p>
                <a:endParaRPr lang="zh-CN" altLang="en-US"/>
              </a:p>
            </p:txBody>
          </p:sp>
          <p:sp>
            <p:nvSpPr>
              <p:cNvPr id="241737" name="Line 73"/>
              <p:cNvSpPr>
                <a:spLocks noChangeShapeType="1"/>
              </p:cNvSpPr>
              <p:nvPr/>
            </p:nvSpPr>
            <p:spPr bwMode="auto">
              <a:xfrm>
                <a:off x="4410" y="1981"/>
                <a:ext cx="140" cy="131"/>
              </a:xfrm>
              <a:prstGeom prst="line">
                <a:avLst/>
              </a:prstGeom>
              <a:noFill/>
              <a:ln w="7920">
                <a:solidFill>
                  <a:srgbClr val="000000"/>
                </a:solidFill>
                <a:miter lim="800000"/>
                <a:headEnd/>
                <a:tailEnd/>
              </a:ln>
              <a:effectLst/>
            </p:spPr>
            <p:txBody>
              <a:bodyPr/>
              <a:lstStyle/>
              <a:p>
                <a:endParaRPr lang="zh-CN" altLang="en-US"/>
              </a:p>
            </p:txBody>
          </p:sp>
          <p:sp>
            <p:nvSpPr>
              <p:cNvPr id="241738" name="Line 74"/>
              <p:cNvSpPr>
                <a:spLocks noChangeShapeType="1"/>
              </p:cNvSpPr>
              <p:nvPr/>
            </p:nvSpPr>
            <p:spPr bwMode="auto">
              <a:xfrm flipV="1">
                <a:off x="4410" y="1979"/>
                <a:ext cx="140" cy="133"/>
              </a:xfrm>
              <a:prstGeom prst="line">
                <a:avLst/>
              </a:prstGeom>
              <a:noFill/>
              <a:ln w="7920">
                <a:solidFill>
                  <a:srgbClr val="000000"/>
                </a:solidFill>
                <a:miter lim="800000"/>
                <a:headEnd/>
                <a:tailEnd/>
              </a:ln>
              <a:effectLst/>
            </p:spPr>
            <p:txBody>
              <a:bodyPr/>
              <a:lstStyle/>
              <a:p>
                <a:endParaRPr lang="zh-CN" altLang="en-US"/>
              </a:p>
            </p:txBody>
          </p:sp>
        </p:grpSp>
        <p:grpSp>
          <p:nvGrpSpPr>
            <p:cNvPr id="241739" name="Group 75"/>
            <p:cNvGrpSpPr>
              <a:grpSpLocks/>
            </p:cNvGrpSpPr>
            <p:nvPr/>
          </p:nvGrpSpPr>
          <p:grpSpPr bwMode="auto">
            <a:xfrm>
              <a:off x="4398" y="2688"/>
              <a:ext cx="197" cy="184"/>
              <a:chOff x="4398" y="2688"/>
              <a:chExt cx="197" cy="184"/>
            </a:xfrm>
          </p:grpSpPr>
          <p:sp>
            <p:nvSpPr>
              <p:cNvPr id="241740" name="Freeform 76"/>
              <p:cNvSpPr>
                <a:spLocks noChangeArrowheads="1"/>
              </p:cNvSpPr>
              <p:nvPr/>
            </p:nvSpPr>
            <p:spPr bwMode="auto">
              <a:xfrm>
                <a:off x="4398" y="2688"/>
                <a:ext cx="198" cy="185"/>
              </a:xfrm>
              <a:custGeom>
                <a:avLst/>
                <a:gdLst/>
                <a:ahLst/>
                <a:cxnLst>
                  <a:cxn ang="0">
                    <a:pos x="85" y="0"/>
                  </a:cxn>
                  <a:cxn ang="0">
                    <a:pos x="68" y="2"/>
                  </a:cxn>
                  <a:cxn ang="0">
                    <a:pos x="52" y="7"/>
                  </a:cxn>
                  <a:cxn ang="0">
                    <a:pos x="38" y="13"/>
                  </a:cxn>
                  <a:cxn ang="0">
                    <a:pos x="25" y="23"/>
                  </a:cxn>
                  <a:cxn ang="0">
                    <a:pos x="15" y="34"/>
                  </a:cxn>
                  <a:cxn ang="0">
                    <a:pos x="7" y="48"/>
                  </a:cxn>
                  <a:cxn ang="0">
                    <a:pos x="2" y="62"/>
                  </a:cxn>
                  <a:cxn ang="0">
                    <a:pos x="0" y="79"/>
                  </a:cxn>
                  <a:cxn ang="0">
                    <a:pos x="2" y="95"/>
                  </a:cxn>
                  <a:cxn ang="0">
                    <a:pos x="7" y="110"/>
                  </a:cxn>
                  <a:cxn ang="0">
                    <a:pos x="15" y="123"/>
                  </a:cxn>
                  <a:cxn ang="0">
                    <a:pos x="25" y="134"/>
                  </a:cxn>
                  <a:cxn ang="0">
                    <a:pos x="38" y="144"/>
                  </a:cxn>
                  <a:cxn ang="0">
                    <a:pos x="52" y="151"/>
                  </a:cxn>
                  <a:cxn ang="0">
                    <a:pos x="68" y="156"/>
                  </a:cxn>
                  <a:cxn ang="0">
                    <a:pos x="85" y="157"/>
                  </a:cxn>
                  <a:cxn ang="0">
                    <a:pos x="103" y="156"/>
                  </a:cxn>
                  <a:cxn ang="0">
                    <a:pos x="119" y="151"/>
                  </a:cxn>
                  <a:cxn ang="0">
                    <a:pos x="133" y="144"/>
                  </a:cxn>
                  <a:cxn ang="0">
                    <a:pos x="146" y="134"/>
                  </a:cxn>
                  <a:cxn ang="0">
                    <a:pos x="156" y="123"/>
                  </a:cxn>
                  <a:cxn ang="0">
                    <a:pos x="163" y="110"/>
                  </a:cxn>
                  <a:cxn ang="0">
                    <a:pos x="169" y="95"/>
                  </a:cxn>
                  <a:cxn ang="0">
                    <a:pos x="170" y="79"/>
                  </a:cxn>
                  <a:cxn ang="0">
                    <a:pos x="169" y="62"/>
                  </a:cxn>
                  <a:cxn ang="0">
                    <a:pos x="163" y="48"/>
                  </a:cxn>
                  <a:cxn ang="0">
                    <a:pos x="156" y="34"/>
                  </a:cxn>
                  <a:cxn ang="0">
                    <a:pos x="146" y="23"/>
                  </a:cxn>
                  <a:cxn ang="0">
                    <a:pos x="133" y="13"/>
                  </a:cxn>
                  <a:cxn ang="0">
                    <a:pos x="119" y="7"/>
                  </a:cxn>
                  <a:cxn ang="0">
                    <a:pos x="103" y="2"/>
                  </a:cxn>
                  <a:cxn ang="0">
                    <a:pos x="85" y="0"/>
                  </a:cxn>
                </a:cxnLst>
                <a:rect l="0" t="0" r="r" b="b"/>
                <a:pathLst>
                  <a:path w="170" h="157">
                    <a:moveTo>
                      <a:pt x="85" y="0"/>
                    </a:moveTo>
                    <a:lnTo>
                      <a:pt x="68" y="2"/>
                    </a:lnTo>
                    <a:lnTo>
                      <a:pt x="52" y="7"/>
                    </a:lnTo>
                    <a:lnTo>
                      <a:pt x="38" y="13"/>
                    </a:lnTo>
                    <a:lnTo>
                      <a:pt x="25" y="23"/>
                    </a:lnTo>
                    <a:lnTo>
                      <a:pt x="15" y="34"/>
                    </a:lnTo>
                    <a:lnTo>
                      <a:pt x="7" y="48"/>
                    </a:lnTo>
                    <a:lnTo>
                      <a:pt x="2" y="62"/>
                    </a:lnTo>
                    <a:lnTo>
                      <a:pt x="0" y="79"/>
                    </a:lnTo>
                    <a:lnTo>
                      <a:pt x="2" y="95"/>
                    </a:lnTo>
                    <a:lnTo>
                      <a:pt x="7" y="110"/>
                    </a:lnTo>
                    <a:lnTo>
                      <a:pt x="15" y="123"/>
                    </a:lnTo>
                    <a:lnTo>
                      <a:pt x="25" y="134"/>
                    </a:lnTo>
                    <a:lnTo>
                      <a:pt x="38" y="144"/>
                    </a:lnTo>
                    <a:lnTo>
                      <a:pt x="52" y="151"/>
                    </a:lnTo>
                    <a:lnTo>
                      <a:pt x="68" y="156"/>
                    </a:lnTo>
                    <a:lnTo>
                      <a:pt x="85" y="157"/>
                    </a:lnTo>
                    <a:lnTo>
                      <a:pt x="103" y="156"/>
                    </a:lnTo>
                    <a:lnTo>
                      <a:pt x="119" y="151"/>
                    </a:lnTo>
                    <a:lnTo>
                      <a:pt x="133" y="144"/>
                    </a:lnTo>
                    <a:lnTo>
                      <a:pt x="146" y="134"/>
                    </a:lnTo>
                    <a:lnTo>
                      <a:pt x="156" y="123"/>
                    </a:lnTo>
                    <a:lnTo>
                      <a:pt x="163" y="110"/>
                    </a:lnTo>
                    <a:lnTo>
                      <a:pt x="169" y="95"/>
                    </a:lnTo>
                    <a:lnTo>
                      <a:pt x="170" y="79"/>
                    </a:lnTo>
                    <a:lnTo>
                      <a:pt x="169" y="62"/>
                    </a:lnTo>
                    <a:lnTo>
                      <a:pt x="163" y="48"/>
                    </a:lnTo>
                    <a:lnTo>
                      <a:pt x="156" y="34"/>
                    </a:lnTo>
                    <a:lnTo>
                      <a:pt x="146" y="23"/>
                    </a:lnTo>
                    <a:lnTo>
                      <a:pt x="133" y="13"/>
                    </a:lnTo>
                    <a:lnTo>
                      <a:pt x="119" y="7"/>
                    </a:lnTo>
                    <a:lnTo>
                      <a:pt x="103" y="2"/>
                    </a:lnTo>
                    <a:lnTo>
                      <a:pt x="85" y="0"/>
                    </a:lnTo>
                    <a:close/>
                  </a:path>
                </a:pathLst>
              </a:custGeom>
              <a:solidFill>
                <a:srgbClr val="FF99FF"/>
              </a:solidFill>
              <a:ln w="7920">
                <a:solidFill>
                  <a:srgbClr val="000000"/>
                </a:solidFill>
                <a:round/>
                <a:headEnd/>
                <a:tailEnd/>
              </a:ln>
              <a:effectLst/>
            </p:spPr>
            <p:txBody>
              <a:bodyPr wrap="none" anchor="ctr"/>
              <a:lstStyle/>
              <a:p>
                <a:endParaRPr lang="zh-CN" altLang="en-US"/>
              </a:p>
            </p:txBody>
          </p:sp>
          <p:sp>
            <p:nvSpPr>
              <p:cNvPr id="241741" name="Line 77"/>
              <p:cNvSpPr>
                <a:spLocks noChangeShapeType="1"/>
              </p:cNvSpPr>
              <p:nvPr/>
            </p:nvSpPr>
            <p:spPr bwMode="auto">
              <a:xfrm>
                <a:off x="4427" y="2715"/>
                <a:ext cx="141" cy="131"/>
              </a:xfrm>
              <a:prstGeom prst="line">
                <a:avLst/>
              </a:prstGeom>
              <a:noFill/>
              <a:ln w="7920">
                <a:solidFill>
                  <a:srgbClr val="000000"/>
                </a:solidFill>
                <a:miter lim="800000"/>
                <a:headEnd/>
                <a:tailEnd/>
              </a:ln>
              <a:effectLst/>
            </p:spPr>
            <p:txBody>
              <a:bodyPr/>
              <a:lstStyle/>
              <a:p>
                <a:endParaRPr lang="zh-CN" altLang="en-US"/>
              </a:p>
            </p:txBody>
          </p:sp>
          <p:sp>
            <p:nvSpPr>
              <p:cNvPr id="241742" name="Line 78"/>
              <p:cNvSpPr>
                <a:spLocks noChangeShapeType="1"/>
              </p:cNvSpPr>
              <p:nvPr/>
            </p:nvSpPr>
            <p:spPr bwMode="auto">
              <a:xfrm flipV="1">
                <a:off x="4427" y="2713"/>
                <a:ext cx="141" cy="133"/>
              </a:xfrm>
              <a:prstGeom prst="line">
                <a:avLst/>
              </a:prstGeom>
              <a:noFill/>
              <a:ln w="7920">
                <a:solidFill>
                  <a:srgbClr val="000000"/>
                </a:solidFill>
                <a:miter lim="800000"/>
                <a:headEnd/>
                <a:tailEnd/>
              </a:ln>
              <a:effectLst/>
            </p:spPr>
            <p:txBody>
              <a:bodyPr/>
              <a:lstStyle/>
              <a:p>
                <a:endParaRPr lang="zh-CN" altLang="en-US"/>
              </a:p>
            </p:txBody>
          </p:sp>
        </p:grpSp>
        <p:sp>
          <p:nvSpPr>
            <p:cNvPr id="241743" name="Line 79"/>
            <p:cNvSpPr>
              <a:spLocks noChangeShapeType="1"/>
            </p:cNvSpPr>
            <p:nvPr/>
          </p:nvSpPr>
          <p:spPr bwMode="auto">
            <a:xfrm>
              <a:off x="3935" y="2788"/>
              <a:ext cx="446" cy="1"/>
            </a:xfrm>
            <a:prstGeom prst="line">
              <a:avLst/>
            </a:prstGeom>
            <a:noFill/>
            <a:ln w="7920">
              <a:solidFill>
                <a:srgbClr val="000000"/>
              </a:solidFill>
              <a:miter lim="800000"/>
              <a:headEnd/>
              <a:tailEnd/>
            </a:ln>
            <a:effectLst/>
          </p:spPr>
          <p:txBody>
            <a:bodyPr/>
            <a:lstStyle/>
            <a:p>
              <a:endParaRPr lang="zh-CN" altLang="en-US"/>
            </a:p>
          </p:txBody>
        </p:sp>
        <p:sp>
          <p:nvSpPr>
            <p:cNvPr id="241744" name="Line 80"/>
            <p:cNvSpPr>
              <a:spLocks noChangeShapeType="1"/>
            </p:cNvSpPr>
            <p:nvPr/>
          </p:nvSpPr>
          <p:spPr bwMode="auto">
            <a:xfrm>
              <a:off x="3935" y="2045"/>
              <a:ext cx="446" cy="1"/>
            </a:xfrm>
            <a:prstGeom prst="line">
              <a:avLst/>
            </a:prstGeom>
            <a:noFill/>
            <a:ln w="7920">
              <a:solidFill>
                <a:srgbClr val="000000"/>
              </a:solidFill>
              <a:miter lim="800000"/>
              <a:headEnd/>
              <a:tailEnd/>
            </a:ln>
            <a:effectLst/>
          </p:spPr>
          <p:txBody>
            <a:bodyPr/>
            <a:lstStyle/>
            <a:p>
              <a:endParaRPr lang="zh-CN" altLang="en-US"/>
            </a:p>
          </p:txBody>
        </p:sp>
        <p:sp>
          <p:nvSpPr>
            <p:cNvPr id="241745" name="Freeform 81"/>
            <p:cNvSpPr>
              <a:spLocks noChangeArrowheads="1"/>
            </p:cNvSpPr>
            <p:nvPr/>
          </p:nvSpPr>
          <p:spPr bwMode="auto">
            <a:xfrm>
              <a:off x="4875" y="1627"/>
              <a:ext cx="149" cy="234"/>
            </a:xfrm>
            <a:custGeom>
              <a:avLst/>
              <a:gdLst/>
              <a:ahLst/>
              <a:cxnLst>
                <a:cxn ang="0">
                  <a:pos x="67" y="198"/>
                </a:cxn>
                <a:cxn ang="0">
                  <a:pos x="128" y="0"/>
                </a:cxn>
                <a:cxn ang="0">
                  <a:pos x="0" y="3"/>
                </a:cxn>
                <a:cxn ang="0">
                  <a:pos x="67" y="198"/>
                </a:cxn>
              </a:cxnLst>
              <a:rect l="0" t="0" r="r" b="b"/>
              <a:pathLst>
                <a:path w="128" h="198">
                  <a:moveTo>
                    <a:pt x="67" y="198"/>
                  </a:moveTo>
                  <a:lnTo>
                    <a:pt x="128" y="0"/>
                  </a:lnTo>
                  <a:lnTo>
                    <a:pt x="0" y="3"/>
                  </a:lnTo>
                  <a:lnTo>
                    <a:pt x="67" y="198"/>
                  </a:lnTo>
                  <a:close/>
                </a:path>
              </a:pathLst>
            </a:custGeom>
            <a:solidFill>
              <a:srgbClr val="66FF66"/>
            </a:solidFill>
            <a:ln w="7920">
              <a:solidFill>
                <a:srgbClr val="000000"/>
              </a:solidFill>
              <a:round/>
              <a:headEnd/>
              <a:tailEnd/>
            </a:ln>
            <a:effectLst/>
          </p:spPr>
          <p:txBody>
            <a:bodyPr wrap="none" anchor="ctr"/>
            <a:lstStyle/>
            <a:p>
              <a:endParaRPr lang="zh-CN" altLang="en-US"/>
            </a:p>
          </p:txBody>
        </p:sp>
        <p:grpSp>
          <p:nvGrpSpPr>
            <p:cNvPr id="241746" name="Group 82"/>
            <p:cNvGrpSpPr>
              <a:grpSpLocks/>
            </p:cNvGrpSpPr>
            <p:nvPr/>
          </p:nvGrpSpPr>
          <p:grpSpPr bwMode="auto">
            <a:xfrm>
              <a:off x="4580" y="1860"/>
              <a:ext cx="406" cy="184"/>
              <a:chOff x="4580" y="1860"/>
              <a:chExt cx="406" cy="184"/>
            </a:xfrm>
          </p:grpSpPr>
          <p:sp>
            <p:nvSpPr>
              <p:cNvPr id="241747" name="Freeform 83"/>
              <p:cNvSpPr>
                <a:spLocks noChangeArrowheads="1"/>
              </p:cNvSpPr>
              <p:nvPr/>
            </p:nvSpPr>
            <p:spPr bwMode="auto">
              <a:xfrm>
                <a:off x="4580" y="1914"/>
                <a:ext cx="373" cy="131"/>
              </a:xfrm>
              <a:custGeom>
                <a:avLst/>
                <a:gdLst/>
                <a:ahLst/>
                <a:cxnLst>
                  <a:cxn ang="0">
                    <a:pos x="0" y="111"/>
                  </a:cxn>
                  <a:cxn ang="0">
                    <a:pos x="320" y="111"/>
                  </a:cxn>
                  <a:cxn ang="0">
                    <a:pos x="320" y="0"/>
                  </a:cxn>
                </a:cxnLst>
                <a:rect l="0" t="0" r="r" b="b"/>
                <a:pathLst>
                  <a:path w="320" h="111">
                    <a:moveTo>
                      <a:pt x="0" y="111"/>
                    </a:moveTo>
                    <a:lnTo>
                      <a:pt x="320" y="111"/>
                    </a:lnTo>
                    <a:lnTo>
                      <a:pt x="320" y="0"/>
                    </a:lnTo>
                  </a:path>
                </a:pathLst>
              </a:custGeom>
              <a:noFill/>
              <a:ln w="7920">
                <a:solidFill>
                  <a:srgbClr val="000000"/>
                </a:solidFill>
                <a:round/>
                <a:headEnd/>
                <a:tailEnd/>
              </a:ln>
              <a:effectLst/>
            </p:spPr>
            <p:txBody>
              <a:bodyPr wrap="none" anchor="ctr"/>
              <a:lstStyle/>
              <a:p>
                <a:endParaRPr lang="zh-CN" altLang="en-US"/>
              </a:p>
            </p:txBody>
          </p:sp>
          <p:sp>
            <p:nvSpPr>
              <p:cNvPr id="241748" name="Freeform 84"/>
              <p:cNvSpPr>
                <a:spLocks noChangeArrowheads="1"/>
              </p:cNvSpPr>
              <p:nvPr/>
            </p:nvSpPr>
            <p:spPr bwMode="auto">
              <a:xfrm>
                <a:off x="4923" y="1860"/>
                <a:ext cx="64" cy="60"/>
              </a:xfrm>
              <a:custGeom>
                <a:avLst/>
                <a:gdLst/>
                <a:ahLst/>
                <a:cxnLst>
                  <a:cxn ang="0">
                    <a:pos x="55" y="51"/>
                  </a:cxn>
                  <a:cxn ang="0">
                    <a:pos x="28" y="0"/>
                  </a:cxn>
                  <a:cxn ang="0">
                    <a:pos x="0" y="51"/>
                  </a:cxn>
                  <a:cxn ang="0">
                    <a:pos x="55" y="51"/>
                  </a:cxn>
                </a:cxnLst>
                <a:rect l="0" t="0" r="r" b="b"/>
                <a:pathLst>
                  <a:path w="55" h="51">
                    <a:moveTo>
                      <a:pt x="55" y="51"/>
                    </a:moveTo>
                    <a:lnTo>
                      <a:pt x="28" y="0"/>
                    </a:lnTo>
                    <a:lnTo>
                      <a:pt x="0" y="51"/>
                    </a:lnTo>
                    <a:lnTo>
                      <a:pt x="55" y="51"/>
                    </a:lnTo>
                    <a:close/>
                  </a:path>
                </a:pathLst>
              </a:custGeom>
              <a:solidFill>
                <a:srgbClr val="000000"/>
              </a:solidFill>
              <a:ln w="9525">
                <a:noFill/>
                <a:round/>
                <a:headEnd/>
                <a:tailEnd/>
              </a:ln>
              <a:effectLst/>
            </p:spPr>
            <p:txBody>
              <a:bodyPr wrap="none" anchor="ctr"/>
              <a:lstStyle/>
              <a:p>
                <a:endParaRPr lang="zh-CN" altLang="en-US"/>
              </a:p>
            </p:txBody>
          </p:sp>
        </p:grpSp>
        <p:sp>
          <p:nvSpPr>
            <p:cNvPr id="241749" name="Freeform 85"/>
            <p:cNvSpPr>
              <a:spLocks noChangeArrowheads="1"/>
            </p:cNvSpPr>
            <p:nvPr/>
          </p:nvSpPr>
          <p:spPr bwMode="auto">
            <a:xfrm>
              <a:off x="4891" y="2369"/>
              <a:ext cx="149" cy="234"/>
            </a:xfrm>
            <a:custGeom>
              <a:avLst/>
              <a:gdLst/>
              <a:ahLst/>
              <a:cxnLst>
                <a:cxn ang="0">
                  <a:pos x="68" y="198"/>
                </a:cxn>
                <a:cxn ang="0">
                  <a:pos x="128" y="0"/>
                </a:cxn>
                <a:cxn ang="0">
                  <a:pos x="0" y="3"/>
                </a:cxn>
                <a:cxn ang="0">
                  <a:pos x="68" y="198"/>
                </a:cxn>
              </a:cxnLst>
              <a:rect l="0" t="0" r="r" b="b"/>
              <a:pathLst>
                <a:path w="128" h="198">
                  <a:moveTo>
                    <a:pt x="68" y="198"/>
                  </a:moveTo>
                  <a:lnTo>
                    <a:pt x="128" y="0"/>
                  </a:lnTo>
                  <a:lnTo>
                    <a:pt x="0" y="3"/>
                  </a:lnTo>
                  <a:lnTo>
                    <a:pt x="68" y="198"/>
                  </a:lnTo>
                  <a:close/>
                </a:path>
              </a:pathLst>
            </a:custGeom>
            <a:solidFill>
              <a:srgbClr val="66FF66"/>
            </a:solidFill>
            <a:ln w="7920">
              <a:solidFill>
                <a:srgbClr val="000000"/>
              </a:solidFill>
              <a:round/>
              <a:headEnd/>
              <a:tailEnd/>
            </a:ln>
            <a:effectLst/>
          </p:spPr>
          <p:txBody>
            <a:bodyPr wrap="none" anchor="ctr"/>
            <a:lstStyle/>
            <a:p>
              <a:endParaRPr lang="zh-CN" altLang="en-US"/>
            </a:p>
          </p:txBody>
        </p:sp>
        <p:grpSp>
          <p:nvGrpSpPr>
            <p:cNvPr id="241750" name="Group 86"/>
            <p:cNvGrpSpPr>
              <a:grpSpLocks/>
            </p:cNvGrpSpPr>
            <p:nvPr/>
          </p:nvGrpSpPr>
          <p:grpSpPr bwMode="auto">
            <a:xfrm>
              <a:off x="4596" y="2603"/>
              <a:ext cx="406" cy="184"/>
              <a:chOff x="4596" y="2603"/>
              <a:chExt cx="406" cy="184"/>
            </a:xfrm>
          </p:grpSpPr>
          <p:sp>
            <p:nvSpPr>
              <p:cNvPr id="241751" name="Freeform 87"/>
              <p:cNvSpPr>
                <a:spLocks noChangeArrowheads="1"/>
              </p:cNvSpPr>
              <p:nvPr/>
            </p:nvSpPr>
            <p:spPr bwMode="auto">
              <a:xfrm>
                <a:off x="4596" y="2657"/>
                <a:ext cx="375" cy="131"/>
              </a:xfrm>
              <a:custGeom>
                <a:avLst/>
                <a:gdLst/>
                <a:ahLst/>
                <a:cxnLst>
                  <a:cxn ang="0">
                    <a:pos x="0" y="111"/>
                  </a:cxn>
                  <a:cxn ang="0">
                    <a:pos x="321" y="111"/>
                  </a:cxn>
                  <a:cxn ang="0">
                    <a:pos x="321" y="0"/>
                  </a:cxn>
                </a:cxnLst>
                <a:rect l="0" t="0" r="r" b="b"/>
                <a:pathLst>
                  <a:path w="321" h="111">
                    <a:moveTo>
                      <a:pt x="0" y="111"/>
                    </a:moveTo>
                    <a:lnTo>
                      <a:pt x="321" y="111"/>
                    </a:lnTo>
                    <a:lnTo>
                      <a:pt x="321" y="0"/>
                    </a:lnTo>
                  </a:path>
                </a:pathLst>
              </a:custGeom>
              <a:noFill/>
              <a:ln w="7920">
                <a:solidFill>
                  <a:srgbClr val="000000"/>
                </a:solidFill>
                <a:round/>
                <a:headEnd/>
                <a:tailEnd/>
              </a:ln>
              <a:effectLst/>
            </p:spPr>
            <p:txBody>
              <a:bodyPr wrap="none" anchor="ctr"/>
              <a:lstStyle/>
              <a:p>
                <a:endParaRPr lang="zh-CN" altLang="en-US"/>
              </a:p>
            </p:txBody>
          </p:sp>
          <p:sp>
            <p:nvSpPr>
              <p:cNvPr id="241752" name="Freeform 88"/>
              <p:cNvSpPr>
                <a:spLocks noChangeArrowheads="1"/>
              </p:cNvSpPr>
              <p:nvPr/>
            </p:nvSpPr>
            <p:spPr bwMode="auto">
              <a:xfrm>
                <a:off x="4939" y="2603"/>
                <a:ext cx="64" cy="60"/>
              </a:xfrm>
              <a:custGeom>
                <a:avLst/>
                <a:gdLst/>
                <a:ahLst/>
                <a:cxnLst>
                  <a:cxn ang="0">
                    <a:pos x="55" y="51"/>
                  </a:cxn>
                  <a:cxn ang="0">
                    <a:pos x="28" y="0"/>
                  </a:cxn>
                  <a:cxn ang="0">
                    <a:pos x="0" y="51"/>
                  </a:cxn>
                  <a:cxn ang="0">
                    <a:pos x="55" y="51"/>
                  </a:cxn>
                </a:cxnLst>
                <a:rect l="0" t="0" r="r" b="b"/>
                <a:pathLst>
                  <a:path w="55" h="51">
                    <a:moveTo>
                      <a:pt x="55" y="51"/>
                    </a:moveTo>
                    <a:lnTo>
                      <a:pt x="28" y="0"/>
                    </a:lnTo>
                    <a:lnTo>
                      <a:pt x="0" y="51"/>
                    </a:lnTo>
                    <a:lnTo>
                      <a:pt x="55" y="51"/>
                    </a:lnTo>
                    <a:close/>
                  </a:path>
                </a:pathLst>
              </a:custGeom>
              <a:solidFill>
                <a:srgbClr val="000000"/>
              </a:solidFill>
              <a:ln w="9525">
                <a:noFill/>
                <a:round/>
                <a:headEnd/>
                <a:tailEnd/>
              </a:ln>
              <a:effectLst/>
            </p:spPr>
            <p:txBody>
              <a:bodyPr wrap="none" anchor="ctr"/>
              <a:lstStyle/>
              <a:p>
                <a:endParaRPr lang="zh-CN" altLang="en-US"/>
              </a:p>
            </p:txBody>
          </p:sp>
        </p:grpSp>
        <p:sp>
          <p:nvSpPr>
            <p:cNvPr id="241753" name="Rectangle 89"/>
            <p:cNvSpPr>
              <a:spLocks noChangeArrowheads="1"/>
            </p:cNvSpPr>
            <p:nvPr/>
          </p:nvSpPr>
          <p:spPr bwMode="auto">
            <a:xfrm>
              <a:off x="1951" y="1767"/>
              <a:ext cx="300" cy="281"/>
            </a:xfrm>
            <a:prstGeom prst="rect">
              <a:avLst/>
            </a:prstGeom>
            <a:noFill/>
            <a:ln w="9525">
              <a:noFill/>
              <a:round/>
              <a:headEnd/>
              <a:tailEnd/>
            </a:ln>
            <a:effectLst/>
          </p:spPr>
          <p:txBody>
            <a:bodyPr wrap="none" anchor="ctr"/>
            <a:lstStyle/>
            <a:p>
              <a:endParaRPr lang="zh-CN" altLang="en-US"/>
            </a:p>
          </p:txBody>
        </p:sp>
        <p:sp>
          <p:nvSpPr>
            <p:cNvPr id="241754" name="Rectangle 90"/>
            <p:cNvSpPr>
              <a:spLocks noChangeArrowheads="1"/>
            </p:cNvSpPr>
            <p:nvPr/>
          </p:nvSpPr>
          <p:spPr bwMode="auto">
            <a:xfrm>
              <a:off x="2004" y="1740"/>
              <a:ext cx="107"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b</a:t>
              </a:r>
            </a:p>
          </p:txBody>
        </p:sp>
        <p:sp>
          <p:nvSpPr>
            <p:cNvPr id="241755" name="Rectangle 91"/>
            <p:cNvSpPr>
              <a:spLocks noChangeArrowheads="1"/>
            </p:cNvSpPr>
            <p:nvPr/>
          </p:nvSpPr>
          <p:spPr bwMode="auto">
            <a:xfrm>
              <a:off x="2110" y="1858"/>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a:t>
              </a:r>
            </a:p>
          </p:txBody>
        </p:sp>
        <p:sp>
          <p:nvSpPr>
            <p:cNvPr id="241756" name="Rectangle 92"/>
            <p:cNvSpPr>
              <a:spLocks noChangeArrowheads="1"/>
            </p:cNvSpPr>
            <p:nvPr/>
          </p:nvSpPr>
          <p:spPr bwMode="auto">
            <a:xfrm>
              <a:off x="2099" y="2278"/>
              <a:ext cx="300" cy="280"/>
            </a:xfrm>
            <a:prstGeom prst="rect">
              <a:avLst/>
            </a:prstGeom>
            <a:noFill/>
            <a:ln w="9525">
              <a:noFill/>
              <a:round/>
              <a:headEnd/>
              <a:tailEnd/>
            </a:ln>
            <a:effectLst/>
          </p:spPr>
          <p:txBody>
            <a:bodyPr wrap="none" anchor="ctr"/>
            <a:lstStyle/>
            <a:p>
              <a:endParaRPr lang="zh-CN" altLang="en-US"/>
            </a:p>
          </p:txBody>
        </p:sp>
        <p:sp>
          <p:nvSpPr>
            <p:cNvPr id="241757" name="Rectangle 93"/>
            <p:cNvSpPr>
              <a:spLocks noChangeArrowheads="1"/>
            </p:cNvSpPr>
            <p:nvPr/>
          </p:nvSpPr>
          <p:spPr bwMode="auto">
            <a:xfrm>
              <a:off x="2153" y="2250"/>
              <a:ext cx="107"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b</a:t>
              </a:r>
            </a:p>
          </p:txBody>
        </p:sp>
        <p:sp>
          <p:nvSpPr>
            <p:cNvPr id="241758" name="Rectangle 94"/>
            <p:cNvSpPr>
              <a:spLocks noChangeArrowheads="1"/>
            </p:cNvSpPr>
            <p:nvPr/>
          </p:nvSpPr>
          <p:spPr bwMode="auto">
            <a:xfrm>
              <a:off x="2260" y="2368"/>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a:t>
              </a:r>
            </a:p>
          </p:txBody>
        </p:sp>
        <p:sp>
          <p:nvSpPr>
            <p:cNvPr id="241759" name="Rectangle 95"/>
            <p:cNvSpPr>
              <a:spLocks noChangeArrowheads="1"/>
            </p:cNvSpPr>
            <p:nvPr/>
          </p:nvSpPr>
          <p:spPr bwMode="auto">
            <a:xfrm>
              <a:off x="2298" y="1536"/>
              <a:ext cx="498" cy="280"/>
            </a:xfrm>
            <a:prstGeom prst="rect">
              <a:avLst/>
            </a:prstGeom>
            <a:noFill/>
            <a:ln w="9525">
              <a:noFill/>
              <a:round/>
              <a:headEnd/>
              <a:tailEnd/>
            </a:ln>
            <a:effectLst/>
          </p:spPr>
          <p:txBody>
            <a:bodyPr wrap="none" anchor="ctr"/>
            <a:lstStyle/>
            <a:p>
              <a:endParaRPr lang="zh-CN" altLang="en-US"/>
            </a:p>
          </p:txBody>
        </p:sp>
        <p:sp>
          <p:nvSpPr>
            <p:cNvPr id="241760" name="Rectangle 96"/>
            <p:cNvSpPr>
              <a:spLocks noChangeArrowheads="1"/>
            </p:cNvSpPr>
            <p:nvPr/>
          </p:nvSpPr>
          <p:spPr bwMode="auto">
            <a:xfrm>
              <a:off x="2358" y="1525"/>
              <a:ext cx="140"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w</a:t>
              </a:r>
            </a:p>
          </p:txBody>
        </p:sp>
        <p:sp>
          <p:nvSpPr>
            <p:cNvPr id="241761" name="Rectangle 97"/>
            <p:cNvSpPr>
              <a:spLocks noChangeArrowheads="1"/>
            </p:cNvSpPr>
            <p:nvPr/>
          </p:nvSpPr>
          <p:spPr bwMode="auto">
            <a:xfrm>
              <a:off x="2501" y="1625"/>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a:t>
              </a:r>
            </a:p>
          </p:txBody>
        </p:sp>
        <p:sp>
          <p:nvSpPr>
            <p:cNvPr id="241762" name="Rectangle 98"/>
            <p:cNvSpPr>
              <a:spLocks noChangeArrowheads="1"/>
            </p:cNvSpPr>
            <p:nvPr/>
          </p:nvSpPr>
          <p:spPr bwMode="auto">
            <a:xfrm>
              <a:off x="2316" y="2045"/>
              <a:ext cx="481" cy="281"/>
            </a:xfrm>
            <a:prstGeom prst="rect">
              <a:avLst/>
            </a:prstGeom>
            <a:noFill/>
            <a:ln w="9525">
              <a:noFill/>
              <a:round/>
              <a:headEnd/>
              <a:tailEnd/>
            </a:ln>
            <a:effectLst/>
          </p:spPr>
          <p:txBody>
            <a:bodyPr wrap="none" anchor="ctr"/>
            <a:lstStyle/>
            <a:p>
              <a:endParaRPr lang="zh-CN" altLang="en-US"/>
            </a:p>
          </p:txBody>
        </p:sp>
        <p:sp>
          <p:nvSpPr>
            <p:cNvPr id="241763" name="Rectangle 99"/>
            <p:cNvSpPr>
              <a:spLocks noChangeArrowheads="1"/>
            </p:cNvSpPr>
            <p:nvPr/>
          </p:nvSpPr>
          <p:spPr bwMode="auto">
            <a:xfrm>
              <a:off x="2375" y="2036"/>
              <a:ext cx="140"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w</a:t>
              </a:r>
            </a:p>
          </p:txBody>
        </p:sp>
        <p:sp>
          <p:nvSpPr>
            <p:cNvPr id="241764" name="Rectangle 100"/>
            <p:cNvSpPr>
              <a:spLocks noChangeArrowheads="1"/>
            </p:cNvSpPr>
            <p:nvPr/>
          </p:nvSpPr>
          <p:spPr bwMode="auto">
            <a:xfrm>
              <a:off x="2518" y="2137"/>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a:t>
              </a:r>
            </a:p>
          </p:txBody>
        </p:sp>
        <p:sp>
          <p:nvSpPr>
            <p:cNvPr id="241765" name="Rectangle 101"/>
            <p:cNvSpPr>
              <a:spLocks noChangeArrowheads="1"/>
            </p:cNvSpPr>
            <p:nvPr/>
          </p:nvSpPr>
          <p:spPr bwMode="auto">
            <a:xfrm>
              <a:off x="3240" y="1767"/>
              <a:ext cx="697" cy="281"/>
            </a:xfrm>
            <a:prstGeom prst="rect">
              <a:avLst/>
            </a:prstGeom>
            <a:noFill/>
            <a:ln w="9525">
              <a:noFill/>
              <a:round/>
              <a:headEnd/>
              <a:tailEnd/>
            </a:ln>
            <a:effectLst/>
          </p:spPr>
          <p:txBody>
            <a:bodyPr wrap="none" anchor="ctr"/>
            <a:lstStyle/>
            <a:p>
              <a:endParaRPr lang="zh-CN" altLang="en-US"/>
            </a:p>
          </p:txBody>
        </p:sp>
        <p:sp>
          <p:nvSpPr>
            <p:cNvPr id="241766" name="Rectangle 102"/>
            <p:cNvSpPr>
              <a:spLocks noChangeArrowheads="1"/>
            </p:cNvSpPr>
            <p:nvPr/>
          </p:nvSpPr>
          <p:spPr bwMode="auto">
            <a:xfrm>
              <a:off x="3301" y="1740"/>
              <a:ext cx="107"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b</a:t>
              </a:r>
            </a:p>
          </p:txBody>
        </p:sp>
        <p:sp>
          <p:nvSpPr>
            <p:cNvPr id="241767" name="Rectangle 103"/>
            <p:cNvSpPr>
              <a:spLocks noChangeArrowheads="1"/>
            </p:cNvSpPr>
            <p:nvPr/>
          </p:nvSpPr>
          <p:spPr bwMode="auto">
            <a:xfrm>
              <a:off x="3400" y="1840"/>
              <a:ext cx="9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 </a:t>
              </a:r>
            </a:p>
          </p:txBody>
        </p:sp>
        <p:sp>
          <p:nvSpPr>
            <p:cNvPr id="241768" name="Rectangle 104"/>
            <p:cNvSpPr>
              <a:spLocks noChangeArrowheads="1"/>
            </p:cNvSpPr>
            <p:nvPr/>
          </p:nvSpPr>
          <p:spPr bwMode="auto">
            <a:xfrm>
              <a:off x="3499" y="1740"/>
              <a:ext cx="140"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w</a:t>
              </a:r>
            </a:p>
          </p:txBody>
        </p:sp>
        <p:sp>
          <p:nvSpPr>
            <p:cNvPr id="241769" name="Rectangle 105"/>
            <p:cNvSpPr>
              <a:spLocks noChangeArrowheads="1"/>
            </p:cNvSpPr>
            <p:nvPr/>
          </p:nvSpPr>
          <p:spPr bwMode="auto">
            <a:xfrm>
              <a:off x="3642" y="1840"/>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a:t>
              </a:r>
            </a:p>
          </p:txBody>
        </p:sp>
        <p:sp>
          <p:nvSpPr>
            <p:cNvPr id="241770" name="Rectangle 106"/>
            <p:cNvSpPr>
              <a:spLocks noChangeArrowheads="1"/>
            </p:cNvSpPr>
            <p:nvPr/>
          </p:nvSpPr>
          <p:spPr bwMode="auto">
            <a:xfrm>
              <a:off x="3290" y="2278"/>
              <a:ext cx="696" cy="280"/>
            </a:xfrm>
            <a:prstGeom prst="rect">
              <a:avLst/>
            </a:prstGeom>
            <a:noFill/>
            <a:ln w="9525">
              <a:noFill/>
              <a:round/>
              <a:headEnd/>
              <a:tailEnd/>
            </a:ln>
            <a:effectLst/>
          </p:spPr>
          <p:txBody>
            <a:bodyPr wrap="none" anchor="ctr"/>
            <a:lstStyle/>
            <a:p>
              <a:endParaRPr lang="zh-CN" altLang="en-US"/>
            </a:p>
          </p:txBody>
        </p:sp>
        <p:sp>
          <p:nvSpPr>
            <p:cNvPr id="241771" name="Rectangle 107"/>
            <p:cNvSpPr>
              <a:spLocks noChangeArrowheads="1"/>
            </p:cNvSpPr>
            <p:nvPr/>
          </p:nvSpPr>
          <p:spPr bwMode="auto">
            <a:xfrm>
              <a:off x="3350" y="2275"/>
              <a:ext cx="107"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b</a:t>
              </a:r>
            </a:p>
          </p:txBody>
        </p:sp>
        <p:sp>
          <p:nvSpPr>
            <p:cNvPr id="241772" name="Rectangle 108"/>
            <p:cNvSpPr>
              <a:spLocks noChangeArrowheads="1"/>
            </p:cNvSpPr>
            <p:nvPr/>
          </p:nvSpPr>
          <p:spPr bwMode="auto">
            <a:xfrm>
              <a:off x="3449" y="2375"/>
              <a:ext cx="9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 </a:t>
              </a:r>
            </a:p>
          </p:txBody>
        </p:sp>
        <p:sp>
          <p:nvSpPr>
            <p:cNvPr id="241773" name="Rectangle 109"/>
            <p:cNvSpPr>
              <a:spLocks noChangeArrowheads="1"/>
            </p:cNvSpPr>
            <p:nvPr/>
          </p:nvSpPr>
          <p:spPr bwMode="auto">
            <a:xfrm>
              <a:off x="3548" y="2275"/>
              <a:ext cx="140"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w</a:t>
              </a:r>
            </a:p>
          </p:txBody>
        </p:sp>
        <p:sp>
          <p:nvSpPr>
            <p:cNvPr id="241774" name="Rectangle 110"/>
            <p:cNvSpPr>
              <a:spLocks noChangeArrowheads="1"/>
            </p:cNvSpPr>
            <p:nvPr/>
          </p:nvSpPr>
          <p:spPr bwMode="auto">
            <a:xfrm>
              <a:off x="3691" y="2375"/>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a:t>
              </a:r>
            </a:p>
          </p:txBody>
        </p:sp>
        <p:sp>
          <p:nvSpPr>
            <p:cNvPr id="241775" name="Rectangle 111"/>
            <p:cNvSpPr>
              <a:spLocks noChangeArrowheads="1"/>
            </p:cNvSpPr>
            <p:nvPr/>
          </p:nvSpPr>
          <p:spPr bwMode="auto">
            <a:xfrm>
              <a:off x="3290" y="2509"/>
              <a:ext cx="696" cy="281"/>
            </a:xfrm>
            <a:prstGeom prst="rect">
              <a:avLst/>
            </a:prstGeom>
            <a:noFill/>
            <a:ln w="9525">
              <a:noFill/>
              <a:round/>
              <a:headEnd/>
              <a:tailEnd/>
            </a:ln>
            <a:effectLst/>
          </p:spPr>
          <p:txBody>
            <a:bodyPr wrap="none" anchor="ctr"/>
            <a:lstStyle/>
            <a:p>
              <a:endParaRPr lang="zh-CN" altLang="en-US"/>
            </a:p>
          </p:txBody>
        </p:sp>
        <p:sp>
          <p:nvSpPr>
            <p:cNvPr id="241776" name="Rectangle 112"/>
            <p:cNvSpPr>
              <a:spLocks noChangeArrowheads="1"/>
            </p:cNvSpPr>
            <p:nvPr/>
          </p:nvSpPr>
          <p:spPr bwMode="auto">
            <a:xfrm>
              <a:off x="3350" y="2543"/>
              <a:ext cx="107"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b</a:t>
              </a:r>
            </a:p>
          </p:txBody>
        </p:sp>
        <p:sp>
          <p:nvSpPr>
            <p:cNvPr id="241777" name="Rectangle 113"/>
            <p:cNvSpPr>
              <a:spLocks noChangeArrowheads="1"/>
            </p:cNvSpPr>
            <p:nvPr/>
          </p:nvSpPr>
          <p:spPr bwMode="auto">
            <a:xfrm>
              <a:off x="3449" y="2651"/>
              <a:ext cx="9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 </a:t>
              </a:r>
            </a:p>
          </p:txBody>
        </p:sp>
        <p:sp>
          <p:nvSpPr>
            <p:cNvPr id="241778" name="Rectangle 114"/>
            <p:cNvSpPr>
              <a:spLocks noChangeArrowheads="1"/>
            </p:cNvSpPr>
            <p:nvPr/>
          </p:nvSpPr>
          <p:spPr bwMode="auto">
            <a:xfrm>
              <a:off x="3548" y="2543"/>
              <a:ext cx="140"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w</a:t>
              </a:r>
            </a:p>
          </p:txBody>
        </p:sp>
        <p:sp>
          <p:nvSpPr>
            <p:cNvPr id="241779" name="Rectangle 115"/>
            <p:cNvSpPr>
              <a:spLocks noChangeArrowheads="1"/>
            </p:cNvSpPr>
            <p:nvPr/>
          </p:nvSpPr>
          <p:spPr bwMode="auto">
            <a:xfrm>
              <a:off x="3691" y="2651"/>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a:t>
              </a:r>
            </a:p>
          </p:txBody>
        </p:sp>
        <p:sp>
          <p:nvSpPr>
            <p:cNvPr id="241780" name="Rectangle 116"/>
            <p:cNvSpPr>
              <a:spLocks noChangeArrowheads="1"/>
            </p:cNvSpPr>
            <p:nvPr/>
          </p:nvSpPr>
          <p:spPr bwMode="auto">
            <a:xfrm>
              <a:off x="3290" y="2750"/>
              <a:ext cx="696" cy="280"/>
            </a:xfrm>
            <a:prstGeom prst="rect">
              <a:avLst/>
            </a:prstGeom>
            <a:noFill/>
            <a:ln w="9525">
              <a:noFill/>
              <a:round/>
              <a:headEnd/>
              <a:tailEnd/>
            </a:ln>
            <a:effectLst/>
          </p:spPr>
          <p:txBody>
            <a:bodyPr wrap="none" anchor="ctr"/>
            <a:lstStyle/>
            <a:p>
              <a:endParaRPr lang="zh-CN" altLang="en-US"/>
            </a:p>
          </p:txBody>
        </p:sp>
        <p:sp>
          <p:nvSpPr>
            <p:cNvPr id="241781" name="Rectangle 117"/>
            <p:cNvSpPr>
              <a:spLocks noChangeArrowheads="1"/>
            </p:cNvSpPr>
            <p:nvPr/>
          </p:nvSpPr>
          <p:spPr bwMode="auto">
            <a:xfrm>
              <a:off x="3350" y="2756"/>
              <a:ext cx="107"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b</a:t>
              </a:r>
            </a:p>
          </p:txBody>
        </p:sp>
        <p:sp>
          <p:nvSpPr>
            <p:cNvPr id="241782" name="Rectangle 118"/>
            <p:cNvSpPr>
              <a:spLocks noChangeArrowheads="1"/>
            </p:cNvSpPr>
            <p:nvPr/>
          </p:nvSpPr>
          <p:spPr bwMode="auto">
            <a:xfrm>
              <a:off x="3449" y="2891"/>
              <a:ext cx="9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 </a:t>
              </a:r>
            </a:p>
          </p:txBody>
        </p:sp>
        <p:sp>
          <p:nvSpPr>
            <p:cNvPr id="241783" name="Rectangle 119"/>
            <p:cNvSpPr>
              <a:spLocks noChangeArrowheads="1"/>
            </p:cNvSpPr>
            <p:nvPr/>
          </p:nvSpPr>
          <p:spPr bwMode="auto">
            <a:xfrm>
              <a:off x="3548" y="2756"/>
              <a:ext cx="140"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w</a:t>
              </a:r>
            </a:p>
          </p:txBody>
        </p:sp>
        <p:sp>
          <p:nvSpPr>
            <p:cNvPr id="241784" name="Rectangle 120"/>
            <p:cNvSpPr>
              <a:spLocks noChangeArrowheads="1"/>
            </p:cNvSpPr>
            <p:nvPr/>
          </p:nvSpPr>
          <p:spPr bwMode="auto">
            <a:xfrm>
              <a:off x="3691" y="2891"/>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a:t>
              </a:r>
            </a:p>
          </p:txBody>
        </p:sp>
        <p:sp>
          <p:nvSpPr>
            <p:cNvPr id="241785" name="Rectangle 121"/>
            <p:cNvSpPr>
              <a:spLocks noChangeArrowheads="1"/>
            </p:cNvSpPr>
            <p:nvPr/>
          </p:nvSpPr>
          <p:spPr bwMode="auto">
            <a:xfrm>
              <a:off x="4316" y="2278"/>
              <a:ext cx="349" cy="280"/>
            </a:xfrm>
            <a:prstGeom prst="rect">
              <a:avLst/>
            </a:prstGeom>
            <a:noFill/>
            <a:ln w="7920">
              <a:solidFill>
                <a:srgbClr val="000000"/>
              </a:solidFill>
              <a:miter lim="800000"/>
              <a:headEnd/>
              <a:tailEnd/>
            </a:ln>
            <a:effectLst/>
          </p:spPr>
          <p:txBody>
            <a:bodyPr wrap="none" anchor="ctr"/>
            <a:lstStyle/>
            <a:p>
              <a:endParaRPr lang="zh-CN" altLang="en-US"/>
            </a:p>
          </p:txBody>
        </p:sp>
        <p:grpSp>
          <p:nvGrpSpPr>
            <p:cNvPr id="241786" name="Group 122"/>
            <p:cNvGrpSpPr>
              <a:grpSpLocks/>
            </p:cNvGrpSpPr>
            <p:nvPr/>
          </p:nvGrpSpPr>
          <p:grpSpPr bwMode="auto">
            <a:xfrm>
              <a:off x="4450" y="2139"/>
              <a:ext cx="62" cy="138"/>
              <a:chOff x="4450" y="2139"/>
              <a:chExt cx="62" cy="138"/>
            </a:xfrm>
          </p:grpSpPr>
          <p:sp>
            <p:nvSpPr>
              <p:cNvPr id="241787" name="Line 123"/>
              <p:cNvSpPr>
                <a:spLocks noChangeShapeType="1"/>
              </p:cNvSpPr>
              <p:nvPr/>
            </p:nvSpPr>
            <p:spPr bwMode="auto">
              <a:xfrm flipV="1">
                <a:off x="4480" y="2193"/>
                <a:ext cx="1" cy="85"/>
              </a:xfrm>
              <a:prstGeom prst="line">
                <a:avLst/>
              </a:prstGeom>
              <a:noFill/>
              <a:ln w="7920">
                <a:solidFill>
                  <a:srgbClr val="000000"/>
                </a:solidFill>
                <a:miter lim="800000"/>
                <a:headEnd/>
                <a:tailEnd/>
              </a:ln>
              <a:effectLst/>
            </p:spPr>
            <p:txBody>
              <a:bodyPr/>
              <a:lstStyle/>
              <a:p>
                <a:endParaRPr lang="zh-CN" altLang="en-US"/>
              </a:p>
            </p:txBody>
          </p:sp>
          <p:sp>
            <p:nvSpPr>
              <p:cNvPr id="241788" name="Freeform 124"/>
              <p:cNvSpPr>
                <a:spLocks noChangeArrowheads="1"/>
              </p:cNvSpPr>
              <p:nvPr/>
            </p:nvSpPr>
            <p:spPr bwMode="auto">
              <a:xfrm>
                <a:off x="4450" y="2139"/>
                <a:ext cx="63" cy="61"/>
              </a:xfrm>
              <a:custGeom>
                <a:avLst/>
                <a:gdLst/>
                <a:ahLst/>
                <a:cxnLst>
                  <a:cxn ang="0">
                    <a:pos x="54" y="52"/>
                  </a:cxn>
                  <a:cxn ang="0">
                    <a:pos x="26" y="0"/>
                  </a:cxn>
                  <a:cxn ang="0">
                    <a:pos x="0" y="52"/>
                  </a:cxn>
                  <a:cxn ang="0">
                    <a:pos x="54" y="52"/>
                  </a:cxn>
                </a:cxnLst>
                <a:rect l="0" t="0" r="r" b="b"/>
                <a:pathLst>
                  <a:path w="54" h="52">
                    <a:moveTo>
                      <a:pt x="54" y="52"/>
                    </a:moveTo>
                    <a:lnTo>
                      <a:pt x="26" y="0"/>
                    </a:lnTo>
                    <a:lnTo>
                      <a:pt x="0" y="52"/>
                    </a:lnTo>
                    <a:lnTo>
                      <a:pt x="54" y="52"/>
                    </a:lnTo>
                    <a:close/>
                  </a:path>
                </a:pathLst>
              </a:custGeom>
              <a:solidFill>
                <a:srgbClr val="000000"/>
              </a:solidFill>
              <a:ln w="9525">
                <a:noFill/>
                <a:round/>
                <a:headEnd/>
                <a:tailEnd/>
              </a:ln>
              <a:effectLst/>
            </p:spPr>
            <p:txBody>
              <a:bodyPr wrap="none" anchor="ctr"/>
              <a:lstStyle/>
              <a:p>
                <a:endParaRPr lang="zh-CN" altLang="en-US"/>
              </a:p>
            </p:txBody>
          </p:sp>
        </p:grpSp>
        <p:grpSp>
          <p:nvGrpSpPr>
            <p:cNvPr id="241789" name="Group 125"/>
            <p:cNvGrpSpPr>
              <a:grpSpLocks/>
            </p:cNvGrpSpPr>
            <p:nvPr/>
          </p:nvGrpSpPr>
          <p:grpSpPr bwMode="auto">
            <a:xfrm>
              <a:off x="4450" y="2557"/>
              <a:ext cx="62" cy="138"/>
              <a:chOff x="4450" y="2557"/>
              <a:chExt cx="62" cy="138"/>
            </a:xfrm>
          </p:grpSpPr>
          <p:sp>
            <p:nvSpPr>
              <p:cNvPr id="241790" name="Line 126"/>
              <p:cNvSpPr>
                <a:spLocks noChangeShapeType="1"/>
              </p:cNvSpPr>
              <p:nvPr/>
            </p:nvSpPr>
            <p:spPr bwMode="auto">
              <a:xfrm>
                <a:off x="4480" y="2557"/>
                <a:ext cx="1" cy="82"/>
              </a:xfrm>
              <a:prstGeom prst="line">
                <a:avLst/>
              </a:prstGeom>
              <a:noFill/>
              <a:ln w="7920">
                <a:solidFill>
                  <a:srgbClr val="000000"/>
                </a:solidFill>
                <a:miter lim="800000"/>
                <a:headEnd/>
                <a:tailEnd/>
              </a:ln>
              <a:effectLst/>
            </p:spPr>
            <p:txBody>
              <a:bodyPr/>
              <a:lstStyle/>
              <a:p>
                <a:endParaRPr lang="zh-CN" altLang="en-US"/>
              </a:p>
            </p:txBody>
          </p:sp>
          <p:sp>
            <p:nvSpPr>
              <p:cNvPr id="241791" name="Freeform 127"/>
              <p:cNvSpPr>
                <a:spLocks noChangeArrowheads="1"/>
              </p:cNvSpPr>
              <p:nvPr/>
            </p:nvSpPr>
            <p:spPr bwMode="auto">
              <a:xfrm>
                <a:off x="4450" y="2636"/>
                <a:ext cx="63" cy="60"/>
              </a:xfrm>
              <a:custGeom>
                <a:avLst/>
                <a:gdLst/>
                <a:ahLst/>
                <a:cxnLst>
                  <a:cxn ang="0">
                    <a:pos x="0" y="0"/>
                  </a:cxn>
                  <a:cxn ang="0">
                    <a:pos x="26" y="51"/>
                  </a:cxn>
                  <a:cxn ang="0">
                    <a:pos x="54" y="0"/>
                  </a:cxn>
                  <a:cxn ang="0">
                    <a:pos x="0" y="0"/>
                  </a:cxn>
                </a:cxnLst>
                <a:rect l="0" t="0" r="r" b="b"/>
                <a:pathLst>
                  <a:path w="54" h="51">
                    <a:moveTo>
                      <a:pt x="0" y="0"/>
                    </a:moveTo>
                    <a:lnTo>
                      <a:pt x="26" y="51"/>
                    </a:lnTo>
                    <a:lnTo>
                      <a:pt x="54" y="0"/>
                    </a:lnTo>
                    <a:lnTo>
                      <a:pt x="0" y="0"/>
                    </a:lnTo>
                    <a:close/>
                  </a:path>
                </a:pathLst>
              </a:custGeom>
              <a:solidFill>
                <a:srgbClr val="000000"/>
              </a:solidFill>
              <a:ln w="9525">
                <a:noFill/>
                <a:round/>
                <a:headEnd/>
                <a:tailEnd/>
              </a:ln>
              <a:effectLst/>
            </p:spPr>
            <p:txBody>
              <a:bodyPr wrap="none" anchor="ctr"/>
              <a:lstStyle/>
              <a:p>
                <a:endParaRPr lang="zh-CN" altLang="en-US"/>
              </a:p>
            </p:txBody>
          </p:sp>
        </p:grpSp>
        <p:grpSp>
          <p:nvGrpSpPr>
            <p:cNvPr id="241792" name="Group 128"/>
            <p:cNvGrpSpPr>
              <a:grpSpLocks/>
            </p:cNvGrpSpPr>
            <p:nvPr/>
          </p:nvGrpSpPr>
          <p:grpSpPr bwMode="auto">
            <a:xfrm>
              <a:off x="612" y="2303"/>
              <a:ext cx="396" cy="59"/>
              <a:chOff x="612" y="2303"/>
              <a:chExt cx="396" cy="59"/>
            </a:xfrm>
          </p:grpSpPr>
          <p:sp>
            <p:nvSpPr>
              <p:cNvPr id="241793" name="Line 129"/>
              <p:cNvSpPr>
                <a:spLocks noChangeShapeType="1"/>
              </p:cNvSpPr>
              <p:nvPr/>
            </p:nvSpPr>
            <p:spPr bwMode="auto">
              <a:xfrm>
                <a:off x="612" y="2332"/>
                <a:ext cx="337" cy="1"/>
              </a:xfrm>
              <a:prstGeom prst="line">
                <a:avLst/>
              </a:prstGeom>
              <a:noFill/>
              <a:ln w="7920">
                <a:solidFill>
                  <a:srgbClr val="000000"/>
                </a:solidFill>
                <a:miter lim="800000"/>
                <a:headEnd/>
                <a:tailEnd/>
              </a:ln>
              <a:effectLst/>
            </p:spPr>
            <p:txBody>
              <a:bodyPr/>
              <a:lstStyle/>
              <a:p>
                <a:endParaRPr lang="zh-CN" altLang="en-US"/>
              </a:p>
            </p:txBody>
          </p:sp>
          <p:sp>
            <p:nvSpPr>
              <p:cNvPr id="241794" name="Freeform 130"/>
              <p:cNvSpPr>
                <a:spLocks noChangeArrowheads="1"/>
              </p:cNvSpPr>
              <p:nvPr/>
            </p:nvSpPr>
            <p:spPr bwMode="auto">
              <a:xfrm>
                <a:off x="945" y="2303"/>
                <a:ext cx="64" cy="60"/>
              </a:xfrm>
              <a:custGeom>
                <a:avLst/>
                <a:gdLst/>
                <a:ahLst/>
                <a:cxnLst>
                  <a:cxn ang="0">
                    <a:pos x="0" y="51"/>
                  </a:cxn>
                  <a:cxn ang="0">
                    <a:pos x="55" y="25"/>
                  </a:cxn>
                  <a:cxn ang="0">
                    <a:pos x="0" y="0"/>
                  </a:cxn>
                  <a:cxn ang="0">
                    <a:pos x="0" y="51"/>
                  </a:cxn>
                </a:cxnLst>
                <a:rect l="0" t="0" r="r" b="b"/>
                <a:pathLst>
                  <a:path w="55" h="51">
                    <a:moveTo>
                      <a:pt x="0" y="51"/>
                    </a:moveTo>
                    <a:lnTo>
                      <a:pt x="55" y="25"/>
                    </a:lnTo>
                    <a:lnTo>
                      <a:pt x="0" y="0"/>
                    </a:lnTo>
                    <a:lnTo>
                      <a:pt x="0" y="51"/>
                    </a:lnTo>
                    <a:close/>
                  </a:path>
                </a:pathLst>
              </a:custGeom>
              <a:solidFill>
                <a:srgbClr val="000000"/>
              </a:solidFill>
              <a:ln w="9525">
                <a:noFill/>
                <a:round/>
                <a:headEnd/>
                <a:tailEnd/>
              </a:ln>
              <a:effectLst/>
            </p:spPr>
            <p:txBody>
              <a:bodyPr wrap="none" anchor="ctr"/>
              <a:lstStyle/>
              <a:p>
                <a:endParaRPr lang="zh-CN" altLang="en-US"/>
              </a:p>
            </p:txBody>
          </p:sp>
        </p:grpSp>
        <p:sp>
          <p:nvSpPr>
            <p:cNvPr id="241795" name="Rectangle 131"/>
            <p:cNvSpPr>
              <a:spLocks noChangeArrowheads="1"/>
            </p:cNvSpPr>
            <p:nvPr/>
          </p:nvSpPr>
          <p:spPr bwMode="auto">
            <a:xfrm>
              <a:off x="612" y="2093"/>
              <a:ext cx="300" cy="280"/>
            </a:xfrm>
            <a:prstGeom prst="rect">
              <a:avLst/>
            </a:prstGeom>
            <a:noFill/>
            <a:ln w="9525">
              <a:noFill/>
              <a:round/>
              <a:headEnd/>
              <a:tailEnd/>
            </a:ln>
            <a:effectLst/>
          </p:spPr>
          <p:txBody>
            <a:bodyPr wrap="none" anchor="ctr"/>
            <a:lstStyle/>
            <a:p>
              <a:endParaRPr lang="zh-CN" altLang="en-US"/>
            </a:p>
          </p:txBody>
        </p:sp>
        <p:sp>
          <p:nvSpPr>
            <p:cNvPr id="241796" name="Rectangle 132"/>
            <p:cNvSpPr>
              <a:spLocks noChangeArrowheads="1"/>
            </p:cNvSpPr>
            <p:nvPr/>
          </p:nvSpPr>
          <p:spPr bwMode="auto">
            <a:xfrm>
              <a:off x="673" y="2061"/>
              <a:ext cx="107"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b</a:t>
              </a:r>
            </a:p>
          </p:txBody>
        </p:sp>
        <p:sp>
          <p:nvSpPr>
            <p:cNvPr id="241797" name="Rectangle 133"/>
            <p:cNvSpPr>
              <a:spLocks noChangeArrowheads="1"/>
            </p:cNvSpPr>
            <p:nvPr/>
          </p:nvSpPr>
          <p:spPr bwMode="auto">
            <a:xfrm>
              <a:off x="5025" y="1536"/>
              <a:ext cx="300" cy="280"/>
            </a:xfrm>
            <a:prstGeom prst="rect">
              <a:avLst/>
            </a:prstGeom>
            <a:noFill/>
            <a:ln w="9525">
              <a:noFill/>
              <a:round/>
              <a:headEnd/>
              <a:tailEnd/>
            </a:ln>
            <a:effectLst/>
          </p:spPr>
          <p:txBody>
            <a:bodyPr wrap="none" anchor="ctr"/>
            <a:lstStyle/>
            <a:p>
              <a:endParaRPr lang="zh-CN" altLang="en-US"/>
            </a:p>
          </p:txBody>
        </p:sp>
        <p:sp>
          <p:nvSpPr>
            <p:cNvPr id="241798" name="Rectangle 134"/>
            <p:cNvSpPr>
              <a:spLocks noChangeArrowheads="1"/>
            </p:cNvSpPr>
            <p:nvPr/>
          </p:nvSpPr>
          <p:spPr bwMode="auto">
            <a:xfrm>
              <a:off x="5086" y="1576"/>
              <a:ext cx="108"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S</a:t>
              </a:r>
            </a:p>
          </p:txBody>
        </p:sp>
        <p:sp>
          <p:nvSpPr>
            <p:cNvPr id="241799" name="Rectangle 135"/>
            <p:cNvSpPr>
              <a:spLocks noChangeArrowheads="1"/>
            </p:cNvSpPr>
            <p:nvPr/>
          </p:nvSpPr>
          <p:spPr bwMode="auto">
            <a:xfrm>
              <a:off x="5195" y="1676"/>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a:t>
              </a:r>
            </a:p>
          </p:txBody>
        </p:sp>
        <p:sp>
          <p:nvSpPr>
            <p:cNvPr id="241800" name="Rectangle 136"/>
            <p:cNvSpPr>
              <a:spLocks noChangeArrowheads="1"/>
            </p:cNvSpPr>
            <p:nvPr/>
          </p:nvSpPr>
          <p:spPr bwMode="auto">
            <a:xfrm>
              <a:off x="5076" y="2324"/>
              <a:ext cx="299" cy="281"/>
            </a:xfrm>
            <a:prstGeom prst="rect">
              <a:avLst/>
            </a:prstGeom>
            <a:noFill/>
            <a:ln w="9525">
              <a:noFill/>
              <a:round/>
              <a:headEnd/>
              <a:tailEnd/>
            </a:ln>
            <a:effectLst/>
          </p:spPr>
          <p:txBody>
            <a:bodyPr wrap="none" anchor="ctr"/>
            <a:lstStyle/>
            <a:p>
              <a:endParaRPr lang="zh-CN" altLang="en-US"/>
            </a:p>
          </p:txBody>
        </p:sp>
        <p:sp>
          <p:nvSpPr>
            <p:cNvPr id="241801" name="Rectangle 137"/>
            <p:cNvSpPr>
              <a:spLocks noChangeArrowheads="1"/>
            </p:cNvSpPr>
            <p:nvPr/>
          </p:nvSpPr>
          <p:spPr bwMode="auto">
            <a:xfrm>
              <a:off x="5135" y="2364"/>
              <a:ext cx="108"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S</a:t>
              </a:r>
            </a:p>
          </p:txBody>
        </p:sp>
        <p:sp>
          <p:nvSpPr>
            <p:cNvPr id="241802" name="Rectangle 138"/>
            <p:cNvSpPr>
              <a:spLocks noChangeArrowheads="1"/>
            </p:cNvSpPr>
            <p:nvPr/>
          </p:nvSpPr>
          <p:spPr bwMode="auto">
            <a:xfrm>
              <a:off x="5245" y="2466"/>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a:t>
              </a:r>
            </a:p>
          </p:txBody>
        </p:sp>
        <p:sp>
          <p:nvSpPr>
            <p:cNvPr id="241803" name="Rectangle 139"/>
            <p:cNvSpPr>
              <a:spLocks noChangeArrowheads="1"/>
            </p:cNvSpPr>
            <p:nvPr/>
          </p:nvSpPr>
          <p:spPr bwMode="auto">
            <a:xfrm>
              <a:off x="3860" y="2023"/>
              <a:ext cx="201" cy="280"/>
            </a:xfrm>
            <a:prstGeom prst="rect">
              <a:avLst/>
            </a:prstGeom>
            <a:noFill/>
            <a:ln w="9525">
              <a:noFill/>
              <a:round/>
              <a:headEnd/>
              <a:tailEnd/>
            </a:ln>
            <a:effectLst/>
          </p:spPr>
          <p:txBody>
            <a:bodyPr wrap="none" anchor="ctr"/>
            <a:lstStyle/>
            <a:p>
              <a:endParaRPr lang="zh-CN" altLang="en-US"/>
            </a:p>
          </p:txBody>
        </p:sp>
        <p:sp>
          <p:nvSpPr>
            <p:cNvPr id="241804" name="Rectangle 140"/>
            <p:cNvSpPr>
              <a:spLocks noChangeArrowheads="1"/>
            </p:cNvSpPr>
            <p:nvPr/>
          </p:nvSpPr>
          <p:spPr bwMode="auto">
            <a:xfrm>
              <a:off x="3921" y="2063"/>
              <a:ext cx="64" cy="231"/>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Times New Roman" pitchFamily="16" charset="0"/>
                </a:rPr>
                <a:t>-</a:t>
              </a:r>
            </a:p>
          </p:txBody>
        </p:sp>
        <p:graphicFrame>
          <p:nvGraphicFramePr>
            <p:cNvPr id="241805" name="Object 141"/>
            <p:cNvGraphicFramePr>
              <a:graphicFrameLocks noChangeAspect="1"/>
            </p:cNvGraphicFramePr>
            <p:nvPr/>
          </p:nvGraphicFramePr>
          <p:xfrm>
            <a:off x="4317" y="2275"/>
            <a:ext cx="344" cy="291"/>
          </p:xfrm>
          <a:graphic>
            <a:graphicData uri="http://schemas.openxmlformats.org/presentationml/2006/ole">
              <p:oleObj spid="_x0000_s241805" r:id="rId5" imgW="317160" imgH="228600" progId="Equation.3">
                <p:embed/>
              </p:oleObj>
            </a:graphicData>
          </a:graphic>
        </p:graphicFrame>
      </p:grpSp>
      <p:sp>
        <p:nvSpPr>
          <p:cNvPr id="241806" name="Rectangle 142"/>
          <p:cNvSpPr>
            <a:spLocks noChangeArrowheads="1"/>
          </p:cNvSpPr>
          <p:nvPr/>
        </p:nvSpPr>
        <p:spPr bwMode="auto">
          <a:xfrm>
            <a:off x="2998788" y="5300663"/>
            <a:ext cx="2156657" cy="371513"/>
          </a:xfrm>
          <a:prstGeom prst="rect">
            <a:avLst/>
          </a:prstGeom>
          <a:noFill/>
          <a:ln w="9525">
            <a:noFill/>
            <a:round/>
            <a:headEnd/>
            <a:tailEnd/>
          </a:ln>
          <a:effectLst/>
        </p:spPr>
        <p:txBody>
          <a:bodyPr wrap="none" lIns="90000" tIns="46800" rIns="90000" bIns="46800" anchor="ctr">
            <a:spAutoFit/>
          </a:bodyPr>
          <a:lstStyle/>
          <a:p>
            <a:pPr>
              <a:buClr>
                <a:srgbClr val="660066"/>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smtClean="0">
                <a:solidFill>
                  <a:srgbClr val="660066"/>
                </a:solidFill>
                <a:latin typeface="Times New Roman" pitchFamily="16" charset="0"/>
              </a:rPr>
              <a:t> </a:t>
            </a:r>
            <a:r>
              <a:rPr lang="zh-CN" altLang="en-GB" b="1" dirty="0">
                <a:solidFill>
                  <a:srgbClr val="660066"/>
                </a:solidFill>
                <a:latin typeface="Times New Roman" pitchFamily="16" charset="0"/>
              </a:rPr>
              <a:t>空时扩展分集结构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afterEffect">
                                  <p:stCondLst>
                                    <p:cond delay="0"/>
                                  </p:stCondLst>
                                  <p:childTnLst>
                                    <p:set>
                                      <p:cBhvr additive="repl">
                                        <p:cTn id="6" dur="1" fill="hold">
                                          <p:stCondLst>
                                            <p:cond delay="0"/>
                                          </p:stCondLst>
                                        </p:cTn>
                                        <p:tgtEl>
                                          <p:spTgt spid="241671"/>
                                        </p:tgtEl>
                                        <p:attrNameLst>
                                          <p:attrName>style.visibility</p:attrName>
                                        </p:attrNameLst>
                                      </p:cBhvr>
                                      <p:to>
                                        <p:strVal val="visible"/>
                                      </p:to>
                                    </p:set>
                                    <p:animEffect transition="in" filter="box(in)">
                                      <p:cBhvr additive="repl">
                                        <p:cTn id="7" dur="500"/>
                                        <p:tgtEl>
                                          <p:spTgt spid="241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idx="10"/>
          </p:nvPr>
        </p:nvSpPr>
        <p:spPr/>
        <p:txBody>
          <a:bodyPr/>
          <a:lstStyle/>
          <a:p>
            <a:r>
              <a:rPr lang="en-GB" altLang="zh-CN"/>
              <a:t>Mobile Communication Theory</a:t>
            </a:r>
          </a:p>
        </p:txBody>
      </p:sp>
      <p:sp>
        <p:nvSpPr>
          <p:cNvPr id="243714" name="Rectangle 2"/>
          <p:cNvSpPr>
            <a:spLocks noGrp="1" noChangeArrowheads="1"/>
          </p:cNvSpPr>
          <p:nvPr>
            <p:ph type="title"/>
          </p:nvPr>
        </p:nvSpPr>
        <p:spPr>
          <a:xfrm>
            <a:off x="687388" y="142852"/>
            <a:ext cx="7772400" cy="6492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空时扩展分集的输出与性能</a:t>
            </a:r>
          </a:p>
        </p:txBody>
      </p:sp>
      <p:sp>
        <p:nvSpPr>
          <p:cNvPr id="243715" name="Rectangle 3"/>
          <p:cNvSpPr>
            <a:spLocks noGrp="1" noChangeArrowheads="1"/>
          </p:cNvSpPr>
          <p:nvPr>
            <p:ph type="body" idx="1"/>
          </p:nvPr>
        </p:nvSpPr>
        <p:spPr>
          <a:xfrm>
            <a:off x="0" y="1143000"/>
            <a:ext cx="8640763" cy="5578475"/>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b="0">
                <a:solidFill>
                  <a:srgbClr val="003300"/>
                </a:solidFill>
                <a:latin typeface="Arial" charset="0"/>
              </a:rPr>
              <a:t>输出</a:t>
            </a:r>
          </a:p>
          <a:p>
            <a:pPr>
              <a:lnSpc>
                <a:spcPct val="90000"/>
              </a:lnSpc>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b="0">
              <a:solidFill>
                <a:srgbClr val="003300"/>
              </a:solidFill>
              <a:latin typeface="Arial" charset="0"/>
            </a:endParaRPr>
          </a:p>
          <a:p>
            <a:pPr>
              <a:lnSpc>
                <a:spcPct val="90000"/>
              </a:lnSpc>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b="0">
              <a:latin typeface="Arial" charset="0"/>
            </a:endParaRPr>
          </a:p>
          <a:p>
            <a:pPr>
              <a:lnSpc>
                <a:spcPct val="90000"/>
              </a:lnSpc>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b="0">
                <a:latin typeface="Arial" charset="0"/>
              </a:rPr>
              <a:t>    </a:t>
            </a:r>
            <a:r>
              <a:rPr lang="zh-CN" altLang="en-GB" b="0">
                <a:latin typeface="宋体" charset="-122"/>
              </a:rPr>
              <a:t>其中， </a:t>
            </a:r>
            <a:r>
              <a:rPr lang="en-GB" altLang="zh-CN" b="0">
                <a:latin typeface="宋体" charset="-122"/>
              </a:rPr>
              <a:t>W</a:t>
            </a:r>
            <a:r>
              <a:rPr lang="en-GB" altLang="zh-CN" b="0" baseline="-25000">
                <a:latin typeface="宋体" charset="-122"/>
              </a:rPr>
              <a:t>1</a:t>
            </a:r>
            <a:r>
              <a:rPr lang="zh-CN" altLang="en-GB" b="0">
                <a:latin typeface="宋体" charset="-122"/>
              </a:rPr>
              <a:t>和</a:t>
            </a:r>
            <a:r>
              <a:rPr lang="en-GB" altLang="zh-CN" b="0">
                <a:latin typeface="宋体" charset="-122"/>
              </a:rPr>
              <a:t>W</a:t>
            </a:r>
            <a:r>
              <a:rPr lang="en-GB" altLang="zh-CN" b="0" baseline="-25000">
                <a:latin typeface="宋体" charset="-122"/>
              </a:rPr>
              <a:t>2</a:t>
            </a:r>
            <a:r>
              <a:rPr lang="zh-CN" altLang="en-GB" b="0">
                <a:latin typeface="宋体" charset="-122"/>
              </a:rPr>
              <a:t>为两个正交的</a:t>
            </a:r>
            <a:r>
              <a:rPr lang="en-GB" altLang="zh-CN" b="0">
                <a:latin typeface="宋体" charset="-122"/>
              </a:rPr>
              <a:t>Walsh</a:t>
            </a:r>
            <a:r>
              <a:rPr lang="zh-CN" altLang="en-GB" b="0">
                <a:latin typeface="宋体" charset="-122"/>
              </a:rPr>
              <a:t>码。</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b="0">
                <a:solidFill>
                  <a:srgbClr val="003300"/>
                </a:solidFill>
                <a:latin typeface="宋体" charset="-122"/>
              </a:rPr>
              <a:t>性能</a:t>
            </a:r>
          </a:p>
          <a:p>
            <a:pPr>
              <a:lnSpc>
                <a:spcPct val="90000"/>
              </a:lnSpc>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b="0">
                <a:latin typeface="宋体" charset="-122"/>
              </a:rPr>
              <a:t>    </a:t>
            </a:r>
            <a:r>
              <a:rPr lang="en-GB" altLang="zh-CN" b="0">
                <a:latin typeface="宋体" charset="-122"/>
              </a:rPr>
              <a:t>STS</a:t>
            </a:r>
            <a:r>
              <a:rPr lang="zh-CN" altLang="en-GB" b="0">
                <a:latin typeface="宋体" charset="-122"/>
              </a:rPr>
              <a:t>发送分集方式在移动台接收端的解扩基于</a:t>
            </a:r>
            <a:r>
              <a:rPr lang="en-GB" altLang="zh-CN" b="0">
                <a:latin typeface="宋体" charset="-122"/>
              </a:rPr>
              <a:t>Walsh</a:t>
            </a:r>
            <a:r>
              <a:rPr lang="zh-CN" altLang="en-GB" b="0">
                <a:latin typeface="宋体" charset="-122"/>
              </a:rPr>
              <a:t>码的积分，空时块码的构造和译码比较简单，而且当一根天线失效时仍能工作。与</a:t>
            </a:r>
            <a:r>
              <a:rPr lang="en-GB" altLang="zh-CN" b="0">
                <a:latin typeface="宋体" charset="-122"/>
              </a:rPr>
              <a:t>OTD</a:t>
            </a:r>
            <a:r>
              <a:rPr lang="zh-CN" altLang="en-GB" b="0">
                <a:latin typeface="宋体" charset="-122"/>
              </a:rPr>
              <a:t>发送分集方式相比，由于</a:t>
            </a:r>
            <a:r>
              <a:rPr lang="en-GB" altLang="zh-CN" b="0">
                <a:latin typeface="宋体" charset="-122"/>
              </a:rPr>
              <a:t>STS</a:t>
            </a:r>
            <a:r>
              <a:rPr lang="zh-CN" altLang="en-GB" b="0">
                <a:latin typeface="宋体" charset="-122"/>
              </a:rPr>
              <a:t>扩展扩频比的加倍，每个符号的能量在总能量不变的条件下与普通的模式是相同的，而且每个符号经历的独立衰落信道数目是</a:t>
            </a:r>
            <a:r>
              <a:rPr lang="en-GB" altLang="zh-CN" b="0">
                <a:latin typeface="宋体" charset="-122"/>
              </a:rPr>
              <a:t>OTD</a:t>
            </a:r>
            <a:r>
              <a:rPr lang="zh-CN" altLang="en-GB" b="0">
                <a:latin typeface="宋体" charset="-122"/>
              </a:rPr>
              <a:t>方式的一倍，因此</a:t>
            </a:r>
            <a:r>
              <a:rPr lang="en-GB" altLang="zh-CN" b="0" u="sng">
                <a:latin typeface="宋体" charset="-122"/>
              </a:rPr>
              <a:t>STS</a:t>
            </a:r>
            <a:r>
              <a:rPr lang="zh-CN" altLang="en-GB" b="0" u="sng">
                <a:latin typeface="宋体" charset="-122"/>
              </a:rPr>
              <a:t>分集性能要高于</a:t>
            </a:r>
            <a:r>
              <a:rPr lang="en-GB" altLang="zh-CN" b="0" u="sng">
                <a:latin typeface="宋体" charset="-122"/>
              </a:rPr>
              <a:t>OTD</a:t>
            </a:r>
            <a:r>
              <a:rPr lang="zh-CN" altLang="en-GB" b="0" u="sng">
                <a:latin typeface="宋体" charset="-122"/>
              </a:rPr>
              <a:t>方式</a:t>
            </a:r>
            <a:r>
              <a:rPr lang="zh-CN" altLang="en-GB" b="0">
                <a:latin typeface="宋体" charset="-122"/>
              </a:rPr>
              <a:t>。</a:t>
            </a:r>
          </a:p>
        </p:txBody>
      </p:sp>
      <p:sp>
        <p:nvSpPr>
          <p:cNvPr id="243716" name="Rectangle 4"/>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zh-CN" altLang="en-US"/>
          </a:p>
        </p:txBody>
      </p:sp>
      <p:graphicFrame>
        <p:nvGraphicFramePr>
          <p:cNvPr id="243717" name="Object 5"/>
          <p:cNvGraphicFramePr>
            <a:graphicFrameLocks noChangeAspect="1"/>
          </p:cNvGraphicFramePr>
          <p:nvPr/>
        </p:nvGraphicFramePr>
        <p:xfrm>
          <a:off x="3048000" y="1295400"/>
          <a:ext cx="1728788" cy="1295400"/>
        </p:xfrm>
        <a:graphic>
          <a:graphicData uri="http://schemas.openxmlformats.org/presentationml/2006/ole">
            <p:oleObj spid="_x0000_s243717" r:id="rId4" imgW="1040760" imgH="86292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additive="repl">
                                        <p:cTn id="6" dur="1" fill="hold">
                                          <p:stCondLst>
                                            <p:cond delay="0"/>
                                          </p:stCondLst>
                                        </p:cTn>
                                        <p:tgtEl>
                                          <p:spTgt spid="243717"/>
                                        </p:tgtEl>
                                        <p:attrNameLst>
                                          <p:attrName>style.visibility</p:attrName>
                                        </p:attrNameLst>
                                      </p:cBhvr>
                                      <p:to>
                                        <p:strVal val="visible"/>
                                      </p:to>
                                    </p:set>
                                    <p:animEffect transition="in" filter="slide(fromLeft)">
                                      <p:cBhvr additive="repl">
                                        <p:cTn id="7" dur="500"/>
                                        <p:tgtEl>
                                          <p:spTgt spid="24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页脚占位符 4"/>
          <p:cNvSpPr>
            <a:spLocks noGrp="1"/>
          </p:cNvSpPr>
          <p:nvPr>
            <p:ph type="ftr" idx="10"/>
          </p:nvPr>
        </p:nvSpPr>
        <p:spPr/>
        <p:txBody>
          <a:bodyPr/>
          <a:lstStyle/>
          <a:p>
            <a:r>
              <a:rPr lang="en-GB" altLang="zh-CN"/>
              <a:t>Mobile Communication Theory</a:t>
            </a:r>
          </a:p>
        </p:txBody>
      </p:sp>
      <p:sp>
        <p:nvSpPr>
          <p:cNvPr id="354306" name="Rectangle 2"/>
          <p:cNvSpPr>
            <a:spLocks noGrp="1" noChangeArrowheads="1"/>
          </p:cNvSpPr>
          <p:nvPr>
            <p:ph type="title"/>
          </p:nvPr>
        </p:nvSpPr>
        <p:spPr>
          <a:xfrm>
            <a:off x="250825" y="214290"/>
            <a:ext cx="7772400" cy="577850"/>
          </a:xfrm>
          <a:ln/>
        </p:spPr>
        <p:txBody>
          <a:bodyPr/>
          <a:lstStyle/>
          <a:p>
            <a:pPr marL="268288" indent="-268288">
              <a:spcBef>
                <a:spcPts val="700"/>
              </a:spcBef>
              <a:buClr>
                <a:srgbClr val="5AA5DE"/>
              </a:buClr>
              <a:tabLst>
                <a:tab pos="268288" algn="l"/>
                <a:tab pos="1182688" algn="l"/>
                <a:tab pos="2097088" algn="l"/>
                <a:tab pos="3011488" algn="l"/>
                <a:tab pos="3925888" algn="l"/>
                <a:tab pos="4840288" algn="l"/>
                <a:tab pos="5754688" algn="l"/>
                <a:tab pos="6669088" algn="l"/>
                <a:tab pos="7583488" algn="l"/>
                <a:tab pos="8497888" algn="l"/>
                <a:tab pos="9412288" algn="l"/>
                <a:tab pos="10326688" algn="l"/>
              </a:tabLst>
            </a:pPr>
            <a:r>
              <a:rPr lang="en-GB" altLang="zh-CN" sz="2800" dirty="0"/>
              <a:t> CDMA2000 1x </a:t>
            </a:r>
            <a:r>
              <a:rPr lang="zh-CN" altLang="en-US" sz="2800" dirty="0" smtClean="0"/>
              <a:t>上行（</a:t>
            </a:r>
            <a:r>
              <a:rPr lang="zh-CN" altLang="en-GB" sz="2800" dirty="0" smtClean="0"/>
              <a:t>反向</a:t>
            </a:r>
            <a:r>
              <a:rPr lang="zh-CN" altLang="en-US" sz="2800" dirty="0" smtClean="0"/>
              <a:t>）</a:t>
            </a:r>
            <a:r>
              <a:rPr lang="zh-CN" altLang="en-GB" sz="2800" dirty="0" smtClean="0"/>
              <a:t>链路</a:t>
            </a:r>
            <a:r>
              <a:rPr lang="zh-CN" altLang="en-GB" sz="2800" dirty="0"/>
              <a:t>信道组成</a:t>
            </a:r>
          </a:p>
        </p:txBody>
      </p:sp>
      <p:sp>
        <p:nvSpPr>
          <p:cNvPr id="354307" name="Rectangle 3"/>
          <p:cNvSpPr>
            <a:spLocks noGrp="1" noChangeArrowheads="1"/>
          </p:cNvSpPr>
          <p:nvPr>
            <p:ph type="body" idx="1"/>
          </p:nvPr>
        </p:nvSpPr>
        <p:spPr>
          <a:xfrm>
            <a:off x="762000" y="5181600"/>
            <a:ext cx="7920038" cy="1420813"/>
          </a:xfrm>
          <a:ln/>
        </p:spPr>
        <p:txBody>
          <a:bodyPr/>
          <a:lstStyle/>
          <a:p>
            <a:pPr>
              <a:lnSpc>
                <a:spcPct val="9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dirty="0">
                <a:latin typeface="宋体" charset="-122"/>
              </a:rPr>
              <a:t>无线配置为</a:t>
            </a:r>
            <a:r>
              <a:rPr lang="en-GB" altLang="zh-CN" sz="2400" b="0" dirty="0">
                <a:latin typeface="宋体" charset="-122"/>
              </a:rPr>
              <a:t>RC1</a:t>
            </a:r>
            <a:r>
              <a:rPr lang="zh-CN" altLang="en-GB" sz="2400" b="0" dirty="0">
                <a:latin typeface="宋体" charset="-122"/>
              </a:rPr>
              <a:t>到</a:t>
            </a:r>
            <a:r>
              <a:rPr lang="en-GB" altLang="zh-CN" sz="2400" b="0" dirty="0">
                <a:latin typeface="宋体" charset="-122"/>
              </a:rPr>
              <a:t>RC4</a:t>
            </a:r>
            <a:r>
              <a:rPr lang="zh-CN" altLang="en-GB" sz="2400" b="0" dirty="0">
                <a:latin typeface="宋体" charset="-122"/>
              </a:rPr>
              <a:t>。区分方式与前向链路相同</a:t>
            </a:r>
            <a:r>
              <a:rPr lang="zh-CN" altLang="en-GB" sz="2400" b="0" dirty="0" smtClean="0">
                <a:latin typeface="宋体" charset="-122"/>
              </a:rPr>
              <a:t>。</a:t>
            </a:r>
            <a:endParaRPr lang="zh-CN" altLang="en-GB" sz="2400" b="0" dirty="0">
              <a:latin typeface="宋体" charset="-122"/>
            </a:endParaRPr>
          </a:p>
        </p:txBody>
      </p:sp>
      <p:sp>
        <p:nvSpPr>
          <p:cNvPr id="354308" name="Rectangle 4"/>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zh-CN" altLang="en-US"/>
          </a:p>
        </p:txBody>
      </p:sp>
      <p:grpSp>
        <p:nvGrpSpPr>
          <p:cNvPr id="354309" name="Group 5"/>
          <p:cNvGrpSpPr>
            <a:grpSpLocks/>
          </p:cNvGrpSpPr>
          <p:nvPr/>
        </p:nvGrpSpPr>
        <p:grpSpPr bwMode="auto">
          <a:xfrm>
            <a:off x="685800" y="1066800"/>
            <a:ext cx="7650163" cy="3932238"/>
            <a:chOff x="432" y="672"/>
            <a:chExt cx="4819" cy="2477"/>
          </a:xfrm>
        </p:grpSpPr>
        <p:sp>
          <p:nvSpPr>
            <p:cNvPr id="354310" name="Rectangle 6"/>
            <p:cNvSpPr>
              <a:spLocks noChangeArrowheads="1"/>
            </p:cNvSpPr>
            <p:nvPr/>
          </p:nvSpPr>
          <p:spPr bwMode="auto">
            <a:xfrm>
              <a:off x="2172" y="672"/>
              <a:ext cx="1251" cy="260"/>
            </a:xfrm>
            <a:prstGeom prst="rect">
              <a:avLst/>
            </a:prstGeom>
            <a:solidFill>
              <a:srgbClr val="FFFFFF"/>
            </a:solidFill>
            <a:ln w="9525">
              <a:noFill/>
              <a:round/>
              <a:headEnd/>
              <a:tailEnd/>
            </a:ln>
            <a:effectLst/>
          </p:spPr>
          <p:txBody>
            <a:bodyPr wrap="none" anchor="ctr"/>
            <a:lstStyle/>
            <a:p>
              <a:endParaRPr lang="zh-CN" altLang="en-US"/>
            </a:p>
          </p:txBody>
        </p:sp>
        <p:sp>
          <p:nvSpPr>
            <p:cNvPr id="354311" name="Rectangle 7"/>
            <p:cNvSpPr>
              <a:spLocks noChangeArrowheads="1"/>
            </p:cNvSpPr>
            <p:nvPr/>
          </p:nvSpPr>
          <p:spPr bwMode="auto">
            <a:xfrm>
              <a:off x="2172" y="672"/>
              <a:ext cx="1251" cy="260"/>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12" name="Rectangle 8"/>
            <p:cNvSpPr>
              <a:spLocks noChangeArrowheads="1"/>
            </p:cNvSpPr>
            <p:nvPr/>
          </p:nvSpPr>
          <p:spPr bwMode="auto">
            <a:xfrm>
              <a:off x="2488" y="701"/>
              <a:ext cx="672" cy="183"/>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000000"/>
                  </a:solidFill>
                  <a:latin typeface="Times New Roman" pitchFamily="16" charset="0"/>
                </a:rPr>
                <a:t>反向链路</a:t>
              </a:r>
            </a:p>
          </p:txBody>
        </p:sp>
        <p:sp>
          <p:nvSpPr>
            <p:cNvPr id="354313" name="Rectangle 9"/>
            <p:cNvSpPr>
              <a:spLocks noChangeArrowheads="1"/>
            </p:cNvSpPr>
            <p:nvPr/>
          </p:nvSpPr>
          <p:spPr bwMode="auto">
            <a:xfrm>
              <a:off x="1077" y="1450"/>
              <a:ext cx="547" cy="259"/>
            </a:xfrm>
            <a:prstGeom prst="rect">
              <a:avLst/>
            </a:prstGeom>
            <a:solidFill>
              <a:srgbClr val="FFFFFF"/>
            </a:solidFill>
            <a:ln w="9525">
              <a:noFill/>
              <a:round/>
              <a:headEnd/>
              <a:tailEnd/>
            </a:ln>
            <a:effectLst/>
          </p:spPr>
          <p:txBody>
            <a:bodyPr wrap="none" anchor="ctr"/>
            <a:lstStyle/>
            <a:p>
              <a:endParaRPr lang="zh-CN" altLang="en-US"/>
            </a:p>
          </p:txBody>
        </p:sp>
        <p:sp>
          <p:nvSpPr>
            <p:cNvPr id="354314" name="Rectangle 10"/>
            <p:cNvSpPr>
              <a:spLocks noChangeArrowheads="1"/>
            </p:cNvSpPr>
            <p:nvPr/>
          </p:nvSpPr>
          <p:spPr bwMode="auto">
            <a:xfrm>
              <a:off x="1077" y="1450"/>
              <a:ext cx="547" cy="259"/>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15" name="Rectangle 11"/>
            <p:cNvSpPr>
              <a:spLocks noChangeArrowheads="1"/>
            </p:cNvSpPr>
            <p:nvPr/>
          </p:nvSpPr>
          <p:spPr bwMode="auto">
            <a:xfrm>
              <a:off x="1107" y="1465"/>
              <a:ext cx="398"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增强型</a:t>
              </a:r>
            </a:p>
          </p:txBody>
        </p:sp>
        <p:sp>
          <p:nvSpPr>
            <p:cNvPr id="354316" name="Rectangle 12"/>
            <p:cNvSpPr>
              <a:spLocks noChangeArrowheads="1"/>
            </p:cNvSpPr>
            <p:nvPr/>
          </p:nvSpPr>
          <p:spPr bwMode="auto">
            <a:xfrm>
              <a:off x="1094" y="1563"/>
              <a:ext cx="698" cy="144"/>
            </a:xfrm>
            <a:prstGeom prst="rect">
              <a:avLst/>
            </a:prstGeom>
            <a:noFill/>
            <a:ln w="9525">
              <a:noFill/>
              <a:round/>
              <a:headEnd/>
              <a:tailEnd/>
            </a:ln>
            <a:effectLst/>
          </p:spPr>
          <p:txBody>
            <a:bodyPr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接入信道</a:t>
              </a:r>
            </a:p>
          </p:txBody>
        </p:sp>
        <p:sp>
          <p:nvSpPr>
            <p:cNvPr id="354317" name="Rectangle 13"/>
            <p:cNvSpPr>
              <a:spLocks noChangeArrowheads="1"/>
            </p:cNvSpPr>
            <p:nvPr/>
          </p:nvSpPr>
          <p:spPr bwMode="auto">
            <a:xfrm>
              <a:off x="2094" y="1450"/>
              <a:ext cx="625" cy="259"/>
            </a:xfrm>
            <a:prstGeom prst="rect">
              <a:avLst/>
            </a:prstGeom>
            <a:solidFill>
              <a:srgbClr val="FFFFFF"/>
            </a:solidFill>
            <a:ln w="9525">
              <a:noFill/>
              <a:round/>
              <a:headEnd/>
              <a:tailEnd/>
            </a:ln>
            <a:effectLst/>
          </p:spPr>
          <p:txBody>
            <a:bodyPr wrap="none" anchor="ctr"/>
            <a:lstStyle/>
            <a:p>
              <a:endParaRPr lang="zh-CN" altLang="en-US"/>
            </a:p>
          </p:txBody>
        </p:sp>
        <p:sp>
          <p:nvSpPr>
            <p:cNvPr id="354318" name="Rectangle 14"/>
            <p:cNvSpPr>
              <a:spLocks noChangeArrowheads="1"/>
            </p:cNvSpPr>
            <p:nvPr/>
          </p:nvSpPr>
          <p:spPr bwMode="auto">
            <a:xfrm>
              <a:off x="2094" y="1450"/>
              <a:ext cx="651" cy="259"/>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19" name="Rectangle 15"/>
            <p:cNvSpPr>
              <a:spLocks noChangeArrowheads="1"/>
            </p:cNvSpPr>
            <p:nvPr/>
          </p:nvSpPr>
          <p:spPr bwMode="auto">
            <a:xfrm>
              <a:off x="2130" y="1465"/>
              <a:ext cx="53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反向公共</a:t>
              </a:r>
            </a:p>
          </p:txBody>
        </p:sp>
        <p:sp>
          <p:nvSpPr>
            <p:cNvPr id="354320" name="Rectangle 16"/>
            <p:cNvSpPr>
              <a:spLocks noChangeArrowheads="1"/>
            </p:cNvSpPr>
            <p:nvPr/>
          </p:nvSpPr>
          <p:spPr bwMode="auto">
            <a:xfrm>
              <a:off x="2130" y="1580"/>
              <a:ext cx="53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控制信道</a:t>
              </a:r>
            </a:p>
          </p:txBody>
        </p:sp>
        <p:sp>
          <p:nvSpPr>
            <p:cNvPr id="354321" name="Rectangle 17"/>
            <p:cNvSpPr>
              <a:spLocks noChangeArrowheads="1"/>
            </p:cNvSpPr>
            <p:nvPr/>
          </p:nvSpPr>
          <p:spPr bwMode="auto">
            <a:xfrm>
              <a:off x="452" y="1450"/>
              <a:ext cx="391" cy="259"/>
            </a:xfrm>
            <a:prstGeom prst="rect">
              <a:avLst/>
            </a:prstGeom>
            <a:solidFill>
              <a:srgbClr val="CDCDCD"/>
            </a:solidFill>
            <a:ln w="9525">
              <a:noFill/>
              <a:round/>
              <a:headEnd/>
              <a:tailEnd/>
            </a:ln>
            <a:effectLst/>
          </p:spPr>
          <p:txBody>
            <a:bodyPr wrap="none" anchor="ctr"/>
            <a:lstStyle/>
            <a:p>
              <a:endParaRPr lang="zh-CN" altLang="en-US"/>
            </a:p>
          </p:txBody>
        </p:sp>
        <p:sp>
          <p:nvSpPr>
            <p:cNvPr id="354322" name="Rectangle 18"/>
            <p:cNvSpPr>
              <a:spLocks noChangeArrowheads="1"/>
            </p:cNvSpPr>
            <p:nvPr/>
          </p:nvSpPr>
          <p:spPr bwMode="auto">
            <a:xfrm>
              <a:off x="452" y="1450"/>
              <a:ext cx="391" cy="259"/>
            </a:xfrm>
            <a:prstGeom prst="rect">
              <a:avLst/>
            </a:prstGeom>
            <a:solidFill>
              <a:srgbClr val="FFCCFF"/>
            </a:solidFill>
            <a:ln w="20520">
              <a:solidFill>
                <a:srgbClr val="000000"/>
              </a:solidFill>
              <a:round/>
              <a:headEnd/>
              <a:tailEnd/>
            </a:ln>
            <a:effectLst/>
          </p:spPr>
          <p:txBody>
            <a:bodyPr wrap="none" anchor="ctr"/>
            <a:lstStyle/>
            <a:p>
              <a:endParaRPr lang="zh-CN" altLang="en-US"/>
            </a:p>
          </p:txBody>
        </p:sp>
        <p:sp>
          <p:nvSpPr>
            <p:cNvPr id="354323" name="Rectangle 19"/>
            <p:cNvSpPr>
              <a:spLocks noChangeArrowheads="1"/>
            </p:cNvSpPr>
            <p:nvPr/>
          </p:nvSpPr>
          <p:spPr bwMode="auto">
            <a:xfrm>
              <a:off x="527" y="1449"/>
              <a:ext cx="26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接入</a:t>
              </a:r>
            </a:p>
          </p:txBody>
        </p:sp>
        <p:sp>
          <p:nvSpPr>
            <p:cNvPr id="354324" name="Rectangle 20"/>
            <p:cNvSpPr>
              <a:spLocks noChangeArrowheads="1"/>
            </p:cNvSpPr>
            <p:nvPr/>
          </p:nvSpPr>
          <p:spPr bwMode="auto">
            <a:xfrm>
              <a:off x="527" y="1555"/>
              <a:ext cx="26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信道</a:t>
              </a:r>
            </a:p>
          </p:txBody>
        </p:sp>
        <p:sp>
          <p:nvSpPr>
            <p:cNvPr id="354325" name="Rectangle 21"/>
            <p:cNvSpPr>
              <a:spLocks noChangeArrowheads="1"/>
            </p:cNvSpPr>
            <p:nvPr/>
          </p:nvSpPr>
          <p:spPr bwMode="auto">
            <a:xfrm>
              <a:off x="3032" y="1450"/>
              <a:ext cx="860" cy="259"/>
            </a:xfrm>
            <a:prstGeom prst="rect">
              <a:avLst/>
            </a:prstGeom>
            <a:solidFill>
              <a:srgbClr val="CDCDCD"/>
            </a:solidFill>
            <a:ln w="9525">
              <a:noFill/>
              <a:round/>
              <a:headEnd/>
              <a:tailEnd/>
            </a:ln>
            <a:effectLst/>
          </p:spPr>
          <p:txBody>
            <a:bodyPr wrap="none" anchor="ctr"/>
            <a:lstStyle/>
            <a:p>
              <a:endParaRPr lang="zh-CN" altLang="en-US"/>
            </a:p>
          </p:txBody>
        </p:sp>
        <p:sp>
          <p:nvSpPr>
            <p:cNvPr id="354326" name="Rectangle 22"/>
            <p:cNvSpPr>
              <a:spLocks noChangeArrowheads="1"/>
            </p:cNvSpPr>
            <p:nvPr/>
          </p:nvSpPr>
          <p:spPr bwMode="auto">
            <a:xfrm>
              <a:off x="3032" y="1450"/>
              <a:ext cx="860" cy="259"/>
            </a:xfrm>
            <a:prstGeom prst="rect">
              <a:avLst/>
            </a:prstGeom>
            <a:solidFill>
              <a:srgbClr val="FFCCFF"/>
            </a:solidFill>
            <a:ln w="20520">
              <a:solidFill>
                <a:srgbClr val="000000"/>
              </a:solidFill>
              <a:round/>
              <a:headEnd/>
              <a:tailEnd/>
            </a:ln>
            <a:effectLst/>
          </p:spPr>
          <p:txBody>
            <a:bodyPr wrap="none" anchor="ctr"/>
            <a:lstStyle/>
            <a:p>
              <a:endParaRPr lang="zh-CN" altLang="en-US"/>
            </a:p>
          </p:txBody>
        </p:sp>
        <p:sp>
          <p:nvSpPr>
            <p:cNvPr id="354327" name="Rectangle 23"/>
            <p:cNvSpPr>
              <a:spLocks noChangeArrowheads="1"/>
            </p:cNvSpPr>
            <p:nvPr/>
          </p:nvSpPr>
          <p:spPr bwMode="auto">
            <a:xfrm>
              <a:off x="3092" y="1474"/>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反向业务信道</a:t>
              </a:r>
            </a:p>
          </p:txBody>
        </p:sp>
        <p:sp>
          <p:nvSpPr>
            <p:cNvPr id="354328" name="Rectangle 24"/>
            <p:cNvSpPr>
              <a:spLocks noChangeArrowheads="1"/>
            </p:cNvSpPr>
            <p:nvPr/>
          </p:nvSpPr>
          <p:spPr bwMode="auto">
            <a:xfrm>
              <a:off x="3085" y="1580"/>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a:t>
              </a:r>
            </a:p>
          </p:txBody>
        </p:sp>
        <p:sp>
          <p:nvSpPr>
            <p:cNvPr id="354329" name="Rectangle 25"/>
            <p:cNvSpPr>
              <a:spLocks noChangeArrowheads="1"/>
            </p:cNvSpPr>
            <p:nvPr/>
          </p:nvSpPr>
          <p:spPr bwMode="auto">
            <a:xfrm>
              <a:off x="3208" y="1580"/>
              <a:ext cx="234"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RC1</a:t>
              </a:r>
            </a:p>
          </p:txBody>
        </p:sp>
        <p:sp>
          <p:nvSpPr>
            <p:cNvPr id="354330" name="Rectangle 26"/>
            <p:cNvSpPr>
              <a:spLocks noChangeArrowheads="1"/>
            </p:cNvSpPr>
            <p:nvPr/>
          </p:nvSpPr>
          <p:spPr bwMode="auto">
            <a:xfrm>
              <a:off x="3397" y="1580"/>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或</a:t>
              </a:r>
            </a:p>
          </p:txBody>
        </p:sp>
        <p:sp>
          <p:nvSpPr>
            <p:cNvPr id="354331" name="Rectangle 27"/>
            <p:cNvSpPr>
              <a:spLocks noChangeArrowheads="1"/>
            </p:cNvSpPr>
            <p:nvPr/>
          </p:nvSpPr>
          <p:spPr bwMode="auto">
            <a:xfrm>
              <a:off x="3521" y="1580"/>
              <a:ext cx="174"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RC</a:t>
              </a:r>
            </a:p>
          </p:txBody>
        </p:sp>
        <p:sp>
          <p:nvSpPr>
            <p:cNvPr id="354332" name="Rectangle 28"/>
            <p:cNvSpPr>
              <a:spLocks noChangeArrowheads="1"/>
            </p:cNvSpPr>
            <p:nvPr/>
          </p:nvSpPr>
          <p:spPr bwMode="auto">
            <a:xfrm>
              <a:off x="3667" y="1580"/>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a:t>
              </a:r>
            </a:p>
          </p:txBody>
        </p:sp>
        <p:sp>
          <p:nvSpPr>
            <p:cNvPr id="354333" name="Rectangle 29"/>
            <p:cNvSpPr>
              <a:spLocks noChangeArrowheads="1"/>
            </p:cNvSpPr>
            <p:nvPr/>
          </p:nvSpPr>
          <p:spPr bwMode="auto">
            <a:xfrm>
              <a:off x="3710" y="1580"/>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a:t>
              </a:r>
            </a:p>
          </p:txBody>
        </p:sp>
        <p:sp>
          <p:nvSpPr>
            <p:cNvPr id="354334" name="Rectangle 30"/>
            <p:cNvSpPr>
              <a:spLocks noChangeArrowheads="1"/>
            </p:cNvSpPr>
            <p:nvPr/>
          </p:nvSpPr>
          <p:spPr bwMode="auto">
            <a:xfrm>
              <a:off x="4283" y="1450"/>
              <a:ext cx="860" cy="259"/>
            </a:xfrm>
            <a:prstGeom prst="rect">
              <a:avLst/>
            </a:prstGeom>
            <a:solidFill>
              <a:srgbClr val="FFFFFF"/>
            </a:solidFill>
            <a:ln w="9525">
              <a:noFill/>
              <a:round/>
              <a:headEnd/>
              <a:tailEnd/>
            </a:ln>
            <a:effectLst/>
          </p:spPr>
          <p:txBody>
            <a:bodyPr wrap="none" anchor="ctr"/>
            <a:lstStyle/>
            <a:p>
              <a:endParaRPr lang="zh-CN" altLang="en-US"/>
            </a:p>
          </p:txBody>
        </p:sp>
        <p:sp>
          <p:nvSpPr>
            <p:cNvPr id="354335" name="Rectangle 31"/>
            <p:cNvSpPr>
              <a:spLocks noChangeArrowheads="1"/>
            </p:cNvSpPr>
            <p:nvPr/>
          </p:nvSpPr>
          <p:spPr bwMode="auto">
            <a:xfrm>
              <a:off x="4283" y="1450"/>
              <a:ext cx="860" cy="259"/>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36" name="Rectangle 32"/>
            <p:cNvSpPr>
              <a:spLocks noChangeArrowheads="1"/>
            </p:cNvSpPr>
            <p:nvPr/>
          </p:nvSpPr>
          <p:spPr bwMode="auto">
            <a:xfrm>
              <a:off x="4343" y="1474"/>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反向业务信道</a:t>
              </a:r>
            </a:p>
          </p:txBody>
        </p:sp>
        <p:sp>
          <p:nvSpPr>
            <p:cNvPr id="354337" name="Rectangle 33"/>
            <p:cNvSpPr>
              <a:spLocks noChangeArrowheads="1"/>
            </p:cNvSpPr>
            <p:nvPr/>
          </p:nvSpPr>
          <p:spPr bwMode="auto">
            <a:xfrm>
              <a:off x="4327" y="1580"/>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a:t>
              </a:r>
            </a:p>
          </p:txBody>
        </p:sp>
        <p:sp>
          <p:nvSpPr>
            <p:cNvPr id="354338" name="Rectangle 34"/>
            <p:cNvSpPr>
              <a:spLocks noChangeArrowheads="1"/>
            </p:cNvSpPr>
            <p:nvPr/>
          </p:nvSpPr>
          <p:spPr bwMode="auto">
            <a:xfrm>
              <a:off x="4423" y="1580"/>
              <a:ext cx="23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RC3</a:t>
              </a:r>
            </a:p>
          </p:txBody>
        </p:sp>
        <p:sp>
          <p:nvSpPr>
            <p:cNvPr id="354339" name="Rectangle 35"/>
            <p:cNvSpPr>
              <a:spLocks noChangeArrowheads="1"/>
            </p:cNvSpPr>
            <p:nvPr/>
          </p:nvSpPr>
          <p:spPr bwMode="auto">
            <a:xfrm>
              <a:off x="4647" y="1580"/>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到</a:t>
              </a:r>
            </a:p>
          </p:txBody>
        </p:sp>
        <p:sp>
          <p:nvSpPr>
            <p:cNvPr id="354340" name="Rectangle 36"/>
            <p:cNvSpPr>
              <a:spLocks noChangeArrowheads="1"/>
            </p:cNvSpPr>
            <p:nvPr/>
          </p:nvSpPr>
          <p:spPr bwMode="auto">
            <a:xfrm>
              <a:off x="4772" y="1580"/>
              <a:ext cx="234"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RC4</a:t>
              </a:r>
            </a:p>
          </p:txBody>
        </p:sp>
        <p:sp>
          <p:nvSpPr>
            <p:cNvPr id="354341" name="Rectangle 37"/>
            <p:cNvSpPr>
              <a:spLocks noChangeArrowheads="1"/>
            </p:cNvSpPr>
            <p:nvPr/>
          </p:nvSpPr>
          <p:spPr bwMode="auto">
            <a:xfrm>
              <a:off x="4961" y="1580"/>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a:t>
              </a:r>
            </a:p>
          </p:txBody>
        </p:sp>
        <p:sp>
          <p:nvSpPr>
            <p:cNvPr id="354342" name="Rectangle 38"/>
            <p:cNvSpPr>
              <a:spLocks noChangeArrowheads="1"/>
            </p:cNvSpPr>
            <p:nvPr/>
          </p:nvSpPr>
          <p:spPr bwMode="auto">
            <a:xfrm>
              <a:off x="976" y="1839"/>
              <a:ext cx="771" cy="259"/>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43" name="Rectangle 39"/>
            <p:cNvSpPr>
              <a:spLocks noChangeArrowheads="1"/>
            </p:cNvSpPr>
            <p:nvPr/>
          </p:nvSpPr>
          <p:spPr bwMode="auto">
            <a:xfrm>
              <a:off x="960" y="1873"/>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反向导频信道</a:t>
              </a:r>
            </a:p>
          </p:txBody>
        </p:sp>
        <p:sp>
          <p:nvSpPr>
            <p:cNvPr id="354344" name="Rectangle 40"/>
            <p:cNvSpPr>
              <a:spLocks noChangeArrowheads="1"/>
            </p:cNvSpPr>
            <p:nvPr/>
          </p:nvSpPr>
          <p:spPr bwMode="auto">
            <a:xfrm>
              <a:off x="999" y="2098"/>
              <a:ext cx="704" cy="260"/>
            </a:xfrm>
            <a:prstGeom prst="rect">
              <a:avLst/>
            </a:prstGeom>
            <a:solidFill>
              <a:srgbClr val="FFFFFF"/>
            </a:solidFill>
            <a:ln w="9525">
              <a:noFill/>
              <a:round/>
              <a:headEnd/>
              <a:tailEnd/>
            </a:ln>
            <a:effectLst/>
          </p:spPr>
          <p:txBody>
            <a:bodyPr wrap="none" anchor="ctr"/>
            <a:lstStyle/>
            <a:p>
              <a:endParaRPr lang="zh-CN" altLang="en-US"/>
            </a:p>
          </p:txBody>
        </p:sp>
        <p:sp>
          <p:nvSpPr>
            <p:cNvPr id="354345" name="Rectangle 41"/>
            <p:cNvSpPr>
              <a:spLocks noChangeArrowheads="1"/>
            </p:cNvSpPr>
            <p:nvPr/>
          </p:nvSpPr>
          <p:spPr bwMode="auto">
            <a:xfrm>
              <a:off x="975" y="2098"/>
              <a:ext cx="772" cy="260"/>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46" name="Rectangle 42"/>
            <p:cNvSpPr>
              <a:spLocks noChangeArrowheads="1"/>
            </p:cNvSpPr>
            <p:nvPr/>
          </p:nvSpPr>
          <p:spPr bwMode="auto">
            <a:xfrm>
              <a:off x="989" y="2145"/>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增强接入信道</a:t>
              </a:r>
            </a:p>
          </p:txBody>
        </p:sp>
        <p:sp>
          <p:nvSpPr>
            <p:cNvPr id="354347" name="Rectangle 43"/>
            <p:cNvSpPr>
              <a:spLocks noChangeArrowheads="1"/>
            </p:cNvSpPr>
            <p:nvPr/>
          </p:nvSpPr>
          <p:spPr bwMode="auto">
            <a:xfrm>
              <a:off x="432" y="2574"/>
              <a:ext cx="1251" cy="259"/>
            </a:xfrm>
            <a:prstGeom prst="rect">
              <a:avLst/>
            </a:prstGeom>
            <a:solidFill>
              <a:srgbClr val="CDCDCD"/>
            </a:solidFill>
            <a:ln w="9525">
              <a:noFill/>
              <a:round/>
              <a:headEnd/>
              <a:tailEnd/>
            </a:ln>
            <a:effectLst/>
          </p:spPr>
          <p:txBody>
            <a:bodyPr wrap="none" anchor="ctr"/>
            <a:lstStyle/>
            <a:p>
              <a:endParaRPr lang="zh-CN" altLang="en-US"/>
            </a:p>
          </p:txBody>
        </p:sp>
        <p:sp>
          <p:nvSpPr>
            <p:cNvPr id="354348" name="Rectangle 44"/>
            <p:cNvSpPr>
              <a:spLocks noChangeArrowheads="1"/>
            </p:cNvSpPr>
            <p:nvPr/>
          </p:nvSpPr>
          <p:spPr bwMode="auto">
            <a:xfrm>
              <a:off x="432" y="2574"/>
              <a:ext cx="1251" cy="259"/>
            </a:xfrm>
            <a:prstGeom prst="rect">
              <a:avLst/>
            </a:prstGeom>
            <a:solidFill>
              <a:srgbClr val="FFCCFF"/>
            </a:solidFill>
            <a:ln w="20520">
              <a:solidFill>
                <a:srgbClr val="000000"/>
              </a:solidFill>
              <a:round/>
              <a:headEnd/>
              <a:tailEnd/>
            </a:ln>
            <a:effectLst/>
          </p:spPr>
          <p:txBody>
            <a:bodyPr wrap="none" anchor="ctr"/>
            <a:lstStyle/>
            <a:p>
              <a:endParaRPr lang="zh-CN" altLang="en-US"/>
            </a:p>
          </p:txBody>
        </p:sp>
        <p:sp>
          <p:nvSpPr>
            <p:cNvPr id="354349" name="Rectangle 45"/>
            <p:cNvSpPr>
              <a:spLocks noChangeArrowheads="1"/>
            </p:cNvSpPr>
            <p:nvPr/>
          </p:nvSpPr>
          <p:spPr bwMode="auto">
            <a:xfrm>
              <a:off x="463" y="2647"/>
              <a:ext cx="398"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表示与</a:t>
              </a:r>
            </a:p>
          </p:txBody>
        </p:sp>
        <p:sp>
          <p:nvSpPr>
            <p:cNvPr id="354350" name="Rectangle 46"/>
            <p:cNvSpPr>
              <a:spLocks noChangeArrowheads="1"/>
            </p:cNvSpPr>
            <p:nvPr/>
          </p:nvSpPr>
          <p:spPr bwMode="auto">
            <a:xfrm>
              <a:off x="845" y="2647"/>
              <a:ext cx="274"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IS-95</a:t>
              </a:r>
            </a:p>
          </p:txBody>
        </p:sp>
        <p:sp>
          <p:nvSpPr>
            <p:cNvPr id="354351" name="Rectangle 47"/>
            <p:cNvSpPr>
              <a:spLocks noChangeArrowheads="1"/>
            </p:cNvSpPr>
            <p:nvPr/>
          </p:nvSpPr>
          <p:spPr bwMode="auto">
            <a:xfrm>
              <a:off x="1101" y="2647"/>
              <a:ext cx="53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后向兼容</a:t>
              </a:r>
            </a:p>
          </p:txBody>
        </p:sp>
        <p:sp>
          <p:nvSpPr>
            <p:cNvPr id="354352" name="Rectangle 48"/>
            <p:cNvSpPr>
              <a:spLocks noChangeArrowheads="1"/>
            </p:cNvSpPr>
            <p:nvPr/>
          </p:nvSpPr>
          <p:spPr bwMode="auto">
            <a:xfrm>
              <a:off x="2015" y="1839"/>
              <a:ext cx="782" cy="259"/>
            </a:xfrm>
            <a:prstGeom prst="rect">
              <a:avLst/>
            </a:prstGeom>
            <a:solidFill>
              <a:srgbClr val="FFFFFF"/>
            </a:solidFill>
            <a:ln w="9525">
              <a:noFill/>
              <a:round/>
              <a:headEnd/>
              <a:tailEnd/>
            </a:ln>
            <a:effectLst/>
          </p:spPr>
          <p:txBody>
            <a:bodyPr wrap="none" anchor="ctr"/>
            <a:lstStyle/>
            <a:p>
              <a:endParaRPr lang="zh-CN" altLang="en-US"/>
            </a:p>
          </p:txBody>
        </p:sp>
        <p:sp>
          <p:nvSpPr>
            <p:cNvPr id="354353" name="Rectangle 49"/>
            <p:cNvSpPr>
              <a:spLocks noChangeArrowheads="1"/>
            </p:cNvSpPr>
            <p:nvPr/>
          </p:nvSpPr>
          <p:spPr bwMode="auto">
            <a:xfrm>
              <a:off x="2015" y="1839"/>
              <a:ext cx="821" cy="259"/>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54" name="Rectangle 50"/>
            <p:cNvSpPr>
              <a:spLocks noChangeArrowheads="1"/>
            </p:cNvSpPr>
            <p:nvPr/>
          </p:nvSpPr>
          <p:spPr bwMode="auto">
            <a:xfrm>
              <a:off x="1981" y="1881"/>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反向导频信道</a:t>
              </a:r>
            </a:p>
          </p:txBody>
        </p:sp>
        <p:sp>
          <p:nvSpPr>
            <p:cNvPr id="354355" name="Rectangle 51"/>
            <p:cNvSpPr>
              <a:spLocks noChangeArrowheads="1"/>
            </p:cNvSpPr>
            <p:nvPr/>
          </p:nvSpPr>
          <p:spPr bwMode="auto">
            <a:xfrm>
              <a:off x="2015" y="2098"/>
              <a:ext cx="782" cy="260"/>
            </a:xfrm>
            <a:prstGeom prst="rect">
              <a:avLst/>
            </a:prstGeom>
            <a:solidFill>
              <a:srgbClr val="FFFFFF"/>
            </a:solidFill>
            <a:ln w="9525">
              <a:noFill/>
              <a:round/>
              <a:headEnd/>
              <a:tailEnd/>
            </a:ln>
            <a:effectLst/>
          </p:spPr>
          <p:txBody>
            <a:bodyPr wrap="none" anchor="ctr"/>
            <a:lstStyle/>
            <a:p>
              <a:endParaRPr lang="zh-CN" altLang="en-US"/>
            </a:p>
          </p:txBody>
        </p:sp>
        <p:sp>
          <p:nvSpPr>
            <p:cNvPr id="354356" name="Rectangle 52"/>
            <p:cNvSpPr>
              <a:spLocks noChangeArrowheads="1"/>
            </p:cNvSpPr>
            <p:nvPr/>
          </p:nvSpPr>
          <p:spPr bwMode="auto">
            <a:xfrm>
              <a:off x="2015" y="2098"/>
              <a:ext cx="821" cy="260"/>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57" name="Rectangle 53"/>
            <p:cNvSpPr>
              <a:spLocks noChangeArrowheads="1"/>
            </p:cNvSpPr>
            <p:nvPr/>
          </p:nvSpPr>
          <p:spPr bwMode="auto">
            <a:xfrm>
              <a:off x="2027" y="2100"/>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反向公共控制</a:t>
              </a:r>
            </a:p>
          </p:txBody>
        </p:sp>
        <p:sp>
          <p:nvSpPr>
            <p:cNvPr id="354358" name="Rectangle 54"/>
            <p:cNvSpPr>
              <a:spLocks noChangeArrowheads="1"/>
            </p:cNvSpPr>
            <p:nvPr/>
          </p:nvSpPr>
          <p:spPr bwMode="auto">
            <a:xfrm>
              <a:off x="2286" y="2236"/>
              <a:ext cx="26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信道</a:t>
              </a:r>
            </a:p>
          </p:txBody>
        </p:sp>
        <p:sp>
          <p:nvSpPr>
            <p:cNvPr id="354359" name="Rectangle 55"/>
            <p:cNvSpPr>
              <a:spLocks noChangeArrowheads="1"/>
            </p:cNvSpPr>
            <p:nvPr/>
          </p:nvSpPr>
          <p:spPr bwMode="auto">
            <a:xfrm>
              <a:off x="2954" y="1839"/>
              <a:ext cx="1016" cy="259"/>
            </a:xfrm>
            <a:prstGeom prst="rect">
              <a:avLst/>
            </a:prstGeom>
            <a:solidFill>
              <a:srgbClr val="CDCDCD"/>
            </a:solidFill>
            <a:ln w="9525">
              <a:noFill/>
              <a:round/>
              <a:headEnd/>
              <a:tailEnd/>
            </a:ln>
            <a:effectLst/>
          </p:spPr>
          <p:txBody>
            <a:bodyPr wrap="none" anchor="ctr"/>
            <a:lstStyle/>
            <a:p>
              <a:endParaRPr lang="zh-CN" altLang="en-US"/>
            </a:p>
          </p:txBody>
        </p:sp>
        <p:sp>
          <p:nvSpPr>
            <p:cNvPr id="354360" name="Rectangle 56"/>
            <p:cNvSpPr>
              <a:spLocks noChangeArrowheads="1"/>
            </p:cNvSpPr>
            <p:nvPr/>
          </p:nvSpPr>
          <p:spPr bwMode="auto">
            <a:xfrm>
              <a:off x="2972" y="1839"/>
              <a:ext cx="998" cy="259"/>
            </a:xfrm>
            <a:prstGeom prst="rect">
              <a:avLst/>
            </a:prstGeom>
            <a:solidFill>
              <a:srgbClr val="FFCCFF"/>
            </a:solidFill>
            <a:ln w="20520">
              <a:solidFill>
                <a:srgbClr val="000000"/>
              </a:solidFill>
              <a:round/>
              <a:headEnd/>
              <a:tailEnd/>
            </a:ln>
            <a:effectLst/>
          </p:spPr>
          <p:txBody>
            <a:bodyPr wrap="none" anchor="ctr"/>
            <a:lstStyle/>
            <a:p>
              <a:endParaRPr lang="zh-CN" altLang="en-US"/>
            </a:p>
          </p:txBody>
        </p:sp>
        <p:sp>
          <p:nvSpPr>
            <p:cNvPr id="354361" name="Rectangle 57"/>
            <p:cNvSpPr>
              <a:spLocks noChangeArrowheads="1"/>
            </p:cNvSpPr>
            <p:nvPr/>
          </p:nvSpPr>
          <p:spPr bwMode="auto">
            <a:xfrm>
              <a:off x="3092" y="1912"/>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反向基本信道</a:t>
              </a:r>
            </a:p>
          </p:txBody>
        </p:sp>
        <p:sp>
          <p:nvSpPr>
            <p:cNvPr id="354362" name="Rectangle 58"/>
            <p:cNvSpPr>
              <a:spLocks noChangeArrowheads="1"/>
            </p:cNvSpPr>
            <p:nvPr/>
          </p:nvSpPr>
          <p:spPr bwMode="auto">
            <a:xfrm>
              <a:off x="2954" y="2098"/>
              <a:ext cx="1016" cy="260"/>
            </a:xfrm>
            <a:prstGeom prst="rect">
              <a:avLst/>
            </a:prstGeom>
            <a:solidFill>
              <a:srgbClr val="CDCDCD"/>
            </a:solidFill>
            <a:ln w="9525">
              <a:noFill/>
              <a:round/>
              <a:headEnd/>
              <a:tailEnd/>
            </a:ln>
            <a:effectLst/>
          </p:spPr>
          <p:txBody>
            <a:bodyPr wrap="none" anchor="ctr"/>
            <a:lstStyle/>
            <a:p>
              <a:endParaRPr lang="zh-CN" altLang="en-US"/>
            </a:p>
          </p:txBody>
        </p:sp>
        <p:sp>
          <p:nvSpPr>
            <p:cNvPr id="354363" name="Rectangle 59"/>
            <p:cNvSpPr>
              <a:spLocks noChangeArrowheads="1"/>
            </p:cNvSpPr>
            <p:nvPr/>
          </p:nvSpPr>
          <p:spPr bwMode="auto">
            <a:xfrm>
              <a:off x="2972" y="2098"/>
              <a:ext cx="998" cy="260"/>
            </a:xfrm>
            <a:prstGeom prst="rect">
              <a:avLst/>
            </a:prstGeom>
            <a:solidFill>
              <a:srgbClr val="FFCCFF"/>
            </a:solidFill>
            <a:ln w="20520">
              <a:solidFill>
                <a:srgbClr val="000000"/>
              </a:solidFill>
              <a:round/>
              <a:headEnd/>
              <a:tailEnd/>
            </a:ln>
            <a:effectLst/>
          </p:spPr>
          <p:txBody>
            <a:bodyPr wrap="none" anchor="ctr"/>
            <a:lstStyle/>
            <a:p>
              <a:endParaRPr lang="zh-CN" altLang="en-US"/>
            </a:p>
          </p:txBody>
        </p:sp>
        <p:sp>
          <p:nvSpPr>
            <p:cNvPr id="354364" name="Rectangle 60"/>
            <p:cNvSpPr>
              <a:spLocks noChangeArrowheads="1"/>
            </p:cNvSpPr>
            <p:nvPr/>
          </p:nvSpPr>
          <p:spPr bwMode="auto">
            <a:xfrm>
              <a:off x="3022" y="2123"/>
              <a:ext cx="61"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0</a:t>
              </a:r>
            </a:p>
          </p:txBody>
        </p:sp>
        <p:sp>
          <p:nvSpPr>
            <p:cNvPr id="354365" name="Rectangle 61"/>
            <p:cNvSpPr>
              <a:spLocks noChangeArrowheads="1"/>
            </p:cNvSpPr>
            <p:nvPr/>
          </p:nvSpPr>
          <p:spPr bwMode="auto">
            <a:xfrm>
              <a:off x="3073" y="2145"/>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a:t>
              </a:r>
            </a:p>
          </p:txBody>
        </p:sp>
        <p:sp>
          <p:nvSpPr>
            <p:cNvPr id="354366" name="Rectangle 62"/>
            <p:cNvSpPr>
              <a:spLocks noChangeArrowheads="1"/>
            </p:cNvSpPr>
            <p:nvPr/>
          </p:nvSpPr>
          <p:spPr bwMode="auto">
            <a:xfrm>
              <a:off x="3188" y="2123"/>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7</a:t>
              </a:r>
            </a:p>
          </p:txBody>
        </p:sp>
        <p:sp>
          <p:nvSpPr>
            <p:cNvPr id="354367" name="Rectangle 63"/>
            <p:cNvSpPr>
              <a:spLocks noChangeArrowheads="1"/>
            </p:cNvSpPr>
            <p:nvPr/>
          </p:nvSpPr>
          <p:spPr bwMode="auto">
            <a:xfrm>
              <a:off x="3206" y="2108"/>
              <a:ext cx="66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个反向补充</a:t>
              </a:r>
            </a:p>
          </p:txBody>
        </p:sp>
        <p:sp>
          <p:nvSpPr>
            <p:cNvPr id="354368" name="Rectangle 64"/>
            <p:cNvSpPr>
              <a:spLocks noChangeArrowheads="1"/>
            </p:cNvSpPr>
            <p:nvPr/>
          </p:nvSpPr>
          <p:spPr bwMode="auto">
            <a:xfrm>
              <a:off x="3271" y="2213"/>
              <a:ext cx="53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码分信道</a:t>
              </a:r>
            </a:p>
          </p:txBody>
        </p:sp>
        <p:sp>
          <p:nvSpPr>
            <p:cNvPr id="354369" name="Rectangle 65"/>
            <p:cNvSpPr>
              <a:spLocks noChangeArrowheads="1"/>
            </p:cNvSpPr>
            <p:nvPr/>
          </p:nvSpPr>
          <p:spPr bwMode="auto">
            <a:xfrm>
              <a:off x="4205" y="1839"/>
              <a:ext cx="1016" cy="259"/>
            </a:xfrm>
            <a:prstGeom prst="rect">
              <a:avLst/>
            </a:prstGeom>
            <a:solidFill>
              <a:srgbClr val="FFFFFF"/>
            </a:solidFill>
            <a:ln w="9525">
              <a:noFill/>
              <a:round/>
              <a:headEnd/>
              <a:tailEnd/>
            </a:ln>
            <a:effectLst/>
          </p:spPr>
          <p:txBody>
            <a:bodyPr wrap="none" anchor="ctr"/>
            <a:lstStyle/>
            <a:p>
              <a:endParaRPr lang="zh-CN" altLang="en-US"/>
            </a:p>
          </p:txBody>
        </p:sp>
        <p:sp>
          <p:nvSpPr>
            <p:cNvPr id="354370" name="Rectangle 66"/>
            <p:cNvSpPr>
              <a:spLocks noChangeArrowheads="1"/>
            </p:cNvSpPr>
            <p:nvPr/>
          </p:nvSpPr>
          <p:spPr bwMode="auto">
            <a:xfrm>
              <a:off x="4205" y="1839"/>
              <a:ext cx="989" cy="259"/>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71" name="Rectangle 67"/>
            <p:cNvSpPr>
              <a:spLocks noChangeArrowheads="1"/>
            </p:cNvSpPr>
            <p:nvPr/>
          </p:nvSpPr>
          <p:spPr bwMode="auto">
            <a:xfrm>
              <a:off x="4343" y="1912"/>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反向导频信道</a:t>
              </a:r>
            </a:p>
          </p:txBody>
        </p:sp>
        <p:sp>
          <p:nvSpPr>
            <p:cNvPr id="354372" name="Rectangle 68"/>
            <p:cNvSpPr>
              <a:spLocks noChangeArrowheads="1"/>
            </p:cNvSpPr>
            <p:nvPr/>
          </p:nvSpPr>
          <p:spPr bwMode="auto">
            <a:xfrm>
              <a:off x="4205" y="2098"/>
              <a:ext cx="1016" cy="260"/>
            </a:xfrm>
            <a:prstGeom prst="rect">
              <a:avLst/>
            </a:prstGeom>
            <a:solidFill>
              <a:srgbClr val="FFFFFF"/>
            </a:solidFill>
            <a:ln w="9525">
              <a:noFill/>
              <a:round/>
              <a:headEnd/>
              <a:tailEnd/>
            </a:ln>
            <a:effectLst/>
          </p:spPr>
          <p:txBody>
            <a:bodyPr wrap="none" anchor="ctr"/>
            <a:lstStyle/>
            <a:p>
              <a:endParaRPr lang="zh-CN" altLang="en-US"/>
            </a:p>
          </p:txBody>
        </p:sp>
        <p:sp>
          <p:nvSpPr>
            <p:cNvPr id="354373" name="Rectangle 69"/>
            <p:cNvSpPr>
              <a:spLocks noChangeArrowheads="1"/>
            </p:cNvSpPr>
            <p:nvPr/>
          </p:nvSpPr>
          <p:spPr bwMode="auto">
            <a:xfrm>
              <a:off x="4205" y="2098"/>
              <a:ext cx="989" cy="260"/>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74" name="Rectangle 70"/>
            <p:cNvSpPr>
              <a:spLocks noChangeArrowheads="1"/>
            </p:cNvSpPr>
            <p:nvPr/>
          </p:nvSpPr>
          <p:spPr bwMode="auto">
            <a:xfrm>
              <a:off x="4547" y="2123"/>
              <a:ext cx="61"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0</a:t>
              </a:r>
            </a:p>
          </p:txBody>
        </p:sp>
        <p:sp>
          <p:nvSpPr>
            <p:cNvPr id="354375" name="Rectangle 71"/>
            <p:cNvSpPr>
              <a:spLocks noChangeArrowheads="1"/>
            </p:cNvSpPr>
            <p:nvPr/>
          </p:nvSpPr>
          <p:spPr bwMode="auto">
            <a:xfrm>
              <a:off x="4600" y="2123"/>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或</a:t>
              </a:r>
            </a:p>
          </p:txBody>
        </p:sp>
        <p:sp>
          <p:nvSpPr>
            <p:cNvPr id="354376" name="Rectangle 72"/>
            <p:cNvSpPr>
              <a:spLocks noChangeArrowheads="1"/>
            </p:cNvSpPr>
            <p:nvPr/>
          </p:nvSpPr>
          <p:spPr bwMode="auto">
            <a:xfrm>
              <a:off x="4713" y="2123"/>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a:t>
              </a:r>
            </a:p>
          </p:txBody>
        </p:sp>
        <p:sp>
          <p:nvSpPr>
            <p:cNvPr id="354377" name="Rectangle 73"/>
            <p:cNvSpPr>
              <a:spLocks noChangeArrowheads="1"/>
            </p:cNvSpPr>
            <p:nvPr/>
          </p:nvSpPr>
          <p:spPr bwMode="auto">
            <a:xfrm>
              <a:off x="4766" y="2123"/>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个</a:t>
              </a:r>
            </a:p>
          </p:txBody>
        </p:sp>
        <p:sp>
          <p:nvSpPr>
            <p:cNvPr id="354378" name="Rectangle 74"/>
            <p:cNvSpPr>
              <a:spLocks noChangeArrowheads="1"/>
            </p:cNvSpPr>
            <p:nvPr/>
          </p:nvSpPr>
          <p:spPr bwMode="auto">
            <a:xfrm>
              <a:off x="4192" y="2228"/>
              <a:ext cx="10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反向专用控制信道</a:t>
              </a:r>
            </a:p>
          </p:txBody>
        </p:sp>
        <p:sp>
          <p:nvSpPr>
            <p:cNvPr id="354379" name="Freeform 75"/>
            <p:cNvSpPr>
              <a:spLocks noChangeArrowheads="1"/>
            </p:cNvSpPr>
            <p:nvPr/>
          </p:nvSpPr>
          <p:spPr bwMode="auto">
            <a:xfrm>
              <a:off x="452" y="932"/>
              <a:ext cx="4691" cy="518"/>
            </a:xfrm>
            <a:custGeom>
              <a:avLst/>
              <a:gdLst/>
              <a:ahLst/>
              <a:cxnLst>
                <a:cxn ang="0">
                  <a:pos x="1720" y="0"/>
                </a:cxn>
                <a:cxn ang="0">
                  <a:pos x="0" y="518"/>
                </a:cxn>
                <a:cxn ang="0">
                  <a:pos x="4691" y="518"/>
                </a:cxn>
                <a:cxn ang="0">
                  <a:pos x="2971" y="0"/>
                </a:cxn>
              </a:cxnLst>
              <a:rect l="0" t="0" r="r" b="b"/>
              <a:pathLst>
                <a:path w="4691" h="518">
                  <a:moveTo>
                    <a:pt x="1720" y="0"/>
                  </a:moveTo>
                  <a:lnTo>
                    <a:pt x="0" y="518"/>
                  </a:lnTo>
                  <a:lnTo>
                    <a:pt x="4691" y="518"/>
                  </a:lnTo>
                  <a:lnTo>
                    <a:pt x="2971" y="0"/>
                  </a:lnTo>
                </a:path>
              </a:pathLst>
            </a:custGeom>
            <a:gradFill rotWithShape="0">
              <a:gsLst>
                <a:gs pos="0">
                  <a:srgbClr val="A603AB"/>
                </a:gs>
                <a:gs pos="100000">
                  <a:srgbClr val="A603AB">
                    <a:alpha val="67999"/>
                  </a:srgbClr>
                </a:gs>
              </a:gsLst>
              <a:lin ang="5400000" scaled="1"/>
            </a:gradFill>
            <a:ln w="12600">
              <a:solidFill>
                <a:srgbClr val="000000"/>
              </a:solidFill>
              <a:round/>
              <a:headEnd/>
              <a:tailEnd/>
            </a:ln>
            <a:effectLst/>
          </p:spPr>
          <p:txBody>
            <a:bodyPr wrap="none" anchor="ctr"/>
            <a:lstStyle/>
            <a:p>
              <a:endParaRPr lang="zh-CN" altLang="en-US"/>
            </a:p>
          </p:txBody>
        </p:sp>
        <p:sp>
          <p:nvSpPr>
            <p:cNvPr id="354380" name="Rectangle 76"/>
            <p:cNvSpPr>
              <a:spLocks noChangeArrowheads="1"/>
            </p:cNvSpPr>
            <p:nvPr/>
          </p:nvSpPr>
          <p:spPr bwMode="auto">
            <a:xfrm>
              <a:off x="4205" y="2358"/>
              <a:ext cx="1016" cy="259"/>
            </a:xfrm>
            <a:prstGeom prst="rect">
              <a:avLst/>
            </a:prstGeom>
            <a:solidFill>
              <a:srgbClr val="FFFFFF"/>
            </a:solidFill>
            <a:ln w="9525">
              <a:noFill/>
              <a:round/>
              <a:headEnd/>
              <a:tailEnd/>
            </a:ln>
            <a:effectLst/>
          </p:spPr>
          <p:txBody>
            <a:bodyPr wrap="none" anchor="ctr"/>
            <a:lstStyle/>
            <a:p>
              <a:endParaRPr lang="zh-CN" altLang="en-US"/>
            </a:p>
          </p:txBody>
        </p:sp>
        <p:sp>
          <p:nvSpPr>
            <p:cNvPr id="354381" name="Rectangle 77"/>
            <p:cNvSpPr>
              <a:spLocks noChangeArrowheads="1"/>
            </p:cNvSpPr>
            <p:nvPr/>
          </p:nvSpPr>
          <p:spPr bwMode="auto">
            <a:xfrm>
              <a:off x="4205" y="2358"/>
              <a:ext cx="989" cy="259"/>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82" name="Rectangle 78"/>
            <p:cNvSpPr>
              <a:spLocks noChangeArrowheads="1"/>
            </p:cNvSpPr>
            <p:nvPr/>
          </p:nvSpPr>
          <p:spPr bwMode="auto">
            <a:xfrm>
              <a:off x="4547" y="2382"/>
              <a:ext cx="61"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0</a:t>
              </a:r>
            </a:p>
          </p:txBody>
        </p:sp>
        <p:sp>
          <p:nvSpPr>
            <p:cNvPr id="354383" name="Rectangle 79"/>
            <p:cNvSpPr>
              <a:spLocks noChangeArrowheads="1"/>
            </p:cNvSpPr>
            <p:nvPr/>
          </p:nvSpPr>
          <p:spPr bwMode="auto">
            <a:xfrm>
              <a:off x="4600" y="2382"/>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或</a:t>
              </a:r>
            </a:p>
          </p:txBody>
        </p:sp>
        <p:sp>
          <p:nvSpPr>
            <p:cNvPr id="354384" name="Rectangle 80"/>
            <p:cNvSpPr>
              <a:spLocks noChangeArrowheads="1"/>
            </p:cNvSpPr>
            <p:nvPr/>
          </p:nvSpPr>
          <p:spPr bwMode="auto">
            <a:xfrm>
              <a:off x="4713" y="2382"/>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1</a:t>
              </a:r>
            </a:p>
          </p:txBody>
        </p:sp>
        <p:sp>
          <p:nvSpPr>
            <p:cNvPr id="354385" name="Rectangle 81"/>
            <p:cNvSpPr>
              <a:spLocks noChangeArrowheads="1"/>
            </p:cNvSpPr>
            <p:nvPr/>
          </p:nvSpPr>
          <p:spPr bwMode="auto">
            <a:xfrm>
              <a:off x="4766" y="2382"/>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个</a:t>
              </a:r>
            </a:p>
          </p:txBody>
        </p:sp>
        <p:sp>
          <p:nvSpPr>
            <p:cNvPr id="354386" name="Rectangle 82"/>
            <p:cNvSpPr>
              <a:spLocks noChangeArrowheads="1"/>
            </p:cNvSpPr>
            <p:nvPr/>
          </p:nvSpPr>
          <p:spPr bwMode="auto">
            <a:xfrm>
              <a:off x="4343" y="2487"/>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反向基本信道</a:t>
              </a:r>
            </a:p>
          </p:txBody>
        </p:sp>
        <p:sp>
          <p:nvSpPr>
            <p:cNvPr id="354387" name="Rectangle 83"/>
            <p:cNvSpPr>
              <a:spLocks noChangeArrowheads="1"/>
            </p:cNvSpPr>
            <p:nvPr/>
          </p:nvSpPr>
          <p:spPr bwMode="auto">
            <a:xfrm>
              <a:off x="4205" y="2617"/>
              <a:ext cx="1016" cy="259"/>
            </a:xfrm>
            <a:prstGeom prst="rect">
              <a:avLst/>
            </a:prstGeom>
            <a:solidFill>
              <a:srgbClr val="FFFFFF"/>
            </a:solidFill>
            <a:ln w="9525">
              <a:noFill/>
              <a:round/>
              <a:headEnd/>
              <a:tailEnd/>
            </a:ln>
            <a:effectLst/>
          </p:spPr>
          <p:txBody>
            <a:bodyPr wrap="none" anchor="ctr"/>
            <a:lstStyle/>
            <a:p>
              <a:endParaRPr lang="zh-CN" altLang="en-US"/>
            </a:p>
          </p:txBody>
        </p:sp>
        <p:sp>
          <p:nvSpPr>
            <p:cNvPr id="354388" name="Rectangle 84"/>
            <p:cNvSpPr>
              <a:spLocks noChangeArrowheads="1"/>
            </p:cNvSpPr>
            <p:nvPr/>
          </p:nvSpPr>
          <p:spPr bwMode="auto">
            <a:xfrm>
              <a:off x="4205" y="2617"/>
              <a:ext cx="989" cy="259"/>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89" name="Rectangle 85"/>
            <p:cNvSpPr>
              <a:spLocks noChangeArrowheads="1"/>
            </p:cNvSpPr>
            <p:nvPr/>
          </p:nvSpPr>
          <p:spPr bwMode="auto">
            <a:xfrm>
              <a:off x="4547" y="2641"/>
              <a:ext cx="61"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0</a:t>
              </a:r>
            </a:p>
          </p:txBody>
        </p:sp>
        <p:sp>
          <p:nvSpPr>
            <p:cNvPr id="354390" name="Rectangle 86"/>
            <p:cNvSpPr>
              <a:spLocks noChangeArrowheads="1"/>
            </p:cNvSpPr>
            <p:nvPr/>
          </p:nvSpPr>
          <p:spPr bwMode="auto">
            <a:xfrm>
              <a:off x="4600" y="2641"/>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到</a:t>
              </a:r>
            </a:p>
          </p:txBody>
        </p:sp>
        <p:sp>
          <p:nvSpPr>
            <p:cNvPr id="354391" name="Rectangle 87"/>
            <p:cNvSpPr>
              <a:spLocks noChangeArrowheads="1"/>
            </p:cNvSpPr>
            <p:nvPr/>
          </p:nvSpPr>
          <p:spPr bwMode="auto">
            <a:xfrm>
              <a:off x="4713" y="2641"/>
              <a:ext cx="60"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solidFill>
                    <a:srgbClr val="000000"/>
                  </a:solidFill>
                  <a:latin typeface="Times New Roman" pitchFamily="16" charset="0"/>
                </a:rPr>
                <a:t>2</a:t>
              </a:r>
            </a:p>
          </p:txBody>
        </p:sp>
        <p:sp>
          <p:nvSpPr>
            <p:cNvPr id="354392" name="Rectangle 88"/>
            <p:cNvSpPr>
              <a:spLocks noChangeArrowheads="1"/>
            </p:cNvSpPr>
            <p:nvPr/>
          </p:nvSpPr>
          <p:spPr bwMode="auto">
            <a:xfrm>
              <a:off x="4766" y="2641"/>
              <a:ext cx="133"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个</a:t>
              </a:r>
            </a:p>
          </p:txBody>
        </p:sp>
        <p:sp>
          <p:nvSpPr>
            <p:cNvPr id="354393" name="Rectangle 89"/>
            <p:cNvSpPr>
              <a:spLocks noChangeArrowheads="1"/>
            </p:cNvSpPr>
            <p:nvPr/>
          </p:nvSpPr>
          <p:spPr bwMode="auto">
            <a:xfrm>
              <a:off x="4343" y="2747"/>
              <a:ext cx="79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反向补充信道</a:t>
              </a:r>
            </a:p>
          </p:txBody>
        </p:sp>
        <p:sp>
          <p:nvSpPr>
            <p:cNvPr id="354394" name="Rectangle 90"/>
            <p:cNvSpPr>
              <a:spLocks noChangeArrowheads="1"/>
            </p:cNvSpPr>
            <p:nvPr/>
          </p:nvSpPr>
          <p:spPr bwMode="auto">
            <a:xfrm>
              <a:off x="4205" y="2876"/>
              <a:ext cx="1016" cy="260"/>
            </a:xfrm>
            <a:prstGeom prst="rect">
              <a:avLst/>
            </a:prstGeom>
            <a:solidFill>
              <a:srgbClr val="FFFFFF"/>
            </a:solidFill>
            <a:ln w="9525">
              <a:noFill/>
              <a:round/>
              <a:headEnd/>
              <a:tailEnd/>
            </a:ln>
            <a:effectLst/>
          </p:spPr>
          <p:txBody>
            <a:bodyPr wrap="none" anchor="ctr"/>
            <a:lstStyle/>
            <a:p>
              <a:endParaRPr lang="zh-CN" altLang="en-US"/>
            </a:p>
          </p:txBody>
        </p:sp>
        <p:sp>
          <p:nvSpPr>
            <p:cNvPr id="354395" name="Rectangle 91"/>
            <p:cNvSpPr>
              <a:spLocks noChangeArrowheads="1"/>
            </p:cNvSpPr>
            <p:nvPr/>
          </p:nvSpPr>
          <p:spPr bwMode="auto">
            <a:xfrm>
              <a:off x="4205" y="2876"/>
              <a:ext cx="989" cy="260"/>
            </a:xfrm>
            <a:prstGeom prst="rect">
              <a:avLst/>
            </a:prstGeom>
            <a:solidFill>
              <a:srgbClr val="FFFF00"/>
            </a:solidFill>
            <a:ln w="20520">
              <a:solidFill>
                <a:srgbClr val="000000"/>
              </a:solidFill>
              <a:round/>
              <a:headEnd/>
              <a:tailEnd/>
            </a:ln>
            <a:effectLst/>
          </p:spPr>
          <p:txBody>
            <a:bodyPr wrap="none" anchor="ctr"/>
            <a:lstStyle/>
            <a:p>
              <a:endParaRPr lang="zh-CN" altLang="en-US"/>
            </a:p>
          </p:txBody>
        </p:sp>
        <p:sp>
          <p:nvSpPr>
            <p:cNvPr id="354396" name="Rectangle 92"/>
            <p:cNvSpPr>
              <a:spLocks noChangeArrowheads="1"/>
            </p:cNvSpPr>
            <p:nvPr/>
          </p:nvSpPr>
          <p:spPr bwMode="auto">
            <a:xfrm>
              <a:off x="4593" y="2879"/>
              <a:ext cx="265"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反向</a:t>
              </a:r>
            </a:p>
          </p:txBody>
        </p:sp>
        <p:sp>
          <p:nvSpPr>
            <p:cNvPr id="354397" name="Rectangle 93"/>
            <p:cNvSpPr>
              <a:spLocks noChangeArrowheads="1"/>
            </p:cNvSpPr>
            <p:nvPr/>
          </p:nvSpPr>
          <p:spPr bwMode="auto">
            <a:xfrm>
              <a:off x="4278" y="3006"/>
              <a:ext cx="928" cy="144"/>
            </a:xfrm>
            <a:prstGeom prst="rect">
              <a:avLst/>
            </a:prstGeom>
            <a:noFill/>
            <a:ln w="9525">
              <a:noFill/>
              <a:round/>
              <a:headEnd/>
              <a:tailEnd/>
            </a:ln>
            <a:effectLst/>
          </p:spPr>
          <p:txBody>
            <a:bodyPr wrap="none" lIns="0" tIns="0" rIns="0" bIns="0">
              <a:spAutoFit/>
            </a:bodyPr>
            <a:lstStyle/>
            <a:p>
              <a:pPr>
                <a:buClr>
                  <a:srgbClr val="000000"/>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500" b="1">
                  <a:solidFill>
                    <a:srgbClr val="000000"/>
                  </a:solidFill>
                  <a:latin typeface="Times New Roman" pitchFamily="16" charset="0"/>
                </a:rPr>
                <a:t>功率控制子信道</a:t>
              </a:r>
            </a:p>
          </p:txBody>
        </p:sp>
        <p:sp>
          <p:nvSpPr>
            <p:cNvPr id="354398" name="Freeform 94"/>
            <p:cNvSpPr>
              <a:spLocks noChangeArrowheads="1"/>
            </p:cNvSpPr>
            <p:nvPr/>
          </p:nvSpPr>
          <p:spPr bwMode="auto">
            <a:xfrm>
              <a:off x="976" y="1699"/>
              <a:ext cx="771" cy="136"/>
            </a:xfrm>
            <a:custGeom>
              <a:avLst/>
              <a:gdLst/>
              <a:ahLst/>
              <a:cxnLst>
                <a:cxn ang="0">
                  <a:pos x="91" y="0"/>
                </a:cxn>
                <a:cxn ang="0">
                  <a:pos x="0" y="136"/>
                </a:cxn>
                <a:cxn ang="0">
                  <a:pos x="771" y="136"/>
                </a:cxn>
                <a:cxn ang="0">
                  <a:pos x="635" y="0"/>
                </a:cxn>
                <a:cxn ang="0">
                  <a:pos x="91" y="0"/>
                </a:cxn>
              </a:cxnLst>
              <a:rect l="0" t="0" r="r" b="b"/>
              <a:pathLst>
                <a:path w="771" h="136">
                  <a:moveTo>
                    <a:pt x="91" y="0"/>
                  </a:moveTo>
                  <a:lnTo>
                    <a:pt x="0" y="136"/>
                  </a:lnTo>
                  <a:lnTo>
                    <a:pt x="771" y="136"/>
                  </a:lnTo>
                  <a:lnTo>
                    <a:pt x="635" y="0"/>
                  </a:lnTo>
                  <a:lnTo>
                    <a:pt x="91" y="0"/>
                  </a:lnTo>
                  <a:close/>
                </a:path>
              </a:pathLst>
            </a:custGeom>
            <a:gradFill rotWithShape="0">
              <a:gsLst>
                <a:gs pos="0">
                  <a:srgbClr val="A603AB"/>
                </a:gs>
                <a:gs pos="100000">
                  <a:srgbClr val="A603AB">
                    <a:alpha val="67999"/>
                  </a:srgbClr>
                </a:gs>
              </a:gsLst>
              <a:lin ang="5400000" scaled="1"/>
            </a:gradFill>
            <a:ln w="12600">
              <a:solidFill>
                <a:srgbClr val="000066"/>
              </a:solidFill>
              <a:round/>
              <a:headEnd/>
              <a:tailEnd/>
            </a:ln>
            <a:effectLst/>
          </p:spPr>
          <p:txBody>
            <a:bodyPr wrap="none" anchor="ctr"/>
            <a:lstStyle/>
            <a:p>
              <a:endParaRPr lang="zh-CN" altLang="en-US"/>
            </a:p>
          </p:txBody>
        </p:sp>
        <p:sp>
          <p:nvSpPr>
            <p:cNvPr id="354399" name="Freeform 95"/>
            <p:cNvSpPr>
              <a:spLocks noChangeArrowheads="1"/>
            </p:cNvSpPr>
            <p:nvPr/>
          </p:nvSpPr>
          <p:spPr bwMode="auto">
            <a:xfrm>
              <a:off x="1998" y="1699"/>
              <a:ext cx="838" cy="136"/>
            </a:xfrm>
            <a:custGeom>
              <a:avLst/>
              <a:gdLst/>
              <a:ahLst/>
              <a:cxnLst>
                <a:cxn ang="0">
                  <a:pos x="91" y="0"/>
                </a:cxn>
                <a:cxn ang="0">
                  <a:pos x="0" y="136"/>
                </a:cxn>
                <a:cxn ang="0">
                  <a:pos x="816" y="136"/>
                </a:cxn>
                <a:cxn ang="0">
                  <a:pos x="726" y="0"/>
                </a:cxn>
                <a:cxn ang="0">
                  <a:pos x="91" y="0"/>
                </a:cxn>
              </a:cxnLst>
              <a:rect l="0" t="0" r="r" b="b"/>
              <a:pathLst>
                <a:path w="816" h="136">
                  <a:moveTo>
                    <a:pt x="91" y="0"/>
                  </a:moveTo>
                  <a:lnTo>
                    <a:pt x="0" y="136"/>
                  </a:lnTo>
                  <a:lnTo>
                    <a:pt x="816" y="136"/>
                  </a:lnTo>
                  <a:lnTo>
                    <a:pt x="726" y="0"/>
                  </a:lnTo>
                  <a:lnTo>
                    <a:pt x="91" y="0"/>
                  </a:lnTo>
                  <a:close/>
                </a:path>
              </a:pathLst>
            </a:custGeom>
            <a:gradFill rotWithShape="0">
              <a:gsLst>
                <a:gs pos="0">
                  <a:srgbClr val="A603AB"/>
                </a:gs>
                <a:gs pos="100000">
                  <a:srgbClr val="A603AB">
                    <a:alpha val="67999"/>
                  </a:srgbClr>
                </a:gs>
              </a:gsLst>
              <a:lin ang="5400000" scaled="1"/>
            </a:gradFill>
            <a:ln w="12600">
              <a:solidFill>
                <a:srgbClr val="000066"/>
              </a:solidFill>
              <a:round/>
              <a:headEnd/>
              <a:tailEnd/>
            </a:ln>
            <a:effectLst/>
          </p:spPr>
          <p:txBody>
            <a:bodyPr wrap="none" anchor="ctr"/>
            <a:lstStyle/>
            <a:p>
              <a:endParaRPr lang="zh-CN" altLang="en-US"/>
            </a:p>
          </p:txBody>
        </p:sp>
        <p:sp>
          <p:nvSpPr>
            <p:cNvPr id="354400" name="Freeform 96"/>
            <p:cNvSpPr>
              <a:spLocks noChangeArrowheads="1"/>
            </p:cNvSpPr>
            <p:nvPr/>
          </p:nvSpPr>
          <p:spPr bwMode="auto">
            <a:xfrm>
              <a:off x="2979" y="1699"/>
              <a:ext cx="998" cy="136"/>
            </a:xfrm>
            <a:custGeom>
              <a:avLst/>
              <a:gdLst/>
              <a:ahLst/>
              <a:cxnLst>
                <a:cxn ang="0">
                  <a:pos x="45" y="0"/>
                </a:cxn>
                <a:cxn ang="0">
                  <a:pos x="0" y="136"/>
                </a:cxn>
                <a:cxn ang="0">
                  <a:pos x="998" y="136"/>
                </a:cxn>
                <a:cxn ang="0">
                  <a:pos x="907" y="0"/>
                </a:cxn>
                <a:cxn ang="0">
                  <a:pos x="45" y="0"/>
                </a:cxn>
              </a:cxnLst>
              <a:rect l="0" t="0" r="r" b="b"/>
              <a:pathLst>
                <a:path w="998" h="136">
                  <a:moveTo>
                    <a:pt x="45" y="0"/>
                  </a:moveTo>
                  <a:lnTo>
                    <a:pt x="0" y="136"/>
                  </a:lnTo>
                  <a:lnTo>
                    <a:pt x="998" y="136"/>
                  </a:lnTo>
                  <a:lnTo>
                    <a:pt x="907" y="0"/>
                  </a:lnTo>
                  <a:lnTo>
                    <a:pt x="45" y="0"/>
                  </a:lnTo>
                  <a:close/>
                </a:path>
              </a:pathLst>
            </a:custGeom>
            <a:gradFill rotWithShape="0">
              <a:gsLst>
                <a:gs pos="0">
                  <a:srgbClr val="A603AB"/>
                </a:gs>
                <a:gs pos="100000">
                  <a:srgbClr val="A603AB">
                    <a:alpha val="67999"/>
                  </a:srgbClr>
                </a:gs>
              </a:gsLst>
              <a:lin ang="5400000" scaled="1"/>
            </a:gradFill>
            <a:ln w="12600">
              <a:solidFill>
                <a:srgbClr val="000066"/>
              </a:solidFill>
              <a:round/>
              <a:headEnd/>
              <a:tailEnd/>
            </a:ln>
            <a:effectLst/>
          </p:spPr>
          <p:txBody>
            <a:bodyPr wrap="none" anchor="ctr"/>
            <a:lstStyle/>
            <a:p>
              <a:endParaRPr lang="zh-CN" altLang="en-US"/>
            </a:p>
          </p:txBody>
        </p:sp>
        <p:sp>
          <p:nvSpPr>
            <p:cNvPr id="354401" name="Freeform 97"/>
            <p:cNvSpPr>
              <a:spLocks noChangeArrowheads="1"/>
            </p:cNvSpPr>
            <p:nvPr/>
          </p:nvSpPr>
          <p:spPr bwMode="auto">
            <a:xfrm>
              <a:off x="4196" y="1699"/>
              <a:ext cx="998" cy="136"/>
            </a:xfrm>
            <a:custGeom>
              <a:avLst/>
              <a:gdLst/>
              <a:ahLst/>
              <a:cxnLst>
                <a:cxn ang="0">
                  <a:pos x="91" y="0"/>
                </a:cxn>
                <a:cxn ang="0">
                  <a:pos x="0" y="136"/>
                </a:cxn>
                <a:cxn ang="0">
                  <a:pos x="998" y="136"/>
                </a:cxn>
                <a:cxn ang="0">
                  <a:pos x="953" y="0"/>
                </a:cxn>
                <a:cxn ang="0">
                  <a:pos x="91" y="0"/>
                </a:cxn>
              </a:cxnLst>
              <a:rect l="0" t="0" r="r" b="b"/>
              <a:pathLst>
                <a:path w="998" h="136">
                  <a:moveTo>
                    <a:pt x="91" y="0"/>
                  </a:moveTo>
                  <a:lnTo>
                    <a:pt x="0" y="136"/>
                  </a:lnTo>
                  <a:lnTo>
                    <a:pt x="998" y="136"/>
                  </a:lnTo>
                  <a:lnTo>
                    <a:pt x="953" y="0"/>
                  </a:lnTo>
                  <a:lnTo>
                    <a:pt x="91" y="0"/>
                  </a:lnTo>
                  <a:close/>
                </a:path>
              </a:pathLst>
            </a:custGeom>
            <a:gradFill rotWithShape="0">
              <a:gsLst>
                <a:gs pos="0">
                  <a:srgbClr val="A603AB"/>
                </a:gs>
                <a:gs pos="100000">
                  <a:srgbClr val="A603AB">
                    <a:alpha val="67999"/>
                  </a:srgbClr>
                </a:gs>
              </a:gsLst>
              <a:lin ang="5400000" scaled="1"/>
            </a:gradFill>
            <a:ln w="12600">
              <a:solidFill>
                <a:srgbClr val="000066"/>
              </a:solidFill>
              <a:round/>
              <a:headEnd/>
              <a:tailEnd/>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withEffect">
                                  <p:stCondLst>
                                    <p:cond delay="0"/>
                                  </p:stCondLst>
                                  <p:childTnLst>
                                    <p:set>
                                      <p:cBhvr additive="repl">
                                        <p:cTn id="6" dur="1" fill="hold">
                                          <p:stCondLst>
                                            <p:cond delay="0"/>
                                          </p:stCondLst>
                                        </p:cTn>
                                        <p:tgtEl>
                                          <p:spTgt spid="354309"/>
                                        </p:tgtEl>
                                        <p:attrNameLst>
                                          <p:attrName>style.visibility</p:attrName>
                                        </p:attrNameLst>
                                      </p:cBhvr>
                                      <p:to>
                                        <p:strVal val="visible"/>
                                      </p:to>
                                    </p:set>
                                    <p:animEffect transition="in" filter="wipe(up)">
                                      <p:cBhvr additive="repl">
                                        <p:cTn id="7" dur="1000"/>
                                        <p:tgtEl>
                                          <p:spTgt spid="3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idx="10"/>
          </p:nvPr>
        </p:nvSpPr>
        <p:spPr/>
        <p:txBody>
          <a:bodyPr/>
          <a:lstStyle/>
          <a:p>
            <a:r>
              <a:rPr lang="en-GB" altLang="zh-CN"/>
              <a:t>Mobile Communication Theory</a:t>
            </a:r>
          </a:p>
        </p:txBody>
      </p:sp>
      <p:sp>
        <p:nvSpPr>
          <p:cNvPr id="8193" name="Rectangle 1"/>
          <p:cNvSpPr>
            <a:spLocks noChangeArrowheads="1"/>
          </p:cNvSpPr>
          <p:nvPr/>
        </p:nvSpPr>
        <p:spPr bwMode="auto">
          <a:xfrm>
            <a:off x="328613" y="-161925"/>
            <a:ext cx="7772400" cy="1143000"/>
          </a:xfrm>
          <a:prstGeom prst="rect">
            <a:avLst/>
          </a:prstGeom>
          <a:noFill/>
          <a:ln w="9525">
            <a:noFill/>
            <a:round/>
            <a:headEnd/>
            <a:tailEnd/>
          </a:ln>
          <a:effectLst/>
        </p:spPr>
        <p:txBody>
          <a:bodyPr lIns="92160" tIns="46080" rIns="92160" bIns="46080"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solidFill>
                  <a:srgbClr val="FFFFFF"/>
                </a:solidFill>
              </a:rPr>
              <a:t>IMT-2000</a:t>
            </a:r>
            <a:r>
              <a:rPr lang="zh-CN" altLang="en-GB" sz="3200">
                <a:solidFill>
                  <a:srgbClr val="FFFFFF"/>
                </a:solidFill>
              </a:rPr>
              <a:t>的目标</a:t>
            </a:r>
          </a:p>
        </p:txBody>
      </p:sp>
      <p:sp>
        <p:nvSpPr>
          <p:cNvPr id="8194" name="Rectangle 2"/>
          <p:cNvSpPr>
            <a:spLocks noChangeArrowheads="1"/>
          </p:cNvSpPr>
          <p:nvPr/>
        </p:nvSpPr>
        <p:spPr bwMode="auto">
          <a:xfrm>
            <a:off x="685800" y="1898650"/>
            <a:ext cx="8077200" cy="4114800"/>
          </a:xfrm>
          <a:prstGeom prst="rect">
            <a:avLst/>
          </a:prstGeom>
          <a:noFill/>
          <a:ln w="9525">
            <a:noFill/>
            <a:round/>
            <a:headEnd/>
            <a:tailEnd/>
          </a:ln>
          <a:effectLst/>
        </p:spPr>
        <p:txBody>
          <a:bodyPr lIns="92160" tIns="46080" rIns="92160" bIns="46080"/>
          <a:lstStyle/>
          <a:p>
            <a:pPr marL="341313" indent="-341313">
              <a:spcBef>
                <a:spcPts val="7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全球漫游</a:t>
            </a:r>
          </a:p>
          <a:p>
            <a:pPr marL="341313" indent="-341313">
              <a:spcBef>
                <a:spcPts val="7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适应多种环境 </a:t>
            </a:r>
          </a:p>
          <a:p>
            <a:pPr marL="341313" indent="-341313">
              <a:spcBef>
                <a:spcPts val="7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能提供高质量的多媒体业务</a:t>
            </a:r>
          </a:p>
          <a:p>
            <a:pPr marL="341313" indent="-341313">
              <a:spcBef>
                <a:spcPts val="7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足够的系统容量和强大的用户管理能力</a:t>
            </a:r>
          </a:p>
          <a:p>
            <a:pPr marL="341313" indent="-341313">
              <a:spcBef>
                <a:spcPts val="700"/>
              </a:spcBef>
              <a:buClr>
                <a:srgbClr val="5AA5DE"/>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zh-CN" altLang="en-GB" sz="2800">
              <a:solidFill>
                <a:srgbClr val="1D7ACF"/>
              </a:solidFill>
              <a:latin typeface="楷体_GB2312" pitchFamily="49" charset="0"/>
            </a:endParaRPr>
          </a:p>
          <a:p>
            <a:pPr marL="341313" indent="-341313">
              <a:spcBef>
                <a:spcPts val="700"/>
              </a:spcBef>
              <a:buClr>
                <a:srgbClr val="5AA5DE"/>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ltLang="zh-CN" sz="2800">
              <a:solidFill>
                <a:srgbClr val="1D7ACF"/>
              </a:solidFill>
              <a:latin typeface="楷体_GB2312"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页脚占位符 4"/>
          <p:cNvSpPr>
            <a:spLocks noGrp="1"/>
          </p:cNvSpPr>
          <p:nvPr>
            <p:ph type="ftr" idx="10"/>
          </p:nvPr>
        </p:nvSpPr>
        <p:spPr/>
        <p:txBody>
          <a:bodyPr/>
          <a:lstStyle/>
          <a:p>
            <a:r>
              <a:rPr lang="en-GB" altLang="zh-CN"/>
              <a:t>Mobile Communication Theory</a:t>
            </a:r>
          </a:p>
        </p:txBody>
      </p:sp>
      <p:sp>
        <p:nvSpPr>
          <p:cNvPr id="356354" name="Rectangle 2"/>
          <p:cNvSpPr>
            <a:spLocks noGrp="1" noChangeArrowheads="1"/>
          </p:cNvSpPr>
          <p:nvPr>
            <p:ph type="title"/>
          </p:nvPr>
        </p:nvSpPr>
        <p:spPr>
          <a:xfrm>
            <a:off x="755650" y="269875"/>
            <a:ext cx="7772400" cy="6445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b="0" dirty="0" smtClean="0">
                <a:effectLst>
                  <a:outerShdw blurRad="38100" dist="38100" dir="2700000" algn="tl">
                    <a:srgbClr val="C0C0C0"/>
                  </a:outerShdw>
                </a:effectLst>
              </a:rPr>
              <a:t>上行（</a:t>
            </a:r>
            <a:r>
              <a:rPr lang="zh-CN" altLang="en-GB" sz="2800" b="0" dirty="0" smtClean="0">
                <a:effectLst>
                  <a:outerShdw blurRad="38100" dist="38100" dir="2700000" algn="tl">
                    <a:srgbClr val="C0C0C0"/>
                  </a:outerShdw>
                </a:effectLst>
              </a:rPr>
              <a:t>反向</a:t>
            </a:r>
            <a:r>
              <a:rPr lang="zh-CN" altLang="en-US" sz="2800" b="0" dirty="0" smtClean="0">
                <a:effectLst>
                  <a:outerShdw blurRad="38100" dist="38100" dir="2700000" algn="tl">
                    <a:srgbClr val="C0C0C0"/>
                  </a:outerShdw>
                </a:effectLst>
              </a:rPr>
              <a:t>）</a:t>
            </a:r>
            <a:r>
              <a:rPr lang="zh-CN" altLang="en-GB" sz="2800" b="0" dirty="0" smtClean="0">
                <a:effectLst>
                  <a:outerShdw blurRad="38100" dist="38100" dir="2700000" algn="tl">
                    <a:srgbClr val="C0C0C0"/>
                  </a:outerShdw>
                </a:effectLst>
              </a:rPr>
              <a:t>链路</a:t>
            </a:r>
            <a:r>
              <a:rPr lang="zh-CN" altLang="en-GB" sz="2800" b="0" dirty="0">
                <a:effectLst>
                  <a:outerShdw blurRad="38100" dist="38100" dir="2700000" algn="tl">
                    <a:srgbClr val="C0C0C0"/>
                  </a:outerShdw>
                </a:effectLst>
              </a:rPr>
              <a:t>物理信道名称及分类</a:t>
            </a:r>
          </a:p>
        </p:txBody>
      </p:sp>
      <p:grpSp>
        <p:nvGrpSpPr>
          <p:cNvPr id="356355" name="Group 3"/>
          <p:cNvGrpSpPr>
            <a:grpSpLocks/>
          </p:cNvGrpSpPr>
          <p:nvPr/>
        </p:nvGrpSpPr>
        <p:grpSpPr bwMode="auto">
          <a:xfrm>
            <a:off x="611188" y="981075"/>
            <a:ext cx="7747026" cy="5305445"/>
            <a:chOff x="385" y="618"/>
            <a:chExt cx="4944" cy="3547"/>
          </a:xfrm>
        </p:grpSpPr>
        <p:sp>
          <p:nvSpPr>
            <p:cNvPr id="356356" name="Rectangle 4"/>
            <p:cNvSpPr>
              <a:spLocks noChangeArrowheads="1"/>
            </p:cNvSpPr>
            <p:nvPr/>
          </p:nvSpPr>
          <p:spPr bwMode="auto">
            <a:xfrm>
              <a:off x="4422" y="3860"/>
              <a:ext cx="908"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7</a:t>
              </a:r>
            </a:p>
          </p:txBody>
        </p:sp>
        <p:sp>
          <p:nvSpPr>
            <p:cNvPr id="356357" name="Rectangle 5"/>
            <p:cNvSpPr>
              <a:spLocks noChangeArrowheads="1"/>
            </p:cNvSpPr>
            <p:nvPr/>
          </p:nvSpPr>
          <p:spPr bwMode="auto">
            <a:xfrm>
              <a:off x="2744" y="3860"/>
              <a:ext cx="1678"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1D7ACF"/>
                  </a:solidFill>
                  <a:latin typeface="宋体" charset="-122"/>
                  <a:cs typeface="Times New Roman" pitchFamily="16" charset="0"/>
                </a:rPr>
                <a:t>反向补充码分信道</a:t>
              </a:r>
            </a:p>
          </p:txBody>
        </p:sp>
        <p:sp>
          <p:nvSpPr>
            <p:cNvPr id="356358" name="Rectangle 6"/>
            <p:cNvSpPr>
              <a:spLocks noChangeArrowheads="1"/>
            </p:cNvSpPr>
            <p:nvPr/>
          </p:nvSpPr>
          <p:spPr bwMode="auto">
            <a:xfrm>
              <a:off x="1792" y="3860"/>
              <a:ext cx="952"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R-SCCH</a:t>
              </a:r>
            </a:p>
          </p:txBody>
        </p:sp>
        <p:sp>
          <p:nvSpPr>
            <p:cNvPr id="356359" name="Rectangle 7"/>
            <p:cNvSpPr>
              <a:spLocks noChangeArrowheads="1"/>
            </p:cNvSpPr>
            <p:nvPr/>
          </p:nvSpPr>
          <p:spPr bwMode="auto">
            <a:xfrm>
              <a:off x="4422" y="3553"/>
              <a:ext cx="908" cy="307"/>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2</a:t>
              </a:r>
            </a:p>
          </p:txBody>
        </p:sp>
        <p:sp>
          <p:nvSpPr>
            <p:cNvPr id="356360" name="Rectangle 8"/>
            <p:cNvSpPr>
              <a:spLocks noChangeArrowheads="1"/>
            </p:cNvSpPr>
            <p:nvPr/>
          </p:nvSpPr>
          <p:spPr bwMode="auto">
            <a:xfrm>
              <a:off x="2744" y="3553"/>
              <a:ext cx="1678" cy="307"/>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1D7ACF"/>
                  </a:solidFill>
                  <a:latin typeface="宋体" charset="-122"/>
                  <a:cs typeface="Times New Roman" pitchFamily="16" charset="0"/>
                </a:rPr>
                <a:t>反向补充信道</a:t>
              </a:r>
            </a:p>
          </p:txBody>
        </p:sp>
        <p:sp>
          <p:nvSpPr>
            <p:cNvPr id="356361" name="Rectangle 9"/>
            <p:cNvSpPr>
              <a:spLocks noChangeArrowheads="1"/>
            </p:cNvSpPr>
            <p:nvPr/>
          </p:nvSpPr>
          <p:spPr bwMode="auto">
            <a:xfrm>
              <a:off x="1792" y="3553"/>
              <a:ext cx="952" cy="307"/>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R-SCH</a:t>
              </a:r>
            </a:p>
          </p:txBody>
        </p:sp>
        <p:sp>
          <p:nvSpPr>
            <p:cNvPr id="356362" name="Rectangle 10"/>
            <p:cNvSpPr>
              <a:spLocks noChangeArrowheads="1"/>
            </p:cNvSpPr>
            <p:nvPr/>
          </p:nvSpPr>
          <p:spPr bwMode="auto">
            <a:xfrm>
              <a:off x="4422" y="3247"/>
              <a:ext cx="908"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1</a:t>
              </a:r>
            </a:p>
          </p:txBody>
        </p:sp>
        <p:sp>
          <p:nvSpPr>
            <p:cNvPr id="356363" name="Rectangle 11"/>
            <p:cNvSpPr>
              <a:spLocks noChangeArrowheads="1"/>
            </p:cNvSpPr>
            <p:nvPr/>
          </p:nvSpPr>
          <p:spPr bwMode="auto">
            <a:xfrm>
              <a:off x="2744" y="3247"/>
              <a:ext cx="1678"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dirty="0">
                  <a:solidFill>
                    <a:srgbClr val="1D7ACF"/>
                  </a:solidFill>
                  <a:latin typeface="宋体" charset="-122"/>
                  <a:cs typeface="Times New Roman" pitchFamily="16" charset="0"/>
                </a:rPr>
                <a:t>反向专用控制信道</a:t>
              </a:r>
            </a:p>
          </p:txBody>
        </p:sp>
        <p:sp>
          <p:nvSpPr>
            <p:cNvPr id="356364" name="Rectangle 12"/>
            <p:cNvSpPr>
              <a:spLocks noChangeArrowheads="1"/>
            </p:cNvSpPr>
            <p:nvPr/>
          </p:nvSpPr>
          <p:spPr bwMode="auto">
            <a:xfrm>
              <a:off x="1792" y="3247"/>
              <a:ext cx="952"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R-DCCH</a:t>
              </a:r>
            </a:p>
          </p:txBody>
        </p:sp>
        <p:sp>
          <p:nvSpPr>
            <p:cNvPr id="356365" name="Rectangle 13"/>
            <p:cNvSpPr>
              <a:spLocks noChangeArrowheads="1"/>
            </p:cNvSpPr>
            <p:nvPr/>
          </p:nvSpPr>
          <p:spPr bwMode="auto">
            <a:xfrm>
              <a:off x="4422" y="2940"/>
              <a:ext cx="908" cy="307"/>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1</a:t>
              </a:r>
            </a:p>
          </p:txBody>
        </p:sp>
        <p:sp>
          <p:nvSpPr>
            <p:cNvPr id="356366" name="Rectangle 14"/>
            <p:cNvSpPr>
              <a:spLocks noChangeArrowheads="1"/>
            </p:cNvSpPr>
            <p:nvPr/>
          </p:nvSpPr>
          <p:spPr bwMode="auto">
            <a:xfrm>
              <a:off x="2744" y="2940"/>
              <a:ext cx="1678" cy="307"/>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1D7ACF"/>
                  </a:solidFill>
                  <a:latin typeface="宋体" charset="-122"/>
                  <a:cs typeface="Times New Roman" pitchFamily="16" charset="0"/>
                </a:rPr>
                <a:t>反向基本信道</a:t>
              </a:r>
            </a:p>
          </p:txBody>
        </p:sp>
        <p:sp>
          <p:nvSpPr>
            <p:cNvPr id="356367" name="Rectangle 15"/>
            <p:cNvSpPr>
              <a:spLocks noChangeArrowheads="1"/>
            </p:cNvSpPr>
            <p:nvPr/>
          </p:nvSpPr>
          <p:spPr bwMode="auto">
            <a:xfrm>
              <a:off x="1792" y="2940"/>
              <a:ext cx="952" cy="307"/>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R-FCH</a:t>
              </a:r>
            </a:p>
          </p:txBody>
        </p:sp>
        <p:sp>
          <p:nvSpPr>
            <p:cNvPr id="356368" name="Rectangle 16"/>
            <p:cNvSpPr>
              <a:spLocks noChangeArrowheads="1"/>
            </p:cNvSpPr>
            <p:nvPr/>
          </p:nvSpPr>
          <p:spPr bwMode="auto">
            <a:xfrm>
              <a:off x="4422" y="2634"/>
              <a:ext cx="908"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1</a:t>
              </a:r>
            </a:p>
          </p:txBody>
        </p:sp>
        <p:sp>
          <p:nvSpPr>
            <p:cNvPr id="356369" name="Rectangle 17"/>
            <p:cNvSpPr>
              <a:spLocks noChangeArrowheads="1"/>
            </p:cNvSpPr>
            <p:nvPr/>
          </p:nvSpPr>
          <p:spPr bwMode="auto">
            <a:xfrm>
              <a:off x="2744" y="2634"/>
              <a:ext cx="1678"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1D7ACF"/>
                  </a:solidFill>
                  <a:latin typeface="宋体" charset="-122"/>
                  <a:cs typeface="Times New Roman" pitchFamily="16" charset="0"/>
                </a:rPr>
                <a:t>反向导频信道</a:t>
              </a:r>
            </a:p>
          </p:txBody>
        </p:sp>
        <p:sp>
          <p:nvSpPr>
            <p:cNvPr id="356370" name="Rectangle 18"/>
            <p:cNvSpPr>
              <a:spLocks noChangeArrowheads="1"/>
            </p:cNvSpPr>
            <p:nvPr/>
          </p:nvSpPr>
          <p:spPr bwMode="auto">
            <a:xfrm>
              <a:off x="1792" y="2634"/>
              <a:ext cx="952" cy="306"/>
            </a:xfrm>
            <a:prstGeom prst="rect">
              <a:avLst/>
            </a:prstGeom>
            <a:solidFill>
              <a:srgbClr val="97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R-PICH</a:t>
              </a:r>
            </a:p>
          </p:txBody>
        </p:sp>
        <p:sp>
          <p:nvSpPr>
            <p:cNvPr id="356371" name="Rectangle 19"/>
            <p:cNvSpPr>
              <a:spLocks noChangeArrowheads="1"/>
            </p:cNvSpPr>
            <p:nvPr/>
          </p:nvSpPr>
          <p:spPr bwMode="auto">
            <a:xfrm>
              <a:off x="385" y="2634"/>
              <a:ext cx="1407" cy="1532"/>
            </a:xfrm>
            <a:prstGeom prst="rect">
              <a:avLst/>
            </a:prstGeom>
            <a:solidFill>
              <a:srgbClr val="97FF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宋体" charset="-122"/>
                  <a:cs typeface="Times New Roman" pitchFamily="16" charset="0"/>
                </a:rPr>
                <a:t>反向链路</a:t>
              </a:r>
            </a:p>
            <a:p>
              <a:pPr marL="341313" indent="-341313" algn="ctr" eaLnBrk="0" hangingPunct="0">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宋体" charset="-122"/>
                  <a:cs typeface="Times New Roman" pitchFamily="16" charset="0"/>
                </a:rPr>
                <a:t>专用物理信道</a:t>
              </a:r>
            </a:p>
            <a:p>
              <a:pPr marL="341313" indent="-341313" algn="ctr" eaLnBrk="0" hangingPunct="0">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宋体" charset="-122"/>
                  <a:cs typeface="Times New Roman" pitchFamily="16" charset="0"/>
                </a:rPr>
                <a:t>（</a:t>
              </a:r>
              <a:r>
                <a:rPr lang="en-GB" altLang="zh-CN" sz="2000">
                  <a:solidFill>
                    <a:srgbClr val="003300"/>
                  </a:solidFill>
                  <a:latin typeface="宋体" charset="-122"/>
                  <a:cs typeface="Times New Roman" pitchFamily="16" charset="0"/>
                </a:rPr>
                <a:t>R-DPHCH</a:t>
              </a:r>
              <a:r>
                <a:rPr lang="zh-CN" altLang="en-GB" sz="2000">
                  <a:solidFill>
                    <a:srgbClr val="003300"/>
                  </a:solidFill>
                  <a:latin typeface="宋体" charset="-122"/>
                  <a:cs typeface="Times New Roman" pitchFamily="16" charset="0"/>
                </a:rPr>
                <a:t>）</a:t>
              </a:r>
            </a:p>
          </p:txBody>
        </p:sp>
        <p:sp>
          <p:nvSpPr>
            <p:cNvPr id="356372" name="Rectangle 20"/>
            <p:cNvSpPr>
              <a:spLocks noChangeArrowheads="1"/>
            </p:cNvSpPr>
            <p:nvPr/>
          </p:nvSpPr>
          <p:spPr bwMode="auto">
            <a:xfrm>
              <a:off x="4422" y="1519"/>
              <a:ext cx="908" cy="1115"/>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1</a:t>
              </a:r>
            </a:p>
          </p:txBody>
        </p:sp>
        <p:sp>
          <p:nvSpPr>
            <p:cNvPr id="356373" name="Rectangle 21"/>
            <p:cNvSpPr>
              <a:spLocks noChangeArrowheads="1"/>
            </p:cNvSpPr>
            <p:nvPr/>
          </p:nvSpPr>
          <p:spPr bwMode="auto">
            <a:xfrm>
              <a:off x="2744" y="1519"/>
              <a:ext cx="1678" cy="1115"/>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1D7ACF"/>
                  </a:solidFill>
                  <a:latin typeface="宋体" charset="-122"/>
                  <a:cs typeface="Times New Roman" pitchFamily="16" charset="0"/>
                </a:rPr>
                <a:t>反向增强接入信道</a:t>
              </a:r>
            </a:p>
          </p:txBody>
        </p:sp>
        <p:sp>
          <p:nvSpPr>
            <p:cNvPr id="356374" name="Rectangle 22"/>
            <p:cNvSpPr>
              <a:spLocks noChangeArrowheads="1"/>
            </p:cNvSpPr>
            <p:nvPr/>
          </p:nvSpPr>
          <p:spPr bwMode="auto">
            <a:xfrm>
              <a:off x="1792" y="1519"/>
              <a:ext cx="952" cy="1115"/>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R-EACH</a:t>
              </a:r>
            </a:p>
          </p:txBody>
        </p:sp>
        <p:sp>
          <p:nvSpPr>
            <p:cNvPr id="356375" name="Rectangle 23"/>
            <p:cNvSpPr>
              <a:spLocks noChangeArrowheads="1"/>
            </p:cNvSpPr>
            <p:nvPr/>
          </p:nvSpPr>
          <p:spPr bwMode="auto">
            <a:xfrm>
              <a:off x="4422" y="1212"/>
              <a:ext cx="908" cy="307"/>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1</a:t>
              </a:r>
            </a:p>
          </p:txBody>
        </p:sp>
        <p:sp>
          <p:nvSpPr>
            <p:cNvPr id="356376" name="Rectangle 24"/>
            <p:cNvSpPr>
              <a:spLocks noChangeArrowheads="1"/>
            </p:cNvSpPr>
            <p:nvPr/>
          </p:nvSpPr>
          <p:spPr bwMode="auto">
            <a:xfrm>
              <a:off x="2744" y="1212"/>
              <a:ext cx="1678" cy="307"/>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1D7ACF"/>
                  </a:solidFill>
                  <a:latin typeface="宋体" charset="-122"/>
                  <a:cs typeface="Times New Roman" pitchFamily="16" charset="0"/>
                </a:rPr>
                <a:t>反向公共控制信道</a:t>
              </a:r>
            </a:p>
          </p:txBody>
        </p:sp>
        <p:sp>
          <p:nvSpPr>
            <p:cNvPr id="356377" name="Rectangle 25"/>
            <p:cNvSpPr>
              <a:spLocks noChangeArrowheads="1"/>
            </p:cNvSpPr>
            <p:nvPr/>
          </p:nvSpPr>
          <p:spPr bwMode="auto">
            <a:xfrm>
              <a:off x="1792" y="1212"/>
              <a:ext cx="952" cy="307"/>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R-CCCH</a:t>
              </a:r>
            </a:p>
          </p:txBody>
        </p:sp>
        <p:sp>
          <p:nvSpPr>
            <p:cNvPr id="356378" name="Rectangle 26"/>
            <p:cNvSpPr>
              <a:spLocks noChangeArrowheads="1"/>
            </p:cNvSpPr>
            <p:nvPr/>
          </p:nvSpPr>
          <p:spPr bwMode="auto">
            <a:xfrm>
              <a:off x="4422" y="906"/>
              <a:ext cx="908" cy="306"/>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1</a:t>
              </a:r>
            </a:p>
          </p:txBody>
        </p:sp>
        <p:sp>
          <p:nvSpPr>
            <p:cNvPr id="356379" name="Rectangle 27"/>
            <p:cNvSpPr>
              <a:spLocks noChangeArrowheads="1"/>
            </p:cNvSpPr>
            <p:nvPr/>
          </p:nvSpPr>
          <p:spPr bwMode="auto">
            <a:xfrm>
              <a:off x="2744" y="906"/>
              <a:ext cx="1678" cy="306"/>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1D7ACF"/>
                  </a:solidFill>
                  <a:latin typeface="宋体" charset="-122"/>
                  <a:cs typeface="Times New Roman" pitchFamily="16" charset="0"/>
                </a:rPr>
                <a:t>反向接入信道</a:t>
              </a:r>
            </a:p>
          </p:txBody>
        </p:sp>
        <p:sp>
          <p:nvSpPr>
            <p:cNvPr id="356380" name="Rectangle 28"/>
            <p:cNvSpPr>
              <a:spLocks noChangeArrowheads="1"/>
            </p:cNvSpPr>
            <p:nvPr/>
          </p:nvSpPr>
          <p:spPr bwMode="auto">
            <a:xfrm>
              <a:off x="1792" y="906"/>
              <a:ext cx="952" cy="306"/>
            </a:xfrm>
            <a:prstGeom prst="rect">
              <a:avLst/>
            </a:prstGeom>
            <a:solidFill>
              <a:srgbClr val="CC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宋体" charset="-122"/>
                  <a:cs typeface="Times New Roman" pitchFamily="16" charset="0"/>
                </a:rPr>
                <a:t>R-ACH</a:t>
              </a:r>
            </a:p>
          </p:txBody>
        </p:sp>
        <p:sp>
          <p:nvSpPr>
            <p:cNvPr id="356381" name="Rectangle 29"/>
            <p:cNvSpPr>
              <a:spLocks noChangeArrowheads="1"/>
            </p:cNvSpPr>
            <p:nvPr/>
          </p:nvSpPr>
          <p:spPr bwMode="auto">
            <a:xfrm>
              <a:off x="385" y="906"/>
              <a:ext cx="1407" cy="1728"/>
            </a:xfrm>
            <a:prstGeom prst="rect">
              <a:avLst/>
            </a:prstGeom>
            <a:solidFill>
              <a:srgbClr val="CCFF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宋体" charset="-122"/>
                  <a:cs typeface="Times New Roman" pitchFamily="16" charset="0"/>
                </a:rPr>
                <a:t>反向链路</a:t>
              </a:r>
            </a:p>
            <a:p>
              <a:pPr marL="341313" indent="-341313" algn="ctr" eaLnBrk="0" hangingPunct="0">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宋体" charset="-122"/>
                  <a:cs typeface="Times New Roman" pitchFamily="16" charset="0"/>
                </a:rPr>
                <a:t>公共物理信道</a:t>
              </a:r>
            </a:p>
            <a:p>
              <a:pPr marL="341313" indent="-341313" algn="ctr" eaLnBrk="0" hangingPunct="0">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宋体" charset="-122"/>
                  <a:cs typeface="Times New Roman" pitchFamily="16" charset="0"/>
                </a:rPr>
                <a:t>（</a:t>
              </a:r>
              <a:r>
                <a:rPr lang="en-GB" altLang="zh-CN" sz="2000">
                  <a:solidFill>
                    <a:srgbClr val="003300"/>
                  </a:solidFill>
                  <a:latin typeface="宋体" charset="-122"/>
                  <a:cs typeface="Times New Roman" pitchFamily="16" charset="0"/>
                </a:rPr>
                <a:t>R-CPHCH</a:t>
              </a:r>
              <a:r>
                <a:rPr lang="zh-CN" altLang="en-GB" sz="2000">
                  <a:solidFill>
                    <a:srgbClr val="003300"/>
                  </a:solidFill>
                  <a:latin typeface="宋体" charset="-122"/>
                  <a:cs typeface="Times New Roman" pitchFamily="16" charset="0"/>
                </a:rPr>
                <a:t>）</a:t>
              </a:r>
            </a:p>
          </p:txBody>
        </p:sp>
        <p:sp>
          <p:nvSpPr>
            <p:cNvPr id="356382" name="Rectangle 30"/>
            <p:cNvSpPr>
              <a:spLocks noChangeArrowheads="1"/>
            </p:cNvSpPr>
            <p:nvPr/>
          </p:nvSpPr>
          <p:spPr bwMode="auto">
            <a:xfrm>
              <a:off x="4422" y="618"/>
              <a:ext cx="908" cy="288"/>
            </a:xfrm>
            <a:prstGeom prst="rect">
              <a:avLst/>
            </a:prstGeom>
            <a:solidFill>
              <a:srgbClr val="CC99FF"/>
            </a:solidFill>
            <a:ln w="9525">
              <a:noFill/>
              <a:round/>
              <a:headEnd/>
              <a:tailEnd/>
            </a:ln>
            <a:effectLst/>
          </p:spPr>
          <p:txBody>
            <a:bodyPr lIns="90000" tIns="46800" rIns="90000" bIns="46800" anchor="ctr"/>
            <a:lstStyle/>
            <a:p>
              <a:pPr marL="341313" indent="-341313" algn="ctr">
                <a:buClr>
                  <a:srgbClr val="003300"/>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Verdana" pitchFamily="32" charset="0"/>
                  <a:cs typeface="Times New Roman" pitchFamily="16" charset="0"/>
                </a:rPr>
                <a:t>最大数目</a:t>
              </a:r>
            </a:p>
          </p:txBody>
        </p:sp>
        <p:sp>
          <p:nvSpPr>
            <p:cNvPr id="356383" name="Rectangle 31"/>
            <p:cNvSpPr>
              <a:spLocks noChangeArrowheads="1"/>
            </p:cNvSpPr>
            <p:nvPr/>
          </p:nvSpPr>
          <p:spPr bwMode="auto">
            <a:xfrm>
              <a:off x="2744" y="618"/>
              <a:ext cx="1678" cy="288"/>
            </a:xfrm>
            <a:prstGeom prst="rect">
              <a:avLst/>
            </a:prstGeom>
            <a:solidFill>
              <a:srgbClr val="CC99FF"/>
            </a:solidFill>
            <a:ln w="9525">
              <a:noFill/>
              <a:round/>
              <a:headEnd/>
              <a:tailEnd/>
            </a:ln>
            <a:effectLst/>
          </p:spPr>
          <p:txBody>
            <a:bodyPr lIns="90000" tIns="46800" rIns="90000" bIns="46800" anchor="ctr"/>
            <a:lstStyle/>
            <a:p>
              <a:pPr marL="341313" indent="-341313" algn="ctr">
                <a:buClr>
                  <a:srgbClr val="003300"/>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Verdana" pitchFamily="32" charset="0"/>
                  <a:cs typeface="Times New Roman" pitchFamily="16" charset="0"/>
                </a:rPr>
                <a:t>物理信道类型</a:t>
              </a:r>
            </a:p>
          </p:txBody>
        </p:sp>
        <p:sp>
          <p:nvSpPr>
            <p:cNvPr id="356384" name="Rectangle 32"/>
            <p:cNvSpPr>
              <a:spLocks noChangeArrowheads="1"/>
            </p:cNvSpPr>
            <p:nvPr/>
          </p:nvSpPr>
          <p:spPr bwMode="auto">
            <a:xfrm>
              <a:off x="1792" y="618"/>
              <a:ext cx="952" cy="288"/>
            </a:xfrm>
            <a:prstGeom prst="rect">
              <a:avLst/>
            </a:prstGeom>
            <a:solidFill>
              <a:srgbClr val="CC99FF"/>
            </a:solidFill>
            <a:ln w="9525">
              <a:noFill/>
              <a:round/>
              <a:headEnd/>
              <a:tailEnd/>
            </a:ln>
            <a:effectLst/>
          </p:spPr>
          <p:txBody>
            <a:bodyPr lIns="90000" tIns="46800" rIns="90000" bIns="46800" anchor="ctr"/>
            <a:lstStyle/>
            <a:p>
              <a:pPr marL="341313" indent="-341313" algn="ctr">
                <a:buClr>
                  <a:srgbClr val="003300"/>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003300"/>
                  </a:solidFill>
                  <a:latin typeface="Verdana" pitchFamily="32" charset="0"/>
                  <a:cs typeface="Times New Roman" pitchFamily="16" charset="0"/>
                </a:rPr>
                <a:t>信道名称</a:t>
              </a:r>
            </a:p>
          </p:txBody>
        </p:sp>
        <p:sp>
          <p:nvSpPr>
            <p:cNvPr id="356385" name="Rectangle 33"/>
            <p:cNvSpPr>
              <a:spLocks noChangeArrowheads="1"/>
            </p:cNvSpPr>
            <p:nvPr/>
          </p:nvSpPr>
          <p:spPr bwMode="auto">
            <a:xfrm>
              <a:off x="385" y="618"/>
              <a:ext cx="1407" cy="288"/>
            </a:xfrm>
            <a:prstGeom prst="rect">
              <a:avLst/>
            </a:prstGeom>
            <a:solidFill>
              <a:srgbClr val="CC99FF"/>
            </a:solidFill>
            <a:ln w="9525">
              <a:noFill/>
              <a:round/>
              <a:headEnd/>
              <a:tailEnd/>
            </a:ln>
            <a:effectLst/>
          </p:spPr>
          <p:txBody>
            <a:bodyPr wrap="none" anchor="ctr"/>
            <a:lstStyle/>
            <a:p>
              <a:endParaRPr lang="zh-CN" altLang="en-US"/>
            </a:p>
          </p:txBody>
        </p:sp>
        <p:sp>
          <p:nvSpPr>
            <p:cNvPr id="356386" name="Line 34"/>
            <p:cNvSpPr>
              <a:spLocks noChangeShapeType="1"/>
            </p:cNvSpPr>
            <p:nvPr/>
          </p:nvSpPr>
          <p:spPr bwMode="auto">
            <a:xfrm>
              <a:off x="385" y="618"/>
              <a:ext cx="1407" cy="1"/>
            </a:xfrm>
            <a:prstGeom prst="line">
              <a:avLst/>
            </a:prstGeom>
            <a:noFill/>
            <a:ln w="9525">
              <a:noFill/>
              <a:round/>
              <a:headEnd/>
              <a:tailEnd/>
            </a:ln>
            <a:effectLst/>
          </p:spPr>
          <p:txBody>
            <a:bodyPr/>
            <a:lstStyle/>
            <a:p>
              <a:endParaRPr lang="zh-CN" altLang="en-US"/>
            </a:p>
          </p:txBody>
        </p:sp>
        <p:sp>
          <p:nvSpPr>
            <p:cNvPr id="356387" name="Line 35"/>
            <p:cNvSpPr>
              <a:spLocks noChangeShapeType="1"/>
            </p:cNvSpPr>
            <p:nvPr/>
          </p:nvSpPr>
          <p:spPr bwMode="auto">
            <a:xfrm>
              <a:off x="385" y="4166"/>
              <a:ext cx="1407" cy="1"/>
            </a:xfrm>
            <a:prstGeom prst="line">
              <a:avLst/>
            </a:prstGeom>
            <a:noFill/>
            <a:ln w="9525">
              <a:noFill/>
              <a:round/>
              <a:headEnd/>
              <a:tailEnd/>
            </a:ln>
            <a:effectLst/>
          </p:spPr>
          <p:txBody>
            <a:bodyPr/>
            <a:lstStyle/>
            <a:p>
              <a:endParaRPr lang="zh-CN" altLang="en-US"/>
            </a:p>
          </p:txBody>
        </p:sp>
        <p:sp>
          <p:nvSpPr>
            <p:cNvPr id="356388" name="Line 36"/>
            <p:cNvSpPr>
              <a:spLocks noChangeShapeType="1"/>
            </p:cNvSpPr>
            <p:nvPr/>
          </p:nvSpPr>
          <p:spPr bwMode="auto">
            <a:xfrm>
              <a:off x="385" y="618"/>
              <a:ext cx="1" cy="288"/>
            </a:xfrm>
            <a:prstGeom prst="line">
              <a:avLst/>
            </a:prstGeom>
            <a:noFill/>
            <a:ln w="9525">
              <a:noFill/>
              <a:round/>
              <a:headEnd/>
              <a:tailEnd/>
            </a:ln>
            <a:effectLst/>
          </p:spPr>
          <p:txBody>
            <a:bodyPr/>
            <a:lstStyle/>
            <a:p>
              <a:endParaRPr lang="zh-CN" altLang="en-US"/>
            </a:p>
          </p:txBody>
        </p:sp>
        <p:sp>
          <p:nvSpPr>
            <p:cNvPr id="356389" name="Line 37"/>
            <p:cNvSpPr>
              <a:spLocks noChangeShapeType="1"/>
            </p:cNvSpPr>
            <p:nvPr/>
          </p:nvSpPr>
          <p:spPr bwMode="auto">
            <a:xfrm>
              <a:off x="5330" y="618"/>
              <a:ext cx="1" cy="288"/>
            </a:xfrm>
            <a:prstGeom prst="line">
              <a:avLst/>
            </a:prstGeom>
            <a:noFill/>
            <a:ln w="9525">
              <a:noFill/>
              <a:round/>
              <a:headEnd/>
              <a:tailEnd/>
            </a:ln>
            <a:effectLst/>
          </p:spPr>
          <p:txBody>
            <a:bodyPr/>
            <a:lstStyle/>
            <a:p>
              <a:endParaRPr lang="zh-CN" altLang="en-US"/>
            </a:p>
          </p:txBody>
        </p:sp>
        <p:sp>
          <p:nvSpPr>
            <p:cNvPr id="356390" name="Line 38"/>
            <p:cNvSpPr>
              <a:spLocks noChangeShapeType="1"/>
            </p:cNvSpPr>
            <p:nvPr/>
          </p:nvSpPr>
          <p:spPr bwMode="auto">
            <a:xfrm>
              <a:off x="1792" y="618"/>
              <a:ext cx="1" cy="3548"/>
            </a:xfrm>
            <a:prstGeom prst="line">
              <a:avLst/>
            </a:prstGeom>
            <a:noFill/>
            <a:ln w="12600">
              <a:solidFill>
                <a:srgbClr val="000000"/>
              </a:solidFill>
              <a:miter lim="800000"/>
              <a:headEnd/>
              <a:tailEnd/>
            </a:ln>
            <a:effectLst/>
          </p:spPr>
          <p:txBody>
            <a:bodyPr/>
            <a:lstStyle/>
            <a:p>
              <a:endParaRPr lang="zh-CN" altLang="en-US"/>
            </a:p>
          </p:txBody>
        </p:sp>
        <p:sp>
          <p:nvSpPr>
            <p:cNvPr id="356391" name="Line 39"/>
            <p:cNvSpPr>
              <a:spLocks noChangeShapeType="1"/>
            </p:cNvSpPr>
            <p:nvPr/>
          </p:nvSpPr>
          <p:spPr bwMode="auto">
            <a:xfrm>
              <a:off x="2744" y="618"/>
              <a:ext cx="1" cy="3548"/>
            </a:xfrm>
            <a:prstGeom prst="line">
              <a:avLst/>
            </a:prstGeom>
            <a:noFill/>
            <a:ln w="12600">
              <a:solidFill>
                <a:srgbClr val="000000"/>
              </a:solidFill>
              <a:miter lim="800000"/>
              <a:headEnd/>
              <a:tailEnd/>
            </a:ln>
            <a:effectLst/>
          </p:spPr>
          <p:txBody>
            <a:bodyPr/>
            <a:lstStyle/>
            <a:p>
              <a:endParaRPr lang="zh-CN" altLang="en-US"/>
            </a:p>
          </p:txBody>
        </p:sp>
        <p:sp>
          <p:nvSpPr>
            <p:cNvPr id="356392" name="Line 40"/>
            <p:cNvSpPr>
              <a:spLocks noChangeShapeType="1"/>
            </p:cNvSpPr>
            <p:nvPr/>
          </p:nvSpPr>
          <p:spPr bwMode="auto">
            <a:xfrm>
              <a:off x="4422" y="618"/>
              <a:ext cx="1" cy="3548"/>
            </a:xfrm>
            <a:prstGeom prst="line">
              <a:avLst/>
            </a:prstGeom>
            <a:noFill/>
            <a:ln w="12600">
              <a:solidFill>
                <a:srgbClr val="000000"/>
              </a:solidFill>
              <a:miter lim="800000"/>
              <a:headEnd/>
              <a:tailEnd/>
            </a:ln>
            <a:effectLst/>
          </p:spPr>
          <p:txBody>
            <a:bodyPr/>
            <a:lstStyle/>
            <a:p>
              <a:endParaRPr lang="zh-CN" altLang="en-US"/>
            </a:p>
          </p:txBody>
        </p:sp>
        <p:sp>
          <p:nvSpPr>
            <p:cNvPr id="356393" name="Line 41"/>
            <p:cNvSpPr>
              <a:spLocks noChangeShapeType="1"/>
            </p:cNvSpPr>
            <p:nvPr/>
          </p:nvSpPr>
          <p:spPr bwMode="auto">
            <a:xfrm>
              <a:off x="1792" y="618"/>
              <a:ext cx="952" cy="1"/>
            </a:xfrm>
            <a:prstGeom prst="line">
              <a:avLst/>
            </a:prstGeom>
            <a:noFill/>
            <a:ln w="9525">
              <a:noFill/>
              <a:round/>
              <a:headEnd/>
              <a:tailEnd/>
            </a:ln>
            <a:effectLst/>
          </p:spPr>
          <p:txBody>
            <a:bodyPr/>
            <a:lstStyle/>
            <a:p>
              <a:endParaRPr lang="zh-CN" altLang="en-US"/>
            </a:p>
          </p:txBody>
        </p:sp>
        <p:sp>
          <p:nvSpPr>
            <p:cNvPr id="356394" name="Line 42"/>
            <p:cNvSpPr>
              <a:spLocks noChangeShapeType="1"/>
            </p:cNvSpPr>
            <p:nvPr/>
          </p:nvSpPr>
          <p:spPr bwMode="auto">
            <a:xfrm>
              <a:off x="385" y="906"/>
              <a:ext cx="1" cy="1728"/>
            </a:xfrm>
            <a:prstGeom prst="line">
              <a:avLst/>
            </a:prstGeom>
            <a:noFill/>
            <a:ln w="9525">
              <a:noFill/>
              <a:round/>
              <a:headEnd/>
              <a:tailEnd/>
            </a:ln>
            <a:effectLst/>
          </p:spPr>
          <p:txBody>
            <a:bodyPr/>
            <a:lstStyle/>
            <a:p>
              <a:endParaRPr lang="zh-CN" altLang="en-US"/>
            </a:p>
          </p:txBody>
        </p:sp>
        <p:sp>
          <p:nvSpPr>
            <p:cNvPr id="356395" name="Line 43"/>
            <p:cNvSpPr>
              <a:spLocks noChangeShapeType="1"/>
            </p:cNvSpPr>
            <p:nvPr/>
          </p:nvSpPr>
          <p:spPr bwMode="auto">
            <a:xfrm>
              <a:off x="2744" y="618"/>
              <a:ext cx="1678" cy="1"/>
            </a:xfrm>
            <a:prstGeom prst="line">
              <a:avLst/>
            </a:prstGeom>
            <a:noFill/>
            <a:ln w="9525">
              <a:noFill/>
              <a:round/>
              <a:headEnd/>
              <a:tailEnd/>
            </a:ln>
            <a:effectLst/>
          </p:spPr>
          <p:txBody>
            <a:bodyPr/>
            <a:lstStyle/>
            <a:p>
              <a:endParaRPr lang="zh-CN" altLang="en-US"/>
            </a:p>
          </p:txBody>
        </p:sp>
        <p:sp>
          <p:nvSpPr>
            <p:cNvPr id="356396" name="Line 44"/>
            <p:cNvSpPr>
              <a:spLocks noChangeShapeType="1"/>
            </p:cNvSpPr>
            <p:nvPr/>
          </p:nvSpPr>
          <p:spPr bwMode="auto">
            <a:xfrm>
              <a:off x="4422" y="618"/>
              <a:ext cx="908" cy="1"/>
            </a:xfrm>
            <a:prstGeom prst="line">
              <a:avLst/>
            </a:prstGeom>
            <a:noFill/>
            <a:ln w="9525">
              <a:noFill/>
              <a:round/>
              <a:headEnd/>
              <a:tailEnd/>
            </a:ln>
            <a:effectLst/>
          </p:spPr>
          <p:txBody>
            <a:bodyPr/>
            <a:lstStyle/>
            <a:p>
              <a:endParaRPr lang="zh-CN" altLang="en-US"/>
            </a:p>
          </p:txBody>
        </p:sp>
        <p:sp>
          <p:nvSpPr>
            <p:cNvPr id="356397" name="Line 45"/>
            <p:cNvSpPr>
              <a:spLocks noChangeShapeType="1"/>
            </p:cNvSpPr>
            <p:nvPr/>
          </p:nvSpPr>
          <p:spPr bwMode="auto">
            <a:xfrm>
              <a:off x="5330" y="906"/>
              <a:ext cx="1" cy="306"/>
            </a:xfrm>
            <a:prstGeom prst="line">
              <a:avLst/>
            </a:prstGeom>
            <a:noFill/>
            <a:ln w="9525">
              <a:noFill/>
              <a:round/>
              <a:headEnd/>
              <a:tailEnd/>
            </a:ln>
            <a:effectLst/>
          </p:spPr>
          <p:txBody>
            <a:bodyPr/>
            <a:lstStyle/>
            <a:p>
              <a:endParaRPr lang="zh-CN" altLang="en-US"/>
            </a:p>
          </p:txBody>
        </p:sp>
        <p:sp>
          <p:nvSpPr>
            <p:cNvPr id="356398" name="Line 46"/>
            <p:cNvSpPr>
              <a:spLocks noChangeShapeType="1"/>
            </p:cNvSpPr>
            <p:nvPr/>
          </p:nvSpPr>
          <p:spPr bwMode="auto">
            <a:xfrm>
              <a:off x="385" y="2634"/>
              <a:ext cx="1" cy="1532"/>
            </a:xfrm>
            <a:prstGeom prst="line">
              <a:avLst/>
            </a:prstGeom>
            <a:noFill/>
            <a:ln w="9525">
              <a:noFill/>
              <a:round/>
              <a:headEnd/>
              <a:tailEnd/>
            </a:ln>
            <a:effectLst/>
          </p:spPr>
          <p:txBody>
            <a:bodyPr/>
            <a:lstStyle/>
            <a:p>
              <a:endParaRPr lang="zh-CN" altLang="en-US"/>
            </a:p>
          </p:txBody>
        </p:sp>
        <p:sp>
          <p:nvSpPr>
            <p:cNvPr id="356399" name="Line 47"/>
            <p:cNvSpPr>
              <a:spLocks noChangeShapeType="1"/>
            </p:cNvSpPr>
            <p:nvPr/>
          </p:nvSpPr>
          <p:spPr bwMode="auto">
            <a:xfrm>
              <a:off x="5330" y="1212"/>
              <a:ext cx="1" cy="307"/>
            </a:xfrm>
            <a:prstGeom prst="line">
              <a:avLst/>
            </a:prstGeom>
            <a:noFill/>
            <a:ln w="9525">
              <a:noFill/>
              <a:round/>
              <a:headEnd/>
              <a:tailEnd/>
            </a:ln>
            <a:effectLst/>
          </p:spPr>
          <p:txBody>
            <a:bodyPr/>
            <a:lstStyle/>
            <a:p>
              <a:endParaRPr lang="zh-CN" altLang="en-US"/>
            </a:p>
          </p:txBody>
        </p:sp>
        <p:sp>
          <p:nvSpPr>
            <p:cNvPr id="356400" name="Line 48"/>
            <p:cNvSpPr>
              <a:spLocks noChangeShapeType="1"/>
            </p:cNvSpPr>
            <p:nvPr/>
          </p:nvSpPr>
          <p:spPr bwMode="auto">
            <a:xfrm>
              <a:off x="5330" y="1519"/>
              <a:ext cx="1" cy="1115"/>
            </a:xfrm>
            <a:prstGeom prst="line">
              <a:avLst/>
            </a:prstGeom>
            <a:noFill/>
            <a:ln w="9525">
              <a:noFill/>
              <a:round/>
              <a:headEnd/>
              <a:tailEnd/>
            </a:ln>
            <a:effectLst/>
          </p:spPr>
          <p:txBody>
            <a:bodyPr/>
            <a:lstStyle/>
            <a:p>
              <a:endParaRPr lang="zh-CN" altLang="en-US"/>
            </a:p>
          </p:txBody>
        </p:sp>
        <p:sp>
          <p:nvSpPr>
            <p:cNvPr id="356401" name="Line 49"/>
            <p:cNvSpPr>
              <a:spLocks noChangeShapeType="1"/>
            </p:cNvSpPr>
            <p:nvPr/>
          </p:nvSpPr>
          <p:spPr bwMode="auto">
            <a:xfrm>
              <a:off x="5330" y="2634"/>
              <a:ext cx="1" cy="306"/>
            </a:xfrm>
            <a:prstGeom prst="line">
              <a:avLst/>
            </a:prstGeom>
            <a:noFill/>
            <a:ln w="9525">
              <a:noFill/>
              <a:round/>
              <a:headEnd/>
              <a:tailEnd/>
            </a:ln>
            <a:effectLst/>
          </p:spPr>
          <p:txBody>
            <a:bodyPr/>
            <a:lstStyle/>
            <a:p>
              <a:endParaRPr lang="zh-CN" altLang="en-US"/>
            </a:p>
          </p:txBody>
        </p:sp>
        <p:sp>
          <p:nvSpPr>
            <p:cNvPr id="356402" name="Line 50"/>
            <p:cNvSpPr>
              <a:spLocks noChangeShapeType="1"/>
            </p:cNvSpPr>
            <p:nvPr/>
          </p:nvSpPr>
          <p:spPr bwMode="auto">
            <a:xfrm>
              <a:off x="1792" y="4166"/>
              <a:ext cx="952" cy="1"/>
            </a:xfrm>
            <a:prstGeom prst="line">
              <a:avLst/>
            </a:prstGeom>
            <a:noFill/>
            <a:ln w="9525">
              <a:noFill/>
              <a:round/>
              <a:headEnd/>
              <a:tailEnd/>
            </a:ln>
            <a:effectLst/>
          </p:spPr>
          <p:txBody>
            <a:bodyPr/>
            <a:lstStyle/>
            <a:p>
              <a:endParaRPr lang="zh-CN" altLang="en-US"/>
            </a:p>
          </p:txBody>
        </p:sp>
        <p:sp>
          <p:nvSpPr>
            <p:cNvPr id="356403" name="Line 51"/>
            <p:cNvSpPr>
              <a:spLocks noChangeShapeType="1"/>
            </p:cNvSpPr>
            <p:nvPr/>
          </p:nvSpPr>
          <p:spPr bwMode="auto">
            <a:xfrm>
              <a:off x="5330" y="2940"/>
              <a:ext cx="1" cy="307"/>
            </a:xfrm>
            <a:prstGeom prst="line">
              <a:avLst/>
            </a:prstGeom>
            <a:noFill/>
            <a:ln w="9525">
              <a:noFill/>
              <a:round/>
              <a:headEnd/>
              <a:tailEnd/>
            </a:ln>
            <a:effectLst/>
          </p:spPr>
          <p:txBody>
            <a:bodyPr/>
            <a:lstStyle/>
            <a:p>
              <a:endParaRPr lang="zh-CN" altLang="en-US"/>
            </a:p>
          </p:txBody>
        </p:sp>
        <p:sp>
          <p:nvSpPr>
            <p:cNvPr id="356404" name="Line 52"/>
            <p:cNvSpPr>
              <a:spLocks noChangeShapeType="1"/>
            </p:cNvSpPr>
            <p:nvPr/>
          </p:nvSpPr>
          <p:spPr bwMode="auto">
            <a:xfrm>
              <a:off x="5330" y="3247"/>
              <a:ext cx="1" cy="306"/>
            </a:xfrm>
            <a:prstGeom prst="line">
              <a:avLst/>
            </a:prstGeom>
            <a:noFill/>
            <a:ln w="9525">
              <a:noFill/>
              <a:round/>
              <a:headEnd/>
              <a:tailEnd/>
            </a:ln>
            <a:effectLst/>
          </p:spPr>
          <p:txBody>
            <a:bodyPr/>
            <a:lstStyle/>
            <a:p>
              <a:endParaRPr lang="zh-CN" altLang="en-US"/>
            </a:p>
          </p:txBody>
        </p:sp>
        <p:sp>
          <p:nvSpPr>
            <p:cNvPr id="356405" name="Line 53"/>
            <p:cNvSpPr>
              <a:spLocks noChangeShapeType="1"/>
            </p:cNvSpPr>
            <p:nvPr/>
          </p:nvSpPr>
          <p:spPr bwMode="auto">
            <a:xfrm>
              <a:off x="5330" y="3553"/>
              <a:ext cx="1" cy="307"/>
            </a:xfrm>
            <a:prstGeom prst="line">
              <a:avLst/>
            </a:prstGeom>
            <a:noFill/>
            <a:ln w="9525">
              <a:noFill/>
              <a:round/>
              <a:headEnd/>
              <a:tailEnd/>
            </a:ln>
            <a:effectLst/>
          </p:spPr>
          <p:txBody>
            <a:bodyPr/>
            <a:lstStyle/>
            <a:p>
              <a:endParaRPr lang="zh-CN" altLang="en-US"/>
            </a:p>
          </p:txBody>
        </p:sp>
        <p:sp>
          <p:nvSpPr>
            <p:cNvPr id="356406" name="Line 54"/>
            <p:cNvSpPr>
              <a:spLocks noChangeShapeType="1"/>
            </p:cNvSpPr>
            <p:nvPr/>
          </p:nvSpPr>
          <p:spPr bwMode="auto">
            <a:xfrm>
              <a:off x="5330" y="3860"/>
              <a:ext cx="1" cy="306"/>
            </a:xfrm>
            <a:prstGeom prst="line">
              <a:avLst/>
            </a:prstGeom>
            <a:noFill/>
            <a:ln w="9525">
              <a:noFill/>
              <a:round/>
              <a:headEnd/>
              <a:tailEnd/>
            </a:ln>
            <a:effectLst/>
          </p:spPr>
          <p:txBody>
            <a:bodyPr/>
            <a:lstStyle/>
            <a:p>
              <a:endParaRPr lang="zh-CN" altLang="en-US"/>
            </a:p>
          </p:txBody>
        </p:sp>
        <p:sp>
          <p:nvSpPr>
            <p:cNvPr id="356407" name="Line 55"/>
            <p:cNvSpPr>
              <a:spLocks noChangeShapeType="1"/>
            </p:cNvSpPr>
            <p:nvPr/>
          </p:nvSpPr>
          <p:spPr bwMode="auto">
            <a:xfrm>
              <a:off x="2744" y="4166"/>
              <a:ext cx="1678" cy="1"/>
            </a:xfrm>
            <a:prstGeom prst="line">
              <a:avLst/>
            </a:prstGeom>
            <a:noFill/>
            <a:ln w="9525">
              <a:noFill/>
              <a:round/>
              <a:headEnd/>
              <a:tailEnd/>
            </a:ln>
            <a:effectLst/>
          </p:spPr>
          <p:txBody>
            <a:bodyPr/>
            <a:lstStyle/>
            <a:p>
              <a:endParaRPr lang="zh-CN" altLang="en-US"/>
            </a:p>
          </p:txBody>
        </p:sp>
        <p:sp>
          <p:nvSpPr>
            <p:cNvPr id="356408" name="Line 56"/>
            <p:cNvSpPr>
              <a:spLocks noChangeShapeType="1"/>
            </p:cNvSpPr>
            <p:nvPr/>
          </p:nvSpPr>
          <p:spPr bwMode="auto">
            <a:xfrm>
              <a:off x="4422" y="4166"/>
              <a:ext cx="908" cy="1"/>
            </a:xfrm>
            <a:prstGeom prst="line">
              <a:avLst/>
            </a:prstGeom>
            <a:noFill/>
            <a:ln w="9525">
              <a:noFill/>
              <a:round/>
              <a:headEnd/>
              <a:tailEnd/>
            </a:ln>
            <a:effectLst/>
          </p:spPr>
          <p:txBody>
            <a:bodyPr/>
            <a:lstStyle/>
            <a:p>
              <a:endParaRPr lang="zh-CN" altLang="en-US"/>
            </a:p>
          </p:txBody>
        </p:sp>
        <p:sp>
          <p:nvSpPr>
            <p:cNvPr id="356409" name="Line 57"/>
            <p:cNvSpPr>
              <a:spLocks noChangeShapeType="1"/>
            </p:cNvSpPr>
            <p:nvPr/>
          </p:nvSpPr>
          <p:spPr bwMode="auto">
            <a:xfrm>
              <a:off x="1792" y="1212"/>
              <a:ext cx="3538" cy="1"/>
            </a:xfrm>
            <a:prstGeom prst="line">
              <a:avLst/>
            </a:prstGeom>
            <a:noFill/>
            <a:ln w="12600">
              <a:solidFill>
                <a:srgbClr val="000066"/>
              </a:solidFill>
              <a:miter lim="800000"/>
              <a:headEnd/>
              <a:tailEnd/>
            </a:ln>
            <a:effectLst/>
          </p:spPr>
          <p:txBody>
            <a:bodyPr/>
            <a:lstStyle/>
            <a:p>
              <a:endParaRPr lang="zh-CN" altLang="en-US"/>
            </a:p>
          </p:txBody>
        </p:sp>
        <p:sp>
          <p:nvSpPr>
            <p:cNvPr id="356410" name="Line 58"/>
            <p:cNvSpPr>
              <a:spLocks noChangeShapeType="1"/>
            </p:cNvSpPr>
            <p:nvPr/>
          </p:nvSpPr>
          <p:spPr bwMode="auto">
            <a:xfrm>
              <a:off x="1792" y="1519"/>
              <a:ext cx="3538" cy="1"/>
            </a:xfrm>
            <a:prstGeom prst="line">
              <a:avLst/>
            </a:prstGeom>
            <a:noFill/>
            <a:ln w="12600">
              <a:solidFill>
                <a:srgbClr val="000066"/>
              </a:solidFill>
              <a:miter lim="800000"/>
              <a:headEnd/>
              <a:tailEnd/>
            </a:ln>
            <a:effectLst/>
          </p:spPr>
          <p:txBody>
            <a:bodyPr/>
            <a:lstStyle/>
            <a:p>
              <a:endParaRPr lang="zh-CN" altLang="en-US"/>
            </a:p>
          </p:txBody>
        </p:sp>
        <p:sp>
          <p:nvSpPr>
            <p:cNvPr id="356411" name="Line 59"/>
            <p:cNvSpPr>
              <a:spLocks noChangeShapeType="1"/>
            </p:cNvSpPr>
            <p:nvPr/>
          </p:nvSpPr>
          <p:spPr bwMode="auto">
            <a:xfrm>
              <a:off x="1792" y="2940"/>
              <a:ext cx="3538" cy="1"/>
            </a:xfrm>
            <a:prstGeom prst="line">
              <a:avLst/>
            </a:prstGeom>
            <a:noFill/>
            <a:ln w="12600">
              <a:solidFill>
                <a:srgbClr val="000066"/>
              </a:solidFill>
              <a:miter lim="800000"/>
              <a:headEnd/>
              <a:tailEnd/>
            </a:ln>
            <a:effectLst/>
          </p:spPr>
          <p:txBody>
            <a:bodyPr/>
            <a:lstStyle/>
            <a:p>
              <a:endParaRPr lang="zh-CN" altLang="en-US"/>
            </a:p>
          </p:txBody>
        </p:sp>
        <p:sp>
          <p:nvSpPr>
            <p:cNvPr id="356412" name="Line 60"/>
            <p:cNvSpPr>
              <a:spLocks noChangeShapeType="1"/>
            </p:cNvSpPr>
            <p:nvPr/>
          </p:nvSpPr>
          <p:spPr bwMode="auto">
            <a:xfrm>
              <a:off x="1792" y="3247"/>
              <a:ext cx="3538" cy="1"/>
            </a:xfrm>
            <a:prstGeom prst="line">
              <a:avLst/>
            </a:prstGeom>
            <a:noFill/>
            <a:ln w="12600">
              <a:solidFill>
                <a:srgbClr val="000066"/>
              </a:solidFill>
              <a:miter lim="800000"/>
              <a:headEnd/>
              <a:tailEnd/>
            </a:ln>
            <a:effectLst/>
          </p:spPr>
          <p:txBody>
            <a:bodyPr/>
            <a:lstStyle/>
            <a:p>
              <a:endParaRPr lang="zh-CN" altLang="en-US"/>
            </a:p>
          </p:txBody>
        </p:sp>
        <p:sp>
          <p:nvSpPr>
            <p:cNvPr id="356413" name="Line 61"/>
            <p:cNvSpPr>
              <a:spLocks noChangeShapeType="1"/>
            </p:cNvSpPr>
            <p:nvPr/>
          </p:nvSpPr>
          <p:spPr bwMode="auto">
            <a:xfrm>
              <a:off x="1792" y="3553"/>
              <a:ext cx="3538" cy="1"/>
            </a:xfrm>
            <a:prstGeom prst="line">
              <a:avLst/>
            </a:prstGeom>
            <a:noFill/>
            <a:ln w="12600">
              <a:solidFill>
                <a:srgbClr val="000066"/>
              </a:solidFill>
              <a:miter lim="800000"/>
              <a:headEnd/>
              <a:tailEnd/>
            </a:ln>
            <a:effectLst/>
          </p:spPr>
          <p:txBody>
            <a:bodyPr/>
            <a:lstStyle/>
            <a:p>
              <a:endParaRPr lang="zh-CN" altLang="en-US"/>
            </a:p>
          </p:txBody>
        </p:sp>
        <p:sp>
          <p:nvSpPr>
            <p:cNvPr id="356414" name="Line 62"/>
            <p:cNvSpPr>
              <a:spLocks noChangeShapeType="1"/>
            </p:cNvSpPr>
            <p:nvPr/>
          </p:nvSpPr>
          <p:spPr bwMode="auto">
            <a:xfrm>
              <a:off x="1792" y="3860"/>
              <a:ext cx="3538" cy="1"/>
            </a:xfrm>
            <a:prstGeom prst="line">
              <a:avLst/>
            </a:prstGeom>
            <a:noFill/>
            <a:ln w="12600">
              <a:solidFill>
                <a:srgbClr val="000066"/>
              </a:solidFill>
              <a:miter lim="800000"/>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afterEffect">
                                  <p:stCondLst>
                                    <p:cond delay="0"/>
                                  </p:stCondLst>
                                  <p:childTnLst>
                                    <p:set>
                                      <p:cBhvr additive="repl">
                                        <p:cTn id="6" dur="1" fill="hold">
                                          <p:stCondLst>
                                            <p:cond delay="0"/>
                                          </p:stCondLst>
                                        </p:cTn>
                                        <p:tgtEl>
                                          <p:spTgt spid="356355"/>
                                        </p:tgtEl>
                                        <p:attrNameLst>
                                          <p:attrName>style.visibility</p:attrName>
                                        </p:attrNameLst>
                                      </p:cBhvr>
                                      <p:to>
                                        <p:strVal val="visible"/>
                                      </p:to>
                                    </p:set>
                                    <p:animEffect transition="in" filter="checkerboard(across)">
                                      <p:cBhvr additive="repl">
                                        <p:cTn id="7" dur="500"/>
                                        <p:tgtEl>
                                          <p:spTgt spid="356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页脚占位符 4"/>
          <p:cNvSpPr>
            <a:spLocks noGrp="1"/>
          </p:cNvSpPr>
          <p:nvPr>
            <p:ph type="ftr" idx="10"/>
          </p:nvPr>
        </p:nvSpPr>
        <p:spPr/>
        <p:txBody>
          <a:bodyPr/>
          <a:lstStyle/>
          <a:p>
            <a:r>
              <a:rPr lang="en-GB" altLang="zh-CN"/>
              <a:t>Mobile Communication Theory</a:t>
            </a:r>
          </a:p>
        </p:txBody>
      </p:sp>
      <p:sp>
        <p:nvSpPr>
          <p:cNvPr id="358402" name="Rectangle 2"/>
          <p:cNvSpPr>
            <a:spLocks noGrp="1" noChangeArrowheads="1"/>
          </p:cNvSpPr>
          <p:nvPr>
            <p:ph type="title"/>
          </p:nvPr>
        </p:nvSpPr>
        <p:spPr>
          <a:xfrm>
            <a:off x="-271442" y="-142900"/>
            <a:ext cx="7772400" cy="1189037"/>
          </a:xfrm>
          <a:ln/>
        </p:spPr>
        <p:txBody>
          <a:bodyPr lIns="92160" tIns="46080" rIns="92160" bIns="4608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3200" b="0" dirty="0" smtClean="0">
                <a:effectLst>
                  <a:outerShdw blurRad="38100" dist="38100" dir="2700000" algn="tl">
                    <a:srgbClr val="C0C0C0"/>
                  </a:outerShdw>
                </a:effectLst>
              </a:rPr>
              <a:t>上行（</a:t>
            </a:r>
            <a:r>
              <a:rPr lang="zh-CN" altLang="en-GB" sz="3200" b="0" dirty="0" smtClean="0">
                <a:effectLst>
                  <a:outerShdw blurRad="38100" dist="38100" dir="2700000" algn="tl">
                    <a:srgbClr val="C0C0C0"/>
                  </a:outerShdw>
                </a:effectLst>
              </a:rPr>
              <a:t>反向</a:t>
            </a:r>
            <a:r>
              <a:rPr lang="zh-CN" altLang="en-US" sz="3200" b="0" dirty="0" smtClean="0">
                <a:effectLst>
                  <a:outerShdw blurRad="38100" dist="38100" dir="2700000" algn="tl">
                    <a:srgbClr val="C0C0C0"/>
                  </a:outerShdw>
                </a:effectLst>
              </a:rPr>
              <a:t>）</a:t>
            </a:r>
            <a:r>
              <a:rPr lang="zh-CN" altLang="en-GB" sz="3200" b="0" dirty="0" smtClean="0">
                <a:effectLst>
                  <a:outerShdw blurRad="38100" dist="38100" dir="2700000" algn="tl">
                    <a:srgbClr val="C0C0C0"/>
                  </a:outerShdw>
                </a:effectLst>
              </a:rPr>
              <a:t>链路</a:t>
            </a:r>
            <a:r>
              <a:rPr lang="zh-CN" altLang="en-GB" sz="3200" b="0" dirty="0">
                <a:effectLst>
                  <a:outerShdw blurRad="38100" dist="38100" dir="2700000" algn="tl">
                    <a:srgbClr val="C0C0C0"/>
                  </a:outerShdw>
                </a:effectLst>
              </a:rPr>
              <a:t>物理</a:t>
            </a:r>
            <a:r>
              <a:rPr lang="zh-CN" altLang="en-GB" sz="3200" b="0" dirty="0" smtClean="0">
                <a:effectLst>
                  <a:outerShdw blurRad="38100" dist="38100" dir="2700000" algn="tl">
                    <a:srgbClr val="C0C0C0"/>
                  </a:outerShdw>
                </a:effectLst>
              </a:rPr>
              <a:t>信道</a:t>
            </a:r>
            <a:r>
              <a:rPr lang="zh-CN" altLang="en-US" sz="3200" b="0" dirty="0" smtClean="0">
                <a:effectLst>
                  <a:outerShdw blurRad="38100" dist="38100" dir="2700000" algn="tl">
                    <a:srgbClr val="C0C0C0"/>
                  </a:outerShdw>
                </a:effectLst>
              </a:rPr>
              <a:t>数据速率</a:t>
            </a:r>
            <a:endParaRPr lang="zh-CN" altLang="en-GB" sz="4000" b="0" dirty="0">
              <a:effectLst>
                <a:outerShdw blurRad="38100" dist="38100" dir="2700000" algn="tl">
                  <a:srgbClr val="C0C0C0"/>
                </a:outerShdw>
              </a:effectLst>
            </a:endParaRPr>
          </a:p>
        </p:txBody>
      </p:sp>
      <p:grpSp>
        <p:nvGrpSpPr>
          <p:cNvPr id="358403" name="Group 3"/>
          <p:cNvGrpSpPr>
            <a:grpSpLocks/>
          </p:cNvGrpSpPr>
          <p:nvPr/>
        </p:nvGrpSpPr>
        <p:grpSpPr bwMode="auto">
          <a:xfrm>
            <a:off x="928662" y="857232"/>
            <a:ext cx="7349758" cy="5646448"/>
            <a:chOff x="144" y="0"/>
            <a:chExt cx="5218" cy="4233"/>
          </a:xfrm>
        </p:grpSpPr>
        <p:sp>
          <p:nvSpPr>
            <p:cNvPr id="358406" name="Rectangle 6"/>
            <p:cNvSpPr>
              <a:spLocks noChangeArrowheads="1"/>
            </p:cNvSpPr>
            <p:nvPr/>
          </p:nvSpPr>
          <p:spPr bwMode="auto">
            <a:xfrm>
              <a:off x="1512" y="3180"/>
              <a:ext cx="3847" cy="1051"/>
            </a:xfrm>
            <a:prstGeom prst="rect">
              <a:avLst/>
            </a:prstGeom>
            <a:solidFill>
              <a:srgbClr val="FFD04B"/>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dirty="0">
                  <a:solidFill>
                    <a:srgbClr val="1D7ACF"/>
                  </a:solidFill>
                  <a:latin typeface="宋体" charset="-122"/>
                </a:rPr>
                <a:t>307200, 153600, 76800, 38400, 19200, 9600, 4800, 2700, 1500 (20 ms </a:t>
              </a:r>
              <a:r>
                <a:rPr lang="zh-CN" altLang="en-GB" sz="1400" dirty="0">
                  <a:solidFill>
                    <a:srgbClr val="1D7ACF"/>
                  </a:solidFill>
                  <a:latin typeface="宋体" charset="-122"/>
                </a:rPr>
                <a:t>帧长</a:t>
              </a:r>
              <a:r>
                <a:rPr lang="en-GB" altLang="zh-CN" sz="1400" dirty="0">
                  <a:solidFill>
                    <a:srgbClr val="1D7ACF"/>
                  </a:solidFill>
                  <a:latin typeface="宋体" charset="-122"/>
                </a:rPr>
                <a:t>)‏</a:t>
              </a:r>
            </a:p>
            <a:p>
              <a:pPr marL="341313" indent="-341313" eaLnBrk="0" hangingPunct="0">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dirty="0">
                  <a:solidFill>
                    <a:srgbClr val="1D7ACF"/>
                  </a:solidFill>
                  <a:latin typeface="宋体" charset="-122"/>
                </a:rPr>
                <a:t>153600, 76800, 38400, 19200, 9600, 4800, 2400,  1350 (40 ms </a:t>
              </a:r>
              <a:r>
                <a:rPr lang="zh-CN" altLang="en-GB" sz="1400" dirty="0">
                  <a:solidFill>
                    <a:srgbClr val="1D7ACF"/>
                  </a:solidFill>
                  <a:latin typeface="宋体" charset="-122"/>
                </a:rPr>
                <a:t>帧长</a:t>
              </a:r>
              <a:r>
                <a:rPr lang="en-GB" altLang="zh-CN" sz="1400" dirty="0">
                  <a:solidFill>
                    <a:srgbClr val="1D7ACF"/>
                  </a:solidFill>
                  <a:latin typeface="宋体" charset="-122"/>
                </a:rPr>
                <a:t>)‏</a:t>
              </a:r>
            </a:p>
            <a:p>
              <a:pPr marL="341313" indent="-341313" eaLnBrk="0" hangingPunct="0">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dirty="0">
                  <a:solidFill>
                    <a:srgbClr val="1D7ACF"/>
                  </a:solidFill>
                  <a:latin typeface="宋体" charset="-122"/>
                </a:rPr>
                <a:t>76800, 38400, 19200, 9600, 4800, 2400, </a:t>
              </a:r>
              <a:r>
                <a:rPr lang="zh-CN" altLang="en-GB" sz="1400" dirty="0">
                  <a:solidFill>
                    <a:srgbClr val="1D7ACF"/>
                  </a:solidFill>
                  <a:latin typeface="宋体" charset="-122"/>
                </a:rPr>
                <a:t>或 </a:t>
              </a:r>
              <a:r>
                <a:rPr lang="en-GB" altLang="zh-CN" sz="1400" dirty="0">
                  <a:solidFill>
                    <a:srgbClr val="1D7ACF"/>
                  </a:solidFill>
                  <a:latin typeface="宋体" charset="-122"/>
                </a:rPr>
                <a:t>1200 (80 ms </a:t>
              </a:r>
              <a:r>
                <a:rPr lang="zh-CN" altLang="en-GB" sz="1400" dirty="0">
                  <a:solidFill>
                    <a:srgbClr val="1D7ACF"/>
                  </a:solidFill>
                  <a:latin typeface="宋体" charset="-122"/>
                </a:rPr>
                <a:t>帧长</a:t>
              </a:r>
              <a:r>
                <a:rPr lang="en-GB" altLang="zh-CN" sz="1400" dirty="0">
                  <a:solidFill>
                    <a:srgbClr val="1D7ACF"/>
                  </a:solidFill>
                  <a:latin typeface="宋体" charset="-122"/>
                </a:rPr>
                <a:t>)‏</a:t>
              </a:r>
            </a:p>
          </p:txBody>
        </p:sp>
        <p:sp>
          <p:nvSpPr>
            <p:cNvPr id="358407" name="Rectangle 7"/>
            <p:cNvSpPr>
              <a:spLocks noChangeArrowheads="1"/>
            </p:cNvSpPr>
            <p:nvPr/>
          </p:nvSpPr>
          <p:spPr bwMode="auto">
            <a:xfrm>
              <a:off x="1042" y="3180"/>
              <a:ext cx="470" cy="1051"/>
            </a:xfrm>
            <a:prstGeom prst="rect">
              <a:avLst/>
            </a:prstGeom>
            <a:solidFill>
              <a:srgbClr val="FFD04B"/>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dirty="0">
                  <a:solidFill>
                    <a:srgbClr val="1D7ACF"/>
                  </a:solidFill>
                  <a:latin typeface="宋体" charset="-122"/>
                </a:rPr>
                <a:t>RC 3</a:t>
              </a:r>
            </a:p>
          </p:txBody>
        </p:sp>
        <p:sp>
          <p:nvSpPr>
            <p:cNvPr id="358408" name="Rectangle 8"/>
            <p:cNvSpPr>
              <a:spLocks noChangeArrowheads="1"/>
            </p:cNvSpPr>
            <p:nvPr/>
          </p:nvSpPr>
          <p:spPr bwMode="auto">
            <a:xfrm>
              <a:off x="144" y="3180"/>
              <a:ext cx="898" cy="1052"/>
            </a:xfrm>
            <a:prstGeom prst="rect">
              <a:avLst/>
            </a:prstGeom>
            <a:solidFill>
              <a:srgbClr val="FFD04B"/>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反向补充信道</a:t>
              </a:r>
            </a:p>
          </p:txBody>
        </p:sp>
        <p:sp>
          <p:nvSpPr>
            <p:cNvPr id="358409" name="Rectangle 9"/>
            <p:cNvSpPr>
              <a:spLocks noChangeArrowheads="1"/>
            </p:cNvSpPr>
            <p:nvPr/>
          </p:nvSpPr>
          <p:spPr bwMode="auto">
            <a:xfrm>
              <a:off x="1512" y="2950"/>
              <a:ext cx="3847" cy="230"/>
            </a:xfrm>
            <a:prstGeom prst="rect">
              <a:avLst/>
            </a:prstGeom>
            <a:solidFill>
              <a:srgbClr val="BA8B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14400</a:t>
              </a:r>
            </a:p>
          </p:txBody>
        </p:sp>
        <p:sp>
          <p:nvSpPr>
            <p:cNvPr id="358410" name="Rectangle 10"/>
            <p:cNvSpPr>
              <a:spLocks noChangeArrowheads="1"/>
            </p:cNvSpPr>
            <p:nvPr/>
          </p:nvSpPr>
          <p:spPr bwMode="auto">
            <a:xfrm>
              <a:off x="1042" y="2950"/>
              <a:ext cx="470" cy="230"/>
            </a:xfrm>
            <a:prstGeom prst="rect">
              <a:avLst/>
            </a:prstGeom>
            <a:solidFill>
              <a:srgbClr val="BA8B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RC 2</a:t>
              </a:r>
            </a:p>
          </p:txBody>
        </p:sp>
        <p:sp>
          <p:nvSpPr>
            <p:cNvPr id="358411" name="Rectangle 11"/>
            <p:cNvSpPr>
              <a:spLocks noChangeArrowheads="1"/>
            </p:cNvSpPr>
            <p:nvPr/>
          </p:nvSpPr>
          <p:spPr bwMode="auto">
            <a:xfrm>
              <a:off x="1512" y="2720"/>
              <a:ext cx="3847" cy="230"/>
            </a:xfrm>
            <a:prstGeom prst="rect">
              <a:avLst/>
            </a:prstGeom>
            <a:solidFill>
              <a:srgbClr val="BA8B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9600</a:t>
              </a:r>
            </a:p>
          </p:txBody>
        </p:sp>
        <p:sp>
          <p:nvSpPr>
            <p:cNvPr id="358412" name="Rectangle 12"/>
            <p:cNvSpPr>
              <a:spLocks noChangeArrowheads="1"/>
            </p:cNvSpPr>
            <p:nvPr/>
          </p:nvSpPr>
          <p:spPr bwMode="auto">
            <a:xfrm>
              <a:off x="1042" y="2720"/>
              <a:ext cx="470" cy="230"/>
            </a:xfrm>
            <a:prstGeom prst="rect">
              <a:avLst/>
            </a:prstGeom>
            <a:solidFill>
              <a:srgbClr val="BA8B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RC 1</a:t>
              </a:r>
            </a:p>
          </p:txBody>
        </p:sp>
        <p:sp>
          <p:nvSpPr>
            <p:cNvPr id="358413" name="Rectangle 13"/>
            <p:cNvSpPr>
              <a:spLocks noChangeArrowheads="1"/>
            </p:cNvSpPr>
            <p:nvPr/>
          </p:nvSpPr>
          <p:spPr bwMode="auto">
            <a:xfrm>
              <a:off x="144" y="2720"/>
              <a:ext cx="898" cy="460"/>
            </a:xfrm>
            <a:prstGeom prst="rect">
              <a:avLst/>
            </a:prstGeom>
            <a:solidFill>
              <a:srgbClr val="BA8B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反向补充</a:t>
              </a:r>
            </a:p>
            <a:p>
              <a:pPr marL="341313" indent="-341313" algn="ctr" eaLnBrk="0" hangingPunct="0">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码分信道</a:t>
              </a:r>
            </a:p>
          </p:txBody>
        </p:sp>
        <p:sp>
          <p:nvSpPr>
            <p:cNvPr id="358416" name="Rectangle 16"/>
            <p:cNvSpPr>
              <a:spLocks noChangeArrowheads="1"/>
            </p:cNvSpPr>
            <p:nvPr/>
          </p:nvSpPr>
          <p:spPr bwMode="auto">
            <a:xfrm>
              <a:off x="1512" y="2260"/>
              <a:ext cx="3847" cy="478"/>
            </a:xfrm>
            <a:prstGeom prst="rect">
              <a:avLst/>
            </a:prstGeom>
            <a:solidFill>
              <a:srgbClr val="AFAF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dirty="0">
                  <a:solidFill>
                    <a:srgbClr val="1D7ACF"/>
                  </a:solidFill>
                  <a:latin typeface="宋体" charset="-122"/>
                </a:rPr>
                <a:t>9600, 4800, 2700,  1500 (20 ms</a:t>
              </a:r>
              <a:r>
                <a:rPr lang="zh-CN" altLang="en-GB" sz="1400" dirty="0">
                  <a:solidFill>
                    <a:srgbClr val="1D7ACF"/>
                  </a:solidFill>
                  <a:latin typeface="宋体" charset="-122"/>
                </a:rPr>
                <a:t>帧长</a:t>
              </a:r>
              <a:r>
                <a:rPr lang="en-GB" altLang="zh-CN" sz="1400" dirty="0">
                  <a:solidFill>
                    <a:srgbClr val="1D7ACF"/>
                  </a:solidFill>
                  <a:latin typeface="宋体" charset="-122"/>
                </a:rPr>
                <a:t>)</a:t>
              </a:r>
              <a:r>
                <a:rPr lang="zh-CN" altLang="en-GB" sz="1400" dirty="0">
                  <a:solidFill>
                    <a:srgbClr val="1D7ACF"/>
                  </a:solidFill>
                  <a:latin typeface="宋体" charset="-122"/>
                </a:rPr>
                <a:t>，  </a:t>
              </a:r>
              <a:r>
                <a:rPr lang="en-GB" altLang="zh-CN" sz="1400" dirty="0">
                  <a:solidFill>
                    <a:srgbClr val="1D7ACF"/>
                  </a:solidFill>
                  <a:latin typeface="宋体" charset="-122"/>
                </a:rPr>
                <a:t>9600 (5 ms </a:t>
              </a:r>
              <a:r>
                <a:rPr lang="zh-CN" altLang="en-GB" sz="1400" dirty="0">
                  <a:solidFill>
                    <a:srgbClr val="1D7ACF"/>
                  </a:solidFill>
                  <a:latin typeface="宋体" charset="-122"/>
                </a:rPr>
                <a:t>帧长</a:t>
              </a:r>
              <a:r>
                <a:rPr lang="en-GB" altLang="zh-CN" sz="1400" dirty="0">
                  <a:solidFill>
                    <a:srgbClr val="1D7ACF"/>
                  </a:solidFill>
                  <a:latin typeface="宋体" charset="-122"/>
                </a:rPr>
                <a:t>)‏</a:t>
              </a:r>
            </a:p>
          </p:txBody>
        </p:sp>
        <p:sp>
          <p:nvSpPr>
            <p:cNvPr id="358417" name="Rectangle 17"/>
            <p:cNvSpPr>
              <a:spLocks noChangeArrowheads="1"/>
            </p:cNvSpPr>
            <p:nvPr/>
          </p:nvSpPr>
          <p:spPr bwMode="auto">
            <a:xfrm>
              <a:off x="1042" y="2260"/>
              <a:ext cx="470" cy="478"/>
            </a:xfrm>
            <a:prstGeom prst="rect">
              <a:avLst/>
            </a:prstGeom>
            <a:solidFill>
              <a:srgbClr val="AFA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RC 3</a:t>
              </a:r>
            </a:p>
          </p:txBody>
        </p:sp>
        <p:sp>
          <p:nvSpPr>
            <p:cNvPr id="358418" name="Rectangle 18"/>
            <p:cNvSpPr>
              <a:spLocks noChangeArrowheads="1"/>
            </p:cNvSpPr>
            <p:nvPr/>
          </p:nvSpPr>
          <p:spPr bwMode="auto">
            <a:xfrm>
              <a:off x="1512" y="2030"/>
              <a:ext cx="3847" cy="230"/>
            </a:xfrm>
            <a:prstGeom prst="rect">
              <a:avLst/>
            </a:prstGeom>
            <a:solidFill>
              <a:srgbClr val="AFAF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14400, 7200, 3600, </a:t>
              </a:r>
              <a:r>
                <a:rPr lang="zh-CN" altLang="en-GB" sz="1400">
                  <a:solidFill>
                    <a:srgbClr val="1D7ACF"/>
                  </a:solidFill>
                  <a:latin typeface="宋体" charset="-122"/>
                </a:rPr>
                <a:t>或 </a:t>
              </a:r>
              <a:r>
                <a:rPr lang="en-GB" altLang="zh-CN" sz="1400">
                  <a:solidFill>
                    <a:srgbClr val="1D7ACF"/>
                  </a:solidFill>
                  <a:latin typeface="宋体" charset="-122"/>
                </a:rPr>
                <a:t>1800</a:t>
              </a:r>
            </a:p>
          </p:txBody>
        </p:sp>
        <p:sp>
          <p:nvSpPr>
            <p:cNvPr id="358419" name="Rectangle 19"/>
            <p:cNvSpPr>
              <a:spLocks noChangeArrowheads="1"/>
            </p:cNvSpPr>
            <p:nvPr/>
          </p:nvSpPr>
          <p:spPr bwMode="auto">
            <a:xfrm>
              <a:off x="1042" y="2030"/>
              <a:ext cx="470" cy="230"/>
            </a:xfrm>
            <a:prstGeom prst="rect">
              <a:avLst/>
            </a:prstGeom>
            <a:solidFill>
              <a:srgbClr val="AFA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RC 2</a:t>
              </a:r>
            </a:p>
          </p:txBody>
        </p:sp>
        <p:sp>
          <p:nvSpPr>
            <p:cNvPr id="358420" name="Rectangle 20"/>
            <p:cNvSpPr>
              <a:spLocks noChangeArrowheads="1"/>
            </p:cNvSpPr>
            <p:nvPr/>
          </p:nvSpPr>
          <p:spPr bwMode="auto">
            <a:xfrm>
              <a:off x="1512" y="1800"/>
              <a:ext cx="3847" cy="230"/>
            </a:xfrm>
            <a:prstGeom prst="rect">
              <a:avLst/>
            </a:prstGeom>
            <a:solidFill>
              <a:srgbClr val="AFAF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9600, 4800, 2400, </a:t>
              </a:r>
              <a:r>
                <a:rPr lang="zh-CN" altLang="en-GB" sz="1400">
                  <a:solidFill>
                    <a:srgbClr val="1D7ACF"/>
                  </a:solidFill>
                  <a:latin typeface="宋体" charset="-122"/>
                </a:rPr>
                <a:t>或 </a:t>
              </a:r>
              <a:r>
                <a:rPr lang="en-GB" altLang="zh-CN" sz="1400">
                  <a:solidFill>
                    <a:srgbClr val="1D7ACF"/>
                  </a:solidFill>
                  <a:latin typeface="宋体" charset="-122"/>
                </a:rPr>
                <a:t>1200</a:t>
              </a:r>
            </a:p>
          </p:txBody>
        </p:sp>
        <p:sp>
          <p:nvSpPr>
            <p:cNvPr id="358421" name="Rectangle 21"/>
            <p:cNvSpPr>
              <a:spLocks noChangeArrowheads="1"/>
            </p:cNvSpPr>
            <p:nvPr/>
          </p:nvSpPr>
          <p:spPr bwMode="auto">
            <a:xfrm>
              <a:off x="1042" y="1800"/>
              <a:ext cx="470" cy="230"/>
            </a:xfrm>
            <a:prstGeom prst="rect">
              <a:avLst/>
            </a:prstGeom>
            <a:solidFill>
              <a:srgbClr val="AFA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RC 1</a:t>
              </a:r>
            </a:p>
          </p:txBody>
        </p:sp>
        <p:sp>
          <p:nvSpPr>
            <p:cNvPr id="358422" name="Rectangle 22"/>
            <p:cNvSpPr>
              <a:spLocks noChangeArrowheads="1"/>
            </p:cNvSpPr>
            <p:nvPr/>
          </p:nvSpPr>
          <p:spPr bwMode="auto">
            <a:xfrm>
              <a:off x="144" y="1800"/>
              <a:ext cx="898" cy="920"/>
            </a:xfrm>
            <a:prstGeom prst="rect">
              <a:avLst/>
            </a:prstGeom>
            <a:solidFill>
              <a:srgbClr val="AFA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反向基</a:t>
              </a:r>
            </a:p>
            <a:p>
              <a:pPr marL="341313" indent="-341313" algn="ctr" eaLnBrk="0" hangingPunct="0">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本信道</a:t>
              </a:r>
            </a:p>
          </p:txBody>
        </p:sp>
        <p:sp>
          <p:nvSpPr>
            <p:cNvPr id="358423" name="Rectangle 23"/>
            <p:cNvSpPr>
              <a:spLocks noChangeArrowheads="1"/>
            </p:cNvSpPr>
            <p:nvPr/>
          </p:nvSpPr>
          <p:spPr bwMode="auto">
            <a:xfrm>
              <a:off x="1512" y="1570"/>
              <a:ext cx="3847" cy="230"/>
            </a:xfrm>
            <a:prstGeom prst="rect">
              <a:avLst/>
            </a:prstGeom>
            <a:solidFill>
              <a:srgbClr val="AFFF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ltLang="zh-CN" sz="1400" dirty="0">
                <a:solidFill>
                  <a:srgbClr val="1D7ACF"/>
                </a:solidFill>
                <a:latin typeface="宋体" charset="-122"/>
              </a:endParaRPr>
            </a:p>
          </p:txBody>
        </p:sp>
        <p:sp>
          <p:nvSpPr>
            <p:cNvPr id="358424" name="Rectangle 24"/>
            <p:cNvSpPr>
              <a:spLocks noChangeArrowheads="1"/>
            </p:cNvSpPr>
            <p:nvPr/>
          </p:nvSpPr>
          <p:spPr bwMode="auto">
            <a:xfrm>
              <a:off x="1042" y="1570"/>
              <a:ext cx="470" cy="230"/>
            </a:xfrm>
            <a:prstGeom prst="rect">
              <a:avLst/>
            </a:prstGeom>
            <a:solidFill>
              <a:srgbClr val="AF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ltLang="zh-CN" dirty="0">
                <a:solidFill>
                  <a:srgbClr val="1D7ACF"/>
                </a:solidFill>
                <a:latin typeface="宋体" charset="-122"/>
              </a:endParaRPr>
            </a:p>
          </p:txBody>
        </p:sp>
        <p:sp>
          <p:nvSpPr>
            <p:cNvPr id="358425" name="Rectangle 25"/>
            <p:cNvSpPr>
              <a:spLocks noChangeArrowheads="1"/>
            </p:cNvSpPr>
            <p:nvPr/>
          </p:nvSpPr>
          <p:spPr bwMode="auto">
            <a:xfrm>
              <a:off x="1512" y="1340"/>
              <a:ext cx="3847" cy="230"/>
            </a:xfrm>
            <a:prstGeom prst="rect">
              <a:avLst/>
            </a:prstGeom>
            <a:solidFill>
              <a:srgbClr val="AFFF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9600</a:t>
              </a:r>
            </a:p>
          </p:txBody>
        </p:sp>
        <p:sp>
          <p:nvSpPr>
            <p:cNvPr id="358426" name="Rectangle 26"/>
            <p:cNvSpPr>
              <a:spLocks noChangeArrowheads="1"/>
            </p:cNvSpPr>
            <p:nvPr/>
          </p:nvSpPr>
          <p:spPr bwMode="auto">
            <a:xfrm>
              <a:off x="1042" y="1340"/>
              <a:ext cx="470" cy="230"/>
            </a:xfrm>
            <a:prstGeom prst="rect">
              <a:avLst/>
            </a:prstGeom>
            <a:solidFill>
              <a:srgbClr val="AF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RC 3</a:t>
              </a:r>
            </a:p>
          </p:txBody>
        </p:sp>
        <p:sp>
          <p:nvSpPr>
            <p:cNvPr id="358427" name="Rectangle 27"/>
            <p:cNvSpPr>
              <a:spLocks noChangeArrowheads="1"/>
            </p:cNvSpPr>
            <p:nvPr/>
          </p:nvSpPr>
          <p:spPr bwMode="auto">
            <a:xfrm>
              <a:off x="144" y="1340"/>
              <a:ext cx="898" cy="460"/>
            </a:xfrm>
            <a:prstGeom prst="rect">
              <a:avLst/>
            </a:prstGeom>
            <a:solidFill>
              <a:srgbClr val="AFF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反向专用</a:t>
              </a:r>
            </a:p>
            <a:p>
              <a:pPr marL="341313" indent="-341313" algn="ctr" eaLnBrk="0" hangingPunct="0">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控制信道</a:t>
              </a:r>
            </a:p>
          </p:txBody>
        </p:sp>
        <p:sp>
          <p:nvSpPr>
            <p:cNvPr id="358428" name="Rectangle 28"/>
            <p:cNvSpPr>
              <a:spLocks noChangeArrowheads="1"/>
            </p:cNvSpPr>
            <p:nvPr/>
          </p:nvSpPr>
          <p:spPr bwMode="auto">
            <a:xfrm>
              <a:off x="1512" y="1015"/>
              <a:ext cx="3847" cy="325"/>
            </a:xfrm>
            <a:prstGeom prst="rect">
              <a:avLst/>
            </a:prstGeom>
            <a:solidFill>
              <a:srgbClr val="FF9F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38400 (5, 10, </a:t>
              </a:r>
              <a:r>
                <a:rPr lang="zh-CN" altLang="en-GB" sz="1400">
                  <a:solidFill>
                    <a:srgbClr val="1D7ACF"/>
                  </a:solidFill>
                  <a:latin typeface="宋体" charset="-122"/>
                </a:rPr>
                <a:t>或 </a:t>
              </a:r>
              <a:r>
                <a:rPr lang="en-GB" altLang="zh-CN" sz="1400">
                  <a:solidFill>
                    <a:srgbClr val="1D7ACF"/>
                  </a:solidFill>
                  <a:latin typeface="宋体" charset="-122"/>
                </a:rPr>
                <a:t>20 ms </a:t>
              </a:r>
              <a:r>
                <a:rPr lang="zh-CN" altLang="en-GB" sz="1400">
                  <a:solidFill>
                    <a:srgbClr val="1D7ACF"/>
                  </a:solidFill>
                  <a:latin typeface="宋体" charset="-122"/>
                </a:rPr>
                <a:t>帧长</a:t>
              </a:r>
              <a:r>
                <a:rPr lang="en-GB" altLang="zh-CN" sz="1400">
                  <a:solidFill>
                    <a:srgbClr val="1D7ACF"/>
                  </a:solidFill>
                  <a:latin typeface="宋体" charset="-122"/>
                </a:rPr>
                <a:t>), 19200 (10 </a:t>
              </a:r>
              <a:r>
                <a:rPr lang="zh-CN" altLang="en-GB" sz="1400">
                  <a:solidFill>
                    <a:srgbClr val="1D7ACF"/>
                  </a:solidFill>
                  <a:latin typeface="宋体" charset="-122"/>
                </a:rPr>
                <a:t>或 </a:t>
              </a:r>
              <a:r>
                <a:rPr lang="en-GB" altLang="zh-CN" sz="1400">
                  <a:solidFill>
                    <a:srgbClr val="1D7ACF"/>
                  </a:solidFill>
                  <a:latin typeface="宋体" charset="-122"/>
                </a:rPr>
                <a:t>20 ms </a:t>
              </a:r>
              <a:r>
                <a:rPr lang="zh-CN" altLang="en-GB" sz="1400">
                  <a:solidFill>
                    <a:srgbClr val="1D7ACF"/>
                  </a:solidFill>
                  <a:latin typeface="宋体" charset="-122"/>
                </a:rPr>
                <a:t>帧长</a:t>
              </a:r>
              <a:r>
                <a:rPr lang="en-GB" altLang="zh-CN" sz="1400">
                  <a:solidFill>
                    <a:srgbClr val="1D7ACF"/>
                  </a:solidFill>
                  <a:latin typeface="宋体" charset="-122"/>
                </a:rPr>
                <a:t>), 9600 (20 ms </a:t>
              </a:r>
              <a:r>
                <a:rPr lang="zh-CN" altLang="en-GB" sz="1400">
                  <a:solidFill>
                    <a:srgbClr val="1D7ACF"/>
                  </a:solidFill>
                  <a:latin typeface="宋体" charset="-122"/>
                </a:rPr>
                <a:t>帧长</a:t>
              </a:r>
              <a:r>
                <a:rPr lang="en-GB" altLang="zh-CN" sz="1400">
                  <a:solidFill>
                    <a:srgbClr val="1D7ACF"/>
                  </a:solidFill>
                  <a:latin typeface="宋体" charset="-122"/>
                </a:rPr>
                <a:t>)‏</a:t>
              </a:r>
            </a:p>
          </p:txBody>
        </p:sp>
        <p:sp>
          <p:nvSpPr>
            <p:cNvPr id="358429" name="Rectangle 29"/>
            <p:cNvSpPr>
              <a:spLocks noChangeArrowheads="1"/>
            </p:cNvSpPr>
            <p:nvPr/>
          </p:nvSpPr>
          <p:spPr bwMode="auto">
            <a:xfrm>
              <a:off x="144" y="1015"/>
              <a:ext cx="1368" cy="325"/>
            </a:xfrm>
            <a:prstGeom prst="rect">
              <a:avLst/>
            </a:prstGeom>
            <a:solidFill>
              <a:srgbClr val="FF9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反向公共控制信道</a:t>
              </a:r>
            </a:p>
          </p:txBody>
        </p:sp>
        <p:sp>
          <p:nvSpPr>
            <p:cNvPr id="358430" name="Rectangle 30"/>
            <p:cNvSpPr>
              <a:spLocks noChangeArrowheads="1"/>
            </p:cNvSpPr>
            <p:nvPr/>
          </p:nvSpPr>
          <p:spPr bwMode="auto">
            <a:xfrm>
              <a:off x="1512" y="690"/>
              <a:ext cx="3847" cy="325"/>
            </a:xfrm>
            <a:prstGeom prst="rect">
              <a:avLst/>
            </a:prstGeom>
            <a:solidFill>
              <a:srgbClr val="CCEC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38400 (5, 10, </a:t>
              </a:r>
              <a:r>
                <a:rPr lang="zh-CN" altLang="en-GB" sz="1400">
                  <a:solidFill>
                    <a:srgbClr val="1D7ACF"/>
                  </a:solidFill>
                  <a:latin typeface="宋体" charset="-122"/>
                </a:rPr>
                <a:t>或 </a:t>
              </a:r>
              <a:r>
                <a:rPr lang="en-GB" altLang="zh-CN" sz="1400">
                  <a:solidFill>
                    <a:srgbClr val="1D7ACF"/>
                  </a:solidFill>
                  <a:latin typeface="宋体" charset="-122"/>
                </a:rPr>
                <a:t>20 ms </a:t>
              </a:r>
              <a:r>
                <a:rPr lang="zh-CN" altLang="en-GB" sz="1400">
                  <a:solidFill>
                    <a:srgbClr val="1D7ACF"/>
                  </a:solidFill>
                  <a:latin typeface="宋体" charset="-122"/>
                </a:rPr>
                <a:t>帧长</a:t>
              </a:r>
              <a:r>
                <a:rPr lang="en-GB" altLang="zh-CN" sz="1400">
                  <a:solidFill>
                    <a:srgbClr val="1D7ACF"/>
                  </a:solidFill>
                  <a:latin typeface="宋体" charset="-122"/>
                </a:rPr>
                <a:t>), 19200 (10 </a:t>
              </a:r>
              <a:r>
                <a:rPr lang="zh-CN" altLang="en-GB" sz="1400">
                  <a:solidFill>
                    <a:srgbClr val="1D7ACF"/>
                  </a:solidFill>
                  <a:latin typeface="宋体" charset="-122"/>
                </a:rPr>
                <a:t>或 </a:t>
              </a:r>
              <a:r>
                <a:rPr lang="en-GB" altLang="zh-CN" sz="1400">
                  <a:solidFill>
                    <a:srgbClr val="1D7ACF"/>
                  </a:solidFill>
                  <a:latin typeface="宋体" charset="-122"/>
                </a:rPr>
                <a:t>20 ms</a:t>
              </a:r>
              <a:r>
                <a:rPr lang="zh-CN" altLang="en-GB" sz="1400">
                  <a:solidFill>
                    <a:srgbClr val="1D7ACF"/>
                  </a:solidFill>
                  <a:latin typeface="宋体" charset="-122"/>
                </a:rPr>
                <a:t>帧长</a:t>
              </a:r>
              <a:r>
                <a:rPr lang="en-GB" altLang="zh-CN" sz="1400">
                  <a:solidFill>
                    <a:srgbClr val="1D7ACF"/>
                  </a:solidFill>
                  <a:latin typeface="宋体" charset="-122"/>
                </a:rPr>
                <a:t>),  9600 (20 ms </a:t>
              </a:r>
              <a:r>
                <a:rPr lang="zh-CN" altLang="en-GB" sz="1400">
                  <a:solidFill>
                    <a:srgbClr val="1D7ACF"/>
                  </a:solidFill>
                  <a:latin typeface="宋体" charset="-122"/>
                </a:rPr>
                <a:t>帧长</a:t>
              </a:r>
              <a:r>
                <a:rPr lang="en-GB" altLang="zh-CN" sz="1400">
                  <a:solidFill>
                    <a:srgbClr val="1D7ACF"/>
                  </a:solidFill>
                  <a:latin typeface="宋体" charset="-122"/>
                </a:rPr>
                <a:t>)‏</a:t>
              </a:r>
            </a:p>
          </p:txBody>
        </p:sp>
        <p:sp>
          <p:nvSpPr>
            <p:cNvPr id="358431" name="Rectangle 31"/>
            <p:cNvSpPr>
              <a:spLocks noChangeArrowheads="1"/>
            </p:cNvSpPr>
            <p:nvPr/>
          </p:nvSpPr>
          <p:spPr bwMode="auto">
            <a:xfrm>
              <a:off x="1042" y="690"/>
              <a:ext cx="470" cy="325"/>
            </a:xfrm>
            <a:prstGeom prst="rect">
              <a:avLst/>
            </a:prstGeom>
            <a:solidFill>
              <a:srgbClr val="CCEC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数据</a:t>
              </a:r>
            </a:p>
          </p:txBody>
        </p:sp>
        <p:sp>
          <p:nvSpPr>
            <p:cNvPr id="358432" name="Rectangle 32"/>
            <p:cNvSpPr>
              <a:spLocks noChangeArrowheads="1"/>
            </p:cNvSpPr>
            <p:nvPr/>
          </p:nvSpPr>
          <p:spPr bwMode="auto">
            <a:xfrm>
              <a:off x="1512" y="460"/>
              <a:ext cx="3847" cy="230"/>
            </a:xfrm>
            <a:prstGeom prst="rect">
              <a:avLst/>
            </a:prstGeom>
            <a:solidFill>
              <a:srgbClr val="CCEC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9600</a:t>
              </a:r>
            </a:p>
          </p:txBody>
        </p:sp>
        <p:sp>
          <p:nvSpPr>
            <p:cNvPr id="358433" name="Rectangle 33"/>
            <p:cNvSpPr>
              <a:spLocks noChangeArrowheads="1"/>
            </p:cNvSpPr>
            <p:nvPr/>
          </p:nvSpPr>
          <p:spPr bwMode="auto">
            <a:xfrm>
              <a:off x="1042" y="460"/>
              <a:ext cx="470" cy="230"/>
            </a:xfrm>
            <a:prstGeom prst="rect">
              <a:avLst/>
            </a:prstGeom>
            <a:solidFill>
              <a:srgbClr val="CCEC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报头</a:t>
              </a:r>
            </a:p>
          </p:txBody>
        </p:sp>
        <p:sp>
          <p:nvSpPr>
            <p:cNvPr id="358434" name="Rectangle 34"/>
            <p:cNvSpPr>
              <a:spLocks noChangeArrowheads="1"/>
            </p:cNvSpPr>
            <p:nvPr/>
          </p:nvSpPr>
          <p:spPr bwMode="auto">
            <a:xfrm>
              <a:off x="144" y="460"/>
              <a:ext cx="898" cy="555"/>
            </a:xfrm>
            <a:prstGeom prst="rect">
              <a:avLst/>
            </a:prstGeom>
            <a:solidFill>
              <a:srgbClr val="CCEC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反向增强型</a:t>
              </a:r>
            </a:p>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接入信道</a:t>
              </a:r>
            </a:p>
          </p:txBody>
        </p:sp>
        <p:sp>
          <p:nvSpPr>
            <p:cNvPr id="358435" name="Rectangle 35"/>
            <p:cNvSpPr>
              <a:spLocks noChangeArrowheads="1"/>
            </p:cNvSpPr>
            <p:nvPr/>
          </p:nvSpPr>
          <p:spPr bwMode="auto">
            <a:xfrm>
              <a:off x="1512" y="230"/>
              <a:ext cx="3847" cy="230"/>
            </a:xfrm>
            <a:prstGeom prst="rect">
              <a:avLst/>
            </a:prstGeom>
            <a:solidFill>
              <a:srgbClr val="FFC5FF"/>
            </a:solidFill>
            <a:ln w="9525">
              <a:noFill/>
              <a:round/>
              <a:headEnd/>
              <a:tailEnd/>
            </a:ln>
            <a:effectLst/>
          </p:spPr>
          <p:txBody>
            <a:bodyPr lIns="90000" tIns="46800" rIns="90000" bIns="46800" anchor="ctr"/>
            <a:lstStyle/>
            <a:p>
              <a:pPr marL="341313" indent="-341313">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1400">
                  <a:solidFill>
                    <a:srgbClr val="1D7ACF"/>
                  </a:solidFill>
                  <a:latin typeface="宋体" charset="-122"/>
                </a:rPr>
                <a:t>4800</a:t>
              </a:r>
            </a:p>
          </p:txBody>
        </p:sp>
        <p:sp>
          <p:nvSpPr>
            <p:cNvPr id="358436" name="Rectangle 36"/>
            <p:cNvSpPr>
              <a:spLocks noChangeArrowheads="1"/>
            </p:cNvSpPr>
            <p:nvPr/>
          </p:nvSpPr>
          <p:spPr bwMode="auto">
            <a:xfrm>
              <a:off x="144" y="230"/>
              <a:ext cx="1368" cy="230"/>
            </a:xfrm>
            <a:prstGeom prst="rect">
              <a:avLst/>
            </a:prstGeom>
            <a:solidFill>
              <a:srgbClr val="FFC5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反向接入信道</a:t>
              </a:r>
            </a:p>
          </p:txBody>
        </p:sp>
        <p:sp>
          <p:nvSpPr>
            <p:cNvPr id="358437" name="Rectangle 37"/>
            <p:cNvSpPr>
              <a:spLocks noChangeArrowheads="1"/>
            </p:cNvSpPr>
            <p:nvPr/>
          </p:nvSpPr>
          <p:spPr bwMode="auto">
            <a:xfrm>
              <a:off x="1512" y="0"/>
              <a:ext cx="3847" cy="230"/>
            </a:xfrm>
            <a:prstGeom prst="rect">
              <a:avLst/>
            </a:prstGeom>
            <a:solidFill>
              <a:srgbClr val="66FF33"/>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数 据 速 率  </a:t>
              </a:r>
              <a:r>
                <a:rPr lang="en-GB" altLang="zh-CN">
                  <a:solidFill>
                    <a:srgbClr val="003300"/>
                  </a:solidFill>
                  <a:latin typeface="宋体" charset="-122"/>
                </a:rPr>
                <a:t>(bps)‏</a:t>
              </a:r>
            </a:p>
          </p:txBody>
        </p:sp>
        <p:sp>
          <p:nvSpPr>
            <p:cNvPr id="358438" name="Rectangle 38"/>
            <p:cNvSpPr>
              <a:spLocks noChangeArrowheads="1"/>
            </p:cNvSpPr>
            <p:nvPr/>
          </p:nvSpPr>
          <p:spPr bwMode="auto">
            <a:xfrm>
              <a:off x="144" y="0"/>
              <a:ext cx="1368" cy="230"/>
            </a:xfrm>
            <a:prstGeom prst="rect">
              <a:avLst/>
            </a:prstGeom>
            <a:solidFill>
              <a:srgbClr val="66FF33"/>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信道类别</a:t>
              </a:r>
            </a:p>
          </p:txBody>
        </p:sp>
        <p:sp>
          <p:nvSpPr>
            <p:cNvPr id="358439" name="Line 39"/>
            <p:cNvSpPr>
              <a:spLocks noChangeShapeType="1"/>
            </p:cNvSpPr>
            <p:nvPr/>
          </p:nvSpPr>
          <p:spPr bwMode="auto">
            <a:xfrm>
              <a:off x="144" y="0"/>
              <a:ext cx="1368" cy="1"/>
            </a:xfrm>
            <a:prstGeom prst="line">
              <a:avLst/>
            </a:prstGeom>
            <a:noFill/>
            <a:ln w="9525">
              <a:noFill/>
              <a:round/>
              <a:headEnd/>
              <a:tailEnd/>
            </a:ln>
            <a:effectLst/>
          </p:spPr>
          <p:txBody>
            <a:bodyPr/>
            <a:lstStyle/>
            <a:p>
              <a:endParaRPr lang="zh-CN" altLang="en-US"/>
            </a:p>
          </p:txBody>
        </p:sp>
        <p:sp>
          <p:nvSpPr>
            <p:cNvPr id="358440" name="Line 40"/>
            <p:cNvSpPr>
              <a:spLocks noChangeShapeType="1"/>
            </p:cNvSpPr>
            <p:nvPr/>
          </p:nvSpPr>
          <p:spPr bwMode="auto">
            <a:xfrm>
              <a:off x="144" y="4232"/>
              <a:ext cx="898" cy="1"/>
            </a:xfrm>
            <a:prstGeom prst="line">
              <a:avLst/>
            </a:prstGeom>
            <a:noFill/>
            <a:ln w="9525">
              <a:noFill/>
              <a:round/>
              <a:headEnd/>
              <a:tailEnd/>
            </a:ln>
            <a:effectLst/>
          </p:spPr>
          <p:txBody>
            <a:bodyPr/>
            <a:lstStyle/>
            <a:p>
              <a:endParaRPr lang="zh-CN" altLang="en-US"/>
            </a:p>
          </p:txBody>
        </p:sp>
        <p:sp>
          <p:nvSpPr>
            <p:cNvPr id="358441" name="Line 41"/>
            <p:cNvSpPr>
              <a:spLocks noChangeShapeType="1"/>
            </p:cNvSpPr>
            <p:nvPr/>
          </p:nvSpPr>
          <p:spPr bwMode="auto">
            <a:xfrm>
              <a:off x="144" y="0"/>
              <a:ext cx="1" cy="230"/>
            </a:xfrm>
            <a:prstGeom prst="line">
              <a:avLst/>
            </a:prstGeom>
            <a:noFill/>
            <a:ln w="9525">
              <a:noFill/>
              <a:round/>
              <a:headEnd/>
              <a:tailEnd/>
            </a:ln>
            <a:effectLst/>
          </p:spPr>
          <p:txBody>
            <a:bodyPr/>
            <a:lstStyle/>
            <a:p>
              <a:endParaRPr lang="zh-CN" altLang="en-US"/>
            </a:p>
          </p:txBody>
        </p:sp>
        <p:sp>
          <p:nvSpPr>
            <p:cNvPr id="358442" name="Line 42"/>
            <p:cNvSpPr>
              <a:spLocks noChangeShapeType="1"/>
            </p:cNvSpPr>
            <p:nvPr/>
          </p:nvSpPr>
          <p:spPr bwMode="auto">
            <a:xfrm>
              <a:off x="5359" y="0"/>
              <a:ext cx="1" cy="230"/>
            </a:xfrm>
            <a:prstGeom prst="line">
              <a:avLst/>
            </a:prstGeom>
            <a:noFill/>
            <a:ln w="9525">
              <a:noFill/>
              <a:round/>
              <a:headEnd/>
              <a:tailEnd/>
            </a:ln>
            <a:effectLst/>
          </p:spPr>
          <p:txBody>
            <a:bodyPr/>
            <a:lstStyle/>
            <a:p>
              <a:endParaRPr lang="zh-CN" altLang="en-US"/>
            </a:p>
          </p:txBody>
        </p:sp>
        <p:sp>
          <p:nvSpPr>
            <p:cNvPr id="358443" name="Line 43"/>
            <p:cNvSpPr>
              <a:spLocks noChangeShapeType="1"/>
            </p:cNvSpPr>
            <p:nvPr/>
          </p:nvSpPr>
          <p:spPr bwMode="auto">
            <a:xfrm>
              <a:off x="1512" y="0"/>
              <a:ext cx="1" cy="4232"/>
            </a:xfrm>
            <a:prstGeom prst="line">
              <a:avLst/>
            </a:prstGeom>
            <a:noFill/>
            <a:ln w="12600">
              <a:solidFill>
                <a:srgbClr val="000000"/>
              </a:solidFill>
              <a:miter lim="800000"/>
              <a:headEnd/>
              <a:tailEnd/>
            </a:ln>
            <a:effectLst/>
          </p:spPr>
          <p:txBody>
            <a:bodyPr/>
            <a:lstStyle/>
            <a:p>
              <a:endParaRPr lang="zh-CN" altLang="en-US"/>
            </a:p>
          </p:txBody>
        </p:sp>
        <p:sp>
          <p:nvSpPr>
            <p:cNvPr id="358444" name="Line 44"/>
            <p:cNvSpPr>
              <a:spLocks noChangeShapeType="1"/>
            </p:cNvSpPr>
            <p:nvPr/>
          </p:nvSpPr>
          <p:spPr bwMode="auto">
            <a:xfrm>
              <a:off x="1042" y="460"/>
              <a:ext cx="1" cy="555"/>
            </a:xfrm>
            <a:prstGeom prst="line">
              <a:avLst/>
            </a:prstGeom>
            <a:noFill/>
            <a:ln w="12600">
              <a:solidFill>
                <a:srgbClr val="000000"/>
              </a:solidFill>
              <a:miter lim="800000"/>
              <a:headEnd/>
              <a:tailEnd/>
            </a:ln>
            <a:effectLst/>
          </p:spPr>
          <p:txBody>
            <a:bodyPr/>
            <a:lstStyle/>
            <a:p>
              <a:endParaRPr lang="zh-CN" altLang="en-US"/>
            </a:p>
          </p:txBody>
        </p:sp>
        <p:sp>
          <p:nvSpPr>
            <p:cNvPr id="358445" name="Line 45"/>
            <p:cNvSpPr>
              <a:spLocks noChangeShapeType="1"/>
            </p:cNvSpPr>
            <p:nvPr/>
          </p:nvSpPr>
          <p:spPr bwMode="auto">
            <a:xfrm>
              <a:off x="1042" y="1340"/>
              <a:ext cx="1" cy="2892"/>
            </a:xfrm>
            <a:prstGeom prst="line">
              <a:avLst/>
            </a:prstGeom>
            <a:noFill/>
            <a:ln w="12600">
              <a:solidFill>
                <a:srgbClr val="000000"/>
              </a:solidFill>
              <a:miter lim="800000"/>
              <a:headEnd/>
              <a:tailEnd/>
            </a:ln>
            <a:effectLst/>
          </p:spPr>
          <p:txBody>
            <a:bodyPr/>
            <a:lstStyle/>
            <a:p>
              <a:endParaRPr lang="zh-CN" altLang="en-US"/>
            </a:p>
          </p:txBody>
        </p:sp>
        <p:sp>
          <p:nvSpPr>
            <p:cNvPr id="358446" name="Line 46"/>
            <p:cNvSpPr>
              <a:spLocks noChangeShapeType="1"/>
            </p:cNvSpPr>
            <p:nvPr/>
          </p:nvSpPr>
          <p:spPr bwMode="auto">
            <a:xfrm>
              <a:off x="1512" y="0"/>
              <a:ext cx="3847" cy="1"/>
            </a:xfrm>
            <a:prstGeom prst="line">
              <a:avLst/>
            </a:prstGeom>
            <a:noFill/>
            <a:ln w="9525">
              <a:noFill/>
              <a:round/>
              <a:headEnd/>
              <a:tailEnd/>
            </a:ln>
            <a:effectLst/>
          </p:spPr>
          <p:txBody>
            <a:bodyPr/>
            <a:lstStyle/>
            <a:p>
              <a:endParaRPr lang="zh-CN" altLang="en-US"/>
            </a:p>
          </p:txBody>
        </p:sp>
        <p:sp>
          <p:nvSpPr>
            <p:cNvPr id="358447" name="Line 47"/>
            <p:cNvSpPr>
              <a:spLocks noChangeShapeType="1"/>
            </p:cNvSpPr>
            <p:nvPr/>
          </p:nvSpPr>
          <p:spPr bwMode="auto">
            <a:xfrm>
              <a:off x="144" y="230"/>
              <a:ext cx="1" cy="230"/>
            </a:xfrm>
            <a:prstGeom prst="line">
              <a:avLst/>
            </a:prstGeom>
            <a:noFill/>
            <a:ln w="9525">
              <a:noFill/>
              <a:round/>
              <a:headEnd/>
              <a:tailEnd/>
            </a:ln>
            <a:effectLst/>
          </p:spPr>
          <p:txBody>
            <a:bodyPr/>
            <a:lstStyle/>
            <a:p>
              <a:endParaRPr lang="zh-CN" altLang="en-US"/>
            </a:p>
          </p:txBody>
        </p:sp>
        <p:sp>
          <p:nvSpPr>
            <p:cNvPr id="358448" name="Line 48"/>
            <p:cNvSpPr>
              <a:spLocks noChangeShapeType="1"/>
            </p:cNvSpPr>
            <p:nvPr/>
          </p:nvSpPr>
          <p:spPr bwMode="auto">
            <a:xfrm>
              <a:off x="5359" y="230"/>
              <a:ext cx="1" cy="230"/>
            </a:xfrm>
            <a:prstGeom prst="line">
              <a:avLst/>
            </a:prstGeom>
            <a:noFill/>
            <a:ln w="9525">
              <a:noFill/>
              <a:round/>
              <a:headEnd/>
              <a:tailEnd/>
            </a:ln>
            <a:effectLst/>
          </p:spPr>
          <p:txBody>
            <a:bodyPr/>
            <a:lstStyle/>
            <a:p>
              <a:endParaRPr lang="zh-CN" altLang="en-US"/>
            </a:p>
          </p:txBody>
        </p:sp>
        <p:sp>
          <p:nvSpPr>
            <p:cNvPr id="358449" name="Line 49"/>
            <p:cNvSpPr>
              <a:spLocks noChangeShapeType="1"/>
            </p:cNvSpPr>
            <p:nvPr/>
          </p:nvSpPr>
          <p:spPr bwMode="auto">
            <a:xfrm>
              <a:off x="144" y="460"/>
              <a:ext cx="1" cy="555"/>
            </a:xfrm>
            <a:prstGeom prst="line">
              <a:avLst/>
            </a:prstGeom>
            <a:noFill/>
            <a:ln w="9525">
              <a:noFill/>
              <a:round/>
              <a:headEnd/>
              <a:tailEnd/>
            </a:ln>
            <a:effectLst/>
          </p:spPr>
          <p:txBody>
            <a:bodyPr/>
            <a:lstStyle/>
            <a:p>
              <a:endParaRPr lang="zh-CN" altLang="en-US"/>
            </a:p>
          </p:txBody>
        </p:sp>
        <p:sp>
          <p:nvSpPr>
            <p:cNvPr id="358450" name="Line 50"/>
            <p:cNvSpPr>
              <a:spLocks noChangeShapeType="1"/>
            </p:cNvSpPr>
            <p:nvPr/>
          </p:nvSpPr>
          <p:spPr bwMode="auto">
            <a:xfrm>
              <a:off x="5359" y="460"/>
              <a:ext cx="1" cy="230"/>
            </a:xfrm>
            <a:prstGeom prst="line">
              <a:avLst/>
            </a:prstGeom>
            <a:noFill/>
            <a:ln w="9525">
              <a:noFill/>
              <a:round/>
              <a:headEnd/>
              <a:tailEnd/>
            </a:ln>
            <a:effectLst/>
          </p:spPr>
          <p:txBody>
            <a:bodyPr/>
            <a:lstStyle/>
            <a:p>
              <a:endParaRPr lang="zh-CN" altLang="en-US"/>
            </a:p>
          </p:txBody>
        </p:sp>
        <p:sp>
          <p:nvSpPr>
            <p:cNvPr id="358451" name="Line 51"/>
            <p:cNvSpPr>
              <a:spLocks noChangeShapeType="1"/>
            </p:cNvSpPr>
            <p:nvPr/>
          </p:nvSpPr>
          <p:spPr bwMode="auto">
            <a:xfrm>
              <a:off x="144" y="1015"/>
              <a:ext cx="1" cy="325"/>
            </a:xfrm>
            <a:prstGeom prst="line">
              <a:avLst/>
            </a:prstGeom>
            <a:noFill/>
            <a:ln w="9525">
              <a:noFill/>
              <a:round/>
              <a:headEnd/>
              <a:tailEnd/>
            </a:ln>
            <a:effectLst/>
          </p:spPr>
          <p:txBody>
            <a:bodyPr/>
            <a:lstStyle/>
            <a:p>
              <a:endParaRPr lang="zh-CN" altLang="en-US"/>
            </a:p>
          </p:txBody>
        </p:sp>
        <p:sp>
          <p:nvSpPr>
            <p:cNvPr id="358452" name="Line 52"/>
            <p:cNvSpPr>
              <a:spLocks noChangeShapeType="1"/>
            </p:cNvSpPr>
            <p:nvPr/>
          </p:nvSpPr>
          <p:spPr bwMode="auto">
            <a:xfrm>
              <a:off x="5359" y="690"/>
              <a:ext cx="1" cy="325"/>
            </a:xfrm>
            <a:prstGeom prst="line">
              <a:avLst/>
            </a:prstGeom>
            <a:noFill/>
            <a:ln w="9525">
              <a:noFill/>
              <a:round/>
              <a:headEnd/>
              <a:tailEnd/>
            </a:ln>
            <a:effectLst/>
          </p:spPr>
          <p:txBody>
            <a:bodyPr/>
            <a:lstStyle/>
            <a:p>
              <a:endParaRPr lang="zh-CN" altLang="en-US"/>
            </a:p>
          </p:txBody>
        </p:sp>
        <p:sp>
          <p:nvSpPr>
            <p:cNvPr id="358453" name="Line 53"/>
            <p:cNvSpPr>
              <a:spLocks noChangeShapeType="1"/>
            </p:cNvSpPr>
            <p:nvPr/>
          </p:nvSpPr>
          <p:spPr bwMode="auto">
            <a:xfrm>
              <a:off x="5359" y="1015"/>
              <a:ext cx="1" cy="325"/>
            </a:xfrm>
            <a:prstGeom prst="line">
              <a:avLst/>
            </a:prstGeom>
            <a:noFill/>
            <a:ln w="9525">
              <a:noFill/>
              <a:round/>
              <a:headEnd/>
              <a:tailEnd/>
            </a:ln>
            <a:effectLst/>
          </p:spPr>
          <p:txBody>
            <a:bodyPr/>
            <a:lstStyle/>
            <a:p>
              <a:endParaRPr lang="zh-CN" altLang="en-US"/>
            </a:p>
          </p:txBody>
        </p:sp>
        <p:sp>
          <p:nvSpPr>
            <p:cNvPr id="358454" name="Line 54"/>
            <p:cNvSpPr>
              <a:spLocks noChangeShapeType="1"/>
            </p:cNvSpPr>
            <p:nvPr/>
          </p:nvSpPr>
          <p:spPr bwMode="auto">
            <a:xfrm>
              <a:off x="144" y="1340"/>
              <a:ext cx="1" cy="460"/>
            </a:xfrm>
            <a:prstGeom prst="line">
              <a:avLst/>
            </a:prstGeom>
            <a:noFill/>
            <a:ln w="9525">
              <a:noFill/>
              <a:round/>
              <a:headEnd/>
              <a:tailEnd/>
            </a:ln>
            <a:effectLst/>
          </p:spPr>
          <p:txBody>
            <a:bodyPr/>
            <a:lstStyle/>
            <a:p>
              <a:endParaRPr lang="zh-CN" altLang="en-US"/>
            </a:p>
          </p:txBody>
        </p:sp>
        <p:sp>
          <p:nvSpPr>
            <p:cNvPr id="358455" name="Line 55"/>
            <p:cNvSpPr>
              <a:spLocks noChangeShapeType="1"/>
            </p:cNvSpPr>
            <p:nvPr/>
          </p:nvSpPr>
          <p:spPr bwMode="auto">
            <a:xfrm>
              <a:off x="5359" y="1340"/>
              <a:ext cx="1" cy="230"/>
            </a:xfrm>
            <a:prstGeom prst="line">
              <a:avLst/>
            </a:prstGeom>
            <a:noFill/>
            <a:ln w="9525">
              <a:noFill/>
              <a:round/>
              <a:headEnd/>
              <a:tailEnd/>
            </a:ln>
            <a:effectLst/>
          </p:spPr>
          <p:txBody>
            <a:bodyPr/>
            <a:lstStyle/>
            <a:p>
              <a:endParaRPr lang="zh-CN" altLang="en-US"/>
            </a:p>
          </p:txBody>
        </p:sp>
        <p:sp>
          <p:nvSpPr>
            <p:cNvPr id="358456" name="Line 56"/>
            <p:cNvSpPr>
              <a:spLocks noChangeShapeType="1"/>
            </p:cNvSpPr>
            <p:nvPr/>
          </p:nvSpPr>
          <p:spPr bwMode="auto">
            <a:xfrm>
              <a:off x="144" y="1800"/>
              <a:ext cx="1" cy="920"/>
            </a:xfrm>
            <a:prstGeom prst="line">
              <a:avLst/>
            </a:prstGeom>
            <a:noFill/>
            <a:ln w="9525">
              <a:noFill/>
              <a:round/>
              <a:headEnd/>
              <a:tailEnd/>
            </a:ln>
            <a:effectLst/>
          </p:spPr>
          <p:txBody>
            <a:bodyPr/>
            <a:lstStyle/>
            <a:p>
              <a:endParaRPr lang="zh-CN" altLang="en-US"/>
            </a:p>
          </p:txBody>
        </p:sp>
        <p:sp>
          <p:nvSpPr>
            <p:cNvPr id="358457" name="Line 57"/>
            <p:cNvSpPr>
              <a:spLocks noChangeShapeType="1"/>
            </p:cNvSpPr>
            <p:nvPr/>
          </p:nvSpPr>
          <p:spPr bwMode="auto">
            <a:xfrm>
              <a:off x="5359" y="1570"/>
              <a:ext cx="1" cy="230"/>
            </a:xfrm>
            <a:prstGeom prst="line">
              <a:avLst/>
            </a:prstGeom>
            <a:noFill/>
            <a:ln w="9525">
              <a:noFill/>
              <a:round/>
              <a:headEnd/>
              <a:tailEnd/>
            </a:ln>
            <a:effectLst/>
          </p:spPr>
          <p:txBody>
            <a:bodyPr/>
            <a:lstStyle/>
            <a:p>
              <a:endParaRPr lang="zh-CN" altLang="en-US"/>
            </a:p>
          </p:txBody>
        </p:sp>
        <p:sp>
          <p:nvSpPr>
            <p:cNvPr id="358458" name="Line 58"/>
            <p:cNvSpPr>
              <a:spLocks noChangeShapeType="1"/>
            </p:cNvSpPr>
            <p:nvPr/>
          </p:nvSpPr>
          <p:spPr bwMode="auto">
            <a:xfrm>
              <a:off x="5359" y="1800"/>
              <a:ext cx="1" cy="230"/>
            </a:xfrm>
            <a:prstGeom prst="line">
              <a:avLst/>
            </a:prstGeom>
            <a:noFill/>
            <a:ln w="9525">
              <a:noFill/>
              <a:round/>
              <a:headEnd/>
              <a:tailEnd/>
            </a:ln>
            <a:effectLst/>
          </p:spPr>
          <p:txBody>
            <a:bodyPr/>
            <a:lstStyle/>
            <a:p>
              <a:endParaRPr lang="zh-CN" altLang="en-US"/>
            </a:p>
          </p:txBody>
        </p:sp>
        <p:sp>
          <p:nvSpPr>
            <p:cNvPr id="358459" name="Line 59"/>
            <p:cNvSpPr>
              <a:spLocks noChangeShapeType="1"/>
            </p:cNvSpPr>
            <p:nvPr/>
          </p:nvSpPr>
          <p:spPr bwMode="auto">
            <a:xfrm>
              <a:off x="144" y="2720"/>
              <a:ext cx="1" cy="460"/>
            </a:xfrm>
            <a:prstGeom prst="line">
              <a:avLst/>
            </a:prstGeom>
            <a:noFill/>
            <a:ln w="9525">
              <a:noFill/>
              <a:round/>
              <a:headEnd/>
              <a:tailEnd/>
            </a:ln>
            <a:effectLst/>
          </p:spPr>
          <p:txBody>
            <a:bodyPr/>
            <a:lstStyle/>
            <a:p>
              <a:endParaRPr lang="zh-CN" altLang="en-US"/>
            </a:p>
          </p:txBody>
        </p:sp>
        <p:sp>
          <p:nvSpPr>
            <p:cNvPr id="358460" name="Line 60"/>
            <p:cNvSpPr>
              <a:spLocks noChangeShapeType="1"/>
            </p:cNvSpPr>
            <p:nvPr/>
          </p:nvSpPr>
          <p:spPr bwMode="auto">
            <a:xfrm>
              <a:off x="5359" y="2030"/>
              <a:ext cx="1" cy="230"/>
            </a:xfrm>
            <a:prstGeom prst="line">
              <a:avLst/>
            </a:prstGeom>
            <a:noFill/>
            <a:ln w="9525">
              <a:noFill/>
              <a:round/>
              <a:headEnd/>
              <a:tailEnd/>
            </a:ln>
            <a:effectLst/>
          </p:spPr>
          <p:txBody>
            <a:bodyPr/>
            <a:lstStyle/>
            <a:p>
              <a:endParaRPr lang="zh-CN" altLang="en-US"/>
            </a:p>
          </p:txBody>
        </p:sp>
        <p:sp>
          <p:nvSpPr>
            <p:cNvPr id="358461" name="Line 61"/>
            <p:cNvSpPr>
              <a:spLocks noChangeShapeType="1"/>
            </p:cNvSpPr>
            <p:nvPr/>
          </p:nvSpPr>
          <p:spPr bwMode="auto">
            <a:xfrm>
              <a:off x="5359" y="2260"/>
              <a:ext cx="1" cy="230"/>
            </a:xfrm>
            <a:prstGeom prst="line">
              <a:avLst/>
            </a:prstGeom>
            <a:noFill/>
            <a:ln w="9525">
              <a:noFill/>
              <a:round/>
              <a:headEnd/>
              <a:tailEnd/>
            </a:ln>
            <a:effectLst/>
          </p:spPr>
          <p:txBody>
            <a:bodyPr/>
            <a:lstStyle/>
            <a:p>
              <a:endParaRPr lang="zh-CN" altLang="en-US"/>
            </a:p>
          </p:txBody>
        </p:sp>
        <p:sp>
          <p:nvSpPr>
            <p:cNvPr id="358462" name="Line 62"/>
            <p:cNvSpPr>
              <a:spLocks noChangeShapeType="1"/>
            </p:cNvSpPr>
            <p:nvPr/>
          </p:nvSpPr>
          <p:spPr bwMode="auto">
            <a:xfrm>
              <a:off x="5359" y="2490"/>
              <a:ext cx="1" cy="230"/>
            </a:xfrm>
            <a:prstGeom prst="line">
              <a:avLst/>
            </a:prstGeom>
            <a:noFill/>
            <a:ln w="9525">
              <a:noFill/>
              <a:round/>
              <a:headEnd/>
              <a:tailEnd/>
            </a:ln>
            <a:effectLst/>
          </p:spPr>
          <p:txBody>
            <a:bodyPr/>
            <a:lstStyle/>
            <a:p>
              <a:endParaRPr lang="zh-CN" altLang="en-US"/>
            </a:p>
          </p:txBody>
        </p:sp>
        <p:sp>
          <p:nvSpPr>
            <p:cNvPr id="358463" name="Line 63"/>
            <p:cNvSpPr>
              <a:spLocks noChangeShapeType="1"/>
            </p:cNvSpPr>
            <p:nvPr/>
          </p:nvSpPr>
          <p:spPr bwMode="auto">
            <a:xfrm>
              <a:off x="5359" y="2720"/>
              <a:ext cx="1" cy="230"/>
            </a:xfrm>
            <a:prstGeom prst="line">
              <a:avLst/>
            </a:prstGeom>
            <a:noFill/>
            <a:ln w="9525">
              <a:noFill/>
              <a:round/>
              <a:headEnd/>
              <a:tailEnd/>
            </a:ln>
            <a:effectLst/>
          </p:spPr>
          <p:txBody>
            <a:bodyPr/>
            <a:lstStyle/>
            <a:p>
              <a:endParaRPr lang="zh-CN" altLang="en-US"/>
            </a:p>
          </p:txBody>
        </p:sp>
        <p:sp>
          <p:nvSpPr>
            <p:cNvPr id="358464" name="Line 64"/>
            <p:cNvSpPr>
              <a:spLocks noChangeShapeType="1"/>
            </p:cNvSpPr>
            <p:nvPr/>
          </p:nvSpPr>
          <p:spPr bwMode="auto">
            <a:xfrm>
              <a:off x="144" y="3180"/>
              <a:ext cx="1" cy="1052"/>
            </a:xfrm>
            <a:prstGeom prst="line">
              <a:avLst/>
            </a:prstGeom>
            <a:noFill/>
            <a:ln w="9525">
              <a:noFill/>
              <a:round/>
              <a:headEnd/>
              <a:tailEnd/>
            </a:ln>
            <a:effectLst/>
          </p:spPr>
          <p:txBody>
            <a:bodyPr/>
            <a:lstStyle/>
            <a:p>
              <a:endParaRPr lang="zh-CN" altLang="en-US"/>
            </a:p>
          </p:txBody>
        </p:sp>
        <p:sp>
          <p:nvSpPr>
            <p:cNvPr id="358465" name="Line 65"/>
            <p:cNvSpPr>
              <a:spLocks noChangeShapeType="1"/>
            </p:cNvSpPr>
            <p:nvPr/>
          </p:nvSpPr>
          <p:spPr bwMode="auto">
            <a:xfrm>
              <a:off x="5359" y="2950"/>
              <a:ext cx="1" cy="230"/>
            </a:xfrm>
            <a:prstGeom prst="line">
              <a:avLst/>
            </a:prstGeom>
            <a:noFill/>
            <a:ln w="9525">
              <a:noFill/>
              <a:round/>
              <a:headEnd/>
              <a:tailEnd/>
            </a:ln>
            <a:effectLst/>
          </p:spPr>
          <p:txBody>
            <a:bodyPr/>
            <a:lstStyle/>
            <a:p>
              <a:endParaRPr lang="zh-CN" altLang="en-US"/>
            </a:p>
          </p:txBody>
        </p:sp>
        <p:sp>
          <p:nvSpPr>
            <p:cNvPr id="358466" name="Line 66"/>
            <p:cNvSpPr>
              <a:spLocks noChangeShapeType="1"/>
            </p:cNvSpPr>
            <p:nvPr/>
          </p:nvSpPr>
          <p:spPr bwMode="auto">
            <a:xfrm>
              <a:off x="5359" y="3180"/>
              <a:ext cx="1" cy="593"/>
            </a:xfrm>
            <a:prstGeom prst="line">
              <a:avLst/>
            </a:prstGeom>
            <a:noFill/>
            <a:ln w="9525">
              <a:noFill/>
              <a:round/>
              <a:headEnd/>
              <a:tailEnd/>
            </a:ln>
            <a:effectLst/>
          </p:spPr>
          <p:txBody>
            <a:bodyPr/>
            <a:lstStyle/>
            <a:p>
              <a:endParaRPr lang="zh-CN" altLang="en-US"/>
            </a:p>
          </p:txBody>
        </p:sp>
        <p:sp>
          <p:nvSpPr>
            <p:cNvPr id="358467" name="Line 67"/>
            <p:cNvSpPr>
              <a:spLocks noChangeShapeType="1"/>
            </p:cNvSpPr>
            <p:nvPr/>
          </p:nvSpPr>
          <p:spPr bwMode="auto">
            <a:xfrm>
              <a:off x="1042" y="4232"/>
              <a:ext cx="470" cy="1"/>
            </a:xfrm>
            <a:prstGeom prst="line">
              <a:avLst/>
            </a:prstGeom>
            <a:noFill/>
            <a:ln w="9525">
              <a:noFill/>
              <a:round/>
              <a:headEnd/>
              <a:tailEnd/>
            </a:ln>
            <a:effectLst/>
          </p:spPr>
          <p:txBody>
            <a:bodyPr/>
            <a:lstStyle/>
            <a:p>
              <a:endParaRPr lang="zh-CN" altLang="en-US"/>
            </a:p>
          </p:txBody>
        </p:sp>
        <p:sp>
          <p:nvSpPr>
            <p:cNvPr id="358468" name="Line 68"/>
            <p:cNvSpPr>
              <a:spLocks noChangeShapeType="1"/>
            </p:cNvSpPr>
            <p:nvPr/>
          </p:nvSpPr>
          <p:spPr bwMode="auto">
            <a:xfrm>
              <a:off x="5359" y="3773"/>
              <a:ext cx="1" cy="459"/>
            </a:xfrm>
            <a:prstGeom prst="line">
              <a:avLst/>
            </a:prstGeom>
            <a:noFill/>
            <a:ln w="9525">
              <a:noFill/>
              <a:round/>
              <a:headEnd/>
              <a:tailEnd/>
            </a:ln>
            <a:effectLst/>
          </p:spPr>
          <p:txBody>
            <a:bodyPr/>
            <a:lstStyle/>
            <a:p>
              <a:endParaRPr lang="zh-CN" altLang="en-US"/>
            </a:p>
          </p:txBody>
        </p:sp>
        <p:sp>
          <p:nvSpPr>
            <p:cNvPr id="358469" name="Line 69"/>
            <p:cNvSpPr>
              <a:spLocks noChangeShapeType="1"/>
            </p:cNvSpPr>
            <p:nvPr/>
          </p:nvSpPr>
          <p:spPr bwMode="auto">
            <a:xfrm>
              <a:off x="1512" y="4232"/>
              <a:ext cx="3847" cy="1"/>
            </a:xfrm>
            <a:prstGeom prst="line">
              <a:avLst/>
            </a:prstGeom>
            <a:noFill/>
            <a:ln w="9525">
              <a:noFill/>
              <a:round/>
              <a:headEnd/>
              <a:tailEnd/>
            </a:ln>
            <a:effectLst/>
          </p:spPr>
          <p:txBody>
            <a:bodyPr/>
            <a:lstStyle/>
            <a:p>
              <a:endParaRPr lang="zh-CN" altLang="en-US"/>
            </a:p>
          </p:txBody>
        </p:sp>
        <p:sp>
          <p:nvSpPr>
            <p:cNvPr id="358470" name="Line 70"/>
            <p:cNvSpPr>
              <a:spLocks noChangeShapeType="1"/>
            </p:cNvSpPr>
            <p:nvPr/>
          </p:nvSpPr>
          <p:spPr bwMode="auto">
            <a:xfrm>
              <a:off x="1042" y="690"/>
              <a:ext cx="4317" cy="1"/>
            </a:xfrm>
            <a:prstGeom prst="line">
              <a:avLst/>
            </a:prstGeom>
            <a:noFill/>
            <a:ln w="12600">
              <a:solidFill>
                <a:srgbClr val="000066"/>
              </a:solidFill>
              <a:miter lim="800000"/>
              <a:headEnd/>
              <a:tailEnd/>
            </a:ln>
            <a:effectLst/>
          </p:spPr>
          <p:txBody>
            <a:bodyPr/>
            <a:lstStyle/>
            <a:p>
              <a:endParaRPr lang="zh-CN" altLang="en-US"/>
            </a:p>
          </p:txBody>
        </p:sp>
        <p:sp>
          <p:nvSpPr>
            <p:cNvPr id="358471" name="Line 71"/>
            <p:cNvSpPr>
              <a:spLocks noChangeShapeType="1"/>
            </p:cNvSpPr>
            <p:nvPr/>
          </p:nvSpPr>
          <p:spPr bwMode="auto">
            <a:xfrm>
              <a:off x="1045" y="1792"/>
              <a:ext cx="4317" cy="1"/>
            </a:xfrm>
            <a:prstGeom prst="line">
              <a:avLst/>
            </a:prstGeom>
            <a:noFill/>
            <a:ln w="12600">
              <a:solidFill>
                <a:srgbClr val="000066"/>
              </a:solidFill>
              <a:miter lim="800000"/>
              <a:headEnd/>
              <a:tailEnd/>
            </a:ln>
            <a:effectLst/>
          </p:spPr>
          <p:txBody>
            <a:bodyPr/>
            <a:lstStyle/>
            <a:p>
              <a:endParaRPr lang="zh-CN" altLang="en-US"/>
            </a:p>
          </p:txBody>
        </p:sp>
        <p:sp>
          <p:nvSpPr>
            <p:cNvPr id="358472" name="Line 72"/>
            <p:cNvSpPr>
              <a:spLocks noChangeShapeType="1"/>
            </p:cNvSpPr>
            <p:nvPr/>
          </p:nvSpPr>
          <p:spPr bwMode="auto">
            <a:xfrm>
              <a:off x="1042" y="2030"/>
              <a:ext cx="4317" cy="1"/>
            </a:xfrm>
            <a:prstGeom prst="line">
              <a:avLst/>
            </a:prstGeom>
            <a:noFill/>
            <a:ln w="12600">
              <a:solidFill>
                <a:srgbClr val="000066"/>
              </a:solidFill>
              <a:miter lim="800000"/>
              <a:headEnd/>
              <a:tailEnd/>
            </a:ln>
            <a:effectLst/>
          </p:spPr>
          <p:txBody>
            <a:bodyPr/>
            <a:lstStyle/>
            <a:p>
              <a:endParaRPr lang="zh-CN" altLang="en-US"/>
            </a:p>
          </p:txBody>
        </p:sp>
        <p:sp>
          <p:nvSpPr>
            <p:cNvPr id="358473" name="Line 73"/>
            <p:cNvSpPr>
              <a:spLocks noChangeShapeType="1"/>
            </p:cNvSpPr>
            <p:nvPr/>
          </p:nvSpPr>
          <p:spPr bwMode="auto">
            <a:xfrm>
              <a:off x="1042" y="2260"/>
              <a:ext cx="4317" cy="1"/>
            </a:xfrm>
            <a:prstGeom prst="line">
              <a:avLst/>
            </a:prstGeom>
            <a:noFill/>
            <a:ln w="12600">
              <a:solidFill>
                <a:srgbClr val="000066"/>
              </a:solidFill>
              <a:miter lim="800000"/>
              <a:headEnd/>
              <a:tailEnd/>
            </a:ln>
            <a:effectLst/>
          </p:spPr>
          <p:txBody>
            <a:bodyPr/>
            <a:lstStyle/>
            <a:p>
              <a:endParaRPr lang="zh-CN" altLang="en-US"/>
            </a:p>
          </p:txBody>
        </p:sp>
        <p:sp>
          <p:nvSpPr>
            <p:cNvPr id="358474" name="Line 74"/>
            <p:cNvSpPr>
              <a:spLocks noChangeShapeType="1"/>
            </p:cNvSpPr>
            <p:nvPr/>
          </p:nvSpPr>
          <p:spPr bwMode="auto">
            <a:xfrm>
              <a:off x="1045" y="2738"/>
              <a:ext cx="4317" cy="1"/>
            </a:xfrm>
            <a:prstGeom prst="line">
              <a:avLst/>
            </a:prstGeom>
            <a:noFill/>
            <a:ln w="12600">
              <a:solidFill>
                <a:srgbClr val="000066"/>
              </a:solidFill>
              <a:miter lim="800000"/>
              <a:headEnd/>
              <a:tailEnd/>
            </a:ln>
            <a:effectLst/>
          </p:spPr>
          <p:txBody>
            <a:bodyPr/>
            <a:lstStyle/>
            <a:p>
              <a:endParaRPr lang="zh-CN" altLang="en-US"/>
            </a:p>
          </p:txBody>
        </p:sp>
        <p:sp>
          <p:nvSpPr>
            <p:cNvPr id="358475" name="Line 75"/>
            <p:cNvSpPr>
              <a:spLocks noChangeShapeType="1"/>
            </p:cNvSpPr>
            <p:nvPr/>
          </p:nvSpPr>
          <p:spPr bwMode="auto">
            <a:xfrm>
              <a:off x="1042" y="2950"/>
              <a:ext cx="4317" cy="1"/>
            </a:xfrm>
            <a:prstGeom prst="line">
              <a:avLst/>
            </a:prstGeom>
            <a:noFill/>
            <a:ln w="12600">
              <a:solidFill>
                <a:srgbClr val="000066"/>
              </a:solidFill>
              <a:miter lim="800000"/>
              <a:headEnd/>
              <a:tailEnd/>
            </a:ln>
            <a:effectLst/>
          </p:spPr>
          <p:txBody>
            <a:bodyPr/>
            <a:lstStyle/>
            <a:p>
              <a:endParaRPr lang="zh-CN" altLang="en-US"/>
            </a:p>
          </p:txBody>
        </p:sp>
        <p:sp>
          <p:nvSpPr>
            <p:cNvPr id="358476" name="Line 76"/>
            <p:cNvSpPr>
              <a:spLocks noChangeShapeType="1"/>
            </p:cNvSpPr>
            <p:nvPr/>
          </p:nvSpPr>
          <p:spPr bwMode="auto">
            <a:xfrm>
              <a:off x="1045" y="4231"/>
              <a:ext cx="4317" cy="1"/>
            </a:xfrm>
            <a:prstGeom prst="line">
              <a:avLst/>
            </a:prstGeom>
            <a:noFill/>
            <a:ln w="12600">
              <a:solidFill>
                <a:srgbClr val="000066"/>
              </a:solidFill>
              <a:miter lim="800000"/>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afterEffect">
                                  <p:stCondLst>
                                    <p:cond delay="500"/>
                                  </p:stCondLst>
                                  <p:childTnLst>
                                    <p:set>
                                      <p:cBhvr additive="repl">
                                        <p:cTn id="6" dur="1" fill="hold">
                                          <p:stCondLst>
                                            <p:cond delay="0"/>
                                          </p:stCondLst>
                                        </p:cTn>
                                        <p:tgtEl>
                                          <p:spTgt spid="358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Mobile Communication Theory</a:t>
            </a:r>
          </a:p>
        </p:txBody>
      </p:sp>
      <p:sp>
        <p:nvSpPr>
          <p:cNvPr id="360450" name="Rectangle 2"/>
          <p:cNvSpPr>
            <a:spLocks noGrp="1" noChangeArrowheads="1"/>
          </p:cNvSpPr>
          <p:nvPr>
            <p:ph type="title"/>
          </p:nvPr>
        </p:nvSpPr>
        <p:spPr>
          <a:xfrm>
            <a:off x="323850" y="260350"/>
            <a:ext cx="7772400" cy="730250"/>
          </a:xfrm>
          <a:ln/>
        </p:spPr>
        <p:txBody>
          <a:bodyPr/>
          <a:lstStyle/>
          <a:p>
            <a:pPr>
              <a:buFont typeface="宋体"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a:latin typeface="宋体" charset="-122"/>
              </a:rPr>
              <a:t>CDMA2000 1x</a:t>
            </a:r>
            <a:r>
              <a:rPr lang="zh-CN" altLang="en-GB" sz="2800">
                <a:latin typeface="宋体" charset="-122"/>
              </a:rPr>
              <a:t>反向链路中的差错控制</a:t>
            </a:r>
          </a:p>
        </p:txBody>
      </p:sp>
      <p:sp>
        <p:nvSpPr>
          <p:cNvPr id="360451" name="Rectangle 3"/>
          <p:cNvSpPr>
            <a:spLocks noGrp="1" noChangeArrowheads="1"/>
          </p:cNvSpPr>
          <p:nvPr>
            <p:ph type="body" idx="1"/>
          </p:nvPr>
        </p:nvSpPr>
        <p:spPr>
          <a:xfrm>
            <a:off x="684213" y="2276475"/>
            <a:ext cx="7202487" cy="2760663"/>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循环冗余校验编码和 </a:t>
            </a:r>
            <a:r>
              <a:rPr lang="en-GB" altLang="zh-CN" sz="2400" b="0">
                <a:solidFill>
                  <a:srgbClr val="003300"/>
                </a:solidFill>
                <a:latin typeface="宋体" charset="-122"/>
              </a:rPr>
              <a:t>Turbo</a:t>
            </a:r>
            <a:r>
              <a:rPr lang="zh-CN" altLang="en-GB" sz="2400" b="0">
                <a:solidFill>
                  <a:srgbClr val="003300"/>
                </a:solidFill>
                <a:latin typeface="宋体" charset="-122"/>
              </a:rPr>
              <a:t>码</a:t>
            </a:r>
            <a:r>
              <a:rPr lang="zh-CN" altLang="en-GB" sz="2400" b="0">
                <a:latin typeface="宋体" charset="-122"/>
              </a:rPr>
              <a:t>与前向链路相同</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前向纠错编码的要求</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卷积编码</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交织编码</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4"/>
          <p:cNvSpPr>
            <a:spLocks noGrp="1"/>
          </p:cNvSpPr>
          <p:nvPr>
            <p:ph type="ftr" idx="10"/>
          </p:nvPr>
        </p:nvSpPr>
        <p:spPr/>
        <p:txBody>
          <a:bodyPr/>
          <a:lstStyle/>
          <a:p>
            <a:r>
              <a:rPr lang="en-GB" altLang="zh-CN"/>
              <a:t>Mobile Communication Theory</a:t>
            </a:r>
          </a:p>
        </p:txBody>
      </p:sp>
      <p:sp>
        <p:nvSpPr>
          <p:cNvPr id="362498" name="Rectangle 2"/>
          <p:cNvSpPr>
            <a:spLocks noGrp="1" noChangeArrowheads="1"/>
          </p:cNvSpPr>
          <p:nvPr>
            <p:ph type="title"/>
          </p:nvPr>
        </p:nvSpPr>
        <p:spPr>
          <a:xfrm>
            <a:off x="393733" y="71414"/>
            <a:ext cx="8893175" cy="70326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b="0" dirty="0">
                <a:effectLst>
                  <a:outerShdw blurRad="38100" dist="38100" dir="2700000" algn="tl">
                    <a:srgbClr val="C0C0C0"/>
                  </a:outerShdw>
                </a:effectLst>
              </a:rPr>
              <a:t>反向链路对前向纠错编码的要求</a:t>
            </a:r>
            <a:r>
              <a:rPr lang="zh-CN" altLang="en-GB" sz="4000" b="0" dirty="0">
                <a:effectLst>
                  <a:outerShdw blurRad="38100" dist="38100" dir="2700000" algn="tl">
                    <a:srgbClr val="C0C0C0"/>
                  </a:outerShdw>
                </a:effectLst>
              </a:rPr>
              <a:t> </a:t>
            </a:r>
          </a:p>
        </p:txBody>
      </p:sp>
      <p:sp>
        <p:nvSpPr>
          <p:cNvPr id="362499" name="Rectangle 3"/>
          <p:cNvSpPr>
            <a:spLocks noGrp="1" noChangeArrowheads="1"/>
          </p:cNvSpPr>
          <p:nvPr>
            <p:ph type="body" idx="1"/>
          </p:nvPr>
        </p:nvSpPr>
        <p:spPr>
          <a:xfrm>
            <a:off x="381000" y="5867400"/>
            <a:ext cx="3810000" cy="825500"/>
          </a:xfrm>
          <a:ln/>
        </p:spPr>
        <p:txBody>
          <a:bodyPr/>
          <a:lstStyle/>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latin typeface="宋体" charset="-122"/>
              </a:rPr>
              <a:t>注：</a:t>
            </a:r>
            <a:r>
              <a:rPr lang="en-GB" altLang="zh-CN" sz="2400" b="0">
                <a:latin typeface="宋体" charset="-122"/>
              </a:rPr>
              <a:t>N</a:t>
            </a:r>
            <a:r>
              <a:rPr lang="zh-CN" altLang="en-GB" sz="2400" b="0">
                <a:latin typeface="宋体" charset="-122"/>
              </a:rPr>
              <a:t>是每帧的信息比特数 </a:t>
            </a:r>
          </a:p>
        </p:txBody>
      </p:sp>
      <p:grpSp>
        <p:nvGrpSpPr>
          <p:cNvPr id="362500" name="Group 4"/>
          <p:cNvGrpSpPr>
            <a:grpSpLocks/>
          </p:cNvGrpSpPr>
          <p:nvPr/>
        </p:nvGrpSpPr>
        <p:grpSpPr bwMode="auto">
          <a:xfrm>
            <a:off x="533400" y="1219200"/>
            <a:ext cx="8207375" cy="4230688"/>
            <a:chOff x="336" y="768"/>
            <a:chExt cx="5170" cy="2665"/>
          </a:xfrm>
        </p:grpSpPr>
        <p:sp>
          <p:nvSpPr>
            <p:cNvPr id="362501" name="Rectangle 5"/>
            <p:cNvSpPr>
              <a:spLocks noChangeArrowheads="1"/>
            </p:cNvSpPr>
            <p:nvPr/>
          </p:nvSpPr>
          <p:spPr bwMode="auto">
            <a:xfrm>
              <a:off x="3102" y="2858"/>
              <a:ext cx="2405" cy="576"/>
            </a:xfrm>
            <a:prstGeom prst="rect">
              <a:avLst/>
            </a:prstGeom>
            <a:solidFill>
              <a:srgbClr val="FF57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1/4 (RC 3, N &lt; 6120) </a:t>
              </a:r>
              <a:r>
                <a:rPr lang="zh-CN" altLang="en-GB">
                  <a:solidFill>
                    <a:srgbClr val="1D7ACF"/>
                  </a:solidFill>
                  <a:latin typeface="宋体" charset="-122"/>
                </a:rPr>
                <a:t>，</a:t>
              </a:r>
            </a:p>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1/2 (RC 3, N = 6120) </a:t>
              </a:r>
              <a:r>
                <a:rPr lang="zh-CN" altLang="en-GB">
                  <a:solidFill>
                    <a:srgbClr val="1D7ACF"/>
                  </a:solidFill>
                  <a:latin typeface="宋体" charset="-122"/>
                </a:rPr>
                <a:t>，</a:t>
              </a:r>
              <a:r>
                <a:rPr lang="en-GB" altLang="zh-CN">
                  <a:solidFill>
                    <a:srgbClr val="1D7ACF"/>
                  </a:solidFill>
                  <a:latin typeface="宋体" charset="-122"/>
                </a:rPr>
                <a:t>1/4 (RC 4)‏</a:t>
              </a:r>
            </a:p>
          </p:txBody>
        </p:sp>
        <p:sp>
          <p:nvSpPr>
            <p:cNvPr id="362502" name="Rectangle 6"/>
            <p:cNvSpPr>
              <a:spLocks noChangeArrowheads="1"/>
            </p:cNvSpPr>
            <p:nvPr/>
          </p:nvSpPr>
          <p:spPr bwMode="auto">
            <a:xfrm>
              <a:off x="1742" y="2858"/>
              <a:ext cx="1360" cy="576"/>
            </a:xfrm>
            <a:prstGeom prst="rect">
              <a:avLst/>
            </a:prstGeom>
            <a:solidFill>
              <a:srgbClr val="FF57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卷积码或</a:t>
              </a:r>
              <a:r>
                <a:rPr lang="en-GB" altLang="zh-CN">
                  <a:solidFill>
                    <a:srgbClr val="1D7ACF"/>
                  </a:solidFill>
                  <a:latin typeface="宋体" charset="-122"/>
                </a:rPr>
                <a:t>Turbo</a:t>
              </a:r>
              <a:r>
                <a:rPr lang="zh-CN" altLang="en-GB">
                  <a:solidFill>
                    <a:srgbClr val="1D7ACF"/>
                  </a:solidFill>
                  <a:latin typeface="宋体" charset="-122"/>
                </a:rPr>
                <a:t>码 </a:t>
              </a:r>
              <a:r>
                <a:rPr lang="en-GB" altLang="zh-CN">
                  <a:solidFill>
                    <a:srgbClr val="1D7ACF"/>
                  </a:solidFill>
                  <a:latin typeface="宋体" charset="-122"/>
                </a:rPr>
                <a:t>(N </a:t>
              </a:r>
              <a:r>
                <a:rPr lang="en-GB" altLang="zh-CN">
                  <a:solidFill>
                    <a:srgbClr val="1D7ACF"/>
                  </a:solidFill>
                  <a:latin typeface="Symbol" pitchFamily="16" charset="2"/>
                </a:rPr>
                <a:t></a:t>
              </a:r>
              <a:r>
                <a:rPr lang="en-GB" altLang="zh-CN">
                  <a:solidFill>
                    <a:srgbClr val="1D7ACF"/>
                  </a:solidFill>
                  <a:latin typeface="宋体" charset="-122"/>
                </a:rPr>
                <a:t> 360)‏</a:t>
              </a:r>
            </a:p>
          </p:txBody>
        </p:sp>
        <p:sp>
          <p:nvSpPr>
            <p:cNvPr id="362503" name="Rectangle 7"/>
            <p:cNvSpPr>
              <a:spLocks noChangeArrowheads="1"/>
            </p:cNvSpPr>
            <p:nvPr/>
          </p:nvSpPr>
          <p:spPr bwMode="auto">
            <a:xfrm>
              <a:off x="336" y="2858"/>
              <a:ext cx="1406" cy="576"/>
            </a:xfrm>
            <a:prstGeom prst="rect">
              <a:avLst/>
            </a:prstGeom>
            <a:solidFill>
              <a:srgbClr val="FF57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反向补充信道</a:t>
              </a:r>
            </a:p>
          </p:txBody>
        </p:sp>
        <p:sp>
          <p:nvSpPr>
            <p:cNvPr id="362504" name="Rectangle 8"/>
            <p:cNvSpPr>
              <a:spLocks noChangeArrowheads="1"/>
            </p:cNvSpPr>
            <p:nvPr/>
          </p:nvSpPr>
          <p:spPr bwMode="auto">
            <a:xfrm>
              <a:off x="3102" y="2480"/>
              <a:ext cx="2405" cy="378"/>
            </a:xfrm>
            <a:prstGeom prst="rect">
              <a:avLst/>
            </a:prstGeom>
            <a:solidFill>
              <a:srgbClr val="FF75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1/3 (RC 1) </a:t>
              </a:r>
              <a:r>
                <a:rPr lang="zh-CN" altLang="en-GB">
                  <a:solidFill>
                    <a:srgbClr val="1D7ACF"/>
                  </a:solidFill>
                  <a:latin typeface="宋体" charset="-122"/>
                </a:rPr>
                <a:t>，</a:t>
              </a:r>
              <a:r>
                <a:rPr lang="en-GB" altLang="zh-CN">
                  <a:solidFill>
                    <a:srgbClr val="1D7ACF"/>
                  </a:solidFill>
                  <a:latin typeface="宋体" charset="-122"/>
                </a:rPr>
                <a:t>1/2 (RC 2)‏</a:t>
              </a:r>
            </a:p>
          </p:txBody>
        </p:sp>
        <p:sp>
          <p:nvSpPr>
            <p:cNvPr id="362505" name="Rectangle 9"/>
            <p:cNvSpPr>
              <a:spLocks noChangeArrowheads="1"/>
            </p:cNvSpPr>
            <p:nvPr/>
          </p:nvSpPr>
          <p:spPr bwMode="auto">
            <a:xfrm>
              <a:off x="1742" y="2480"/>
              <a:ext cx="1360" cy="378"/>
            </a:xfrm>
            <a:prstGeom prst="rect">
              <a:avLst/>
            </a:prstGeom>
            <a:solidFill>
              <a:srgbClr val="FF75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卷积码</a:t>
              </a:r>
            </a:p>
          </p:txBody>
        </p:sp>
        <p:sp>
          <p:nvSpPr>
            <p:cNvPr id="362506" name="Rectangle 10"/>
            <p:cNvSpPr>
              <a:spLocks noChangeArrowheads="1"/>
            </p:cNvSpPr>
            <p:nvPr/>
          </p:nvSpPr>
          <p:spPr bwMode="auto">
            <a:xfrm>
              <a:off x="336" y="2480"/>
              <a:ext cx="1406" cy="378"/>
            </a:xfrm>
            <a:prstGeom prst="rect">
              <a:avLst/>
            </a:prstGeom>
            <a:solidFill>
              <a:srgbClr val="FF75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反向补充码分信道</a:t>
              </a:r>
            </a:p>
          </p:txBody>
        </p:sp>
        <p:sp>
          <p:nvSpPr>
            <p:cNvPr id="362507" name="Rectangle 11"/>
            <p:cNvSpPr>
              <a:spLocks noChangeArrowheads="1"/>
            </p:cNvSpPr>
            <p:nvPr/>
          </p:nvSpPr>
          <p:spPr bwMode="auto">
            <a:xfrm>
              <a:off x="3102" y="1956"/>
              <a:ext cx="2405" cy="524"/>
            </a:xfrm>
            <a:prstGeom prst="rect">
              <a:avLst/>
            </a:prstGeom>
            <a:solidFill>
              <a:srgbClr val="FF8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1/3 (RC 1) </a:t>
              </a:r>
              <a:r>
                <a:rPr lang="zh-CN" altLang="en-GB">
                  <a:solidFill>
                    <a:srgbClr val="1D7ACF"/>
                  </a:solidFill>
                  <a:latin typeface="宋体" charset="-122"/>
                </a:rPr>
                <a:t>，</a:t>
              </a:r>
              <a:r>
                <a:rPr lang="en-GB" altLang="zh-CN">
                  <a:solidFill>
                    <a:srgbClr val="1D7ACF"/>
                  </a:solidFill>
                  <a:latin typeface="宋体" charset="-122"/>
                </a:rPr>
                <a:t>1/2 (RC 2) </a:t>
              </a:r>
              <a:r>
                <a:rPr lang="zh-CN" altLang="en-GB">
                  <a:solidFill>
                    <a:srgbClr val="1D7ACF"/>
                  </a:solidFill>
                  <a:latin typeface="宋体" charset="-122"/>
                </a:rPr>
                <a:t>，</a:t>
              </a:r>
            </a:p>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1/4 (RC 3 </a:t>
              </a:r>
              <a:r>
                <a:rPr lang="zh-CN" altLang="en-GB">
                  <a:solidFill>
                    <a:srgbClr val="1D7ACF"/>
                  </a:solidFill>
                  <a:latin typeface="宋体" charset="-122"/>
                </a:rPr>
                <a:t>和 </a:t>
              </a:r>
              <a:r>
                <a:rPr lang="en-GB" altLang="zh-CN">
                  <a:solidFill>
                    <a:srgbClr val="1D7ACF"/>
                  </a:solidFill>
                  <a:latin typeface="宋体" charset="-122"/>
                </a:rPr>
                <a:t>4)‏</a:t>
              </a:r>
            </a:p>
          </p:txBody>
        </p:sp>
        <p:sp>
          <p:nvSpPr>
            <p:cNvPr id="362508" name="Rectangle 12"/>
            <p:cNvSpPr>
              <a:spLocks noChangeArrowheads="1"/>
            </p:cNvSpPr>
            <p:nvPr/>
          </p:nvSpPr>
          <p:spPr bwMode="auto">
            <a:xfrm>
              <a:off x="1742" y="1956"/>
              <a:ext cx="1360" cy="524"/>
            </a:xfrm>
            <a:prstGeom prst="rect">
              <a:avLst/>
            </a:prstGeom>
            <a:solidFill>
              <a:srgbClr val="FF8F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卷积码</a:t>
              </a:r>
            </a:p>
          </p:txBody>
        </p:sp>
        <p:sp>
          <p:nvSpPr>
            <p:cNvPr id="362509" name="Rectangle 13"/>
            <p:cNvSpPr>
              <a:spLocks noChangeArrowheads="1"/>
            </p:cNvSpPr>
            <p:nvPr/>
          </p:nvSpPr>
          <p:spPr bwMode="auto">
            <a:xfrm>
              <a:off x="336" y="1956"/>
              <a:ext cx="1406" cy="524"/>
            </a:xfrm>
            <a:prstGeom prst="rect">
              <a:avLst/>
            </a:prstGeom>
            <a:solidFill>
              <a:srgbClr val="FF8F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反向基本信道</a:t>
              </a:r>
            </a:p>
          </p:txBody>
        </p:sp>
        <p:sp>
          <p:nvSpPr>
            <p:cNvPr id="362510" name="Rectangle 14"/>
            <p:cNvSpPr>
              <a:spLocks noChangeArrowheads="1"/>
            </p:cNvSpPr>
            <p:nvPr/>
          </p:nvSpPr>
          <p:spPr bwMode="auto">
            <a:xfrm>
              <a:off x="3102" y="1723"/>
              <a:ext cx="2405" cy="233"/>
            </a:xfrm>
            <a:prstGeom prst="rect">
              <a:avLst/>
            </a:prstGeom>
            <a:solidFill>
              <a:srgbClr val="FFA3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1/4</a:t>
              </a:r>
            </a:p>
          </p:txBody>
        </p:sp>
        <p:sp>
          <p:nvSpPr>
            <p:cNvPr id="362511" name="Rectangle 15"/>
            <p:cNvSpPr>
              <a:spLocks noChangeArrowheads="1"/>
            </p:cNvSpPr>
            <p:nvPr/>
          </p:nvSpPr>
          <p:spPr bwMode="auto">
            <a:xfrm>
              <a:off x="1742" y="1723"/>
              <a:ext cx="1360" cy="233"/>
            </a:xfrm>
            <a:prstGeom prst="rect">
              <a:avLst/>
            </a:prstGeom>
            <a:solidFill>
              <a:srgbClr val="FFA3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卷积码</a:t>
              </a:r>
            </a:p>
          </p:txBody>
        </p:sp>
        <p:sp>
          <p:nvSpPr>
            <p:cNvPr id="362512" name="Rectangle 16"/>
            <p:cNvSpPr>
              <a:spLocks noChangeArrowheads="1"/>
            </p:cNvSpPr>
            <p:nvPr/>
          </p:nvSpPr>
          <p:spPr bwMode="auto">
            <a:xfrm>
              <a:off x="336" y="1723"/>
              <a:ext cx="1406" cy="233"/>
            </a:xfrm>
            <a:prstGeom prst="rect">
              <a:avLst/>
            </a:prstGeom>
            <a:solidFill>
              <a:srgbClr val="FFA3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反向专用控制信道</a:t>
              </a:r>
            </a:p>
          </p:txBody>
        </p:sp>
        <p:sp>
          <p:nvSpPr>
            <p:cNvPr id="362513" name="Rectangle 17"/>
            <p:cNvSpPr>
              <a:spLocks noChangeArrowheads="1"/>
            </p:cNvSpPr>
            <p:nvPr/>
          </p:nvSpPr>
          <p:spPr bwMode="auto">
            <a:xfrm>
              <a:off x="3102" y="1489"/>
              <a:ext cx="2405" cy="234"/>
            </a:xfrm>
            <a:prstGeom prst="rect">
              <a:avLst/>
            </a:prstGeom>
            <a:solidFill>
              <a:srgbClr val="FFB3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1/4</a:t>
              </a:r>
            </a:p>
          </p:txBody>
        </p:sp>
        <p:sp>
          <p:nvSpPr>
            <p:cNvPr id="362514" name="Rectangle 18"/>
            <p:cNvSpPr>
              <a:spLocks noChangeArrowheads="1"/>
            </p:cNvSpPr>
            <p:nvPr/>
          </p:nvSpPr>
          <p:spPr bwMode="auto">
            <a:xfrm>
              <a:off x="1742" y="1489"/>
              <a:ext cx="1360" cy="234"/>
            </a:xfrm>
            <a:prstGeom prst="rect">
              <a:avLst/>
            </a:prstGeom>
            <a:solidFill>
              <a:srgbClr val="FFB3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卷积码</a:t>
              </a:r>
            </a:p>
          </p:txBody>
        </p:sp>
        <p:sp>
          <p:nvSpPr>
            <p:cNvPr id="362515" name="Rectangle 19"/>
            <p:cNvSpPr>
              <a:spLocks noChangeArrowheads="1"/>
            </p:cNvSpPr>
            <p:nvPr/>
          </p:nvSpPr>
          <p:spPr bwMode="auto">
            <a:xfrm>
              <a:off x="336" y="1489"/>
              <a:ext cx="1406" cy="234"/>
            </a:xfrm>
            <a:prstGeom prst="rect">
              <a:avLst/>
            </a:prstGeom>
            <a:solidFill>
              <a:srgbClr val="FFB3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反向公共控制信道</a:t>
              </a:r>
            </a:p>
          </p:txBody>
        </p:sp>
        <p:sp>
          <p:nvSpPr>
            <p:cNvPr id="362516" name="Rectangle 20"/>
            <p:cNvSpPr>
              <a:spLocks noChangeArrowheads="1"/>
            </p:cNvSpPr>
            <p:nvPr/>
          </p:nvSpPr>
          <p:spPr bwMode="auto">
            <a:xfrm>
              <a:off x="3102" y="1234"/>
              <a:ext cx="2405" cy="255"/>
            </a:xfrm>
            <a:prstGeom prst="rect">
              <a:avLst/>
            </a:prstGeom>
            <a:solidFill>
              <a:srgbClr val="FFC5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1/4</a:t>
              </a:r>
            </a:p>
          </p:txBody>
        </p:sp>
        <p:sp>
          <p:nvSpPr>
            <p:cNvPr id="362517" name="Rectangle 21"/>
            <p:cNvSpPr>
              <a:spLocks noChangeArrowheads="1"/>
            </p:cNvSpPr>
            <p:nvPr/>
          </p:nvSpPr>
          <p:spPr bwMode="auto">
            <a:xfrm>
              <a:off x="1742" y="1234"/>
              <a:ext cx="1360" cy="255"/>
            </a:xfrm>
            <a:prstGeom prst="rect">
              <a:avLst/>
            </a:prstGeom>
            <a:solidFill>
              <a:srgbClr val="FFC5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卷积码</a:t>
              </a:r>
            </a:p>
          </p:txBody>
        </p:sp>
        <p:sp>
          <p:nvSpPr>
            <p:cNvPr id="362518" name="Rectangle 22"/>
            <p:cNvSpPr>
              <a:spLocks noChangeArrowheads="1"/>
            </p:cNvSpPr>
            <p:nvPr/>
          </p:nvSpPr>
          <p:spPr bwMode="auto">
            <a:xfrm>
              <a:off x="336" y="1234"/>
              <a:ext cx="1406" cy="255"/>
            </a:xfrm>
            <a:prstGeom prst="rect">
              <a:avLst/>
            </a:prstGeom>
            <a:solidFill>
              <a:srgbClr val="FFC5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增强型接入信道</a:t>
              </a:r>
            </a:p>
          </p:txBody>
        </p:sp>
        <p:sp>
          <p:nvSpPr>
            <p:cNvPr id="362519" name="Rectangle 23"/>
            <p:cNvSpPr>
              <a:spLocks noChangeArrowheads="1"/>
            </p:cNvSpPr>
            <p:nvPr/>
          </p:nvSpPr>
          <p:spPr bwMode="auto">
            <a:xfrm>
              <a:off x="3102" y="1001"/>
              <a:ext cx="2405" cy="233"/>
            </a:xfrm>
            <a:prstGeom prst="rect">
              <a:avLst/>
            </a:prstGeom>
            <a:solidFill>
              <a:srgbClr val="FFDD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1D7ACF"/>
                  </a:solidFill>
                  <a:latin typeface="宋体" charset="-122"/>
                </a:rPr>
                <a:t>1/3</a:t>
              </a:r>
            </a:p>
          </p:txBody>
        </p:sp>
        <p:sp>
          <p:nvSpPr>
            <p:cNvPr id="362520" name="Rectangle 24"/>
            <p:cNvSpPr>
              <a:spLocks noChangeArrowheads="1"/>
            </p:cNvSpPr>
            <p:nvPr/>
          </p:nvSpPr>
          <p:spPr bwMode="auto">
            <a:xfrm>
              <a:off x="1742" y="1001"/>
              <a:ext cx="1360" cy="233"/>
            </a:xfrm>
            <a:prstGeom prst="rect">
              <a:avLst/>
            </a:prstGeom>
            <a:solidFill>
              <a:srgbClr val="FFDDFF"/>
            </a:solidFill>
            <a:ln w="9525">
              <a:noFill/>
              <a:round/>
              <a:headEnd/>
              <a:tailEnd/>
            </a:ln>
            <a:effectLst/>
          </p:spPr>
          <p:txBody>
            <a:bodyPr lIns="90000" tIns="46800" rIns="90000" bIns="46800" anchor="ctr"/>
            <a:lstStyle/>
            <a:p>
              <a:pPr marL="341313" indent="-341313" algn="ct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1D7ACF"/>
                  </a:solidFill>
                  <a:latin typeface="宋体" charset="-122"/>
                </a:rPr>
                <a:t>卷积码</a:t>
              </a:r>
            </a:p>
          </p:txBody>
        </p:sp>
        <p:sp>
          <p:nvSpPr>
            <p:cNvPr id="362521" name="Rectangle 25"/>
            <p:cNvSpPr>
              <a:spLocks noChangeArrowheads="1"/>
            </p:cNvSpPr>
            <p:nvPr/>
          </p:nvSpPr>
          <p:spPr bwMode="auto">
            <a:xfrm>
              <a:off x="336" y="1001"/>
              <a:ext cx="1406" cy="233"/>
            </a:xfrm>
            <a:prstGeom prst="rect">
              <a:avLst/>
            </a:prstGeom>
            <a:solidFill>
              <a:srgbClr val="FFDDFF"/>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接入信道</a:t>
              </a:r>
            </a:p>
          </p:txBody>
        </p:sp>
        <p:sp>
          <p:nvSpPr>
            <p:cNvPr id="362522" name="Rectangle 26"/>
            <p:cNvSpPr>
              <a:spLocks noChangeArrowheads="1"/>
            </p:cNvSpPr>
            <p:nvPr/>
          </p:nvSpPr>
          <p:spPr bwMode="auto">
            <a:xfrm>
              <a:off x="3102" y="768"/>
              <a:ext cx="2405" cy="233"/>
            </a:xfrm>
            <a:prstGeom prst="rect">
              <a:avLst/>
            </a:prstGeom>
            <a:solidFill>
              <a:srgbClr val="FFD04B"/>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编码速率</a:t>
              </a:r>
              <a:r>
                <a:rPr lang="en-GB" altLang="zh-CN">
                  <a:solidFill>
                    <a:srgbClr val="003300"/>
                  </a:solidFill>
                  <a:latin typeface="宋体" charset="-122"/>
                </a:rPr>
                <a:t>R</a:t>
              </a:r>
            </a:p>
          </p:txBody>
        </p:sp>
        <p:sp>
          <p:nvSpPr>
            <p:cNvPr id="362523" name="Rectangle 27"/>
            <p:cNvSpPr>
              <a:spLocks noChangeArrowheads="1"/>
            </p:cNvSpPr>
            <p:nvPr/>
          </p:nvSpPr>
          <p:spPr bwMode="auto">
            <a:xfrm>
              <a:off x="1742" y="768"/>
              <a:ext cx="1360" cy="233"/>
            </a:xfrm>
            <a:prstGeom prst="rect">
              <a:avLst/>
            </a:prstGeom>
            <a:solidFill>
              <a:srgbClr val="FFD04B"/>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a:solidFill>
                    <a:srgbClr val="003300"/>
                  </a:solidFill>
                  <a:latin typeface="宋体" charset="-122"/>
                </a:rPr>
                <a:t>FEC</a:t>
              </a:r>
            </a:p>
          </p:txBody>
        </p:sp>
        <p:sp>
          <p:nvSpPr>
            <p:cNvPr id="362524" name="Rectangle 28"/>
            <p:cNvSpPr>
              <a:spLocks noChangeArrowheads="1"/>
            </p:cNvSpPr>
            <p:nvPr/>
          </p:nvSpPr>
          <p:spPr bwMode="auto">
            <a:xfrm>
              <a:off x="336" y="768"/>
              <a:ext cx="1406" cy="233"/>
            </a:xfrm>
            <a:prstGeom prst="rect">
              <a:avLst/>
            </a:prstGeom>
            <a:solidFill>
              <a:srgbClr val="FFD04B"/>
            </a:solidFill>
            <a:ln w="9525">
              <a:noFill/>
              <a:round/>
              <a:headEnd/>
              <a:tailEnd/>
            </a:ln>
            <a:effectLst/>
          </p:spPr>
          <p:txBody>
            <a:bodyPr lIns="90000" tIns="46800" rIns="90000" bIns="46800" anchor="ctr"/>
            <a:lstStyle/>
            <a:p>
              <a:pPr marL="341313" indent="-341313" algn="ctr">
                <a:buClr>
                  <a:srgbClr val="003300"/>
                </a:buClr>
                <a:buFont typeface="宋体" charset="-12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a:solidFill>
                    <a:srgbClr val="003300"/>
                  </a:solidFill>
                  <a:latin typeface="宋体" charset="-122"/>
                </a:rPr>
                <a:t>信道类别</a:t>
              </a:r>
            </a:p>
          </p:txBody>
        </p:sp>
        <p:sp>
          <p:nvSpPr>
            <p:cNvPr id="362525" name="Line 29"/>
            <p:cNvSpPr>
              <a:spLocks noChangeShapeType="1"/>
            </p:cNvSpPr>
            <p:nvPr/>
          </p:nvSpPr>
          <p:spPr bwMode="auto">
            <a:xfrm>
              <a:off x="336" y="768"/>
              <a:ext cx="1406" cy="1"/>
            </a:xfrm>
            <a:prstGeom prst="line">
              <a:avLst/>
            </a:prstGeom>
            <a:noFill/>
            <a:ln w="9525">
              <a:noFill/>
              <a:round/>
              <a:headEnd/>
              <a:tailEnd/>
            </a:ln>
            <a:effectLst/>
          </p:spPr>
          <p:txBody>
            <a:bodyPr/>
            <a:lstStyle/>
            <a:p>
              <a:endParaRPr lang="zh-CN" altLang="en-US"/>
            </a:p>
          </p:txBody>
        </p:sp>
        <p:sp>
          <p:nvSpPr>
            <p:cNvPr id="362526" name="Line 30"/>
            <p:cNvSpPr>
              <a:spLocks noChangeShapeType="1"/>
            </p:cNvSpPr>
            <p:nvPr/>
          </p:nvSpPr>
          <p:spPr bwMode="auto">
            <a:xfrm>
              <a:off x="336" y="3434"/>
              <a:ext cx="1406" cy="1"/>
            </a:xfrm>
            <a:prstGeom prst="line">
              <a:avLst/>
            </a:prstGeom>
            <a:noFill/>
            <a:ln w="9525">
              <a:noFill/>
              <a:round/>
              <a:headEnd/>
              <a:tailEnd/>
            </a:ln>
            <a:effectLst/>
          </p:spPr>
          <p:txBody>
            <a:bodyPr/>
            <a:lstStyle/>
            <a:p>
              <a:endParaRPr lang="zh-CN" altLang="en-US"/>
            </a:p>
          </p:txBody>
        </p:sp>
        <p:sp>
          <p:nvSpPr>
            <p:cNvPr id="362527" name="Line 31"/>
            <p:cNvSpPr>
              <a:spLocks noChangeShapeType="1"/>
            </p:cNvSpPr>
            <p:nvPr/>
          </p:nvSpPr>
          <p:spPr bwMode="auto">
            <a:xfrm>
              <a:off x="336" y="768"/>
              <a:ext cx="1" cy="233"/>
            </a:xfrm>
            <a:prstGeom prst="line">
              <a:avLst/>
            </a:prstGeom>
            <a:noFill/>
            <a:ln w="9525">
              <a:noFill/>
              <a:round/>
              <a:headEnd/>
              <a:tailEnd/>
            </a:ln>
            <a:effectLst/>
          </p:spPr>
          <p:txBody>
            <a:bodyPr/>
            <a:lstStyle/>
            <a:p>
              <a:endParaRPr lang="zh-CN" altLang="en-US"/>
            </a:p>
          </p:txBody>
        </p:sp>
        <p:sp>
          <p:nvSpPr>
            <p:cNvPr id="362528" name="Line 32"/>
            <p:cNvSpPr>
              <a:spLocks noChangeShapeType="1"/>
            </p:cNvSpPr>
            <p:nvPr/>
          </p:nvSpPr>
          <p:spPr bwMode="auto">
            <a:xfrm>
              <a:off x="5507" y="768"/>
              <a:ext cx="1" cy="233"/>
            </a:xfrm>
            <a:prstGeom prst="line">
              <a:avLst/>
            </a:prstGeom>
            <a:noFill/>
            <a:ln w="9525">
              <a:noFill/>
              <a:round/>
              <a:headEnd/>
              <a:tailEnd/>
            </a:ln>
            <a:effectLst/>
          </p:spPr>
          <p:txBody>
            <a:bodyPr/>
            <a:lstStyle/>
            <a:p>
              <a:endParaRPr lang="zh-CN" altLang="en-US"/>
            </a:p>
          </p:txBody>
        </p:sp>
        <p:sp>
          <p:nvSpPr>
            <p:cNvPr id="362529" name="Line 33"/>
            <p:cNvSpPr>
              <a:spLocks noChangeShapeType="1"/>
            </p:cNvSpPr>
            <p:nvPr/>
          </p:nvSpPr>
          <p:spPr bwMode="auto">
            <a:xfrm>
              <a:off x="1742" y="768"/>
              <a:ext cx="1" cy="2666"/>
            </a:xfrm>
            <a:prstGeom prst="line">
              <a:avLst/>
            </a:prstGeom>
            <a:noFill/>
            <a:ln w="12600">
              <a:solidFill>
                <a:srgbClr val="000000"/>
              </a:solidFill>
              <a:miter lim="800000"/>
              <a:headEnd/>
              <a:tailEnd/>
            </a:ln>
            <a:effectLst/>
          </p:spPr>
          <p:txBody>
            <a:bodyPr/>
            <a:lstStyle/>
            <a:p>
              <a:endParaRPr lang="zh-CN" altLang="en-US"/>
            </a:p>
          </p:txBody>
        </p:sp>
        <p:sp>
          <p:nvSpPr>
            <p:cNvPr id="362530" name="Line 34"/>
            <p:cNvSpPr>
              <a:spLocks noChangeShapeType="1"/>
            </p:cNvSpPr>
            <p:nvPr/>
          </p:nvSpPr>
          <p:spPr bwMode="auto">
            <a:xfrm>
              <a:off x="3102" y="768"/>
              <a:ext cx="1" cy="2666"/>
            </a:xfrm>
            <a:prstGeom prst="line">
              <a:avLst/>
            </a:prstGeom>
            <a:noFill/>
            <a:ln w="12600">
              <a:solidFill>
                <a:srgbClr val="000000"/>
              </a:solidFill>
              <a:miter lim="800000"/>
              <a:headEnd/>
              <a:tailEnd/>
            </a:ln>
            <a:effectLst/>
          </p:spPr>
          <p:txBody>
            <a:bodyPr/>
            <a:lstStyle/>
            <a:p>
              <a:endParaRPr lang="zh-CN" altLang="en-US"/>
            </a:p>
          </p:txBody>
        </p:sp>
        <p:sp>
          <p:nvSpPr>
            <p:cNvPr id="362531" name="Line 35"/>
            <p:cNvSpPr>
              <a:spLocks noChangeShapeType="1"/>
            </p:cNvSpPr>
            <p:nvPr/>
          </p:nvSpPr>
          <p:spPr bwMode="auto">
            <a:xfrm>
              <a:off x="1742" y="768"/>
              <a:ext cx="1360" cy="1"/>
            </a:xfrm>
            <a:prstGeom prst="line">
              <a:avLst/>
            </a:prstGeom>
            <a:noFill/>
            <a:ln w="9525">
              <a:noFill/>
              <a:round/>
              <a:headEnd/>
              <a:tailEnd/>
            </a:ln>
            <a:effectLst/>
          </p:spPr>
          <p:txBody>
            <a:bodyPr/>
            <a:lstStyle/>
            <a:p>
              <a:endParaRPr lang="zh-CN" altLang="en-US"/>
            </a:p>
          </p:txBody>
        </p:sp>
        <p:sp>
          <p:nvSpPr>
            <p:cNvPr id="362532" name="Line 36"/>
            <p:cNvSpPr>
              <a:spLocks noChangeShapeType="1"/>
            </p:cNvSpPr>
            <p:nvPr/>
          </p:nvSpPr>
          <p:spPr bwMode="auto">
            <a:xfrm>
              <a:off x="336" y="1001"/>
              <a:ext cx="1" cy="233"/>
            </a:xfrm>
            <a:prstGeom prst="line">
              <a:avLst/>
            </a:prstGeom>
            <a:noFill/>
            <a:ln w="9525">
              <a:noFill/>
              <a:round/>
              <a:headEnd/>
              <a:tailEnd/>
            </a:ln>
            <a:effectLst/>
          </p:spPr>
          <p:txBody>
            <a:bodyPr/>
            <a:lstStyle/>
            <a:p>
              <a:endParaRPr lang="zh-CN" altLang="en-US"/>
            </a:p>
          </p:txBody>
        </p:sp>
        <p:sp>
          <p:nvSpPr>
            <p:cNvPr id="362533" name="Line 37"/>
            <p:cNvSpPr>
              <a:spLocks noChangeShapeType="1"/>
            </p:cNvSpPr>
            <p:nvPr/>
          </p:nvSpPr>
          <p:spPr bwMode="auto">
            <a:xfrm>
              <a:off x="3102" y="768"/>
              <a:ext cx="2405" cy="1"/>
            </a:xfrm>
            <a:prstGeom prst="line">
              <a:avLst/>
            </a:prstGeom>
            <a:noFill/>
            <a:ln w="9525">
              <a:noFill/>
              <a:round/>
              <a:headEnd/>
              <a:tailEnd/>
            </a:ln>
            <a:effectLst/>
          </p:spPr>
          <p:txBody>
            <a:bodyPr/>
            <a:lstStyle/>
            <a:p>
              <a:endParaRPr lang="zh-CN" altLang="en-US"/>
            </a:p>
          </p:txBody>
        </p:sp>
        <p:sp>
          <p:nvSpPr>
            <p:cNvPr id="362534" name="Line 38"/>
            <p:cNvSpPr>
              <a:spLocks noChangeShapeType="1"/>
            </p:cNvSpPr>
            <p:nvPr/>
          </p:nvSpPr>
          <p:spPr bwMode="auto">
            <a:xfrm>
              <a:off x="5507" y="1001"/>
              <a:ext cx="1" cy="233"/>
            </a:xfrm>
            <a:prstGeom prst="line">
              <a:avLst/>
            </a:prstGeom>
            <a:noFill/>
            <a:ln w="9525">
              <a:noFill/>
              <a:round/>
              <a:headEnd/>
              <a:tailEnd/>
            </a:ln>
            <a:effectLst/>
          </p:spPr>
          <p:txBody>
            <a:bodyPr/>
            <a:lstStyle/>
            <a:p>
              <a:endParaRPr lang="zh-CN" altLang="en-US"/>
            </a:p>
          </p:txBody>
        </p:sp>
        <p:sp>
          <p:nvSpPr>
            <p:cNvPr id="362535" name="Line 39"/>
            <p:cNvSpPr>
              <a:spLocks noChangeShapeType="1"/>
            </p:cNvSpPr>
            <p:nvPr/>
          </p:nvSpPr>
          <p:spPr bwMode="auto">
            <a:xfrm>
              <a:off x="336" y="1234"/>
              <a:ext cx="1" cy="255"/>
            </a:xfrm>
            <a:prstGeom prst="line">
              <a:avLst/>
            </a:prstGeom>
            <a:noFill/>
            <a:ln w="9525">
              <a:noFill/>
              <a:round/>
              <a:headEnd/>
              <a:tailEnd/>
            </a:ln>
            <a:effectLst/>
          </p:spPr>
          <p:txBody>
            <a:bodyPr/>
            <a:lstStyle/>
            <a:p>
              <a:endParaRPr lang="zh-CN" altLang="en-US"/>
            </a:p>
          </p:txBody>
        </p:sp>
        <p:sp>
          <p:nvSpPr>
            <p:cNvPr id="362536" name="Line 40"/>
            <p:cNvSpPr>
              <a:spLocks noChangeShapeType="1"/>
            </p:cNvSpPr>
            <p:nvPr/>
          </p:nvSpPr>
          <p:spPr bwMode="auto">
            <a:xfrm>
              <a:off x="5507" y="1234"/>
              <a:ext cx="1" cy="255"/>
            </a:xfrm>
            <a:prstGeom prst="line">
              <a:avLst/>
            </a:prstGeom>
            <a:noFill/>
            <a:ln w="9525">
              <a:noFill/>
              <a:round/>
              <a:headEnd/>
              <a:tailEnd/>
            </a:ln>
            <a:effectLst/>
          </p:spPr>
          <p:txBody>
            <a:bodyPr/>
            <a:lstStyle/>
            <a:p>
              <a:endParaRPr lang="zh-CN" altLang="en-US"/>
            </a:p>
          </p:txBody>
        </p:sp>
        <p:sp>
          <p:nvSpPr>
            <p:cNvPr id="362537" name="Line 41"/>
            <p:cNvSpPr>
              <a:spLocks noChangeShapeType="1"/>
            </p:cNvSpPr>
            <p:nvPr/>
          </p:nvSpPr>
          <p:spPr bwMode="auto">
            <a:xfrm>
              <a:off x="336" y="1489"/>
              <a:ext cx="1" cy="234"/>
            </a:xfrm>
            <a:prstGeom prst="line">
              <a:avLst/>
            </a:prstGeom>
            <a:noFill/>
            <a:ln w="9525">
              <a:noFill/>
              <a:round/>
              <a:headEnd/>
              <a:tailEnd/>
            </a:ln>
            <a:effectLst/>
          </p:spPr>
          <p:txBody>
            <a:bodyPr/>
            <a:lstStyle/>
            <a:p>
              <a:endParaRPr lang="zh-CN" altLang="en-US"/>
            </a:p>
          </p:txBody>
        </p:sp>
        <p:sp>
          <p:nvSpPr>
            <p:cNvPr id="362538" name="Line 42"/>
            <p:cNvSpPr>
              <a:spLocks noChangeShapeType="1"/>
            </p:cNvSpPr>
            <p:nvPr/>
          </p:nvSpPr>
          <p:spPr bwMode="auto">
            <a:xfrm>
              <a:off x="5507" y="1489"/>
              <a:ext cx="1" cy="234"/>
            </a:xfrm>
            <a:prstGeom prst="line">
              <a:avLst/>
            </a:prstGeom>
            <a:noFill/>
            <a:ln w="9525">
              <a:noFill/>
              <a:round/>
              <a:headEnd/>
              <a:tailEnd/>
            </a:ln>
            <a:effectLst/>
          </p:spPr>
          <p:txBody>
            <a:bodyPr/>
            <a:lstStyle/>
            <a:p>
              <a:endParaRPr lang="zh-CN" altLang="en-US"/>
            </a:p>
          </p:txBody>
        </p:sp>
        <p:sp>
          <p:nvSpPr>
            <p:cNvPr id="362539" name="Line 43"/>
            <p:cNvSpPr>
              <a:spLocks noChangeShapeType="1"/>
            </p:cNvSpPr>
            <p:nvPr/>
          </p:nvSpPr>
          <p:spPr bwMode="auto">
            <a:xfrm>
              <a:off x="336" y="1723"/>
              <a:ext cx="1" cy="233"/>
            </a:xfrm>
            <a:prstGeom prst="line">
              <a:avLst/>
            </a:prstGeom>
            <a:noFill/>
            <a:ln w="9525">
              <a:noFill/>
              <a:round/>
              <a:headEnd/>
              <a:tailEnd/>
            </a:ln>
            <a:effectLst/>
          </p:spPr>
          <p:txBody>
            <a:bodyPr/>
            <a:lstStyle/>
            <a:p>
              <a:endParaRPr lang="zh-CN" altLang="en-US"/>
            </a:p>
          </p:txBody>
        </p:sp>
        <p:sp>
          <p:nvSpPr>
            <p:cNvPr id="362540" name="Line 44"/>
            <p:cNvSpPr>
              <a:spLocks noChangeShapeType="1"/>
            </p:cNvSpPr>
            <p:nvPr/>
          </p:nvSpPr>
          <p:spPr bwMode="auto">
            <a:xfrm>
              <a:off x="5507" y="1723"/>
              <a:ext cx="1" cy="233"/>
            </a:xfrm>
            <a:prstGeom prst="line">
              <a:avLst/>
            </a:prstGeom>
            <a:noFill/>
            <a:ln w="9525">
              <a:noFill/>
              <a:round/>
              <a:headEnd/>
              <a:tailEnd/>
            </a:ln>
            <a:effectLst/>
          </p:spPr>
          <p:txBody>
            <a:bodyPr/>
            <a:lstStyle/>
            <a:p>
              <a:endParaRPr lang="zh-CN" altLang="en-US"/>
            </a:p>
          </p:txBody>
        </p:sp>
        <p:sp>
          <p:nvSpPr>
            <p:cNvPr id="362541" name="Line 45"/>
            <p:cNvSpPr>
              <a:spLocks noChangeShapeType="1"/>
            </p:cNvSpPr>
            <p:nvPr/>
          </p:nvSpPr>
          <p:spPr bwMode="auto">
            <a:xfrm>
              <a:off x="336" y="1956"/>
              <a:ext cx="1" cy="524"/>
            </a:xfrm>
            <a:prstGeom prst="line">
              <a:avLst/>
            </a:prstGeom>
            <a:noFill/>
            <a:ln w="9525">
              <a:noFill/>
              <a:round/>
              <a:headEnd/>
              <a:tailEnd/>
            </a:ln>
            <a:effectLst/>
          </p:spPr>
          <p:txBody>
            <a:bodyPr/>
            <a:lstStyle/>
            <a:p>
              <a:endParaRPr lang="zh-CN" altLang="en-US"/>
            </a:p>
          </p:txBody>
        </p:sp>
        <p:sp>
          <p:nvSpPr>
            <p:cNvPr id="362542" name="Line 46"/>
            <p:cNvSpPr>
              <a:spLocks noChangeShapeType="1"/>
            </p:cNvSpPr>
            <p:nvPr/>
          </p:nvSpPr>
          <p:spPr bwMode="auto">
            <a:xfrm>
              <a:off x="5507" y="1956"/>
              <a:ext cx="1" cy="524"/>
            </a:xfrm>
            <a:prstGeom prst="line">
              <a:avLst/>
            </a:prstGeom>
            <a:noFill/>
            <a:ln w="9525">
              <a:noFill/>
              <a:round/>
              <a:headEnd/>
              <a:tailEnd/>
            </a:ln>
            <a:effectLst/>
          </p:spPr>
          <p:txBody>
            <a:bodyPr/>
            <a:lstStyle/>
            <a:p>
              <a:endParaRPr lang="zh-CN" altLang="en-US"/>
            </a:p>
          </p:txBody>
        </p:sp>
        <p:sp>
          <p:nvSpPr>
            <p:cNvPr id="362543" name="Line 47"/>
            <p:cNvSpPr>
              <a:spLocks noChangeShapeType="1"/>
            </p:cNvSpPr>
            <p:nvPr/>
          </p:nvSpPr>
          <p:spPr bwMode="auto">
            <a:xfrm>
              <a:off x="336" y="2480"/>
              <a:ext cx="1" cy="378"/>
            </a:xfrm>
            <a:prstGeom prst="line">
              <a:avLst/>
            </a:prstGeom>
            <a:noFill/>
            <a:ln w="9525">
              <a:noFill/>
              <a:round/>
              <a:headEnd/>
              <a:tailEnd/>
            </a:ln>
            <a:effectLst/>
          </p:spPr>
          <p:txBody>
            <a:bodyPr/>
            <a:lstStyle/>
            <a:p>
              <a:endParaRPr lang="zh-CN" altLang="en-US"/>
            </a:p>
          </p:txBody>
        </p:sp>
        <p:sp>
          <p:nvSpPr>
            <p:cNvPr id="362544" name="Line 48"/>
            <p:cNvSpPr>
              <a:spLocks noChangeShapeType="1"/>
            </p:cNvSpPr>
            <p:nvPr/>
          </p:nvSpPr>
          <p:spPr bwMode="auto">
            <a:xfrm>
              <a:off x="5507" y="2480"/>
              <a:ext cx="1" cy="378"/>
            </a:xfrm>
            <a:prstGeom prst="line">
              <a:avLst/>
            </a:prstGeom>
            <a:noFill/>
            <a:ln w="9525">
              <a:noFill/>
              <a:round/>
              <a:headEnd/>
              <a:tailEnd/>
            </a:ln>
            <a:effectLst/>
          </p:spPr>
          <p:txBody>
            <a:bodyPr/>
            <a:lstStyle/>
            <a:p>
              <a:endParaRPr lang="zh-CN" altLang="en-US"/>
            </a:p>
          </p:txBody>
        </p:sp>
        <p:sp>
          <p:nvSpPr>
            <p:cNvPr id="362545" name="Line 49"/>
            <p:cNvSpPr>
              <a:spLocks noChangeShapeType="1"/>
            </p:cNvSpPr>
            <p:nvPr/>
          </p:nvSpPr>
          <p:spPr bwMode="auto">
            <a:xfrm>
              <a:off x="336" y="2858"/>
              <a:ext cx="1" cy="576"/>
            </a:xfrm>
            <a:prstGeom prst="line">
              <a:avLst/>
            </a:prstGeom>
            <a:noFill/>
            <a:ln w="9525">
              <a:noFill/>
              <a:round/>
              <a:headEnd/>
              <a:tailEnd/>
            </a:ln>
            <a:effectLst/>
          </p:spPr>
          <p:txBody>
            <a:bodyPr/>
            <a:lstStyle/>
            <a:p>
              <a:endParaRPr lang="zh-CN" altLang="en-US"/>
            </a:p>
          </p:txBody>
        </p:sp>
        <p:sp>
          <p:nvSpPr>
            <p:cNvPr id="362546" name="Line 50"/>
            <p:cNvSpPr>
              <a:spLocks noChangeShapeType="1"/>
            </p:cNvSpPr>
            <p:nvPr/>
          </p:nvSpPr>
          <p:spPr bwMode="auto">
            <a:xfrm>
              <a:off x="5507" y="2858"/>
              <a:ext cx="1" cy="576"/>
            </a:xfrm>
            <a:prstGeom prst="line">
              <a:avLst/>
            </a:prstGeom>
            <a:noFill/>
            <a:ln w="9525">
              <a:noFill/>
              <a:round/>
              <a:headEnd/>
              <a:tailEnd/>
            </a:ln>
            <a:effectLst/>
          </p:spPr>
          <p:txBody>
            <a:bodyPr/>
            <a:lstStyle/>
            <a:p>
              <a:endParaRPr lang="zh-CN" altLang="en-US"/>
            </a:p>
          </p:txBody>
        </p:sp>
        <p:sp>
          <p:nvSpPr>
            <p:cNvPr id="362547" name="Line 51"/>
            <p:cNvSpPr>
              <a:spLocks noChangeShapeType="1"/>
            </p:cNvSpPr>
            <p:nvPr/>
          </p:nvSpPr>
          <p:spPr bwMode="auto">
            <a:xfrm>
              <a:off x="1742" y="3434"/>
              <a:ext cx="1360" cy="1"/>
            </a:xfrm>
            <a:prstGeom prst="line">
              <a:avLst/>
            </a:prstGeom>
            <a:noFill/>
            <a:ln w="9525">
              <a:noFill/>
              <a:round/>
              <a:headEnd/>
              <a:tailEnd/>
            </a:ln>
            <a:effectLst/>
          </p:spPr>
          <p:txBody>
            <a:bodyPr/>
            <a:lstStyle/>
            <a:p>
              <a:endParaRPr lang="zh-CN" altLang="en-US"/>
            </a:p>
          </p:txBody>
        </p:sp>
        <p:sp>
          <p:nvSpPr>
            <p:cNvPr id="362548" name="Line 52"/>
            <p:cNvSpPr>
              <a:spLocks noChangeShapeType="1"/>
            </p:cNvSpPr>
            <p:nvPr/>
          </p:nvSpPr>
          <p:spPr bwMode="auto">
            <a:xfrm>
              <a:off x="3102" y="3434"/>
              <a:ext cx="2405" cy="1"/>
            </a:xfrm>
            <a:prstGeom prst="line">
              <a:avLst/>
            </a:prstGeom>
            <a:noFill/>
            <a:ln w="9525">
              <a:noFill/>
              <a:round/>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62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idx="10"/>
          </p:nvPr>
        </p:nvSpPr>
        <p:spPr/>
        <p:txBody>
          <a:bodyPr/>
          <a:lstStyle/>
          <a:p>
            <a:r>
              <a:rPr lang="en-GB" altLang="zh-CN"/>
              <a:t>Mobile Communication Theory</a:t>
            </a:r>
          </a:p>
        </p:txBody>
      </p:sp>
      <p:sp>
        <p:nvSpPr>
          <p:cNvPr id="368642" name="Rectangle 2"/>
          <p:cNvSpPr>
            <a:spLocks noGrp="1" noChangeArrowheads="1"/>
          </p:cNvSpPr>
          <p:nvPr>
            <p:ph type="title"/>
          </p:nvPr>
        </p:nvSpPr>
        <p:spPr>
          <a:xfrm>
            <a:off x="498511" y="142852"/>
            <a:ext cx="9217025" cy="654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dirty="0"/>
              <a:t>CDMA2000 1X</a:t>
            </a:r>
            <a:r>
              <a:rPr lang="zh-CN" altLang="en-GB" sz="2800" dirty="0"/>
              <a:t>反向链路中的扩频码</a:t>
            </a:r>
          </a:p>
        </p:txBody>
      </p:sp>
      <p:sp>
        <p:nvSpPr>
          <p:cNvPr id="368643" name="Rectangle 3"/>
          <p:cNvSpPr>
            <a:spLocks noGrp="1" noChangeArrowheads="1"/>
          </p:cNvSpPr>
          <p:nvPr>
            <p:ph type="body" idx="1"/>
          </p:nvPr>
        </p:nvSpPr>
        <p:spPr>
          <a:xfrm>
            <a:off x="152400" y="1447800"/>
            <a:ext cx="3960813" cy="4114800"/>
          </a:xfrm>
          <a:ln/>
        </p:spPr>
        <p:txBody>
          <a:bodyPr/>
          <a:lstStyle/>
          <a:p>
            <a:pPr>
              <a:lnSpc>
                <a:spcPct val="90000"/>
              </a:lnSpc>
              <a:spcBef>
                <a:spcPts val="600"/>
              </a:spcBef>
              <a:buFont typeface="宋体" charset="-12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在</a:t>
            </a:r>
            <a:r>
              <a:rPr lang="en-GB" altLang="zh-CN" sz="2400" b="0">
                <a:solidFill>
                  <a:srgbClr val="003300"/>
                </a:solidFill>
                <a:latin typeface="宋体" charset="-122"/>
              </a:rPr>
              <a:t>RC1</a:t>
            </a:r>
            <a:r>
              <a:rPr lang="zh-CN" altLang="en-GB" sz="2400" b="0">
                <a:solidFill>
                  <a:srgbClr val="003300"/>
                </a:solidFill>
                <a:latin typeface="宋体" charset="-122"/>
              </a:rPr>
              <a:t>和</a:t>
            </a:r>
            <a:r>
              <a:rPr lang="en-GB" altLang="zh-CN" sz="2400" b="0">
                <a:solidFill>
                  <a:srgbClr val="003300"/>
                </a:solidFill>
                <a:latin typeface="宋体" charset="-122"/>
              </a:rPr>
              <a:t>RC2</a:t>
            </a:r>
            <a:r>
              <a:rPr lang="zh-CN" altLang="en-GB" sz="2400" b="0">
                <a:latin typeface="宋体" charset="-122"/>
              </a:rPr>
              <a:t>，反向接入信道和反向业务信道要使用</a:t>
            </a:r>
            <a:r>
              <a:rPr lang="en-GB" altLang="zh-CN" sz="2400" b="0">
                <a:latin typeface="宋体" charset="-122"/>
              </a:rPr>
              <a:t>Walsh</a:t>
            </a:r>
            <a:r>
              <a:rPr lang="zh-CN" altLang="en-GB" sz="2400" b="0">
                <a:latin typeface="宋体" charset="-122"/>
              </a:rPr>
              <a:t>码进行</a:t>
            </a:r>
            <a:r>
              <a:rPr lang="en-GB" altLang="zh-CN" sz="2400" b="0">
                <a:latin typeface="宋体" charset="-122"/>
              </a:rPr>
              <a:t>64</a:t>
            </a:r>
            <a:r>
              <a:rPr lang="zh-CN" altLang="en-GB" sz="2400" b="0">
                <a:latin typeface="宋体" charset="-122"/>
              </a:rPr>
              <a:t>阶正交调制。</a:t>
            </a:r>
          </a:p>
          <a:p>
            <a:pPr>
              <a:lnSpc>
                <a:spcPct val="90000"/>
              </a:lnSpc>
              <a:spcBef>
                <a:spcPts val="600"/>
              </a:spcBef>
              <a:buFont typeface="宋体" charset="-12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0">
                <a:solidFill>
                  <a:srgbClr val="003300"/>
                </a:solidFill>
                <a:latin typeface="宋体" charset="-122"/>
              </a:rPr>
              <a:t>在</a:t>
            </a:r>
            <a:r>
              <a:rPr lang="en-GB" altLang="zh-CN" sz="2400" b="0">
                <a:solidFill>
                  <a:srgbClr val="003300"/>
                </a:solidFill>
                <a:latin typeface="宋体" charset="-122"/>
              </a:rPr>
              <a:t>RC3</a:t>
            </a:r>
            <a:r>
              <a:rPr lang="zh-CN" altLang="en-GB" sz="2400" b="0">
                <a:solidFill>
                  <a:srgbClr val="003300"/>
                </a:solidFill>
                <a:latin typeface="宋体" charset="-122"/>
              </a:rPr>
              <a:t>和</a:t>
            </a:r>
            <a:r>
              <a:rPr lang="en-GB" altLang="zh-CN" sz="2400" b="0">
                <a:solidFill>
                  <a:srgbClr val="003300"/>
                </a:solidFill>
                <a:latin typeface="宋体" charset="-122"/>
              </a:rPr>
              <a:t>RC4</a:t>
            </a:r>
            <a:r>
              <a:rPr lang="zh-CN" altLang="en-GB" sz="2400" b="0">
                <a:latin typeface="宋体" charset="-122"/>
              </a:rPr>
              <a:t>，移动台在反向导频信道、增强接入信道、反向公共控制信道以及反向业务信道上，使用</a:t>
            </a:r>
            <a:r>
              <a:rPr lang="en-GB" altLang="zh-CN" sz="2400" b="0">
                <a:latin typeface="宋体" charset="-122"/>
              </a:rPr>
              <a:t>Walsh</a:t>
            </a:r>
            <a:r>
              <a:rPr lang="zh-CN" altLang="en-GB" sz="2400" b="0">
                <a:latin typeface="宋体" charset="-122"/>
              </a:rPr>
              <a:t>码进行正交扩频，以区分同一移动台的不同信道。</a:t>
            </a:r>
          </a:p>
        </p:txBody>
      </p:sp>
      <p:graphicFrame>
        <p:nvGraphicFramePr>
          <p:cNvPr id="368644" name="Object 4"/>
          <p:cNvGraphicFramePr>
            <a:graphicFrameLocks noChangeAspect="1"/>
          </p:cNvGraphicFramePr>
          <p:nvPr/>
        </p:nvGraphicFramePr>
        <p:xfrm>
          <a:off x="4114800" y="1600200"/>
          <a:ext cx="4822825" cy="3816350"/>
        </p:xfrm>
        <a:graphic>
          <a:graphicData uri="http://schemas.openxmlformats.org/presentationml/2006/ole">
            <p:oleObj spid="_x0000_s368644" r:id="rId4" imgW="2495238" imgH="1466667" progId="PBrush">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368644"/>
                                        </p:tgtEl>
                                        <p:attrNameLst>
                                          <p:attrName>style.visibility</p:attrName>
                                        </p:attrNameLst>
                                      </p:cBhvr>
                                      <p:to>
                                        <p:strVal val="visible"/>
                                      </p:to>
                                    </p:set>
                                    <p:anim calcmode="lin" valueType="num">
                                      <p:cBhvr>
                                        <p:cTn id="7" dur="500" fill="hold"/>
                                        <p:tgtEl>
                                          <p:spTgt spid="368644"/>
                                        </p:tgtEl>
                                        <p:attrNameLst>
                                          <p:attrName>ppt_x</p:attrName>
                                        </p:attrNameLst>
                                      </p:cBhvr>
                                      <p:tavLst>
                                        <p:tav tm="100000">
                                          <p:val>
                                            <p:strVal val="1+#ppt_w/2"/>
                                          </p:val>
                                        </p:tav>
                                        <p:tav tm="100000">
                                          <p:val>
                                            <p:strVal val="#ppt_x"/>
                                          </p:val>
                                        </p:tav>
                                      </p:tavLst>
                                    </p:anim>
                                    <p:anim calcmode="lin" valueType="num">
                                      <p:cBhvr>
                                        <p:cTn id="8" dur="500" fill="hold"/>
                                        <p:tgtEl>
                                          <p:spTgt spid="368644"/>
                                        </p:tgtEl>
                                        <p:attrNameLst>
                                          <p:attrName>ppt_y</p:attrName>
                                        </p:attrNameLst>
                                      </p:cBhvr>
                                      <p:tavLst>
                                        <p:tav tm="10000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250825" y="149225"/>
            <a:ext cx="7416800" cy="6429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cdma2000 1xEV-DO</a:t>
            </a:r>
            <a:r>
              <a:rPr lang="zh-CN" altLang="en-GB" sz="3200">
                <a:latin typeface="楷体_GB2312" pitchFamily="49" charset="0"/>
              </a:rPr>
              <a:t>简介（</a:t>
            </a:r>
            <a:r>
              <a:rPr lang="en-GB" altLang="zh-CN" sz="3200">
                <a:latin typeface="楷体_GB2312" pitchFamily="49" charset="0"/>
              </a:rPr>
              <a:t>1</a:t>
            </a:r>
            <a:r>
              <a:rPr lang="zh-CN" altLang="en-GB" sz="3200">
                <a:latin typeface="楷体_GB2312" pitchFamily="49" charset="0"/>
              </a:rPr>
              <a:t>）</a:t>
            </a:r>
            <a:r>
              <a:rPr lang="zh-CN" altLang="en-GB"/>
              <a:t> </a:t>
            </a:r>
          </a:p>
        </p:txBody>
      </p:sp>
      <p:sp>
        <p:nvSpPr>
          <p:cNvPr id="489475" name="Rectangle 3"/>
          <p:cNvSpPr>
            <a:spLocks noGrp="1" noChangeArrowheads="1"/>
          </p:cNvSpPr>
          <p:nvPr>
            <p:ph type="body" idx="1"/>
          </p:nvPr>
        </p:nvSpPr>
        <p:spPr>
          <a:xfrm>
            <a:off x="685800" y="1412875"/>
            <a:ext cx="8229600" cy="4683125"/>
          </a:xfrm>
          <a:ln/>
        </p:spPr>
        <p:txBody>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t>cdma2000 1x EV-DO</a:t>
            </a:r>
            <a:r>
              <a:rPr lang="zh-CN" altLang="en-GB" sz="2400">
                <a:latin typeface="宋体" charset="-122"/>
              </a:rPr>
              <a:t>系统通过与话音业务不同的独立载波提供高速数据业务，其前向链路数据速率最高可达</a:t>
            </a:r>
            <a:r>
              <a:rPr lang="en-GB" altLang="zh-CN" sz="2400"/>
              <a:t>2.4Mbps</a:t>
            </a:r>
            <a:r>
              <a:rPr lang="zh-CN" altLang="en-GB" sz="2400">
                <a:latin typeface="宋体" charset="-122"/>
              </a:rPr>
              <a:t>，反向链路数据速率最高可达</a:t>
            </a:r>
            <a:r>
              <a:rPr lang="en-GB" altLang="zh-CN" sz="2400"/>
              <a:t>153.6Kbps</a:t>
            </a:r>
            <a:r>
              <a:rPr lang="zh-CN" altLang="en-GB" sz="2400">
                <a:latin typeface="宋体" charset="-122"/>
              </a:rPr>
              <a:t>。</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t>cdma2000 1x EV-DO</a:t>
            </a:r>
            <a:r>
              <a:rPr lang="zh-CN" altLang="en-GB" sz="2400"/>
              <a:t>的</a:t>
            </a:r>
            <a:r>
              <a:rPr lang="zh-CN" altLang="en-GB" sz="2400">
                <a:latin typeface="宋体" charset="-122"/>
              </a:rPr>
              <a:t>射频特性和</a:t>
            </a:r>
            <a:r>
              <a:rPr lang="en-GB" altLang="zh-CN" sz="2400"/>
              <a:t>IS-95</a:t>
            </a:r>
            <a:r>
              <a:rPr lang="zh-CN" altLang="en-GB" sz="2400">
                <a:latin typeface="宋体" charset="-122"/>
              </a:rPr>
              <a:t>以及</a:t>
            </a:r>
            <a:r>
              <a:rPr lang="en-GB" altLang="zh-CN" sz="2400"/>
              <a:t>cdma2000 1x</a:t>
            </a:r>
            <a:r>
              <a:rPr lang="zh-CN" altLang="en-GB" sz="2400">
                <a:latin typeface="宋体" charset="-122"/>
              </a:rPr>
              <a:t>的射频特性一致，包括：码片速率相同，链路预算相兼容，网络设备和终端设备的射频设计等也相同。</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t>1x EV-DO</a:t>
            </a:r>
            <a:r>
              <a:rPr lang="zh-CN" altLang="en-GB" sz="2400">
                <a:latin typeface="宋体" charset="-122"/>
              </a:rPr>
              <a:t>在前向链路上采用了多项与</a:t>
            </a:r>
            <a:r>
              <a:rPr lang="en-GB" altLang="zh-CN" sz="2400"/>
              <a:t>cdma 2000           1x</a:t>
            </a:r>
            <a:r>
              <a:rPr lang="zh-CN" altLang="en-GB" sz="2400">
                <a:latin typeface="宋体" charset="-122"/>
              </a:rPr>
              <a:t>差别较大的技术。</a:t>
            </a:r>
            <a:r>
              <a:rPr lang="zh-CN" altLang="en-GB" sz="2400"/>
              <a: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250825" y="179388"/>
            <a:ext cx="7416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cdma2000 1xEV-DO</a:t>
            </a:r>
            <a:r>
              <a:rPr lang="zh-CN" altLang="en-GB" sz="3200">
                <a:latin typeface="楷体_GB2312" pitchFamily="49" charset="0"/>
              </a:rPr>
              <a:t>简介（</a:t>
            </a:r>
            <a:r>
              <a:rPr lang="en-GB" altLang="zh-CN" sz="3200">
                <a:latin typeface="楷体_GB2312" pitchFamily="49" charset="0"/>
              </a:rPr>
              <a:t>2</a:t>
            </a:r>
            <a:r>
              <a:rPr lang="zh-CN" altLang="en-GB" sz="3200">
                <a:latin typeface="楷体_GB2312" pitchFamily="49" charset="0"/>
              </a:rPr>
              <a:t>）</a:t>
            </a:r>
          </a:p>
        </p:txBody>
      </p:sp>
      <p:sp>
        <p:nvSpPr>
          <p:cNvPr id="491523" name="Rectangle 3"/>
          <p:cNvSpPr>
            <a:spLocks noGrp="1" noChangeArrowheads="1"/>
          </p:cNvSpPr>
          <p:nvPr>
            <p:ph type="body" idx="1"/>
          </p:nvPr>
        </p:nvSpPr>
        <p:spPr>
          <a:xfrm>
            <a:off x="457200" y="1196975"/>
            <a:ext cx="8229600" cy="5118100"/>
          </a:xfrm>
          <a:ln/>
        </p:spPr>
        <p:txBody>
          <a:bodyPr/>
          <a:lstStyle/>
          <a:p>
            <a:pPr algn="just">
              <a:spcBef>
                <a:spcPts val="600"/>
              </a:spcBef>
              <a:buClr>
                <a:srgbClr val="1D7AC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t>1x EV-DO</a:t>
            </a:r>
            <a:r>
              <a:rPr lang="zh-CN" altLang="en-GB" sz="2400"/>
              <a:t>系统前向链路的主要特点有：</a:t>
            </a:r>
          </a:p>
          <a:p>
            <a:pPr lvl="1" algn="just">
              <a:spcBef>
                <a:spcPts val="600"/>
              </a:spcBef>
              <a:buClr>
                <a:srgbClr val="FF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000">
                <a:latin typeface="宋体" charset="-122"/>
              </a:rPr>
              <a:t> </a:t>
            </a:r>
            <a:r>
              <a:rPr lang="zh-CN" altLang="en-GB" sz="2400">
                <a:solidFill>
                  <a:srgbClr val="9900CC"/>
                </a:solidFill>
                <a:latin typeface="宋体" charset="-122"/>
              </a:rPr>
              <a:t>采用时分多址方式</a:t>
            </a:r>
            <a:r>
              <a:rPr lang="zh-CN" altLang="en-GB" sz="2400">
                <a:solidFill>
                  <a:srgbClr val="9900CC"/>
                </a:solidFill>
              </a:rPr>
              <a:t> </a:t>
            </a:r>
          </a:p>
          <a:p>
            <a:pPr lvl="1" algn="just">
              <a:spcBef>
                <a:spcPts val="600"/>
              </a:spcBef>
              <a:buClr>
                <a:srgbClr val="FF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9900CC"/>
                </a:solidFill>
                <a:latin typeface="宋体" charset="-122"/>
              </a:rPr>
              <a:t> 采用动态速率控制</a:t>
            </a:r>
            <a:r>
              <a:rPr lang="zh-CN" altLang="en-GB" sz="2400">
                <a:solidFill>
                  <a:srgbClr val="9900CC"/>
                </a:solidFill>
              </a:rPr>
              <a:t> </a:t>
            </a:r>
          </a:p>
          <a:p>
            <a:pPr lvl="1" algn="just">
              <a:spcBef>
                <a:spcPts val="600"/>
              </a:spcBef>
              <a:buClr>
                <a:srgbClr val="FF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9900CC"/>
                </a:solidFill>
                <a:latin typeface="宋体" charset="-122"/>
              </a:rPr>
              <a:t> 采用快速自适应的调制编码</a:t>
            </a:r>
            <a:r>
              <a:rPr lang="zh-CN" altLang="en-GB" sz="2400">
                <a:solidFill>
                  <a:srgbClr val="9900CC"/>
                </a:solidFill>
              </a:rPr>
              <a:t> </a:t>
            </a:r>
          </a:p>
          <a:p>
            <a:pPr lvl="1" algn="just">
              <a:spcBef>
                <a:spcPts val="600"/>
              </a:spcBef>
              <a:buClr>
                <a:srgbClr val="FF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9900CC"/>
                </a:solidFill>
                <a:latin typeface="宋体" charset="-122"/>
              </a:rPr>
              <a:t> 采用灵活的调度算法</a:t>
            </a:r>
            <a:r>
              <a:rPr lang="zh-CN" altLang="en-GB" sz="2400">
                <a:solidFill>
                  <a:srgbClr val="9900CC"/>
                </a:solidFill>
              </a:rPr>
              <a:t> </a:t>
            </a:r>
          </a:p>
          <a:p>
            <a:pPr lvl="1" algn="just">
              <a:spcBef>
                <a:spcPts val="600"/>
              </a:spcBef>
              <a:buClr>
                <a:srgbClr val="FF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9900CC"/>
                </a:solidFill>
                <a:latin typeface="宋体" charset="-122"/>
              </a:rPr>
              <a:t> 采用快速小区交换</a:t>
            </a:r>
            <a:r>
              <a:rPr lang="zh-CN" altLang="en-GB" sz="2400">
                <a:solidFill>
                  <a:srgbClr val="9900CC"/>
                </a:solidFill>
              </a:rPr>
              <a:t> </a:t>
            </a:r>
          </a:p>
          <a:p>
            <a:pPr>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sz="2400">
              <a:solidFill>
                <a:srgbClr val="9900CC"/>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grpSp>
        <p:nvGrpSpPr>
          <p:cNvPr id="8" name="Group 12"/>
          <p:cNvGrpSpPr>
            <a:grpSpLocks/>
          </p:cNvGrpSpPr>
          <p:nvPr/>
        </p:nvGrpSpPr>
        <p:grpSpPr bwMode="auto">
          <a:xfrm>
            <a:off x="2071670" y="3000372"/>
            <a:ext cx="5113338" cy="687388"/>
            <a:chOff x="1296" y="1392"/>
            <a:chExt cx="3221" cy="433"/>
          </a:xfrm>
        </p:grpSpPr>
        <p:sp>
          <p:nvSpPr>
            <p:cNvPr id="9" name="AutoShape 13"/>
            <p:cNvSpPr>
              <a:spLocks noChangeArrowheads="1"/>
            </p:cNvSpPr>
            <p:nvPr/>
          </p:nvSpPr>
          <p:spPr bwMode="auto">
            <a:xfrm>
              <a:off x="1556" y="1467"/>
              <a:ext cx="2961" cy="289"/>
            </a:xfrm>
            <a:prstGeom prst="roundRect">
              <a:avLst>
                <a:gd name="adj" fmla="val 16667"/>
              </a:avLst>
            </a:prstGeom>
            <a:gradFill rotWithShape="0">
              <a:gsLst>
                <a:gs pos="0">
                  <a:srgbClr val="5AA5DE"/>
                </a:gs>
                <a:gs pos="50000">
                  <a:srgbClr val="DBEBF7"/>
                </a:gs>
                <a:gs pos="100000">
                  <a:srgbClr val="5AA5DE"/>
                </a:gs>
              </a:gsLst>
              <a:lin ang="5400000" scaled="1"/>
            </a:gradFill>
            <a:ln w="12600">
              <a:solidFill>
                <a:srgbClr val="FFFFFF"/>
              </a:solidFill>
              <a:miter lim="800000"/>
              <a:headEnd/>
              <a:tailEnd/>
            </a:ln>
            <a:effectLst/>
          </p:spPr>
          <p:txBody>
            <a:bodyPr wrap="none" anchor="ctr"/>
            <a:lstStyle/>
            <a:p>
              <a:endParaRPr lang="zh-CN" altLang="en-US"/>
            </a:p>
          </p:txBody>
        </p:sp>
        <p:sp>
          <p:nvSpPr>
            <p:cNvPr id="10" name="AutoShape 14"/>
            <p:cNvSpPr>
              <a:spLocks noChangeArrowheads="1"/>
            </p:cNvSpPr>
            <p:nvPr/>
          </p:nvSpPr>
          <p:spPr bwMode="auto">
            <a:xfrm>
              <a:off x="1296" y="1392"/>
              <a:ext cx="467" cy="433"/>
            </a:xfrm>
            <a:prstGeom prst="diamond">
              <a:avLst/>
            </a:prstGeom>
            <a:solidFill>
              <a:srgbClr val="5AA5DE"/>
            </a:solidFill>
            <a:ln w="25560">
              <a:solidFill>
                <a:srgbClr val="FFFFFF"/>
              </a:solidFill>
              <a:miter lim="800000"/>
              <a:headEnd/>
              <a:tailEnd/>
            </a:ln>
            <a:effectLst/>
          </p:spPr>
          <p:txBody>
            <a:bodyPr wrap="none" anchor="ctr"/>
            <a:lstStyle/>
            <a:p>
              <a:endParaRPr lang="zh-CN" altLang="en-US"/>
            </a:p>
          </p:txBody>
        </p:sp>
        <p:sp>
          <p:nvSpPr>
            <p:cNvPr id="11" name="Text Box 15"/>
            <p:cNvSpPr txBox="1">
              <a:spLocks noChangeArrowheads="1"/>
            </p:cNvSpPr>
            <p:nvPr/>
          </p:nvSpPr>
          <p:spPr bwMode="auto">
            <a:xfrm>
              <a:off x="1711" y="1503"/>
              <a:ext cx="2338" cy="215"/>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smtClean="0">
                  <a:solidFill>
                    <a:srgbClr val="000066"/>
                  </a:solidFill>
                </a:rPr>
                <a:t>WDMA</a:t>
              </a:r>
              <a:r>
                <a:rPr lang="zh-CN" altLang="en-US" sz="1600" b="1" dirty="0" smtClean="0">
                  <a:solidFill>
                    <a:srgbClr val="000066"/>
                  </a:solidFill>
                </a:rPr>
                <a:t>与</a:t>
              </a:r>
              <a:r>
                <a:rPr lang="en-US" altLang="zh-CN" sz="1600" b="1" dirty="0" smtClean="0">
                  <a:solidFill>
                    <a:srgbClr val="000066"/>
                  </a:solidFill>
                </a:rPr>
                <a:t>HSDPA</a:t>
              </a:r>
              <a:endParaRPr lang="en-GB" altLang="zh-CN" sz="1600" b="1" dirty="0">
                <a:solidFill>
                  <a:srgbClr val="000066"/>
                </a:solidFill>
              </a:endParaRPr>
            </a:p>
          </p:txBody>
        </p:sp>
        <p:sp>
          <p:nvSpPr>
            <p:cNvPr id="12" name="Text Box 16"/>
            <p:cNvSpPr txBox="1">
              <a:spLocks noChangeArrowheads="1"/>
            </p:cNvSpPr>
            <p:nvPr/>
          </p:nvSpPr>
          <p:spPr bwMode="auto">
            <a:xfrm>
              <a:off x="1376" y="1515"/>
              <a:ext cx="290" cy="212"/>
            </a:xfrm>
            <a:prstGeom prst="rect">
              <a:avLst/>
            </a:prstGeom>
            <a:noFill/>
            <a:ln w="9525">
              <a:noFill/>
              <a:round/>
              <a:headEnd/>
              <a:tailEnd/>
            </a:ln>
            <a:effectLst/>
          </p:spPr>
          <p:txBody>
            <a:bodyPr wrap="none" lIns="90000" tIns="46800" rIns="90000" bIns="46800">
              <a:spAutoFit/>
            </a:bodyPr>
            <a:lstStyle/>
            <a:p>
              <a:pPr algn="ctr" eaLnBrk="0" hangingPunct="0">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a:solidFill>
                    <a:srgbClr val="FFFFFF"/>
                  </a:solidFill>
                </a:rPr>
                <a:t>7.3</a:t>
              </a:r>
            </a:p>
          </p:txBody>
        </p:sp>
      </p:grpSp>
    </p:spTree>
  </p:cSld>
  <p:clrMapOvr>
    <a:masterClrMapping/>
  </p:clrMapOvr>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8"/>
                                        </p:tgtEl>
                                        <p:attrNameLst>
                                          <p:attrName>style.visibility</p:attrName>
                                        </p:attrNameLst>
                                      </p:cBhvr>
                                      <p:to>
                                        <p:strVal val="visible"/>
                                      </p:to>
                                    </p:set>
                                    <p:animEffect transition="in" filter="blinds(horizontal)">
                                      <p:cBhvr additive="repl">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07555"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buFont typeface="楷体_GB2312"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latin typeface="楷体_GB2312" pitchFamily="49" charset="0"/>
              </a:rPr>
              <a:t>概述</a:t>
            </a:r>
          </a:p>
        </p:txBody>
      </p:sp>
      <p:sp>
        <p:nvSpPr>
          <p:cNvPr id="407556" name="Text Box 4"/>
          <p:cNvSpPr txBox="1">
            <a:spLocks noChangeArrowheads="1"/>
          </p:cNvSpPr>
          <p:nvPr/>
        </p:nvSpPr>
        <p:spPr bwMode="auto">
          <a:xfrm>
            <a:off x="685800" y="1524000"/>
            <a:ext cx="8229600" cy="5334000"/>
          </a:xfrm>
          <a:prstGeom prst="rect">
            <a:avLst/>
          </a:prstGeom>
          <a:noFill/>
          <a:ln w="9525">
            <a:noFill/>
            <a:round/>
            <a:headEnd/>
            <a:tailEnd/>
          </a:ln>
          <a:effectLst/>
        </p:spPr>
        <p:txBody>
          <a:bodyPr/>
          <a:lstStyle/>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solidFill>
                  <a:srgbClr val="1D7ACF"/>
                </a:solidFill>
                <a:latin typeface="Verdana" pitchFamily="32" charset="0"/>
              </a:rPr>
              <a:t>WCDMA</a:t>
            </a:r>
            <a:r>
              <a:rPr lang="zh-CN" altLang="en-GB" sz="2400">
                <a:solidFill>
                  <a:srgbClr val="1D7ACF"/>
                </a:solidFill>
                <a:latin typeface="Verdana" pitchFamily="32" charset="0"/>
              </a:rPr>
              <a:t>技术</a:t>
            </a:r>
            <a:r>
              <a:rPr lang="zh-CN" altLang="en-GB" sz="2400">
                <a:solidFill>
                  <a:srgbClr val="FF3300"/>
                </a:solidFill>
                <a:latin typeface="Verdana" pitchFamily="32" charset="0"/>
              </a:rPr>
              <a:t>特点</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Verdana" pitchFamily="32" charset="0"/>
              </a:rPr>
              <a:t>宽带直扩码分多址（</a:t>
            </a:r>
            <a:r>
              <a:rPr lang="en-GB" altLang="zh-CN" sz="2400" u="sng">
                <a:solidFill>
                  <a:srgbClr val="0066FF"/>
                </a:solidFill>
                <a:latin typeface="Verdana" pitchFamily="32" charset="0"/>
              </a:rPr>
              <a:t>DS-CDMA</a:t>
            </a:r>
            <a:r>
              <a:rPr lang="zh-CN" altLang="en-GB" sz="2400">
                <a:solidFill>
                  <a:srgbClr val="1D7ACF"/>
                </a:solidFill>
                <a:latin typeface="Verdana" pitchFamily="32" charset="0"/>
              </a:rPr>
              <a:t>）系统</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u="sng">
                <a:solidFill>
                  <a:srgbClr val="0066FF"/>
                </a:solidFill>
                <a:latin typeface="Verdana" pitchFamily="32" charset="0"/>
              </a:rPr>
              <a:t>5MHz</a:t>
            </a:r>
            <a:r>
              <a:rPr lang="zh-CN" altLang="en-GB" sz="2400" u="sng">
                <a:solidFill>
                  <a:srgbClr val="0066FF"/>
                </a:solidFill>
                <a:latin typeface="Verdana" pitchFamily="32" charset="0"/>
              </a:rPr>
              <a:t>带宽</a:t>
            </a:r>
            <a:r>
              <a:rPr lang="zh-CN" altLang="en-GB" sz="2400">
                <a:solidFill>
                  <a:srgbClr val="1D7ACF"/>
                </a:solidFill>
                <a:latin typeface="Verdana" pitchFamily="32" charset="0"/>
              </a:rPr>
              <a:t>   </a:t>
            </a:r>
            <a:r>
              <a:rPr lang="en-GB" altLang="zh-CN" sz="2400" u="sng">
                <a:solidFill>
                  <a:srgbClr val="0066FF"/>
                </a:solidFill>
                <a:latin typeface="Verdana" pitchFamily="32" charset="0"/>
              </a:rPr>
              <a:t>3.84Mchip/s</a:t>
            </a:r>
            <a:r>
              <a:rPr lang="zh-CN" altLang="en-GB" sz="2400" u="sng">
                <a:solidFill>
                  <a:srgbClr val="1D7ACF"/>
                </a:solidFill>
                <a:latin typeface="Verdana" pitchFamily="32" charset="0"/>
              </a:rPr>
              <a:t>码片速率</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u="sng">
                <a:solidFill>
                  <a:srgbClr val="0066FF"/>
                </a:solidFill>
                <a:latin typeface="Verdana" pitchFamily="32" charset="0"/>
              </a:rPr>
              <a:t>可变</a:t>
            </a:r>
            <a:r>
              <a:rPr lang="zh-CN" altLang="en-GB" sz="2400" u="sng">
                <a:solidFill>
                  <a:srgbClr val="1D7ACF"/>
                </a:solidFill>
                <a:latin typeface="Verdana" pitchFamily="32" charset="0"/>
              </a:rPr>
              <a:t>的用户速率</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u="sng">
                <a:solidFill>
                  <a:srgbClr val="1D7ACF"/>
                </a:solidFill>
                <a:latin typeface="Verdana" pitchFamily="32" charset="0"/>
              </a:rPr>
              <a:t>频分双工（</a:t>
            </a:r>
            <a:r>
              <a:rPr lang="en-GB" altLang="zh-CN" sz="2400" u="sng">
                <a:solidFill>
                  <a:srgbClr val="0066FF"/>
                </a:solidFill>
                <a:latin typeface="Verdana" pitchFamily="32" charset="0"/>
              </a:rPr>
              <a:t>FDD</a:t>
            </a:r>
            <a:r>
              <a:rPr lang="zh-CN" altLang="en-GB" sz="2400" u="sng">
                <a:solidFill>
                  <a:srgbClr val="1D7ACF"/>
                </a:solidFill>
                <a:latin typeface="Verdana" pitchFamily="32" charset="0"/>
              </a:rPr>
              <a:t>）和时分双工（</a:t>
            </a:r>
            <a:r>
              <a:rPr lang="en-GB" altLang="zh-CN" sz="2400" u="sng">
                <a:solidFill>
                  <a:srgbClr val="0066FF"/>
                </a:solidFill>
                <a:latin typeface="Verdana" pitchFamily="32" charset="0"/>
              </a:rPr>
              <a:t>TDD</a:t>
            </a:r>
            <a:r>
              <a:rPr lang="zh-CN" altLang="en-GB" sz="2400" u="sng">
                <a:solidFill>
                  <a:srgbClr val="1D7ACF"/>
                </a:solidFill>
                <a:latin typeface="Verdana" pitchFamily="32" charset="0"/>
              </a:rPr>
              <a:t>）</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u="sng">
                <a:solidFill>
                  <a:srgbClr val="1D7ACF"/>
                </a:solidFill>
                <a:latin typeface="Verdana" pitchFamily="32" charset="0"/>
              </a:rPr>
              <a:t>支持</a:t>
            </a:r>
            <a:r>
              <a:rPr lang="zh-CN" altLang="en-GB" sz="2400" u="sng">
                <a:solidFill>
                  <a:srgbClr val="0066FF"/>
                </a:solidFill>
                <a:latin typeface="Verdana" pitchFamily="32" charset="0"/>
              </a:rPr>
              <a:t>异步基站</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u="sng">
                <a:solidFill>
                  <a:srgbClr val="1D7ACF"/>
                </a:solidFill>
                <a:latin typeface="Verdana" pitchFamily="32" charset="0"/>
              </a:rPr>
              <a:t>上下行链路采用基于导频符号或公共导频的</a:t>
            </a:r>
            <a:r>
              <a:rPr lang="zh-CN" altLang="en-GB" sz="2400" u="sng">
                <a:solidFill>
                  <a:srgbClr val="0066FF"/>
                </a:solidFill>
                <a:latin typeface="Verdana" pitchFamily="32" charset="0"/>
              </a:rPr>
              <a:t>相干检测</a:t>
            </a:r>
          </a:p>
          <a:p>
            <a:pPr marL="341313" indent="-341313">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sz="2400" u="sng">
              <a:solidFill>
                <a:srgbClr val="0066FF"/>
              </a:solidFill>
              <a:latin typeface="Verdana" pitchFamily="32" charset="0"/>
            </a:endParaRPr>
          </a:p>
          <a:p>
            <a:pPr marL="341313" indent="-341313">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sz="2400" u="sng">
              <a:solidFill>
                <a:srgbClr val="0066FF"/>
              </a:solidFill>
              <a:latin typeface="Verdana" pitchFamily="32"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09603"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a:solidFill>
                  <a:srgbClr val="FFFFFF"/>
                </a:solidFill>
              </a:rPr>
              <a:t>WCDMA</a:t>
            </a:r>
            <a:r>
              <a:rPr lang="zh-CN" altLang="en-GB" sz="2800">
                <a:solidFill>
                  <a:srgbClr val="FFFFFF"/>
                </a:solidFill>
              </a:rPr>
              <a:t>的主要参数</a:t>
            </a:r>
          </a:p>
        </p:txBody>
      </p:sp>
      <p:grpSp>
        <p:nvGrpSpPr>
          <p:cNvPr id="409604" name="Group 4"/>
          <p:cNvGrpSpPr>
            <a:grpSpLocks/>
          </p:cNvGrpSpPr>
          <p:nvPr/>
        </p:nvGrpSpPr>
        <p:grpSpPr bwMode="auto">
          <a:xfrm>
            <a:off x="684213" y="1547813"/>
            <a:ext cx="7770812" cy="4733925"/>
            <a:chOff x="431" y="975"/>
            <a:chExt cx="4895" cy="2982"/>
          </a:xfrm>
        </p:grpSpPr>
        <p:sp>
          <p:nvSpPr>
            <p:cNvPr id="409605" name="Rectangle 5"/>
            <p:cNvSpPr>
              <a:spLocks noChangeArrowheads="1"/>
            </p:cNvSpPr>
            <p:nvPr/>
          </p:nvSpPr>
          <p:spPr bwMode="auto">
            <a:xfrm>
              <a:off x="431" y="975"/>
              <a:ext cx="2448" cy="250"/>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多址接入方式</a:t>
              </a:r>
            </a:p>
          </p:txBody>
        </p:sp>
        <p:sp>
          <p:nvSpPr>
            <p:cNvPr id="409606" name="Rectangle 6"/>
            <p:cNvSpPr>
              <a:spLocks noChangeArrowheads="1"/>
            </p:cNvSpPr>
            <p:nvPr/>
          </p:nvSpPr>
          <p:spPr bwMode="auto">
            <a:xfrm>
              <a:off x="2879" y="975"/>
              <a:ext cx="2448" cy="250"/>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33CC"/>
                  </a:solidFill>
                  <a:latin typeface="Verdana" pitchFamily="32" charset="0"/>
                </a:rPr>
                <a:t>DC-CDMA</a:t>
              </a:r>
            </a:p>
          </p:txBody>
        </p:sp>
        <p:sp>
          <p:nvSpPr>
            <p:cNvPr id="409607" name="Rectangle 7"/>
            <p:cNvSpPr>
              <a:spLocks noChangeArrowheads="1"/>
            </p:cNvSpPr>
            <p:nvPr/>
          </p:nvSpPr>
          <p:spPr bwMode="auto">
            <a:xfrm>
              <a:off x="431" y="1225"/>
              <a:ext cx="2448" cy="260"/>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双工方式</a:t>
              </a:r>
            </a:p>
          </p:txBody>
        </p:sp>
        <p:sp>
          <p:nvSpPr>
            <p:cNvPr id="409608" name="Rectangle 8"/>
            <p:cNvSpPr>
              <a:spLocks noChangeArrowheads="1"/>
            </p:cNvSpPr>
            <p:nvPr/>
          </p:nvSpPr>
          <p:spPr bwMode="auto">
            <a:xfrm>
              <a:off x="2879" y="1225"/>
              <a:ext cx="2448" cy="260"/>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33CC"/>
                  </a:solidFill>
                  <a:latin typeface="Verdana" pitchFamily="32" charset="0"/>
                </a:rPr>
                <a:t>FDD/TDD</a:t>
              </a:r>
            </a:p>
          </p:txBody>
        </p:sp>
        <p:sp>
          <p:nvSpPr>
            <p:cNvPr id="409609" name="Rectangle 9"/>
            <p:cNvSpPr>
              <a:spLocks noChangeArrowheads="1"/>
            </p:cNvSpPr>
            <p:nvPr/>
          </p:nvSpPr>
          <p:spPr bwMode="auto">
            <a:xfrm>
              <a:off x="431" y="1485"/>
              <a:ext cx="2448" cy="259"/>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基站同步</a:t>
              </a:r>
            </a:p>
          </p:txBody>
        </p:sp>
        <p:sp>
          <p:nvSpPr>
            <p:cNvPr id="409610" name="Rectangle 10"/>
            <p:cNvSpPr>
              <a:spLocks noChangeArrowheads="1"/>
            </p:cNvSpPr>
            <p:nvPr/>
          </p:nvSpPr>
          <p:spPr bwMode="auto">
            <a:xfrm>
              <a:off x="2879" y="1485"/>
              <a:ext cx="2448" cy="259"/>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异步方式</a:t>
              </a:r>
            </a:p>
          </p:txBody>
        </p:sp>
        <p:sp>
          <p:nvSpPr>
            <p:cNvPr id="409611" name="Rectangle 11"/>
            <p:cNvSpPr>
              <a:spLocks noChangeArrowheads="1"/>
            </p:cNvSpPr>
            <p:nvPr/>
          </p:nvSpPr>
          <p:spPr bwMode="auto">
            <a:xfrm>
              <a:off x="431" y="1744"/>
              <a:ext cx="2448" cy="259"/>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码片速率</a:t>
              </a:r>
            </a:p>
          </p:txBody>
        </p:sp>
        <p:sp>
          <p:nvSpPr>
            <p:cNvPr id="409612" name="Rectangle 12"/>
            <p:cNvSpPr>
              <a:spLocks noChangeArrowheads="1"/>
            </p:cNvSpPr>
            <p:nvPr/>
          </p:nvSpPr>
          <p:spPr bwMode="auto">
            <a:xfrm>
              <a:off x="2879" y="1744"/>
              <a:ext cx="2448" cy="259"/>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33CC"/>
                  </a:solidFill>
                  <a:latin typeface="Verdana" pitchFamily="32" charset="0"/>
                </a:rPr>
                <a:t>3.84Mchip/s</a:t>
              </a:r>
            </a:p>
          </p:txBody>
        </p:sp>
        <p:sp>
          <p:nvSpPr>
            <p:cNvPr id="409613" name="Rectangle 13"/>
            <p:cNvSpPr>
              <a:spLocks noChangeArrowheads="1"/>
            </p:cNvSpPr>
            <p:nvPr/>
          </p:nvSpPr>
          <p:spPr bwMode="auto">
            <a:xfrm>
              <a:off x="431" y="2003"/>
              <a:ext cx="2448" cy="260"/>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帧长</a:t>
              </a:r>
            </a:p>
          </p:txBody>
        </p:sp>
        <p:sp>
          <p:nvSpPr>
            <p:cNvPr id="409614" name="Rectangle 14"/>
            <p:cNvSpPr>
              <a:spLocks noChangeArrowheads="1"/>
            </p:cNvSpPr>
            <p:nvPr/>
          </p:nvSpPr>
          <p:spPr bwMode="auto">
            <a:xfrm>
              <a:off x="2879" y="2003"/>
              <a:ext cx="2448" cy="260"/>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33CC"/>
                  </a:solidFill>
                  <a:latin typeface="Verdana" pitchFamily="32" charset="0"/>
                </a:rPr>
                <a:t>10ms</a:t>
              </a:r>
            </a:p>
          </p:txBody>
        </p:sp>
        <p:sp>
          <p:nvSpPr>
            <p:cNvPr id="409615" name="Rectangle 15"/>
            <p:cNvSpPr>
              <a:spLocks noChangeArrowheads="1"/>
            </p:cNvSpPr>
            <p:nvPr/>
          </p:nvSpPr>
          <p:spPr bwMode="auto">
            <a:xfrm>
              <a:off x="431" y="2263"/>
              <a:ext cx="2448" cy="259"/>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载波带宽</a:t>
              </a:r>
            </a:p>
          </p:txBody>
        </p:sp>
        <p:sp>
          <p:nvSpPr>
            <p:cNvPr id="409616" name="Rectangle 16"/>
            <p:cNvSpPr>
              <a:spLocks noChangeArrowheads="1"/>
            </p:cNvSpPr>
            <p:nvPr/>
          </p:nvSpPr>
          <p:spPr bwMode="auto">
            <a:xfrm>
              <a:off x="2879" y="2263"/>
              <a:ext cx="2448" cy="259"/>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33CC"/>
                  </a:solidFill>
                  <a:latin typeface="Verdana" pitchFamily="32" charset="0"/>
                </a:rPr>
                <a:t>5MHz</a:t>
              </a:r>
            </a:p>
          </p:txBody>
        </p:sp>
        <p:sp>
          <p:nvSpPr>
            <p:cNvPr id="409617" name="Rectangle 17"/>
            <p:cNvSpPr>
              <a:spLocks noChangeArrowheads="1"/>
            </p:cNvSpPr>
            <p:nvPr/>
          </p:nvSpPr>
          <p:spPr bwMode="auto">
            <a:xfrm>
              <a:off x="431" y="2522"/>
              <a:ext cx="2448" cy="259"/>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多速率</a:t>
              </a:r>
            </a:p>
          </p:txBody>
        </p:sp>
        <p:sp>
          <p:nvSpPr>
            <p:cNvPr id="409618" name="Rectangle 18"/>
            <p:cNvSpPr>
              <a:spLocks noChangeArrowheads="1"/>
            </p:cNvSpPr>
            <p:nvPr/>
          </p:nvSpPr>
          <p:spPr bwMode="auto">
            <a:xfrm>
              <a:off x="2879" y="2522"/>
              <a:ext cx="2448" cy="259"/>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可变的扩频因子和多码</a:t>
              </a:r>
            </a:p>
          </p:txBody>
        </p:sp>
        <p:sp>
          <p:nvSpPr>
            <p:cNvPr id="409619" name="Rectangle 19"/>
            <p:cNvSpPr>
              <a:spLocks noChangeArrowheads="1"/>
            </p:cNvSpPr>
            <p:nvPr/>
          </p:nvSpPr>
          <p:spPr bwMode="auto">
            <a:xfrm>
              <a:off x="431" y="2781"/>
              <a:ext cx="2448" cy="442"/>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检测</a:t>
              </a:r>
            </a:p>
          </p:txBody>
        </p:sp>
        <p:sp>
          <p:nvSpPr>
            <p:cNvPr id="409620" name="Rectangle 20"/>
            <p:cNvSpPr>
              <a:spLocks noChangeArrowheads="1"/>
            </p:cNvSpPr>
            <p:nvPr/>
          </p:nvSpPr>
          <p:spPr bwMode="auto">
            <a:xfrm>
              <a:off x="2879" y="2781"/>
              <a:ext cx="2448" cy="442"/>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使用导频符号或公共导频进行相干检测</a:t>
              </a:r>
            </a:p>
          </p:txBody>
        </p:sp>
        <p:sp>
          <p:nvSpPr>
            <p:cNvPr id="409621" name="Rectangle 21"/>
            <p:cNvSpPr>
              <a:spLocks noChangeArrowheads="1"/>
            </p:cNvSpPr>
            <p:nvPr/>
          </p:nvSpPr>
          <p:spPr bwMode="auto">
            <a:xfrm>
              <a:off x="431" y="3223"/>
              <a:ext cx="2448" cy="293"/>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多用户检测、智能天线</a:t>
              </a:r>
            </a:p>
          </p:txBody>
        </p:sp>
        <p:sp>
          <p:nvSpPr>
            <p:cNvPr id="409622" name="Rectangle 22"/>
            <p:cNvSpPr>
              <a:spLocks noChangeArrowheads="1"/>
            </p:cNvSpPr>
            <p:nvPr/>
          </p:nvSpPr>
          <p:spPr bwMode="auto">
            <a:xfrm>
              <a:off x="2879" y="3223"/>
              <a:ext cx="2448" cy="293"/>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标准支持，应用时可选</a:t>
              </a:r>
            </a:p>
          </p:txBody>
        </p:sp>
        <p:sp>
          <p:nvSpPr>
            <p:cNvPr id="409623" name="Rectangle 23"/>
            <p:cNvSpPr>
              <a:spLocks noChangeArrowheads="1"/>
            </p:cNvSpPr>
            <p:nvPr/>
          </p:nvSpPr>
          <p:spPr bwMode="auto">
            <a:xfrm>
              <a:off x="431" y="3516"/>
              <a:ext cx="2448" cy="442"/>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业务复用</a:t>
              </a:r>
            </a:p>
          </p:txBody>
        </p:sp>
        <p:sp>
          <p:nvSpPr>
            <p:cNvPr id="409624" name="Rectangle 24"/>
            <p:cNvSpPr>
              <a:spLocks noChangeArrowheads="1"/>
            </p:cNvSpPr>
            <p:nvPr/>
          </p:nvSpPr>
          <p:spPr bwMode="auto">
            <a:xfrm>
              <a:off x="2879" y="3516"/>
              <a:ext cx="2448" cy="442"/>
            </a:xfrm>
            <a:prstGeom prst="rect">
              <a:avLst/>
            </a:prstGeom>
            <a:solidFill>
              <a:srgbClr val="FFFF99"/>
            </a:solidFill>
            <a:ln w="9525">
              <a:noFill/>
              <a:round/>
              <a:headEnd/>
              <a:tailEnd/>
            </a:ln>
            <a:effectLst/>
          </p:spPr>
          <p:txBody>
            <a:bodyPr lIns="92160" tIns="46080" rIns="92160" bIns="46080"/>
            <a:lstStyle/>
            <a:p>
              <a:pPr>
                <a:spcBef>
                  <a:spcPts val="500"/>
                </a:spcBef>
                <a:buClr>
                  <a:srgbClr val="5AA5DE"/>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33CC"/>
                  </a:solidFill>
                  <a:latin typeface="Verdana" pitchFamily="32" charset="0"/>
                </a:rPr>
                <a:t>具有不同服务质量要求的业务复用到同一个连接中</a:t>
              </a:r>
            </a:p>
          </p:txBody>
        </p:sp>
        <p:sp>
          <p:nvSpPr>
            <p:cNvPr id="409625" name="Line 25"/>
            <p:cNvSpPr>
              <a:spLocks noChangeShapeType="1"/>
            </p:cNvSpPr>
            <p:nvPr/>
          </p:nvSpPr>
          <p:spPr bwMode="auto">
            <a:xfrm>
              <a:off x="2879" y="975"/>
              <a:ext cx="1" cy="2983"/>
            </a:xfrm>
            <a:prstGeom prst="line">
              <a:avLst/>
            </a:prstGeom>
            <a:noFill/>
            <a:ln w="12600">
              <a:solidFill>
                <a:srgbClr val="000066"/>
              </a:solidFill>
              <a:miter lim="800000"/>
              <a:headEnd/>
              <a:tailEnd/>
            </a:ln>
            <a:effectLst/>
          </p:spPr>
          <p:txBody>
            <a:bodyPr/>
            <a:lstStyle/>
            <a:p>
              <a:endParaRPr lang="zh-CN" altLang="en-US"/>
            </a:p>
          </p:txBody>
        </p:sp>
        <p:sp>
          <p:nvSpPr>
            <p:cNvPr id="409626" name="Line 26"/>
            <p:cNvSpPr>
              <a:spLocks noChangeShapeType="1"/>
            </p:cNvSpPr>
            <p:nvPr/>
          </p:nvSpPr>
          <p:spPr bwMode="auto">
            <a:xfrm>
              <a:off x="431" y="1225"/>
              <a:ext cx="4896" cy="1"/>
            </a:xfrm>
            <a:prstGeom prst="line">
              <a:avLst/>
            </a:prstGeom>
            <a:noFill/>
            <a:ln w="12600">
              <a:solidFill>
                <a:srgbClr val="000066"/>
              </a:solidFill>
              <a:miter lim="800000"/>
              <a:headEnd/>
              <a:tailEnd/>
            </a:ln>
            <a:effectLst/>
          </p:spPr>
          <p:txBody>
            <a:bodyPr/>
            <a:lstStyle/>
            <a:p>
              <a:endParaRPr lang="zh-CN" altLang="en-US"/>
            </a:p>
          </p:txBody>
        </p:sp>
        <p:sp>
          <p:nvSpPr>
            <p:cNvPr id="409627" name="Line 27"/>
            <p:cNvSpPr>
              <a:spLocks noChangeShapeType="1"/>
            </p:cNvSpPr>
            <p:nvPr/>
          </p:nvSpPr>
          <p:spPr bwMode="auto">
            <a:xfrm>
              <a:off x="431" y="1485"/>
              <a:ext cx="4896" cy="1"/>
            </a:xfrm>
            <a:prstGeom prst="line">
              <a:avLst/>
            </a:prstGeom>
            <a:noFill/>
            <a:ln w="12600">
              <a:solidFill>
                <a:srgbClr val="000066"/>
              </a:solidFill>
              <a:miter lim="800000"/>
              <a:headEnd/>
              <a:tailEnd/>
            </a:ln>
            <a:effectLst/>
          </p:spPr>
          <p:txBody>
            <a:bodyPr/>
            <a:lstStyle/>
            <a:p>
              <a:endParaRPr lang="zh-CN" altLang="en-US"/>
            </a:p>
          </p:txBody>
        </p:sp>
        <p:sp>
          <p:nvSpPr>
            <p:cNvPr id="409628" name="Line 28"/>
            <p:cNvSpPr>
              <a:spLocks noChangeShapeType="1"/>
            </p:cNvSpPr>
            <p:nvPr/>
          </p:nvSpPr>
          <p:spPr bwMode="auto">
            <a:xfrm>
              <a:off x="431" y="1744"/>
              <a:ext cx="4896" cy="1"/>
            </a:xfrm>
            <a:prstGeom prst="line">
              <a:avLst/>
            </a:prstGeom>
            <a:noFill/>
            <a:ln w="12600">
              <a:solidFill>
                <a:srgbClr val="000066"/>
              </a:solidFill>
              <a:miter lim="800000"/>
              <a:headEnd/>
              <a:tailEnd/>
            </a:ln>
            <a:effectLst/>
          </p:spPr>
          <p:txBody>
            <a:bodyPr/>
            <a:lstStyle/>
            <a:p>
              <a:endParaRPr lang="zh-CN" altLang="en-US"/>
            </a:p>
          </p:txBody>
        </p:sp>
        <p:sp>
          <p:nvSpPr>
            <p:cNvPr id="409629" name="Line 29"/>
            <p:cNvSpPr>
              <a:spLocks noChangeShapeType="1"/>
            </p:cNvSpPr>
            <p:nvPr/>
          </p:nvSpPr>
          <p:spPr bwMode="auto">
            <a:xfrm>
              <a:off x="431" y="2003"/>
              <a:ext cx="4896" cy="1"/>
            </a:xfrm>
            <a:prstGeom prst="line">
              <a:avLst/>
            </a:prstGeom>
            <a:noFill/>
            <a:ln w="12600">
              <a:solidFill>
                <a:srgbClr val="000066"/>
              </a:solidFill>
              <a:miter lim="800000"/>
              <a:headEnd/>
              <a:tailEnd/>
            </a:ln>
            <a:effectLst/>
          </p:spPr>
          <p:txBody>
            <a:bodyPr/>
            <a:lstStyle/>
            <a:p>
              <a:endParaRPr lang="zh-CN" altLang="en-US"/>
            </a:p>
          </p:txBody>
        </p:sp>
        <p:sp>
          <p:nvSpPr>
            <p:cNvPr id="409630" name="Line 30"/>
            <p:cNvSpPr>
              <a:spLocks noChangeShapeType="1"/>
            </p:cNvSpPr>
            <p:nvPr/>
          </p:nvSpPr>
          <p:spPr bwMode="auto">
            <a:xfrm>
              <a:off x="431" y="2263"/>
              <a:ext cx="4896" cy="1"/>
            </a:xfrm>
            <a:prstGeom prst="line">
              <a:avLst/>
            </a:prstGeom>
            <a:noFill/>
            <a:ln w="12600">
              <a:solidFill>
                <a:srgbClr val="000066"/>
              </a:solidFill>
              <a:miter lim="800000"/>
              <a:headEnd/>
              <a:tailEnd/>
            </a:ln>
            <a:effectLst/>
          </p:spPr>
          <p:txBody>
            <a:bodyPr/>
            <a:lstStyle/>
            <a:p>
              <a:endParaRPr lang="zh-CN" altLang="en-US"/>
            </a:p>
          </p:txBody>
        </p:sp>
        <p:sp>
          <p:nvSpPr>
            <p:cNvPr id="409631" name="Line 31"/>
            <p:cNvSpPr>
              <a:spLocks noChangeShapeType="1"/>
            </p:cNvSpPr>
            <p:nvPr/>
          </p:nvSpPr>
          <p:spPr bwMode="auto">
            <a:xfrm>
              <a:off x="431" y="2522"/>
              <a:ext cx="4896" cy="1"/>
            </a:xfrm>
            <a:prstGeom prst="line">
              <a:avLst/>
            </a:prstGeom>
            <a:noFill/>
            <a:ln w="12600">
              <a:solidFill>
                <a:srgbClr val="000066"/>
              </a:solidFill>
              <a:miter lim="800000"/>
              <a:headEnd/>
              <a:tailEnd/>
            </a:ln>
            <a:effectLst/>
          </p:spPr>
          <p:txBody>
            <a:bodyPr/>
            <a:lstStyle/>
            <a:p>
              <a:endParaRPr lang="zh-CN" altLang="en-US"/>
            </a:p>
          </p:txBody>
        </p:sp>
        <p:sp>
          <p:nvSpPr>
            <p:cNvPr id="409632" name="Line 32"/>
            <p:cNvSpPr>
              <a:spLocks noChangeShapeType="1"/>
            </p:cNvSpPr>
            <p:nvPr/>
          </p:nvSpPr>
          <p:spPr bwMode="auto">
            <a:xfrm>
              <a:off x="431" y="2781"/>
              <a:ext cx="4896" cy="1"/>
            </a:xfrm>
            <a:prstGeom prst="line">
              <a:avLst/>
            </a:prstGeom>
            <a:noFill/>
            <a:ln w="12600">
              <a:solidFill>
                <a:srgbClr val="000066"/>
              </a:solidFill>
              <a:miter lim="800000"/>
              <a:headEnd/>
              <a:tailEnd/>
            </a:ln>
            <a:effectLst/>
          </p:spPr>
          <p:txBody>
            <a:bodyPr/>
            <a:lstStyle/>
            <a:p>
              <a:endParaRPr lang="zh-CN" altLang="en-US"/>
            </a:p>
          </p:txBody>
        </p:sp>
        <p:sp>
          <p:nvSpPr>
            <p:cNvPr id="409633" name="Line 33"/>
            <p:cNvSpPr>
              <a:spLocks noChangeShapeType="1"/>
            </p:cNvSpPr>
            <p:nvPr/>
          </p:nvSpPr>
          <p:spPr bwMode="auto">
            <a:xfrm>
              <a:off x="431" y="3223"/>
              <a:ext cx="4896" cy="1"/>
            </a:xfrm>
            <a:prstGeom prst="line">
              <a:avLst/>
            </a:prstGeom>
            <a:noFill/>
            <a:ln w="12600">
              <a:solidFill>
                <a:srgbClr val="000066"/>
              </a:solidFill>
              <a:miter lim="800000"/>
              <a:headEnd/>
              <a:tailEnd/>
            </a:ln>
            <a:effectLst/>
          </p:spPr>
          <p:txBody>
            <a:bodyPr/>
            <a:lstStyle/>
            <a:p>
              <a:endParaRPr lang="zh-CN" altLang="en-US"/>
            </a:p>
          </p:txBody>
        </p:sp>
        <p:sp>
          <p:nvSpPr>
            <p:cNvPr id="409634" name="Line 34"/>
            <p:cNvSpPr>
              <a:spLocks noChangeShapeType="1"/>
            </p:cNvSpPr>
            <p:nvPr/>
          </p:nvSpPr>
          <p:spPr bwMode="auto">
            <a:xfrm>
              <a:off x="431" y="3516"/>
              <a:ext cx="4896" cy="1"/>
            </a:xfrm>
            <a:prstGeom prst="line">
              <a:avLst/>
            </a:prstGeom>
            <a:noFill/>
            <a:ln w="12600">
              <a:solidFill>
                <a:srgbClr val="000066"/>
              </a:solidFill>
              <a:miter lim="800000"/>
              <a:headEnd/>
              <a:tailEnd/>
            </a:ln>
            <a:effectLst/>
          </p:spPr>
          <p:txBody>
            <a:bodyPr/>
            <a:lstStyle/>
            <a:p>
              <a:endParaRPr lang="zh-CN" altLang="en-US"/>
            </a:p>
          </p:txBody>
        </p:sp>
        <p:sp>
          <p:nvSpPr>
            <p:cNvPr id="409635" name="Line 35"/>
            <p:cNvSpPr>
              <a:spLocks noChangeShapeType="1"/>
            </p:cNvSpPr>
            <p:nvPr/>
          </p:nvSpPr>
          <p:spPr bwMode="auto">
            <a:xfrm>
              <a:off x="431" y="975"/>
              <a:ext cx="1" cy="2983"/>
            </a:xfrm>
            <a:prstGeom prst="line">
              <a:avLst/>
            </a:prstGeom>
            <a:noFill/>
            <a:ln w="28440">
              <a:solidFill>
                <a:srgbClr val="000066"/>
              </a:solidFill>
              <a:miter lim="800000"/>
              <a:headEnd/>
              <a:tailEnd/>
            </a:ln>
            <a:effectLst/>
          </p:spPr>
          <p:txBody>
            <a:bodyPr/>
            <a:lstStyle/>
            <a:p>
              <a:endParaRPr lang="zh-CN" altLang="en-US"/>
            </a:p>
          </p:txBody>
        </p:sp>
        <p:sp>
          <p:nvSpPr>
            <p:cNvPr id="409636" name="Line 36"/>
            <p:cNvSpPr>
              <a:spLocks noChangeShapeType="1"/>
            </p:cNvSpPr>
            <p:nvPr/>
          </p:nvSpPr>
          <p:spPr bwMode="auto">
            <a:xfrm>
              <a:off x="5327" y="975"/>
              <a:ext cx="1" cy="2983"/>
            </a:xfrm>
            <a:prstGeom prst="line">
              <a:avLst/>
            </a:prstGeom>
            <a:noFill/>
            <a:ln w="28440">
              <a:solidFill>
                <a:srgbClr val="000066"/>
              </a:solidFill>
              <a:miter lim="800000"/>
              <a:headEnd/>
              <a:tailEnd/>
            </a:ln>
            <a:effectLst/>
          </p:spPr>
          <p:txBody>
            <a:bodyPr/>
            <a:lstStyle/>
            <a:p>
              <a:endParaRPr lang="zh-CN" altLang="en-US"/>
            </a:p>
          </p:txBody>
        </p:sp>
        <p:sp>
          <p:nvSpPr>
            <p:cNvPr id="409637" name="Line 37"/>
            <p:cNvSpPr>
              <a:spLocks noChangeShapeType="1"/>
            </p:cNvSpPr>
            <p:nvPr/>
          </p:nvSpPr>
          <p:spPr bwMode="auto">
            <a:xfrm>
              <a:off x="431" y="975"/>
              <a:ext cx="4896" cy="1"/>
            </a:xfrm>
            <a:prstGeom prst="line">
              <a:avLst/>
            </a:prstGeom>
            <a:noFill/>
            <a:ln w="28440">
              <a:solidFill>
                <a:srgbClr val="000066"/>
              </a:solidFill>
              <a:miter lim="800000"/>
              <a:headEnd/>
              <a:tailEnd/>
            </a:ln>
            <a:effectLst/>
          </p:spPr>
          <p:txBody>
            <a:bodyPr/>
            <a:lstStyle/>
            <a:p>
              <a:endParaRPr lang="zh-CN" altLang="en-US"/>
            </a:p>
          </p:txBody>
        </p:sp>
        <p:sp>
          <p:nvSpPr>
            <p:cNvPr id="409638" name="Line 38"/>
            <p:cNvSpPr>
              <a:spLocks noChangeShapeType="1"/>
            </p:cNvSpPr>
            <p:nvPr/>
          </p:nvSpPr>
          <p:spPr bwMode="auto">
            <a:xfrm>
              <a:off x="431" y="3958"/>
              <a:ext cx="4896" cy="1"/>
            </a:xfrm>
            <a:prstGeom prst="line">
              <a:avLst/>
            </a:prstGeom>
            <a:noFill/>
            <a:ln w="28440">
              <a:solidFill>
                <a:srgbClr val="000066"/>
              </a:solidFill>
              <a:miter lim="800000"/>
              <a:headEnd/>
              <a:tailEnd/>
            </a:ln>
            <a:effectLst/>
          </p:spPr>
          <p:txBody>
            <a:bodyPr/>
            <a:lstStyle/>
            <a:p>
              <a:endParaRPr lang="zh-CN" altLang="en-US"/>
            </a:p>
          </p:txBody>
        </p:sp>
      </p:gr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409604"/>
                                        </p:tgtEl>
                                        <p:attrNameLst>
                                          <p:attrName>style.visibility</p:attrName>
                                        </p:attrNameLst>
                                      </p:cBhvr>
                                      <p:to>
                                        <p:strVal val="visible"/>
                                      </p:to>
                                    </p:set>
                                    <p:anim calcmode="lin" valueType="num">
                                      <p:cBhvr>
                                        <p:cTn id="7" dur="500" fill="hold"/>
                                        <p:tgtEl>
                                          <p:spTgt spid="409604"/>
                                        </p:tgtEl>
                                        <p:attrNameLst>
                                          <p:attrName>ppt_x</p:attrName>
                                        </p:attrNameLst>
                                      </p:cBhvr>
                                      <p:tavLst>
                                        <p:tav tm="100000">
                                          <p:val>
                                            <p:strVal val="#ppt_x"/>
                                          </p:val>
                                        </p:tav>
                                        <p:tav tm="100000">
                                          <p:val>
                                            <p:strVal val="#ppt_x"/>
                                          </p:val>
                                        </p:tav>
                                      </p:tavLst>
                                    </p:anim>
                                    <p:anim calcmode="lin" valueType="num">
                                      <p:cBhvr>
                                        <p:cTn id="8" dur="500" fill="hold"/>
                                        <p:tgtEl>
                                          <p:spTgt spid="409604"/>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idx="10"/>
          </p:nvPr>
        </p:nvSpPr>
        <p:spPr/>
        <p:txBody>
          <a:bodyPr/>
          <a:lstStyle/>
          <a:p>
            <a:r>
              <a:rPr lang="en-GB" altLang="zh-CN"/>
              <a:t>Mobile Communication Theory</a:t>
            </a:r>
          </a:p>
        </p:txBody>
      </p:sp>
      <p:sp>
        <p:nvSpPr>
          <p:cNvPr id="9217" name="Rectangle 1"/>
          <p:cNvSpPr>
            <a:spLocks noChangeArrowheads="1"/>
          </p:cNvSpPr>
          <p:nvPr/>
        </p:nvSpPr>
        <p:spPr bwMode="auto">
          <a:xfrm>
            <a:off x="107950" y="-100013"/>
            <a:ext cx="7935913" cy="1143001"/>
          </a:xfrm>
          <a:prstGeom prst="rect">
            <a:avLst/>
          </a:prstGeom>
          <a:noFill/>
          <a:ln w="9525">
            <a:noFill/>
            <a:round/>
            <a:headEnd/>
            <a:tailEnd/>
          </a:ln>
          <a:effectLst/>
        </p:spPr>
        <p:txBody>
          <a:bodyPr lIns="92160" tIns="46080" rIns="92160" bIns="46080" anchor="ctr"/>
          <a:lstStyle/>
          <a:p>
            <a:pPr algn="ct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dirty="0">
                <a:solidFill>
                  <a:srgbClr val="FFFFFF"/>
                </a:solidFill>
                <a:effectLst>
                  <a:outerShdw blurRad="38100" dist="38100" dir="2700000" algn="tl">
                    <a:srgbClr val="C0C0C0"/>
                  </a:outerShdw>
                </a:effectLst>
              </a:rPr>
              <a:t>IMT-2000</a:t>
            </a:r>
            <a:r>
              <a:rPr lang="zh-CN" altLang="en-GB" sz="3200" dirty="0">
                <a:solidFill>
                  <a:srgbClr val="FFFFFF"/>
                </a:solidFill>
                <a:effectLst>
                  <a:outerShdw blurRad="38100" dist="38100" dir="2700000" algn="tl">
                    <a:srgbClr val="C0C0C0"/>
                  </a:outerShdw>
                </a:effectLst>
              </a:rPr>
              <a:t>对传输技术提出的</a:t>
            </a:r>
            <a:r>
              <a:rPr lang="zh-CN" altLang="en-GB" sz="3200" dirty="0" smtClean="0">
                <a:solidFill>
                  <a:srgbClr val="FFFFFF"/>
                </a:solidFill>
                <a:effectLst>
                  <a:outerShdw blurRad="38100" dist="38100" dir="2700000" algn="tl">
                    <a:srgbClr val="C0C0C0"/>
                  </a:outerShdw>
                </a:effectLst>
              </a:rPr>
              <a:t>要求</a:t>
            </a:r>
            <a:r>
              <a:rPr lang="zh-CN" altLang="en-US" sz="3200" dirty="0" smtClean="0">
                <a:solidFill>
                  <a:srgbClr val="FFFFFF"/>
                </a:solidFill>
                <a:effectLst>
                  <a:outerShdw blurRad="38100" dist="38100" dir="2700000" algn="tl">
                    <a:srgbClr val="C0C0C0"/>
                  </a:outerShdw>
                </a:effectLst>
              </a:rPr>
              <a:t>（</a:t>
            </a:r>
            <a:r>
              <a:rPr lang="en-US" altLang="zh-CN" sz="3200" dirty="0" smtClean="0">
                <a:solidFill>
                  <a:srgbClr val="FFFFFF"/>
                </a:solidFill>
                <a:effectLst>
                  <a:outerShdw blurRad="38100" dist="38100" dir="2700000" algn="tl">
                    <a:srgbClr val="C0C0C0"/>
                  </a:outerShdw>
                </a:effectLst>
              </a:rPr>
              <a:t>1</a:t>
            </a:r>
            <a:r>
              <a:rPr lang="zh-CN" altLang="en-US" sz="3200" dirty="0" smtClean="0">
                <a:solidFill>
                  <a:srgbClr val="FFFFFF"/>
                </a:solidFill>
                <a:effectLst>
                  <a:outerShdw blurRad="38100" dist="38100" dir="2700000" algn="tl">
                    <a:srgbClr val="C0C0C0"/>
                  </a:outerShdw>
                </a:effectLst>
              </a:rPr>
              <a:t>）</a:t>
            </a:r>
            <a:endParaRPr lang="zh-CN" altLang="en-GB" sz="3200" dirty="0">
              <a:solidFill>
                <a:srgbClr val="FFFFFF"/>
              </a:solidFill>
              <a:effectLst>
                <a:outerShdw blurRad="38100" dist="38100" dir="2700000" algn="tl">
                  <a:srgbClr val="C0C0C0"/>
                </a:outerShdw>
              </a:effectLst>
            </a:endParaRPr>
          </a:p>
        </p:txBody>
      </p:sp>
      <p:sp>
        <p:nvSpPr>
          <p:cNvPr id="9218" name="Rectangle 2"/>
          <p:cNvSpPr>
            <a:spLocks noChangeArrowheads="1"/>
          </p:cNvSpPr>
          <p:nvPr/>
        </p:nvSpPr>
        <p:spPr bwMode="auto">
          <a:xfrm>
            <a:off x="539750" y="1557338"/>
            <a:ext cx="8208963" cy="4114800"/>
          </a:xfrm>
          <a:prstGeom prst="rect">
            <a:avLst/>
          </a:prstGeom>
          <a:noFill/>
          <a:ln w="9525">
            <a:noFill/>
            <a:round/>
            <a:headEnd/>
            <a:tailEnd/>
          </a:ln>
          <a:effectLst/>
        </p:spPr>
        <p:txBody>
          <a:bodyPr lIns="92160" tIns="46080" rIns="92160" bIns="46080"/>
          <a:lstStyle/>
          <a:p>
            <a:pPr marL="608013" indent="-608013">
              <a:lnSpc>
                <a:spcPct val="90000"/>
              </a:lnSpc>
              <a:spcBef>
                <a:spcPts val="700"/>
              </a:spcBef>
              <a:buClr>
                <a:srgbClr val="5AA5DE"/>
              </a:buClr>
              <a:buFont typeface="Wingdings" charset="2"/>
              <a:buChar cha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altLang="en-GB" sz="2800">
                <a:solidFill>
                  <a:srgbClr val="343300"/>
                </a:solidFill>
                <a:latin typeface="楷体_GB2312" pitchFamily="49" charset="0"/>
              </a:rPr>
              <a:t>全球性标准</a:t>
            </a:r>
          </a:p>
          <a:p>
            <a:pPr marL="608013" indent="-608013">
              <a:lnSpc>
                <a:spcPct val="90000"/>
              </a:lnSpc>
              <a:spcBef>
                <a:spcPts val="700"/>
              </a:spcBef>
              <a:buClr>
                <a:srgbClr val="5AA5DE"/>
              </a:buClr>
              <a:buFont typeface="Wingdings" charset="2"/>
              <a:buChar cha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altLang="en-GB" sz="2800">
                <a:solidFill>
                  <a:srgbClr val="343300"/>
                </a:solidFill>
                <a:latin typeface="楷体_GB2312" pitchFamily="49" charset="0"/>
              </a:rPr>
              <a:t>多种环境下支持高速的分组数据传输速率</a:t>
            </a:r>
          </a:p>
          <a:p>
            <a:pPr marL="1065213" lvl="1" indent="-608013">
              <a:lnSpc>
                <a:spcPct val="90000"/>
              </a:lnSpc>
              <a:spcBef>
                <a:spcPts val="600"/>
              </a:spcBef>
              <a:buClr>
                <a:srgbClr val="6600FF"/>
              </a:buClr>
              <a:buFont typeface="Wingdings" charset="2"/>
              <a:buChar cha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altLang="en-GB" sz="2400">
                <a:solidFill>
                  <a:srgbClr val="343300"/>
                </a:solidFill>
                <a:latin typeface="楷体_GB2312" pitchFamily="49" charset="0"/>
              </a:rPr>
              <a:t>快速移动环境 </a:t>
            </a:r>
            <a:r>
              <a:rPr lang="en-GB" altLang="zh-CN" sz="2400" u="sng">
                <a:solidFill>
                  <a:srgbClr val="1D7ACF"/>
                </a:solidFill>
              </a:rPr>
              <a:t>144kbps</a:t>
            </a:r>
          </a:p>
          <a:p>
            <a:pPr marL="1065213" lvl="1" indent="-608013">
              <a:lnSpc>
                <a:spcPct val="90000"/>
              </a:lnSpc>
              <a:spcBef>
                <a:spcPts val="600"/>
              </a:spcBef>
              <a:buClr>
                <a:srgbClr val="6600FF"/>
              </a:buClr>
              <a:buFont typeface="Wingdings" charset="2"/>
              <a:buChar cha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altLang="en-GB" sz="2400">
                <a:solidFill>
                  <a:srgbClr val="343300"/>
                </a:solidFill>
                <a:latin typeface="楷体_GB2312" pitchFamily="49" charset="0"/>
              </a:rPr>
              <a:t>步行环境 </a:t>
            </a:r>
            <a:r>
              <a:rPr lang="en-GB" altLang="zh-CN" sz="2400" u="sng">
                <a:solidFill>
                  <a:srgbClr val="1D7ACF"/>
                </a:solidFill>
              </a:rPr>
              <a:t>384kbps</a:t>
            </a:r>
            <a:r>
              <a:rPr lang="en-GB" altLang="zh-CN" sz="2400">
                <a:solidFill>
                  <a:srgbClr val="343300"/>
                </a:solidFill>
              </a:rPr>
              <a:t> </a:t>
            </a:r>
          </a:p>
          <a:p>
            <a:pPr marL="1065213" lvl="1" indent="-608013">
              <a:lnSpc>
                <a:spcPct val="90000"/>
              </a:lnSpc>
              <a:spcBef>
                <a:spcPts val="700"/>
              </a:spcBef>
              <a:buClr>
                <a:srgbClr val="6600FF"/>
              </a:buClr>
              <a:buFont typeface="Wingdings" charset="2"/>
              <a:buChar cha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altLang="en-GB" sz="2400">
                <a:solidFill>
                  <a:srgbClr val="343300"/>
                </a:solidFill>
                <a:latin typeface="楷体_GB2312" pitchFamily="49" charset="0"/>
              </a:rPr>
              <a:t>固定位置环境</a:t>
            </a:r>
            <a:r>
              <a:rPr lang="en-GB" altLang="zh-CN" sz="2400" u="sng">
                <a:solidFill>
                  <a:srgbClr val="1D7ACF"/>
                </a:solidFill>
              </a:rPr>
              <a:t>2Mbps</a:t>
            </a:r>
            <a:r>
              <a:rPr lang="en-GB" altLang="zh-CN" sz="2800">
                <a:solidFill>
                  <a:srgbClr val="343300"/>
                </a:solidFill>
                <a:latin typeface="楷体_GB2312" pitchFamily="49" charset="0"/>
              </a:rPr>
              <a:t>         </a:t>
            </a:r>
          </a:p>
          <a:p>
            <a:pPr marL="608013" indent="-608013">
              <a:lnSpc>
                <a:spcPct val="90000"/>
              </a:lnSpc>
              <a:spcBef>
                <a:spcPts val="700"/>
              </a:spcBef>
              <a:buClr>
                <a:srgbClr val="5AA5DE"/>
              </a:buClr>
              <a:buFont typeface="Wingdings" charset="2"/>
              <a:buBlip>
                <a:blip r:embed="rId3"/>
              </a:buBlip>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altLang="en-GB" sz="2800">
                <a:solidFill>
                  <a:srgbClr val="343300"/>
                </a:solidFill>
                <a:latin typeface="楷体_GB2312" pitchFamily="49" charset="0"/>
              </a:rPr>
              <a:t>便于系统的升级、演进，易于向下一代系统灵活发展</a:t>
            </a:r>
          </a:p>
          <a:p>
            <a:pPr marL="608013" indent="-608013">
              <a:lnSpc>
                <a:spcPct val="90000"/>
              </a:lnSpc>
              <a:spcBef>
                <a:spcPts val="700"/>
              </a:spcBef>
              <a:buClr>
                <a:srgbClr val="5AA5DE"/>
              </a:buClr>
              <a:buFont typeface="Wingdings" charset="2"/>
              <a:buBlip>
                <a:blip r:embed="rId3"/>
              </a:buBlip>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r>
              <a:rPr lang="zh-CN" altLang="en-GB" sz="2800">
                <a:solidFill>
                  <a:srgbClr val="343300"/>
                </a:solidFill>
                <a:latin typeface="楷体_GB2312" pitchFamily="49" charset="0"/>
              </a:rPr>
              <a:t>传输速率能够按需分配 </a:t>
            </a:r>
          </a:p>
          <a:p>
            <a:pPr marL="608013" indent="-608013">
              <a:lnSpc>
                <a:spcPct val="90000"/>
              </a:lnSpc>
              <a:spcBef>
                <a:spcPts val="700"/>
              </a:spcBef>
              <a:buClr>
                <a:srgbClr val="5AA5DE"/>
              </a:buClr>
              <a:buFont typeface="Wingdings" charset="2"/>
              <a:buNone/>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pPr>
            <a:endParaRPr lang="en-GB" altLang="zh-CN" sz="2800">
              <a:solidFill>
                <a:srgbClr val="343300"/>
              </a:solidFill>
              <a:latin typeface="楷体_GB2312"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13699"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a:solidFill>
                  <a:srgbClr val="FFFFFF"/>
                </a:solidFill>
              </a:rPr>
              <a:t>WCDMA</a:t>
            </a:r>
            <a:r>
              <a:rPr lang="zh-CN" altLang="en-GB" sz="2800">
                <a:solidFill>
                  <a:srgbClr val="FFFFFF"/>
                </a:solidFill>
              </a:rPr>
              <a:t>的标准体系</a:t>
            </a:r>
          </a:p>
        </p:txBody>
      </p:sp>
      <p:sp>
        <p:nvSpPr>
          <p:cNvPr id="413700" name="Text Box 4"/>
          <p:cNvSpPr txBox="1">
            <a:spLocks noChangeArrowheads="1"/>
          </p:cNvSpPr>
          <p:nvPr/>
        </p:nvSpPr>
        <p:spPr bwMode="auto">
          <a:xfrm>
            <a:off x="468313" y="1916113"/>
            <a:ext cx="8229600" cy="5334000"/>
          </a:xfrm>
          <a:prstGeom prst="rect">
            <a:avLst/>
          </a:prstGeom>
          <a:noFill/>
          <a:ln w="9525">
            <a:noFill/>
            <a:round/>
            <a:headEnd/>
            <a:tailEnd/>
          </a:ln>
          <a:effectLst/>
        </p:spPr>
        <p:txBody>
          <a:bodyPr/>
          <a:lstStyle/>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基于蜂窝网络结构特点，</a:t>
            </a:r>
            <a:r>
              <a:rPr lang="en-GB" altLang="zh-CN" sz="2400">
                <a:solidFill>
                  <a:srgbClr val="1D7ACF"/>
                </a:solidFill>
                <a:latin typeface="Verdana" pitchFamily="32" charset="0"/>
              </a:rPr>
              <a:t>WCDMA</a:t>
            </a:r>
            <a:r>
              <a:rPr lang="zh-CN" altLang="en-GB" sz="2400">
                <a:solidFill>
                  <a:srgbClr val="1D7ACF"/>
                </a:solidFill>
                <a:latin typeface="楷体_GB2312" pitchFamily="49" charset="0"/>
              </a:rPr>
              <a:t>无线通信协议栈可划分为</a:t>
            </a:r>
            <a:r>
              <a:rPr lang="zh-CN" altLang="en-GB" sz="2400">
                <a:solidFill>
                  <a:srgbClr val="D60093"/>
                </a:solidFill>
                <a:latin typeface="楷体_GB2312" pitchFamily="49" charset="0"/>
              </a:rPr>
              <a:t>接入层</a:t>
            </a:r>
            <a:r>
              <a:rPr lang="en-GB" altLang="zh-CN" sz="2400">
                <a:solidFill>
                  <a:srgbClr val="1D7ACF"/>
                </a:solidFill>
                <a:latin typeface="Verdana" pitchFamily="32" charset="0"/>
              </a:rPr>
              <a:t>(Access Stratum)</a:t>
            </a:r>
            <a:r>
              <a:rPr lang="zh-CN" altLang="en-GB" sz="2400">
                <a:solidFill>
                  <a:srgbClr val="1D7ACF"/>
                </a:solidFill>
                <a:latin typeface="楷体_GB2312" pitchFamily="49" charset="0"/>
              </a:rPr>
              <a:t>和</a:t>
            </a:r>
            <a:r>
              <a:rPr lang="zh-CN" altLang="en-GB" sz="2400">
                <a:solidFill>
                  <a:srgbClr val="D60093"/>
                </a:solidFill>
                <a:latin typeface="楷体_GB2312" pitchFamily="49" charset="0"/>
              </a:rPr>
              <a:t>非接入层</a:t>
            </a:r>
            <a:r>
              <a:rPr lang="en-GB" altLang="zh-CN" sz="2400">
                <a:solidFill>
                  <a:srgbClr val="1D7ACF"/>
                </a:solidFill>
                <a:latin typeface="Verdana" pitchFamily="32" charset="0"/>
              </a:rPr>
              <a:t>(Non-Access Stratum)</a:t>
            </a:r>
            <a:r>
              <a:rPr lang="zh-CN" altLang="en-GB" sz="2400">
                <a:solidFill>
                  <a:srgbClr val="1D7ACF"/>
                </a:solidFill>
                <a:latin typeface="Verdana" pitchFamily="32" charset="0"/>
              </a:rPr>
              <a:t>。</a:t>
            </a:r>
          </a:p>
          <a:p>
            <a:pPr marL="341313" indent="-341313">
              <a:spcBef>
                <a:spcPts val="7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solidFill>
                  <a:srgbClr val="1D7ACF"/>
                </a:solidFill>
                <a:latin typeface="Verdana" pitchFamily="32" charset="0"/>
              </a:rPr>
              <a:t>WCDMA</a:t>
            </a:r>
            <a:r>
              <a:rPr lang="zh-CN" altLang="en-GB" sz="2400">
                <a:solidFill>
                  <a:srgbClr val="1D7ACF"/>
                </a:solidFill>
                <a:latin typeface="楷体_GB2312" pitchFamily="49" charset="0"/>
              </a:rPr>
              <a:t>无线接入部分标准主要覆盖了</a:t>
            </a:r>
            <a:r>
              <a:rPr lang="en-GB" altLang="zh-CN" sz="2400">
                <a:solidFill>
                  <a:srgbClr val="1D7ACF"/>
                </a:solidFill>
                <a:latin typeface="Verdana" pitchFamily="32" charset="0"/>
              </a:rPr>
              <a:t>OSI</a:t>
            </a:r>
            <a:r>
              <a:rPr lang="en-GB" altLang="zh-CN" sz="2400">
                <a:solidFill>
                  <a:srgbClr val="1D7ACF"/>
                </a:solidFill>
                <a:latin typeface="楷体_GB2312" pitchFamily="49" charset="0"/>
              </a:rPr>
              <a:t> </a:t>
            </a:r>
            <a:r>
              <a:rPr lang="zh-CN" altLang="en-GB" sz="2400">
                <a:solidFill>
                  <a:srgbClr val="1D7ACF"/>
                </a:solidFill>
                <a:latin typeface="楷体_GB2312" pitchFamily="49" charset="0"/>
              </a:rPr>
              <a:t>模型的低三层，分别是</a:t>
            </a:r>
            <a:r>
              <a:rPr lang="en-GB" altLang="zh-CN" sz="2400">
                <a:solidFill>
                  <a:srgbClr val="1D7ACF"/>
                </a:solidFill>
                <a:latin typeface="楷体_GB2312" pitchFamily="49" charset="0"/>
              </a:rPr>
              <a:t>:</a:t>
            </a:r>
            <a:r>
              <a:rPr lang="zh-CN" altLang="en-GB" sz="2400">
                <a:solidFill>
                  <a:srgbClr val="CC0066"/>
                </a:solidFill>
                <a:latin typeface="楷体_GB2312" pitchFamily="49" charset="0"/>
              </a:rPr>
              <a:t>物理层</a:t>
            </a:r>
            <a:r>
              <a:rPr lang="en-GB" altLang="zh-CN" sz="2400">
                <a:solidFill>
                  <a:srgbClr val="1D7ACF"/>
                </a:solidFill>
                <a:latin typeface="楷体_GB2312" pitchFamily="49" charset="0"/>
              </a:rPr>
              <a:t>(</a:t>
            </a:r>
            <a:r>
              <a:rPr lang="en-GB" altLang="zh-CN" sz="2400">
                <a:solidFill>
                  <a:srgbClr val="1D7ACF"/>
                </a:solidFill>
                <a:latin typeface="Verdana" pitchFamily="32" charset="0"/>
              </a:rPr>
              <a:t>L1</a:t>
            </a:r>
            <a:r>
              <a:rPr lang="en-GB" altLang="zh-CN" sz="2400">
                <a:solidFill>
                  <a:srgbClr val="1D7ACF"/>
                </a:solidFill>
                <a:latin typeface="楷体_GB2312" pitchFamily="49" charset="0"/>
              </a:rPr>
              <a:t>)</a:t>
            </a:r>
            <a:r>
              <a:rPr lang="zh-CN" altLang="en-GB" sz="2400">
                <a:solidFill>
                  <a:srgbClr val="1D7ACF"/>
                </a:solidFill>
                <a:latin typeface="楷体_GB2312" pitchFamily="49" charset="0"/>
              </a:rPr>
              <a:t>、</a:t>
            </a:r>
            <a:r>
              <a:rPr lang="zh-CN" altLang="en-GB" sz="2400">
                <a:solidFill>
                  <a:srgbClr val="CC0066"/>
                </a:solidFill>
                <a:latin typeface="楷体_GB2312" pitchFamily="49" charset="0"/>
              </a:rPr>
              <a:t>数据链路层</a:t>
            </a:r>
            <a:r>
              <a:rPr lang="en-GB" altLang="zh-CN" sz="2400">
                <a:solidFill>
                  <a:srgbClr val="1D7ACF"/>
                </a:solidFill>
                <a:latin typeface="楷体_GB2312" pitchFamily="49" charset="0"/>
              </a:rPr>
              <a:t>(</a:t>
            </a:r>
            <a:r>
              <a:rPr lang="en-GB" altLang="zh-CN" sz="2400">
                <a:solidFill>
                  <a:srgbClr val="1D7ACF"/>
                </a:solidFill>
                <a:latin typeface="Verdana" pitchFamily="32" charset="0"/>
              </a:rPr>
              <a:t>L2</a:t>
            </a:r>
            <a:r>
              <a:rPr lang="en-GB" altLang="zh-CN" sz="2400">
                <a:solidFill>
                  <a:srgbClr val="1D7ACF"/>
                </a:solidFill>
                <a:latin typeface="楷体_GB2312" pitchFamily="49" charset="0"/>
              </a:rPr>
              <a:t>)</a:t>
            </a:r>
            <a:r>
              <a:rPr lang="zh-CN" altLang="en-GB" sz="2400">
                <a:solidFill>
                  <a:srgbClr val="1D7ACF"/>
                </a:solidFill>
                <a:latin typeface="楷体_GB2312" pitchFamily="49" charset="0"/>
              </a:rPr>
              <a:t>、</a:t>
            </a:r>
            <a:r>
              <a:rPr lang="zh-CN" altLang="en-GB" sz="2400">
                <a:solidFill>
                  <a:srgbClr val="CC0066"/>
                </a:solidFill>
                <a:latin typeface="楷体_GB2312" pitchFamily="49" charset="0"/>
              </a:rPr>
              <a:t>网络层</a:t>
            </a:r>
            <a:r>
              <a:rPr lang="en-GB" altLang="zh-CN" sz="2400">
                <a:solidFill>
                  <a:srgbClr val="1D7ACF"/>
                </a:solidFill>
                <a:latin typeface="楷体_GB2312" pitchFamily="49" charset="0"/>
              </a:rPr>
              <a:t>(</a:t>
            </a:r>
            <a:r>
              <a:rPr lang="en-GB" altLang="zh-CN" sz="2400">
                <a:solidFill>
                  <a:srgbClr val="1D7ACF"/>
                </a:solidFill>
                <a:latin typeface="Verdana" pitchFamily="32" charset="0"/>
              </a:rPr>
              <a:t>L3</a:t>
            </a:r>
            <a:r>
              <a:rPr lang="en-GB" altLang="zh-CN" sz="2400">
                <a:solidFill>
                  <a:srgbClr val="1D7ACF"/>
                </a:solidFill>
                <a:latin typeface="楷体_GB2312" pitchFamily="49" charset="0"/>
              </a:rPr>
              <a:t>)</a:t>
            </a:r>
            <a:r>
              <a:rPr lang="zh-CN" altLang="en-GB" sz="2400">
                <a:solidFill>
                  <a:srgbClr val="1D7ACF"/>
                </a:solidFill>
                <a:latin typeface="楷体_GB2312" pitchFamily="49" charset="0"/>
              </a:rPr>
              <a:t>。</a:t>
            </a:r>
            <a:r>
              <a:rPr lang="zh-CN" altLang="en-GB" sz="2800">
                <a:solidFill>
                  <a:srgbClr val="1D7ACF"/>
                </a:solidFill>
                <a:latin typeface="楷体_GB2312" pitchFamily="49" charset="0"/>
              </a:rPr>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15747"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a:solidFill>
                  <a:srgbClr val="FFFFFF"/>
                </a:solidFill>
              </a:rPr>
              <a:t>WCDMA</a:t>
            </a:r>
            <a:r>
              <a:rPr lang="zh-CN" altLang="en-GB" sz="2800">
                <a:solidFill>
                  <a:srgbClr val="FFFFFF"/>
                </a:solidFill>
              </a:rPr>
              <a:t>的标准体系</a:t>
            </a:r>
          </a:p>
        </p:txBody>
      </p:sp>
      <p:sp>
        <p:nvSpPr>
          <p:cNvPr id="415748" name="Text Box 4"/>
          <p:cNvSpPr txBox="1">
            <a:spLocks noChangeArrowheads="1"/>
          </p:cNvSpPr>
          <p:nvPr/>
        </p:nvSpPr>
        <p:spPr bwMode="auto">
          <a:xfrm>
            <a:off x="468313" y="1524000"/>
            <a:ext cx="8229600" cy="5334000"/>
          </a:xfrm>
          <a:prstGeom prst="rect">
            <a:avLst/>
          </a:prstGeom>
          <a:noFill/>
          <a:ln w="9525">
            <a:noFill/>
            <a:round/>
            <a:headEnd/>
            <a:tailEnd/>
          </a:ln>
          <a:effectLst/>
        </p:spPr>
        <p:txBody>
          <a:bodyPr/>
          <a:lstStyle/>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CC0066"/>
                </a:solidFill>
                <a:latin typeface="楷体_GB2312" pitchFamily="49" charset="0"/>
              </a:rPr>
              <a:t>物理层</a:t>
            </a:r>
            <a:r>
              <a:rPr lang="zh-CN" altLang="en-GB" sz="2400">
                <a:solidFill>
                  <a:srgbClr val="1D7ACF"/>
                </a:solidFill>
                <a:latin typeface="楷体_GB2312" pitchFamily="49" charset="0"/>
              </a:rPr>
              <a:t>是由一系列的上、下行物理信道组成，提供信息传输通道。</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CC0066"/>
                </a:solidFill>
                <a:latin typeface="楷体_GB2312" pitchFamily="49" charset="0"/>
              </a:rPr>
              <a:t>链路层</a:t>
            </a:r>
            <a:r>
              <a:rPr lang="zh-CN" altLang="en-GB" sz="2400">
                <a:solidFill>
                  <a:srgbClr val="1D7ACF"/>
                </a:solidFill>
                <a:latin typeface="楷体_GB2312" pitchFamily="49" charset="0"/>
              </a:rPr>
              <a:t>基本功能是对物理层的资源进行管理和控制，并根据所配置的参数通过</a:t>
            </a:r>
            <a:r>
              <a:rPr lang="en-GB" altLang="zh-CN" sz="2400">
                <a:solidFill>
                  <a:srgbClr val="1D7ACF"/>
                </a:solidFill>
                <a:latin typeface="Verdana" pitchFamily="32" charset="0"/>
              </a:rPr>
              <a:t>ARQ</a:t>
            </a:r>
            <a:r>
              <a:rPr lang="zh-CN" altLang="en-GB" sz="2400">
                <a:solidFill>
                  <a:srgbClr val="1D7ACF"/>
                </a:solidFill>
                <a:latin typeface="楷体_GB2312" pitchFamily="49" charset="0"/>
              </a:rPr>
              <a:t>等方式对上层提供有不同服务质量</a:t>
            </a:r>
            <a:r>
              <a:rPr lang="en-GB" altLang="zh-CN" sz="2400">
                <a:solidFill>
                  <a:srgbClr val="1D7ACF"/>
                </a:solidFill>
                <a:latin typeface="楷体_GB2312" pitchFamily="49" charset="0"/>
              </a:rPr>
              <a:t>(</a:t>
            </a:r>
            <a:r>
              <a:rPr lang="en-GB" altLang="zh-CN" sz="2400">
                <a:solidFill>
                  <a:srgbClr val="1D7ACF"/>
                </a:solidFill>
                <a:latin typeface="Verdana" pitchFamily="32" charset="0"/>
              </a:rPr>
              <a:t>QoS</a:t>
            </a:r>
            <a:r>
              <a:rPr lang="en-GB" altLang="zh-CN" sz="2400">
                <a:solidFill>
                  <a:srgbClr val="1D7ACF"/>
                </a:solidFill>
                <a:latin typeface="楷体_GB2312" pitchFamily="49" charset="0"/>
              </a:rPr>
              <a:t>)</a:t>
            </a:r>
            <a:r>
              <a:rPr lang="zh-CN" altLang="en-GB" sz="2400">
                <a:solidFill>
                  <a:srgbClr val="1D7ACF"/>
                </a:solidFill>
                <a:latin typeface="楷体_GB2312" pitchFamily="49" charset="0"/>
              </a:rPr>
              <a:t>要求的服务</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CC0066"/>
                </a:solidFill>
                <a:latin typeface="楷体_GB2312" pitchFamily="49" charset="0"/>
              </a:rPr>
              <a:t>网络层</a:t>
            </a:r>
            <a:r>
              <a:rPr lang="zh-CN" altLang="en-GB" sz="2400">
                <a:solidFill>
                  <a:srgbClr val="1D7ACF"/>
                </a:solidFill>
                <a:latin typeface="楷体_GB2312" pitchFamily="49" charset="0"/>
              </a:rPr>
              <a:t>还兼顾了传输层、会话层、表示层和应用层的功能，它负责各种业务的呼叫信令处理，以及话音、数据等业务的控制和处理。</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34179"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物理信道</a:t>
            </a:r>
          </a:p>
        </p:txBody>
      </p:sp>
      <p:sp>
        <p:nvSpPr>
          <p:cNvPr id="434180" name="Text Box 4"/>
          <p:cNvSpPr txBox="1">
            <a:spLocks noChangeArrowheads="1"/>
          </p:cNvSpPr>
          <p:nvPr/>
        </p:nvSpPr>
        <p:spPr bwMode="auto">
          <a:xfrm>
            <a:off x="468313" y="1989138"/>
            <a:ext cx="8229600" cy="5334000"/>
          </a:xfrm>
          <a:prstGeom prst="rect">
            <a:avLst/>
          </a:prstGeom>
          <a:noFill/>
          <a:ln w="9525">
            <a:noFill/>
            <a:round/>
            <a:headEnd/>
            <a:tailEnd/>
          </a:ln>
          <a:effectLst/>
        </p:spPr>
        <p:txBody>
          <a:bodyPr/>
          <a:lstStyle/>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D60093"/>
                </a:solidFill>
                <a:latin typeface="楷体_GB2312" pitchFamily="49" charset="0"/>
              </a:rPr>
              <a:t>物理信道</a:t>
            </a:r>
            <a:r>
              <a:rPr lang="zh-CN" altLang="en-GB" sz="2400">
                <a:solidFill>
                  <a:srgbClr val="1D7ACF"/>
                </a:solidFill>
                <a:latin typeface="楷体_GB2312" pitchFamily="49" charset="0"/>
              </a:rPr>
              <a:t>是由特定的载频、扰码、信道化码、开始和结束时间的持续时间段，上行链路中的相对相位来定义的。</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D60093"/>
                </a:solidFill>
                <a:latin typeface="楷体_GB2312" pitchFamily="49" charset="0"/>
              </a:rPr>
              <a:t>无线帧</a:t>
            </a:r>
            <a:r>
              <a:rPr lang="zh-CN" altLang="en-GB" sz="2400">
                <a:solidFill>
                  <a:srgbClr val="1D7ACF"/>
                </a:solidFill>
                <a:latin typeface="楷体_GB2312" pitchFamily="49" charset="0"/>
              </a:rPr>
              <a:t>是一个包括</a:t>
            </a:r>
            <a:r>
              <a:rPr lang="en-GB" altLang="zh-CN" sz="2400">
                <a:solidFill>
                  <a:srgbClr val="1D7ACF"/>
                </a:solidFill>
                <a:latin typeface="Verdana" pitchFamily="32" charset="0"/>
              </a:rPr>
              <a:t>15</a:t>
            </a:r>
            <a:r>
              <a:rPr lang="zh-CN" altLang="en-GB" sz="2400">
                <a:solidFill>
                  <a:srgbClr val="1D7ACF"/>
                </a:solidFill>
                <a:latin typeface="楷体_GB2312" pitchFamily="49" charset="0"/>
              </a:rPr>
              <a:t>个时隙的处理单元，一个无线帧的长度是</a:t>
            </a:r>
            <a:r>
              <a:rPr lang="en-GB" altLang="zh-CN" sz="2400">
                <a:solidFill>
                  <a:srgbClr val="1D7ACF"/>
                </a:solidFill>
                <a:latin typeface="Verdana" pitchFamily="32" charset="0"/>
              </a:rPr>
              <a:t>38400chips</a:t>
            </a:r>
            <a:r>
              <a:rPr lang="zh-CN" altLang="en-GB" sz="2400">
                <a:solidFill>
                  <a:srgbClr val="1D7ACF"/>
                </a:solidFill>
                <a:latin typeface="Verdana" pitchFamily="32" charset="0"/>
              </a:rPr>
              <a:t>（</a:t>
            </a:r>
            <a:r>
              <a:rPr lang="en-GB" altLang="zh-CN" sz="2400">
                <a:solidFill>
                  <a:srgbClr val="1D7ACF"/>
                </a:solidFill>
                <a:latin typeface="Verdana" pitchFamily="32" charset="0"/>
              </a:rPr>
              <a:t>10ms</a:t>
            </a:r>
            <a:r>
              <a:rPr lang="zh-CN" altLang="en-GB" sz="2400">
                <a:solidFill>
                  <a:srgbClr val="1D7ACF"/>
                </a:solidFill>
                <a:latin typeface="Verdana" pitchFamily="32" charset="0"/>
              </a:rPr>
              <a:t>）</a:t>
            </a:r>
            <a:r>
              <a:rPr lang="zh-CN" altLang="en-GB" sz="2400">
                <a:solidFill>
                  <a:srgbClr val="1D7ACF"/>
                </a:solidFill>
                <a:latin typeface="楷体_GB2312" pitchFamily="49" charset="0"/>
              </a:rPr>
              <a:t>。</a:t>
            </a:r>
          </a:p>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D60093"/>
                </a:solidFill>
                <a:latin typeface="楷体_GB2312" pitchFamily="49" charset="0"/>
              </a:rPr>
              <a:t>时隙</a:t>
            </a:r>
            <a:r>
              <a:rPr lang="zh-CN" altLang="en-GB" sz="2400">
                <a:solidFill>
                  <a:srgbClr val="1D7ACF"/>
                </a:solidFill>
                <a:latin typeface="楷体_GB2312" pitchFamily="49" charset="0"/>
              </a:rPr>
              <a:t>是由包含一定比特的字段组成的一个单元，时隙的长度是</a:t>
            </a:r>
            <a:r>
              <a:rPr lang="en-GB" altLang="zh-CN" sz="2400">
                <a:solidFill>
                  <a:srgbClr val="1D7ACF"/>
                </a:solidFill>
                <a:latin typeface="Verdana" pitchFamily="32" charset="0"/>
              </a:rPr>
              <a:t>2560chips</a:t>
            </a:r>
            <a:r>
              <a:rPr lang="zh-CN" altLang="en-GB" sz="2400">
                <a:solidFill>
                  <a:srgbClr val="1D7ACF"/>
                </a:solidFill>
                <a:latin typeface="楷体_GB2312" pitchFamily="49" charset="0"/>
              </a:rPr>
              <a:t>。</a:t>
            </a:r>
          </a:p>
          <a:p>
            <a:pPr marL="341313" indent="-341313">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sz="2400">
              <a:solidFill>
                <a:srgbClr val="1D7ACF"/>
              </a:solidFill>
              <a:latin typeface="楷体_GB2312" pitchFamily="49"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36227"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上行专用物理信道</a:t>
            </a:r>
          </a:p>
        </p:txBody>
      </p:sp>
      <p:sp>
        <p:nvSpPr>
          <p:cNvPr id="436228" name="Text Box 4"/>
          <p:cNvSpPr txBox="1">
            <a:spLocks noChangeArrowheads="1"/>
          </p:cNvSpPr>
          <p:nvPr/>
        </p:nvSpPr>
        <p:spPr bwMode="auto">
          <a:xfrm>
            <a:off x="468313" y="1700213"/>
            <a:ext cx="8229600" cy="5334000"/>
          </a:xfrm>
          <a:prstGeom prst="rect">
            <a:avLst/>
          </a:prstGeom>
          <a:noFill/>
          <a:ln w="9525">
            <a:noFill/>
            <a:round/>
            <a:headEnd/>
            <a:tailEnd/>
          </a:ln>
          <a:effectLst/>
        </p:spPr>
        <p:txBody>
          <a:bodyPr/>
          <a:lstStyle/>
          <a:p>
            <a:pPr marL="341313" indent="-341313">
              <a:lnSpc>
                <a:spcPct val="9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分为上行专用物理数据信道（上行</a:t>
            </a:r>
            <a:r>
              <a:rPr lang="en-GB" altLang="zh-CN" sz="2400">
                <a:solidFill>
                  <a:srgbClr val="1D7ACF"/>
                </a:solidFill>
                <a:latin typeface="Verdana" pitchFamily="32" charset="0"/>
              </a:rPr>
              <a:t>DPDCH</a:t>
            </a:r>
            <a:r>
              <a:rPr lang="zh-CN" altLang="en-GB" sz="2400">
                <a:solidFill>
                  <a:srgbClr val="1D7ACF"/>
                </a:solidFill>
                <a:latin typeface="楷体_GB2312" pitchFamily="49" charset="0"/>
              </a:rPr>
              <a:t>）和上行专用物理控制信道（上行</a:t>
            </a:r>
            <a:r>
              <a:rPr lang="en-GB" altLang="zh-CN" sz="2400">
                <a:solidFill>
                  <a:srgbClr val="1D7ACF"/>
                </a:solidFill>
                <a:latin typeface="Verdana" pitchFamily="32" charset="0"/>
              </a:rPr>
              <a:t>DPCCH</a:t>
            </a:r>
            <a:r>
              <a:rPr lang="zh-CN" altLang="en-GB" sz="2400">
                <a:solidFill>
                  <a:srgbClr val="1D7ACF"/>
                </a:solidFill>
                <a:latin typeface="楷体_GB2312" pitchFamily="49" charset="0"/>
              </a:rPr>
              <a:t>）</a:t>
            </a:r>
          </a:p>
          <a:p>
            <a:pPr marL="341313" indent="-341313">
              <a:lnSpc>
                <a:spcPct val="9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solidFill>
                  <a:srgbClr val="1D7ACF"/>
                </a:solidFill>
                <a:latin typeface="Verdana" pitchFamily="32" charset="0"/>
              </a:rPr>
              <a:t>DPDCH</a:t>
            </a:r>
            <a:r>
              <a:rPr lang="zh-CN" altLang="en-GB" sz="2400">
                <a:solidFill>
                  <a:srgbClr val="1D7ACF"/>
                </a:solidFill>
                <a:latin typeface="楷体_GB2312" pitchFamily="49" charset="0"/>
              </a:rPr>
              <a:t>和</a:t>
            </a:r>
            <a:r>
              <a:rPr lang="en-GB" altLang="zh-CN" sz="2400">
                <a:solidFill>
                  <a:srgbClr val="1D7ACF"/>
                </a:solidFill>
                <a:latin typeface="Verdana" pitchFamily="32" charset="0"/>
              </a:rPr>
              <a:t>DPCCH</a:t>
            </a:r>
            <a:r>
              <a:rPr lang="zh-CN" altLang="en-GB" sz="2400">
                <a:solidFill>
                  <a:srgbClr val="1D7ACF"/>
                </a:solidFill>
                <a:latin typeface="楷体_GB2312" pitchFamily="49" charset="0"/>
              </a:rPr>
              <a:t>在每个无线帧内是</a:t>
            </a:r>
            <a:r>
              <a:rPr lang="en-GB" altLang="zh-CN" sz="2400">
                <a:solidFill>
                  <a:srgbClr val="1D7ACF"/>
                </a:solidFill>
                <a:latin typeface="Verdana" pitchFamily="32" charset="0"/>
              </a:rPr>
              <a:t>I/Q</a:t>
            </a:r>
            <a:r>
              <a:rPr lang="zh-CN" altLang="en-GB" sz="2400">
                <a:solidFill>
                  <a:srgbClr val="1D7ACF"/>
                </a:solidFill>
                <a:latin typeface="楷体_GB2312" pitchFamily="49" charset="0"/>
              </a:rPr>
              <a:t>码复用。 </a:t>
            </a:r>
          </a:p>
          <a:p>
            <a:pPr marL="341313" indent="-341313">
              <a:lnSpc>
                <a:spcPct val="9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上行</a:t>
            </a:r>
            <a:r>
              <a:rPr lang="en-GB" altLang="zh-CN" sz="2400">
                <a:solidFill>
                  <a:srgbClr val="D60093"/>
                </a:solidFill>
                <a:latin typeface="Verdana" pitchFamily="32" charset="0"/>
              </a:rPr>
              <a:t>DPDCH</a:t>
            </a:r>
            <a:r>
              <a:rPr lang="zh-CN" altLang="en-GB" sz="2400">
                <a:solidFill>
                  <a:srgbClr val="1D7ACF"/>
                </a:solidFill>
                <a:latin typeface="楷体_GB2312" pitchFamily="49" charset="0"/>
              </a:rPr>
              <a:t>用于传输专用传输信道（</a:t>
            </a:r>
            <a:r>
              <a:rPr lang="en-GB" altLang="zh-CN" sz="2400">
                <a:solidFill>
                  <a:srgbClr val="1D7ACF"/>
                </a:solidFill>
                <a:latin typeface="Verdana" pitchFamily="32" charset="0"/>
              </a:rPr>
              <a:t>DCH</a:t>
            </a:r>
            <a:r>
              <a:rPr lang="zh-CN" altLang="en-GB" sz="2400">
                <a:solidFill>
                  <a:srgbClr val="1D7ACF"/>
                </a:solidFill>
                <a:latin typeface="楷体_GB2312" pitchFamily="49" charset="0"/>
              </a:rPr>
              <a:t>），在每个无线链路中可以有</a:t>
            </a:r>
            <a:r>
              <a:rPr lang="en-GB" altLang="zh-CN" sz="2400">
                <a:solidFill>
                  <a:srgbClr val="1D7ACF"/>
                </a:solidFill>
                <a:latin typeface="Verdana" pitchFamily="32" charset="0"/>
              </a:rPr>
              <a:t>0</a:t>
            </a:r>
            <a:r>
              <a:rPr lang="zh-CN" altLang="en-GB" sz="2400">
                <a:solidFill>
                  <a:srgbClr val="1D7ACF"/>
                </a:solidFill>
                <a:latin typeface="楷体_GB2312" pitchFamily="49" charset="0"/>
              </a:rPr>
              <a:t>个、</a:t>
            </a:r>
            <a:r>
              <a:rPr lang="en-GB" altLang="zh-CN" sz="2400">
                <a:solidFill>
                  <a:srgbClr val="1D7ACF"/>
                </a:solidFill>
                <a:latin typeface="Verdana" pitchFamily="32" charset="0"/>
              </a:rPr>
              <a:t>1</a:t>
            </a:r>
            <a:r>
              <a:rPr lang="zh-CN" altLang="en-GB" sz="2400">
                <a:solidFill>
                  <a:srgbClr val="1D7ACF"/>
                </a:solidFill>
                <a:latin typeface="楷体_GB2312" pitchFamily="49" charset="0"/>
              </a:rPr>
              <a:t>个或几个上行</a:t>
            </a:r>
            <a:r>
              <a:rPr lang="en-GB" altLang="zh-CN" sz="2400">
                <a:solidFill>
                  <a:srgbClr val="1D7ACF"/>
                </a:solidFill>
                <a:latin typeface="Verdana" pitchFamily="32" charset="0"/>
              </a:rPr>
              <a:t>DPDCH </a:t>
            </a:r>
          </a:p>
          <a:p>
            <a:pPr marL="341313" indent="-341313">
              <a:lnSpc>
                <a:spcPct val="90000"/>
              </a:lnSpc>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上行</a:t>
            </a:r>
            <a:r>
              <a:rPr lang="en-GB" altLang="zh-CN" sz="2400">
                <a:solidFill>
                  <a:srgbClr val="D60093"/>
                </a:solidFill>
                <a:latin typeface="Verdana" pitchFamily="32" charset="0"/>
              </a:rPr>
              <a:t>DPCCH</a:t>
            </a:r>
            <a:r>
              <a:rPr lang="zh-CN" altLang="en-GB" sz="2400">
                <a:solidFill>
                  <a:srgbClr val="1D7ACF"/>
                </a:solidFill>
                <a:latin typeface="楷体_GB2312" pitchFamily="49" charset="0"/>
              </a:rPr>
              <a:t>用于传输控制信息，包括支持信道估计以进行相干检测的已知导频比特、发射功率控制指令</a:t>
            </a:r>
            <a:r>
              <a:rPr lang="zh-CN" altLang="en-GB" sz="2400">
                <a:solidFill>
                  <a:srgbClr val="1D7ACF"/>
                </a:solidFill>
                <a:latin typeface="Verdana" pitchFamily="32" charset="0"/>
              </a:rPr>
              <a:t>（</a:t>
            </a:r>
            <a:r>
              <a:rPr lang="en-GB" altLang="zh-CN" sz="2400">
                <a:solidFill>
                  <a:srgbClr val="1D7ACF"/>
                </a:solidFill>
                <a:latin typeface="Verdana" pitchFamily="32" charset="0"/>
              </a:rPr>
              <a:t>TPC</a:t>
            </a:r>
            <a:r>
              <a:rPr lang="zh-CN" altLang="en-GB" sz="2400">
                <a:solidFill>
                  <a:srgbClr val="1D7ACF"/>
                </a:solidFill>
                <a:latin typeface="Verdana" pitchFamily="32" charset="0"/>
              </a:rPr>
              <a:t>）</a:t>
            </a:r>
            <a:r>
              <a:rPr lang="zh-CN" altLang="en-GB" sz="2400">
                <a:solidFill>
                  <a:srgbClr val="1D7ACF"/>
                </a:solidFill>
                <a:latin typeface="楷体_GB2312" pitchFamily="49" charset="0"/>
              </a:rPr>
              <a:t>、反馈信息</a:t>
            </a:r>
            <a:r>
              <a:rPr lang="zh-CN" altLang="en-GB" sz="2400">
                <a:solidFill>
                  <a:srgbClr val="1D7ACF"/>
                </a:solidFill>
                <a:latin typeface="Verdana" pitchFamily="32" charset="0"/>
              </a:rPr>
              <a:t>（</a:t>
            </a:r>
            <a:r>
              <a:rPr lang="en-GB" altLang="zh-CN" sz="2400">
                <a:solidFill>
                  <a:srgbClr val="1D7ACF"/>
                </a:solidFill>
                <a:latin typeface="Verdana" pitchFamily="32" charset="0"/>
              </a:rPr>
              <a:t>FBI</a:t>
            </a:r>
            <a:r>
              <a:rPr lang="zh-CN" altLang="en-GB" sz="2400">
                <a:solidFill>
                  <a:srgbClr val="1D7ACF"/>
                </a:solidFill>
                <a:latin typeface="Verdana" pitchFamily="32" charset="0"/>
              </a:rPr>
              <a:t>）</a:t>
            </a:r>
            <a:r>
              <a:rPr lang="zh-CN" altLang="en-GB" sz="2400">
                <a:solidFill>
                  <a:srgbClr val="1D7ACF"/>
                </a:solidFill>
                <a:latin typeface="楷体_GB2312" pitchFamily="49" charset="0"/>
              </a:rPr>
              <a:t>、以及一个可选的传输格式组合指示</a:t>
            </a:r>
            <a:r>
              <a:rPr lang="zh-CN" altLang="en-GB" sz="2400">
                <a:solidFill>
                  <a:srgbClr val="1D7ACF"/>
                </a:solidFill>
                <a:latin typeface="Verdana" pitchFamily="32" charset="0"/>
              </a:rPr>
              <a:t>（</a:t>
            </a:r>
            <a:r>
              <a:rPr lang="en-GB" altLang="zh-CN" sz="2400">
                <a:solidFill>
                  <a:srgbClr val="1D7ACF"/>
                </a:solidFill>
                <a:latin typeface="Verdana" pitchFamily="32" charset="0"/>
              </a:rPr>
              <a:t>TFCI</a:t>
            </a:r>
            <a:r>
              <a:rPr lang="zh-CN" altLang="en-GB" sz="2400">
                <a:solidFill>
                  <a:srgbClr val="1D7ACF"/>
                </a:solidFill>
                <a:latin typeface="Verdana" pitchFamily="32" charset="0"/>
              </a:rPr>
              <a:t>）</a:t>
            </a:r>
            <a:r>
              <a:rPr lang="zh-CN" altLang="en-GB" sz="2400">
                <a:solidFill>
                  <a:srgbClr val="1D7ACF"/>
                </a:solidFill>
                <a:latin typeface="楷体_GB2312" pitchFamily="49" charset="0"/>
              </a:rPr>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38275"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上行专用物理信道</a:t>
            </a:r>
          </a:p>
        </p:txBody>
      </p:sp>
      <p:sp>
        <p:nvSpPr>
          <p:cNvPr id="438276" name="Rectangle 4"/>
          <p:cNvSpPr>
            <a:spLocks noChangeArrowheads="1"/>
          </p:cNvSpPr>
          <p:nvPr/>
        </p:nvSpPr>
        <p:spPr bwMode="auto">
          <a:xfrm>
            <a:off x="2066925" y="2386013"/>
            <a:ext cx="9144000" cy="1587"/>
          </a:xfrm>
          <a:prstGeom prst="rect">
            <a:avLst/>
          </a:prstGeom>
          <a:noFill/>
          <a:ln w="9525">
            <a:noFill/>
            <a:round/>
            <a:headEnd/>
            <a:tailEnd/>
          </a:ln>
          <a:effectLst/>
        </p:spPr>
        <p:txBody>
          <a:bodyPr wrap="none" anchor="ctr"/>
          <a:lstStyle/>
          <a:p>
            <a:endParaRPr lang="zh-CN" altLang="en-US"/>
          </a:p>
        </p:txBody>
      </p:sp>
      <p:pic>
        <p:nvPicPr>
          <p:cNvPr id="438277" name="Picture 5"/>
          <p:cNvPicPr>
            <a:picLocks noChangeAspect="1" noChangeArrowheads="1"/>
          </p:cNvPicPr>
          <p:nvPr/>
        </p:nvPicPr>
        <p:blipFill>
          <a:blip r:embed="rId3"/>
          <a:srcRect/>
          <a:stretch>
            <a:fillRect/>
          </a:stretch>
        </p:blipFill>
        <p:spPr bwMode="auto">
          <a:xfrm>
            <a:off x="395288" y="1125538"/>
            <a:ext cx="8126412" cy="4391025"/>
          </a:xfrm>
          <a:prstGeom prst="rect">
            <a:avLst/>
          </a:prstGeom>
          <a:noFill/>
          <a:ln w="9525">
            <a:noFill/>
            <a:round/>
            <a:headEnd/>
            <a:tailEnd/>
          </a:ln>
          <a:effectLst/>
        </p:spPr>
      </p:pic>
      <p:sp>
        <p:nvSpPr>
          <p:cNvPr id="438278" name="Rectangle 6"/>
          <p:cNvSpPr>
            <a:spLocks noChangeArrowheads="1"/>
          </p:cNvSpPr>
          <p:nvPr/>
        </p:nvSpPr>
        <p:spPr bwMode="auto">
          <a:xfrm>
            <a:off x="1258888" y="5661025"/>
            <a:ext cx="6324600" cy="533400"/>
          </a:xfrm>
          <a:prstGeom prst="rect">
            <a:avLst/>
          </a:prstGeom>
          <a:noFill/>
          <a:ln w="9525">
            <a:noFill/>
            <a:round/>
            <a:headEnd/>
            <a:tailEnd/>
          </a:ln>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smtClean="0">
                <a:solidFill>
                  <a:srgbClr val="000066"/>
                </a:solidFill>
                <a:effectLst>
                  <a:outerShdw blurRad="38100" dist="38100" dir="2700000" algn="tl">
                    <a:srgbClr val="C0C0C0"/>
                  </a:outerShdw>
                </a:effectLst>
                <a:latin typeface="Times New Roman" pitchFamily="16" charset="0"/>
              </a:rPr>
              <a:t> </a:t>
            </a:r>
            <a:r>
              <a:rPr lang="zh-CN" altLang="en-GB" sz="2400" b="1" dirty="0">
                <a:solidFill>
                  <a:srgbClr val="000066"/>
                </a:solidFill>
                <a:effectLst>
                  <a:outerShdw blurRad="38100" dist="38100" dir="2700000" algn="tl">
                    <a:srgbClr val="C0C0C0"/>
                  </a:outerShdw>
                </a:effectLst>
                <a:latin typeface="Times New Roman" pitchFamily="16" charset="0"/>
              </a:rPr>
              <a:t>上行</a:t>
            </a:r>
            <a:r>
              <a:rPr lang="en-GB" altLang="zh-CN" sz="2400" b="1" dirty="0">
                <a:solidFill>
                  <a:srgbClr val="000066"/>
                </a:solidFill>
                <a:effectLst>
                  <a:outerShdw blurRad="38100" dist="38100" dir="2700000" algn="tl">
                    <a:srgbClr val="C0C0C0"/>
                  </a:outerShdw>
                </a:effectLst>
                <a:latin typeface="Times New Roman" pitchFamily="16" charset="0"/>
              </a:rPr>
              <a:t>DPDCH/DPCCH</a:t>
            </a:r>
            <a:r>
              <a:rPr lang="zh-CN" altLang="en-GB" sz="2400" b="1" dirty="0">
                <a:solidFill>
                  <a:srgbClr val="000066"/>
                </a:solidFill>
                <a:effectLst>
                  <a:outerShdw blurRad="38100" dist="38100" dir="2700000" algn="tl">
                    <a:srgbClr val="C0C0C0"/>
                  </a:outerShdw>
                </a:effectLst>
                <a:latin typeface="Times New Roman" pitchFamily="16" charset="0"/>
              </a:rPr>
              <a:t>的帧结构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withEffect">
                                  <p:stCondLst>
                                    <p:cond delay="0"/>
                                  </p:stCondLst>
                                  <p:childTnLst>
                                    <p:set>
                                      <p:cBhvr additive="repl">
                                        <p:cTn id="6" dur="1" fill="hold">
                                          <p:stCondLst>
                                            <p:cond delay="0"/>
                                          </p:stCondLst>
                                        </p:cTn>
                                        <p:tgtEl>
                                          <p:spTgt spid="438275"/>
                                        </p:tgtEl>
                                        <p:attrNameLst>
                                          <p:attrName>style.visibility</p:attrName>
                                        </p:attrNameLst>
                                      </p:cBhvr>
                                      <p:to>
                                        <p:strVal val="visible"/>
                                      </p:to>
                                    </p:set>
                                    <p:animEffect transition="in" filter="dissolve">
                                      <p:cBhvr additive="repl">
                                        <p:cTn id="7" dur="500"/>
                                        <p:tgtEl>
                                          <p:spTgt spid="438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40323"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上行公共物理信道</a:t>
            </a:r>
          </a:p>
        </p:txBody>
      </p:sp>
      <p:sp>
        <p:nvSpPr>
          <p:cNvPr id="440324" name="Text Box 4"/>
          <p:cNvSpPr txBox="1">
            <a:spLocks noChangeArrowheads="1"/>
          </p:cNvSpPr>
          <p:nvPr/>
        </p:nvSpPr>
        <p:spPr bwMode="auto">
          <a:xfrm>
            <a:off x="611188" y="1341438"/>
            <a:ext cx="8229600" cy="5334000"/>
          </a:xfrm>
          <a:prstGeom prst="rect">
            <a:avLst/>
          </a:prstGeom>
          <a:noFill/>
          <a:ln w="9525">
            <a:noFill/>
            <a:round/>
            <a:headEnd/>
            <a:tailEnd/>
          </a:ln>
          <a:effectLst/>
        </p:spPr>
        <p:txBody>
          <a:bodyPr/>
          <a:lstStyle/>
          <a:p>
            <a:pPr marL="341313" indent="-341313">
              <a:spcBef>
                <a:spcPts val="600"/>
              </a:spcBef>
              <a:buClr>
                <a:srgbClr val="FF66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FF3300"/>
                </a:solidFill>
                <a:latin typeface="楷体_GB2312" pitchFamily="49" charset="0"/>
              </a:rPr>
              <a:t>物理随机接入信道（</a:t>
            </a:r>
            <a:r>
              <a:rPr lang="en-GB" altLang="zh-CN" sz="2400">
                <a:solidFill>
                  <a:srgbClr val="FF3300"/>
                </a:solidFill>
                <a:latin typeface="Verdana" pitchFamily="32" charset="0"/>
              </a:rPr>
              <a:t>PRACH</a:t>
            </a:r>
            <a:r>
              <a:rPr lang="zh-CN" altLang="en-GB" sz="2400">
                <a:solidFill>
                  <a:srgbClr val="FF3300"/>
                </a:solidFill>
                <a:latin typeface="楷体_GB2312" pitchFamily="49" charset="0"/>
              </a:rPr>
              <a:t>）</a:t>
            </a:r>
            <a:r>
              <a:rPr lang="zh-CN" altLang="en-GB" sz="2400">
                <a:solidFill>
                  <a:srgbClr val="1D7ACF"/>
                </a:solidFill>
                <a:latin typeface="楷体_GB2312" pitchFamily="49" charset="0"/>
              </a:rPr>
              <a:t> </a:t>
            </a:r>
          </a:p>
          <a:p>
            <a:pPr marL="741363" lvl="1" indent="-284163">
              <a:spcBef>
                <a:spcPts val="600"/>
              </a:spcBef>
              <a:buClr>
                <a:srgbClr val="FFCC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基于带有快速捕获指示的时隙</a:t>
            </a:r>
            <a:r>
              <a:rPr lang="en-GB" altLang="zh-CN" sz="2400" b="1">
                <a:solidFill>
                  <a:srgbClr val="000066"/>
                </a:solidFill>
              </a:rPr>
              <a:t>ALOHA</a:t>
            </a:r>
            <a:r>
              <a:rPr lang="zh-CN" altLang="en-GB" sz="2400" b="1">
                <a:solidFill>
                  <a:srgbClr val="000066"/>
                </a:solidFill>
                <a:latin typeface="楷体_GB2312" pitchFamily="49" charset="0"/>
              </a:rPr>
              <a:t>方式 的传输</a:t>
            </a:r>
          </a:p>
          <a:p>
            <a:pPr marL="741363" lvl="1" indent="-284163">
              <a:spcBef>
                <a:spcPts val="600"/>
              </a:spcBef>
              <a:buClr>
                <a:srgbClr val="FFCC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1">
                <a:solidFill>
                  <a:srgbClr val="000066"/>
                </a:solidFill>
              </a:rPr>
              <a:t>PRACH</a:t>
            </a:r>
            <a:r>
              <a:rPr lang="zh-CN" altLang="en-GB" sz="2400" b="1">
                <a:solidFill>
                  <a:srgbClr val="000066"/>
                </a:solidFill>
                <a:latin typeface="楷体_GB2312" pitchFamily="49" charset="0"/>
              </a:rPr>
              <a:t>分为前缀部分和消息部分 </a:t>
            </a:r>
          </a:p>
          <a:p>
            <a:pPr marL="741363" lvl="1" indent="-284163">
              <a:spcBef>
                <a:spcPts val="600"/>
              </a:spcBef>
              <a:buClr>
                <a:srgbClr val="FFCC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1">
                <a:solidFill>
                  <a:srgbClr val="000066"/>
                </a:solidFill>
              </a:rPr>
              <a:t>UE</a:t>
            </a:r>
            <a:r>
              <a:rPr lang="zh-CN" altLang="en-GB" sz="2400" b="1">
                <a:solidFill>
                  <a:srgbClr val="000066"/>
                </a:solidFill>
                <a:latin typeface="楷体_GB2312" pitchFamily="49" charset="0"/>
              </a:rPr>
              <a:t>可以在一个预先定义的时间偏置开始传输，表示为接入时隙 </a:t>
            </a:r>
          </a:p>
          <a:p>
            <a:pPr marL="341313" indent="-341313">
              <a:spcBef>
                <a:spcPts val="600"/>
              </a:spcBef>
              <a:buClr>
                <a:srgbClr val="FF66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FF3300"/>
                </a:solidFill>
                <a:latin typeface="楷体_GB2312" pitchFamily="49" charset="0"/>
              </a:rPr>
              <a:t>物理公共分组信道（</a:t>
            </a:r>
            <a:r>
              <a:rPr lang="en-GB" altLang="zh-CN" sz="2400">
                <a:solidFill>
                  <a:srgbClr val="FF3300"/>
                </a:solidFill>
                <a:latin typeface="Verdana" pitchFamily="32" charset="0"/>
              </a:rPr>
              <a:t>PCPCH</a:t>
            </a:r>
            <a:r>
              <a:rPr lang="zh-CN" altLang="en-GB" sz="2400">
                <a:solidFill>
                  <a:srgbClr val="FF3300"/>
                </a:solidFill>
                <a:latin typeface="楷体_GB2312" pitchFamily="49" charset="0"/>
              </a:rPr>
              <a:t>）</a:t>
            </a:r>
          </a:p>
          <a:p>
            <a:pPr marL="741363" lvl="1" indent="-284163">
              <a:spcBef>
                <a:spcPts val="600"/>
              </a:spcBef>
              <a:buClr>
                <a:srgbClr val="FFCC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基于带有快速捕获指示的</a:t>
            </a:r>
            <a:r>
              <a:rPr lang="en-GB" altLang="zh-CN" sz="2400" b="1">
                <a:solidFill>
                  <a:srgbClr val="000066"/>
                </a:solidFill>
              </a:rPr>
              <a:t>DSMA-CD</a:t>
            </a:r>
            <a:r>
              <a:rPr lang="zh-CN" altLang="en-GB" sz="2400" b="1">
                <a:solidFill>
                  <a:srgbClr val="000066"/>
                </a:solidFill>
                <a:latin typeface="楷体_GB2312" pitchFamily="49" charset="0"/>
              </a:rPr>
              <a:t>（ </a:t>
            </a:r>
            <a:r>
              <a:rPr lang="en-GB" altLang="zh-CN" sz="2400" b="1">
                <a:solidFill>
                  <a:srgbClr val="000066"/>
                </a:solidFill>
              </a:rPr>
              <a:t>Digital Sense Multiple Access-Collision Detection</a:t>
            </a:r>
            <a:r>
              <a:rPr lang="zh-CN" altLang="en-GB" sz="2400" b="1">
                <a:solidFill>
                  <a:srgbClr val="000066"/>
                </a:solidFill>
                <a:latin typeface="楷体_GB2312" pitchFamily="49" charset="0"/>
              </a:rPr>
              <a:t>）方法传输</a:t>
            </a:r>
          </a:p>
          <a:p>
            <a:pPr marL="741363" lvl="1" indent="-284163">
              <a:spcBef>
                <a:spcPts val="600"/>
              </a:spcBef>
              <a:buClr>
                <a:srgbClr val="FFCC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定时和结构与</a:t>
            </a:r>
            <a:r>
              <a:rPr lang="en-GB" altLang="zh-CN" sz="2400" b="1">
                <a:solidFill>
                  <a:srgbClr val="000066"/>
                </a:solidFill>
              </a:rPr>
              <a:t>RACH</a:t>
            </a:r>
            <a:r>
              <a:rPr lang="zh-CN" altLang="en-GB" sz="2400" b="1">
                <a:solidFill>
                  <a:srgbClr val="000066"/>
                </a:solidFill>
                <a:latin typeface="楷体_GB2312" pitchFamily="49" charset="0"/>
              </a:rPr>
              <a:t>相同</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42371"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下行专用物理信道</a:t>
            </a:r>
          </a:p>
        </p:txBody>
      </p:sp>
      <p:sp>
        <p:nvSpPr>
          <p:cNvPr id="442372" name="Text Box 4"/>
          <p:cNvSpPr txBox="1">
            <a:spLocks noChangeArrowheads="1"/>
          </p:cNvSpPr>
          <p:nvPr/>
        </p:nvSpPr>
        <p:spPr bwMode="auto">
          <a:xfrm>
            <a:off x="457200" y="981075"/>
            <a:ext cx="8229600" cy="790575"/>
          </a:xfrm>
          <a:prstGeom prst="rect">
            <a:avLst/>
          </a:prstGeom>
          <a:noFill/>
          <a:ln w="9525">
            <a:noFill/>
            <a:round/>
            <a:headEnd/>
            <a:tailEnd/>
          </a:ln>
          <a:effectLst/>
        </p:spPr>
        <p:txBody>
          <a:bodyPr/>
          <a:lstStyle/>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FF3300"/>
                </a:solidFill>
                <a:latin typeface="Verdana" pitchFamily="32" charset="0"/>
              </a:rPr>
              <a:t>即下行</a:t>
            </a:r>
            <a:r>
              <a:rPr lang="en-GB" altLang="zh-CN" sz="2400">
                <a:solidFill>
                  <a:srgbClr val="FF3300"/>
                </a:solidFill>
                <a:latin typeface="Verdana" pitchFamily="32" charset="0"/>
              </a:rPr>
              <a:t>DPCH</a:t>
            </a:r>
          </a:p>
        </p:txBody>
      </p:sp>
      <p:sp>
        <p:nvSpPr>
          <p:cNvPr id="442373" name="Rectangle 5"/>
          <p:cNvSpPr>
            <a:spLocks noChangeArrowheads="1"/>
          </p:cNvSpPr>
          <p:nvPr/>
        </p:nvSpPr>
        <p:spPr bwMode="auto">
          <a:xfrm>
            <a:off x="1947863" y="2400300"/>
            <a:ext cx="9144000" cy="1588"/>
          </a:xfrm>
          <a:prstGeom prst="rect">
            <a:avLst/>
          </a:prstGeom>
          <a:noFill/>
          <a:ln w="9525">
            <a:noFill/>
            <a:round/>
            <a:headEnd/>
            <a:tailEnd/>
          </a:ln>
          <a:effectLst/>
        </p:spPr>
        <p:txBody>
          <a:bodyPr wrap="none" anchor="ctr"/>
          <a:lstStyle/>
          <a:p>
            <a:endParaRPr lang="zh-CN" altLang="en-US"/>
          </a:p>
        </p:txBody>
      </p:sp>
      <p:pic>
        <p:nvPicPr>
          <p:cNvPr id="442374" name="Picture 6"/>
          <p:cNvPicPr>
            <a:picLocks noChangeAspect="1" noChangeArrowheads="1"/>
          </p:cNvPicPr>
          <p:nvPr/>
        </p:nvPicPr>
        <p:blipFill>
          <a:blip r:embed="rId3"/>
          <a:srcRect/>
          <a:stretch>
            <a:fillRect/>
          </a:stretch>
        </p:blipFill>
        <p:spPr bwMode="auto">
          <a:xfrm>
            <a:off x="755650" y="1557338"/>
            <a:ext cx="7658100" cy="4311650"/>
          </a:xfrm>
          <a:prstGeom prst="rect">
            <a:avLst/>
          </a:prstGeom>
          <a:noFill/>
          <a:ln w="9525">
            <a:noFill/>
            <a:round/>
            <a:headEnd/>
            <a:tailEnd/>
          </a:ln>
          <a:effectLst/>
        </p:spPr>
      </p:pic>
      <p:sp>
        <p:nvSpPr>
          <p:cNvPr id="442375" name="Rectangle 7"/>
          <p:cNvSpPr>
            <a:spLocks noChangeArrowheads="1"/>
          </p:cNvSpPr>
          <p:nvPr/>
        </p:nvSpPr>
        <p:spPr bwMode="auto">
          <a:xfrm>
            <a:off x="1981200" y="5943600"/>
            <a:ext cx="5029200" cy="533400"/>
          </a:xfrm>
          <a:prstGeom prst="rect">
            <a:avLst/>
          </a:prstGeom>
          <a:noFill/>
          <a:ln w="9525">
            <a:noFill/>
            <a:round/>
            <a:headEnd/>
            <a:tailEnd/>
          </a:ln>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smtClean="0">
                <a:solidFill>
                  <a:srgbClr val="000066"/>
                </a:solidFill>
                <a:latin typeface="Times New Roman" pitchFamily="16" charset="0"/>
              </a:rPr>
              <a:t>  </a:t>
            </a:r>
            <a:r>
              <a:rPr lang="zh-CN" altLang="en-GB" sz="2400" b="1" dirty="0">
                <a:solidFill>
                  <a:srgbClr val="000066"/>
                </a:solidFill>
                <a:latin typeface="Times New Roman" pitchFamily="16" charset="0"/>
              </a:rPr>
              <a:t>下行</a:t>
            </a:r>
            <a:r>
              <a:rPr lang="en-GB" altLang="zh-CN" sz="2400" b="1" dirty="0">
                <a:solidFill>
                  <a:srgbClr val="000066"/>
                </a:solidFill>
                <a:latin typeface="Times New Roman" pitchFamily="16" charset="0"/>
              </a:rPr>
              <a:t>DPCH</a:t>
            </a:r>
            <a:r>
              <a:rPr lang="zh-CN" altLang="en-GB" sz="2400" b="1" dirty="0">
                <a:solidFill>
                  <a:srgbClr val="000066"/>
                </a:solidFill>
                <a:latin typeface="Times New Roman" pitchFamily="16" charset="0"/>
              </a:rPr>
              <a:t>的帧结构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fill="hold" nodeType="clickEffect">
                                  <p:stCondLst>
                                    <p:cond delay="0"/>
                                  </p:stCondLst>
                                  <p:iterate type="lt">
                                    <p:tmPct val="10000"/>
                                  </p:iterate>
                                  <p:childTnLst>
                                    <p:set>
                                      <p:cBhvr additive="repl">
                                        <p:cTn id="6" dur="1" fill="hold">
                                          <p:stCondLst>
                                            <p:cond delay="0"/>
                                          </p:stCondLst>
                                        </p:cTn>
                                        <p:tgtEl>
                                          <p:spTgt spid="442372">
                                            <p:txEl>
                                              <p:pRg st="0" end="0"/>
                                            </p:txEl>
                                          </p:spTgt>
                                        </p:tgtEl>
                                        <p:attrNameLst>
                                          <p:attrName>style.visibility</p:attrName>
                                        </p:attrNameLst>
                                      </p:cBhvr>
                                      <p:to>
                                        <p:strVal val="visible"/>
                                      </p:to>
                                    </p:set>
                                    <p:animEffect transition="in" filter="fade">
                                      <p:cBhvr additive="repl">
                                        <p:cTn id="7" dur="500"/>
                                        <p:tgtEl>
                                          <p:spTgt spid="442372">
                                            <p:txEl>
                                              <p:pRg st="0" end="0"/>
                                            </p:txEl>
                                          </p:spTgt>
                                        </p:tgtEl>
                                      </p:cBhvr>
                                    </p:animEffect>
                                    <p:anim calcmode="lin" valueType="num">
                                      <p:cBhvr additive="repl">
                                        <p:cTn id="8" dur="500" fill="hold"/>
                                        <p:tgtEl>
                                          <p:spTgt spid="442372">
                                            <p:txEl>
                                              <p:pRg st="0" end="0"/>
                                            </p:txEl>
                                          </p:spTgt>
                                        </p:tgtEl>
                                        <p:attrNameLst>
                                          <p:attrName>ppt_x</p:attrName>
                                        </p:attrNameLst>
                                      </p:cBhvr>
                                      <p:tavLst>
                                        <p:tav tm="100000">
                                          <p:val>
                                            <p:strVal val="#ppt_x"/>
                                          </p:val>
                                        </p:tav>
                                        <p:tav tm="100000">
                                          <p:val>
                                            <p:strVal val="#ppt_x"/>
                                          </p:val>
                                        </p:tav>
                                      </p:tavLst>
                                    </p:anim>
                                    <p:anim calcmode="lin" valueType="num">
                                      <p:cBhvr additive="repl">
                                        <p:cTn id="9" dur="500" fill="hold"/>
                                        <p:tgtEl>
                                          <p:spTgt spid="442372">
                                            <p:txEl>
                                              <p:pRg st="0" end="0"/>
                                            </p:txEl>
                                          </p:spTgt>
                                        </p:tgtEl>
                                        <p:attrNameLst>
                                          <p:attrName>ppt_y</p:attrName>
                                        </p:attrNameLst>
                                      </p:cBhvr>
                                      <p:tavLst>
                                        <p:tav tm="10000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additive="repl">
                                        <p:cTn id="13" dur="1" fill="hold">
                                          <p:stCondLst>
                                            <p:cond delay="0"/>
                                          </p:stCondLst>
                                        </p:cTn>
                                        <p:tgtEl>
                                          <p:spTgt spid="442374"/>
                                        </p:tgtEl>
                                        <p:attrNameLst>
                                          <p:attrName>style.visibility</p:attrName>
                                        </p:attrNameLst>
                                      </p:cBhvr>
                                      <p:to>
                                        <p:strVal val="visible"/>
                                      </p:to>
                                    </p:set>
                                    <p:anim calcmode="lin" valueType="num">
                                      <p:cBhvr>
                                        <p:cTn id="14" dur="500" fill="hold"/>
                                        <p:tgtEl>
                                          <p:spTgt spid="442374"/>
                                        </p:tgtEl>
                                        <p:attrNameLst>
                                          <p:attrName>ppt_x</p:attrName>
                                        </p:attrNameLst>
                                      </p:cBhvr>
                                      <p:tavLst>
                                        <p:tav tm="100000">
                                          <p:val>
                                            <p:strVal val="#ppt_x"/>
                                          </p:val>
                                        </p:tav>
                                        <p:tav tm="100000">
                                          <p:val>
                                            <p:strVal val="#ppt_x"/>
                                          </p:val>
                                        </p:tav>
                                      </p:tavLst>
                                    </p:anim>
                                    <p:anim calcmode="lin" valueType="num">
                                      <p:cBhvr>
                                        <p:cTn id="15" dur="500" fill="hold"/>
                                        <p:tgtEl>
                                          <p:spTgt spid="442374"/>
                                        </p:tgtEl>
                                        <p:attrNameLst>
                                          <p:attrName>ppt_y</p:attrName>
                                        </p:attrNameLst>
                                      </p:cBhvr>
                                      <p:tavLst>
                                        <p:tav tm="10000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additive="repl">
                                        <p:cTn id="19" dur="1" fill="hold">
                                          <p:stCondLst>
                                            <p:cond delay="0"/>
                                          </p:stCondLst>
                                        </p:cTn>
                                        <p:tgtEl>
                                          <p:spTgt spid="442375"/>
                                        </p:tgtEl>
                                        <p:attrNameLst>
                                          <p:attrName>style.visibility</p:attrName>
                                        </p:attrNameLst>
                                      </p:cBhvr>
                                      <p:to>
                                        <p:strVal val="visible"/>
                                      </p:to>
                                    </p:set>
                                    <p:animEffect transition="in" filter="box(in)">
                                      <p:cBhvr additive="repl">
                                        <p:cTn id="20" dur="500"/>
                                        <p:tgtEl>
                                          <p:spTgt spid="442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44419"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下行公共物理信道</a:t>
            </a:r>
          </a:p>
        </p:txBody>
      </p:sp>
      <p:sp>
        <p:nvSpPr>
          <p:cNvPr id="444420" name="Text Box 4"/>
          <p:cNvSpPr txBox="1">
            <a:spLocks noChangeArrowheads="1"/>
          </p:cNvSpPr>
          <p:nvPr/>
        </p:nvSpPr>
        <p:spPr bwMode="auto">
          <a:xfrm>
            <a:off x="468313" y="1524000"/>
            <a:ext cx="8229600" cy="5334000"/>
          </a:xfrm>
          <a:prstGeom prst="rect">
            <a:avLst/>
          </a:prstGeom>
          <a:noFill/>
          <a:ln w="9525">
            <a:noFill/>
            <a:round/>
            <a:headEnd/>
            <a:tailEnd/>
          </a:ln>
          <a:effectLst/>
        </p:spPr>
        <p:txBody>
          <a:bodyPr/>
          <a:lstStyle/>
          <a:p>
            <a:pPr marL="341313" indent="-341313">
              <a:spcBef>
                <a:spcPts val="600"/>
              </a:spcBef>
              <a:buClr>
                <a:srgbClr val="FF66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FF3300"/>
                </a:solidFill>
                <a:latin typeface="楷体_GB2312" pitchFamily="49" charset="0"/>
              </a:rPr>
              <a:t>公共导频信道</a:t>
            </a:r>
            <a:r>
              <a:rPr lang="en-GB" altLang="zh-CN" sz="2400">
                <a:solidFill>
                  <a:srgbClr val="FF3300"/>
                </a:solidFill>
                <a:latin typeface="Verdana" pitchFamily="32" charset="0"/>
              </a:rPr>
              <a:t>CPICH</a:t>
            </a:r>
            <a:r>
              <a:rPr lang="en-GB" altLang="zh-CN" sz="2400">
                <a:solidFill>
                  <a:srgbClr val="1D7ACF"/>
                </a:solidFill>
                <a:latin typeface="楷体_GB2312" pitchFamily="49" charset="0"/>
              </a:rPr>
              <a:t> </a:t>
            </a:r>
          </a:p>
          <a:p>
            <a:pPr marL="741363" lvl="1" indent="-284163">
              <a:spcBef>
                <a:spcPts val="600"/>
              </a:spcBef>
              <a:buClr>
                <a:srgbClr val="CC33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固定速率（</a:t>
            </a:r>
            <a:r>
              <a:rPr lang="en-GB" altLang="zh-CN" sz="2400" b="1">
                <a:solidFill>
                  <a:srgbClr val="000066"/>
                </a:solidFill>
              </a:rPr>
              <a:t>30 kbps</a:t>
            </a:r>
            <a:r>
              <a:rPr lang="zh-CN" altLang="en-GB" sz="2400" b="1">
                <a:solidFill>
                  <a:srgbClr val="000066"/>
                </a:solidFill>
              </a:rPr>
              <a:t>、</a:t>
            </a:r>
            <a:r>
              <a:rPr lang="en-GB" altLang="zh-CN" sz="2400" b="1">
                <a:solidFill>
                  <a:srgbClr val="000066"/>
                </a:solidFill>
              </a:rPr>
              <a:t>SF=256</a:t>
            </a:r>
            <a:r>
              <a:rPr lang="zh-CN" altLang="en-GB" sz="2400" b="1">
                <a:solidFill>
                  <a:srgbClr val="000066"/>
                </a:solidFill>
                <a:latin typeface="楷体_GB2312" pitchFamily="49" charset="0"/>
              </a:rPr>
              <a:t>）</a:t>
            </a:r>
          </a:p>
          <a:p>
            <a:pPr marL="741363" lvl="1" indent="-284163">
              <a:spcBef>
                <a:spcPts val="600"/>
              </a:spcBef>
              <a:buClr>
                <a:srgbClr val="CC33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传送预定义的比特</a:t>
            </a:r>
            <a:r>
              <a:rPr lang="en-GB" altLang="zh-CN" sz="2400" b="1">
                <a:solidFill>
                  <a:srgbClr val="000066"/>
                </a:solidFill>
                <a:latin typeface="楷体_GB2312" pitchFamily="49" charset="0"/>
              </a:rPr>
              <a:t>/</a:t>
            </a:r>
            <a:r>
              <a:rPr lang="zh-CN" altLang="en-GB" sz="2400" b="1">
                <a:solidFill>
                  <a:srgbClr val="000066"/>
                </a:solidFill>
                <a:latin typeface="楷体_GB2312" pitchFamily="49" charset="0"/>
              </a:rPr>
              <a:t>符号序列 </a:t>
            </a:r>
          </a:p>
          <a:p>
            <a:pPr marL="741363" lvl="1" indent="-284163">
              <a:spcBef>
                <a:spcPts val="600"/>
              </a:spcBef>
              <a:buClr>
                <a:srgbClr val="CC33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主</a:t>
            </a:r>
            <a:r>
              <a:rPr lang="en-GB" altLang="zh-CN" sz="2400" b="1">
                <a:solidFill>
                  <a:srgbClr val="000066"/>
                </a:solidFill>
              </a:rPr>
              <a:t>CPICH</a:t>
            </a:r>
            <a:r>
              <a:rPr lang="zh-CN" altLang="en-GB" sz="2400" b="1">
                <a:solidFill>
                  <a:srgbClr val="000066"/>
                </a:solidFill>
                <a:latin typeface="楷体_GB2312" pitchFamily="49" charset="0"/>
              </a:rPr>
              <a:t>和从</a:t>
            </a:r>
            <a:r>
              <a:rPr lang="en-GB" altLang="zh-CN" sz="2400" b="1">
                <a:solidFill>
                  <a:srgbClr val="000066"/>
                </a:solidFill>
              </a:rPr>
              <a:t>CPICH</a:t>
            </a:r>
            <a:r>
              <a:rPr lang="en-GB" altLang="zh-CN" sz="2400" b="1">
                <a:solidFill>
                  <a:srgbClr val="000066"/>
                </a:solidFill>
                <a:latin typeface="楷体_GB2312" pitchFamily="49" charset="0"/>
              </a:rPr>
              <a:t> </a:t>
            </a:r>
          </a:p>
          <a:p>
            <a:pPr marL="741363" lvl="1" indent="-284163">
              <a:spcBef>
                <a:spcPts val="600"/>
              </a:spcBef>
              <a:buClr>
                <a:srgbClr val="CC33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1">
                <a:solidFill>
                  <a:srgbClr val="000066"/>
                </a:solidFill>
              </a:rPr>
              <a:t>P-CPICH</a:t>
            </a:r>
            <a:r>
              <a:rPr lang="zh-CN" altLang="en-GB" sz="2400" b="1">
                <a:solidFill>
                  <a:srgbClr val="000066"/>
                </a:solidFill>
                <a:latin typeface="楷体_GB2312" pitchFamily="49" charset="0"/>
              </a:rPr>
              <a:t>是</a:t>
            </a:r>
            <a:r>
              <a:rPr lang="en-GB" altLang="zh-CN" sz="2400" b="1">
                <a:solidFill>
                  <a:srgbClr val="000066"/>
                </a:solidFill>
              </a:rPr>
              <a:t>SCH</a:t>
            </a:r>
            <a:r>
              <a:rPr lang="zh-CN" altLang="en-GB" sz="2400" b="1">
                <a:solidFill>
                  <a:srgbClr val="000066"/>
                </a:solidFill>
                <a:latin typeface="楷体_GB2312" pitchFamily="49" charset="0"/>
              </a:rPr>
              <a:t>、主</a:t>
            </a:r>
            <a:r>
              <a:rPr lang="en-GB" altLang="zh-CN" sz="2400" b="1">
                <a:solidFill>
                  <a:srgbClr val="000066"/>
                </a:solidFill>
              </a:rPr>
              <a:t>CCPCH</a:t>
            </a:r>
            <a:r>
              <a:rPr lang="zh-CN" altLang="en-GB" sz="2400" b="1">
                <a:solidFill>
                  <a:srgbClr val="000066"/>
                </a:solidFill>
                <a:latin typeface="楷体_GB2312" pitchFamily="49" charset="0"/>
              </a:rPr>
              <a:t>、</a:t>
            </a:r>
            <a:r>
              <a:rPr lang="en-GB" altLang="zh-CN" sz="2400" b="1">
                <a:solidFill>
                  <a:srgbClr val="000066"/>
                </a:solidFill>
              </a:rPr>
              <a:t>AICH</a:t>
            </a:r>
            <a:r>
              <a:rPr lang="zh-CN" altLang="en-GB" sz="2400" b="1">
                <a:solidFill>
                  <a:srgbClr val="000066"/>
                </a:solidFill>
                <a:latin typeface="楷体_GB2312" pitchFamily="49" charset="0"/>
              </a:rPr>
              <a:t>、</a:t>
            </a:r>
            <a:r>
              <a:rPr lang="en-GB" altLang="zh-CN" sz="2400" b="1">
                <a:solidFill>
                  <a:srgbClr val="000066"/>
                </a:solidFill>
              </a:rPr>
              <a:t>PICH</a:t>
            </a:r>
            <a:r>
              <a:rPr lang="zh-CN" altLang="en-GB" sz="2400" b="1">
                <a:solidFill>
                  <a:srgbClr val="000066"/>
                </a:solidFill>
                <a:latin typeface="楷体_GB2312" pitchFamily="49" charset="0"/>
              </a:rPr>
              <a:t>、 </a:t>
            </a:r>
            <a:r>
              <a:rPr lang="en-GB" altLang="zh-CN" sz="2400" b="1">
                <a:solidFill>
                  <a:srgbClr val="000066"/>
                </a:solidFill>
              </a:rPr>
              <a:t>AP-AICH</a:t>
            </a:r>
            <a:r>
              <a:rPr lang="zh-CN" altLang="en-GB" sz="2400" b="1">
                <a:solidFill>
                  <a:srgbClr val="000066"/>
                </a:solidFill>
              </a:rPr>
              <a:t>、</a:t>
            </a:r>
            <a:r>
              <a:rPr lang="en-GB" altLang="zh-CN" sz="2400" b="1">
                <a:solidFill>
                  <a:srgbClr val="000066"/>
                </a:solidFill>
              </a:rPr>
              <a:t>CD/CA-ICH</a:t>
            </a:r>
            <a:r>
              <a:rPr lang="zh-CN" altLang="en-GB" sz="2400" b="1">
                <a:solidFill>
                  <a:srgbClr val="000066"/>
                </a:solidFill>
              </a:rPr>
              <a:t>、</a:t>
            </a:r>
            <a:r>
              <a:rPr lang="en-GB" altLang="zh-CN" sz="2400" b="1">
                <a:solidFill>
                  <a:srgbClr val="000066"/>
                </a:solidFill>
              </a:rPr>
              <a:t>CSICH</a:t>
            </a:r>
            <a:r>
              <a:rPr lang="zh-CN" altLang="en-GB" sz="2400" b="1">
                <a:solidFill>
                  <a:srgbClr val="000066"/>
                </a:solidFill>
                <a:latin typeface="楷体_GB2312" pitchFamily="49" charset="0"/>
              </a:rPr>
              <a:t>和</a:t>
            </a:r>
            <a:r>
              <a:rPr lang="en-GB" altLang="zh-CN" sz="2400" b="1">
                <a:solidFill>
                  <a:srgbClr val="000066"/>
                </a:solidFill>
              </a:rPr>
              <a:t>PCH</a:t>
            </a:r>
            <a:r>
              <a:rPr lang="zh-CN" altLang="en-GB" sz="2400" b="1">
                <a:solidFill>
                  <a:srgbClr val="000066"/>
                </a:solidFill>
                <a:latin typeface="楷体_GB2312" pitchFamily="49" charset="0"/>
              </a:rPr>
              <a:t>映射的</a:t>
            </a:r>
            <a:r>
              <a:rPr lang="en-GB" altLang="zh-CN" sz="2400" b="1">
                <a:solidFill>
                  <a:srgbClr val="000066"/>
                </a:solidFill>
              </a:rPr>
              <a:t>S-CCPCH</a:t>
            </a:r>
            <a:r>
              <a:rPr lang="zh-CN" altLang="en-GB" sz="2400" b="1">
                <a:solidFill>
                  <a:srgbClr val="000066"/>
                </a:solidFill>
                <a:latin typeface="楷体_GB2312" pitchFamily="49" charset="0"/>
              </a:rPr>
              <a:t>信道的相位基准，</a:t>
            </a:r>
            <a:r>
              <a:rPr lang="en-GB" altLang="zh-CN" sz="2400" b="1">
                <a:solidFill>
                  <a:srgbClr val="000066"/>
                </a:solidFill>
              </a:rPr>
              <a:t>P-CPICH</a:t>
            </a:r>
            <a:r>
              <a:rPr lang="zh-CN" altLang="en-GB" sz="2400" b="1">
                <a:solidFill>
                  <a:srgbClr val="000066"/>
                </a:solidFill>
                <a:latin typeface="楷体_GB2312" pitchFamily="49" charset="0"/>
              </a:rPr>
              <a:t>也可以是</a:t>
            </a:r>
            <a:r>
              <a:rPr lang="en-GB" altLang="zh-CN" sz="2400" b="1">
                <a:solidFill>
                  <a:srgbClr val="000066"/>
                </a:solidFill>
              </a:rPr>
              <a:t>FACH</a:t>
            </a:r>
            <a:r>
              <a:rPr lang="zh-CN" altLang="en-GB" sz="2400" b="1">
                <a:solidFill>
                  <a:srgbClr val="000066"/>
                </a:solidFill>
                <a:latin typeface="楷体_GB2312" pitchFamily="49" charset="0"/>
              </a:rPr>
              <a:t>映射的</a:t>
            </a:r>
            <a:r>
              <a:rPr lang="en-GB" altLang="zh-CN" sz="2400" b="1">
                <a:solidFill>
                  <a:srgbClr val="000066"/>
                </a:solidFill>
              </a:rPr>
              <a:t>S-CCPCH</a:t>
            </a:r>
            <a:r>
              <a:rPr lang="zh-CN" altLang="en-GB" sz="2400" b="1">
                <a:solidFill>
                  <a:srgbClr val="000066"/>
                </a:solidFill>
                <a:latin typeface="楷体_GB2312" pitchFamily="49" charset="0"/>
              </a:rPr>
              <a:t>和下行</a:t>
            </a:r>
            <a:r>
              <a:rPr lang="en-GB" altLang="zh-CN" sz="2400" b="1">
                <a:solidFill>
                  <a:srgbClr val="000066"/>
                </a:solidFill>
              </a:rPr>
              <a:t>DPCH</a:t>
            </a:r>
            <a:r>
              <a:rPr lang="zh-CN" altLang="en-GB" sz="2400" b="1">
                <a:solidFill>
                  <a:srgbClr val="000066"/>
                </a:solidFill>
                <a:latin typeface="楷体_GB2312" pitchFamily="49" charset="0"/>
              </a:rPr>
              <a:t>缺省相位基准</a:t>
            </a:r>
            <a:r>
              <a:rPr lang="zh-CN" altLang="en-GB" sz="2400" b="1">
                <a:solidFill>
                  <a:srgbClr val="000066"/>
                </a:solidFill>
              </a:rPr>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46467"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下行公共物理信道</a:t>
            </a:r>
          </a:p>
        </p:txBody>
      </p:sp>
      <p:sp>
        <p:nvSpPr>
          <p:cNvPr id="446468" name="Text Box 4"/>
          <p:cNvSpPr txBox="1">
            <a:spLocks noChangeArrowheads="1"/>
          </p:cNvSpPr>
          <p:nvPr/>
        </p:nvSpPr>
        <p:spPr bwMode="auto">
          <a:xfrm>
            <a:off x="468313" y="1268413"/>
            <a:ext cx="8229600" cy="5334000"/>
          </a:xfrm>
          <a:prstGeom prst="rect">
            <a:avLst/>
          </a:prstGeom>
          <a:noFill/>
          <a:ln w="9525">
            <a:noFill/>
            <a:round/>
            <a:headEnd/>
            <a:tailEnd/>
          </a:ln>
          <a:effectLst/>
        </p:spPr>
        <p:txBody>
          <a:bodyPr/>
          <a:lstStyle/>
          <a:p>
            <a:pPr marL="341313" indent="-341313">
              <a:lnSpc>
                <a:spcPct val="90000"/>
              </a:lnSpc>
              <a:spcBef>
                <a:spcPts val="600"/>
              </a:spcBef>
              <a:buClr>
                <a:srgbClr val="FF66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FF3300"/>
                </a:solidFill>
                <a:latin typeface="楷体_GB2312" pitchFamily="49" charset="0"/>
              </a:rPr>
              <a:t>公共控制物理信道 （</a:t>
            </a:r>
            <a:r>
              <a:rPr lang="en-GB" altLang="zh-CN" sz="2400">
                <a:solidFill>
                  <a:srgbClr val="FF3300"/>
                </a:solidFill>
                <a:latin typeface="Verdana" pitchFamily="32" charset="0"/>
              </a:rPr>
              <a:t>CCPCH</a:t>
            </a:r>
            <a:r>
              <a:rPr lang="zh-CN" altLang="en-GB" sz="2400">
                <a:solidFill>
                  <a:srgbClr val="FF3300"/>
                </a:solidFill>
                <a:latin typeface="楷体_GB2312" pitchFamily="49" charset="0"/>
              </a:rPr>
              <a:t>）</a:t>
            </a:r>
          </a:p>
          <a:p>
            <a:pPr marL="741363" lvl="1" indent="-284163">
              <a:lnSpc>
                <a:spcPct val="90000"/>
              </a:lnSpc>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主公共控制物理信道（</a:t>
            </a:r>
            <a:r>
              <a:rPr lang="en-GB" altLang="zh-CN" sz="2400" b="1">
                <a:solidFill>
                  <a:srgbClr val="000066"/>
                </a:solidFill>
              </a:rPr>
              <a:t>P-CCPCH</a:t>
            </a:r>
            <a:r>
              <a:rPr lang="zh-CN" altLang="en-GB" sz="2400" b="1">
                <a:solidFill>
                  <a:srgbClr val="000066"/>
                </a:solidFill>
                <a:latin typeface="楷体_GB2312" pitchFamily="49" charset="0"/>
              </a:rPr>
              <a:t>）                                 从公共控制物理信道（</a:t>
            </a:r>
            <a:r>
              <a:rPr lang="en-GB" altLang="zh-CN" sz="2400" b="1">
                <a:solidFill>
                  <a:srgbClr val="000066"/>
                </a:solidFill>
              </a:rPr>
              <a:t>S-CCPCH</a:t>
            </a:r>
            <a:r>
              <a:rPr lang="zh-CN" altLang="en-GB" sz="2400" b="1">
                <a:solidFill>
                  <a:srgbClr val="000066"/>
                </a:solidFill>
                <a:latin typeface="楷体_GB2312" pitchFamily="49" charset="0"/>
              </a:rPr>
              <a:t>）</a:t>
            </a:r>
          </a:p>
          <a:p>
            <a:pPr marL="741363" lvl="1" indent="-284163">
              <a:lnSpc>
                <a:spcPct val="90000"/>
              </a:lnSpc>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1">
                <a:solidFill>
                  <a:srgbClr val="000066"/>
                </a:solidFill>
              </a:rPr>
              <a:t>P-CCPCH</a:t>
            </a:r>
            <a:r>
              <a:rPr lang="zh-CN" altLang="en-GB" sz="2400" b="1">
                <a:solidFill>
                  <a:srgbClr val="000066"/>
                </a:solidFill>
                <a:latin typeface="楷体_GB2312" pitchFamily="49" charset="0"/>
              </a:rPr>
              <a:t>固定速率（</a:t>
            </a:r>
            <a:r>
              <a:rPr lang="en-GB" altLang="zh-CN" sz="2400" b="1">
                <a:solidFill>
                  <a:srgbClr val="000066"/>
                </a:solidFill>
              </a:rPr>
              <a:t>30kbps</a:t>
            </a:r>
            <a:r>
              <a:rPr lang="zh-CN" altLang="en-GB" sz="2400" b="1">
                <a:solidFill>
                  <a:srgbClr val="000066"/>
                </a:solidFill>
                <a:latin typeface="楷体_GB2312" pitchFamily="49" charset="0"/>
              </a:rPr>
              <a:t>、</a:t>
            </a:r>
            <a:r>
              <a:rPr lang="en-GB" altLang="zh-CN" sz="2400" b="1">
                <a:solidFill>
                  <a:srgbClr val="000066"/>
                </a:solidFill>
              </a:rPr>
              <a:t>SF=256</a:t>
            </a:r>
            <a:r>
              <a:rPr lang="zh-CN" altLang="en-GB" sz="2400" b="1">
                <a:solidFill>
                  <a:srgbClr val="000066"/>
                </a:solidFill>
                <a:latin typeface="楷体_GB2312" pitchFamily="49" charset="0"/>
              </a:rPr>
              <a:t>）</a:t>
            </a:r>
          </a:p>
          <a:p>
            <a:pPr marL="741363" lvl="1" indent="-284163">
              <a:lnSpc>
                <a:spcPct val="90000"/>
              </a:lnSpc>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 传输</a:t>
            </a:r>
            <a:r>
              <a:rPr lang="en-GB" altLang="zh-CN" sz="2400" b="1">
                <a:solidFill>
                  <a:srgbClr val="000066"/>
                </a:solidFill>
              </a:rPr>
              <a:t>BCH</a:t>
            </a:r>
            <a:r>
              <a:rPr lang="en-GB" altLang="zh-CN" sz="2400" b="1">
                <a:solidFill>
                  <a:srgbClr val="000066"/>
                </a:solidFill>
                <a:latin typeface="楷体_GB2312" pitchFamily="49" charset="0"/>
              </a:rPr>
              <a:t>     </a:t>
            </a:r>
          </a:p>
          <a:p>
            <a:pPr marL="741363" lvl="1" indent="-284163">
              <a:lnSpc>
                <a:spcPct val="90000"/>
              </a:lnSpc>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1">
                <a:solidFill>
                  <a:srgbClr val="000066"/>
                </a:solidFill>
                <a:latin typeface="楷体_GB2312" pitchFamily="49" charset="0"/>
              </a:rPr>
              <a:t> </a:t>
            </a:r>
            <a:r>
              <a:rPr lang="zh-CN" altLang="en-GB" sz="2400" b="1">
                <a:solidFill>
                  <a:srgbClr val="000066"/>
                </a:solidFill>
                <a:latin typeface="楷体_GB2312" pitchFamily="49" charset="0"/>
              </a:rPr>
              <a:t>帧结构没有</a:t>
            </a:r>
            <a:r>
              <a:rPr lang="en-GB" altLang="zh-CN" sz="2400" b="1">
                <a:solidFill>
                  <a:srgbClr val="000066"/>
                </a:solidFill>
              </a:rPr>
              <a:t>TPC</a:t>
            </a:r>
            <a:r>
              <a:rPr lang="zh-CN" altLang="en-GB" sz="2400" b="1">
                <a:solidFill>
                  <a:srgbClr val="000066"/>
                </a:solidFill>
                <a:latin typeface="楷体_GB2312" pitchFamily="49" charset="0"/>
              </a:rPr>
              <a:t>指令、</a:t>
            </a:r>
            <a:r>
              <a:rPr lang="en-GB" altLang="zh-CN" sz="2400" b="1">
                <a:solidFill>
                  <a:srgbClr val="000066"/>
                </a:solidFill>
              </a:rPr>
              <a:t>TFCI</a:t>
            </a:r>
            <a:r>
              <a:rPr lang="zh-CN" altLang="en-GB" sz="2400" b="1">
                <a:solidFill>
                  <a:srgbClr val="000066"/>
                </a:solidFill>
                <a:latin typeface="楷体_GB2312" pitchFamily="49" charset="0"/>
              </a:rPr>
              <a:t>、导频比特</a:t>
            </a:r>
          </a:p>
          <a:p>
            <a:pPr marL="741363" lvl="1" indent="-284163">
              <a:lnSpc>
                <a:spcPct val="90000"/>
              </a:lnSpc>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 在每个时隙的第一个</a:t>
            </a:r>
            <a:r>
              <a:rPr lang="en-GB" altLang="zh-CN" sz="2400" b="1">
                <a:solidFill>
                  <a:srgbClr val="000066"/>
                </a:solidFill>
              </a:rPr>
              <a:t>256 chips</a:t>
            </a:r>
            <a:r>
              <a:rPr lang="zh-CN" altLang="en-GB" sz="2400" b="1">
                <a:solidFill>
                  <a:srgbClr val="000066"/>
                </a:solidFill>
                <a:latin typeface="楷体_GB2312" pitchFamily="49" charset="0"/>
              </a:rPr>
              <a:t>内，发射主</a:t>
            </a:r>
            <a:r>
              <a:rPr lang="en-GB" altLang="zh-CN" sz="2400" b="1">
                <a:solidFill>
                  <a:srgbClr val="000066"/>
                </a:solidFill>
              </a:rPr>
              <a:t>SCH</a:t>
            </a:r>
            <a:r>
              <a:rPr lang="zh-CN" altLang="en-GB" sz="2400" b="1">
                <a:solidFill>
                  <a:srgbClr val="000066"/>
                </a:solidFill>
                <a:latin typeface="楷体_GB2312" pitchFamily="49" charset="0"/>
              </a:rPr>
              <a:t>和从        </a:t>
            </a:r>
            <a:r>
              <a:rPr lang="en-GB" altLang="zh-CN" sz="2400" b="1">
                <a:solidFill>
                  <a:srgbClr val="000066"/>
                </a:solidFill>
              </a:rPr>
              <a:t>SCH</a:t>
            </a:r>
          </a:p>
          <a:p>
            <a:pPr marL="741363" lvl="1" indent="-284163">
              <a:lnSpc>
                <a:spcPct val="90000"/>
              </a:lnSpc>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1">
                <a:solidFill>
                  <a:srgbClr val="000066"/>
                </a:solidFill>
                <a:latin typeface="楷体_GB2312" pitchFamily="49" charset="0"/>
              </a:rPr>
              <a:t> </a:t>
            </a:r>
            <a:r>
              <a:rPr lang="en-GB" altLang="zh-CN" sz="2400" b="1">
                <a:solidFill>
                  <a:srgbClr val="000066"/>
                </a:solidFill>
              </a:rPr>
              <a:t>S-CCPCH</a:t>
            </a:r>
            <a:r>
              <a:rPr lang="zh-CN" altLang="en-GB" sz="2400" b="1">
                <a:solidFill>
                  <a:srgbClr val="000066"/>
                </a:solidFill>
                <a:latin typeface="楷体_GB2312" pitchFamily="49" charset="0"/>
              </a:rPr>
              <a:t>用于传送</a:t>
            </a:r>
            <a:r>
              <a:rPr lang="en-GB" altLang="zh-CN" sz="2400" b="1">
                <a:solidFill>
                  <a:srgbClr val="000066"/>
                </a:solidFill>
              </a:rPr>
              <a:t>FACH</a:t>
            </a:r>
            <a:r>
              <a:rPr lang="zh-CN" altLang="en-GB" sz="2400" b="1">
                <a:solidFill>
                  <a:srgbClr val="000066"/>
                </a:solidFill>
                <a:latin typeface="楷体_GB2312" pitchFamily="49" charset="0"/>
              </a:rPr>
              <a:t>和</a:t>
            </a:r>
            <a:r>
              <a:rPr lang="en-GB" altLang="zh-CN" sz="2400" b="1">
                <a:solidFill>
                  <a:srgbClr val="000066"/>
                </a:solidFill>
              </a:rPr>
              <a:t>PCH</a:t>
            </a:r>
          </a:p>
          <a:p>
            <a:pPr marL="741363" lvl="1" indent="-284163">
              <a:lnSpc>
                <a:spcPct val="90000"/>
              </a:lnSpc>
              <a:spcBef>
                <a:spcPts val="5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1">
                <a:solidFill>
                  <a:srgbClr val="000066"/>
                </a:solidFill>
                <a:latin typeface="楷体_GB2312" pitchFamily="49" charset="0"/>
              </a:rPr>
              <a:t> </a:t>
            </a:r>
            <a:r>
              <a:rPr lang="zh-CN" altLang="en-GB" sz="2400" b="1">
                <a:solidFill>
                  <a:srgbClr val="000066"/>
                </a:solidFill>
                <a:latin typeface="楷体_GB2312" pitchFamily="49" charset="0"/>
              </a:rPr>
              <a:t>可以通过包含</a:t>
            </a:r>
            <a:r>
              <a:rPr lang="en-GB" altLang="zh-CN" sz="2400" b="1">
                <a:solidFill>
                  <a:srgbClr val="000066"/>
                </a:solidFill>
              </a:rPr>
              <a:t>TFCI </a:t>
            </a:r>
            <a:r>
              <a:rPr lang="zh-CN" altLang="en-GB" sz="2400" b="1">
                <a:solidFill>
                  <a:srgbClr val="000066"/>
                </a:solidFill>
                <a:latin typeface="楷体_GB2312" pitchFamily="49" charset="0"/>
              </a:rPr>
              <a:t>来支持可变速率</a:t>
            </a:r>
            <a:r>
              <a:rPr lang="zh-CN" altLang="en-GB" sz="2000" b="1">
                <a:solidFill>
                  <a:srgbClr val="000066"/>
                </a:solidFill>
                <a:latin typeface="楷体_GB2312" pitchFamily="49" charset="0"/>
              </a:rPr>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48515"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下行公共物理信道</a:t>
            </a:r>
          </a:p>
        </p:txBody>
      </p:sp>
      <p:sp>
        <p:nvSpPr>
          <p:cNvPr id="448516" name="Text Box 4"/>
          <p:cNvSpPr txBox="1">
            <a:spLocks noChangeArrowheads="1"/>
          </p:cNvSpPr>
          <p:nvPr/>
        </p:nvSpPr>
        <p:spPr bwMode="auto">
          <a:xfrm>
            <a:off x="611188" y="1524000"/>
            <a:ext cx="8229600" cy="5334000"/>
          </a:xfrm>
          <a:prstGeom prst="rect">
            <a:avLst/>
          </a:prstGeom>
          <a:noFill/>
          <a:ln w="9525">
            <a:noFill/>
            <a:round/>
            <a:headEnd/>
            <a:tailEnd/>
          </a:ln>
          <a:effectLst/>
        </p:spPr>
        <p:txBody>
          <a:bodyPr/>
          <a:lstStyle/>
          <a:p>
            <a:pPr marL="341313" indent="-341313">
              <a:spcBef>
                <a:spcPts val="600"/>
              </a:spcBef>
              <a:buClr>
                <a:srgbClr val="FFCC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FF3300"/>
                </a:solidFill>
                <a:latin typeface="楷体_GB2312" pitchFamily="49" charset="0"/>
              </a:rPr>
              <a:t>同步信道（</a:t>
            </a:r>
            <a:r>
              <a:rPr lang="en-GB" altLang="zh-CN" sz="2400">
                <a:solidFill>
                  <a:srgbClr val="FF3300"/>
                </a:solidFill>
                <a:latin typeface="Verdana" pitchFamily="32" charset="0"/>
              </a:rPr>
              <a:t>SCH</a:t>
            </a:r>
            <a:r>
              <a:rPr lang="zh-CN" altLang="en-GB" sz="2400">
                <a:solidFill>
                  <a:srgbClr val="FF3300"/>
                </a:solidFill>
                <a:latin typeface="楷体_GB2312" pitchFamily="49" charset="0"/>
              </a:rPr>
              <a:t>）</a:t>
            </a:r>
            <a:r>
              <a:rPr lang="zh-CN" altLang="en-GB" sz="2400">
                <a:solidFill>
                  <a:srgbClr val="1D7ACF"/>
                </a:solidFill>
                <a:latin typeface="楷体_GB2312" pitchFamily="49" charset="0"/>
              </a:rPr>
              <a:t> </a:t>
            </a:r>
          </a:p>
          <a:p>
            <a:pPr marL="741363" lvl="1" indent="-284163">
              <a:spcBef>
                <a:spcPts val="600"/>
              </a:spcBef>
              <a:buClr>
                <a:srgbClr val="189E8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用于小区搜索的下行链路信号 </a:t>
            </a:r>
          </a:p>
          <a:p>
            <a:pPr marL="741363" lvl="1" indent="-284163">
              <a:spcBef>
                <a:spcPts val="600"/>
              </a:spcBef>
              <a:buClr>
                <a:srgbClr val="189E8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主</a:t>
            </a:r>
            <a:r>
              <a:rPr lang="en-GB" altLang="zh-CN" sz="2400" b="1">
                <a:solidFill>
                  <a:srgbClr val="000066"/>
                </a:solidFill>
              </a:rPr>
              <a:t>SCH</a:t>
            </a:r>
            <a:r>
              <a:rPr lang="zh-CN" altLang="en-GB" sz="2400" b="1">
                <a:solidFill>
                  <a:srgbClr val="000066"/>
                </a:solidFill>
                <a:latin typeface="楷体_GB2312" pitchFamily="49" charset="0"/>
              </a:rPr>
              <a:t>和从</a:t>
            </a:r>
            <a:r>
              <a:rPr lang="en-GB" altLang="zh-CN" sz="2400" b="1">
                <a:solidFill>
                  <a:srgbClr val="000066"/>
                </a:solidFill>
              </a:rPr>
              <a:t>SCH</a:t>
            </a:r>
            <a:r>
              <a:rPr lang="en-GB" altLang="zh-CN" sz="2400" b="1">
                <a:solidFill>
                  <a:srgbClr val="000066"/>
                </a:solidFill>
                <a:latin typeface="楷体_GB2312" pitchFamily="49" charset="0"/>
              </a:rPr>
              <a:t> </a:t>
            </a:r>
          </a:p>
          <a:p>
            <a:pPr marL="341313" indent="-341313">
              <a:spcBef>
                <a:spcPts val="600"/>
              </a:spcBef>
              <a:buClr>
                <a:srgbClr val="FFCC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FF3300"/>
                </a:solidFill>
                <a:latin typeface="楷体_GB2312" pitchFamily="49" charset="0"/>
              </a:rPr>
              <a:t>物理下行共享信道（</a:t>
            </a:r>
            <a:r>
              <a:rPr lang="en-GB" altLang="zh-CN" sz="2400">
                <a:solidFill>
                  <a:srgbClr val="FF3300"/>
                </a:solidFill>
                <a:latin typeface="Verdana" pitchFamily="32" charset="0"/>
              </a:rPr>
              <a:t>PDSCH</a:t>
            </a:r>
            <a:r>
              <a:rPr lang="zh-CN" altLang="en-GB" sz="2400">
                <a:solidFill>
                  <a:srgbClr val="FF3300"/>
                </a:solidFill>
                <a:latin typeface="楷体_GB2312" pitchFamily="49" charset="0"/>
              </a:rPr>
              <a:t>）</a:t>
            </a:r>
            <a:r>
              <a:rPr lang="zh-CN" altLang="en-GB" sz="2400">
                <a:solidFill>
                  <a:srgbClr val="1D7ACF"/>
                </a:solidFill>
                <a:latin typeface="楷体_GB2312" pitchFamily="49" charset="0"/>
              </a:rPr>
              <a:t> </a:t>
            </a:r>
          </a:p>
          <a:p>
            <a:pPr marL="741363" lvl="1" indent="-284163">
              <a:spcBef>
                <a:spcPts val="600"/>
              </a:spcBef>
              <a:buClr>
                <a:srgbClr val="189E8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传送下行共享信道（</a:t>
            </a:r>
            <a:r>
              <a:rPr lang="en-GB" altLang="zh-CN" sz="2400" b="1">
                <a:solidFill>
                  <a:srgbClr val="000066"/>
                </a:solidFill>
              </a:rPr>
              <a:t>DSCH</a:t>
            </a:r>
            <a:r>
              <a:rPr lang="zh-CN" altLang="en-GB" sz="2400" b="1">
                <a:solidFill>
                  <a:srgbClr val="000066"/>
                </a:solidFill>
                <a:latin typeface="楷体_GB2312" pitchFamily="49" charset="0"/>
              </a:rPr>
              <a:t>） </a:t>
            </a:r>
          </a:p>
          <a:p>
            <a:pPr marL="341313" indent="-341313">
              <a:spcBef>
                <a:spcPts val="600"/>
              </a:spcBef>
              <a:buClr>
                <a:srgbClr val="FFCC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FF3300"/>
                </a:solidFill>
                <a:latin typeface="楷体_GB2312" pitchFamily="49" charset="0"/>
              </a:rPr>
              <a:t>寻呼指示信道（</a:t>
            </a:r>
            <a:r>
              <a:rPr lang="en-GB" altLang="zh-CN" sz="2400">
                <a:solidFill>
                  <a:srgbClr val="FF3300"/>
                </a:solidFill>
                <a:latin typeface="Verdana" pitchFamily="32" charset="0"/>
              </a:rPr>
              <a:t>PICH</a:t>
            </a:r>
            <a:r>
              <a:rPr lang="zh-CN" altLang="en-GB" sz="2400">
                <a:solidFill>
                  <a:srgbClr val="FF3300"/>
                </a:solidFill>
                <a:latin typeface="楷体_GB2312" pitchFamily="49" charset="0"/>
              </a:rPr>
              <a:t>）</a:t>
            </a:r>
            <a:r>
              <a:rPr lang="zh-CN" altLang="en-GB" sz="2400">
                <a:solidFill>
                  <a:srgbClr val="1D7ACF"/>
                </a:solidFill>
                <a:latin typeface="楷体_GB2312" pitchFamily="49" charset="0"/>
              </a:rPr>
              <a:t> </a:t>
            </a:r>
          </a:p>
          <a:p>
            <a:pPr marL="741363" lvl="1" indent="-284163">
              <a:spcBef>
                <a:spcPts val="600"/>
              </a:spcBef>
              <a:buClr>
                <a:srgbClr val="189E8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固定速率（</a:t>
            </a:r>
            <a:r>
              <a:rPr lang="en-GB" altLang="zh-CN" sz="2400" b="1">
                <a:solidFill>
                  <a:srgbClr val="000066"/>
                </a:solidFill>
              </a:rPr>
              <a:t>SF</a:t>
            </a:r>
            <a:r>
              <a:rPr lang="en-GB" altLang="zh-CN" sz="2400" b="1">
                <a:solidFill>
                  <a:srgbClr val="000066"/>
                </a:solidFill>
                <a:latin typeface="楷体_GB2312" pitchFamily="49" charset="0"/>
              </a:rPr>
              <a:t>=</a:t>
            </a:r>
            <a:r>
              <a:rPr lang="en-GB" altLang="zh-CN" sz="2400" b="1">
                <a:solidFill>
                  <a:srgbClr val="000066"/>
                </a:solidFill>
              </a:rPr>
              <a:t>256</a:t>
            </a:r>
            <a:r>
              <a:rPr lang="zh-CN" altLang="en-GB" sz="2400" b="1">
                <a:solidFill>
                  <a:srgbClr val="000066"/>
                </a:solidFill>
                <a:latin typeface="楷体_GB2312" pitchFamily="49" charset="0"/>
              </a:rPr>
              <a:t>） </a:t>
            </a:r>
          </a:p>
          <a:p>
            <a:pPr marL="741363" lvl="1" indent="-284163">
              <a:spcBef>
                <a:spcPts val="500"/>
              </a:spcBef>
              <a:buClr>
                <a:srgbClr val="189E8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a:solidFill>
                  <a:srgbClr val="000066"/>
                </a:solidFill>
                <a:latin typeface="楷体_GB2312" pitchFamily="49" charset="0"/>
              </a:rPr>
              <a:t>传输寻呼指示（</a:t>
            </a:r>
            <a:r>
              <a:rPr lang="en-GB" altLang="zh-CN" sz="2400" b="1">
                <a:solidFill>
                  <a:srgbClr val="000066"/>
                </a:solidFill>
              </a:rPr>
              <a:t>PI</a:t>
            </a:r>
            <a:r>
              <a:rPr lang="zh-CN" altLang="en-GB" sz="2400" b="1">
                <a:solidFill>
                  <a:srgbClr val="000066"/>
                </a:solidFill>
                <a:latin typeface="楷体_GB2312" pitchFamily="49" charset="0"/>
              </a:rPr>
              <a:t>）</a:t>
            </a:r>
            <a:r>
              <a:rPr lang="zh-CN" altLang="en-GB" sz="2000" b="1">
                <a:solidFill>
                  <a:srgbClr val="000066"/>
                </a:solidFill>
                <a:latin typeface="楷体_GB2312"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additive="repl">
                                        <p:cTn id="6" dur="1" fill="hold">
                                          <p:stCondLst>
                                            <p:cond delay="0"/>
                                          </p:stCondLst>
                                        </p:cTn>
                                        <p:tgtEl>
                                          <p:spTgt spid="448516">
                                            <p:txEl>
                                              <p:pRg st="0" end="0"/>
                                            </p:txEl>
                                          </p:spTgt>
                                        </p:tgtEl>
                                        <p:attrNameLst>
                                          <p:attrName>style.visibility</p:attrName>
                                        </p:attrNameLst>
                                      </p:cBhvr>
                                      <p:to>
                                        <p:strVal val="visible"/>
                                      </p:to>
                                    </p:set>
                                    <p:animEffect transition="in" filter="fade">
                                      <p:cBhvr additive="repl">
                                        <p:cTn id="7" dur="1000"/>
                                        <p:tgtEl>
                                          <p:spTgt spid="448516">
                                            <p:txEl>
                                              <p:pRg st="0" end="0"/>
                                            </p:txEl>
                                          </p:spTgt>
                                        </p:tgtEl>
                                      </p:cBhvr>
                                    </p:animEffect>
                                    <p:anim calcmode="lin" valueType="num">
                                      <p:cBhvr additive="repl">
                                        <p:cTn id="8" dur="1000" fill="hold"/>
                                        <p:tgtEl>
                                          <p:spTgt spid="448516">
                                            <p:txEl>
                                              <p:pRg st="0" end="0"/>
                                            </p:txEl>
                                          </p:spTgt>
                                        </p:tgtEl>
                                        <p:attrNameLst>
                                          <p:attrName>ppt_x</p:attrName>
                                        </p:attrNameLst>
                                      </p:cBhvr>
                                      <p:tavLst>
                                        <p:tav tm="100000">
                                          <p:val>
                                            <p:strVal val="#ppt_x"/>
                                          </p:val>
                                        </p:tav>
                                        <p:tav tm="100000">
                                          <p:val>
                                            <p:strVal val="#ppt_x"/>
                                          </p:val>
                                        </p:tav>
                                      </p:tavLst>
                                    </p:anim>
                                    <p:anim calcmode="lin" valueType="num">
                                      <p:cBhvr additive="repl">
                                        <p:cTn id="9" dur="1000" fill="hold"/>
                                        <p:tgtEl>
                                          <p:spTgt spid="448516">
                                            <p:txEl>
                                              <p:pRg st="0" end="0"/>
                                            </p:txEl>
                                          </p:spTgt>
                                        </p:tgtEl>
                                        <p:attrNameLst>
                                          <p:attrName>ppt_y</p:attrName>
                                        </p:attrNameLst>
                                      </p:cBhvr>
                                      <p:tavLst>
                                        <p:tav tm="100000">
                                          <p:val>
                                            <p:strVal val="#ppt_y+.1"/>
                                          </p:val>
                                        </p:tav>
                                        <p:tav tm="100000">
                                          <p:val>
                                            <p:strVal val="#ppt_y"/>
                                          </p:val>
                                        </p:tav>
                                      </p:tavLst>
                                    </p:anim>
                                  </p:childTnLst>
                                </p:cTn>
                              </p:par>
                              <p:par>
                                <p:cTn id="10" presetID="42" presetClass="entr" fill="hold" nodeType="withEffect">
                                  <p:stCondLst>
                                    <p:cond delay="0"/>
                                  </p:stCondLst>
                                  <p:childTnLst>
                                    <p:set>
                                      <p:cBhvr additive="repl">
                                        <p:cTn id="11" dur="1" fill="hold">
                                          <p:stCondLst>
                                            <p:cond delay="0"/>
                                          </p:stCondLst>
                                        </p:cTn>
                                        <p:tgtEl>
                                          <p:spTgt spid="448516">
                                            <p:txEl>
                                              <p:pRg st="1" end="1"/>
                                            </p:txEl>
                                          </p:spTgt>
                                        </p:tgtEl>
                                        <p:attrNameLst>
                                          <p:attrName>style.visibility</p:attrName>
                                        </p:attrNameLst>
                                      </p:cBhvr>
                                      <p:to>
                                        <p:strVal val="visible"/>
                                      </p:to>
                                    </p:set>
                                    <p:animEffect transition="in" filter="fade">
                                      <p:cBhvr additive="repl">
                                        <p:cTn id="12" dur="1000"/>
                                        <p:tgtEl>
                                          <p:spTgt spid="448516">
                                            <p:txEl>
                                              <p:pRg st="1" end="1"/>
                                            </p:txEl>
                                          </p:spTgt>
                                        </p:tgtEl>
                                      </p:cBhvr>
                                    </p:animEffect>
                                    <p:anim calcmode="lin" valueType="num">
                                      <p:cBhvr additive="repl">
                                        <p:cTn id="13" dur="1000" fill="hold"/>
                                        <p:tgtEl>
                                          <p:spTgt spid="448516">
                                            <p:txEl>
                                              <p:pRg st="1" end="1"/>
                                            </p:txEl>
                                          </p:spTgt>
                                        </p:tgtEl>
                                        <p:attrNameLst>
                                          <p:attrName>ppt_x</p:attrName>
                                        </p:attrNameLst>
                                      </p:cBhvr>
                                      <p:tavLst>
                                        <p:tav tm="100000">
                                          <p:val>
                                            <p:strVal val="#ppt_x"/>
                                          </p:val>
                                        </p:tav>
                                        <p:tav tm="100000">
                                          <p:val>
                                            <p:strVal val="#ppt_x"/>
                                          </p:val>
                                        </p:tav>
                                      </p:tavLst>
                                    </p:anim>
                                    <p:anim calcmode="lin" valueType="num">
                                      <p:cBhvr additive="repl">
                                        <p:cTn id="14" dur="1000" fill="hold"/>
                                        <p:tgtEl>
                                          <p:spTgt spid="448516">
                                            <p:txEl>
                                              <p:pRg st="1" end="1"/>
                                            </p:txEl>
                                          </p:spTgt>
                                        </p:tgtEl>
                                        <p:attrNameLst>
                                          <p:attrName>ppt_y</p:attrName>
                                        </p:attrNameLst>
                                      </p:cBhvr>
                                      <p:tavLst>
                                        <p:tav tm="100000">
                                          <p:val>
                                            <p:strVal val="#ppt_y+.1"/>
                                          </p:val>
                                        </p:tav>
                                        <p:tav tm="100000">
                                          <p:val>
                                            <p:strVal val="#ppt_y"/>
                                          </p:val>
                                        </p:tav>
                                      </p:tavLst>
                                    </p:anim>
                                  </p:childTnLst>
                                </p:cTn>
                              </p:par>
                              <p:par>
                                <p:cTn id="15" presetID="42" presetClass="entr" fill="hold" nodeType="withEffect">
                                  <p:stCondLst>
                                    <p:cond delay="0"/>
                                  </p:stCondLst>
                                  <p:childTnLst>
                                    <p:set>
                                      <p:cBhvr additive="repl">
                                        <p:cTn id="16" dur="1" fill="hold">
                                          <p:stCondLst>
                                            <p:cond delay="0"/>
                                          </p:stCondLst>
                                        </p:cTn>
                                        <p:tgtEl>
                                          <p:spTgt spid="448516">
                                            <p:txEl>
                                              <p:pRg st="2" end="2"/>
                                            </p:txEl>
                                          </p:spTgt>
                                        </p:tgtEl>
                                        <p:attrNameLst>
                                          <p:attrName>style.visibility</p:attrName>
                                        </p:attrNameLst>
                                      </p:cBhvr>
                                      <p:to>
                                        <p:strVal val="visible"/>
                                      </p:to>
                                    </p:set>
                                    <p:animEffect transition="in" filter="fade">
                                      <p:cBhvr additive="repl">
                                        <p:cTn id="17" dur="1000"/>
                                        <p:tgtEl>
                                          <p:spTgt spid="448516">
                                            <p:txEl>
                                              <p:pRg st="2" end="2"/>
                                            </p:txEl>
                                          </p:spTgt>
                                        </p:tgtEl>
                                      </p:cBhvr>
                                    </p:animEffect>
                                    <p:anim calcmode="lin" valueType="num">
                                      <p:cBhvr additive="repl">
                                        <p:cTn id="18" dur="1000" fill="hold"/>
                                        <p:tgtEl>
                                          <p:spTgt spid="448516">
                                            <p:txEl>
                                              <p:pRg st="2" end="2"/>
                                            </p:txEl>
                                          </p:spTgt>
                                        </p:tgtEl>
                                        <p:attrNameLst>
                                          <p:attrName>ppt_x</p:attrName>
                                        </p:attrNameLst>
                                      </p:cBhvr>
                                      <p:tavLst>
                                        <p:tav tm="100000">
                                          <p:val>
                                            <p:strVal val="#ppt_x"/>
                                          </p:val>
                                        </p:tav>
                                        <p:tav tm="100000">
                                          <p:val>
                                            <p:strVal val="#ppt_x"/>
                                          </p:val>
                                        </p:tav>
                                      </p:tavLst>
                                    </p:anim>
                                    <p:anim calcmode="lin" valueType="num">
                                      <p:cBhvr additive="repl">
                                        <p:cTn id="19" dur="1000" fill="hold"/>
                                        <p:tgtEl>
                                          <p:spTgt spid="448516">
                                            <p:txEl>
                                              <p:pRg st="2" end="2"/>
                                            </p:txEl>
                                          </p:spTgt>
                                        </p:tgtEl>
                                        <p:attrNameLst>
                                          <p:attrName>ppt_y</p:attrName>
                                        </p:attrNameLst>
                                      </p:cBhvr>
                                      <p:tavLst>
                                        <p:tav tm="10000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fill="hold" nodeType="clickEffect">
                                  <p:stCondLst>
                                    <p:cond delay="0"/>
                                  </p:stCondLst>
                                  <p:childTnLst>
                                    <p:set>
                                      <p:cBhvr additive="repl">
                                        <p:cTn id="23" dur="1" fill="hold">
                                          <p:stCondLst>
                                            <p:cond delay="0"/>
                                          </p:stCondLst>
                                        </p:cTn>
                                        <p:tgtEl>
                                          <p:spTgt spid="448516">
                                            <p:txEl>
                                              <p:pRg st="3" end="3"/>
                                            </p:txEl>
                                          </p:spTgt>
                                        </p:tgtEl>
                                        <p:attrNameLst>
                                          <p:attrName>style.visibility</p:attrName>
                                        </p:attrNameLst>
                                      </p:cBhvr>
                                      <p:to>
                                        <p:strVal val="visible"/>
                                      </p:to>
                                    </p:set>
                                    <p:animEffect transition="in" filter="fade">
                                      <p:cBhvr additive="repl">
                                        <p:cTn id="24" dur="1000"/>
                                        <p:tgtEl>
                                          <p:spTgt spid="448516">
                                            <p:txEl>
                                              <p:pRg st="3" end="3"/>
                                            </p:txEl>
                                          </p:spTgt>
                                        </p:tgtEl>
                                      </p:cBhvr>
                                    </p:animEffect>
                                    <p:anim calcmode="lin" valueType="num">
                                      <p:cBhvr additive="repl">
                                        <p:cTn id="25" dur="1000" fill="hold"/>
                                        <p:tgtEl>
                                          <p:spTgt spid="448516">
                                            <p:txEl>
                                              <p:pRg st="3" end="3"/>
                                            </p:txEl>
                                          </p:spTgt>
                                        </p:tgtEl>
                                        <p:attrNameLst>
                                          <p:attrName>ppt_x</p:attrName>
                                        </p:attrNameLst>
                                      </p:cBhvr>
                                      <p:tavLst>
                                        <p:tav tm="100000">
                                          <p:val>
                                            <p:strVal val="#ppt_x"/>
                                          </p:val>
                                        </p:tav>
                                        <p:tav tm="100000">
                                          <p:val>
                                            <p:strVal val="#ppt_x"/>
                                          </p:val>
                                        </p:tav>
                                      </p:tavLst>
                                    </p:anim>
                                    <p:anim calcmode="lin" valueType="num">
                                      <p:cBhvr additive="repl">
                                        <p:cTn id="26" dur="1000" fill="hold"/>
                                        <p:tgtEl>
                                          <p:spTgt spid="448516">
                                            <p:txEl>
                                              <p:pRg st="3" end="3"/>
                                            </p:txEl>
                                          </p:spTgt>
                                        </p:tgtEl>
                                        <p:attrNameLst>
                                          <p:attrName>ppt_y</p:attrName>
                                        </p:attrNameLst>
                                      </p:cBhvr>
                                      <p:tavLst>
                                        <p:tav tm="100000">
                                          <p:val>
                                            <p:strVal val="#ppt_y+.1"/>
                                          </p:val>
                                        </p:tav>
                                        <p:tav tm="100000">
                                          <p:val>
                                            <p:strVal val="#ppt_y"/>
                                          </p:val>
                                        </p:tav>
                                      </p:tavLst>
                                    </p:anim>
                                  </p:childTnLst>
                                </p:cTn>
                              </p:par>
                              <p:par>
                                <p:cTn id="27" presetID="42" presetClass="entr" fill="hold" nodeType="withEffect">
                                  <p:stCondLst>
                                    <p:cond delay="0"/>
                                  </p:stCondLst>
                                  <p:childTnLst>
                                    <p:set>
                                      <p:cBhvr additive="repl">
                                        <p:cTn id="28" dur="1" fill="hold">
                                          <p:stCondLst>
                                            <p:cond delay="0"/>
                                          </p:stCondLst>
                                        </p:cTn>
                                        <p:tgtEl>
                                          <p:spTgt spid="448516">
                                            <p:txEl>
                                              <p:pRg st="4" end="4"/>
                                            </p:txEl>
                                          </p:spTgt>
                                        </p:tgtEl>
                                        <p:attrNameLst>
                                          <p:attrName>style.visibility</p:attrName>
                                        </p:attrNameLst>
                                      </p:cBhvr>
                                      <p:to>
                                        <p:strVal val="visible"/>
                                      </p:to>
                                    </p:set>
                                    <p:animEffect transition="in" filter="fade">
                                      <p:cBhvr additive="repl">
                                        <p:cTn id="29" dur="1000"/>
                                        <p:tgtEl>
                                          <p:spTgt spid="448516">
                                            <p:txEl>
                                              <p:pRg st="4" end="4"/>
                                            </p:txEl>
                                          </p:spTgt>
                                        </p:tgtEl>
                                      </p:cBhvr>
                                    </p:animEffect>
                                    <p:anim calcmode="lin" valueType="num">
                                      <p:cBhvr additive="repl">
                                        <p:cTn id="30" dur="1000" fill="hold"/>
                                        <p:tgtEl>
                                          <p:spTgt spid="448516">
                                            <p:txEl>
                                              <p:pRg st="4" end="4"/>
                                            </p:txEl>
                                          </p:spTgt>
                                        </p:tgtEl>
                                        <p:attrNameLst>
                                          <p:attrName>ppt_x</p:attrName>
                                        </p:attrNameLst>
                                      </p:cBhvr>
                                      <p:tavLst>
                                        <p:tav tm="100000">
                                          <p:val>
                                            <p:strVal val="#ppt_x"/>
                                          </p:val>
                                        </p:tav>
                                        <p:tav tm="100000">
                                          <p:val>
                                            <p:strVal val="#ppt_x"/>
                                          </p:val>
                                        </p:tav>
                                      </p:tavLst>
                                    </p:anim>
                                    <p:anim calcmode="lin" valueType="num">
                                      <p:cBhvr additive="repl">
                                        <p:cTn id="31" dur="1000" fill="hold"/>
                                        <p:tgtEl>
                                          <p:spTgt spid="448516">
                                            <p:txEl>
                                              <p:pRg st="4" end="4"/>
                                            </p:txEl>
                                          </p:spTgt>
                                        </p:tgtEl>
                                        <p:attrNameLst>
                                          <p:attrName>ppt_y</p:attrName>
                                        </p:attrNameLst>
                                      </p:cBhvr>
                                      <p:tavLst>
                                        <p:tav tm="10000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fill="hold" nodeType="clickEffect">
                                  <p:stCondLst>
                                    <p:cond delay="0"/>
                                  </p:stCondLst>
                                  <p:childTnLst>
                                    <p:set>
                                      <p:cBhvr additive="repl">
                                        <p:cTn id="35" dur="1" fill="hold">
                                          <p:stCondLst>
                                            <p:cond delay="0"/>
                                          </p:stCondLst>
                                        </p:cTn>
                                        <p:tgtEl>
                                          <p:spTgt spid="448516">
                                            <p:txEl>
                                              <p:pRg st="5" end="5"/>
                                            </p:txEl>
                                          </p:spTgt>
                                        </p:tgtEl>
                                        <p:attrNameLst>
                                          <p:attrName>style.visibility</p:attrName>
                                        </p:attrNameLst>
                                      </p:cBhvr>
                                      <p:to>
                                        <p:strVal val="visible"/>
                                      </p:to>
                                    </p:set>
                                    <p:animEffect transition="in" filter="fade">
                                      <p:cBhvr additive="repl">
                                        <p:cTn id="36" dur="1000"/>
                                        <p:tgtEl>
                                          <p:spTgt spid="448516">
                                            <p:txEl>
                                              <p:pRg st="5" end="5"/>
                                            </p:txEl>
                                          </p:spTgt>
                                        </p:tgtEl>
                                      </p:cBhvr>
                                    </p:animEffect>
                                    <p:anim calcmode="lin" valueType="num">
                                      <p:cBhvr additive="repl">
                                        <p:cTn id="37" dur="1000" fill="hold"/>
                                        <p:tgtEl>
                                          <p:spTgt spid="448516">
                                            <p:txEl>
                                              <p:pRg st="5" end="5"/>
                                            </p:txEl>
                                          </p:spTgt>
                                        </p:tgtEl>
                                        <p:attrNameLst>
                                          <p:attrName>ppt_x</p:attrName>
                                        </p:attrNameLst>
                                      </p:cBhvr>
                                      <p:tavLst>
                                        <p:tav tm="100000">
                                          <p:val>
                                            <p:strVal val="#ppt_x"/>
                                          </p:val>
                                        </p:tav>
                                        <p:tav tm="100000">
                                          <p:val>
                                            <p:strVal val="#ppt_x"/>
                                          </p:val>
                                        </p:tav>
                                      </p:tavLst>
                                    </p:anim>
                                    <p:anim calcmode="lin" valueType="num">
                                      <p:cBhvr additive="repl">
                                        <p:cTn id="38" dur="1000" fill="hold"/>
                                        <p:tgtEl>
                                          <p:spTgt spid="448516">
                                            <p:txEl>
                                              <p:pRg st="5" end="5"/>
                                            </p:txEl>
                                          </p:spTgt>
                                        </p:tgtEl>
                                        <p:attrNameLst>
                                          <p:attrName>ppt_y</p:attrName>
                                        </p:attrNameLst>
                                      </p:cBhvr>
                                      <p:tavLst>
                                        <p:tav tm="100000">
                                          <p:val>
                                            <p:strVal val="#ppt_y+.1"/>
                                          </p:val>
                                        </p:tav>
                                        <p:tav tm="100000">
                                          <p:val>
                                            <p:strVal val="#ppt_y"/>
                                          </p:val>
                                        </p:tav>
                                      </p:tavLst>
                                    </p:anim>
                                  </p:childTnLst>
                                </p:cTn>
                              </p:par>
                              <p:par>
                                <p:cTn id="39" presetID="42" presetClass="entr" fill="hold" nodeType="withEffect">
                                  <p:stCondLst>
                                    <p:cond delay="0"/>
                                  </p:stCondLst>
                                  <p:childTnLst>
                                    <p:set>
                                      <p:cBhvr additive="repl">
                                        <p:cTn id="40" dur="1" fill="hold">
                                          <p:stCondLst>
                                            <p:cond delay="0"/>
                                          </p:stCondLst>
                                        </p:cTn>
                                        <p:tgtEl>
                                          <p:spTgt spid="448516">
                                            <p:txEl>
                                              <p:pRg st="6" end="6"/>
                                            </p:txEl>
                                          </p:spTgt>
                                        </p:tgtEl>
                                        <p:attrNameLst>
                                          <p:attrName>style.visibility</p:attrName>
                                        </p:attrNameLst>
                                      </p:cBhvr>
                                      <p:to>
                                        <p:strVal val="visible"/>
                                      </p:to>
                                    </p:set>
                                    <p:animEffect transition="in" filter="fade">
                                      <p:cBhvr additive="repl">
                                        <p:cTn id="41" dur="1000"/>
                                        <p:tgtEl>
                                          <p:spTgt spid="448516">
                                            <p:txEl>
                                              <p:pRg st="6" end="6"/>
                                            </p:txEl>
                                          </p:spTgt>
                                        </p:tgtEl>
                                      </p:cBhvr>
                                    </p:animEffect>
                                    <p:anim calcmode="lin" valueType="num">
                                      <p:cBhvr additive="repl">
                                        <p:cTn id="42" dur="1000" fill="hold"/>
                                        <p:tgtEl>
                                          <p:spTgt spid="448516">
                                            <p:txEl>
                                              <p:pRg st="6" end="6"/>
                                            </p:txEl>
                                          </p:spTgt>
                                        </p:tgtEl>
                                        <p:attrNameLst>
                                          <p:attrName>ppt_x</p:attrName>
                                        </p:attrNameLst>
                                      </p:cBhvr>
                                      <p:tavLst>
                                        <p:tav tm="100000">
                                          <p:val>
                                            <p:strVal val="#ppt_x"/>
                                          </p:val>
                                        </p:tav>
                                        <p:tav tm="100000">
                                          <p:val>
                                            <p:strVal val="#ppt_x"/>
                                          </p:val>
                                        </p:tav>
                                      </p:tavLst>
                                    </p:anim>
                                    <p:anim calcmode="lin" valueType="num">
                                      <p:cBhvr additive="repl">
                                        <p:cTn id="43" dur="1000" fill="hold"/>
                                        <p:tgtEl>
                                          <p:spTgt spid="448516">
                                            <p:txEl>
                                              <p:pRg st="6" end="6"/>
                                            </p:txEl>
                                          </p:spTgt>
                                        </p:tgtEl>
                                        <p:attrNameLst>
                                          <p:attrName>ppt_y</p:attrName>
                                        </p:attrNameLst>
                                      </p:cBhvr>
                                      <p:tavLst>
                                        <p:tav tm="100000">
                                          <p:val>
                                            <p:strVal val="#ppt_y+.1"/>
                                          </p:val>
                                        </p:tav>
                                        <p:tav tm="100000">
                                          <p:val>
                                            <p:strVal val="#ppt_y"/>
                                          </p:val>
                                        </p:tav>
                                      </p:tavLst>
                                    </p:anim>
                                  </p:childTnLst>
                                </p:cTn>
                              </p:par>
                              <p:par>
                                <p:cTn id="44" presetID="42" presetClass="entr" fill="hold" nodeType="withEffect">
                                  <p:stCondLst>
                                    <p:cond delay="0"/>
                                  </p:stCondLst>
                                  <p:childTnLst>
                                    <p:set>
                                      <p:cBhvr additive="repl">
                                        <p:cTn id="45" dur="1" fill="hold">
                                          <p:stCondLst>
                                            <p:cond delay="0"/>
                                          </p:stCondLst>
                                        </p:cTn>
                                        <p:tgtEl>
                                          <p:spTgt spid="448516">
                                            <p:txEl>
                                              <p:pRg st="7" end="7"/>
                                            </p:txEl>
                                          </p:spTgt>
                                        </p:tgtEl>
                                        <p:attrNameLst>
                                          <p:attrName>style.visibility</p:attrName>
                                        </p:attrNameLst>
                                      </p:cBhvr>
                                      <p:to>
                                        <p:strVal val="visible"/>
                                      </p:to>
                                    </p:set>
                                    <p:animEffect transition="in" filter="fade">
                                      <p:cBhvr additive="repl">
                                        <p:cTn id="46" dur="1000"/>
                                        <p:tgtEl>
                                          <p:spTgt spid="448516">
                                            <p:txEl>
                                              <p:pRg st="7" end="7"/>
                                            </p:txEl>
                                          </p:spTgt>
                                        </p:tgtEl>
                                      </p:cBhvr>
                                    </p:animEffect>
                                    <p:anim calcmode="lin" valueType="num">
                                      <p:cBhvr additive="repl">
                                        <p:cTn id="47" dur="1000" fill="hold"/>
                                        <p:tgtEl>
                                          <p:spTgt spid="448516">
                                            <p:txEl>
                                              <p:pRg st="7" end="7"/>
                                            </p:txEl>
                                          </p:spTgt>
                                        </p:tgtEl>
                                        <p:attrNameLst>
                                          <p:attrName>ppt_x</p:attrName>
                                        </p:attrNameLst>
                                      </p:cBhvr>
                                      <p:tavLst>
                                        <p:tav tm="100000">
                                          <p:val>
                                            <p:strVal val="#ppt_x"/>
                                          </p:val>
                                        </p:tav>
                                        <p:tav tm="100000">
                                          <p:val>
                                            <p:strVal val="#ppt_x"/>
                                          </p:val>
                                        </p:tav>
                                      </p:tavLst>
                                    </p:anim>
                                    <p:anim calcmode="lin" valueType="num">
                                      <p:cBhvr additive="repl">
                                        <p:cTn id="48" dur="1000" fill="hold"/>
                                        <p:tgtEl>
                                          <p:spTgt spid="448516">
                                            <p:txEl>
                                              <p:pRg st="7" end="7"/>
                                            </p:txEl>
                                          </p:spTgt>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1"/>
          <p:cNvSpPr>
            <a:spLocks noGrp="1"/>
          </p:cNvSpPr>
          <p:nvPr>
            <p:ph type="ftr" idx="10"/>
          </p:nvPr>
        </p:nvSpPr>
        <p:spPr/>
        <p:txBody>
          <a:bodyPr/>
          <a:lstStyle/>
          <a:p>
            <a:r>
              <a:rPr lang="en-GB" altLang="zh-CN"/>
              <a:t>Mobile Communication Theory</a:t>
            </a:r>
          </a:p>
        </p:txBody>
      </p:sp>
      <p:sp>
        <p:nvSpPr>
          <p:cNvPr id="10241" name="Rectangle 1"/>
          <p:cNvSpPr>
            <a:spLocks noChangeArrowheads="1"/>
          </p:cNvSpPr>
          <p:nvPr/>
        </p:nvSpPr>
        <p:spPr bwMode="auto">
          <a:xfrm>
            <a:off x="255588" y="-100013"/>
            <a:ext cx="7772400" cy="1143001"/>
          </a:xfrm>
          <a:prstGeom prst="rect">
            <a:avLst/>
          </a:prstGeom>
          <a:noFill/>
          <a:ln w="9525">
            <a:noFill/>
            <a:round/>
            <a:headEnd/>
            <a:tailEnd/>
          </a:ln>
          <a:effectLst/>
        </p:spPr>
        <p:txBody>
          <a:bodyPr lIns="92160" tIns="46080" rIns="92160" bIns="46080" anchor="ctr"/>
          <a:lstStyle/>
          <a:p>
            <a:pPr algn="ct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dirty="0">
                <a:solidFill>
                  <a:srgbClr val="FFFFFF"/>
                </a:solidFill>
                <a:effectLst>
                  <a:outerShdw blurRad="38100" dist="38100" dir="2700000" algn="tl">
                    <a:srgbClr val="C0C0C0"/>
                  </a:outerShdw>
                </a:effectLst>
              </a:rPr>
              <a:t>IMT-2000</a:t>
            </a:r>
            <a:r>
              <a:rPr lang="zh-CN" altLang="en-GB" sz="3200" dirty="0">
                <a:solidFill>
                  <a:srgbClr val="FFFFFF"/>
                </a:solidFill>
                <a:effectLst>
                  <a:outerShdw blurRad="38100" dist="38100" dir="2700000" algn="tl">
                    <a:srgbClr val="C0C0C0"/>
                  </a:outerShdw>
                </a:effectLst>
              </a:rPr>
              <a:t>对传输技术提出的</a:t>
            </a:r>
            <a:r>
              <a:rPr lang="zh-CN" altLang="en-GB" sz="3200" dirty="0" smtClean="0">
                <a:solidFill>
                  <a:srgbClr val="FFFFFF"/>
                </a:solidFill>
                <a:effectLst>
                  <a:outerShdw blurRad="38100" dist="38100" dir="2700000" algn="tl">
                    <a:srgbClr val="C0C0C0"/>
                  </a:outerShdw>
                </a:effectLst>
              </a:rPr>
              <a:t>要求</a:t>
            </a:r>
            <a:r>
              <a:rPr lang="zh-CN" altLang="en-US" sz="3200" dirty="0" smtClean="0">
                <a:solidFill>
                  <a:srgbClr val="FFFFFF"/>
                </a:solidFill>
                <a:effectLst>
                  <a:outerShdw blurRad="38100" dist="38100" dir="2700000" algn="tl">
                    <a:srgbClr val="C0C0C0"/>
                  </a:outerShdw>
                </a:effectLst>
              </a:rPr>
              <a:t>（</a:t>
            </a:r>
            <a:r>
              <a:rPr lang="en-US" altLang="zh-CN" sz="3200" dirty="0" smtClean="0">
                <a:solidFill>
                  <a:srgbClr val="FFFFFF"/>
                </a:solidFill>
                <a:effectLst>
                  <a:outerShdw blurRad="38100" dist="38100" dir="2700000" algn="tl">
                    <a:srgbClr val="C0C0C0"/>
                  </a:outerShdw>
                </a:effectLst>
              </a:rPr>
              <a:t>2</a:t>
            </a:r>
            <a:r>
              <a:rPr lang="zh-CN" altLang="en-US" sz="3200" dirty="0" smtClean="0">
                <a:solidFill>
                  <a:srgbClr val="FFFFFF"/>
                </a:solidFill>
                <a:effectLst>
                  <a:outerShdw blurRad="38100" dist="38100" dir="2700000" algn="tl">
                    <a:srgbClr val="C0C0C0"/>
                  </a:outerShdw>
                </a:effectLst>
              </a:rPr>
              <a:t>）</a:t>
            </a:r>
            <a:endParaRPr lang="zh-CN" altLang="en-GB" sz="3200" dirty="0">
              <a:solidFill>
                <a:srgbClr val="FFFFFF"/>
              </a:solidFill>
              <a:effectLst>
                <a:outerShdw blurRad="38100" dist="38100" dir="2700000" algn="tl">
                  <a:srgbClr val="C0C0C0"/>
                </a:outerShdw>
              </a:effectLst>
            </a:endParaRPr>
          </a:p>
        </p:txBody>
      </p:sp>
      <p:sp>
        <p:nvSpPr>
          <p:cNvPr id="10242" name="Text Box 2"/>
          <p:cNvSpPr txBox="1">
            <a:spLocks noChangeArrowheads="1"/>
          </p:cNvSpPr>
          <p:nvPr/>
        </p:nvSpPr>
        <p:spPr bwMode="auto">
          <a:xfrm>
            <a:off x="684213" y="4797425"/>
            <a:ext cx="4340225" cy="457200"/>
          </a:xfrm>
          <a:prstGeom prst="rect">
            <a:avLst/>
          </a:prstGeom>
          <a:noFill/>
          <a:ln w="9525">
            <a:noFill/>
            <a:round/>
            <a:headEnd/>
            <a:tailEnd/>
          </a:ln>
          <a:effectLst/>
        </p:spPr>
        <p:txBody>
          <a:bodyPr wrap="none" anchor="ctr"/>
          <a:lstStyle/>
          <a:p>
            <a:endParaRPr lang="zh-CN" altLang="en-US"/>
          </a:p>
        </p:txBody>
      </p:sp>
      <p:sp>
        <p:nvSpPr>
          <p:cNvPr id="10243" name="Text Box 3"/>
          <p:cNvSpPr txBox="1">
            <a:spLocks noChangeArrowheads="1"/>
          </p:cNvSpPr>
          <p:nvPr/>
        </p:nvSpPr>
        <p:spPr bwMode="auto">
          <a:xfrm>
            <a:off x="663575" y="1628775"/>
            <a:ext cx="3116263" cy="457200"/>
          </a:xfrm>
          <a:prstGeom prst="rect">
            <a:avLst/>
          </a:prstGeom>
          <a:noFill/>
          <a:ln w="9525">
            <a:noFill/>
            <a:round/>
            <a:headEnd/>
            <a:tailEnd/>
          </a:ln>
          <a:effectLst/>
        </p:spPr>
        <p:txBody>
          <a:bodyPr wrap="none" anchor="ctr"/>
          <a:lstStyle/>
          <a:p>
            <a:endParaRPr lang="zh-CN" altLang="en-US"/>
          </a:p>
        </p:txBody>
      </p:sp>
      <p:sp>
        <p:nvSpPr>
          <p:cNvPr id="10244" name="Text Box 4"/>
          <p:cNvSpPr txBox="1">
            <a:spLocks noChangeArrowheads="1"/>
          </p:cNvSpPr>
          <p:nvPr/>
        </p:nvSpPr>
        <p:spPr bwMode="auto">
          <a:xfrm>
            <a:off x="950913" y="3716338"/>
            <a:ext cx="2252662" cy="457200"/>
          </a:xfrm>
          <a:prstGeom prst="rect">
            <a:avLst/>
          </a:prstGeom>
          <a:noFill/>
          <a:ln w="9525">
            <a:noFill/>
            <a:round/>
            <a:headEnd/>
            <a:tailEnd/>
          </a:ln>
          <a:effectLst/>
        </p:spPr>
        <p:txBody>
          <a:bodyPr wrap="none" anchor="ctr"/>
          <a:lstStyle/>
          <a:p>
            <a:endParaRPr lang="zh-CN" altLang="en-US"/>
          </a:p>
        </p:txBody>
      </p:sp>
      <p:sp>
        <p:nvSpPr>
          <p:cNvPr id="10245" name="Rectangle 5"/>
          <p:cNvSpPr>
            <a:spLocks noChangeArrowheads="1"/>
          </p:cNvSpPr>
          <p:nvPr/>
        </p:nvSpPr>
        <p:spPr bwMode="auto">
          <a:xfrm>
            <a:off x="533400" y="1484313"/>
            <a:ext cx="8382000" cy="4611687"/>
          </a:xfrm>
          <a:prstGeom prst="rect">
            <a:avLst/>
          </a:prstGeom>
          <a:noFill/>
          <a:ln w="9525">
            <a:noFill/>
            <a:round/>
            <a:headEnd/>
            <a:tailEnd/>
          </a:ln>
          <a:effectLst/>
        </p:spPr>
        <p:txBody>
          <a:bodyPr lIns="92160" tIns="46080" rIns="92160" bIns="46080"/>
          <a:lstStyle/>
          <a:p>
            <a:pPr marL="341313" indent="-341313" algn="just">
              <a:spcBef>
                <a:spcPts val="700"/>
              </a:spcBef>
              <a:buClr>
                <a:srgbClr val="CC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上下行链路能适应不对称业务的需求</a:t>
            </a:r>
          </a:p>
          <a:p>
            <a:pPr marL="341313" indent="-341313" algn="just">
              <a:spcBef>
                <a:spcPts val="700"/>
              </a:spcBef>
              <a:buClr>
                <a:srgbClr val="CC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具有简单的小区结构和易于管理的信道结构</a:t>
            </a:r>
          </a:p>
          <a:p>
            <a:pPr marL="341313" indent="-341313" algn="just">
              <a:spcBef>
                <a:spcPts val="700"/>
              </a:spcBef>
              <a:buClr>
                <a:srgbClr val="CC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无线资源的管理、系统配置和服务设施要灵活方便</a:t>
            </a:r>
          </a:p>
          <a:p>
            <a:pPr marL="341313" indent="-341313" algn="just">
              <a:spcBef>
                <a:spcPts val="700"/>
              </a:spcBef>
              <a:buClr>
                <a:srgbClr val="CC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业务与其它固定网络业务兼容</a:t>
            </a:r>
          </a:p>
          <a:p>
            <a:pPr marL="341313" indent="-341313" algn="just">
              <a:spcBef>
                <a:spcPts val="700"/>
              </a:spcBef>
              <a:buClr>
                <a:srgbClr val="CC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频率利用率高</a:t>
            </a:r>
          </a:p>
          <a:p>
            <a:pPr marL="341313" indent="-341313" algn="just">
              <a:spcBef>
                <a:spcPts val="700"/>
              </a:spcBef>
              <a:buClr>
                <a:srgbClr val="CC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800">
                <a:solidFill>
                  <a:srgbClr val="1D7ACF"/>
                </a:solidFill>
                <a:latin typeface="楷体_GB2312" pitchFamily="49" charset="0"/>
              </a:rPr>
              <a:t>高保密性</a:t>
            </a:r>
          </a:p>
          <a:p>
            <a:pPr marL="341313" indent="-341313">
              <a:spcBef>
                <a:spcPts val="700"/>
              </a:spcBef>
              <a:buClr>
                <a:srgbClr val="5AA5DE"/>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ltLang="zh-CN" sz="2800">
              <a:solidFill>
                <a:srgbClr val="1D7ACF"/>
              </a:solidFill>
              <a:latin typeface="楷体_GB2312"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50563"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800">
                <a:solidFill>
                  <a:srgbClr val="FFFFFF"/>
                </a:solidFill>
              </a:rPr>
              <a:t>WCDMA</a:t>
            </a:r>
            <a:r>
              <a:rPr lang="zh-CN" altLang="en-GB" sz="2800">
                <a:solidFill>
                  <a:srgbClr val="FFFFFF"/>
                </a:solidFill>
                <a:latin typeface="楷体_GB2312" pitchFamily="49" charset="0"/>
              </a:rPr>
              <a:t>的链路</a:t>
            </a:r>
          </a:p>
        </p:txBody>
      </p:sp>
      <p:sp>
        <p:nvSpPr>
          <p:cNvPr id="450564" name="Rectangle 4"/>
          <p:cNvSpPr>
            <a:spLocks noChangeArrowheads="1"/>
          </p:cNvSpPr>
          <p:nvPr/>
        </p:nvSpPr>
        <p:spPr bwMode="auto">
          <a:xfrm>
            <a:off x="1042988" y="1196975"/>
            <a:ext cx="2209800" cy="838200"/>
          </a:xfrm>
          <a:prstGeom prst="rect">
            <a:avLst/>
          </a:prstGeom>
          <a:solidFill>
            <a:srgbClr val="FFFF99"/>
          </a:solidFill>
          <a:ln w="9525">
            <a:noFill/>
            <a:round/>
            <a:headEnd/>
            <a:tailEnd/>
          </a:ln>
          <a:effectLst>
            <a:outerShdw dist="107933" dir="13500000" algn="ctr" rotWithShape="0">
              <a:srgbClr val="C0C0C0"/>
            </a:outerShdw>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996600"/>
                </a:solidFill>
                <a:effectLst>
                  <a:outerShdw blurRad="38100" dist="38100" dir="2700000" algn="tl">
                    <a:srgbClr val="000000"/>
                  </a:outerShdw>
                </a:effectLst>
                <a:latin typeface="Times New Roman" pitchFamily="16" charset="0"/>
              </a:rPr>
              <a:t>  </a:t>
            </a:r>
            <a:r>
              <a:rPr lang="zh-CN" altLang="en-GB" sz="2400" b="1">
                <a:solidFill>
                  <a:srgbClr val="996600"/>
                </a:solidFill>
                <a:effectLst>
                  <a:outerShdw blurRad="38100" dist="38100" dir="2700000" algn="tl">
                    <a:srgbClr val="000000"/>
                  </a:outerShdw>
                </a:effectLst>
                <a:latin typeface="Times New Roman" pitchFamily="16" charset="0"/>
              </a:rPr>
              <a:t>信道化码</a:t>
            </a:r>
            <a:r>
              <a:rPr lang="zh-CN" altLang="en-GB" sz="2400" b="1">
                <a:solidFill>
                  <a:srgbClr val="000066"/>
                </a:solidFill>
                <a:effectLst>
                  <a:outerShdw blurRad="38100" dist="38100" dir="2700000" algn="tl">
                    <a:srgbClr val="000000"/>
                  </a:outerShdw>
                </a:effectLst>
                <a:latin typeface="Times New Roman" pitchFamily="16" charset="0"/>
              </a:rPr>
              <a:t>	</a:t>
            </a:r>
          </a:p>
        </p:txBody>
      </p:sp>
      <p:sp>
        <p:nvSpPr>
          <p:cNvPr id="450565" name="Rectangle 5"/>
          <p:cNvSpPr>
            <a:spLocks noChangeArrowheads="1"/>
          </p:cNvSpPr>
          <p:nvPr/>
        </p:nvSpPr>
        <p:spPr bwMode="auto">
          <a:xfrm>
            <a:off x="5940425" y="5516563"/>
            <a:ext cx="2667000" cy="838200"/>
          </a:xfrm>
          <a:prstGeom prst="rect">
            <a:avLst/>
          </a:prstGeom>
          <a:solidFill>
            <a:srgbClr val="FFFF99"/>
          </a:solidFill>
          <a:ln w="9525">
            <a:noFill/>
            <a:round/>
            <a:headEnd/>
            <a:tailEnd/>
          </a:ln>
          <a:effectLst>
            <a:outerShdw dist="107933" dir="13500000" algn="ctr" rotWithShape="0">
              <a:srgbClr val="C0C0C0"/>
            </a:outerShdw>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solidFill>
                  <a:srgbClr val="996600"/>
                </a:solidFill>
                <a:effectLst>
                  <a:outerShdw blurRad="38100" dist="38100" dir="2700000" algn="tl">
                    <a:srgbClr val="000000"/>
                  </a:outerShdw>
                </a:effectLst>
                <a:latin typeface="Times New Roman" pitchFamily="16" charset="0"/>
              </a:rPr>
              <a:t>调制</a:t>
            </a:r>
          </a:p>
        </p:txBody>
      </p:sp>
      <p:sp>
        <p:nvSpPr>
          <p:cNvPr id="450566" name="Rectangle 6"/>
          <p:cNvSpPr>
            <a:spLocks noChangeArrowheads="1"/>
          </p:cNvSpPr>
          <p:nvPr/>
        </p:nvSpPr>
        <p:spPr bwMode="auto">
          <a:xfrm>
            <a:off x="2051050" y="2276475"/>
            <a:ext cx="2590800" cy="838200"/>
          </a:xfrm>
          <a:prstGeom prst="rect">
            <a:avLst/>
          </a:prstGeom>
          <a:solidFill>
            <a:srgbClr val="FFFF99"/>
          </a:solidFill>
          <a:ln w="9525">
            <a:noFill/>
            <a:round/>
            <a:headEnd/>
            <a:tailEnd/>
          </a:ln>
          <a:effectLst>
            <a:outerShdw dist="107933" dir="13500000" algn="ctr" rotWithShape="0">
              <a:srgbClr val="C0C0C0"/>
            </a:outerShdw>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solidFill>
                  <a:srgbClr val="996600"/>
                </a:solidFill>
                <a:effectLst>
                  <a:outerShdw blurRad="38100" dist="38100" dir="2700000" algn="tl">
                    <a:srgbClr val="000000"/>
                  </a:outerShdw>
                </a:effectLst>
                <a:latin typeface="Times New Roman" pitchFamily="16" charset="0"/>
              </a:rPr>
              <a:t>扰码</a:t>
            </a:r>
          </a:p>
        </p:txBody>
      </p:sp>
      <p:sp>
        <p:nvSpPr>
          <p:cNvPr id="450567" name="Rectangle 7"/>
          <p:cNvSpPr>
            <a:spLocks noChangeArrowheads="1"/>
          </p:cNvSpPr>
          <p:nvPr/>
        </p:nvSpPr>
        <p:spPr bwMode="auto">
          <a:xfrm>
            <a:off x="4500563" y="4437063"/>
            <a:ext cx="2667000" cy="838200"/>
          </a:xfrm>
          <a:prstGeom prst="rect">
            <a:avLst/>
          </a:prstGeom>
          <a:solidFill>
            <a:srgbClr val="FFFF99"/>
          </a:solidFill>
          <a:ln w="9525">
            <a:noFill/>
            <a:round/>
            <a:headEnd/>
            <a:tailEnd/>
          </a:ln>
          <a:effectLst>
            <a:outerShdw dist="107933" dir="13500000" algn="ctr" rotWithShape="0">
              <a:srgbClr val="C0C0C0"/>
            </a:outerShdw>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solidFill>
                  <a:srgbClr val="996600"/>
                </a:solidFill>
                <a:effectLst>
                  <a:outerShdw blurRad="38100" dist="38100" dir="2700000" algn="tl">
                    <a:srgbClr val="000000"/>
                  </a:outerShdw>
                </a:effectLst>
                <a:latin typeface="Times New Roman" pitchFamily="16" charset="0"/>
              </a:rPr>
              <a:t>下行链路扩频</a:t>
            </a:r>
          </a:p>
        </p:txBody>
      </p:sp>
      <p:sp>
        <p:nvSpPr>
          <p:cNvPr id="450568" name="Rectangle 8"/>
          <p:cNvSpPr>
            <a:spLocks noChangeArrowheads="1"/>
          </p:cNvSpPr>
          <p:nvPr/>
        </p:nvSpPr>
        <p:spPr bwMode="auto">
          <a:xfrm>
            <a:off x="3059113" y="3357563"/>
            <a:ext cx="2667000" cy="838200"/>
          </a:xfrm>
          <a:prstGeom prst="rect">
            <a:avLst/>
          </a:prstGeom>
          <a:solidFill>
            <a:srgbClr val="FFFF99"/>
          </a:solidFill>
          <a:ln w="9525">
            <a:noFill/>
            <a:round/>
            <a:headEnd/>
            <a:tailEnd/>
          </a:ln>
          <a:effectLst>
            <a:outerShdw dist="107933" dir="13500000" algn="ctr" rotWithShape="0">
              <a:srgbClr val="C0C0C0"/>
            </a:outerShdw>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solidFill>
                  <a:srgbClr val="996600"/>
                </a:solidFill>
                <a:effectLst>
                  <a:outerShdw blurRad="38100" dist="38100" dir="2700000" algn="tl">
                    <a:srgbClr val="000000"/>
                  </a:outerShdw>
                </a:effectLst>
                <a:latin typeface="Times New Roman" pitchFamily="16" charset="0"/>
              </a:rPr>
              <a:t>上行链路扩频</a:t>
            </a:r>
          </a:p>
        </p:txBody>
      </p:sp>
    </p:spTree>
  </p:cSld>
  <p:clrMapOvr>
    <a:masterClrMapping/>
  </p:clrMapOvr>
  <p:transition>
    <p:split orient="vert" dir="in"/>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52611" name="Text Box 3"/>
          <p:cNvSpPr txBox="1">
            <a:spLocks noChangeArrowheads="1"/>
          </p:cNvSpPr>
          <p:nvPr/>
        </p:nvSpPr>
        <p:spPr bwMode="auto">
          <a:xfrm>
            <a:off x="539750" y="0"/>
            <a:ext cx="7772400" cy="1143000"/>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信道化码</a:t>
            </a:r>
          </a:p>
        </p:txBody>
      </p:sp>
      <p:sp>
        <p:nvSpPr>
          <p:cNvPr id="452612" name="Text Box 4"/>
          <p:cNvSpPr txBox="1">
            <a:spLocks noChangeArrowheads="1"/>
          </p:cNvSpPr>
          <p:nvPr/>
        </p:nvSpPr>
        <p:spPr bwMode="auto">
          <a:xfrm>
            <a:off x="611188" y="1844675"/>
            <a:ext cx="8229600" cy="5334000"/>
          </a:xfrm>
          <a:prstGeom prst="rect">
            <a:avLst/>
          </a:prstGeom>
          <a:noFill/>
          <a:ln w="9525">
            <a:noFill/>
            <a:round/>
            <a:headEnd/>
            <a:tailEnd/>
          </a:ln>
          <a:effectLst/>
        </p:spPr>
        <p:txBody>
          <a:bodyPr/>
          <a:lstStyle/>
          <a:p>
            <a:pPr marL="341313" indent="-341313">
              <a:spcBef>
                <a:spcPts val="600"/>
              </a:spcBef>
              <a:buClr>
                <a:srgbClr val="FF33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信道化码用于区分来自同一信源的传输</a:t>
            </a:r>
          </a:p>
          <a:p>
            <a:pPr marL="341313" indent="-341313">
              <a:spcBef>
                <a:spcPts val="600"/>
              </a:spcBef>
              <a:buClr>
                <a:srgbClr val="FF33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 </a:t>
            </a:r>
            <a:r>
              <a:rPr lang="en-GB" altLang="zh-CN" sz="2400">
                <a:solidFill>
                  <a:srgbClr val="1D7ACF"/>
                </a:solidFill>
                <a:latin typeface="Verdana" pitchFamily="32" charset="0"/>
              </a:rPr>
              <a:t>WCDMA</a:t>
            </a:r>
            <a:r>
              <a:rPr lang="zh-CN" altLang="en-GB" sz="2400">
                <a:solidFill>
                  <a:srgbClr val="1D7ACF"/>
                </a:solidFill>
                <a:latin typeface="楷体_GB2312" pitchFamily="49" charset="0"/>
              </a:rPr>
              <a:t>的扩频</a:t>
            </a:r>
            <a:r>
              <a:rPr lang="en-GB" altLang="zh-CN" sz="2400">
                <a:solidFill>
                  <a:srgbClr val="1D7ACF"/>
                </a:solidFill>
                <a:latin typeface="楷体_GB2312" pitchFamily="49" charset="0"/>
              </a:rPr>
              <a:t>/</a:t>
            </a:r>
            <a:r>
              <a:rPr lang="zh-CN" altLang="en-GB" sz="2400">
                <a:solidFill>
                  <a:srgbClr val="1D7ACF"/>
                </a:solidFill>
                <a:latin typeface="楷体_GB2312" pitchFamily="49" charset="0"/>
              </a:rPr>
              <a:t>信道化码是基于正交可变扩频因子技术（</a:t>
            </a:r>
            <a:r>
              <a:rPr lang="en-GB" altLang="zh-CN" sz="2400">
                <a:solidFill>
                  <a:srgbClr val="1D7ACF"/>
                </a:solidFill>
                <a:latin typeface="Verdana" pitchFamily="32" charset="0"/>
              </a:rPr>
              <a:t>OVSF</a:t>
            </a:r>
            <a:r>
              <a:rPr lang="zh-CN" altLang="en-GB" sz="2400">
                <a:solidFill>
                  <a:srgbClr val="1D7ACF"/>
                </a:solidFill>
                <a:latin typeface="楷体_GB2312" pitchFamily="49" charset="0"/>
              </a:rPr>
              <a:t>）</a:t>
            </a:r>
          </a:p>
          <a:p>
            <a:pPr marL="341313" indent="-341313">
              <a:spcBef>
                <a:spcPts val="600"/>
              </a:spcBef>
              <a:buClr>
                <a:srgbClr val="FF33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物理信道要采用某个信道化编码必须满足：某码树中的下层分支的所有码都没有被使用，也就是说此码之后的所有高阶扩频因子码都不能被使用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54659"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信道化码</a:t>
            </a:r>
          </a:p>
        </p:txBody>
      </p:sp>
      <p:sp>
        <p:nvSpPr>
          <p:cNvPr id="454660" name="Rectangle 4"/>
          <p:cNvSpPr>
            <a:spLocks noChangeArrowheads="1"/>
          </p:cNvSpPr>
          <p:nvPr/>
        </p:nvSpPr>
        <p:spPr bwMode="auto">
          <a:xfrm>
            <a:off x="2171700" y="2271713"/>
            <a:ext cx="9144000" cy="1587"/>
          </a:xfrm>
          <a:prstGeom prst="rect">
            <a:avLst/>
          </a:prstGeom>
          <a:noFill/>
          <a:ln w="9525">
            <a:noFill/>
            <a:round/>
            <a:headEnd/>
            <a:tailEnd/>
          </a:ln>
          <a:effectLst/>
        </p:spPr>
        <p:txBody>
          <a:bodyPr wrap="none" anchor="ctr"/>
          <a:lstStyle/>
          <a:p>
            <a:endParaRPr lang="zh-CN" altLang="en-US"/>
          </a:p>
        </p:txBody>
      </p:sp>
      <p:pic>
        <p:nvPicPr>
          <p:cNvPr id="454661" name="Picture 5"/>
          <p:cNvPicPr>
            <a:picLocks noChangeAspect="1" noChangeArrowheads="1"/>
          </p:cNvPicPr>
          <p:nvPr/>
        </p:nvPicPr>
        <p:blipFill>
          <a:blip r:embed="rId3"/>
          <a:srcRect/>
          <a:stretch>
            <a:fillRect/>
          </a:stretch>
        </p:blipFill>
        <p:spPr bwMode="auto">
          <a:xfrm>
            <a:off x="827088" y="1196975"/>
            <a:ext cx="7489825" cy="4122738"/>
          </a:xfrm>
          <a:prstGeom prst="rect">
            <a:avLst/>
          </a:prstGeom>
          <a:noFill/>
          <a:ln w="9525">
            <a:noFill/>
            <a:round/>
            <a:headEnd/>
            <a:tailEnd/>
          </a:ln>
          <a:effectLst/>
        </p:spPr>
      </p:pic>
      <p:sp>
        <p:nvSpPr>
          <p:cNvPr id="454662" name="Rectangle 6"/>
          <p:cNvSpPr>
            <a:spLocks noChangeArrowheads="1"/>
          </p:cNvSpPr>
          <p:nvPr/>
        </p:nvSpPr>
        <p:spPr bwMode="auto">
          <a:xfrm>
            <a:off x="1143000" y="5715000"/>
            <a:ext cx="7315200" cy="457200"/>
          </a:xfrm>
          <a:prstGeom prst="rect">
            <a:avLst/>
          </a:prstGeom>
          <a:noFill/>
          <a:ln w="9525">
            <a:noFill/>
            <a:round/>
            <a:headEnd/>
            <a:tailEnd/>
          </a:ln>
          <a:effectLst/>
        </p:spPr>
        <p:txBody>
          <a:bodyPr wrap="none" lIns="92160" tIns="46080" rIns="92160" bIns="46080" anchor="ctr"/>
          <a:lstStyle/>
          <a:p>
            <a:pPr algn="ctr">
              <a:spcBef>
                <a:spcPts val="600"/>
              </a:spcBef>
              <a:buClr>
                <a:srgbClr val="5AA5DE"/>
              </a:buClr>
              <a:buFont typeface="楷体_GB2312"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dirty="0" smtClean="0">
                <a:solidFill>
                  <a:srgbClr val="000066"/>
                </a:solidFill>
                <a:latin typeface="楷体_GB2312" pitchFamily="49" charset="0"/>
              </a:rPr>
              <a:t>用于</a:t>
            </a:r>
            <a:r>
              <a:rPr lang="zh-CN" altLang="en-GB" sz="2400" b="1" dirty="0">
                <a:solidFill>
                  <a:srgbClr val="000066"/>
                </a:solidFill>
                <a:latin typeface="楷体_GB2312" pitchFamily="49" charset="0"/>
              </a:rPr>
              <a:t>产生正交可变扩频因子码</a:t>
            </a:r>
            <a:r>
              <a:rPr lang="en-GB" altLang="zh-CN" sz="2400" b="1" dirty="0">
                <a:solidFill>
                  <a:srgbClr val="000066"/>
                </a:solidFill>
                <a:latin typeface="Times New Roman" pitchFamily="16" charset="0"/>
              </a:rPr>
              <a:t>OVSF</a:t>
            </a:r>
            <a:r>
              <a:rPr lang="en-GB" altLang="zh-CN" sz="2400" b="1" dirty="0">
                <a:solidFill>
                  <a:srgbClr val="000066"/>
                </a:solidFill>
                <a:latin typeface="楷体_GB2312" pitchFamily="49" charset="0"/>
              </a:rPr>
              <a:t> </a:t>
            </a:r>
            <a:r>
              <a:rPr lang="zh-CN" altLang="en-GB" sz="2400" b="1" dirty="0">
                <a:solidFill>
                  <a:srgbClr val="000066"/>
                </a:solidFill>
                <a:latin typeface="楷体_GB2312" pitchFamily="49" charset="0"/>
              </a:rPr>
              <a:t>的码树</a:t>
            </a:r>
            <a:r>
              <a:rPr lang="zh-CN" altLang="en-GB" sz="2400" b="1" dirty="0">
                <a:solidFill>
                  <a:srgbClr val="000066"/>
                </a:solidFill>
                <a:latin typeface="Times New Roman" pitchFamily="16"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454661"/>
                                        </p:tgtEl>
                                        <p:attrNameLst>
                                          <p:attrName>style.visibility</p:attrName>
                                        </p:attrNameLst>
                                      </p:cBhvr>
                                      <p:to>
                                        <p:strVal val="visible"/>
                                      </p:to>
                                    </p:set>
                                    <p:anim calcmode="lin" valueType="num">
                                      <p:cBhvr>
                                        <p:cTn id="7" dur="500" fill="hold"/>
                                        <p:tgtEl>
                                          <p:spTgt spid="454661"/>
                                        </p:tgtEl>
                                        <p:attrNameLst>
                                          <p:attrName>ppt_x</p:attrName>
                                        </p:attrNameLst>
                                      </p:cBhvr>
                                      <p:tavLst>
                                        <p:tav tm="100000">
                                          <p:val>
                                            <p:strVal val="0-#ppt_w/2"/>
                                          </p:val>
                                        </p:tav>
                                        <p:tav tm="100000">
                                          <p:val>
                                            <p:strVal val="#ppt_x"/>
                                          </p:val>
                                        </p:tav>
                                      </p:tavLst>
                                    </p:anim>
                                    <p:anim calcmode="lin" valueType="num">
                                      <p:cBhvr>
                                        <p:cTn id="8" dur="500" fill="hold"/>
                                        <p:tgtEl>
                                          <p:spTgt spid="454661"/>
                                        </p:tgtEl>
                                        <p:attrNameLst>
                                          <p:attrName>ppt_y</p:attrName>
                                        </p:attrNameLst>
                                      </p:cBhvr>
                                      <p:tavLst>
                                        <p:tav tm="10000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additive="repl">
                                        <p:cTn id="12" dur="1" fill="hold">
                                          <p:stCondLst>
                                            <p:cond delay="0"/>
                                          </p:stCondLst>
                                        </p:cTn>
                                        <p:tgtEl>
                                          <p:spTgt spid="454662"/>
                                        </p:tgtEl>
                                        <p:attrNameLst>
                                          <p:attrName>style.visibility</p:attrName>
                                        </p:attrNameLst>
                                      </p:cBhvr>
                                      <p:to>
                                        <p:strVal val="visible"/>
                                      </p:to>
                                    </p:set>
                                    <p:animEffect transition="in" filter="blinds(horizontal)">
                                      <p:cBhvr additive="repl">
                                        <p:cTn id="13" dur="500"/>
                                        <p:tgtEl>
                                          <p:spTgt spid="454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56707"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扰码</a:t>
            </a:r>
          </a:p>
        </p:txBody>
      </p:sp>
      <p:sp>
        <p:nvSpPr>
          <p:cNvPr id="456708" name="Text Box 4"/>
          <p:cNvSpPr txBox="1">
            <a:spLocks noChangeArrowheads="1"/>
          </p:cNvSpPr>
          <p:nvPr/>
        </p:nvSpPr>
        <p:spPr bwMode="auto">
          <a:xfrm>
            <a:off x="611188" y="1916113"/>
            <a:ext cx="8229600" cy="5334000"/>
          </a:xfrm>
          <a:prstGeom prst="rect">
            <a:avLst/>
          </a:prstGeom>
          <a:noFill/>
          <a:ln w="9525">
            <a:noFill/>
            <a:round/>
            <a:headEnd/>
            <a:tailEnd/>
          </a:ln>
          <a:effectLst/>
        </p:spPr>
        <p:txBody>
          <a:bodyPr/>
          <a:lstStyle/>
          <a:p>
            <a:pPr marL="341313" indent="-341313">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扰码的目的是为了将不同的终端或基站区分开来。</a:t>
            </a:r>
          </a:p>
          <a:p>
            <a:pPr marL="341313" indent="-341313">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上行物理信道可用的扰码分为长扰码和短扰码 ，共有</a:t>
            </a:r>
            <a:r>
              <a:rPr lang="en-GB" altLang="zh-CN" sz="2400">
                <a:solidFill>
                  <a:srgbClr val="1D7ACF"/>
                </a:solidFill>
                <a:latin typeface="Verdana" pitchFamily="32" charset="0"/>
              </a:rPr>
              <a:t>2</a:t>
            </a:r>
            <a:r>
              <a:rPr lang="en-GB" altLang="zh-CN" sz="2400" baseline="30000">
                <a:solidFill>
                  <a:srgbClr val="1D7ACF"/>
                </a:solidFill>
                <a:latin typeface="Verdana" pitchFamily="32" charset="0"/>
              </a:rPr>
              <a:t>24</a:t>
            </a:r>
            <a:r>
              <a:rPr lang="zh-CN" altLang="en-GB" sz="2400">
                <a:solidFill>
                  <a:srgbClr val="1D7ACF"/>
                </a:solidFill>
                <a:latin typeface="楷体_GB2312" pitchFamily="49" charset="0"/>
              </a:rPr>
              <a:t>个上行长扰码和</a:t>
            </a:r>
            <a:r>
              <a:rPr lang="en-GB" altLang="zh-CN" sz="2400">
                <a:solidFill>
                  <a:srgbClr val="1D7ACF"/>
                </a:solidFill>
                <a:latin typeface="Verdana" pitchFamily="32" charset="0"/>
              </a:rPr>
              <a:t>2</a:t>
            </a:r>
            <a:r>
              <a:rPr lang="en-GB" altLang="zh-CN" sz="2400" baseline="30000">
                <a:solidFill>
                  <a:srgbClr val="1D7ACF"/>
                </a:solidFill>
                <a:latin typeface="Verdana" pitchFamily="32" charset="0"/>
              </a:rPr>
              <a:t>24</a:t>
            </a:r>
            <a:r>
              <a:rPr lang="zh-CN" altLang="en-GB" sz="2400">
                <a:solidFill>
                  <a:srgbClr val="1D7ACF"/>
                </a:solidFill>
                <a:latin typeface="楷体_GB2312" pitchFamily="49" charset="0"/>
              </a:rPr>
              <a:t>个上行短扰码，上行扰码由高层分配 。</a:t>
            </a:r>
          </a:p>
          <a:p>
            <a:pPr marL="341313" indent="-341313">
              <a:spcBef>
                <a:spcPts val="600"/>
              </a:spcBef>
              <a:buClr>
                <a:srgbClr val="CC00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下行物理信道是由</a:t>
            </a:r>
            <a:r>
              <a:rPr lang="en-GB" altLang="zh-CN" sz="2400">
                <a:solidFill>
                  <a:srgbClr val="1D7ACF"/>
                </a:solidFill>
                <a:latin typeface="Verdana" pitchFamily="32" charset="0"/>
              </a:rPr>
              <a:t>2</a:t>
            </a:r>
            <a:r>
              <a:rPr lang="en-GB" altLang="zh-CN" sz="2400" baseline="30000">
                <a:solidFill>
                  <a:srgbClr val="1D7ACF"/>
                </a:solidFill>
                <a:latin typeface="Verdana" pitchFamily="32" charset="0"/>
              </a:rPr>
              <a:t>18</a:t>
            </a:r>
            <a:r>
              <a:rPr lang="en-GB" altLang="zh-CN" sz="2400">
                <a:solidFill>
                  <a:srgbClr val="1D7ACF"/>
                </a:solidFill>
                <a:latin typeface="楷体_GB2312" pitchFamily="49" charset="0"/>
              </a:rPr>
              <a:t> </a:t>
            </a:r>
            <a:r>
              <a:rPr lang="zh-CN" altLang="en-GB" sz="2400">
                <a:solidFill>
                  <a:srgbClr val="1D7ACF"/>
                </a:solidFill>
                <a:latin typeface="楷体_GB2312" pitchFamily="49" charset="0"/>
              </a:rPr>
              <a:t>阶的</a:t>
            </a:r>
            <a:r>
              <a:rPr lang="en-GB" altLang="zh-CN" sz="2400">
                <a:solidFill>
                  <a:srgbClr val="1D7ACF"/>
                </a:solidFill>
                <a:latin typeface="Verdana" pitchFamily="32" charset="0"/>
              </a:rPr>
              <a:t>gold</a:t>
            </a:r>
            <a:r>
              <a:rPr lang="zh-CN" altLang="en-GB" sz="2400">
                <a:solidFill>
                  <a:srgbClr val="1D7ACF"/>
                </a:solidFill>
                <a:latin typeface="楷体_GB2312" pitchFamily="49" charset="0"/>
              </a:rPr>
              <a:t>序列组成</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58755"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扰码</a:t>
            </a:r>
          </a:p>
        </p:txBody>
      </p:sp>
      <p:sp>
        <p:nvSpPr>
          <p:cNvPr id="458756" name="Rectangle 4"/>
          <p:cNvSpPr>
            <a:spLocks noChangeArrowheads="1"/>
          </p:cNvSpPr>
          <p:nvPr/>
        </p:nvSpPr>
        <p:spPr bwMode="auto">
          <a:xfrm>
            <a:off x="2400300" y="2381250"/>
            <a:ext cx="9144000" cy="1588"/>
          </a:xfrm>
          <a:prstGeom prst="rect">
            <a:avLst/>
          </a:prstGeom>
          <a:noFill/>
          <a:ln w="9525">
            <a:noFill/>
            <a:round/>
            <a:headEnd/>
            <a:tailEnd/>
          </a:ln>
          <a:effectLst/>
        </p:spPr>
        <p:txBody>
          <a:bodyPr wrap="none" anchor="ctr"/>
          <a:lstStyle/>
          <a:p>
            <a:endParaRPr lang="zh-CN" altLang="en-US"/>
          </a:p>
        </p:txBody>
      </p:sp>
      <p:pic>
        <p:nvPicPr>
          <p:cNvPr id="458757" name="Picture 5"/>
          <p:cNvPicPr>
            <a:picLocks noChangeAspect="1" noChangeArrowheads="1"/>
          </p:cNvPicPr>
          <p:nvPr/>
        </p:nvPicPr>
        <p:blipFill>
          <a:blip r:embed="rId3"/>
          <a:srcRect/>
          <a:stretch>
            <a:fillRect/>
          </a:stretch>
        </p:blipFill>
        <p:spPr bwMode="auto">
          <a:xfrm>
            <a:off x="684213" y="1196975"/>
            <a:ext cx="7920037" cy="4357688"/>
          </a:xfrm>
          <a:prstGeom prst="rect">
            <a:avLst/>
          </a:prstGeom>
          <a:solidFill>
            <a:srgbClr val="FFCCFF"/>
          </a:solidFill>
          <a:ln w="9525">
            <a:noFill/>
            <a:round/>
            <a:headEnd/>
            <a:tailEnd/>
          </a:ln>
          <a:effectLst/>
        </p:spPr>
      </p:pic>
      <p:sp>
        <p:nvSpPr>
          <p:cNvPr id="458758" name="Rectangle 6"/>
          <p:cNvSpPr>
            <a:spLocks noChangeArrowheads="1"/>
          </p:cNvSpPr>
          <p:nvPr/>
        </p:nvSpPr>
        <p:spPr bwMode="auto">
          <a:xfrm>
            <a:off x="1066800" y="5867400"/>
            <a:ext cx="6858000" cy="457200"/>
          </a:xfrm>
          <a:prstGeom prst="rect">
            <a:avLst/>
          </a:prstGeom>
          <a:noFill/>
          <a:ln w="9525">
            <a:noFill/>
            <a:round/>
            <a:headEnd/>
            <a:tailEnd/>
          </a:ln>
          <a:effectLst/>
        </p:spPr>
        <p:txBody>
          <a:bodyPr wrap="none" lIns="92160" tIns="46080" rIns="92160" bIns="46080" anchor="ctr"/>
          <a:lstStyle/>
          <a:p>
            <a:pPr algn="ctr">
              <a:spcBef>
                <a:spcPts val="600"/>
              </a:spcBef>
              <a:buClr>
                <a:srgbClr val="5AA5DE"/>
              </a:buClr>
              <a:buFont typeface="楷体_GB2312"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smtClean="0">
                <a:solidFill>
                  <a:srgbClr val="000066"/>
                </a:solidFill>
                <a:effectLst>
                  <a:outerShdw blurRad="38100" dist="38100" dir="2700000" algn="tl">
                    <a:srgbClr val="C0C0C0"/>
                  </a:outerShdw>
                </a:effectLst>
                <a:latin typeface="Times New Roman" pitchFamily="16" charset="0"/>
              </a:rPr>
              <a:t> </a:t>
            </a:r>
            <a:r>
              <a:rPr lang="zh-CN" altLang="en-GB" sz="2400" b="1" dirty="0">
                <a:solidFill>
                  <a:srgbClr val="000066"/>
                </a:solidFill>
                <a:effectLst>
                  <a:outerShdw blurRad="38100" dist="38100" dir="2700000" algn="tl">
                    <a:srgbClr val="C0C0C0"/>
                  </a:outerShdw>
                </a:effectLst>
                <a:latin typeface="楷体_GB2312" pitchFamily="49" charset="0"/>
              </a:rPr>
              <a:t>上行扰码序列产生器结构图</a:t>
            </a:r>
            <a:r>
              <a:rPr lang="zh-CN" altLang="en-GB" sz="2400" b="1" dirty="0">
                <a:solidFill>
                  <a:srgbClr val="000066"/>
                </a:solidFill>
                <a:effectLst>
                  <a:outerShdw blurRad="38100" dist="38100" dir="2700000" algn="tl">
                    <a:srgbClr val="C0C0C0"/>
                  </a:outerShdw>
                </a:effectLst>
                <a:latin typeface="Times New Roman" pitchFamily="16" charset="0"/>
              </a:rPr>
              <a: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60803"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扰码</a:t>
            </a:r>
          </a:p>
        </p:txBody>
      </p:sp>
      <p:sp>
        <p:nvSpPr>
          <p:cNvPr id="460804" name="Rectangle 4"/>
          <p:cNvSpPr>
            <a:spLocks noChangeArrowheads="1"/>
          </p:cNvSpPr>
          <p:nvPr/>
        </p:nvSpPr>
        <p:spPr bwMode="auto">
          <a:xfrm>
            <a:off x="2514600" y="2490788"/>
            <a:ext cx="9144000" cy="1587"/>
          </a:xfrm>
          <a:prstGeom prst="rect">
            <a:avLst/>
          </a:prstGeom>
          <a:noFill/>
          <a:ln w="9525">
            <a:noFill/>
            <a:round/>
            <a:headEnd/>
            <a:tailEnd/>
          </a:ln>
          <a:effectLst/>
        </p:spPr>
        <p:txBody>
          <a:bodyPr wrap="none" anchor="ctr"/>
          <a:lstStyle/>
          <a:p>
            <a:endParaRPr lang="zh-CN" altLang="en-US"/>
          </a:p>
        </p:txBody>
      </p:sp>
      <p:pic>
        <p:nvPicPr>
          <p:cNvPr id="460805" name="Picture 5"/>
          <p:cNvPicPr>
            <a:picLocks noChangeAspect="1" noChangeArrowheads="1"/>
          </p:cNvPicPr>
          <p:nvPr/>
        </p:nvPicPr>
        <p:blipFill>
          <a:blip r:embed="rId3"/>
          <a:srcRect/>
          <a:stretch>
            <a:fillRect/>
          </a:stretch>
        </p:blipFill>
        <p:spPr bwMode="auto">
          <a:xfrm>
            <a:off x="755650" y="1196975"/>
            <a:ext cx="7920038" cy="4254500"/>
          </a:xfrm>
          <a:prstGeom prst="rect">
            <a:avLst/>
          </a:prstGeom>
          <a:noFill/>
          <a:ln w="9525">
            <a:noFill/>
            <a:round/>
            <a:headEnd/>
            <a:tailEnd/>
          </a:ln>
          <a:effectLst/>
        </p:spPr>
      </p:pic>
      <p:sp>
        <p:nvSpPr>
          <p:cNvPr id="460806" name="Rectangle 6"/>
          <p:cNvSpPr>
            <a:spLocks noChangeArrowheads="1"/>
          </p:cNvSpPr>
          <p:nvPr/>
        </p:nvSpPr>
        <p:spPr bwMode="auto">
          <a:xfrm>
            <a:off x="1905000" y="5715000"/>
            <a:ext cx="5486400" cy="609600"/>
          </a:xfrm>
          <a:prstGeom prst="rect">
            <a:avLst/>
          </a:prstGeom>
          <a:noFill/>
          <a:ln w="9525">
            <a:noFill/>
            <a:round/>
            <a:headEnd/>
            <a:tailEnd/>
          </a:ln>
          <a:effectLst/>
        </p:spPr>
        <p:txBody>
          <a:bodyPr wrap="none" lIns="92160" tIns="46080" rIns="92160" bIns="46080" anchor="ctr"/>
          <a:lstStyle/>
          <a:p>
            <a:pPr algn="ctr">
              <a:spcBef>
                <a:spcPts val="600"/>
              </a:spcBef>
              <a:buClr>
                <a:srgbClr val="5AA5DE"/>
              </a:buClr>
              <a:buFont typeface="楷体_GB2312"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smtClean="0">
                <a:solidFill>
                  <a:srgbClr val="000066"/>
                </a:solidFill>
                <a:effectLst>
                  <a:outerShdw blurRad="38100" dist="38100" dir="2700000" algn="tl">
                    <a:srgbClr val="C0C0C0"/>
                  </a:outerShdw>
                </a:effectLst>
                <a:latin typeface="楷体_GB2312" pitchFamily="49" charset="0"/>
              </a:rPr>
              <a:t> </a:t>
            </a:r>
            <a:r>
              <a:rPr lang="zh-CN" altLang="en-GB" sz="2400" b="1" dirty="0">
                <a:solidFill>
                  <a:srgbClr val="000066"/>
                </a:solidFill>
                <a:effectLst>
                  <a:outerShdw blurRad="38100" dist="38100" dir="2700000" algn="tl">
                    <a:srgbClr val="C0C0C0"/>
                  </a:outerShdw>
                </a:effectLst>
                <a:latin typeface="楷体_GB2312" pitchFamily="49" charset="0"/>
              </a:rPr>
              <a:t>下行链路扰码产生器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62851"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上行链路扩频</a:t>
            </a:r>
          </a:p>
        </p:txBody>
      </p:sp>
      <p:sp>
        <p:nvSpPr>
          <p:cNvPr id="462852" name="Text Box 4"/>
          <p:cNvSpPr txBox="1">
            <a:spLocks noChangeArrowheads="1"/>
          </p:cNvSpPr>
          <p:nvPr/>
        </p:nvSpPr>
        <p:spPr bwMode="auto">
          <a:xfrm>
            <a:off x="457200" y="981075"/>
            <a:ext cx="8229600" cy="1481138"/>
          </a:xfrm>
          <a:prstGeom prst="rect">
            <a:avLst/>
          </a:prstGeom>
          <a:noFill/>
          <a:ln w="9525">
            <a:noFill/>
            <a:round/>
            <a:headEnd/>
            <a:tailEnd/>
          </a:ln>
          <a:effectLst/>
        </p:spPr>
        <p:txBody>
          <a:bodyPr/>
          <a:lstStyle/>
          <a:p>
            <a:pPr marL="341313" indent="-341313">
              <a:spcBef>
                <a:spcPts val="7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solidFill>
                  <a:srgbClr val="1D7ACF"/>
                </a:solidFill>
                <a:latin typeface="楷体_GB2312" pitchFamily="49" charset="0"/>
              </a:rPr>
              <a:t>上行链路扩频包括</a:t>
            </a:r>
            <a:r>
              <a:rPr lang="en-GB" altLang="zh-CN" sz="2400">
                <a:solidFill>
                  <a:srgbClr val="1D7ACF"/>
                </a:solidFill>
                <a:latin typeface="Verdana" pitchFamily="32" charset="0"/>
              </a:rPr>
              <a:t>DPDCH/DPCCH</a:t>
            </a:r>
            <a:r>
              <a:rPr lang="zh-CN" altLang="en-GB" sz="2400">
                <a:solidFill>
                  <a:srgbClr val="1D7ACF"/>
                </a:solidFill>
                <a:latin typeface="楷体_GB2312" pitchFamily="49" charset="0"/>
              </a:rPr>
              <a:t>、</a:t>
            </a:r>
            <a:r>
              <a:rPr lang="en-GB" altLang="zh-CN" sz="2400">
                <a:solidFill>
                  <a:srgbClr val="1D7ACF"/>
                </a:solidFill>
                <a:latin typeface="Verdana" pitchFamily="32" charset="0"/>
              </a:rPr>
              <a:t>PRACH</a:t>
            </a:r>
            <a:r>
              <a:rPr lang="zh-CN" altLang="en-GB" sz="2400">
                <a:solidFill>
                  <a:srgbClr val="1D7ACF"/>
                </a:solidFill>
                <a:latin typeface="楷体_GB2312" pitchFamily="49" charset="0"/>
              </a:rPr>
              <a:t>和</a:t>
            </a:r>
            <a:r>
              <a:rPr lang="en-GB" altLang="zh-CN" sz="2400">
                <a:solidFill>
                  <a:srgbClr val="1D7ACF"/>
                </a:solidFill>
                <a:latin typeface="Verdana" pitchFamily="32" charset="0"/>
              </a:rPr>
              <a:t>PCPCH</a:t>
            </a:r>
            <a:r>
              <a:rPr lang="zh-CN" altLang="en-GB" sz="2400">
                <a:solidFill>
                  <a:srgbClr val="1D7ACF"/>
                </a:solidFill>
                <a:latin typeface="楷体_GB2312" pitchFamily="49" charset="0"/>
              </a:rPr>
              <a:t>三种。</a:t>
            </a:r>
            <a:r>
              <a:rPr lang="zh-CN" altLang="en-GB" sz="2800">
                <a:solidFill>
                  <a:srgbClr val="1D7ACF"/>
                </a:solidFill>
                <a:latin typeface="Verdana" pitchFamily="32" charset="0"/>
              </a:rPr>
              <a:t> </a:t>
            </a:r>
          </a:p>
        </p:txBody>
      </p:sp>
      <p:sp>
        <p:nvSpPr>
          <p:cNvPr id="462853" name="Rectangle 5"/>
          <p:cNvSpPr>
            <a:spLocks noChangeArrowheads="1"/>
          </p:cNvSpPr>
          <p:nvPr/>
        </p:nvSpPr>
        <p:spPr bwMode="auto">
          <a:xfrm>
            <a:off x="2338388" y="2557463"/>
            <a:ext cx="9144000" cy="1587"/>
          </a:xfrm>
          <a:prstGeom prst="rect">
            <a:avLst/>
          </a:prstGeom>
          <a:noFill/>
          <a:ln w="9525">
            <a:noFill/>
            <a:round/>
            <a:headEnd/>
            <a:tailEnd/>
          </a:ln>
          <a:effectLst/>
        </p:spPr>
        <p:txBody>
          <a:bodyPr wrap="none" anchor="ctr"/>
          <a:lstStyle/>
          <a:p>
            <a:endParaRPr lang="zh-CN" altLang="en-US"/>
          </a:p>
        </p:txBody>
      </p:sp>
      <p:pic>
        <p:nvPicPr>
          <p:cNvPr id="462854" name="Picture 6"/>
          <p:cNvPicPr>
            <a:picLocks noChangeAspect="1" noChangeArrowheads="1"/>
          </p:cNvPicPr>
          <p:nvPr/>
        </p:nvPicPr>
        <p:blipFill>
          <a:blip r:embed="rId3"/>
          <a:srcRect/>
          <a:stretch>
            <a:fillRect/>
          </a:stretch>
        </p:blipFill>
        <p:spPr bwMode="auto">
          <a:xfrm>
            <a:off x="838200" y="1916113"/>
            <a:ext cx="7621588" cy="3625850"/>
          </a:xfrm>
          <a:prstGeom prst="rect">
            <a:avLst/>
          </a:prstGeom>
          <a:noFill/>
          <a:ln w="9525">
            <a:noFill/>
            <a:round/>
            <a:headEnd/>
            <a:tailEnd/>
          </a:ln>
          <a:effectLst/>
        </p:spPr>
      </p:pic>
      <p:sp>
        <p:nvSpPr>
          <p:cNvPr id="462855" name="Rectangle 7"/>
          <p:cNvSpPr>
            <a:spLocks noChangeArrowheads="1"/>
          </p:cNvSpPr>
          <p:nvPr/>
        </p:nvSpPr>
        <p:spPr bwMode="auto">
          <a:xfrm>
            <a:off x="1763713" y="5661025"/>
            <a:ext cx="5715000" cy="533400"/>
          </a:xfrm>
          <a:prstGeom prst="rect">
            <a:avLst/>
          </a:prstGeom>
          <a:noFill/>
          <a:ln w="9525">
            <a:noFill/>
            <a:round/>
            <a:headEnd/>
            <a:tailEnd/>
          </a:ln>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smtClean="0">
                <a:solidFill>
                  <a:srgbClr val="000066"/>
                </a:solidFill>
                <a:latin typeface="Times New Roman" pitchFamily="16" charset="0"/>
              </a:rPr>
              <a:t>  </a:t>
            </a:r>
            <a:r>
              <a:rPr lang="zh-CN" altLang="en-GB" sz="2400" b="1" dirty="0">
                <a:solidFill>
                  <a:srgbClr val="000066"/>
                </a:solidFill>
                <a:latin typeface="Times New Roman" pitchFamily="16" charset="0"/>
              </a:rPr>
              <a:t>上行链路扩频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additive="repl">
                                        <p:cTn id="6" dur="1" fill="hold">
                                          <p:stCondLst>
                                            <p:cond delay="0"/>
                                          </p:stCondLst>
                                        </p:cTn>
                                        <p:tgtEl>
                                          <p:spTgt spid="462852">
                                            <p:txEl>
                                              <p:pRg st="0" end="0"/>
                                            </p:txEl>
                                          </p:spTgt>
                                        </p:tgtEl>
                                        <p:attrNameLst>
                                          <p:attrName>style.visibility</p:attrName>
                                        </p:attrNameLst>
                                      </p:cBhvr>
                                      <p:to>
                                        <p:strVal val="visible"/>
                                      </p:to>
                                    </p:set>
                                    <p:animEffect transition="in" filter="fade">
                                      <p:cBhvr additive="repl">
                                        <p:cTn id="7" dur="1000"/>
                                        <p:tgtEl>
                                          <p:spTgt spid="462852">
                                            <p:txEl>
                                              <p:pRg st="0" end="0"/>
                                            </p:txEl>
                                          </p:spTgt>
                                        </p:tgtEl>
                                      </p:cBhvr>
                                    </p:animEffect>
                                    <p:anim calcmode="lin" valueType="num">
                                      <p:cBhvr additive="repl">
                                        <p:cTn id="8" dur="1000" fill="hold"/>
                                        <p:tgtEl>
                                          <p:spTgt spid="462852">
                                            <p:txEl>
                                              <p:pRg st="0" end="0"/>
                                            </p:txEl>
                                          </p:spTgt>
                                        </p:tgtEl>
                                        <p:attrNameLst>
                                          <p:attrName>ppt_x</p:attrName>
                                        </p:attrNameLst>
                                      </p:cBhvr>
                                      <p:tavLst>
                                        <p:tav tm="100000">
                                          <p:val>
                                            <p:strVal val="#ppt_x"/>
                                          </p:val>
                                        </p:tav>
                                        <p:tav tm="100000">
                                          <p:val>
                                            <p:strVal val="#ppt_x"/>
                                          </p:val>
                                        </p:tav>
                                      </p:tavLst>
                                    </p:anim>
                                    <p:anim calcmode="lin" valueType="num">
                                      <p:cBhvr additive="repl">
                                        <p:cTn id="9" dur="1000" fill="hold"/>
                                        <p:tgtEl>
                                          <p:spTgt spid="462852">
                                            <p:txEl>
                                              <p:pRg st="0" end="0"/>
                                            </p:txEl>
                                          </p:spTgt>
                                        </p:tgtEl>
                                        <p:attrNameLst>
                                          <p:attrName>ppt_y</p:attrName>
                                        </p:attrNameLst>
                                      </p:cBhvr>
                                      <p:tavLst>
                                        <p:tav tm="10000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additive="repl">
                                        <p:cTn id="13" dur="1" fill="hold">
                                          <p:stCondLst>
                                            <p:cond delay="0"/>
                                          </p:stCondLst>
                                        </p:cTn>
                                        <p:tgtEl>
                                          <p:spTgt spid="462854"/>
                                        </p:tgtEl>
                                        <p:attrNameLst>
                                          <p:attrName>style.visibility</p:attrName>
                                        </p:attrNameLst>
                                      </p:cBhvr>
                                      <p:to>
                                        <p:strVal val="visible"/>
                                      </p:to>
                                    </p:set>
                                    <p:animEffect transition="in" filter="diamond(in)">
                                      <p:cBhvr additive="repl">
                                        <p:cTn id="14" dur="1000"/>
                                        <p:tgtEl>
                                          <p:spTgt spid="46285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additive="repl">
                                        <p:cTn id="18" dur="1" fill="hold">
                                          <p:stCondLst>
                                            <p:cond delay="0"/>
                                          </p:stCondLst>
                                        </p:cTn>
                                        <p:tgtEl>
                                          <p:spTgt spid="462855"/>
                                        </p:tgtEl>
                                        <p:attrNameLst>
                                          <p:attrName>style.visibility</p:attrName>
                                        </p:attrNameLst>
                                      </p:cBhvr>
                                      <p:to>
                                        <p:strVal val="visible"/>
                                      </p:to>
                                    </p:set>
                                    <p:anim calcmode="lin" valueType="num">
                                      <p:cBhvr additive="repl">
                                        <p:cTn id="19" dur="500" fill="hold"/>
                                        <p:tgtEl>
                                          <p:spTgt spid="462855"/>
                                        </p:tgtEl>
                                        <p:attrNameLst>
                                          <p:attrName>ppt_w</p:attrName>
                                        </p:attrNameLst>
                                      </p:cBhvr>
                                      <p:tavLst>
                                        <p:tav tm="100000">
                                          <p:val>
                                            <p:fltVal val="0"/>
                                          </p:val>
                                        </p:tav>
                                        <p:tav tm="100000">
                                          <p:val>
                                            <p:strVal val="#ppt_w"/>
                                          </p:val>
                                        </p:tav>
                                      </p:tavLst>
                                    </p:anim>
                                    <p:anim calcmode="lin" valueType="num">
                                      <p:cBhvr additive="repl">
                                        <p:cTn id="20" dur="500" fill="hold"/>
                                        <p:tgtEl>
                                          <p:spTgt spid="462855"/>
                                        </p:tgtEl>
                                        <p:attrNameLst>
                                          <p:attrName>ppt_h</p:attrName>
                                        </p:attrNameLst>
                                      </p:cBhvr>
                                      <p:tavLst>
                                        <p:tav tm="10000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64899"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上行链路扩频</a:t>
            </a:r>
          </a:p>
        </p:txBody>
      </p:sp>
      <p:sp>
        <p:nvSpPr>
          <p:cNvPr id="464900" name="Text Box 4"/>
          <p:cNvSpPr txBox="1">
            <a:spLocks noChangeArrowheads="1"/>
          </p:cNvSpPr>
          <p:nvPr/>
        </p:nvSpPr>
        <p:spPr bwMode="auto">
          <a:xfrm>
            <a:off x="611188" y="2708275"/>
            <a:ext cx="8229600" cy="5334000"/>
          </a:xfrm>
          <a:prstGeom prst="rect">
            <a:avLst/>
          </a:prstGeom>
          <a:noFill/>
          <a:ln w="9525">
            <a:noFill/>
            <a:round/>
            <a:headEnd/>
            <a:tailEnd/>
          </a:ln>
          <a:effectLst/>
        </p:spPr>
        <p:txBody>
          <a:bodyPr/>
          <a:lstStyle/>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solidFill>
                  <a:srgbClr val="1D7ACF"/>
                </a:solidFill>
                <a:latin typeface="Verdana" pitchFamily="32" charset="0"/>
              </a:rPr>
              <a:t>PRACH</a:t>
            </a:r>
            <a:r>
              <a:rPr lang="zh-CN" altLang="en-GB" sz="2400">
                <a:solidFill>
                  <a:srgbClr val="1D7ACF"/>
                </a:solidFill>
                <a:latin typeface="楷体_GB2312" pitchFamily="49" charset="0"/>
              </a:rPr>
              <a:t>消息部分和</a:t>
            </a:r>
            <a:r>
              <a:rPr lang="en-GB" altLang="zh-CN" sz="2400">
                <a:solidFill>
                  <a:srgbClr val="1D7ACF"/>
                </a:solidFill>
                <a:latin typeface="Verdana" pitchFamily="32" charset="0"/>
              </a:rPr>
              <a:t>PCPCH</a:t>
            </a:r>
            <a:r>
              <a:rPr lang="zh-CN" altLang="en-GB" sz="2400">
                <a:solidFill>
                  <a:srgbClr val="1D7ACF"/>
                </a:solidFill>
                <a:latin typeface="楷体_GB2312" pitchFamily="49" charset="0"/>
              </a:rPr>
              <a:t>消息部分扩频和扰码原理与专用信道相同，包括数据和控制部分，对应专用信道的</a:t>
            </a:r>
            <a:r>
              <a:rPr lang="en-GB" altLang="zh-CN" sz="2400">
                <a:solidFill>
                  <a:srgbClr val="1D7ACF"/>
                </a:solidFill>
                <a:latin typeface="Verdana" pitchFamily="32" charset="0"/>
              </a:rPr>
              <a:t>DPDCH</a:t>
            </a:r>
            <a:r>
              <a:rPr lang="zh-CN" altLang="en-GB" sz="2400">
                <a:solidFill>
                  <a:srgbClr val="1D7ACF"/>
                </a:solidFill>
                <a:latin typeface="楷体_GB2312" pitchFamily="49" charset="0"/>
              </a:rPr>
              <a:t>和</a:t>
            </a:r>
            <a:r>
              <a:rPr lang="en-GB" altLang="zh-CN" sz="2400">
                <a:solidFill>
                  <a:srgbClr val="1D7ACF"/>
                </a:solidFill>
                <a:latin typeface="Verdana" pitchFamily="32" charset="0"/>
              </a:rPr>
              <a:t>DPCCH</a:t>
            </a:r>
            <a:r>
              <a:rPr lang="en-GB" altLang="zh-CN" sz="2400">
                <a:solidFill>
                  <a:srgbClr val="1D7ACF"/>
                </a:solidFill>
                <a:latin typeface="楷体_GB2312" pitchFamily="49" charset="0"/>
              </a:rPr>
              <a:t> </a:t>
            </a:r>
            <a:r>
              <a:rPr lang="zh-CN" altLang="en-GB" sz="2400">
                <a:solidFill>
                  <a:srgbClr val="1D7ACF"/>
                </a:solidFill>
                <a:latin typeface="楷体_GB2312" pitchFamily="49" charset="0"/>
              </a:rPr>
              <a: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66947"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下行链路扩频</a:t>
            </a:r>
          </a:p>
        </p:txBody>
      </p:sp>
      <p:sp>
        <p:nvSpPr>
          <p:cNvPr id="466948" name="Rectangle 4"/>
          <p:cNvSpPr>
            <a:spLocks noChangeArrowheads="1"/>
          </p:cNvSpPr>
          <p:nvPr/>
        </p:nvSpPr>
        <p:spPr bwMode="auto">
          <a:xfrm>
            <a:off x="1938338" y="2009775"/>
            <a:ext cx="9144000" cy="1588"/>
          </a:xfrm>
          <a:prstGeom prst="rect">
            <a:avLst/>
          </a:prstGeom>
          <a:noFill/>
          <a:ln w="9525">
            <a:noFill/>
            <a:round/>
            <a:headEnd/>
            <a:tailEnd/>
          </a:ln>
          <a:effectLst/>
        </p:spPr>
        <p:txBody>
          <a:bodyPr wrap="none" anchor="ctr"/>
          <a:lstStyle/>
          <a:p>
            <a:endParaRPr lang="zh-CN" altLang="en-US"/>
          </a:p>
        </p:txBody>
      </p:sp>
      <p:pic>
        <p:nvPicPr>
          <p:cNvPr id="466949" name="Picture 5"/>
          <p:cNvPicPr>
            <a:picLocks noChangeAspect="1" noChangeArrowheads="1"/>
          </p:cNvPicPr>
          <p:nvPr/>
        </p:nvPicPr>
        <p:blipFill>
          <a:blip r:embed="rId3"/>
          <a:srcRect/>
          <a:stretch>
            <a:fillRect/>
          </a:stretch>
        </p:blipFill>
        <p:spPr bwMode="auto">
          <a:xfrm>
            <a:off x="611188" y="1268413"/>
            <a:ext cx="7993062" cy="4611687"/>
          </a:xfrm>
          <a:prstGeom prst="rect">
            <a:avLst/>
          </a:prstGeom>
          <a:noFill/>
          <a:ln w="9525">
            <a:noFill/>
            <a:round/>
            <a:headEnd/>
            <a:tailEnd/>
          </a:ln>
          <a:effectLst/>
        </p:spPr>
      </p:pic>
      <p:sp>
        <p:nvSpPr>
          <p:cNvPr id="466950" name="Rectangle 6"/>
          <p:cNvSpPr>
            <a:spLocks noChangeArrowheads="1"/>
          </p:cNvSpPr>
          <p:nvPr/>
        </p:nvSpPr>
        <p:spPr bwMode="auto">
          <a:xfrm>
            <a:off x="1403350" y="5734050"/>
            <a:ext cx="6248400" cy="457200"/>
          </a:xfrm>
          <a:prstGeom prst="rect">
            <a:avLst/>
          </a:prstGeom>
          <a:noFill/>
          <a:ln w="9525">
            <a:noFill/>
            <a:round/>
            <a:headEnd/>
            <a:tailEnd/>
          </a:ln>
          <a:effectLst/>
        </p:spPr>
        <p:txBody>
          <a:bodyPr wrap="none" lIns="92160" tIns="46080" rIns="92160" bIns="46080" anchor="ctr"/>
          <a:lstStyle/>
          <a:p>
            <a:pPr algn="ctr">
              <a:spcBef>
                <a:spcPts val="600"/>
              </a:spcBef>
              <a:buClr>
                <a:srgbClr val="5AA5DE"/>
              </a:buCl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smtClean="0">
                <a:solidFill>
                  <a:srgbClr val="000066"/>
                </a:solidFill>
                <a:latin typeface="Times New Roman" pitchFamily="16" charset="0"/>
              </a:rPr>
              <a:t>   </a:t>
            </a:r>
            <a:r>
              <a:rPr lang="zh-CN" altLang="en-GB" sz="2400" b="1" dirty="0">
                <a:solidFill>
                  <a:srgbClr val="000066"/>
                </a:solidFill>
                <a:latin typeface="Times New Roman" pitchFamily="16" charset="0"/>
              </a:rPr>
              <a:t>下行物理信道的扩频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withEffect">
                                  <p:stCondLst>
                                    <p:cond delay="0"/>
                                  </p:stCondLst>
                                  <p:childTnLst>
                                    <p:set>
                                      <p:cBhvr additive="repl">
                                        <p:cTn id="6" dur="1" fill="hold">
                                          <p:stCondLst>
                                            <p:cond delay="0"/>
                                          </p:stCondLst>
                                        </p:cTn>
                                        <p:tgtEl>
                                          <p:spTgt spid="466947"/>
                                        </p:tgtEl>
                                        <p:attrNameLst>
                                          <p:attrName>style.visibility</p:attrName>
                                        </p:attrNameLst>
                                      </p:cBhvr>
                                      <p:to>
                                        <p:strVal val="visible"/>
                                      </p:to>
                                    </p:set>
                                    <p:animEffect transition="in" filter="randombar(horizontal)">
                                      <p:cBhvr additive="repl">
                                        <p:cTn id="7" dur="599">
                                          <p:stCondLst>
                                            <p:cond delay="0"/>
                                          </p:stCondLst>
                                        </p:cTn>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p:cNvSpPr txBox="1">
            <a:spLocks noChangeArrowheads="1"/>
          </p:cNvSpPr>
          <p:nvPr/>
        </p:nvSpPr>
        <p:spPr bwMode="auto">
          <a:xfrm>
            <a:off x="1331913" y="6492875"/>
            <a:ext cx="4135437" cy="320675"/>
          </a:xfrm>
          <a:prstGeom prst="rect">
            <a:avLst/>
          </a:prstGeom>
          <a:noFill/>
          <a:ln w="9525">
            <a:noFill/>
            <a:round/>
            <a:headEnd/>
            <a:tailEnd/>
          </a:ln>
          <a:effectLst/>
        </p:spPr>
        <p:txBody>
          <a:bodyPr lIns="90000" tIns="46800" rIns="90000" bIns="46800"/>
          <a:lstStyle/>
          <a:p>
            <a:pPr algn="ctr">
              <a:buClr>
                <a:srgbClr val="FFFFFF"/>
              </a:buClr>
              <a:buFont typeface="Verdan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200" b="1" i="1">
                <a:solidFill>
                  <a:srgbClr val="FFFFFF"/>
                </a:solidFill>
                <a:latin typeface="Verdana" pitchFamily="32" charset="0"/>
              </a:rPr>
              <a:t>Mobile Communication Theory</a:t>
            </a:r>
          </a:p>
        </p:txBody>
      </p:sp>
      <p:sp>
        <p:nvSpPr>
          <p:cNvPr id="468995" name="Text Box 3"/>
          <p:cNvSpPr txBox="1">
            <a:spLocks noChangeArrowheads="1"/>
          </p:cNvSpPr>
          <p:nvPr/>
        </p:nvSpPr>
        <p:spPr bwMode="auto">
          <a:xfrm>
            <a:off x="250825" y="188913"/>
            <a:ext cx="7416800" cy="563562"/>
          </a:xfrm>
          <a:prstGeom prst="rect">
            <a:avLst/>
          </a:prstGeom>
          <a:noFill/>
          <a:ln w="9525">
            <a:noFill/>
            <a:round/>
            <a:headEnd/>
            <a:tailEnd/>
          </a:ln>
          <a:effectLst/>
        </p:spPr>
        <p:txBody>
          <a:bodyPr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800">
                <a:solidFill>
                  <a:srgbClr val="FFFFFF"/>
                </a:solidFill>
              </a:rPr>
              <a:t>调制</a:t>
            </a:r>
          </a:p>
        </p:txBody>
      </p:sp>
      <p:sp>
        <p:nvSpPr>
          <p:cNvPr id="468996" name="Text Box 4"/>
          <p:cNvSpPr txBox="1">
            <a:spLocks noChangeArrowheads="1"/>
          </p:cNvSpPr>
          <p:nvPr/>
        </p:nvSpPr>
        <p:spPr bwMode="auto">
          <a:xfrm>
            <a:off x="539750" y="1341438"/>
            <a:ext cx="8077200" cy="1676400"/>
          </a:xfrm>
          <a:prstGeom prst="rect">
            <a:avLst/>
          </a:prstGeom>
          <a:noFill/>
          <a:ln w="9525">
            <a:noFill/>
            <a:round/>
            <a:headEnd/>
            <a:tailEnd/>
          </a:ln>
          <a:effectLst/>
        </p:spPr>
        <p:txBody>
          <a:bodyPr/>
          <a:lstStyle/>
          <a:p>
            <a:pPr marL="341313" indent="-341313">
              <a:spcBef>
                <a:spcPts val="600"/>
              </a:spcBef>
              <a:buClr>
                <a:srgbClr val="5AA5DE"/>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solidFill>
                  <a:srgbClr val="1D7ACF"/>
                </a:solidFill>
                <a:latin typeface="Verdana" pitchFamily="32" charset="0"/>
              </a:rPr>
              <a:t>WCDMA</a:t>
            </a:r>
            <a:r>
              <a:rPr lang="zh-CN" altLang="en-GB" sz="2400">
                <a:solidFill>
                  <a:srgbClr val="1D7ACF"/>
                </a:solidFill>
                <a:latin typeface="楷体_GB2312" pitchFamily="49" charset="0"/>
              </a:rPr>
              <a:t>系统的调制码片速率是</a:t>
            </a:r>
            <a:r>
              <a:rPr lang="en-GB" altLang="zh-CN" sz="2400">
                <a:solidFill>
                  <a:srgbClr val="0066FF"/>
                </a:solidFill>
                <a:latin typeface="Verdana" pitchFamily="32" charset="0"/>
              </a:rPr>
              <a:t>3.84 Mcps</a:t>
            </a:r>
            <a:r>
              <a:rPr lang="zh-CN" altLang="en-GB" sz="2400">
                <a:solidFill>
                  <a:srgbClr val="1D7ACF"/>
                </a:solidFill>
                <a:latin typeface="楷体_GB2312" pitchFamily="49" charset="0"/>
              </a:rPr>
              <a:t>， 通过扩频产生的复数值码片用</a:t>
            </a:r>
            <a:r>
              <a:rPr lang="en-GB" altLang="zh-CN" sz="2400">
                <a:solidFill>
                  <a:srgbClr val="0066FF"/>
                </a:solidFill>
                <a:latin typeface="Verdana" pitchFamily="32" charset="0"/>
              </a:rPr>
              <a:t>QPSK</a:t>
            </a:r>
            <a:r>
              <a:rPr lang="zh-CN" altLang="en-GB" sz="2400">
                <a:solidFill>
                  <a:srgbClr val="1D7ACF"/>
                </a:solidFill>
                <a:latin typeface="楷体_GB2312" pitchFamily="49" charset="0"/>
              </a:rPr>
              <a:t>方式进行调制，上下行链路调制相同。</a:t>
            </a:r>
          </a:p>
          <a:p>
            <a:pPr marL="341313" indent="-341313">
              <a:spcBef>
                <a:spcPts val="600"/>
              </a:spcBef>
              <a:buClr>
                <a:srgbClr val="5AA5DE"/>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sz="2400">
              <a:solidFill>
                <a:srgbClr val="1D7ACF"/>
              </a:solidFill>
              <a:latin typeface="楷体_GB2312" pitchFamily="49" charset="0"/>
            </a:endParaRPr>
          </a:p>
        </p:txBody>
      </p:sp>
      <p:sp>
        <p:nvSpPr>
          <p:cNvPr id="468997" name="Rectangle 5"/>
          <p:cNvSpPr>
            <a:spLocks noChangeArrowheads="1"/>
          </p:cNvSpPr>
          <p:nvPr/>
        </p:nvSpPr>
        <p:spPr bwMode="auto">
          <a:xfrm>
            <a:off x="2171700" y="2400300"/>
            <a:ext cx="9144000" cy="1588"/>
          </a:xfrm>
          <a:prstGeom prst="rect">
            <a:avLst/>
          </a:prstGeom>
          <a:noFill/>
          <a:ln w="9525">
            <a:noFill/>
            <a:round/>
            <a:headEnd/>
            <a:tailEnd/>
          </a:ln>
          <a:effectLst/>
        </p:spPr>
        <p:txBody>
          <a:bodyPr wrap="none" anchor="ctr"/>
          <a:lstStyle/>
          <a:p>
            <a:endParaRPr lang="zh-CN" altLang="en-US"/>
          </a:p>
        </p:txBody>
      </p:sp>
      <p:pic>
        <p:nvPicPr>
          <p:cNvPr id="468998" name="Picture 6"/>
          <p:cNvPicPr>
            <a:picLocks noChangeAspect="1" noChangeArrowheads="1"/>
          </p:cNvPicPr>
          <p:nvPr/>
        </p:nvPicPr>
        <p:blipFill>
          <a:blip r:embed="rId3"/>
          <a:srcRect/>
          <a:stretch>
            <a:fillRect/>
          </a:stretch>
        </p:blipFill>
        <p:spPr bwMode="auto">
          <a:xfrm>
            <a:off x="827088" y="2492375"/>
            <a:ext cx="7561262" cy="3744913"/>
          </a:xfrm>
          <a:prstGeom prst="rect">
            <a:avLst/>
          </a:prstGeom>
          <a:noFill/>
          <a:ln w="9525">
            <a:noFill/>
            <a:round/>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repl">
                                        <p:cTn id="6" dur="1" fill="hold">
                                          <p:stCondLst>
                                            <p:cond delay="0"/>
                                          </p:stCondLst>
                                        </p:cTn>
                                        <p:tgtEl>
                                          <p:spTgt spid="468996">
                                            <p:txEl>
                                              <p:pRg st="0" end="0"/>
                                            </p:txEl>
                                          </p:spTgt>
                                        </p:tgtEl>
                                        <p:attrNameLst>
                                          <p:attrName>style.visibility</p:attrName>
                                        </p:attrNameLst>
                                      </p:cBhvr>
                                      <p:to>
                                        <p:strVal val="visible"/>
                                      </p:to>
                                    </p:set>
                                    <p:animEffect transition="in" filter="randombar(horizontal)">
                                      <p:cBhvr additive="repl">
                                        <p:cTn id="7" dur="500"/>
                                        <p:tgtEl>
                                          <p:spTgt spid="4689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idx="10"/>
          </p:nvPr>
        </p:nvSpPr>
        <p:spPr/>
        <p:txBody>
          <a:bodyPr/>
          <a:lstStyle/>
          <a:p>
            <a:r>
              <a:rPr lang="en-GB" altLang="zh-CN"/>
              <a:t>Mobile Communication Theory</a:t>
            </a:r>
          </a:p>
        </p:txBody>
      </p:sp>
      <p:sp>
        <p:nvSpPr>
          <p:cNvPr id="11265" name="Rectangle 1"/>
          <p:cNvSpPr>
            <a:spLocks noChangeArrowheads="1"/>
          </p:cNvSpPr>
          <p:nvPr/>
        </p:nvSpPr>
        <p:spPr bwMode="auto">
          <a:xfrm>
            <a:off x="611188" y="74613"/>
            <a:ext cx="8001000" cy="762000"/>
          </a:xfrm>
          <a:prstGeom prst="rect">
            <a:avLst/>
          </a:prstGeom>
          <a:noFill/>
          <a:ln w="9525">
            <a:noFill/>
            <a:round/>
            <a:headEnd/>
            <a:tailEnd/>
          </a:ln>
          <a:effectLst/>
        </p:spPr>
        <p:txBody>
          <a:bodyPr lIns="92160" tIns="46080" rIns="92160" bIns="46080"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dirty="0">
                <a:solidFill>
                  <a:srgbClr val="FFFFFF"/>
                </a:solidFill>
              </a:rPr>
              <a:t>IMT-2000</a:t>
            </a:r>
            <a:r>
              <a:rPr lang="zh-CN" altLang="en-GB" sz="3200" dirty="0">
                <a:solidFill>
                  <a:srgbClr val="FFFFFF"/>
                </a:solidFill>
              </a:rPr>
              <a:t>的发展</a:t>
            </a:r>
            <a:r>
              <a:rPr lang="zh-CN" altLang="en-GB" sz="3200" dirty="0" smtClean="0">
                <a:solidFill>
                  <a:srgbClr val="FFFFFF"/>
                </a:solidFill>
              </a:rPr>
              <a:t>历程</a:t>
            </a:r>
            <a:r>
              <a:rPr lang="zh-CN" altLang="en-US" sz="3200" dirty="0" smtClean="0">
                <a:solidFill>
                  <a:srgbClr val="FFFFFF"/>
                </a:solidFill>
              </a:rPr>
              <a:t>（</a:t>
            </a:r>
            <a:r>
              <a:rPr lang="en-US" altLang="zh-CN" sz="3200" dirty="0" smtClean="0">
                <a:solidFill>
                  <a:srgbClr val="FFFFFF"/>
                </a:solidFill>
              </a:rPr>
              <a:t>1</a:t>
            </a:r>
            <a:r>
              <a:rPr lang="zh-CN" altLang="en-US" sz="3200" dirty="0" smtClean="0">
                <a:solidFill>
                  <a:srgbClr val="FFFFFF"/>
                </a:solidFill>
              </a:rPr>
              <a:t>）</a:t>
            </a:r>
            <a:endParaRPr lang="zh-CN" altLang="en-GB" sz="3200" dirty="0">
              <a:solidFill>
                <a:srgbClr val="FFFFFF"/>
              </a:solidFill>
            </a:endParaRPr>
          </a:p>
        </p:txBody>
      </p:sp>
      <p:sp>
        <p:nvSpPr>
          <p:cNvPr id="11266" name="Rectangle 2"/>
          <p:cNvSpPr>
            <a:spLocks noChangeArrowheads="1"/>
          </p:cNvSpPr>
          <p:nvPr/>
        </p:nvSpPr>
        <p:spPr bwMode="auto">
          <a:xfrm>
            <a:off x="323850" y="1484313"/>
            <a:ext cx="8153400" cy="4419600"/>
          </a:xfrm>
          <a:prstGeom prst="rect">
            <a:avLst/>
          </a:prstGeom>
          <a:noFill/>
          <a:ln w="9525">
            <a:noFill/>
            <a:round/>
            <a:headEnd/>
            <a:tailEnd/>
          </a:ln>
          <a:effectLst/>
        </p:spPr>
        <p:txBody>
          <a:bodyPr lIns="92160" tIns="46080" rIns="92160" bIns="46080"/>
          <a:lstStyle/>
          <a:p>
            <a:pPr marL="341313" indent="-341313" algn="just">
              <a:spcBef>
                <a:spcPts val="500"/>
              </a:spcBef>
              <a:buClr>
                <a:srgbClr val="5AA5DE"/>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800">
                <a:solidFill>
                  <a:srgbClr val="9900CC"/>
                </a:solidFill>
                <a:latin typeface="Verdana" pitchFamily="32" charset="0"/>
              </a:rPr>
              <a:t>IMT-2000</a:t>
            </a:r>
            <a:r>
              <a:rPr lang="zh-CN" altLang="en-GB" sz="2800">
                <a:solidFill>
                  <a:srgbClr val="9900CC"/>
                </a:solidFill>
                <a:latin typeface="Verdana" pitchFamily="32" charset="0"/>
              </a:rPr>
              <a:t>的发展大致经历了以下的历程</a:t>
            </a:r>
            <a:r>
              <a:rPr lang="zh-CN" altLang="en-GB" sz="2000">
                <a:solidFill>
                  <a:srgbClr val="1D7ACF"/>
                </a:solidFill>
                <a:latin typeface="Verdana" pitchFamily="32" charset="0"/>
              </a:rPr>
              <a:t>：</a:t>
            </a:r>
          </a:p>
          <a:p>
            <a:pPr marL="341313" indent="-341313">
              <a:spcBef>
                <a:spcPts val="5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Verdana" pitchFamily="32" charset="0"/>
              </a:rPr>
              <a:t>1991</a:t>
            </a:r>
            <a:r>
              <a:rPr lang="zh-CN" altLang="en-GB" sz="2000">
                <a:solidFill>
                  <a:srgbClr val="1D7ACF"/>
                </a:solidFill>
                <a:latin typeface="Verdana" pitchFamily="32" charset="0"/>
              </a:rPr>
              <a:t>年，国际电联正式成立</a:t>
            </a:r>
            <a:r>
              <a:rPr lang="en-GB" altLang="zh-CN" sz="2000">
                <a:solidFill>
                  <a:srgbClr val="1D7ACF"/>
                </a:solidFill>
                <a:latin typeface="Verdana" pitchFamily="32" charset="0"/>
              </a:rPr>
              <a:t>TG8/1</a:t>
            </a:r>
            <a:r>
              <a:rPr lang="zh-CN" altLang="en-GB" sz="2000">
                <a:solidFill>
                  <a:srgbClr val="1D7ACF"/>
                </a:solidFill>
                <a:latin typeface="Verdana" pitchFamily="32" charset="0"/>
              </a:rPr>
              <a:t>工作组，负责</a:t>
            </a:r>
            <a:r>
              <a:rPr lang="en-GB" altLang="zh-CN" sz="2000">
                <a:solidFill>
                  <a:srgbClr val="1D7ACF"/>
                </a:solidFill>
                <a:latin typeface="Verdana" pitchFamily="32" charset="0"/>
              </a:rPr>
              <a:t>FPLMTS</a:t>
            </a:r>
            <a:r>
              <a:rPr lang="zh-CN" altLang="en-GB" sz="2000">
                <a:solidFill>
                  <a:srgbClr val="1D7ACF"/>
                </a:solidFill>
                <a:latin typeface="Verdana" pitchFamily="32" charset="0"/>
              </a:rPr>
              <a:t>标准的制定 </a:t>
            </a:r>
          </a:p>
          <a:p>
            <a:pPr marL="341313" indent="-341313">
              <a:spcBef>
                <a:spcPts val="5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Verdana" pitchFamily="32" charset="0"/>
              </a:rPr>
              <a:t>1996</a:t>
            </a:r>
            <a:r>
              <a:rPr lang="zh-CN" altLang="en-GB" sz="2000">
                <a:solidFill>
                  <a:srgbClr val="1D7ACF"/>
                </a:solidFill>
                <a:latin typeface="Verdana" pitchFamily="32" charset="0"/>
              </a:rPr>
              <a:t>年，</a:t>
            </a:r>
            <a:r>
              <a:rPr lang="en-GB" altLang="zh-CN" sz="2000">
                <a:solidFill>
                  <a:srgbClr val="1D7ACF"/>
                </a:solidFill>
                <a:latin typeface="Verdana" pitchFamily="32" charset="0"/>
              </a:rPr>
              <a:t>FPLMTS</a:t>
            </a:r>
            <a:r>
              <a:rPr lang="zh-CN" altLang="en-GB" sz="2000">
                <a:solidFill>
                  <a:srgbClr val="1D7ACF"/>
                </a:solidFill>
                <a:latin typeface="Verdana" pitchFamily="32" charset="0"/>
              </a:rPr>
              <a:t>正式更名为</a:t>
            </a:r>
            <a:r>
              <a:rPr lang="en-GB" altLang="zh-CN" sz="2000">
                <a:solidFill>
                  <a:srgbClr val="1D7ACF"/>
                </a:solidFill>
                <a:latin typeface="Verdana" pitchFamily="32" charset="0"/>
              </a:rPr>
              <a:t>IMT-2000 </a:t>
            </a:r>
          </a:p>
          <a:p>
            <a:pPr marL="341313" indent="-341313">
              <a:spcBef>
                <a:spcPts val="5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Verdana" pitchFamily="32" charset="0"/>
              </a:rPr>
              <a:t>1997</a:t>
            </a:r>
            <a:r>
              <a:rPr lang="zh-CN" altLang="en-GB" sz="2000">
                <a:solidFill>
                  <a:srgbClr val="1D7ACF"/>
                </a:solidFill>
                <a:latin typeface="Verdana" pitchFamily="32" charset="0"/>
              </a:rPr>
              <a:t>年初，国际电联发出通函，向各国征集</a:t>
            </a:r>
            <a:r>
              <a:rPr lang="en-GB" altLang="zh-CN" sz="2000">
                <a:solidFill>
                  <a:srgbClr val="1D7ACF"/>
                </a:solidFill>
                <a:latin typeface="Verdana" pitchFamily="32" charset="0"/>
              </a:rPr>
              <a:t>IMT-2000</a:t>
            </a:r>
            <a:r>
              <a:rPr lang="zh-CN" altLang="en-GB" sz="2000">
                <a:solidFill>
                  <a:srgbClr val="1D7ACF"/>
                </a:solidFill>
                <a:latin typeface="Verdana" pitchFamily="32" charset="0"/>
              </a:rPr>
              <a:t>无线传输技术方案 </a:t>
            </a:r>
          </a:p>
          <a:p>
            <a:pPr marL="341313" indent="-341313">
              <a:spcBef>
                <a:spcPts val="5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Verdana" pitchFamily="32" charset="0"/>
              </a:rPr>
              <a:t>1998</a:t>
            </a:r>
            <a:r>
              <a:rPr lang="zh-CN" altLang="en-GB" sz="2000">
                <a:solidFill>
                  <a:srgbClr val="1D7ACF"/>
                </a:solidFill>
                <a:latin typeface="Verdana" pitchFamily="32" charset="0"/>
              </a:rPr>
              <a:t>年</a:t>
            </a:r>
            <a:r>
              <a:rPr lang="en-GB" altLang="zh-CN" sz="2000">
                <a:solidFill>
                  <a:srgbClr val="1D7ACF"/>
                </a:solidFill>
                <a:latin typeface="Verdana" pitchFamily="32" charset="0"/>
              </a:rPr>
              <a:t>6</a:t>
            </a:r>
            <a:r>
              <a:rPr lang="zh-CN" altLang="en-GB" sz="2000">
                <a:solidFill>
                  <a:srgbClr val="1D7ACF"/>
                </a:solidFill>
                <a:latin typeface="Verdana" pitchFamily="32" charset="0"/>
              </a:rPr>
              <a:t>月，</a:t>
            </a:r>
            <a:r>
              <a:rPr lang="en-GB" altLang="zh-CN" sz="2000">
                <a:solidFill>
                  <a:srgbClr val="1D7ACF"/>
                </a:solidFill>
                <a:latin typeface="Verdana" pitchFamily="32" charset="0"/>
              </a:rPr>
              <a:t>ITU</a:t>
            </a:r>
            <a:r>
              <a:rPr lang="zh-CN" altLang="en-GB" sz="2000">
                <a:solidFill>
                  <a:srgbClr val="1D7ACF"/>
                </a:solidFill>
                <a:latin typeface="Verdana" pitchFamily="32" charset="0"/>
              </a:rPr>
              <a:t>共收到</a:t>
            </a:r>
            <a:r>
              <a:rPr lang="en-GB" altLang="zh-CN" sz="2000">
                <a:solidFill>
                  <a:srgbClr val="1D7ACF"/>
                </a:solidFill>
                <a:latin typeface="Verdana" pitchFamily="32" charset="0"/>
              </a:rPr>
              <a:t>10</a:t>
            </a:r>
            <a:r>
              <a:rPr lang="zh-CN" altLang="en-GB" sz="2000">
                <a:solidFill>
                  <a:srgbClr val="1D7ACF"/>
                </a:solidFill>
                <a:latin typeface="Verdana" pitchFamily="32" charset="0"/>
              </a:rPr>
              <a:t>种地面无线传输方案， </a:t>
            </a:r>
          </a:p>
          <a:p>
            <a:pPr marL="341313" indent="-341313">
              <a:spcBef>
                <a:spcPts val="5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GB" sz="2000">
                <a:solidFill>
                  <a:srgbClr val="1D7ACF"/>
                </a:solidFill>
                <a:latin typeface="Verdana" pitchFamily="32" charset="0"/>
              </a:rPr>
              <a:t>经过协调与融合，</a:t>
            </a:r>
            <a:r>
              <a:rPr lang="en-GB" altLang="zh-CN" sz="2000">
                <a:solidFill>
                  <a:srgbClr val="1D7ACF"/>
                </a:solidFill>
                <a:latin typeface="Verdana" pitchFamily="32" charset="0"/>
              </a:rPr>
              <a:t>1999</a:t>
            </a:r>
            <a:r>
              <a:rPr lang="zh-CN" altLang="en-GB" sz="2000">
                <a:solidFill>
                  <a:srgbClr val="1D7ACF"/>
                </a:solidFill>
                <a:latin typeface="Verdana" pitchFamily="32" charset="0"/>
              </a:rPr>
              <a:t>年</a:t>
            </a:r>
            <a:r>
              <a:rPr lang="en-GB" altLang="zh-CN" sz="2000">
                <a:solidFill>
                  <a:srgbClr val="1D7ACF"/>
                </a:solidFill>
                <a:latin typeface="Verdana" pitchFamily="32" charset="0"/>
              </a:rPr>
              <a:t>11</a:t>
            </a:r>
            <a:r>
              <a:rPr lang="zh-CN" altLang="en-GB" sz="2000">
                <a:solidFill>
                  <a:srgbClr val="1D7ACF"/>
                </a:solidFill>
                <a:latin typeface="Verdana" pitchFamily="32" charset="0"/>
              </a:rPr>
              <a:t>月，确定了</a:t>
            </a:r>
            <a:r>
              <a:rPr lang="en-GB" altLang="zh-CN" sz="2000">
                <a:solidFill>
                  <a:srgbClr val="1D7ACF"/>
                </a:solidFill>
                <a:latin typeface="Verdana" pitchFamily="32" charset="0"/>
              </a:rPr>
              <a:t>IMT-2000</a:t>
            </a:r>
            <a:r>
              <a:rPr lang="zh-CN" altLang="en-GB" sz="2000">
                <a:solidFill>
                  <a:srgbClr val="1D7ACF"/>
                </a:solidFill>
                <a:latin typeface="Verdana" pitchFamily="32" charset="0"/>
              </a:rPr>
              <a:t>的无线传输技术规范，将无线接口标准明确为五种方案，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250825" y="179388"/>
            <a:ext cx="7416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effectLst>
                  <a:outerShdw blurRad="38100" dist="38100" dir="2700000" algn="tl">
                    <a:srgbClr val="C0C0C0"/>
                  </a:outerShdw>
                </a:effectLst>
              </a:rPr>
              <a:t>HSDPA</a:t>
            </a:r>
            <a:r>
              <a:rPr lang="zh-CN" altLang="en-GB" sz="3200">
                <a:effectLst>
                  <a:outerShdw blurRad="38100" dist="38100" dir="2700000" algn="tl">
                    <a:srgbClr val="C0C0C0"/>
                  </a:outerShdw>
                </a:effectLst>
                <a:latin typeface="宋体" charset="-122"/>
              </a:rPr>
              <a:t>简介</a:t>
            </a:r>
          </a:p>
        </p:txBody>
      </p:sp>
      <p:sp>
        <p:nvSpPr>
          <p:cNvPr id="495619" name="Rectangle 3"/>
          <p:cNvSpPr>
            <a:spLocks noGrp="1" noChangeArrowheads="1"/>
          </p:cNvSpPr>
          <p:nvPr>
            <p:ph type="body" idx="1"/>
          </p:nvPr>
        </p:nvSpPr>
        <p:spPr>
          <a:xfrm>
            <a:off x="457200" y="1341438"/>
            <a:ext cx="8229600" cy="4973637"/>
          </a:xfrm>
          <a:ln/>
        </p:spPr>
        <p:txBody>
          <a:bodyPr/>
          <a:lstStyle/>
          <a:p>
            <a:pPr algn="just">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000" dirty="0">
                <a:latin typeface="楷体_GB2312" pitchFamily="49" charset="0"/>
              </a:rPr>
              <a:t>为了满足上下行数据业务的不对称的需求，</a:t>
            </a:r>
            <a:r>
              <a:rPr lang="zh-CN" altLang="en-GB" sz="2000" dirty="0"/>
              <a:t> 提出了一种基于</a:t>
            </a:r>
            <a:r>
              <a:rPr lang="en-GB" altLang="zh-CN" sz="2000" dirty="0"/>
              <a:t>WCDMA</a:t>
            </a:r>
            <a:r>
              <a:rPr lang="zh-CN" altLang="en-GB" sz="2000" dirty="0"/>
              <a:t>的增强型技术，即高速下行分组接入（</a:t>
            </a:r>
            <a:r>
              <a:rPr lang="en-GB" altLang="zh-CN" sz="2000" dirty="0"/>
              <a:t>HSDPA</a:t>
            </a:r>
            <a:r>
              <a:rPr lang="zh-CN" altLang="en-GB" sz="2000" dirty="0"/>
              <a:t>）技术，以实现最高速率可达</a:t>
            </a:r>
            <a:r>
              <a:rPr lang="en-GB" altLang="zh-CN" sz="2000" dirty="0"/>
              <a:t>10Mbps</a:t>
            </a:r>
            <a:r>
              <a:rPr lang="zh-CN" altLang="en-GB" sz="2000" dirty="0"/>
              <a:t>的下行数据传输</a:t>
            </a:r>
            <a:r>
              <a:rPr lang="zh-CN" altLang="en-GB" sz="2400" dirty="0"/>
              <a:t>。</a:t>
            </a:r>
          </a:p>
          <a:p>
            <a:pPr algn="just">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000" dirty="0"/>
              <a:t>HSDPA</a:t>
            </a:r>
            <a:r>
              <a:rPr lang="zh-CN" altLang="en-GB" sz="2000" dirty="0">
                <a:latin typeface="宋体" charset="-122"/>
              </a:rPr>
              <a:t>新增加了用于承载下行链路的用户数据的物理信道：高速下行共享信道（</a:t>
            </a:r>
            <a:r>
              <a:rPr lang="en-GB" altLang="zh-CN" sz="2000" dirty="0"/>
              <a:t>HS-DSCH</a:t>
            </a:r>
            <a:r>
              <a:rPr lang="zh-CN" altLang="en-GB" sz="2000" dirty="0">
                <a:latin typeface="宋体" charset="-122"/>
              </a:rPr>
              <a:t>），以及相应的控制信道</a:t>
            </a:r>
            <a:r>
              <a:rPr lang="zh-CN" altLang="en-GB" sz="2400" dirty="0">
                <a:latin typeface="宋体" charset="-122"/>
              </a:rPr>
              <a:t>。</a:t>
            </a:r>
            <a:r>
              <a:rPr lang="zh-CN" altLang="en-GB" sz="2400" dirty="0"/>
              <a:t> </a:t>
            </a:r>
          </a:p>
          <a:p>
            <a:pPr algn="just">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000" dirty="0"/>
              <a:t>采用以下几项关键技术：自适应调制和编码（</a:t>
            </a:r>
            <a:r>
              <a:rPr lang="en-GB" altLang="zh-CN" sz="2000" dirty="0"/>
              <a:t>AMC</a:t>
            </a:r>
            <a:r>
              <a:rPr lang="zh-CN" altLang="en-GB" sz="2000" dirty="0"/>
              <a:t>）、混合自动请求重传（</a:t>
            </a:r>
            <a:r>
              <a:rPr lang="en-GB" altLang="zh-CN" sz="2000" dirty="0"/>
              <a:t>HARQ</a:t>
            </a:r>
            <a:r>
              <a:rPr lang="zh-CN" altLang="en-GB" sz="2000" dirty="0"/>
              <a:t>）、快速小区选择（</a:t>
            </a:r>
            <a:r>
              <a:rPr lang="en-GB" altLang="zh-CN" sz="2000" dirty="0"/>
              <a:t>FCS</a:t>
            </a:r>
            <a:r>
              <a:rPr lang="zh-CN" altLang="en-GB" sz="2000" dirty="0"/>
              <a:t>）、多输入多输出天线技术（</a:t>
            </a:r>
            <a:r>
              <a:rPr lang="en-GB" altLang="zh-CN" sz="2000" dirty="0"/>
              <a:t>MIMO</a:t>
            </a:r>
            <a:r>
              <a:rPr lang="zh-CN" altLang="en-GB" sz="2000" dirty="0"/>
              <a:t>）等，来保证高速数据业务的可靠传输。</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42" name="Group 2"/>
          <p:cNvGrpSpPr>
            <a:grpSpLocks/>
          </p:cNvGrpSpPr>
          <p:nvPr/>
        </p:nvGrpSpPr>
        <p:grpSpPr bwMode="auto">
          <a:xfrm>
            <a:off x="2000232" y="2928934"/>
            <a:ext cx="5111750" cy="685800"/>
            <a:chOff x="1296" y="2256"/>
            <a:chExt cx="3220" cy="432"/>
          </a:xfrm>
        </p:grpSpPr>
        <p:sp>
          <p:nvSpPr>
            <p:cNvPr id="471043" name="AutoShape 3"/>
            <p:cNvSpPr>
              <a:spLocks noChangeArrowheads="1"/>
            </p:cNvSpPr>
            <p:nvPr/>
          </p:nvSpPr>
          <p:spPr bwMode="auto">
            <a:xfrm>
              <a:off x="1556" y="2331"/>
              <a:ext cx="2961" cy="289"/>
            </a:xfrm>
            <a:prstGeom prst="roundRect">
              <a:avLst>
                <a:gd name="adj" fmla="val 16667"/>
              </a:avLst>
            </a:prstGeom>
            <a:gradFill rotWithShape="0">
              <a:gsLst>
                <a:gs pos="0">
                  <a:srgbClr val="E0BB20"/>
                </a:gs>
                <a:gs pos="50000">
                  <a:srgbClr val="F7EFCE"/>
                </a:gs>
                <a:gs pos="100000">
                  <a:srgbClr val="E0BB20"/>
                </a:gs>
              </a:gsLst>
              <a:lin ang="5400000" scaled="1"/>
            </a:gradFill>
            <a:ln w="12600">
              <a:solidFill>
                <a:srgbClr val="FFFFFF"/>
              </a:solidFill>
              <a:miter lim="800000"/>
              <a:headEnd/>
              <a:tailEnd/>
            </a:ln>
            <a:effectLst/>
          </p:spPr>
          <p:txBody>
            <a:bodyPr wrap="none" anchor="ctr"/>
            <a:lstStyle/>
            <a:p>
              <a:endParaRPr lang="zh-CN" altLang="en-US"/>
            </a:p>
          </p:txBody>
        </p:sp>
        <p:sp>
          <p:nvSpPr>
            <p:cNvPr id="471044" name="AutoShape 4"/>
            <p:cNvSpPr>
              <a:spLocks noChangeArrowheads="1"/>
            </p:cNvSpPr>
            <p:nvPr/>
          </p:nvSpPr>
          <p:spPr bwMode="auto">
            <a:xfrm>
              <a:off x="1296" y="2256"/>
              <a:ext cx="467" cy="433"/>
            </a:xfrm>
            <a:prstGeom prst="diamond">
              <a:avLst/>
            </a:prstGeom>
            <a:solidFill>
              <a:srgbClr val="E0BB20"/>
            </a:solidFill>
            <a:ln w="25560">
              <a:solidFill>
                <a:srgbClr val="FFFFFF"/>
              </a:solidFill>
              <a:miter lim="800000"/>
              <a:headEnd/>
              <a:tailEnd/>
            </a:ln>
            <a:effectLst/>
          </p:spPr>
          <p:txBody>
            <a:bodyPr wrap="none" anchor="ctr"/>
            <a:lstStyle/>
            <a:p>
              <a:endParaRPr lang="zh-CN" altLang="en-US"/>
            </a:p>
          </p:txBody>
        </p:sp>
        <p:sp>
          <p:nvSpPr>
            <p:cNvPr id="471045" name="Text Box 5"/>
            <p:cNvSpPr txBox="1">
              <a:spLocks noChangeArrowheads="1"/>
            </p:cNvSpPr>
            <p:nvPr/>
          </p:nvSpPr>
          <p:spPr bwMode="auto">
            <a:xfrm>
              <a:off x="1711" y="2366"/>
              <a:ext cx="2338" cy="212"/>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rPr>
                <a:t>TD-SCDMA</a:t>
              </a:r>
            </a:p>
          </p:txBody>
        </p:sp>
        <p:sp>
          <p:nvSpPr>
            <p:cNvPr id="471046" name="Text Box 6"/>
            <p:cNvSpPr txBox="1">
              <a:spLocks noChangeArrowheads="1"/>
            </p:cNvSpPr>
            <p:nvPr/>
          </p:nvSpPr>
          <p:spPr bwMode="auto">
            <a:xfrm>
              <a:off x="1462" y="2339"/>
              <a:ext cx="116" cy="249"/>
            </a:xfrm>
            <a:prstGeom prst="rect">
              <a:avLst/>
            </a:prstGeom>
            <a:noFill/>
            <a:ln w="9525">
              <a:noFill/>
              <a:round/>
              <a:headEnd/>
              <a:tailEnd/>
            </a:ln>
            <a:effectLst/>
          </p:spPr>
          <p:txBody>
            <a:bodyPr wrap="none" anchor="ctr"/>
            <a:lstStyle/>
            <a:p>
              <a:endParaRPr lang="zh-CN" altLang="en-US"/>
            </a:p>
          </p:txBody>
        </p:sp>
      </p:grpSp>
      <p:sp>
        <p:nvSpPr>
          <p:cNvPr id="471047" name="Text Box 7"/>
          <p:cNvSpPr txBox="1">
            <a:spLocks noChangeArrowheads="1"/>
          </p:cNvSpPr>
          <p:nvPr/>
        </p:nvSpPr>
        <p:spPr bwMode="auto">
          <a:xfrm>
            <a:off x="2000232" y="3081334"/>
            <a:ext cx="696913" cy="340735"/>
          </a:xfrm>
          <a:prstGeom prst="rect">
            <a:avLst/>
          </a:prstGeom>
          <a:noFill/>
          <a:ln w="9525">
            <a:noFill/>
            <a:round/>
            <a:headEnd/>
            <a:tailEnd/>
          </a:ln>
          <a:effectLst/>
        </p:spPr>
        <p:txBody>
          <a:bodyPr lIns="90000" tIns="46800" rIns="90000" bIns="46800">
            <a:spAutoFit/>
          </a:bodyPr>
          <a:lstStyle/>
          <a:p>
            <a:pPr>
              <a:spcBef>
                <a:spcPts val="100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FFFFFF"/>
                </a:solidFill>
              </a:rPr>
              <a:t>   </a:t>
            </a:r>
            <a:r>
              <a:rPr lang="en-GB" altLang="zh-CN" sz="1600" b="1" dirty="0" smtClean="0">
                <a:solidFill>
                  <a:srgbClr val="FFFFFF"/>
                </a:solidFill>
              </a:rPr>
              <a:t>7.4</a:t>
            </a:r>
            <a:endParaRPr lang="en-GB" altLang="zh-CN" sz="16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250825" y="149225"/>
            <a:ext cx="7416800" cy="6429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TD-SCDMA</a:t>
            </a:r>
            <a:r>
              <a:rPr lang="zh-CN" altLang="en-GB" sz="3200">
                <a:latin typeface="楷体_GB2312" pitchFamily="49" charset="0"/>
              </a:rPr>
              <a:t>技术标准（</a:t>
            </a:r>
            <a:r>
              <a:rPr lang="en-GB" altLang="zh-CN" sz="3200">
                <a:latin typeface="楷体_GB2312" pitchFamily="49" charset="0"/>
              </a:rPr>
              <a:t>1</a:t>
            </a:r>
            <a:r>
              <a:rPr lang="zh-CN" altLang="en-GB" sz="3200">
                <a:latin typeface="楷体_GB2312" pitchFamily="49" charset="0"/>
              </a:rPr>
              <a:t>）</a:t>
            </a:r>
            <a:r>
              <a:rPr lang="zh-CN" altLang="en-GB"/>
              <a:t> </a:t>
            </a:r>
          </a:p>
        </p:txBody>
      </p:sp>
      <p:sp>
        <p:nvSpPr>
          <p:cNvPr id="473091" name="Rectangle 3"/>
          <p:cNvSpPr>
            <a:spLocks noGrp="1" noChangeArrowheads="1"/>
          </p:cNvSpPr>
          <p:nvPr>
            <p:ph type="body" idx="1"/>
          </p:nvPr>
        </p:nvSpPr>
        <p:spPr>
          <a:xfrm>
            <a:off x="457200" y="1341438"/>
            <a:ext cx="8229600" cy="4973637"/>
          </a:xfrm>
          <a:ln/>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latin typeface="宋体" charset="-122"/>
              </a:rPr>
              <a:t>工作在</a:t>
            </a:r>
            <a:r>
              <a:rPr lang="en-GB" altLang="zh-CN" sz="2400">
                <a:solidFill>
                  <a:srgbClr val="9900CC"/>
                </a:solidFill>
              </a:rPr>
              <a:t>TDD</a:t>
            </a:r>
            <a:r>
              <a:rPr lang="zh-CN" altLang="en-GB" sz="2400">
                <a:solidFill>
                  <a:srgbClr val="9900CC"/>
                </a:solidFill>
                <a:latin typeface="宋体" charset="-122"/>
              </a:rPr>
              <a:t>方式</a:t>
            </a:r>
            <a:r>
              <a:rPr lang="zh-CN" altLang="en-GB" sz="2400">
                <a:latin typeface="宋体" charset="-122"/>
              </a:rPr>
              <a:t>下，在</a:t>
            </a:r>
            <a:r>
              <a:rPr lang="en-GB" altLang="zh-CN" sz="2400"/>
              <a:t>CDMA</a:t>
            </a:r>
            <a:r>
              <a:rPr lang="zh-CN" altLang="en-GB" sz="2400">
                <a:latin typeface="宋体" charset="-122"/>
              </a:rPr>
              <a:t>的基础上，引入了</a:t>
            </a:r>
            <a:r>
              <a:rPr lang="en-GB" altLang="zh-CN" sz="2400"/>
              <a:t>TDMA</a:t>
            </a:r>
            <a:r>
              <a:rPr lang="zh-CN" altLang="en-GB" sz="2400">
                <a:latin typeface="宋体" charset="-122"/>
              </a:rPr>
              <a:t>的性质，把一帧分成几个时隙，每个时隙可以用作上行或者下行，一个时隙内的用户用不同的码字来区分。</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a:t>TDD</a:t>
            </a:r>
            <a:r>
              <a:rPr lang="zh-CN" altLang="en-GB" sz="2400">
                <a:latin typeface="宋体" charset="-122"/>
              </a:rPr>
              <a:t>系统特别适用于上下行不对称，具有不同数据传输速率的业务；</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a:latin typeface="宋体" charset="-122"/>
              </a:rPr>
              <a:t>此外其上下行链路由于工作于同一频率，使之便于使用诸如智能天线等新技术，达到提高性能、降低成本的目的</a:t>
            </a:r>
            <a:r>
              <a:rPr lang="zh-CN" altLang="en-GB" sz="2400"/>
              <a: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5138" name="Group 2"/>
          <p:cNvGrpSpPr>
            <a:grpSpLocks/>
          </p:cNvGrpSpPr>
          <p:nvPr/>
        </p:nvGrpSpPr>
        <p:grpSpPr bwMode="auto">
          <a:xfrm>
            <a:off x="1116013" y="1268413"/>
            <a:ext cx="6554787" cy="4646612"/>
            <a:chOff x="703" y="799"/>
            <a:chExt cx="4129" cy="2927"/>
          </a:xfrm>
        </p:grpSpPr>
        <p:grpSp>
          <p:nvGrpSpPr>
            <p:cNvPr id="475139" name="Group 3"/>
            <p:cNvGrpSpPr>
              <a:grpSpLocks/>
            </p:cNvGrpSpPr>
            <p:nvPr/>
          </p:nvGrpSpPr>
          <p:grpSpPr bwMode="auto">
            <a:xfrm>
              <a:off x="707" y="801"/>
              <a:ext cx="4121" cy="2922"/>
              <a:chOff x="707" y="801"/>
              <a:chExt cx="4121" cy="2922"/>
            </a:xfrm>
          </p:grpSpPr>
          <p:grpSp>
            <p:nvGrpSpPr>
              <p:cNvPr id="475140" name="Group 4"/>
              <p:cNvGrpSpPr>
                <a:grpSpLocks/>
              </p:cNvGrpSpPr>
              <p:nvPr/>
            </p:nvGrpSpPr>
            <p:grpSpPr bwMode="auto">
              <a:xfrm>
                <a:off x="707" y="801"/>
                <a:ext cx="1369" cy="237"/>
                <a:chOff x="707" y="801"/>
                <a:chExt cx="1369" cy="237"/>
              </a:xfrm>
            </p:grpSpPr>
            <p:sp>
              <p:nvSpPr>
                <p:cNvPr id="475141" name="Rectangle 5"/>
                <p:cNvSpPr>
                  <a:spLocks noChangeArrowheads="1"/>
                </p:cNvSpPr>
                <p:nvPr/>
              </p:nvSpPr>
              <p:spPr bwMode="auto">
                <a:xfrm>
                  <a:off x="761" y="801"/>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多址技术</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42" name="Rectangle 6"/>
                <p:cNvSpPr>
                  <a:spLocks noChangeArrowheads="1"/>
                </p:cNvSpPr>
                <p:nvPr/>
              </p:nvSpPr>
              <p:spPr bwMode="auto">
                <a:xfrm>
                  <a:off x="707" y="801"/>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43" name="Group 7"/>
              <p:cNvGrpSpPr>
                <a:grpSpLocks/>
              </p:cNvGrpSpPr>
              <p:nvPr/>
            </p:nvGrpSpPr>
            <p:grpSpPr bwMode="auto">
              <a:xfrm>
                <a:off x="2077" y="801"/>
                <a:ext cx="2750" cy="237"/>
                <a:chOff x="2077" y="801"/>
                <a:chExt cx="2750" cy="237"/>
              </a:xfrm>
            </p:grpSpPr>
            <p:sp>
              <p:nvSpPr>
                <p:cNvPr id="475144" name="Rectangle 8"/>
                <p:cNvSpPr>
                  <a:spLocks noChangeArrowheads="1"/>
                </p:cNvSpPr>
                <p:nvPr/>
              </p:nvSpPr>
              <p:spPr bwMode="auto">
                <a:xfrm>
                  <a:off x="2132" y="801"/>
                  <a:ext cx="264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时分</a:t>
                  </a:r>
                  <a:r>
                    <a:rPr lang="en-GB" altLang="zh-CN" b="1">
                      <a:solidFill>
                        <a:srgbClr val="000066"/>
                      </a:solidFill>
                      <a:latin typeface="Times New Roman" pitchFamily="16" charset="0"/>
                    </a:rPr>
                    <a:t>CDMA</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45" name="Rectangle 9"/>
                <p:cNvSpPr>
                  <a:spLocks noChangeArrowheads="1"/>
                </p:cNvSpPr>
                <p:nvPr/>
              </p:nvSpPr>
              <p:spPr bwMode="auto">
                <a:xfrm>
                  <a:off x="2077" y="801"/>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46" name="Group 10"/>
              <p:cNvGrpSpPr>
                <a:grpSpLocks/>
              </p:cNvGrpSpPr>
              <p:nvPr/>
            </p:nvGrpSpPr>
            <p:grpSpPr bwMode="auto">
              <a:xfrm>
                <a:off x="707" y="1039"/>
                <a:ext cx="1369" cy="237"/>
                <a:chOff x="707" y="1039"/>
                <a:chExt cx="1369" cy="237"/>
              </a:xfrm>
            </p:grpSpPr>
            <p:sp>
              <p:nvSpPr>
                <p:cNvPr id="475147" name="Rectangle 11"/>
                <p:cNvSpPr>
                  <a:spLocks noChangeArrowheads="1"/>
                </p:cNvSpPr>
                <p:nvPr/>
              </p:nvSpPr>
              <p:spPr bwMode="auto">
                <a:xfrm>
                  <a:off x="761" y="1039"/>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信道带宽</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48" name="Rectangle 12"/>
                <p:cNvSpPr>
                  <a:spLocks noChangeArrowheads="1"/>
                </p:cNvSpPr>
                <p:nvPr/>
              </p:nvSpPr>
              <p:spPr bwMode="auto">
                <a:xfrm>
                  <a:off x="707" y="1039"/>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49" name="Group 13"/>
              <p:cNvGrpSpPr>
                <a:grpSpLocks/>
              </p:cNvGrpSpPr>
              <p:nvPr/>
            </p:nvGrpSpPr>
            <p:grpSpPr bwMode="auto">
              <a:xfrm>
                <a:off x="2077" y="1039"/>
                <a:ext cx="2750" cy="237"/>
                <a:chOff x="2077" y="1039"/>
                <a:chExt cx="2750" cy="237"/>
              </a:xfrm>
            </p:grpSpPr>
            <p:sp>
              <p:nvSpPr>
                <p:cNvPr id="475150" name="Rectangle 14"/>
                <p:cNvSpPr>
                  <a:spLocks noChangeArrowheads="1"/>
                </p:cNvSpPr>
                <p:nvPr/>
              </p:nvSpPr>
              <p:spPr bwMode="auto">
                <a:xfrm>
                  <a:off x="2132" y="1039"/>
                  <a:ext cx="2642" cy="238"/>
                </a:xfrm>
                <a:prstGeom prst="rect">
                  <a:avLst/>
                </a:prstGeom>
                <a:noFill/>
                <a:ln w="9525">
                  <a:noFill/>
                  <a:round/>
                  <a:headEnd/>
                  <a:tailEnd/>
                </a:ln>
                <a:effectLst/>
              </p:spPr>
              <p:txBody>
                <a:bodyPr lIns="92160" tIns="46080" rIns="92160" bIns="46080"/>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0066"/>
                      </a:solidFill>
                    </a:rPr>
                    <a:t>1.6MHz</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endParaRPr>
                </a:p>
              </p:txBody>
            </p:sp>
            <p:sp>
              <p:nvSpPr>
                <p:cNvPr id="475151" name="Rectangle 15"/>
                <p:cNvSpPr>
                  <a:spLocks noChangeArrowheads="1"/>
                </p:cNvSpPr>
                <p:nvPr/>
              </p:nvSpPr>
              <p:spPr bwMode="auto">
                <a:xfrm>
                  <a:off x="2077" y="1039"/>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52" name="Group 16"/>
              <p:cNvGrpSpPr>
                <a:grpSpLocks/>
              </p:cNvGrpSpPr>
              <p:nvPr/>
            </p:nvGrpSpPr>
            <p:grpSpPr bwMode="auto">
              <a:xfrm>
                <a:off x="707" y="1277"/>
                <a:ext cx="1369" cy="237"/>
                <a:chOff x="707" y="1277"/>
                <a:chExt cx="1369" cy="237"/>
              </a:xfrm>
            </p:grpSpPr>
            <p:sp>
              <p:nvSpPr>
                <p:cNvPr id="475153" name="Rectangle 17"/>
                <p:cNvSpPr>
                  <a:spLocks noChangeArrowheads="1"/>
                </p:cNvSpPr>
                <p:nvPr/>
              </p:nvSpPr>
              <p:spPr bwMode="auto">
                <a:xfrm>
                  <a:off x="761" y="1277"/>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码片速率</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54" name="Rectangle 18"/>
                <p:cNvSpPr>
                  <a:spLocks noChangeArrowheads="1"/>
                </p:cNvSpPr>
                <p:nvPr/>
              </p:nvSpPr>
              <p:spPr bwMode="auto">
                <a:xfrm>
                  <a:off x="707" y="1277"/>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55" name="Group 19"/>
              <p:cNvGrpSpPr>
                <a:grpSpLocks/>
              </p:cNvGrpSpPr>
              <p:nvPr/>
            </p:nvGrpSpPr>
            <p:grpSpPr bwMode="auto">
              <a:xfrm>
                <a:off x="2077" y="1277"/>
                <a:ext cx="2750" cy="237"/>
                <a:chOff x="2077" y="1277"/>
                <a:chExt cx="2750" cy="237"/>
              </a:xfrm>
            </p:grpSpPr>
            <p:sp>
              <p:nvSpPr>
                <p:cNvPr id="475156" name="Rectangle 20"/>
                <p:cNvSpPr>
                  <a:spLocks noChangeArrowheads="1"/>
                </p:cNvSpPr>
                <p:nvPr/>
              </p:nvSpPr>
              <p:spPr bwMode="auto">
                <a:xfrm>
                  <a:off x="2132" y="1277"/>
                  <a:ext cx="2642" cy="238"/>
                </a:xfrm>
                <a:prstGeom prst="rect">
                  <a:avLst/>
                </a:prstGeom>
                <a:noFill/>
                <a:ln w="9525">
                  <a:noFill/>
                  <a:round/>
                  <a:headEnd/>
                  <a:tailEnd/>
                </a:ln>
                <a:effectLst/>
              </p:spPr>
              <p:txBody>
                <a:bodyPr lIns="92160" tIns="46080" rIns="92160" bIns="46080"/>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0066"/>
                      </a:solidFill>
                    </a:rPr>
                    <a:t>1.28Mcps</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endParaRPr>
                </a:p>
              </p:txBody>
            </p:sp>
            <p:sp>
              <p:nvSpPr>
                <p:cNvPr id="475157" name="Rectangle 21"/>
                <p:cNvSpPr>
                  <a:spLocks noChangeArrowheads="1"/>
                </p:cNvSpPr>
                <p:nvPr/>
              </p:nvSpPr>
              <p:spPr bwMode="auto">
                <a:xfrm>
                  <a:off x="2077" y="1277"/>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58" name="Group 22"/>
              <p:cNvGrpSpPr>
                <a:grpSpLocks/>
              </p:cNvGrpSpPr>
              <p:nvPr/>
            </p:nvGrpSpPr>
            <p:grpSpPr bwMode="auto">
              <a:xfrm>
                <a:off x="707" y="1516"/>
                <a:ext cx="1369" cy="237"/>
                <a:chOff x="707" y="1516"/>
                <a:chExt cx="1369" cy="237"/>
              </a:xfrm>
            </p:grpSpPr>
            <p:sp>
              <p:nvSpPr>
                <p:cNvPr id="475159" name="Rectangle 23"/>
                <p:cNvSpPr>
                  <a:spLocks noChangeArrowheads="1"/>
                </p:cNvSpPr>
                <p:nvPr/>
              </p:nvSpPr>
              <p:spPr bwMode="auto">
                <a:xfrm>
                  <a:off x="761" y="1516"/>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双工方式</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60" name="Rectangle 24"/>
                <p:cNvSpPr>
                  <a:spLocks noChangeArrowheads="1"/>
                </p:cNvSpPr>
                <p:nvPr/>
              </p:nvSpPr>
              <p:spPr bwMode="auto">
                <a:xfrm>
                  <a:off x="707" y="1516"/>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61" name="Group 25"/>
              <p:cNvGrpSpPr>
                <a:grpSpLocks/>
              </p:cNvGrpSpPr>
              <p:nvPr/>
            </p:nvGrpSpPr>
            <p:grpSpPr bwMode="auto">
              <a:xfrm>
                <a:off x="2077" y="1516"/>
                <a:ext cx="2750" cy="237"/>
                <a:chOff x="2077" y="1516"/>
                <a:chExt cx="2750" cy="237"/>
              </a:xfrm>
            </p:grpSpPr>
            <p:sp>
              <p:nvSpPr>
                <p:cNvPr id="475162" name="Rectangle 26"/>
                <p:cNvSpPr>
                  <a:spLocks noChangeArrowheads="1"/>
                </p:cNvSpPr>
                <p:nvPr/>
              </p:nvSpPr>
              <p:spPr bwMode="auto">
                <a:xfrm>
                  <a:off x="2132" y="1516"/>
                  <a:ext cx="2642" cy="238"/>
                </a:xfrm>
                <a:prstGeom prst="rect">
                  <a:avLst/>
                </a:prstGeom>
                <a:noFill/>
                <a:ln w="9525">
                  <a:noFill/>
                  <a:round/>
                  <a:headEnd/>
                  <a:tailEnd/>
                </a:ln>
                <a:effectLst/>
              </p:spPr>
              <p:txBody>
                <a:bodyPr lIns="92160" tIns="46080" rIns="92160" bIns="46080"/>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0066"/>
                      </a:solidFill>
                    </a:rPr>
                    <a:t>TDD</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endParaRPr>
                </a:p>
              </p:txBody>
            </p:sp>
            <p:sp>
              <p:nvSpPr>
                <p:cNvPr id="475163" name="Rectangle 27"/>
                <p:cNvSpPr>
                  <a:spLocks noChangeArrowheads="1"/>
                </p:cNvSpPr>
                <p:nvPr/>
              </p:nvSpPr>
              <p:spPr bwMode="auto">
                <a:xfrm>
                  <a:off x="2077" y="1516"/>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64" name="Group 28"/>
              <p:cNvGrpSpPr>
                <a:grpSpLocks/>
              </p:cNvGrpSpPr>
              <p:nvPr/>
            </p:nvGrpSpPr>
            <p:grpSpPr bwMode="auto">
              <a:xfrm>
                <a:off x="707" y="1754"/>
                <a:ext cx="1369" cy="237"/>
                <a:chOff x="707" y="1754"/>
                <a:chExt cx="1369" cy="237"/>
              </a:xfrm>
            </p:grpSpPr>
            <p:sp>
              <p:nvSpPr>
                <p:cNvPr id="475165" name="Rectangle 29"/>
                <p:cNvSpPr>
                  <a:spLocks noChangeArrowheads="1"/>
                </p:cNvSpPr>
                <p:nvPr/>
              </p:nvSpPr>
              <p:spPr bwMode="auto">
                <a:xfrm>
                  <a:off x="761" y="1754"/>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基站间同步方式</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66" name="Rectangle 30"/>
                <p:cNvSpPr>
                  <a:spLocks noChangeArrowheads="1"/>
                </p:cNvSpPr>
                <p:nvPr/>
              </p:nvSpPr>
              <p:spPr bwMode="auto">
                <a:xfrm>
                  <a:off x="707" y="1754"/>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67" name="Group 31"/>
              <p:cNvGrpSpPr>
                <a:grpSpLocks/>
              </p:cNvGrpSpPr>
              <p:nvPr/>
            </p:nvGrpSpPr>
            <p:grpSpPr bwMode="auto">
              <a:xfrm>
                <a:off x="2077" y="1754"/>
                <a:ext cx="2750" cy="237"/>
                <a:chOff x="2077" y="1754"/>
                <a:chExt cx="2750" cy="237"/>
              </a:xfrm>
            </p:grpSpPr>
            <p:sp>
              <p:nvSpPr>
                <p:cNvPr id="475168" name="Rectangle 32"/>
                <p:cNvSpPr>
                  <a:spLocks noChangeArrowheads="1"/>
                </p:cNvSpPr>
                <p:nvPr/>
              </p:nvSpPr>
              <p:spPr bwMode="auto">
                <a:xfrm>
                  <a:off x="2132" y="1754"/>
                  <a:ext cx="264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同步</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69" name="Rectangle 33"/>
                <p:cNvSpPr>
                  <a:spLocks noChangeArrowheads="1"/>
                </p:cNvSpPr>
                <p:nvPr/>
              </p:nvSpPr>
              <p:spPr bwMode="auto">
                <a:xfrm>
                  <a:off x="2077" y="1754"/>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70" name="Group 34"/>
              <p:cNvGrpSpPr>
                <a:grpSpLocks/>
              </p:cNvGrpSpPr>
              <p:nvPr/>
            </p:nvGrpSpPr>
            <p:grpSpPr bwMode="auto">
              <a:xfrm>
                <a:off x="707" y="1992"/>
                <a:ext cx="1369" cy="237"/>
                <a:chOff x="707" y="1992"/>
                <a:chExt cx="1369" cy="237"/>
              </a:xfrm>
            </p:grpSpPr>
            <p:sp>
              <p:nvSpPr>
                <p:cNvPr id="475171" name="Rectangle 35"/>
                <p:cNvSpPr>
                  <a:spLocks noChangeArrowheads="1"/>
                </p:cNvSpPr>
                <p:nvPr/>
              </p:nvSpPr>
              <p:spPr bwMode="auto">
                <a:xfrm>
                  <a:off x="761" y="1992"/>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话音编码</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72" name="Rectangle 36"/>
                <p:cNvSpPr>
                  <a:spLocks noChangeArrowheads="1"/>
                </p:cNvSpPr>
                <p:nvPr/>
              </p:nvSpPr>
              <p:spPr bwMode="auto">
                <a:xfrm>
                  <a:off x="707" y="1992"/>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73" name="Group 37"/>
              <p:cNvGrpSpPr>
                <a:grpSpLocks/>
              </p:cNvGrpSpPr>
              <p:nvPr/>
            </p:nvGrpSpPr>
            <p:grpSpPr bwMode="auto">
              <a:xfrm>
                <a:off x="2077" y="1992"/>
                <a:ext cx="2750" cy="237"/>
                <a:chOff x="2077" y="1992"/>
                <a:chExt cx="2750" cy="237"/>
              </a:xfrm>
            </p:grpSpPr>
            <p:sp>
              <p:nvSpPr>
                <p:cNvPr id="475174" name="Rectangle 38"/>
                <p:cNvSpPr>
                  <a:spLocks noChangeArrowheads="1"/>
                </p:cNvSpPr>
                <p:nvPr/>
              </p:nvSpPr>
              <p:spPr bwMode="auto">
                <a:xfrm>
                  <a:off x="2132" y="1992"/>
                  <a:ext cx="2642" cy="238"/>
                </a:xfrm>
                <a:prstGeom prst="rect">
                  <a:avLst/>
                </a:prstGeom>
                <a:noFill/>
                <a:ln w="9525">
                  <a:noFill/>
                  <a:round/>
                  <a:headEnd/>
                  <a:tailEnd/>
                </a:ln>
                <a:effectLst/>
              </p:spPr>
              <p:txBody>
                <a:bodyPr lIns="92160" tIns="46080" rIns="92160" bIns="46080"/>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0066"/>
                      </a:solidFill>
                    </a:rPr>
                    <a:t>AMR</a:t>
                  </a:r>
                  <a:r>
                    <a:rPr lang="zh-CN" altLang="en-GB" b="1">
                      <a:solidFill>
                        <a:srgbClr val="000066"/>
                      </a:solidFill>
                      <a:latin typeface="Times New Roman" pitchFamily="16" charset="0"/>
                    </a:rPr>
                    <a:t>话音编码</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75" name="Rectangle 39"/>
                <p:cNvSpPr>
                  <a:spLocks noChangeArrowheads="1"/>
                </p:cNvSpPr>
                <p:nvPr/>
              </p:nvSpPr>
              <p:spPr bwMode="auto">
                <a:xfrm>
                  <a:off x="2077" y="1992"/>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76" name="Group 40"/>
              <p:cNvGrpSpPr>
                <a:grpSpLocks/>
              </p:cNvGrpSpPr>
              <p:nvPr/>
            </p:nvGrpSpPr>
            <p:grpSpPr bwMode="auto">
              <a:xfrm>
                <a:off x="707" y="2230"/>
                <a:ext cx="1369" cy="237"/>
                <a:chOff x="707" y="2230"/>
                <a:chExt cx="1369" cy="237"/>
              </a:xfrm>
            </p:grpSpPr>
            <p:sp>
              <p:nvSpPr>
                <p:cNvPr id="475177" name="Rectangle 41"/>
                <p:cNvSpPr>
                  <a:spLocks noChangeArrowheads="1"/>
                </p:cNvSpPr>
                <p:nvPr/>
              </p:nvSpPr>
              <p:spPr bwMode="auto">
                <a:xfrm>
                  <a:off x="761" y="2230"/>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帧长</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78" name="Rectangle 42"/>
                <p:cNvSpPr>
                  <a:spLocks noChangeArrowheads="1"/>
                </p:cNvSpPr>
                <p:nvPr/>
              </p:nvSpPr>
              <p:spPr bwMode="auto">
                <a:xfrm>
                  <a:off x="707" y="2230"/>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79" name="Group 43"/>
              <p:cNvGrpSpPr>
                <a:grpSpLocks/>
              </p:cNvGrpSpPr>
              <p:nvPr/>
            </p:nvGrpSpPr>
            <p:grpSpPr bwMode="auto">
              <a:xfrm>
                <a:off x="2077" y="2230"/>
                <a:ext cx="2750" cy="237"/>
                <a:chOff x="2077" y="2230"/>
                <a:chExt cx="2750" cy="237"/>
              </a:xfrm>
            </p:grpSpPr>
            <p:sp>
              <p:nvSpPr>
                <p:cNvPr id="475180" name="Rectangle 44"/>
                <p:cNvSpPr>
                  <a:spLocks noChangeArrowheads="1"/>
                </p:cNvSpPr>
                <p:nvPr/>
              </p:nvSpPr>
              <p:spPr bwMode="auto">
                <a:xfrm>
                  <a:off x="2132" y="2230"/>
                  <a:ext cx="2642" cy="238"/>
                </a:xfrm>
                <a:prstGeom prst="rect">
                  <a:avLst/>
                </a:prstGeom>
                <a:noFill/>
                <a:ln w="9525">
                  <a:noFill/>
                  <a:round/>
                  <a:headEnd/>
                  <a:tailEnd/>
                </a:ln>
                <a:effectLst/>
              </p:spPr>
              <p:txBody>
                <a:bodyPr lIns="92160" tIns="46080" rIns="92160" bIns="46080"/>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0066"/>
                      </a:solidFill>
                    </a:rPr>
                    <a:t>10ms</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endParaRPr>
                </a:p>
              </p:txBody>
            </p:sp>
            <p:sp>
              <p:nvSpPr>
                <p:cNvPr id="475181" name="Rectangle 45"/>
                <p:cNvSpPr>
                  <a:spLocks noChangeArrowheads="1"/>
                </p:cNvSpPr>
                <p:nvPr/>
              </p:nvSpPr>
              <p:spPr bwMode="auto">
                <a:xfrm>
                  <a:off x="2077" y="2230"/>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82" name="Group 46"/>
              <p:cNvGrpSpPr>
                <a:grpSpLocks/>
              </p:cNvGrpSpPr>
              <p:nvPr/>
            </p:nvGrpSpPr>
            <p:grpSpPr bwMode="auto">
              <a:xfrm>
                <a:off x="707" y="2469"/>
                <a:ext cx="1369" cy="237"/>
                <a:chOff x="707" y="2469"/>
                <a:chExt cx="1369" cy="237"/>
              </a:xfrm>
            </p:grpSpPr>
            <p:sp>
              <p:nvSpPr>
                <p:cNvPr id="475183" name="Rectangle 47"/>
                <p:cNvSpPr>
                  <a:spLocks noChangeArrowheads="1"/>
                </p:cNvSpPr>
                <p:nvPr/>
              </p:nvSpPr>
              <p:spPr bwMode="auto">
                <a:xfrm>
                  <a:off x="761" y="2469"/>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信道化码</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84" name="Rectangle 48"/>
                <p:cNvSpPr>
                  <a:spLocks noChangeArrowheads="1"/>
                </p:cNvSpPr>
                <p:nvPr/>
              </p:nvSpPr>
              <p:spPr bwMode="auto">
                <a:xfrm>
                  <a:off x="707" y="2469"/>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85" name="Group 49"/>
              <p:cNvGrpSpPr>
                <a:grpSpLocks/>
              </p:cNvGrpSpPr>
              <p:nvPr/>
            </p:nvGrpSpPr>
            <p:grpSpPr bwMode="auto">
              <a:xfrm>
                <a:off x="2077" y="2469"/>
                <a:ext cx="2750" cy="237"/>
                <a:chOff x="2077" y="2469"/>
                <a:chExt cx="2750" cy="237"/>
              </a:xfrm>
            </p:grpSpPr>
            <p:sp>
              <p:nvSpPr>
                <p:cNvPr id="475186" name="Rectangle 50"/>
                <p:cNvSpPr>
                  <a:spLocks noChangeArrowheads="1"/>
                </p:cNvSpPr>
                <p:nvPr/>
              </p:nvSpPr>
              <p:spPr bwMode="auto">
                <a:xfrm>
                  <a:off x="2132" y="2469"/>
                  <a:ext cx="264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正交可变扩频因子（</a:t>
                  </a:r>
                  <a:r>
                    <a:rPr lang="en-GB" altLang="zh-CN" b="1">
                      <a:solidFill>
                        <a:srgbClr val="000066"/>
                      </a:solidFill>
                      <a:latin typeface="Times New Roman" pitchFamily="16" charset="0"/>
                    </a:rPr>
                    <a:t>OVSF</a:t>
                  </a:r>
                  <a:r>
                    <a:rPr lang="zh-CN" altLang="en-GB" b="1">
                      <a:solidFill>
                        <a:srgbClr val="000066"/>
                      </a:solidFill>
                      <a:latin typeface="Times New Roman" pitchFamily="16" charset="0"/>
                    </a:rPr>
                    <a:t>）码</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87" name="Rectangle 51"/>
                <p:cNvSpPr>
                  <a:spLocks noChangeArrowheads="1"/>
                </p:cNvSpPr>
                <p:nvPr/>
              </p:nvSpPr>
              <p:spPr bwMode="auto">
                <a:xfrm>
                  <a:off x="2077" y="2469"/>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88" name="Group 52"/>
              <p:cNvGrpSpPr>
                <a:grpSpLocks/>
              </p:cNvGrpSpPr>
              <p:nvPr/>
            </p:nvGrpSpPr>
            <p:grpSpPr bwMode="auto">
              <a:xfrm>
                <a:off x="707" y="2707"/>
                <a:ext cx="1369" cy="237"/>
                <a:chOff x="707" y="2707"/>
                <a:chExt cx="1369" cy="237"/>
              </a:xfrm>
            </p:grpSpPr>
            <p:sp>
              <p:nvSpPr>
                <p:cNvPr id="475189" name="Rectangle 53"/>
                <p:cNvSpPr>
                  <a:spLocks noChangeArrowheads="1"/>
                </p:cNvSpPr>
                <p:nvPr/>
              </p:nvSpPr>
              <p:spPr bwMode="auto">
                <a:xfrm>
                  <a:off x="761" y="2707"/>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相干检测</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90" name="Rectangle 54"/>
                <p:cNvSpPr>
                  <a:spLocks noChangeArrowheads="1"/>
                </p:cNvSpPr>
                <p:nvPr/>
              </p:nvSpPr>
              <p:spPr bwMode="auto">
                <a:xfrm>
                  <a:off x="707" y="2707"/>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91" name="Group 55"/>
              <p:cNvGrpSpPr>
                <a:grpSpLocks/>
              </p:cNvGrpSpPr>
              <p:nvPr/>
            </p:nvGrpSpPr>
            <p:grpSpPr bwMode="auto">
              <a:xfrm>
                <a:off x="2077" y="2707"/>
                <a:ext cx="2750" cy="237"/>
                <a:chOff x="2077" y="2707"/>
                <a:chExt cx="2750" cy="237"/>
              </a:xfrm>
            </p:grpSpPr>
            <p:sp>
              <p:nvSpPr>
                <p:cNvPr id="475192" name="Rectangle 56"/>
                <p:cNvSpPr>
                  <a:spLocks noChangeArrowheads="1"/>
                </p:cNvSpPr>
                <p:nvPr/>
              </p:nvSpPr>
              <p:spPr bwMode="auto">
                <a:xfrm>
                  <a:off x="2132" y="2707"/>
                  <a:ext cx="264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导频辅助的相干检测</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93" name="Rectangle 57"/>
                <p:cNvSpPr>
                  <a:spLocks noChangeArrowheads="1"/>
                </p:cNvSpPr>
                <p:nvPr/>
              </p:nvSpPr>
              <p:spPr bwMode="auto">
                <a:xfrm>
                  <a:off x="2077" y="2707"/>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94" name="Group 58"/>
              <p:cNvGrpSpPr>
                <a:grpSpLocks/>
              </p:cNvGrpSpPr>
              <p:nvPr/>
            </p:nvGrpSpPr>
            <p:grpSpPr bwMode="auto">
              <a:xfrm>
                <a:off x="707" y="2945"/>
                <a:ext cx="1369" cy="237"/>
                <a:chOff x="707" y="2945"/>
                <a:chExt cx="1369" cy="237"/>
              </a:xfrm>
            </p:grpSpPr>
            <p:sp>
              <p:nvSpPr>
                <p:cNvPr id="475195" name="Rectangle 59"/>
                <p:cNvSpPr>
                  <a:spLocks noChangeArrowheads="1"/>
                </p:cNvSpPr>
                <p:nvPr/>
              </p:nvSpPr>
              <p:spPr bwMode="auto">
                <a:xfrm>
                  <a:off x="761" y="2945"/>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调制方式</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96" name="Rectangle 60"/>
                <p:cNvSpPr>
                  <a:spLocks noChangeArrowheads="1"/>
                </p:cNvSpPr>
                <p:nvPr/>
              </p:nvSpPr>
              <p:spPr bwMode="auto">
                <a:xfrm>
                  <a:off x="707" y="2945"/>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197" name="Group 61"/>
              <p:cNvGrpSpPr>
                <a:grpSpLocks/>
              </p:cNvGrpSpPr>
              <p:nvPr/>
            </p:nvGrpSpPr>
            <p:grpSpPr bwMode="auto">
              <a:xfrm>
                <a:off x="2077" y="2945"/>
                <a:ext cx="2750" cy="237"/>
                <a:chOff x="2077" y="2945"/>
                <a:chExt cx="2750" cy="237"/>
              </a:xfrm>
            </p:grpSpPr>
            <p:sp>
              <p:nvSpPr>
                <p:cNvPr id="475198" name="Rectangle 62"/>
                <p:cNvSpPr>
                  <a:spLocks noChangeArrowheads="1"/>
                </p:cNvSpPr>
                <p:nvPr/>
              </p:nvSpPr>
              <p:spPr bwMode="auto">
                <a:xfrm>
                  <a:off x="2132" y="2945"/>
                  <a:ext cx="2642" cy="238"/>
                </a:xfrm>
                <a:prstGeom prst="rect">
                  <a:avLst/>
                </a:prstGeom>
                <a:noFill/>
                <a:ln w="9525">
                  <a:noFill/>
                  <a:round/>
                  <a:headEnd/>
                  <a:tailEnd/>
                </a:ln>
                <a:effectLst/>
              </p:spPr>
              <p:txBody>
                <a:bodyPr lIns="92160" tIns="46080" rIns="92160" bIns="46080"/>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rgbClr val="000066"/>
                      </a:solidFill>
                    </a:rPr>
                    <a:t>QPSK</a:t>
                  </a:r>
                  <a:r>
                    <a:rPr lang="zh-CN" altLang="en-GB" b="1">
                      <a:solidFill>
                        <a:srgbClr val="000066"/>
                      </a:solidFill>
                      <a:latin typeface="Times New Roman" pitchFamily="16" charset="0"/>
                    </a:rPr>
                    <a:t>，高速率（</a:t>
                  </a:r>
                  <a:r>
                    <a:rPr lang="en-GB" altLang="zh-CN" b="1">
                      <a:solidFill>
                        <a:srgbClr val="000066"/>
                      </a:solidFill>
                      <a:latin typeface="Times New Roman" pitchFamily="16" charset="0"/>
                    </a:rPr>
                    <a:t>2Mbps</a:t>
                  </a:r>
                  <a:r>
                    <a:rPr lang="zh-CN" altLang="en-GB" b="1">
                      <a:solidFill>
                        <a:srgbClr val="000066"/>
                      </a:solidFill>
                      <a:latin typeface="Times New Roman" pitchFamily="16" charset="0"/>
                    </a:rPr>
                    <a:t>）采用</a:t>
                  </a:r>
                  <a:r>
                    <a:rPr lang="en-GB" altLang="zh-CN" b="1">
                      <a:solidFill>
                        <a:srgbClr val="000066"/>
                      </a:solidFill>
                      <a:latin typeface="Times New Roman" pitchFamily="16" charset="0"/>
                    </a:rPr>
                    <a:t>8PSK</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199" name="Rectangle 63"/>
                <p:cNvSpPr>
                  <a:spLocks noChangeArrowheads="1"/>
                </p:cNvSpPr>
                <p:nvPr/>
              </p:nvSpPr>
              <p:spPr bwMode="auto">
                <a:xfrm>
                  <a:off x="2077" y="2945"/>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200" name="Group 64"/>
              <p:cNvGrpSpPr>
                <a:grpSpLocks/>
              </p:cNvGrpSpPr>
              <p:nvPr/>
            </p:nvGrpSpPr>
            <p:grpSpPr bwMode="auto">
              <a:xfrm>
                <a:off x="707" y="3183"/>
                <a:ext cx="1369" cy="302"/>
                <a:chOff x="707" y="3183"/>
                <a:chExt cx="1369" cy="302"/>
              </a:xfrm>
            </p:grpSpPr>
            <p:sp>
              <p:nvSpPr>
                <p:cNvPr id="475201" name="Rectangle 65"/>
                <p:cNvSpPr>
                  <a:spLocks noChangeArrowheads="1"/>
                </p:cNvSpPr>
                <p:nvPr/>
              </p:nvSpPr>
              <p:spPr bwMode="auto">
                <a:xfrm>
                  <a:off x="761" y="3183"/>
                  <a:ext cx="1262" cy="303"/>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功率控制</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202" name="Rectangle 66"/>
                <p:cNvSpPr>
                  <a:spLocks noChangeArrowheads="1"/>
                </p:cNvSpPr>
                <p:nvPr/>
              </p:nvSpPr>
              <p:spPr bwMode="auto">
                <a:xfrm>
                  <a:off x="707" y="3183"/>
                  <a:ext cx="1370" cy="303"/>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203" name="Group 67"/>
              <p:cNvGrpSpPr>
                <a:grpSpLocks/>
              </p:cNvGrpSpPr>
              <p:nvPr/>
            </p:nvGrpSpPr>
            <p:grpSpPr bwMode="auto">
              <a:xfrm>
                <a:off x="2077" y="3183"/>
                <a:ext cx="2750" cy="302"/>
                <a:chOff x="2077" y="3183"/>
                <a:chExt cx="2750" cy="302"/>
              </a:xfrm>
            </p:grpSpPr>
            <p:sp>
              <p:nvSpPr>
                <p:cNvPr id="475204" name="Rectangle 68"/>
                <p:cNvSpPr>
                  <a:spLocks noChangeArrowheads="1"/>
                </p:cNvSpPr>
                <p:nvPr/>
              </p:nvSpPr>
              <p:spPr bwMode="auto">
                <a:xfrm>
                  <a:off x="2132" y="3183"/>
                  <a:ext cx="2642" cy="303"/>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66"/>
                      </a:solidFill>
                      <a:latin typeface="Times New Roman" pitchFamily="16" charset="0"/>
                    </a:rPr>
                    <a:t>上行为开环功率控制</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400" b="1">
                      <a:solidFill>
                        <a:srgbClr val="000066"/>
                      </a:solidFill>
                      <a:latin typeface="Times New Roman" pitchFamily="16" charset="0"/>
                    </a:rPr>
                    <a:t>下行为闭环功率控制（</a:t>
                  </a:r>
                  <a:r>
                    <a:rPr lang="en-GB" altLang="zh-CN" sz="1400" b="1">
                      <a:solidFill>
                        <a:srgbClr val="000066"/>
                      </a:solidFill>
                      <a:latin typeface="Times New Roman" pitchFamily="16" charset="0"/>
                    </a:rPr>
                    <a:t>1.4KHz</a:t>
                  </a:r>
                  <a:r>
                    <a:rPr lang="zh-CN" altLang="en-GB" sz="1400" b="1">
                      <a:solidFill>
                        <a:srgbClr val="000066"/>
                      </a:solidFill>
                      <a:latin typeface="Times New Roman" pitchFamily="16" charset="0"/>
                    </a:rPr>
                    <a:t>）</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400" b="1">
                    <a:solidFill>
                      <a:srgbClr val="000066"/>
                    </a:solidFill>
                    <a:latin typeface="Times New Roman" pitchFamily="16" charset="0"/>
                  </a:endParaRPr>
                </a:p>
              </p:txBody>
            </p:sp>
            <p:sp>
              <p:nvSpPr>
                <p:cNvPr id="475205" name="Rectangle 69"/>
                <p:cNvSpPr>
                  <a:spLocks noChangeArrowheads="1"/>
                </p:cNvSpPr>
                <p:nvPr/>
              </p:nvSpPr>
              <p:spPr bwMode="auto">
                <a:xfrm>
                  <a:off x="2077" y="3183"/>
                  <a:ext cx="2751" cy="303"/>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206" name="Group 70"/>
              <p:cNvGrpSpPr>
                <a:grpSpLocks/>
              </p:cNvGrpSpPr>
              <p:nvPr/>
            </p:nvGrpSpPr>
            <p:grpSpPr bwMode="auto">
              <a:xfrm>
                <a:off x="707" y="3486"/>
                <a:ext cx="1369" cy="237"/>
                <a:chOff x="707" y="3486"/>
                <a:chExt cx="1369" cy="237"/>
              </a:xfrm>
            </p:grpSpPr>
            <p:sp>
              <p:nvSpPr>
                <p:cNvPr id="475207" name="Rectangle 71"/>
                <p:cNvSpPr>
                  <a:spLocks noChangeArrowheads="1"/>
                </p:cNvSpPr>
                <p:nvPr/>
              </p:nvSpPr>
              <p:spPr bwMode="auto">
                <a:xfrm>
                  <a:off x="761" y="3486"/>
                  <a:ext cx="126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信道编码</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208" name="Rectangle 72"/>
                <p:cNvSpPr>
                  <a:spLocks noChangeArrowheads="1"/>
                </p:cNvSpPr>
                <p:nvPr/>
              </p:nvSpPr>
              <p:spPr bwMode="auto">
                <a:xfrm>
                  <a:off x="707" y="3486"/>
                  <a:ext cx="1370" cy="238"/>
                </a:xfrm>
                <a:prstGeom prst="rect">
                  <a:avLst/>
                </a:prstGeom>
                <a:noFill/>
                <a:ln w="9525">
                  <a:solidFill>
                    <a:srgbClr val="A0A0A0"/>
                  </a:solidFill>
                  <a:miter lim="800000"/>
                  <a:headEnd/>
                  <a:tailEnd/>
                </a:ln>
                <a:effectLst/>
              </p:spPr>
              <p:txBody>
                <a:bodyPr wrap="none" anchor="ctr"/>
                <a:lstStyle/>
                <a:p>
                  <a:endParaRPr lang="zh-CN" altLang="en-US"/>
                </a:p>
              </p:txBody>
            </p:sp>
          </p:grpSp>
          <p:grpSp>
            <p:nvGrpSpPr>
              <p:cNvPr id="475209" name="Group 73"/>
              <p:cNvGrpSpPr>
                <a:grpSpLocks/>
              </p:cNvGrpSpPr>
              <p:nvPr/>
            </p:nvGrpSpPr>
            <p:grpSpPr bwMode="auto">
              <a:xfrm>
                <a:off x="2077" y="3486"/>
                <a:ext cx="2750" cy="237"/>
                <a:chOff x="2077" y="3486"/>
                <a:chExt cx="2750" cy="237"/>
              </a:xfrm>
            </p:grpSpPr>
            <p:sp>
              <p:nvSpPr>
                <p:cNvPr id="475210" name="Rectangle 74"/>
                <p:cNvSpPr>
                  <a:spLocks noChangeArrowheads="1"/>
                </p:cNvSpPr>
                <p:nvPr/>
              </p:nvSpPr>
              <p:spPr bwMode="auto">
                <a:xfrm>
                  <a:off x="2132" y="3486"/>
                  <a:ext cx="2642" cy="238"/>
                </a:xfrm>
                <a:prstGeom prst="rect">
                  <a:avLst/>
                </a:prstGeom>
                <a:noFill/>
                <a:ln w="9525">
                  <a:noFill/>
                  <a:round/>
                  <a:headEnd/>
                  <a:tailEnd/>
                </a:ln>
                <a:effectLst/>
              </p:spPr>
              <p:txBody>
                <a:bodyPr lIns="92160" tIns="46080" rIns="92160" bIns="46080"/>
                <a:lstStyle/>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solidFill>
                        <a:srgbClr val="000066"/>
                      </a:solidFill>
                      <a:latin typeface="Times New Roman" pitchFamily="16" charset="0"/>
                    </a:rPr>
                    <a:t>卷积码和</a:t>
                  </a:r>
                  <a:r>
                    <a:rPr lang="en-GB" altLang="zh-CN" b="1">
                      <a:solidFill>
                        <a:srgbClr val="000066"/>
                      </a:solidFill>
                      <a:latin typeface="Times New Roman" pitchFamily="16" charset="0"/>
                    </a:rPr>
                    <a:t>Turbo</a:t>
                  </a:r>
                  <a:r>
                    <a:rPr lang="zh-CN" altLang="en-GB" b="1">
                      <a:solidFill>
                        <a:srgbClr val="000066"/>
                      </a:solidFill>
                      <a:latin typeface="Times New Roman" pitchFamily="16" charset="0"/>
                    </a:rPr>
                    <a:t>码</a:t>
                  </a:r>
                </a:p>
                <a:p>
                  <a:pPr algn="just">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b="1">
                    <a:solidFill>
                      <a:srgbClr val="000066"/>
                    </a:solidFill>
                    <a:latin typeface="Times New Roman" pitchFamily="16" charset="0"/>
                  </a:endParaRPr>
                </a:p>
              </p:txBody>
            </p:sp>
            <p:sp>
              <p:nvSpPr>
                <p:cNvPr id="475211" name="Rectangle 75"/>
                <p:cNvSpPr>
                  <a:spLocks noChangeArrowheads="1"/>
                </p:cNvSpPr>
                <p:nvPr/>
              </p:nvSpPr>
              <p:spPr bwMode="auto">
                <a:xfrm>
                  <a:off x="2077" y="3486"/>
                  <a:ext cx="2751" cy="238"/>
                </a:xfrm>
                <a:prstGeom prst="rect">
                  <a:avLst/>
                </a:prstGeom>
                <a:noFill/>
                <a:ln w="9525">
                  <a:solidFill>
                    <a:srgbClr val="A0A0A0"/>
                  </a:solidFill>
                  <a:miter lim="800000"/>
                  <a:headEnd/>
                  <a:tailEnd/>
                </a:ln>
                <a:effectLst/>
              </p:spPr>
              <p:txBody>
                <a:bodyPr wrap="none" anchor="ctr"/>
                <a:lstStyle/>
                <a:p>
                  <a:endParaRPr lang="zh-CN" altLang="en-US"/>
                </a:p>
              </p:txBody>
            </p:sp>
          </p:grpSp>
        </p:grpSp>
        <p:sp>
          <p:nvSpPr>
            <p:cNvPr id="475212" name="Rectangle 76"/>
            <p:cNvSpPr>
              <a:spLocks noChangeArrowheads="1"/>
            </p:cNvSpPr>
            <p:nvPr/>
          </p:nvSpPr>
          <p:spPr bwMode="auto">
            <a:xfrm>
              <a:off x="703" y="799"/>
              <a:ext cx="4130" cy="2928"/>
            </a:xfrm>
            <a:prstGeom prst="rect">
              <a:avLst/>
            </a:prstGeom>
            <a:noFill/>
            <a:ln w="9360">
              <a:solidFill>
                <a:srgbClr val="A0A0A0"/>
              </a:solidFill>
              <a:miter lim="800000"/>
              <a:headEnd/>
              <a:tailEnd/>
            </a:ln>
            <a:effectLst/>
          </p:spPr>
          <p:txBody>
            <a:bodyPr wrap="none" anchor="ctr"/>
            <a:lstStyle/>
            <a:p>
              <a:endParaRPr lang="zh-CN" altLang="en-US"/>
            </a:p>
          </p:txBody>
        </p:sp>
      </p:grpSp>
      <p:sp>
        <p:nvSpPr>
          <p:cNvPr id="475213" name="Rectangle 77"/>
          <p:cNvSpPr>
            <a:spLocks noGrp="1" noChangeArrowheads="1"/>
          </p:cNvSpPr>
          <p:nvPr>
            <p:ph type="title"/>
          </p:nvPr>
        </p:nvSpPr>
        <p:spPr>
          <a:xfrm>
            <a:off x="250825" y="-63500"/>
            <a:ext cx="7921625" cy="10683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TD-SCDMA</a:t>
            </a:r>
            <a:r>
              <a:rPr lang="zh-CN" altLang="en-GB" sz="3200"/>
              <a:t>技术标准</a:t>
            </a:r>
            <a:r>
              <a:rPr lang="zh-CN" altLang="en-GB" sz="3200">
                <a:latin typeface="楷体_GB2312" pitchFamily="49" charset="0"/>
              </a:rPr>
              <a:t>系统的主要参数</a:t>
            </a:r>
            <a:r>
              <a:rPr lang="en-GB" altLang="zh-CN" sz="3200">
                <a:latin typeface="楷体_GB2312" pitchFamily="49" charset="0"/>
              </a:rPr>
              <a:t>(2)</a:t>
            </a:r>
            <a:r>
              <a:rPr lang="en-GB" altLang="zh-CN" sz="3200"/>
              <a: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250825" y="179388"/>
            <a:ext cx="7416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TD-SCDMA</a:t>
            </a:r>
            <a:r>
              <a:rPr lang="zh-CN" altLang="en-GB" sz="3200">
                <a:latin typeface="楷体_GB2312" pitchFamily="49" charset="0"/>
              </a:rPr>
              <a:t>技术标准（</a:t>
            </a:r>
            <a:r>
              <a:rPr lang="en-GB" altLang="zh-CN" sz="3200">
                <a:latin typeface="楷体_GB2312" pitchFamily="49" charset="0"/>
              </a:rPr>
              <a:t>3</a:t>
            </a:r>
            <a:r>
              <a:rPr lang="zh-CN" altLang="en-GB" sz="3200">
                <a:latin typeface="楷体_GB2312" pitchFamily="49" charset="0"/>
              </a:rPr>
              <a:t>）</a:t>
            </a:r>
            <a:r>
              <a:rPr lang="en-GB" altLang="zh-CN" sz="3200">
                <a:latin typeface="楷体_GB2312" pitchFamily="49" charset="0"/>
              </a:rPr>
              <a:t>—</a:t>
            </a:r>
            <a:r>
              <a:rPr lang="zh-CN" altLang="en-GB" sz="2400">
                <a:latin typeface="楷体_GB2312" pitchFamily="49" charset="0"/>
              </a:rPr>
              <a:t>特点</a:t>
            </a:r>
          </a:p>
        </p:txBody>
      </p:sp>
      <p:sp>
        <p:nvSpPr>
          <p:cNvPr id="477187" name="Rectangle 3"/>
          <p:cNvSpPr>
            <a:spLocks noGrp="1" noChangeArrowheads="1"/>
          </p:cNvSpPr>
          <p:nvPr>
            <p:ph type="body" idx="1"/>
          </p:nvPr>
        </p:nvSpPr>
        <p:spPr>
          <a:xfrm>
            <a:off x="685800" y="1341438"/>
            <a:ext cx="7772400" cy="5059362"/>
          </a:xfrm>
          <a:ln/>
        </p:spPr>
        <p:txBody>
          <a:bodyPr/>
          <a:lstStyle/>
          <a:p>
            <a:pPr>
              <a:buClr>
                <a:srgbClr val="FF006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dirty="0">
                <a:solidFill>
                  <a:srgbClr val="FF0066"/>
                </a:solidFill>
              </a:rPr>
              <a:t>TD-SCDMA</a:t>
            </a:r>
            <a:r>
              <a:rPr lang="zh-CN" altLang="en-GB" dirty="0">
                <a:solidFill>
                  <a:srgbClr val="FF0066"/>
                </a:solidFill>
              </a:rPr>
              <a:t>系统有以下技术特点</a:t>
            </a:r>
            <a:r>
              <a:rPr lang="zh-CN" altLang="en-GB" dirty="0"/>
              <a:t> </a:t>
            </a:r>
          </a:p>
          <a:p>
            <a:pPr lvl="1">
              <a:spcBef>
                <a:spcPts val="600"/>
              </a:spcBef>
              <a:buClr>
                <a:srgbClr val="9900CC"/>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dirty="0">
                <a:solidFill>
                  <a:srgbClr val="D60093"/>
                </a:solidFill>
                <a:latin typeface="宋体" charset="-122"/>
              </a:rPr>
              <a:t>时分双工</a:t>
            </a:r>
          </a:p>
          <a:p>
            <a:pPr lvl="1">
              <a:spcBef>
                <a:spcPts val="500"/>
              </a:spcBef>
              <a:buClr>
                <a:srgbClr val="3399FF"/>
              </a:buClr>
              <a:buFont typeface="楷体_GB2312"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latin typeface="楷体_GB2312" pitchFamily="49" charset="0"/>
              </a:rPr>
              <a:t>上下行链路共用一个频率</a:t>
            </a:r>
          </a:p>
          <a:p>
            <a:pPr lvl="1">
              <a:spcBef>
                <a:spcPts val="500"/>
              </a:spcBef>
              <a:buClr>
                <a:srgbClr val="3399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非常适合承载这类不对称业务。</a:t>
            </a:r>
          </a:p>
          <a:p>
            <a:pPr lvl="1">
              <a:spcBef>
                <a:spcPts val="500"/>
              </a:spcBef>
              <a:buClr>
                <a:srgbClr val="3399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发射机根据接收的信号，就能够知道无线信道的衰落情况。这在一定程度上降低了对功率控制的要求，</a:t>
            </a:r>
            <a:r>
              <a:rPr lang="en-GB" altLang="zh-CN" sz="2400" b="1" dirty="0">
                <a:solidFill>
                  <a:srgbClr val="0070C0"/>
                </a:solidFill>
              </a:rPr>
              <a:t>TD-SCDMA</a:t>
            </a:r>
            <a:r>
              <a:rPr lang="zh-CN" altLang="en-GB" sz="2400" b="1" dirty="0">
                <a:solidFill>
                  <a:srgbClr val="0070C0"/>
                </a:solidFill>
              </a:rPr>
              <a:t>系统上行链路上，可以只采用开环功率控制。</a:t>
            </a:r>
          </a:p>
          <a:p>
            <a:pPr lvl="1">
              <a:spcBef>
                <a:spcPts val="500"/>
              </a:spcBef>
              <a:buClr>
                <a:srgbClr val="3399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400" b="1" dirty="0">
                <a:solidFill>
                  <a:srgbClr val="0070C0"/>
                </a:solidFill>
              </a:rPr>
              <a:t>TD-SCDMA</a:t>
            </a:r>
            <a:r>
              <a:rPr lang="zh-CN" altLang="en-GB" sz="2400" b="1" dirty="0">
                <a:solidFill>
                  <a:srgbClr val="0070C0"/>
                </a:solidFill>
              </a:rPr>
              <a:t>系统的这个特点也给采用智能天线等关键技术带来了方便。</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250825" y="179388"/>
            <a:ext cx="7416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TD-SCDMA</a:t>
            </a:r>
            <a:r>
              <a:rPr lang="zh-CN" altLang="en-GB" sz="3200">
                <a:latin typeface="楷体_GB2312" pitchFamily="49" charset="0"/>
              </a:rPr>
              <a:t>技术标准（</a:t>
            </a:r>
            <a:r>
              <a:rPr lang="en-GB" altLang="zh-CN" sz="3200">
                <a:latin typeface="楷体_GB2312" pitchFamily="49" charset="0"/>
              </a:rPr>
              <a:t>4</a:t>
            </a:r>
            <a:r>
              <a:rPr lang="zh-CN" altLang="en-GB" sz="3200">
                <a:latin typeface="楷体_GB2312" pitchFamily="49" charset="0"/>
              </a:rPr>
              <a:t>）</a:t>
            </a:r>
          </a:p>
        </p:txBody>
      </p:sp>
      <p:sp>
        <p:nvSpPr>
          <p:cNvPr id="479235" name="Rectangle 3"/>
          <p:cNvSpPr>
            <a:spLocks noGrp="1" noChangeArrowheads="1"/>
          </p:cNvSpPr>
          <p:nvPr>
            <p:ph type="body" idx="1"/>
          </p:nvPr>
        </p:nvSpPr>
        <p:spPr>
          <a:xfrm>
            <a:off x="457200" y="1125538"/>
            <a:ext cx="8229600" cy="5189537"/>
          </a:xfrm>
          <a:ln/>
        </p:spPr>
        <p:txBody>
          <a:bodyPr/>
          <a:lstStyle/>
          <a:p>
            <a:pPr>
              <a:buClr>
                <a:srgbClr val="9900CC"/>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a:solidFill>
                  <a:srgbClr val="D60093"/>
                </a:solidFill>
              </a:rPr>
              <a:t>上行同步</a:t>
            </a:r>
          </a:p>
          <a:p>
            <a:pPr lvl="1">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上行链路各终端信号在基站解调器完全同步 </a:t>
            </a:r>
          </a:p>
          <a:p>
            <a:pPr lvl="1">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消除了多址干扰，提高了系统容量，频谱利用率 </a:t>
            </a:r>
          </a:p>
          <a:p>
            <a:pPr lvl="1">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同步</a:t>
            </a:r>
            <a:r>
              <a:rPr lang="en-GB" altLang="zh-CN" sz="2400" b="1" dirty="0">
                <a:solidFill>
                  <a:srgbClr val="0070C0"/>
                </a:solidFill>
              </a:rPr>
              <a:t>CDMA</a:t>
            </a:r>
            <a:r>
              <a:rPr lang="zh-CN" altLang="en-GB" sz="2400" b="1" dirty="0">
                <a:solidFill>
                  <a:srgbClr val="0070C0"/>
                </a:solidFill>
              </a:rPr>
              <a:t>的缺点是系统对同步的要求非常严格，上行的同步要求为</a:t>
            </a:r>
            <a:r>
              <a:rPr lang="en-GB" altLang="zh-CN" sz="2400" b="1" dirty="0">
                <a:solidFill>
                  <a:srgbClr val="0070C0"/>
                </a:solidFill>
              </a:rPr>
              <a:t>1/8</a:t>
            </a:r>
            <a:r>
              <a:rPr lang="zh-CN" altLang="en-GB" sz="2400" b="1" dirty="0">
                <a:solidFill>
                  <a:srgbClr val="0070C0"/>
                </a:solidFill>
              </a:rPr>
              <a:t>码片宽度，网络同步要求为</a:t>
            </a:r>
            <a:r>
              <a:rPr lang="en-GB" altLang="zh-CN" sz="2400" b="1" dirty="0">
                <a:solidFill>
                  <a:srgbClr val="0070C0"/>
                </a:solidFill>
              </a:rPr>
              <a:t>5μs</a:t>
            </a:r>
            <a:r>
              <a:rPr lang="zh-CN" altLang="en-GB" sz="2400" b="1" dirty="0">
                <a:solidFill>
                  <a:srgbClr val="0070C0"/>
                </a:solidFill>
              </a:rPr>
              <a:t>。</a:t>
            </a:r>
          </a:p>
          <a:p>
            <a:pPr lvl="1">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系统同步要求在基站有</a:t>
            </a:r>
            <a:r>
              <a:rPr lang="en-GB" altLang="zh-CN" sz="2400" b="1" dirty="0">
                <a:solidFill>
                  <a:srgbClr val="0070C0"/>
                </a:solidFill>
              </a:rPr>
              <a:t>GPS</a:t>
            </a:r>
            <a:r>
              <a:rPr lang="zh-CN" altLang="en-GB" sz="2400" b="1" dirty="0">
                <a:solidFill>
                  <a:srgbClr val="0070C0"/>
                </a:solidFill>
              </a:rPr>
              <a:t>接收机或公共的分布式时钟，增加了系统成本。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250825" y="179388"/>
            <a:ext cx="7416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TD-SCDMA</a:t>
            </a:r>
            <a:r>
              <a:rPr lang="zh-CN" altLang="en-GB" sz="3200">
                <a:latin typeface="楷体_GB2312" pitchFamily="49" charset="0"/>
              </a:rPr>
              <a:t>技术标准（</a:t>
            </a:r>
            <a:r>
              <a:rPr lang="en-GB" altLang="zh-CN" sz="3200">
                <a:latin typeface="楷体_GB2312" pitchFamily="49" charset="0"/>
              </a:rPr>
              <a:t>5</a:t>
            </a:r>
            <a:r>
              <a:rPr lang="zh-CN" altLang="en-GB" sz="3200">
                <a:latin typeface="楷体_GB2312" pitchFamily="49" charset="0"/>
              </a:rPr>
              <a:t>）</a:t>
            </a:r>
          </a:p>
        </p:txBody>
      </p:sp>
      <p:sp>
        <p:nvSpPr>
          <p:cNvPr id="481283" name="Rectangle 3"/>
          <p:cNvSpPr>
            <a:spLocks noGrp="1" noChangeArrowheads="1"/>
          </p:cNvSpPr>
          <p:nvPr>
            <p:ph type="body" idx="1"/>
          </p:nvPr>
        </p:nvSpPr>
        <p:spPr>
          <a:xfrm>
            <a:off x="685800" y="1412875"/>
            <a:ext cx="7772400" cy="4987925"/>
          </a:xfrm>
          <a:ln/>
        </p:spPr>
        <p:txBody>
          <a:bodyPr/>
          <a:lstStyle/>
          <a:p>
            <a:pPr>
              <a:lnSpc>
                <a:spcPct val="90000"/>
              </a:lnSpc>
              <a:spcBef>
                <a:spcPts val="600"/>
              </a:spcBef>
              <a:buClr>
                <a:srgbClr val="9900CC"/>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dirty="0">
                <a:solidFill>
                  <a:srgbClr val="D60093"/>
                </a:solidFill>
                <a:latin typeface="楷体_GB2312" pitchFamily="49" charset="0"/>
              </a:rPr>
              <a:t>采用智能天线</a:t>
            </a:r>
          </a:p>
          <a:p>
            <a:pPr lvl="1">
              <a:lnSpc>
                <a:spcPct val="90000"/>
              </a:lnSpc>
              <a:spcBef>
                <a:spcPts val="500"/>
              </a:spcBef>
              <a:buClr>
                <a:srgbClr val="1D7ACF"/>
              </a:buClr>
              <a:buFont typeface="宋体" charset="-12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latin typeface="宋体" charset="-122"/>
              </a:rPr>
              <a:t>自适应地对用户进行跟踪定位，使信号在有限的方向区域发送和接收</a:t>
            </a:r>
          </a:p>
          <a:p>
            <a:pPr lvl="1">
              <a:lnSpc>
                <a:spcPct val="90000"/>
              </a:lnSpc>
              <a:spcBef>
                <a:spcPts val="500"/>
              </a:spcBef>
              <a:buClr>
                <a:srgbClr val="1D7ACF"/>
              </a:buClr>
              <a:buFont typeface="宋体" charset="-12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latin typeface="宋体" charset="-122"/>
              </a:rPr>
              <a:t>充分利用了信号的发射功率，降低了传统天线带来的相互干扰，极大地改善无线系统的性能，增加</a:t>
            </a:r>
            <a:r>
              <a:rPr lang="en-GB" altLang="zh-CN" sz="2400" b="1" dirty="0">
                <a:solidFill>
                  <a:srgbClr val="0070C0"/>
                </a:solidFill>
              </a:rPr>
              <a:t>CDMA</a:t>
            </a:r>
            <a:r>
              <a:rPr lang="zh-CN" altLang="en-GB" sz="2400" b="1" dirty="0">
                <a:solidFill>
                  <a:srgbClr val="0070C0"/>
                </a:solidFill>
                <a:latin typeface="宋体" charset="-122"/>
              </a:rPr>
              <a:t>系统容量，并改善小区覆盖。</a:t>
            </a:r>
          </a:p>
          <a:p>
            <a:pPr>
              <a:lnSpc>
                <a:spcPct val="90000"/>
              </a:lnSpc>
              <a:spcBef>
                <a:spcPts val="600"/>
              </a:spcBef>
              <a:buClr>
                <a:srgbClr val="9900CC"/>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dirty="0">
                <a:solidFill>
                  <a:srgbClr val="D60093"/>
                </a:solidFill>
                <a:latin typeface="楷体_GB2312" pitchFamily="49" charset="0"/>
              </a:rPr>
              <a:t>采用联合检测技术</a:t>
            </a:r>
          </a:p>
          <a:p>
            <a:pPr lvl="1">
              <a:lnSpc>
                <a:spcPct val="90000"/>
              </a:lnSpc>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把所有用户的信号都当作有用信号处理，充分利用各用户信号的用户码、幅度、定时、延迟等信息</a:t>
            </a:r>
          </a:p>
          <a:p>
            <a:pPr lvl="1">
              <a:lnSpc>
                <a:spcPct val="90000"/>
              </a:lnSpc>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从而大幅度降低多径多址干扰 ，提高频谱效率显著提高</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250825" y="179388"/>
            <a:ext cx="7416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TD-SCDMA</a:t>
            </a:r>
            <a:r>
              <a:rPr lang="zh-CN" altLang="en-GB" sz="3200">
                <a:latin typeface="楷体_GB2312" pitchFamily="49" charset="0"/>
              </a:rPr>
              <a:t>技术标准（</a:t>
            </a:r>
            <a:r>
              <a:rPr lang="en-GB" altLang="zh-CN" sz="3200">
                <a:latin typeface="楷体_GB2312" pitchFamily="49" charset="0"/>
              </a:rPr>
              <a:t>6</a:t>
            </a:r>
            <a:r>
              <a:rPr lang="zh-CN" altLang="en-GB" sz="3200">
                <a:latin typeface="楷体_GB2312" pitchFamily="49" charset="0"/>
              </a:rPr>
              <a:t>）</a:t>
            </a:r>
          </a:p>
        </p:txBody>
      </p:sp>
      <p:sp>
        <p:nvSpPr>
          <p:cNvPr id="483331" name="Rectangle 3"/>
          <p:cNvSpPr>
            <a:spLocks noGrp="1" noChangeArrowheads="1"/>
          </p:cNvSpPr>
          <p:nvPr>
            <p:ph type="body" idx="1"/>
          </p:nvPr>
        </p:nvSpPr>
        <p:spPr>
          <a:xfrm>
            <a:off x="457200" y="1341438"/>
            <a:ext cx="8229600" cy="4973637"/>
          </a:xfrm>
          <a:ln/>
        </p:spPr>
        <p:txBody>
          <a:bodyPr/>
          <a:lstStyle/>
          <a:p>
            <a:pPr>
              <a:spcBef>
                <a:spcPts val="600"/>
              </a:spcBef>
              <a:buClr>
                <a:srgbClr val="9900CC"/>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dirty="0">
                <a:solidFill>
                  <a:srgbClr val="D60093"/>
                </a:solidFill>
                <a:latin typeface="宋体" charset="-122"/>
              </a:rPr>
              <a:t>采用动态信道分配（</a:t>
            </a:r>
            <a:r>
              <a:rPr lang="en-GB" altLang="zh-CN" sz="2400" dirty="0">
                <a:solidFill>
                  <a:srgbClr val="D60093"/>
                </a:solidFill>
              </a:rPr>
              <a:t>DCA</a:t>
            </a:r>
            <a:r>
              <a:rPr lang="zh-CN" altLang="en-GB" sz="2400" dirty="0">
                <a:solidFill>
                  <a:srgbClr val="D60093"/>
                </a:solidFill>
                <a:latin typeface="宋体" charset="-122"/>
              </a:rPr>
              <a:t>）</a:t>
            </a:r>
          </a:p>
          <a:p>
            <a:pPr algn="just">
              <a:spcBef>
                <a:spcPts val="500"/>
              </a:spcBef>
              <a:buClr>
                <a:srgbClr val="1D7ACF"/>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dirty="0"/>
              <a:t>基站知道下行链路使用的时隙、码字和相应发射功率。如果移动台检测到干扰情况已完全不同于已有的，移动台可以请求启动一个快速小区内切换程序跳到干扰低的时隙。</a:t>
            </a:r>
          </a:p>
          <a:p>
            <a:pPr algn="just">
              <a:spcBef>
                <a:spcPts val="500"/>
              </a:spcBef>
              <a:buClr>
                <a:srgbClr val="1D7ACF"/>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dirty="0"/>
              <a:t>上行链路是基于基站接收上行的干扰，分配最低干扰的时隙给移动台作发射信号用。</a:t>
            </a:r>
          </a:p>
          <a:p>
            <a:pPr>
              <a:spcBef>
                <a:spcPts val="500"/>
              </a:spcBef>
              <a:buClr>
                <a:srgbClr val="9900CC"/>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sz="2000" dirty="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250825" y="179388"/>
            <a:ext cx="7416800" cy="581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a:t>TD-SCDMA</a:t>
            </a:r>
            <a:r>
              <a:rPr lang="zh-CN" altLang="en-GB" sz="3200">
                <a:latin typeface="楷体_GB2312" pitchFamily="49" charset="0"/>
              </a:rPr>
              <a:t>技术标准（</a:t>
            </a:r>
            <a:r>
              <a:rPr lang="en-GB" altLang="zh-CN" sz="3200">
                <a:latin typeface="楷体_GB2312" pitchFamily="49" charset="0"/>
              </a:rPr>
              <a:t>7</a:t>
            </a:r>
            <a:r>
              <a:rPr lang="zh-CN" altLang="en-GB" sz="3200">
                <a:latin typeface="楷体_GB2312" pitchFamily="49" charset="0"/>
              </a:rPr>
              <a:t>）</a:t>
            </a:r>
          </a:p>
        </p:txBody>
      </p:sp>
      <p:sp>
        <p:nvSpPr>
          <p:cNvPr id="485379" name="Rectangle 3"/>
          <p:cNvSpPr>
            <a:spLocks noGrp="1" noChangeArrowheads="1"/>
          </p:cNvSpPr>
          <p:nvPr>
            <p:ph type="body" idx="1"/>
          </p:nvPr>
        </p:nvSpPr>
        <p:spPr>
          <a:xfrm>
            <a:off x="457200" y="1196975"/>
            <a:ext cx="8229600" cy="5118100"/>
          </a:xfrm>
          <a:ln/>
        </p:spPr>
        <p:txBody>
          <a:bodyPr/>
          <a:lstStyle/>
          <a:p>
            <a:pPr>
              <a:lnSpc>
                <a:spcPct val="90000"/>
              </a:lnSpc>
              <a:spcBef>
                <a:spcPts val="600"/>
              </a:spcBef>
              <a:buClr>
                <a:srgbClr val="9900CC"/>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dirty="0">
                <a:solidFill>
                  <a:srgbClr val="D60093"/>
                </a:solidFill>
                <a:latin typeface="楷体_GB2312" pitchFamily="49" charset="0"/>
              </a:rPr>
              <a:t>采用接力切换</a:t>
            </a:r>
          </a:p>
          <a:p>
            <a:pPr lvl="1">
              <a:lnSpc>
                <a:spcPct val="90000"/>
              </a:lnSpc>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实现</a:t>
            </a:r>
            <a:r>
              <a:rPr lang="en-GB" altLang="zh-CN" sz="2400" b="1" dirty="0">
                <a:solidFill>
                  <a:srgbClr val="0070C0"/>
                </a:solidFill>
              </a:rPr>
              <a:t>—</a:t>
            </a:r>
            <a:r>
              <a:rPr lang="zh-CN" altLang="en-GB" sz="2400" b="1" dirty="0">
                <a:solidFill>
                  <a:srgbClr val="0070C0"/>
                </a:solidFill>
              </a:rPr>
              <a:t>根据用户的方位和距离信息，判断手机用户现在是否移动到应该切换给另一基站的临近区域。如果进入切换区，便可通过基站控制器通知另一基站做好切换准备，达到接力切换的目的。</a:t>
            </a:r>
          </a:p>
          <a:p>
            <a:pPr lvl="1">
              <a:lnSpc>
                <a:spcPct val="90000"/>
              </a:lnSpc>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优点</a:t>
            </a:r>
            <a:r>
              <a:rPr lang="en-GB" altLang="zh-CN" sz="2400" b="1" dirty="0">
                <a:solidFill>
                  <a:srgbClr val="0070C0"/>
                </a:solidFill>
              </a:rPr>
              <a:t>—</a:t>
            </a:r>
            <a:r>
              <a:rPr lang="zh-CN" altLang="en-GB" sz="2400" b="1" dirty="0">
                <a:solidFill>
                  <a:srgbClr val="0070C0"/>
                </a:solidFill>
              </a:rPr>
              <a:t>接力切换可提高切换成功率，降低切换时对临近基站信道资源的占用。</a:t>
            </a:r>
          </a:p>
          <a:p>
            <a:pPr lvl="1">
              <a:lnSpc>
                <a:spcPct val="90000"/>
              </a:lnSpc>
              <a:spcBef>
                <a:spcPts val="500"/>
              </a:spcBef>
              <a:buClr>
                <a:srgbClr val="1D7AC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400" b="1" dirty="0">
                <a:solidFill>
                  <a:srgbClr val="0070C0"/>
                </a:solidFill>
              </a:rPr>
              <a:t>要求</a:t>
            </a:r>
            <a:r>
              <a:rPr lang="en-GB" altLang="zh-CN" sz="2400" b="1" dirty="0">
                <a:solidFill>
                  <a:srgbClr val="0070C0"/>
                </a:solidFill>
              </a:rPr>
              <a:t>—</a:t>
            </a:r>
            <a:r>
              <a:rPr lang="zh-CN" altLang="en-GB" sz="2400" b="1" dirty="0">
                <a:solidFill>
                  <a:srgbClr val="0070C0"/>
                </a:solidFill>
              </a:rPr>
              <a:t>基站控制器（</a:t>
            </a:r>
            <a:r>
              <a:rPr lang="en-GB" altLang="zh-CN" sz="2400" b="1" dirty="0">
                <a:solidFill>
                  <a:srgbClr val="0070C0"/>
                </a:solidFill>
              </a:rPr>
              <a:t>BSC</a:t>
            </a:r>
            <a:r>
              <a:rPr lang="zh-CN" altLang="en-GB" sz="2400" b="1" dirty="0">
                <a:solidFill>
                  <a:srgbClr val="0070C0"/>
                </a:solidFill>
              </a:rPr>
              <a:t>）实时获得移动终端的位置信息，并告知移动终端周围同频基站信息，移动终端同时与两个基站建立联系，切换由</a:t>
            </a:r>
            <a:r>
              <a:rPr lang="en-GB" altLang="zh-CN" sz="2400" b="1" dirty="0">
                <a:solidFill>
                  <a:srgbClr val="0070C0"/>
                </a:solidFill>
              </a:rPr>
              <a:t>BSC</a:t>
            </a:r>
            <a:r>
              <a:rPr lang="zh-CN" altLang="en-GB" sz="2400" b="1" dirty="0">
                <a:solidFill>
                  <a:srgbClr val="0070C0"/>
                </a:solidFill>
              </a:rPr>
              <a:t>判定发起，使移动终端由一个小区切换至另一小区。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7"/>
          <p:cNvGrpSpPr>
            <a:grpSpLocks/>
          </p:cNvGrpSpPr>
          <p:nvPr/>
        </p:nvGrpSpPr>
        <p:grpSpPr bwMode="auto">
          <a:xfrm>
            <a:off x="2214546" y="2714620"/>
            <a:ext cx="5113338" cy="687388"/>
            <a:chOff x="1296" y="1824"/>
            <a:chExt cx="3221" cy="433"/>
          </a:xfrm>
        </p:grpSpPr>
        <p:sp>
          <p:nvSpPr>
            <p:cNvPr id="7" name="AutoShape 18"/>
            <p:cNvSpPr>
              <a:spLocks noChangeArrowheads="1"/>
            </p:cNvSpPr>
            <p:nvPr/>
          </p:nvSpPr>
          <p:spPr bwMode="auto">
            <a:xfrm>
              <a:off x="1556" y="1899"/>
              <a:ext cx="2961" cy="289"/>
            </a:xfrm>
            <a:prstGeom prst="roundRect">
              <a:avLst>
                <a:gd name="adj" fmla="val 16667"/>
              </a:avLst>
            </a:prstGeom>
            <a:gradFill rotWithShape="0">
              <a:gsLst>
                <a:gs pos="0">
                  <a:srgbClr val="9885A3"/>
                </a:gs>
                <a:gs pos="50000">
                  <a:srgbClr val="E8E4EA"/>
                </a:gs>
                <a:gs pos="100000">
                  <a:srgbClr val="9885A3"/>
                </a:gs>
              </a:gsLst>
              <a:lin ang="5400000" scaled="1"/>
            </a:gradFill>
            <a:ln w="12600">
              <a:solidFill>
                <a:srgbClr val="FFFFFF"/>
              </a:solidFill>
              <a:miter lim="800000"/>
              <a:headEnd/>
              <a:tailEnd/>
            </a:ln>
            <a:effectLst/>
          </p:spPr>
          <p:txBody>
            <a:bodyPr wrap="none" anchor="ctr"/>
            <a:lstStyle/>
            <a:p>
              <a:endParaRPr lang="zh-CN" altLang="en-US"/>
            </a:p>
          </p:txBody>
        </p:sp>
        <p:sp>
          <p:nvSpPr>
            <p:cNvPr id="8" name="AutoShape 19"/>
            <p:cNvSpPr>
              <a:spLocks noChangeArrowheads="1"/>
            </p:cNvSpPr>
            <p:nvPr/>
          </p:nvSpPr>
          <p:spPr bwMode="auto">
            <a:xfrm>
              <a:off x="1296" y="1824"/>
              <a:ext cx="467" cy="433"/>
            </a:xfrm>
            <a:prstGeom prst="diamond">
              <a:avLst/>
            </a:prstGeom>
            <a:solidFill>
              <a:srgbClr val="9885A3"/>
            </a:solidFill>
            <a:ln w="25560">
              <a:solidFill>
                <a:srgbClr val="FFFFFF"/>
              </a:solidFill>
              <a:miter lim="800000"/>
              <a:headEnd/>
              <a:tailEnd/>
            </a:ln>
            <a:effectLst/>
          </p:spPr>
          <p:txBody>
            <a:bodyPr wrap="none" anchor="ctr"/>
            <a:lstStyle/>
            <a:p>
              <a:endParaRPr lang="zh-CN" altLang="en-US"/>
            </a:p>
          </p:txBody>
        </p:sp>
        <p:sp>
          <p:nvSpPr>
            <p:cNvPr id="9" name="Text Box 20"/>
            <p:cNvSpPr txBox="1">
              <a:spLocks noChangeArrowheads="1"/>
            </p:cNvSpPr>
            <p:nvPr/>
          </p:nvSpPr>
          <p:spPr bwMode="auto">
            <a:xfrm>
              <a:off x="1711" y="1935"/>
              <a:ext cx="2338" cy="215"/>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0066"/>
                  </a:solidFill>
                </a:rPr>
                <a:t>功率</a:t>
              </a:r>
              <a:r>
                <a:rPr lang="zh-CN" altLang="en-US" sz="1600" b="1" dirty="0" smtClean="0">
                  <a:solidFill>
                    <a:srgbClr val="000066"/>
                  </a:solidFill>
                </a:rPr>
                <a:t>控制与切换</a:t>
              </a:r>
              <a:endParaRPr lang="en-GB" altLang="zh-CN" sz="2000" b="1" dirty="0">
                <a:solidFill>
                  <a:srgbClr val="000066"/>
                </a:solidFill>
              </a:endParaRPr>
            </a:p>
          </p:txBody>
        </p:sp>
        <p:sp>
          <p:nvSpPr>
            <p:cNvPr id="10" name="Text Box 21"/>
            <p:cNvSpPr txBox="1">
              <a:spLocks noChangeArrowheads="1"/>
            </p:cNvSpPr>
            <p:nvPr/>
          </p:nvSpPr>
          <p:spPr bwMode="auto">
            <a:xfrm>
              <a:off x="1377" y="1947"/>
              <a:ext cx="294" cy="215"/>
            </a:xfrm>
            <a:prstGeom prst="rect">
              <a:avLst/>
            </a:prstGeom>
            <a:noFill/>
            <a:ln w="9525">
              <a:noFill/>
              <a:round/>
              <a:headEnd/>
              <a:tailEnd/>
            </a:ln>
            <a:effectLst/>
          </p:spPr>
          <p:txBody>
            <a:bodyPr wrap="none" lIns="90000" tIns="46800" rIns="90000" bIns="46800">
              <a:spAutoFit/>
            </a:bodyPr>
            <a:lstStyle/>
            <a:p>
              <a:pPr algn="ctr" eaLnBrk="0" hangingPunct="0">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smtClean="0">
                  <a:solidFill>
                    <a:srgbClr val="FFFFFF"/>
                  </a:solidFill>
                </a:rPr>
                <a:t>7.5</a:t>
              </a:r>
              <a:endParaRPr lang="en-GB" altLang="zh-CN" sz="1600" dirty="0">
                <a:solidFill>
                  <a:srgbClr val="FFFFFF"/>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blinds(horizontal)">
                                      <p:cBhvr additive="repl">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idx="10"/>
          </p:nvPr>
        </p:nvSpPr>
        <p:spPr/>
        <p:txBody>
          <a:bodyPr/>
          <a:lstStyle/>
          <a:p>
            <a:r>
              <a:rPr lang="en-GB" altLang="zh-CN"/>
              <a:t>Mobile Communication Theory</a:t>
            </a:r>
          </a:p>
        </p:txBody>
      </p:sp>
      <p:sp>
        <p:nvSpPr>
          <p:cNvPr id="12289" name="Rectangle 1"/>
          <p:cNvSpPr>
            <a:spLocks noChangeArrowheads="1"/>
          </p:cNvSpPr>
          <p:nvPr/>
        </p:nvSpPr>
        <p:spPr bwMode="auto">
          <a:xfrm>
            <a:off x="471488" y="-100013"/>
            <a:ext cx="7772400" cy="1143001"/>
          </a:xfrm>
          <a:prstGeom prst="rect">
            <a:avLst/>
          </a:prstGeom>
          <a:noFill/>
          <a:ln w="9525">
            <a:noFill/>
            <a:round/>
            <a:headEnd/>
            <a:tailEnd/>
          </a:ln>
          <a:effectLst/>
        </p:spPr>
        <p:txBody>
          <a:bodyPr lIns="92160" tIns="46080" rIns="92160" bIns="46080" anchor="ctr"/>
          <a:lstStyle/>
          <a:p>
            <a:pP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3200" dirty="0">
                <a:solidFill>
                  <a:srgbClr val="FFFFFF"/>
                </a:solidFill>
              </a:rPr>
              <a:t>IMT-2000</a:t>
            </a:r>
            <a:r>
              <a:rPr lang="zh-CN" altLang="en-GB" sz="3200" dirty="0">
                <a:solidFill>
                  <a:srgbClr val="FFFFFF"/>
                </a:solidFill>
              </a:rPr>
              <a:t>的发展历程</a:t>
            </a:r>
            <a:r>
              <a:rPr lang="en-GB" altLang="zh-CN" sz="3200" dirty="0" smtClean="0">
                <a:solidFill>
                  <a:srgbClr val="FFFFFF"/>
                </a:solidFill>
              </a:rPr>
              <a:t>(</a:t>
            </a:r>
            <a:r>
              <a:rPr lang="en-US" altLang="zh-CN" sz="3200" dirty="0" smtClean="0">
                <a:solidFill>
                  <a:srgbClr val="FFFFFF"/>
                </a:solidFill>
              </a:rPr>
              <a:t>2</a:t>
            </a:r>
            <a:r>
              <a:rPr lang="en-GB" altLang="zh-CN" sz="3200" dirty="0" smtClean="0">
                <a:solidFill>
                  <a:srgbClr val="FFFFFF"/>
                </a:solidFill>
              </a:rPr>
              <a:t>)</a:t>
            </a:r>
            <a:r>
              <a:rPr lang="en-GB" altLang="zh-CN" sz="3200" dirty="0">
                <a:solidFill>
                  <a:srgbClr val="FFFFFF"/>
                </a:solidFill>
              </a:rPr>
              <a:t>‏</a:t>
            </a:r>
          </a:p>
        </p:txBody>
      </p:sp>
      <p:sp>
        <p:nvSpPr>
          <p:cNvPr id="12290" name="Rectangle 2"/>
          <p:cNvSpPr>
            <a:spLocks noChangeArrowheads="1"/>
          </p:cNvSpPr>
          <p:nvPr/>
        </p:nvSpPr>
        <p:spPr bwMode="auto">
          <a:xfrm>
            <a:off x="395288" y="1773238"/>
            <a:ext cx="7543800" cy="4114800"/>
          </a:xfrm>
          <a:prstGeom prst="rect">
            <a:avLst/>
          </a:prstGeom>
          <a:noFill/>
          <a:ln w="9525">
            <a:noFill/>
            <a:round/>
            <a:headEnd/>
            <a:tailEnd/>
          </a:ln>
          <a:effectLst/>
        </p:spPr>
        <p:txBody>
          <a:bodyPr lIns="92160" tIns="46080" rIns="92160" bIns="46080"/>
          <a:lstStyle/>
          <a:p>
            <a:pPr marL="341313" indent="-341313" algn="just">
              <a:spcBef>
                <a:spcPts val="500"/>
              </a:spcBef>
              <a:buClr>
                <a:srgbClr val="5AA5DE"/>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ltLang="zh-CN" sz="2000">
                <a:solidFill>
                  <a:srgbClr val="1D7ACF"/>
                </a:solidFill>
                <a:latin typeface="Verdana" pitchFamily="32" charset="0"/>
              </a:rPr>
              <a:t>2000</a:t>
            </a:r>
            <a:r>
              <a:rPr lang="zh-CN" altLang="en-GB" sz="2000">
                <a:solidFill>
                  <a:srgbClr val="1D7ACF"/>
                </a:solidFill>
                <a:latin typeface="Verdana" pitchFamily="32" charset="0"/>
              </a:rPr>
              <a:t>年</a:t>
            </a:r>
            <a:r>
              <a:rPr lang="en-GB" altLang="zh-CN" sz="2000">
                <a:solidFill>
                  <a:srgbClr val="1D7ACF"/>
                </a:solidFill>
                <a:latin typeface="Verdana" pitchFamily="32" charset="0"/>
              </a:rPr>
              <a:t>5</a:t>
            </a:r>
            <a:r>
              <a:rPr lang="zh-CN" altLang="en-GB" sz="2000">
                <a:solidFill>
                  <a:srgbClr val="1D7ACF"/>
                </a:solidFill>
                <a:latin typeface="Verdana" pitchFamily="32" charset="0"/>
              </a:rPr>
              <a:t>月，国际电信联盟</a:t>
            </a:r>
            <a:r>
              <a:rPr lang="en-GB" altLang="zh-CN" sz="2000">
                <a:solidFill>
                  <a:srgbClr val="1D7ACF"/>
                </a:solidFill>
                <a:latin typeface="Verdana" pitchFamily="32" charset="0"/>
              </a:rPr>
              <a:t>-</a:t>
            </a:r>
            <a:r>
              <a:rPr lang="zh-CN" altLang="en-GB" sz="2000">
                <a:solidFill>
                  <a:srgbClr val="1D7ACF"/>
                </a:solidFill>
                <a:latin typeface="Verdana" pitchFamily="32" charset="0"/>
              </a:rPr>
              <a:t>无线标准部（</a:t>
            </a:r>
            <a:r>
              <a:rPr lang="en-GB" altLang="zh-CN" sz="2000">
                <a:solidFill>
                  <a:srgbClr val="1D7ACF"/>
                </a:solidFill>
                <a:latin typeface="Verdana" pitchFamily="32" charset="0"/>
              </a:rPr>
              <a:t>ITU-R</a:t>
            </a:r>
            <a:r>
              <a:rPr lang="zh-CN" altLang="en-GB" sz="2000">
                <a:solidFill>
                  <a:srgbClr val="1D7ACF"/>
                </a:solidFill>
                <a:latin typeface="Verdana" pitchFamily="32" charset="0"/>
              </a:rPr>
              <a:t>）最终通过</a:t>
            </a:r>
            <a:r>
              <a:rPr lang="en-GB" altLang="zh-CN" sz="2000">
                <a:solidFill>
                  <a:srgbClr val="1D7ACF"/>
                </a:solidFill>
                <a:latin typeface="Verdana" pitchFamily="32" charset="0"/>
              </a:rPr>
              <a:t>IMT-2000</a:t>
            </a:r>
            <a:r>
              <a:rPr lang="zh-CN" altLang="en-GB" sz="2000">
                <a:solidFill>
                  <a:srgbClr val="1D7ACF"/>
                </a:solidFill>
                <a:latin typeface="Verdana" pitchFamily="32" charset="0"/>
              </a:rPr>
              <a:t>无线接口规范（</a:t>
            </a:r>
            <a:r>
              <a:rPr lang="en-GB" altLang="zh-CN" sz="2000">
                <a:solidFill>
                  <a:srgbClr val="1D7ACF"/>
                </a:solidFill>
                <a:latin typeface="Verdana" pitchFamily="32" charset="0"/>
              </a:rPr>
              <a:t>M.1457</a:t>
            </a:r>
            <a:r>
              <a:rPr lang="zh-CN" altLang="en-GB" sz="2000">
                <a:solidFill>
                  <a:srgbClr val="1D7ACF"/>
                </a:solidFill>
                <a:latin typeface="Verdana" pitchFamily="32" charset="0"/>
              </a:rPr>
              <a:t>），包括：</a:t>
            </a:r>
            <a:br>
              <a:rPr lang="zh-CN" altLang="en-GB" sz="2000">
                <a:solidFill>
                  <a:srgbClr val="1D7ACF"/>
                </a:solidFill>
                <a:latin typeface="Verdana" pitchFamily="32" charset="0"/>
              </a:rPr>
            </a:br>
            <a:r>
              <a:rPr lang="en-GB" altLang="zh-CN" sz="2000">
                <a:solidFill>
                  <a:srgbClr val="1D7ACF"/>
                </a:solidFill>
                <a:latin typeface="Verdana" pitchFamily="32" charset="0"/>
              </a:rPr>
              <a:t>--</a:t>
            </a:r>
            <a:r>
              <a:rPr lang="zh-CN" altLang="en-GB" sz="2000">
                <a:solidFill>
                  <a:srgbClr val="1D7ACF"/>
                </a:solidFill>
                <a:latin typeface="Verdana" pitchFamily="32" charset="0"/>
              </a:rPr>
              <a:t>美国电信工业协会（</a:t>
            </a:r>
            <a:r>
              <a:rPr lang="en-GB" altLang="zh-CN" sz="2000">
                <a:solidFill>
                  <a:srgbClr val="1D7ACF"/>
                </a:solidFill>
                <a:latin typeface="Verdana" pitchFamily="32" charset="0"/>
              </a:rPr>
              <a:t>TIA</a:t>
            </a:r>
            <a:r>
              <a:rPr lang="zh-CN" altLang="en-GB" sz="2000">
                <a:solidFill>
                  <a:srgbClr val="1D7ACF"/>
                </a:solidFill>
                <a:latin typeface="Verdana" pitchFamily="32" charset="0"/>
              </a:rPr>
              <a:t>）提交的</a:t>
            </a:r>
            <a:r>
              <a:rPr lang="en-GB" altLang="zh-CN" sz="2000">
                <a:solidFill>
                  <a:srgbClr val="FF3300"/>
                </a:solidFill>
                <a:latin typeface="Verdana" pitchFamily="32" charset="0"/>
              </a:rPr>
              <a:t>cdma2000</a:t>
            </a:r>
            <a:r>
              <a:rPr lang="en-GB" altLang="zh-CN" sz="2000">
                <a:solidFill>
                  <a:srgbClr val="1D7ACF"/>
                </a:solidFill>
                <a:latin typeface="Verdana" pitchFamily="32" charset="0"/>
              </a:rPr>
              <a:t/>
            </a:r>
            <a:br>
              <a:rPr lang="en-GB" altLang="zh-CN" sz="2000">
                <a:solidFill>
                  <a:srgbClr val="1D7ACF"/>
                </a:solidFill>
                <a:latin typeface="Verdana" pitchFamily="32" charset="0"/>
              </a:rPr>
            </a:br>
            <a:r>
              <a:rPr lang="en-GB" altLang="zh-CN" sz="2000">
                <a:solidFill>
                  <a:srgbClr val="1D7ACF"/>
                </a:solidFill>
                <a:latin typeface="Verdana" pitchFamily="32" charset="0"/>
              </a:rPr>
              <a:t>--</a:t>
            </a:r>
            <a:r>
              <a:rPr lang="zh-CN" altLang="en-GB" sz="2000">
                <a:solidFill>
                  <a:srgbClr val="1D7ACF"/>
                </a:solidFill>
                <a:latin typeface="Verdana" pitchFamily="32" charset="0"/>
              </a:rPr>
              <a:t>欧洲电信标准化协会（</a:t>
            </a:r>
            <a:r>
              <a:rPr lang="en-GB" altLang="zh-CN" sz="2000">
                <a:solidFill>
                  <a:srgbClr val="1D7ACF"/>
                </a:solidFill>
                <a:latin typeface="Verdana" pitchFamily="32" charset="0"/>
              </a:rPr>
              <a:t>ETSI</a:t>
            </a:r>
            <a:r>
              <a:rPr lang="zh-CN" altLang="en-GB" sz="2000">
                <a:solidFill>
                  <a:srgbClr val="1D7ACF"/>
                </a:solidFill>
                <a:latin typeface="Verdana" pitchFamily="32" charset="0"/>
              </a:rPr>
              <a:t>）提交的</a:t>
            </a:r>
            <a:r>
              <a:rPr lang="en-GB" altLang="zh-CN" sz="2000">
                <a:solidFill>
                  <a:srgbClr val="FF3300"/>
                </a:solidFill>
                <a:latin typeface="Verdana" pitchFamily="32" charset="0"/>
              </a:rPr>
              <a:t>WCDMA</a:t>
            </a:r>
            <a:r>
              <a:rPr lang="en-GB" altLang="zh-CN" sz="2000">
                <a:solidFill>
                  <a:srgbClr val="1D7ACF"/>
                </a:solidFill>
                <a:latin typeface="Verdana" pitchFamily="32" charset="0"/>
              </a:rPr>
              <a:t/>
            </a:r>
            <a:br>
              <a:rPr lang="en-GB" altLang="zh-CN" sz="2000">
                <a:solidFill>
                  <a:srgbClr val="1D7ACF"/>
                </a:solidFill>
                <a:latin typeface="Verdana" pitchFamily="32" charset="0"/>
              </a:rPr>
            </a:br>
            <a:r>
              <a:rPr lang="en-GB" altLang="zh-CN" sz="2000">
                <a:solidFill>
                  <a:srgbClr val="1D7ACF"/>
                </a:solidFill>
                <a:latin typeface="Verdana" pitchFamily="32" charset="0"/>
              </a:rPr>
              <a:t>--</a:t>
            </a:r>
            <a:r>
              <a:rPr lang="zh-CN" altLang="en-GB" sz="2000">
                <a:solidFill>
                  <a:srgbClr val="1D7ACF"/>
                </a:solidFill>
                <a:latin typeface="Verdana" pitchFamily="32" charset="0"/>
              </a:rPr>
              <a:t>中国电信科学技术研究院（</a:t>
            </a:r>
            <a:r>
              <a:rPr lang="en-GB" altLang="zh-CN" sz="2000">
                <a:solidFill>
                  <a:srgbClr val="1D7ACF"/>
                </a:solidFill>
                <a:latin typeface="Verdana" pitchFamily="32" charset="0"/>
              </a:rPr>
              <a:t>CATT</a:t>
            </a:r>
            <a:r>
              <a:rPr lang="zh-CN" altLang="en-GB" sz="2000">
                <a:solidFill>
                  <a:srgbClr val="1D7ACF"/>
                </a:solidFill>
                <a:latin typeface="Verdana" pitchFamily="32" charset="0"/>
              </a:rPr>
              <a:t>）提交的                                         </a:t>
            </a:r>
            <a:r>
              <a:rPr lang="en-GB" altLang="zh-CN" sz="2000">
                <a:solidFill>
                  <a:srgbClr val="FF3300"/>
                </a:solidFill>
                <a:latin typeface="Verdana" pitchFamily="32" charset="0"/>
              </a:rPr>
              <a:t>TD-SCDMA</a:t>
            </a:r>
          </a:p>
          <a:p>
            <a:pPr marL="341313" indent="-341313">
              <a:spcBef>
                <a:spcPts val="500"/>
              </a:spcBef>
              <a:buClr>
                <a:srgbClr val="5AA5DE"/>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ltLang="zh-CN" sz="2000">
              <a:solidFill>
                <a:srgbClr val="1D7ACF"/>
              </a:solidFill>
              <a:latin typeface="Verdana" pitchFamily="32" charset="0"/>
            </a:endParaRPr>
          </a:p>
          <a:p>
            <a:pPr marL="341313" indent="-341313">
              <a:spcBef>
                <a:spcPts val="500"/>
              </a:spcBef>
              <a:buClr>
                <a:srgbClr val="5AA5DE"/>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altLang="zh-CN" sz="2000">
              <a:solidFill>
                <a:srgbClr val="1D7ACF"/>
              </a:solidFill>
              <a:latin typeface="Verdana" pitchFamily="32"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285728"/>
            <a:ext cx="6210354" cy="523220"/>
          </a:xfrm>
          <a:prstGeom prst="rect">
            <a:avLst/>
          </a:prstGeom>
        </p:spPr>
        <p:txBody>
          <a:bodyPr wrap="none">
            <a:spAutoFit/>
          </a:bodyPr>
          <a:lstStyle/>
          <a:p>
            <a:r>
              <a:rPr lang="en-US" sz="2800" b="1" dirty="0" smtClean="0"/>
              <a:t>CDMA2000 1X</a:t>
            </a:r>
            <a:r>
              <a:rPr lang="zh-CN" altLang="en-US" sz="2800" b="1" dirty="0" smtClean="0"/>
              <a:t>系统中的功率控制技术</a:t>
            </a:r>
            <a:endParaRPr lang="zh-CN" altLang="en-US" sz="2800" b="1" dirty="0"/>
          </a:p>
        </p:txBody>
      </p:sp>
      <p:sp>
        <p:nvSpPr>
          <p:cNvPr id="3" name="矩形 2"/>
          <p:cNvSpPr/>
          <p:nvPr/>
        </p:nvSpPr>
        <p:spPr>
          <a:xfrm>
            <a:off x="1071538" y="1357298"/>
            <a:ext cx="7000924" cy="1815882"/>
          </a:xfrm>
          <a:prstGeom prst="rect">
            <a:avLst/>
          </a:prstGeom>
        </p:spPr>
        <p:txBody>
          <a:bodyPr wrap="square">
            <a:spAutoFit/>
          </a:bodyPr>
          <a:lstStyle/>
          <a:p>
            <a:r>
              <a:rPr lang="zh-CN" altLang="en-US" sz="2800" b="1" dirty="0" smtClean="0">
                <a:solidFill>
                  <a:srgbClr val="0070C0"/>
                </a:solidFill>
              </a:rPr>
              <a:t>（</a:t>
            </a:r>
            <a:r>
              <a:rPr lang="en-US" altLang="zh-CN" sz="2800" b="1" dirty="0" smtClean="0">
                <a:solidFill>
                  <a:srgbClr val="0070C0"/>
                </a:solidFill>
              </a:rPr>
              <a:t>1</a:t>
            </a:r>
            <a:r>
              <a:rPr lang="zh-CN" altLang="en-US" sz="2800" b="1" dirty="0" smtClean="0">
                <a:solidFill>
                  <a:srgbClr val="0070C0"/>
                </a:solidFill>
              </a:rPr>
              <a:t>）上行功率控制，是将上行导频的发射功率作为参考值，并维持专用信道与导频信道之间的功率比例，通过调整上行导频信道功率来进行。</a:t>
            </a:r>
            <a:endParaRPr lang="zh-CN" altLang="en-US" sz="2800" b="1" dirty="0">
              <a:solidFill>
                <a:srgbClr val="0070C0"/>
              </a:solidFill>
            </a:endParaRPr>
          </a:p>
        </p:txBody>
      </p:sp>
      <p:sp>
        <p:nvSpPr>
          <p:cNvPr id="4" name="矩形 3"/>
          <p:cNvSpPr/>
          <p:nvPr/>
        </p:nvSpPr>
        <p:spPr>
          <a:xfrm>
            <a:off x="1071538" y="4000504"/>
            <a:ext cx="6858048" cy="954107"/>
          </a:xfrm>
          <a:prstGeom prst="rect">
            <a:avLst/>
          </a:prstGeom>
        </p:spPr>
        <p:txBody>
          <a:bodyPr wrap="square">
            <a:spAutoFit/>
          </a:bodyPr>
          <a:lstStyle/>
          <a:p>
            <a:r>
              <a:rPr lang="zh-CN" altLang="en-US" sz="2800" b="1" dirty="0" smtClean="0">
                <a:solidFill>
                  <a:srgbClr val="0070C0"/>
                </a:solidFill>
              </a:rPr>
              <a:t>（</a:t>
            </a:r>
            <a:r>
              <a:rPr lang="en-US" altLang="zh-CN" sz="2800" b="1" dirty="0" smtClean="0">
                <a:solidFill>
                  <a:srgbClr val="0070C0"/>
                </a:solidFill>
              </a:rPr>
              <a:t>2</a:t>
            </a:r>
            <a:r>
              <a:rPr lang="zh-CN" altLang="en-US" sz="2800" b="1" dirty="0" smtClean="0">
                <a:solidFill>
                  <a:srgbClr val="0070C0"/>
                </a:solidFill>
              </a:rPr>
              <a:t>）下行功率控制，采用了基于功控控制指令的快速功率控制。</a:t>
            </a:r>
            <a:endParaRPr lang="zh-CN" altLang="en-US" sz="2800"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034" y="214290"/>
            <a:ext cx="3057247" cy="523220"/>
          </a:xfrm>
          <a:prstGeom prst="rect">
            <a:avLst/>
          </a:prstGeom>
        </p:spPr>
        <p:txBody>
          <a:bodyPr wrap="none">
            <a:spAutoFit/>
          </a:bodyPr>
          <a:lstStyle/>
          <a:p>
            <a:r>
              <a:rPr lang="zh-CN" altLang="en-US" sz="2800" b="1" dirty="0" smtClean="0"/>
              <a:t>上行开环功率控制</a:t>
            </a:r>
            <a:endParaRPr lang="zh-CN" altLang="en-US" sz="2800" b="1" dirty="0"/>
          </a:p>
        </p:txBody>
      </p:sp>
      <p:sp>
        <p:nvSpPr>
          <p:cNvPr id="3" name="矩形 2"/>
          <p:cNvSpPr/>
          <p:nvPr/>
        </p:nvSpPr>
        <p:spPr>
          <a:xfrm>
            <a:off x="428596" y="1214422"/>
            <a:ext cx="8286808" cy="954107"/>
          </a:xfrm>
          <a:prstGeom prst="rect">
            <a:avLst/>
          </a:prstGeom>
        </p:spPr>
        <p:txBody>
          <a:bodyPr wrap="square">
            <a:spAutoFit/>
          </a:bodyPr>
          <a:lstStyle/>
          <a:p>
            <a:r>
              <a:rPr lang="zh-CN" altLang="en-US" sz="2800" b="1" dirty="0" smtClean="0">
                <a:solidFill>
                  <a:srgbClr val="00B050"/>
                </a:solidFill>
              </a:rPr>
              <a:t>开环功率控制在上行接入信道（</a:t>
            </a:r>
            <a:r>
              <a:rPr lang="en-US" sz="2800" b="1" dirty="0" smtClean="0">
                <a:solidFill>
                  <a:srgbClr val="00B050"/>
                </a:solidFill>
              </a:rPr>
              <a:t>R-ACH</a:t>
            </a:r>
            <a:r>
              <a:rPr lang="zh-CN" altLang="en-US" sz="2800" b="1" dirty="0" smtClean="0">
                <a:solidFill>
                  <a:srgbClr val="00B050"/>
                </a:solidFill>
              </a:rPr>
              <a:t>）和上行增强接入信道（</a:t>
            </a:r>
            <a:r>
              <a:rPr lang="en-US" sz="2800" b="1" dirty="0" smtClean="0">
                <a:solidFill>
                  <a:srgbClr val="00B050"/>
                </a:solidFill>
              </a:rPr>
              <a:t>R-EACH</a:t>
            </a:r>
            <a:r>
              <a:rPr lang="zh-CN" altLang="en-US" sz="2800" b="1" dirty="0" smtClean="0">
                <a:solidFill>
                  <a:srgbClr val="00B050"/>
                </a:solidFill>
              </a:rPr>
              <a:t>）上使用</a:t>
            </a:r>
            <a:r>
              <a:rPr lang="en-US" altLang="zh-CN" sz="2800" b="1" dirty="0" smtClean="0">
                <a:solidFill>
                  <a:srgbClr val="00B050"/>
                </a:solidFill>
              </a:rPr>
              <a:t>.</a:t>
            </a:r>
            <a:endParaRPr lang="zh-CN" altLang="en-US" sz="2800" b="1" dirty="0">
              <a:solidFill>
                <a:srgbClr val="00B050"/>
              </a:solidFill>
            </a:endParaRPr>
          </a:p>
        </p:txBody>
      </p:sp>
      <p:sp>
        <p:nvSpPr>
          <p:cNvPr id="4" name="矩形 3"/>
          <p:cNvSpPr/>
          <p:nvPr/>
        </p:nvSpPr>
        <p:spPr>
          <a:xfrm>
            <a:off x="1071538" y="2786058"/>
            <a:ext cx="7143800" cy="2308324"/>
          </a:xfrm>
          <a:prstGeom prst="rect">
            <a:avLst/>
          </a:prstGeom>
        </p:spPr>
        <p:txBody>
          <a:bodyPr wrap="square">
            <a:spAutoFit/>
          </a:bodyPr>
          <a:lstStyle/>
          <a:p>
            <a:r>
              <a:rPr lang="zh-CN" altLang="en-US" sz="2400" b="1" dirty="0" smtClean="0">
                <a:solidFill>
                  <a:srgbClr val="0070C0"/>
                </a:solidFill>
              </a:rPr>
              <a:t>使用</a:t>
            </a:r>
            <a:r>
              <a:rPr lang="en-US" sz="2400" b="1" dirty="0" smtClean="0">
                <a:solidFill>
                  <a:srgbClr val="0070C0"/>
                </a:solidFill>
              </a:rPr>
              <a:t>R-EACH</a:t>
            </a:r>
            <a:r>
              <a:rPr lang="zh-CN" altLang="en-US" sz="2400" b="1" dirty="0" smtClean="0">
                <a:solidFill>
                  <a:srgbClr val="0070C0"/>
                </a:solidFill>
              </a:rPr>
              <a:t>时，</a:t>
            </a:r>
            <a:r>
              <a:rPr lang="en-US" sz="2400" b="1" dirty="0" smtClean="0">
                <a:solidFill>
                  <a:srgbClr val="0070C0"/>
                </a:solidFill>
              </a:rPr>
              <a:t>R-PICH</a:t>
            </a:r>
            <a:r>
              <a:rPr lang="zh-CN" altLang="en-US" sz="2400" b="1" dirty="0" smtClean="0">
                <a:solidFill>
                  <a:srgbClr val="0070C0"/>
                </a:solidFill>
              </a:rPr>
              <a:t>的开环功率估计为：</a:t>
            </a:r>
          </a:p>
          <a:p>
            <a:r>
              <a:rPr lang="zh-CN" altLang="en-US" sz="2400" b="1" dirty="0" smtClean="0">
                <a:solidFill>
                  <a:srgbClr val="0070C0"/>
                </a:solidFill>
              </a:rPr>
              <a:t>导频信道平均输出功率（</a:t>
            </a:r>
            <a:r>
              <a:rPr lang="en-US" sz="2400" b="1" dirty="0" err="1" smtClean="0">
                <a:solidFill>
                  <a:srgbClr val="0070C0"/>
                </a:solidFill>
              </a:rPr>
              <a:t>dBm</a:t>
            </a:r>
            <a:r>
              <a:rPr lang="zh-CN" altLang="en-US" sz="2400" b="1" dirty="0" smtClean="0">
                <a:solidFill>
                  <a:srgbClr val="0070C0"/>
                </a:solidFill>
              </a:rPr>
              <a:t>） </a:t>
            </a:r>
            <a:r>
              <a:rPr lang="en-US" sz="2400" b="1" dirty="0" smtClean="0">
                <a:solidFill>
                  <a:srgbClr val="0070C0"/>
                </a:solidFill>
              </a:rPr>
              <a:t>=</a:t>
            </a:r>
            <a:endParaRPr lang="zh-CN" altLang="en-US" sz="2400" b="1" dirty="0" smtClean="0">
              <a:solidFill>
                <a:srgbClr val="0070C0"/>
              </a:solidFill>
            </a:endParaRPr>
          </a:p>
          <a:p>
            <a:r>
              <a:rPr lang="en-US" sz="2400" b="1" dirty="0" smtClean="0">
                <a:solidFill>
                  <a:srgbClr val="0070C0"/>
                </a:solidFill>
              </a:rPr>
              <a:t>– </a:t>
            </a:r>
            <a:r>
              <a:rPr lang="zh-CN" altLang="en-US" sz="2400" b="1" dirty="0" smtClean="0">
                <a:solidFill>
                  <a:srgbClr val="0070C0"/>
                </a:solidFill>
              </a:rPr>
              <a:t>平均输入功率（</a:t>
            </a:r>
            <a:r>
              <a:rPr lang="en-US" sz="2400" b="1" dirty="0" err="1" smtClean="0">
                <a:solidFill>
                  <a:srgbClr val="0070C0"/>
                </a:solidFill>
              </a:rPr>
              <a:t>dBm</a:t>
            </a:r>
            <a:r>
              <a:rPr lang="zh-CN" altLang="en-US" sz="2400" b="1" dirty="0" smtClean="0">
                <a:solidFill>
                  <a:srgbClr val="0070C0"/>
                </a:solidFill>
              </a:rPr>
              <a:t>）</a:t>
            </a:r>
          </a:p>
          <a:p>
            <a:r>
              <a:rPr lang="en-US" sz="2400" b="1" dirty="0" smtClean="0">
                <a:solidFill>
                  <a:srgbClr val="0070C0"/>
                </a:solidFill>
              </a:rPr>
              <a:t>+ </a:t>
            </a:r>
            <a:r>
              <a:rPr lang="zh-CN" altLang="en-US" sz="2400" b="1" dirty="0" smtClean="0">
                <a:solidFill>
                  <a:srgbClr val="0070C0"/>
                </a:solidFill>
              </a:rPr>
              <a:t>功率偏置（参见开环功率偏置表） </a:t>
            </a:r>
            <a:r>
              <a:rPr lang="en-US" sz="2400" b="1" dirty="0" smtClean="0">
                <a:solidFill>
                  <a:srgbClr val="0070C0"/>
                </a:solidFill>
              </a:rPr>
              <a:t>+ </a:t>
            </a:r>
            <a:r>
              <a:rPr lang="zh-CN" altLang="en-US" sz="2400" b="1" dirty="0" smtClean="0">
                <a:solidFill>
                  <a:srgbClr val="0070C0"/>
                </a:solidFill>
              </a:rPr>
              <a:t>干扰校正</a:t>
            </a:r>
          </a:p>
          <a:p>
            <a:r>
              <a:rPr lang="en-US" sz="2400" b="1" dirty="0" smtClean="0">
                <a:solidFill>
                  <a:srgbClr val="0070C0"/>
                </a:solidFill>
              </a:rPr>
              <a:t>+ EACH_NOM_PWRs + EACH_INIT_PWRs</a:t>
            </a:r>
            <a:endParaRPr lang="zh-CN" altLang="en-US" sz="2400" b="1" dirty="0" smtClean="0">
              <a:solidFill>
                <a:srgbClr val="0070C0"/>
              </a:solidFill>
            </a:endParaRPr>
          </a:p>
          <a:p>
            <a:r>
              <a:rPr lang="en-US" sz="2400" b="1" dirty="0" smtClean="0">
                <a:solidFill>
                  <a:srgbClr val="0070C0"/>
                </a:solidFill>
              </a:rPr>
              <a:t>+ PWR_LVL</a:t>
            </a:r>
            <a:r>
              <a:rPr lang="en-US" altLang="zh-CN" sz="2400" b="1" dirty="0" smtClean="0">
                <a:solidFill>
                  <a:srgbClr val="0070C0"/>
                </a:solidFill>
              </a:rPr>
              <a:t>×</a:t>
            </a:r>
            <a:r>
              <a:rPr lang="en-US" sz="2400" b="1" dirty="0" smtClean="0">
                <a:solidFill>
                  <a:srgbClr val="0070C0"/>
                </a:solidFill>
              </a:rPr>
              <a:t>PWR_STEP_EACHs + 6</a:t>
            </a:r>
            <a:endParaRPr lang="zh-CN" altLang="en-US" sz="2400"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034" y="214290"/>
            <a:ext cx="3070071" cy="523220"/>
          </a:xfrm>
          <a:prstGeom prst="rect">
            <a:avLst/>
          </a:prstGeom>
        </p:spPr>
        <p:txBody>
          <a:bodyPr wrap="none">
            <a:spAutoFit/>
          </a:bodyPr>
          <a:lstStyle/>
          <a:p>
            <a:r>
              <a:rPr lang="zh-CN" altLang="en-US" sz="2800" b="1" dirty="0" smtClean="0"/>
              <a:t>上行闭环功率控制</a:t>
            </a:r>
            <a:endParaRPr lang="zh-CN" altLang="en-US" sz="2800" b="1" dirty="0"/>
          </a:p>
        </p:txBody>
      </p:sp>
      <p:sp>
        <p:nvSpPr>
          <p:cNvPr id="3" name="矩形 2"/>
          <p:cNvSpPr/>
          <p:nvPr/>
        </p:nvSpPr>
        <p:spPr>
          <a:xfrm>
            <a:off x="642910" y="1214422"/>
            <a:ext cx="7643866" cy="830997"/>
          </a:xfrm>
          <a:prstGeom prst="rect">
            <a:avLst/>
          </a:prstGeom>
        </p:spPr>
        <p:txBody>
          <a:bodyPr wrap="square">
            <a:spAutoFit/>
          </a:bodyPr>
          <a:lstStyle/>
          <a:p>
            <a:r>
              <a:rPr lang="zh-CN" altLang="en-US" sz="2400" b="1" dirty="0" smtClean="0">
                <a:solidFill>
                  <a:srgbClr val="0070C0"/>
                </a:solidFill>
              </a:rPr>
              <a:t>＊所有上行链路上的专用信道进行闭环功率控制，对各</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个信道的平均发射功率进行精确的调整。</a:t>
            </a:r>
            <a:endParaRPr lang="zh-CN" altLang="en-US" sz="2400" b="1" dirty="0">
              <a:solidFill>
                <a:srgbClr val="0070C0"/>
              </a:solidFill>
            </a:endParaRPr>
          </a:p>
        </p:txBody>
      </p:sp>
      <p:sp>
        <p:nvSpPr>
          <p:cNvPr id="832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642910" y="2571744"/>
            <a:ext cx="7500990" cy="830997"/>
          </a:xfrm>
          <a:prstGeom prst="rect">
            <a:avLst/>
          </a:prstGeom>
        </p:spPr>
        <p:txBody>
          <a:bodyPr wrap="square">
            <a:spAutoFit/>
          </a:bodyPr>
          <a:lstStyle/>
          <a:p>
            <a:r>
              <a:rPr lang="zh-CN" altLang="en-US" sz="2400" b="1" dirty="0" smtClean="0">
                <a:solidFill>
                  <a:srgbClr val="0070C0"/>
                </a:solidFill>
              </a:rPr>
              <a:t>＊ </a:t>
            </a:r>
            <a:r>
              <a:rPr lang="en-US" sz="2400" b="1" dirty="0" smtClean="0">
                <a:solidFill>
                  <a:srgbClr val="0070C0"/>
                </a:solidFill>
              </a:rPr>
              <a:t>CDMA2000 1X</a:t>
            </a:r>
            <a:r>
              <a:rPr lang="zh-CN" altLang="en-US" sz="2400" b="1" dirty="0" smtClean="0">
                <a:solidFill>
                  <a:srgbClr val="0070C0"/>
                </a:solidFill>
              </a:rPr>
              <a:t>系统上行链路采用快速的闭环功率 </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控制，功控速率为</a:t>
            </a:r>
            <a:r>
              <a:rPr lang="en-US" sz="2400" b="1" dirty="0" smtClean="0">
                <a:solidFill>
                  <a:srgbClr val="0070C0"/>
                </a:solidFill>
              </a:rPr>
              <a:t>800Hz</a:t>
            </a:r>
            <a:r>
              <a:rPr lang="zh-CN" altLang="en-US" sz="2400" b="1" dirty="0" smtClean="0">
                <a:solidFill>
                  <a:srgbClr val="0070C0"/>
                </a:solidFill>
              </a:rPr>
              <a:t>。</a:t>
            </a:r>
            <a:endParaRPr lang="zh-CN" altLang="en-US" sz="2400" b="1" dirty="0">
              <a:solidFill>
                <a:srgbClr val="0070C0"/>
              </a:solidFill>
            </a:endParaRPr>
          </a:p>
        </p:txBody>
      </p:sp>
      <p:sp>
        <p:nvSpPr>
          <p:cNvPr id="832524" name="Rectangle 1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17" name="矩形 16"/>
          <p:cNvSpPr/>
          <p:nvPr/>
        </p:nvSpPr>
        <p:spPr>
          <a:xfrm>
            <a:off x="642910" y="3714752"/>
            <a:ext cx="7500990" cy="461665"/>
          </a:xfrm>
          <a:prstGeom prst="rect">
            <a:avLst/>
          </a:prstGeom>
        </p:spPr>
        <p:txBody>
          <a:bodyPr wrap="square">
            <a:spAutoFit/>
          </a:bodyPr>
          <a:lstStyle/>
          <a:p>
            <a:r>
              <a:rPr lang="zh-CN" altLang="en-US" sz="2400" b="1" dirty="0" smtClean="0">
                <a:solidFill>
                  <a:srgbClr val="0070C0"/>
                </a:solidFill>
              </a:rPr>
              <a:t>＊内环功控测量上行导频信道的强度。</a:t>
            </a:r>
            <a:r>
              <a:rPr lang="en-US" sz="2400" b="1" dirty="0" smtClean="0">
                <a:solidFill>
                  <a:srgbClr val="0070C0"/>
                </a:solidFill>
              </a:rPr>
              <a:t> </a:t>
            </a:r>
            <a:endParaRPr lang="zh-CN" altLang="en-US" sz="2400"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465" name="Object 1"/>
          <p:cNvGraphicFramePr>
            <a:graphicFrameLocks noChangeAspect="1"/>
          </p:cNvGraphicFramePr>
          <p:nvPr/>
        </p:nvGraphicFramePr>
        <p:xfrm>
          <a:off x="1571604" y="1500174"/>
          <a:ext cx="6135688" cy="4572000"/>
        </p:xfrm>
        <a:graphic>
          <a:graphicData uri="http://schemas.openxmlformats.org/presentationml/2006/ole">
            <p:oleObj spid="_x0000_s830465" name="Visio" r:id="rId4" imgW="3923163" imgH="2926941" progId="Visio.Drawing.11">
              <p:embed/>
            </p:oleObj>
          </a:graphicData>
        </a:graphic>
      </p:graphicFrame>
      <p:sp>
        <p:nvSpPr>
          <p:cNvPr id="4" name="矩形 3"/>
          <p:cNvSpPr/>
          <p:nvPr/>
        </p:nvSpPr>
        <p:spPr>
          <a:xfrm>
            <a:off x="500034" y="214290"/>
            <a:ext cx="3070071" cy="523220"/>
          </a:xfrm>
          <a:prstGeom prst="rect">
            <a:avLst/>
          </a:prstGeom>
        </p:spPr>
        <p:txBody>
          <a:bodyPr wrap="none">
            <a:spAutoFit/>
          </a:bodyPr>
          <a:lstStyle/>
          <a:p>
            <a:r>
              <a:rPr lang="zh-CN" altLang="en-US" sz="2800" b="1" dirty="0" smtClean="0"/>
              <a:t>上行闭环功率控制</a:t>
            </a: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214290"/>
            <a:ext cx="3070071" cy="523220"/>
          </a:xfrm>
          <a:prstGeom prst="rect">
            <a:avLst/>
          </a:prstGeom>
        </p:spPr>
        <p:txBody>
          <a:bodyPr wrap="none">
            <a:spAutoFit/>
          </a:bodyPr>
          <a:lstStyle/>
          <a:p>
            <a:r>
              <a:rPr lang="zh-CN" altLang="en-US" sz="2800" b="1" dirty="0" smtClean="0"/>
              <a:t>下行快速功率控制</a:t>
            </a:r>
            <a:endParaRPr lang="zh-CN" altLang="en-US" sz="2800" b="1" dirty="0"/>
          </a:p>
        </p:txBody>
      </p:sp>
      <p:sp>
        <p:nvSpPr>
          <p:cNvPr id="4" name="矩形 3"/>
          <p:cNvSpPr/>
          <p:nvPr/>
        </p:nvSpPr>
        <p:spPr>
          <a:xfrm>
            <a:off x="357158" y="1000108"/>
            <a:ext cx="8072494" cy="830997"/>
          </a:xfrm>
          <a:prstGeom prst="rect">
            <a:avLst/>
          </a:prstGeom>
        </p:spPr>
        <p:txBody>
          <a:bodyPr wrap="square">
            <a:spAutoFit/>
          </a:bodyPr>
          <a:lstStyle/>
          <a:p>
            <a:r>
              <a:rPr lang="zh-CN" altLang="en-US" sz="2400" b="1" dirty="0" smtClean="0">
                <a:solidFill>
                  <a:srgbClr val="0070C0"/>
                </a:solidFill>
              </a:rPr>
              <a:t>下行快速功控的原理与上行闭环功率控制相似，它在移动台增加了一个功率控制环</a:t>
            </a:r>
            <a:r>
              <a:rPr lang="en-US" altLang="zh-CN" sz="2400" b="1" dirty="0" smtClean="0">
                <a:solidFill>
                  <a:srgbClr val="0070C0"/>
                </a:solidFill>
              </a:rPr>
              <a:t>.</a:t>
            </a:r>
            <a:endParaRPr lang="zh-CN" altLang="en-US" sz="2400" b="1" dirty="0">
              <a:solidFill>
                <a:srgbClr val="0070C0"/>
              </a:solidFill>
            </a:endParaRPr>
          </a:p>
        </p:txBody>
      </p:sp>
      <p:sp>
        <p:nvSpPr>
          <p:cNvPr id="82841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28418" name="Object 2"/>
          <p:cNvGraphicFramePr>
            <a:graphicFrameLocks noChangeAspect="1"/>
          </p:cNvGraphicFramePr>
          <p:nvPr/>
        </p:nvGraphicFramePr>
        <p:xfrm>
          <a:off x="620952" y="1714489"/>
          <a:ext cx="7808700" cy="4756650"/>
        </p:xfrm>
        <a:graphic>
          <a:graphicData uri="http://schemas.openxmlformats.org/presentationml/2006/ole">
            <p:oleObj spid="_x0000_s828418" name="Visio" r:id="rId4" imgW="4582768" imgH="2788812" progId="Visio.Drawing.11">
              <p:embed/>
            </p:oleObj>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662" y="142852"/>
            <a:ext cx="4857784" cy="507831"/>
          </a:xfrm>
          <a:prstGeom prst="rect">
            <a:avLst/>
          </a:prstGeom>
        </p:spPr>
        <p:txBody>
          <a:bodyPr wrap="square">
            <a:spAutoFit/>
          </a:bodyPr>
          <a:lstStyle/>
          <a:p>
            <a:r>
              <a:rPr lang="en-US" sz="2700" b="1" dirty="0" smtClean="0"/>
              <a:t>CDMA2000 1X</a:t>
            </a:r>
            <a:r>
              <a:rPr lang="zh-CN" altLang="en-US" sz="2700" b="1" dirty="0" smtClean="0"/>
              <a:t>系统中切换</a:t>
            </a:r>
            <a:endParaRPr lang="zh-CN" altLang="en-US" sz="2700" b="1" dirty="0"/>
          </a:p>
        </p:txBody>
      </p:sp>
      <p:sp>
        <p:nvSpPr>
          <p:cNvPr id="3" name="矩形 2"/>
          <p:cNvSpPr/>
          <p:nvPr/>
        </p:nvSpPr>
        <p:spPr>
          <a:xfrm>
            <a:off x="285720" y="1357298"/>
            <a:ext cx="8643998" cy="1200329"/>
          </a:xfrm>
          <a:prstGeom prst="rect">
            <a:avLst/>
          </a:prstGeom>
        </p:spPr>
        <p:txBody>
          <a:bodyPr wrap="square">
            <a:spAutoFit/>
          </a:bodyPr>
          <a:lstStyle/>
          <a:p>
            <a:r>
              <a:rPr lang="zh-CN" altLang="en-US" sz="2400" b="1" dirty="0" smtClean="0">
                <a:solidFill>
                  <a:srgbClr val="0070C0"/>
                </a:solidFill>
              </a:rPr>
              <a:t>＊ 切换方式，包括硬切换、软切换（小区间切换）、更软切换</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（扇区间切换）等。此外还支持移动台处于空闲状态和系统</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接入状态时的切换。</a:t>
            </a:r>
            <a:endParaRPr lang="zh-CN" altLang="en-US" sz="2400" b="1" dirty="0">
              <a:solidFill>
                <a:srgbClr val="0070C0"/>
              </a:solidFill>
            </a:endParaRPr>
          </a:p>
        </p:txBody>
      </p:sp>
      <p:sp>
        <p:nvSpPr>
          <p:cNvPr id="4" name="矩形 3"/>
          <p:cNvSpPr/>
          <p:nvPr/>
        </p:nvSpPr>
        <p:spPr>
          <a:xfrm>
            <a:off x="285720" y="2967335"/>
            <a:ext cx="8429684" cy="1200329"/>
          </a:xfrm>
          <a:prstGeom prst="rect">
            <a:avLst/>
          </a:prstGeom>
        </p:spPr>
        <p:txBody>
          <a:bodyPr wrap="square">
            <a:spAutoFit/>
          </a:bodyPr>
          <a:lstStyle/>
          <a:p>
            <a:r>
              <a:rPr lang="zh-CN" altLang="en-US" sz="2400" b="1" dirty="0" smtClean="0">
                <a:solidFill>
                  <a:srgbClr val="0070C0"/>
                </a:solidFill>
              </a:rPr>
              <a:t>＊软切换是指需要切换时，移动台先与目标基站建立通信链</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路，再切断与原基站之间的通信链路的切换方式，即先通</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后断。</a:t>
            </a:r>
            <a:endParaRPr lang="zh-CN" altLang="en-US" sz="2400" b="1" dirty="0">
              <a:solidFill>
                <a:srgbClr val="0070C0"/>
              </a:solidFill>
            </a:endParaRPr>
          </a:p>
        </p:txBody>
      </p:sp>
      <p:sp>
        <p:nvSpPr>
          <p:cNvPr id="5" name="矩形 4"/>
          <p:cNvSpPr/>
          <p:nvPr/>
        </p:nvSpPr>
        <p:spPr>
          <a:xfrm>
            <a:off x="214282" y="4286256"/>
            <a:ext cx="8286808" cy="1569660"/>
          </a:xfrm>
          <a:prstGeom prst="rect">
            <a:avLst/>
          </a:prstGeom>
        </p:spPr>
        <p:txBody>
          <a:bodyPr wrap="square">
            <a:spAutoFit/>
          </a:bodyPr>
          <a:lstStyle/>
          <a:p>
            <a:r>
              <a:rPr lang="zh-CN" altLang="en-US" sz="2400" b="1" dirty="0" smtClean="0">
                <a:solidFill>
                  <a:srgbClr val="0070C0"/>
                </a:solidFill>
              </a:rPr>
              <a:t>＊硬切换是指在新的通信链路建立之前，先中断旧的通信链</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路，即先断后通。在整个切换过程中移动台只能使用一个</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无线信道。在这种切换过程中，可能存在原有的链路已经</a:t>
            </a:r>
            <a:endParaRPr lang="en-US" altLang="zh-CN" sz="2400" b="1" dirty="0" smtClean="0">
              <a:solidFill>
                <a:srgbClr val="0070C0"/>
              </a:solidFill>
            </a:endParaRPr>
          </a:p>
          <a:p>
            <a:r>
              <a:rPr lang="en-US" altLang="zh-CN" sz="2400" b="1" dirty="0" smtClean="0">
                <a:solidFill>
                  <a:srgbClr val="0070C0"/>
                </a:solidFill>
              </a:rPr>
              <a:t>    </a:t>
            </a:r>
            <a:r>
              <a:rPr lang="zh-CN" altLang="en-US" sz="2400" b="1" dirty="0" smtClean="0">
                <a:solidFill>
                  <a:srgbClr val="0070C0"/>
                </a:solidFill>
              </a:rPr>
              <a:t>断开，但是新的链路没有成功建立的情况，产生掉话。</a:t>
            </a:r>
            <a:endParaRPr lang="zh-CN" altLang="en-US" sz="2400"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348" y="214290"/>
            <a:ext cx="4512774" cy="523220"/>
          </a:xfrm>
          <a:prstGeom prst="rect">
            <a:avLst/>
          </a:prstGeom>
        </p:spPr>
        <p:txBody>
          <a:bodyPr wrap="none">
            <a:spAutoFit/>
          </a:bodyPr>
          <a:lstStyle/>
          <a:p>
            <a:r>
              <a:rPr lang="zh-CN" altLang="en-US" sz="2800" b="1" dirty="0" smtClean="0"/>
              <a:t>软切换可以带来以下好处：</a:t>
            </a:r>
            <a:endParaRPr lang="zh-CN" altLang="en-US" sz="2800" b="1" dirty="0"/>
          </a:p>
        </p:txBody>
      </p:sp>
      <p:sp>
        <p:nvSpPr>
          <p:cNvPr id="5" name="矩形 4"/>
          <p:cNvSpPr/>
          <p:nvPr/>
        </p:nvSpPr>
        <p:spPr>
          <a:xfrm>
            <a:off x="357158" y="1285860"/>
            <a:ext cx="8186857" cy="4893647"/>
          </a:xfrm>
          <a:prstGeom prst="rect">
            <a:avLst/>
          </a:prstGeom>
        </p:spPr>
        <p:txBody>
          <a:bodyPr wrap="none">
            <a:spAutoFit/>
          </a:bodyPr>
          <a:lstStyle/>
          <a:p>
            <a:r>
              <a:rPr lang="zh-CN" altLang="en-US" sz="2400" b="1" dirty="0" smtClean="0">
                <a:solidFill>
                  <a:srgbClr val="00B050"/>
                </a:solidFill>
              </a:rPr>
              <a:t>提高切换成功率</a:t>
            </a:r>
            <a:r>
              <a:rPr lang="en-US" altLang="zh-CN" sz="2400" b="1" dirty="0" smtClean="0">
                <a:solidFill>
                  <a:srgbClr val="00B050"/>
                </a:solidFill>
              </a:rPr>
              <a:t>:</a:t>
            </a:r>
          </a:p>
          <a:p>
            <a:r>
              <a:rPr lang="zh-CN" altLang="en-US" sz="2400" b="1" dirty="0" smtClean="0">
                <a:solidFill>
                  <a:srgbClr val="0070C0"/>
                </a:solidFill>
              </a:rPr>
              <a:t>在软切换过程中，移动台同时与多个基站进行通信。只有当</a:t>
            </a:r>
            <a:endParaRPr lang="en-US" altLang="zh-CN" sz="2400" b="1" dirty="0" smtClean="0">
              <a:solidFill>
                <a:srgbClr val="0070C0"/>
              </a:solidFill>
            </a:endParaRPr>
          </a:p>
          <a:p>
            <a:r>
              <a:rPr lang="zh-CN" altLang="en-US" sz="2400" b="1" dirty="0" smtClean="0">
                <a:solidFill>
                  <a:srgbClr val="0070C0"/>
                </a:solidFill>
              </a:rPr>
              <a:t>移动台与新的基站建立起稳定的通信之后，原有的基站才会</a:t>
            </a:r>
            <a:endParaRPr lang="en-US" altLang="zh-CN" sz="2400" b="1" dirty="0" smtClean="0">
              <a:solidFill>
                <a:srgbClr val="0070C0"/>
              </a:solidFill>
            </a:endParaRPr>
          </a:p>
          <a:p>
            <a:r>
              <a:rPr lang="zh-CN" altLang="en-US" sz="2400" b="1" dirty="0" smtClean="0">
                <a:solidFill>
                  <a:srgbClr val="0070C0"/>
                </a:solidFill>
              </a:rPr>
              <a:t>中断其通信控制</a:t>
            </a:r>
            <a:r>
              <a:rPr lang="en-US" altLang="zh-CN" sz="2400" b="1" dirty="0" smtClean="0">
                <a:solidFill>
                  <a:srgbClr val="0070C0"/>
                </a:solidFill>
              </a:rPr>
              <a:t>.</a:t>
            </a:r>
          </a:p>
          <a:p>
            <a:r>
              <a:rPr lang="zh-CN" altLang="en-US" sz="2400" b="1" dirty="0" smtClean="0">
                <a:solidFill>
                  <a:srgbClr val="00B050"/>
                </a:solidFill>
              </a:rPr>
              <a:t>增加系统容量</a:t>
            </a:r>
            <a:r>
              <a:rPr lang="en-US" altLang="zh-CN" sz="2400" b="1" dirty="0" smtClean="0">
                <a:solidFill>
                  <a:srgbClr val="00B050"/>
                </a:solidFill>
              </a:rPr>
              <a:t>:</a:t>
            </a:r>
          </a:p>
          <a:p>
            <a:r>
              <a:rPr lang="zh-CN" altLang="en-US" sz="2400" b="1" dirty="0" smtClean="0">
                <a:solidFill>
                  <a:srgbClr val="0070C0"/>
                </a:solidFill>
              </a:rPr>
              <a:t>当移动台与多个基站进行通信时，有的基站命令移动</a:t>
            </a:r>
            <a:endParaRPr lang="en-US" altLang="zh-CN" sz="2400" b="1" dirty="0" smtClean="0">
              <a:solidFill>
                <a:srgbClr val="0070C0"/>
              </a:solidFill>
            </a:endParaRPr>
          </a:p>
          <a:p>
            <a:r>
              <a:rPr lang="zh-CN" altLang="en-US" sz="2400" b="1" dirty="0" smtClean="0">
                <a:solidFill>
                  <a:srgbClr val="0070C0"/>
                </a:solidFill>
              </a:rPr>
              <a:t>台增加发射功率，有的基站命令移动台降低发射功率，</a:t>
            </a:r>
            <a:endParaRPr lang="en-US" altLang="zh-CN" sz="2400" b="1" dirty="0" smtClean="0">
              <a:solidFill>
                <a:srgbClr val="0070C0"/>
              </a:solidFill>
            </a:endParaRPr>
          </a:p>
          <a:p>
            <a:r>
              <a:rPr lang="zh-CN" altLang="en-US" sz="2400" b="1" dirty="0" smtClean="0">
                <a:solidFill>
                  <a:srgbClr val="0070C0"/>
                </a:solidFill>
              </a:rPr>
              <a:t>这时移动台优先考虑降低发射功率的命令。</a:t>
            </a:r>
            <a:endParaRPr lang="en-US" altLang="zh-CN" sz="2400" b="1" dirty="0" smtClean="0">
              <a:solidFill>
                <a:srgbClr val="0070C0"/>
              </a:solidFill>
            </a:endParaRPr>
          </a:p>
          <a:p>
            <a:r>
              <a:rPr lang="zh-CN" altLang="en-US" sz="2400" b="1" dirty="0" smtClean="0">
                <a:solidFill>
                  <a:srgbClr val="00B050"/>
                </a:solidFill>
              </a:rPr>
              <a:t>提高通信质量</a:t>
            </a:r>
            <a:r>
              <a:rPr lang="en-US" altLang="zh-CN" sz="2400" b="1" dirty="0" smtClean="0">
                <a:solidFill>
                  <a:srgbClr val="00B050"/>
                </a:solidFill>
              </a:rPr>
              <a:t>:</a:t>
            </a:r>
          </a:p>
          <a:p>
            <a:r>
              <a:rPr lang="zh-CN" altLang="en-US" sz="2400" b="1" dirty="0" smtClean="0">
                <a:solidFill>
                  <a:srgbClr val="0070C0"/>
                </a:solidFill>
              </a:rPr>
              <a:t>软切换过程中，在前向链路，多个基站向移动台发送</a:t>
            </a:r>
            <a:endParaRPr lang="en-US" altLang="zh-CN" sz="2400" b="1" dirty="0" smtClean="0">
              <a:solidFill>
                <a:srgbClr val="0070C0"/>
              </a:solidFill>
            </a:endParaRPr>
          </a:p>
          <a:p>
            <a:r>
              <a:rPr lang="zh-CN" altLang="en-US" sz="2400" b="1" dirty="0" smtClean="0">
                <a:solidFill>
                  <a:srgbClr val="0070C0"/>
                </a:solidFill>
              </a:rPr>
              <a:t>相同的信号，移动台解调这些信号，就可以进行分集</a:t>
            </a:r>
            <a:endParaRPr lang="en-US" altLang="zh-CN" sz="2400" b="1" dirty="0" smtClean="0">
              <a:solidFill>
                <a:srgbClr val="0070C0"/>
              </a:solidFill>
            </a:endParaRPr>
          </a:p>
          <a:p>
            <a:r>
              <a:rPr lang="zh-CN" altLang="en-US" sz="2400" b="1" dirty="0" smtClean="0">
                <a:solidFill>
                  <a:srgbClr val="0070C0"/>
                </a:solidFill>
              </a:rPr>
              <a:t>合并，从而提高前向链路的抗衰落能力。在反向链路，</a:t>
            </a:r>
            <a:endParaRPr lang="en-US" altLang="zh-CN" sz="2400" b="1" dirty="0" smtClean="0">
              <a:solidFill>
                <a:srgbClr val="0070C0"/>
              </a:solidFill>
            </a:endParaRPr>
          </a:p>
          <a:p>
            <a:r>
              <a:rPr lang="zh-CN" altLang="en-US" sz="2400" b="1" dirty="0" smtClean="0">
                <a:solidFill>
                  <a:srgbClr val="0070C0"/>
                </a:solidFill>
              </a:rPr>
              <a:t>多个基站接收到一个移动台的信号</a:t>
            </a:r>
            <a:r>
              <a:rPr lang="en-US" altLang="zh-CN" sz="2400" b="1" dirty="0" smtClean="0">
                <a:solidFill>
                  <a:srgbClr val="0070C0"/>
                </a:solidFill>
              </a:rPr>
              <a:t>.</a:t>
            </a:r>
            <a:endParaRPr lang="zh-CN" altLang="en-US" sz="2400"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214290"/>
            <a:ext cx="2339102" cy="523220"/>
          </a:xfrm>
          <a:prstGeom prst="rect">
            <a:avLst/>
          </a:prstGeom>
        </p:spPr>
        <p:txBody>
          <a:bodyPr wrap="none">
            <a:spAutoFit/>
          </a:bodyPr>
          <a:lstStyle/>
          <a:p>
            <a:r>
              <a:rPr lang="zh-CN" altLang="en-US" sz="2800" b="1" dirty="0" smtClean="0"/>
              <a:t>四个导频集合</a:t>
            </a:r>
            <a:endParaRPr lang="zh-CN" altLang="en-US" sz="2800" b="1" dirty="0"/>
          </a:p>
        </p:txBody>
      </p:sp>
      <p:sp>
        <p:nvSpPr>
          <p:cNvPr id="3" name="矩形 2"/>
          <p:cNvSpPr/>
          <p:nvPr/>
        </p:nvSpPr>
        <p:spPr>
          <a:xfrm>
            <a:off x="714348" y="1028343"/>
            <a:ext cx="8001056" cy="5262979"/>
          </a:xfrm>
          <a:prstGeom prst="rect">
            <a:avLst/>
          </a:prstGeom>
        </p:spPr>
        <p:txBody>
          <a:bodyPr wrap="square">
            <a:spAutoFit/>
          </a:bodyPr>
          <a:lstStyle/>
          <a:p>
            <a:r>
              <a:rPr lang="zh-CN" altLang="en-US" sz="2400" b="1" dirty="0" smtClean="0">
                <a:solidFill>
                  <a:srgbClr val="00B050"/>
                </a:solidFill>
              </a:rPr>
              <a:t>（</a:t>
            </a:r>
            <a:r>
              <a:rPr lang="en-US" sz="2400" b="1" dirty="0" smtClean="0">
                <a:solidFill>
                  <a:srgbClr val="00B050"/>
                </a:solidFill>
              </a:rPr>
              <a:t>1</a:t>
            </a:r>
            <a:r>
              <a:rPr lang="zh-CN" altLang="en-US" sz="2400" b="1" dirty="0" smtClean="0">
                <a:solidFill>
                  <a:srgbClr val="00B050"/>
                </a:solidFill>
              </a:rPr>
              <a:t>）激活集</a:t>
            </a:r>
          </a:p>
          <a:p>
            <a:r>
              <a:rPr lang="zh-CN" altLang="en-US" sz="2400" b="1" dirty="0" smtClean="0">
                <a:solidFill>
                  <a:srgbClr val="0070C0"/>
                </a:solidFill>
              </a:rPr>
              <a:t>激活集中的基站与移动台之间已经建立了通信链路。若激活集中仅有一个导频，那么此移动台没有进行软切换。</a:t>
            </a:r>
          </a:p>
          <a:p>
            <a:r>
              <a:rPr lang="zh-CN" altLang="en-US" sz="2400" b="1" dirty="0" smtClean="0">
                <a:solidFill>
                  <a:srgbClr val="00B050"/>
                </a:solidFill>
              </a:rPr>
              <a:t>（</a:t>
            </a:r>
            <a:r>
              <a:rPr lang="en-US" sz="2400" b="1" dirty="0" smtClean="0">
                <a:solidFill>
                  <a:srgbClr val="00B050"/>
                </a:solidFill>
              </a:rPr>
              <a:t>2</a:t>
            </a:r>
            <a:r>
              <a:rPr lang="zh-CN" altLang="en-US" sz="2400" b="1" dirty="0" smtClean="0">
                <a:solidFill>
                  <a:srgbClr val="00B050"/>
                </a:solidFill>
              </a:rPr>
              <a:t>）候选集</a:t>
            </a:r>
          </a:p>
          <a:p>
            <a:r>
              <a:rPr lang="zh-CN" altLang="en-US" sz="2400" b="1" dirty="0" smtClean="0">
                <a:solidFill>
                  <a:srgbClr val="0070C0"/>
                </a:solidFill>
              </a:rPr>
              <a:t>候选集中包含的导频目前不在激活集中。但是，这些导频已经有足够的强度，表明与该导频相对应的前向业务信道可以被成功解调。</a:t>
            </a:r>
          </a:p>
          <a:p>
            <a:r>
              <a:rPr lang="zh-CN" altLang="en-US" sz="2400" b="1" dirty="0" smtClean="0">
                <a:solidFill>
                  <a:srgbClr val="00B050"/>
                </a:solidFill>
              </a:rPr>
              <a:t>（</a:t>
            </a:r>
            <a:r>
              <a:rPr lang="en-US" sz="2400" b="1" dirty="0" smtClean="0">
                <a:solidFill>
                  <a:srgbClr val="00B050"/>
                </a:solidFill>
              </a:rPr>
              <a:t>3</a:t>
            </a:r>
            <a:r>
              <a:rPr lang="zh-CN" altLang="en-US" sz="2400" b="1" dirty="0" smtClean="0">
                <a:solidFill>
                  <a:srgbClr val="00B050"/>
                </a:solidFill>
              </a:rPr>
              <a:t>）相邻集</a:t>
            </a:r>
          </a:p>
          <a:p>
            <a:r>
              <a:rPr lang="zh-CN" altLang="en-US" sz="2400" b="1" dirty="0" smtClean="0">
                <a:solidFill>
                  <a:srgbClr val="0070C0"/>
                </a:solidFill>
              </a:rPr>
              <a:t>当前不在激活集和候选集中，但是有可能进入候选集的导频集合。</a:t>
            </a:r>
          </a:p>
          <a:p>
            <a:r>
              <a:rPr lang="zh-CN" altLang="en-US" sz="2400" b="1" dirty="0" smtClean="0">
                <a:solidFill>
                  <a:srgbClr val="00B050"/>
                </a:solidFill>
              </a:rPr>
              <a:t>（</a:t>
            </a:r>
            <a:r>
              <a:rPr lang="en-US" sz="2400" b="1" dirty="0" smtClean="0">
                <a:solidFill>
                  <a:srgbClr val="00B050"/>
                </a:solidFill>
              </a:rPr>
              <a:t>4</a:t>
            </a:r>
            <a:r>
              <a:rPr lang="zh-CN" altLang="en-US" sz="2400" b="1" dirty="0" smtClean="0">
                <a:solidFill>
                  <a:srgbClr val="00B050"/>
                </a:solidFill>
              </a:rPr>
              <a:t>）剩余集</a:t>
            </a:r>
          </a:p>
          <a:p>
            <a:r>
              <a:rPr lang="zh-CN" altLang="en-US" sz="2400" b="1" dirty="0" smtClean="0">
                <a:solidFill>
                  <a:srgbClr val="0070C0"/>
                </a:solidFill>
              </a:rPr>
              <a:t>除了包含在激活集、候选集和相邻集中的所有导频之外，在当前系统中、当前的频率配置下，所有可能的导频组成的集合。</a:t>
            </a:r>
            <a:endParaRPr lang="zh-CN" altLang="en-US" sz="2400"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034" y="214290"/>
            <a:ext cx="5234125" cy="523220"/>
          </a:xfrm>
          <a:prstGeom prst="rect">
            <a:avLst/>
          </a:prstGeom>
        </p:spPr>
        <p:txBody>
          <a:bodyPr wrap="none">
            <a:spAutoFit/>
          </a:bodyPr>
          <a:lstStyle/>
          <a:p>
            <a:r>
              <a:rPr lang="zh-CN" altLang="en-US" sz="2800" b="1" dirty="0" smtClean="0"/>
              <a:t>软切换过程中用到的控制参数：</a:t>
            </a:r>
            <a:endParaRPr lang="zh-CN" altLang="en-US" sz="2800" b="1" dirty="0"/>
          </a:p>
        </p:txBody>
      </p:sp>
      <p:sp>
        <p:nvSpPr>
          <p:cNvPr id="6" name="矩形 5"/>
          <p:cNvSpPr/>
          <p:nvPr/>
        </p:nvSpPr>
        <p:spPr>
          <a:xfrm>
            <a:off x="1214414" y="2000240"/>
            <a:ext cx="7072362" cy="2677656"/>
          </a:xfrm>
          <a:prstGeom prst="rect">
            <a:avLst/>
          </a:prstGeom>
        </p:spPr>
        <p:txBody>
          <a:bodyPr wrap="square">
            <a:spAutoFit/>
          </a:bodyPr>
          <a:lstStyle/>
          <a:p>
            <a:r>
              <a:rPr lang="zh-CN" altLang="en-US" sz="2800" b="1" dirty="0" smtClean="0">
                <a:solidFill>
                  <a:srgbClr val="0070C0"/>
                </a:solidFill>
              </a:rPr>
              <a:t>（</a:t>
            </a:r>
            <a:r>
              <a:rPr lang="en-US" sz="2800" b="1" dirty="0" smtClean="0">
                <a:solidFill>
                  <a:srgbClr val="0070C0"/>
                </a:solidFill>
              </a:rPr>
              <a:t>1</a:t>
            </a:r>
            <a:r>
              <a:rPr lang="zh-CN" altLang="en-US" sz="2800" b="1" dirty="0" smtClean="0">
                <a:solidFill>
                  <a:srgbClr val="0070C0"/>
                </a:solidFill>
              </a:rPr>
              <a:t>）导频检测门限（</a:t>
            </a:r>
            <a:r>
              <a:rPr lang="en-US" sz="2800" b="1" dirty="0" smtClean="0">
                <a:solidFill>
                  <a:srgbClr val="0070C0"/>
                </a:solidFill>
              </a:rPr>
              <a:t>T_ADD</a:t>
            </a:r>
            <a:r>
              <a:rPr lang="zh-CN" altLang="en-US" sz="2800" b="1" dirty="0" smtClean="0">
                <a:solidFill>
                  <a:srgbClr val="0070C0"/>
                </a:solidFill>
              </a:rPr>
              <a:t>）</a:t>
            </a:r>
          </a:p>
          <a:p>
            <a:r>
              <a:rPr lang="zh-CN" altLang="en-US" sz="2800" b="1" dirty="0" smtClean="0">
                <a:solidFill>
                  <a:srgbClr val="0070C0"/>
                </a:solidFill>
              </a:rPr>
              <a:t>（</a:t>
            </a:r>
            <a:r>
              <a:rPr lang="en-US" sz="2800" b="1" dirty="0" smtClean="0">
                <a:solidFill>
                  <a:srgbClr val="0070C0"/>
                </a:solidFill>
              </a:rPr>
              <a:t>2</a:t>
            </a:r>
            <a:r>
              <a:rPr lang="zh-CN" altLang="en-US" sz="2800" b="1" dirty="0" smtClean="0">
                <a:solidFill>
                  <a:srgbClr val="0070C0"/>
                </a:solidFill>
              </a:rPr>
              <a:t>）导频去掉门限（</a:t>
            </a:r>
            <a:r>
              <a:rPr lang="en-US" sz="2800" b="1" dirty="0" smtClean="0">
                <a:solidFill>
                  <a:srgbClr val="0070C0"/>
                </a:solidFill>
              </a:rPr>
              <a:t>T_DROP</a:t>
            </a:r>
            <a:r>
              <a:rPr lang="zh-CN" altLang="en-US" sz="2800" b="1" dirty="0" smtClean="0">
                <a:solidFill>
                  <a:srgbClr val="0070C0"/>
                </a:solidFill>
              </a:rPr>
              <a:t>）</a:t>
            </a:r>
          </a:p>
          <a:p>
            <a:r>
              <a:rPr lang="zh-CN" altLang="en-US" sz="2800" b="1" dirty="0" smtClean="0">
                <a:solidFill>
                  <a:srgbClr val="0070C0"/>
                </a:solidFill>
              </a:rPr>
              <a:t>（</a:t>
            </a:r>
            <a:r>
              <a:rPr lang="en-US" sz="2800" b="1" dirty="0" smtClean="0">
                <a:solidFill>
                  <a:srgbClr val="0070C0"/>
                </a:solidFill>
              </a:rPr>
              <a:t>3</a:t>
            </a:r>
            <a:r>
              <a:rPr lang="zh-CN" altLang="en-US" sz="2800" b="1" dirty="0" smtClean="0">
                <a:solidFill>
                  <a:srgbClr val="0070C0"/>
                </a:solidFill>
              </a:rPr>
              <a:t>）导频比较门限（</a:t>
            </a:r>
            <a:r>
              <a:rPr lang="en-US" sz="2800" b="1" dirty="0" smtClean="0">
                <a:solidFill>
                  <a:srgbClr val="0070C0"/>
                </a:solidFill>
              </a:rPr>
              <a:t>T_COMP</a:t>
            </a:r>
            <a:r>
              <a:rPr lang="zh-CN" altLang="en-US" sz="2800" b="1" dirty="0" smtClean="0">
                <a:solidFill>
                  <a:srgbClr val="0070C0"/>
                </a:solidFill>
              </a:rPr>
              <a:t>）</a:t>
            </a:r>
          </a:p>
          <a:p>
            <a:r>
              <a:rPr lang="zh-CN" altLang="en-US" sz="2800" b="1" dirty="0" smtClean="0">
                <a:solidFill>
                  <a:srgbClr val="0070C0"/>
                </a:solidFill>
              </a:rPr>
              <a:t>（</a:t>
            </a:r>
            <a:r>
              <a:rPr lang="en-US" sz="2800" b="1" dirty="0" smtClean="0">
                <a:solidFill>
                  <a:srgbClr val="0070C0"/>
                </a:solidFill>
              </a:rPr>
              <a:t>4</a:t>
            </a:r>
            <a:r>
              <a:rPr lang="zh-CN" altLang="en-US" sz="2800" b="1" dirty="0" smtClean="0">
                <a:solidFill>
                  <a:srgbClr val="0070C0"/>
                </a:solidFill>
              </a:rPr>
              <a:t>）切换去掉计时器（</a:t>
            </a:r>
            <a:r>
              <a:rPr lang="en-US" sz="2800" b="1" dirty="0" smtClean="0">
                <a:solidFill>
                  <a:srgbClr val="0070C0"/>
                </a:solidFill>
              </a:rPr>
              <a:t>T_TDROP</a:t>
            </a:r>
            <a:r>
              <a:rPr lang="zh-CN" altLang="en-US" sz="2800" b="1" dirty="0" smtClean="0">
                <a:solidFill>
                  <a:srgbClr val="0070C0"/>
                </a:solidFill>
              </a:rPr>
              <a:t>）</a:t>
            </a:r>
          </a:p>
          <a:p>
            <a:r>
              <a:rPr lang="zh-CN" altLang="en-US" sz="2800" b="1" dirty="0" smtClean="0">
                <a:solidFill>
                  <a:srgbClr val="0070C0"/>
                </a:solidFill>
              </a:rPr>
              <a:t>（</a:t>
            </a:r>
            <a:r>
              <a:rPr lang="en-US" sz="2800" b="1" dirty="0" smtClean="0">
                <a:solidFill>
                  <a:srgbClr val="0070C0"/>
                </a:solidFill>
              </a:rPr>
              <a:t>5</a:t>
            </a:r>
            <a:r>
              <a:rPr lang="zh-CN" altLang="en-US" sz="2800" b="1" dirty="0" smtClean="0">
                <a:solidFill>
                  <a:srgbClr val="0070C0"/>
                </a:solidFill>
              </a:rPr>
              <a:t>）动态去掉门限（</a:t>
            </a:r>
            <a:r>
              <a:rPr lang="en-US" sz="2800" b="1" dirty="0" smtClean="0">
                <a:solidFill>
                  <a:srgbClr val="0070C0"/>
                </a:solidFill>
              </a:rPr>
              <a:t>T_DYN_DROP</a:t>
            </a:r>
            <a:r>
              <a:rPr lang="zh-CN" altLang="en-US" sz="2800" b="1" dirty="0" smtClean="0">
                <a:solidFill>
                  <a:srgbClr val="0070C0"/>
                </a:solidFill>
              </a:rPr>
              <a:t>）</a:t>
            </a:r>
          </a:p>
          <a:p>
            <a:r>
              <a:rPr lang="zh-CN" altLang="en-US" sz="2800" b="1" dirty="0" smtClean="0">
                <a:solidFill>
                  <a:srgbClr val="0070C0"/>
                </a:solidFill>
              </a:rPr>
              <a:t>（</a:t>
            </a:r>
            <a:r>
              <a:rPr lang="en-US" sz="2800" b="1" dirty="0" smtClean="0">
                <a:solidFill>
                  <a:srgbClr val="0070C0"/>
                </a:solidFill>
              </a:rPr>
              <a:t>6</a:t>
            </a:r>
            <a:r>
              <a:rPr lang="zh-CN" altLang="en-US" sz="2800" b="1" dirty="0" smtClean="0">
                <a:solidFill>
                  <a:srgbClr val="0070C0"/>
                </a:solidFill>
              </a:rPr>
              <a:t>）动态加入门限（</a:t>
            </a:r>
            <a:r>
              <a:rPr lang="en-US" sz="2800" b="1" dirty="0" smtClean="0">
                <a:solidFill>
                  <a:srgbClr val="0070C0"/>
                </a:solidFill>
              </a:rPr>
              <a:t>T_DYN_ADD</a:t>
            </a:r>
            <a:r>
              <a:rPr lang="zh-CN" altLang="en-US" sz="2800" b="1" dirty="0" smtClean="0">
                <a:solidFill>
                  <a:srgbClr val="0070C0"/>
                </a:solidFill>
              </a:rPr>
              <a:t>）</a:t>
            </a:r>
            <a:endParaRPr lang="zh-CN" altLang="en-US" sz="2800" b="1"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214290"/>
            <a:ext cx="1620957" cy="523220"/>
          </a:xfrm>
          <a:prstGeom prst="rect">
            <a:avLst/>
          </a:prstGeom>
        </p:spPr>
        <p:txBody>
          <a:bodyPr wrap="none">
            <a:spAutoFit/>
          </a:bodyPr>
          <a:lstStyle/>
          <a:p>
            <a:r>
              <a:rPr lang="zh-CN" altLang="en-US" sz="2800" b="1" dirty="0" smtClean="0"/>
              <a:t>切换消息</a:t>
            </a:r>
            <a:endParaRPr lang="zh-CN" altLang="en-US" sz="2800" b="1" dirty="0"/>
          </a:p>
        </p:txBody>
      </p:sp>
      <p:sp>
        <p:nvSpPr>
          <p:cNvPr id="3" name="矩形 2"/>
          <p:cNvSpPr/>
          <p:nvPr/>
        </p:nvSpPr>
        <p:spPr>
          <a:xfrm>
            <a:off x="500034" y="1285860"/>
            <a:ext cx="8429684" cy="3785652"/>
          </a:xfrm>
          <a:prstGeom prst="rect">
            <a:avLst/>
          </a:prstGeom>
        </p:spPr>
        <p:txBody>
          <a:bodyPr wrap="square">
            <a:spAutoFit/>
          </a:bodyPr>
          <a:lstStyle/>
          <a:p>
            <a:r>
              <a:rPr lang="zh-CN" altLang="en-US" sz="2400" b="1" dirty="0" smtClean="0">
                <a:solidFill>
                  <a:srgbClr val="00B050"/>
                </a:solidFill>
              </a:rPr>
              <a:t>（</a:t>
            </a:r>
            <a:r>
              <a:rPr lang="en-US" sz="2400" b="1" dirty="0" smtClean="0">
                <a:solidFill>
                  <a:srgbClr val="00B050"/>
                </a:solidFill>
              </a:rPr>
              <a:t>1</a:t>
            </a:r>
            <a:r>
              <a:rPr lang="zh-CN" altLang="en-US" sz="2400" b="1" dirty="0" smtClean="0">
                <a:solidFill>
                  <a:srgbClr val="00B050"/>
                </a:solidFill>
              </a:rPr>
              <a:t>）导频强度测量消息（</a:t>
            </a:r>
            <a:r>
              <a:rPr lang="en-US" sz="2400" b="1" dirty="0" smtClean="0">
                <a:solidFill>
                  <a:srgbClr val="00B050"/>
                </a:solidFill>
              </a:rPr>
              <a:t>PSMM</a:t>
            </a:r>
            <a:r>
              <a:rPr lang="zh-CN" altLang="en-US" sz="2400" b="1" dirty="0" smtClean="0">
                <a:solidFill>
                  <a:srgbClr val="00B050"/>
                </a:solidFill>
              </a:rPr>
              <a:t>）</a:t>
            </a:r>
          </a:p>
          <a:p>
            <a:r>
              <a:rPr lang="zh-CN" altLang="en-US" sz="2400" b="1" dirty="0" smtClean="0">
                <a:solidFill>
                  <a:srgbClr val="0070C0"/>
                </a:solidFill>
              </a:rPr>
              <a:t>移动台通过导频强度测量消息向正在服务的基站报告它现在所检测到的导频。</a:t>
            </a:r>
          </a:p>
          <a:p>
            <a:r>
              <a:rPr lang="zh-CN" altLang="en-US" sz="2400" b="1" dirty="0" smtClean="0">
                <a:solidFill>
                  <a:srgbClr val="00B050"/>
                </a:solidFill>
              </a:rPr>
              <a:t>（</a:t>
            </a:r>
            <a:r>
              <a:rPr lang="en-US" sz="2400" b="1" dirty="0" smtClean="0">
                <a:solidFill>
                  <a:srgbClr val="00B050"/>
                </a:solidFill>
              </a:rPr>
              <a:t>2</a:t>
            </a:r>
            <a:r>
              <a:rPr lang="zh-CN" altLang="en-US" sz="2400" b="1" dirty="0" smtClean="0">
                <a:solidFill>
                  <a:srgbClr val="00B050"/>
                </a:solidFill>
              </a:rPr>
              <a:t>）切换指示消息（</a:t>
            </a:r>
            <a:r>
              <a:rPr lang="en-US" sz="2400" b="1" dirty="0" smtClean="0">
                <a:solidFill>
                  <a:srgbClr val="00B050"/>
                </a:solidFill>
              </a:rPr>
              <a:t>HDM</a:t>
            </a:r>
            <a:r>
              <a:rPr lang="zh-CN" altLang="en-US" sz="2400" b="1" dirty="0" smtClean="0">
                <a:solidFill>
                  <a:srgbClr val="00B050"/>
                </a:solidFill>
              </a:rPr>
              <a:t>）</a:t>
            </a:r>
          </a:p>
          <a:p>
            <a:r>
              <a:rPr lang="zh-CN" altLang="en-US" sz="2400" b="1" dirty="0" smtClean="0">
                <a:solidFill>
                  <a:srgbClr val="0070C0"/>
                </a:solidFill>
              </a:rPr>
              <a:t>当基站收到移动台的导频强度测量消息后，基站为移动台分配一个与该导频信道对应的前向业务信道，并且向移动台发送切换指示消息，指示移动台进行切换。</a:t>
            </a:r>
          </a:p>
          <a:p>
            <a:r>
              <a:rPr lang="zh-CN" altLang="en-US" sz="2400" b="1" dirty="0" smtClean="0">
                <a:solidFill>
                  <a:srgbClr val="00B050"/>
                </a:solidFill>
              </a:rPr>
              <a:t>（</a:t>
            </a:r>
            <a:r>
              <a:rPr lang="en-US" sz="2400" b="1" dirty="0" smtClean="0">
                <a:solidFill>
                  <a:srgbClr val="00B050"/>
                </a:solidFill>
              </a:rPr>
              <a:t>3</a:t>
            </a:r>
            <a:r>
              <a:rPr lang="zh-CN" altLang="en-US" sz="2400" b="1" dirty="0" smtClean="0">
                <a:solidFill>
                  <a:srgbClr val="00B050"/>
                </a:solidFill>
              </a:rPr>
              <a:t>）切换完成消息（</a:t>
            </a:r>
            <a:r>
              <a:rPr lang="en-US" sz="2400" b="1" dirty="0" smtClean="0">
                <a:solidFill>
                  <a:srgbClr val="00B050"/>
                </a:solidFill>
              </a:rPr>
              <a:t>HCM</a:t>
            </a:r>
            <a:r>
              <a:rPr lang="zh-CN" altLang="en-US" sz="2400" b="1" dirty="0" smtClean="0">
                <a:solidFill>
                  <a:srgbClr val="00B050"/>
                </a:solidFill>
              </a:rPr>
              <a:t>）</a:t>
            </a:r>
          </a:p>
          <a:p>
            <a:r>
              <a:rPr lang="zh-CN" altLang="en-US" sz="2400" b="1" dirty="0" smtClean="0">
                <a:solidFill>
                  <a:srgbClr val="0070C0"/>
                </a:solidFill>
              </a:rPr>
              <a:t>在执行完切换指示消息之后，移动台在新的反向业务信道上面发送切换完成消息给基站。</a:t>
            </a:r>
            <a:r>
              <a:rPr lang="zh-CN" altLang="en-US" sz="2400" dirty="0" smtClean="0"/>
              <a:t>。</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66"/>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66"/>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66"/>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66"/>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7082</Words>
  <PresentationFormat>全屏显示(4:3)</PresentationFormat>
  <Paragraphs>1428</Paragraphs>
  <Slides>103</Slides>
  <Notes>103</Notes>
  <HiddenSlides>0</HiddenSlides>
  <MMClips>0</MMClips>
  <ScaleCrop>false</ScaleCrop>
  <HeadingPairs>
    <vt:vector size="6" baseType="variant">
      <vt:variant>
        <vt:lpstr>主题</vt:lpstr>
      </vt:variant>
      <vt:variant>
        <vt:i4>2</vt:i4>
      </vt:variant>
      <vt:variant>
        <vt:lpstr>嵌入 OLE 服务器</vt:lpstr>
      </vt:variant>
      <vt:variant>
        <vt:i4>5</vt:i4>
      </vt:variant>
      <vt:variant>
        <vt:lpstr>幻灯片标题</vt:lpstr>
      </vt:variant>
      <vt:variant>
        <vt:i4>103</vt:i4>
      </vt:variant>
    </vt:vector>
  </HeadingPairs>
  <TitlesOfParts>
    <vt:vector size="110" baseType="lpstr">
      <vt:lpstr>默认设计模板</vt:lpstr>
      <vt:lpstr>默认设计模板</vt:lpstr>
      <vt:lpstr>画笔图片</vt:lpstr>
      <vt:lpstr>Visio</vt:lpstr>
      <vt:lpstr>MathType 6.0 Equation</vt:lpstr>
      <vt:lpstr>Microsoft Office PowerPoint 97-2003 演示文稿</vt:lpstr>
      <vt:lpstr>Microsoft 公式 3.0</vt:lpstr>
      <vt:lpstr>幻灯片 1</vt:lpstr>
      <vt:lpstr>目录</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3G系统中支持的新技术</vt:lpstr>
      <vt:lpstr>幻灯片 16</vt:lpstr>
      <vt:lpstr>CDMA 2000 技术发展进程 </vt:lpstr>
      <vt:lpstr>CDMA2000 1x 物理层的主要特性</vt:lpstr>
      <vt:lpstr>无线配置</vt:lpstr>
      <vt:lpstr>CDMA2000 1x 下行（前向）链路信道组成</vt:lpstr>
      <vt:lpstr>下行（前向）链路物理信道名称及分类</vt:lpstr>
      <vt:lpstr>前向导频信道的作用</vt:lpstr>
      <vt:lpstr>前向导频信道的区分</vt:lpstr>
      <vt:lpstr>幻灯片 24</vt:lpstr>
      <vt:lpstr>前向同步信道</vt:lpstr>
      <vt:lpstr>幻灯片 26</vt:lpstr>
      <vt:lpstr>前向寻呼信道的作用</vt:lpstr>
      <vt:lpstr>幻灯片 28</vt:lpstr>
      <vt:lpstr>F-FCH/F-SCH信道结构（编码部分）  </vt:lpstr>
      <vt:lpstr>F-FCH/F-SCH信道结构（扰码和插入功控比特部分）</vt:lpstr>
      <vt:lpstr>幻灯片 31</vt:lpstr>
      <vt:lpstr>幻灯片 32</vt:lpstr>
      <vt:lpstr>CDMA2000 1x前向链路的差错控制技术</vt:lpstr>
      <vt:lpstr>幻灯片 34</vt:lpstr>
      <vt:lpstr>幻灯片 35</vt:lpstr>
      <vt:lpstr>幻灯片 36</vt:lpstr>
      <vt:lpstr>幻灯片 37</vt:lpstr>
      <vt:lpstr>幻灯片 38</vt:lpstr>
      <vt:lpstr>Walsh码 （1）</vt:lpstr>
      <vt:lpstr>Walsh码 （2）</vt:lpstr>
      <vt:lpstr>准正交函数（QOF）</vt:lpstr>
      <vt:lpstr>正交扩频过程</vt:lpstr>
      <vt:lpstr>掩码函数表</vt:lpstr>
      <vt:lpstr>CDMA2000 1x前向链路发射分集 </vt:lpstr>
      <vt:lpstr>正交发送分集</vt:lpstr>
      <vt:lpstr>正交发送分集的输出与性能</vt:lpstr>
      <vt:lpstr>空时扩展分集</vt:lpstr>
      <vt:lpstr>空时扩展分集的输出与性能</vt:lpstr>
      <vt:lpstr> CDMA2000 1x 上行（反向）链路信道组成</vt:lpstr>
      <vt:lpstr>上行（反向）链路物理信道名称及分类</vt:lpstr>
      <vt:lpstr>上行（反向）链路物理信道数据速率</vt:lpstr>
      <vt:lpstr>CDMA2000 1x反向链路中的差错控制</vt:lpstr>
      <vt:lpstr>反向链路对前向纠错编码的要求 </vt:lpstr>
      <vt:lpstr>CDMA2000 1X反向链路中的扩频码</vt:lpstr>
      <vt:lpstr>cdma2000 1xEV-DO简介（1） </vt:lpstr>
      <vt:lpstr>cdma2000 1xEV-DO简介（2）</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HSDPA简介</vt:lpstr>
      <vt:lpstr>幻灯片 81</vt:lpstr>
      <vt:lpstr>TD-SCDMA技术标准（1） </vt:lpstr>
      <vt:lpstr>TD-SCDMA技术标准系统的主要参数(2) </vt:lpstr>
      <vt:lpstr>TD-SCDMA技术标准（3）—特点</vt:lpstr>
      <vt:lpstr>TD-SCDMA技术标准（4）</vt:lpstr>
      <vt:lpstr>TD-SCDMA技术标准（5）</vt:lpstr>
      <vt:lpstr>TD-SCDMA技术标准（6）</vt:lpstr>
      <vt:lpstr>TD-SCDMA技术标准（7）</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wirelesslab</dc:creator>
  <cp:lastModifiedBy>ChinaUSER</cp:lastModifiedBy>
  <cp:revision>83</cp:revision>
  <dcterms:modified xsi:type="dcterms:W3CDTF">2015-03-11T05:23:26Z</dcterms:modified>
</cp:coreProperties>
</file>