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300" r:id="rId2"/>
    <p:sldId id="629" r:id="rId3"/>
    <p:sldId id="647" r:id="rId4"/>
    <p:sldId id="648" r:id="rId5"/>
    <p:sldId id="649" r:id="rId6"/>
    <p:sldId id="650" r:id="rId7"/>
    <p:sldId id="651" r:id="rId8"/>
    <p:sldId id="652" r:id="rId9"/>
    <p:sldId id="637" r:id="rId10"/>
    <p:sldId id="638" r:id="rId11"/>
    <p:sldId id="639" r:id="rId12"/>
    <p:sldId id="527" r:id="rId13"/>
    <p:sldId id="653" r:id="rId14"/>
    <p:sldId id="528" r:id="rId15"/>
    <p:sldId id="521" r:id="rId16"/>
    <p:sldId id="367" r:id="rId17"/>
    <p:sldId id="386" r:id="rId18"/>
    <p:sldId id="360" r:id="rId19"/>
    <p:sldId id="624" r:id="rId20"/>
    <p:sldId id="388" r:id="rId21"/>
    <p:sldId id="391" r:id="rId22"/>
    <p:sldId id="543" r:id="rId23"/>
    <p:sldId id="544" r:id="rId24"/>
    <p:sldId id="654" r:id="rId25"/>
    <p:sldId id="546" r:id="rId26"/>
    <p:sldId id="392" r:id="rId27"/>
    <p:sldId id="655" r:id="rId28"/>
    <p:sldId id="625" r:id="rId29"/>
    <p:sldId id="640" r:id="rId30"/>
    <p:sldId id="547" r:id="rId31"/>
    <p:sldId id="548" r:id="rId32"/>
    <p:sldId id="549" r:id="rId33"/>
    <p:sldId id="550" r:id="rId34"/>
    <p:sldId id="551" r:id="rId35"/>
    <p:sldId id="552" r:id="rId36"/>
    <p:sldId id="641" r:id="rId37"/>
    <p:sldId id="656" r:id="rId38"/>
    <p:sldId id="363" r:id="rId39"/>
    <p:sldId id="462" r:id="rId40"/>
    <p:sldId id="631" r:id="rId41"/>
    <p:sldId id="464" r:id="rId42"/>
    <p:sldId id="553" r:id="rId43"/>
    <p:sldId id="467" r:id="rId44"/>
    <p:sldId id="555" r:id="rId45"/>
    <p:sldId id="554" r:id="rId46"/>
    <p:sldId id="372" r:id="rId47"/>
    <p:sldId id="642" r:id="rId48"/>
    <p:sldId id="557" r:id="rId49"/>
    <p:sldId id="643" r:id="rId50"/>
    <p:sldId id="558" r:id="rId51"/>
    <p:sldId id="559" r:id="rId52"/>
    <p:sldId id="560" r:id="rId53"/>
    <p:sldId id="561" r:id="rId54"/>
    <p:sldId id="562" r:id="rId55"/>
    <p:sldId id="645" r:id="rId56"/>
    <p:sldId id="627" r:id="rId57"/>
    <p:sldId id="564" r:id="rId58"/>
    <p:sldId id="566" r:id="rId59"/>
    <p:sldId id="567" r:id="rId60"/>
    <p:sldId id="568" r:id="rId61"/>
    <p:sldId id="569" r:id="rId62"/>
    <p:sldId id="575" r:id="rId63"/>
    <p:sldId id="576" r:id="rId64"/>
    <p:sldId id="577" r:id="rId65"/>
    <p:sldId id="578" r:id="rId66"/>
    <p:sldId id="570" r:id="rId67"/>
    <p:sldId id="571" r:id="rId68"/>
    <p:sldId id="572" r:id="rId69"/>
    <p:sldId id="579" r:id="rId70"/>
    <p:sldId id="581" r:id="rId71"/>
    <p:sldId id="582" r:id="rId72"/>
    <p:sldId id="573" r:id="rId73"/>
    <p:sldId id="628" r:id="rId74"/>
    <p:sldId id="657" r:id="rId75"/>
    <p:sldId id="301" r:id="rId76"/>
    <p:sldId id="362" r:id="rId77"/>
    <p:sldId id="583" r:id="rId78"/>
    <p:sldId id="632" r:id="rId79"/>
    <p:sldId id="585" r:id="rId80"/>
    <p:sldId id="586" r:id="rId81"/>
    <p:sldId id="587" r:id="rId82"/>
    <p:sldId id="588" r:id="rId83"/>
    <p:sldId id="589" r:id="rId84"/>
    <p:sldId id="590" r:id="rId85"/>
    <p:sldId id="591" r:id="rId86"/>
    <p:sldId id="592" r:id="rId87"/>
    <p:sldId id="595" r:id="rId88"/>
    <p:sldId id="604" r:id="rId89"/>
    <p:sldId id="596" r:id="rId90"/>
    <p:sldId id="646" r:id="rId91"/>
    <p:sldId id="593" r:id="rId92"/>
    <p:sldId id="606" r:id="rId93"/>
    <p:sldId id="607" r:id="rId94"/>
    <p:sldId id="599" r:id="rId95"/>
    <p:sldId id="630" r:id="rId96"/>
    <p:sldId id="600" r:id="rId97"/>
    <p:sldId id="601" r:id="rId98"/>
    <p:sldId id="602" r:id="rId99"/>
    <p:sldId id="635" r:id="rId100"/>
    <p:sldId id="608" r:id="rId101"/>
    <p:sldId id="609" r:id="rId102"/>
    <p:sldId id="610" r:id="rId103"/>
    <p:sldId id="611" r:id="rId104"/>
    <p:sldId id="612" r:id="rId105"/>
    <p:sldId id="613" r:id="rId106"/>
    <p:sldId id="614" r:id="rId107"/>
    <p:sldId id="615" r:id="rId108"/>
    <p:sldId id="617" r:id="rId109"/>
    <p:sldId id="658" r:id="rId110"/>
    <p:sldId id="603" r:id="rId111"/>
    <p:sldId id="619" r:id="rId112"/>
    <p:sldId id="620" r:id="rId113"/>
    <p:sldId id="633" r:id="rId114"/>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charset="-122"/>
        <a:cs typeface="+mn-cs"/>
      </a:defRPr>
    </a:lvl5pPr>
    <a:lvl6pPr marL="2286000" algn="l" defTabSz="914400" rtl="0" eaLnBrk="1" latinLnBrk="0" hangingPunct="1">
      <a:defRPr kumimoji="1" sz="2400" b="1" kern="1200">
        <a:solidFill>
          <a:schemeClr val="tx1"/>
        </a:solidFill>
        <a:latin typeface="Times New Roman" pitchFamily="18" charset="0"/>
        <a:ea typeface="宋体" charset="-122"/>
        <a:cs typeface="+mn-cs"/>
      </a:defRPr>
    </a:lvl6pPr>
    <a:lvl7pPr marL="2743200" algn="l" defTabSz="914400" rtl="0" eaLnBrk="1" latinLnBrk="0" hangingPunct="1">
      <a:defRPr kumimoji="1" sz="2400" b="1" kern="1200">
        <a:solidFill>
          <a:schemeClr val="tx1"/>
        </a:solidFill>
        <a:latin typeface="Times New Roman" pitchFamily="18" charset="0"/>
        <a:ea typeface="宋体" charset="-122"/>
        <a:cs typeface="+mn-cs"/>
      </a:defRPr>
    </a:lvl7pPr>
    <a:lvl8pPr marL="3200400" algn="l" defTabSz="914400" rtl="0" eaLnBrk="1" latinLnBrk="0" hangingPunct="1">
      <a:defRPr kumimoji="1" sz="2400" b="1" kern="1200">
        <a:solidFill>
          <a:schemeClr val="tx1"/>
        </a:solidFill>
        <a:latin typeface="Times New Roman" pitchFamily="18" charset="0"/>
        <a:ea typeface="宋体" charset="-122"/>
        <a:cs typeface="+mn-cs"/>
      </a:defRPr>
    </a:lvl8pPr>
    <a:lvl9pPr marL="3657600" algn="l" defTabSz="914400" rtl="0" eaLnBrk="1" latinLnBrk="0" hangingPunct="1">
      <a:defRPr kumimoji="1" sz="2400" b="1"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A86"/>
    <a:srgbClr val="0000FF"/>
    <a:srgbClr val="990000"/>
    <a:srgbClr val="99CCFF"/>
    <a:srgbClr val="FFCCFF"/>
    <a:srgbClr val="000000"/>
    <a:srgbClr val="E6EA96"/>
    <a:srgbClr val="0000CC"/>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82" autoAdjust="0"/>
    <p:restoredTop sz="94778" autoAdjust="0"/>
  </p:normalViewPr>
  <p:slideViewPr>
    <p:cSldViewPr>
      <p:cViewPr varScale="1">
        <p:scale>
          <a:sx n="61" d="100"/>
          <a:sy n="61" d="100"/>
        </p:scale>
        <p:origin x="-106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a typeface="宋体" pitchFamily="2" charset="-122"/>
              </a:defRPr>
            </a:lvl1pPr>
          </a:lstStyle>
          <a:p>
            <a:pPr>
              <a:defRPr/>
            </a:pPr>
            <a:endParaRPr lang="en-US" altLang="zh-CN"/>
          </a:p>
        </p:txBody>
      </p:sp>
      <p:sp>
        <p:nvSpPr>
          <p:cNvPr id="1064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pPr>
              <a:defRPr/>
            </a:pPr>
            <a:endParaRPr lang="en-US" altLang="zh-CN"/>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65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65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a typeface="宋体" pitchFamily="2" charset="-122"/>
              </a:defRPr>
            </a:lvl1pPr>
          </a:lstStyle>
          <a:p>
            <a:pPr>
              <a:defRPr/>
            </a:pPr>
            <a:endParaRPr lang="en-US" altLang="zh-CN"/>
          </a:p>
        </p:txBody>
      </p:sp>
      <p:sp>
        <p:nvSpPr>
          <p:cNvPr id="1065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a typeface="宋体" pitchFamily="2" charset="-122"/>
              </a:defRPr>
            </a:lvl1pPr>
          </a:lstStyle>
          <a:p>
            <a:pPr>
              <a:defRPr/>
            </a:pPr>
            <a:fld id="{121103D9-4B49-4F19-9CE7-E474048C9E77}" type="slidenum">
              <a:rPr lang="en-US" altLang="zh-CN"/>
              <a:pPr>
                <a:defRPr/>
              </a:pPr>
              <a:t>‹#›</a:t>
            </a:fld>
            <a:endParaRPr lang="en-US" altLang="zh-CN"/>
          </a:p>
        </p:txBody>
      </p:sp>
    </p:spTree>
    <p:extLst>
      <p:ext uri="{BB962C8B-B14F-4D97-AF65-F5344CB8AC3E}">
        <p14:creationId xmlns:p14="http://schemas.microsoft.com/office/powerpoint/2010/main" val="1606768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ln/>
        </p:spPr>
        <p:txBody>
          <a:bodyPr/>
          <a:lstStyle/>
          <a:p>
            <a:pPr eaLnBrk="1" hangingPunct="1"/>
            <a:endParaRPr lang="zh-CN" altLang="en-US" smtClean="0">
              <a:ea typeface="宋体" charset="-122"/>
            </a:endParaRPr>
          </a:p>
        </p:txBody>
      </p:sp>
      <p:sp>
        <p:nvSpPr>
          <p:cNvPr id="101380" name="灯片编号占位符 3"/>
          <p:cNvSpPr>
            <a:spLocks noGrp="1"/>
          </p:cNvSpPr>
          <p:nvPr>
            <p:ph type="sldNum" sz="quarter" idx="5"/>
          </p:nvPr>
        </p:nvSpPr>
        <p:spPr>
          <a:noFill/>
        </p:spPr>
        <p:txBody>
          <a:bodyPr/>
          <a:lstStyle/>
          <a:p>
            <a:fld id="{4016044E-421D-4D67-B8F6-488B8952FA2B}" type="slidenum">
              <a:rPr lang="en-US" altLang="zh-CN" smtClean="0">
                <a:ea typeface="宋体" charset="-122"/>
              </a:rPr>
              <a:pPr/>
              <a:t>1</a:t>
            </a:fld>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E9A0AB45-EAE0-4172-9A56-0E28AC745D77}" type="slidenum">
              <a:rPr lang="en-US" altLang="zh-CN" smtClean="0">
                <a:ea typeface="宋体" charset="-122"/>
              </a:rPr>
              <a:pPr/>
              <a:t>2</a:t>
            </a:fld>
            <a:endParaRPr lang="en-US" altLang="zh-CN" smtClean="0">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DD5B133-5A04-4B73-A75C-10561BAEE447}" type="slidenum">
              <a:rPr lang="en-US" altLang="zh-CN" smtClean="0"/>
              <a:pPr>
                <a:defRPr/>
              </a:pPr>
              <a:t>8</a:t>
            </a:fld>
            <a:endParaRPr lang="en-US" altLang="zh-CN"/>
          </a:p>
        </p:txBody>
      </p:sp>
    </p:spTree>
    <p:extLst>
      <p:ext uri="{BB962C8B-B14F-4D97-AF65-F5344CB8AC3E}">
        <p14:creationId xmlns:p14="http://schemas.microsoft.com/office/powerpoint/2010/main" val="24475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DD5B133-5A04-4B73-A75C-10561BAEE447}" type="slidenum">
              <a:rPr lang="en-US" altLang="zh-CN" smtClean="0"/>
              <a:pPr>
                <a:defRPr/>
              </a:pPr>
              <a:t>13</a:t>
            </a:fld>
            <a:endParaRPr lang="en-US" altLang="zh-CN"/>
          </a:p>
        </p:txBody>
      </p:sp>
    </p:spTree>
    <p:extLst>
      <p:ext uri="{BB962C8B-B14F-4D97-AF65-F5344CB8AC3E}">
        <p14:creationId xmlns:p14="http://schemas.microsoft.com/office/powerpoint/2010/main" val="286384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D5412F6C-77A0-4A1C-B6A5-7BCDA31567A1}" type="slidenum">
              <a:rPr lang="en-US" altLang="zh-CN" smtClean="0"/>
              <a:pPr/>
              <a:t>47</a:t>
            </a:fld>
            <a:endParaRPr lang="en-US" altLang="zh-CN"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CE6058C7-84F1-4D6C-A722-3CDE01E0B877}" type="slidenum">
              <a:rPr lang="en-US" altLang="zh-CN" smtClean="0">
                <a:ea typeface="宋体" charset="-122"/>
              </a:rPr>
              <a:pPr/>
              <a:t>56</a:t>
            </a:fld>
            <a:endParaRPr lang="en-US" altLang="zh-CN" smtClean="0">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en-US"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21103D9-4B49-4F19-9CE7-E474048C9E77}" type="slidenum">
              <a:rPr lang="en-US" altLang="zh-CN" smtClean="0"/>
              <a:pPr>
                <a:defRPr/>
              </a:pPr>
              <a:t>88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a:gsLst>
            <a:gs pos="0">
              <a:srgbClr val="5E9EFF"/>
            </a:gs>
            <a:gs pos="39999">
              <a:srgbClr val="85C2FF"/>
            </a:gs>
            <a:gs pos="70000">
              <a:srgbClr val="C4D6EB"/>
            </a:gs>
            <a:gs pos="100000">
              <a:srgbClr val="FFEBFA"/>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951D0DB-D34C-49F7-951C-7E72C9D423F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BADF25-C24F-476C-8125-AE0469AC47D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12390D2-950B-49B8-B2CD-9D4778B4E277}"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827AFCB-7DD5-4AD4-97D5-F6CD9A565FAD}"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02E6509-D08D-4075-B005-C40441D683B6}"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4128401-FFE3-45DB-B507-E822BFAB6026}" type="slidenum">
              <a:rPr lang="en-US" altLang="zh-CN"/>
              <a:pPr>
                <a:defRPr/>
              </a:pPr>
              <a:t>‹#›</a:t>
            </a:fld>
            <a:endParaRPr lang="en-US" altLang="zh-CN"/>
          </a:p>
        </p:txBody>
      </p:sp>
    </p:spTree>
    <p:extLst>
      <p:ext uri="{BB962C8B-B14F-4D97-AF65-F5344CB8AC3E}">
        <p14:creationId xmlns:p14="http://schemas.microsoft.com/office/powerpoint/2010/main" val="235843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2BC6F65-F581-4592-9365-9662DF9C2FFE}" type="slidenum">
              <a:rPr lang="en-US" altLang="zh-CN"/>
              <a:pPr>
                <a:defRPr/>
              </a:pPr>
              <a:t>‹#›</a:t>
            </a:fld>
            <a:endParaRPr lang="en-US" altLang="zh-CN"/>
          </a:p>
        </p:txBody>
      </p:sp>
      <p:sp>
        <p:nvSpPr>
          <p:cNvPr id="8" name="内容占位符 4"/>
          <p:cNvSpPr>
            <a:spLocks noGrp="1"/>
          </p:cNvSpPr>
          <p:nvPr>
            <p:ph sz="quarter" idx="16" hasCustomPrompt="1"/>
          </p:nvPr>
        </p:nvSpPr>
        <p:spPr>
          <a:xfrm>
            <a:off x="8313" y="78660"/>
            <a:ext cx="4795837" cy="586316"/>
          </a:xfrm>
        </p:spPr>
        <p:txBody>
          <a:bodyPr vert="horz" lIns="91440" tIns="45720" rIns="91440" bIns="45720" rtlCol="0" anchor="ctr">
            <a:noAutofit/>
          </a:bodyPr>
          <a:lstStyle>
            <a:lvl1pPr>
              <a:buNone/>
              <a:defRPr kumimoji="1" lang="zh-CN" altLang="en-US" b="1" dirty="0">
                <a:solidFill>
                  <a:schemeClr val="bg1"/>
                </a:solidFill>
              </a:defRPr>
            </a:lvl1pPr>
          </a:lstStyle>
          <a:p>
            <a:pPr lvl="0">
              <a:spcBef>
                <a:spcPct val="0"/>
              </a:spcBef>
            </a:pPr>
            <a:r>
              <a:rPr lang="zh-CN" altLang="en-US" dirty="0" smtClean="0"/>
              <a:t>数据结构</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2BC6F65-F581-4592-9365-9662DF9C2FFE}" type="slidenum">
              <a:rPr lang="en-US" altLang="zh-CN"/>
              <a:pPr>
                <a:defRPr/>
              </a:pPr>
              <a:t>‹#›</a:t>
            </a:fld>
            <a:endParaRPr lang="en-US" altLang="zh-CN"/>
          </a:p>
        </p:txBody>
      </p:sp>
      <p:sp>
        <p:nvSpPr>
          <p:cNvPr id="8" name="内容占位符 4"/>
          <p:cNvSpPr>
            <a:spLocks noGrp="1"/>
          </p:cNvSpPr>
          <p:nvPr>
            <p:ph sz="quarter" idx="16" hasCustomPrompt="1"/>
          </p:nvPr>
        </p:nvSpPr>
        <p:spPr>
          <a:xfrm>
            <a:off x="8313" y="78660"/>
            <a:ext cx="4795837" cy="586316"/>
          </a:xfrm>
        </p:spPr>
        <p:txBody>
          <a:bodyPr vert="horz" lIns="91440" tIns="45720" rIns="91440" bIns="45720" rtlCol="0" anchor="ctr">
            <a:noAutofit/>
          </a:bodyPr>
          <a:lstStyle>
            <a:lvl1pPr>
              <a:buNone/>
              <a:defRPr kumimoji="1" lang="zh-CN" altLang="en-US" b="1" dirty="0">
                <a:solidFill>
                  <a:schemeClr val="bg1"/>
                </a:solidFill>
              </a:defRPr>
            </a:lvl1pPr>
          </a:lstStyle>
          <a:p>
            <a:pPr lvl="0">
              <a:spcBef>
                <a:spcPct val="0"/>
              </a:spcBef>
            </a:pPr>
            <a:r>
              <a:rPr lang="zh-CN" altLang="en-US" dirty="0" smtClean="0"/>
              <a:t>数据结构</a:t>
            </a:r>
            <a:r>
              <a:rPr lang="en-US" altLang="zh-CN" dirty="0" smtClean="0"/>
              <a:t>-</a:t>
            </a:r>
            <a:r>
              <a:rPr lang="zh-CN" altLang="en-US" dirty="0" smtClean="0"/>
              <a:t>第一章 绪论</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AC740C-A914-4917-81E4-289205163C1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1CB20E7-5373-494A-BAAB-B95A22A4906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FFA39B4-8FE0-4330-8062-D8E0909450B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CED6483-2045-4661-9188-603F0CAEE478}"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444AB31-C381-4048-B9B6-67C45673E50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B6CC2FE-FAB6-47B4-B8E2-0AC5AC338AE6}"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3587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b="0">
                <a:ea typeface="宋体" pitchFamily="2" charset="-122"/>
              </a:defRPr>
            </a:lvl1pPr>
          </a:lstStyle>
          <a:p>
            <a:pPr>
              <a:defRPr/>
            </a:pPr>
            <a:endParaRPr lang="en-US" altLang="zh-CN"/>
          </a:p>
        </p:txBody>
      </p:sp>
      <p:sp>
        <p:nvSpPr>
          <p:cNvPr id="3358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b="0">
                <a:ea typeface="宋体" pitchFamily="2" charset="-122"/>
              </a:defRPr>
            </a:lvl1pPr>
          </a:lstStyle>
          <a:p>
            <a:pPr>
              <a:defRPr/>
            </a:pPr>
            <a:endParaRPr lang="en-US" altLang="zh-CN"/>
          </a:p>
        </p:txBody>
      </p:sp>
      <p:sp>
        <p:nvSpPr>
          <p:cNvPr id="33587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ea typeface="宋体" pitchFamily="2" charset="-122"/>
              </a:defRPr>
            </a:lvl1pPr>
          </a:lstStyle>
          <a:p>
            <a:pPr>
              <a:defRPr/>
            </a:pPr>
            <a:fld id="{C858A24D-7D57-4603-AAD6-2EFBD9FDE48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4"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Microsoft_Word_97_-_2003_Document1.doc"/></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Microsoft_Word_97_-_2003_Document2.doc"/><Relationship Id="rId4" Type="http://schemas.openxmlformats.org/officeDocument/2006/relationships/oleObject" Target="../embeddings/oleObject2.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46031" y="1420785"/>
            <a:ext cx="8170862" cy="4235508"/>
          </a:xfrm>
        </p:spPr>
        <p:txBody>
          <a:bodyPr/>
          <a:lstStyle/>
          <a:p>
            <a:pPr eaLnBrk="1" hangingPunct="1"/>
            <a:r>
              <a:rPr lang="zh-CN" altLang="en-US" sz="10600" b="1" dirty="0" smtClean="0">
                <a:solidFill>
                  <a:schemeClr val="tx1">
                    <a:lumMod val="75000"/>
                  </a:schemeClr>
                </a:solidFill>
                <a:ea typeface="隶书" pitchFamily="49" charset="-122"/>
              </a:rPr>
              <a:t>数据结构</a:t>
            </a:r>
            <a:br>
              <a:rPr lang="zh-CN" altLang="en-US" sz="10600" b="1" dirty="0" smtClean="0">
                <a:solidFill>
                  <a:schemeClr val="tx1">
                    <a:lumMod val="75000"/>
                  </a:schemeClr>
                </a:solidFill>
                <a:ea typeface="隶书" pitchFamily="49" charset="-122"/>
              </a:rPr>
            </a:br>
            <a:r>
              <a:rPr lang="zh-CN" altLang="en-US" sz="10600" b="1" dirty="0" smtClean="0">
                <a:solidFill>
                  <a:schemeClr val="tx1">
                    <a:lumMod val="75000"/>
                  </a:schemeClr>
                </a:solidFill>
                <a:ea typeface="隶书" pitchFamily="49" charset="-122"/>
              </a:rPr>
              <a:t/>
            </a:r>
            <a:br>
              <a:rPr lang="zh-CN" altLang="en-US" sz="10600" b="1" dirty="0" smtClean="0">
                <a:solidFill>
                  <a:schemeClr val="tx1">
                    <a:lumMod val="75000"/>
                  </a:schemeClr>
                </a:solidFill>
                <a:ea typeface="隶书" pitchFamily="49" charset="-122"/>
              </a:rPr>
            </a:br>
            <a:r>
              <a:rPr lang="zh-CN" altLang="en-US" sz="4000" b="1" dirty="0" smtClean="0">
                <a:solidFill>
                  <a:schemeClr val="tx1">
                    <a:lumMod val="75000"/>
                  </a:schemeClr>
                </a:solidFill>
                <a:ea typeface="隶书" pitchFamily="49" charset="-122"/>
              </a:rPr>
              <a:t>北京交通大学计算机学院</a:t>
            </a:r>
            <a:r>
              <a:rPr lang="en-US" altLang="zh-CN" sz="4000" b="1" dirty="0" smtClean="0">
                <a:solidFill>
                  <a:schemeClr val="tx1">
                    <a:lumMod val="75000"/>
                  </a:schemeClr>
                </a:solidFill>
                <a:ea typeface="隶书" pitchFamily="49" charset="-122"/>
              </a:rPr>
              <a:t/>
            </a:r>
            <a:br>
              <a:rPr lang="en-US" altLang="zh-CN" sz="4000" b="1" dirty="0" smtClean="0">
                <a:solidFill>
                  <a:schemeClr val="tx1">
                    <a:lumMod val="75000"/>
                  </a:schemeClr>
                </a:solidFill>
                <a:ea typeface="隶书" pitchFamily="49" charset="-122"/>
              </a:rPr>
            </a:br>
            <a:r>
              <a:rPr lang="zh-CN" altLang="en-US" sz="2800" b="1" dirty="0" smtClean="0">
                <a:solidFill>
                  <a:schemeClr val="tx1">
                    <a:lumMod val="75000"/>
                  </a:schemeClr>
                </a:solidFill>
                <a:ea typeface="隶书" pitchFamily="49" charset="-122"/>
              </a:rPr>
              <a:t>徐薇</a:t>
            </a:r>
            <a:r>
              <a:rPr lang="en-US" altLang="zh-CN" sz="2800" b="1" dirty="0" smtClean="0">
                <a:solidFill>
                  <a:schemeClr val="tx1">
                    <a:lumMod val="75000"/>
                  </a:schemeClr>
                </a:solidFill>
                <a:ea typeface="隶书" pitchFamily="49" charset="-122"/>
              </a:rPr>
              <a:t/>
            </a:r>
            <a:br>
              <a:rPr lang="en-US" altLang="zh-CN" sz="2800" b="1" dirty="0" smtClean="0">
                <a:solidFill>
                  <a:schemeClr val="tx1">
                    <a:lumMod val="75000"/>
                  </a:schemeClr>
                </a:solidFill>
                <a:ea typeface="隶书" pitchFamily="49" charset="-122"/>
              </a:rPr>
            </a:br>
            <a:r>
              <a:rPr lang="en-US" altLang="zh-CN" sz="2800" b="1" dirty="0" smtClean="0">
                <a:solidFill>
                  <a:schemeClr val="tx1"/>
                </a:solidFill>
                <a:ea typeface="隶书" pitchFamily="49" charset="-122"/>
              </a:rPr>
              <a:t>wxu@bjtu.edu.cn</a:t>
            </a:r>
            <a:r>
              <a:rPr lang="en-US" altLang="zh-CN" sz="2800" b="1" dirty="0" smtClean="0">
                <a:solidFill>
                  <a:schemeClr val="tx1">
                    <a:lumMod val="75000"/>
                  </a:schemeClr>
                </a:solidFill>
                <a:ea typeface="隶书" pitchFamily="49" charset="-122"/>
              </a:rPr>
              <a:t/>
            </a:r>
            <a:br>
              <a:rPr lang="en-US" altLang="zh-CN" sz="2800" b="1" dirty="0" smtClean="0">
                <a:solidFill>
                  <a:schemeClr val="tx1">
                    <a:lumMod val="75000"/>
                  </a:schemeClr>
                </a:solidFill>
                <a:ea typeface="隶书" pitchFamily="49" charset="-122"/>
              </a:rPr>
            </a:br>
            <a:r>
              <a:rPr lang="en-US" altLang="zh-CN" sz="2800" b="1" dirty="0" smtClean="0">
                <a:solidFill>
                  <a:schemeClr val="tx1">
                    <a:lumMod val="75000"/>
                  </a:schemeClr>
                </a:solidFill>
                <a:ea typeface="隶书" pitchFamily="49" charset="-122"/>
              </a:rPr>
              <a:t/>
            </a:r>
            <a:br>
              <a:rPr lang="en-US" altLang="zh-CN" sz="2800" b="1" dirty="0" smtClean="0">
                <a:solidFill>
                  <a:schemeClr val="tx1">
                    <a:lumMod val="75000"/>
                  </a:schemeClr>
                </a:solidFill>
                <a:ea typeface="隶书" pitchFamily="49" charset="-122"/>
              </a:rPr>
            </a:br>
            <a:r>
              <a:rPr lang="en-US" altLang="zh-CN" sz="2400" b="1" dirty="0" smtClean="0">
                <a:solidFill>
                  <a:schemeClr val="tx1">
                    <a:lumMod val="75000"/>
                  </a:schemeClr>
                </a:solidFill>
                <a:ea typeface="隶书" pitchFamily="49" charset="-122"/>
              </a:rPr>
              <a:t>2022</a:t>
            </a:r>
            <a:r>
              <a:rPr lang="zh-CN" altLang="en-US" sz="2400" b="1" dirty="0" smtClean="0">
                <a:solidFill>
                  <a:schemeClr val="tx1">
                    <a:lumMod val="75000"/>
                  </a:schemeClr>
                </a:solidFill>
                <a:ea typeface="隶书" pitchFamily="49" charset="-122"/>
              </a:rPr>
              <a:t>年</a:t>
            </a:r>
            <a:r>
              <a:rPr lang="en-US" altLang="zh-CN" sz="2400" b="1" smtClean="0">
                <a:solidFill>
                  <a:schemeClr val="tx1">
                    <a:lumMod val="75000"/>
                  </a:schemeClr>
                </a:solidFill>
                <a:ea typeface="隶书" pitchFamily="49" charset="-122"/>
              </a:rPr>
              <a:t>8</a:t>
            </a:r>
            <a:r>
              <a:rPr lang="zh-CN" altLang="en-US" sz="2400" b="1" smtClean="0">
                <a:solidFill>
                  <a:schemeClr val="tx1">
                    <a:lumMod val="75000"/>
                  </a:schemeClr>
                </a:solidFill>
                <a:ea typeface="隶书" pitchFamily="49" charset="-122"/>
              </a:rPr>
              <a:t>月</a:t>
            </a:r>
            <a:endParaRPr lang="zh-CN" altLang="en-US" sz="2400" b="1" dirty="0" smtClean="0">
              <a:solidFill>
                <a:schemeClr val="tx1">
                  <a:lumMod val="75000"/>
                </a:schemeClr>
              </a:solidFill>
              <a:ea typeface="隶书" pitchFamily="49"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33512" y="1903413"/>
            <a:ext cx="6810895" cy="1345567"/>
            <a:chOff x="904" y="2057"/>
            <a:chExt cx="3976" cy="804"/>
          </a:xfrm>
          <a:solidFill>
            <a:srgbClr val="FFCCFF"/>
          </a:solidFill>
        </p:grpSpPr>
        <p:sp>
          <p:nvSpPr>
            <p:cNvPr id="26661" name="AutoShape 3"/>
            <p:cNvSpPr>
              <a:spLocks noChangeArrowheads="1"/>
            </p:cNvSpPr>
            <p:nvPr/>
          </p:nvSpPr>
          <p:spPr bwMode="gray">
            <a:xfrm>
              <a:off x="904" y="2057"/>
              <a:ext cx="3976" cy="804"/>
            </a:xfrm>
            <a:prstGeom prst="roundRect">
              <a:avLst>
                <a:gd name="adj" fmla="val 16667"/>
              </a:avLst>
            </a:prstGeom>
            <a:grpFill/>
            <a:ln w="12700" algn="ctr">
              <a:noFill/>
              <a:round/>
              <a:headEnd/>
              <a:tailEnd/>
            </a:ln>
          </p:spPr>
          <p:txBody>
            <a:bodyPr wrap="none" anchor="ctr"/>
            <a:lstStyle/>
            <a:p>
              <a:endParaRPr lang="zh-CN" altLang="en-US"/>
            </a:p>
          </p:txBody>
        </p:sp>
        <p:sp>
          <p:nvSpPr>
            <p:cNvPr id="26662" name="AutoShape 4"/>
            <p:cNvSpPr>
              <a:spLocks noChangeArrowheads="1"/>
            </p:cNvSpPr>
            <p:nvPr/>
          </p:nvSpPr>
          <p:spPr bwMode="gray">
            <a:xfrm>
              <a:off x="912" y="2064"/>
              <a:ext cx="3966" cy="326"/>
            </a:xfrm>
            <a:prstGeom prst="roundRect">
              <a:avLst>
                <a:gd name="adj" fmla="val 36505"/>
              </a:avLst>
            </a:prstGeom>
            <a:grpFill/>
            <a:ln w="9525" algn="ctr">
              <a:noFill/>
              <a:round/>
              <a:headEnd/>
              <a:tailEnd/>
            </a:ln>
          </p:spPr>
          <p:txBody>
            <a:bodyPr wrap="none" anchor="ctr"/>
            <a:lstStyle/>
            <a:p>
              <a:endParaRPr lang="zh-CN" altLang="en-US"/>
            </a:p>
          </p:txBody>
        </p:sp>
      </p:grpSp>
      <p:grpSp>
        <p:nvGrpSpPr>
          <p:cNvPr id="3" name="Group 5"/>
          <p:cNvGrpSpPr>
            <a:grpSpLocks/>
          </p:cNvGrpSpPr>
          <p:nvPr/>
        </p:nvGrpSpPr>
        <p:grpSpPr bwMode="auto">
          <a:xfrm>
            <a:off x="1433513" y="4791075"/>
            <a:ext cx="6804044" cy="1266217"/>
            <a:chOff x="904" y="2057"/>
            <a:chExt cx="3976" cy="804"/>
          </a:xfrm>
        </p:grpSpPr>
        <p:sp>
          <p:nvSpPr>
            <p:cNvPr id="26659" name="AutoShape 6"/>
            <p:cNvSpPr>
              <a:spLocks noChangeArrowheads="1"/>
            </p:cNvSpPr>
            <p:nvPr/>
          </p:nvSpPr>
          <p:spPr bwMode="ltGray">
            <a:xfrm>
              <a:off x="904" y="2057"/>
              <a:ext cx="3976" cy="804"/>
            </a:xfrm>
            <a:prstGeom prst="roundRect">
              <a:avLst>
                <a:gd name="adj" fmla="val 16667"/>
              </a:avLst>
            </a:prstGeom>
            <a:solidFill>
              <a:schemeClr val="accent1"/>
            </a:solidFill>
            <a:ln w="12700" algn="ctr">
              <a:noFill/>
              <a:round/>
              <a:headEnd/>
              <a:tailEnd/>
            </a:ln>
          </p:spPr>
          <p:txBody>
            <a:bodyPr wrap="none" anchor="ctr"/>
            <a:lstStyle/>
            <a:p>
              <a:endParaRPr lang="zh-CN" altLang="en-US"/>
            </a:p>
          </p:txBody>
        </p:sp>
        <p:sp>
          <p:nvSpPr>
            <p:cNvPr id="26660" name="AutoShape 7"/>
            <p:cNvSpPr>
              <a:spLocks noChangeArrowheads="1"/>
            </p:cNvSpPr>
            <p:nvPr/>
          </p:nvSpPr>
          <p:spPr bwMode="ltGray">
            <a:xfrm>
              <a:off x="912" y="2064"/>
              <a:ext cx="3966" cy="326"/>
            </a:xfrm>
            <a:prstGeom prst="roundRect">
              <a:avLst>
                <a:gd name="adj" fmla="val 36505"/>
              </a:avLst>
            </a:prstGeom>
            <a:gradFill rotWithShape="1">
              <a:gsLst>
                <a:gs pos="0">
                  <a:srgbClr val="FFFFFF">
                    <a:alpha val="70000"/>
                  </a:srgbClr>
                </a:gs>
                <a:gs pos="100000">
                  <a:schemeClr val="accent1">
                    <a:alpha val="70000"/>
                  </a:schemeClr>
                </a:gs>
              </a:gsLst>
              <a:lin ang="5400000" scaled="1"/>
            </a:gradFill>
            <a:ln w="9525" algn="ctr">
              <a:noFill/>
              <a:round/>
              <a:headEnd/>
              <a:tailEnd/>
            </a:ln>
          </p:spPr>
          <p:txBody>
            <a:bodyPr wrap="none" anchor="ctr"/>
            <a:lstStyle/>
            <a:p>
              <a:endParaRPr lang="zh-CN" altLang="en-US"/>
            </a:p>
          </p:txBody>
        </p:sp>
      </p:grpSp>
      <p:grpSp>
        <p:nvGrpSpPr>
          <p:cNvPr id="4" name="Group 8"/>
          <p:cNvGrpSpPr>
            <a:grpSpLocks/>
          </p:cNvGrpSpPr>
          <p:nvPr/>
        </p:nvGrpSpPr>
        <p:grpSpPr bwMode="auto">
          <a:xfrm>
            <a:off x="1433513" y="3348038"/>
            <a:ext cx="6807468" cy="1269094"/>
            <a:chOff x="904" y="2057"/>
            <a:chExt cx="3976" cy="804"/>
          </a:xfrm>
        </p:grpSpPr>
        <p:sp>
          <p:nvSpPr>
            <p:cNvPr id="26657" name="AutoShape 9"/>
            <p:cNvSpPr>
              <a:spLocks noChangeArrowheads="1"/>
            </p:cNvSpPr>
            <p:nvPr/>
          </p:nvSpPr>
          <p:spPr bwMode="ltGray">
            <a:xfrm>
              <a:off x="904" y="2057"/>
              <a:ext cx="3976" cy="804"/>
            </a:xfrm>
            <a:prstGeom prst="roundRect">
              <a:avLst>
                <a:gd name="adj" fmla="val 16667"/>
              </a:avLst>
            </a:prstGeom>
            <a:solidFill>
              <a:schemeClr val="folHlink"/>
            </a:solidFill>
            <a:ln w="12700" algn="ctr">
              <a:noFill/>
              <a:round/>
              <a:headEnd/>
              <a:tailEnd/>
            </a:ln>
          </p:spPr>
          <p:txBody>
            <a:bodyPr wrap="none" anchor="ctr"/>
            <a:lstStyle/>
            <a:p>
              <a:endParaRPr lang="zh-CN" altLang="en-US"/>
            </a:p>
          </p:txBody>
        </p:sp>
        <p:sp>
          <p:nvSpPr>
            <p:cNvPr id="26658" name="AutoShape 10"/>
            <p:cNvSpPr>
              <a:spLocks noChangeArrowheads="1"/>
            </p:cNvSpPr>
            <p:nvPr/>
          </p:nvSpPr>
          <p:spPr bwMode="ltGray">
            <a:xfrm>
              <a:off x="912" y="2064"/>
              <a:ext cx="3966" cy="326"/>
            </a:xfrm>
            <a:prstGeom prst="roundRect">
              <a:avLst>
                <a:gd name="adj" fmla="val 36505"/>
              </a:avLst>
            </a:prstGeom>
            <a:gradFill rotWithShape="1">
              <a:gsLst>
                <a:gs pos="0">
                  <a:srgbClr val="FFFFFF">
                    <a:alpha val="70000"/>
                  </a:srgbClr>
                </a:gs>
                <a:gs pos="100000">
                  <a:schemeClr val="folHlink">
                    <a:alpha val="70000"/>
                  </a:schemeClr>
                </a:gs>
              </a:gsLst>
              <a:lin ang="5400000" scaled="1"/>
            </a:gradFill>
            <a:ln w="9525" algn="ctr">
              <a:noFill/>
              <a:round/>
              <a:headEnd/>
              <a:tailEnd/>
            </a:ln>
          </p:spPr>
          <p:txBody>
            <a:bodyPr wrap="none" anchor="ctr"/>
            <a:lstStyle/>
            <a:p>
              <a:endParaRPr lang="zh-CN" altLang="en-US"/>
            </a:p>
          </p:txBody>
        </p:sp>
      </p:grpSp>
      <p:grpSp>
        <p:nvGrpSpPr>
          <p:cNvPr id="5" name="Group 11"/>
          <p:cNvGrpSpPr>
            <a:grpSpLocks/>
          </p:cNvGrpSpPr>
          <p:nvPr/>
        </p:nvGrpSpPr>
        <p:grpSpPr bwMode="auto">
          <a:xfrm>
            <a:off x="1120775" y="2174875"/>
            <a:ext cx="611188" cy="608013"/>
            <a:chOff x="579" y="1386"/>
            <a:chExt cx="385" cy="383"/>
          </a:xfrm>
        </p:grpSpPr>
        <p:sp>
          <p:nvSpPr>
            <p:cNvPr id="26651" name="Oval 12"/>
            <p:cNvSpPr>
              <a:spLocks noChangeArrowheads="1"/>
            </p:cNvSpPr>
            <p:nvPr/>
          </p:nvSpPr>
          <p:spPr bwMode="gray">
            <a:xfrm>
              <a:off x="579" y="1386"/>
              <a:ext cx="385" cy="383"/>
            </a:xfrm>
            <a:prstGeom prst="ellipse">
              <a:avLst/>
            </a:prstGeom>
            <a:solidFill>
              <a:srgbClr val="808080"/>
            </a:solidFill>
            <a:ln w="9525">
              <a:noFill/>
              <a:round/>
              <a:headEnd/>
              <a:tailEnd/>
            </a:ln>
          </p:spPr>
          <p:txBody>
            <a:bodyPr wrap="none" anchor="ctr"/>
            <a:lstStyle/>
            <a:p>
              <a:endParaRPr lang="zh-CN" altLang="en-US"/>
            </a:p>
          </p:txBody>
        </p:sp>
        <p:grpSp>
          <p:nvGrpSpPr>
            <p:cNvPr id="6" name="Group 13"/>
            <p:cNvGrpSpPr>
              <a:grpSpLocks/>
            </p:cNvGrpSpPr>
            <p:nvPr/>
          </p:nvGrpSpPr>
          <p:grpSpPr bwMode="auto">
            <a:xfrm>
              <a:off x="587" y="1392"/>
              <a:ext cx="369" cy="369"/>
              <a:chOff x="587" y="1392"/>
              <a:chExt cx="369" cy="369"/>
            </a:xfrm>
          </p:grpSpPr>
          <p:sp>
            <p:nvSpPr>
              <p:cNvPr id="26653" name="Oval 14"/>
              <p:cNvSpPr>
                <a:spLocks noChangeArrowheads="1"/>
              </p:cNvSpPr>
              <p:nvPr/>
            </p:nvSpPr>
            <p:spPr bwMode="gray">
              <a:xfrm>
                <a:off x="587" y="1392"/>
                <a:ext cx="369" cy="369"/>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26654" name="Oval 15"/>
              <p:cNvSpPr>
                <a:spLocks noChangeArrowheads="1"/>
              </p:cNvSpPr>
              <p:nvPr/>
            </p:nvSpPr>
            <p:spPr bwMode="gray">
              <a:xfrm>
                <a:off x="592" y="1394"/>
                <a:ext cx="359" cy="36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26655" name="Oval 16"/>
              <p:cNvSpPr>
                <a:spLocks noChangeArrowheads="1"/>
              </p:cNvSpPr>
              <p:nvPr/>
            </p:nvSpPr>
            <p:spPr bwMode="gray">
              <a:xfrm>
                <a:off x="596" y="1397"/>
                <a:ext cx="342" cy="337"/>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26656" name="Oval 17"/>
              <p:cNvSpPr>
                <a:spLocks noChangeArrowheads="1"/>
              </p:cNvSpPr>
              <p:nvPr/>
            </p:nvSpPr>
            <p:spPr bwMode="gray">
              <a:xfrm>
                <a:off x="615" y="1407"/>
                <a:ext cx="305" cy="273"/>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grpSp>
        <p:nvGrpSpPr>
          <p:cNvPr id="7" name="Group 18"/>
          <p:cNvGrpSpPr>
            <a:grpSpLocks/>
          </p:cNvGrpSpPr>
          <p:nvPr/>
        </p:nvGrpSpPr>
        <p:grpSpPr bwMode="auto">
          <a:xfrm>
            <a:off x="1109663" y="3641725"/>
            <a:ext cx="611187" cy="608013"/>
            <a:chOff x="579" y="1386"/>
            <a:chExt cx="385" cy="383"/>
          </a:xfrm>
        </p:grpSpPr>
        <p:sp>
          <p:nvSpPr>
            <p:cNvPr id="26645" name="Oval 19"/>
            <p:cNvSpPr>
              <a:spLocks noChangeArrowheads="1"/>
            </p:cNvSpPr>
            <p:nvPr/>
          </p:nvSpPr>
          <p:spPr bwMode="gray">
            <a:xfrm>
              <a:off x="579" y="1386"/>
              <a:ext cx="385" cy="383"/>
            </a:xfrm>
            <a:prstGeom prst="ellipse">
              <a:avLst/>
            </a:prstGeom>
            <a:solidFill>
              <a:srgbClr val="808080"/>
            </a:solidFill>
            <a:ln w="9525">
              <a:noFill/>
              <a:round/>
              <a:headEnd/>
              <a:tailEnd/>
            </a:ln>
          </p:spPr>
          <p:txBody>
            <a:bodyPr wrap="none" anchor="ctr"/>
            <a:lstStyle/>
            <a:p>
              <a:endParaRPr lang="zh-CN" altLang="en-US"/>
            </a:p>
          </p:txBody>
        </p:sp>
        <p:grpSp>
          <p:nvGrpSpPr>
            <p:cNvPr id="8" name="Group 20"/>
            <p:cNvGrpSpPr>
              <a:grpSpLocks/>
            </p:cNvGrpSpPr>
            <p:nvPr/>
          </p:nvGrpSpPr>
          <p:grpSpPr bwMode="auto">
            <a:xfrm>
              <a:off x="587" y="1392"/>
              <a:ext cx="369" cy="369"/>
              <a:chOff x="587" y="1392"/>
              <a:chExt cx="369" cy="369"/>
            </a:xfrm>
          </p:grpSpPr>
          <p:sp>
            <p:nvSpPr>
              <p:cNvPr id="26647" name="Oval 21"/>
              <p:cNvSpPr>
                <a:spLocks noChangeArrowheads="1"/>
              </p:cNvSpPr>
              <p:nvPr/>
            </p:nvSpPr>
            <p:spPr bwMode="gray">
              <a:xfrm>
                <a:off x="587" y="1392"/>
                <a:ext cx="369" cy="369"/>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26648" name="Oval 22"/>
              <p:cNvSpPr>
                <a:spLocks noChangeArrowheads="1"/>
              </p:cNvSpPr>
              <p:nvPr/>
            </p:nvSpPr>
            <p:spPr bwMode="gray">
              <a:xfrm>
                <a:off x="592" y="1394"/>
                <a:ext cx="359" cy="36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26649" name="Oval 23"/>
              <p:cNvSpPr>
                <a:spLocks noChangeArrowheads="1"/>
              </p:cNvSpPr>
              <p:nvPr/>
            </p:nvSpPr>
            <p:spPr bwMode="gray">
              <a:xfrm>
                <a:off x="596" y="1397"/>
                <a:ext cx="342" cy="337"/>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26650" name="Oval 24"/>
              <p:cNvSpPr>
                <a:spLocks noChangeArrowheads="1"/>
              </p:cNvSpPr>
              <p:nvPr/>
            </p:nvSpPr>
            <p:spPr bwMode="gray">
              <a:xfrm>
                <a:off x="615" y="1407"/>
                <a:ext cx="305" cy="273"/>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grpSp>
        <p:nvGrpSpPr>
          <p:cNvPr id="9" name="Group 25"/>
          <p:cNvGrpSpPr>
            <a:grpSpLocks/>
          </p:cNvGrpSpPr>
          <p:nvPr/>
        </p:nvGrpSpPr>
        <p:grpSpPr bwMode="auto">
          <a:xfrm>
            <a:off x="1120775" y="5087938"/>
            <a:ext cx="611188" cy="608012"/>
            <a:chOff x="579" y="1386"/>
            <a:chExt cx="385" cy="383"/>
          </a:xfrm>
        </p:grpSpPr>
        <p:sp>
          <p:nvSpPr>
            <p:cNvPr id="26639" name="Oval 26"/>
            <p:cNvSpPr>
              <a:spLocks noChangeArrowheads="1"/>
            </p:cNvSpPr>
            <p:nvPr/>
          </p:nvSpPr>
          <p:spPr bwMode="gray">
            <a:xfrm>
              <a:off x="579" y="1386"/>
              <a:ext cx="385" cy="383"/>
            </a:xfrm>
            <a:prstGeom prst="ellipse">
              <a:avLst/>
            </a:prstGeom>
            <a:solidFill>
              <a:srgbClr val="808080"/>
            </a:solidFill>
            <a:ln w="9525">
              <a:noFill/>
              <a:round/>
              <a:headEnd/>
              <a:tailEnd/>
            </a:ln>
          </p:spPr>
          <p:txBody>
            <a:bodyPr wrap="none" anchor="ctr"/>
            <a:lstStyle/>
            <a:p>
              <a:endParaRPr lang="zh-CN" altLang="en-US"/>
            </a:p>
          </p:txBody>
        </p:sp>
        <p:grpSp>
          <p:nvGrpSpPr>
            <p:cNvPr id="10" name="Group 27"/>
            <p:cNvGrpSpPr>
              <a:grpSpLocks/>
            </p:cNvGrpSpPr>
            <p:nvPr/>
          </p:nvGrpSpPr>
          <p:grpSpPr bwMode="auto">
            <a:xfrm>
              <a:off x="587" y="1392"/>
              <a:ext cx="369" cy="369"/>
              <a:chOff x="587" y="1392"/>
              <a:chExt cx="369" cy="369"/>
            </a:xfrm>
          </p:grpSpPr>
          <p:sp>
            <p:nvSpPr>
              <p:cNvPr id="26641" name="Oval 28"/>
              <p:cNvSpPr>
                <a:spLocks noChangeArrowheads="1"/>
              </p:cNvSpPr>
              <p:nvPr/>
            </p:nvSpPr>
            <p:spPr bwMode="gray">
              <a:xfrm>
                <a:off x="587" y="1392"/>
                <a:ext cx="369" cy="369"/>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26642" name="Oval 29"/>
              <p:cNvSpPr>
                <a:spLocks noChangeArrowheads="1"/>
              </p:cNvSpPr>
              <p:nvPr/>
            </p:nvSpPr>
            <p:spPr bwMode="gray">
              <a:xfrm>
                <a:off x="592" y="1394"/>
                <a:ext cx="359" cy="360"/>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26643" name="Oval 30"/>
              <p:cNvSpPr>
                <a:spLocks noChangeArrowheads="1"/>
              </p:cNvSpPr>
              <p:nvPr/>
            </p:nvSpPr>
            <p:spPr bwMode="gray">
              <a:xfrm>
                <a:off x="596" y="1397"/>
                <a:ext cx="342" cy="337"/>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26644" name="Oval 31"/>
              <p:cNvSpPr>
                <a:spLocks noChangeArrowheads="1"/>
              </p:cNvSpPr>
              <p:nvPr/>
            </p:nvSpPr>
            <p:spPr bwMode="gray">
              <a:xfrm>
                <a:off x="615" y="1407"/>
                <a:ext cx="305" cy="273"/>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sp>
        <p:nvSpPr>
          <p:cNvPr id="16416" name="Text Box 32"/>
          <p:cNvSpPr txBox="1">
            <a:spLocks noChangeArrowheads="1"/>
          </p:cNvSpPr>
          <p:nvPr/>
        </p:nvSpPr>
        <p:spPr bwMode="black">
          <a:xfrm>
            <a:off x="1723986" y="1931967"/>
            <a:ext cx="5732541" cy="1200329"/>
          </a:xfrm>
          <a:prstGeom prst="rect">
            <a:avLst/>
          </a:prstGeom>
          <a:noFill/>
          <a:ln w="9525" algn="ctr">
            <a:noFill/>
            <a:miter lim="800000"/>
            <a:headEnd/>
            <a:tailEnd/>
          </a:ln>
          <a:effectLst>
            <a:outerShdw dist="17961" dir="2700000" algn="ctr" rotWithShape="0">
              <a:srgbClr val="000000">
                <a:alpha val="50000"/>
              </a:srgbClr>
            </a:outerShdw>
          </a:effectLst>
        </p:spPr>
        <p:txBody>
          <a:bodyPr wrap="square">
            <a:spAutoFit/>
          </a:bodyPr>
          <a:lstStyle/>
          <a:p>
            <a:pPr eaLnBrk="0" hangingPunct="0">
              <a:defRPr/>
            </a:pPr>
            <a:r>
              <a:rPr lang="zh-CN" altLang="en-US" dirty="0" smtClean="0">
                <a:solidFill>
                  <a:srgbClr val="0000CC"/>
                </a:solidFill>
                <a:latin typeface="楷体_GB2312"/>
                <a:ea typeface="楷体_GB2312"/>
                <a:cs typeface="楷体_GB2312"/>
              </a:rPr>
              <a:t>学习各种常用的数据结构，包括线性表、栈、队列、字符串、数组、广义表、树、二叉树以及图</a:t>
            </a:r>
            <a:endParaRPr lang="en-US" altLang="zh-CN" dirty="0" smtClean="0">
              <a:solidFill>
                <a:srgbClr val="0000CC"/>
              </a:solidFill>
              <a:latin typeface="楷体_GB2312"/>
              <a:ea typeface="楷体_GB2312"/>
              <a:cs typeface="楷体_GB2312"/>
            </a:endParaRPr>
          </a:p>
        </p:txBody>
      </p:sp>
      <p:sp>
        <p:nvSpPr>
          <p:cNvPr id="16417" name="Text Box 33"/>
          <p:cNvSpPr txBox="1">
            <a:spLocks noChangeArrowheads="1"/>
          </p:cNvSpPr>
          <p:nvPr/>
        </p:nvSpPr>
        <p:spPr bwMode="black">
          <a:xfrm>
            <a:off x="1760499" y="3648078"/>
            <a:ext cx="5919831" cy="523220"/>
          </a:xfrm>
          <a:prstGeom prst="rect">
            <a:avLst/>
          </a:prstGeom>
          <a:noFill/>
          <a:ln w="9525" algn="ctr">
            <a:noFill/>
            <a:miter lim="800000"/>
            <a:headEnd/>
            <a:tailEnd/>
          </a:ln>
          <a:effectLst>
            <a:outerShdw dist="17961" dir="2700000" algn="ctr" rotWithShape="0">
              <a:srgbClr val="000000">
                <a:alpha val="50000"/>
              </a:srgbClr>
            </a:outerShdw>
          </a:effectLst>
        </p:spPr>
        <p:txBody>
          <a:bodyPr wrap="square">
            <a:spAutoFit/>
          </a:bodyPr>
          <a:lstStyle/>
          <a:p>
            <a:pPr eaLnBrk="0" hangingPunct="0">
              <a:defRPr/>
            </a:pPr>
            <a:r>
              <a:rPr lang="zh-CN" altLang="en-US" sz="2800" dirty="0" smtClean="0">
                <a:solidFill>
                  <a:srgbClr val="0000CC"/>
                </a:solidFill>
                <a:latin typeface="楷体_GB2312"/>
                <a:ea typeface="楷体_GB2312"/>
                <a:cs typeface="楷体_GB2312"/>
              </a:rPr>
              <a:t>学习排序、查找的各种实现算法</a:t>
            </a:r>
            <a:endParaRPr lang="en-US" altLang="zh-CN" sz="2800" dirty="0" smtClean="0">
              <a:solidFill>
                <a:srgbClr val="0000CC"/>
              </a:solidFill>
              <a:latin typeface="楷体_GB2312"/>
              <a:ea typeface="楷体_GB2312"/>
              <a:cs typeface="楷体_GB2312"/>
            </a:endParaRPr>
          </a:p>
        </p:txBody>
      </p:sp>
      <p:sp>
        <p:nvSpPr>
          <p:cNvPr id="16418" name="Text Box 34"/>
          <p:cNvSpPr txBox="1">
            <a:spLocks noChangeArrowheads="1"/>
          </p:cNvSpPr>
          <p:nvPr/>
        </p:nvSpPr>
        <p:spPr bwMode="black">
          <a:xfrm>
            <a:off x="1828799" y="5056188"/>
            <a:ext cx="6759631" cy="523220"/>
          </a:xfrm>
          <a:prstGeom prst="rect">
            <a:avLst/>
          </a:prstGeom>
          <a:noFill/>
          <a:ln w="9525" algn="ctr">
            <a:noFill/>
            <a:miter lim="800000"/>
            <a:headEnd/>
            <a:tailEnd/>
          </a:ln>
          <a:effectLst>
            <a:outerShdw dist="17961" dir="2700000" algn="ctr" rotWithShape="0">
              <a:srgbClr val="000000">
                <a:alpha val="50000"/>
              </a:srgbClr>
            </a:outerShdw>
          </a:effectLst>
        </p:spPr>
        <p:txBody>
          <a:bodyPr wrap="square">
            <a:spAutoFit/>
          </a:bodyPr>
          <a:lstStyle/>
          <a:p>
            <a:pPr eaLnBrk="0" hangingPunct="0">
              <a:defRPr/>
            </a:pPr>
            <a:r>
              <a:rPr lang="zh-CN" altLang="en-US" sz="2800" dirty="0" smtClean="0">
                <a:solidFill>
                  <a:srgbClr val="0000CC"/>
                </a:solidFill>
                <a:latin typeface="楷体_GB2312"/>
                <a:ea typeface="楷体_GB2312"/>
                <a:cs typeface="楷体_GB2312"/>
              </a:rPr>
              <a:t>学习算法定性或定量的分析和比较方法</a:t>
            </a:r>
            <a:endParaRPr lang="en-US" altLang="zh-CN" sz="2800" dirty="0" smtClean="0">
              <a:solidFill>
                <a:srgbClr val="0000CC"/>
              </a:solidFill>
              <a:latin typeface="楷体_GB2312"/>
              <a:ea typeface="楷体_GB2312"/>
              <a:cs typeface="楷体_GB2312"/>
            </a:endParaRPr>
          </a:p>
        </p:txBody>
      </p:sp>
      <p:sp>
        <p:nvSpPr>
          <p:cNvPr id="26635" name="Text Box 35"/>
          <p:cNvSpPr txBox="1">
            <a:spLocks noChangeArrowheads="1"/>
          </p:cNvSpPr>
          <p:nvPr/>
        </p:nvSpPr>
        <p:spPr bwMode="gray">
          <a:xfrm>
            <a:off x="1241425" y="2265363"/>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rgbClr val="080808"/>
                </a:solidFill>
              </a:rPr>
              <a:t>1</a:t>
            </a:r>
          </a:p>
        </p:txBody>
      </p:sp>
      <p:sp>
        <p:nvSpPr>
          <p:cNvPr id="26636" name="Text Box 36"/>
          <p:cNvSpPr txBox="1">
            <a:spLocks noChangeArrowheads="1"/>
          </p:cNvSpPr>
          <p:nvPr/>
        </p:nvSpPr>
        <p:spPr bwMode="gray">
          <a:xfrm>
            <a:off x="1230313" y="3725863"/>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rgbClr val="080808"/>
                </a:solidFill>
              </a:rPr>
              <a:t>2</a:t>
            </a:r>
          </a:p>
        </p:txBody>
      </p:sp>
      <p:sp>
        <p:nvSpPr>
          <p:cNvPr id="26637" name="Text Box 37"/>
          <p:cNvSpPr txBox="1">
            <a:spLocks noChangeArrowheads="1"/>
          </p:cNvSpPr>
          <p:nvPr/>
        </p:nvSpPr>
        <p:spPr bwMode="gray">
          <a:xfrm>
            <a:off x="1241425" y="5159375"/>
            <a:ext cx="381000" cy="457200"/>
          </a:xfrm>
          <a:prstGeom prst="rect">
            <a:avLst/>
          </a:prstGeom>
          <a:noFill/>
          <a:ln w="9525">
            <a:noFill/>
            <a:miter lim="800000"/>
            <a:headEnd/>
            <a:tailEnd/>
          </a:ln>
        </p:spPr>
        <p:txBody>
          <a:bodyPr>
            <a:spAutoFit/>
          </a:bodyPr>
          <a:lstStyle/>
          <a:p>
            <a:pPr algn="ctr">
              <a:spcBef>
                <a:spcPct val="50000"/>
              </a:spcBef>
            </a:pPr>
            <a:r>
              <a:rPr lang="en-US" altLang="zh-CN" sz="2400" b="1">
                <a:solidFill>
                  <a:srgbClr val="080808"/>
                </a:solidFill>
              </a:rPr>
              <a:t>3</a:t>
            </a:r>
          </a:p>
        </p:txBody>
      </p:sp>
      <p:sp>
        <p:nvSpPr>
          <p:cNvPr id="16422" name="Rectangle 38"/>
          <p:cNvSpPr>
            <a:spLocks noGrp="1" noChangeArrowheads="1"/>
          </p:cNvSpPr>
          <p:nvPr>
            <p:ph type="title" idx="4294967295"/>
          </p:nvPr>
        </p:nvSpPr>
        <p:spPr>
          <a:xfrm>
            <a:off x="323528" y="760413"/>
            <a:ext cx="7772400" cy="1143000"/>
          </a:xfrm>
        </p:spPr>
        <p:txBody>
          <a:bodyPr/>
          <a:lstStyle/>
          <a:p>
            <a:pPr>
              <a:defRPr/>
            </a:pPr>
            <a:r>
              <a:rPr lang="en-US" altLang="zh-CN" sz="3600" b="1" dirty="0" smtClean="0">
                <a:solidFill>
                  <a:srgbClr val="FF0000"/>
                </a:solidFill>
                <a:ea typeface="宋体" charset="-122"/>
              </a:rPr>
              <a:t>《</a:t>
            </a:r>
            <a:r>
              <a:rPr lang="zh-CN" altLang="en-US" sz="3600" b="1" dirty="0" smtClean="0">
                <a:solidFill>
                  <a:srgbClr val="FF0000"/>
                </a:solidFill>
                <a:ea typeface="宋体" charset="-122"/>
              </a:rPr>
              <a:t>数据结构</a:t>
            </a:r>
            <a:r>
              <a:rPr lang="en-US" altLang="zh-CN" sz="3600" b="1" dirty="0" smtClean="0">
                <a:solidFill>
                  <a:srgbClr val="FF0000"/>
                </a:solidFill>
                <a:ea typeface="宋体" charset="-122"/>
              </a:rPr>
              <a:t>》</a:t>
            </a:r>
            <a:r>
              <a:rPr lang="zh-CN" altLang="en-US" sz="3600" b="1" dirty="0" smtClean="0">
                <a:solidFill>
                  <a:srgbClr val="FF0000"/>
                </a:solidFill>
                <a:ea typeface="宋体" charset="-122"/>
              </a:rPr>
              <a:t>课程的基本内容</a:t>
            </a:r>
            <a:endParaRPr lang="en-US" altLang="zh-CN" sz="3600" b="1" dirty="0">
              <a:solidFill>
                <a:srgbClr val="FF0000"/>
              </a:solidFill>
              <a:ea typeface="宋体" charset="-122"/>
            </a:endParaRPr>
          </a:p>
        </p:txBody>
      </p:sp>
      <p:sp>
        <p:nvSpPr>
          <p:cNvPr id="40" name="内容占位符 5"/>
          <p:cNvSpPr>
            <a:spLocks noGrp="1"/>
          </p:cNvSpPr>
          <p:nvPr>
            <p:ph sz="quarter" idx="16"/>
          </p:nvPr>
        </p:nvSpPr>
        <p:spPr>
          <a:xfrm>
            <a:off x="8313" y="78660"/>
            <a:ext cx="4795837" cy="586316"/>
          </a:xfrm>
        </p:spPr>
        <p:txBody>
          <a:bodyPr/>
          <a:lstStyle/>
          <a:p>
            <a:pPr lvl="0"/>
            <a:r>
              <a:rPr dirty="0" smtClean="0"/>
              <a:t>数据结构</a:t>
            </a:r>
          </a:p>
        </p:txBody>
      </p:sp>
    </p:spTree>
    <p:extLst>
      <p:ext uri="{BB962C8B-B14F-4D97-AF65-F5344CB8AC3E}">
        <p14:creationId xmlns:p14="http://schemas.microsoft.com/office/powerpoint/2010/main" val="289128128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15516" y="1412906"/>
            <a:ext cx="8229600" cy="523220"/>
          </a:xfrm>
          <a:prstGeom prst="rect">
            <a:avLst/>
          </a:prstGeom>
          <a:noFill/>
          <a:ln w="9525">
            <a:noFill/>
            <a:miter lim="800000"/>
            <a:headEnd/>
            <a:tailEnd/>
          </a:ln>
        </p:spPr>
        <p:txBody>
          <a:bodyPr>
            <a:spAutoFit/>
          </a:bodyPr>
          <a:lstStyle/>
          <a:p>
            <a:pPr>
              <a:spcBef>
                <a:spcPct val="50000"/>
              </a:spcBef>
            </a:pPr>
            <a:r>
              <a:rPr lang="zh-CN" altLang="en-US" sz="2800" dirty="0" smtClean="0">
                <a:solidFill>
                  <a:srgbClr val="FF0000"/>
                </a:solidFill>
                <a:latin typeface="楷体_GB2312" pitchFamily="49" charset="-122"/>
                <a:ea typeface="楷体_GB2312" pitchFamily="49" charset="-122"/>
              </a:rPr>
              <a:t>五、算法</a:t>
            </a:r>
            <a:r>
              <a:rPr lang="zh-CN" altLang="en-US" sz="2800" dirty="0">
                <a:solidFill>
                  <a:srgbClr val="FF0000"/>
                </a:solidFill>
                <a:latin typeface="楷体_GB2312" pitchFamily="49" charset="-122"/>
                <a:ea typeface="楷体_GB2312" pitchFamily="49" charset="-122"/>
              </a:rPr>
              <a:t>的描述</a:t>
            </a:r>
          </a:p>
        </p:txBody>
      </p:sp>
      <p:sp>
        <p:nvSpPr>
          <p:cNvPr id="86019" name="Text Box 3"/>
          <p:cNvSpPr txBox="1">
            <a:spLocks noChangeArrowheads="1"/>
          </p:cNvSpPr>
          <p:nvPr/>
        </p:nvSpPr>
        <p:spPr bwMode="auto">
          <a:xfrm>
            <a:off x="914400" y="1936126"/>
            <a:ext cx="8229600" cy="3620030"/>
          </a:xfrm>
          <a:prstGeom prst="rect">
            <a:avLst/>
          </a:prstGeom>
          <a:noFill/>
          <a:ln w="9525">
            <a:noFill/>
            <a:miter lim="800000"/>
            <a:headEnd/>
            <a:tailEnd/>
          </a:ln>
        </p:spPr>
        <p:txBody>
          <a:bodyPr>
            <a:spAutoFit/>
          </a:bodyPr>
          <a:lstStyle/>
          <a:p>
            <a:pPr>
              <a:spcBef>
                <a:spcPts val="600"/>
              </a:spcBef>
            </a:pPr>
            <a:r>
              <a:rPr lang="zh-CN" altLang="en-US" sz="2800" b="0" dirty="0">
                <a:solidFill>
                  <a:srgbClr val="000000"/>
                </a:solidFill>
                <a:latin typeface="楷体_GB2312" pitchFamily="49" charset="-122"/>
                <a:ea typeface="楷体_GB2312" pitchFamily="49" charset="-122"/>
              </a:rPr>
              <a:t>描述一个算法可以采用不同的方法，常用的有：</a:t>
            </a:r>
          </a:p>
          <a:p>
            <a:pPr>
              <a:spcBef>
                <a:spcPts val="600"/>
              </a:spcBef>
              <a:buClr>
                <a:schemeClr val="tx2"/>
              </a:buClr>
              <a:buSzPct val="120000"/>
              <a:buFont typeface="Wingdings" pitchFamily="2" charset="2"/>
              <a:buChar char="Ø"/>
            </a:pPr>
            <a:r>
              <a:rPr lang="zh-CN" altLang="en-US" sz="2800" b="0" dirty="0">
                <a:solidFill>
                  <a:srgbClr val="000000"/>
                </a:solidFill>
                <a:latin typeface="楷体_GB2312" pitchFamily="49" charset="-122"/>
                <a:ea typeface="楷体_GB2312" pitchFamily="49" charset="-122"/>
              </a:rPr>
              <a:t>   自然语言</a:t>
            </a:r>
          </a:p>
          <a:p>
            <a:pPr>
              <a:spcBef>
                <a:spcPts val="600"/>
              </a:spcBef>
              <a:buClr>
                <a:schemeClr val="tx2"/>
              </a:buClr>
              <a:buSzPct val="120000"/>
              <a:buFont typeface="Wingdings" pitchFamily="2" charset="2"/>
              <a:buChar char="Ø"/>
            </a:pPr>
            <a:r>
              <a:rPr lang="zh-CN" altLang="en-US" sz="2800" b="0" dirty="0">
                <a:solidFill>
                  <a:srgbClr val="000000"/>
                </a:solidFill>
                <a:latin typeface="楷体_GB2312" pitchFamily="49" charset="-122"/>
                <a:ea typeface="楷体_GB2312" pitchFamily="49" charset="-122"/>
              </a:rPr>
              <a:t>   流程图及改进的流程图</a:t>
            </a:r>
          </a:p>
          <a:p>
            <a:pPr>
              <a:spcBef>
                <a:spcPts val="600"/>
              </a:spcBef>
              <a:buClr>
                <a:schemeClr val="tx2"/>
              </a:buClr>
              <a:buSzPct val="120000"/>
              <a:buFont typeface="Wingdings" pitchFamily="2" charset="2"/>
              <a:buChar char="Ø"/>
            </a:pPr>
            <a:r>
              <a:rPr lang="zh-CN" altLang="en-US" sz="2800" b="0" dirty="0">
                <a:solidFill>
                  <a:srgbClr val="000000"/>
                </a:solidFill>
                <a:latin typeface="楷体_GB2312" pitchFamily="49" charset="-122"/>
                <a:ea typeface="楷体_GB2312" pitchFamily="49" charset="-122"/>
              </a:rPr>
              <a:t>   伪代码</a:t>
            </a:r>
          </a:p>
          <a:p>
            <a:pPr>
              <a:spcBef>
                <a:spcPts val="600"/>
              </a:spcBef>
              <a:buClr>
                <a:schemeClr val="tx2"/>
              </a:buClr>
              <a:buSzPct val="120000"/>
              <a:buFont typeface="Wingdings" pitchFamily="2" charset="2"/>
              <a:buChar char="Ø"/>
            </a:pPr>
            <a:r>
              <a:rPr lang="zh-CN" altLang="en-US" sz="2800" b="0" dirty="0">
                <a:solidFill>
                  <a:srgbClr val="000000"/>
                </a:solidFill>
                <a:latin typeface="楷体_GB2312" pitchFamily="49" charset="-122"/>
                <a:ea typeface="楷体_GB2312" pitchFamily="49" charset="-122"/>
              </a:rPr>
              <a:t>   </a:t>
            </a:r>
            <a:r>
              <a:rPr lang="en-US" altLang="zh-CN" sz="2800" b="0" dirty="0">
                <a:solidFill>
                  <a:srgbClr val="000000"/>
                </a:solidFill>
                <a:latin typeface="楷体_GB2312" pitchFamily="49" charset="-122"/>
                <a:ea typeface="楷体_GB2312" pitchFamily="49" charset="-122"/>
              </a:rPr>
              <a:t>N-S</a:t>
            </a:r>
            <a:r>
              <a:rPr lang="zh-CN" altLang="en-US" sz="2800" b="0" dirty="0">
                <a:solidFill>
                  <a:srgbClr val="000000"/>
                </a:solidFill>
                <a:latin typeface="楷体_GB2312" pitchFamily="49" charset="-122"/>
                <a:ea typeface="楷体_GB2312" pitchFamily="49" charset="-122"/>
              </a:rPr>
              <a:t>结构流程图</a:t>
            </a:r>
          </a:p>
          <a:p>
            <a:pPr>
              <a:spcBef>
                <a:spcPts val="600"/>
              </a:spcBef>
              <a:buClr>
                <a:schemeClr val="tx2"/>
              </a:buClr>
              <a:buSzPct val="120000"/>
              <a:buFont typeface="Wingdings" pitchFamily="2" charset="2"/>
              <a:buChar char="Ø"/>
            </a:pPr>
            <a:r>
              <a:rPr lang="zh-CN" altLang="en-US" sz="2800" b="0" dirty="0">
                <a:solidFill>
                  <a:srgbClr val="000000"/>
                </a:solidFill>
                <a:latin typeface="楷体_GB2312" pitchFamily="49" charset="-122"/>
                <a:ea typeface="楷体_GB2312" pitchFamily="49" charset="-122"/>
              </a:rPr>
              <a:t>   </a:t>
            </a:r>
            <a:r>
              <a:rPr lang="en-US" altLang="zh-CN" sz="2800" b="0" dirty="0">
                <a:solidFill>
                  <a:srgbClr val="000000"/>
                </a:solidFill>
                <a:latin typeface="楷体_GB2312" pitchFamily="49" charset="-122"/>
                <a:ea typeface="楷体_GB2312" pitchFamily="49" charset="-122"/>
              </a:rPr>
              <a:t>PAD</a:t>
            </a:r>
            <a:r>
              <a:rPr lang="zh-CN" altLang="en-US" sz="2800" b="0" dirty="0">
                <a:solidFill>
                  <a:srgbClr val="000000"/>
                </a:solidFill>
                <a:latin typeface="楷体_GB2312" pitchFamily="49" charset="-122"/>
                <a:ea typeface="楷体_GB2312" pitchFamily="49" charset="-122"/>
              </a:rPr>
              <a:t>图</a:t>
            </a:r>
          </a:p>
          <a:p>
            <a:pPr>
              <a:lnSpc>
                <a:spcPct val="130000"/>
              </a:lnSpc>
              <a:spcBef>
                <a:spcPts val="600"/>
              </a:spcBef>
            </a:pPr>
            <a:r>
              <a:rPr lang="zh-CN" altLang="en-US" sz="2800" b="0" dirty="0">
                <a:solidFill>
                  <a:srgbClr val="000000"/>
                </a:solidFill>
                <a:latin typeface="楷体_GB2312" pitchFamily="49" charset="-122"/>
                <a:ea typeface="楷体_GB2312" pitchFamily="49" charset="-122"/>
              </a:rPr>
              <a:t>    </a:t>
            </a:r>
          </a:p>
        </p:txBody>
      </p:sp>
      <p:sp>
        <p:nvSpPr>
          <p:cNvPr id="86020" name="Text Box 4"/>
          <p:cNvSpPr txBox="1">
            <a:spLocks noChangeArrowheads="1"/>
          </p:cNvSpPr>
          <p:nvPr/>
        </p:nvSpPr>
        <p:spPr bwMode="auto">
          <a:xfrm>
            <a:off x="373005" y="5112757"/>
            <a:ext cx="8229600" cy="1717393"/>
          </a:xfrm>
          <a:prstGeom prst="rect">
            <a:avLst/>
          </a:prstGeom>
          <a:noFill/>
          <a:ln w="9525">
            <a:noFill/>
            <a:miter lim="800000"/>
            <a:headEnd/>
            <a:tailEnd/>
          </a:ln>
        </p:spPr>
        <p:txBody>
          <a:bodyPr>
            <a:spAutoFit/>
          </a:bodyPr>
          <a:lstStyle/>
          <a:p>
            <a:pPr indent="628650">
              <a:lnSpc>
                <a:spcPct val="110000"/>
              </a:lnSpc>
              <a:spcBef>
                <a:spcPct val="50000"/>
              </a:spcBef>
            </a:pPr>
            <a:r>
              <a:rPr lang="zh-CN" altLang="en-US" b="0" dirty="0" smtClean="0">
                <a:latin typeface="楷体_GB2312" pitchFamily="49" charset="-122"/>
                <a:ea typeface="楷体_GB2312" pitchFamily="49" charset="-122"/>
              </a:rPr>
              <a:t>课程</a:t>
            </a:r>
            <a:r>
              <a:rPr lang="zh-CN" altLang="en-US" b="0" dirty="0">
                <a:latin typeface="楷体_GB2312" pitchFamily="49" charset="-122"/>
                <a:ea typeface="楷体_GB2312" pitchFamily="49" charset="-122"/>
              </a:rPr>
              <a:t>采用介于伪码和</a:t>
            </a:r>
            <a:r>
              <a:rPr lang="en-US" altLang="zh-CN" b="0" dirty="0">
                <a:latin typeface="楷体_GB2312" pitchFamily="49" charset="-122"/>
                <a:ea typeface="楷体_GB2312" pitchFamily="49" charset="-122"/>
              </a:rPr>
              <a:t>C</a:t>
            </a:r>
            <a:r>
              <a:rPr lang="zh-CN" altLang="en-US" b="0" dirty="0">
                <a:latin typeface="楷体_GB2312" pitchFamily="49" charset="-122"/>
                <a:ea typeface="楷体_GB2312" pitchFamily="49" charset="-122"/>
              </a:rPr>
              <a:t>语言之间的</a:t>
            </a:r>
            <a:r>
              <a:rPr lang="zh-CN" altLang="en-US" dirty="0">
                <a:solidFill>
                  <a:srgbClr val="C00000"/>
                </a:solidFill>
                <a:latin typeface="楷体_GB2312" pitchFamily="49" charset="-122"/>
                <a:ea typeface="楷体_GB2312" pitchFamily="49" charset="-122"/>
              </a:rPr>
              <a:t>类</a:t>
            </a:r>
            <a:r>
              <a:rPr lang="en-US" altLang="zh-CN" dirty="0">
                <a:solidFill>
                  <a:srgbClr val="C00000"/>
                </a:solidFill>
                <a:latin typeface="楷体_GB2312" pitchFamily="49" charset="-122"/>
                <a:ea typeface="楷体_GB2312" pitchFamily="49" charset="-122"/>
              </a:rPr>
              <a:t>C</a:t>
            </a:r>
            <a:r>
              <a:rPr lang="zh-CN" altLang="en-US" dirty="0">
                <a:solidFill>
                  <a:srgbClr val="C00000"/>
                </a:solidFill>
                <a:latin typeface="楷体_GB2312" pitchFamily="49" charset="-122"/>
                <a:ea typeface="楷体_GB2312" pitchFamily="49" charset="-122"/>
              </a:rPr>
              <a:t>语言</a:t>
            </a:r>
            <a:r>
              <a:rPr lang="zh-CN" altLang="en-US" b="0" dirty="0" smtClean="0">
                <a:latin typeface="楷体_GB2312" pitchFamily="49" charset="-122"/>
                <a:ea typeface="楷体_GB2312" pitchFamily="49" charset="-122"/>
              </a:rPr>
              <a:t>，</a:t>
            </a:r>
            <a:r>
              <a:rPr lang="zh-CN" altLang="en-US" b="0" dirty="0">
                <a:solidFill>
                  <a:srgbClr val="000000"/>
                </a:solidFill>
                <a:latin typeface="楷体_GB2312"/>
                <a:ea typeface="楷体_GB2312"/>
                <a:cs typeface="楷体_GB2312"/>
              </a:rPr>
              <a:t>有时也用伪码描述一些只含抽象操作的抽象算法；</a:t>
            </a:r>
            <a:r>
              <a:rPr lang="zh-CN" altLang="en-US" b="0" dirty="0" smtClean="0">
                <a:latin typeface="楷体_GB2312" pitchFamily="49" charset="-122"/>
                <a:ea typeface="楷体_GB2312" pitchFamily="49" charset="-122"/>
              </a:rPr>
              <a:t>这</a:t>
            </a:r>
            <a:r>
              <a:rPr lang="zh-CN" altLang="en-US" b="0" dirty="0">
                <a:latin typeface="楷体_GB2312" pitchFamily="49" charset="-122"/>
                <a:ea typeface="楷体_GB2312" pitchFamily="49" charset="-122"/>
              </a:rPr>
              <a:t>使得数据结构和算法的</a:t>
            </a:r>
            <a:r>
              <a:rPr lang="zh-CN" altLang="en-US" dirty="0">
                <a:solidFill>
                  <a:srgbClr val="C00000"/>
                </a:solidFill>
                <a:latin typeface="楷体_GB2312" pitchFamily="49" charset="-122"/>
                <a:ea typeface="楷体_GB2312" pitchFamily="49" charset="-122"/>
              </a:rPr>
              <a:t>描述简明清晰</a:t>
            </a:r>
            <a:r>
              <a:rPr lang="zh-CN" altLang="en-US" b="0" dirty="0">
                <a:latin typeface="楷体_GB2312" pitchFamily="49" charset="-122"/>
                <a:ea typeface="楷体_GB2312" pitchFamily="49" charset="-122"/>
              </a:rPr>
              <a:t>，不拘泥于</a:t>
            </a:r>
            <a:r>
              <a:rPr lang="en-US" altLang="zh-CN" b="0" dirty="0">
                <a:latin typeface="楷体_GB2312" pitchFamily="49" charset="-122"/>
                <a:ea typeface="楷体_GB2312" pitchFamily="49" charset="-122"/>
              </a:rPr>
              <a:t>C</a:t>
            </a:r>
            <a:r>
              <a:rPr lang="zh-CN" altLang="en-US" b="0" dirty="0">
                <a:latin typeface="楷体_GB2312" pitchFamily="49" charset="-122"/>
                <a:ea typeface="楷体_GB2312" pitchFamily="49" charset="-122"/>
              </a:rPr>
              <a:t>语言的细节，又能</a:t>
            </a:r>
            <a:r>
              <a:rPr lang="zh-CN" altLang="en-US" dirty="0">
                <a:solidFill>
                  <a:srgbClr val="C00000"/>
                </a:solidFill>
                <a:latin typeface="楷体_GB2312" pitchFamily="49" charset="-122"/>
                <a:ea typeface="楷体_GB2312" pitchFamily="49" charset="-122"/>
              </a:rPr>
              <a:t>容易转换成</a:t>
            </a:r>
            <a:r>
              <a:rPr lang="en-US" altLang="zh-CN" dirty="0">
                <a:solidFill>
                  <a:srgbClr val="C00000"/>
                </a:solidFill>
                <a:latin typeface="楷体_GB2312" pitchFamily="49" charset="-122"/>
                <a:ea typeface="楷体_GB2312" pitchFamily="49" charset="-122"/>
              </a:rPr>
              <a:t>C</a:t>
            </a:r>
            <a:r>
              <a:rPr lang="zh-CN" altLang="en-US" dirty="0">
                <a:solidFill>
                  <a:srgbClr val="C00000"/>
                </a:solidFill>
                <a:latin typeface="楷体_GB2312" pitchFamily="49" charset="-122"/>
                <a:ea typeface="楷体_GB2312" pitchFamily="49" charset="-122"/>
              </a:rPr>
              <a:t>或</a:t>
            </a:r>
            <a:r>
              <a:rPr lang="en-US" altLang="zh-CN" dirty="0">
                <a:solidFill>
                  <a:srgbClr val="C00000"/>
                </a:solidFill>
                <a:latin typeface="楷体_GB2312" pitchFamily="49" charset="-122"/>
                <a:ea typeface="楷体_GB2312" pitchFamily="49" charset="-122"/>
              </a:rPr>
              <a:t>C++</a:t>
            </a:r>
            <a:r>
              <a:rPr lang="zh-CN" altLang="en-US" dirty="0">
                <a:solidFill>
                  <a:srgbClr val="C00000"/>
                </a:solidFill>
                <a:latin typeface="楷体_GB2312" pitchFamily="49" charset="-122"/>
                <a:ea typeface="楷体_GB2312" pitchFamily="49" charset="-122"/>
              </a:rPr>
              <a:t>程序</a:t>
            </a:r>
            <a:r>
              <a:rPr lang="zh-CN" altLang="en-US" b="0" dirty="0">
                <a:latin typeface="楷体_GB2312" pitchFamily="49" charset="-122"/>
                <a:ea typeface="楷体_GB2312" pitchFamily="49" charset="-122"/>
              </a:rPr>
              <a:t>。</a:t>
            </a: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dissolve">
                                      <p:cBhvr>
                                        <p:cTn id="7"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263466" y="1419271"/>
            <a:ext cx="5076825" cy="523220"/>
          </a:xfrm>
          <a:prstGeom prst="rect">
            <a:avLst/>
          </a:prstGeom>
          <a:noFill/>
          <a:ln w="9525">
            <a:noFill/>
            <a:miter lim="800000"/>
            <a:headEnd/>
            <a:tailEnd/>
          </a:ln>
        </p:spPr>
        <p:txBody>
          <a:bodyPr>
            <a:spAutoFit/>
          </a:bodyPr>
          <a:lstStyle/>
          <a:p>
            <a:pPr>
              <a:spcBef>
                <a:spcPct val="50000"/>
              </a:spcBef>
            </a:pPr>
            <a:r>
              <a:rPr lang="zh-CN" altLang="en-US" sz="2800" dirty="0">
                <a:solidFill>
                  <a:srgbClr val="0070C0"/>
                </a:solidFill>
                <a:latin typeface="楷体_GB2312" pitchFamily="49" charset="-122"/>
                <a:ea typeface="楷体_GB2312" pitchFamily="49" charset="-122"/>
              </a:rPr>
              <a:t>类</a:t>
            </a:r>
            <a:r>
              <a:rPr lang="en-US" altLang="zh-CN" sz="2800" dirty="0">
                <a:solidFill>
                  <a:srgbClr val="0070C0"/>
                </a:solidFill>
                <a:latin typeface="楷体_GB2312" pitchFamily="49" charset="-122"/>
                <a:ea typeface="楷体_GB2312" pitchFamily="49" charset="-122"/>
              </a:rPr>
              <a:t>C</a:t>
            </a:r>
            <a:r>
              <a:rPr lang="zh-CN" altLang="en-US" sz="2800" dirty="0">
                <a:solidFill>
                  <a:srgbClr val="0070C0"/>
                </a:solidFill>
                <a:latin typeface="楷体_GB2312" pitchFamily="49" charset="-122"/>
                <a:ea typeface="楷体_GB2312" pitchFamily="49" charset="-122"/>
              </a:rPr>
              <a:t>语言语法概要</a:t>
            </a:r>
          </a:p>
        </p:txBody>
      </p:sp>
      <p:sp>
        <p:nvSpPr>
          <p:cNvPr id="87043" name="Text Box 3"/>
          <p:cNvSpPr txBox="1">
            <a:spLocks noChangeArrowheads="1"/>
          </p:cNvSpPr>
          <p:nvPr/>
        </p:nvSpPr>
        <p:spPr bwMode="auto">
          <a:xfrm>
            <a:off x="334903" y="1981484"/>
            <a:ext cx="8077200" cy="461665"/>
          </a:xfrm>
          <a:prstGeom prst="rect">
            <a:avLst/>
          </a:prstGeom>
          <a:noFill/>
          <a:ln w="9525">
            <a:noFill/>
            <a:miter lim="800000"/>
            <a:headEnd/>
            <a:tailEnd/>
          </a:ln>
        </p:spPr>
        <p:txBody>
          <a:bodyPr>
            <a:spAutoFit/>
          </a:bodyPr>
          <a:lstStyle/>
          <a:p>
            <a:pPr>
              <a:spcBef>
                <a:spcPct val="50000"/>
              </a:spcBef>
            </a:pPr>
            <a:r>
              <a:rPr lang="en-US" altLang="zh-CN" b="0" dirty="0"/>
              <a:t>  </a:t>
            </a:r>
            <a:r>
              <a:rPr lang="en-US" altLang="zh-CN" dirty="0" smtClean="0">
                <a:solidFill>
                  <a:srgbClr val="0070C0"/>
                </a:solidFill>
              </a:rPr>
              <a:t>1. </a:t>
            </a:r>
            <a:r>
              <a:rPr lang="zh-CN" altLang="en-US" dirty="0" smtClean="0">
                <a:solidFill>
                  <a:srgbClr val="0070C0"/>
                </a:solidFill>
              </a:rPr>
              <a:t>预定</a:t>
            </a:r>
            <a:r>
              <a:rPr lang="zh-CN" altLang="en-US" dirty="0">
                <a:solidFill>
                  <a:srgbClr val="0070C0"/>
                </a:solidFill>
              </a:rPr>
              <a:t>义常量和</a:t>
            </a:r>
            <a:r>
              <a:rPr lang="zh-CN" altLang="en-US" dirty="0" smtClean="0">
                <a:solidFill>
                  <a:srgbClr val="0070C0"/>
                </a:solidFill>
              </a:rPr>
              <a:t>类型</a:t>
            </a:r>
            <a:endParaRPr lang="zh-CN" altLang="en-US" dirty="0">
              <a:solidFill>
                <a:srgbClr val="0070C0"/>
              </a:solidFill>
            </a:endParaRPr>
          </a:p>
        </p:txBody>
      </p:sp>
      <p:sp>
        <p:nvSpPr>
          <p:cNvPr id="87044" name="Text Box 4"/>
          <p:cNvSpPr txBox="1">
            <a:spLocks noChangeArrowheads="1"/>
          </p:cNvSpPr>
          <p:nvPr/>
        </p:nvSpPr>
        <p:spPr bwMode="auto">
          <a:xfrm>
            <a:off x="263466" y="2446215"/>
            <a:ext cx="8077200" cy="4007251"/>
          </a:xfrm>
          <a:prstGeom prst="rect">
            <a:avLst/>
          </a:prstGeom>
          <a:noFill/>
          <a:ln w="9525">
            <a:noFill/>
            <a:miter lim="800000"/>
            <a:headEnd/>
            <a:tailEnd/>
          </a:ln>
        </p:spPr>
        <p:txBody>
          <a:bodyPr>
            <a:spAutoFit/>
          </a:bodyPr>
          <a:lstStyle/>
          <a:p>
            <a:pPr>
              <a:spcBef>
                <a:spcPct val="50000"/>
              </a:spcBef>
            </a:pPr>
            <a:r>
              <a:rPr lang="en-US" altLang="zh-CN" dirty="0">
                <a:solidFill>
                  <a:srgbClr val="00B050"/>
                </a:solidFill>
                <a:ea typeface="宋体" pitchFamily="2" charset="-122"/>
              </a:rPr>
              <a:t>      </a:t>
            </a:r>
            <a:r>
              <a:rPr lang="en-US" altLang="zh-CN" dirty="0">
                <a:solidFill>
                  <a:srgbClr val="006600"/>
                </a:solidFill>
              </a:rPr>
              <a:t>//</a:t>
            </a:r>
            <a:r>
              <a:rPr lang="zh-CN" altLang="en-US" dirty="0">
                <a:solidFill>
                  <a:srgbClr val="006600"/>
                </a:solidFill>
              </a:rPr>
              <a:t>函数结果状态代码</a:t>
            </a:r>
          </a:p>
          <a:p>
            <a:pPr>
              <a:lnSpc>
                <a:spcPct val="120000"/>
              </a:lnSpc>
            </a:pPr>
            <a:r>
              <a:rPr lang="zh-CN" altLang="en-US" b="0" dirty="0"/>
              <a:t>       </a:t>
            </a:r>
            <a:r>
              <a:rPr lang="en-US" altLang="zh-CN" b="0" dirty="0"/>
              <a:t># define TRUE      1</a:t>
            </a:r>
          </a:p>
          <a:p>
            <a:pPr>
              <a:lnSpc>
                <a:spcPct val="120000"/>
              </a:lnSpc>
            </a:pPr>
            <a:r>
              <a:rPr lang="en-US" altLang="zh-CN" b="0" dirty="0"/>
              <a:t>       # define FALSE    0</a:t>
            </a:r>
          </a:p>
          <a:p>
            <a:pPr>
              <a:lnSpc>
                <a:spcPct val="120000"/>
              </a:lnSpc>
            </a:pPr>
            <a:r>
              <a:rPr lang="en-US" altLang="zh-CN" b="0" dirty="0"/>
              <a:t>       # define OK          1</a:t>
            </a:r>
          </a:p>
          <a:p>
            <a:pPr>
              <a:lnSpc>
                <a:spcPct val="120000"/>
              </a:lnSpc>
            </a:pPr>
            <a:r>
              <a:rPr lang="en-US" altLang="zh-CN" b="0" dirty="0"/>
              <a:t>       # define ERROR   0</a:t>
            </a:r>
          </a:p>
          <a:p>
            <a:pPr>
              <a:lnSpc>
                <a:spcPct val="120000"/>
              </a:lnSpc>
            </a:pPr>
            <a:r>
              <a:rPr lang="en-US" altLang="zh-CN" b="0" dirty="0"/>
              <a:t>       # define INFEASIBLE     -1</a:t>
            </a:r>
          </a:p>
          <a:p>
            <a:pPr>
              <a:lnSpc>
                <a:spcPct val="120000"/>
              </a:lnSpc>
            </a:pPr>
            <a:r>
              <a:rPr lang="en-US" altLang="zh-CN" b="0" dirty="0"/>
              <a:t>       # define OVERFLOW      -2</a:t>
            </a:r>
          </a:p>
          <a:p>
            <a:pPr>
              <a:lnSpc>
                <a:spcPct val="120000"/>
              </a:lnSpc>
            </a:pPr>
            <a:r>
              <a:rPr lang="en-US" altLang="zh-CN" b="0" dirty="0"/>
              <a:t>       </a:t>
            </a:r>
            <a:r>
              <a:rPr lang="en-US" altLang="zh-CN" b="0" dirty="0" err="1"/>
              <a:t>typedef</a:t>
            </a:r>
            <a:r>
              <a:rPr lang="en-US" altLang="zh-CN" b="0" dirty="0"/>
              <a:t>  </a:t>
            </a:r>
            <a:r>
              <a:rPr lang="en-US" altLang="zh-CN" b="0" dirty="0" err="1"/>
              <a:t>int</a:t>
            </a:r>
            <a:r>
              <a:rPr lang="en-US" altLang="zh-CN" b="0" dirty="0"/>
              <a:t>  </a:t>
            </a:r>
            <a:r>
              <a:rPr lang="en-US" altLang="zh-CN" dirty="0">
                <a:solidFill>
                  <a:srgbClr val="C00000"/>
                </a:solidFill>
              </a:rPr>
              <a:t>Status</a:t>
            </a:r>
            <a:r>
              <a:rPr lang="zh-CN" altLang="en-US" b="0" dirty="0"/>
              <a:t>；</a:t>
            </a:r>
          </a:p>
          <a:p>
            <a:pPr>
              <a:lnSpc>
                <a:spcPct val="120000"/>
              </a:lnSpc>
              <a:spcBef>
                <a:spcPts val="0"/>
              </a:spcBef>
            </a:pPr>
            <a:r>
              <a:rPr lang="zh-CN" altLang="en-US" dirty="0">
                <a:solidFill>
                  <a:srgbClr val="006600"/>
                </a:solidFill>
              </a:rPr>
              <a:t>                </a:t>
            </a:r>
            <a:r>
              <a:rPr lang="en-US" altLang="zh-CN" dirty="0">
                <a:solidFill>
                  <a:srgbClr val="006600"/>
                </a:solidFill>
              </a:rPr>
              <a:t>// Status </a:t>
            </a:r>
            <a:r>
              <a:rPr lang="zh-CN" altLang="en-US" dirty="0">
                <a:solidFill>
                  <a:srgbClr val="006600"/>
                </a:solidFill>
              </a:rPr>
              <a:t>是函数的类型，其值是函数结果状态代码</a:t>
            </a: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503548" y="2060848"/>
            <a:ext cx="7975656" cy="2754600"/>
          </a:xfrm>
          <a:prstGeom prst="rect">
            <a:avLst/>
          </a:prstGeom>
          <a:noFill/>
          <a:ln w="9525">
            <a:noFill/>
            <a:miter lim="800000"/>
            <a:headEnd/>
            <a:tailEnd/>
          </a:ln>
        </p:spPr>
        <p:txBody>
          <a:bodyPr wrap="square">
            <a:spAutoFit/>
          </a:bodyPr>
          <a:lstStyle/>
          <a:p>
            <a:pPr>
              <a:lnSpc>
                <a:spcPct val="150000"/>
              </a:lnSpc>
              <a:spcBef>
                <a:spcPct val="50000"/>
              </a:spcBef>
            </a:pPr>
            <a:r>
              <a:rPr lang="en-US" altLang="zh-CN" sz="2800" dirty="0" smtClean="0">
                <a:solidFill>
                  <a:srgbClr val="0070C0"/>
                </a:solidFill>
              </a:rPr>
              <a:t>2. </a:t>
            </a:r>
            <a:r>
              <a:rPr lang="zh-CN" altLang="en-US" sz="2800" dirty="0" smtClean="0">
                <a:solidFill>
                  <a:srgbClr val="0070C0"/>
                </a:solidFill>
              </a:rPr>
              <a:t>数据结构</a:t>
            </a:r>
            <a:r>
              <a:rPr lang="zh-CN" altLang="en-US" sz="2800" dirty="0">
                <a:solidFill>
                  <a:srgbClr val="0070C0"/>
                </a:solidFill>
              </a:rPr>
              <a:t>的表示（存储结构</a:t>
            </a:r>
            <a:r>
              <a:rPr lang="zh-CN" altLang="en-US" sz="2800" dirty="0" smtClean="0">
                <a:solidFill>
                  <a:srgbClr val="0070C0"/>
                </a:solidFill>
              </a:rPr>
              <a:t>）</a:t>
            </a:r>
            <a:endParaRPr lang="en-US" altLang="zh-CN" sz="2800" dirty="0" smtClean="0">
              <a:solidFill>
                <a:srgbClr val="0070C0"/>
              </a:solidFill>
            </a:endParaRPr>
          </a:p>
          <a:p>
            <a:pPr>
              <a:lnSpc>
                <a:spcPct val="150000"/>
              </a:lnSpc>
              <a:spcBef>
                <a:spcPts val="600"/>
              </a:spcBef>
            </a:pPr>
            <a:r>
              <a:rPr lang="en-US" altLang="zh-CN" sz="2800" b="0" dirty="0">
                <a:solidFill>
                  <a:srgbClr val="0070C0"/>
                </a:solidFill>
              </a:rPr>
              <a:t> </a:t>
            </a:r>
            <a:r>
              <a:rPr lang="en-US" altLang="zh-CN" sz="2800" b="0" dirty="0" smtClean="0">
                <a:solidFill>
                  <a:srgbClr val="0070C0"/>
                </a:solidFill>
              </a:rPr>
              <a:t>    </a:t>
            </a:r>
            <a:r>
              <a:rPr lang="zh-CN" altLang="en-US" sz="2800" b="0" dirty="0" smtClean="0">
                <a:solidFill>
                  <a:srgbClr val="000000"/>
                </a:solidFill>
              </a:rPr>
              <a:t>用</a:t>
            </a:r>
            <a:r>
              <a:rPr lang="zh-CN" altLang="en-US" sz="2800" b="0" dirty="0">
                <a:solidFill>
                  <a:srgbClr val="000000"/>
                </a:solidFill>
              </a:rPr>
              <a:t>类型定义（</a:t>
            </a:r>
            <a:r>
              <a:rPr lang="en-US" altLang="zh-CN" sz="2800" dirty="0" err="1">
                <a:solidFill>
                  <a:srgbClr val="C00000"/>
                </a:solidFill>
              </a:rPr>
              <a:t>typedef</a:t>
            </a:r>
            <a:r>
              <a:rPr lang="zh-CN" altLang="en-US" sz="2800" b="0" dirty="0">
                <a:solidFill>
                  <a:srgbClr val="000000"/>
                </a:solidFill>
              </a:rPr>
              <a:t>）描述。数据元素类型约定为</a:t>
            </a:r>
            <a:r>
              <a:rPr lang="en-US" altLang="zh-CN" sz="2800" dirty="0" err="1">
                <a:solidFill>
                  <a:srgbClr val="C00000"/>
                </a:solidFill>
              </a:rPr>
              <a:t>ElemType</a:t>
            </a:r>
            <a:r>
              <a:rPr lang="zh-CN" altLang="en-US" sz="2800" b="0" dirty="0">
                <a:solidFill>
                  <a:srgbClr val="000000"/>
                </a:solidFill>
              </a:rPr>
              <a:t>，由用户在使用该数据类型时自行定义。</a:t>
            </a: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Text Box 2"/>
          <p:cNvSpPr txBox="1">
            <a:spLocks noChangeArrowheads="1"/>
          </p:cNvSpPr>
          <p:nvPr/>
        </p:nvSpPr>
        <p:spPr bwMode="auto">
          <a:xfrm>
            <a:off x="298461" y="1457298"/>
            <a:ext cx="5076825" cy="523220"/>
          </a:xfrm>
          <a:prstGeom prst="rect">
            <a:avLst/>
          </a:prstGeom>
          <a:noFill/>
          <a:ln w="9525">
            <a:noFill/>
            <a:miter lim="800000"/>
            <a:headEnd/>
            <a:tailEnd/>
          </a:ln>
        </p:spPr>
        <p:txBody>
          <a:bodyPr>
            <a:spAutoFit/>
          </a:bodyPr>
          <a:lstStyle/>
          <a:p>
            <a:pPr>
              <a:spcBef>
                <a:spcPct val="50000"/>
              </a:spcBef>
            </a:pPr>
            <a:r>
              <a:rPr lang="zh-CN" altLang="en-US" sz="2800" dirty="0">
                <a:solidFill>
                  <a:srgbClr val="0070C0"/>
                </a:solidFill>
                <a:latin typeface="楷体_GB2312" pitchFamily="49" charset="-122"/>
                <a:ea typeface="楷体_GB2312" pitchFamily="49" charset="-122"/>
              </a:rPr>
              <a:t>类</a:t>
            </a:r>
            <a:r>
              <a:rPr lang="en-US" altLang="zh-CN" sz="2800" dirty="0">
                <a:solidFill>
                  <a:srgbClr val="0070C0"/>
                </a:solidFill>
                <a:latin typeface="楷体_GB2312" pitchFamily="49" charset="-122"/>
                <a:ea typeface="楷体_GB2312" pitchFamily="49" charset="-122"/>
              </a:rPr>
              <a:t>C</a:t>
            </a:r>
            <a:r>
              <a:rPr lang="zh-CN" altLang="en-US" sz="2800" dirty="0">
                <a:solidFill>
                  <a:srgbClr val="0070C0"/>
                </a:solidFill>
                <a:latin typeface="楷体_GB2312" pitchFamily="49" charset="-122"/>
                <a:ea typeface="楷体_GB2312" pitchFamily="49" charset="-122"/>
              </a:rPr>
              <a:t>语言语法概要</a:t>
            </a:r>
          </a:p>
        </p:txBody>
      </p:sp>
      <p:sp>
        <p:nvSpPr>
          <p:cNvPr id="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226953" y="1372070"/>
            <a:ext cx="8229600" cy="609398"/>
          </a:xfrm>
          <a:prstGeom prst="rect">
            <a:avLst/>
          </a:prstGeom>
          <a:noFill/>
          <a:ln w="9525">
            <a:noFill/>
            <a:miter lim="800000"/>
            <a:headEnd/>
            <a:tailEnd/>
          </a:ln>
        </p:spPr>
        <p:txBody>
          <a:bodyPr>
            <a:spAutoFit/>
          </a:bodyPr>
          <a:lstStyle/>
          <a:p>
            <a:pPr>
              <a:lnSpc>
                <a:spcPct val="120000"/>
              </a:lnSpc>
              <a:spcBef>
                <a:spcPct val="20000"/>
              </a:spcBef>
              <a:spcAft>
                <a:spcPct val="50000"/>
              </a:spcAft>
            </a:pPr>
            <a:r>
              <a:rPr lang="en-US" altLang="zh-CN" sz="2800" dirty="0" smtClean="0">
                <a:solidFill>
                  <a:srgbClr val="0070C0"/>
                </a:solidFill>
              </a:rPr>
              <a:t>3. </a:t>
            </a:r>
            <a:r>
              <a:rPr lang="zh-CN" altLang="en-US" sz="2800" dirty="0" smtClean="0">
                <a:solidFill>
                  <a:srgbClr val="0070C0"/>
                </a:solidFill>
              </a:rPr>
              <a:t>基本</a:t>
            </a:r>
            <a:r>
              <a:rPr lang="zh-CN" altLang="en-US" sz="2800" dirty="0">
                <a:solidFill>
                  <a:srgbClr val="0070C0"/>
                </a:solidFill>
              </a:rPr>
              <a:t>操作的算法</a:t>
            </a:r>
            <a:r>
              <a:rPr lang="zh-CN" altLang="en-US" sz="2800" b="0" dirty="0">
                <a:solidFill>
                  <a:srgbClr val="000000"/>
                </a:solidFill>
              </a:rPr>
              <a:t>都用以下形式的函数</a:t>
            </a:r>
            <a:r>
              <a:rPr lang="zh-CN" altLang="en-US" sz="2800" b="0" dirty="0" smtClean="0">
                <a:solidFill>
                  <a:srgbClr val="000000"/>
                </a:solidFill>
              </a:rPr>
              <a:t>描述：</a:t>
            </a:r>
            <a:endParaRPr lang="zh-CN" altLang="en-US" sz="2000" b="0" dirty="0">
              <a:solidFill>
                <a:srgbClr val="000000"/>
              </a:solidFill>
            </a:endParaRPr>
          </a:p>
        </p:txBody>
      </p:sp>
      <p:sp>
        <p:nvSpPr>
          <p:cNvPr id="89091" name="Rectangle 3"/>
          <p:cNvSpPr>
            <a:spLocks noChangeArrowheads="1"/>
          </p:cNvSpPr>
          <p:nvPr/>
        </p:nvSpPr>
        <p:spPr bwMode="auto">
          <a:xfrm>
            <a:off x="738135" y="1931967"/>
            <a:ext cx="8229600" cy="1865126"/>
          </a:xfrm>
          <a:prstGeom prst="rect">
            <a:avLst/>
          </a:prstGeom>
          <a:noFill/>
          <a:ln w="9525">
            <a:noFill/>
            <a:miter lim="800000"/>
            <a:headEnd/>
            <a:tailEnd/>
          </a:ln>
        </p:spPr>
        <p:txBody>
          <a:bodyPr>
            <a:spAutoFit/>
          </a:bodyPr>
          <a:lstStyle/>
          <a:p>
            <a:pPr>
              <a:lnSpc>
                <a:spcPct val="120000"/>
              </a:lnSpc>
              <a:spcBef>
                <a:spcPct val="20000"/>
              </a:spcBef>
              <a:spcAft>
                <a:spcPct val="50000"/>
              </a:spcAft>
            </a:pPr>
            <a:r>
              <a:rPr lang="zh-CN" altLang="en-US" b="0" dirty="0">
                <a:solidFill>
                  <a:srgbClr val="000000"/>
                </a:solidFill>
              </a:rPr>
              <a:t>函数类型  函数名（</a:t>
            </a:r>
            <a:r>
              <a:rPr lang="zh-CN" altLang="en-US" dirty="0">
                <a:solidFill>
                  <a:srgbClr val="C00000"/>
                </a:solidFill>
              </a:rPr>
              <a:t>函数参数表</a:t>
            </a:r>
            <a:r>
              <a:rPr lang="zh-CN" altLang="en-US" b="0" dirty="0">
                <a:solidFill>
                  <a:srgbClr val="000000"/>
                </a:solidFill>
              </a:rPr>
              <a:t>）</a:t>
            </a:r>
            <a:br>
              <a:rPr lang="zh-CN" altLang="en-US" b="0" dirty="0">
                <a:solidFill>
                  <a:srgbClr val="000000"/>
                </a:solidFill>
              </a:rPr>
            </a:br>
            <a:r>
              <a:rPr lang="zh-CN" altLang="en-US" b="0" dirty="0">
                <a:solidFill>
                  <a:srgbClr val="000000"/>
                </a:solidFill>
              </a:rPr>
              <a:t>                 </a:t>
            </a:r>
            <a:r>
              <a:rPr lang="en-US" altLang="zh-CN" b="0" dirty="0">
                <a:solidFill>
                  <a:srgbClr val="000000"/>
                </a:solidFill>
              </a:rPr>
              <a:t>{  // </a:t>
            </a:r>
            <a:r>
              <a:rPr lang="zh-CN" altLang="en-US" b="0" dirty="0">
                <a:solidFill>
                  <a:srgbClr val="000000"/>
                </a:solidFill>
              </a:rPr>
              <a:t>算法说明</a:t>
            </a:r>
            <a:br>
              <a:rPr lang="zh-CN" altLang="en-US" b="0" dirty="0">
                <a:solidFill>
                  <a:srgbClr val="000000"/>
                </a:solidFill>
              </a:rPr>
            </a:br>
            <a:r>
              <a:rPr lang="zh-CN" altLang="en-US" b="0" dirty="0">
                <a:solidFill>
                  <a:srgbClr val="000000"/>
                </a:solidFill>
              </a:rPr>
              <a:t>                    语句序列</a:t>
            </a:r>
            <a:br>
              <a:rPr lang="zh-CN" altLang="en-US" b="0" dirty="0">
                <a:solidFill>
                  <a:srgbClr val="000000"/>
                </a:solidFill>
              </a:rPr>
            </a:br>
            <a:r>
              <a:rPr lang="zh-CN" altLang="en-US" b="0" dirty="0">
                <a:solidFill>
                  <a:srgbClr val="000000"/>
                </a:solidFill>
              </a:rPr>
              <a:t>　　　　 </a:t>
            </a:r>
            <a:r>
              <a:rPr lang="en-US" altLang="zh-CN" b="0" dirty="0">
                <a:solidFill>
                  <a:srgbClr val="000000"/>
                </a:solidFill>
              </a:rPr>
              <a:t>}  //</a:t>
            </a:r>
            <a:r>
              <a:rPr lang="zh-CN" altLang="en-US" b="0" dirty="0">
                <a:solidFill>
                  <a:srgbClr val="000000"/>
                </a:solidFill>
              </a:rPr>
              <a:t>函数名</a:t>
            </a:r>
            <a:endParaRPr lang="zh-CN" altLang="en-US" sz="2000" b="0" dirty="0">
              <a:solidFill>
                <a:srgbClr val="000000"/>
              </a:solidFill>
            </a:endParaRPr>
          </a:p>
        </p:txBody>
      </p:sp>
      <p:sp>
        <p:nvSpPr>
          <p:cNvPr id="89092" name="Rectangle 4"/>
          <p:cNvSpPr>
            <a:spLocks noChangeArrowheads="1"/>
          </p:cNvSpPr>
          <p:nvPr/>
        </p:nvSpPr>
        <p:spPr bwMode="auto">
          <a:xfrm>
            <a:off x="409518" y="3757617"/>
            <a:ext cx="8410954" cy="2751522"/>
          </a:xfrm>
          <a:prstGeom prst="rect">
            <a:avLst/>
          </a:prstGeom>
          <a:noFill/>
          <a:ln w="9525">
            <a:noFill/>
            <a:miter lim="800000"/>
            <a:headEnd/>
            <a:tailEnd/>
          </a:ln>
        </p:spPr>
        <p:txBody>
          <a:bodyPr wrap="square">
            <a:spAutoFit/>
          </a:bodyPr>
          <a:lstStyle/>
          <a:p>
            <a:pPr indent="534988" algn="just">
              <a:lnSpc>
                <a:spcPct val="120000"/>
              </a:lnSpc>
              <a:spcBef>
                <a:spcPts val="0"/>
              </a:spcBef>
              <a:spcAft>
                <a:spcPts val="0"/>
              </a:spcAft>
            </a:pPr>
            <a:r>
              <a:rPr lang="zh-CN" altLang="en-US" dirty="0" smtClean="0">
                <a:solidFill>
                  <a:srgbClr val="C00000"/>
                </a:solidFill>
              </a:rPr>
              <a:t>函数</a:t>
            </a:r>
            <a:r>
              <a:rPr lang="zh-CN" altLang="en-US" dirty="0">
                <a:solidFill>
                  <a:srgbClr val="C00000"/>
                </a:solidFill>
              </a:rPr>
              <a:t>的参数</a:t>
            </a:r>
            <a:r>
              <a:rPr lang="zh-CN" altLang="en-US" b="0" dirty="0">
                <a:solidFill>
                  <a:srgbClr val="000000"/>
                </a:solidFill>
              </a:rPr>
              <a:t>需要说明</a:t>
            </a:r>
            <a:r>
              <a:rPr lang="zh-CN" altLang="en-US" b="0" dirty="0" smtClean="0">
                <a:solidFill>
                  <a:srgbClr val="000000"/>
                </a:solidFill>
              </a:rPr>
              <a:t>类型</a:t>
            </a:r>
            <a:r>
              <a:rPr lang="zh-CN" altLang="en-US" b="0" dirty="0">
                <a:solidFill>
                  <a:srgbClr val="000000"/>
                </a:solidFill>
              </a:rPr>
              <a:t>，在形参表中，以</a:t>
            </a:r>
            <a:r>
              <a:rPr lang="en-US" altLang="zh-CN" b="0" dirty="0">
                <a:solidFill>
                  <a:srgbClr val="C00000"/>
                </a:solidFill>
              </a:rPr>
              <a:t>&amp;</a:t>
            </a:r>
            <a:r>
              <a:rPr lang="zh-CN" altLang="en-US" b="0" dirty="0">
                <a:solidFill>
                  <a:srgbClr val="000000"/>
                </a:solidFill>
              </a:rPr>
              <a:t>打头的</a:t>
            </a:r>
            <a:r>
              <a:rPr lang="zh-CN" altLang="en-US" b="0" dirty="0" smtClean="0">
                <a:solidFill>
                  <a:srgbClr val="000000"/>
                </a:solidFill>
              </a:rPr>
              <a:t>参数为</a:t>
            </a:r>
            <a:r>
              <a:rPr lang="zh-CN" altLang="en-US" b="0" dirty="0">
                <a:solidFill>
                  <a:srgbClr val="000000"/>
                </a:solidFill>
              </a:rPr>
              <a:t>引用参数。辅助变量可以不</a:t>
            </a:r>
            <a:r>
              <a:rPr lang="zh-CN" altLang="en-US" b="0" dirty="0" smtClean="0">
                <a:solidFill>
                  <a:srgbClr val="000000"/>
                </a:solidFill>
              </a:rPr>
              <a:t>作说明</a:t>
            </a:r>
            <a:r>
              <a:rPr lang="zh-CN" altLang="en-US" b="0" dirty="0">
                <a:solidFill>
                  <a:srgbClr val="000000"/>
                </a:solidFill>
              </a:rPr>
              <a:t>，必要时对其作用给予注释</a:t>
            </a:r>
            <a:r>
              <a:rPr lang="zh-CN" altLang="en-US" b="0" dirty="0" smtClean="0">
                <a:solidFill>
                  <a:srgbClr val="000000"/>
                </a:solidFill>
              </a:rPr>
              <a:t>。</a:t>
            </a:r>
            <a:endParaRPr lang="en-US" altLang="zh-CN" b="0" dirty="0" smtClean="0">
              <a:solidFill>
                <a:srgbClr val="000000"/>
              </a:solidFill>
            </a:endParaRPr>
          </a:p>
          <a:p>
            <a:pPr indent="534988" algn="just">
              <a:lnSpc>
                <a:spcPct val="120000"/>
              </a:lnSpc>
              <a:spcBef>
                <a:spcPts val="0"/>
              </a:spcBef>
              <a:spcAft>
                <a:spcPts val="0"/>
              </a:spcAft>
            </a:pPr>
            <a:r>
              <a:rPr lang="zh-CN" altLang="en-US" b="0" dirty="0" smtClean="0">
                <a:solidFill>
                  <a:srgbClr val="000000"/>
                </a:solidFill>
              </a:rPr>
              <a:t>一般而言，</a:t>
            </a:r>
            <a:r>
              <a:rPr lang="en-US" altLang="zh-CN" dirty="0" smtClean="0">
                <a:solidFill>
                  <a:srgbClr val="FF0000"/>
                </a:solidFill>
              </a:rPr>
              <a:t>a</a:t>
            </a:r>
            <a:r>
              <a:rPr lang="zh-CN" altLang="en-US" dirty="0">
                <a:solidFill>
                  <a:srgbClr val="FF0000"/>
                </a:solidFill>
              </a:rPr>
              <a:t>、</a:t>
            </a:r>
            <a:r>
              <a:rPr lang="en-US" altLang="zh-CN" dirty="0">
                <a:solidFill>
                  <a:srgbClr val="FF0000"/>
                </a:solidFill>
              </a:rPr>
              <a:t>b</a:t>
            </a:r>
            <a:r>
              <a:rPr lang="zh-CN" altLang="en-US" dirty="0">
                <a:solidFill>
                  <a:srgbClr val="FF0000"/>
                </a:solidFill>
              </a:rPr>
              <a:t>、</a:t>
            </a:r>
            <a:r>
              <a:rPr lang="en-US" altLang="zh-CN" dirty="0">
                <a:solidFill>
                  <a:srgbClr val="FF0000"/>
                </a:solidFill>
              </a:rPr>
              <a:t>c</a:t>
            </a:r>
            <a:r>
              <a:rPr lang="zh-CN" altLang="en-US" dirty="0">
                <a:solidFill>
                  <a:srgbClr val="FF0000"/>
                </a:solidFill>
              </a:rPr>
              <a:t>、</a:t>
            </a:r>
            <a:r>
              <a:rPr lang="en-US" altLang="zh-CN" dirty="0">
                <a:solidFill>
                  <a:srgbClr val="FF0000"/>
                </a:solidFill>
              </a:rPr>
              <a:t>d</a:t>
            </a:r>
            <a:r>
              <a:rPr lang="zh-CN" altLang="en-US" dirty="0">
                <a:solidFill>
                  <a:srgbClr val="FF0000"/>
                </a:solidFill>
              </a:rPr>
              <a:t>、</a:t>
            </a:r>
            <a:r>
              <a:rPr lang="en-US" altLang="zh-CN" dirty="0">
                <a:solidFill>
                  <a:srgbClr val="FF0000"/>
                </a:solidFill>
              </a:rPr>
              <a:t>e</a:t>
            </a:r>
            <a:r>
              <a:rPr lang="en-US" altLang="zh-CN" b="0" dirty="0">
                <a:solidFill>
                  <a:srgbClr val="000000"/>
                </a:solidFill>
              </a:rPr>
              <a:t> </a:t>
            </a:r>
            <a:r>
              <a:rPr lang="zh-CN" altLang="en-US" b="0" dirty="0">
                <a:solidFill>
                  <a:srgbClr val="000000"/>
                </a:solidFill>
              </a:rPr>
              <a:t>等用作数据元素名</a:t>
            </a:r>
            <a:r>
              <a:rPr lang="zh-CN" altLang="en-US" b="0" dirty="0" smtClean="0">
                <a:solidFill>
                  <a:srgbClr val="000000"/>
                </a:solidFill>
              </a:rPr>
              <a:t>； </a:t>
            </a:r>
            <a:r>
              <a:rPr lang="en-US" altLang="zh-CN" dirty="0" err="1">
                <a:solidFill>
                  <a:srgbClr val="FF0000"/>
                </a:solidFill>
              </a:rPr>
              <a:t>i</a:t>
            </a:r>
            <a:r>
              <a:rPr lang="zh-CN" altLang="en-US" dirty="0">
                <a:solidFill>
                  <a:srgbClr val="FF0000"/>
                </a:solidFill>
              </a:rPr>
              <a:t>、</a:t>
            </a:r>
            <a:r>
              <a:rPr lang="en-US" altLang="zh-CN" dirty="0">
                <a:solidFill>
                  <a:srgbClr val="FF0000"/>
                </a:solidFill>
              </a:rPr>
              <a:t>j</a:t>
            </a:r>
            <a:r>
              <a:rPr lang="zh-CN" altLang="en-US" dirty="0">
                <a:solidFill>
                  <a:srgbClr val="FF0000"/>
                </a:solidFill>
              </a:rPr>
              <a:t>、</a:t>
            </a:r>
            <a:r>
              <a:rPr lang="en-US" altLang="zh-CN" dirty="0">
                <a:solidFill>
                  <a:srgbClr val="FF0000"/>
                </a:solidFill>
              </a:rPr>
              <a:t>k</a:t>
            </a:r>
            <a:r>
              <a:rPr lang="zh-CN" altLang="en-US" dirty="0">
                <a:solidFill>
                  <a:srgbClr val="FF0000"/>
                </a:solidFill>
              </a:rPr>
              <a:t>、</a:t>
            </a:r>
            <a:r>
              <a:rPr lang="en-US" altLang="zh-CN" dirty="0">
                <a:solidFill>
                  <a:srgbClr val="FF0000"/>
                </a:solidFill>
              </a:rPr>
              <a:t>l</a:t>
            </a:r>
            <a:r>
              <a:rPr lang="zh-CN" altLang="en-US" dirty="0">
                <a:solidFill>
                  <a:srgbClr val="FF0000"/>
                </a:solidFill>
              </a:rPr>
              <a:t>、</a:t>
            </a:r>
            <a:r>
              <a:rPr lang="en-US" altLang="zh-CN" dirty="0">
                <a:solidFill>
                  <a:srgbClr val="FF0000"/>
                </a:solidFill>
              </a:rPr>
              <a:t>m</a:t>
            </a:r>
            <a:r>
              <a:rPr lang="zh-CN" altLang="en-US" dirty="0">
                <a:solidFill>
                  <a:srgbClr val="FF0000"/>
                </a:solidFill>
              </a:rPr>
              <a:t>、</a:t>
            </a:r>
            <a:r>
              <a:rPr lang="en-US" altLang="zh-CN" dirty="0">
                <a:solidFill>
                  <a:srgbClr val="FF0000"/>
                </a:solidFill>
              </a:rPr>
              <a:t>n</a:t>
            </a:r>
            <a:r>
              <a:rPr lang="en-US" altLang="zh-CN" dirty="0">
                <a:solidFill>
                  <a:srgbClr val="000000"/>
                </a:solidFill>
              </a:rPr>
              <a:t> </a:t>
            </a:r>
            <a:r>
              <a:rPr lang="zh-CN" altLang="en-US" b="0" dirty="0">
                <a:solidFill>
                  <a:srgbClr val="000000"/>
                </a:solidFill>
              </a:rPr>
              <a:t>等用作整形变量名</a:t>
            </a:r>
            <a:r>
              <a:rPr lang="zh-CN" altLang="en-US" dirty="0" smtClean="0">
                <a:solidFill>
                  <a:srgbClr val="000000"/>
                </a:solidFill>
              </a:rPr>
              <a:t>；  </a:t>
            </a:r>
            <a:r>
              <a:rPr lang="en-US" altLang="zh-CN" dirty="0">
                <a:solidFill>
                  <a:srgbClr val="FF0000"/>
                </a:solidFill>
              </a:rPr>
              <a:t>p</a:t>
            </a:r>
            <a:r>
              <a:rPr lang="zh-CN" altLang="en-US" dirty="0">
                <a:solidFill>
                  <a:srgbClr val="FF0000"/>
                </a:solidFill>
              </a:rPr>
              <a:t>、</a:t>
            </a:r>
            <a:r>
              <a:rPr lang="en-US" altLang="zh-CN" dirty="0">
                <a:solidFill>
                  <a:srgbClr val="FF0000"/>
                </a:solidFill>
              </a:rPr>
              <a:t>q</a:t>
            </a:r>
            <a:r>
              <a:rPr lang="zh-CN" altLang="en-US" dirty="0">
                <a:solidFill>
                  <a:srgbClr val="FF0000"/>
                </a:solidFill>
              </a:rPr>
              <a:t>、</a:t>
            </a:r>
            <a:r>
              <a:rPr lang="en-US" altLang="zh-CN" dirty="0">
                <a:solidFill>
                  <a:srgbClr val="FF0000"/>
                </a:solidFill>
              </a:rPr>
              <a:t>r</a:t>
            </a:r>
            <a:r>
              <a:rPr lang="en-US" altLang="zh-CN" b="0" dirty="0">
                <a:solidFill>
                  <a:srgbClr val="000000"/>
                </a:solidFill>
              </a:rPr>
              <a:t> </a:t>
            </a:r>
            <a:r>
              <a:rPr lang="zh-CN" altLang="en-US" b="0" dirty="0">
                <a:solidFill>
                  <a:srgbClr val="000000"/>
                </a:solidFill>
              </a:rPr>
              <a:t>等用作指针变量名</a:t>
            </a:r>
            <a:r>
              <a:rPr lang="zh-CN" altLang="en-US" b="0" dirty="0" smtClean="0">
                <a:solidFill>
                  <a:srgbClr val="000000"/>
                </a:solidFill>
              </a:rPr>
              <a:t>。</a:t>
            </a:r>
            <a:endParaRPr lang="en-US" altLang="zh-CN" b="0" dirty="0" smtClean="0">
              <a:solidFill>
                <a:srgbClr val="000000"/>
              </a:solidFill>
            </a:endParaRPr>
          </a:p>
          <a:p>
            <a:pPr indent="534988" algn="just">
              <a:lnSpc>
                <a:spcPct val="120000"/>
              </a:lnSpc>
              <a:spcBef>
                <a:spcPts val="0"/>
              </a:spcBef>
              <a:spcAft>
                <a:spcPts val="0"/>
              </a:spcAft>
            </a:pPr>
            <a:r>
              <a:rPr lang="zh-CN" altLang="en-US" b="0" dirty="0" smtClean="0">
                <a:solidFill>
                  <a:srgbClr val="000000"/>
                </a:solidFill>
              </a:rPr>
              <a:t>当</a:t>
            </a:r>
            <a:r>
              <a:rPr lang="zh-CN" altLang="en-US" b="0" dirty="0">
                <a:solidFill>
                  <a:srgbClr val="000000"/>
                </a:solidFill>
              </a:rPr>
              <a:t>函数返回值</a:t>
            </a:r>
            <a:r>
              <a:rPr lang="zh-CN" altLang="en-US" b="0" dirty="0" smtClean="0">
                <a:solidFill>
                  <a:srgbClr val="000000"/>
                </a:solidFill>
              </a:rPr>
              <a:t>为结果</a:t>
            </a:r>
            <a:r>
              <a:rPr lang="zh-CN" altLang="en-US" b="0" dirty="0">
                <a:solidFill>
                  <a:srgbClr val="000000"/>
                </a:solidFill>
              </a:rPr>
              <a:t>状态代码时，函数定义为</a:t>
            </a:r>
            <a:r>
              <a:rPr lang="en-US" altLang="zh-CN" dirty="0">
                <a:solidFill>
                  <a:srgbClr val="C00000"/>
                </a:solidFill>
              </a:rPr>
              <a:t>Status</a:t>
            </a:r>
            <a:r>
              <a:rPr lang="zh-CN" altLang="en-US" b="0" dirty="0">
                <a:solidFill>
                  <a:srgbClr val="000000"/>
                </a:solidFill>
              </a:rPr>
              <a:t>类型</a:t>
            </a:r>
            <a:r>
              <a:rPr lang="zh-CN" altLang="en-US" b="0" dirty="0" smtClean="0">
                <a:solidFill>
                  <a:srgbClr val="000000"/>
                </a:solidFill>
              </a:rPr>
              <a:t>。</a:t>
            </a:r>
            <a:endParaRPr lang="zh-CN" altLang="en-US" b="0" dirty="0">
              <a:solidFill>
                <a:srgbClr val="000000"/>
              </a:solidFill>
            </a:endParaRP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52400" y="1457298"/>
            <a:ext cx="8991600" cy="4558492"/>
          </a:xfrm>
          <a:prstGeom prst="rect">
            <a:avLst/>
          </a:prstGeom>
          <a:noFill/>
          <a:ln w="9525">
            <a:noFill/>
            <a:miter lim="800000"/>
            <a:headEnd/>
            <a:tailEnd/>
          </a:ln>
        </p:spPr>
        <p:txBody>
          <a:bodyPr>
            <a:spAutoFit/>
          </a:bodyPr>
          <a:lstStyle/>
          <a:p>
            <a:pPr>
              <a:spcBef>
                <a:spcPts val="600"/>
              </a:spcBef>
            </a:pPr>
            <a:r>
              <a:rPr lang="en-US" altLang="zh-CN" sz="2800" dirty="0" smtClean="0">
                <a:solidFill>
                  <a:srgbClr val="0070C0"/>
                </a:solidFill>
              </a:rPr>
              <a:t>4. </a:t>
            </a:r>
            <a:r>
              <a:rPr lang="zh-CN" altLang="en-US" sz="2800" dirty="0" smtClean="0">
                <a:solidFill>
                  <a:srgbClr val="0070C0"/>
                </a:solidFill>
              </a:rPr>
              <a:t>赋值语句</a:t>
            </a:r>
            <a:endParaRPr lang="zh-CN" altLang="en-US" sz="2800" dirty="0">
              <a:solidFill>
                <a:srgbClr val="0070C0"/>
              </a:solidFill>
            </a:endParaRPr>
          </a:p>
          <a:p>
            <a:pPr>
              <a:lnSpc>
                <a:spcPct val="110000"/>
              </a:lnSpc>
              <a:spcBef>
                <a:spcPts val="600"/>
              </a:spcBef>
            </a:pPr>
            <a:r>
              <a:rPr lang="zh-CN" altLang="en-US" b="0" dirty="0">
                <a:solidFill>
                  <a:srgbClr val="000000"/>
                </a:solidFill>
              </a:rPr>
              <a:t>      </a:t>
            </a:r>
            <a:r>
              <a:rPr lang="zh-CN" altLang="en-US" b="0" dirty="0">
                <a:solidFill>
                  <a:srgbClr val="000000"/>
                </a:solidFill>
                <a:ea typeface="楷体_GB2312" pitchFamily="49" charset="-122"/>
              </a:rPr>
              <a:t>简单赋值</a:t>
            </a:r>
            <a:r>
              <a:rPr lang="zh-CN" altLang="en-US" sz="2000" b="0" dirty="0">
                <a:solidFill>
                  <a:srgbClr val="000000"/>
                </a:solidFill>
              </a:rPr>
              <a:t>    变量名 </a:t>
            </a:r>
            <a:r>
              <a:rPr lang="en-US" altLang="zh-CN" sz="2000" b="0" dirty="0">
                <a:solidFill>
                  <a:srgbClr val="000000"/>
                </a:solidFill>
              </a:rPr>
              <a:t>= </a:t>
            </a:r>
            <a:r>
              <a:rPr lang="zh-CN" altLang="en-US" sz="2000" b="0" dirty="0">
                <a:solidFill>
                  <a:srgbClr val="000000"/>
                </a:solidFill>
              </a:rPr>
              <a:t>表达式；</a:t>
            </a:r>
          </a:p>
          <a:p>
            <a:pPr>
              <a:lnSpc>
                <a:spcPct val="110000"/>
              </a:lnSpc>
              <a:spcBef>
                <a:spcPts val="600"/>
              </a:spcBef>
            </a:pPr>
            <a:r>
              <a:rPr lang="zh-CN" altLang="en-US" sz="2000" b="0" dirty="0">
                <a:solidFill>
                  <a:srgbClr val="000000"/>
                </a:solidFill>
              </a:rPr>
              <a:t>       </a:t>
            </a:r>
            <a:r>
              <a:rPr lang="zh-CN" altLang="en-US" b="0" dirty="0">
                <a:solidFill>
                  <a:srgbClr val="000000"/>
                </a:solidFill>
                <a:ea typeface="楷体_GB2312" pitchFamily="49" charset="-122"/>
              </a:rPr>
              <a:t>串联赋值</a:t>
            </a:r>
            <a:r>
              <a:rPr lang="zh-CN" altLang="en-US" sz="2000" b="0" dirty="0">
                <a:solidFill>
                  <a:srgbClr val="000000"/>
                </a:solidFill>
              </a:rPr>
              <a:t>    变量名</a:t>
            </a:r>
            <a:r>
              <a:rPr lang="en-US" altLang="zh-CN" sz="2000" b="0" dirty="0">
                <a:solidFill>
                  <a:srgbClr val="000000"/>
                </a:solidFill>
              </a:rPr>
              <a:t>1 = </a:t>
            </a:r>
            <a:r>
              <a:rPr lang="zh-CN" altLang="en-US" sz="2000" b="0" dirty="0">
                <a:solidFill>
                  <a:srgbClr val="000000"/>
                </a:solidFill>
              </a:rPr>
              <a:t>变量名</a:t>
            </a:r>
            <a:r>
              <a:rPr lang="en-US" altLang="zh-CN" sz="2000" b="0" dirty="0">
                <a:solidFill>
                  <a:srgbClr val="000000"/>
                </a:solidFill>
              </a:rPr>
              <a:t>2 = … = </a:t>
            </a:r>
            <a:r>
              <a:rPr lang="zh-CN" altLang="en-US" sz="2000" b="0" dirty="0">
                <a:solidFill>
                  <a:srgbClr val="000000"/>
                </a:solidFill>
              </a:rPr>
              <a:t>变量名</a:t>
            </a:r>
            <a:r>
              <a:rPr lang="en-US" altLang="zh-CN" sz="2000" b="0" dirty="0">
                <a:solidFill>
                  <a:srgbClr val="000000"/>
                </a:solidFill>
              </a:rPr>
              <a:t>k = </a:t>
            </a:r>
            <a:r>
              <a:rPr lang="zh-CN" altLang="en-US" sz="2000" b="0" dirty="0">
                <a:solidFill>
                  <a:srgbClr val="000000"/>
                </a:solidFill>
              </a:rPr>
              <a:t>表达式；</a:t>
            </a:r>
          </a:p>
          <a:p>
            <a:pPr>
              <a:lnSpc>
                <a:spcPct val="110000"/>
              </a:lnSpc>
              <a:spcBef>
                <a:spcPts val="600"/>
              </a:spcBef>
            </a:pPr>
            <a:r>
              <a:rPr lang="zh-CN" altLang="en-US" sz="2000" b="0" dirty="0">
                <a:solidFill>
                  <a:srgbClr val="000000"/>
                </a:solidFill>
              </a:rPr>
              <a:t>       </a:t>
            </a:r>
            <a:r>
              <a:rPr lang="zh-CN" altLang="en-US" b="0" dirty="0">
                <a:solidFill>
                  <a:srgbClr val="000000"/>
                </a:solidFill>
                <a:ea typeface="楷体_GB2312" pitchFamily="49" charset="-122"/>
              </a:rPr>
              <a:t>成组赋值</a:t>
            </a:r>
            <a:r>
              <a:rPr lang="zh-CN" altLang="en-US" sz="2000" b="0" dirty="0">
                <a:solidFill>
                  <a:srgbClr val="000000"/>
                </a:solidFill>
              </a:rPr>
              <a:t>  （变量名</a:t>
            </a:r>
            <a:r>
              <a:rPr lang="en-US" altLang="zh-CN" sz="2000" b="0" dirty="0">
                <a:solidFill>
                  <a:srgbClr val="000000"/>
                </a:solidFill>
              </a:rPr>
              <a:t>1</a:t>
            </a:r>
            <a:r>
              <a:rPr lang="zh-CN" altLang="en-US" sz="2000" b="0" dirty="0">
                <a:solidFill>
                  <a:srgbClr val="000000"/>
                </a:solidFill>
              </a:rPr>
              <a:t>，</a:t>
            </a:r>
            <a:r>
              <a:rPr lang="en-US" altLang="zh-CN" sz="2000" b="0" dirty="0">
                <a:solidFill>
                  <a:srgbClr val="000000"/>
                </a:solidFill>
              </a:rPr>
              <a:t>…</a:t>
            </a:r>
            <a:r>
              <a:rPr lang="zh-CN" altLang="en-US" sz="2000" b="0" dirty="0">
                <a:solidFill>
                  <a:srgbClr val="000000"/>
                </a:solidFill>
              </a:rPr>
              <a:t>，变量名</a:t>
            </a:r>
            <a:r>
              <a:rPr lang="en-US" altLang="zh-CN" sz="2000" b="0" dirty="0">
                <a:solidFill>
                  <a:srgbClr val="000000"/>
                </a:solidFill>
              </a:rPr>
              <a:t>k</a:t>
            </a:r>
            <a:r>
              <a:rPr lang="zh-CN" altLang="en-US" sz="2000" b="0" dirty="0">
                <a:solidFill>
                  <a:srgbClr val="000000"/>
                </a:solidFill>
              </a:rPr>
              <a:t>）</a:t>
            </a:r>
            <a:r>
              <a:rPr lang="en-US" altLang="zh-CN" sz="2000" b="0" dirty="0">
                <a:solidFill>
                  <a:srgbClr val="000000"/>
                </a:solidFill>
              </a:rPr>
              <a:t>=</a:t>
            </a:r>
            <a:r>
              <a:rPr lang="zh-CN" altLang="en-US" sz="2000" b="0" dirty="0">
                <a:solidFill>
                  <a:srgbClr val="000000"/>
                </a:solidFill>
              </a:rPr>
              <a:t>（表达式</a:t>
            </a:r>
            <a:r>
              <a:rPr lang="en-US" altLang="zh-CN" sz="2000" b="0" dirty="0">
                <a:solidFill>
                  <a:srgbClr val="000000"/>
                </a:solidFill>
              </a:rPr>
              <a:t>1</a:t>
            </a:r>
            <a:r>
              <a:rPr lang="zh-CN" altLang="en-US" sz="2000" b="0" dirty="0">
                <a:solidFill>
                  <a:srgbClr val="000000"/>
                </a:solidFill>
              </a:rPr>
              <a:t>，</a:t>
            </a:r>
            <a:r>
              <a:rPr lang="en-US" altLang="zh-CN" sz="2000" b="0" dirty="0">
                <a:solidFill>
                  <a:srgbClr val="000000"/>
                </a:solidFill>
              </a:rPr>
              <a:t>…</a:t>
            </a:r>
            <a:r>
              <a:rPr lang="zh-CN" altLang="en-US" sz="2000" b="0" dirty="0">
                <a:solidFill>
                  <a:srgbClr val="000000"/>
                </a:solidFill>
              </a:rPr>
              <a:t>，表达式</a:t>
            </a:r>
            <a:r>
              <a:rPr lang="en-US" altLang="zh-CN" sz="2000" b="0" dirty="0">
                <a:solidFill>
                  <a:srgbClr val="000000"/>
                </a:solidFill>
              </a:rPr>
              <a:t>k</a:t>
            </a:r>
            <a:r>
              <a:rPr lang="zh-CN" altLang="en-US" sz="2000" b="0" dirty="0">
                <a:solidFill>
                  <a:srgbClr val="000000"/>
                </a:solidFill>
              </a:rPr>
              <a:t>）； </a:t>
            </a:r>
          </a:p>
          <a:p>
            <a:pPr>
              <a:lnSpc>
                <a:spcPct val="110000"/>
              </a:lnSpc>
              <a:spcBef>
                <a:spcPts val="600"/>
              </a:spcBef>
            </a:pPr>
            <a:r>
              <a:rPr lang="zh-CN" altLang="en-US" sz="2000" b="0" dirty="0">
                <a:solidFill>
                  <a:srgbClr val="000000"/>
                </a:solidFill>
              </a:rPr>
              <a:t>                              结构名 </a:t>
            </a:r>
            <a:r>
              <a:rPr lang="en-US" altLang="zh-CN" sz="2000" b="0" dirty="0">
                <a:solidFill>
                  <a:srgbClr val="000000"/>
                </a:solidFill>
              </a:rPr>
              <a:t>= </a:t>
            </a:r>
            <a:r>
              <a:rPr lang="zh-CN" altLang="en-US" sz="2000" b="0" dirty="0">
                <a:solidFill>
                  <a:srgbClr val="000000"/>
                </a:solidFill>
              </a:rPr>
              <a:t>结构名；</a:t>
            </a:r>
          </a:p>
          <a:p>
            <a:pPr>
              <a:lnSpc>
                <a:spcPct val="110000"/>
              </a:lnSpc>
              <a:spcBef>
                <a:spcPts val="600"/>
              </a:spcBef>
            </a:pPr>
            <a:r>
              <a:rPr lang="zh-CN" altLang="en-US" sz="2000" b="0" dirty="0">
                <a:solidFill>
                  <a:srgbClr val="000000"/>
                </a:solidFill>
              </a:rPr>
              <a:t>                              结构名 </a:t>
            </a:r>
            <a:r>
              <a:rPr lang="en-US" altLang="zh-CN" sz="2000" b="0" dirty="0">
                <a:solidFill>
                  <a:srgbClr val="000000"/>
                </a:solidFill>
              </a:rPr>
              <a:t>=</a:t>
            </a:r>
            <a:r>
              <a:rPr lang="zh-CN" altLang="en-US" sz="2000" b="0" dirty="0">
                <a:solidFill>
                  <a:srgbClr val="000000"/>
                </a:solidFill>
              </a:rPr>
              <a:t>（值</a:t>
            </a:r>
            <a:r>
              <a:rPr lang="en-US" altLang="zh-CN" sz="2000" b="0" dirty="0">
                <a:solidFill>
                  <a:srgbClr val="000000"/>
                </a:solidFill>
              </a:rPr>
              <a:t>1</a:t>
            </a:r>
            <a:r>
              <a:rPr lang="zh-CN" altLang="en-US" sz="2000" b="0" dirty="0">
                <a:solidFill>
                  <a:srgbClr val="000000"/>
                </a:solidFill>
              </a:rPr>
              <a:t>，</a:t>
            </a:r>
            <a:r>
              <a:rPr lang="en-US" altLang="zh-CN" sz="2000" b="0" dirty="0">
                <a:solidFill>
                  <a:srgbClr val="000000"/>
                </a:solidFill>
              </a:rPr>
              <a:t>…</a:t>
            </a:r>
            <a:r>
              <a:rPr lang="zh-CN" altLang="en-US" sz="2000" b="0" dirty="0">
                <a:solidFill>
                  <a:srgbClr val="000000"/>
                </a:solidFill>
              </a:rPr>
              <a:t>，值</a:t>
            </a:r>
            <a:r>
              <a:rPr lang="en-US" altLang="zh-CN" sz="2000" b="0" dirty="0">
                <a:solidFill>
                  <a:srgbClr val="000000"/>
                </a:solidFill>
              </a:rPr>
              <a:t>k)</a:t>
            </a:r>
            <a:r>
              <a:rPr lang="zh-CN" altLang="en-US" sz="2000" b="0" dirty="0">
                <a:solidFill>
                  <a:srgbClr val="000000"/>
                </a:solidFill>
              </a:rPr>
              <a:t>；</a:t>
            </a:r>
          </a:p>
          <a:p>
            <a:pPr>
              <a:lnSpc>
                <a:spcPct val="110000"/>
              </a:lnSpc>
              <a:spcBef>
                <a:spcPts val="600"/>
              </a:spcBef>
            </a:pPr>
            <a:r>
              <a:rPr lang="zh-CN" altLang="en-US" sz="2000" b="0" dirty="0">
                <a:solidFill>
                  <a:srgbClr val="000000"/>
                </a:solidFill>
              </a:rPr>
              <a:t>                              变量名</a:t>
            </a:r>
            <a:r>
              <a:rPr lang="en-US" altLang="zh-CN" sz="2000" b="0" dirty="0">
                <a:solidFill>
                  <a:srgbClr val="000000"/>
                </a:solidFill>
              </a:rPr>
              <a:t>[  ] = </a:t>
            </a:r>
            <a:r>
              <a:rPr lang="zh-CN" altLang="en-US" sz="2000" b="0" dirty="0">
                <a:solidFill>
                  <a:srgbClr val="000000"/>
                </a:solidFill>
              </a:rPr>
              <a:t>表达式；</a:t>
            </a:r>
          </a:p>
          <a:p>
            <a:pPr>
              <a:lnSpc>
                <a:spcPct val="110000"/>
              </a:lnSpc>
              <a:spcBef>
                <a:spcPts val="600"/>
              </a:spcBef>
            </a:pPr>
            <a:r>
              <a:rPr lang="zh-CN" altLang="en-US" sz="2000" b="0" dirty="0">
                <a:solidFill>
                  <a:srgbClr val="000000"/>
                </a:solidFill>
              </a:rPr>
              <a:t>                              变量名</a:t>
            </a:r>
            <a:r>
              <a:rPr lang="en-US" altLang="zh-CN" sz="2000" b="0" dirty="0">
                <a:solidFill>
                  <a:srgbClr val="000000"/>
                </a:solidFill>
              </a:rPr>
              <a:t>[</a:t>
            </a:r>
            <a:r>
              <a:rPr lang="zh-CN" altLang="en-US" sz="2000" b="0" dirty="0">
                <a:solidFill>
                  <a:srgbClr val="000000"/>
                </a:solidFill>
              </a:rPr>
              <a:t>起始下标</a:t>
            </a:r>
            <a:r>
              <a:rPr lang="en-US" altLang="zh-CN" sz="2000" b="0" dirty="0">
                <a:solidFill>
                  <a:srgbClr val="000000"/>
                </a:solidFill>
              </a:rPr>
              <a:t>…</a:t>
            </a:r>
            <a:r>
              <a:rPr lang="zh-CN" altLang="en-US" sz="2000" b="0" dirty="0">
                <a:solidFill>
                  <a:srgbClr val="000000"/>
                </a:solidFill>
              </a:rPr>
              <a:t>终止下标</a:t>
            </a:r>
            <a:r>
              <a:rPr lang="en-US" altLang="zh-CN" sz="2000" b="0" dirty="0">
                <a:solidFill>
                  <a:srgbClr val="000000"/>
                </a:solidFill>
              </a:rPr>
              <a:t>]=</a:t>
            </a:r>
            <a:r>
              <a:rPr lang="zh-CN" altLang="en-US" sz="2000" b="0" dirty="0">
                <a:solidFill>
                  <a:srgbClr val="000000"/>
                </a:solidFill>
              </a:rPr>
              <a:t>变量名</a:t>
            </a:r>
            <a:r>
              <a:rPr lang="en-US" altLang="zh-CN" sz="2000" b="0" dirty="0">
                <a:solidFill>
                  <a:srgbClr val="000000"/>
                </a:solidFill>
              </a:rPr>
              <a:t>[</a:t>
            </a:r>
            <a:r>
              <a:rPr lang="zh-CN" altLang="en-US" sz="2000" b="0" dirty="0">
                <a:solidFill>
                  <a:srgbClr val="000000"/>
                </a:solidFill>
              </a:rPr>
              <a:t>起始下标</a:t>
            </a:r>
            <a:r>
              <a:rPr lang="en-US" altLang="zh-CN" sz="2000" b="0" dirty="0">
                <a:solidFill>
                  <a:srgbClr val="000000"/>
                </a:solidFill>
              </a:rPr>
              <a:t>…</a:t>
            </a:r>
            <a:r>
              <a:rPr lang="zh-CN" altLang="en-US" sz="2000" b="0" dirty="0">
                <a:solidFill>
                  <a:srgbClr val="000000"/>
                </a:solidFill>
              </a:rPr>
              <a:t>终止下标</a:t>
            </a:r>
            <a:r>
              <a:rPr lang="en-US" altLang="zh-CN" sz="2000" b="0" dirty="0">
                <a:solidFill>
                  <a:srgbClr val="000000"/>
                </a:solidFill>
              </a:rPr>
              <a:t>]</a:t>
            </a:r>
            <a:r>
              <a:rPr lang="zh-CN" altLang="en-US" sz="2000" b="0" dirty="0">
                <a:solidFill>
                  <a:srgbClr val="000000"/>
                </a:solidFill>
              </a:rPr>
              <a:t>；</a:t>
            </a:r>
          </a:p>
          <a:p>
            <a:pPr>
              <a:lnSpc>
                <a:spcPct val="110000"/>
              </a:lnSpc>
              <a:spcBef>
                <a:spcPts val="600"/>
              </a:spcBef>
            </a:pPr>
            <a:r>
              <a:rPr lang="zh-CN" altLang="en-US" sz="2000" b="0" dirty="0">
                <a:solidFill>
                  <a:srgbClr val="000000"/>
                </a:solidFill>
              </a:rPr>
              <a:t>       </a:t>
            </a:r>
            <a:r>
              <a:rPr lang="zh-CN" altLang="en-US" b="0" dirty="0">
                <a:solidFill>
                  <a:srgbClr val="000000"/>
                </a:solidFill>
                <a:ea typeface="楷体_GB2312" pitchFamily="49" charset="-122"/>
              </a:rPr>
              <a:t>交换赋值</a:t>
            </a:r>
            <a:r>
              <a:rPr lang="zh-CN" altLang="en-US" sz="2000" b="0" dirty="0">
                <a:solidFill>
                  <a:srgbClr val="000000"/>
                </a:solidFill>
              </a:rPr>
              <a:t>   变量名←→变量名；</a:t>
            </a:r>
          </a:p>
          <a:p>
            <a:pPr>
              <a:lnSpc>
                <a:spcPct val="110000"/>
              </a:lnSpc>
              <a:spcBef>
                <a:spcPts val="600"/>
              </a:spcBef>
            </a:pPr>
            <a:r>
              <a:rPr lang="zh-CN" altLang="en-US" sz="2000" b="0" dirty="0">
                <a:solidFill>
                  <a:srgbClr val="000000"/>
                </a:solidFill>
              </a:rPr>
              <a:t>       </a:t>
            </a:r>
            <a:r>
              <a:rPr lang="zh-CN" altLang="en-US" b="0" dirty="0">
                <a:solidFill>
                  <a:srgbClr val="000000"/>
                </a:solidFill>
                <a:ea typeface="楷体_GB2312" pitchFamily="49" charset="-122"/>
              </a:rPr>
              <a:t>条件赋值</a:t>
            </a:r>
            <a:r>
              <a:rPr lang="zh-CN" altLang="en-US" sz="2000" b="0" dirty="0">
                <a:solidFill>
                  <a:srgbClr val="000000"/>
                </a:solidFill>
              </a:rPr>
              <a:t>   变量名 </a:t>
            </a:r>
            <a:r>
              <a:rPr lang="en-US" altLang="zh-CN" sz="2000" b="0" dirty="0">
                <a:solidFill>
                  <a:srgbClr val="000000"/>
                </a:solidFill>
              </a:rPr>
              <a:t>= </a:t>
            </a:r>
            <a:r>
              <a:rPr lang="zh-CN" altLang="en-US" sz="2000" b="0" dirty="0">
                <a:solidFill>
                  <a:srgbClr val="000000"/>
                </a:solidFill>
              </a:rPr>
              <a:t>条件表达式？表达式</a:t>
            </a:r>
            <a:r>
              <a:rPr lang="en-US" altLang="zh-CN" sz="2000" b="0" dirty="0">
                <a:solidFill>
                  <a:srgbClr val="000000"/>
                </a:solidFill>
              </a:rPr>
              <a:t>T</a:t>
            </a:r>
            <a:r>
              <a:rPr lang="zh-CN" altLang="en-US" sz="2000" b="0" dirty="0">
                <a:solidFill>
                  <a:srgbClr val="000000"/>
                </a:solidFill>
              </a:rPr>
              <a:t>：表达式</a:t>
            </a:r>
            <a:r>
              <a:rPr lang="en-US" altLang="zh-CN" sz="2000" b="0" dirty="0">
                <a:solidFill>
                  <a:srgbClr val="000000"/>
                </a:solidFill>
              </a:rPr>
              <a:t>F</a:t>
            </a:r>
            <a:r>
              <a:rPr lang="zh-CN" altLang="en-US" sz="2000" b="0" dirty="0">
                <a:solidFill>
                  <a:srgbClr val="000000"/>
                </a:solidFill>
              </a:rPr>
              <a:t>；</a:t>
            </a: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99979" y="1493811"/>
            <a:ext cx="8458200" cy="5232202"/>
          </a:xfrm>
          <a:prstGeom prst="rect">
            <a:avLst/>
          </a:prstGeom>
          <a:noFill/>
          <a:ln w="9525">
            <a:noFill/>
            <a:miter lim="800000"/>
            <a:headEnd/>
            <a:tailEnd/>
          </a:ln>
        </p:spPr>
        <p:txBody>
          <a:bodyPr>
            <a:spAutoFit/>
          </a:bodyPr>
          <a:lstStyle/>
          <a:p>
            <a:pPr>
              <a:spcBef>
                <a:spcPts val="0"/>
              </a:spcBef>
              <a:spcAft>
                <a:spcPts val="0"/>
              </a:spcAft>
            </a:pPr>
            <a:r>
              <a:rPr lang="en-US" altLang="zh-CN" sz="2800" dirty="0" smtClean="0">
                <a:solidFill>
                  <a:srgbClr val="0070C0"/>
                </a:solidFill>
              </a:rPr>
              <a:t>5. </a:t>
            </a:r>
            <a:r>
              <a:rPr lang="zh-CN" altLang="en-US" sz="2800" dirty="0" smtClean="0">
                <a:solidFill>
                  <a:srgbClr val="0070C0"/>
                </a:solidFill>
              </a:rPr>
              <a:t>选择语句</a:t>
            </a:r>
            <a:endParaRPr lang="zh-CN" altLang="en-US" sz="2800" dirty="0">
              <a:solidFill>
                <a:srgbClr val="0070C0"/>
              </a:solidFill>
            </a:endParaRPr>
          </a:p>
          <a:p>
            <a:pPr>
              <a:spcBef>
                <a:spcPts val="1200"/>
              </a:spcBef>
              <a:spcAft>
                <a:spcPts val="0"/>
              </a:spcAft>
            </a:pPr>
            <a:r>
              <a:rPr lang="zh-CN" altLang="en-US" b="0" dirty="0">
                <a:solidFill>
                  <a:srgbClr val="000000"/>
                </a:solidFill>
              </a:rPr>
              <a:t>     </a:t>
            </a:r>
            <a:r>
              <a:rPr lang="zh-CN" altLang="en-US" b="0" dirty="0">
                <a:solidFill>
                  <a:srgbClr val="000000"/>
                </a:solidFill>
                <a:ea typeface="楷体_GB2312" pitchFamily="49" charset="-122"/>
              </a:rPr>
              <a:t>条件语句</a:t>
            </a:r>
            <a:r>
              <a:rPr lang="en-US" altLang="zh-CN" b="0" dirty="0">
                <a:solidFill>
                  <a:srgbClr val="000000"/>
                </a:solidFill>
                <a:ea typeface="楷体_GB2312" pitchFamily="49" charset="-122"/>
              </a:rPr>
              <a:t>1</a:t>
            </a:r>
            <a:r>
              <a:rPr lang="en-US" altLang="zh-CN" sz="2000" b="0" dirty="0">
                <a:solidFill>
                  <a:srgbClr val="000000"/>
                </a:solidFill>
              </a:rPr>
              <a:t>     if  </a:t>
            </a:r>
            <a:r>
              <a:rPr lang="zh-CN" altLang="en-US" sz="2000" b="0" dirty="0">
                <a:solidFill>
                  <a:srgbClr val="000000"/>
                </a:solidFill>
              </a:rPr>
              <a:t>（表达式）语句；</a:t>
            </a:r>
          </a:p>
          <a:p>
            <a:pPr>
              <a:spcBef>
                <a:spcPts val="0"/>
              </a:spcBef>
              <a:spcAft>
                <a:spcPts val="0"/>
              </a:spcAft>
            </a:pPr>
            <a:r>
              <a:rPr lang="zh-CN" altLang="en-US" sz="2000" b="0" dirty="0">
                <a:solidFill>
                  <a:srgbClr val="000000"/>
                </a:solidFill>
              </a:rPr>
              <a:t>      </a:t>
            </a:r>
            <a:r>
              <a:rPr lang="zh-CN" altLang="en-US" b="0" dirty="0">
                <a:solidFill>
                  <a:srgbClr val="000000"/>
                </a:solidFill>
                <a:ea typeface="楷体_GB2312" pitchFamily="49" charset="-122"/>
              </a:rPr>
              <a:t>条件语句</a:t>
            </a:r>
            <a:r>
              <a:rPr lang="en-US" altLang="zh-CN" b="0" dirty="0">
                <a:solidFill>
                  <a:srgbClr val="000000"/>
                </a:solidFill>
                <a:ea typeface="楷体_GB2312" pitchFamily="49" charset="-122"/>
              </a:rPr>
              <a:t>2</a:t>
            </a:r>
            <a:r>
              <a:rPr lang="en-US" altLang="zh-CN" sz="2000" b="0" dirty="0">
                <a:solidFill>
                  <a:srgbClr val="000000"/>
                </a:solidFill>
              </a:rPr>
              <a:t>     if  </a:t>
            </a:r>
            <a:r>
              <a:rPr lang="zh-CN" altLang="en-US" sz="2000" b="0" dirty="0">
                <a:solidFill>
                  <a:srgbClr val="000000"/>
                </a:solidFill>
              </a:rPr>
              <a:t>（表达式）语句；</a:t>
            </a:r>
          </a:p>
          <a:p>
            <a:pPr>
              <a:spcBef>
                <a:spcPts val="0"/>
              </a:spcBef>
              <a:spcAft>
                <a:spcPts val="0"/>
              </a:spcAft>
            </a:pPr>
            <a:r>
              <a:rPr lang="zh-CN" altLang="en-US" sz="2000" b="0" dirty="0">
                <a:solidFill>
                  <a:srgbClr val="000000"/>
                </a:solidFill>
              </a:rPr>
              <a:t>                                        </a:t>
            </a:r>
            <a:r>
              <a:rPr lang="en-US" altLang="zh-CN" sz="2000" b="0" dirty="0">
                <a:solidFill>
                  <a:srgbClr val="000000"/>
                </a:solidFill>
              </a:rPr>
              <a:t>else  </a:t>
            </a:r>
            <a:r>
              <a:rPr lang="zh-CN" altLang="en-US" sz="2000" b="0" dirty="0">
                <a:solidFill>
                  <a:srgbClr val="000000"/>
                </a:solidFill>
              </a:rPr>
              <a:t>语句；</a:t>
            </a:r>
          </a:p>
          <a:p>
            <a:pPr>
              <a:spcBef>
                <a:spcPts val="0"/>
              </a:spcBef>
              <a:spcAft>
                <a:spcPts val="0"/>
              </a:spcAft>
            </a:pPr>
            <a:r>
              <a:rPr lang="zh-CN" altLang="en-US" sz="2000" b="0" dirty="0">
                <a:solidFill>
                  <a:srgbClr val="000000"/>
                </a:solidFill>
              </a:rPr>
              <a:t>      </a:t>
            </a:r>
            <a:r>
              <a:rPr lang="zh-CN" altLang="en-US" b="0" dirty="0">
                <a:solidFill>
                  <a:srgbClr val="000000"/>
                </a:solidFill>
                <a:ea typeface="楷体_GB2312" pitchFamily="49" charset="-122"/>
              </a:rPr>
              <a:t>开关语句</a:t>
            </a:r>
            <a:r>
              <a:rPr lang="en-US" altLang="zh-CN" b="0" dirty="0">
                <a:solidFill>
                  <a:srgbClr val="000000"/>
                </a:solidFill>
                <a:ea typeface="楷体_GB2312" pitchFamily="49" charset="-122"/>
              </a:rPr>
              <a:t>1</a:t>
            </a:r>
            <a:r>
              <a:rPr lang="en-US" altLang="zh-CN" sz="2000" b="0" dirty="0">
                <a:solidFill>
                  <a:srgbClr val="000000"/>
                </a:solidFill>
              </a:rPr>
              <a:t>     switch</a:t>
            </a:r>
            <a:r>
              <a:rPr lang="zh-CN" altLang="en-US" sz="2000" b="0" dirty="0">
                <a:solidFill>
                  <a:srgbClr val="000000"/>
                </a:solidFill>
              </a:rPr>
              <a:t>（表达式）</a:t>
            </a:r>
          </a:p>
          <a:p>
            <a:pPr>
              <a:spcBef>
                <a:spcPts val="0"/>
              </a:spcBef>
              <a:spcAft>
                <a:spcPts val="0"/>
              </a:spcAft>
            </a:pPr>
            <a:r>
              <a:rPr lang="zh-CN" altLang="en-US" sz="2000" b="0" dirty="0">
                <a:solidFill>
                  <a:srgbClr val="000000"/>
                </a:solidFill>
              </a:rPr>
              <a:t>                                         </a:t>
            </a:r>
            <a:r>
              <a:rPr lang="en-US" altLang="zh-CN" sz="2000" b="0" dirty="0">
                <a:solidFill>
                  <a:srgbClr val="000000"/>
                </a:solidFill>
              </a:rPr>
              <a:t>{  case </a:t>
            </a:r>
            <a:r>
              <a:rPr lang="zh-CN" altLang="en-US" sz="2000" b="0" dirty="0">
                <a:solidFill>
                  <a:srgbClr val="000000"/>
                </a:solidFill>
              </a:rPr>
              <a:t>值</a:t>
            </a:r>
            <a:r>
              <a:rPr lang="en-US" altLang="zh-CN" sz="2000" b="0" dirty="0">
                <a:solidFill>
                  <a:srgbClr val="000000"/>
                </a:solidFill>
              </a:rPr>
              <a:t>1</a:t>
            </a:r>
            <a:r>
              <a:rPr lang="zh-CN" altLang="en-US" sz="2000" b="0" dirty="0">
                <a:solidFill>
                  <a:srgbClr val="000000"/>
                </a:solidFill>
              </a:rPr>
              <a:t>：语句序列</a:t>
            </a:r>
            <a:r>
              <a:rPr lang="en-US" altLang="zh-CN" sz="2000" b="0" dirty="0">
                <a:solidFill>
                  <a:srgbClr val="000000"/>
                </a:solidFill>
              </a:rPr>
              <a:t>1</a:t>
            </a:r>
            <a:r>
              <a:rPr lang="zh-CN" altLang="en-US" sz="2000" b="0" dirty="0">
                <a:solidFill>
                  <a:srgbClr val="000000"/>
                </a:solidFill>
              </a:rPr>
              <a:t>；</a:t>
            </a:r>
            <a:r>
              <a:rPr lang="en-US" altLang="zh-CN" sz="2000" b="0" dirty="0">
                <a:solidFill>
                  <a:srgbClr val="000000"/>
                </a:solidFill>
              </a:rPr>
              <a:t>break</a:t>
            </a:r>
            <a:r>
              <a:rPr lang="zh-CN" altLang="en-US" sz="2000" b="0" dirty="0">
                <a:solidFill>
                  <a:srgbClr val="000000"/>
                </a:solidFill>
              </a:rPr>
              <a:t>； </a:t>
            </a:r>
          </a:p>
          <a:p>
            <a:pPr>
              <a:spcBef>
                <a:spcPts val="0"/>
              </a:spcBef>
              <a:spcAft>
                <a:spcPts val="0"/>
              </a:spcAft>
            </a:pPr>
            <a:r>
              <a:rPr lang="zh-CN" altLang="en-US" sz="2000" b="0" dirty="0">
                <a:solidFill>
                  <a:srgbClr val="000000"/>
                </a:solidFill>
              </a:rPr>
              <a:t>                                                </a:t>
            </a:r>
            <a:r>
              <a:rPr lang="en-US" altLang="zh-CN" sz="2000" b="0" dirty="0">
                <a:solidFill>
                  <a:srgbClr val="000000"/>
                </a:solidFill>
              </a:rPr>
              <a:t>· · ·</a:t>
            </a:r>
          </a:p>
          <a:p>
            <a:pPr>
              <a:spcBef>
                <a:spcPts val="0"/>
              </a:spcBef>
              <a:spcAft>
                <a:spcPts val="0"/>
              </a:spcAft>
            </a:pPr>
            <a:r>
              <a:rPr lang="en-US" altLang="zh-CN" sz="2000" b="0" dirty="0">
                <a:solidFill>
                  <a:srgbClr val="000000"/>
                </a:solidFill>
              </a:rPr>
              <a:t>                                             case </a:t>
            </a:r>
            <a:r>
              <a:rPr lang="zh-CN" altLang="en-US" sz="2000" b="0" dirty="0">
                <a:solidFill>
                  <a:srgbClr val="000000"/>
                </a:solidFill>
              </a:rPr>
              <a:t>值</a:t>
            </a:r>
            <a:r>
              <a:rPr lang="en-US" altLang="zh-CN" sz="2000" b="0" dirty="0">
                <a:solidFill>
                  <a:srgbClr val="000000"/>
                </a:solidFill>
              </a:rPr>
              <a:t>n</a:t>
            </a:r>
            <a:r>
              <a:rPr lang="zh-CN" altLang="en-US" sz="2000" b="0" dirty="0">
                <a:solidFill>
                  <a:srgbClr val="000000"/>
                </a:solidFill>
              </a:rPr>
              <a:t>：语句序列</a:t>
            </a:r>
            <a:r>
              <a:rPr lang="en-US" altLang="zh-CN" sz="2000" b="0" dirty="0">
                <a:solidFill>
                  <a:srgbClr val="000000"/>
                </a:solidFill>
              </a:rPr>
              <a:t>n</a:t>
            </a:r>
            <a:r>
              <a:rPr lang="zh-CN" altLang="en-US" sz="2000" b="0" dirty="0">
                <a:solidFill>
                  <a:srgbClr val="000000"/>
                </a:solidFill>
              </a:rPr>
              <a:t>；</a:t>
            </a:r>
            <a:r>
              <a:rPr lang="en-US" altLang="zh-CN" sz="2000" b="0" dirty="0">
                <a:solidFill>
                  <a:srgbClr val="000000"/>
                </a:solidFill>
              </a:rPr>
              <a:t>break</a:t>
            </a:r>
            <a:r>
              <a:rPr lang="zh-CN" altLang="en-US" sz="2000" b="0" dirty="0">
                <a:solidFill>
                  <a:srgbClr val="000000"/>
                </a:solidFill>
              </a:rPr>
              <a:t>；</a:t>
            </a:r>
          </a:p>
          <a:p>
            <a:pPr>
              <a:spcBef>
                <a:spcPts val="0"/>
              </a:spcBef>
              <a:spcAft>
                <a:spcPts val="0"/>
              </a:spcAft>
            </a:pPr>
            <a:r>
              <a:rPr lang="zh-CN" altLang="en-US" sz="2000" b="0" dirty="0">
                <a:solidFill>
                  <a:srgbClr val="000000"/>
                </a:solidFill>
              </a:rPr>
              <a:t>                                            </a:t>
            </a:r>
            <a:r>
              <a:rPr lang="zh-CN" altLang="en-US" sz="2000" b="0" dirty="0" smtClean="0">
                <a:solidFill>
                  <a:srgbClr val="000000"/>
                </a:solidFill>
              </a:rPr>
              <a:t> </a:t>
            </a:r>
            <a:r>
              <a:rPr lang="en-US" altLang="zh-CN" sz="2000" b="0" dirty="0" smtClean="0">
                <a:solidFill>
                  <a:srgbClr val="000000"/>
                </a:solidFill>
              </a:rPr>
              <a:t>default</a:t>
            </a:r>
            <a:r>
              <a:rPr lang="zh-CN" altLang="en-US" sz="2000" b="0" dirty="0">
                <a:solidFill>
                  <a:srgbClr val="000000"/>
                </a:solidFill>
              </a:rPr>
              <a:t>：语句序列</a:t>
            </a:r>
            <a:r>
              <a:rPr lang="en-US" altLang="zh-CN" sz="2000" b="0" dirty="0">
                <a:solidFill>
                  <a:srgbClr val="000000"/>
                </a:solidFill>
              </a:rPr>
              <a:t>n+1</a:t>
            </a:r>
            <a:r>
              <a:rPr lang="zh-CN" altLang="en-US" sz="2000" b="0" dirty="0" smtClean="0">
                <a:solidFill>
                  <a:srgbClr val="000000"/>
                </a:solidFill>
              </a:rPr>
              <a:t>；</a:t>
            </a:r>
            <a:r>
              <a:rPr lang="zh-CN" altLang="en-US" sz="2000" b="0" dirty="0">
                <a:solidFill>
                  <a:srgbClr val="000000"/>
                </a:solidFill>
              </a:rPr>
              <a:t> </a:t>
            </a:r>
            <a:r>
              <a:rPr lang="en-US" altLang="zh-CN" sz="2000" b="0" dirty="0">
                <a:solidFill>
                  <a:srgbClr val="000000"/>
                </a:solidFill>
              </a:rPr>
              <a:t>}</a:t>
            </a:r>
            <a:endParaRPr lang="zh-CN" altLang="en-US" sz="2000" b="0" dirty="0">
              <a:solidFill>
                <a:srgbClr val="000000"/>
              </a:solidFill>
            </a:endParaRPr>
          </a:p>
          <a:p>
            <a:pPr>
              <a:spcBef>
                <a:spcPts val="0"/>
              </a:spcBef>
              <a:spcAft>
                <a:spcPts val="0"/>
              </a:spcAft>
            </a:pPr>
            <a:r>
              <a:rPr lang="zh-CN" altLang="en-US" b="0" dirty="0" smtClean="0">
                <a:solidFill>
                  <a:srgbClr val="000000"/>
                </a:solidFill>
                <a:ea typeface="楷体_GB2312" pitchFamily="49" charset="-122"/>
              </a:rPr>
              <a:t>     开关</a:t>
            </a:r>
            <a:r>
              <a:rPr lang="zh-CN" altLang="en-US" b="0" dirty="0">
                <a:solidFill>
                  <a:srgbClr val="000000"/>
                </a:solidFill>
                <a:ea typeface="楷体_GB2312" pitchFamily="49" charset="-122"/>
              </a:rPr>
              <a:t>语句</a:t>
            </a:r>
            <a:r>
              <a:rPr lang="en-US" altLang="zh-CN" b="0" dirty="0">
                <a:solidFill>
                  <a:srgbClr val="000000"/>
                </a:solidFill>
                <a:ea typeface="楷体_GB2312" pitchFamily="49" charset="-122"/>
              </a:rPr>
              <a:t>2</a:t>
            </a:r>
            <a:r>
              <a:rPr lang="en-US" altLang="zh-CN" sz="2000" b="0" dirty="0">
                <a:solidFill>
                  <a:srgbClr val="000000"/>
                </a:solidFill>
              </a:rPr>
              <a:t>     switch</a:t>
            </a:r>
          </a:p>
          <a:p>
            <a:pPr>
              <a:spcBef>
                <a:spcPts val="0"/>
              </a:spcBef>
              <a:spcAft>
                <a:spcPts val="0"/>
              </a:spcAft>
            </a:pPr>
            <a:r>
              <a:rPr lang="en-US" altLang="zh-CN" sz="2000" b="0" dirty="0">
                <a:solidFill>
                  <a:srgbClr val="000000"/>
                </a:solidFill>
              </a:rPr>
              <a:t>                                         { case </a:t>
            </a:r>
            <a:r>
              <a:rPr lang="zh-CN" altLang="en-US" sz="2000" b="0" dirty="0">
                <a:solidFill>
                  <a:srgbClr val="000000"/>
                </a:solidFill>
              </a:rPr>
              <a:t>条件</a:t>
            </a:r>
            <a:r>
              <a:rPr lang="en-US" altLang="zh-CN" sz="2000" b="0" dirty="0">
                <a:solidFill>
                  <a:srgbClr val="000000"/>
                </a:solidFill>
              </a:rPr>
              <a:t>1</a:t>
            </a:r>
            <a:r>
              <a:rPr lang="zh-CN" altLang="en-US" sz="2000" b="0" dirty="0">
                <a:solidFill>
                  <a:srgbClr val="000000"/>
                </a:solidFill>
              </a:rPr>
              <a:t>：语句序列</a:t>
            </a:r>
            <a:r>
              <a:rPr lang="en-US" altLang="zh-CN" sz="2000" b="0" dirty="0">
                <a:solidFill>
                  <a:srgbClr val="000000"/>
                </a:solidFill>
              </a:rPr>
              <a:t>1</a:t>
            </a:r>
            <a:r>
              <a:rPr lang="zh-CN" altLang="en-US" sz="2000" b="0" dirty="0">
                <a:solidFill>
                  <a:srgbClr val="000000"/>
                </a:solidFill>
              </a:rPr>
              <a:t>；</a:t>
            </a:r>
            <a:r>
              <a:rPr lang="en-US" altLang="zh-CN" sz="2000" b="0" dirty="0">
                <a:solidFill>
                  <a:srgbClr val="000000"/>
                </a:solidFill>
              </a:rPr>
              <a:t>break</a:t>
            </a:r>
            <a:r>
              <a:rPr lang="zh-CN" altLang="en-US" sz="2000" b="0" dirty="0">
                <a:solidFill>
                  <a:srgbClr val="000000"/>
                </a:solidFill>
              </a:rPr>
              <a:t>；</a:t>
            </a:r>
          </a:p>
          <a:p>
            <a:pPr>
              <a:spcBef>
                <a:spcPts val="0"/>
              </a:spcBef>
              <a:spcAft>
                <a:spcPts val="0"/>
              </a:spcAft>
            </a:pPr>
            <a:r>
              <a:rPr lang="zh-CN" altLang="en-US" sz="2000" b="0" dirty="0">
                <a:solidFill>
                  <a:srgbClr val="000000"/>
                </a:solidFill>
              </a:rPr>
              <a:t>                                                </a:t>
            </a:r>
            <a:r>
              <a:rPr lang="en-US" altLang="zh-CN" sz="2000" b="0" dirty="0">
                <a:solidFill>
                  <a:srgbClr val="000000"/>
                </a:solidFill>
              </a:rPr>
              <a:t>· · ·</a:t>
            </a:r>
          </a:p>
          <a:p>
            <a:pPr>
              <a:spcBef>
                <a:spcPts val="0"/>
              </a:spcBef>
              <a:spcAft>
                <a:spcPts val="0"/>
              </a:spcAft>
            </a:pPr>
            <a:r>
              <a:rPr lang="en-US" altLang="zh-CN" sz="2000" b="0" dirty="0">
                <a:solidFill>
                  <a:srgbClr val="000000"/>
                </a:solidFill>
              </a:rPr>
              <a:t>                                           case </a:t>
            </a:r>
            <a:r>
              <a:rPr lang="zh-CN" altLang="en-US" sz="2000" b="0" dirty="0">
                <a:solidFill>
                  <a:srgbClr val="000000"/>
                </a:solidFill>
              </a:rPr>
              <a:t>条件</a:t>
            </a:r>
            <a:r>
              <a:rPr lang="en-US" altLang="zh-CN" sz="2000" b="0" dirty="0">
                <a:solidFill>
                  <a:srgbClr val="000000"/>
                </a:solidFill>
              </a:rPr>
              <a:t>n</a:t>
            </a:r>
            <a:r>
              <a:rPr lang="zh-CN" altLang="en-US" sz="2000" b="0" dirty="0">
                <a:solidFill>
                  <a:srgbClr val="000000"/>
                </a:solidFill>
              </a:rPr>
              <a:t>：语句序列</a:t>
            </a:r>
            <a:r>
              <a:rPr lang="en-US" altLang="zh-CN" sz="2000" b="0" dirty="0">
                <a:solidFill>
                  <a:srgbClr val="000000"/>
                </a:solidFill>
              </a:rPr>
              <a:t>n</a:t>
            </a:r>
            <a:r>
              <a:rPr lang="zh-CN" altLang="en-US" sz="2000" b="0" dirty="0">
                <a:solidFill>
                  <a:srgbClr val="000000"/>
                </a:solidFill>
              </a:rPr>
              <a:t>；</a:t>
            </a:r>
            <a:r>
              <a:rPr lang="en-US" altLang="zh-CN" sz="2000" b="0" dirty="0">
                <a:solidFill>
                  <a:srgbClr val="000000"/>
                </a:solidFill>
              </a:rPr>
              <a:t>break</a:t>
            </a:r>
            <a:r>
              <a:rPr lang="zh-CN" altLang="en-US" sz="2000" b="0" dirty="0">
                <a:solidFill>
                  <a:srgbClr val="000000"/>
                </a:solidFill>
              </a:rPr>
              <a:t>；</a:t>
            </a:r>
          </a:p>
          <a:p>
            <a:pPr>
              <a:spcBef>
                <a:spcPts val="0"/>
              </a:spcBef>
              <a:spcAft>
                <a:spcPts val="0"/>
              </a:spcAft>
            </a:pPr>
            <a:r>
              <a:rPr lang="zh-CN" altLang="en-US" sz="2000" b="0" dirty="0">
                <a:solidFill>
                  <a:srgbClr val="000000"/>
                </a:solidFill>
              </a:rPr>
              <a:t>                                          </a:t>
            </a:r>
            <a:r>
              <a:rPr lang="zh-CN" altLang="en-US" sz="2000" b="0" dirty="0" smtClean="0">
                <a:solidFill>
                  <a:srgbClr val="000000"/>
                </a:solidFill>
              </a:rPr>
              <a:t> </a:t>
            </a:r>
            <a:r>
              <a:rPr lang="en-US" altLang="zh-CN" sz="2000" b="0" dirty="0" smtClean="0">
                <a:solidFill>
                  <a:srgbClr val="000000"/>
                </a:solidFill>
              </a:rPr>
              <a:t>default</a:t>
            </a:r>
            <a:r>
              <a:rPr lang="zh-CN" altLang="en-US" sz="2000" b="0" dirty="0">
                <a:solidFill>
                  <a:srgbClr val="000000"/>
                </a:solidFill>
              </a:rPr>
              <a:t>：语句序列</a:t>
            </a:r>
            <a:r>
              <a:rPr lang="en-US" altLang="zh-CN" sz="2000" b="0" dirty="0">
                <a:solidFill>
                  <a:srgbClr val="000000"/>
                </a:solidFill>
              </a:rPr>
              <a:t>n+1</a:t>
            </a:r>
            <a:r>
              <a:rPr lang="zh-CN" altLang="en-US" sz="2000" b="0" dirty="0" smtClean="0">
                <a:solidFill>
                  <a:srgbClr val="000000"/>
                </a:solidFill>
              </a:rPr>
              <a:t>；</a:t>
            </a:r>
            <a:r>
              <a:rPr lang="en-US" altLang="zh-CN" sz="2000" b="0" dirty="0">
                <a:solidFill>
                  <a:srgbClr val="000000"/>
                </a:solidFill>
              </a:rPr>
              <a:t>}</a:t>
            </a:r>
            <a:endParaRPr lang="zh-CN" altLang="en-US" sz="2000" b="0" dirty="0">
              <a:solidFill>
                <a:srgbClr val="000000"/>
              </a:solidFill>
            </a:endParaRPr>
          </a:p>
          <a:p>
            <a:pPr>
              <a:spcBef>
                <a:spcPts val="0"/>
              </a:spcBef>
              <a:spcAft>
                <a:spcPts val="0"/>
              </a:spcAft>
            </a:pPr>
            <a:r>
              <a:rPr lang="zh-CN" altLang="en-US" sz="2000" b="0" dirty="0">
                <a:solidFill>
                  <a:srgbClr val="000000"/>
                </a:solidFill>
              </a:rPr>
              <a:t>                                         </a:t>
            </a:r>
            <a:endParaRPr lang="en-US" altLang="zh-CN" sz="2000" b="0" dirty="0">
              <a:solidFill>
                <a:srgbClr val="000000"/>
              </a:solidFill>
            </a:endParaRP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28600" y="1603350"/>
            <a:ext cx="8915400" cy="2382191"/>
          </a:xfrm>
          <a:prstGeom prst="rect">
            <a:avLst/>
          </a:prstGeom>
          <a:noFill/>
          <a:ln w="9525">
            <a:noFill/>
            <a:miter lim="800000"/>
            <a:headEnd/>
            <a:tailEnd/>
          </a:ln>
        </p:spPr>
        <p:txBody>
          <a:bodyPr>
            <a:spAutoFit/>
          </a:bodyPr>
          <a:lstStyle/>
          <a:p>
            <a:pPr>
              <a:spcBef>
                <a:spcPct val="50000"/>
              </a:spcBef>
            </a:pPr>
            <a:r>
              <a:rPr lang="en-US" altLang="zh-CN" dirty="0" smtClean="0">
                <a:solidFill>
                  <a:srgbClr val="0070C0"/>
                </a:solidFill>
              </a:rPr>
              <a:t>6. </a:t>
            </a:r>
            <a:r>
              <a:rPr lang="zh-CN" altLang="en-US" dirty="0" smtClean="0">
                <a:solidFill>
                  <a:srgbClr val="0070C0"/>
                </a:solidFill>
              </a:rPr>
              <a:t>循环语句</a:t>
            </a:r>
            <a:endParaRPr lang="zh-CN" altLang="en-US" dirty="0">
              <a:solidFill>
                <a:srgbClr val="0070C0"/>
              </a:solidFill>
            </a:endParaRPr>
          </a:p>
          <a:p>
            <a:pPr>
              <a:spcBef>
                <a:spcPct val="30000"/>
              </a:spcBef>
            </a:pPr>
            <a:r>
              <a:rPr lang="zh-CN" altLang="en-US" b="0" dirty="0">
                <a:solidFill>
                  <a:srgbClr val="000000"/>
                </a:solidFill>
              </a:rPr>
              <a:t>     </a:t>
            </a:r>
            <a:r>
              <a:rPr lang="en-US" altLang="zh-CN" b="0" dirty="0">
                <a:solidFill>
                  <a:srgbClr val="000000"/>
                </a:solidFill>
                <a:ea typeface="楷体_GB2312" pitchFamily="49" charset="-122"/>
              </a:rPr>
              <a:t>for </a:t>
            </a:r>
            <a:r>
              <a:rPr lang="zh-CN" altLang="en-US" b="0" dirty="0">
                <a:solidFill>
                  <a:srgbClr val="000000"/>
                </a:solidFill>
                <a:ea typeface="楷体_GB2312" pitchFamily="49" charset="-122"/>
              </a:rPr>
              <a:t>语句</a:t>
            </a:r>
            <a:r>
              <a:rPr lang="zh-CN" altLang="en-US" sz="2000" b="0" dirty="0">
                <a:solidFill>
                  <a:srgbClr val="000000"/>
                </a:solidFill>
              </a:rPr>
              <a:t>        </a:t>
            </a:r>
            <a:r>
              <a:rPr lang="zh-CN" altLang="en-US" sz="2000" b="0" dirty="0" smtClean="0">
                <a:solidFill>
                  <a:srgbClr val="000000"/>
                </a:solidFill>
              </a:rPr>
              <a:t>     </a:t>
            </a:r>
            <a:r>
              <a:rPr lang="zh-CN" altLang="en-US" b="0" dirty="0" smtClean="0">
                <a:solidFill>
                  <a:srgbClr val="000000"/>
                </a:solidFill>
              </a:rPr>
              <a:t> </a:t>
            </a:r>
            <a:r>
              <a:rPr lang="en-US" altLang="zh-CN" b="0" dirty="0">
                <a:solidFill>
                  <a:srgbClr val="000000"/>
                </a:solidFill>
              </a:rPr>
              <a:t>for</a:t>
            </a:r>
            <a:r>
              <a:rPr lang="zh-CN" altLang="en-US" sz="2000" b="0" dirty="0">
                <a:solidFill>
                  <a:srgbClr val="000000"/>
                </a:solidFill>
              </a:rPr>
              <a:t>（赋初值</a:t>
            </a:r>
            <a:r>
              <a:rPr lang="zh-CN" altLang="en-US" sz="2000" b="0" dirty="0" smtClean="0">
                <a:solidFill>
                  <a:srgbClr val="000000"/>
                </a:solidFill>
              </a:rPr>
              <a:t>表达式；</a:t>
            </a:r>
            <a:r>
              <a:rPr lang="zh-CN" altLang="en-US" sz="2000" b="0" dirty="0">
                <a:solidFill>
                  <a:srgbClr val="000000"/>
                </a:solidFill>
              </a:rPr>
              <a:t>条件；修改</a:t>
            </a:r>
            <a:r>
              <a:rPr lang="zh-CN" altLang="en-US" sz="2000" b="0" dirty="0" smtClean="0">
                <a:solidFill>
                  <a:srgbClr val="000000"/>
                </a:solidFill>
              </a:rPr>
              <a:t>表达式）</a:t>
            </a:r>
            <a:r>
              <a:rPr lang="zh-CN" altLang="en-US" sz="2000" b="0" dirty="0">
                <a:solidFill>
                  <a:srgbClr val="000000"/>
                </a:solidFill>
              </a:rPr>
              <a:t>语句；</a:t>
            </a:r>
          </a:p>
          <a:p>
            <a:pPr>
              <a:spcBef>
                <a:spcPct val="30000"/>
              </a:spcBef>
            </a:pPr>
            <a:r>
              <a:rPr lang="en-US" altLang="zh-CN" b="0" dirty="0" smtClean="0">
                <a:solidFill>
                  <a:srgbClr val="000000"/>
                </a:solidFill>
                <a:ea typeface="楷体_GB2312" pitchFamily="49" charset="-122"/>
              </a:rPr>
              <a:t>     while </a:t>
            </a:r>
            <a:r>
              <a:rPr lang="zh-CN" altLang="en-US" b="0" dirty="0">
                <a:solidFill>
                  <a:srgbClr val="000000"/>
                </a:solidFill>
                <a:ea typeface="楷体_GB2312" pitchFamily="49" charset="-122"/>
              </a:rPr>
              <a:t>语句</a:t>
            </a:r>
            <a:r>
              <a:rPr lang="zh-CN" altLang="en-US" sz="2000" b="0" dirty="0">
                <a:solidFill>
                  <a:srgbClr val="000000"/>
                </a:solidFill>
              </a:rPr>
              <a:t>         </a:t>
            </a:r>
            <a:r>
              <a:rPr lang="en-US" altLang="zh-CN" b="0" dirty="0" smtClean="0">
                <a:solidFill>
                  <a:srgbClr val="000000"/>
                </a:solidFill>
              </a:rPr>
              <a:t>while</a:t>
            </a:r>
            <a:r>
              <a:rPr lang="en-US" altLang="zh-CN" sz="2000" b="0" dirty="0" smtClean="0">
                <a:solidFill>
                  <a:srgbClr val="000000"/>
                </a:solidFill>
              </a:rPr>
              <a:t>  </a:t>
            </a:r>
            <a:r>
              <a:rPr lang="en-US" altLang="zh-CN" sz="2000" b="0" dirty="0">
                <a:solidFill>
                  <a:srgbClr val="000000"/>
                </a:solidFill>
              </a:rPr>
              <a:t>(</a:t>
            </a:r>
            <a:r>
              <a:rPr lang="zh-CN" altLang="en-US" sz="2000" b="0" dirty="0">
                <a:solidFill>
                  <a:srgbClr val="000000"/>
                </a:solidFill>
              </a:rPr>
              <a:t>条件</a:t>
            </a:r>
            <a:r>
              <a:rPr lang="en-US" altLang="zh-CN" sz="2000" b="0" dirty="0">
                <a:solidFill>
                  <a:srgbClr val="000000"/>
                </a:solidFill>
              </a:rPr>
              <a:t>)   </a:t>
            </a:r>
            <a:r>
              <a:rPr lang="zh-CN" altLang="en-US" sz="2000" b="0" dirty="0">
                <a:solidFill>
                  <a:srgbClr val="000000"/>
                </a:solidFill>
              </a:rPr>
              <a:t>语句；</a:t>
            </a:r>
          </a:p>
          <a:p>
            <a:pPr>
              <a:spcBef>
                <a:spcPct val="30000"/>
              </a:spcBef>
            </a:pPr>
            <a:r>
              <a:rPr lang="zh-CN" altLang="en-US" sz="2000" b="0" dirty="0">
                <a:solidFill>
                  <a:srgbClr val="000000"/>
                </a:solidFill>
              </a:rPr>
              <a:t>      </a:t>
            </a:r>
            <a:r>
              <a:rPr lang="en-US" altLang="zh-CN" b="0" dirty="0">
                <a:solidFill>
                  <a:srgbClr val="000000"/>
                </a:solidFill>
                <a:ea typeface="楷体_GB2312" pitchFamily="49" charset="-122"/>
              </a:rPr>
              <a:t>do-while </a:t>
            </a:r>
            <a:r>
              <a:rPr lang="zh-CN" altLang="en-US" b="0" dirty="0">
                <a:solidFill>
                  <a:srgbClr val="000000"/>
                </a:solidFill>
                <a:ea typeface="楷体_GB2312" pitchFamily="49" charset="-122"/>
              </a:rPr>
              <a:t>语句</a:t>
            </a:r>
            <a:r>
              <a:rPr lang="zh-CN" altLang="en-US" sz="2000" b="0" dirty="0">
                <a:solidFill>
                  <a:srgbClr val="000000"/>
                </a:solidFill>
              </a:rPr>
              <a:t>   </a:t>
            </a:r>
            <a:r>
              <a:rPr lang="en-US" altLang="zh-CN" b="0" dirty="0" smtClean="0">
                <a:solidFill>
                  <a:srgbClr val="000000"/>
                </a:solidFill>
              </a:rPr>
              <a:t>do</a:t>
            </a:r>
            <a:r>
              <a:rPr lang="en-US" altLang="zh-CN" sz="2000" b="0" dirty="0" smtClean="0">
                <a:solidFill>
                  <a:srgbClr val="000000"/>
                </a:solidFill>
              </a:rPr>
              <a:t>  {  </a:t>
            </a:r>
            <a:r>
              <a:rPr lang="zh-CN" altLang="en-US" sz="2000" b="0" dirty="0" smtClean="0">
                <a:solidFill>
                  <a:srgbClr val="000000"/>
                </a:solidFill>
              </a:rPr>
              <a:t>语句</a:t>
            </a:r>
            <a:r>
              <a:rPr lang="zh-CN" altLang="en-US" sz="2000" b="0" dirty="0">
                <a:solidFill>
                  <a:srgbClr val="000000"/>
                </a:solidFill>
              </a:rPr>
              <a:t>序列；</a:t>
            </a:r>
          </a:p>
          <a:p>
            <a:pPr>
              <a:spcBef>
                <a:spcPct val="30000"/>
              </a:spcBef>
            </a:pPr>
            <a:r>
              <a:rPr lang="zh-CN" altLang="en-US" sz="2000" b="0" dirty="0">
                <a:solidFill>
                  <a:srgbClr val="000000"/>
                </a:solidFill>
              </a:rPr>
              <a:t>                                        </a:t>
            </a:r>
            <a:r>
              <a:rPr lang="zh-CN" altLang="en-US" sz="2000" b="0" dirty="0" smtClean="0">
                <a:solidFill>
                  <a:srgbClr val="000000"/>
                </a:solidFill>
              </a:rPr>
              <a:t>    </a:t>
            </a:r>
            <a:r>
              <a:rPr lang="en-US" altLang="zh-CN" sz="2000" b="0" dirty="0">
                <a:solidFill>
                  <a:srgbClr val="000000"/>
                </a:solidFill>
              </a:rPr>
              <a:t>} </a:t>
            </a:r>
            <a:r>
              <a:rPr lang="en-US" altLang="zh-CN" b="0" dirty="0">
                <a:solidFill>
                  <a:srgbClr val="000000"/>
                </a:solidFill>
              </a:rPr>
              <a:t> while</a:t>
            </a:r>
            <a:r>
              <a:rPr lang="en-US" altLang="zh-CN" sz="2000" b="0" dirty="0">
                <a:solidFill>
                  <a:srgbClr val="000000"/>
                </a:solidFill>
              </a:rPr>
              <a:t>  (</a:t>
            </a:r>
            <a:r>
              <a:rPr lang="zh-CN" altLang="en-US" sz="2000" b="0" dirty="0">
                <a:solidFill>
                  <a:srgbClr val="000000"/>
                </a:solidFill>
              </a:rPr>
              <a:t>条件）；</a:t>
            </a:r>
          </a:p>
        </p:txBody>
      </p:sp>
      <p:sp>
        <p:nvSpPr>
          <p:cNvPr id="92163" name="Text Box 3"/>
          <p:cNvSpPr txBox="1">
            <a:spLocks noChangeArrowheads="1"/>
          </p:cNvSpPr>
          <p:nvPr/>
        </p:nvSpPr>
        <p:spPr bwMode="auto">
          <a:xfrm>
            <a:off x="228600" y="4257640"/>
            <a:ext cx="8915400" cy="1902059"/>
          </a:xfrm>
          <a:prstGeom prst="rect">
            <a:avLst/>
          </a:prstGeom>
          <a:noFill/>
          <a:ln w="9525">
            <a:noFill/>
            <a:miter lim="800000"/>
            <a:headEnd/>
            <a:tailEnd/>
          </a:ln>
        </p:spPr>
        <p:txBody>
          <a:bodyPr>
            <a:spAutoFit/>
          </a:bodyPr>
          <a:lstStyle/>
          <a:p>
            <a:pPr>
              <a:spcBef>
                <a:spcPct val="30000"/>
              </a:spcBef>
            </a:pPr>
            <a:r>
              <a:rPr lang="en-US" altLang="zh-CN" dirty="0" smtClean="0">
                <a:solidFill>
                  <a:srgbClr val="0070C0"/>
                </a:solidFill>
              </a:rPr>
              <a:t>7. </a:t>
            </a:r>
            <a:r>
              <a:rPr lang="zh-CN" altLang="en-US" dirty="0" smtClean="0">
                <a:solidFill>
                  <a:srgbClr val="0070C0"/>
                </a:solidFill>
              </a:rPr>
              <a:t>结束语句</a:t>
            </a:r>
            <a:endParaRPr lang="zh-CN" altLang="en-US" dirty="0">
              <a:solidFill>
                <a:srgbClr val="0070C0"/>
              </a:solidFill>
            </a:endParaRPr>
          </a:p>
          <a:p>
            <a:pPr>
              <a:spcBef>
                <a:spcPct val="30000"/>
              </a:spcBef>
            </a:pPr>
            <a:r>
              <a:rPr lang="zh-CN" altLang="en-US" b="0" dirty="0">
                <a:solidFill>
                  <a:srgbClr val="000000"/>
                </a:solidFill>
              </a:rPr>
              <a:t>     </a:t>
            </a:r>
            <a:r>
              <a:rPr lang="zh-CN" altLang="en-US" b="0" dirty="0">
                <a:solidFill>
                  <a:srgbClr val="000000"/>
                </a:solidFill>
                <a:ea typeface="楷体_GB2312" pitchFamily="49" charset="-122"/>
              </a:rPr>
              <a:t>函数结束语句</a:t>
            </a:r>
            <a:r>
              <a:rPr lang="zh-CN" altLang="en-US" sz="2000" b="0" dirty="0">
                <a:solidFill>
                  <a:srgbClr val="000000"/>
                </a:solidFill>
              </a:rPr>
              <a:t>         </a:t>
            </a:r>
            <a:r>
              <a:rPr lang="en-US" altLang="zh-CN" b="0" dirty="0">
                <a:solidFill>
                  <a:srgbClr val="000000"/>
                </a:solidFill>
              </a:rPr>
              <a:t>return</a:t>
            </a:r>
            <a:r>
              <a:rPr lang="en-US" altLang="zh-CN" sz="2000" b="0" dirty="0">
                <a:solidFill>
                  <a:srgbClr val="000000"/>
                </a:solidFill>
              </a:rPr>
              <a:t>  </a:t>
            </a:r>
            <a:r>
              <a:rPr lang="zh-CN" altLang="en-US" sz="2000" b="0" dirty="0">
                <a:solidFill>
                  <a:srgbClr val="000000"/>
                </a:solidFill>
              </a:rPr>
              <a:t>表达式</a:t>
            </a:r>
            <a:r>
              <a:rPr lang="zh-CN" altLang="en-US" sz="2000" b="0" dirty="0" smtClean="0">
                <a:solidFill>
                  <a:srgbClr val="000000"/>
                </a:solidFill>
              </a:rPr>
              <a:t>；</a:t>
            </a:r>
            <a:r>
              <a:rPr lang="en-US" altLang="zh-CN" sz="2000" b="0" dirty="0">
                <a:solidFill>
                  <a:srgbClr val="000000"/>
                </a:solidFill>
              </a:rPr>
              <a:t>return;</a:t>
            </a:r>
            <a:endParaRPr lang="zh-CN" altLang="en-US" sz="2000" b="0" dirty="0">
              <a:solidFill>
                <a:srgbClr val="000000"/>
              </a:solidFill>
            </a:endParaRPr>
          </a:p>
          <a:p>
            <a:pPr>
              <a:spcBef>
                <a:spcPct val="30000"/>
              </a:spcBef>
            </a:pPr>
            <a:r>
              <a:rPr lang="en-US" altLang="zh-CN" b="0" dirty="0" smtClean="0">
                <a:solidFill>
                  <a:srgbClr val="000000"/>
                </a:solidFill>
                <a:ea typeface="楷体_GB2312" pitchFamily="49" charset="-122"/>
              </a:rPr>
              <a:t>     case</a:t>
            </a:r>
            <a:r>
              <a:rPr lang="zh-CN" altLang="en-US" b="0" dirty="0">
                <a:solidFill>
                  <a:srgbClr val="000000"/>
                </a:solidFill>
                <a:ea typeface="楷体_GB2312" pitchFamily="49" charset="-122"/>
              </a:rPr>
              <a:t>结束语句</a:t>
            </a:r>
            <a:r>
              <a:rPr lang="zh-CN" altLang="en-US" sz="2000" b="0" dirty="0">
                <a:solidFill>
                  <a:srgbClr val="000000"/>
                </a:solidFill>
              </a:rPr>
              <a:t>          </a:t>
            </a:r>
            <a:r>
              <a:rPr lang="en-US" altLang="zh-CN" b="0" dirty="0">
                <a:solidFill>
                  <a:srgbClr val="000000"/>
                </a:solidFill>
              </a:rPr>
              <a:t>break;</a:t>
            </a:r>
          </a:p>
          <a:p>
            <a:pPr>
              <a:spcBef>
                <a:spcPct val="30000"/>
              </a:spcBef>
            </a:pPr>
            <a:r>
              <a:rPr lang="en-US" altLang="zh-CN" sz="2000" b="0" dirty="0">
                <a:solidFill>
                  <a:srgbClr val="000000"/>
                </a:solidFill>
              </a:rPr>
              <a:t>     </a:t>
            </a:r>
            <a:r>
              <a:rPr lang="en-US" altLang="zh-CN" sz="2000" b="0" dirty="0" smtClean="0">
                <a:solidFill>
                  <a:srgbClr val="000000"/>
                </a:solidFill>
              </a:rPr>
              <a:t> </a:t>
            </a:r>
            <a:r>
              <a:rPr lang="zh-CN" altLang="en-US" b="0" dirty="0">
                <a:solidFill>
                  <a:srgbClr val="000000"/>
                </a:solidFill>
                <a:ea typeface="楷体_GB2312" pitchFamily="49" charset="-122"/>
              </a:rPr>
              <a:t>异常结束语句</a:t>
            </a:r>
            <a:r>
              <a:rPr lang="zh-CN" altLang="en-US" sz="2000" b="0" dirty="0">
                <a:solidFill>
                  <a:srgbClr val="000000"/>
                </a:solidFill>
              </a:rPr>
              <a:t>         </a:t>
            </a:r>
            <a:r>
              <a:rPr lang="en-US" altLang="zh-CN" b="0" dirty="0">
                <a:solidFill>
                  <a:srgbClr val="000000"/>
                </a:solidFill>
              </a:rPr>
              <a:t>exit</a:t>
            </a:r>
            <a:r>
              <a:rPr lang="en-US" altLang="zh-CN" sz="2000" b="0" dirty="0">
                <a:solidFill>
                  <a:srgbClr val="000000"/>
                </a:solidFill>
              </a:rPr>
              <a:t> (</a:t>
            </a:r>
            <a:r>
              <a:rPr lang="zh-CN" altLang="en-US" sz="2000" b="0" dirty="0">
                <a:solidFill>
                  <a:srgbClr val="000000"/>
                </a:solidFill>
              </a:rPr>
              <a:t>异常代码）；</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04800" y="381000"/>
            <a:ext cx="8382000" cy="457200"/>
          </a:xfrm>
          <a:prstGeom prst="rect">
            <a:avLst/>
          </a:prstGeom>
          <a:noFill/>
          <a:ln w="9525">
            <a:noFill/>
            <a:miter lim="800000"/>
            <a:headEnd/>
            <a:tailEnd/>
          </a:ln>
        </p:spPr>
        <p:txBody>
          <a:bodyPr>
            <a:spAutoFit/>
          </a:bodyPr>
          <a:lstStyle/>
          <a:p>
            <a:pPr>
              <a:spcBef>
                <a:spcPct val="50000"/>
              </a:spcBef>
            </a:pPr>
            <a:endParaRPr lang="zh-CN" altLang="zh-CN" b="0"/>
          </a:p>
        </p:txBody>
      </p:sp>
      <p:sp>
        <p:nvSpPr>
          <p:cNvPr id="93187" name="Text Box 3"/>
          <p:cNvSpPr txBox="1">
            <a:spLocks noChangeArrowheads="1"/>
          </p:cNvSpPr>
          <p:nvPr/>
        </p:nvSpPr>
        <p:spPr bwMode="auto">
          <a:xfrm>
            <a:off x="263466" y="1530324"/>
            <a:ext cx="8534400" cy="2123658"/>
          </a:xfrm>
          <a:prstGeom prst="rect">
            <a:avLst/>
          </a:prstGeom>
          <a:noFill/>
          <a:ln w="9525">
            <a:noFill/>
            <a:miter lim="800000"/>
            <a:headEnd/>
            <a:tailEnd/>
          </a:ln>
        </p:spPr>
        <p:txBody>
          <a:bodyPr>
            <a:spAutoFit/>
          </a:bodyPr>
          <a:lstStyle/>
          <a:p>
            <a:pPr>
              <a:spcBef>
                <a:spcPct val="50000"/>
              </a:spcBef>
            </a:pPr>
            <a:r>
              <a:rPr lang="en-US" altLang="zh-CN" dirty="0" smtClean="0">
                <a:solidFill>
                  <a:srgbClr val="0070C0"/>
                </a:solidFill>
              </a:rPr>
              <a:t>8. </a:t>
            </a:r>
            <a:r>
              <a:rPr lang="zh-CN" altLang="en-US" dirty="0" smtClean="0">
                <a:solidFill>
                  <a:srgbClr val="0070C0"/>
                </a:solidFill>
              </a:rPr>
              <a:t>输入</a:t>
            </a:r>
            <a:r>
              <a:rPr lang="zh-CN" altLang="en-US" dirty="0">
                <a:solidFill>
                  <a:srgbClr val="0070C0"/>
                </a:solidFill>
              </a:rPr>
              <a:t>和输出</a:t>
            </a:r>
            <a:r>
              <a:rPr lang="zh-CN" altLang="en-US" dirty="0" smtClean="0">
                <a:solidFill>
                  <a:srgbClr val="0070C0"/>
                </a:solidFill>
              </a:rPr>
              <a:t>语句</a:t>
            </a:r>
            <a:endParaRPr lang="zh-CN" altLang="en-US" dirty="0">
              <a:solidFill>
                <a:srgbClr val="0070C0"/>
              </a:solidFill>
            </a:endParaRPr>
          </a:p>
          <a:p>
            <a:pPr>
              <a:spcBef>
                <a:spcPct val="50000"/>
              </a:spcBef>
            </a:pPr>
            <a:r>
              <a:rPr lang="zh-CN" altLang="en-US" sz="2000" b="0" dirty="0">
                <a:solidFill>
                  <a:srgbClr val="000000"/>
                </a:solidFill>
              </a:rPr>
              <a:t>        </a:t>
            </a:r>
            <a:r>
              <a:rPr lang="zh-CN" altLang="en-US" b="0" dirty="0">
                <a:solidFill>
                  <a:srgbClr val="000000"/>
                </a:solidFill>
                <a:ea typeface="楷体_GB2312" pitchFamily="49" charset="-122"/>
              </a:rPr>
              <a:t>输入语句</a:t>
            </a:r>
            <a:r>
              <a:rPr lang="zh-CN" altLang="en-US" sz="2000" b="0" dirty="0">
                <a:solidFill>
                  <a:srgbClr val="000000"/>
                </a:solidFill>
              </a:rPr>
              <a:t>         </a:t>
            </a:r>
            <a:r>
              <a:rPr lang="zh-CN" altLang="en-US" b="0" dirty="0">
                <a:solidFill>
                  <a:srgbClr val="000000"/>
                </a:solidFill>
              </a:rPr>
              <a:t>   </a:t>
            </a:r>
            <a:r>
              <a:rPr lang="en-US" altLang="zh-CN" b="0" dirty="0" err="1">
                <a:solidFill>
                  <a:srgbClr val="000000"/>
                </a:solidFill>
              </a:rPr>
              <a:t>scanf</a:t>
            </a:r>
            <a:r>
              <a:rPr lang="en-US" altLang="zh-CN" b="0" dirty="0">
                <a:solidFill>
                  <a:srgbClr val="000000"/>
                </a:solidFill>
              </a:rPr>
              <a:t> </a:t>
            </a:r>
            <a:r>
              <a:rPr lang="en-US" altLang="zh-CN" sz="2000" b="0" dirty="0">
                <a:solidFill>
                  <a:srgbClr val="000000"/>
                </a:solidFill>
              </a:rPr>
              <a:t>( [</a:t>
            </a:r>
            <a:r>
              <a:rPr lang="zh-CN" altLang="en-US" sz="2000" b="0" dirty="0">
                <a:solidFill>
                  <a:srgbClr val="000000"/>
                </a:solidFill>
              </a:rPr>
              <a:t>格式串</a:t>
            </a:r>
            <a:r>
              <a:rPr lang="en-US" altLang="zh-CN" sz="2000" b="0" dirty="0">
                <a:solidFill>
                  <a:srgbClr val="000000"/>
                </a:solidFill>
              </a:rPr>
              <a:t>]</a:t>
            </a:r>
            <a:r>
              <a:rPr lang="zh-CN" altLang="en-US" sz="2000" b="0" dirty="0">
                <a:solidFill>
                  <a:srgbClr val="000000"/>
                </a:solidFill>
              </a:rPr>
              <a:t>，变量</a:t>
            </a:r>
            <a:r>
              <a:rPr lang="en-US" altLang="zh-CN" sz="2000" b="0" dirty="0">
                <a:solidFill>
                  <a:srgbClr val="000000"/>
                </a:solidFill>
              </a:rPr>
              <a:t>1</a:t>
            </a:r>
            <a:r>
              <a:rPr lang="zh-CN" altLang="en-US" sz="2000" b="0" dirty="0">
                <a:solidFill>
                  <a:srgbClr val="000000"/>
                </a:solidFill>
              </a:rPr>
              <a:t>，</a:t>
            </a:r>
            <a:r>
              <a:rPr lang="en-US" altLang="zh-CN" sz="2000" b="0" dirty="0">
                <a:solidFill>
                  <a:srgbClr val="000000"/>
                </a:solidFill>
              </a:rPr>
              <a:t>· · ·</a:t>
            </a:r>
            <a:r>
              <a:rPr lang="zh-CN" altLang="en-US" sz="2000" b="0" dirty="0">
                <a:solidFill>
                  <a:srgbClr val="000000"/>
                </a:solidFill>
              </a:rPr>
              <a:t>，变量</a:t>
            </a:r>
            <a:r>
              <a:rPr lang="en-US" altLang="zh-CN" sz="2000" b="0" dirty="0">
                <a:solidFill>
                  <a:srgbClr val="000000"/>
                </a:solidFill>
              </a:rPr>
              <a:t>n</a:t>
            </a:r>
            <a:r>
              <a:rPr lang="zh-CN" altLang="en-US" sz="2000" b="0" dirty="0">
                <a:solidFill>
                  <a:srgbClr val="000000"/>
                </a:solidFill>
              </a:rPr>
              <a:t>）；</a:t>
            </a:r>
          </a:p>
          <a:p>
            <a:pPr>
              <a:spcBef>
                <a:spcPct val="50000"/>
              </a:spcBef>
            </a:pPr>
            <a:r>
              <a:rPr lang="zh-CN" altLang="en-US" sz="2000" b="0" dirty="0">
                <a:solidFill>
                  <a:srgbClr val="000000"/>
                </a:solidFill>
              </a:rPr>
              <a:t>        </a:t>
            </a:r>
            <a:r>
              <a:rPr lang="zh-CN" altLang="en-US" b="0" dirty="0">
                <a:solidFill>
                  <a:srgbClr val="000000"/>
                </a:solidFill>
                <a:ea typeface="楷体_GB2312" pitchFamily="49" charset="-122"/>
              </a:rPr>
              <a:t>输出语句</a:t>
            </a:r>
            <a:r>
              <a:rPr lang="zh-CN" altLang="en-US" sz="2000" b="0" dirty="0">
                <a:solidFill>
                  <a:srgbClr val="000000"/>
                </a:solidFill>
              </a:rPr>
              <a:t>           </a:t>
            </a:r>
            <a:r>
              <a:rPr lang="zh-CN" altLang="en-US" b="0" dirty="0">
                <a:solidFill>
                  <a:srgbClr val="000000"/>
                </a:solidFill>
              </a:rPr>
              <a:t> </a:t>
            </a:r>
            <a:r>
              <a:rPr lang="en-US" altLang="zh-CN" b="0" dirty="0" err="1">
                <a:solidFill>
                  <a:srgbClr val="000000"/>
                </a:solidFill>
              </a:rPr>
              <a:t>printf</a:t>
            </a:r>
            <a:r>
              <a:rPr lang="en-US" altLang="zh-CN" sz="2000" b="0" dirty="0">
                <a:solidFill>
                  <a:srgbClr val="000000"/>
                </a:solidFill>
              </a:rPr>
              <a:t> ( [</a:t>
            </a:r>
            <a:r>
              <a:rPr lang="zh-CN" altLang="en-US" sz="2000" b="0" dirty="0">
                <a:solidFill>
                  <a:srgbClr val="000000"/>
                </a:solidFill>
              </a:rPr>
              <a:t>格式串</a:t>
            </a:r>
            <a:r>
              <a:rPr lang="en-US" altLang="zh-CN" sz="2000" b="0" dirty="0">
                <a:solidFill>
                  <a:srgbClr val="000000"/>
                </a:solidFill>
              </a:rPr>
              <a:t>]</a:t>
            </a:r>
            <a:r>
              <a:rPr lang="zh-CN" altLang="en-US" sz="2000" b="0" dirty="0">
                <a:solidFill>
                  <a:srgbClr val="000000"/>
                </a:solidFill>
              </a:rPr>
              <a:t>，表达式</a:t>
            </a:r>
            <a:r>
              <a:rPr lang="en-US" altLang="zh-CN" sz="2000" b="0" dirty="0">
                <a:solidFill>
                  <a:srgbClr val="000000"/>
                </a:solidFill>
              </a:rPr>
              <a:t>1</a:t>
            </a:r>
            <a:r>
              <a:rPr lang="zh-CN" altLang="en-US" sz="2000" b="0" dirty="0">
                <a:solidFill>
                  <a:srgbClr val="000000"/>
                </a:solidFill>
              </a:rPr>
              <a:t>，</a:t>
            </a:r>
            <a:r>
              <a:rPr lang="en-US" altLang="zh-CN" sz="2000" b="0" dirty="0">
                <a:solidFill>
                  <a:srgbClr val="000000"/>
                </a:solidFill>
              </a:rPr>
              <a:t>· · ·</a:t>
            </a:r>
            <a:r>
              <a:rPr lang="zh-CN" altLang="en-US" sz="2000" b="0" dirty="0">
                <a:solidFill>
                  <a:srgbClr val="000000"/>
                </a:solidFill>
              </a:rPr>
              <a:t>，表达式</a:t>
            </a:r>
            <a:r>
              <a:rPr lang="en-US" altLang="zh-CN" sz="2000" b="0" dirty="0">
                <a:solidFill>
                  <a:srgbClr val="000000"/>
                </a:solidFill>
              </a:rPr>
              <a:t>n</a:t>
            </a:r>
            <a:r>
              <a:rPr lang="zh-CN" altLang="en-US" sz="2000" b="0" dirty="0">
                <a:solidFill>
                  <a:srgbClr val="000000"/>
                </a:solidFill>
              </a:rPr>
              <a:t>）；</a:t>
            </a:r>
          </a:p>
          <a:p>
            <a:pPr>
              <a:spcBef>
                <a:spcPct val="50000"/>
              </a:spcBef>
            </a:pPr>
            <a:r>
              <a:rPr lang="zh-CN" altLang="en-US" sz="2000" b="0" dirty="0">
                <a:solidFill>
                  <a:srgbClr val="000000"/>
                </a:solidFill>
              </a:rPr>
              <a:t>        </a:t>
            </a:r>
            <a:r>
              <a:rPr lang="zh-CN" altLang="en-US" b="0" dirty="0">
                <a:solidFill>
                  <a:srgbClr val="000000"/>
                </a:solidFill>
              </a:rPr>
              <a:t>通常</a:t>
            </a:r>
            <a:r>
              <a:rPr lang="zh-CN" altLang="en-US" dirty="0">
                <a:solidFill>
                  <a:srgbClr val="C00000"/>
                </a:solidFill>
              </a:rPr>
              <a:t>省略格式串</a:t>
            </a:r>
            <a:r>
              <a:rPr lang="zh-CN" altLang="en-US" b="0" dirty="0">
                <a:solidFill>
                  <a:srgbClr val="000000"/>
                </a:solidFill>
              </a:rPr>
              <a:t>。</a:t>
            </a:r>
          </a:p>
        </p:txBody>
      </p:sp>
      <p:sp>
        <p:nvSpPr>
          <p:cNvPr id="93188" name="Text Box 4"/>
          <p:cNvSpPr txBox="1">
            <a:spLocks noChangeArrowheads="1"/>
          </p:cNvSpPr>
          <p:nvPr/>
        </p:nvSpPr>
        <p:spPr bwMode="auto">
          <a:xfrm>
            <a:off x="299979" y="4049721"/>
            <a:ext cx="8534400" cy="1569660"/>
          </a:xfrm>
          <a:prstGeom prst="rect">
            <a:avLst/>
          </a:prstGeom>
          <a:noFill/>
          <a:ln w="9525">
            <a:noFill/>
            <a:miter lim="800000"/>
            <a:headEnd/>
            <a:tailEnd/>
          </a:ln>
        </p:spPr>
        <p:txBody>
          <a:bodyPr>
            <a:spAutoFit/>
          </a:bodyPr>
          <a:lstStyle/>
          <a:p>
            <a:pPr>
              <a:spcBef>
                <a:spcPct val="50000"/>
              </a:spcBef>
            </a:pPr>
            <a:r>
              <a:rPr lang="en-US" altLang="zh-CN" dirty="0" smtClean="0">
                <a:solidFill>
                  <a:srgbClr val="0070C0"/>
                </a:solidFill>
              </a:rPr>
              <a:t>9. </a:t>
            </a:r>
            <a:r>
              <a:rPr lang="zh-CN" altLang="en-US" dirty="0" smtClean="0">
                <a:solidFill>
                  <a:srgbClr val="0070C0"/>
                </a:solidFill>
              </a:rPr>
              <a:t>注释</a:t>
            </a:r>
            <a:endParaRPr lang="zh-CN" altLang="en-US" dirty="0">
              <a:solidFill>
                <a:srgbClr val="0070C0"/>
              </a:solidFill>
            </a:endParaRPr>
          </a:p>
          <a:p>
            <a:pPr>
              <a:spcBef>
                <a:spcPct val="50000"/>
              </a:spcBef>
            </a:pPr>
            <a:r>
              <a:rPr lang="zh-CN" altLang="en-US" b="0" dirty="0">
                <a:solidFill>
                  <a:srgbClr val="000000"/>
                </a:solidFill>
              </a:rPr>
              <a:t>      </a:t>
            </a:r>
            <a:r>
              <a:rPr lang="zh-CN" altLang="en-US" b="0" dirty="0">
                <a:solidFill>
                  <a:srgbClr val="000000"/>
                </a:solidFill>
                <a:ea typeface="楷体_GB2312" pitchFamily="49" charset="-122"/>
              </a:rPr>
              <a:t>单行注释</a:t>
            </a:r>
            <a:r>
              <a:rPr lang="zh-CN" altLang="en-US" sz="2000" b="0" dirty="0">
                <a:solidFill>
                  <a:srgbClr val="000000"/>
                </a:solidFill>
              </a:rPr>
              <a:t>        </a:t>
            </a:r>
            <a:r>
              <a:rPr lang="en-US" altLang="zh-CN" sz="2000" b="0" dirty="0">
                <a:solidFill>
                  <a:srgbClr val="000000"/>
                </a:solidFill>
              </a:rPr>
              <a:t>// </a:t>
            </a:r>
            <a:r>
              <a:rPr lang="zh-CN" altLang="en-US" sz="2000" b="0" dirty="0">
                <a:solidFill>
                  <a:srgbClr val="000000"/>
                </a:solidFill>
              </a:rPr>
              <a:t>文字序列</a:t>
            </a:r>
          </a:p>
          <a:p>
            <a:pPr>
              <a:spcBef>
                <a:spcPct val="50000"/>
              </a:spcBef>
            </a:pPr>
            <a:endParaRPr lang="en-US" altLang="zh-CN" b="0" dirty="0">
              <a:solidFill>
                <a:srgbClr val="000000"/>
              </a:solidFill>
            </a:endParaRP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sz="quarter" idx="16"/>
          </p:nvPr>
        </p:nvSpPr>
        <p:spPr>
          <a:xfrm>
            <a:off x="555570" y="1931967"/>
            <a:ext cx="8105886" cy="4454586"/>
          </a:xfrm>
        </p:spPr>
        <p:txBody>
          <a:bodyPr/>
          <a:lstStyle/>
          <a:p>
            <a:pPr marL="476250" indent="-476250" eaLnBrk="1" hangingPunct="1">
              <a:lnSpc>
                <a:spcPct val="120000"/>
              </a:lnSpc>
              <a:buFontTx/>
              <a:buNone/>
            </a:pPr>
            <a:r>
              <a:rPr lang="en-US" altLang="zh-CN" sz="2800" b="0" dirty="0" smtClean="0">
                <a:solidFill>
                  <a:schemeClr val="tx1"/>
                </a:solidFill>
                <a:ea typeface="楷体_GB2312"/>
              </a:rPr>
              <a:t>1. </a:t>
            </a:r>
            <a:r>
              <a:rPr lang="zh-CN" altLang="en-US" sz="2800" b="0" dirty="0" smtClean="0">
                <a:solidFill>
                  <a:schemeClr val="tx1"/>
                </a:solidFill>
                <a:ea typeface="楷体_GB2312"/>
              </a:rPr>
              <a:t>执行算法所耗费的时间，即</a:t>
            </a:r>
            <a:r>
              <a:rPr lang="zh-CN" altLang="en-US" sz="2800" dirty="0" smtClean="0">
                <a:solidFill>
                  <a:srgbClr val="0070C0"/>
                </a:solidFill>
                <a:ea typeface="楷体_GB2312"/>
              </a:rPr>
              <a:t>时间复杂度</a:t>
            </a:r>
            <a:r>
              <a:rPr lang="zh-CN" altLang="en-US" sz="2800" b="0" dirty="0" smtClean="0">
                <a:solidFill>
                  <a:schemeClr val="tx1"/>
                </a:solidFill>
                <a:ea typeface="楷体_GB2312"/>
              </a:rPr>
              <a:t>。</a:t>
            </a:r>
          </a:p>
          <a:p>
            <a:pPr marL="476250" indent="-476250" eaLnBrk="1" hangingPunct="1">
              <a:lnSpc>
                <a:spcPct val="120000"/>
              </a:lnSpc>
              <a:buFontTx/>
              <a:buNone/>
            </a:pPr>
            <a:r>
              <a:rPr lang="zh-CN" altLang="en-US" sz="2800" b="0" dirty="0" smtClean="0">
                <a:solidFill>
                  <a:schemeClr val="tx1"/>
                </a:solidFill>
                <a:ea typeface="楷体_GB2312"/>
              </a:rPr>
              <a:t>                              </a:t>
            </a:r>
            <a:r>
              <a:rPr lang="en-US" altLang="zh-CN" sz="2800" b="0" dirty="0" smtClean="0">
                <a:solidFill>
                  <a:schemeClr val="tx1"/>
                </a:solidFill>
                <a:ea typeface="楷体_GB2312"/>
              </a:rPr>
              <a:t>T(n)=O(f(n))</a:t>
            </a:r>
          </a:p>
          <a:p>
            <a:pPr marL="476250" indent="-476250" eaLnBrk="1" hangingPunct="1">
              <a:lnSpc>
                <a:spcPct val="120000"/>
              </a:lnSpc>
              <a:buFontTx/>
              <a:buNone/>
            </a:pPr>
            <a:r>
              <a:rPr lang="en-US" altLang="zh-CN" sz="2800" b="0" dirty="0" smtClean="0">
                <a:solidFill>
                  <a:schemeClr val="tx1"/>
                </a:solidFill>
                <a:ea typeface="楷体_GB2312"/>
              </a:rPr>
              <a:t>2. </a:t>
            </a:r>
            <a:r>
              <a:rPr lang="zh-CN" altLang="en-US" sz="2800" b="0" dirty="0" smtClean="0">
                <a:solidFill>
                  <a:schemeClr val="tx1"/>
                </a:solidFill>
                <a:ea typeface="楷体_GB2312"/>
              </a:rPr>
              <a:t>执行算法所耗费的存储空间，其中主要考虑辅助存储空间的大小，即</a:t>
            </a:r>
            <a:r>
              <a:rPr lang="zh-CN" altLang="zh-CN" sz="2800" dirty="0">
                <a:solidFill>
                  <a:srgbClr val="0070C0"/>
                </a:solidFill>
                <a:ea typeface="楷体_GB2312"/>
              </a:rPr>
              <a:t>空间复杂度</a:t>
            </a:r>
            <a:r>
              <a:rPr lang="zh-CN" altLang="en-US" sz="2800" b="0" dirty="0" smtClean="0">
                <a:solidFill>
                  <a:schemeClr val="tx1"/>
                </a:solidFill>
                <a:ea typeface="楷体_GB2312"/>
              </a:rPr>
              <a:t>。</a:t>
            </a:r>
          </a:p>
          <a:p>
            <a:pPr marL="476250" indent="-476250" eaLnBrk="1" hangingPunct="1">
              <a:lnSpc>
                <a:spcPct val="120000"/>
              </a:lnSpc>
              <a:buFontTx/>
              <a:buNone/>
            </a:pPr>
            <a:r>
              <a:rPr lang="zh-CN" altLang="en-US" sz="2800" b="0" dirty="0" smtClean="0">
                <a:solidFill>
                  <a:schemeClr val="tx1"/>
                </a:solidFill>
                <a:ea typeface="楷体_GB2312"/>
              </a:rPr>
              <a:t>                             </a:t>
            </a:r>
            <a:r>
              <a:rPr lang="en-US" altLang="zh-CN" sz="2800" b="0" dirty="0" smtClean="0">
                <a:solidFill>
                  <a:schemeClr val="tx1"/>
                </a:solidFill>
                <a:ea typeface="楷体_GB2312"/>
              </a:rPr>
              <a:t>S(n)=O(f(n))</a:t>
            </a:r>
          </a:p>
          <a:p>
            <a:pPr marL="476250" indent="-476250" eaLnBrk="1" hangingPunct="1">
              <a:lnSpc>
                <a:spcPct val="120000"/>
              </a:lnSpc>
              <a:buFontTx/>
              <a:buNone/>
            </a:pPr>
            <a:r>
              <a:rPr lang="en-US" altLang="zh-CN" sz="2800" b="0" dirty="0" smtClean="0">
                <a:solidFill>
                  <a:schemeClr val="tx1"/>
                </a:solidFill>
                <a:ea typeface="楷体_GB2312"/>
              </a:rPr>
              <a:t>3. </a:t>
            </a:r>
            <a:r>
              <a:rPr lang="zh-CN" altLang="en-US" sz="2800" b="0" dirty="0" smtClean="0">
                <a:solidFill>
                  <a:schemeClr val="tx1"/>
                </a:solidFill>
                <a:ea typeface="楷体_GB2312"/>
              </a:rPr>
              <a:t>算法是否易读、是否容易转换成任何其它可运行的语言编制的程序以及是否易被测试等等。</a:t>
            </a:r>
          </a:p>
        </p:txBody>
      </p:sp>
      <p:sp>
        <p:nvSpPr>
          <p:cNvPr id="95234" name="Rectangle 2"/>
          <p:cNvSpPr>
            <a:spLocks noGrp="1" noChangeArrowheads="1"/>
          </p:cNvSpPr>
          <p:nvPr>
            <p:ph type="title" idx="4294967295"/>
          </p:nvPr>
        </p:nvSpPr>
        <p:spPr>
          <a:xfrm>
            <a:off x="190440" y="1420785"/>
            <a:ext cx="7772400" cy="783529"/>
          </a:xfrm>
        </p:spPr>
        <p:txBody>
          <a:bodyPr/>
          <a:lstStyle/>
          <a:p>
            <a:pPr algn="l" eaLnBrk="1" hangingPunct="1"/>
            <a:r>
              <a:rPr lang="zh-CN" altLang="en-US" sz="2800" b="1" dirty="0" smtClean="0">
                <a:solidFill>
                  <a:srgbClr val="FF0000"/>
                </a:solidFill>
                <a:ea typeface="楷体_GB2312"/>
              </a:rPr>
              <a:t>六、算法的评价</a:t>
            </a:r>
          </a:p>
        </p:txBody>
      </p:sp>
      <p:sp>
        <p:nvSpPr>
          <p:cNvPr id="7" name="内容占位符 15"/>
          <p:cNvSpPr txBox="1">
            <a:spLocks/>
          </p:cNvSpPr>
          <p:nvPr/>
        </p:nvSpPr>
        <p:spPr bwMode="auto">
          <a:xfrm>
            <a:off x="8313" y="78660"/>
            <a:ext cx="4795837" cy="5863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3200" b="1" i="0" u="none" strike="noStrike" kern="0" cap="none" spc="0" normalizeH="0" baseline="0" noProof="0" smtClean="0">
                <a:ln>
                  <a:noFill/>
                </a:ln>
                <a:solidFill>
                  <a:schemeClr val="bg1"/>
                </a:solidFill>
                <a:effectLst/>
                <a:uLnTx/>
                <a:uFillTx/>
                <a:latin typeface="+mn-lt"/>
                <a:ea typeface="+mn-ea"/>
                <a:cs typeface="+mn-cs"/>
              </a:rPr>
              <a:t>数据结构</a:t>
            </a:r>
            <a:r>
              <a:rPr kumimoji="1" lang="en-US" altLang="zh-CN" sz="3200" b="1" i="0" u="none" strike="noStrike" kern="0" cap="none" spc="0" normalizeH="0" baseline="0" noProof="0" smtClean="0">
                <a:ln>
                  <a:noFill/>
                </a:ln>
                <a:solidFill>
                  <a:schemeClr val="bg1"/>
                </a:solidFill>
                <a:effectLst/>
                <a:uLnTx/>
                <a:uFillTx/>
                <a:latin typeface="+mn-lt"/>
                <a:ea typeface="+mn-ea"/>
                <a:cs typeface="+mn-cs"/>
              </a:rPr>
              <a:t>-</a:t>
            </a:r>
            <a:r>
              <a:rPr kumimoji="1" lang="zh-CN" altLang="en-US" sz="3200" b="1" i="0" u="none" strike="noStrike" kern="0" cap="none" spc="0" normalizeH="0" baseline="0" noProof="0" smtClean="0">
                <a:ln>
                  <a:noFill/>
                </a:ln>
                <a:solidFill>
                  <a:schemeClr val="bg1"/>
                </a:solidFill>
                <a:effectLst/>
                <a:uLnTx/>
                <a:uFillTx/>
                <a:latin typeface="+mn-lt"/>
                <a:ea typeface="+mn-ea"/>
                <a:cs typeface="+mn-cs"/>
              </a:rPr>
              <a:t>第一章 绪论</a:t>
            </a:r>
            <a:endParaRPr kumimoji="1" lang="zh-CN" altLang="en-US" sz="3200" b="1" i="0" u="none" strike="noStrike" kern="0" cap="none" spc="0" normalizeH="0" baseline="0" noProof="0" dirty="0">
              <a:ln>
                <a:noFill/>
              </a:ln>
              <a:solidFill>
                <a:schemeClr val="bg1"/>
              </a:solidFill>
              <a:effectLst/>
              <a:uLnTx/>
              <a:uFillTx/>
              <a:latin typeface="+mn-lt"/>
              <a:ea typeface="+mn-ea"/>
              <a:cs typeface="+mn-cs"/>
            </a:endParaRPr>
          </a:p>
        </p:txBody>
      </p:sp>
      <p:sp>
        <p:nvSpPr>
          <p:cNvPr id="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a:spLocks noChangeArrowheads="1"/>
          </p:cNvSpPr>
          <p:nvPr/>
        </p:nvSpPr>
        <p:spPr bwMode="gray">
          <a:xfrm>
            <a:off x="1670314" y="4036083"/>
            <a:ext cx="1044116" cy="833077"/>
          </a:xfrm>
          <a:prstGeom prst="hexagon">
            <a:avLst>
              <a:gd name="adj" fmla="val 28916"/>
              <a:gd name="vf" fmla="val 115470"/>
            </a:avLst>
          </a:prstGeom>
          <a:solidFill>
            <a:srgbClr val="FF0000"/>
          </a:solidFill>
          <a:ln w="9525">
            <a:solidFill>
              <a:srgbClr val="C0C0C0"/>
            </a:solidFill>
            <a:miter lim="800000"/>
            <a:headEnd/>
            <a:tailEnd/>
          </a:ln>
        </p:spPr>
        <p:txBody>
          <a:bodyPr wrap="none" anchor="ctr"/>
          <a:lstStyle/>
          <a:p>
            <a:endParaRPr lang="zh-CN" altLang="en-US"/>
          </a:p>
        </p:txBody>
      </p:sp>
      <p:sp>
        <p:nvSpPr>
          <p:cNvPr id="5" name="AutoShape 6"/>
          <p:cNvSpPr>
            <a:spLocks noChangeArrowheads="1"/>
          </p:cNvSpPr>
          <p:nvPr/>
        </p:nvSpPr>
        <p:spPr bwMode="gray">
          <a:xfrm>
            <a:off x="1655676" y="2883955"/>
            <a:ext cx="1044116" cy="833077"/>
          </a:xfrm>
          <a:prstGeom prst="hexagon">
            <a:avLst>
              <a:gd name="adj" fmla="val 28916"/>
              <a:gd name="vf" fmla="val 115470"/>
            </a:avLst>
          </a:prstGeom>
          <a:solidFill>
            <a:srgbClr val="92D050"/>
          </a:solidFill>
          <a:ln w="9525">
            <a:solidFill>
              <a:srgbClr val="C0C0C0"/>
            </a:solidFill>
            <a:miter lim="800000"/>
            <a:headEnd/>
            <a:tailEnd/>
          </a:ln>
        </p:spPr>
        <p:txBody>
          <a:bodyPr wrap="none" anchor="ctr"/>
          <a:lstStyle/>
          <a:p>
            <a:endParaRPr lang="zh-CN" altLang="en-US"/>
          </a:p>
        </p:txBody>
      </p:sp>
      <p:sp>
        <p:nvSpPr>
          <p:cNvPr id="4" name="AutoShape 6"/>
          <p:cNvSpPr>
            <a:spLocks noChangeArrowheads="1"/>
          </p:cNvSpPr>
          <p:nvPr/>
        </p:nvSpPr>
        <p:spPr bwMode="gray">
          <a:xfrm>
            <a:off x="1655676" y="1772816"/>
            <a:ext cx="1044116" cy="833077"/>
          </a:xfrm>
          <a:prstGeom prst="hexagon">
            <a:avLst>
              <a:gd name="adj" fmla="val 28916"/>
              <a:gd name="vf" fmla="val 115470"/>
            </a:avLst>
          </a:prstGeom>
          <a:solidFill>
            <a:srgbClr val="FFC000"/>
          </a:solidFill>
          <a:ln w="9525">
            <a:solidFill>
              <a:srgbClr val="C0C0C0"/>
            </a:solidFill>
            <a:miter lim="800000"/>
            <a:headEnd/>
            <a:tailEnd/>
          </a:ln>
        </p:spPr>
        <p:txBody>
          <a:bodyPr wrap="none" anchor="ctr"/>
          <a:lstStyle/>
          <a:p>
            <a:endParaRPr lang="zh-CN" altLang="en-US"/>
          </a:p>
        </p:txBody>
      </p:sp>
      <p:sp>
        <p:nvSpPr>
          <p:cNvPr id="11266" name="Rectangle 4"/>
          <p:cNvSpPr>
            <a:spLocks noGrp="1" noChangeArrowheads="1"/>
          </p:cNvSpPr>
          <p:nvPr>
            <p:ph sz="quarter" idx="16"/>
          </p:nvPr>
        </p:nvSpPr>
        <p:spPr>
          <a:xfrm>
            <a:off x="1760499" y="1639863"/>
            <a:ext cx="5623002" cy="3103605"/>
          </a:xfrm>
          <a:noFill/>
        </p:spPr>
        <p:txBody>
          <a:bodyPr/>
          <a:lstStyle/>
          <a:p>
            <a:pPr eaLnBrk="1" hangingPunct="1">
              <a:lnSpc>
                <a:spcPct val="200000"/>
              </a:lnSpc>
              <a:buSzPct val="150000"/>
              <a:buFont typeface="Wingdings" pitchFamily="2" charset="2"/>
              <a:buNone/>
            </a:pPr>
            <a:r>
              <a:rPr lang="en-US" altLang="zh-CN" sz="3600" b="1" dirty="0" smtClean="0">
                <a:solidFill>
                  <a:schemeClr val="tx1"/>
                </a:solidFill>
                <a:latin typeface="楷体_GB2312" pitchFamily="49" charset="-122"/>
                <a:ea typeface="楷体_GB2312" pitchFamily="49" charset="-122"/>
              </a:rPr>
              <a:t>1.1  </a:t>
            </a:r>
            <a:r>
              <a:rPr lang="zh-CN" altLang="en-US" sz="3600" dirty="0">
                <a:solidFill>
                  <a:schemeClr val="tx1"/>
                </a:solidFill>
                <a:latin typeface="楷体_GB2312" pitchFamily="49" charset="-122"/>
                <a:ea typeface="楷体_GB2312" pitchFamily="49" charset="-122"/>
              </a:rPr>
              <a:t>什么是数据结构</a:t>
            </a:r>
          </a:p>
          <a:p>
            <a:pPr eaLnBrk="1" hangingPunct="1">
              <a:lnSpc>
                <a:spcPct val="200000"/>
              </a:lnSpc>
              <a:buSzPct val="150000"/>
            </a:pPr>
            <a:r>
              <a:rPr lang="en-US" altLang="zh-CN" sz="3600" b="1" dirty="0" smtClean="0">
                <a:solidFill>
                  <a:schemeClr val="tx1"/>
                </a:solidFill>
                <a:latin typeface="楷体_GB2312" pitchFamily="49" charset="-122"/>
                <a:ea typeface="楷体_GB2312" pitchFamily="49" charset="-122"/>
              </a:rPr>
              <a:t>1.2  </a:t>
            </a:r>
            <a:r>
              <a:rPr lang="zh-CN" altLang="en-US" sz="3600" dirty="0">
                <a:solidFill>
                  <a:schemeClr val="tx1"/>
                </a:solidFill>
                <a:latin typeface="楷体_GB2312" pitchFamily="49" charset="-122"/>
                <a:ea typeface="楷体_GB2312" pitchFamily="49" charset="-122"/>
              </a:rPr>
              <a:t>基本概念和术语</a:t>
            </a:r>
          </a:p>
          <a:p>
            <a:pPr eaLnBrk="1" hangingPunct="1">
              <a:lnSpc>
                <a:spcPct val="200000"/>
              </a:lnSpc>
              <a:buSzPct val="150000"/>
            </a:pPr>
            <a:r>
              <a:rPr lang="en-US" altLang="zh-CN" sz="3600" b="1" dirty="0" smtClean="0">
                <a:solidFill>
                  <a:schemeClr val="tx1"/>
                </a:solidFill>
                <a:latin typeface="楷体_GB2312" pitchFamily="49" charset="-122"/>
                <a:ea typeface="楷体_GB2312" pitchFamily="49" charset="-122"/>
              </a:rPr>
              <a:t>1.3  </a:t>
            </a:r>
            <a:r>
              <a:rPr lang="zh-CN" altLang="en-US" sz="3600" dirty="0">
                <a:solidFill>
                  <a:schemeClr val="tx1"/>
                </a:solidFill>
                <a:latin typeface="楷体_GB2312" pitchFamily="49" charset="-122"/>
                <a:ea typeface="楷体_GB2312" pitchFamily="49" charset="-122"/>
              </a:rPr>
              <a:t>算法和算法分析</a:t>
            </a:r>
          </a:p>
        </p:txBody>
      </p:sp>
      <p:sp>
        <p:nvSpPr>
          <p:cNvPr id="10" name="内容占位符 8"/>
          <p:cNvSpPr txBox="1">
            <a:spLocks/>
          </p:cNvSpPr>
          <p:nvPr/>
        </p:nvSpPr>
        <p:spPr bwMode="auto">
          <a:xfrm>
            <a:off x="8313" y="78660"/>
            <a:ext cx="4795837" cy="5863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3200" b="1" i="0" u="none" strike="noStrike" kern="0" cap="none" spc="0" normalizeH="0" baseline="0" noProof="0" dirty="0" smtClean="0">
                <a:ln>
                  <a:noFill/>
                </a:ln>
                <a:solidFill>
                  <a:schemeClr val="bg1"/>
                </a:solidFill>
                <a:effectLst/>
                <a:uLnTx/>
                <a:uFillTx/>
                <a:latin typeface="+mn-lt"/>
                <a:ea typeface="+mn-ea"/>
                <a:cs typeface="+mn-cs"/>
              </a:rPr>
              <a:t>数据结构</a:t>
            </a:r>
            <a:r>
              <a:rPr kumimoji="1" lang="en-US" altLang="zh-CN" sz="3200" b="1" i="0" u="none" strike="noStrike" kern="0" cap="none" spc="0" normalizeH="0" baseline="0" noProof="0" dirty="0" smtClean="0">
                <a:ln>
                  <a:noFill/>
                </a:ln>
                <a:solidFill>
                  <a:schemeClr val="bg1"/>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bg1"/>
                </a:solidFill>
                <a:effectLst/>
                <a:uLnTx/>
                <a:uFillTx/>
                <a:latin typeface="+mn-lt"/>
                <a:ea typeface="+mn-ea"/>
                <a:cs typeface="+mn-cs"/>
              </a:rPr>
              <a:t>第一章 绪论</a:t>
            </a:r>
          </a:p>
        </p:txBody>
      </p:sp>
    </p:spTree>
    <p:extLst>
      <p:ext uri="{BB962C8B-B14F-4D97-AF65-F5344CB8AC3E}">
        <p14:creationId xmlns:p14="http://schemas.microsoft.com/office/powerpoint/2010/main" val="2232149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393696" y="728700"/>
            <a:ext cx="7772400" cy="1143000"/>
          </a:xfrm>
        </p:spPr>
        <p:txBody>
          <a:bodyPr/>
          <a:lstStyle/>
          <a:p>
            <a:pPr>
              <a:defRPr/>
            </a:pPr>
            <a:r>
              <a:rPr lang="en-US" altLang="zh-CN" sz="3600" b="1" dirty="0" smtClean="0">
                <a:solidFill>
                  <a:srgbClr val="FF0000"/>
                </a:solidFill>
                <a:ea typeface="宋体" charset="-122"/>
              </a:rPr>
              <a:t>《</a:t>
            </a:r>
            <a:r>
              <a:rPr lang="zh-CN" altLang="en-US" sz="3600" b="1" dirty="0" smtClean="0">
                <a:solidFill>
                  <a:srgbClr val="FF0000"/>
                </a:solidFill>
                <a:ea typeface="宋体" charset="-122"/>
              </a:rPr>
              <a:t>数据结构</a:t>
            </a:r>
            <a:r>
              <a:rPr lang="en-US" altLang="zh-CN" sz="3600" b="1" dirty="0" smtClean="0">
                <a:solidFill>
                  <a:srgbClr val="FF0000"/>
                </a:solidFill>
                <a:ea typeface="宋体" charset="-122"/>
              </a:rPr>
              <a:t>》</a:t>
            </a:r>
            <a:r>
              <a:rPr lang="zh-CN" altLang="en-US" sz="3600" b="1" dirty="0">
                <a:solidFill>
                  <a:srgbClr val="FF0000"/>
                </a:solidFill>
                <a:ea typeface="宋体" charset="-122"/>
              </a:rPr>
              <a:t>的</a:t>
            </a:r>
            <a:r>
              <a:rPr lang="zh-CN" altLang="en-US" sz="3600" b="1">
                <a:solidFill>
                  <a:srgbClr val="FF0000"/>
                </a:solidFill>
                <a:ea typeface="宋体" charset="-122"/>
              </a:rPr>
              <a:t>课程</a:t>
            </a:r>
            <a:r>
              <a:rPr lang="zh-CN" altLang="en-US" sz="3600" b="1" smtClean="0">
                <a:solidFill>
                  <a:srgbClr val="FF0000"/>
                </a:solidFill>
                <a:ea typeface="宋体" charset="-122"/>
              </a:rPr>
              <a:t>目标</a:t>
            </a:r>
            <a:endParaRPr lang="en-US" altLang="zh-CN" sz="3600" b="1" dirty="0">
              <a:solidFill>
                <a:srgbClr val="FF0000"/>
              </a:solidFill>
              <a:ea typeface="宋体" charset="-122"/>
            </a:endParaRPr>
          </a:p>
        </p:txBody>
      </p:sp>
      <p:sp>
        <p:nvSpPr>
          <p:cNvPr id="53252" name="AutoShape 3"/>
          <p:cNvSpPr>
            <a:spLocks noChangeArrowheads="1"/>
          </p:cNvSpPr>
          <p:nvPr/>
        </p:nvSpPr>
        <p:spPr bwMode="gray">
          <a:xfrm>
            <a:off x="2857500" y="2274888"/>
            <a:ext cx="5674940" cy="1303337"/>
          </a:xfrm>
          <a:prstGeom prst="roundRect">
            <a:avLst>
              <a:gd name="adj" fmla="val 9144"/>
            </a:avLst>
          </a:prstGeom>
          <a:solidFill>
            <a:srgbClr val="F8F8F8"/>
          </a:solidFill>
          <a:ln w="28575">
            <a:solidFill>
              <a:schemeClr val="accent2"/>
            </a:solidFill>
            <a:round/>
            <a:headEnd/>
            <a:tailEnd/>
          </a:ln>
        </p:spPr>
        <p:txBody>
          <a:bodyPr wrap="none" anchor="ctr"/>
          <a:lstStyle/>
          <a:p>
            <a:endParaRPr lang="zh-CN" altLang="en-US"/>
          </a:p>
        </p:txBody>
      </p:sp>
      <p:sp>
        <p:nvSpPr>
          <p:cNvPr id="53253" name="AutoShape 4"/>
          <p:cNvSpPr>
            <a:spLocks noChangeArrowheads="1"/>
          </p:cNvSpPr>
          <p:nvPr/>
        </p:nvSpPr>
        <p:spPr bwMode="gray">
          <a:xfrm>
            <a:off x="2867024" y="3648074"/>
            <a:ext cx="5665415" cy="1395413"/>
          </a:xfrm>
          <a:prstGeom prst="roundRect">
            <a:avLst>
              <a:gd name="adj" fmla="val 9144"/>
            </a:avLst>
          </a:prstGeom>
          <a:solidFill>
            <a:srgbClr val="F8F8F8"/>
          </a:solidFill>
          <a:ln w="28575">
            <a:solidFill>
              <a:srgbClr val="7030A0"/>
            </a:solidFill>
            <a:round/>
            <a:headEnd/>
            <a:tailEnd/>
          </a:ln>
        </p:spPr>
        <p:txBody>
          <a:bodyPr wrap="none" anchor="ctr"/>
          <a:lstStyle/>
          <a:p>
            <a:endParaRPr lang="zh-CN" altLang="en-US"/>
          </a:p>
        </p:txBody>
      </p:sp>
      <p:sp>
        <p:nvSpPr>
          <p:cNvPr id="50181" name="AutoShape 5"/>
          <p:cNvSpPr>
            <a:spLocks noChangeArrowheads="1"/>
          </p:cNvSpPr>
          <p:nvPr/>
        </p:nvSpPr>
        <p:spPr bwMode="gray">
          <a:xfrm>
            <a:off x="2095500" y="1752600"/>
            <a:ext cx="2438400" cy="1785938"/>
          </a:xfrm>
          <a:prstGeom prst="upArrow">
            <a:avLst>
              <a:gd name="adj1" fmla="val 50000"/>
              <a:gd name="adj2" fmla="val 18667"/>
            </a:avLst>
          </a:prstGeom>
          <a:gradFill rotWithShape="1">
            <a:gsLst>
              <a:gs pos="0">
                <a:schemeClr val="accent2">
                  <a:gamma/>
                  <a:shade val="66275"/>
                  <a:invGamma/>
                </a:schemeClr>
              </a:gs>
              <a:gs pos="100000">
                <a:schemeClr val="accent2"/>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2"/>
            </a:extrusionClr>
          </a:sp3d>
        </p:spPr>
        <p:txBody>
          <a:bodyPr wrap="none" anchor="ctr">
            <a:flatTx/>
          </a:bodyPr>
          <a:lstStyle/>
          <a:p>
            <a:pPr>
              <a:defRPr/>
            </a:pPr>
            <a:endParaRPr lang="zh-CN" altLang="en-US"/>
          </a:p>
        </p:txBody>
      </p:sp>
      <p:sp>
        <p:nvSpPr>
          <p:cNvPr id="50182" name="AutoShape 6"/>
          <p:cNvSpPr>
            <a:spLocks noChangeArrowheads="1"/>
          </p:cNvSpPr>
          <p:nvPr/>
        </p:nvSpPr>
        <p:spPr bwMode="gray">
          <a:xfrm>
            <a:off x="1495425" y="3133725"/>
            <a:ext cx="2438400" cy="1785938"/>
          </a:xfrm>
          <a:prstGeom prst="upArrow">
            <a:avLst>
              <a:gd name="adj1" fmla="val 50000"/>
              <a:gd name="adj2" fmla="val 18667"/>
            </a:avLst>
          </a:prstGeom>
          <a:gradFill rotWithShape="1">
            <a:gsLst>
              <a:gs pos="0">
                <a:schemeClr val="hlink">
                  <a:gamma/>
                  <a:shade val="56078"/>
                  <a:invGamma/>
                </a:schemeClr>
              </a:gs>
              <a:gs pos="100000">
                <a:schemeClr val="hlink"/>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hlink"/>
            </a:extrusionClr>
          </a:sp3d>
        </p:spPr>
        <p:txBody>
          <a:bodyPr wrap="none" anchor="ctr">
            <a:flatTx/>
          </a:bodyPr>
          <a:lstStyle/>
          <a:p>
            <a:pPr>
              <a:defRPr/>
            </a:pPr>
            <a:endParaRPr lang="zh-CN" altLang="en-US"/>
          </a:p>
        </p:txBody>
      </p:sp>
      <p:sp>
        <p:nvSpPr>
          <p:cNvPr id="53256" name="AutoShape 7"/>
          <p:cNvSpPr>
            <a:spLocks noChangeArrowheads="1"/>
          </p:cNvSpPr>
          <p:nvPr/>
        </p:nvSpPr>
        <p:spPr bwMode="gray">
          <a:xfrm>
            <a:off x="2185987" y="5137299"/>
            <a:ext cx="6346451" cy="1316037"/>
          </a:xfrm>
          <a:prstGeom prst="roundRect">
            <a:avLst>
              <a:gd name="adj" fmla="val 9144"/>
            </a:avLst>
          </a:prstGeom>
          <a:solidFill>
            <a:srgbClr val="F8F8F8"/>
          </a:solidFill>
          <a:ln w="28575">
            <a:solidFill>
              <a:schemeClr val="accent1"/>
            </a:solidFill>
            <a:round/>
            <a:headEnd/>
            <a:tailEnd/>
          </a:ln>
        </p:spPr>
        <p:txBody>
          <a:bodyPr wrap="none" anchor="ctr"/>
          <a:lstStyle/>
          <a:p>
            <a:endParaRPr lang="zh-CN" altLang="en-US"/>
          </a:p>
        </p:txBody>
      </p:sp>
      <p:sp>
        <p:nvSpPr>
          <p:cNvPr id="50184" name="AutoShape 8"/>
          <p:cNvSpPr>
            <a:spLocks noChangeArrowheads="1"/>
          </p:cNvSpPr>
          <p:nvPr/>
        </p:nvSpPr>
        <p:spPr bwMode="gray">
          <a:xfrm>
            <a:off x="914400" y="4631395"/>
            <a:ext cx="2438400" cy="1785937"/>
          </a:xfrm>
          <a:prstGeom prst="upArrow">
            <a:avLst>
              <a:gd name="adj1" fmla="val 50000"/>
              <a:gd name="adj2" fmla="val 18667"/>
            </a:avLst>
          </a:prstGeom>
          <a:gradFill rotWithShape="1">
            <a:gsLst>
              <a:gs pos="0">
                <a:schemeClr val="accent1">
                  <a:gamma/>
                  <a:shade val="57255"/>
                  <a:invGamma/>
                </a:schemeClr>
              </a:gs>
              <a:gs pos="100000">
                <a:schemeClr val="accent1"/>
              </a:gs>
            </a:gsLst>
            <a:lin ang="18900000" scaled="1"/>
          </a:gradFill>
          <a:ln w="19050">
            <a:noFill/>
            <a:miter lim="800000"/>
            <a:headEnd/>
            <a:tailEnd/>
          </a:ln>
          <a:effectLst/>
          <a:scene3d>
            <a:camera prst="legacyPerspectiveBottomRight"/>
            <a:lightRig rig="legacyFlat1" dir="t"/>
          </a:scene3d>
          <a:sp3d extrusionH="430200" prstMaterial="legacyMatte">
            <a:bevelT w="13500" h="13500" prst="angle"/>
            <a:bevelB w="13500" h="13500" prst="angle"/>
            <a:extrusionClr>
              <a:schemeClr val="accent1"/>
            </a:extrusionClr>
          </a:sp3d>
        </p:spPr>
        <p:txBody>
          <a:bodyPr wrap="none" anchor="ctr">
            <a:flatTx/>
          </a:bodyPr>
          <a:lstStyle/>
          <a:p>
            <a:pPr>
              <a:defRPr/>
            </a:pPr>
            <a:endParaRPr lang="zh-CN" altLang="en-US"/>
          </a:p>
        </p:txBody>
      </p:sp>
      <p:sp>
        <p:nvSpPr>
          <p:cNvPr id="53260" name="WordArt 11"/>
          <p:cNvSpPr>
            <a:spLocks noChangeArrowheads="1" noChangeShapeType="1" noTextEdit="1"/>
          </p:cNvSpPr>
          <p:nvPr/>
        </p:nvSpPr>
        <p:spPr bwMode="gray">
          <a:xfrm>
            <a:off x="3111480" y="2260584"/>
            <a:ext cx="368284" cy="674692"/>
          </a:xfrm>
          <a:prstGeom prst="rect">
            <a:avLst/>
          </a:prstGeom>
        </p:spPr>
        <p:txBody>
          <a:bodyPr wrap="none" fromWordArt="1">
            <a:prstTxWarp prst="textPlain">
              <a:avLst>
                <a:gd name="adj" fmla="val 50000"/>
              </a:avLst>
            </a:prstTxWarp>
          </a:bodyPr>
          <a:lstStyle/>
          <a:p>
            <a:pPr algn="ctr"/>
            <a:r>
              <a:rPr lang="en-US" altLang="zh-CN" sz="2000" kern="10" dirty="0" smtClean="0">
                <a:ln w="19050">
                  <a:noFill/>
                  <a:round/>
                  <a:headEnd/>
                  <a:tailEnd/>
                </a:ln>
                <a:solidFill>
                  <a:srgbClr val="FFFFFF"/>
                </a:solidFill>
                <a:effectLst>
                  <a:prstShdw prst="shdw17" dist="17961" dir="13500000">
                    <a:srgbClr val="080808"/>
                  </a:prstShdw>
                </a:effectLst>
                <a:latin typeface="Arial Black"/>
              </a:rPr>
              <a:t>3</a:t>
            </a:r>
            <a:endParaRPr lang="zh-CN" altLang="en-US" sz="2000" kern="10" dirty="0">
              <a:ln w="19050">
                <a:noFill/>
                <a:round/>
                <a:headEnd/>
                <a:tailEnd/>
              </a:ln>
              <a:solidFill>
                <a:srgbClr val="FFFFFF"/>
              </a:solidFill>
              <a:effectLst>
                <a:prstShdw prst="shdw17" dist="17961" dir="13500000">
                  <a:srgbClr val="080808"/>
                </a:prstShdw>
              </a:effectLst>
              <a:latin typeface="Arial Black"/>
            </a:endParaRPr>
          </a:p>
        </p:txBody>
      </p:sp>
      <p:sp>
        <p:nvSpPr>
          <p:cNvPr id="53264" name="Text Box 15"/>
          <p:cNvSpPr txBox="1">
            <a:spLocks noChangeArrowheads="1"/>
          </p:cNvSpPr>
          <p:nvPr/>
        </p:nvSpPr>
        <p:spPr bwMode="gray">
          <a:xfrm>
            <a:off x="3184506" y="5457704"/>
            <a:ext cx="4491099" cy="527580"/>
          </a:xfrm>
          <a:prstGeom prst="rect">
            <a:avLst/>
          </a:prstGeom>
          <a:noFill/>
          <a:ln w="9525" algn="ctr">
            <a:noFill/>
            <a:miter lim="800000"/>
            <a:headEnd/>
            <a:tailEnd/>
          </a:ln>
        </p:spPr>
        <p:txBody>
          <a:bodyPr wrap="square">
            <a:spAutoFit/>
          </a:bodyPr>
          <a:lstStyle/>
          <a:p>
            <a:pPr>
              <a:lnSpc>
                <a:spcPct val="110000"/>
              </a:lnSpc>
              <a:spcBef>
                <a:spcPct val="50000"/>
              </a:spcBef>
              <a:buFontTx/>
              <a:buChar char="•"/>
            </a:pPr>
            <a:r>
              <a:rPr lang="en-US" altLang="zh-CN" sz="2800" b="1" dirty="0">
                <a:solidFill>
                  <a:srgbClr val="0000FF"/>
                </a:solidFill>
                <a:cs typeface="Arial" charset="0"/>
              </a:rPr>
              <a:t>  </a:t>
            </a:r>
            <a:r>
              <a:rPr lang="zh-CN" altLang="en-US" sz="2800" b="1" dirty="0" smtClean="0">
                <a:solidFill>
                  <a:srgbClr val="0000FF"/>
                </a:solidFill>
                <a:cs typeface="Arial" charset="0"/>
              </a:rPr>
              <a:t>掌握常用数据结构和算法</a:t>
            </a:r>
            <a:endParaRPr lang="en-US" altLang="zh-CN" sz="2800" b="1" dirty="0">
              <a:solidFill>
                <a:srgbClr val="0000FF"/>
              </a:solidFill>
              <a:cs typeface="Arial" charset="0"/>
            </a:endParaRPr>
          </a:p>
        </p:txBody>
      </p:sp>
      <p:sp>
        <p:nvSpPr>
          <p:cNvPr id="53265" name="Text Box 16"/>
          <p:cNvSpPr txBox="1">
            <a:spLocks noChangeArrowheads="1"/>
          </p:cNvSpPr>
          <p:nvPr/>
        </p:nvSpPr>
        <p:spPr bwMode="gray">
          <a:xfrm>
            <a:off x="4279896" y="2420888"/>
            <a:ext cx="3398837" cy="1040285"/>
          </a:xfrm>
          <a:prstGeom prst="rect">
            <a:avLst/>
          </a:prstGeom>
          <a:noFill/>
          <a:ln w="9525" algn="ctr">
            <a:noFill/>
            <a:miter lim="800000"/>
            <a:headEnd/>
            <a:tailEnd/>
          </a:ln>
        </p:spPr>
        <p:txBody>
          <a:bodyPr>
            <a:spAutoFit/>
          </a:bodyPr>
          <a:lstStyle/>
          <a:p>
            <a:pPr>
              <a:lnSpc>
                <a:spcPct val="110000"/>
              </a:lnSpc>
              <a:spcBef>
                <a:spcPct val="50000"/>
              </a:spcBef>
              <a:buFontTx/>
              <a:buChar char="•"/>
            </a:pPr>
            <a:r>
              <a:rPr lang="zh-CN" altLang="en-US" sz="2800" dirty="0" smtClean="0">
                <a:solidFill>
                  <a:srgbClr val="0000FF"/>
                </a:solidFill>
                <a:cs typeface="Arial" charset="0"/>
              </a:rPr>
              <a:t>  提高软件设计和编写程序水平</a:t>
            </a:r>
            <a:endParaRPr lang="en-US" altLang="zh-CN" sz="2800" dirty="0" smtClean="0">
              <a:solidFill>
                <a:srgbClr val="0000FF"/>
              </a:solidFill>
              <a:cs typeface="Arial" charset="0"/>
            </a:endParaRPr>
          </a:p>
        </p:txBody>
      </p:sp>
      <p:sp>
        <p:nvSpPr>
          <p:cNvPr id="53266" name="Text Box 17"/>
          <p:cNvSpPr txBox="1">
            <a:spLocks noChangeArrowheads="1"/>
          </p:cNvSpPr>
          <p:nvPr/>
        </p:nvSpPr>
        <p:spPr bwMode="gray">
          <a:xfrm>
            <a:off x="3679824" y="3681028"/>
            <a:ext cx="4636592" cy="1376787"/>
          </a:xfrm>
          <a:prstGeom prst="rect">
            <a:avLst/>
          </a:prstGeom>
          <a:noFill/>
          <a:ln w="9525" algn="ctr">
            <a:noFill/>
            <a:miter lim="800000"/>
            <a:headEnd/>
            <a:tailEnd/>
          </a:ln>
        </p:spPr>
        <p:txBody>
          <a:bodyPr wrap="square">
            <a:spAutoFit/>
          </a:bodyPr>
          <a:lstStyle/>
          <a:p>
            <a:pPr>
              <a:lnSpc>
                <a:spcPct val="110000"/>
              </a:lnSpc>
              <a:spcBef>
                <a:spcPct val="50000"/>
              </a:spcBef>
              <a:buFontTx/>
              <a:buChar char="•"/>
            </a:pPr>
            <a:r>
              <a:rPr lang="zh-CN" altLang="en-US" sz="2600" dirty="0" smtClean="0">
                <a:solidFill>
                  <a:srgbClr val="0000FF"/>
                </a:solidFill>
                <a:cs typeface="Arial" charset="0"/>
              </a:rPr>
              <a:t> 根据待求解问题性质选择合适的数据结构，控制求解算法的空间和时间复杂性</a:t>
            </a:r>
            <a:endParaRPr lang="en-US" altLang="zh-CN" sz="2600" dirty="0">
              <a:solidFill>
                <a:srgbClr val="0000FF"/>
              </a:solidFill>
              <a:cs typeface="Arial" charset="0"/>
            </a:endParaRPr>
          </a:p>
        </p:txBody>
      </p:sp>
      <p:sp>
        <p:nvSpPr>
          <p:cNvPr id="20" name="WordArt 11"/>
          <p:cNvSpPr>
            <a:spLocks noChangeArrowheads="1" noChangeShapeType="1" noTextEdit="1"/>
          </p:cNvSpPr>
          <p:nvPr/>
        </p:nvSpPr>
        <p:spPr bwMode="gray">
          <a:xfrm>
            <a:off x="2527272" y="3648078"/>
            <a:ext cx="368284" cy="674692"/>
          </a:xfrm>
          <a:prstGeom prst="rect">
            <a:avLst/>
          </a:prstGeom>
        </p:spPr>
        <p:txBody>
          <a:bodyPr wrap="none" fromWordArt="1">
            <a:prstTxWarp prst="textPlain">
              <a:avLst>
                <a:gd name="adj" fmla="val 50000"/>
              </a:avLst>
            </a:prstTxWarp>
          </a:bodyPr>
          <a:lstStyle/>
          <a:p>
            <a:pPr algn="ctr"/>
            <a:r>
              <a:rPr lang="en-US" altLang="zh-CN" sz="2000" kern="10" dirty="0" smtClean="0">
                <a:ln w="19050">
                  <a:noFill/>
                  <a:round/>
                  <a:headEnd/>
                  <a:tailEnd/>
                </a:ln>
                <a:solidFill>
                  <a:srgbClr val="FFFFFF"/>
                </a:solidFill>
                <a:effectLst>
                  <a:prstShdw prst="shdw17" dist="17961" dir="13500000">
                    <a:srgbClr val="080808"/>
                  </a:prstShdw>
                </a:effectLst>
                <a:latin typeface="Arial Black"/>
              </a:rPr>
              <a:t>2</a:t>
            </a:r>
            <a:endParaRPr lang="zh-CN" altLang="en-US" sz="2000" kern="10" dirty="0">
              <a:ln w="19050">
                <a:noFill/>
                <a:round/>
                <a:headEnd/>
                <a:tailEnd/>
              </a:ln>
              <a:solidFill>
                <a:srgbClr val="FFFFFF"/>
              </a:solidFill>
              <a:effectLst>
                <a:prstShdw prst="shdw17" dist="17961" dir="13500000">
                  <a:srgbClr val="080808"/>
                </a:prstShdw>
              </a:effectLst>
              <a:latin typeface="Arial Black"/>
            </a:endParaRPr>
          </a:p>
        </p:txBody>
      </p:sp>
      <p:sp>
        <p:nvSpPr>
          <p:cNvPr id="21" name="WordArt 11"/>
          <p:cNvSpPr>
            <a:spLocks noChangeArrowheads="1" noChangeShapeType="1" noTextEdit="1"/>
          </p:cNvSpPr>
          <p:nvPr/>
        </p:nvSpPr>
        <p:spPr bwMode="gray">
          <a:xfrm>
            <a:off x="1906551" y="5108598"/>
            <a:ext cx="368284" cy="674692"/>
          </a:xfrm>
          <a:prstGeom prst="rect">
            <a:avLst/>
          </a:prstGeom>
        </p:spPr>
        <p:txBody>
          <a:bodyPr wrap="none" fromWordArt="1">
            <a:prstTxWarp prst="textPlain">
              <a:avLst>
                <a:gd name="adj" fmla="val 50000"/>
              </a:avLst>
            </a:prstTxWarp>
          </a:bodyPr>
          <a:lstStyle/>
          <a:p>
            <a:pPr algn="ctr"/>
            <a:r>
              <a:rPr lang="en-US" altLang="zh-CN" sz="2000" kern="10" dirty="0" smtClean="0">
                <a:ln w="19050">
                  <a:noFill/>
                  <a:round/>
                  <a:headEnd/>
                  <a:tailEnd/>
                </a:ln>
                <a:solidFill>
                  <a:srgbClr val="FFFFFF"/>
                </a:solidFill>
                <a:effectLst>
                  <a:prstShdw prst="shdw17" dist="17961" dir="13500000">
                    <a:srgbClr val="080808"/>
                  </a:prstShdw>
                </a:effectLst>
                <a:latin typeface="Arial Black"/>
              </a:rPr>
              <a:t>1</a:t>
            </a:r>
            <a:endParaRPr lang="zh-CN" altLang="en-US" sz="2000" kern="10" dirty="0">
              <a:ln w="19050">
                <a:noFill/>
                <a:round/>
                <a:headEnd/>
                <a:tailEnd/>
              </a:ln>
              <a:solidFill>
                <a:srgbClr val="FFFFFF"/>
              </a:solidFill>
              <a:effectLst>
                <a:prstShdw prst="shdw17" dist="17961" dir="13500000">
                  <a:srgbClr val="080808"/>
                </a:prstShdw>
              </a:effectLst>
              <a:latin typeface="Arial Black"/>
            </a:endParaRPr>
          </a:p>
        </p:txBody>
      </p:sp>
      <p:sp>
        <p:nvSpPr>
          <p:cNvPr id="16" name="内容占位符 5"/>
          <p:cNvSpPr>
            <a:spLocks noGrp="1"/>
          </p:cNvSpPr>
          <p:nvPr>
            <p:ph sz="quarter" idx="16"/>
          </p:nvPr>
        </p:nvSpPr>
        <p:spPr>
          <a:xfrm>
            <a:off x="8313" y="78660"/>
            <a:ext cx="4795837" cy="586316"/>
          </a:xfrm>
        </p:spPr>
        <p:txBody>
          <a:bodyPr/>
          <a:lstStyle/>
          <a:p>
            <a:pPr lvl="0"/>
            <a:r>
              <a:rPr dirty="0" smtClean="0"/>
              <a:t>数据结构</a:t>
            </a:r>
          </a:p>
        </p:txBody>
      </p:sp>
    </p:spTree>
    <p:extLst>
      <p:ext uri="{BB962C8B-B14F-4D97-AF65-F5344CB8AC3E}">
        <p14:creationId xmlns:p14="http://schemas.microsoft.com/office/powerpoint/2010/main" val="29915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50178"/>
                                        </p:tgtEl>
                                        <p:attrNameLst>
                                          <p:attrName>style.visibility</p:attrName>
                                        </p:attrNameLst>
                                      </p:cBhvr>
                                      <p:to>
                                        <p:strVal val="visible"/>
                                      </p:to>
                                    </p:set>
                                    <p:anim calcmode="discrete" valueType="clr">
                                      <p:cBhvr override="childStyle">
                                        <p:cTn id="7" dur="80"/>
                                        <p:tgtEl>
                                          <p:spTgt spid="50178"/>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0178"/>
                                        </p:tgtEl>
                                        <p:attrNameLst>
                                          <p:attrName>fillcolor</p:attrName>
                                        </p:attrNameLst>
                                      </p:cBhvr>
                                      <p:tavLst>
                                        <p:tav tm="0">
                                          <p:val>
                                            <p:clrVal>
                                              <a:schemeClr val="accent2"/>
                                            </p:clrVal>
                                          </p:val>
                                        </p:tav>
                                        <p:tav tm="50000">
                                          <p:val>
                                            <p:clrVal>
                                              <a:schemeClr val="hlink"/>
                                            </p:clrVal>
                                          </p:val>
                                        </p:tav>
                                      </p:tavLst>
                                    </p:anim>
                                    <p:set>
                                      <p:cBhvr>
                                        <p:cTn id="9" dur="80"/>
                                        <p:tgtEl>
                                          <p:spTgt spid="50178"/>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grpId="0" nodeType="clickEffect">
                                  <p:stCondLst>
                                    <p:cond delay="0"/>
                                  </p:stCondLst>
                                  <p:childTnLst>
                                    <p:set>
                                      <p:cBhvr>
                                        <p:cTn id="13" dur="1" fill="hold">
                                          <p:stCondLst>
                                            <p:cond delay="0"/>
                                          </p:stCondLst>
                                        </p:cTn>
                                        <p:tgtEl>
                                          <p:spTgt spid="53264"/>
                                        </p:tgtEl>
                                        <p:attrNameLst>
                                          <p:attrName>style.visibility</p:attrName>
                                        </p:attrNameLst>
                                      </p:cBhvr>
                                      <p:to>
                                        <p:strVal val="visible"/>
                                      </p:to>
                                    </p:set>
                                    <p:animEffect transition="in" filter="slide(fromLeft)">
                                      <p:cBhvr>
                                        <p:cTn id="14" dur="500"/>
                                        <p:tgtEl>
                                          <p:spTgt spid="5326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53266"/>
                                        </p:tgtEl>
                                        <p:attrNameLst>
                                          <p:attrName>style.visibility</p:attrName>
                                        </p:attrNameLst>
                                      </p:cBhvr>
                                      <p:to>
                                        <p:strVal val="visible"/>
                                      </p:to>
                                    </p:set>
                                    <p:animEffect transition="in" filter="slide(fromLeft)">
                                      <p:cBhvr>
                                        <p:cTn id="19" dur="500"/>
                                        <p:tgtEl>
                                          <p:spTgt spid="53266"/>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53265"/>
                                        </p:tgtEl>
                                        <p:attrNameLst>
                                          <p:attrName>style.visibility</p:attrName>
                                        </p:attrNameLst>
                                      </p:cBhvr>
                                      <p:to>
                                        <p:strVal val="visible"/>
                                      </p:to>
                                    </p:set>
                                    <p:animEffect transition="in" filter="slide(fromLeft)">
                                      <p:cBhvr>
                                        <p:cTn id="24" dur="500"/>
                                        <p:tgtEl>
                                          <p:spTgt spid="53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3264" grpId="0"/>
      <p:bldP spid="53265" grpId="0"/>
      <p:bldP spid="53266"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761999" y="1858941"/>
            <a:ext cx="8228073" cy="626710"/>
          </a:xfrm>
          <a:prstGeom prst="rect">
            <a:avLst/>
          </a:prstGeom>
          <a:noFill/>
          <a:ln w="9525">
            <a:noFill/>
            <a:miter lim="800000"/>
            <a:headEnd/>
            <a:tailEnd/>
          </a:ln>
        </p:spPr>
        <p:txBody>
          <a:bodyPr wrap="square">
            <a:spAutoFit/>
          </a:bodyPr>
          <a:lstStyle/>
          <a:p>
            <a:pPr>
              <a:lnSpc>
                <a:spcPct val="120000"/>
              </a:lnSpc>
            </a:pPr>
            <a:r>
              <a:rPr lang="en-US" altLang="zh-CN" sz="3200" b="0" dirty="0" smtClean="0">
                <a:solidFill>
                  <a:srgbClr val="000000"/>
                </a:solidFill>
                <a:ea typeface="楷体_GB2312"/>
              </a:rPr>
              <a:t>1</a:t>
            </a:r>
            <a:r>
              <a:rPr lang="en-US" altLang="zh-CN" sz="3200" b="0" dirty="0" smtClean="0">
                <a:solidFill>
                  <a:srgbClr val="000000"/>
                </a:solidFill>
                <a:latin typeface="楷体_GB2312" pitchFamily="49" charset="-122"/>
                <a:ea typeface="楷体_GB2312"/>
              </a:rPr>
              <a:t>.</a:t>
            </a:r>
            <a:r>
              <a:rPr lang="zh-CN" altLang="en-US" sz="3200" b="0" dirty="0" smtClean="0">
                <a:solidFill>
                  <a:srgbClr val="000000"/>
                </a:solidFill>
                <a:latin typeface="楷体_GB2312" pitchFamily="49" charset="-122"/>
                <a:ea typeface="楷体_GB2312"/>
              </a:rPr>
              <a:t>熟悉</a:t>
            </a:r>
            <a:r>
              <a:rPr lang="zh-CN" altLang="en-US" sz="3200" b="0" dirty="0">
                <a:solidFill>
                  <a:srgbClr val="000000"/>
                </a:solidFill>
                <a:latin typeface="楷体_GB2312" pitchFamily="49" charset="-122"/>
                <a:ea typeface="楷体_GB2312"/>
              </a:rPr>
              <a:t>各名词、术语的含义，掌握基本概念。</a:t>
            </a:r>
            <a:endParaRPr lang="zh-CN" altLang="en-US" sz="3200" b="0" dirty="0">
              <a:solidFill>
                <a:srgbClr val="000000"/>
              </a:solidFill>
              <a:ea typeface="楷体_GB2312"/>
            </a:endParaRPr>
          </a:p>
        </p:txBody>
      </p:sp>
      <p:sp>
        <p:nvSpPr>
          <p:cNvPr id="96260" name="Text Box 4"/>
          <p:cNvSpPr txBox="1">
            <a:spLocks noChangeArrowheads="1"/>
          </p:cNvSpPr>
          <p:nvPr/>
        </p:nvSpPr>
        <p:spPr bwMode="auto">
          <a:xfrm>
            <a:off x="373005" y="1092168"/>
            <a:ext cx="2646878" cy="584775"/>
          </a:xfrm>
          <a:prstGeom prst="rect">
            <a:avLst/>
          </a:prstGeom>
          <a:noFill/>
          <a:ln w="9525">
            <a:noFill/>
            <a:miter lim="800000"/>
            <a:headEnd/>
            <a:tailEnd/>
          </a:ln>
        </p:spPr>
        <p:txBody>
          <a:bodyPr wrap="none">
            <a:spAutoFit/>
          </a:bodyPr>
          <a:lstStyle/>
          <a:p>
            <a:r>
              <a:rPr lang="zh-CN" altLang="en-US" sz="3200" dirty="0">
                <a:solidFill>
                  <a:srgbClr val="FF0000"/>
                </a:solidFill>
                <a:ea typeface="楷体_GB2312"/>
              </a:rPr>
              <a:t>本章学习要点</a:t>
            </a:r>
          </a:p>
        </p:txBody>
      </p:sp>
      <p:sp>
        <p:nvSpPr>
          <p:cNvPr id="96261" name="Text Box 5"/>
          <p:cNvSpPr txBox="1">
            <a:spLocks noChangeArrowheads="1"/>
          </p:cNvSpPr>
          <p:nvPr/>
        </p:nvSpPr>
        <p:spPr bwMode="auto">
          <a:xfrm>
            <a:off x="791580" y="2816932"/>
            <a:ext cx="8332839" cy="1274195"/>
          </a:xfrm>
          <a:prstGeom prst="rect">
            <a:avLst/>
          </a:prstGeom>
          <a:noFill/>
          <a:ln w="9525" algn="ctr">
            <a:noFill/>
            <a:miter lim="800000"/>
            <a:headEnd/>
            <a:tailEnd/>
          </a:ln>
        </p:spPr>
        <p:txBody>
          <a:bodyPr wrap="square">
            <a:spAutoFit/>
          </a:bodyPr>
          <a:lstStyle/>
          <a:p>
            <a:pPr>
              <a:lnSpc>
                <a:spcPct val="120000"/>
              </a:lnSpc>
            </a:pPr>
            <a:r>
              <a:rPr lang="en-US" altLang="zh-CN" sz="3200" b="0" dirty="0" smtClean="0">
                <a:solidFill>
                  <a:srgbClr val="000000"/>
                </a:solidFill>
                <a:latin typeface="楷体_GB2312" pitchFamily="49" charset="-122"/>
                <a:ea typeface="楷体_GB2312"/>
              </a:rPr>
              <a:t>2.</a:t>
            </a:r>
            <a:r>
              <a:rPr lang="zh-CN" altLang="en-US" sz="3200" b="0" dirty="0" smtClean="0">
                <a:solidFill>
                  <a:srgbClr val="000000"/>
                </a:solidFill>
                <a:latin typeface="楷体_GB2312" pitchFamily="49" charset="-122"/>
                <a:ea typeface="楷体_GB2312"/>
              </a:rPr>
              <a:t>掌握</a:t>
            </a:r>
            <a:r>
              <a:rPr lang="zh-CN" altLang="en-US" sz="3200" b="0" dirty="0">
                <a:solidFill>
                  <a:srgbClr val="000000"/>
                </a:solidFill>
                <a:latin typeface="楷体_GB2312" pitchFamily="49" charset="-122"/>
                <a:ea typeface="楷体_GB2312"/>
              </a:rPr>
              <a:t>计算语句</a:t>
            </a:r>
            <a:r>
              <a:rPr lang="zh-CN" altLang="en-US" sz="3200" b="0" dirty="0" smtClean="0">
                <a:solidFill>
                  <a:srgbClr val="000000"/>
                </a:solidFill>
                <a:latin typeface="楷体_GB2312" pitchFamily="49" charset="-122"/>
                <a:ea typeface="楷体_GB2312"/>
              </a:rPr>
              <a:t>频度、估算</a:t>
            </a:r>
            <a:r>
              <a:rPr lang="zh-CN" altLang="en-US" sz="3200" b="0" dirty="0">
                <a:solidFill>
                  <a:srgbClr val="000000"/>
                </a:solidFill>
                <a:latin typeface="楷体_GB2312" pitchFamily="49" charset="-122"/>
                <a:ea typeface="楷体_GB2312"/>
              </a:rPr>
              <a:t>算法时间复杂</a:t>
            </a:r>
            <a:r>
              <a:rPr lang="zh-CN" altLang="en-US" sz="3200" b="0" dirty="0" smtClean="0">
                <a:solidFill>
                  <a:srgbClr val="000000"/>
                </a:solidFill>
                <a:latin typeface="楷体_GB2312" pitchFamily="49" charset="-122"/>
                <a:ea typeface="楷体_GB2312"/>
              </a:rPr>
              <a:t>度和空间</a:t>
            </a:r>
            <a:r>
              <a:rPr lang="zh-CN" altLang="en-US" sz="3200" b="0" dirty="0" smtClean="0">
                <a:solidFill>
                  <a:srgbClr val="000000"/>
                </a:solidFill>
                <a:latin typeface="楷体_GB2312" pitchFamily="49" charset="-122"/>
                <a:ea typeface="楷体_GB2312"/>
              </a:rPr>
              <a:t>复杂度的</a:t>
            </a:r>
            <a:r>
              <a:rPr lang="zh-CN" altLang="en-US" sz="3200" b="0" dirty="0" smtClean="0">
                <a:solidFill>
                  <a:srgbClr val="000000"/>
                </a:solidFill>
                <a:latin typeface="楷体_GB2312" pitchFamily="49" charset="-122"/>
                <a:ea typeface="楷体_GB2312"/>
              </a:rPr>
              <a:t>方法</a:t>
            </a:r>
            <a:r>
              <a:rPr lang="zh-CN" altLang="en-US" sz="3200" b="0" dirty="0">
                <a:solidFill>
                  <a:srgbClr val="000000"/>
                </a:solidFill>
                <a:latin typeface="楷体_GB2312" pitchFamily="49" charset="-122"/>
                <a:ea typeface="楷体_GB2312"/>
              </a:rPr>
              <a:t>。</a:t>
            </a:r>
          </a:p>
        </p:txBody>
      </p:sp>
      <p:sp>
        <p:nvSpPr>
          <p:cNvPr id="15" name="内容占位符 14"/>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336492" y="1858941"/>
            <a:ext cx="8534400" cy="9461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2800" b="0" dirty="0">
                <a:latin typeface="楷体_GB2312" pitchFamily="49" charset="-122"/>
                <a:ea typeface="楷体_GB2312" pitchFamily="49" charset="-122"/>
              </a:rPr>
              <a:t>1.8   </a:t>
            </a:r>
            <a:r>
              <a:rPr lang="zh-CN" altLang="en-US" sz="2800" b="0" dirty="0">
                <a:latin typeface="楷体_GB2312" pitchFamily="49" charset="-122"/>
                <a:ea typeface="楷体_GB2312" pitchFamily="49" charset="-122"/>
              </a:rPr>
              <a:t>设</a:t>
            </a:r>
            <a:r>
              <a:rPr lang="en-US" altLang="zh-CN" sz="2800" b="0" dirty="0">
                <a:latin typeface="楷体_GB2312" pitchFamily="49" charset="-122"/>
                <a:ea typeface="楷体_GB2312" pitchFamily="49" charset="-122"/>
              </a:rPr>
              <a:t>n</a:t>
            </a:r>
            <a:r>
              <a:rPr lang="zh-CN" altLang="en-US" sz="2800" b="0" dirty="0">
                <a:latin typeface="楷体_GB2312" pitchFamily="49" charset="-122"/>
                <a:ea typeface="楷体_GB2312" pitchFamily="49" charset="-122"/>
              </a:rPr>
              <a:t>为正整数，试确定下列程序段</a:t>
            </a:r>
            <a:r>
              <a:rPr lang="zh-CN" altLang="en-US" sz="2800" b="0" dirty="0" smtClean="0">
                <a:latin typeface="楷体_GB2312" pitchFamily="49" charset="-122"/>
                <a:ea typeface="楷体_GB2312" pitchFamily="49" charset="-122"/>
              </a:rPr>
              <a:t>中：</a:t>
            </a:r>
            <a:r>
              <a:rPr lang="en-US" altLang="zh-CN" sz="2800" b="0" dirty="0" smtClean="0">
                <a:latin typeface="楷体_GB2312" pitchFamily="49" charset="-122"/>
                <a:ea typeface="楷体_GB2312" pitchFamily="49" charset="-122"/>
              </a:rPr>
              <a:t>1)</a:t>
            </a:r>
            <a:r>
              <a:rPr lang="zh-CN" altLang="en-US" sz="2800" b="0" dirty="0" smtClean="0">
                <a:latin typeface="楷体_GB2312" pitchFamily="49" charset="-122"/>
                <a:ea typeface="楷体_GB2312" pitchFamily="49" charset="-122"/>
              </a:rPr>
              <a:t>前置以记号</a:t>
            </a:r>
            <a:r>
              <a:rPr lang="en-US" altLang="zh-CN" sz="2800" b="0" dirty="0" smtClean="0">
                <a:latin typeface="楷体_GB2312" pitchFamily="49" charset="-122"/>
                <a:ea typeface="楷体_GB2312" pitchFamily="49" charset="-122"/>
              </a:rPr>
              <a:t>@</a:t>
            </a:r>
            <a:r>
              <a:rPr lang="zh-CN" altLang="en-US" sz="2800" b="0" dirty="0" smtClean="0">
                <a:latin typeface="楷体_GB2312" pitchFamily="49" charset="-122"/>
                <a:ea typeface="楷体_GB2312" pitchFamily="49" charset="-122"/>
              </a:rPr>
              <a:t>的语句的频度</a:t>
            </a:r>
            <a:r>
              <a:rPr lang="en-US" altLang="zh-CN" sz="2800" b="0" dirty="0" smtClean="0">
                <a:latin typeface="楷体_GB2312" pitchFamily="49" charset="-122"/>
                <a:ea typeface="楷体_GB2312" pitchFamily="49" charset="-122"/>
              </a:rPr>
              <a:t>;2)</a:t>
            </a:r>
            <a:r>
              <a:rPr lang="zh-CN" altLang="en-US" sz="2800" b="0" dirty="0" smtClean="0">
                <a:latin typeface="楷体_GB2312" pitchFamily="49" charset="-122"/>
                <a:ea typeface="楷体_GB2312" pitchFamily="49" charset="-122"/>
              </a:rPr>
              <a:t>时间复杂度</a:t>
            </a:r>
            <a:endParaRPr lang="zh-CN" altLang="en-US" sz="2800" b="0" dirty="0">
              <a:latin typeface="楷体_GB2312" pitchFamily="49" charset="-122"/>
              <a:ea typeface="楷体_GB2312" pitchFamily="49" charset="-122"/>
            </a:endParaRPr>
          </a:p>
        </p:txBody>
      </p:sp>
      <p:sp>
        <p:nvSpPr>
          <p:cNvPr id="97284" name="Text Box 4"/>
          <p:cNvSpPr txBox="1">
            <a:spLocks noChangeArrowheads="1"/>
          </p:cNvSpPr>
          <p:nvPr/>
        </p:nvSpPr>
        <p:spPr bwMode="auto">
          <a:xfrm>
            <a:off x="0" y="3027366"/>
            <a:ext cx="3505200" cy="2017712"/>
          </a:xfrm>
          <a:prstGeom prst="rect">
            <a:avLst/>
          </a:prstGeom>
          <a:noFill/>
          <a:ln w="12700" cap="sq">
            <a:noFill/>
            <a:miter lim="800000"/>
            <a:headEnd type="none" w="sm" len="sm"/>
            <a:tailEnd type="none" w="sm" len="sm"/>
          </a:ln>
        </p:spPr>
        <p:txBody>
          <a:bodyPr>
            <a:spAutoFit/>
          </a:bodyPr>
          <a:lstStyle/>
          <a:p>
            <a:pPr>
              <a:lnSpc>
                <a:spcPct val="75000"/>
              </a:lnSpc>
              <a:spcBef>
                <a:spcPct val="50000"/>
              </a:spcBef>
            </a:pPr>
            <a:r>
              <a:rPr lang="zh-CN" altLang="en-US" sz="2800" b="0"/>
              <a:t>（</a:t>
            </a:r>
            <a:r>
              <a:rPr lang="en-US" altLang="zh-CN" sz="2800" b="0"/>
              <a:t>1</a:t>
            </a:r>
            <a:r>
              <a:rPr lang="zh-CN" altLang="en-US" sz="2800" b="0"/>
              <a:t>）</a:t>
            </a:r>
            <a:r>
              <a:rPr lang="en-US" altLang="zh-CN" sz="2800" b="0"/>
              <a:t>i=1; k=0;</a:t>
            </a:r>
          </a:p>
          <a:p>
            <a:pPr>
              <a:lnSpc>
                <a:spcPct val="75000"/>
              </a:lnSpc>
              <a:spcBef>
                <a:spcPct val="50000"/>
              </a:spcBef>
            </a:pPr>
            <a:r>
              <a:rPr lang="en-US" altLang="zh-CN" sz="2800" b="0"/>
              <a:t>        while(i&lt;=n-1){</a:t>
            </a:r>
          </a:p>
          <a:p>
            <a:pPr>
              <a:lnSpc>
                <a:spcPct val="75000"/>
              </a:lnSpc>
              <a:spcBef>
                <a:spcPct val="50000"/>
              </a:spcBef>
            </a:pPr>
            <a:r>
              <a:rPr lang="en-US" altLang="zh-CN" sz="2800" b="0"/>
              <a:t>       @ k+=10*i;</a:t>
            </a:r>
          </a:p>
          <a:p>
            <a:pPr>
              <a:lnSpc>
                <a:spcPct val="75000"/>
              </a:lnSpc>
              <a:spcBef>
                <a:spcPct val="50000"/>
              </a:spcBef>
            </a:pPr>
            <a:r>
              <a:rPr lang="en-US" altLang="zh-CN" sz="2800" b="0"/>
              <a:t>            i++;}</a:t>
            </a:r>
          </a:p>
        </p:txBody>
      </p:sp>
      <p:sp>
        <p:nvSpPr>
          <p:cNvPr id="97285" name="Text Box 5"/>
          <p:cNvSpPr txBox="1">
            <a:spLocks noChangeArrowheads="1"/>
          </p:cNvSpPr>
          <p:nvPr/>
        </p:nvSpPr>
        <p:spPr bwMode="auto">
          <a:xfrm>
            <a:off x="2957512" y="3027366"/>
            <a:ext cx="3886200" cy="2552700"/>
          </a:xfrm>
          <a:prstGeom prst="rect">
            <a:avLst/>
          </a:prstGeom>
          <a:noFill/>
          <a:ln w="12700" cap="sq">
            <a:noFill/>
            <a:miter lim="800000"/>
            <a:headEnd type="none" w="sm" len="sm"/>
            <a:tailEnd type="none" w="sm" len="sm"/>
          </a:ln>
        </p:spPr>
        <p:txBody>
          <a:bodyPr>
            <a:spAutoFit/>
          </a:bodyPr>
          <a:lstStyle/>
          <a:p>
            <a:pPr>
              <a:lnSpc>
                <a:spcPct val="75000"/>
              </a:lnSpc>
              <a:spcBef>
                <a:spcPct val="50000"/>
              </a:spcBef>
            </a:pPr>
            <a:r>
              <a:rPr lang="zh-CN" altLang="en-US" sz="2800" b="0"/>
              <a:t>（</a:t>
            </a:r>
            <a:r>
              <a:rPr lang="en-US" altLang="zh-CN" sz="2800" b="0"/>
              <a:t>2</a:t>
            </a:r>
            <a:r>
              <a:rPr lang="zh-CN" altLang="en-US" sz="2800" b="0"/>
              <a:t>）</a:t>
            </a:r>
            <a:r>
              <a:rPr lang="en-US" altLang="zh-CN" sz="2800" b="0"/>
              <a:t>i=1; k=0;</a:t>
            </a:r>
          </a:p>
          <a:p>
            <a:pPr>
              <a:lnSpc>
                <a:spcPct val="75000"/>
              </a:lnSpc>
              <a:spcBef>
                <a:spcPct val="50000"/>
              </a:spcBef>
            </a:pPr>
            <a:r>
              <a:rPr lang="en-US" altLang="zh-CN" sz="2800" b="0"/>
              <a:t>        do {</a:t>
            </a:r>
          </a:p>
          <a:p>
            <a:pPr>
              <a:lnSpc>
                <a:spcPct val="75000"/>
              </a:lnSpc>
              <a:spcBef>
                <a:spcPct val="50000"/>
              </a:spcBef>
            </a:pPr>
            <a:r>
              <a:rPr lang="en-US" altLang="zh-CN" sz="2800" b="0"/>
              <a:t>       @ k+=10*i;</a:t>
            </a:r>
          </a:p>
          <a:p>
            <a:pPr>
              <a:lnSpc>
                <a:spcPct val="75000"/>
              </a:lnSpc>
              <a:spcBef>
                <a:spcPct val="50000"/>
              </a:spcBef>
            </a:pPr>
            <a:r>
              <a:rPr lang="en-US" altLang="zh-CN" sz="2800" b="0"/>
              <a:t>            i++;</a:t>
            </a:r>
          </a:p>
          <a:p>
            <a:pPr>
              <a:lnSpc>
                <a:spcPct val="75000"/>
              </a:lnSpc>
              <a:spcBef>
                <a:spcPct val="50000"/>
              </a:spcBef>
            </a:pPr>
            <a:r>
              <a:rPr lang="en-US" altLang="zh-CN" sz="2800" b="0"/>
              <a:t>          }while(i&lt;=n-1);</a:t>
            </a:r>
            <a:endParaRPr lang="en-US" altLang="zh-CN" b="0"/>
          </a:p>
        </p:txBody>
      </p:sp>
      <p:sp>
        <p:nvSpPr>
          <p:cNvPr id="97286" name="Rectangle 6"/>
          <p:cNvSpPr>
            <a:spLocks noChangeArrowheads="1"/>
          </p:cNvSpPr>
          <p:nvPr/>
        </p:nvSpPr>
        <p:spPr bwMode="auto">
          <a:xfrm>
            <a:off x="5768975" y="2990853"/>
            <a:ext cx="3429000" cy="2017713"/>
          </a:xfrm>
          <a:prstGeom prst="rect">
            <a:avLst/>
          </a:prstGeom>
          <a:noFill/>
          <a:ln w="12700" cap="sq">
            <a:noFill/>
            <a:miter lim="800000"/>
            <a:headEnd type="none" w="sm" len="sm"/>
            <a:tailEnd type="none" w="sm" len="sm"/>
          </a:ln>
        </p:spPr>
        <p:txBody>
          <a:bodyPr>
            <a:spAutoFit/>
          </a:bodyPr>
          <a:lstStyle/>
          <a:p>
            <a:pPr>
              <a:lnSpc>
                <a:spcPct val="75000"/>
              </a:lnSpc>
              <a:spcBef>
                <a:spcPct val="50000"/>
              </a:spcBef>
            </a:pPr>
            <a:r>
              <a:rPr lang="zh-CN" altLang="en-US" sz="2800" b="0"/>
              <a:t>（</a:t>
            </a:r>
            <a:r>
              <a:rPr lang="en-US" altLang="zh-CN" sz="2800" b="0"/>
              <a:t>3</a:t>
            </a:r>
            <a:r>
              <a:rPr lang="zh-CN" altLang="en-US" sz="2800" b="0"/>
              <a:t>）</a:t>
            </a:r>
            <a:r>
              <a:rPr lang="en-US" altLang="zh-CN" sz="2800" b="0"/>
              <a:t>i=1; k=0;</a:t>
            </a:r>
          </a:p>
          <a:p>
            <a:pPr>
              <a:lnSpc>
                <a:spcPct val="75000"/>
              </a:lnSpc>
              <a:spcBef>
                <a:spcPct val="50000"/>
              </a:spcBef>
            </a:pPr>
            <a:r>
              <a:rPr lang="en-US" altLang="zh-CN" sz="2800" b="0"/>
              <a:t>        while(i&lt;=n-1){</a:t>
            </a:r>
          </a:p>
          <a:p>
            <a:pPr>
              <a:lnSpc>
                <a:spcPct val="75000"/>
              </a:lnSpc>
              <a:spcBef>
                <a:spcPct val="50000"/>
              </a:spcBef>
            </a:pPr>
            <a:r>
              <a:rPr lang="en-US" altLang="zh-CN" sz="2800" b="0"/>
              <a:t>               i++;</a:t>
            </a:r>
          </a:p>
          <a:p>
            <a:pPr>
              <a:lnSpc>
                <a:spcPct val="75000"/>
              </a:lnSpc>
              <a:spcBef>
                <a:spcPct val="50000"/>
              </a:spcBef>
            </a:pPr>
            <a:r>
              <a:rPr lang="en-US" altLang="zh-CN" sz="2800" b="0"/>
              <a:t>          @ k+=10*i;}</a:t>
            </a:r>
          </a:p>
        </p:txBody>
      </p:sp>
      <p:sp>
        <p:nvSpPr>
          <p:cNvPr id="97287" name="Text Box 2"/>
          <p:cNvSpPr txBox="1">
            <a:spLocks noChangeArrowheads="1"/>
          </p:cNvSpPr>
          <p:nvPr/>
        </p:nvSpPr>
        <p:spPr bwMode="auto">
          <a:xfrm>
            <a:off x="226953" y="1092168"/>
            <a:ext cx="8610600" cy="5847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dirty="0">
                <a:solidFill>
                  <a:srgbClr val="FF0000"/>
                </a:solidFill>
              </a:rPr>
              <a:t>习题： </a:t>
            </a:r>
            <a:r>
              <a:rPr lang="en-US" altLang="zh-CN" sz="3200" dirty="0">
                <a:solidFill>
                  <a:srgbClr val="FF0000"/>
                </a:solidFill>
              </a:rPr>
              <a:t>1.8      </a:t>
            </a:r>
            <a:r>
              <a:rPr lang="en-US" altLang="zh-CN" sz="3200" dirty="0" smtClean="0">
                <a:solidFill>
                  <a:srgbClr val="FF0000"/>
                </a:solidFill>
              </a:rPr>
              <a:t> </a:t>
            </a:r>
            <a:endParaRPr lang="en-US" altLang="zh-CN" sz="3200" dirty="0">
              <a:solidFill>
                <a:srgbClr val="FF0000"/>
              </a:solidFill>
            </a:endParaRPr>
          </a:p>
        </p:txBody>
      </p:sp>
      <p:sp>
        <p:nvSpPr>
          <p:cNvPr id="18" name="内容占位符 15"/>
          <p:cNvSpPr>
            <a:spLocks noGrp="1"/>
          </p:cNvSpPr>
          <p:nvPr>
            <p:ph sz="quarter" idx="16"/>
          </p:nvPr>
        </p:nvSpPr>
        <p:spPr>
          <a:xfrm>
            <a:off x="8313" y="78660"/>
            <a:ext cx="4795837" cy="586316"/>
          </a:xfrm>
        </p:spPr>
        <p:txBody>
          <a:bodyPr/>
          <a:lstStyle/>
          <a:p>
            <a:r>
              <a:rPr dirty="0" smtClean="0"/>
              <a:t>数据结构</a:t>
            </a:r>
            <a:r>
              <a:rPr lang="en-US" altLang="zh-CN" dirty="0" smtClean="0"/>
              <a:t>-</a:t>
            </a:r>
            <a:r>
              <a:rPr dirty="0" smtClean="0"/>
              <a:t>第一章 绪论</a:t>
            </a:r>
            <a:endParaRPr lang="zh-CN" altLang="en-US" dirty="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299979" y="3648078"/>
            <a:ext cx="4419600" cy="2552700"/>
          </a:xfrm>
          <a:prstGeom prst="rect">
            <a:avLst/>
          </a:prstGeom>
          <a:noFill/>
          <a:ln w="12700" cap="sq">
            <a:noFill/>
            <a:miter lim="800000"/>
            <a:headEnd type="none" w="sm" len="sm"/>
            <a:tailEnd type="none" w="sm" len="sm"/>
          </a:ln>
        </p:spPr>
        <p:txBody>
          <a:bodyPr>
            <a:spAutoFit/>
          </a:bodyPr>
          <a:lstStyle/>
          <a:p>
            <a:pPr>
              <a:lnSpc>
                <a:spcPct val="75000"/>
              </a:lnSpc>
              <a:spcBef>
                <a:spcPct val="50000"/>
              </a:spcBef>
            </a:pPr>
            <a:r>
              <a:rPr lang="en-US" altLang="zh-CN" sz="2800" b="0" dirty="0"/>
              <a:t>(5) for(</a:t>
            </a:r>
            <a:r>
              <a:rPr lang="en-US" altLang="zh-CN" sz="2800" b="0" dirty="0" err="1"/>
              <a:t>i</a:t>
            </a:r>
            <a:r>
              <a:rPr lang="en-US" altLang="zh-CN" sz="2800" b="0" dirty="0"/>
              <a:t>=1;i&lt;=</a:t>
            </a:r>
            <a:r>
              <a:rPr lang="en-US" altLang="zh-CN" sz="2800" b="0" dirty="0" err="1"/>
              <a:t>n;i</a:t>
            </a:r>
            <a:r>
              <a:rPr lang="en-US" altLang="zh-CN" sz="2800" b="0" dirty="0"/>
              <a:t>++){</a:t>
            </a:r>
          </a:p>
          <a:p>
            <a:pPr>
              <a:lnSpc>
                <a:spcPct val="75000"/>
              </a:lnSpc>
              <a:spcBef>
                <a:spcPct val="50000"/>
              </a:spcBef>
            </a:pPr>
            <a:r>
              <a:rPr lang="en-US" altLang="zh-CN" sz="2800" b="0" dirty="0"/>
              <a:t>          for(j=1;j&lt;=</a:t>
            </a:r>
            <a:r>
              <a:rPr lang="en-US" altLang="zh-CN" sz="2800" b="0" dirty="0" err="1"/>
              <a:t>i;j</a:t>
            </a:r>
            <a:r>
              <a:rPr lang="en-US" altLang="zh-CN" sz="2800" b="0" dirty="0"/>
              <a:t>++){</a:t>
            </a:r>
          </a:p>
          <a:p>
            <a:pPr>
              <a:lnSpc>
                <a:spcPct val="75000"/>
              </a:lnSpc>
              <a:spcBef>
                <a:spcPct val="50000"/>
              </a:spcBef>
            </a:pPr>
            <a:r>
              <a:rPr lang="en-US" altLang="zh-CN" sz="2800" b="0" dirty="0"/>
              <a:t>              for(k=1;k&lt;=</a:t>
            </a:r>
            <a:r>
              <a:rPr lang="en-US" altLang="zh-CN" sz="2800" b="0" dirty="0" err="1"/>
              <a:t>j;k</a:t>
            </a:r>
            <a:r>
              <a:rPr lang="en-US" altLang="zh-CN" sz="2800" b="0" dirty="0"/>
              <a:t>++)</a:t>
            </a:r>
          </a:p>
          <a:p>
            <a:pPr>
              <a:lnSpc>
                <a:spcPct val="75000"/>
              </a:lnSpc>
              <a:spcBef>
                <a:spcPct val="50000"/>
              </a:spcBef>
            </a:pPr>
            <a:r>
              <a:rPr lang="en-US" altLang="zh-CN" sz="2800" b="0" dirty="0"/>
              <a:t>              @ x+=delta;</a:t>
            </a:r>
          </a:p>
          <a:p>
            <a:pPr>
              <a:lnSpc>
                <a:spcPct val="75000"/>
              </a:lnSpc>
              <a:spcBef>
                <a:spcPct val="50000"/>
              </a:spcBef>
            </a:pPr>
            <a:r>
              <a:rPr lang="en-US" altLang="zh-CN" sz="2800" b="0" dirty="0"/>
              <a:t>    }}</a:t>
            </a:r>
          </a:p>
        </p:txBody>
      </p:sp>
      <p:sp>
        <p:nvSpPr>
          <p:cNvPr id="98307" name="Text Box 3"/>
          <p:cNvSpPr txBox="1">
            <a:spLocks noChangeArrowheads="1"/>
          </p:cNvSpPr>
          <p:nvPr/>
        </p:nvSpPr>
        <p:spPr bwMode="auto">
          <a:xfrm>
            <a:off x="4827587" y="1274733"/>
            <a:ext cx="3429000" cy="2552700"/>
          </a:xfrm>
          <a:prstGeom prst="rect">
            <a:avLst/>
          </a:prstGeom>
          <a:noFill/>
          <a:ln w="12700" cap="sq">
            <a:noFill/>
            <a:miter lim="800000"/>
            <a:headEnd type="none" w="sm" len="sm"/>
            <a:tailEnd type="none" w="sm" len="sm"/>
          </a:ln>
        </p:spPr>
        <p:txBody>
          <a:bodyPr>
            <a:spAutoFit/>
          </a:bodyPr>
          <a:lstStyle/>
          <a:p>
            <a:pPr>
              <a:lnSpc>
                <a:spcPct val="75000"/>
              </a:lnSpc>
              <a:spcBef>
                <a:spcPct val="50000"/>
              </a:spcBef>
            </a:pPr>
            <a:r>
              <a:rPr lang="en-US" altLang="zh-CN" sz="2800" b="0" dirty="0"/>
              <a:t>(6) </a:t>
            </a:r>
            <a:r>
              <a:rPr lang="en-US" altLang="zh-CN" sz="2800" b="0" dirty="0" err="1"/>
              <a:t>i</a:t>
            </a:r>
            <a:r>
              <a:rPr lang="en-US" altLang="zh-CN" sz="2800" b="0" dirty="0"/>
              <a:t>=1; j=0;</a:t>
            </a:r>
          </a:p>
          <a:p>
            <a:pPr>
              <a:lnSpc>
                <a:spcPct val="75000"/>
              </a:lnSpc>
              <a:spcBef>
                <a:spcPct val="50000"/>
              </a:spcBef>
            </a:pPr>
            <a:r>
              <a:rPr lang="en-US" altLang="zh-CN" sz="2800" b="0" dirty="0"/>
              <a:t>      while(</a:t>
            </a:r>
            <a:r>
              <a:rPr lang="en-US" altLang="zh-CN" sz="2800" b="0" dirty="0" err="1"/>
              <a:t>i+j</a:t>
            </a:r>
            <a:r>
              <a:rPr lang="en-US" altLang="zh-CN" sz="2800" b="0" dirty="0"/>
              <a:t>&lt;=n){</a:t>
            </a:r>
          </a:p>
          <a:p>
            <a:pPr>
              <a:lnSpc>
                <a:spcPct val="75000"/>
              </a:lnSpc>
              <a:spcBef>
                <a:spcPct val="50000"/>
              </a:spcBef>
            </a:pPr>
            <a:r>
              <a:rPr lang="en-US" altLang="zh-CN" sz="2800" b="0" dirty="0"/>
              <a:t>          @ if(</a:t>
            </a:r>
            <a:r>
              <a:rPr lang="en-US" altLang="zh-CN" sz="2800" b="0" dirty="0" err="1"/>
              <a:t>i</a:t>
            </a:r>
            <a:r>
              <a:rPr lang="en-US" altLang="zh-CN" sz="2800" b="0" dirty="0"/>
              <a:t>&gt;j) j++;</a:t>
            </a:r>
          </a:p>
          <a:p>
            <a:pPr>
              <a:lnSpc>
                <a:spcPct val="75000"/>
              </a:lnSpc>
              <a:spcBef>
                <a:spcPct val="50000"/>
              </a:spcBef>
            </a:pPr>
            <a:r>
              <a:rPr lang="en-US" altLang="zh-CN" sz="2800" b="0" dirty="0"/>
              <a:t>               else </a:t>
            </a:r>
            <a:r>
              <a:rPr lang="en-US" altLang="zh-CN" sz="2800" b="0" dirty="0" err="1"/>
              <a:t>i</a:t>
            </a:r>
            <a:r>
              <a:rPr lang="en-US" altLang="zh-CN" sz="2800" b="0" dirty="0"/>
              <a:t>++;</a:t>
            </a:r>
          </a:p>
          <a:p>
            <a:pPr>
              <a:lnSpc>
                <a:spcPct val="75000"/>
              </a:lnSpc>
              <a:spcBef>
                <a:spcPct val="50000"/>
              </a:spcBef>
            </a:pPr>
            <a:r>
              <a:rPr lang="en-US" altLang="zh-CN" sz="2800" b="0" dirty="0"/>
              <a:t>     }</a:t>
            </a:r>
            <a:endParaRPr lang="en-US" altLang="zh-CN" b="0" dirty="0"/>
          </a:p>
        </p:txBody>
      </p:sp>
      <p:sp>
        <p:nvSpPr>
          <p:cNvPr id="98310" name="Text Box 7"/>
          <p:cNvSpPr txBox="1">
            <a:spLocks noChangeArrowheads="1"/>
          </p:cNvSpPr>
          <p:nvPr/>
        </p:nvSpPr>
        <p:spPr bwMode="auto">
          <a:xfrm>
            <a:off x="299979" y="1311246"/>
            <a:ext cx="4114800" cy="2017712"/>
          </a:xfrm>
          <a:prstGeom prst="rect">
            <a:avLst/>
          </a:prstGeom>
          <a:noFill/>
          <a:ln w="12700" cap="sq">
            <a:noFill/>
            <a:miter lim="800000"/>
            <a:headEnd type="none" w="sm" len="sm"/>
            <a:tailEnd type="none" w="sm" len="sm"/>
          </a:ln>
        </p:spPr>
        <p:txBody>
          <a:bodyPr>
            <a:spAutoFit/>
          </a:bodyPr>
          <a:lstStyle/>
          <a:p>
            <a:pPr>
              <a:lnSpc>
                <a:spcPct val="75000"/>
              </a:lnSpc>
              <a:spcBef>
                <a:spcPct val="50000"/>
              </a:spcBef>
            </a:pPr>
            <a:r>
              <a:rPr lang="en-US" altLang="zh-CN" sz="2800" b="0" dirty="0"/>
              <a:t>(4)  k=0;</a:t>
            </a:r>
          </a:p>
          <a:p>
            <a:pPr>
              <a:lnSpc>
                <a:spcPct val="75000"/>
              </a:lnSpc>
              <a:spcBef>
                <a:spcPct val="50000"/>
              </a:spcBef>
            </a:pPr>
            <a:r>
              <a:rPr lang="en-US" altLang="zh-CN" sz="2800" b="0" dirty="0"/>
              <a:t>       for(</a:t>
            </a:r>
            <a:r>
              <a:rPr lang="en-US" altLang="zh-CN" sz="2800" b="0" dirty="0" err="1"/>
              <a:t>i</a:t>
            </a:r>
            <a:r>
              <a:rPr lang="en-US" altLang="zh-CN" sz="2800" b="0" dirty="0"/>
              <a:t>=1;i&lt;=</a:t>
            </a:r>
            <a:r>
              <a:rPr lang="en-US" altLang="zh-CN" sz="2800" b="0" dirty="0" err="1"/>
              <a:t>n;i</a:t>
            </a:r>
            <a:r>
              <a:rPr lang="en-US" altLang="zh-CN" sz="2800" b="0" dirty="0"/>
              <a:t>++){</a:t>
            </a:r>
          </a:p>
          <a:p>
            <a:pPr>
              <a:lnSpc>
                <a:spcPct val="75000"/>
              </a:lnSpc>
              <a:spcBef>
                <a:spcPct val="50000"/>
              </a:spcBef>
            </a:pPr>
            <a:r>
              <a:rPr lang="en-US" altLang="zh-CN" sz="2800" b="0" dirty="0"/>
              <a:t>          for(j=</a:t>
            </a:r>
            <a:r>
              <a:rPr lang="en-US" altLang="zh-CN" sz="2800" b="0" dirty="0" err="1"/>
              <a:t>i;j</a:t>
            </a:r>
            <a:r>
              <a:rPr lang="en-US" altLang="zh-CN" sz="2800" b="0" dirty="0"/>
              <a:t>&lt;=</a:t>
            </a:r>
            <a:r>
              <a:rPr lang="en-US" altLang="zh-CN" sz="2800" b="0" dirty="0" err="1"/>
              <a:t>n;j</a:t>
            </a:r>
            <a:r>
              <a:rPr lang="en-US" altLang="zh-CN" sz="2800" b="0" dirty="0"/>
              <a:t>++)</a:t>
            </a:r>
          </a:p>
          <a:p>
            <a:pPr>
              <a:lnSpc>
                <a:spcPct val="75000"/>
              </a:lnSpc>
              <a:spcBef>
                <a:spcPct val="50000"/>
              </a:spcBef>
            </a:pPr>
            <a:r>
              <a:rPr lang="en-US" altLang="zh-CN" sz="2800" b="0" dirty="0"/>
              <a:t>              @ k++;}</a:t>
            </a:r>
          </a:p>
        </p:txBody>
      </p:sp>
      <p:sp>
        <p:nvSpPr>
          <p:cNvPr id="16" name="内容占位符 15"/>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a:spLocks noChangeArrowheads="1"/>
          </p:cNvSpPr>
          <p:nvPr/>
        </p:nvSpPr>
        <p:spPr bwMode="auto">
          <a:xfrm>
            <a:off x="263466" y="1822428"/>
            <a:ext cx="4343400" cy="2017712"/>
          </a:xfrm>
          <a:prstGeom prst="rect">
            <a:avLst/>
          </a:prstGeom>
          <a:noFill/>
          <a:ln w="12700" cap="sq">
            <a:noFill/>
            <a:miter lim="800000"/>
            <a:headEnd type="none" w="sm" len="sm"/>
            <a:tailEnd type="none" w="sm" len="sm"/>
          </a:ln>
        </p:spPr>
        <p:txBody>
          <a:bodyPr>
            <a:spAutoFit/>
          </a:bodyPr>
          <a:lstStyle/>
          <a:p>
            <a:pPr>
              <a:lnSpc>
                <a:spcPct val="75000"/>
              </a:lnSpc>
              <a:spcBef>
                <a:spcPct val="50000"/>
              </a:spcBef>
            </a:pPr>
            <a:r>
              <a:rPr lang="en-US" altLang="zh-CN" sz="2800" b="0" dirty="0"/>
              <a:t>(7) x=n;  y=0;  //n</a:t>
            </a:r>
            <a:r>
              <a:rPr lang="zh-CN" altLang="en-US" sz="2800" b="0" dirty="0">
                <a:latin typeface="楷体_GB2312" pitchFamily="49" charset="-122"/>
                <a:ea typeface="楷体_GB2312" pitchFamily="49" charset="-122"/>
              </a:rPr>
              <a:t>不小于</a:t>
            </a:r>
            <a:r>
              <a:rPr lang="en-US" altLang="zh-CN" sz="2800" b="0" dirty="0">
                <a:latin typeface="楷体_GB2312" pitchFamily="49" charset="-122"/>
                <a:ea typeface="楷体_GB2312" pitchFamily="49" charset="-122"/>
              </a:rPr>
              <a:t>1</a:t>
            </a:r>
          </a:p>
          <a:p>
            <a:pPr>
              <a:lnSpc>
                <a:spcPct val="75000"/>
              </a:lnSpc>
              <a:spcBef>
                <a:spcPct val="50000"/>
              </a:spcBef>
            </a:pPr>
            <a:r>
              <a:rPr lang="en-US" altLang="zh-CN" sz="2800" b="0" dirty="0"/>
              <a:t>      while(x&gt;=(y+1)*(y+1)){</a:t>
            </a:r>
          </a:p>
          <a:p>
            <a:pPr>
              <a:lnSpc>
                <a:spcPct val="75000"/>
              </a:lnSpc>
              <a:spcBef>
                <a:spcPct val="50000"/>
              </a:spcBef>
            </a:pPr>
            <a:r>
              <a:rPr lang="en-US" altLang="zh-CN" sz="2800" b="0" dirty="0"/>
              <a:t>          @ y++;</a:t>
            </a:r>
          </a:p>
          <a:p>
            <a:pPr>
              <a:lnSpc>
                <a:spcPct val="75000"/>
              </a:lnSpc>
              <a:spcBef>
                <a:spcPct val="50000"/>
              </a:spcBef>
            </a:pPr>
            <a:r>
              <a:rPr lang="en-US" altLang="zh-CN" sz="2800" b="0" dirty="0"/>
              <a:t>      }</a:t>
            </a:r>
            <a:endParaRPr lang="en-US" altLang="zh-CN" b="0" dirty="0"/>
          </a:p>
        </p:txBody>
      </p:sp>
      <p:sp>
        <p:nvSpPr>
          <p:cNvPr id="98309" name="Text Box 5"/>
          <p:cNvSpPr txBox="1">
            <a:spLocks noChangeArrowheads="1"/>
          </p:cNvSpPr>
          <p:nvPr/>
        </p:nvSpPr>
        <p:spPr bwMode="auto">
          <a:xfrm>
            <a:off x="4953000" y="1785915"/>
            <a:ext cx="4191000" cy="3087687"/>
          </a:xfrm>
          <a:prstGeom prst="rect">
            <a:avLst/>
          </a:prstGeom>
          <a:noFill/>
          <a:ln w="12700" cap="sq">
            <a:noFill/>
            <a:miter lim="800000"/>
            <a:headEnd type="none" w="sm" len="sm"/>
            <a:tailEnd type="none" w="sm" len="sm"/>
          </a:ln>
        </p:spPr>
        <p:txBody>
          <a:bodyPr>
            <a:spAutoFit/>
          </a:bodyPr>
          <a:lstStyle/>
          <a:p>
            <a:pPr>
              <a:lnSpc>
                <a:spcPct val="75000"/>
              </a:lnSpc>
              <a:spcBef>
                <a:spcPct val="50000"/>
              </a:spcBef>
            </a:pPr>
            <a:r>
              <a:rPr lang="en-US" altLang="zh-CN" sz="2800" b="0" dirty="0"/>
              <a:t>(8) x=91;  y=100; </a:t>
            </a:r>
          </a:p>
          <a:p>
            <a:pPr>
              <a:lnSpc>
                <a:spcPct val="75000"/>
              </a:lnSpc>
              <a:spcBef>
                <a:spcPct val="50000"/>
              </a:spcBef>
            </a:pPr>
            <a:r>
              <a:rPr lang="en-US" altLang="zh-CN" sz="2800" b="0" dirty="0"/>
              <a:t>      while(y&gt;0){</a:t>
            </a:r>
          </a:p>
          <a:p>
            <a:pPr>
              <a:lnSpc>
                <a:spcPct val="75000"/>
              </a:lnSpc>
              <a:spcBef>
                <a:spcPct val="50000"/>
              </a:spcBef>
            </a:pPr>
            <a:r>
              <a:rPr lang="en-US" altLang="zh-CN" sz="2800" b="0" dirty="0"/>
              <a:t>          @ if (x&gt;100)</a:t>
            </a:r>
          </a:p>
          <a:p>
            <a:pPr>
              <a:lnSpc>
                <a:spcPct val="75000"/>
              </a:lnSpc>
              <a:spcBef>
                <a:spcPct val="50000"/>
              </a:spcBef>
            </a:pPr>
            <a:r>
              <a:rPr lang="en-US" altLang="zh-CN" sz="2800" b="0" dirty="0"/>
              <a:t>                   {x-=10;  y--;}</a:t>
            </a:r>
          </a:p>
          <a:p>
            <a:pPr>
              <a:lnSpc>
                <a:spcPct val="75000"/>
              </a:lnSpc>
              <a:spcBef>
                <a:spcPct val="50000"/>
              </a:spcBef>
            </a:pPr>
            <a:r>
              <a:rPr lang="en-US" altLang="zh-CN" sz="2800" b="0" dirty="0"/>
              <a:t>              else x++;</a:t>
            </a:r>
          </a:p>
          <a:p>
            <a:pPr>
              <a:lnSpc>
                <a:spcPct val="75000"/>
              </a:lnSpc>
              <a:spcBef>
                <a:spcPct val="50000"/>
              </a:spcBef>
            </a:pPr>
            <a:r>
              <a:rPr lang="en-US" altLang="zh-CN" sz="2800" b="0" dirty="0"/>
              <a:t>      }</a:t>
            </a:r>
            <a:endParaRPr lang="en-US" altLang="zh-CN" b="0" dirty="0"/>
          </a:p>
        </p:txBody>
      </p:sp>
      <p:sp>
        <p:nvSpPr>
          <p:cNvPr id="16" name="内容占位符 15"/>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82544" y="1895454"/>
            <a:ext cx="8424862" cy="954107"/>
          </a:xfrm>
          <a:prstGeom prst="rect">
            <a:avLst/>
          </a:prstGeom>
          <a:noFill/>
          <a:ln w="12700" cap="sq">
            <a:noFill/>
            <a:miter lim="800000"/>
            <a:headEnd type="none" w="sm" len="sm"/>
            <a:tailEnd type="none" w="sm" len="sm"/>
          </a:ln>
        </p:spPr>
        <p:txBody>
          <a:bodyPr>
            <a:spAutoFit/>
          </a:bodyPr>
          <a:lstStyle/>
          <a:p>
            <a:pPr marL="457200" indent="-457200"/>
            <a:r>
              <a:rPr lang="en-US" altLang="zh-CN" sz="2800" b="0" dirty="0">
                <a:latin typeface="楷体_GB2312" pitchFamily="49" charset="-122"/>
                <a:ea typeface="楷体_GB2312" pitchFamily="49" charset="-122"/>
              </a:rPr>
              <a:t> 1</a:t>
            </a:r>
            <a:r>
              <a:rPr lang="zh-CN" altLang="en-US" sz="2800" b="0" dirty="0">
                <a:latin typeface="楷体_GB2312" pitchFamily="49" charset="-122"/>
                <a:ea typeface="楷体_GB2312" pitchFamily="49" charset="-122"/>
              </a:rPr>
              <a:t>．</a:t>
            </a:r>
            <a:r>
              <a:rPr lang="zh-CN" altLang="en-US" sz="2800" b="0" dirty="0">
                <a:solidFill>
                  <a:srgbClr val="C00000"/>
                </a:solidFill>
                <a:latin typeface="楷体_GB2312" pitchFamily="49" charset="-122"/>
                <a:ea typeface="楷体_GB2312" pitchFamily="49" charset="-122"/>
              </a:rPr>
              <a:t>严蔚敏</a:t>
            </a:r>
            <a:r>
              <a:rPr lang="zh-CN" altLang="en-US" sz="2800" b="0" dirty="0">
                <a:latin typeface="楷体_GB2312" pitchFamily="49" charset="-122"/>
                <a:ea typeface="楷体_GB2312" pitchFamily="49" charset="-122"/>
              </a:rPr>
              <a:t>等，</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数据结构</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a:t>
            </a:r>
            <a:r>
              <a:rPr lang="en-US" altLang="zh-CN" sz="2800" b="0" dirty="0">
                <a:latin typeface="楷体_GB2312" pitchFamily="49" charset="-122"/>
                <a:ea typeface="楷体_GB2312" pitchFamily="49" charset="-122"/>
              </a:rPr>
              <a:t>C</a:t>
            </a:r>
            <a:r>
              <a:rPr lang="zh-CN" altLang="en-US" sz="2800" b="0" dirty="0">
                <a:latin typeface="楷体_GB2312" pitchFamily="49" charset="-122"/>
                <a:ea typeface="楷体_GB2312" pitchFamily="49" charset="-122"/>
              </a:rPr>
              <a:t>语言版），清华大学出版社  （</a:t>
            </a:r>
            <a:r>
              <a:rPr lang="zh-CN" altLang="en-US" sz="2800" b="0" dirty="0">
                <a:solidFill>
                  <a:srgbClr val="C00000"/>
                </a:solidFill>
                <a:latin typeface="楷体_GB2312" pitchFamily="49" charset="-122"/>
                <a:ea typeface="楷体_GB2312" pitchFamily="49" charset="-122"/>
              </a:rPr>
              <a:t>教材</a:t>
            </a:r>
            <a:r>
              <a:rPr lang="zh-CN" altLang="en-US" sz="2800" b="0" dirty="0">
                <a:latin typeface="楷体_GB2312" pitchFamily="49" charset="-122"/>
                <a:ea typeface="楷体_GB2312" pitchFamily="49" charset="-122"/>
              </a:rPr>
              <a:t>）</a:t>
            </a:r>
          </a:p>
        </p:txBody>
      </p:sp>
      <p:sp>
        <p:nvSpPr>
          <p:cNvPr id="8195" name="Text Box 3"/>
          <p:cNvSpPr txBox="1">
            <a:spLocks noChangeArrowheads="1"/>
          </p:cNvSpPr>
          <p:nvPr/>
        </p:nvSpPr>
        <p:spPr bwMode="auto">
          <a:xfrm>
            <a:off x="2162142" y="1092168"/>
            <a:ext cx="4995862" cy="646331"/>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600" dirty="0">
                <a:solidFill>
                  <a:srgbClr val="FF0000"/>
                </a:solidFill>
                <a:latin typeface="+mj-lt"/>
                <a:cs typeface="+mj-cs"/>
              </a:rPr>
              <a:t>教材与参考资料</a:t>
            </a:r>
          </a:p>
        </p:txBody>
      </p:sp>
      <p:sp>
        <p:nvSpPr>
          <p:cNvPr id="8196" name="Text Box 5"/>
          <p:cNvSpPr txBox="1">
            <a:spLocks noChangeArrowheads="1"/>
          </p:cNvSpPr>
          <p:nvPr/>
        </p:nvSpPr>
        <p:spPr bwMode="auto">
          <a:xfrm>
            <a:off x="638237" y="2844792"/>
            <a:ext cx="8424862" cy="2720745"/>
          </a:xfrm>
          <a:prstGeom prst="rect">
            <a:avLst/>
          </a:prstGeom>
          <a:noFill/>
          <a:ln w="12700" cap="sq">
            <a:noFill/>
            <a:miter lim="800000"/>
            <a:headEnd type="none" w="sm" len="sm"/>
            <a:tailEnd type="none" w="sm" len="sm"/>
          </a:ln>
        </p:spPr>
        <p:txBody>
          <a:bodyPr wrap="square">
            <a:spAutoFit/>
          </a:bodyPr>
          <a:lstStyle/>
          <a:p>
            <a:pPr marL="457200" indent="-457200">
              <a:spcBef>
                <a:spcPct val="10000"/>
              </a:spcBef>
            </a:pPr>
            <a:r>
              <a:rPr lang="en-US" altLang="zh-CN" sz="2800" b="0" dirty="0" smtClean="0">
                <a:latin typeface="楷体_GB2312" pitchFamily="49" charset="-122"/>
                <a:ea typeface="楷体_GB2312" pitchFamily="49" charset="-122"/>
              </a:rPr>
              <a:t>2</a:t>
            </a:r>
            <a:r>
              <a:rPr lang="zh-CN" altLang="en-US" sz="2800" b="0" dirty="0" smtClean="0">
                <a:latin typeface="楷体_GB2312" pitchFamily="49" charset="-122"/>
                <a:ea typeface="楷体_GB2312" pitchFamily="49" charset="-122"/>
              </a:rPr>
              <a:t>．</a:t>
            </a:r>
            <a:r>
              <a:rPr lang="zh-CN" altLang="en-US" sz="2800" b="0" dirty="0">
                <a:latin typeface="楷体_GB2312" pitchFamily="49" charset="-122"/>
                <a:ea typeface="楷体_GB2312" pitchFamily="49" charset="-122"/>
              </a:rPr>
              <a:t>殷人昆等</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数据结构（面向对象方法与</a:t>
            </a:r>
            <a:r>
              <a:rPr lang="en-US" altLang="zh-CN" sz="2800" b="0" dirty="0">
                <a:latin typeface="楷体_GB2312" pitchFamily="49" charset="-122"/>
                <a:ea typeface="楷体_GB2312" pitchFamily="49" charset="-122"/>
              </a:rPr>
              <a:t>C</a:t>
            </a:r>
            <a:r>
              <a:rPr lang="zh-CN" altLang="en-US" sz="2800" b="0" dirty="0">
                <a:latin typeface="楷体_GB2312" pitchFamily="49" charset="-122"/>
                <a:ea typeface="楷体_GB2312" pitchFamily="49" charset="-122"/>
              </a:rPr>
              <a:t>＋＋描述）</a:t>
            </a:r>
            <a:r>
              <a:rPr lang="en-US" altLang="zh-CN" sz="2800" b="0" dirty="0">
                <a:latin typeface="楷体_GB2312" pitchFamily="49" charset="-122"/>
                <a:ea typeface="楷体_GB2312" pitchFamily="49" charset="-122"/>
              </a:rPr>
              <a:t>》 </a:t>
            </a:r>
            <a:r>
              <a:rPr lang="zh-CN" altLang="en-US" sz="2800" b="0" dirty="0">
                <a:latin typeface="楷体_GB2312" pitchFamily="49" charset="-122"/>
                <a:ea typeface="楷体_GB2312" pitchFamily="49" charset="-122"/>
              </a:rPr>
              <a:t>，清华大学出版社</a:t>
            </a:r>
          </a:p>
          <a:p>
            <a:pPr marL="457200" indent="-457200"/>
            <a:r>
              <a:rPr lang="en-US" altLang="zh-CN" sz="2800" b="0" dirty="0" smtClean="0">
                <a:latin typeface="楷体_GB2312" pitchFamily="49" charset="-122"/>
                <a:ea typeface="楷体_GB2312" pitchFamily="49" charset="-122"/>
              </a:rPr>
              <a:t>3</a:t>
            </a:r>
            <a:r>
              <a:rPr lang="zh-CN" altLang="en-US" sz="2800" b="0" dirty="0" smtClean="0">
                <a:latin typeface="楷体_GB2312" pitchFamily="49" charset="-122"/>
                <a:ea typeface="楷体_GB2312" pitchFamily="49" charset="-122"/>
              </a:rPr>
              <a:t>．</a:t>
            </a:r>
            <a:r>
              <a:rPr lang="zh-CN" altLang="en-US" sz="2800" b="0" dirty="0">
                <a:latin typeface="楷体_GB2312" pitchFamily="49" charset="-122"/>
                <a:ea typeface="楷体_GB2312" pitchFamily="49" charset="-122"/>
              </a:rPr>
              <a:t>张铭等，</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数据结构与算法</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，高等教育出版社，</a:t>
            </a:r>
            <a:r>
              <a:rPr lang="en-US" altLang="zh-CN" sz="2800" b="0" dirty="0">
                <a:latin typeface="楷体_GB2312" pitchFamily="49" charset="-122"/>
                <a:ea typeface="楷体_GB2312" pitchFamily="49" charset="-122"/>
              </a:rPr>
              <a:t>2008</a:t>
            </a:r>
            <a:r>
              <a:rPr lang="zh-CN" altLang="en-US" sz="2800" b="0" dirty="0">
                <a:latin typeface="楷体_GB2312" pitchFamily="49" charset="-122"/>
                <a:ea typeface="楷体_GB2312" pitchFamily="49" charset="-122"/>
              </a:rPr>
              <a:t>年</a:t>
            </a:r>
            <a:r>
              <a:rPr lang="en-US" altLang="zh-CN" sz="2800" b="0" dirty="0">
                <a:latin typeface="楷体_GB2312" pitchFamily="49" charset="-122"/>
                <a:ea typeface="楷体_GB2312" pitchFamily="49" charset="-122"/>
              </a:rPr>
              <a:t>6</a:t>
            </a:r>
            <a:r>
              <a:rPr lang="zh-CN" altLang="en-US" sz="2800" b="0" dirty="0">
                <a:latin typeface="楷体_GB2312" pitchFamily="49" charset="-122"/>
                <a:ea typeface="楷体_GB2312" pitchFamily="49" charset="-122"/>
              </a:rPr>
              <a:t>月第一版</a:t>
            </a:r>
            <a:endParaRPr lang="en-US" altLang="zh-CN" sz="2800" b="0" dirty="0">
              <a:latin typeface="楷体_GB2312" pitchFamily="49" charset="-122"/>
              <a:ea typeface="楷体_GB2312" pitchFamily="49" charset="-122"/>
            </a:endParaRPr>
          </a:p>
          <a:p>
            <a:pPr marL="457200" indent="-457200">
              <a:spcBef>
                <a:spcPct val="10000"/>
              </a:spcBef>
            </a:pPr>
            <a:r>
              <a:rPr lang="en-US" altLang="zh-CN" sz="2800" b="0" dirty="0" smtClean="0">
                <a:latin typeface="楷体_GB2312" pitchFamily="49" charset="-122"/>
                <a:ea typeface="楷体_GB2312" pitchFamily="49" charset="-122"/>
              </a:rPr>
              <a:t>4</a:t>
            </a:r>
            <a:r>
              <a:rPr lang="zh-CN" altLang="en-US" sz="2800" b="0" dirty="0" smtClean="0">
                <a:latin typeface="楷体_GB2312" pitchFamily="49" charset="-122"/>
                <a:ea typeface="楷体_GB2312" pitchFamily="49" charset="-122"/>
              </a:rPr>
              <a:t>．</a:t>
            </a:r>
            <a:r>
              <a:rPr lang="zh-CN" altLang="en-US" sz="2800" b="0" dirty="0">
                <a:latin typeface="楷体_GB2312" pitchFamily="49" charset="-122"/>
                <a:ea typeface="楷体_GB2312" pitchFamily="49" charset="-122"/>
              </a:rPr>
              <a:t>邓俊辉，数据结构（</a:t>
            </a:r>
            <a:r>
              <a:rPr lang="en-US" altLang="zh-CN" sz="2800" b="0" dirty="0">
                <a:latin typeface="楷体_GB2312" pitchFamily="49" charset="-122"/>
                <a:ea typeface="楷体_GB2312" pitchFamily="49" charset="-122"/>
              </a:rPr>
              <a:t>C++</a:t>
            </a:r>
            <a:r>
              <a:rPr lang="zh-CN" altLang="en-US" sz="2800" b="0" dirty="0">
                <a:latin typeface="楷体_GB2312" pitchFamily="49" charset="-122"/>
                <a:ea typeface="楷体_GB2312" pitchFamily="49" charset="-122"/>
              </a:rPr>
              <a:t>语言版）</a:t>
            </a:r>
            <a:r>
              <a:rPr lang="en-US" altLang="zh-CN" sz="2800" b="0" dirty="0">
                <a:latin typeface="楷体_GB2312" pitchFamily="49" charset="-122"/>
                <a:ea typeface="楷体_GB2312" pitchFamily="49" charset="-122"/>
              </a:rPr>
              <a:t>, </a:t>
            </a:r>
            <a:r>
              <a:rPr lang="zh-CN" altLang="en-US" sz="2800" b="0" dirty="0">
                <a:latin typeface="楷体_GB2312" pitchFamily="49" charset="-122"/>
                <a:ea typeface="楷体_GB2312" pitchFamily="49" charset="-122"/>
              </a:rPr>
              <a:t>清华大学出版社</a:t>
            </a:r>
            <a:r>
              <a:rPr lang="en-US" altLang="zh-CN" sz="2800" b="0" dirty="0">
                <a:latin typeface="楷体_GB2312" pitchFamily="49" charset="-122"/>
                <a:ea typeface="楷体_GB2312" pitchFamily="49" charset="-122"/>
              </a:rPr>
              <a:t>, 2013</a:t>
            </a:r>
            <a:r>
              <a:rPr lang="zh-CN" altLang="en-US" sz="2800" b="0" dirty="0">
                <a:latin typeface="楷体_GB2312" pitchFamily="49" charset="-122"/>
                <a:ea typeface="楷体_GB2312" pitchFamily="49" charset="-122"/>
              </a:rPr>
              <a:t>年</a:t>
            </a:r>
            <a:r>
              <a:rPr lang="en-US" altLang="zh-CN" sz="2800" b="0" dirty="0">
                <a:latin typeface="楷体_GB2312" pitchFamily="49" charset="-122"/>
                <a:ea typeface="楷体_GB2312" pitchFamily="49" charset="-122"/>
              </a:rPr>
              <a:t>9</a:t>
            </a:r>
            <a:r>
              <a:rPr lang="zh-CN" altLang="en-US" sz="2800" b="0" dirty="0">
                <a:latin typeface="楷体_GB2312" pitchFamily="49" charset="-122"/>
                <a:ea typeface="楷体_GB2312" pitchFamily="49" charset="-122"/>
              </a:rPr>
              <a:t>月</a:t>
            </a:r>
          </a:p>
        </p:txBody>
      </p:sp>
      <p:sp>
        <p:nvSpPr>
          <p:cNvPr id="7" name="内容占位符 6"/>
          <p:cNvSpPr>
            <a:spLocks noGrp="1"/>
          </p:cNvSpPr>
          <p:nvPr>
            <p:ph sz="quarter" idx="16"/>
          </p:nvPr>
        </p:nvSpPr>
        <p:spPr/>
        <p:txBody>
          <a:bodyPr/>
          <a:lstStyle/>
          <a:p>
            <a:pPr lvl="0"/>
            <a:r>
              <a:rPr dirty="0" smtClean="0"/>
              <a:t>数据结构</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Text Box 2"/>
          <p:cNvSpPr txBox="1">
            <a:spLocks noChangeArrowheads="1"/>
          </p:cNvSpPr>
          <p:nvPr/>
        </p:nvSpPr>
        <p:spPr bwMode="auto">
          <a:xfrm>
            <a:off x="611188" y="1135844"/>
            <a:ext cx="8153400" cy="457200"/>
          </a:xfrm>
          <a:prstGeom prst="rect">
            <a:avLst/>
          </a:prstGeom>
          <a:noFill/>
          <a:ln w="9525">
            <a:noFill/>
            <a:miter lim="800000"/>
            <a:headEnd/>
            <a:tailEnd/>
          </a:ln>
        </p:spPr>
        <p:txBody>
          <a:bodyPr>
            <a:spAutoFit/>
          </a:bodyPr>
          <a:lstStyle/>
          <a:p>
            <a:pPr>
              <a:spcBef>
                <a:spcPct val="50000"/>
              </a:spcBef>
            </a:pPr>
            <a:r>
              <a:rPr lang="zh-CN" altLang="en-US" dirty="0">
                <a:solidFill>
                  <a:srgbClr val="FF0000"/>
                </a:solidFill>
              </a:rPr>
              <a:t>课程成绩 </a:t>
            </a:r>
            <a:r>
              <a:rPr lang="en-US" altLang="zh-CN" dirty="0">
                <a:solidFill>
                  <a:srgbClr val="FF0000"/>
                </a:solidFill>
              </a:rPr>
              <a:t>= </a:t>
            </a:r>
            <a:r>
              <a:rPr lang="zh-CN" altLang="en-US" dirty="0">
                <a:solidFill>
                  <a:srgbClr val="FF0000"/>
                </a:solidFill>
              </a:rPr>
              <a:t>平时成绩 </a:t>
            </a:r>
            <a:r>
              <a:rPr lang="en-US" altLang="zh-CN" dirty="0" smtClean="0">
                <a:solidFill>
                  <a:srgbClr val="FF0000"/>
                </a:solidFill>
              </a:rPr>
              <a:t>+ </a:t>
            </a:r>
            <a:r>
              <a:rPr lang="zh-CN" altLang="en-US" dirty="0">
                <a:solidFill>
                  <a:srgbClr val="FF0000"/>
                </a:solidFill>
              </a:rPr>
              <a:t>期末</a:t>
            </a:r>
            <a:r>
              <a:rPr lang="en-US" altLang="zh-CN" dirty="0">
                <a:solidFill>
                  <a:srgbClr val="FF0000"/>
                </a:solidFill>
              </a:rPr>
              <a:t>(</a:t>
            </a:r>
            <a:r>
              <a:rPr lang="zh-CN" altLang="en-US" dirty="0">
                <a:solidFill>
                  <a:srgbClr val="FF0000"/>
                </a:solidFill>
              </a:rPr>
              <a:t>闭卷）成绩</a:t>
            </a:r>
            <a:endParaRPr lang="zh-CN" altLang="en-US" dirty="0"/>
          </a:p>
        </p:txBody>
      </p:sp>
      <p:sp>
        <p:nvSpPr>
          <p:cNvPr id="449539" name="Text Box 3"/>
          <p:cNvSpPr txBox="1">
            <a:spLocks noChangeArrowheads="1"/>
          </p:cNvSpPr>
          <p:nvPr/>
        </p:nvSpPr>
        <p:spPr bwMode="auto">
          <a:xfrm>
            <a:off x="827088" y="1567644"/>
            <a:ext cx="6594660" cy="457200"/>
          </a:xfrm>
          <a:prstGeom prst="rect">
            <a:avLst/>
          </a:prstGeom>
          <a:noFill/>
          <a:ln w="9525">
            <a:noFill/>
            <a:miter lim="800000"/>
            <a:headEnd/>
            <a:tailEnd/>
          </a:ln>
        </p:spPr>
        <p:txBody>
          <a:bodyPr wrap="square">
            <a:spAutoFit/>
          </a:bodyPr>
          <a:lstStyle/>
          <a:p>
            <a:pPr>
              <a:spcBef>
                <a:spcPct val="50000"/>
              </a:spcBef>
            </a:pPr>
            <a:r>
              <a:rPr lang="en-US" altLang="zh-CN" dirty="0">
                <a:solidFill>
                  <a:srgbClr val="3333FF"/>
                </a:solidFill>
              </a:rPr>
              <a:t>100%             </a:t>
            </a:r>
            <a:r>
              <a:rPr lang="en-US" altLang="zh-CN" dirty="0" smtClean="0">
                <a:solidFill>
                  <a:srgbClr val="3333FF"/>
                </a:solidFill>
              </a:rPr>
              <a:t>30</a:t>
            </a:r>
            <a:r>
              <a:rPr lang="en-US" altLang="zh-CN" dirty="0">
                <a:solidFill>
                  <a:srgbClr val="3333FF"/>
                </a:solidFill>
              </a:rPr>
              <a:t>% </a:t>
            </a:r>
            <a:r>
              <a:rPr lang="en-US" altLang="zh-CN" dirty="0" smtClean="0">
                <a:solidFill>
                  <a:srgbClr val="3333FF"/>
                </a:solidFill>
              </a:rPr>
              <a:t>           70</a:t>
            </a:r>
            <a:r>
              <a:rPr lang="en-US" altLang="zh-CN" dirty="0">
                <a:solidFill>
                  <a:srgbClr val="3333FF"/>
                </a:solidFill>
              </a:rPr>
              <a:t>%</a:t>
            </a:r>
            <a:endParaRPr lang="en-US" altLang="zh-CN" dirty="0">
              <a:solidFill>
                <a:srgbClr val="FF9900"/>
              </a:solidFill>
            </a:endParaRPr>
          </a:p>
        </p:txBody>
      </p:sp>
      <p:graphicFrame>
        <p:nvGraphicFramePr>
          <p:cNvPr id="450236" name="Group 700"/>
          <p:cNvGraphicFramePr>
            <a:graphicFrameLocks noGrp="1"/>
          </p:cNvGraphicFramePr>
          <p:nvPr>
            <p:extLst>
              <p:ext uri="{D42A27DB-BD31-4B8C-83A1-F6EECF244321}">
                <p14:modId xmlns:p14="http://schemas.microsoft.com/office/powerpoint/2010/main" val="933305333"/>
              </p:ext>
            </p:extLst>
          </p:nvPr>
        </p:nvGraphicFramePr>
        <p:xfrm>
          <a:off x="287338" y="2625810"/>
          <a:ext cx="8677275" cy="3719514"/>
        </p:xfrm>
        <a:graphic>
          <a:graphicData uri="http://schemas.openxmlformats.org/drawingml/2006/table">
            <a:tbl>
              <a:tblPr/>
              <a:tblGrid>
                <a:gridCol w="2556470"/>
                <a:gridCol w="720080"/>
                <a:gridCol w="828092"/>
                <a:gridCol w="2664296"/>
                <a:gridCol w="792088"/>
                <a:gridCol w="1116249"/>
              </a:tblGrid>
              <a:tr h="446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内容</a:t>
                      </a:r>
                    </a:p>
                  </a:txBody>
                  <a:tcPr horzOverflow="overflow">
                    <a:lnL w="381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381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学时</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381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周次</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381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内容</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381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学时</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381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周次</a:t>
                      </a:r>
                    </a:p>
                  </a:txBody>
                  <a:tcPr horzOverflow="overflow">
                    <a:lnL w="12700" cap="flat" cmpd="sng" algn="ctr">
                      <a:solidFill>
                        <a:schemeClr val="tx1"/>
                      </a:solidFill>
                      <a:prstDash val="solid"/>
                      <a:miter lim="800000"/>
                      <a:headEnd type="none" w="sm" len="sm"/>
                      <a:tailEnd type="none" w="sm" len="sm"/>
                    </a:lnL>
                    <a:lnR w="38100" cap="flat" cmpd="sng" algn="ctr">
                      <a:solidFill>
                        <a:schemeClr val="tx1"/>
                      </a:solidFill>
                      <a:prstDash val="solid"/>
                      <a:miter lim="800000"/>
                      <a:headEnd type="none" w="sm" len="sm"/>
                      <a:tailEnd type="none" w="sm" len="sm"/>
                    </a:lnR>
                    <a:lnT w="381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第</a:t>
                      </a:r>
                      <a:r>
                        <a:rPr kumimoji="1" lang="zh-CN" altLang="en-US" sz="2000" b="1" i="0" u="none" strike="noStrike" kern="1200" cap="none" normalizeH="0" baseline="0" dirty="0" smtClean="0">
                          <a:ln>
                            <a:noFill/>
                          </a:ln>
                          <a:solidFill>
                            <a:srgbClr val="0000FF"/>
                          </a:solidFill>
                          <a:effectLst/>
                          <a:latin typeface="Times New Roman" pitchFamily="18" charset="0"/>
                          <a:ea typeface="宋体" pitchFamily="2" charset="-122"/>
                          <a:cs typeface="+mn-cs"/>
                        </a:rPr>
                        <a:t>一</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章 绪论</a:t>
                      </a:r>
                    </a:p>
                  </a:txBody>
                  <a:tcPr horzOverflow="overflow">
                    <a:lnL w="381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FF"/>
                          </a:solidFill>
                          <a:effectLst/>
                          <a:latin typeface="Times New Roman" pitchFamily="18" charset="0"/>
                          <a:ea typeface="宋体" pitchFamily="2" charset="-122"/>
                        </a:rPr>
                        <a:t>3</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C00000"/>
                          </a:solidFill>
                          <a:effectLst/>
                          <a:latin typeface="Times New Roman" pitchFamily="18" charset="0"/>
                          <a:ea typeface="宋体" pitchFamily="2" charset="-122"/>
                        </a:rPr>
                        <a:t>1</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第</a:t>
                      </a:r>
                      <a:r>
                        <a:rPr kumimoji="1" lang="zh-CN" altLang="en-US" sz="2000" b="1" i="0" u="none" strike="noStrike" cap="none" normalizeH="0" baseline="0" dirty="0" smtClean="0">
                          <a:ln>
                            <a:noFill/>
                          </a:ln>
                          <a:solidFill>
                            <a:srgbClr val="0000FF"/>
                          </a:solidFill>
                          <a:effectLst/>
                          <a:latin typeface="Times New Roman" pitchFamily="18" charset="0"/>
                          <a:ea typeface="宋体" pitchFamily="2" charset="-122"/>
                        </a:rPr>
                        <a:t>八</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章 查找</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FF"/>
                          </a:solidFill>
                          <a:effectLst/>
                          <a:latin typeface="Times New Roman" pitchFamily="18" charset="0"/>
                          <a:ea typeface="宋体" pitchFamily="2" charset="-122"/>
                        </a:rPr>
                        <a:t>6</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C00000"/>
                          </a:solidFill>
                          <a:effectLst/>
                          <a:latin typeface="Times New Roman" pitchFamily="18" charset="0"/>
                          <a:ea typeface="宋体" pitchFamily="2" charset="-122"/>
                        </a:rPr>
                        <a:t>13~14</a:t>
                      </a:r>
                    </a:p>
                  </a:txBody>
                  <a:tcPr horzOverflow="overflow">
                    <a:lnL w="12700" cap="flat" cmpd="sng" algn="ctr">
                      <a:solidFill>
                        <a:schemeClr val="tx1"/>
                      </a:solidFill>
                      <a:prstDash val="solid"/>
                      <a:miter lim="800000"/>
                      <a:headEnd type="none" w="sm" len="sm"/>
                      <a:tailEnd type="none" w="sm" len="sm"/>
                    </a:lnL>
                    <a:lnR w="381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74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第</a:t>
                      </a:r>
                      <a:r>
                        <a:rPr kumimoji="1" lang="zh-CN" altLang="en-US" sz="2000" b="1" i="0" u="none" strike="noStrike" cap="none" normalizeH="0" baseline="0" dirty="0" smtClean="0">
                          <a:ln>
                            <a:noFill/>
                          </a:ln>
                          <a:solidFill>
                            <a:srgbClr val="0000FF"/>
                          </a:solidFill>
                          <a:effectLst/>
                          <a:latin typeface="Times New Roman" pitchFamily="18" charset="0"/>
                          <a:ea typeface="宋体" pitchFamily="2" charset="-122"/>
                        </a:rPr>
                        <a:t>二</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章 线性表</a:t>
                      </a:r>
                    </a:p>
                  </a:txBody>
                  <a:tcPr horzOverflow="overflow">
                    <a:lnL w="381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FF"/>
                          </a:solidFill>
                          <a:effectLst/>
                          <a:latin typeface="Times New Roman" pitchFamily="18" charset="0"/>
                          <a:ea typeface="宋体" pitchFamily="2" charset="-122"/>
                        </a:rPr>
                        <a:t>5</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C00000"/>
                          </a:solidFill>
                          <a:effectLst/>
                          <a:latin typeface="Times New Roman" pitchFamily="18" charset="0"/>
                          <a:ea typeface="宋体" pitchFamily="2" charset="-122"/>
                        </a:rPr>
                        <a:t>2~3</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第</a:t>
                      </a:r>
                      <a:r>
                        <a:rPr kumimoji="1" lang="zh-CN" altLang="en-US" sz="2000" b="1" i="0" u="none" strike="noStrike" cap="none" normalizeH="0" baseline="0" dirty="0" smtClean="0">
                          <a:ln>
                            <a:noFill/>
                          </a:ln>
                          <a:solidFill>
                            <a:srgbClr val="0000FF"/>
                          </a:solidFill>
                          <a:effectLst/>
                          <a:latin typeface="Times New Roman" pitchFamily="18" charset="0"/>
                          <a:ea typeface="宋体" pitchFamily="2" charset="-122"/>
                        </a:rPr>
                        <a:t>九</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章 排序</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chemeClr val="accent3">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FF"/>
                          </a:solidFill>
                          <a:effectLst/>
                          <a:latin typeface="Times New Roman" pitchFamily="18" charset="0"/>
                          <a:ea typeface="宋体" pitchFamily="2" charset="-122"/>
                        </a:rPr>
                        <a:t>6</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C00000"/>
                          </a:solidFill>
                          <a:effectLst/>
                          <a:latin typeface="Times New Roman" pitchFamily="18" charset="0"/>
                          <a:ea typeface="宋体" pitchFamily="2" charset="-122"/>
                        </a:rPr>
                        <a:t>15~16</a:t>
                      </a:r>
                    </a:p>
                  </a:txBody>
                  <a:tcPr horzOverflow="overflow">
                    <a:lnL w="12700" cap="flat" cmpd="sng" algn="ctr">
                      <a:solidFill>
                        <a:schemeClr val="tx1"/>
                      </a:solidFill>
                      <a:prstDash val="solid"/>
                      <a:miter lim="800000"/>
                      <a:headEnd type="none" w="sm" len="sm"/>
                      <a:tailEnd type="none" w="sm" len="sm"/>
                    </a:lnL>
                    <a:lnR w="381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第</a:t>
                      </a:r>
                      <a:r>
                        <a:rPr kumimoji="1" lang="zh-CN" altLang="en-US" sz="2000" b="1" i="0" u="none" strike="noStrike" cap="none" normalizeH="0" baseline="0" dirty="0" smtClean="0">
                          <a:ln>
                            <a:noFill/>
                          </a:ln>
                          <a:solidFill>
                            <a:srgbClr val="0000FF"/>
                          </a:solidFill>
                          <a:effectLst/>
                          <a:latin typeface="Times New Roman" pitchFamily="18" charset="0"/>
                          <a:ea typeface="宋体" pitchFamily="2" charset="-122"/>
                        </a:rPr>
                        <a:t>三</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章 栈和队列</a:t>
                      </a:r>
                    </a:p>
                  </a:txBody>
                  <a:tcPr horzOverflow="overflow">
                    <a:lnL w="381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FF"/>
                          </a:solidFill>
                          <a:effectLst/>
                          <a:latin typeface="Times New Roman" pitchFamily="18" charset="0"/>
                          <a:ea typeface="宋体" pitchFamily="2" charset="-122"/>
                        </a:rPr>
                        <a:t>5</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C00000"/>
                          </a:solidFill>
                          <a:effectLst/>
                          <a:latin typeface="Times New Roman" pitchFamily="18" charset="0"/>
                          <a:ea typeface="宋体" pitchFamily="2" charset="-122"/>
                        </a:rPr>
                        <a:t>4~5</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rgbClr val="0000FF"/>
                          </a:solidFill>
                          <a:effectLst/>
                          <a:latin typeface="Times New Roman" pitchFamily="18" charset="0"/>
                          <a:ea typeface="宋体" pitchFamily="2" charset="-122"/>
                        </a:rPr>
                        <a:t>习题、讨论与复习</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FF"/>
                          </a:solidFill>
                          <a:effectLst/>
                          <a:latin typeface="Times New Roman" pitchFamily="18" charset="0"/>
                          <a:ea typeface="宋体" pitchFamily="2" charset="-122"/>
                        </a:rPr>
                        <a:t>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dirty="0" smtClean="0">
                        <a:ln>
                          <a:noFill/>
                        </a:ln>
                        <a:solidFill>
                          <a:schemeClr val="hlink"/>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sm" len="sm"/>
                      <a:tailEnd type="none" w="sm" len="sm"/>
                    </a:lnL>
                    <a:lnR w="381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第</a:t>
                      </a:r>
                      <a:r>
                        <a:rPr kumimoji="1" lang="zh-CN" altLang="en-US" sz="2000" b="1" i="0" u="none" strike="noStrike" cap="none" normalizeH="0" baseline="0" dirty="0" smtClean="0">
                          <a:ln>
                            <a:noFill/>
                          </a:ln>
                          <a:solidFill>
                            <a:srgbClr val="0000FF"/>
                          </a:solidFill>
                          <a:effectLst/>
                          <a:latin typeface="Times New Roman" pitchFamily="18" charset="0"/>
                          <a:ea typeface="宋体" pitchFamily="2" charset="-122"/>
                        </a:rPr>
                        <a:t>四</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章 串</a:t>
                      </a:r>
                    </a:p>
                  </a:txBody>
                  <a:tcPr horzOverflow="overflow">
                    <a:lnL w="381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FF"/>
                          </a:solidFill>
                          <a:effectLst/>
                          <a:latin typeface="Times New Roman" pitchFamily="18" charset="0"/>
                          <a:ea typeface="宋体" pitchFamily="2" charset="-122"/>
                        </a:rPr>
                        <a:t>3</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C00000"/>
                          </a:solidFill>
                          <a:effectLst/>
                          <a:latin typeface="Times New Roman" pitchFamily="18" charset="0"/>
                          <a:ea typeface="宋体" pitchFamily="2" charset="-122"/>
                        </a:rPr>
                        <a:t>6</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rgbClr val="0000FF"/>
                          </a:solidFill>
                          <a:effectLst/>
                          <a:latin typeface="Times New Roman" pitchFamily="18" charset="0"/>
                          <a:ea typeface="宋体" pitchFamily="2" charset="-122"/>
                        </a:rPr>
                        <a:t>实验</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FF"/>
                          </a:solidFill>
                          <a:effectLst/>
                          <a:latin typeface="Times New Roman" pitchFamily="18" charset="0"/>
                          <a:ea typeface="宋体" pitchFamily="2" charset="-122"/>
                        </a:rPr>
                        <a:t>16</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000" b="0" i="0" u="none" strike="noStrike" cap="none" normalizeH="0" baseline="0" dirty="0" smtClean="0">
                        <a:ln>
                          <a:noFill/>
                        </a:ln>
                        <a:solidFill>
                          <a:schemeClr val="hlink"/>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sm" len="sm"/>
                      <a:tailEnd type="none" w="sm" len="sm"/>
                    </a:lnL>
                    <a:lnR w="381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第</a:t>
                      </a:r>
                      <a:r>
                        <a:rPr kumimoji="1" lang="zh-CN" altLang="en-US" sz="2000" b="1" i="0" u="none" strike="noStrike" cap="none" normalizeH="0" baseline="0" dirty="0" smtClean="0">
                          <a:ln>
                            <a:noFill/>
                          </a:ln>
                          <a:solidFill>
                            <a:srgbClr val="0000FF"/>
                          </a:solidFill>
                          <a:effectLst/>
                          <a:latin typeface="Times New Roman" pitchFamily="18" charset="0"/>
                          <a:ea typeface="宋体" pitchFamily="2" charset="-122"/>
                        </a:rPr>
                        <a:t>五</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章 数组和广义表</a:t>
                      </a:r>
                    </a:p>
                  </a:txBody>
                  <a:tcPr horzOverflow="overflow">
                    <a:lnL w="381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FF"/>
                          </a:solidFill>
                          <a:effectLst/>
                          <a:latin typeface="Times New Roman" pitchFamily="18" charset="0"/>
                          <a:ea typeface="宋体" pitchFamily="2" charset="-122"/>
                        </a:rPr>
                        <a:t>4</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C00000"/>
                          </a:solidFill>
                          <a:effectLst/>
                          <a:latin typeface="Times New Roman" pitchFamily="18" charset="0"/>
                          <a:ea typeface="宋体" pitchFamily="2" charset="-122"/>
                        </a:rPr>
                        <a:t>7</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miter lim="800000"/>
                      <a:headEnd type="none" w="sm" len="sm"/>
                      <a:tailEnd type="none" w="sm" len="sm"/>
                    </a:lnL>
                    <a:lnR w="381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第</a:t>
                      </a:r>
                      <a:r>
                        <a:rPr kumimoji="1" lang="zh-CN" altLang="en-US" sz="2000" b="1" i="0" u="none" strike="noStrike" cap="none" normalizeH="0" baseline="0" dirty="0" smtClean="0">
                          <a:ln>
                            <a:noFill/>
                          </a:ln>
                          <a:solidFill>
                            <a:srgbClr val="0000FF"/>
                          </a:solidFill>
                          <a:effectLst/>
                          <a:latin typeface="Times New Roman" pitchFamily="18" charset="0"/>
                          <a:ea typeface="宋体" pitchFamily="2" charset="-122"/>
                        </a:rPr>
                        <a:t>六</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章 树和二叉树</a:t>
                      </a:r>
                    </a:p>
                  </a:txBody>
                  <a:tcPr horzOverflow="overflow">
                    <a:lnL w="381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smtClean="0">
                          <a:ln>
                            <a:noFill/>
                          </a:ln>
                          <a:solidFill>
                            <a:srgbClr val="0000FF"/>
                          </a:solidFill>
                          <a:effectLst/>
                          <a:latin typeface="Times New Roman" pitchFamily="18" charset="0"/>
                          <a:ea typeface="宋体" pitchFamily="2" charset="-122"/>
                        </a:rPr>
                        <a:t>8</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C00000"/>
                          </a:solidFill>
                          <a:effectLst/>
                          <a:latin typeface="Times New Roman" pitchFamily="18" charset="0"/>
                          <a:ea typeface="宋体" pitchFamily="2" charset="-122"/>
                        </a:rPr>
                        <a:t>8~10</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endParaRPr lang="zh-CN" altLang="en-US"/>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miter lim="800000"/>
                      <a:headEnd type="none" w="sm" len="sm"/>
                      <a:tailEnd type="none" w="sm" len="sm"/>
                    </a:lnL>
                    <a:lnR w="381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第</a:t>
                      </a:r>
                      <a:r>
                        <a:rPr kumimoji="1" lang="zh-CN" altLang="en-US" sz="2000" b="1" i="0" u="none" strike="noStrike" cap="none" normalizeH="0" baseline="0" dirty="0" smtClean="0">
                          <a:ln>
                            <a:noFill/>
                          </a:ln>
                          <a:solidFill>
                            <a:srgbClr val="0000FF"/>
                          </a:solidFill>
                          <a:effectLst/>
                          <a:latin typeface="Times New Roman" pitchFamily="18" charset="0"/>
                          <a:ea typeface="宋体" pitchFamily="2" charset="-122"/>
                        </a:rPr>
                        <a:t>七</a:t>
                      </a:r>
                      <a:r>
                        <a:rPr kumimoji="1" lang="zh-CN" altLang="en-US" sz="2000" b="0" i="0" u="none" strike="noStrike" cap="none" normalizeH="0" baseline="0" dirty="0" smtClean="0">
                          <a:ln>
                            <a:noFill/>
                          </a:ln>
                          <a:solidFill>
                            <a:schemeClr val="tx1"/>
                          </a:solidFill>
                          <a:effectLst/>
                          <a:latin typeface="Times New Roman" pitchFamily="18" charset="0"/>
                          <a:ea typeface="宋体" pitchFamily="2" charset="-122"/>
                        </a:rPr>
                        <a:t>章 图</a:t>
                      </a:r>
                    </a:p>
                  </a:txBody>
                  <a:tcPr horzOverflow="overflow">
                    <a:lnL w="381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38100" cap="flat" cmpd="sng" algn="ctr">
                      <a:solidFill>
                        <a:schemeClr val="tx1"/>
                      </a:solidFill>
                      <a:prstDash val="solid"/>
                      <a:miter lim="800000"/>
                      <a:headEnd type="none" w="sm" len="sm"/>
                      <a:tailEnd type="none" w="sm" len="sm"/>
                    </a:lnB>
                    <a:lnTlToBr>
                      <a:noFill/>
                    </a:lnTlToBr>
                    <a:lnBlToTr>
                      <a:noFill/>
                    </a:lnBlToTr>
                    <a:solidFill>
                      <a:schemeClr val="bg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0000FF"/>
                          </a:solidFill>
                          <a:effectLst/>
                          <a:latin typeface="Times New Roman" pitchFamily="18" charset="0"/>
                          <a:ea typeface="宋体" pitchFamily="2" charset="-122"/>
                        </a:rPr>
                        <a:t>6</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381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dirty="0" smtClean="0">
                          <a:ln>
                            <a:noFill/>
                          </a:ln>
                          <a:solidFill>
                            <a:srgbClr val="C00000"/>
                          </a:solidFill>
                          <a:effectLst/>
                          <a:latin typeface="Times New Roman" pitchFamily="18" charset="0"/>
                          <a:ea typeface="宋体" pitchFamily="2" charset="-122"/>
                        </a:rPr>
                        <a:t>11~12</a:t>
                      </a:r>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38100" cap="flat" cmpd="sng" algn="ctr">
                      <a:solidFill>
                        <a:schemeClr val="tx1"/>
                      </a:solidFill>
                      <a:prstDash val="solid"/>
                      <a:miter lim="800000"/>
                      <a:headEnd type="none" w="sm" len="sm"/>
                      <a:tailEnd type="none" w="sm" len="sm"/>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38100" cap="flat" cmpd="sng" algn="ctr">
                      <a:solidFill>
                        <a:schemeClr val="tx1"/>
                      </a:solidFill>
                      <a:prstDash val="solid"/>
                      <a:miter lim="800000"/>
                      <a:headEnd type="none" w="sm" len="sm"/>
                      <a:tailEnd type="none" w="sm" len="sm"/>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38100" cap="flat" cmpd="sng" algn="ctr">
                      <a:solidFill>
                        <a:schemeClr val="tx1"/>
                      </a:solidFill>
                      <a:prstDash val="solid"/>
                      <a:miter lim="800000"/>
                      <a:headEnd type="none" w="sm" len="sm"/>
                      <a:tailEnd type="none" w="sm" len="sm"/>
                    </a:lnB>
                    <a:lnTlToBr>
                      <a:noFill/>
                    </a:lnTlToBr>
                    <a:lnBlToTr>
                      <a:noFill/>
                    </a:lnBlToTr>
                    <a:noFill/>
                  </a:tcPr>
                </a:tc>
                <a:tc>
                  <a:txBody>
                    <a:bodyPr/>
                    <a:lstStyle/>
                    <a:p>
                      <a:endParaRPr lang="zh-CN" altLang="en-US" dirty="0"/>
                    </a:p>
                  </a:txBody>
                  <a:tcPr horzOverflow="overflow">
                    <a:lnL w="12700" cap="flat" cmpd="sng" algn="ctr">
                      <a:solidFill>
                        <a:schemeClr val="tx1"/>
                      </a:solidFill>
                      <a:prstDash val="solid"/>
                      <a:miter lim="800000"/>
                      <a:headEnd type="none" w="sm" len="sm"/>
                      <a:tailEnd type="none" w="sm" len="sm"/>
                    </a:lnL>
                    <a:lnR w="381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38100" cap="flat" cmpd="sng" algn="ctr">
                      <a:solidFill>
                        <a:schemeClr val="tx1"/>
                      </a:solidFill>
                      <a:prstDash val="solid"/>
                      <a:miter lim="800000"/>
                      <a:headEnd type="none" w="sm" len="sm"/>
                      <a:tailEnd type="none" w="sm" len="sm"/>
                    </a:lnB>
                    <a:lnTlToBr>
                      <a:noFill/>
                    </a:lnTlToBr>
                    <a:lnBlToTr>
                      <a:noFill/>
                    </a:lnBlToTr>
                    <a:noFill/>
                  </a:tcPr>
                </a:tc>
              </a:tr>
            </a:tbl>
          </a:graphicData>
        </a:graphic>
      </p:graphicFrame>
      <p:sp>
        <p:nvSpPr>
          <p:cNvPr id="449673" name="Text Box 137"/>
          <p:cNvSpPr txBox="1">
            <a:spLocks noChangeArrowheads="1"/>
          </p:cNvSpPr>
          <p:nvPr/>
        </p:nvSpPr>
        <p:spPr bwMode="auto">
          <a:xfrm>
            <a:off x="0" y="775556"/>
            <a:ext cx="7200292" cy="457200"/>
          </a:xfrm>
          <a:prstGeom prst="rect">
            <a:avLst/>
          </a:prstGeom>
          <a:noFill/>
          <a:ln w="9525">
            <a:noFill/>
            <a:miter lim="800000"/>
            <a:headEnd/>
            <a:tailEnd/>
          </a:ln>
        </p:spPr>
        <p:txBody>
          <a:bodyPr wrap="square">
            <a:spAutoFit/>
          </a:bodyPr>
          <a:lstStyle/>
          <a:p>
            <a:pPr>
              <a:spcBef>
                <a:spcPct val="50000"/>
              </a:spcBef>
            </a:pPr>
            <a:r>
              <a:rPr lang="zh-CN" altLang="en-US" dirty="0" smtClean="0">
                <a:solidFill>
                  <a:srgbClr val="990000"/>
                </a:solidFill>
              </a:rPr>
              <a:t>考核</a:t>
            </a:r>
            <a:r>
              <a:rPr lang="zh-CN" altLang="en-US" dirty="0">
                <a:solidFill>
                  <a:srgbClr val="990000"/>
                </a:solidFill>
              </a:rPr>
              <a:t>方式</a:t>
            </a:r>
            <a:r>
              <a:rPr lang="en-US" altLang="zh-CN" dirty="0">
                <a:solidFill>
                  <a:srgbClr val="990000"/>
                </a:solidFill>
              </a:rPr>
              <a:t>:</a:t>
            </a:r>
          </a:p>
        </p:txBody>
      </p:sp>
      <p:sp>
        <p:nvSpPr>
          <p:cNvPr id="449674" name="Text Box 138"/>
          <p:cNvSpPr txBox="1">
            <a:spLocks noChangeArrowheads="1"/>
          </p:cNvSpPr>
          <p:nvPr/>
        </p:nvSpPr>
        <p:spPr bwMode="auto">
          <a:xfrm>
            <a:off x="0" y="1999692"/>
            <a:ext cx="8153400" cy="457200"/>
          </a:xfrm>
          <a:prstGeom prst="rect">
            <a:avLst/>
          </a:prstGeom>
          <a:noFill/>
          <a:ln w="9525" algn="ctr">
            <a:noFill/>
            <a:miter lim="800000"/>
            <a:headEnd/>
            <a:tailEnd/>
          </a:ln>
        </p:spPr>
        <p:txBody>
          <a:bodyPr>
            <a:spAutoFit/>
          </a:bodyPr>
          <a:lstStyle/>
          <a:p>
            <a:pPr>
              <a:spcBef>
                <a:spcPct val="50000"/>
              </a:spcBef>
            </a:pPr>
            <a:r>
              <a:rPr lang="zh-CN" altLang="en-US" dirty="0">
                <a:solidFill>
                  <a:srgbClr val="990000"/>
                </a:solidFill>
              </a:rPr>
              <a:t>课程总体安排</a:t>
            </a:r>
            <a:r>
              <a:rPr lang="en-US" altLang="zh-CN" dirty="0">
                <a:solidFill>
                  <a:srgbClr val="990000"/>
                </a:solidFill>
              </a:rPr>
              <a:t>:</a:t>
            </a:r>
          </a:p>
        </p:txBody>
      </p:sp>
      <p:sp>
        <p:nvSpPr>
          <p:cNvPr id="8" name="内容占位符 6"/>
          <p:cNvSpPr>
            <a:spLocks noGrp="1"/>
          </p:cNvSpPr>
          <p:nvPr>
            <p:ph sz="quarter" idx="16"/>
          </p:nvPr>
        </p:nvSpPr>
        <p:spPr>
          <a:xfrm>
            <a:off x="8313" y="78660"/>
            <a:ext cx="4795837" cy="586316"/>
          </a:xfrm>
        </p:spPr>
        <p:txBody>
          <a:bodyPr/>
          <a:lstStyle/>
          <a:p>
            <a:pPr lvl="0"/>
            <a:r>
              <a:rPr dirty="0" smtClean="0"/>
              <a:t>数据结构</a:t>
            </a:r>
          </a:p>
        </p:txBody>
      </p:sp>
    </p:spTree>
    <p:extLst>
      <p:ext uri="{BB962C8B-B14F-4D97-AF65-F5344CB8AC3E}">
        <p14:creationId xmlns:p14="http://schemas.microsoft.com/office/powerpoint/2010/main" val="3423619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9674"/>
                                        </p:tgtEl>
                                        <p:attrNameLst>
                                          <p:attrName>style.visibility</p:attrName>
                                        </p:attrNameLst>
                                      </p:cBhvr>
                                      <p:to>
                                        <p:strVal val="visible"/>
                                      </p:to>
                                    </p:set>
                                    <p:animEffect transition="in" filter="dissolve">
                                      <p:cBhvr>
                                        <p:cTn id="7" dur="500"/>
                                        <p:tgtEl>
                                          <p:spTgt spid="449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0236"/>
                                        </p:tgtEl>
                                        <p:attrNameLst>
                                          <p:attrName>style.visibility</p:attrName>
                                        </p:attrNameLst>
                                      </p:cBhvr>
                                      <p:to>
                                        <p:strVal val="visible"/>
                                      </p:to>
                                    </p:set>
                                    <p:animEffect transition="in" filter="wipe(left)">
                                      <p:cBhvr>
                                        <p:cTn id="12" dur="500"/>
                                        <p:tgtEl>
                                          <p:spTgt spid="4502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49673"/>
                                        </p:tgtEl>
                                        <p:attrNameLst>
                                          <p:attrName>style.visibility</p:attrName>
                                        </p:attrNameLst>
                                      </p:cBhvr>
                                      <p:to>
                                        <p:strVal val="visible"/>
                                      </p:to>
                                    </p:set>
                                    <p:animEffect transition="in" filter="wipe(down)">
                                      <p:cBhvr>
                                        <p:cTn id="17" dur="500"/>
                                        <p:tgtEl>
                                          <p:spTgt spid="4496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9538"/>
                                        </p:tgtEl>
                                        <p:attrNameLst>
                                          <p:attrName>style.visibility</p:attrName>
                                        </p:attrNameLst>
                                      </p:cBhvr>
                                      <p:to>
                                        <p:strVal val="visible"/>
                                      </p:to>
                                    </p:set>
                                    <p:animEffect transition="in" filter="wipe(left)">
                                      <p:cBhvr>
                                        <p:cTn id="22" dur="500"/>
                                        <p:tgtEl>
                                          <p:spTgt spid="44953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449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autoUpdateAnimBg="0"/>
      <p:bldP spid="449539" grpId="0" autoUpdateAnimBg="0"/>
      <p:bldP spid="449673" grpId="0"/>
      <p:bldP spid="44967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066752" y="2406636"/>
            <a:ext cx="6864444" cy="1107996"/>
          </a:xfrm>
          <a:prstGeom prst="rect">
            <a:avLst/>
          </a:prstGeom>
          <a:noFill/>
          <a:ln w="12700" cap="sq">
            <a:noFill/>
            <a:miter lim="800000"/>
            <a:headEnd type="none" w="sm" len="sm"/>
            <a:tailEnd type="none" w="sm" len="sm"/>
          </a:ln>
        </p:spPr>
        <p:txBody>
          <a:bodyPr wrap="square">
            <a:spAutoFit/>
          </a:bodyPr>
          <a:lstStyle/>
          <a:p>
            <a:pPr algn="ctr">
              <a:spcBef>
                <a:spcPct val="50000"/>
              </a:spcBef>
            </a:pPr>
            <a:r>
              <a:rPr lang="zh-CN" altLang="en-US" sz="6600" dirty="0">
                <a:solidFill>
                  <a:srgbClr val="FF0000"/>
                </a:solidFill>
                <a:latin typeface="楷体_GB2312" pitchFamily="49" charset="-122"/>
                <a:ea typeface="楷体_GB2312" pitchFamily="49" charset="-122"/>
              </a:rPr>
              <a:t>第一</a:t>
            </a:r>
            <a:r>
              <a:rPr lang="zh-CN" altLang="en-US" sz="6600" dirty="0" smtClean="0">
                <a:solidFill>
                  <a:srgbClr val="FF0000"/>
                </a:solidFill>
                <a:latin typeface="楷体_GB2312" pitchFamily="49" charset="-122"/>
                <a:ea typeface="楷体_GB2312" pitchFamily="49" charset="-122"/>
              </a:rPr>
              <a:t>章   绪 </a:t>
            </a:r>
            <a:r>
              <a:rPr lang="zh-CN" altLang="en-US" sz="6600" dirty="0">
                <a:solidFill>
                  <a:srgbClr val="FF0000"/>
                </a:solidFill>
                <a:latin typeface="楷体_GB2312" pitchFamily="49" charset="-122"/>
                <a:ea typeface="楷体_GB2312" pitchFamily="49" charset="-122"/>
              </a:rPr>
              <a:t>论</a:t>
            </a:r>
          </a:p>
        </p:txBody>
      </p:sp>
      <p:sp>
        <p:nvSpPr>
          <p:cNvPr id="9" name="内容占位符 8"/>
          <p:cNvSpPr>
            <a:spLocks noGrp="1"/>
          </p:cNvSpPr>
          <p:nvPr>
            <p:ph sz="quarter" idx="16"/>
          </p:nvPr>
        </p:nvSpPr>
        <p:spPr/>
        <p:txBody>
          <a:bodyPr/>
          <a:lstStyle/>
          <a:p>
            <a:pPr lvl="0"/>
            <a:r>
              <a:rPr dirty="0" smtClean="0"/>
              <a:t>数据结构</a:t>
            </a:r>
            <a:r>
              <a:rPr lang="en-US" altLang="zh-CN" dirty="0" smtClean="0"/>
              <a:t>-</a:t>
            </a:r>
            <a:r>
              <a:rPr dirty="0" smtClean="0"/>
              <a:t>第一章 绪论</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263466" y="1164627"/>
            <a:ext cx="3455987" cy="584775"/>
          </a:xfrm>
          <a:prstGeom prst="rect">
            <a:avLst/>
          </a:prstGeom>
          <a:noFill/>
          <a:ln w="9525">
            <a:noFill/>
            <a:miter lim="800000"/>
            <a:headEnd/>
            <a:tailEnd/>
          </a:ln>
        </p:spPr>
        <p:txBody>
          <a:bodyPr>
            <a:spAutoFit/>
          </a:bodyPr>
          <a:lstStyle/>
          <a:p>
            <a:pPr algn="ctr">
              <a:spcBef>
                <a:spcPct val="50000"/>
              </a:spcBef>
            </a:pPr>
            <a:r>
              <a:rPr lang="en-US" altLang="zh-CN" sz="3200" dirty="0">
                <a:latin typeface="宋体" charset="-122"/>
                <a:ea typeface="楷体_GB2312"/>
              </a:rPr>
              <a:t>※  </a:t>
            </a:r>
            <a:r>
              <a:rPr lang="zh-CN" altLang="en-US" sz="3200" dirty="0">
                <a:solidFill>
                  <a:srgbClr val="FF0000"/>
                </a:solidFill>
                <a:latin typeface="宋体" charset="-122"/>
                <a:ea typeface="楷体_GB2312"/>
              </a:rPr>
              <a:t>教学内容</a:t>
            </a:r>
            <a:r>
              <a:rPr lang="zh-CN" altLang="en-US" sz="3200" dirty="0">
                <a:latin typeface="宋体" charset="-122"/>
                <a:ea typeface="楷体_GB2312"/>
              </a:rPr>
              <a:t>：</a:t>
            </a:r>
            <a:r>
              <a:rPr lang="zh-CN" altLang="en-US" sz="3200" b="0" dirty="0">
                <a:ea typeface="楷体_GB2312"/>
              </a:rPr>
              <a:t> </a:t>
            </a:r>
          </a:p>
        </p:txBody>
      </p:sp>
      <p:sp>
        <p:nvSpPr>
          <p:cNvPr id="10243" name="Text Box 4"/>
          <p:cNvSpPr txBox="1">
            <a:spLocks noChangeArrowheads="1"/>
          </p:cNvSpPr>
          <p:nvPr/>
        </p:nvSpPr>
        <p:spPr bwMode="auto">
          <a:xfrm>
            <a:off x="993726" y="1767574"/>
            <a:ext cx="7597775" cy="1077218"/>
          </a:xfrm>
          <a:prstGeom prst="rect">
            <a:avLst/>
          </a:prstGeom>
          <a:noFill/>
          <a:ln w="9525">
            <a:noFill/>
            <a:miter lim="800000"/>
            <a:headEnd/>
            <a:tailEnd/>
          </a:ln>
        </p:spPr>
        <p:txBody>
          <a:bodyPr>
            <a:spAutoFit/>
          </a:bodyPr>
          <a:lstStyle/>
          <a:p>
            <a:pPr>
              <a:spcBef>
                <a:spcPct val="50000"/>
              </a:spcBef>
            </a:pPr>
            <a:r>
              <a:rPr lang="en-US" altLang="zh-CN" sz="3200" dirty="0">
                <a:latin typeface="楷体_GB2312" pitchFamily="49" charset="-122"/>
                <a:ea typeface="楷体_GB2312"/>
              </a:rPr>
              <a:t>  </a:t>
            </a:r>
            <a:r>
              <a:rPr lang="zh-CN" altLang="en-US" sz="3200" dirty="0" smtClean="0">
                <a:latin typeface="楷体_GB2312" pitchFamily="49" charset="-122"/>
                <a:ea typeface="楷体_GB2312"/>
              </a:rPr>
              <a:t>数据结构和算法的</a:t>
            </a:r>
            <a:r>
              <a:rPr lang="zh-CN" altLang="en-US" sz="3200" dirty="0">
                <a:latin typeface="楷体_GB2312" pitchFamily="49" charset="-122"/>
                <a:ea typeface="楷体_GB2312"/>
              </a:rPr>
              <a:t>基本概念</a:t>
            </a:r>
            <a:r>
              <a:rPr lang="zh-CN" altLang="en-US" sz="3200" dirty="0" smtClean="0">
                <a:latin typeface="楷体_GB2312" pitchFamily="49" charset="-122"/>
                <a:ea typeface="楷体_GB2312"/>
              </a:rPr>
              <a:t>；时间</a:t>
            </a:r>
            <a:r>
              <a:rPr lang="zh-CN" altLang="en-US" sz="3200" dirty="0">
                <a:latin typeface="楷体_GB2312" pitchFamily="49" charset="-122"/>
                <a:ea typeface="楷体_GB2312"/>
              </a:rPr>
              <a:t>和空间复杂度</a:t>
            </a:r>
          </a:p>
        </p:txBody>
      </p:sp>
      <p:sp>
        <p:nvSpPr>
          <p:cNvPr id="10244" name="Text Box 7"/>
          <p:cNvSpPr txBox="1">
            <a:spLocks noChangeArrowheads="1"/>
          </p:cNvSpPr>
          <p:nvPr/>
        </p:nvSpPr>
        <p:spPr bwMode="auto">
          <a:xfrm>
            <a:off x="482544" y="3096253"/>
            <a:ext cx="3455988" cy="584775"/>
          </a:xfrm>
          <a:prstGeom prst="rect">
            <a:avLst/>
          </a:prstGeom>
          <a:noFill/>
          <a:ln w="9525">
            <a:noFill/>
            <a:miter lim="800000"/>
            <a:headEnd/>
            <a:tailEnd/>
          </a:ln>
        </p:spPr>
        <p:txBody>
          <a:bodyPr>
            <a:spAutoFit/>
          </a:bodyPr>
          <a:lstStyle/>
          <a:p>
            <a:pPr>
              <a:spcBef>
                <a:spcPct val="50000"/>
              </a:spcBef>
            </a:pPr>
            <a:r>
              <a:rPr lang="en-US" altLang="zh-CN" sz="3200" dirty="0">
                <a:latin typeface="宋体" charset="-122"/>
                <a:ea typeface="楷体_GB2312"/>
              </a:rPr>
              <a:t>※  </a:t>
            </a:r>
            <a:r>
              <a:rPr lang="zh-CN" altLang="en-US" sz="3200" dirty="0">
                <a:solidFill>
                  <a:srgbClr val="FF0000"/>
                </a:solidFill>
                <a:latin typeface="宋体" charset="-122"/>
                <a:ea typeface="楷体_GB2312"/>
              </a:rPr>
              <a:t>教学重点</a:t>
            </a:r>
            <a:r>
              <a:rPr lang="zh-CN" altLang="en-US" sz="3200" dirty="0">
                <a:latin typeface="宋体" charset="-122"/>
                <a:ea typeface="楷体_GB2312"/>
              </a:rPr>
              <a:t>：</a:t>
            </a:r>
            <a:r>
              <a:rPr lang="zh-CN" altLang="en-US" sz="3200" b="0" dirty="0">
                <a:ea typeface="楷体_GB2312"/>
              </a:rPr>
              <a:t> </a:t>
            </a:r>
          </a:p>
        </p:txBody>
      </p:sp>
      <p:sp>
        <p:nvSpPr>
          <p:cNvPr id="10245" name="Text Box 8"/>
          <p:cNvSpPr txBox="1">
            <a:spLocks noChangeArrowheads="1"/>
          </p:cNvSpPr>
          <p:nvPr/>
        </p:nvSpPr>
        <p:spPr bwMode="auto">
          <a:xfrm>
            <a:off x="958802" y="3720537"/>
            <a:ext cx="7632700" cy="584775"/>
          </a:xfrm>
          <a:prstGeom prst="rect">
            <a:avLst/>
          </a:prstGeom>
          <a:noFill/>
          <a:ln w="9525" algn="ctr">
            <a:noFill/>
            <a:miter lim="800000"/>
            <a:headEnd/>
            <a:tailEnd/>
          </a:ln>
        </p:spPr>
        <p:txBody>
          <a:bodyPr>
            <a:spAutoFit/>
          </a:bodyPr>
          <a:lstStyle/>
          <a:p>
            <a:pPr>
              <a:spcBef>
                <a:spcPct val="20000"/>
              </a:spcBef>
            </a:pPr>
            <a:r>
              <a:rPr lang="en-US" altLang="zh-CN" sz="3200" dirty="0">
                <a:latin typeface="楷体_GB2312" pitchFamily="49" charset="-122"/>
                <a:ea typeface="楷体_GB2312"/>
              </a:rPr>
              <a:t>  </a:t>
            </a:r>
            <a:r>
              <a:rPr lang="zh-CN" altLang="en-US" sz="3200" dirty="0">
                <a:latin typeface="楷体_GB2312" pitchFamily="49" charset="-122"/>
                <a:ea typeface="楷体_GB2312"/>
              </a:rPr>
              <a:t>相关的基本概念</a:t>
            </a:r>
            <a:r>
              <a:rPr lang="zh-CN" altLang="en-US" sz="3200" dirty="0" smtClean="0">
                <a:latin typeface="楷体_GB2312" pitchFamily="49" charset="-122"/>
                <a:ea typeface="楷体_GB2312"/>
              </a:rPr>
              <a:t>；估算</a:t>
            </a:r>
            <a:r>
              <a:rPr lang="zh-CN" altLang="en-US" sz="3200" dirty="0">
                <a:latin typeface="楷体_GB2312" pitchFamily="49" charset="-122"/>
                <a:ea typeface="楷体_GB2312"/>
              </a:rPr>
              <a:t>算法</a:t>
            </a:r>
            <a:r>
              <a:rPr lang="zh-CN" altLang="en-US" sz="3200" dirty="0" smtClean="0">
                <a:latin typeface="楷体_GB2312" pitchFamily="49" charset="-122"/>
                <a:ea typeface="楷体_GB2312"/>
              </a:rPr>
              <a:t>时间复杂度</a:t>
            </a:r>
            <a:endParaRPr lang="zh-CN" altLang="en-US" sz="3200" dirty="0">
              <a:latin typeface="楷体_GB2312" pitchFamily="49" charset="-122"/>
              <a:ea typeface="楷体_GB2312"/>
            </a:endParaRPr>
          </a:p>
        </p:txBody>
      </p:sp>
      <p:sp>
        <p:nvSpPr>
          <p:cNvPr id="10246" name="Text Box 9"/>
          <p:cNvSpPr txBox="1">
            <a:spLocks noChangeArrowheads="1"/>
          </p:cNvSpPr>
          <p:nvPr/>
        </p:nvSpPr>
        <p:spPr bwMode="auto">
          <a:xfrm>
            <a:off x="1330362" y="5327676"/>
            <a:ext cx="5943600" cy="584775"/>
          </a:xfrm>
          <a:prstGeom prst="rect">
            <a:avLst/>
          </a:prstGeom>
          <a:noFill/>
          <a:ln w="9525" algn="ctr">
            <a:noFill/>
            <a:miter lim="800000"/>
            <a:headEnd/>
            <a:tailEnd/>
          </a:ln>
        </p:spPr>
        <p:txBody>
          <a:bodyPr>
            <a:spAutoFit/>
          </a:bodyPr>
          <a:lstStyle/>
          <a:p>
            <a:pPr>
              <a:spcBef>
                <a:spcPct val="50000"/>
              </a:spcBef>
            </a:pPr>
            <a:r>
              <a:rPr lang="zh-CN" altLang="en-US" sz="3200" dirty="0">
                <a:latin typeface="楷体_GB2312" pitchFamily="49" charset="-122"/>
                <a:ea typeface="楷体_GB2312"/>
              </a:rPr>
              <a:t>估算算法时间复杂</a:t>
            </a:r>
            <a:r>
              <a:rPr lang="zh-CN" altLang="en-US" sz="3200" dirty="0" smtClean="0">
                <a:latin typeface="楷体_GB2312" pitchFamily="49" charset="-122"/>
                <a:ea typeface="楷体_GB2312"/>
              </a:rPr>
              <a:t>度 </a:t>
            </a:r>
            <a:endParaRPr lang="zh-CN" altLang="en-US" sz="3200" dirty="0">
              <a:latin typeface="楷体_GB2312" pitchFamily="49" charset="-122"/>
              <a:ea typeface="楷体_GB2312"/>
            </a:endParaRPr>
          </a:p>
        </p:txBody>
      </p:sp>
      <p:sp>
        <p:nvSpPr>
          <p:cNvPr id="10247" name="Text Box 10"/>
          <p:cNvSpPr txBox="1">
            <a:spLocks noChangeArrowheads="1"/>
          </p:cNvSpPr>
          <p:nvPr/>
        </p:nvSpPr>
        <p:spPr bwMode="auto">
          <a:xfrm>
            <a:off x="519057" y="4706955"/>
            <a:ext cx="3743325" cy="584775"/>
          </a:xfrm>
          <a:prstGeom prst="rect">
            <a:avLst/>
          </a:prstGeom>
          <a:noFill/>
          <a:ln w="9525">
            <a:noFill/>
            <a:miter lim="800000"/>
            <a:headEnd/>
            <a:tailEnd/>
          </a:ln>
        </p:spPr>
        <p:txBody>
          <a:bodyPr>
            <a:spAutoFit/>
          </a:bodyPr>
          <a:lstStyle/>
          <a:p>
            <a:pPr>
              <a:spcBef>
                <a:spcPct val="50000"/>
              </a:spcBef>
            </a:pPr>
            <a:r>
              <a:rPr lang="en-US" altLang="zh-CN" sz="3200" dirty="0">
                <a:latin typeface="宋体" charset="-122"/>
                <a:ea typeface="楷体_GB2312"/>
              </a:rPr>
              <a:t>※  </a:t>
            </a:r>
            <a:r>
              <a:rPr lang="zh-CN" altLang="en-US" sz="3200" dirty="0">
                <a:solidFill>
                  <a:srgbClr val="FF0000"/>
                </a:solidFill>
                <a:latin typeface="宋体" charset="-122"/>
                <a:ea typeface="楷体_GB2312"/>
              </a:rPr>
              <a:t>教学难点</a:t>
            </a:r>
            <a:r>
              <a:rPr lang="zh-CN" altLang="en-US" sz="3200" dirty="0">
                <a:latin typeface="宋体" charset="-122"/>
                <a:ea typeface="楷体_GB2312"/>
              </a:rPr>
              <a:t>：</a:t>
            </a:r>
            <a:r>
              <a:rPr lang="zh-CN" altLang="en-US" sz="3200" b="0" dirty="0">
                <a:ea typeface="楷体_GB2312"/>
              </a:rPr>
              <a:t> </a:t>
            </a:r>
          </a:p>
        </p:txBody>
      </p:sp>
      <p:sp>
        <p:nvSpPr>
          <p:cNvPr id="18" name="内容占位符 16"/>
          <p:cNvSpPr>
            <a:spLocks noGrp="1"/>
          </p:cNvSpPr>
          <p:nvPr>
            <p:ph sz="quarter" idx="16"/>
          </p:nvPr>
        </p:nvSpPr>
        <p:spPr>
          <a:xfrm>
            <a:off x="8313" y="78660"/>
            <a:ext cx="4795837" cy="586316"/>
          </a:xfrm>
        </p:spPr>
        <p:txBody>
          <a:bodyPr/>
          <a:lstStyle/>
          <a:p>
            <a:pPr lvl="0"/>
            <a:r>
              <a:rPr dirty="0" smtClean="0"/>
              <a:t>数据结构</a:t>
            </a:r>
            <a:r>
              <a:rPr lang="en-US" altLang="zh-CN" dirty="0" smtClean="0"/>
              <a:t>-</a:t>
            </a:r>
            <a:r>
              <a:rPr dirty="0" smtClean="0"/>
              <a:t>第一章 绪论</a:t>
            </a:r>
          </a:p>
        </p:txBody>
      </p:sp>
    </p:spTree>
  </p:cSld>
  <p:clrMapOvr>
    <a:masterClrMapping/>
  </p:clrMapOvr>
  <p:transition>
    <p:cover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a:spLocks noChangeArrowheads="1"/>
          </p:cNvSpPr>
          <p:nvPr/>
        </p:nvSpPr>
        <p:spPr bwMode="gray">
          <a:xfrm>
            <a:off x="1670314" y="3969060"/>
            <a:ext cx="1044116" cy="833077"/>
          </a:xfrm>
          <a:prstGeom prst="hexagon">
            <a:avLst>
              <a:gd name="adj" fmla="val 28916"/>
              <a:gd name="vf" fmla="val 115470"/>
            </a:avLst>
          </a:prstGeom>
          <a:solidFill>
            <a:srgbClr val="92D050"/>
          </a:solidFill>
          <a:ln w="9525">
            <a:solidFill>
              <a:srgbClr val="C0C0C0"/>
            </a:solidFill>
            <a:miter lim="800000"/>
            <a:headEnd/>
            <a:tailEnd/>
          </a:ln>
        </p:spPr>
        <p:txBody>
          <a:bodyPr wrap="none" anchor="ctr"/>
          <a:lstStyle/>
          <a:p>
            <a:endParaRPr lang="zh-CN" altLang="en-US"/>
          </a:p>
        </p:txBody>
      </p:sp>
      <p:sp>
        <p:nvSpPr>
          <p:cNvPr id="5" name="AutoShape 6"/>
          <p:cNvSpPr>
            <a:spLocks noChangeArrowheads="1"/>
          </p:cNvSpPr>
          <p:nvPr/>
        </p:nvSpPr>
        <p:spPr bwMode="gray">
          <a:xfrm>
            <a:off x="1655676" y="2830301"/>
            <a:ext cx="1044116" cy="833077"/>
          </a:xfrm>
          <a:prstGeom prst="hexagon">
            <a:avLst>
              <a:gd name="adj" fmla="val 28916"/>
              <a:gd name="vf" fmla="val 115470"/>
            </a:avLst>
          </a:prstGeom>
          <a:solidFill>
            <a:srgbClr val="FFC000"/>
          </a:solidFill>
          <a:ln w="9525">
            <a:solidFill>
              <a:srgbClr val="C0C0C0"/>
            </a:solidFill>
            <a:miter lim="800000"/>
            <a:headEnd/>
            <a:tailEnd/>
          </a:ln>
        </p:spPr>
        <p:txBody>
          <a:bodyPr wrap="none" anchor="ctr"/>
          <a:lstStyle/>
          <a:p>
            <a:endParaRPr lang="zh-CN" altLang="en-US"/>
          </a:p>
        </p:txBody>
      </p:sp>
      <p:sp>
        <p:nvSpPr>
          <p:cNvPr id="4" name="AutoShape 6"/>
          <p:cNvSpPr>
            <a:spLocks noChangeArrowheads="1"/>
          </p:cNvSpPr>
          <p:nvPr/>
        </p:nvSpPr>
        <p:spPr bwMode="gray">
          <a:xfrm>
            <a:off x="1655676" y="1844824"/>
            <a:ext cx="1044116" cy="833077"/>
          </a:xfrm>
          <a:prstGeom prst="hexagon">
            <a:avLst>
              <a:gd name="adj" fmla="val 28916"/>
              <a:gd name="vf" fmla="val 115470"/>
            </a:avLst>
          </a:prstGeom>
          <a:solidFill>
            <a:srgbClr val="FF0000"/>
          </a:solidFill>
          <a:ln w="9525">
            <a:solidFill>
              <a:srgbClr val="C0C0C0"/>
            </a:solidFill>
            <a:miter lim="800000"/>
            <a:headEnd/>
            <a:tailEnd/>
          </a:ln>
        </p:spPr>
        <p:txBody>
          <a:bodyPr wrap="none" anchor="ctr"/>
          <a:lstStyle/>
          <a:p>
            <a:endParaRPr lang="zh-CN" altLang="en-US"/>
          </a:p>
        </p:txBody>
      </p:sp>
      <p:sp>
        <p:nvSpPr>
          <p:cNvPr id="11266" name="Rectangle 4"/>
          <p:cNvSpPr>
            <a:spLocks noGrp="1" noChangeArrowheads="1"/>
          </p:cNvSpPr>
          <p:nvPr>
            <p:ph sz="quarter" idx="16"/>
          </p:nvPr>
        </p:nvSpPr>
        <p:spPr>
          <a:xfrm>
            <a:off x="1760499" y="1639863"/>
            <a:ext cx="5623002" cy="3103605"/>
          </a:xfrm>
          <a:noFill/>
        </p:spPr>
        <p:txBody>
          <a:bodyPr/>
          <a:lstStyle/>
          <a:p>
            <a:pPr eaLnBrk="1" hangingPunct="1">
              <a:lnSpc>
                <a:spcPct val="200000"/>
              </a:lnSpc>
              <a:buSzPct val="150000"/>
              <a:buFont typeface="Wingdings" pitchFamily="2" charset="2"/>
              <a:buNone/>
            </a:pPr>
            <a:r>
              <a:rPr lang="en-US" altLang="zh-CN" sz="3600" b="1" dirty="0" smtClean="0">
                <a:solidFill>
                  <a:schemeClr val="tx1"/>
                </a:solidFill>
                <a:latin typeface="楷体_GB2312" pitchFamily="49" charset="-122"/>
                <a:ea typeface="楷体_GB2312" pitchFamily="49" charset="-122"/>
              </a:rPr>
              <a:t>1.1  </a:t>
            </a:r>
            <a:r>
              <a:rPr lang="zh-CN" altLang="en-US" sz="3600" b="1" dirty="0" smtClean="0">
                <a:solidFill>
                  <a:srgbClr val="FF0000"/>
                </a:solidFill>
                <a:latin typeface="楷体_GB2312" pitchFamily="49" charset="-122"/>
                <a:ea typeface="楷体_GB2312" pitchFamily="49" charset="-122"/>
              </a:rPr>
              <a:t>什么是数据结构</a:t>
            </a:r>
          </a:p>
          <a:p>
            <a:pPr eaLnBrk="1" hangingPunct="1">
              <a:lnSpc>
                <a:spcPct val="200000"/>
              </a:lnSpc>
              <a:spcBef>
                <a:spcPct val="0"/>
              </a:spcBef>
              <a:buSzPct val="150000"/>
              <a:buFont typeface="Wingdings" pitchFamily="2" charset="2"/>
              <a:buNone/>
            </a:pPr>
            <a:r>
              <a:rPr lang="en-US" altLang="zh-CN" sz="3600" b="1" dirty="0" smtClean="0">
                <a:solidFill>
                  <a:schemeClr val="tx1"/>
                </a:solidFill>
                <a:latin typeface="楷体_GB2312" pitchFamily="49" charset="-122"/>
                <a:ea typeface="楷体_GB2312" pitchFamily="49" charset="-122"/>
              </a:rPr>
              <a:t>1.2  </a:t>
            </a:r>
            <a:r>
              <a:rPr lang="zh-CN" altLang="en-US" sz="3600" b="1" dirty="0" smtClean="0">
                <a:solidFill>
                  <a:schemeClr val="tx1"/>
                </a:solidFill>
                <a:latin typeface="楷体_GB2312" pitchFamily="49" charset="-122"/>
                <a:ea typeface="楷体_GB2312" pitchFamily="49" charset="-122"/>
              </a:rPr>
              <a:t>基本概念和术语</a:t>
            </a:r>
          </a:p>
          <a:p>
            <a:pPr eaLnBrk="1" hangingPunct="1">
              <a:lnSpc>
                <a:spcPct val="200000"/>
              </a:lnSpc>
              <a:spcBef>
                <a:spcPct val="0"/>
              </a:spcBef>
              <a:buSzPct val="150000"/>
              <a:buFont typeface="Wingdings" pitchFamily="2" charset="2"/>
              <a:buNone/>
            </a:pPr>
            <a:r>
              <a:rPr lang="en-US" altLang="zh-CN" sz="3600" b="1" dirty="0" smtClean="0">
                <a:solidFill>
                  <a:schemeClr val="tx1"/>
                </a:solidFill>
                <a:latin typeface="楷体_GB2312" pitchFamily="49" charset="-122"/>
                <a:ea typeface="楷体_GB2312" pitchFamily="49" charset="-122"/>
              </a:rPr>
              <a:t>1.3  </a:t>
            </a:r>
            <a:r>
              <a:rPr lang="zh-CN" altLang="en-US" sz="3600" b="1" dirty="0" smtClean="0">
                <a:solidFill>
                  <a:schemeClr val="tx1"/>
                </a:solidFill>
                <a:latin typeface="楷体_GB2312" pitchFamily="49" charset="-122"/>
                <a:ea typeface="楷体_GB2312" pitchFamily="49" charset="-122"/>
              </a:rPr>
              <a:t>算法和算法分析</a:t>
            </a:r>
          </a:p>
        </p:txBody>
      </p:sp>
      <p:sp>
        <p:nvSpPr>
          <p:cNvPr id="10" name="内容占位符 8"/>
          <p:cNvSpPr txBox="1">
            <a:spLocks/>
          </p:cNvSpPr>
          <p:nvPr/>
        </p:nvSpPr>
        <p:spPr bwMode="auto">
          <a:xfrm>
            <a:off x="8313" y="78660"/>
            <a:ext cx="4795837" cy="5863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3200" b="1" i="0" u="none" strike="noStrike" kern="0" cap="none" spc="0" normalizeH="0" baseline="0" noProof="0" dirty="0" smtClean="0">
                <a:ln>
                  <a:noFill/>
                </a:ln>
                <a:solidFill>
                  <a:schemeClr val="bg1"/>
                </a:solidFill>
                <a:effectLst/>
                <a:uLnTx/>
                <a:uFillTx/>
                <a:latin typeface="+mn-lt"/>
                <a:ea typeface="+mn-ea"/>
                <a:cs typeface="+mn-cs"/>
              </a:rPr>
              <a:t>数据结构</a:t>
            </a:r>
            <a:r>
              <a:rPr kumimoji="1" lang="en-US" altLang="zh-CN" sz="3200" b="1" i="0" u="none" strike="noStrike" kern="0" cap="none" spc="0" normalizeH="0" baseline="0" noProof="0" dirty="0" smtClean="0">
                <a:ln>
                  <a:noFill/>
                </a:ln>
                <a:solidFill>
                  <a:schemeClr val="bg1"/>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bg1"/>
                </a:solidFill>
                <a:effectLst/>
                <a:uLnTx/>
                <a:uFillTx/>
                <a:latin typeface="+mn-lt"/>
                <a:ea typeface="+mn-ea"/>
                <a:cs typeface="+mn-cs"/>
              </a:rPr>
              <a:t>第一章 绪论</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0" y="1712889"/>
            <a:ext cx="4283968" cy="523220"/>
          </a:xfrm>
          <a:prstGeom prst="rect">
            <a:avLst/>
          </a:prstGeom>
          <a:noFill/>
          <a:ln w="9525">
            <a:noFill/>
            <a:miter lim="800000"/>
            <a:headEnd/>
            <a:tailEnd/>
          </a:ln>
        </p:spPr>
        <p:txBody>
          <a:bodyPr wrap="square">
            <a:spAutoFit/>
          </a:bodyPr>
          <a:lstStyle/>
          <a:p>
            <a:pPr>
              <a:spcBef>
                <a:spcPct val="50000"/>
              </a:spcBef>
            </a:pPr>
            <a:r>
              <a:rPr lang="zh-CN" altLang="en-US" sz="2800" dirty="0" smtClean="0">
                <a:solidFill>
                  <a:srgbClr val="FF0000"/>
                </a:solidFill>
                <a:ea typeface="楷体_GB2312" pitchFamily="49" charset="-122"/>
              </a:rPr>
              <a:t>计算机解决问题</a:t>
            </a:r>
            <a:r>
              <a:rPr lang="zh-CN" altLang="en-US" sz="2800" dirty="0">
                <a:solidFill>
                  <a:srgbClr val="FF0000"/>
                </a:solidFill>
                <a:ea typeface="楷体_GB2312" pitchFamily="49" charset="-122"/>
              </a:rPr>
              <a:t>的流程：</a:t>
            </a:r>
          </a:p>
        </p:txBody>
      </p:sp>
      <p:grpSp>
        <p:nvGrpSpPr>
          <p:cNvPr id="12291" name="Group 18"/>
          <p:cNvGrpSpPr>
            <a:grpSpLocks/>
          </p:cNvGrpSpPr>
          <p:nvPr/>
        </p:nvGrpSpPr>
        <p:grpSpPr bwMode="auto">
          <a:xfrm>
            <a:off x="226953" y="2438663"/>
            <a:ext cx="3313112" cy="3436708"/>
            <a:chOff x="144" y="1449"/>
            <a:chExt cx="1824" cy="2295"/>
          </a:xfrm>
        </p:grpSpPr>
        <p:sp>
          <p:nvSpPr>
            <p:cNvPr id="12299" name="Line 10"/>
            <p:cNvSpPr>
              <a:spLocks noChangeShapeType="1"/>
            </p:cNvSpPr>
            <p:nvPr/>
          </p:nvSpPr>
          <p:spPr bwMode="auto">
            <a:xfrm>
              <a:off x="1056" y="3276"/>
              <a:ext cx="0" cy="192"/>
            </a:xfrm>
            <a:prstGeom prst="line">
              <a:avLst/>
            </a:prstGeom>
            <a:noFill/>
            <a:ln w="9525">
              <a:solidFill>
                <a:schemeClr val="tx1"/>
              </a:solidFill>
              <a:miter lim="800000"/>
              <a:headEnd/>
              <a:tailEnd type="triangle" w="med" len="med"/>
            </a:ln>
          </p:spPr>
          <p:txBody>
            <a:bodyPr wrap="none" lIns="18000" tIns="36000" rIns="18000" bIns="36000"/>
            <a:lstStyle/>
            <a:p>
              <a:endParaRPr lang="zh-CN" altLang="en-US"/>
            </a:p>
          </p:txBody>
        </p:sp>
        <p:grpSp>
          <p:nvGrpSpPr>
            <p:cNvPr id="12300" name="Group 17"/>
            <p:cNvGrpSpPr>
              <a:grpSpLocks/>
            </p:cNvGrpSpPr>
            <p:nvPr/>
          </p:nvGrpSpPr>
          <p:grpSpPr bwMode="auto">
            <a:xfrm>
              <a:off x="144" y="1449"/>
              <a:ext cx="1824" cy="2295"/>
              <a:chOff x="140" y="1305"/>
              <a:chExt cx="1824" cy="2295"/>
            </a:xfrm>
          </p:grpSpPr>
          <p:sp>
            <p:nvSpPr>
              <p:cNvPr id="12301" name="Rectangle 6"/>
              <p:cNvSpPr>
                <a:spLocks noChangeArrowheads="1"/>
              </p:cNvSpPr>
              <p:nvPr/>
            </p:nvSpPr>
            <p:spPr bwMode="auto">
              <a:xfrm>
                <a:off x="480" y="2817"/>
                <a:ext cx="1104" cy="288"/>
              </a:xfrm>
              <a:prstGeom prst="rect">
                <a:avLst/>
              </a:prstGeom>
              <a:solidFill>
                <a:srgbClr val="EFFA86"/>
              </a:solidFill>
              <a:ln w="9525">
                <a:solidFill>
                  <a:schemeClr val="tx1"/>
                </a:solidFill>
                <a:miter lim="800000"/>
                <a:headEnd/>
                <a:tailEnd/>
              </a:ln>
            </p:spPr>
            <p:txBody>
              <a:bodyPr wrap="none" lIns="18000" tIns="36000" rIns="18000" bIns="36000" anchor="ctr"/>
              <a:lstStyle/>
              <a:p>
                <a:pPr algn="ctr"/>
                <a:r>
                  <a:rPr lang="zh-CN" altLang="en-US" sz="2000" dirty="0">
                    <a:solidFill>
                      <a:srgbClr val="000000"/>
                    </a:solidFill>
                    <a:ea typeface="楷体_GB2312" pitchFamily="49" charset="-122"/>
                  </a:rPr>
                  <a:t>编程上机调试</a:t>
                </a:r>
              </a:p>
            </p:txBody>
          </p:sp>
          <p:sp>
            <p:nvSpPr>
              <p:cNvPr id="12302" name="Rectangle 3"/>
              <p:cNvSpPr>
                <a:spLocks noChangeArrowheads="1"/>
              </p:cNvSpPr>
              <p:nvPr/>
            </p:nvSpPr>
            <p:spPr bwMode="auto">
              <a:xfrm>
                <a:off x="432" y="1305"/>
                <a:ext cx="1248" cy="288"/>
              </a:xfrm>
              <a:prstGeom prst="rect">
                <a:avLst/>
              </a:prstGeom>
              <a:solidFill>
                <a:srgbClr val="EFFA86"/>
              </a:solidFill>
              <a:ln w="9525">
                <a:solidFill>
                  <a:schemeClr val="tx1"/>
                </a:solidFill>
                <a:miter lim="800000"/>
                <a:headEnd/>
                <a:tailEnd/>
              </a:ln>
            </p:spPr>
            <p:txBody>
              <a:bodyPr wrap="none" lIns="18000" tIns="36000" rIns="18000" bIns="36000" anchor="ctr"/>
              <a:lstStyle/>
              <a:p>
                <a:pPr algn="ctr"/>
                <a:r>
                  <a:rPr lang="zh-CN" altLang="en-US" sz="2000" dirty="0">
                    <a:solidFill>
                      <a:srgbClr val="000000"/>
                    </a:solidFill>
                    <a:ea typeface="楷体_GB2312" pitchFamily="49" charset="-122"/>
                  </a:rPr>
                  <a:t>对具体问题抽象</a:t>
                </a:r>
              </a:p>
            </p:txBody>
          </p:sp>
          <p:sp>
            <p:nvSpPr>
              <p:cNvPr id="12303" name="Rectangle 4"/>
              <p:cNvSpPr>
                <a:spLocks noChangeArrowheads="1"/>
              </p:cNvSpPr>
              <p:nvPr/>
            </p:nvSpPr>
            <p:spPr bwMode="auto">
              <a:xfrm>
                <a:off x="140" y="1793"/>
                <a:ext cx="1824" cy="288"/>
              </a:xfrm>
              <a:prstGeom prst="rect">
                <a:avLst/>
              </a:prstGeom>
              <a:solidFill>
                <a:srgbClr val="EFFA86"/>
              </a:solidFill>
              <a:ln w="9525">
                <a:solidFill>
                  <a:schemeClr val="tx1"/>
                </a:solidFill>
                <a:miter lim="800000"/>
                <a:headEnd/>
                <a:tailEnd/>
              </a:ln>
            </p:spPr>
            <p:txBody>
              <a:bodyPr wrap="none" lIns="18000" tIns="36000" rIns="18000" bIns="36000" anchor="ctr"/>
              <a:lstStyle/>
              <a:p>
                <a:pPr algn="ctr"/>
                <a:r>
                  <a:rPr lang="zh-CN" altLang="en-US" sz="2000">
                    <a:solidFill>
                      <a:srgbClr val="000000"/>
                    </a:solidFill>
                    <a:ea typeface="楷体_GB2312" pitchFamily="49" charset="-122"/>
                  </a:rPr>
                  <a:t>建立实际问题的求解模型</a:t>
                </a:r>
              </a:p>
            </p:txBody>
          </p:sp>
          <p:sp>
            <p:nvSpPr>
              <p:cNvPr id="12304" name="Rectangle 5"/>
              <p:cNvSpPr>
                <a:spLocks noChangeArrowheads="1"/>
              </p:cNvSpPr>
              <p:nvPr/>
            </p:nvSpPr>
            <p:spPr bwMode="auto">
              <a:xfrm>
                <a:off x="404" y="2305"/>
                <a:ext cx="1296" cy="288"/>
              </a:xfrm>
              <a:prstGeom prst="rect">
                <a:avLst/>
              </a:prstGeom>
              <a:solidFill>
                <a:srgbClr val="EFFA86"/>
              </a:solidFill>
              <a:ln w="9525">
                <a:solidFill>
                  <a:schemeClr val="tx1"/>
                </a:solidFill>
                <a:miter lim="800000"/>
                <a:headEnd/>
                <a:tailEnd/>
              </a:ln>
            </p:spPr>
            <p:txBody>
              <a:bodyPr wrap="none" lIns="18000" tIns="36000" rIns="18000" bIns="36000" anchor="ctr"/>
              <a:lstStyle/>
              <a:p>
                <a:pPr algn="ctr"/>
                <a:r>
                  <a:rPr lang="zh-CN" altLang="en-US" sz="2000">
                    <a:solidFill>
                      <a:srgbClr val="000000"/>
                    </a:solidFill>
                    <a:ea typeface="楷体_GB2312" pitchFamily="49" charset="-122"/>
                  </a:rPr>
                  <a:t>设计出相应算法</a:t>
                </a:r>
              </a:p>
            </p:txBody>
          </p:sp>
          <p:sp>
            <p:nvSpPr>
              <p:cNvPr id="12305" name="Rectangle 7"/>
              <p:cNvSpPr>
                <a:spLocks noChangeArrowheads="1"/>
              </p:cNvSpPr>
              <p:nvPr/>
            </p:nvSpPr>
            <p:spPr bwMode="auto">
              <a:xfrm>
                <a:off x="384" y="3312"/>
                <a:ext cx="1296" cy="288"/>
              </a:xfrm>
              <a:prstGeom prst="rect">
                <a:avLst/>
              </a:prstGeom>
              <a:solidFill>
                <a:srgbClr val="EFFA86"/>
              </a:solidFill>
              <a:ln w="9525">
                <a:solidFill>
                  <a:schemeClr val="tx1"/>
                </a:solidFill>
                <a:miter lim="800000"/>
                <a:headEnd/>
                <a:tailEnd/>
              </a:ln>
            </p:spPr>
            <p:txBody>
              <a:bodyPr wrap="none" lIns="18000" tIns="36000" rIns="18000" bIns="36000" anchor="ctr"/>
              <a:lstStyle/>
              <a:p>
                <a:pPr algn="ctr"/>
                <a:r>
                  <a:rPr lang="zh-CN" altLang="en-US" sz="2000">
                    <a:solidFill>
                      <a:srgbClr val="000000"/>
                    </a:solidFill>
                    <a:ea typeface="楷体_GB2312" pitchFamily="49" charset="-122"/>
                  </a:rPr>
                  <a:t>实际问题得到解决</a:t>
                </a:r>
              </a:p>
            </p:txBody>
          </p:sp>
          <p:sp>
            <p:nvSpPr>
              <p:cNvPr id="12306" name="Line 9"/>
              <p:cNvSpPr>
                <a:spLocks noChangeShapeType="1"/>
              </p:cNvSpPr>
              <p:nvPr/>
            </p:nvSpPr>
            <p:spPr bwMode="auto">
              <a:xfrm>
                <a:off x="1056" y="1596"/>
                <a:ext cx="0" cy="192"/>
              </a:xfrm>
              <a:prstGeom prst="line">
                <a:avLst/>
              </a:prstGeom>
              <a:noFill/>
              <a:ln w="9525">
                <a:solidFill>
                  <a:schemeClr val="tx1"/>
                </a:solidFill>
                <a:miter lim="800000"/>
                <a:headEnd/>
                <a:tailEnd type="triangle" w="med" len="med"/>
              </a:ln>
            </p:spPr>
            <p:txBody>
              <a:bodyPr wrap="none" lIns="18000" tIns="36000" rIns="18000" bIns="36000"/>
              <a:lstStyle/>
              <a:p>
                <a:endParaRPr lang="zh-CN" altLang="en-US"/>
              </a:p>
            </p:txBody>
          </p:sp>
          <p:sp>
            <p:nvSpPr>
              <p:cNvPr id="12307" name="Line 11"/>
              <p:cNvSpPr>
                <a:spLocks noChangeShapeType="1"/>
              </p:cNvSpPr>
              <p:nvPr/>
            </p:nvSpPr>
            <p:spPr bwMode="auto">
              <a:xfrm>
                <a:off x="1056" y="2620"/>
                <a:ext cx="0" cy="192"/>
              </a:xfrm>
              <a:prstGeom prst="line">
                <a:avLst/>
              </a:prstGeom>
              <a:noFill/>
              <a:ln w="9525">
                <a:solidFill>
                  <a:schemeClr val="tx1"/>
                </a:solidFill>
                <a:miter lim="800000"/>
                <a:headEnd/>
                <a:tailEnd type="triangle" w="med" len="med"/>
              </a:ln>
            </p:spPr>
            <p:txBody>
              <a:bodyPr wrap="none" lIns="18000" tIns="36000" rIns="18000" bIns="36000"/>
              <a:lstStyle/>
              <a:p>
                <a:endParaRPr lang="zh-CN" altLang="en-US"/>
              </a:p>
            </p:txBody>
          </p:sp>
          <p:sp>
            <p:nvSpPr>
              <p:cNvPr id="12308" name="Line 12"/>
              <p:cNvSpPr>
                <a:spLocks noChangeShapeType="1"/>
              </p:cNvSpPr>
              <p:nvPr/>
            </p:nvSpPr>
            <p:spPr bwMode="auto">
              <a:xfrm>
                <a:off x="1056" y="2108"/>
                <a:ext cx="0" cy="192"/>
              </a:xfrm>
              <a:prstGeom prst="line">
                <a:avLst/>
              </a:prstGeom>
              <a:noFill/>
              <a:ln w="9525">
                <a:solidFill>
                  <a:schemeClr val="tx1"/>
                </a:solidFill>
                <a:miter lim="800000"/>
                <a:headEnd/>
                <a:tailEnd type="triangle" w="med" len="med"/>
              </a:ln>
            </p:spPr>
            <p:txBody>
              <a:bodyPr wrap="none" lIns="18000" tIns="36000" rIns="18000" bIns="36000"/>
              <a:lstStyle/>
              <a:p>
                <a:endParaRPr lang="zh-CN" altLang="en-US"/>
              </a:p>
            </p:txBody>
          </p:sp>
        </p:grpSp>
      </p:grpSp>
      <p:sp>
        <p:nvSpPr>
          <p:cNvPr id="12292"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
        <p:nvSpPr>
          <p:cNvPr id="12294" name="Rectangle 24"/>
          <p:cNvSpPr>
            <a:spLocks noChangeArrowheads="1"/>
          </p:cNvSpPr>
          <p:nvPr/>
        </p:nvSpPr>
        <p:spPr bwMode="auto">
          <a:xfrm>
            <a:off x="3805227" y="3552282"/>
            <a:ext cx="2279661" cy="2677656"/>
          </a:xfrm>
          <a:prstGeom prst="rect">
            <a:avLst/>
          </a:prstGeom>
          <a:noFill/>
          <a:ln w="12700" cap="sq">
            <a:noFill/>
            <a:miter lim="800000"/>
            <a:headEnd type="none" w="sm" len="sm"/>
            <a:tailEnd type="none" w="sm" len="sm"/>
          </a:ln>
        </p:spPr>
        <p:txBody>
          <a:bodyPr wrap="square">
            <a:spAutoFit/>
          </a:bodyPr>
          <a:lstStyle/>
          <a:p>
            <a:r>
              <a:rPr lang="zh-CN" altLang="en-US" dirty="0" smtClean="0">
                <a:solidFill>
                  <a:srgbClr val="000000"/>
                </a:solidFill>
                <a:ea typeface="楷体_GB2312" pitchFamily="49" charset="-122"/>
              </a:rPr>
              <a:t>运算</a:t>
            </a:r>
            <a:r>
              <a:rPr lang="zh-CN" altLang="en-US" dirty="0">
                <a:solidFill>
                  <a:srgbClr val="000000"/>
                </a:solidFill>
                <a:ea typeface="楷体_GB2312" pitchFamily="49" charset="-122"/>
              </a:rPr>
              <a:t>对象一般为整型、实型</a:t>
            </a:r>
            <a:r>
              <a:rPr lang="zh-CN" altLang="en-US" dirty="0" smtClean="0">
                <a:solidFill>
                  <a:srgbClr val="000000"/>
                </a:solidFill>
                <a:ea typeface="楷体_GB2312" pitchFamily="49" charset="-122"/>
              </a:rPr>
              <a:t>等简单数据类型</a:t>
            </a:r>
            <a:r>
              <a:rPr lang="en-US" altLang="zh-CN" dirty="0" smtClean="0">
                <a:solidFill>
                  <a:srgbClr val="000000"/>
                </a:solidFill>
                <a:ea typeface="楷体_GB2312" pitchFamily="49" charset="-122"/>
              </a:rPr>
              <a:t>;</a:t>
            </a:r>
            <a:r>
              <a:rPr lang="zh-CN" altLang="en-US" dirty="0" smtClean="0">
                <a:solidFill>
                  <a:srgbClr val="000000"/>
                </a:solidFill>
                <a:ea typeface="楷体_GB2312" pitchFamily="49" charset="-122"/>
              </a:rPr>
              <a:t>程序设计集中在技巧</a:t>
            </a:r>
            <a:r>
              <a:rPr lang="zh-CN" altLang="en-US" dirty="0">
                <a:solidFill>
                  <a:srgbClr val="000000"/>
                </a:solidFill>
                <a:ea typeface="楷体_GB2312" pitchFamily="49" charset="-122"/>
              </a:rPr>
              <a:t>上，而不是数据的</a:t>
            </a:r>
            <a:r>
              <a:rPr lang="zh-CN" altLang="en-US" dirty="0" smtClean="0">
                <a:solidFill>
                  <a:srgbClr val="000000"/>
                </a:solidFill>
                <a:ea typeface="楷体_GB2312" pitchFamily="49" charset="-122"/>
              </a:rPr>
              <a:t>组织和存储上</a:t>
            </a:r>
            <a:r>
              <a:rPr lang="zh-CN" altLang="en-US" dirty="0">
                <a:solidFill>
                  <a:srgbClr val="000000"/>
                </a:solidFill>
                <a:ea typeface="楷体_GB2312" pitchFamily="49" charset="-122"/>
              </a:rPr>
              <a:t>。</a:t>
            </a:r>
          </a:p>
        </p:txBody>
      </p:sp>
      <p:sp>
        <p:nvSpPr>
          <p:cNvPr id="12295" name="Rectangle 25"/>
          <p:cNvSpPr>
            <a:spLocks noChangeArrowheads="1"/>
          </p:cNvSpPr>
          <p:nvPr/>
        </p:nvSpPr>
        <p:spPr bwMode="auto">
          <a:xfrm>
            <a:off x="3851275" y="2456892"/>
            <a:ext cx="2233613" cy="457200"/>
          </a:xfrm>
          <a:prstGeom prst="rect">
            <a:avLst/>
          </a:prstGeom>
          <a:noFill/>
          <a:ln w="12700" cap="sq">
            <a:noFill/>
            <a:miter lim="800000"/>
            <a:headEnd type="none" w="sm" len="sm"/>
            <a:tailEnd type="none" w="sm" len="sm"/>
          </a:ln>
        </p:spPr>
        <p:txBody>
          <a:bodyPr>
            <a:spAutoFit/>
          </a:bodyPr>
          <a:lstStyle/>
          <a:p>
            <a:r>
              <a:rPr lang="zh-CN" altLang="en-US" dirty="0">
                <a:solidFill>
                  <a:srgbClr val="0070C0"/>
                </a:solidFill>
                <a:ea typeface="楷体_GB2312" pitchFamily="49" charset="-122"/>
              </a:rPr>
              <a:t>数值计算问题</a:t>
            </a:r>
          </a:p>
        </p:txBody>
      </p:sp>
      <p:sp>
        <p:nvSpPr>
          <p:cNvPr id="12296" name="Rectangle 26"/>
          <p:cNvSpPr>
            <a:spLocks noChangeArrowheads="1"/>
          </p:cNvSpPr>
          <p:nvPr/>
        </p:nvSpPr>
        <p:spPr bwMode="auto">
          <a:xfrm>
            <a:off x="6443663" y="2456892"/>
            <a:ext cx="2449512" cy="457200"/>
          </a:xfrm>
          <a:prstGeom prst="rect">
            <a:avLst/>
          </a:prstGeom>
          <a:noFill/>
          <a:ln w="12700" cap="sq" algn="ctr">
            <a:noFill/>
            <a:miter lim="800000"/>
            <a:headEnd type="none" w="sm" len="sm"/>
            <a:tailEnd type="none" w="sm" len="sm"/>
          </a:ln>
        </p:spPr>
        <p:txBody>
          <a:bodyPr>
            <a:spAutoFit/>
          </a:bodyPr>
          <a:lstStyle/>
          <a:p>
            <a:r>
              <a:rPr lang="zh-CN" altLang="en-US" dirty="0">
                <a:solidFill>
                  <a:srgbClr val="0070C0"/>
                </a:solidFill>
                <a:ea typeface="楷体_GB2312" pitchFamily="49" charset="-122"/>
              </a:rPr>
              <a:t>非数值计算问题</a:t>
            </a:r>
          </a:p>
        </p:txBody>
      </p:sp>
      <p:sp>
        <p:nvSpPr>
          <p:cNvPr id="12297" name="Rectangle 27"/>
          <p:cNvSpPr>
            <a:spLocks noChangeArrowheads="1"/>
          </p:cNvSpPr>
          <p:nvPr/>
        </p:nvSpPr>
        <p:spPr bwMode="auto">
          <a:xfrm>
            <a:off x="4060818" y="3114126"/>
            <a:ext cx="1657350" cy="457200"/>
          </a:xfrm>
          <a:prstGeom prst="rect">
            <a:avLst/>
          </a:prstGeom>
          <a:noFill/>
          <a:ln w="12700" cap="sq">
            <a:noFill/>
            <a:miter lim="800000"/>
            <a:headEnd type="none" w="sm" len="sm"/>
            <a:tailEnd type="none" w="sm" len="sm"/>
          </a:ln>
        </p:spPr>
        <p:txBody>
          <a:bodyPr>
            <a:spAutoFit/>
          </a:bodyPr>
          <a:lstStyle/>
          <a:p>
            <a:r>
              <a:rPr lang="zh-CN" altLang="en-US" dirty="0">
                <a:solidFill>
                  <a:srgbClr val="C00000"/>
                </a:solidFill>
                <a:ea typeface="楷体_GB2312" pitchFamily="49" charset="-122"/>
              </a:rPr>
              <a:t>数学方程</a:t>
            </a:r>
          </a:p>
        </p:txBody>
      </p:sp>
      <p:sp>
        <p:nvSpPr>
          <p:cNvPr id="12298" name="Rectangle 28"/>
          <p:cNvSpPr>
            <a:spLocks noChangeArrowheads="1"/>
          </p:cNvSpPr>
          <p:nvPr/>
        </p:nvSpPr>
        <p:spPr bwMode="auto">
          <a:xfrm>
            <a:off x="6434163" y="3077613"/>
            <a:ext cx="2400358" cy="3416320"/>
          </a:xfrm>
          <a:prstGeom prst="rect">
            <a:avLst/>
          </a:prstGeom>
          <a:noFill/>
          <a:ln w="12700" cap="sq">
            <a:noFill/>
            <a:miter lim="800000"/>
            <a:headEnd type="none" w="sm" len="sm"/>
            <a:tailEnd type="none" w="sm" len="sm"/>
          </a:ln>
        </p:spPr>
        <p:txBody>
          <a:bodyPr wrap="square">
            <a:spAutoFit/>
          </a:bodyPr>
          <a:lstStyle/>
          <a:p>
            <a:r>
              <a:rPr lang="zh-CN" altLang="en-US" dirty="0">
                <a:solidFill>
                  <a:srgbClr val="C00000"/>
                </a:solidFill>
                <a:ea typeface="楷体_GB2312" pitchFamily="49" charset="-122"/>
              </a:rPr>
              <a:t>无法用数学</a:t>
            </a:r>
            <a:r>
              <a:rPr lang="zh-CN" altLang="en-US" dirty="0" smtClean="0">
                <a:solidFill>
                  <a:srgbClr val="C00000"/>
                </a:solidFill>
                <a:ea typeface="楷体_GB2312" pitchFamily="49" charset="-122"/>
              </a:rPr>
              <a:t>方程描述</a:t>
            </a:r>
            <a:r>
              <a:rPr lang="zh-CN" altLang="en-US" dirty="0">
                <a:solidFill>
                  <a:srgbClr val="000000"/>
                </a:solidFill>
                <a:ea typeface="楷体_GB2312" pitchFamily="49" charset="-122"/>
              </a:rPr>
              <a:t>，必须建立相应的</a:t>
            </a:r>
            <a:r>
              <a:rPr lang="zh-CN" altLang="en-US" dirty="0" smtClean="0">
                <a:solidFill>
                  <a:srgbClr val="000000"/>
                </a:solidFill>
                <a:ea typeface="楷体_GB2312" pitchFamily="49" charset="-122"/>
              </a:rPr>
              <a:t>数据结构来描述</a:t>
            </a:r>
            <a:r>
              <a:rPr lang="zh-CN" altLang="en-US" dirty="0">
                <a:solidFill>
                  <a:srgbClr val="000000"/>
                </a:solidFill>
                <a:ea typeface="楷体_GB2312" pitchFamily="49" charset="-122"/>
              </a:rPr>
              <a:t>，</a:t>
            </a:r>
            <a:r>
              <a:rPr lang="zh-CN" altLang="en-US" dirty="0" smtClean="0">
                <a:solidFill>
                  <a:srgbClr val="000000"/>
                </a:solidFill>
                <a:ea typeface="楷体_GB2312" pitchFamily="49" charset="-122"/>
              </a:rPr>
              <a:t>分析问题中所用的数据如何组织，</a:t>
            </a:r>
            <a:r>
              <a:rPr lang="zh-CN" altLang="en-US" dirty="0">
                <a:solidFill>
                  <a:srgbClr val="000000"/>
                </a:solidFill>
                <a:ea typeface="楷体_GB2312" pitchFamily="49" charset="-122"/>
              </a:rPr>
              <a:t>研究数据之间的</a:t>
            </a:r>
            <a:r>
              <a:rPr lang="zh-CN" altLang="en-US" dirty="0" smtClean="0">
                <a:solidFill>
                  <a:srgbClr val="000000"/>
                </a:solidFill>
                <a:ea typeface="楷体_GB2312" pitchFamily="49" charset="-122"/>
              </a:rPr>
              <a:t>关系，</a:t>
            </a:r>
            <a:r>
              <a:rPr lang="zh-CN" altLang="en-US" dirty="0">
                <a:solidFill>
                  <a:srgbClr val="000000"/>
                </a:solidFill>
                <a:ea typeface="楷体_GB2312" pitchFamily="49" charset="-122"/>
              </a:rPr>
              <a:t>进而设计出合适的算法。</a:t>
            </a:r>
          </a:p>
        </p:txBody>
      </p:sp>
      <p:sp>
        <p:nvSpPr>
          <p:cNvPr id="31" name="内容占位符 30"/>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95"/>
                                        </p:tgtEl>
                                        <p:attrNameLst>
                                          <p:attrName>style.visibility</p:attrName>
                                        </p:attrNameLst>
                                      </p:cBhvr>
                                      <p:to>
                                        <p:strVal val="visible"/>
                                      </p:to>
                                    </p:set>
                                    <p:animEffect transition="in" filter="dissolve">
                                      <p:cBhvr>
                                        <p:cTn id="7" dur="500"/>
                                        <p:tgtEl>
                                          <p:spTgt spid="1229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296"/>
                                        </p:tgtEl>
                                        <p:attrNameLst>
                                          <p:attrName>style.visibility</p:attrName>
                                        </p:attrNameLst>
                                      </p:cBhvr>
                                      <p:to>
                                        <p:strVal val="visible"/>
                                      </p:to>
                                    </p:set>
                                    <p:animEffect transition="in" filter="dissolve">
                                      <p:cBhvr>
                                        <p:cTn id="10" dur="500"/>
                                        <p:tgtEl>
                                          <p:spTgt spid="1229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2297"/>
                                        </p:tgtEl>
                                        <p:attrNameLst>
                                          <p:attrName>style.visibility</p:attrName>
                                        </p:attrNameLst>
                                      </p:cBhvr>
                                      <p:to>
                                        <p:strVal val="visible"/>
                                      </p:to>
                                    </p:set>
                                    <p:animEffect transition="in" filter="wipe(up)">
                                      <p:cBhvr>
                                        <p:cTn id="15" dur="500"/>
                                        <p:tgtEl>
                                          <p:spTgt spid="12297"/>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2294"/>
                                        </p:tgtEl>
                                        <p:attrNameLst>
                                          <p:attrName>style.visibility</p:attrName>
                                        </p:attrNameLst>
                                      </p:cBhvr>
                                      <p:to>
                                        <p:strVal val="visible"/>
                                      </p:to>
                                    </p:set>
                                    <p:animEffect transition="in" filter="wipe(up)">
                                      <p:cBhvr>
                                        <p:cTn id="19" dur="500"/>
                                        <p:tgtEl>
                                          <p:spTgt spid="1229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298"/>
                                        </p:tgtEl>
                                        <p:attrNameLst>
                                          <p:attrName>style.visibility</p:attrName>
                                        </p:attrNameLst>
                                      </p:cBhvr>
                                      <p:to>
                                        <p:strVal val="visible"/>
                                      </p:to>
                                    </p:set>
                                    <p:animEffect transition="in" filter="wipe(up)">
                                      <p:cBhvr>
                                        <p:cTn id="24"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12295" grpId="0"/>
      <p:bldP spid="12296" grpId="0"/>
      <p:bldP spid="12297" grpId="0"/>
      <p:bldP spid="1229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56"/>
          <p:cNvSpPr txBox="1">
            <a:spLocks noChangeArrowheads="1"/>
          </p:cNvSpPr>
          <p:nvPr/>
        </p:nvSpPr>
        <p:spPr bwMode="auto">
          <a:xfrm>
            <a:off x="373005" y="1372472"/>
            <a:ext cx="8305800" cy="1840504"/>
          </a:xfrm>
          <a:prstGeom prst="rect">
            <a:avLst/>
          </a:prstGeom>
          <a:noFill/>
          <a:ln w="9525">
            <a:noFill/>
            <a:miter lim="800000"/>
            <a:headEnd/>
            <a:tailEnd/>
          </a:ln>
        </p:spPr>
        <p:txBody>
          <a:bodyPr>
            <a:spAutoFit/>
          </a:bodyPr>
          <a:lstStyle/>
          <a:p>
            <a:pPr>
              <a:spcBef>
                <a:spcPct val="50000"/>
              </a:spcBef>
            </a:pPr>
            <a:r>
              <a:rPr lang="zh-CN" altLang="en-US" sz="2800" dirty="0">
                <a:solidFill>
                  <a:srgbClr val="FF0000"/>
                </a:solidFill>
                <a:latin typeface="楷体_GB2312" pitchFamily="49" charset="-122"/>
                <a:ea typeface="楷体_GB2312" pitchFamily="49" charset="-122"/>
              </a:rPr>
              <a:t>例</a:t>
            </a:r>
            <a:r>
              <a:rPr lang="en-US" altLang="zh-CN" sz="2800" dirty="0">
                <a:solidFill>
                  <a:srgbClr val="FF0000"/>
                </a:solidFill>
                <a:latin typeface="楷体_GB2312" pitchFamily="49" charset="-122"/>
                <a:ea typeface="楷体_GB2312" pitchFamily="49" charset="-122"/>
              </a:rPr>
              <a:t>1  </a:t>
            </a:r>
            <a:r>
              <a:rPr lang="zh-CN" altLang="en-US" sz="2800" dirty="0">
                <a:solidFill>
                  <a:srgbClr val="FF0000"/>
                </a:solidFill>
                <a:latin typeface="楷体_GB2312" pitchFamily="49" charset="-122"/>
                <a:ea typeface="楷体_GB2312" pitchFamily="49" charset="-122"/>
              </a:rPr>
              <a:t>职工信息管理</a:t>
            </a:r>
          </a:p>
          <a:p>
            <a:pPr>
              <a:spcBef>
                <a:spcPct val="20000"/>
              </a:spcBef>
            </a:pPr>
            <a:r>
              <a:rPr lang="zh-CN" altLang="en-US" sz="2800" b="0" dirty="0">
                <a:latin typeface="楷体_GB2312" pitchFamily="49" charset="-122"/>
                <a:ea typeface="楷体_GB2312" pitchFamily="49" charset="-122"/>
              </a:rPr>
              <a:t>    </a:t>
            </a:r>
            <a:r>
              <a:rPr lang="zh-CN" altLang="en-US" sz="2600" b="0" dirty="0">
                <a:latin typeface="楷体_GB2312" pitchFamily="49" charset="-122"/>
                <a:ea typeface="楷体_GB2312" pitchFamily="49" charset="-122"/>
              </a:rPr>
              <a:t>一个单位要对所有职工的基本情况进行管理，包括查询职工的姓名、性别及月收入等情况，对整个单位的职工信息进行统计和汇总等。</a:t>
            </a:r>
          </a:p>
        </p:txBody>
      </p:sp>
      <p:sp>
        <p:nvSpPr>
          <p:cNvPr id="14339" name="Oval 168"/>
          <p:cNvSpPr>
            <a:spLocks noChangeArrowheads="1"/>
          </p:cNvSpPr>
          <p:nvPr/>
        </p:nvSpPr>
        <p:spPr bwMode="auto">
          <a:xfrm>
            <a:off x="7054884" y="4039852"/>
            <a:ext cx="1944687" cy="649288"/>
          </a:xfrm>
          <a:prstGeom prst="ellipse">
            <a:avLst/>
          </a:prstGeom>
          <a:solidFill>
            <a:schemeClr val="accent2">
              <a:lumMod val="20000"/>
              <a:lumOff val="80000"/>
            </a:schemeClr>
          </a:solidFill>
          <a:ln w="12700" cap="sq" algn="ctr">
            <a:solidFill>
              <a:schemeClr val="tx1"/>
            </a:solidFill>
            <a:miter lim="800000"/>
            <a:headEnd/>
            <a:tailEnd/>
          </a:ln>
        </p:spPr>
        <p:txBody>
          <a:bodyPr wrap="none" lIns="18000" tIns="10800" rIns="18000" bIns="10800" anchor="ctr"/>
          <a:lstStyle/>
          <a:p>
            <a:pPr algn="ctr"/>
            <a:r>
              <a:rPr lang="zh-CN" altLang="en-US" dirty="0">
                <a:solidFill>
                  <a:srgbClr val="C00000"/>
                </a:solidFill>
              </a:rPr>
              <a:t>逻辑结构</a:t>
            </a:r>
          </a:p>
        </p:txBody>
      </p:sp>
      <p:sp>
        <p:nvSpPr>
          <p:cNvPr id="14340" name="Oval 171"/>
          <p:cNvSpPr>
            <a:spLocks noChangeArrowheads="1"/>
          </p:cNvSpPr>
          <p:nvPr/>
        </p:nvSpPr>
        <p:spPr bwMode="auto">
          <a:xfrm>
            <a:off x="7010460" y="5971833"/>
            <a:ext cx="1943100" cy="533400"/>
          </a:xfrm>
          <a:prstGeom prst="ellipse">
            <a:avLst/>
          </a:prstGeom>
          <a:solidFill>
            <a:schemeClr val="accent2">
              <a:lumMod val="20000"/>
              <a:lumOff val="80000"/>
            </a:schemeClr>
          </a:solidFill>
          <a:ln w="12700" cap="sq" algn="ctr">
            <a:solidFill>
              <a:schemeClr val="tx1"/>
            </a:solidFill>
            <a:miter lim="800000"/>
            <a:headEnd/>
            <a:tailEnd/>
          </a:ln>
        </p:spPr>
        <p:txBody>
          <a:bodyPr wrap="none" lIns="18000" tIns="10800" rIns="18000" bIns="10800" anchor="ctr"/>
          <a:lstStyle/>
          <a:p>
            <a:pPr algn="ctr"/>
            <a:r>
              <a:rPr lang="zh-CN" altLang="en-US" dirty="0">
                <a:solidFill>
                  <a:srgbClr val="C00000"/>
                </a:solidFill>
              </a:rPr>
              <a:t>数据运算</a:t>
            </a:r>
          </a:p>
        </p:txBody>
      </p:sp>
      <p:sp>
        <p:nvSpPr>
          <p:cNvPr id="14341" name="Oval 172"/>
          <p:cNvSpPr>
            <a:spLocks noChangeArrowheads="1"/>
          </p:cNvSpPr>
          <p:nvPr/>
        </p:nvSpPr>
        <p:spPr bwMode="auto">
          <a:xfrm>
            <a:off x="7018371" y="5012977"/>
            <a:ext cx="1944687" cy="576263"/>
          </a:xfrm>
          <a:prstGeom prst="ellipse">
            <a:avLst/>
          </a:prstGeom>
          <a:solidFill>
            <a:schemeClr val="accent2">
              <a:lumMod val="20000"/>
              <a:lumOff val="80000"/>
            </a:schemeClr>
          </a:solidFill>
          <a:ln w="12700" cap="sq" algn="ctr">
            <a:solidFill>
              <a:schemeClr val="tx1"/>
            </a:solidFill>
            <a:miter lim="800000"/>
            <a:headEnd/>
            <a:tailEnd/>
          </a:ln>
        </p:spPr>
        <p:txBody>
          <a:bodyPr wrap="none" lIns="18000" tIns="10800" rIns="18000" bIns="10800" anchor="ctr"/>
          <a:lstStyle/>
          <a:p>
            <a:pPr algn="ctr"/>
            <a:r>
              <a:rPr lang="zh-CN" altLang="en-US" dirty="0">
                <a:solidFill>
                  <a:srgbClr val="C00000"/>
                </a:solidFill>
              </a:rPr>
              <a:t>存储结构</a:t>
            </a:r>
          </a:p>
        </p:txBody>
      </p:sp>
      <p:sp>
        <p:nvSpPr>
          <p:cNvPr id="14342" name="AutoShape 173"/>
          <p:cNvSpPr>
            <a:spLocks noChangeArrowheads="1"/>
          </p:cNvSpPr>
          <p:nvPr/>
        </p:nvSpPr>
        <p:spPr bwMode="auto">
          <a:xfrm flipV="1">
            <a:off x="5813442" y="3933304"/>
            <a:ext cx="1441450" cy="431800"/>
          </a:xfrm>
          <a:prstGeom prst="curvedUpArrow">
            <a:avLst>
              <a:gd name="adj1" fmla="val 66765"/>
              <a:gd name="adj2" fmla="val 133529"/>
              <a:gd name="adj3" fmla="val 33333"/>
            </a:avLst>
          </a:prstGeom>
          <a:solidFill>
            <a:schemeClr val="folHlink"/>
          </a:solidFill>
          <a:ln w="9525">
            <a:solidFill>
              <a:schemeClr val="tx1"/>
            </a:solidFill>
            <a:miter lim="800000"/>
            <a:headEnd/>
            <a:tailEnd/>
          </a:ln>
        </p:spPr>
        <p:txBody>
          <a:bodyPr wrap="none" anchor="ctr"/>
          <a:lstStyle/>
          <a:p>
            <a:endParaRPr lang="zh-CN" altLang="en-US"/>
          </a:p>
        </p:txBody>
      </p:sp>
      <p:sp>
        <p:nvSpPr>
          <p:cNvPr id="14343" name="AutoShape 174"/>
          <p:cNvSpPr>
            <a:spLocks noChangeArrowheads="1"/>
          </p:cNvSpPr>
          <p:nvPr/>
        </p:nvSpPr>
        <p:spPr bwMode="auto">
          <a:xfrm flipV="1">
            <a:off x="5886468" y="5012977"/>
            <a:ext cx="1223963" cy="360362"/>
          </a:xfrm>
          <a:prstGeom prst="curvedUpArrow">
            <a:avLst>
              <a:gd name="adj1" fmla="val 67930"/>
              <a:gd name="adj2" fmla="val 135859"/>
              <a:gd name="adj3" fmla="val 33333"/>
            </a:avLst>
          </a:prstGeom>
          <a:solidFill>
            <a:schemeClr val="folHlink"/>
          </a:solidFill>
          <a:ln w="9525">
            <a:solidFill>
              <a:schemeClr val="tx1"/>
            </a:solidFill>
            <a:miter lim="800000"/>
            <a:headEnd/>
            <a:tailEnd/>
          </a:ln>
        </p:spPr>
        <p:txBody>
          <a:bodyPr wrap="none" anchor="ctr"/>
          <a:lstStyle/>
          <a:p>
            <a:endParaRPr lang="zh-CN" altLang="en-US"/>
          </a:p>
        </p:txBody>
      </p:sp>
      <p:sp>
        <p:nvSpPr>
          <p:cNvPr id="14344" name="AutoShape 175"/>
          <p:cNvSpPr>
            <a:spLocks noChangeArrowheads="1"/>
          </p:cNvSpPr>
          <p:nvPr/>
        </p:nvSpPr>
        <p:spPr bwMode="auto">
          <a:xfrm flipV="1">
            <a:off x="5849955" y="5971833"/>
            <a:ext cx="1152525" cy="360362"/>
          </a:xfrm>
          <a:prstGeom prst="curvedUpArrow">
            <a:avLst>
              <a:gd name="adj1" fmla="val 63965"/>
              <a:gd name="adj2" fmla="val 127930"/>
              <a:gd name="adj3" fmla="val 33333"/>
            </a:avLst>
          </a:prstGeom>
          <a:solidFill>
            <a:schemeClr val="folHlink"/>
          </a:solidFill>
          <a:ln w="9525">
            <a:solidFill>
              <a:schemeClr val="tx1"/>
            </a:solidFill>
            <a:miter lim="800000"/>
            <a:headEnd/>
            <a:tailEnd/>
          </a:ln>
        </p:spPr>
        <p:txBody>
          <a:bodyPr wrap="none" anchor="ctr"/>
          <a:lstStyle/>
          <a:p>
            <a:endParaRPr lang="zh-CN" altLang="en-US"/>
          </a:p>
        </p:txBody>
      </p:sp>
      <p:sp>
        <p:nvSpPr>
          <p:cNvPr id="14346" name="AutoShape 177"/>
          <p:cNvSpPr>
            <a:spLocks noChangeArrowheads="1"/>
          </p:cNvSpPr>
          <p:nvPr/>
        </p:nvSpPr>
        <p:spPr bwMode="auto">
          <a:xfrm>
            <a:off x="0" y="3998062"/>
            <a:ext cx="5903913" cy="727082"/>
          </a:xfrm>
          <a:prstGeom prst="flowChartTerminator">
            <a:avLst/>
          </a:prstGeom>
          <a:solidFill>
            <a:schemeClr val="accent2">
              <a:lumMod val="20000"/>
              <a:lumOff val="80000"/>
            </a:schemeClr>
          </a:solidFill>
          <a:ln w="12700" cap="sq">
            <a:solidFill>
              <a:schemeClr val="tx1"/>
            </a:solidFill>
            <a:miter lim="800000"/>
            <a:headEnd type="none" w="sm" len="sm"/>
            <a:tailEnd type="none" w="sm" len="sm"/>
          </a:ln>
        </p:spPr>
        <p:txBody>
          <a:bodyPr wrap="none" lIns="18000" tIns="10800" rIns="18000" bIns="10800" anchor="ctr"/>
          <a:lstStyle/>
          <a:p>
            <a:pPr algn="ctr"/>
            <a:r>
              <a:rPr lang="zh-CN" altLang="en-US" b="0" dirty="0"/>
              <a:t>如何有效地组织每个职工的信息？</a:t>
            </a:r>
          </a:p>
        </p:txBody>
      </p:sp>
      <p:sp>
        <p:nvSpPr>
          <p:cNvPr id="14347" name="AutoShape 178"/>
          <p:cNvSpPr>
            <a:spLocks noChangeArrowheads="1"/>
          </p:cNvSpPr>
          <p:nvPr/>
        </p:nvSpPr>
        <p:spPr bwMode="auto">
          <a:xfrm>
            <a:off x="0" y="4986062"/>
            <a:ext cx="5903913" cy="711190"/>
          </a:xfrm>
          <a:prstGeom prst="flowChartTerminator">
            <a:avLst/>
          </a:prstGeom>
          <a:solidFill>
            <a:schemeClr val="accent2">
              <a:lumMod val="20000"/>
              <a:lumOff val="80000"/>
            </a:schemeClr>
          </a:solidFill>
          <a:ln w="12700" cap="sq" algn="ctr">
            <a:solidFill>
              <a:schemeClr val="tx1"/>
            </a:solidFill>
            <a:miter lim="800000"/>
            <a:headEnd type="none" w="sm" len="sm"/>
            <a:tailEnd type="none" w="sm" len="sm"/>
          </a:ln>
        </p:spPr>
        <p:txBody>
          <a:bodyPr wrap="none" lIns="18000" tIns="10800" rIns="18000" bIns="10800" anchor="ctr"/>
          <a:lstStyle/>
          <a:p>
            <a:pPr algn="ctr"/>
            <a:r>
              <a:rPr lang="zh-CN" altLang="en-US" b="0"/>
              <a:t>如何在计算机中储存这些职工信息？</a:t>
            </a:r>
          </a:p>
        </p:txBody>
      </p:sp>
      <p:sp>
        <p:nvSpPr>
          <p:cNvPr id="14348" name="AutoShape 179"/>
          <p:cNvSpPr>
            <a:spLocks noChangeArrowheads="1"/>
          </p:cNvSpPr>
          <p:nvPr/>
        </p:nvSpPr>
        <p:spPr bwMode="auto">
          <a:xfrm>
            <a:off x="0" y="5951206"/>
            <a:ext cx="5903913" cy="646146"/>
          </a:xfrm>
          <a:prstGeom prst="flowChartTerminator">
            <a:avLst/>
          </a:prstGeom>
          <a:solidFill>
            <a:schemeClr val="accent2">
              <a:lumMod val="20000"/>
              <a:lumOff val="80000"/>
            </a:schemeClr>
          </a:solidFill>
          <a:ln w="12700" cap="sq" algn="ctr">
            <a:solidFill>
              <a:schemeClr val="tx1"/>
            </a:solidFill>
            <a:miter lim="800000"/>
            <a:headEnd type="none" w="sm" len="sm"/>
            <a:tailEnd type="none" w="sm" len="sm"/>
          </a:ln>
        </p:spPr>
        <p:txBody>
          <a:bodyPr wrap="none" lIns="18000" tIns="10800" rIns="18000" bIns="10800" anchor="ctr"/>
          <a:lstStyle/>
          <a:p>
            <a:pPr algn="ctr"/>
            <a:r>
              <a:rPr lang="zh-CN" altLang="en-US" b="0"/>
              <a:t>如何对这些职工信息进行各种处理？</a:t>
            </a:r>
          </a:p>
        </p:txBody>
      </p:sp>
      <p:sp>
        <p:nvSpPr>
          <p:cNvPr id="22" name="内容占位符 2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
        <p:nvSpPr>
          <p:cNvPr id="15" name="Text Box 176"/>
          <p:cNvSpPr txBox="1">
            <a:spLocks noChangeArrowheads="1"/>
          </p:cNvSpPr>
          <p:nvPr/>
        </p:nvSpPr>
        <p:spPr bwMode="auto">
          <a:xfrm>
            <a:off x="1406473" y="3296103"/>
            <a:ext cx="6226969" cy="519112"/>
          </a:xfrm>
          <a:prstGeom prst="rect">
            <a:avLst/>
          </a:prstGeom>
          <a:noFill/>
          <a:ln w="9525">
            <a:noFill/>
            <a:miter lim="800000"/>
            <a:headEnd/>
            <a:tailEnd/>
          </a:ln>
        </p:spPr>
        <p:txBody>
          <a:bodyPr wrap="square">
            <a:spAutoFit/>
          </a:bodyPr>
          <a:lstStyle/>
          <a:p>
            <a:pPr>
              <a:spcBef>
                <a:spcPct val="50000"/>
              </a:spcBef>
            </a:pPr>
            <a:r>
              <a:rPr lang="zh-CN" altLang="en-US" sz="2800" dirty="0">
                <a:solidFill>
                  <a:srgbClr val="0070C0"/>
                </a:solidFill>
                <a:latin typeface="楷体_GB2312"/>
                <a:ea typeface="楷体_GB2312"/>
                <a:cs typeface="楷体_GB2312"/>
              </a:rPr>
              <a:t>如何利用计算机来辅助管理这些信息？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6"/>
                                        </p:tgtEl>
                                        <p:attrNameLst>
                                          <p:attrName>style.visibility</p:attrName>
                                        </p:attrNameLst>
                                      </p:cBhvr>
                                      <p:to>
                                        <p:strVal val="visible"/>
                                      </p:to>
                                    </p:set>
                                    <p:animEffect transition="in" filter="wipe(left)">
                                      <p:cBhvr>
                                        <p:cTn id="12" dur="500"/>
                                        <p:tgtEl>
                                          <p:spTgt spid="1434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347"/>
                                        </p:tgtEl>
                                        <p:attrNameLst>
                                          <p:attrName>style.visibility</p:attrName>
                                        </p:attrNameLst>
                                      </p:cBhvr>
                                      <p:to>
                                        <p:strVal val="visible"/>
                                      </p:to>
                                    </p:set>
                                    <p:animEffect transition="in" filter="wipe(left)">
                                      <p:cBhvr>
                                        <p:cTn id="16" dur="500"/>
                                        <p:tgtEl>
                                          <p:spTgt spid="1434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4348"/>
                                        </p:tgtEl>
                                        <p:attrNameLst>
                                          <p:attrName>style.visibility</p:attrName>
                                        </p:attrNameLst>
                                      </p:cBhvr>
                                      <p:to>
                                        <p:strVal val="visible"/>
                                      </p:to>
                                    </p:set>
                                    <p:animEffect transition="in" filter="wipe(left)">
                                      <p:cBhvr>
                                        <p:cTn id="20" dur="500"/>
                                        <p:tgtEl>
                                          <p:spTgt spid="1434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342"/>
                                        </p:tgtEl>
                                        <p:attrNameLst>
                                          <p:attrName>style.visibility</p:attrName>
                                        </p:attrNameLst>
                                      </p:cBhvr>
                                      <p:to>
                                        <p:strVal val="visible"/>
                                      </p:to>
                                    </p:set>
                                    <p:animEffect transition="in" filter="wipe(left)">
                                      <p:cBhvr>
                                        <p:cTn id="25" dur="500"/>
                                        <p:tgtEl>
                                          <p:spTgt spid="14342"/>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4339"/>
                                        </p:tgtEl>
                                        <p:attrNameLst>
                                          <p:attrName>style.visibility</p:attrName>
                                        </p:attrNameLst>
                                      </p:cBhvr>
                                      <p:to>
                                        <p:strVal val="visible"/>
                                      </p:to>
                                    </p:set>
                                    <p:animEffect transition="in" filter="wipe(left)">
                                      <p:cBhvr>
                                        <p:cTn id="29" dur="500"/>
                                        <p:tgtEl>
                                          <p:spTgt spid="1433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343"/>
                                        </p:tgtEl>
                                        <p:attrNameLst>
                                          <p:attrName>style.visibility</p:attrName>
                                        </p:attrNameLst>
                                      </p:cBhvr>
                                      <p:to>
                                        <p:strVal val="visible"/>
                                      </p:to>
                                    </p:set>
                                    <p:animEffect transition="in" filter="wipe(left)">
                                      <p:cBhvr>
                                        <p:cTn id="34" dur="500"/>
                                        <p:tgtEl>
                                          <p:spTgt spid="1434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4341"/>
                                        </p:tgtEl>
                                        <p:attrNameLst>
                                          <p:attrName>style.visibility</p:attrName>
                                        </p:attrNameLst>
                                      </p:cBhvr>
                                      <p:to>
                                        <p:strVal val="visible"/>
                                      </p:to>
                                    </p:set>
                                    <p:animEffect transition="in" filter="wipe(left)">
                                      <p:cBhvr>
                                        <p:cTn id="38" dur="500"/>
                                        <p:tgtEl>
                                          <p:spTgt spid="1434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4344"/>
                                        </p:tgtEl>
                                        <p:attrNameLst>
                                          <p:attrName>style.visibility</p:attrName>
                                        </p:attrNameLst>
                                      </p:cBhvr>
                                      <p:to>
                                        <p:strVal val="visible"/>
                                      </p:to>
                                    </p:set>
                                    <p:animEffect transition="in" filter="wipe(down)">
                                      <p:cBhvr>
                                        <p:cTn id="43" dur="500"/>
                                        <p:tgtEl>
                                          <p:spTgt spid="14344"/>
                                        </p:tgtEl>
                                      </p:cBhvr>
                                    </p:animEffect>
                                  </p:childTnLst>
                                </p:cTn>
                              </p:par>
                            </p:childTnLst>
                          </p:cTn>
                        </p:par>
                        <p:par>
                          <p:cTn id="44" fill="hold">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14340"/>
                                        </p:tgtEl>
                                        <p:attrNameLst>
                                          <p:attrName>style.visibility</p:attrName>
                                        </p:attrNameLst>
                                      </p:cBhvr>
                                      <p:to>
                                        <p:strVal val="visible"/>
                                      </p:to>
                                    </p:set>
                                    <p:animEffect transition="in" filter="wipe(down)">
                                      <p:cBhvr>
                                        <p:cTn id="47"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nimBg="1"/>
      <p:bldP spid="14340" grpId="0" animBg="1"/>
      <p:bldP spid="14341" grpId="0" animBg="1"/>
      <p:bldP spid="14342" grpId="0" animBg="1"/>
      <p:bldP spid="14343" grpId="0" animBg="1"/>
      <p:bldP spid="14344" grpId="0" animBg="1"/>
      <p:bldP spid="14346" grpId="0" animBg="1"/>
      <p:bldP spid="14347" grpId="0" animBg="1"/>
      <p:bldP spid="14348" grpId="0" animBg="1"/>
      <p:bldP spid="1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55570" y="1541470"/>
            <a:ext cx="8305800" cy="2216148"/>
          </a:xfrm>
          <a:prstGeom prst="rect">
            <a:avLst/>
          </a:prstGeom>
          <a:noFill/>
          <a:ln w="9525">
            <a:noFill/>
            <a:miter lim="800000"/>
            <a:headEnd/>
            <a:tailEnd/>
          </a:ln>
        </p:spPr>
        <p:txBody>
          <a:bodyPr/>
          <a:lstStyle/>
          <a:p>
            <a:pPr marL="342900" indent="-342900">
              <a:lnSpc>
                <a:spcPct val="110000"/>
              </a:lnSpc>
              <a:spcBef>
                <a:spcPts val="0"/>
              </a:spcBef>
              <a:buSzPct val="90000"/>
            </a:pPr>
            <a:r>
              <a:rPr lang="zh-CN" altLang="en-US" sz="3200" b="0" dirty="0">
                <a:latin typeface="Tahoma" pitchFamily="34" charset="0"/>
                <a:ea typeface="楷体_GB2312"/>
              </a:rPr>
              <a:t>　　   </a:t>
            </a:r>
            <a:r>
              <a:rPr lang="zh-CN" altLang="en-US" sz="3200" dirty="0">
                <a:solidFill>
                  <a:srgbClr val="0070C0"/>
                </a:solidFill>
                <a:latin typeface="楷体_GB2312" pitchFamily="49" charset="-122"/>
                <a:ea typeface="楷体_GB2312"/>
              </a:rPr>
              <a:t>数据结构</a:t>
            </a:r>
            <a:r>
              <a:rPr lang="zh-CN" altLang="en-US" sz="3200" b="0" dirty="0">
                <a:latin typeface="楷体_GB2312" pitchFamily="49" charset="-122"/>
                <a:ea typeface="楷体_GB2312"/>
              </a:rPr>
              <a:t>的概念一般包括：数据之间的</a:t>
            </a:r>
            <a:r>
              <a:rPr lang="zh-CN" altLang="en-US" sz="3200" dirty="0">
                <a:solidFill>
                  <a:srgbClr val="C00000"/>
                </a:solidFill>
                <a:latin typeface="楷体_GB2312" pitchFamily="49" charset="-122"/>
                <a:ea typeface="楷体_GB2312"/>
              </a:rPr>
              <a:t>逻辑关系</a:t>
            </a:r>
            <a:r>
              <a:rPr lang="zh-CN" altLang="en-US" sz="3200" b="0" dirty="0">
                <a:latin typeface="楷体_GB2312" pitchFamily="49" charset="-122"/>
                <a:ea typeface="楷体_GB2312"/>
              </a:rPr>
              <a:t>、数据在计算机中的</a:t>
            </a:r>
            <a:r>
              <a:rPr lang="zh-CN" altLang="en-US" sz="3200" dirty="0">
                <a:solidFill>
                  <a:srgbClr val="C00000"/>
                </a:solidFill>
                <a:latin typeface="楷体_GB2312" pitchFamily="49" charset="-122"/>
                <a:ea typeface="楷体_GB2312"/>
              </a:rPr>
              <a:t>存储方式</a:t>
            </a:r>
            <a:r>
              <a:rPr lang="zh-CN" altLang="en-US" sz="3200" b="0" dirty="0">
                <a:latin typeface="楷体_GB2312" pitchFamily="49" charset="-122"/>
                <a:ea typeface="楷体_GB2312"/>
              </a:rPr>
              <a:t>和数据的</a:t>
            </a:r>
            <a:r>
              <a:rPr lang="zh-CN" altLang="en-US" sz="3200" dirty="0">
                <a:solidFill>
                  <a:srgbClr val="C00000"/>
                </a:solidFill>
                <a:latin typeface="楷体_GB2312" pitchFamily="49" charset="-122"/>
                <a:ea typeface="楷体_GB2312"/>
              </a:rPr>
              <a:t>运算</a:t>
            </a:r>
            <a:r>
              <a:rPr lang="zh-CN" altLang="en-US" sz="3200" b="0" dirty="0">
                <a:latin typeface="楷体_GB2312" pitchFamily="49" charset="-122"/>
                <a:ea typeface="楷体_GB2312"/>
              </a:rPr>
              <a:t>三个方面</a:t>
            </a:r>
            <a:r>
              <a:rPr lang="zh-CN" altLang="en-US" sz="3200" b="0" dirty="0" smtClean="0">
                <a:latin typeface="楷体_GB2312" pitchFamily="49" charset="-122"/>
                <a:ea typeface="楷体_GB2312"/>
              </a:rPr>
              <a:t>。</a:t>
            </a:r>
            <a:endParaRPr lang="zh-CN" altLang="en-US" sz="3200" b="0" dirty="0">
              <a:latin typeface="楷体_GB2312" pitchFamily="49" charset="-122"/>
              <a:ea typeface="楷体_GB2312"/>
            </a:endParaRP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
        <p:nvSpPr>
          <p:cNvPr id="14" name="Rectangle 2"/>
          <p:cNvSpPr>
            <a:spLocks noChangeArrowheads="1"/>
          </p:cNvSpPr>
          <p:nvPr/>
        </p:nvSpPr>
        <p:spPr bwMode="auto">
          <a:xfrm>
            <a:off x="592083" y="3246435"/>
            <a:ext cx="8305800" cy="3176631"/>
          </a:xfrm>
          <a:prstGeom prst="rect">
            <a:avLst/>
          </a:prstGeom>
          <a:noFill/>
          <a:ln w="9525">
            <a:noFill/>
            <a:miter lim="800000"/>
            <a:headEnd/>
            <a:tailEnd/>
          </a:ln>
        </p:spPr>
        <p:txBody>
          <a:bodyPr/>
          <a:lstStyle/>
          <a:p>
            <a:pPr marL="342900" indent="-342900">
              <a:lnSpc>
                <a:spcPct val="110000"/>
              </a:lnSpc>
              <a:spcBef>
                <a:spcPts val="0"/>
              </a:spcBef>
              <a:buSzPct val="90000"/>
            </a:pPr>
            <a:r>
              <a:rPr lang="zh-CN" altLang="en-US" sz="3200" b="0" dirty="0">
                <a:latin typeface="Tahoma" pitchFamily="34" charset="0"/>
                <a:ea typeface="楷体_GB2312"/>
              </a:rPr>
              <a:t>　　</a:t>
            </a:r>
            <a:r>
              <a:rPr lang="zh-CN" altLang="en-US" sz="3200" b="0" dirty="0" smtClean="0">
                <a:latin typeface="Tahoma" pitchFamily="34" charset="0"/>
                <a:ea typeface="楷体_GB2312"/>
              </a:rPr>
              <a:t>  </a:t>
            </a:r>
            <a:r>
              <a:rPr lang="zh-CN" altLang="en-US" sz="3200" b="0" dirty="0" smtClean="0">
                <a:latin typeface="楷体_GB2312" pitchFamily="49" charset="-122"/>
                <a:ea typeface="楷体_GB2312"/>
              </a:rPr>
              <a:t>为了</a:t>
            </a:r>
            <a:r>
              <a:rPr lang="zh-CN" altLang="en-US" sz="3200" b="0" dirty="0">
                <a:latin typeface="楷体_GB2312" pitchFamily="49" charset="-122"/>
                <a:ea typeface="楷体_GB2312"/>
              </a:rPr>
              <a:t>叙述上的方便，把上述数据结构的三个方面分别称为：</a:t>
            </a:r>
          </a:p>
          <a:p>
            <a:pPr marL="1143000" lvl="2" indent="-228600">
              <a:spcBef>
                <a:spcPts val="1200"/>
              </a:spcBef>
              <a:buSzPct val="70000"/>
              <a:buFontTx/>
              <a:buBlip>
                <a:blip r:embed="rId2"/>
              </a:buBlip>
            </a:pPr>
            <a:r>
              <a:rPr lang="zh-CN" altLang="en-US" sz="3200" dirty="0" smtClean="0">
                <a:latin typeface="楷体_GB2312" pitchFamily="49" charset="-122"/>
                <a:ea typeface="楷体_GB2312"/>
              </a:rPr>
              <a:t> </a:t>
            </a:r>
            <a:r>
              <a:rPr lang="zh-CN" altLang="en-US" sz="3200" dirty="0">
                <a:solidFill>
                  <a:srgbClr val="0070C0"/>
                </a:solidFill>
                <a:latin typeface="楷体_GB2312" pitchFamily="49" charset="-122"/>
                <a:ea typeface="楷体_GB2312"/>
              </a:rPr>
              <a:t>数据的</a:t>
            </a:r>
            <a:r>
              <a:rPr lang="zh-CN" altLang="en-US" sz="3200" dirty="0">
                <a:solidFill>
                  <a:srgbClr val="C00000"/>
                </a:solidFill>
                <a:latin typeface="楷体_GB2312" pitchFamily="49" charset="-122"/>
                <a:ea typeface="楷体_GB2312"/>
              </a:rPr>
              <a:t>逻辑结构</a:t>
            </a:r>
          </a:p>
          <a:p>
            <a:pPr marL="1143000" lvl="2" indent="-228600">
              <a:spcBef>
                <a:spcPts val="600"/>
              </a:spcBef>
              <a:buSzPct val="70000"/>
              <a:buFontTx/>
              <a:buBlip>
                <a:blip r:embed="rId2"/>
              </a:buBlip>
            </a:pPr>
            <a:r>
              <a:rPr lang="zh-CN" altLang="en-US" sz="3200" dirty="0" smtClean="0">
                <a:latin typeface="楷体_GB2312" pitchFamily="49" charset="-122"/>
                <a:ea typeface="楷体_GB2312"/>
              </a:rPr>
              <a:t> </a:t>
            </a:r>
            <a:r>
              <a:rPr lang="zh-CN" altLang="en-US" sz="3200" dirty="0">
                <a:solidFill>
                  <a:srgbClr val="0070C0"/>
                </a:solidFill>
                <a:latin typeface="楷体_GB2312" pitchFamily="49" charset="-122"/>
                <a:ea typeface="楷体_GB2312"/>
              </a:rPr>
              <a:t>数据的</a:t>
            </a:r>
            <a:r>
              <a:rPr lang="zh-CN" altLang="en-US" sz="3200" dirty="0">
                <a:solidFill>
                  <a:srgbClr val="C00000"/>
                </a:solidFill>
                <a:latin typeface="楷体_GB2312" pitchFamily="49" charset="-122"/>
                <a:ea typeface="楷体_GB2312"/>
              </a:rPr>
              <a:t>存储结构</a:t>
            </a:r>
          </a:p>
          <a:p>
            <a:pPr marL="1143000" lvl="2" indent="-228600">
              <a:spcBef>
                <a:spcPts val="600"/>
              </a:spcBef>
              <a:buSzPct val="70000"/>
              <a:buFontTx/>
              <a:buBlip>
                <a:blip r:embed="rId2"/>
              </a:buBlip>
            </a:pPr>
            <a:r>
              <a:rPr lang="zh-CN" altLang="en-US" sz="3200" dirty="0" smtClean="0">
                <a:latin typeface="楷体_GB2312" pitchFamily="49" charset="-122"/>
                <a:ea typeface="楷体_GB2312"/>
              </a:rPr>
              <a:t> </a:t>
            </a:r>
            <a:r>
              <a:rPr lang="zh-CN" altLang="en-US" sz="3200" dirty="0">
                <a:solidFill>
                  <a:srgbClr val="0070C0"/>
                </a:solidFill>
                <a:latin typeface="楷体_GB2312" pitchFamily="49" charset="-122"/>
                <a:ea typeface="楷体_GB2312"/>
              </a:rPr>
              <a:t>数据的</a:t>
            </a:r>
            <a:r>
              <a:rPr lang="zh-CN" altLang="en-US" sz="3200" dirty="0">
                <a:solidFill>
                  <a:srgbClr val="C00000"/>
                </a:solidFill>
                <a:latin typeface="楷体_GB2312" pitchFamily="49" charset="-122"/>
                <a:ea typeface="楷体_GB2312"/>
              </a:rPr>
              <a:t>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1933" y="1089934"/>
            <a:ext cx="5427689" cy="646331"/>
          </a:xfrm>
          <a:prstGeom prst="rect">
            <a:avLst/>
          </a:prstGeom>
          <a:noFill/>
          <a:ln w="12700" cap="sq">
            <a:noFill/>
            <a:miter lim="800000"/>
            <a:headEnd type="none" w="sm" len="sm"/>
            <a:tailEnd type="none" w="sm" len="sm"/>
          </a:ln>
        </p:spPr>
        <p:txBody>
          <a:bodyPr wrap="square">
            <a:spAutoFit/>
          </a:bodyPr>
          <a:lstStyle/>
          <a:p>
            <a:r>
              <a:rPr lang="zh-CN" altLang="en-US" sz="3600" dirty="0" smtClean="0">
                <a:latin typeface="+mj-ea"/>
                <a:ea typeface="+mj-ea"/>
              </a:rPr>
              <a:t>课程的重要性</a:t>
            </a:r>
            <a:endParaRPr lang="zh-CN" altLang="en-US" sz="3600" dirty="0">
              <a:latin typeface="+mj-ea"/>
              <a:ea typeface="+mj-ea"/>
            </a:endParaRPr>
          </a:p>
        </p:txBody>
      </p:sp>
      <p:sp>
        <p:nvSpPr>
          <p:cNvPr id="487427" name="Rectangle 3"/>
          <p:cNvSpPr>
            <a:spLocks noChangeArrowheads="1"/>
          </p:cNvSpPr>
          <p:nvPr/>
        </p:nvSpPr>
        <p:spPr bwMode="auto">
          <a:xfrm>
            <a:off x="431540" y="2060848"/>
            <a:ext cx="8712460" cy="3046988"/>
          </a:xfrm>
          <a:prstGeom prst="rect">
            <a:avLst/>
          </a:prstGeom>
          <a:noFill/>
          <a:ln w="12700" cap="sq">
            <a:noFill/>
            <a:miter lim="800000"/>
            <a:headEnd type="none" w="sm" len="sm"/>
            <a:tailEnd type="none" w="sm" len="sm"/>
          </a:ln>
        </p:spPr>
        <p:txBody>
          <a:bodyPr wrap="square">
            <a:spAutoFit/>
          </a:bodyPr>
          <a:lstStyle/>
          <a:p>
            <a:pPr marL="0" lvl="1">
              <a:lnSpc>
                <a:spcPct val="120000"/>
              </a:lnSpc>
              <a:buFontTx/>
              <a:buChar char="•"/>
            </a:pPr>
            <a:r>
              <a:rPr lang="en-US" altLang="zh-CN" sz="3200" dirty="0">
                <a:latin typeface="楷体_GB2312" pitchFamily="49" charset="-122"/>
                <a:ea typeface="楷体_GB2312"/>
              </a:rPr>
              <a:t>  </a:t>
            </a:r>
            <a:r>
              <a:rPr lang="zh-CN" altLang="en-US" sz="3200" b="0" dirty="0">
                <a:latin typeface="+mj-ea"/>
                <a:ea typeface="楷体_GB2312"/>
              </a:rPr>
              <a:t>计算机科学是一种关于</a:t>
            </a:r>
            <a:r>
              <a:rPr lang="zh-CN" altLang="en-US" sz="3200" dirty="0">
                <a:solidFill>
                  <a:srgbClr val="C00000"/>
                </a:solidFill>
                <a:latin typeface="+mj-ea"/>
                <a:ea typeface="楷体_GB2312"/>
              </a:rPr>
              <a:t>信息结构</a:t>
            </a:r>
            <a:r>
              <a:rPr lang="zh-CN" altLang="en-US" sz="3200" b="0" dirty="0">
                <a:latin typeface="+mj-ea"/>
                <a:ea typeface="楷体_GB2312"/>
              </a:rPr>
              <a:t>转换的</a:t>
            </a:r>
            <a:r>
              <a:rPr lang="zh-CN" altLang="en-US" sz="3200" b="0" dirty="0" smtClean="0">
                <a:latin typeface="+mj-ea"/>
                <a:ea typeface="楷体_GB2312"/>
              </a:rPr>
              <a:t>科学                    </a:t>
            </a:r>
            <a:endParaRPr lang="en-US" altLang="zh-CN" sz="3200" b="0" dirty="0" smtClean="0">
              <a:latin typeface="+mj-ea"/>
              <a:ea typeface="楷体_GB2312"/>
            </a:endParaRPr>
          </a:p>
          <a:p>
            <a:pPr marL="0" lvl="1">
              <a:lnSpc>
                <a:spcPct val="120000"/>
              </a:lnSpc>
            </a:pPr>
            <a:r>
              <a:rPr lang="en-US" altLang="zh-CN" sz="3200" b="0" dirty="0">
                <a:solidFill>
                  <a:srgbClr val="0000FF"/>
                </a:solidFill>
                <a:latin typeface="+mj-ea"/>
                <a:ea typeface="楷体_GB2312"/>
                <a:cs typeface="楷体_GB2312"/>
              </a:rPr>
              <a:t> </a:t>
            </a:r>
            <a:r>
              <a:rPr lang="en-US" altLang="zh-CN" sz="3200" b="0" dirty="0" smtClean="0">
                <a:solidFill>
                  <a:srgbClr val="0000FF"/>
                </a:solidFill>
                <a:latin typeface="+mj-ea"/>
                <a:ea typeface="楷体_GB2312"/>
                <a:cs typeface="楷体_GB2312"/>
              </a:rPr>
              <a:t>                                         </a:t>
            </a:r>
            <a:r>
              <a:rPr lang="en-US" altLang="zh-CN" sz="3200" dirty="0" smtClean="0">
                <a:solidFill>
                  <a:srgbClr val="0000FF"/>
                </a:solidFill>
                <a:latin typeface="楷体_GB2312"/>
                <a:ea typeface="楷体_GB2312"/>
                <a:cs typeface="楷体_GB2312"/>
              </a:rPr>
              <a:t>- </a:t>
            </a:r>
            <a:r>
              <a:rPr lang="en-US" altLang="zh-CN" sz="3200" dirty="0" err="1">
                <a:solidFill>
                  <a:srgbClr val="0000FF"/>
                </a:solidFill>
                <a:latin typeface="楷体_GB2312"/>
                <a:ea typeface="楷体_GB2312"/>
                <a:cs typeface="楷体_GB2312"/>
              </a:rPr>
              <a:t>P.Wegner</a:t>
            </a:r>
            <a:endParaRPr lang="en-US" altLang="zh-CN" sz="3200" dirty="0">
              <a:solidFill>
                <a:srgbClr val="0000FF"/>
              </a:solidFill>
              <a:latin typeface="楷体_GB2312"/>
              <a:ea typeface="楷体_GB2312"/>
              <a:cs typeface="楷体_GB2312"/>
            </a:endParaRPr>
          </a:p>
          <a:p>
            <a:pPr marL="0" lvl="1">
              <a:lnSpc>
                <a:spcPct val="120000"/>
              </a:lnSpc>
              <a:buFontTx/>
              <a:buChar char="•"/>
            </a:pPr>
            <a:r>
              <a:rPr lang="zh-CN" altLang="en-US" sz="3200" b="0" dirty="0" smtClean="0">
                <a:latin typeface="+mj-ea"/>
                <a:ea typeface="楷体_GB2312"/>
              </a:rPr>
              <a:t>   计算机科学</a:t>
            </a:r>
            <a:r>
              <a:rPr lang="zh-CN" altLang="en-US" sz="3200" b="0" dirty="0">
                <a:latin typeface="+mj-ea"/>
                <a:ea typeface="楷体_GB2312"/>
              </a:rPr>
              <a:t>是关于</a:t>
            </a:r>
            <a:r>
              <a:rPr lang="zh-CN" altLang="en-US" sz="3200" dirty="0">
                <a:solidFill>
                  <a:srgbClr val="C00000"/>
                </a:solidFill>
                <a:latin typeface="+mj-ea"/>
                <a:ea typeface="楷体_GB2312"/>
              </a:rPr>
              <a:t>算法</a:t>
            </a:r>
            <a:r>
              <a:rPr lang="zh-CN" altLang="en-US" sz="3200" b="0" dirty="0">
                <a:latin typeface="+mj-ea"/>
                <a:ea typeface="楷体_GB2312"/>
              </a:rPr>
              <a:t>的</a:t>
            </a:r>
            <a:r>
              <a:rPr lang="zh-CN" altLang="en-US" sz="3200" b="0" dirty="0" smtClean="0">
                <a:latin typeface="+mj-ea"/>
                <a:ea typeface="楷体_GB2312"/>
              </a:rPr>
              <a:t>科学</a:t>
            </a:r>
            <a:endParaRPr lang="en-US" altLang="zh-CN" sz="3200" b="0" dirty="0" smtClean="0">
              <a:latin typeface="+mj-ea"/>
              <a:ea typeface="楷体_GB2312"/>
            </a:endParaRPr>
          </a:p>
          <a:p>
            <a:pPr marL="0" lvl="1">
              <a:lnSpc>
                <a:spcPct val="120000"/>
              </a:lnSpc>
            </a:pPr>
            <a:r>
              <a:rPr lang="en-US" altLang="zh-CN" sz="3200" b="0" dirty="0">
                <a:solidFill>
                  <a:srgbClr val="C00000"/>
                </a:solidFill>
                <a:latin typeface="+mj-ea"/>
                <a:ea typeface="楷体_GB2312"/>
                <a:cs typeface="楷体_GB2312"/>
              </a:rPr>
              <a:t> </a:t>
            </a:r>
            <a:r>
              <a:rPr lang="en-US" altLang="zh-CN" sz="3200" b="0" dirty="0" smtClean="0">
                <a:solidFill>
                  <a:srgbClr val="C00000"/>
                </a:solidFill>
                <a:latin typeface="+mj-ea"/>
                <a:ea typeface="楷体_GB2312"/>
                <a:cs typeface="楷体_GB2312"/>
              </a:rPr>
              <a:t>                                         </a:t>
            </a:r>
            <a:r>
              <a:rPr lang="en-US" altLang="zh-CN" sz="3200" dirty="0" smtClean="0">
                <a:solidFill>
                  <a:srgbClr val="0000FF"/>
                </a:solidFill>
                <a:latin typeface="楷体_GB2312"/>
                <a:ea typeface="楷体_GB2312"/>
                <a:cs typeface="楷体_GB2312"/>
              </a:rPr>
              <a:t>- </a:t>
            </a:r>
            <a:r>
              <a:rPr lang="en-US" altLang="zh-CN" sz="3200" dirty="0" err="1">
                <a:solidFill>
                  <a:srgbClr val="0000FF"/>
                </a:solidFill>
                <a:latin typeface="楷体_GB2312"/>
                <a:ea typeface="楷体_GB2312"/>
                <a:cs typeface="楷体_GB2312"/>
              </a:rPr>
              <a:t>D.E.Knuth</a:t>
            </a:r>
            <a:endParaRPr lang="zh-CN" altLang="en-US" sz="3200" dirty="0">
              <a:solidFill>
                <a:srgbClr val="0000FF"/>
              </a:solidFill>
              <a:latin typeface="楷体_GB2312"/>
              <a:ea typeface="楷体_GB2312"/>
              <a:cs typeface="楷体_GB2312"/>
            </a:endParaRPr>
          </a:p>
          <a:p>
            <a:pPr>
              <a:lnSpc>
                <a:spcPct val="120000"/>
              </a:lnSpc>
            </a:pPr>
            <a:endParaRPr lang="zh-CN" altLang="en-US" sz="3200" b="0" dirty="0">
              <a:latin typeface="+mj-ea"/>
              <a:ea typeface="楷体_GB2312"/>
            </a:endParaRPr>
          </a:p>
        </p:txBody>
      </p:sp>
      <p:sp>
        <p:nvSpPr>
          <p:cNvPr id="487428" name="Rectangle 4"/>
          <p:cNvSpPr>
            <a:spLocks noChangeArrowheads="1"/>
          </p:cNvSpPr>
          <p:nvPr/>
        </p:nvSpPr>
        <p:spPr bwMode="auto">
          <a:xfrm>
            <a:off x="776097" y="4934508"/>
            <a:ext cx="7704856" cy="1066800"/>
          </a:xfrm>
          <a:prstGeom prst="rect">
            <a:avLst/>
          </a:prstGeom>
          <a:noFill/>
          <a:ln w="12700" cap="sq">
            <a:noFill/>
            <a:miter lim="800000"/>
            <a:headEnd type="none" w="sm" len="sm"/>
            <a:tailEnd type="none" w="sm" len="sm"/>
          </a:ln>
        </p:spPr>
        <p:txBody>
          <a:bodyPr wrap="square" anchor="ctr">
            <a:spAutoFit/>
          </a:bodyPr>
          <a:lstStyle/>
          <a:p>
            <a:r>
              <a:rPr lang="en-US" altLang="zh-CN" sz="3200" b="0" dirty="0">
                <a:latin typeface="+mj-ea"/>
                <a:ea typeface="楷体_GB2312"/>
              </a:rPr>
              <a:t>      </a:t>
            </a:r>
            <a:r>
              <a:rPr lang="en-US" altLang="zh-CN" sz="3200" b="0" dirty="0" smtClean="0">
                <a:latin typeface="+mj-ea"/>
                <a:ea typeface="楷体_GB2312"/>
              </a:rPr>
              <a:t> </a:t>
            </a:r>
            <a:r>
              <a:rPr lang="zh-CN" altLang="en-US" sz="3200" dirty="0">
                <a:solidFill>
                  <a:srgbClr val="C00000"/>
                </a:solidFill>
                <a:latin typeface="+mj-ea"/>
                <a:ea typeface="楷体_GB2312"/>
              </a:rPr>
              <a:t>数据结构</a:t>
            </a:r>
            <a:r>
              <a:rPr lang="zh-CN" altLang="en-US" sz="3200" b="0" dirty="0">
                <a:latin typeface="+mj-ea"/>
                <a:ea typeface="楷体_GB2312"/>
              </a:rPr>
              <a:t>和</a:t>
            </a:r>
            <a:r>
              <a:rPr lang="zh-CN" altLang="en-US" sz="3200" dirty="0">
                <a:solidFill>
                  <a:srgbClr val="C00000"/>
                </a:solidFill>
                <a:latin typeface="+mj-ea"/>
                <a:ea typeface="楷体_GB2312"/>
              </a:rPr>
              <a:t>算法</a:t>
            </a:r>
            <a:r>
              <a:rPr lang="zh-CN" altLang="en-US" sz="3200" b="0" dirty="0">
                <a:latin typeface="+mj-ea"/>
                <a:ea typeface="楷体_GB2312"/>
              </a:rPr>
              <a:t>是计算机科学中两大基本课题，数据结构和算法密不可分。</a:t>
            </a:r>
          </a:p>
        </p:txBody>
      </p:sp>
      <p:sp>
        <p:nvSpPr>
          <p:cNvPr id="7" name="内容占位符 6"/>
          <p:cNvSpPr>
            <a:spLocks noGrp="1"/>
          </p:cNvSpPr>
          <p:nvPr>
            <p:ph sz="quarter" idx="16"/>
          </p:nvPr>
        </p:nvSpPr>
        <p:spPr/>
        <p:txBody>
          <a:bodyPr/>
          <a:lstStyle/>
          <a:p>
            <a:pPr lvl="0"/>
            <a:r>
              <a:rPr dirty="0" smtClean="0"/>
              <a:t>数据结构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87427">
                                            <p:txEl>
                                              <p:pRg st="0" end="0"/>
                                            </p:txEl>
                                          </p:spTgt>
                                        </p:tgtEl>
                                        <p:attrNameLst>
                                          <p:attrName>style.visibility</p:attrName>
                                        </p:attrNameLst>
                                      </p:cBhvr>
                                      <p:to>
                                        <p:strVal val="visible"/>
                                      </p:to>
                                    </p:set>
                                    <p:animEffect transition="in" filter="wipe(up)">
                                      <p:cBhvr>
                                        <p:cTn id="7" dur="1000"/>
                                        <p:tgtEl>
                                          <p:spTgt spid="487427">
                                            <p:txEl>
                                              <p:pRg st="0" end="0"/>
                                            </p:txEl>
                                          </p:spTgt>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487427">
                                            <p:txEl>
                                              <p:pRg st="1" end="1"/>
                                            </p:txEl>
                                          </p:spTgt>
                                        </p:tgtEl>
                                        <p:attrNameLst>
                                          <p:attrName>style.visibility</p:attrName>
                                        </p:attrNameLst>
                                      </p:cBhvr>
                                      <p:to>
                                        <p:strVal val="visible"/>
                                      </p:to>
                                    </p:set>
                                    <p:animEffect transition="in" filter="wipe(up)">
                                      <p:cBhvr>
                                        <p:cTn id="11" dur="1000"/>
                                        <p:tgtEl>
                                          <p:spTgt spid="487427">
                                            <p:txEl>
                                              <p:pRg st="1" end="1"/>
                                            </p:txEl>
                                          </p:spTgt>
                                        </p:tgtEl>
                                      </p:cBhvr>
                                    </p:animEffect>
                                  </p:childTnLst>
                                </p:cTn>
                              </p:par>
                            </p:childTnLst>
                          </p:cTn>
                        </p:par>
                        <p:par>
                          <p:cTn id="12" fill="hold">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487427">
                                            <p:txEl>
                                              <p:pRg st="2" end="2"/>
                                            </p:txEl>
                                          </p:spTgt>
                                        </p:tgtEl>
                                        <p:attrNameLst>
                                          <p:attrName>style.visibility</p:attrName>
                                        </p:attrNameLst>
                                      </p:cBhvr>
                                      <p:to>
                                        <p:strVal val="visible"/>
                                      </p:to>
                                    </p:set>
                                    <p:animEffect transition="in" filter="wipe(up)">
                                      <p:cBhvr>
                                        <p:cTn id="15" dur="1000"/>
                                        <p:tgtEl>
                                          <p:spTgt spid="487427">
                                            <p:txEl>
                                              <p:pRg st="2" end="2"/>
                                            </p:txEl>
                                          </p:spTgt>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487427">
                                            <p:txEl>
                                              <p:pRg st="3" end="3"/>
                                            </p:txEl>
                                          </p:spTgt>
                                        </p:tgtEl>
                                        <p:attrNameLst>
                                          <p:attrName>style.visibility</p:attrName>
                                        </p:attrNameLst>
                                      </p:cBhvr>
                                      <p:to>
                                        <p:strVal val="visible"/>
                                      </p:to>
                                    </p:set>
                                    <p:animEffect transition="in" filter="wipe(up)">
                                      <p:cBhvr>
                                        <p:cTn id="19" dur="1000"/>
                                        <p:tgtEl>
                                          <p:spTgt spid="48742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7" presetClass="entr" presetSubtype="0" fill="hold" grpId="0" nodeType="clickEffect">
                                  <p:stCondLst>
                                    <p:cond delay="0"/>
                                  </p:stCondLst>
                                  <p:iterate type="lt">
                                    <p:tmPct val="50000"/>
                                  </p:iterate>
                                  <p:childTnLst>
                                    <p:set>
                                      <p:cBhvr>
                                        <p:cTn id="23" dur="1" fill="hold">
                                          <p:stCondLst>
                                            <p:cond delay="0"/>
                                          </p:stCondLst>
                                        </p:cTn>
                                        <p:tgtEl>
                                          <p:spTgt spid="487428"/>
                                        </p:tgtEl>
                                        <p:attrNameLst>
                                          <p:attrName>style.visibility</p:attrName>
                                        </p:attrNameLst>
                                      </p:cBhvr>
                                      <p:to>
                                        <p:strVal val="visible"/>
                                      </p:to>
                                    </p:set>
                                    <p:anim calcmode="discrete" valueType="clr">
                                      <p:cBhvr override="childStyle">
                                        <p:cTn id="24" dur="80"/>
                                        <p:tgtEl>
                                          <p:spTgt spid="487428"/>
                                        </p:tgtEl>
                                        <p:attrNameLst>
                                          <p:attrName>style.color</p:attrName>
                                        </p:attrNameLst>
                                      </p:cBhvr>
                                      <p:tavLst>
                                        <p:tav tm="0">
                                          <p:val>
                                            <p:clrVal>
                                              <a:schemeClr val="accent2"/>
                                            </p:clrVal>
                                          </p:val>
                                        </p:tav>
                                        <p:tav tm="50000">
                                          <p:val>
                                            <p:clrVal>
                                              <a:schemeClr val="hlink"/>
                                            </p:clrVal>
                                          </p:val>
                                        </p:tav>
                                      </p:tavLst>
                                    </p:anim>
                                    <p:anim calcmode="discrete" valueType="clr">
                                      <p:cBhvr>
                                        <p:cTn id="25" dur="80"/>
                                        <p:tgtEl>
                                          <p:spTgt spid="487428"/>
                                        </p:tgtEl>
                                        <p:attrNameLst>
                                          <p:attrName>fillcolor</p:attrName>
                                        </p:attrNameLst>
                                      </p:cBhvr>
                                      <p:tavLst>
                                        <p:tav tm="0">
                                          <p:val>
                                            <p:clrVal>
                                              <a:schemeClr val="accent2"/>
                                            </p:clrVal>
                                          </p:val>
                                        </p:tav>
                                        <p:tav tm="50000">
                                          <p:val>
                                            <p:clrVal>
                                              <a:schemeClr val="hlink"/>
                                            </p:clrVal>
                                          </p:val>
                                        </p:tav>
                                      </p:tavLst>
                                    </p:anim>
                                    <p:set>
                                      <p:cBhvr>
                                        <p:cTn id="26" dur="80"/>
                                        <p:tgtEl>
                                          <p:spTgt spid="48742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7" grpId="0" build="p"/>
      <p:bldP spid="4874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73005" y="1274733"/>
            <a:ext cx="7772400" cy="768350"/>
          </a:xfrm>
          <a:prstGeom prst="rect">
            <a:avLst/>
          </a:prstGeom>
          <a:noFill/>
          <a:ln w="9525">
            <a:noFill/>
            <a:miter lim="800000"/>
            <a:headEnd/>
            <a:tailEnd/>
          </a:ln>
        </p:spPr>
        <p:txBody>
          <a:bodyPr anchor="b"/>
          <a:lstStyle/>
          <a:p>
            <a:pPr algn="ctr"/>
            <a:r>
              <a:rPr lang="zh-CN" altLang="en-US" sz="3200" dirty="0">
                <a:solidFill>
                  <a:srgbClr val="FF0000"/>
                </a:solidFill>
                <a:latin typeface="Tahoma" pitchFamily="34" charset="0"/>
              </a:rPr>
              <a:t>职工信息表</a:t>
            </a:r>
          </a:p>
        </p:txBody>
      </p:sp>
      <p:graphicFrame>
        <p:nvGraphicFramePr>
          <p:cNvPr id="193598" name="Group 62"/>
          <p:cNvGraphicFramePr>
            <a:graphicFrameLocks noGrp="1"/>
          </p:cNvGraphicFramePr>
          <p:nvPr/>
        </p:nvGraphicFramePr>
        <p:xfrm>
          <a:off x="738135" y="2078019"/>
          <a:ext cx="7645453" cy="3630628"/>
        </p:xfrm>
        <a:graphic>
          <a:graphicData uri="http://schemas.openxmlformats.org/drawingml/2006/table">
            <a:tbl>
              <a:tblPr/>
              <a:tblGrid>
                <a:gridCol w="1381990"/>
                <a:gridCol w="1666197"/>
                <a:gridCol w="1108716"/>
                <a:gridCol w="1425714"/>
                <a:gridCol w="2062836"/>
              </a:tblGrid>
              <a:tr h="7580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rgbClr val="000000"/>
                          </a:solidFill>
                          <a:effectLst/>
                          <a:latin typeface="Times New Roman" pitchFamily="18" charset="0"/>
                          <a:ea typeface="宋体" charset="-122"/>
                        </a:rPr>
                        <a:t>职工号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rgbClr val="000000"/>
                          </a:solidFill>
                          <a:effectLst/>
                          <a:latin typeface="Times New Roman" pitchFamily="18" charset="0"/>
                          <a:ea typeface="宋体" charset="-122"/>
                        </a:rPr>
                        <a:t>姓名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性别</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年龄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月收入（元）</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45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张敬</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55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3200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45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李红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女</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51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2800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45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孙涛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女</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41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2300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45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王宁宁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rgbClr val="000000"/>
                          </a:solidFill>
                          <a:effectLst/>
                          <a:latin typeface="Times New Roman" pitchFamily="18" charset="0"/>
                          <a:ea typeface="宋体" charset="-122"/>
                        </a:rPr>
                        <a:t>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1950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45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rgbClr val="000000"/>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rgbClr val="000000"/>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11"/>
          <p:cNvSpPr>
            <a:spLocks noChangeArrowheads="1"/>
          </p:cNvSpPr>
          <p:nvPr/>
        </p:nvSpPr>
        <p:spPr bwMode="auto">
          <a:xfrm>
            <a:off x="6804025" y="1949484"/>
            <a:ext cx="2016125" cy="865187"/>
          </a:xfrm>
          <a:prstGeom prst="ellipse">
            <a:avLst/>
          </a:prstGeom>
          <a:solidFill>
            <a:schemeClr val="accent2">
              <a:lumMod val="20000"/>
              <a:lumOff val="80000"/>
            </a:schemeClr>
          </a:solidFill>
          <a:ln w="12700" cap="sq" algn="ctr">
            <a:solidFill>
              <a:schemeClr val="tx1"/>
            </a:solidFill>
            <a:miter lim="800000"/>
            <a:headEnd/>
            <a:tailEnd/>
          </a:ln>
        </p:spPr>
        <p:txBody>
          <a:bodyPr wrap="none" lIns="18000" tIns="10800" rIns="18000" bIns="10800" anchor="ctr"/>
          <a:lstStyle/>
          <a:p>
            <a:pPr algn="ctr"/>
            <a:r>
              <a:rPr lang="zh-CN" altLang="en-US" dirty="0">
                <a:solidFill>
                  <a:srgbClr val="C00000"/>
                </a:solidFill>
              </a:rPr>
              <a:t>表的逻辑结构</a:t>
            </a:r>
          </a:p>
        </p:txBody>
      </p:sp>
      <p:sp>
        <p:nvSpPr>
          <p:cNvPr id="16387" name="AutoShape 12"/>
          <p:cNvSpPr>
            <a:spLocks noChangeArrowheads="1"/>
          </p:cNvSpPr>
          <p:nvPr/>
        </p:nvSpPr>
        <p:spPr bwMode="auto">
          <a:xfrm flipH="1" flipV="1">
            <a:off x="5724525" y="1733584"/>
            <a:ext cx="1223963" cy="431800"/>
          </a:xfrm>
          <a:prstGeom prst="curvedUpArrow">
            <a:avLst>
              <a:gd name="adj1" fmla="val 56691"/>
              <a:gd name="adj2" fmla="val 113382"/>
              <a:gd name="adj3" fmla="val 33333"/>
            </a:avLst>
          </a:prstGeom>
          <a:solidFill>
            <a:schemeClr val="folHlink"/>
          </a:solidFill>
          <a:ln w="9525">
            <a:solidFill>
              <a:schemeClr val="tx1"/>
            </a:solidFill>
            <a:miter lim="800000"/>
            <a:headEnd/>
            <a:tailEnd/>
          </a:ln>
        </p:spPr>
        <p:txBody>
          <a:bodyPr wrap="none" anchor="ctr"/>
          <a:lstStyle/>
          <a:p>
            <a:endParaRPr lang="zh-CN" altLang="en-US"/>
          </a:p>
        </p:txBody>
      </p:sp>
      <p:sp>
        <p:nvSpPr>
          <p:cNvPr id="16388" name="AutoShape 13"/>
          <p:cNvSpPr>
            <a:spLocks noChangeArrowheads="1"/>
          </p:cNvSpPr>
          <p:nvPr/>
        </p:nvSpPr>
        <p:spPr bwMode="auto">
          <a:xfrm>
            <a:off x="179388" y="1878046"/>
            <a:ext cx="5903912" cy="935038"/>
          </a:xfrm>
          <a:prstGeom prst="flowChartTerminator">
            <a:avLst/>
          </a:prstGeom>
          <a:solidFill>
            <a:schemeClr val="accent2">
              <a:lumMod val="20000"/>
              <a:lumOff val="80000"/>
            </a:schemeClr>
          </a:solidFill>
          <a:ln w="12700" cap="sq" algn="ctr">
            <a:solidFill>
              <a:schemeClr val="tx1"/>
            </a:solidFill>
            <a:miter lim="800000"/>
            <a:headEnd type="none" w="sm" len="sm"/>
            <a:tailEnd type="none" w="sm" len="sm"/>
          </a:ln>
        </p:spPr>
        <p:txBody>
          <a:bodyPr wrap="none" lIns="18000" tIns="10800" rIns="18000" bIns="10800" anchor="ctr"/>
          <a:lstStyle/>
          <a:p>
            <a:pPr algn="ctr"/>
            <a:r>
              <a:rPr lang="zh-CN" altLang="en-US"/>
              <a:t>表中数据之间是一种简单的</a:t>
            </a:r>
          </a:p>
          <a:p>
            <a:pPr algn="ctr"/>
            <a:r>
              <a:rPr lang="zh-CN" altLang="en-US"/>
              <a:t>线性关系</a:t>
            </a:r>
          </a:p>
        </p:txBody>
      </p:sp>
      <p:sp>
        <p:nvSpPr>
          <p:cNvPr id="16389" name="Oval 14"/>
          <p:cNvSpPr>
            <a:spLocks noChangeArrowheads="1"/>
          </p:cNvSpPr>
          <p:nvPr/>
        </p:nvSpPr>
        <p:spPr bwMode="auto">
          <a:xfrm>
            <a:off x="6804025" y="3427908"/>
            <a:ext cx="2016125" cy="865188"/>
          </a:xfrm>
          <a:prstGeom prst="ellipse">
            <a:avLst/>
          </a:prstGeom>
          <a:solidFill>
            <a:schemeClr val="accent2">
              <a:lumMod val="20000"/>
              <a:lumOff val="80000"/>
            </a:schemeClr>
          </a:solidFill>
          <a:ln w="12700" cap="sq" algn="ctr">
            <a:solidFill>
              <a:schemeClr val="tx1"/>
            </a:solidFill>
            <a:miter lim="800000"/>
            <a:headEnd/>
            <a:tailEnd/>
          </a:ln>
        </p:spPr>
        <p:txBody>
          <a:bodyPr wrap="none" lIns="18000" tIns="10800" rIns="18000" bIns="10800" anchor="ctr"/>
          <a:lstStyle/>
          <a:p>
            <a:pPr algn="ctr"/>
            <a:r>
              <a:rPr lang="zh-CN" altLang="en-US" dirty="0">
                <a:solidFill>
                  <a:srgbClr val="C00000"/>
                </a:solidFill>
              </a:rPr>
              <a:t>表的存储结构</a:t>
            </a:r>
          </a:p>
        </p:txBody>
      </p:sp>
      <p:sp>
        <p:nvSpPr>
          <p:cNvPr id="16390" name="AutoShape 15"/>
          <p:cNvSpPr>
            <a:spLocks noChangeArrowheads="1"/>
          </p:cNvSpPr>
          <p:nvPr/>
        </p:nvSpPr>
        <p:spPr bwMode="auto">
          <a:xfrm flipH="1" flipV="1">
            <a:off x="5795963" y="3246471"/>
            <a:ext cx="1223962" cy="431800"/>
          </a:xfrm>
          <a:prstGeom prst="curvedUpArrow">
            <a:avLst>
              <a:gd name="adj1" fmla="val 56691"/>
              <a:gd name="adj2" fmla="val 113382"/>
              <a:gd name="adj3" fmla="val 33333"/>
            </a:avLst>
          </a:prstGeom>
          <a:solidFill>
            <a:schemeClr val="folHlink"/>
          </a:solidFill>
          <a:ln w="9525">
            <a:solidFill>
              <a:schemeClr val="tx1"/>
            </a:solidFill>
            <a:miter lim="800000"/>
            <a:headEnd/>
            <a:tailEnd/>
          </a:ln>
        </p:spPr>
        <p:txBody>
          <a:bodyPr wrap="none" anchor="ctr"/>
          <a:lstStyle/>
          <a:p>
            <a:endParaRPr lang="zh-CN" altLang="en-US"/>
          </a:p>
        </p:txBody>
      </p:sp>
      <p:sp>
        <p:nvSpPr>
          <p:cNvPr id="16391" name="AutoShape 16"/>
          <p:cNvSpPr>
            <a:spLocks noChangeArrowheads="1"/>
          </p:cNvSpPr>
          <p:nvPr/>
        </p:nvSpPr>
        <p:spPr bwMode="auto">
          <a:xfrm>
            <a:off x="179388" y="3389346"/>
            <a:ext cx="5903912" cy="935038"/>
          </a:xfrm>
          <a:prstGeom prst="flowChartTerminator">
            <a:avLst/>
          </a:prstGeom>
          <a:solidFill>
            <a:schemeClr val="accent2">
              <a:lumMod val="20000"/>
              <a:lumOff val="80000"/>
            </a:schemeClr>
          </a:solidFill>
          <a:ln w="12700" cap="sq" algn="ctr">
            <a:solidFill>
              <a:schemeClr val="tx1"/>
            </a:solidFill>
            <a:miter lim="800000"/>
            <a:headEnd type="none" w="sm" len="sm"/>
            <a:tailEnd type="none" w="sm" len="sm"/>
          </a:ln>
        </p:spPr>
        <p:txBody>
          <a:bodyPr wrap="none" lIns="18000" tIns="10800" rIns="18000" bIns="10800" anchor="ctr"/>
          <a:lstStyle/>
          <a:p>
            <a:pPr algn="ctr"/>
            <a:r>
              <a:rPr lang="zh-CN" altLang="en-US"/>
              <a:t>顺序存储结构或链式存储结构</a:t>
            </a:r>
          </a:p>
        </p:txBody>
      </p:sp>
      <p:sp>
        <p:nvSpPr>
          <p:cNvPr id="16392" name="Oval 17"/>
          <p:cNvSpPr>
            <a:spLocks noChangeArrowheads="1"/>
          </p:cNvSpPr>
          <p:nvPr/>
        </p:nvSpPr>
        <p:spPr bwMode="auto">
          <a:xfrm>
            <a:off x="6791383" y="5046696"/>
            <a:ext cx="2016125" cy="865188"/>
          </a:xfrm>
          <a:prstGeom prst="ellipse">
            <a:avLst/>
          </a:prstGeom>
          <a:solidFill>
            <a:schemeClr val="accent2">
              <a:lumMod val="20000"/>
              <a:lumOff val="80000"/>
            </a:schemeClr>
          </a:solidFill>
          <a:ln w="12700" cap="sq" algn="ctr">
            <a:solidFill>
              <a:schemeClr val="tx1"/>
            </a:solidFill>
            <a:miter lim="800000"/>
            <a:headEnd/>
            <a:tailEnd/>
          </a:ln>
        </p:spPr>
        <p:txBody>
          <a:bodyPr wrap="none" lIns="18000" tIns="10800" rIns="18000" bIns="10800" anchor="ctr"/>
          <a:lstStyle/>
          <a:p>
            <a:pPr algn="ctr"/>
            <a:r>
              <a:rPr lang="zh-CN" altLang="en-US" dirty="0">
                <a:solidFill>
                  <a:srgbClr val="C00000"/>
                </a:solidFill>
              </a:rPr>
              <a:t>表的运算</a:t>
            </a:r>
          </a:p>
        </p:txBody>
      </p:sp>
      <p:sp>
        <p:nvSpPr>
          <p:cNvPr id="16393" name="AutoShape 18"/>
          <p:cNvSpPr>
            <a:spLocks noChangeArrowheads="1"/>
          </p:cNvSpPr>
          <p:nvPr/>
        </p:nvSpPr>
        <p:spPr bwMode="auto">
          <a:xfrm flipH="1" flipV="1">
            <a:off x="5795963" y="4757771"/>
            <a:ext cx="1223962" cy="431800"/>
          </a:xfrm>
          <a:prstGeom prst="curvedUpArrow">
            <a:avLst>
              <a:gd name="adj1" fmla="val 56691"/>
              <a:gd name="adj2" fmla="val 113382"/>
              <a:gd name="adj3" fmla="val 33333"/>
            </a:avLst>
          </a:prstGeom>
          <a:solidFill>
            <a:schemeClr val="folHlink"/>
          </a:solidFill>
          <a:ln w="9525">
            <a:solidFill>
              <a:schemeClr val="tx1"/>
            </a:solidFill>
            <a:miter lim="800000"/>
            <a:headEnd/>
            <a:tailEnd/>
          </a:ln>
        </p:spPr>
        <p:txBody>
          <a:bodyPr wrap="none" anchor="ctr"/>
          <a:lstStyle/>
          <a:p>
            <a:endParaRPr lang="zh-CN" altLang="en-US"/>
          </a:p>
        </p:txBody>
      </p:sp>
      <p:sp>
        <p:nvSpPr>
          <p:cNvPr id="16394" name="AutoShape 19"/>
          <p:cNvSpPr>
            <a:spLocks noChangeArrowheads="1"/>
          </p:cNvSpPr>
          <p:nvPr/>
        </p:nvSpPr>
        <p:spPr bwMode="auto">
          <a:xfrm>
            <a:off x="250825" y="4973671"/>
            <a:ext cx="5903913" cy="935038"/>
          </a:xfrm>
          <a:prstGeom prst="flowChartTerminator">
            <a:avLst/>
          </a:prstGeom>
          <a:solidFill>
            <a:schemeClr val="accent2">
              <a:lumMod val="20000"/>
              <a:lumOff val="80000"/>
            </a:schemeClr>
          </a:solidFill>
          <a:ln w="12700" cap="sq" algn="ctr">
            <a:solidFill>
              <a:schemeClr val="tx1"/>
            </a:solidFill>
            <a:miter lim="800000"/>
            <a:headEnd type="none" w="sm" len="sm"/>
            <a:tailEnd type="none" w="sm" len="sm"/>
          </a:ln>
        </p:spPr>
        <p:txBody>
          <a:bodyPr wrap="none" lIns="18000" tIns="10800" rIns="18000" bIns="10800" anchor="ctr"/>
          <a:lstStyle/>
          <a:p>
            <a:pPr algn="ctr"/>
            <a:r>
              <a:rPr lang="zh-CN" altLang="en-US"/>
              <a:t>插入、删除、修改、查找</a:t>
            </a:r>
          </a:p>
        </p:txBody>
      </p:sp>
      <p:sp>
        <p:nvSpPr>
          <p:cNvPr id="20" name="内容占位符 19"/>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21"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99979" y="1785915"/>
            <a:ext cx="8077200" cy="2899255"/>
          </a:xfrm>
          <a:prstGeom prst="rect">
            <a:avLst/>
          </a:prstGeom>
          <a:noFill/>
          <a:ln w="9525">
            <a:noFill/>
            <a:miter lim="800000"/>
            <a:headEnd/>
            <a:tailEnd/>
          </a:ln>
        </p:spPr>
        <p:txBody>
          <a:bodyPr>
            <a:spAutoFit/>
          </a:bodyPr>
          <a:lstStyle/>
          <a:p>
            <a:pPr>
              <a:lnSpc>
                <a:spcPct val="130000"/>
              </a:lnSpc>
              <a:spcBef>
                <a:spcPct val="50000"/>
              </a:spcBef>
            </a:pPr>
            <a:r>
              <a:rPr lang="zh-CN" altLang="en-US" sz="3200" dirty="0">
                <a:solidFill>
                  <a:srgbClr val="FF0000"/>
                </a:solidFill>
                <a:latin typeface="楷体_GB2312" pitchFamily="49" charset="-122"/>
                <a:ea typeface="楷体_GB2312" pitchFamily="49" charset="-122"/>
              </a:rPr>
              <a:t>例</a:t>
            </a:r>
            <a:r>
              <a:rPr lang="en-US" altLang="zh-CN" sz="3200" dirty="0">
                <a:solidFill>
                  <a:srgbClr val="FF0000"/>
                </a:solidFill>
                <a:latin typeface="楷体_GB2312" pitchFamily="49" charset="-122"/>
                <a:ea typeface="楷体_GB2312" pitchFamily="49" charset="-122"/>
              </a:rPr>
              <a:t>2  </a:t>
            </a:r>
            <a:r>
              <a:rPr lang="zh-CN" altLang="en-US" sz="3200" dirty="0">
                <a:solidFill>
                  <a:srgbClr val="FF0000"/>
                </a:solidFill>
                <a:latin typeface="楷体_GB2312" pitchFamily="49" charset="-122"/>
                <a:ea typeface="楷体_GB2312" pitchFamily="49" charset="-122"/>
              </a:rPr>
              <a:t>交通信息咨询</a:t>
            </a:r>
          </a:p>
          <a:p>
            <a:pPr>
              <a:lnSpc>
                <a:spcPct val="130000"/>
              </a:lnSpc>
              <a:spcBef>
                <a:spcPct val="50000"/>
              </a:spcBef>
            </a:pPr>
            <a:r>
              <a:rPr lang="zh-CN" altLang="en-US" sz="2800" b="0" dirty="0"/>
              <a:t>        </a:t>
            </a:r>
            <a:r>
              <a:rPr lang="zh-CN" altLang="en-US" sz="3200" b="0" dirty="0">
                <a:latin typeface="楷体_GB2312" pitchFamily="49" charset="-122"/>
                <a:ea typeface="楷体_GB2312" pitchFamily="49" charset="-122"/>
              </a:rPr>
              <a:t>建立一个全国范围内的交通信息咨询系统，回答游客提出的各种问题，如合理安排旅游线路等</a:t>
            </a:r>
            <a:r>
              <a:rPr lang="zh-CN" altLang="en-US" sz="3200" b="0" dirty="0" smtClean="0">
                <a:latin typeface="楷体_GB2312" pitchFamily="49" charset="-122"/>
                <a:ea typeface="楷体_GB2312" pitchFamily="49" charset="-122"/>
              </a:rPr>
              <a:t>。</a:t>
            </a:r>
            <a:endParaRPr lang="zh-CN" altLang="en-US" sz="3200" b="0" dirty="0">
              <a:latin typeface="楷体_GB2312" pitchFamily="49" charset="-122"/>
              <a:ea typeface="楷体_GB2312" pitchFamily="49" charset="-122"/>
            </a:endParaRP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内容占位符 6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8434" name="Rectangle 2"/>
          <p:cNvSpPr>
            <a:spLocks noGrp="1" noChangeArrowheads="1"/>
          </p:cNvSpPr>
          <p:nvPr>
            <p:ph type="title" idx="4294967295"/>
          </p:nvPr>
        </p:nvSpPr>
        <p:spPr>
          <a:xfrm>
            <a:off x="3672137" y="5603526"/>
            <a:ext cx="7772400" cy="876312"/>
          </a:xfrm>
        </p:spPr>
        <p:txBody>
          <a:bodyPr/>
          <a:lstStyle/>
          <a:p>
            <a:pPr eaLnBrk="1" hangingPunct="1"/>
            <a:r>
              <a:rPr lang="zh-CN" altLang="en-US" sz="3200" b="1" dirty="0" smtClean="0">
                <a:solidFill>
                  <a:srgbClr val="FF0000"/>
                </a:solidFill>
                <a:ea typeface="楷体_GB2312" pitchFamily="49" charset="-122"/>
              </a:rPr>
              <a:t>交通网络图</a:t>
            </a:r>
          </a:p>
        </p:txBody>
      </p:sp>
      <p:sp>
        <p:nvSpPr>
          <p:cNvPr id="18435" name="Oval 3"/>
          <p:cNvSpPr>
            <a:spLocks noChangeArrowheads="1"/>
          </p:cNvSpPr>
          <p:nvPr/>
        </p:nvSpPr>
        <p:spPr bwMode="auto">
          <a:xfrm>
            <a:off x="876240" y="1604932"/>
            <a:ext cx="304800" cy="304800"/>
          </a:xfrm>
          <a:prstGeom prst="ellipse">
            <a:avLst/>
          </a:prstGeom>
          <a:solidFill>
            <a:schemeClr val="accent1"/>
          </a:solidFill>
          <a:ln w="9525">
            <a:solidFill>
              <a:srgbClr val="A5A521"/>
            </a:solidFill>
            <a:miter lim="800000"/>
            <a:headEnd/>
            <a:tailEnd/>
          </a:ln>
        </p:spPr>
        <p:txBody>
          <a:bodyPr wrap="none" anchor="ctr"/>
          <a:lstStyle/>
          <a:p>
            <a:pPr algn="ctr"/>
            <a:r>
              <a:rPr lang="zh-CN" altLang="en-US" dirty="0">
                <a:solidFill>
                  <a:srgbClr val="0000FF"/>
                </a:solidFill>
              </a:rPr>
              <a:t>乌鲁木齐</a:t>
            </a:r>
          </a:p>
        </p:txBody>
      </p:sp>
      <p:sp>
        <p:nvSpPr>
          <p:cNvPr id="18436" name="Oval 4"/>
          <p:cNvSpPr>
            <a:spLocks noChangeArrowheads="1"/>
          </p:cNvSpPr>
          <p:nvPr/>
        </p:nvSpPr>
        <p:spPr bwMode="auto">
          <a:xfrm>
            <a:off x="3314640" y="18335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呼和浩特</a:t>
            </a:r>
          </a:p>
        </p:txBody>
      </p:sp>
      <p:sp>
        <p:nvSpPr>
          <p:cNvPr id="18437" name="Oval 5"/>
          <p:cNvSpPr>
            <a:spLocks noChangeArrowheads="1"/>
          </p:cNvSpPr>
          <p:nvPr/>
        </p:nvSpPr>
        <p:spPr bwMode="auto">
          <a:xfrm>
            <a:off x="5338703" y="2065307"/>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北京</a:t>
            </a:r>
          </a:p>
        </p:txBody>
      </p:sp>
      <p:sp>
        <p:nvSpPr>
          <p:cNvPr id="18438" name="Oval 6"/>
          <p:cNvSpPr>
            <a:spLocks noChangeArrowheads="1"/>
          </p:cNvSpPr>
          <p:nvPr/>
        </p:nvSpPr>
        <p:spPr bwMode="auto">
          <a:xfrm>
            <a:off x="5986403" y="25701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天津</a:t>
            </a:r>
          </a:p>
        </p:txBody>
      </p:sp>
      <p:sp>
        <p:nvSpPr>
          <p:cNvPr id="18439" name="Oval 7"/>
          <p:cNvSpPr>
            <a:spLocks noChangeArrowheads="1"/>
          </p:cNvSpPr>
          <p:nvPr/>
        </p:nvSpPr>
        <p:spPr bwMode="auto">
          <a:xfrm>
            <a:off x="7124640" y="20621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沈阳</a:t>
            </a:r>
          </a:p>
        </p:txBody>
      </p:sp>
      <p:sp>
        <p:nvSpPr>
          <p:cNvPr id="18440" name="Oval 8"/>
          <p:cNvSpPr>
            <a:spLocks noChangeArrowheads="1"/>
          </p:cNvSpPr>
          <p:nvPr/>
        </p:nvSpPr>
        <p:spPr bwMode="auto">
          <a:xfrm>
            <a:off x="8115240" y="114138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哈尔滨</a:t>
            </a:r>
          </a:p>
        </p:txBody>
      </p:sp>
      <p:sp>
        <p:nvSpPr>
          <p:cNvPr id="18441" name="Oval 9"/>
          <p:cNvSpPr>
            <a:spLocks noChangeArrowheads="1"/>
          </p:cNvSpPr>
          <p:nvPr/>
        </p:nvSpPr>
        <p:spPr bwMode="auto">
          <a:xfrm>
            <a:off x="1181040" y="26717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西宁</a:t>
            </a:r>
          </a:p>
        </p:txBody>
      </p:sp>
      <p:sp>
        <p:nvSpPr>
          <p:cNvPr id="18442" name="Oval 10"/>
          <p:cNvSpPr>
            <a:spLocks noChangeArrowheads="1"/>
          </p:cNvSpPr>
          <p:nvPr/>
        </p:nvSpPr>
        <p:spPr bwMode="auto">
          <a:xfrm>
            <a:off x="2171640" y="29003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dirty="0">
                <a:solidFill>
                  <a:srgbClr val="0000FF"/>
                </a:solidFill>
              </a:rPr>
              <a:t>兰州</a:t>
            </a:r>
          </a:p>
        </p:txBody>
      </p:sp>
      <p:sp>
        <p:nvSpPr>
          <p:cNvPr id="18443" name="Oval 11"/>
          <p:cNvSpPr>
            <a:spLocks noChangeArrowheads="1"/>
          </p:cNvSpPr>
          <p:nvPr/>
        </p:nvSpPr>
        <p:spPr bwMode="auto">
          <a:xfrm>
            <a:off x="3543240" y="31289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西安</a:t>
            </a:r>
          </a:p>
        </p:txBody>
      </p:sp>
      <p:sp>
        <p:nvSpPr>
          <p:cNvPr id="18444" name="Oval 12"/>
          <p:cNvSpPr>
            <a:spLocks noChangeArrowheads="1"/>
          </p:cNvSpPr>
          <p:nvPr/>
        </p:nvSpPr>
        <p:spPr bwMode="auto">
          <a:xfrm>
            <a:off x="4686240" y="32051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郑州</a:t>
            </a:r>
          </a:p>
        </p:txBody>
      </p:sp>
      <p:sp>
        <p:nvSpPr>
          <p:cNvPr id="18445" name="Oval 13"/>
          <p:cNvSpPr>
            <a:spLocks noChangeArrowheads="1"/>
          </p:cNvSpPr>
          <p:nvPr/>
        </p:nvSpPr>
        <p:spPr bwMode="auto">
          <a:xfrm>
            <a:off x="4686240" y="38147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武汉</a:t>
            </a:r>
          </a:p>
        </p:txBody>
      </p:sp>
      <p:sp>
        <p:nvSpPr>
          <p:cNvPr id="18446" name="Oval 14"/>
          <p:cNvSpPr>
            <a:spLocks noChangeArrowheads="1"/>
          </p:cNvSpPr>
          <p:nvPr/>
        </p:nvSpPr>
        <p:spPr bwMode="auto">
          <a:xfrm>
            <a:off x="4457640" y="43481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杭州</a:t>
            </a:r>
          </a:p>
        </p:txBody>
      </p:sp>
      <p:sp>
        <p:nvSpPr>
          <p:cNvPr id="18447" name="Oval 15"/>
          <p:cNvSpPr>
            <a:spLocks noChangeArrowheads="1"/>
          </p:cNvSpPr>
          <p:nvPr/>
        </p:nvSpPr>
        <p:spPr bwMode="auto">
          <a:xfrm>
            <a:off x="3390840" y="48053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贵阳</a:t>
            </a:r>
          </a:p>
        </p:txBody>
      </p:sp>
      <p:sp>
        <p:nvSpPr>
          <p:cNvPr id="18448" name="Oval 16"/>
          <p:cNvSpPr>
            <a:spLocks noChangeArrowheads="1"/>
          </p:cNvSpPr>
          <p:nvPr/>
        </p:nvSpPr>
        <p:spPr bwMode="auto">
          <a:xfrm>
            <a:off x="3238440" y="57197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南宁</a:t>
            </a:r>
          </a:p>
        </p:txBody>
      </p:sp>
      <p:sp>
        <p:nvSpPr>
          <p:cNvPr id="18449" name="Oval 17"/>
          <p:cNvSpPr>
            <a:spLocks noChangeArrowheads="1"/>
          </p:cNvSpPr>
          <p:nvPr/>
        </p:nvSpPr>
        <p:spPr bwMode="auto">
          <a:xfrm>
            <a:off x="1866840" y="49577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昆明</a:t>
            </a:r>
          </a:p>
        </p:txBody>
      </p:sp>
      <p:sp>
        <p:nvSpPr>
          <p:cNvPr id="18450" name="Oval 18"/>
          <p:cNvSpPr>
            <a:spLocks noChangeArrowheads="1"/>
          </p:cNvSpPr>
          <p:nvPr/>
        </p:nvSpPr>
        <p:spPr bwMode="auto">
          <a:xfrm>
            <a:off x="7353240" y="28241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dirty="0">
                <a:solidFill>
                  <a:srgbClr val="0000FF"/>
                </a:solidFill>
              </a:rPr>
              <a:t>大连</a:t>
            </a:r>
          </a:p>
        </p:txBody>
      </p:sp>
      <p:sp>
        <p:nvSpPr>
          <p:cNvPr id="18451" name="Oval 19"/>
          <p:cNvSpPr>
            <a:spLocks noChangeArrowheads="1"/>
          </p:cNvSpPr>
          <p:nvPr/>
        </p:nvSpPr>
        <p:spPr bwMode="auto">
          <a:xfrm>
            <a:off x="7124640" y="39671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上海</a:t>
            </a:r>
          </a:p>
        </p:txBody>
      </p:sp>
      <p:sp>
        <p:nvSpPr>
          <p:cNvPr id="18452" name="Oval 20"/>
          <p:cNvSpPr>
            <a:spLocks noChangeArrowheads="1"/>
          </p:cNvSpPr>
          <p:nvPr/>
        </p:nvSpPr>
        <p:spPr bwMode="auto">
          <a:xfrm>
            <a:off x="5981640" y="33575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徐州</a:t>
            </a:r>
          </a:p>
        </p:txBody>
      </p:sp>
      <p:sp>
        <p:nvSpPr>
          <p:cNvPr id="18453" name="Oval 21"/>
          <p:cNvSpPr>
            <a:spLocks noChangeArrowheads="1"/>
          </p:cNvSpPr>
          <p:nvPr/>
        </p:nvSpPr>
        <p:spPr bwMode="auto">
          <a:xfrm>
            <a:off x="5981640" y="44243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南昌</a:t>
            </a:r>
          </a:p>
        </p:txBody>
      </p:sp>
      <p:sp>
        <p:nvSpPr>
          <p:cNvPr id="18454" name="Oval 22"/>
          <p:cNvSpPr>
            <a:spLocks noChangeArrowheads="1"/>
          </p:cNvSpPr>
          <p:nvPr/>
        </p:nvSpPr>
        <p:spPr bwMode="auto">
          <a:xfrm>
            <a:off x="6743640" y="51101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福州</a:t>
            </a:r>
          </a:p>
        </p:txBody>
      </p:sp>
      <p:sp>
        <p:nvSpPr>
          <p:cNvPr id="18455" name="Oval 23"/>
          <p:cNvSpPr>
            <a:spLocks noChangeArrowheads="1"/>
          </p:cNvSpPr>
          <p:nvPr/>
        </p:nvSpPr>
        <p:spPr bwMode="auto">
          <a:xfrm>
            <a:off x="5219640" y="57959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广州</a:t>
            </a:r>
          </a:p>
        </p:txBody>
      </p:sp>
      <p:sp>
        <p:nvSpPr>
          <p:cNvPr id="18456" name="Oval 24"/>
          <p:cNvSpPr>
            <a:spLocks noChangeArrowheads="1"/>
          </p:cNvSpPr>
          <p:nvPr/>
        </p:nvSpPr>
        <p:spPr bwMode="auto">
          <a:xfrm>
            <a:off x="4000440" y="54149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柳州</a:t>
            </a:r>
          </a:p>
        </p:txBody>
      </p:sp>
      <p:sp>
        <p:nvSpPr>
          <p:cNvPr id="18457" name="Oval 25"/>
          <p:cNvSpPr>
            <a:spLocks noChangeArrowheads="1"/>
          </p:cNvSpPr>
          <p:nvPr/>
        </p:nvSpPr>
        <p:spPr bwMode="auto">
          <a:xfrm>
            <a:off x="5676840" y="64055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深圳</a:t>
            </a:r>
          </a:p>
        </p:txBody>
      </p:sp>
      <p:sp>
        <p:nvSpPr>
          <p:cNvPr id="18458" name="Oval 26"/>
          <p:cNvSpPr>
            <a:spLocks noChangeArrowheads="1"/>
          </p:cNvSpPr>
          <p:nvPr/>
        </p:nvSpPr>
        <p:spPr bwMode="auto">
          <a:xfrm>
            <a:off x="2476440" y="3967132"/>
            <a:ext cx="304800" cy="304800"/>
          </a:xfrm>
          <a:prstGeom prst="ellipse">
            <a:avLst/>
          </a:prstGeom>
          <a:solidFill>
            <a:schemeClr val="accent1"/>
          </a:solidFill>
          <a:ln w="9525" algn="ctr">
            <a:solidFill>
              <a:srgbClr val="A5A521"/>
            </a:solidFill>
            <a:miter lim="800000"/>
            <a:headEnd/>
            <a:tailEnd/>
          </a:ln>
        </p:spPr>
        <p:txBody>
          <a:bodyPr wrap="none" anchor="ctr"/>
          <a:lstStyle/>
          <a:p>
            <a:pPr algn="ctr"/>
            <a:r>
              <a:rPr lang="zh-CN" altLang="en-US">
                <a:solidFill>
                  <a:srgbClr val="0000FF"/>
                </a:solidFill>
              </a:rPr>
              <a:t>成都</a:t>
            </a:r>
          </a:p>
        </p:txBody>
      </p:sp>
      <p:sp>
        <p:nvSpPr>
          <p:cNvPr id="18459" name="Line 27"/>
          <p:cNvSpPr>
            <a:spLocks noChangeShapeType="1"/>
          </p:cNvSpPr>
          <p:nvPr/>
        </p:nvSpPr>
        <p:spPr bwMode="auto">
          <a:xfrm>
            <a:off x="1028640" y="1909732"/>
            <a:ext cx="1219200" cy="990600"/>
          </a:xfrm>
          <a:prstGeom prst="line">
            <a:avLst/>
          </a:prstGeom>
          <a:noFill/>
          <a:ln w="9525">
            <a:solidFill>
              <a:srgbClr val="003300"/>
            </a:solidFill>
            <a:miter lim="800000"/>
            <a:headEnd/>
            <a:tailEnd/>
          </a:ln>
        </p:spPr>
        <p:txBody>
          <a:bodyPr wrap="none" anchor="ctr"/>
          <a:lstStyle/>
          <a:p>
            <a:endParaRPr lang="zh-CN" altLang="en-US"/>
          </a:p>
        </p:txBody>
      </p:sp>
      <p:sp>
        <p:nvSpPr>
          <p:cNvPr id="18460" name="Line 28"/>
          <p:cNvSpPr>
            <a:spLocks noChangeShapeType="1"/>
          </p:cNvSpPr>
          <p:nvPr/>
        </p:nvSpPr>
        <p:spPr bwMode="auto">
          <a:xfrm>
            <a:off x="1449328" y="2857470"/>
            <a:ext cx="685800" cy="152400"/>
          </a:xfrm>
          <a:prstGeom prst="line">
            <a:avLst/>
          </a:prstGeom>
          <a:noFill/>
          <a:ln w="9525">
            <a:solidFill>
              <a:srgbClr val="003300"/>
            </a:solidFill>
            <a:miter lim="800000"/>
            <a:headEnd/>
            <a:tailEnd/>
          </a:ln>
        </p:spPr>
        <p:txBody>
          <a:bodyPr wrap="none" anchor="ctr"/>
          <a:lstStyle/>
          <a:p>
            <a:endParaRPr lang="zh-CN" altLang="en-US"/>
          </a:p>
        </p:txBody>
      </p:sp>
      <p:sp>
        <p:nvSpPr>
          <p:cNvPr id="18461" name="Line 29"/>
          <p:cNvSpPr>
            <a:spLocks noChangeShapeType="1"/>
          </p:cNvSpPr>
          <p:nvPr/>
        </p:nvSpPr>
        <p:spPr bwMode="auto">
          <a:xfrm flipH="1">
            <a:off x="2400240" y="2138332"/>
            <a:ext cx="990600" cy="762000"/>
          </a:xfrm>
          <a:prstGeom prst="line">
            <a:avLst/>
          </a:prstGeom>
          <a:noFill/>
          <a:ln w="9525">
            <a:solidFill>
              <a:srgbClr val="003300"/>
            </a:solidFill>
            <a:miter lim="800000"/>
            <a:headEnd/>
            <a:tailEnd/>
          </a:ln>
        </p:spPr>
        <p:txBody>
          <a:bodyPr wrap="none" anchor="ctr"/>
          <a:lstStyle/>
          <a:p>
            <a:endParaRPr lang="zh-CN" altLang="en-US"/>
          </a:p>
        </p:txBody>
      </p:sp>
      <p:sp>
        <p:nvSpPr>
          <p:cNvPr id="18462" name="Line 30"/>
          <p:cNvSpPr>
            <a:spLocks noChangeShapeType="1"/>
          </p:cNvSpPr>
          <p:nvPr/>
        </p:nvSpPr>
        <p:spPr bwMode="auto">
          <a:xfrm>
            <a:off x="3619440" y="2062132"/>
            <a:ext cx="1719263" cy="147638"/>
          </a:xfrm>
          <a:prstGeom prst="line">
            <a:avLst/>
          </a:prstGeom>
          <a:noFill/>
          <a:ln w="9525">
            <a:solidFill>
              <a:srgbClr val="003300"/>
            </a:solidFill>
            <a:miter lim="800000"/>
            <a:headEnd/>
            <a:tailEnd/>
          </a:ln>
        </p:spPr>
        <p:txBody>
          <a:bodyPr wrap="none" anchor="ctr"/>
          <a:lstStyle/>
          <a:p>
            <a:endParaRPr lang="zh-CN" altLang="en-US"/>
          </a:p>
        </p:txBody>
      </p:sp>
      <p:sp>
        <p:nvSpPr>
          <p:cNvPr id="18463" name="Line 31"/>
          <p:cNvSpPr>
            <a:spLocks noChangeShapeType="1"/>
          </p:cNvSpPr>
          <p:nvPr/>
        </p:nvSpPr>
        <p:spPr bwMode="auto">
          <a:xfrm>
            <a:off x="5626040" y="2281207"/>
            <a:ext cx="466725" cy="301625"/>
          </a:xfrm>
          <a:prstGeom prst="line">
            <a:avLst/>
          </a:prstGeom>
          <a:noFill/>
          <a:ln w="9525">
            <a:solidFill>
              <a:srgbClr val="003300"/>
            </a:solidFill>
            <a:miter lim="800000"/>
            <a:headEnd/>
            <a:tailEnd/>
          </a:ln>
        </p:spPr>
        <p:txBody>
          <a:bodyPr wrap="none" anchor="ctr"/>
          <a:lstStyle/>
          <a:p>
            <a:endParaRPr lang="zh-CN" altLang="en-US"/>
          </a:p>
        </p:txBody>
      </p:sp>
      <p:sp>
        <p:nvSpPr>
          <p:cNvPr id="18464" name="Line 32"/>
          <p:cNvSpPr>
            <a:spLocks noChangeShapeType="1"/>
          </p:cNvSpPr>
          <p:nvPr/>
        </p:nvSpPr>
        <p:spPr bwMode="auto">
          <a:xfrm flipV="1">
            <a:off x="6346765" y="2290732"/>
            <a:ext cx="777875" cy="350838"/>
          </a:xfrm>
          <a:prstGeom prst="line">
            <a:avLst/>
          </a:prstGeom>
          <a:noFill/>
          <a:ln w="9525">
            <a:solidFill>
              <a:srgbClr val="003300"/>
            </a:solidFill>
            <a:miter lim="800000"/>
            <a:headEnd/>
            <a:tailEnd/>
          </a:ln>
        </p:spPr>
        <p:txBody>
          <a:bodyPr wrap="none" anchor="ctr"/>
          <a:lstStyle/>
          <a:p>
            <a:endParaRPr lang="zh-CN" altLang="en-US"/>
          </a:p>
        </p:txBody>
      </p:sp>
      <p:sp>
        <p:nvSpPr>
          <p:cNvPr id="18465" name="Line 33"/>
          <p:cNvSpPr>
            <a:spLocks noChangeShapeType="1"/>
          </p:cNvSpPr>
          <p:nvPr/>
        </p:nvSpPr>
        <p:spPr bwMode="auto">
          <a:xfrm flipV="1">
            <a:off x="7429440" y="1452532"/>
            <a:ext cx="838200" cy="762000"/>
          </a:xfrm>
          <a:prstGeom prst="line">
            <a:avLst/>
          </a:prstGeom>
          <a:noFill/>
          <a:ln w="9525">
            <a:solidFill>
              <a:srgbClr val="003300"/>
            </a:solidFill>
            <a:miter lim="800000"/>
            <a:headEnd/>
            <a:tailEnd/>
          </a:ln>
        </p:spPr>
        <p:txBody>
          <a:bodyPr wrap="none" anchor="ctr"/>
          <a:lstStyle/>
          <a:p>
            <a:endParaRPr lang="zh-CN" altLang="en-US"/>
          </a:p>
        </p:txBody>
      </p:sp>
      <p:sp>
        <p:nvSpPr>
          <p:cNvPr id="18466" name="Line 34"/>
          <p:cNvSpPr>
            <a:spLocks noChangeShapeType="1"/>
          </p:cNvSpPr>
          <p:nvPr/>
        </p:nvSpPr>
        <p:spPr bwMode="auto">
          <a:xfrm>
            <a:off x="7353240" y="2366932"/>
            <a:ext cx="76200" cy="457200"/>
          </a:xfrm>
          <a:prstGeom prst="line">
            <a:avLst/>
          </a:prstGeom>
          <a:noFill/>
          <a:ln w="9525">
            <a:solidFill>
              <a:srgbClr val="003300"/>
            </a:solidFill>
            <a:miter lim="800000"/>
            <a:headEnd/>
            <a:tailEnd/>
          </a:ln>
        </p:spPr>
        <p:txBody>
          <a:bodyPr wrap="none" anchor="ctr"/>
          <a:lstStyle/>
          <a:p>
            <a:endParaRPr lang="zh-CN" altLang="en-US"/>
          </a:p>
        </p:txBody>
      </p:sp>
      <p:sp>
        <p:nvSpPr>
          <p:cNvPr id="18467" name="Line 35"/>
          <p:cNvSpPr>
            <a:spLocks noChangeShapeType="1"/>
          </p:cNvSpPr>
          <p:nvPr/>
        </p:nvSpPr>
        <p:spPr bwMode="auto">
          <a:xfrm>
            <a:off x="6130865" y="2857470"/>
            <a:ext cx="3175" cy="500062"/>
          </a:xfrm>
          <a:prstGeom prst="line">
            <a:avLst/>
          </a:prstGeom>
          <a:noFill/>
          <a:ln w="9525">
            <a:solidFill>
              <a:srgbClr val="003300"/>
            </a:solidFill>
            <a:miter lim="800000"/>
            <a:headEnd/>
            <a:tailEnd/>
          </a:ln>
        </p:spPr>
        <p:txBody>
          <a:bodyPr wrap="none" anchor="ctr"/>
          <a:lstStyle/>
          <a:p>
            <a:endParaRPr lang="zh-CN" altLang="en-US"/>
          </a:p>
        </p:txBody>
      </p:sp>
      <p:sp>
        <p:nvSpPr>
          <p:cNvPr id="18468" name="Line 36"/>
          <p:cNvSpPr>
            <a:spLocks noChangeShapeType="1"/>
          </p:cNvSpPr>
          <p:nvPr/>
        </p:nvSpPr>
        <p:spPr bwMode="auto">
          <a:xfrm>
            <a:off x="6286440" y="3586132"/>
            <a:ext cx="838200" cy="457200"/>
          </a:xfrm>
          <a:prstGeom prst="line">
            <a:avLst/>
          </a:prstGeom>
          <a:noFill/>
          <a:ln w="9525">
            <a:solidFill>
              <a:srgbClr val="003300"/>
            </a:solidFill>
            <a:miter lim="800000"/>
            <a:headEnd/>
            <a:tailEnd/>
          </a:ln>
        </p:spPr>
        <p:txBody>
          <a:bodyPr wrap="none" anchor="ctr"/>
          <a:lstStyle/>
          <a:p>
            <a:endParaRPr lang="zh-CN" altLang="en-US"/>
          </a:p>
        </p:txBody>
      </p:sp>
      <p:sp>
        <p:nvSpPr>
          <p:cNvPr id="18469" name="Line 37"/>
          <p:cNvSpPr>
            <a:spLocks noChangeShapeType="1"/>
          </p:cNvSpPr>
          <p:nvPr/>
        </p:nvSpPr>
        <p:spPr bwMode="auto">
          <a:xfrm flipH="1">
            <a:off x="6286440" y="4195732"/>
            <a:ext cx="838200" cy="304800"/>
          </a:xfrm>
          <a:prstGeom prst="line">
            <a:avLst/>
          </a:prstGeom>
          <a:noFill/>
          <a:ln w="9525">
            <a:solidFill>
              <a:srgbClr val="003300"/>
            </a:solidFill>
            <a:miter lim="800000"/>
            <a:headEnd/>
            <a:tailEnd/>
          </a:ln>
        </p:spPr>
        <p:txBody>
          <a:bodyPr wrap="none" anchor="ctr"/>
          <a:lstStyle/>
          <a:p>
            <a:endParaRPr lang="zh-CN" altLang="en-US"/>
          </a:p>
        </p:txBody>
      </p:sp>
      <p:sp>
        <p:nvSpPr>
          <p:cNvPr id="18470" name="Line 38"/>
          <p:cNvSpPr>
            <a:spLocks noChangeShapeType="1"/>
          </p:cNvSpPr>
          <p:nvPr/>
        </p:nvSpPr>
        <p:spPr bwMode="auto">
          <a:xfrm>
            <a:off x="6210240" y="4652932"/>
            <a:ext cx="609600" cy="533400"/>
          </a:xfrm>
          <a:prstGeom prst="line">
            <a:avLst/>
          </a:prstGeom>
          <a:noFill/>
          <a:ln w="9525">
            <a:solidFill>
              <a:srgbClr val="003300"/>
            </a:solidFill>
            <a:miter lim="800000"/>
            <a:headEnd/>
            <a:tailEnd/>
          </a:ln>
        </p:spPr>
        <p:txBody>
          <a:bodyPr wrap="none" anchor="ctr"/>
          <a:lstStyle/>
          <a:p>
            <a:endParaRPr lang="zh-CN" altLang="en-US"/>
          </a:p>
        </p:txBody>
      </p:sp>
      <p:sp>
        <p:nvSpPr>
          <p:cNvPr id="18471" name="Line 39"/>
          <p:cNvSpPr>
            <a:spLocks noChangeShapeType="1"/>
          </p:cNvSpPr>
          <p:nvPr/>
        </p:nvSpPr>
        <p:spPr bwMode="auto">
          <a:xfrm>
            <a:off x="4686240" y="4652932"/>
            <a:ext cx="609600" cy="1219200"/>
          </a:xfrm>
          <a:prstGeom prst="line">
            <a:avLst/>
          </a:prstGeom>
          <a:noFill/>
          <a:ln w="9525">
            <a:solidFill>
              <a:srgbClr val="003300"/>
            </a:solidFill>
            <a:miter lim="800000"/>
            <a:headEnd/>
            <a:tailEnd/>
          </a:ln>
        </p:spPr>
        <p:txBody>
          <a:bodyPr wrap="none" anchor="ctr"/>
          <a:lstStyle/>
          <a:p>
            <a:endParaRPr lang="zh-CN" altLang="en-US"/>
          </a:p>
        </p:txBody>
      </p:sp>
      <p:sp>
        <p:nvSpPr>
          <p:cNvPr id="18472" name="Line 40"/>
          <p:cNvSpPr>
            <a:spLocks noChangeShapeType="1"/>
          </p:cNvSpPr>
          <p:nvPr/>
        </p:nvSpPr>
        <p:spPr bwMode="auto">
          <a:xfrm>
            <a:off x="5448240" y="6100732"/>
            <a:ext cx="304800" cy="381000"/>
          </a:xfrm>
          <a:prstGeom prst="line">
            <a:avLst/>
          </a:prstGeom>
          <a:noFill/>
          <a:ln w="9525">
            <a:solidFill>
              <a:srgbClr val="003300"/>
            </a:solidFill>
            <a:miter lim="800000"/>
            <a:headEnd/>
            <a:tailEnd/>
          </a:ln>
        </p:spPr>
        <p:txBody>
          <a:bodyPr wrap="none" anchor="ctr"/>
          <a:lstStyle/>
          <a:p>
            <a:endParaRPr lang="zh-CN" altLang="en-US"/>
          </a:p>
        </p:txBody>
      </p:sp>
      <p:sp>
        <p:nvSpPr>
          <p:cNvPr id="18473" name="Line 41"/>
          <p:cNvSpPr>
            <a:spLocks noChangeShapeType="1"/>
          </p:cNvSpPr>
          <p:nvPr/>
        </p:nvSpPr>
        <p:spPr bwMode="auto">
          <a:xfrm flipH="1">
            <a:off x="4152840" y="4652932"/>
            <a:ext cx="381000" cy="762000"/>
          </a:xfrm>
          <a:prstGeom prst="line">
            <a:avLst/>
          </a:prstGeom>
          <a:noFill/>
          <a:ln w="9525">
            <a:solidFill>
              <a:srgbClr val="003300"/>
            </a:solidFill>
            <a:miter lim="800000"/>
            <a:headEnd/>
            <a:tailEnd/>
          </a:ln>
        </p:spPr>
        <p:txBody>
          <a:bodyPr wrap="none" anchor="ctr"/>
          <a:lstStyle/>
          <a:p>
            <a:endParaRPr lang="zh-CN" altLang="en-US"/>
          </a:p>
        </p:txBody>
      </p:sp>
      <p:sp>
        <p:nvSpPr>
          <p:cNvPr id="18474" name="Line 42"/>
          <p:cNvSpPr>
            <a:spLocks noChangeShapeType="1"/>
          </p:cNvSpPr>
          <p:nvPr/>
        </p:nvSpPr>
        <p:spPr bwMode="auto">
          <a:xfrm flipH="1">
            <a:off x="3498790" y="5672107"/>
            <a:ext cx="533400" cy="152400"/>
          </a:xfrm>
          <a:prstGeom prst="line">
            <a:avLst/>
          </a:prstGeom>
          <a:noFill/>
          <a:ln w="9525">
            <a:solidFill>
              <a:srgbClr val="003300"/>
            </a:solidFill>
            <a:miter lim="800000"/>
            <a:headEnd/>
            <a:tailEnd/>
          </a:ln>
        </p:spPr>
        <p:txBody>
          <a:bodyPr wrap="none" anchor="ctr"/>
          <a:lstStyle/>
          <a:p>
            <a:endParaRPr lang="zh-CN" altLang="en-US"/>
          </a:p>
        </p:txBody>
      </p:sp>
      <p:sp>
        <p:nvSpPr>
          <p:cNvPr id="18475" name="Line 43"/>
          <p:cNvSpPr>
            <a:spLocks noChangeShapeType="1"/>
          </p:cNvSpPr>
          <p:nvPr/>
        </p:nvSpPr>
        <p:spPr bwMode="auto">
          <a:xfrm flipH="1">
            <a:off x="3695640" y="4576732"/>
            <a:ext cx="762000" cy="304800"/>
          </a:xfrm>
          <a:prstGeom prst="line">
            <a:avLst/>
          </a:prstGeom>
          <a:noFill/>
          <a:ln w="9525">
            <a:solidFill>
              <a:srgbClr val="003300"/>
            </a:solidFill>
            <a:miter lim="800000"/>
            <a:headEnd/>
            <a:tailEnd/>
          </a:ln>
        </p:spPr>
        <p:txBody>
          <a:bodyPr wrap="none" anchor="ctr"/>
          <a:lstStyle/>
          <a:p>
            <a:endParaRPr lang="zh-CN" altLang="en-US"/>
          </a:p>
        </p:txBody>
      </p:sp>
      <p:sp>
        <p:nvSpPr>
          <p:cNvPr id="18476" name="Line 44"/>
          <p:cNvSpPr>
            <a:spLocks noChangeShapeType="1"/>
          </p:cNvSpPr>
          <p:nvPr/>
        </p:nvSpPr>
        <p:spPr bwMode="auto">
          <a:xfrm flipH="1">
            <a:off x="2095440" y="4271932"/>
            <a:ext cx="457200" cy="685800"/>
          </a:xfrm>
          <a:prstGeom prst="line">
            <a:avLst/>
          </a:prstGeom>
          <a:noFill/>
          <a:ln w="9525">
            <a:solidFill>
              <a:srgbClr val="003300"/>
            </a:solidFill>
            <a:miter lim="800000"/>
            <a:headEnd/>
            <a:tailEnd/>
          </a:ln>
        </p:spPr>
        <p:txBody>
          <a:bodyPr wrap="none" anchor="ctr"/>
          <a:lstStyle/>
          <a:p>
            <a:endParaRPr lang="zh-CN" altLang="en-US"/>
          </a:p>
        </p:txBody>
      </p:sp>
      <p:sp>
        <p:nvSpPr>
          <p:cNvPr id="18477" name="Line 45"/>
          <p:cNvSpPr>
            <a:spLocks noChangeShapeType="1"/>
          </p:cNvSpPr>
          <p:nvPr/>
        </p:nvSpPr>
        <p:spPr bwMode="auto">
          <a:xfrm flipH="1">
            <a:off x="2705040" y="3433732"/>
            <a:ext cx="914400" cy="609600"/>
          </a:xfrm>
          <a:prstGeom prst="line">
            <a:avLst/>
          </a:prstGeom>
          <a:noFill/>
          <a:ln w="9525">
            <a:solidFill>
              <a:srgbClr val="003300"/>
            </a:solidFill>
            <a:miter lim="800000"/>
            <a:headEnd/>
            <a:tailEnd/>
          </a:ln>
        </p:spPr>
        <p:txBody>
          <a:bodyPr wrap="none" anchor="ctr"/>
          <a:lstStyle/>
          <a:p>
            <a:endParaRPr lang="zh-CN" altLang="en-US"/>
          </a:p>
        </p:txBody>
      </p:sp>
      <p:sp>
        <p:nvSpPr>
          <p:cNvPr id="18478" name="Line 46"/>
          <p:cNvSpPr>
            <a:spLocks noChangeShapeType="1"/>
          </p:cNvSpPr>
          <p:nvPr/>
        </p:nvSpPr>
        <p:spPr bwMode="auto">
          <a:xfrm>
            <a:off x="2508190" y="3097182"/>
            <a:ext cx="990600" cy="152400"/>
          </a:xfrm>
          <a:prstGeom prst="line">
            <a:avLst/>
          </a:prstGeom>
          <a:noFill/>
          <a:ln w="9525">
            <a:solidFill>
              <a:srgbClr val="003300"/>
            </a:solidFill>
            <a:miter lim="800000"/>
            <a:headEnd/>
            <a:tailEnd/>
          </a:ln>
        </p:spPr>
        <p:txBody>
          <a:bodyPr wrap="none" anchor="ctr"/>
          <a:lstStyle/>
          <a:p>
            <a:endParaRPr lang="zh-CN" altLang="en-US"/>
          </a:p>
        </p:txBody>
      </p:sp>
      <p:sp>
        <p:nvSpPr>
          <p:cNvPr id="18479" name="Line 47"/>
          <p:cNvSpPr>
            <a:spLocks noChangeShapeType="1"/>
          </p:cNvSpPr>
          <p:nvPr/>
        </p:nvSpPr>
        <p:spPr bwMode="auto">
          <a:xfrm>
            <a:off x="3848040" y="3357532"/>
            <a:ext cx="838200" cy="0"/>
          </a:xfrm>
          <a:prstGeom prst="line">
            <a:avLst/>
          </a:prstGeom>
          <a:noFill/>
          <a:ln w="9525">
            <a:solidFill>
              <a:srgbClr val="003300"/>
            </a:solidFill>
            <a:miter lim="800000"/>
            <a:headEnd/>
            <a:tailEnd/>
          </a:ln>
        </p:spPr>
        <p:txBody>
          <a:bodyPr wrap="none" anchor="ctr"/>
          <a:lstStyle/>
          <a:p>
            <a:endParaRPr lang="zh-CN" altLang="en-US"/>
          </a:p>
        </p:txBody>
      </p:sp>
      <p:sp>
        <p:nvSpPr>
          <p:cNvPr id="18480" name="Line 48"/>
          <p:cNvSpPr>
            <a:spLocks noChangeShapeType="1"/>
          </p:cNvSpPr>
          <p:nvPr/>
        </p:nvSpPr>
        <p:spPr bwMode="auto">
          <a:xfrm>
            <a:off x="4978340" y="3362295"/>
            <a:ext cx="990600" cy="152400"/>
          </a:xfrm>
          <a:prstGeom prst="line">
            <a:avLst/>
          </a:prstGeom>
          <a:noFill/>
          <a:ln w="9525">
            <a:solidFill>
              <a:srgbClr val="003300"/>
            </a:solidFill>
            <a:miter lim="800000"/>
            <a:headEnd/>
            <a:tailEnd/>
          </a:ln>
        </p:spPr>
        <p:txBody>
          <a:bodyPr wrap="none" anchor="ctr"/>
          <a:lstStyle/>
          <a:p>
            <a:endParaRPr lang="zh-CN" altLang="en-US"/>
          </a:p>
        </p:txBody>
      </p:sp>
      <p:sp>
        <p:nvSpPr>
          <p:cNvPr id="18481" name="Line 49"/>
          <p:cNvSpPr>
            <a:spLocks noChangeShapeType="1"/>
          </p:cNvSpPr>
          <p:nvPr/>
        </p:nvSpPr>
        <p:spPr bwMode="auto">
          <a:xfrm>
            <a:off x="4838640" y="3509932"/>
            <a:ext cx="0" cy="304800"/>
          </a:xfrm>
          <a:prstGeom prst="line">
            <a:avLst/>
          </a:prstGeom>
          <a:noFill/>
          <a:ln w="9525">
            <a:solidFill>
              <a:srgbClr val="003300"/>
            </a:solidFill>
            <a:miter lim="800000"/>
            <a:headEnd/>
            <a:tailEnd/>
          </a:ln>
        </p:spPr>
        <p:txBody>
          <a:bodyPr wrap="none" anchor="ctr"/>
          <a:lstStyle/>
          <a:p>
            <a:endParaRPr lang="zh-CN" altLang="en-US"/>
          </a:p>
        </p:txBody>
      </p:sp>
      <p:sp>
        <p:nvSpPr>
          <p:cNvPr id="18482" name="Line 50"/>
          <p:cNvSpPr>
            <a:spLocks noChangeShapeType="1"/>
          </p:cNvSpPr>
          <p:nvPr/>
        </p:nvSpPr>
        <p:spPr bwMode="auto">
          <a:xfrm flipH="1">
            <a:off x="4686240" y="4119532"/>
            <a:ext cx="152400" cy="228600"/>
          </a:xfrm>
          <a:prstGeom prst="line">
            <a:avLst/>
          </a:prstGeom>
          <a:noFill/>
          <a:ln w="9525">
            <a:solidFill>
              <a:srgbClr val="003300"/>
            </a:solidFill>
            <a:miter lim="800000"/>
            <a:headEnd/>
            <a:tailEnd/>
          </a:ln>
        </p:spPr>
        <p:txBody>
          <a:bodyPr wrap="none" anchor="ctr"/>
          <a:lstStyle/>
          <a:p>
            <a:endParaRPr lang="zh-CN" altLang="en-US"/>
          </a:p>
        </p:txBody>
      </p:sp>
      <p:sp>
        <p:nvSpPr>
          <p:cNvPr id="18483" name="Line 51"/>
          <p:cNvSpPr>
            <a:spLocks noChangeShapeType="1"/>
          </p:cNvSpPr>
          <p:nvPr/>
        </p:nvSpPr>
        <p:spPr bwMode="auto">
          <a:xfrm flipH="1">
            <a:off x="4838640" y="2354232"/>
            <a:ext cx="644525" cy="850900"/>
          </a:xfrm>
          <a:prstGeom prst="line">
            <a:avLst/>
          </a:prstGeom>
          <a:noFill/>
          <a:ln w="9525">
            <a:solidFill>
              <a:srgbClr val="003300"/>
            </a:solidFill>
            <a:miter lim="800000"/>
            <a:headEnd/>
            <a:tailEnd/>
          </a:ln>
        </p:spPr>
        <p:txBody>
          <a:bodyPr wrap="none" anchor="ctr"/>
          <a:lstStyle/>
          <a:p>
            <a:endParaRPr lang="zh-CN" altLang="en-US"/>
          </a:p>
        </p:txBody>
      </p:sp>
      <p:sp>
        <p:nvSpPr>
          <p:cNvPr id="18484" name="Line 52"/>
          <p:cNvSpPr>
            <a:spLocks noChangeShapeType="1"/>
          </p:cNvSpPr>
          <p:nvPr/>
        </p:nvSpPr>
        <p:spPr bwMode="auto">
          <a:xfrm flipH="1">
            <a:off x="2171640" y="4957732"/>
            <a:ext cx="1219200" cy="152400"/>
          </a:xfrm>
          <a:prstGeom prst="line">
            <a:avLst/>
          </a:prstGeom>
          <a:noFill/>
          <a:ln w="9525">
            <a:solidFill>
              <a:srgbClr val="003300"/>
            </a:solidFill>
            <a:miter lim="800000"/>
            <a:headEnd/>
            <a:tailEnd/>
          </a:ln>
        </p:spPr>
        <p:txBody>
          <a:bodyPr wrap="none" anchor="ctr"/>
          <a:lstStyle/>
          <a:p>
            <a:endParaRPr lang="zh-CN" altLang="en-US"/>
          </a:p>
        </p:txBody>
      </p:sp>
      <p:sp>
        <p:nvSpPr>
          <p:cNvPr id="18485" name="Line 53"/>
          <p:cNvSpPr>
            <a:spLocks noChangeShapeType="1"/>
          </p:cNvSpPr>
          <p:nvPr/>
        </p:nvSpPr>
        <p:spPr bwMode="auto">
          <a:xfrm>
            <a:off x="3667065" y="5065682"/>
            <a:ext cx="381000" cy="381000"/>
          </a:xfrm>
          <a:prstGeom prst="line">
            <a:avLst/>
          </a:prstGeom>
          <a:noFill/>
          <a:ln w="9525">
            <a:solidFill>
              <a:srgbClr val="003300"/>
            </a:solidFill>
            <a:miter lim="800000"/>
            <a:headEnd/>
            <a:tailEnd/>
          </a:ln>
        </p:spPr>
        <p:txBody>
          <a:bodyPr wrap="none" anchor="ctr"/>
          <a:lstStyle/>
          <a:p>
            <a:endParaRPr lang="zh-CN" altLang="en-US"/>
          </a:p>
        </p:txBody>
      </p:sp>
      <p:sp>
        <p:nvSpPr>
          <p:cNvPr id="18486" name="Line 54"/>
          <p:cNvSpPr>
            <a:spLocks noChangeShapeType="1"/>
          </p:cNvSpPr>
          <p:nvPr/>
        </p:nvSpPr>
        <p:spPr bwMode="auto">
          <a:xfrm>
            <a:off x="2705040" y="4195732"/>
            <a:ext cx="762000" cy="609600"/>
          </a:xfrm>
          <a:prstGeom prst="line">
            <a:avLst/>
          </a:prstGeom>
          <a:noFill/>
          <a:ln w="9525">
            <a:solidFill>
              <a:srgbClr val="003300"/>
            </a:solidFill>
            <a:miter lim="800000"/>
            <a:headEnd/>
            <a:tailEnd/>
          </a:ln>
        </p:spPr>
        <p:txBody>
          <a:bodyPr wrap="none" anchor="ctr"/>
          <a:lstStyle/>
          <a:p>
            <a:endParaRPr lang="zh-CN" altLang="en-US"/>
          </a:p>
        </p:txBody>
      </p:sp>
      <p:sp>
        <p:nvSpPr>
          <p:cNvPr id="18487" name="Line 55"/>
          <p:cNvSpPr>
            <a:spLocks noChangeShapeType="1"/>
          </p:cNvSpPr>
          <p:nvPr/>
        </p:nvSpPr>
        <p:spPr bwMode="auto">
          <a:xfrm>
            <a:off x="4794190" y="4484657"/>
            <a:ext cx="1143000" cy="152400"/>
          </a:xfrm>
          <a:prstGeom prst="line">
            <a:avLst/>
          </a:prstGeom>
          <a:noFill/>
          <a:ln w="9525">
            <a:solidFill>
              <a:srgbClr val="003300"/>
            </a:solidFill>
            <a:miter lim="800000"/>
            <a:headEnd/>
            <a:tailEnd/>
          </a:ln>
        </p:spPr>
        <p:txBody>
          <a:bodyPr wrap="none" anchor="ctr"/>
          <a:lstStyle/>
          <a:p>
            <a:endParaRPr lang="zh-CN" altLang="en-US"/>
          </a:p>
        </p:txBody>
      </p:sp>
      <p:sp>
        <p:nvSpPr>
          <p:cNvPr id="57"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99979" y="1785915"/>
            <a:ext cx="8077200" cy="2068259"/>
          </a:xfrm>
          <a:prstGeom prst="rect">
            <a:avLst/>
          </a:prstGeom>
          <a:noFill/>
          <a:ln w="9525">
            <a:noFill/>
            <a:miter lim="800000"/>
            <a:headEnd/>
            <a:tailEnd/>
          </a:ln>
        </p:spPr>
        <p:txBody>
          <a:bodyPr>
            <a:spAutoFit/>
          </a:bodyPr>
          <a:lstStyle/>
          <a:p>
            <a:pPr>
              <a:lnSpc>
                <a:spcPct val="130000"/>
              </a:lnSpc>
              <a:spcBef>
                <a:spcPct val="50000"/>
              </a:spcBef>
            </a:pPr>
            <a:r>
              <a:rPr lang="zh-CN" altLang="en-US" sz="3200" dirty="0">
                <a:solidFill>
                  <a:srgbClr val="FF0000"/>
                </a:solidFill>
                <a:latin typeface="楷体_GB2312" pitchFamily="49" charset="-122"/>
                <a:ea typeface="楷体_GB2312" pitchFamily="49" charset="-122"/>
              </a:rPr>
              <a:t>例</a:t>
            </a:r>
            <a:r>
              <a:rPr lang="en-US" altLang="zh-CN" sz="3200" dirty="0">
                <a:solidFill>
                  <a:srgbClr val="FF0000"/>
                </a:solidFill>
                <a:latin typeface="楷体_GB2312" pitchFamily="49" charset="-122"/>
                <a:ea typeface="楷体_GB2312" pitchFamily="49" charset="-122"/>
              </a:rPr>
              <a:t>2  </a:t>
            </a:r>
            <a:r>
              <a:rPr lang="zh-CN" altLang="en-US" sz="3200" dirty="0">
                <a:solidFill>
                  <a:srgbClr val="FF0000"/>
                </a:solidFill>
                <a:latin typeface="楷体_GB2312" pitchFamily="49" charset="-122"/>
                <a:ea typeface="楷体_GB2312" pitchFamily="49" charset="-122"/>
              </a:rPr>
              <a:t>交通信息咨询</a:t>
            </a:r>
          </a:p>
          <a:p>
            <a:pPr>
              <a:lnSpc>
                <a:spcPct val="130000"/>
              </a:lnSpc>
              <a:spcBef>
                <a:spcPct val="50000"/>
              </a:spcBef>
            </a:pPr>
            <a:r>
              <a:rPr lang="zh-CN" altLang="en-US" sz="2800" b="0" dirty="0"/>
              <a:t>        </a:t>
            </a:r>
            <a:r>
              <a:rPr lang="zh-CN" altLang="en-US" sz="2800" b="0" dirty="0">
                <a:latin typeface="楷体_GB2312" pitchFamily="49" charset="-122"/>
                <a:ea typeface="楷体_GB2312" pitchFamily="49" charset="-122"/>
              </a:rPr>
              <a:t>建立一个全国范围内的交通信息咨询系统，回答游客提出的各种问题，如合理安排旅游线路等</a:t>
            </a:r>
            <a:r>
              <a:rPr lang="zh-CN" altLang="en-US" sz="2800" b="0" dirty="0" smtClean="0">
                <a:latin typeface="楷体_GB2312" pitchFamily="49" charset="-122"/>
                <a:ea typeface="楷体_GB2312" pitchFamily="49" charset="-122"/>
              </a:rPr>
              <a:t>。</a:t>
            </a:r>
            <a:endParaRPr lang="zh-CN" altLang="en-US" sz="2800" b="0" dirty="0">
              <a:latin typeface="楷体_GB2312" pitchFamily="49" charset="-122"/>
              <a:ea typeface="楷体_GB2312" pitchFamily="49" charset="-122"/>
            </a:endParaRP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
        <p:nvSpPr>
          <p:cNvPr id="14" name="Text Box 2"/>
          <p:cNvSpPr txBox="1">
            <a:spLocks noChangeArrowheads="1"/>
          </p:cNvSpPr>
          <p:nvPr/>
        </p:nvSpPr>
        <p:spPr bwMode="auto">
          <a:xfrm>
            <a:off x="373005" y="3867156"/>
            <a:ext cx="8077200" cy="1772793"/>
          </a:xfrm>
          <a:prstGeom prst="rect">
            <a:avLst/>
          </a:prstGeom>
          <a:noFill/>
          <a:ln w="9525">
            <a:noFill/>
            <a:miter lim="800000"/>
            <a:headEnd/>
            <a:tailEnd/>
          </a:ln>
        </p:spPr>
        <p:txBody>
          <a:bodyPr>
            <a:spAutoFit/>
          </a:bodyPr>
          <a:lstStyle/>
          <a:p>
            <a:pPr indent="628650">
              <a:lnSpc>
                <a:spcPct val="130000"/>
              </a:lnSpc>
              <a:spcBef>
                <a:spcPct val="50000"/>
              </a:spcBef>
            </a:pPr>
            <a:r>
              <a:rPr lang="zh-CN" altLang="en-US" sz="2800" b="0" dirty="0" smtClean="0">
                <a:latin typeface="楷体_GB2312" pitchFamily="49" charset="-122"/>
                <a:ea typeface="楷体_GB2312" pitchFamily="49" charset="-122"/>
              </a:rPr>
              <a:t>可</a:t>
            </a:r>
            <a:r>
              <a:rPr lang="zh-CN" altLang="en-US" sz="2800" b="0" dirty="0">
                <a:latin typeface="楷体_GB2312" pitchFamily="49" charset="-122"/>
                <a:ea typeface="楷体_GB2312" pitchFamily="49" charset="-122"/>
              </a:rPr>
              <a:t>采用一种称之为</a:t>
            </a:r>
            <a:r>
              <a:rPr lang="zh-CN" altLang="en-US" sz="2800" dirty="0">
                <a:solidFill>
                  <a:srgbClr val="0070C0"/>
                </a:solidFill>
                <a:latin typeface="楷体_GB2312" pitchFamily="49" charset="-122"/>
                <a:ea typeface="楷体_GB2312" pitchFamily="49" charset="-122"/>
              </a:rPr>
              <a:t>图</a:t>
            </a:r>
            <a:r>
              <a:rPr lang="zh-CN" altLang="en-US" sz="2800" b="0" dirty="0">
                <a:latin typeface="楷体_GB2312" pitchFamily="49" charset="-122"/>
                <a:ea typeface="楷体_GB2312" pitchFamily="49" charset="-122"/>
              </a:rPr>
              <a:t>的结构来表示实际的交通网络，图中</a:t>
            </a:r>
            <a:r>
              <a:rPr lang="zh-CN" altLang="en-US" sz="2800" b="0" dirty="0">
                <a:solidFill>
                  <a:srgbClr val="0070C0"/>
                </a:solidFill>
                <a:latin typeface="楷体_GB2312" pitchFamily="49" charset="-122"/>
                <a:ea typeface="楷体_GB2312" pitchFamily="49" charset="-122"/>
              </a:rPr>
              <a:t>顶点</a:t>
            </a:r>
            <a:r>
              <a:rPr lang="zh-CN" altLang="en-US" sz="2800" b="0" dirty="0">
                <a:latin typeface="楷体_GB2312" pitchFamily="49" charset="-122"/>
                <a:ea typeface="楷体_GB2312" pitchFamily="49" charset="-122"/>
              </a:rPr>
              <a:t>表示城市，</a:t>
            </a:r>
            <a:r>
              <a:rPr lang="zh-CN" altLang="en-US" sz="2800" b="0" dirty="0">
                <a:solidFill>
                  <a:srgbClr val="0070C0"/>
                </a:solidFill>
                <a:latin typeface="楷体_GB2312" pitchFamily="49" charset="-122"/>
                <a:ea typeface="楷体_GB2312" pitchFamily="49" charset="-122"/>
              </a:rPr>
              <a:t>边</a:t>
            </a:r>
            <a:r>
              <a:rPr lang="zh-CN" altLang="en-US" sz="2800" b="0" dirty="0">
                <a:latin typeface="楷体_GB2312" pitchFamily="49" charset="-122"/>
                <a:ea typeface="楷体_GB2312" pitchFamily="49" charset="-122"/>
              </a:rPr>
              <a:t>表示城市间交通联系，这个交通网络图就表示一个数据结构。</a:t>
            </a:r>
          </a:p>
        </p:txBody>
      </p:sp>
    </p:spTree>
    <p:extLst>
      <p:ext uri="{BB962C8B-B14F-4D97-AF65-F5344CB8AC3E}">
        <p14:creationId xmlns:p14="http://schemas.microsoft.com/office/powerpoint/2010/main" val="31908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val 2"/>
          <p:cNvSpPr>
            <a:spLocks noChangeArrowheads="1"/>
          </p:cNvSpPr>
          <p:nvPr/>
        </p:nvSpPr>
        <p:spPr bwMode="auto">
          <a:xfrm>
            <a:off x="6815077" y="2038329"/>
            <a:ext cx="2016125" cy="865187"/>
          </a:xfrm>
          <a:prstGeom prst="ellipse">
            <a:avLst/>
          </a:prstGeom>
          <a:solidFill>
            <a:schemeClr val="accent2">
              <a:lumMod val="20000"/>
              <a:lumOff val="80000"/>
            </a:schemeClr>
          </a:solidFill>
          <a:ln w="12700" cap="sq" algn="ctr">
            <a:solidFill>
              <a:schemeClr val="tx1"/>
            </a:solidFill>
            <a:miter lim="800000"/>
            <a:headEnd/>
            <a:tailEnd/>
          </a:ln>
        </p:spPr>
        <p:txBody>
          <a:bodyPr wrap="none" lIns="18000" tIns="10800" rIns="18000" bIns="10800" anchor="ctr"/>
          <a:lstStyle/>
          <a:p>
            <a:pPr algn="ctr"/>
            <a:r>
              <a:rPr lang="zh-CN" altLang="en-US" dirty="0">
                <a:solidFill>
                  <a:srgbClr val="C00000"/>
                </a:solidFill>
              </a:rPr>
              <a:t>图的逻辑结构</a:t>
            </a:r>
          </a:p>
        </p:txBody>
      </p:sp>
      <p:sp>
        <p:nvSpPr>
          <p:cNvPr id="19459" name="AutoShape 3"/>
          <p:cNvSpPr>
            <a:spLocks noChangeArrowheads="1"/>
          </p:cNvSpPr>
          <p:nvPr/>
        </p:nvSpPr>
        <p:spPr bwMode="auto">
          <a:xfrm flipH="1" flipV="1">
            <a:off x="5735577" y="1822429"/>
            <a:ext cx="1223963" cy="431800"/>
          </a:xfrm>
          <a:prstGeom prst="curvedUpArrow">
            <a:avLst>
              <a:gd name="adj1" fmla="val 56691"/>
              <a:gd name="adj2" fmla="val 113382"/>
              <a:gd name="adj3" fmla="val 33333"/>
            </a:avLst>
          </a:prstGeom>
          <a:solidFill>
            <a:schemeClr val="folHlink"/>
          </a:solidFill>
          <a:ln w="9525">
            <a:solidFill>
              <a:schemeClr val="tx1"/>
            </a:solidFill>
            <a:miter lim="800000"/>
            <a:headEnd/>
            <a:tailEnd/>
          </a:ln>
        </p:spPr>
        <p:txBody>
          <a:bodyPr wrap="none" anchor="ctr"/>
          <a:lstStyle/>
          <a:p>
            <a:endParaRPr lang="zh-CN" altLang="en-US"/>
          </a:p>
        </p:txBody>
      </p:sp>
      <p:sp>
        <p:nvSpPr>
          <p:cNvPr id="19460" name="AutoShape 4"/>
          <p:cNvSpPr>
            <a:spLocks noChangeArrowheads="1"/>
          </p:cNvSpPr>
          <p:nvPr/>
        </p:nvSpPr>
        <p:spPr bwMode="auto">
          <a:xfrm>
            <a:off x="190440" y="1895454"/>
            <a:ext cx="5903912" cy="1006475"/>
          </a:xfrm>
          <a:prstGeom prst="flowChartTerminator">
            <a:avLst/>
          </a:prstGeom>
          <a:solidFill>
            <a:schemeClr val="accent2">
              <a:lumMod val="20000"/>
              <a:lumOff val="80000"/>
            </a:schemeClr>
          </a:solidFill>
          <a:ln w="12700" cap="sq">
            <a:solidFill>
              <a:schemeClr val="tx1"/>
            </a:solidFill>
            <a:miter lim="800000"/>
            <a:headEnd type="none" w="sm" len="sm"/>
            <a:tailEnd type="none" w="sm" len="sm"/>
          </a:ln>
        </p:spPr>
        <p:txBody>
          <a:bodyPr wrap="none" lIns="18000" tIns="10800" rIns="18000" bIns="10800" anchor="ctr"/>
          <a:lstStyle/>
          <a:p>
            <a:pPr algn="ctr"/>
            <a:r>
              <a:rPr lang="zh-CN" altLang="en-US" b="0" dirty="0"/>
              <a:t>结点之间的关系可以是任意的，</a:t>
            </a:r>
          </a:p>
          <a:p>
            <a:pPr algn="ctr"/>
            <a:r>
              <a:rPr lang="zh-CN" altLang="en-US" b="0" dirty="0"/>
              <a:t>图中任意两个结点之间都可以相关</a:t>
            </a:r>
          </a:p>
        </p:txBody>
      </p:sp>
      <p:sp>
        <p:nvSpPr>
          <p:cNvPr id="19461" name="Oval 5"/>
          <p:cNvSpPr>
            <a:spLocks noChangeArrowheads="1"/>
          </p:cNvSpPr>
          <p:nvPr/>
        </p:nvSpPr>
        <p:spPr bwMode="auto">
          <a:xfrm>
            <a:off x="6815077" y="3535920"/>
            <a:ext cx="2016125" cy="865188"/>
          </a:xfrm>
          <a:prstGeom prst="ellipse">
            <a:avLst/>
          </a:prstGeom>
          <a:solidFill>
            <a:schemeClr val="accent2">
              <a:lumMod val="20000"/>
              <a:lumOff val="80000"/>
            </a:schemeClr>
          </a:solidFill>
          <a:ln w="12700" cap="sq" algn="ctr">
            <a:solidFill>
              <a:schemeClr val="tx1"/>
            </a:solidFill>
            <a:miter lim="800000"/>
            <a:headEnd/>
            <a:tailEnd/>
          </a:ln>
        </p:spPr>
        <p:txBody>
          <a:bodyPr wrap="none" lIns="18000" tIns="10800" rIns="18000" bIns="10800" anchor="ctr"/>
          <a:lstStyle/>
          <a:p>
            <a:pPr algn="ctr"/>
            <a:r>
              <a:rPr lang="zh-CN" altLang="en-US" dirty="0">
                <a:solidFill>
                  <a:srgbClr val="C00000"/>
                </a:solidFill>
              </a:rPr>
              <a:t>图的存储结构</a:t>
            </a:r>
          </a:p>
        </p:txBody>
      </p:sp>
      <p:sp>
        <p:nvSpPr>
          <p:cNvPr id="19462" name="AutoShape 6"/>
          <p:cNvSpPr>
            <a:spLocks noChangeArrowheads="1"/>
          </p:cNvSpPr>
          <p:nvPr/>
        </p:nvSpPr>
        <p:spPr bwMode="auto">
          <a:xfrm flipH="1" flipV="1">
            <a:off x="5807015" y="3335316"/>
            <a:ext cx="1223962" cy="431800"/>
          </a:xfrm>
          <a:prstGeom prst="curvedUpArrow">
            <a:avLst>
              <a:gd name="adj1" fmla="val 56691"/>
              <a:gd name="adj2" fmla="val 113382"/>
              <a:gd name="adj3" fmla="val 33333"/>
            </a:avLst>
          </a:prstGeom>
          <a:solidFill>
            <a:schemeClr val="folHlink"/>
          </a:solidFill>
          <a:ln w="9525">
            <a:solidFill>
              <a:schemeClr val="tx1"/>
            </a:solidFill>
            <a:miter lim="800000"/>
            <a:headEnd/>
            <a:tailEnd/>
          </a:ln>
        </p:spPr>
        <p:txBody>
          <a:bodyPr wrap="none" anchor="ctr"/>
          <a:lstStyle/>
          <a:p>
            <a:endParaRPr lang="zh-CN" altLang="en-US"/>
          </a:p>
        </p:txBody>
      </p:sp>
      <p:sp>
        <p:nvSpPr>
          <p:cNvPr id="19463" name="AutoShape 7"/>
          <p:cNvSpPr>
            <a:spLocks noChangeArrowheads="1"/>
          </p:cNvSpPr>
          <p:nvPr/>
        </p:nvSpPr>
        <p:spPr bwMode="auto">
          <a:xfrm>
            <a:off x="190440" y="3478191"/>
            <a:ext cx="5903912" cy="935038"/>
          </a:xfrm>
          <a:prstGeom prst="flowChartTerminator">
            <a:avLst/>
          </a:prstGeom>
          <a:solidFill>
            <a:schemeClr val="accent2">
              <a:lumMod val="20000"/>
              <a:lumOff val="80000"/>
            </a:schemeClr>
          </a:solidFill>
          <a:ln w="12700" cap="sq" algn="ctr">
            <a:solidFill>
              <a:schemeClr val="tx1"/>
            </a:solidFill>
            <a:miter lim="800000"/>
            <a:headEnd type="none" w="sm" len="sm"/>
            <a:tailEnd type="none" w="sm" len="sm"/>
          </a:ln>
        </p:spPr>
        <p:txBody>
          <a:bodyPr wrap="none" lIns="18000" tIns="10800" rIns="18000" bIns="10800" anchor="ctr"/>
          <a:lstStyle/>
          <a:p>
            <a:pPr algn="ctr"/>
            <a:r>
              <a:rPr lang="en-US" altLang="zh-CN" b="0"/>
              <a:t>   </a:t>
            </a:r>
            <a:r>
              <a:rPr lang="zh-CN" altLang="en-US" b="0"/>
              <a:t>在计算机中既要存储图中每个结点，</a:t>
            </a:r>
          </a:p>
          <a:p>
            <a:pPr algn="ctr"/>
            <a:r>
              <a:rPr lang="zh-CN" altLang="en-US" b="0"/>
              <a:t>又要存储结点之间的关系</a:t>
            </a:r>
          </a:p>
        </p:txBody>
      </p:sp>
      <p:sp>
        <p:nvSpPr>
          <p:cNvPr id="19464" name="Oval 8"/>
          <p:cNvSpPr>
            <a:spLocks noChangeArrowheads="1"/>
          </p:cNvSpPr>
          <p:nvPr/>
        </p:nvSpPr>
        <p:spPr bwMode="auto">
          <a:xfrm>
            <a:off x="6670615" y="5135541"/>
            <a:ext cx="2016125" cy="865188"/>
          </a:xfrm>
          <a:prstGeom prst="ellipse">
            <a:avLst/>
          </a:prstGeom>
          <a:solidFill>
            <a:schemeClr val="accent2">
              <a:lumMod val="20000"/>
              <a:lumOff val="80000"/>
            </a:schemeClr>
          </a:solidFill>
          <a:ln w="12700" cap="sq" algn="ctr">
            <a:solidFill>
              <a:schemeClr val="tx1"/>
            </a:solidFill>
            <a:miter lim="800000"/>
            <a:headEnd/>
            <a:tailEnd/>
          </a:ln>
        </p:spPr>
        <p:txBody>
          <a:bodyPr wrap="none" lIns="18000" tIns="10800" rIns="18000" bIns="10800" anchor="ctr"/>
          <a:lstStyle/>
          <a:p>
            <a:pPr algn="ctr"/>
            <a:r>
              <a:rPr lang="zh-CN" altLang="en-US" dirty="0">
                <a:solidFill>
                  <a:srgbClr val="C00000"/>
                </a:solidFill>
              </a:rPr>
              <a:t>图的运算</a:t>
            </a:r>
          </a:p>
        </p:txBody>
      </p:sp>
      <p:sp>
        <p:nvSpPr>
          <p:cNvPr id="19465" name="AutoShape 9"/>
          <p:cNvSpPr>
            <a:spLocks noChangeArrowheads="1"/>
          </p:cNvSpPr>
          <p:nvPr/>
        </p:nvSpPr>
        <p:spPr bwMode="auto">
          <a:xfrm flipH="1" flipV="1">
            <a:off x="5807015" y="4846616"/>
            <a:ext cx="1223962" cy="431800"/>
          </a:xfrm>
          <a:prstGeom prst="curvedUpArrow">
            <a:avLst>
              <a:gd name="adj1" fmla="val 56691"/>
              <a:gd name="adj2" fmla="val 113382"/>
              <a:gd name="adj3" fmla="val 33333"/>
            </a:avLst>
          </a:prstGeom>
          <a:solidFill>
            <a:schemeClr val="folHlink"/>
          </a:solidFill>
          <a:ln w="9525">
            <a:solidFill>
              <a:schemeClr val="tx1"/>
            </a:solidFill>
            <a:miter lim="800000"/>
            <a:headEnd/>
            <a:tailEnd/>
          </a:ln>
        </p:spPr>
        <p:txBody>
          <a:bodyPr wrap="none" anchor="ctr"/>
          <a:lstStyle/>
          <a:p>
            <a:endParaRPr lang="zh-CN" altLang="en-US"/>
          </a:p>
        </p:txBody>
      </p:sp>
      <p:sp>
        <p:nvSpPr>
          <p:cNvPr id="19466" name="AutoShape 10"/>
          <p:cNvSpPr>
            <a:spLocks noChangeArrowheads="1"/>
          </p:cNvSpPr>
          <p:nvPr/>
        </p:nvSpPr>
        <p:spPr bwMode="auto">
          <a:xfrm>
            <a:off x="261877" y="5062516"/>
            <a:ext cx="5903913" cy="935038"/>
          </a:xfrm>
          <a:prstGeom prst="flowChartTerminator">
            <a:avLst/>
          </a:prstGeom>
          <a:solidFill>
            <a:schemeClr val="accent2">
              <a:lumMod val="20000"/>
              <a:lumOff val="80000"/>
            </a:schemeClr>
          </a:solidFill>
          <a:ln w="12700" cap="sq" algn="ctr">
            <a:solidFill>
              <a:schemeClr val="tx1"/>
            </a:solidFill>
            <a:miter lim="800000"/>
            <a:headEnd type="none" w="sm" len="sm"/>
            <a:tailEnd type="none" w="sm" len="sm"/>
          </a:ln>
        </p:spPr>
        <p:txBody>
          <a:bodyPr wrap="none" lIns="18000" tIns="10800" rIns="18000" bIns="10800" anchor="ctr"/>
          <a:lstStyle/>
          <a:p>
            <a:pPr algn="ctr"/>
            <a:r>
              <a:rPr lang="zh-CN" altLang="en-US" b="0" dirty="0" smtClean="0"/>
              <a:t>如求邻接点，增加</a:t>
            </a:r>
            <a:r>
              <a:rPr lang="en-US" altLang="zh-CN" b="0" dirty="0" smtClean="0"/>
              <a:t>/</a:t>
            </a:r>
            <a:r>
              <a:rPr lang="zh-CN" altLang="en-US" b="0" dirty="0" smtClean="0"/>
              <a:t>删除顶点</a:t>
            </a:r>
            <a:endParaRPr lang="en-US" altLang="zh-CN" b="0" dirty="0" smtClean="0"/>
          </a:p>
          <a:p>
            <a:pPr algn="ctr"/>
            <a:r>
              <a:rPr lang="zh-CN" altLang="en-US" b="0" dirty="0" smtClean="0"/>
              <a:t>或边等</a:t>
            </a:r>
            <a:endParaRPr lang="zh-CN" altLang="en-US" b="0" dirty="0"/>
          </a:p>
        </p:txBody>
      </p:sp>
      <p:sp>
        <p:nvSpPr>
          <p:cNvPr id="20" name="内容占位符 19"/>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21"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1" y="1639863"/>
            <a:ext cx="3974976" cy="4228850"/>
          </a:xfrm>
          <a:prstGeom prst="rect">
            <a:avLst/>
          </a:prstGeom>
          <a:noFill/>
          <a:ln w="9525">
            <a:noFill/>
            <a:miter lim="800000"/>
            <a:headEnd/>
            <a:tailEnd/>
          </a:ln>
        </p:spPr>
        <p:txBody>
          <a:bodyPr wrap="square">
            <a:spAutoFit/>
          </a:bodyPr>
          <a:lstStyle/>
          <a:p>
            <a:pPr>
              <a:lnSpc>
                <a:spcPct val="120000"/>
              </a:lnSpc>
              <a:spcBef>
                <a:spcPct val="50000"/>
              </a:spcBef>
            </a:pPr>
            <a:r>
              <a:rPr lang="en-US" altLang="zh-CN" b="0" dirty="0"/>
              <a:t>          </a:t>
            </a:r>
            <a:r>
              <a:rPr lang="zh-CN" altLang="en-US" sz="3200" b="0" dirty="0">
                <a:latin typeface="楷体_GB2312" pitchFamily="49" charset="-122"/>
                <a:ea typeface="楷体_GB2312" pitchFamily="49" charset="-122"/>
              </a:rPr>
              <a:t>从上面两例可见，要描述非数值计算问题的求解模型，单靠数学方程是无法完成的，需要使用一些诸如表、图、还有</a:t>
            </a:r>
            <a:r>
              <a:rPr lang="zh-CN" altLang="en-US" sz="3200" b="0" dirty="0">
                <a:solidFill>
                  <a:srgbClr val="0070C0"/>
                </a:solidFill>
                <a:latin typeface="楷体_GB2312" pitchFamily="49" charset="-122"/>
                <a:ea typeface="楷体_GB2312" pitchFamily="49" charset="-122"/>
              </a:rPr>
              <a:t>树</a:t>
            </a:r>
            <a:r>
              <a:rPr lang="zh-CN" altLang="en-US" sz="3200" b="0" dirty="0">
                <a:latin typeface="楷体_GB2312" pitchFamily="49" charset="-122"/>
                <a:ea typeface="楷体_GB2312" pitchFamily="49" charset="-122"/>
              </a:rPr>
              <a:t>之类的数据结构</a:t>
            </a:r>
            <a:r>
              <a:rPr lang="zh-CN" altLang="en-US" sz="3200" b="0" dirty="0" smtClean="0">
                <a:latin typeface="楷体_GB2312" pitchFamily="49" charset="-122"/>
                <a:ea typeface="楷体_GB2312" pitchFamily="49" charset="-122"/>
              </a:rPr>
              <a:t>。</a:t>
            </a:r>
            <a:endParaRPr lang="zh-CN" altLang="en-US" sz="3200" b="0" dirty="0">
              <a:latin typeface="楷体_GB2312" pitchFamily="49" charset="-122"/>
              <a:ea typeface="楷体_GB2312" pitchFamily="49" charset="-122"/>
            </a:endParaRP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graphicFrame>
        <p:nvGraphicFramePr>
          <p:cNvPr id="5" name="Group 461"/>
          <p:cNvGraphicFramePr>
            <a:graphicFrameLocks noGrp="1"/>
          </p:cNvGraphicFramePr>
          <p:nvPr>
            <p:extLst>
              <p:ext uri="{D42A27DB-BD31-4B8C-83A1-F6EECF244321}">
                <p14:modId xmlns:p14="http://schemas.microsoft.com/office/powerpoint/2010/main" val="1284131989"/>
              </p:ext>
            </p:extLst>
          </p:nvPr>
        </p:nvGraphicFramePr>
        <p:xfrm>
          <a:off x="6142518" y="4437822"/>
          <a:ext cx="914400" cy="853440"/>
        </p:xfrm>
        <a:graphic>
          <a:graphicData uri="http://schemas.openxmlformats.org/drawingml/2006/table">
            <a:tbl>
              <a:tblPr/>
              <a:tblGrid>
                <a:gridCol w="228600"/>
                <a:gridCol w="228600"/>
                <a:gridCol w="228600"/>
                <a:gridCol w="2286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6" name="Group 488"/>
          <p:cNvGraphicFramePr>
            <a:graphicFrameLocks noGrp="1"/>
          </p:cNvGraphicFramePr>
          <p:nvPr>
            <p:extLst>
              <p:ext uri="{D42A27DB-BD31-4B8C-83A1-F6EECF244321}">
                <p14:modId xmlns:p14="http://schemas.microsoft.com/office/powerpoint/2010/main" val="2309525902"/>
              </p:ext>
            </p:extLst>
          </p:nvPr>
        </p:nvGraphicFramePr>
        <p:xfrm>
          <a:off x="4999518" y="4450522"/>
          <a:ext cx="914400" cy="853440"/>
        </p:xfrm>
        <a:graphic>
          <a:graphicData uri="http://schemas.openxmlformats.org/drawingml/2006/table">
            <a:tbl>
              <a:tblPr/>
              <a:tblGrid>
                <a:gridCol w="228600"/>
                <a:gridCol w="228600"/>
                <a:gridCol w="228600"/>
                <a:gridCol w="2286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7" name="Group 515"/>
          <p:cNvGraphicFramePr>
            <a:graphicFrameLocks noGrp="1"/>
          </p:cNvGraphicFramePr>
          <p:nvPr>
            <p:extLst>
              <p:ext uri="{D42A27DB-BD31-4B8C-83A1-F6EECF244321}">
                <p14:modId xmlns:p14="http://schemas.microsoft.com/office/powerpoint/2010/main" val="590829128"/>
              </p:ext>
            </p:extLst>
          </p:nvPr>
        </p:nvGraphicFramePr>
        <p:xfrm>
          <a:off x="8012628" y="3048733"/>
          <a:ext cx="914400" cy="853440"/>
        </p:xfrm>
        <a:graphic>
          <a:graphicData uri="http://schemas.openxmlformats.org/drawingml/2006/table">
            <a:tbl>
              <a:tblPr/>
              <a:tblGrid>
                <a:gridCol w="228600"/>
                <a:gridCol w="228600"/>
                <a:gridCol w="228600"/>
                <a:gridCol w="2286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8" name="Group 542"/>
          <p:cNvGraphicFramePr>
            <a:graphicFrameLocks noGrp="1"/>
          </p:cNvGraphicFramePr>
          <p:nvPr>
            <p:extLst>
              <p:ext uri="{D42A27DB-BD31-4B8C-83A1-F6EECF244321}">
                <p14:modId xmlns:p14="http://schemas.microsoft.com/office/powerpoint/2010/main" val="3235863742"/>
              </p:ext>
            </p:extLst>
          </p:nvPr>
        </p:nvGraphicFramePr>
        <p:xfrm>
          <a:off x="6917238" y="3048733"/>
          <a:ext cx="914400" cy="853440"/>
        </p:xfrm>
        <a:graphic>
          <a:graphicData uri="http://schemas.openxmlformats.org/drawingml/2006/table">
            <a:tbl>
              <a:tblPr/>
              <a:tblGrid>
                <a:gridCol w="228600"/>
                <a:gridCol w="228600"/>
                <a:gridCol w="228600"/>
                <a:gridCol w="2286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9" name="Group 569"/>
          <p:cNvGraphicFramePr>
            <a:graphicFrameLocks noGrp="1"/>
          </p:cNvGraphicFramePr>
          <p:nvPr>
            <p:extLst>
              <p:ext uri="{D42A27DB-BD31-4B8C-83A1-F6EECF244321}">
                <p14:modId xmlns:p14="http://schemas.microsoft.com/office/powerpoint/2010/main" val="3302420866"/>
              </p:ext>
            </p:extLst>
          </p:nvPr>
        </p:nvGraphicFramePr>
        <p:xfrm>
          <a:off x="5685318" y="3066222"/>
          <a:ext cx="914400" cy="853440"/>
        </p:xfrm>
        <a:graphic>
          <a:graphicData uri="http://schemas.openxmlformats.org/drawingml/2006/table">
            <a:tbl>
              <a:tblPr/>
              <a:tblGrid>
                <a:gridCol w="228600"/>
                <a:gridCol w="228600"/>
                <a:gridCol w="228600"/>
                <a:gridCol w="2286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 name="Group 596"/>
          <p:cNvGraphicFramePr>
            <a:graphicFrameLocks noGrp="1"/>
          </p:cNvGraphicFramePr>
          <p:nvPr>
            <p:extLst>
              <p:ext uri="{D42A27DB-BD31-4B8C-83A1-F6EECF244321}">
                <p14:modId xmlns:p14="http://schemas.microsoft.com/office/powerpoint/2010/main" val="4291897208"/>
              </p:ext>
            </p:extLst>
          </p:nvPr>
        </p:nvGraphicFramePr>
        <p:xfrm>
          <a:off x="4507380" y="3048733"/>
          <a:ext cx="914400" cy="853440"/>
        </p:xfrm>
        <a:graphic>
          <a:graphicData uri="http://schemas.openxmlformats.org/drawingml/2006/table">
            <a:tbl>
              <a:tblPr/>
              <a:tblGrid>
                <a:gridCol w="228600"/>
                <a:gridCol w="228600"/>
                <a:gridCol w="228600"/>
                <a:gridCol w="2286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1" name="Group 623"/>
          <p:cNvGraphicFramePr>
            <a:graphicFrameLocks noGrp="1"/>
          </p:cNvGraphicFramePr>
          <p:nvPr>
            <p:extLst>
              <p:ext uri="{D42A27DB-BD31-4B8C-83A1-F6EECF244321}">
                <p14:modId xmlns:p14="http://schemas.microsoft.com/office/powerpoint/2010/main" val="725393500"/>
              </p:ext>
            </p:extLst>
          </p:nvPr>
        </p:nvGraphicFramePr>
        <p:xfrm>
          <a:off x="6260004" y="1734265"/>
          <a:ext cx="914400" cy="853440"/>
        </p:xfrm>
        <a:graphic>
          <a:graphicData uri="http://schemas.openxmlformats.org/drawingml/2006/table">
            <a:tbl>
              <a:tblPr/>
              <a:tblGrid>
                <a:gridCol w="228600"/>
                <a:gridCol w="228600"/>
                <a:gridCol w="228600"/>
                <a:gridCol w="2286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4" name="Group 650"/>
          <p:cNvGraphicFramePr>
            <a:graphicFrameLocks noGrp="1"/>
          </p:cNvGraphicFramePr>
          <p:nvPr>
            <p:extLst>
              <p:ext uri="{D42A27DB-BD31-4B8C-83A1-F6EECF244321}">
                <p14:modId xmlns:p14="http://schemas.microsoft.com/office/powerpoint/2010/main" val="1707480136"/>
              </p:ext>
            </p:extLst>
          </p:nvPr>
        </p:nvGraphicFramePr>
        <p:xfrm>
          <a:off x="7285518" y="4450522"/>
          <a:ext cx="914400" cy="853440"/>
        </p:xfrm>
        <a:graphic>
          <a:graphicData uri="http://schemas.openxmlformats.org/drawingml/2006/table">
            <a:tbl>
              <a:tblPr/>
              <a:tblGrid>
                <a:gridCol w="228600"/>
                <a:gridCol w="228600"/>
                <a:gridCol w="228600"/>
                <a:gridCol w="228600"/>
              </a:tblGrid>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905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5" name="Text Box 731"/>
          <p:cNvSpPr txBox="1">
            <a:spLocks noChangeArrowheads="1"/>
          </p:cNvSpPr>
          <p:nvPr/>
        </p:nvSpPr>
        <p:spPr bwMode="auto">
          <a:xfrm>
            <a:off x="4507380" y="2902681"/>
            <a:ext cx="320675" cy="457200"/>
          </a:xfrm>
          <a:prstGeom prst="rect">
            <a:avLst/>
          </a:prstGeom>
          <a:noFill/>
          <a:ln w="9525">
            <a:noFill/>
            <a:miter lim="800000"/>
            <a:headEnd/>
            <a:tailEnd/>
          </a:ln>
        </p:spPr>
        <p:txBody>
          <a:bodyPr>
            <a:spAutoFit/>
          </a:bodyPr>
          <a:lstStyle/>
          <a:p>
            <a:r>
              <a:rPr lang="en-US" altLang="zh-CN" dirty="0">
                <a:cs typeface="Times New Roman" pitchFamily="18" charset="0"/>
              </a:rPr>
              <a:t>•</a:t>
            </a:r>
            <a:endParaRPr lang="en-US" altLang="zh-CN" dirty="0"/>
          </a:p>
        </p:txBody>
      </p:sp>
      <p:sp>
        <p:nvSpPr>
          <p:cNvPr id="16" name="Text Box 732"/>
          <p:cNvSpPr txBox="1">
            <a:spLocks noChangeArrowheads="1"/>
          </p:cNvSpPr>
          <p:nvPr/>
        </p:nvSpPr>
        <p:spPr bwMode="auto">
          <a:xfrm>
            <a:off x="5898043" y="2926522"/>
            <a:ext cx="320675" cy="457200"/>
          </a:xfrm>
          <a:prstGeom prst="rect">
            <a:avLst/>
          </a:prstGeom>
          <a:noFill/>
          <a:ln w="9525">
            <a:noFill/>
            <a:miter lim="800000"/>
            <a:headEnd/>
            <a:tailEnd/>
          </a:ln>
        </p:spPr>
        <p:txBody>
          <a:bodyPr>
            <a:spAutoFit/>
          </a:bodyPr>
          <a:lstStyle/>
          <a:p>
            <a:r>
              <a:rPr lang="en-US" altLang="zh-CN">
                <a:cs typeface="Times New Roman" pitchFamily="18" charset="0"/>
              </a:rPr>
              <a:t>•</a:t>
            </a:r>
            <a:endParaRPr lang="en-US" altLang="zh-CN"/>
          </a:p>
        </p:txBody>
      </p:sp>
      <p:sp>
        <p:nvSpPr>
          <p:cNvPr id="17" name="Text Box 733"/>
          <p:cNvSpPr txBox="1">
            <a:spLocks noChangeArrowheads="1"/>
          </p:cNvSpPr>
          <p:nvPr/>
        </p:nvSpPr>
        <p:spPr bwMode="auto">
          <a:xfrm>
            <a:off x="7355394" y="2939194"/>
            <a:ext cx="320675" cy="457200"/>
          </a:xfrm>
          <a:prstGeom prst="rect">
            <a:avLst/>
          </a:prstGeom>
          <a:noFill/>
          <a:ln w="9525">
            <a:noFill/>
            <a:miter lim="800000"/>
            <a:headEnd/>
            <a:tailEnd/>
          </a:ln>
        </p:spPr>
        <p:txBody>
          <a:bodyPr>
            <a:spAutoFit/>
          </a:bodyPr>
          <a:lstStyle/>
          <a:p>
            <a:r>
              <a:rPr lang="en-US" altLang="zh-CN" dirty="0">
                <a:cs typeface="Times New Roman" pitchFamily="18" charset="0"/>
              </a:rPr>
              <a:t>•</a:t>
            </a:r>
            <a:endParaRPr lang="en-US" altLang="zh-CN" dirty="0"/>
          </a:p>
        </p:txBody>
      </p:sp>
      <p:sp>
        <p:nvSpPr>
          <p:cNvPr id="18" name="Text Box 734"/>
          <p:cNvSpPr txBox="1">
            <a:spLocks noChangeArrowheads="1"/>
          </p:cNvSpPr>
          <p:nvPr/>
        </p:nvSpPr>
        <p:spPr bwMode="auto">
          <a:xfrm>
            <a:off x="8669862" y="2939194"/>
            <a:ext cx="320675" cy="457200"/>
          </a:xfrm>
          <a:prstGeom prst="rect">
            <a:avLst/>
          </a:prstGeom>
          <a:noFill/>
          <a:ln w="9525">
            <a:noFill/>
            <a:miter lim="800000"/>
            <a:headEnd/>
            <a:tailEnd/>
          </a:ln>
        </p:spPr>
        <p:txBody>
          <a:bodyPr>
            <a:spAutoFit/>
          </a:bodyPr>
          <a:lstStyle/>
          <a:p>
            <a:r>
              <a:rPr lang="en-US" altLang="zh-CN" dirty="0">
                <a:cs typeface="Times New Roman" pitchFamily="18" charset="0"/>
              </a:rPr>
              <a:t>•</a:t>
            </a:r>
            <a:endParaRPr lang="en-US" altLang="zh-CN" dirty="0"/>
          </a:p>
        </p:txBody>
      </p:sp>
      <p:sp>
        <p:nvSpPr>
          <p:cNvPr id="19" name="Text Box 735"/>
          <p:cNvSpPr txBox="1">
            <a:spLocks noChangeArrowheads="1"/>
          </p:cNvSpPr>
          <p:nvPr/>
        </p:nvSpPr>
        <p:spPr bwMode="auto">
          <a:xfrm>
            <a:off x="4983643" y="4526722"/>
            <a:ext cx="320675" cy="457200"/>
          </a:xfrm>
          <a:prstGeom prst="rect">
            <a:avLst/>
          </a:prstGeom>
          <a:noFill/>
          <a:ln w="9525">
            <a:noFill/>
            <a:miter lim="800000"/>
            <a:headEnd/>
            <a:tailEnd/>
          </a:ln>
        </p:spPr>
        <p:txBody>
          <a:bodyPr>
            <a:spAutoFit/>
          </a:bodyPr>
          <a:lstStyle/>
          <a:p>
            <a:r>
              <a:rPr lang="en-US" altLang="zh-CN">
                <a:cs typeface="Times New Roman" pitchFamily="18" charset="0"/>
              </a:rPr>
              <a:t>•</a:t>
            </a:r>
            <a:endParaRPr lang="en-US" altLang="zh-CN"/>
          </a:p>
        </p:txBody>
      </p:sp>
      <p:sp>
        <p:nvSpPr>
          <p:cNvPr id="20" name="Text Box 736"/>
          <p:cNvSpPr txBox="1">
            <a:spLocks noChangeArrowheads="1"/>
          </p:cNvSpPr>
          <p:nvPr/>
        </p:nvSpPr>
        <p:spPr bwMode="auto">
          <a:xfrm>
            <a:off x="5212243" y="4298122"/>
            <a:ext cx="320675" cy="457200"/>
          </a:xfrm>
          <a:prstGeom prst="rect">
            <a:avLst/>
          </a:prstGeom>
          <a:noFill/>
          <a:ln w="9525">
            <a:noFill/>
            <a:miter lim="800000"/>
            <a:headEnd/>
            <a:tailEnd/>
          </a:ln>
        </p:spPr>
        <p:txBody>
          <a:bodyPr>
            <a:spAutoFit/>
          </a:bodyPr>
          <a:lstStyle/>
          <a:p>
            <a:r>
              <a:rPr lang="en-US" altLang="zh-CN">
                <a:cs typeface="Times New Roman" pitchFamily="18" charset="0"/>
              </a:rPr>
              <a:t>•</a:t>
            </a:r>
            <a:endParaRPr lang="en-US" altLang="zh-CN"/>
          </a:p>
        </p:txBody>
      </p:sp>
      <p:sp>
        <p:nvSpPr>
          <p:cNvPr id="21" name="Text Box 742"/>
          <p:cNvSpPr txBox="1">
            <a:spLocks noChangeArrowheads="1"/>
          </p:cNvSpPr>
          <p:nvPr/>
        </p:nvSpPr>
        <p:spPr bwMode="auto">
          <a:xfrm>
            <a:off x="7726843" y="4526722"/>
            <a:ext cx="320675" cy="457200"/>
          </a:xfrm>
          <a:prstGeom prst="rect">
            <a:avLst/>
          </a:prstGeom>
          <a:noFill/>
          <a:ln w="9525">
            <a:noFill/>
            <a:miter lim="800000"/>
            <a:headEnd/>
            <a:tailEnd/>
          </a:ln>
        </p:spPr>
        <p:txBody>
          <a:bodyPr>
            <a:spAutoFit/>
          </a:bodyPr>
          <a:lstStyle/>
          <a:p>
            <a:r>
              <a:rPr lang="en-US" altLang="zh-CN">
                <a:cs typeface="Times New Roman" pitchFamily="18" charset="0"/>
              </a:rPr>
              <a:t>•</a:t>
            </a:r>
            <a:endParaRPr lang="en-US" altLang="zh-CN"/>
          </a:p>
        </p:txBody>
      </p:sp>
      <p:sp>
        <p:nvSpPr>
          <p:cNvPr id="22" name="Text Box 743"/>
          <p:cNvSpPr txBox="1">
            <a:spLocks noChangeArrowheads="1"/>
          </p:cNvSpPr>
          <p:nvPr/>
        </p:nvSpPr>
        <p:spPr bwMode="auto">
          <a:xfrm>
            <a:off x="7498243" y="4298122"/>
            <a:ext cx="320675" cy="457200"/>
          </a:xfrm>
          <a:prstGeom prst="rect">
            <a:avLst/>
          </a:prstGeom>
          <a:noFill/>
          <a:ln w="9525">
            <a:noFill/>
            <a:miter lim="800000"/>
            <a:headEnd/>
            <a:tailEnd/>
          </a:ln>
        </p:spPr>
        <p:txBody>
          <a:bodyPr>
            <a:spAutoFit/>
          </a:bodyPr>
          <a:lstStyle/>
          <a:p>
            <a:r>
              <a:rPr lang="en-US" altLang="zh-CN">
                <a:cs typeface="Times New Roman" pitchFamily="18" charset="0"/>
              </a:rPr>
              <a:t>•</a:t>
            </a:r>
            <a:endParaRPr lang="en-US" altLang="zh-CN"/>
          </a:p>
        </p:txBody>
      </p:sp>
      <p:sp>
        <p:nvSpPr>
          <p:cNvPr id="23" name="Text Box 744"/>
          <p:cNvSpPr txBox="1">
            <a:spLocks noChangeArrowheads="1"/>
          </p:cNvSpPr>
          <p:nvPr/>
        </p:nvSpPr>
        <p:spPr bwMode="auto">
          <a:xfrm>
            <a:off x="6371118" y="4526722"/>
            <a:ext cx="320675" cy="457200"/>
          </a:xfrm>
          <a:prstGeom prst="rect">
            <a:avLst/>
          </a:prstGeom>
          <a:noFill/>
          <a:ln w="9525">
            <a:noFill/>
            <a:miter lim="800000"/>
            <a:headEnd/>
            <a:tailEnd/>
          </a:ln>
        </p:spPr>
        <p:txBody>
          <a:bodyPr>
            <a:spAutoFit/>
          </a:bodyPr>
          <a:lstStyle/>
          <a:p>
            <a:r>
              <a:rPr lang="en-US" altLang="zh-CN">
                <a:cs typeface="Times New Roman" pitchFamily="18" charset="0"/>
              </a:rPr>
              <a:t>•</a:t>
            </a:r>
            <a:endParaRPr lang="en-US" altLang="zh-CN"/>
          </a:p>
        </p:txBody>
      </p:sp>
      <p:sp>
        <p:nvSpPr>
          <p:cNvPr id="24" name="Text Box 745"/>
          <p:cNvSpPr txBox="1">
            <a:spLocks noChangeArrowheads="1"/>
          </p:cNvSpPr>
          <p:nvPr/>
        </p:nvSpPr>
        <p:spPr bwMode="auto">
          <a:xfrm>
            <a:off x="6355243" y="4298122"/>
            <a:ext cx="320675" cy="457200"/>
          </a:xfrm>
          <a:prstGeom prst="rect">
            <a:avLst/>
          </a:prstGeom>
          <a:noFill/>
          <a:ln w="9525">
            <a:noFill/>
            <a:miter lim="800000"/>
            <a:headEnd/>
            <a:tailEnd/>
          </a:ln>
        </p:spPr>
        <p:txBody>
          <a:bodyPr>
            <a:spAutoFit/>
          </a:bodyPr>
          <a:lstStyle/>
          <a:p>
            <a:r>
              <a:rPr lang="en-US" altLang="zh-CN">
                <a:cs typeface="Times New Roman" pitchFamily="18" charset="0"/>
              </a:rPr>
              <a:t>•</a:t>
            </a:r>
            <a:endParaRPr lang="en-US" altLang="zh-CN"/>
          </a:p>
        </p:txBody>
      </p:sp>
      <p:sp>
        <p:nvSpPr>
          <p:cNvPr id="25" name="Line 777"/>
          <p:cNvSpPr>
            <a:spLocks noChangeShapeType="1"/>
          </p:cNvSpPr>
          <p:nvPr/>
        </p:nvSpPr>
        <p:spPr bwMode="auto">
          <a:xfrm flipH="1">
            <a:off x="5237640" y="2574064"/>
            <a:ext cx="1252539" cy="474669"/>
          </a:xfrm>
          <a:prstGeom prst="line">
            <a:avLst/>
          </a:prstGeom>
          <a:noFill/>
          <a:ln w="9525">
            <a:solidFill>
              <a:schemeClr val="tx1"/>
            </a:solidFill>
            <a:miter lim="800000"/>
            <a:headEnd/>
            <a:tailEnd/>
          </a:ln>
        </p:spPr>
        <p:txBody>
          <a:bodyPr wrap="none"/>
          <a:lstStyle/>
          <a:p>
            <a:endParaRPr lang="zh-CN" altLang="en-US"/>
          </a:p>
        </p:txBody>
      </p:sp>
      <p:sp>
        <p:nvSpPr>
          <p:cNvPr id="26" name="Line 778"/>
          <p:cNvSpPr>
            <a:spLocks noChangeShapeType="1"/>
          </p:cNvSpPr>
          <p:nvPr/>
        </p:nvSpPr>
        <p:spPr bwMode="auto">
          <a:xfrm flipH="1">
            <a:off x="6142518" y="2574064"/>
            <a:ext cx="482616" cy="504858"/>
          </a:xfrm>
          <a:prstGeom prst="line">
            <a:avLst/>
          </a:prstGeom>
          <a:noFill/>
          <a:ln w="9525">
            <a:solidFill>
              <a:schemeClr val="tx1"/>
            </a:solidFill>
            <a:miter lim="800000"/>
            <a:headEnd/>
            <a:tailEnd/>
          </a:ln>
        </p:spPr>
        <p:txBody>
          <a:bodyPr wrap="none"/>
          <a:lstStyle/>
          <a:p>
            <a:endParaRPr lang="zh-CN" altLang="en-US"/>
          </a:p>
        </p:txBody>
      </p:sp>
      <p:sp>
        <p:nvSpPr>
          <p:cNvPr id="27" name="Line 779"/>
          <p:cNvSpPr>
            <a:spLocks noChangeShapeType="1"/>
          </p:cNvSpPr>
          <p:nvPr/>
        </p:nvSpPr>
        <p:spPr bwMode="auto">
          <a:xfrm>
            <a:off x="6771186" y="2574064"/>
            <a:ext cx="606402" cy="463548"/>
          </a:xfrm>
          <a:prstGeom prst="line">
            <a:avLst/>
          </a:prstGeom>
          <a:noFill/>
          <a:ln w="9525">
            <a:solidFill>
              <a:schemeClr val="tx1"/>
            </a:solidFill>
            <a:miter lim="800000"/>
            <a:headEnd/>
            <a:tailEnd/>
          </a:ln>
        </p:spPr>
        <p:txBody>
          <a:bodyPr wrap="none"/>
          <a:lstStyle/>
          <a:p>
            <a:endParaRPr lang="zh-CN" altLang="en-US"/>
          </a:p>
        </p:txBody>
      </p:sp>
      <p:sp>
        <p:nvSpPr>
          <p:cNvPr id="28" name="Line 780"/>
          <p:cNvSpPr>
            <a:spLocks noChangeShapeType="1"/>
          </p:cNvSpPr>
          <p:nvPr/>
        </p:nvSpPr>
        <p:spPr bwMode="auto">
          <a:xfrm>
            <a:off x="6844212" y="2574064"/>
            <a:ext cx="1752624" cy="474669"/>
          </a:xfrm>
          <a:prstGeom prst="line">
            <a:avLst/>
          </a:prstGeom>
          <a:noFill/>
          <a:ln w="9525">
            <a:solidFill>
              <a:schemeClr val="tx1"/>
            </a:solidFill>
            <a:miter lim="800000"/>
            <a:headEnd/>
            <a:tailEnd/>
          </a:ln>
        </p:spPr>
        <p:txBody>
          <a:bodyPr wrap="none"/>
          <a:lstStyle/>
          <a:p>
            <a:endParaRPr lang="zh-CN" altLang="en-US"/>
          </a:p>
        </p:txBody>
      </p:sp>
      <p:sp>
        <p:nvSpPr>
          <p:cNvPr id="29" name="Line 785"/>
          <p:cNvSpPr>
            <a:spLocks noChangeShapeType="1"/>
          </p:cNvSpPr>
          <p:nvPr/>
        </p:nvSpPr>
        <p:spPr bwMode="auto">
          <a:xfrm flipH="1">
            <a:off x="5304318" y="3917122"/>
            <a:ext cx="533400" cy="533400"/>
          </a:xfrm>
          <a:prstGeom prst="line">
            <a:avLst/>
          </a:prstGeom>
          <a:noFill/>
          <a:ln w="9525">
            <a:solidFill>
              <a:schemeClr val="tx1"/>
            </a:solidFill>
            <a:miter lim="800000"/>
            <a:headEnd/>
            <a:tailEnd/>
          </a:ln>
        </p:spPr>
        <p:txBody>
          <a:bodyPr wrap="none"/>
          <a:lstStyle/>
          <a:p>
            <a:endParaRPr lang="zh-CN" altLang="en-US"/>
          </a:p>
        </p:txBody>
      </p:sp>
      <p:sp>
        <p:nvSpPr>
          <p:cNvPr id="30" name="Line 786"/>
          <p:cNvSpPr>
            <a:spLocks noChangeShapeType="1"/>
          </p:cNvSpPr>
          <p:nvPr/>
        </p:nvSpPr>
        <p:spPr bwMode="auto">
          <a:xfrm>
            <a:off x="5913918" y="3917122"/>
            <a:ext cx="685800" cy="533400"/>
          </a:xfrm>
          <a:prstGeom prst="line">
            <a:avLst/>
          </a:prstGeom>
          <a:noFill/>
          <a:ln w="9525">
            <a:solidFill>
              <a:schemeClr val="tx1"/>
            </a:solidFill>
            <a:miter lim="800000"/>
            <a:headEnd/>
            <a:tailEnd/>
          </a:ln>
        </p:spPr>
        <p:txBody>
          <a:bodyPr wrap="none"/>
          <a:lstStyle/>
          <a:p>
            <a:endParaRPr lang="zh-CN" altLang="en-US"/>
          </a:p>
        </p:txBody>
      </p:sp>
      <p:sp>
        <p:nvSpPr>
          <p:cNvPr id="31" name="Line 787"/>
          <p:cNvSpPr>
            <a:spLocks noChangeShapeType="1"/>
          </p:cNvSpPr>
          <p:nvPr/>
        </p:nvSpPr>
        <p:spPr bwMode="auto">
          <a:xfrm>
            <a:off x="6142518" y="3917122"/>
            <a:ext cx="1600200" cy="533400"/>
          </a:xfrm>
          <a:prstGeom prst="line">
            <a:avLst/>
          </a:prstGeom>
          <a:noFill/>
          <a:ln w="9525">
            <a:solidFill>
              <a:schemeClr val="tx1"/>
            </a:solidFill>
            <a:miter lim="800000"/>
            <a:headEnd/>
            <a:tailEnd/>
          </a:ln>
        </p:spPr>
        <p:txBody>
          <a:bodyPr wrap="none"/>
          <a:lstStyle/>
          <a:p>
            <a:endParaRPr lang="zh-CN" altLang="en-US"/>
          </a:p>
        </p:txBody>
      </p:sp>
      <p:sp>
        <p:nvSpPr>
          <p:cNvPr id="32" name="Line 788"/>
          <p:cNvSpPr>
            <a:spLocks noChangeShapeType="1"/>
          </p:cNvSpPr>
          <p:nvPr/>
        </p:nvSpPr>
        <p:spPr bwMode="auto">
          <a:xfrm>
            <a:off x="6447318" y="3917122"/>
            <a:ext cx="2209800" cy="533400"/>
          </a:xfrm>
          <a:prstGeom prst="line">
            <a:avLst/>
          </a:prstGeom>
          <a:noFill/>
          <a:ln w="9525">
            <a:solidFill>
              <a:schemeClr val="tx1"/>
            </a:solidFill>
            <a:miter lim="800000"/>
            <a:headEnd/>
            <a:tailEnd/>
          </a:ln>
        </p:spPr>
        <p:txBody>
          <a:bodyPr wrap="none"/>
          <a:lstStyle/>
          <a:p>
            <a:endParaRPr lang="zh-CN" altLang="en-US"/>
          </a:p>
        </p:txBody>
      </p:sp>
      <p:sp>
        <p:nvSpPr>
          <p:cNvPr id="33" name="Line 789"/>
          <p:cNvSpPr>
            <a:spLocks noChangeShapeType="1"/>
          </p:cNvSpPr>
          <p:nvPr/>
        </p:nvSpPr>
        <p:spPr bwMode="auto">
          <a:xfrm>
            <a:off x="6734673" y="5276026"/>
            <a:ext cx="182565" cy="365130"/>
          </a:xfrm>
          <a:prstGeom prst="line">
            <a:avLst/>
          </a:prstGeom>
          <a:noFill/>
          <a:ln w="9525">
            <a:solidFill>
              <a:schemeClr val="tx1"/>
            </a:solidFill>
            <a:miter lim="800000"/>
            <a:headEnd/>
            <a:tailEnd/>
          </a:ln>
        </p:spPr>
        <p:txBody>
          <a:bodyPr wrap="none"/>
          <a:lstStyle/>
          <a:p>
            <a:endParaRPr lang="zh-CN" altLang="en-US"/>
          </a:p>
        </p:txBody>
      </p:sp>
      <p:sp>
        <p:nvSpPr>
          <p:cNvPr id="34" name="Line 792"/>
          <p:cNvSpPr>
            <a:spLocks noChangeShapeType="1"/>
          </p:cNvSpPr>
          <p:nvPr/>
        </p:nvSpPr>
        <p:spPr bwMode="auto">
          <a:xfrm flipH="1">
            <a:off x="6333029" y="5276027"/>
            <a:ext cx="277785" cy="365130"/>
          </a:xfrm>
          <a:prstGeom prst="line">
            <a:avLst/>
          </a:prstGeom>
          <a:noFill/>
          <a:ln w="9525">
            <a:solidFill>
              <a:schemeClr val="tx1"/>
            </a:solidFill>
            <a:miter lim="800000"/>
            <a:headEnd/>
            <a:tailEnd/>
          </a:ln>
        </p:spPr>
        <p:txBody>
          <a:bodyPr wrap="none"/>
          <a:lstStyle/>
          <a:p>
            <a:endParaRPr lang="zh-CN" altLang="en-US"/>
          </a:p>
        </p:txBody>
      </p:sp>
      <p:sp>
        <p:nvSpPr>
          <p:cNvPr id="35" name="Line 792"/>
          <p:cNvSpPr>
            <a:spLocks noChangeShapeType="1"/>
          </p:cNvSpPr>
          <p:nvPr/>
        </p:nvSpPr>
        <p:spPr bwMode="auto">
          <a:xfrm flipH="1">
            <a:off x="5128101" y="5276026"/>
            <a:ext cx="277785" cy="365130"/>
          </a:xfrm>
          <a:prstGeom prst="line">
            <a:avLst/>
          </a:prstGeom>
          <a:noFill/>
          <a:ln w="9525">
            <a:solidFill>
              <a:schemeClr val="tx1"/>
            </a:solidFill>
            <a:miter lim="800000"/>
            <a:headEnd/>
            <a:tailEnd/>
          </a:ln>
        </p:spPr>
        <p:txBody>
          <a:bodyPr wrap="none"/>
          <a:lstStyle/>
          <a:p>
            <a:endParaRPr lang="zh-CN" altLang="en-US"/>
          </a:p>
        </p:txBody>
      </p:sp>
      <p:sp>
        <p:nvSpPr>
          <p:cNvPr id="36" name="Line 789"/>
          <p:cNvSpPr>
            <a:spLocks noChangeShapeType="1"/>
          </p:cNvSpPr>
          <p:nvPr/>
        </p:nvSpPr>
        <p:spPr bwMode="auto">
          <a:xfrm>
            <a:off x="5639283" y="5312539"/>
            <a:ext cx="182565" cy="365130"/>
          </a:xfrm>
          <a:prstGeom prst="line">
            <a:avLst/>
          </a:prstGeom>
          <a:noFill/>
          <a:ln w="9525">
            <a:solidFill>
              <a:schemeClr val="tx1"/>
            </a:solidFill>
            <a:miter lim="800000"/>
            <a:headEnd/>
            <a:tailEnd/>
          </a:ln>
        </p:spPr>
        <p:txBody>
          <a:bodyPr wrap="none"/>
          <a:lstStyle/>
          <a:p>
            <a:endParaRPr lang="zh-CN" altLang="en-US"/>
          </a:p>
        </p:txBody>
      </p:sp>
      <p:sp>
        <p:nvSpPr>
          <p:cNvPr id="37" name="Line 792"/>
          <p:cNvSpPr>
            <a:spLocks noChangeShapeType="1"/>
          </p:cNvSpPr>
          <p:nvPr/>
        </p:nvSpPr>
        <p:spPr bwMode="auto">
          <a:xfrm flipH="1">
            <a:off x="7464933" y="5276026"/>
            <a:ext cx="277785" cy="365130"/>
          </a:xfrm>
          <a:prstGeom prst="line">
            <a:avLst/>
          </a:prstGeom>
          <a:noFill/>
          <a:ln w="9525">
            <a:solidFill>
              <a:schemeClr val="tx1"/>
            </a:solidFill>
            <a:miter lim="800000"/>
            <a:headEnd/>
            <a:tailEnd/>
          </a:ln>
        </p:spPr>
        <p:txBody>
          <a:bodyPr wrap="none"/>
          <a:lstStyle/>
          <a:p>
            <a:endParaRPr lang="zh-CN" altLang="en-US"/>
          </a:p>
        </p:txBody>
      </p:sp>
      <p:sp>
        <p:nvSpPr>
          <p:cNvPr id="38" name="Line 789"/>
          <p:cNvSpPr>
            <a:spLocks noChangeShapeType="1"/>
          </p:cNvSpPr>
          <p:nvPr/>
        </p:nvSpPr>
        <p:spPr bwMode="auto">
          <a:xfrm>
            <a:off x="7976115" y="5312539"/>
            <a:ext cx="182565" cy="365130"/>
          </a:xfrm>
          <a:prstGeom prst="line">
            <a:avLst/>
          </a:prstGeom>
          <a:noFill/>
          <a:ln w="9525">
            <a:solidFill>
              <a:schemeClr val="tx1"/>
            </a:solidFill>
            <a:miter lim="800000"/>
            <a:headEnd/>
            <a:tailEnd/>
          </a:ln>
        </p:spPr>
        <p:txBody>
          <a:bodyPr wrap="none"/>
          <a:lstStyle/>
          <a:p>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2060848"/>
            <a:ext cx="8316969" cy="2456057"/>
          </a:xfrm>
          <a:prstGeom prst="rect">
            <a:avLst/>
          </a:prstGeom>
          <a:noFill/>
          <a:ln w="9525">
            <a:noFill/>
            <a:miter lim="800000"/>
            <a:headEnd/>
            <a:tailEnd/>
          </a:ln>
        </p:spPr>
        <p:txBody>
          <a:bodyPr wrap="square">
            <a:spAutoFit/>
          </a:bodyPr>
          <a:lstStyle/>
          <a:p>
            <a:pPr indent="715963">
              <a:lnSpc>
                <a:spcPct val="120000"/>
              </a:lnSpc>
              <a:spcBef>
                <a:spcPct val="50000"/>
              </a:spcBef>
            </a:pPr>
            <a:r>
              <a:rPr lang="zh-CN" altLang="en-US" sz="3200" b="0" dirty="0" smtClean="0">
                <a:latin typeface="楷体_GB2312" pitchFamily="49" charset="-122"/>
                <a:ea typeface="楷体_GB2312" pitchFamily="49" charset="-122"/>
              </a:rPr>
              <a:t>按</a:t>
            </a:r>
            <a:r>
              <a:rPr lang="zh-CN" altLang="en-US" sz="3200" b="0" dirty="0">
                <a:latin typeface="楷体_GB2312" pitchFamily="49" charset="-122"/>
                <a:ea typeface="楷体_GB2312" pitchFamily="49" charset="-122"/>
              </a:rPr>
              <a:t>某种</a:t>
            </a:r>
            <a:r>
              <a:rPr lang="zh-CN" altLang="en-US" sz="3200" dirty="0">
                <a:solidFill>
                  <a:srgbClr val="C00000"/>
                </a:solidFill>
                <a:latin typeface="楷体_GB2312" pitchFamily="49" charset="-122"/>
                <a:ea typeface="楷体_GB2312" pitchFamily="49" charset="-122"/>
              </a:rPr>
              <a:t>逻辑关系</a:t>
            </a:r>
            <a:r>
              <a:rPr lang="zh-CN" altLang="en-US" sz="3200" b="0" dirty="0">
                <a:latin typeface="楷体_GB2312" pitchFamily="49" charset="-122"/>
                <a:ea typeface="楷体_GB2312" pitchFamily="49" charset="-122"/>
              </a:rPr>
              <a:t>组织起来的一批数据，按一定的存储表示方式把它</a:t>
            </a:r>
            <a:r>
              <a:rPr lang="zh-CN" altLang="en-US" sz="3200" dirty="0">
                <a:solidFill>
                  <a:srgbClr val="C00000"/>
                </a:solidFill>
                <a:latin typeface="楷体_GB2312" pitchFamily="49" charset="-122"/>
                <a:ea typeface="楷体_GB2312" pitchFamily="49" charset="-122"/>
              </a:rPr>
              <a:t>存储</a:t>
            </a:r>
            <a:r>
              <a:rPr lang="zh-CN" altLang="en-US" sz="3200" b="0" dirty="0">
                <a:latin typeface="楷体_GB2312" pitchFamily="49" charset="-122"/>
                <a:ea typeface="楷体_GB2312" pitchFamily="49" charset="-122"/>
              </a:rPr>
              <a:t>在计算机的存储器中，并在这些数据上定义了一个</a:t>
            </a:r>
            <a:r>
              <a:rPr lang="zh-CN" altLang="en-US" sz="3200" dirty="0">
                <a:solidFill>
                  <a:srgbClr val="C00000"/>
                </a:solidFill>
                <a:latin typeface="楷体_GB2312" pitchFamily="49" charset="-122"/>
                <a:ea typeface="楷体_GB2312" pitchFamily="49" charset="-122"/>
              </a:rPr>
              <a:t>运算</a:t>
            </a:r>
            <a:r>
              <a:rPr lang="zh-CN" altLang="en-US" sz="3200" b="0" dirty="0">
                <a:latin typeface="楷体_GB2312" pitchFamily="49" charset="-122"/>
                <a:ea typeface="楷体_GB2312" pitchFamily="49" charset="-122"/>
              </a:rPr>
              <a:t>的集合，就叫做一个</a:t>
            </a:r>
            <a:r>
              <a:rPr lang="zh-CN" altLang="en-US" sz="3200" dirty="0">
                <a:solidFill>
                  <a:srgbClr val="C00000"/>
                </a:solidFill>
                <a:latin typeface="楷体_GB2312" pitchFamily="49" charset="-122"/>
                <a:ea typeface="楷体_GB2312" pitchFamily="49" charset="-122"/>
              </a:rPr>
              <a:t>数据结构</a:t>
            </a:r>
            <a:r>
              <a:rPr lang="zh-CN" altLang="en-US" sz="3200" b="0" dirty="0">
                <a:latin typeface="楷体_GB2312" pitchFamily="49" charset="-122"/>
                <a:ea typeface="楷体_GB2312" pitchFamily="49" charset="-122"/>
              </a:rPr>
              <a:t>。    </a:t>
            </a: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extLst>
      <p:ext uri="{BB962C8B-B14F-4D97-AF65-F5344CB8AC3E}">
        <p14:creationId xmlns:p14="http://schemas.microsoft.com/office/powerpoint/2010/main" val="225596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107504" y="1844824"/>
            <a:ext cx="8770995" cy="3662541"/>
          </a:xfrm>
          <a:prstGeom prst="rect">
            <a:avLst/>
          </a:prstGeom>
          <a:noFill/>
          <a:ln w="9525">
            <a:noFill/>
            <a:miter lim="800000"/>
            <a:headEnd/>
            <a:tailEnd/>
          </a:ln>
        </p:spPr>
        <p:txBody>
          <a:bodyPr wrap="square">
            <a:spAutoFit/>
          </a:bodyPr>
          <a:lstStyle/>
          <a:p>
            <a:pPr>
              <a:spcBef>
                <a:spcPct val="50000"/>
              </a:spcBef>
            </a:pPr>
            <a:r>
              <a:rPr lang="en-US" altLang="zh-CN" sz="3600" dirty="0" smtClean="0">
                <a:solidFill>
                  <a:srgbClr val="FF0000"/>
                </a:solidFill>
                <a:latin typeface="+mj-lt"/>
                <a:cs typeface="+mj-cs"/>
              </a:rPr>
              <a:t>         《</a:t>
            </a:r>
            <a:r>
              <a:rPr lang="zh-CN" altLang="en-US" sz="3600" dirty="0">
                <a:solidFill>
                  <a:srgbClr val="FF0000"/>
                </a:solidFill>
                <a:latin typeface="+mj-lt"/>
                <a:cs typeface="+mj-cs"/>
              </a:rPr>
              <a:t>数据结构</a:t>
            </a:r>
            <a:r>
              <a:rPr lang="en-US" altLang="zh-CN" sz="3600" dirty="0" smtClean="0">
                <a:solidFill>
                  <a:srgbClr val="FF0000"/>
                </a:solidFill>
                <a:latin typeface="+mj-lt"/>
                <a:cs typeface="+mj-cs"/>
              </a:rPr>
              <a:t>》</a:t>
            </a:r>
            <a:r>
              <a:rPr lang="zh-CN" altLang="en-US" sz="3600" dirty="0" smtClean="0">
                <a:solidFill>
                  <a:srgbClr val="FF0000"/>
                </a:solidFill>
                <a:latin typeface="+mj-lt"/>
                <a:cs typeface="+mj-cs"/>
              </a:rPr>
              <a:t>与</a:t>
            </a:r>
            <a:r>
              <a:rPr lang="zh-CN" altLang="en-US" sz="3600" dirty="0">
                <a:solidFill>
                  <a:srgbClr val="FF0000"/>
                </a:solidFill>
                <a:latin typeface="+mj-lt"/>
                <a:cs typeface="+mj-cs"/>
              </a:rPr>
              <a:t>程序设计类</a:t>
            </a:r>
            <a:r>
              <a:rPr lang="zh-CN" altLang="en-US" sz="3600" dirty="0" smtClean="0">
                <a:solidFill>
                  <a:srgbClr val="FF0000"/>
                </a:solidFill>
                <a:latin typeface="+mj-lt"/>
                <a:cs typeface="+mj-cs"/>
              </a:rPr>
              <a:t>课程</a:t>
            </a:r>
            <a:endParaRPr lang="zh-CN" altLang="en-US" sz="3600" dirty="0">
              <a:solidFill>
                <a:srgbClr val="FF0000"/>
              </a:solidFill>
              <a:latin typeface="+mj-lt"/>
              <a:cs typeface="+mj-cs"/>
            </a:endParaRPr>
          </a:p>
          <a:p>
            <a:pPr>
              <a:lnSpc>
                <a:spcPct val="130000"/>
              </a:lnSpc>
              <a:spcBef>
                <a:spcPct val="50000"/>
              </a:spcBef>
            </a:pPr>
            <a:r>
              <a:rPr lang="zh-CN" altLang="en-US" sz="2800" b="0" dirty="0"/>
              <a:t>        </a:t>
            </a:r>
            <a:r>
              <a:rPr lang="en-US" altLang="zh-CN" sz="2800" b="0" dirty="0">
                <a:solidFill>
                  <a:srgbClr val="000000"/>
                </a:solidFill>
                <a:latin typeface="楷体_GB2312" pitchFamily="49" charset="-122"/>
                <a:ea typeface="楷体_GB2312" pitchFamily="49" charset="-122"/>
              </a:rPr>
              <a:t>《</a:t>
            </a:r>
            <a:r>
              <a:rPr lang="zh-CN" altLang="en-US" sz="2800" b="0" dirty="0">
                <a:solidFill>
                  <a:srgbClr val="000000"/>
                </a:solidFill>
                <a:latin typeface="楷体_GB2312" pitchFamily="49" charset="-122"/>
                <a:ea typeface="楷体_GB2312" pitchFamily="49" charset="-122"/>
              </a:rPr>
              <a:t>数据结构</a:t>
            </a:r>
            <a:r>
              <a:rPr lang="en-US" altLang="zh-CN" sz="2800" b="0" dirty="0">
                <a:solidFill>
                  <a:srgbClr val="000000"/>
                </a:solidFill>
                <a:latin typeface="楷体_GB2312" pitchFamily="49" charset="-122"/>
                <a:ea typeface="楷体_GB2312" pitchFamily="49" charset="-122"/>
              </a:rPr>
              <a:t>》</a:t>
            </a:r>
            <a:r>
              <a:rPr lang="zh-CN" altLang="en-US" sz="2800" b="0" dirty="0">
                <a:solidFill>
                  <a:srgbClr val="000000"/>
                </a:solidFill>
                <a:latin typeface="楷体_GB2312" pitchFamily="49" charset="-122"/>
                <a:ea typeface="楷体_GB2312" pitchFamily="49" charset="-122"/>
              </a:rPr>
              <a:t>课程实际上是一门研究非数值计算问题的程序设计中计算机的操作对象以及它们之间的关系和运算操作等的一门学科，所讨论的是</a:t>
            </a:r>
            <a:r>
              <a:rPr lang="zh-CN" altLang="en-US" sz="2800" dirty="0">
                <a:solidFill>
                  <a:srgbClr val="C00000"/>
                </a:solidFill>
                <a:latin typeface="楷体_GB2312" pitchFamily="49" charset="-122"/>
                <a:ea typeface="楷体_GB2312" pitchFamily="49" charset="-122"/>
              </a:rPr>
              <a:t>在数据组织的基础上的复杂程序的设计问题</a:t>
            </a:r>
            <a:r>
              <a:rPr lang="zh-CN" altLang="en-US" sz="2800" b="0" dirty="0">
                <a:solidFill>
                  <a:srgbClr val="000000"/>
                </a:solidFill>
                <a:latin typeface="楷体_GB2312" pitchFamily="49" charset="-122"/>
                <a:ea typeface="楷体_GB2312" pitchFamily="49" charset="-122"/>
              </a:rPr>
              <a:t>；而高级程序设计语言所讨论的是简单程序设计问题</a:t>
            </a:r>
            <a:r>
              <a:rPr lang="zh-CN" altLang="en-US" sz="2800" b="0" dirty="0" smtClean="0">
                <a:solidFill>
                  <a:srgbClr val="000000"/>
                </a:solidFill>
                <a:latin typeface="楷体_GB2312" pitchFamily="49" charset="-122"/>
                <a:ea typeface="楷体_GB2312" pitchFamily="49" charset="-122"/>
              </a:rPr>
              <a:t>。</a:t>
            </a:r>
            <a:endParaRPr lang="zh-CN" altLang="en-US" sz="2800" b="0" dirty="0">
              <a:solidFill>
                <a:srgbClr val="000000"/>
              </a:solidFill>
              <a:latin typeface="楷体_GB2312" pitchFamily="49" charset="-122"/>
              <a:ea typeface="楷体_GB2312" pitchFamily="49" charset="-122"/>
            </a:endParaRP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5"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0" y="1052736"/>
            <a:ext cx="8229600" cy="719137"/>
          </a:xfrm>
        </p:spPr>
        <p:txBody>
          <a:bodyPr/>
          <a:lstStyle/>
          <a:p>
            <a:pPr eaLnBrk="1" hangingPunct="1"/>
            <a:r>
              <a:rPr lang="en-US" altLang="zh-CN" sz="3600" b="1" dirty="0">
                <a:solidFill>
                  <a:srgbClr val="FF0000"/>
                </a:solidFill>
                <a:ea typeface="宋体" charset="-122"/>
              </a:rPr>
              <a:t>《</a:t>
            </a:r>
            <a:r>
              <a:rPr lang="zh-CN" altLang="en-US" sz="3600" b="1" dirty="0">
                <a:solidFill>
                  <a:srgbClr val="FF0000"/>
                </a:solidFill>
                <a:ea typeface="宋体" charset="-122"/>
              </a:rPr>
              <a:t>数据结构</a:t>
            </a:r>
            <a:r>
              <a:rPr lang="en-US" altLang="zh-CN" sz="3600" b="1" dirty="0">
                <a:solidFill>
                  <a:srgbClr val="FF0000"/>
                </a:solidFill>
                <a:ea typeface="宋体" charset="-122"/>
              </a:rPr>
              <a:t>》</a:t>
            </a:r>
            <a:r>
              <a:rPr lang="zh-CN" altLang="en-US" sz="3600" b="1" dirty="0">
                <a:solidFill>
                  <a:srgbClr val="FF0000"/>
                </a:solidFill>
                <a:ea typeface="宋体" charset="-122"/>
              </a:rPr>
              <a:t>与其它课程的关系</a:t>
            </a:r>
          </a:p>
        </p:txBody>
      </p:sp>
      <p:grpSp>
        <p:nvGrpSpPr>
          <p:cNvPr id="43" name="组合 42"/>
          <p:cNvGrpSpPr/>
          <p:nvPr/>
        </p:nvGrpSpPr>
        <p:grpSpPr>
          <a:xfrm>
            <a:off x="0" y="2204864"/>
            <a:ext cx="8100392" cy="4032424"/>
            <a:chOff x="0" y="1304925"/>
            <a:chExt cx="8604250" cy="4932363"/>
          </a:xfrm>
        </p:grpSpPr>
        <p:sp>
          <p:nvSpPr>
            <p:cNvPr id="35847" name="AutoShape 7"/>
            <p:cNvSpPr>
              <a:spLocks noChangeArrowheads="1"/>
            </p:cNvSpPr>
            <p:nvPr/>
          </p:nvSpPr>
          <p:spPr bwMode="auto">
            <a:xfrm>
              <a:off x="0" y="3502819"/>
              <a:ext cx="2808288" cy="646906"/>
            </a:xfrm>
            <a:prstGeom prst="roundRect">
              <a:avLst>
                <a:gd name="adj" fmla="val 16667"/>
              </a:avLst>
            </a:prstGeom>
            <a:solidFill>
              <a:srgbClr val="99CCFF"/>
            </a:solidFill>
            <a:ln w="9525" algn="ctr">
              <a:solidFill>
                <a:schemeClr val="tx1"/>
              </a:solidFill>
              <a:round/>
              <a:headEnd/>
              <a:tailEnd/>
            </a:ln>
          </p:spPr>
          <p:txBody>
            <a:bodyPr wrap="none" lIns="18000" tIns="10800" rIns="18000" bIns="10800" anchor="ctr"/>
            <a:lstStyle/>
            <a:p>
              <a:pPr algn="ctr"/>
              <a:r>
                <a:rPr kumimoji="0" lang="zh-CN" altLang="en-US" sz="2800">
                  <a:solidFill>
                    <a:srgbClr val="C00000"/>
                  </a:solidFill>
                  <a:latin typeface="Arial" pitchFamily="34" charset="0"/>
                </a:rPr>
                <a:t>算法分析与设计</a:t>
              </a:r>
            </a:p>
          </p:txBody>
        </p:sp>
        <p:sp>
          <p:nvSpPr>
            <p:cNvPr id="35850" name="AutoShape 10"/>
            <p:cNvSpPr>
              <a:spLocks noChangeArrowheads="1"/>
            </p:cNvSpPr>
            <p:nvPr/>
          </p:nvSpPr>
          <p:spPr bwMode="auto">
            <a:xfrm>
              <a:off x="6083300" y="3428492"/>
              <a:ext cx="2339987" cy="575692"/>
            </a:xfrm>
            <a:prstGeom prst="roundRect">
              <a:avLst>
                <a:gd name="adj" fmla="val 16667"/>
              </a:avLst>
            </a:prstGeom>
            <a:solidFill>
              <a:srgbClr val="99CCFF"/>
            </a:solidFill>
            <a:ln w="9525" algn="ctr">
              <a:solidFill>
                <a:schemeClr val="tx1"/>
              </a:solidFill>
              <a:round/>
              <a:headEnd/>
              <a:tailEnd/>
            </a:ln>
          </p:spPr>
          <p:txBody>
            <a:bodyPr wrap="none" lIns="18000" tIns="10800" rIns="18000" bIns="10800" anchor="ctr"/>
            <a:lstStyle/>
            <a:p>
              <a:pPr algn="ctr"/>
              <a:r>
                <a:rPr kumimoji="0" lang="zh-CN" altLang="en-US" sz="2800" dirty="0">
                  <a:solidFill>
                    <a:srgbClr val="C00000"/>
                  </a:solidFill>
                  <a:latin typeface="Arial" pitchFamily="34" charset="0"/>
                </a:rPr>
                <a:t>离散</a:t>
              </a:r>
              <a:r>
                <a:rPr kumimoji="0" lang="zh-CN" altLang="en-US" sz="2800" dirty="0" smtClean="0">
                  <a:solidFill>
                    <a:srgbClr val="C00000"/>
                  </a:solidFill>
                  <a:latin typeface="Arial" pitchFamily="34" charset="0"/>
                </a:rPr>
                <a:t>数学</a:t>
              </a:r>
              <a:r>
                <a:rPr kumimoji="0" lang="en-US" altLang="zh-CN" sz="2800" dirty="0" smtClean="0">
                  <a:solidFill>
                    <a:srgbClr val="C00000"/>
                  </a:solidFill>
                  <a:latin typeface="Arial" pitchFamily="34" charset="0"/>
                </a:rPr>
                <a:t>II</a:t>
              </a:r>
              <a:endParaRPr kumimoji="0" lang="zh-CN" altLang="en-US" sz="2800" dirty="0">
                <a:solidFill>
                  <a:srgbClr val="C00000"/>
                </a:solidFill>
                <a:latin typeface="Arial" pitchFamily="34" charset="0"/>
              </a:endParaRPr>
            </a:p>
          </p:txBody>
        </p:sp>
        <p:sp>
          <p:nvSpPr>
            <p:cNvPr id="24" name="AutoShape 3"/>
            <p:cNvSpPr>
              <a:spLocks noChangeArrowheads="1"/>
            </p:cNvSpPr>
            <p:nvPr/>
          </p:nvSpPr>
          <p:spPr bwMode="auto">
            <a:xfrm>
              <a:off x="3276600" y="4149725"/>
              <a:ext cx="2303463" cy="647700"/>
            </a:xfrm>
            <a:prstGeom prst="roundRect">
              <a:avLst>
                <a:gd name="adj" fmla="val 16667"/>
              </a:avLst>
            </a:prstGeom>
            <a:solidFill>
              <a:srgbClr val="FF0000"/>
            </a:solidFill>
            <a:ln w="9525" algn="ctr">
              <a:solidFill>
                <a:schemeClr val="tx1"/>
              </a:solidFill>
              <a:round/>
              <a:headEnd/>
              <a:tailEnd/>
            </a:ln>
          </p:spPr>
          <p:txBody>
            <a:bodyPr wrap="none" lIns="18000" tIns="10800" rIns="18000" bIns="10800" anchor="ctr"/>
            <a:lstStyle/>
            <a:p>
              <a:pPr algn="ctr"/>
              <a:r>
                <a:rPr kumimoji="0" lang="zh-CN" altLang="en-US" sz="3200" dirty="0">
                  <a:solidFill>
                    <a:schemeClr val="bg1">
                      <a:lumMod val="95000"/>
                    </a:schemeClr>
                  </a:solidFill>
                  <a:latin typeface="Arial" pitchFamily="34" charset="0"/>
                </a:rPr>
                <a:t>数据结构</a:t>
              </a:r>
            </a:p>
          </p:txBody>
        </p:sp>
        <p:sp>
          <p:nvSpPr>
            <p:cNvPr id="25" name="AutoShape 4"/>
            <p:cNvSpPr>
              <a:spLocks noChangeArrowheads="1"/>
            </p:cNvSpPr>
            <p:nvPr/>
          </p:nvSpPr>
          <p:spPr bwMode="auto">
            <a:xfrm>
              <a:off x="431800" y="2492375"/>
              <a:ext cx="2376488" cy="647700"/>
            </a:xfrm>
            <a:prstGeom prst="roundRect">
              <a:avLst>
                <a:gd name="adj" fmla="val 16667"/>
              </a:avLst>
            </a:prstGeom>
            <a:solidFill>
              <a:srgbClr val="99CCFF"/>
            </a:solidFill>
            <a:ln w="9525" algn="ctr">
              <a:solidFill>
                <a:schemeClr val="tx1"/>
              </a:solidFill>
              <a:round/>
              <a:headEnd/>
              <a:tailEnd/>
            </a:ln>
          </p:spPr>
          <p:txBody>
            <a:bodyPr wrap="none" lIns="18000" tIns="10800" rIns="18000" bIns="10800" anchor="ctr"/>
            <a:lstStyle/>
            <a:p>
              <a:pPr algn="ctr"/>
              <a:r>
                <a:rPr kumimoji="0" lang="zh-CN" altLang="en-US" sz="2800">
                  <a:solidFill>
                    <a:srgbClr val="C00000"/>
                  </a:solidFill>
                  <a:latin typeface="Arial" pitchFamily="34" charset="0"/>
                </a:rPr>
                <a:t>操作系统</a:t>
              </a:r>
            </a:p>
          </p:txBody>
        </p:sp>
        <p:sp>
          <p:nvSpPr>
            <p:cNvPr id="26" name="AutoShape 5"/>
            <p:cNvSpPr>
              <a:spLocks noChangeArrowheads="1"/>
            </p:cNvSpPr>
            <p:nvPr/>
          </p:nvSpPr>
          <p:spPr bwMode="auto">
            <a:xfrm>
              <a:off x="6156325" y="2492375"/>
              <a:ext cx="2374900" cy="647700"/>
            </a:xfrm>
            <a:prstGeom prst="roundRect">
              <a:avLst>
                <a:gd name="adj" fmla="val 16667"/>
              </a:avLst>
            </a:prstGeom>
            <a:solidFill>
              <a:srgbClr val="99CCFF"/>
            </a:solidFill>
            <a:ln w="9525" algn="ctr">
              <a:solidFill>
                <a:schemeClr val="tx1"/>
              </a:solidFill>
              <a:round/>
              <a:headEnd/>
              <a:tailEnd/>
            </a:ln>
          </p:spPr>
          <p:txBody>
            <a:bodyPr wrap="none" lIns="18000" tIns="10800" rIns="18000" bIns="10800" anchor="ctr"/>
            <a:lstStyle/>
            <a:p>
              <a:pPr algn="ctr"/>
              <a:r>
                <a:rPr kumimoji="0" lang="zh-CN" altLang="en-US" sz="2800" dirty="0">
                  <a:solidFill>
                    <a:srgbClr val="C00000"/>
                  </a:solidFill>
                  <a:latin typeface="Arial" pitchFamily="34" charset="0"/>
                </a:rPr>
                <a:t>数据库</a:t>
              </a:r>
            </a:p>
          </p:txBody>
        </p:sp>
        <p:sp>
          <p:nvSpPr>
            <p:cNvPr id="27" name="AutoShape 6"/>
            <p:cNvSpPr>
              <a:spLocks noChangeArrowheads="1"/>
            </p:cNvSpPr>
            <p:nvPr/>
          </p:nvSpPr>
          <p:spPr bwMode="auto">
            <a:xfrm>
              <a:off x="3132138" y="2492375"/>
              <a:ext cx="2376487" cy="647700"/>
            </a:xfrm>
            <a:prstGeom prst="roundRect">
              <a:avLst>
                <a:gd name="adj" fmla="val 16667"/>
              </a:avLst>
            </a:prstGeom>
            <a:solidFill>
              <a:srgbClr val="99CCFF"/>
            </a:solidFill>
            <a:ln w="9525" algn="ctr">
              <a:solidFill>
                <a:schemeClr val="tx1"/>
              </a:solidFill>
              <a:round/>
              <a:headEnd/>
              <a:tailEnd/>
            </a:ln>
          </p:spPr>
          <p:txBody>
            <a:bodyPr wrap="none" lIns="18000" tIns="10800" rIns="18000" bIns="10800" anchor="ctr"/>
            <a:lstStyle/>
            <a:p>
              <a:pPr algn="ctr"/>
              <a:r>
                <a:rPr kumimoji="0" lang="zh-CN" altLang="en-US" sz="2800">
                  <a:solidFill>
                    <a:srgbClr val="C00000"/>
                  </a:solidFill>
                  <a:latin typeface="Arial" pitchFamily="34" charset="0"/>
                </a:rPr>
                <a:t>编译原理</a:t>
              </a:r>
            </a:p>
          </p:txBody>
        </p:sp>
        <p:sp>
          <p:nvSpPr>
            <p:cNvPr id="28" name="AutoShape 8"/>
            <p:cNvSpPr>
              <a:spLocks noChangeArrowheads="1"/>
            </p:cNvSpPr>
            <p:nvPr/>
          </p:nvSpPr>
          <p:spPr bwMode="auto">
            <a:xfrm>
              <a:off x="764332" y="5516564"/>
              <a:ext cx="3412382" cy="720724"/>
            </a:xfrm>
            <a:prstGeom prst="roundRect">
              <a:avLst>
                <a:gd name="adj" fmla="val 16667"/>
              </a:avLst>
            </a:prstGeom>
            <a:solidFill>
              <a:srgbClr val="99CCFF"/>
            </a:solidFill>
            <a:ln w="9525" algn="ctr">
              <a:solidFill>
                <a:schemeClr val="tx1"/>
              </a:solidFill>
              <a:round/>
              <a:headEnd/>
              <a:tailEnd/>
            </a:ln>
          </p:spPr>
          <p:txBody>
            <a:bodyPr wrap="none" lIns="18000" tIns="10800" rIns="18000" bIns="10800" anchor="ctr"/>
            <a:lstStyle/>
            <a:p>
              <a:pPr algn="ctr"/>
              <a:r>
                <a:rPr kumimoji="0" lang="zh-CN" altLang="en-US" sz="2800" dirty="0">
                  <a:solidFill>
                    <a:srgbClr val="C00000"/>
                  </a:solidFill>
                  <a:latin typeface="Arial" pitchFamily="34" charset="0"/>
                </a:rPr>
                <a:t>高级语言、专题</a:t>
              </a:r>
              <a:r>
                <a:rPr kumimoji="0" lang="zh-CN" altLang="en-US" sz="2800" dirty="0" smtClean="0">
                  <a:solidFill>
                    <a:srgbClr val="C00000"/>
                  </a:solidFill>
                  <a:latin typeface="Arial" pitchFamily="34" charset="0"/>
                </a:rPr>
                <a:t>训练</a:t>
              </a:r>
              <a:endParaRPr kumimoji="0" lang="zh-CN" altLang="en-US" sz="2800" dirty="0">
                <a:solidFill>
                  <a:srgbClr val="C00000"/>
                </a:solidFill>
                <a:latin typeface="Arial" pitchFamily="34" charset="0"/>
              </a:endParaRPr>
            </a:p>
          </p:txBody>
        </p:sp>
        <p:sp>
          <p:nvSpPr>
            <p:cNvPr id="29" name="AutoShape 9"/>
            <p:cNvSpPr>
              <a:spLocks noChangeArrowheads="1"/>
            </p:cNvSpPr>
            <p:nvPr/>
          </p:nvSpPr>
          <p:spPr bwMode="auto">
            <a:xfrm>
              <a:off x="4643438" y="5516563"/>
              <a:ext cx="3925887" cy="720725"/>
            </a:xfrm>
            <a:prstGeom prst="roundRect">
              <a:avLst>
                <a:gd name="adj" fmla="val 16667"/>
              </a:avLst>
            </a:prstGeom>
            <a:solidFill>
              <a:srgbClr val="99CCFF"/>
            </a:solidFill>
            <a:ln w="9525" algn="ctr">
              <a:solidFill>
                <a:schemeClr val="tx1"/>
              </a:solidFill>
              <a:round/>
              <a:headEnd/>
              <a:tailEnd/>
            </a:ln>
          </p:spPr>
          <p:txBody>
            <a:bodyPr wrap="none" lIns="18000" tIns="10800" rIns="18000" bIns="10800" anchor="ctr"/>
            <a:lstStyle/>
            <a:p>
              <a:pPr algn="ctr"/>
              <a:r>
                <a:rPr kumimoji="0" lang="zh-CN" altLang="en-US" sz="2800" dirty="0">
                  <a:solidFill>
                    <a:srgbClr val="C00000"/>
                  </a:solidFill>
                  <a:latin typeface="Arial" pitchFamily="34" charset="0"/>
                </a:rPr>
                <a:t>高等</a:t>
              </a:r>
              <a:r>
                <a:rPr kumimoji="0" lang="zh-CN" altLang="en-US" sz="2800" dirty="0" smtClean="0">
                  <a:solidFill>
                    <a:srgbClr val="C00000"/>
                  </a:solidFill>
                  <a:latin typeface="Arial" pitchFamily="34" charset="0"/>
                </a:rPr>
                <a:t>数学</a:t>
              </a:r>
              <a:endParaRPr kumimoji="0" lang="zh-CN" altLang="en-US" sz="2800" dirty="0">
                <a:solidFill>
                  <a:srgbClr val="C00000"/>
                </a:solidFill>
                <a:latin typeface="Arial" pitchFamily="34" charset="0"/>
              </a:endParaRPr>
            </a:p>
          </p:txBody>
        </p:sp>
        <p:sp>
          <p:nvSpPr>
            <p:cNvPr id="30" name="Line 11"/>
            <p:cNvSpPr>
              <a:spLocks noChangeShapeType="1"/>
            </p:cNvSpPr>
            <p:nvPr/>
          </p:nvSpPr>
          <p:spPr bwMode="auto">
            <a:xfrm flipH="1">
              <a:off x="3059113" y="4797425"/>
              <a:ext cx="792162" cy="719138"/>
            </a:xfrm>
            <a:prstGeom prst="line">
              <a:avLst/>
            </a:prstGeom>
            <a:noFill/>
            <a:ln w="28575">
              <a:solidFill>
                <a:schemeClr val="tx1"/>
              </a:solidFill>
              <a:round/>
              <a:headEnd/>
              <a:tailEnd/>
            </a:ln>
          </p:spPr>
          <p:txBody>
            <a:bodyPr/>
            <a:lstStyle/>
            <a:p>
              <a:endParaRPr lang="zh-CN" altLang="en-US"/>
            </a:p>
          </p:txBody>
        </p:sp>
        <p:sp>
          <p:nvSpPr>
            <p:cNvPr id="31" name="Line 12"/>
            <p:cNvSpPr>
              <a:spLocks noChangeShapeType="1"/>
            </p:cNvSpPr>
            <p:nvPr/>
          </p:nvSpPr>
          <p:spPr bwMode="auto">
            <a:xfrm>
              <a:off x="4859338" y="4797425"/>
              <a:ext cx="576262" cy="719138"/>
            </a:xfrm>
            <a:prstGeom prst="line">
              <a:avLst/>
            </a:prstGeom>
            <a:noFill/>
            <a:ln w="28575">
              <a:solidFill>
                <a:schemeClr val="tx1"/>
              </a:solidFill>
              <a:round/>
              <a:headEnd/>
              <a:tailEnd/>
            </a:ln>
          </p:spPr>
          <p:txBody>
            <a:bodyPr/>
            <a:lstStyle/>
            <a:p>
              <a:endParaRPr lang="zh-CN" altLang="en-US"/>
            </a:p>
          </p:txBody>
        </p:sp>
        <p:sp>
          <p:nvSpPr>
            <p:cNvPr id="32" name="Line 13"/>
            <p:cNvSpPr>
              <a:spLocks noChangeShapeType="1"/>
            </p:cNvSpPr>
            <p:nvPr/>
          </p:nvSpPr>
          <p:spPr bwMode="auto">
            <a:xfrm>
              <a:off x="2808288" y="4076700"/>
              <a:ext cx="468312" cy="179387"/>
            </a:xfrm>
            <a:prstGeom prst="line">
              <a:avLst/>
            </a:prstGeom>
            <a:noFill/>
            <a:ln w="28575">
              <a:solidFill>
                <a:schemeClr val="tx1"/>
              </a:solidFill>
              <a:round/>
              <a:headEnd/>
              <a:tailEnd/>
            </a:ln>
          </p:spPr>
          <p:txBody>
            <a:bodyPr/>
            <a:lstStyle/>
            <a:p>
              <a:endParaRPr lang="zh-CN" altLang="en-US"/>
            </a:p>
          </p:txBody>
        </p:sp>
        <p:sp>
          <p:nvSpPr>
            <p:cNvPr id="33" name="Line 14"/>
            <p:cNvSpPr>
              <a:spLocks noChangeShapeType="1"/>
            </p:cNvSpPr>
            <p:nvPr/>
          </p:nvSpPr>
          <p:spPr bwMode="auto">
            <a:xfrm flipV="1">
              <a:off x="5580063" y="4508500"/>
              <a:ext cx="503237" cy="0"/>
            </a:xfrm>
            <a:prstGeom prst="line">
              <a:avLst/>
            </a:prstGeom>
            <a:noFill/>
            <a:ln w="28575">
              <a:solidFill>
                <a:schemeClr val="tx1"/>
              </a:solidFill>
              <a:round/>
              <a:headEnd/>
              <a:tailEnd/>
            </a:ln>
          </p:spPr>
          <p:txBody>
            <a:bodyPr/>
            <a:lstStyle/>
            <a:p>
              <a:endParaRPr lang="zh-CN" altLang="en-US"/>
            </a:p>
          </p:txBody>
        </p:sp>
        <p:sp>
          <p:nvSpPr>
            <p:cNvPr id="34" name="Line 15"/>
            <p:cNvSpPr>
              <a:spLocks noChangeShapeType="1"/>
            </p:cNvSpPr>
            <p:nvPr/>
          </p:nvSpPr>
          <p:spPr bwMode="auto">
            <a:xfrm flipV="1">
              <a:off x="4356100" y="3141663"/>
              <a:ext cx="0" cy="1008062"/>
            </a:xfrm>
            <a:prstGeom prst="line">
              <a:avLst/>
            </a:prstGeom>
            <a:noFill/>
            <a:ln w="28575">
              <a:solidFill>
                <a:schemeClr val="tx1"/>
              </a:solidFill>
              <a:round/>
              <a:headEnd/>
              <a:tailEnd/>
            </a:ln>
          </p:spPr>
          <p:txBody>
            <a:bodyPr/>
            <a:lstStyle/>
            <a:p>
              <a:endParaRPr lang="zh-CN" altLang="en-US"/>
            </a:p>
          </p:txBody>
        </p:sp>
        <p:sp>
          <p:nvSpPr>
            <p:cNvPr id="35" name="Line 16"/>
            <p:cNvSpPr>
              <a:spLocks noChangeShapeType="1"/>
            </p:cNvSpPr>
            <p:nvPr/>
          </p:nvSpPr>
          <p:spPr bwMode="auto">
            <a:xfrm flipH="1" flipV="1">
              <a:off x="2376487" y="3141663"/>
              <a:ext cx="1474787" cy="1008062"/>
            </a:xfrm>
            <a:prstGeom prst="line">
              <a:avLst/>
            </a:prstGeom>
            <a:noFill/>
            <a:ln w="28575">
              <a:solidFill>
                <a:schemeClr val="tx1"/>
              </a:solidFill>
              <a:round/>
              <a:headEnd/>
              <a:tailEnd/>
            </a:ln>
          </p:spPr>
          <p:txBody>
            <a:bodyPr/>
            <a:lstStyle/>
            <a:p>
              <a:endParaRPr lang="zh-CN" altLang="en-US"/>
            </a:p>
          </p:txBody>
        </p:sp>
        <p:sp>
          <p:nvSpPr>
            <p:cNvPr id="36" name="Line 17"/>
            <p:cNvSpPr>
              <a:spLocks noChangeShapeType="1"/>
            </p:cNvSpPr>
            <p:nvPr/>
          </p:nvSpPr>
          <p:spPr bwMode="auto">
            <a:xfrm flipV="1">
              <a:off x="4787900" y="3176588"/>
              <a:ext cx="1692275" cy="973137"/>
            </a:xfrm>
            <a:prstGeom prst="line">
              <a:avLst/>
            </a:prstGeom>
            <a:noFill/>
            <a:ln w="28575">
              <a:solidFill>
                <a:schemeClr val="tx1"/>
              </a:solidFill>
              <a:round/>
              <a:headEnd/>
              <a:tailEnd/>
            </a:ln>
          </p:spPr>
          <p:txBody>
            <a:bodyPr/>
            <a:lstStyle/>
            <a:p>
              <a:endParaRPr lang="zh-CN" altLang="en-US"/>
            </a:p>
          </p:txBody>
        </p:sp>
        <p:sp>
          <p:nvSpPr>
            <p:cNvPr id="37" name="AutoShape 18"/>
            <p:cNvSpPr>
              <a:spLocks noChangeArrowheads="1"/>
            </p:cNvSpPr>
            <p:nvPr/>
          </p:nvSpPr>
          <p:spPr bwMode="auto">
            <a:xfrm>
              <a:off x="431800" y="1304925"/>
              <a:ext cx="2376488" cy="647700"/>
            </a:xfrm>
            <a:prstGeom prst="roundRect">
              <a:avLst>
                <a:gd name="adj" fmla="val 16667"/>
              </a:avLst>
            </a:prstGeom>
            <a:solidFill>
              <a:srgbClr val="99CCFF"/>
            </a:solidFill>
            <a:ln w="9525" algn="ctr">
              <a:solidFill>
                <a:schemeClr val="tx1"/>
              </a:solidFill>
              <a:round/>
              <a:headEnd/>
              <a:tailEnd/>
            </a:ln>
          </p:spPr>
          <p:txBody>
            <a:bodyPr wrap="none" lIns="18000" tIns="10800" rIns="18000" bIns="10800" anchor="ctr"/>
            <a:lstStyle/>
            <a:p>
              <a:pPr algn="ctr"/>
              <a:r>
                <a:rPr kumimoji="0" lang="zh-CN" altLang="en-US" sz="2800">
                  <a:solidFill>
                    <a:srgbClr val="C00000"/>
                  </a:solidFill>
                  <a:latin typeface="Arial" pitchFamily="34" charset="0"/>
                </a:rPr>
                <a:t>图形图像</a:t>
              </a:r>
            </a:p>
          </p:txBody>
        </p:sp>
        <p:sp>
          <p:nvSpPr>
            <p:cNvPr id="38" name="AutoShape 19"/>
            <p:cNvSpPr>
              <a:spLocks noChangeArrowheads="1"/>
            </p:cNvSpPr>
            <p:nvPr/>
          </p:nvSpPr>
          <p:spPr bwMode="auto">
            <a:xfrm>
              <a:off x="3167063" y="1304925"/>
              <a:ext cx="2376487" cy="647700"/>
            </a:xfrm>
            <a:prstGeom prst="roundRect">
              <a:avLst>
                <a:gd name="adj" fmla="val 16667"/>
              </a:avLst>
            </a:prstGeom>
            <a:solidFill>
              <a:srgbClr val="99CCFF"/>
            </a:solidFill>
            <a:ln w="9525">
              <a:solidFill>
                <a:schemeClr val="tx1"/>
              </a:solidFill>
              <a:round/>
              <a:headEnd/>
              <a:tailEnd/>
            </a:ln>
          </p:spPr>
          <p:txBody>
            <a:bodyPr wrap="none" lIns="18000" tIns="10800" rIns="18000" bIns="10800" anchor="ctr"/>
            <a:lstStyle/>
            <a:p>
              <a:pPr algn="ctr"/>
              <a:r>
                <a:rPr kumimoji="0" lang="en-US" altLang="zh-CN" sz="2800">
                  <a:solidFill>
                    <a:srgbClr val="C00000"/>
                  </a:solidFill>
                  <a:latin typeface="Arial" pitchFamily="34" charset="0"/>
                </a:rPr>
                <a:t>Web</a:t>
              </a:r>
              <a:r>
                <a:rPr kumimoji="0" lang="zh-CN" altLang="en-US" sz="2800">
                  <a:solidFill>
                    <a:srgbClr val="C00000"/>
                  </a:solidFill>
                  <a:latin typeface="Arial" pitchFamily="34" charset="0"/>
                </a:rPr>
                <a:t>信息处理</a:t>
              </a:r>
            </a:p>
          </p:txBody>
        </p:sp>
        <p:sp>
          <p:nvSpPr>
            <p:cNvPr id="39" name="AutoShape 20"/>
            <p:cNvSpPr>
              <a:spLocks noChangeArrowheads="1"/>
            </p:cNvSpPr>
            <p:nvPr/>
          </p:nvSpPr>
          <p:spPr bwMode="auto">
            <a:xfrm>
              <a:off x="6227763" y="1341438"/>
              <a:ext cx="2376487" cy="647700"/>
            </a:xfrm>
            <a:prstGeom prst="roundRect">
              <a:avLst>
                <a:gd name="adj" fmla="val 16667"/>
              </a:avLst>
            </a:prstGeom>
            <a:solidFill>
              <a:srgbClr val="99CCFF"/>
            </a:solidFill>
            <a:ln w="9525" algn="ctr">
              <a:solidFill>
                <a:schemeClr val="tx1"/>
              </a:solidFill>
              <a:round/>
              <a:headEnd/>
              <a:tailEnd/>
            </a:ln>
          </p:spPr>
          <p:txBody>
            <a:bodyPr wrap="none" lIns="18000" tIns="10800" rIns="18000" bIns="10800" anchor="ctr"/>
            <a:lstStyle/>
            <a:p>
              <a:pPr algn="ctr"/>
              <a:r>
                <a:rPr kumimoji="0" lang="zh-CN" altLang="en-US" sz="2800">
                  <a:solidFill>
                    <a:srgbClr val="C00000"/>
                  </a:solidFill>
                  <a:latin typeface="Arial" pitchFamily="34" charset="0"/>
                </a:rPr>
                <a:t>人工智能</a:t>
              </a:r>
            </a:p>
          </p:txBody>
        </p:sp>
        <p:sp>
          <p:nvSpPr>
            <p:cNvPr id="40" name="Freeform 21"/>
            <p:cNvSpPr>
              <a:spLocks/>
            </p:cNvSpPr>
            <p:nvPr/>
          </p:nvSpPr>
          <p:spPr bwMode="auto">
            <a:xfrm>
              <a:off x="4427538" y="1916113"/>
              <a:ext cx="1165225" cy="2233612"/>
            </a:xfrm>
            <a:custGeom>
              <a:avLst/>
              <a:gdLst>
                <a:gd name="T0" fmla="*/ 0 w 734"/>
                <a:gd name="T1" fmla="*/ 2147483647 h 1588"/>
                <a:gd name="T2" fmla="*/ 2147483647 w 734"/>
                <a:gd name="T3" fmla="*/ 2147483647 h 1588"/>
                <a:gd name="T4" fmla="*/ 2147483647 w 734"/>
                <a:gd name="T5" fmla="*/ 2147483647 h 1588"/>
                <a:gd name="T6" fmla="*/ 2147483647 w 734"/>
                <a:gd name="T7" fmla="*/ 2147483647 h 1588"/>
                <a:gd name="T8" fmla="*/ 2147483647 w 734"/>
                <a:gd name="T9" fmla="*/ 2147483647 h 1588"/>
                <a:gd name="T10" fmla="*/ 2147483647 w 734"/>
                <a:gd name="T11" fmla="*/ 2147483647 h 1588"/>
                <a:gd name="T12" fmla="*/ 2147483647 w 734"/>
                <a:gd name="T13" fmla="*/ 2147483647 h 1588"/>
                <a:gd name="T14" fmla="*/ 2147483647 w 734"/>
                <a:gd name="T15" fmla="*/ 0 h 1588"/>
                <a:gd name="T16" fmla="*/ 0 60000 65536"/>
                <a:gd name="T17" fmla="*/ 0 60000 65536"/>
                <a:gd name="T18" fmla="*/ 0 60000 65536"/>
                <a:gd name="T19" fmla="*/ 0 60000 65536"/>
                <a:gd name="T20" fmla="*/ 0 60000 65536"/>
                <a:gd name="T21" fmla="*/ 0 60000 65536"/>
                <a:gd name="T22" fmla="*/ 0 60000 65536"/>
                <a:gd name="T23" fmla="*/ 0 60000 65536"/>
                <a:gd name="T24" fmla="*/ 0 w 734"/>
                <a:gd name="T25" fmla="*/ 0 h 1588"/>
                <a:gd name="T26" fmla="*/ 734 w 734"/>
                <a:gd name="T27" fmla="*/ 1588 h 15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4" h="1588">
                  <a:moveTo>
                    <a:pt x="0" y="1588"/>
                  </a:moveTo>
                  <a:cubicBezTo>
                    <a:pt x="23" y="1489"/>
                    <a:pt x="46" y="1391"/>
                    <a:pt x="91" y="1315"/>
                  </a:cubicBezTo>
                  <a:cubicBezTo>
                    <a:pt x="136" y="1239"/>
                    <a:pt x="212" y="1179"/>
                    <a:pt x="272" y="1134"/>
                  </a:cubicBezTo>
                  <a:cubicBezTo>
                    <a:pt x="332" y="1089"/>
                    <a:pt x="386" y="1096"/>
                    <a:pt x="454" y="1043"/>
                  </a:cubicBezTo>
                  <a:cubicBezTo>
                    <a:pt x="522" y="990"/>
                    <a:pt x="636" y="891"/>
                    <a:pt x="681" y="816"/>
                  </a:cubicBezTo>
                  <a:cubicBezTo>
                    <a:pt x="726" y="741"/>
                    <a:pt x="734" y="688"/>
                    <a:pt x="726" y="590"/>
                  </a:cubicBezTo>
                  <a:cubicBezTo>
                    <a:pt x="718" y="492"/>
                    <a:pt x="711" y="325"/>
                    <a:pt x="635" y="227"/>
                  </a:cubicBezTo>
                  <a:cubicBezTo>
                    <a:pt x="559" y="129"/>
                    <a:pt x="415" y="64"/>
                    <a:pt x="272" y="0"/>
                  </a:cubicBezTo>
                </a:path>
              </a:pathLst>
            </a:custGeom>
            <a:noFill/>
            <a:ln w="28575">
              <a:solidFill>
                <a:schemeClr val="tx1"/>
              </a:solidFill>
              <a:round/>
              <a:headEnd/>
              <a:tailEnd/>
            </a:ln>
          </p:spPr>
          <p:txBody>
            <a:bodyPr/>
            <a:lstStyle/>
            <a:p>
              <a:endParaRPr lang="zh-CN" altLang="en-US"/>
            </a:p>
          </p:txBody>
        </p:sp>
        <p:sp>
          <p:nvSpPr>
            <p:cNvPr id="41" name="Freeform 22"/>
            <p:cNvSpPr>
              <a:spLocks/>
            </p:cNvSpPr>
            <p:nvPr/>
          </p:nvSpPr>
          <p:spPr bwMode="auto">
            <a:xfrm>
              <a:off x="2376488" y="1952625"/>
              <a:ext cx="1690687" cy="2197100"/>
            </a:xfrm>
            <a:custGeom>
              <a:avLst/>
              <a:gdLst>
                <a:gd name="T0" fmla="*/ 2147483647 w 997"/>
                <a:gd name="T1" fmla="*/ 2147483647 h 1588"/>
                <a:gd name="T2" fmla="*/ 2147483647 w 997"/>
                <a:gd name="T3" fmla="*/ 2147483647 h 1588"/>
                <a:gd name="T4" fmla="*/ 2147483647 w 997"/>
                <a:gd name="T5" fmla="*/ 2147483647 h 1588"/>
                <a:gd name="T6" fmla="*/ 2147483647 w 997"/>
                <a:gd name="T7" fmla="*/ 2147483647 h 1588"/>
                <a:gd name="T8" fmla="*/ 2147483647 w 997"/>
                <a:gd name="T9" fmla="*/ 2147483647 h 1588"/>
                <a:gd name="T10" fmla="*/ 2147483647 w 997"/>
                <a:gd name="T11" fmla="*/ 2147483647 h 1588"/>
                <a:gd name="T12" fmla="*/ 2147483647 w 997"/>
                <a:gd name="T13" fmla="*/ 2147483647 h 1588"/>
                <a:gd name="T14" fmla="*/ 2147483647 w 997"/>
                <a:gd name="T15" fmla="*/ 2147483647 h 1588"/>
                <a:gd name="T16" fmla="*/ 0 w 997"/>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7"/>
                <a:gd name="T28" fmla="*/ 0 h 1588"/>
                <a:gd name="T29" fmla="*/ 997 w 997"/>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7" h="1588">
                  <a:moveTo>
                    <a:pt x="997" y="1588"/>
                  </a:moveTo>
                  <a:cubicBezTo>
                    <a:pt x="990" y="1516"/>
                    <a:pt x="983" y="1444"/>
                    <a:pt x="907" y="1361"/>
                  </a:cubicBezTo>
                  <a:cubicBezTo>
                    <a:pt x="831" y="1278"/>
                    <a:pt x="635" y="1157"/>
                    <a:pt x="544" y="1089"/>
                  </a:cubicBezTo>
                  <a:cubicBezTo>
                    <a:pt x="453" y="1021"/>
                    <a:pt x="407" y="998"/>
                    <a:pt x="362" y="953"/>
                  </a:cubicBezTo>
                  <a:cubicBezTo>
                    <a:pt x="317" y="908"/>
                    <a:pt x="287" y="891"/>
                    <a:pt x="272" y="816"/>
                  </a:cubicBezTo>
                  <a:cubicBezTo>
                    <a:pt x="257" y="741"/>
                    <a:pt x="272" y="582"/>
                    <a:pt x="272" y="499"/>
                  </a:cubicBezTo>
                  <a:cubicBezTo>
                    <a:pt x="272" y="416"/>
                    <a:pt x="295" y="386"/>
                    <a:pt x="272" y="318"/>
                  </a:cubicBezTo>
                  <a:cubicBezTo>
                    <a:pt x="249" y="250"/>
                    <a:pt x="181" y="144"/>
                    <a:pt x="136" y="91"/>
                  </a:cubicBezTo>
                  <a:cubicBezTo>
                    <a:pt x="91" y="38"/>
                    <a:pt x="45" y="19"/>
                    <a:pt x="0" y="0"/>
                  </a:cubicBezTo>
                </a:path>
              </a:pathLst>
            </a:custGeom>
            <a:noFill/>
            <a:ln w="28575">
              <a:solidFill>
                <a:schemeClr val="tx1"/>
              </a:solidFill>
              <a:round/>
              <a:headEnd/>
              <a:tailEnd/>
            </a:ln>
          </p:spPr>
          <p:txBody>
            <a:bodyPr/>
            <a:lstStyle/>
            <a:p>
              <a:endParaRPr lang="zh-CN" altLang="en-US"/>
            </a:p>
          </p:txBody>
        </p:sp>
        <p:sp>
          <p:nvSpPr>
            <p:cNvPr id="42" name="Freeform 23"/>
            <p:cNvSpPr>
              <a:spLocks/>
            </p:cNvSpPr>
            <p:nvPr/>
          </p:nvSpPr>
          <p:spPr bwMode="auto">
            <a:xfrm>
              <a:off x="4643438" y="1952625"/>
              <a:ext cx="1873250" cy="2197100"/>
            </a:xfrm>
            <a:custGeom>
              <a:avLst/>
              <a:gdLst>
                <a:gd name="T0" fmla="*/ 0 w 1376"/>
                <a:gd name="T1" fmla="*/ 2147483647 h 1588"/>
                <a:gd name="T2" fmla="*/ 2147483647 w 1376"/>
                <a:gd name="T3" fmla="*/ 2147483647 h 1588"/>
                <a:gd name="T4" fmla="*/ 2147483647 w 1376"/>
                <a:gd name="T5" fmla="*/ 2147483647 h 1588"/>
                <a:gd name="T6" fmla="*/ 2147483647 w 1376"/>
                <a:gd name="T7" fmla="*/ 2147483647 h 1588"/>
                <a:gd name="T8" fmla="*/ 2147483647 w 1376"/>
                <a:gd name="T9" fmla="*/ 2147483647 h 1588"/>
                <a:gd name="T10" fmla="*/ 2147483647 w 1376"/>
                <a:gd name="T11" fmla="*/ 2147483647 h 1588"/>
                <a:gd name="T12" fmla="*/ 2147483647 w 1376"/>
                <a:gd name="T13" fmla="*/ 2147483647 h 1588"/>
                <a:gd name="T14" fmla="*/ 2147483647 w 1376"/>
                <a:gd name="T15" fmla="*/ 2147483647 h 1588"/>
                <a:gd name="T16" fmla="*/ 2147483647 w 1376"/>
                <a:gd name="T17" fmla="*/ 0 h 15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1588"/>
                <a:gd name="T29" fmla="*/ 1376 w 1376"/>
                <a:gd name="T30" fmla="*/ 1588 h 15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1588">
                  <a:moveTo>
                    <a:pt x="0" y="1588"/>
                  </a:moveTo>
                  <a:cubicBezTo>
                    <a:pt x="60" y="1527"/>
                    <a:pt x="121" y="1467"/>
                    <a:pt x="227" y="1361"/>
                  </a:cubicBezTo>
                  <a:cubicBezTo>
                    <a:pt x="333" y="1255"/>
                    <a:pt x="552" y="1074"/>
                    <a:pt x="635" y="953"/>
                  </a:cubicBezTo>
                  <a:cubicBezTo>
                    <a:pt x="718" y="832"/>
                    <a:pt x="703" y="748"/>
                    <a:pt x="726" y="635"/>
                  </a:cubicBezTo>
                  <a:cubicBezTo>
                    <a:pt x="749" y="522"/>
                    <a:pt x="741" y="348"/>
                    <a:pt x="771" y="272"/>
                  </a:cubicBezTo>
                  <a:cubicBezTo>
                    <a:pt x="801" y="196"/>
                    <a:pt x="825" y="196"/>
                    <a:pt x="908" y="181"/>
                  </a:cubicBezTo>
                  <a:cubicBezTo>
                    <a:pt x="991" y="166"/>
                    <a:pt x="1195" y="196"/>
                    <a:pt x="1270" y="181"/>
                  </a:cubicBezTo>
                  <a:cubicBezTo>
                    <a:pt x="1345" y="166"/>
                    <a:pt x="1346" y="121"/>
                    <a:pt x="1361" y="91"/>
                  </a:cubicBezTo>
                  <a:cubicBezTo>
                    <a:pt x="1376" y="61"/>
                    <a:pt x="1368" y="30"/>
                    <a:pt x="1361" y="0"/>
                  </a:cubicBezTo>
                </a:path>
              </a:pathLst>
            </a:custGeom>
            <a:noFill/>
            <a:ln w="28575">
              <a:solidFill>
                <a:schemeClr val="tx1"/>
              </a:solidFill>
              <a:round/>
              <a:headEnd/>
              <a:tailEnd/>
            </a:ln>
          </p:spPr>
          <p:txBody>
            <a:bodyPr/>
            <a:lstStyle/>
            <a:p>
              <a:endParaRPr lang="zh-CN" altLang="en-US"/>
            </a:p>
          </p:txBody>
        </p:sp>
        <p:sp>
          <p:nvSpPr>
            <p:cNvPr id="44" name="AutoShape 10"/>
            <p:cNvSpPr>
              <a:spLocks noChangeArrowheads="1"/>
            </p:cNvSpPr>
            <p:nvPr/>
          </p:nvSpPr>
          <p:spPr bwMode="auto">
            <a:xfrm>
              <a:off x="6083300" y="4149725"/>
              <a:ext cx="2339987" cy="647700"/>
            </a:xfrm>
            <a:prstGeom prst="roundRect">
              <a:avLst>
                <a:gd name="adj" fmla="val 16667"/>
              </a:avLst>
            </a:prstGeom>
            <a:solidFill>
              <a:srgbClr val="99CCFF"/>
            </a:solidFill>
            <a:ln w="9525" algn="ctr">
              <a:solidFill>
                <a:schemeClr val="tx1"/>
              </a:solidFill>
              <a:round/>
              <a:headEnd/>
              <a:tailEnd/>
            </a:ln>
          </p:spPr>
          <p:txBody>
            <a:bodyPr wrap="none" lIns="18000" tIns="10800" rIns="18000" bIns="10800" anchor="ctr"/>
            <a:lstStyle/>
            <a:p>
              <a:pPr algn="ctr"/>
              <a:r>
                <a:rPr kumimoji="0" lang="zh-CN" altLang="en-US" sz="2800" dirty="0">
                  <a:solidFill>
                    <a:srgbClr val="C00000"/>
                  </a:solidFill>
                  <a:latin typeface="Arial" pitchFamily="34" charset="0"/>
                </a:rPr>
                <a:t>离散</a:t>
              </a:r>
              <a:r>
                <a:rPr kumimoji="0" lang="zh-CN" altLang="en-US" sz="2800" dirty="0" smtClean="0">
                  <a:solidFill>
                    <a:srgbClr val="C00000"/>
                  </a:solidFill>
                  <a:latin typeface="Arial" pitchFamily="34" charset="0"/>
                </a:rPr>
                <a:t>数学</a:t>
              </a:r>
              <a:r>
                <a:rPr kumimoji="0" lang="en-US" altLang="zh-CN" sz="2800" dirty="0" smtClean="0">
                  <a:solidFill>
                    <a:srgbClr val="C00000"/>
                  </a:solidFill>
                  <a:latin typeface="Arial" pitchFamily="34" charset="0"/>
                </a:rPr>
                <a:t>I</a:t>
              </a:r>
              <a:endParaRPr kumimoji="0" lang="zh-CN" altLang="en-US" sz="2800" dirty="0">
                <a:solidFill>
                  <a:srgbClr val="C00000"/>
                </a:solidFill>
                <a:latin typeface="Arial" pitchFamily="34" charset="0"/>
              </a:endParaRPr>
            </a:p>
          </p:txBody>
        </p:sp>
        <p:sp>
          <p:nvSpPr>
            <p:cNvPr id="45" name="Line 14"/>
            <p:cNvSpPr>
              <a:spLocks noChangeShapeType="1"/>
            </p:cNvSpPr>
            <p:nvPr/>
          </p:nvSpPr>
          <p:spPr bwMode="auto">
            <a:xfrm flipV="1">
              <a:off x="5580063" y="3968750"/>
              <a:ext cx="503237" cy="215900"/>
            </a:xfrm>
            <a:prstGeom prst="line">
              <a:avLst/>
            </a:prstGeom>
            <a:noFill/>
            <a:ln w="28575">
              <a:solidFill>
                <a:schemeClr val="tx1"/>
              </a:solidFill>
              <a:round/>
              <a:headEnd/>
              <a:tailEnd/>
            </a:ln>
          </p:spPr>
          <p:txBody>
            <a:bodyPr/>
            <a:lstStyle/>
            <a:p>
              <a:endParaRPr lang="zh-CN" altLang="en-US"/>
            </a:p>
          </p:txBody>
        </p:sp>
      </p:grpSp>
      <p:sp>
        <p:nvSpPr>
          <p:cNvPr id="46" name="内容占位符 11"/>
          <p:cNvSpPr>
            <a:spLocks noGrp="1"/>
          </p:cNvSpPr>
          <p:nvPr>
            <p:ph sz="quarter" idx="16"/>
          </p:nvPr>
        </p:nvSpPr>
        <p:spPr>
          <a:xfrm>
            <a:off x="8313" y="78660"/>
            <a:ext cx="4795837" cy="586316"/>
          </a:xfrm>
        </p:spPr>
        <p:txBody>
          <a:bodyPr/>
          <a:lstStyle/>
          <a:p>
            <a:r>
              <a:rPr dirty="0" smtClean="0"/>
              <a:t>数据结构</a:t>
            </a:r>
            <a:r>
              <a:rPr lang="en-US" altLang="zh-CN" dirty="0" smtClean="0"/>
              <a:t>-</a:t>
            </a:r>
            <a:r>
              <a:rPr dirty="0" smtClean="0"/>
              <a:t>第一章 绪论</a:t>
            </a:r>
            <a:endParaRPr lang="zh-CN" altLang="en-US" dirty="0"/>
          </a:p>
        </p:txBody>
      </p:sp>
    </p:spTree>
    <p:extLst>
      <p:ext uri="{BB962C8B-B14F-4D97-AF65-F5344CB8AC3E}">
        <p14:creationId xmlns:p14="http://schemas.microsoft.com/office/powerpoint/2010/main" val="375045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35842"/>
                                        </p:tgtEl>
                                        <p:attrNameLst>
                                          <p:attrName>style.visibility</p:attrName>
                                        </p:attrNameLst>
                                      </p:cBhvr>
                                      <p:to>
                                        <p:strVal val="visible"/>
                                      </p:to>
                                    </p:set>
                                    <p:anim calcmode="discrete" valueType="clr">
                                      <p:cBhvr override="childStyle">
                                        <p:cTn id="7" dur="80"/>
                                        <p:tgtEl>
                                          <p:spTgt spid="3584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5842"/>
                                        </p:tgtEl>
                                        <p:attrNameLst>
                                          <p:attrName>fillcolor</p:attrName>
                                        </p:attrNameLst>
                                      </p:cBhvr>
                                      <p:tavLst>
                                        <p:tav tm="0">
                                          <p:val>
                                            <p:clrVal>
                                              <a:schemeClr val="accent2"/>
                                            </p:clrVal>
                                          </p:val>
                                        </p:tav>
                                        <p:tav tm="50000">
                                          <p:val>
                                            <p:clrVal>
                                              <a:schemeClr val="hlink"/>
                                            </p:clrVal>
                                          </p:val>
                                        </p:tav>
                                      </p:tavLst>
                                    </p:anim>
                                    <p:set>
                                      <p:cBhvr>
                                        <p:cTn id="9" dur="80"/>
                                        <p:tgtEl>
                                          <p:spTgt spid="3584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6" presetClass="entr" presetSubtype="32" fill="hold"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circle(out)">
                                      <p:cBhvr>
                                        <p:cTn id="14"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Line 5"/>
          <p:cNvSpPr>
            <a:spLocks noChangeShapeType="1"/>
          </p:cNvSpPr>
          <p:nvPr/>
        </p:nvSpPr>
        <p:spPr bwMode="gray">
          <a:xfrm flipH="1">
            <a:off x="2216150" y="5172075"/>
            <a:ext cx="874713" cy="712788"/>
          </a:xfrm>
          <a:prstGeom prst="line">
            <a:avLst/>
          </a:prstGeom>
          <a:noFill/>
          <a:ln w="9525">
            <a:solidFill>
              <a:srgbClr val="F8F8F8">
                <a:alpha val="10196"/>
              </a:srgbClr>
            </a:solidFill>
            <a:round/>
            <a:headEnd/>
            <a:tailEnd/>
          </a:ln>
        </p:spPr>
        <p:txBody>
          <a:bodyPr/>
          <a:lstStyle/>
          <a:p>
            <a:endParaRPr lang="zh-CN" altLang="en-US"/>
          </a:p>
        </p:txBody>
      </p:sp>
      <p:sp>
        <p:nvSpPr>
          <p:cNvPr id="69638" name="Line 6"/>
          <p:cNvSpPr>
            <a:spLocks noChangeShapeType="1"/>
          </p:cNvSpPr>
          <p:nvPr/>
        </p:nvSpPr>
        <p:spPr bwMode="gray">
          <a:xfrm>
            <a:off x="5970588" y="5187950"/>
            <a:ext cx="874712" cy="712788"/>
          </a:xfrm>
          <a:prstGeom prst="line">
            <a:avLst/>
          </a:prstGeom>
          <a:noFill/>
          <a:ln w="9525">
            <a:solidFill>
              <a:srgbClr val="F8F8F8">
                <a:alpha val="10196"/>
              </a:srgbClr>
            </a:solidFill>
            <a:round/>
            <a:headEnd/>
            <a:tailEnd/>
          </a:ln>
        </p:spPr>
        <p:txBody>
          <a:bodyPr/>
          <a:lstStyle/>
          <a:p>
            <a:endParaRPr lang="zh-CN" altLang="en-US"/>
          </a:p>
        </p:txBody>
      </p:sp>
      <p:sp>
        <p:nvSpPr>
          <p:cNvPr id="69639" name="Line 7"/>
          <p:cNvSpPr>
            <a:spLocks noChangeShapeType="1"/>
          </p:cNvSpPr>
          <p:nvPr/>
        </p:nvSpPr>
        <p:spPr bwMode="gray">
          <a:xfrm flipH="1">
            <a:off x="666750" y="4827588"/>
            <a:ext cx="1143000" cy="331787"/>
          </a:xfrm>
          <a:prstGeom prst="line">
            <a:avLst/>
          </a:prstGeom>
          <a:noFill/>
          <a:ln w="9525">
            <a:solidFill>
              <a:srgbClr val="F8F8F8">
                <a:alpha val="10196"/>
              </a:srgbClr>
            </a:solidFill>
            <a:round/>
            <a:headEnd/>
            <a:tailEnd/>
          </a:ln>
        </p:spPr>
        <p:txBody>
          <a:bodyPr/>
          <a:lstStyle/>
          <a:p>
            <a:endParaRPr lang="zh-CN" altLang="en-US"/>
          </a:p>
        </p:txBody>
      </p:sp>
      <p:sp>
        <p:nvSpPr>
          <p:cNvPr id="69640" name="Line 8"/>
          <p:cNvSpPr>
            <a:spLocks noChangeShapeType="1"/>
          </p:cNvSpPr>
          <p:nvPr/>
        </p:nvSpPr>
        <p:spPr bwMode="gray">
          <a:xfrm>
            <a:off x="7362825" y="4822825"/>
            <a:ext cx="1103313" cy="331788"/>
          </a:xfrm>
          <a:prstGeom prst="line">
            <a:avLst/>
          </a:prstGeom>
          <a:noFill/>
          <a:ln w="9525">
            <a:solidFill>
              <a:srgbClr val="F8F8F8">
                <a:alpha val="10196"/>
              </a:srgbClr>
            </a:solidFill>
            <a:round/>
            <a:headEnd/>
            <a:tailEnd/>
          </a:ln>
        </p:spPr>
        <p:txBody>
          <a:bodyPr/>
          <a:lstStyle/>
          <a:p>
            <a:endParaRPr lang="zh-CN" altLang="en-US"/>
          </a:p>
        </p:txBody>
      </p:sp>
      <p:sp>
        <p:nvSpPr>
          <p:cNvPr id="69642" name="Line 10"/>
          <p:cNvSpPr>
            <a:spLocks noChangeShapeType="1"/>
          </p:cNvSpPr>
          <p:nvPr/>
        </p:nvSpPr>
        <p:spPr bwMode="gray">
          <a:xfrm flipH="1">
            <a:off x="2227263" y="3182938"/>
            <a:ext cx="874712" cy="712787"/>
          </a:xfrm>
          <a:prstGeom prst="line">
            <a:avLst/>
          </a:prstGeom>
          <a:noFill/>
          <a:ln w="9525">
            <a:solidFill>
              <a:srgbClr val="F8F8F8">
                <a:alpha val="39999"/>
              </a:srgbClr>
            </a:solidFill>
            <a:round/>
            <a:headEnd/>
            <a:tailEnd/>
          </a:ln>
        </p:spPr>
        <p:txBody>
          <a:bodyPr/>
          <a:lstStyle/>
          <a:p>
            <a:endParaRPr lang="zh-CN" altLang="en-US"/>
          </a:p>
        </p:txBody>
      </p:sp>
      <p:sp>
        <p:nvSpPr>
          <p:cNvPr id="69643" name="Line 11"/>
          <p:cNvSpPr>
            <a:spLocks noChangeShapeType="1"/>
          </p:cNvSpPr>
          <p:nvPr/>
        </p:nvSpPr>
        <p:spPr bwMode="gray">
          <a:xfrm>
            <a:off x="5981700" y="3198813"/>
            <a:ext cx="874713" cy="712787"/>
          </a:xfrm>
          <a:prstGeom prst="line">
            <a:avLst/>
          </a:prstGeom>
          <a:noFill/>
          <a:ln w="9525">
            <a:solidFill>
              <a:srgbClr val="F8F8F8">
                <a:alpha val="39999"/>
              </a:srgbClr>
            </a:solidFill>
            <a:round/>
            <a:headEnd/>
            <a:tailEnd/>
          </a:ln>
        </p:spPr>
        <p:txBody>
          <a:bodyPr/>
          <a:lstStyle/>
          <a:p>
            <a:endParaRPr lang="zh-CN" altLang="en-US"/>
          </a:p>
        </p:txBody>
      </p:sp>
      <p:sp>
        <p:nvSpPr>
          <p:cNvPr id="69644" name="Line 12"/>
          <p:cNvSpPr>
            <a:spLocks noChangeShapeType="1"/>
          </p:cNvSpPr>
          <p:nvPr/>
        </p:nvSpPr>
        <p:spPr bwMode="gray">
          <a:xfrm>
            <a:off x="4575175" y="3381375"/>
            <a:ext cx="0" cy="825500"/>
          </a:xfrm>
          <a:prstGeom prst="line">
            <a:avLst/>
          </a:prstGeom>
          <a:noFill/>
          <a:ln w="9525">
            <a:solidFill>
              <a:srgbClr val="F8F8F8">
                <a:alpha val="30196"/>
              </a:srgbClr>
            </a:solidFill>
            <a:round/>
            <a:headEnd/>
            <a:tailEnd/>
          </a:ln>
        </p:spPr>
        <p:txBody>
          <a:bodyPr/>
          <a:lstStyle/>
          <a:p>
            <a:endParaRPr lang="zh-CN" altLang="en-US"/>
          </a:p>
        </p:txBody>
      </p:sp>
      <p:sp>
        <p:nvSpPr>
          <p:cNvPr id="69645" name="Freeform 13"/>
          <p:cNvSpPr>
            <a:spLocks/>
          </p:cNvSpPr>
          <p:nvPr/>
        </p:nvSpPr>
        <p:spPr bwMode="gray">
          <a:xfrm>
            <a:off x="685800" y="3187700"/>
            <a:ext cx="7743825" cy="1036638"/>
          </a:xfrm>
          <a:custGeom>
            <a:avLst/>
            <a:gdLst>
              <a:gd name="T0" fmla="*/ 0 w 4878"/>
              <a:gd name="T1" fmla="*/ 0 h 653"/>
              <a:gd name="T2" fmla="*/ 2443 w 4878"/>
              <a:gd name="T3" fmla="*/ 649 h 653"/>
              <a:gd name="T4" fmla="*/ 4878 w 4878"/>
              <a:gd name="T5" fmla="*/ 17 h 653"/>
              <a:gd name="T6" fmla="*/ 0 60000 65536"/>
              <a:gd name="T7" fmla="*/ 0 60000 65536"/>
              <a:gd name="T8" fmla="*/ 0 60000 65536"/>
              <a:gd name="T9" fmla="*/ 0 w 4878"/>
              <a:gd name="T10" fmla="*/ 0 h 653"/>
              <a:gd name="T11" fmla="*/ 4878 w 4878"/>
              <a:gd name="T12" fmla="*/ 653 h 653"/>
            </a:gdLst>
            <a:ahLst/>
            <a:cxnLst>
              <a:cxn ang="T6">
                <a:pos x="T0" y="T1"/>
              </a:cxn>
              <a:cxn ang="T7">
                <a:pos x="T2" y="T3"/>
              </a:cxn>
              <a:cxn ang="T8">
                <a:pos x="T4" y="T5"/>
              </a:cxn>
            </a:cxnLst>
            <a:rect l="T9" t="T10" r="T11" b="T12"/>
            <a:pathLst>
              <a:path w="4878" h="653">
                <a:moveTo>
                  <a:pt x="0" y="0"/>
                </a:moveTo>
                <a:cubicBezTo>
                  <a:pt x="522" y="422"/>
                  <a:pt x="1577" y="653"/>
                  <a:pt x="2443" y="649"/>
                </a:cubicBezTo>
                <a:cubicBezTo>
                  <a:pt x="3387" y="645"/>
                  <a:pt x="4229" y="447"/>
                  <a:pt x="4878" y="17"/>
                </a:cubicBezTo>
              </a:path>
            </a:pathLst>
          </a:custGeom>
          <a:noFill/>
          <a:ln w="28575">
            <a:solidFill>
              <a:srgbClr val="FFFFFF">
                <a:alpha val="79999"/>
              </a:srgbClr>
            </a:solidFill>
            <a:round/>
            <a:headEnd/>
            <a:tailEnd/>
          </a:ln>
        </p:spPr>
        <p:txBody>
          <a:bodyPr/>
          <a:lstStyle/>
          <a:p>
            <a:endParaRPr lang="zh-CN" altLang="en-US"/>
          </a:p>
        </p:txBody>
      </p:sp>
      <p:pic>
        <p:nvPicPr>
          <p:cNvPr id="43" name="Picture 1"/>
          <p:cNvPicPr>
            <a:picLocks noChangeAspect="1" noChangeArrowheads="1"/>
          </p:cNvPicPr>
          <p:nvPr/>
        </p:nvPicPr>
        <p:blipFill>
          <a:blip r:embed="rId2" cstate="print"/>
          <a:srcRect/>
          <a:stretch>
            <a:fillRect/>
          </a:stretch>
        </p:blipFill>
        <p:spPr bwMode="auto">
          <a:xfrm>
            <a:off x="4818551" y="2589201"/>
            <a:ext cx="4325449" cy="2044758"/>
          </a:xfrm>
          <a:prstGeom prst="rect">
            <a:avLst/>
          </a:prstGeom>
          <a:noFill/>
          <a:ln w="9525">
            <a:noFill/>
            <a:miter lim="800000"/>
            <a:headEnd/>
            <a:tailEnd/>
          </a:ln>
          <a:effectLst/>
        </p:spPr>
      </p:pic>
      <p:pic>
        <p:nvPicPr>
          <p:cNvPr id="44" name="Picture 2"/>
          <p:cNvPicPr>
            <a:picLocks noChangeAspect="1" noChangeArrowheads="1"/>
          </p:cNvPicPr>
          <p:nvPr/>
        </p:nvPicPr>
        <p:blipFill>
          <a:blip r:embed="rId3" cstate="print"/>
          <a:srcRect/>
          <a:stretch>
            <a:fillRect/>
          </a:stretch>
        </p:blipFill>
        <p:spPr bwMode="auto">
          <a:xfrm>
            <a:off x="-174690" y="4122747"/>
            <a:ext cx="5020538" cy="2044728"/>
          </a:xfrm>
          <a:prstGeom prst="rect">
            <a:avLst/>
          </a:prstGeom>
          <a:noFill/>
          <a:ln w="9525">
            <a:noFill/>
            <a:miter lim="800000"/>
            <a:headEnd/>
            <a:tailEnd/>
          </a:ln>
          <a:effectLst/>
        </p:spPr>
      </p:pic>
      <p:pic>
        <p:nvPicPr>
          <p:cNvPr id="45" name="Picture 3"/>
          <p:cNvPicPr>
            <a:picLocks noChangeAspect="1" noChangeArrowheads="1"/>
          </p:cNvPicPr>
          <p:nvPr/>
        </p:nvPicPr>
        <p:blipFill>
          <a:blip r:embed="rId4" cstate="print"/>
          <a:srcRect/>
          <a:stretch>
            <a:fillRect/>
          </a:stretch>
        </p:blipFill>
        <p:spPr bwMode="auto">
          <a:xfrm>
            <a:off x="101570" y="1154085"/>
            <a:ext cx="4800666" cy="2044728"/>
          </a:xfrm>
          <a:prstGeom prst="rect">
            <a:avLst/>
          </a:prstGeom>
          <a:noFill/>
          <a:ln w="9525">
            <a:noFill/>
            <a:miter lim="800000"/>
            <a:headEnd/>
            <a:tailEnd/>
          </a:ln>
          <a:effectLst/>
        </p:spPr>
      </p:pic>
      <p:sp>
        <p:nvSpPr>
          <p:cNvPr id="14" name="内容占位符 6"/>
          <p:cNvSpPr>
            <a:spLocks noGrp="1"/>
          </p:cNvSpPr>
          <p:nvPr>
            <p:ph sz="quarter" idx="16"/>
          </p:nvPr>
        </p:nvSpPr>
        <p:spPr>
          <a:xfrm>
            <a:off x="8313" y="78660"/>
            <a:ext cx="4795837" cy="586316"/>
          </a:xfrm>
        </p:spPr>
        <p:txBody>
          <a:bodyPr/>
          <a:lstStyle/>
          <a:p>
            <a:pPr lvl="0"/>
            <a:r>
              <a:rPr dirty="0" smtClean="0"/>
              <a:t>数据结构</a:t>
            </a:r>
          </a:p>
        </p:txBody>
      </p:sp>
    </p:spTree>
    <p:extLst>
      <p:ext uri="{BB962C8B-B14F-4D97-AF65-F5344CB8AC3E}">
        <p14:creationId xmlns:p14="http://schemas.microsoft.com/office/powerpoint/2010/main" val="321859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ox(in)">
                                      <p:cBhvr>
                                        <p:cTn id="7" dur="500"/>
                                        <p:tgtEl>
                                          <p:spTgt spid="45"/>
                                        </p:tgtEl>
                                      </p:cBhvr>
                                    </p:animEffect>
                                  </p:childTnLst>
                                </p:cTn>
                              </p:par>
                              <p:par>
                                <p:cTn id="8" presetID="4" presetClass="entr" presetSubtype="16"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ox(in)">
                                      <p:cBhvr>
                                        <p:cTn id="10" dur="500"/>
                                        <p:tgtEl>
                                          <p:spTgt spid="44"/>
                                        </p:tgtEl>
                                      </p:cBhvr>
                                    </p:animEffect>
                                  </p:childTnLst>
                                </p:cTn>
                              </p:par>
                              <p:par>
                                <p:cTn id="11" presetID="4" presetClass="entr" presetSubtype="16"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ox(in)">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90440" y="1513096"/>
            <a:ext cx="8534400" cy="1107996"/>
          </a:xfrm>
          <a:prstGeom prst="rect">
            <a:avLst/>
          </a:prstGeom>
          <a:noFill/>
          <a:ln w="9525">
            <a:noFill/>
            <a:miter lim="800000"/>
            <a:headEnd/>
            <a:tailEnd/>
          </a:ln>
        </p:spPr>
        <p:txBody>
          <a:bodyPr>
            <a:spAutoFit/>
          </a:bodyPr>
          <a:lstStyle/>
          <a:p>
            <a:pPr>
              <a:spcBef>
                <a:spcPts val="1200"/>
              </a:spcBef>
              <a:buSzPct val="90000"/>
            </a:pPr>
            <a:r>
              <a:rPr lang="zh-CN" altLang="en-US" b="0" dirty="0">
                <a:latin typeface="楷体_GB2312" pitchFamily="49" charset="-122"/>
                <a:ea typeface="楷体_GB2312" pitchFamily="49" charset="-122"/>
              </a:rPr>
              <a:t>著名的瑞士计算机科学家</a:t>
            </a:r>
            <a:r>
              <a:rPr lang="en-US" altLang="zh-CN" b="0" dirty="0" err="1">
                <a:latin typeface="楷体_GB2312" pitchFamily="49" charset="-122"/>
                <a:ea typeface="楷体_GB2312" pitchFamily="49" charset="-122"/>
              </a:rPr>
              <a:t>N.Wirth</a:t>
            </a:r>
            <a:r>
              <a:rPr lang="zh-CN" altLang="en-US" b="0" dirty="0">
                <a:latin typeface="楷体_GB2312" pitchFamily="49" charset="-122"/>
                <a:ea typeface="楷体_GB2312" pitchFamily="49" charset="-122"/>
              </a:rPr>
              <a:t>教授提出公式：</a:t>
            </a:r>
          </a:p>
          <a:p>
            <a:pPr>
              <a:spcBef>
                <a:spcPts val="1200"/>
              </a:spcBef>
              <a:buSzPct val="90000"/>
            </a:pPr>
            <a:r>
              <a:rPr lang="zh-CN" altLang="en-US" b="0" dirty="0">
                <a:latin typeface="Tahoma" pitchFamily="34" charset="0"/>
              </a:rPr>
              <a:t>                </a:t>
            </a:r>
            <a:r>
              <a:rPr lang="en-US" altLang="zh-CN" sz="3200" b="0" dirty="0">
                <a:solidFill>
                  <a:srgbClr val="FF0000"/>
                </a:solidFill>
              </a:rPr>
              <a:t>Algorithm + Data Structures = Programs</a:t>
            </a:r>
          </a:p>
        </p:txBody>
      </p:sp>
      <p:sp>
        <p:nvSpPr>
          <p:cNvPr id="23555" name="AutoShape 3"/>
          <p:cNvSpPr>
            <a:spLocks noChangeArrowheads="1"/>
          </p:cNvSpPr>
          <p:nvPr/>
        </p:nvSpPr>
        <p:spPr bwMode="auto">
          <a:xfrm>
            <a:off x="3492500" y="3249865"/>
            <a:ext cx="3168650" cy="1225550"/>
          </a:xfrm>
          <a:prstGeom prst="wedgeRoundRectCallout">
            <a:avLst>
              <a:gd name="adj1" fmla="val -51"/>
              <a:gd name="adj2" fmla="val -102722"/>
              <a:gd name="adj3" fmla="val 16667"/>
            </a:avLst>
          </a:prstGeom>
          <a:solidFill>
            <a:schemeClr val="bg1"/>
          </a:solidFill>
          <a:ln w="9525">
            <a:solidFill>
              <a:schemeClr val="tx1"/>
            </a:solidFill>
            <a:miter lim="800000"/>
            <a:headEnd/>
            <a:tailEnd/>
          </a:ln>
        </p:spPr>
        <p:txBody>
          <a:bodyPr/>
          <a:lstStyle/>
          <a:p>
            <a:r>
              <a:rPr lang="zh-CN" altLang="en-US" dirty="0">
                <a:solidFill>
                  <a:srgbClr val="0070C0"/>
                </a:solidFill>
                <a:latin typeface="楷体_GB2312" pitchFamily="49" charset="-122"/>
                <a:ea typeface="楷体_GB2312" pitchFamily="49" charset="-122"/>
              </a:rPr>
              <a:t>数据结构</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问题的数学模型（指数据的逻辑结构和存储结构）</a:t>
            </a:r>
          </a:p>
        </p:txBody>
      </p:sp>
      <p:sp>
        <p:nvSpPr>
          <p:cNvPr id="23556" name="AutoShape 4"/>
          <p:cNvSpPr>
            <a:spLocks noChangeArrowheads="1"/>
          </p:cNvSpPr>
          <p:nvPr/>
        </p:nvSpPr>
        <p:spPr bwMode="auto">
          <a:xfrm>
            <a:off x="323850" y="3249865"/>
            <a:ext cx="2555875" cy="1512888"/>
          </a:xfrm>
          <a:prstGeom prst="wedgeRoundRectCallout">
            <a:avLst>
              <a:gd name="adj1" fmla="val 23417"/>
              <a:gd name="adj2" fmla="val -90292"/>
              <a:gd name="adj3" fmla="val 16667"/>
            </a:avLst>
          </a:prstGeom>
          <a:solidFill>
            <a:schemeClr val="bg1"/>
          </a:solidFill>
          <a:ln w="9525">
            <a:solidFill>
              <a:schemeClr val="tx1"/>
            </a:solidFill>
            <a:miter lim="800000"/>
            <a:headEnd/>
            <a:tailEnd/>
          </a:ln>
        </p:spPr>
        <p:txBody>
          <a:bodyPr/>
          <a:lstStyle/>
          <a:p>
            <a:r>
              <a:rPr lang="zh-CN" altLang="en-US" dirty="0">
                <a:solidFill>
                  <a:srgbClr val="0070C0"/>
                </a:solidFill>
                <a:latin typeface="楷体_GB2312" pitchFamily="49" charset="-122"/>
                <a:ea typeface="楷体_GB2312" pitchFamily="49" charset="-122"/>
              </a:rPr>
              <a:t>算法</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处理问题的策略（对数据运算的描述）</a:t>
            </a:r>
          </a:p>
        </p:txBody>
      </p:sp>
      <p:sp>
        <p:nvSpPr>
          <p:cNvPr id="23557" name="Text Box 5"/>
          <p:cNvSpPr txBox="1">
            <a:spLocks noChangeArrowheads="1"/>
          </p:cNvSpPr>
          <p:nvPr/>
        </p:nvSpPr>
        <p:spPr bwMode="auto">
          <a:xfrm>
            <a:off x="519057" y="4908805"/>
            <a:ext cx="8077200" cy="1514261"/>
          </a:xfrm>
          <a:prstGeom prst="rect">
            <a:avLst/>
          </a:prstGeom>
          <a:noFill/>
          <a:ln w="9525">
            <a:noFill/>
            <a:miter lim="800000"/>
            <a:headEnd/>
            <a:tailEnd/>
          </a:ln>
        </p:spPr>
        <p:txBody>
          <a:bodyPr>
            <a:spAutoFit/>
          </a:bodyPr>
          <a:lstStyle/>
          <a:p>
            <a:pPr>
              <a:lnSpc>
                <a:spcPct val="110000"/>
              </a:lnSpc>
              <a:spcBef>
                <a:spcPct val="20000"/>
              </a:spcBef>
            </a:pPr>
            <a:r>
              <a:rPr lang="en-US" altLang="zh-CN" sz="2800" b="0" dirty="0">
                <a:latin typeface="楷体_GB2312" pitchFamily="49" charset="-122"/>
                <a:ea typeface="楷体_GB2312" pitchFamily="49" charset="-122"/>
              </a:rPr>
              <a:t>    </a:t>
            </a:r>
            <a:r>
              <a:rPr lang="zh-CN" altLang="en-US" sz="2800" b="0" dirty="0">
                <a:latin typeface="楷体_GB2312" pitchFamily="49" charset="-122"/>
                <a:ea typeface="楷体_GB2312" pitchFamily="49" charset="-122"/>
              </a:rPr>
              <a:t>由此可见，程序设计的实质是对实际问题选择一种好的数据结构，再设计一个好的</a:t>
            </a:r>
            <a:r>
              <a:rPr lang="zh-CN" altLang="en-US" sz="2800" dirty="0">
                <a:solidFill>
                  <a:srgbClr val="C00000"/>
                </a:solidFill>
                <a:latin typeface="楷体_GB2312" pitchFamily="49" charset="-122"/>
                <a:ea typeface="楷体_GB2312" pitchFamily="49" charset="-122"/>
              </a:rPr>
              <a:t>算法</a:t>
            </a:r>
            <a:r>
              <a:rPr lang="zh-CN" altLang="en-US" sz="2800" b="0" dirty="0">
                <a:latin typeface="楷体_GB2312" pitchFamily="49" charset="-122"/>
                <a:ea typeface="楷体_GB2312" pitchFamily="49" charset="-122"/>
              </a:rPr>
              <a:t>，而好的算法在很大程度上</a:t>
            </a:r>
            <a:r>
              <a:rPr lang="zh-CN" altLang="en-US" sz="2800" dirty="0">
                <a:solidFill>
                  <a:srgbClr val="C00000"/>
                </a:solidFill>
                <a:latin typeface="楷体_GB2312" pitchFamily="49" charset="-122"/>
                <a:ea typeface="楷体_GB2312" pitchFamily="49" charset="-122"/>
              </a:rPr>
              <a:t>取决于</a:t>
            </a:r>
            <a:r>
              <a:rPr lang="zh-CN" altLang="en-US" sz="2800" b="0" dirty="0">
                <a:latin typeface="楷体_GB2312" pitchFamily="49" charset="-122"/>
                <a:ea typeface="楷体_GB2312" pitchFamily="49" charset="-122"/>
              </a:rPr>
              <a:t>描述实际问题的</a:t>
            </a:r>
            <a:r>
              <a:rPr lang="zh-CN" altLang="en-US" sz="2800" dirty="0">
                <a:solidFill>
                  <a:srgbClr val="C00000"/>
                </a:solidFill>
                <a:latin typeface="楷体_GB2312" pitchFamily="49" charset="-122"/>
                <a:ea typeface="楷体_GB2312" pitchFamily="49" charset="-122"/>
              </a:rPr>
              <a:t>数据结构</a:t>
            </a:r>
            <a:r>
              <a:rPr lang="zh-CN" altLang="en-US" sz="2800" b="0" dirty="0">
                <a:latin typeface="楷体_GB2312" pitchFamily="49" charset="-122"/>
                <a:ea typeface="楷体_GB2312" pitchFamily="49" charset="-122"/>
              </a:rPr>
              <a:t>。</a:t>
            </a:r>
          </a:p>
        </p:txBody>
      </p:sp>
      <p:sp>
        <p:nvSpPr>
          <p:cNvPr id="23558" name="AutoShape 6"/>
          <p:cNvSpPr>
            <a:spLocks noChangeArrowheads="1"/>
          </p:cNvSpPr>
          <p:nvPr/>
        </p:nvSpPr>
        <p:spPr bwMode="auto">
          <a:xfrm>
            <a:off x="6948488" y="3249865"/>
            <a:ext cx="1693862" cy="503238"/>
          </a:xfrm>
          <a:prstGeom prst="wedgeRoundRectCallout">
            <a:avLst>
              <a:gd name="adj1" fmla="val -16356"/>
              <a:gd name="adj2" fmla="val -195741"/>
              <a:gd name="adj3" fmla="val 16667"/>
            </a:avLst>
          </a:prstGeom>
          <a:solidFill>
            <a:schemeClr val="bg1"/>
          </a:solidFill>
          <a:ln w="9525">
            <a:solidFill>
              <a:schemeClr val="tx1"/>
            </a:solidFill>
            <a:miter lim="800000"/>
            <a:headEnd/>
            <a:tailEnd/>
          </a:ln>
        </p:spPr>
        <p:txBody>
          <a:bodyPr/>
          <a:lstStyle/>
          <a:p>
            <a:r>
              <a:rPr lang="zh-CN" altLang="en-US" dirty="0">
                <a:solidFill>
                  <a:srgbClr val="0070C0"/>
                </a:solidFill>
                <a:latin typeface="楷体_GB2312" pitchFamily="49" charset="-122"/>
                <a:ea typeface="楷体_GB2312" pitchFamily="49" charset="-122"/>
              </a:rPr>
              <a:t>程序设计</a:t>
            </a:r>
          </a:p>
        </p:txBody>
      </p:sp>
      <p:sp>
        <p:nvSpPr>
          <p:cNvPr id="16" name="内容占位符 15"/>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8"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dissolve">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0765" name="Group 77"/>
          <p:cNvGraphicFramePr>
            <a:graphicFrameLocks noGrp="1"/>
          </p:cNvGraphicFramePr>
          <p:nvPr/>
        </p:nvGraphicFramePr>
        <p:xfrm>
          <a:off x="5703903" y="3679236"/>
          <a:ext cx="2447925" cy="3108960"/>
        </p:xfrm>
        <a:graphic>
          <a:graphicData uri="http://schemas.openxmlformats.org/drawingml/2006/table">
            <a:tbl>
              <a:tblPr/>
              <a:tblGrid>
                <a:gridCol w="1008063"/>
                <a:gridCol w="1439862"/>
              </a:tblGrid>
              <a:tr h="4759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793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Times New Roman" pitchFamily="18" charset="0"/>
                          <a:ea typeface="楷体_GB2312" pitchFamily="49" charset="-122"/>
                        </a:rPr>
                        <a:t>张红</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楷体_GB2312" pitchFamily="49" charset="-122"/>
                        </a:rPr>
                        <a:t>135***</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793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楷体_GB2312" pitchFamily="49" charset="-122"/>
                        </a:rPr>
                        <a:t>李伟</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136***</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793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smtClean="0">
                          <a:ln>
                            <a:noFill/>
                          </a:ln>
                          <a:solidFill>
                            <a:schemeClr val="tx1"/>
                          </a:solidFill>
                          <a:effectLst/>
                          <a:latin typeface="Times New Roman" pitchFamily="18" charset="0"/>
                          <a:ea typeface="楷体_GB2312" pitchFamily="49" charset="-122"/>
                        </a:rPr>
                        <a:t>王刚</a:t>
                      </a: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smtClean="0">
                          <a:ln>
                            <a:noFill/>
                          </a:ln>
                          <a:solidFill>
                            <a:schemeClr val="tx1"/>
                          </a:solidFill>
                          <a:effectLst/>
                          <a:latin typeface="Times New Roman" pitchFamily="18" charset="0"/>
                          <a:ea typeface="宋体" pitchFamily="2" charset="-122"/>
                        </a:rPr>
                        <a:t>137***</a:t>
                      </a: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919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r h="4793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r>
            </a:tbl>
          </a:graphicData>
        </a:graphic>
      </p:graphicFrame>
      <p:sp>
        <p:nvSpPr>
          <p:cNvPr id="24604" name="Rectangle 2"/>
          <p:cNvSpPr>
            <a:spLocks noChangeArrowheads="1"/>
          </p:cNvSpPr>
          <p:nvPr/>
        </p:nvSpPr>
        <p:spPr bwMode="auto">
          <a:xfrm>
            <a:off x="336492" y="1488456"/>
            <a:ext cx="8229600" cy="1708160"/>
          </a:xfrm>
          <a:prstGeom prst="rect">
            <a:avLst/>
          </a:prstGeom>
          <a:noFill/>
          <a:ln w="9525">
            <a:noFill/>
            <a:miter lim="800000"/>
            <a:headEnd/>
            <a:tailEnd/>
          </a:ln>
        </p:spPr>
        <p:txBody>
          <a:bodyPr>
            <a:spAutoFit/>
          </a:bodyPr>
          <a:lstStyle/>
          <a:p>
            <a:pPr>
              <a:spcBef>
                <a:spcPct val="50000"/>
              </a:spcBef>
            </a:pPr>
            <a:r>
              <a:rPr lang="zh-CN" altLang="en-US" sz="2800" dirty="0">
                <a:solidFill>
                  <a:srgbClr val="FF0000"/>
                </a:solidFill>
                <a:latin typeface="楷体_GB2312" pitchFamily="49" charset="-122"/>
                <a:ea typeface="楷体_GB2312" pitchFamily="49" charset="-122"/>
              </a:rPr>
              <a:t>例</a:t>
            </a:r>
            <a:r>
              <a:rPr lang="en-US" altLang="zh-CN" sz="2800" dirty="0">
                <a:solidFill>
                  <a:srgbClr val="FF0000"/>
                </a:solidFill>
                <a:latin typeface="楷体_GB2312" pitchFamily="49" charset="-122"/>
                <a:ea typeface="楷体_GB2312" pitchFamily="49" charset="-122"/>
              </a:rPr>
              <a:t>3</a:t>
            </a:r>
            <a:r>
              <a:rPr lang="zh-CN" altLang="en-US" sz="2800" dirty="0">
                <a:solidFill>
                  <a:srgbClr val="FF0000"/>
                </a:solidFill>
                <a:latin typeface="楷体_GB2312" pitchFamily="49" charset="-122"/>
                <a:ea typeface="楷体_GB2312" pitchFamily="49" charset="-122"/>
              </a:rPr>
              <a:t>：电话号码查询</a:t>
            </a:r>
          </a:p>
          <a:p>
            <a:pPr>
              <a:spcBef>
                <a:spcPts val="600"/>
              </a:spcBef>
            </a:pPr>
            <a:r>
              <a:rPr lang="zh-CN" altLang="en-US" b="0" dirty="0">
                <a:solidFill>
                  <a:srgbClr val="000000"/>
                </a:solidFill>
                <a:latin typeface="楷体_GB2312" pitchFamily="49" charset="-122"/>
                <a:ea typeface="楷体_GB2312" pitchFamily="49" charset="-122"/>
              </a:rPr>
              <a:t>    编写一个程序，查询某单位的职工电话号码。要求对任意给出的一个姓名，若该人有电话号码，则要快速找到其电话号码；否则指出该人没有电话号码。</a:t>
            </a:r>
          </a:p>
        </p:txBody>
      </p:sp>
      <p:sp>
        <p:nvSpPr>
          <p:cNvPr id="24605" name="Text Box 13"/>
          <p:cNvSpPr txBox="1">
            <a:spLocks noChangeArrowheads="1"/>
          </p:cNvSpPr>
          <p:nvPr/>
        </p:nvSpPr>
        <p:spPr bwMode="auto">
          <a:xfrm>
            <a:off x="5410200" y="5804901"/>
            <a:ext cx="1143000" cy="396875"/>
          </a:xfrm>
          <a:prstGeom prst="rect">
            <a:avLst/>
          </a:prstGeom>
          <a:noFill/>
          <a:ln w="9525">
            <a:noFill/>
            <a:miter lim="800000"/>
            <a:headEnd/>
            <a:tailEnd/>
          </a:ln>
        </p:spPr>
        <p:txBody>
          <a:bodyPr>
            <a:spAutoFit/>
          </a:bodyPr>
          <a:lstStyle/>
          <a:p>
            <a:pPr>
              <a:spcBef>
                <a:spcPct val="50000"/>
              </a:spcBef>
            </a:pPr>
            <a:r>
              <a:rPr lang="en-US" altLang="zh-CN" sz="2000" b="0">
                <a:solidFill>
                  <a:srgbClr val="000000"/>
                </a:solidFill>
              </a:rPr>
              <a:t> </a:t>
            </a:r>
            <a:endParaRPr lang="en-US" altLang="zh-CN" b="0">
              <a:solidFill>
                <a:srgbClr val="000000"/>
              </a:solidFill>
            </a:endParaRPr>
          </a:p>
        </p:txBody>
      </p:sp>
      <p:grpSp>
        <p:nvGrpSpPr>
          <p:cNvPr id="24606" name="Group 76"/>
          <p:cNvGrpSpPr>
            <a:grpSpLocks/>
          </p:cNvGrpSpPr>
          <p:nvPr/>
        </p:nvGrpSpPr>
        <p:grpSpPr bwMode="auto">
          <a:xfrm>
            <a:off x="5594352" y="3715752"/>
            <a:ext cx="2695576" cy="2579688"/>
            <a:chOff x="3524" y="2272"/>
            <a:chExt cx="1698" cy="1625"/>
          </a:xfrm>
        </p:grpSpPr>
        <p:sp>
          <p:nvSpPr>
            <p:cNvPr id="24617" name="Text Box 11"/>
            <p:cNvSpPr txBox="1">
              <a:spLocks noChangeArrowheads="1"/>
            </p:cNvSpPr>
            <p:nvPr/>
          </p:nvSpPr>
          <p:spPr bwMode="auto">
            <a:xfrm>
              <a:off x="3524" y="2272"/>
              <a:ext cx="720" cy="250"/>
            </a:xfrm>
            <a:prstGeom prst="rect">
              <a:avLst/>
            </a:prstGeom>
            <a:noFill/>
            <a:ln w="9525">
              <a:noFill/>
              <a:miter lim="800000"/>
              <a:headEnd/>
              <a:tailEnd/>
            </a:ln>
          </p:spPr>
          <p:txBody>
            <a:bodyPr>
              <a:spAutoFit/>
            </a:bodyPr>
            <a:lstStyle/>
            <a:p>
              <a:pPr>
                <a:spcBef>
                  <a:spcPct val="50000"/>
                </a:spcBef>
              </a:pPr>
              <a:r>
                <a:rPr lang="en-US" altLang="zh-CN" sz="2000" b="0" dirty="0">
                  <a:solidFill>
                    <a:srgbClr val="000000"/>
                  </a:solidFill>
                </a:rPr>
                <a:t>    </a:t>
              </a:r>
              <a:r>
                <a:rPr lang="zh-CN" altLang="en-US" sz="2000" b="0" dirty="0">
                  <a:solidFill>
                    <a:srgbClr val="000000"/>
                  </a:solidFill>
                </a:rPr>
                <a:t>姓名</a:t>
              </a:r>
            </a:p>
          </p:txBody>
        </p:sp>
        <p:sp>
          <p:nvSpPr>
            <p:cNvPr id="24618" name="Text Box 14"/>
            <p:cNvSpPr txBox="1">
              <a:spLocks noChangeArrowheads="1"/>
            </p:cNvSpPr>
            <p:nvPr/>
          </p:nvSpPr>
          <p:spPr bwMode="auto">
            <a:xfrm>
              <a:off x="4214" y="2272"/>
              <a:ext cx="1008" cy="250"/>
            </a:xfrm>
            <a:prstGeom prst="rect">
              <a:avLst/>
            </a:prstGeom>
            <a:noFill/>
            <a:ln w="9525">
              <a:noFill/>
              <a:miter lim="800000"/>
              <a:headEnd/>
              <a:tailEnd/>
            </a:ln>
          </p:spPr>
          <p:txBody>
            <a:bodyPr>
              <a:spAutoFit/>
            </a:bodyPr>
            <a:lstStyle/>
            <a:p>
              <a:pPr>
                <a:spcBef>
                  <a:spcPct val="50000"/>
                </a:spcBef>
              </a:pPr>
              <a:r>
                <a:rPr lang="zh-CN" altLang="en-US" sz="2000" b="0" dirty="0">
                  <a:solidFill>
                    <a:srgbClr val="000000"/>
                  </a:solidFill>
                </a:rPr>
                <a:t>电话号码</a:t>
              </a:r>
            </a:p>
          </p:txBody>
        </p:sp>
        <p:sp>
          <p:nvSpPr>
            <p:cNvPr id="24619" name="Text Box 17"/>
            <p:cNvSpPr txBox="1">
              <a:spLocks noChangeArrowheads="1"/>
            </p:cNvSpPr>
            <p:nvPr/>
          </p:nvSpPr>
          <p:spPr bwMode="auto">
            <a:xfrm>
              <a:off x="3784" y="3657"/>
              <a:ext cx="349" cy="240"/>
            </a:xfrm>
            <a:prstGeom prst="rect">
              <a:avLst/>
            </a:prstGeom>
            <a:noFill/>
            <a:ln w="9525">
              <a:noFill/>
              <a:miter lim="800000"/>
              <a:headEnd/>
              <a:tailEnd/>
            </a:ln>
          </p:spPr>
          <p:txBody>
            <a:bodyPr vert="eaVert">
              <a:spAutoFit/>
            </a:bodyPr>
            <a:lstStyle/>
            <a:p>
              <a:pPr>
                <a:spcBef>
                  <a:spcPct val="50000"/>
                </a:spcBef>
              </a:pPr>
              <a:r>
                <a:rPr lang="en-US" altLang="zh-CN" b="0">
                  <a:solidFill>
                    <a:srgbClr val="000000"/>
                  </a:solidFill>
                </a:rPr>
                <a:t>…</a:t>
              </a:r>
            </a:p>
          </p:txBody>
        </p:sp>
        <p:sp>
          <p:nvSpPr>
            <p:cNvPr id="24620" name="Text Box 22"/>
            <p:cNvSpPr txBox="1">
              <a:spLocks noChangeArrowheads="1"/>
            </p:cNvSpPr>
            <p:nvPr/>
          </p:nvSpPr>
          <p:spPr bwMode="auto">
            <a:xfrm>
              <a:off x="3784" y="3294"/>
              <a:ext cx="349" cy="240"/>
            </a:xfrm>
            <a:prstGeom prst="rect">
              <a:avLst/>
            </a:prstGeom>
            <a:noFill/>
            <a:ln w="9525">
              <a:noFill/>
              <a:miter lim="800000"/>
              <a:headEnd/>
              <a:tailEnd/>
            </a:ln>
          </p:spPr>
          <p:txBody>
            <a:bodyPr vert="eaVert">
              <a:spAutoFit/>
            </a:bodyPr>
            <a:lstStyle/>
            <a:p>
              <a:pPr>
                <a:spcBef>
                  <a:spcPct val="50000"/>
                </a:spcBef>
              </a:pPr>
              <a:r>
                <a:rPr lang="en-US" altLang="zh-CN" b="0">
                  <a:solidFill>
                    <a:srgbClr val="000000"/>
                  </a:solidFill>
                </a:rPr>
                <a:t>…</a:t>
              </a:r>
            </a:p>
          </p:txBody>
        </p:sp>
      </p:grpSp>
      <p:grpSp>
        <p:nvGrpSpPr>
          <p:cNvPr id="24607" name="Group 24"/>
          <p:cNvGrpSpPr>
            <a:grpSpLocks/>
          </p:cNvGrpSpPr>
          <p:nvPr/>
        </p:nvGrpSpPr>
        <p:grpSpPr bwMode="auto">
          <a:xfrm>
            <a:off x="1139778" y="4336470"/>
            <a:ext cx="3810000" cy="2159000"/>
            <a:chOff x="286" y="1584"/>
            <a:chExt cx="2400" cy="1360"/>
          </a:xfrm>
        </p:grpSpPr>
        <p:sp>
          <p:nvSpPr>
            <p:cNvPr id="24611" name="Text Box 25"/>
            <p:cNvSpPr txBox="1">
              <a:spLocks noChangeArrowheads="1"/>
            </p:cNvSpPr>
            <p:nvPr/>
          </p:nvSpPr>
          <p:spPr bwMode="auto">
            <a:xfrm>
              <a:off x="526" y="1584"/>
              <a:ext cx="1920" cy="256"/>
            </a:xfrm>
            <a:prstGeom prst="rect">
              <a:avLst/>
            </a:prstGeom>
            <a:noFill/>
            <a:ln w="9525">
              <a:solidFill>
                <a:srgbClr val="000000"/>
              </a:solidFill>
              <a:miter lim="800000"/>
              <a:headEnd/>
              <a:tailEnd/>
            </a:ln>
          </p:spPr>
          <p:txBody>
            <a:bodyPr>
              <a:spAutoFit/>
            </a:bodyPr>
            <a:lstStyle/>
            <a:p>
              <a:pPr algn="ctr">
                <a:spcBef>
                  <a:spcPct val="50000"/>
                </a:spcBef>
              </a:pPr>
              <a:r>
                <a:rPr lang="zh-CN" altLang="en-US" sz="2000" b="0" dirty="0">
                  <a:solidFill>
                    <a:srgbClr val="000000"/>
                  </a:solidFill>
                  <a:ea typeface="楷体_GB2312" pitchFamily="49" charset="-122"/>
                </a:rPr>
                <a:t>构造一张电话号码表</a:t>
              </a:r>
            </a:p>
          </p:txBody>
        </p:sp>
        <p:grpSp>
          <p:nvGrpSpPr>
            <p:cNvPr id="24612" name="Group 26"/>
            <p:cNvGrpSpPr>
              <a:grpSpLocks/>
            </p:cNvGrpSpPr>
            <p:nvPr/>
          </p:nvGrpSpPr>
          <p:grpSpPr bwMode="auto">
            <a:xfrm>
              <a:off x="286" y="1844"/>
              <a:ext cx="2400" cy="1100"/>
              <a:chOff x="286" y="1844"/>
              <a:chExt cx="2400" cy="1100"/>
            </a:xfrm>
          </p:grpSpPr>
          <p:sp>
            <p:nvSpPr>
              <p:cNvPr id="24613" name="Text Box 27"/>
              <p:cNvSpPr txBox="1">
                <a:spLocks noChangeArrowheads="1"/>
              </p:cNvSpPr>
              <p:nvPr/>
            </p:nvSpPr>
            <p:spPr bwMode="auto">
              <a:xfrm>
                <a:off x="286" y="2132"/>
                <a:ext cx="2400" cy="256"/>
              </a:xfrm>
              <a:prstGeom prst="rect">
                <a:avLst/>
              </a:prstGeom>
              <a:noFill/>
              <a:ln w="9525">
                <a:solidFill>
                  <a:srgbClr val="000000"/>
                </a:solidFill>
                <a:miter lim="800000"/>
                <a:headEnd/>
                <a:tailEnd/>
              </a:ln>
            </p:spPr>
            <p:txBody>
              <a:bodyPr>
                <a:spAutoFit/>
              </a:bodyPr>
              <a:lstStyle/>
              <a:p>
                <a:pPr>
                  <a:spcBef>
                    <a:spcPct val="50000"/>
                  </a:spcBef>
                </a:pPr>
                <a:r>
                  <a:rPr lang="zh-CN" altLang="en-US" sz="2000" b="0">
                    <a:solidFill>
                      <a:srgbClr val="000000"/>
                    </a:solidFill>
                    <a:ea typeface="楷体_GB2312" pitchFamily="49" charset="-122"/>
                  </a:rPr>
                  <a:t>将表中记录顺序存放在计算机中</a:t>
                </a:r>
              </a:p>
            </p:txBody>
          </p:sp>
          <p:sp>
            <p:nvSpPr>
              <p:cNvPr id="24614" name="Text Box 28"/>
              <p:cNvSpPr txBox="1">
                <a:spLocks noChangeArrowheads="1"/>
              </p:cNvSpPr>
              <p:nvPr/>
            </p:nvSpPr>
            <p:spPr bwMode="auto">
              <a:xfrm>
                <a:off x="864" y="2688"/>
                <a:ext cx="1152" cy="256"/>
              </a:xfrm>
              <a:prstGeom prst="rect">
                <a:avLst/>
              </a:prstGeom>
              <a:noFill/>
              <a:ln w="9525">
                <a:solidFill>
                  <a:srgbClr val="000000"/>
                </a:solidFill>
                <a:miter lim="800000"/>
                <a:headEnd/>
                <a:tailEnd/>
              </a:ln>
            </p:spPr>
            <p:txBody>
              <a:bodyPr>
                <a:spAutoFit/>
              </a:bodyPr>
              <a:lstStyle/>
              <a:p>
                <a:pPr>
                  <a:spcBef>
                    <a:spcPct val="50000"/>
                  </a:spcBef>
                </a:pPr>
                <a:r>
                  <a:rPr lang="zh-CN" altLang="en-US" sz="2000" b="0">
                    <a:solidFill>
                      <a:srgbClr val="000000"/>
                    </a:solidFill>
                    <a:ea typeface="楷体_GB2312" pitchFamily="49" charset="-122"/>
                  </a:rPr>
                  <a:t>从头开始查找</a:t>
                </a:r>
              </a:p>
            </p:txBody>
          </p:sp>
          <p:sp>
            <p:nvSpPr>
              <p:cNvPr id="24615" name="Line 29"/>
              <p:cNvSpPr>
                <a:spLocks noChangeShapeType="1"/>
              </p:cNvSpPr>
              <p:nvPr/>
            </p:nvSpPr>
            <p:spPr bwMode="auto">
              <a:xfrm>
                <a:off x="1488" y="1844"/>
                <a:ext cx="0" cy="288"/>
              </a:xfrm>
              <a:prstGeom prst="line">
                <a:avLst/>
              </a:prstGeom>
              <a:noFill/>
              <a:ln w="9525">
                <a:solidFill>
                  <a:schemeClr val="tx1"/>
                </a:solidFill>
                <a:miter lim="800000"/>
                <a:headEnd/>
                <a:tailEnd type="triangle" w="med" len="med"/>
              </a:ln>
            </p:spPr>
            <p:txBody>
              <a:bodyPr wrap="none"/>
              <a:lstStyle/>
              <a:p>
                <a:endParaRPr lang="zh-CN" altLang="en-US" b="0"/>
              </a:p>
            </p:txBody>
          </p:sp>
          <p:sp>
            <p:nvSpPr>
              <p:cNvPr id="24616" name="Line 30"/>
              <p:cNvSpPr>
                <a:spLocks noChangeShapeType="1"/>
              </p:cNvSpPr>
              <p:nvPr/>
            </p:nvSpPr>
            <p:spPr bwMode="auto">
              <a:xfrm>
                <a:off x="1488" y="2400"/>
                <a:ext cx="0" cy="288"/>
              </a:xfrm>
              <a:prstGeom prst="line">
                <a:avLst/>
              </a:prstGeom>
              <a:noFill/>
              <a:ln w="9525">
                <a:solidFill>
                  <a:schemeClr val="tx1"/>
                </a:solidFill>
                <a:miter lim="800000"/>
                <a:headEnd/>
                <a:tailEnd type="triangle" w="med" len="med"/>
              </a:ln>
            </p:spPr>
            <p:txBody>
              <a:bodyPr wrap="none"/>
              <a:lstStyle/>
              <a:p>
                <a:endParaRPr lang="zh-CN" altLang="en-US" b="0"/>
              </a:p>
            </p:txBody>
          </p:sp>
        </p:grpSp>
      </p:grpSp>
      <p:sp>
        <p:nvSpPr>
          <p:cNvPr id="24608" name="Text Box 31"/>
          <p:cNvSpPr txBox="1">
            <a:spLocks noChangeArrowheads="1"/>
          </p:cNvSpPr>
          <p:nvPr/>
        </p:nvSpPr>
        <p:spPr bwMode="auto">
          <a:xfrm>
            <a:off x="5776929" y="3131541"/>
            <a:ext cx="2514600" cy="457200"/>
          </a:xfrm>
          <a:prstGeom prst="rect">
            <a:avLst/>
          </a:prstGeom>
          <a:noFill/>
          <a:ln w="9525">
            <a:noFill/>
            <a:miter lim="800000"/>
            <a:headEnd/>
            <a:tailEnd/>
          </a:ln>
        </p:spPr>
        <p:txBody>
          <a:bodyPr>
            <a:spAutoFit/>
          </a:bodyPr>
          <a:lstStyle/>
          <a:p>
            <a:pPr>
              <a:spcBef>
                <a:spcPct val="50000"/>
              </a:spcBef>
            </a:pPr>
            <a:r>
              <a:rPr lang="en-US" altLang="zh-CN" dirty="0">
                <a:solidFill>
                  <a:srgbClr val="0070C0"/>
                </a:solidFill>
                <a:latin typeface="楷体_GB2312" pitchFamily="49" charset="-122"/>
                <a:ea typeface="楷体_GB2312" pitchFamily="49" charset="-122"/>
              </a:rPr>
              <a:t> </a:t>
            </a:r>
            <a:r>
              <a:rPr lang="zh-CN" altLang="en-US" dirty="0">
                <a:solidFill>
                  <a:srgbClr val="0070C0"/>
                </a:solidFill>
                <a:latin typeface="楷体_GB2312" pitchFamily="49" charset="-122"/>
                <a:ea typeface="楷体_GB2312" pitchFamily="49" charset="-122"/>
              </a:rPr>
              <a:t>电话号码表</a:t>
            </a:r>
          </a:p>
        </p:txBody>
      </p:sp>
      <p:sp>
        <p:nvSpPr>
          <p:cNvPr id="24609" name="Text Box 32"/>
          <p:cNvSpPr txBox="1">
            <a:spLocks noChangeArrowheads="1"/>
          </p:cNvSpPr>
          <p:nvPr/>
        </p:nvSpPr>
        <p:spPr bwMode="auto">
          <a:xfrm>
            <a:off x="995316" y="3688770"/>
            <a:ext cx="3200400" cy="457200"/>
          </a:xfrm>
          <a:prstGeom prst="rect">
            <a:avLst/>
          </a:prstGeom>
          <a:noFill/>
          <a:ln w="9525">
            <a:noFill/>
            <a:miter lim="800000"/>
            <a:headEnd/>
            <a:tailEnd/>
          </a:ln>
        </p:spPr>
        <p:txBody>
          <a:bodyPr>
            <a:spAutoFit/>
          </a:bodyPr>
          <a:lstStyle/>
          <a:p>
            <a:pPr>
              <a:spcBef>
                <a:spcPct val="50000"/>
              </a:spcBef>
            </a:pPr>
            <a:r>
              <a:rPr lang="zh-CN" altLang="en-US" dirty="0">
                <a:solidFill>
                  <a:srgbClr val="0070C0"/>
                </a:solidFill>
                <a:ea typeface="楷体_GB2312" pitchFamily="49" charset="-122"/>
              </a:rPr>
              <a:t>最简单的</a:t>
            </a:r>
            <a:r>
              <a:rPr lang="zh-CN" altLang="en-US" dirty="0" smtClean="0">
                <a:solidFill>
                  <a:srgbClr val="0070C0"/>
                </a:solidFill>
                <a:ea typeface="楷体_GB2312" pitchFamily="49" charset="-122"/>
              </a:rPr>
              <a:t>方法</a:t>
            </a:r>
            <a:r>
              <a:rPr lang="zh-CN" altLang="en-US" dirty="0">
                <a:solidFill>
                  <a:srgbClr val="0070C0"/>
                </a:solidFill>
                <a:ea typeface="楷体_GB2312" pitchFamily="49" charset="-122"/>
              </a:rPr>
              <a:t>：</a:t>
            </a:r>
          </a:p>
        </p:txBody>
      </p:sp>
      <p:sp>
        <p:nvSpPr>
          <p:cNvPr id="29" name="内容占位符 28"/>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20"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609"/>
                                        </p:tgtEl>
                                        <p:attrNameLst>
                                          <p:attrName>style.visibility</p:attrName>
                                        </p:attrNameLst>
                                      </p:cBhvr>
                                      <p:to>
                                        <p:strVal val="visible"/>
                                      </p:to>
                                    </p:set>
                                    <p:animEffect transition="in" filter="wipe(up)">
                                      <p:cBhvr>
                                        <p:cTn id="7" dur="500"/>
                                        <p:tgtEl>
                                          <p:spTgt spid="2460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607"/>
                                        </p:tgtEl>
                                        <p:attrNameLst>
                                          <p:attrName>style.visibility</p:attrName>
                                        </p:attrNameLst>
                                      </p:cBhvr>
                                      <p:to>
                                        <p:strVal val="visible"/>
                                      </p:to>
                                    </p:set>
                                    <p:animEffect transition="in" filter="wipe(up)">
                                      <p:cBhvr>
                                        <p:cTn id="11" dur="500"/>
                                        <p:tgtEl>
                                          <p:spTgt spid="24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4"/>
          <p:cNvSpPr txBox="1">
            <a:spLocks noChangeArrowheads="1"/>
          </p:cNvSpPr>
          <p:nvPr/>
        </p:nvSpPr>
        <p:spPr bwMode="auto">
          <a:xfrm>
            <a:off x="336492" y="1438288"/>
            <a:ext cx="8471016" cy="1107996"/>
          </a:xfrm>
          <a:prstGeom prst="rect">
            <a:avLst/>
          </a:prstGeom>
          <a:noFill/>
          <a:ln w="9525">
            <a:noFill/>
            <a:miter lim="800000"/>
            <a:headEnd/>
            <a:tailEnd/>
          </a:ln>
        </p:spPr>
        <p:txBody>
          <a:bodyPr wrap="square">
            <a:spAutoFit/>
          </a:bodyPr>
          <a:lstStyle/>
          <a:p>
            <a:pPr>
              <a:spcBef>
                <a:spcPct val="50000"/>
              </a:spcBef>
            </a:pPr>
            <a:r>
              <a:rPr lang="zh-CN" altLang="en-US" sz="2800" dirty="0">
                <a:solidFill>
                  <a:srgbClr val="0070C0"/>
                </a:solidFill>
                <a:latin typeface="楷体_GB2312" pitchFamily="49" charset="-122"/>
                <a:ea typeface="楷体_GB2312" pitchFamily="49" charset="-122"/>
              </a:rPr>
              <a:t>改进</a:t>
            </a:r>
            <a:r>
              <a:rPr lang="zh-CN" altLang="en-US" sz="2800" b="0" dirty="0">
                <a:latin typeface="楷体_GB2312" pitchFamily="49" charset="-122"/>
                <a:ea typeface="楷体_GB2312" pitchFamily="49" charset="-122"/>
              </a:rPr>
              <a:t>的方法：</a:t>
            </a:r>
          </a:p>
          <a:p>
            <a:pPr>
              <a:spcBef>
                <a:spcPts val="1200"/>
              </a:spcBef>
            </a:pPr>
            <a:r>
              <a:rPr lang="zh-CN" altLang="en-US" sz="2800" b="0" dirty="0">
                <a:solidFill>
                  <a:schemeClr val="tx2"/>
                </a:solidFill>
                <a:latin typeface="楷体_GB2312" pitchFamily="49" charset="-122"/>
                <a:ea typeface="楷体_GB2312" pitchFamily="49" charset="-122"/>
              </a:rPr>
              <a:t>    </a:t>
            </a:r>
            <a:r>
              <a:rPr lang="zh-CN" altLang="en-US" sz="2800" b="0" dirty="0">
                <a:solidFill>
                  <a:srgbClr val="000000"/>
                </a:solidFill>
                <a:latin typeface="楷体_GB2312" pitchFamily="49" charset="-122"/>
                <a:ea typeface="楷体_GB2312" pitchFamily="49" charset="-122"/>
              </a:rPr>
              <a:t>将电话号码表按姓氏排列，然后建立姓氏索引表。</a:t>
            </a:r>
          </a:p>
        </p:txBody>
      </p:sp>
      <p:grpSp>
        <p:nvGrpSpPr>
          <p:cNvPr id="25603" name="Group 236"/>
          <p:cNvGrpSpPr>
            <a:grpSpLocks/>
          </p:cNvGrpSpPr>
          <p:nvPr/>
        </p:nvGrpSpPr>
        <p:grpSpPr bwMode="auto">
          <a:xfrm>
            <a:off x="5181600" y="2606720"/>
            <a:ext cx="3352800" cy="4144963"/>
            <a:chOff x="3264" y="1447"/>
            <a:chExt cx="2112" cy="2611"/>
          </a:xfrm>
        </p:grpSpPr>
        <p:grpSp>
          <p:nvGrpSpPr>
            <p:cNvPr id="25624" name="Group 237"/>
            <p:cNvGrpSpPr>
              <a:grpSpLocks/>
            </p:cNvGrpSpPr>
            <p:nvPr/>
          </p:nvGrpSpPr>
          <p:grpSpPr bwMode="auto">
            <a:xfrm>
              <a:off x="3264" y="1754"/>
              <a:ext cx="1920" cy="2304"/>
              <a:chOff x="3312" y="1344"/>
              <a:chExt cx="1920" cy="2304"/>
            </a:xfrm>
          </p:grpSpPr>
          <p:sp>
            <p:nvSpPr>
              <p:cNvPr id="25638" name="Rectangle 238"/>
              <p:cNvSpPr>
                <a:spLocks noChangeArrowheads="1"/>
              </p:cNvSpPr>
              <p:nvPr/>
            </p:nvSpPr>
            <p:spPr bwMode="auto">
              <a:xfrm>
                <a:off x="3312" y="1344"/>
                <a:ext cx="1920" cy="230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5639" name="Line 239"/>
              <p:cNvSpPr>
                <a:spLocks noChangeShapeType="1"/>
              </p:cNvSpPr>
              <p:nvPr/>
            </p:nvSpPr>
            <p:spPr bwMode="auto">
              <a:xfrm>
                <a:off x="3312" y="1632"/>
                <a:ext cx="1920" cy="0"/>
              </a:xfrm>
              <a:prstGeom prst="line">
                <a:avLst/>
              </a:prstGeom>
              <a:noFill/>
              <a:ln w="9525">
                <a:solidFill>
                  <a:schemeClr val="tx1"/>
                </a:solidFill>
                <a:miter lim="800000"/>
                <a:headEnd/>
                <a:tailEnd/>
              </a:ln>
            </p:spPr>
            <p:txBody>
              <a:bodyPr wrap="none"/>
              <a:lstStyle/>
              <a:p>
                <a:endParaRPr lang="zh-CN" altLang="en-US"/>
              </a:p>
            </p:txBody>
          </p:sp>
          <p:sp>
            <p:nvSpPr>
              <p:cNvPr id="25640" name="Line 240"/>
              <p:cNvSpPr>
                <a:spLocks noChangeShapeType="1"/>
              </p:cNvSpPr>
              <p:nvPr/>
            </p:nvSpPr>
            <p:spPr bwMode="auto">
              <a:xfrm>
                <a:off x="3312" y="1920"/>
                <a:ext cx="1920" cy="0"/>
              </a:xfrm>
              <a:prstGeom prst="line">
                <a:avLst/>
              </a:prstGeom>
              <a:noFill/>
              <a:ln w="9525">
                <a:solidFill>
                  <a:schemeClr val="tx1"/>
                </a:solidFill>
                <a:miter lim="800000"/>
                <a:headEnd/>
                <a:tailEnd/>
              </a:ln>
            </p:spPr>
            <p:txBody>
              <a:bodyPr wrap="none"/>
              <a:lstStyle/>
              <a:p>
                <a:endParaRPr lang="zh-CN" altLang="en-US"/>
              </a:p>
            </p:txBody>
          </p:sp>
          <p:sp>
            <p:nvSpPr>
              <p:cNvPr id="25641" name="Line 241"/>
              <p:cNvSpPr>
                <a:spLocks noChangeShapeType="1"/>
              </p:cNvSpPr>
              <p:nvPr/>
            </p:nvSpPr>
            <p:spPr bwMode="auto">
              <a:xfrm>
                <a:off x="3312" y="2208"/>
                <a:ext cx="1920" cy="0"/>
              </a:xfrm>
              <a:prstGeom prst="line">
                <a:avLst/>
              </a:prstGeom>
              <a:noFill/>
              <a:ln w="9525">
                <a:solidFill>
                  <a:schemeClr val="tx1"/>
                </a:solidFill>
                <a:miter lim="800000"/>
                <a:headEnd/>
                <a:tailEnd/>
              </a:ln>
            </p:spPr>
            <p:txBody>
              <a:bodyPr wrap="none"/>
              <a:lstStyle/>
              <a:p>
                <a:endParaRPr lang="zh-CN" altLang="en-US"/>
              </a:p>
            </p:txBody>
          </p:sp>
          <p:sp>
            <p:nvSpPr>
              <p:cNvPr id="25642" name="Line 242"/>
              <p:cNvSpPr>
                <a:spLocks noChangeShapeType="1"/>
              </p:cNvSpPr>
              <p:nvPr/>
            </p:nvSpPr>
            <p:spPr bwMode="auto">
              <a:xfrm>
                <a:off x="3312" y="2784"/>
                <a:ext cx="1920" cy="0"/>
              </a:xfrm>
              <a:prstGeom prst="line">
                <a:avLst/>
              </a:prstGeom>
              <a:noFill/>
              <a:ln w="9525">
                <a:solidFill>
                  <a:schemeClr val="tx1"/>
                </a:solidFill>
                <a:miter lim="800000"/>
                <a:headEnd/>
                <a:tailEnd/>
              </a:ln>
            </p:spPr>
            <p:txBody>
              <a:bodyPr wrap="none"/>
              <a:lstStyle/>
              <a:p>
                <a:endParaRPr lang="zh-CN" altLang="en-US"/>
              </a:p>
            </p:txBody>
          </p:sp>
          <p:sp>
            <p:nvSpPr>
              <p:cNvPr id="25643" name="Line 243"/>
              <p:cNvSpPr>
                <a:spLocks noChangeShapeType="1"/>
              </p:cNvSpPr>
              <p:nvPr/>
            </p:nvSpPr>
            <p:spPr bwMode="auto">
              <a:xfrm>
                <a:off x="3312" y="3072"/>
                <a:ext cx="1920" cy="0"/>
              </a:xfrm>
              <a:prstGeom prst="line">
                <a:avLst/>
              </a:prstGeom>
              <a:noFill/>
              <a:ln w="9525">
                <a:solidFill>
                  <a:schemeClr val="tx1"/>
                </a:solidFill>
                <a:miter lim="800000"/>
                <a:headEnd/>
                <a:tailEnd/>
              </a:ln>
            </p:spPr>
            <p:txBody>
              <a:bodyPr wrap="none"/>
              <a:lstStyle/>
              <a:p>
                <a:endParaRPr lang="zh-CN" altLang="en-US"/>
              </a:p>
            </p:txBody>
          </p:sp>
          <p:sp>
            <p:nvSpPr>
              <p:cNvPr id="25644" name="Line 244"/>
              <p:cNvSpPr>
                <a:spLocks noChangeShapeType="1"/>
              </p:cNvSpPr>
              <p:nvPr/>
            </p:nvSpPr>
            <p:spPr bwMode="auto">
              <a:xfrm>
                <a:off x="3312" y="3360"/>
                <a:ext cx="1920" cy="0"/>
              </a:xfrm>
              <a:prstGeom prst="line">
                <a:avLst/>
              </a:prstGeom>
              <a:noFill/>
              <a:ln w="9525">
                <a:solidFill>
                  <a:schemeClr val="tx1"/>
                </a:solidFill>
                <a:miter lim="800000"/>
                <a:headEnd/>
                <a:tailEnd/>
              </a:ln>
            </p:spPr>
            <p:txBody>
              <a:bodyPr wrap="none"/>
              <a:lstStyle/>
              <a:p>
                <a:endParaRPr lang="zh-CN" altLang="en-US"/>
              </a:p>
            </p:txBody>
          </p:sp>
        </p:grpSp>
        <p:sp>
          <p:nvSpPr>
            <p:cNvPr id="25625" name="Text Box 245"/>
            <p:cNvSpPr txBox="1">
              <a:spLocks noChangeArrowheads="1"/>
            </p:cNvSpPr>
            <p:nvPr/>
          </p:nvSpPr>
          <p:spPr bwMode="auto">
            <a:xfrm>
              <a:off x="3416" y="2064"/>
              <a:ext cx="720" cy="250"/>
            </a:xfrm>
            <a:prstGeom prst="rect">
              <a:avLst/>
            </a:prstGeom>
            <a:noFill/>
            <a:ln w="9525">
              <a:noFill/>
              <a:miter lim="800000"/>
              <a:headEnd/>
              <a:tailEnd/>
            </a:ln>
          </p:spPr>
          <p:txBody>
            <a:bodyPr>
              <a:spAutoFit/>
            </a:bodyPr>
            <a:lstStyle/>
            <a:p>
              <a:pPr>
                <a:spcBef>
                  <a:spcPct val="50000"/>
                </a:spcBef>
              </a:pPr>
              <a:r>
                <a:rPr lang="en-US" altLang="zh-CN" sz="2000" b="0">
                  <a:solidFill>
                    <a:srgbClr val="000000"/>
                  </a:solidFill>
                </a:rPr>
                <a:t>    </a:t>
              </a:r>
              <a:r>
                <a:rPr lang="zh-CN" altLang="en-US" sz="2000" b="0">
                  <a:solidFill>
                    <a:srgbClr val="000000"/>
                  </a:solidFill>
                  <a:ea typeface="楷体_GB2312" pitchFamily="49" charset="-122"/>
                </a:rPr>
                <a:t>李伟</a:t>
              </a:r>
            </a:p>
          </p:txBody>
        </p:sp>
        <p:sp>
          <p:nvSpPr>
            <p:cNvPr id="25626" name="Text Box 246"/>
            <p:cNvSpPr txBox="1">
              <a:spLocks noChangeArrowheads="1"/>
            </p:cNvSpPr>
            <p:nvPr/>
          </p:nvSpPr>
          <p:spPr bwMode="auto">
            <a:xfrm>
              <a:off x="3408" y="1776"/>
              <a:ext cx="720" cy="250"/>
            </a:xfrm>
            <a:prstGeom prst="rect">
              <a:avLst/>
            </a:prstGeom>
            <a:noFill/>
            <a:ln w="9525">
              <a:noFill/>
              <a:miter lim="800000"/>
              <a:headEnd/>
              <a:tailEnd/>
            </a:ln>
          </p:spPr>
          <p:txBody>
            <a:bodyPr>
              <a:spAutoFit/>
            </a:bodyPr>
            <a:lstStyle/>
            <a:p>
              <a:pPr>
                <a:spcBef>
                  <a:spcPct val="50000"/>
                </a:spcBef>
              </a:pPr>
              <a:r>
                <a:rPr lang="en-US" altLang="zh-CN" sz="2000" b="0">
                  <a:solidFill>
                    <a:srgbClr val="000000"/>
                  </a:solidFill>
                </a:rPr>
                <a:t>    </a:t>
              </a:r>
              <a:r>
                <a:rPr lang="zh-CN" altLang="en-US" sz="2000" b="0">
                  <a:solidFill>
                    <a:srgbClr val="000000"/>
                  </a:solidFill>
                  <a:ea typeface="楷体_GB2312" pitchFamily="49" charset="-122"/>
                </a:rPr>
                <a:t>姓名</a:t>
              </a:r>
            </a:p>
          </p:txBody>
        </p:sp>
        <p:sp>
          <p:nvSpPr>
            <p:cNvPr id="25627" name="Text Box 247"/>
            <p:cNvSpPr txBox="1">
              <a:spLocks noChangeArrowheads="1"/>
            </p:cNvSpPr>
            <p:nvPr/>
          </p:nvSpPr>
          <p:spPr bwMode="auto">
            <a:xfrm>
              <a:off x="3408" y="2928"/>
              <a:ext cx="720" cy="250"/>
            </a:xfrm>
            <a:prstGeom prst="rect">
              <a:avLst/>
            </a:prstGeom>
            <a:noFill/>
            <a:ln w="9525">
              <a:noFill/>
              <a:miter lim="800000"/>
              <a:headEnd/>
              <a:tailEnd/>
            </a:ln>
          </p:spPr>
          <p:txBody>
            <a:bodyPr>
              <a:spAutoFit/>
            </a:bodyPr>
            <a:lstStyle/>
            <a:p>
              <a:pPr>
                <a:spcBef>
                  <a:spcPct val="50000"/>
                </a:spcBef>
              </a:pPr>
              <a:r>
                <a:rPr lang="en-US" altLang="zh-CN" sz="2000" b="0">
                  <a:solidFill>
                    <a:srgbClr val="000000"/>
                  </a:solidFill>
                </a:rPr>
                <a:t>    </a:t>
              </a:r>
              <a:r>
                <a:rPr lang="zh-CN" altLang="en-US" sz="2000" b="0">
                  <a:solidFill>
                    <a:srgbClr val="000000"/>
                  </a:solidFill>
                  <a:ea typeface="楷体_GB2312" pitchFamily="49" charset="-122"/>
                </a:rPr>
                <a:t>李刚</a:t>
              </a:r>
            </a:p>
          </p:txBody>
        </p:sp>
        <p:sp>
          <p:nvSpPr>
            <p:cNvPr id="25628" name="Text Box 248"/>
            <p:cNvSpPr txBox="1">
              <a:spLocks noChangeArrowheads="1"/>
            </p:cNvSpPr>
            <p:nvPr/>
          </p:nvSpPr>
          <p:spPr bwMode="auto">
            <a:xfrm>
              <a:off x="3360" y="3216"/>
              <a:ext cx="816" cy="250"/>
            </a:xfrm>
            <a:prstGeom prst="rect">
              <a:avLst/>
            </a:prstGeom>
            <a:noFill/>
            <a:ln w="9525">
              <a:noFill/>
              <a:miter lim="800000"/>
              <a:headEnd/>
              <a:tailEnd/>
            </a:ln>
          </p:spPr>
          <p:txBody>
            <a:bodyPr>
              <a:spAutoFit/>
            </a:bodyPr>
            <a:lstStyle/>
            <a:p>
              <a:pPr>
                <a:spcBef>
                  <a:spcPct val="50000"/>
                </a:spcBef>
              </a:pPr>
              <a:r>
                <a:rPr lang="en-US" altLang="zh-CN" sz="2000" b="0">
                  <a:solidFill>
                    <a:srgbClr val="000000"/>
                  </a:solidFill>
                </a:rPr>
                <a:t>     </a:t>
              </a:r>
              <a:r>
                <a:rPr lang="zh-CN" altLang="en-US" sz="2000" b="0">
                  <a:solidFill>
                    <a:srgbClr val="000000"/>
                  </a:solidFill>
                  <a:ea typeface="楷体_GB2312" pitchFamily="49" charset="-122"/>
                </a:rPr>
                <a:t>张红</a:t>
              </a:r>
            </a:p>
          </p:txBody>
        </p:sp>
        <p:sp>
          <p:nvSpPr>
            <p:cNvPr id="25629" name="Text Box 249"/>
            <p:cNvSpPr txBox="1">
              <a:spLocks noChangeArrowheads="1"/>
            </p:cNvSpPr>
            <p:nvPr/>
          </p:nvSpPr>
          <p:spPr bwMode="auto">
            <a:xfrm>
              <a:off x="3408" y="3792"/>
              <a:ext cx="720" cy="250"/>
            </a:xfrm>
            <a:prstGeom prst="rect">
              <a:avLst/>
            </a:prstGeom>
            <a:noFill/>
            <a:ln w="9525">
              <a:noFill/>
              <a:miter lim="800000"/>
              <a:headEnd/>
              <a:tailEnd/>
            </a:ln>
          </p:spPr>
          <p:txBody>
            <a:bodyPr>
              <a:spAutoFit/>
            </a:bodyPr>
            <a:lstStyle/>
            <a:p>
              <a:pPr>
                <a:spcBef>
                  <a:spcPct val="50000"/>
                </a:spcBef>
              </a:pPr>
              <a:r>
                <a:rPr lang="en-US" altLang="zh-CN" sz="2000" b="0">
                  <a:solidFill>
                    <a:srgbClr val="000000"/>
                  </a:solidFill>
                </a:rPr>
                <a:t>    </a:t>
              </a:r>
              <a:r>
                <a:rPr lang="zh-CN" altLang="en-US" sz="2000" b="0">
                  <a:solidFill>
                    <a:srgbClr val="000000"/>
                  </a:solidFill>
                  <a:ea typeface="楷体_GB2312" pitchFamily="49" charset="-122"/>
                </a:rPr>
                <a:t>张兰</a:t>
              </a:r>
            </a:p>
          </p:txBody>
        </p:sp>
        <p:sp>
          <p:nvSpPr>
            <p:cNvPr id="25630" name="Text Box 250"/>
            <p:cNvSpPr txBox="1">
              <a:spLocks noChangeArrowheads="1"/>
            </p:cNvSpPr>
            <p:nvPr/>
          </p:nvSpPr>
          <p:spPr bwMode="auto">
            <a:xfrm>
              <a:off x="4368" y="1776"/>
              <a:ext cx="1008" cy="250"/>
            </a:xfrm>
            <a:prstGeom prst="rect">
              <a:avLst/>
            </a:prstGeom>
            <a:noFill/>
            <a:ln w="9525">
              <a:noFill/>
              <a:miter lim="800000"/>
              <a:headEnd/>
              <a:tailEnd/>
            </a:ln>
          </p:spPr>
          <p:txBody>
            <a:bodyPr>
              <a:spAutoFit/>
            </a:bodyPr>
            <a:lstStyle/>
            <a:p>
              <a:pPr>
                <a:spcBef>
                  <a:spcPct val="50000"/>
                </a:spcBef>
              </a:pPr>
              <a:r>
                <a:rPr lang="zh-CN" altLang="en-US" sz="2000" b="0">
                  <a:solidFill>
                    <a:srgbClr val="000000"/>
                  </a:solidFill>
                  <a:ea typeface="楷体_GB2312" pitchFamily="49" charset="-122"/>
                </a:rPr>
                <a:t>电话号码</a:t>
              </a:r>
            </a:p>
          </p:txBody>
        </p:sp>
        <p:sp>
          <p:nvSpPr>
            <p:cNvPr id="25631" name="Text Box 251"/>
            <p:cNvSpPr txBox="1">
              <a:spLocks noChangeArrowheads="1"/>
            </p:cNvSpPr>
            <p:nvPr/>
          </p:nvSpPr>
          <p:spPr bwMode="auto">
            <a:xfrm>
              <a:off x="3408" y="2352"/>
              <a:ext cx="720" cy="250"/>
            </a:xfrm>
            <a:prstGeom prst="rect">
              <a:avLst/>
            </a:prstGeom>
            <a:noFill/>
            <a:ln w="9525">
              <a:noFill/>
              <a:miter lim="800000"/>
              <a:headEnd/>
              <a:tailEnd/>
            </a:ln>
          </p:spPr>
          <p:txBody>
            <a:bodyPr>
              <a:spAutoFit/>
            </a:bodyPr>
            <a:lstStyle/>
            <a:p>
              <a:pPr>
                <a:spcBef>
                  <a:spcPct val="50000"/>
                </a:spcBef>
              </a:pPr>
              <a:r>
                <a:rPr lang="en-US" altLang="zh-CN" sz="2000" b="0">
                  <a:solidFill>
                    <a:srgbClr val="000000"/>
                  </a:solidFill>
                </a:rPr>
                <a:t>    </a:t>
              </a:r>
              <a:r>
                <a:rPr lang="zh-CN" altLang="en-US" sz="2000" b="0">
                  <a:solidFill>
                    <a:srgbClr val="000000"/>
                  </a:solidFill>
                  <a:ea typeface="楷体_GB2312" pitchFamily="49" charset="-122"/>
                </a:rPr>
                <a:t>李晓</a:t>
              </a:r>
            </a:p>
          </p:txBody>
        </p:sp>
        <p:sp>
          <p:nvSpPr>
            <p:cNvPr id="25632" name="Text Box 252"/>
            <p:cNvSpPr txBox="1">
              <a:spLocks noChangeArrowheads="1"/>
            </p:cNvSpPr>
            <p:nvPr/>
          </p:nvSpPr>
          <p:spPr bwMode="auto">
            <a:xfrm>
              <a:off x="3666" y="2640"/>
              <a:ext cx="346" cy="240"/>
            </a:xfrm>
            <a:prstGeom prst="rect">
              <a:avLst/>
            </a:prstGeom>
            <a:noFill/>
            <a:ln w="9525">
              <a:noFill/>
              <a:miter lim="800000"/>
              <a:headEnd/>
              <a:tailEnd/>
            </a:ln>
          </p:spPr>
          <p:txBody>
            <a:bodyPr vert="eaVert">
              <a:spAutoFit/>
            </a:bodyPr>
            <a:lstStyle/>
            <a:p>
              <a:pPr>
                <a:spcBef>
                  <a:spcPct val="50000"/>
                </a:spcBef>
              </a:pPr>
              <a:r>
                <a:rPr lang="en-US" altLang="zh-CN" b="0">
                  <a:solidFill>
                    <a:srgbClr val="000000"/>
                  </a:solidFill>
                </a:rPr>
                <a:t>…</a:t>
              </a:r>
            </a:p>
          </p:txBody>
        </p:sp>
        <p:sp>
          <p:nvSpPr>
            <p:cNvPr id="25633" name="Text Box 253"/>
            <p:cNvSpPr txBox="1">
              <a:spLocks noChangeArrowheads="1"/>
            </p:cNvSpPr>
            <p:nvPr/>
          </p:nvSpPr>
          <p:spPr bwMode="auto">
            <a:xfrm>
              <a:off x="3660" y="3504"/>
              <a:ext cx="346" cy="240"/>
            </a:xfrm>
            <a:prstGeom prst="rect">
              <a:avLst/>
            </a:prstGeom>
            <a:noFill/>
            <a:ln w="9525">
              <a:noFill/>
              <a:miter lim="800000"/>
              <a:headEnd/>
              <a:tailEnd/>
            </a:ln>
          </p:spPr>
          <p:txBody>
            <a:bodyPr vert="eaVert">
              <a:spAutoFit/>
            </a:bodyPr>
            <a:lstStyle/>
            <a:p>
              <a:pPr>
                <a:spcBef>
                  <a:spcPct val="50000"/>
                </a:spcBef>
              </a:pPr>
              <a:r>
                <a:rPr lang="en-US" altLang="zh-CN" b="0">
                  <a:solidFill>
                    <a:srgbClr val="000000"/>
                  </a:solidFill>
                </a:rPr>
                <a:t>…</a:t>
              </a:r>
            </a:p>
          </p:txBody>
        </p:sp>
        <p:sp>
          <p:nvSpPr>
            <p:cNvPr id="25634" name="Text Box 254"/>
            <p:cNvSpPr txBox="1">
              <a:spLocks noChangeArrowheads="1"/>
            </p:cNvSpPr>
            <p:nvPr/>
          </p:nvSpPr>
          <p:spPr bwMode="auto">
            <a:xfrm>
              <a:off x="3271" y="1447"/>
              <a:ext cx="2047" cy="252"/>
            </a:xfrm>
            <a:prstGeom prst="rect">
              <a:avLst/>
            </a:prstGeom>
            <a:noFill/>
            <a:ln w="9525">
              <a:noFill/>
              <a:miter lim="800000"/>
              <a:headEnd/>
              <a:tailEnd/>
            </a:ln>
          </p:spPr>
          <p:txBody>
            <a:bodyPr wrap="square">
              <a:spAutoFit/>
            </a:bodyPr>
            <a:lstStyle/>
            <a:p>
              <a:pPr>
                <a:spcBef>
                  <a:spcPct val="50000"/>
                </a:spcBef>
              </a:pPr>
              <a:r>
                <a:rPr lang="en-US" altLang="zh-CN" sz="2000" dirty="0"/>
                <a:t> </a:t>
              </a:r>
              <a:r>
                <a:rPr lang="zh-CN" altLang="en-US" sz="2000" dirty="0">
                  <a:ea typeface="楷体_GB2312" pitchFamily="49" charset="-122"/>
                </a:rPr>
                <a:t>电话号码表（按姓氏排列）</a:t>
              </a:r>
            </a:p>
          </p:txBody>
        </p:sp>
        <p:grpSp>
          <p:nvGrpSpPr>
            <p:cNvPr id="25635" name="Group 255"/>
            <p:cNvGrpSpPr>
              <a:grpSpLocks/>
            </p:cNvGrpSpPr>
            <p:nvPr/>
          </p:nvGrpSpPr>
          <p:grpSpPr bwMode="auto">
            <a:xfrm>
              <a:off x="3264" y="1728"/>
              <a:ext cx="1920" cy="2304"/>
              <a:chOff x="3216" y="1344"/>
              <a:chExt cx="1920" cy="2304"/>
            </a:xfrm>
          </p:grpSpPr>
          <p:sp>
            <p:nvSpPr>
              <p:cNvPr id="25636" name="Line 256"/>
              <p:cNvSpPr>
                <a:spLocks noChangeShapeType="1"/>
              </p:cNvSpPr>
              <p:nvPr/>
            </p:nvSpPr>
            <p:spPr bwMode="auto">
              <a:xfrm>
                <a:off x="3216" y="2496"/>
                <a:ext cx="1920" cy="0"/>
              </a:xfrm>
              <a:prstGeom prst="line">
                <a:avLst/>
              </a:prstGeom>
              <a:noFill/>
              <a:ln w="9525">
                <a:solidFill>
                  <a:schemeClr val="tx1"/>
                </a:solidFill>
                <a:miter lim="800000"/>
                <a:headEnd/>
                <a:tailEnd/>
              </a:ln>
            </p:spPr>
            <p:txBody>
              <a:bodyPr wrap="none"/>
              <a:lstStyle/>
              <a:p>
                <a:endParaRPr lang="zh-CN" altLang="en-US"/>
              </a:p>
            </p:txBody>
          </p:sp>
          <p:sp>
            <p:nvSpPr>
              <p:cNvPr id="25637" name="Line 257"/>
              <p:cNvSpPr>
                <a:spLocks noChangeShapeType="1"/>
              </p:cNvSpPr>
              <p:nvPr/>
            </p:nvSpPr>
            <p:spPr bwMode="auto">
              <a:xfrm>
                <a:off x="4224" y="1344"/>
                <a:ext cx="0" cy="2304"/>
              </a:xfrm>
              <a:prstGeom prst="line">
                <a:avLst/>
              </a:prstGeom>
              <a:noFill/>
              <a:ln w="9525">
                <a:solidFill>
                  <a:schemeClr val="tx1"/>
                </a:solidFill>
                <a:miter lim="800000"/>
                <a:headEnd/>
                <a:tailEnd/>
              </a:ln>
            </p:spPr>
            <p:txBody>
              <a:bodyPr wrap="none"/>
              <a:lstStyle/>
              <a:p>
                <a:endParaRPr lang="zh-CN" altLang="en-US"/>
              </a:p>
            </p:txBody>
          </p:sp>
        </p:grpSp>
      </p:grpSp>
      <p:grpSp>
        <p:nvGrpSpPr>
          <p:cNvPr id="25604" name="Group 277"/>
          <p:cNvGrpSpPr>
            <a:grpSpLocks/>
          </p:cNvGrpSpPr>
          <p:nvPr/>
        </p:nvGrpSpPr>
        <p:grpSpPr bwMode="auto">
          <a:xfrm>
            <a:off x="898525" y="3052807"/>
            <a:ext cx="4283075" cy="2632075"/>
            <a:chOff x="566" y="1728"/>
            <a:chExt cx="2698" cy="1658"/>
          </a:xfrm>
        </p:grpSpPr>
        <p:sp>
          <p:nvSpPr>
            <p:cNvPr id="25605" name="Line 258"/>
            <p:cNvSpPr>
              <a:spLocks noChangeShapeType="1"/>
            </p:cNvSpPr>
            <p:nvPr/>
          </p:nvSpPr>
          <p:spPr bwMode="auto">
            <a:xfrm>
              <a:off x="2400" y="2186"/>
              <a:ext cx="864"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5606" name="Line 259"/>
            <p:cNvSpPr>
              <a:spLocks noChangeShapeType="1"/>
            </p:cNvSpPr>
            <p:nvPr/>
          </p:nvSpPr>
          <p:spPr bwMode="auto">
            <a:xfrm>
              <a:off x="1584" y="2762"/>
              <a:ext cx="816" cy="0"/>
            </a:xfrm>
            <a:prstGeom prst="line">
              <a:avLst/>
            </a:prstGeom>
            <a:noFill/>
            <a:ln w="9525">
              <a:solidFill>
                <a:schemeClr val="tx1"/>
              </a:solidFill>
              <a:miter lim="800000"/>
              <a:headEnd/>
              <a:tailEnd/>
            </a:ln>
          </p:spPr>
          <p:txBody>
            <a:bodyPr wrap="none"/>
            <a:lstStyle/>
            <a:p>
              <a:endParaRPr lang="zh-CN" altLang="en-US"/>
            </a:p>
          </p:txBody>
        </p:sp>
        <p:sp>
          <p:nvSpPr>
            <p:cNvPr id="25607" name="Line 260"/>
            <p:cNvSpPr>
              <a:spLocks noChangeShapeType="1"/>
            </p:cNvSpPr>
            <p:nvPr/>
          </p:nvSpPr>
          <p:spPr bwMode="auto">
            <a:xfrm>
              <a:off x="2400" y="2762"/>
              <a:ext cx="0" cy="576"/>
            </a:xfrm>
            <a:prstGeom prst="line">
              <a:avLst/>
            </a:prstGeom>
            <a:noFill/>
            <a:ln w="9525">
              <a:solidFill>
                <a:schemeClr val="tx1"/>
              </a:solidFill>
              <a:miter lim="800000"/>
              <a:headEnd/>
              <a:tailEnd/>
            </a:ln>
          </p:spPr>
          <p:txBody>
            <a:bodyPr wrap="none"/>
            <a:lstStyle/>
            <a:p>
              <a:endParaRPr lang="zh-CN" altLang="en-US"/>
            </a:p>
          </p:txBody>
        </p:sp>
        <p:sp>
          <p:nvSpPr>
            <p:cNvPr id="25608" name="Line 261"/>
            <p:cNvSpPr>
              <a:spLocks noChangeShapeType="1"/>
            </p:cNvSpPr>
            <p:nvPr/>
          </p:nvSpPr>
          <p:spPr bwMode="auto">
            <a:xfrm>
              <a:off x="2400" y="3340"/>
              <a:ext cx="864" cy="0"/>
            </a:xfrm>
            <a:prstGeom prst="line">
              <a:avLst/>
            </a:prstGeom>
            <a:noFill/>
            <a:ln w="9525">
              <a:solidFill>
                <a:schemeClr val="tx1"/>
              </a:solidFill>
              <a:miter lim="800000"/>
              <a:headEnd/>
              <a:tailEnd type="triangle" w="med" len="med"/>
            </a:ln>
          </p:spPr>
          <p:txBody>
            <a:bodyPr wrap="none"/>
            <a:lstStyle/>
            <a:p>
              <a:endParaRPr lang="zh-CN" altLang="en-US"/>
            </a:p>
          </p:txBody>
        </p:sp>
        <p:sp>
          <p:nvSpPr>
            <p:cNvPr id="25609" name="Line 262"/>
            <p:cNvSpPr>
              <a:spLocks noChangeShapeType="1"/>
            </p:cNvSpPr>
            <p:nvPr/>
          </p:nvSpPr>
          <p:spPr bwMode="auto">
            <a:xfrm>
              <a:off x="1584" y="2476"/>
              <a:ext cx="816" cy="0"/>
            </a:xfrm>
            <a:prstGeom prst="line">
              <a:avLst/>
            </a:prstGeom>
            <a:noFill/>
            <a:ln w="9525">
              <a:solidFill>
                <a:schemeClr val="tx1"/>
              </a:solidFill>
              <a:miter lim="800000"/>
              <a:headEnd/>
              <a:tailEnd/>
            </a:ln>
          </p:spPr>
          <p:txBody>
            <a:bodyPr wrap="none"/>
            <a:lstStyle/>
            <a:p>
              <a:endParaRPr lang="zh-CN" altLang="en-US"/>
            </a:p>
          </p:txBody>
        </p:sp>
        <p:sp>
          <p:nvSpPr>
            <p:cNvPr id="25610" name="Text Box 263"/>
            <p:cNvSpPr txBox="1">
              <a:spLocks noChangeArrowheads="1"/>
            </p:cNvSpPr>
            <p:nvPr/>
          </p:nvSpPr>
          <p:spPr bwMode="auto">
            <a:xfrm>
              <a:off x="720" y="1728"/>
              <a:ext cx="1248" cy="288"/>
            </a:xfrm>
            <a:prstGeom prst="rect">
              <a:avLst/>
            </a:prstGeom>
            <a:noFill/>
            <a:ln w="9525">
              <a:noFill/>
              <a:miter lim="800000"/>
              <a:headEnd/>
              <a:tailEnd/>
            </a:ln>
          </p:spPr>
          <p:txBody>
            <a:bodyPr>
              <a:spAutoFit/>
            </a:bodyPr>
            <a:lstStyle/>
            <a:p>
              <a:pPr>
                <a:spcBef>
                  <a:spcPct val="50000"/>
                </a:spcBef>
              </a:pPr>
              <a:r>
                <a:rPr lang="en-US" altLang="zh-CN" dirty="0"/>
                <a:t> </a:t>
              </a:r>
              <a:r>
                <a:rPr lang="zh-CN" altLang="en-US" dirty="0">
                  <a:ea typeface="楷体_GB2312" pitchFamily="49" charset="-122"/>
                </a:rPr>
                <a:t>姓氏</a:t>
              </a:r>
              <a:r>
                <a:rPr lang="zh-CN" altLang="en-US" dirty="0">
                  <a:solidFill>
                    <a:srgbClr val="C00000"/>
                  </a:solidFill>
                  <a:ea typeface="楷体_GB2312" pitchFamily="49" charset="-122"/>
                </a:rPr>
                <a:t>索引表</a:t>
              </a:r>
            </a:p>
          </p:txBody>
        </p:sp>
        <p:sp>
          <p:nvSpPr>
            <p:cNvPr id="25611" name="Rectangle 264"/>
            <p:cNvSpPr>
              <a:spLocks noChangeArrowheads="1"/>
            </p:cNvSpPr>
            <p:nvPr/>
          </p:nvSpPr>
          <p:spPr bwMode="auto">
            <a:xfrm>
              <a:off x="624" y="2042"/>
              <a:ext cx="1392" cy="1344"/>
            </a:xfrm>
            <a:prstGeom prst="rect">
              <a:avLst/>
            </a:prstGeom>
            <a:solidFill>
              <a:schemeClr val="bg1"/>
            </a:solidFill>
            <a:ln w="9525">
              <a:solidFill>
                <a:schemeClr val="tx1"/>
              </a:solidFill>
              <a:miter lim="800000"/>
              <a:headEnd/>
              <a:tailEnd/>
            </a:ln>
          </p:spPr>
          <p:txBody>
            <a:bodyPr wrap="none" anchor="ctr"/>
            <a:lstStyle/>
            <a:p>
              <a:endParaRPr lang="zh-CN" altLang="en-US"/>
            </a:p>
          </p:txBody>
        </p:sp>
        <p:grpSp>
          <p:nvGrpSpPr>
            <p:cNvPr id="25612" name="Group 265"/>
            <p:cNvGrpSpPr>
              <a:grpSpLocks/>
            </p:cNvGrpSpPr>
            <p:nvPr/>
          </p:nvGrpSpPr>
          <p:grpSpPr bwMode="auto">
            <a:xfrm>
              <a:off x="566" y="2042"/>
              <a:ext cx="1450" cy="1344"/>
              <a:chOff x="566" y="1632"/>
              <a:chExt cx="1450" cy="1344"/>
            </a:xfrm>
          </p:grpSpPr>
          <p:sp>
            <p:nvSpPr>
              <p:cNvPr id="25615" name="Line 266"/>
              <p:cNvSpPr>
                <a:spLocks noChangeShapeType="1"/>
              </p:cNvSpPr>
              <p:nvPr/>
            </p:nvSpPr>
            <p:spPr bwMode="auto">
              <a:xfrm>
                <a:off x="1200" y="1632"/>
                <a:ext cx="0" cy="1344"/>
              </a:xfrm>
              <a:prstGeom prst="line">
                <a:avLst/>
              </a:prstGeom>
              <a:noFill/>
              <a:ln w="9525">
                <a:solidFill>
                  <a:schemeClr val="tx1"/>
                </a:solidFill>
                <a:miter lim="800000"/>
                <a:headEnd/>
                <a:tailEnd/>
              </a:ln>
            </p:spPr>
            <p:txBody>
              <a:bodyPr wrap="none"/>
              <a:lstStyle/>
              <a:p>
                <a:endParaRPr lang="zh-CN" altLang="en-US"/>
              </a:p>
            </p:txBody>
          </p:sp>
          <p:sp>
            <p:nvSpPr>
              <p:cNvPr id="25616" name="Line 267"/>
              <p:cNvSpPr>
                <a:spLocks noChangeShapeType="1"/>
              </p:cNvSpPr>
              <p:nvPr/>
            </p:nvSpPr>
            <p:spPr bwMode="auto">
              <a:xfrm>
                <a:off x="624" y="1932"/>
                <a:ext cx="1392" cy="0"/>
              </a:xfrm>
              <a:prstGeom prst="line">
                <a:avLst/>
              </a:prstGeom>
              <a:noFill/>
              <a:ln w="9525">
                <a:solidFill>
                  <a:schemeClr val="tx1"/>
                </a:solidFill>
                <a:miter lim="800000"/>
                <a:headEnd/>
                <a:tailEnd/>
              </a:ln>
            </p:spPr>
            <p:txBody>
              <a:bodyPr wrap="none"/>
              <a:lstStyle/>
              <a:p>
                <a:endParaRPr lang="zh-CN" altLang="en-US"/>
              </a:p>
            </p:txBody>
          </p:sp>
          <p:sp>
            <p:nvSpPr>
              <p:cNvPr id="25617" name="Line 268"/>
              <p:cNvSpPr>
                <a:spLocks noChangeShapeType="1"/>
              </p:cNvSpPr>
              <p:nvPr/>
            </p:nvSpPr>
            <p:spPr bwMode="auto">
              <a:xfrm>
                <a:off x="624" y="2208"/>
                <a:ext cx="1392" cy="0"/>
              </a:xfrm>
              <a:prstGeom prst="line">
                <a:avLst/>
              </a:prstGeom>
              <a:noFill/>
              <a:ln w="9525">
                <a:solidFill>
                  <a:schemeClr val="tx1"/>
                </a:solidFill>
                <a:miter lim="800000"/>
                <a:headEnd/>
                <a:tailEnd/>
              </a:ln>
            </p:spPr>
            <p:txBody>
              <a:bodyPr wrap="none"/>
              <a:lstStyle/>
              <a:p>
                <a:endParaRPr lang="zh-CN" altLang="en-US"/>
              </a:p>
            </p:txBody>
          </p:sp>
          <p:sp>
            <p:nvSpPr>
              <p:cNvPr id="25618" name="Line 269"/>
              <p:cNvSpPr>
                <a:spLocks noChangeShapeType="1"/>
              </p:cNvSpPr>
              <p:nvPr/>
            </p:nvSpPr>
            <p:spPr bwMode="auto">
              <a:xfrm>
                <a:off x="624" y="2496"/>
                <a:ext cx="1392" cy="0"/>
              </a:xfrm>
              <a:prstGeom prst="line">
                <a:avLst/>
              </a:prstGeom>
              <a:noFill/>
              <a:ln w="9525">
                <a:solidFill>
                  <a:schemeClr val="tx1"/>
                </a:solidFill>
                <a:miter lim="800000"/>
                <a:headEnd/>
                <a:tailEnd/>
              </a:ln>
            </p:spPr>
            <p:txBody>
              <a:bodyPr wrap="none"/>
              <a:lstStyle/>
              <a:p>
                <a:endParaRPr lang="zh-CN" altLang="en-US"/>
              </a:p>
            </p:txBody>
          </p:sp>
          <p:sp>
            <p:nvSpPr>
              <p:cNvPr id="25619" name="Text Box 270"/>
              <p:cNvSpPr txBox="1">
                <a:spLocks noChangeArrowheads="1"/>
              </p:cNvSpPr>
              <p:nvPr/>
            </p:nvSpPr>
            <p:spPr bwMode="auto">
              <a:xfrm>
                <a:off x="576" y="1680"/>
                <a:ext cx="720" cy="250"/>
              </a:xfrm>
              <a:prstGeom prst="rect">
                <a:avLst/>
              </a:prstGeom>
              <a:noFill/>
              <a:ln w="9525">
                <a:noFill/>
                <a:miter lim="800000"/>
                <a:headEnd/>
                <a:tailEnd/>
              </a:ln>
            </p:spPr>
            <p:txBody>
              <a:bodyPr>
                <a:spAutoFit/>
              </a:bodyPr>
              <a:lstStyle/>
              <a:p>
                <a:pPr>
                  <a:spcBef>
                    <a:spcPct val="50000"/>
                  </a:spcBef>
                </a:pPr>
                <a:r>
                  <a:rPr lang="en-US" altLang="zh-CN" sz="2000" b="0">
                    <a:solidFill>
                      <a:srgbClr val="000000"/>
                    </a:solidFill>
                  </a:rPr>
                  <a:t>    </a:t>
                </a:r>
                <a:r>
                  <a:rPr lang="zh-CN" altLang="en-US" sz="2000" b="0">
                    <a:solidFill>
                      <a:srgbClr val="000000"/>
                    </a:solidFill>
                    <a:ea typeface="楷体_GB2312" pitchFamily="49" charset="-122"/>
                  </a:rPr>
                  <a:t>姓</a:t>
                </a:r>
              </a:p>
            </p:txBody>
          </p:sp>
          <p:sp>
            <p:nvSpPr>
              <p:cNvPr id="25620" name="Text Box 271"/>
              <p:cNvSpPr txBox="1">
                <a:spLocks noChangeArrowheads="1"/>
              </p:cNvSpPr>
              <p:nvPr/>
            </p:nvSpPr>
            <p:spPr bwMode="auto">
              <a:xfrm>
                <a:off x="1248" y="1680"/>
                <a:ext cx="720" cy="250"/>
              </a:xfrm>
              <a:prstGeom prst="rect">
                <a:avLst/>
              </a:prstGeom>
              <a:noFill/>
              <a:ln w="9525">
                <a:noFill/>
                <a:miter lim="800000"/>
                <a:headEnd/>
                <a:tailEnd/>
              </a:ln>
            </p:spPr>
            <p:txBody>
              <a:bodyPr>
                <a:spAutoFit/>
              </a:bodyPr>
              <a:lstStyle/>
              <a:p>
                <a:pPr>
                  <a:spcBef>
                    <a:spcPct val="50000"/>
                  </a:spcBef>
                </a:pPr>
                <a:r>
                  <a:rPr lang="en-US" altLang="zh-CN" sz="2000" b="0">
                    <a:solidFill>
                      <a:srgbClr val="000000"/>
                    </a:solidFill>
                  </a:rPr>
                  <a:t>    </a:t>
                </a:r>
                <a:r>
                  <a:rPr lang="zh-CN" altLang="en-US" sz="2000" b="0">
                    <a:solidFill>
                      <a:srgbClr val="000000"/>
                    </a:solidFill>
                    <a:ea typeface="楷体_GB2312" pitchFamily="49" charset="-122"/>
                  </a:rPr>
                  <a:t>地址</a:t>
                </a:r>
              </a:p>
            </p:txBody>
          </p:sp>
          <p:sp>
            <p:nvSpPr>
              <p:cNvPr id="25621" name="Text Box 272"/>
              <p:cNvSpPr txBox="1">
                <a:spLocks noChangeArrowheads="1"/>
              </p:cNvSpPr>
              <p:nvPr/>
            </p:nvSpPr>
            <p:spPr bwMode="auto">
              <a:xfrm>
                <a:off x="568" y="1968"/>
                <a:ext cx="576" cy="250"/>
              </a:xfrm>
              <a:prstGeom prst="rect">
                <a:avLst/>
              </a:prstGeom>
              <a:noFill/>
              <a:ln w="9525">
                <a:noFill/>
                <a:miter lim="800000"/>
                <a:headEnd/>
                <a:tailEnd/>
              </a:ln>
            </p:spPr>
            <p:txBody>
              <a:bodyPr>
                <a:spAutoFit/>
              </a:bodyPr>
              <a:lstStyle/>
              <a:p>
                <a:pPr>
                  <a:spcBef>
                    <a:spcPct val="50000"/>
                  </a:spcBef>
                </a:pPr>
                <a:r>
                  <a:rPr lang="en-US" altLang="zh-CN" sz="2000" b="0" dirty="0">
                    <a:solidFill>
                      <a:srgbClr val="000000"/>
                    </a:solidFill>
                  </a:rPr>
                  <a:t>   </a:t>
                </a:r>
                <a:r>
                  <a:rPr lang="zh-CN" altLang="en-US" sz="2000" b="0" dirty="0">
                    <a:solidFill>
                      <a:srgbClr val="000000"/>
                    </a:solidFill>
                  </a:rPr>
                  <a:t>李</a:t>
                </a:r>
                <a:endParaRPr lang="zh-CN" altLang="en-US" sz="2000" b="0" dirty="0">
                  <a:solidFill>
                    <a:srgbClr val="000000"/>
                  </a:solidFill>
                  <a:ea typeface="楷体_GB2312" pitchFamily="49" charset="-122"/>
                </a:endParaRPr>
              </a:p>
            </p:txBody>
          </p:sp>
          <p:sp>
            <p:nvSpPr>
              <p:cNvPr id="25622" name="Text Box 273"/>
              <p:cNvSpPr txBox="1">
                <a:spLocks noChangeArrowheads="1"/>
              </p:cNvSpPr>
              <p:nvPr/>
            </p:nvSpPr>
            <p:spPr bwMode="auto">
              <a:xfrm>
                <a:off x="566" y="2256"/>
                <a:ext cx="576" cy="250"/>
              </a:xfrm>
              <a:prstGeom prst="rect">
                <a:avLst/>
              </a:prstGeom>
              <a:noFill/>
              <a:ln w="9525">
                <a:noFill/>
                <a:miter lim="800000"/>
                <a:headEnd/>
                <a:tailEnd/>
              </a:ln>
            </p:spPr>
            <p:txBody>
              <a:bodyPr>
                <a:spAutoFit/>
              </a:bodyPr>
              <a:lstStyle/>
              <a:p>
                <a:pPr>
                  <a:spcBef>
                    <a:spcPct val="50000"/>
                  </a:spcBef>
                </a:pPr>
                <a:r>
                  <a:rPr lang="en-US" altLang="zh-CN" sz="2000" b="0" dirty="0">
                    <a:solidFill>
                      <a:srgbClr val="000000"/>
                    </a:solidFill>
                  </a:rPr>
                  <a:t>  </a:t>
                </a:r>
                <a:r>
                  <a:rPr lang="en-US" altLang="zh-CN" sz="2000" b="0" dirty="0" smtClean="0">
                    <a:solidFill>
                      <a:srgbClr val="000000"/>
                    </a:solidFill>
                  </a:rPr>
                  <a:t> </a:t>
                </a:r>
                <a:r>
                  <a:rPr lang="zh-CN" altLang="en-US" sz="2000" b="0" dirty="0">
                    <a:solidFill>
                      <a:srgbClr val="000000"/>
                    </a:solidFill>
                    <a:ea typeface="楷体_GB2312" pitchFamily="49" charset="-122"/>
                  </a:rPr>
                  <a:t>张</a:t>
                </a:r>
              </a:p>
            </p:txBody>
          </p:sp>
          <p:sp>
            <p:nvSpPr>
              <p:cNvPr id="25623" name="Text Box 274"/>
              <p:cNvSpPr txBox="1">
                <a:spLocks noChangeArrowheads="1"/>
              </p:cNvSpPr>
              <p:nvPr/>
            </p:nvSpPr>
            <p:spPr bwMode="auto">
              <a:xfrm>
                <a:off x="730" y="2592"/>
                <a:ext cx="346" cy="240"/>
              </a:xfrm>
              <a:prstGeom prst="rect">
                <a:avLst/>
              </a:prstGeom>
              <a:noFill/>
              <a:ln w="9525">
                <a:noFill/>
                <a:miter lim="800000"/>
                <a:headEnd/>
                <a:tailEnd/>
              </a:ln>
            </p:spPr>
            <p:txBody>
              <a:bodyPr vert="eaVert">
                <a:spAutoFit/>
              </a:bodyPr>
              <a:lstStyle/>
              <a:p>
                <a:pPr>
                  <a:spcBef>
                    <a:spcPct val="50000"/>
                  </a:spcBef>
                </a:pPr>
                <a:r>
                  <a:rPr lang="en-US" altLang="zh-CN" b="0">
                    <a:solidFill>
                      <a:srgbClr val="000000"/>
                    </a:solidFill>
                  </a:rPr>
                  <a:t>…</a:t>
                </a:r>
              </a:p>
            </p:txBody>
          </p:sp>
        </p:grpSp>
        <p:sp>
          <p:nvSpPr>
            <p:cNvPr id="25613" name="Text Box 275"/>
            <p:cNvSpPr txBox="1">
              <a:spLocks noChangeArrowheads="1"/>
            </p:cNvSpPr>
            <p:nvPr/>
          </p:nvSpPr>
          <p:spPr bwMode="auto">
            <a:xfrm>
              <a:off x="1440" y="2976"/>
              <a:ext cx="346" cy="240"/>
            </a:xfrm>
            <a:prstGeom prst="rect">
              <a:avLst/>
            </a:prstGeom>
            <a:noFill/>
            <a:ln w="9525">
              <a:noFill/>
              <a:miter lim="800000"/>
              <a:headEnd/>
              <a:tailEnd/>
            </a:ln>
          </p:spPr>
          <p:txBody>
            <a:bodyPr vert="eaVert">
              <a:spAutoFit/>
            </a:bodyPr>
            <a:lstStyle/>
            <a:p>
              <a:pPr>
                <a:spcBef>
                  <a:spcPct val="50000"/>
                </a:spcBef>
              </a:pPr>
              <a:r>
                <a:rPr lang="en-US" altLang="zh-CN" b="0"/>
                <a:t>…</a:t>
              </a:r>
            </a:p>
          </p:txBody>
        </p:sp>
        <p:sp>
          <p:nvSpPr>
            <p:cNvPr id="25614" name="Line 276"/>
            <p:cNvSpPr>
              <a:spLocks noChangeShapeType="1"/>
            </p:cNvSpPr>
            <p:nvPr/>
          </p:nvSpPr>
          <p:spPr bwMode="auto">
            <a:xfrm flipV="1">
              <a:off x="2400" y="2192"/>
              <a:ext cx="0" cy="288"/>
            </a:xfrm>
            <a:prstGeom prst="line">
              <a:avLst/>
            </a:prstGeom>
            <a:noFill/>
            <a:ln w="9525">
              <a:solidFill>
                <a:schemeClr val="tx1"/>
              </a:solidFill>
              <a:miter lim="800000"/>
              <a:headEnd/>
              <a:tailEnd/>
            </a:ln>
          </p:spPr>
          <p:txBody>
            <a:bodyPr wrap="none"/>
            <a:lstStyle/>
            <a:p>
              <a:endParaRPr lang="zh-CN" altLang="en-US"/>
            </a:p>
          </p:txBody>
        </p:sp>
      </p:grpSp>
      <p:sp>
        <p:nvSpPr>
          <p:cNvPr id="54" name="内容占位符 5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46"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up)">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19962" y="1384264"/>
            <a:ext cx="8856476" cy="1751249"/>
          </a:xfrm>
          <a:prstGeom prst="rect">
            <a:avLst/>
          </a:prstGeom>
          <a:noFill/>
          <a:ln w="9525">
            <a:noFill/>
            <a:miter lim="800000"/>
            <a:headEnd/>
            <a:tailEnd/>
          </a:ln>
        </p:spPr>
        <p:txBody>
          <a:bodyPr wrap="square">
            <a:spAutoFit/>
          </a:bodyPr>
          <a:lstStyle/>
          <a:p>
            <a:pPr>
              <a:lnSpc>
                <a:spcPct val="110000"/>
              </a:lnSpc>
              <a:spcBef>
                <a:spcPct val="50000"/>
              </a:spcBef>
            </a:pPr>
            <a:r>
              <a:rPr lang="zh-CN" altLang="en-US" sz="2800" dirty="0">
                <a:solidFill>
                  <a:srgbClr val="FF0000"/>
                </a:solidFill>
                <a:latin typeface="楷体_GB2312" pitchFamily="49" charset="-122"/>
                <a:ea typeface="楷体_GB2312" pitchFamily="49" charset="-122"/>
              </a:rPr>
              <a:t>例</a:t>
            </a:r>
            <a:r>
              <a:rPr lang="en-US" altLang="zh-CN" sz="2800" dirty="0">
                <a:solidFill>
                  <a:srgbClr val="FF0000"/>
                </a:solidFill>
                <a:latin typeface="楷体_GB2312" pitchFamily="49" charset="-122"/>
                <a:ea typeface="楷体_GB2312" pitchFamily="49" charset="-122"/>
              </a:rPr>
              <a:t>4</a:t>
            </a:r>
            <a:r>
              <a:rPr lang="zh-CN" altLang="en-US" sz="2800" dirty="0">
                <a:solidFill>
                  <a:srgbClr val="FF0000"/>
                </a:solidFill>
                <a:latin typeface="楷体_GB2312" pitchFamily="49" charset="-122"/>
                <a:ea typeface="楷体_GB2312" pitchFamily="49" charset="-122"/>
              </a:rPr>
              <a:t>：运动会田径比赛的时间安排</a:t>
            </a:r>
          </a:p>
          <a:p>
            <a:pPr indent="541338">
              <a:spcBef>
                <a:spcPts val="600"/>
              </a:spcBef>
            </a:pPr>
            <a:r>
              <a:rPr lang="zh-CN" altLang="en-US" b="0" dirty="0" smtClean="0">
                <a:solidFill>
                  <a:srgbClr val="000000"/>
                </a:solidFill>
                <a:latin typeface="楷体_GB2312" pitchFamily="49" charset="-122"/>
                <a:ea typeface="楷体_GB2312" pitchFamily="49" charset="-122"/>
              </a:rPr>
              <a:t>运动会</a:t>
            </a:r>
            <a:r>
              <a:rPr lang="zh-CN" altLang="en-US" b="0" dirty="0">
                <a:solidFill>
                  <a:srgbClr val="000000"/>
                </a:solidFill>
                <a:latin typeface="楷体_GB2312" pitchFamily="49" charset="-122"/>
                <a:ea typeface="楷体_GB2312" pitchFamily="49" charset="-122"/>
              </a:rPr>
              <a:t>共设六个田径比赛项目，即跳高、跳远、铅球、标枪、</a:t>
            </a:r>
            <a:r>
              <a:rPr lang="en-US" altLang="zh-CN" b="0" dirty="0">
                <a:solidFill>
                  <a:srgbClr val="000000"/>
                </a:solidFill>
                <a:latin typeface="楷体_GB2312" pitchFamily="49" charset="-122"/>
                <a:ea typeface="楷体_GB2312" pitchFamily="49" charset="-122"/>
              </a:rPr>
              <a:t>100</a:t>
            </a:r>
            <a:r>
              <a:rPr lang="zh-CN" altLang="en-US" b="0" dirty="0">
                <a:solidFill>
                  <a:srgbClr val="000000"/>
                </a:solidFill>
                <a:latin typeface="楷体_GB2312" pitchFamily="49" charset="-122"/>
                <a:ea typeface="楷体_GB2312" pitchFamily="49" charset="-122"/>
              </a:rPr>
              <a:t>米和</a:t>
            </a:r>
            <a:r>
              <a:rPr lang="en-US" altLang="zh-CN" b="0" dirty="0">
                <a:solidFill>
                  <a:srgbClr val="000000"/>
                </a:solidFill>
                <a:latin typeface="楷体_GB2312" pitchFamily="49" charset="-122"/>
                <a:ea typeface="楷体_GB2312" pitchFamily="49" charset="-122"/>
              </a:rPr>
              <a:t>200</a:t>
            </a:r>
            <a:r>
              <a:rPr lang="zh-CN" altLang="en-US" b="0" dirty="0">
                <a:solidFill>
                  <a:srgbClr val="000000"/>
                </a:solidFill>
                <a:latin typeface="楷体_GB2312" pitchFamily="49" charset="-122"/>
                <a:ea typeface="楷体_GB2312" pitchFamily="49" charset="-122"/>
              </a:rPr>
              <a:t>米短跑，规定每个选手至多参加三个项目的比赛。现有五名选手报名参赛，选手所选择的项目如下表所示：</a:t>
            </a:r>
          </a:p>
        </p:txBody>
      </p:sp>
      <p:sp>
        <p:nvSpPr>
          <p:cNvPr id="26627" name="Text Box 30"/>
          <p:cNvSpPr txBox="1">
            <a:spLocks noChangeArrowheads="1"/>
          </p:cNvSpPr>
          <p:nvPr/>
        </p:nvSpPr>
        <p:spPr bwMode="auto">
          <a:xfrm>
            <a:off x="359532" y="5484523"/>
            <a:ext cx="8229600" cy="1384995"/>
          </a:xfrm>
          <a:prstGeom prst="rect">
            <a:avLst/>
          </a:prstGeom>
          <a:noFill/>
          <a:ln w="9525">
            <a:noFill/>
            <a:miter lim="800000"/>
            <a:headEnd/>
            <a:tailEnd/>
          </a:ln>
        </p:spPr>
        <p:txBody>
          <a:bodyPr>
            <a:spAutoFit/>
          </a:bodyPr>
          <a:lstStyle/>
          <a:p>
            <a:pPr>
              <a:spcBef>
                <a:spcPct val="50000"/>
              </a:spcBef>
            </a:pPr>
            <a:r>
              <a:rPr lang="en-US" altLang="zh-CN" b="0" dirty="0">
                <a:solidFill>
                  <a:srgbClr val="000000"/>
                </a:solidFill>
              </a:rPr>
              <a:t>        </a:t>
            </a:r>
            <a:r>
              <a:rPr lang="zh-CN" altLang="en-US" b="0" dirty="0">
                <a:solidFill>
                  <a:srgbClr val="000000"/>
                </a:solidFill>
                <a:ea typeface="楷体_GB2312" pitchFamily="49" charset="-122"/>
              </a:rPr>
              <a:t>要求设计一个竞赛日程安排表，使得在</a:t>
            </a:r>
            <a:r>
              <a:rPr lang="zh-CN" altLang="en-US" dirty="0">
                <a:solidFill>
                  <a:srgbClr val="0070C0"/>
                </a:solidFill>
                <a:ea typeface="楷体_GB2312" pitchFamily="49" charset="-122"/>
              </a:rPr>
              <a:t>尽可能短</a:t>
            </a:r>
            <a:r>
              <a:rPr lang="zh-CN" altLang="en-US" b="0" dirty="0">
                <a:solidFill>
                  <a:srgbClr val="000000"/>
                </a:solidFill>
                <a:ea typeface="楷体_GB2312" pitchFamily="49" charset="-122"/>
              </a:rPr>
              <a:t>的时间内安排完比赛</a:t>
            </a:r>
            <a:r>
              <a:rPr lang="zh-CN" altLang="en-US" b="0" dirty="0" smtClean="0">
                <a:solidFill>
                  <a:srgbClr val="000000"/>
                </a:solidFill>
                <a:ea typeface="楷体_GB2312" pitchFamily="49" charset="-122"/>
              </a:rPr>
              <a:t>。</a:t>
            </a:r>
            <a:endParaRPr lang="en-US" altLang="zh-CN" b="0" dirty="0" smtClean="0">
              <a:solidFill>
                <a:srgbClr val="000000"/>
              </a:solidFill>
              <a:ea typeface="楷体_GB2312" pitchFamily="49" charset="-122"/>
            </a:endParaRPr>
          </a:p>
          <a:p>
            <a:pPr indent="622300">
              <a:spcBef>
                <a:spcPct val="50000"/>
              </a:spcBef>
            </a:pPr>
            <a:r>
              <a:rPr lang="zh-CN" altLang="en-US" dirty="0">
                <a:solidFill>
                  <a:srgbClr val="000000"/>
                </a:solidFill>
                <a:latin typeface="楷体_GB2312"/>
                <a:ea typeface="楷体_GB2312"/>
                <a:cs typeface="楷体_GB2312"/>
              </a:rPr>
              <a:t>首先应选择一个合适的数据结构来表示它</a:t>
            </a:r>
            <a:r>
              <a:rPr lang="zh-CN" altLang="en-US" dirty="0" smtClean="0">
                <a:solidFill>
                  <a:srgbClr val="000000"/>
                </a:solidFill>
                <a:latin typeface="楷体_GB2312"/>
                <a:ea typeface="楷体_GB2312"/>
                <a:cs typeface="楷体_GB2312"/>
              </a:rPr>
              <a:t>。</a:t>
            </a:r>
            <a:endParaRPr lang="zh-CN" altLang="en-US" dirty="0">
              <a:solidFill>
                <a:srgbClr val="000000"/>
              </a:solidFill>
              <a:ea typeface="楷体_GB2312"/>
              <a:cs typeface="楷体_GB2312"/>
            </a:endParaRPr>
          </a:p>
        </p:txBody>
      </p:sp>
      <p:grpSp>
        <p:nvGrpSpPr>
          <p:cNvPr id="26628" name="Group 58"/>
          <p:cNvGrpSpPr>
            <a:grpSpLocks/>
          </p:cNvGrpSpPr>
          <p:nvPr/>
        </p:nvGrpSpPr>
        <p:grpSpPr bwMode="auto">
          <a:xfrm>
            <a:off x="1750470" y="3214398"/>
            <a:ext cx="6019800" cy="2270125"/>
            <a:chOff x="-3" y="-3"/>
            <a:chExt cx="2942" cy="1430"/>
          </a:xfrm>
        </p:grpSpPr>
        <p:grpSp>
          <p:nvGrpSpPr>
            <p:cNvPr id="26629" name="Group 59"/>
            <p:cNvGrpSpPr>
              <a:grpSpLocks/>
            </p:cNvGrpSpPr>
            <p:nvPr/>
          </p:nvGrpSpPr>
          <p:grpSpPr bwMode="auto">
            <a:xfrm>
              <a:off x="0" y="0"/>
              <a:ext cx="2936" cy="1424"/>
              <a:chOff x="0" y="0"/>
              <a:chExt cx="2936" cy="1424"/>
            </a:xfrm>
          </p:grpSpPr>
          <p:grpSp>
            <p:nvGrpSpPr>
              <p:cNvPr id="26631" name="Group 60"/>
              <p:cNvGrpSpPr>
                <a:grpSpLocks/>
              </p:cNvGrpSpPr>
              <p:nvPr/>
            </p:nvGrpSpPr>
            <p:grpSpPr bwMode="auto">
              <a:xfrm>
                <a:off x="0" y="0"/>
                <a:ext cx="742" cy="432"/>
                <a:chOff x="0" y="0"/>
                <a:chExt cx="742" cy="432"/>
              </a:xfrm>
            </p:grpSpPr>
            <p:sp>
              <p:nvSpPr>
                <p:cNvPr id="26653" name="Rectangle 61"/>
                <p:cNvSpPr>
                  <a:spLocks noChangeArrowheads="1"/>
                </p:cNvSpPr>
                <p:nvPr/>
              </p:nvSpPr>
              <p:spPr bwMode="auto">
                <a:xfrm>
                  <a:off x="43" y="0"/>
                  <a:ext cx="656" cy="432"/>
                </a:xfrm>
                <a:prstGeom prst="rect">
                  <a:avLst/>
                </a:prstGeom>
                <a:noFill/>
                <a:ln w="9525">
                  <a:noFill/>
                  <a:miter lim="800000"/>
                  <a:headEnd/>
                  <a:tailEnd/>
                </a:ln>
              </p:spPr>
              <p:txBody>
                <a:bodyPr/>
                <a:lstStyle/>
                <a:p>
                  <a:pPr algn="ctr" eaLnBrk="0" hangingPunct="0"/>
                  <a:r>
                    <a:rPr lang="zh-CN" altLang="en-US" sz="2000" b="0" dirty="0">
                      <a:solidFill>
                        <a:srgbClr val="000000"/>
                      </a:solidFill>
                      <a:latin typeface="楷体_GB2312" pitchFamily="49" charset="-122"/>
                      <a:ea typeface="楷体_GB2312" pitchFamily="49" charset="-122"/>
                    </a:rPr>
                    <a:t>姓名</a:t>
                  </a:r>
                </a:p>
                <a:p>
                  <a:pPr algn="ctr" eaLnBrk="0" hangingPunct="0"/>
                  <a:endParaRPr lang="en-US" altLang="zh-CN" sz="2000" b="0" dirty="0">
                    <a:solidFill>
                      <a:srgbClr val="000000"/>
                    </a:solidFill>
                    <a:latin typeface="楷体_GB2312" pitchFamily="49" charset="-122"/>
                    <a:ea typeface="楷体_GB2312" pitchFamily="49" charset="-122"/>
                  </a:endParaRPr>
                </a:p>
              </p:txBody>
            </p:sp>
            <p:sp>
              <p:nvSpPr>
                <p:cNvPr id="26654" name="Rectangle 62"/>
                <p:cNvSpPr>
                  <a:spLocks noChangeArrowheads="1"/>
                </p:cNvSpPr>
                <p:nvPr/>
              </p:nvSpPr>
              <p:spPr bwMode="auto">
                <a:xfrm>
                  <a:off x="0" y="0"/>
                  <a:ext cx="742" cy="432"/>
                </a:xfrm>
                <a:prstGeom prst="rect">
                  <a:avLst/>
                </a:prstGeom>
                <a:noFill/>
                <a:ln w="7">
                  <a:solidFill>
                    <a:srgbClr val="A0A0A0"/>
                  </a:solidFill>
                  <a:miter lim="800000"/>
                  <a:headEnd/>
                  <a:tailEnd/>
                </a:ln>
              </p:spPr>
              <p:txBody>
                <a:bodyPr wrap="none"/>
                <a:lstStyle/>
                <a:p>
                  <a:endParaRPr lang="zh-CN" altLang="en-US"/>
                </a:p>
              </p:txBody>
            </p:sp>
          </p:grpSp>
          <p:grpSp>
            <p:nvGrpSpPr>
              <p:cNvPr id="26632" name="Group 63"/>
              <p:cNvGrpSpPr>
                <a:grpSpLocks/>
              </p:cNvGrpSpPr>
              <p:nvPr/>
            </p:nvGrpSpPr>
            <p:grpSpPr bwMode="auto">
              <a:xfrm>
                <a:off x="742" y="0"/>
                <a:ext cx="734" cy="432"/>
                <a:chOff x="742" y="0"/>
                <a:chExt cx="734" cy="432"/>
              </a:xfrm>
            </p:grpSpPr>
            <p:sp>
              <p:nvSpPr>
                <p:cNvPr id="26651" name="Rectangle 64"/>
                <p:cNvSpPr>
                  <a:spLocks noChangeArrowheads="1"/>
                </p:cNvSpPr>
                <p:nvPr/>
              </p:nvSpPr>
              <p:spPr bwMode="auto">
                <a:xfrm>
                  <a:off x="785" y="0"/>
                  <a:ext cx="648" cy="432"/>
                </a:xfrm>
                <a:prstGeom prst="rect">
                  <a:avLst/>
                </a:prstGeom>
                <a:noFill/>
                <a:ln w="9525">
                  <a:noFill/>
                  <a:miter lim="800000"/>
                  <a:headEnd/>
                  <a:tailEnd/>
                </a:ln>
              </p:spPr>
              <p:txBody>
                <a:bodyPr/>
                <a:lstStyle/>
                <a:p>
                  <a:pPr algn="ctr" eaLnBrk="0" hangingPunct="0"/>
                  <a:r>
                    <a:rPr lang="zh-CN" altLang="en-US" sz="2000" b="0">
                      <a:solidFill>
                        <a:srgbClr val="000000"/>
                      </a:solidFill>
                      <a:latin typeface="楷体_GB2312" pitchFamily="49" charset="-122"/>
                      <a:ea typeface="楷体_GB2312" pitchFamily="49" charset="-122"/>
                    </a:rPr>
                    <a:t>项目</a:t>
                  </a:r>
                  <a:r>
                    <a:rPr lang="en-US" altLang="zh-CN" sz="2000" b="0">
                      <a:solidFill>
                        <a:srgbClr val="000000"/>
                      </a:solidFill>
                      <a:latin typeface="楷体_GB2312" pitchFamily="49" charset="-122"/>
                      <a:ea typeface="楷体_GB2312" pitchFamily="49" charset="-122"/>
                    </a:rPr>
                    <a:t>1</a:t>
                  </a:r>
                </a:p>
                <a:p>
                  <a:pPr algn="ctr" eaLnBrk="0" hangingPunct="0"/>
                  <a:endParaRPr lang="en-US" altLang="zh-CN" sz="2000" b="0">
                    <a:solidFill>
                      <a:srgbClr val="000000"/>
                    </a:solidFill>
                    <a:latin typeface="楷体_GB2312" pitchFamily="49" charset="-122"/>
                    <a:ea typeface="楷体_GB2312" pitchFamily="49" charset="-122"/>
                  </a:endParaRPr>
                </a:p>
              </p:txBody>
            </p:sp>
            <p:sp>
              <p:nvSpPr>
                <p:cNvPr id="26652" name="Rectangle 65"/>
                <p:cNvSpPr>
                  <a:spLocks noChangeArrowheads="1"/>
                </p:cNvSpPr>
                <p:nvPr/>
              </p:nvSpPr>
              <p:spPr bwMode="auto">
                <a:xfrm>
                  <a:off x="742" y="0"/>
                  <a:ext cx="734" cy="432"/>
                </a:xfrm>
                <a:prstGeom prst="rect">
                  <a:avLst/>
                </a:prstGeom>
                <a:noFill/>
                <a:ln w="7">
                  <a:solidFill>
                    <a:srgbClr val="A0A0A0"/>
                  </a:solidFill>
                  <a:miter lim="800000"/>
                  <a:headEnd/>
                  <a:tailEnd/>
                </a:ln>
              </p:spPr>
              <p:txBody>
                <a:bodyPr wrap="none"/>
                <a:lstStyle/>
                <a:p>
                  <a:endParaRPr lang="zh-CN" altLang="en-US"/>
                </a:p>
              </p:txBody>
            </p:sp>
          </p:grpSp>
          <p:grpSp>
            <p:nvGrpSpPr>
              <p:cNvPr id="26633" name="Group 66"/>
              <p:cNvGrpSpPr>
                <a:grpSpLocks/>
              </p:cNvGrpSpPr>
              <p:nvPr/>
            </p:nvGrpSpPr>
            <p:grpSpPr bwMode="auto">
              <a:xfrm>
                <a:off x="1476" y="0"/>
                <a:ext cx="734" cy="432"/>
                <a:chOff x="1476" y="0"/>
                <a:chExt cx="734" cy="432"/>
              </a:xfrm>
            </p:grpSpPr>
            <p:sp>
              <p:nvSpPr>
                <p:cNvPr id="26649" name="Rectangle 67"/>
                <p:cNvSpPr>
                  <a:spLocks noChangeArrowheads="1"/>
                </p:cNvSpPr>
                <p:nvPr/>
              </p:nvSpPr>
              <p:spPr bwMode="auto">
                <a:xfrm>
                  <a:off x="1519" y="0"/>
                  <a:ext cx="648" cy="432"/>
                </a:xfrm>
                <a:prstGeom prst="rect">
                  <a:avLst/>
                </a:prstGeom>
                <a:noFill/>
                <a:ln w="9525">
                  <a:noFill/>
                  <a:miter lim="800000"/>
                  <a:headEnd/>
                  <a:tailEnd/>
                </a:ln>
              </p:spPr>
              <p:txBody>
                <a:bodyPr/>
                <a:lstStyle/>
                <a:p>
                  <a:pPr algn="ctr" eaLnBrk="0" hangingPunct="0"/>
                  <a:r>
                    <a:rPr lang="zh-CN" altLang="en-US" sz="2000" b="0">
                      <a:solidFill>
                        <a:srgbClr val="000000"/>
                      </a:solidFill>
                      <a:latin typeface="楷体_GB2312" pitchFamily="49" charset="-122"/>
                      <a:ea typeface="楷体_GB2312" pitchFamily="49" charset="-122"/>
                    </a:rPr>
                    <a:t>项目</a:t>
                  </a:r>
                  <a:r>
                    <a:rPr lang="en-US" altLang="zh-CN" sz="2000" b="0">
                      <a:solidFill>
                        <a:srgbClr val="000000"/>
                      </a:solidFill>
                      <a:latin typeface="楷体_GB2312" pitchFamily="49" charset="-122"/>
                      <a:ea typeface="楷体_GB2312" pitchFamily="49" charset="-122"/>
                    </a:rPr>
                    <a:t>2</a:t>
                  </a:r>
                </a:p>
                <a:p>
                  <a:pPr algn="ctr" eaLnBrk="0" hangingPunct="0"/>
                  <a:endParaRPr lang="en-US" altLang="zh-CN" sz="2000" b="0">
                    <a:solidFill>
                      <a:srgbClr val="000000"/>
                    </a:solidFill>
                    <a:latin typeface="楷体_GB2312" pitchFamily="49" charset="-122"/>
                    <a:ea typeface="楷体_GB2312" pitchFamily="49" charset="-122"/>
                  </a:endParaRPr>
                </a:p>
              </p:txBody>
            </p:sp>
            <p:sp>
              <p:nvSpPr>
                <p:cNvPr id="26650" name="Rectangle 68"/>
                <p:cNvSpPr>
                  <a:spLocks noChangeArrowheads="1"/>
                </p:cNvSpPr>
                <p:nvPr/>
              </p:nvSpPr>
              <p:spPr bwMode="auto">
                <a:xfrm>
                  <a:off x="1476" y="0"/>
                  <a:ext cx="734" cy="432"/>
                </a:xfrm>
                <a:prstGeom prst="rect">
                  <a:avLst/>
                </a:prstGeom>
                <a:noFill/>
                <a:ln w="7">
                  <a:solidFill>
                    <a:srgbClr val="A0A0A0"/>
                  </a:solidFill>
                  <a:miter lim="800000"/>
                  <a:headEnd/>
                  <a:tailEnd/>
                </a:ln>
              </p:spPr>
              <p:txBody>
                <a:bodyPr wrap="none"/>
                <a:lstStyle/>
                <a:p>
                  <a:endParaRPr lang="zh-CN" altLang="en-US"/>
                </a:p>
              </p:txBody>
            </p:sp>
          </p:grpSp>
          <p:grpSp>
            <p:nvGrpSpPr>
              <p:cNvPr id="26634" name="Group 69"/>
              <p:cNvGrpSpPr>
                <a:grpSpLocks/>
              </p:cNvGrpSpPr>
              <p:nvPr/>
            </p:nvGrpSpPr>
            <p:grpSpPr bwMode="auto">
              <a:xfrm>
                <a:off x="2210" y="0"/>
                <a:ext cx="726" cy="432"/>
                <a:chOff x="2210" y="0"/>
                <a:chExt cx="726" cy="432"/>
              </a:xfrm>
            </p:grpSpPr>
            <p:sp>
              <p:nvSpPr>
                <p:cNvPr id="26647" name="Rectangle 70"/>
                <p:cNvSpPr>
                  <a:spLocks noChangeArrowheads="1"/>
                </p:cNvSpPr>
                <p:nvPr/>
              </p:nvSpPr>
              <p:spPr bwMode="auto">
                <a:xfrm>
                  <a:off x="2253" y="0"/>
                  <a:ext cx="640" cy="432"/>
                </a:xfrm>
                <a:prstGeom prst="rect">
                  <a:avLst/>
                </a:prstGeom>
                <a:noFill/>
                <a:ln w="9525">
                  <a:noFill/>
                  <a:miter lim="800000"/>
                  <a:headEnd/>
                  <a:tailEnd/>
                </a:ln>
              </p:spPr>
              <p:txBody>
                <a:bodyPr/>
                <a:lstStyle/>
                <a:p>
                  <a:pPr algn="ctr" eaLnBrk="0" hangingPunct="0">
                    <a:tabLst>
                      <a:tab pos="546100" algn="l"/>
                    </a:tabLst>
                  </a:pPr>
                  <a:r>
                    <a:rPr lang="zh-CN" altLang="en-US" sz="2000" b="0">
                      <a:solidFill>
                        <a:srgbClr val="000000"/>
                      </a:solidFill>
                      <a:latin typeface="楷体_GB2312" pitchFamily="49" charset="-122"/>
                      <a:ea typeface="楷体_GB2312" pitchFamily="49" charset="-122"/>
                    </a:rPr>
                    <a:t>项目</a:t>
                  </a:r>
                  <a:r>
                    <a:rPr lang="en-US" altLang="zh-CN" sz="2000" b="0">
                      <a:solidFill>
                        <a:srgbClr val="000000"/>
                      </a:solidFill>
                      <a:latin typeface="楷体_GB2312" pitchFamily="49" charset="-122"/>
                      <a:ea typeface="楷体_GB2312" pitchFamily="49" charset="-122"/>
                    </a:rPr>
                    <a:t>3</a:t>
                  </a:r>
                </a:p>
                <a:p>
                  <a:pPr algn="ctr" eaLnBrk="0" hangingPunct="0">
                    <a:tabLst>
                      <a:tab pos="546100" algn="l"/>
                    </a:tabLst>
                  </a:pPr>
                  <a:endParaRPr lang="en-US" altLang="zh-CN" b="0">
                    <a:solidFill>
                      <a:srgbClr val="000000"/>
                    </a:solidFill>
                  </a:endParaRPr>
                </a:p>
              </p:txBody>
            </p:sp>
            <p:sp>
              <p:nvSpPr>
                <p:cNvPr id="26648" name="Rectangle 71"/>
                <p:cNvSpPr>
                  <a:spLocks noChangeArrowheads="1"/>
                </p:cNvSpPr>
                <p:nvPr/>
              </p:nvSpPr>
              <p:spPr bwMode="auto">
                <a:xfrm>
                  <a:off x="2210" y="0"/>
                  <a:ext cx="726" cy="432"/>
                </a:xfrm>
                <a:prstGeom prst="rect">
                  <a:avLst/>
                </a:prstGeom>
                <a:noFill/>
                <a:ln w="7">
                  <a:solidFill>
                    <a:srgbClr val="A0A0A0"/>
                  </a:solidFill>
                  <a:miter lim="800000"/>
                  <a:headEnd/>
                  <a:tailEnd/>
                </a:ln>
              </p:spPr>
              <p:txBody>
                <a:bodyPr wrap="none"/>
                <a:lstStyle/>
                <a:p>
                  <a:endParaRPr lang="zh-CN" altLang="en-US"/>
                </a:p>
              </p:txBody>
            </p:sp>
          </p:grpSp>
          <p:grpSp>
            <p:nvGrpSpPr>
              <p:cNvPr id="26635" name="Group 72"/>
              <p:cNvGrpSpPr>
                <a:grpSpLocks/>
              </p:cNvGrpSpPr>
              <p:nvPr/>
            </p:nvGrpSpPr>
            <p:grpSpPr bwMode="auto">
              <a:xfrm>
                <a:off x="0" y="432"/>
                <a:ext cx="742" cy="992"/>
                <a:chOff x="0" y="432"/>
                <a:chExt cx="742" cy="992"/>
              </a:xfrm>
            </p:grpSpPr>
            <p:sp>
              <p:nvSpPr>
                <p:cNvPr id="26645" name="Rectangle 73"/>
                <p:cNvSpPr>
                  <a:spLocks noChangeArrowheads="1"/>
                </p:cNvSpPr>
                <p:nvPr/>
              </p:nvSpPr>
              <p:spPr bwMode="auto">
                <a:xfrm>
                  <a:off x="43" y="432"/>
                  <a:ext cx="656" cy="992"/>
                </a:xfrm>
                <a:prstGeom prst="rect">
                  <a:avLst/>
                </a:prstGeom>
                <a:noFill/>
                <a:ln w="9525">
                  <a:noFill/>
                  <a:miter lim="800000"/>
                  <a:headEnd/>
                  <a:tailEnd/>
                </a:ln>
              </p:spPr>
              <p:txBody>
                <a:bodyPr/>
                <a:lstStyle/>
                <a:p>
                  <a:pPr algn="ctr"/>
                  <a:r>
                    <a:rPr lang="zh-CN" altLang="en-US" sz="2000" b="0" dirty="0">
                      <a:solidFill>
                        <a:srgbClr val="000000"/>
                      </a:solidFill>
                      <a:latin typeface="楷体_GB2312" pitchFamily="49" charset="-122"/>
                      <a:ea typeface="楷体_GB2312" pitchFamily="49" charset="-122"/>
                    </a:rPr>
                    <a:t>王一</a:t>
                  </a:r>
                </a:p>
                <a:p>
                  <a:pPr algn="ctr" eaLnBrk="0" hangingPunct="0"/>
                  <a:r>
                    <a:rPr lang="zh-CN" altLang="en-US" sz="2000" b="0" dirty="0">
                      <a:solidFill>
                        <a:srgbClr val="000000"/>
                      </a:solidFill>
                      <a:latin typeface="楷体_GB2312" pitchFamily="49" charset="-122"/>
                      <a:ea typeface="楷体_GB2312" pitchFamily="49" charset="-122"/>
                    </a:rPr>
                    <a:t>王二</a:t>
                  </a:r>
                </a:p>
                <a:p>
                  <a:pPr algn="ctr" eaLnBrk="0" hangingPunct="0"/>
                  <a:r>
                    <a:rPr lang="zh-CN" altLang="en-US" sz="2000" b="0" dirty="0">
                      <a:solidFill>
                        <a:srgbClr val="000000"/>
                      </a:solidFill>
                      <a:latin typeface="楷体_GB2312" pitchFamily="49" charset="-122"/>
                      <a:ea typeface="楷体_GB2312" pitchFamily="49" charset="-122"/>
                    </a:rPr>
                    <a:t>王三</a:t>
                  </a:r>
                </a:p>
                <a:p>
                  <a:pPr algn="ctr" eaLnBrk="0" hangingPunct="0"/>
                  <a:r>
                    <a:rPr lang="zh-CN" altLang="en-US" sz="2000" b="0" dirty="0">
                      <a:solidFill>
                        <a:srgbClr val="000000"/>
                      </a:solidFill>
                      <a:latin typeface="楷体_GB2312" pitchFamily="49" charset="-122"/>
                      <a:ea typeface="楷体_GB2312" pitchFamily="49" charset="-122"/>
                    </a:rPr>
                    <a:t>王四</a:t>
                  </a:r>
                </a:p>
                <a:p>
                  <a:pPr algn="ctr" eaLnBrk="0" hangingPunct="0"/>
                  <a:r>
                    <a:rPr lang="zh-CN" altLang="en-US" sz="2000" b="0" dirty="0">
                      <a:solidFill>
                        <a:srgbClr val="000000"/>
                      </a:solidFill>
                      <a:latin typeface="楷体_GB2312" pitchFamily="49" charset="-122"/>
                      <a:ea typeface="楷体_GB2312" pitchFamily="49" charset="-122"/>
                    </a:rPr>
                    <a:t>王五</a:t>
                  </a:r>
                </a:p>
                <a:p>
                  <a:pPr algn="ctr" eaLnBrk="0" hangingPunct="0"/>
                  <a:endParaRPr lang="en-US" altLang="zh-CN" sz="2000" b="0" dirty="0">
                    <a:solidFill>
                      <a:srgbClr val="000000"/>
                    </a:solidFill>
                    <a:latin typeface="楷体_GB2312" pitchFamily="49" charset="-122"/>
                    <a:ea typeface="楷体_GB2312" pitchFamily="49" charset="-122"/>
                  </a:endParaRPr>
                </a:p>
              </p:txBody>
            </p:sp>
            <p:sp>
              <p:nvSpPr>
                <p:cNvPr id="26646" name="Rectangle 74"/>
                <p:cNvSpPr>
                  <a:spLocks noChangeArrowheads="1"/>
                </p:cNvSpPr>
                <p:nvPr/>
              </p:nvSpPr>
              <p:spPr bwMode="auto">
                <a:xfrm>
                  <a:off x="0" y="432"/>
                  <a:ext cx="742" cy="992"/>
                </a:xfrm>
                <a:prstGeom prst="rect">
                  <a:avLst/>
                </a:prstGeom>
                <a:noFill/>
                <a:ln w="7">
                  <a:solidFill>
                    <a:srgbClr val="A0A0A0"/>
                  </a:solidFill>
                  <a:miter lim="800000"/>
                  <a:headEnd/>
                  <a:tailEnd/>
                </a:ln>
              </p:spPr>
              <p:txBody>
                <a:bodyPr wrap="none"/>
                <a:lstStyle/>
                <a:p>
                  <a:endParaRPr lang="zh-CN" altLang="en-US"/>
                </a:p>
              </p:txBody>
            </p:sp>
          </p:grpSp>
          <p:grpSp>
            <p:nvGrpSpPr>
              <p:cNvPr id="26636" name="Group 75"/>
              <p:cNvGrpSpPr>
                <a:grpSpLocks/>
              </p:cNvGrpSpPr>
              <p:nvPr/>
            </p:nvGrpSpPr>
            <p:grpSpPr bwMode="auto">
              <a:xfrm>
                <a:off x="742" y="432"/>
                <a:ext cx="734" cy="992"/>
                <a:chOff x="742" y="432"/>
                <a:chExt cx="734" cy="992"/>
              </a:xfrm>
            </p:grpSpPr>
            <p:sp>
              <p:nvSpPr>
                <p:cNvPr id="26643" name="Rectangle 76"/>
                <p:cNvSpPr>
                  <a:spLocks noChangeArrowheads="1"/>
                </p:cNvSpPr>
                <p:nvPr/>
              </p:nvSpPr>
              <p:spPr bwMode="auto">
                <a:xfrm>
                  <a:off x="785" y="432"/>
                  <a:ext cx="648" cy="992"/>
                </a:xfrm>
                <a:prstGeom prst="rect">
                  <a:avLst/>
                </a:prstGeom>
                <a:noFill/>
                <a:ln w="9525">
                  <a:noFill/>
                  <a:miter lim="800000"/>
                  <a:headEnd/>
                  <a:tailEnd/>
                </a:ln>
              </p:spPr>
              <p:txBody>
                <a:bodyPr/>
                <a:lstStyle/>
                <a:p>
                  <a:pPr algn="ctr"/>
                  <a:r>
                    <a:rPr lang="zh-CN" altLang="en-US" sz="2000" b="0">
                      <a:solidFill>
                        <a:srgbClr val="000000"/>
                      </a:solidFill>
                      <a:latin typeface="楷体_GB2312" pitchFamily="49" charset="-122"/>
                      <a:ea typeface="楷体_GB2312" pitchFamily="49" charset="-122"/>
                    </a:rPr>
                    <a:t>跳高</a:t>
                  </a:r>
                </a:p>
                <a:p>
                  <a:pPr algn="ctr" eaLnBrk="0" hangingPunct="0"/>
                  <a:r>
                    <a:rPr lang="zh-CN" altLang="en-US" sz="2000" b="0">
                      <a:solidFill>
                        <a:srgbClr val="000000"/>
                      </a:solidFill>
                      <a:latin typeface="楷体_GB2312" pitchFamily="49" charset="-122"/>
                      <a:ea typeface="楷体_GB2312" pitchFamily="49" charset="-122"/>
                    </a:rPr>
                    <a:t>标枪</a:t>
                  </a:r>
                </a:p>
                <a:p>
                  <a:pPr algn="ctr" eaLnBrk="0" hangingPunct="0"/>
                  <a:r>
                    <a:rPr lang="zh-CN" altLang="en-US" sz="2000" b="0">
                      <a:solidFill>
                        <a:srgbClr val="000000"/>
                      </a:solidFill>
                      <a:latin typeface="楷体_GB2312" pitchFamily="49" charset="-122"/>
                      <a:ea typeface="楷体_GB2312" pitchFamily="49" charset="-122"/>
                    </a:rPr>
                    <a:t>标枪</a:t>
                  </a:r>
                </a:p>
                <a:p>
                  <a:pPr algn="ctr" eaLnBrk="0" hangingPunct="0"/>
                  <a:r>
                    <a:rPr lang="zh-CN" altLang="en-US" sz="2000" b="0">
                      <a:solidFill>
                        <a:srgbClr val="000000"/>
                      </a:solidFill>
                      <a:latin typeface="楷体_GB2312" pitchFamily="49" charset="-122"/>
                      <a:ea typeface="楷体_GB2312" pitchFamily="49" charset="-122"/>
                    </a:rPr>
                    <a:t>铅球</a:t>
                  </a:r>
                </a:p>
                <a:p>
                  <a:pPr algn="ctr" eaLnBrk="0" hangingPunct="0"/>
                  <a:r>
                    <a:rPr lang="zh-CN" altLang="en-US" sz="2000" b="0">
                      <a:solidFill>
                        <a:srgbClr val="000000"/>
                      </a:solidFill>
                      <a:latin typeface="楷体_GB2312" pitchFamily="49" charset="-122"/>
                      <a:ea typeface="楷体_GB2312" pitchFamily="49" charset="-122"/>
                    </a:rPr>
                    <a:t>跳远</a:t>
                  </a:r>
                </a:p>
                <a:p>
                  <a:pPr algn="ctr" eaLnBrk="0" hangingPunct="0"/>
                  <a:endParaRPr lang="en-US" altLang="zh-CN" sz="2000" b="0">
                    <a:solidFill>
                      <a:srgbClr val="000000"/>
                    </a:solidFill>
                    <a:latin typeface="楷体_GB2312" pitchFamily="49" charset="-122"/>
                    <a:ea typeface="楷体_GB2312" pitchFamily="49" charset="-122"/>
                  </a:endParaRPr>
                </a:p>
              </p:txBody>
            </p:sp>
            <p:sp>
              <p:nvSpPr>
                <p:cNvPr id="26644" name="Rectangle 77"/>
                <p:cNvSpPr>
                  <a:spLocks noChangeArrowheads="1"/>
                </p:cNvSpPr>
                <p:nvPr/>
              </p:nvSpPr>
              <p:spPr bwMode="auto">
                <a:xfrm>
                  <a:off x="742" y="432"/>
                  <a:ext cx="734" cy="992"/>
                </a:xfrm>
                <a:prstGeom prst="rect">
                  <a:avLst/>
                </a:prstGeom>
                <a:noFill/>
                <a:ln w="7">
                  <a:solidFill>
                    <a:srgbClr val="A0A0A0"/>
                  </a:solidFill>
                  <a:miter lim="800000"/>
                  <a:headEnd/>
                  <a:tailEnd/>
                </a:ln>
              </p:spPr>
              <p:txBody>
                <a:bodyPr wrap="none"/>
                <a:lstStyle/>
                <a:p>
                  <a:endParaRPr lang="zh-CN" altLang="en-US"/>
                </a:p>
              </p:txBody>
            </p:sp>
          </p:grpSp>
          <p:grpSp>
            <p:nvGrpSpPr>
              <p:cNvPr id="26637" name="Group 78"/>
              <p:cNvGrpSpPr>
                <a:grpSpLocks/>
              </p:cNvGrpSpPr>
              <p:nvPr/>
            </p:nvGrpSpPr>
            <p:grpSpPr bwMode="auto">
              <a:xfrm>
                <a:off x="1476" y="432"/>
                <a:ext cx="734" cy="992"/>
                <a:chOff x="1476" y="432"/>
                <a:chExt cx="734" cy="992"/>
              </a:xfrm>
            </p:grpSpPr>
            <p:sp>
              <p:nvSpPr>
                <p:cNvPr id="26641" name="Rectangle 79"/>
                <p:cNvSpPr>
                  <a:spLocks noChangeArrowheads="1"/>
                </p:cNvSpPr>
                <p:nvPr/>
              </p:nvSpPr>
              <p:spPr bwMode="auto">
                <a:xfrm>
                  <a:off x="1519" y="432"/>
                  <a:ext cx="648" cy="992"/>
                </a:xfrm>
                <a:prstGeom prst="rect">
                  <a:avLst/>
                </a:prstGeom>
                <a:noFill/>
                <a:ln w="9525">
                  <a:noFill/>
                  <a:miter lim="800000"/>
                  <a:headEnd/>
                  <a:tailEnd/>
                </a:ln>
              </p:spPr>
              <p:txBody>
                <a:bodyPr/>
                <a:lstStyle/>
                <a:p>
                  <a:pPr algn="ctr" eaLnBrk="0" hangingPunct="0"/>
                  <a:r>
                    <a:rPr lang="en-US" altLang="zh-CN" sz="1400" b="0">
                      <a:solidFill>
                        <a:srgbClr val="000000"/>
                      </a:solidFill>
                    </a:rPr>
                    <a:t> </a:t>
                  </a:r>
                  <a:r>
                    <a:rPr lang="zh-CN" altLang="en-US" sz="2000" b="0">
                      <a:solidFill>
                        <a:srgbClr val="000000"/>
                      </a:solidFill>
                      <a:latin typeface="楷体_GB2312" pitchFamily="49" charset="-122"/>
                      <a:ea typeface="楷体_GB2312" pitchFamily="49" charset="-122"/>
                    </a:rPr>
                    <a:t>跳远</a:t>
                  </a:r>
                </a:p>
                <a:p>
                  <a:pPr algn="ctr" eaLnBrk="0" hangingPunct="0"/>
                  <a:r>
                    <a:rPr lang="zh-CN" altLang="en-US" sz="2000" b="0">
                      <a:solidFill>
                        <a:srgbClr val="000000"/>
                      </a:solidFill>
                      <a:latin typeface="楷体_GB2312" pitchFamily="49" charset="-122"/>
                      <a:ea typeface="楷体_GB2312" pitchFamily="49" charset="-122"/>
                    </a:rPr>
                    <a:t>铅球</a:t>
                  </a:r>
                </a:p>
                <a:p>
                  <a:pPr algn="ctr" eaLnBrk="0" hangingPunct="0"/>
                  <a:r>
                    <a:rPr lang="zh-CN" altLang="en-US" sz="2000" b="0">
                      <a:solidFill>
                        <a:srgbClr val="000000"/>
                      </a:solidFill>
                      <a:latin typeface="楷体_GB2312" pitchFamily="49" charset="-122"/>
                      <a:ea typeface="楷体_GB2312" pitchFamily="49" charset="-122"/>
                    </a:rPr>
                    <a:t> </a:t>
                  </a:r>
                  <a:r>
                    <a:rPr lang="en-US" altLang="zh-CN" sz="2000" b="0">
                      <a:solidFill>
                        <a:srgbClr val="000000"/>
                      </a:solidFill>
                      <a:latin typeface="楷体_GB2312" pitchFamily="49" charset="-122"/>
                      <a:ea typeface="楷体_GB2312" pitchFamily="49" charset="-122"/>
                    </a:rPr>
                    <a:t>100</a:t>
                  </a:r>
                  <a:r>
                    <a:rPr lang="zh-CN" altLang="en-US" sz="2000" b="0">
                      <a:solidFill>
                        <a:srgbClr val="000000"/>
                      </a:solidFill>
                      <a:latin typeface="楷体_GB2312" pitchFamily="49" charset="-122"/>
                      <a:ea typeface="楷体_GB2312" pitchFamily="49" charset="-122"/>
                    </a:rPr>
                    <a:t>米</a:t>
                  </a:r>
                </a:p>
                <a:p>
                  <a:pPr algn="ctr" eaLnBrk="0" hangingPunct="0"/>
                  <a:r>
                    <a:rPr lang="zh-CN" altLang="en-US" sz="2000" b="0">
                      <a:solidFill>
                        <a:srgbClr val="000000"/>
                      </a:solidFill>
                      <a:latin typeface="楷体_GB2312" pitchFamily="49" charset="-122"/>
                      <a:ea typeface="楷体_GB2312" pitchFamily="49" charset="-122"/>
                    </a:rPr>
                    <a:t> </a:t>
                  </a:r>
                  <a:r>
                    <a:rPr lang="en-US" altLang="zh-CN" sz="2000" b="0">
                      <a:solidFill>
                        <a:srgbClr val="000000"/>
                      </a:solidFill>
                      <a:latin typeface="楷体_GB2312" pitchFamily="49" charset="-122"/>
                      <a:ea typeface="楷体_GB2312" pitchFamily="49" charset="-122"/>
                    </a:rPr>
                    <a:t>200</a:t>
                  </a:r>
                  <a:r>
                    <a:rPr lang="zh-CN" altLang="en-US" sz="2000" b="0">
                      <a:solidFill>
                        <a:srgbClr val="000000"/>
                      </a:solidFill>
                      <a:latin typeface="楷体_GB2312" pitchFamily="49" charset="-122"/>
                      <a:ea typeface="楷体_GB2312" pitchFamily="49" charset="-122"/>
                    </a:rPr>
                    <a:t>米</a:t>
                  </a:r>
                </a:p>
                <a:p>
                  <a:pPr algn="ctr" eaLnBrk="0" hangingPunct="0"/>
                  <a:r>
                    <a:rPr lang="zh-CN" altLang="en-US" sz="2000" b="0">
                      <a:solidFill>
                        <a:srgbClr val="000000"/>
                      </a:solidFill>
                      <a:latin typeface="楷体_GB2312" pitchFamily="49" charset="-122"/>
                      <a:ea typeface="楷体_GB2312" pitchFamily="49" charset="-122"/>
                    </a:rPr>
                    <a:t> </a:t>
                  </a:r>
                  <a:r>
                    <a:rPr lang="en-US" altLang="zh-CN" sz="2000" b="0">
                      <a:solidFill>
                        <a:srgbClr val="000000"/>
                      </a:solidFill>
                      <a:latin typeface="楷体_GB2312" pitchFamily="49" charset="-122"/>
                      <a:ea typeface="楷体_GB2312" pitchFamily="49" charset="-122"/>
                    </a:rPr>
                    <a:t>200</a:t>
                  </a:r>
                  <a:r>
                    <a:rPr lang="zh-CN" altLang="en-US" sz="2000" b="0">
                      <a:solidFill>
                        <a:srgbClr val="000000"/>
                      </a:solidFill>
                      <a:latin typeface="楷体_GB2312" pitchFamily="49" charset="-122"/>
                      <a:ea typeface="楷体_GB2312" pitchFamily="49" charset="-122"/>
                    </a:rPr>
                    <a:t>米</a:t>
                  </a:r>
                </a:p>
                <a:p>
                  <a:pPr algn="ctr" eaLnBrk="0" hangingPunct="0"/>
                  <a:endParaRPr lang="en-US" altLang="zh-CN" sz="2000" b="0">
                    <a:solidFill>
                      <a:srgbClr val="000000"/>
                    </a:solidFill>
                    <a:latin typeface="楷体_GB2312" pitchFamily="49" charset="-122"/>
                    <a:ea typeface="楷体_GB2312" pitchFamily="49" charset="-122"/>
                  </a:endParaRPr>
                </a:p>
              </p:txBody>
            </p:sp>
            <p:sp>
              <p:nvSpPr>
                <p:cNvPr id="26642" name="Rectangle 80"/>
                <p:cNvSpPr>
                  <a:spLocks noChangeArrowheads="1"/>
                </p:cNvSpPr>
                <p:nvPr/>
              </p:nvSpPr>
              <p:spPr bwMode="auto">
                <a:xfrm>
                  <a:off x="1476" y="432"/>
                  <a:ext cx="734" cy="992"/>
                </a:xfrm>
                <a:prstGeom prst="rect">
                  <a:avLst/>
                </a:prstGeom>
                <a:noFill/>
                <a:ln w="7">
                  <a:solidFill>
                    <a:srgbClr val="A0A0A0"/>
                  </a:solidFill>
                  <a:miter lim="800000"/>
                  <a:headEnd/>
                  <a:tailEnd/>
                </a:ln>
              </p:spPr>
              <p:txBody>
                <a:bodyPr wrap="none"/>
                <a:lstStyle/>
                <a:p>
                  <a:endParaRPr lang="zh-CN" altLang="en-US"/>
                </a:p>
              </p:txBody>
            </p:sp>
          </p:grpSp>
          <p:grpSp>
            <p:nvGrpSpPr>
              <p:cNvPr id="26638" name="Group 81"/>
              <p:cNvGrpSpPr>
                <a:grpSpLocks/>
              </p:cNvGrpSpPr>
              <p:nvPr/>
            </p:nvGrpSpPr>
            <p:grpSpPr bwMode="auto">
              <a:xfrm>
                <a:off x="2210" y="432"/>
                <a:ext cx="726" cy="992"/>
                <a:chOff x="2210" y="432"/>
                <a:chExt cx="726" cy="992"/>
              </a:xfrm>
            </p:grpSpPr>
            <p:sp>
              <p:nvSpPr>
                <p:cNvPr id="26639" name="Rectangle 82"/>
                <p:cNvSpPr>
                  <a:spLocks noChangeArrowheads="1"/>
                </p:cNvSpPr>
                <p:nvPr/>
              </p:nvSpPr>
              <p:spPr bwMode="auto">
                <a:xfrm>
                  <a:off x="2253" y="432"/>
                  <a:ext cx="640" cy="992"/>
                </a:xfrm>
                <a:prstGeom prst="rect">
                  <a:avLst/>
                </a:prstGeom>
                <a:noFill/>
                <a:ln w="9525">
                  <a:noFill/>
                  <a:miter lim="800000"/>
                  <a:headEnd/>
                  <a:tailEnd/>
                </a:ln>
              </p:spPr>
              <p:txBody>
                <a:bodyPr/>
                <a:lstStyle/>
                <a:p>
                  <a:pPr algn="ctr" eaLnBrk="0" hangingPunct="0"/>
                  <a:r>
                    <a:rPr lang="en-US" altLang="zh-CN" sz="2000" b="0">
                      <a:solidFill>
                        <a:srgbClr val="000000"/>
                      </a:solidFill>
                    </a:rPr>
                    <a:t> </a:t>
                  </a:r>
                  <a:r>
                    <a:rPr lang="en-US" altLang="zh-CN" sz="2000" b="0">
                      <a:solidFill>
                        <a:srgbClr val="000000"/>
                      </a:solidFill>
                      <a:latin typeface="楷体_GB2312" pitchFamily="49" charset="-122"/>
                      <a:ea typeface="楷体_GB2312" pitchFamily="49" charset="-122"/>
                    </a:rPr>
                    <a:t>100</a:t>
                  </a:r>
                  <a:r>
                    <a:rPr lang="zh-CN" altLang="en-US" sz="2000" b="0">
                      <a:solidFill>
                        <a:srgbClr val="000000"/>
                      </a:solidFill>
                      <a:latin typeface="楷体_GB2312" pitchFamily="49" charset="-122"/>
                      <a:ea typeface="楷体_GB2312" pitchFamily="49" charset="-122"/>
                    </a:rPr>
                    <a:t>米</a:t>
                  </a:r>
                </a:p>
                <a:p>
                  <a:pPr algn="ctr" eaLnBrk="0" hangingPunct="0"/>
                  <a:r>
                    <a:rPr lang="zh-CN" altLang="en-US" sz="2000" b="0">
                      <a:solidFill>
                        <a:srgbClr val="000000"/>
                      </a:solidFill>
                      <a:ea typeface="楷体_GB2312" pitchFamily="49" charset="-122"/>
                    </a:rPr>
                    <a:t> </a:t>
                  </a:r>
                  <a:endParaRPr lang="zh-CN" altLang="en-US" sz="2000" b="0">
                    <a:solidFill>
                      <a:srgbClr val="000000"/>
                    </a:solidFill>
                    <a:latin typeface="楷体_GB2312" pitchFamily="49" charset="-122"/>
                    <a:ea typeface="楷体_GB2312" pitchFamily="49" charset="-122"/>
                  </a:endParaRPr>
                </a:p>
                <a:p>
                  <a:pPr algn="ctr" eaLnBrk="0" hangingPunct="0"/>
                  <a:r>
                    <a:rPr lang="zh-CN" altLang="en-US" sz="2000" b="0">
                      <a:solidFill>
                        <a:srgbClr val="000000"/>
                      </a:solidFill>
                      <a:latin typeface="楷体_GB2312" pitchFamily="49" charset="-122"/>
                      <a:ea typeface="楷体_GB2312" pitchFamily="49" charset="-122"/>
                    </a:rPr>
                    <a:t> </a:t>
                  </a:r>
                  <a:r>
                    <a:rPr lang="en-US" altLang="zh-CN" sz="2000" b="0">
                      <a:solidFill>
                        <a:srgbClr val="000000"/>
                      </a:solidFill>
                      <a:latin typeface="楷体_GB2312" pitchFamily="49" charset="-122"/>
                      <a:ea typeface="楷体_GB2312" pitchFamily="49" charset="-122"/>
                    </a:rPr>
                    <a:t>200</a:t>
                  </a:r>
                  <a:r>
                    <a:rPr lang="zh-CN" altLang="en-US" sz="2000" b="0">
                      <a:solidFill>
                        <a:srgbClr val="000000"/>
                      </a:solidFill>
                      <a:latin typeface="楷体_GB2312" pitchFamily="49" charset="-122"/>
                      <a:ea typeface="楷体_GB2312" pitchFamily="49" charset="-122"/>
                    </a:rPr>
                    <a:t>米</a:t>
                  </a:r>
                </a:p>
                <a:p>
                  <a:pPr algn="ctr" eaLnBrk="0" hangingPunct="0"/>
                  <a:r>
                    <a:rPr lang="zh-CN" altLang="en-US" sz="2000" b="0">
                      <a:solidFill>
                        <a:srgbClr val="000000"/>
                      </a:solidFill>
                      <a:latin typeface="楷体_GB2312" pitchFamily="49" charset="-122"/>
                      <a:ea typeface="楷体_GB2312" pitchFamily="49" charset="-122"/>
                    </a:rPr>
                    <a:t>跳高</a:t>
                  </a:r>
                </a:p>
                <a:p>
                  <a:pPr algn="ctr" eaLnBrk="0" hangingPunct="0"/>
                  <a:r>
                    <a:rPr lang="zh-CN" altLang="en-US" sz="2000" b="0">
                      <a:solidFill>
                        <a:srgbClr val="000000"/>
                      </a:solidFill>
                      <a:latin typeface="楷体_GB2312" pitchFamily="49" charset="-122"/>
                      <a:ea typeface="楷体_GB2312" pitchFamily="49" charset="-122"/>
                    </a:rPr>
                    <a:t> </a:t>
                  </a:r>
                </a:p>
                <a:p>
                  <a:pPr algn="ctr" eaLnBrk="0" hangingPunct="0"/>
                  <a:endParaRPr lang="en-US" altLang="zh-CN" sz="2000" b="0">
                    <a:solidFill>
                      <a:srgbClr val="000000"/>
                    </a:solidFill>
                    <a:latin typeface="楷体_GB2312" pitchFamily="49" charset="-122"/>
                    <a:ea typeface="楷体_GB2312" pitchFamily="49" charset="-122"/>
                  </a:endParaRPr>
                </a:p>
              </p:txBody>
            </p:sp>
            <p:sp>
              <p:nvSpPr>
                <p:cNvPr id="26640" name="Rectangle 83"/>
                <p:cNvSpPr>
                  <a:spLocks noChangeArrowheads="1"/>
                </p:cNvSpPr>
                <p:nvPr/>
              </p:nvSpPr>
              <p:spPr bwMode="auto">
                <a:xfrm>
                  <a:off x="2210" y="432"/>
                  <a:ext cx="726" cy="992"/>
                </a:xfrm>
                <a:prstGeom prst="rect">
                  <a:avLst/>
                </a:prstGeom>
                <a:noFill/>
                <a:ln w="7">
                  <a:solidFill>
                    <a:srgbClr val="A0A0A0"/>
                  </a:solidFill>
                  <a:miter lim="800000"/>
                  <a:headEnd/>
                  <a:tailEnd/>
                </a:ln>
              </p:spPr>
              <p:txBody>
                <a:bodyPr wrap="none"/>
                <a:lstStyle/>
                <a:p>
                  <a:endParaRPr lang="zh-CN" altLang="en-US"/>
                </a:p>
              </p:txBody>
            </p:sp>
          </p:grpSp>
        </p:grpSp>
        <p:sp>
          <p:nvSpPr>
            <p:cNvPr id="26630" name="Rectangle 84"/>
            <p:cNvSpPr>
              <a:spLocks noChangeArrowheads="1"/>
            </p:cNvSpPr>
            <p:nvPr/>
          </p:nvSpPr>
          <p:spPr bwMode="auto">
            <a:xfrm>
              <a:off x="-3" y="-3"/>
              <a:ext cx="2942" cy="1430"/>
            </a:xfrm>
            <a:prstGeom prst="rect">
              <a:avLst/>
            </a:prstGeom>
            <a:noFill/>
            <a:ln w="9525">
              <a:solidFill>
                <a:srgbClr val="A0A0A0"/>
              </a:solidFill>
              <a:miter lim="800000"/>
              <a:headEnd/>
              <a:tailEnd/>
            </a:ln>
          </p:spPr>
          <p:txBody>
            <a:bodyPr wrap="none"/>
            <a:lstStyle/>
            <a:p>
              <a:endParaRPr lang="zh-CN" altLang="en-US" b="0"/>
            </a:p>
          </p:txBody>
        </p:sp>
      </p:grpSp>
      <p:sp>
        <p:nvSpPr>
          <p:cNvPr id="40" name="内容占位符 39"/>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32"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19057" y="1339754"/>
            <a:ext cx="8305800" cy="1938992"/>
          </a:xfrm>
          <a:prstGeom prst="rect">
            <a:avLst/>
          </a:prstGeom>
          <a:noFill/>
          <a:ln w="9525">
            <a:noFill/>
            <a:miter lim="800000"/>
            <a:headEnd/>
            <a:tailEnd/>
          </a:ln>
        </p:spPr>
        <p:txBody>
          <a:bodyPr>
            <a:spAutoFit/>
          </a:bodyPr>
          <a:lstStyle/>
          <a:p>
            <a:pPr indent="541338">
              <a:spcBef>
                <a:spcPct val="50000"/>
              </a:spcBef>
            </a:pPr>
            <a:r>
              <a:rPr lang="zh-CN" altLang="en-US" b="0" dirty="0" smtClean="0">
                <a:solidFill>
                  <a:srgbClr val="000000"/>
                </a:solidFill>
                <a:latin typeface="楷体_GB2312" pitchFamily="49" charset="-122"/>
                <a:ea typeface="楷体_GB2312" pitchFamily="49" charset="-122"/>
              </a:rPr>
              <a:t>可以设计</a:t>
            </a:r>
            <a:r>
              <a:rPr lang="zh-CN" altLang="en-US" b="0" dirty="0">
                <a:solidFill>
                  <a:srgbClr val="000000"/>
                </a:solidFill>
                <a:latin typeface="楷体_GB2312" pitchFamily="49" charset="-122"/>
                <a:ea typeface="楷体_GB2312" pitchFamily="49" charset="-122"/>
              </a:rPr>
              <a:t>一个图，图中</a:t>
            </a:r>
            <a:r>
              <a:rPr lang="zh-CN" altLang="en-US" dirty="0">
                <a:solidFill>
                  <a:srgbClr val="0070C0"/>
                </a:solidFill>
                <a:latin typeface="楷体_GB2312" pitchFamily="49" charset="-122"/>
                <a:ea typeface="楷体_GB2312" pitchFamily="49" charset="-122"/>
              </a:rPr>
              <a:t>顶点</a:t>
            </a:r>
            <a:r>
              <a:rPr lang="zh-CN" altLang="en-US" b="0" dirty="0">
                <a:solidFill>
                  <a:srgbClr val="000000"/>
                </a:solidFill>
                <a:latin typeface="楷体_GB2312" pitchFamily="49" charset="-122"/>
                <a:ea typeface="楷体_GB2312" pitchFamily="49" charset="-122"/>
              </a:rPr>
              <a:t>代表竞赛项目，在</a:t>
            </a:r>
            <a:r>
              <a:rPr lang="zh-CN" altLang="en-US" b="0" dirty="0" smtClean="0">
                <a:solidFill>
                  <a:srgbClr val="000000"/>
                </a:solidFill>
                <a:latin typeface="楷体_GB2312" pitchFamily="49" charset="-122"/>
                <a:ea typeface="楷体_GB2312" pitchFamily="49" charset="-122"/>
              </a:rPr>
              <a:t>所有不能</a:t>
            </a:r>
            <a:r>
              <a:rPr lang="zh-CN" altLang="en-US" b="0" dirty="0">
                <a:solidFill>
                  <a:srgbClr val="000000"/>
                </a:solidFill>
                <a:latin typeface="楷体_GB2312" pitchFamily="49" charset="-122"/>
                <a:ea typeface="楷体_GB2312" pitchFamily="49" charset="-122"/>
              </a:rPr>
              <a:t>同时进行比赛的项目之间连上一条</a:t>
            </a:r>
            <a:r>
              <a:rPr lang="zh-CN" altLang="en-US" b="0" dirty="0">
                <a:solidFill>
                  <a:srgbClr val="0070C0"/>
                </a:solidFill>
                <a:latin typeface="楷体_GB2312" pitchFamily="49" charset="-122"/>
                <a:ea typeface="楷体_GB2312" pitchFamily="49" charset="-122"/>
              </a:rPr>
              <a:t>边</a:t>
            </a:r>
            <a:r>
              <a:rPr lang="zh-CN" altLang="en-US" b="0" dirty="0">
                <a:solidFill>
                  <a:srgbClr val="000000"/>
                </a:solidFill>
                <a:latin typeface="楷体_GB2312" pitchFamily="49" charset="-122"/>
                <a:ea typeface="楷体_GB2312" pitchFamily="49" charset="-122"/>
              </a:rPr>
              <a:t>。显然，同</a:t>
            </a:r>
            <a:r>
              <a:rPr lang="zh-CN" altLang="en-US" b="0" dirty="0" smtClean="0">
                <a:solidFill>
                  <a:srgbClr val="000000"/>
                </a:solidFill>
                <a:latin typeface="楷体_GB2312" pitchFamily="49" charset="-122"/>
                <a:ea typeface="楷体_GB2312" pitchFamily="49" charset="-122"/>
              </a:rPr>
              <a:t>一选手</a:t>
            </a:r>
            <a:r>
              <a:rPr lang="zh-CN" altLang="en-US" b="0" dirty="0">
                <a:solidFill>
                  <a:srgbClr val="000000"/>
                </a:solidFill>
                <a:latin typeface="楷体_GB2312" pitchFamily="49" charset="-122"/>
                <a:ea typeface="楷体_GB2312" pitchFamily="49" charset="-122"/>
              </a:rPr>
              <a:t>选择的几个项目是不能在同</a:t>
            </a:r>
            <a:r>
              <a:rPr lang="zh-CN" altLang="en-US" b="0" dirty="0" smtClean="0">
                <a:solidFill>
                  <a:srgbClr val="000000"/>
                </a:solidFill>
                <a:latin typeface="楷体_GB2312" pitchFamily="49" charset="-122"/>
                <a:ea typeface="楷体_GB2312" pitchFamily="49" charset="-122"/>
              </a:rPr>
              <a:t>一时间比赛</a:t>
            </a:r>
            <a:r>
              <a:rPr lang="zh-CN" altLang="en-US" b="0" dirty="0">
                <a:solidFill>
                  <a:srgbClr val="000000"/>
                </a:solidFill>
                <a:latin typeface="楷体_GB2312" pitchFamily="49" charset="-122"/>
                <a:ea typeface="楷体_GB2312" pitchFamily="49" charset="-122"/>
              </a:rPr>
              <a:t>的，因此该选手所</a:t>
            </a:r>
            <a:r>
              <a:rPr lang="zh-CN" altLang="en-US" b="0" dirty="0" smtClean="0">
                <a:solidFill>
                  <a:srgbClr val="000000"/>
                </a:solidFill>
                <a:latin typeface="楷体_GB2312" pitchFamily="49" charset="-122"/>
                <a:ea typeface="楷体_GB2312" pitchFamily="49" charset="-122"/>
              </a:rPr>
              <a:t>选择项目</a:t>
            </a:r>
            <a:r>
              <a:rPr lang="zh-CN" altLang="en-US" b="0" dirty="0">
                <a:solidFill>
                  <a:srgbClr val="000000"/>
                </a:solidFill>
                <a:latin typeface="楷体_GB2312" pitchFamily="49" charset="-122"/>
                <a:ea typeface="楷体_GB2312" pitchFamily="49" charset="-122"/>
              </a:rPr>
              <a:t>中应该两两有边相连，由此得到如下</a:t>
            </a:r>
            <a:r>
              <a:rPr lang="zh-CN" altLang="en-US" b="0" dirty="0" smtClean="0">
                <a:solidFill>
                  <a:srgbClr val="000000"/>
                </a:solidFill>
                <a:latin typeface="楷体_GB2312" pitchFamily="49" charset="-122"/>
                <a:ea typeface="楷体_GB2312" pitchFamily="49" charset="-122"/>
              </a:rPr>
              <a:t>数据结构（</a:t>
            </a:r>
            <a:r>
              <a:rPr lang="zh-CN" altLang="en-US" b="0" dirty="0">
                <a:solidFill>
                  <a:srgbClr val="0070C0"/>
                </a:solidFill>
                <a:latin typeface="楷体_GB2312" pitchFamily="49" charset="-122"/>
                <a:ea typeface="楷体_GB2312" pitchFamily="49" charset="-122"/>
              </a:rPr>
              <a:t>无向图</a:t>
            </a:r>
            <a:r>
              <a:rPr lang="zh-CN" altLang="en-US" b="0" dirty="0">
                <a:solidFill>
                  <a:srgbClr val="000000"/>
                </a:solidFill>
                <a:latin typeface="楷体_GB2312" pitchFamily="49" charset="-122"/>
                <a:ea typeface="楷体_GB2312" pitchFamily="49" charset="-122"/>
              </a:rPr>
              <a:t>），图中，</a:t>
            </a:r>
            <a:r>
              <a:rPr lang="en-US" altLang="zh-CN" b="0" dirty="0">
                <a:solidFill>
                  <a:srgbClr val="000000"/>
                </a:solidFill>
                <a:latin typeface="楷体_GB2312" pitchFamily="49" charset="-122"/>
                <a:ea typeface="楷体_GB2312" pitchFamily="49" charset="-122"/>
              </a:rPr>
              <a:t>A</a:t>
            </a:r>
            <a:r>
              <a:rPr lang="zh-CN" altLang="en-US" b="0" dirty="0">
                <a:solidFill>
                  <a:srgbClr val="000000"/>
                </a:solidFill>
                <a:latin typeface="楷体_GB2312" pitchFamily="49" charset="-122"/>
                <a:ea typeface="楷体_GB2312" pitchFamily="49" charset="-122"/>
              </a:rPr>
              <a:t>，</a:t>
            </a:r>
            <a:r>
              <a:rPr lang="en-US" altLang="zh-CN" b="0" dirty="0">
                <a:solidFill>
                  <a:srgbClr val="000000"/>
                </a:solidFill>
                <a:latin typeface="楷体_GB2312" pitchFamily="49" charset="-122"/>
                <a:ea typeface="楷体_GB2312" pitchFamily="49" charset="-122"/>
              </a:rPr>
              <a:t>B</a:t>
            </a:r>
            <a:r>
              <a:rPr lang="zh-CN" altLang="en-US" b="0" dirty="0">
                <a:solidFill>
                  <a:srgbClr val="000000"/>
                </a:solidFill>
                <a:latin typeface="楷体_GB2312" pitchFamily="49" charset="-122"/>
                <a:ea typeface="楷体_GB2312" pitchFamily="49" charset="-122"/>
              </a:rPr>
              <a:t>，</a:t>
            </a:r>
            <a:r>
              <a:rPr lang="en-US" altLang="zh-CN" b="0" dirty="0">
                <a:solidFill>
                  <a:srgbClr val="000000"/>
                </a:solidFill>
                <a:ea typeface="楷体_GB2312" pitchFamily="49" charset="-122"/>
              </a:rPr>
              <a:t>…</a:t>
            </a:r>
            <a:r>
              <a:rPr lang="zh-CN" altLang="en-US" b="0" dirty="0">
                <a:solidFill>
                  <a:srgbClr val="000000"/>
                </a:solidFill>
                <a:latin typeface="楷体_GB2312" pitchFamily="49" charset="-122"/>
                <a:ea typeface="楷体_GB2312" pitchFamily="49" charset="-122"/>
              </a:rPr>
              <a:t>，</a:t>
            </a:r>
            <a:r>
              <a:rPr lang="en-US" altLang="zh-CN" b="0" dirty="0">
                <a:solidFill>
                  <a:srgbClr val="000000"/>
                </a:solidFill>
                <a:latin typeface="楷体_GB2312" pitchFamily="49" charset="-122"/>
                <a:ea typeface="楷体_GB2312" pitchFamily="49" charset="-122"/>
              </a:rPr>
              <a:t>F</a:t>
            </a:r>
            <a:r>
              <a:rPr lang="zh-CN" altLang="en-US" b="0" dirty="0">
                <a:solidFill>
                  <a:srgbClr val="000000"/>
                </a:solidFill>
                <a:latin typeface="楷体_GB2312" pitchFamily="49" charset="-122"/>
                <a:ea typeface="楷体_GB2312" pitchFamily="49" charset="-122"/>
              </a:rPr>
              <a:t>分别对应于六个竞赛项目。</a:t>
            </a:r>
          </a:p>
        </p:txBody>
      </p:sp>
      <p:sp>
        <p:nvSpPr>
          <p:cNvPr id="27651" name="Line 3"/>
          <p:cNvSpPr>
            <a:spLocks noChangeShapeType="1"/>
          </p:cNvSpPr>
          <p:nvPr/>
        </p:nvSpPr>
        <p:spPr bwMode="auto">
          <a:xfrm>
            <a:off x="571500" y="4186241"/>
            <a:ext cx="2286000" cy="0"/>
          </a:xfrm>
          <a:prstGeom prst="line">
            <a:avLst/>
          </a:prstGeom>
          <a:noFill/>
          <a:ln w="9525">
            <a:solidFill>
              <a:schemeClr val="tx1"/>
            </a:solidFill>
            <a:miter lim="800000"/>
            <a:headEnd/>
            <a:tailEnd/>
          </a:ln>
        </p:spPr>
        <p:txBody>
          <a:bodyPr wrap="none"/>
          <a:lstStyle/>
          <a:p>
            <a:endParaRPr lang="zh-CN" altLang="en-US"/>
          </a:p>
        </p:txBody>
      </p:sp>
      <p:sp>
        <p:nvSpPr>
          <p:cNvPr id="27652" name="Line 4"/>
          <p:cNvSpPr>
            <a:spLocks noChangeShapeType="1"/>
          </p:cNvSpPr>
          <p:nvPr/>
        </p:nvSpPr>
        <p:spPr bwMode="auto">
          <a:xfrm>
            <a:off x="571500" y="4186241"/>
            <a:ext cx="0" cy="2057400"/>
          </a:xfrm>
          <a:prstGeom prst="line">
            <a:avLst/>
          </a:prstGeom>
          <a:noFill/>
          <a:ln w="9525">
            <a:solidFill>
              <a:schemeClr val="tx1"/>
            </a:solidFill>
            <a:miter lim="800000"/>
            <a:headEnd/>
            <a:tailEnd/>
          </a:ln>
        </p:spPr>
        <p:txBody>
          <a:bodyPr wrap="none"/>
          <a:lstStyle/>
          <a:p>
            <a:endParaRPr lang="zh-CN" altLang="en-US"/>
          </a:p>
        </p:txBody>
      </p:sp>
      <p:sp>
        <p:nvSpPr>
          <p:cNvPr id="27653" name="Line 5"/>
          <p:cNvSpPr>
            <a:spLocks noChangeShapeType="1"/>
          </p:cNvSpPr>
          <p:nvPr/>
        </p:nvSpPr>
        <p:spPr bwMode="auto">
          <a:xfrm>
            <a:off x="571500" y="6243641"/>
            <a:ext cx="2286000" cy="0"/>
          </a:xfrm>
          <a:prstGeom prst="line">
            <a:avLst/>
          </a:prstGeom>
          <a:noFill/>
          <a:ln w="9525">
            <a:solidFill>
              <a:schemeClr val="tx1"/>
            </a:solidFill>
            <a:miter lim="800000"/>
            <a:headEnd/>
            <a:tailEnd/>
          </a:ln>
        </p:spPr>
        <p:txBody>
          <a:bodyPr wrap="none"/>
          <a:lstStyle/>
          <a:p>
            <a:endParaRPr lang="zh-CN" altLang="en-US"/>
          </a:p>
        </p:txBody>
      </p:sp>
      <p:sp>
        <p:nvSpPr>
          <p:cNvPr id="27654" name="Line 6"/>
          <p:cNvSpPr>
            <a:spLocks noChangeShapeType="1"/>
          </p:cNvSpPr>
          <p:nvPr/>
        </p:nvSpPr>
        <p:spPr bwMode="auto">
          <a:xfrm>
            <a:off x="1698625" y="5221291"/>
            <a:ext cx="2286000" cy="0"/>
          </a:xfrm>
          <a:prstGeom prst="line">
            <a:avLst/>
          </a:prstGeom>
          <a:noFill/>
          <a:ln w="9525">
            <a:solidFill>
              <a:schemeClr val="tx1"/>
            </a:solidFill>
            <a:miter lim="800000"/>
            <a:headEnd/>
            <a:tailEnd/>
          </a:ln>
        </p:spPr>
        <p:txBody>
          <a:bodyPr wrap="none"/>
          <a:lstStyle/>
          <a:p>
            <a:endParaRPr lang="zh-CN" altLang="en-US"/>
          </a:p>
        </p:txBody>
      </p:sp>
      <p:sp>
        <p:nvSpPr>
          <p:cNvPr id="27655" name="Line 7"/>
          <p:cNvSpPr>
            <a:spLocks noChangeShapeType="1"/>
          </p:cNvSpPr>
          <p:nvPr/>
        </p:nvSpPr>
        <p:spPr bwMode="auto">
          <a:xfrm>
            <a:off x="2857500" y="4186241"/>
            <a:ext cx="1143000" cy="1066800"/>
          </a:xfrm>
          <a:prstGeom prst="line">
            <a:avLst/>
          </a:prstGeom>
          <a:noFill/>
          <a:ln w="9525">
            <a:solidFill>
              <a:schemeClr val="tx1"/>
            </a:solidFill>
            <a:miter lim="800000"/>
            <a:headEnd/>
            <a:tailEnd/>
          </a:ln>
        </p:spPr>
        <p:txBody>
          <a:bodyPr wrap="none"/>
          <a:lstStyle/>
          <a:p>
            <a:endParaRPr lang="zh-CN" altLang="en-US"/>
          </a:p>
        </p:txBody>
      </p:sp>
      <p:sp>
        <p:nvSpPr>
          <p:cNvPr id="27656" name="Line 8"/>
          <p:cNvSpPr>
            <a:spLocks noChangeShapeType="1"/>
          </p:cNvSpPr>
          <p:nvPr/>
        </p:nvSpPr>
        <p:spPr bwMode="auto">
          <a:xfrm flipH="1">
            <a:off x="2857500" y="5253041"/>
            <a:ext cx="1143000" cy="990600"/>
          </a:xfrm>
          <a:prstGeom prst="line">
            <a:avLst/>
          </a:prstGeom>
          <a:noFill/>
          <a:ln w="9525">
            <a:solidFill>
              <a:schemeClr val="tx1"/>
            </a:solidFill>
            <a:miter lim="800000"/>
            <a:headEnd/>
            <a:tailEnd/>
          </a:ln>
        </p:spPr>
        <p:txBody>
          <a:bodyPr wrap="none"/>
          <a:lstStyle/>
          <a:p>
            <a:endParaRPr lang="zh-CN" altLang="en-US"/>
          </a:p>
        </p:txBody>
      </p:sp>
      <p:sp>
        <p:nvSpPr>
          <p:cNvPr id="27657" name="Freeform 9"/>
          <p:cNvSpPr>
            <a:spLocks/>
          </p:cNvSpPr>
          <p:nvPr/>
        </p:nvSpPr>
        <p:spPr bwMode="auto">
          <a:xfrm>
            <a:off x="571500" y="3627441"/>
            <a:ext cx="3429000" cy="1625600"/>
          </a:xfrm>
          <a:custGeom>
            <a:avLst/>
            <a:gdLst>
              <a:gd name="T0" fmla="*/ 0 w 2160"/>
              <a:gd name="T1" fmla="*/ 2147483647 h 1024"/>
              <a:gd name="T2" fmla="*/ 2147483647 w 2160"/>
              <a:gd name="T3" fmla="*/ 2147483647 h 1024"/>
              <a:gd name="T4" fmla="*/ 2147483647 w 2160"/>
              <a:gd name="T5" fmla="*/ 2147483647 h 1024"/>
              <a:gd name="T6" fmla="*/ 0 60000 65536"/>
              <a:gd name="T7" fmla="*/ 0 60000 65536"/>
              <a:gd name="T8" fmla="*/ 0 60000 65536"/>
              <a:gd name="T9" fmla="*/ 0 w 2160"/>
              <a:gd name="T10" fmla="*/ 0 h 1024"/>
              <a:gd name="T11" fmla="*/ 2160 w 2160"/>
              <a:gd name="T12" fmla="*/ 1024 h 1024"/>
            </a:gdLst>
            <a:ahLst/>
            <a:cxnLst>
              <a:cxn ang="T6">
                <a:pos x="T0" y="T1"/>
              </a:cxn>
              <a:cxn ang="T7">
                <a:pos x="T2" y="T3"/>
              </a:cxn>
              <a:cxn ang="T8">
                <a:pos x="T4" y="T5"/>
              </a:cxn>
            </a:cxnLst>
            <a:rect l="T9" t="T10" r="T11" b="T12"/>
            <a:pathLst>
              <a:path w="2160" h="1024">
                <a:moveTo>
                  <a:pt x="0" y="352"/>
                </a:moveTo>
                <a:cubicBezTo>
                  <a:pt x="660" y="176"/>
                  <a:pt x="1320" y="0"/>
                  <a:pt x="1680" y="112"/>
                </a:cubicBezTo>
                <a:cubicBezTo>
                  <a:pt x="2040" y="224"/>
                  <a:pt x="2080" y="872"/>
                  <a:pt x="2160" y="1024"/>
                </a:cubicBezTo>
              </a:path>
            </a:pathLst>
          </a:custGeom>
          <a:noFill/>
          <a:ln w="9525">
            <a:solidFill>
              <a:schemeClr val="tx1"/>
            </a:solidFill>
            <a:miter lim="800000"/>
            <a:headEnd/>
            <a:tailEnd/>
          </a:ln>
        </p:spPr>
        <p:txBody>
          <a:bodyPr wrap="none"/>
          <a:lstStyle/>
          <a:p>
            <a:endParaRPr lang="zh-CN" altLang="en-US"/>
          </a:p>
        </p:txBody>
      </p:sp>
      <p:grpSp>
        <p:nvGrpSpPr>
          <p:cNvPr id="27658" name="Group 59"/>
          <p:cNvGrpSpPr>
            <a:grpSpLocks/>
          </p:cNvGrpSpPr>
          <p:nvPr/>
        </p:nvGrpSpPr>
        <p:grpSpPr bwMode="auto">
          <a:xfrm>
            <a:off x="114300" y="3684591"/>
            <a:ext cx="4751388" cy="3716337"/>
            <a:chOff x="68" y="1979"/>
            <a:chExt cx="2993" cy="2341"/>
          </a:xfrm>
        </p:grpSpPr>
        <p:grpSp>
          <p:nvGrpSpPr>
            <p:cNvPr id="27682" name="Group 57"/>
            <p:cNvGrpSpPr>
              <a:grpSpLocks/>
            </p:cNvGrpSpPr>
            <p:nvPr/>
          </p:nvGrpSpPr>
          <p:grpSpPr bwMode="auto">
            <a:xfrm>
              <a:off x="68" y="2016"/>
              <a:ext cx="768" cy="336"/>
              <a:chOff x="68" y="2016"/>
              <a:chExt cx="768" cy="336"/>
            </a:xfrm>
          </p:grpSpPr>
          <p:sp>
            <p:nvSpPr>
              <p:cNvPr id="27695" name="Oval 10"/>
              <p:cNvSpPr>
                <a:spLocks noChangeArrowheads="1"/>
              </p:cNvSpPr>
              <p:nvPr/>
            </p:nvSpPr>
            <p:spPr bwMode="auto">
              <a:xfrm>
                <a:off x="308" y="2256"/>
                <a:ext cx="96" cy="96"/>
              </a:xfrm>
              <a:prstGeom prst="ellipse">
                <a:avLst/>
              </a:prstGeom>
              <a:solidFill>
                <a:srgbClr val="FF0066"/>
              </a:solidFill>
              <a:ln w="9525">
                <a:solidFill>
                  <a:schemeClr val="tx1"/>
                </a:solidFill>
                <a:miter lim="800000"/>
                <a:headEnd/>
                <a:tailEnd/>
              </a:ln>
            </p:spPr>
            <p:txBody>
              <a:bodyPr wrap="none" anchor="ctr"/>
              <a:lstStyle/>
              <a:p>
                <a:pPr algn="ctr"/>
                <a:r>
                  <a:rPr lang="en-US" altLang="zh-CN" sz="1800" b="0">
                    <a:solidFill>
                      <a:srgbClr val="FF0066"/>
                    </a:solidFill>
                  </a:rPr>
                  <a:t>         </a:t>
                </a:r>
                <a:endParaRPr lang="en-US" altLang="zh-CN" sz="1800" b="0">
                  <a:solidFill>
                    <a:srgbClr val="0000FF"/>
                  </a:solidFill>
                </a:endParaRPr>
              </a:p>
            </p:txBody>
          </p:sp>
          <p:sp>
            <p:nvSpPr>
              <p:cNvPr id="27696" name="Text Box 16"/>
              <p:cNvSpPr txBox="1">
                <a:spLocks noChangeArrowheads="1"/>
              </p:cNvSpPr>
              <p:nvPr/>
            </p:nvSpPr>
            <p:spPr bwMode="auto">
              <a:xfrm>
                <a:off x="68" y="2016"/>
                <a:ext cx="768" cy="250"/>
              </a:xfrm>
              <a:prstGeom prst="rect">
                <a:avLst/>
              </a:prstGeom>
              <a:noFill/>
              <a:ln w="9525">
                <a:noFill/>
                <a:miter lim="800000"/>
                <a:headEnd/>
                <a:tailEnd/>
              </a:ln>
            </p:spPr>
            <p:txBody>
              <a:bodyPr>
                <a:spAutoFit/>
              </a:bodyPr>
              <a:lstStyle/>
              <a:p>
                <a:pPr>
                  <a:spcBef>
                    <a:spcPct val="50000"/>
                  </a:spcBef>
                </a:pPr>
                <a:r>
                  <a:rPr lang="en-US" altLang="zh-CN" sz="2000">
                    <a:solidFill>
                      <a:srgbClr val="006600"/>
                    </a:solidFill>
                    <a:latin typeface="楷体_GB2312" pitchFamily="49" charset="-122"/>
                    <a:ea typeface="楷体_GB2312" pitchFamily="49" charset="-122"/>
                  </a:rPr>
                  <a:t>  A </a:t>
                </a:r>
                <a:r>
                  <a:rPr lang="zh-CN" altLang="en-US" sz="2000">
                    <a:solidFill>
                      <a:srgbClr val="006600"/>
                    </a:solidFill>
                    <a:latin typeface="楷体_GB2312" pitchFamily="49" charset="-122"/>
                    <a:ea typeface="楷体_GB2312" pitchFamily="49" charset="-122"/>
                  </a:rPr>
                  <a:t>跳高</a:t>
                </a:r>
              </a:p>
            </p:txBody>
          </p:sp>
        </p:grpSp>
        <p:grpSp>
          <p:nvGrpSpPr>
            <p:cNvPr id="27683" name="Group 58"/>
            <p:cNvGrpSpPr>
              <a:grpSpLocks/>
            </p:cNvGrpSpPr>
            <p:nvPr/>
          </p:nvGrpSpPr>
          <p:grpSpPr bwMode="auto">
            <a:xfrm>
              <a:off x="1610" y="1979"/>
              <a:ext cx="720" cy="346"/>
              <a:chOff x="1610" y="1979"/>
              <a:chExt cx="720" cy="346"/>
            </a:xfrm>
          </p:grpSpPr>
          <p:sp>
            <p:nvSpPr>
              <p:cNvPr id="27693" name="Oval 11"/>
              <p:cNvSpPr>
                <a:spLocks noChangeArrowheads="1"/>
              </p:cNvSpPr>
              <p:nvPr/>
            </p:nvSpPr>
            <p:spPr bwMode="auto">
              <a:xfrm>
                <a:off x="1748" y="2229"/>
                <a:ext cx="96" cy="96"/>
              </a:xfrm>
              <a:prstGeom prst="ellipse">
                <a:avLst/>
              </a:prstGeom>
              <a:solidFill>
                <a:srgbClr val="0000FF"/>
              </a:solidFill>
              <a:ln w="9525">
                <a:solidFill>
                  <a:schemeClr val="tx1"/>
                </a:solidFill>
                <a:miter lim="800000"/>
                <a:headEnd/>
                <a:tailEnd/>
              </a:ln>
            </p:spPr>
            <p:txBody>
              <a:bodyPr wrap="none" anchor="ctr"/>
              <a:lstStyle/>
              <a:p>
                <a:pPr algn="ctr"/>
                <a:r>
                  <a:rPr lang="en-US" altLang="zh-CN" sz="1800" b="0">
                    <a:solidFill>
                      <a:srgbClr val="FF0066"/>
                    </a:solidFill>
                  </a:rPr>
                  <a:t>         </a:t>
                </a:r>
                <a:endParaRPr lang="en-US" altLang="zh-CN" sz="1800" b="0">
                  <a:solidFill>
                    <a:srgbClr val="0000FF"/>
                  </a:solidFill>
                </a:endParaRPr>
              </a:p>
            </p:txBody>
          </p:sp>
          <p:sp>
            <p:nvSpPr>
              <p:cNvPr id="27694" name="Text Box 17"/>
              <p:cNvSpPr txBox="1">
                <a:spLocks noChangeArrowheads="1"/>
              </p:cNvSpPr>
              <p:nvPr/>
            </p:nvSpPr>
            <p:spPr bwMode="auto">
              <a:xfrm>
                <a:off x="1610" y="1979"/>
                <a:ext cx="720" cy="250"/>
              </a:xfrm>
              <a:prstGeom prst="rect">
                <a:avLst/>
              </a:prstGeom>
              <a:noFill/>
              <a:ln w="9525">
                <a:noFill/>
                <a:miter lim="800000"/>
                <a:headEnd/>
                <a:tailEnd/>
              </a:ln>
            </p:spPr>
            <p:txBody>
              <a:bodyPr>
                <a:spAutoFit/>
              </a:bodyPr>
              <a:lstStyle/>
              <a:p>
                <a:pPr>
                  <a:spcBef>
                    <a:spcPct val="50000"/>
                  </a:spcBef>
                </a:pPr>
                <a:r>
                  <a:rPr lang="en-US" altLang="zh-CN" sz="2000">
                    <a:solidFill>
                      <a:srgbClr val="006600"/>
                    </a:solidFill>
                  </a:rPr>
                  <a:t> </a:t>
                </a:r>
                <a:r>
                  <a:rPr lang="en-US" altLang="zh-CN" sz="2000">
                    <a:solidFill>
                      <a:srgbClr val="006600"/>
                    </a:solidFill>
                    <a:latin typeface="楷体_GB2312" pitchFamily="49" charset="-122"/>
                    <a:ea typeface="楷体_GB2312" pitchFamily="49" charset="-122"/>
                  </a:rPr>
                  <a:t>B </a:t>
                </a:r>
                <a:r>
                  <a:rPr lang="zh-CN" altLang="en-US" sz="2000">
                    <a:solidFill>
                      <a:srgbClr val="006600"/>
                    </a:solidFill>
                    <a:latin typeface="楷体_GB2312" pitchFamily="49" charset="-122"/>
                    <a:ea typeface="楷体_GB2312" pitchFamily="49" charset="-122"/>
                  </a:rPr>
                  <a:t>跳远</a:t>
                </a:r>
              </a:p>
            </p:txBody>
          </p:sp>
        </p:grpSp>
        <p:grpSp>
          <p:nvGrpSpPr>
            <p:cNvPr id="27684" name="Group 54"/>
            <p:cNvGrpSpPr>
              <a:grpSpLocks/>
            </p:cNvGrpSpPr>
            <p:nvPr/>
          </p:nvGrpSpPr>
          <p:grpSpPr bwMode="auto">
            <a:xfrm>
              <a:off x="1701" y="3543"/>
              <a:ext cx="624" cy="777"/>
              <a:chOff x="1701" y="3543"/>
              <a:chExt cx="624" cy="777"/>
            </a:xfrm>
          </p:grpSpPr>
          <p:sp>
            <p:nvSpPr>
              <p:cNvPr id="27691" name="Oval 14"/>
              <p:cNvSpPr>
                <a:spLocks noChangeArrowheads="1"/>
              </p:cNvSpPr>
              <p:nvPr/>
            </p:nvSpPr>
            <p:spPr bwMode="auto">
              <a:xfrm>
                <a:off x="1748" y="3543"/>
                <a:ext cx="96" cy="96"/>
              </a:xfrm>
              <a:prstGeom prst="ellipse">
                <a:avLst/>
              </a:prstGeom>
              <a:solidFill>
                <a:srgbClr val="FF0066"/>
              </a:solidFill>
              <a:ln w="9525">
                <a:solidFill>
                  <a:schemeClr val="tx1"/>
                </a:solidFill>
                <a:miter lim="800000"/>
                <a:headEnd/>
                <a:tailEnd/>
              </a:ln>
            </p:spPr>
            <p:txBody>
              <a:bodyPr wrap="none" anchor="ctr"/>
              <a:lstStyle/>
              <a:p>
                <a:pPr algn="ctr"/>
                <a:r>
                  <a:rPr lang="en-US" altLang="zh-CN" sz="1800" b="0">
                    <a:solidFill>
                      <a:srgbClr val="FF0066"/>
                    </a:solidFill>
                  </a:rPr>
                  <a:t>         </a:t>
                </a:r>
                <a:endParaRPr lang="en-US" altLang="zh-CN" sz="1800" b="0">
                  <a:solidFill>
                    <a:srgbClr val="0000FF"/>
                  </a:solidFill>
                </a:endParaRPr>
              </a:p>
            </p:txBody>
          </p:sp>
          <p:sp>
            <p:nvSpPr>
              <p:cNvPr id="27692" name="Text Box 18"/>
              <p:cNvSpPr txBox="1">
                <a:spLocks noChangeArrowheads="1"/>
              </p:cNvSpPr>
              <p:nvPr/>
            </p:nvSpPr>
            <p:spPr bwMode="auto">
              <a:xfrm>
                <a:off x="1701" y="3666"/>
                <a:ext cx="624" cy="654"/>
              </a:xfrm>
              <a:prstGeom prst="rect">
                <a:avLst/>
              </a:prstGeom>
              <a:noFill/>
              <a:ln w="9525">
                <a:noFill/>
                <a:miter lim="800000"/>
                <a:headEnd/>
                <a:tailEnd/>
              </a:ln>
            </p:spPr>
            <p:txBody>
              <a:bodyPr>
                <a:spAutoFit/>
              </a:bodyPr>
              <a:lstStyle/>
              <a:p>
                <a:pPr algn="ctr"/>
                <a:r>
                  <a:rPr lang="en-US" altLang="zh-CN" sz="2000">
                    <a:solidFill>
                      <a:srgbClr val="006600"/>
                    </a:solidFill>
                    <a:latin typeface="楷体_GB2312" pitchFamily="49" charset="-122"/>
                    <a:ea typeface="楷体_GB2312" pitchFamily="49" charset="-122"/>
                  </a:rPr>
                  <a:t>C </a:t>
                </a:r>
                <a:r>
                  <a:rPr lang="zh-CN" altLang="en-US" sz="2000">
                    <a:solidFill>
                      <a:srgbClr val="006600"/>
                    </a:solidFill>
                    <a:latin typeface="楷体_GB2312" pitchFamily="49" charset="-122"/>
                    <a:ea typeface="楷体_GB2312" pitchFamily="49" charset="-122"/>
                  </a:rPr>
                  <a:t>标枪</a:t>
                </a:r>
              </a:p>
              <a:p>
                <a:pPr>
                  <a:spcBef>
                    <a:spcPct val="50000"/>
                  </a:spcBef>
                </a:pPr>
                <a:endParaRPr lang="en-US" altLang="zh-CN" sz="2800">
                  <a:solidFill>
                    <a:srgbClr val="006600"/>
                  </a:solidFill>
                </a:endParaRPr>
              </a:p>
            </p:txBody>
          </p:sp>
        </p:grpSp>
        <p:grpSp>
          <p:nvGrpSpPr>
            <p:cNvPr id="27685" name="Group 56"/>
            <p:cNvGrpSpPr>
              <a:grpSpLocks/>
            </p:cNvGrpSpPr>
            <p:nvPr/>
          </p:nvGrpSpPr>
          <p:grpSpPr bwMode="auto">
            <a:xfrm>
              <a:off x="116" y="3543"/>
              <a:ext cx="768" cy="364"/>
              <a:chOff x="116" y="3543"/>
              <a:chExt cx="768" cy="364"/>
            </a:xfrm>
          </p:grpSpPr>
          <p:sp>
            <p:nvSpPr>
              <p:cNvPr id="27689" name="Oval 15"/>
              <p:cNvSpPr>
                <a:spLocks noChangeArrowheads="1"/>
              </p:cNvSpPr>
              <p:nvPr/>
            </p:nvSpPr>
            <p:spPr bwMode="auto">
              <a:xfrm>
                <a:off x="308" y="3543"/>
                <a:ext cx="96" cy="96"/>
              </a:xfrm>
              <a:prstGeom prst="ellipse">
                <a:avLst/>
              </a:prstGeom>
              <a:solidFill>
                <a:srgbClr val="0000FF"/>
              </a:solidFill>
              <a:ln w="9525">
                <a:solidFill>
                  <a:schemeClr val="tx1"/>
                </a:solidFill>
                <a:miter lim="800000"/>
                <a:headEnd/>
                <a:tailEnd/>
              </a:ln>
            </p:spPr>
            <p:txBody>
              <a:bodyPr wrap="none" anchor="ctr"/>
              <a:lstStyle/>
              <a:p>
                <a:pPr algn="ctr"/>
                <a:r>
                  <a:rPr lang="en-US" altLang="zh-CN" sz="1800" b="0">
                    <a:solidFill>
                      <a:srgbClr val="FF0066"/>
                    </a:solidFill>
                  </a:rPr>
                  <a:t>          </a:t>
                </a:r>
                <a:endParaRPr lang="en-US" altLang="zh-CN" sz="1800" b="0">
                  <a:solidFill>
                    <a:srgbClr val="0000FF"/>
                  </a:solidFill>
                </a:endParaRPr>
              </a:p>
            </p:txBody>
          </p:sp>
          <p:sp>
            <p:nvSpPr>
              <p:cNvPr id="27690" name="Text Box 19"/>
              <p:cNvSpPr txBox="1">
                <a:spLocks noChangeArrowheads="1"/>
              </p:cNvSpPr>
              <p:nvPr/>
            </p:nvSpPr>
            <p:spPr bwMode="auto">
              <a:xfrm>
                <a:off x="116" y="3657"/>
                <a:ext cx="768" cy="250"/>
              </a:xfrm>
              <a:prstGeom prst="rect">
                <a:avLst/>
              </a:prstGeom>
              <a:noFill/>
              <a:ln w="9525">
                <a:noFill/>
                <a:miter lim="800000"/>
                <a:headEnd/>
                <a:tailEnd/>
              </a:ln>
            </p:spPr>
            <p:txBody>
              <a:bodyPr>
                <a:spAutoFit/>
              </a:bodyPr>
              <a:lstStyle/>
              <a:p>
                <a:pPr>
                  <a:spcBef>
                    <a:spcPct val="50000"/>
                  </a:spcBef>
                </a:pPr>
                <a:r>
                  <a:rPr lang="en-US" altLang="zh-CN" sz="2000">
                    <a:solidFill>
                      <a:srgbClr val="006600"/>
                    </a:solidFill>
                    <a:latin typeface="楷体_GB2312" pitchFamily="49" charset="-122"/>
                    <a:ea typeface="楷体_GB2312" pitchFamily="49" charset="-122"/>
                  </a:rPr>
                  <a:t>  D </a:t>
                </a:r>
                <a:r>
                  <a:rPr lang="zh-CN" altLang="en-US" sz="2000">
                    <a:solidFill>
                      <a:srgbClr val="006600"/>
                    </a:solidFill>
                    <a:latin typeface="楷体_GB2312" pitchFamily="49" charset="-122"/>
                    <a:ea typeface="楷体_GB2312" pitchFamily="49" charset="-122"/>
                  </a:rPr>
                  <a:t>铅球</a:t>
                </a:r>
              </a:p>
            </p:txBody>
          </p:sp>
        </p:grpSp>
        <p:grpSp>
          <p:nvGrpSpPr>
            <p:cNvPr id="27686" name="Group 53"/>
            <p:cNvGrpSpPr>
              <a:grpSpLocks/>
            </p:cNvGrpSpPr>
            <p:nvPr/>
          </p:nvGrpSpPr>
          <p:grpSpPr bwMode="auto">
            <a:xfrm>
              <a:off x="2341" y="2886"/>
              <a:ext cx="720" cy="340"/>
              <a:chOff x="2341" y="2886"/>
              <a:chExt cx="720" cy="340"/>
            </a:xfrm>
          </p:grpSpPr>
          <p:sp>
            <p:nvSpPr>
              <p:cNvPr id="27687" name="Oval 13"/>
              <p:cNvSpPr>
                <a:spLocks noChangeArrowheads="1"/>
              </p:cNvSpPr>
              <p:nvPr/>
            </p:nvSpPr>
            <p:spPr bwMode="auto">
              <a:xfrm>
                <a:off x="2468" y="2886"/>
                <a:ext cx="94" cy="101"/>
              </a:xfrm>
              <a:prstGeom prst="ellipse">
                <a:avLst/>
              </a:prstGeom>
              <a:solidFill>
                <a:srgbClr val="FFCCFF"/>
              </a:solidFill>
              <a:ln w="9525">
                <a:solidFill>
                  <a:schemeClr val="tx1"/>
                </a:solidFill>
                <a:miter lim="800000"/>
                <a:headEnd/>
                <a:tailEnd/>
              </a:ln>
            </p:spPr>
            <p:txBody>
              <a:bodyPr wrap="none" anchor="ctr"/>
              <a:lstStyle/>
              <a:p>
                <a:pPr algn="ctr"/>
                <a:r>
                  <a:rPr lang="en-US" altLang="zh-CN" sz="1800" b="0">
                    <a:solidFill>
                      <a:schemeClr val="bg2"/>
                    </a:solidFill>
                  </a:rPr>
                  <a:t>         </a:t>
                </a:r>
              </a:p>
            </p:txBody>
          </p:sp>
          <p:sp>
            <p:nvSpPr>
              <p:cNvPr id="27688" name="Text Box 20"/>
              <p:cNvSpPr txBox="1">
                <a:spLocks noChangeArrowheads="1"/>
              </p:cNvSpPr>
              <p:nvPr/>
            </p:nvSpPr>
            <p:spPr bwMode="auto">
              <a:xfrm>
                <a:off x="2341" y="2976"/>
                <a:ext cx="720" cy="250"/>
              </a:xfrm>
              <a:prstGeom prst="rect">
                <a:avLst/>
              </a:prstGeom>
              <a:noFill/>
              <a:ln w="9525">
                <a:noFill/>
                <a:miter lim="800000"/>
                <a:headEnd/>
                <a:tailEnd/>
              </a:ln>
            </p:spPr>
            <p:txBody>
              <a:bodyPr>
                <a:spAutoFit/>
              </a:bodyPr>
              <a:lstStyle/>
              <a:p>
                <a:pPr>
                  <a:spcBef>
                    <a:spcPct val="50000"/>
                  </a:spcBef>
                </a:pPr>
                <a:r>
                  <a:rPr lang="en-US" altLang="zh-CN" sz="2000">
                    <a:solidFill>
                      <a:srgbClr val="006600"/>
                    </a:solidFill>
                    <a:latin typeface="楷体_GB2312" pitchFamily="49" charset="-122"/>
                    <a:ea typeface="楷体_GB2312" pitchFamily="49" charset="-122"/>
                  </a:rPr>
                  <a:t>E 100</a:t>
                </a:r>
                <a:r>
                  <a:rPr lang="zh-CN" altLang="en-US" sz="2000">
                    <a:solidFill>
                      <a:srgbClr val="006600"/>
                    </a:solidFill>
                    <a:latin typeface="楷体_GB2312" pitchFamily="49" charset="-122"/>
                    <a:ea typeface="楷体_GB2312" pitchFamily="49" charset="-122"/>
                  </a:rPr>
                  <a:t>米</a:t>
                </a:r>
              </a:p>
            </p:txBody>
          </p:sp>
        </p:grpSp>
      </p:grpSp>
      <p:grpSp>
        <p:nvGrpSpPr>
          <p:cNvPr id="27659" name="Group 60"/>
          <p:cNvGrpSpPr>
            <a:grpSpLocks/>
          </p:cNvGrpSpPr>
          <p:nvPr/>
        </p:nvGrpSpPr>
        <p:grpSpPr bwMode="auto">
          <a:xfrm>
            <a:off x="1301750" y="4733928"/>
            <a:ext cx="1295400" cy="550863"/>
            <a:chOff x="816" y="2640"/>
            <a:chExt cx="816" cy="347"/>
          </a:xfrm>
        </p:grpSpPr>
        <p:sp>
          <p:nvSpPr>
            <p:cNvPr id="27680" name="Oval 12"/>
            <p:cNvSpPr>
              <a:spLocks noChangeArrowheads="1"/>
            </p:cNvSpPr>
            <p:nvPr/>
          </p:nvSpPr>
          <p:spPr bwMode="auto">
            <a:xfrm>
              <a:off x="1028" y="2891"/>
              <a:ext cx="96" cy="96"/>
            </a:xfrm>
            <a:prstGeom prst="ellipse">
              <a:avLst/>
            </a:prstGeom>
            <a:solidFill>
              <a:srgbClr val="EFFA86"/>
            </a:solidFill>
            <a:ln w="9525">
              <a:solidFill>
                <a:schemeClr val="tx1"/>
              </a:solidFill>
              <a:miter lim="800000"/>
              <a:headEnd/>
              <a:tailEnd/>
            </a:ln>
          </p:spPr>
          <p:txBody>
            <a:bodyPr wrap="none" anchor="ctr"/>
            <a:lstStyle/>
            <a:p>
              <a:pPr algn="ctr"/>
              <a:r>
                <a:rPr lang="en-US" altLang="zh-CN" sz="1800" b="0">
                  <a:solidFill>
                    <a:srgbClr val="FF0066"/>
                  </a:solidFill>
                </a:rPr>
                <a:t>         </a:t>
              </a:r>
              <a:endParaRPr lang="en-US" altLang="zh-CN" sz="1800" b="0">
                <a:solidFill>
                  <a:srgbClr val="0000FF"/>
                </a:solidFill>
              </a:endParaRPr>
            </a:p>
          </p:txBody>
        </p:sp>
        <p:sp>
          <p:nvSpPr>
            <p:cNvPr id="27681" name="Text Box 21"/>
            <p:cNvSpPr txBox="1">
              <a:spLocks noChangeArrowheads="1"/>
            </p:cNvSpPr>
            <p:nvPr/>
          </p:nvSpPr>
          <p:spPr bwMode="auto">
            <a:xfrm>
              <a:off x="816" y="2640"/>
              <a:ext cx="816" cy="250"/>
            </a:xfrm>
            <a:prstGeom prst="rect">
              <a:avLst/>
            </a:prstGeom>
            <a:noFill/>
            <a:ln w="9525">
              <a:noFill/>
              <a:miter lim="800000"/>
              <a:headEnd/>
              <a:tailEnd/>
            </a:ln>
          </p:spPr>
          <p:txBody>
            <a:bodyPr>
              <a:spAutoFit/>
            </a:bodyPr>
            <a:lstStyle/>
            <a:p>
              <a:pPr algn="ctr"/>
              <a:r>
                <a:rPr lang="en-US" altLang="zh-CN" sz="2000">
                  <a:solidFill>
                    <a:srgbClr val="006600"/>
                  </a:solidFill>
                  <a:latin typeface="楷体_GB2312" pitchFamily="49" charset="-122"/>
                  <a:ea typeface="楷体_GB2312" pitchFamily="49" charset="-122"/>
                </a:rPr>
                <a:t>F 200</a:t>
              </a:r>
              <a:r>
                <a:rPr lang="zh-CN" altLang="en-US" sz="2000">
                  <a:solidFill>
                    <a:srgbClr val="006600"/>
                  </a:solidFill>
                  <a:latin typeface="楷体_GB2312" pitchFamily="49" charset="-122"/>
                  <a:ea typeface="楷体_GB2312" pitchFamily="49" charset="-122"/>
                </a:rPr>
                <a:t>米</a:t>
              </a:r>
              <a:endParaRPr lang="zh-CN" altLang="en-US" sz="2800">
                <a:solidFill>
                  <a:srgbClr val="006600"/>
                </a:solidFill>
              </a:endParaRPr>
            </a:p>
          </p:txBody>
        </p:sp>
      </p:grpSp>
      <p:sp>
        <p:nvSpPr>
          <p:cNvPr id="27660" name="Line 22"/>
          <p:cNvSpPr>
            <a:spLocks noChangeShapeType="1"/>
          </p:cNvSpPr>
          <p:nvPr/>
        </p:nvSpPr>
        <p:spPr bwMode="auto">
          <a:xfrm>
            <a:off x="628650" y="4257678"/>
            <a:ext cx="1066800" cy="91440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27661" name="Line 23"/>
          <p:cNvSpPr>
            <a:spLocks noChangeShapeType="1"/>
          </p:cNvSpPr>
          <p:nvPr/>
        </p:nvSpPr>
        <p:spPr bwMode="auto">
          <a:xfrm>
            <a:off x="1798638" y="5248278"/>
            <a:ext cx="1050925" cy="102870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27662" name="Line 24"/>
          <p:cNvSpPr>
            <a:spLocks noChangeShapeType="1"/>
          </p:cNvSpPr>
          <p:nvPr/>
        </p:nvSpPr>
        <p:spPr bwMode="auto">
          <a:xfrm flipH="1">
            <a:off x="1790700" y="4208466"/>
            <a:ext cx="1058863" cy="982662"/>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27663" name="Rectangle 29"/>
          <p:cNvSpPr>
            <a:spLocks noChangeArrowheads="1"/>
          </p:cNvSpPr>
          <p:nvPr/>
        </p:nvSpPr>
        <p:spPr bwMode="auto">
          <a:xfrm>
            <a:off x="4506913" y="3827466"/>
            <a:ext cx="1343025" cy="698500"/>
          </a:xfrm>
          <a:prstGeom prst="rect">
            <a:avLst/>
          </a:prstGeom>
          <a:noFill/>
          <a:ln w="9525">
            <a:noFill/>
            <a:miter lim="800000"/>
            <a:headEnd/>
            <a:tailEnd/>
          </a:ln>
        </p:spPr>
        <p:txBody>
          <a:bodyPr/>
          <a:lstStyle/>
          <a:p>
            <a:pPr algn="ctr"/>
            <a:r>
              <a:rPr lang="zh-CN" altLang="en-US" sz="2100">
                <a:solidFill>
                  <a:srgbClr val="000000"/>
                </a:solidFill>
                <a:ea typeface="楷体_GB2312" pitchFamily="49" charset="-122"/>
              </a:rPr>
              <a:t>姓名</a:t>
            </a:r>
            <a:endParaRPr lang="zh-CN" altLang="en-US" sz="1600">
              <a:solidFill>
                <a:srgbClr val="000000"/>
              </a:solidFill>
              <a:ea typeface="楷体_GB2312" pitchFamily="49" charset="-122"/>
            </a:endParaRPr>
          </a:p>
          <a:p>
            <a:pPr algn="ctr" eaLnBrk="0" hangingPunct="0"/>
            <a:endParaRPr lang="en-US" altLang="zh-CN" sz="3600" b="0">
              <a:solidFill>
                <a:srgbClr val="000000"/>
              </a:solidFill>
            </a:endParaRPr>
          </a:p>
        </p:txBody>
      </p:sp>
      <p:sp>
        <p:nvSpPr>
          <p:cNvPr id="27664" name="Rectangle 30"/>
          <p:cNvSpPr>
            <a:spLocks noChangeArrowheads="1"/>
          </p:cNvSpPr>
          <p:nvPr/>
        </p:nvSpPr>
        <p:spPr bwMode="auto">
          <a:xfrm>
            <a:off x="4722813" y="3827466"/>
            <a:ext cx="1012825" cy="698500"/>
          </a:xfrm>
          <a:prstGeom prst="rect">
            <a:avLst/>
          </a:prstGeom>
          <a:noFill/>
          <a:ln w="7">
            <a:solidFill>
              <a:srgbClr val="A0A0A0"/>
            </a:solidFill>
            <a:miter lim="800000"/>
            <a:headEnd/>
            <a:tailEnd/>
          </a:ln>
        </p:spPr>
        <p:txBody>
          <a:bodyPr wrap="none"/>
          <a:lstStyle/>
          <a:p>
            <a:endParaRPr lang="zh-CN" altLang="en-US"/>
          </a:p>
        </p:txBody>
      </p:sp>
      <p:sp>
        <p:nvSpPr>
          <p:cNvPr id="27665" name="Rectangle 32"/>
          <p:cNvSpPr>
            <a:spLocks noChangeArrowheads="1"/>
          </p:cNvSpPr>
          <p:nvPr/>
        </p:nvSpPr>
        <p:spPr bwMode="auto">
          <a:xfrm>
            <a:off x="5514975" y="3827466"/>
            <a:ext cx="1327150" cy="698500"/>
          </a:xfrm>
          <a:prstGeom prst="rect">
            <a:avLst/>
          </a:prstGeom>
          <a:noFill/>
          <a:ln w="9525">
            <a:noFill/>
            <a:miter lim="800000"/>
            <a:headEnd/>
            <a:tailEnd/>
          </a:ln>
        </p:spPr>
        <p:txBody>
          <a:bodyPr/>
          <a:lstStyle/>
          <a:p>
            <a:pPr algn="ctr"/>
            <a:r>
              <a:rPr lang="zh-CN" altLang="en-US" sz="2100">
                <a:solidFill>
                  <a:srgbClr val="000000"/>
                </a:solidFill>
                <a:ea typeface="楷体_GB2312" pitchFamily="49" charset="-122"/>
              </a:rPr>
              <a:t>项目</a:t>
            </a:r>
            <a:r>
              <a:rPr lang="en-US" altLang="zh-CN" sz="2100">
                <a:solidFill>
                  <a:srgbClr val="000000"/>
                </a:solidFill>
                <a:ea typeface="楷体_GB2312" pitchFamily="49" charset="-122"/>
              </a:rPr>
              <a:t>1</a:t>
            </a:r>
          </a:p>
          <a:p>
            <a:pPr algn="ctr" eaLnBrk="0" hangingPunct="0"/>
            <a:endParaRPr lang="en-US" altLang="zh-CN" sz="2100">
              <a:solidFill>
                <a:srgbClr val="000000"/>
              </a:solidFill>
              <a:ea typeface="楷体_GB2312" pitchFamily="49" charset="-122"/>
            </a:endParaRPr>
          </a:p>
        </p:txBody>
      </p:sp>
      <p:sp>
        <p:nvSpPr>
          <p:cNvPr id="27666" name="Rectangle 33"/>
          <p:cNvSpPr>
            <a:spLocks noChangeArrowheads="1"/>
          </p:cNvSpPr>
          <p:nvPr/>
        </p:nvSpPr>
        <p:spPr bwMode="auto">
          <a:xfrm>
            <a:off x="5730875" y="3827466"/>
            <a:ext cx="1069975" cy="698500"/>
          </a:xfrm>
          <a:prstGeom prst="rect">
            <a:avLst/>
          </a:prstGeom>
          <a:noFill/>
          <a:ln w="7">
            <a:solidFill>
              <a:srgbClr val="A0A0A0"/>
            </a:solidFill>
            <a:miter lim="800000"/>
            <a:headEnd/>
            <a:tailEnd/>
          </a:ln>
        </p:spPr>
        <p:txBody>
          <a:bodyPr wrap="none"/>
          <a:lstStyle/>
          <a:p>
            <a:endParaRPr lang="zh-CN" altLang="en-US"/>
          </a:p>
        </p:txBody>
      </p:sp>
      <p:sp>
        <p:nvSpPr>
          <p:cNvPr id="27667" name="Rectangle 35"/>
          <p:cNvSpPr>
            <a:spLocks noChangeArrowheads="1"/>
          </p:cNvSpPr>
          <p:nvPr/>
        </p:nvSpPr>
        <p:spPr bwMode="auto">
          <a:xfrm>
            <a:off x="6738938" y="3827466"/>
            <a:ext cx="1327150" cy="698500"/>
          </a:xfrm>
          <a:prstGeom prst="rect">
            <a:avLst/>
          </a:prstGeom>
          <a:noFill/>
          <a:ln w="9525">
            <a:noFill/>
            <a:miter lim="800000"/>
            <a:headEnd/>
            <a:tailEnd/>
          </a:ln>
        </p:spPr>
        <p:txBody>
          <a:bodyPr/>
          <a:lstStyle/>
          <a:p>
            <a:pPr algn="ctr"/>
            <a:r>
              <a:rPr lang="zh-CN" altLang="en-US" sz="2100">
                <a:solidFill>
                  <a:srgbClr val="000000"/>
                </a:solidFill>
                <a:ea typeface="楷体_GB2312" pitchFamily="49" charset="-122"/>
              </a:rPr>
              <a:t>项目</a:t>
            </a:r>
            <a:r>
              <a:rPr lang="en-US" altLang="zh-CN" sz="2100">
                <a:solidFill>
                  <a:srgbClr val="000000"/>
                </a:solidFill>
                <a:ea typeface="楷体_GB2312" pitchFamily="49" charset="-122"/>
              </a:rPr>
              <a:t>2</a:t>
            </a:r>
          </a:p>
          <a:p>
            <a:pPr algn="ctr" eaLnBrk="0" hangingPunct="0"/>
            <a:endParaRPr lang="en-US" altLang="zh-CN" sz="2100">
              <a:solidFill>
                <a:srgbClr val="000000"/>
              </a:solidFill>
              <a:ea typeface="楷体_GB2312" pitchFamily="49" charset="-122"/>
            </a:endParaRPr>
          </a:p>
        </p:txBody>
      </p:sp>
      <p:sp>
        <p:nvSpPr>
          <p:cNvPr id="27668" name="Rectangle 36"/>
          <p:cNvSpPr>
            <a:spLocks noChangeArrowheads="1"/>
          </p:cNvSpPr>
          <p:nvPr/>
        </p:nvSpPr>
        <p:spPr bwMode="auto">
          <a:xfrm>
            <a:off x="6810375" y="3827466"/>
            <a:ext cx="1152525" cy="698500"/>
          </a:xfrm>
          <a:prstGeom prst="rect">
            <a:avLst/>
          </a:prstGeom>
          <a:noFill/>
          <a:ln w="7">
            <a:solidFill>
              <a:srgbClr val="A0A0A0"/>
            </a:solidFill>
            <a:miter lim="800000"/>
            <a:headEnd/>
            <a:tailEnd/>
          </a:ln>
        </p:spPr>
        <p:txBody>
          <a:bodyPr wrap="none"/>
          <a:lstStyle/>
          <a:p>
            <a:endParaRPr lang="zh-CN" altLang="en-US"/>
          </a:p>
        </p:txBody>
      </p:sp>
      <p:sp>
        <p:nvSpPr>
          <p:cNvPr id="27669" name="Rectangle 38"/>
          <p:cNvSpPr>
            <a:spLocks noChangeArrowheads="1"/>
          </p:cNvSpPr>
          <p:nvPr/>
        </p:nvSpPr>
        <p:spPr bwMode="auto">
          <a:xfrm>
            <a:off x="7745413" y="3832228"/>
            <a:ext cx="1311275" cy="698500"/>
          </a:xfrm>
          <a:prstGeom prst="rect">
            <a:avLst/>
          </a:prstGeom>
          <a:noFill/>
          <a:ln w="9525">
            <a:noFill/>
            <a:miter lim="800000"/>
            <a:headEnd/>
            <a:tailEnd/>
          </a:ln>
        </p:spPr>
        <p:txBody>
          <a:bodyPr/>
          <a:lstStyle/>
          <a:p>
            <a:pPr algn="ctr">
              <a:tabLst>
                <a:tab pos="546100" algn="l"/>
              </a:tabLst>
            </a:pPr>
            <a:r>
              <a:rPr lang="zh-CN" altLang="en-US" sz="2100">
                <a:solidFill>
                  <a:srgbClr val="000000"/>
                </a:solidFill>
                <a:ea typeface="楷体_GB2312" pitchFamily="49" charset="-122"/>
              </a:rPr>
              <a:t>项目</a:t>
            </a:r>
            <a:r>
              <a:rPr lang="en-US" altLang="zh-CN" sz="2100">
                <a:solidFill>
                  <a:srgbClr val="000000"/>
                </a:solidFill>
                <a:ea typeface="楷体_GB2312" pitchFamily="49" charset="-122"/>
              </a:rPr>
              <a:t>3</a:t>
            </a:r>
          </a:p>
          <a:p>
            <a:pPr algn="ctr" eaLnBrk="0" hangingPunct="0">
              <a:tabLst>
                <a:tab pos="546100" algn="l"/>
              </a:tabLst>
            </a:pPr>
            <a:endParaRPr lang="en-US" altLang="zh-CN" sz="2100">
              <a:solidFill>
                <a:srgbClr val="000000"/>
              </a:solidFill>
              <a:ea typeface="楷体_GB2312" pitchFamily="49" charset="-122"/>
            </a:endParaRPr>
          </a:p>
        </p:txBody>
      </p:sp>
      <p:sp>
        <p:nvSpPr>
          <p:cNvPr id="27670" name="Rectangle 39"/>
          <p:cNvSpPr>
            <a:spLocks noChangeArrowheads="1"/>
          </p:cNvSpPr>
          <p:nvPr/>
        </p:nvSpPr>
        <p:spPr bwMode="auto">
          <a:xfrm>
            <a:off x="7962900" y="3832228"/>
            <a:ext cx="1181100" cy="698500"/>
          </a:xfrm>
          <a:prstGeom prst="rect">
            <a:avLst/>
          </a:prstGeom>
          <a:noFill/>
          <a:ln w="7">
            <a:solidFill>
              <a:srgbClr val="A0A0A0"/>
            </a:solidFill>
            <a:miter lim="800000"/>
            <a:headEnd/>
            <a:tailEnd/>
          </a:ln>
        </p:spPr>
        <p:txBody>
          <a:bodyPr wrap="none"/>
          <a:lstStyle/>
          <a:p>
            <a:endParaRPr lang="zh-CN" altLang="en-US"/>
          </a:p>
        </p:txBody>
      </p:sp>
      <p:sp>
        <p:nvSpPr>
          <p:cNvPr id="27671" name="Rectangle 41"/>
          <p:cNvSpPr>
            <a:spLocks noChangeArrowheads="1"/>
          </p:cNvSpPr>
          <p:nvPr/>
        </p:nvSpPr>
        <p:spPr bwMode="auto">
          <a:xfrm>
            <a:off x="4578350" y="4525966"/>
            <a:ext cx="1343025" cy="1604962"/>
          </a:xfrm>
          <a:prstGeom prst="rect">
            <a:avLst/>
          </a:prstGeom>
          <a:noFill/>
          <a:ln w="9525">
            <a:noFill/>
            <a:miter lim="800000"/>
            <a:headEnd/>
            <a:tailEnd/>
          </a:ln>
        </p:spPr>
        <p:txBody>
          <a:bodyPr/>
          <a:lstStyle/>
          <a:p>
            <a:pPr algn="ctr"/>
            <a:r>
              <a:rPr lang="zh-CN" altLang="en-US" sz="2100">
                <a:solidFill>
                  <a:srgbClr val="000000"/>
                </a:solidFill>
                <a:ea typeface="楷体_GB2312" pitchFamily="49" charset="-122"/>
              </a:rPr>
              <a:t>王一</a:t>
            </a:r>
          </a:p>
          <a:p>
            <a:pPr algn="ctr" eaLnBrk="0" hangingPunct="0"/>
            <a:r>
              <a:rPr lang="zh-CN" altLang="en-US" sz="2100">
                <a:solidFill>
                  <a:srgbClr val="000000"/>
                </a:solidFill>
                <a:ea typeface="楷体_GB2312" pitchFamily="49" charset="-122"/>
              </a:rPr>
              <a:t>王二</a:t>
            </a:r>
          </a:p>
          <a:p>
            <a:pPr algn="ctr" eaLnBrk="0" hangingPunct="0"/>
            <a:r>
              <a:rPr lang="zh-CN" altLang="en-US" sz="2100">
                <a:solidFill>
                  <a:srgbClr val="000000"/>
                </a:solidFill>
                <a:ea typeface="楷体_GB2312" pitchFamily="49" charset="-122"/>
              </a:rPr>
              <a:t>王三</a:t>
            </a:r>
          </a:p>
          <a:p>
            <a:pPr algn="ctr" eaLnBrk="0" hangingPunct="0"/>
            <a:r>
              <a:rPr lang="zh-CN" altLang="en-US" sz="2100">
                <a:solidFill>
                  <a:srgbClr val="000000"/>
                </a:solidFill>
                <a:ea typeface="楷体_GB2312" pitchFamily="49" charset="-122"/>
              </a:rPr>
              <a:t>王四</a:t>
            </a:r>
          </a:p>
          <a:p>
            <a:pPr algn="ctr" eaLnBrk="0" hangingPunct="0"/>
            <a:r>
              <a:rPr lang="zh-CN" altLang="en-US" sz="2100">
                <a:solidFill>
                  <a:srgbClr val="000000"/>
                </a:solidFill>
                <a:ea typeface="楷体_GB2312" pitchFamily="49" charset="-122"/>
              </a:rPr>
              <a:t>王五</a:t>
            </a:r>
          </a:p>
          <a:p>
            <a:pPr algn="ctr" eaLnBrk="0" hangingPunct="0"/>
            <a:endParaRPr lang="en-US" altLang="zh-CN" sz="2100">
              <a:solidFill>
                <a:srgbClr val="000000"/>
              </a:solidFill>
              <a:ea typeface="楷体_GB2312" pitchFamily="49" charset="-122"/>
            </a:endParaRPr>
          </a:p>
        </p:txBody>
      </p:sp>
      <p:sp>
        <p:nvSpPr>
          <p:cNvPr id="27672" name="Rectangle 42"/>
          <p:cNvSpPr>
            <a:spLocks noChangeArrowheads="1"/>
          </p:cNvSpPr>
          <p:nvPr/>
        </p:nvSpPr>
        <p:spPr bwMode="auto">
          <a:xfrm>
            <a:off x="4722813" y="4525966"/>
            <a:ext cx="1008062" cy="1604962"/>
          </a:xfrm>
          <a:prstGeom prst="rect">
            <a:avLst/>
          </a:prstGeom>
          <a:noFill/>
          <a:ln w="7">
            <a:solidFill>
              <a:srgbClr val="A0A0A0"/>
            </a:solidFill>
            <a:miter lim="800000"/>
            <a:headEnd/>
            <a:tailEnd/>
          </a:ln>
        </p:spPr>
        <p:txBody>
          <a:bodyPr wrap="none"/>
          <a:lstStyle/>
          <a:p>
            <a:endParaRPr lang="zh-CN" altLang="en-US"/>
          </a:p>
        </p:txBody>
      </p:sp>
      <p:sp>
        <p:nvSpPr>
          <p:cNvPr id="27673" name="Rectangle 44"/>
          <p:cNvSpPr>
            <a:spLocks noChangeArrowheads="1"/>
          </p:cNvSpPr>
          <p:nvPr/>
        </p:nvSpPr>
        <p:spPr bwMode="auto">
          <a:xfrm>
            <a:off x="5514975" y="4546603"/>
            <a:ext cx="1327150" cy="1604963"/>
          </a:xfrm>
          <a:prstGeom prst="rect">
            <a:avLst/>
          </a:prstGeom>
          <a:noFill/>
          <a:ln w="9525">
            <a:noFill/>
            <a:miter lim="800000"/>
            <a:headEnd/>
            <a:tailEnd/>
          </a:ln>
        </p:spPr>
        <p:txBody>
          <a:bodyPr/>
          <a:lstStyle/>
          <a:p>
            <a:pPr algn="ctr"/>
            <a:r>
              <a:rPr lang="zh-CN" altLang="en-US" sz="2100">
                <a:solidFill>
                  <a:srgbClr val="000000"/>
                </a:solidFill>
                <a:ea typeface="楷体_GB2312" pitchFamily="49" charset="-122"/>
              </a:rPr>
              <a:t>跳高</a:t>
            </a:r>
          </a:p>
          <a:p>
            <a:pPr algn="ctr" eaLnBrk="0" hangingPunct="0"/>
            <a:r>
              <a:rPr lang="zh-CN" altLang="en-US" sz="2100">
                <a:solidFill>
                  <a:srgbClr val="000000"/>
                </a:solidFill>
                <a:ea typeface="楷体_GB2312" pitchFamily="49" charset="-122"/>
              </a:rPr>
              <a:t>标枪</a:t>
            </a:r>
          </a:p>
          <a:p>
            <a:pPr algn="ctr" eaLnBrk="0" hangingPunct="0"/>
            <a:r>
              <a:rPr lang="zh-CN" altLang="en-US" sz="2100">
                <a:solidFill>
                  <a:srgbClr val="000000"/>
                </a:solidFill>
                <a:ea typeface="楷体_GB2312" pitchFamily="49" charset="-122"/>
              </a:rPr>
              <a:t>标枪</a:t>
            </a:r>
          </a:p>
          <a:p>
            <a:pPr algn="ctr" eaLnBrk="0" hangingPunct="0"/>
            <a:r>
              <a:rPr lang="zh-CN" altLang="en-US" sz="2100">
                <a:solidFill>
                  <a:srgbClr val="000000"/>
                </a:solidFill>
                <a:ea typeface="楷体_GB2312" pitchFamily="49" charset="-122"/>
              </a:rPr>
              <a:t>铅球</a:t>
            </a:r>
          </a:p>
          <a:p>
            <a:pPr algn="ctr" eaLnBrk="0" hangingPunct="0"/>
            <a:r>
              <a:rPr lang="zh-CN" altLang="en-US" sz="2100">
                <a:solidFill>
                  <a:srgbClr val="000000"/>
                </a:solidFill>
                <a:ea typeface="楷体_GB2312" pitchFamily="49" charset="-122"/>
              </a:rPr>
              <a:t> 跳远</a:t>
            </a:r>
          </a:p>
          <a:p>
            <a:pPr algn="ctr" eaLnBrk="0" hangingPunct="0"/>
            <a:endParaRPr lang="en-US" altLang="zh-CN" sz="2100">
              <a:solidFill>
                <a:srgbClr val="000000"/>
              </a:solidFill>
              <a:ea typeface="楷体_GB2312" pitchFamily="49" charset="-122"/>
            </a:endParaRPr>
          </a:p>
        </p:txBody>
      </p:sp>
      <p:sp>
        <p:nvSpPr>
          <p:cNvPr id="27674" name="Rectangle 45"/>
          <p:cNvSpPr>
            <a:spLocks noChangeArrowheads="1"/>
          </p:cNvSpPr>
          <p:nvPr/>
        </p:nvSpPr>
        <p:spPr bwMode="auto">
          <a:xfrm>
            <a:off x="5730875" y="4525966"/>
            <a:ext cx="1069975" cy="1604962"/>
          </a:xfrm>
          <a:prstGeom prst="rect">
            <a:avLst/>
          </a:prstGeom>
          <a:noFill/>
          <a:ln w="7">
            <a:solidFill>
              <a:srgbClr val="A0A0A0"/>
            </a:solidFill>
            <a:miter lim="800000"/>
            <a:headEnd/>
            <a:tailEnd/>
          </a:ln>
        </p:spPr>
        <p:txBody>
          <a:bodyPr wrap="none"/>
          <a:lstStyle/>
          <a:p>
            <a:endParaRPr lang="zh-CN" altLang="en-US"/>
          </a:p>
        </p:txBody>
      </p:sp>
      <p:sp>
        <p:nvSpPr>
          <p:cNvPr id="27675" name="Rectangle 47"/>
          <p:cNvSpPr>
            <a:spLocks noChangeArrowheads="1"/>
          </p:cNvSpPr>
          <p:nvPr/>
        </p:nvSpPr>
        <p:spPr bwMode="auto">
          <a:xfrm>
            <a:off x="6594475" y="4546603"/>
            <a:ext cx="1327150" cy="1604963"/>
          </a:xfrm>
          <a:prstGeom prst="rect">
            <a:avLst/>
          </a:prstGeom>
          <a:noFill/>
          <a:ln w="9525">
            <a:noFill/>
            <a:miter lim="800000"/>
            <a:headEnd/>
            <a:tailEnd/>
          </a:ln>
        </p:spPr>
        <p:txBody>
          <a:bodyPr/>
          <a:lstStyle/>
          <a:p>
            <a:pPr algn="ctr"/>
            <a:r>
              <a:rPr lang="en-US" altLang="zh-CN" sz="1400" b="0">
                <a:solidFill>
                  <a:srgbClr val="000000"/>
                </a:solidFill>
              </a:rPr>
              <a:t> </a:t>
            </a:r>
            <a:r>
              <a:rPr lang="zh-CN" altLang="en-US" sz="2100">
                <a:solidFill>
                  <a:srgbClr val="000000"/>
                </a:solidFill>
                <a:ea typeface="楷体_GB2312" pitchFamily="49" charset="-122"/>
              </a:rPr>
              <a:t>跳远</a:t>
            </a:r>
          </a:p>
          <a:p>
            <a:pPr algn="ctr" eaLnBrk="0" hangingPunct="0"/>
            <a:r>
              <a:rPr lang="zh-CN" altLang="en-US" sz="2100">
                <a:solidFill>
                  <a:srgbClr val="000000"/>
                </a:solidFill>
                <a:ea typeface="楷体_GB2312" pitchFamily="49" charset="-122"/>
              </a:rPr>
              <a:t>铅球</a:t>
            </a:r>
          </a:p>
          <a:p>
            <a:pPr algn="ctr" eaLnBrk="0" hangingPunct="0"/>
            <a:r>
              <a:rPr lang="zh-CN" altLang="en-US" sz="2100">
                <a:solidFill>
                  <a:srgbClr val="000000"/>
                </a:solidFill>
                <a:ea typeface="楷体_GB2312" pitchFamily="49" charset="-122"/>
              </a:rPr>
              <a:t>   </a:t>
            </a:r>
            <a:r>
              <a:rPr lang="en-US" altLang="zh-CN" sz="2100">
                <a:solidFill>
                  <a:srgbClr val="000000"/>
                </a:solidFill>
                <a:ea typeface="楷体_GB2312" pitchFamily="49" charset="-122"/>
              </a:rPr>
              <a:t>100</a:t>
            </a:r>
            <a:r>
              <a:rPr lang="zh-CN" altLang="en-US" sz="2100">
                <a:solidFill>
                  <a:srgbClr val="000000"/>
                </a:solidFill>
                <a:ea typeface="楷体_GB2312" pitchFamily="49" charset="-122"/>
              </a:rPr>
              <a:t>米</a:t>
            </a:r>
          </a:p>
          <a:p>
            <a:pPr algn="ctr" eaLnBrk="0" hangingPunct="0"/>
            <a:r>
              <a:rPr lang="zh-CN" altLang="en-US" sz="2100">
                <a:solidFill>
                  <a:srgbClr val="000000"/>
                </a:solidFill>
                <a:ea typeface="楷体_GB2312" pitchFamily="49" charset="-122"/>
              </a:rPr>
              <a:t>   </a:t>
            </a:r>
            <a:r>
              <a:rPr lang="en-US" altLang="zh-CN" sz="2100">
                <a:solidFill>
                  <a:srgbClr val="000000"/>
                </a:solidFill>
                <a:ea typeface="楷体_GB2312" pitchFamily="49" charset="-122"/>
              </a:rPr>
              <a:t>200</a:t>
            </a:r>
            <a:r>
              <a:rPr lang="zh-CN" altLang="en-US" sz="2100">
                <a:solidFill>
                  <a:srgbClr val="000000"/>
                </a:solidFill>
                <a:ea typeface="楷体_GB2312" pitchFamily="49" charset="-122"/>
              </a:rPr>
              <a:t>米</a:t>
            </a:r>
          </a:p>
          <a:p>
            <a:pPr algn="ctr" eaLnBrk="0" hangingPunct="0"/>
            <a:r>
              <a:rPr lang="zh-CN" altLang="en-US" sz="2100">
                <a:solidFill>
                  <a:srgbClr val="000000"/>
                </a:solidFill>
                <a:ea typeface="楷体_GB2312" pitchFamily="49" charset="-122"/>
              </a:rPr>
              <a:t>   </a:t>
            </a:r>
            <a:r>
              <a:rPr lang="en-US" altLang="zh-CN" sz="2100">
                <a:solidFill>
                  <a:srgbClr val="000000"/>
                </a:solidFill>
                <a:ea typeface="楷体_GB2312" pitchFamily="49" charset="-122"/>
              </a:rPr>
              <a:t>200</a:t>
            </a:r>
            <a:r>
              <a:rPr lang="zh-CN" altLang="en-US" sz="2100">
                <a:solidFill>
                  <a:srgbClr val="000000"/>
                </a:solidFill>
                <a:ea typeface="楷体_GB2312" pitchFamily="49" charset="-122"/>
              </a:rPr>
              <a:t>米</a:t>
            </a:r>
          </a:p>
          <a:p>
            <a:pPr algn="ctr" eaLnBrk="0" hangingPunct="0"/>
            <a:endParaRPr lang="en-US" altLang="zh-CN" sz="2100">
              <a:solidFill>
                <a:srgbClr val="000000"/>
              </a:solidFill>
              <a:ea typeface="楷体_GB2312" pitchFamily="49" charset="-122"/>
            </a:endParaRPr>
          </a:p>
        </p:txBody>
      </p:sp>
      <p:sp>
        <p:nvSpPr>
          <p:cNvPr id="27676" name="Rectangle 48"/>
          <p:cNvSpPr>
            <a:spLocks noChangeArrowheads="1"/>
          </p:cNvSpPr>
          <p:nvPr/>
        </p:nvSpPr>
        <p:spPr bwMode="auto">
          <a:xfrm>
            <a:off x="6810375" y="4525966"/>
            <a:ext cx="1152525" cy="1604962"/>
          </a:xfrm>
          <a:prstGeom prst="rect">
            <a:avLst/>
          </a:prstGeom>
          <a:noFill/>
          <a:ln w="7">
            <a:solidFill>
              <a:srgbClr val="A0A0A0"/>
            </a:solidFill>
            <a:miter lim="800000"/>
            <a:headEnd/>
            <a:tailEnd/>
          </a:ln>
        </p:spPr>
        <p:txBody>
          <a:bodyPr wrap="none"/>
          <a:lstStyle/>
          <a:p>
            <a:endParaRPr lang="zh-CN" altLang="en-US"/>
          </a:p>
        </p:txBody>
      </p:sp>
      <p:sp>
        <p:nvSpPr>
          <p:cNvPr id="27677" name="Rectangle 50"/>
          <p:cNvSpPr>
            <a:spLocks noChangeArrowheads="1"/>
          </p:cNvSpPr>
          <p:nvPr/>
        </p:nvSpPr>
        <p:spPr bwMode="auto">
          <a:xfrm>
            <a:off x="7745413" y="4530728"/>
            <a:ext cx="1311275" cy="1604963"/>
          </a:xfrm>
          <a:prstGeom prst="rect">
            <a:avLst/>
          </a:prstGeom>
          <a:noFill/>
          <a:ln w="9525">
            <a:noFill/>
            <a:miter lim="800000"/>
            <a:headEnd/>
            <a:tailEnd/>
          </a:ln>
        </p:spPr>
        <p:txBody>
          <a:bodyPr/>
          <a:lstStyle/>
          <a:p>
            <a:pPr algn="ctr"/>
            <a:r>
              <a:rPr lang="en-US" altLang="zh-CN" sz="2000" b="0">
                <a:solidFill>
                  <a:srgbClr val="000000"/>
                </a:solidFill>
              </a:rPr>
              <a:t> </a:t>
            </a:r>
            <a:r>
              <a:rPr lang="en-US" altLang="zh-CN" sz="2100">
                <a:solidFill>
                  <a:srgbClr val="000000"/>
                </a:solidFill>
                <a:ea typeface="楷体_GB2312" pitchFamily="49" charset="-122"/>
              </a:rPr>
              <a:t>100</a:t>
            </a:r>
            <a:r>
              <a:rPr lang="zh-CN" altLang="en-US" sz="2100">
                <a:solidFill>
                  <a:srgbClr val="000000"/>
                </a:solidFill>
                <a:ea typeface="楷体_GB2312" pitchFamily="49" charset="-122"/>
              </a:rPr>
              <a:t>米</a:t>
            </a:r>
          </a:p>
          <a:p>
            <a:pPr algn="ctr" eaLnBrk="0" hangingPunct="0"/>
            <a:r>
              <a:rPr lang="zh-CN" altLang="en-US" sz="2100">
                <a:solidFill>
                  <a:srgbClr val="000000"/>
                </a:solidFill>
                <a:ea typeface="楷体_GB2312" pitchFamily="49" charset="-122"/>
              </a:rPr>
              <a:t> </a:t>
            </a:r>
          </a:p>
          <a:p>
            <a:pPr algn="ctr" eaLnBrk="0" hangingPunct="0"/>
            <a:r>
              <a:rPr lang="zh-CN" altLang="en-US" sz="2100">
                <a:solidFill>
                  <a:srgbClr val="000000"/>
                </a:solidFill>
                <a:ea typeface="楷体_GB2312" pitchFamily="49" charset="-122"/>
              </a:rPr>
              <a:t>  </a:t>
            </a:r>
            <a:r>
              <a:rPr lang="en-US" altLang="zh-CN" sz="2100">
                <a:solidFill>
                  <a:srgbClr val="000000"/>
                </a:solidFill>
                <a:ea typeface="楷体_GB2312" pitchFamily="49" charset="-122"/>
              </a:rPr>
              <a:t>200</a:t>
            </a:r>
            <a:r>
              <a:rPr lang="zh-CN" altLang="en-US" sz="2100">
                <a:solidFill>
                  <a:srgbClr val="000000"/>
                </a:solidFill>
                <a:ea typeface="楷体_GB2312" pitchFamily="49" charset="-122"/>
              </a:rPr>
              <a:t>米</a:t>
            </a:r>
          </a:p>
          <a:p>
            <a:pPr algn="ctr" eaLnBrk="0" hangingPunct="0"/>
            <a:r>
              <a:rPr lang="zh-CN" altLang="en-US" sz="2100">
                <a:solidFill>
                  <a:srgbClr val="000000"/>
                </a:solidFill>
                <a:ea typeface="楷体_GB2312" pitchFamily="49" charset="-122"/>
              </a:rPr>
              <a:t>跳高</a:t>
            </a:r>
          </a:p>
          <a:p>
            <a:pPr algn="ctr" eaLnBrk="0" hangingPunct="0"/>
            <a:r>
              <a:rPr lang="zh-CN" altLang="en-US" sz="2100">
                <a:solidFill>
                  <a:srgbClr val="000000"/>
                </a:solidFill>
                <a:ea typeface="楷体_GB2312" pitchFamily="49" charset="-122"/>
              </a:rPr>
              <a:t> </a:t>
            </a:r>
          </a:p>
          <a:p>
            <a:pPr algn="ctr" eaLnBrk="0" hangingPunct="0"/>
            <a:endParaRPr lang="en-US" altLang="zh-CN" sz="2100">
              <a:solidFill>
                <a:srgbClr val="000000"/>
              </a:solidFill>
              <a:ea typeface="楷体_GB2312" pitchFamily="49" charset="-122"/>
            </a:endParaRPr>
          </a:p>
        </p:txBody>
      </p:sp>
      <p:sp>
        <p:nvSpPr>
          <p:cNvPr id="27678" name="Rectangle 51"/>
          <p:cNvSpPr>
            <a:spLocks noChangeArrowheads="1"/>
          </p:cNvSpPr>
          <p:nvPr/>
        </p:nvSpPr>
        <p:spPr bwMode="auto">
          <a:xfrm>
            <a:off x="7962900" y="4530728"/>
            <a:ext cx="1181100" cy="1604963"/>
          </a:xfrm>
          <a:prstGeom prst="rect">
            <a:avLst/>
          </a:prstGeom>
          <a:noFill/>
          <a:ln w="7">
            <a:solidFill>
              <a:srgbClr val="A0A0A0"/>
            </a:solidFill>
            <a:miter lim="800000"/>
            <a:headEnd/>
            <a:tailEnd/>
          </a:ln>
        </p:spPr>
        <p:txBody>
          <a:bodyPr wrap="none"/>
          <a:lstStyle/>
          <a:p>
            <a:endParaRPr lang="zh-CN" altLang="en-US"/>
          </a:p>
        </p:txBody>
      </p:sp>
      <p:sp>
        <p:nvSpPr>
          <p:cNvPr id="27679" name="Line 55"/>
          <p:cNvSpPr>
            <a:spLocks noChangeShapeType="1"/>
          </p:cNvSpPr>
          <p:nvPr/>
        </p:nvSpPr>
        <p:spPr bwMode="auto">
          <a:xfrm flipH="1">
            <a:off x="617538" y="5267328"/>
            <a:ext cx="1020762" cy="936625"/>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58" name="内容占位符 57"/>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50"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263466" y="1676376"/>
            <a:ext cx="8610600" cy="1643527"/>
          </a:xfrm>
          <a:prstGeom prst="rect">
            <a:avLst/>
          </a:prstGeom>
          <a:noFill/>
          <a:ln w="9525">
            <a:noFill/>
            <a:miter lim="800000"/>
            <a:headEnd/>
            <a:tailEnd/>
          </a:ln>
        </p:spPr>
        <p:txBody>
          <a:bodyPr>
            <a:spAutoFit/>
          </a:bodyPr>
          <a:lstStyle/>
          <a:p>
            <a:pPr>
              <a:lnSpc>
                <a:spcPct val="120000"/>
              </a:lnSpc>
              <a:spcBef>
                <a:spcPct val="30000"/>
              </a:spcBef>
            </a:pPr>
            <a:r>
              <a:rPr lang="en-US" altLang="zh-CN" sz="2800" b="0" dirty="0">
                <a:solidFill>
                  <a:srgbClr val="000000"/>
                </a:solidFill>
              </a:rPr>
              <a:t>        </a:t>
            </a:r>
            <a:r>
              <a:rPr lang="zh-CN" altLang="en-US" sz="2800" b="0" dirty="0">
                <a:solidFill>
                  <a:srgbClr val="000000"/>
                </a:solidFill>
                <a:latin typeface="楷体_GB2312" pitchFamily="49" charset="-122"/>
                <a:ea typeface="楷体_GB2312" pitchFamily="49" charset="-122"/>
              </a:rPr>
              <a:t>竞赛项目的</a:t>
            </a:r>
            <a:r>
              <a:rPr lang="zh-CN" altLang="en-US" sz="2800" dirty="0">
                <a:solidFill>
                  <a:srgbClr val="0070C0"/>
                </a:solidFill>
                <a:latin typeface="楷体_GB2312" pitchFamily="49" charset="-122"/>
                <a:ea typeface="楷体_GB2312" pitchFamily="49" charset="-122"/>
              </a:rPr>
              <a:t>时间安排问题</a:t>
            </a:r>
            <a:r>
              <a:rPr lang="zh-CN" altLang="en-US" sz="2800" b="0" dirty="0">
                <a:solidFill>
                  <a:srgbClr val="000000"/>
                </a:solidFill>
                <a:latin typeface="楷体_GB2312" pitchFamily="49" charset="-122"/>
                <a:ea typeface="楷体_GB2312" pitchFamily="49" charset="-122"/>
              </a:rPr>
              <a:t>可以抽象为对无向图进行</a:t>
            </a:r>
            <a:r>
              <a:rPr lang="zh-CN" altLang="en-US" sz="2800" b="0" dirty="0">
                <a:solidFill>
                  <a:srgbClr val="000000"/>
                </a:solidFill>
                <a:ea typeface="楷体_GB2312" pitchFamily="49" charset="-122"/>
              </a:rPr>
              <a:t>“</a:t>
            </a:r>
            <a:r>
              <a:rPr lang="zh-CN" altLang="en-US" sz="2800" dirty="0">
                <a:solidFill>
                  <a:srgbClr val="0070C0"/>
                </a:solidFill>
                <a:latin typeface="楷体_GB2312" pitchFamily="49" charset="-122"/>
                <a:ea typeface="楷体_GB2312" pitchFamily="49" charset="-122"/>
              </a:rPr>
              <a:t>着色</a:t>
            </a:r>
            <a:r>
              <a:rPr lang="zh-CN" altLang="en-US" sz="2800" b="0" dirty="0">
                <a:ea typeface="楷体_GB2312" pitchFamily="49" charset="-122"/>
              </a:rPr>
              <a:t>”</a:t>
            </a:r>
            <a:r>
              <a:rPr lang="zh-CN" altLang="en-US" sz="2800" b="0" dirty="0">
                <a:solidFill>
                  <a:srgbClr val="000000"/>
                </a:solidFill>
                <a:latin typeface="楷体_GB2312" pitchFamily="49" charset="-122"/>
                <a:ea typeface="楷体_GB2312" pitchFamily="49" charset="-122"/>
              </a:rPr>
              <a:t>操作，即：每一种颜色表示一个比赛时间，用</a:t>
            </a:r>
            <a:r>
              <a:rPr lang="zh-CN" altLang="en-US" sz="2800" dirty="0">
                <a:solidFill>
                  <a:srgbClr val="0070C0"/>
                </a:solidFill>
                <a:latin typeface="楷体_GB2312" pitchFamily="49" charset="-122"/>
                <a:ea typeface="楷体_GB2312" pitchFamily="49" charset="-122"/>
              </a:rPr>
              <a:t>尽可能少的颜色</a:t>
            </a:r>
            <a:r>
              <a:rPr lang="zh-CN" altLang="en-US" sz="2800" b="0" dirty="0">
                <a:solidFill>
                  <a:srgbClr val="000000"/>
                </a:solidFill>
                <a:latin typeface="楷体_GB2312" pitchFamily="49" charset="-122"/>
                <a:ea typeface="楷体_GB2312" pitchFamily="49" charset="-122"/>
              </a:rPr>
              <a:t>给图中每个顶点</a:t>
            </a:r>
            <a:r>
              <a:rPr lang="zh-CN" altLang="en-US" sz="2800" b="0" dirty="0" smtClean="0">
                <a:solidFill>
                  <a:srgbClr val="000000"/>
                </a:solidFill>
                <a:latin typeface="楷体_GB2312" pitchFamily="49" charset="-122"/>
                <a:ea typeface="楷体_GB2312" pitchFamily="49" charset="-122"/>
              </a:rPr>
              <a:t>着色。</a:t>
            </a:r>
            <a:endParaRPr lang="zh-CN" altLang="en-US" sz="2800" b="0" dirty="0">
              <a:solidFill>
                <a:srgbClr val="000000"/>
              </a:solidFill>
              <a:latin typeface="楷体_GB2312" pitchFamily="49" charset="-122"/>
              <a:ea typeface="楷体_GB2312" pitchFamily="49" charset="-122"/>
            </a:endParaRP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grpSp>
        <p:nvGrpSpPr>
          <p:cNvPr id="5" name="Group 35"/>
          <p:cNvGrpSpPr>
            <a:grpSpLocks/>
          </p:cNvGrpSpPr>
          <p:nvPr/>
        </p:nvGrpSpPr>
        <p:grpSpPr bwMode="auto">
          <a:xfrm>
            <a:off x="4707605" y="3212532"/>
            <a:ext cx="4422770" cy="3498027"/>
            <a:chOff x="2479" y="1943"/>
            <a:chExt cx="2993" cy="2459"/>
          </a:xfrm>
        </p:grpSpPr>
        <p:sp>
          <p:nvSpPr>
            <p:cNvPr id="6" name="Line 5"/>
            <p:cNvSpPr>
              <a:spLocks noChangeShapeType="1"/>
            </p:cNvSpPr>
            <p:nvPr/>
          </p:nvSpPr>
          <p:spPr bwMode="auto">
            <a:xfrm>
              <a:off x="2767" y="2295"/>
              <a:ext cx="1440" cy="0"/>
            </a:xfrm>
            <a:prstGeom prst="line">
              <a:avLst/>
            </a:prstGeom>
            <a:noFill/>
            <a:ln w="9525">
              <a:solidFill>
                <a:schemeClr val="tx1"/>
              </a:solidFill>
              <a:miter lim="800000"/>
              <a:headEnd/>
              <a:tailEnd/>
            </a:ln>
          </p:spPr>
          <p:txBody>
            <a:bodyPr wrap="none"/>
            <a:lstStyle/>
            <a:p>
              <a:endParaRPr lang="zh-CN" altLang="en-US"/>
            </a:p>
          </p:txBody>
        </p:sp>
        <p:sp>
          <p:nvSpPr>
            <p:cNvPr id="7" name="Line 6"/>
            <p:cNvSpPr>
              <a:spLocks noChangeShapeType="1"/>
            </p:cNvSpPr>
            <p:nvPr/>
          </p:nvSpPr>
          <p:spPr bwMode="auto">
            <a:xfrm>
              <a:off x="2767" y="2295"/>
              <a:ext cx="0" cy="1296"/>
            </a:xfrm>
            <a:prstGeom prst="line">
              <a:avLst/>
            </a:prstGeom>
            <a:noFill/>
            <a:ln w="9525">
              <a:solidFill>
                <a:schemeClr val="tx1"/>
              </a:solidFill>
              <a:miter lim="800000"/>
              <a:headEnd/>
              <a:tailEnd/>
            </a:ln>
          </p:spPr>
          <p:txBody>
            <a:bodyPr wrap="none"/>
            <a:lstStyle/>
            <a:p>
              <a:endParaRPr lang="zh-CN" altLang="en-US"/>
            </a:p>
          </p:txBody>
        </p:sp>
        <p:sp>
          <p:nvSpPr>
            <p:cNvPr id="8" name="Line 7"/>
            <p:cNvSpPr>
              <a:spLocks noChangeShapeType="1"/>
            </p:cNvSpPr>
            <p:nvPr/>
          </p:nvSpPr>
          <p:spPr bwMode="auto">
            <a:xfrm>
              <a:off x="2767" y="3591"/>
              <a:ext cx="1440" cy="0"/>
            </a:xfrm>
            <a:prstGeom prst="line">
              <a:avLst/>
            </a:prstGeom>
            <a:noFill/>
            <a:ln w="9525">
              <a:solidFill>
                <a:schemeClr val="tx1"/>
              </a:solidFill>
              <a:miter lim="800000"/>
              <a:headEnd/>
              <a:tailEnd/>
            </a:ln>
          </p:spPr>
          <p:txBody>
            <a:bodyPr wrap="none"/>
            <a:lstStyle/>
            <a:p>
              <a:endParaRPr lang="zh-CN" altLang="en-US"/>
            </a:p>
          </p:txBody>
        </p:sp>
        <p:sp>
          <p:nvSpPr>
            <p:cNvPr id="9" name="Line 8"/>
            <p:cNvSpPr>
              <a:spLocks noChangeShapeType="1"/>
            </p:cNvSpPr>
            <p:nvPr/>
          </p:nvSpPr>
          <p:spPr bwMode="auto">
            <a:xfrm>
              <a:off x="3477" y="2947"/>
              <a:ext cx="1440" cy="0"/>
            </a:xfrm>
            <a:prstGeom prst="line">
              <a:avLst/>
            </a:prstGeom>
            <a:noFill/>
            <a:ln w="9525">
              <a:solidFill>
                <a:schemeClr val="tx1"/>
              </a:solidFill>
              <a:miter lim="800000"/>
              <a:headEnd/>
              <a:tailEnd/>
            </a:ln>
          </p:spPr>
          <p:txBody>
            <a:bodyPr wrap="none"/>
            <a:lstStyle/>
            <a:p>
              <a:endParaRPr lang="zh-CN" altLang="en-US"/>
            </a:p>
          </p:txBody>
        </p:sp>
        <p:sp>
          <p:nvSpPr>
            <p:cNvPr id="10" name="Line 9"/>
            <p:cNvSpPr>
              <a:spLocks noChangeShapeType="1"/>
            </p:cNvSpPr>
            <p:nvPr/>
          </p:nvSpPr>
          <p:spPr bwMode="auto">
            <a:xfrm>
              <a:off x="4207" y="2295"/>
              <a:ext cx="720" cy="672"/>
            </a:xfrm>
            <a:prstGeom prst="line">
              <a:avLst/>
            </a:prstGeom>
            <a:noFill/>
            <a:ln w="9525">
              <a:solidFill>
                <a:schemeClr val="tx1"/>
              </a:solidFill>
              <a:miter lim="800000"/>
              <a:headEnd/>
              <a:tailEnd/>
            </a:ln>
          </p:spPr>
          <p:txBody>
            <a:bodyPr wrap="none"/>
            <a:lstStyle/>
            <a:p>
              <a:endParaRPr lang="zh-CN" altLang="en-US"/>
            </a:p>
          </p:txBody>
        </p:sp>
        <p:sp>
          <p:nvSpPr>
            <p:cNvPr id="11" name="Line 10"/>
            <p:cNvSpPr>
              <a:spLocks noChangeShapeType="1"/>
            </p:cNvSpPr>
            <p:nvPr/>
          </p:nvSpPr>
          <p:spPr bwMode="auto">
            <a:xfrm flipH="1">
              <a:off x="4207" y="2967"/>
              <a:ext cx="720" cy="624"/>
            </a:xfrm>
            <a:prstGeom prst="line">
              <a:avLst/>
            </a:prstGeom>
            <a:noFill/>
            <a:ln w="9525">
              <a:solidFill>
                <a:schemeClr val="tx1"/>
              </a:solidFill>
              <a:miter lim="800000"/>
              <a:headEnd/>
              <a:tailEnd/>
            </a:ln>
          </p:spPr>
          <p:txBody>
            <a:bodyPr wrap="none"/>
            <a:lstStyle/>
            <a:p>
              <a:endParaRPr lang="zh-CN" altLang="en-US"/>
            </a:p>
          </p:txBody>
        </p:sp>
        <p:sp>
          <p:nvSpPr>
            <p:cNvPr id="14" name="Freeform 11"/>
            <p:cNvSpPr>
              <a:spLocks/>
            </p:cNvSpPr>
            <p:nvPr/>
          </p:nvSpPr>
          <p:spPr bwMode="auto">
            <a:xfrm>
              <a:off x="2767" y="1943"/>
              <a:ext cx="2160" cy="1024"/>
            </a:xfrm>
            <a:custGeom>
              <a:avLst/>
              <a:gdLst>
                <a:gd name="T0" fmla="*/ 0 w 2160"/>
                <a:gd name="T1" fmla="*/ 352 h 1024"/>
                <a:gd name="T2" fmla="*/ 1680 w 2160"/>
                <a:gd name="T3" fmla="*/ 112 h 1024"/>
                <a:gd name="T4" fmla="*/ 2160 w 2160"/>
                <a:gd name="T5" fmla="*/ 1024 h 1024"/>
                <a:gd name="T6" fmla="*/ 0 60000 65536"/>
                <a:gd name="T7" fmla="*/ 0 60000 65536"/>
                <a:gd name="T8" fmla="*/ 0 60000 65536"/>
                <a:gd name="T9" fmla="*/ 0 w 2160"/>
                <a:gd name="T10" fmla="*/ 0 h 1024"/>
                <a:gd name="T11" fmla="*/ 2160 w 2160"/>
                <a:gd name="T12" fmla="*/ 1024 h 1024"/>
              </a:gdLst>
              <a:ahLst/>
              <a:cxnLst>
                <a:cxn ang="T6">
                  <a:pos x="T0" y="T1"/>
                </a:cxn>
                <a:cxn ang="T7">
                  <a:pos x="T2" y="T3"/>
                </a:cxn>
                <a:cxn ang="T8">
                  <a:pos x="T4" y="T5"/>
                </a:cxn>
              </a:cxnLst>
              <a:rect l="T9" t="T10" r="T11" b="T12"/>
              <a:pathLst>
                <a:path w="2160" h="1024">
                  <a:moveTo>
                    <a:pt x="0" y="352"/>
                  </a:moveTo>
                  <a:cubicBezTo>
                    <a:pt x="660" y="176"/>
                    <a:pt x="1320" y="0"/>
                    <a:pt x="1680" y="112"/>
                  </a:cubicBezTo>
                  <a:cubicBezTo>
                    <a:pt x="2040" y="224"/>
                    <a:pt x="2080" y="872"/>
                    <a:pt x="2160" y="1024"/>
                  </a:cubicBezTo>
                </a:path>
              </a:pathLst>
            </a:custGeom>
            <a:noFill/>
            <a:ln w="9525">
              <a:solidFill>
                <a:schemeClr val="tx1"/>
              </a:solidFill>
              <a:miter lim="800000"/>
              <a:headEnd/>
              <a:tailEnd/>
            </a:ln>
          </p:spPr>
          <p:txBody>
            <a:bodyPr wrap="none"/>
            <a:lstStyle/>
            <a:p>
              <a:endParaRPr lang="zh-CN" altLang="en-US"/>
            </a:p>
          </p:txBody>
        </p:sp>
        <p:grpSp>
          <p:nvGrpSpPr>
            <p:cNvPr id="15" name="Group 12"/>
            <p:cNvGrpSpPr>
              <a:grpSpLocks/>
            </p:cNvGrpSpPr>
            <p:nvPr/>
          </p:nvGrpSpPr>
          <p:grpSpPr bwMode="auto">
            <a:xfrm>
              <a:off x="2479" y="1979"/>
              <a:ext cx="2993" cy="2423"/>
              <a:chOff x="68" y="1979"/>
              <a:chExt cx="2993" cy="2423"/>
            </a:xfrm>
          </p:grpSpPr>
          <p:grpSp>
            <p:nvGrpSpPr>
              <p:cNvPr id="23" name="Group 13"/>
              <p:cNvGrpSpPr>
                <a:grpSpLocks/>
              </p:cNvGrpSpPr>
              <p:nvPr/>
            </p:nvGrpSpPr>
            <p:grpSpPr bwMode="auto">
              <a:xfrm>
                <a:off x="68" y="2016"/>
                <a:ext cx="768" cy="336"/>
                <a:chOff x="68" y="2016"/>
                <a:chExt cx="768" cy="336"/>
              </a:xfrm>
            </p:grpSpPr>
            <p:sp>
              <p:nvSpPr>
                <p:cNvPr id="36" name="Oval 14"/>
                <p:cNvSpPr>
                  <a:spLocks noChangeArrowheads="1"/>
                </p:cNvSpPr>
                <p:nvPr/>
              </p:nvSpPr>
              <p:spPr bwMode="auto">
                <a:xfrm>
                  <a:off x="308" y="2256"/>
                  <a:ext cx="96" cy="96"/>
                </a:xfrm>
                <a:prstGeom prst="ellipse">
                  <a:avLst/>
                </a:prstGeom>
                <a:solidFill>
                  <a:srgbClr val="FF0066"/>
                </a:solidFill>
                <a:ln w="9525">
                  <a:solidFill>
                    <a:schemeClr val="tx1"/>
                  </a:solidFill>
                  <a:miter lim="800000"/>
                  <a:headEnd/>
                  <a:tailEnd/>
                </a:ln>
              </p:spPr>
              <p:txBody>
                <a:bodyPr wrap="none" anchor="ctr"/>
                <a:lstStyle/>
                <a:p>
                  <a:pPr algn="ctr"/>
                  <a:r>
                    <a:rPr lang="en-US" altLang="zh-CN" sz="1800" b="0">
                      <a:solidFill>
                        <a:srgbClr val="FF0066"/>
                      </a:solidFill>
                    </a:rPr>
                    <a:t>         </a:t>
                  </a:r>
                  <a:endParaRPr lang="en-US" altLang="zh-CN" sz="1800" b="0">
                    <a:solidFill>
                      <a:srgbClr val="0000FF"/>
                    </a:solidFill>
                  </a:endParaRPr>
                </a:p>
              </p:txBody>
            </p:sp>
            <p:sp>
              <p:nvSpPr>
                <p:cNvPr id="37" name="Text Box 15"/>
                <p:cNvSpPr txBox="1">
                  <a:spLocks noChangeArrowheads="1"/>
                </p:cNvSpPr>
                <p:nvPr/>
              </p:nvSpPr>
              <p:spPr bwMode="auto">
                <a:xfrm>
                  <a:off x="68" y="2016"/>
                  <a:ext cx="768" cy="250"/>
                </a:xfrm>
                <a:prstGeom prst="rect">
                  <a:avLst/>
                </a:prstGeom>
                <a:noFill/>
                <a:ln w="9525">
                  <a:noFill/>
                  <a:miter lim="800000"/>
                  <a:headEnd/>
                  <a:tailEnd/>
                </a:ln>
              </p:spPr>
              <p:txBody>
                <a:bodyPr>
                  <a:spAutoFit/>
                </a:bodyPr>
                <a:lstStyle/>
                <a:p>
                  <a:pPr>
                    <a:spcBef>
                      <a:spcPct val="50000"/>
                    </a:spcBef>
                  </a:pPr>
                  <a:r>
                    <a:rPr lang="en-US" altLang="zh-CN" sz="2000">
                      <a:solidFill>
                        <a:srgbClr val="006600"/>
                      </a:solidFill>
                      <a:latin typeface="楷体_GB2312"/>
                      <a:ea typeface="楷体_GB2312"/>
                      <a:cs typeface="楷体_GB2312"/>
                    </a:rPr>
                    <a:t>  A </a:t>
                  </a:r>
                  <a:r>
                    <a:rPr lang="zh-CN" altLang="en-US" sz="2000">
                      <a:solidFill>
                        <a:srgbClr val="006600"/>
                      </a:solidFill>
                      <a:latin typeface="楷体_GB2312"/>
                      <a:ea typeface="楷体_GB2312"/>
                      <a:cs typeface="楷体_GB2312"/>
                    </a:rPr>
                    <a:t>跳高</a:t>
                  </a:r>
                </a:p>
              </p:txBody>
            </p:sp>
          </p:grpSp>
          <p:grpSp>
            <p:nvGrpSpPr>
              <p:cNvPr id="24" name="Group 16"/>
              <p:cNvGrpSpPr>
                <a:grpSpLocks/>
              </p:cNvGrpSpPr>
              <p:nvPr/>
            </p:nvGrpSpPr>
            <p:grpSpPr bwMode="auto">
              <a:xfrm>
                <a:off x="1610" y="1979"/>
                <a:ext cx="720" cy="346"/>
                <a:chOff x="1610" y="1979"/>
                <a:chExt cx="720" cy="346"/>
              </a:xfrm>
            </p:grpSpPr>
            <p:sp>
              <p:nvSpPr>
                <p:cNvPr id="34" name="Oval 17"/>
                <p:cNvSpPr>
                  <a:spLocks noChangeArrowheads="1"/>
                </p:cNvSpPr>
                <p:nvPr/>
              </p:nvSpPr>
              <p:spPr bwMode="auto">
                <a:xfrm>
                  <a:off x="1748" y="2229"/>
                  <a:ext cx="96" cy="96"/>
                </a:xfrm>
                <a:prstGeom prst="ellipse">
                  <a:avLst/>
                </a:prstGeom>
                <a:solidFill>
                  <a:srgbClr val="0000FF"/>
                </a:solidFill>
                <a:ln w="9525">
                  <a:solidFill>
                    <a:schemeClr val="tx1"/>
                  </a:solidFill>
                  <a:miter lim="800000"/>
                  <a:headEnd/>
                  <a:tailEnd/>
                </a:ln>
              </p:spPr>
              <p:txBody>
                <a:bodyPr wrap="none" anchor="ctr"/>
                <a:lstStyle/>
                <a:p>
                  <a:pPr algn="ctr"/>
                  <a:r>
                    <a:rPr lang="en-US" altLang="zh-CN" sz="1800" b="0">
                      <a:solidFill>
                        <a:srgbClr val="FF0066"/>
                      </a:solidFill>
                    </a:rPr>
                    <a:t>         </a:t>
                  </a:r>
                  <a:endParaRPr lang="en-US" altLang="zh-CN" sz="1800" b="0">
                    <a:solidFill>
                      <a:srgbClr val="0000FF"/>
                    </a:solidFill>
                  </a:endParaRPr>
                </a:p>
              </p:txBody>
            </p:sp>
            <p:sp>
              <p:nvSpPr>
                <p:cNvPr id="35" name="Text Box 18"/>
                <p:cNvSpPr txBox="1">
                  <a:spLocks noChangeArrowheads="1"/>
                </p:cNvSpPr>
                <p:nvPr/>
              </p:nvSpPr>
              <p:spPr bwMode="auto">
                <a:xfrm>
                  <a:off x="1610" y="1979"/>
                  <a:ext cx="720" cy="250"/>
                </a:xfrm>
                <a:prstGeom prst="rect">
                  <a:avLst/>
                </a:prstGeom>
                <a:noFill/>
                <a:ln w="9525">
                  <a:noFill/>
                  <a:miter lim="800000"/>
                  <a:headEnd/>
                  <a:tailEnd/>
                </a:ln>
              </p:spPr>
              <p:txBody>
                <a:bodyPr>
                  <a:spAutoFit/>
                </a:bodyPr>
                <a:lstStyle/>
                <a:p>
                  <a:pPr>
                    <a:spcBef>
                      <a:spcPct val="50000"/>
                    </a:spcBef>
                  </a:pPr>
                  <a:r>
                    <a:rPr lang="en-US" altLang="zh-CN" sz="2000">
                      <a:solidFill>
                        <a:srgbClr val="006600"/>
                      </a:solidFill>
                    </a:rPr>
                    <a:t> </a:t>
                  </a:r>
                  <a:r>
                    <a:rPr lang="en-US" altLang="zh-CN" sz="2000">
                      <a:solidFill>
                        <a:srgbClr val="006600"/>
                      </a:solidFill>
                      <a:latin typeface="楷体_GB2312"/>
                      <a:ea typeface="楷体_GB2312"/>
                      <a:cs typeface="楷体_GB2312"/>
                    </a:rPr>
                    <a:t>B </a:t>
                  </a:r>
                  <a:r>
                    <a:rPr lang="zh-CN" altLang="en-US" sz="2000">
                      <a:solidFill>
                        <a:srgbClr val="006600"/>
                      </a:solidFill>
                      <a:latin typeface="楷体_GB2312"/>
                      <a:ea typeface="楷体_GB2312"/>
                      <a:cs typeface="楷体_GB2312"/>
                    </a:rPr>
                    <a:t>跳远</a:t>
                  </a:r>
                </a:p>
              </p:txBody>
            </p:sp>
          </p:grpSp>
          <p:grpSp>
            <p:nvGrpSpPr>
              <p:cNvPr id="25" name="Group 19"/>
              <p:cNvGrpSpPr>
                <a:grpSpLocks/>
              </p:cNvGrpSpPr>
              <p:nvPr/>
            </p:nvGrpSpPr>
            <p:grpSpPr bwMode="auto">
              <a:xfrm>
                <a:off x="1701" y="3543"/>
                <a:ext cx="764" cy="859"/>
                <a:chOff x="1701" y="3543"/>
                <a:chExt cx="764" cy="859"/>
              </a:xfrm>
            </p:grpSpPr>
            <p:sp>
              <p:nvSpPr>
                <p:cNvPr id="32" name="Oval 20"/>
                <p:cNvSpPr>
                  <a:spLocks noChangeArrowheads="1"/>
                </p:cNvSpPr>
                <p:nvPr/>
              </p:nvSpPr>
              <p:spPr bwMode="auto">
                <a:xfrm>
                  <a:off x="1748" y="3543"/>
                  <a:ext cx="96" cy="96"/>
                </a:xfrm>
                <a:prstGeom prst="ellipse">
                  <a:avLst/>
                </a:prstGeom>
                <a:solidFill>
                  <a:srgbClr val="FF0066"/>
                </a:solidFill>
                <a:ln w="9525">
                  <a:solidFill>
                    <a:schemeClr val="tx1"/>
                  </a:solidFill>
                  <a:miter lim="800000"/>
                  <a:headEnd/>
                  <a:tailEnd/>
                </a:ln>
              </p:spPr>
              <p:txBody>
                <a:bodyPr wrap="none" anchor="ctr"/>
                <a:lstStyle/>
                <a:p>
                  <a:pPr algn="ctr"/>
                  <a:r>
                    <a:rPr lang="en-US" altLang="zh-CN" sz="1800" b="0">
                      <a:solidFill>
                        <a:srgbClr val="FF0066"/>
                      </a:solidFill>
                    </a:rPr>
                    <a:t>         </a:t>
                  </a:r>
                  <a:endParaRPr lang="en-US" altLang="zh-CN" sz="1800" b="0">
                    <a:solidFill>
                      <a:srgbClr val="0000FF"/>
                    </a:solidFill>
                  </a:endParaRPr>
                </a:p>
              </p:txBody>
            </p:sp>
            <p:sp>
              <p:nvSpPr>
                <p:cNvPr id="33" name="Text Box 21"/>
                <p:cNvSpPr txBox="1">
                  <a:spLocks noChangeArrowheads="1"/>
                </p:cNvSpPr>
                <p:nvPr/>
              </p:nvSpPr>
              <p:spPr bwMode="auto">
                <a:xfrm>
                  <a:off x="1701" y="3666"/>
                  <a:ext cx="764" cy="736"/>
                </a:xfrm>
                <a:prstGeom prst="rect">
                  <a:avLst/>
                </a:prstGeom>
                <a:noFill/>
                <a:ln w="9525">
                  <a:noFill/>
                  <a:miter lim="800000"/>
                  <a:headEnd/>
                  <a:tailEnd/>
                </a:ln>
              </p:spPr>
              <p:txBody>
                <a:bodyPr wrap="square">
                  <a:spAutoFit/>
                </a:bodyPr>
                <a:lstStyle/>
                <a:p>
                  <a:pPr algn="ctr"/>
                  <a:r>
                    <a:rPr lang="en-US" altLang="zh-CN" sz="2000" dirty="0">
                      <a:solidFill>
                        <a:srgbClr val="006600"/>
                      </a:solidFill>
                      <a:latin typeface="楷体_GB2312"/>
                      <a:ea typeface="楷体_GB2312"/>
                      <a:cs typeface="楷体_GB2312"/>
                    </a:rPr>
                    <a:t>C </a:t>
                  </a:r>
                  <a:r>
                    <a:rPr lang="zh-CN" altLang="en-US" sz="2000" dirty="0">
                      <a:solidFill>
                        <a:srgbClr val="006600"/>
                      </a:solidFill>
                      <a:latin typeface="楷体_GB2312"/>
                      <a:ea typeface="楷体_GB2312"/>
                      <a:cs typeface="楷体_GB2312"/>
                    </a:rPr>
                    <a:t>标枪</a:t>
                  </a:r>
                </a:p>
                <a:p>
                  <a:pPr>
                    <a:spcBef>
                      <a:spcPct val="50000"/>
                    </a:spcBef>
                  </a:pPr>
                  <a:endParaRPr lang="en-US" altLang="zh-CN" sz="2800" dirty="0">
                    <a:solidFill>
                      <a:srgbClr val="006600"/>
                    </a:solidFill>
                  </a:endParaRPr>
                </a:p>
              </p:txBody>
            </p:sp>
          </p:grpSp>
          <p:grpSp>
            <p:nvGrpSpPr>
              <p:cNvPr id="26" name="Group 22"/>
              <p:cNvGrpSpPr>
                <a:grpSpLocks/>
              </p:cNvGrpSpPr>
              <p:nvPr/>
            </p:nvGrpSpPr>
            <p:grpSpPr bwMode="auto">
              <a:xfrm>
                <a:off x="116" y="3543"/>
                <a:ext cx="768" cy="364"/>
                <a:chOff x="116" y="3543"/>
                <a:chExt cx="768" cy="364"/>
              </a:xfrm>
            </p:grpSpPr>
            <p:sp>
              <p:nvSpPr>
                <p:cNvPr id="30" name="Oval 23"/>
                <p:cNvSpPr>
                  <a:spLocks noChangeArrowheads="1"/>
                </p:cNvSpPr>
                <p:nvPr/>
              </p:nvSpPr>
              <p:spPr bwMode="auto">
                <a:xfrm>
                  <a:off x="308" y="3543"/>
                  <a:ext cx="96" cy="96"/>
                </a:xfrm>
                <a:prstGeom prst="ellipse">
                  <a:avLst/>
                </a:prstGeom>
                <a:solidFill>
                  <a:srgbClr val="0000FF"/>
                </a:solidFill>
                <a:ln w="9525">
                  <a:solidFill>
                    <a:schemeClr val="tx1"/>
                  </a:solidFill>
                  <a:miter lim="800000"/>
                  <a:headEnd/>
                  <a:tailEnd/>
                </a:ln>
              </p:spPr>
              <p:txBody>
                <a:bodyPr wrap="none" anchor="ctr"/>
                <a:lstStyle/>
                <a:p>
                  <a:pPr algn="ctr"/>
                  <a:r>
                    <a:rPr lang="en-US" altLang="zh-CN" sz="1800" b="0">
                      <a:solidFill>
                        <a:srgbClr val="FF0066"/>
                      </a:solidFill>
                    </a:rPr>
                    <a:t>          </a:t>
                  </a:r>
                  <a:endParaRPr lang="en-US" altLang="zh-CN" sz="1800" b="0">
                    <a:solidFill>
                      <a:srgbClr val="0000FF"/>
                    </a:solidFill>
                  </a:endParaRPr>
                </a:p>
              </p:txBody>
            </p:sp>
            <p:sp>
              <p:nvSpPr>
                <p:cNvPr id="31" name="Text Box 24"/>
                <p:cNvSpPr txBox="1">
                  <a:spLocks noChangeArrowheads="1"/>
                </p:cNvSpPr>
                <p:nvPr/>
              </p:nvSpPr>
              <p:spPr bwMode="auto">
                <a:xfrm>
                  <a:off x="116" y="3657"/>
                  <a:ext cx="768" cy="250"/>
                </a:xfrm>
                <a:prstGeom prst="rect">
                  <a:avLst/>
                </a:prstGeom>
                <a:noFill/>
                <a:ln w="9525">
                  <a:noFill/>
                  <a:miter lim="800000"/>
                  <a:headEnd/>
                  <a:tailEnd/>
                </a:ln>
              </p:spPr>
              <p:txBody>
                <a:bodyPr>
                  <a:spAutoFit/>
                </a:bodyPr>
                <a:lstStyle/>
                <a:p>
                  <a:pPr>
                    <a:spcBef>
                      <a:spcPct val="50000"/>
                    </a:spcBef>
                  </a:pPr>
                  <a:r>
                    <a:rPr lang="en-US" altLang="zh-CN" sz="2000">
                      <a:solidFill>
                        <a:srgbClr val="006600"/>
                      </a:solidFill>
                      <a:latin typeface="楷体_GB2312"/>
                      <a:ea typeface="楷体_GB2312"/>
                      <a:cs typeface="楷体_GB2312"/>
                    </a:rPr>
                    <a:t>  D </a:t>
                  </a:r>
                  <a:r>
                    <a:rPr lang="zh-CN" altLang="en-US" sz="2000">
                      <a:solidFill>
                        <a:srgbClr val="006600"/>
                      </a:solidFill>
                      <a:latin typeface="楷体_GB2312"/>
                      <a:ea typeface="楷体_GB2312"/>
                      <a:cs typeface="楷体_GB2312"/>
                    </a:rPr>
                    <a:t>铅球</a:t>
                  </a:r>
                </a:p>
              </p:txBody>
            </p:sp>
          </p:grpSp>
          <p:grpSp>
            <p:nvGrpSpPr>
              <p:cNvPr id="27" name="Group 25"/>
              <p:cNvGrpSpPr>
                <a:grpSpLocks/>
              </p:cNvGrpSpPr>
              <p:nvPr/>
            </p:nvGrpSpPr>
            <p:grpSpPr bwMode="auto">
              <a:xfrm>
                <a:off x="2144" y="2886"/>
                <a:ext cx="917" cy="371"/>
                <a:chOff x="2144" y="2886"/>
                <a:chExt cx="917" cy="371"/>
              </a:xfrm>
            </p:grpSpPr>
            <p:sp>
              <p:nvSpPr>
                <p:cNvPr id="28" name="Oval 26"/>
                <p:cNvSpPr>
                  <a:spLocks noChangeArrowheads="1"/>
                </p:cNvSpPr>
                <p:nvPr/>
              </p:nvSpPr>
              <p:spPr bwMode="auto">
                <a:xfrm>
                  <a:off x="2468" y="2886"/>
                  <a:ext cx="94" cy="101"/>
                </a:xfrm>
                <a:prstGeom prst="ellipse">
                  <a:avLst/>
                </a:prstGeom>
                <a:solidFill>
                  <a:srgbClr val="FFCCFF"/>
                </a:solidFill>
                <a:ln w="9525">
                  <a:solidFill>
                    <a:schemeClr val="tx1"/>
                  </a:solidFill>
                  <a:miter lim="800000"/>
                  <a:headEnd/>
                  <a:tailEnd/>
                </a:ln>
              </p:spPr>
              <p:txBody>
                <a:bodyPr wrap="none" anchor="ctr"/>
                <a:lstStyle/>
                <a:p>
                  <a:pPr algn="ctr"/>
                  <a:r>
                    <a:rPr lang="en-US" altLang="zh-CN" sz="1800" b="0">
                      <a:solidFill>
                        <a:schemeClr val="bg2"/>
                      </a:solidFill>
                    </a:rPr>
                    <a:t>         </a:t>
                  </a:r>
                </a:p>
              </p:txBody>
            </p:sp>
            <p:sp>
              <p:nvSpPr>
                <p:cNvPr id="29" name="Text Box 27"/>
                <p:cNvSpPr txBox="1">
                  <a:spLocks noChangeArrowheads="1"/>
                </p:cNvSpPr>
                <p:nvPr/>
              </p:nvSpPr>
              <p:spPr bwMode="auto">
                <a:xfrm>
                  <a:off x="2144" y="2976"/>
                  <a:ext cx="917" cy="281"/>
                </a:xfrm>
                <a:prstGeom prst="rect">
                  <a:avLst/>
                </a:prstGeom>
                <a:noFill/>
                <a:ln w="9525">
                  <a:noFill/>
                  <a:miter lim="800000"/>
                  <a:headEnd/>
                  <a:tailEnd/>
                </a:ln>
              </p:spPr>
              <p:txBody>
                <a:bodyPr wrap="square">
                  <a:spAutoFit/>
                </a:bodyPr>
                <a:lstStyle/>
                <a:p>
                  <a:pPr>
                    <a:spcBef>
                      <a:spcPct val="50000"/>
                    </a:spcBef>
                  </a:pPr>
                  <a:r>
                    <a:rPr lang="en-US" altLang="zh-CN" sz="2000" dirty="0">
                      <a:solidFill>
                        <a:srgbClr val="006600"/>
                      </a:solidFill>
                      <a:latin typeface="楷体_GB2312"/>
                      <a:ea typeface="楷体_GB2312"/>
                      <a:cs typeface="楷体_GB2312"/>
                    </a:rPr>
                    <a:t>E 100</a:t>
                  </a:r>
                  <a:r>
                    <a:rPr lang="zh-CN" altLang="en-US" sz="2000" dirty="0">
                      <a:solidFill>
                        <a:srgbClr val="006600"/>
                      </a:solidFill>
                      <a:latin typeface="楷体_GB2312"/>
                      <a:ea typeface="楷体_GB2312"/>
                      <a:cs typeface="楷体_GB2312"/>
                    </a:rPr>
                    <a:t>米</a:t>
                  </a:r>
                </a:p>
              </p:txBody>
            </p:sp>
          </p:grpSp>
        </p:grpSp>
        <p:grpSp>
          <p:nvGrpSpPr>
            <p:cNvPr id="16" name="Group 28"/>
            <p:cNvGrpSpPr>
              <a:grpSpLocks/>
            </p:cNvGrpSpPr>
            <p:nvPr/>
          </p:nvGrpSpPr>
          <p:grpSpPr bwMode="auto">
            <a:xfrm>
              <a:off x="3227" y="2640"/>
              <a:ext cx="816" cy="347"/>
              <a:chOff x="816" y="2640"/>
              <a:chExt cx="816" cy="347"/>
            </a:xfrm>
          </p:grpSpPr>
          <p:sp>
            <p:nvSpPr>
              <p:cNvPr id="21" name="Oval 29"/>
              <p:cNvSpPr>
                <a:spLocks noChangeArrowheads="1"/>
              </p:cNvSpPr>
              <p:nvPr/>
            </p:nvSpPr>
            <p:spPr bwMode="auto">
              <a:xfrm>
                <a:off x="1028" y="2891"/>
                <a:ext cx="96" cy="96"/>
              </a:xfrm>
              <a:prstGeom prst="ellipse">
                <a:avLst/>
              </a:prstGeom>
              <a:solidFill>
                <a:srgbClr val="EFFA86"/>
              </a:solidFill>
              <a:ln w="9525">
                <a:solidFill>
                  <a:schemeClr val="tx1"/>
                </a:solidFill>
                <a:miter lim="800000"/>
                <a:headEnd/>
                <a:tailEnd/>
              </a:ln>
            </p:spPr>
            <p:txBody>
              <a:bodyPr wrap="none" anchor="ctr"/>
              <a:lstStyle/>
              <a:p>
                <a:pPr algn="ctr"/>
                <a:r>
                  <a:rPr lang="en-US" altLang="zh-CN" sz="1800" b="0">
                    <a:solidFill>
                      <a:srgbClr val="FF0066"/>
                    </a:solidFill>
                  </a:rPr>
                  <a:t>         </a:t>
                </a:r>
                <a:endParaRPr lang="en-US" altLang="zh-CN" sz="1800" b="0">
                  <a:solidFill>
                    <a:srgbClr val="0000FF"/>
                  </a:solidFill>
                </a:endParaRPr>
              </a:p>
            </p:txBody>
          </p:sp>
          <p:sp>
            <p:nvSpPr>
              <p:cNvPr id="22" name="Text Box 30"/>
              <p:cNvSpPr txBox="1">
                <a:spLocks noChangeArrowheads="1"/>
              </p:cNvSpPr>
              <p:nvPr/>
            </p:nvSpPr>
            <p:spPr bwMode="auto">
              <a:xfrm>
                <a:off x="816" y="2640"/>
                <a:ext cx="816" cy="250"/>
              </a:xfrm>
              <a:prstGeom prst="rect">
                <a:avLst/>
              </a:prstGeom>
              <a:noFill/>
              <a:ln w="9525">
                <a:noFill/>
                <a:miter lim="800000"/>
                <a:headEnd/>
                <a:tailEnd/>
              </a:ln>
            </p:spPr>
            <p:txBody>
              <a:bodyPr>
                <a:spAutoFit/>
              </a:bodyPr>
              <a:lstStyle/>
              <a:p>
                <a:pPr algn="ctr"/>
                <a:r>
                  <a:rPr lang="en-US" altLang="zh-CN" sz="2000">
                    <a:solidFill>
                      <a:srgbClr val="006600"/>
                    </a:solidFill>
                    <a:latin typeface="楷体_GB2312"/>
                    <a:ea typeface="楷体_GB2312"/>
                    <a:cs typeface="楷体_GB2312"/>
                  </a:rPr>
                  <a:t>F 200</a:t>
                </a:r>
                <a:r>
                  <a:rPr lang="zh-CN" altLang="en-US" sz="2000">
                    <a:solidFill>
                      <a:srgbClr val="006600"/>
                    </a:solidFill>
                    <a:latin typeface="楷体_GB2312"/>
                    <a:ea typeface="楷体_GB2312"/>
                    <a:cs typeface="楷体_GB2312"/>
                  </a:rPr>
                  <a:t>米</a:t>
                </a:r>
                <a:endParaRPr lang="zh-CN" altLang="en-US" sz="2800">
                  <a:solidFill>
                    <a:srgbClr val="006600"/>
                  </a:solidFill>
                </a:endParaRPr>
              </a:p>
            </p:txBody>
          </p:sp>
        </p:grpSp>
        <p:sp>
          <p:nvSpPr>
            <p:cNvPr id="17" name="Line 31"/>
            <p:cNvSpPr>
              <a:spLocks noChangeShapeType="1"/>
            </p:cNvSpPr>
            <p:nvPr/>
          </p:nvSpPr>
          <p:spPr bwMode="auto">
            <a:xfrm>
              <a:off x="2803" y="2340"/>
              <a:ext cx="672" cy="576"/>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8" name="Line 32"/>
            <p:cNvSpPr>
              <a:spLocks noChangeShapeType="1"/>
            </p:cNvSpPr>
            <p:nvPr/>
          </p:nvSpPr>
          <p:spPr bwMode="auto">
            <a:xfrm>
              <a:off x="3540" y="2964"/>
              <a:ext cx="662" cy="648"/>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19" name="Line 33"/>
            <p:cNvSpPr>
              <a:spLocks noChangeShapeType="1"/>
            </p:cNvSpPr>
            <p:nvPr/>
          </p:nvSpPr>
          <p:spPr bwMode="auto">
            <a:xfrm flipH="1">
              <a:off x="3535" y="2309"/>
              <a:ext cx="667" cy="619"/>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20" name="Line 34"/>
            <p:cNvSpPr>
              <a:spLocks noChangeShapeType="1"/>
            </p:cNvSpPr>
            <p:nvPr/>
          </p:nvSpPr>
          <p:spPr bwMode="auto">
            <a:xfrm flipH="1">
              <a:off x="2796" y="2976"/>
              <a:ext cx="643" cy="590"/>
            </a:xfrm>
            <a:prstGeom prst="line">
              <a:avLst/>
            </a:prstGeom>
            <a:noFill/>
            <a:ln w="12700" cap="sq">
              <a:solidFill>
                <a:schemeClr val="tx1"/>
              </a:solidFill>
              <a:miter lim="800000"/>
              <a:headEnd type="none" w="sm" len="sm"/>
              <a:tailEnd type="none" w="sm" len="sm"/>
            </a:ln>
          </p:spPr>
          <p:txBody>
            <a:bodyPr wrap="none"/>
            <a:lstStyle/>
            <a:p>
              <a:endParaRPr lang="zh-CN" altLang="en-US"/>
            </a:p>
          </p:txBody>
        </p:sp>
      </p:grpSp>
      <p:sp>
        <p:nvSpPr>
          <p:cNvPr id="38" name="Text Box 2"/>
          <p:cNvSpPr txBox="1">
            <a:spLocks noChangeArrowheads="1"/>
          </p:cNvSpPr>
          <p:nvPr/>
        </p:nvSpPr>
        <p:spPr bwMode="auto">
          <a:xfrm>
            <a:off x="503548" y="3494194"/>
            <a:ext cx="3943404" cy="2677656"/>
          </a:xfrm>
          <a:prstGeom prst="rect">
            <a:avLst/>
          </a:prstGeom>
          <a:noFill/>
          <a:ln w="9525">
            <a:noFill/>
            <a:miter lim="800000"/>
            <a:headEnd/>
            <a:tailEnd/>
          </a:ln>
        </p:spPr>
        <p:txBody>
          <a:bodyPr wrap="square">
            <a:spAutoFit/>
          </a:bodyPr>
          <a:lstStyle/>
          <a:p>
            <a:pPr>
              <a:lnSpc>
                <a:spcPct val="120000"/>
              </a:lnSpc>
              <a:spcBef>
                <a:spcPct val="30000"/>
              </a:spcBef>
            </a:pPr>
            <a:r>
              <a:rPr lang="zh-CN" altLang="en-US" sz="2800" dirty="0" smtClean="0">
                <a:solidFill>
                  <a:srgbClr val="000000"/>
                </a:solidFill>
                <a:latin typeface="楷体_GB2312"/>
                <a:ea typeface="楷体_GB2312"/>
                <a:cs typeface="楷体_GB2312"/>
              </a:rPr>
              <a:t>    任意</a:t>
            </a:r>
            <a:r>
              <a:rPr lang="zh-CN" altLang="en-US" sz="2800" dirty="0">
                <a:solidFill>
                  <a:srgbClr val="000000"/>
                </a:solidFill>
                <a:latin typeface="楷体_GB2312"/>
                <a:ea typeface="楷体_GB2312"/>
                <a:cs typeface="楷体_GB2312"/>
              </a:rPr>
              <a:t>两个有边连接的相邻顶点着上不同的颜色</a:t>
            </a:r>
            <a:r>
              <a:rPr lang="zh-CN" altLang="en-US" sz="2800" dirty="0" smtClean="0">
                <a:solidFill>
                  <a:srgbClr val="000000"/>
                </a:solidFill>
                <a:latin typeface="楷体_GB2312"/>
                <a:ea typeface="楷体_GB2312"/>
                <a:cs typeface="楷体_GB2312"/>
              </a:rPr>
              <a:t>，着</a:t>
            </a:r>
            <a:r>
              <a:rPr lang="zh-CN" altLang="en-US" sz="2800" dirty="0">
                <a:solidFill>
                  <a:srgbClr val="000000"/>
                </a:solidFill>
                <a:latin typeface="楷体_GB2312"/>
                <a:ea typeface="楷体_GB2312"/>
                <a:cs typeface="楷体_GB2312"/>
              </a:rPr>
              <a:t>上同一颜色的顶点是可以安排在同一时间内竞赛的项目。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box(in)">
                                      <p:cBhvr>
                                        <p:cTn id="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AutoShape 3"/>
          <p:cNvSpPr>
            <a:spLocks noChangeArrowheads="1"/>
          </p:cNvSpPr>
          <p:nvPr/>
        </p:nvSpPr>
        <p:spPr bwMode="gray">
          <a:xfrm>
            <a:off x="226953" y="1895454"/>
            <a:ext cx="2128806" cy="3544911"/>
          </a:xfrm>
          <a:prstGeom prst="rightArrow">
            <a:avLst>
              <a:gd name="adj1" fmla="val 62787"/>
              <a:gd name="adj2" fmla="val 41259"/>
            </a:avLst>
          </a:prstGeom>
          <a:solidFill>
            <a:srgbClr val="00B0F0"/>
          </a:solidFill>
          <a:ln w="19050" cap="rnd" algn="ctr">
            <a:solidFill>
              <a:schemeClr val="bg2"/>
            </a:solidFill>
            <a:prstDash val="sysDot"/>
            <a:miter lim="800000"/>
            <a:headEnd/>
            <a:tailEnd/>
          </a:ln>
          <a:effectLst/>
        </p:spPr>
        <p:txBody>
          <a:bodyPr wrap="none" anchor="ctr"/>
          <a:lstStyle/>
          <a:p>
            <a:pPr algn="ctr">
              <a:defRPr/>
            </a:pPr>
            <a:endParaRPr lang="zh-CN" altLang="en-US">
              <a:ea typeface="宋体" pitchFamily="2" charset="-122"/>
            </a:endParaRPr>
          </a:p>
        </p:txBody>
      </p:sp>
      <p:sp>
        <p:nvSpPr>
          <p:cNvPr id="195588" name="Text Box 4"/>
          <p:cNvSpPr txBox="1">
            <a:spLocks noChangeArrowheads="1"/>
          </p:cNvSpPr>
          <p:nvPr/>
        </p:nvSpPr>
        <p:spPr bwMode="black">
          <a:xfrm>
            <a:off x="628596" y="3282948"/>
            <a:ext cx="2209800" cy="646331"/>
          </a:xfrm>
          <a:prstGeom prst="rect">
            <a:avLst/>
          </a:prstGeom>
          <a:noFill/>
          <a:ln w="9525">
            <a:noFill/>
            <a:miter lim="800000"/>
            <a:headEnd/>
            <a:tailEnd/>
          </a:ln>
        </p:spPr>
        <p:txBody>
          <a:bodyPr>
            <a:spAutoFit/>
          </a:bodyPr>
          <a:lstStyle/>
          <a:p>
            <a:pPr marL="120650" indent="-120650" eaLnBrk="0" hangingPunct="0">
              <a:buFont typeface="Wingdings" pitchFamily="2" charset="2"/>
              <a:buNone/>
            </a:pPr>
            <a:r>
              <a:rPr lang="zh-CN" altLang="en-US" sz="3600" b="1" dirty="0"/>
              <a:t> </a:t>
            </a:r>
            <a:r>
              <a:rPr lang="zh-CN" altLang="en-US" sz="3600" b="1" dirty="0" smtClean="0"/>
              <a:t>小结</a:t>
            </a:r>
            <a:endParaRPr lang="en-US" altLang="zh-CN" sz="3600" dirty="0">
              <a:solidFill>
                <a:srgbClr val="1C1C1C"/>
              </a:solidFill>
            </a:endParaRPr>
          </a:p>
        </p:txBody>
      </p:sp>
      <p:sp>
        <p:nvSpPr>
          <p:cNvPr id="195589" name="AutoShape 5"/>
          <p:cNvSpPr>
            <a:spLocks noChangeArrowheads="1"/>
          </p:cNvSpPr>
          <p:nvPr/>
        </p:nvSpPr>
        <p:spPr bwMode="auto">
          <a:xfrm>
            <a:off x="2308194" y="1676400"/>
            <a:ext cx="5622981" cy="4308510"/>
          </a:xfrm>
          <a:prstGeom prst="roundRect">
            <a:avLst>
              <a:gd name="adj" fmla="val 3481"/>
            </a:avLst>
          </a:prstGeom>
          <a:noFill/>
          <a:ln w="19050" cap="rnd">
            <a:solidFill>
              <a:schemeClr val="bg2"/>
            </a:solidFill>
            <a:prstDash val="sysDot"/>
            <a:round/>
            <a:headEnd/>
            <a:tailEnd/>
          </a:ln>
        </p:spPr>
        <p:txBody>
          <a:bodyPr wrap="none" anchor="ctr"/>
          <a:lstStyle/>
          <a:p>
            <a:endParaRPr lang="zh-CN" altLang="en-US"/>
          </a:p>
        </p:txBody>
      </p:sp>
      <p:grpSp>
        <p:nvGrpSpPr>
          <p:cNvPr id="2" name="Group 6"/>
          <p:cNvGrpSpPr>
            <a:grpSpLocks/>
          </p:cNvGrpSpPr>
          <p:nvPr/>
        </p:nvGrpSpPr>
        <p:grpSpPr bwMode="auto">
          <a:xfrm>
            <a:off x="2545041" y="1828799"/>
            <a:ext cx="5312337" cy="1782765"/>
            <a:chOff x="1922" y="1200"/>
            <a:chExt cx="3072" cy="774"/>
          </a:xfrm>
        </p:grpSpPr>
        <p:sp>
          <p:nvSpPr>
            <p:cNvPr id="129031" name="AutoShape 7"/>
            <p:cNvSpPr>
              <a:spLocks noChangeArrowheads="1"/>
            </p:cNvSpPr>
            <p:nvPr/>
          </p:nvSpPr>
          <p:spPr bwMode="gray">
            <a:xfrm>
              <a:off x="1922" y="1200"/>
              <a:ext cx="3072" cy="774"/>
            </a:xfrm>
            <a:prstGeom prst="roundRect">
              <a:avLst>
                <a:gd name="adj" fmla="val 10889"/>
              </a:avLst>
            </a:prstGeom>
            <a:gradFill rotWithShape="1">
              <a:gsLst>
                <a:gs pos="0">
                  <a:schemeClr val="accent1"/>
                </a:gs>
                <a:gs pos="100000">
                  <a:schemeClr val="accent1">
                    <a:gamma/>
                    <a:tint val="21176"/>
                    <a:invGamma/>
                  </a:schemeClr>
                </a:gs>
              </a:gsLst>
              <a:lin ang="0" scaled="1"/>
            </a:gradFill>
            <a:ln w="38100">
              <a:noFill/>
              <a:round/>
              <a:headEnd/>
              <a:tailEnd/>
            </a:ln>
            <a:effectLst/>
          </p:spPr>
          <p:txBody>
            <a:bodyPr wrap="none" anchor="ctr"/>
            <a:lstStyle/>
            <a:p>
              <a:pPr>
                <a:defRPr/>
              </a:pPr>
              <a:endParaRPr lang="zh-CN" altLang="en-US">
                <a:ea typeface="宋体" pitchFamily="2" charset="-122"/>
              </a:endParaRPr>
            </a:p>
          </p:txBody>
        </p:sp>
        <p:sp>
          <p:nvSpPr>
            <p:cNvPr id="195601" name="AutoShape 8"/>
            <p:cNvSpPr>
              <a:spLocks noChangeArrowheads="1"/>
            </p:cNvSpPr>
            <p:nvPr/>
          </p:nvSpPr>
          <p:spPr bwMode="gray">
            <a:xfrm>
              <a:off x="1922" y="148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en-US"/>
            </a:p>
          </p:txBody>
        </p:sp>
      </p:grpSp>
      <p:grpSp>
        <p:nvGrpSpPr>
          <p:cNvPr id="4" name="Group 12"/>
          <p:cNvGrpSpPr>
            <a:grpSpLocks/>
          </p:cNvGrpSpPr>
          <p:nvPr/>
        </p:nvGrpSpPr>
        <p:grpSpPr bwMode="auto">
          <a:xfrm>
            <a:off x="2490759" y="3940182"/>
            <a:ext cx="5330898" cy="1862163"/>
            <a:chOff x="2304" y="2880"/>
            <a:chExt cx="3102" cy="774"/>
          </a:xfrm>
        </p:grpSpPr>
        <p:sp>
          <p:nvSpPr>
            <p:cNvPr id="129037" name="AutoShape 13"/>
            <p:cNvSpPr>
              <a:spLocks noChangeArrowheads="1"/>
            </p:cNvSpPr>
            <p:nvPr/>
          </p:nvSpPr>
          <p:spPr bwMode="gray">
            <a:xfrm>
              <a:off x="2334" y="2880"/>
              <a:ext cx="3072" cy="774"/>
            </a:xfrm>
            <a:prstGeom prst="roundRect">
              <a:avLst>
                <a:gd name="adj" fmla="val 10889"/>
              </a:avLst>
            </a:prstGeom>
            <a:solidFill>
              <a:srgbClr val="FFCCFF"/>
            </a:solidFill>
            <a:ln w="38100">
              <a:noFill/>
              <a:round/>
              <a:headEnd/>
              <a:tailEnd/>
            </a:ln>
            <a:effectLst/>
          </p:spPr>
          <p:txBody>
            <a:bodyPr wrap="none" anchor="ctr"/>
            <a:lstStyle/>
            <a:p>
              <a:pPr>
                <a:defRPr/>
              </a:pPr>
              <a:endParaRPr lang="zh-CN" altLang="en-US">
                <a:ea typeface="宋体" pitchFamily="2" charset="-122"/>
              </a:endParaRPr>
            </a:p>
          </p:txBody>
        </p:sp>
        <p:sp>
          <p:nvSpPr>
            <p:cNvPr id="195597" name="AutoShape 14"/>
            <p:cNvSpPr>
              <a:spLocks noChangeArrowheads="1"/>
            </p:cNvSpPr>
            <p:nvPr/>
          </p:nvSpPr>
          <p:spPr bwMode="gray">
            <a:xfrm>
              <a:off x="2304" y="3168"/>
              <a:ext cx="336" cy="240"/>
            </a:xfrm>
            <a:prstGeom prst="rightArrow">
              <a:avLst>
                <a:gd name="adj1" fmla="val 50000"/>
                <a:gd name="adj2" fmla="val 58333"/>
              </a:avLst>
            </a:prstGeom>
            <a:solidFill>
              <a:schemeClr val="bg1"/>
            </a:solidFill>
            <a:ln w="9525">
              <a:noFill/>
              <a:miter lim="800000"/>
              <a:headEnd/>
              <a:tailEnd/>
            </a:ln>
          </p:spPr>
          <p:txBody>
            <a:bodyPr wrap="none" anchor="ctr"/>
            <a:lstStyle/>
            <a:p>
              <a:endParaRPr lang="zh-CN" altLang="en-US"/>
            </a:p>
          </p:txBody>
        </p:sp>
      </p:grpSp>
      <p:sp>
        <p:nvSpPr>
          <p:cNvPr id="195593" name="Text Box 15"/>
          <p:cNvSpPr txBox="1">
            <a:spLocks noChangeArrowheads="1"/>
          </p:cNvSpPr>
          <p:nvPr/>
        </p:nvSpPr>
        <p:spPr bwMode="gray">
          <a:xfrm>
            <a:off x="3001941" y="4232286"/>
            <a:ext cx="4600638" cy="1200329"/>
          </a:xfrm>
          <a:prstGeom prst="rect">
            <a:avLst/>
          </a:prstGeom>
          <a:noFill/>
          <a:ln w="9525" algn="ctr">
            <a:noFill/>
            <a:miter lim="800000"/>
            <a:headEnd/>
            <a:tailEnd/>
          </a:ln>
        </p:spPr>
        <p:txBody>
          <a:bodyPr wrap="square">
            <a:spAutoFit/>
          </a:bodyPr>
          <a:lstStyle/>
          <a:p>
            <a:r>
              <a:rPr lang="zh-CN" altLang="en-US" dirty="0" smtClean="0">
                <a:solidFill>
                  <a:srgbClr val="0000FF"/>
                </a:solidFill>
                <a:latin typeface="楷体_GB2312"/>
                <a:ea typeface="楷体_GB2312"/>
                <a:cs typeface="楷体_GB2312"/>
              </a:rPr>
              <a:t>解决问题的关键步骤是，选取合适的数据结构表示该问题，然后才能写出有效的算法。</a:t>
            </a:r>
            <a:endParaRPr lang="zh-CN" altLang="en-US" dirty="0">
              <a:solidFill>
                <a:srgbClr val="0000FF"/>
              </a:solidFill>
              <a:latin typeface="楷体_GB2312"/>
              <a:ea typeface="楷体_GB2312"/>
              <a:cs typeface="楷体_GB2312"/>
            </a:endParaRPr>
          </a:p>
        </p:txBody>
      </p:sp>
      <p:sp>
        <p:nvSpPr>
          <p:cNvPr id="195595" name="Text Box 17"/>
          <p:cNvSpPr txBox="1">
            <a:spLocks noChangeArrowheads="1"/>
          </p:cNvSpPr>
          <p:nvPr/>
        </p:nvSpPr>
        <p:spPr bwMode="gray">
          <a:xfrm>
            <a:off x="3147993" y="2004993"/>
            <a:ext cx="4860981" cy="1569660"/>
          </a:xfrm>
          <a:prstGeom prst="rect">
            <a:avLst/>
          </a:prstGeom>
          <a:noFill/>
          <a:ln w="9525" algn="ctr">
            <a:noFill/>
            <a:miter lim="800000"/>
            <a:headEnd/>
            <a:tailEnd/>
          </a:ln>
        </p:spPr>
        <p:txBody>
          <a:bodyPr wrap="square">
            <a:spAutoFit/>
          </a:bodyPr>
          <a:lstStyle/>
          <a:p>
            <a:pPr eaLnBrk="0" hangingPunct="0"/>
            <a:r>
              <a:rPr lang="zh-CN" altLang="en-US" dirty="0" smtClean="0">
                <a:solidFill>
                  <a:srgbClr val="0000FF"/>
                </a:solidFill>
                <a:latin typeface="楷体_GB2312"/>
                <a:ea typeface="楷体_GB2312"/>
                <a:cs typeface="楷体_GB2312"/>
              </a:rPr>
              <a:t>数据结构是一门研究非数值计算问题的程序设计中计算机的操作对象以及它们之间的关系和运算操作的学科。</a:t>
            </a:r>
            <a:endParaRPr lang="en-US" altLang="zh-CN" dirty="0" smtClean="0">
              <a:solidFill>
                <a:srgbClr val="0000FF"/>
              </a:solidFill>
              <a:latin typeface="楷体_GB2312"/>
              <a:ea typeface="楷体_GB2312"/>
              <a:cs typeface="楷体_GB2312"/>
            </a:endParaRPr>
          </a:p>
        </p:txBody>
      </p:sp>
      <p:sp>
        <p:nvSpPr>
          <p:cNvPr id="14" name="Rectangle 22"/>
          <p:cNvSpPr>
            <a:spLocks noChangeArrowheads="1"/>
          </p:cNvSpPr>
          <p:nvPr/>
        </p:nvSpPr>
        <p:spPr bwMode="auto">
          <a:xfrm>
            <a:off x="0" y="763551"/>
            <a:ext cx="7772400" cy="620713"/>
          </a:xfrm>
          <a:prstGeom prst="rect">
            <a:avLst/>
          </a:prstGeom>
          <a:noFill/>
          <a:ln w="9525">
            <a:noFill/>
            <a:miter lim="800000"/>
            <a:headEnd/>
            <a:tailEnd/>
          </a:ln>
        </p:spPr>
        <p:txBody>
          <a:bodyPr anchor="ctr"/>
          <a:lstStyle/>
          <a:p>
            <a:r>
              <a:rPr lang="en-US" altLang="zh-CN" sz="3200" dirty="0" smtClean="0">
                <a:latin typeface="楷体_GB2312" pitchFamily="49" charset="-122"/>
                <a:ea typeface="楷体_GB2312" pitchFamily="49" charset="-122"/>
              </a:rPr>
              <a:t>1.1 </a:t>
            </a:r>
            <a:r>
              <a:rPr lang="zh-CN" altLang="en-US" sz="3200" dirty="0" smtClean="0">
                <a:latin typeface="楷体_GB2312" pitchFamily="49" charset="-122"/>
                <a:ea typeface="楷体_GB2312" pitchFamily="49" charset="-122"/>
              </a:rPr>
              <a:t>什么</a:t>
            </a:r>
            <a:r>
              <a:rPr lang="zh-CN" altLang="en-US" sz="3200" dirty="0">
                <a:latin typeface="楷体_GB2312" pitchFamily="49" charset="-122"/>
                <a:ea typeface="楷体_GB2312" pitchFamily="49" charset="-122"/>
              </a:rPr>
              <a:t>是数据结构</a:t>
            </a:r>
          </a:p>
        </p:txBody>
      </p:sp>
      <p:sp>
        <p:nvSpPr>
          <p:cNvPr id="15" name="内容占位符 11"/>
          <p:cNvSpPr>
            <a:spLocks noGrp="1"/>
          </p:cNvSpPr>
          <p:nvPr>
            <p:ph sz="quarter" idx="16"/>
          </p:nvPr>
        </p:nvSpPr>
        <p:spPr>
          <a:xfrm>
            <a:off x="8313" y="78660"/>
            <a:ext cx="4795837" cy="586316"/>
          </a:xfrm>
        </p:spPr>
        <p:txBody>
          <a:bodyPr/>
          <a:lstStyle/>
          <a:p>
            <a:r>
              <a:rPr dirty="0" smtClean="0"/>
              <a:t>数据结构</a:t>
            </a:r>
            <a:r>
              <a:rPr lang="en-US" altLang="zh-CN" dirty="0" smtClean="0"/>
              <a:t>-</a:t>
            </a:r>
            <a:r>
              <a:rPr dirty="0" smtClean="0"/>
              <a:t>第一章 绪论</a:t>
            </a:r>
            <a:endParaRPr lang="zh-CN" altLang="en-US" dirty="0"/>
          </a:p>
        </p:txBody>
      </p:sp>
    </p:spTree>
    <p:extLst>
      <p:ext uri="{BB962C8B-B14F-4D97-AF65-F5344CB8AC3E}">
        <p14:creationId xmlns:p14="http://schemas.microsoft.com/office/powerpoint/2010/main" val="274544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95"/>
                                        </p:tgtEl>
                                        <p:attrNameLst>
                                          <p:attrName>style.visibility</p:attrName>
                                        </p:attrNameLst>
                                      </p:cBhvr>
                                      <p:to>
                                        <p:strVal val="visible"/>
                                      </p:to>
                                    </p:set>
                                    <p:animEffect transition="in" filter="dissolve">
                                      <p:cBhvr>
                                        <p:cTn id="7" dur="500"/>
                                        <p:tgtEl>
                                          <p:spTgt spid="1955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5593"/>
                                        </p:tgtEl>
                                        <p:attrNameLst>
                                          <p:attrName>style.visibility</p:attrName>
                                        </p:attrNameLst>
                                      </p:cBhvr>
                                      <p:to>
                                        <p:strVal val="visible"/>
                                      </p:to>
                                    </p:set>
                                    <p:animEffect transition="in" filter="dissolve">
                                      <p:cBhvr>
                                        <p:cTn id="12" dur="500"/>
                                        <p:tgtEl>
                                          <p:spTgt spid="195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3" grpId="0"/>
      <p:bldP spid="19559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a:spLocks noChangeArrowheads="1"/>
          </p:cNvSpPr>
          <p:nvPr/>
        </p:nvSpPr>
        <p:spPr bwMode="gray">
          <a:xfrm>
            <a:off x="1670314" y="4036083"/>
            <a:ext cx="1044116" cy="833077"/>
          </a:xfrm>
          <a:prstGeom prst="hexagon">
            <a:avLst>
              <a:gd name="adj" fmla="val 28916"/>
              <a:gd name="vf" fmla="val 115470"/>
            </a:avLst>
          </a:prstGeom>
          <a:solidFill>
            <a:srgbClr val="92D050"/>
          </a:solidFill>
          <a:ln w="9525">
            <a:solidFill>
              <a:srgbClr val="C0C0C0"/>
            </a:solidFill>
            <a:miter lim="800000"/>
            <a:headEnd/>
            <a:tailEnd/>
          </a:ln>
        </p:spPr>
        <p:txBody>
          <a:bodyPr wrap="none" anchor="ctr"/>
          <a:lstStyle/>
          <a:p>
            <a:endParaRPr lang="zh-CN" altLang="en-US"/>
          </a:p>
        </p:txBody>
      </p:sp>
      <p:sp>
        <p:nvSpPr>
          <p:cNvPr id="5" name="AutoShape 6"/>
          <p:cNvSpPr>
            <a:spLocks noChangeArrowheads="1"/>
          </p:cNvSpPr>
          <p:nvPr/>
        </p:nvSpPr>
        <p:spPr bwMode="gray">
          <a:xfrm>
            <a:off x="1655676" y="2883955"/>
            <a:ext cx="1044116" cy="833077"/>
          </a:xfrm>
          <a:prstGeom prst="hexagon">
            <a:avLst>
              <a:gd name="adj" fmla="val 28916"/>
              <a:gd name="vf" fmla="val 115470"/>
            </a:avLst>
          </a:prstGeom>
          <a:solidFill>
            <a:srgbClr val="FF0000"/>
          </a:solidFill>
          <a:ln w="9525">
            <a:solidFill>
              <a:srgbClr val="C0C0C0"/>
            </a:solidFill>
            <a:miter lim="800000"/>
            <a:headEnd/>
            <a:tailEnd/>
          </a:ln>
        </p:spPr>
        <p:txBody>
          <a:bodyPr wrap="none" anchor="ctr"/>
          <a:lstStyle/>
          <a:p>
            <a:endParaRPr lang="zh-CN" altLang="en-US"/>
          </a:p>
        </p:txBody>
      </p:sp>
      <p:sp>
        <p:nvSpPr>
          <p:cNvPr id="4" name="AutoShape 6"/>
          <p:cNvSpPr>
            <a:spLocks noChangeArrowheads="1"/>
          </p:cNvSpPr>
          <p:nvPr/>
        </p:nvSpPr>
        <p:spPr bwMode="gray">
          <a:xfrm>
            <a:off x="1655676" y="1772816"/>
            <a:ext cx="1044116" cy="833077"/>
          </a:xfrm>
          <a:prstGeom prst="hexagon">
            <a:avLst>
              <a:gd name="adj" fmla="val 28916"/>
              <a:gd name="vf" fmla="val 115470"/>
            </a:avLst>
          </a:prstGeom>
          <a:solidFill>
            <a:srgbClr val="FFC000"/>
          </a:solidFill>
          <a:ln w="9525">
            <a:solidFill>
              <a:srgbClr val="C0C0C0"/>
            </a:solidFill>
            <a:miter lim="800000"/>
            <a:headEnd/>
            <a:tailEnd/>
          </a:ln>
        </p:spPr>
        <p:txBody>
          <a:bodyPr wrap="none" anchor="ctr"/>
          <a:lstStyle/>
          <a:p>
            <a:endParaRPr lang="zh-CN" altLang="en-US"/>
          </a:p>
        </p:txBody>
      </p:sp>
      <p:sp>
        <p:nvSpPr>
          <p:cNvPr id="11266" name="Rectangle 4"/>
          <p:cNvSpPr>
            <a:spLocks noGrp="1" noChangeArrowheads="1"/>
          </p:cNvSpPr>
          <p:nvPr>
            <p:ph sz="quarter" idx="16"/>
          </p:nvPr>
        </p:nvSpPr>
        <p:spPr>
          <a:xfrm>
            <a:off x="1760499" y="1639863"/>
            <a:ext cx="5623002" cy="3103605"/>
          </a:xfrm>
          <a:noFill/>
        </p:spPr>
        <p:txBody>
          <a:bodyPr/>
          <a:lstStyle/>
          <a:p>
            <a:pPr eaLnBrk="1" hangingPunct="1">
              <a:lnSpc>
                <a:spcPct val="200000"/>
              </a:lnSpc>
              <a:buSzPct val="150000"/>
              <a:buFont typeface="Wingdings" pitchFamily="2" charset="2"/>
              <a:buNone/>
            </a:pPr>
            <a:r>
              <a:rPr lang="en-US" altLang="zh-CN" sz="3600" b="1" dirty="0" smtClean="0">
                <a:solidFill>
                  <a:schemeClr val="tx1"/>
                </a:solidFill>
                <a:latin typeface="楷体_GB2312" pitchFamily="49" charset="-122"/>
                <a:ea typeface="楷体_GB2312" pitchFamily="49" charset="-122"/>
              </a:rPr>
              <a:t>1.1  </a:t>
            </a:r>
            <a:r>
              <a:rPr lang="zh-CN" altLang="en-US" sz="3600" dirty="0">
                <a:solidFill>
                  <a:schemeClr val="tx1"/>
                </a:solidFill>
                <a:latin typeface="楷体_GB2312" pitchFamily="49" charset="-122"/>
                <a:ea typeface="楷体_GB2312" pitchFamily="49" charset="-122"/>
              </a:rPr>
              <a:t>什么是数据结构</a:t>
            </a:r>
          </a:p>
          <a:p>
            <a:pPr eaLnBrk="1" hangingPunct="1">
              <a:lnSpc>
                <a:spcPct val="200000"/>
              </a:lnSpc>
              <a:buSzPct val="150000"/>
            </a:pPr>
            <a:r>
              <a:rPr lang="en-US" altLang="zh-CN" sz="3600" b="1" dirty="0" smtClean="0">
                <a:solidFill>
                  <a:schemeClr val="tx1"/>
                </a:solidFill>
                <a:latin typeface="楷体_GB2312" pitchFamily="49" charset="-122"/>
                <a:ea typeface="楷体_GB2312" pitchFamily="49" charset="-122"/>
              </a:rPr>
              <a:t>1.2  </a:t>
            </a:r>
            <a:r>
              <a:rPr lang="zh-CN" altLang="en-US" sz="3600" dirty="0">
                <a:solidFill>
                  <a:srgbClr val="FF0000"/>
                </a:solidFill>
                <a:latin typeface="楷体_GB2312" pitchFamily="49" charset="-122"/>
                <a:ea typeface="楷体_GB2312" pitchFamily="49" charset="-122"/>
              </a:rPr>
              <a:t>基本概念和术语</a:t>
            </a:r>
          </a:p>
          <a:p>
            <a:pPr eaLnBrk="1" hangingPunct="1">
              <a:lnSpc>
                <a:spcPct val="200000"/>
              </a:lnSpc>
              <a:spcBef>
                <a:spcPct val="0"/>
              </a:spcBef>
              <a:buSzPct val="150000"/>
              <a:buFont typeface="Wingdings" pitchFamily="2" charset="2"/>
              <a:buNone/>
            </a:pPr>
            <a:r>
              <a:rPr lang="en-US" altLang="zh-CN" sz="3600" b="1" dirty="0" smtClean="0">
                <a:solidFill>
                  <a:schemeClr val="tx1"/>
                </a:solidFill>
                <a:latin typeface="楷体_GB2312" pitchFamily="49" charset="-122"/>
                <a:ea typeface="楷体_GB2312" pitchFamily="49" charset="-122"/>
              </a:rPr>
              <a:t>1.3  </a:t>
            </a:r>
            <a:r>
              <a:rPr lang="zh-CN" altLang="en-US" sz="3600" b="1" dirty="0" smtClean="0">
                <a:solidFill>
                  <a:schemeClr val="tx1"/>
                </a:solidFill>
                <a:latin typeface="楷体_GB2312" pitchFamily="49" charset="-122"/>
                <a:ea typeface="楷体_GB2312" pitchFamily="49" charset="-122"/>
              </a:rPr>
              <a:t>算法和算法分析</a:t>
            </a:r>
          </a:p>
        </p:txBody>
      </p:sp>
      <p:sp>
        <p:nvSpPr>
          <p:cNvPr id="10" name="内容占位符 8"/>
          <p:cNvSpPr txBox="1">
            <a:spLocks/>
          </p:cNvSpPr>
          <p:nvPr/>
        </p:nvSpPr>
        <p:spPr bwMode="auto">
          <a:xfrm>
            <a:off x="8313" y="78660"/>
            <a:ext cx="4795837" cy="5863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3200" b="1" i="0" u="none" strike="noStrike" kern="0" cap="none" spc="0" normalizeH="0" baseline="0" noProof="0" dirty="0" smtClean="0">
                <a:ln>
                  <a:noFill/>
                </a:ln>
                <a:solidFill>
                  <a:schemeClr val="bg1"/>
                </a:solidFill>
                <a:effectLst/>
                <a:uLnTx/>
                <a:uFillTx/>
                <a:latin typeface="+mn-lt"/>
                <a:ea typeface="+mn-ea"/>
                <a:cs typeface="+mn-cs"/>
              </a:rPr>
              <a:t>数据结构</a:t>
            </a:r>
            <a:r>
              <a:rPr kumimoji="1" lang="en-US" altLang="zh-CN" sz="3200" b="1" i="0" u="none" strike="noStrike" kern="0" cap="none" spc="0" normalizeH="0" baseline="0" noProof="0" dirty="0" smtClean="0">
                <a:ln>
                  <a:noFill/>
                </a:ln>
                <a:solidFill>
                  <a:schemeClr val="bg1"/>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bg1"/>
                </a:solidFill>
                <a:effectLst/>
                <a:uLnTx/>
                <a:uFillTx/>
                <a:latin typeface="+mn-lt"/>
                <a:ea typeface="+mn-ea"/>
                <a:cs typeface="+mn-cs"/>
              </a:rPr>
              <a:t>第一章 绪论</a:t>
            </a:r>
          </a:p>
        </p:txBody>
      </p:sp>
    </p:spTree>
    <p:extLst>
      <p:ext uri="{BB962C8B-B14F-4D97-AF65-F5344CB8AC3E}">
        <p14:creationId xmlns:p14="http://schemas.microsoft.com/office/powerpoint/2010/main" val="26549564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29698" name="Rectangle 2"/>
          <p:cNvSpPr>
            <a:spLocks noGrp="1" noChangeArrowheads="1"/>
          </p:cNvSpPr>
          <p:nvPr>
            <p:ph type="title" idx="4294967295"/>
          </p:nvPr>
        </p:nvSpPr>
        <p:spPr>
          <a:xfrm>
            <a:off x="263466" y="1201707"/>
            <a:ext cx="7772400" cy="1143000"/>
          </a:xfrm>
        </p:spPr>
        <p:txBody>
          <a:bodyPr/>
          <a:lstStyle/>
          <a:p>
            <a:pPr eaLnBrk="1" hangingPunct="1"/>
            <a:r>
              <a:rPr lang="en-US" altLang="zh-CN" b="1" dirty="0" smtClean="0">
                <a:solidFill>
                  <a:srgbClr val="C00000"/>
                </a:solidFill>
                <a:latin typeface="楷体_GB2312" pitchFamily="49" charset="-122"/>
                <a:ea typeface="楷体_GB2312" pitchFamily="49" charset="-122"/>
              </a:rPr>
              <a:t>1.2 </a:t>
            </a:r>
            <a:r>
              <a:rPr lang="zh-CN" altLang="en-US" b="1" dirty="0" smtClean="0">
                <a:solidFill>
                  <a:srgbClr val="C00000"/>
                </a:solidFill>
                <a:latin typeface="楷体_GB2312" pitchFamily="49" charset="-122"/>
                <a:ea typeface="楷体_GB2312" pitchFamily="49" charset="-122"/>
              </a:rPr>
              <a:t>基本概念和术语</a:t>
            </a:r>
          </a:p>
        </p:txBody>
      </p:sp>
      <p:sp>
        <p:nvSpPr>
          <p:cNvPr id="29699" name="Text Box 14">
            <a:hlinkClick r:id="" action="ppaction://hlinkshowjump?jump=nextslide"/>
          </p:cNvPr>
          <p:cNvSpPr txBox="1">
            <a:spLocks noChangeArrowheads="1"/>
          </p:cNvSpPr>
          <p:nvPr/>
        </p:nvSpPr>
        <p:spPr bwMode="auto">
          <a:xfrm>
            <a:off x="1693268" y="2912168"/>
            <a:ext cx="4716462" cy="641350"/>
          </a:xfrm>
          <a:prstGeom prst="rect">
            <a:avLst/>
          </a:prstGeom>
          <a:noFill/>
          <a:ln w="9525">
            <a:noFill/>
            <a:miter lim="800000"/>
            <a:headEnd/>
            <a:tailEnd/>
          </a:ln>
        </p:spPr>
        <p:txBody>
          <a:bodyPr>
            <a:spAutoFit/>
          </a:bodyPr>
          <a:lstStyle/>
          <a:p>
            <a:r>
              <a:rPr lang="zh-CN" altLang="en-US" sz="3600" dirty="0" smtClean="0">
                <a:latin typeface="楷体_GB2312" pitchFamily="49" charset="-122"/>
                <a:ea typeface="楷体_GB2312" pitchFamily="49" charset="-122"/>
              </a:rPr>
              <a:t>一、数据</a:t>
            </a:r>
            <a:r>
              <a:rPr lang="zh-CN" altLang="en-US" sz="3600" dirty="0">
                <a:latin typeface="楷体_GB2312" pitchFamily="49" charset="-122"/>
                <a:ea typeface="楷体_GB2312" pitchFamily="49" charset="-122"/>
              </a:rPr>
              <a:t>与数据结构</a:t>
            </a:r>
            <a:endParaRPr lang="zh-CN" altLang="en-US" sz="1400" dirty="0">
              <a:ea typeface="楷体_GB2312" pitchFamily="49" charset="-122"/>
            </a:endParaRPr>
          </a:p>
        </p:txBody>
      </p:sp>
      <p:sp>
        <p:nvSpPr>
          <p:cNvPr id="29700" name="Text Box 15">
            <a:hlinkClick r:id="rId2" action="ppaction://hlinksldjump"/>
          </p:cNvPr>
          <p:cNvSpPr txBox="1">
            <a:spLocks noChangeArrowheads="1"/>
          </p:cNvSpPr>
          <p:nvPr/>
        </p:nvSpPr>
        <p:spPr bwMode="auto">
          <a:xfrm>
            <a:off x="1691680" y="3717032"/>
            <a:ext cx="6805550" cy="861774"/>
          </a:xfrm>
          <a:prstGeom prst="rect">
            <a:avLst/>
          </a:prstGeom>
          <a:noFill/>
          <a:ln w="9525">
            <a:noFill/>
            <a:miter lim="800000"/>
            <a:headEnd/>
            <a:tailEnd/>
          </a:ln>
        </p:spPr>
        <p:txBody>
          <a:bodyPr wrap="square">
            <a:spAutoFit/>
          </a:bodyPr>
          <a:lstStyle/>
          <a:p>
            <a:r>
              <a:rPr lang="zh-CN" altLang="en-US" sz="3600" dirty="0" smtClean="0">
                <a:latin typeface="楷体_GB2312" pitchFamily="49" charset="-122"/>
                <a:ea typeface="楷体_GB2312" pitchFamily="49" charset="-122"/>
              </a:rPr>
              <a:t>二、数据类型与抽象数据类型</a:t>
            </a:r>
            <a:endParaRPr lang="zh-CN" altLang="en-US" sz="3600" dirty="0">
              <a:latin typeface="楷体_GB2312" pitchFamily="49" charset="-122"/>
              <a:ea typeface="楷体_GB2312" pitchFamily="49" charset="-122"/>
            </a:endParaRPr>
          </a:p>
          <a:p>
            <a:pPr>
              <a:buFont typeface="Arial" pitchFamily="34" charset="0"/>
              <a:buChar char="•"/>
            </a:pPr>
            <a:endParaRPr lang="zh-CN" altLang="en-US" sz="14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26953" y="2034245"/>
            <a:ext cx="8591607" cy="2701962"/>
          </a:xfrm>
          <a:prstGeom prst="rect">
            <a:avLst/>
          </a:prstGeom>
          <a:noFill/>
          <a:ln w="9525">
            <a:noFill/>
            <a:miter lim="800000"/>
            <a:headEnd/>
            <a:tailEnd/>
          </a:ln>
        </p:spPr>
        <p:txBody>
          <a:bodyPr/>
          <a:lstStyle/>
          <a:p>
            <a:pPr marL="292100" indent="-292100">
              <a:spcBef>
                <a:spcPct val="20000"/>
              </a:spcBef>
              <a:buClr>
                <a:srgbClr val="000000"/>
              </a:buClr>
              <a:buSzPct val="90000"/>
              <a:buFont typeface="Arial" pitchFamily="34" charset="0"/>
              <a:buChar char="•"/>
            </a:pPr>
            <a:r>
              <a:rPr lang="zh-CN" altLang="en-US" sz="3200" dirty="0">
                <a:solidFill>
                  <a:srgbClr val="0070C0"/>
                </a:solidFill>
                <a:latin typeface="楷体_GB2312" pitchFamily="49" charset="-122"/>
                <a:ea typeface="楷体_GB2312" pitchFamily="49" charset="-122"/>
              </a:rPr>
              <a:t>数据</a:t>
            </a:r>
          </a:p>
          <a:p>
            <a:pPr marL="292100" indent="-292100">
              <a:spcBef>
                <a:spcPct val="20000"/>
              </a:spcBef>
              <a:buClr>
                <a:srgbClr val="000000"/>
              </a:buClr>
              <a:buSzPct val="90000"/>
              <a:buFont typeface="Wingdings" pitchFamily="2" charset="2"/>
              <a:buNone/>
            </a:pPr>
            <a:r>
              <a:rPr lang="zh-CN" altLang="en-US" sz="3200" b="0" dirty="0">
                <a:latin typeface="楷体_GB2312" pitchFamily="49" charset="-122"/>
                <a:ea typeface="楷体_GB2312" pitchFamily="49" charset="-122"/>
              </a:rPr>
              <a:t>    </a:t>
            </a:r>
            <a:r>
              <a:rPr lang="zh-CN" altLang="en-US" sz="3200" b="0" dirty="0" smtClean="0">
                <a:latin typeface="楷体_GB2312" pitchFamily="49" charset="-122"/>
                <a:ea typeface="楷体_GB2312" pitchFamily="49" charset="-122"/>
              </a:rPr>
              <a:t> 是</a:t>
            </a:r>
            <a:r>
              <a:rPr lang="zh-CN" altLang="en-US" sz="3200" b="0" dirty="0">
                <a:latin typeface="楷体_GB2312" pitchFamily="49" charset="-122"/>
                <a:ea typeface="楷体_GB2312" pitchFamily="49" charset="-122"/>
              </a:rPr>
              <a:t>指所有能被输入到计算机中并被计算机程序处理的符号的总称。例如：整数、实数、字符串</a:t>
            </a:r>
            <a:r>
              <a:rPr lang="zh-CN" altLang="en-US" sz="3200" b="0">
                <a:latin typeface="楷体_GB2312" pitchFamily="49" charset="-122"/>
                <a:ea typeface="楷体_GB2312" pitchFamily="49" charset="-122"/>
              </a:rPr>
              <a:t>、</a:t>
            </a:r>
            <a:r>
              <a:rPr lang="zh-CN" altLang="en-US" sz="3200" b="0" smtClean="0">
                <a:latin typeface="楷体_GB2312" pitchFamily="49" charset="-122"/>
                <a:ea typeface="楷体_GB2312" pitchFamily="49" charset="-122"/>
              </a:rPr>
              <a:t>图像、</a:t>
            </a:r>
            <a:r>
              <a:rPr lang="zh-CN" altLang="en-US" sz="3200" b="0" dirty="0">
                <a:latin typeface="楷体_GB2312" pitchFamily="49" charset="-122"/>
                <a:ea typeface="楷体_GB2312" pitchFamily="49" charset="-122"/>
              </a:rPr>
              <a:t>声音等。（凡能</a:t>
            </a:r>
            <a:r>
              <a:rPr lang="zh-CN" altLang="en-US" sz="3200" dirty="0">
                <a:solidFill>
                  <a:srgbClr val="C00000"/>
                </a:solidFill>
                <a:latin typeface="楷体_GB2312" pitchFamily="49" charset="-122"/>
                <a:ea typeface="楷体_GB2312" pitchFamily="49" charset="-122"/>
              </a:rPr>
              <a:t>被计算机存储、加工的对象</a:t>
            </a:r>
            <a:r>
              <a:rPr lang="zh-CN" altLang="en-US" sz="3200" b="0" dirty="0">
                <a:latin typeface="楷体_GB2312" pitchFamily="49" charset="-122"/>
                <a:ea typeface="楷体_GB2312" pitchFamily="49" charset="-122"/>
              </a:rPr>
              <a:t>通称为数据。</a:t>
            </a:r>
            <a:r>
              <a:rPr lang="zh-CN" altLang="en-US" sz="3200" b="0" dirty="0" smtClean="0">
                <a:latin typeface="楷体_GB2312" pitchFamily="49" charset="-122"/>
                <a:ea typeface="楷体_GB2312" pitchFamily="49" charset="-122"/>
              </a:rPr>
              <a:t>）</a:t>
            </a:r>
            <a:endParaRPr lang="zh-CN" altLang="en-US" sz="3200" b="0" dirty="0">
              <a:latin typeface="楷体_GB2312" pitchFamily="49" charset="-122"/>
              <a:ea typeface="楷体_GB2312" pitchFamily="49" charset="-122"/>
            </a:endParaRPr>
          </a:p>
        </p:txBody>
      </p:sp>
      <p:sp>
        <p:nvSpPr>
          <p:cNvPr id="30723"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1.2 </a:t>
            </a:r>
            <a:r>
              <a:rPr lang="zh-CN" altLang="en-US" sz="3200" dirty="0" smtClean="0">
                <a:latin typeface="楷体_GB2312" pitchFamily="49" charset="-122"/>
                <a:ea typeface="楷体_GB2312" pitchFamily="49" charset="-122"/>
              </a:rPr>
              <a:t>基本概念和术语</a:t>
            </a:r>
            <a:endParaRPr lang="zh-CN" altLang="en-US" sz="3200" dirty="0">
              <a:latin typeface="楷体_GB2312" pitchFamily="49" charset="-122"/>
              <a:ea typeface="楷体_GB2312" pitchFamily="49" charset="-122"/>
            </a:endParaRP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Rectangle 2"/>
          <p:cNvSpPr>
            <a:spLocks noChangeArrowheads="1"/>
          </p:cNvSpPr>
          <p:nvPr/>
        </p:nvSpPr>
        <p:spPr bwMode="auto">
          <a:xfrm>
            <a:off x="226953" y="4736207"/>
            <a:ext cx="8591607" cy="1789137"/>
          </a:xfrm>
          <a:prstGeom prst="rect">
            <a:avLst/>
          </a:prstGeom>
          <a:noFill/>
          <a:ln w="9525">
            <a:noFill/>
            <a:miter lim="800000"/>
            <a:headEnd/>
            <a:tailEnd/>
          </a:ln>
        </p:spPr>
        <p:txBody>
          <a:bodyPr/>
          <a:lstStyle/>
          <a:p>
            <a:pPr marL="292100" indent="515938">
              <a:spcBef>
                <a:spcPct val="20000"/>
              </a:spcBef>
              <a:buClr>
                <a:srgbClr val="000000"/>
              </a:buClr>
              <a:buSzPct val="90000"/>
            </a:pPr>
            <a:r>
              <a:rPr lang="zh-CN" altLang="en-US" sz="3200" b="0" dirty="0" smtClean="0">
                <a:latin typeface="楷体_GB2312" pitchFamily="49" charset="-122"/>
                <a:ea typeface="楷体_GB2312" pitchFamily="49" charset="-122"/>
              </a:rPr>
              <a:t>是</a:t>
            </a:r>
            <a:r>
              <a:rPr lang="zh-CN" altLang="en-US" sz="3200" dirty="0">
                <a:solidFill>
                  <a:srgbClr val="C00000"/>
                </a:solidFill>
                <a:latin typeface="楷体_GB2312" pitchFamily="49" charset="-122"/>
                <a:ea typeface="楷体_GB2312" pitchFamily="49" charset="-122"/>
              </a:rPr>
              <a:t>计算机操作的对象</a:t>
            </a:r>
            <a:r>
              <a:rPr lang="zh-CN" altLang="en-US" sz="3200" b="0" dirty="0">
                <a:latin typeface="楷体_GB2312" pitchFamily="49" charset="-122"/>
                <a:ea typeface="楷体_GB2312" pitchFamily="49" charset="-122"/>
              </a:rPr>
              <a:t>的总称。</a:t>
            </a:r>
          </a:p>
          <a:p>
            <a:pPr marL="292100" indent="-292100">
              <a:spcBef>
                <a:spcPct val="20000"/>
              </a:spcBef>
            </a:pPr>
            <a:r>
              <a:rPr lang="zh-CN" altLang="en-US" sz="3200" b="0" dirty="0">
                <a:latin typeface="楷体_GB2312" pitchFamily="49" charset="-122"/>
                <a:ea typeface="楷体_GB2312" pitchFamily="49" charset="-122"/>
              </a:rPr>
              <a:t>    </a:t>
            </a:r>
            <a:r>
              <a:rPr lang="zh-CN" altLang="en-US" sz="3200" b="0" dirty="0" smtClean="0">
                <a:latin typeface="楷体_GB2312" pitchFamily="49" charset="-122"/>
                <a:ea typeface="楷体_GB2312" pitchFamily="49" charset="-122"/>
              </a:rPr>
              <a:t>是</a:t>
            </a:r>
            <a:r>
              <a:rPr lang="zh-CN" altLang="en-US" sz="3200" b="0" dirty="0">
                <a:latin typeface="楷体_GB2312" pitchFamily="49" charset="-122"/>
                <a:ea typeface="楷体_GB2312" pitchFamily="49" charset="-122"/>
              </a:rPr>
              <a:t>计算机处理的</a:t>
            </a:r>
            <a:r>
              <a:rPr lang="zh-CN" altLang="en-US" sz="3200" dirty="0">
                <a:solidFill>
                  <a:srgbClr val="C00000"/>
                </a:solidFill>
                <a:latin typeface="楷体_GB2312" pitchFamily="49" charset="-122"/>
                <a:ea typeface="楷体_GB2312" pitchFamily="49" charset="-122"/>
              </a:rPr>
              <a:t>信息的</a:t>
            </a:r>
            <a:r>
              <a:rPr lang="zh-CN" altLang="en-US" sz="3200" b="0" dirty="0">
                <a:latin typeface="楷体_GB2312" pitchFamily="49" charset="-122"/>
                <a:ea typeface="楷体_GB2312" pitchFamily="49" charset="-122"/>
              </a:rPr>
              <a:t>某种特定的符号</a:t>
            </a:r>
            <a:r>
              <a:rPr lang="zh-CN" altLang="en-US" sz="3200" dirty="0">
                <a:solidFill>
                  <a:srgbClr val="C00000"/>
                </a:solidFill>
                <a:latin typeface="楷体_GB2312" pitchFamily="49" charset="-122"/>
                <a:ea typeface="楷体_GB2312" pitchFamily="49" charset="-122"/>
              </a:rPr>
              <a:t>表示形式</a:t>
            </a:r>
            <a:r>
              <a:rPr lang="zh-CN" altLang="en-US" sz="3200" b="0" dirty="0" smtClean="0">
                <a:latin typeface="楷体_GB2312" pitchFamily="49" charset="-122"/>
                <a:ea typeface="楷体_GB2312" pitchFamily="49" charset="-122"/>
              </a:rPr>
              <a:t>。</a:t>
            </a:r>
            <a:endParaRPr lang="zh-CN" altLang="en-US" sz="3200" b="0" dirty="0">
              <a:latin typeface="楷体_GB2312" pitchFamily="49" charset="-122"/>
              <a:ea typeface="楷体_GB2312" pitchFamily="49" charset="-122"/>
            </a:endParaRPr>
          </a:p>
        </p:txBody>
      </p:sp>
      <p:sp>
        <p:nvSpPr>
          <p:cNvPr id="7" name="Text Box 14">
            <a:hlinkClick r:id="" action="ppaction://hlinkshowjump?jump=nextslide"/>
          </p:cNvPr>
          <p:cNvSpPr txBox="1">
            <a:spLocks noChangeArrowheads="1"/>
          </p:cNvSpPr>
          <p:nvPr/>
        </p:nvSpPr>
        <p:spPr bwMode="auto">
          <a:xfrm>
            <a:off x="107504" y="1404954"/>
            <a:ext cx="4716462" cy="584775"/>
          </a:xfrm>
          <a:prstGeom prst="rect">
            <a:avLst/>
          </a:prstGeom>
          <a:noFill/>
          <a:ln w="9525">
            <a:noFill/>
            <a:miter lim="800000"/>
            <a:headEnd/>
            <a:tailEnd/>
          </a:ln>
        </p:spPr>
        <p:txBody>
          <a:bodyPr>
            <a:spAutoFit/>
          </a:bodyPr>
          <a:lstStyle/>
          <a:p>
            <a:r>
              <a:rPr lang="zh-CN" altLang="en-US" sz="3200" dirty="0" smtClean="0">
                <a:solidFill>
                  <a:srgbClr val="FF0000"/>
                </a:solidFill>
                <a:latin typeface="楷体_GB2312" pitchFamily="49" charset="-122"/>
                <a:ea typeface="楷体_GB2312" pitchFamily="49" charset="-122"/>
              </a:rPr>
              <a:t>一、数据</a:t>
            </a:r>
            <a:r>
              <a:rPr lang="zh-CN" altLang="en-US" sz="3200" dirty="0">
                <a:solidFill>
                  <a:srgbClr val="FF0000"/>
                </a:solidFill>
                <a:latin typeface="楷体_GB2312" pitchFamily="49" charset="-122"/>
                <a:ea typeface="楷体_GB2312" pitchFamily="49" charset="-122"/>
              </a:rPr>
              <a:t>与数据结构</a:t>
            </a:r>
            <a:endParaRPr lang="zh-CN" altLang="en-US" sz="3200" dirty="0">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reeform 2"/>
          <p:cNvSpPr>
            <a:spLocks/>
          </p:cNvSpPr>
          <p:nvPr/>
        </p:nvSpPr>
        <p:spPr bwMode="gray">
          <a:xfrm>
            <a:off x="3805238" y="3795713"/>
            <a:ext cx="1265237" cy="803275"/>
          </a:xfrm>
          <a:custGeom>
            <a:avLst/>
            <a:gdLst>
              <a:gd name="T0" fmla="*/ 982860645 w 797"/>
              <a:gd name="T1" fmla="*/ 0 h 506"/>
              <a:gd name="T2" fmla="*/ 1129029605 w 797"/>
              <a:gd name="T3" fmla="*/ 161290011 h 506"/>
              <a:gd name="T4" fmla="*/ 2008563122 w 797"/>
              <a:gd name="T5" fmla="*/ 1247478233 h 506"/>
              <a:gd name="T6" fmla="*/ 982860645 w 797"/>
              <a:gd name="T7" fmla="*/ 894656444 h 506"/>
              <a:gd name="T8" fmla="*/ 0 w 797"/>
              <a:gd name="T9" fmla="*/ 1275199152 h 506"/>
              <a:gd name="T10" fmla="*/ 982860645 w 797"/>
              <a:gd name="T11" fmla="*/ 0 h 506"/>
              <a:gd name="T12" fmla="*/ 0 60000 65536"/>
              <a:gd name="T13" fmla="*/ 0 60000 65536"/>
              <a:gd name="T14" fmla="*/ 0 60000 65536"/>
              <a:gd name="T15" fmla="*/ 0 60000 65536"/>
              <a:gd name="T16" fmla="*/ 0 60000 65536"/>
              <a:gd name="T17" fmla="*/ 0 60000 65536"/>
              <a:gd name="T18" fmla="*/ 0 w 797"/>
              <a:gd name="T19" fmla="*/ 0 h 506"/>
              <a:gd name="T20" fmla="*/ 797 w 797"/>
              <a:gd name="T21" fmla="*/ 506 h 506"/>
            </a:gdLst>
            <a:ahLst/>
            <a:cxnLst>
              <a:cxn ang="T12">
                <a:pos x="T0" y="T1"/>
              </a:cxn>
              <a:cxn ang="T13">
                <a:pos x="T2" y="T3"/>
              </a:cxn>
              <a:cxn ang="T14">
                <a:pos x="T4" y="T5"/>
              </a:cxn>
              <a:cxn ang="T15">
                <a:pos x="T6" y="T7"/>
              </a:cxn>
              <a:cxn ang="T16">
                <a:pos x="T8" y="T9"/>
              </a:cxn>
              <a:cxn ang="T17">
                <a:pos x="T10" y="T11"/>
              </a:cxn>
            </a:cxnLst>
            <a:rect l="T18" t="T19" r="T20" b="T21"/>
            <a:pathLst>
              <a:path w="797" h="506">
                <a:moveTo>
                  <a:pt x="390" y="0"/>
                </a:moveTo>
                <a:lnTo>
                  <a:pt x="448" y="64"/>
                </a:lnTo>
                <a:lnTo>
                  <a:pt x="797" y="495"/>
                </a:lnTo>
                <a:lnTo>
                  <a:pt x="390" y="355"/>
                </a:lnTo>
                <a:lnTo>
                  <a:pt x="0" y="506"/>
                </a:lnTo>
                <a:lnTo>
                  <a:pt x="390" y="0"/>
                </a:lnTo>
                <a:close/>
              </a:path>
            </a:pathLst>
          </a:custGeom>
          <a:gradFill rotWithShape="1">
            <a:gsLst>
              <a:gs pos="0">
                <a:srgbClr val="9999FF"/>
              </a:gs>
              <a:gs pos="100000">
                <a:srgbClr val="FFFFFF">
                  <a:alpha val="0"/>
                </a:srgbClr>
              </a:gs>
            </a:gsLst>
            <a:lin ang="5400000" scaled="1"/>
          </a:gradFill>
          <a:ln w="9525">
            <a:noFill/>
            <a:round/>
            <a:headEnd/>
            <a:tailEnd/>
          </a:ln>
        </p:spPr>
        <p:txBody>
          <a:bodyPr wrap="none" anchor="ctr"/>
          <a:lstStyle/>
          <a:p>
            <a:endParaRPr lang="zh-CN" altLang="en-US"/>
          </a:p>
        </p:txBody>
      </p:sp>
      <p:sp>
        <p:nvSpPr>
          <p:cNvPr id="123907" name="Freeform 3"/>
          <p:cNvSpPr>
            <a:spLocks/>
          </p:cNvSpPr>
          <p:nvPr/>
        </p:nvSpPr>
        <p:spPr bwMode="gray">
          <a:xfrm>
            <a:off x="4443413" y="2817813"/>
            <a:ext cx="1735137" cy="1117600"/>
          </a:xfrm>
          <a:custGeom>
            <a:avLst/>
            <a:gdLst>
              <a:gd name="T0" fmla="*/ 161289931 w 1093"/>
              <a:gd name="T1" fmla="*/ 1774190178 h 704"/>
              <a:gd name="T2" fmla="*/ 0 w 1093"/>
              <a:gd name="T3" fmla="*/ 1567537041 h 704"/>
              <a:gd name="T4" fmla="*/ 2066525813 w 1093"/>
              <a:gd name="T5" fmla="*/ 0 h 704"/>
              <a:gd name="T6" fmla="*/ 2147483647 w 1093"/>
              <a:gd name="T7" fmla="*/ 1141629988 h 704"/>
              <a:gd name="T8" fmla="*/ 161289931 w 1093"/>
              <a:gd name="T9" fmla="*/ 1774190178 h 704"/>
              <a:gd name="T10" fmla="*/ 0 60000 65536"/>
              <a:gd name="T11" fmla="*/ 0 60000 65536"/>
              <a:gd name="T12" fmla="*/ 0 60000 65536"/>
              <a:gd name="T13" fmla="*/ 0 60000 65536"/>
              <a:gd name="T14" fmla="*/ 0 60000 65536"/>
              <a:gd name="T15" fmla="*/ 0 w 1093"/>
              <a:gd name="T16" fmla="*/ 0 h 704"/>
              <a:gd name="T17" fmla="*/ 1093 w 1093"/>
              <a:gd name="T18" fmla="*/ 704 h 704"/>
            </a:gdLst>
            <a:ahLst/>
            <a:cxnLst>
              <a:cxn ang="T10">
                <a:pos x="T0" y="T1"/>
              </a:cxn>
              <a:cxn ang="T11">
                <a:pos x="T2" y="T3"/>
              </a:cxn>
              <a:cxn ang="T12">
                <a:pos x="T4" y="T5"/>
              </a:cxn>
              <a:cxn ang="T13">
                <a:pos x="T6" y="T7"/>
              </a:cxn>
              <a:cxn ang="T14">
                <a:pos x="T8" y="T9"/>
              </a:cxn>
            </a:cxnLst>
            <a:rect l="T15" t="T16" r="T17" b="T18"/>
            <a:pathLst>
              <a:path w="1093" h="704">
                <a:moveTo>
                  <a:pt x="64" y="704"/>
                </a:moveTo>
                <a:lnTo>
                  <a:pt x="0" y="622"/>
                </a:lnTo>
                <a:lnTo>
                  <a:pt x="820" y="0"/>
                </a:lnTo>
                <a:lnTo>
                  <a:pt x="1093" y="453"/>
                </a:lnTo>
                <a:lnTo>
                  <a:pt x="64" y="704"/>
                </a:lnTo>
                <a:close/>
              </a:path>
            </a:pathLst>
          </a:custGeom>
          <a:gradFill rotWithShape="1">
            <a:gsLst>
              <a:gs pos="0">
                <a:srgbClr val="DAB720"/>
              </a:gs>
              <a:gs pos="100000">
                <a:srgbClr val="FFFFFF">
                  <a:alpha val="0"/>
                </a:srgbClr>
              </a:gs>
            </a:gsLst>
            <a:lin ang="0" scaled="1"/>
          </a:gradFill>
          <a:ln w="9525">
            <a:noFill/>
            <a:round/>
            <a:headEnd/>
            <a:tailEnd/>
          </a:ln>
        </p:spPr>
        <p:txBody>
          <a:bodyPr wrap="none" anchor="ctr"/>
          <a:lstStyle/>
          <a:p>
            <a:endParaRPr lang="zh-CN" altLang="en-US"/>
          </a:p>
        </p:txBody>
      </p:sp>
      <p:sp>
        <p:nvSpPr>
          <p:cNvPr id="123908" name="Freeform 4"/>
          <p:cNvSpPr>
            <a:spLocks/>
          </p:cNvSpPr>
          <p:nvPr/>
        </p:nvSpPr>
        <p:spPr bwMode="gray">
          <a:xfrm>
            <a:off x="2973388" y="2844800"/>
            <a:ext cx="1470025" cy="1117600"/>
          </a:xfrm>
          <a:custGeom>
            <a:avLst/>
            <a:gdLst>
              <a:gd name="T0" fmla="*/ 2147483647 w 926"/>
              <a:gd name="T1" fmla="*/ 1539816125 h 704"/>
              <a:gd name="T2" fmla="*/ 2127012108 w 926"/>
              <a:gd name="T3" fmla="*/ 1774190178 h 704"/>
              <a:gd name="T4" fmla="*/ 0 w 926"/>
              <a:gd name="T5" fmla="*/ 1232355582 h 704"/>
              <a:gd name="T6" fmla="*/ 793850002 w 926"/>
              <a:gd name="T7" fmla="*/ 0 h 704"/>
              <a:gd name="T8" fmla="*/ 2147483647 w 926"/>
              <a:gd name="T9" fmla="*/ 1539816125 h 704"/>
              <a:gd name="T10" fmla="*/ 0 60000 65536"/>
              <a:gd name="T11" fmla="*/ 0 60000 65536"/>
              <a:gd name="T12" fmla="*/ 0 60000 65536"/>
              <a:gd name="T13" fmla="*/ 0 60000 65536"/>
              <a:gd name="T14" fmla="*/ 0 60000 65536"/>
              <a:gd name="T15" fmla="*/ 0 w 926"/>
              <a:gd name="T16" fmla="*/ 0 h 704"/>
              <a:gd name="T17" fmla="*/ 926 w 926"/>
              <a:gd name="T18" fmla="*/ 704 h 704"/>
            </a:gdLst>
            <a:ahLst/>
            <a:cxnLst>
              <a:cxn ang="T10">
                <a:pos x="T0" y="T1"/>
              </a:cxn>
              <a:cxn ang="T11">
                <a:pos x="T2" y="T3"/>
              </a:cxn>
              <a:cxn ang="T12">
                <a:pos x="T4" y="T5"/>
              </a:cxn>
              <a:cxn ang="T13">
                <a:pos x="T6" y="T7"/>
              </a:cxn>
              <a:cxn ang="T14">
                <a:pos x="T8" y="T9"/>
              </a:cxn>
            </a:cxnLst>
            <a:rect l="T15" t="T16" r="T17" b="T18"/>
            <a:pathLst>
              <a:path w="926" h="704">
                <a:moveTo>
                  <a:pt x="926" y="611"/>
                </a:moveTo>
                <a:lnTo>
                  <a:pt x="844" y="704"/>
                </a:lnTo>
                <a:lnTo>
                  <a:pt x="0" y="489"/>
                </a:lnTo>
                <a:lnTo>
                  <a:pt x="315" y="0"/>
                </a:lnTo>
                <a:lnTo>
                  <a:pt x="926" y="611"/>
                </a:lnTo>
                <a:close/>
              </a:path>
            </a:pathLst>
          </a:custGeom>
          <a:gradFill rotWithShape="1">
            <a:gsLst>
              <a:gs pos="0">
                <a:srgbClr val="FFFFFF">
                  <a:alpha val="0"/>
                </a:srgbClr>
              </a:gs>
              <a:gs pos="100000">
                <a:srgbClr val="A3C975"/>
              </a:gs>
            </a:gsLst>
            <a:lin ang="0" scaled="1"/>
          </a:gradFill>
          <a:ln w="9525">
            <a:noFill/>
            <a:round/>
            <a:headEnd/>
            <a:tailEnd/>
          </a:ln>
        </p:spPr>
        <p:txBody>
          <a:bodyPr wrap="none" anchor="ctr"/>
          <a:lstStyle/>
          <a:p>
            <a:endParaRPr lang="zh-CN" altLang="en-US"/>
          </a:p>
        </p:txBody>
      </p:sp>
      <p:sp>
        <p:nvSpPr>
          <p:cNvPr id="88069" name="Rectangle 5"/>
          <p:cNvSpPr>
            <a:spLocks noGrp="1" noChangeArrowheads="1"/>
          </p:cNvSpPr>
          <p:nvPr>
            <p:ph type="title" idx="4294967295"/>
          </p:nvPr>
        </p:nvSpPr>
        <p:spPr>
          <a:xfrm>
            <a:off x="551656" y="656692"/>
            <a:ext cx="7772400" cy="1143000"/>
          </a:xfrm>
        </p:spPr>
        <p:txBody>
          <a:bodyPr/>
          <a:lstStyle/>
          <a:p>
            <a:pPr>
              <a:defRPr/>
            </a:pPr>
            <a:r>
              <a:rPr lang="zh-CN" altLang="en-US" b="1" dirty="0" smtClean="0">
                <a:solidFill>
                  <a:srgbClr val="FF0000"/>
                </a:solidFill>
                <a:ea typeface="宋体" charset="-122"/>
              </a:rPr>
              <a:t>几个问题</a:t>
            </a:r>
            <a:r>
              <a:rPr lang="en-US" altLang="zh-CN" b="1" dirty="0" smtClean="0">
                <a:solidFill>
                  <a:srgbClr val="FF0000"/>
                </a:solidFill>
                <a:ea typeface="宋体" charset="-122"/>
              </a:rPr>
              <a:t>……</a:t>
            </a:r>
          </a:p>
        </p:txBody>
      </p:sp>
      <p:grpSp>
        <p:nvGrpSpPr>
          <p:cNvPr id="2" name="Group 6"/>
          <p:cNvGrpSpPr>
            <a:grpSpLocks/>
          </p:cNvGrpSpPr>
          <p:nvPr/>
        </p:nvGrpSpPr>
        <p:grpSpPr bwMode="auto">
          <a:xfrm>
            <a:off x="1209675" y="1558925"/>
            <a:ext cx="2257425" cy="2257425"/>
            <a:chOff x="867" y="738"/>
            <a:chExt cx="1422" cy="1422"/>
          </a:xfrm>
        </p:grpSpPr>
        <p:sp>
          <p:nvSpPr>
            <p:cNvPr id="123928" name="Oval 7"/>
            <p:cNvSpPr>
              <a:spLocks noChangeArrowheads="1"/>
            </p:cNvSpPr>
            <p:nvPr/>
          </p:nvSpPr>
          <p:spPr bwMode="gray">
            <a:xfrm>
              <a:off x="867" y="738"/>
              <a:ext cx="1422" cy="1422"/>
            </a:xfrm>
            <a:prstGeom prst="ellipse">
              <a:avLst/>
            </a:prstGeom>
            <a:gradFill rotWithShape="1">
              <a:gsLst>
                <a:gs pos="0">
                  <a:srgbClr val="7C9959"/>
                </a:gs>
                <a:gs pos="100000">
                  <a:srgbClr val="A3C975"/>
                </a:gs>
              </a:gsLst>
              <a:lin ang="2700000" scaled="1"/>
            </a:gradFill>
            <a:ln w="38100" algn="ctr">
              <a:solidFill>
                <a:srgbClr val="DDDDDD"/>
              </a:solidFill>
              <a:round/>
              <a:headEnd/>
              <a:tailEnd/>
            </a:ln>
          </p:spPr>
          <p:txBody>
            <a:bodyPr wrap="none" anchor="ctr"/>
            <a:lstStyle/>
            <a:p>
              <a:endParaRPr lang="zh-CN" altLang="en-US"/>
            </a:p>
          </p:txBody>
        </p:sp>
        <p:sp>
          <p:nvSpPr>
            <p:cNvPr id="123929" name="Oval 8"/>
            <p:cNvSpPr>
              <a:spLocks noChangeArrowheads="1"/>
            </p:cNvSpPr>
            <p:nvPr/>
          </p:nvSpPr>
          <p:spPr bwMode="gray">
            <a:xfrm>
              <a:off x="909" y="774"/>
              <a:ext cx="1337" cy="1348"/>
            </a:xfrm>
            <a:prstGeom prst="ellipse">
              <a:avLst/>
            </a:prstGeom>
            <a:gradFill rotWithShape="1">
              <a:gsLst>
                <a:gs pos="0">
                  <a:srgbClr val="A3C975"/>
                </a:gs>
                <a:gs pos="100000">
                  <a:srgbClr val="7C9959"/>
                </a:gs>
              </a:gsLst>
              <a:lin ang="2700000" scaled="1"/>
            </a:gradFill>
            <a:ln w="38100" algn="ctr">
              <a:noFill/>
              <a:round/>
              <a:headEnd/>
              <a:tailEnd/>
            </a:ln>
          </p:spPr>
          <p:txBody>
            <a:bodyPr wrap="none" anchor="ctr"/>
            <a:lstStyle/>
            <a:p>
              <a:endParaRPr lang="zh-CN" altLang="en-US"/>
            </a:p>
          </p:txBody>
        </p:sp>
      </p:grpSp>
      <p:grpSp>
        <p:nvGrpSpPr>
          <p:cNvPr id="3" name="Group 10"/>
          <p:cNvGrpSpPr>
            <a:grpSpLocks/>
          </p:cNvGrpSpPr>
          <p:nvPr/>
        </p:nvGrpSpPr>
        <p:grpSpPr bwMode="auto">
          <a:xfrm>
            <a:off x="5700713" y="1558925"/>
            <a:ext cx="2257425" cy="2257425"/>
            <a:chOff x="867" y="738"/>
            <a:chExt cx="1422" cy="1422"/>
          </a:xfrm>
        </p:grpSpPr>
        <p:sp>
          <p:nvSpPr>
            <p:cNvPr id="123926" name="Oval 11"/>
            <p:cNvSpPr>
              <a:spLocks noChangeArrowheads="1"/>
            </p:cNvSpPr>
            <p:nvPr/>
          </p:nvSpPr>
          <p:spPr bwMode="gray">
            <a:xfrm>
              <a:off x="867" y="738"/>
              <a:ext cx="1422" cy="1422"/>
            </a:xfrm>
            <a:prstGeom prst="ellipse">
              <a:avLst/>
            </a:prstGeom>
            <a:gradFill rotWithShape="1">
              <a:gsLst>
                <a:gs pos="0">
                  <a:srgbClr val="A19D57"/>
                </a:gs>
                <a:gs pos="100000">
                  <a:srgbClr val="D3CE73"/>
                </a:gs>
              </a:gsLst>
              <a:lin ang="2700000" scaled="1"/>
            </a:gradFill>
            <a:ln w="38100" algn="ctr">
              <a:solidFill>
                <a:srgbClr val="DDDDDD"/>
              </a:solidFill>
              <a:round/>
              <a:headEnd/>
              <a:tailEnd/>
            </a:ln>
          </p:spPr>
          <p:txBody>
            <a:bodyPr wrap="none" anchor="ctr"/>
            <a:lstStyle/>
            <a:p>
              <a:endParaRPr lang="zh-CN" altLang="en-US"/>
            </a:p>
          </p:txBody>
        </p:sp>
        <p:sp>
          <p:nvSpPr>
            <p:cNvPr id="123927" name="Oval 12"/>
            <p:cNvSpPr>
              <a:spLocks noChangeArrowheads="1"/>
            </p:cNvSpPr>
            <p:nvPr/>
          </p:nvSpPr>
          <p:spPr bwMode="gray">
            <a:xfrm>
              <a:off x="909" y="774"/>
              <a:ext cx="1337" cy="1348"/>
            </a:xfrm>
            <a:prstGeom prst="ellipse">
              <a:avLst/>
            </a:prstGeom>
            <a:gradFill rotWithShape="1">
              <a:gsLst>
                <a:gs pos="0">
                  <a:srgbClr val="D3CE73"/>
                </a:gs>
                <a:gs pos="100000">
                  <a:srgbClr val="A19D57"/>
                </a:gs>
              </a:gsLst>
              <a:lin ang="2700000" scaled="1"/>
            </a:gradFill>
            <a:ln w="38100" algn="ctr">
              <a:noFill/>
              <a:round/>
              <a:headEnd/>
              <a:tailEnd/>
            </a:ln>
          </p:spPr>
          <p:txBody>
            <a:bodyPr wrap="none" anchor="ctr"/>
            <a:lstStyle/>
            <a:p>
              <a:endParaRPr lang="zh-CN" altLang="en-US"/>
            </a:p>
          </p:txBody>
        </p:sp>
      </p:grpSp>
      <p:grpSp>
        <p:nvGrpSpPr>
          <p:cNvPr id="4" name="Group 14"/>
          <p:cNvGrpSpPr>
            <a:grpSpLocks/>
          </p:cNvGrpSpPr>
          <p:nvPr/>
        </p:nvGrpSpPr>
        <p:grpSpPr bwMode="auto">
          <a:xfrm>
            <a:off x="3336925" y="4330700"/>
            <a:ext cx="2257425" cy="2257425"/>
            <a:chOff x="867" y="738"/>
            <a:chExt cx="1422" cy="1422"/>
          </a:xfrm>
        </p:grpSpPr>
        <p:sp>
          <p:nvSpPr>
            <p:cNvPr id="123924" name="Oval 15"/>
            <p:cNvSpPr>
              <a:spLocks noChangeArrowheads="1"/>
            </p:cNvSpPr>
            <p:nvPr/>
          </p:nvSpPr>
          <p:spPr bwMode="gray">
            <a:xfrm>
              <a:off x="867" y="738"/>
              <a:ext cx="1422" cy="1422"/>
            </a:xfrm>
            <a:prstGeom prst="ellipse">
              <a:avLst/>
            </a:prstGeom>
            <a:gradFill rotWithShape="1">
              <a:gsLst>
                <a:gs pos="0">
                  <a:srgbClr val="7474C2"/>
                </a:gs>
                <a:gs pos="100000">
                  <a:srgbClr val="9999FF"/>
                </a:gs>
              </a:gsLst>
              <a:lin ang="2700000" scaled="1"/>
            </a:gradFill>
            <a:ln w="38100" algn="ctr">
              <a:solidFill>
                <a:srgbClr val="DDDDDD"/>
              </a:solidFill>
              <a:round/>
              <a:headEnd/>
              <a:tailEnd/>
            </a:ln>
          </p:spPr>
          <p:txBody>
            <a:bodyPr wrap="none" anchor="ctr"/>
            <a:lstStyle/>
            <a:p>
              <a:endParaRPr lang="zh-CN" altLang="en-US"/>
            </a:p>
          </p:txBody>
        </p:sp>
        <p:sp>
          <p:nvSpPr>
            <p:cNvPr id="123925" name="Oval 16"/>
            <p:cNvSpPr>
              <a:spLocks noChangeArrowheads="1"/>
            </p:cNvSpPr>
            <p:nvPr/>
          </p:nvSpPr>
          <p:spPr bwMode="gray">
            <a:xfrm>
              <a:off x="909" y="774"/>
              <a:ext cx="1337" cy="1348"/>
            </a:xfrm>
            <a:prstGeom prst="ellipse">
              <a:avLst/>
            </a:prstGeom>
            <a:gradFill rotWithShape="1">
              <a:gsLst>
                <a:gs pos="0">
                  <a:srgbClr val="9999FF"/>
                </a:gs>
                <a:gs pos="100000">
                  <a:srgbClr val="7474C2"/>
                </a:gs>
              </a:gsLst>
              <a:lin ang="2700000" scaled="1"/>
            </a:gradFill>
            <a:ln w="38100" algn="ctr">
              <a:noFill/>
              <a:round/>
              <a:headEnd/>
              <a:tailEnd/>
            </a:ln>
          </p:spPr>
          <p:txBody>
            <a:bodyPr wrap="none" anchor="ctr"/>
            <a:lstStyle/>
            <a:p>
              <a:endParaRPr lang="zh-CN" altLang="en-US"/>
            </a:p>
          </p:txBody>
        </p:sp>
      </p:grpSp>
      <p:sp>
        <p:nvSpPr>
          <p:cNvPr id="123917" name="Freeform 19"/>
          <p:cNvSpPr>
            <a:spLocks/>
          </p:cNvSpPr>
          <p:nvPr/>
        </p:nvSpPr>
        <p:spPr bwMode="gray">
          <a:xfrm>
            <a:off x="3448050" y="4395788"/>
            <a:ext cx="2024063" cy="785812"/>
          </a:xfrm>
          <a:custGeom>
            <a:avLst/>
            <a:gdLst>
              <a:gd name="T0" fmla="*/ 0 w 1291"/>
              <a:gd name="T1" fmla="*/ 1247475845 h 495"/>
              <a:gd name="T2" fmla="*/ 2147483647 w 1291"/>
              <a:gd name="T3" fmla="*/ 1229835561 h 495"/>
              <a:gd name="T4" fmla="*/ 2147483647 w 1291"/>
              <a:gd name="T5" fmla="*/ 393144127 h 495"/>
              <a:gd name="T6" fmla="*/ 1560878482 w 1291"/>
              <a:gd name="T7" fmla="*/ 0 h 495"/>
              <a:gd name="T8" fmla="*/ 565357936 w 1291"/>
              <a:gd name="T9" fmla="*/ 360381331 h 495"/>
              <a:gd name="T10" fmla="*/ 0 w 1291"/>
              <a:gd name="T11" fmla="*/ 1247475845 h 495"/>
              <a:gd name="T12" fmla="*/ 0 60000 65536"/>
              <a:gd name="T13" fmla="*/ 0 60000 65536"/>
              <a:gd name="T14" fmla="*/ 0 60000 65536"/>
              <a:gd name="T15" fmla="*/ 0 60000 65536"/>
              <a:gd name="T16" fmla="*/ 0 60000 65536"/>
              <a:gd name="T17" fmla="*/ 0 60000 65536"/>
              <a:gd name="T18" fmla="*/ 0 w 1291"/>
              <a:gd name="T19" fmla="*/ 0 h 495"/>
              <a:gd name="T20" fmla="*/ 1291 w 1291"/>
              <a:gd name="T21" fmla="*/ 495 h 495"/>
            </a:gdLst>
            <a:ahLst/>
            <a:cxnLst>
              <a:cxn ang="T12">
                <a:pos x="T0" y="T1"/>
              </a:cxn>
              <a:cxn ang="T13">
                <a:pos x="T2" y="T3"/>
              </a:cxn>
              <a:cxn ang="T14">
                <a:pos x="T4" y="T5"/>
              </a:cxn>
              <a:cxn ang="T15">
                <a:pos x="T6" y="T7"/>
              </a:cxn>
              <a:cxn ang="T16">
                <a:pos x="T8" y="T9"/>
              </a:cxn>
              <a:cxn ang="T17">
                <a:pos x="T10" y="T11"/>
              </a:cxn>
            </a:cxnLst>
            <a:rect l="T18" t="T19" r="T20" b="T21"/>
            <a:pathLst>
              <a:path w="1291" h="495">
                <a:moveTo>
                  <a:pt x="0" y="495"/>
                </a:moveTo>
                <a:lnTo>
                  <a:pt x="1291" y="488"/>
                </a:lnTo>
                <a:cubicBezTo>
                  <a:pt x="1255" y="336"/>
                  <a:pt x="1163" y="231"/>
                  <a:pt x="1079" y="156"/>
                </a:cubicBezTo>
                <a:cubicBezTo>
                  <a:pt x="995" y="81"/>
                  <a:pt x="854" y="0"/>
                  <a:pt x="635" y="0"/>
                </a:cubicBezTo>
                <a:cubicBezTo>
                  <a:pt x="416" y="0"/>
                  <a:pt x="340" y="63"/>
                  <a:pt x="230" y="143"/>
                </a:cubicBezTo>
                <a:cubicBezTo>
                  <a:pt x="120" y="223"/>
                  <a:pt x="6" y="413"/>
                  <a:pt x="0" y="495"/>
                </a:cubicBezTo>
                <a:close/>
              </a:path>
            </a:pathLst>
          </a:custGeom>
          <a:solidFill>
            <a:srgbClr val="9999FF"/>
          </a:solidFill>
          <a:ln w="9525">
            <a:noFill/>
            <a:round/>
            <a:headEnd/>
            <a:tailEnd/>
          </a:ln>
        </p:spPr>
        <p:txBody>
          <a:bodyPr wrap="none" anchor="ctr"/>
          <a:lstStyle/>
          <a:p>
            <a:endParaRPr lang="zh-CN" altLang="en-US"/>
          </a:p>
        </p:txBody>
      </p:sp>
      <p:sp>
        <p:nvSpPr>
          <p:cNvPr id="306196" name="Rectangle 20"/>
          <p:cNvSpPr>
            <a:spLocks noChangeArrowheads="1"/>
          </p:cNvSpPr>
          <p:nvPr/>
        </p:nvSpPr>
        <p:spPr bwMode="black">
          <a:xfrm>
            <a:off x="3476610" y="4743468"/>
            <a:ext cx="2044714" cy="1384995"/>
          </a:xfrm>
          <a:prstGeom prst="rect">
            <a:avLst/>
          </a:prstGeom>
          <a:noFill/>
          <a:ln w="9525" algn="ctr">
            <a:noFill/>
            <a:miter lim="800000"/>
            <a:headEnd/>
            <a:tailEnd/>
          </a:ln>
          <a:effectLst>
            <a:outerShdw dist="35921" dir="2700000" algn="ctr" rotWithShape="0">
              <a:srgbClr val="003300"/>
            </a:outerShdw>
          </a:effectLst>
        </p:spPr>
        <p:txBody>
          <a:bodyPr wrap="square">
            <a:spAutoFit/>
          </a:bodyPr>
          <a:lstStyle/>
          <a:p>
            <a:pPr algn="ctr" eaLnBrk="0" hangingPunct="0">
              <a:defRPr/>
            </a:pPr>
            <a:r>
              <a:rPr lang="zh-CN" altLang="en-US" sz="2800" dirty="0" smtClean="0">
                <a:solidFill>
                  <a:srgbClr val="990000"/>
                </a:solidFill>
              </a:rPr>
              <a:t>有哪些</a:t>
            </a:r>
            <a:endParaRPr lang="en-US" altLang="zh-CN" sz="2800" dirty="0" smtClean="0">
              <a:solidFill>
                <a:srgbClr val="990000"/>
              </a:solidFill>
            </a:endParaRPr>
          </a:p>
          <a:p>
            <a:pPr algn="ctr" eaLnBrk="0" hangingPunct="0">
              <a:defRPr/>
            </a:pPr>
            <a:r>
              <a:rPr lang="zh-CN" altLang="en-US" sz="2800" dirty="0" smtClean="0">
                <a:solidFill>
                  <a:srgbClr val="990000"/>
                </a:solidFill>
              </a:rPr>
              <a:t>典型问题及算法</a:t>
            </a:r>
            <a:endParaRPr lang="en-US" altLang="zh-CN" sz="2800" b="1" dirty="0">
              <a:solidFill>
                <a:srgbClr val="FFFFFF"/>
              </a:solidFill>
              <a:ea typeface="宋体" pitchFamily="2" charset="-122"/>
            </a:endParaRPr>
          </a:p>
        </p:txBody>
      </p:sp>
      <p:sp>
        <p:nvSpPr>
          <p:cNvPr id="123919" name="Freeform 21"/>
          <p:cNvSpPr>
            <a:spLocks/>
          </p:cNvSpPr>
          <p:nvPr/>
        </p:nvSpPr>
        <p:spPr bwMode="gray">
          <a:xfrm>
            <a:off x="5810250" y="1614488"/>
            <a:ext cx="2033588" cy="781050"/>
          </a:xfrm>
          <a:custGeom>
            <a:avLst/>
            <a:gdLst>
              <a:gd name="T0" fmla="*/ 0 w 1293"/>
              <a:gd name="T1" fmla="*/ 1234876653 h 492"/>
              <a:gd name="T2" fmla="*/ 2147483647 w 1293"/>
              <a:gd name="T3" fmla="*/ 1239916964 h 492"/>
              <a:gd name="T4" fmla="*/ 2147483647 w 1293"/>
              <a:gd name="T5" fmla="*/ 403224999 h 492"/>
              <a:gd name="T6" fmla="*/ 1602890206 w 1293"/>
              <a:gd name="T7" fmla="*/ 0 h 492"/>
              <a:gd name="T8" fmla="*/ 573874424 w 1293"/>
              <a:gd name="T9" fmla="*/ 370463770 h 492"/>
              <a:gd name="T10" fmla="*/ 0 w 1293"/>
              <a:gd name="T11" fmla="*/ 1234876653 h 492"/>
              <a:gd name="T12" fmla="*/ 0 60000 65536"/>
              <a:gd name="T13" fmla="*/ 0 60000 65536"/>
              <a:gd name="T14" fmla="*/ 0 60000 65536"/>
              <a:gd name="T15" fmla="*/ 0 60000 65536"/>
              <a:gd name="T16" fmla="*/ 0 60000 65536"/>
              <a:gd name="T17" fmla="*/ 0 60000 65536"/>
              <a:gd name="T18" fmla="*/ 0 w 1293"/>
              <a:gd name="T19" fmla="*/ 0 h 492"/>
              <a:gd name="T20" fmla="*/ 1293 w 1293"/>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1293" h="492">
                <a:moveTo>
                  <a:pt x="0" y="490"/>
                </a:moveTo>
                <a:lnTo>
                  <a:pt x="1293" y="492"/>
                </a:lnTo>
                <a:cubicBezTo>
                  <a:pt x="1257" y="340"/>
                  <a:pt x="1165" y="235"/>
                  <a:pt x="1081" y="160"/>
                </a:cubicBezTo>
                <a:cubicBezTo>
                  <a:pt x="997" y="85"/>
                  <a:pt x="867" y="0"/>
                  <a:pt x="648" y="0"/>
                </a:cubicBezTo>
                <a:cubicBezTo>
                  <a:pt x="429" y="0"/>
                  <a:pt x="342" y="67"/>
                  <a:pt x="232" y="147"/>
                </a:cubicBezTo>
                <a:cubicBezTo>
                  <a:pt x="122" y="227"/>
                  <a:pt x="18" y="421"/>
                  <a:pt x="0" y="490"/>
                </a:cubicBezTo>
                <a:close/>
              </a:path>
            </a:pathLst>
          </a:custGeom>
          <a:solidFill>
            <a:srgbClr val="D3CE73"/>
          </a:solidFill>
          <a:ln w="9525">
            <a:noFill/>
            <a:round/>
            <a:headEnd/>
            <a:tailEnd/>
          </a:ln>
        </p:spPr>
        <p:txBody>
          <a:bodyPr wrap="none" anchor="ctr"/>
          <a:lstStyle/>
          <a:p>
            <a:endParaRPr lang="zh-CN" altLang="en-US"/>
          </a:p>
        </p:txBody>
      </p:sp>
      <p:sp>
        <p:nvSpPr>
          <p:cNvPr id="123920" name="Freeform 22"/>
          <p:cNvSpPr>
            <a:spLocks/>
          </p:cNvSpPr>
          <p:nvPr/>
        </p:nvSpPr>
        <p:spPr bwMode="gray">
          <a:xfrm>
            <a:off x="1311275" y="1616075"/>
            <a:ext cx="2038350" cy="785813"/>
          </a:xfrm>
          <a:custGeom>
            <a:avLst/>
            <a:gdLst>
              <a:gd name="T0" fmla="*/ 0 w 1284"/>
              <a:gd name="T1" fmla="*/ 1247479020 h 495"/>
              <a:gd name="T2" fmla="*/ 2147483647 w 1284"/>
              <a:gd name="T3" fmla="*/ 1239917755 h 495"/>
              <a:gd name="T4" fmla="*/ 2147483647 w 1284"/>
              <a:gd name="T5" fmla="*/ 403225256 h 495"/>
              <a:gd name="T6" fmla="*/ 1610380422 w 1284"/>
              <a:gd name="T7" fmla="*/ 0 h 495"/>
              <a:gd name="T8" fmla="*/ 561994035 w 1284"/>
              <a:gd name="T9" fmla="*/ 370464006 h 495"/>
              <a:gd name="T10" fmla="*/ 0 w 1284"/>
              <a:gd name="T11" fmla="*/ 1247479020 h 495"/>
              <a:gd name="T12" fmla="*/ 0 60000 65536"/>
              <a:gd name="T13" fmla="*/ 0 60000 65536"/>
              <a:gd name="T14" fmla="*/ 0 60000 65536"/>
              <a:gd name="T15" fmla="*/ 0 60000 65536"/>
              <a:gd name="T16" fmla="*/ 0 60000 65536"/>
              <a:gd name="T17" fmla="*/ 0 60000 65536"/>
              <a:gd name="T18" fmla="*/ 0 w 1284"/>
              <a:gd name="T19" fmla="*/ 0 h 495"/>
              <a:gd name="T20" fmla="*/ 1284 w 1284"/>
              <a:gd name="T21" fmla="*/ 495 h 495"/>
            </a:gdLst>
            <a:ahLst/>
            <a:cxnLst>
              <a:cxn ang="T12">
                <a:pos x="T0" y="T1"/>
              </a:cxn>
              <a:cxn ang="T13">
                <a:pos x="T2" y="T3"/>
              </a:cxn>
              <a:cxn ang="T14">
                <a:pos x="T4" y="T5"/>
              </a:cxn>
              <a:cxn ang="T15">
                <a:pos x="T6" y="T7"/>
              </a:cxn>
              <a:cxn ang="T16">
                <a:pos x="T8" y="T9"/>
              </a:cxn>
              <a:cxn ang="T17">
                <a:pos x="T10" y="T11"/>
              </a:cxn>
            </a:cxnLst>
            <a:rect l="T18" t="T19" r="T20" b="T21"/>
            <a:pathLst>
              <a:path w="1284" h="495">
                <a:moveTo>
                  <a:pt x="0" y="495"/>
                </a:moveTo>
                <a:lnTo>
                  <a:pt x="1284" y="492"/>
                </a:lnTo>
                <a:cubicBezTo>
                  <a:pt x="1248" y="340"/>
                  <a:pt x="1156" y="235"/>
                  <a:pt x="1072" y="160"/>
                </a:cubicBezTo>
                <a:cubicBezTo>
                  <a:pt x="988" y="85"/>
                  <a:pt x="858" y="0"/>
                  <a:pt x="639" y="0"/>
                </a:cubicBezTo>
                <a:cubicBezTo>
                  <a:pt x="420" y="0"/>
                  <a:pt x="333" y="67"/>
                  <a:pt x="223" y="147"/>
                </a:cubicBezTo>
                <a:cubicBezTo>
                  <a:pt x="113" y="227"/>
                  <a:pt x="18" y="426"/>
                  <a:pt x="0" y="495"/>
                </a:cubicBezTo>
                <a:close/>
              </a:path>
            </a:pathLst>
          </a:custGeom>
          <a:solidFill>
            <a:srgbClr val="A3C975"/>
          </a:solidFill>
          <a:ln w="9525">
            <a:noFill/>
            <a:round/>
            <a:headEnd/>
            <a:tailEnd/>
          </a:ln>
        </p:spPr>
        <p:txBody>
          <a:bodyPr wrap="none" anchor="ctr"/>
          <a:lstStyle/>
          <a:p>
            <a:endParaRPr lang="zh-CN" altLang="en-US"/>
          </a:p>
        </p:txBody>
      </p:sp>
      <p:sp>
        <p:nvSpPr>
          <p:cNvPr id="306199" name="Rectangle 23"/>
          <p:cNvSpPr>
            <a:spLocks noChangeArrowheads="1"/>
          </p:cNvSpPr>
          <p:nvPr/>
        </p:nvSpPr>
        <p:spPr bwMode="black">
          <a:xfrm>
            <a:off x="5740416" y="2114532"/>
            <a:ext cx="2154266" cy="1384995"/>
          </a:xfrm>
          <a:prstGeom prst="rect">
            <a:avLst/>
          </a:prstGeom>
          <a:noFill/>
          <a:ln w="9525" algn="ctr">
            <a:noFill/>
            <a:miter lim="800000"/>
            <a:headEnd/>
            <a:tailEnd/>
          </a:ln>
          <a:effectLst>
            <a:outerShdw dist="35921" dir="2700000" algn="ctr" rotWithShape="0">
              <a:srgbClr val="003300"/>
            </a:outerShdw>
          </a:effectLst>
        </p:spPr>
        <p:txBody>
          <a:bodyPr wrap="square">
            <a:spAutoFit/>
          </a:bodyPr>
          <a:lstStyle/>
          <a:p>
            <a:pPr algn="ctr" eaLnBrk="0" hangingPunct="0">
              <a:defRPr/>
            </a:pPr>
            <a:r>
              <a:rPr lang="zh-CN" altLang="en-US" sz="2800" dirty="0" smtClean="0">
                <a:solidFill>
                  <a:srgbClr val="990000"/>
                </a:solidFill>
              </a:rPr>
              <a:t>数据的基本结构</a:t>
            </a:r>
            <a:endParaRPr lang="en-US" altLang="zh-CN" sz="2800" dirty="0" smtClean="0">
              <a:solidFill>
                <a:srgbClr val="990000"/>
              </a:solidFill>
            </a:endParaRPr>
          </a:p>
          <a:p>
            <a:pPr algn="ctr" eaLnBrk="0" hangingPunct="0">
              <a:defRPr/>
            </a:pPr>
            <a:r>
              <a:rPr lang="zh-CN" altLang="en-US" sz="2800" dirty="0" smtClean="0">
                <a:solidFill>
                  <a:srgbClr val="990000"/>
                </a:solidFill>
              </a:rPr>
              <a:t>有几种</a:t>
            </a:r>
            <a:endParaRPr lang="en-US" altLang="zh-CN" sz="2800" b="1" dirty="0">
              <a:solidFill>
                <a:srgbClr val="FFFFFF"/>
              </a:solidFill>
              <a:ea typeface="宋体" pitchFamily="2" charset="-122"/>
            </a:endParaRPr>
          </a:p>
        </p:txBody>
      </p:sp>
      <p:sp>
        <p:nvSpPr>
          <p:cNvPr id="306200" name="Rectangle 24"/>
          <p:cNvSpPr>
            <a:spLocks noChangeArrowheads="1"/>
          </p:cNvSpPr>
          <p:nvPr/>
        </p:nvSpPr>
        <p:spPr bwMode="black">
          <a:xfrm>
            <a:off x="1431882" y="2297097"/>
            <a:ext cx="1752624" cy="954107"/>
          </a:xfrm>
          <a:prstGeom prst="rect">
            <a:avLst/>
          </a:prstGeom>
          <a:noFill/>
          <a:ln w="9525" algn="ctr">
            <a:noFill/>
            <a:miter lim="800000"/>
            <a:headEnd/>
            <a:tailEnd/>
          </a:ln>
          <a:effectLst>
            <a:outerShdw dist="35921" dir="2700000" algn="ctr" rotWithShape="0">
              <a:srgbClr val="003300"/>
            </a:outerShdw>
          </a:effectLst>
        </p:spPr>
        <p:txBody>
          <a:bodyPr wrap="square">
            <a:spAutoFit/>
          </a:bodyPr>
          <a:lstStyle/>
          <a:p>
            <a:pPr algn="ctr" eaLnBrk="0" hangingPunct="0">
              <a:defRPr/>
            </a:pPr>
            <a:r>
              <a:rPr lang="zh-CN" altLang="en-US" sz="2800" dirty="0" smtClean="0">
                <a:solidFill>
                  <a:srgbClr val="990000"/>
                </a:solidFill>
              </a:rPr>
              <a:t>什么是</a:t>
            </a:r>
            <a:endParaRPr lang="en-US" altLang="zh-CN" sz="2800" dirty="0" smtClean="0">
              <a:solidFill>
                <a:srgbClr val="990000"/>
              </a:solidFill>
            </a:endParaRPr>
          </a:p>
          <a:p>
            <a:pPr algn="ctr" eaLnBrk="0" hangingPunct="0">
              <a:defRPr/>
            </a:pPr>
            <a:r>
              <a:rPr lang="zh-CN" altLang="en-US" sz="2800" dirty="0" smtClean="0">
                <a:solidFill>
                  <a:srgbClr val="990000"/>
                </a:solidFill>
              </a:rPr>
              <a:t>数据结构</a:t>
            </a:r>
            <a:endParaRPr lang="en-US" altLang="zh-CN" sz="2800" b="1" dirty="0">
              <a:solidFill>
                <a:srgbClr val="FFFFFF"/>
              </a:solidFill>
              <a:ea typeface="宋体" pitchFamily="2" charset="-122"/>
            </a:endParaRPr>
          </a:p>
        </p:txBody>
      </p:sp>
      <p:sp>
        <p:nvSpPr>
          <p:cNvPr id="306201" name="Freeform 25"/>
          <p:cNvSpPr>
            <a:spLocks/>
          </p:cNvSpPr>
          <p:nvPr/>
        </p:nvSpPr>
        <p:spPr bwMode="gray">
          <a:xfrm>
            <a:off x="4192588" y="2290763"/>
            <a:ext cx="679450" cy="1857375"/>
          </a:xfrm>
          <a:custGeom>
            <a:avLst/>
            <a:gdLst/>
            <a:ahLst/>
            <a:cxnLst>
              <a:cxn ang="0">
                <a:pos x="166" y="611"/>
              </a:cxn>
              <a:cxn ang="0">
                <a:pos x="92" y="813"/>
              </a:cxn>
              <a:cxn ang="0">
                <a:pos x="112" y="1008"/>
              </a:cxn>
              <a:cxn ang="0">
                <a:pos x="104" y="1192"/>
              </a:cxn>
              <a:cxn ang="0">
                <a:pos x="124" y="1383"/>
              </a:cxn>
              <a:cxn ang="0">
                <a:pos x="104" y="1555"/>
              </a:cxn>
              <a:cxn ang="0">
                <a:pos x="88" y="1674"/>
              </a:cxn>
              <a:cxn ang="0">
                <a:pos x="10" y="1800"/>
              </a:cxn>
              <a:cxn ang="0">
                <a:pos x="64" y="1982"/>
              </a:cxn>
              <a:cxn ang="0">
                <a:pos x="173" y="2259"/>
              </a:cxn>
              <a:cxn ang="0">
                <a:pos x="301" y="2490"/>
              </a:cxn>
              <a:cxn ang="0">
                <a:pos x="391" y="2676"/>
              </a:cxn>
              <a:cxn ang="0">
                <a:pos x="346" y="2816"/>
              </a:cxn>
              <a:cxn ang="0">
                <a:pos x="260" y="2919"/>
              </a:cxn>
              <a:cxn ang="0">
                <a:pos x="367" y="2961"/>
              </a:cxn>
              <a:cxn ang="0">
                <a:pos x="298" y="3273"/>
              </a:cxn>
              <a:cxn ang="0">
                <a:pos x="361" y="3396"/>
              </a:cxn>
              <a:cxn ang="0">
                <a:pos x="515" y="3140"/>
              </a:cxn>
              <a:cxn ang="0">
                <a:pos x="631" y="2934"/>
              </a:cxn>
              <a:cxn ang="0">
                <a:pos x="667" y="2771"/>
              </a:cxn>
              <a:cxn ang="0">
                <a:pos x="679" y="2640"/>
              </a:cxn>
              <a:cxn ang="0">
                <a:pos x="703" y="2448"/>
              </a:cxn>
              <a:cxn ang="0">
                <a:pos x="733" y="2257"/>
              </a:cxn>
              <a:cxn ang="0">
                <a:pos x="796" y="2021"/>
              </a:cxn>
              <a:cxn ang="0">
                <a:pos x="757" y="1725"/>
              </a:cxn>
              <a:cxn ang="0">
                <a:pos x="740" y="1476"/>
              </a:cxn>
              <a:cxn ang="0">
                <a:pos x="787" y="1280"/>
              </a:cxn>
              <a:cxn ang="0">
                <a:pos x="842" y="1223"/>
              </a:cxn>
              <a:cxn ang="0">
                <a:pos x="1093" y="1083"/>
              </a:cxn>
              <a:cxn ang="0">
                <a:pos x="1241" y="902"/>
              </a:cxn>
              <a:cxn ang="0">
                <a:pos x="1201" y="720"/>
              </a:cxn>
              <a:cxn ang="0">
                <a:pos x="1055" y="569"/>
              </a:cxn>
              <a:cxn ang="0">
                <a:pos x="1081" y="345"/>
              </a:cxn>
              <a:cxn ang="0">
                <a:pos x="999" y="249"/>
              </a:cxn>
              <a:cxn ang="0">
                <a:pos x="927" y="515"/>
              </a:cxn>
              <a:cxn ang="0">
                <a:pos x="866" y="690"/>
              </a:cxn>
              <a:cxn ang="0">
                <a:pos x="832" y="699"/>
              </a:cxn>
              <a:cxn ang="0">
                <a:pos x="656" y="641"/>
              </a:cxn>
              <a:cxn ang="0">
                <a:pos x="533" y="545"/>
              </a:cxn>
              <a:cxn ang="0">
                <a:pos x="595" y="434"/>
              </a:cxn>
              <a:cxn ang="0">
                <a:pos x="592" y="374"/>
              </a:cxn>
              <a:cxn ang="0">
                <a:pos x="613" y="345"/>
              </a:cxn>
              <a:cxn ang="0">
                <a:pos x="599" y="270"/>
              </a:cxn>
              <a:cxn ang="0">
                <a:pos x="617" y="231"/>
              </a:cxn>
              <a:cxn ang="0">
                <a:pos x="575" y="146"/>
              </a:cxn>
              <a:cxn ang="0">
                <a:pos x="550" y="98"/>
              </a:cxn>
              <a:cxn ang="0">
                <a:pos x="416" y="11"/>
              </a:cxn>
              <a:cxn ang="0">
                <a:pos x="256" y="12"/>
              </a:cxn>
              <a:cxn ang="0">
                <a:pos x="134" y="75"/>
              </a:cxn>
              <a:cxn ang="0">
                <a:pos x="112" y="126"/>
              </a:cxn>
              <a:cxn ang="0">
                <a:pos x="85" y="200"/>
              </a:cxn>
              <a:cxn ang="0">
                <a:pos x="58" y="269"/>
              </a:cxn>
              <a:cxn ang="0">
                <a:pos x="85" y="318"/>
              </a:cxn>
            </a:cxnLst>
            <a:rect l="0" t="0" r="r" b="b"/>
            <a:pathLst>
              <a:path w="1243" h="3407">
                <a:moveTo>
                  <a:pt x="109" y="377"/>
                </a:moveTo>
                <a:lnTo>
                  <a:pt x="128" y="466"/>
                </a:lnTo>
                <a:cubicBezTo>
                  <a:pt x="137" y="505"/>
                  <a:pt x="151" y="571"/>
                  <a:pt x="166" y="611"/>
                </a:cubicBezTo>
                <a:cubicBezTo>
                  <a:pt x="181" y="651"/>
                  <a:pt x="222" y="678"/>
                  <a:pt x="217" y="704"/>
                </a:cubicBezTo>
                <a:lnTo>
                  <a:pt x="133" y="770"/>
                </a:lnTo>
                <a:cubicBezTo>
                  <a:pt x="112" y="788"/>
                  <a:pt x="98" y="794"/>
                  <a:pt x="92" y="813"/>
                </a:cubicBezTo>
                <a:cubicBezTo>
                  <a:pt x="85" y="829"/>
                  <a:pt x="95" y="865"/>
                  <a:pt x="95" y="884"/>
                </a:cubicBezTo>
                <a:cubicBezTo>
                  <a:pt x="95" y="903"/>
                  <a:pt x="88" y="905"/>
                  <a:pt x="91" y="926"/>
                </a:cubicBezTo>
                <a:lnTo>
                  <a:pt x="112" y="1008"/>
                </a:lnTo>
                <a:lnTo>
                  <a:pt x="128" y="1079"/>
                </a:lnTo>
                <a:lnTo>
                  <a:pt x="113" y="1112"/>
                </a:lnTo>
                <a:lnTo>
                  <a:pt x="104" y="1192"/>
                </a:lnTo>
                <a:lnTo>
                  <a:pt x="113" y="1274"/>
                </a:lnTo>
                <a:cubicBezTo>
                  <a:pt x="115" y="1297"/>
                  <a:pt x="111" y="1314"/>
                  <a:pt x="113" y="1332"/>
                </a:cubicBezTo>
                <a:cubicBezTo>
                  <a:pt x="115" y="1351"/>
                  <a:pt x="122" y="1366"/>
                  <a:pt x="124" y="1383"/>
                </a:cubicBezTo>
                <a:cubicBezTo>
                  <a:pt x="126" y="1400"/>
                  <a:pt x="125" y="1418"/>
                  <a:pt x="128" y="1434"/>
                </a:cubicBezTo>
                <a:cubicBezTo>
                  <a:pt x="123" y="1450"/>
                  <a:pt x="99" y="1467"/>
                  <a:pt x="95" y="1487"/>
                </a:cubicBezTo>
                <a:cubicBezTo>
                  <a:pt x="91" y="1507"/>
                  <a:pt x="103" y="1535"/>
                  <a:pt x="104" y="1555"/>
                </a:cubicBezTo>
                <a:lnTo>
                  <a:pt x="95" y="1595"/>
                </a:lnTo>
                <a:lnTo>
                  <a:pt x="85" y="1629"/>
                </a:lnTo>
                <a:lnTo>
                  <a:pt x="88" y="1674"/>
                </a:lnTo>
                <a:cubicBezTo>
                  <a:pt x="86" y="1687"/>
                  <a:pt x="74" y="1696"/>
                  <a:pt x="71" y="1707"/>
                </a:cubicBezTo>
                <a:cubicBezTo>
                  <a:pt x="68" y="1718"/>
                  <a:pt x="79" y="1728"/>
                  <a:pt x="68" y="1743"/>
                </a:cubicBezTo>
                <a:cubicBezTo>
                  <a:pt x="58" y="1758"/>
                  <a:pt x="18" y="1782"/>
                  <a:pt x="10" y="1800"/>
                </a:cubicBezTo>
                <a:cubicBezTo>
                  <a:pt x="0" y="1817"/>
                  <a:pt x="11" y="1822"/>
                  <a:pt x="19" y="1854"/>
                </a:cubicBezTo>
                <a:lnTo>
                  <a:pt x="28" y="1916"/>
                </a:lnTo>
                <a:lnTo>
                  <a:pt x="64" y="1982"/>
                </a:lnTo>
                <a:lnTo>
                  <a:pt x="71" y="2037"/>
                </a:lnTo>
                <a:lnTo>
                  <a:pt x="85" y="2090"/>
                </a:lnTo>
                <a:lnTo>
                  <a:pt x="173" y="2259"/>
                </a:lnTo>
                <a:lnTo>
                  <a:pt x="223" y="2352"/>
                </a:lnTo>
                <a:lnTo>
                  <a:pt x="249" y="2402"/>
                </a:lnTo>
                <a:lnTo>
                  <a:pt x="301" y="2490"/>
                </a:lnTo>
                <a:lnTo>
                  <a:pt x="335" y="2559"/>
                </a:lnTo>
                <a:lnTo>
                  <a:pt x="362" y="2615"/>
                </a:lnTo>
                <a:cubicBezTo>
                  <a:pt x="371" y="2634"/>
                  <a:pt x="385" y="2659"/>
                  <a:pt x="391" y="2676"/>
                </a:cubicBezTo>
                <a:cubicBezTo>
                  <a:pt x="397" y="2693"/>
                  <a:pt x="392" y="2702"/>
                  <a:pt x="401" y="2717"/>
                </a:cubicBezTo>
                <a:lnTo>
                  <a:pt x="443" y="2765"/>
                </a:lnTo>
                <a:lnTo>
                  <a:pt x="346" y="2816"/>
                </a:lnTo>
                <a:lnTo>
                  <a:pt x="262" y="2874"/>
                </a:lnTo>
                <a:cubicBezTo>
                  <a:pt x="248" y="2892"/>
                  <a:pt x="263" y="2915"/>
                  <a:pt x="263" y="2922"/>
                </a:cubicBezTo>
                <a:cubicBezTo>
                  <a:pt x="263" y="2929"/>
                  <a:pt x="254" y="2913"/>
                  <a:pt x="260" y="2919"/>
                </a:cubicBezTo>
                <a:cubicBezTo>
                  <a:pt x="266" y="2932"/>
                  <a:pt x="276" y="2956"/>
                  <a:pt x="298" y="2958"/>
                </a:cubicBezTo>
                <a:lnTo>
                  <a:pt x="386" y="2942"/>
                </a:lnTo>
                <a:lnTo>
                  <a:pt x="367" y="2961"/>
                </a:lnTo>
                <a:lnTo>
                  <a:pt x="341" y="3069"/>
                </a:lnTo>
                <a:lnTo>
                  <a:pt x="370" y="3103"/>
                </a:lnTo>
                <a:lnTo>
                  <a:pt x="298" y="3273"/>
                </a:lnTo>
                <a:lnTo>
                  <a:pt x="268" y="3344"/>
                </a:lnTo>
                <a:cubicBezTo>
                  <a:pt x="266" y="3363"/>
                  <a:pt x="269" y="3380"/>
                  <a:pt x="284" y="3389"/>
                </a:cubicBezTo>
                <a:cubicBezTo>
                  <a:pt x="296" y="3397"/>
                  <a:pt x="335" y="3407"/>
                  <a:pt x="361" y="3396"/>
                </a:cubicBezTo>
                <a:lnTo>
                  <a:pt x="443" y="3321"/>
                </a:lnTo>
                <a:lnTo>
                  <a:pt x="491" y="3249"/>
                </a:lnTo>
                <a:lnTo>
                  <a:pt x="515" y="3140"/>
                </a:lnTo>
                <a:lnTo>
                  <a:pt x="564" y="3103"/>
                </a:lnTo>
                <a:lnTo>
                  <a:pt x="588" y="3055"/>
                </a:lnTo>
                <a:lnTo>
                  <a:pt x="631" y="2934"/>
                </a:lnTo>
                <a:lnTo>
                  <a:pt x="647" y="2831"/>
                </a:lnTo>
                <a:lnTo>
                  <a:pt x="668" y="2811"/>
                </a:lnTo>
                <a:cubicBezTo>
                  <a:pt x="671" y="2801"/>
                  <a:pt x="665" y="2789"/>
                  <a:pt x="667" y="2771"/>
                </a:cubicBezTo>
                <a:cubicBezTo>
                  <a:pt x="669" y="2753"/>
                  <a:pt x="679" y="2716"/>
                  <a:pt x="680" y="2702"/>
                </a:cubicBezTo>
                <a:cubicBezTo>
                  <a:pt x="678" y="2685"/>
                  <a:pt x="670" y="2695"/>
                  <a:pt x="670" y="2685"/>
                </a:cubicBezTo>
                <a:lnTo>
                  <a:pt x="679" y="2640"/>
                </a:lnTo>
                <a:lnTo>
                  <a:pt x="676" y="2589"/>
                </a:lnTo>
                <a:lnTo>
                  <a:pt x="685" y="2499"/>
                </a:lnTo>
                <a:lnTo>
                  <a:pt x="703" y="2448"/>
                </a:lnTo>
                <a:lnTo>
                  <a:pt x="712" y="2400"/>
                </a:lnTo>
                <a:lnTo>
                  <a:pt x="718" y="2331"/>
                </a:lnTo>
                <a:lnTo>
                  <a:pt x="733" y="2257"/>
                </a:lnTo>
                <a:lnTo>
                  <a:pt x="760" y="2133"/>
                </a:lnTo>
                <a:cubicBezTo>
                  <a:pt x="771" y="2106"/>
                  <a:pt x="793" y="2115"/>
                  <a:pt x="799" y="2096"/>
                </a:cubicBezTo>
                <a:cubicBezTo>
                  <a:pt x="805" y="2077"/>
                  <a:pt x="802" y="2051"/>
                  <a:pt x="796" y="2021"/>
                </a:cubicBezTo>
                <a:lnTo>
                  <a:pt x="764" y="1916"/>
                </a:lnTo>
                <a:lnTo>
                  <a:pt x="769" y="1788"/>
                </a:lnTo>
                <a:lnTo>
                  <a:pt x="757" y="1725"/>
                </a:lnTo>
                <a:lnTo>
                  <a:pt x="758" y="1676"/>
                </a:lnTo>
                <a:lnTo>
                  <a:pt x="745" y="1625"/>
                </a:lnTo>
                <a:lnTo>
                  <a:pt x="740" y="1476"/>
                </a:lnTo>
                <a:lnTo>
                  <a:pt x="757" y="1418"/>
                </a:lnTo>
                <a:lnTo>
                  <a:pt x="767" y="1338"/>
                </a:lnTo>
                <a:lnTo>
                  <a:pt x="787" y="1280"/>
                </a:lnTo>
                <a:lnTo>
                  <a:pt x="797" y="1223"/>
                </a:lnTo>
                <a:lnTo>
                  <a:pt x="806" y="1218"/>
                </a:lnTo>
                <a:lnTo>
                  <a:pt x="842" y="1223"/>
                </a:lnTo>
                <a:lnTo>
                  <a:pt x="997" y="1176"/>
                </a:lnTo>
                <a:lnTo>
                  <a:pt x="1070" y="1137"/>
                </a:lnTo>
                <a:lnTo>
                  <a:pt x="1093" y="1083"/>
                </a:lnTo>
                <a:cubicBezTo>
                  <a:pt x="1116" y="1063"/>
                  <a:pt x="1187" y="1039"/>
                  <a:pt x="1207" y="1017"/>
                </a:cubicBezTo>
                <a:cubicBezTo>
                  <a:pt x="1226" y="993"/>
                  <a:pt x="1204" y="970"/>
                  <a:pt x="1210" y="951"/>
                </a:cubicBezTo>
                <a:cubicBezTo>
                  <a:pt x="1216" y="932"/>
                  <a:pt x="1238" y="919"/>
                  <a:pt x="1241" y="902"/>
                </a:cubicBezTo>
                <a:cubicBezTo>
                  <a:pt x="1243" y="881"/>
                  <a:pt x="1230" y="867"/>
                  <a:pt x="1229" y="848"/>
                </a:cubicBezTo>
                <a:cubicBezTo>
                  <a:pt x="1228" y="829"/>
                  <a:pt x="1242" y="810"/>
                  <a:pt x="1237" y="789"/>
                </a:cubicBezTo>
                <a:cubicBezTo>
                  <a:pt x="1234" y="763"/>
                  <a:pt x="1208" y="745"/>
                  <a:pt x="1201" y="720"/>
                </a:cubicBezTo>
                <a:cubicBezTo>
                  <a:pt x="1195" y="689"/>
                  <a:pt x="1208" y="660"/>
                  <a:pt x="1195" y="641"/>
                </a:cubicBezTo>
                <a:cubicBezTo>
                  <a:pt x="1179" y="620"/>
                  <a:pt x="1144" y="620"/>
                  <a:pt x="1121" y="608"/>
                </a:cubicBezTo>
                <a:cubicBezTo>
                  <a:pt x="1098" y="596"/>
                  <a:pt x="1069" y="583"/>
                  <a:pt x="1055" y="569"/>
                </a:cubicBezTo>
                <a:cubicBezTo>
                  <a:pt x="1037" y="556"/>
                  <a:pt x="1038" y="541"/>
                  <a:pt x="1037" y="522"/>
                </a:cubicBezTo>
                <a:cubicBezTo>
                  <a:pt x="1036" y="503"/>
                  <a:pt x="1044" y="481"/>
                  <a:pt x="1051" y="452"/>
                </a:cubicBezTo>
                <a:cubicBezTo>
                  <a:pt x="1058" y="423"/>
                  <a:pt x="1076" y="374"/>
                  <a:pt x="1081" y="345"/>
                </a:cubicBezTo>
                <a:cubicBezTo>
                  <a:pt x="1088" y="304"/>
                  <a:pt x="1087" y="297"/>
                  <a:pt x="1082" y="281"/>
                </a:cubicBezTo>
                <a:cubicBezTo>
                  <a:pt x="1077" y="265"/>
                  <a:pt x="1066" y="251"/>
                  <a:pt x="1052" y="246"/>
                </a:cubicBezTo>
                <a:cubicBezTo>
                  <a:pt x="1040" y="242"/>
                  <a:pt x="1016" y="232"/>
                  <a:pt x="999" y="249"/>
                </a:cubicBezTo>
                <a:cubicBezTo>
                  <a:pt x="983" y="265"/>
                  <a:pt x="963" y="309"/>
                  <a:pt x="953" y="344"/>
                </a:cubicBezTo>
                <a:cubicBezTo>
                  <a:pt x="945" y="376"/>
                  <a:pt x="945" y="434"/>
                  <a:pt x="941" y="462"/>
                </a:cubicBezTo>
                <a:lnTo>
                  <a:pt x="927" y="515"/>
                </a:lnTo>
                <a:lnTo>
                  <a:pt x="907" y="545"/>
                </a:lnTo>
                <a:lnTo>
                  <a:pt x="883" y="626"/>
                </a:lnTo>
                <a:lnTo>
                  <a:pt x="866" y="690"/>
                </a:lnTo>
                <a:lnTo>
                  <a:pt x="869" y="780"/>
                </a:lnTo>
                <a:lnTo>
                  <a:pt x="860" y="782"/>
                </a:lnTo>
                <a:lnTo>
                  <a:pt x="832" y="699"/>
                </a:lnTo>
                <a:lnTo>
                  <a:pt x="794" y="659"/>
                </a:lnTo>
                <a:cubicBezTo>
                  <a:pt x="777" y="648"/>
                  <a:pt x="750" y="636"/>
                  <a:pt x="727" y="633"/>
                </a:cubicBezTo>
                <a:cubicBezTo>
                  <a:pt x="706" y="630"/>
                  <a:pt x="677" y="642"/>
                  <a:pt x="656" y="641"/>
                </a:cubicBezTo>
                <a:cubicBezTo>
                  <a:pt x="634" y="640"/>
                  <a:pt x="610" y="632"/>
                  <a:pt x="602" y="627"/>
                </a:cubicBezTo>
                <a:lnTo>
                  <a:pt x="605" y="609"/>
                </a:lnTo>
                <a:lnTo>
                  <a:pt x="533" y="545"/>
                </a:lnTo>
                <a:cubicBezTo>
                  <a:pt x="524" y="530"/>
                  <a:pt x="544" y="530"/>
                  <a:pt x="550" y="521"/>
                </a:cubicBezTo>
                <a:cubicBezTo>
                  <a:pt x="556" y="512"/>
                  <a:pt x="565" y="503"/>
                  <a:pt x="572" y="489"/>
                </a:cubicBezTo>
                <a:cubicBezTo>
                  <a:pt x="582" y="469"/>
                  <a:pt x="591" y="455"/>
                  <a:pt x="595" y="434"/>
                </a:cubicBezTo>
                <a:cubicBezTo>
                  <a:pt x="597" y="419"/>
                  <a:pt x="596" y="402"/>
                  <a:pt x="593" y="399"/>
                </a:cubicBezTo>
                <a:cubicBezTo>
                  <a:pt x="590" y="396"/>
                  <a:pt x="578" y="393"/>
                  <a:pt x="578" y="389"/>
                </a:cubicBezTo>
                <a:cubicBezTo>
                  <a:pt x="578" y="385"/>
                  <a:pt x="588" y="378"/>
                  <a:pt x="592" y="374"/>
                </a:cubicBezTo>
                <a:lnTo>
                  <a:pt x="604" y="365"/>
                </a:lnTo>
                <a:lnTo>
                  <a:pt x="599" y="342"/>
                </a:lnTo>
                <a:lnTo>
                  <a:pt x="613" y="345"/>
                </a:lnTo>
                <a:lnTo>
                  <a:pt x="602" y="306"/>
                </a:lnTo>
                <a:cubicBezTo>
                  <a:pt x="603" y="298"/>
                  <a:pt x="617" y="300"/>
                  <a:pt x="617" y="294"/>
                </a:cubicBezTo>
                <a:cubicBezTo>
                  <a:pt x="618" y="290"/>
                  <a:pt x="600" y="277"/>
                  <a:pt x="599" y="270"/>
                </a:cubicBezTo>
                <a:lnTo>
                  <a:pt x="622" y="261"/>
                </a:lnTo>
                <a:cubicBezTo>
                  <a:pt x="621" y="252"/>
                  <a:pt x="594" y="221"/>
                  <a:pt x="593" y="216"/>
                </a:cubicBezTo>
                <a:cubicBezTo>
                  <a:pt x="594" y="211"/>
                  <a:pt x="623" y="249"/>
                  <a:pt x="617" y="231"/>
                </a:cubicBezTo>
                <a:cubicBezTo>
                  <a:pt x="611" y="213"/>
                  <a:pt x="599" y="197"/>
                  <a:pt x="595" y="189"/>
                </a:cubicBezTo>
                <a:cubicBezTo>
                  <a:pt x="591" y="182"/>
                  <a:pt x="575" y="164"/>
                  <a:pt x="604" y="177"/>
                </a:cubicBezTo>
                <a:cubicBezTo>
                  <a:pt x="633" y="190"/>
                  <a:pt x="581" y="155"/>
                  <a:pt x="575" y="146"/>
                </a:cubicBezTo>
                <a:cubicBezTo>
                  <a:pt x="569" y="137"/>
                  <a:pt x="565" y="127"/>
                  <a:pt x="566" y="122"/>
                </a:cubicBezTo>
                <a:cubicBezTo>
                  <a:pt x="567" y="117"/>
                  <a:pt x="584" y="121"/>
                  <a:pt x="581" y="117"/>
                </a:cubicBezTo>
                <a:cubicBezTo>
                  <a:pt x="578" y="113"/>
                  <a:pt x="560" y="107"/>
                  <a:pt x="550" y="98"/>
                </a:cubicBezTo>
                <a:cubicBezTo>
                  <a:pt x="540" y="89"/>
                  <a:pt x="537" y="74"/>
                  <a:pt x="523" y="63"/>
                </a:cubicBezTo>
                <a:cubicBezTo>
                  <a:pt x="507" y="48"/>
                  <a:pt x="485" y="40"/>
                  <a:pt x="467" y="31"/>
                </a:cubicBezTo>
                <a:cubicBezTo>
                  <a:pt x="449" y="22"/>
                  <a:pt x="434" y="16"/>
                  <a:pt x="416" y="11"/>
                </a:cubicBezTo>
                <a:cubicBezTo>
                  <a:pt x="398" y="6"/>
                  <a:pt x="378" y="0"/>
                  <a:pt x="359" y="2"/>
                </a:cubicBezTo>
                <a:cubicBezTo>
                  <a:pt x="339" y="5"/>
                  <a:pt x="321" y="19"/>
                  <a:pt x="304" y="21"/>
                </a:cubicBezTo>
                <a:cubicBezTo>
                  <a:pt x="287" y="23"/>
                  <a:pt x="275" y="8"/>
                  <a:pt x="256" y="12"/>
                </a:cubicBezTo>
                <a:cubicBezTo>
                  <a:pt x="239" y="15"/>
                  <a:pt x="208" y="31"/>
                  <a:pt x="190" y="44"/>
                </a:cubicBezTo>
                <a:lnTo>
                  <a:pt x="136" y="87"/>
                </a:lnTo>
                <a:cubicBezTo>
                  <a:pt x="127" y="92"/>
                  <a:pt x="137" y="72"/>
                  <a:pt x="134" y="75"/>
                </a:cubicBezTo>
                <a:cubicBezTo>
                  <a:pt x="132" y="77"/>
                  <a:pt x="125" y="96"/>
                  <a:pt x="121" y="104"/>
                </a:cubicBezTo>
                <a:cubicBezTo>
                  <a:pt x="118" y="105"/>
                  <a:pt x="117" y="80"/>
                  <a:pt x="115" y="84"/>
                </a:cubicBezTo>
                <a:cubicBezTo>
                  <a:pt x="113" y="88"/>
                  <a:pt x="115" y="111"/>
                  <a:pt x="112" y="126"/>
                </a:cubicBezTo>
                <a:cubicBezTo>
                  <a:pt x="109" y="141"/>
                  <a:pt x="100" y="170"/>
                  <a:pt x="94" y="174"/>
                </a:cubicBezTo>
                <a:cubicBezTo>
                  <a:pt x="90" y="187"/>
                  <a:pt x="72" y="133"/>
                  <a:pt x="77" y="152"/>
                </a:cubicBezTo>
                <a:cubicBezTo>
                  <a:pt x="82" y="171"/>
                  <a:pt x="86" y="196"/>
                  <a:pt x="85" y="200"/>
                </a:cubicBezTo>
                <a:cubicBezTo>
                  <a:pt x="84" y="204"/>
                  <a:pt x="73" y="170"/>
                  <a:pt x="70" y="176"/>
                </a:cubicBezTo>
                <a:cubicBezTo>
                  <a:pt x="87" y="212"/>
                  <a:pt x="67" y="215"/>
                  <a:pt x="68" y="237"/>
                </a:cubicBezTo>
                <a:cubicBezTo>
                  <a:pt x="66" y="252"/>
                  <a:pt x="77" y="263"/>
                  <a:pt x="58" y="269"/>
                </a:cubicBezTo>
                <a:cubicBezTo>
                  <a:pt x="39" y="275"/>
                  <a:pt x="77" y="275"/>
                  <a:pt x="77" y="279"/>
                </a:cubicBezTo>
                <a:cubicBezTo>
                  <a:pt x="77" y="283"/>
                  <a:pt x="74" y="297"/>
                  <a:pt x="58" y="294"/>
                </a:cubicBezTo>
                <a:cubicBezTo>
                  <a:pt x="42" y="291"/>
                  <a:pt x="80" y="310"/>
                  <a:pt x="85" y="318"/>
                </a:cubicBezTo>
                <a:cubicBezTo>
                  <a:pt x="90" y="326"/>
                  <a:pt x="85" y="334"/>
                  <a:pt x="89" y="344"/>
                </a:cubicBezTo>
                <a:lnTo>
                  <a:pt x="109" y="377"/>
                </a:lnTo>
                <a:close/>
              </a:path>
            </a:pathLst>
          </a:custGeom>
          <a:gradFill rotWithShape="1">
            <a:gsLst>
              <a:gs pos="0">
                <a:schemeClr val="accent1"/>
              </a:gs>
              <a:gs pos="100000">
                <a:schemeClr val="accent1">
                  <a:gamma/>
                  <a:shade val="0"/>
                  <a:invGamma/>
                </a:schemeClr>
              </a:gs>
            </a:gsLst>
            <a:lin ang="5400000" scaled="1"/>
          </a:gradFill>
          <a:ln w="9525" cap="flat" cmpd="sng">
            <a:noFill/>
            <a:prstDash val="solid"/>
            <a:round/>
            <a:headEnd/>
            <a:tailEnd/>
          </a:ln>
          <a:effectLst/>
        </p:spPr>
        <p:txBody>
          <a:bodyPr wrap="none" anchor="ctr"/>
          <a:lstStyle/>
          <a:p>
            <a:pPr>
              <a:defRPr/>
            </a:pPr>
            <a:endParaRPr lang="zh-CN" altLang="en-US">
              <a:ea typeface="宋体" pitchFamily="2" charset="-122"/>
            </a:endParaRPr>
          </a:p>
        </p:txBody>
      </p:sp>
      <p:sp>
        <p:nvSpPr>
          <p:cNvPr id="23" name="内容占位符 6"/>
          <p:cNvSpPr>
            <a:spLocks noGrp="1"/>
          </p:cNvSpPr>
          <p:nvPr>
            <p:ph sz="quarter" idx="16"/>
          </p:nvPr>
        </p:nvSpPr>
        <p:spPr>
          <a:xfrm>
            <a:off x="8313" y="78660"/>
            <a:ext cx="4795837" cy="586316"/>
          </a:xfrm>
        </p:spPr>
        <p:txBody>
          <a:bodyPr/>
          <a:lstStyle/>
          <a:p>
            <a:pPr lvl="0"/>
            <a:r>
              <a:rPr dirty="0" smtClean="0"/>
              <a:t>数据结构</a:t>
            </a:r>
          </a:p>
        </p:txBody>
      </p:sp>
    </p:spTree>
    <p:extLst>
      <p:ext uri="{BB962C8B-B14F-4D97-AF65-F5344CB8AC3E}">
        <p14:creationId xmlns:p14="http://schemas.microsoft.com/office/powerpoint/2010/main" val="10959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88069"/>
                                        </p:tgtEl>
                                        <p:attrNameLst>
                                          <p:attrName>style.visibility</p:attrName>
                                        </p:attrNameLst>
                                      </p:cBhvr>
                                      <p:to>
                                        <p:strVal val="visible"/>
                                      </p:to>
                                    </p:set>
                                    <p:anim calcmode="discrete" valueType="clr">
                                      <p:cBhvr override="childStyle">
                                        <p:cTn id="7" dur="80"/>
                                        <p:tgtEl>
                                          <p:spTgt spid="88069"/>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88069"/>
                                        </p:tgtEl>
                                        <p:attrNameLst>
                                          <p:attrName>fillcolor</p:attrName>
                                        </p:attrNameLst>
                                      </p:cBhvr>
                                      <p:tavLst>
                                        <p:tav tm="0">
                                          <p:val>
                                            <p:clrVal>
                                              <a:schemeClr val="accent2"/>
                                            </p:clrVal>
                                          </p:val>
                                        </p:tav>
                                        <p:tav tm="50000">
                                          <p:val>
                                            <p:clrVal>
                                              <a:schemeClr val="hlink"/>
                                            </p:clrVal>
                                          </p:val>
                                        </p:tav>
                                      </p:tavLst>
                                    </p:anim>
                                    <p:set>
                                      <p:cBhvr>
                                        <p:cTn id="9" dur="80"/>
                                        <p:tgtEl>
                                          <p:spTgt spid="88069"/>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306200"/>
                                        </p:tgtEl>
                                        <p:attrNameLst>
                                          <p:attrName>style.visibility</p:attrName>
                                        </p:attrNameLst>
                                      </p:cBhvr>
                                      <p:to>
                                        <p:strVal val="visible"/>
                                      </p:to>
                                    </p:set>
                                    <p:animEffect transition="in" filter="slide(fromBottom)">
                                      <p:cBhvr>
                                        <p:cTn id="14" dur="500"/>
                                        <p:tgtEl>
                                          <p:spTgt spid="30620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06199"/>
                                        </p:tgtEl>
                                        <p:attrNameLst>
                                          <p:attrName>style.visibility</p:attrName>
                                        </p:attrNameLst>
                                      </p:cBhvr>
                                      <p:to>
                                        <p:strVal val="visible"/>
                                      </p:to>
                                    </p:set>
                                    <p:animEffect transition="in" filter="slide(fromBottom)">
                                      <p:cBhvr>
                                        <p:cTn id="19" dur="500"/>
                                        <p:tgtEl>
                                          <p:spTgt spid="306199"/>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06196"/>
                                        </p:tgtEl>
                                        <p:attrNameLst>
                                          <p:attrName>style.visibility</p:attrName>
                                        </p:attrNameLst>
                                      </p:cBhvr>
                                      <p:to>
                                        <p:strVal val="visible"/>
                                      </p:to>
                                    </p:set>
                                    <p:animEffect transition="in" filter="slide(fromBottom)">
                                      <p:cBhvr>
                                        <p:cTn id="24" dur="500"/>
                                        <p:tgtEl>
                                          <p:spTgt spid="30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306196" grpId="0"/>
      <p:bldP spid="306199" grpId="0"/>
      <p:bldP spid="30620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53927" y="1749402"/>
            <a:ext cx="8445555" cy="2190780"/>
          </a:xfrm>
          <a:prstGeom prst="rect">
            <a:avLst/>
          </a:prstGeom>
          <a:noFill/>
          <a:ln w="9525">
            <a:noFill/>
            <a:miter lim="800000"/>
            <a:headEnd/>
            <a:tailEnd/>
          </a:ln>
        </p:spPr>
        <p:txBody>
          <a:bodyPr/>
          <a:lstStyle/>
          <a:p>
            <a:pPr marL="292100" indent="-292100">
              <a:spcBef>
                <a:spcPct val="20000"/>
              </a:spcBef>
              <a:buClr>
                <a:srgbClr val="000000"/>
              </a:buClr>
              <a:buSzPct val="90000"/>
              <a:buFont typeface="Arial" pitchFamily="34" charset="0"/>
              <a:buChar char="•"/>
            </a:pPr>
            <a:r>
              <a:rPr lang="zh-CN" altLang="en-US" sz="3200" dirty="0">
                <a:solidFill>
                  <a:srgbClr val="0070C0"/>
                </a:solidFill>
                <a:latin typeface="楷体_GB2312" pitchFamily="49" charset="-122"/>
                <a:ea typeface="楷体_GB2312" pitchFamily="49" charset="-122"/>
              </a:rPr>
              <a:t>数据元素</a:t>
            </a:r>
          </a:p>
          <a:p>
            <a:pPr marL="292100" indent="-292100">
              <a:spcBef>
                <a:spcPts val="1200"/>
              </a:spcBef>
              <a:buClr>
                <a:srgbClr val="000000"/>
              </a:buClr>
              <a:buSzPct val="90000"/>
              <a:buFont typeface="Wingdings" pitchFamily="2" charset="2"/>
              <a:buNone/>
            </a:pPr>
            <a:r>
              <a:rPr lang="zh-CN" altLang="en-US" sz="3200" b="0" dirty="0">
                <a:latin typeface="楷体_GB2312" pitchFamily="49" charset="-122"/>
                <a:ea typeface="楷体_GB2312" pitchFamily="49" charset="-122"/>
              </a:rPr>
              <a:t>    是数据（集合）中的一个</a:t>
            </a:r>
            <a:r>
              <a:rPr lang="zh-CN" altLang="en-US" sz="3200" b="0" dirty="0">
                <a:ea typeface="楷体_GB2312" pitchFamily="49" charset="-122"/>
              </a:rPr>
              <a:t>“</a:t>
            </a:r>
            <a:r>
              <a:rPr lang="zh-CN" altLang="en-US" sz="3200" dirty="0">
                <a:solidFill>
                  <a:srgbClr val="C00000"/>
                </a:solidFill>
                <a:latin typeface="楷体_GB2312" pitchFamily="49" charset="-122"/>
                <a:ea typeface="楷体_GB2312" pitchFamily="49" charset="-122"/>
              </a:rPr>
              <a:t>个体</a:t>
            </a:r>
            <a:r>
              <a:rPr lang="zh-CN" altLang="en-US" sz="3200" b="0" dirty="0">
                <a:ea typeface="楷体_GB2312" pitchFamily="49" charset="-122"/>
              </a:rPr>
              <a:t>”</a:t>
            </a:r>
            <a:r>
              <a:rPr lang="zh-CN" altLang="en-US" sz="3200" b="0" dirty="0">
                <a:latin typeface="楷体_GB2312" pitchFamily="49" charset="-122"/>
                <a:ea typeface="楷体_GB2312" pitchFamily="49" charset="-122"/>
              </a:rPr>
              <a:t>。</a:t>
            </a:r>
          </a:p>
          <a:p>
            <a:pPr marL="292100" indent="-292100">
              <a:spcBef>
                <a:spcPct val="20000"/>
              </a:spcBef>
              <a:buClr>
                <a:srgbClr val="000000"/>
              </a:buClr>
              <a:buSzPct val="90000"/>
              <a:buFont typeface="Wingdings" pitchFamily="2" charset="2"/>
              <a:buNone/>
            </a:pPr>
            <a:r>
              <a:rPr lang="zh-CN" altLang="en-US" sz="3200" b="0" dirty="0">
                <a:latin typeface="楷体_GB2312" pitchFamily="49" charset="-122"/>
                <a:ea typeface="楷体_GB2312" pitchFamily="49" charset="-122"/>
              </a:rPr>
              <a:t>   </a:t>
            </a:r>
            <a:r>
              <a:rPr lang="zh-CN" altLang="en-US" sz="3200" b="0" dirty="0" smtClean="0">
                <a:latin typeface="楷体_GB2312" pitchFamily="49" charset="-122"/>
                <a:ea typeface="楷体_GB2312" pitchFamily="49" charset="-122"/>
              </a:rPr>
              <a:t> 数据元素是</a:t>
            </a:r>
            <a:r>
              <a:rPr lang="zh-CN" altLang="en-US" sz="3200" b="0" dirty="0">
                <a:latin typeface="楷体_GB2312" pitchFamily="49" charset="-122"/>
                <a:ea typeface="楷体_GB2312" pitchFamily="49" charset="-122"/>
              </a:rPr>
              <a:t>数据的基本单位，是数据结构中讨论的</a:t>
            </a:r>
            <a:r>
              <a:rPr lang="zh-CN" altLang="en-US" sz="3200" dirty="0">
                <a:solidFill>
                  <a:srgbClr val="C00000"/>
                </a:solidFill>
                <a:latin typeface="楷体_GB2312" pitchFamily="49" charset="-122"/>
                <a:ea typeface="楷体_GB2312" pitchFamily="49" charset="-122"/>
              </a:rPr>
              <a:t>基本</a:t>
            </a:r>
            <a:r>
              <a:rPr lang="zh-CN" altLang="en-US" sz="3200" b="0" dirty="0">
                <a:latin typeface="楷体_GB2312" pitchFamily="49" charset="-122"/>
                <a:ea typeface="楷体_GB2312" pitchFamily="49" charset="-122"/>
              </a:rPr>
              <a:t>单位。  </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09518" y="1603350"/>
            <a:ext cx="8032860" cy="1860550"/>
          </a:xfrm>
          <a:prstGeom prst="rect">
            <a:avLst/>
          </a:prstGeom>
          <a:noFill/>
          <a:ln w="9525">
            <a:noFill/>
            <a:miter lim="800000"/>
            <a:headEnd/>
            <a:tailEnd/>
          </a:ln>
        </p:spPr>
        <p:txBody>
          <a:bodyPr wrap="square">
            <a:spAutoFit/>
          </a:bodyPr>
          <a:lstStyle/>
          <a:p>
            <a:pPr marL="292100" indent="-292100">
              <a:spcBef>
                <a:spcPct val="20000"/>
              </a:spcBef>
              <a:buClr>
                <a:srgbClr val="000000"/>
              </a:buClr>
              <a:buSzPct val="90000"/>
              <a:buFont typeface="Arial" pitchFamily="34" charset="0"/>
              <a:buChar char="•"/>
            </a:pPr>
            <a:r>
              <a:rPr lang="zh-CN" altLang="en-US" sz="3200" dirty="0" smtClean="0">
                <a:solidFill>
                  <a:srgbClr val="0070C0"/>
                </a:solidFill>
                <a:latin typeface="楷体_GB2312" pitchFamily="49" charset="-122"/>
                <a:ea typeface="楷体_GB2312" pitchFamily="49" charset="-122"/>
              </a:rPr>
              <a:t>数据项</a:t>
            </a:r>
            <a:endParaRPr lang="zh-CN" altLang="en-US" sz="3200" dirty="0">
              <a:solidFill>
                <a:srgbClr val="0070C0"/>
              </a:solidFill>
              <a:latin typeface="楷体_GB2312" pitchFamily="49" charset="-122"/>
              <a:ea typeface="楷体_GB2312" pitchFamily="49" charset="-122"/>
            </a:endParaRPr>
          </a:p>
          <a:p>
            <a:pPr>
              <a:spcBef>
                <a:spcPct val="50000"/>
              </a:spcBef>
              <a:buClr>
                <a:srgbClr val="000000"/>
              </a:buClr>
              <a:buSzPct val="90000"/>
              <a:buFont typeface="Wingdings" pitchFamily="2" charset="2"/>
              <a:buNone/>
            </a:pPr>
            <a:r>
              <a:rPr lang="zh-CN" altLang="en-US" sz="3200" b="0" dirty="0">
                <a:latin typeface="楷体_GB2312" pitchFamily="49" charset="-122"/>
                <a:ea typeface="楷体_GB2312" pitchFamily="49" charset="-122"/>
              </a:rPr>
              <a:t>    一个数据元素由若干个数据项组成，数据项是数据不可分割的</a:t>
            </a:r>
            <a:r>
              <a:rPr lang="zh-CN" altLang="en-US" sz="3200" dirty="0">
                <a:solidFill>
                  <a:srgbClr val="C00000"/>
                </a:solidFill>
                <a:latin typeface="楷体_GB2312" pitchFamily="49" charset="-122"/>
                <a:ea typeface="楷体_GB2312" pitchFamily="49" charset="-122"/>
              </a:rPr>
              <a:t>最小</a:t>
            </a:r>
            <a:r>
              <a:rPr lang="zh-CN" altLang="en-US" sz="3200" b="0" dirty="0">
                <a:latin typeface="楷体_GB2312" pitchFamily="49" charset="-122"/>
                <a:ea typeface="楷体_GB2312" pitchFamily="49" charset="-122"/>
              </a:rPr>
              <a:t>单位。</a:t>
            </a:r>
            <a:r>
              <a:rPr lang="zh-CN" altLang="en-US" sz="3200" b="0" dirty="0"/>
              <a:t>  </a:t>
            </a:r>
            <a:r>
              <a:rPr lang="zh-CN" altLang="en-US" sz="3200" b="0" dirty="0">
                <a:latin typeface="Tahoma" pitchFamily="34" charset="0"/>
              </a:rPr>
              <a:t>    </a:t>
            </a:r>
          </a:p>
        </p:txBody>
      </p:sp>
      <p:sp>
        <p:nvSpPr>
          <p:cNvPr id="31747" name="Text Box 3"/>
          <p:cNvSpPr txBox="1">
            <a:spLocks noChangeArrowheads="1"/>
          </p:cNvSpPr>
          <p:nvPr/>
        </p:nvSpPr>
        <p:spPr bwMode="auto">
          <a:xfrm>
            <a:off x="446031" y="3575052"/>
            <a:ext cx="1403350" cy="579437"/>
          </a:xfrm>
          <a:prstGeom prst="rect">
            <a:avLst/>
          </a:prstGeom>
          <a:noFill/>
          <a:ln w="9525">
            <a:noFill/>
            <a:miter lim="800000"/>
            <a:headEnd/>
            <a:tailEnd/>
          </a:ln>
        </p:spPr>
        <p:txBody>
          <a:bodyPr wrap="none">
            <a:spAutoFit/>
          </a:bodyPr>
          <a:lstStyle/>
          <a:p>
            <a:r>
              <a:rPr lang="zh-CN" altLang="en-US" sz="3200" b="0" dirty="0">
                <a:solidFill>
                  <a:srgbClr val="000000"/>
                </a:solidFill>
                <a:latin typeface="楷体_GB2312" pitchFamily="49" charset="-122"/>
                <a:ea typeface="楷体_GB2312" pitchFamily="49" charset="-122"/>
              </a:rPr>
              <a:t>例如：</a:t>
            </a:r>
            <a:endParaRPr lang="zh-CN" altLang="en-US" sz="2000" b="0" dirty="0">
              <a:solidFill>
                <a:srgbClr val="000000"/>
              </a:solidFill>
              <a:latin typeface="楷体_GB2312" pitchFamily="49" charset="-122"/>
              <a:ea typeface="楷体_GB2312" pitchFamily="49" charset="-122"/>
            </a:endParaRPr>
          </a:p>
        </p:txBody>
      </p:sp>
      <p:sp>
        <p:nvSpPr>
          <p:cNvPr id="31748" name="Text Box 4"/>
          <p:cNvSpPr txBox="1">
            <a:spLocks noChangeArrowheads="1"/>
          </p:cNvSpPr>
          <p:nvPr/>
        </p:nvSpPr>
        <p:spPr bwMode="auto">
          <a:xfrm>
            <a:off x="1797012" y="3611565"/>
            <a:ext cx="5211683" cy="523220"/>
          </a:xfrm>
          <a:prstGeom prst="rect">
            <a:avLst/>
          </a:prstGeom>
          <a:noFill/>
          <a:ln w="9525">
            <a:noFill/>
            <a:miter lim="800000"/>
            <a:headEnd/>
            <a:tailEnd/>
          </a:ln>
        </p:spPr>
        <p:txBody>
          <a:bodyPr wrap="none">
            <a:spAutoFit/>
          </a:bodyPr>
          <a:lstStyle/>
          <a:p>
            <a:r>
              <a:rPr lang="zh-CN" altLang="en-US" sz="2800" b="0" dirty="0">
                <a:solidFill>
                  <a:srgbClr val="000000"/>
                </a:solidFill>
                <a:latin typeface="楷体_GB2312" pitchFamily="49" charset="-122"/>
                <a:ea typeface="楷体_GB2312" pitchFamily="49" charset="-122"/>
              </a:rPr>
              <a:t>描述一</a:t>
            </a:r>
            <a:r>
              <a:rPr lang="zh-CN" altLang="en-US" sz="2800" b="0" dirty="0" smtClean="0">
                <a:solidFill>
                  <a:srgbClr val="000000"/>
                </a:solidFill>
                <a:latin typeface="楷体_GB2312" pitchFamily="49" charset="-122"/>
                <a:ea typeface="楷体_GB2312" pitchFamily="49" charset="-122"/>
              </a:rPr>
              <a:t>个学生的</a:t>
            </a:r>
            <a:r>
              <a:rPr lang="zh-CN" altLang="en-US" sz="2800" dirty="0">
                <a:solidFill>
                  <a:srgbClr val="C00000"/>
                </a:solidFill>
                <a:latin typeface="楷体_GB2312" pitchFamily="49" charset="-122"/>
                <a:ea typeface="楷体_GB2312" pitchFamily="49" charset="-122"/>
              </a:rPr>
              <a:t>数据元素</a:t>
            </a:r>
            <a:r>
              <a:rPr lang="zh-CN" altLang="en-US" sz="2800" b="0" dirty="0">
                <a:solidFill>
                  <a:srgbClr val="000000"/>
                </a:solidFill>
                <a:latin typeface="楷体_GB2312" pitchFamily="49" charset="-122"/>
                <a:ea typeface="楷体_GB2312" pitchFamily="49" charset="-122"/>
              </a:rPr>
              <a:t>可以是</a:t>
            </a:r>
            <a:endParaRPr lang="zh-CN" altLang="en-US" sz="2000" b="0" dirty="0">
              <a:solidFill>
                <a:srgbClr val="000000"/>
              </a:solidFill>
              <a:latin typeface="楷体_GB2312" pitchFamily="49" charset="-122"/>
              <a:ea typeface="楷体_GB2312" pitchFamily="49" charset="-122"/>
            </a:endParaRPr>
          </a:p>
        </p:txBody>
      </p:sp>
      <p:sp>
        <p:nvSpPr>
          <p:cNvPr id="31765" name="Text Box 84"/>
          <p:cNvSpPr txBox="1">
            <a:spLocks noChangeArrowheads="1"/>
          </p:cNvSpPr>
          <p:nvPr/>
        </p:nvSpPr>
        <p:spPr bwMode="auto">
          <a:xfrm>
            <a:off x="407861" y="5691514"/>
            <a:ext cx="8810425" cy="523220"/>
          </a:xfrm>
          <a:prstGeom prst="rect">
            <a:avLst/>
          </a:prstGeom>
          <a:noFill/>
          <a:ln w="9525">
            <a:noFill/>
            <a:miter lim="800000"/>
            <a:headEnd/>
            <a:tailEnd/>
          </a:ln>
        </p:spPr>
        <p:txBody>
          <a:bodyPr wrap="none">
            <a:spAutoFit/>
          </a:bodyPr>
          <a:lstStyle/>
          <a:p>
            <a:r>
              <a:rPr lang="zh-CN" altLang="en-US" sz="2800" dirty="0">
                <a:solidFill>
                  <a:srgbClr val="C00000"/>
                </a:solidFill>
                <a:latin typeface="楷体_GB2312" pitchFamily="49" charset="-122"/>
                <a:ea typeface="楷体_GB2312" pitchFamily="49" charset="-122"/>
              </a:rPr>
              <a:t>数据</a:t>
            </a:r>
            <a:r>
              <a:rPr lang="zh-CN" altLang="en-US" sz="2800" b="0" dirty="0">
                <a:latin typeface="楷体_GB2312" pitchFamily="49" charset="-122"/>
                <a:ea typeface="楷体_GB2312" pitchFamily="49" charset="-122"/>
              </a:rPr>
              <a:t>、</a:t>
            </a:r>
            <a:r>
              <a:rPr lang="zh-CN" altLang="en-US" sz="2800" dirty="0">
                <a:solidFill>
                  <a:srgbClr val="C00000"/>
                </a:solidFill>
                <a:latin typeface="楷体_GB2312" pitchFamily="49" charset="-122"/>
                <a:ea typeface="楷体_GB2312" pitchFamily="49" charset="-122"/>
              </a:rPr>
              <a:t>数据元素</a:t>
            </a:r>
            <a:r>
              <a:rPr lang="zh-CN" altLang="en-US" sz="2800" b="0" dirty="0">
                <a:latin typeface="楷体_GB2312" pitchFamily="49" charset="-122"/>
                <a:ea typeface="楷体_GB2312" pitchFamily="49" charset="-122"/>
              </a:rPr>
              <a:t>和</a:t>
            </a:r>
            <a:r>
              <a:rPr lang="zh-CN" altLang="en-US" sz="2800" dirty="0">
                <a:solidFill>
                  <a:srgbClr val="C00000"/>
                </a:solidFill>
                <a:latin typeface="楷体_GB2312" pitchFamily="49" charset="-122"/>
                <a:ea typeface="楷体_GB2312" pitchFamily="49" charset="-122"/>
              </a:rPr>
              <a:t>数据项</a:t>
            </a:r>
            <a:r>
              <a:rPr lang="zh-CN" altLang="en-US" sz="2800" b="0" dirty="0">
                <a:latin typeface="楷体_GB2312" pitchFamily="49" charset="-122"/>
                <a:ea typeface="楷体_GB2312" pitchFamily="49" charset="-122"/>
              </a:rPr>
              <a:t>反映了数据组织的</a:t>
            </a:r>
            <a:r>
              <a:rPr lang="zh-CN" altLang="en-US" sz="2800" dirty="0">
                <a:solidFill>
                  <a:srgbClr val="C00000"/>
                </a:solidFill>
                <a:latin typeface="楷体_GB2312" pitchFamily="49" charset="-122"/>
                <a:ea typeface="楷体_GB2312" pitchFamily="49" charset="-122"/>
              </a:rPr>
              <a:t>三个</a:t>
            </a:r>
            <a:r>
              <a:rPr lang="zh-CN" altLang="en-US" sz="2800" dirty="0" smtClean="0">
                <a:solidFill>
                  <a:srgbClr val="C00000"/>
                </a:solidFill>
                <a:latin typeface="楷体_GB2312" pitchFamily="49" charset="-122"/>
                <a:ea typeface="楷体_GB2312" pitchFamily="49" charset="-122"/>
              </a:rPr>
              <a:t>层次</a:t>
            </a:r>
            <a:r>
              <a:rPr lang="zh-CN" altLang="en-US" sz="2800" b="0" dirty="0" smtClean="0">
                <a:latin typeface="楷体_GB2312" pitchFamily="49" charset="-122"/>
                <a:ea typeface="楷体_GB2312" pitchFamily="49" charset="-122"/>
              </a:rPr>
              <a:t>。</a:t>
            </a:r>
            <a:endParaRPr lang="zh-CN" altLang="en-US" sz="2800" b="0" dirty="0">
              <a:latin typeface="楷体_GB2312" pitchFamily="49" charset="-122"/>
              <a:ea typeface="楷体_GB2312" pitchFamily="49" charset="-122"/>
            </a:endParaRPr>
          </a:p>
        </p:txBody>
      </p:sp>
      <p:sp>
        <p:nvSpPr>
          <p:cNvPr id="16" name="内容占位符 15"/>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7"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graphicFrame>
        <p:nvGraphicFramePr>
          <p:cNvPr id="9" name="Group 68"/>
          <p:cNvGraphicFramePr>
            <a:graphicFrameLocks noGrp="1"/>
          </p:cNvGraphicFramePr>
          <p:nvPr>
            <p:extLst>
              <p:ext uri="{D42A27DB-BD31-4B8C-83A1-F6EECF244321}">
                <p14:modId xmlns:p14="http://schemas.microsoft.com/office/powerpoint/2010/main" val="1332159367"/>
              </p:ext>
            </p:extLst>
          </p:nvPr>
        </p:nvGraphicFramePr>
        <p:xfrm>
          <a:off x="806448" y="4401108"/>
          <a:ext cx="7239000" cy="1016000"/>
        </p:xfrm>
        <a:graphic>
          <a:graphicData uri="http://schemas.openxmlformats.org/drawingml/2006/table">
            <a:tbl>
              <a:tblPr/>
              <a:tblGrid>
                <a:gridCol w="919125"/>
                <a:gridCol w="1350981"/>
                <a:gridCol w="1768494"/>
                <a:gridCol w="1189059"/>
                <a:gridCol w="949338"/>
                <a:gridCol w="1062003"/>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rPr>
                        <a:t>姓名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rPr>
                        <a:t>    性别</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rPr>
                        <a:t>  出生日期</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   </a:t>
                      </a:r>
                      <a:r>
                        <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rPr>
                        <a:t>专业</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rPr>
                        <a:t>  班级</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  </a:t>
                      </a:r>
                      <a:r>
                        <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rPr>
                        <a:t>籍贯</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rPr>
                        <a:t>王一</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rPr>
                        <a:t>    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     2003</a:t>
                      </a:r>
                      <a:endPar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rPr>
                        <a:t>计算机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2101</a:t>
                      </a:r>
                      <a:endPar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rgbClr val="000000"/>
                          </a:solidFill>
                          <a:effectLst/>
                          <a:latin typeface="Times New Roman" pitchFamily="18" charset="0"/>
                          <a:ea typeface="楷体_GB2312" pitchFamily="49" charset="-122"/>
                        </a:rPr>
                        <a:t>  辽宁</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p:cTn id="7" dur="500" fill="hold"/>
                                        <p:tgtEl>
                                          <p:spTgt spid="31748"/>
                                        </p:tgtEl>
                                        <p:attrNameLst>
                                          <p:attrName>ppt_w</p:attrName>
                                        </p:attrNameLst>
                                      </p:cBhvr>
                                      <p:tavLst>
                                        <p:tav tm="0">
                                          <p:val>
                                            <p:fltVal val="0"/>
                                          </p:val>
                                        </p:tav>
                                        <p:tav tm="100000">
                                          <p:val>
                                            <p:strVal val="#ppt_w"/>
                                          </p:val>
                                        </p:tav>
                                      </p:tavLst>
                                    </p:anim>
                                    <p:anim calcmode="lin" valueType="num">
                                      <p:cBhvr>
                                        <p:cTn id="8" dur="500" fill="hold"/>
                                        <p:tgtEl>
                                          <p:spTgt spid="31748"/>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31747"/>
                                        </p:tgtEl>
                                        <p:attrNameLst>
                                          <p:attrName>style.visibility</p:attrName>
                                        </p:attrNameLst>
                                      </p:cBhvr>
                                      <p:to>
                                        <p:strVal val="visible"/>
                                      </p:to>
                                    </p:set>
                                    <p:anim calcmode="lin" valueType="num">
                                      <p:cBhvr>
                                        <p:cTn id="11" dur="500" fill="hold"/>
                                        <p:tgtEl>
                                          <p:spTgt spid="31747"/>
                                        </p:tgtEl>
                                        <p:attrNameLst>
                                          <p:attrName>ppt_w</p:attrName>
                                        </p:attrNameLst>
                                      </p:cBhvr>
                                      <p:tavLst>
                                        <p:tav tm="0">
                                          <p:val>
                                            <p:fltVal val="0"/>
                                          </p:val>
                                        </p:tav>
                                        <p:tav tm="100000">
                                          <p:val>
                                            <p:strVal val="#ppt_w"/>
                                          </p:val>
                                        </p:tav>
                                      </p:tavLst>
                                    </p:anim>
                                    <p:anim calcmode="lin" valueType="num">
                                      <p:cBhvr>
                                        <p:cTn id="12" dur="500" fill="hold"/>
                                        <p:tgtEl>
                                          <p:spTgt spid="3174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31765"/>
                                        </p:tgtEl>
                                        <p:attrNameLst>
                                          <p:attrName>style.visibility</p:attrName>
                                        </p:attrNameLst>
                                      </p:cBhvr>
                                      <p:to>
                                        <p:strVal val="visible"/>
                                      </p:to>
                                    </p:set>
                                    <p:anim calcmode="lin" valueType="num">
                                      <p:cBhvr>
                                        <p:cTn id="23" dur="500" fill="hold"/>
                                        <p:tgtEl>
                                          <p:spTgt spid="31765"/>
                                        </p:tgtEl>
                                        <p:attrNameLst>
                                          <p:attrName>ppt_w</p:attrName>
                                        </p:attrNameLst>
                                      </p:cBhvr>
                                      <p:tavLst>
                                        <p:tav tm="0">
                                          <p:val>
                                            <p:fltVal val="0"/>
                                          </p:val>
                                        </p:tav>
                                        <p:tav tm="100000">
                                          <p:val>
                                            <p:strVal val="#ppt_w"/>
                                          </p:val>
                                        </p:tav>
                                      </p:tavLst>
                                    </p:anim>
                                    <p:anim calcmode="lin" valueType="num">
                                      <p:cBhvr>
                                        <p:cTn id="24" dur="500" fill="hold"/>
                                        <p:tgtEl>
                                          <p:spTgt spid="317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8" grpId="0"/>
      <p:bldP spid="3176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73005" y="1603350"/>
            <a:ext cx="7924800" cy="1963614"/>
          </a:xfrm>
          <a:prstGeom prst="rect">
            <a:avLst/>
          </a:prstGeom>
          <a:noFill/>
          <a:ln w="9525">
            <a:noFill/>
            <a:miter lim="800000"/>
            <a:headEnd/>
            <a:tailEnd/>
          </a:ln>
        </p:spPr>
        <p:txBody>
          <a:bodyPr>
            <a:spAutoFit/>
          </a:bodyPr>
          <a:lstStyle/>
          <a:p>
            <a:pPr marL="292100" indent="-292100">
              <a:lnSpc>
                <a:spcPct val="140000"/>
              </a:lnSpc>
              <a:spcBef>
                <a:spcPct val="20000"/>
              </a:spcBef>
              <a:buClr>
                <a:srgbClr val="000000"/>
              </a:buClr>
              <a:buSzPct val="90000"/>
              <a:buFont typeface="Arial" pitchFamily="34" charset="0"/>
              <a:buChar char="•"/>
            </a:pPr>
            <a:r>
              <a:rPr lang="zh-CN" altLang="en-US" sz="3200" dirty="0" smtClean="0">
                <a:solidFill>
                  <a:srgbClr val="0070C0"/>
                </a:solidFill>
                <a:latin typeface="楷体_GB2312" pitchFamily="49" charset="-122"/>
                <a:ea typeface="楷体_GB2312" pitchFamily="49" charset="-122"/>
              </a:rPr>
              <a:t>数据</a:t>
            </a:r>
            <a:r>
              <a:rPr lang="zh-CN" altLang="en-US" sz="3200" dirty="0">
                <a:solidFill>
                  <a:srgbClr val="0070C0"/>
                </a:solidFill>
                <a:latin typeface="楷体_GB2312" pitchFamily="49" charset="-122"/>
                <a:ea typeface="楷体_GB2312" pitchFamily="49" charset="-122"/>
              </a:rPr>
              <a:t>对象</a:t>
            </a:r>
          </a:p>
          <a:p>
            <a:pPr>
              <a:lnSpc>
                <a:spcPct val="120000"/>
              </a:lnSpc>
              <a:spcBef>
                <a:spcPts val="0"/>
              </a:spcBef>
              <a:buClr>
                <a:srgbClr val="000000"/>
              </a:buClr>
              <a:buSzPct val="90000"/>
              <a:buFont typeface="Wingdings" pitchFamily="2" charset="2"/>
              <a:buNone/>
            </a:pPr>
            <a:r>
              <a:rPr lang="zh-CN" altLang="en-US" sz="3200" b="0" dirty="0">
                <a:latin typeface="楷体_GB2312" pitchFamily="49" charset="-122"/>
                <a:ea typeface="楷体_GB2312" pitchFamily="49" charset="-122"/>
              </a:rPr>
              <a:t>    </a:t>
            </a:r>
            <a:r>
              <a:rPr lang="zh-CN" altLang="en-US" sz="3200" b="0" dirty="0" smtClean="0">
                <a:latin typeface="楷体_GB2312" pitchFamily="49" charset="-122"/>
                <a:ea typeface="楷体_GB2312" pitchFamily="49" charset="-122"/>
              </a:rPr>
              <a:t>是</a:t>
            </a:r>
            <a:r>
              <a:rPr lang="zh-CN" altLang="en-US" sz="3200" dirty="0">
                <a:solidFill>
                  <a:srgbClr val="C00000"/>
                </a:solidFill>
                <a:latin typeface="楷体_GB2312" pitchFamily="49" charset="-122"/>
                <a:ea typeface="楷体_GB2312" pitchFamily="49" charset="-122"/>
              </a:rPr>
              <a:t>性质相同</a:t>
            </a:r>
            <a:r>
              <a:rPr lang="zh-CN" altLang="en-US" sz="3200" b="0" dirty="0">
                <a:latin typeface="楷体_GB2312" pitchFamily="49" charset="-122"/>
                <a:ea typeface="楷体_GB2312" pitchFamily="49" charset="-122"/>
              </a:rPr>
              <a:t>的数据元素的集合，是数据的一个</a:t>
            </a:r>
            <a:r>
              <a:rPr lang="zh-CN" altLang="en-US" sz="3200" dirty="0">
                <a:solidFill>
                  <a:srgbClr val="C00000"/>
                </a:solidFill>
                <a:latin typeface="楷体_GB2312" pitchFamily="49" charset="-122"/>
                <a:ea typeface="楷体_GB2312" pitchFamily="49" charset="-122"/>
              </a:rPr>
              <a:t>子集</a:t>
            </a:r>
            <a:r>
              <a:rPr lang="zh-CN" altLang="en-US" sz="3200" b="0" dirty="0">
                <a:latin typeface="楷体_GB2312" pitchFamily="49" charset="-122"/>
                <a:ea typeface="楷体_GB2312" pitchFamily="49" charset="-122"/>
              </a:rPr>
              <a:t>。</a:t>
            </a:r>
          </a:p>
        </p:txBody>
      </p:sp>
      <p:sp>
        <p:nvSpPr>
          <p:cNvPr id="32771" name="Rectangle 3"/>
          <p:cNvSpPr>
            <a:spLocks noChangeArrowheads="1"/>
          </p:cNvSpPr>
          <p:nvPr/>
        </p:nvSpPr>
        <p:spPr bwMode="auto">
          <a:xfrm>
            <a:off x="519057" y="3611565"/>
            <a:ext cx="7924800" cy="2614612"/>
          </a:xfrm>
          <a:prstGeom prst="rect">
            <a:avLst/>
          </a:prstGeom>
          <a:noFill/>
          <a:ln w="9525">
            <a:noFill/>
            <a:miter lim="800000"/>
            <a:headEnd/>
            <a:tailEnd/>
          </a:ln>
        </p:spPr>
        <p:txBody>
          <a:bodyPr>
            <a:spAutoFit/>
          </a:bodyPr>
          <a:lstStyle/>
          <a:p>
            <a:pPr>
              <a:lnSpc>
                <a:spcPct val="140000"/>
              </a:lnSpc>
              <a:spcBef>
                <a:spcPct val="50000"/>
              </a:spcBef>
              <a:buClr>
                <a:srgbClr val="000000"/>
              </a:buClr>
              <a:buSzPct val="90000"/>
              <a:buFont typeface="Wingdings" pitchFamily="2" charset="2"/>
              <a:buNone/>
            </a:pPr>
            <a:r>
              <a:rPr lang="zh-CN" altLang="en-US" sz="2800" b="0" dirty="0">
                <a:latin typeface="楷体_GB2312" pitchFamily="49" charset="-122"/>
                <a:ea typeface="楷体_GB2312" pitchFamily="49" charset="-122"/>
              </a:rPr>
              <a:t>例如：整数数据对象是集合</a:t>
            </a:r>
          </a:p>
          <a:p>
            <a:pPr>
              <a:spcBef>
                <a:spcPct val="50000"/>
              </a:spcBef>
              <a:buClr>
                <a:srgbClr val="000000"/>
              </a:buClr>
              <a:buSzPct val="90000"/>
              <a:buFont typeface="Wingdings" pitchFamily="2" charset="2"/>
              <a:buNone/>
            </a:pPr>
            <a:r>
              <a:rPr lang="zh-CN" altLang="en-US" sz="2800" b="0" dirty="0">
                <a:latin typeface="楷体_GB2312" pitchFamily="49" charset="-122"/>
                <a:ea typeface="楷体_GB2312" pitchFamily="49" charset="-122"/>
              </a:rPr>
              <a:t>            </a:t>
            </a:r>
            <a:r>
              <a:rPr lang="en-US" altLang="zh-CN" sz="2800" b="0" dirty="0">
                <a:latin typeface="楷体_GB2312" pitchFamily="49" charset="-122"/>
                <a:ea typeface="楷体_GB2312" pitchFamily="49" charset="-122"/>
              </a:rPr>
              <a:t>N={0,</a:t>
            </a:r>
            <a:r>
              <a:rPr lang="en-US" altLang="zh-CN" sz="2800" b="0" dirty="0">
                <a:latin typeface="楷体_GB2312" pitchFamily="49" charset="-122"/>
                <a:ea typeface="楷体_GB2312" pitchFamily="49" charset="-122"/>
                <a:sym typeface="Symbol" pitchFamily="18" charset="2"/>
              </a:rPr>
              <a:t>1,2,</a:t>
            </a:r>
            <a:r>
              <a:rPr lang="en-US" altLang="zh-CN" sz="2800" b="0" dirty="0">
                <a:ea typeface="楷体_GB2312" pitchFamily="49" charset="-122"/>
                <a:sym typeface="Symbol" pitchFamily="18" charset="2"/>
              </a:rPr>
              <a:t>…</a:t>
            </a:r>
            <a:r>
              <a:rPr lang="en-US" altLang="zh-CN" sz="2800" b="0" dirty="0">
                <a:latin typeface="楷体_GB2312" pitchFamily="49" charset="-122"/>
                <a:ea typeface="楷体_GB2312" pitchFamily="49" charset="-122"/>
                <a:sym typeface="Symbol" pitchFamily="18" charset="2"/>
              </a:rPr>
              <a:t>}</a:t>
            </a:r>
          </a:p>
          <a:p>
            <a:pPr>
              <a:spcBef>
                <a:spcPct val="50000"/>
              </a:spcBef>
              <a:buClr>
                <a:srgbClr val="000000"/>
              </a:buClr>
              <a:buSzPct val="90000"/>
              <a:buFont typeface="Wingdings" pitchFamily="2" charset="2"/>
              <a:buNone/>
            </a:pPr>
            <a:r>
              <a:rPr lang="en-US" altLang="zh-CN" sz="2800" b="0" dirty="0">
                <a:latin typeface="楷体_GB2312" pitchFamily="49" charset="-122"/>
                <a:ea typeface="楷体_GB2312" pitchFamily="49" charset="-122"/>
                <a:sym typeface="Symbol" pitchFamily="18" charset="2"/>
              </a:rPr>
              <a:t>      </a:t>
            </a:r>
            <a:r>
              <a:rPr lang="zh-CN" altLang="en-US" sz="2800" b="0" dirty="0">
                <a:latin typeface="楷体_GB2312" pitchFamily="49" charset="-122"/>
                <a:ea typeface="楷体_GB2312" pitchFamily="49" charset="-122"/>
                <a:sym typeface="Symbol" pitchFamily="18" charset="2"/>
              </a:rPr>
              <a:t>字母字符数据对象是集合    </a:t>
            </a:r>
          </a:p>
          <a:p>
            <a:pPr>
              <a:spcBef>
                <a:spcPct val="50000"/>
              </a:spcBef>
              <a:buClr>
                <a:srgbClr val="000000"/>
              </a:buClr>
              <a:buSzPct val="90000"/>
              <a:buFont typeface="Wingdings" pitchFamily="2" charset="2"/>
              <a:buNone/>
            </a:pPr>
            <a:r>
              <a:rPr lang="zh-CN" altLang="en-US" sz="2800" b="0" dirty="0">
                <a:latin typeface="楷体_GB2312" pitchFamily="49" charset="-122"/>
                <a:ea typeface="楷体_GB2312" pitchFamily="49" charset="-122"/>
                <a:sym typeface="Symbol" pitchFamily="18" charset="2"/>
              </a:rPr>
              <a:t>            </a:t>
            </a:r>
            <a:r>
              <a:rPr lang="en-US" altLang="zh-CN" sz="2800" b="0" dirty="0">
                <a:latin typeface="楷体_GB2312" pitchFamily="49" charset="-122"/>
                <a:ea typeface="楷体_GB2312" pitchFamily="49" charset="-122"/>
                <a:sym typeface="Symbol" pitchFamily="18" charset="2"/>
              </a:rPr>
              <a:t>C={</a:t>
            </a:r>
            <a:r>
              <a:rPr lang="en-US" altLang="zh-CN" sz="2800" b="0" dirty="0">
                <a:ea typeface="楷体_GB2312" pitchFamily="49" charset="-122"/>
                <a:sym typeface="Symbol" pitchFamily="18" charset="2"/>
              </a:rPr>
              <a:t>‘</a:t>
            </a:r>
            <a:r>
              <a:rPr lang="en-US" altLang="zh-CN" sz="2800" b="0" dirty="0">
                <a:latin typeface="楷体_GB2312" pitchFamily="49" charset="-122"/>
                <a:ea typeface="楷体_GB2312" pitchFamily="49" charset="-122"/>
                <a:sym typeface="Symbol" pitchFamily="18" charset="2"/>
              </a:rPr>
              <a:t>A</a:t>
            </a:r>
            <a:r>
              <a:rPr lang="en-US" altLang="zh-CN" sz="2800" b="0" dirty="0" smtClean="0">
                <a:ea typeface="楷体_GB2312" pitchFamily="49" charset="-122"/>
                <a:sym typeface="Symbol" pitchFamily="18" charset="2"/>
              </a:rPr>
              <a:t>’</a:t>
            </a:r>
            <a:r>
              <a:rPr lang="en-US" altLang="zh-CN" sz="2800" b="0" dirty="0" smtClean="0">
                <a:latin typeface="楷体_GB2312" pitchFamily="49" charset="-122"/>
                <a:ea typeface="楷体_GB2312" pitchFamily="49" charset="-122"/>
                <a:sym typeface="Symbol" pitchFamily="18" charset="2"/>
              </a:rPr>
              <a:t>,</a:t>
            </a:r>
            <a:r>
              <a:rPr lang="en-US" altLang="zh-CN" sz="2800" b="0" dirty="0">
                <a:ea typeface="楷体_GB2312" pitchFamily="49" charset="-122"/>
                <a:sym typeface="Symbol" pitchFamily="18" charset="2"/>
              </a:rPr>
              <a:t> ‘</a:t>
            </a:r>
            <a:r>
              <a:rPr lang="en-US" altLang="zh-CN" sz="2800" b="0" dirty="0" smtClean="0">
                <a:latin typeface="楷体_GB2312" pitchFamily="49" charset="-122"/>
                <a:ea typeface="楷体_GB2312" pitchFamily="49" charset="-122"/>
                <a:sym typeface="Symbol" pitchFamily="18" charset="2"/>
              </a:rPr>
              <a:t>B</a:t>
            </a:r>
            <a:r>
              <a:rPr lang="en-US" altLang="zh-CN" sz="2800" b="0" dirty="0" smtClean="0">
                <a:ea typeface="楷体_GB2312" pitchFamily="49" charset="-122"/>
                <a:sym typeface="Symbol" pitchFamily="18" charset="2"/>
              </a:rPr>
              <a:t>’</a:t>
            </a:r>
            <a:r>
              <a:rPr lang="en-US" altLang="zh-CN" sz="2800" b="0" dirty="0" smtClean="0">
                <a:latin typeface="楷体_GB2312" pitchFamily="49" charset="-122"/>
                <a:ea typeface="楷体_GB2312" pitchFamily="49" charset="-122"/>
                <a:sym typeface="Symbol" pitchFamily="18" charset="2"/>
              </a:rPr>
              <a:t>,</a:t>
            </a:r>
            <a:r>
              <a:rPr lang="en-US" altLang="zh-CN" sz="2800" b="0" dirty="0" smtClean="0">
                <a:ea typeface="楷体_GB2312" pitchFamily="49" charset="-122"/>
                <a:sym typeface="Symbol" pitchFamily="18" charset="2"/>
              </a:rPr>
              <a:t>…</a:t>
            </a:r>
            <a:r>
              <a:rPr lang="en-US" altLang="zh-CN" sz="2800" b="0" dirty="0" smtClean="0">
                <a:latin typeface="楷体_GB2312" pitchFamily="49" charset="-122"/>
                <a:ea typeface="楷体_GB2312" pitchFamily="49" charset="-122"/>
                <a:sym typeface="Symbol" pitchFamily="18" charset="2"/>
              </a:rPr>
              <a:t>,</a:t>
            </a:r>
            <a:r>
              <a:rPr lang="en-US" altLang="zh-CN" sz="2800" b="0" dirty="0">
                <a:ea typeface="楷体_GB2312" pitchFamily="49" charset="-122"/>
                <a:sym typeface="Symbol" pitchFamily="18" charset="2"/>
              </a:rPr>
              <a:t> ‘</a:t>
            </a:r>
            <a:r>
              <a:rPr lang="en-US" altLang="zh-CN" sz="2800" b="0" dirty="0" smtClean="0">
                <a:latin typeface="楷体_GB2312" pitchFamily="49" charset="-122"/>
                <a:ea typeface="楷体_GB2312" pitchFamily="49" charset="-122"/>
                <a:sym typeface="Symbol" pitchFamily="18" charset="2"/>
              </a:rPr>
              <a:t>Z</a:t>
            </a:r>
            <a:r>
              <a:rPr lang="en-US" altLang="zh-CN" sz="2800" b="0" dirty="0">
                <a:ea typeface="楷体_GB2312" pitchFamily="49" charset="-122"/>
                <a:sym typeface="Symbol" pitchFamily="18" charset="2"/>
              </a:rPr>
              <a:t>’</a:t>
            </a:r>
            <a:r>
              <a:rPr lang="en-US" altLang="zh-CN" sz="2800" b="0" dirty="0">
                <a:latin typeface="楷体_GB2312" pitchFamily="49" charset="-122"/>
                <a:ea typeface="楷体_GB2312" pitchFamily="49" charset="-122"/>
                <a:sym typeface="Symbol" pitchFamily="18" charset="2"/>
              </a:rPr>
              <a:t>}</a:t>
            </a:r>
            <a:endParaRPr lang="en-US" altLang="zh-CN" sz="2800" b="0" dirty="0">
              <a:latin typeface="楷体_GB2312" pitchFamily="49" charset="-122"/>
              <a:ea typeface="楷体_GB2312" pitchFamily="49" charset="-122"/>
            </a:endParaRP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wipe(up)">
                                      <p:cBhvr>
                                        <p:cTn id="7" dur="500"/>
                                        <p:tgtEl>
                                          <p:spTgt spid="32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3"/>
          <p:cNvSpPr>
            <a:spLocks noChangeArrowheads="1"/>
          </p:cNvSpPr>
          <p:nvPr/>
        </p:nvSpPr>
        <p:spPr bwMode="auto">
          <a:xfrm>
            <a:off x="374593" y="1576416"/>
            <a:ext cx="8077200" cy="3262432"/>
          </a:xfrm>
          <a:prstGeom prst="rect">
            <a:avLst/>
          </a:prstGeom>
          <a:noFill/>
          <a:ln w="9525">
            <a:noFill/>
            <a:miter lim="800000"/>
            <a:headEnd/>
            <a:tailEnd/>
          </a:ln>
        </p:spPr>
        <p:txBody>
          <a:bodyPr>
            <a:spAutoFit/>
          </a:bodyPr>
          <a:lstStyle/>
          <a:p>
            <a:pPr marL="292100" indent="-292100">
              <a:lnSpc>
                <a:spcPct val="140000"/>
              </a:lnSpc>
              <a:spcBef>
                <a:spcPct val="20000"/>
              </a:spcBef>
              <a:buClr>
                <a:srgbClr val="000000"/>
              </a:buClr>
              <a:buSzPct val="90000"/>
              <a:buFont typeface="Arial" pitchFamily="34" charset="0"/>
              <a:buChar char="•"/>
            </a:pPr>
            <a:r>
              <a:rPr lang="zh-CN" altLang="en-US" sz="3200" dirty="0" smtClean="0">
                <a:solidFill>
                  <a:srgbClr val="0070C0"/>
                </a:solidFill>
                <a:latin typeface="楷体_GB2312" pitchFamily="49" charset="-122"/>
                <a:ea typeface="楷体_GB2312" pitchFamily="49" charset="-122"/>
              </a:rPr>
              <a:t>结构</a:t>
            </a:r>
            <a:endParaRPr lang="zh-CN" altLang="en-US" sz="3200" dirty="0">
              <a:solidFill>
                <a:srgbClr val="0070C0"/>
              </a:solidFill>
              <a:latin typeface="楷体_GB2312" pitchFamily="49" charset="-122"/>
              <a:ea typeface="楷体_GB2312" pitchFamily="49" charset="-122"/>
            </a:endParaRPr>
          </a:p>
          <a:p>
            <a:pPr>
              <a:spcBef>
                <a:spcPts val="1200"/>
              </a:spcBef>
              <a:buClr>
                <a:srgbClr val="000000"/>
              </a:buClr>
              <a:buSzPct val="90000"/>
              <a:buFont typeface="Wingdings" pitchFamily="2" charset="2"/>
              <a:buNone/>
            </a:pPr>
            <a:r>
              <a:rPr lang="zh-CN" altLang="en-US" sz="2800" b="0" dirty="0">
                <a:latin typeface="楷体_GB2312" pitchFamily="49" charset="-122"/>
                <a:ea typeface="楷体_GB2312" pitchFamily="49" charset="-122"/>
              </a:rPr>
              <a:t>    在任何问题中，数据元素都不是孤立存在的</a:t>
            </a:r>
            <a:r>
              <a:rPr lang="zh-CN" altLang="en-US" sz="2800" b="0" dirty="0" smtClean="0">
                <a:latin typeface="楷体_GB2312" pitchFamily="49" charset="-122"/>
                <a:ea typeface="楷体_GB2312" pitchFamily="49" charset="-122"/>
              </a:rPr>
              <a:t>，在</a:t>
            </a:r>
            <a:r>
              <a:rPr lang="zh-CN" altLang="en-US" sz="2800" b="0" dirty="0">
                <a:latin typeface="楷体_GB2312" pitchFamily="49" charset="-122"/>
                <a:ea typeface="楷体_GB2312" pitchFamily="49" charset="-122"/>
              </a:rPr>
              <a:t>他们之间存在着某种关系，这种</a:t>
            </a:r>
            <a:r>
              <a:rPr lang="zh-CN" altLang="en-US" sz="2800" b="0" dirty="0">
                <a:solidFill>
                  <a:srgbClr val="C00000"/>
                </a:solidFill>
                <a:latin typeface="楷体_GB2312" pitchFamily="49" charset="-122"/>
                <a:ea typeface="楷体_GB2312" pitchFamily="49" charset="-122"/>
              </a:rPr>
              <a:t>数据元素相互之间的关系称为结构</a:t>
            </a:r>
            <a:r>
              <a:rPr lang="zh-CN" altLang="en-US" sz="2800" b="0" dirty="0" smtClean="0">
                <a:latin typeface="楷体_GB2312" pitchFamily="49" charset="-122"/>
                <a:ea typeface="楷体_GB2312" pitchFamily="49" charset="-122"/>
              </a:rPr>
              <a:t>。</a:t>
            </a:r>
            <a:endParaRPr lang="en-US" altLang="zh-CN" sz="2800" b="0" dirty="0" smtClean="0">
              <a:latin typeface="楷体_GB2312" pitchFamily="49" charset="-122"/>
              <a:ea typeface="楷体_GB2312" pitchFamily="49" charset="-122"/>
            </a:endParaRPr>
          </a:p>
          <a:p>
            <a:pPr>
              <a:spcBef>
                <a:spcPct val="20000"/>
              </a:spcBef>
              <a:buClr>
                <a:srgbClr val="000000"/>
              </a:buClr>
              <a:buSzPct val="90000"/>
            </a:pPr>
            <a:endParaRPr lang="en-US" altLang="zh-CN" sz="2800" b="0" dirty="0" smtClean="0">
              <a:ea typeface="楷体_GB2312"/>
            </a:endParaRPr>
          </a:p>
          <a:p>
            <a:pPr>
              <a:spcBef>
                <a:spcPct val="20000"/>
              </a:spcBef>
              <a:buClr>
                <a:srgbClr val="000000"/>
              </a:buClr>
              <a:buSzPct val="90000"/>
              <a:buFont typeface="Wingdings" pitchFamily="2" charset="2"/>
              <a:buNone/>
            </a:pPr>
            <a:endParaRPr lang="zh-CN" altLang="en-US" sz="2800" b="0" dirty="0">
              <a:latin typeface="楷体_GB2312" pitchFamily="49" charset="-122"/>
              <a:ea typeface="楷体_GB2312" pitchFamily="49" charset="-122"/>
            </a:endParaRPr>
          </a:p>
        </p:txBody>
      </p:sp>
      <p:sp>
        <p:nvSpPr>
          <p:cNvPr id="19" name="内容占位符 18"/>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20"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pic>
        <p:nvPicPr>
          <p:cNvPr id="5" name="Picture 2" descr="C:\Users\Administrator\AppData\Roaming\360se6\Application\User Data\temp\u=1685550811,3116360391&amp;fm=21&amp;gp=0.jpg"/>
          <p:cNvPicPr>
            <a:picLocks noChangeAspect="1" noChangeArrowheads="1"/>
          </p:cNvPicPr>
          <p:nvPr/>
        </p:nvPicPr>
        <p:blipFill>
          <a:blip r:embed="rId2" cstate="print"/>
          <a:srcRect/>
          <a:stretch>
            <a:fillRect/>
          </a:stretch>
        </p:blipFill>
        <p:spPr bwMode="auto">
          <a:xfrm>
            <a:off x="4864104" y="3465513"/>
            <a:ext cx="4491099" cy="2994068"/>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2"/>
          <p:cNvSpPr txBox="1">
            <a:spLocks noChangeArrowheads="1"/>
          </p:cNvSpPr>
          <p:nvPr/>
        </p:nvSpPr>
        <p:spPr bwMode="auto">
          <a:xfrm>
            <a:off x="268873" y="2712079"/>
            <a:ext cx="5710654" cy="1076961"/>
          </a:xfrm>
          <a:prstGeom prst="rect">
            <a:avLst/>
          </a:prstGeom>
          <a:noFill/>
          <a:ln w="9525">
            <a:noFill/>
            <a:miter lim="800000"/>
            <a:headEnd/>
            <a:tailEnd/>
          </a:ln>
        </p:spPr>
        <p:txBody>
          <a:bodyPr wrap="square">
            <a:spAutoFit/>
          </a:bodyPr>
          <a:lstStyle/>
          <a:p>
            <a:pPr indent="534988">
              <a:lnSpc>
                <a:spcPct val="120000"/>
              </a:lnSpc>
            </a:pPr>
            <a:r>
              <a:rPr lang="zh-CN" altLang="en-US" sz="2800" b="0" dirty="0" smtClean="0">
                <a:latin typeface="楷体_GB2312" pitchFamily="49" charset="-122"/>
                <a:ea typeface="楷体_GB2312"/>
              </a:rPr>
              <a:t>在</a:t>
            </a:r>
            <a:r>
              <a:rPr lang="en-US" altLang="zh-CN" sz="2800" b="0" dirty="0">
                <a:ea typeface="楷体_GB2312"/>
              </a:rPr>
              <a:t>2</a:t>
            </a:r>
            <a:r>
              <a:rPr lang="zh-CN" altLang="en-US" sz="2800" b="0" dirty="0">
                <a:latin typeface="楷体_GB2312" pitchFamily="49" charset="-122"/>
                <a:ea typeface="楷体_GB2312"/>
              </a:rPr>
              <a:t>行</a:t>
            </a:r>
            <a:r>
              <a:rPr lang="en-US" altLang="zh-CN" sz="2800" b="0" dirty="0">
                <a:ea typeface="楷体_GB2312"/>
              </a:rPr>
              <a:t>3</a:t>
            </a:r>
            <a:r>
              <a:rPr lang="zh-CN" altLang="en-US" sz="2800" b="0" dirty="0">
                <a:latin typeface="楷体_GB2312" pitchFamily="49" charset="-122"/>
                <a:ea typeface="楷体_GB2312"/>
              </a:rPr>
              <a:t>列的</a:t>
            </a:r>
            <a:r>
              <a:rPr lang="zh-CN" altLang="en-US" sz="2800" dirty="0">
                <a:solidFill>
                  <a:srgbClr val="C00000"/>
                </a:solidFill>
                <a:latin typeface="楷体_GB2312" pitchFamily="49" charset="-122"/>
                <a:ea typeface="楷体_GB2312"/>
              </a:rPr>
              <a:t>二维</a:t>
            </a:r>
            <a:r>
              <a:rPr lang="zh-CN" altLang="en-US" sz="2800" b="0" dirty="0">
                <a:latin typeface="楷体_GB2312" pitchFamily="49" charset="-122"/>
                <a:ea typeface="楷体_GB2312"/>
              </a:rPr>
              <a:t>数</a:t>
            </a:r>
            <a:r>
              <a:rPr lang="zh-CN" altLang="en-US" sz="2800" b="0" dirty="0" smtClean="0">
                <a:latin typeface="楷体_GB2312" pitchFamily="49" charset="-122"/>
                <a:ea typeface="楷体_GB2312"/>
              </a:rPr>
              <a:t>组</a:t>
            </a:r>
            <a:r>
              <a:rPr lang="zh-CN" altLang="en-US" sz="2800" b="0" dirty="0" smtClean="0">
                <a:ea typeface="楷体_GB2312"/>
              </a:rPr>
              <a:t>中六个元素之间存在</a:t>
            </a:r>
            <a:r>
              <a:rPr lang="zh-CN" altLang="en-US" sz="2800" b="0" dirty="0">
                <a:ea typeface="楷体_GB2312"/>
              </a:rPr>
              <a:t>两个关系</a:t>
            </a:r>
            <a:r>
              <a:rPr lang="en-US" altLang="zh-CN" sz="2800" b="0" dirty="0" smtClean="0">
                <a:ea typeface="楷体_GB2312"/>
              </a:rPr>
              <a:t>:</a:t>
            </a:r>
            <a:endParaRPr lang="en-US" altLang="zh-CN" sz="2800" b="0" dirty="0">
              <a:ea typeface="楷体_GB2312"/>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3164585342"/>
              </p:ext>
            </p:extLst>
          </p:nvPr>
        </p:nvGraphicFramePr>
        <p:xfrm>
          <a:off x="6131014" y="2848322"/>
          <a:ext cx="4648200" cy="3028950"/>
        </p:xfrm>
        <a:graphic>
          <a:graphicData uri="http://schemas.openxmlformats.org/presentationml/2006/ole">
            <mc:AlternateContent xmlns:mc="http://schemas.openxmlformats.org/markup-compatibility/2006">
              <mc:Choice xmlns:v="urn:schemas-microsoft-com:vml" Requires="v">
                <p:oleObj spid="_x0000_s1057" name="文档" r:id="rId4" imgW="6233040" imgH="4064040" progId="Word.Document.8">
                  <p:embed/>
                </p:oleObj>
              </mc:Choice>
              <mc:Fallback>
                <p:oleObj name="文档" r:id="rId4" imgW="6233040" imgH="4064040"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1014" y="2848322"/>
                        <a:ext cx="4648200" cy="302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Text Box 4"/>
          <p:cNvSpPr txBox="1">
            <a:spLocks noChangeArrowheads="1"/>
          </p:cNvSpPr>
          <p:nvPr/>
        </p:nvSpPr>
        <p:spPr bwMode="auto">
          <a:xfrm>
            <a:off x="-15343" y="3878854"/>
            <a:ext cx="2863284" cy="1077218"/>
          </a:xfrm>
          <a:prstGeom prst="rect">
            <a:avLst/>
          </a:prstGeom>
          <a:noFill/>
          <a:ln w="9525">
            <a:noFill/>
            <a:miter lim="800000"/>
            <a:headEnd/>
            <a:tailEnd/>
          </a:ln>
        </p:spPr>
        <p:txBody>
          <a:bodyPr wrap="none">
            <a:spAutoFit/>
          </a:bodyPr>
          <a:lstStyle/>
          <a:p>
            <a:r>
              <a:rPr lang="zh-CN" altLang="en-US" sz="3200" dirty="0">
                <a:solidFill>
                  <a:srgbClr val="C00000"/>
                </a:solidFill>
                <a:latin typeface="隶书" pitchFamily="49" charset="-122"/>
                <a:ea typeface="隶书" pitchFamily="49" charset="-122"/>
              </a:rPr>
              <a:t>行</a:t>
            </a:r>
            <a:r>
              <a:rPr lang="zh-CN" altLang="en-US" sz="3200" dirty="0">
                <a:solidFill>
                  <a:schemeClr val="tx2"/>
                </a:solidFill>
                <a:latin typeface="隶书" pitchFamily="49" charset="-122"/>
                <a:ea typeface="隶书" pitchFamily="49" charset="-122"/>
              </a:rPr>
              <a:t>的次序关系</a:t>
            </a:r>
            <a:r>
              <a:rPr lang="en-US" altLang="zh-CN" sz="3200" b="0" dirty="0">
                <a:solidFill>
                  <a:schemeClr val="tx2"/>
                </a:solidFill>
                <a:latin typeface="楷体_GB2312" pitchFamily="49" charset="-122"/>
                <a:ea typeface="楷体_GB2312" pitchFamily="49" charset="-122"/>
              </a:rPr>
              <a:t>:</a:t>
            </a:r>
          </a:p>
          <a:p>
            <a:r>
              <a:rPr lang="zh-CN" altLang="en-US" sz="3200" dirty="0" smtClean="0">
                <a:solidFill>
                  <a:srgbClr val="C00000"/>
                </a:solidFill>
                <a:latin typeface="隶书" pitchFamily="49" charset="-122"/>
                <a:ea typeface="隶书" pitchFamily="49" charset="-122"/>
              </a:rPr>
              <a:t>列</a:t>
            </a:r>
            <a:r>
              <a:rPr lang="zh-CN" altLang="en-US" sz="3200" dirty="0">
                <a:solidFill>
                  <a:schemeClr val="tx2"/>
                </a:solidFill>
                <a:latin typeface="隶书" pitchFamily="49" charset="-122"/>
                <a:ea typeface="隶书" pitchFamily="49" charset="-122"/>
              </a:rPr>
              <a:t>的次序关系</a:t>
            </a:r>
            <a:r>
              <a:rPr lang="en-US" altLang="zh-CN" sz="3200" dirty="0">
                <a:solidFill>
                  <a:schemeClr val="tx2"/>
                </a:solidFill>
                <a:latin typeface="楷体_GB2312" pitchFamily="49" charset="-122"/>
                <a:ea typeface="楷体_GB2312" pitchFamily="49" charset="-122"/>
              </a:rPr>
              <a:t>:</a:t>
            </a:r>
            <a:endParaRPr lang="en-US" altLang="zh-CN" sz="3200" dirty="0">
              <a:latin typeface="楷体_GB2312" pitchFamily="49" charset="-122"/>
              <a:ea typeface="楷体_GB2312" pitchFamily="49" charset="-122"/>
            </a:endParaRPr>
          </a:p>
        </p:txBody>
      </p:sp>
      <p:sp>
        <p:nvSpPr>
          <p:cNvPr id="1029" name="Text Box 5"/>
          <p:cNvSpPr txBox="1">
            <a:spLocks noChangeArrowheads="1"/>
          </p:cNvSpPr>
          <p:nvPr/>
        </p:nvSpPr>
        <p:spPr bwMode="auto">
          <a:xfrm>
            <a:off x="2771800" y="3933056"/>
            <a:ext cx="7772400" cy="523220"/>
          </a:xfrm>
          <a:prstGeom prst="rect">
            <a:avLst/>
          </a:prstGeom>
          <a:noFill/>
          <a:ln w="9525">
            <a:noFill/>
            <a:miter lim="800000"/>
            <a:headEnd/>
            <a:tailEnd/>
          </a:ln>
        </p:spPr>
        <p:txBody>
          <a:bodyPr>
            <a:spAutoFit/>
          </a:bodyPr>
          <a:lstStyle/>
          <a:p>
            <a:r>
              <a:rPr lang="en-US" altLang="zh-CN" sz="2800" dirty="0">
                <a:solidFill>
                  <a:srgbClr val="C00000"/>
                </a:solidFill>
                <a:ea typeface="楷体_GB2312" pitchFamily="49" charset="-122"/>
              </a:rPr>
              <a:t>row</a:t>
            </a:r>
            <a:r>
              <a:rPr lang="en-US" altLang="zh-CN" sz="2800" b="0" dirty="0">
                <a:ea typeface="楷体_GB2312" pitchFamily="49" charset="-122"/>
              </a:rPr>
              <a:t> = {&lt;a1,a2&gt;,&lt;a2,a3&gt;,&lt;a4,a5&gt;,&lt;a5,a6&gt;}</a:t>
            </a:r>
            <a:endParaRPr lang="en-US" altLang="zh-CN" sz="2800" b="0" dirty="0"/>
          </a:p>
        </p:txBody>
      </p:sp>
      <p:sp>
        <p:nvSpPr>
          <p:cNvPr id="1030" name="Text Box 6"/>
          <p:cNvSpPr txBox="1">
            <a:spLocks noChangeArrowheads="1"/>
          </p:cNvSpPr>
          <p:nvPr/>
        </p:nvSpPr>
        <p:spPr bwMode="auto">
          <a:xfrm>
            <a:off x="2767101" y="4397734"/>
            <a:ext cx="5688013" cy="579438"/>
          </a:xfrm>
          <a:prstGeom prst="rect">
            <a:avLst/>
          </a:prstGeom>
          <a:noFill/>
          <a:ln w="9525">
            <a:noFill/>
            <a:miter lim="800000"/>
            <a:headEnd/>
            <a:tailEnd/>
          </a:ln>
        </p:spPr>
        <p:txBody>
          <a:bodyPr wrap="none">
            <a:spAutoFit/>
          </a:bodyPr>
          <a:lstStyle/>
          <a:p>
            <a:r>
              <a:rPr lang="en-US" altLang="zh-CN" sz="3200" dirty="0" err="1">
                <a:solidFill>
                  <a:srgbClr val="C00000"/>
                </a:solidFill>
                <a:ea typeface="楷体_GB2312" pitchFamily="49" charset="-122"/>
              </a:rPr>
              <a:t>col</a:t>
            </a:r>
            <a:r>
              <a:rPr lang="en-US" altLang="zh-CN" sz="3200" b="0" dirty="0">
                <a:ea typeface="楷体_GB2312" pitchFamily="49" charset="-122"/>
              </a:rPr>
              <a:t> = {&lt;a1,a4&gt;,&lt;a2,a5&gt;,&lt;a3,a6&gt;}</a:t>
            </a:r>
            <a:endParaRPr lang="en-US" altLang="zh-CN" b="0" dirty="0"/>
          </a:p>
        </p:txBody>
      </p:sp>
      <p:sp>
        <p:nvSpPr>
          <p:cNvPr id="21" name="内容占位符 20"/>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22"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2" name="矩形 1"/>
          <p:cNvSpPr/>
          <p:nvPr/>
        </p:nvSpPr>
        <p:spPr>
          <a:xfrm>
            <a:off x="159268" y="1520788"/>
            <a:ext cx="8950096" cy="954107"/>
          </a:xfrm>
          <a:prstGeom prst="rect">
            <a:avLst/>
          </a:prstGeom>
        </p:spPr>
        <p:txBody>
          <a:bodyPr wrap="square">
            <a:spAutoFit/>
          </a:bodyPr>
          <a:lstStyle/>
          <a:p>
            <a:pPr indent="711200">
              <a:spcBef>
                <a:spcPts val="1200"/>
              </a:spcBef>
              <a:buClr>
                <a:srgbClr val="000000"/>
              </a:buClr>
              <a:buSzPct val="90000"/>
            </a:pPr>
            <a:r>
              <a:rPr lang="zh-CN" altLang="en-US" sz="2800" b="0" dirty="0" smtClean="0">
                <a:latin typeface="楷体_GB2312" pitchFamily="49" charset="-122"/>
                <a:ea typeface="楷体_GB2312"/>
              </a:rPr>
              <a:t>比如</a:t>
            </a:r>
            <a:r>
              <a:rPr lang="zh-CN" altLang="en-US" sz="2800" b="0" dirty="0">
                <a:latin typeface="楷体_GB2312" pitchFamily="49" charset="-122"/>
                <a:ea typeface="楷体_GB2312"/>
              </a:rPr>
              <a:t>，在</a:t>
            </a:r>
            <a:r>
              <a:rPr lang="zh-CN" altLang="en-US" sz="2800" dirty="0">
                <a:solidFill>
                  <a:srgbClr val="C00000"/>
                </a:solidFill>
                <a:latin typeface="楷体_GB2312" pitchFamily="49" charset="-122"/>
                <a:ea typeface="楷体_GB2312"/>
              </a:rPr>
              <a:t>一维</a:t>
            </a:r>
            <a:r>
              <a:rPr lang="zh-CN" altLang="en-US" sz="2800" b="0" dirty="0">
                <a:latin typeface="楷体_GB2312" pitchFamily="49" charset="-122"/>
                <a:ea typeface="楷体_GB2312"/>
              </a:rPr>
              <a:t>数组 </a:t>
            </a:r>
            <a:r>
              <a:rPr lang="en-US" altLang="zh-CN" sz="2800" b="0" dirty="0">
                <a:ea typeface="楷体_GB2312"/>
              </a:rPr>
              <a:t>{a1, a2, a3, a4, a5, a6} </a:t>
            </a:r>
            <a:r>
              <a:rPr lang="zh-CN" altLang="en-US" sz="2800" b="0" dirty="0" smtClean="0">
                <a:ea typeface="楷体_GB2312"/>
              </a:rPr>
              <a:t>中六个数据</a:t>
            </a:r>
            <a:r>
              <a:rPr lang="zh-CN" altLang="en-US" sz="2800" b="0" dirty="0">
                <a:ea typeface="楷体_GB2312"/>
              </a:rPr>
              <a:t>元素之间存在如下的</a:t>
            </a:r>
            <a:r>
              <a:rPr lang="zh-CN" altLang="en-US" sz="2800" dirty="0">
                <a:solidFill>
                  <a:srgbClr val="C00000"/>
                </a:solidFill>
                <a:ea typeface="楷体_GB2312"/>
              </a:rPr>
              <a:t>次序</a:t>
            </a:r>
            <a:r>
              <a:rPr lang="zh-CN" altLang="en-US" sz="2800" b="0" dirty="0">
                <a:ea typeface="楷体_GB2312"/>
              </a:rPr>
              <a:t>关系</a:t>
            </a:r>
            <a:r>
              <a:rPr lang="en-US" altLang="zh-CN" sz="2800" b="0" dirty="0" smtClean="0">
                <a:ea typeface="楷体_GB2312"/>
              </a:rPr>
              <a:t>:</a:t>
            </a:r>
            <a:r>
              <a:rPr lang="en-US" altLang="zh-CN" sz="2800" b="0" dirty="0" smtClean="0">
                <a:solidFill>
                  <a:srgbClr val="C00000"/>
                </a:solidFill>
                <a:ea typeface="楷体_GB2312"/>
              </a:rPr>
              <a:t>{&lt;</a:t>
            </a:r>
            <a:r>
              <a:rPr lang="en-US" altLang="zh-CN" sz="2800" b="0" dirty="0" err="1">
                <a:solidFill>
                  <a:srgbClr val="C00000"/>
                </a:solidFill>
                <a:ea typeface="楷体_GB2312"/>
              </a:rPr>
              <a:t>a</a:t>
            </a:r>
            <a:r>
              <a:rPr lang="en-US" altLang="zh-CN" sz="2800" b="0" baseline="-25000" dirty="0" err="1">
                <a:solidFill>
                  <a:srgbClr val="C00000"/>
                </a:solidFill>
                <a:ea typeface="楷体_GB2312"/>
              </a:rPr>
              <a:t>i</a:t>
            </a:r>
            <a:r>
              <a:rPr lang="en-US" altLang="zh-CN" sz="2800" b="0" dirty="0">
                <a:solidFill>
                  <a:srgbClr val="C00000"/>
                </a:solidFill>
                <a:ea typeface="楷体_GB2312"/>
              </a:rPr>
              <a:t>, a</a:t>
            </a:r>
            <a:r>
              <a:rPr lang="en-US" altLang="zh-CN" sz="2800" b="0" baseline="-25000" dirty="0">
                <a:solidFill>
                  <a:srgbClr val="C00000"/>
                </a:solidFill>
                <a:ea typeface="楷体_GB2312"/>
              </a:rPr>
              <a:t>i+1</a:t>
            </a:r>
            <a:r>
              <a:rPr lang="en-US" altLang="zh-CN" sz="2800" b="0" dirty="0">
                <a:solidFill>
                  <a:srgbClr val="C00000"/>
                </a:solidFill>
                <a:ea typeface="楷体_GB2312"/>
              </a:rPr>
              <a:t>&gt;| </a:t>
            </a:r>
            <a:r>
              <a:rPr lang="en-US" altLang="zh-CN" sz="2800" b="0" dirty="0" err="1">
                <a:solidFill>
                  <a:srgbClr val="C00000"/>
                </a:solidFill>
                <a:ea typeface="楷体_GB2312"/>
              </a:rPr>
              <a:t>i</a:t>
            </a:r>
            <a:r>
              <a:rPr lang="en-US" altLang="zh-CN" sz="2800" b="0" dirty="0">
                <a:solidFill>
                  <a:srgbClr val="C00000"/>
                </a:solidFill>
                <a:ea typeface="楷体_GB2312"/>
              </a:rPr>
              <a:t>=1, 2, 3, 4, 5}</a:t>
            </a:r>
          </a:p>
        </p:txBody>
      </p:sp>
      <p:sp>
        <p:nvSpPr>
          <p:cNvPr id="10" name="Text Box 7"/>
          <p:cNvSpPr txBox="1">
            <a:spLocks noChangeArrowheads="1"/>
          </p:cNvSpPr>
          <p:nvPr/>
        </p:nvSpPr>
        <p:spPr bwMode="auto">
          <a:xfrm>
            <a:off x="1668378" y="5240950"/>
            <a:ext cx="1754006" cy="1015663"/>
          </a:xfrm>
          <a:prstGeom prst="rect">
            <a:avLst/>
          </a:prstGeom>
          <a:noFill/>
          <a:ln w="9525">
            <a:noFill/>
            <a:miter lim="800000"/>
            <a:headEnd/>
            <a:tailEnd/>
          </a:ln>
        </p:spPr>
        <p:txBody>
          <a:bodyPr wrap="none">
            <a:spAutoFit/>
          </a:bodyPr>
          <a:lstStyle/>
          <a:p>
            <a:r>
              <a:rPr lang="en-US" altLang="zh-CN" sz="3200" b="0" dirty="0">
                <a:latin typeface="楷体_GB2312"/>
                <a:ea typeface="楷体_GB2312"/>
                <a:cs typeface="楷体_GB2312"/>
              </a:rPr>
              <a:t> </a:t>
            </a:r>
            <a:r>
              <a:rPr lang="en-US" altLang="zh-CN" sz="2800" b="0" dirty="0">
                <a:ea typeface="楷体_GB2312"/>
                <a:cs typeface="楷体_GB2312"/>
              </a:rPr>
              <a:t>a1  a3  a5</a:t>
            </a:r>
          </a:p>
          <a:p>
            <a:r>
              <a:rPr lang="en-US" altLang="zh-CN" sz="2800" b="0" dirty="0">
                <a:latin typeface="楷体_GB2312"/>
                <a:ea typeface="楷体_GB2312"/>
                <a:cs typeface="楷体_GB2312"/>
              </a:rPr>
              <a:t> </a:t>
            </a:r>
            <a:r>
              <a:rPr lang="en-US" altLang="zh-CN" sz="2800" b="0" dirty="0">
                <a:ea typeface="楷体_GB2312"/>
                <a:cs typeface="楷体_GB2312"/>
              </a:rPr>
              <a:t>a2  a4  a6 </a:t>
            </a:r>
          </a:p>
        </p:txBody>
      </p:sp>
      <p:sp>
        <p:nvSpPr>
          <p:cNvPr id="11" name="Text Box 8"/>
          <p:cNvSpPr txBox="1">
            <a:spLocks noChangeArrowheads="1"/>
          </p:cNvSpPr>
          <p:nvPr/>
        </p:nvSpPr>
        <p:spPr bwMode="auto">
          <a:xfrm>
            <a:off x="4663828" y="5204437"/>
            <a:ext cx="2031325" cy="954107"/>
          </a:xfrm>
          <a:prstGeom prst="rect">
            <a:avLst/>
          </a:prstGeom>
          <a:noFill/>
          <a:ln w="9525">
            <a:noFill/>
            <a:miter lim="800000"/>
            <a:headEnd/>
            <a:tailEnd/>
          </a:ln>
        </p:spPr>
        <p:txBody>
          <a:bodyPr wrap="none">
            <a:spAutoFit/>
          </a:bodyPr>
          <a:lstStyle/>
          <a:p>
            <a:r>
              <a:rPr lang="en-US" altLang="zh-CN" sz="2800" b="0" dirty="0">
                <a:ea typeface="楷体_GB2312"/>
                <a:cs typeface="楷体_GB2312"/>
              </a:rPr>
              <a:t>a1  a2  a3</a:t>
            </a:r>
          </a:p>
          <a:p>
            <a:r>
              <a:rPr lang="en-US" altLang="zh-CN" sz="2800" b="0" dirty="0">
                <a:ea typeface="楷体_GB2312"/>
                <a:cs typeface="楷体_GB2312"/>
              </a:rPr>
              <a:t>a4  a5  a6</a:t>
            </a:r>
            <a:r>
              <a:rPr lang="en-US" altLang="zh-CN" sz="2800" b="0" dirty="0"/>
              <a:t>	</a:t>
            </a:r>
          </a:p>
        </p:txBody>
      </p:sp>
      <p:sp>
        <p:nvSpPr>
          <p:cNvPr id="12" name="Line 9"/>
          <p:cNvSpPr>
            <a:spLocks noChangeShapeType="1"/>
          </p:cNvSpPr>
          <p:nvPr/>
        </p:nvSpPr>
        <p:spPr bwMode="auto">
          <a:xfrm>
            <a:off x="3976441" y="5777524"/>
            <a:ext cx="333375" cy="0"/>
          </a:xfrm>
          <a:prstGeom prst="line">
            <a:avLst/>
          </a:prstGeom>
          <a:noFill/>
          <a:ln w="28575">
            <a:solidFill>
              <a:srgbClr val="800000"/>
            </a:solidFill>
            <a:round/>
            <a:headEnd/>
            <a:tailEnd/>
          </a:ln>
        </p:spPr>
        <p:txBody>
          <a:bodyPr/>
          <a:lstStyle/>
          <a:p>
            <a:endParaRPr lang="zh-CN" altLang="en-US"/>
          </a:p>
        </p:txBody>
      </p:sp>
      <p:sp>
        <p:nvSpPr>
          <p:cNvPr id="13" name="Line 10"/>
          <p:cNvSpPr>
            <a:spLocks noChangeShapeType="1"/>
          </p:cNvSpPr>
          <p:nvPr/>
        </p:nvSpPr>
        <p:spPr bwMode="auto">
          <a:xfrm>
            <a:off x="3976441" y="5875949"/>
            <a:ext cx="333375" cy="0"/>
          </a:xfrm>
          <a:prstGeom prst="line">
            <a:avLst/>
          </a:prstGeom>
          <a:noFill/>
          <a:ln w="28575">
            <a:solidFill>
              <a:srgbClr val="800000"/>
            </a:solidFill>
            <a:round/>
            <a:headEnd/>
            <a:tailEnd/>
          </a:ln>
        </p:spPr>
        <p:txBody>
          <a:bodyPr/>
          <a:lstStyle/>
          <a:p>
            <a:endParaRPr lang="zh-CN" altLang="en-US"/>
          </a:p>
        </p:txBody>
      </p:sp>
      <p:sp>
        <p:nvSpPr>
          <p:cNvPr id="14" name="Line 11"/>
          <p:cNvSpPr>
            <a:spLocks noChangeShapeType="1"/>
          </p:cNvSpPr>
          <p:nvPr/>
        </p:nvSpPr>
        <p:spPr bwMode="auto">
          <a:xfrm flipH="1">
            <a:off x="4043116" y="5679099"/>
            <a:ext cx="200025" cy="296863"/>
          </a:xfrm>
          <a:prstGeom prst="line">
            <a:avLst/>
          </a:prstGeom>
          <a:noFill/>
          <a:ln w="28575">
            <a:solidFill>
              <a:srgbClr val="800000"/>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wipe(left)">
                                      <p:cBhvr>
                                        <p:cTn id="7" dur="50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wipe(left)">
                                      <p:cBhvr>
                                        <p:cTn id="12" dur="500"/>
                                        <p:tgtEl>
                                          <p:spTgt spid="10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p:bldP spid="1030" grpId="0"/>
      <p:bldP spid="10" grpId="0" autoUpdateAnimBg="0"/>
      <p:bldP spid="11" grpId="0" autoUpdateAnimBg="0"/>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263466" y="1476289"/>
            <a:ext cx="8458200" cy="2609945"/>
          </a:xfrm>
          <a:prstGeom prst="rect">
            <a:avLst/>
          </a:prstGeom>
          <a:noFill/>
          <a:ln w="9525">
            <a:noFill/>
            <a:miter lim="800000"/>
            <a:headEnd/>
            <a:tailEnd/>
          </a:ln>
        </p:spPr>
        <p:txBody>
          <a:bodyPr>
            <a:spAutoFit/>
          </a:bodyPr>
          <a:lstStyle/>
          <a:p>
            <a:pPr marL="292100" indent="-292100">
              <a:lnSpc>
                <a:spcPct val="140000"/>
              </a:lnSpc>
              <a:spcBef>
                <a:spcPct val="20000"/>
              </a:spcBef>
              <a:buClr>
                <a:srgbClr val="000000"/>
              </a:buClr>
              <a:buSzPct val="90000"/>
              <a:buFont typeface="Arial" pitchFamily="34" charset="0"/>
              <a:buChar char="•"/>
            </a:pPr>
            <a:r>
              <a:rPr lang="en-US" altLang="zh-CN" sz="3200" dirty="0">
                <a:latin typeface="Tahoma" pitchFamily="34" charset="0"/>
              </a:rPr>
              <a:t> </a:t>
            </a:r>
            <a:r>
              <a:rPr lang="zh-CN" altLang="en-US" sz="3200" dirty="0">
                <a:solidFill>
                  <a:srgbClr val="0070C0"/>
                </a:solidFill>
                <a:latin typeface="楷体_GB2312" pitchFamily="49" charset="-122"/>
                <a:ea typeface="楷体_GB2312" pitchFamily="49" charset="-122"/>
              </a:rPr>
              <a:t>数据结构</a:t>
            </a:r>
          </a:p>
          <a:p>
            <a:pPr>
              <a:lnSpc>
                <a:spcPct val="120000"/>
              </a:lnSpc>
              <a:spcBef>
                <a:spcPts val="600"/>
              </a:spcBef>
              <a:buClr>
                <a:srgbClr val="000000"/>
              </a:buClr>
              <a:buSzPct val="90000"/>
              <a:buFont typeface="Wingdings" pitchFamily="2" charset="2"/>
              <a:buNone/>
            </a:pPr>
            <a:r>
              <a:rPr lang="zh-CN" altLang="en-US" sz="3200" b="0" dirty="0">
                <a:latin typeface="楷体_GB2312" pitchFamily="49" charset="-122"/>
                <a:ea typeface="楷体_GB2312" pitchFamily="49" charset="-122"/>
              </a:rPr>
              <a:t>    </a:t>
            </a:r>
            <a:r>
              <a:rPr lang="zh-CN" altLang="en-US" sz="3200" b="0" dirty="0" smtClean="0">
                <a:latin typeface="楷体_GB2312" pitchFamily="49" charset="-122"/>
                <a:ea typeface="楷体_GB2312" pitchFamily="49" charset="-122"/>
              </a:rPr>
              <a:t>带</a:t>
            </a:r>
            <a:r>
              <a:rPr lang="zh-CN" altLang="en-US" sz="3200" dirty="0">
                <a:solidFill>
                  <a:srgbClr val="C00000"/>
                </a:solidFill>
                <a:latin typeface="楷体_GB2312" pitchFamily="49" charset="-122"/>
                <a:ea typeface="楷体_GB2312" pitchFamily="49" charset="-122"/>
              </a:rPr>
              <a:t>结构</a:t>
            </a:r>
            <a:r>
              <a:rPr lang="zh-CN" altLang="en-US" sz="3200" b="0" dirty="0">
                <a:latin typeface="楷体_GB2312" pitchFamily="49" charset="-122"/>
                <a:ea typeface="楷体_GB2312" pitchFamily="49" charset="-122"/>
              </a:rPr>
              <a:t>的数据元素的集合。</a:t>
            </a:r>
          </a:p>
          <a:p>
            <a:pPr>
              <a:lnSpc>
                <a:spcPct val="120000"/>
              </a:lnSpc>
              <a:spcBef>
                <a:spcPts val="0"/>
              </a:spcBef>
              <a:buClr>
                <a:srgbClr val="000000"/>
              </a:buClr>
              <a:buSzPct val="90000"/>
              <a:buFont typeface="Wingdings" pitchFamily="2" charset="2"/>
              <a:buNone/>
            </a:pPr>
            <a:r>
              <a:rPr lang="zh-CN" altLang="en-US" sz="3200" b="0" dirty="0">
                <a:latin typeface="楷体_GB2312" pitchFamily="49" charset="-122"/>
                <a:ea typeface="楷体_GB2312" pitchFamily="49" charset="-122"/>
              </a:rPr>
              <a:t>    或者说，数据结构是相互之间存在着某种</a:t>
            </a:r>
            <a:r>
              <a:rPr lang="zh-CN" altLang="en-US" sz="3200" dirty="0">
                <a:solidFill>
                  <a:srgbClr val="C00000"/>
                </a:solidFill>
                <a:latin typeface="楷体_GB2312" pitchFamily="49" charset="-122"/>
                <a:ea typeface="楷体_GB2312" pitchFamily="49" charset="-122"/>
              </a:rPr>
              <a:t>逻辑关系</a:t>
            </a:r>
            <a:r>
              <a:rPr lang="zh-CN" altLang="en-US" sz="3200" b="0" dirty="0">
                <a:latin typeface="楷体_GB2312" pitchFamily="49" charset="-122"/>
                <a:ea typeface="楷体_GB2312" pitchFamily="49" charset="-122"/>
              </a:rPr>
              <a:t>的数据元素的集合。</a:t>
            </a:r>
          </a:p>
        </p:txBody>
      </p:sp>
      <p:sp>
        <p:nvSpPr>
          <p:cNvPr id="35843" name="Rectangle 4"/>
          <p:cNvSpPr>
            <a:spLocks noChangeArrowheads="1"/>
          </p:cNvSpPr>
          <p:nvPr/>
        </p:nvSpPr>
        <p:spPr bwMode="auto">
          <a:xfrm>
            <a:off x="299979" y="3940182"/>
            <a:ext cx="8458200" cy="2040559"/>
          </a:xfrm>
          <a:prstGeom prst="rect">
            <a:avLst/>
          </a:prstGeom>
          <a:noFill/>
          <a:ln w="9525">
            <a:noFill/>
            <a:miter lim="800000"/>
            <a:headEnd/>
            <a:tailEnd/>
          </a:ln>
        </p:spPr>
        <p:txBody>
          <a:bodyPr>
            <a:spAutoFit/>
          </a:bodyPr>
          <a:lstStyle/>
          <a:p>
            <a:pPr marL="292100" indent="-292100">
              <a:lnSpc>
                <a:spcPct val="140000"/>
              </a:lnSpc>
              <a:spcBef>
                <a:spcPct val="20000"/>
              </a:spcBef>
              <a:buClr>
                <a:srgbClr val="000000"/>
              </a:buClr>
              <a:buSzPct val="90000"/>
              <a:buFont typeface="Arial" pitchFamily="34" charset="0"/>
              <a:buChar char="•"/>
            </a:pPr>
            <a:r>
              <a:rPr lang="en-US" altLang="zh-CN" sz="3200" b="0" dirty="0">
                <a:latin typeface="楷体_GB2312" pitchFamily="49" charset="-122"/>
                <a:ea typeface="楷体_GB2312" pitchFamily="49" charset="-122"/>
              </a:rPr>
              <a:t> </a:t>
            </a:r>
            <a:r>
              <a:rPr lang="zh-CN" altLang="en-US" sz="3200" dirty="0">
                <a:solidFill>
                  <a:srgbClr val="0070C0"/>
                </a:solidFill>
                <a:latin typeface="楷体_GB2312" pitchFamily="49" charset="-122"/>
                <a:ea typeface="楷体_GB2312" pitchFamily="49" charset="-122"/>
              </a:rPr>
              <a:t>逻辑结构</a:t>
            </a:r>
          </a:p>
          <a:p>
            <a:pPr>
              <a:lnSpc>
                <a:spcPct val="120000"/>
              </a:lnSpc>
              <a:spcBef>
                <a:spcPts val="600"/>
              </a:spcBef>
              <a:buClr>
                <a:srgbClr val="000000"/>
              </a:buClr>
              <a:buSzPct val="90000"/>
              <a:buFont typeface="Wingdings" pitchFamily="2" charset="2"/>
              <a:buNone/>
            </a:pPr>
            <a:r>
              <a:rPr lang="zh-CN" altLang="en-US" sz="3200" b="0" dirty="0">
                <a:latin typeface="楷体_GB2312" pitchFamily="49" charset="-122"/>
                <a:ea typeface="楷体_GB2312" pitchFamily="49" charset="-122"/>
              </a:rPr>
              <a:t>    </a:t>
            </a:r>
            <a:r>
              <a:rPr lang="zh-CN" altLang="en-US" sz="3200" b="0" dirty="0" smtClean="0">
                <a:latin typeface="楷体_GB2312" pitchFamily="49" charset="-122"/>
                <a:ea typeface="楷体_GB2312" pitchFamily="49" charset="-122"/>
              </a:rPr>
              <a:t>结构</a:t>
            </a:r>
            <a:r>
              <a:rPr lang="zh-CN" altLang="en-US" sz="3200" b="0" dirty="0">
                <a:latin typeface="楷体_GB2312" pitchFamily="49" charset="-122"/>
                <a:ea typeface="楷体_GB2312" pitchFamily="49" charset="-122"/>
              </a:rPr>
              <a:t>定义中的</a:t>
            </a:r>
            <a:r>
              <a:rPr lang="zh-CN" altLang="en-US" sz="3200" b="0" dirty="0">
                <a:ea typeface="楷体_GB2312" pitchFamily="49" charset="-122"/>
              </a:rPr>
              <a:t>“</a:t>
            </a:r>
            <a:r>
              <a:rPr lang="zh-CN" altLang="en-US" sz="3200" b="0" dirty="0">
                <a:latin typeface="楷体_GB2312" pitchFamily="49" charset="-122"/>
                <a:ea typeface="楷体_GB2312" pitchFamily="49" charset="-122"/>
              </a:rPr>
              <a:t>关系</a:t>
            </a:r>
            <a:r>
              <a:rPr lang="zh-CN" altLang="en-US" sz="3200" b="0" dirty="0">
                <a:ea typeface="楷体_GB2312" pitchFamily="49" charset="-122"/>
              </a:rPr>
              <a:t>”</a:t>
            </a:r>
            <a:r>
              <a:rPr lang="zh-CN" altLang="en-US" sz="3200" b="0" dirty="0">
                <a:latin typeface="楷体_GB2312" pitchFamily="49" charset="-122"/>
                <a:ea typeface="楷体_GB2312" pitchFamily="49" charset="-122"/>
              </a:rPr>
              <a:t>描述的是数据元素之间的</a:t>
            </a:r>
            <a:r>
              <a:rPr lang="zh-CN" altLang="en-US" sz="3200" dirty="0">
                <a:solidFill>
                  <a:srgbClr val="C00000"/>
                </a:solidFill>
                <a:latin typeface="楷体_GB2312" pitchFamily="49" charset="-122"/>
                <a:ea typeface="楷体_GB2312" pitchFamily="49" charset="-122"/>
              </a:rPr>
              <a:t>逻辑关系</a:t>
            </a:r>
            <a:r>
              <a:rPr lang="zh-CN" altLang="en-US" sz="3200" b="0" dirty="0">
                <a:latin typeface="楷体_GB2312" pitchFamily="49" charset="-122"/>
                <a:ea typeface="楷体_GB2312" pitchFamily="49" charset="-122"/>
              </a:rPr>
              <a:t>，因此又称为数据的逻辑结构。</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slide(fromBottom)">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89"/>
          <p:cNvGrpSpPr>
            <a:grpSpLocks/>
          </p:cNvGrpSpPr>
          <p:nvPr/>
        </p:nvGrpSpPr>
        <p:grpSpPr bwMode="auto">
          <a:xfrm>
            <a:off x="5651500" y="2058981"/>
            <a:ext cx="1276350" cy="931863"/>
            <a:chOff x="4032" y="709"/>
            <a:chExt cx="804" cy="587"/>
          </a:xfrm>
        </p:grpSpPr>
        <p:sp>
          <p:nvSpPr>
            <p:cNvPr id="36923" name="Oval 3"/>
            <p:cNvSpPr>
              <a:spLocks noChangeArrowheads="1"/>
            </p:cNvSpPr>
            <p:nvPr/>
          </p:nvSpPr>
          <p:spPr bwMode="auto">
            <a:xfrm>
              <a:off x="4604" y="709"/>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24" name="Oval 4"/>
            <p:cNvSpPr>
              <a:spLocks noChangeArrowheads="1"/>
            </p:cNvSpPr>
            <p:nvPr/>
          </p:nvSpPr>
          <p:spPr bwMode="auto">
            <a:xfrm>
              <a:off x="4032" y="864"/>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25" name="Oval 5"/>
            <p:cNvSpPr>
              <a:spLocks noChangeArrowheads="1"/>
            </p:cNvSpPr>
            <p:nvPr/>
          </p:nvSpPr>
          <p:spPr bwMode="auto">
            <a:xfrm>
              <a:off x="4176" y="1008"/>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26" name="Oval 6"/>
            <p:cNvSpPr>
              <a:spLocks noChangeArrowheads="1"/>
            </p:cNvSpPr>
            <p:nvPr/>
          </p:nvSpPr>
          <p:spPr bwMode="auto">
            <a:xfrm>
              <a:off x="4558" y="1026"/>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27" name="Oval 7"/>
            <p:cNvSpPr>
              <a:spLocks noChangeArrowheads="1"/>
            </p:cNvSpPr>
            <p:nvPr/>
          </p:nvSpPr>
          <p:spPr bwMode="auto">
            <a:xfrm>
              <a:off x="4368" y="864"/>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28" name="Oval 8"/>
            <p:cNvSpPr>
              <a:spLocks noChangeArrowheads="1"/>
            </p:cNvSpPr>
            <p:nvPr/>
          </p:nvSpPr>
          <p:spPr bwMode="auto">
            <a:xfrm>
              <a:off x="4416" y="1152"/>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29" name="Oval 9"/>
            <p:cNvSpPr>
              <a:spLocks noChangeArrowheads="1"/>
            </p:cNvSpPr>
            <p:nvPr/>
          </p:nvSpPr>
          <p:spPr bwMode="auto">
            <a:xfrm>
              <a:off x="4332" y="709"/>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30" name="Oval 10"/>
            <p:cNvSpPr>
              <a:spLocks noChangeArrowheads="1"/>
            </p:cNvSpPr>
            <p:nvPr/>
          </p:nvSpPr>
          <p:spPr bwMode="auto">
            <a:xfrm>
              <a:off x="4656" y="864"/>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31" name="Oval 11"/>
            <p:cNvSpPr>
              <a:spLocks noChangeArrowheads="1"/>
            </p:cNvSpPr>
            <p:nvPr/>
          </p:nvSpPr>
          <p:spPr bwMode="auto">
            <a:xfrm>
              <a:off x="4656" y="1200"/>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32" name="Oval 14"/>
            <p:cNvSpPr>
              <a:spLocks noChangeArrowheads="1"/>
            </p:cNvSpPr>
            <p:nvPr/>
          </p:nvSpPr>
          <p:spPr bwMode="auto">
            <a:xfrm>
              <a:off x="4740" y="1117"/>
              <a:ext cx="96" cy="96"/>
            </a:xfrm>
            <a:prstGeom prst="ellipse">
              <a:avLst/>
            </a:prstGeom>
            <a:noFill/>
            <a:ln w="9525">
              <a:solidFill>
                <a:schemeClr val="tx1"/>
              </a:solidFill>
              <a:miter lim="800000"/>
              <a:headEnd/>
              <a:tailEnd/>
            </a:ln>
          </p:spPr>
          <p:txBody>
            <a:bodyPr wrap="none" anchor="ctr"/>
            <a:lstStyle/>
            <a:p>
              <a:endParaRPr lang="zh-CN" altLang="en-US"/>
            </a:p>
          </p:txBody>
        </p:sp>
      </p:grpSp>
      <p:grpSp>
        <p:nvGrpSpPr>
          <p:cNvPr id="36867" name="Group 90"/>
          <p:cNvGrpSpPr>
            <a:grpSpLocks/>
          </p:cNvGrpSpPr>
          <p:nvPr/>
        </p:nvGrpSpPr>
        <p:grpSpPr bwMode="auto">
          <a:xfrm>
            <a:off x="5327650" y="3492503"/>
            <a:ext cx="2212975" cy="155575"/>
            <a:chOff x="3600" y="1774"/>
            <a:chExt cx="1394" cy="98"/>
          </a:xfrm>
        </p:grpSpPr>
        <p:sp>
          <p:nvSpPr>
            <p:cNvPr id="36916" name="Line 23"/>
            <p:cNvSpPr>
              <a:spLocks noChangeShapeType="1"/>
            </p:cNvSpPr>
            <p:nvPr/>
          </p:nvSpPr>
          <p:spPr bwMode="auto">
            <a:xfrm>
              <a:off x="4105" y="1820"/>
              <a:ext cx="317" cy="0"/>
            </a:xfrm>
            <a:prstGeom prst="line">
              <a:avLst/>
            </a:prstGeom>
            <a:noFill/>
            <a:ln w="9525">
              <a:solidFill>
                <a:schemeClr val="tx1"/>
              </a:solidFill>
              <a:miter lim="800000"/>
              <a:headEnd/>
              <a:tailEnd/>
            </a:ln>
          </p:spPr>
          <p:txBody>
            <a:bodyPr wrap="none"/>
            <a:lstStyle/>
            <a:p>
              <a:endParaRPr lang="zh-CN" altLang="en-US"/>
            </a:p>
          </p:txBody>
        </p:sp>
        <p:sp>
          <p:nvSpPr>
            <p:cNvPr id="36917" name="Oval 15"/>
            <p:cNvSpPr>
              <a:spLocks noChangeArrowheads="1"/>
            </p:cNvSpPr>
            <p:nvPr/>
          </p:nvSpPr>
          <p:spPr bwMode="auto">
            <a:xfrm>
              <a:off x="3600" y="1776"/>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18" name="Oval 16"/>
            <p:cNvSpPr>
              <a:spLocks noChangeArrowheads="1"/>
            </p:cNvSpPr>
            <p:nvPr/>
          </p:nvSpPr>
          <p:spPr bwMode="auto">
            <a:xfrm>
              <a:off x="4898" y="1774"/>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19" name="Oval 18"/>
            <p:cNvSpPr>
              <a:spLocks noChangeArrowheads="1"/>
            </p:cNvSpPr>
            <p:nvPr/>
          </p:nvSpPr>
          <p:spPr bwMode="auto">
            <a:xfrm>
              <a:off x="4422" y="1774"/>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20" name="Oval 20"/>
            <p:cNvSpPr>
              <a:spLocks noChangeArrowheads="1"/>
            </p:cNvSpPr>
            <p:nvPr/>
          </p:nvSpPr>
          <p:spPr bwMode="auto">
            <a:xfrm>
              <a:off x="3991" y="1774"/>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21" name="Line 21"/>
            <p:cNvSpPr>
              <a:spLocks noChangeShapeType="1"/>
            </p:cNvSpPr>
            <p:nvPr/>
          </p:nvSpPr>
          <p:spPr bwMode="auto">
            <a:xfrm flipH="1" flipV="1">
              <a:off x="3696" y="1820"/>
              <a:ext cx="295" cy="0"/>
            </a:xfrm>
            <a:prstGeom prst="line">
              <a:avLst/>
            </a:prstGeom>
            <a:noFill/>
            <a:ln w="9525">
              <a:solidFill>
                <a:schemeClr val="tx1"/>
              </a:solidFill>
              <a:miter lim="800000"/>
              <a:headEnd/>
              <a:tailEnd/>
            </a:ln>
          </p:spPr>
          <p:txBody>
            <a:bodyPr wrap="none"/>
            <a:lstStyle/>
            <a:p>
              <a:endParaRPr lang="zh-CN" altLang="en-US"/>
            </a:p>
          </p:txBody>
        </p:sp>
        <p:sp>
          <p:nvSpPr>
            <p:cNvPr id="36922" name="Line 25"/>
            <p:cNvSpPr>
              <a:spLocks noChangeShapeType="1"/>
            </p:cNvSpPr>
            <p:nvPr/>
          </p:nvSpPr>
          <p:spPr bwMode="auto">
            <a:xfrm>
              <a:off x="4513" y="1820"/>
              <a:ext cx="385" cy="0"/>
            </a:xfrm>
            <a:prstGeom prst="line">
              <a:avLst/>
            </a:prstGeom>
            <a:noFill/>
            <a:ln w="9525">
              <a:solidFill>
                <a:schemeClr val="tx1"/>
              </a:solidFill>
              <a:miter lim="800000"/>
              <a:headEnd/>
              <a:tailEnd/>
            </a:ln>
          </p:spPr>
          <p:txBody>
            <a:bodyPr wrap="none"/>
            <a:lstStyle/>
            <a:p>
              <a:endParaRPr lang="zh-CN" altLang="en-US"/>
            </a:p>
          </p:txBody>
        </p:sp>
      </p:grpSp>
      <p:grpSp>
        <p:nvGrpSpPr>
          <p:cNvPr id="36868" name="Group 93"/>
          <p:cNvGrpSpPr>
            <a:grpSpLocks/>
          </p:cNvGrpSpPr>
          <p:nvPr/>
        </p:nvGrpSpPr>
        <p:grpSpPr bwMode="auto">
          <a:xfrm>
            <a:off x="5230855" y="5081631"/>
            <a:ext cx="2420938" cy="1303337"/>
            <a:chOff x="3696" y="3045"/>
            <a:chExt cx="1525" cy="821"/>
          </a:xfrm>
        </p:grpSpPr>
        <p:sp>
          <p:nvSpPr>
            <p:cNvPr id="36900" name="Oval 59"/>
            <p:cNvSpPr>
              <a:spLocks noChangeArrowheads="1"/>
            </p:cNvSpPr>
            <p:nvPr/>
          </p:nvSpPr>
          <p:spPr bwMode="auto">
            <a:xfrm>
              <a:off x="3696" y="3408"/>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01" name="Oval 60"/>
            <p:cNvSpPr>
              <a:spLocks noChangeArrowheads="1"/>
            </p:cNvSpPr>
            <p:nvPr/>
          </p:nvSpPr>
          <p:spPr bwMode="auto">
            <a:xfrm>
              <a:off x="3969" y="3725"/>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02" name="Oval 61"/>
            <p:cNvSpPr>
              <a:spLocks noChangeArrowheads="1"/>
            </p:cNvSpPr>
            <p:nvPr/>
          </p:nvSpPr>
          <p:spPr bwMode="auto">
            <a:xfrm>
              <a:off x="3991" y="3158"/>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03" name="Oval 62"/>
            <p:cNvSpPr>
              <a:spLocks noChangeArrowheads="1"/>
            </p:cNvSpPr>
            <p:nvPr/>
          </p:nvSpPr>
          <p:spPr bwMode="auto">
            <a:xfrm>
              <a:off x="4558" y="3045"/>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04" name="Oval 63"/>
            <p:cNvSpPr>
              <a:spLocks noChangeArrowheads="1"/>
            </p:cNvSpPr>
            <p:nvPr/>
          </p:nvSpPr>
          <p:spPr bwMode="auto">
            <a:xfrm>
              <a:off x="4626" y="3770"/>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05" name="Oval 64"/>
            <p:cNvSpPr>
              <a:spLocks noChangeArrowheads="1"/>
            </p:cNvSpPr>
            <p:nvPr/>
          </p:nvSpPr>
          <p:spPr bwMode="auto">
            <a:xfrm>
              <a:off x="5125" y="3385"/>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906" name="Line 66"/>
            <p:cNvSpPr>
              <a:spLocks noChangeShapeType="1"/>
            </p:cNvSpPr>
            <p:nvPr/>
          </p:nvSpPr>
          <p:spPr bwMode="auto">
            <a:xfrm>
              <a:off x="3774" y="3474"/>
              <a:ext cx="217" cy="251"/>
            </a:xfrm>
            <a:prstGeom prst="line">
              <a:avLst/>
            </a:prstGeom>
            <a:noFill/>
            <a:ln w="9525">
              <a:solidFill>
                <a:schemeClr val="tx1"/>
              </a:solidFill>
              <a:miter lim="800000"/>
              <a:headEnd/>
              <a:tailEnd/>
            </a:ln>
          </p:spPr>
          <p:txBody>
            <a:bodyPr wrap="none"/>
            <a:lstStyle/>
            <a:p>
              <a:endParaRPr lang="zh-CN" altLang="en-US"/>
            </a:p>
          </p:txBody>
        </p:sp>
        <p:sp>
          <p:nvSpPr>
            <p:cNvPr id="36907" name="Line 68"/>
            <p:cNvSpPr>
              <a:spLocks noChangeShapeType="1"/>
            </p:cNvSpPr>
            <p:nvPr/>
          </p:nvSpPr>
          <p:spPr bwMode="auto">
            <a:xfrm flipV="1">
              <a:off x="3792" y="3226"/>
              <a:ext cx="222" cy="230"/>
            </a:xfrm>
            <a:prstGeom prst="line">
              <a:avLst/>
            </a:prstGeom>
            <a:noFill/>
            <a:ln w="9525">
              <a:solidFill>
                <a:schemeClr val="tx1"/>
              </a:solidFill>
              <a:miter lim="800000"/>
              <a:headEnd/>
              <a:tailEnd/>
            </a:ln>
          </p:spPr>
          <p:txBody>
            <a:bodyPr wrap="none"/>
            <a:lstStyle/>
            <a:p>
              <a:endParaRPr lang="zh-CN" altLang="en-US"/>
            </a:p>
          </p:txBody>
        </p:sp>
        <p:sp>
          <p:nvSpPr>
            <p:cNvPr id="36908" name="Line 69"/>
            <p:cNvSpPr>
              <a:spLocks noChangeShapeType="1"/>
            </p:cNvSpPr>
            <p:nvPr/>
          </p:nvSpPr>
          <p:spPr bwMode="auto">
            <a:xfrm>
              <a:off x="4082" y="3226"/>
              <a:ext cx="1043" cy="204"/>
            </a:xfrm>
            <a:prstGeom prst="line">
              <a:avLst/>
            </a:prstGeom>
            <a:noFill/>
            <a:ln w="9525">
              <a:solidFill>
                <a:schemeClr val="tx1"/>
              </a:solidFill>
              <a:miter lim="800000"/>
              <a:headEnd/>
              <a:tailEnd/>
            </a:ln>
          </p:spPr>
          <p:txBody>
            <a:bodyPr wrap="none"/>
            <a:lstStyle/>
            <a:p>
              <a:endParaRPr lang="zh-CN" altLang="en-US"/>
            </a:p>
          </p:txBody>
        </p:sp>
        <p:sp>
          <p:nvSpPr>
            <p:cNvPr id="36909" name="Line 70"/>
            <p:cNvSpPr>
              <a:spLocks noChangeShapeType="1"/>
            </p:cNvSpPr>
            <p:nvPr/>
          </p:nvSpPr>
          <p:spPr bwMode="auto">
            <a:xfrm flipV="1">
              <a:off x="4082" y="3113"/>
              <a:ext cx="454" cy="76"/>
            </a:xfrm>
            <a:prstGeom prst="line">
              <a:avLst/>
            </a:prstGeom>
            <a:noFill/>
            <a:ln w="9525">
              <a:solidFill>
                <a:schemeClr val="tx1"/>
              </a:solidFill>
              <a:miter lim="800000"/>
              <a:headEnd/>
              <a:tailEnd/>
            </a:ln>
          </p:spPr>
          <p:txBody>
            <a:bodyPr wrap="none"/>
            <a:lstStyle/>
            <a:p>
              <a:endParaRPr lang="zh-CN" altLang="en-US"/>
            </a:p>
          </p:txBody>
        </p:sp>
        <p:sp>
          <p:nvSpPr>
            <p:cNvPr id="36910" name="Line 71"/>
            <p:cNvSpPr>
              <a:spLocks noChangeShapeType="1"/>
            </p:cNvSpPr>
            <p:nvPr/>
          </p:nvSpPr>
          <p:spPr bwMode="auto">
            <a:xfrm flipH="1">
              <a:off x="4694" y="3475"/>
              <a:ext cx="432" cy="318"/>
            </a:xfrm>
            <a:prstGeom prst="line">
              <a:avLst/>
            </a:prstGeom>
            <a:noFill/>
            <a:ln w="9525">
              <a:solidFill>
                <a:schemeClr val="tx1"/>
              </a:solidFill>
              <a:miter lim="800000"/>
              <a:headEnd/>
              <a:tailEnd/>
            </a:ln>
          </p:spPr>
          <p:txBody>
            <a:bodyPr wrap="none"/>
            <a:lstStyle/>
            <a:p>
              <a:endParaRPr lang="zh-CN" altLang="en-US"/>
            </a:p>
          </p:txBody>
        </p:sp>
        <p:sp>
          <p:nvSpPr>
            <p:cNvPr id="36911" name="Line 72"/>
            <p:cNvSpPr>
              <a:spLocks noChangeShapeType="1"/>
            </p:cNvSpPr>
            <p:nvPr/>
          </p:nvSpPr>
          <p:spPr bwMode="auto">
            <a:xfrm>
              <a:off x="4581" y="3135"/>
              <a:ext cx="113" cy="635"/>
            </a:xfrm>
            <a:prstGeom prst="line">
              <a:avLst/>
            </a:prstGeom>
            <a:noFill/>
            <a:ln w="9525">
              <a:solidFill>
                <a:schemeClr val="tx1"/>
              </a:solidFill>
              <a:miter lim="800000"/>
              <a:headEnd/>
              <a:tailEnd/>
            </a:ln>
          </p:spPr>
          <p:txBody>
            <a:bodyPr wrap="none"/>
            <a:lstStyle/>
            <a:p>
              <a:endParaRPr lang="zh-CN" altLang="en-US"/>
            </a:p>
          </p:txBody>
        </p:sp>
        <p:sp>
          <p:nvSpPr>
            <p:cNvPr id="36912" name="Line 73"/>
            <p:cNvSpPr>
              <a:spLocks noChangeShapeType="1"/>
            </p:cNvSpPr>
            <p:nvPr/>
          </p:nvSpPr>
          <p:spPr bwMode="auto">
            <a:xfrm>
              <a:off x="4082" y="3226"/>
              <a:ext cx="567" cy="544"/>
            </a:xfrm>
            <a:prstGeom prst="line">
              <a:avLst/>
            </a:prstGeom>
            <a:noFill/>
            <a:ln w="9525">
              <a:solidFill>
                <a:schemeClr val="tx1"/>
              </a:solidFill>
              <a:miter lim="800000"/>
              <a:headEnd/>
              <a:tailEnd/>
            </a:ln>
          </p:spPr>
          <p:txBody>
            <a:bodyPr wrap="none"/>
            <a:lstStyle/>
            <a:p>
              <a:endParaRPr lang="zh-CN" altLang="en-US"/>
            </a:p>
          </p:txBody>
        </p:sp>
        <p:sp>
          <p:nvSpPr>
            <p:cNvPr id="36913" name="Line 74"/>
            <p:cNvSpPr>
              <a:spLocks noChangeShapeType="1"/>
            </p:cNvSpPr>
            <p:nvPr/>
          </p:nvSpPr>
          <p:spPr bwMode="auto">
            <a:xfrm>
              <a:off x="4059" y="3770"/>
              <a:ext cx="545" cy="46"/>
            </a:xfrm>
            <a:prstGeom prst="line">
              <a:avLst/>
            </a:prstGeom>
            <a:noFill/>
            <a:ln w="9525">
              <a:solidFill>
                <a:schemeClr val="tx1"/>
              </a:solidFill>
              <a:miter lim="800000"/>
              <a:headEnd/>
              <a:tailEnd/>
            </a:ln>
          </p:spPr>
          <p:txBody>
            <a:bodyPr wrap="none"/>
            <a:lstStyle/>
            <a:p>
              <a:endParaRPr lang="zh-CN" altLang="en-US"/>
            </a:p>
          </p:txBody>
        </p:sp>
        <p:sp>
          <p:nvSpPr>
            <p:cNvPr id="36914" name="Line 75"/>
            <p:cNvSpPr>
              <a:spLocks noChangeShapeType="1"/>
            </p:cNvSpPr>
            <p:nvPr/>
          </p:nvSpPr>
          <p:spPr bwMode="auto">
            <a:xfrm flipH="1">
              <a:off x="4014" y="3249"/>
              <a:ext cx="23" cy="492"/>
            </a:xfrm>
            <a:prstGeom prst="line">
              <a:avLst/>
            </a:prstGeom>
            <a:noFill/>
            <a:ln w="9525">
              <a:solidFill>
                <a:schemeClr val="tx1"/>
              </a:solidFill>
              <a:miter lim="800000"/>
              <a:headEnd/>
              <a:tailEnd/>
            </a:ln>
          </p:spPr>
          <p:txBody>
            <a:bodyPr wrap="none"/>
            <a:lstStyle/>
            <a:p>
              <a:endParaRPr lang="zh-CN" altLang="en-US"/>
            </a:p>
          </p:txBody>
        </p:sp>
        <p:sp>
          <p:nvSpPr>
            <p:cNvPr id="36915" name="Line 76"/>
            <p:cNvSpPr>
              <a:spLocks noChangeShapeType="1"/>
            </p:cNvSpPr>
            <p:nvPr/>
          </p:nvSpPr>
          <p:spPr bwMode="auto">
            <a:xfrm>
              <a:off x="4649" y="3120"/>
              <a:ext cx="454" cy="287"/>
            </a:xfrm>
            <a:prstGeom prst="line">
              <a:avLst/>
            </a:prstGeom>
            <a:noFill/>
            <a:ln w="9525">
              <a:solidFill>
                <a:schemeClr val="tx1"/>
              </a:solidFill>
              <a:miter lim="800000"/>
              <a:headEnd/>
              <a:tailEnd/>
            </a:ln>
          </p:spPr>
          <p:txBody>
            <a:bodyPr wrap="none"/>
            <a:lstStyle/>
            <a:p>
              <a:endParaRPr lang="zh-CN" altLang="en-US"/>
            </a:p>
          </p:txBody>
        </p:sp>
      </p:grpSp>
      <p:sp>
        <p:nvSpPr>
          <p:cNvPr id="36869" name="Text Box 77"/>
          <p:cNvSpPr txBox="1">
            <a:spLocks noChangeArrowheads="1"/>
          </p:cNvSpPr>
          <p:nvPr/>
        </p:nvSpPr>
        <p:spPr bwMode="auto">
          <a:xfrm>
            <a:off x="381000" y="1339828"/>
            <a:ext cx="8763000" cy="519113"/>
          </a:xfrm>
          <a:prstGeom prst="rect">
            <a:avLst/>
          </a:prstGeom>
          <a:noFill/>
          <a:ln w="9525">
            <a:noFill/>
            <a:miter lim="800000"/>
            <a:headEnd/>
            <a:tailEnd/>
          </a:ln>
        </p:spPr>
        <p:txBody>
          <a:bodyPr>
            <a:spAutoFit/>
          </a:bodyPr>
          <a:lstStyle/>
          <a:p>
            <a:r>
              <a:rPr lang="zh-CN" altLang="en-US" sz="2800" dirty="0">
                <a:solidFill>
                  <a:srgbClr val="FF0000"/>
                </a:solidFill>
                <a:latin typeface="楷体_GB2312" pitchFamily="49" charset="-122"/>
                <a:ea typeface="楷体_GB2312" pitchFamily="49" charset="-122"/>
              </a:rPr>
              <a:t>数据的逻辑结构可归结为以下四类</a:t>
            </a:r>
            <a:r>
              <a:rPr lang="en-US" altLang="zh-CN" sz="2800" dirty="0">
                <a:solidFill>
                  <a:srgbClr val="FF0000"/>
                </a:solidFill>
                <a:latin typeface="楷体_GB2312" pitchFamily="49" charset="-122"/>
                <a:ea typeface="楷体_GB2312" pitchFamily="49" charset="-122"/>
              </a:rPr>
              <a:t>:</a:t>
            </a:r>
          </a:p>
        </p:txBody>
      </p:sp>
      <p:sp>
        <p:nvSpPr>
          <p:cNvPr id="36870" name="Text Box 81"/>
          <p:cNvSpPr txBox="1">
            <a:spLocks noChangeArrowheads="1"/>
          </p:cNvSpPr>
          <p:nvPr/>
        </p:nvSpPr>
        <p:spPr bwMode="auto">
          <a:xfrm>
            <a:off x="539750" y="1875012"/>
            <a:ext cx="4648200" cy="1261884"/>
          </a:xfrm>
          <a:prstGeom prst="rect">
            <a:avLst/>
          </a:prstGeom>
          <a:noFill/>
          <a:ln w="9525">
            <a:noFill/>
            <a:miter lim="800000"/>
            <a:headEnd/>
            <a:tailEnd/>
          </a:ln>
        </p:spPr>
        <p:txBody>
          <a:bodyPr>
            <a:spAutoFit/>
          </a:bodyPr>
          <a:lstStyle/>
          <a:p>
            <a:pPr>
              <a:spcBef>
                <a:spcPct val="50000"/>
              </a:spcBef>
              <a:buFontTx/>
              <a:buChar char="•"/>
            </a:pPr>
            <a:r>
              <a:rPr lang="en-US" altLang="zh-CN" sz="2800" dirty="0">
                <a:solidFill>
                  <a:srgbClr val="0070C0"/>
                </a:solidFill>
                <a:latin typeface="楷体_GB2312" pitchFamily="49" charset="-122"/>
                <a:ea typeface="楷体_GB2312" pitchFamily="49" charset="-122"/>
              </a:rPr>
              <a:t> </a:t>
            </a:r>
            <a:r>
              <a:rPr lang="zh-CN" altLang="en-US" sz="2800" dirty="0">
                <a:solidFill>
                  <a:srgbClr val="0070C0"/>
                </a:solidFill>
                <a:latin typeface="楷体_GB2312" pitchFamily="49" charset="-122"/>
                <a:ea typeface="楷体_GB2312" pitchFamily="49" charset="-122"/>
              </a:rPr>
              <a:t>集合</a:t>
            </a:r>
            <a:r>
              <a:rPr lang="zh-CN" altLang="en-US" sz="2800" b="0" dirty="0">
                <a:solidFill>
                  <a:srgbClr val="000000"/>
                </a:solidFill>
                <a:latin typeface="楷体_GB2312" pitchFamily="49" charset="-122"/>
                <a:ea typeface="楷体_GB2312" pitchFamily="49" charset="-122"/>
              </a:rPr>
              <a:t>：</a:t>
            </a:r>
            <a:r>
              <a:rPr lang="zh-CN" altLang="en-US" b="0" dirty="0">
                <a:solidFill>
                  <a:srgbClr val="000000"/>
                </a:solidFill>
                <a:latin typeface="楷体_GB2312" pitchFamily="49" charset="-122"/>
                <a:ea typeface="楷体_GB2312" pitchFamily="49" charset="-122"/>
              </a:rPr>
              <a:t>结构中的数据元素之间除了</a:t>
            </a:r>
            <a:r>
              <a:rPr lang="zh-CN" altLang="en-US" b="0" dirty="0">
                <a:solidFill>
                  <a:srgbClr val="000000"/>
                </a:solidFill>
                <a:ea typeface="楷体_GB2312" pitchFamily="49" charset="-122"/>
              </a:rPr>
              <a:t>“</a:t>
            </a:r>
            <a:r>
              <a:rPr lang="zh-CN" altLang="en-US" dirty="0">
                <a:solidFill>
                  <a:srgbClr val="C00000"/>
                </a:solidFill>
                <a:latin typeface="楷体_GB2312" pitchFamily="49" charset="-122"/>
                <a:ea typeface="楷体_GB2312" pitchFamily="49" charset="-122"/>
              </a:rPr>
              <a:t>同属于一个集合</a:t>
            </a:r>
            <a:r>
              <a:rPr lang="zh-CN" altLang="en-US" b="0" dirty="0">
                <a:solidFill>
                  <a:srgbClr val="000000"/>
                </a:solidFill>
                <a:ea typeface="楷体_GB2312" pitchFamily="49" charset="-122"/>
              </a:rPr>
              <a:t>”</a:t>
            </a:r>
            <a:r>
              <a:rPr lang="zh-CN" altLang="en-US" b="0" dirty="0">
                <a:solidFill>
                  <a:srgbClr val="000000"/>
                </a:solidFill>
                <a:latin typeface="楷体_GB2312" pitchFamily="49" charset="-122"/>
                <a:ea typeface="楷体_GB2312" pitchFamily="49" charset="-122"/>
              </a:rPr>
              <a:t>的关系之外，别无其它关系。</a:t>
            </a:r>
            <a:endParaRPr lang="zh-CN" altLang="en-US" b="0" dirty="0">
              <a:latin typeface="楷体_GB2312" pitchFamily="49" charset="-122"/>
              <a:ea typeface="楷体_GB2312" pitchFamily="49" charset="-122"/>
            </a:endParaRPr>
          </a:p>
        </p:txBody>
      </p:sp>
      <p:sp>
        <p:nvSpPr>
          <p:cNvPr id="36871" name="Text Box 82"/>
          <p:cNvSpPr txBox="1">
            <a:spLocks noChangeArrowheads="1"/>
          </p:cNvSpPr>
          <p:nvPr/>
        </p:nvSpPr>
        <p:spPr bwMode="auto">
          <a:xfrm>
            <a:off x="519057" y="3238509"/>
            <a:ext cx="4495800" cy="884238"/>
          </a:xfrm>
          <a:prstGeom prst="rect">
            <a:avLst/>
          </a:prstGeom>
          <a:noFill/>
          <a:ln w="9525">
            <a:noFill/>
            <a:miter lim="800000"/>
            <a:headEnd/>
            <a:tailEnd/>
          </a:ln>
        </p:spPr>
        <p:txBody>
          <a:bodyPr>
            <a:spAutoFit/>
          </a:bodyPr>
          <a:lstStyle/>
          <a:p>
            <a:pPr>
              <a:spcBef>
                <a:spcPct val="50000"/>
              </a:spcBef>
              <a:buFontTx/>
              <a:buChar char="•"/>
            </a:pPr>
            <a:r>
              <a:rPr lang="en-US" altLang="zh-CN" sz="2800" dirty="0">
                <a:solidFill>
                  <a:srgbClr val="0070C0"/>
                </a:solidFill>
                <a:latin typeface="楷体_GB2312" pitchFamily="49" charset="-122"/>
                <a:ea typeface="楷体_GB2312" pitchFamily="49" charset="-122"/>
              </a:rPr>
              <a:t> </a:t>
            </a:r>
            <a:r>
              <a:rPr lang="zh-CN" altLang="en-US" sz="2800" dirty="0">
                <a:solidFill>
                  <a:srgbClr val="0070C0"/>
                </a:solidFill>
                <a:latin typeface="楷体_GB2312" pitchFamily="49" charset="-122"/>
                <a:ea typeface="楷体_GB2312" pitchFamily="49" charset="-122"/>
              </a:rPr>
              <a:t>线性结构</a:t>
            </a:r>
            <a:r>
              <a:rPr lang="zh-CN" altLang="en-US" sz="2800" b="0" dirty="0">
                <a:solidFill>
                  <a:srgbClr val="000000"/>
                </a:solidFill>
                <a:latin typeface="楷体_GB2312" pitchFamily="49" charset="-122"/>
                <a:ea typeface="楷体_GB2312" pitchFamily="49" charset="-122"/>
              </a:rPr>
              <a:t>：</a:t>
            </a:r>
            <a:r>
              <a:rPr lang="zh-CN" altLang="en-US" b="0" dirty="0">
                <a:solidFill>
                  <a:srgbClr val="000000"/>
                </a:solidFill>
                <a:latin typeface="楷体_GB2312" pitchFamily="49" charset="-122"/>
                <a:ea typeface="楷体_GB2312" pitchFamily="49" charset="-122"/>
              </a:rPr>
              <a:t>结构中的数据元素之间存在</a:t>
            </a:r>
            <a:r>
              <a:rPr lang="zh-CN" altLang="en-US" dirty="0">
                <a:solidFill>
                  <a:srgbClr val="C00000"/>
                </a:solidFill>
                <a:latin typeface="楷体_GB2312" pitchFamily="49" charset="-122"/>
                <a:ea typeface="楷体_GB2312" pitchFamily="49" charset="-122"/>
              </a:rPr>
              <a:t>一个对一个</a:t>
            </a:r>
            <a:r>
              <a:rPr lang="zh-CN" altLang="en-US" b="0" dirty="0">
                <a:solidFill>
                  <a:srgbClr val="000000"/>
                </a:solidFill>
                <a:latin typeface="楷体_GB2312" pitchFamily="49" charset="-122"/>
                <a:ea typeface="楷体_GB2312" pitchFamily="49" charset="-122"/>
              </a:rPr>
              <a:t>的关系。</a:t>
            </a:r>
          </a:p>
        </p:txBody>
      </p:sp>
      <p:sp>
        <p:nvSpPr>
          <p:cNvPr id="36872" name="Text Box 83"/>
          <p:cNvSpPr txBox="1">
            <a:spLocks noChangeArrowheads="1"/>
          </p:cNvSpPr>
          <p:nvPr/>
        </p:nvSpPr>
        <p:spPr bwMode="auto">
          <a:xfrm>
            <a:off x="519057" y="4216046"/>
            <a:ext cx="4527612" cy="892552"/>
          </a:xfrm>
          <a:prstGeom prst="rect">
            <a:avLst/>
          </a:prstGeom>
          <a:noFill/>
          <a:ln w="9525">
            <a:noFill/>
            <a:miter lim="800000"/>
            <a:headEnd/>
            <a:tailEnd/>
          </a:ln>
        </p:spPr>
        <p:txBody>
          <a:bodyPr wrap="square">
            <a:spAutoFit/>
          </a:bodyPr>
          <a:lstStyle/>
          <a:p>
            <a:pPr>
              <a:spcBef>
                <a:spcPct val="50000"/>
              </a:spcBef>
              <a:buFontTx/>
              <a:buChar char="•"/>
            </a:pPr>
            <a:r>
              <a:rPr lang="en-US" altLang="zh-CN" sz="2800" dirty="0">
                <a:solidFill>
                  <a:srgbClr val="0070C0"/>
                </a:solidFill>
                <a:latin typeface="楷体_GB2312" pitchFamily="49" charset="-122"/>
                <a:ea typeface="楷体_GB2312" pitchFamily="49" charset="-122"/>
              </a:rPr>
              <a:t> </a:t>
            </a:r>
            <a:r>
              <a:rPr lang="zh-CN" altLang="en-US" sz="2800" dirty="0">
                <a:solidFill>
                  <a:srgbClr val="0070C0"/>
                </a:solidFill>
                <a:latin typeface="楷体_GB2312" pitchFamily="49" charset="-122"/>
                <a:ea typeface="楷体_GB2312" pitchFamily="49" charset="-122"/>
              </a:rPr>
              <a:t>树形结构</a:t>
            </a:r>
            <a:r>
              <a:rPr lang="zh-CN" altLang="en-US" sz="2800" b="0" dirty="0">
                <a:solidFill>
                  <a:srgbClr val="000000"/>
                </a:solidFill>
                <a:latin typeface="楷体_GB2312" pitchFamily="49" charset="-122"/>
                <a:ea typeface="楷体_GB2312" pitchFamily="49" charset="-122"/>
              </a:rPr>
              <a:t>：</a:t>
            </a:r>
            <a:r>
              <a:rPr lang="zh-CN" altLang="en-US" b="0" dirty="0">
                <a:solidFill>
                  <a:srgbClr val="000000"/>
                </a:solidFill>
                <a:latin typeface="楷体_GB2312" pitchFamily="49" charset="-122"/>
                <a:ea typeface="楷体_GB2312" pitchFamily="49" charset="-122"/>
              </a:rPr>
              <a:t>结构中的数据元素之间存在</a:t>
            </a:r>
            <a:r>
              <a:rPr lang="zh-CN" altLang="en-US" dirty="0">
                <a:solidFill>
                  <a:srgbClr val="C00000"/>
                </a:solidFill>
                <a:latin typeface="楷体_GB2312" pitchFamily="49" charset="-122"/>
                <a:ea typeface="楷体_GB2312" pitchFamily="49" charset="-122"/>
              </a:rPr>
              <a:t>一个对多个</a:t>
            </a:r>
            <a:r>
              <a:rPr lang="zh-CN" altLang="en-US" b="0" dirty="0">
                <a:solidFill>
                  <a:srgbClr val="000000"/>
                </a:solidFill>
                <a:latin typeface="楷体_GB2312" pitchFamily="49" charset="-122"/>
                <a:ea typeface="楷体_GB2312" pitchFamily="49" charset="-122"/>
              </a:rPr>
              <a:t>的关系。</a:t>
            </a:r>
          </a:p>
        </p:txBody>
      </p:sp>
      <p:sp>
        <p:nvSpPr>
          <p:cNvPr id="36873" name="Text Box 84"/>
          <p:cNvSpPr txBox="1">
            <a:spLocks noChangeArrowheads="1"/>
          </p:cNvSpPr>
          <p:nvPr/>
        </p:nvSpPr>
        <p:spPr bwMode="auto">
          <a:xfrm>
            <a:off x="519056" y="5229904"/>
            <a:ext cx="4495801" cy="1261884"/>
          </a:xfrm>
          <a:prstGeom prst="rect">
            <a:avLst/>
          </a:prstGeom>
          <a:noFill/>
          <a:ln w="9525">
            <a:noFill/>
            <a:miter lim="800000"/>
            <a:headEnd/>
            <a:tailEnd/>
          </a:ln>
        </p:spPr>
        <p:txBody>
          <a:bodyPr wrap="square">
            <a:spAutoFit/>
          </a:bodyPr>
          <a:lstStyle/>
          <a:p>
            <a:pPr>
              <a:spcBef>
                <a:spcPct val="50000"/>
              </a:spcBef>
              <a:buFontTx/>
              <a:buChar char="•"/>
            </a:pPr>
            <a:r>
              <a:rPr lang="en-US" altLang="zh-CN" sz="2800" dirty="0">
                <a:solidFill>
                  <a:srgbClr val="0070C0"/>
                </a:solidFill>
                <a:latin typeface="楷体_GB2312" pitchFamily="49" charset="-122"/>
                <a:ea typeface="楷体_GB2312" pitchFamily="49" charset="-122"/>
              </a:rPr>
              <a:t> </a:t>
            </a:r>
            <a:r>
              <a:rPr lang="zh-CN" altLang="en-US" sz="2800" dirty="0">
                <a:solidFill>
                  <a:srgbClr val="0070C0"/>
                </a:solidFill>
                <a:latin typeface="楷体_GB2312" pitchFamily="49" charset="-122"/>
                <a:ea typeface="楷体_GB2312" pitchFamily="49" charset="-122"/>
              </a:rPr>
              <a:t>图状结构</a:t>
            </a:r>
            <a:r>
              <a:rPr lang="zh-CN" altLang="en-US" sz="2800" b="0" dirty="0">
                <a:solidFill>
                  <a:srgbClr val="000000"/>
                </a:solidFill>
                <a:latin typeface="楷体_GB2312" pitchFamily="49" charset="-122"/>
                <a:ea typeface="楷体_GB2312" pitchFamily="49" charset="-122"/>
              </a:rPr>
              <a:t>或</a:t>
            </a:r>
            <a:r>
              <a:rPr lang="zh-CN" altLang="en-US" sz="2800" dirty="0">
                <a:solidFill>
                  <a:srgbClr val="0070C0"/>
                </a:solidFill>
                <a:latin typeface="楷体_GB2312" pitchFamily="49" charset="-122"/>
                <a:ea typeface="楷体_GB2312" pitchFamily="49" charset="-122"/>
              </a:rPr>
              <a:t>网状结构</a:t>
            </a:r>
            <a:r>
              <a:rPr lang="zh-CN" altLang="en-US" sz="2800" b="0" dirty="0">
                <a:solidFill>
                  <a:srgbClr val="000000"/>
                </a:solidFill>
                <a:latin typeface="楷体_GB2312" pitchFamily="49" charset="-122"/>
                <a:ea typeface="楷体_GB2312" pitchFamily="49" charset="-122"/>
              </a:rPr>
              <a:t>：</a:t>
            </a:r>
            <a:r>
              <a:rPr lang="zh-CN" altLang="en-US" b="0" dirty="0">
                <a:solidFill>
                  <a:srgbClr val="000000"/>
                </a:solidFill>
                <a:latin typeface="楷体_GB2312" pitchFamily="49" charset="-122"/>
                <a:ea typeface="楷体_GB2312" pitchFamily="49" charset="-122"/>
              </a:rPr>
              <a:t>结构中的数据元素之间存在</a:t>
            </a:r>
            <a:r>
              <a:rPr lang="zh-CN" altLang="en-US" dirty="0">
                <a:solidFill>
                  <a:srgbClr val="C00000"/>
                </a:solidFill>
                <a:latin typeface="楷体_GB2312" pitchFamily="49" charset="-122"/>
                <a:ea typeface="楷体_GB2312" pitchFamily="49" charset="-122"/>
              </a:rPr>
              <a:t>多个对多个</a:t>
            </a:r>
            <a:r>
              <a:rPr lang="zh-CN" altLang="en-US" b="0" dirty="0">
                <a:solidFill>
                  <a:srgbClr val="000000"/>
                </a:solidFill>
                <a:latin typeface="楷体_GB2312" pitchFamily="49" charset="-122"/>
                <a:ea typeface="楷体_GB2312" pitchFamily="49" charset="-122"/>
              </a:rPr>
              <a:t>的关系。</a:t>
            </a:r>
          </a:p>
        </p:txBody>
      </p:sp>
      <p:grpSp>
        <p:nvGrpSpPr>
          <p:cNvPr id="36874" name="Group 92"/>
          <p:cNvGrpSpPr>
            <a:grpSpLocks/>
          </p:cNvGrpSpPr>
          <p:nvPr/>
        </p:nvGrpSpPr>
        <p:grpSpPr bwMode="auto">
          <a:xfrm>
            <a:off x="5334043" y="3928292"/>
            <a:ext cx="2317750" cy="1128713"/>
            <a:chOff x="3696" y="2112"/>
            <a:chExt cx="1460" cy="711"/>
          </a:xfrm>
        </p:grpSpPr>
        <p:sp>
          <p:nvSpPr>
            <p:cNvPr id="36875" name="Oval 28"/>
            <p:cNvSpPr>
              <a:spLocks noChangeArrowheads="1"/>
            </p:cNvSpPr>
            <p:nvPr/>
          </p:nvSpPr>
          <p:spPr bwMode="auto">
            <a:xfrm>
              <a:off x="3744" y="2352"/>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76" name="Oval 29"/>
            <p:cNvSpPr>
              <a:spLocks noChangeArrowheads="1"/>
            </p:cNvSpPr>
            <p:nvPr/>
          </p:nvSpPr>
          <p:spPr bwMode="auto">
            <a:xfrm>
              <a:off x="4368" y="2112"/>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77" name="Oval 30"/>
            <p:cNvSpPr>
              <a:spLocks noChangeArrowheads="1"/>
            </p:cNvSpPr>
            <p:nvPr/>
          </p:nvSpPr>
          <p:spPr bwMode="auto">
            <a:xfrm>
              <a:off x="3696" y="2592"/>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78" name="Oval 31"/>
            <p:cNvSpPr>
              <a:spLocks noChangeArrowheads="1"/>
            </p:cNvSpPr>
            <p:nvPr/>
          </p:nvSpPr>
          <p:spPr bwMode="auto">
            <a:xfrm>
              <a:off x="4176" y="2352"/>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79" name="Oval 33"/>
            <p:cNvSpPr>
              <a:spLocks noChangeArrowheads="1"/>
            </p:cNvSpPr>
            <p:nvPr/>
          </p:nvSpPr>
          <p:spPr bwMode="auto">
            <a:xfrm>
              <a:off x="4762" y="2341"/>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80" name="Oval 34"/>
            <p:cNvSpPr>
              <a:spLocks noChangeArrowheads="1"/>
            </p:cNvSpPr>
            <p:nvPr/>
          </p:nvSpPr>
          <p:spPr bwMode="auto">
            <a:xfrm>
              <a:off x="4368" y="2592"/>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81" name="Oval 35"/>
            <p:cNvSpPr>
              <a:spLocks noChangeArrowheads="1"/>
            </p:cNvSpPr>
            <p:nvPr/>
          </p:nvSpPr>
          <p:spPr bwMode="auto">
            <a:xfrm>
              <a:off x="4176" y="2592"/>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82" name="Oval 36"/>
            <p:cNvSpPr>
              <a:spLocks noChangeArrowheads="1"/>
            </p:cNvSpPr>
            <p:nvPr/>
          </p:nvSpPr>
          <p:spPr bwMode="auto">
            <a:xfrm>
              <a:off x="3984" y="2592"/>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83" name="Oval 37"/>
            <p:cNvSpPr>
              <a:spLocks noChangeArrowheads="1"/>
            </p:cNvSpPr>
            <p:nvPr/>
          </p:nvSpPr>
          <p:spPr bwMode="auto">
            <a:xfrm>
              <a:off x="3833" y="2614"/>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84" name="Oval 38"/>
            <p:cNvSpPr>
              <a:spLocks noChangeArrowheads="1"/>
            </p:cNvSpPr>
            <p:nvPr/>
          </p:nvSpPr>
          <p:spPr bwMode="auto">
            <a:xfrm>
              <a:off x="5057" y="2727"/>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85" name="Oval 39"/>
            <p:cNvSpPr>
              <a:spLocks noChangeArrowheads="1"/>
            </p:cNvSpPr>
            <p:nvPr/>
          </p:nvSpPr>
          <p:spPr bwMode="auto">
            <a:xfrm>
              <a:off x="4785" y="2727"/>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86" name="Oval 40"/>
            <p:cNvSpPr>
              <a:spLocks noChangeArrowheads="1"/>
            </p:cNvSpPr>
            <p:nvPr/>
          </p:nvSpPr>
          <p:spPr bwMode="auto">
            <a:xfrm>
              <a:off x="4944" y="2546"/>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87" name="Oval 41"/>
            <p:cNvSpPr>
              <a:spLocks noChangeArrowheads="1"/>
            </p:cNvSpPr>
            <p:nvPr/>
          </p:nvSpPr>
          <p:spPr bwMode="auto">
            <a:xfrm>
              <a:off x="4604" y="2568"/>
              <a:ext cx="96" cy="96"/>
            </a:xfrm>
            <a:prstGeom prst="ellipse">
              <a:avLst/>
            </a:prstGeom>
            <a:noFill/>
            <a:ln w="9525">
              <a:solidFill>
                <a:schemeClr val="tx1"/>
              </a:solidFill>
              <a:miter lim="800000"/>
              <a:headEnd/>
              <a:tailEnd/>
            </a:ln>
          </p:spPr>
          <p:txBody>
            <a:bodyPr wrap="none" anchor="ctr"/>
            <a:lstStyle/>
            <a:p>
              <a:endParaRPr lang="zh-CN" altLang="en-US"/>
            </a:p>
          </p:txBody>
        </p:sp>
        <p:sp>
          <p:nvSpPr>
            <p:cNvPr id="36888" name="Line 43"/>
            <p:cNvSpPr>
              <a:spLocks noChangeShapeType="1"/>
            </p:cNvSpPr>
            <p:nvPr/>
          </p:nvSpPr>
          <p:spPr bwMode="auto">
            <a:xfrm flipH="1">
              <a:off x="3840" y="2188"/>
              <a:ext cx="548" cy="183"/>
            </a:xfrm>
            <a:prstGeom prst="line">
              <a:avLst/>
            </a:prstGeom>
            <a:noFill/>
            <a:ln w="9525">
              <a:solidFill>
                <a:schemeClr val="tx1"/>
              </a:solidFill>
              <a:miter lim="800000"/>
              <a:headEnd/>
              <a:tailEnd/>
            </a:ln>
          </p:spPr>
          <p:txBody>
            <a:bodyPr wrap="none"/>
            <a:lstStyle/>
            <a:p>
              <a:endParaRPr lang="zh-CN" altLang="en-US"/>
            </a:p>
          </p:txBody>
        </p:sp>
        <p:sp>
          <p:nvSpPr>
            <p:cNvPr id="36889" name="Line 44"/>
            <p:cNvSpPr>
              <a:spLocks noChangeShapeType="1"/>
            </p:cNvSpPr>
            <p:nvPr/>
          </p:nvSpPr>
          <p:spPr bwMode="auto">
            <a:xfrm flipH="1">
              <a:off x="4224" y="2208"/>
              <a:ext cx="144" cy="144"/>
            </a:xfrm>
            <a:prstGeom prst="line">
              <a:avLst/>
            </a:prstGeom>
            <a:noFill/>
            <a:ln w="9525">
              <a:solidFill>
                <a:schemeClr val="tx1"/>
              </a:solidFill>
              <a:miter lim="800000"/>
              <a:headEnd/>
              <a:tailEnd/>
            </a:ln>
          </p:spPr>
          <p:txBody>
            <a:bodyPr wrap="none"/>
            <a:lstStyle/>
            <a:p>
              <a:endParaRPr lang="zh-CN" altLang="en-US"/>
            </a:p>
          </p:txBody>
        </p:sp>
        <p:sp>
          <p:nvSpPr>
            <p:cNvPr id="36890" name="Line 47"/>
            <p:cNvSpPr>
              <a:spLocks noChangeShapeType="1"/>
            </p:cNvSpPr>
            <p:nvPr/>
          </p:nvSpPr>
          <p:spPr bwMode="auto">
            <a:xfrm>
              <a:off x="4464" y="2200"/>
              <a:ext cx="321" cy="141"/>
            </a:xfrm>
            <a:prstGeom prst="line">
              <a:avLst/>
            </a:prstGeom>
            <a:noFill/>
            <a:ln w="9525">
              <a:solidFill>
                <a:schemeClr val="tx1"/>
              </a:solidFill>
              <a:miter lim="800000"/>
              <a:headEnd/>
              <a:tailEnd/>
            </a:ln>
          </p:spPr>
          <p:txBody>
            <a:bodyPr wrap="none"/>
            <a:lstStyle/>
            <a:p>
              <a:endParaRPr lang="zh-CN" altLang="en-US"/>
            </a:p>
          </p:txBody>
        </p:sp>
        <p:sp>
          <p:nvSpPr>
            <p:cNvPr id="36891" name="Line 48"/>
            <p:cNvSpPr>
              <a:spLocks noChangeShapeType="1"/>
            </p:cNvSpPr>
            <p:nvPr/>
          </p:nvSpPr>
          <p:spPr bwMode="auto">
            <a:xfrm flipH="1">
              <a:off x="3744" y="2448"/>
              <a:ext cx="48" cy="144"/>
            </a:xfrm>
            <a:prstGeom prst="line">
              <a:avLst/>
            </a:prstGeom>
            <a:noFill/>
            <a:ln w="9525">
              <a:solidFill>
                <a:schemeClr val="tx1"/>
              </a:solidFill>
              <a:miter lim="800000"/>
              <a:headEnd/>
              <a:tailEnd/>
            </a:ln>
          </p:spPr>
          <p:txBody>
            <a:bodyPr wrap="none"/>
            <a:lstStyle/>
            <a:p>
              <a:endParaRPr lang="zh-CN" altLang="en-US"/>
            </a:p>
          </p:txBody>
        </p:sp>
        <p:sp>
          <p:nvSpPr>
            <p:cNvPr id="36892" name="Line 50"/>
            <p:cNvSpPr>
              <a:spLocks noChangeShapeType="1"/>
            </p:cNvSpPr>
            <p:nvPr/>
          </p:nvSpPr>
          <p:spPr bwMode="auto">
            <a:xfrm flipH="1">
              <a:off x="4032" y="2400"/>
              <a:ext cx="144" cy="192"/>
            </a:xfrm>
            <a:prstGeom prst="line">
              <a:avLst/>
            </a:prstGeom>
            <a:noFill/>
            <a:ln w="9525">
              <a:solidFill>
                <a:schemeClr val="tx1"/>
              </a:solidFill>
              <a:miter lim="800000"/>
              <a:headEnd/>
              <a:tailEnd/>
            </a:ln>
          </p:spPr>
          <p:txBody>
            <a:bodyPr wrap="none"/>
            <a:lstStyle/>
            <a:p>
              <a:endParaRPr lang="zh-CN" altLang="en-US"/>
            </a:p>
          </p:txBody>
        </p:sp>
        <p:sp>
          <p:nvSpPr>
            <p:cNvPr id="36893" name="Line 51"/>
            <p:cNvSpPr>
              <a:spLocks noChangeShapeType="1"/>
            </p:cNvSpPr>
            <p:nvPr/>
          </p:nvSpPr>
          <p:spPr bwMode="auto">
            <a:xfrm>
              <a:off x="4224" y="2448"/>
              <a:ext cx="0" cy="144"/>
            </a:xfrm>
            <a:prstGeom prst="line">
              <a:avLst/>
            </a:prstGeom>
            <a:noFill/>
            <a:ln w="9525">
              <a:solidFill>
                <a:schemeClr val="tx1"/>
              </a:solidFill>
              <a:miter lim="800000"/>
              <a:headEnd/>
              <a:tailEnd/>
            </a:ln>
          </p:spPr>
          <p:txBody>
            <a:bodyPr wrap="none"/>
            <a:lstStyle/>
            <a:p>
              <a:endParaRPr lang="zh-CN" altLang="en-US"/>
            </a:p>
          </p:txBody>
        </p:sp>
        <p:sp>
          <p:nvSpPr>
            <p:cNvPr id="36894" name="Line 52"/>
            <p:cNvSpPr>
              <a:spLocks noChangeShapeType="1"/>
            </p:cNvSpPr>
            <p:nvPr/>
          </p:nvSpPr>
          <p:spPr bwMode="auto">
            <a:xfrm>
              <a:off x="4272" y="2448"/>
              <a:ext cx="144" cy="144"/>
            </a:xfrm>
            <a:prstGeom prst="line">
              <a:avLst/>
            </a:prstGeom>
            <a:noFill/>
            <a:ln w="9525">
              <a:solidFill>
                <a:schemeClr val="tx1"/>
              </a:solidFill>
              <a:miter lim="800000"/>
              <a:headEnd/>
              <a:tailEnd/>
            </a:ln>
          </p:spPr>
          <p:txBody>
            <a:bodyPr wrap="none"/>
            <a:lstStyle/>
            <a:p>
              <a:endParaRPr lang="zh-CN" altLang="en-US"/>
            </a:p>
          </p:txBody>
        </p:sp>
        <p:sp>
          <p:nvSpPr>
            <p:cNvPr id="36895" name="Line 53"/>
            <p:cNvSpPr>
              <a:spLocks noChangeShapeType="1"/>
            </p:cNvSpPr>
            <p:nvPr/>
          </p:nvSpPr>
          <p:spPr bwMode="auto">
            <a:xfrm flipH="1">
              <a:off x="4672" y="2432"/>
              <a:ext cx="96" cy="144"/>
            </a:xfrm>
            <a:prstGeom prst="line">
              <a:avLst/>
            </a:prstGeom>
            <a:noFill/>
            <a:ln w="9525">
              <a:solidFill>
                <a:schemeClr val="tx1"/>
              </a:solidFill>
              <a:miter lim="800000"/>
              <a:headEnd/>
              <a:tailEnd/>
            </a:ln>
          </p:spPr>
          <p:txBody>
            <a:bodyPr wrap="none"/>
            <a:lstStyle/>
            <a:p>
              <a:endParaRPr lang="zh-CN" altLang="en-US"/>
            </a:p>
          </p:txBody>
        </p:sp>
        <p:sp>
          <p:nvSpPr>
            <p:cNvPr id="36896" name="Line 54"/>
            <p:cNvSpPr>
              <a:spLocks noChangeShapeType="1"/>
            </p:cNvSpPr>
            <p:nvPr/>
          </p:nvSpPr>
          <p:spPr bwMode="auto">
            <a:xfrm>
              <a:off x="4853" y="2432"/>
              <a:ext cx="144" cy="144"/>
            </a:xfrm>
            <a:prstGeom prst="line">
              <a:avLst/>
            </a:prstGeom>
            <a:noFill/>
            <a:ln w="9525">
              <a:solidFill>
                <a:schemeClr val="tx1"/>
              </a:solidFill>
              <a:miter lim="800000"/>
              <a:headEnd/>
              <a:tailEnd/>
            </a:ln>
          </p:spPr>
          <p:txBody>
            <a:bodyPr wrap="none"/>
            <a:lstStyle/>
            <a:p>
              <a:endParaRPr lang="zh-CN" altLang="en-US"/>
            </a:p>
          </p:txBody>
        </p:sp>
        <p:sp>
          <p:nvSpPr>
            <p:cNvPr id="36897" name="Line 55"/>
            <p:cNvSpPr>
              <a:spLocks noChangeShapeType="1"/>
            </p:cNvSpPr>
            <p:nvPr/>
          </p:nvSpPr>
          <p:spPr bwMode="auto">
            <a:xfrm flipH="1">
              <a:off x="4853" y="2636"/>
              <a:ext cx="96" cy="96"/>
            </a:xfrm>
            <a:prstGeom prst="line">
              <a:avLst/>
            </a:prstGeom>
            <a:noFill/>
            <a:ln w="9525">
              <a:solidFill>
                <a:schemeClr val="tx1"/>
              </a:solidFill>
              <a:miter lim="800000"/>
              <a:headEnd/>
              <a:tailEnd/>
            </a:ln>
          </p:spPr>
          <p:txBody>
            <a:bodyPr wrap="none"/>
            <a:lstStyle/>
            <a:p>
              <a:endParaRPr lang="zh-CN" altLang="en-US"/>
            </a:p>
          </p:txBody>
        </p:sp>
        <p:sp>
          <p:nvSpPr>
            <p:cNvPr id="36898" name="Line 57"/>
            <p:cNvSpPr>
              <a:spLocks noChangeShapeType="1"/>
            </p:cNvSpPr>
            <p:nvPr/>
          </p:nvSpPr>
          <p:spPr bwMode="auto">
            <a:xfrm>
              <a:off x="3810" y="2432"/>
              <a:ext cx="68" cy="182"/>
            </a:xfrm>
            <a:prstGeom prst="line">
              <a:avLst/>
            </a:prstGeom>
            <a:noFill/>
            <a:ln w="9525">
              <a:solidFill>
                <a:schemeClr val="tx1"/>
              </a:solidFill>
              <a:miter lim="800000"/>
              <a:headEnd/>
              <a:tailEnd/>
            </a:ln>
          </p:spPr>
          <p:txBody>
            <a:bodyPr wrap="none"/>
            <a:lstStyle/>
            <a:p>
              <a:endParaRPr lang="zh-CN" altLang="en-US"/>
            </a:p>
          </p:txBody>
        </p:sp>
        <p:sp>
          <p:nvSpPr>
            <p:cNvPr id="36899" name="Line 91"/>
            <p:cNvSpPr>
              <a:spLocks noChangeShapeType="1"/>
            </p:cNvSpPr>
            <p:nvPr/>
          </p:nvSpPr>
          <p:spPr bwMode="auto">
            <a:xfrm>
              <a:off x="5012" y="2636"/>
              <a:ext cx="144" cy="144"/>
            </a:xfrm>
            <a:prstGeom prst="line">
              <a:avLst/>
            </a:prstGeom>
            <a:noFill/>
            <a:ln w="9525">
              <a:solidFill>
                <a:schemeClr val="tx1"/>
              </a:solidFill>
              <a:miter lim="800000"/>
              <a:headEnd/>
              <a:tailEnd/>
            </a:ln>
          </p:spPr>
          <p:txBody>
            <a:bodyPr wrap="none"/>
            <a:lstStyle/>
            <a:p>
              <a:endParaRPr lang="zh-CN" altLang="en-US"/>
            </a:p>
          </p:txBody>
        </p:sp>
      </p:grpSp>
      <p:sp>
        <p:nvSpPr>
          <p:cNvPr id="78" name="内容占位符 77"/>
          <p:cNvSpPr>
            <a:spLocks noGrp="1"/>
          </p:cNvSpPr>
          <p:nvPr>
            <p:ph sz="quarter" idx="16"/>
          </p:nvPr>
        </p:nvSpPr>
        <p:spPr>
          <a:xfrm>
            <a:off x="0" y="67696"/>
            <a:ext cx="4795837" cy="586316"/>
          </a:xfrm>
        </p:spPr>
        <p:txBody>
          <a:bodyPr/>
          <a:lstStyle/>
          <a:p>
            <a:r>
              <a:rPr dirty="0" smtClean="0"/>
              <a:t>数据结构</a:t>
            </a:r>
            <a:r>
              <a:rPr lang="en-US" altLang="zh-CN" dirty="0" smtClean="0"/>
              <a:t>-</a:t>
            </a:r>
            <a:r>
              <a:rPr dirty="0" smtClean="0"/>
              <a:t>第一章 绪论</a:t>
            </a:r>
            <a:endParaRPr lang="zh-CN" altLang="en-US" dirty="0"/>
          </a:p>
        </p:txBody>
      </p:sp>
      <p:sp>
        <p:nvSpPr>
          <p:cNvPr id="70"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71" name="Rectangle 94"/>
          <p:cNvSpPr>
            <a:spLocks noChangeArrowheads="1"/>
          </p:cNvSpPr>
          <p:nvPr/>
        </p:nvSpPr>
        <p:spPr bwMode="auto">
          <a:xfrm>
            <a:off x="3177669" y="6396335"/>
            <a:ext cx="5608148" cy="461665"/>
          </a:xfrm>
          <a:prstGeom prst="rect">
            <a:avLst/>
          </a:prstGeom>
          <a:noFill/>
          <a:ln w="12700" cap="sq" algn="ctr">
            <a:noFill/>
            <a:miter lim="800000"/>
            <a:headEnd type="none" w="sm" len="sm"/>
            <a:tailEnd type="none" w="sm" len="sm"/>
          </a:ln>
        </p:spPr>
        <p:txBody>
          <a:bodyPr wrap="square">
            <a:spAutoFit/>
          </a:bodyPr>
          <a:lstStyle/>
          <a:p>
            <a:pPr>
              <a:spcBef>
                <a:spcPct val="20000"/>
              </a:spcBef>
            </a:pPr>
            <a:r>
              <a:rPr lang="zh-CN" altLang="en-US" dirty="0">
                <a:solidFill>
                  <a:srgbClr val="FF0000"/>
                </a:solidFill>
              </a:rPr>
              <a:t>以班级学生关系为例</a:t>
            </a:r>
            <a:r>
              <a:rPr lang="en-US" altLang="zh-CN" dirty="0">
                <a:solidFill>
                  <a:srgbClr val="FF0000"/>
                </a:solidFill>
              </a:rPr>
              <a:t>,</a:t>
            </a:r>
            <a:r>
              <a:rPr lang="zh-CN" altLang="en-US" dirty="0">
                <a:solidFill>
                  <a:srgbClr val="FF0000"/>
                </a:solidFill>
              </a:rPr>
              <a:t>试</a:t>
            </a:r>
            <a:r>
              <a:rPr lang="zh-CN" altLang="en-US" dirty="0" smtClean="0">
                <a:solidFill>
                  <a:srgbClr val="FF0000"/>
                </a:solidFill>
              </a:rPr>
              <a:t>找出这四</a:t>
            </a:r>
            <a:r>
              <a:rPr lang="zh-CN" altLang="en-US" dirty="0">
                <a:solidFill>
                  <a:srgbClr val="FF0000"/>
                </a:solidFill>
              </a:rPr>
              <a:t>种关系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slide(fromBottom)">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slide(fromBottom)">
                                      <p:cBhvr>
                                        <p:cTn id="12" dur="500"/>
                                        <p:tgtEl>
                                          <p:spTgt spid="3686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6874"/>
                                        </p:tgtEl>
                                        <p:attrNameLst>
                                          <p:attrName>style.visibility</p:attrName>
                                        </p:attrNameLst>
                                      </p:cBhvr>
                                      <p:to>
                                        <p:strVal val="visible"/>
                                      </p:to>
                                    </p:set>
                                    <p:animEffect transition="in" filter="slide(fromBottom)">
                                      <p:cBhvr>
                                        <p:cTn id="17" dur="500"/>
                                        <p:tgtEl>
                                          <p:spTgt spid="3687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6868"/>
                                        </p:tgtEl>
                                        <p:attrNameLst>
                                          <p:attrName>style.visibility</p:attrName>
                                        </p:attrNameLst>
                                      </p:cBhvr>
                                      <p:to>
                                        <p:strVal val="visible"/>
                                      </p:to>
                                    </p:set>
                                    <p:animEffect transition="in" filter="slide(fromBottom)">
                                      <p:cBhvr>
                                        <p:cTn id="22" dur="500"/>
                                        <p:tgtEl>
                                          <p:spTgt spid="36868"/>
                                        </p:tgtEl>
                                      </p:cBhvr>
                                    </p:animEffect>
                                  </p:childTnLst>
                                </p:cTn>
                              </p:par>
                            </p:childTnLst>
                          </p:cTn>
                        </p:par>
                      </p:childTnLst>
                    </p:cTn>
                  </p:par>
                  <p:par>
                    <p:cTn id="23" fill="hold">
                      <p:stCondLst>
                        <p:cond delay="indefinite"/>
                      </p:stCondLst>
                      <p:childTnLst>
                        <p:par>
                          <p:cTn id="24" fill="hold">
                            <p:stCondLst>
                              <p:cond delay="0"/>
                            </p:stCondLst>
                            <p:childTnLst>
                              <p:par>
                                <p:cTn id="25" presetID="27" presetClass="entr" presetSubtype="0" fill="hold" grpId="0" nodeType="clickEffect">
                                  <p:stCondLst>
                                    <p:cond delay="0"/>
                                  </p:stCondLst>
                                  <p:iterate type="lt">
                                    <p:tmPct val="50000"/>
                                  </p:iterate>
                                  <p:childTnLst>
                                    <p:set>
                                      <p:cBhvr>
                                        <p:cTn id="26" dur="1" fill="hold">
                                          <p:stCondLst>
                                            <p:cond delay="0"/>
                                          </p:stCondLst>
                                        </p:cTn>
                                        <p:tgtEl>
                                          <p:spTgt spid="71"/>
                                        </p:tgtEl>
                                        <p:attrNameLst>
                                          <p:attrName>style.visibility</p:attrName>
                                        </p:attrNameLst>
                                      </p:cBhvr>
                                      <p:to>
                                        <p:strVal val="visible"/>
                                      </p:to>
                                    </p:set>
                                    <p:anim calcmode="discrete" valueType="clr">
                                      <p:cBhvr override="childStyle">
                                        <p:cTn id="27" dur="80"/>
                                        <p:tgtEl>
                                          <p:spTgt spid="71"/>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71"/>
                                        </p:tgtEl>
                                        <p:attrNameLst>
                                          <p:attrName>fillcolor</p:attrName>
                                        </p:attrNameLst>
                                      </p:cBhvr>
                                      <p:tavLst>
                                        <p:tav tm="0">
                                          <p:val>
                                            <p:clrVal>
                                              <a:schemeClr val="accent2"/>
                                            </p:clrVal>
                                          </p:val>
                                        </p:tav>
                                        <p:tav tm="50000">
                                          <p:val>
                                            <p:clrVal>
                                              <a:schemeClr val="hlink"/>
                                            </p:clrVal>
                                          </p:val>
                                        </p:tav>
                                      </p:tavLst>
                                    </p:anim>
                                    <p:set>
                                      <p:cBhvr>
                                        <p:cTn id="29" dur="80"/>
                                        <p:tgtEl>
                                          <p:spTgt spid="7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idx="4294967295"/>
          </p:nvPr>
        </p:nvSpPr>
        <p:spPr>
          <a:xfrm>
            <a:off x="359532" y="1628800"/>
            <a:ext cx="8604250" cy="1143000"/>
          </a:xfrm>
        </p:spPr>
        <p:txBody>
          <a:bodyPr/>
          <a:lstStyle/>
          <a:p>
            <a:pPr algn="l" eaLnBrk="1" hangingPunct="1"/>
            <a:r>
              <a:rPr lang="zh-CN" altLang="en-US" sz="3200" b="1" dirty="0" smtClean="0">
                <a:solidFill>
                  <a:srgbClr val="FF0000"/>
                </a:solidFill>
              </a:rPr>
              <a:t>思考：</a:t>
            </a:r>
            <a:r>
              <a:rPr lang="zh-CN" altLang="en-US" sz="3200" dirty="0" smtClean="0">
                <a:solidFill>
                  <a:schemeClr val="tx1"/>
                </a:solidFill>
                <a:latin typeface="+mn-ea"/>
                <a:ea typeface="+mn-ea"/>
              </a:rPr>
              <a:t>假定实现学籍管理，用线性结构表示，判断下列情况下逻辑结构是否发生变化？</a:t>
            </a:r>
          </a:p>
        </p:txBody>
      </p:sp>
      <p:sp>
        <p:nvSpPr>
          <p:cNvPr id="528388" name="Rectangle 4"/>
          <p:cNvSpPr>
            <a:spLocks noChangeArrowheads="1"/>
          </p:cNvSpPr>
          <p:nvPr/>
        </p:nvSpPr>
        <p:spPr bwMode="auto">
          <a:xfrm>
            <a:off x="645771" y="2924944"/>
            <a:ext cx="8498229" cy="3539430"/>
          </a:xfrm>
          <a:prstGeom prst="rect">
            <a:avLst/>
          </a:prstGeom>
          <a:noFill/>
          <a:ln w="12700" cap="sq">
            <a:noFill/>
            <a:miter lim="800000"/>
            <a:headEnd type="none" w="sm" len="sm"/>
            <a:tailEnd type="none" w="sm" len="sm"/>
          </a:ln>
        </p:spPr>
        <p:txBody>
          <a:bodyPr wrap="square" anchor="ctr">
            <a:spAutoFit/>
          </a:bodyPr>
          <a:lstStyle/>
          <a:p>
            <a:pPr marL="457200" indent="-457200">
              <a:spcBef>
                <a:spcPct val="20000"/>
              </a:spcBef>
              <a:buFontTx/>
              <a:buAutoNum type="arabicPeriod"/>
            </a:pPr>
            <a:r>
              <a:rPr lang="en-US" altLang="zh-CN" sz="3200" dirty="0">
                <a:solidFill>
                  <a:srgbClr val="0070C0"/>
                </a:solidFill>
                <a:ea typeface="楷体_GB2312"/>
                <a:cs typeface="楷体_GB2312"/>
              </a:rPr>
              <a:t> </a:t>
            </a:r>
            <a:r>
              <a:rPr lang="zh-CN" altLang="en-US" sz="3200" dirty="0">
                <a:solidFill>
                  <a:srgbClr val="0070C0"/>
                </a:solidFill>
                <a:ea typeface="楷体_GB2312"/>
                <a:cs typeface="楷体_GB2312"/>
              </a:rPr>
              <a:t>学生表按年龄排序后生成一个新</a:t>
            </a:r>
            <a:r>
              <a:rPr lang="zh-CN" altLang="en-US" sz="3200" dirty="0" smtClean="0">
                <a:solidFill>
                  <a:srgbClr val="0070C0"/>
                </a:solidFill>
                <a:ea typeface="楷体_GB2312"/>
                <a:cs typeface="楷体_GB2312"/>
              </a:rPr>
              <a:t>表</a:t>
            </a:r>
            <a:endParaRPr lang="en-US" altLang="zh-CN" sz="3200" dirty="0" smtClean="0">
              <a:solidFill>
                <a:srgbClr val="0070C0"/>
              </a:solidFill>
              <a:ea typeface="楷体_GB2312"/>
              <a:cs typeface="楷体_GB2312"/>
            </a:endParaRPr>
          </a:p>
          <a:p>
            <a:pPr>
              <a:spcBef>
                <a:spcPct val="20000"/>
              </a:spcBef>
            </a:pPr>
            <a:r>
              <a:rPr lang="zh-CN" altLang="en-US" sz="3200" dirty="0" smtClean="0"/>
              <a:t>                                                </a:t>
            </a:r>
            <a:r>
              <a:rPr lang="en-US" altLang="zh-CN" sz="3200" dirty="0" smtClean="0">
                <a:solidFill>
                  <a:srgbClr val="C00000"/>
                </a:solidFill>
              </a:rPr>
              <a:t>-</a:t>
            </a:r>
            <a:r>
              <a:rPr lang="zh-CN" altLang="en-US" sz="3200" dirty="0" smtClean="0">
                <a:solidFill>
                  <a:srgbClr val="C00000"/>
                </a:solidFill>
              </a:rPr>
              <a:t>数据位置变化</a:t>
            </a:r>
            <a:endParaRPr lang="zh-CN" altLang="en-US" sz="3200" b="0" dirty="0">
              <a:solidFill>
                <a:srgbClr val="C00000"/>
              </a:solidFill>
              <a:ea typeface="楷体_GB2312"/>
              <a:cs typeface="楷体_GB2312"/>
            </a:endParaRPr>
          </a:p>
          <a:p>
            <a:pPr marL="514350" indent="-514350">
              <a:spcBef>
                <a:spcPct val="20000"/>
              </a:spcBef>
              <a:buFont typeface="+mj-lt"/>
              <a:buAutoNum type="arabicPeriod" startAt="2"/>
            </a:pPr>
            <a:r>
              <a:rPr lang="zh-CN" altLang="en-US" sz="3200" dirty="0">
                <a:solidFill>
                  <a:srgbClr val="0070C0"/>
                </a:solidFill>
                <a:ea typeface="楷体_GB2312"/>
                <a:cs typeface="楷体_GB2312"/>
              </a:rPr>
              <a:t> 学生表中增加身高、血型</a:t>
            </a:r>
            <a:r>
              <a:rPr lang="zh-CN" altLang="en-US" sz="3200" dirty="0" smtClean="0">
                <a:solidFill>
                  <a:srgbClr val="0070C0"/>
                </a:solidFill>
                <a:ea typeface="楷体_GB2312"/>
                <a:cs typeface="楷体_GB2312"/>
              </a:rPr>
              <a:t>信息</a:t>
            </a:r>
            <a:endParaRPr lang="en-US" altLang="zh-CN" sz="3200" dirty="0" smtClean="0">
              <a:solidFill>
                <a:srgbClr val="0070C0"/>
              </a:solidFill>
              <a:ea typeface="楷体_GB2312"/>
              <a:cs typeface="楷体_GB2312"/>
            </a:endParaRPr>
          </a:p>
          <a:p>
            <a:pPr>
              <a:spcBef>
                <a:spcPct val="20000"/>
              </a:spcBef>
            </a:pPr>
            <a:r>
              <a:rPr lang="zh-CN" altLang="en-US" sz="3200" dirty="0" smtClean="0">
                <a:solidFill>
                  <a:srgbClr val="C00000"/>
                </a:solidFill>
              </a:rPr>
              <a:t>                                                </a:t>
            </a:r>
            <a:r>
              <a:rPr lang="en-US" altLang="zh-CN" sz="3200" dirty="0" smtClean="0">
                <a:solidFill>
                  <a:srgbClr val="C00000"/>
                </a:solidFill>
              </a:rPr>
              <a:t>-</a:t>
            </a:r>
            <a:r>
              <a:rPr lang="zh-CN" altLang="en-US" sz="3200" dirty="0" smtClean="0">
                <a:solidFill>
                  <a:srgbClr val="C00000"/>
                </a:solidFill>
              </a:rPr>
              <a:t>数据</a:t>
            </a:r>
            <a:r>
              <a:rPr lang="zh-CN" altLang="en-US" sz="3200" dirty="0">
                <a:solidFill>
                  <a:srgbClr val="C00000"/>
                </a:solidFill>
              </a:rPr>
              <a:t>内容</a:t>
            </a:r>
            <a:r>
              <a:rPr lang="zh-CN" altLang="en-US" sz="3200" dirty="0" smtClean="0">
                <a:solidFill>
                  <a:srgbClr val="C00000"/>
                </a:solidFill>
              </a:rPr>
              <a:t>变化</a:t>
            </a:r>
            <a:endParaRPr lang="zh-CN" altLang="en-US" sz="3200" b="0" dirty="0">
              <a:solidFill>
                <a:srgbClr val="C00000"/>
              </a:solidFill>
              <a:ea typeface="楷体_GB2312"/>
              <a:cs typeface="楷体_GB2312"/>
            </a:endParaRPr>
          </a:p>
          <a:p>
            <a:pPr marL="514350" indent="-514350">
              <a:spcBef>
                <a:spcPct val="20000"/>
              </a:spcBef>
              <a:buFont typeface="+mj-lt"/>
              <a:buAutoNum type="arabicPeriod" startAt="3"/>
            </a:pPr>
            <a:r>
              <a:rPr lang="zh-CN" altLang="en-US" sz="3200" dirty="0">
                <a:solidFill>
                  <a:srgbClr val="0070C0"/>
                </a:solidFill>
                <a:ea typeface="楷体_GB2312"/>
                <a:cs typeface="楷体_GB2312"/>
              </a:rPr>
              <a:t> 学生表由顺序存储改为链式</a:t>
            </a:r>
            <a:r>
              <a:rPr lang="zh-CN" altLang="en-US" sz="3200" dirty="0" smtClean="0">
                <a:solidFill>
                  <a:srgbClr val="0070C0"/>
                </a:solidFill>
                <a:ea typeface="楷体_GB2312"/>
                <a:cs typeface="楷体_GB2312"/>
              </a:rPr>
              <a:t>存储</a:t>
            </a:r>
            <a:endParaRPr lang="en-US" altLang="zh-CN" sz="3200" dirty="0" smtClean="0">
              <a:solidFill>
                <a:srgbClr val="0070C0"/>
              </a:solidFill>
              <a:ea typeface="楷体_GB2312"/>
              <a:cs typeface="楷体_GB2312"/>
            </a:endParaRPr>
          </a:p>
          <a:p>
            <a:pPr>
              <a:spcBef>
                <a:spcPct val="20000"/>
              </a:spcBef>
            </a:pPr>
            <a:r>
              <a:rPr lang="zh-CN" altLang="en-US" sz="3200" dirty="0" smtClean="0"/>
              <a:t>                                                </a:t>
            </a:r>
            <a:r>
              <a:rPr lang="en-US" altLang="zh-CN" sz="3200" dirty="0" smtClean="0">
                <a:solidFill>
                  <a:srgbClr val="C00000"/>
                </a:solidFill>
              </a:rPr>
              <a:t>-</a:t>
            </a:r>
            <a:r>
              <a:rPr lang="zh-CN" altLang="en-US" sz="3200" dirty="0" smtClean="0">
                <a:solidFill>
                  <a:srgbClr val="C00000"/>
                </a:solidFill>
              </a:rPr>
              <a:t>数据存储方式变化</a:t>
            </a:r>
            <a:endParaRPr lang="zh-CN" altLang="en-US" sz="3200" dirty="0">
              <a:solidFill>
                <a:srgbClr val="C00000"/>
              </a:solidFill>
            </a:endParaRPr>
          </a:p>
        </p:txBody>
      </p:sp>
      <p:sp>
        <p:nvSpPr>
          <p:cNvPr id="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7" name="内容占位符 11"/>
          <p:cNvSpPr>
            <a:spLocks noGrp="1"/>
          </p:cNvSpPr>
          <p:nvPr>
            <p:ph sz="quarter" idx="16"/>
          </p:nvPr>
        </p:nvSpPr>
        <p:spPr>
          <a:xfrm>
            <a:off x="8313" y="78660"/>
            <a:ext cx="4795837" cy="586316"/>
          </a:xfrm>
        </p:spPr>
        <p:txBody>
          <a:bodyPr/>
          <a:lstStyle/>
          <a:p>
            <a:r>
              <a:rPr dirty="0" smtClean="0"/>
              <a:t>数据结构</a:t>
            </a:r>
            <a:r>
              <a:rPr lang="en-US" altLang="zh-CN" dirty="0" smtClean="0"/>
              <a:t>-</a:t>
            </a:r>
            <a:r>
              <a:rPr dirty="0" smtClean="0"/>
              <a:t>第一章 绪论</a:t>
            </a:r>
            <a:endParaRPr lang="zh-CN" altLang="en-US" dirty="0"/>
          </a:p>
        </p:txBody>
      </p:sp>
    </p:spTree>
    <p:extLst>
      <p:ext uri="{BB962C8B-B14F-4D97-AF65-F5344CB8AC3E}">
        <p14:creationId xmlns:p14="http://schemas.microsoft.com/office/powerpoint/2010/main" val="312460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528386"/>
                                        </p:tgtEl>
                                        <p:attrNameLst>
                                          <p:attrName>style.visibility</p:attrName>
                                        </p:attrNameLst>
                                      </p:cBhvr>
                                      <p:to>
                                        <p:strVal val="visible"/>
                                      </p:to>
                                    </p:set>
                                    <p:anim calcmode="discrete" valueType="clr">
                                      <p:cBhvr override="childStyle">
                                        <p:cTn id="7" dur="80"/>
                                        <p:tgtEl>
                                          <p:spTgt spid="52838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28386"/>
                                        </p:tgtEl>
                                        <p:attrNameLst>
                                          <p:attrName>fillcolor</p:attrName>
                                        </p:attrNameLst>
                                      </p:cBhvr>
                                      <p:tavLst>
                                        <p:tav tm="0">
                                          <p:val>
                                            <p:clrVal>
                                              <a:schemeClr val="accent2"/>
                                            </p:clrVal>
                                          </p:val>
                                        </p:tav>
                                        <p:tav tm="50000">
                                          <p:val>
                                            <p:clrVal>
                                              <a:schemeClr val="hlink"/>
                                            </p:clrVal>
                                          </p:val>
                                        </p:tav>
                                      </p:tavLst>
                                    </p:anim>
                                    <p:set>
                                      <p:cBhvr>
                                        <p:cTn id="9" dur="80"/>
                                        <p:tgtEl>
                                          <p:spTgt spid="52838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528388">
                                            <p:txEl>
                                              <p:pRg st="0" end="0"/>
                                            </p:txEl>
                                          </p:spTgt>
                                        </p:tgtEl>
                                        <p:attrNameLst>
                                          <p:attrName>style.visibility</p:attrName>
                                        </p:attrNameLst>
                                      </p:cBhvr>
                                      <p:to>
                                        <p:strVal val="visible"/>
                                      </p:to>
                                    </p:set>
                                    <p:animEffect transition="in" filter="wipe(left)">
                                      <p:cBhvr>
                                        <p:cTn id="14" dur="500"/>
                                        <p:tgtEl>
                                          <p:spTgt spid="52838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528388">
                                            <p:txEl>
                                              <p:pRg st="1" end="1"/>
                                            </p:txEl>
                                          </p:spTgt>
                                        </p:tgtEl>
                                        <p:attrNameLst>
                                          <p:attrName>style.visibility</p:attrName>
                                        </p:attrNameLst>
                                      </p:cBhvr>
                                      <p:to>
                                        <p:strVal val="visible"/>
                                      </p:to>
                                    </p:set>
                                    <p:animEffect transition="in" filter="wipe(left)">
                                      <p:cBhvr>
                                        <p:cTn id="19" dur="500"/>
                                        <p:tgtEl>
                                          <p:spTgt spid="52838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28388">
                                            <p:txEl>
                                              <p:pRg st="2" end="2"/>
                                            </p:txEl>
                                          </p:spTgt>
                                        </p:tgtEl>
                                        <p:attrNameLst>
                                          <p:attrName>style.visibility</p:attrName>
                                        </p:attrNameLst>
                                      </p:cBhvr>
                                      <p:to>
                                        <p:strVal val="visible"/>
                                      </p:to>
                                    </p:set>
                                    <p:animEffect transition="in" filter="wipe(left)">
                                      <p:cBhvr>
                                        <p:cTn id="24" dur="500"/>
                                        <p:tgtEl>
                                          <p:spTgt spid="52838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28388">
                                            <p:txEl>
                                              <p:pRg st="3" end="3"/>
                                            </p:txEl>
                                          </p:spTgt>
                                        </p:tgtEl>
                                        <p:attrNameLst>
                                          <p:attrName>style.visibility</p:attrName>
                                        </p:attrNameLst>
                                      </p:cBhvr>
                                      <p:to>
                                        <p:strVal val="visible"/>
                                      </p:to>
                                    </p:set>
                                    <p:animEffect transition="in" filter="wipe(left)">
                                      <p:cBhvr>
                                        <p:cTn id="29" dur="500"/>
                                        <p:tgtEl>
                                          <p:spTgt spid="52838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28388">
                                            <p:txEl>
                                              <p:pRg st="4" end="4"/>
                                            </p:txEl>
                                          </p:spTgt>
                                        </p:tgtEl>
                                        <p:attrNameLst>
                                          <p:attrName>style.visibility</p:attrName>
                                        </p:attrNameLst>
                                      </p:cBhvr>
                                      <p:to>
                                        <p:strVal val="visible"/>
                                      </p:to>
                                    </p:set>
                                    <p:animEffect transition="in" filter="wipe(left)">
                                      <p:cBhvr>
                                        <p:cTn id="34" dur="500"/>
                                        <p:tgtEl>
                                          <p:spTgt spid="52838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28388">
                                            <p:txEl>
                                              <p:pRg st="5" end="5"/>
                                            </p:txEl>
                                          </p:spTgt>
                                        </p:tgtEl>
                                        <p:attrNameLst>
                                          <p:attrName>style.visibility</p:attrName>
                                        </p:attrNameLst>
                                      </p:cBhvr>
                                      <p:to>
                                        <p:strVal val="visible"/>
                                      </p:to>
                                    </p:set>
                                    <p:animEffect transition="in" filter="wipe(left)">
                                      <p:cBhvr>
                                        <p:cTn id="39" dur="500"/>
                                        <p:tgtEl>
                                          <p:spTgt spid="5283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p:bldP spid="528388"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36492" y="1506477"/>
            <a:ext cx="8534400" cy="2077492"/>
          </a:xfrm>
          <a:prstGeom prst="rect">
            <a:avLst/>
          </a:prstGeom>
          <a:noFill/>
          <a:ln w="9525">
            <a:noFill/>
            <a:miter lim="800000"/>
            <a:headEnd/>
            <a:tailEnd/>
          </a:ln>
        </p:spPr>
        <p:txBody>
          <a:bodyPr>
            <a:spAutoFit/>
          </a:bodyPr>
          <a:lstStyle/>
          <a:p>
            <a:pPr>
              <a:spcBef>
                <a:spcPts val="600"/>
              </a:spcBef>
            </a:pPr>
            <a:r>
              <a:rPr lang="zh-CN" altLang="en-US" sz="2800" b="0" dirty="0" smtClean="0">
                <a:solidFill>
                  <a:srgbClr val="000000"/>
                </a:solidFill>
                <a:latin typeface="楷体_GB2312" pitchFamily="49" charset="-122"/>
                <a:ea typeface="楷体_GB2312" pitchFamily="49" charset="-122"/>
              </a:rPr>
              <a:t>数据</a:t>
            </a:r>
            <a:r>
              <a:rPr lang="zh-CN" altLang="en-US" sz="2800" b="0" dirty="0">
                <a:solidFill>
                  <a:srgbClr val="000000"/>
                </a:solidFill>
                <a:latin typeface="楷体_GB2312"/>
                <a:ea typeface="楷体_GB2312"/>
                <a:cs typeface="楷体_GB2312"/>
              </a:rPr>
              <a:t>（逻辑）</a:t>
            </a:r>
            <a:r>
              <a:rPr lang="zh-CN" altLang="en-US" sz="2800" b="0" dirty="0" smtClean="0">
                <a:solidFill>
                  <a:srgbClr val="000000"/>
                </a:solidFill>
                <a:latin typeface="楷体_GB2312" pitchFamily="49" charset="-122"/>
                <a:ea typeface="楷体_GB2312" pitchFamily="49" charset="-122"/>
              </a:rPr>
              <a:t>结构</a:t>
            </a:r>
            <a:r>
              <a:rPr lang="zh-CN" altLang="en-US" sz="2800" b="0" dirty="0">
                <a:solidFill>
                  <a:srgbClr val="000000"/>
                </a:solidFill>
                <a:latin typeface="楷体_GB2312" pitchFamily="49" charset="-122"/>
                <a:ea typeface="楷体_GB2312" pitchFamily="49" charset="-122"/>
              </a:rPr>
              <a:t>的</a:t>
            </a:r>
            <a:r>
              <a:rPr lang="zh-CN" altLang="en-US" sz="2800" dirty="0">
                <a:solidFill>
                  <a:srgbClr val="FF0000"/>
                </a:solidFill>
                <a:latin typeface="楷体_GB2312" pitchFamily="49" charset="-122"/>
                <a:ea typeface="楷体_GB2312" pitchFamily="49" charset="-122"/>
              </a:rPr>
              <a:t>形式定义</a:t>
            </a:r>
            <a:r>
              <a:rPr lang="zh-CN" altLang="en-US" sz="2800" b="0" dirty="0">
                <a:solidFill>
                  <a:srgbClr val="000000"/>
                </a:solidFill>
                <a:latin typeface="楷体_GB2312" pitchFamily="49" charset="-122"/>
                <a:ea typeface="楷体_GB2312" pitchFamily="49" charset="-122"/>
              </a:rPr>
              <a:t>为</a:t>
            </a:r>
            <a:r>
              <a:rPr lang="zh-CN" altLang="en-US" sz="2800" b="0" dirty="0" smtClean="0">
                <a:solidFill>
                  <a:srgbClr val="000000"/>
                </a:solidFill>
                <a:latin typeface="楷体_GB2312" pitchFamily="49" charset="-122"/>
                <a:ea typeface="楷体_GB2312" pitchFamily="49" charset="-122"/>
              </a:rPr>
              <a:t>：</a:t>
            </a:r>
            <a:endParaRPr lang="en-US" altLang="zh-CN" sz="2800" b="0" dirty="0" smtClean="0">
              <a:solidFill>
                <a:srgbClr val="000000"/>
              </a:solidFill>
              <a:latin typeface="楷体_GB2312" pitchFamily="49" charset="-122"/>
              <a:ea typeface="楷体_GB2312" pitchFamily="49" charset="-122"/>
            </a:endParaRPr>
          </a:p>
          <a:p>
            <a:pPr>
              <a:spcBef>
                <a:spcPts val="1800"/>
              </a:spcBef>
            </a:pPr>
            <a:r>
              <a:rPr lang="zh-CN" altLang="en-US" b="0" dirty="0" smtClean="0">
                <a:solidFill>
                  <a:srgbClr val="000000"/>
                </a:solidFill>
                <a:latin typeface="楷体_GB2312" pitchFamily="49" charset="-122"/>
                <a:ea typeface="楷体_GB2312" pitchFamily="49" charset="-122"/>
              </a:rPr>
              <a:t>数据结构</a:t>
            </a:r>
            <a:r>
              <a:rPr lang="zh-CN" altLang="en-US" b="0" dirty="0">
                <a:solidFill>
                  <a:srgbClr val="000000"/>
                </a:solidFill>
                <a:latin typeface="楷体_GB2312" pitchFamily="49" charset="-122"/>
                <a:ea typeface="楷体_GB2312" pitchFamily="49" charset="-122"/>
              </a:rPr>
              <a:t>是一个</a:t>
            </a:r>
            <a:r>
              <a:rPr lang="zh-CN" altLang="en-US" dirty="0">
                <a:solidFill>
                  <a:srgbClr val="0070C0"/>
                </a:solidFill>
                <a:latin typeface="楷体_GB2312" pitchFamily="49" charset="-122"/>
                <a:ea typeface="楷体_GB2312" pitchFamily="49" charset="-122"/>
              </a:rPr>
              <a:t>二</a:t>
            </a:r>
            <a:r>
              <a:rPr lang="zh-CN" altLang="en-US" dirty="0" smtClean="0">
                <a:solidFill>
                  <a:srgbClr val="0070C0"/>
                </a:solidFill>
                <a:latin typeface="楷体_GB2312" pitchFamily="49" charset="-122"/>
                <a:ea typeface="楷体_GB2312" pitchFamily="49" charset="-122"/>
              </a:rPr>
              <a:t>元组</a:t>
            </a:r>
            <a:endParaRPr lang="en-US" altLang="zh-CN" dirty="0" smtClean="0">
              <a:solidFill>
                <a:srgbClr val="0070C0"/>
              </a:solidFill>
              <a:latin typeface="楷体_GB2312" pitchFamily="49" charset="-122"/>
              <a:ea typeface="楷体_GB2312" pitchFamily="49" charset="-122"/>
            </a:endParaRPr>
          </a:p>
          <a:p>
            <a:pPr>
              <a:spcBef>
                <a:spcPts val="600"/>
              </a:spcBef>
            </a:pPr>
            <a:r>
              <a:rPr lang="en-US" altLang="zh-CN" b="0" dirty="0">
                <a:solidFill>
                  <a:srgbClr val="000000"/>
                </a:solidFill>
                <a:latin typeface="楷体_GB2312" pitchFamily="49" charset="-122"/>
                <a:ea typeface="楷体_GB2312" pitchFamily="49" charset="-122"/>
              </a:rPr>
              <a:t> </a:t>
            </a:r>
            <a:r>
              <a:rPr lang="en-US" altLang="zh-CN" b="0" dirty="0" smtClean="0">
                <a:solidFill>
                  <a:srgbClr val="000000"/>
                </a:solidFill>
                <a:latin typeface="楷体_GB2312" pitchFamily="49" charset="-122"/>
                <a:ea typeface="楷体_GB2312" pitchFamily="49" charset="-122"/>
              </a:rPr>
              <a:t>      </a:t>
            </a:r>
            <a:r>
              <a:rPr lang="en-US" altLang="zh-CN" b="0" dirty="0" err="1" smtClean="0">
                <a:solidFill>
                  <a:srgbClr val="000000"/>
                </a:solidFill>
                <a:latin typeface="楷体_GB2312" pitchFamily="49" charset="-122"/>
                <a:ea typeface="楷体_GB2312" pitchFamily="49" charset="-122"/>
              </a:rPr>
              <a:t>Data_Structure</a:t>
            </a:r>
            <a:r>
              <a:rPr lang="en-US" altLang="zh-CN" b="0" dirty="0" smtClean="0">
                <a:solidFill>
                  <a:srgbClr val="000000"/>
                </a:solidFill>
                <a:latin typeface="楷体_GB2312" pitchFamily="49" charset="-122"/>
                <a:ea typeface="楷体_GB2312" pitchFamily="49" charset="-122"/>
              </a:rPr>
              <a:t> </a:t>
            </a:r>
            <a:r>
              <a:rPr lang="en-US" altLang="zh-CN" b="0" dirty="0">
                <a:solidFill>
                  <a:srgbClr val="000000"/>
                </a:solidFill>
                <a:latin typeface="楷体_GB2312" pitchFamily="49" charset="-122"/>
                <a:ea typeface="楷体_GB2312" pitchFamily="49" charset="-122"/>
              </a:rPr>
              <a:t>= (D , S)</a:t>
            </a:r>
            <a:endParaRPr lang="zh-CN" altLang="en-US" b="0" dirty="0">
              <a:solidFill>
                <a:srgbClr val="000000"/>
              </a:solidFill>
              <a:latin typeface="楷体_GB2312" pitchFamily="49" charset="-122"/>
              <a:ea typeface="楷体_GB2312" pitchFamily="49" charset="-122"/>
            </a:endParaRPr>
          </a:p>
          <a:p>
            <a:pPr>
              <a:spcBef>
                <a:spcPts val="600"/>
              </a:spcBef>
            </a:pPr>
            <a:r>
              <a:rPr lang="zh-CN" altLang="en-US" b="0" dirty="0">
                <a:solidFill>
                  <a:srgbClr val="000000"/>
                </a:solidFill>
                <a:latin typeface="楷体_GB2312" pitchFamily="49" charset="-122"/>
                <a:ea typeface="楷体_GB2312" pitchFamily="49" charset="-122"/>
              </a:rPr>
              <a:t>       </a:t>
            </a:r>
            <a:r>
              <a:rPr lang="zh-CN" altLang="en-US" b="0" dirty="0" smtClean="0">
                <a:solidFill>
                  <a:srgbClr val="000000"/>
                </a:solidFill>
                <a:latin typeface="楷体_GB2312" pitchFamily="49" charset="-122"/>
                <a:ea typeface="楷体_GB2312" pitchFamily="49" charset="-122"/>
              </a:rPr>
              <a:t>其中</a:t>
            </a:r>
            <a:r>
              <a:rPr lang="zh-CN" altLang="en-US" b="0" dirty="0">
                <a:solidFill>
                  <a:srgbClr val="000000"/>
                </a:solidFill>
                <a:latin typeface="楷体_GB2312" pitchFamily="49" charset="-122"/>
                <a:ea typeface="楷体_GB2312" pitchFamily="49" charset="-122"/>
              </a:rPr>
              <a:t>：</a:t>
            </a:r>
            <a:r>
              <a:rPr lang="en-US" altLang="zh-CN" dirty="0">
                <a:solidFill>
                  <a:srgbClr val="C00000"/>
                </a:solidFill>
                <a:latin typeface="楷体_GB2312" pitchFamily="49" charset="-122"/>
                <a:ea typeface="楷体_GB2312" pitchFamily="49" charset="-122"/>
              </a:rPr>
              <a:t>D</a:t>
            </a:r>
            <a:r>
              <a:rPr lang="zh-CN" altLang="en-US" b="0" dirty="0">
                <a:solidFill>
                  <a:srgbClr val="000000"/>
                </a:solidFill>
                <a:latin typeface="楷体_GB2312" pitchFamily="49" charset="-122"/>
                <a:ea typeface="楷体_GB2312" pitchFamily="49" charset="-122"/>
              </a:rPr>
              <a:t>是</a:t>
            </a:r>
            <a:r>
              <a:rPr lang="zh-CN" altLang="en-US" b="0" dirty="0">
                <a:solidFill>
                  <a:srgbClr val="FF0000"/>
                </a:solidFill>
                <a:latin typeface="楷体_GB2312" pitchFamily="49" charset="-122"/>
                <a:ea typeface="楷体_GB2312" pitchFamily="49" charset="-122"/>
              </a:rPr>
              <a:t>数据元素</a:t>
            </a:r>
            <a:r>
              <a:rPr lang="zh-CN" altLang="en-US" b="0" dirty="0">
                <a:solidFill>
                  <a:srgbClr val="000000"/>
                </a:solidFill>
                <a:latin typeface="楷体_GB2312" pitchFamily="49" charset="-122"/>
                <a:ea typeface="楷体_GB2312" pitchFamily="49" charset="-122"/>
              </a:rPr>
              <a:t>的有限</a:t>
            </a:r>
            <a:r>
              <a:rPr lang="zh-CN" altLang="en-US" b="0" dirty="0" smtClean="0">
                <a:solidFill>
                  <a:srgbClr val="000000"/>
                </a:solidFill>
                <a:latin typeface="楷体_GB2312" pitchFamily="49" charset="-122"/>
                <a:ea typeface="楷体_GB2312" pitchFamily="49" charset="-122"/>
              </a:rPr>
              <a:t>集，</a:t>
            </a:r>
            <a:r>
              <a:rPr lang="en-US" altLang="zh-CN" b="0" dirty="0" smtClean="0">
                <a:solidFill>
                  <a:srgbClr val="000000"/>
                </a:solidFill>
                <a:latin typeface="楷体_GB2312" pitchFamily="49" charset="-122"/>
                <a:ea typeface="楷体_GB2312" pitchFamily="49" charset="-122"/>
              </a:rPr>
              <a:t>S</a:t>
            </a:r>
            <a:r>
              <a:rPr lang="zh-CN" altLang="en-US" b="0" dirty="0">
                <a:solidFill>
                  <a:srgbClr val="000000"/>
                </a:solidFill>
                <a:latin typeface="楷体_GB2312" pitchFamily="49" charset="-122"/>
                <a:ea typeface="楷体_GB2312" pitchFamily="49" charset="-122"/>
              </a:rPr>
              <a:t>是</a:t>
            </a:r>
            <a:r>
              <a:rPr lang="en-US" altLang="zh-CN" b="0" dirty="0">
                <a:solidFill>
                  <a:srgbClr val="000000"/>
                </a:solidFill>
                <a:latin typeface="楷体_GB2312" pitchFamily="49" charset="-122"/>
                <a:ea typeface="楷体_GB2312" pitchFamily="49" charset="-122"/>
              </a:rPr>
              <a:t>D</a:t>
            </a:r>
            <a:r>
              <a:rPr lang="zh-CN" altLang="en-US" b="0" dirty="0">
                <a:solidFill>
                  <a:srgbClr val="000000"/>
                </a:solidFill>
                <a:latin typeface="楷体_GB2312" pitchFamily="49" charset="-122"/>
                <a:ea typeface="楷体_GB2312" pitchFamily="49" charset="-122"/>
              </a:rPr>
              <a:t>上</a:t>
            </a:r>
            <a:r>
              <a:rPr lang="zh-CN" altLang="en-US" b="0" dirty="0">
                <a:solidFill>
                  <a:srgbClr val="FF0000"/>
                </a:solidFill>
                <a:latin typeface="楷体_GB2312" pitchFamily="49" charset="-122"/>
                <a:ea typeface="楷体_GB2312" pitchFamily="49" charset="-122"/>
              </a:rPr>
              <a:t>关系</a:t>
            </a:r>
            <a:r>
              <a:rPr lang="zh-CN" altLang="en-US" b="0" dirty="0">
                <a:solidFill>
                  <a:srgbClr val="000000"/>
                </a:solidFill>
                <a:latin typeface="楷体_GB2312" pitchFamily="49" charset="-122"/>
                <a:ea typeface="楷体_GB2312" pitchFamily="49" charset="-122"/>
              </a:rPr>
              <a:t>的有限</a:t>
            </a:r>
            <a:r>
              <a:rPr lang="zh-CN" altLang="en-US" b="0" dirty="0" smtClean="0">
                <a:solidFill>
                  <a:srgbClr val="000000"/>
                </a:solidFill>
                <a:latin typeface="楷体_GB2312" pitchFamily="49" charset="-122"/>
                <a:ea typeface="楷体_GB2312" pitchFamily="49" charset="-122"/>
              </a:rPr>
              <a:t>集</a:t>
            </a:r>
            <a:endParaRPr lang="zh-CN" altLang="en-US" b="0" dirty="0">
              <a:solidFill>
                <a:srgbClr val="000000"/>
              </a:solidFill>
              <a:latin typeface="楷体_GB2312" pitchFamily="49" charset="-122"/>
              <a:ea typeface="楷体_GB2312" pitchFamily="49" charset="-122"/>
            </a:endParaRP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14" name="Text Box 2"/>
          <p:cNvSpPr txBox="1">
            <a:spLocks noChangeArrowheads="1"/>
          </p:cNvSpPr>
          <p:nvPr/>
        </p:nvSpPr>
        <p:spPr bwMode="auto">
          <a:xfrm>
            <a:off x="419160" y="3624400"/>
            <a:ext cx="8534400" cy="2616101"/>
          </a:xfrm>
          <a:prstGeom prst="rect">
            <a:avLst/>
          </a:prstGeom>
          <a:noFill/>
          <a:ln w="9525">
            <a:noFill/>
            <a:miter lim="800000"/>
            <a:headEnd/>
            <a:tailEnd/>
          </a:ln>
        </p:spPr>
        <p:txBody>
          <a:bodyPr>
            <a:spAutoFit/>
          </a:bodyPr>
          <a:lstStyle/>
          <a:p>
            <a:pPr>
              <a:spcBef>
                <a:spcPts val="1200"/>
              </a:spcBef>
            </a:pPr>
            <a:r>
              <a:rPr lang="zh-CN" altLang="en-US" b="0" dirty="0" smtClean="0">
                <a:solidFill>
                  <a:srgbClr val="000000"/>
                </a:solidFill>
                <a:latin typeface="楷体_GB2312" pitchFamily="49" charset="-122"/>
                <a:ea typeface="楷体_GB2312" pitchFamily="49" charset="-122"/>
              </a:rPr>
              <a:t>例如</a:t>
            </a:r>
            <a:r>
              <a:rPr lang="zh-CN" altLang="en-US" b="0" dirty="0">
                <a:solidFill>
                  <a:srgbClr val="000000"/>
                </a:solidFill>
                <a:latin typeface="楷体_GB2312" pitchFamily="49" charset="-122"/>
                <a:ea typeface="楷体_GB2312" pitchFamily="49" charset="-122"/>
              </a:rPr>
              <a:t>：复数可取如下定义：复数是一种数据结构</a:t>
            </a:r>
          </a:p>
          <a:p>
            <a:pPr>
              <a:spcBef>
                <a:spcPts val="600"/>
              </a:spcBef>
            </a:pPr>
            <a:r>
              <a:rPr lang="zh-CN" altLang="en-US" b="0" dirty="0">
                <a:solidFill>
                  <a:srgbClr val="000000"/>
                </a:solidFill>
                <a:latin typeface="楷体_GB2312" pitchFamily="49" charset="-122"/>
                <a:ea typeface="楷体_GB2312" pitchFamily="49" charset="-122"/>
              </a:rPr>
              <a:t>          </a:t>
            </a:r>
            <a:r>
              <a:rPr lang="en-US" altLang="zh-CN" b="0" dirty="0">
                <a:solidFill>
                  <a:srgbClr val="000000"/>
                </a:solidFill>
                <a:latin typeface="楷体_GB2312" pitchFamily="49" charset="-122"/>
                <a:ea typeface="楷体_GB2312" pitchFamily="49" charset="-122"/>
              </a:rPr>
              <a:t>Complex = (C , R)</a:t>
            </a:r>
          </a:p>
          <a:p>
            <a:pPr>
              <a:spcBef>
                <a:spcPts val="600"/>
              </a:spcBef>
            </a:pPr>
            <a:r>
              <a:rPr lang="zh-CN" altLang="en-US" b="0" dirty="0">
                <a:solidFill>
                  <a:srgbClr val="000000"/>
                </a:solidFill>
                <a:latin typeface="楷体_GB2312" pitchFamily="49" charset="-122"/>
                <a:ea typeface="楷体_GB2312" pitchFamily="49" charset="-122"/>
              </a:rPr>
              <a:t>其中：</a:t>
            </a:r>
            <a:r>
              <a:rPr lang="en-US" altLang="zh-CN" b="0" dirty="0">
                <a:solidFill>
                  <a:srgbClr val="000000"/>
                </a:solidFill>
                <a:latin typeface="楷体_GB2312" pitchFamily="49" charset="-122"/>
                <a:ea typeface="楷体_GB2312" pitchFamily="49" charset="-122"/>
              </a:rPr>
              <a:t>C</a:t>
            </a:r>
            <a:r>
              <a:rPr lang="zh-CN" altLang="en-US" b="0" dirty="0">
                <a:solidFill>
                  <a:srgbClr val="000000"/>
                </a:solidFill>
                <a:latin typeface="楷体_GB2312" pitchFamily="49" charset="-122"/>
                <a:ea typeface="楷体_GB2312" pitchFamily="49" charset="-122"/>
              </a:rPr>
              <a:t>是含两个实数的集合</a:t>
            </a:r>
            <a:r>
              <a:rPr lang="en-US" altLang="zh-CN" b="0" dirty="0">
                <a:solidFill>
                  <a:srgbClr val="000000"/>
                </a:solidFill>
                <a:latin typeface="楷体_GB2312" pitchFamily="49" charset="-122"/>
                <a:ea typeface="楷体_GB2312" pitchFamily="49" charset="-122"/>
              </a:rPr>
              <a:t>{c1,c2}</a:t>
            </a:r>
            <a:r>
              <a:rPr lang="zh-CN" altLang="en-US" b="0" dirty="0">
                <a:solidFill>
                  <a:srgbClr val="000000"/>
                </a:solidFill>
                <a:latin typeface="楷体_GB2312" pitchFamily="49" charset="-122"/>
                <a:ea typeface="楷体_GB2312" pitchFamily="49" charset="-122"/>
              </a:rPr>
              <a:t>；</a:t>
            </a:r>
            <a:r>
              <a:rPr lang="en-US" altLang="zh-CN" b="0" dirty="0">
                <a:solidFill>
                  <a:srgbClr val="000000"/>
                </a:solidFill>
                <a:latin typeface="楷体_GB2312" pitchFamily="49" charset="-122"/>
                <a:ea typeface="楷体_GB2312" pitchFamily="49" charset="-122"/>
              </a:rPr>
              <a:t>R = {P}</a:t>
            </a:r>
            <a:r>
              <a:rPr lang="zh-CN" altLang="en-US" b="0" dirty="0">
                <a:solidFill>
                  <a:srgbClr val="000000"/>
                </a:solidFill>
                <a:latin typeface="楷体_GB2312" pitchFamily="49" charset="-122"/>
                <a:ea typeface="楷体_GB2312" pitchFamily="49" charset="-122"/>
              </a:rPr>
              <a:t>，</a:t>
            </a:r>
          </a:p>
          <a:p>
            <a:pPr>
              <a:spcBef>
                <a:spcPts val="600"/>
              </a:spcBef>
            </a:pPr>
            <a:r>
              <a:rPr lang="zh-CN" altLang="en-US" b="0" dirty="0">
                <a:solidFill>
                  <a:srgbClr val="000000"/>
                </a:solidFill>
                <a:latin typeface="楷体_GB2312" pitchFamily="49" charset="-122"/>
                <a:ea typeface="楷体_GB2312" pitchFamily="49" charset="-122"/>
              </a:rPr>
              <a:t>      而</a:t>
            </a:r>
            <a:r>
              <a:rPr lang="en-US" altLang="zh-CN" b="0" dirty="0">
                <a:solidFill>
                  <a:srgbClr val="000000"/>
                </a:solidFill>
                <a:latin typeface="楷体_GB2312" pitchFamily="49" charset="-122"/>
                <a:ea typeface="楷体_GB2312" pitchFamily="49" charset="-122"/>
              </a:rPr>
              <a:t>P</a:t>
            </a:r>
            <a:r>
              <a:rPr lang="zh-CN" altLang="en-US" b="0" dirty="0">
                <a:solidFill>
                  <a:srgbClr val="000000"/>
                </a:solidFill>
                <a:latin typeface="楷体_GB2312" pitchFamily="49" charset="-122"/>
                <a:ea typeface="楷体_GB2312" pitchFamily="49" charset="-122"/>
              </a:rPr>
              <a:t>是定义在集合</a:t>
            </a:r>
            <a:r>
              <a:rPr lang="en-US" altLang="zh-CN" b="0" dirty="0">
                <a:solidFill>
                  <a:srgbClr val="000000"/>
                </a:solidFill>
                <a:latin typeface="楷体_GB2312" pitchFamily="49" charset="-122"/>
                <a:ea typeface="楷体_GB2312" pitchFamily="49" charset="-122"/>
              </a:rPr>
              <a:t>C</a:t>
            </a:r>
            <a:r>
              <a:rPr lang="zh-CN" altLang="en-US" b="0" dirty="0">
                <a:solidFill>
                  <a:srgbClr val="000000"/>
                </a:solidFill>
                <a:latin typeface="楷体_GB2312" pitchFamily="49" charset="-122"/>
                <a:ea typeface="楷体_GB2312" pitchFamily="49" charset="-122"/>
              </a:rPr>
              <a:t>上的一种关系</a:t>
            </a:r>
            <a:r>
              <a:rPr lang="en-US" altLang="zh-CN" b="0" dirty="0">
                <a:solidFill>
                  <a:srgbClr val="000000"/>
                </a:solidFill>
                <a:latin typeface="楷体_GB2312" pitchFamily="49" charset="-122"/>
                <a:ea typeface="楷体_GB2312" pitchFamily="49" charset="-122"/>
              </a:rPr>
              <a:t>{〈c1,c2〉}</a:t>
            </a:r>
            <a:r>
              <a:rPr lang="zh-CN" altLang="en-US" b="0" dirty="0">
                <a:solidFill>
                  <a:srgbClr val="000000"/>
                </a:solidFill>
                <a:latin typeface="楷体_GB2312" pitchFamily="49" charset="-122"/>
                <a:ea typeface="楷体_GB2312" pitchFamily="49" charset="-122"/>
              </a:rPr>
              <a:t>，</a:t>
            </a:r>
          </a:p>
          <a:p>
            <a:pPr>
              <a:spcBef>
                <a:spcPts val="600"/>
              </a:spcBef>
            </a:pPr>
            <a:r>
              <a:rPr lang="zh-CN" altLang="en-US" b="0" dirty="0">
                <a:solidFill>
                  <a:srgbClr val="000000"/>
                </a:solidFill>
                <a:latin typeface="楷体_GB2312" pitchFamily="49" charset="-122"/>
                <a:ea typeface="楷体_GB2312" pitchFamily="49" charset="-122"/>
              </a:rPr>
              <a:t>      其中有序偶</a:t>
            </a:r>
            <a:r>
              <a:rPr lang="en-US" altLang="zh-CN" b="0" dirty="0">
                <a:solidFill>
                  <a:srgbClr val="000000"/>
                </a:solidFill>
                <a:latin typeface="楷体_GB2312" pitchFamily="49" charset="-122"/>
                <a:ea typeface="楷体_GB2312" pitchFamily="49" charset="-122"/>
              </a:rPr>
              <a:t>〈c1,c2〉</a:t>
            </a:r>
            <a:r>
              <a:rPr lang="zh-CN" altLang="en-US" b="0" dirty="0">
                <a:solidFill>
                  <a:srgbClr val="000000"/>
                </a:solidFill>
                <a:latin typeface="楷体_GB2312" pitchFamily="49" charset="-122"/>
                <a:ea typeface="楷体_GB2312" pitchFamily="49" charset="-122"/>
              </a:rPr>
              <a:t>表示</a:t>
            </a:r>
            <a:r>
              <a:rPr lang="en-US" altLang="zh-CN" b="0" dirty="0">
                <a:solidFill>
                  <a:srgbClr val="000000"/>
                </a:solidFill>
                <a:latin typeface="楷体_GB2312" pitchFamily="49" charset="-122"/>
                <a:ea typeface="楷体_GB2312" pitchFamily="49" charset="-122"/>
              </a:rPr>
              <a:t>c1</a:t>
            </a:r>
            <a:r>
              <a:rPr lang="zh-CN" altLang="en-US" b="0" dirty="0">
                <a:solidFill>
                  <a:srgbClr val="000000"/>
                </a:solidFill>
                <a:latin typeface="楷体_GB2312" pitchFamily="49" charset="-122"/>
                <a:ea typeface="楷体_GB2312" pitchFamily="49" charset="-122"/>
              </a:rPr>
              <a:t>是复数的实部，</a:t>
            </a:r>
            <a:r>
              <a:rPr lang="en-US" altLang="zh-CN" b="0" dirty="0">
                <a:solidFill>
                  <a:srgbClr val="000000"/>
                </a:solidFill>
                <a:latin typeface="楷体_GB2312" pitchFamily="49" charset="-122"/>
                <a:ea typeface="楷体_GB2312" pitchFamily="49" charset="-122"/>
              </a:rPr>
              <a:t>c2</a:t>
            </a:r>
            <a:r>
              <a:rPr lang="zh-CN" altLang="en-US" b="0" dirty="0">
                <a:solidFill>
                  <a:srgbClr val="000000"/>
                </a:solidFill>
                <a:latin typeface="楷体_GB2312" pitchFamily="49" charset="-122"/>
                <a:ea typeface="楷体_GB2312" pitchFamily="49" charset="-122"/>
              </a:rPr>
              <a:t>是复数的虚部。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772816"/>
            <a:ext cx="9540552" cy="2785378"/>
          </a:xfrm>
          <a:prstGeom prst="rect">
            <a:avLst/>
          </a:prstGeom>
        </p:spPr>
        <p:txBody>
          <a:bodyPr wrap="square">
            <a:spAutoFit/>
          </a:bodyPr>
          <a:lstStyle/>
          <a:p>
            <a:pPr eaLnBrk="1" hangingPunct="1">
              <a:lnSpc>
                <a:spcPct val="125000"/>
              </a:lnSpc>
              <a:buFontTx/>
              <a:buNone/>
            </a:pPr>
            <a:r>
              <a:rPr lang="zh-CN" altLang="en-US" sz="2800" dirty="0" smtClean="0">
                <a:solidFill>
                  <a:srgbClr val="FF0000"/>
                </a:solidFill>
              </a:rPr>
              <a:t>练习：</a:t>
            </a:r>
            <a:r>
              <a:rPr lang="zh-CN" altLang="en-US" sz="2800" dirty="0" smtClean="0"/>
              <a:t>设有</a:t>
            </a:r>
            <a:r>
              <a:rPr lang="zh-CN" altLang="en-US" sz="2800" dirty="0"/>
              <a:t>数据结构 </a:t>
            </a:r>
            <a:r>
              <a:rPr lang="en-US" altLang="zh-CN" sz="2800" dirty="0"/>
              <a:t>B = (D,R) </a:t>
            </a:r>
            <a:r>
              <a:rPr lang="zh-CN" altLang="en-US" sz="2800" dirty="0"/>
              <a:t>， </a:t>
            </a:r>
            <a:r>
              <a:rPr lang="zh-CN" altLang="en-US" sz="2800" dirty="0" smtClean="0"/>
              <a:t>其中： </a:t>
            </a:r>
            <a:endParaRPr lang="en-US" altLang="zh-CN" sz="2800" dirty="0" smtClean="0"/>
          </a:p>
          <a:p>
            <a:pPr eaLnBrk="1" hangingPunct="1">
              <a:lnSpc>
                <a:spcPct val="125000"/>
              </a:lnSpc>
              <a:buFontTx/>
              <a:buNone/>
            </a:pPr>
            <a:r>
              <a:rPr lang="en-US" altLang="zh-CN" sz="2800" dirty="0"/>
              <a:t> </a:t>
            </a:r>
            <a:r>
              <a:rPr lang="en-US" altLang="zh-CN" sz="2800" dirty="0" smtClean="0"/>
              <a:t>            </a:t>
            </a:r>
            <a:r>
              <a:rPr lang="en-US" altLang="zh-CN" sz="2800" dirty="0" smtClean="0">
                <a:solidFill>
                  <a:srgbClr val="0070C0"/>
                </a:solidFill>
              </a:rPr>
              <a:t>D</a:t>
            </a:r>
            <a:r>
              <a:rPr lang="en-US" altLang="zh-CN" sz="2800" dirty="0"/>
              <a:t>= {d1, d2, d3, d4, d5, d6}</a:t>
            </a:r>
            <a:r>
              <a:rPr lang="zh-CN" altLang="en-US" sz="2800" dirty="0"/>
              <a:t>，</a:t>
            </a:r>
          </a:p>
          <a:p>
            <a:pPr eaLnBrk="1" hangingPunct="1">
              <a:lnSpc>
                <a:spcPct val="125000"/>
              </a:lnSpc>
              <a:buFontTx/>
              <a:buNone/>
            </a:pPr>
            <a:r>
              <a:rPr lang="zh-CN" altLang="en-US" sz="2800" dirty="0"/>
              <a:t>             </a:t>
            </a:r>
            <a:r>
              <a:rPr lang="en-US" altLang="zh-CN" sz="2800" dirty="0">
                <a:solidFill>
                  <a:srgbClr val="0070C0"/>
                </a:solidFill>
              </a:rPr>
              <a:t>R</a:t>
            </a:r>
            <a:r>
              <a:rPr lang="en-US" altLang="zh-CN" sz="2800" dirty="0"/>
              <a:t>={r}</a:t>
            </a:r>
            <a:r>
              <a:rPr lang="zh-CN" altLang="en-US" sz="2800" dirty="0"/>
              <a:t>，   </a:t>
            </a:r>
            <a:endParaRPr lang="en-US" altLang="zh-CN" sz="2800" dirty="0" smtClean="0"/>
          </a:p>
          <a:p>
            <a:pPr eaLnBrk="1" hangingPunct="1">
              <a:lnSpc>
                <a:spcPct val="125000"/>
              </a:lnSpc>
              <a:buFontTx/>
              <a:buNone/>
            </a:pPr>
            <a:r>
              <a:rPr lang="en-US" altLang="zh-CN" sz="2800" dirty="0"/>
              <a:t> </a:t>
            </a:r>
            <a:r>
              <a:rPr lang="en-US" altLang="zh-CN" sz="2800" dirty="0" smtClean="0"/>
              <a:t>           </a:t>
            </a:r>
            <a:r>
              <a:rPr lang="en-US" altLang="zh-CN" sz="2800" dirty="0" smtClean="0">
                <a:solidFill>
                  <a:srgbClr val="0070C0"/>
                </a:solidFill>
              </a:rPr>
              <a:t> r</a:t>
            </a:r>
            <a:r>
              <a:rPr lang="en-US" altLang="zh-CN" sz="2800" dirty="0"/>
              <a:t>={&lt;d1,d2&gt;, &lt;d1,d3&gt;, </a:t>
            </a:r>
            <a:r>
              <a:rPr lang="en-US" altLang="zh-CN" sz="2800" dirty="0" smtClean="0"/>
              <a:t> &lt;</a:t>
            </a:r>
            <a:r>
              <a:rPr lang="en-US" altLang="zh-CN" sz="2800" dirty="0"/>
              <a:t>d1,d4&gt;, &lt;d3,d5&gt;, &lt;d3,d6&gt;}</a:t>
            </a:r>
            <a:r>
              <a:rPr lang="zh-CN" altLang="en-US" sz="2800" dirty="0"/>
              <a:t>，</a:t>
            </a:r>
          </a:p>
          <a:p>
            <a:pPr eaLnBrk="1" hangingPunct="1">
              <a:lnSpc>
                <a:spcPct val="125000"/>
              </a:lnSpc>
              <a:buFontTx/>
              <a:buNone/>
            </a:pPr>
            <a:r>
              <a:rPr lang="zh-CN" altLang="en-US" sz="2800" dirty="0"/>
              <a:t>             试画出其</a:t>
            </a:r>
            <a:r>
              <a:rPr lang="zh-CN" altLang="en-US" sz="2800" dirty="0">
                <a:solidFill>
                  <a:srgbClr val="C00000"/>
                </a:solidFill>
              </a:rPr>
              <a:t>逻辑结构图</a:t>
            </a:r>
            <a:r>
              <a:rPr lang="zh-CN" altLang="en-US" sz="2800" dirty="0"/>
              <a:t>。</a:t>
            </a:r>
          </a:p>
        </p:txBody>
      </p:sp>
      <p:sp>
        <p:nvSpPr>
          <p:cNvPr id="22"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23" name="内容占位符 11"/>
          <p:cNvSpPr>
            <a:spLocks noGrp="1"/>
          </p:cNvSpPr>
          <p:nvPr>
            <p:ph sz="quarter" idx="16"/>
          </p:nvPr>
        </p:nvSpPr>
        <p:spPr>
          <a:xfrm>
            <a:off x="8313" y="78660"/>
            <a:ext cx="4795837" cy="586316"/>
          </a:xfrm>
        </p:spPr>
        <p:txBody>
          <a:bodyPr/>
          <a:lstStyle/>
          <a:p>
            <a:r>
              <a:rPr dirty="0" smtClean="0"/>
              <a:t>数据结构</a:t>
            </a:r>
            <a:r>
              <a:rPr lang="en-US" altLang="zh-CN" dirty="0" smtClean="0"/>
              <a:t>-</a:t>
            </a:r>
            <a:r>
              <a:rPr dirty="0" smtClean="0"/>
              <a:t>第一章 绪论</a:t>
            </a:r>
            <a:endParaRPr lang="zh-CN" altLang="en-US" dirty="0"/>
          </a:p>
        </p:txBody>
      </p:sp>
    </p:spTree>
    <p:extLst>
      <p:ext uri="{BB962C8B-B14F-4D97-AF65-F5344CB8AC3E}">
        <p14:creationId xmlns:p14="http://schemas.microsoft.com/office/powerpoint/2010/main" val="773773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9" name="Picture 3"/>
          <p:cNvPicPr>
            <a:picLocks noChangeAspect="1" noChangeArrowheads="1"/>
          </p:cNvPicPr>
          <p:nvPr/>
        </p:nvPicPr>
        <p:blipFill>
          <a:blip r:embed="rId2" cstate="print"/>
          <a:srcRect/>
          <a:stretch>
            <a:fillRect/>
          </a:stretch>
        </p:blipFill>
        <p:spPr bwMode="auto">
          <a:xfrm>
            <a:off x="1" y="2589201"/>
            <a:ext cx="5362634" cy="4268799"/>
          </a:xfrm>
          <a:prstGeom prst="rect">
            <a:avLst/>
          </a:prstGeom>
          <a:noFill/>
          <a:ln w="9525">
            <a:noFill/>
            <a:miter lim="800000"/>
            <a:headEnd/>
            <a:tailEnd/>
          </a:ln>
          <a:effectLst/>
        </p:spPr>
      </p:pic>
      <p:pic>
        <p:nvPicPr>
          <p:cNvPr id="162818" name="Picture 2"/>
          <p:cNvPicPr>
            <a:picLocks noChangeAspect="1" noChangeArrowheads="1"/>
          </p:cNvPicPr>
          <p:nvPr/>
        </p:nvPicPr>
        <p:blipFill>
          <a:blip r:embed="rId3" cstate="print"/>
          <a:srcRect/>
          <a:stretch>
            <a:fillRect/>
          </a:stretch>
        </p:blipFill>
        <p:spPr bwMode="auto">
          <a:xfrm>
            <a:off x="4175956" y="1021134"/>
            <a:ext cx="5083182" cy="5820638"/>
          </a:xfrm>
          <a:prstGeom prst="rect">
            <a:avLst/>
          </a:prstGeom>
          <a:noFill/>
          <a:ln w="9525">
            <a:noFill/>
            <a:miter lim="800000"/>
            <a:headEnd/>
            <a:tailEnd/>
          </a:ln>
          <a:effectLst/>
        </p:spPr>
      </p:pic>
      <p:pic>
        <p:nvPicPr>
          <p:cNvPr id="6" name="Picture 5" descr="查看详细信息"/>
          <p:cNvPicPr>
            <a:picLocks noChangeAspect="1" noChangeArrowheads="1"/>
          </p:cNvPicPr>
          <p:nvPr/>
        </p:nvPicPr>
        <p:blipFill>
          <a:blip r:embed="rId4" cstate="print"/>
          <a:srcRect/>
          <a:stretch>
            <a:fillRect/>
          </a:stretch>
        </p:blipFill>
        <p:spPr bwMode="auto">
          <a:xfrm>
            <a:off x="0" y="873090"/>
            <a:ext cx="1763712" cy="1763713"/>
          </a:xfrm>
          <a:prstGeom prst="rect">
            <a:avLst/>
          </a:prstGeom>
          <a:noFill/>
          <a:ln w="9525">
            <a:noFill/>
            <a:miter lim="800000"/>
            <a:headEnd/>
            <a:tailEnd/>
          </a:ln>
        </p:spPr>
      </p:pic>
      <p:sp>
        <p:nvSpPr>
          <p:cNvPr id="7" name="内容占位符 6"/>
          <p:cNvSpPr>
            <a:spLocks noGrp="1"/>
          </p:cNvSpPr>
          <p:nvPr>
            <p:ph sz="quarter" idx="16"/>
          </p:nvPr>
        </p:nvSpPr>
        <p:spPr>
          <a:xfrm>
            <a:off x="8313" y="78660"/>
            <a:ext cx="4795837" cy="586316"/>
          </a:xfrm>
        </p:spPr>
        <p:txBody>
          <a:bodyPr/>
          <a:lstStyle/>
          <a:p>
            <a:pPr lvl="0"/>
            <a:r>
              <a:rPr dirty="0" smtClean="0"/>
              <a:t>数据结构</a:t>
            </a:r>
          </a:p>
        </p:txBody>
      </p:sp>
    </p:spTree>
    <p:extLst>
      <p:ext uri="{BB962C8B-B14F-4D97-AF65-F5344CB8AC3E}">
        <p14:creationId xmlns:p14="http://schemas.microsoft.com/office/powerpoint/2010/main" val="68797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162819"/>
                                        </p:tgtEl>
                                        <p:attrNameLst>
                                          <p:attrName>style.visibility</p:attrName>
                                        </p:attrNameLst>
                                      </p:cBhvr>
                                      <p:to>
                                        <p:strVal val="visible"/>
                                      </p:to>
                                    </p:set>
                                    <p:anim calcmode="lin" valueType="num">
                                      <p:cBhvr>
                                        <p:cTn id="14" dur="500" fill="hold"/>
                                        <p:tgtEl>
                                          <p:spTgt spid="162819"/>
                                        </p:tgtEl>
                                        <p:attrNameLst>
                                          <p:attrName>ppt_w</p:attrName>
                                        </p:attrNameLst>
                                      </p:cBhvr>
                                      <p:tavLst>
                                        <p:tav tm="0">
                                          <p:val>
                                            <p:fltVal val="0"/>
                                          </p:val>
                                        </p:tav>
                                        <p:tav tm="100000">
                                          <p:val>
                                            <p:strVal val="#ppt_w"/>
                                          </p:val>
                                        </p:tav>
                                      </p:tavLst>
                                    </p:anim>
                                    <p:anim calcmode="lin" valueType="num">
                                      <p:cBhvr>
                                        <p:cTn id="15" dur="500" fill="hold"/>
                                        <p:tgtEl>
                                          <p:spTgt spid="16281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162818"/>
                                        </p:tgtEl>
                                        <p:attrNameLst>
                                          <p:attrName>style.visibility</p:attrName>
                                        </p:attrNameLst>
                                      </p:cBhvr>
                                      <p:to>
                                        <p:strVal val="visible"/>
                                      </p:to>
                                    </p:set>
                                    <p:anim calcmode="lin" valueType="num">
                                      <p:cBhvr>
                                        <p:cTn id="20" dur="500" fill="hold"/>
                                        <p:tgtEl>
                                          <p:spTgt spid="162818"/>
                                        </p:tgtEl>
                                        <p:attrNameLst>
                                          <p:attrName>ppt_w</p:attrName>
                                        </p:attrNameLst>
                                      </p:cBhvr>
                                      <p:tavLst>
                                        <p:tav tm="0">
                                          <p:val>
                                            <p:fltVal val="0"/>
                                          </p:val>
                                        </p:tav>
                                        <p:tav tm="100000">
                                          <p:val>
                                            <p:strVal val="#ppt_w"/>
                                          </p:val>
                                        </p:tav>
                                      </p:tavLst>
                                    </p:anim>
                                    <p:anim calcmode="lin" valueType="num">
                                      <p:cBhvr>
                                        <p:cTn id="21" dur="500" fill="hold"/>
                                        <p:tgtEl>
                                          <p:spTgt spid="1628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99979" y="1639863"/>
            <a:ext cx="8382000" cy="2686889"/>
          </a:xfrm>
          <a:prstGeom prst="rect">
            <a:avLst/>
          </a:prstGeom>
          <a:noFill/>
          <a:ln w="9525">
            <a:noFill/>
            <a:miter lim="800000"/>
            <a:headEnd/>
            <a:tailEnd/>
          </a:ln>
        </p:spPr>
        <p:txBody>
          <a:bodyPr>
            <a:spAutoFit/>
          </a:bodyPr>
          <a:lstStyle/>
          <a:p>
            <a:pPr marL="292100" indent="-292100">
              <a:lnSpc>
                <a:spcPct val="140000"/>
              </a:lnSpc>
              <a:spcBef>
                <a:spcPct val="20000"/>
              </a:spcBef>
              <a:buClr>
                <a:srgbClr val="000000"/>
              </a:buClr>
              <a:buSzPct val="90000"/>
              <a:buFont typeface="Arial" pitchFamily="34" charset="0"/>
              <a:buChar char="•"/>
            </a:pPr>
            <a:r>
              <a:rPr lang="zh-CN" altLang="en-US" sz="3200" dirty="0">
                <a:solidFill>
                  <a:srgbClr val="0070C0"/>
                </a:solidFill>
                <a:latin typeface="楷体_GB2312" pitchFamily="49" charset="-122"/>
                <a:ea typeface="楷体_GB2312" pitchFamily="49" charset="-122"/>
              </a:rPr>
              <a:t>存储结构</a:t>
            </a:r>
          </a:p>
          <a:p>
            <a:pPr indent="808038" fontAlgn="t">
              <a:lnSpc>
                <a:spcPct val="120000"/>
              </a:lnSpc>
              <a:spcBef>
                <a:spcPts val="1200"/>
              </a:spcBef>
            </a:pPr>
            <a:r>
              <a:rPr lang="zh-CN" altLang="en-US" sz="3200" b="0" dirty="0" smtClean="0">
                <a:solidFill>
                  <a:srgbClr val="000000"/>
                </a:solidFill>
                <a:latin typeface="楷体_GB2312" pitchFamily="49" charset="-122"/>
                <a:ea typeface="楷体_GB2312" pitchFamily="49" charset="-122"/>
              </a:rPr>
              <a:t>数据结构</a:t>
            </a:r>
            <a:r>
              <a:rPr lang="zh-CN" altLang="en-US" sz="3200" b="0" dirty="0">
                <a:solidFill>
                  <a:srgbClr val="000000"/>
                </a:solidFill>
                <a:latin typeface="楷体_GB2312" pitchFamily="49" charset="-122"/>
                <a:ea typeface="楷体_GB2312" pitchFamily="49" charset="-122"/>
              </a:rPr>
              <a:t>在计算机中的表示</a:t>
            </a:r>
            <a:r>
              <a:rPr lang="en-US" altLang="zh-CN" sz="3200" b="0" dirty="0" smtClean="0">
                <a:solidFill>
                  <a:srgbClr val="000000"/>
                </a:solidFill>
                <a:latin typeface="楷体_GB2312" pitchFamily="49" charset="-122"/>
                <a:ea typeface="楷体_GB2312" pitchFamily="49" charset="-122"/>
              </a:rPr>
              <a:t>(</a:t>
            </a:r>
            <a:r>
              <a:rPr lang="zh-CN" altLang="en-US" sz="3200" b="0" dirty="0" smtClean="0">
                <a:solidFill>
                  <a:srgbClr val="000000"/>
                </a:solidFill>
                <a:latin typeface="楷体_GB2312" pitchFamily="49" charset="-122"/>
                <a:ea typeface="楷体_GB2312" pitchFamily="49" charset="-122"/>
              </a:rPr>
              <a:t>映像</a:t>
            </a:r>
            <a:r>
              <a:rPr lang="en-US" altLang="zh-CN" sz="3200" b="0" dirty="0" smtClean="0">
                <a:solidFill>
                  <a:srgbClr val="000000"/>
                </a:solidFill>
                <a:latin typeface="楷体_GB2312" pitchFamily="49" charset="-122"/>
                <a:ea typeface="楷体_GB2312" pitchFamily="49" charset="-122"/>
              </a:rPr>
              <a:t>)</a:t>
            </a:r>
            <a:r>
              <a:rPr lang="zh-CN" altLang="en-US" sz="3200" b="0" dirty="0">
                <a:solidFill>
                  <a:srgbClr val="000000"/>
                </a:solidFill>
                <a:latin typeface="楷体_GB2312" pitchFamily="49" charset="-122"/>
                <a:ea typeface="楷体_GB2312" pitchFamily="49" charset="-122"/>
              </a:rPr>
              <a:t>称为数据的</a:t>
            </a:r>
            <a:r>
              <a:rPr lang="zh-CN" altLang="en-US" sz="3200" dirty="0">
                <a:solidFill>
                  <a:srgbClr val="C00000"/>
                </a:solidFill>
                <a:latin typeface="楷体_GB2312" pitchFamily="49" charset="-122"/>
                <a:ea typeface="楷体_GB2312" pitchFamily="49" charset="-122"/>
              </a:rPr>
              <a:t>物理结构</a:t>
            </a:r>
            <a:r>
              <a:rPr lang="en-US" altLang="zh-CN" sz="3200" b="0" dirty="0">
                <a:solidFill>
                  <a:srgbClr val="000000"/>
                </a:solidFill>
                <a:latin typeface="楷体_GB2312" pitchFamily="49" charset="-122"/>
                <a:ea typeface="楷体_GB2312" pitchFamily="49" charset="-122"/>
              </a:rPr>
              <a:t>, </a:t>
            </a:r>
            <a:r>
              <a:rPr lang="zh-CN" altLang="en-US" sz="3200" b="0" dirty="0">
                <a:solidFill>
                  <a:srgbClr val="000000"/>
                </a:solidFill>
                <a:latin typeface="楷体_GB2312" pitchFamily="49" charset="-122"/>
                <a:ea typeface="楷体_GB2312" pitchFamily="49" charset="-122"/>
              </a:rPr>
              <a:t>又称为</a:t>
            </a:r>
            <a:r>
              <a:rPr lang="zh-CN" altLang="en-US" sz="3200" dirty="0">
                <a:solidFill>
                  <a:srgbClr val="C00000"/>
                </a:solidFill>
                <a:latin typeface="楷体_GB2312" pitchFamily="49" charset="-122"/>
                <a:ea typeface="楷体_GB2312" pitchFamily="49" charset="-122"/>
              </a:rPr>
              <a:t>存储结构</a:t>
            </a:r>
            <a:r>
              <a:rPr lang="zh-CN" altLang="en-US" sz="3200" b="0" dirty="0">
                <a:solidFill>
                  <a:srgbClr val="000000"/>
                </a:solidFill>
                <a:latin typeface="楷体_GB2312" pitchFamily="49" charset="-122"/>
                <a:ea typeface="楷体_GB2312" pitchFamily="49" charset="-122"/>
              </a:rPr>
              <a:t>。存储结构是逻辑结构在存储器中的映像。</a:t>
            </a:r>
          </a:p>
        </p:txBody>
      </p:sp>
      <p:sp>
        <p:nvSpPr>
          <p:cNvPr id="38915" name="Text Box 3"/>
          <p:cNvSpPr txBox="1">
            <a:spLocks noChangeArrowheads="1"/>
          </p:cNvSpPr>
          <p:nvPr/>
        </p:nvSpPr>
        <p:spPr bwMode="auto">
          <a:xfrm>
            <a:off x="2855889" y="4216430"/>
            <a:ext cx="4984750" cy="584775"/>
          </a:xfrm>
          <a:prstGeom prst="rect">
            <a:avLst/>
          </a:prstGeom>
          <a:noFill/>
          <a:ln w="9525">
            <a:noFill/>
            <a:miter lim="800000"/>
            <a:headEnd/>
            <a:tailEnd/>
          </a:ln>
        </p:spPr>
        <p:txBody>
          <a:bodyPr>
            <a:spAutoFit/>
          </a:bodyPr>
          <a:lstStyle/>
          <a:p>
            <a:r>
              <a:rPr lang="en-US" altLang="zh-CN" sz="3200" b="0" dirty="0">
                <a:solidFill>
                  <a:srgbClr val="000000"/>
                </a:solidFill>
                <a:ea typeface="楷体_GB2312" pitchFamily="49" charset="-122"/>
              </a:rPr>
              <a:t>“</a:t>
            </a:r>
            <a:r>
              <a:rPr lang="zh-CN" altLang="en-US" sz="3200" dirty="0">
                <a:solidFill>
                  <a:srgbClr val="C00000"/>
                </a:solidFill>
                <a:ea typeface="楷体_GB2312" pitchFamily="49" charset="-122"/>
              </a:rPr>
              <a:t>数据元素</a:t>
            </a:r>
            <a:r>
              <a:rPr lang="zh-CN" altLang="en-US" sz="3200" b="0" dirty="0">
                <a:solidFill>
                  <a:srgbClr val="000000"/>
                </a:solidFill>
                <a:ea typeface="楷体_GB2312" pitchFamily="49" charset="-122"/>
              </a:rPr>
              <a:t>”的映</a:t>
            </a:r>
            <a:r>
              <a:rPr lang="zh-CN" altLang="en-US" sz="3200" b="0" dirty="0" smtClean="0">
                <a:solidFill>
                  <a:srgbClr val="000000"/>
                </a:solidFill>
                <a:latin typeface="楷体_GB2312" pitchFamily="49" charset="-122"/>
                <a:ea typeface="楷体_GB2312" pitchFamily="49" charset="-122"/>
              </a:rPr>
              <a:t>像</a:t>
            </a:r>
            <a:endParaRPr lang="zh-CN" altLang="en-US" sz="3200" b="0" dirty="0">
              <a:solidFill>
                <a:srgbClr val="000000"/>
              </a:solidFill>
              <a:ea typeface="楷体_GB2312" pitchFamily="49" charset="-122"/>
            </a:endParaRPr>
          </a:p>
        </p:txBody>
      </p:sp>
      <p:sp>
        <p:nvSpPr>
          <p:cNvPr id="38916" name="Text Box 4"/>
          <p:cNvSpPr txBox="1">
            <a:spLocks noChangeArrowheads="1"/>
          </p:cNvSpPr>
          <p:nvPr/>
        </p:nvSpPr>
        <p:spPr bwMode="auto">
          <a:xfrm>
            <a:off x="2871764" y="4978430"/>
            <a:ext cx="4796580" cy="584775"/>
          </a:xfrm>
          <a:prstGeom prst="rect">
            <a:avLst/>
          </a:prstGeom>
          <a:noFill/>
          <a:ln w="9525">
            <a:noFill/>
            <a:miter lim="800000"/>
            <a:headEnd/>
            <a:tailEnd/>
          </a:ln>
        </p:spPr>
        <p:txBody>
          <a:bodyPr wrap="square">
            <a:spAutoFit/>
          </a:bodyPr>
          <a:lstStyle/>
          <a:p>
            <a:r>
              <a:rPr lang="en-US" altLang="zh-CN" sz="3200" b="0" dirty="0">
                <a:solidFill>
                  <a:srgbClr val="000000"/>
                </a:solidFill>
                <a:ea typeface="楷体_GB2312" pitchFamily="49" charset="-122"/>
              </a:rPr>
              <a:t>“</a:t>
            </a:r>
            <a:r>
              <a:rPr lang="zh-CN" altLang="en-US" sz="3200" dirty="0">
                <a:solidFill>
                  <a:srgbClr val="C00000"/>
                </a:solidFill>
                <a:ea typeface="楷体_GB2312" pitchFamily="49" charset="-122"/>
              </a:rPr>
              <a:t>关系</a:t>
            </a:r>
            <a:r>
              <a:rPr lang="zh-CN" altLang="en-US" sz="3200" b="0" dirty="0">
                <a:solidFill>
                  <a:srgbClr val="000000"/>
                </a:solidFill>
                <a:ea typeface="楷体_GB2312" pitchFamily="49" charset="-122"/>
              </a:rPr>
              <a:t>”的</a:t>
            </a:r>
            <a:r>
              <a:rPr lang="zh-CN" altLang="en-US" sz="3200" b="0" dirty="0" smtClean="0">
                <a:solidFill>
                  <a:srgbClr val="000000"/>
                </a:solidFill>
                <a:ea typeface="楷体_GB2312" pitchFamily="49" charset="-122"/>
              </a:rPr>
              <a:t>映</a:t>
            </a:r>
            <a:r>
              <a:rPr lang="zh-CN" altLang="en-US" sz="3200" b="0" dirty="0" smtClean="0">
                <a:solidFill>
                  <a:srgbClr val="000000"/>
                </a:solidFill>
                <a:latin typeface="楷体_GB2312" pitchFamily="49" charset="-122"/>
                <a:ea typeface="楷体_GB2312" pitchFamily="49" charset="-122"/>
              </a:rPr>
              <a:t>像</a:t>
            </a:r>
            <a:r>
              <a:rPr lang="zh-CN" altLang="en-US" sz="3200" b="0" dirty="0" smtClean="0">
                <a:solidFill>
                  <a:srgbClr val="000000"/>
                </a:solidFill>
                <a:ea typeface="楷体_GB2312" pitchFamily="49" charset="-122"/>
              </a:rPr>
              <a:t>  </a:t>
            </a:r>
            <a:endParaRPr lang="zh-CN" altLang="en-US" sz="3200" b="0" dirty="0">
              <a:solidFill>
                <a:srgbClr val="000000"/>
              </a:solidFill>
              <a:ea typeface="楷体_GB2312" pitchFamily="49" charset="-122"/>
            </a:endParaRPr>
          </a:p>
        </p:txBody>
      </p:sp>
      <p:sp>
        <p:nvSpPr>
          <p:cNvPr id="38917" name="AutoShape 5"/>
          <p:cNvSpPr>
            <a:spLocks/>
          </p:cNvSpPr>
          <p:nvPr/>
        </p:nvSpPr>
        <p:spPr bwMode="auto">
          <a:xfrm>
            <a:off x="2454246" y="4341825"/>
            <a:ext cx="228600" cy="990600"/>
          </a:xfrm>
          <a:prstGeom prst="leftBrace">
            <a:avLst>
              <a:gd name="adj1" fmla="val 36111"/>
              <a:gd name="adj2" fmla="val 50000"/>
            </a:avLst>
          </a:prstGeom>
          <a:noFill/>
          <a:ln w="12700" cap="sq">
            <a:solidFill>
              <a:schemeClr val="tx1"/>
            </a:solidFill>
            <a:miter lim="800000"/>
            <a:headEnd type="none" w="sm" len="sm"/>
            <a:tailEnd type="none" w="sm" len="sm"/>
          </a:ln>
        </p:spPr>
        <p:txBody>
          <a:bodyPr wrap="none" anchor="ctr"/>
          <a:lstStyle/>
          <a:p>
            <a:endParaRPr lang="zh-CN" altLang="en-US"/>
          </a:p>
        </p:txBody>
      </p:sp>
      <p:sp>
        <p:nvSpPr>
          <p:cNvPr id="38918" name="Text Box 6"/>
          <p:cNvSpPr txBox="1">
            <a:spLocks noChangeArrowheads="1"/>
          </p:cNvSpPr>
          <p:nvPr/>
        </p:nvSpPr>
        <p:spPr bwMode="auto">
          <a:xfrm>
            <a:off x="1249317" y="4524390"/>
            <a:ext cx="1143000" cy="579437"/>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3200" dirty="0">
                <a:latin typeface="楷体_GB2312" pitchFamily="49" charset="-122"/>
                <a:ea typeface="楷体_GB2312" pitchFamily="49" charset="-122"/>
              </a:rPr>
              <a:t>包括</a:t>
            </a:r>
            <a:r>
              <a:rPr lang="en-US" altLang="zh-CN" sz="3200" dirty="0">
                <a:latin typeface="楷体_GB2312" pitchFamily="49" charset="-122"/>
                <a:ea typeface="楷体_GB2312" pitchFamily="49" charset="-122"/>
              </a:rPr>
              <a:t>:</a:t>
            </a:r>
          </a:p>
        </p:txBody>
      </p:sp>
      <p:sp>
        <p:nvSpPr>
          <p:cNvPr id="16" name="内容占位符 15"/>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7"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8"/>
                                        </p:tgtEl>
                                        <p:attrNameLst>
                                          <p:attrName>style.visibility</p:attrName>
                                        </p:attrNameLst>
                                      </p:cBhvr>
                                      <p:to>
                                        <p:strVal val="visible"/>
                                      </p:to>
                                    </p:set>
                                    <p:animEffect transition="in" filter="wipe(left)">
                                      <p:cBhvr>
                                        <p:cTn id="7" dur="500"/>
                                        <p:tgtEl>
                                          <p:spTgt spid="389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917"/>
                                        </p:tgtEl>
                                        <p:attrNameLst>
                                          <p:attrName>style.visibility</p:attrName>
                                        </p:attrNameLst>
                                      </p:cBhvr>
                                      <p:to>
                                        <p:strVal val="visible"/>
                                      </p:to>
                                    </p:set>
                                    <p:animEffect transition="in" filter="wipe(left)">
                                      <p:cBhvr>
                                        <p:cTn id="10" dur="500"/>
                                        <p:tgtEl>
                                          <p:spTgt spid="3891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915"/>
                                        </p:tgtEl>
                                        <p:attrNameLst>
                                          <p:attrName>style.visibility</p:attrName>
                                        </p:attrNameLst>
                                      </p:cBhvr>
                                      <p:to>
                                        <p:strVal val="visible"/>
                                      </p:to>
                                    </p:set>
                                    <p:animEffect transition="in" filter="wipe(left)">
                                      <p:cBhvr>
                                        <p:cTn id="13" dur="500"/>
                                        <p:tgtEl>
                                          <p:spTgt spid="389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8916"/>
                                        </p:tgtEl>
                                        <p:attrNameLst>
                                          <p:attrName>style.visibility</p:attrName>
                                        </p:attrNameLst>
                                      </p:cBhvr>
                                      <p:to>
                                        <p:strVal val="visible"/>
                                      </p:to>
                                    </p:set>
                                    <p:animEffect transition="in" filter="wipe(left)">
                                      <p:cBhvr>
                                        <p:cTn id="16"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6" grpId="0"/>
      <p:bldP spid="38917" grpId="0" animBg="1"/>
      <p:bldP spid="389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90440" y="1602783"/>
            <a:ext cx="6685816" cy="584775"/>
          </a:xfrm>
          <a:prstGeom prst="rect">
            <a:avLst/>
          </a:prstGeom>
          <a:noFill/>
          <a:ln w="9525">
            <a:noFill/>
            <a:miter lim="800000"/>
            <a:headEnd/>
            <a:tailEnd/>
          </a:ln>
        </p:spPr>
        <p:txBody>
          <a:bodyPr wrap="square">
            <a:spAutoFit/>
          </a:bodyPr>
          <a:lstStyle/>
          <a:p>
            <a:r>
              <a:rPr lang="zh-CN" altLang="en-US" sz="3200" dirty="0">
                <a:solidFill>
                  <a:srgbClr val="0070C0"/>
                </a:solidFill>
                <a:ea typeface="楷体_GB2312" pitchFamily="49" charset="-122"/>
              </a:rPr>
              <a:t>数据元素</a:t>
            </a:r>
            <a:r>
              <a:rPr lang="zh-CN" altLang="en-US" sz="3200" b="0" dirty="0" smtClean="0">
                <a:ea typeface="楷体_GB2312" pitchFamily="49" charset="-122"/>
              </a:rPr>
              <a:t>的</a:t>
            </a:r>
            <a:r>
              <a:rPr lang="zh-CN" altLang="en-US" sz="3200" b="0" dirty="0" smtClean="0">
                <a:solidFill>
                  <a:srgbClr val="000000"/>
                </a:solidFill>
                <a:ea typeface="楷体_GB2312" pitchFamily="49" charset="-122"/>
              </a:rPr>
              <a:t>映</a:t>
            </a:r>
            <a:r>
              <a:rPr lang="zh-CN" altLang="en-US" sz="3200" b="0" dirty="0" smtClean="0">
                <a:solidFill>
                  <a:srgbClr val="000000"/>
                </a:solidFill>
                <a:latin typeface="楷体_GB2312" pitchFamily="49" charset="-122"/>
                <a:ea typeface="楷体_GB2312" pitchFamily="49" charset="-122"/>
              </a:rPr>
              <a:t>像</a:t>
            </a:r>
            <a:r>
              <a:rPr lang="zh-CN" altLang="en-US" sz="3200" b="0" dirty="0" smtClean="0">
                <a:ea typeface="楷体_GB2312" pitchFamily="49" charset="-122"/>
              </a:rPr>
              <a:t>方法</a:t>
            </a:r>
            <a:r>
              <a:rPr lang="zh-CN" altLang="en-US" sz="3200" b="0" dirty="0">
                <a:ea typeface="楷体_GB2312" pitchFamily="49" charset="-122"/>
              </a:rPr>
              <a:t>：</a:t>
            </a:r>
          </a:p>
        </p:txBody>
      </p:sp>
      <p:sp>
        <p:nvSpPr>
          <p:cNvPr id="39939" name="Text Box 3"/>
          <p:cNvSpPr txBox="1">
            <a:spLocks noChangeArrowheads="1"/>
          </p:cNvSpPr>
          <p:nvPr/>
        </p:nvSpPr>
        <p:spPr bwMode="auto">
          <a:xfrm>
            <a:off x="628596" y="2406636"/>
            <a:ext cx="7772400" cy="1569660"/>
          </a:xfrm>
          <a:prstGeom prst="rect">
            <a:avLst/>
          </a:prstGeom>
          <a:noFill/>
          <a:ln w="9525">
            <a:noFill/>
            <a:miter lim="800000"/>
            <a:headEnd/>
            <a:tailEnd/>
          </a:ln>
        </p:spPr>
        <p:txBody>
          <a:bodyPr>
            <a:spAutoFit/>
          </a:bodyPr>
          <a:lstStyle/>
          <a:p>
            <a:r>
              <a:rPr lang="en-US" altLang="zh-CN" sz="3200" b="0" dirty="0">
                <a:solidFill>
                  <a:srgbClr val="000000"/>
                </a:solidFill>
                <a:latin typeface="楷体_GB2312" pitchFamily="49" charset="-122"/>
                <a:ea typeface="楷体_GB2312" pitchFamily="49" charset="-122"/>
              </a:rPr>
              <a:t>   </a:t>
            </a:r>
            <a:r>
              <a:rPr lang="en-US" altLang="zh-CN" sz="3200" b="0" dirty="0" smtClean="0">
                <a:solidFill>
                  <a:srgbClr val="000000"/>
                </a:solidFill>
                <a:latin typeface="楷体_GB2312" pitchFamily="49" charset="-122"/>
                <a:ea typeface="楷体_GB2312" pitchFamily="49" charset="-122"/>
              </a:rPr>
              <a:t> </a:t>
            </a:r>
            <a:r>
              <a:rPr lang="zh-CN" altLang="en-US" sz="3200" b="0" dirty="0" smtClean="0">
                <a:solidFill>
                  <a:srgbClr val="000000"/>
                </a:solidFill>
                <a:latin typeface="楷体_GB2312" pitchFamily="49" charset="-122"/>
                <a:ea typeface="楷体_GB2312" pitchFamily="49" charset="-122"/>
              </a:rPr>
              <a:t>计算机</a:t>
            </a:r>
            <a:r>
              <a:rPr lang="zh-CN" altLang="en-US" sz="3200" b="0" dirty="0">
                <a:solidFill>
                  <a:srgbClr val="000000"/>
                </a:solidFill>
                <a:latin typeface="楷体_GB2312" pitchFamily="49" charset="-122"/>
                <a:ea typeface="楷体_GB2312" pitchFamily="49" charset="-122"/>
              </a:rPr>
              <a:t>中表示信息的最小单位是二进制的一位</a:t>
            </a:r>
            <a:r>
              <a:rPr lang="en-US" altLang="zh-CN" sz="3200" b="0" dirty="0">
                <a:solidFill>
                  <a:srgbClr val="000000"/>
                </a:solidFill>
                <a:latin typeface="楷体_GB2312" pitchFamily="49" charset="-122"/>
                <a:ea typeface="楷体_GB2312" pitchFamily="49" charset="-122"/>
              </a:rPr>
              <a:t>(bit)</a:t>
            </a:r>
            <a:r>
              <a:rPr lang="zh-CN" altLang="en-US" sz="3200" b="0" dirty="0">
                <a:solidFill>
                  <a:srgbClr val="000000"/>
                </a:solidFill>
                <a:latin typeface="楷体_GB2312" pitchFamily="49" charset="-122"/>
                <a:ea typeface="楷体_GB2312" pitchFamily="49" charset="-122"/>
              </a:rPr>
              <a:t>。用二进制位</a:t>
            </a:r>
            <a:r>
              <a:rPr lang="en-US" altLang="zh-CN" sz="3200" b="0" dirty="0">
                <a:solidFill>
                  <a:srgbClr val="000000"/>
                </a:solidFill>
                <a:latin typeface="楷体_GB2312" pitchFamily="49" charset="-122"/>
                <a:ea typeface="楷体_GB2312" pitchFamily="49" charset="-122"/>
              </a:rPr>
              <a:t>(bit)</a:t>
            </a:r>
            <a:r>
              <a:rPr lang="zh-CN" altLang="en-US" sz="3200" b="0" dirty="0">
                <a:solidFill>
                  <a:srgbClr val="000000"/>
                </a:solidFill>
                <a:latin typeface="楷体_GB2312" pitchFamily="49" charset="-122"/>
                <a:ea typeface="楷体_GB2312" pitchFamily="49" charset="-122"/>
              </a:rPr>
              <a:t>的位串表示数据元素。</a:t>
            </a:r>
          </a:p>
        </p:txBody>
      </p:sp>
      <p:sp>
        <p:nvSpPr>
          <p:cNvPr id="39940" name="Text Box 4"/>
          <p:cNvSpPr txBox="1">
            <a:spLocks noChangeArrowheads="1"/>
          </p:cNvSpPr>
          <p:nvPr/>
        </p:nvSpPr>
        <p:spPr bwMode="auto">
          <a:xfrm>
            <a:off x="1355670" y="4173518"/>
            <a:ext cx="6934200" cy="584775"/>
          </a:xfrm>
          <a:prstGeom prst="rect">
            <a:avLst/>
          </a:prstGeom>
          <a:noFill/>
          <a:ln w="9525">
            <a:noFill/>
            <a:miter lim="800000"/>
            <a:headEnd/>
            <a:tailEnd/>
          </a:ln>
        </p:spPr>
        <p:txBody>
          <a:bodyPr>
            <a:spAutoFit/>
          </a:bodyPr>
          <a:lstStyle/>
          <a:p>
            <a:r>
              <a:rPr lang="en-US" altLang="zh-CN" sz="3200" b="0">
                <a:solidFill>
                  <a:srgbClr val="000000"/>
                </a:solidFill>
              </a:rPr>
              <a:t>(321)</a:t>
            </a:r>
            <a:r>
              <a:rPr lang="en-US" altLang="zh-CN" sz="3200" b="0" baseline="-25000">
                <a:solidFill>
                  <a:srgbClr val="000000"/>
                </a:solidFill>
              </a:rPr>
              <a:t>10 </a:t>
            </a:r>
            <a:r>
              <a:rPr lang="en-US" altLang="zh-CN" sz="3200" b="0">
                <a:solidFill>
                  <a:srgbClr val="000000"/>
                </a:solidFill>
              </a:rPr>
              <a:t> =  (501)</a:t>
            </a:r>
            <a:r>
              <a:rPr lang="en-US" altLang="zh-CN" sz="3200" b="0" baseline="-25000">
                <a:solidFill>
                  <a:srgbClr val="000000"/>
                </a:solidFill>
              </a:rPr>
              <a:t>8</a:t>
            </a:r>
            <a:r>
              <a:rPr lang="en-US" altLang="zh-CN" sz="3200" b="0">
                <a:solidFill>
                  <a:srgbClr val="000000"/>
                </a:solidFill>
              </a:rPr>
              <a:t>  =  (101000001)</a:t>
            </a:r>
            <a:r>
              <a:rPr lang="en-US" altLang="zh-CN" sz="3200" b="0" baseline="-25000">
                <a:solidFill>
                  <a:srgbClr val="000000"/>
                </a:solidFill>
              </a:rPr>
              <a:t>2</a:t>
            </a:r>
          </a:p>
        </p:txBody>
      </p:sp>
      <p:sp>
        <p:nvSpPr>
          <p:cNvPr id="39941" name="Text Box 5"/>
          <p:cNvSpPr txBox="1">
            <a:spLocks noChangeArrowheads="1"/>
          </p:cNvSpPr>
          <p:nvPr/>
        </p:nvSpPr>
        <p:spPr bwMode="auto">
          <a:xfrm>
            <a:off x="1419170" y="5065693"/>
            <a:ext cx="6172200" cy="584775"/>
          </a:xfrm>
          <a:prstGeom prst="rect">
            <a:avLst/>
          </a:prstGeom>
          <a:noFill/>
          <a:ln w="9525">
            <a:noFill/>
            <a:miter lim="800000"/>
            <a:headEnd/>
            <a:tailEnd/>
          </a:ln>
        </p:spPr>
        <p:txBody>
          <a:bodyPr>
            <a:spAutoFit/>
          </a:bodyPr>
          <a:lstStyle/>
          <a:p>
            <a:r>
              <a:rPr lang="en-US" altLang="zh-CN" sz="3200" b="0" dirty="0">
                <a:ea typeface="楷体_GB2312" pitchFamily="49" charset="-122"/>
              </a:rPr>
              <a:t> </a:t>
            </a:r>
            <a:r>
              <a:rPr lang="en-US" altLang="zh-CN" sz="3200" b="0" dirty="0">
                <a:solidFill>
                  <a:srgbClr val="000000"/>
                </a:solidFill>
              </a:rPr>
              <a:t>A  =  (101)</a:t>
            </a:r>
            <a:r>
              <a:rPr lang="en-US" altLang="zh-CN" sz="3200" b="0" baseline="-25000" dirty="0">
                <a:solidFill>
                  <a:srgbClr val="000000"/>
                </a:solidFill>
              </a:rPr>
              <a:t>8</a:t>
            </a:r>
            <a:r>
              <a:rPr lang="en-US" altLang="zh-CN" sz="3200" b="0" dirty="0">
                <a:solidFill>
                  <a:srgbClr val="000000"/>
                </a:solidFill>
              </a:rPr>
              <a:t>  =  (001000001)</a:t>
            </a:r>
            <a:r>
              <a:rPr lang="en-US" altLang="zh-CN" sz="3200" b="0" baseline="-25000" dirty="0">
                <a:solidFill>
                  <a:srgbClr val="000000"/>
                </a:solidFill>
              </a:rPr>
              <a:t>2</a:t>
            </a:r>
          </a:p>
        </p:txBody>
      </p:sp>
      <p:sp>
        <p:nvSpPr>
          <p:cNvPr id="15" name="内容占位符 14"/>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63466" y="1676376"/>
            <a:ext cx="4267200" cy="584775"/>
          </a:xfrm>
          <a:prstGeom prst="rect">
            <a:avLst/>
          </a:prstGeom>
          <a:noFill/>
          <a:ln w="9525">
            <a:noFill/>
            <a:miter lim="800000"/>
            <a:headEnd/>
            <a:tailEnd/>
          </a:ln>
        </p:spPr>
        <p:txBody>
          <a:bodyPr>
            <a:spAutoFit/>
          </a:bodyPr>
          <a:lstStyle/>
          <a:p>
            <a:r>
              <a:rPr lang="zh-CN" altLang="en-US" sz="3200" dirty="0">
                <a:solidFill>
                  <a:srgbClr val="0070C0"/>
                </a:solidFill>
                <a:ea typeface="楷体_GB2312" pitchFamily="49" charset="-122"/>
              </a:rPr>
              <a:t>关系</a:t>
            </a:r>
            <a:r>
              <a:rPr lang="zh-CN" altLang="en-US" sz="3200" b="0" dirty="0" smtClean="0">
                <a:ea typeface="楷体_GB2312" pitchFamily="49" charset="-122"/>
              </a:rPr>
              <a:t>的</a:t>
            </a:r>
            <a:r>
              <a:rPr lang="zh-CN" altLang="en-US" sz="3200" b="0" dirty="0" smtClean="0">
                <a:solidFill>
                  <a:srgbClr val="000000"/>
                </a:solidFill>
                <a:ea typeface="楷体_GB2312" pitchFamily="49" charset="-122"/>
              </a:rPr>
              <a:t>映</a:t>
            </a:r>
            <a:r>
              <a:rPr lang="zh-CN" altLang="en-US" sz="3200" b="0" dirty="0" smtClean="0">
                <a:solidFill>
                  <a:srgbClr val="000000"/>
                </a:solidFill>
                <a:latin typeface="楷体_GB2312" pitchFamily="49" charset="-122"/>
                <a:ea typeface="楷体_GB2312" pitchFamily="49" charset="-122"/>
              </a:rPr>
              <a:t>像</a:t>
            </a:r>
            <a:r>
              <a:rPr lang="zh-CN" altLang="en-US" sz="3200" b="0" dirty="0" smtClean="0">
                <a:ea typeface="楷体_GB2312" pitchFamily="49" charset="-122"/>
              </a:rPr>
              <a:t>方法</a:t>
            </a:r>
            <a:r>
              <a:rPr lang="zh-CN" altLang="en-US" sz="3200" b="0" dirty="0">
                <a:ea typeface="楷体_GB2312" pitchFamily="49" charset="-122"/>
              </a:rPr>
              <a:t>：</a:t>
            </a:r>
          </a:p>
        </p:txBody>
      </p:sp>
      <p:sp>
        <p:nvSpPr>
          <p:cNvPr id="40963" name="Text Box 3"/>
          <p:cNvSpPr txBox="1">
            <a:spLocks noChangeArrowheads="1"/>
          </p:cNvSpPr>
          <p:nvPr/>
        </p:nvSpPr>
        <p:spPr bwMode="auto">
          <a:xfrm>
            <a:off x="3622662" y="1676376"/>
            <a:ext cx="4472103" cy="584775"/>
          </a:xfrm>
          <a:prstGeom prst="rect">
            <a:avLst/>
          </a:prstGeom>
          <a:noFill/>
          <a:ln w="9525">
            <a:noFill/>
            <a:miter lim="800000"/>
            <a:headEnd/>
            <a:tailEnd/>
          </a:ln>
        </p:spPr>
        <p:txBody>
          <a:bodyPr wrap="square">
            <a:spAutoFit/>
          </a:bodyPr>
          <a:lstStyle/>
          <a:p>
            <a:r>
              <a:rPr lang="zh-CN" altLang="en-US" sz="3200" b="0" dirty="0">
                <a:solidFill>
                  <a:srgbClr val="000000"/>
                </a:solidFill>
                <a:latin typeface="楷体_GB2312" pitchFamily="49" charset="-122"/>
                <a:ea typeface="楷体_GB2312" pitchFamily="49" charset="-122"/>
              </a:rPr>
              <a:t>（表示</a:t>
            </a:r>
            <a:r>
              <a:rPr lang="zh-CN" altLang="en-US" sz="3200" dirty="0">
                <a:solidFill>
                  <a:srgbClr val="0070C0"/>
                </a:solidFill>
                <a:latin typeface="楷体_GB2312" pitchFamily="49" charset="-122"/>
                <a:ea typeface="楷体_GB2312" pitchFamily="49" charset="-122"/>
                <a:sym typeface="Symbol" pitchFamily="18" charset="2"/>
              </a:rPr>
              <a:t></a:t>
            </a:r>
            <a:r>
              <a:rPr lang="en-US" altLang="zh-CN" sz="3200" dirty="0">
                <a:solidFill>
                  <a:srgbClr val="0070C0"/>
                </a:solidFill>
                <a:latin typeface="楷体_GB2312" pitchFamily="49" charset="-122"/>
                <a:ea typeface="楷体_GB2312" pitchFamily="49" charset="-122"/>
              </a:rPr>
              <a:t>x, y</a:t>
            </a:r>
            <a:r>
              <a:rPr lang="en-US" altLang="zh-CN" sz="3200" dirty="0">
                <a:solidFill>
                  <a:srgbClr val="0070C0"/>
                </a:solidFill>
                <a:latin typeface="楷体_GB2312" pitchFamily="49" charset="-122"/>
                <a:ea typeface="楷体_GB2312" pitchFamily="49" charset="-122"/>
                <a:sym typeface="Symbol" pitchFamily="18" charset="2"/>
              </a:rPr>
              <a:t></a:t>
            </a:r>
            <a:r>
              <a:rPr lang="zh-CN" altLang="en-US" sz="3200" b="0" dirty="0">
                <a:solidFill>
                  <a:srgbClr val="000000"/>
                </a:solidFill>
                <a:latin typeface="楷体_GB2312" pitchFamily="49" charset="-122"/>
                <a:ea typeface="楷体_GB2312" pitchFamily="49" charset="-122"/>
              </a:rPr>
              <a:t>的方法）</a:t>
            </a:r>
          </a:p>
        </p:txBody>
      </p:sp>
      <p:sp>
        <p:nvSpPr>
          <p:cNvPr id="40964" name="Text Box 4"/>
          <p:cNvSpPr txBox="1">
            <a:spLocks noChangeArrowheads="1"/>
          </p:cNvSpPr>
          <p:nvPr/>
        </p:nvSpPr>
        <p:spPr bwMode="auto">
          <a:xfrm>
            <a:off x="774648" y="2552688"/>
            <a:ext cx="7696200" cy="3262313"/>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3200" b="0" dirty="0">
                <a:latin typeface="楷体_GB2312" pitchFamily="49" charset="-122"/>
                <a:ea typeface="楷体_GB2312" pitchFamily="49" charset="-122"/>
              </a:rPr>
              <a:t>    </a:t>
            </a:r>
            <a:r>
              <a:rPr lang="zh-CN" altLang="en-US" sz="3200" b="0" dirty="0" smtClean="0">
                <a:latin typeface="楷体_GB2312" pitchFamily="49" charset="-122"/>
                <a:ea typeface="楷体_GB2312" pitchFamily="49" charset="-122"/>
              </a:rPr>
              <a:t>数据</a:t>
            </a:r>
            <a:r>
              <a:rPr lang="zh-CN" altLang="en-US" sz="3200" b="0" dirty="0">
                <a:latin typeface="楷体_GB2312" pitchFamily="49" charset="-122"/>
                <a:ea typeface="楷体_GB2312" pitchFamily="49" charset="-122"/>
              </a:rPr>
              <a:t>元素之间的关系在计算机中有两种表示方法</a:t>
            </a:r>
            <a:r>
              <a:rPr lang="en-US" altLang="zh-CN" sz="3200" b="0" dirty="0">
                <a:latin typeface="楷体_GB2312" pitchFamily="49" charset="-122"/>
                <a:ea typeface="楷体_GB2312" pitchFamily="49" charset="-122"/>
              </a:rPr>
              <a:t>:</a:t>
            </a:r>
            <a:r>
              <a:rPr lang="en-US" altLang="zh-CN" b="0" dirty="0">
                <a:latin typeface="楷体_GB2312" pitchFamily="49" charset="-122"/>
                <a:ea typeface="楷体_GB2312" pitchFamily="49" charset="-122"/>
              </a:rPr>
              <a:t> </a:t>
            </a:r>
          </a:p>
          <a:p>
            <a:pPr>
              <a:spcBef>
                <a:spcPct val="50000"/>
              </a:spcBef>
            </a:pPr>
            <a:r>
              <a:rPr lang="en-US" altLang="zh-CN" sz="3200" b="0" dirty="0">
                <a:solidFill>
                  <a:schemeClr val="accent2"/>
                </a:solidFill>
                <a:latin typeface="楷体_GB2312" pitchFamily="49" charset="-122"/>
                <a:ea typeface="楷体_GB2312" pitchFamily="49" charset="-122"/>
              </a:rPr>
              <a:t>     </a:t>
            </a:r>
            <a:r>
              <a:rPr lang="zh-CN" altLang="en-US" sz="3200" dirty="0">
                <a:solidFill>
                  <a:srgbClr val="C00000"/>
                </a:solidFill>
                <a:latin typeface="楷体_GB2312" pitchFamily="49" charset="-122"/>
                <a:ea typeface="楷体_GB2312" pitchFamily="49" charset="-122"/>
              </a:rPr>
              <a:t>顺序</a:t>
            </a:r>
            <a:r>
              <a:rPr lang="zh-CN" altLang="en-US" sz="3200" dirty="0" smtClean="0">
                <a:solidFill>
                  <a:srgbClr val="C00000"/>
                </a:solidFill>
                <a:latin typeface="楷体_GB2312" pitchFamily="49" charset="-122"/>
                <a:ea typeface="楷体_GB2312" pitchFamily="49" charset="-122"/>
              </a:rPr>
              <a:t>映像</a:t>
            </a:r>
            <a:r>
              <a:rPr lang="en-US" altLang="zh-CN" sz="3200" b="0" dirty="0" smtClean="0">
                <a:latin typeface="楷体_GB2312" pitchFamily="49" charset="-122"/>
                <a:ea typeface="楷体_GB2312" pitchFamily="49" charset="-122"/>
              </a:rPr>
              <a:t>, </a:t>
            </a:r>
            <a:r>
              <a:rPr lang="en-US" altLang="zh-CN" sz="3200" b="0" dirty="0" smtClean="0">
                <a:solidFill>
                  <a:srgbClr val="FF0000"/>
                </a:solidFill>
                <a:latin typeface="楷体_GB2312" pitchFamily="49" charset="-122"/>
                <a:ea typeface="楷体_GB2312" pitchFamily="49" charset="-122"/>
              </a:rPr>
              <a:t> </a:t>
            </a:r>
            <a:r>
              <a:rPr lang="zh-CN" altLang="en-US" sz="3200" dirty="0">
                <a:solidFill>
                  <a:srgbClr val="C00000"/>
                </a:solidFill>
                <a:latin typeface="楷体_GB2312" pitchFamily="49" charset="-122"/>
                <a:ea typeface="楷体_GB2312" pitchFamily="49" charset="-122"/>
              </a:rPr>
              <a:t>非顺序映像</a:t>
            </a:r>
          </a:p>
          <a:p>
            <a:pPr>
              <a:spcBef>
                <a:spcPct val="50000"/>
              </a:spcBef>
            </a:pPr>
            <a:r>
              <a:rPr lang="zh-CN" altLang="en-US" sz="3200" b="0" dirty="0">
                <a:latin typeface="楷体_GB2312" pitchFamily="49" charset="-122"/>
                <a:ea typeface="楷体_GB2312" pitchFamily="49" charset="-122"/>
              </a:rPr>
              <a:t>对应两种存储结构</a:t>
            </a:r>
            <a:r>
              <a:rPr lang="en-US" altLang="zh-CN" sz="3200" b="0" dirty="0">
                <a:latin typeface="楷体_GB2312" pitchFamily="49" charset="-122"/>
                <a:ea typeface="楷体_GB2312" pitchFamily="49" charset="-122"/>
              </a:rPr>
              <a:t>:</a:t>
            </a:r>
          </a:p>
          <a:p>
            <a:pPr>
              <a:spcBef>
                <a:spcPct val="50000"/>
              </a:spcBef>
            </a:pPr>
            <a:r>
              <a:rPr lang="en-US" altLang="zh-CN" sz="3200" b="0" dirty="0">
                <a:solidFill>
                  <a:schemeClr val="accent2"/>
                </a:solidFill>
                <a:latin typeface="楷体_GB2312" pitchFamily="49" charset="-122"/>
                <a:ea typeface="楷体_GB2312" pitchFamily="49" charset="-122"/>
              </a:rPr>
              <a:t>     </a:t>
            </a:r>
            <a:r>
              <a:rPr lang="zh-CN" altLang="en-US" sz="3200" dirty="0">
                <a:solidFill>
                  <a:srgbClr val="C00000"/>
                </a:solidFill>
                <a:latin typeface="楷体_GB2312" pitchFamily="49" charset="-122"/>
                <a:ea typeface="楷体_GB2312" pitchFamily="49" charset="-122"/>
              </a:rPr>
              <a:t>顺序存储结构</a:t>
            </a:r>
            <a:r>
              <a:rPr lang="en-US" altLang="zh-CN" sz="3200" b="0" dirty="0">
                <a:latin typeface="楷体_GB2312" pitchFamily="49" charset="-122"/>
                <a:ea typeface="楷体_GB2312" pitchFamily="49" charset="-122"/>
              </a:rPr>
              <a:t>, </a:t>
            </a:r>
            <a:r>
              <a:rPr lang="zh-CN" altLang="en-US" sz="3200" dirty="0">
                <a:solidFill>
                  <a:srgbClr val="C00000"/>
                </a:solidFill>
                <a:latin typeface="楷体_GB2312" pitchFamily="49" charset="-122"/>
                <a:ea typeface="楷体_GB2312" pitchFamily="49" charset="-122"/>
              </a:rPr>
              <a:t>链式存储结构</a:t>
            </a: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36492" y="1529757"/>
            <a:ext cx="3227396" cy="584775"/>
          </a:xfrm>
          <a:prstGeom prst="rect">
            <a:avLst/>
          </a:prstGeom>
          <a:noFill/>
          <a:ln w="12700" cap="sq">
            <a:noFill/>
            <a:miter lim="800000"/>
            <a:headEnd type="none" w="sm" len="sm"/>
            <a:tailEnd type="none" w="sm" len="sm"/>
          </a:ln>
        </p:spPr>
        <p:txBody>
          <a:bodyPr wrap="square">
            <a:spAutoFit/>
          </a:bodyPr>
          <a:lstStyle/>
          <a:p>
            <a:r>
              <a:rPr lang="zh-CN" altLang="en-US" sz="3200" dirty="0" smtClean="0">
                <a:solidFill>
                  <a:srgbClr val="0070C0"/>
                </a:solidFill>
                <a:ea typeface="楷体_GB2312"/>
              </a:rPr>
              <a:t>顺序</a:t>
            </a:r>
            <a:r>
              <a:rPr lang="zh-CN" altLang="en-US" sz="3200" dirty="0" smtClean="0">
                <a:solidFill>
                  <a:srgbClr val="0070C0"/>
                </a:solidFill>
                <a:ea typeface="楷体_GB2312" pitchFamily="49" charset="-122"/>
              </a:rPr>
              <a:t>映</a:t>
            </a:r>
            <a:r>
              <a:rPr lang="zh-CN" altLang="en-US" sz="3200" dirty="0" smtClean="0">
                <a:solidFill>
                  <a:srgbClr val="0070C0"/>
                </a:solidFill>
                <a:latin typeface="楷体_GB2312" pitchFamily="49" charset="-122"/>
                <a:ea typeface="楷体_GB2312" pitchFamily="49" charset="-122"/>
              </a:rPr>
              <a:t>像</a:t>
            </a:r>
            <a:r>
              <a:rPr lang="zh-CN" altLang="en-US" sz="3200" dirty="0" smtClean="0">
                <a:solidFill>
                  <a:srgbClr val="0070C0"/>
                </a:solidFill>
                <a:ea typeface="楷体_GB2312"/>
              </a:rPr>
              <a:t>：</a:t>
            </a:r>
            <a:endParaRPr lang="zh-CN" altLang="en-US" sz="3200" dirty="0">
              <a:solidFill>
                <a:srgbClr val="0070C0"/>
              </a:solidFill>
              <a:ea typeface="楷体_GB2312"/>
            </a:endParaRPr>
          </a:p>
        </p:txBody>
      </p:sp>
      <p:sp>
        <p:nvSpPr>
          <p:cNvPr id="41987" name="Rectangle 3"/>
          <p:cNvSpPr>
            <a:spLocks noChangeArrowheads="1"/>
          </p:cNvSpPr>
          <p:nvPr/>
        </p:nvSpPr>
        <p:spPr bwMode="auto">
          <a:xfrm>
            <a:off x="336492" y="2216148"/>
            <a:ext cx="8305800" cy="1077218"/>
          </a:xfrm>
          <a:prstGeom prst="rect">
            <a:avLst/>
          </a:prstGeom>
          <a:noFill/>
          <a:ln w="12700" cap="sq">
            <a:noFill/>
            <a:miter lim="800000"/>
            <a:headEnd type="none" w="sm" len="sm"/>
            <a:tailEnd type="none" w="sm" len="sm"/>
          </a:ln>
        </p:spPr>
        <p:txBody>
          <a:bodyPr>
            <a:spAutoFit/>
          </a:bodyPr>
          <a:lstStyle/>
          <a:p>
            <a:r>
              <a:rPr lang="en-US" altLang="zh-CN" sz="3200" b="0" dirty="0">
                <a:ea typeface="楷体_GB2312"/>
              </a:rPr>
              <a:t>        </a:t>
            </a:r>
            <a:r>
              <a:rPr lang="zh-CN" altLang="en-US" sz="3200" b="0" dirty="0">
                <a:ea typeface="楷体_GB2312"/>
              </a:rPr>
              <a:t>以元素在存储器中的</a:t>
            </a:r>
            <a:r>
              <a:rPr lang="zh-CN" altLang="en-US" sz="3200" dirty="0">
                <a:solidFill>
                  <a:srgbClr val="C00000"/>
                </a:solidFill>
                <a:latin typeface="楷体_GB2312" pitchFamily="49" charset="-122"/>
                <a:ea typeface="楷体_GB2312" pitchFamily="49" charset="-122"/>
              </a:rPr>
              <a:t>相对位置</a:t>
            </a:r>
            <a:r>
              <a:rPr lang="zh-CN" altLang="en-US" sz="3200" b="0" dirty="0">
                <a:ea typeface="楷体_GB2312"/>
              </a:rPr>
              <a:t>来表示数据元素之间的</a:t>
            </a:r>
            <a:r>
              <a:rPr lang="zh-CN" altLang="en-US" sz="3200" dirty="0">
                <a:solidFill>
                  <a:srgbClr val="C00000"/>
                </a:solidFill>
                <a:latin typeface="楷体_GB2312" pitchFamily="49" charset="-122"/>
                <a:ea typeface="楷体_GB2312" pitchFamily="49" charset="-122"/>
              </a:rPr>
              <a:t>逻辑关系</a:t>
            </a:r>
            <a:r>
              <a:rPr lang="zh-CN" altLang="en-US" sz="3200" dirty="0">
                <a:solidFill>
                  <a:srgbClr val="000000"/>
                </a:solidFill>
                <a:sym typeface="Symbol" pitchFamily="18" charset="2"/>
              </a:rPr>
              <a:t></a:t>
            </a:r>
            <a:r>
              <a:rPr lang="en-US" altLang="zh-CN" sz="3200" dirty="0">
                <a:solidFill>
                  <a:srgbClr val="000000"/>
                </a:solidFill>
              </a:rPr>
              <a:t>x, y</a:t>
            </a:r>
            <a:r>
              <a:rPr lang="en-US" altLang="zh-CN" sz="3200" dirty="0" smtClean="0">
                <a:solidFill>
                  <a:srgbClr val="000000"/>
                </a:solidFill>
                <a:sym typeface="Symbol" pitchFamily="18" charset="2"/>
              </a:rPr>
              <a:t></a:t>
            </a:r>
            <a:r>
              <a:rPr lang="zh-CN" altLang="en-US" sz="3200" b="0" dirty="0" smtClean="0">
                <a:ea typeface="楷体_GB2312"/>
              </a:rPr>
              <a:t>。</a:t>
            </a:r>
            <a:endParaRPr lang="zh-CN" altLang="en-US" sz="3200" b="0" dirty="0">
              <a:ea typeface="楷体_GB2312"/>
            </a:endParaRPr>
          </a:p>
        </p:txBody>
      </p:sp>
      <p:sp>
        <p:nvSpPr>
          <p:cNvPr id="41988" name="Rectangle 4"/>
          <p:cNvSpPr>
            <a:spLocks noChangeArrowheads="1"/>
          </p:cNvSpPr>
          <p:nvPr/>
        </p:nvSpPr>
        <p:spPr bwMode="auto">
          <a:xfrm>
            <a:off x="488892" y="3365481"/>
            <a:ext cx="8153400" cy="1616075"/>
          </a:xfrm>
          <a:prstGeom prst="rect">
            <a:avLst/>
          </a:prstGeom>
          <a:noFill/>
          <a:ln w="12700" cap="sq">
            <a:noFill/>
            <a:miter lim="800000"/>
            <a:headEnd type="none" w="sm" len="sm"/>
            <a:tailEnd type="none" w="sm" len="sm"/>
          </a:ln>
        </p:spPr>
        <p:txBody>
          <a:bodyPr>
            <a:spAutoFit/>
          </a:bodyPr>
          <a:lstStyle/>
          <a:p>
            <a:pPr indent="628650"/>
            <a:r>
              <a:rPr lang="zh-CN" altLang="en-US" sz="3200" b="0" dirty="0">
                <a:latin typeface="楷体_GB2312" pitchFamily="49" charset="-122"/>
                <a:ea typeface="楷体_GB2312"/>
              </a:rPr>
              <a:t>例如</a:t>
            </a:r>
            <a:r>
              <a:rPr lang="en-US" altLang="zh-CN" sz="3200" b="0" dirty="0">
                <a:latin typeface="楷体_GB2312" pitchFamily="49" charset="-122"/>
                <a:ea typeface="楷体_GB2312"/>
              </a:rPr>
              <a:t>:</a:t>
            </a:r>
            <a:r>
              <a:rPr lang="zh-CN" altLang="en-US" sz="3200" b="0" dirty="0">
                <a:latin typeface="楷体_GB2312" pitchFamily="49" charset="-122"/>
                <a:ea typeface="楷体_GB2312"/>
              </a:rPr>
              <a:t>令 </a:t>
            </a:r>
            <a:r>
              <a:rPr lang="en-US" altLang="zh-CN" sz="3200" b="0" dirty="0">
                <a:latin typeface="楷体_GB2312" pitchFamily="49" charset="-122"/>
                <a:ea typeface="楷体_GB2312"/>
              </a:rPr>
              <a:t>y </a:t>
            </a:r>
            <a:r>
              <a:rPr lang="zh-CN" altLang="en-US" sz="3200" b="0" dirty="0">
                <a:latin typeface="楷体_GB2312" pitchFamily="49" charset="-122"/>
                <a:ea typeface="楷体_GB2312"/>
              </a:rPr>
              <a:t>的存储位置和 </a:t>
            </a:r>
            <a:r>
              <a:rPr lang="en-US" altLang="zh-CN" sz="3200" b="0" dirty="0">
                <a:latin typeface="楷体_GB2312" pitchFamily="49" charset="-122"/>
                <a:ea typeface="楷体_GB2312"/>
              </a:rPr>
              <a:t>x </a:t>
            </a:r>
            <a:r>
              <a:rPr lang="zh-CN" altLang="en-US" sz="3200" b="0" dirty="0">
                <a:latin typeface="楷体_GB2312" pitchFamily="49" charset="-122"/>
                <a:ea typeface="楷体_GB2312"/>
              </a:rPr>
              <a:t>的存储位置之间差一个常量 </a:t>
            </a:r>
            <a:r>
              <a:rPr lang="en-US" altLang="zh-CN" sz="3200" b="0" dirty="0">
                <a:latin typeface="楷体_GB2312" pitchFamily="49" charset="-122"/>
                <a:ea typeface="楷体_GB2312"/>
              </a:rPr>
              <a:t>C</a:t>
            </a:r>
            <a:r>
              <a:rPr lang="zh-CN" altLang="en-US" sz="3200" b="0" dirty="0">
                <a:latin typeface="楷体_GB2312" pitchFamily="49" charset="-122"/>
                <a:ea typeface="楷体_GB2312"/>
              </a:rPr>
              <a:t>，而 </a:t>
            </a:r>
            <a:r>
              <a:rPr lang="en-US" altLang="zh-CN" sz="3200" b="0" dirty="0">
                <a:latin typeface="楷体_GB2312" pitchFamily="49" charset="-122"/>
                <a:ea typeface="楷体_GB2312"/>
              </a:rPr>
              <a:t>C </a:t>
            </a:r>
            <a:r>
              <a:rPr lang="zh-CN" altLang="en-US" sz="3200" b="0" dirty="0">
                <a:latin typeface="楷体_GB2312" pitchFamily="49" charset="-122"/>
                <a:ea typeface="楷体_GB2312"/>
              </a:rPr>
              <a:t>是一个隐含值，整个存储结构中只含数据元素本身的</a:t>
            </a:r>
            <a:r>
              <a:rPr lang="zh-CN" altLang="en-US" sz="3200" b="0" dirty="0" smtClean="0">
                <a:latin typeface="楷体_GB2312" pitchFamily="49" charset="-122"/>
                <a:ea typeface="楷体_GB2312"/>
              </a:rPr>
              <a:t>信息。</a:t>
            </a:r>
            <a:endParaRPr lang="zh-CN" altLang="en-US" sz="3200" b="0" dirty="0">
              <a:latin typeface="楷体_GB2312" pitchFamily="49" charset="-122"/>
              <a:ea typeface="楷体_GB2312"/>
            </a:endParaRPr>
          </a:p>
        </p:txBody>
      </p:sp>
      <p:sp>
        <p:nvSpPr>
          <p:cNvPr id="41989" name="Rectangle 5"/>
          <p:cNvSpPr>
            <a:spLocks noChangeArrowheads="1"/>
          </p:cNvSpPr>
          <p:nvPr/>
        </p:nvSpPr>
        <p:spPr bwMode="auto">
          <a:xfrm>
            <a:off x="3403584" y="5072085"/>
            <a:ext cx="2012950" cy="823912"/>
          </a:xfrm>
          <a:prstGeom prst="rect">
            <a:avLst/>
          </a:prstGeom>
          <a:noFill/>
          <a:ln w="12700" cap="sq">
            <a:noFill/>
            <a:miter lim="800000"/>
            <a:headEnd type="none" w="sm" len="sm"/>
            <a:tailEnd type="none" w="sm" len="sm"/>
          </a:ln>
        </p:spPr>
        <p:txBody>
          <a:bodyPr wrap="none">
            <a:spAutoFit/>
          </a:bodyPr>
          <a:lstStyle/>
          <a:p>
            <a:r>
              <a:rPr lang="en-US" altLang="zh-CN" sz="4800" b="0">
                <a:solidFill>
                  <a:srgbClr val="000000"/>
                </a:solidFill>
                <a:latin typeface="楷体_GB2312" pitchFamily="49" charset="-122"/>
                <a:ea typeface="楷体_GB2312" pitchFamily="49" charset="-122"/>
              </a:rPr>
              <a:t>x    y</a:t>
            </a:r>
          </a:p>
        </p:txBody>
      </p:sp>
      <p:sp>
        <p:nvSpPr>
          <p:cNvPr id="41990" name="Line 6"/>
          <p:cNvSpPr>
            <a:spLocks noChangeShapeType="1"/>
          </p:cNvSpPr>
          <p:nvPr/>
        </p:nvSpPr>
        <p:spPr bwMode="auto">
          <a:xfrm>
            <a:off x="2962259" y="5210197"/>
            <a:ext cx="2743200" cy="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41991" name="Line 7"/>
          <p:cNvSpPr>
            <a:spLocks noChangeShapeType="1"/>
          </p:cNvSpPr>
          <p:nvPr/>
        </p:nvSpPr>
        <p:spPr bwMode="auto">
          <a:xfrm>
            <a:off x="2962259" y="5972197"/>
            <a:ext cx="2743200" cy="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41992" name="Line 8"/>
          <p:cNvSpPr>
            <a:spLocks noChangeShapeType="1"/>
          </p:cNvSpPr>
          <p:nvPr/>
        </p:nvSpPr>
        <p:spPr bwMode="auto">
          <a:xfrm>
            <a:off x="3343259" y="5210197"/>
            <a:ext cx="0" cy="76200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41993" name="Line 9"/>
          <p:cNvSpPr>
            <a:spLocks noChangeShapeType="1"/>
          </p:cNvSpPr>
          <p:nvPr/>
        </p:nvSpPr>
        <p:spPr bwMode="auto">
          <a:xfrm>
            <a:off x="3952859" y="5210197"/>
            <a:ext cx="0" cy="76200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41994" name="Line 10"/>
          <p:cNvSpPr>
            <a:spLocks noChangeShapeType="1"/>
          </p:cNvSpPr>
          <p:nvPr/>
        </p:nvSpPr>
        <p:spPr bwMode="auto">
          <a:xfrm>
            <a:off x="4867259" y="5210197"/>
            <a:ext cx="0" cy="76200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41995" name="Line 11"/>
          <p:cNvSpPr>
            <a:spLocks noChangeShapeType="1"/>
          </p:cNvSpPr>
          <p:nvPr/>
        </p:nvSpPr>
        <p:spPr bwMode="auto">
          <a:xfrm>
            <a:off x="5476859" y="5210197"/>
            <a:ext cx="0" cy="762000"/>
          </a:xfrm>
          <a:prstGeom prst="line">
            <a:avLst/>
          </a:prstGeom>
          <a:noFill/>
          <a:ln w="12700" cap="sq">
            <a:solidFill>
              <a:schemeClr val="tx1"/>
            </a:solidFill>
            <a:miter lim="800000"/>
            <a:headEnd type="none" w="sm" len="sm"/>
            <a:tailEnd type="none" w="sm" len="sm"/>
          </a:ln>
        </p:spPr>
        <p:txBody>
          <a:bodyPr wrap="none"/>
          <a:lstStyle/>
          <a:p>
            <a:endParaRPr lang="zh-CN" altLang="en-US"/>
          </a:p>
        </p:txBody>
      </p:sp>
      <p:sp>
        <p:nvSpPr>
          <p:cNvPr id="21" name="内容占位符 20"/>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22"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99979" y="1529757"/>
            <a:ext cx="2236510" cy="584775"/>
          </a:xfrm>
          <a:prstGeom prst="rect">
            <a:avLst/>
          </a:prstGeom>
          <a:noFill/>
          <a:ln w="9525">
            <a:noFill/>
            <a:miter lim="800000"/>
            <a:headEnd/>
            <a:tailEnd/>
          </a:ln>
        </p:spPr>
        <p:txBody>
          <a:bodyPr wrap="none">
            <a:spAutoFit/>
          </a:bodyPr>
          <a:lstStyle/>
          <a:p>
            <a:r>
              <a:rPr lang="zh-CN" altLang="en-US" sz="3200" dirty="0" smtClean="0">
                <a:solidFill>
                  <a:srgbClr val="0070C0"/>
                </a:solidFill>
                <a:ea typeface="楷体_GB2312" pitchFamily="49" charset="-122"/>
              </a:rPr>
              <a:t>链式映</a:t>
            </a:r>
            <a:r>
              <a:rPr lang="zh-CN" altLang="en-US" sz="3200" dirty="0" smtClean="0">
                <a:solidFill>
                  <a:srgbClr val="0070C0"/>
                </a:solidFill>
                <a:latin typeface="楷体_GB2312" pitchFamily="49" charset="-122"/>
                <a:ea typeface="楷体_GB2312" pitchFamily="49" charset="-122"/>
              </a:rPr>
              <a:t>像</a:t>
            </a:r>
            <a:r>
              <a:rPr lang="zh-CN" altLang="en-US" sz="3200" dirty="0" smtClean="0">
                <a:solidFill>
                  <a:srgbClr val="0070C0"/>
                </a:solidFill>
                <a:ea typeface="楷体_GB2312" pitchFamily="49" charset="-122"/>
              </a:rPr>
              <a:t>：</a:t>
            </a:r>
            <a:endParaRPr lang="zh-CN" altLang="en-US" sz="3200" dirty="0">
              <a:solidFill>
                <a:srgbClr val="0070C0"/>
              </a:solidFill>
              <a:ea typeface="楷体_GB2312" pitchFamily="49" charset="-122"/>
            </a:endParaRPr>
          </a:p>
        </p:txBody>
      </p:sp>
      <p:sp>
        <p:nvSpPr>
          <p:cNvPr id="43011" name="Text Box 3"/>
          <p:cNvSpPr txBox="1">
            <a:spLocks noChangeArrowheads="1"/>
          </p:cNvSpPr>
          <p:nvPr/>
        </p:nvSpPr>
        <p:spPr bwMode="auto">
          <a:xfrm>
            <a:off x="555570" y="2242535"/>
            <a:ext cx="8077200" cy="2800767"/>
          </a:xfrm>
          <a:prstGeom prst="rect">
            <a:avLst/>
          </a:prstGeom>
          <a:noFill/>
          <a:ln w="9525">
            <a:noFill/>
            <a:miter lim="800000"/>
            <a:headEnd/>
            <a:tailEnd/>
          </a:ln>
        </p:spPr>
        <p:txBody>
          <a:bodyPr>
            <a:spAutoFit/>
          </a:bodyPr>
          <a:lstStyle/>
          <a:p>
            <a:pPr>
              <a:lnSpc>
                <a:spcPct val="110000"/>
              </a:lnSpc>
            </a:pPr>
            <a:r>
              <a:rPr lang="en-US" altLang="zh-CN" sz="3200" b="0" dirty="0"/>
              <a:t>        </a:t>
            </a:r>
            <a:r>
              <a:rPr lang="zh-CN" altLang="en-US" sz="3200" b="0" dirty="0">
                <a:latin typeface="楷体_GB2312" pitchFamily="49" charset="-122"/>
                <a:ea typeface="楷体_GB2312" pitchFamily="49" charset="-122"/>
              </a:rPr>
              <a:t>用指示元素存储地址的</a:t>
            </a:r>
            <a:r>
              <a:rPr lang="zh-CN" altLang="en-US" sz="3200" dirty="0">
                <a:solidFill>
                  <a:srgbClr val="C00000"/>
                </a:solidFill>
                <a:latin typeface="楷体_GB2312" pitchFamily="49" charset="-122"/>
                <a:ea typeface="楷体_GB2312" pitchFamily="49" charset="-122"/>
              </a:rPr>
              <a:t>指针</a:t>
            </a:r>
            <a:r>
              <a:rPr lang="zh-CN" altLang="en-US" sz="3200" b="0" dirty="0">
                <a:latin typeface="楷体_GB2312" pitchFamily="49" charset="-122"/>
                <a:ea typeface="楷体_GB2312" pitchFamily="49" charset="-122"/>
              </a:rPr>
              <a:t>来表示数据元素之间的</a:t>
            </a:r>
            <a:r>
              <a:rPr lang="zh-CN" altLang="en-US" sz="3200" dirty="0">
                <a:solidFill>
                  <a:srgbClr val="C00000"/>
                </a:solidFill>
                <a:latin typeface="楷体_GB2312" pitchFamily="49" charset="-122"/>
                <a:ea typeface="楷体_GB2312" pitchFamily="49" charset="-122"/>
              </a:rPr>
              <a:t>逻辑关系</a:t>
            </a:r>
            <a:r>
              <a:rPr lang="zh-CN" altLang="en-US" sz="3200" dirty="0">
                <a:solidFill>
                  <a:srgbClr val="000000"/>
                </a:solidFill>
                <a:sym typeface="Symbol" pitchFamily="18" charset="2"/>
              </a:rPr>
              <a:t></a:t>
            </a:r>
            <a:r>
              <a:rPr lang="en-US" altLang="zh-CN" sz="3200" dirty="0">
                <a:solidFill>
                  <a:srgbClr val="000000"/>
                </a:solidFill>
              </a:rPr>
              <a:t>x, y</a:t>
            </a:r>
            <a:r>
              <a:rPr lang="en-US" altLang="zh-CN" sz="3200" dirty="0" smtClean="0">
                <a:solidFill>
                  <a:srgbClr val="000000"/>
                </a:solidFill>
                <a:sym typeface="Symbol" pitchFamily="18" charset="2"/>
              </a:rPr>
              <a:t></a:t>
            </a:r>
            <a:r>
              <a:rPr lang="zh-CN" altLang="en-US" sz="3200" b="0" dirty="0" smtClean="0">
                <a:latin typeface="楷体_GB2312" pitchFamily="49" charset="-122"/>
                <a:ea typeface="楷体_GB2312" pitchFamily="49" charset="-122"/>
              </a:rPr>
              <a:t>。</a:t>
            </a:r>
            <a:endParaRPr lang="zh-CN" altLang="en-US" sz="3200" b="0" dirty="0">
              <a:latin typeface="楷体_GB2312" pitchFamily="49" charset="-122"/>
              <a:ea typeface="楷体_GB2312" pitchFamily="49" charset="-122"/>
            </a:endParaRPr>
          </a:p>
          <a:p>
            <a:pPr>
              <a:lnSpc>
                <a:spcPct val="110000"/>
              </a:lnSpc>
            </a:pPr>
            <a:r>
              <a:rPr lang="zh-CN" altLang="en-US" sz="3200" b="0" dirty="0">
                <a:latin typeface="楷体_GB2312" pitchFamily="49" charset="-122"/>
                <a:ea typeface="楷体_GB2312" pitchFamily="49" charset="-122"/>
              </a:rPr>
              <a:t>    以附加信息</a:t>
            </a:r>
            <a:r>
              <a:rPr lang="en-US" altLang="zh-CN" sz="3200" b="0" dirty="0">
                <a:latin typeface="楷体_GB2312" pitchFamily="49" charset="-122"/>
                <a:ea typeface="楷体_GB2312" pitchFamily="49" charset="-122"/>
              </a:rPr>
              <a:t>(</a:t>
            </a:r>
            <a:r>
              <a:rPr lang="zh-CN" altLang="en-US" sz="3200" b="0" dirty="0">
                <a:latin typeface="楷体_GB2312" pitchFamily="49" charset="-122"/>
                <a:ea typeface="楷体_GB2312" pitchFamily="49" charset="-122"/>
              </a:rPr>
              <a:t>指针</a:t>
            </a:r>
            <a:r>
              <a:rPr lang="en-US" altLang="zh-CN" sz="3200" b="0" dirty="0">
                <a:latin typeface="楷体_GB2312" pitchFamily="49" charset="-122"/>
                <a:ea typeface="楷体_GB2312" pitchFamily="49" charset="-122"/>
              </a:rPr>
              <a:t>)</a:t>
            </a:r>
            <a:r>
              <a:rPr lang="zh-CN" altLang="en-US" sz="3200" b="0" dirty="0">
                <a:latin typeface="楷体_GB2312" pitchFamily="49" charset="-122"/>
                <a:ea typeface="楷体_GB2312" pitchFamily="49" charset="-122"/>
              </a:rPr>
              <a:t>表示后继关系，需要用一个和 </a:t>
            </a:r>
            <a:r>
              <a:rPr lang="en-US" altLang="zh-CN" sz="3200" b="0" dirty="0">
                <a:latin typeface="楷体_GB2312" pitchFamily="49" charset="-122"/>
                <a:ea typeface="楷体_GB2312" pitchFamily="49" charset="-122"/>
              </a:rPr>
              <a:t>x </a:t>
            </a:r>
            <a:r>
              <a:rPr lang="zh-CN" altLang="en-US" sz="3200" b="0" dirty="0">
                <a:latin typeface="楷体_GB2312" pitchFamily="49" charset="-122"/>
                <a:ea typeface="楷体_GB2312" pitchFamily="49" charset="-122"/>
              </a:rPr>
              <a:t>在一起的</a:t>
            </a:r>
            <a:r>
              <a:rPr lang="zh-CN" altLang="en-US" sz="3200" dirty="0">
                <a:solidFill>
                  <a:srgbClr val="C00000"/>
                </a:solidFill>
                <a:latin typeface="楷体_GB2312" pitchFamily="49" charset="-122"/>
                <a:ea typeface="楷体_GB2312" pitchFamily="49" charset="-122"/>
              </a:rPr>
              <a:t>附加信息</a:t>
            </a:r>
            <a:r>
              <a:rPr lang="zh-CN" altLang="en-US" sz="3200" b="0" dirty="0">
                <a:latin typeface="楷体_GB2312" pitchFamily="49" charset="-122"/>
                <a:ea typeface="楷体_GB2312" pitchFamily="49" charset="-122"/>
              </a:rPr>
              <a:t>指示 </a:t>
            </a:r>
            <a:r>
              <a:rPr lang="en-US" altLang="zh-CN" sz="3200" b="0" dirty="0">
                <a:latin typeface="楷体_GB2312" pitchFamily="49" charset="-122"/>
                <a:ea typeface="楷体_GB2312" pitchFamily="49" charset="-122"/>
              </a:rPr>
              <a:t>y </a:t>
            </a:r>
            <a:r>
              <a:rPr lang="zh-CN" altLang="en-US" sz="3200" b="0" dirty="0">
                <a:latin typeface="楷体_GB2312" pitchFamily="49" charset="-122"/>
                <a:ea typeface="楷体_GB2312" pitchFamily="49" charset="-122"/>
              </a:rPr>
              <a:t>的存储位置。</a:t>
            </a:r>
            <a:endParaRPr lang="zh-CN" altLang="en-US" sz="3200" b="0" dirty="0"/>
          </a:p>
        </p:txBody>
      </p:sp>
      <p:sp>
        <p:nvSpPr>
          <p:cNvPr id="43012" name="Text Box 4"/>
          <p:cNvSpPr txBox="1">
            <a:spLocks noChangeArrowheads="1"/>
          </p:cNvSpPr>
          <p:nvPr/>
        </p:nvSpPr>
        <p:spPr bwMode="auto">
          <a:xfrm>
            <a:off x="3014608" y="5000604"/>
            <a:ext cx="2584450" cy="914400"/>
          </a:xfrm>
          <a:prstGeom prst="rect">
            <a:avLst/>
          </a:prstGeom>
          <a:noFill/>
          <a:ln w="9525">
            <a:noFill/>
            <a:miter lim="800000"/>
            <a:headEnd/>
            <a:tailEnd/>
          </a:ln>
        </p:spPr>
        <p:txBody>
          <a:bodyPr wrap="none">
            <a:spAutoFit/>
          </a:bodyPr>
          <a:lstStyle/>
          <a:p>
            <a:r>
              <a:rPr lang="en-US" altLang="zh-CN" sz="5400" b="0" dirty="0">
                <a:latin typeface="楷体_GB2312" pitchFamily="49" charset="-122"/>
                <a:ea typeface="楷体_GB2312" pitchFamily="49" charset="-122"/>
              </a:rPr>
              <a:t>y     x</a:t>
            </a:r>
            <a:endParaRPr lang="en-US" altLang="zh-CN" b="0" dirty="0">
              <a:latin typeface="楷体_GB2312" pitchFamily="49" charset="-122"/>
              <a:ea typeface="楷体_GB2312" pitchFamily="49" charset="-122"/>
            </a:endParaRPr>
          </a:p>
        </p:txBody>
      </p:sp>
      <p:sp>
        <p:nvSpPr>
          <p:cNvPr id="43013" name="Line 5"/>
          <p:cNvSpPr>
            <a:spLocks noChangeShapeType="1"/>
          </p:cNvSpPr>
          <p:nvPr/>
        </p:nvSpPr>
        <p:spPr bwMode="auto">
          <a:xfrm>
            <a:off x="2612970" y="5153004"/>
            <a:ext cx="4038600" cy="0"/>
          </a:xfrm>
          <a:prstGeom prst="line">
            <a:avLst/>
          </a:prstGeom>
          <a:noFill/>
          <a:ln w="9525">
            <a:solidFill>
              <a:srgbClr val="000000"/>
            </a:solidFill>
            <a:round/>
            <a:headEnd/>
            <a:tailEnd/>
          </a:ln>
        </p:spPr>
        <p:txBody>
          <a:bodyPr/>
          <a:lstStyle/>
          <a:p>
            <a:endParaRPr lang="zh-CN" altLang="en-US"/>
          </a:p>
        </p:txBody>
      </p:sp>
      <p:sp>
        <p:nvSpPr>
          <p:cNvPr id="43014" name="Line 6"/>
          <p:cNvSpPr>
            <a:spLocks noChangeShapeType="1"/>
          </p:cNvSpPr>
          <p:nvPr/>
        </p:nvSpPr>
        <p:spPr bwMode="auto">
          <a:xfrm>
            <a:off x="2536770" y="5991204"/>
            <a:ext cx="3962400" cy="0"/>
          </a:xfrm>
          <a:prstGeom prst="line">
            <a:avLst/>
          </a:prstGeom>
          <a:noFill/>
          <a:ln w="9525">
            <a:solidFill>
              <a:srgbClr val="000000"/>
            </a:solidFill>
            <a:round/>
            <a:headEnd/>
            <a:tailEnd/>
          </a:ln>
        </p:spPr>
        <p:txBody>
          <a:bodyPr/>
          <a:lstStyle/>
          <a:p>
            <a:endParaRPr lang="zh-CN" altLang="en-US"/>
          </a:p>
        </p:txBody>
      </p:sp>
      <p:sp>
        <p:nvSpPr>
          <p:cNvPr id="43015" name="Line 7"/>
          <p:cNvSpPr>
            <a:spLocks noChangeShapeType="1"/>
          </p:cNvSpPr>
          <p:nvPr/>
        </p:nvSpPr>
        <p:spPr bwMode="auto">
          <a:xfrm>
            <a:off x="2917770" y="5153004"/>
            <a:ext cx="0" cy="830263"/>
          </a:xfrm>
          <a:prstGeom prst="line">
            <a:avLst/>
          </a:prstGeom>
          <a:noFill/>
          <a:ln w="9525">
            <a:solidFill>
              <a:srgbClr val="000000"/>
            </a:solidFill>
            <a:round/>
            <a:headEnd/>
            <a:tailEnd/>
          </a:ln>
        </p:spPr>
        <p:txBody>
          <a:bodyPr/>
          <a:lstStyle/>
          <a:p>
            <a:endParaRPr lang="zh-CN" altLang="en-US"/>
          </a:p>
        </p:txBody>
      </p:sp>
      <p:sp>
        <p:nvSpPr>
          <p:cNvPr id="43016" name="Line 8"/>
          <p:cNvSpPr>
            <a:spLocks noChangeShapeType="1"/>
          </p:cNvSpPr>
          <p:nvPr/>
        </p:nvSpPr>
        <p:spPr bwMode="auto">
          <a:xfrm>
            <a:off x="3984570" y="5160942"/>
            <a:ext cx="0" cy="830262"/>
          </a:xfrm>
          <a:prstGeom prst="line">
            <a:avLst/>
          </a:prstGeom>
          <a:noFill/>
          <a:ln w="9525">
            <a:solidFill>
              <a:srgbClr val="000000"/>
            </a:solidFill>
            <a:round/>
            <a:headEnd/>
            <a:tailEnd/>
          </a:ln>
        </p:spPr>
        <p:txBody>
          <a:bodyPr/>
          <a:lstStyle/>
          <a:p>
            <a:endParaRPr lang="zh-CN" altLang="en-US"/>
          </a:p>
        </p:txBody>
      </p:sp>
      <p:sp>
        <p:nvSpPr>
          <p:cNvPr id="43017" name="Line 9"/>
          <p:cNvSpPr>
            <a:spLocks noChangeShapeType="1"/>
          </p:cNvSpPr>
          <p:nvPr/>
        </p:nvSpPr>
        <p:spPr bwMode="auto">
          <a:xfrm>
            <a:off x="4975170" y="5153004"/>
            <a:ext cx="0" cy="830263"/>
          </a:xfrm>
          <a:prstGeom prst="line">
            <a:avLst/>
          </a:prstGeom>
          <a:noFill/>
          <a:ln w="9525">
            <a:solidFill>
              <a:srgbClr val="000000"/>
            </a:solidFill>
            <a:round/>
            <a:headEnd/>
            <a:tailEnd/>
          </a:ln>
        </p:spPr>
        <p:txBody>
          <a:bodyPr/>
          <a:lstStyle/>
          <a:p>
            <a:endParaRPr lang="zh-CN" altLang="en-US"/>
          </a:p>
        </p:txBody>
      </p:sp>
      <p:sp>
        <p:nvSpPr>
          <p:cNvPr id="43018" name="Line 10"/>
          <p:cNvSpPr>
            <a:spLocks noChangeShapeType="1"/>
          </p:cNvSpPr>
          <p:nvPr/>
        </p:nvSpPr>
        <p:spPr bwMode="auto">
          <a:xfrm>
            <a:off x="5737170" y="5610204"/>
            <a:ext cx="0" cy="685800"/>
          </a:xfrm>
          <a:prstGeom prst="line">
            <a:avLst/>
          </a:prstGeom>
          <a:noFill/>
          <a:ln w="38100">
            <a:solidFill>
              <a:srgbClr val="800000"/>
            </a:solidFill>
            <a:round/>
            <a:headEnd/>
            <a:tailEnd/>
          </a:ln>
        </p:spPr>
        <p:txBody>
          <a:bodyPr/>
          <a:lstStyle/>
          <a:p>
            <a:endParaRPr lang="zh-CN" altLang="en-US"/>
          </a:p>
        </p:txBody>
      </p:sp>
      <p:sp>
        <p:nvSpPr>
          <p:cNvPr id="43019" name="Line 11"/>
          <p:cNvSpPr>
            <a:spLocks noChangeShapeType="1"/>
          </p:cNvSpPr>
          <p:nvPr/>
        </p:nvSpPr>
        <p:spPr bwMode="auto">
          <a:xfrm>
            <a:off x="3241620" y="6296004"/>
            <a:ext cx="2495550" cy="0"/>
          </a:xfrm>
          <a:prstGeom prst="line">
            <a:avLst/>
          </a:prstGeom>
          <a:noFill/>
          <a:ln w="38100">
            <a:solidFill>
              <a:srgbClr val="800000"/>
            </a:solidFill>
            <a:round/>
            <a:headEnd/>
            <a:tailEnd/>
          </a:ln>
        </p:spPr>
        <p:txBody>
          <a:bodyPr/>
          <a:lstStyle/>
          <a:p>
            <a:endParaRPr lang="zh-CN" altLang="en-US"/>
          </a:p>
        </p:txBody>
      </p:sp>
      <p:sp>
        <p:nvSpPr>
          <p:cNvPr id="43020" name="Line 12"/>
          <p:cNvSpPr>
            <a:spLocks noChangeShapeType="1"/>
          </p:cNvSpPr>
          <p:nvPr/>
        </p:nvSpPr>
        <p:spPr bwMode="auto">
          <a:xfrm>
            <a:off x="3241620" y="5999142"/>
            <a:ext cx="0" cy="296862"/>
          </a:xfrm>
          <a:prstGeom prst="line">
            <a:avLst/>
          </a:prstGeom>
          <a:noFill/>
          <a:ln w="38100">
            <a:solidFill>
              <a:srgbClr val="800000"/>
            </a:solidFill>
            <a:round/>
            <a:headEnd type="arrow" w="med" len="med"/>
            <a:tailEnd/>
          </a:ln>
        </p:spPr>
        <p:txBody>
          <a:bodyPr/>
          <a:lstStyle/>
          <a:p>
            <a:endParaRPr lang="zh-CN" altLang="en-US"/>
          </a:p>
        </p:txBody>
      </p:sp>
      <p:sp>
        <p:nvSpPr>
          <p:cNvPr id="43021" name="Line 13"/>
          <p:cNvSpPr>
            <a:spLocks noChangeShapeType="1"/>
          </p:cNvSpPr>
          <p:nvPr/>
        </p:nvSpPr>
        <p:spPr bwMode="auto">
          <a:xfrm>
            <a:off x="6041970" y="5160942"/>
            <a:ext cx="0" cy="830262"/>
          </a:xfrm>
          <a:prstGeom prst="line">
            <a:avLst/>
          </a:prstGeom>
          <a:noFill/>
          <a:ln w="9525">
            <a:solidFill>
              <a:srgbClr val="000000"/>
            </a:solidFill>
            <a:round/>
            <a:headEnd/>
            <a:tailEnd/>
          </a:ln>
        </p:spPr>
        <p:txBody>
          <a:bodyPr/>
          <a:lstStyle/>
          <a:p>
            <a:endParaRPr lang="zh-CN" altLang="en-US"/>
          </a:p>
        </p:txBody>
      </p:sp>
      <p:sp>
        <p:nvSpPr>
          <p:cNvPr id="23" name="内容占位符 2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2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5" name="内容占位符 46"/>
          <p:cNvSpPr txBox="1">
            <a:spLocks/>
          </p:cNvSpPr>
          <p:nvPr/>
        </p:nvSpPr>
        <p:spPr bwMode="auto">
          <a:xfrm>
            <a:off x="8313" y="78660"/>
            <a:ext cx="4795837" cy="5863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3200" b="1" i="0" u="none" strike="noStrike" kern="0" cap="none" spc="0" normalizeH="0" baseline="0" noProof="0" smtClean="0">
                <a:ln>
                  <a:noFill/>
                </a:ln>
                <a:solidFill>
                  <a:schemeClr val="bg1"/>
                </a:solidFill>
                <a:effectLst/>
                <a:uLnTx/>
                <a:uFillTx/>
                <a:latin typeface="+mn-lt"/>
                <a:ea typeface="+mn-ea"/>
                <a:cs typeface="+mn-cs"/>
              </a:rPr>
              <a:t>数据结构</a:t>
            </a:r>
            <a:r>
              <a:rPr kumimoji="1" lang="en-US" altLang="zh-CN" sz="3200" b="1" i="0" u="none" strike="noStrike" kern="0" cap="none" spc="0" normalizeH="0" baseline="0" noProof="0" smtClean="0">
                <a:ln>
                  <a:noFill/>
                </a:ln>
                <a:solidFill>
                  <a:schemeClr val="bg1"/>
                </a:solidFill>
                <a:effectLst/>
                <a:uLnTx/>
                <a:uFillTx/>
                <a:latin typeface="+mn-lt"/>
                <a:ea typeface="+mn-ea"/>
                <a:cs typeface="+mn-cs"/>
              </a:rPr>
              <a:t>-</a:t>
            </a:r>
            <a:r>
              <a:rPr kumimoji="1" lang="zh-CN" altLang="en-US" sz="3200" b="1" i="0" u="none" strike="noStrike" kern="0" cap="none" spc="0" normalizeH="0" baseline="0" noProof="0" smtClean="0">
                <a:ln>
                  <a:noFill/>
                </a:ln>
                <a:solidFill>
                  <a:schemeClr val="bg1"/>
                </a:solidFill>
                <a:effectLst/>
                <a:uLnTx/>
                <a:uFillTx/>
                <a:latin typeface="+mn-lt"/>
                <a:ea typeface="+mn-ea"/>
                <a:cs typeface="+mn-cs"/>
              </a:rPr>
              <a:t>第一章 绪论</a:t>
            </a:r>
            <a:endParaRPr kumimoji="1" lang="zh-CN" altLang="en-US" sz="3200" b="1" i="0" u="none" strike="noStrike" kern="0" cap="none" spc="0" normalizeH="0" baseline="0" noProof="0" dirty="0">
              <a:ln>
                <a:noFill/>
              </a:ln>
              <a:solidFill>
                <a:schemeClr val="bg1"/>
              </a:solidFill>
              <a:effectLst/>
              <a:uLnTx/>
              <a:uFillTx/>
              <a:latin typeface="+mn-lt"/>
              <a:ea typeface="+mn-ea"/>
              <a:cs typeface="+mn-cs"/>
            </a:endParaRPr>
          </a:p>
        </p:txBody>
      </p:sp>
      <p:sp>
        <p:nvSpPr>
          <p:cNvPr id="8" name="Rectangle 3"/>
          <p:cNvSpPr txBox="1">
            <a:spLocks noChangeArrowheads="1"/>
          </p:cNvSpPr>
          <p:nvPr/>
        </p:nvSpPr>
        <p:spPr>
          <a:xfrm>
            <a:off x="696189" y="1752600"/>
            <a:ext cx="8231247" cy="4876800"/>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Tx/>
              <a:buNone/>
            </a:pPr>
            <a:r>
              <a:rPr lang="zh-CN" altLang="en-US" sz="2800" b="1" kern="0" dirty="0" smtClean="0">
                <a:solidFill>
                  <a:srgbClr val="0070C0"/>
                </a:solidFill>
              </a:rPr>
              <a:t>顺序存储</a:t>
            </a:r>
            <a:r>
              <a:rPr lang="zh-CN" altLang="en-US" sz="2800" b="0" kern="0" dirty="0" smtClean="0"/>
              <a:t>：数据元素依次放在连续的存储单元中。</a:t>
            </a:r>
          </a:p>
          <a:p>
            <a:pPr eaLnBrk="1" hangingPunct="1">
              <a:buFontTx/>
              <a:buNone/>
            </a:pPr>
            <a:endParaRPr lang="zh-CN" altLang="en-US" sz="2800" b="0" kern="0" dirty="0" smtClean="0"/>
          </a:p>
          <a:p>
            <a:pPr eaLnBrk="1" hangingPunct="1">
              <a:buFontTx/>
              <a:buNone/>
            </a:pPr>
            <a:r>
              <a:rPr lang="zh-CN" altLang="en-US" sz="2800" b="0" kern="0" dirty="0" smtClean="0"/>
              <a:t>                     </a:t>
            </a:r>
            <a:r>
              <a:rPr lang="en-US" altLang="zh-CN" sz="2800" b="0" kern="0" dirty="0" smtClean="0">
                <a:solidFill>
                  <a:srgbClr val="0526EF"/>
                </a:solidFill>
              </a:rPr>
              <a:t>a1  a2   ...         </a:t>
            </a:r>
            <a:r>
              <a:rPr lang="en-US" altLang="zh-CN" sz="2800" b="0" kern="0" dirty="0" err="1" smtClean="0">
                <a:solidFill>
                  <a:srgbClr val="0526EF"/>
                </a:solidFill>
              </a:rPr>
              <a:t>a</a:t>
            </a:r>
            <a:r>
              <a:rPr lang="en-US" altLang="zh-CN" sz="2800" b="0" kern="0" baseline="-25000" dirty="0" err="1" smtClean="0">
                <a:solidFill>
                  <a:srgbClr val="0526EF"/>
                </a:solidFill>
              </a:rPr>
              <a:t>i</a:t>
            </a:r>
            <a:r>
              <a:rPr lang="en-US" altLang="zh-CN" sz="2800" b="0" kern="0" baseline="-25000" dirty="0" smtClean="0">
                <a:solidFill>
                  <a:srgbClr val="0526EF"/>
                </a:solidFill>
              </a:rPr>
              <a:t>   </a:t>
            </a:r>
            <a:r>
              <a:rPr lang="en-US" altLang="zh-CN" sz="2800" b="0" kern="0" dirty="0" smtClean="0">
                <a:solidFill>
                  <a:srgbClr val="0526EF"/>
                </a:solidFill>
              </a:rPr>
              <a:t> ...     a</a:t>
            </a:r>
            <a:r>
              <a:rPr lang="en-US" altLang="zh-CN" sz="2800" b="0" kern="0" baseline="-25000" dirty="0" smtClean="0">
                <a:solidFill>
                  <a:srgbClr val="0526EF"/>
                </a:solidFill>
              </a:rPr>
              <a:t>n</a:t>
            </a:r>
            <a:endParaRPr lang="en-US" altLang="zh-CN" sz="2800" b="0" kern="0" dirty="0" smtClean="0">
              <a:solidFill>
                <a:srgbClr val="0526EF"/>
              </a:solidFill>
            </a:endParaRPr>
          </a:p>
          <a:p>
            <a:pPr eaLnBrk="1" hangingPunct="1">
              <a:buFontTx/>
              <a:buNone/>
            </a:pPr>
            <a:r>
              <a:rPr lang="en-US" altLang="zh-CN" sz="2800" b="0" kern="0" dirty="0" smtClean="0"/>
              <a:t>    </a:t>
            </a:r>
          </a:p>
          <a:p>
            <a:pPr eaLnBrk="1" hangingPunct="1">
              <a:spcBef>
                <a:spcPts val="0"/>
              </a:spcBef>
              <a:buFontTx/>
              <a:buNone/>
            </a:pPr>
            <a:r>
              <a:rPr lang="zh-CN" altLang="en-US" sz="2800" b="1" kern="0" dirty="0" smtClean="0">
                <a:solidFill>
                  <a:srgbClr val="0070C0"/>
                </a:solidFill>
              </a:rPr>
              <a:t>链式存储</a:t>
            </a:r>
            <a:r>
              <a:rPr lang="zh-CN" altLang="en-US" sz="2800" b="0" kern="0" dirty="0" smtClean="0"/>
              <a:t>：在存储结点中增加若干指针域，记录后继或者相关结点的地址（指针）。</a:t>
            </a:r>
          </a:p>
          <a:p>
            <a:pPr eaLnBrk="1" hangingPunct="1">
              <a:buFontTx/>
              <a:buNone/>
            </a:pPr>
            <a:r>
              <a:rPr lang="zh-CN" altLang="en-US" sz="2800" b="0" kern="0" dirty="0" smtClean="0"/>
              <a:t>                   </a:t>
            </a:r>
          </a:p>
          <a:p>
            <a:pPr eaLnBrk="1" hangingPunct="1">
              <a:buFontTx/>
              <a:buNone/>
            </a:pPr>
            <a:r>
              <a:rPr lang="zh-CN" altLang="en-US" sz="2800" b="0" kern="0" dirty="0" smtClean="0"/>
              <a:t>           </a:t>
            </a:r>
            <a:r>
              <a:rPr lang="en-US" altLang="zh-CN" sz="2800" b="0" kern="0" dirty="0" smtClean="0">
                <a:solidFill>
                  <a:srgbClr val="0526EF"/>
                </a:solidFill>
              </a:rPr>
              <a:t>a1 </a:t>
            </a:r>
            <a:r>
              <a:rPr lang="en-US" altLang="zh-CN" sz="1600" b="0" kern="0" dirty="0" smtClean="0">
                <a:solidFill>
                  <a:srgbClr val="0526EF"/>
                </a:solidFill>
              </a:rPr>
              <a:t>1220</a:t>
            </a:r>
            <a:r>
              <a:rPr lang="en-US" altLang="zh-CN" sz="2800" b="0" kern="0" dirty="0" smtClean="0">
                <a:solidFill>
                  <a:srgbClr val="0526EF"/>
                </a:solidFill>
              </a:rPr>
              <a:t>   ...      a3</a:t>
            </a:r>
            <a:r>
              <a:rPr lang="en-US" altLang="zh-CN" sz="1600" b="0" kern="0" dirty="0" smtClean="0">
                <a:solidFill>
                  <a:srgbClr val="0526EF"/>
                </a:solidFill>
              </a:rPr>
              <a:t>1342</a:t>
            </a:r>
            <a:r>
              <a:rPr lang="en-US" altLang="zh-CN" sz="2800" b="0" kern="0" dirty="0" smtClean="0">
                <a:solidFill>
                  <a:srgbClr val="0526EF"/>
                </a:solidFill>
              </a:rPr>
              <a:t> ...      a2</a:t>
            </a:r>
            <a:r>
              <a:rPr lang="en-US" altLang="zh-CN" sz="1600" b="0" kern="0" dirty="0" smtClean="0">
                <a:solidFill>
                  <a:srgbClr val="0526EF"/>
                </a:solidFill>
              </a:rPr>
              <a:t>1072</a:t>
            </a:r>
            <a:r>
              <a:rPr lang="en-US" altLang="zh-CN" sz="2800" b="0" kern="0" dirty="0" smtClean="0">
                <a:solidFill>
                  <a:srgbClr val="0526EF"/>
                </a:solidFill>
              </a:rPr>
              <a:t>  ...</a:t>
            </a:r>
            <a:endParaRPr lang="en-US" altLang="zh-CN" sz="2800" b="0" kern="0" dirty="0" smtClean="0"/>
          </a:p>
          <a:p>
            <a:pPr eaLnBrk="1" hangingPunct="1">
              <a:buFontTx/>
              <a:buNone/>
            </a:pPr>
            <a:endParaRPr lang="en-US" altLang="zh-CN" sz="2800" b="1" kern="0" dirty="0" smtClean="0"/>
          </a:p>
        </p:txBody>
      </p:sp>
      <p:sp>
        <p:nvSpPr>
          <p:cNvPr id="9" name="Line 4"/>
          <p:cNvSpPr>
            <a:spLocks noChangeShapeType="1"/>
          </p:cNvSpPr>
          <p:nvPr/>
        </p:nvSpPr>
        <p:spPr bwMode="auto">
          <a:xfrm>
            <a:off x="1991590" y="2819400"/>
            <a:ext cx="5029200" cy="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10" name="Line 5"/>
          <p:cNvSpPr>
            <a:spLocks noChangeShapeType="1"/>
          </p:cNvSpPr>
          <p:nvPr/>
        </p:nvSpPr>
        <p:spPr bwMode="auto">
          <a:xfrm>
            <a:off x="1915390" y="3276600"/>
            <a:ext cx="5029200" cy="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11" name="Line 6"/>
          <p:cNvSpPr>
            <a:spLocks noChangeShapeType="1"/>
          </p:cNvSpPr>
          <p:nvPr/>
        </p:nvSpPr>
        <p:spPr bwMode="auto">
          <a:xfrm>
            <a:off x="2524990" y="28194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12" name="Line 7"/>
          <p:cNvSpPr>
            <a:spLocks noChangeShapeType="1"/>
          </p:cNvSpPr>
          <p:nvPr/>
        </p:nvSpPr>
        <p:spPr bwMode="auto">
          <a:xfrm>
            <a:off x="3058390" y="28194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13" name="Line 8"/>
          <p:cNvSpPr>
            <a:spLocks noChangeShapeType="1"/>
          </p:cNvSpPr>
          <p:nvPr/>
        </p:nvSpPr>
        <p:spPr bwMode="auto">
          <a:xfrm>
            <a:off x="3591790" y="28194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14" name="Line 9"/>
          <p:cNvSpPr>
            <a:spLocks noChangeShapeType="1"/>
          </p:cNvSpPr>
          <p:nvPr/>
        </p:nvSpPr>
        <p:spPr bwMode="auto">
          <a:xfrm>
            <a:off x="4734790" y="28194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15" name="Line 10"/>
          <p:cNvSpPr>
            <a:spLocks noChangeShapeType="1"/>
          </p:cNvSpPr>
          <p:nvPr/>
        </p:nvSpPr>
        <p:spPr bwMode="auto">
          <a:xfrm>
            <a:off x="5191990" y="28194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16" name="Line 11"/>
          <p:cNvSpPr>
            <a:spLocks noChangeShapeType="1"/>
          </p:cNvSpPr>
          <p:nvPr/>
        </p:nvSpPr>
        <p:spPr bwMode="auto">
          <a:xfrm>
            <a:off x="6030190" y="28194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17" name="Line 12"/>
          <p:cNvSpPr>
            <a:spLocks noChangeShapeType="1"/>
          </p:cNvSpPr>
          <p:nvPr/>
        </p:nvSpPr>
        <p:spPr bwMode="auto">
          <a:xfrm>
            <a:off x="6487390" y="28194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18" name="Text Box 13"/>
          <p:cNvSpPr txBox="1">
            <a:spLocks noChangeArrowheads="1"/>
          </p:cNvSpPr>
          <p:nvPr/>
        </p:nvSpPr>
        <p:spPr bwMode="auto">
          <a:xfrm>
            <a:off x="2296390" y="2514600"/>
            <a:ext cx="1295400" cy="3365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600" b="0">
                <a:solidFill>
                  <a:srgbClr val="0526EF"/>
                </a:solidFill>
              </a:rPr>
              <a:t>1000    1004</a:t>
            </a:r>
          </a:p>
        </p:txBody>
      </p:sp>
      <p:sp>
        <p:nvSpPr>
          <p:cNvPr id="19" name="Line 14"/>
          <p:cNvSpPr>
            <a:spLocks noChangeShapeType="1"/>
          </p:cNvSpPr>
          <p:nvPr/>
        </p:nvSpPr>
        <p:spPr bwMode="auto">
          <a:xfrm>
            <a:off x="1534390" y="5181600"/>
            <a:ext cx="5562600" cy="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20" name="Line 15"/>
          <p:cNvSpPr>
            <a:spLocks noChangeShapeType="1"/>
          </p:cNvSpPr>
          <p:nvPr/>
        </p:nvSpPr>
        <p:spPr bwMode="auto">
          <a:xfrm>
            <a:off x="1534390" y="5638800"/>
            <a:ext cx="5638800" cy="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21" name="Line 16"/>
          <p:cNvSpPr>
            <a:spLocks noChangeShapeType="1"/>
          </p:cNvSpPr>
          <p:nvPr/>
        </p:nvSpPr>
        <p:spPr bwMode="auto">
          <a:xfrm>
            <a:off x="1686790" y="51816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22" name="Line 17"/>
          <p:cNvSpPr>
            <a:spLocks noChangeShapeType="1"/>
          </p:cNvSpPr>
          <p:nvPr/>
        </p:nvSpPr>
        <p:spPr bwMode="auto">
          <a:xfrm>
            <a:off x="2220190" y="51816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23" name="Line 18"/>
          <p:cNvSpPr>
            <a:spLocks noChangeShapeType="1"/>
          </p:cNvSpPr>
          <p:nvPr/>
        </p:nvSpPr>
        <p:spPr bwMode="auto">
          <a:xfrm>
            <a:off x="2677390" y="51816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24" name="Line 19"/>
          <p:cNvSpPr>
            <a:spLocks noChangeShapeType="1"/>
          </p:cNvSpPr>
          <p:nvPr/>
        </p:nvSpPr>
        <p:spPr bwMode="auto">
          <a:xfrm>
            <a:off x="3667990" y="51816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25" name="Line 20"/>
          <p:cNvSpPr>
            <a:spLocks noChangeShapeType="1"/>
          </p:cNvSpPr>
          <p:nvPr/>
        </p:nvSpPr>
        <p:spPr bwMode="auto">
          <a:xfrm>
            <a:off x="4201390" y="51816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26" name="Line 21"/>
          <p:cNvSpPr>
            <a:spLocks noChangeShapeType="1"/>
          </p:cNvSpPr>
          <p:nvPr/>
        </p:nvSpPr>
        <p:spPr bwMode="auto">
          <a:xfrm>
            <a:off x="4658590" y="51816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27" name="Line 22"/>
          <p:cNvSpPr>
            <a:spLocks noChangeShapeType="1"/>
          </p:cNvSpPr>
          <p:nvPr/>
        </p:nvSpPr>
        <p:spPr bwMode="auto">
          <a:xfrm>
            <a:off x="5496790" y="51816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28" name="Line 23"/>
          <p:cNvSpPr>
            <a:spLocks noChangeShapeType="1"/>
          </p:cNvSpPr>
          <p:nvPr/>
        </p:nvSpPr>
        <p:spPr bwMode="auto">
          <a:xfrm>
            <a:off x="5953990" y="51816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29" name="Line 24"/>
          <p:cNvSpPr>
            <a:spLocks noChangeShapeType="1"/>
          </p:cNvSpPr>
          <p:nvPr/>
        </p:nvSpPr>
        <p:spPr bwMode="auto">
          <a:xfrm>
            <a:off x="6411190" y="5181600"/>
            <a:ext cx="0" cy="45720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30" name="Text Box 25"/>
          <p:cNvSpPr txBox="1">
            <a:spLocks noChangeArrowheads="1"/>
          </p:cNvSpPr>
          <p:nvPr/>
        </p:nvSpPr>
        <p:spPr bwMode="auto">
          <a:xfrm>
            <a:off x="1458190" y="4876800"/>
            <a:ext cx="5562600" cy="336550"/>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600" b="0" dirty="0">
                <a:solidFill>
                  <a:srgbClr val="0526EF"/>
                </a:solidFill>
              </a:rPr>
              <a:t> 1000   1004                     1072   1076                1220  1224</a:t>
            </a:r>
            <a:endParaRPr lang="en-US" altLang="zh-CN" sz="1600" b="0" dirty="0"/>
          </a:p>
        </p:txBody>
      </p:sp>
      <p:sp>
        <p:nvSpPr>
          <p:cNvPr id="31" name="Freeform 26"/>
          <p:cNvSpPr>
            <a:spLocks/>
          </p:cNvSpPr>
          <p:nvPr/>
        </p:nvSpPr>
        <p:spPr bwMode="auto">
          <a:xfrm>
            <a:off x="2448790" y="4787900"/>
            <a:ext cx="2971800" cy="469900"/>
          </a:xfrm>
          <a:custGeom>
            <a:avLst/>
            <a:gdLst>
              <a:gd name="T0" fmla="*/ 0 w 1920"/>
              <a:gd name="T1" fmla="*/ 2147483647 h 296"/>
              <a:gd name="T2" fmla="*/ 2147483647 w 1920"/>
              <a:gd name="T3" fmla="*/ 2147483647 h 296"/>
              <a:gd name="T4" fmla="*/ 2147483647 w 1920"/>
              <a:gd name="T5" fmla="*/ 2147483647 h 296"/>
              <a:gd name="T6" fmla="*/ 2147483647 w 1920"/>
              <a:gd name="T7" fmla="*/ 2147483647 h 296"/>
              <a:gd name="T8" fmla="*/ 2147483647 w 1920"/>
              <a:gd name="T9" fmla="*/ 2147483647 h 296"/>
              <a:gd name="T10" fmla="*/ 0 60000 65536"/>
              <a:gd name="T11" fmla="*/ 0 60000 65536"/>
              <a:gd name="T12" fmla="*/ 0 60000 65536"/>
              <a:gd name="T13" fmla="*/ 0 60000 65536"/>
              <a:gd name="T14" fmla="*/ 0 60000 65536"/>
              <a:gd name="T15" fmla="*/ 0 w 1920"/>
              <a:gd name="T16" fmla="*/ 0 h 296"/>
              <a:gd name="T17" fmla="*/ 1920 w 1920"/>
              <a:gd name="T18" fmla="*/ 296 h 296"/>
            </a:gdLst>
            <a:ahLst/>
            <a:cxnLst>
              <a:cxn ang="T10">
                <a:pos x="T0" y="T1"/>
              </a:cxn>
              <a:cxn ang="T11">
                <a:pos x="T2" y="T3"/>
              </a:cxn>
              <a:cxn ang="T12">
                <a:pos x="T4" y="T5"/>
              </a:cxn>
              <a:cxn ang="T13">
                <a:pos x="T6" y="T7"/>
              </a:cxn>
              <a:cxn ang="T14">
                <a:pos x="T8" y="T9"/>
              </a:cxn>
            </a:cxnLst>
            <a:rect l="T15" t="T16" r="T17" b="T18"/>
            <a:pathLst>
              <a:path w="1920" h="296">
                <a:moveTo>
                  <a:pt x="0" y="296"/>
                </a:moveTo>
                <a:cubicBezTo>
                  <a:pt x="28" y="268"/>
                  <a:pt x="56" y="240"/>
                  <a:pt x="144" y="200"/>
                </a:cubicBezTo>
                <a:cubicBezTo>
                  <a:pt x="232" y="160"/>
                  <a:pt x="296" y="88"/>
                  <a:pt x="528" y="56"/>
                </a:cubicBezTo>
                <a:cubicBezTo>
                  <a:pt x="760" y="24"/>
                  <a:pt x="1304" y="0"/>
                  <a:pt x="1536" y="8"/>
                </a:cubicBezTo>
                <a:cubicBezTo>
                  <a:pt x="1768" y="16"/>
                  <a:pt x="1856" y="96"/>
                  <a:pt x="1920" y="104"/>
                </a:cubicBezTo>
              </a:path>
            </a:pathLst>
          </a:custGeom>
          <a:noFill/>
          <a:ln w="12700">
            <a:solidFill>
              <a:srgbClr val="996633"/>
            </a:solidFill>
            <a:round/>
            <a:headEnd/>
            <a:tailEnd type="triangle" w="med" len="med"/>
          </a:ln>
        </p:spPr>
        <p:txBody>
          <a:bodyPr wrap="none" anchor="ctr"/>
          <a:lstStyle/>
          <a:p>
            <a:endParaRPr lang="zh-CN" altLang="en-US"/>
          </a:p>
        </p:txBody>
      </p:sp>
      <p:sp>
        <p:nvSpPr>
          <p:cNvPr id="32" name="Freeform 27"/>
          <p:cNvSpPr>
            <a:spLocks/>
          </p:cNvSpPr>
          <p:nvPr/>
        </p:nvSpPr>
        <p:spPr bwMode="auto">
          <a:xfrm>
            <a:off x="3820390" y="5562600"/>
            <a:ext cx="2362200" cy="457200"/>
          </a:xfrm>
          <a:custGeom>
            <a:avLst/>
            <a:gdLst>
              <a:gd name="T0" fmla="*/ 2147483647 w 1536"/>
              <a:gd name="T1" fmla="*/ 0 h 320"/>
              <a:gd name="T2" fmla="*/ 2147483647 w 1536"/>
              <a:gd name="T3" fmla="*/ 2147483647 h 320"/>
              <a:gd name="T4" fmla="*/ 2147483647 w 1536"/>
              <a:gd name="T5" fmla="*/ 2147483647 h 320"/>
              <a:gd name="T6" fmla="*/ 2147483647 w 1536"/>
              <a:gd name="T7" fmla="*/ 2147483647 h 320"/>
              <a:gd name="T8" fmla="*/ 0 w 1536"/>
              <a:gd name="T9" fmla="*/ 2147483647 h 320"/>
              <a:gd name="T10" fmla="*/ 0 60000 65536"/>
              <a:gd name="T11" fmla="*/ 0 60000 65536"/>
              <a:gd name="T12" fmla="*/ 0 60000 65536"/>
              <a:gd name="T13" fmla="*/ 0 60000 65536"/>
              <a:gd name="T14" fmla="*/ 0 60000 65536"/>
              <a:gd name="T15" fmla="*/ 0 w 1536"/>
              <a:gd name="T16" fmla="*/ 0 h 320"/>
              <a:gd name="T17" fmla="*/ 1536 w 1536"/>
              <a:gd name="T18" fmla="*/ 320 h 320"/>
            </a:gdLst>
            <a:ahLst/>
            <a:cxnLst>
              <a:cxn ang="T10">
                <a:pos x="T0" y="T1"/>
              </a:cxn>
              <a:cxn ang="T11">
                <a:pos x="T2" y="T3"/>
              </a:cxn>
              <a:cxn ang="T12">
                <a:pos x="T4" y="T5"/>
              </a:cxn>
              <a:cxn ang="T13">
                <a:pos x="T6" y="T7"/>
              </a:cxn>
              <a:cxn ang="T14">
                <a:pos x="T8" y="T9"/>
              </a:cxn>
            </a:cxnLst>
            <a:rect l="T15" t="T16" r="T17" b="T18"/>
            <a:pathLst>
              <a:path w="1536" h="320">
                <a:moveTo>
                  <a:pt x="1536" y="0"/>
                </a:moveTo>
                <a:cubicBezTo>
                  <a:pt x="1496" y="96"/>
                  <a:pt x="1456" y="192"/>
                  <a:pt x="1392" y="240"/>
                </a:cubicBezTo>
                <a:cubicBezTo>
                  <a:pt x="1328" y="288"/>
                  <a:pt x="1320" y="280"/>
                  <a:pt x="1152" y="288"/>
                </a:cubicBezTo>
                <a:cubicBezTo>
                  <a:pt x="984" y="296"/>
                  <a:pt x="576" y="320"/>
                  <a:pt x="384" y="288"/>
                </a:cubicBezTo>
                <a:cubicBezTo>
                  <a:pt x="192" y="256"/>
                  <a:pt x="96" y="176"/>
                  <a:pt x="0" y="96"/>
                </a:cubicBezTo>
              </a:path>
            </a:pathLst>
          </a:custGeom>
          <a:noFill/>
          <a:ln w="12700">
            <a:solidFill>
              <a:srgbClr val="996633"/>
            </a:solidFill>
            <a:round/>
            <a:headEnd/>
            <a:tailEnd type="triangle" w="med" len="med"/>
          </a:ln>
        </p:spPr>
        <p:txBody>
          <a:bodyPr wrap="none" anchor="ctr"/>
          <a:lstStyle/>
          <a:p>
            <a:endParaRPr lang="zh-CN" altLang="en-US"/>
          </a:p>
        </p:txBody>
      </p:sp>
      <p:sp>
        <p:nvSpPr>
          <p:cNvPr id="33" name="Freeform 28"/>
          <p:cNvSpPr>
            <a:spLocks/>
          </p:cNvSpPr>
          <p:nvPr/>
        </p:nvSpPr>
        <p:spPr bwMode="auto">
          <a:xfrm>
            <a:off x="4429990" y="5562600"/>
            <a:ext cx="3429000" cy="355600"/>
          </a:xfrm>
          <a:custGeom>
            <a:avLst/>
            <a:gdLst>
              <a:gd name="T0" fmla="*/ 0 w 2160"/>
              <a:gd name="T1" fmla="*/ 0 h 224"/>
              <a:gd name="T2" fmla="*/ 2147483647 w 2160"/>
              <a:gd name="T3" fmla="*/ 2147483647 h 224"/>
              <a:gd name="T4" fmla="*/ 2147483647 w 2160"/>
              <a:gd name="T5" fmla="*/ 2147483647 h 224"/>
              <a:gd name="T6" fmla="*/ 2147483647 w 2160"/>
              <a:gd name="T7" fmla="*/ 2147483647 h 224"/>
              <a:gd name="T8" fmla="*/ 0 60000 65536"/>
              <a:gd name="T9" fmla="*/ 0 60000 65536"/>
              <a:gd name="T10" fmla="*/ 0 60000 65536"/>
              <a:gd name="T11" fmla="*/ 0 60000 65536"/>
              <a:gd name="T12" fmla="*/ 0 w 2160"/>
              <a:gd name="T13" fmla="*/ 0 h 224"/>
              <a:gd name="T14" fmla="*/ 2160 w 2160"/>
              <a:gd name="T15" fmla="*/ 224 h 224"/>
            </a:gdLst>
            <a:ahLst/>
            <a:cxnLst>
              <a:cxn ang="T8">
                <a:pos x="T0" y="T1"/>
              </a:cxn>
              <a:cxn ang="T9">
                <a:pos x="T2" y="T3"/>
              </a:cxn>
              <a:cxn ang="T10">
                <a:pos x="T4" y="T5"/>
              </a:cxn>
              <a:cxn ang="T11">
                <a:pos x="T6" y="T7"/>
              </a:cxn>
            </a:cxnLst>
            <a:rect l="T12" t="T13" r="T14" b="T15"/>
            <a:pathLst>
              <a:path w="2160" h="224">
                <a:moveTo>
                  <a:pt x="0" y="0"/>
                </a:moveTo>
                <a:cubicBezTo>
                  <a:pt x="136" y="80"/>
                  <a:pt x="272" y="160"/>
                  <a:pt x="528" y="192"/>
                </a:cubicBezTo>
                <a:cubicBezTo>
                  <a:pt x="784" y="224"/>
                  <a:pt x="1264" y="216"/>
                  <a:pt x="1536" y="192"/>
                </a:cubicBezTo>
                <a:cubicBezTo>
                  <a:pt x="1808" y="168"/>
                  <a:pt x="1984" y="108"/>
                  <a:pt x="2160" y="48"/>
                </a:cubicBezTo>
              </a:path>
            </a:pathLst>
          </a:custGeom>
          <a:noFill/>
          <a:ln w="12700">
            <a:solidFill>
              <a:srgbClr val="996633"/>
            </a:solidFill>
            <a:round/>
            <a:headEnd/>
            <a:tailEnd type="triangle" w="med" len="med"/>
          </a:ln>
        </p:spPr>
        <p:txBody>
          <a:bodyPr wrap="none" anchor="ctr"/>
          <a:lstStyle/>
          <a:p>
            <a:endParaRPr lang="zh-CN" altLang="en-US"/>
          </a:p>
        </p:txBody>
      </p:sp>
      <p:sp>
        <p:nvSpPr>
          <p:cNvPr id="34" name="AutoShape 29"/>
          <p:cNvSpPr>
            <a:spLocks noChangeArrowheads="1"/>
          </p:cNvSpPr>
          <p:nvPr/>
        </p:nvSpPr>
        <p:spPr bwMode="auto">
          <a:xfrm flipV="1">
            <a:off x="2296390" y="5943311"/>
            <a:ext cx="827808" cy="385754"/>
          </a:xfrm>
          <a:prstGeom prst="wedgeRoundRectCallout">
            <a:avLst>
              <a:gd name="adj1" fmla="val -27921"/>
              <a:gd name="adj2" fmla="val 174477"/>
              <a:gd name="adj3" fmla="val 16667"/>
            </a:avLst>
          </a:prstGeom>
          <a:solidFill>
            <a:srgbClr val="FFCC66"/>
          </a:solidFill>
          <a:ln w="9525">
            <a:solidFill>
              <a:schemeClr val="tx1"/>
            </a:solidFill>
            <a:miter lim="800000"/>
            <a:headEnd/>
            <a:tailEnd/>
          </a:ln>
        </p:spPr>
        <p:txBody>
          <a:bodyPr rot="10800000" wrap="none" anchor="ctr"/>
          <a:lstStyle/>
          <a:p>
            <a:pPr algn="ctr"/>
            <a:endParaRPr lang="zh-CN" altLang="zh-CN" b="0"/>
          </a:p>
        </p:txBody>
      </p:sp>
      <p:sp>
        <p:nvSpPr>
          <p:cNvPr id="35" name="Text Box 30"/>
          <p:cNvSpPr txBox="1">
            <a:spLocks noChangeArrowheads="1"/>
          </p:cNvSpPr>
          <p:nvPr/>
        </p:nvSpPr>
        <p:spPr bwMode="auto">
          <a:xfrm>
            <a:off x="2296390" y="5867400"/>
            <a:ext cx="1143000" cy="461665"/>
          </a:xfrm>
          <a:prstGeom prst="rect">
            <a:avLst/>
          </a:prstGeom>
          <a:noFill/>
          <a:ln w="9525">
            <a:noFill/>
            <a:miter lim="800000"/>
            <a:headEnd/>
            <a:tailEnd/>
          </a:ln>
        </p:spPr>
        <p:txBody>
          <a:bodyPr>
            <a:spAutoFit/>
          </a:bodyPr>
          <a:lstStyle/>
          <a:p>
            <a:pPr>
              <a:spcBef>
                <a:spcPct val="50000"/>
              </a:spcBef>
            </a:pPr>
            <a:r>
              <a:rPr lang="zh-CN" altLang="en-US" b="0" dirty="0">
                <a:ea typeface="楷体_GB2312"/>
                <a:cs typeface="楷体_GB2312"/>
              </a:rPr>
              <a:t>指针</a:t>
            </a:r>
          </a:p>
        </p:txBody>
      </p:sp>
      <p:sp>
        <p:nvSpPr>
          <p:cNvPr id="36" name="Oval 31"/>
          <p:cNvSpPr>
            <a:spLocks noChangeArrowheads="1"/>
          </p:cNvSpPr>
          <p:nvPr/>
        </p:nvSpPr>
        <p:spPr bwMode="auto">
          <a:xfrm>
            <a:off x="1735280" y="5227204"/>
            <a:ext cx="1066800" cy="457200"/>
          </a:xfrm>
          <a:prstGeom prst="ellipse">
            <a:avLst/>
          </a:prstGeom>
          <a:noFill/>
          <a:ln w="38100">
            <a:solidFill>
              <a:srgbClr val="FF3300"/>
            </a:solidFill>
            <a:round/>
            <a:headEnd/>
            <a:tailEnd/>
          </a:ln>
        </p:spPr>
        <p:txBody>
          <a:bodyPr wrap="none" anchor="ctr"/>
          <a:lstStyle/>
          <a:p>
            <a:endParaRPr lang="zh-CN" altLang="en-US"/>
          </a:p>
        </p:txBody>
      </p:sp>
      <p:sp>
        <p:nvSpPr>
          <p:cNvPr id="37" name="Oval 32"/>
          <p:cNvSpPr>
            <a:spLocks noChangeArrowheads="1"/>
          </p:cNvSpPr>
          <p:nvPr/>
        </p:nvSpPr>
        <p:spPr bwMode="auto">
          <a:xfrm>
            <a:off x="3667990" y="5220277"/>
            <a:ext cx="1066800" cy="457200"/>
          </a:xfrm>
          <a:prstGeom prst="ellipse">
            <a:avLst/>
          </a:prstGeom>
          <a:noFill/>
          <a:ln w="38100">
            <a:solidFill>
              <a:srgbClr val="FF3300"/>
            </a:solidFill>
            <a:round/>
            <a:headEnd/>
            <a:tailEnd/>
          </a:ln>
        </p:spPr>
        <p:txBody>
          <a:bodyPr wrap="none" anchor="ctr"/>
          <a:lstStyle/>
          <a:p>
            <a:endParaRPr lang="zh-CN" altLang="en-US"/>
          </a:p>
        </p:txBody>
      </p:sp>
      <p:sp>
        <p:nvSpPr>
          <p:cNvPr id="38" name="Oval 33"/>
          <p:cNvSpPr>
            <a:spLocks noChangeArrowheads="1"/>
          </p:cNvSpPr>
          <p:nvPr/>
        </p:nvSpPr>
        <p:spPr bwMode="auto">
          <a:xfrm>
            <a:off x="5458690" y="5230091"/>
            <a:ext cx="990600" cy="457200"/>
          </a:xfrm>
          <a:prstGeom prst="ellipse">
            <a:avLst/>
          </a:prstGeom>
          <a:noFill/>
          <a:ln w="38100">
            <a:solidFill>
              <a:srgbClr val="FF3300"/>
            </a:solidFill>
            <a:round/>
            <a:headEnd/>
            <a:tailEnd/>
          </a:ln>
        </p:spPr>
        <p:txBody>
          <a:bodyPr wrap="none" anchor="ctr"/>
          <a:lstStyle/>
          <a:p>
            <a:endParaRPr lang="zh-CN" altLang="en-US"/>
          </a:p>
        </p:txBody>
      </p:sp>
      <p:sp>
        <p:nvSpPr>
          <p:cNvPr id="39" name="AutoShape 34"/>
          <p:cNvSpPr>
            <a:spLocks noChangeArrowheads="1"/>
          </p:cNvSpPr>
          <p:nvPr/>
        </p:nvSpPr>
        <p:spPr bwMode="auto">
          <a:xfrm flipH="1" flipV="1">
            <a:off x="924790" y="5791200"/>
            <a:ext cx="990600" cy="457200"/>
          </a:xfrm>
          <a:prstGeom prst="wedgeRoundRectCallout">
            <a:avLst>
              <a:gd name="adj1" fmla="val -45356"/>
              <a:gd name="adj2" fmla="val 86806"/>
              <a:gd name="adj3" fmla="val 16667"/>
            </a:avLst>
          </a:prstGeom>
          <a:solidFill>
            <a:schemeClr val="accent1"/>
          </a:solidFill>
          <a:ln w="9525">
            <a:solidFill>
              <a:schemeClr val="tx1"/>
            </a:solidFill>
            <a:miter lim="800000"/>
            <a:headEnd/>
            <a:tailEnd/>
          </a:ln>
        </p:spPr>
        <p:txBody>
          <a:bodyPr rot="10800000" wrap="none" anchor="ctr"/>
          <a:lstStyle/>
          <a:p>
            <a:pPr algn="ctr"/>
            <a:endParaRPr lang="zh-CN" altLang="zh-CN" b="0"/>
          </a:p>
        </p:txBody>
      </p:sp>
      <p:sp>
        <p:nvSpPr>
          <p:cNvPr id="40" name="Text Box 35"/>
          <p:cNvSpPr txBox="1">
            <a:spLocks noChangeArrowheads="1"/>
          </p:cNvSpPr>
          <p:nvPr/>
        </p:nvSpPr>
        <p:spPr bwMode="auto">
          <a:xfrm>
            <a:off x="1000990" y="5791200"/>
            <a:ext cx="1066800" cy="457200"/>
          </a:xfrm>
          <a:prstGeom prst="rect">
            <a:avLst/>
          </a:prstGeom>
          <a:noFill/>
          <a:ln w="9525">
            <a:noFill/>
            <a:miter lim="800000"/>
            <a:headEnd/>
            <a:tailEnd/>
          </a:ln>
        </p:spPr>
        <p:txBody>
          <a:bodyPr>
            <a:spAutoFit/>
          </a:bodyPr>
          <a:lstStyle/>
          <a:p>
            <a:pPr>
              <a:spcBef>
                <a:spcPct val="50000"/>
              </a:spcBef>
            </a:pPr>
            <a:r>
              <a:rPr lang="zh-CN" altLang="en-US" b="0" dirty="0"/>
              <a:t>结点</a:t>
            </a:r>
          </a:p>
        </p:txBody>
      </p:sp>
      <p:sp>
        <p:nvSpPr>
          <p:cNvPr id="41" name="Oval 36"/>
          <p:cNvSpPr>
            <a:spLocks noChangeArrowheads="1"/>
          </p:cNvSpPr>
          <p:nvPr/>
        </p:nvSpPr>
        <p:spPr bwMode="auto">
          <a:xfrm>
            <a:off x="2535380" y="2826327"/>
            <a:ext cx="533400" cy="533400"/>
          </a:xfrm>
          <a:prstGeom prst="ellipse">
            <a:avLst/>
          </a:prstGeom>
          <a:noFill/>
          <a:ln w="38100">
            <a:solidFill>
              <a:srgbClr val="FF3300"/>
            </a:solidFill>
            <a:round/>
            <a:headEnd/>
            <a:tailEnd/>
          </a:ln>
        </p:spPr>
        <p:txBody>
          <a:bodyPr wrap="none" anchor="ctr"/>
          <a:lstStyle/>
          <a:p>
            <a:endParaRPr lang="zh-CN" altLang="en-US"/>
          </a:p>
        </p:txBody>
      </p:sp>
      <p:sp>
        <p:nvSpPr>
          <p:cNvPr id="42" name="Oval 37"/>
          <p:cNvSpPr>
            <a:spLocks noChangeArrowheads="1"/>
          </p:cNvSpPr>
          <p:nvPr/>
        </p:nvSpPr>
        <p:spPr bwMode="auto">
          <a:xfrm>
            <a:off x="3124198" y="2819400"/>
            <a:ext cx="533400" cy="533400"/>
          </a:xfrm>
          <a:prstGeom prst="ellipse">
            <a:avLst/>
          </a:prstGeom>
          <a:noFill/>
          <a:ln w="38100">
            <a:solidFill>
              <a:srgbClr val="FF3300"/>
            </a:solidFill>
            <a:round/>
            <a:headEnd/>
            <a:tailEnd/>
          </a:ln>
        </p:spPr>
        <p:txBody>
          <a:bodyPr wrap="none" anchor="ctr"/>
          <a:lstStyle/>
          <a:p>
            <a:endParaRPr lang="zh-CN" altLang="en-US"/>
          </a:p>
        </p:txBody>
      </p:sp>
      <p:sp>
        <p:nvSpPr>
          <p:cNvPr id="43" name="Oval 38"/>
          <p:cNvSpPr>
            <a:spLocks noChangeArrowheads="1"/>
          </p:cNvSpPr>
          <p:nvPr/>
        </p:nvSpPr>
        <p:spPr bwMode="auto">
          <a:xfrm>
            <a:off x="4811812" y="2819400"/>
            <a:ext cx="533400" cy="533400"/>
          </a:xfrm>
          <a:prstGeom prst="ellipse">
            <a:avLst/>
          </a:prstGeom>
          <a:noFill/>
          <a:ln w="38100">
            <a:solidFill>
              <a:srgbClr val="FF3300"/>
            </a:solidFill>
            <a:round/>
            <a:headEnd/>
            <a:tailEnd/>
          </a:ln>
        </p:spPr>
        <p:txBody>
          <a:bodyPr wrap="none" anchor="ctr"/>
          <a:lstStyle/>
          <a:p>
            <a:endParaRPr lang="zh-CN" altLang="en-US"/>
          </a:p>
        </p:txBody>
      </p:sp>
      <p:sp>
        <p:nvSpPr>
          <p:cNvPr id="44" name="Oval 39"/>
          <p:cNvSpPr>
            <a:spLocks noChangeArrowheads="1"/>
          </p:cNvSpPr>
          <p:nvPr/>
        </p:nvSpPr>
        <p:spPr bwMode="auto">
          <a:xfrm>
            <a:off x="6040580" y="2781300"/>
            <a:ext cx="533400" cy="533400"/>
          </a:xfrm>
          <a:prstGeom prst="ellipse">
            <a:avLst/>
          </a:prstGeom>
          <a:noFill/>
          <a:ln w="38100">
            <a:solidFill>
              <a:srgbClr val="FF3300"/>
            </a:solidFill>
            <a:round/>
            <a:headEnd/>
            <a:tailEnd/>
          </a:ln>
        </p:spPr>
        <p:txBody>
          <a:bodyPr wrap="none" anchor="ctr"/>
          <a:lstStyle/>
          <a:p>
            <a:pPr algn="ctr"/>
            <a:endParaRPr lang="zh-CN" altLang="zh-CN" b="0">
              <a:solidFill>
                <a:srgbClr val="FF3300"/>
              </a:solidFill>
            </a:endParaRPr>
          </a:p>
        </p:txBody>
      </p:sp>
      <p:sp>
        <p:nvSpPr>
          <p:cNvPr id="45" name="AutoShape 40"/>
          <p:cNvSpPr>
            <a:spLocks noChangeArrowheads="1"/>
          </p:cNvSpPr>
          <p:nvPr/>
        </p:nvSpPr>
        <p:spPr bwMode="auto">
          <a:xfrm>
            <a:off x="6248400" y="2275609"/>
            <a:ext cx="914400" cy="457200"/>
          </a:xfrm>
          <a:prstGeom prst="wedgeRoundRectCallout">
            <a:avLst>
              <a:gd name="adj1" fmla="val -33157"/>
              <a:gd name="adj2" fmla="val 92708"/>
              <a:gd name="adj3" fmla="val 16667"/>
            </a:avLst>
          </a:prstGeom>
          <a:solidFill>
            <a:schemeClr val="accent1"/>
          </a:solidFill>
          <a:ln w="9525">
            <a:solidFill>
              <a:schemeClr val="tx1"/>
            </a:solidFill>
            <a:miter lim="800000"/>
            <a:headEnd/>
            <a:tailEnd/>
          </a:ln>
        </p:spPr>
        <p:txBody>
          <a:bodyPr wrap="none" anchor="ctr"/>
          <a:lstStyle/>
          <a:p>
            <a:pPr algn="ctr"/>
            <a:endParaRPr lang="zh-CN" altLang="zh-CN" b="0"/>
          </a:p>
        </p:txBody>
      </p:sp>
      <p:sp>
        <p:nvSpPr>
          <p:cNvPr id="46" name="Text Box 41"/>
          <p:cNvSpPr txBox="1">
            <a:spLocks noChangeArrowheads="1"/>
          </p:cNvSpPr>
          <p:nvPr/>
        </p:nvSpPr>
        <p:spPr bwMode="auto">
          <a:xfrm>
            <a:off x="6182590" y="2275609"/>
            <a:ext cx="1066800" cy="457200"/>
          </a:xfrm>
          <a:prstGeom prst="rect">
            <a:avLst/>
          </a:prstGeom>
          <a:noFill/>
          <a:ln w="9525">
            <a:noFill/>
            <a:miter lim="800000"/>
            <a:headEnd/>
            <a:tailEnd/>
          </a:ln>
        </p:spPr>
        <p:txBody>
          <a:bodyPr>
            <a:spAutoFit/>
          </a:bodyPr>
          <a:lstStyle/>
          <a:p>
            <a:pPr>
              <a:spcBef>
                <a:spcPct val="50000"/>
              </a:spcBef>
            </a:pPr>
            <a:r>
              <a:rPr lang="zh-CN" altLang="en-US" b="0"/>
              <a:t>结点</a:t>
            </a:r>
          </a:p>
        </p:txBody>
      </p:sp>
    </p:spTree>
    <p:extLst>
      <p:ext uri="{BB962C8B-B14F-4D97-AF65-F5344CB8AC3E}">
        <p14:creationId xmlns:p14="http://schemas.microsoft.com/office/powerpoint/2010/main" val="3744462887"/>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ext Box 2"/>
          <p:cNvSpPr txBox="1">
            <a:spLocks noChangeArrowheads="1"/>
          </p:cNvSpPr>
          <p:nvPr/>
        </p:nvSpPr>
        <p:spPr bwMode="auto">
          <a:xfrm>
            <a:off x="336492" y="1970205"/>
            <a:ext cx="8458200" cy="523220"/>
          </a:xfrm>
          <a:prstGeom prst="rect">
            <a:avLst/>
          </a:prstGeom>
          <a:noFill/>
          <a:ln w="9525">
            <a:noFill/>
            <a:miter lim="800000"/>
            <a:headEnd/>
            <a:tailEnd/>
          </a:ln>
        </p:spPr>
        <p:txBody>
          <a:bodyPr>
            <a:spAutoFit/>
          </a:bodyPr>
          <a:lstStyle/>
          <a:p>
            <a:r>
              <a:rPr lang="zh-CN" altLang="en-US" sz="2800" b="0" dirty="0" smtClean="0">
                <a:solidFill>
                  <a:srgbClr val="000000"/>
                </a:solidFill>
                <a:latin typeface="楷体_GB2312" pitchFamily="49" charset="-122"/>
                <a:ea typeface="楷体_GB2312" pitchFamily="49" charset="-122"/>
              </a:rPr>
              <a:t>在</a:t>
            </a:r>
            <a:r>
              <a:rPr lang="zh-CN" altLang="en-US" sz="2800" b="0" dirty="0">
                <a:solidFill>
                  <a:srgbClr val="000000"/>
                </a:solidFill>
                <a:latin typeface="楷体_GB2312" pitchFamily="49" charset="-122"/>
                <a:ea typeface="楷体_GB2312" pitchFamily="49" charset="-122"/>
              </a:rPr>
              <a:t>不同的编程环境中，存储结构可有不同的描述方法。</a:t>
            </a:r>
          </a:p>
        </p:txBody>
      </p:sp>
      <p:sp>
        <p:nvSpPr>
          <p:cNvPr id="552967" name="Text Box 7"/>
          <p:cNvSpPr txBox="1">
            <a:spLocks noChangeArrowheads="1"/>
          </p:cNvSpPr>
          <p:nvPr/>
        </p:nvSpPr>
        <p:spPr bwMode="auto">
          <a:xfrm>
            <a:off x="480956" y="4811668"/>
            <a:ext cx="8458200" cy="1569660"/>
          </a:xfrm>
          <a:prstGeom prst="rect">
            <a:avLst/>
          </a:prstGeom>
          <a:noFill/>
          <a:ln w="9525">
            <a:noFill/>
            <a:miter lim="800000"/>
            <a:headEnd/>
            <a:tailEnd/>
          </a:ln>
        </p:spPr>
        <p:txBody>
          <a:bodyPr>
            <a:spAutoFit/>
          </a:bodyPr>
          <a:lstStyle/>
          <a:p>
            <a:r>
              <a:rPr lang="en-US" altLang="zh-CN" sz="3200" b="0" dirty="0">
                <a:solidFill>
                  <a:srgbClr val="000000"/>
                </a:solidFill>
                <a:latin typeface="楷体_GB2312" pitchFamily="49" charset="-122"/>
                <a:ea typeface="楷体_GB2312" pitchFamily="49" charset="-122"/>
              </a:rPr>
              <a:t>   </a:t>
            </a:r>
            <a:r>
              <a:rPr lang="zh-CN" altLang="en-US" sz="3200" b="0" dirty="0">
                <a:solidFill>
                  <a:srgbClr val="000000"/>
                </a:solidFill>
                <a:latin typeface="楷体_GB2312" pitchFamily="49" charset="-122"/>
                <a:ea typeface="楷体_GB2312" pitchFamily="49" charset="-122"/>
              </a:rPr>
              <a:t>当用高级程序设计语言进行编程时，通常可用高级编程语言中提供的</a:t>
            </a:r>
            <a:r>
              <a:rPr lang="zh-CN" altLang="en-US" sz="3200" dirty="0">
                <a:solidFill>
                  <a:srgbClr val="FF0000"/>
                </a:solidFill>
                <a:latin typeface="楷体_GB2312" pitchFamily="49" charset="-122"/>
                <a:ea typeface="楷体_GB2312" pitchFamily="49" charset="-122"/>
              </a:rPr>
              <a:t>数据类型</a:t>
            </a:r>
            <a:r>
              <a:rPr lang="zh-CN" altLang="en-US" sz="3200" b="0" dirty="0">
                <a:solidFill>
                  <a:srgbClr val="000000"/>
                </a:solidFill>
                <a:latin typeface="楷体_GB2312" pitchFamily="49" charset="-122"/>
                <a:ea typeface="楷体_GB2312" pitchFamily="49" charset="-122"/>
              </a:rPr>
              <a:t>描述之，不能直接用内存地址来描述存储结构。</a:t>
            </a:r>
          </a:p>
        </p:txBody>
      </p:sp>
      <p:grpSp>
        <p:nvGrpSpPr>
          <p:cNvPr id="2" name="Group 41"/>
          <p:cNvGrpSpPr>
            <a:grpSpLocks/>
          </p:cNvGrpSpPr>
          <p:nvPr/>
        </p:nvGrpSpPr>
        <p:grpSpPr bwMode="auto">
          <a:xfrm>
            <a:off x="1777943" y="2648061"/>
            <a:ext cx="5607050" cy="1897063"/>
            <a:chOff x="1134" y="1298"/>
            <a:chExt cx="3532" cy="1195"/>
          </a:xfrm>
        </p:grpSpPr>
        <p:grpSp>
          <p:nvGrpSpPr>
            <p:cNvPr id="44037" name="Group 8"/>
            <p:cNvGrpSpPr>
              <a:grpSpLocks/>
            </p:cNvGrpSpPr>
            <p:nvPr/>
          </p:nvGrpSpPr>
          <p:grpSpPr bwMode="auto">
            <a:xfrm>
              <a:off x="1134" y="1298"/>
              <a:ext cx="3216" cy="521"/>
              <a:chOff x="1200" y="1207"/>
              <a:chExt cx="3216" cy="521"/>
            </a:xfrm>
          </p:grpSpPr>
          <p:sp>
            <p:nvSpPr>
              <p:cNvPr id="44055" name="Line 9"/>
              <p:cNvSpPr>
                <a:spLocks noChangeShapeType="1"/>
              </p:cNvSpPr>
              <p:nvPr/>
            </p:nvSpPr>
            <p:spPr bwMode="auto">
              <a:xfrm>
                <a:off x="1248" y="1440"/>
                <a:ext cx="3168" cy="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56" name="Line 10"/>
              <p:cNvSpPr>
                <a:spLocks noChangeShapeType="1"/>
              </p:cNvSpPr>
              <p:nvPr/>
            </p:nvSpPr>
            <p:spPr bwMode="auto">
              <a:xfrm>
                <a:off x="1200" y="1728"/>
                <a:ext cx="3168" cy="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57" name="Text Box 11"/>
              <p:cNvSpPr txBox="1">
                <a:spLocks noChangeArrowheads="1"/>
              </p:cNvSpPr>
              <p:nvPr/>
            </p:nvSpPr>
            <p:spPr bwMode="auto">
              <a:xfrm>
                <a:off x="1474" y="1207"/>
                <a:ext cx="816" cy="2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600" b="0">
                    <a:solidFill>
                      <a:srgbClr val="0526EF"/>
                    </a:solidFill>
                  </a:rPr>
                  <a:t>1000    1004</a:t>
                </a:r>
              </a:p>
            </p:txBody>
          </p:sp>
          <p:sp>
            <p:nvSpPr>
              <p:cNvPr id="44058" name="Oval 12"/>
              <p:cNvSpPr>
                <a:spLocks noChangeArrowheads="1"/>
              </p:cNvSpPr>
              <p:nvPr/>
            </p:nvSpPr>
            <p:spPr bwMode="auto">
              <a:xfrm>
                <a:off x="1584" y="1392"/>
                <a:ext cx="336" cy="336"/>
              </a:xfrm>
              <a:prstGeom prst="ellipse">
                <a:avLst/>
              </a:prstGeom>
              <a:noFill/>
              <a:ln w="38100">
                <a:solidFill>
                  <a:srgbClr val="FF3300"/>
                </a:solidFill>
                <a:round/>
                <a:headEnd/>
                <a:tailEnd/>
              </a:ln>
            </p:spPr>
            <p:txBody>
              <a:bodyPr wrap="none" anchor="ctr"/>
              <a:lstStyle/>
              <a:p>
                <a:endParaRPr lang="zh-CN" altLang="en-US"/>
              </a:p>
            </p:txBody>
          </p:sp>
          <p:sp>
            <p:nvSpPr>
              <p:cNvPr id="44059" name="Oval 13"/>
              <p:cNvSpPr>
                <a:spLocks noChangeArrowheads="1"/>
              </p:cNvSpPr>
              <p:nvPr/>
            </p:nvSpPr>
            <p:spPr bwMode="auto">
              <a:xfrm>
                <a:off x="1920" y="1392"/>
                <a:ext cx="336" cy="336"/>
              </a:xfrm>
              <a:prstGeom prst="ellipse">
                <a:avLst/>
              </a:prstGeom>
              <a:noFill/>
              <a:ln w="38100">
                <a:solidFill>
                  <a:srgbClr val="FF3300"/>
                </a:solidFill>
                <a:round/>
                <a:headEnd/>
                <a:tailEnd/>
              </a:ln>
            </p:spPr>
            <p:txBody>
              <a:bodyPr wrap="none" anchor="ctr"/>
              <a:lstStyle/>
              <a:p>
                <a:endParaRPr lang="zh-CN" altLang="en-US"/>
              </a:p>
            </p:txBody>
          </p:sp>
          <p:sp>
            <p:nvSpPr>
              <p:cNvPr id="44060" name="Oval 14"/>
              <p:cNvSpPr>
                <a:spLocks noChangeArrowheads="1"/>
              </p:cNvSpPr>
              <p:nvPr/>
            </p:nvSpPr>
            <p:spPr bwMode="auto">
              <a:xfrm>
                <a:off x="2976" y="1392"/>
                <a:ext cx="336" cy="336"/>
              </a:xfrm>
              <a:prstGeom prst="ellipse">
                <a:avLst/>
              </a:prstGeom>
              <a:noFill/>
              <a:ln w="38100">
                <a:solidFill>
                  <a:srgbClr val="FF3300"/>
                </a:solidFill>
                <a:round/>
                <a:headEnd/>
                <a:tailEnd/>
              </a:ln>
            </p:spPr>
            <p:txBody>
              <a:bodyPr wrap="none" anchor="ctr"/>
              <a:lstStyle/>
              <a:p>
                <a:endParaRPr lang="zh-CN" altLang="en-US"/>
              </a:p>
            </p:txBody>
          </p:sp>
          <p:sp>
            <p:nvSpPr>
              <p:cNvPr id="44061" name="Oval 15"/>
              <p:cNvSpPr>
                <a:spLocks noChangeArrowheads="1"/>
              </p:cNvSpPr>
              <p:nvPr/>
            </p:nvSpPr>
            <p:spPr bwMode="auto">
              <a:xfrm>
                <a:off x="3792" y="1392"/>
                <a:ext cx="336" cy="336"/>
              </a:xfrm>
              <a:prstGeom prst="ellipse">
                <a:avLst/>
              </a:prstGeom>
              <a:noFill/>
              <a:ln w="38100">
                <a:solidFill>
                  <a:srgbClr val="FF3300"/>
                </a:solidFill>
                <a:round/>
                <a:headEnd/>
                <a:tailEnd/>
              </a:ln>
            </p:spPr>
            <p:txBody>
              <a:bodyPr wrap="none" anchor="ctr"/>
              <a:lstStyle/>
              <a:p>
                <a:pPr algn="ctr"/>
                <a:endParaRPr lang="zh-CN" altLang="zh-CN" b="0">
                  <a:solidFill>
                    <a:srgbClr val="FF3300"/>
                  </a:solidFill>
                </a:endParaRPr>
              </a:p>
            </p:txBody>
          </p:sp>
          <p:sp>
            <p:nvSpPr>
              <p:cNvPr id="44062" name="Rectangle 16"/>
              <p:cNvSpPr>
                <a:spLocks noChangeArrowheads="1"/>
              </p:cNvSpPr>
              <p:nvPr/>
            </p:nvSpPr>
            <p:spPr bwMode="auto">
              <a:xfrm>
                <a:off x="1655" y="1388"/>
                <a:ext cx="2498" cy="288"/>
              </a:xfrm>
              <a:prstGeom prst="rect">
                <a:avLst/>
              </a:prstGeom>
              <a:noFill/>
              <a:ln w="9525">
                <a:noFill/>
                <a:miter lim="800000"/>
                <a:headEnd/>
                <a:tailEnd/>
              </a:ln>
            </p:spPr>
            <p:txBody>
              <a:bodyPr wrap="none">
                <a:spAutoFit/>
              </a:bodyPr>
              <a:lstStyle/>
              <a:p>
                <a:pPr>
                  <a:spcBef>
                    <a:spcPct val="20000"/>
                  </a:spcBef>
                </a:pPr>
                <a:r>
                  <a:rPr lang="en-US" altLang="zh-CN" b="0">
                    <a:solidFill>
                      <a:srgbClr val="0526EF"/>
                    </a:solidFill>
                    <a:latin typeface="Arial" charset="0"/>
                  </a:rPr>
                  <a:t>a1  a2   ...         ai    ...      an</a:t>
                </a:r>
              </a:p>
            </p:txBody>
          </p:sp>
          <p:sp>
            <p:nvSpPr>
              <p:cNvPr id="44063" name="Line 17"/>
              <p:cNvSpPr>
                <a:spLocks noChangeShapeType="1"/>
              </p:cNvSpPr>
              <p:nvPr/>
            </p:nvSpPr>
            <p:spPr bwMode="auto">
              <a:xfrm>
                <a:off x="2976" y="1440"/>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64" name="Line 18"/>
              <p:cNvSpPr>
                <a:spLocks noChangeShapeType="1"/>
              </p:cNvSpPr>
              <p:nvPr/>
            </p:nvSpPr>
            <p:spPr bwMode="auto">
              <a:xfrm>
                <a:off x="3334" y="1434"/>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65" name="Line 19"/>
              <p:cNvSpPr>
                <a:spLocks noChangeShapeType="1"/>
              </p:cNvSpPr>
              <p:nvPr/>
            </p:nvSpPr>
            <p:spPr bwMode="auto">
              <a:xfrm>
                <a:off x="3787" y="1434"/>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66" name="Line 20"/>
              <p:cNvSpPr>
                <a:spLocks noChangeShapeType="1"/>
              </p:cNvSpPr>
              <p:nvPr/>
            </p:nvSpPr>
            <p:spPr bwMode="auto">
              <a:xfrm>
                <a:off x="4150" y="1434"/>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67" name="Line 21"/>
              <p:cNvSpPr>
                <a:spLocks noChangeShapeType="1"/>
              </p:cNvSpPr>
              <p:nvPr/>
            </p:nvSpPr>
            <p:spPr bwMode="auto">
              <a:xfrm>
                <a:off x="2290" y="1434"/>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68" name="Line 22"/>
              <p:cNvSpPr>
                <a:spLocks noChangeShapeType="1"/>
              </p:cNvSpPr>
              <p:nvPr/>
            </p:nvSpPr>
            <p:spPr bwMode="auto">
              <a:xfrm>
                <a:off x="1927" y="1434"/>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69" name="Line 23"/>
              <p:cNvSpPr>
                <a:spLocks noChangeShapeType="1"/>
              </p:cNvSpPr>
              <p:nvPr/>
            </p:nvSpPr>
            <p:spPr bwMode="auto">
              <a:xfrm>
                <a:off x="1565" y="1434"/>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grpSp>
        <p:grpSp>
          <p:nvGrpSpPr>
            <p:cNvPr id="44038" name="Group 24"/>
            <p:cNvGrpSpPr>
              <a:grpSpLocks/>
            </p:cNvGrpSpPr>
            <p:nvPr/>
          </p:nvGrpSpPr>
          <p:grpSpPr bwMode="auto">
            <a:xfrm>
              <a:off x="1162" y="2010"/>
              <a:ext cx="3504" cy="483"/>
              <a:chOff x="912" y="2736"/>
              <a:chExt cx="3504" cy="483"/>
            </a:xfrm>
          </p:grpSpPr>
          <p:sp>
            <p:nvSpPr>
              <p:cNvPr id="44039" name="Line 25"/>
              <p:cNvSpPr>
                <a:spLocks noChangeShapeType="1"/>
              </p:cNvSpPr>
              <p:nvPr/>
            </p:nvSpPr>
            <p:spPr bwMode="auto">
              <a:xfrm>
                <a:off x="1056" y="2928"/>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40" name="Line 26"/>
              <p:cNvSpPr>
                <a:spLocks noChangeShapeType="1"/>
              </p:cNvSpPr>
              <p:nvPr/>
            </p:nvSpPr>
            <p:spPr bwMode="auto">
              <a:xfrm>
                <a:off x="1392" y="2928"/>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41" name="Line 27"/>
              <p:cNvSpPr>
                <a:spLocks noChangeShapeType="1"/>
              </p:cNvSpPr>
              <p:nvPr/>
            </p:nvSpPr>
            <p:spPr bwMode="auto">
              <a:xfrm>
                <a:off x="3744" y="2928"/>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42" name="Line 28"/>
              <p:cNvSpPr>
                <a:spLocks noChangeShapeType="1"/>
              </p:cNvSpPr>
              <p:nvPr/>
            </p:nvSpPr>
            <p:spPr bwMode="auto">
              <a:xfrm>
                <a:off x="4032" y="2928"/>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43" name="Text Box 29"/>
              <p:cNvSpPr txBox="1">
                <a:spLocks noChangeArrowheads="1"/>
              </p:cNvSpPr>
              <p:nvPr/>
            </p:nvSpPr>
            <p:spPr bwMode="auto">
              <a:xfrm>
                <a:off x="912" y="2736"/>
                <a:ext cx="3504" cy="212"/>
              </a:xfrm>
              <a:prstGeom prst="rect">
                <a:avLst/>
              </a:prstGeom>
              <a:noFill/>
              <a:ln w="12700" cap="sq">
                <a:noFill/>
                <a:miter lim="800000"/>
                <a:headEnd type="none" w="sm" len="sm"/>
                <a:tailEnd type="none" w="sm" len="sm"/>
              </a:ln>
            </p:spPr>
            <p:txBody>
              <a:bodyPr>
                <a:spAutoFit/>
              </a:bodyPr>
              <a:lstStyle/>
              <a:p>
                <a:pPr>
                  <a:spcBef>
                    <a:spcPct val="50000"/>
                  </a:spcBef>
                </a:pPr>
                <a:r>
                  <a:rPr lang="en-US" altLang="zh-CN" sz="1600" b="0">
                    <a:solidFill>
                      <a:srgbClr val="0526EF"/>
                    </a:solidFill>
                  </a:rPr>
                  <a:t> 1000   1004                     1072   1076                1220  1224</a:t>
                </a:r>
                <a:endParaRPr lang="en-US" altLang="zh-CN" sz="1600" b="0"/>
              </a:p>
            </p:txBody>
          </p:sp>
          <p:sp>
            <p:nvSpPr>
              <p:cNvPr id="44044" name="Oval 30"/>
              <p:cNvSpPr>
                <a:spLocks noChangeArrowheads="1"/>
              </p:cNvSpPr>
              <p:nvPr/>
            </p:nvSpPr>
            <p:spPr bwMode="auto">
              <a:xfrm>
                <a:off x="1056" y="2928"/>
                <a:ext cx="672" cy="288"/>
              </a:xfrm>
              <a:prstGeom prst="ellipse">
                <a:avLst/>
              </a:prstGeom>
              <a:noFill/>
              <a:ln w="38100">
                <a:solidFill>
                  <a:srgbClr val="FF3300"/>
                </a:solidFill>
                <a:round/>
                <a:headEnd/>
                <a:tailEnd/>
              </a:ln>
            </p:spPr>
            <p:txBody>
              <a:bodyPr wrap="none" anchor="ctr"/>
              <a:lstStyle/>
              <a:p>
                <a:endParaRPr lang="zh-CN" altLang="en-US"/>
              </a:p>
            </p:txBody>
          </p:sp>
          <p:sp>
            <p:nvSpPr>
              <p:cNvPr id="44045" name="Oval 31"/>
              <p:cNvSpPr>
                <a:spLocks noChangeArrowheads="1"/>
              </p:cNvSpPr>
              <p:nvPr/>
            </p:nvSpPr>
            <p:spPr bwMode="auto">
              <a:xfrm>
                <a:off x="2304" y="2928"/>
                <a:ext cx="672" cy="288"/>
              </a:xfrm>
              <a:prstGeom prst="ellipse">
                <a:avLst/>
              </a:prstGeom>
              <a:noFill/>
              <a:ln w="38100">
                <a:solidFill>
                  <a:srgbClr val="FF3300"/>
                </a:solidFill>
                <a:round/>
                <a:headEnd/>
                <a:tailEnd/>
              </a:ln>
            </p:spPr>
            <p:txBody>
              <a:bodyPr wrap="none" anchor="ctr"/>
              <a:lstStyle/>
              <a:p>
                <a:endParaRPr lang="zh-CN" altLang="en-US"/>
              </a:p>
            </p:txBody>
          </p:sp>
          <p:sp>
            <p:nvSpPr>
              <p:cNvPr id="44046" name="Oval 32"/>
              <p:cNvSpPr>
                <a:spLocks noChangeArrowheads="1"/>
              </p:cNvSpPr>
              <p:nvPr/>
            </p:nvSpPr>
            <p:spPr bwMode="auto">
              <a:xfrm>
                <a:off x="3456" y="2928"/>
                <a:ext cx="624" cy="288"/>
              </a:xfrm>
              <a:prstGeom prst="ellipse">
                <a:avLst/>
              </a:prstGeom>
              <a:noFill/>
              <a:ln w="38100">
                <a:solidFill>
                  <a:srgbClr val="FF3300"/>
                </a:solidFill>
                <a:round/>
                <a:headEnd/>
                <a:tailEnd/>
              </a:ln>
            </p:spPr>
            <p:txBody>
              <a:bodyPr wrap="none" anchor="ctr"/>
              <a:lstStyle/>
              <a:p>
                <a:endParaRPr lang="zh-CN" altLang="en-US"/>
              </a:p>
            </p:txBody>
          </p:sp>
          <p:sp>
            <p:nvSpPr>
              <p:cNvPr id="44047" name="Line 33"/>
              <p:cNvSpPr>
                <a:spLocks noChangeShapeType="1"/>
              </p:cNvSpPr>
              <p:nvPr/>
            </p:nvSpPr>
            <p:spPr bwMode="auto">
              <a:xfrm>
                <a:off x="2608" y="2931"/>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48" name="Line 34"/>
              <p:cNvSpPr>
                <a:spLocks noChangeShapeType="1"/>
              </p:cNvSpPr>
              <p:nvPr/>
            </p:nvSpPr>
            <p:spPr bwMode="auto">
              <a:xfrm>
                <a:off x="2290" y="2931"/>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49" name="Line 35"/>
              <p:cNvSpPr>
                <a:spLocks noChangeShapeType="1"/>
              </p:cNvSpPr>
              <p:nvPr/>
            </p:nvSpPr>
            <p:spPr bwMode="auto">
              <a:xfrm>
                <a:off x="1746" y="2931"/>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50" name="Line 36"/>
              <p:cNvSpPr>
                <a:spLocks noChangeShapeType="1"/>
              </p:cNvSpPr>
              <p:nvPr/>
            </p:nvSpPr>
            <p:spPr bwMode="auto">
              <a:xfrm>
                <a:off x="2971" y="2931"/>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51" name="Line 37"/>
              <p:cNvSpPr>
                <a:spLocks noChangeShapeType="1"/>
              </p:cNvSpPr>
              <p:nvPr/>
            </p:nvSpPr>
            <p:spPr bwMode="auto">
              <a:xfrm>
                <a:off x="3424" y="2931"/>
                <a:ext cx="0" cy="288"/>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52" name="Line 38"/>
              <p:cNvSpPr>
                <a:spLocks noChangeShapeType="1"/>
              </p:cNvSpPr>
              <p:nvPr/>
            </p:nvSpPr>
            <p:spPr bwMode="auto">
              <a:xfrm>
                <a:off x="975" y="2931"/>
                <a:ext cx="3168" cy="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53" name="Line 39"/>
              <p:cNvSpPr>
                <a:spLocks noChangeShapeType="1"/>
              </p:cNvSpPr>
              <p:nvPr/>
            </p:nvSpPr>
            <p:spPr bwMode="auto">
              <a:xfrm>
                <a:off x="930" y="3203"/>
                <a:ext cx="3168" cy="0"/>
              </a:xfrm>
              <a:prstGeom prst="line">
                <a:avLst/>
              </a:prstGeom>
              <a:noFill/>
              <a:ln w="12700" cap="sq">
                <a:solidFill>
                  <a:srgbClr val="0526EF"/>
                </a:solidFill>
                <a:round/>
                <a:headEnd type="none" w="sm" len="sm"/>
                <a:tailEnd type="none" w="sm" len="sm"/>
              </a:ln>
            </p:spPr>
            <p:txBody>
              <a:bodyPr wrap="none" anchor="ctr"/>
              <a:lstStyle/>
              <a:p>
                <a:endParaRPr lang="zh-CN" altLang="en-US"/>
              </a:p>
            </p:txBody>
          </p:sp>
          <p:sp>
            <p:nvSpPr>
              <p:cNvPr id="44054" name="Rectangle 40"/>
              <p:cNvSpPr>
                <a:spLocks noChangeArrowheads="1"/>
              </p:cNvSpPr>
              <p:nvPr/>
            </p:nvSpPr>
            <p:spPr bwMode="auto">
              <a:xfrm>
                <a:off x="1066" y="2930"/>
                <a:ext cx="3237" cy="288"/>
              </a:xfrm>
              <a:prstGeom prst="rect">
                <a:avLst/>
              </a:prstGeom>
              <a:noFill/>
              <a:ln w="9525">
                <a:noFill/>
                <a:miter lim="800000"/>
                <a:headEnd/>
                <a:tailEnd/>
              </a:ln>
            </p:spPr>
            <p:txBody>
              <a:bodyPr wrap="none">
                <a:spAutoFit/>
              </a:bodyPr>
              <a:lstStyle/>
              <a:p>
                <a:pPr>
                  <a:spcBef>
                    <a:spcPct val="20000"/>
                  </a:spcBef>
                </a:pPr>
                <a:r>
                  <a:rPr lang="en-US" altLang="zh-CN" b="0">
                    <a:solidFill>
                      <a:srgbClr val="0526EF"/>
                    </a:solidFill>
                    <a:latin typeface="Arial" charset="0"/>
                  </a:rPr>
                  <a:t>a1  </a:t>
                </a:r>
                <a:r>
                  <a:rPr lang="en-US" altLang="zh-CN" sz="1800" b="0">
                    <a:solidFill>
                      <a:srgbClr val="0526EF"/>
                    </a:solidFill>
                    <a:latin typeface="Arial" charset="0"/>
                  </a:rPr>
                  <a:t>1220   ...        </a:t>
                </a:r>
                <a:r>
                  <a:rPr lang="en-US" altLang="zh-CN" b="0">
                    <a:solidFill>
                      <a:srgbClr val="0526EF"/>
                    </a:solidFill>
                    <a:latin typeface="Arial" charset="0"/>
                  </a:rPr>
                  <a:t>a3 </a:t>
                </a:r>
                <a:r>
                  <a:rPr lang="en-US" altLang="zh-CN" sz="1800" b="0">
                    <a:solidFill>
                      <a:srgbClr val="0526EF"/>
                    </a:solidFill>
                    <a:latin typeface="Arial" charset="0"/>
                  </a:rPr>
                  <a:t> 1342 ...         </a:t>
                </a:r>
                <a:r>
                  <a:rPr lang="en-US" altLang="zh-CN" b="0">
                    <a:solidFill>
                      <a:srgbClr val="0526EF"/>
                    </a:solidFill>
                    <a:latin typeface="Arial" charset="0"/>
                  </a:rPr>
                  <a:t>a2</a:t>
                </a:r>
                <a:r>
                  <a:rPr lang="en-US" altLang="zh-CN" sz="1800" b="0">
                    <a:solidFill>
                      <a:srgbClr val="0526EF"/>
                    </a:solidFill>
                    <a:latin typeface="Arial" charset="0"/>
                  </a:rPr>
                  <a:t> 1072  ...</a:t>
                </a:r>
              </a:p>
            </p:txBody>
          </p:sp>
        </p:grpSp>
      </p:grpSp>
      <p:sp>
        <p:nvSpPr>
          <p:cNvPr id="47" name="内容占位符 46"/>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48"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40" name="Text Box 15">
            <a:hlinkClick r:id="rId3" action="ppaction://hlinksldjump"/>
          </p:cNvPr>
          <p:cNvSpPr txBox="1">
            <a:spLocks noChangeArrowheads="1"/>
          </p:cNvSpPr>
          <p:nvPr/>
        </p:nvSpPr>
        <p:spPr bwMode="auto">
          <a:xfrm>
            <a:off x="31743" y="1364845"/>
            <a:ext cx="6805550" cy="1077218"/>
          </a:xfrm>
          <a:prstGeom prst="rect">
            <a:avLst/>
          </a:prstGeom>
          <a:noFill/>
          <a:ln w="9525">
            <a:noFill/>
            <a:miter lim="800000"/>
            <a:headEnd/>
            <a:tailEnd/>
          </a:ln>
        </p:spPr>
        <p:txBody>
          <a:bodyPr wrap="square">
            <a:spAutoFit/>
          </a:bodyPr>
          <a:lstStyle/>
          <a:p>
            <a:r>
              <a:rPr lang="zh-CN" altLang="en-US" sz="3200" dirty="0" smtClean="0">
                <a:solidFill>
                  <a:srgbClr val="FF0000"/>
                </a:solidFill>
                <a:latin typeface="楷体_GB2312" pitchFamily="49" charset="-122"/>
                <a:ea typeface="楷体_GB2312" pitchFamily="49" charset="-122"/>
              </a:rPr>
              <a:t>二、数据类型与抽象数据类型</a:t>
            </a:r>
            <a:endParaRPr lang="zh-CN" altLang="en-US" sz="3200" dirty="0">
              <a:solidFill>
                <a:srgbClr val="FF0000"/>
              </a:solidFill>
              <a:latin typeface="楷体_GB2312" pitchFamily="49" charset="-122"/>
              <a:ea typeface="楷体_GB2312" pitchFamily="49" charset="-122"/>
            </a:endParaRPr>
          </a:p>
          <a:p>
            <a:pPr>
              <a:buFont typeface="Arial" pitchFamily="34" charset="0"/>
              <a:buChar char="•"/>
            </a:pPr>
            <a:endParaRPr lang="zh-CN" altLang="en-US" sz="3200" dirty="0">
              <a:solidFill>
                <a:srgbClr val="FF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2962"/>
                                        </p:tgtEl>
                                        <p:attrNameLst>
                                          <p:attrName>style.visibility</p:attrName>
                                        </p:attrNameLst>
                                      </p:cBhvr>
                                      <p:to>
                                        <p:strVal val="visible"/>
                                      </p:to>
                                    </p:set>
                                    <p:animEffect transition="in" filter="wipe(left)">
                                      <p:cBhvr>
                                        <p:cTn id="7" dur="500"/>
                                        <p:tgtEl>
                                          <p:spTgt spid="55296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2967"/>
                                        </p:tgtEl>
                                        <p:attrNameLst>
                                          <p:attrName>style.visibility</p:attrName>
                                        </p:attrNameLst>
                                      </p:cBhvr>
                                      <p:to>
                                        <p:strVal val="visible"/>
                                      </p:to>
                                    </p:set>
                                    <p:animEffect transition="in" filter="wipe(left)">
                                      <p:cBhvr>
                                        <p:cTn id="17" dur="500"/>
                                        <p:tgtEl>
                                          <p:spTgt spid="552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2" grpId="0" autoUpdateAnimBg="0"/>
      <p:bldP spid="55296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ChangeArrowheads="1"/>
          </p:cNvSpPr>
          <p:nvPr>
            <p:ph sz="quarter" idx="16"/>
          </p:nvPr>
        </p:nvSpPr>
        <p:spPr>
          <a:xfrm>
            <a:off x="1212804" y="2735253"/>
            <a:ext cx="7266087" cy="2519397"/>
          </a:xfrm>
        </p:spPr>
        <p:txBody>
          <a:bodyPr/>
          <a:lstStyle/>
          <a:p>
            <a:pPr eaLnBrk="1" hangingPunct="1"/>
            <a:r>
              <a:rPr b="0" dirty="0" smtClean="0">
                <a:solidFill>
                  <a:schemeClr val="tx1"/>
                </a:solidFill>
                <a:ea typeface="楷体_GB2312" pitchFamily="49" charset="-122"/>
              </a:rPr>
              <a:t>“</a:t>
            </a:r>
            <a:r>
              <a:rPr lang="zh-CN" altLang="en-US" dirty="0" smtClean="0">
                <a:solidFill>
                  <a:srgbClr val="C00000"/>
                </a:solidFill>
                <a:ea typeface="楷体_GB2312" pitchFamily="49" charset="-122"/>
              </a:rPr>
              <a:t>一维数组</a:t>
            </a:r>
            <a:r>
              <a:rPr lang="zh-CN" altLang="en-US" b="0" dirty="0" smtClean="0">
                <a:solidFill>
                  <a:schemeClr val="tx1"/>
                </a:solidFill>
                <a:ea typeface="楷体_GB2312" pitchFamily="49" charset="-122"/>
              </a:rPr>
              <a:t>”类型描述</a:t>
            </a:r>
            <a:r>
              <a:rPr lang="zh-CN" altLang="en-US" dirty="0">
                <a:solidFill>
                  <a:srgbClr val="C00000"/>
                </a:solidFill>
                <a:ea typeface="楷体_GB2312" pitchFamily="49" charset="-122"/>
              </a:rPr>
              <a:t>顺序</a:t>
            </a:r>
            <a:r>
              <a:rPr lang="zh-CN" altLang="en-US" b="0" dirty="0" smtClean="0">
                <a:solidFill>
                  <a:schemeClr val="tx1"/>
                </a:solidFill>
                <a:ea typeface="楷体_GB2312" pitchFamily="49" charset="-122"/>
              </a:rPr>
              <a:t>存储结构</a:t>
            </a:r>
            <a:r>
              <a:rPr altLang="en-US" b="0" dirty="0" smtClean="0">
                <a:solidFill>
                  <a:schemeClr val="tx1"/>
                </a:solidFill>
                <a:ea typeface="楷体_GB2312" pitchFamily="49" charset="-122"/>
              </a:rPr>
              <a:t>；</a:t>
            </a:r>
            <a:endParaRPr lang="zh-CN" altLang="en-US" b="0" dirty="0" smtClean="0">
              <a:solidFill>
                <a:schemeClr val="tx1"/>
              </a:solidFill>
              <a:ea typeface="楷体_GB2312" pitchFamily="49" charset="-122"/>
            </a:endParaRPr>
          </a:p>
          <a:p>
            <a:pPr algn="l" eaLnBrk="1" hangingPunct="1"/>
            <a:r>
              <a:rPr lang="zh-CN" altLang="en-US" b="0" dirty="0" smtClean="0">
                <a:solidFill>
                  <a:schemeClr val="tx1"/>
                </a:solidFill>
                <a:ea typeface="楷体_GB2312" pitchFamily="49" charset="-122"/>
              </a:rPr>
              <a:t>“</a:t>
            </a:r>
            <a:r>
              <a:rPr lang="zh-CN" altLang="en-US" dirty="0">
                <a:solidFill>
                  <a:srgbClr val="C00000"/>
                </a:solidFill>
                <a:ea typeface="楷体_GB2312" pitchFamily="49" charset="-122"/>
              </a:rPr>
              <a:t>指针</a:t>
            </a:r>
            <a:r>
              <a:rPr lang="zh-CN" altLang="en-US" b="0" dirty="0" smtClean="0">
                <a:solidFill>
                  <a:schemeClr val="tx1"/>
                </a:solidFill>
                <a:ea typeface="楷体_GB2312" pitchFamily="49" charset="-122"/>
              </a:rPr>
              <a:t>”类型描述</a:t>
            </a:r>
            <a:r>
              <a:rPr lang="zh-CN" altLang="en-US" dirty="0">
                <a:solidFill>
                  <a:srgbClr val="C00000"/>
                </a:solidFill>
                <a:ea typeface="楷体_GB2312" pitchFamily="49" charset="-122"/>
              </a:rPr>
              <a:t>链式</a:t>
            </a:r>
            <a:r>
              <a:rPr lang="zh-CN" altLang="en-US" b="0" dirty="0" smtClean="0">
                <a:solidFill>
                  <a:schemeClr val="tx1"/>
                </a:solidFill>
                <a:ea typeface="楷体_GB2312" pitchFamily="49" charset="-122"/>
              </a:rPr>
              <a:t>存储结构</a:t>
            </a:r>
            <a:r>
              <a:rPr altLang="en-US" b="0" dirty="0" smtClean="0">
                <a:solidFill>
                  <a:schemeClr val="tx1"/>
                </a:solidFill>
                <a:ea typeface="楷体_GB2312" pitchFamily="49" charset="-122"/>
              </a:rPr>
              <a:t>。</a:t>
            </a:r>
            <a:endParaRPr lang="zh-CN" altLang="en-US" b="0" dirty="0" smtClean="0">
              <a:solidFill>
                <a:schemeClr val="tx1"/>
              </a:solidFill>
              <a:ea typeface="楷体_GB2312" pitchFamily="49" charset="-122"/>
            </a:endParaRPr>
          </a:p>
        </p:txBody>
      </p:sp>
      <p:sp>
        <p:nvSpPr>
          <p:cNvPr id="45058" name="Rectangle 2"/>
          <p:cNvSpPr>
            <a:spLocks noGrp="1" noChangeArrowheads="1"/>
          </p:cNvSpPr>
          <p:nvPr>
            <p:ph type="title" idx="4294967295"/>
          </p:nvPr>
        </p:nvSpPr>
        <p:spPr>
          <a:xfrm>
            <a:off x="0" y="2004993"/>
            <a:ext cx="8617068" cy="1204929"/>
          </a:xfrm>
        </p:spPr>
        <p:txBody>
          <a:bodyPr/>
          <a:lstStyle/>
          <a:p>
            <a:pPr eaLnBrk="1" hangingPunct="1"/>
            <a:r>
              <a:rPr lang="zh-CN" altLang="en-US" sz="3200" dirty="0" smtClean="0">
                <a:solidFill>
                  <a:schemeClr val="tx1"/>
                </a:solidFill>
                <a:ea typeface="楷体_GB2312" pitchFamily="49" charset="-122"/>
              </a:rPr>
              <a:t>因此，在高级程序语言中可以用：</a:t>
            </a:r>
          </a:p>
        </p:txBody>
      </p:sp>
      <p:sp>
        <p:nvSpPr>
          <p:cNvPr id="7"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5" name="内容占位符 46"/>
          <p:cNvSpPr txBox="1">
            <a:spLocks/>
          </p:cNvSpPr>
          <p:nvPr/>
        </p:nvSpPr>
        <p:spPr bwMode="auto">
          <a:xfrm>
            <a:off x="8313" y="78660"/>
            <a:ext cx="4795837" cy="5863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3200" b="1" i="0" u="none" strike="noStrike" kern="0" cap="none" spc="0" normalizeH="0" baseline="0" noProof="0" smtClean="0">
                <a:ln>
                  <a:noFill/>
                </a:ln>
                <a:solidFill>
                  <a:schemeClr val="bg1"/>
                </a:solidFill>
                <a:effectLst/>
                <a:uLnTx/>
                <a:uFillTx/>
                <a:latin typeface="+mn-lt"/>
                <a:ea typeface="+mn-ea"/>
                <a:cs typeface="+mn-cs"/>
              </a:rPr>
              <a:t>数据结构</a:t>
            </a:r>
            <a:r>
              <a:rPr kumimoji="1" lang="en-US" altLang="zh-CN" sz="3200" b="1" i="0" u="none" strike="noStrike" kern="0" cap="none" spc="0" normalizeH="0" baseline="0" noProof="0" smtClean="0">
                <a:ln>
                  <a:noFill/>
                </a:ln>
                <a:solidFill>
                  <a:schemeClr val="bg1"/>
                </a:solidFill>
                <a:effectLst/>
                <a:uLnTx/>
                <a:uFillTx/>
                <a:latin typeface="+mn-lt"/>
                <a:ea typeface="+mn-ea"/>
                <a:cs typeface="+mn-cs"/>
              </a:rPr>
              <a:t>-</a:t>
            </a:r>
            <a:r>
              <a:rPr kumimoji="1" lang="zh-CN" altLang="en-US" sz="3200" b="1" i="0" u="none" strike="noStrike" kern="0" cap="none" spc="0" normalizeH="0" baseline="0" noProof="0" smtClean="0">
                <a:ln>
                  <a:noFill/>
                </a:ln>
                <a:solidFill>
                  <a:schemeClr val="bg1"/>
                </a:solidFill>
                <a:effectLst/>
                <a:uLnTx/>
                <a:uFillTx/>
                <a:latin typeface="+mn-lt"/>
                <a:ea typeface="+mn-ea"/>
                <a:cs typeface="+mn-cs"/>
              </a:rPr>
              <a:t>第一章 绪论</a:t>
            </a:r>
            <a:endParaRPr kumimoji="1" lang="zh-CN" altLang="en-US" sz="3200" b="1"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555570" y="2589201"/>
            <a:ext cx="8001000" cy="1992312"/>
          </a:xfrm>
          <a:prstGeom prst="rect">
            <a:avLst/>
          </a:prstGeom>
          <a:noFill/>
          <a:ln w="9525">
            <a:noFill/>
            <a:miter lim="800000"/>
            <a:headEnd/>
            <a:tailEnd/>
          </a:ln>
        </p:spPr>
        <p:txBody>
          <a:bodyPr>
            <a:spAutoFit/>
          </a:bodyPr>
          <a:lstStyle/>
          <a:p>
            <a:pPr>
              <a:lnSpc>
                <a:spcPct val="130000"/>
              </a:lnSpc>
              <a:spcBef>
                <a:spcPct val="50000"/>
              </a:spcBef>
            </a:pPr>
            <a:r>
              <a:rPr lang="en-US" altLang="zh-CN" sz="3200" b="0" dirty="0">
                <a:solidFill>
                  <a:srgbClr val="0000FF"/>
                </a:solidFill>
                <a:latin typeface="楷体_GB2312" pitchFamily="49" charset="-122"/>
                <a:ea typeface="楷体_GB2312" pitchFamily="49" charset="-122"/>
              </a:rPr>
              <a:t>   </a:t>
            </a:r>
            <a:r>
              <a:rPr lang="en-US" altLang="zh-CN" sz="3200" b="0" dirty="0">
                <a:solidFill>
                  <a:srgbClr val="000000"/>
                </a:solidFill>
                <a:latin typeface="楷体_GB2312" pitchFamily="49" charset="-122"/>
                <a:ea typeface="楷体_GB2312" pitchFamily="49" charset="-122"/>
              </a:rPr>
              <a:t> </a:t>
            </a:r>
            <a:r>
              <a:rPr lang="zh-CN" altLang="en-US" sz="3200" b="0" dirty="0">
                <a:solidFill>
                  <a:srgbClr val="000000"/>
                </a:solidFill>
                <a:latin typeface="楷体_GB2312" pitchFamily="49" charset="-122"/>
                <a:ea typeface="楷体_GB2312" pitchFamily="49" charset="-122"/>
              </a:rPr>
              <a:t>在用高级程序语言编写的程序中，必须对程序中出现的每个变量、常量或表达式，明确说明它们所属的数据类型。</a:t>
            </a:r>
          </a:p>
        </p:txBody>
      </p:sp>
      <p:sp>
        <p:nvSpPr>
          <p:cNvPr id="46083" name="Text Box 3">
            <a:hlinkClick r:id="" action="ppaction://hlinkshowjump?jump=nextslide"/>
          </p:cNvPr>
          <p:cNvSpPr txBox="1">
            <a:spLocks noChangeArrowheads="1"/>
          </p:cNvSpPr>
          <p:nvPr/>
        </p:nvSpPr>
        <p:spPr bwMode="auto">
          <a:xfrm>
            <a:off x="409518" y="1639863"/>
            <a:ext cx="5029200" cy="617285"/>
          </a:xfrm>
          <a:prstGeom prst="rect">
            <a:avLst/>
          </a:prstGeom>
          <a:noFill/>
          <a:ln w="9525">
            <a:noFill/>
            <a:miter lim="800000"/>
            <a:headEnd/>
            <a:tailEnd/>
          </a:ln>
        </p:spPr>
        <p:txBody>
          <a:bodyPr>
            <a:spAutoFit/>
          </a:bodyPr>
          <a:lstStyle/>
          <a:p>
            <a:pPr>
              <a:lnSpc>
                <a:spcPct val="120000"/>
              </a:lnSpc>
              <a:spcBef>
                <a:spcPts val="600"/>
              </a:spcBef>
              <a:buClr>
                <a:srgbClr val="000000"/>
              </a:buClr>
              <a:buSzPct val="90000"/>
              <a:buFont typeface="Wingdings" pitchFamily="2" charset="2"/>
              <a:buChar char="§"/>
            </a:pPr>
            <a:r>
              <a:rPr lang="zh-CN" altLang="en-US" sz="3200" dirty="0" smtClean="0">
                <a:solidFill>
                  <a:srgbClr val="0070C0"/>
                </a:solidFill>
                <a:latin typeface="Tahoma" pitchFamily="34" charset="0"/>
              </a:rPr>
              <a:t> 数据类型</a:t>
            </a:r>
            <a:endParaRPr lang="zh-CN" altLang="en-US" sz="3200" dirty="0">
              <a:solidFill>
                <a:srgbClr val="0070C0"/>
              </a:solidFill>
              <a:latin typeface="Tahoma" pitchFamily="34" charset="0"/>
            </a:endParaRP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73005" y="1639296"/>
            <a:ext cx="7447873" cy="584775"/>
          </a:xfrm>
          <a:prstGeom prst="rect">
            <a:avLst/>
          </a:prstGeom>
          <a:noFill/>
          <a:ln w="9525">
            <a:noFill/>
            <a:miter lim="800000"/>
            <a:headEnd/>
            <a:tailEnd/>
          </a:ln>
        </p:spPr>
        <p:txBody>
          <a:bodyPr wrap="none">
            <a:spAutoFit/>
          </a:bodyPr>
          <a:lstStyle/>
          <a:p>
            <a:r>
              <a:rPr lang="zh-CN" altLang="en-US" sz="3200" b="0" dirty="0">
                <a:solidFill>
                  <a:srgbClr val="000000"/>
                </a:solidFill>
                <a:latin typeface="楷体_GB2312" pitchFamily="49" charset="-122"/>
                <a:ea typeface="楷体_GB2312" pitchFamily="49" charset="-122"/>
              </a:rPr>
              <a:t>例如，</a:t>
            </a:r>
            <a:r>
              <a:rPr lang="en-US" altLang="zh-CN" sz="3200" dirty="0">
                <a:solidFill>
                  <a:srgbClr val="C00000"/>
                </a:solidFill>
                <a:ea typeface="楷体_GB2312" pitchFamily="49" charset="-122"/>
              </a:rPr>
              <a:t>C</a:t>
            </a:r>
            <a:r>
              <a:rPr lang="en-US" altLang="zh-CN" sz="3200" dirty="0">
                <a:solidFill>
                  <a:srgbClr val="C00000"/>
                </a:solidFill>
                <a:latin typeface="楷体_GB2312" pitchFamily="49" charset="-122"/>
                <a:ea typeface="楷体_GB2312" pitchFamily="49" charset="-122"/>
              </a:rPr>
              <a:t> </a:t>
            </a:r>
            <a:r>
              <a:rPr lang="zh-CN" altLang="en-US" sz="3200" b="0" dirty="0">
                <a:solidFill>
                  <a:srgbClr val="000000"/>
                </a:solidFill>
                <a:latin typeface="楷体_GB2312" pitchFamily="49" charset="-122"/>
                <a:ea typeface="楷体_GB2312" pitchFamily="49" charset="-122"/>
              </a:rPr>
              <a:t>语言中提供的</a:t>
            </a:r>
            <a:r>
              <a:rPr lang="zh-CN" altLang="en-US" sz="3200" dirty="0">
                <a:solidFill>
                  <a:srgbClr val="C00000"/>
                </a:solidFill>
                <a:latin typeface="楷体_GB2312" pitchFamily="49" charset="-122"/>
                <a:ea typeface="楷体_GB2312" pitchFamily="49" charset="-122"/>
              </a:rPr>
              <a:t>基本数据类型</a:t>
            </a:r>
            <a:r>
              <a:rPr lang="zh-CN" altLang="en-US" sz="3200" b="0" dirty="0">
                <a:solidFill>
                  <a:srgbClr val="000000"/>
                </a:solidFill>
                <a:latin typeface="楷体_GB2312" pitchFamily="49" charset="-122"/>
                <a:ea typeface="楷体_GB2312" pitchFamily="49" charset="-122"/>
              </a:rPr>
              <a:t>有</a:t>
            </a:r>
            <a:r>
              <a:rPr lang="en-US" altLang="zh-CN" sz="3200" b="0" dirty="0">
                <a:solidFill>
                  <a:srgbClr val="000000"/>
                </a:solidFill>
                <a:latin typeface="楷体_GB2312" pitchFamily="49" charset="-122"/>
                <a:ea typeface="楷体_GB2312" pitchFamily="49" charset="-122"/>
              </a:rPr>
              <a:t>:</a:t>
            </a:r>
            <a:endParaRPr lang="en-US" altLang="zh-CN" sz="3200" b="0" dirty="0">
              <a:solidFill>
                <a:srgbClr val="000000"/>
              </a:solidFill>
            </a:endParaRPr>
          </a:p>
        </p:txBody>
      </p:sp>
      <p:sp>
        <p:nvSpPr>
          <p:cNvPr id="47107" name="Text Box 3"/>
          <p:cNvSpPr txBox="1">
            <a:spLocks noChangeArrowheads="1"/>
          </p:cNvSpPr>
          <p:nvPr/>
        </p:nvSpPr>
        <p:spPr bwMode="auto">
          <a:xfrm>
            <a:off x="773055" y="2411385"/>
            <a:ext cx="1794081" cy="584775"/>
          </a:xfrm>
          <a:prstGeom prst="rect">
            <a:avLst/>
          </a:prstGeom>
          <a:noFill/>
          <a:ln w="9525">
            <a:noFill/>
            <a:miter lim="800000"/>
            <a:headEnd/>
            <a:tailEnd/>
          </a:ln>
        </p:spPr>
        <p:txBody>
          <a:bodyPr wrap="none">
            <a:spAutoFit/>
          </a:bodyPr>
          <a:lstStyle/>
          <a:p>
            <a:r>
              <a:rPr lang="zh-CN" altLang="en-US" sz="3200" b="0">
                <a:solidFill>
                  <a:srgbClr val="000000"/>
                </a:solidFill>
              </a:rPr>
              <a:t>整型   </a:t>
            </a:r>
            <a:r>
              <a:rPr lang="en-US" altLang="zh-CN" sz="3200" b="0">
                <a:solidFill>
                  <a:srgbClr val="000000"/>
                </a:solidFill>
              </a:rPr>
              <a:t>int</a:t>
            </a:r>
          </a:p>
        </p:txBody>
      </p:sp>
      <p:sp>
        <p:nvSpPr>
          <p:cNvPr id="47108" name="Text Box 4"/>
          <p:cNvSpPr txBox="1">
            <a:spLocks noChangeArrowheads="1"/>
          </p:cNvSpPr>
          <p:nvPr/>
        </p:nvSpPr>
        <p:spPr bwMode="auto">
          <a:xfrm>
            <a:off x="773055" y="3119410"/>
            <a:ext cx="2525050" cy="584775"/>
          </a:xfrm>
          <a:prstGeom prst="rect">
            <a:avLst/>
          </a:prstGeom>
          <a:noFill/>
          <a:ln w="9525">
            <a:noFill/>
            <a:miter lim="800000"/>
            <a:headEnd/>
            <a:tailEnd/>
          </a:ln>
        </p:spPr>
        <p:txBody>
          <a:bodyPr wrap="none">
            <a:spAutoFit/>
          </a:bodyPr>
          <a:lstStyle/>
          <a:p>
            <a:r>
              <a:rPr lang="zh-CN" altLang="en-US" sz="3200" b="0">
                <a:solidFill>
                  <a:srgbClr val="000000"/>
                </a:solidFill>
              </a:rPr>
              <a:t>浮点型   </a:t>
            </a:r>
            <a:r>
              <a:rPr lang="en-US" altLang="zh-CN" sz="3200" b="0">
                <a:solidFill>
                  <a:srgbClr val="000000"/>
                </a:solidFill>
              </a:rPr>
              <a:t>float</a:t>
            </a:r>
          </a:p>
        </p:txBody>
      </p:sp>
      <p:sp>
        <p:nvSpPr>
          <p:cNvPr id="47109" name="Text Box 5"/>
          <p:cNvSpPr txBox="1">
            <a:spLocks noChangeArrowheads="1"/>
          </p:cNvSpPr>
          <p:nvPr/>
        </p:nvSpPr>
        <p:spPr bwMode="auto">
          <a:xfrm>
            <a:off x="754005" y="4687860"/>
            <a:ext cx="2526654" cy="584775"/>
          </a:xfrm>
          <a:prstGeom prst="rect">
            <a:avLst/>
          </a:prstGeom>
          <a:noFill/>
          <a:ln w="9525">
            <a:noFill/>
            <a:miter lim="800000"/>
            <a:headEnd/>
            <a:tailEnd/>
          </a:ln>
        </p:spPr>
        <p:txBody>
          <a:bodyPr wrap="none">
            <a:spAutoFit/>
          </a:bodyPr>
          <a:lstStyle/>
          <a:p>
            <a:r>
              <a:rPr lang="zh-CN" altLang="en-US" sz="3200" b="0">
                <a:solidFill>
                  <a:srgbClr val="000000"/>
                </a:solidFill>
              </a:rPr>
              <a:t>字符型   </a:t>
            </a:r>
            <a:r>
              <a:rPr lang="en-US" altLang="zh-CN" sz="3200" b="0">
                <a:solidFill>
                  <a:srgbClr val="000000"/>
                </a:solidFill>
              </a:rPr>
              <a:t>char</a:t>
            </a:r>
          </a:p>
        </p:txBody>
      </p:sp>
      <p:sp>
        <p:nvSpPr>
          <p:cNvPr id="47110" name="Text Box 6"/>
          <p:cNvSpPr txBox="1">
            <a:spLocks noChangeArrowheads="1"/>
          </p:cNvSpPr>
          <p:nvPr/>
        </p:nvSpPr>
        <p:spPr bwMode="auto">
          <a:xfrm>
            <a:off x="754005" y="5538760"/>
            <a:ext cx="5200463" cy="584775"/>
          </a:xfrm>
          <a:prstGeom prst="rect">
            <a:avLst/>
          </a:prstGeom>
          <a:noFill/>
          <a:ln w="9525">
            <a:noFill/>
            <a:miter lim="800000"/>
            <a:headEnd/>
            <a:tailEnd/>
          </a:ln>
        </p:spPr>
        <p:txBody>
          <a:bodyPr wrap="none">
            <a:spAutoFit/>
          </a:bodyPr>
          <a:lstStyle/>
          <a:p>
            <a:r>
              <a:rPr lang="zh-CN" altLang="en-US" sz="3200" b="0">
                <a:solidFill>
                  <a:srgbClr val="000000"/>
                </a:solidFill>
              </a:rPr>
              <a:t>逻辑型   </a:t>
            </a:r>
            <a:r>
              <a:rPr lang="en-US" altLang="zh-CN" sz="3200" b="0">
                <a:solidFill>
                  <a:srgbClr val="000000"/>
                </a:solidFill>
              </a:rPr>
              <a:t>bool  </a:t>
            </a:r>
            <a:r>
              <a:rPr lang="zh-CN" altLang="en-US" sz="3200" b="0">
                <a:solidFill>
                  <a:srgbClr val="000000"/>
                </a:solidFill>
              </a:rPr>
              <a:t>（ </a:t>
            </a:r>
            <a:r>
              <a:rPr lang="en-US" altLang="zh-CN" sz="3200" b="0">
                <a:solidFill>
                  <a:srgbClr val="000000"/>
                </a:solidFill>
              </a:rPr>
              <a:t>C++</a:t>
            </a:r>
            <a:r>
              <a:rPr lang="zh-CN" altLang="en-US" sz="3200" b="0">
                <a:solidFill>
                  <a:srgbClr val="000000"/>
                </a:solidFill>
              </a:rPr>
              <a:t>语言）</a:t>
            </a:r>
          </a:p>
        </p:txBody>
      </p:sp>
      <p:sp>
        <p:nvSpPr>
          <p:cNvPr id="47111" name="Rectangle 7"/>
          <p:cNvSpPr>
            <a:spLocks noChangeArrowheads="1"/>
          </p:cNvSpPr>
          <p:nvPr/>
        </p:nvSpPr>
        <p:spPr bwMode="auto">
          <a:xfrm>
            <a:off x="754005" y="3881410"/>
            <a:ext cx="3222357" cy="584775"/>
          </a:xfrm>
          <a:prstGeom prst="rect">
            <a:avLst/>
          </a:prstGeom>
          <a:noFill/>
          <a:ln w="9525">
            <a:noFill/>
            <a:miter lim="800000"/>
            <a:headEnd/>
            <a:tailEnd/>
          </a:ln>
        </p:spPr>
        <p:txBody>
          <a:bodyPr wrap="none">
            <a:spAutoFit/>
          </a:bodyPr>
          <a:lstStyle/>
          <a:p>
            <a:r>
              <a:rPr lang="zh-CN" altLang="en-US" sz="3200" b="0">
                <a:solidFill>
                  <a:srgbClr val="000000"/>
                </a:solidFill>
              </a:rPr>
              <a:t>双精度型  </a:t>
            </a:r>
            <a:r>
              <a:rPr lang="en-US" altLang="zh-CN" sz="3200" b="0">
                <a:solidFill>
                  <a:srgbClr val="000000"/>
                </a:solidFill>
              </a:rPr>
              <a:t>double</a:t>
            </a:r>
          </a:p>
        </p:txBody>
      </p:sp>
      <p:sp>
        <p:nvSpPr>
          <p:cNvPr id="47112" name="AutoShape 8"/>
          <p:cNvSpPr>
            <a:spLocks/>
          </p:cNvSpPr>
          <p:nvPr/>
        </p:nvSpPr>
        <p:spPr bwMode="auto">
          <a:xfrm>
            <a:off x="4030605" y="3249585"/>
            <a:ext cx="285750" cy="1009650"/>
          </a:xfrm>
          <a:prstGeom prst="rightBrace">
            <a:avLst>
              <a:gd name="adj1" fmla="val 29444"/>
              <a:gd name="adj2" fmla="val 50000"/>
            </a:avLst>
          </a:prstGeom>
          <a:noFill/>
          <a:ln w="38100">
            <a:solidFill>
              <a:srgbClr val="000000"/>
            </a:solidFill>
            <a:round/>
            <a:headEnd/>
            <a:tailEnd/>
          </a:ln>
        </p:spPr>
        <p:txBody>
          <a:bodyPr wrap="none" anchor="ctr"/>
          <a:lstStyle/>
          <a:p>
            <a:pPr algn="ctr"/>
            <a:endParaRPr lang="zh-CN" altLang="zh-CN" sz="3200" b="0">
              <a:solidFill>
                <a:srgbClr val="000000"/>
              </a:solidFill>
            </a:endParaRPr>
          </a:p>
        </p:txBody>
      </p:sp>
      <p:sp>
        <p:nvSpPr>
          <p:cNvPr id="47113" name="Text Box 9"/>
          <p:cNvSpPr txBox="1">
            <a:spLocks noChangeArrowheads="1"/>
          </p:cNvSpPr>
          <p:nvPr/>
        </p:nvSpPr>
        <p:spPr bwMode="auto">
          <a:xfrm>
            <a:off x="4506855" y="3462310"/>
            <a:ext cx="3523722" cy="584775"/>
          </a:xfrm>
          <a:prstGeom prst="rect">
            <a:avLst/>
          </a:prstGeom>
          <a:noFill/>
          <a:ln w="9525">
            <a:noFill/>
            <a:miter lim="800000"/>
            <a:headEnd/>
            <a:tailEnd/>
          </a:ln>
        </p:spPr>
        <p:txBody>
          <a:bodyPr wrap="none">
            <a:spAutoFit/>
          </a:bodyPr>
          <a:lstStyle/>
          <a:p>
            <a:r>
              <a:rPr lang="zh-CN" altLang="en-US" sz="3200" b="0">
                <a:solidFill>
                  <a:srgbClr val="000000"/>
                </a:solidFill>
              </a:rPr>
              <a:t>实型（ </a:t>
            </a:r>
            <a:r>
              <a:rPr lang="en-US" altLang="zh-CN" sz="3200" b="0">
                <a:solidFill>
                  <a:srgbClr val="000000"/>
                </a:solidFill>
              </a:rPr>
              <a:t>C++</a:t>
            </a:r>
            <a:r>
              <a:rPr lang="zh-CN" altLang="en-US" sz="3200" b="0">
                <a:solidFill>
                  <a:srgbClr val="000000"/>
                </a:solidFill>
              </a:rPr>
              <a:t>语言）</a:t>
            </a:r>
          </a:p>
        </p:txBody>
      </p:sp>
      <p:sp>
        <p:nvSpPr>
          <p:cNvPr id="19" name="内容占位符 18"/>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20"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6" name="Picture 6" descr="C:\Users\Administrator\AppData\Roaming\360se6\Application\User Data\temp\cepUyPT3eBjUA.jpg"/>
          <p:cNvPicPr>
            <a:picLocks noChangeAspect="1" noChangeArrowheads="1"/>
          </p:cNvPicPr>
          <p:nvPr/>
        </p:nvPicPr>
        <p:blipFill>
          <a:blip r:embed="rId2" cstate="print"/>
          <a:srcRect/>
          <a:stretch>
            <a:fillRect/>
          </a:stretch>
        </p:blipFill>
        <p:spPr bwMode="auto">
          <a:xfrm>
            <a:off x="5046669" y="3758178"/>
            <a:ext cx="3877336" cy="2559042"/>
          </a:xfrm>
          <a:prstGeom prst="rect">
            <a:avLst/>
          </a:prstGeom>
          <a:noFill/>
        </p:spPr>
      </p:pic>
      <p:pic>
        <p:nvPicPr>
          <p:cNvPr id="158724" name="Picture 4" descr="C:\Users\Administrator\AppData\Roaming\360se6\Application\User Data\temp\cebZzh45ZQ7ho.jpg"/>
          <p:cNvPicPr>
            <a:picLocks noChangeAspect="1" noChangeArrowheads="1"/>
          </p:cNvPicPr>
          <p:nvPr/>
        </p:nvPicPr>
        <p:blipFill>
          <a:blip r:embed="rId3" cstate="print"/>
          <a:srcRect/>
          <a:stretch>
            <a:fillRect/>
          </a:stretch>
        </p:blipFill>
        <p:spPr bwMode="auto">
          <a:xfrm>
            <a:off x="5083182" y="1348320"/>
            <a:ext cx="3768774" cy="2434628"/>
          </a:xfrm>
          <a:prstGeom prst="rect">
            <a:avLst/>
          </a:prstGeom>
          <a:noFill/>
        </p:spPr>
      </p:pic>
      <p:pic>
        <p:nvPicPr>
          <p:cNvPr id="158734" name="Picture 14" descr="C:\Users\Administrator\AppData\Roaming\360se6\Application\User Data\temp\u=787038658,3152875538&amp;fm=21&amp;gp=0.jpg"/>
          <p:cNvPicPr>
            <a:picLocks noChangeAspect="1" noChangeArrowheads="1"/>
          </p:cNvPicPr>
          <p:nvPr/>
        </p:nvPicPr>
        <p:blipFill>
          <a:blip r:embed="rId4" cstate="print"/>
          <a:srcRect/>
          <a:stretch>
            <a:fillRect/>
          </a:stretch>
        </p:blipFill>
        <p:spPr bwMode="auto">
          <a:xfrm>
            <a:off x="665109" y="1019142"/>
            <a:ext cx="3294045" cy="1985453"/>
          </a:xfrm>
          <a:prstGeom prst="rect">
            <a:avLst/>
          </a:prstGeom>
          <a:noFill/>
        </p:spPr>
      </p:pic>
      <p:pic>
        <p:nvPicPr>
          <p:cNvPr id="212994" name="Picture 2" descr="http://img.mp.itc.cn/upload/20170206/14f7b2a3e862447494d9aaf488eeac82_th.jpg"/>
          <p:cNvPicPr>
            <a:picLocks noChangeAspect="1" noChangeArrowheads="1"/>
          </p:cNvPicPr>
          <p:nvPr/>
        </p:nvPicPr>
        <p:blipFill>
          <a:blip r:embed="rId5" cstate="print"/>
          <a:srcRect/>
          <a:stretch>
            <a:fillRect/>
          </a:stretch>
        </p:blipFill>
        <p:spPr bwMode="auto">
          <a:xfrm>
            <a:off x="9809" y="3205422"/>
            <a:ext cx="4680726" cy="3635365"/>
          </a:xfrm>
          <a:prstGeom prst="rect">
            <a:avLst/>
          </a:prstGeom>
          <a:noFill/>
        </p:spPr>
      </p:pic>
      <p:sp>
        <p:nvSpPr>
          <p:cNvPr id="8" name="内容占位符 6"/>
          <p:cNvSpPr>
            <a:spLocks noGrp="1"/>
          </p:cNvSpPr>
          <p:nvPr>
            <p:ph sz="quarter" idx="16"/>
          </p:nvPr>
        </p:nvSpPr>
        <p:spPr>
          <a:xfrm>
            <a:off x="8313" y="78660"/>
            <a:ext cx="4795837" cy="586316"/>
          </a:xfrm>
        </p:spPr>
        <p:txBody>
          <a:bodyPr/>
          <a:lstStyle/>
          <a:p>
            <a:pPr lvl="0"/>
            <a:r>
              <a:rPr dirty="0" smtClean="0"/>
              <a:t>数据结构</a:t>
            </a:r>
          </a:p>
        </p:txBody>
      </p:sp>
    </p:spTree>
    <p:extLst>
      <p:ext uri="{BB962C8B-B14F-4D97-AF65-F5344CB8AC3E}">
        <p14:creationId xmlns:p14="http://schemas.microsoft.com/office/powerpoint/2010/main" val="64777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58734"/>
                                        </p:tgtEl>
                                        <p:attrNameLst>
                                          <p:attrName>style.visibility</p:attrName>
                                        </p:attrNameLst>
                                      </p:cBhvr>
                                      <p:to>
                                        <p:strVal val="visible"/>
                                      </p:to>
                                    </p:set>
                                    <p:anim calcmode="lin" valueType="num">
                                      <p:cBhvr>
                                        <p:cTn id="7" dur="1000" fill="hold"/>
                                        <p:tgtEl>
                                          <p:spTgt spid="158734"/>
                                        </p:tgtEl>
                                        <p:attrNameLst>
                                          <p:attrName>ppt_w</p:attrName>
                                        </p:attrNameLst>
                                      </p:cBhvr>
                                      <p:tavLst>
                                        <p:tav tm="0">
                                          <p:val>
                                            <p:strVal val="#ppt_w+.3"/>
                                          </p:val>
                                        </p:tav>
                                        <p:tav tm="100000">
                                          <p:val>
                                            <p:strVal val="#ppt_w"/>
                                          </p:val>
                                        </p:tav>
                                      </p:tavLst>
                                    </p:anim>
                                    <p:anim calcmode="lin" valueType="num">
                                      <p:cBhvr>
                                        <p:cTn id="8" dur="1000" fill="hold"/>
                                        <p:tgtEl>
                                          <p:spTgt spid="158734"/>
                                        </p:tgtEl>
                                        <p:attrNameLst>
                                          <p:attrName>ppt_h</p:attrName>
                                        </p:attrNameLst>
                                      </p:cBhvr>
                                      <p:tavLst>
                                        <p:tav tm="0">
                                          <p:val>
                                            <p:strVal val="#ppt_h"/>
                                          </p:val>
                                        </p:tav>
                                        <p:tav tm="100000">
                                          <p:val>
                                            <p:strVal val="#ppt_h"/>
                                          </p:val>
                                        </p:tav>
                                      </p:tavLst>
                                    </p:anim>
                                    <p:animEffect transition="in" filter="fade">
                                      <p:cBhvr>
                                        <p:cTn id="9" dur="1000"/>
                                        <p:tgtEl>
                                          <p:spTgt spid="158734"/>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158724"/>
                                        </p:tgtEl>
                                        <p:attrNameLst>
                                          <p:attrName>style.visibility</p:attrName>
                                        </p:attrNameLst>
                                      </p:cBhvr>
                                      <p:to>
                                        <p:strVal val="visible"/>
                                      </p:to>
                                    </p:set>
                                    <p:anim calcmode="lin" valueType="num">
                                      <p:cBhvr>
                                        <p:cTn id="14" dur="1000" fill="hold"/>
                                        <p:tgtEl>
                                          <p:spTgt spid="158724"/>
                                        </p:tgtEl>
                                        <p:attrNameLst>
                                          <p:attrName>ppt_w</p:attrName>
                                        </p:attrNameLst>
                                      </p:cBhvr>
                                      <p:tavLst>
                                        <p:tav tm="0">
                                          <p:val>
                                            <p:strVal val="#ppt_w+.3"/>
                                          </p:val>
                                        </p:tav>
                                        <p:tav tm="100000">
                                          <p:val>
                                            <p:strVal val="#ppt_w"/>
                                          </p:val>
                                        </p:tav>
                                      </p:tavLst>
                                    </p:anim>
                                    <p:anim calcmode="lin" valueType="num">
                                      <p:cBhvr>
                                        <p:cTn id="15" dur="1000" fill="hold"/>
                                        <p:tgtEl>
                                          <p:spTgt spid="158724"/>
                                        </p:tgtEl>
                                        <p:attrNameLst>
                                          <p:attrName>ppt_h</p:attrName>
                                        </p:attrNameLst>
                                      </p:cBhvr>
                                      <p:tavLst>
                                        <p:tav tm="0">
                                          <p:val>
                                            <p:strVal val="#ppt_h"/>
                                          </p:val>
                                        </p:tav>
                                        <p:tav tm="100000">
                                          <p:val>
                                            <p:strVal val="#ppt_h"/>
                                          </p:val>
                                        </p:tav>
                                      </p:tavLst>
                                    </p:anim>
                                    <p:animEffect transition="in" filter="fade">
                                      <p:cBhvr>
                                        <p:cTn id="16" dur="1000"/>
                                        <p:tgtEl>
                                          <p:spTgt spid="158724"/>
                                        </p:tgtEl>
                                      </p:cBhvr>
                                    </p:animEffect>
                                  </p:childTnLst>
                                </p:cTn>
                              </p:par>
                              <p:par>
                                <p:cTn id="17" presetID="50" presetClass="entr" presetSubtype="0" decel="100000" fill="hold" nodeType="withEffect">
                                  <p:stCondLst>
                                    <p:cond delay="0"/>
                                  </p:stCondLst>
                                  <p:childTnLst>
                                    <p:set>
                                      <p:cBhvr>
                                        <p:cTn id="18" dur="1" fill="hold">
                                          <p:stCondLst>
                                            <p:cond delay="0"/>
                                          </p:stCondLst>
                                        </p:cTn>
                                        <p:tgtEl>
                                          <p:spTgt spid="158726"/>
                                        </p:tgtEl>
                                        <p:attrNameLst>
                                          <p:attrName>style.visibility</p:attrName>
                                        </p:attrNameLst>
                                      </p:cBhvr>
                                      <p:to>
                                        <p:strVal val="visible"/>
                                      </p:to>
                                    </p:set>
                                    <p:anim calcmode="lin" valueType="num">
                                      <p:cBhvr>
                                        <p:cTn id="19" dur="1000" fill="hold"/>
                                        <p:tgtEl>
                                          <p:spTgt spid="158726"/>
                                        </p:tgtEl>
                                        <p:attrNameLst>
                                          <p:attrName>ppt_w</p:attrName>
                                        </p:attrNameLst>
                                      </p:cBhvr>
                                      <p:tavLst>
                                        <p:tav tm="0">
                                          <p:val>
                                            <p:strVal val="#ppt_w+.3"/>
                                          </p:val>
                                        </p:tav>
                                        <p:tav tm="100000">
                                          <p:val>
                                            <p:strVal val="#ppt_w"/>
                                          </p:val>
                                        </p:tav>
                                      </p:tavLst>
                                    </p:anim>
                                    <p:anim calcmode="lin" valueType="num">
                                      <p:cBhvr>
                                        <p:cTn id="20" dur="1000" fill="hold"/>
                                        <p:tgtEl>
                                          <p:spTgt spid="158726"/>
                                        </p:tgtEl>
                                        <p:attrNameLst>
                                          <p:attrName>ppt_h</p:attrName>
                                        </p:attrNameLst>
                                      </p:cBhvr>
                                      <p:tavLst>
                                        <p:tav tm="0">
                                          <p:val>
                                            <p:strVal val="#ppt_h"/>
                                          </p:val>
                                        </p:tav>
                                        <p:tav tm="100000">
                                          <p:val>
                                            <p:strVal val="#ppt_h"/>
                                          </p:val>
                                        </p:tav>
                                      </p:tavLst>
                                    </p:anim>
                                    <p:animEffect transition="in" filter="fade">
                                      <p:cBhvr>
                                        <p:cTn id="21" dur="1000"/>
                                        <p:tgtEl>
                                          <p:spTgt spid="1587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12994"/>
                                        </p:tgtEl>
                                        <p:attrNameLst>
                                          <p:attrName>style.visibility</p:attrName>
                                        </p:attrNameLst>
                                      </p:cBhvr>
                                      <p:to>
                                        <p:strVal val="visible"/>
                                      </p:to>
                                    </p:set>
                                    <p:animEffect transition="in" filter="wipe(down)">
                                      <p:cBhvr>
                                        <p:cTn id="26" dur="500"/>
                                        <p:tgtEl>
                                          <p:spTgt spid="212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53970" y="3736958"/>
            <a:ext cx="8153400" cy="1274195"/>
          </a:xfrm>
          <a:prstGeom prst="rect">
            <a:avLst/>
          </a:prstGeom>
          <a:noFill/>
          <a:ln w="9525">
            <a:noFill/>
            <a:miter lim="800000"/>
            <a:headEnd/>
            <a:tailEnd/>
          </a:ln>
        </p:spPr>
        <p:txBody>
          <a:bodyPr>
            <a:spAutoFit/>
          </a:bodyPr>
          <a:lstStyle/>
          <a:p>
            <a:pPr>
              <a:lnSpc>
                <a:spcPct val="120000"/>
              </a:lnSpc>
            </a:pPr>
            <a:r>
              <a:rPr lang="en-US" altLang="zh-CN" sz="3200" b="0" dirty="0">
                <a:latin typeface="楷体_GB2312" pitchFamily="49" charset="-122"/>
                <a:ea typeface="楷体_GB2312" pitchFamily="49" charset="-122"/>
              </a:rPr>
              <a:t>   </a:t>
            </a:r>
            <a:r>
              <a:rPr lang="en-US" altLang="zh-CN" sz="3200" b="0" dirty="0" smtClean="0">
                <a:latin typeface="楷体_GB2312" pitchFamily="49" charset="-122"/>
                <a:ea typeface="楷体_GB2312" pitchFamily="49" charset="-122"/>
              </a:rPr>
              <a:t> </a:t>
            </a:r>
            <a:r>
              <a:rPr lang="zh-CN" altLang="en-US" sz="3200" dirty="0" smtClean="0">
                <a:solidFill>
                  <a:srgbClr val="0070C0"/>
                </a:solidFill>
                <a:latin typeface="楷体_GB2312" pitchFamily="49" charset="-122"/>
                <a:ea typeface="楷体_GB2312" pitchFamily="49" charset="-122"/>
              </a:rPr>
              <a:t>数据类型</a:t>
            </a:r>
            <a:r>
              <a:rPr lang="zh-CN" altLang="en-US" sz="3200" b="0" dirty="0" smtClean="0">
                <a:ea typeface="楷体_GB2312" pitchFamily="49" charset="-122"/>
              </a:rPr>
              <a:t>是</a:t>
            </a:r>
            <a:r>
              <a:rPr lang="zh-CN" altLang="en-US" sz="3200" b="0" dirty="0">
                <a:ea typeface="楷体_GB2312" pitchFamily="49" charset="-122"/>
              </a:rPr>
              <a:t>一</a:t>
            </a:r>
            <a:r>
              <a:rPr lang="zh-CN" altLang="en-US" sz="3200" b="0" dirty="0" smtClean="0">
                <a:ea typeface="楷体_GB2312" pitchFamily="49" charset="-122"/>
              </a:rPr>
              <a:t>个</a:t>
            </a:r>
            <a:r>
              <a:rPr lang="zh-CN" altLang="en-US" sz="3200" dirty="0">
                <a:solidFill>
                  <a:srgbClr val="C00000"/>
                </a:solidFill>
                <a:latin typeface="楷体_GB2312" pitchFamily="49" charset="-122"/>
                <a:ea typeface="楷体_GB2312" pitchFamily="49" charset="-122"/>
              </a:rPr>
              <a:t>值的集合</a:t>
            </a:r>
            <a:r>
              <a:rPr lang="zh-CN" altLang="en-US" sz="3200" b="0" dirty="0">
                <a:ea typeface="楷体_GB2312" pitchFamily="49" charset="-122"/>
              </a:rPr>
              <a:t>和定义在此集合上</a:t>
            </a:r>
            <a:r>
              <a:rPr lang="zh-CN" altLang="en-US" sz="3200" b="0" dirty="0" smtClean="0">
                <a:ea typeface="楷体_GB2312" pitchFamily="49" charset="-122"/>
              </a:rPr>
              <a:t>的</a:t>
            </a:r>
            <a:r>
              <a:rPr lang="zh-CN" altLang="en-US" sz="3200" dirty="0">
                <a:solidFill>
                  <a:srgbClr val="C00000"/>
                </a:solidFill>
                <a:latin typeface="楷体_GB2312" pitchFamily="49" charset="-122"/>
                <a:ea typeface="楷体_GB2312" pitchFamily="49" charset="-122"/>
              </a:rPr>
              <a:t>一组操作</a:t>
            </a:r>
            <a:r>
              <a:rPr lang="zh-CN" altLang="en-US" sz="3200" b="0" dirty="0">
                <a:ea typeface="楷体_GB2312" pitchFamily="49" charset="-122"/>
              </a:rPr>
              <a:t>的总称。</a:t>
            </a:r>
          </a:p>
        </p:txBody>
      </p:sp>
      <p:sp>
        <p:nvSpPr>
          <p:cNvPr id="48131" name="Text Box 3"/>
          <p:cNvSpPr txBox="1">
            <a:spLocks noChangeArrowheads="1"/>
          </p:cNvSpPr>
          <p:nvPr/>
        </p:nvSpPr>
        <p:spPr bwMode="auto">
          <a:xfrm>
            <a:off x="555570" y="2187558"/>
            <a:ext cx="8016875" cy="1274195"/>
          </a:xfrm>
          <a:prstGeom prst="rect">
            <a:avLst/>
          </a:prstGeom>
          <a:noFill/>
          <a:ln w="9525">
            <a:noFill/>
            <a:miter lim="800000"/>
            <a:headEnd/>
            <a:tailEnd/>
          </a:ln>
        </p:spPr>
        <p:txBody>
          <a:bodyPr>
            <a:spAutoFit/>
          </a:bodyPr>
          <a:lstStyle/>
          <a:p>
            <a:pPr>
              <a:lnSpc>
                <a:spcPct val="120000"/>
              </a:lnSpc>
            </a:pPr>
            <a:r>
              <a:rPr lang="en-US" altLang="zh-CN" sz="3200" b="0" dirty="0">
                <a:ea typeface="楷体_GB2312" pitchFamily="49" charset="-122"/>
              </a:rPr>
              <a:t>      </a:t>
            </a:r>
            <a:r>
              <a:rPr lang="en-US" altLang="zh-CN" sz="3200" b="0" dirty="0" smtClean="0">
                <a:ea typeface="楷体_GB2312" pitchFamily="49" charset="-122"/>
              </a:rPr>
              <a:t> </a:t>
            </a:r>
            <a:r>
              <a:rPr lang="zh-CN" altLang="en-US" sz="3200" b="0" dirty="0" smtClean="0">
                <a:ea typeface="楷体_GB2312" pitchFamily="49" charset="-122"/>
              </a:rPr>
              <a:t>不同</a:t>
            </a:r>
            <a:r>
              <a:rPr lang="zh-CN" altLang="en-US" sz="3200" b="0" dirty="0">
                <a:ea typeface="楷体_GB2312" pitchFamily="49" charset="-122"/>
              </a:rPr>
              <a:t>类型的变量，其所能取的</a:t>
            </a:r>
            <a:r>
              <a:rPr lang="zh-CN" altLang="en-US" sz="3200" dirty="0">
                <a:solidFill>
                  <a:srgbClr val="C00000"/>
                </a:solidFill>
                <a:latin typeface="楷体_GB2312" pitchFamily="49" charset="-122"/>
                <a:ea typeface="楷体_GB2312" pitchFamily="49" charset="-122"/>
              </a:rPr>
              <a:t>值的范围</a:t>
            </a:r>
            <a:r>
              <a:rPr lang="zh-CN" altLang="en-US" sz="3200" b="0" dirty="0">
                <a:ea typeface="楷体_GB2312" pitchFamily="49" charset="-122"/>
              </a:rPr>
              <a:t>不同，所能进行的</a:t>
            </a:r>
            <a:r>
              <a:rPr lang="zh-CN" altLang="en-US" sz="3200" dirty="0">
                <a:solidFill>
                  <a:srgbClr val="C00000"/>
                </a:solidFill>
                <a:latin typeface="楷体_GB2312" pitchFamily="49" charset="-122"/>
                <a:ea typeface="楷体_GB2312" pitchFamily="49" charset="-122"/>
              </a:rPr>
              <a:t>操作</a:t>
            </a:r>
            <a:r>
              <a:rPr lang="zh-CN" altLang="en-US" sz="3200" b="0" dirty="0">
                <a:ea typeface="楷体_GB2312" pitchFamily="49" charset="-122"/>
              </a:rPr>
              <a:t>不同。</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48130"/>
                                        </p:tgtEl>
                                        <p:attrNameLst>
                                          <p:attrName>style.visibility</p:attrName>
                                        </p:attrNameLst>
                                      </p:cBhvr>
                                      <p:to>
                                        <p:strVal val="visible"/>
                                      </p:to>
                                    </p:set>
                                    <p:anim calcmode="discrete" valueType="clr">
                                      <p:cBhvr override="childStyle">
                                        <p:cTn id="7" dur="80"/>
                                        <p:tgtEl>
                                          <p:spTgt spid="4813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8130"/>
                                        </p:tgtEl>
                                        <p:attrNameLst>
                                          <p:attrName>fillcolor</p:attrName>
                                        </p:attrNameLst>
                                      </p:cBhvr>
                                      <p:tavLst>
                                        <p:tav tm="0">
                                          <p:val>
                                            <p:clrVal>
                                              <a:schemeClr val="accent2"/>
                                            </p:clrVal>
                                          </p:val>
                                        </p:tav>
                                        <p:tav tm="50000">
                                          <p:val>
                                            <p:clrVal>
                                              <a:schemeClr val="hlink"/>
                                            </p:clrVal>
                                          </p:val>
                                        </p:tav>
                                      </p:tavLst>
                                    </p:anim>
                                    <p:set>
                                      <p:cBhvr>
                                        <p:cTn id="9" dur="80"/>
                                        <p:tgtEl>
                                          <p:spTgt spid="481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73005" y="3465004"/>
            <a:ext cx="8382000" cy="1569660"/>
          </a:xfrm>
          <a:prstGeom prst="rect">
            <a:avLst/>
          </a:prstGeom>
          <a:noFill/>
          <a:ln w="9525">
            <a:noFill/>
            <a:miter lim="800000"/>
            <a:headEnd/>
            <a:tailEnd/>
          </a:ln>
        </p:spPr>
        <p:txBody>
          <a:bodyPr>
            <a:spAutoFit/>
          </a:bodyPr>
          <a:lstStyle/>
          <a:p>
            <a:pPr indent="808038">
              <a:lnSpc>
                <a:spcPct val="150000"/>
              </a:lnSpc>
            </a:pPr>
            <a:r>
              <a:rPr lang="zh-CN" altLang="en-US" sz="3200" b="0" dirty="0" smtClean="0">
                <a:ea typeface="楷体_GB2312" pitchFamily="49" charset="-122"/>
              </a:rPr>
              <a:t>抽象数据类型是</a:t>
            </a:r>
            <a:r>
              <a:rPr lang="zh-CN" altLang="en-US" sz="3200" b="0" dirty="0">
                <a:ea typeface="楷体_GB2312" pitchFamily="49" charset="-122"/>
              </a:rPr>
              <a:t>指一个</a:t>
            </a:r>
            <a:r>
              <a:rPr lang="zh-CN" altLang="en-US" sz="3200" dirty="0">
                <a:solidFill>
                  <a:srgbClr val="C00000"/>
                </a:solidFill>
                <a:ea typeface="楷体_GB2312" pitchFamily="49" charset="-122"/>
              </a:rPr>
              <a:t>数学模型</a:t>
            </a:r>
            <a:r>
              <a:rPr lang="zh-CN" altLang="en-US" sz="3200" b="0" dirty="0">
                <a:ea typeface="楷体_GB2312" pitchFamily="49" charset="-122"/>
              </a:rPr>
              <a:t>以及定义在该模型上的</a:t>
            </a:r>
            <a:r>
              <a:rPr lang="zh-CN" altLang="en-US" sz="3200" dirty="0">
                <a:solidFill>
                  <a:srgbClr val="C00000"/>
                </a:solidFill>
                <a:ea typeface="楷体_GB2312" pitchFamily="49" charset="-122"/>
              </a:rPr>
              <a:t>一组操作</a:t>
            </a:r>
            <a:r>
              <a:rPr lang="zh-CN" altLang="en-US" sz="3200" b="0" dirty="0">
                <a:ea typeface="楷体_GB2312" pitchFamily="49" charset="-122"/>
              </a:rPr>
              <a:t>。</a:t>
            </a:r>
          </a:p>
        </p:txBody>
      </p:sp>
      <p:sp>
        <p:nvSpPr>
          <p:cNvPr id="49155" name="Text Box 3">
            <a:hlinkClick r:id="" action="ppaction://hlinkshowjump?jump=nextslide"/>
          </p:cNvPr>
          <p:cNvSpPr txBox="1">
            <a:spLocks noChangeArrowheads="1"/>
          </p:cNvSpPr>
          <p:nvPr/>
        </p:nvSpPr>
        <p:spPr bwMode="auto">
          <a:xfrm>
            <a:off x="446031" y="1530324"/>
            <a:ext cx="8001000" cy="1569660"/>
          </a:xfrm>
          <a:prstGeom prst="rect">
            <a:avLst/>
          </a:prstGeom>
          <a:noFill/>
          <a:ln w="9525">
            <a:noFill/>
            <a:miter lim="800000"/>
            <a:headEnd/>
            <a:tailEnd/>
          </a:ln>
        </p:spPr>
        <p:txBody>
          <a:bodyPr>
            <a:spAutoFit/>
          </a:bodyPr>
          <a:lstStyle/>
          <a:p>
            <a:pPr>
              <a:lnSpc>
                <a:spcPct val="150000"/>
              </a:lnSpc>
              <a:buFont typeface="Arial" pitchFamily="34" charset="0"/>
              <a:buChar char="•"/>
            </a:pPr>
            <a:r>
              <a:rPr lang="zh-CN" altLang="en-US" sz="3200" dirty="0" smtClean="0">
                <a:solidFill>
                  <a:srgbClr val="0070C0"/>
                </a:solidFill>
                <a:latin typeface="Tahoma" pitchFamily="34" charset="0"/>
              </a:rPr>
              <a:t> 抽象数据类型</a:t>
            </a:r>
            <a:endParaRPr lang="zh-CN" altLang="en-US" sz="3200" dirty="0">
              <a:solidFill>
                <a:srgbClr val="0070C0"/>
              </a:solidFill>
              <a:latin typeface="Tahoma" pitchFamily="34" charset="0"/>
            </a:endParaRPr>
          </a:p>
          <a:p>
            <a:pPr>
              <a:lnSpc>
                <a:spcPct val="150000"/>
              </a:lnSpc>
            </a:pPr>
            <a:r>
              <a:rPr lang="zh-CN" altLang="en-US" sz="3200" b="0" dirty="0">
                <a:latin typeface="楷体_GB2312" pitchFamily="49" charset="-122"/>
                <a:ea typeface="楷体_GB2312" pitchFamily="49" charset="-122"/>
              </a:rPr>
              <a:t>    </a:t>
            </a:r>
            <a:r>
              <a:rPr lang="en-US" altLang="zh-CN" sz="3200" b="0" dirty="0">
                <a:latin typeface="楷体_GB2312" pitchFamily="49" charset="-122"/>
                <a:ea typeface="楷体_GB2312" pitchFamily="49" charset="-122"/>
              </a:rPr>
              <a:t>(</a:t>
            </a:r>
            <a:r>
              <a:rPr lang="en-US" altLang="zh-CN" sz="3200" b="0" dirty="0">
                <a:ea typeface="楷体_GB2312" pitchFamily="49" charset="-122"/>
              </a:rPr>
              <a:t>Abstract Data </a:t>
            </a:r>
            <a:r>
              <a:rPr lang="en-US" altLang="zh-CN" sz="3200" b="0" dirty="0" smtClean="0">
                <a:ea typeface="楷体_GB2312" pitchFamily="49" charset="-122"/>
              </a:rPr>
              <a:t>Type</a:t>
            </a:r>
            <a:r>
              <a:rPr lang="zh-CN" altLang="en-US" sz="3200" b="0" dirty="0" smtClean="0">
                <a:ea typeface="楷体_GB2312" pitchFamily="49" charset="-122"/>
              </a:rPr>
              <a:t>，简称</a:t>
            </a:r>
            <a:r>
              <a:rPr lang="en-US" altLang="zh-CN" sz="3200" dirty="0">
                <a:solidFill>
                  <a:srgbClr val="C00000"/>
                </a:solidFill>
                <a:ea typeface="楷体_GB2312" pitchFamily="49" charset="-122"/>
              </a:rPr>
              <a:t>ADT</a:t>
            </a:r>
            <a:r>
              <a:rPr lang="en-US" altLang="zh-CN" sz="3200" b="0" dirty="0">
                <a:latin typeface="楷体_GB2312" pitchFamily="49" charset="-122"/>
                <a:ea typeface="楷体_GB2312" pitchFamily="49" charset="-122"/>
              </a:rPr>
              <a:t>)</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36492" y="1530324"/>
            <a:ext cx="4698722" cy="584775"/>
          </a:xfrm>
          <a:prstGeom prst="rect">
            <a:avLst/>
          </a:prstGeom>
          <a:noFill/>
          <a:ln w="9525">
            <a:noFill/>
            <a:miter lim="800000"/>
            <a:headEnd/>
            <a:tailEnd/>
          </a:ln>
        </p:spPr>
        <p:txBody>
          <a:bodyPr wrap="none">
            <a:spAutoFit/>
          </a:bodyPr>
          <a:lstStyle/>
          <a:p>
            <a:r>
              <a:rPr lang="zh-CN" altLang="en-US" sz="3200" dirty="0" smtClean="0">
                <a:solidFill>
                  <a:srgbClr val="0070C0"/>
                </a:solidFill>
                <a:latin typeface="楷体_GB2312" pitchFamily="49" charset="-122"/>
                <a:ea typeface="楷体_GB2312" pitchFamily="49" charset="-122"/>
              </a:rPr>
              <a:t>抽象数据类型</a:t>
            </a:r>
            <a:r>
              <a:rPr lang="zh-CN" altLang="en-US" sz="3200" dirty="0">
                <a:solidFill>
                  <a:srgbClr val="0070C0"/>
                </a:solidFill>
                <a:latin typeface="楷体_GB2312" pitchFamily="49" charset="-122"/>
                <a:ea typeface="楷体_GB2312" pitchFamily="49" charset="-122"/>
              </a:rPr>
              <a:t>的描述方法</a:t>
            </a:r>
          </a:p>
        </p:txBody>
      </p:sp>
      <p:sp>
        <p:nvSpPr>
          <p:cNvPr id="54275" name="Text Box 3"/>
          <p:cNvSpPr txBox="1">
            <a:spLocks noChangeArrowheads="1"/>
          </p:cNvSpPr>
          <p:nvPr/>
        </p:nvSpPr>
        <p:spPr bwMode="auto">
          <a:xfrm>
            <a:off x="592083" y="2370123"/>
            <a:ext cx="8077200" cy="3071610"/>
          </a:xfrm>
          <a:prstGeom prst="rect">
            <a:avLst/>
          </a:prstGeom>
          <a:noFill/>
          <a:ln w="9525">
            <a:noFill/>
            <a:miter lim="800000"/>
            <a:headEnd/>
            <a:tailEnd/>
          </a:ln>
        </p:spPr>
        <p:txBody>
          <a:bodyPr>
            <a:spAutoFit/>
          </a:bodyPr>
          <a:lstStyle/>
          <a:p>
            <a:r>
              <a:rPr lang="zh-CN" altLang="en-US" sz="3200" b="0" dirty="0">
                <a:latin typeface="楷体_GB2312" pitchFamily="49" charset="-122"/>
                <a:ea typeface="楷体_GB2312" pitchFamily="49" charset="-122"/>
              </a:rPr>
              <a:t>抽象数据类型可用</a:t>
            </a:r>
            <a:r>
              <a:rPr lang="zh-CN" altLang="en-US" sz="3200" b="0" dirty="0">
                <a:ea typeface="楷体_GB2312" pitchFamily="49" charset="-122"/>
              </a:rPr>
              <a:t>（</a:t>
            </a:r>
            <a:r>
              <a:rPr lang="en-US" altLang="zh-CN" sz="3200" dirty="0">
                <a:solidFill>
                  <a:srgbClr val="C00000"/>
                </a:solidFill>
                <a:ea typeface="楷体_GB2312" pitchFamily="49" charset="-122"/>
              </a:rPr>
              <a:t>D</a:t>
            </a:r>
            <a:r>
              <a:rPr lang="zh-CN" altLang="en-US" sz="3200" dirty="0">
                <a:solidFill>
                  <a:srgbClr val="C00000"/>
                </a:solidFill>
                <a:ea typeface="楷体_GB2312" pitchFamily="49" charset="-122"/>
              </a:rPr>
              <a:t>，</a:t>
            </a:r>
            <a:r>
              <a:rPr lang="en-US" altLang="zh-CN" sz="3200" dirty="0">
                <a:solidFill>
                  <a:srgbClr val="C00000"/>
                </a:solidFill>
                <a:ea typeface="楷体_GB2312" pitchFamily="49" charset="-122"/>
              </a:rPr>
              <a:t>S</a:t>
            </a:r>
            <a:r>
              <a:rPr lang="zh-CN" altLang="en-US" sz="3200" dirty="0">
                <a:solidFill>
                  <a:srgbClr val="C00000"/>
                </a:solidFill>
                <a:ea typeface="楷体_GB2312" pitchFamily="49" charset="-122"/>
              </a:rPr>
              <a:t>，</a:t>
            </a:r>
            <a:r>
              <a:rPr lang="en-US" altLang="zh-CN" sz="3200" dirty="0">
                <a:solidFill>
                  <a:srgbClr val="C00000"/>
                </a:solidFill>
                <a:ea typeface="楷体_GB2312" pitchFamily="49" charset="-122"/>
              </a:rPr>
              <a:t>P</a:t>
            </a:r>
            <a:r>
              <a:rPr lang="zh-CN" altLang="en-US" sz="3200" b="0" dirty="0">
                <a:ea typeface="楷体_GB2312" pitchFamily="49" charset="-122"/>
              </a:rPr>
              <a:t>）</a:t>
            </a:r>
            <a:r>
              <a:rPr lang="zh-CN" altLang="en-US" sz="3200" b="0" dirty="0">
                <a:latin typeface="楷体_GB2312" pitchFamily="49" charset="-122"/>
                <a:ea typeface="楷体_GB2312" pitchFamily="49" charset="-122"/>
              </a:rPr>
              <a:t>三元组表示。</a:t>
            </a:r>
          </a:p>
          <a:p>
            <a:endParaRPr lang="zh-CN" altLang="en-US" sz="3200" b="0" dirty="0">
              <a:latin typeface="楷体_GB2312" pitchFamily="49" charset="-122"/>
              <a:ea typeface="楷体_GB2312" pitchFamily="49" charset="-122"/>
            </a:endParaRPr>
          </a:p>
          <a:p>
            <a:pPr>
              <a:lnSpc>
                <a:spcPct val="135000"/>
              </a:lnSpc>
            </a:pPr>
            <a:r>
              <a:rPr lang="zh-CN" altLang="en-US" sz="3200" b="0" dirty="0">
                <a:latin typeface="楷体_GB2312" pitchFamily="49" charset="-122"/>
                <a:ea typeface="楷体_GB2312" pitchFamily="49" charset="-122"/>
              </a:rPr>
              <a:t>其中：</a:t>
            </a:r>
            <a:r>
              <a:rPr lang="en-US" altLang="zh-CN" sz="3200" b="0" dirty="0">
                <a:ea typeface="楷体_GB2312" pitchFamily="49" charset="-122"/>
              </a:rPr>
              <a:t>D</a:t>
            </a:r>
            <a:r>
              <a:rPr lang="zh-CN" altLang="en-US" sz="3200" b="0" dirty="0">
                <a:latin typeface="楷体_GB2312" pitchFamily="49" charset="-122"/>
                <a:ea typeface="楷体_GB2312" pitchFamily="49" charset="-122"/>
              </a:rPr>
              <a:t>是</a:t>
            </a:r>
            <a:r>
              <a:rPr lang="zh-CN" altLang="en-US" sz="3200" dirty="0">
                <a:solidFill>
                  <a:srgbClr val="C00000"/>
                </a:solidFill>
                <a:latin typeface="楷体_GB2312" pitchFamily="49" charset="-122"/>
                <a:ea typeface="楷体_GB2312" pitchFamily="49" charset="-122"/>
              </a:rPr>
              <a:t>数据对象</a:t>
            </a:r>
            <a:r>
              <a:rPr lang="zh-CN" altLang="en-US" sz="3200" b="0" dirty="0">
                <a:latin typeface="楷体_GB2312" pitchFamily="49" charset="-122"/>
                <a:ea typeface="楷体_GB2312" pitchFamily="49" charset="-122"/>
              </a:rPr>
              <a:t>；</a:t>
            </a:r>
          </a:p>
          <a:p>
            <a:pPr>
              <a:lnSpc>
                <a:spcPct val="135000"/>
              </a:lnSpc>
            </a:pPr>
            <a:r>
              <a:rPr lang="zh-CN" altLang="en-US" sz="3200" b="0" dirty="0">
                <a:latin typeface="楷体_GB2312" pitchFamily="49" charset="-122"/>
                <a:ea typeface="楷体_GB2312" pitchFamily="49" charset="-122"/>
              </a:rPr>
              <a:t>      </a:t>
            </a:r>
            <a:r>
              <a:rPr lang="en-US" altLang="zh-CN" sz="3200" b="0" dirty="0">
                <a:ea typeface="楷体_GB2312" pitchFamily="49" charset="-122"/>
              </a:rPr>
              <a:t>S </a:t>
            </a:r>
            <a:r>
              <a:rPr lang="zh-CN" altLang="en-US" sz="3200" b="0" dirty="0">
                <a:latin typeface="楷体_GB2312" pitchFamily="49" charset="-122"/>
                <a:ea typeface="楷体_GB2312" pitchFamily="49" charset="-122"/>
              </a:rPr>
              <a:t>是</a:t>
            </a:r>
            <a:r>
              <a:rPr lang="en-US" altLang="zh-CN" sz="3200" b="0" dirty="0">
                <a:ea typeface="楷体_GB2312" pitchFamily="49" charset="-122"/>
              </a:rPr>
              <a:t>D</a:t>
            </a:r>
            <a:r>
              <a:rPr lang="zh-CN" altLang="en-US" sz="3200" b="0" dirty="0">
                <a:latin typeface="楷体_GB2312" pitchFamily="49" charset="-122"/>
                <a:ea typeface="楷体_GB2312" pitchFamily="49" charset="-122"/>
              </a:rPr>
              <a:t>上的</a:t>
            </a:r>
            <a:r>
              <a:rPr lang="zh-CN" altLang="en-US" sz="3200" dirty="0">
                <a:solidFill>
                  <a:srgbClr val="C00000"/>
                </a:solidFill>
                <a:latin typeface="楷体_GB2312" pitchFamily="49" charset="-122"/>
                <a:ea typeface="楷体_GB2312" pitchFamily="49" charset="-122"/>
              </a:rPr>
              <a:t>关系</a:t>
            </a:r>
            <a:r>
              <a:rPr lang="zh-CN" altLang="en-US" sz="3200" b="0" dirty="0">
                <a:latin typeface="楷体_GB2312" pitchFamily="49" charset="-122"/>
                <a:ea typeface="楷体_GB2312" pitchFamily="49" charset="-122"/>
              </a:rPr>
              <a:t>集；</a:t>
            </a:r>
          </a:p>
          <a:p>
            <a:pPr>
              <a:lnSpc>
                <a:spcPct val="135000"/>
              </a:lnSpc>
            </a:pPr>
            <a:r>
              <a:rPr lang="zh-CN" altLang="en-US" sz="3200" b="0" dirty="0">
                <a:ea typeface="楷体_GB2312" pitchFamily="49" charset="-122"/>
              </a:rPr>
              <a:t>            </a:t>
            </a:r>
            <a:r>
              <a:rPr lang="en-US" altLang="zh-CN" sz="3200" b="0" dirty="0">
                <a:ea typeface="楷体_GB2312" pitchFamily="49" charset="-122"/>
              </a:rPr>
              <a:t>P </a:t>
            </a:r>
            <a:r>
              <a:rPr lang="zh-CN" altLang="en-US" sz="3200" b="0" dirty="0">
                <a:latin typeface="楷体_GB2312" pitchFamily="49" charset="-122"/>
                <a:ea typeface="楷体_GB2312" pitchFamily="49" charset="-122"/>
              </a:rPr>
              <a:t>是对</a:t>
            </a:r>
            <a:r>
              <a:rPr lang="en-US" altLang="zh-CN" sz="3200" b="0" dirty="0">
                <a:ea typeface="楷体_GB2312" pitchFamily="49" charset="-122"/>
              </a:rPr>
              <a:t>D </a:t>
            </a:r>
            <a:r>
              <a:rPr lang="zh-CN" altLang="en-US" sz="3200" b="0" dirty="0">
                <a:latin typeface="楷体_GB2312" pitchFamily="49" charset="-122"/>
                <a:ea typeface="楷体_GB2312" pitchFamily="49" charset="-122"/>
              </a:rPr>
              <a:t>的</a:t>
            </a:r>
            <a:r>
              <a:rPr lang="zh-CN" altLang="en-US" sz="3200" dirty="0">
                <a:solidFill>
                  <a:srgbClr val="C00000"/>
                </a:solidFill>
                <a:latin typeface="楷体_GB2312" pitchFamily="49" charset="-122"/>
                <a:ea typeface="楷体_GB2312" pitchFamily="49" charset="-122"/>
              </a:rPr>
              <a:t>基本操作</a:t>
            </a:r>
            <a:r>
              <a:rPr lang="zh-CN" altLang="en-US" sz="3200" b="0" dirty="0">
                <a:latin typeface="楷体_GB2312" pitchFamily="49" charset="-122"/>
                <a:ea typeface="楷体_GB2312" pitchFamily="49" charset="-122"/>
              </a:rPr>
              <a:t>集。 </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811161" y="2260584"/>
            <a:ext cx="7924800" cy="4228850"/>
          </a:xfrm>
          <a:prstGeom prst="rect">
            <a:avLst/>
          </a:prstGeom>
          <a:noFill/>
          <a:ln w="9525">
            <a:noFill/>
            <a:miter lim="800000"/>
            <a:headEnd/>
            <a:tailEnd/>
          </a:ln>
        </p:spPr>
        <p:txBody>
          <a:bodyPr>
            <a:spAutoFit/>
          </a:bodyPr>
          <a:lstStyle/>
          <a:p>
            <a:pPr>
              <a:lnSpc>
                <a:spcPct val="140000"/>
              </a:lnSpc>
            </a:pPr>
            <a:r>
              <a:rPr lang="en-US" altLang="zh-CN" sz="3200" b="0" dirty="0">
                <a:solidFill>
                  <a:srgbClr val="0070C0"/>
                </a:solidFill>
                <a:ea typeface="楷体_GB2312" pitchFamily="49" charset="-122"/>
              </a:rPr>
              <a:t>ADT</a:t>
            </a:r>
            <a:r>
              <a:rPr lang="en-US" altLang="zh-CN" sz="3200" b="0" dirty="0">
                <a:ea typeface="楷体_GB2312" pitchFamily="49" charset="-122"/>
              </a:rPr>
              <a:t> </a:t>
            </a:r>
            <a:r>
              <a:rPr lang="zh-CN" altLang="en-US" sz="3200" b="0" dirty="0">
                <a:ea typeface="楷体_GB2312" pitchFamily="49" charset="-122"/>
              </a:rPr>
              <a:t>抽象数据类型名 </a:t>
            </a:r>
            <a:r>
              <a:rPr lang="en-US" altLang="zh-CN" sz="3200" b="0" dirty="0">
                <a:ea typeface="楷体_GB2312" pitchFamily="49" charset="-122"/>
              </a:rPr>
              <a:t>{</a:t>
            </a:r>
          </a:p>
          <a:p>
            <a:pPr>
              <a:lnSpc>
                <a:spcPct val="140000"/>
              </a:lnSpc>
            </a:pPr>
            <a:r>
              <a:rPr lang="en-US" altLang="zh-CN" sz="3200" b="0" dirty="0">
                <a:latin typeface="楷体_GB2312" pitchFamily="49" charset="-122"/>
                <a:ea typeface="楷体_GB2312" pitchFamily="49" charset="-122"/>
              </a:rPr>
              <a:t>   </a:t>
            </a:r>
            <a:r>
              <a:rPr lang="zh-CN" altLang="en-US" sz="3200" dirty="0">
                <a:solidFill>
                  <a:srgbClr val="C00000"/>
                </a:solidFill>
                <a:latin typeface="楷体_GB2312" pitchFamily="49" charset="-122"/>
                <a:ea typeface="楷体_GB2312" pitchFamily="49" charset="-122"/>
              </a:rPr>
              <a:t>数据对象</a:t>
            </a:r>
            <a:r>
              <a:rPr lang="zh-CN" altLang="en-US" sz="3200" b="0" dirty="0">
                <a:latin typeface="楷体_GB2312" pitchFamily="49" charset="-122"/>
                <a:ea typeface="楷体_GB2312" pitchFamily="49" charset="-122"/>
              </a:rPr>
              <a:t>：</a:t>
            </a:r>
            <a:r>
              <a:rPr lang="en-US" altLang="zh-CN" sz="3200" b="0" dirty="0">
                <a:latin typeface="楷体_GB2312" pitchFamily="49" charset="-122"/>
                <a:ea typeface="楷体_GB2312" pitchFamily="49" charset="-122"/>
              </a:rPr>
              <a:t>〈</a:t>
            </a:r>
            <a:r>
              <a:rPr lang="zh-CN" altLang="en-US" sz="3200" b="0" dirty="0">
                <a:latin typeface="楷体_GB2312" pitchFamily="49" charset="-122"/>
                <a:ea typeface="楷体_GB2312" pitchFamily="49" charset="-122"/>
              </a:rPr>
              <a:t>数据对象的定义</a:t>
            </a:r>
            <a:r>
              <a:rPr lang="en-US" altLang="zh-CN" sz="3200" b="0" dirty="0">
                <a:latin typeface="楷体_GB2312" pitchFamily="49" charset="-122"/>
                <a:ea typeface="楷体_GB2312" pitchFamily="49" charset="-122"/>
              </a:rPr>
              <a:t>〉</a:t>
            </a:r>
          </a:p>
          <a:p>
            <a:pPr>
              <a:lnSpc>
                <a:spcPct val="140000"/>
              </a:lnSpc>
            </a:pPr>
            <a:r>
              <a:rPr lang="en-US" altLang="zh-CN" sz="3200" b="0" dirty="0">
                <a:latin typeface="楷体_GB2312" pitchFamily="49" charset="-122"/>
                <a:ea typeface="楷体_GB2312" pitchFamily="49" charset="-122"/>
              </a:rPr>
              <a:t>   </a:t>
            </a:r>
            <a:r>
              <a:rPr lang="zh-CN" altLang="en-US" sz="3200" dirty="0">
                <a:solidFill>
                  <a:srgbClr val="C00000"/>
                </a:solidFill>
                <a:latin typeface="楷体_GB2312" pitchFamily="49" charset="-122"/>
                <a:ea typeface="楷体_GB2312" pitchFamily="49" charset="-122"/>
              </a:rPr>
              <a:t>数据关系</a:t>
            </a:r>
            <a:r>
              <a:rPr lang="zh-CN" altLang="en-US" sz="3200" b="0" dirty="0">
                <a:latin typeface="楷体_GB2312" pitchFamily="49" charset="-122"/>
                <a:ea typeface="楷体_GB2312" pitchFamily="49" charset="-122"/>
              </a:rPr>
              <a:t>：</a:t>
            </a:r>
            <a:r>
              <a:rPr lang="en-US" altLang="zh-CN" sz="3200" b="0" dirty="0">
                <a:latin typeface="楷体_GB2312" pitchFamily="49" charset="-122"/>
                <a:ea typeface="楷体_GB2312" pitchFamily="49" charset="-122"/>
              </a:rPr>
              <a:t>〈</a:t>
            </a:r>
            <a:r>
              <a:rPr lang="zh-CN" altLang="en-US" sz="3200" b="0" dirty="0">
                <a:latin typeface="楷体_GB2312" pitchFamily="49" charset="-122"/>
                <a:ea typeface="楷体_GB2312" pitchFamily="49" charset="-122"/>
              </a:rPr>
              <a:t>数据关系的定义</a:t>
            </a:r>
            <a:r>
              <a:rPr lang="en-US" altLang="zh-CN" sz="3200" b="0" dirty="0">
                <a:latin typeface="楷体_GB2312" pitchFamily="49" charset="-122"/>
                <a:ea typeface="楷体_GB2312" pitchFamily="49" charset="-122"/>
              </a:rPr>
              <a:t>〉</a:t>
            </a:r>
          </a:p>
          <a:p>
            <a:pPr>
              <a:lnSpc>
                <a:spcPct val="140000"/>
              </a:lnSpc>
            </a:pPr>
            <a:r>
              <a:rPr lang="en-US" altLang="zh-CN" sz="3200" b="0" dirty="0">
                <a:latin typeface="楷体_GB2312" pitchFamily="49" charset="-122"/>
                <a:ea typeface="楷体_GB2312" pitchFamily="49" charset="-122"/>
              </a:rPr>
              <a:t>   </a:t>
            </a:r>
            <a:r>
              <a:rPr lang="zh-CN" altLang="en-US" sz="3200" dirty="0">
                <a:solidFill>
                  <a:srgbClr val="C00000"/>
                </a:solidFill>
                <a:latin typeface="楷体_GB2312" pitchFamily="49" charset="-122"/>
                <a:ea typeface="楷体_GB2312" pitchFamily="49" charset="-122"/>
              </a:rPr>
              <a:t>基本操作</a:t>
            </a:r>
            <a:r>
              <a:rPr lang="zh-CN" altLang="en-US" sz="3200" b="0" dirty="0">
                <a:latin typeface="楷体_GB2312" pitchFamily="49" charset="-122"/>
                <a:ea typeface="楷体_GB2312" pitchFamily="49" charset="-122"/>
              </a:rPr>
              <a:t>：</a:t>
            </a:r>
            <a:r>
              <a:rPr lang="en-US" altLang="zh-CN" sz="3200" b="0" dirty="0">
                <a:latin typeface="楷体_GB2312" pitchFamily="49" charset="-122"/>
                <a:ea typeface="楷体_GB2312" pitchFamily="49" charset="-122"/>
              </a:rPr>
              <a:t>〈</a:t>
            </a:r>
            <a:r>
              <a:rPr lang="zh-CN" altLang="en-US" sz="3200" b="0" dirty="0">
                <a:latin typeface="楷体_GB2312" pitchFamily="49" charset="-122"/>
                <a:ea typeface="楷体_GB2312" pitchFamily="49" charset="-122"/>
              </a:rPr>
              <a:t>基本操作的定义</a:t>
            </a:r>
            <a:r>
              <a:rPr lang="en-US" altLang="zh-CN" sz="3200" b="0" dirty="0">
                <a:latin typeface="楷体_GB2312" pitchFamily="49" charset="-122"/>
                <a:ea typeface="楷体_GB2312" pitchFamily="49" charset="-122"/>
              </a:rPr>
              <a:t>〉</a:t>
            </a:r>
          </a:p>
          <a:p>
            <a:pPr>
              <a:lnSpc>
                <a:spcPct val="140000"/>
              </a:lnSpc>
            </a:pPr>
            <a:r>
              <a:rPr lang="en-US" altLang="zh-CN" sz="3200" b="0" dirty="0">
                <a:ea typeface="楷体_GB2312" pitchFamily="49" charset="-122"/>
              </a:rPr>
              <a:t>} </a:t>
            </a:r>
            <a:r>
              <a:rPr lang="en-US" altLang="zh-CN" sz="3200" b="0" dirty="0">
                <a:solidFill>
                  <a:srgbClr val="0070C0"/>
                </a:solidFill>
                <a:ea typeface="楷体_GB2312" pitchFamily="49" charset="-122"/>
              </a:rPr>
              <a:t>ADT</a:t>
            </a:r>
            <a:r>
              <a:rPr lang="en-US" altLang="zh-CN" sz="3200" b="0" dirty="0">
                <a:latin typeface="楷体_GB2312" pitchFamily="49" charset="-122"/>
                <a:ea typeface="楷体_GB2312" pitchFamily="49" charset="-122"/>
              </a:rPr>
              <a:t> </a:t>
            </a:r>
            <a:r>
              <a:rPr lang="zh-CN" altLang="en-US" sz="3200" b="0" dirty="0">
                <a:latin typeface="楷体_GB2312" pitchFamily="49" charset="-122"/>
                <a:ea typeface="楷体_GB2312" pitchFamily="49" charset="-122"/>
              </a:rPr>
              <a:t>抽象数据类型名</a:t>
            </a:r>
          </a:p>
          <a:p>
            <a:pPr>
              <a:lnSpc>
                <a:spcPct val="140000"/>
              </a:lnSpc>
            </a:pPr>
            <a:endParaRPr lang="en-US" altLang="zh-CN" sz="3200" b="0" dirty="0">
              <a:latin typeface="楷体_GB2312" pitchFamily="49" charset="-122"/>
              <a:ea typeface="楷体_GB2312" pitchFamily="49" charset="-122"/>
            </a:endParaRPr>
          </a:p>
        </p:txBody>
      </p:sp>
      <p:sp>
        <p:nvSpPr>
          <p:cNvPr id="55299" name="Rectangle 3"/>
          <p:cNvSpPr>
            <a:spLocks noChangeArrowheads="1"/>
          </p:cNvSpPr>
          <p:nvPr/>
        </p:nvSpPr>
        <p:spPr bwMode="auto">
          <a:xfrm>
            <a:off x="428310" y="1556792"/>
            <a:ext cx="5128327" cy="584775"/>
          </a:xfrm>
          <a:prstGeom prst="rect">
            <a:avLst/>
          </a:prstGeom>
          <a:noFill/>
          <a:ln w="9525">
            <a:noFill/>
            <a:miter lim="800000"/>
            <a:headEnd/>
            <a:tailEnd/>
          </a:ln>
        </p:spPr>
        <p:txBody>
          <a:bodyPr wrap="none">
            <a:spAutoFit/>
          </a:bodyPr>
          <a:lstStyle/>
          <a:p>
            <a:r>
              <a:rPr lang="zh-CN" altLang="en-US" sz="3200" dirty="0">
                <a:solidFill>
                  <a:srgbClr val="0070C0"/>
                </a:solidFill>
                <a:latin typeface="楷体_GB2312" pitchFamily="49" charset="-122"/>
                <a:ea typeface="楷体_GB2312" pitchFamily="49" charset="-122"/>
              </a:rPr>
              <a:t>抽象数据类型的定义格式：</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92113" y="2004993"/>
            <a:ext cx="8751887" cy="1195712"/>
          </a:xfrm>
          <a:prstGeom prst="rect">
            <a:avLst/>
          </a:prstGeom>
          <a:noFill/>
          <a:ln w="9525">
            <a:noFill/>
            <a:miter lim="800000"/>
            <a:headEnd/>
            <a:tailEnd/>
          </a:ln>
        </p:spPr>
        <p:txBody>
          <a:bodyPr>
            <a:spAutoFit/>
          </a:bodyPr>
          <a:lstStyle/>
          <a:p>
            <a:pPr>
              <a:lnSpc>
                <a:spcPct val="120000"/>
              </a:lnSpc>
            </a:pPr>
            <a:r>
              <a:rPr lang="zh-CN" altLang="en-US" sz="3200" b="0" dirty="0">
                <a:latin typeface="楷体_GB2312" pitchFamily="49" charset="-122"/>
                <a:ea typeface="楷体_GB2312" pitchFamily="49" charset="-122"/>
              </a:rPr>
              <a:t>其中，数据对象和数据关系的定义用伪码描述。</a:t>
            </a:r>
          </a:p>
          <a:p>
            <a:pPr>
              <a:lnSpc>
                <a:spcPct val="120000"/>
              </a:lnSpc>
            </a:pPr>
            <a:r>
              <a:rPr lang="zh-CN" altLang="en-US" sz="3200" b="0" dirty="0">
                <a:latin typeface="楷体_GB2312" pitchFamily="49" charset="-122"/>
                <a:ea typeface="楷体_GB2312" pitchFamily="49" charset="-122"/>
              </a:rPr>
              <a:t>      基本操作的定义格式为</a:t>
            </a:r>
            <a:r>
              <a:rPr lang="en-US" altLang="zh-CN" sz="3200" b="0" dirty="0">
                <a:latin typeface="楷体_GB2312" pitchFamily="49" charset="-122"/>
                <a:ea typeface="楷体_GB2312" pitchFamily="49" charset="-122"/>
              </a:rPr>
              <a:t>:</a:t>
            </a:r>
          </a:p>
        </p:txBody>
      </p:sp>
      <p:sp>
        <p:nvSpPr>
          <p:cNvPr id="56323" name="Text Box 3"/>
          <p:cNvSpPr txBox="1">
            <a:spLocks noChangeArrowheads="1"/>
          </p:cNvSpPr>
          <p:nvPr/>
        </p:nvSpPr>
        <p:spPr bwMode="auto">
          <a:xfrm>
            <a:off x="738135" y="3355974"/>
            <a:ext cx="6545382" cy="2111347"/>
          </a:xfrm>
          <a:prstGeom prst="rect">
            <a:avLst/>
          </a:prstGeom>
          <a:noFill/>
          <a:ln w="9525">
            <a:noFill/>
            <a:miter lim="800000"/>
            <a:headEnd/>
            <a:tailEnd/>
          </a:ln>
        </p:spPr>
        <p:txBody>
          <a:bodyPr wrap="none">
            <a:spAutoFit/>
          </a:bodyPr>
          <a:lstStyle/>
          <a:p>
            <a:pPr>
              <a:lnSpc>
                <a:spcPct val="130000"/>
              </a:lnSpc>
              <a:spcBef>
                <a:spcPct val="20000"/>
              </a:spcBef>
            </a:pPr>
            <a:r>
              <a:rPr lang="zh-CN" altLang="en-US" sz="3200" dirty="0">
                <a:solidFill>
                  <a:srgbClr val="0070C0"/>
                </a:solidFill>
                <a:latin typeface="楷体_GB2312" pitchFamily="49" charset="-122"/>
                <a:ea typeface="楷体_GB2312" pitchFamily="49" charset="-122"/>
              </a:rPr>
              <a:t>基本操作名</a:t>
            </a:r>
            <a:r>
              <a:rPr lang="zh-CN" altLang="en-US" sz="3200" b="0" dirty="0">
                <a:latin typeface="楷体_GB2312" pitchFamily="49" charset="-122"/>
                <a:ea typeface="楷体_GB2312" pitchFamily="49" charset="-122"/>
              </a:rPr>
              <a:t>（参数表）</a:t>
            </a:r>
          </a:p>
          <a:p>
            <a:pPr>
              <a:lnSpc>
                <a:spcPct val="130000"/>
              </a:lnSpc>
              <a:spcBef>
                <a:spcPct val="20000"/>
              </a:spcBef>
            </a:pPr>
            <a:r>
              <a:rPr lang="zh-CN" altLang="en-US" sz="3200" b="0" dirty="0">
                <a:latin typeface="楷体_GB2312" pitchFamily="49" charset="-122"/>
                <a:ea typeface="楷体_GB2312" pitchFamily="49" charset="-122"/>
              </a:rPr>
              <a:t>    </a:t>
            </a:r>
            <a:r>
              <a:rPr lang="zh-CN" altLang="en-US" sz="3200" dirty="0">
                <a:solidFill>
                  <a:srgbClr val="C00000"/>
                </a:solidFill>
                <a:latin typeface="楷体_GB2312" pitchFamily="49" charset="-122"/>
                <a:ea typeface="楷体_GB2312" pitchFamily="49" charset="-122"/>
              </a:rPr>
              <a:t>初始条件</a:t>
            </a:r>
            <a:r>
              <a:rPr lang="zh-CN" altLang="en-US" sz="3200" b="0" dirty="0">
                <a:latin typeface="楷体_GB2312" pitchFamily="49" charset="-122"/>
                <a:ea typeface="楷体_GB2312" pitchFamily="49" charset="-122"/>
              </a:rPr>
              <a:t>：</a:t>
            </a:r>
            <a:r>
              <a:rPr lang="en-US" altLang="zh-CN" sz="3200" b="0" dirty="0">
                <a:latin typeface="楷体_GB2312" pitchFamily="49" charset="-122"/>
                <a:ea typeface="楷体_GB2312" pitchFamily="49" charset="-122"/>
              </a:rPr>
              <a:t>〈</a:t>
            </a:r>
            <a:r>
              <a:rPr lang="zh-CN" altLang="en-US" sz="3200" b="0" dirty="0">
                <a:latin typeface="楷体_GB2312" pitchFamily="49" charset="-122"/>
                <a:ea typeface="楷体_GB2312" pitchFamily="49" charset="-122"/>
              </a:rPr>
              <a:t>初始条件描述</a:t>
            </a:r>
            <a:r>
              <a:rPr lang="en-US" altLang="zh-CN" sz="3200" b="0" dirty="0">
                <a:latin typeface="楷体_GB2312" pitchFamily="49" charset="-122"/>
                <a:ea typeface="楷体_GB2312" pitchFamily="49" charset="-122"/>
              </a:rPr>
              <a:t>〉</a:t>
            </a:r>
          </a:p>
          <a:p>
            <a:pPr>
              <a:lnSpc>
                <a:spcPct val="130000"/>
              </a:lnSpc>
            </a:pPr>
            <a:r>
              <a:rPr lang="en-US" altLang="zh-CN" sz="3200" b="0" dirty="0">
                <a:latin typeface="楷体_GB2312" pitchFamily="49" charset="-122"/>
                <a:ea typeface="楷体_GB2312" pitchFamily="49" charset="-122"/>
              </a:rPr>
              <a:t>    </a:t>
            </a:r>
            <a:r>
              <a:rPr lang="zh-CN" altLang="en-US" sz="3200" dirty="0">
                <a:solidFill>
                  <a:srgbClr val="C00000"/>
                </a:solidFill>
                <a:latin typeface="楷体_GB2312" pitchFamily="49" charset="-122"/>
                <a:ea typeface="楷体_GB2312" pitchFamily="49" charset="-122"/>
              </a:rPr>
              <a:t>操作结果</a:t>
            </a:r>
            <a:r>
              <a:rPr lang="zh-CN" altLang="en-US" sz="3200" b="0" dirty="0">
                <a:latin typeface="楷体_GB2312" pitchFamily="49" charset="-122"/>
                <a:ea typeface="楷体_GB2312" pitchFamily="49" charset="-122"/>
              </a:rPr>
              <a:t>：</a:t>
            </a:r>
            <a:r>
              <a:rPr lang="en-US" altLang="zh-CN" sz="3200" b="0" dirty="0">
                <a:latin typeface="楷体_GB2312" pitchFamily="49" charset="-122"/>
                <a:ea typeface="楷体_GB2312" pitchFamily="49" charset="-122"/>
              </a:rPr>
              <a:t>〈</a:t>
            </a:r>
            <a:r>
              <a:rPr lang="zh-CN" altLang="en-US" sz="3200" b="0" dirty="0">
                <a:latin typeface="楷体_GB2312" pitchFamily="49" charset="-122"/>
                <a:ea typeface="楷体_GB2312" pitchFamily="49" charset="-122"/>
              </a:rPr>
              <a:t>操作结果描述</a:t>
            </a:r>
            <a:r>
              <a:rPr lang="en-US" altLang="zh-CN" sz="3200" b="0" dirty="0">
                <a:latin typeface="楷体_GB2312" pitchFamily="49" charset="-122"/>
                <a:ea typeface="楷体_GB2312" pitchFamily="49" charset="-122"/>
              </a:rPr>
              <a:t>〉 </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85011" y="3831730"/>
            <a:ext cx="8523493" cy="1126462"/>
          </a:xfrm>
          <a:prstGeom prst="rect">
            <a:avLst/>
          </a:prstGeom>
          <a:noFill/>
          <a:ln w="9525">
            <a:noFill/>
            <a:miter lim="800000"/>
            <a:headEnd/>
            <a:tailEnd/>
          </a:ln>
        </p:spPr>
        <p:txBody>
          <a:bodyPr wrap="square">
            <a:spAutoFit/>
          </a:bodyPr>
          <a:lstStyle/>
          <a:p>
            <a:pPr>
              <a:lnSpc>
                <a:spcPct val="120000"/>
              </a:lnSpc>
            </a:pPr>
            <a:r>
              <a:rPr lang="zh-CN" altLang="en-US" sz="2800" dirty="0">
                <a:solidFill>
                  <a:srgbClr val="C00000"/>
                </a:solidFill>
                <a:latin typeface="楷体_GB2312" pitchFamily="49" charset="-122"/>
                <a:ea typeface="楷体_GB2312" pitchFamily="49" charset="-122"/>
              </a:rPr>
              <a:t>初始条件</a:t>
            </a:r>
            <a:r>
              <a:rPr lang="zh-CN" altLang="en-US" sz="2800" b="0" dirty="0">
                <a:latin typeface="楷体_GB2312" pitchFamily="49" charset="-122"/>
                <a:ea typeface="楷体_GB2312" pitchFamily="49" charset="-122"/>
              </a:rPr>
              <a:t>：</a:t>
            </a:r>
            <a:r>
              <a:rPr lang="zh-CN" altLang="en-US" sz="2800" b="0" dirty="0" smtClean="0">
                <a:latin typeface="楷体_GB2312" pitchFamily="49" charset="-122"/>
                <a:ea typeface="楷体_GB2312" pitchFamily="49" charset="-122"/>
              </a:rPr>
              <a:t>描述操作</a:t>
            </a:r>
            <a:r>
              <a:rPr lang="zh-CN" altLang="en-US" sz="2800" b="0" dirty="0">
                <a:latin typeface="楷体_GB2312" pitchFamily="49" charset="-122"/>
                <a:ea typeface="楷体_GB2312" pitchFamily="49" charset="-122"/>
              </a:rPr>
              <a:t>执行之前数据结构和参数应满足的条件，若不</a:t>
            </a:r>
            <a:r>
              <a:rPr lang="zh-CN" altLang="en-US" sz="2800" b="0" dirty="0" smtClean="0">
                <a:latin typeface="楷体_GB2312" pitchFamily="49" charset="-122"/>
                <a:ea typeface="楷体_GB2312" pitchFamily="49" charset="-122"/>
              </a:rPr>
              <a:t>满足则</a:t>
            </a:r>
            <a:r>
              <a:rPr lang="zh-CN" altLang="en-US" sz="2800" b="0" dirty="0">
                <a:latin typeface="楷体_GB2312" pitchFamily="49" charset="-122"/>
                <a:ea typeface="楷体_GB2312" pitchFamily="49" charset="-122"/>
              </a:rPr>
              <a:t>操作失败，并返回相应出错信息。</a:t>
            </a:r>
          </a:p>
        </p:txBody>
      </p:sp>
      <p:sp>
        <p:nvSpPr>
          <p:cNvPr id="57347" name="Text Box 3"/>
          <p:cNvSpPr txBox="1">
            <a:spLocks noChangeArrowheads="1"/>
          </p:cNvSpPr>
          <p:nvPr/>
        </p:nvSpPr>
        <p:spPr bwMode="auto">
          <a:xfrm>
            <a:off x="585011" y="4931474"/>
            <a:ext cx="8148839" cy="1126462"/>
          </a:xfrm>
          <a:prstGeom prst="rect">
            <a:avLst/>
          </a:prstGeom>
          <a:noFill/>
          <a:ln w="9525">
            <a:noFill/>
            <a:miter lim="800000"/>
            <a:headEnd/>
            <a:tailEnd/>
          </a:ln>
        </p:spPr>
        <p:txBody>
          <a:bodyPr wrap="square">
            <a:spAutoFit/>
          </a:bodyPr>
          <a:lstStyle/>
          <a:p>
            <a:pPr>
              <a:lnSpc>
                <a:spcPct val="120000"/>
              </a:lnSpc>
            </a:pPr>
            <a:r>
              <a:rPr lang="zh-CN" altLang="en-US" sz="2800" dirty="0">
                <a:solidFill>
                  <a:srgbClr val="C00000"/>
                </a:solidFill>
                <a:latin typeface="楷体_GB2312" pitchFamily="49" charset="-122"/>
                <a:ea typeface="楷体_GB2312" pitchFamily="49" charset="-122"/>
              </a:rPr>
              <a:t>操作结果</a:t>
            </a:r>
            <a:r>
              <a:rPr lang="zh-CN" altLang="en-US" sz="2800" b="0" dirty="0">
                <a:latin typeface="楷体_GB2312" pitchFamily="49" charset="-122"/>
                <a:ea typeface="楷体_GB2312" pitchFamily="49" charset="-122"/>
              </a:rPr>
              <a:t>：</a:t>
            </a:r>
            <a:r>
              <a:rPr lang="zh-CN" altLang="en-US" sz="2800" b="0" dirty="0" smtClean="0">
                <a:latin typeface="楷体_GB2312" pitchFamily="49" charset="-122"/>
                <a:ea typeface="楷体_GB2312" pitchFamily="49" charset="-122"/>
              </a:rPr>
              <a:t>说明操作</a:t>
            </a:r>
            <a:r>
              <a:rPr lang="zh-CN" altLang="en-US" sz="2800" b="0" dirty="0">
                <a:latin typeface="楷体_GB2312" pitchFamily="49" charset="-122"/>
                <a:ea typeface="楷体_GB2312" pitchFamily="49" charset="-122"/>
              </a:rPr>
              <a:t>正常完成之后，数据结构的</a:t>
            </a:r>
            <a:r>
              <a:rPr lang="zh-CN" altLang="en-US" sz="2800" b="0" dirty="0" smtClean="0">
                <a:latin typeface="楷体_GB2312" pitchFamily="49" charset="-122"/>
                <a:ea typeface="楷体_GB2312" pitchFamily="49" charset="-122"/>
              </a:rPr>
              <a:t>变化和</a:t>
            </a:r>
            <a:r>
              <a:rPr lang="zh-CN" altLang="en-US" sz="2800" b="0" dirty="0">
                <a:latin typeface="楷体_GB2312" pitchFamily="49" charset="-122"/>
                <a:ea typeface="楷体_GB2312" pitchFamily="49" charset="-122"/>
              </a:rPr>
              <a:t>应返回的结果。若初始条件为</a:t>
            </a:r>
            <a:r>
              <a:rPr lang="zh-CN" altLang="en-US" sz="2800" b="0" dirty="0" smtClean="0">
                <a:latin typeface="楷体_GB2312" pitchFamily="49" charset="-122"/>
                <a:ea typeface="楷体_GB2312" pitchFamily="49" charset="-122"/>
              </a:rPr>
              <a:t>空则省略。</a:t>
            </a:r>
            <a:endParaRPr lang="zh-CN" altLang="en-US" sz="1800" b="0" dirty="0"/>
          </a:p>
        </p:txBody>
      </p:sp>
      <p:sp>
        <p:nvSpPr>
          <p:cNvPr id="57348" name="Text Box 4"/>
          <p:cNvSpPr txBox="1">
            <a:spLocks noChangeArrowheads="1"/>
          </p:cNvSpPr>
          <p:nvPr/>
        </p:nvSpPr>
        <p:spPr bwMode="auto">
          <a:xfrm>
            <a:off x="238181" y="1421872"/>
            <a:ext cx="8382000" cy="1887538"/>
          </a:xfrm>
          <a:prstGeom prst="rect">
            <a:avLst/>
          </a:prstGeom>
          <a:noFill/>
          <a:ln w="9525">
            <a:noFill/>
            <a:miter lim="800000"/>
            <a:headEnd/>
            <a:tailEnd/>
          </a:ln>
        </p:spPr>
        <p:txBody>
          <a:bodyPr>
            <a:spAutoFit/>
          </a:bodyPr>
          <a:lstStyle/>
          <a:p>
            <a:pPr>
              <a:lnSpc>
                <a:spcPct val="150000"/>
              </a:lnSpc>
            </a:pPr>
            <a:r>
              <a:rPr lang="zh-CN" altLang="en-US" sz="2800" dirty="0">
                <a:solidFill>
                  <a:srgbClr val="0070C0"/>
                </a:solidFill>
                <a:latin typeface="楷体_GB2312" pitchFamily="49" charset="-122"/>
                <a:ea typeface="楷体_GB2312" pitchFamily="49" charset="-122"/>
              </a:rPr>
              <a:t>基本操作</a:t>
            </a:r>
            <a:r>
              <a:rPr lang="zh-CN" altLang="en-US" sz="2800" b="0" dirty="0">
                <a:latin typeface="楷体_GB2312" pitchFamily="49" charset="-122"/>
                <a:ea typeface="楷体_GB2312" pitchFamily="49" charset="-122"/>
              </a:rPr>
              <a:t>有两种参数：</a:t>
            </a:r>
          </a:p>
          <a:p>
            <a:pPr>
              <a:lnSpc>
                <a:spcPct val="150000"/>
              </a:lnSpc>
            </a:pPr>
            <a:r>
              <a:rPr lang="zh-CN" altLang="en-US" sz="2800" b="0" dirty="0">
                <a:latin typeface="楷体_GB2312" pitchFamily="49" charset="-122"/>
                <a:ea typeface="楷体_GB2312" pitchFamily="49" charset="-122"/>
              </a:rPr>
              <a:t>  </a:t>
            </a:r>
            <a:r>
              <a:rPr lang="zh-CN" altLang="en-US" sz="2800" dirty="0">
                <a:solidFill>
                  <a:srgbClr val="C00000"/>
                </a:solidFill>
                <a:latin typeface="楷体_GB2312" pitchFamily="49" charset="-122"/>
                <a:ea typeface="楷体_GB2312" pitchFamily="49" charset="-122"/>
              </a:rPr>
              <a:t>赋值参数</a:t>
            </a:r>
            <a:r>
              <a:rPr lang="zh-CN" altLang="en-US" sz="2800" b="0" dirty="0">
                <a:latin typeface="楷体_GB2312" pitchFamily="49" charset="-122"/>
                <a:ea typeface="楷体_GB2312" pitchFamily="49" charset="-122"/>
              </a:rPr>
              <a:t>：</a:t>
            </a:r>
          </a:p>
          <a:p>
            <a:pPr>
              <a:lnSpc>
                <a:spcPct val="120000"/>
              </a:lnSpc>
            </a:pPr>
            <a:r>
              <a:rPr lang="zh-CN" altLang="en-US" sz="2800" b="0" dirty="0">
                <a:latin typeface="楷体_GB2312" pitchFamily="49" charset="-122"/>
                <a:ea typeface="楷体_GB2312" pitchFamily="49" charset="-122"/>
              </a:rPr>
              <a:t>  </a:t>
            </a:r>
            <a:r>
              <a:rPr lang="zh-CN" altLang="en-US" sz="2800" dirty="0">
                <a:solidFill>
                  <a:srgbClr val="C00000"/>
                </a:solidFill>
                <a:latin typeface="楷体_GB2312" pitchFamily="49" charset="-122"/>
                <a:ea typeface="楷体_GB2312" pitchFamily="49" charset="-122"/>
              </a:rPr>
              <a:t>引用参数</a:t>
            </a:r>
            <a:r>
              <a:rPr lang="zh-CN" altLang="en-US" sz="2800" b="0" dirty="0">
                <a:latin typeface="楷体_GB2312" pitchFamily="49" charset="-122"/>
                <a:ea typeface="楷体_GB2312" pitchFamily="49" charset="-122"/>
              </a:rPr>
              <a:t>：</a:t>
            </a:r>
          </a:p>
        </p:txBody>
      </p:sp>
      <p:sp>
        <p:nvSpPr>
          <p:cNvPr id="57349" name="Text Box 5"/>
          <p:cNvSpPr txBox="1">
            <a:spLocks noChangeArrowheads="1"/>
          </p:cNvSpPr>
          <p:nvPr/>
        </p:nvSpPr>
        <p:spPr bwMode="auto">
          <a:xfrm>
            <a:off x="2578156" y="2042585"/>
            <a:ext cx="4321175" cy="637675"/>
          </a:xfrm>
          <a:prstGeom prst="rect">
            <a:avLst/>
          </a:prstGeom>
          <a:noFill/>
          <a:ln w="9525">
            <a:noFill/>
            <a:miter lim="800000"/>
            <a:headEnd/>
            <a:tailEnd/>
          </a:ln>
        </p:spPr>
        <p:txBody>
          <a:bodyPr>
            <a:spAutoFit/>
          </a:bodyPr>
          <a:lstStyle/>
          <a:p>
            <a:pPr>
              <a:lnSpc>
                <a:spcPct val="150000"/>
              </a:lnSpc>
            </a:pPr>
            <a:r>
              <a:rPr lang="zh-CN" altLang="en-US" sz="2800" b="0" dirty="0">
                <a:latin typeface="楷体_GB2312" pitchFamily="49" charset="-122"/>
                <a:ea typeface="楷体_GB2312" pitchFamily="49" charset="-122"/>
              </a:rPr>
              <a:t>只为操作提供输入值</a:t>
            </a:r>
          </a:p>
        </p:txBody>
      </p:sp>
      <p:sp>
        <p:nvSpPr>
          <p:cNvPr id="57350" name="Text Box 6"/>
          <p:cNvSpPr txBox="1">
            <a:spLocks noChangeArrowheads="1"/>
          </p:cNvSpPr>
          <p:nvPr/>
        </p:nvSpPr>
        <p:spPr bwMode="auto">
          <a:xfrm>
            <a:off x="2578156" y="2699827"/>
            <a:ext cx="6119813" cy="1057790"/>
          </a:xfrm>
          <a:prstGeom prst="rect">
            <a:avLst/>
          </a:prstGeom>
          <a:noFill/>
          <a:ln w="9525">
            <a:noFill/>
            <a:miter lim="800000"/>
            <a:headEnd/>
            <a:tailEnd/>
          </a:ln>
        </p:spPr>
        <p:txBody>
          <a:bodyPr>
            <a:spAutoFit/>
          </a:bodyPr>
          <a:lstStyle/>
          <a:p>
            <a:pPr>
              <a:lnSpc>
                <a:spcPct val="120000"/>
              </a:lnSpc>
            </a:pPr>
            <a:r>
              <a:rPr lang="zh-CN" altLang="en-US" sz="2800" b="0" dirty="0">
                <a:latin typeface="楷体_GB2312" pitchFamily="49" charset="-122"/>
                <a:ea typeface="楷体_GB2312" pitchFamily="49" charset="-122"/>
              </a:rPr>
              <a:t>以</a:t>
            </a:r>
            <a:r>
              <a:rPr lang="en-US" altLang="zh-CN" sz="2800" b="0" dirty="0">
                <a:ea typeface="楷体_GB2312" pitchFamily="49" charset="-122"/>
              </a:rPr>
              <a:t>&amp;</a:t>
            </a:r>
            <a:r>
              <a:rPr lang="zh-CN" altLang="en-US" sz="2800" b="0" dirty="0">
                <a:latin typeface="楷体_GB2312" pitchFamily="49" charset="-122"/>
                <a:ea typeface="楷体_GB2312" pitchFamily="49" charset="-122"/>
              </a:rPr>
              <a:t>打头，除可提供输入值外，还将返回操作结果。</a:t>
            </a:r>
          </a:p>
        </p:txBody>
      </p:sp>
      <p:sp>
        <p:nvSpPr>
          <p:cNvPr id="16" name="内容占位符 15"/>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7"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99979" y="1749402"/>
            <a:ext cx="6348213" cy="584775"/>
          </a:xfrm>
          <a:prstGeom prst="rect">
            <a:avLst/>
          </a:prstGeom>
          <a:noFill/>
          <a:ln w="9525">
            <a:noFill/>
            <a:miter lim="800000"/>
            <a:headEnd/>
            <a:tailEnd/>
          </a:ln>
        </p:spPr>
        <p:txBody>
          <a:bodyPr wrap="none">
            <a:spAutoFit/>
          </a:bodyPr>
          <a:lstStyle/>
          <a:p>
            <a:r>
              <a:rPr lang="zh-CN" altLang="en-US" sz="3200" b="0" dirty="0">
                <a:latin typeface="楷体_GB2312" pitchFamily="49" charset="-122"/>
                <a:ea typeface="楷体_GB2312" pitchFamily="49" charset="-122"/>
              </a:rPr>
              <a:t>例如，抽象数据类型</a:t>
            </a:r>
            <a:r>
              <a:rPr lang="zh-CN" altLang="en-US" sz="3200" dirty="0">
                <a:solidFill>
                  <a:schemeClr val="accent2"/>
                </a:solidFill>
                <a:ea typeface="楷体_GB2312" pitchFamily="49" charset="-122"/>
              </a:rPr>
              <a:t>复数</a:t>
            </a:r>
            <a:r>
              <a:rPr lang="zh-CN" altLang="en-US" sz="3200" b="0" dirty="0">
                <a:latin typeface="楷体_GB2312" pitchFamily="49" charset="-122"/>
                <a:ea typeface="楷体_GB2312" pitchFamily="49" charset="-122"/>
              </a:rPr>
              <a:t>的定义：</a:t>
            </a:r>
            <a:endParaRPr lang="zh-CN" altLang="en-US" sz="3200" b="0" dirty="0"/>
          </a:p>
        </p:txBody>
      </p:sp>
      <p:sp>
        <p:nvSpPr>
          <p:cNvPr id="50179" name="Text Box 3"/>
          <p:cNvSpPr txBox="1">
            <a:spLocks noChangeArrowheads="1"/>
          </p:cNvSpPr>
          <p:nvPr/>
        </p:nvSpPr>
        <p:spPr bwMode="auto">
          <a:xfrm>
            <a:off x="152400" y="2873342"/>
            <a:ext cx="8991600" cy="3046988"/>
          </a:xfrm>
          <a:prstGeom prst="rect">
            <a:avLst/>
          </a:prstGeom>
          <a:noFill/>
          <a:ln w="9525">
            <a:noFill/>
            <a:miter lim="800000"/>
            <a:headEnd/>
            <a:tailEnd/>
          </a:ln>
        </p:spPr>
        <p:txBody>
          <a:bodyPr>
            <a:spAutoFit/>
          </a:bodyPr>
          <a:lstStyle/>
          <a:p>
            <a:pPr>
              <a:lnSpc>
                <a:spcPct val="120000"/>
              </a:lnSpc>
            </a:pPr>
            <a:r>
              <a:rPr lang="en-US" altLang="zh-CN" sz="3200" b="0" dirty="0">
                <a:ea typeface="楷体_GB2312" pitchFamily="49" charset="-122"/>
              </a:rPr>
              <a:t>     </a:t>
            </a:r>
            <a:r>
              <a:rPr lang="zh-CN" altLang="en-US" sz="3200" dirty="0">
                <a:solidFill>
                  <a:srgbClr val="C00000"/>
                </a:solidFill>
                <a:latin typeface="楷体_GB2312" pitchFamily="49" charset="-122"/>
                <a:ea typeface="楷体_GB2312" pitchFamily="49" charset="-122"/>
              </a:rPr>
              <a:t>数据对象</a:t>
            </a:r>
            <a:r>
              <a:rPr lang="zh-CN" altLang="en-US" sz="3200" b="0" dirty="0">
                <a:latin typeface="楷体_GB2312" pitchFamily="49" charset="-122"/>
                <a:ea typeface="楷体_GB2312" pitchFamily="49" charset="-122"/>
              </a:rPr>
              <a:t>：</a:t>
            </a:r>
          </a:p>
          <a:p>
            <a:pPr>
              <a:lnSpc>
                <a:spcPct val="120000"/>
              </a:lnSpc>
            </a:pPr>
            <a:r>
              <a:rPr lang="zh-CN" altLang="en-US" sz="3200" b="0" dirty="0">
                <a:latin typeface="楷体_GB2312" pitchFamily="49" charset="-122"/>
                <a:ea typeface="楷体_GB2312" pitchFamily="49" charset="-122"/>
              </a:rPr>
              <a:t>       </a:t>
            </a:r>
            <a:r>
              <a:rPr lang="en-US" altLang="zh-CN" sz="3200" b="0" dirty="0">
                <a:ea typeface="楷体_GB2312" pitchFamily="49" charset="-122"/>
              </a:rPr>
              <a:t>D</a:t>
            </a:r>
            <a:r>
              <a:rPr lang="zh-CN" altLang="en-US" sz="3200" b="0" dirty="0">
                <a:ea typeface="楷体_GB2312" pitchFamily="49" charset="-122"/>
              </a:rPr>
              <a:t>＝</a:t>
            </a:r>
            <a:r>
              <a:rPr lang="en-US" altLang="zh-CN" sz="3200" b="0" dirty="0">
                <a:ea typeface="楷体_GB2312" pitchFamily="49" charset="-122"/>
              </a:rPr>
              <a:t>{e1,e2</a:t>
            </a:r>
            <a:r>
              <a:rPr lang="zh-CN" altLang="en-US" sz="3200" b="0" dirty="0">
                <a:ea typeface="楷体_GB2312" pitchFamily="49" charset="-122"/>
              </a:rPr>
              <a:t>｜</a:t>
            </a:r>
            <a:r>
              <a:rPr lang="en-US" altLang="zh-CN" sz="3200" b="0" dirty="0">
                <a:ea typeface="楷体_GB2312" pitchFamily="49" charset="-122"/>
              </a:rPr>
              <a:t>e1,e2∈RealSet  }</a:t>
            </a:r>
            <a:endParaRPr lang="en-US" altLang="zh-CN" sz="3200" b="0" dirty="0">
              <a:latin typeface="楷体_GB2312" pitchFamily="49" charset="-122"/>
              <a:ea typeface="楷体_GB2312" pitchFamily="49" charset="-122"/>
            </a:endParaRPr>
          </a:p>
          <a:p>
            <a:pPr>
              <a:lnSpc>
                <a:spcPct val="120000"/>
              </a:lnSpc>
            </a:pPr>
            <a:r>
              <a:rPr lang="en-US" altLang="zh-CN" sz="3200" b="0" dirty="0">
                <a:latin typeface="楷体_GB2312" pitchFamily="49" charset="-122"/>
                <a:ea typeface="楷体_GB2312" pitchFamily="49" charset="-122"/>
              </a:rPr>
              <a:t>  </a:t>
            </a:r>
            <a:r>
              <a:rPr lang="en-US" altLang="zh-CN" sz="3200" b="0" dirty="0" smtClean="0">
                <a:latin typeface="楷体_GB2312" pitchFamily="49" charset="-122"/>
                <a:ea typeface="楷体_GB2312" pitchFamily="49" charset="-122"/>
              </a:rPr>
              <a:t> </a:t>
            </a:r>
            <a:r>
              <a:rPr lang="zh-CN" altLang="en-US" sz="3200" dirty="0" smtClean="0">
                <a:solidFill>
                  <a:srgbClr val="C00000"/>
                </a:solidFill>
                <a:latin typeface="楷体_GB2312" pitchFamily="49" charset="-122"/>
                <a:ea typeface="楷体_GB2312" pitchFamily="49" charset="-122"/>
              </a:rPr>
              <a:t>数据</a:t>
            </a:r>
            <a:r>
              <a:rPr lang="zh-CN" altLang="en-US" sz="3200" dirty="0">
                <a:solidFill>
                  <a:srgbClr val="C00000"/>
                </a:solidFill>
                <a:latin typeface="楷体_GB2312" pitchFamily="49" charset="-122"/>
                <a:ea typeface="楷体_GB2312" pitchFamily="49" charset="-122"/>
              </a:rPr>
              <a:t>关系</a:t>
            </a:r>
            <a:r>
              <a:rPr lang="zh-CN" altLang="en-US" sz="3200" b="0" dirty="0">
                <a:latin typeface="楷体_GB2312" pitchFamily="49" charset="-122"/>
                <a:ea typeface="楷体_GB2312" pitchFamily="49" charset="-122"/>
              </a:rPr>
              <a:t>：</a:t>
            </a:r>
          </a:p>
          <a:p>
            <a:pPr>
              <a:lnSpc>
                <a:spcPct val="120000"/>
              </a:lnSpc>
            </a:pPr>
            <a:r>
              <a:rPr lang="zh-CN" altLang="en-US" sz="3200" b="0" dirty="0">
                <a:latin typeface="楷体_GB2312" pitchFamily="49" charset="-122"/>
                <a:ea typeface="楷体_GB2312" pitchFamily="49" charset="-122"/>
              </a:rPr>
              <a:t>       </a:t>
            </a:r>
            <a:r>
              <a:rPr lang="en-US" altLang="zh-CN" sz="3200" b="0" dirty="0">
                <a:ea typeface="楷体_GB2312" pitchFamily="49" charset="-122"/>
              </a:rPr>
              <a:t>R1</a:t>
            </a:r>
            <a:r>
              <a:rPr lang="zh-CN" altLang="en-US" sz="3200" b="0" dirty="0">
                <a:ea typeface="楷体_GB2312" pitchFamily="49" charset="-122"/>
              </a:rPr>
              <a:t>＝</a:t>
            </a:r>
            <a:r>
              <a:rPr lang="en-US" altLang="zh-CN" sz="3200" b="0" dirty="0">
                <a:ea typeface="楷体_GB2312" pitchFamily="49" charset="-122"/>
              </a:rPr>
              <a:t>{&lt;e1,e2&gt; | e1</a:t>
            </a:r>
            <a:r>
              <a:rPr lang="zh-CN" altLang="en-US" sz="3200" b="0" dirty="0">
                <a:latin typeface="楷体_GB2312" pitchFamily="49" charset="-122"/>
                <a:ea typeface="楷体_GB2312" pitchFamily="49" charset="-122"/>
              </a:rPr>
              <a:t>是复数的实数部分</a:t>
            </a:r>
          </a:p>
          <a:p>
            <a:pPr>
              <a:lnSpc>
                <a:spcPct val="120000"/>
              </a:lnSpc>
            </a:pPr>
            <a:r>
              <a:rPr lang="zh-CN" altLang="en-US" sz="3200" b="0" dirty="0">
                <a:latin typeface="楷体_GB2312" pitchFamily="49" charset="-122"/>
                <a:ea typeface="楷体_GB2312" pitchFamily="49" charset="-122"/>
              </a:rPr>
              <a:t>               </a:t>
            </a:r>
            <a:r>
              <a:rPr lang="zh-CN" altLang="en-US" sz="3200" b="0" dirty="0">
                <a:ea typeface="楷体_GB2312" pitchFamily="49" charset="-122"/>
              </a:rPr>
              <a:t>        </a:t>
            </a:r>
            <a:r>
              <a:rPr lang="en-US" altLang="zh-CN" sz="3200" b="0" dirty="0">
                <a:ea typeface="楷体_GB2312" pitchFamily="49" charset="-122"/>
              </a:rPr>
              <a:t>| e2</a:t>
            </a:r>
            <a:r>
              <a:rPr lang="en-US" altLang="zh-CN" sz="3200" b="0" dirty="0">
                <a:latin typeface="楷体_GB2312" pitchFamily="49" charset="-122"/>
                <a:ea typeface="楷体_GB2312" pitchFamily="49" charset="-122"/>
              </a:rPr>
              <a:t> </a:t>
            </a:r>
            <a:r>
              <a:rPr lang="zh-CN" altLang="en-US" sz="3200" b="0" dirty="0">
                <a:latin typeface="楷体_GB2312" pitchFamily="49" charset="-122"/>
                <a:ea typeface="楷体_GB2312" pitchFamily="49" charset="-122"/>
              </a:rPr>
              <a:t>是复数的虚数部分 </a:t>
            </a:r>
            <a:r>
              <a:rPr lang="en-US" altLang="zh-CN" sz="3200" b="0" dirty="0">
                <a:ea typeface="楷体_GB2312" pitchFamily="49" charset="-122"/>
              </a:rPr>
              <a:t>}</a:t>
            </a:r>
          </a:p>
        </p:txBody>
      </p:sp>
      <p:sp>
        <p:nvSpPr>
          <p:cNvPr id="50180" name="Text Box 4"/>
          <p:cNvSpPr txBox="1">
            <a:spLocks noChangeArrowheads="1"/>
          </p:cNvSpPr>
          <p:nvPr/>
        </p:nvSpPr>
        <p:spPr bwMode="auto">
          <a:xfrm>
            <a:off x="263466" y="2333610"/>
            <a:ext cx="3099310" cy="584775"/>
          </a:xfrm>
          <a:prstGeom prst="rect">
            <a:avLst/>
          </a:prstGeom>
          <a:noFill/>
          <a:ln w="9525">
            <a:noFill/>
            <a:miter lim="800000"/>
            <a:headEnd/>
            <a:tailEnd/>
          </a:ln>
        </p:spPr>
        <p:txBody>
          <a:bodyPr wrap="none">
            <a:spAutoFit/>
          </a:bodyPr>
          <a:lstStyle/>
          <a:p>
            <a:r>
              <a:rPr lang="en-US" altLang="zh-CN" sz="3200" dirty="0">
                <a:solidFill>
                  <a:schemeClr val="accent2"/>
                </a:solidFill>
                <a:ea typeface="楷体_GB2312" pitchFamily="49" charset="-122"/>
              </a:rPr>
              <a:t> ADT Complex </a:t>
            </a:r>
            <a:r>
              <a:rPr lang="en-US" altLang="zh-CN" sz="3200" b="0" dirty="0">
                <a:ea typeface="楷体_GB2312" pitchFamily="49" charset="-122"/>
              </a:rPr>
              <a:t>{</a:t>
            </a: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63466" y="1420218"/>
            <a:ext cx="2244525" cy="584775"/>
          </a:xfrm>
          <a:prstGeom prst="rect">
            <a:avLst/>
          </a:prstGeom>
          <a:noFill/>
          <a:ln w="9525">
            <a:noFill/>
            <a:miter lim="800000"/>
            <a:headEnd/>
            <a:tailEnd/>
          </a:ln>
        </p:spPr>
        <p:txBody>
          <a:bodyPr wrap="none">
            <a:spAutoFit/>
          </a:bodyPr>
          <a:lstStyle/>
          <a:p>
            <a:r>
              <a:rPr lang="zh-CN" altLang="en-US" sz="3200" dirty="0">
                <a:solidFill>
                  <a:srgbClr val="C00000"/>
                </a:solidFill>
                <a:latin typeface="楷体_GB2312" pitchFamily="49" charset="-122"/>
                <a:ea typeface="楷体_GB2312" pitchFamily="49" charset="-122"/>
              </a:rPr>
              <a:t>基本操作</a:t>
            </a:r>
            <a:r>
              <a:rPr lang="zh-CN" altLang="en-US" sz="3200" b="0" dirty="0">
                <a:latin typeface="楷体_GB2312" pitchFamily="49" charset="-122"/>
                <a:ea typeface="楷体_GB2312" pitchFamily="49" charset="-122"/>
              </a:rPr>
              <a:t>：</a:t>
            </a:r>
          </a:p>
        </p:txBody>
      </p:sp>
      <p:sp>
        <p:nvSpPr>
          <p:cNvPr id="51203" name="Text Box 3"/>
          <p:cNvSpPr txBox="1">
            <a:spLocks noChangeArrowheads="1"/>
          </p:cNvSpPr>
          <p:nvPr/>
        </p:nvSpPr>
        <p:spPr bwMode="auto">
          <a:xfrm>
            <a:off x="601715" y="1921779"/>
            <a:ext cx="7804150" cy="1708160"/>
          </a:xfrm>
          <a:prstGeom prst="rect">
            <a:avLst/>
          </a:prstGeom>
          <a:noFill/>
          <a:ln w="9525">
            <a:noFill/>
            <a:miter lim="800000"/>
            <a:headEnd/>
            <a:tailEnd/>
          </a:ln>
        </p:spPr>
        <p:txBody>
          <a:bodyPr>
            <a:spAutoFit/>
          </a:bodyPr>
          <a:lstStyle/>
          <a:p>
            <a:pPr>
              <a:lnSpc>
                <a:spcPct val="125000"/>
              </a:lnSpc>
            </a:pPr>
            <a:r>
              <a:rPr lang="en-US" altLang="zh-CN" sz="2800" dirty="0" err="1">
                <a:solidFill>
                  <a:schemeClr val="accent2"/>
                </a:solidFill>
                <a:ea typeface="楷体_GB2312" pitchFamily="49" charset="-122"/>
              </a:rPr>
              <a:t>AssignComplex</a:t>
            </a:r>
            <a:r>
              <a:rPr lang="en-US" altLang="zh-CN" sz="2800" dirty="0">
                <a:solidFill>
                  <a:schemeClr val="accent2"/>
                </a:solidFill>
                <a:ea typeface="楷体_GB2312" pitchFamily="49" charset="-122"/>
              </a:rPr>
              <a:t>( &amp;Z, v1, v2 )</a:t>
            </a:r>
          </a:p>
          <a:p>
            <a:pPr>
              <a:lnSpc>
                <a:spcPct val="125000"/>
              </a:lnSpc>
            </a:pPr>
            <a:r>
              <a:rPr lang="en-US" altLang="zh-CN" sz="2800" b="0" dirty="0">
                <a:solidFill>
                  <a:srgbClr val="000000"/>
                </a:solidFill>
                <a:latin typeface="楷体_GB2312" pitchFamily="49" charset="-122"/>
                <a:ea typeface="楷体_GB2312" pitchFamily="49" charset="-122"/>
              </a:rPr>
              <a:t>    </a:t>
            </a:r>
            <a:r>
              <a:rPr lang="zh-CN" altLang="en-US" sz="2800" b="0" dirty="0">
                <a:solidFill>
                  <a:srgbClr val="000000"/>
                </a:solidFill>
                <a:latin typeface="楷体_GB2312" pitchFamily="49" charset="-122"/>
                <a:ea typeface="楷体_GB2312" pitchFamily="49" charset="-122"/>
              </a:rPr>
              <a:t>操作结果：构造复数 </a:t>
            </a:r>
            <a:r>
              <a:rPr lang="en-US" altLang="zh-CN" sz="2800" b="0" dirty="0">
                <a:solidFill>
                  <a:srgbClr val="000000"/>
                </a:solidFill>
                <a:latin typeface="楷体_GB2312" pitchFamily="49" charset="-122"/>
                <a:ea typeface="楷体_GB2312" pitchFamily="49" charset="-122"/>
              </a:rPr>
              <a:t>Z,</a:t>
            </a:r>
            <a:r>
              <a:rPr lang="zh-CN" altLang="en-US" sz="2800" b="0" dirty="0">
                <a:solidFill>
                  <a:srgbClr val="000000"/>
                </a:solidFill>
                <a:latin typeface="楷体_GB2312" pitchFamily="49" charset="-122"/>
                <a:ea typeface="楷体_GB2312" pitchFamily="49" charset="-122"/>
              </a:rPr>
              <a:t>其实部和虚部分别被赋以参数 </a:t>
            </a:r>
            <a:r>
              <a:rPr lang="en-US" altLang="zh-CN" sz="2800" b="0" dirty="0">
                <a:solidFill>
                  <a:srgbClr val="000000"/>
                </a:solidFill>
                <a:latin typeface="楷体_GB2312" pitchFamily="49" charset="-122"/>
                <a:ea typeface="楷体_GB2312" pitchFamily="49" charset="-122"/>
              </a:rPr>
              <a:t>v1 </a:t>
            </a:r>
            <a:r>
              <a:rPr lang="zh-CN" altLang="en-US" sz="2800" b="0" dirty="0">
                <a:solidFill>
                  <a:srgbClr val="000000"/>
                </a:solidFill>
                <a:latin typeface="楷体_GB2312" pitchFamily="49" charset="-122"/>
                <a:ea typeface="楷体_GB2312" pitchFamily="49" charset="-122"/>
              </a:rPr>
              <a:t>和 </a:t>
            </a:r>
            <a:r>
              <a:rPr lang="en-US" altLang="zh-CN" sz="2800" b="0" dirty="0">
                <a:solidFill>
                  <a:srgbClr val="000000"/>
                </a:solidFill>
                <a:latin typeface="楷体_GB2312" pitchFamily="49" charset="-122"/>
                <a:ea typeface="楷体_GB2312" pitchFamily="49" charset="-122"/>
              </a:rPr>
              <a:t>v2 </a:t>
            </a:r>
            <a:r>
              <a:rPr lang="zh-CN" altLang="en-US" sz="2800" b="0" dirty="0">
                <a:solidFill>
                  <a:srgbClr val="000000"/>
                </a:solidFill>
                <a:latin typeface="楷体_GB2312" pitchFamily="49" charset="-122"/>
                <a:ea typeface="楷体_GB2312" pitchFamily="49" charset="-122"/>
              </a:rPr>
              <a:t>的值。</a:t>
            </a:r>
            <a:endParaRPr lang="zh-CN" altLang="en-US" sz="2800" b="0" dirty="0">
              <a:solidFill>
                <a:srgbClr val="000000"/>
              </a:solidFill>
            </a:endParaRPr>
          </a:p>
        </p:txBody>
      </p:sp>
      <p:sp>
        <p:nvSpPr>
          <p:cNvPr id="51204" name="Text Box 4"/>
          <p:cNvSpPr txBox="1">
            <a:spLocks noChangeArrowheads="1"/>
          </p:cNvSpPr>
          <p:nvPr/>
        </p:nvSpPr>
        <p:spPr bwMode="auto">
          <a:xfrm>
            <a:off x="592083" y="3466600"/>
            <a:ext cx="7467600" cy="1148007"/>
          </a:xfrm>
          <a:prstGeom prst="rect">
            <a:avLst/>
          </a:prstGeom>
          <a:noFill/>
          <a:ln w="9525">
            <a:noFill/>
            <a:miter lim="800000"/>
            <a:headEnd/>
            <a:tailEnd/>
          </a:ln>
        </p:spPr>
        <p:txBody>
          <a:bodyPr>
            <a:spAutoFit/>
          </a:bodyPr>
          <a:lstStyle/>
          <a:p>
            <a:pPr>
              <a:lnSpc>
                <a:spcPct val="125000"/>
              </a:lnSpc>
            </a:pPr>
            <a:r>
              <a:rPr lang="en-US" altLang="zh-CN" sz="2800" dirty="0" err="1">
                <a:solidFill>
                  <a:schemeClr val="accent2"/>
                </a:solidFill>
                <a:ea typeface="楷体_GB2312" pitchFamily="49" charset="-122"/>
              </a:rPr>
              <a:t>DestroyComplex</a:t>
            </a:r>
            <a:r>
              <a:rPr lang="en-US" altLang="zh-CN" sz="2800" dirty="0">
                <a:solidFill>
                  <a:schemeClr val="accent2"/>
                </a:solidFill>
                <a:ea typeface="楷体_GB2312" pitchFamily="49" charset="-122"/>
              </a:rPr>
              <a:t>( &amp;Z)</a:t>
            </a:r>
          </a:p>
          <a:p>
            <a:pPr>
              <a:lnSpc>
                <a:spcPct val="120000"/>
              </a:lnSpc>
            </a:pPr>
            <a:r>
              <a:rPr lang="en-US" altLang="zh-CN" sz="2800" b="0" dirty="0">
                <a:solidFill>
                  <a:srgbClr val="000000"/>
                </a:solidFill>
                <a:latin typeface="楷体_GB2312" pitchFamily="49" charset="-122"/>
                <a:ea typeface="楷体_GB2312" pitchFamily="49" charset="-122"/>
              </a:rPr>
              <a:t>    </a:t>
            </a:r>
            <a:r>
              <a:rPr lang="zh-CN" altLang="en-US" sz="2800" b="0" dirty="0">
                <a:solidFill>
                  <a:srgbClr val="000000"/>
                </a:solidFill>
                <a:latin typeface="楷体_GB2312" pitchFamily="49" charset="-122"/>
                <a:ea typeface="楷体_GB2312" pitchFamily="49" charset="-122"/>
              </a:rPr>
              <a:t>操作结果：复数</a:t>
            </a:r>
            <a:r>
              <a:rPr lang="en-US" altLang="zh-CN" sz="2800" b="0" dirty="0">
                <a:solidFill>
                  <a:srgbClr val="000000"/>
                </a:solidFill>
                <a:latin typeface="楷体_GB2312" pitchFamily="49" charset="-122"/>
                <a:ea typeface="楷体_GB2312" pitchFamily="49" charset="-122"/>
              </a:rPr>
              <a:t>Z</a:t>
            </a:r>
            <a:r>
              <a:rPr lang="zh-CN" altLang="en-US" sz="2800" b="0" dirty="0">
                <a:solidFill>
                  <a:srgbClr val="000000"/>
                </a:solidFill>
                <a:latin typeface="楷体_GB2312" pitchFamily="49" charset="-122"/>
                <a:ea typeface="楷体_GB2312" pitchFamily="49" charset="-122"/>
              </a:rPr>
              <a:t>被销毁。</a:t>
            </a:r>
            <a:r>
              <a:rPr lang="zh-CN" altLang="en-US" sz="2800" b="0" dirty="0">
                <a:latin typeface="楷体_GB2312" pitchFamily="49" charset="-122"/>
                <a:ea typeface="楷体_GB2312" pitchFamily="49" charset="-122"/>
              </a:rPr>
              <a:t> </a:t>
            </a:r>
          </a:p>
        </p:txBody>
      </p:sp>
      <p:sp>
        <p:nvSpPr>
          <p:cNvPr id="51205" name="Text Box 5"/>
          <p:cNvSpPr txBox="1">
            <a:spLocks noChangeArrowheads="1"/>
          </p:cNvSpPr>
          <p:nvPr/>
        </p:nvSpPr>
        <p:spPr bwMode="auto">
          <a:xfrm>
            <a:off x="587320" y="4560903"/>
            <a:ext cx="7904728" cy="1665071"/>
          </a:xfrm>
          <a:prstGeom prst="rect">
            <a:avLst/>
          </a:prstGeom>
          <a:noFill/>
          <a:ln w="9525">
            <a:noFill/>
            <a:miter lim="800000"/>
            <a:headEnd/>
            <a:tailEnd/>
          </a:ln>
        </p:spPr>
        <p:txBody>
          <a:bodyPr wrap="none">
            <a:spAutoFit/>
          </a:bodyPr>
          <a:lstStyle/>
          <a:p>
            <a:pPr>
              <a:lnSpc>
                <a:spcPct val="125000"/>
              </a:lnSpc>
            </a:pPr>
            <a:r>
              <a:rPr lang="en-US" altLang="zh-CN" sz="2800" dirty="0" err="1">
                <a:solidFill>
                  <a:schemeClr val="accent2"/>
                </a:solidFill>
                <a:ea typeface="楷体_GB2312" pitchFamily="49" charset="-122"/>
              </a:rPr>
              <a:t>GetReal</a:t>
            </a:r>
            <a:r>
              <a:rPr lang="en-US" altLang="zh-CN" sz="2800" dirty="0">
                <a:solidFill>
                  <a:schemeClr val="accent2"/>
                </a:solidFill>
                <a:ea typeface="楷体_GB2312" pitchFamily="49" charset="-122"/>
              </a:rPr>
              <a:t>( Z, &amp;</a:t>
            </a:r>
            <a:r>
              <a:rPr lang="en-US" altLang="zh-CN" sz="2800" dirty="0" err="1">
                <a:solidFill>
                  <a:schemeClr val="accent2"/>
                </a:solidFill>
                <a:ea typeface="楷体_GB2312" pitchFamily="49" charset="-122"/>
              </a:rPr>
              <a:t>realPart</a:t>
            </a:r>
            <a:r>
              <a:rPr lang="en-US" altLang="zh-CN" sz="2800" dirty="0">
                <a:solidFill>
                  <a:schemeClr val="accent2"/>
                </a:solidFill>
                <a:ea typeface="楷体_GB2312" pitchFamily="49" charset="-122"/>
              </a:rPr>
              <a:t> )</a:t>
            </a:r>
          </a:p>
          <a:p>
            <a:pPr>
              <a:lnSpc>
                <a:spcPct val="120000"/>
              </a:lnSpc>
            </a:pPr>
            <a:r>
              <a:rPr lang="en-US" altLang="zh-CN" sz="2800" b="0" dirty="0">
                <a:solidFill>
                  <a:srgbClr val="000000"/>
                </a:solidFill>
                <a:latin typeface="楷体_GB2312" pitchFamily="49" charset="-122"/>
                <a:ea typeface="楷体_GB2312" pitchFamily="49" charset="-122"/>
              </a:rPr>
              <a:t>    </a:t>
            </a:r>
            <a:r>
              <a:rPr lang="zh-CN" altLang="en-US" sz="2800" b="0" dirty="0">
                <a:solidFill>
                  <a:srgbClr val="000000"/>
                </a:solidFill>
                <a:latin typeface="楷体_GB2312" pitchFamily="49" charset="-122"/>
                <a:ea typeface="楷体_GB2312" pitchFamily="49" charset="-122"/>
              </a:rPr>
              <a:t>初始条件：复数已存在。</a:t>
            </a:r>
          </a:p>
          <a:p>
            <a:pPr>
              <a:lnSpc>
                <a:spcPct val="120000"/>
              </a:lnSpc>
            </a:pPr>
            <a:r>
              <a:rPr lang="zh-CN" altLang="en-US" sz="2800" b="0" dirty="0">
                <a:solidFill>
                  <a:srgbClr val="000000"/>
                </a:solidFill>
                <a:latin typeface="楷体_GB2312" pitchFamily="49" charset="-122"/>
                <a:ea typeface="楷体_GB2312" pitchFamily="49" charset="-122"/>
              </a:rPr>
              <a:t>    操作结果：用</a:t>
            </a:r>
            <a:r>
              <a:rPr lang="en-US" altLang="zh-CN" sz="2800" b="0" dirty="0" err="1">
                <a:solidFill>
                  <a:srgbClr val="000000"/>
                </a:solidFill>
                <a:latin typeface="楷体_GB2312" pitchFamily="49" charset="-122"/>
                <a:ea typeface="楷体_GB2312" pitchFamily="49" charset="-122"/>
              </a:rPr>
              <a:t>realPart</a:t>
            </a:r>
            <a:r>
              <a:rPr lang="zh-CN" altLang="en-US" sz="2800" b="0" dirty="0">
                <a:solidFill>
                  <a:srgbClr val="000000"/>
                </a:solidFill>
                <a:latin typeface="楷体_GB2312" pitchFamily="49" charset="-122"/>
                <a:ea typeface="楷体_GB2312" pitchFamily="49" charset="-122"/>
              </a:rPr>
              <a:t>返回复数</a:t>
            </a:r>
            <a:r>
              <a:rPr lang="en-US" altLang="zh-CN" sz="2800" b="0" dirty="0">
                <a:solidFill>
                  <a:srgbClr val="000000"/>
                </a:solidFill>
                <a:latin typeface="楷体_GB2312" pitchFamily="49" charset="-122"/>
                <a:ea typeface="楷体_GB2312" pitchFamily="49" charset="-122"/>
              </a:rPr>
              <a:t>Z</a:t>
            </a:r>
            <a:r>
              <a:rPr lang="zh-CN" altLang="en-US" sz="2800" b="0" dirty="0">
                <a:solidFill>
                  <a:srgbClr val="000000"/>
                </a:solidFill>
                <a:latin typeface="楷体_GB2312" pitchFamily="49" charset="-122"/>
                <a:ea typeface="楷体_GB2312" pitchFamily="49" charset="-122"/>
              </a:rPr>
              <a:t>的实部值。</a:t>
            </a:r>
          </a:p>
        </p:txBody>
      </p:sp>
      <p:sp>
        <p:nvSpPr>
          <p:cNvPr id="15" name="内容占位符 14"/>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74669" y="1563874"/>
            <a:ext cx="8580494" cy="1812804"/>
          </a:xfrm>
          <a:prstGeom prst="rect">
            <a:avLst/>
          </a:prstGeom>
          <a:noFill/>
          <a:ln w="9525">
            <a:noFill/>
            <a:miter lim="800000"/>
            <a:headEnd/>
            <a:tailEnd/>
          </a:ln>
        </p:spPr>
        <p:txBody>
          <a:bodyPr wrap="square">
            <a:spAutoFit/>
          </a:bodyPr>
          <a:lstStyle/>
          <a:p>
            <a:pPr>
              <a:lnSpc>
                <a:spcPct val="125000"/>
              </a:lnSpc>
            </a:pPr>
            <a:r>
              <a:rPr lang="en-US" altLang="zh-CN" sz="2800" dirty="0" err="1">
                <a:solidFill>
                  <a:schemeClr val="accent2"/>
                </a:solidFill>
                <a:ea typeface="楷体_GB2312" pitchFamily="49" charset="-122"/>
              </a:rPr>
              <a:t>GetImag</a:t>
            </a:r>
            <a:r>
              <a:rPr lang="en-US" altLang="zh-CN" sz="2800" dirty="0">
                <a:solidFill>
                  <a:schemeClr val="accent2"/>
                </a:solidFill>
                <a:ea typeface="楷体_GB2312" pitchFamily="49" charset="-122"/>
              </a:rPr>
              <a:t>( Z, &amp;</a:t>
            </a:r>
            <a:r>
              <a:rPr lang="en-US" altLang="zh-CN" sz="2800" dirty="0" err="1">
                <a:solidFill>
                  <a:schemeClr val="accent2"/>
                </a:solidFill>
                <a:ea typeface="楷体_GB2312" pitchFamily="49" charset="-122"/>
              </a:rPr>
              <a:t>ImagPart</a:t>
            </a:r>
            <a:r>
              <a:rPr lang="en-US" altLang="zh-CN" sz="2800" dirty="0">
                <a:solidFill>
                  <a:schemeClr val="accent2"/>
                </a:solidFill>
                <a:ea typeface="楷体_GB2312" pitchFamily="49" charset="-122"/>
              </a:rPr>
              <a:t> )</a:t>
            </a:r>
          </a:p>
          <a:p>
            <a:pPr>
              <a:lnSpc>
                <a:spcPct val="120000"/>
              </a:lnSpc>
            </a:pPr>
            <a:r>
              <a:rPr lang="en-US" altLang="zh-CN" sz="3200" b="0" dirty="0">
                <a:latin typeface="楷体_GB2312" pitchFamily="49" charset="-122"/>
                <a:ea typeface="楷体_GB2312" pitchFamily="49" charset="-122"/>
              </a:rPr>
              <a:t>  </a:t>
            </a:r>
            <a:r>
              <a:rPr lang="en-US" altLang="zh-CN" sz="3200" b="0" dirty="0" smtClean="0">
                <a:latin typeface="楷体_GB2312" pitchFamily="49" charset="-122"/>
                <a:ea typeface="楷体_GB2312" pitchFamily="49" charset="-122"/>
              </a:rPr>
              <a:t> </a:t>
            </a:r>
            <a:r>
              <a:rPr lang="zh-CN" altLang="en-US" sz="3200" b="0" dirty="0">
                <a:latin typeface="楷体_GB2312" pitchFamily="49" charset="-122"/>
                <a:ea typeface="楷体_GB2312" pitchFamily="49" charset="-122"/>
              </a:rPr>
              <a:t>初始条件：复数已存在。</a:t>
            </a:r>
          </a:p>
          <a:p>
            <a:pPr>
              <a:lnSpc>
                <a:spcPct val="120000"/>
              </a:lnSpc>
            </a:pPr>
            <a:r>
              <a:rPr lang="zh-CN" altLang="en-US" sz="3200" b="0" dirty="0">
                <a:latin typeface="楷体_GB2312" pitchFamily="49" charset="-122"/>
                <a:ea typeface="楷体_GB2312" pitchFamily="49" charset="-122"/>
              </a:rPr>
              <a:t>  </a:t>
            </a:r>
            <a:r>
              <a:rPr lang="zh-CN" altLang="en-US" sz="3200" b="0" dirty="0" smtClean="0">
                <a:latin typeface="楷体_GB2312" pitchFamily="49" charset="-122"/>
                <a:ea typeface="楷体_GB2312" pitchFamily="49" charset="-122"/>
              </a:rPr>
              <a:t> </a:t>
            </a:r>
            <a:r>
              <a:rPr lang="zh-CN" altLang="en-US" sz="3200" b="0" dirty="0">
                <a:latin typeface="楷体_GB2312" pitchFamily="49" charset="-122"/>
                <a:ea typeface="楷体_GB2312" pitchFamily="49" charset="-122"/>
              </a:rPr>
              <a:t>操作结果：用</a:t>
            </a:r>
            <a:r>
              <a:rPr lang="en-US" altLang="zh-CN" sz="3200" b="0" dirty="0" err="1">
                <a:latin typeface="楷体_GB2312" pitchFamily="49" charset="-122"/>
                <a:ea typeface="楷体_GB2312" pitchFamily="49" charset="-122"/>
              </a:rPr>
              <a:t>ImagPart</a:t>
            </a:r>
            <a:r>
              <a:rPr lang="zh-CN" altLang="en-US" sz="3200" b="0" dirty="0">
                <a:latin typeface="楷体_GB2312" pitchFamily="49" charset="-122"/>
                <a:ea typeface="楷体_GB2312" pitchFamily="49" charset="-122"/>
              </a:rPr>
              <a:t>返回复数</a:t>
            </a:r>
            <a:r>
              <a:rPr lang="en-US" altLang="zh-CN" sz="3200" b="0" dirty="0">
                <a:latin typeface="楷体_GB2312" pitchFamily="49" charset="-122"/>
                <a:ea typeface="楷体_GB2312" pitchFamily="49" charset="-122"/>
              </a:rPr>
              <a:t>Z</a:t>
            </a:r>
            <a:r>
              <a:rPr lang="zh-CN" altLang="en-US" sz="3200" b="0" dirty="0">
                <a:latin typeface="楷体_GB2312" pitchFamily="49" charset="-122"/>
                <a:ea typeface="楷体_GB2312" pitchFamily="49" charset="-122"/>
              </a:rPr>
              <a:t>的虚部值。</a:t>
            </a:r>
          </a:p>
        </p:txBody>
      </p:sp>
      <p:sp>
        <p:nvSpPr>
          <p:cNvPr id="52227" name="Text Box 3"/>
          <p:cNvSpPr txBox="1">
            <a:spLocks noChangeArrowheads="1"/>
          </p:cNvSpPr>
          <p:nvPr/>
        </p:nvSpPr>
        <p:spPr bwMode="auto">
          <a:xfrm>
            <a:off x="470378" y="3394981"/>
            <a:ext cx="8665747" cy="1812804"/>
          </a:xfrm>
          <a:prstGeom prst="rect">
            <a:avLst/>
          </a:prstGeom>
          <a:noFill/>
          <a:ln w="9525">
            <a:noFill/>
            <a:miter lim="800000"/>
            <a:headEnd/>
            <a:tailEnd/>
          </a:ln>
        </p:spPr>
        <p:txBody>
          <a:bodyPr wrap="square">
            <a:spAutoFit/>
          </a:bodyPr>
          <a:lstStyle/>
          <a:p>
            <a:pPr>
              <a:lnSpc>
                <a:spcPct val="125000"/>
              </a:lnSpc>
            </a:pPr>
            <a:r>
              <a:rPr lang="en-US" altLang="zh-CN" sz="2800" dirty="0">
                <a:solidFill>
                  <a:schemeClr val="accent2"/>
                </a:solidFill>
                <a:ea typeface="楷体_GB2312" pitchFamily="49" charset="-122"/>
              </a:rPr>
              <a:t>Add( z1,z2, &amp;sum )</a:t>
            </a:r>
          </a:p>
          <a:p>
            <a:pPr>
              <a:lnSpc>
                <a:spcPct val="120000"/>
              </a:lnSpc>
            </a:pPr>
            <a:r>
              <a:rPr lang="en-US" altLang="zh-CN" sz="3200" b="0" dirty="0">
                <a:latin typeface="楷体_GB2312" pitchFamily="49" charset="-122"/>
                <a:ea typeface="楷体_GB2312" pitchFamily="49" charset="-122"/>
              </a:rPr>
              <a:t>   </a:t>
            </a:r>
            <a:r>
              <a:rPr lang="zh-CN" altLang="en-US" sz="3200" b="0" dirty="0" smtClean="0">
                <a:latin typeface="楷体_GB2312" pitchFamily="49" charset="-122"/>
                <a:ea typeface="楷体_GB2312" pitchFamily="49" charset="-122"/>
              </a:rPr>
              <a:t>初始条件</a:t>
            </a:r>
            <a:r>
              <a:rPr lang="zh-CN" altLang="en-US" sz="3200" b="0" dirty="0">
                <a:latin typeface="楷体_GB2312" pitchFamily="49" charset="-122"/>
                <a:ea typeface="楷体_GB2312" pitchFamily="49" charset="-122"/>
              </a:rPr>
              <a:t>：</a:t>
            </a:r>
            <a:r>
              <a:rPr lang="en-US" altLang="zh-CN" sz="3200" b="0" dirty="0">
                <a:latin typeface="楷体_GB2312" pitchFamily="49" charset="-122"/>
                <a:ea typeface="楷体_GB2312" pitchFamily="49" charset="-122"/>
              </a:rPr>
              <a:t>z1, z2</a:t>
            </a:r>
            <a:r>
              <a:rPr lang="zh-CN" altLang="en-US" sz="3200" b="0" dirty="0">
                <a:latin typeface="楷体_GB2312" pitchFamily="49" charset="-122"/>
                <a:ea typeface="楷体_GB2312" pitchFamily="49" charset="-122"/>
              </a:rPr>
              <a:t>是复数。</a:t>
            </a:r>
          </a:p>
          <a:p>
            <a:pPr>
              <a:lnSpc>
                <a:spcPct val="120000"/>
              </a:lnSpc>
            </a:pPr>
            <a:r>
              <a:rPr lang="zh-CN" altLang="en-US" sz="3200" b="0" dirty="0">
                <a:latin typeface="楷体_GB2312" pitchFamily="49" charset="-122"/>
                <a:ea typeface="楷体_GB2312" pitchFamily="49" charset="-122"/>
              </a:rPr>
              <a:t>   </a:t>
            </a:r>
            <a:r>
              <a:rPr lang="zh-CN" altLang="en-US" sz="3200" b="0" dirty="0" smtClean="0">
                <a:latin typeface="楷体_GB2312" pitchFamily="49" charset="-122"/>
                <a:ea typeface="楷体_GB2312" pitchFamily="49" charset="-122"/>
              </a:rPr>
              <a:t>操作</a:t>
            </a:r>
            <a:r>
              <a:rPr lang="zh-CN" altLang="en-US" sz="3200" b="0" dirty="0">
                <a:latin typeface="楷体_GB2312" pitchFamily="49" charset="-122"/>
                <a:ea typeface="楷体_GB2312" pitchFamily="49" charset="-122"/>
              </a:rPr>
              <a:t>结果：</a:t>
            </a:r>
            <a:r>
              <a:rPr lang="zh-CN" altLang="en-US" sz="2800" b="0" dirty="0">
                <a:latin typeface="楷体_GB2312" pitchFamily="49" charset="-122"/>
                <a:ea typeface="楷体_GB2312" pitchFamily="49" charset="-122"/>
              </a:rPr>
              <a:t>用</a:t>
            </a:r>
            <a:r>
              <a:rPr lang="en-US" altLang="zh-CN" sz="2800" b="0" dirty="0">
                <a:latin typeface="楷体_GB2312" pitchFamily="49" charset="-122"/>
                <a:ea typeface="楷体_GB2312" pitchFamily="49" charset="-122"/>
              </a:rPr>
              <a:t>sum</a:t>
            </a:r>
            <a:r>
              <a:rPr lang="zh-CN" altLang="en-US" sz="2800" b="0" dirty="0">
                <a:latin typeface="楷体_GB2312" pitchFamily="49" charset="-122"/>
                <a:ea typeface="楷体_GB2312" pitchFamily="49" charset="-122"/>
              </a:rPr>
              <a:t>返回两个复数</a:t>
            </a:r>
            <a:r>
              <a:rPr lang="en-US" altLang="zh-CN" sz="2800" b="0" dirty="0">
                <a:latin typeface="楷体_GB2312" pitchFamily="49" charset="-122"/>
                <a:ea typeface="楷体_GB2312" pitchFamily="49" charset="-122"/>
              </a:rPr>
              <a:t>z1, z2 </a:t>
            </a:r>
            <a:r>
              <a:rPr lang="zh-CN" altLang="en-US" sz="2800" b="0" dirty="0">
                <a:latin typeface="楷体_GB2312" pitchFamily="49" charset="-122"/>
                <a:ea typeface="楷体_GB2312" pitchFamily="49" charset="-122"/>
              </a:rPr>
              <a:t>的和值。         </a:t>
            </a:r>
          </a:p>
        </p:txBody>
      </p:sp>
      <p:sp>
        <p:nvSpPr>
          <p:cNvPr id="52228" name="Text Box 4"/>
          <p:cNvSpPr txBox="1">
            <a:spLocks noChangeArrowheads="1"/>
          </p:cNvSpPr>
          <p:nvPr/>
        </p:nvSpPr>
        <p:spPr bwMode="auto">
          <a:xfrm>
            <a:off x="373005" y="5364189"/>
            <a:ext cx="3118401" cy="580415"/>
          </a:xfrm>
          <a:prstGeom prst="rect">
            <a:avLst/>
          </a:prstGeom>
          <a:noFill/>
          <a:ln w="9525">
            <a:noFill/>
            <a:miter lim="800000"/>
            <a:headEnd/>
            <a:tailEnd/>
          </a:ln>
        </p:spPr>
        <p:txBody>
          <a:bodyPr wrap="square">
            <a:spAutoFit/>
          </a:bodyPr>
          <a:lstStyle/>
          <a:p>
            <a:pPr>
              <a:lnSpc>
                <a:spcPct val="125000"/>
              </a:lnSpc>
            </a:pPr>
            <a:r>
              <a:rPr lang="en-US" altLang="zh-CN" sz="2800" dirty="0">
                <a:solidFill>
                  <a:schemeClr val="accent2"/>
                </a:solidFill>
                <a:ea typeface="楷体_GB2312" pitchFamily="49" charset="-122"/>
              </a:rPr>
              <a:t>} ADT Complex</a:t>
            </a: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11467" y="1592796"/>
            <a:ext cx="3877985" cy="584775"/>
          </a:xfrm>
          <a:prstGeom prst="rect">
            <a:avLst/>
          </a:prstGeom>
          <a:noFill/>
          <a:ln w="9525">
            <a:noFill/>
            <a:miter lim="800000"/>
            <a:headEnd/>
            <a:tailEnd/>
          </a:ln>
        </p:spPr>
        <p:txBody>
          <a:bodyPr wrap="none">
            <a:spAutoFit/>
          </a:bodyPr>
          <a:lstStyle/>
          <a:p>
            <a:r>
              <a:rPr lang="zh-CN" altLang="en-US" sz="3200" dirty="0" smtClean="0">
                <a:solidFill>
                  <a:srgbClr val="0070C0"/>
                </a:solidFill>
                <a:latin typeface="楷体_GB2312" pitchFamily="49" charset="-122"/>
                <a:ea typeface="楷体_GB2312"/>
              </a:rPr>
              <a:t>抽象数据类型的实现</a:t>
            </a:r>
            <a:endParaRPr lang="zh-CN" altLang="en-US" sz="3200" dirty="0">
              <a:solidFill>
                <a:srgbClr val="0070C0"/>
              </a:solidFill>
              <a:ea typeface="楷体_GB2312"/>
            </a:endParaRPr>
          </a:p>
        </p:txBody>
      </p:sp>
      <p:sp>
        <p:nvSpPr>
          <p:cNvPr id="58371" name="Text Box 3"/>
          <p:cNvSpPr txBox="1">
            <a:spLocks noChangeArrowheads="1"/>
          </p:cNvSpPr>
          <p:nvPr/>
        </p:nvSpPr>
        <p:spPr bwMode="auto">
          <a:xfrm>
            <a:off x="409518" y="2297097"/>
            <a:ext cx="8340725" cy="1274195"/>
          </a:xfrm>
          <a:prstGeom prst="rect">
            <a:avLst/>
          </a:prstGeom>
          <a:noFill/>
          <a:ln w="9525">
            <a:noFill/>
            <a:miter lim="800000"/>
            <a:headEnd/>
            <a:tailEnd/>
          </a:ln>
        </p:spPr>
        <p:txBody>
          <a:bodyPr>
            <a:spAutoFit/>
          </a:bodyPr>
          <a:lstStyle/>
          <a:p>
            <a:pPr>
              <a:lnSpc>
                <a:spcPct val="120000"/>
              </a:lnSpc>
            </a:pPr>
            <a:r>
              <a:rPr lang="en-US" altLang="zh-CN" sz="3200" b="0" dirty="0">
                <a:latin typeface="楷体_GB2312" pitchFamily="49" charset="-122"/>
                <a:ea typeface="楷体_GB2312"/>
              </a:rPr>
              <a:t>    </a:t>
            </a:r>
            <a:r>
              <a:rPr lang="zh-CN" altLang="en-US" sz="3200" b="0" dirty="0">
                <a:latin typeface="楷体_GB2312" pitchFamily="49" charset="-122"/>
                <a:ea typeface="楷体_GB2312"/>
              </a:rPr>
              <a:t>抽象数据类型需要通过</a:t>
            </a:r>
            <a:r>
              <a:rPr lang="zh-CN" altLang="en-US" sz="3200" b="0" dirty="0">
                <a:solidFill>
                  <a:srgbClr val="C00000"/>
                </a:solidFill>
                <a:latin typeface="楷体_GB2312" pitchFamily="49" charset="-122"/>
                <a:ea typeface="楷体_GB2312"/>
              </a:rPr>
              <a:t>固有数据类型</a:t>
            </a:r>
            <a:r>
              <a:rPr lang="en-US" altLang="zh-CN" sz="3200" b="0" dirty="0">
                <a:latin typeface="楷体_GB2312" pitchFamily="49" charset="-122"/>
                <a:ea typeface="楷体_GB2312"/>
              </a:rPr>
              <a:t>(</a:t>
            </a:r>
            <a:r>
              <a:rPr lang="zh-CN" altLang="en-US" sz="3200" b="0" dirty="0">
                <a:latin typeface="楷体_GB2312" pitchFamily="49" charset="-122"/>
                <a:ea typeface="楷体_GB2312"/>
              </a:rPr>
              <a:t>高级编程语言中已实现的数据类型</a:t>
            </a:r>
            <a:r>
              <a:rPr lang="en-US" altLang="zh-CN" sz="3200" b="0" dirty="0">
                <a:latin typeface="楷体_GB2312" pitchFamily="49" charset="-122"/>
                <a:ea typeface="楷体_GB2312"/>
              </a:rPr>
              <a:t>)</a:t>
            </a:r>
            <a:r>
              <a:rPr lang="zh-CN" altLang="en-US" sz="3200" b="0" dirty="0">
                <a:latin typeface="楷体_GB2312" pitchFamily="49" charset="-122"/>
                <a:ea typeface="楷体_GB2312"/>
              </a:rPr>
              <a:t>来实现。</a:t>
            </a:r>
          </a:p>
        </p:txBody>
      </p:sp>
      <p:sp>
        <p:nvSpPr>
          <p:cNvPr id="58372" name="Text Box 4"/>
          <p:cNvSpPr txBox="1">
            <a:spLocks noChangeArrowheads="1"/>
          </p:cNvSpPr>
          <p:nvPr/>
        </p:nvSpPr>
        <p:spPr bwMode="auto">
          <a:xfrm>
            <a:off x="1224259" y="3721104"/>
            <a:ext cx="4698722" cy="584775"/>
          </a:xfrm>
          <a:prstGeom prst="rect">
            <a:avLst/>
          </a:prstGeom>
          <a:noFill/>
          <a:ln w="9525">
            <a:noFill/>
            <a:miter lim="800000"/>
            <a:headEnd/>
            <a:tailEnd/>
          </a:ln>
        </p:spPr>
        <p:txBody>
          <a:bodyPr wrap="none">
            <a:spAutoFit/>
          </a:bodyPr>
          <a:lstStyle/>
          <a:p>
            <a:r>
              <a:rPr lang="zh-CN" altLang="en-US" sz="3200" b="0" dirty="0">
                <a:ea typeface="楷体_GB2312"/>
              </a:rPr>
              <a:t>例如，对以上定义的复数</a:t>
            </a: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7" name="Text Box 2"/>
          <p:cNvSpPr txBox="1">
            <a:spLocks noChangeArrowheads="1"/>
          </p:cNvSpPr>
          <p:nvPr/>
        </p:nvSpPr>
        <p:spPr bwMode="auto">
          <a:xfrm>
            <a:off x="1587231" y="4933212"/>
            <a:ext cx="4495800" cy="1815882"/>
          </a:xfrm>
          <a:prstGeom prst="rect">
            <a:avLst/>
          </a:prstGeom>
          <a:noFill/>
          <a:ln w="9525">
            <a:noFill/>
            <a:miter lim="800000"/>
            <a:headEnd/>
            <a:tailEnd/>
          </a:ln>
        </p:spPr>
        <p:txBody>
          <a:bodyPr>
            <a:spAutoFit/>
          </a:bodyPr>
          <a:lstStyle/>
          <a:p>
            <a:r>
              <a:rPr lang="en-US" altLang="zh-CN" sz="2800" b="0" dirty="0" err="1"/>
              <a:t>typedef</a:t>
            </a:r>
            <a:r>
              <a:rPr lang="en-US" altLang="zh-CN" sz="2800" b="0" dirty="0"/>
              <a:t>  </a:t>
            </a:r>
            <a:r>
              <a:rPr lang="en-US" altLang="zh-CN" sz="2800" b="0" dirty="0" err="1"/>
              <a:t>struct</a:t>
            </a:r>
            <a:r>
              <a:rPr lang="en-US" altLang="zh-CN" sz="2800" b="0" dirty="0"/>
              <a:t> {</a:t>
            </a:r>
          </a:p>
          <a:p>
            <a:r>
              <a:rPr lang="en-US" altLang="zh-CN" sz="2800" b="0" dirty="0"/>
              <a:t>    float </a:t>
            </a:r>
            <a:r>
              <a:rPr lang="en-US" altLang="zh-CN" sz="2800" b="0" dirty="0" err="1"/>
              <a:t>realpart</a:t>
            </a:r>
            <a:r>
              <a:rPr lang="zh-CN" altLang="en-US" sz="2800" b="0" dirty="0"/>
              <a:t>；</a:t>
            </a:r>
          </a:p>
          <a:p>
            <a:r>
              <a:rPr lang="zh-CN" altLang="en-US" sz="2800" b="0" dirty="0"/>
              <a:t>    </a:t>
            </a:r>
            <a:r>
              <a:rPr lang="en-US" altLang="zh-CN" sz="2800" b="0" dirty="0"/>
              <a:t>float </a:t>
            </a:r>
            <a:r>
              <a:rPr lang="en-US" altLang="zh-CN" sz="2800" b="0" dirty="0" err="1"/>
              <a:t>imagpart</a:t>
            </a:r>
            <a:r>
              <a:rPr lang="zh-CN" altLang="en-US" sz="2800" b="0" dirty="0"/>
              <a:t>；</a:t>
            </a:r>
          </a:p>
          <a:p>
            <a:r>
              <a:rPr lang="en-US" altLang="zh-CN" sz="2800" b="0" dirty="0"/>
              <a:t>}</a:t>
            </a:r>
            <a:r>
              <a:rPr lang="en-US" altLang="zh-CN" sz="2800" b="0" dirty="0">
                <a:solidFill>
                  <a:srgbClr val="C00000"/>
                </a:solidFill>
              </a:rPr>
              <a:t>complex</a:t>
            </a:r>
            <a:r>
              <a:rPr lang="zh-CN" altLang="en-US" sz="2800" b="0" dirty="0"/>
              <a:t>；</a:t>
            </a:r>
          </a:p>
        </p:txBody>
      </p:sp>
      <p:sp>
        <p:nvSpPr>
          <p:cNvPr id="8" name="Text Box 3"/>
          <p:cNvSpPr txBox="1">
            <a:spLocks noChangeArrowheads="1"/>
          </p:cNvSpPr>
          <p:nvPr/>
        </p:nvSpPr>
        <p:spPr bwMode="auto">
          <a:xfrm>
            <a:off x="1332829" y="4409992"/>
            <a:ext cx="5505450" cy="523220"/>
          </a:xfrm>
          <a:prstGeom prst="rect">
            <a:avLst/>
          </a:prstGeom>
          <a:noFill/>
          <a:ln w="9525">
            <a:noFill/>
            <a:miter lim="800000"/>
            <a:headEnd/>
            <a:tailEnd/>
          </a:ln>
        </p:spPr>
        <p:txBody>
          <a:bodyPr>
            <a:spAutoFit/>
          </a:bodyPr>
          <a:lstStyle/>
          <a:p>
            <a:r>
              <a:rPr lang="en-US" altLang="zh-CN" sz="2800" dirty="0">
                <a:solidFill>
                  <a:srgbClr val="006600"/>
                </a:solidFill>
                <a:ea typeface="楷体_GB2312"/>
                <a:cs typeface="楷体_GB2312"/>
              </a:rPr>
              <a:t>// -----</a:t>
            </a:r>
            <a:r>
              <a:rPr lang="zh-CN" altLang="en-US" sz="2800" dirty="0">
                <a:solidFill>
                  <a:srgbClr val="006600"/>
                </a:solidFill>
                <a:ea typeface="楷体_GB2312"/>
                <a:cs typeface="楷体_GB2312"/>
              </a:rPr>
              <a:t>存储结构的定义</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922" name="Picture 2"/>
          <p:cNvPicPr>
            <a:picLocks noChangeAspect="1" noChangeArrowheads="1"/>
          </p:cNvPicPr>
          <p:nvPr/>
        </p:nvPicPr>
        <p:blipFill>
          <a:blip r:embed="rId2" cstate="print"/>
          <a:srcRect/>
          <a:stretch>
            <a:fillRect/>
          </a:stretch>
        </p:blipFill>
        <p:spPr bwMode="auto">
          <a:xfrm>
            <a:off x="1" y="2114532"/>
            <a:ext cx="5462100" cy="4515696"/>
          </a:xfrm>
          <a:prstGeom prst="rect">
            <a:avLst/>
          </a:prstGeom>
          <a:noFill/>
          <a:ln w="9525">
            <a:noFill/>
            <a:miter lim="800000"/>
            <a:headEnd/>
            <a:tailEnd/>
          </a:ln>
          <a:effectLst/>
        </p:spPr>
      </p:pic>
      <p:pic>
        <p:nvPicPr>
          <p:cNvPr id="163842" name="Picture 2"/>
          <p:cNvPicPr>
            <a:picLocks noChangeAspect="1" noChangeArrowheads="1"/>
          </p:cNvPicPr>
          <p:nvPr/>
        </p:nvPicPr>
        <p:blipFill>
          <a:blip r:embed="rId3" cstate="print"/>
          <a:srcRect/>
          <a:stretch>
            <a:fillRect/>
          </a:stretch>
        </p:blipFill>
        <p:spPr bwMode="auto">
          <a:xfrm>
            <a:off x="4172322" y="908720"/>
            <a:ext cx="4972050" cy="4048125"/>
          </a:xfrm>
          <a:prstGeom prst="rect">
            <a:avLst/>
          </a:prstGeom>
          <a:noFill/>
          <a:ln w="9525">
            <a:noFill/>
            <a:miter lim="800000"/>
            <a:headEnd/>
            <a:tailEnd/>
          </a:ln>
          <a:effectLst/>
        </p:spPr>
      </p:pic>
      <p:pic>
        <p:nvPicPr>
          <p:cNvPr id="6" name="图片 -2147482567" descr="人物关系"/>
          <p:cNvPicPr>
            <a:picLocks noChangeAspect="1"/>
          </p:cNvPicPr>
          <p:nvPr/>
        </p:nvPicPr>
        <p:blipFill rotWithShape="1">
          <a:blip r:embed="rId4"/>
          <a:srcRect t="34182"/>
          <a:stretch/>
        </p:blipFill>
        <p:spPr>
          <a:xfrm>
            <a:off x="2101215" y="4266894"/>
            <a:ext cx="7042785" cy="2587070"/>
          </a:xfrm>
          <a:prstGeom prst="rect">
            <a:avLst/>
          </a:prstGeom>
          <a:noFill/>
          <a:ln w="9525">
            <a:noFill/>
          </a:ln>
        </p:spPr>
      </p:pic>
      <p:sp>
        <p:nvSpPr>
          <p:cNvPr id="7" name="内容占位符 6"/>
          <p:cNvSpPr>
            <a:spLocks noGrp="1"/>
          </p:cNvSpPr>
          <p:nvPr>
            <p:ph sz="quarter" idx="16"/>
          </p:nvPr>
        </p:nvSpPr>
        <p:spPr>
          <a:xfrm>
            <a:off x="8313" y="78660"/>
            <a:ext cx="4795837" cy="586316"/>
          </a:xfrm>
        </p:spPr>
        <p:txBody>
          <a:bodyPr/>
          <a:lstStyle/>
          <a:p>
            <a:pPr lvl="0"/>
            <a:r>
              <a:rPr dirty="0" smtClean="0"/>
              <a:t>数据结构</a:t>
            </a:r>
          </a:p>
        </p:txBody>
      </p:sp>
    </p:spTree>
    <p:extLst>
      <p:ext uri="{BB962C8B-B14F-4D97-AF65-F5344CB8AC3E}">
        <p14:creationId xmlns:p14="http://schemas.microsoft.com/office/powerpoint/2010/main" val="188741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09922"/>
                                        </p:tgtEl>
                                        <p:attrNameLst>
                                          <p:attrName>style.visibility</p:attrName>
                                        </p:attrNameLst>
                                      </p:cBhvr>
                                      <p:to>
                                        <p:strVal val="visible"/>
                                      </p:to>
                                    </p:set>
                                    <p:anim calcmode="lin" valueType="num">
                                      <p:cBhvr>
                                        <p:cTn id="7" dur="1000" fill="hold"/>
                                        <p:tgtEl>
                                          <p:spTgt spid="209922"/>
                                        </p:tgtEl>
                                        <p:attrNameLst>
                                          <p:attrName>ppt_w</p:attrName>
                                        </p:attrNameLst>
                                      </p:cBhvr>
                                      <p:tavLst>
                                        <p:tav tm="0">
                                          <p:val>
                                            <p:strVal val="#ppt_w*0.70"/>
                                          </p:val>
                                        </p:tav>
                                        <p:tav tm="100000">
                                          <p:val>
                                            <p:strVal val="#ppt_w"/>
                                          </p:val>
                                        </p:tav>
                                      </p:tavLst>
                                    </p:anim>
                                    <p:anim calcmode="lin" valueType="num">
                                      <p:cBhvr>
                                        <p:cTn id="8" dur="1000" fill="hold"/>
                                        <p:tgtEl>
                                          <p:spTgt spid="209922"/>
                                        </p:tgtEl>
                                        <p:attrNameLst>
                                          <p:attrName>ppt_h</p:attrName>
                                        </p:attrNameLst>
                                      </p:cBhvr>
                                      <p:tavLst>
                                        <p:tav tm="0">
                                          <p:val>
                                            <p:strVal val="#ppt_h"/>
                                          </p:val>
                                        </p:tav>
                                        <p:tav tm="100000">
                                          <p:val>
                                            <p:strVal val="#ppt_h"/>
                                          </p:val>
                                        </p:tav>
                                      </p:tavLst>
                                    </p:anim>
                                    <p:animEffect transition="in" filter="fade">
                                      <p:cBhvr>
                                        <p:cTn id="9" dur="1000"/>
                                        <p:tgtEl>
                                          <p:spTgt spid="20992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3842"/>
                                        </p:tgtEl>
                                        <p:attrNameLst>
                                          <p:attrName>style.visibility</p:attrName>
                                        </p:attrNameLst>
                                      </p:cBhvr>
                                      <p:to>
                                        <p:strVal val="visible"/>
                                      </p:to>
                                    </p:set>
                                    <p:anim calcmode="lin" valueType="num">
                                      <p:cBhvr>
                                        <p:cTn id="14" dur="1000" fill="hold"/>
                                        <p:tgtEl>
                                          <p:spTgt spid="163842"/>
                                        </p:tgtEl>
                                        <p:attrNameLst>
                                          <p:attrName>ppt_w</p:attrName>
                                        </p:attrNameLst>
                                      </p:cBhvr>
                                      <p:tavLst>
                                        <p:tav tm="0">
                                          <p:val>
                                            <p:strVal val="#ppt_w*0.70"/>
                                          </p:val>
                                        </p:tav>
                                        <p:tav tm="100000">
                                          <p:val>
                                            <p:strVal val="#ppt_w"/>
                                          </p:val>
                                        </p:tav>
                                      </p:tavLst>
                                    </p:anim>
                                    <p:anim calcmode="lin" valueType="num">
                                      <p:cBhvr>
                                        <p:cTn id="15" dur="1000" fill="hold"/>
                                        <p:tgtEl>
                                          <p:spTgt spid="163842"/>
                                        </p:tgtEl>
                                        <p:attrNameLst>
                                          <p:attrName>ppt_h</p:attrName>
                                        </p:attrNameLst>
                                      </p:cBhvr>
                                      <p:tavLst>
                                        <p:tav tm="0">
                                          <p:val>
                                            <p:strVal val="#ppt_h"/>
                                          </p:val>
                                        </p:tav>
                                        <p:tav tm="100000">
                                          <p:val>
                                            <p:strVal val="#ppt_h"/>
                                          </p:val>
                                        </p:tav>
                                      </p:tavLst>
                                    </p:anim>
                                    <p:animEffect transition="in" filter="fade">
                                      <p:cBhvr>
                                        <p:cTn id="16" dur="1000"/>
                                        <p:tgtEl>
                                          <p:spTgt spid="1638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47204" y="3032956"/>
            <a:ext cx="5303055" cy="1200329"/>
          </a:xfrm>
          <a:prstGeom prst="rect">
            <a:avLst/>
          </a:prstGeom>
          <a:noFill/>
          <a:ln w="9525">
            <a:noFill/>
            <a:miter lim="800000"/>
            <a:headEnd/>
            <a:tailEnd/>
          </a:ln>
        </p:spPr>
        <p:txBody>
          <a:bodyPr wrap="none">
            <a:spAutoFit/>
          </a:bodyPr>
          <a:lstStyle/>
          <a:p>
            <a:pPr>
              <a:lnSpc>
                <a:spcPct val="120000"/>
              </a:lnSpc>
            </a:pPr>
            <a:r>
              <a:rPr lang="en-US" altLang="zh-CN" sz="2800" dirty="0">
                <a:solidFill>
                  <a:schemeClr val="accent2"/>
                </a:solidFill>
                <a:ea typeface="楷体_GB2312" pitchFamily="49" charset="-122"/>
              </a:rPr>
              <a:t>float </a:t>
            </a:r>
            <a:r>
              <a:rPr lang="en-US" altLang="zh-CN" sz="2800" dirty="0" err="1">
                <a:solidFill>
                  <a:schemeClr val="accent2"/>
                </a:solidFill>
                <a:ea typeface="楷体_GB2312" pitchFamily="49" charset="-122"/>
              </a:rPr>
              <a:t>GetReal</a:t>
            </a:r>
            <a:r>
              <a:rPr lang="en-US" altLang="zh-CN" sz="3200" b="0" dirty="0">
                <a:ea typeface="楷体_GB2312" pitchFamily="49" charset="-122"/>
              </a:rPr>
              <a:t>( </a:t>
            </a:r>
            <a:r>
              <a:rPr lang="en-US" altLang="zh-CN" sz="3200" b="0" dirty="0" err="1">
                <a:ea typeface="楷体_GB2312" pitchFamily="49" charset="-122"/>
              </a:rPr>
              <a:t>cpmplex</a:t>
            </a:r>
            <a:r>
              <a:rPr lang="en-US" altLang="zh-CN" sz="3200" b="0" dirty="0">
                <a:ea typeface="楷体_GB2312" pitchFamily="49" charset="-122"/>
              </a:rPr>
              <a:t> Z )</a:t>
            </a:r>
            <a:r>
              <a:rPr lang="zh-CN" altLang="en-US" sz="3200" b="0" dirty="0">
                <a:ea typeface="楷体_GB2312" pitchFamily="49" charset="-122"/>
              </a:rPr>
              <a:t>；</a:t>
            </a:r>
          </a:p>
          <a:p>
            <a:pPr>
              <a:lnSpc>
                <a:spcPct val="120000"/>
              </a:lnSpc>
            </a:pPr>
            <a:r>
              <a:rPr lang="zh-CN" altLang="en-US" sz="2800" dirty="0">
                <a:solidFill>
                  <a:srgbClr val="006600"/>
                </a:solidFill>
                <a:ea typeface="楷体_GB2312"/>
                <a:cs typeface="楷体_GB2312"/>
              </a:rPr>
              <a:t>         </a:t>
            </a:r>
            <a:r>
              <a:rPr lang="zh-CN" altLang="en-US" sz="2800" dirty="0" smtClean="0">
                <a:solidFill>
                  <a:srgbClr val="006600"/>
                </a:solidFill>
                <a:ea typeface="楷体_GB2312"/>
                <a:cs typeface="楷体_GB2312"/>
              </a:rPr>
              <a:t>      </a:t>
            </a:r>
            <a:r>
              <a:rPr lang="en-US" altLang="zh-CN" sz="2800" dirty="0">
                <a:solidFill>
                  <a:srgbClr val="006600"/>
                </a:solidFill>
                <a:ea typeface="楷体_GB2312"/>
                <a:cs typeface="楷体_GB2312"/>
              </a:rPr>
              <a:t>// </a:t>
            </a:r>
            <a:r>
              <a:rPr lang="zh-CN" altLang="en-US" sz="2800" dirty="0">
                <a:solidFill>
                  <a:srgbClr val="006600"/>
                </a:solidFill>
                <a:ea typeface="楷体_GB2312"/>
                <a:cs typeface="楷体_GB2312"/>
              </a:rPr>
              <a:t>返回复数 </a:t>
            </a:r>
            <a:r>
              <a:rPr lang="en-US" altLang="zh-CN" sz="2800" dirty="0">
                <a:solidFill>
                  <a:srgbClr val="006600"/>
                </a:solidFill>
                <a:ea typeface="楷体_GB2312"/>
                <a:cs typeface="楷体_GB2312"/>
              </a:rPr>
              <a:t>Z </a:t>
            </a:r>
            <a:r>
              <a:rPr lang="zh-CN" altLang="en-US" sz="2800" dirty="0">
                <a:solidFill>
                  <a:srgbClr val="006600"/>
                </a:solidFill>
                <a:ea typeface="楷体_GB2312"/>
                <a:cs typeface="楷体_GB2312"/>
              </a:rPr>
              <a:t>的实部值</a:t>
            </a:r>
          </a:p>
        </p:txBody>
      </p:sp>
      <p:sp>
        <p:nvSpPr>
          <p:cNvPr id="60419" name="Text Box 3"/>
          <p:cNvSpPr txBox="1">
            <a:spLocks noChangeArrowheads="1"/>
          </p:cNvSpPr>
          <p:nvPr/>
        </p:nvSpPr>
        <p:spPr bwMode="auto">
          <a:xfrm>
            <a:off x="209780" y="4027013"/>
            <a:ext cx="5213287" cy="1274195"/>
          </a:xfrm>
          <a:prstGeom prst="rect">
            <a:avLst/>
          </a:prstGeom>
          <a:noFill/>
          <a:ln w="9525">
            <a:noFill/>
            <a:miter lim="800000"/>
            <a:headEnd/>
            <a:tailEnd/>
          </a:ln>
        </p:spPr>
        <p:txBody>
          <a:bodyPr wrap="none">
            <a:spAutoFit/>
          </a:bodyPr>
          <a:lstStyle/>
          <a:p>
            <a:pPr>
              <a:lnSpc>
                <a:spcPct val="120000"/>
              </a:lnSpc>
            </a:pPr>
            <a:r>
              <a:rPr lang="en-US" altLang="zh-CN" sz="2800" dirty="0">
                <a:solidFill>
                  <a:schemeClr val="accent2"/>
                </a:solidFill>
                <a:ea typeface="楷体_GB2312" pitchFamily="49" charset="-122"/>
              </a:rPr>
              <a:t>float </a:t>
            </a:r>
            <a:r>
              <a:rPr lang="en-US" altLang="zh-CN" sz="2800" dirty="0" err="1">
                <a:solidFill>
                  <a:schemeClr val="accent2"/>
                </a:solidFill>
                <a:ea typeface="楷体_GB2312" pitchFamily="49" charset="-122"/>
              </a:rPr>
              <a:t>Getimag</a:t>
            </a:r>
            <a:r>
              <a:rPr lang="en-US" altLang="zh-CN" sz="3200" b="0" dirty="0">
                <a:ea typeface="楷体_GB2312" pitchFamily="49" charset="-122"/>
              </a:rPr>
              <a:t>( </a:t>
            </a:r>
            <a:r>
              <a:rPr lang="en-US" altLang="zh-CN" sz="3200" b="0" dirty="0" err="1">
                <a:ea typeface="楷体_GB2312" pitchFamily="49" charset="-122"/>
              </a:rPr>
              <a:t>cpmplex</a:t>
            </a:r>
            <a:r>
              <a:rPr lang="en-US" altLang="zh-CN" sz="3200" b="0" dirty="0">
                <a:ea typeface="楷体_GB2312" pitchFamily="49" charset="-122"/>
              </a:rPr>
              <a:t> Z )</a:t>
            </a:r>
            <a:r>
              <a:rPr lang="zh-CN" altLang="en-US" sz="3200" b="0" dirty="0">
                <a:ea typeface="楷体_GB2312" pitchFamily="49" charset="-122"/>
              </a:rPr>
              <a:t>；</a:t>
            </a:r>
          </a:p>
          <a:p>
            <a:pPr>
              <a:lnSpc>
                <a:spcPct val="120000"/>
              </a:lnSpc>
            </a:pPr>
            <a:r>
              <a:rPr lang="zh-CN" altLang="en-US" sz="3200" b="0" dirty="0">
                <a:ea typeface="楷体_GB2312" pitchFamily="49" charset="-122"/>
              </a:rPr>
              <a:t>         </a:t>
            </a:r>
            <a:r>
              <a:rPr lang="zh-CN" altLang="en-US" sz="3200" b="0" dirty="0" smtClean="0">
                <a:ea typeface="楷体_GB2312" pitchFamily="49" charset="-122"/>
              </a:rPr>
              <a:t>    </a:t>
            </a:r>
            <a:r>
              <a:rPr lang="en-US" altLang="zh-CN" sz="2800" dirty="0">
                <a:solidFill>
                  <a:srgbClr val="006600"/>
                </a:solidFill>
                <a:ea typeface="楷体_GB2312"/>
                <a:cs typeface="楷体_GB2312"/>
              </a:rPr>
              <a:t>// </a:t>
            </a:r>
            <a:r>
              <a:rPr lang="zh-CN" altLang="en-US" sz="2800" dirty="0">
                <a:solidFill>
                  <a:srgbClr val="006600"/>
                </a:solidFill>
                <a:ea typeface="楷体_GB2312"/>
                <a:cs typeface="楷体_GB2312"/>
              </a:rPr>
              <a:t>返回复数 </a:t>
            </a:r>
            <a:r>
              <a:rPr lang="en-US" altLang="zh-CN" sz="2800" dirty="0">
                <a:solidFill>
                  <a:srgbClr val="006600"/>
                </a:solidFill>
                <a:ea typeface="楷体_GB2312"/>
                <a:cs typeface="楷体_GB2312"/>
              </a:rPr>
              <a:t>Z </a:t>
            </a:r>
            <a:r>
              <a:rPr lang="zh-CN" altLang="en-US" sz="2800" dirty="0">
                <a:solidFill>
                  <a:srgbClr val="006600"/>
                </a:solidFill>
                <a:ea typeface="楷体_GB2312"/>
                <a:cs typeface="楷体_GB2312"/>
              </a:rPr>
              <a:t>的虚部值</a:t>
            </a:r>
          </a:p>
        </p:txBody>
      </p:sp>
      <p:sp>
        <p:nvSpPr>
          <p:cNvPr id="60420" name="Text Box 4"/>
          <p:cNvSpPr txBox="1">
            <a:spLocks noChangeArrowheads="1"/>
          </p:cNvSpPr>
          <p:nvPr/>
        </p:nvSpPr>
        <p:spPr bwMode="auto">
          <a:xfrm>
            <a:off x="-540568" y="5163606"/>
            <a:ext cx="9820742" cy="1274195"/>
          </a:xfrm>
          <a:prstGeom prst="rect">
            <a:avLst/>
          </a:prstGeom>
          <a:noFill/>
          <a:ln w="9525">
            <a:noFill/>
            <a:miter lim="800000"/>
            <a:headEnd/>
            <a:tailEnd/>
          </a:ln>
        </p:spPr>
        <p:txBody>
          <a:bodyPr wrap="square">
            <a:spAutoFit/>
          </a:bodyPr>
          <a:lstStyle/>
          <a:p>
            <a:pPr>
              <a:lnSpc>
                <a:spcPct val="120000"/>
              </a:lnSpc>
            </a:pPr>
            <a:r>
              <a:rPr lang="en-US" altLang="zh-CN" sz="3200" b="0" dirty="0">
                <a:ea typeface="楷体_GB2312" pitchFamily="49" charset="-122"/>
              </a:rPr>
              <a:t>       </a:t>
            </a:r>
            <a:r>
              <a:rPr lang="en-US" altLang="zh-CN" sz="2800" dirty="0">
                <a:solidFill>
                  <a:schemeClr val="accent2"/>
                </a:solidFill>
                <a:ea typeface="楷体_GB2312" pitchFamily="49" charset="-122"/>
              </a:rPr>
              <a:t>void add</a:t>
            </a:r>
            <a:r>
              <a:rPr lang="en-US" altLang="zh-CN" sz="3200" b="0" dirty="0">
                <a:ea typeface="楷体_GB2312" pitchFamily="49" charset="-122"/>
              </a:rPr>
              <a:t>( complex z1, complex z2, </a:t>
            </a:r>
            <a:r>
              <a:rPr lang="en-US" altLang="zh-CN" sz="3200" b="0" dirty="0" smtClean="0">
                <a:ea typeface="楷体_GB2312" pitchFamily="49" charset="-122"/>
              </a:rPr>
              <a:t>complex  </a:t>
            </a:r>
            <a:r>
              <a:rPr lang="en-US" altLang="zh-CN" sz="3200" b="0" dirty="0">
                <a:ea typeface="楷体_GB2312" pitchFamily="49" charset="-122"/>
              </a:rPr>
              <a:t>&amp;sum )</a:t>
            </a:r>
            <a:r>
              <a:rPr lang="zh-CN" altLang="en-US" sz="3200" b="0" dirty="0">
                <a:ea typeface="楷体_GB2312" pitchFamily="49" charset="-122"/>
              </a:rPr>
              <a:t>；</a:t>
            </a:r>
          </a:p>
          <a:p>
            <a:pPr>
              <a:lnSpc>
                <a:spcPct val="120000"/>
              </a:lnSpc>
            </a:pPr>
            <a:r>
              <a:rPr lang="zh-CN" altLang="en-US" sz="3200" b="0" dirty="0">
                <a:latin typeface="楷体_GB2312" pitchFamily="49" charset="-122"/>
                <a:ea typeface="楷体_GB2312" pitchFamily="49" charset="-122"/>
              </a:rPr>
              <a:t>          </a:t>
            </a:r>
            <a:r>
              <a:rPr lang="en-US" altLang="zh-CN" sz="2800" dirty="0">
                <a:solidFill>
                  <a:srgbClr val="006600"/>
                </a:solidFill>
                <a:ea typeface="楷体_GB2312"/>
                <a:cs typeface="楷体_GB2312"/>
              </a:rPr>
              <a:t>// </a:t>
            </a:r>
            <a:r>
              <a:rPr lang="zh-CN" altLang="en-US" sz="2800" dirty="0">
                <a:solidFill>
                  <a:srgbClr val="006600"/>
                </a:solidFill>
                <a:ea typeface="楷体_GB2312"/>
                <a:cs typeface="楷体_GB2312"/>
              </a:rPr>
              <a:t>以</a:t>
            </a:r>
            <a:r>
              <a:rPr lang="en-US" altLang="zh-CN" sz="2800" dirty="0">
                <a:solidFill>
                  <a:srgbClr val="006600"/>
                </a:solidFill>
                <a:ea typeface="楷体_GB2312"/>
                <a:cs typeface="楷体_GB2312"/>
              </a:rPr>
              <a:t>sum</a:t>
            </a:r>
            <a:r>
              <a:rPr lang="zh-CN" altLang="en-US" sz="2800" dirty="0">
                <a:solidFill>
                  <a:srgbClr val="006600"/>
                </a:solidFill>
                <a:ea typeface="楷体_GB2312"/>
                <a:cs typeface="楷体_GB2312"/>
              </a:rPr>
              <a:t>返回两个复数 </a:t>
            </a:r>
            <a:r>
              <a:rPr lang="en-US" altLang="zh-CN" sz="2800" dirty="0">
                <a:solidFill>
                  <a:srgbClr val="006600"/>
                </a:solidFill>
                <a:ea typeface="楷体_GB2312"/>
                <a:cs typeface="楷体_GB2312"/>
              </a:rPr>
              <a:t>z1, z2 </a:t>
            </a:r>
            <a:r>
              <a:rPr lang="zh-CN" altLang="en-US" sz="2800" dirty="0">
                <a:solidFill>
                  <a:srgbClr val="006600"/>
                </a:solidFill>
                <a:ea typeface="楷体_GB2312"/>
                <a:cs typeface="楷体_GB2312"/>
              </a:rPr>
              <a:t>的和 </a:t>
            </a:r>
            <a:r>
              <a:rPr lang="zh-CN" altLang="en-US" sz="3200" b="0" dirty="0">
                <a:latin typeface="楷体_GB2312" pitchFamily="49" charset="-122"/>
                <a:ea typeface="楷体_GB2312" pitchFamily="49" charset="-122"/>
              </a:rPr>
              <a:t>       </a:t>
            </a: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7" name="Text Box 4"/>
          <p:cNvSpPr txBox="1">
            <a:spLocks noChangeArrowheads="1"/>
          </p:cNvSpPr>
          <p:nvPr/>
        </p:nvSpPr>
        <p:spPr bwMode="auto">
          <a:xfrm>
            <a:off x="209780" y="1538735"/>
            <a:ext cx="6096000" cy="523220"/>
          </a:xfrm>
          <a:prstGeom prst="rect">
            <a:avLst/>
          </a:prstGeom>
          <a:noFill/>
          <a:ln w="9525">
            <a:noFill/>
            <a:miter lim="800000"/>
            <a:headEnd/>
            <a:tailEnd/>
          </a:ln>
        </p:spPr>
        <p:txBody>
          <a:bodyPr>
            <a:spAutoFit/>
          </a:bodyPr>
          <a:lstStyle/>
          <a:p>
            <a:r>
              <a:rPr lang="en-US" altLang="zh-CN" sz="2800" dirty="0">
                <a:solidFill>
                  <a:srgbClr val="006600"/>
                </a:solidFill>
                <a:ea typeface="楷体_GB2312"/>
                <a:cs typeface="楷体_GB2312"/>
              </a:rPr>
              <a:t>// -----</a:t>
            </a:r>
            <a:r>
              <a:rPr lang="zh-CN" altLang="en-US" sz="2800" dirty="0">
                <a:solidFill>
                  <a:srgbClr val="006600"/>
                </a:solidFill>
                <a:ea typeface="楷体_GB2312"/>
                <a:cs typeface="楷体_GB2312"/>
              </a:rPr>
              <a:t>基本操作的函数原型说明</a:t>
            </a:r>
          </a:p>
        </p:txBody>
      </p:sp>
      <p:sp>
        <p:nvSpPr>
          <p:cNvPr id="8" name="Text Box 5"/>
          <p:cNvSpPr txBox="1">
            <a:spLocks noChangeArrowheads="1"/>
          </p:cNvSpPr>
          <p:nvPr/>
        </p:nvSpPr>
        <p:spPr bwMode="auto">
          <a:xfrm>
            <a:off x="242166" y="2061955"/>
            <a:ext cx="8901833" cy="877163"/>
          </a:xfrm>
          <a:prstGeom prst="rect">
            <a:avLst/>
          </a:prstGeom>
          <a:noFill/>
          <a:ln w="9525">
            <a:noFill/>
            <a:miter lim="800000"/>
            <a:headEnd/>
            <a:tailEnd/>
          </a:ln>
        </p:spPr>
        <p:txBody>
          <a:bodyPr wrap="square">
            <a:spAutoFit/>
          </a:bodyPr>
          <a:lstStyle/>
          <a:p>
            <a:r>
              <a:rPr lang="en-US" altLang="zh-CN" sz="2800" dirty="0">
                <a:solidFill>
                  <a:schemeClr val="accent2"/>
                </a:solidFill>
                <a:ea typeface="楷体_GB2312" pitchFamily="49" charset="-122"/>
              </a:rPr>
              <a:t>void Assign</a:t>
            </a:r>
            <a:r>
              <a:rPr lang="en-US" altLang="zh-CN" sz="3000" b="0" dirty="0">
                <a:ea typeface="楷体_GB2312" pitchFamily="49" charset="-122"/>
              </a:rPr>
              <a:t>( complex &amp;Z, </a:t>
            </a:r>
            <a:r>
              <a:rPr lang="en-US" altLang="zh-CN" sz="3000" b="0" dirty="0" smtClean="0">
                <a:ea typeface="楷体_GB2312" pitchFamily="49" charset="-122"/>
              </a:rPr>
              <a:t>float </a:t>
            </a:r>
            <a:r>
              <a:rPr lang="en-US" altLang="zh-CN" sz="3000" b="0" dirty="0" err="1">
                <a:ea typeface="楷体_GB2312" pitchFamily="49" charset="-122"/>
              </a:rPr>
              <a:t>realval</a:t>
            </a:r>
            <a:r>
              <a:rPr lang="en-US" altLang="zh-CN" sz="3000" b="0" dirty="0">
                <a:ea typeface="楷体_GB2312" pitchFamily="49" charset="-122"/>
              </a:rPr>
              <a:t>, float </a:t>
            </a:r>
            <a:r>
              <a:rPr lang="en-US" altLang="zh-CN" sz="3000" b="0" dirty="0" err="1">
                <a:ea typeface="楷体_GB2312" pitchFamily="49" charset="-122"/>
              </a:rPr>
              <a:t>imagval</a:t>
            </a:r>
            <a:r>
              <a:rPr lang="en-US" altLang="zh-CN" sz="3000" b="0" dirty="0">
                <a:ea typeface="楷体_GB2312" pitchFamily="49" charset="-122"/>
              </a:rPr>
              <a:t> )</a:t>
            </a:r>
            <a:r>
              <a:rPr lang="zh-CN" altLang="en-US" sz="3000" b="0" dirty="0">
                <a:ea typeface="楷体_GB2312" pitchFamily="49" charset="-122"/>
              </a:rPr>
              <a:t>；</a:t>
            </a:r>
          </a:p>
          <a:p>
            <a:r>
              <a:rPr lang="zh-CN" altLang="en-US" sz="2100" dirty="0">
                <a:solidFill>
                  <a:srgbClr val="006600"/>
                </a:solidFill>
                <a:ea typeface="楷体_GB2312"/>
                <a:cs typeface="楷体_GB2312"/>
              </a:rPr>
              <a:t>         </a:t>
            </a:r>
            <a:r>
              <a:rPr lang="en-US" altLang="zh-CN" sz="2100" dirty="0">
                <a:solidFill>
                  <a:srgbClr val="006600"/>
                </a:solidFill>
                <a:ea typeface="楷体_GB2312"/>
                <a:cs typeface="楷体_GB2312"/>
              </a:rPr>
              <a:t>// </a:t>
            </a:r>
            <a:r>
              <a:rPr lang="zh-CN" altLang="en-US" sz="2100" dirty="0">
                <a:solidFill>
                  <a:srgbClr val="006600"/>
                </a:solidFill>
                <a:ea typeface="楷体_GB2312"/>
                <a:cs typeface="楷体_GB2312"/>
              </a:rPr>
              <a:t>构造复数 </a:t>
            </a:r>
            <a:r>
              <a:rPr lang="en-US" altLang="zh-CN" sz="2100" dirty="0">
                <a:solidFill>
                  <a:srgbClr val="006600"/>
                </a:solidFill>
                <a:ea typeface="楷体_GB2312"/>
                <a:cs typeface="楷体_GB2312"/>
              </a:rPr>
              <a:t>Z,</a:t>
            </a:r>
            <a:r>
              <a:rPr lang="zh-CN" altLang="en-US" sz="2100" dirty="0">
                <a:solidFill>
                  <a:srgbClr val="006600"/>
                </a:solidFill>
                <a:ea typeface="楷体_GB2312"/>
                <a:cs typeface="楷体_GB2312"/>
              </a:rPr>
              <a:t>其实部和虚部分别被赋以参数</a:t>
            </a:r>
            <a:r>
              <a:rPr lang="en-US" altLang="zh-CN" sz="2100" dirty="0" err="1">
                <a:solidFill>
                  <a:srgbClr val="006600"/>
                </a:solidFill>
                <a:ea typeface="楷体_GB2312"/>
                <a:cs typeface="楷体_GB2312"/>
              </a:rPr>
              <a:t>realval</a:t>
            </a:r>
            <a:r>
              <a:rPr lang="en-US" altLang="zh-CN" sz="2100" dirty="0">
                <a:solidFill>
                  <a:srgbClr val="006600"/>
                </a:solidFill>
                <a:ea typeface="楷体_GB2312"/>
                <a:cs typeface="楷体_GB2312"/>
              </a:rPr>
              <a:t> </a:t>
            </a:r>
            <a:r>
              <a:rPr lang="zh-CN" altLang="en-US" sz="2100" dirty="0">
                <a:solidFill>
                  <a:srgbClr val="006600"/>
                </a:solidFill>
                <a:ea typeface="楷体_GB2312"/>
                <a:cs typeface="楷体_GB2312"/>
              </a:rPr>
              <a:t>和 </a:t>
            </a:r>
            <a:r>
              <a:rPr lang="en-US" altLang="zh-CN" sz="2100" dirty="0" err="1">
                <a:solidFill>
                  <a:srgbClr val="006600"/>
                </a:solidFill>
                <a:ea typeface="楷体_GB2312"/>
                <a:cs typeface="楷体_GB2312"/>
              </a:rPr>
              <a:t>imagval</a:t>
            </a:r>
            <a:r>
              <a:rPr lang="en-US" altLang="zh-CN" sz="2100" dirty="0">
                <a:solidFill>
                  <a:srgbClr val="006600"/>
                </a:solidFill>
                <a:ea typeface="楷体_GB2312"/>
                <a:cs typeface="楷体_GB2312"/>
              </a:rPr>
              <a:t> </a:t>
            </a:r>
            <a:r>
              <a:rPr lang="zh-CN" altLang="en-US" sz="2100" dirty="0">
                <a:solidFill>
                  <a:srgbClr val="006600"/>
                </a:solidFill>
                <a:ea typeface="楷体_GB2312"/>
                <a:cs typeface="楷体_GB2312"/>
              </a:rPr>
              <a:t>的值</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36492" y="1566270"/>
            <a:ext cx="5181600" cy="523220"/>
          </a:xfrm>
          <a:prstGeom prst="rect">
            <a:avLst/>
          </a:prstGeom>
          <a:noFill/>
          <a:ln w="9525">
            <a:noFill/>
            <a:miter lim="800000"/>
            <a:headEnd/>
            <a:tailEnd/>
          </a:ln>
        </p:spPr>
        <p:txBody>
          <a:bodyPr>
            <a:spAutoFit/>
          </a:bodyPr>
          <a:lstStyle/>
          <a:p>
            <a:r>
              <a:rPr lang="en-US" altLang="zh-CN" sz="2800" dirty="0">
                <a:solidFill>
                  <a:srgbClr val="006600"/>
                </a:solidFill>
                <a:ea typeface="楷体_GB2312"/>
                <a:cs typeface="楷体_GB2312"/>
              </a:rPr>
              <a:t>// -----</a:t>
            </a:r>
            <a:r>
              <a:rPr lang="zh-CN" altLang="en-US" sz="2800" dirty="0">
                <a:solidFill>
                  <a:srgbClr val="006600"/>
                </a:solidFill>
                <a:ea typeface="楷体_GB2312"/>
                <a:cs typeface="楷体_GB2312"/>
              </a:rPr>
              <a:t>基本操作的实现</a:t>
            </a:r>
          </a:p>
        </p:txBody>
      </p:sp>
      <p:sp>
        <p:nvSpPr>
          <p:cNvPr id="61443" name="Text Box 3"/>
          <p:cNvSpPr txBox="1">
            <a:spLocks noChangeArrowheads="1"/>
          </p:cNvSpPr>
          <p:nvPr/>
        </p:nvSpPr>
        <p:spPr bwMode="auto">
          <a:xfrm>
            <a:off x="381116" y="2187558"/>
            <a:ext cx="8915400" cy="3170099"/>
          </a:xfrm>
          <a:prstGeom prst="rect">
            <a:avLst/>
          </a:prstGeom>
          <a:noFill/>
          <a:ln w="9525">
            <a:noFill/>
            <a:miter lim="800000"/>
            <a:headEnd/>
            <a:tailEnd/>
          </a:ln>
        </p:spPr>
        <p:txBody>
          <a:bodyPr>
            <a:spAutoFit/>
          </a:bodyPr>
          <a:lstStyle/>
          <a:p>
            <a:pPr>
              <a:lnSpc>
                <a:spcPct val="125000"/>
              </a:lnSpc>
            </a:pPr>
            <a:r>
              <a:rPr lang="en-US" altLang="zh-CN" sz="2800" dirty="0">
                <a:solidFill>
                  <a:schemeClr val="accent2"/>
                </a:solidFill>
                <a:ea typeface="楷体_GB2312" pitchFamily="49" charset="-122"/>
              </a:rPr>
              <a:t>void add</a:t>
            </a:r>
            <a:r>
              <a:rPr lang="en-US" altLang="zh-CN" sz="3200" b="0" dirty="0">
                <a:ea typeface="楷体_GB2312" pitchFamily="49" charset="-122"/>
              </a:rPr>
              <a:t>( complex z1, complex z2, </a:t>
            </a:r>
            <a:r>
              <a:rPr lang="en-US" altLang="zh-CN" sz="3200" b="0" dirty="0" smtClean="0">
                <a:ea typeface="楷体_GB2312" pitchFamily="49" charset="-122"/>
              </a:rPr>
              <a:t>complex  </a:t>
            </a:r>
            <a:r>
              <a:rPr lang="en-US" altLang="zh-CN" sz="3200" b="0" dirty="0">
                <a:ea typeface="楷体_GB2312" pitchFamily="49" charset="-122"/>
              </a:rPr>
              <a:t>&amp;sum ) </a:t>
            </a:r>
          </a:p>
          <a:p>
            <a:pPr>
              <a:lnSpc>
                <a:spcPct val="125000"/>
              </a:lnSpc>
            </a:pPr>
            <a:r>
              <a:rPr lang="en-US" altLang="zh-CN" sz="3200" b="0" dirty="0" smtClean="0">
                <a:ea typeface="楷体_GB2312" pitchFamily="49" charset="-122"/>
              </a:rPr>
              <a:t>{   </a:t>
            </a:r>
            <a:r>
              <a:rPr lang="en-US" altLang="zh-CN" sz="2800" dirty="0">
                <a:solidFill>
                  <a:srgbClr val="006600"/>
                </a:solidFill>
                <a:ea typeface="楷体_GB2312"/>
                <a:cs typeface="楷体_GB2312"/>
              </a:rPr>
              <a:t>// </a:t>
            </a:r>
            <a:r>
              <a:rPr lang="zh-CN" altLang="en-US" sz="2800" dirty="0">
                <a:solidFill>
                  <a:srgbClr val="006600"/>
                </a:solidFill>
                <a:ea typeface="楷体_GB2312"/>
                <a:cs typeface="楷体_GB2312"/>
              </a:rPr>
              <a:t>以 </a:t>
            </a:r>
            <a:r>
              <a:rPr lang="en-US" altLang="zh-CN" sz="2800" dirty="0">
                <a:solidFill>
                  <a:srgbClr val="006600"/>
                </a:solidFill>
                <a:ea typeface="楷体_GB2312"/>
                <a:cs typeface="楷体_GB2312"/>
              </a:rPr>
              <a:t>sum </a:t>
            </a:r>
            <a:r>
              <a:rPr lang="zh-CN" altLang="en-US" sz="2800" dirty="0">
                <a:solidFill>
                  <a:srgbClr val="006600"/>
                </a:solidFill>
                <a:ea typeface="楷体_GB2312"/>
                <a:cs typeface="楷体_GB2312"/>
              </a:rPr>
              <a:t>返回两个复数 </a:t>
            </a:r>
            <a:r>
              <a:rPr lang="en-US" altLang="zh-CN" sz="2800" dirty="0">
                <a:solidFill>
                  <a:srgbClr val="006600"/>
                </a:solidFill>
                <a:ea typeface="楷体_GB2312"/>
                <a:cs typeface="楷体_GB2312"/>
              </a:rPr>
              <a:t>z1, z2 </a:t>
            </a:r>
            <a:r>
              <a:rPr lang="zh-CN" altLang="en-US" sz="2800" dirty="0">
                <a:solidFill>
                  <a:srgbClr val="006600"/>
                </a:solidFill>
                <a:ea typeface="楷体_GB2312"/>
                <a:cs typeface="楷体_GB2312"/>
              </a:rPr>
              <a:t>的和</a:t>
            </a:r>
          </a:p>
          <a:p>
            <a:pPr>
              <a:lnSpc>
                <a:spcPct val="125000"/>
              </a:lnSpc>
            </a:pPr>
            <a:r>
              <a:rPr lang="zh-CN" altLang="en-US" sz="3200" b="0" dirty="0">
                <a:latin typeface="楷体_GB2312" pitchFamily="49" charset="-122"/>
                <a:ea typeface="楷体_GB2312" pitchFamily="49" charset="-122"/>
              </a:rPr>
              <a:t>  </a:t>
            </a:r>
            <a:r>
              <a:rPr lang="en-US" altLang="zh-CN" sz="3200" b="0" dirty="0" err="1">
                <a:ea typeface="楷体_GB2312" pitchFamily="49" charset="-122"/>
              </a:rPr>
              <a:t>sum.realpart</a:t>
            </a:r>
            <a:r>
              <a:rPr lang="en-US" altLang="zh-CN" sz="3200" b="0" dirty="0">
                <a:ea typeface="楷体_GB2312" pitchFamily="49" charset="-122"/>
              </a:rPr>
              <a:t> = z1.realpart + z2.realpart;</a:t>
            </a:r>
          </a:p>
          <a:p>
            <a:pPr>
              <a:lnSpc>
                <a:spcPct val="125000"/>
              </a:lnSpc>
            </a:pPr>
            <a:r>
              <a:rPr lang="en-US" altLang="zh-CN" sz="3200" b="0" dirty="0">
                <a:ea typeface="楷体_GB2312" pitchFamily="49" charset="-122"/>
              </a:rPr>
              <a:t>   </a:t>
            </a:r>
            <a:r>
              <a:rPr lang="en-US" altLang="zh-CN" sz="3200" b="0" dirty="0" smtClean="0">
                <a:ea typeface="楷体_GB2312" pitchFamily="49" charset="-122"/>
              </a:rPr>
              <a:t> </a:t>
            </a:r>
            <a:r>
              <a:rPr lang="en-US" altLang="zh-CN" sz="3200" b="0" dirty="0" err="1" smtClean="0">
                <a:ea typeface="楷体_GB2312" pitchFamily="49" charset="-122"/>
              </a:rPr>
              <a:t>sum.imagpart</a:t>
            </a:r>
            <a:r>
              <a:rPr lang="en-US" altLang="zh-CN" sz="3200" b="0" dirty="0" smtClean="0">
                <a:ea typeface="楷体_GB2312" pitchFamily="49" charset="-122"/>
              </a:rPr>
              <a:t> </a:t>
            </a:r>
            <a:r>
              <a:rPr lang="en-US" altLang="zh-CN" sz="3200" b="0" dirty="0">
                <a:ea typeface="楷体_GB2312" pitchFamily="49" charset="-122"/>
              </a:rPr>
              <a:t>= z1.imagpart +z2.imagpart;</a:t>
            </a:r>
          </a:p>
          <a:p>
            <a:pPr>
              <a:lnSpc>
                <a:spcPct val="125000"/>
              </a:lnSpc>
            </a:pPr>
            <a:r>
              <a:rPr lang="en-US" altLang="zh-CN" sz="3200" b="0" dirty="0">
                <a:ea typeface="楷体_GB2312" pitchFamily="49" charset="-122"/>
              </a:rPr>
              <a:t>}</a:t>
            </a:r>
            <a:r>
              <a:rPr lang="en-US" altLang="zh-CN" sz="3200" b="0" dirty="0">
                <a:latin typeface="楷体_GB2312" pitchFamily="49" charset="-122"/>
                <a:ea typeface="楷体_GB2312" pitchFamily="49" charset="-122"/>
              </a:rPr>
              <a:t>         </a:t>
            </a: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
        <p:nvSpPr>
          <p:cNvPr id="6" name="Text Box 4"/>
          <p:cNvSpPr txBox="1">
            <a:spLocks noChangeArrowheads="1"/>
          </p:cNvSpPr>
          <p:nvPr/>
        </p:nvSpPr>
        <p:spPr bwMode="auto">
          <a:xfrm>
            <a:off x="1079612" y="5349572"/>
            <a:ext cx="2679700" cy="641350"/>
          </a:xfrm>
          <a:prstGeom prst="rect">
            <a:avLst/>
          </a:prstGeom>
          <a:noFill/>
          <a:ln w="9525">
            <a:noFill/>
            <a:miter lim="800000"/>
            <a:headEnd/>
            <a:tailEnd/>
          </a:ln>
        </p:spPr>
        <p:txBody>
          <a:bodyPr wrap="none">
            <a:spAutoFit/>
          </a:bodyPr>
          <a:lstStyle/>
          <a:p>
            <a:r>
              <a:rPr lang="en-US" altLang="zh-CN" sz="3600" b="0" dirty="0"/>
              <a:t>{ </a:t>
            </a:r>
            <a:r>
              <a:rPr lang="zh-CN" altLang="en-US" sz="3600" b="0" dirty="0"/>
              <a:t>其它省略 </a:t>
            </a:r>
            <a:r>
              <a:rPr lang="en-US" altLang="zh-CN" sz="3600" b="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809573" y="1844824"/>
            <a:ext cx="7473950" cy="1077218"/>
          </a:xfrm>
          <a:prstGeom prst="rect">
            <a:avLst/>
          </a:prstGeom>
          <a:noFill/>
          <a:ln w="9525">
            <a:noFill/>
            <a:miter lim="800000"/>
            <a:headEnd/>
            <a:tailEnd/>
          </a:ln>
        </p:spPr>
        <p:txBody>
          <a:bodyPr>
            <a:spAutoFit/>
          </a:bodyPr>
          <a:lstStyle/>
          <a:p>
            <a:r>
              <a:rPr lang="zh-CN" altLang="en-US" sz="3200" b="0" dirty="0">
                <a:solidFill>
                  <a:srgbClr val="000000"/>
                </a:solidFill>
                <a:latin typeface="楷体_GB2312" pitchFamily="49" charset="-122"/>
                <a:ea typeface="楷体_GB2312" pitchFamily="49" charset="-122"/>
              </a:rPr>
              <a:t>假设</a:t>
            </a:r>
            <a:r>
              <a:rPr lang="en-US" altLang="zh-CN" sz="3200" b="0" dirty="0">
                <a:solidFill>
                  <a:srgbClr val="000000"/>
                </a:solidFill>
                <a:latin typeface="楷体_GB2312" pitchFamily="49" charset="-122"/>
                <a:ea typeface="楷体_GB2312" pitchFamily="49" charset="-122"/>
              </a:rPr>
              <a:t>z1</a:t>
            </a:r>
            <a:r>
              <a:rPr lang="zh-CN" altLang="en-US" sz="3200" b="0" dirty="0">
                <a:solidFill>
                  <a:srgbClr val="000000"/>
                </a:solidFill>
                <a:latin typeface="楷体_GB2312" pitchFamily="49" charset="-122"/>
                <a:ea typeface="楷体_GB2312" pitchFamily="49" charset="-122"/>
              </a:rPr>
              <a:t>和</a:t>
            </a:r>
            <a:r>
              <a:rPr lang="en-US" altLang="zh-CN" sz="3200" b="0" dirty="0">
                <a:solidFill>
                  <a:srgbClr val="000000"/>
                </a:solidFill>
                <a:latin typeface="楷体_GB2312" pitchFamily="49" charset="-122"/>
                <a:ea typeface="楷体_GB2312" pitchFamily="49" charset="-122"/>
              </a:rPr>
              <a:t>z2</a:t>
            </a:r>
            <a:r>
              <a:rPr lang="zh-CN" altLang="en-US" sz="3200" b="0" dirty="0">
                <a:solidFill>
                  <a:srgbClr val="000000"/>
                </a:solidFill>
                <a:latin typeface="楷体_GB2312" pitchFamily="49" charset="-122"/>
                <a:ea typeface="楷体_GB2312" pitchFamily="49" charset="-122"/>
              </a:rPr>
              <a:t>是上述定义的复数</a:t>
            </a:r>
            <a:r>
              <a:rPr lang="zh-CN" altLang="en-US" sz="3200" b="0" dirty="0" smtClean="0">
                <a:solidFill>
                  <a:srgbClr val="000000"/>
                </a:solidFill>
                <a:latin typeface="楷体_GB2312" pitchFamily="49" charset="-122"/>
                <a:ea typeface="楷体_GB2312" pitchFamily="49" charset="-122"/>
              </a:rPr>
              <a:t>，</a:t>
            </a:r>
            <a:r>
              <a:rPr lang="en-US" altLang="zh-CN" sz="3200" b="0" dirty="0">
                <a:solidFill>
                  <a:srgbClr val="000000"/>
                </a:solidFill>
              </a:rPr>
              <a:t> </a:t>
            </a:r>
            <a:endParaRPr lang="en-US" altLang="zh-CN" sz="3200" b="0" dirty="0" smtClean="0">
              <a:solidFill>
                <a:srgbClr val="000000"/>
              </a:solidFill>
            </a:endParaRPr>
          </a:p>
          <a:p>
            <a:r>
              <a:rPr lang="en-US" altLang="zh-CN" sz="3200" b="0" dirty="0" smtClean="0">
                <a:solidFill>
                  <a:srgbClr val="000000"/>
                </a:solidFill>
              </a:rPr>
              <a:t>             Complex </a:t>
            </a:r>
            <a:r>
              <a:rPr lang="en-US" altLang="zh-CN" sz="3200" dirty="0">
                <a:solidFill>
                  <a:srgbClr val="000000"/>
                </a:solidFill>
                <a:latin typeface="楷体_GB2312"/>
                <a:ea typeface="楷体_GB2312"/>
                <a:cs typeface="楷体_GB2312"/>
              </a:rPr>
              <a:t>z1</a:t>
            </a:r>
            <a:r>
              <a:rPr lang="zh-CN" altLang="en-US" sz="3200" dirty="0">
                <a:solidFill>
                  <a:srgbClr val="000000"/>
                </a:solidFill>
                <a:latin typeface="楷体_GB2312"/>
                <a:ea typeface="楷体_GB2312"/>
                <a:cs typeface="楷体_GB2312"/>
              </a:rPr>
              <a:t>，</a:t>
            </a:r>
            <a:r>
              <a:rPr lang="en-US" altLang="zh-CN" sz="3200" dirty="0">
                <a:solidFill>
                  <a:srgbClr val="000000"/>
                </a:solidFill>
                <a:latin typeface="楷体_GB2312"/>
                <a:ea typeface="楷体_GB2312"/>
                <a:cs typeface="楷体_GB2312"/>
              </a:rPr>
              <a:t>z2   </a:t>
            </a:r>
            <a:endParaRPr lang="zh-CN" altLang="en-US" sz="3200" b="0" dirty="0">
              <a:solidFill>
                <a:srgbClr val="000000"/>
              </a:solidFill>
              <a:latin typeface="楷体_GB2312" pitchFamily="49" charset="-122"/>
              <a:ea typeface="楷体_GB2312" pitchFamily="49" charset="-122"/>
            </a:endParaRPr>
          </a:p>
        </p:txBody>
      </p:sp>
      <p:sp>
        <p:nvSpPr>
          <p:cNvPr id="53251" name="Rectangle 3"/>
          <p:cNvSpPr>
            <a:spLocks noChangeArrowheads="1"/>
          </p:cNvSpPr>
          <p:nvPr/>
        </p:nvSpPr>
        <p:spPr bwMode="auto">
          <a:xfrm>
            <a:off x="774648" y="3136896"/>
            <a:ext cx="7543800" cy="1077218"/>
          </a:xfrm>
          <a:prstGeom prst="rect">
            <a:avLst/>
          </a:prstGeom>
          <a:noFill/>
          <a:ln w="9525">
            <a:noFill/>
            <a:miter lim="800000"/>
            <a:headEnd/>
            <a:tailEnd/>
          </a:ln>
        </p:spPr>
        <p:txBody>
          <a:bodyPr>
            <a:spAutoFit/>
          </a:bodyPr>
          <a:lstStyle/>
          <a:p>
            <a:pPr indent="628650"/>
            <a:r>
              <a:rPr lang="zh-CN" altLang="en-US" sz="3200" b="0" dirty="0" smtClean="0">
                <a:solidFill>
                  <a:srgbClr val="000000"/>
                </a:solidFill>
                <a:latin typeface="楷体_GB2312" pitchFamily="49" charset="-122"/>
                <a:ea typeface="楷体_GB2312" pitchFamily="49" charset="-122"/>
              </a:rPr>
              <a:t>则</a:t>
            </a:r>
            <a:r>
              <a:rPr lang="en-US" altLang="zh-CN" sz="3200" b="0" dirty="0" smtClean="0">
                <a:solidFill>
                  <a:srgbClr val="000000"/>
                </a:solidFill>
                <a:ea typeface="楷体_GB2312" pitchFamily="49" charset="-122"/>
              </a:rPr>
              <a:t>Add(z1</a:t>
            </a:r>
            <a:r>
              <a:rPr lang="en-US" altLang="zh-CN" sz="3200" b="0" dirty="0">
                <a:solidFill>
                  <a:srgbClr val="000000"/>
                </a:solidFill>
                <a:ea typeface="楷体_GB2312" pitchFamily="49" charset="-122"/>
              </a:rPr>
              <a:t>, z2, z3) </a:t>
            </a:r>
            <a:r>
              <a:rPr lang="zh-CN" altLang="en-US" sz="3200" b="0" dirty="0">
                <a:solidFill>
                  <a:srgbClr val="000000"/>
                </a:solidFill>
                <a:latin typeface="楷体_GB2312" pitchFamily="49" charset="-122"/>
                <a:ea typeface="楷体_GB2312" pitchFamily="49" charset="-122"/>
              </a:rPr>
              <a:t>操作的结果即为用户要求的结果：</a:t>
            </a:r>
          </a:p>
        </p:txBody>
      </p:sp>
      <p:sp>
        <p:nvSpPr>
          <p:cNvPr id="53252" name="Rectangle 4"/>
          <p:cNvSpPr>
            <a:spLocks noChangeArrowheads="1"/>
          </p:cNvSpPr>
          <p:nvPr/>
        </p:nvSpPr>
        <p:spPr bwMode="auto">
          <a:xfrm>
            <a:off x="2271681" y="4341825"/>
            <a:ext cx="3930650" cy="584775"/>
          </a:xfrm>
          <a:prstGeom prst="rect">
            <a:avLst/>
          </a:prstGeom>
          <a:noFill/>
          <a:ln w="9525">
            <a:noFill/>
            <a:miter lim="800000"/>
            <a:headEnd/>
            <a:tailEnd/>
          </a:ln>
        </p:spPr>
        <p:txBody>
          <a:bodyPr>
            <a:spAutoFit/>
          </a:bodyPr>
          <a:lstStyle/>
          <a:p>
            <a:r>
              <a:rPr lang="en-US" altLang="zh-CN" sz="3200" b="0" dirty="0">
                <a:solidFill>
                  <a:srgbClr val="000000"/>
                </a:solidFill>
                <a:ea typeface="楷体_GB2312" pitchFamily="49" charset="-122"/>
              </a:rPr>
              <a:t>z3 = z1 + z2</a:t>
            </a: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基本概念和术语</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内容占位符 40"/>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62467" name="Line 3"/>
          <p:cNvSpPr>
            <a:spLocks noChangeShapeType="1"/>
          </p:cNvSpPr>
          <p:nvPr/>
        </p:nvSpPr>
        <p:spPr bwMode="gray">
          <a:xfrm>
            <a:off x="2919413" y="3525806"/>
            <a:ext cx="342900" cy="107950"/>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62468" name="Line 4"/>
          <p:cNvSpPr>
            <a:spLocks noChangeShapeType="1"/>
          </p:cNvSpPr>
          <p:nvPr/>
        </p:nvSpPr>
        <p:spPr bwMode="gray">
          <a:xfrm flipV="1">
            <a:off x="3038475" y="5143468"/>
            <a:ext cx="247650" cy="190500"/>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62469" name="Line 5"/>
          <p:cNvSpPr>
            <a:spLocks noChangeShapeType="1"/>
          </p:cNvSpPr>
          <p:nvPr/>
        </p:nvSpPr>
        <p:spPr bwMode="gray">
          <a:xfrm rot="18903867" flipV="1">
            <a:off x="3717925" y="5572093"/>
            <a:ext cx="247650" cy="190500"/>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62470" name="Line 6"/>
          <p:cNvSpPr>
            <a:spLocks noChangeShapeType="1"/>
          </p:cNvSpPr>
          <p:nvPr/>
        </p:nvSpPr>
        <p:spPr bwMode="gray">
          <a:xfrm rot="2103433" flipV="1">
            <a:off x="2795588" y="4419568"/>
            <a:ext cx="249237" cy="190500"/>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62471" name="Line 7"/>
          <p:cNvSpPr>
            <a:spLocks noChangeShapeType="1"/>
          </p:cNvSpPr>
          <p:nvPr/>
        </p:nvSpPr>
        <p:spPr bwMode="gray">
          <a:xfrm rot="15143245" flipH="1" flipV="1">
            <a:off x="4822825" y="2944781"/>
            <a:ext cx="342900" cy="107950"/>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62472" name="Line 8"/>
          <p:cNvSpPr>
            <a:spLocks noChangeShapeType="1"/>
          </p:cNvSpPr>
          <p:nvPr/>
        </p:nvSpPr>
        <p:spPr bwMode="gray">
          <a:xfrm rot="4384254" flipH="1">
            <a:off x="5597525" y="4656106"/>
            <a:ext cx="247650" cy="190500"/>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62473" name="Line 9"/>
          <p:cNvSpPr>
            <a:spLocks noChangeShapeType="1"/>
          </p:cNvSpPr>
          <p:nvPr/>
        </p:nvSpPr>
        <p:spPr bwMode="gray">
          <a:xfrm rot="120645" flipH="1">
            <a:off x="5459413" y="3301968"/>
            <a:ext cx="247650" cy="190500"/>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138250" name="AutoShape 10"/>
          <p:cNvSpPr>
            <a:spLocks noChangeArrowheads="1"/>
          </p:cNvSpPr>
          <p:nvPr/>
        </p:nvSpPr>
        <p:spPr bwMode="gray">
          <a:xfrm>
            <a:off x="1057275" y="3162268"/>
            <a:ext cx="1828800" cy="533400"/>
          </a:xfrm>
          <a:prstGeom prst="roundRect">
            <a:avLst>
              <a:gd name="adj" fmla="val 50000"/>
            </a:avLst>
          </a:prstGeom>
          <a:gradFill rotWithShape="1">
            <a:gsLst>
              <a:gs pos="0">
                <a:srgbClr val="4EA7EA"/>
              </a:gs>
              <a:gs pos="50000">
                <a:srgbClr val="4EA7EA">
                  <a:gamma/>
                  <a:tint val="42353"/>
                  <a:invGamma/>
                </a:srgbClr>
              </a:gs>
              <a:gs pos="100000">
                <a:srgbClr val="4EA7EA"/>
              </a:gs>
            </a:gsLst>
            <a:lin ang="5400000" scaled="1"/>
          </a:gra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ea typeface="宋体" pitchFamily="2" charset="-122"/>
            </a:endParaRPr>
          </a:p>
        </p:txBody>
      </p:sp>
      <p:sp>
        <p:nvSpPr>
          <p:cNvPr id="62475" name="Line 11"/>
          <p:cNvSpPr>
            <a:spLocks noChangeShapeType="1"/>
          </p:cNvSpPr>
          <p:nvPr/>
        </p:nvSpPr>
        <p:spPr bwMode="gray">
          <a:xfrm rot="2147097" flipH="1">
            <a:off x="5699125" y="4040156"/>
            <a:ext cx="249238" cy="190500"/>
          </a:xfrm>
          <a:prstGeom prst="line">
            <a:avLst/>
          </a:prstGeom>
          <a:noFill/>
          <a:ln w="76200">
            <a:solidFill>
              <a:srgbClr val="C0C0C0"/>
            </a:solidFill>
            <a:round/>
            <a:headEnd/>
            <a:tailEnd type="triangle" w="med" len="med"/>
          </a:ln>
        </p:spPr>
        <p:txBody>
          <a:bodyPr wrap="none" anchor="ctr"/>
          <a:lstStyle/>
          <a:p>
            <a:endParaRPr lang="zh-CN" altLang="en-US"/>
          </a:p>
        </p:txBody>
      </p:sp>
      <p:grpSp>
        <p:nvGrpSpPr>
          <p:cNvPr id="62476" name="Group 12"/>
          <p:cNvGrpSpPr>
            <a:grpSpLocks/>
          </p:cNvGrpSpPr>
          <p:nvPr/>
        </p:nvGrpSpPr>
        <p:grpSpPr bwMode="auto">
          <a:xfrm>
            <a:off x="190500" y="1793843"/>
            <a:ext cx="4191000" cy="762000"/>
            <a:chOff x="144" y="1104"/>
            <a:chExt cx="2640" cy="480"/>
          </a:xfrm>
        </p:grpSpPr>
        <p:sp>
          <p:nvSpPr>
            <p:cNvPr id="138253" name="AutoShape 13"/>
            <p:cNvSpPr>
              <a:spLocks noChangeArrowheads="1"/>
            </p:cNvSpPr>
            <p:nvPr/>
          </p:nvSpPr>
          <p:spPr bwMode="gray">
            <a:xfrm>
              <a:off x="144" y="1104"/>
              <a:ext cx="2640" cy="480"/>
            </a:xfrm>
            <a:prstGeom prst="wedgeRectCallout">
              <a:avLst>
                <a:gd name="adj1" fmla="val 40907"/>
                <a:gd name="adj2" fmla="val 111250"/>
              </a:avLst>
            </a:prstGeom>
            <a:noFill/>
            <a:ln w="38100">
              <a:solidFill>
                <a:schemeClr val="accent2"/>
              </a:solidFill>
              <a:miter lim="800000"/>
              <a:headEnd/>
              <a:tailEnd/>
            </a:ln>
            <a:effectLst>
              <a:outerShdw dist="63500" dir="3187806" algn="ctr" rotWithShape="0">
                <a:schemeClr val="bg2">
                  <a:alpha val="50000"/>
                </a:schemeClr>
              </a:outerShdw>
            </a:effectLst>
          </p:spPr>
          <p:txBody>
            <a:bodyPr/>
            <a:lstStyle/>
            <a:p>
              <a:pPr algn="ctr">
                <a:defRPr/>
              </a:pPr>
              <a:endParaRPr lang="zh-CN" altLang="en-US">
                <a:ea typeface="宋体" pitchFamily="2" charset="-122"/>
              </a:endParaRPr>
            </a:p>
          </p:txBody>
        </p:sp>
        <p:sp>
          <p:nvSpPr>
            <p:cNvPr id="62498" name="Rectangle 14"/>
            <p:cNvSpPr>
              <a:spLocks noChangeArrowheads="1"/>
            </p:cNvSpPr>
            <p:nvPr/>
          </p:nvSpPr>
          <p:spPr bwMode="gray">
            <a:xfrm>
              <a:off x="240" y="1200"/>
              <a:ext cx="2544" cy="330"/>
            </a:xfrm>
            <a:prstGeom prst="rect">
              <a:avLst/>
            </a:prstGeom>
            <a:noFill/>
            <a:ln w="9525" algn="ctr">
              <a:noFill/>
              <a:miter lim="800000"/>
              <a:headEnd/>
              <a:tailEnd/>
            </a:ln>
          </p:spPr>
          <p:txBody>
            <a:bodyPr>
              <a:spAutoFit/>
            </a:bodyPr>
            <a:lstStyle/>
            <a:p>
              <a:pPr eaLnBrk="0" hangingPunct="0"/>
              <a:r>
                <a:rPr lang="zh-CN" altLang="en-US" sz="2800" dirty="0">
                  <a:solidFill>
                    <a:srgbClr val="FF0000"/>
                  </a:solidFill>
                  <a:latin typeface="楷体_GB2312" pitchFamily="49" charset="-122"/>
                  <a:ea typeface="楷体_GB2312" pitchFamily="49" charset="-122"/>
                </a:rPr>
                <a:t>本节学习的主要概念</a:t>
              </a:r>
              <a:endParaRPr lang="en-US" altLang="zh-CN" sz="2800" dirty="0">
                <a:solidFill>
                  <a:srgbClr val="FF0000"/>
                </a:solidFill>
              </a:endParaRPr>
            </a:p>
          </p:txBody>
        </p:sp>
      </p:grpSp>
      <p:sp>
        <p:nvSpPr>
          <p:cNvPr id="62477" name="Oval 15" descr="p3"/>
          <p:cNvSpPr>
            <a:spLocks noChangeArrowheads="1"/>
          </p:cNvSpPr>
          <p:nvPr/>
        </p:nvSpPr>
        <p:spPr bwMode="gray">
          <a:xfrm>
            <a:off x="3190875" y="3162268"/>
            <a:ext cx="2362200" cy="2286000"/>
          </a:xfrm>
          <a:prstGeom prst="ellipse">
            <a:avLst/>
          </a:prstGeom>
          <a:blipFill dpi="0" rotWithShape="1">
            <a:blip r:embed="rId2"/>
            <a:srcRect/>
            <a:stretch>
              <a:fillRect/>
            </a:stretch>
          </a:blipFill>
          <a:ln w="9525">
            <a:noFill/>
            <a:round/>
            <a:headEnd/>
            <a:tailEnd/>
          </a:ln>
        </p:spPr>
        <p:txBody>
          <a:bodyPr wrap="none" anchor="ctr"/>
          <a:lstStyle/>
          <a:p>
            <a:r>
              <a:rPr lang="zh-CN" altLang="en-US" sz="6000" dirty="0" smtClean="0">
                <a:solidFill>
                  <a:srgbClr val="FF0000"/>
                </a:solidFill>
                <a:latin typeface="楷体_GB2312" pitchFamily="49" charset="-122"/>
                <a:ea typeface="楷体_GB2312" pitchFamily="49" charset="-122"/>
              </a:rPr>
              <a:t>小结</a:t>
            </a:r>
            <a:endParaRPr lang="zh-CN" altLang="en-US" sz="6000" dirty="0">
              <a:solidFill>
                <a:srgbClr val="FF0000"/>
              </a:solidFill>
              <a:latin typeface="楷体_GB2312" pitchFamily="49" charset="-122"/>
              <a:ea typeface="楷体_GB2312" pitchFamily="49" charset="-122"/>
            </a:endParaRPr>
          </a:p>
        </p:txBody>
      </p:sp>
      <p:sp>
        <p:nvSpPr>
          <p:cNvPr id="62478" name="Rectangle 16"/>
          <p:cNvSpPr>
            <a:spLocks noChangeArrowheads="1"/>
          </p:cNvSpPr>
          <p:nvPr/>
        </p:nvSpPr>
        <p:spPr bwMode="gray">
          <a:xfrm>
            <a:off x="1209675" y="3238468"/>
            <a:ext cx="1447800" cy="461963"/>
          </a:xfrm>
          <a:prstGeom prst="rect">
            <a:avLst/>
          </a:prstGeom>
          <a:noFill/>
          <a:ln w="9525">
            <a:noFill/>
            <a:miter lim="800000"/>
            <a:headEnd/>
            <a:tailEnd/>
          </a:ln>
        </p:spPr>
        <p:txBody>
          <a:bodyPr>
            <a:spAutoFit/>
          </a:bodyPr>
          <a:lstStyle/>
          <a:p>
            <a:pPr algn="ctr" eaLnBrk="0" hangingPunct="0"/>
            <a:r>
              <a:rPr lang="zh-CN" altLang="en-US">
                <a:solidFill>
                  <a:srgbClr val="0000FF"/>
                </a:solidFill>
                <a:latin typeface="楷体_GB2312" pitchFamily="49" charset="-122"/>
                <a:ea typeface="楷体_GB2312" pitchFamily="49" charset="-122"/>
              </a:rPr>
              <a:t>数据</a:t>
            </a:r>
            <a:endParaRPr lang="en-US" altLang="zh-CN">
              <a:solidFill>
                <a:srgbClr val="1C1C1C"/>
              </a:solidFill>
            </a:endParaRPr>
          </a:p>
        </p:txBody>
      </p:sp>
      <p:sp>
        <p:nvSpPr>
          <p:cNvPr id="138257" name="AutoShape 17"/>
          <p:cNvSpPr>
            <a:spLocks noChangeArrowheads="1"/>
          </p:cNvSpPr>
          <p:nvPr/>
        </p:nvSpPr>
        <p:spPr bwMode="gray">
          <a:xfrm>
            <a:off x="904875" y="4229068"/>
            <a:ext cx="1828800" cy="533400"/>
          </a:xfrm>
          <a:prstGeom prst="roundRect">
            <a:avLst>
              <a:gd name="adj" fmla="val 50000"/>
            </a:avLst>
          </a:prstGeom>
          <a:gradFill rotWithShape="1">
            <a:gsLst>
              <a:gs pos="0">
                <a:srgbClr val="4EA7EA"/>
              </a:gs>
              <a:gs pos="50000">
                <a:srgbClr val="4EA7EA">
                  <a:gamma/>
                  <a:tint val="42353"/>
                  <a:invGamma/>
                </a:srgbClr>
              </a:gs>
              <a:gs pos="100000">
                <a:srgbClr val="4EA7EA"/>
              </a:gs>
            </a:gsLst>
            <a:lin ang="5400000" scaled="1"/>
          </a:gra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ea typeface="宋体" pitchFamily="2" charset="-122"/>
            </a:endParaRPr>
          </a:p>
        </p:txBody>
      </p:sp>
      <p:sp>
        <p:nvSpPr>
          <p:cNvPr id="138258" name="AutoShape 18"/>
          <p:cNvSpPr>
            <a:spLocks noChangeArrowheads="1"/>
          </p:cNvSpPr>
          <p:nvPr/>
        </p:nvSpPr>
        <p:spPr bwMode="gray">
          <a:xfrm>
            <a:off x="1057275" y="5143468"/>
            <a:ext cx="1828800" cy="533400"/>
          </a:xfrm>
          <a:prstGeom prst="roundRect">
            <a:avLst>
              <a:gd name="adj" fmla="val 50000"/>
            </a:avLst>
          </a:prstGeom>
          <a:gradFill rotWithShape="1">
            <a:gsLst>
              <a:gs pos="0">
                <a:srgbClr val="4EA7EA"/>
              </a:gs>
              <a:gs pos="50000">
                <a:srgbClr val="4EA7EA">
                  <a:gamma/>
                  <a:tint val="42353"/>
                  <a:invGamma/>
                </a:srgbClr>
              </a:gs>
              <a:gs pos="100000">
                <a:srgbClr val="4EA7EA"/>
              </a:gs>
            </a:gsLst>
            <a:lin ang="5400000" scaled="1"/>
          </a:gra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ea typeface="宋体" pitchFamily="2" charset="-122"/>
            </a:endParaRPr>
          </a:p>
        </p:txBody>
      </p:sp>
      <p:sp>
        <p:nvSpPr>
          <p:cNvPr id="138259" name="AutoShape 19"/>
          <p:cNvSpPr>
            <a:spLocks noChangeArrowheads="1"/>
          </p:cNvSpPr>
          <p:nvPr/>
        </p:nvSpPr>
        <p:spPr bwMode="gray">
          <a:xfrm>
            <a:off x="2276475" y="5829268"/>
            <a:ext cx="1828800" cy="533400"/>
          </a:xfrm>
          <a:prstGeom prst="roundRect">
            <a:avLst>
              <a:gd name="adj" fmla="val 50000"/>
            </a:avLst>
          </a:prstGeom>
          <a:gradFill rotWithShape="1">
            <a:gsLst>
              <a:gs pos="0">
                <a:srgbClr val="4EA7EA"/>
              </a:gs>
              <a:gs pos="50000">
                <a:srgbClr val="4EA7EA">
                  <a:gamma/>
                  <a:tint val="42353"/>
                  <a:invGamma/>
                </a:srgbClr>
              </a:gs>
              <a:gs pos="100000">
                <a:srgbClr val="4EA7EA"/>
              </a:gs>
            </a:gsLst>
            <a:lin ang="5400000" scaled="1"/>
          </a:gra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ea typeface="宋体" pitchFamily="2" charset="-122"/>
            </a:endParaRPr>
          </a:p>
        </p:txBody>
      </p:sp>
      <p:sp>
        <p:nvSpPr>
          <p:cNvPr id="62482" name="Rectangle 20"/>
          <p:cNvSpPr>
            <a:spLocks noChangeArrowheads="1"/>
          </p:cNvSpPr>
          <p:nvPr/>
        </p:nvSpPr>
        <p:spPr bwMode="gray">
          <a:xfrm>
            <a:off x="1133475" y="4305268"/>
            <a:ext cx="1447800" cy="461963"/>
          </a:xfrm>
          <a:prstGeom prst="rect">
            <a:avLst/>
          </a:prstGeom>
          <a:noFill/>
          <a:ln w="9525">
            <a:noFill/>
            <a:miter lim="800000"/>
            <a:headEnd/>
            <a:tailEnd/>
          </a:ln>
        </p:spPr>
        <p:txBody>
          <a:bodyPr>
            <a:spAutoFit/>
          </a:bodyPr>
          <a:lstStyle/>
          <a:p>
            <a:pPr algn="ctr" eaLnBrk="0" hangingPunct="0"/>
            <a:r>
              <a:rPr lang="zh-CN" altLang="en-US">
                <a:solidFill>
                  <a:srgbClr val="0000FF"/>
                </a:solidFill>
                <a:latin typeface="楷体_GB2312" pitchFamily="49" charset="-122"/>
                <a:ea typeface="楷体_GB2312" pitchFamily="49" charset="-122"/>
              </a:rPr>
              <a:t>数据元素</a:t>
            </a:r>
            <a:endParaRPr lang="en-US" altLang="zh-CN">
              <a:solidFill>
                <a:srgbClr val="1C1C1C"/>
              </a:solidFill>
            </a:endParaRPr>
          </a:p>
        </p:txBody>
      </p:sp>
      <p:sp>
        <p:nvSpPr>
          <p:cNvPr id="62483" name="Rectangle 21"/>
          <p:cNvSpPr>
            <a:spLocks noChangeArrowheads="1"/>
          </p:cNvSpPr>
          <p:nvPr/>
        </p:nvSpPr>
        <p:spPr bwMode="gray">
          <a:xfrm>
            <a:off x="1209675" y="5219668"/>
            <a:ext cx="1447800" cy="461963"/>
          </a:xfrm>
          <a:prstGeom prst="rect">
            <a:avLst/>
          </a:prstGeom>
          <a:noFill/>
          <a:ln w="9525">
            <a:noFill/>
            <a:miter lim="800000"/>
            <a:headEnd/>
            <a:tailEnd/>
          </a:ln>
        </p:spPr>
        <p:txBody>
          <a:bodyPr>
            <a:spAutoFit/>
          </a:bodyPr>
          <a:lstStyle/>
          <a:p>
            <a:pPr algn="ctr" eaLnBrk="0" hangingPunct="0"/>
            <a:r>
              <a:rPr lang="zh-CN" altLang="en-US">
                <a:solidFill>
                  <a:srgbClr val="0000FF"/>
                </a:solidFill>
                <a:latin typeface="楷体_GB2312" pitchFamily="49" charset="-122"/>
                <a:ea typeface="楷体_GB2312" pitchFamily="49" charset="-122"/>
              </a:rPr>
              <a:t>数据项</a:t>
            </a:r>
            <a:endParaRPr lang="en-US" altLang="zh-CN">
              <a:solidFill>
                <a:srgbClr val="1C1C1C"/>
              </a:solidFill>
            </a:endParaRPr>
          </a:p>
        </p:txBody>
      </p:sp>
      <p:sp>
        <p:nvSpPr>
          <p:cNvPr id="62484" name="Rectangle 22"/>
          <p:cNvSpPr>
            <a:spLocks noChangeArrowheads="1"/>
          </p:cNvSpPr>
          <p:nvPr/>
        </p:nvSpPr>
        <p:spPr bwMode="gray">
          <a:xfrm>
            <a:off x="2428875" y="5905468"/>
            <a:ext cx="1447800" cy="461963"/>
          </a:xfrm>
          <a:prstGeom prst="rect">
            <a:avLst/>
          </a:prstGeom>
          <a:noFill/>
          <a:ln w="9525">
            <a:noFill/>
            <a:miter lim="800000"/>
            <a:headEnd/>
            <a:tailEnd/>
          </a:ln>
        </p:spPr>
        <p:txBody>
          <a:bodyPr>
            <a:spAutoFit/>
          </a:bodyPr>
          <a:lstStyle/>
          <a:p>
            <a:pPr algn="ctr" eaLnBrk="0" hangingPunct="0"/>
            <a:r>
              <a:rPr lang="zh-CN" altLang="en-US">
                <a:solidFill>
                  <a:srgbClr val="0000FF"/>
                </a:solidFill>
                <a:latin typeface="楷体_GB2312" pitchFamily="49" charset="-122"/>
                <a:ea typeface="楷体_GB2312" pitchFamily="49" charset="-122"/>
              </a:rPr>
              <a:t>数据对象</a:t>
            </a:r>
            <a:endParaRPr lang="en-US" altLang="zh-CN">
              <a:solidFill>
                <a:srgbClr val="1C1C1C"/>
              </a:solidFill>
            </a:endParaRPr>
          </a:p>
        </p:txBody>
      </p:sp>
      <p:sp>
        <p:nvSpPr>
          <p:cNvPr id="138263" name="AutoShape 23"/>
          <p:cNvSpPr>
            <a:spLocks noChangeArrowheads="1"/>
          </p:cNvSpPr>
          <p:nvPr/>
        </p:nvSpPr>
        <p:spPr bwMode="gray">
          <a:xfrm>
            <a:off x="4638675" y="2171668"/>
            <a:ext cx="1828800" cy="533400"/>
          </a:xfrm>
          <a:prstGeom prst="roundRect">
            <a:avLst>
              <a:gd name="adj" fmla="val 50000"/>
            </a:avLst>
          </a:prstGeom>
          <a:gradFill rotWithShape="1">
            <a:gsLst>
              <a:gs pos="0">
                <a:schemeClr val="hlink"/>
              </a:gs>
              <a:gs pos="50000">
                <a:schemeClr val="hlink">
                  <a:gamma/>
                  <a:tint val="42353"/>
                  <a:invGamma/>
                </a:schemeClr>
              </a:gs>
              <a:gs pos="100000">
                <a:schemeClr val="hlink"/>
              </a:gs>
            </a:gsLst>
            <a:lin ang="5400000" scaled="1"/>
          </a:gra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ea typeface="宋体" pitchFamily="2" charset="-122"/>
            </a:endParaRPr>
          </a:p>
        </p:txBody>
      </p:sp>
      <p:sp>
        <p:nvSpPr>
          <p:cNvPr id="62486" name="Rectangle 24"/>
          <p:cNvSpPr>
            <a:spLocks noChangeArrowheads="1"/>
          </p:cNvSpPr>
          <p:nvPr/>
        </p:nvSpPr>
        <p:spPr bwMode="auto">
          <a:xfrm>
            <a:off x="4791075" y="2247868"/>
            <a:ext cx="1447800" cy="461963"/>
          </a:xfrm>
          <a:prstGeom prst="rect">
            <a:avLst/>
          </a:prstGeom>
          <a:noFill/>
          <a:ln w="9525">
            <a:noFill/>
            <a:miter lim="800000"/>
            <a:headEnd/>
            <a:tailEnd/>
          </a:ln>
        </p:spPr>
        <p:txBody>
          <a:bodyPr>
            <a:spAutoFit/>
          </a:bodyPr>
          <a:lstStyle/>
          <a:p>
            <a:pPr algn="ctr" eaLnBrk="0" hangingPunct="0"/>
            <a:r>
              <a:rPr lang="zh-CN" altLang="en-US">
                <a:solidFill>
                  <a:srgbClr val="1C1C1C"/>
                </a:solidFill>
              </a:rPr>
              <a:t>数据结构</a:t>
            </a:r>
            <a:endParaRPr lang="en-US" altLang="zh-CN">
              <a:solidFill>
                <a:srgbClr val="1C1C1C"/>
              </a:solidFill>
            </a:endParaRPr>
          </a:p>
        </p:txBody>
      </p:sp>
      <p:sp>
        <p:nvSpPr>
          <p:cNvPr id="138265" name="AutoShape 25"/>
          <p:cNvSpPr>
            <a:spLocks noChangeArrowheads="1"/>
          </p:cNvSpPr>
          <p:nvPr/>
        </p:nvSpPr>
        <p:spPr bwMode="gray">
          <a:xfrm>
            <a:off x="5705475" y="2933668"/>
            <a:ext cx="3175000" cy="533400"/>
          </a:xfrm>
          <a:prstGeom prst="roundRect">
            <a:avLst>
              <a:gd name="adj" fmla="val 50000"/>
            </a:avLst>
          </a:prstGeom>
          <a:gradFill rotWithShape="1">
            <a:gsLst>
              <a:gs pos="0">
                <a:schemeClr val="hlink"/>
              </a:gs>
              <a:gs pos="50000">
                <a:schemeClr val="hlink">
                  <a:gamma/>
                  <a:tint val="42353"/>
                  <a:invGamma/>
                </a:schemeClr>
              </a:gs>
              <a:gs pos="100000">
                <a:schemeClr val="hlink"/>
              </a:gs>
            </a:gsLst>
            <a:lin ang="5400000" scaled="1"/>
          </a:gra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ea typeface="宋体" pitchFamily="2" charset="-122"/>
            </a:endParaRPr>
          </a:p>
        </p:txBody>
      </p:sp>
      <p:sp>
        <p:nvSpPr>
          <p:cNvPr id="62488" name="Rectangle 26"/>
          <p:cNvSpPr>
            <a:spLocks noChangeArrowheads="1"/>
          </p:cNvSpPr>
          <p:nvPr/>
        </p:nvSpPr>
        <p:spPr bwMode="auto">
          <a:xfrm>
            <a:off x="5857875" y="3009868"/>
            <a:ext cx="3095625" cy="461963"/>
          </a:xfrm>
          <a:prstGeom prst="rect">
            <a:avLst/>
          </a:prstGeom>
          <a:noFill/>
          <a:ln w="9525">
            <a:noFill/>
            <a:miter lim="800000"/>
            <a:headEnd/>
            <a:tailEnd/>
          </a:ln>
        </p:spPr>
        <p:txBody>
          <a:bodyPr>
            <a:spAutoFit/>
          </a:bodyPr>
          <a:lstStyle/>
          <a:p>
            <a:pPr algn="ctr" eaLnBrk="0" hangingPunct="0"/>
            <a:r>
              <a:rPr lang="zh-CN" altLang="en-US">
                <a:solidFill>
                  <a:srgbClr val="1C1C1C"/>
                </a:solidFill>
              </a:rPr>
              <a:t>数据的四种逻辑结构</a:t>
            </a:r>
            <a:endParaRPr lang="en-US" altLang="zh-CN">
              <a:solidFill>
                <a:srgbClr val="1C1C1C"/>
              </a:solidFill>
            </a:endParaRPr>
          </a:p>
        </p:txBody>
      </p:sp>
      <p:sp>
        <p:nvSpPr>
          <p:cNvPr id="138267" name="AutoShape 27"/>
          <p:cNvSpPr>
            <a:spLocks noChangeArrowheads="1"/>
          </p:cNvSpPr>
          <p:nvPr/>
        </p:nvSpPr>
        <p:spPr bwMode="gray">
          <a:xfrm>
            <a:off x="5959475" y="3875056"/>
            <a:ext cx="2957513" cy="533400"/>
          </a:xfrm>
          <a:prstGeom prst="roundRect">
            <a:avLst>
              <a:gd name="adj" fmla="val 50000"/>
            </a:avLst>
          </a:prstGeom>
          <a:gradFill rotWithShape="1">
            <a:gsLst>
              <a:gs pos="0">
                <a:schemeClr val="hlink"/>
              </a:gs>
              <a:gs pos="50000">
                <a:schemeClr val="hlink">
                  <a:gamma/>
                  <a:tint val="42353"/>
                  <a:invGamma/>
                </a:schemeClr>
              </a:gs>
              <a:gs pos="100000">
                <a:schemeClr val="hlink"/>
              </a:gs>
            </a:gsLst>
            <a:lin ang="5400000" scaled="1"/>
          </a:gra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ea typeface="宋体" pitchFamily="2" charset="-122"/>
            </a:endParaRPr>
          </a:p>
        </p:txBody>
      </p:sp>
      <p:sp>
        <p:nvSpPr>
          <p:cNvPr id="62490" name="Rectangle 28"/>
          <p:cNvSpPr>
            <a:spLocks noChangeArrowheads="1"/>
          </p:cNvSpPr>
          <p:nvPr/>
        </p:nvSpPr>
        <p:spPr bwMode="auto">
          <a:xfrm>
            <a:off x="5922963" y="3948081"/>
            <a:ext cx="3074987" cy="461962"/>
          </a:xfrm>
          <a:prstGeom prst="rect">
            <a:avLst/>
          </a:prstGeom>
          <a:noFill/>
          <a:ln w="9525">
            <a:noFill/>
            <a:miter lim="800000"/>
            <a:headEnd/>
            <a:tailEnd/>
          </a:ln>
        </p:spPr>
        <p:txBody>
          <a:bodyPr>
            <a:spAutoFit/>
          </a:bodyPr>
          <a:lstStyle/>
          <a:p>
            <a:pPr algn="ctr" eaLnBrk="0" hangingPunct="0"/>
            <a:r>
              <a:rPr lang="zh-CN" altLang="en-US">
                <a:solidFill>
                  <a:srgbClr val="1C1C1C"/>
                </a:solidFill>
              </a:rPr>
              <a:t>数据的两种存储结构</a:t>
            </a:r>
            <a:endParaRPr lang="en-US" altLang="zh-CN">
              <a:solidFill>
                <a:srgbClr val="1C1C1C"/>
              </a:solidFill>
            </a:endParaRPr>
          </a:p>
        </p:txBody>
      </p:sp>
      <p:sp>
        <p:nvSpPr>
          <p:cNvPr id="138269" name="AutoShape 29"/>
          <p:cNvSpPr>
            <a:spLocks noChangeArrowheads="1"/>
          </p:cNvSpPr>
          <p:nvPr/>
        </p:nvSpPr>
        <p:spPr bwMode="gray">
          <a:xfrm>
            <a:off x="5849938" y="4714843"/>
            <a:ext cx="1828800" cy="533400"/>
          </a:xfrm>
          <a:prstGeom prst="roundRect">
            <a:avLst>
              <a:gd name="adj" fmla="val 50000"/>
            </a:avLst>
          </a:prstGeom>
          <a:solidFill>
            <a:srgbClr val="EFFA86"/>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ea typeface="宋体" pitchFamily="2" charset="-122"/>
            </a:endParaRPr>
          </a:p>
        </p:txBody>
      </p:sp>
      <p:sp>
        <p:nvSpPr>
          <p:cNvPr id="62492" name="Rectangle 30"/>
          <p:cNvSpPr>
            <a:spLocks noChangeArrowheads="1"/>
          </p:cNvSpPr>
          <p:nvPr/>
        </p:nvSpPr>
        <p:spPr bwMode="auto">
          <a:xfrm>
            <a:off x="6032500" y="4787868"/>
            <a:ext cx="1447800" cy="461963"/>
          </a:xfrm>
          <a:prstGeom prst="rect">
            <a:avLst/>
          </a:prstGeom>
          <a:noFill/>
          <a:ln w="9525">
            <a:noFill/>
            <a:miter lim="800000"/>
            <a:headEnd/>
            <a:tailEnd/>
          </a:ln>
        </p:spPr>
        <p:txBody>
          <a:bodyPr>
            <a:spAutoFit/>
          </a:bodyPr>
          <a:lstStyle/>
          <a:p>
            <a:pPr algn="ctr" eaLnBrk="0" hangingPunct="0"/>
            <a:r>
              <a:rPr lang="zh-CN" altLang="en-US">
                <a:solidFill>
                  <a:srgbClr val="1C1C1C"/>
                </a:solidFill>
              </a:rPr>
              <a:t>数据类型</a:t>
            </a:r>
            <a:endParaRPr lang="en-US" altLang="zh-CN">
              <a:solidFill>
                <a:srgbClr val="1C1C1C"/>
              </a:solidFill>
            </a:endParaRPr>
          </a:p>
        </p:txBody>
      </p:sp>
      <p:sp>
        <p:nvSpPr>
          <p:cNvPr id="62493" name="Oval 31"/>
          <p:cNvSpPr>
            <a:spLocks noChangeArrowheads="1"/>
          </p:cNvSpPr>
          <p:nvPr/>
        </p:nvSpPr>
        <p:spPr bwMode="gray">
          <a:xfrm>
            <a:off x="3114675" y="3086068"/>
            <a:ext cx="2519363" cy="2438400"/>
          </a:xfrm>
          <a:prstGeom prst="ellipse">
            <a:avLst/>
          </a:prstGeom>
          <a:noFill/>
          <a:ln w="28575" cap="rnd">
            <a:solidFill>
              <a:schemeClr val="bg2"/>
            </a:solidFill>
            <a:prstDash val="sysDot"/>
            <a:round/>
            <a:headEnd/>
            <a:tailEnd/>
          </a:ln>
        </p:spPr>
        <p:txBody>
          <a:bodyPr wrap="none" anchor="ctr"/>
          <a:lstStyle/>
          <a:p>
            <a:endParaRPr lang="zh-CN" altLang="en-US"/>
          </a:p>
        </p:txBody>
      </p:sp>
      <p:sp>
        <p:nvSpPr>
          <p:cNvPr id="62494" name="Line 8"/>
          <p:cNvSpPr>
            <a:spLocks noChangeShapeType="1"/>
          </p:cNvSpPr>
          <p:nvPr/>
        </p:nvSpPr>
        <p:spPr bwMode="gray">
          <a:xfrm rot="4384254" flipH="1">
            <a:off x="4876801" y="5448268"/>
            <a:ext cx="309562" cy="90487"/>
          </a:xfrm>
          <a:prstGeom prst="line">
            <a:avLst/>
          </a:prstGeom>
          <a:noFill/>
          <a:ln w="76200">
            <a:solidFill>
              <a:srgbClr val="C0C0C0"/>
            </a:solidFill>
            <a:round/>
            <a:headEnd/>
            <a:tailEnd type="triangle" w="med" len="med"/>
          </a:ln>
        </p:spPr>
        <p:txBody>
          <a:bodyPr wrap="none" anchor="ctr"/>
          <a:lstStyle/>
          <a:p>
            <a:endParaRPr lang="zh-CN" altLang="en-US"/>
          </a:p>
        </p:txBody>
      </p:sp>
      <p:sp>
        <p:nvSpPr>
          <p:cNvPr id="33" name="AutoShape 29"/>
          <p:cNvSpPr>
            <a:spLocks noChangeArrowheads="1"/>
          </p:cNvSpPr>
          <p:nvPr/>
        </p:nvSpPr>
        <p:spPr bwMode="gray">
          <a:xfrm>
            <a:off x="5119688" y="5591143"/>
            <a:ext cx="2409825" cy="547688"/>
          </a:xfrm>
          <a:prstGeom prst="roundRect">
            <a:avLst>
              <a:gd name="adj" fmla="val 50000"/>
            </a:avLst>
          </a:prstGeom>
          <a:solidFill>
            <a:srgbClr val="EFFA86"/>
          </a:solidFill>
          <a:ln w="28575" algn="ctr">
            <a:solidFill>
              <a:schemeClr val="bg1"/>
            </a:solidFill>
            <a:round/>
            <a:headEnd/>
            <a:tailEnd/>
          </a:ln>
          <a:effectLst>
            <a:outerShdw dist="107763" dir="2700000" algn="ctr" rotWithShape="0">
              <a:schemeClr val="bg2">
                <a:alpha val="50000"/>
              </a:schemeClr>
            </a:outerShdw>
          </a:effectLst>
        </p:spPr>
        <p:txBody>
          <a:bodyPr wrap="none" anchor="ctr"/>
          <a:lstStyle/>
          <a:p>
            <a:pPr>
              <a:defRPr/>
            </a:pPr>
            <a:endParaRPr lang="zh-CN" altLang="en-US">
              <a:ea typeface="宋体" pitchFamily="2" charset="-122"/>
            </a:endParaRPr>
          </a:p>
        </p:txBody>
      </p:sp>
      <p:sp>
        <p:nvSpPr>
          <p:cNvPr id="62496" name="Rectangle 30"/>
          <p:cNvSpPr>
            <a:spLocks noChangeArrowheads="1"/>
          </p:cNvSpPr>
          <p:nvPr/>
        </p:nvSpPr>
        <p:spPr bwMode="auto">
          <a:xfrm>
            <a:off x="5229225" y="5591143"/>
            <a:ext cx="2263775" cy="461963"/>
          </a:xfrm>
          <a:prstGeom prst="rect">
            <a:avLst/>
          </a:prstGeom>
          <a:noFill/>
          <a:ln w="9525">
            <a:noFill/>
            <a:miter lim="800000"/>
            <a:headEnd/>
            <a:tailEnd/>
          </a:ln>
        </p:spPr>
        <p:txBody>
          <a:bodyPr>
            <a:spAutoFit/>
          </a:bodyPr>
          <a:lstStyle/>
          <a:p>
            <a:pPr algn="ctr" eaLnBrk="0" hangingPunct="0"/>
            <a:r>
              <a:rPr lang="zh-CN" altLang="en-US">
                <a:solidFill>
                  <a:srgbClr val="1C1C1C"/>
                </a:solidFill>
              </a:rPr>
              <a:t>抽象数据类型</a:t>
            </a:r>
            <a:endParaRPr lang="en-US" altLang="zh-CN">
              <a:solidFill>
                <a:srgbClr val="1C1C1C"/>
              </a:solidFill>
            </a:endParaRPr>
          </a:p>
        </p:txBody>
      </p:sp>
      <p:sp>
        <p:nvSpPr>
          <p:cNvPr id="42"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a:latin typeface="楷体_GB2312" pitchFamily="49" charset="-122"/>
                <a:ea typeface="楷体_GB2312" pitchFamily="49" charset="-122"/>
              </a:rPr>
              <a:t>1.2 </a:t>
            </a:r>
            <a:r>
              <a:rPr lang="zh-CN" altLang="en-US" sz="3200" dirty="0">
                <a:latin typeface="楷体_GB2312" pitchFamily="49" charset="-122"/>
                <a:ea typeface="楷体_GB2312" pitchFamily="49" charset="-122"/>
              </a:rPr>
              <a:t>基本概念和</a:t>
            </a:r>
            <a:r>
              <a:rPr lang="zh-CN" altLang="en-US" sz="3200" dirty="0" smtClean="0">
                <a:latin typeface="楷体_GB2312" pitchFamily="49" charset="-122"/>
                <a:ea typeface="楷体_GB2312" pitchFamily="49" charset="-122"/>
              </a:rPr>
              <a:t>术语</a:t>
            </a:r>
            <a:endParaRPr lang="zh-CN" altLang="en-US" sz="3200" dirty="0">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a:spLocks noChangeArrowheads="1"/>
          </p:cNvSpPr>
          <p:nvPr/>
        </p:nvSpPr>
        <p:spPr bwMode="gray">
          <a:xfrm>
            <a:off x="1670314" y="4036083"/>
            <a:ext cx="1044116" cy="833077"/>
          </a:xfrm>
          <a:prstGeom prst="hexagon">
            <a:avLst>
              <a:gd name="adj" fmla="val 28916"/>
              <a:gd name="vf" fmla="val 115470"/>
            </a:avLst>
          </a:prstGeom>
          <a:solidFill>
            <a:srgbClr val="FF0000"/>
          </a:solidFill>
          <a:ln w="9525">
            <a:solidFill>
              <a:srgbClr val="C0C0C0"/>
            </a:solidFill>
            <a:miter lim="800000"/>
            <a:headEnd/>
            <a:tailEnd/>
          </a:ln>
        </p:spPr>
        <p:txBody>
          <a:bodyPr wrap="none" anchor="ctr"/>
          <a:lstStyle/>
          <a:p>
            <a:endParaRPr lang="zh-CN" altLang="en-US"/>
          </a:p>
        </p:txBody>
      </p:sp>
      <p:sp>
        <p:nvSpPr>
          <p:cNvPr id="5" name="AutoShape 6"/>
          <p:cNvSpPr>
            <a:spLocks noChangeArrowheads="1"/>
          </p:cNvSpPr>
          <p:nvPr/>
        </p:nvSpPr>
        <p:spPr bwMode="gray">
          <a:xfrm>
            <a:off x="1655676" y="2883955"/>
            <a:ext cx="1044116" cy="833077"/>
          </a:xfrm>
          <a:prstGeom prst="hexagon">
            <a:avLst>
              <a:gd name="adj" fmla="val 28916"/>
              <a:gd name="vf" fmla="val 115470"/>
            </a:avLst>
          </a:prstGeom>
          <a:solidFill>
            <a:srgbClr val="92D050"/>
          </a:solidFill>
          <a:ln w="9525">
            <a:solidFill>
              <a:srgbClr val="C0C0C0"/>
            </a:solidFill>
            <a:miter lim="800000"/>
            <a:headEnd/>
            <a:tailEnd/>
          </a:ln>
        </p:spPr>
        <p:txBody>
          <a:bodyPr wrap="none" anchor="ctr"/>
          <a:lstStyle/>
          <a:p>
            <a:endParaRPr lang="zh-CN" altLang="en-US"/>
          </a:p>
        </p:txBody>
      </p:sp>
      <p:sp>
        <p:nvSpPr>
          <p:cNvPr id="4" name="AutoShape 6"/>
          <p:cNvSpPr>
            <a:spLocks noChangeArrowheads="1"/>
          </p:cNvSpPr>
          <p:nvPr/>
        </p:nvSpPr>
        <p:spPr bwMode="gray">
          <a:xfrm>
            <a:off x="1655676" y="1772816"/>
            <a:ext cx="1044116" cy="833077"/>
          </a:xfrm>
          <a:prstGeom prst="hexagon">
            <a:avLst>
              <a:gd name="adj" fmla="val 28916"/>
              <a:gd name="vf" fmla="val 115470"/>
            </a:avLst>
          </a:prstGeom>
          <a:solidFill>
            <a:srgbClr val="FFC000"/>
          </a:solidFill>
          <a:ln w="9525">
            <a:solidFill>
              <a:srgbClr val="C0C0C0"/>
            </a:solidFill>
            <a:miter lim="800000"/>
            <a:headEnd/>
            <a:tailEnd/>
          </a:ln>
        </p:spPr>
        <p:txBody>
          <a:bodyPr wrap="none" anchor="ctr"/>
          <a:lstStyle/>
          <a:p>
            <a:endParaRPr lang="zh-CN" altLang="en-US"/>
          </a:p>
        </p:txBody>
      </p:sp>
      <p:sp>
        <p:nvSpPr>
          <p:cNvPr id="11266" name="Rectangle 4"/>
          <p:cNvSpPr>
            <a:spLocks noGrp="1" noChangeArrowheads="1"/>
          </p:cNvSpPr>
          <p:nvPr>
            <p:ph sz="quarter" idx="16"/>
          </p:nvPr>
        </p:nvSpPr>
        <p:spPr>
          <a:xfrm>
            <a:off x="1760499" y="1639863"/>
            <a:ext cx="5623002" cy="3103605"/>
          </a:xfrm>
          <a:noFill/>
        </p:spPr>
        <p:txBody>
          <a:bodyPr/>
          <a:lstStyle/>
          <a:p>
            <a:pPr eaLnBrk="1" hangingPunct="1">
              <a:lnSpc>
                <a:spcPct val="200000"/>
              </a:lnSpc>
              <a:buSzPct val="150000"/>
              <a:buFont typeface="Wingdings" pitchFamily="2" charset="2"/>
              <a:buNone/>
            </a:pPr>
            <a:r>
              <a:rPr lang="en-US" altLang="zh-CN" sz="3600" b="1" dirty="0" smtClean="0">
                <a:solidFill>
                  <a:schemeClr val="tx1"/>
                </a:solidFill>
                <a:latin typeface="楷体_GB2312" pitchFamily="49" charset="-122"/>
                <a:ea typeface="楷体_GB2312" pitchFamily="49" charset="-122"/>
              </a:rPr>
              <a:t>1.1  </a:t>
            </a:r>
            <a:r>
              <a:rPr lang="zh-CN" altLang="en-US" sz="3600" dirty="0">
                <a:solidFill>
                  <a:schemeClr val="tx1"/>
                </a:solidFill>
                <a:latin typeface="楷体_GB2312" pitchFamily="49" charset="-122"/>
                <a:ea typeface="楷体_GB2312" pitchFamily="49" charset="-122"/>
              </a:rPr>
              <a:t>什么是数据结构</a:t>
            </a:r>
          </a:p>
          <a:p>
            <a:pPr eaLnBrk="1" hangingPunct="1">
              <a:lnSpc>
                <a:spcPct val="200000"/>
              </a:lnSpc>
              <a:buSzPct val="150000"/>
            </a:pPr>
            <a:r>
              <a:rPr lang="en-US" altLang="zh-CN" sz="3600" b="1" dirty="0" smtClean="0">
                <a:solidFill>
                  <a:schemeClr val="tx1"/>
                </a:solidFill>
                <a:latin typeface="楷体_GB2312" pitchFamily="49" charset="-122"/>
                <a:ea typeface="楷体_GB2312" pitchFamily="49" charset="-122"/>
              </a:rPr>
              <a:t>1.2  </a:t>
            </a:r>
            <a:r>
              <a:rPr lang="zh-CN" altLang="en-US" sz="3600" dirty="0">
                <a:solidFill>
                  <a:schemeClr val="tx1"/>
                </a:solidFill>
                <a:latin typeface="楷体_GB2312" pitchFamily="49" charset="-122"/>
                <a:ea typeface="楷体_GB2312" pitchFamily="49" charset="-122"/>
              </a:rPr>
              <a:t>基本概念和术语</a:t>
            </a:r>
          </a:p>
          <a:p>
            <a:pPr eaLnBrk="1" hangingPunct="1">
              <a:lnSpc>
                <a:spcPct val="200000"/>
              </a:lnSpc>
              <a:buSzPct val="150000"/>
            </a:pPr>
            <a:r>
              <a:rPr lang="en-US" altLang="zh-CN" sz="3600" b="1" dirty="0" smtClean="0">
                <a:solidFill>
                  <a:schemeClr val="tx1"/>
                </a:solidFill>
                <a:latin typeface="楷体_GB2312" pitchFamily="49" charset="-122"/>
                <a:ea typeface="楷体_GB2312" pitchFamily="49" charset="-122"/>
              </a:rPr>
              <a:t>1.3  </a:t>
            </a:r>
            <a:r>
              <a:rPr lang="zh-CN" altLang="en-US" sz="3600" dirty="0">
                <a:solidFill>
                  <a:srgbClr val="FF0000"/>
                </a:solidFill>
                <a:latin typeface="楷体_GB2312" pitchFamily="49" charset="-122"/>
                <a:ea typeface="楷体_GB2312" pitchFamily="49" charset="-122"/>
              </a:rPr>
              <a:t>算法和算法分析</a:t>
            </a:r>
          </a:p>
        </p:txBody>
      </p:sp>
      <p:sp>
        <p:nvSpPr>
          <p:cNvPr id="10" name="内容占位符 8"/>
          <p:cNvSpPr txBox="1">
            <a:spLocks/>
          </p:cNvSpPr>
          <p:nvPr/>
        </p:nvSpPr>
        <p:spPr bwMode="auto">
          <a:xfrm>
            <a:off x="8313" y="78660"/>
            <a:ext cx="4795837" cy="5863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3200" b="1" i="0" u="none" strike="noStrike" kern="0" cap="none" spc="0" normalizeH="0" baseline="0" noProof="0" dirty="0" smtClean="0">
                <a:ln>
                  <a:noFill/>
                </a:ln>
                <a:solidFill>
                  <a:schemeClr val="bg1"/>
                </a:solidFill>
                <a:effectLst/>
                <a:uLnTx/>
                <a:uFillTx/>
                <a:latin typeface="+mn-lt"/>
                <a:ea typeface="+mn-ea"/>
                <a:cs typeface="+mn-cs"/>
              </a:rPr>
              <a:t>数据结构</a:t>
            </a:r>
            <a:r>
              <a:rPr kumimoji="1" lang="en-US" altLang="zh-CN" sz="3200" b="1" i="0" u="none" strike="noStrike" kern="0" cap="none" spc="0" normalizeH="0" baseline="0" noProof="0" dirty="0" smtClean="0">
                <a:ln>
                  <a:noFill/>
                </a:ln>
                <a:solidFill>
                  <a:schemeClr val="bg1"/>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bg1"/>
                </a:solidFill>
                <a:effectLst/>
                <a:uLnTx/>
                <a:uFillTx/>
                <a:latin typeface="+mn-lt"/>
                <a:ea typeface="+mn-ea"/>
                <a:cs typeface="+mn-cs"/>
              </a:rPr>
              <a:t>第一章 绪论</a:t>
            </a:r>
          </a:p>
        </p:txBody>
      </p:sp>
    </p:spTree>
    <p:extLst>
      <p:ext uri="{BB962C8B-B14F-4D97-AF65-F5344CB8AC3E}">
        <p14:creationId xmlns:p14="http://schemas.microsoft.com/office/powerpoint/2010/main" val="12641031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sz="quarter" idx="16"/>
          </p:nvPr>
        </p:nvSpPr>
        <p:spPr>
          <a:xfrm>
            <a:off x="1835696" y="2096852"/>
            <a:ext cx="6783105" cy="4089456"/>
          </a:xfrm>
          <a:noFill/>
        </p:spPr>
        <p:txBody>
          <a:bodyPr/>
          <a:lstStyle/>
          <a:p>
            <a:pPr eaLnBrk="1" hangingPunct="1">
              <a:buFontTx/>
              <a:buNone/>
            </a:pPr>
            <a:r>
              <a:rPr lang="zh-CN" altLang="en-US" dirty="0" smtClean="0">
                <a:solidFill>
                  <a:srgbClr val="000000"/>
                </a:solidFill>
                <a:latin typeface="楷体_GB2312" pitchFamily="49" charset="-122"/>
                <a:ea typeface="楷体_GB2312" pitchFamily="49" charset="-122"/>
              </a:rPr>
              <a:t>一、算法</a:t>
            </a:r>
          </a:p>
          <a:p>
            <a:pPr eaLnBrk="1" hangingPunct="1">
              <a:buFontTx/>
              <a:buNone/>
            </a:pPr>
            <a:r>
              <a:rPr lang="zh-CN" altLang="en-US" dirty="0" smtClean="0">
                <a:solidFill>
                  <a:srgbClr val="000000"/>
                </a:solidFill>
                <a:latin typeface="楷体_GB2312" pitchFamily="49" charset="-122"/>
                <a:ea typeface="楷体_GB2312" pitchFamily="49" charset="-122"/>
              </a:rPr>
              <a:t>二、算法设计的原则</a:t>
            </a:r>
          </a:p>
          <a:p>
            <a:pPr eaLnBrk="1" hangingPunct="1">
              <a:buFontTx/>
              <a:buNone/>
            </a:pPr>
            <a:r>
              <a:rPr lang="zh-CN" altLang="en-US" dirty="0" smtClean="0">
                <a:solidFill>
                  <a:srgbClr val="000000"/>
                </a:solidFill>
                <a:latin typeface="楷体_GB2312" pitchFamily="49" charset="-122"/>
                <a:ea typeface="楷体_GB2312" pitchFamily="49" charset="-122"/>
              </a:rPr>
              <a:t>三、算法效率的衡量方法和准则</a:t>
            </a:r>
          </a:p>
          <a:p>
            <a:pPr eaLnBrk="1" hangingPunct="1">
              <a:buFontTx/>
              <a:buNone/>
            </a:pPr>
            <a:r>
              <a:rPr lang="zh-CN" altLang="en-US" dirty="0" smtClean="0">
                <a:solidFill>
                  <a:srgbClr val="000000"/>
                </a:solidFill>
                <a:latin typeface="楷体_GB2312" pitchFamily="49" charset="-122"/>
                <a:ea typeface="楷体_GB2312" pitchFamily="49" charset="-122"/>
              </a:rPr>
              <a:t>四、算法的存储空间需求</a:t>
            </a:r>
          </a:p>
          <a:p>
            <a:pPr eaLnBrk="1" hangingPunct="1">
              <a:buFontTx/>
              <a:buNone/>
            </a:pPr>
            <a:r>
              <a:rPr lang="zh-CN" altLang="en-US" dirty="0" smtClean="0">
                <a:solidFill>
                  <a:srgbClr val="000000"/>
                </a:solidFill>
                <a:latin typeface="楷体_GB2312" pitchFamily="49" charset="-122"/>
                <a:ea typeface="楷体_GB2312" pitchFamily="49" charset="-122"/>
              </a:rPr>
              <a:t>五、算法的描述</a:t>
            </a:r>
          </a:p>
          <a:p>
            <a:pPr eaLnBrk="1" hangingPunct="1">
              <a:buFontTx/>
              <a:buNone/>
            </a:pPr>
            <a:r>
              <a:rPr lang="zh-CN" altLang="en-US" dirty="0" smtClean="0">
                <a:solidFill>
                  <a:srgbClr val="000000"/>
                </a:solidFill>
                <a:latin typeface="楷体_GB2312" pitchFamily="49" charset="-122"/>
                <a:ea typeface="楷体_GB2312" pitchFamily="49" charset="-122"/>
              </a:rPr>
              <a:t>六、算法的评价</a:t>
            </a:r>
          </a:p>
        </p:txBody>
      </p:sp>
      <p:sp>
        <p:nvSpPr>
          <p:cNvPr id="63490" name="Rectangle 2"/>
          <p:cNvSpPr>
            <a:spLocks noGrp="1" noChangeArrowheads="1"/>
          </p:cNvSpPr>
          <p:nvPr>
            <p:ph type="title" idx="4294967295"/>
          </p:nvPr>
        </p:nvSpPr>
        <p:spPr>
          <a:xfrm>
            <a:off x="482544" y="1055655"/>
            <a:ext cx="7772400" cy="1143000"/>
          </a:xfrm>
        </p:spPr>
        <p:txBody>
          <a:bodyPr/>
          <a:lstStyle/>
          <a:p>
            <a:pPr eaLnBrk="1" hangingPunct="1"/>
            <a:r>
              <a:rPr lang="en-US" altLang="zh-CN" b="1" dirty="0">
                <a:solidFill>
                  <a:srgbClr val="FF0000"/>
                </a:solidFill>
                <a:latin typeface="楷体_GB2312" pitchFamily="49" charset="-122"/>
                <a:ea typeface="楷体_GB2312" pitchFamily="49" charset="-122"/>
              </a:rPr>
              <a:t>1.3  </a:t>
            </a:r>
            <a:r>
              <a:rPr lang="zh-CN" altLang="en-US" b="1" dirty="0">
                <a:solidFill>
                  <a:srgbClr val="FF0000"/>
                </a:solidFill>
                <a:latin typeface="楷体_GB2312" pitchFamily="49" charset="-122"/>
                <a:ea typeface="楷体_GB2312" pitchFamily="49" charset="-122"/>
              </a:rPr>
              <a:t>算法和算法分析</a:t>
            </a:r>
          </a:p>
        </p:txBody>
      </p:sp>
      <p:sp>
        <p:nvSpPr>
          <p:cNvPr id="7" name="内容占位符 40"/>
          <p:cNvSpPr txBox="1">
            <a:spLocks/>
          </p:cNvSpPr>
          <p:nvPr/>
        </p:nvSpPr>
        <p:spPr bwMode="auto">
          <a:xfrm>
            <a:off x="8313" y="78660"/>
            <a:ext cx="4795837" cy="5863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3200" b="1" i="0" u="none" strike="noStrike" kern="0" cap="none" spc="0" normalizeH="0" baseline="0" noProof="0" smtClean="0">
                <a:ln>
                  <a:noFill/>
                </a:ln>
                <a:solidFill>
                  <a:schemeClr val="bg1"/>
                </a:solidFill>
                <a:effectLst/>
                <a:uLnTx/>
                <a:uFillTx/>
                <a:latin typeface="+mn-lt"/>
                <a:ea typeface="+mn-ea"/>
                <a:cs typeface="+mn-cs"/>
              </a:rPr>
              <a:t>数据结构</a:t>
            </a:r>
            <a:r>
              <a:rPr kumimoji="1" lang="en-US" altLang="zh-CN" sz="3200" b="1" i="0" u="none" strike="noStrike" kern="0" cap="none" spc="0" normalizeH="0" baseline="0" noProof="0" smtClean="0">
                <a:ln>
                  <a:noFill/>
                </a:ln>
                <a:solidFill>
                  <a:schemeClr val="bg1"/>
                </a:solidFill>
                <a:effectLst/>
                <a:uLnTx/>
                <a:uFillTx/>
                <a:latin typeface="+mn-lt"/>
                <a:ea typeface="+mn-ea"/>
                <a:cs typeface="+mn-cs"/>
              </a:rPr>
              <a:t>-</a:t>
            </a:r>
            <a:r>
              <a:rPr kumimoji="1" lang="zh-CN" altLang="en-US" sz="3200" b="1" i="0" u="none" strike="noStrike" kern="0" cap="none" spc="0" normalizeH="0" baseline="0" noProof="0" smtClean="0">
                <a:ln>
                  <a:noFill/>
                </a:ln>
                <a:solidFill>
                  <a:schemeClr val="bg1"/>
                </a:solidFill>
                <a:effectLst/>
                <a:uLnTx/>
                <a:uFillTx/>
                <a:latin typeface="+mn-lt"/>
                <a:ea typeface="+mn-ea"/>
                <a:cs typeface="+mn-cs"/>
              </a:rPr>
              <a:t>第一章 绪论</a:t>
            </a:r>
            <a:endParaRPr kumimoji="1" lang="zh-CN" altLang="en-US" sz="3200" b="1"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6"/>
          <p:cNvSpPr txBox="1">
            <a:spLocks noChangeArrowheads="1"/>
          </p:cNvSpPr>
          <p:nvPr/>
        </p:nvSpPr>
        <p:spPr bwMode="auto">
          <a:xfrm>
            <a:off x="179512" y="1384839"/>
            <a:ext cx="8507530" cy="1803571"/>
          </a:xfrm>
          <a:prstGeom prst="rect">
            <a:avLst/>
          </a:prstGeom>
          <a:noFill/>
          <a:ln w="9525">
            <a:noFill/>
            <a:miter lim="800000"/>
            <a:headEnd/>
            <a:tailEnd/>
          </a:ln>
        </p:spPr>
        <p:txBody>
          <a:bodyPr wrap="square">
            <a:spAutoFit/>
          </a:bodyPr>
          <a:lstStyle/>
          <a:p>
            <a:pPr>
              <a:spcBef>
                <a:spcPct val="20000"/>
              </a:spcBef>
              <a:spcAft>
                <a:spcPct val="30000"/>
              </a:spcAft>
              <a:buSzPct val="90000"/>
            </a:pPr>
            <a:r>
              <a:rPr lang="zh-CN" altLang="en-US" sz="3200" dirty="0" smtClean="0">
                <a:solidFill>
                  <a:srgbClr val="FF0000"/>
                </a:solidFill>
                <a:latin typeface="楷体_GB2312" pitchFamily="49" charset="-122"/>
                <a:ea typeface="楷体_GB2312" pitchFamily="49" charset="-122"/>
              </a:rPr>
              <a:t>一、算法</a:t>
            </a:r>
            <a:endParaRPr lang="zh-CN" altLang="en-US" sz="3200" dirty="0">
              <a:solidFill>
                <a:srgbClr val="FF0000"/>
              </a:solidFill>
              <a:latin typeface="楷体_GB2312" pitchFamily="49" charset="-122"/>
              <a:ea typeface="楷体_GB2312" pitchFamily="49" charset="-122"/>
            </a:endParaRPr>
          </a:p>
          <a:p>
            <a:pPr>
              <a:lnSpc>
                <a:spcPct val="120000"/>
              </a:lnSpc>
              <a:spcBef>
                <a:spcPct val="50000"/>
              </a:spcBef>
            </a:pPr>
            <a:r>
              <a:rPr lang="zh-CN" altLang="en-US" b="0" dirty="0">
                <a:solidFill>
                  <a:srgbClr val="000000"/>
                </a:solidFill>
                <a:latin typeface="楷体_GB2312" pitchFamily="49" charset="-122"/>
                <a:ea typeface="楷体_GB2312" pitchFamily="49" charset="-122"/>
              </a:rPr>
              <a:t>    </a:t>
            </a:r>
            <a:r>
              <a:rPr lang="zh-CN" altLang="en-US" dirty="0">
                <a:solidFill>
                  <a:srgbClr val="0070C0"/>
                </a:solidFill>
                <a:latin typeface="楷体_GB2312" pitchFamily="49" charset="-122"/>
                <a:ea typeface="楷体_GB2312" pitchFamily="49" charset="-122"/>
              </a:rPr>
              <a:t>算法（</a:t>
            </a:r>
            <a:r>
              <a:rPr lang="en-US" altLang="zh-CN" dirty="0">
                <a:solidFill>
                  <a:srgbClr val="0070C0"/>
                </a:solidFill>
                <a:latin typeface="楷体_GB2312" pitchFamily="49" charset="-122"/>
                <a:ea typeface="楷体_GB2312" pitchFamily="49" charset="-122"/>
              </a:rPr>
              <a:t>Algorithm)</a:t>
            </a:r>
            <a:r>
              <a:rPr lang="zh-CN" altLang="en-US" b="0" dirty="0">
                <a:solidFill>
                  <a:srgbClr val="000000"/>
                </a:solidFill>
                <a:latin typeface="楷体_GB2312" pitchFamily="49" charset="-122"/>
                <a:ea typeface="楷体_GB2312" pitchFamily="49" charset="-122"/>
              </a:rPr>
              <a:t>是对特定问题求解步骤的一种描述，它是指令的有限序列，其中，每一条指令表示一个或多个操作</a:t>
            </a:r>
            <a:r>
              <a:rPr lang="zh-CN" altLang="en-US" b="0" dirty="0" smtClean="0">
                <a:solidFill>
                  <a:srgbClr val="000000"/>
                </a:solidFill>
                <a:latin typeface="楷体_GB2312" pitchFamily="49" charset="-122"/>
                <a:ea typeface="楷体_GB2312" pitchFamily="49" charset="-122"/>
              </a:rPr>
              <a:t>。</a:t>
            </a:r>
            <a:endParaRPr lang="zh-CN" altLang="en-US" b="0" dirty="0">
              <a:solidFill>
                <a:srgbClr val="000000"/>
              </a:solidFill>
              <a:latin typeface="楷体_GB2312" pitchFamily="49" charset="-122"/>
              <a:ea typeface="楷体_GB2312" pitchFamily="49" charset="-122"/>
            </a:endParaRP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
        <p:nvSpPr>
          <p:cNvPr id="14" name="Text Box 6"/>
          <p:cNvSpPr txBox="1">
            <a:spLocks noChangeArrowheads="1"/>
          </p:cNvSpPr>
          <p:nvPr/>
        </p:nvSpPr>
        <p:spPr bwMode="auto">
          <a:xfrm>
            <a:off x="446031" y="3355974"/>
            <a:ext cx="8507530" cy="2616101"/>
          </a:xfrm>
          <a:prstGeom prst="rect">
            <a:avLst/>
          </a:prstGeom>
          <a:noFill/>
          <a:ln w="9525">
            <a:noFill/>
            <a:miter lim="800000"/>
            <a:headEnd/>
            <a:tailEnd/>
          </a:ln>
        </p:spPr>
        <p:txBody>
          <a:bodyPr wrap="square">
            <a:spAutoFit/>
          </a:bodyPr>
          <a:lstStyle/>
          <a:p>
            <a:pPr>
              <a:lnSpc>
                <a:spcPct val="120000"/>
              </a:lnSpc>
              <a:spcBef>
                <a:spcPts val="600"/>
              </a:spcBef>
            </a:pPr>
            <a:r>
              <a:rPr lang="zh-CN" altLang="en-US" b="0" dirty="0" smtClean="0">
                <a:solidFill>
                  <a:srgbClr val="000000"/>
                </a:solidFill>
                <a:latin typeface="楷体_GB2312" pitchFamily="49" charset="-122"/>
                <a:ea typeface="楷体_GB2312" pitchFamily="49" charset="-122"/>
              </a:rPr>
              <a:t>例</a:t>
            </a:r>
            <a:r>
              <a:rPr lang="zh-CN" altLang="en-US" b="0" dirty="0">
                <a:solidFill>
                  <a:srgbClr val="000000"/>
                </a:solidFill>
                <a:latin typeface="楷体_GB2312" pitchFamily="49" charset="-122"/>
                <a:ea typeface="楷体_GB2312" pitchFamily="49" charset="-122"/>
              </a:rPr>
              <a:t>：计算 </a:t>
            </a:r>
            <a:r>
              <a:rPr lang="en-US" altLang="zh-CN" b="0" dirty="0">
                <a:solidFill>
                  <a:srgbClr val="000000"/>
                </a:solidFill>
                <a:latin typeface="楷体_GB2312" pitchFamily="49" charset="-122"/>
                <a:ea typeface="楷体_GB2312" pitchFamily="49" charset="-122"/>
              </a:rPr>
              <a:t>1-1/2+1/3-1/4+1/5-</a:t>
            </a:r>
            <a:r>
              <a:rPr lang="en-US" altLang="zh-CN" b="0" dirty="0">
                <a:solidFill>
                  <a:srgbClr val="000000"/>
                </a:solidFill>
                <a:ea typeface="楷体_GB2312" pitchFamily="49" charset="-122"/>
              </a:rPr>
              <a:t>……</a:t>
            </a:r>
            <a:r>
              <a:rPr lang="en-US" altLang="zh-CN" b="0" dirty="0">
                <a:solidFill>
                  <a:srgbClr val="000000"/>
                </a:solidFill>
                <a:latin typeface="楷体_GB2312" pitchFamily="49" charset="-122"/>
                <a:ea typeface="楷体_GB2312" pitchFamily="49" charset="-122"/>
              </a:rPr>
              <a:t>+1/99-1/100</a:t>
            </a:r>
          </a:p>
          <a:p>
            <a:pPr>
              <a:lnSpc>
                <a:spcPct val="120000"/>
              </a:lnSpc>
              <a:spcBef>
                <a:spcPts val="600"/>
              </a:spcBef>
            </a:pPr>
            <a:r>
              <a:rPr lang="zh-CN" altLang="en-US" dirty="0">
                <a:solidFill>
                  <a:srgbClr val="C00000"/>
                </a:solidFill>
                <a:latin typeface="楷体_GB2312" pitchFamily="49" charset="-122"/>
                <a:ea typeface="楷体_GB2312" pitchFamily="49" charset="-122"/>
              </a:rPr>
              <a:t>算法</a:t>
            </a:r>
            <a:r>
              <a:rPr lang="en-US" altLang="zh-CN" dirty="0">
                <a:solidFill>
                  <a:srgbClr val="C00000"/>
                </a:solidFill>
                <a:latin typeface="楷体_GB2312" pitchFamily="49" charset="-122"/>
                <a:ea typeface="楷体_GB2312" pitchFamily="49" charset="-122"/>
              </a:rPr>
              <a:t>1</a:t>
            </a:r>
            <a:r>
              <a:rPr lang="zh-CN" altLang="en-US" b="0" dirty="0">
                <a:solidFill>
                  <a:srgbClr val="000000"/>
                </a:solidFill>
                <a:latin typeface="楷体_GB2312" pitchFamily="49" charset="-122"/>
                <a:ea typeface="楷体_GB2312" pitchFamily="49" charset="-122"/>
              </a:rPr>
              <a:t>：自左至右逐项相加或相减；</a:t>
            </a:r>
          </a:p>
          <a:p>
            <a:pPr>
              <a:lnSpc>
                <a:spcPct val="120000"/>
              </a:lnSpc>
              <a:spcBef>
                <a:spcPts val="600"/>
              </a:spcBef>
            </a:pPr>
            <a:r>
              <a:rPr lang="zh-CN" altLang="en-US" dirty="0">
                <a:solidFill>
                  <a:srgbClr val="C00000"/>
                </a:solidFill>
                <a:latin typeface="楷体_GB2312" pitchFamily="49" charset="-122"/>
                <a:ea typeface="楷体_GB2312" pitchFamily="49" charset="-122"/>
              </a:rPr>
              <a:t>算法</a:t>
            </a:r>
            <a:r>
              <a:rPr lang="en-US" altLang="zh-CN" dirty="0">
                <a:solidFill>
                  <a:srgbClr val="C00000"/>
                </a:solidFill>
                <a:latin typeface="楷体_GB2312" pitchFamily="49" charset="-122"/>
                <a:ea typeface="楷体_GB2312" pitchFamily="49" charset="-122"/>
              </a:rPr>
              <a:t>2</a:t>
            </a:r>
            <a:r>
              <a:rPr lang="zh-CN" altLang="en-US" b="0" dirty="0">
                <a:solidFill>
                  <a:srgbClr val="000000"/>
                </a:solidFill>
                <a:latin typeface="楷体_GB2312" pitchFamily="49" charset="-122"/>
                <a:ea typeface="楷体_GB2312" pitchFamily="49" charset="-122"/>
              </a:rPr>
              <a:t>：将多项式写成两个多项式之差：</a:t>
            </a:r>
          </a:p>
          <a:p>
            <a:pPr lvl="1">
              <a:lnSpc>
                <a:spcPct val="120000"/>
              </a:lnSpc>
              <a:spcBef>
                <a:spcPts val="600"/>
              </a:spcBef>
            </a:pPr>
            <a:r>
              <a:rPr lang="zh-CN" altLang="en-US" b="0" dirty="0">
                <a:solidFill>
                  <a:srgbClr val="000000"/>
                </a:solidFill>
                <a:latin typeface="楷体_GB2312" pitchFamily="49" charset="-122"/>
                <a:ea typeface="楷体_GB2312" pitchFamily="49" charset="-122"/>
              </a:rPr>
              <a:t> </a:t>
            </a:r>
            <a:r>
              <a:rPr lang="zh-CN" altLang="en-US" b="0" dirty="0" smtClean="0">
                <a:solidFill>
                  <a:srgbClr val="000000"/>
                </a:solidFill>
                <a:latin typeface="楷体_GB2312" pitchFamily="49" charset="-122"/>
                <a:ea typeface="楷体_GB2312" pitchFamily="49" charset="-122"/>
              </a:rPr>
              <a:t>  </a:t>
            </a:r>
            <a:r>
              <a:rPr lang="zh-CN" altLang="en-US" b="0" dirty="0">
                <a:solidFill>
                  <a:srgbClr val="000000"/>
                </a:solidFill>
                <a:latin typeface="楷体_GB2312" pitchFamily="49" charset="-122"/>
                <a:ea typeface="楷体_GB2312" pitchFamily="49" charset="-122"/>
              </a:rPr>
              <a:t>（</a:t>
            </a:r>
            <a:r>
              <a:rPr lang="en-US" altLang="zh-CN" b="0" dirty="0">
                <a:solidFill>
                  <a:srgbClr val="000000"/>
                </a:solidFill>
                <a:latin typeface="楷体_GB2312" pitchFamily="49" charset="-122"/>
                <a:ea typeface="楷体_GB2312" pitchFamily="49" charset="-122"/>
              </a:rPr>
              <a:t>1+1/3+1/5+</a:t>
            </a:r>
            <a:r>
              <a:rPr lang="en-US" altLang="zh-CN" b="0" dirty="0">
                <a:solidFill>
                  <a:srgbClr val="000000"/>
                </a:solidFill>
                <a:ea typeface="楷体_GB2312" pitchFamily="49" charset="-122"/>
              </a:rPr>
              <a:t>…</a:t>
            </a:r>
            <a:r>
              <a:rPr lang="en-US" altLang="zh-CN" b="0" dirty="0">
                <a:solidFill>
                  <a:srgbClr val="000000"/>
                </a:solidFill>
                <a:latin typeface="楷体_GB2312" pitchFamily="49" charset="-122"/>
                <a:ea typeface="楷体_GB2312" pitchFamily="49" charset="-122"/>
              </a:rPr>
              <a:t>+1/99</a:t>
            </a:r>
            <a:r>
              <a:rPr lang="zh-CN" altLang="en-US" b="0" dirty="0">
                <a:solidFill>
                  <a:srgbClr val="000000"/>
                </a:solidFill>
                <a:latin typeface="楷体_GB2312" pitchFamily="49" charset="-122"/>
                <a:ea typeface="楷体_GB2312" pitchFamily="49" charset="-122"/>
              </a:rPr>
              <a:t>）</a:t>
            </a:r>
            <a:r>
              <a:rPr lang="en-US" altLang="zh-CN" b="0" dirty="0">
                <a:solidFill>
                  <a:srgbClr val="000000"/>
                </a:solidFill>
                <a:latin typeface="楷体_GB2312" pitchFamily="49" charset="-122"/>
                <a:ea typeface="楷体_GB2312" pitchFamily="49" charset="-122"/>
              </a:rPr>
              <a:t>-</a:t>
            </a:r>
            <a:r>
              <a:rPr lang="zh-CN" altLang="en-US" b="0" dirty="0">
                <a:solidFill>
                  <a:srgbClr val="000000"/>
                </a:solidFill>
                <a:latin typeface="楷体_GB2312" pitchFamily="49" charset="-122"/>
                <a:ea typeface="楷体_GB2312" pitchFamily="49" charset="-122"/>
              </a:rPr>
              <a:t>（</a:t>
            </a:r>
            <a:r>
              <a:rPr lang="en-US" altLang="zh-CN" b="0" dirty="0">
                <a:solidFill>
                  <a:srgbClr val="000000"/>
                </a:solidFill>
                <a:latin typeface="楷体_GB2312" pitchFamily="49" charset="-122"/>
                <a:ea typeface="楷体_GB2312" pitchFamily="49" charset="-122"/>
              </a:rPr>
              <a:t>1/2+1/4+1/6+</a:t>
            </a:r>
            <a:r>
              <a:rPr lang="en-US" altLang="zh-CN" b="0" dirty="0">
                <a:solidFill>
                  <a:srgbClr val="000000"/>
                </a:solidFill>
                <a:ea typeface="楷体_GB2312" pitchFamily="49" charset="-122"/>
              </a:rPr>
              <a:t>…</a:t>
            </a:r>
            <a:r>
              <a:rPr lang="en-US" altLang="zh-CN" b="0" dirty="0">
                <a:solidFill>
                  <a:srgbClr val="000000"/>
                </a:solidFill>
                <a:latin typeface="楷体_GB2312" pitchFamily="49" charset="-122"/>
                <a:ea typeface="楷体_GB2312" pitchFamily="49" charset="-122"/>
              </a:rPr>
              <a:t>+1/100</a:t>
            </a:r>
            <a:r>
              <a:rPr lang="zh-CN" altLang="en-US" b="0" dirty="0">
                <a:solidFill>
                  <a:srgbClr val="000000"/>
                </a:solidFill>
                <a:latin typeface="楷体_GB2312" pitchFamily="49" charset="-122"/>
                <a:ea typeface="楷体_GB2312" pitchFamily="49" charset="-122"/>
              </a:rPr>
              <a:t>）</a:t>
            </a:r>
          </a:p>
          <a:p>
            <a:pPr>
              <a:lnSpc>
                <a:spcPct val="120000"/>
              </a:lnSpc>
              <a:spcBef>
                <a:spcPts val="600"/>
              </a:spcBef>
            </a:pPr>
            <a:r>
              <a:rPr lang="zh-CN" altLang="en-US" dirty="0">
                <a:solidFill>
                  <a:srgbClr val="C00000"/>
                </a:solidFill>
                <a:latin typeface="楷体_GB2312" pitchFamily="49" charset="-122"/>
                <a:ea typeface="楷体_GB2312" pitchFamily="49" charset="-122"/>
              </a:rPr>
              <a:t>算法</a:t>
            </a:r>
            <a:r>
              <a:rPr lang="en-US" altLang="zh-CN" dirty="0">
                <a:solidFill>
                  <a:srgbClr val="C00000"/>
                </a:solidFill>
                <a:latin typeface="楷体_GB2312" pitchFamily="49" charset="-122"/>
                <a:ea typeface="楷体_GB2312" pitchFamily="49" charset="-122"/>
              </a:rPr>
              <a:t>3</a:t>
            </a:r>
            <a:r>
              <a:rPr lang="zh-CN" altLang="en-US" b="0" dirty="0">
                <a:solidFill>
                  <a:srgbClr val="000000"/>
                </a:solidFill>
                <a:latin typeface="楷体_GB2312" pitchFamily="49" charset="-122"/>
                <a:ea typeface="楷体_GB2312" pitchFamily="49" charset="-122"/>
              </a:rPr>
              <a:t>：先通分，再</a:t>
            </a:r>
            <a:r>
              <a:rPr lang="zh-CN" altLang="en-US" b="0" dirty="0" smtClean="0">
                <a:solidFill>
                  <a:srgbClr val="000000"/>
                </a:solidFill>
                <a:latin typeface="楷体_GB2312" pitchFamily="49" charset="-122"/>
                <a:ea typeface="楷体_GB2312" pitchFamily="49" charset="-122"/>
              </a:rPr>
              <a:t>运算。</a:t>
            </a:r>
            <a:endParaRPr lang="zh-CN" altLang="en-US" b="0" dirty="0">
              <a:solidFill>
                <a:srgbClr val="0000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slide(fromBottom)">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slide(fromBottom)">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slide(fromBottom)">
                                      <p:cBhvr>
                                        <p:cTn id="17" dur="500"/>
                                        <p:tgtEl>
                                          <p:spTgt spid="14">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slide(fromBottom)">
                                      <p:cBhvr>
                                        <p:cTn id="20" dur="500"/>
                                        <p:tgtEl>
                                          <p:spTgt spid="1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Effect transition="in" filter="slide(fromBottom)">
                                      <p:cBhvr>
                                        <p:cTn id="25"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90440" y="1595021"/>
            <a:ext cx="8763120" cy="4708981"/>
          </a:xfrm>
          <a:prstGeom prst="rect">
            <a:avLst/>
          </a:prstGeom>
          <a:noFill/>
          <a:ln w="9525">
            <a:noFill/>
            <a:miter lim="800000"/>
            <a:headEnd/>
            <a:tailEnd/>
          </a:ln>
        </p:spPr>
        <p:txBody>
          <a:bodyPr wrap="square">
            <a:spAutoFit/>
          </a:bodyPr>
          <a:lstStyle/>
          <a:p>
            <a:pPr>
              <a:spcBef>
                <a:spcPts val="0"/>
              </a:spcBef>
              <a:buSzPct val="90000"/>
            </a:pPr>
            <a:r>
              <a:rPr lang="zh-CN" altLang="en-US" sz="2800" b="0" dirty="0">
                <a:solidFill>
                  <a:srgbClr val="000000"/>
                </a:solidFill>
                <a:latin typeface="楷体_GB2312" pitchFamily="49" charset="-122"/>
                <a:ea typeface="楷体_GB2312" pitchFamily="49" charset="-122"/>
              </a:rPr>
              <a:t>一个算法必须满足以下</a:t>
            </a:r>
            <a:r>
              <a:rPr lang="zh-CN" altLang="en-US" sz="2800" dirty="0">
                <a:solidFill>
                  <a:srgbClr val="0000FF"/>
                </a:solidFill>
                <a:latin typeface="楷体_GB2312" pitchFamily="49" charset="-122"/>
                <a:ea typeface="楷体_GB2312" pitchFamily="49" charset="-122"/>
              </a:rPr>
              <a:t>五个重要特性</a:t>
            </a:r>
            <a:r>
              <a:rPr lang="zh-CN" altLang="en-US" sz="2800" b="0" dirty="0">
                <a:solidFill>
                  <a:srgbClr val="000000"/>
                </a:solidFill>
                <a:latin typeface="楷体_GB2312" pitchFamily="49" charset="-122"/>
                <a:ea typeface="楷体_GB2312" pitchFamily="49" charset="-122"/>
              </a:rPr>
              <a:t>：</a:t>
            </a:r>
          </a:p>
          <a:p>
            <a:pPr>
              <a:spcBef>
                <a:spcPts val="1200"/>
              </a:spcBef>
              <a:buClr>
                <a:srgbClr val="000000"/>
              </a:buClr>
              <a:buFont typeface="Wingdings" pitchFamily="2" charset="2"/>
              <a:buChar char="§"/>
            </a:pPr>
            <a:r>
              <a:rPr lang="zh-CN" altLang="en-US" sz="2800" b="0" dirty="0">
                <a:solidFill>
                  <a:srgbClr val="000000"/>
                </a:solidFill>
                <a:latin typeface="楷体_GB2312" pitchFamily="49" charset="-122"/>
                <a:ea typeface="楷体_GB2312" pitchFamily="49" charset="-122"/>
              </a:rPr>
              <a:t> </a:t>
            </a:r>
            <a:r>
              <a:rPr lang="zh-CN" altLang="en-US" sz="2800" dirty="0">
                <a:solidFill>
                  <a:srgbClr val="0000FF"/>
                </a:solidFill>
                <a:latin typeface="楷体_GB2312" pitchFamily="49" charset="-122"/>
                <a:ea typeface="楷体_GB2312" pitchFamily="49" charset="-122"/>
              </a:rPr>
              <a:t>有穷性：</a:t>
            </a:r>
          </a:p>
          <a:p>
            <a:pPr lvl="1">
              <a:spcBef>
                <a:spcPts val="0"/>
              </a:spcBef>
              <a:buClr>
                <a:srgbClr val="000000"/>
              </a:buClr>
              <a:buFont typeface="Wingdings" pitchFamily="2" charset="2"/>
              <a:buNone/>
            </a:pPr>
            <a:r>
              <a:rPr lang="zh-CN" altLang="en-US" sz="2800" b="0" dirty="0">
                <a:solidFill>
                  <a:srgbClr val="000000"/>
                </a:solidFill>
                <a:latin typeface="楷体_GB2312" pitchFamily="49" charset="-122"/>
                <a:ea typeface="楷体_GB2312" pitchFamily="49" charset="-122"/>
              </a:rPr>
              <a:t>    对于任意一组合法</a:t>
            </a:r>
            <a:r>
              <a:rPr lang="zh-CN" altLang="en-US" sz="2800" b="0" dirty="0" smtClean="0">
                <a:solidFill>
                  <a:srgbClr val="000000"/>
                </a:solidFill>
                <a:latin typeface="楷体_GB2312" pitchFamily="49" charset="-122"/>
                <a:ea typeface="楷体_GB2312" pitchFamily="49" charset="-122"/>
              </a:rPr>
              <a:t>输入，</a:t>
            </a:r>
            <a:r>
              <a:rPr lang="zh-CN" altLang="en-US" sz="2800" b="0" dirty="0">
                <a:solidFill>
                  <a:srgbClr val="000000"/>
                </a:solidFill>
                <a:latin typeface="楷体_GB2312" pitchFamily="49" charset="-122"/>
                <a:ea typeface="楷体_GB2312" pitchFamily="49" charset="-122"/>
              </a:rPr>
              <a:t>在执行</a:t>
            </a:r>
            <a:r>
              <a:rPr lang="zh-CN" altLang="en-US" sz="2800" b="0" dirty="0">
                <a:solidFill>
                  <a:srgbClr val="C00000"/>
                </a:solidFill>
                <a:latin typeface="楷体_GB2312" pitchFamily="49" charset="-122"/>
                <a:ea typeface="楷体_GB2312" pitchFamily="49" charset="-122"/>
              </a:rPr>
              <a:t>有穷</a:t>
            </a:r>
            <a:r>
              <a:rPr lang="zh-CN" altLang="en-US" sz="2800" b="0" dirty="0" smtClean="0">
                <a:solidFill>
                  <a:srgbClr val="C00000"/>
                </a:solidFill>
                <a:latin typeface="楷体_GB2312" pitchFamily="49" charset="-122"/>
                <a:ea typeface="楷体_GB2312" pitchFamily="49" charset="-122"/>
              </a:rPr>
              <a:t>步骤</a:t>
            </a:r>
            <a:r>
              <a:rPr lang="zh-CN" altLang="en-US" sz="2800" b="0" dirty="0" smtClean="0">
                <a:solidFill>
                  <a:srgbClr val="000000"/>
                </a:solidFill>
                <a:latin typeface="楷体_GB2312" pitchFamily="49" charset="-122"/>
                <a:ea typeface="楷体_GB2312" pitchFamily="49" charset="-122"/>
              </a:rPr>
              <a:t>后</a:t>
            </a:r>
            <a:r>
              <a:rPr lang="zh-CN" altLang="en-US" sz="2800" b="0" dirty="0">
                <a:solidFill>
                  <a:srgbClr val="000000"/>
                </a:solidFill>
                <a:latin typeface="楷体_GB2312" pitchFamily="49" charset="-122"/>
                <a:ea typeface="楷体_GB2312" pitchFamily="49" charset="-122"/>
              </a:rPr>
              <a:t>一定能结束</a:t>
            </a:r>
            <a:r>
              <a:rPr lang="zh-CN" altLang="en-US" sz="2800" b="0" dirty="0" smtClean="0">
                <a:solidFill>
                  <a:srgbClr val="000000"/>
                </a:solidFill>
                <a:latin typeface="楷体_GB2312" pitchFamily="49" charset="-122"/>
                <a:ea typeface="楷体_GB2312" pitchFamily="49" charset="-122"/>
              </a:rPr>
              <a:t>，算法中每个</a:t>
            </a:r>
            <a:r>
              <a:rPr lang="zh-CN" altLang="en-US" sz="2800" b="0" dirty="0">
                <a:solidFill>
                  <a:srgbClr val="000000"/>
                </a:solidFill>
                <a:latin typeface="楷体_GB2312" pitchFamily="49" charset="-122"/>
                <a:ea typeface="楷体_GB2312" pitchFamily="49" charset="-122"/>
              </a:rPr>
              <a:t>步骤都能在</a:t>
            </a:r>
            <a:r>
              <a:rPr lang="zh-CN" altLang="en-US" sz="2800" b="0" dirty="0">
                <a:solidFill>
                  <a:srgbClr val="C00000"/>
                </a:solidFill>
                <a:latin typeface="楷体_GB2312" pitchFamily="49" charset="-122"/>
                <a:ea typeface="楷体_GB2312" pitchFamily="49" charset="-122"/>
              </a:rPr>
              <a:t>有限时间</a:t>
            </a:r>
            <a:r>
              <a:rPr lang="zh-CN" altLang="en-US" sz="2800" b="0" dirty="0">
                <a:solidFill>
                  <a:srgbClr val="000000"/>
                </a:solidFill>
                <a:latin typeface="楷体_GB2312" pitchFamily="49" charset="-122"/>
                <a:ea typeface="楷体_GB2312" pitchFamily="49" charset="-122"/>
              </a:rPr>
              <a:t>内完成</a:t>
            </a:r>
            <a:r>
              <a:rPr lang="zh-CN" altLang="en-US" sz="2800" b="0" dirty="0" smtClean="0">
                <a:solidFill>
                  <a:srgbClr val="000000"/>
                </a:solidFill>
                <a:latin typeface="楷体_GB2312" pitchFamily="49" charset="-122"/>
                <a:ea typeface="楷体_GB2312" pitchFamily="49" charset="-122"/>
              </a:rPr>
              <a:t>。</a:t>
            </a:r>
            <a:endParaRPr lang="en-US" altLang="zh-CN" sz="2800" b="0" dirty="0" smtClean="0">
              <a:solidFill>
                <a:srgbClr val="000000"/>
              </a:solidFill>
              <a:latin typeface="楷体_GB2312" pitchFamily="49" charset="-122"/>
              <a:ea typeface="楷体_GB2312" pitchFamily="49" charset="-122"/>
            </a:endParaRPr>
          </a:p>
          <a:p>
            <a:pPr>
              <a:spcBef>
                <a:spcPts val="1200"/>
              </a:spcBef>
              <a:buClr>
                <a:srgbClr val="000000"/>
              </a:buClr>
              <a:buFont typeface="Wingdings" pitchFamily="2" charset="2"/>
              <a:buChar char="§"/>
            </a:pPr>
            <a:r>
              <a:rPr lang="zh-CN" altLang="en-US" sz="2800" b="0" dirty="0" smtClean="0">
                <a:solidFill>
                  <a:srgbClr val="000000"/>
                </a:solidFill>
                <a:latin typeface="楷体_GB2312" pitchFamily="49" charset="-122"/>
                <a:ea typeface="楷体_GB2312" pitchFamily="49" charset="-122"/>
              </a:rPr>
              <a:t> </a:t>
            </a:r>
            <a:r>
              <a:rPr lang="zh-CN" altLang="en-US" sz="2800" dirty="0">
                <a:solidFill>
                  <a:srgbClr val="0000FF"/>
                </a:solidFill>
                <a:latin typeface="楷体_GB2312" pitchFamily="49" charset="-122"/>
                <a:ea typeface="楷体_GB2312" pitchFamily="49" charset="-122"/>
              </a:rPr>
              <a:t>确定性：</a:t>
            </a:r>
          </a:p>
          <a:p>
            <a:pPr lvl="1">
              <a:spcBef>
                <a:spcPts val="0"/>
              </a:spcBef>
              <a:buClr>
                <a:srgbClr val="000000"/>
              </a:buClr>
              <a:buFont typeface="Wingdings" pitchFamily="2" charset="2"/>
              <a:buNone/>
            </a:pPr>
            <a:r>
              <a:rPr lang="zh-CN" altLang="en-US" sz="2800" b="0" dirty="0">
                <a:solidFill>
                  <a:srgbClr val="000000"/>
                </a:solidFill>
                <a:latin typeface="楷体_GB2312" pitchFamily="49" charset="-122"/>
                <a:ea typeface="楷体_GB2312" pitchFamily="49" charset="-122"/>
              </a:rPr>
              <a:t>    </a:t>
            </a:r>
            <a:r>
              <a:rPr lang="zh-CN" altLang="en-US" sz="2800" b="0" dirty="0" smtClean="0">
                <a:solidFill>
                  <a:srgbClr val="000000"/>
                </a:solidFill>
                <a:latin typeface="楷体_GB2312" pitchFamily="49" charset="-122"/>
                <a:ea typeface="楷体_GB2312" pitchFamily="49" charset="-122"/>
              </a:rPr>
              <a:t>算法</a:t>
            </a:r>
            <a:r>
              <a:rPr lang="zh-CN" altLang="en-US" sz="2800" b="0" dirty="0">
                <a:solidFill>
                  <a:srgbClr val="000000"/>
                </a:solidFill>
                <a:latin typeface="楷体_GB2312" pitchFamily="49" charset="-122"/>
                <a:ea typeface="楷体_GB2312" pitchFamily="49" charset="-122"/>
              </a:rPr>
              <a:t>中</a:t>
            </a:r>
            <a:r>
              <a:rPr lang="zh-CN" altLang="en-US" sz="2800" b="0" dirty="0" smtClean="0">
                <a:solidFill>
                  <a:srgbClr val="000000"/>
                </a:solidFill>
                <a:latin typeface="楷体_GB2312" pitchFamily="49" charset="-122"/>
                <a:ea typeface="楷体_GB2312" pitchFamily="49" charset="-122"/>
              </a:rPr>
              <a:t>每条</a:t>
            </a:r>
            <a:r>
              <a:rPr lang="zh-CN" altLang="en-US" sz="2800" b="0" dirty="0">
                <a:solidFill>
                  <a:srgbClr val="000000"/>
                </a:solidFill>
                <a:latin typeface="楷体_GB2312" pitchFamily="49" charset="-122"/>
                <a:ea typeface="楷体_GB2312" pitchFamily="49" charset="-122"/>
              </a:rPr>
              <a:t>指令都有</a:t>
            </a:r>
            <a:r>
              <a:rPr lang="zh-CN" altLang="en-US" sz="2800" b="0" dirty="0">
                <a:solidFill>
                  <a:srgbClr val="C00000"/>
                </a:solidFill>
                <a:latin typeface="楷体_GB2312" pitchFamily="49" charset="-122"/>
                <a:ea typeface="楷体_GB2312" pitchFamily="49" charset="-122"/>
              </a:rPr>
              <a:t>确切的含义</a:t>
            </a:r>
            <a:r>
              <a:rPr lang="zh-CN" altLang="en-US" sz="2800" b="0" dirty="0">
                <a:solidFill>
                  <a:srgbClr val="000000"/>
                </a:solidFill>
                <a:latin typeface="楷体_GB2312" pitchFamily="49" charset="-122"/>
                <a:ea typeface="楷体_GB2312" pitchFamily="49" charset="-122"/>
              </a:rPr>
              <a:t>，不会产生二义性</a:t>
            </a:r>
            <a:r>
              <a:rPr lang="en-US" altLang="zh-CN" sz="2800" b="0" dirty="0">
                <a:solidFill>
                  <a:srgbClr val="000000"/>
                </a:solidFill>
                <a:latin typeface="楷体_GB2312" pitchFamily="49" charset="-122"/>
                <a:ea typeface="楷体_GB2312" pitchFamily="49" charset="-122"/>
              </a:rPr>
              <a:t>, </a:t>
            </a:r>
            <a:r>
              <a:rPr lang="zh-CN" altLang="en-US" sz="2800" b="0" dirty="0">
                <a:solidFill>
                  <a:srgbClr val="000000"/>
                </a:solidFill>
                <a:latin typeface="楷体_GB2312" pitchFamily="49" charset="-122"/>
                <a:ea typeface="楷体_GB2312" pitchFamily="49" charset="-122"/>
              </a:rPr>
              <a:t>使算法的执行者或阅读者都能明确其含义及如何执行</a:t>
            </a:r>
            <a:r>
              <a:rPr lang="zh-CN" altLang="en-US" sz="2800" b="0" dirty="0" smtClean="0">
                <a:solidFill>
                  <a:srgbClr val="000000"/>
                </a:solidFill>
                <a:latin typeface="楷体_GB2312" pitchFamily="49" charset="-122"/>
                <a:ea typeface="楷体_GB2312" pitchFamily="49" charset="-122"/>
              </a:rPr>
              <a:t>。在</a:t>
            </a:r>
            <a:r>
              <a:rPr lang="zh-CN" altLang="en-US" sz="2800" b="0" dirty="0">
                <a:solidFill>
                  <a:srgbClr val="000000"/>
                </a:solidFill>
                <a:latin typeface="楷体_GB2312" pitchFamily="49" charset="-122"/>
                <a:ea typeface="楷体_GB2312" pitchFamily="49" charset="-122"/>
              </a:rPr>
              <a:t>任何条件下，</a:t>
            </a:r>
            <a:r>
              <a:rPr lang="zh-CN" altLang="en-US" sz="2800" b="0" dirty="0">
                <a:solidFill>
                  <a:srgbClr val="C00000"/>
                </a:solidFill>
                <a:latin typeface="楷体_GB2312" pitchFamily="49" charset="-122"/>
                <a:ea typeface="楷体_GB2312" pitchFamily="49" charset="-122"/>
              </a:rPr>
              <a:t>算法都只有一条执行路径</a:t>
            </a:r>
            <a:r>
              <a:rPr lang="zh-CN" altLang="en-US" sz="2800" b="0" dirty="0">
                <a:solidFill>
                  <a:srgbClr val="000000"/>
                </a:solidFill>
                <a:latin typeface="楷体_GB2312" pitchFamily="49" charset="-122"/>
                <a:ea typeface="楷体_GB2312" pitchFamily="49" charset="-122"/>
              </a:rPr>
              <a:t>。相同的输入只能得到相同的结果。</a:t>
            </a:r>
            <a:endParaRPr lang="en-US" altLang="zh-CN" sz="2800" b="0" dirty="0">
              <a:solidFill>
                <a:srgbClr val="000000"/>
              </a:solidFill>
              <a:latin typeface="楷体_GB2312" pitchFamily="49" charset="-122"/>
              <a:ea typeface="楷体_GB2312" pitchFamily="49" charset="-122"/>
            </a:endParaRPr>
          </a:p>
          <a:p>
            <a:pPr lvl="1">
              <a:spcBef>
                <a:spcPts val="0"/>
              </a:spcBef>
              <a:buClr>
                <a:srgbClr val="000000"/>
              </a:buClr>
              <a:buFont typeface="Wingdings" pitchFamily="2" charset="2"/>
              <a:buNone/>
            </a:pPr>
            <a:endParaRPr lang="zh-CN" altLang="en-US" sz="2800" b="0" dirty="0">
              <a:solidFill>
                <a:srgbClr val="000000"/>
              </a:solidFill>
              <a:latin typeface="楷体_GB2312" pitchFamily="49" charset="-122"/>
              <a:ea typeface="楷体_GB2312" pitchFamily="49" charset="-122"/>
            </a:endParaRP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90440" y="1387919"/>
            <a:ext cx="8458200" cy="5370701"/>
          </a:xfrm>
          <a:prstGeom prst="rect">
            <a:avLst/>
          </a:prstGeom>
          <a:noFill/>
          <a:ln w="9525">
            <a:noFill/>
            <a:miter lim="800000"/>
            <a:headEnd/>
            <a:tailEnd/>
          </a:ln>
        </p:spPr>
        <p:txBody>
          <a:bodyPr>
            <a:spAutoFit/>
          </a:bodyPr>
          <a:lstStyle/>
          <a:p>
            <a:pPr marL="457200" indent="-457200">
              <a:spcBef>
                <a:spcPts val="1200"/>
              </a:spcBef>
              <a:buClr>
                <a:srgbClr val="000000"/>
              </a:buClr>
              <a:buFont typeface="Wingdings" pitchFamily="2" charset="2"/>
              <a:buChar char="§"/>
            </a:pPr>
            <a:r>
              <a:rPr lang="zh-CN" altLang="en-US" sz="2800" dirty="0">
                <a:solidFill>
                  <a:srgbClr val="0000FF"/>
                </a:solidFill>
                <a:latin typeface="楷体_GB2312" pitchFamily="49" charset="-122"/>
                <a:ea typeface="楷体_GB2312" pitchFamily="49" charset="-122"/>
              </a:rPr>
              <a:t> 可行性  </a:t>
            </a:r>
          </a:p>
          <a:p>
            <a:pPr lvl="1">
              <a:spcBef>
                <a:spcPts val="600"/>
              </a:spcBef>
              <a:buClr>
                <a:srgbClr val="000000"/>
              </a:buClr>
              <a:buFont typeface="Wingdings" pitchFamily="2" charset="2"/>
              <a:buNone/>
            </a:pPr>
            <a:r>
              <a:rPr lang="zh-CN" altLang="en-US" sz="2800" b="0" dirty="0">
                <a:solidFill>
                  <a:srgbClr val="000000"/>
                </a:solidFill>
                <a:latin typeface="楷体_GB2312" pitchFamily="49" charset="-122"/>
                <a:ea typeface="楷体_GB2312" pitchFamily="49" charset="-122"/>
              </a:rPr>
              <a:t>    算法中的所有操作都必须足够基本，都可以通过已经实现的基本操作运算有限次实现之</a:t>
            </a:r>
            <a:r>
              <a:rPr lang="zh-CN" altLang="en-US" sz="2800" b="0" dirty="0" smtClean="0">
                <a:solidFill>
                  <a:srgbClr val="000000"/>
                </a:solidFill>
                <a:latin typeface="楷体_GB2312" pitchFamily="49" charset="-122"/>
                <a:ea typeface="楷体_GB2312" pitchFamily="49" charset="-122"/>
              </a:rPr>
              <a:t>。</a:t>
            </a:r>
            <a:endParaRPr lang="en-US" altLang="zh-CN" sz="2800" b="0" dirty="0" smtClean="0">
              <a:solidFill>
                <a:srgbClr val="000000"/>
              </a:solidFill>
              <a:latin typeface="楷体_GB2312" pitchFamily="49" charset="-122"/>
              <a:ea typeface="楷体_GB2312" pitchFamily="49" charset="-122"/>
            </a:endParaRPr>
          </a:p>
          <a:p>
            <a:pPr marL="457200" indent="-457200">
              <a:spcBef>
                <a:spcPts val="1200"/>
              </a:spcBef>
              <a:buClr>
                <a:srgbClr val="000000"/>
              </a:buClr>
              <a:buFont typeface="Wingdings" pitchFamily="2" charset="2"/>
              <a:buChar char="§"/>
            </a:pPr>
            <a:r>
              <a:rPr lang="zh-CN" altLang="en-US" sz="2800" dirty="0">
                <a:solidFill>
                  <a:srgbClr val="0000FF"/>
                </a:solidFill>
                <a:latin typeface="楷体_GB2312" pitchFamily="49" charset="-122"/>
                <a:ea typeface="楷体_GB2312" pitchFamily="49" charset="-122"/>
              </a:rPr>
              <a:t> 有输入  </a:t>
            </a:r>
          </a:p>
          <a:p>
            <a:pPr lvl="1">
              <a:spcBef>
                <a:spcPts val="600"/>
              </a:spcBef>
              <a:buClr>
                <a:srgbClr val="000000"/>
              </a:buClr>
              <a:buFont typeface="Wingdings" pitchFamily="2" charset="2"/>
              <a:buNone/>
            </a:pPr>
            <a:r>
              <a:rPr lang="zh-CN" altLang="en-US" sz="2800" b="0" dirty="0">
                <a:solidFill>
                  <a:srgbClr val="000000"/>
                </a:solidFill>
                <a:latin typeface="楷体_GB2312" pitchFamily="49" charset="-122"/>
                <a:ea typeface="楷体_GB2312" pitchFamily="49" charset="-122"/>
              </a:rPr>
              <a:t>    一个算法有零个或多个输入</a:t>
            </a:r>
            <a:r>
              <a:rPr lang="en-US" altLang="zh-CN" sz="2800" b="0" dirty="0">
                <a:solidFill>
                  <a:srgbClr val="000000"/>
                </a:solidFill>
                <a:latin typeface="楷体_GB2312" pitchFamily="49" charset="-122"/>
                <a:ea typeface="楷体_GB2312" pitchFamily="49" charset="-122"/>
              </a:rPr>
              <a:t>, </a:t>
            </a:r>
            <a:r>
              <a:rPr lang="zh-CN" altLang="en-US" sz="2800" b="0" dirty="0" smtClean="0">
                <a:solidFill>
                  <a:srgbClr val="000000"/>
                </a:solidFill>
                <a:latin typeface="楷体_GB2312" pitchFamily="49" charset="-122"/>
                <a:ea typeface="楷体_GB2312" pitchFamily="49" charset="-122"/>
              </a:rPr>
              <a:t>有些在</a:t>
            </a:r>
            <a:r>
              <a:rPr lang="zh-CN" altLang="en-US" sz="2800" b="0" dirty="0">
                <a:solidFill>
                  <a:srgbClr val="000000"/>
                </a:solidFill>
                <a:latin typeface="楷体_GB2312" pitchFamily="49" charset="-122"/>
                <a:ea typeface="楷体_GB2312" pitchFamily="49" charset="-122"/>
              </a:rPr>
              <a:t>算法执行过程中输入，而有的算法表面</a:t>
            </a:r>
            <a:r>
              <a:rPr lang="zh-CN" altLang="en-US" sz="2800" b="0" dirty="0" smtClean="0">
                <a:solidFill>
                  <a:srgbClr val="000000"/>
                </a:solidFill>
                <a:latin typeface="楷体_GB2312" pitchFamily="49" charset="-122"/>
                <a:ea typeface="楷体_GB2312" pitchFamily="49" charset="-122"/>
              </a:rPr>
              <a:t>上没有</a:t>
            </a:r>
            <a:r>
              <a:rPr lang="zh-CN" altLang="en-US" sz="2800" b="0" dirty="0">
                <a:solidFill>
                  <a:srgbClr val="000000"/>
                </a:solidFill>
                <a:latin typeface="楷体_GB2312" pitchFamily="49" charset="-122"/>
                <a:ea typeface="楷体_GB2312" pitchFamily="49" charset="-122"/>
              </a:rPr>
              <a:t>输入，</a:t>
            </a:r>
            <a:r>
              <a:rPr lang="zh-CN" altLang="en-US" sz="2800" b="0" dirty="0" smtClean="0">
                <a:solidFill>
                  <a:srgbClr val="000000"/>
                </a:solidFill>
                <a:latin typeface="楷体_GB2312" pitchFamily="49" charset="-122"/>
                <a:ea typeface="楷体_GB2312" pitchFamily="49" charset="-122"/>
              </a:rPr>
              <a:t>实际上被</a:t>
            </a:r>
            <a:r>
              <a:rPr lang="zh-CN" altLang="en-US" sz="2800" b="0" dirty="0">
                <a:solidFill>
                  <a:srgbClr val="000000"/>
                </a:solidFill>
                <a:latin typeface="楷体_GB2312" pitchFamily="49" charset="-122"/>
                <a:ea typeface="楷体_GB2312" pitchFamily="49" charset="-122"/>
              </a:rPr>
              <a:t>嵌入</a:t>
            </a:r>
            <a:r>
              <a:rPr lang="zh-CN" altLang="en-US" sz="2800" b="0" dirty="0" smtClean="0">
                <a:solidFill>
                  <a:srgbClr val="000000"/>
                </a:solidFill>
                <a:latin typeface="楷体_GB2312" pitchFamily="49" charset="-122"/>
                <a:ea typeface="楷体_GB2312" pitchFamily="49" charset="-122"/>
              </a:rPr>
              <a:t>算法中</a:t>
            </a:r>
            <a:r>
              <a:rPr lang="zh-CN" altLang="en-US" sz="2800" b="0" dirty="0">
                <a:solidFill>
                  <a:srgbClr val="000000"/>
                </a:solidFill>
                <a:latin typeface="楷体_GB2312" pitchFamily="49" charset="-122"/>
                <a:ea typeface="楷体_GB2312" pitchFamily="49" charset="-122"/>
              </a:rPr>
              <a:t>。</a:t>
            </a:r>
          </a:p>
          <a:p>
            <a:pPr marL="457200" indent="-457200">
              <a:spcBef>
                <a:spcPts val="1200"/>
              </a:spcBef>
              <a:buClr>
                <a:srgbClr val="000000"/>
              </a:buClr>
              <a:buFont typeface="Wingdings" pitchFamily="2" charset="2"/>
              <a:buChar char="§"/>
            </a:pPr>
            <a:r>
              <a:rPr lang="zh-CN" altLang="en-US" sz="2800" dirty="0">
                <a:solidFill>
                  <a:srgbClr val="0000FF"/>
                </a:solidFill>
                <a:latin typeface="楷体_GB2312" pitchFamily="49" charset="-122"/>
                <a:ea typeface="楷体_GB2312" pitchFamily="49" charset="-122"/>
              </a:rPr>
              <a:t> 有输出</a:t>
            </a:r>
          </a:p>
          <a:p>
            <a:pPr marL="450850">
              <a:spcBef>
                <a:spcPts val="600"/>
              </a:spcBef>
              <a:buClr>
                <a:srgbClr val="000000"/>
              </a:buClr>
              <a:buFont typeface="Wingdings" pitchFamily="2" charset="2"/>
              <a:buNone/>
            </a:pPr>
            <a:r>
              <a:rPr lang="zh-CN" altLang="en-US" sz="2800" b="0" dirty="0">
                <a:solidFill>
                  <a:srgbClr val="000000"/>
                </a:solidFill>
                <a:latin typeface="楷体_GB2312" pitchFamily="49" charset="-122"/>
                <a:ea typeface="楷体_GB2312" pitchFamily="49" charset="-122"/>
              </a:rPr>
              <a:t>   </a:t>
            </a:r>
            <a:r>
              <a:rPr lang="zh-CN" altLang="en-US" sz="2800" b="0" dirty="0" smtClean="0">
                <a:solidFill>
                  <a:srgbClr val="000000"/>
                </a:solidFill>
                <a:latin typeface="楷体_GB2312" pitchFamily="49" charset="-122"/>
                <a:ea typeface="楷体_GB2312" pitchFamily="49" charset="-122"/>
              </a:rPr>
              <a:t> </a:t>
            </a:r>
            <a:r>
              <a:rPr lang="zh-CN" altLang="en-US" sz="2800" b="0" dirty="0">
                <a:solidFill>
                  <a:srgbClr val="000000"/>
                </a:solidFill>
                <a:latin typeface="楷体_GB2312" pitchFamily="49" charset="-122"/>
                <a:ea typeface="楷体_GB2312" pitchFamily="49" charset="-122"/>
              </a:rPr>
              <a:t>一个算法有零个或多个输出</a:t>
            </a:r>
            <a:r>
              <a:rPr lang="en-US" altLang="zh-CN" sz="2800" b="0" dirty="0">
                <a:solidFill>
                  <a:srgbClr val="000000"/>
                </a:solidFill>
                <a:latin typeface="楷体_GB2312" pitchFamily="49" charset="-122"/>
                <a:ea typeface="楷体_GB2312" pitchFamily="49" charset="-122"/>
              </a:rPr>
              <a:t>,</a:t>
            </a:r>
            <a:r>
              <a:rPr lang="zh-CN" altLang="en-US" sz="2800" b="0" dirty="0">
                <a:solidFill>
                  <a:srgbClr val="000000"/>
                </a:solidFill>
                <a:latin typeface="楷体_GB2312" pitchFamily="49" charset="-122"/>
                <a:ea typeface="楷体_GB2312" pitchFamily="49" charset="-122"/>
              </a:rPr>
              <a:t>它是一组与“输入”有确定关系的量值，是算法进行信息加工后得到的结果，这种确定关系即为算法的功能。</a:t>
            </a: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36492" y="1566837"/>
            <a:ext cx="8178912" cy="4444294"/>
          </a:xfrm>
          <a:prstGeom prst="rect">
            <a:avLst/>
          </a:prstGeom>
          <a:noFill/>
          <a:ln w="9525">
            <a:noFill/>
            <a:miter lim="800000"/>
            <a:headEnd/>
            <a:tailEnd/>
          </a:ln>
        </p:spPr>
        <p:txBody>
          <a:bodyPr wrap="square">
            <a:spAutoFit/>
          </a:bodyPr>
          <a:lstStyle/>
          <a:p>
            <a:pPr>
              <a:spcBef>
                <a:spcPct val="50000"/>
              </a:spcBef>
            </a:pPr>
            <a:r>
              <a:rPr lang="zh-CN" altLang="en-US" sz="3200" dirty="0" smtClean="0">
                <a:solidFill>
                  <a:srgbClr val="FF0000"/>
                </a:solidFill>
                <a:latin typeface="Tahoma" pitchFamily="34" charset="0"/>
                <a:ea typeface="楷体_GB2312" pitchFamily="49" charset="-122"/>
              </a:rPr>
              <a:t>二、算法</a:t>
            </a:r>
            <a:r>
              <a:rPr lang="zh-CN" altLang="en-US" sz="3200" dirty="0">
                <a:solidFill>
                  <a:srgbClr val="FF0000"/>
                </a:solidFill>
                <a:latin typeface="Tahoma" pitchFamily="34" charset="0"/>
                <a:ea typeface="楷体_GB2312" pitchFamily="49" charset="-122"/>
              </a:rPr>
              <a:t>设计的原则</a:t>
            </a:r>
          </a:p>
          <a:p>
            <a:pPr indent="712788">
              <a:spcBef>
                <a:spcPct val="50000"/>
              </a:spcBef>
            </a:pPr>
            <a:r>
              <a:rPr lang="zh-CN" altLang="en-US" sz="3200" b="0" dirty="0" smtClean="0">
                <a:solidFill>
                  <a:srgbClr val="000000"/>
                </a:solidFill>
                <a:latin typeface="楷体_GB2312" pitchFamily="49" charset="-122"/>
                <a:ea typeface="楷体_GB2312" pitchFamily="49" charset="-122"/>
              </a:rPr>
              <a:t>通常</a:t>
            </a:r>
            <a:r>
              <a:rPr lang="zh-CN" altLang="en-US" sz="3200" b="0" dirty="0">
                <a:solidFill>
                  <a:srgbClr val="000000"/>
                </a:solidFill>
                <a:latin typeface="楷体_GB2312" pitchFamily="49" charset="-122"/>
                <a:ea typeface="楷体_GB2312" pitchFamily="49" charset="-122"/>
              </a:rPr>
              <a:t>设计一个</a:t>
            </a:r>
            <a:r>
              <a:rPr lang="zh-CN" altLang="en-US" sz="3200" b="0" dirty="0">
                <a:solidFill>
                  <a:srgbClr val="000000"/>
                </a:solidFill>
                <a:ea typeface="楷体_GB2312" pitchFamily="49" charset="-122"/>
              </a:rPr>
              <a:t>“</a:t>
            </a:r>
            <a:r>
              <a:rPr lang="zh-CN" altLang="en-US" sz="3200" b="0" dirty="0">
                <a:solidFill>
                  <a:srgbClr val="000000"/>
                </a:solidFill>
                <a:latin typeface="楷体_GB2312" pitchFamily="49" charset="-122"/>
                <a:ea typeface="楷体_GB2312" pitchFamily="49" charset="-122"/>
              </a:rPr>
              <a:t>好</a:t>
            </a:r>
            <a:r>
              <a:rPr lang="zh-CN" altLang="en-US" sz="3200" b="0" dirty="0">
                <a:solidFill>
                  <a:srgbClr val="000000"/>
                </a:solidFill>
                <a:ea typeface="楷体_GB2312" pitchFamily="49" charset="-122"/>
              </a:rPr>
              <a:t>”</a:t>
            </a:r>
            <a:r>
              <a:rPr lang="zh-CN" altLang="en-US" sz="3200" b="0" dirty="0">
                <a:solidFill>
                  <a:srgbClr val="000000"/>
                </a:solidFill>
                <a:latin typeface="楷体_GB2312" pitchFamily="49" charset="-122"/>
                <a:ea typeface="楷体_GB2312" pitchFamily="49" charset="-122"/>
              </a:rPr>
              <a:t>的算法应考虑达到以下目标：</a:t>
            </a:r>
          </a:p>
          <a:p>
            <a:pPr>
              <a:lnSpc>
                <a:spcPct val="110000"/>
              </a:lnSpc>
              <a:spcBef>
                <a:spcPts val="1800"/>
              </a:spcBef>
              <a:buClr>
                <a:schemeClr val="tx2"/>
              </a:buClr>
              <a:buFont typeface="Wingdings" pitchFamily="2" charset="2"/>
              <a:buChar char="§"/>
            </a:pPr>
            <a:r>
              <a:rPr lang="zh-CN" altLang="en-US" sz="3200" b="0" dirty="0">
                <a:solidFill>
                  <a:srgbClr val="000000"/>
                </a:solidFill>
                <a:latin typeface="楷体_GB2312" pitchFamily="49" charset="-122"/>
                <a:ea typeface="楷体_GB2312" pitchFamily="49" charset="-122"/>
              </a:rPr>
              <a:t>  </a:t>
            </a:r>
            <a:r>
              <a:rPr lang="zh-CN" altLang="en-US" sz="3200" dirty="0">
                <a:solidFill>
                  <a:srgbClr val="0070C0"/>
                </a:solidFill>
                <a:latin typeface="楷体_GB2312" pitchFamily="49" charset="-122"/>
                <a:ea typeface="楷体_GB2312" pitchFamily="49" charset="-122"/>
              </a:rPr>
              <a:t>正确性</a:t>
            </a:r>
          </a:p>
          <a:p>
            <a:pPr>
              <a:lnSpc>
                <a:spcPct val="110000"/>
              </a:lnSpc>
              <a:spcBef>
                <a:spcPts val="600"/>
              </a:spcBef>
              <a:buClr>
                <a:schemeClr val="tx2"/>
              </a:buClr>
              <a:buFont typeface="Wingdings" pitchFamily="2" charset="2"/>
              <a:buChar char="§"/>
            </a:pPr>
            <a:r>
              <a:rPr lang="zh-CN" altLang="en-US" sz="3200" dirty="0">
                <a:solidFill>
                  <a:srgbClr val="0070C0"/>
                </a:solidFill>
                <a:latin typeface="楷体_GB2312" pitchFamily="49" charset="-122"/>
                <a:ea typeface="楷体_GB2312" pitchFamily="49" charset="-122"/>
              </a:rPr>
              <a:t>  可读性</a:t>
            </a:r>
          </a:p>
          <a:p>
            <a:pPr>
              <a:lnSpc>
                <a:spcPct val="110000"/>
              </a:lnSpc>
              <a:spcBef>
                <a:spcPts val="600"/>
              </a:spcBef>
              <a:buClr>
                <a:schemeClr val="tx2"/>
              </a:buClr>
              <a:buFont typeface="Wingdings" pitchFamily="2" charset="2"/>
              <a:buChar char="§"/>
            </a:pPr>
            <a:r>
              <a:rPr lang="zh-CN" altLang="en-US" sz="3200" dirty="0">
                <a:solidFill>
                  <a:srgbClr val="0070C0"/>
                </a:solidFill>
                <a:latin typeface="楷体_GB2312" pitchFamily="49" charset="-122"/>
                <a:ea typeface="楷体_GB2312" pitchFamily="49" charset="-122"/>
              </a:rPr>
              <a:t>  健壮性</a:t>
            </a:r>
          </a:p>
          <a:p>
            <a:pPr>
              <a:lnSpc>
                <a:spcPct val="110000"/>
              </a:lnSpc>
              <a:spcBef>
                <a:spcPts val="600"/>
              </a:spcBef>
              <a:buClr>
                <a:schemeClr val="tx2"/>
              </a:buClr>
              <a:buFont typeface="Wingdings" pitchFamily="2" charset="2"/>
              <a:buChar char="§"/>
            </a:pPr>
            <a:r>
              <a:rPr lang="zh-CN" altLang="en-US" sz="3200" dirty="0">
                <a:solidFill>
                  <a:srgbClr val="0070C0"/>
                </a:solidFill>
                <a:latin typeface="楷体_GB2312" pitchFamily="49" charset="-122"/>
                <a:ea typeface="楷体_GB2312" pitchFamily="49" charset="-122"/>
              </a:rPr>
              <a:t>  高效率与低存储量需求</a:t>
            </a:r>
          </a:p>
        </p:txBody>
      </p:sp>
      <p:sp>
        <p:nvSpPr>
          <p:cNvPr id="12" name="内容占位符 11"/>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3"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841740" y="802835"/>
            <a:ext cx="7850295" cy="5751703"/>
          </a:xfrm>
          <a:prstGeom prst="rect">
            <a:avLst/>
          </a:prstGeom>
          <a:noFill/>
          <a:ln w="9525">
            <a:noFill/>
            <a:miter lim="800000"/>
            <a:headEnd/>
            <a:tailEnd/>
          </a:ln>
        </p:spPr>
        <p:txBody>
          <a:bodyPr wrap="square">
            <a:spAutoFit/>
          </a:bodyPr>
          <a:lstStyle/>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百元买百鸡</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猴子选大王</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约瑟夫环</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汉诺塔</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迷宫求解</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皇后问题</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银行排队</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背包问题</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货郎问题</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过河问题</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最优编码</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最短路径</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最优查找</a:t>
            </a:r>
            <a:endParaRPr lang="en-US" altLang="zh-CN" dirty="0" smtClean="0">
              <a:solidFill>
                <a:srgbClr val="0000FF"/>
              </a:solidFill>
              <a:latin typeface="微软雅黑" pitchFamily="34" charset="-122"/>
              <a:ea typeface="微软雅黑" pitchFamily="34" charset="-122"/>
              <a:cs typeface="ZWAdobeF" pitchFamily="2" charset="0"/>
            </a:endParaRPr>
          </a:p>
          <a:p>
            <a:pPr>
              <a:lnSpc>
                <a:spcPct val="110000"/>
              </a:lnSpc>
              <a:spcBef>
                <a:spcPts val="0"/>
              </a:spcBef>
            </a:pPr>
            <a:r>
              <a:rPr lang="zh-CN" altLang="en-US" dirty="0" smtClean="0">
                <a:solidFill>
                  <a:srgbClr val="0000FF"/>
                </a:solidFill>
                <a:latin typeface="微软雅黑" pitchFamily="34" charset="-122"/>
                <a:ea typeface="微软雅黑" pitchFamily="34" charset="-122"/>
                <a:cs typeface="ZWAdobeF" pitchFamily="2" charset="0"/>
              </a:rPr>
              <a:t>最快排序  </a:t>
            </a:r>
            <a:r>
              <a:rPr lang="en-US" altLang="zh-CN" dirty="0" smtClean="0">
                <a:solidFill>
                  <a:srgbClr val="0000FF"/>
                </a:solidFill>
                <a:latin typeface="微软雅黑" pitchFamily="34" charset="-122"/>
                <a:ea typeface="微软雅黑" pitchFamily="34" charset="-122"/>
                <a:cs typeface="ZWAdobeF" pitchFamily="2" charset="0"/>
              </a:rPr>
              <a:t>……</a:t>
            </a:r>
            <a:endParaRPr lang="zh-CN" altLang="en-US" dirty="0">
              <a:solidFill>
                <a:srgbClr val="0000FF"/>
              </a:solidFill>
              <a:latin typeface="微软雅黑" pitchFamily="34" charset="-122"/>
              <a:ea typeface="微软雅黑" pitchFamily="34" charset="-122"/>
              <a:cs typeface="ZWAdobeF" pitchFamily="2" charset="0"/>
            </a:endParaRPr>
          </a:p>
        </p:txBody>
      </p:sp>
      <p:sp>
        <p:nvSpPr>
          <p:cNvPr id="4" name="Rectangle 38"/>
          <p:cNvSpPr txBox="1">
            <a:spLocks noChangeArrowheads="1"/>
          </p:cNvSpPr>
          <p:nvPr/>
        </p:nvSpPr>
        <p:spPr>
          <a:xfrm>
            <a:off x="62230" y="907946"/>
            <a:ext cx="3440097" cy="620721"/>
          </a:xfrm>
          <a:prstGeom prst="rect">
            <a:avLst/>
          </a:prstGeom>
        </p:spPr>
        <p:txBody>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FF0000"/>
                </a:solidFill>
                <a:effectLst/>
                <a:uLnTx/>
                <a:uFillTx/>
                <a:latin typeface="+mj-lt"/>
                <a:ea typeface="宋体" charset="-122"/>
                <a:cs typeface="+mj-cs"/>
              </a:rPr>
              <a:t>典型问题</a:t>
            </a:r>
            <a:r>
              <a:rPr kumimoji="0" lang="en-US" altLang="zh-CN" sz="3600" b="1" i="0" u="none" strike="noStrike" kern="0" cap="none" spc="0" normalizeH="0" baseline="0" noProof="0" dirty="0" smtClean="0">
                <a:ln>
                  <a:noFill/>
                </a:ln>
                <a:solidFill>
                  <a:srgbClr val="FF0000"/>
                </a:solidFill>
                <a:effectLst/>
                <a:uLnTx/>
                <a:uFillTx/>
                <a:latin typeface="+mj-lt"/>
                <a:ea typeface="宋体" charset="-122"/>
                <a:cs typeface="+mj-cs"/>
              </a:rPr>
              <a:t>&amp;</a:t>
            </a:r>
            <a:r>
              <a:rPr kumimoji="0" lang="zh-CN" altLang="en-US" sz="3600" b="1" i="0" u="none" strike="noStrike" kern="0" cap="none" spc="0" normalizeH="0" baseline="0" noProof="0" dirty="0" smtClean="0">
                <a:ln>
                  <a:noFill/>
                </a:ln>
                <a:solidFill>
                  <a:srgbClr val="FF0000"/>
                </a:solidFill>
                <a:effectLst/>
                <a:uLnTx/>
                <a:uFillTx/>
                <a:latin typeface="+mj-lt"/>
                <a:ea typeface="宋体" charset="-122"/>
                <a:cs typeface="+mj-cs"/>
              </a:rPr>
              <a:t>算法</a:t>
            </a:r>
            <a:endParaRPr kumimoji="0" lang="en-US" altLang="zh-CN" sz="3600" b="1" i="0" u="none" strike="noStrike" kern="0" cap="none" spc="0" normalizeH="0" baseline="0" noProof="0" dirty="0">
              <a:ln>
                <a:noFill/>
              </a:ln>
              <a:solidFill>
                <a:srgbClr val="FF0000"/>
              </a:solidFill>
              <a:effectLst/>
              <a:uLnTx/>
              <a:uFillTx/>
              <a:latin typeface="+mj-lt"/>
              <a:ea typeface="宋体" charset="-122"/>
              <a:cs typeface="+mj-cs"/>
            </a:endParaRPr>
          </a:p>
        </p:txBody>
      </p:sp>
      <p:sp>
        <p:nvSpPr>
          <p:cNvPr id="2" name="矩形 1"/>
          <p:cNvSpPr/>
          <p:nvPr/>
        </p:nvSpPr>
        <p:spPr>
          <a:xfrm>
            <a:off x="9939" y="1880828"/>
            <a:ext cx="3492388" cy="2015936"/>
          </a:xfrm>
          <a:prstGeom prst="rect">
            <a:avLst/>
          </a:prstGeom>
          <a:solidFill>
            <a:schemeClr val="accent2">
              <a:lumMod val="20000"/>
              <a:lumOff val="80000"/>
            </a:schemeClr>
          </a:solidFill>
        </p:spPr>
        <p:txBody>
          <a:bodyPr wrap="square">
            <a:spAutoFit/>
          </a:bodyPr>
          <a:lstStyle/>
          <a:p>
            <a:r>
              <a:rPr lang="zh-CN" altLang="en-US" b="0" dirty="0" smtClean="0"/>
              <a:t>“百钱买百鸡”问题：</a:t>
            </a:r>
            <a:endParaRPr lang="en-US" altLang="zh-CN" b="0" dirty="0" smtClean="0"/>
          </a:p>
          <a:p>
            <a:pPr>
              <a:spcBef>
                <a:spcPts val="600"/>
              </a:spcBef>
            </a:pPr>
            <a:r>
              <a:rPr lang="zh-CN" altLang="en-US" b="0" dirty="0" smtClean="0">
                <a:solidFill>
                  <a:srgbClr val="000000"/>
                </a:solidFill>
              </a:rPr>
              <a:t>鸡翁一，值钱五；鸡母一，值钱三；鸡雏三，值钱一；百钱买百鸡，则翁、母、雏各几何？</a:t>
            </a:r>
            <a:endParaRPr lang="zh-CN" altLang="en-US" dirty="0">
              <a:solidFill>
                <a:srgbClr val="000000"/>
              </a:solidFill>
            </a:endParaRPr>
          </a:p>
        </p:txBody>
      </p:sp>
      <p:sp>
        <p:nvSpPr>
          <p:cNvPr id="5" name="矩形 4"/>
          <p:cNvSpPr/>
          <p:nvPr/>
        </p:nvSpPr>
        <p:spPr>
          <a:xfrm>
            <a:off x="5595460" y="2888796"/>
            <a:ext cx="3564396" cy="3160865"/>
          </a:xfrm>
          <a:prstGeom prst="rect">
            <a:avLst/>
          </a:prstGeom>
          <a:solidFill>
            <a:srgbClr val="E6EA96"/>
          </a:solidFill>
        </p:spPr>
        <p:txBody>
          <a:bodyPr wrap="square">
            <a:spAutoFit/>
          </a:bodyPr>
          <a:lstStyle/>
          <a:p>
            <a:pPr>
              <a:lnSpc>
                <a:spcPct val="110000"/>
              </a:lnSpc>
            </a:pPr>
            <a:r>
              <a:rPr lang="en-US" altLang="zh-CN" b="0" dirty="0"/>
              <a:t>Hanoi</a:t>
            </a:r>
            <a:r>
              <a:rPr lang="zh-CN" altLang="en-US" b="0" dirty="0"/>
              <a:t>问题：</a:t>
            </a:r>
            <a:endParaRPr lang="en-US" altLang="zh-CN" b="0" dirty="0"/>
          </a:p>
          <a:p>
            <a:pPr>
              <a:spcBef>
                <a:spcPts val="600"/>
              </a:spcBef>
            </a:pPr>
            <a:r>
              <a:rPr lang="zh-CN" altLang="en-US" b="0" dirty="0">
                <a:solidFill>
                  <a:srgbClr val="000000"/>
                </a:solidFill>
              </a:rPr>
              <a:t>有三</a:t>
            </a:r>
            <a:r>
              <a:rPr lang="zh-CN" altLang="en-US" b="0" dirty="0" smtClean="0">
                <a:solidFill>
                  <a:srgbClr val="000000"/>
                </a:solidFill>
              </a:rPr>
              <a:t>个塔座</a:t>
            </a:r>
            <a:r>
              <a:rPr lang="en-US" altLang="zh-CN" b="0" dirty="0">
                <a:solidFill>
                  <a:srgbClr val="000000"/>
                </a:solidFill>
              </a:rPr>
              <a:t>X</a:t>
            </a:r>
            <a:r>
              <a:rPr lang="zh-CN" altLang="en-US" b="0" dirty="0">
                <a:solidFill>
                  <a:srgbClr val="000000"/>
                </a:solidFill>
              </a:rPr>
              <a:t>、</a:t>
            </a:r>
            <a:r>
              <a:rPr lang="en-US" altLang="zh-CN" b="0" dirty="0">
                <a:solidFill>
                  <a:srgbClr val="000000"/>
                </a:solidFill>
              </a:rPr>
              <a:t>Y</a:t>
            </a:r>
            <a:r>
              <a:rPr lang="zh-CN" altLang="en-US" b="0" dirty="0">
                <a:solidFill>
                  <a:srgbClr val="000000"/>
                </a:solidFill>
              </a:rPr>
              <a:t>和</a:t>
            </a:r>
            <a:r>
              <a:rPr lang="en-US" altLang="zh-CN" b="0" dirty="0">
                <a:solidFill>
                  <a:srgbClr val="000000"/>
                </a:solidFill>
              </a:rPr>
              <a:t>Z</a:t>
            </a:r>
            <a:r>
              <a:rPr lang="zh-CN" altLang="en-US" b="0" dirty="0" smtClean="0">
                <a:solidFill>
                  <a:srgbClr val="000000"/>
                </a:solidFill>
              </a:rPr>
              <a:t>，在</a:t>
            </a:r>
            <a:r>
              <a:rPr lang="en-US" altLang="zh-CN" b="0" dirty="0" smtClean="0">
                <a:solidFill>
                  <a:srgbClr val="000000"/>
                </a:solidFill>
              </a:rPr>
              <a:t>X</a:t>
            </a:r>
            <a:r>
              <a:rPr lang="zh-CN" altLang="en-US" b="0" dirty="0" smtClean="0">
                <a:solidFill>
                  <a:srgbClr val="000000"/>
                </a:solidFill>
              </a:rPr>
              <a:t>上有</a:t>
            </a:r>
            <a:r>
              <a:rPr lang="en-US" altLang="zh-CN" b="0" dirty="0">
                <a:solidFill>
                  <a:srgbClr val="000000"/>
                </a:solidFill>
              </a:rPr>
              <a:t>n</a:t>
            </a:r>
            <a:r>
              <a:rPr lang="zh-CN" altLang="en-US" b="0" dirty="0">
                <a:solidFill>
                  <a:srgbClr val="000000"/>
                </a:solidFill>
              </a:rPr>
              <a:t>个直径大小各不相同、依小到大编号为</a:t>
            </a:r>
            <a:r>
              <a:rPr lang="en-US" altLang="zh-CN" b="0" dirty="0">
                <a:solidFill>
                  <a:srgbClr val="000000"/>
                </a:solidFill>
              </a:rPr>
              <a:t>1</a:t>
            </a:r>
            <a:r>
              <a:rPr lang="zh-CN" altLang="en-US" b="0" dirty="0">
                <a:solidFill>
                  <a:srgbClr val="000000"/>
                </a:solidFill>
              </a:rPr>
              <a:t>，</a:t>
            </a:r>
            <a:r>
              <a:rPr lang="en-US" altLang="zh-CN" b="0" dirty="0">
                <a:solidFill>
                  <a:srgbClr val="000000"/>
                </a:solidFill>
              </a:rPr>
              <a:t>2</a:t>
            </a:r>
            <a:r>
              <a:rPr lang="zh-CN" altLang="en-US" b="0" dirty="0">
                <a:solidFill>
                  <a:srgbClr val="000000"/>
                </a:solidFill>
              </a:rPr>
              <a:t>，</a:t>
            </a:r>
            <a:r>
              <a:rPr lang="en-US" altLang="zh-CN" b="0" dirty="0">
                <a:solidFill>
                  <a:srgbClr val="000000"/>
                </a:solidFill>
              </a:rPr>
              <a:t>…,n</a:t>
            </a:r>
            <a:r>
              <a:rPr lang="zh-CN" altLang="en-US" b="0" dirty="0">
                <a:solidFill>
                  <a:srgbClr val="000000"/>
                </a:solidFill>
              </a:rPr>
              <a:t>的圆盘</a:t>
            </a:r>
            <a:r>
              <a:rPr lang="zh-CN" altLang="en-US" b="0" dirty="0" smtClean="0">
                <a:solidFill>
                  <a:srgbClr val="000000"/>
                </a:solidFill>
              </a:rPr>
              <a:t>。要求</a:t>
            </a:r>
            <a:r>
              <a:rPr lang="zh-CN" altLang="en-US" b="0" dirty="0">
                <a:solidFill>
                  <a:srgbClr val="000000"/>
                </a:solidFill>
              </a:rPr>
              <a:t>将</a:t>
            </a:r>
            <a:r>
              <a:rPr lang="en-US" altLang="zh-CN" b="0" dirty="0">
                <a:solidFill>
                  <a:srgbClr val="000000"/>
                </a:solidFill>
              </a:rPr>
              <a:t>X</a:t>
            </a:r>
            <a:r>
              <a:rPr lang="zh-CN" altLang="en-US" b="0" dirty="0">
                <a:solidFill>
                  <a:srgbClr val="000000"/>
                </a:solidFill>
              </a:rPr>
              <a:t>轴上的</a:t>
            </a:r>
            <a:r>
              <a:rPr lang="en-US" altLang="zh-CN" b="0" dirty="0">
                <a:solidFill>
                  <a:srgbClr val="000000"/>
                </a:solidFill>
              </a:rPr>
              <a:t>n</a:t>
            </a:r>
            <a:r>
              <a:rPr lang="zh-CN" altLang="en-US" b="0" dirty="0">
                <a:solidFill>
                  <a:srgbClr val="000000"/>
                </a:solidFill>
              </a:rPr>
              <a:t>个圆盘移至塔座</a:t>
            </a:r>
            <a:r>
              <a:rPr lang="en-US" altLang="zh-CN" b="0" dirty="0">
                <a:solidFill>
                  <a:srgbClr val="000000"/>
                </a:solidFill>
              </a:rPr>
              <a:t>Z</a:t>
            </a:r>
            <a:r>
              <a:rPr lang="zh-CN" altLang="en-US" b="0" dirty="0">
                <a:solidFill>
                  <a:srgbClr val="000000"/>
                </a:solidFill>
              </a:rPr>
              <a:t>上，并仍按同样顺序叠排。</a:t>
            </a:r>
          </a:p>
        </p:txBody>
      </p:sp>
      <p:sp>
        <p:nvSpPr>
          <p:cNvPr id="6" name="矩形 5"/>
          <p:cNvSpPr/>
          <p:nvPr/>
        </p:nvSpPr>
        <p:spPr>
          <a:xfrm>
            <a:off x="62230" y="4403056"/>
            <a:ext cx="3387806" cy="1646605"/>
          </a:xfrm>
          <a:prstGeom prst="rect">
            <a:avLst/>
          </a:prstGeom>
          <a:solidFill>
            <a:srgbClr val="FFCCFF"/>
          </a:solidFill>
        </p:spPr>
        <p:txBody>
          <a:bodyPr wrap="square">
            <a:spAutoFit/>
          </a:bodyPr>
          <a:lstStyle/>
          <a:p>
            <a:r>
              <a:rPr lang="zh-CN" altLang="en-US" b="0" dirty="0"/>
              <a:t>最优编码问题：</a:t>
            </a:r>
            <a:endParaRPr lang="en-US" altLang="zh-CN" b="0" dirty="0"/>
          </a:p>
          <a:p>
            <a:pPr>
              <a:spcBef>
                <a:spcPts val="600"/>
              </a:spcBef>
            </a:pPr>
            <a:r>
              <a:rPr lang="zh-CN" altLang="en-US" b="0" dirty="0">
                <a:solidFill>
                  <a:srgbClr val="000000"/>
                </a:solidFill>
              </a:rPr>
              <a:t>构造一种不等长的二进制编码</a:t>
            </a:r>
            <a:r>
              <a:rPr lang="zh-CN" altLang="en-US" b="0" dirty="0" smtClean="0">
                <a:solidFill>
                  <a:srgbClr val="000000"/>
                </a:solidFill>
              </a:rPr>
              <a:t>，使</a:t>
            </a:r>
            <a:r>
              <a:rPr lang="zh-CN" altLang="en-US" b="0" dirty="0">
                <a:solidFill>
                  <a:srgbClr val="000000"/>
                </a:solidFill>
              </a:rPr>
              <a:t>所传电文的总长度最短。</a:t>
            </a:r>
          </a:p>
        </p:txBody>
      </p:sp>
      <p:sp>
        <p:nvSpPr>
          <p:cNvPr id="12" name="左箭头 11"/>
          <p:cNvSpPr/>
          <p:nvPr/>
        </p:nvSpPr>
        <p:spPr bwMode="auto">
          <a:xfrm rot="19231524">
            <a:off x="2825302" y="1435485"/>
            <a:ext cx="1221315" cy="186361"/>
          </a:xfrm>
          <a:prstGeom prst="leftArrow">
            <a:avLst/>
          </a:prstGeom>
          <a:solidFill>
            <a:schemeClr val="accent1"/>
          </a:solidFill>
          <a:ln w="12700" cap="sq" cmpd="sng" algn="ctr">
            <a:solidFill>
              <a:schemeClr val="tx1"/>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左箭头 13"/>
          <p:cNvSpPr/>
          <p:nvPr/>
        </p:nvSpPr>
        <p:spPr bwMode="auto">
          <a:xfrm rot="12704569" flipV="1">
            <a:off x="4838840" y="2449510"/>
            <a:ext cx="1018244" cy="185292"/>
          </a:xfrm>
          <a:prstGeom prst="leftArrow">
            <a:avLst/>
          </a:prstGeom>
          <a:solidFill>
            <a:schemeClr val="accent1"/>
          </a:solidFill>
          <a:ln w="12700" cap="sq" cmpd="sng" algn="ctr">
            <a:solidFill>
              <a:schemeClr val="tx1"/>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左箭头 14"/>
          <p:cNvSpPr/>
          <p:nvPr/>
        </p:nvSpPr>
        <p:spPr bwMode="auto">
          <a:xfrm>
            <a:off x="3435959" y="4961531"/>
            <a:ext cx="413053" cy="186361"/>
          </a:xfrm>
          <a:prstGeom prst="leftArrow">
            <a:avLst/>
          </a:prstGeom>
          <a:solidFill>
            <a:schemeClr val="accent1"/>
          </a:solidFill>
          <a:ln w="12700" cap="sq" cmpd="sng" algn="ctr">
            <a:solidFill>
              <a:schemeClr val="tx1"/>
            </a:solidFill>
            <a:prstDash val="solid"/>
            <a:miter lim="800000"/>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内容占位符 6"/>
          <p:cNvSpPr>
            <a:spLocks noGrp="1"/>
          </p:cNvSpPr>
          <p:nvPr>
            <p:ph sz="quarter" idx="16"/>
          </p:nvPr>
        </p:nvSpPr>
        <p:spPr>
          <a:xfrm>
            <a:off x="8313" y="78660"/>
            <a:ext cx="4795837" cy="586316"/>
          </a:xfrm>
        </p:spPr>
        <p:txBody>
          <a:bodyPr/>
          <a:lstStyle/>
          <a:p>
            <a:pPr lvl="0"/>
            <a:r>
              <a:rPr dirty="0" smtClean="0"/>
              <a:t>数据结构</a:t>
            </a:r>
          </a:p>
        </p:txBody>
      </p:sp>
    </p:spTree>
    <p:extLst>
      <p:ext uri="{BB962C8B-B14F-4D97-AF65-F5344CB8AC3E}">
        <p14:creationId xmlns:p14="http://schemas.microsoft.com/office/powerpoint/2010/main" val="314879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par>
                          <p:cTn id="23" fill="hold">
                            <p:stCondLst>
                              <p:cond delay="500"/>
                            </p:stCondLst>
                            <p:childTnLst>
                              <p:par>
                                <p:cTn id="24" presetID="2" presetClass="entr" presetSubtype="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ppt_x"/>
                                          </p:val>
                                        </p:tav>
                                        <p:tav tm="100000">
                                          <p:val>
                                            <p:strVal val="#ppt_x"/>
                                          </p:val>
                                        </p:tav>
                                      </p:tavLst>
                                    </p:anim>
                                    <p:anim calcmode="lin" valueType="num">
                                      <p:cBhvr additive="base">
                                        <p:cTn id="3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5" grpId="0" animBg="1"/>
      <p:bldP spid="6" grpId="0" animBg="1"/>
      <p:bldP spid="12" grpId="0" animBg="1"/>
      <p:bldP spid="14" grpId="0" animBg="1"/>
      <p:bldP spid="1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09518" y="1457298"/>
            <a:ext cx="1415772" cy="584775"/>
          </a:xfrm>
          <a:prstGeom prst="rect">
            <a:avLst/>
          </a:prstGeom>
          <a:noFill/>
          <a:ln w="9525">
            <a:noFill/>
            <a:miter lim="800000"/>
            <a:headEnd/>
            <a:tailEnd/>
          </a:ln>
        </p:spPr>
        <p:txBody>
          <a:bodyPr wrap="none">
            <a:spAutoFit/>
          </a:bodyPr>
          <a:lstStyle/>
          <a:p>
            <a:r>
              <a:rPr lang="zh-CN" altLang="en-US" sz="3200" dirty="0" smtClean="0">
                <a:solidFill>
                  <a:srgbClr val="0070C0"/>
                </a:solidFill>
                <a:latin typeface="楷体_GB2312" pitchFamily="49" charset="-122"/>
                <a:ea typeface="楷体_GB2312" pitchFamily="49" charset="-122"/>
              </a:rPr>
              <a:t>正确性</a:t>
            </a:r>
            <a:endParaRPr lang="zh-CN" altLang="en-US" sz="3200" dirty="0">
              <a:solidFill>
                <a:srgbClr val="0070C0"/>
              </a:solidFill>
              <a:latin typeface="楷体_GB2312" pitchFamily="49" charset="-122"/>
              <a:ea typeface="楷体_GB2312" pitchFamily="49" charset="-122"/>
            </a:endParaRPr>
          </a:p>
        </p:txBody>
      </p:sp>
      <p:sp>
        <p:nvSpPr>
          <p:cNvPr id="68611" name="Text Box 3"/>
          <p:cNvSpPr txBox="1">
            <a:spLocks noChangeArrowheads="1"/>
          </p:cNvSpPr>
          <p:nvPr/>
        </p:nvSpPr>
        <p:spPr bwMode="auto">
          <a:xfrm>
            <a:off x="190440" y="2086821"/>
            <a:ext cx="8534400" cy="830997"/>
          </a:xfrm>
          <a:prstGeom prst="rect">
            <a:avLst/>
          </a:prstGeom>
          <a:noFill/>
          <a:ln w="9525">
            <a:noFill/>
            <a:miter lim="800000"/>
            <a:headEnd/>
            <a:tailEnd/>
          </a:ln>
        </p:spPr>
        <p:txBody>
          <a:bodyPr>
            <a:spAutoFit/>
          </a:bodyPr>
          <a:lstStyle/>
          <a:p>
            <a:r>
              <a:rPr lang="en-US" altLang="zh-CN" b="0" dirty="0">
                <a:solidFill>
                  <a:srgbClr val="000000"/>
                </a:solidFill>
                <a:latin typeface="楷体_GB2312" pitchFamily="49" charset="-122"/>
                <a:ea typeface="楷体_GB2312" pitchFamily="49" charset="-122"/>
              </a:rPr>
              <a:t>    </a:t>
            </a:r>
            <a:r>
              <a:rPr lang="zh-CN" altLang="en-US" b="0" dirty="0">
                <a:solidFill>
                  <a:srgbClr val="000000"/>
                </a:solidFill>
                <a:latin typeface="楷体_GB2312" pitchFamily="49" charset="-122"/>
                <a:ea typeface="楷体_GB2312" pitchFamily="49" charset="-122"/>
              </a:rPr>
              <a:t>首先，算法</a:t>
            </a:r>
            <a:r>
              <a:rPr lang="zh-CN" altLang="en-US" b="0" dirty="0" smtClean="0">
                <a:solidFill>
                  <a:srgbClr val="000000"/>
                </a:solidFill>
                <a:latin typeface="楷体_GB2312" pitchFamily="49" charset="-122"/>
                <a:ea typeface="楷体_GB2312" pitchFamily="49" charset="-122"/>
              </a:rPr>
              <a:t>应满足</a:t>
            </a:r>
            <a:r>
              <a:rPr lang="zh-CN" altLang="en-US" b="0" dirty="0">
                <a:solidFill>
                  <a:srgbClr val="000000"/>
                </a:solidFill>
                <a:latin typeface="楷体_GB2312" pitchFamily="49" charset="-122"/>
                <a:ea typeface="楷体_GB2312" pitchFamily="49" charset="-122"/>
              </a:rPr>
              <a:t>以特定的</a:t>
            </a:r>
            <a:r>
              <a:rPr lang="zh-CN" altLang="en-US" b="0" dirty="0">
                <a:solidFill>
                  <a:srgbClr val="000000"/>
                </a:solidFill>
                <a:ea typeface="楷体_GB2312" pitchFamily="49" charset="-122"/>
              </a:rPr>
              <a:t>“</a:t>
            </a:r>
            <a:r>
              <a:rPr lang="zh-CN" altLang="en-US" b="0" dirty="0">
                <a:solidFill>
                  <a:srgbClr val="000000"/>
                </a:solidFill>
                <a:latin typeface="楷体_GB2312" pitchFamily="49" charset="-122"/>
                <a:ea typeface="楷体_GB2312" pitchFamily="49" charset="-122"/>
              </a:rPr>
              <a:t>规格说明</a:t>
            </a:r>
            <a:r>
              <a:rPr lang="zh-CN" altLang="en-US" b="0" dirty="0">
                <a:solidFill>
                  <a:srgbClr val="000000"/>
                </a:solidFill>
                <a:ea typeface="楷体_GB2312" pitchFamily="49" charset="-122"/>
              </a:rPr>
              <a:t>”</a:t>
            </a:r>
            <a:r>
              <a:rPr lang="zh-CN" altLang="en-US" b="0" dirty="0">
                <a:solidFill>
                  <a:srgbClr val="000000"/>
                </a:solidFill>
                <a:latin typeface="楷体_GB2312" pitchFamily="49" charset="-122"/>
                <a:ea typeface="楷体_GB2312" pitchFamily="49" charset="-122"/>
              </a:rPr>
              <a:t>方式给出的需求</a:t>
            </a:r>
            <a:r>
              <a:rPr lang="zh-CN" altLang="en-US" b="0" dirty="0" smtClean="0">
                <a:solidFill>
                  <a:srgbClr val="000000"/>
                </a:solidFill>
                <a:latin typeface="楷体_GB2312" pitchFamily="49" charset="-122"/>
                <a:ea typeface="楷体_GB2312" pitchFamily="49" charset="-122"/>
              </a:rPr>
              <a:t>。</a:t>
            </a:r>
            <a:r>
              <a:rPr lang="zh-CN" altLang="en-US" b="0" dirty="0">
                <a:solidFill>
                  <a:srgbClr val="000000"/>
                </a:solidFill>
                <a:latin typeface="楷体_GB2312" pitchFamily="49" charset="-122"/>
                <a:ea typeface="楷体_GB2312" pitchFamily="49" charset="-122"/>
              </a:rPr>
              <a:t>其次，对算法是否</a:t>
            </a:r>
            <a:r>
              <a:rPr lang="zh-CN" altLang="en-US" b="0" dirty="0">
                <a:solidFill>
                  <a:srgbClr val="000000"/>
                </a:solidFill>
                <a:ea typeface="楷体_GB2312" pitchFamily="49" charset="-122"/>
              </a:rPr>
              <a:t>“</a:t>
            </a:r>
            <a:r>
              <a:rPr lang="zh-CN" altLang="en-US" b="0" dirty="0">
                <a:solidFill>
                  <a:srgbClr val="C00000"/>
                </a:solidFill>
                <a:latin typeface="楷体_GB2312" pitchFamily="49" charset="-122"/>
                <a:ea typeface="楷体_GB2312" pitchFamily="49" charset="-122"/>
              </a:rPr>
              <a:t>正确</a:t>
            </a:r>
            <a:r>
              <a:rPr lang="zh-CN" altLang="en-US" b="0" dirty="0">
                <a:solidFill>
                  <a:srgbClr val="000000"/>
                </a:solidFill>
                <a:ea typeface="楷体_GB2312" pitchFamily="49" charset="-122"/>
              </a:rPr>
              <a:t>”</a:t>
            </a:r>
            <a:r>
              <a:rPr lang="zh-CN" altLang="en-US" b="0" dirty="0">
                <a:solidFill>
                  <a:srgbClr val="000000"/>
                </a:solidFill>
                <a:latin typeface="楷体_GB2312" pitchFamily="49" charset="-122"/>
                <a:ea typeface="楷体_GB2312" pitchFamily="49" charset="-122"/>
              </a:rPr>
              <a:t>的理解可以有以下</a:t>
            </a:r>
            <a:r>
              <a:rPr lang="zh-CN" altLang="en-US" b="0" dirty="0">
                <a:solidFill>
                  <a:srgbClr val="C00000"/>
                </a:solidFill>
                <a:latin typeface="楷体_GB2312" pitchFamily="49" charset="-122"/>
                <a:ea typeface="楷体_GB2312" pitchFamily="49" charset="-122"/>
              </a:rPr>
              <a:t>四个层次</a:t>
            </a:r>
            <a:r>
              <a:rPr lang="zh-CN" altLang="en-US" b="0" dirty="0">
                <a:solidFill>
                  <a:srgbClr val="000000"/>
                </a:solidFill>
                <a:latin typeface="楷体_GB2312" pitchFamily="49" charset="-122"/>
                <a:ea typeface="楷体_GB2312" pitchFamily="49" charset="-122"/>
              </a:rPr>
              <a:t>：</a:t>
            </a:r>
          </a:p>
        </p:txBody>
      </p:sp>
      <p:sp>
        <p:nvSpPr>
          <p:cNvPr id="68613" name="Text Box 5"/>
          <p:cNvSpPr txBox="1">
            <a:spLocks noChangeArrowheads="1"/>
          </p:cNvSpPr>
          <p:nvPr/>
        </p:nvSpPr>
        <p:spPr bwMode="auto">
          <a:xfrm>
            <a:off x="762000" y="2990844"/>
            <a:ext cx="6981825" cy="461665"/>
          </a:xfrm>
          <a:prstGeom prst="rect">
            <a:avLst/>
          </a:prstGeom>
          <a:noFill/>
          <a:ln w="9525">
            <a:noFill/>
            <a:miter lim="800000"/>
            <a:headEnd/>
            <a:tailEnd/>
          </a:ln>
        </p:spPr>
        <p:txBody>
          <a:bodyPr>
            <a:spAutoFit/>
          </a:bodyPr>
          <a:lstStyle/>
          <a:p>
            <a:r>
              <a:rPr lang="en-US" altLang="zh-CN" b="0" dirty="0">
                <a:solidFill>
                  <a:srgbClr val="000000"/>
                </a:solidFill>
                <a:latin typeface="楷体_GB2312" pitchFamily="49" charset="-122"/>
                <a:ea typeface="楷体_GB2312" pitchFamily="49" charset="-122"/>
              </a:rPr>
              <a:t>a</a:t>
            </a:r>
            <a:r>
              <a:rPr lang="zh-CN" altLang="en-US" b="0" dirty="0">
                <a:solidFill>
                  <a:srgbClr val="000000"/>
                </a:solidFill>
                <a:latin typeface="楷体_GB2312" pitchFamily="49" charset="-122"/>
                <a:ea typeface="楷体_GB2312" pitchFamily="49" charset="-122"/>
              </a:rPr>
              <a:t>．程序中不含语法错误；</a:t>
            </a:r>
            <a:endParaRPr lang="zh-CN" altLang="en-US" b="0" dirty="0">
              <a:solidFill>
                <a:srgbClr val="000000"/>
              </a:solidFill>
            </a:endParaRPr>
          </a:p>
        </p:txBody>
      </p:sp>
      <p:sp>
        <p:nvSpPr>
          <p:cNvPr id="68614" name="Text Box 6"/>
          <p:cNvSpPr txBox="1">
            <a:spLocks noChangeArrowheads="1"/>
          </p:cNvSpPr>
          <p:nvPr/>
        </p:nvSpPr>
        <p:spPr bwMode="auto">
          <a:xfrm>
            <a:off x="762000" y="3448044"/>
            <a:ext cx="8382000" cy="535531"/>
          </a:xfrm>
          <a:prstGeom prst="rect">
            <a:avLst/>
          </a:prstGeom>
          <a:noFill/>
          <a:ln w="9525">
            <a:noFill/>
            <a:miter lim="800000"/>
            <a:headEnd/>
            <a:tailEnd/>
          </a:ln>
        </p:spPr>
        <p:txBody>
          <a:bodyPr>
            <a:spAutoFit/>
          </a:bodyPr>
          <a:lstStyle/>
          <a:p>
            <a:pPr>
              <a:lnSpc>
                <a:spcPct val="120000"/>
              </a:lnSpc>
            </a:pPr>
            <a:r>
              <a:rPr lang="en-US" altLang="zh-CN" b="0" dirty="0">
                <a:solidFill>
                  <a:srgbClr val="000000"/>
                </a:solidFill>
                <a:latin typeface="楷体_GB2312" pitchFamily="49" charset="-122"/>
                <a:ea typeface="楷体_GB2312" pitchFamily="49" charset="-122"/>
              </a:rPr>
              <a:t>b</a:t>
            </a:r>
            <a:r>
              <a:rPr lang="zh-CN" altLang="en-US" b="0" dirty="0">
                <a:solidFill>
                  <a:srgbClr val="000000"/>
                </a:solidFill>
                <a:latin typeface="楷体_GB2312" pitchFamily="49" charset="-122"/>
                <a:ea typeface="楷体_GB2312" pitchFamily="49" charset="-122"/>
              </a:rPr>
              <a:t>．程序对于几组输入数据能够得出满足要求的结果；</a:t>
            </a:r>
          </a:p>
        </p:txBody>
      </p:sp>
      <p:sp>
        <p:nvSpPr>
          <p:cNvPr id="68615" name="Text Box 7"/>
          <p:cNvSpPr txBox="1">
            <a:spLocks noChangeArrowheads="1"/>
          </p:cNvSpPr>
          <p:nvPr/>
        </p:nvSpPr>
        <p:spPr bwMode="auto">
          <a:xfrm>
            <a:off x="446031" y="3905244"/>
            <a:ext cx="8686800" cy="978729"/>
          </a:xfrm>
          <a:prstGeom prst="rect">
            <a:avLst/>
          </a:prstGeom>
          <a:noFill/>
          <a:ln w="9525">
            <a:noFill/>
            <a:miter lim="800000"/>
            <a:headEnd/>
            <a:tailEnd/>
          </a:ln>
        </p:spPr>
        <p:txBody>
          <a:bodyPr>
            <a:spAutoFit/>
          </a:bodyPr>
          <a:lstStyle/>
          <a:p>
            <a:pPr marL="712788" indent="-712788">
              <a:lnSpc>
                <a:spcPct val="120000"/>
              </a:lnSpc>
            </a:pPr>
            <a:r>
              <a:rPr lang="en-US" altLang="zh-CN" b="0" dirty="0">
                <a:solidFill>
                  <a:srgbClr val="000000"/>
                </a:solidFill>
                <a:latin typeface="楷体_GB2312" pitchFamily="49" charset="-122"/>
                <a:ea typeface="楷体_GB2312" pitchFamily="49" charset="-122"/>
              </a:rPr>
              <a:t>  c</a:t>
            </a:r>
            <a:r>
              <a:rPr lang="zh-CN" altLang="en-US" b="0" dirty="0">
                <a:solidFill>
                  <a:srgbClr val="000000"/>
                </a:solidFill>
                <a:latin typeface="楷体_GB2312" pitchFamily="49" charset="-122"/>
                <a:ea typeface="楷体_GB2312" pitchFamily="49" charset="-122"/>
              </a:rPr>
              <a:t>．</a:t>
            </a:r>
            <a:r>
              <a:rPr lang="zh-CN" altLang="en-US" b="0" dirty="0">
                <a:solidFill>
                  <a:srgbClr val="C00000"/>
                </a:solidFill>
                <a:latin typeface="楷体_GB2312" pitchFamily="49" charset="-122"/>
                <a:ea typeface="楷体_GB2312" pitchFamily="49" charset="-122"/>
              </a:rPr>
              <a:t>程序对于精心选择的、典型、苛刻且带有刁难性的几组输入数据能够得出满足要求的结果</a:t>
            </a:r>
            <a:r>
              <a:rPr lang="zh-CN" altLang="en-US" b="0" dirty="0">
                <a:solidFill>
                  <a:srgbClr val="000000"/>
                </a:solidFill>
                <a:latin typeface="楷体_GB2312" pitchFamily="49" charset="-122"/>
                <a:ea typeface="楷体_GB2312" pitchFamily="49" charset="-122"/>
              </a:rPr>
              <a:t>；</a:t>
            </a:r>
            <a:endParaRPr lang="zh-CN" altLang="en-US" b="0" dirty="0">
              <a:solidFill>
                <a:srgbClr val="000000"/>
              </a:solidFill>
            </a:endParaRPr>
          </a:p>
        </p:txBody>
      </p:sp>
      <p:sp>
        <p:nvSpPr>
          <p:cNvPr id="68616" name="Text Box 8"/>
          <p:cNvSpPr txBox="1">
            <a:spLocks noChangeArrowheads="1"/>
          </p:cNvSpPr>
          <p:nvPr/>
        </p:nvSpPr>
        <p:spPr bwMode="auto">
          <a:xfrm>
            <a:off x="592083" y="4889520"/>
            <a:ext cx="8397875" cy="461665"/>
          </a:xfrm>
          <a:prstGeom prst="rect">
            <a:avLst/>
          </a:prstGeom>
          <a:noFill/>
          <a:ln w="9525">
            <a:noFill/>
            <a:miter lim="800000"/>
            <a:headEnd/>
            <a:tailEnd/>
          </a:ln>
        </p:spPr>
        <p:txBody>
          <a:bodyPr>
            <a:spAutoFit/>
          </a:bodyPr>
          <a:lstStyle/>
          <a:p>
            <a:r>
              <a:rPr lang="en-US" altLang="zh-CN" b="0" dirty="0">
                <a:solidFill>
                  <a:srgbClr val="000000"/>
                </a:solidFill>
                <a:latin typeface="楷体_GB2312" pitchFamily="49" charset="-122"/>
                <a:ea typeface="楷体_GB2312" pitchFamily="49" charset="-122"/>
              </a:rPr>
              <a:t> d</a:t>
            </a:r>
            <a:r>
              <a:rPr lang="zh-CN" altLang="en-US" b="0" dirty="0">
                <a:solidFill>
                  <a:srgbClr val="000000"/>
                </a:solidFill>
                <a:latin typeface="楷体_GB2312" pitchFamily="49" charset="-122"/>
                <a:ea typeface="楷体_GB2312" pitchFamily="49" charset="-122"/>
              </a:rPr>
              <a:t>．程序对于一切合法的输入数据都能得出满足要求的</a:t>
            </a:r>
            <a:r>
              <a:rPr lang="zh-CN" altLang="en-US" b="0" dirty="0" smtClean="0">
                <a:solidFill>
                  <a:srgbClr val="000000"/>
                </a:solidFill>
                <a:latin typeface="楷体_GB2312" pitchFamily="49" charset="-122"/>
                <a:ea typeface="楷体_GB2312" pitchFamily="49" charset="-122"/>
              </a:rPr>
              <a:t>结果</a:t>
            </a:r>
            <a:r>
              <a:rPr lang="zh-CN" altLang="en-US" b="0" dirty="0">
                <a:solidFill>
                  <a:srgbClr val="000000"/>
                </a:solidFill>
                <a:latin typeface="楷体_GB2312" pitchFamily="49" charset="-122"/>
                <a:ea typeface="楷体_GB2312" pitchFamily="49" charset="-122"/>
              </a:rPr>
              <a:t>。</a:t>
            </a:r>
            <a:endParaRPr lang="zh-CN" altLang="en-US" b="0" dirty="0">
              <a:solidFill>
                <a:srgbClr val="000000"/>
              </a:solidFill>
            </a:endParaRPr>
          </a:p>
        </p:txBody>
      </p:sp>
      <p:sp>
        <p:nvSpPr>
          <p:cNvPr id="68617" name="Text Box 9"/>
          <p:cNvSpPr txBox="1">
            <a:spLocks noChangeArrowheads="1"/>
          </p:cNvSpPr>
          <p:nvPr/>
        </p:nvSpPr>
        <p:spPr bwMode="auto">
          <a:xfrm>
            <a:off x="457200" y="5583267"/>
            <a:ext cx="8686800" cy="5847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b="0" dirty="0">
                <a:solidFill>
                  <a:srgbClr val="000000"/>
                </a:solidFill>
                <a:latin typeface="楷体_GB2312" pitchFamily="49" charset="-122"/>
                <a:ea typeface="楷体_GB2312" pitchFamily="49" charset="-122"/>
              </a:rPr>
              <a:t>通常以第 </a:t>
            </a:r>
            <a:r>
              <a:rPr lang="en-US" altLang="zh-CN" sz="3200" dirty="0">
                <a:solidFill>
                  <a:srgbClr val="FF0000"/>
                </a:solidFill>
                <a:latin typeface="楷体_GB2312" pitchFamily="49" charset="-122"/>
                <a:ea typeface="楷体_GB2312" pitchFamily="49" charset="-122"/>
              </a:rPr>
              <a:t>c</a:t>
            </a:r>
            <a:r>
              <a:rPr lang="en-US" altLang="zh-CN" dirty="0">
                <a:solidFill>
                  <a:srgbClr val="FF0000"/>
                </a:solidFill>
                <a:latin typeface="楷体_GB2312" pitchFamily="49" charset="-122"/>
                <a:ea typeface="楷体_GB2312" pitchFamily="49" charset="-122"/>
              </a:rPr>
              <a:t> </a:t>
            </a:r>
            <a:r>
              <a:rPr lang="zh-CN" altLang="en-US" b="0" dirty="0">
                <a:solidFill>
                  <a:srgbClr val="000000"/>
                </a:solidFill>
                <a:latin typeface="楷体_GB2312" pitchFamily="49" charset="-122"/>
                <a:ea typeface="楷体_GB2312" pitchFamily="49" charset="-122"/>
              </a:rPr>
              <a:t>层意义的正确性作为衡量一个算法是否合格的标准</a:t>
            </a:r>
          </a:p>
        </p:txBody>
      </p:sp>
      <p:sp>
        <p:nvSpPr>
          <p:cNvPr id="19" name="内容占位符 18"/>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20"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wipe(left)">
                                      <p:cBhvr>
                                        <p:cTn id="7" dur="500"/>
                                        <p:tgtEl>
                                          <p:spTgt spid="686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8614"/>
                                        </p:tgtEl>
                                        <p:attrNameLst>
                                          <p:attrName>style.visibility</p:attrName>
                                        </p:attrNameLst>
                                      </p:cBhvr>
                                      <p:to>
                                        <p:strVal val="visible"/>
                                      </p:to>
                                    </p:set>
                                    <p:animEffect transition="in" filter="wipe(left)">
                                      <p:cBhvr>
                                        <p:cTn id="10" dur="500"/>
                                        <p:tgtEl>
                                          <p:spTgt spid="6861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8615"/>
                                        </p:tgtEl>
                                        <p:attrNameLst>
                                          <p:attrName>style.visibility</p:attrName>
                                        </p:attrNameLst>
                                      </p:cBhvr>
                                      <p:to>
                                        <p:strVal val="visible"/>
                                      </p:to>
                                    </p:set>
                                    <p:animEffect transition="in" filter="wipe(left)">
                                      <p:cBhvr>
                                        <p:cTn id="13" dur="500"/>
                                        <p:tgtEl>
                                          <p:spTgt spid="6861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8616"/>
                                        </p:tgtEl>
                                        <p:attrNameLst>
                                          <p:attrName>style.visibility</p:attrName>
                                        </p:attrNameLst>
                                      </p:cBhvr>
                                      <p:to>
                                        <p:strVal val="visible"/>
                                      </p:to>
                                    </p:set>
                                    <p:animEffect transition="in" filter="wipe(left)">
                                      <p:cBhvr>
                                        <p:cTn id="16" dur="500"/>
                                        <p:tgtEl>
                                          <p:spTgt spid="68616"/>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68617"/>
                                        </p:tgtEl>
                                        <p:attrNameLst>
                                          <p:attrName>style.visibility</p:attrName>
                                        </p:attrNameLst>
                                      </p:cBhvr>
                                      <p:to>
                                        <p:strVal val="visible"/>
                                      </p:to>
                                    </p:set>
                                    <p:animEffect transition="in" filter="slide(fromBottom)">
                                      <p:cBhvr>
                                        <p:cTn id="21" dur="500"/>
                                        <p:tgtEl>
                                          <p:spTgt spid="6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4" grpId="0"/>
      <p:bldP spid="68615" grpId="0"/>
      <p:bldP spid="68616" grpId="0"/>
      <p:bldP spid="6861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19057" y="1566837"/>
            <a:ext cx="1415772" cy="584775"/>
          </a:xfrm>
          <a:prstGeom prst="rect">
            <a:avLst/>
          </a:prstGeom>
          <a:noFill/>
          <a:ln w="9525">
            <a:noFill/>
            <a:miter lim="800000"/>
            <a:headEnd/>
            <a:tailEnd/>
          </a:ln>
        </p:spPr>
        <p:txBody>
          <a:bodyPr wrap="none">
            <a:spAutoFit/>
          </a:bodyPr>
          <a:lstStyle/>
          <a:p>
            <a:r>
              <a:rPr lang="zh-CN" altLang="en-US" sz="3200" dirty="0" smtClean="0">
                <a:solidFill>
                  <a:srgbClr val="0070C0"/>
                </a:solidFill>
                <a:latin typeface="楷体_GB2312" pitchFamily="49" charset="-122"/>
                <a:ea typeface="楷体_GB2312" pitchFamily="49" charset="-122"/>
              </a:rPr>
              <a:t>可读性</a:t>
            </a:r>
            <a:endParaRPr lang="zh-CN" altLang="en-US" sz="3200" dirty="0">
              <a:solidFill>
                <a:srgbClr val="0070C0"/>
              </a:solidFill>
              <a:latin typeface="楷体_GB2312" pitchFamily="49" charset="-122"/>
              <a:ea typeface="楷体_GB2312" pitchFamily="49" charset="-122"/>
            </a:endParaRPr>
          </a:p>
        </p:txBody>
      </p:sp>
      <p:sp>
        <p:nvSpPr>
          <p:cNvPr id="69635" name="Text Box 3"/>
          <p:cNvSpPr txBox="1">
            <a:spLocks noChangeArrowheads="1"/>
          </p:cNvSpPr>
          <p:nvPr/>
        </p:nvSpPr>
        <p:spPr bwMode="auto">
          <a:xfrm>
            <a:off x="336492" y="2224071"/>
            <a:ext cx="8382000" cy="3539430"/>
          </a:xfrm>
          <a:prstGeom prst="rect">
            <a:avLst/>
          </a:prstGeom>
          <a:noFill/>
          <a:ln w="9525">
            <a:noFill/>
            <a:miter lim="800000"/>
            <a:headEnd/>
            <a:tailEnd/>
          </a:ln>
        </p:spPr>
        <p:txBody>
          <a:bodyPr>
            <a:spAutoFit/>
          </a:bodyPr>
          <a:lstStyle/>
          <a:p>
            <a:pPr>
              <a:lnSpc>
                <a:spcPct val="150000"/>
              </a:lnSpc>
            </a:pPr>
            <a:r>
              <a:rPr lang="en-US" altLang="zh-CN" sz="3200" b="0" dirty="0">
                <a:solidFill>
                  <a:srgbClr val="000000"/>
                </a:solidFill>
                <a:latin typeface="楷体_GB2312" pitchFamily="49" charset="-122"/>
                <a:ea typeface="楷体_GB2312" pitchFamily="49" charset="-122"/>
              </a:rPr>
              <a:t>    </a:t>
            </a:r>
            <a:r>
              <a:rPr lang="zh-CN" altLang="en-US" sz="3200" b="0" dirty="0">
                <a:solidFill>
                  <a:srgbClr val="000000"/>
                </a:solidFill>
                <a:latin typeface="楷体_GB2312" pitchFamily="49" charset="-122"/>
                <a:ea typeface="楷体_GB2312" pitchFamily="49" charset="-122"/>
              </a:rPr>
              <a:t>算法主要是为了人的</a:t>
            </a:r>
            <a:r>
              <a:rPr lang="zh-CN" altLang="en-US" sz="3200" b="0" dirty="0">
                <a:solidFill>
                  <a:srgbClr val="FF0000"/>
                </a:solidFill>
                <a:latin typeface="楷体_GB2312" pitchFamily="49" charset="-122"/>
                <a:ea typeface="楷体_GB2312" pitchFamily="49" charset="-122"/>
              </a:rPr>
              <a:t>阅读</a:t>
            </a:r>
            <a:r>
              <a:rPr lang="zh-CN" altLang="en-US" sz="3200" b="0" dirty="0">
                <a:solidFill>
                  <a:srgbClr val="000000"/>
                </a:solidFill>
                <a:latin typeface="楷体_GB2312" pitchFamily="49" charset="-122"/>
                <a:ea typeface="楷体_GB2312" pitchFamily="49" charset="-122"/>
              </a:rPr>
              <a:t>与</a:t>
            </a:r>
            <a:r>
              <a:rPr lang="zh-CN" altLang="en-US" sz="3200" b="0" dirty="0">
                <a:solidFill>
                  <a:srgbClr val="FF0000"/>
                </a:solidFill>
                <a:latin typeface="楷体_GB2312" pitchFamily="49" charset="-122"/>
                <a:ea typeface="楷体_GB2312" pitchFamily="49" charset="-122"/>
              </a:rPr>
              <a:t>交流</a:t>
            </a:r>
            <a:r>
              <a:rPr lang="zh-CN" altLang="en-US" sz="3200" b="0" dirty="0" smtClean="0">
                <a:solidFill>
                  <a:srgbClr val="000000"/>
                </a:solidFill>
                <a:latin typeface="楷体_GB2312" pitchFamily="49" charset="-122"/>
                <a:ea typeface="楷体_GB2312" pitchFamily="49" charset="-122"/>
              </a:rPr>
              <a:t>，其次</a:t>
            </a:r>
            <a:r>
              <a:rPr lang="zh-CN" altLang="en-US" sz="3200" b="0" dirty="0">
                <a:solidFill>
                  <a:srgbClr val="000000"/>
                </a:solidFill>
                <a:latin typeface="楷体_GB2312" pitchFamily="49" charset="-122"/>
                <a:ea typeface="楷体_GB2312" pitchFamily="49" charset="-122"/>
              </a:rPr>
              <a:t>才是为计算机执行，因此算法应该易于人的理解；另一方面，晦涩难读的程序易于隐藏较多错误而难以调试。</a:t>
            </a:r>
          </a:p>
          <a:p>
            <a:endParaRPr lang="en-US" altLang="zh-CN" sz="3200" b="0" dirty="0">
              <a:solidFill>
                <a:srgbClr val="000000"/>
              </a:solidFill>
            </a:endParaRP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628596" y="1566837"/>
            <a:ext cx="1415772" cy="584775"/>
          </a:xfrm>
          <a:prstGeom prst="rect">
            <a:avLst/>
          </a:prstGeom>
          <a:noFill/>
          <a:ln w="9525">
            <a:noFill/>
            <a:miter lim="800000"/>
            <a:headEnd/>
            <a:tailEnd/>
          </a:ln>
        </p:spPr>
        <p:txBody>
          <a:bodyPr wrap="none">
            <a:spAutoFit/>
          </a:bodyPr>
          <a:lstStyle/>
          <a:p>
            <a:r>
              <a:rPr lang="zh-CN" altLang="en-US" sz="3200" dirty="0" smtClean="0">
                <a:solidFill>
                  <a:srgbClr val="0070C0"/>
                </a:solidFill>
                <a:latin typeface="楷体_GB2312" pitchFamily="49" charset="-122"/>
                <a:ea typeface="楷体_GB2312" pitchFamily="49" charset="-122"/>
              </a:rPr>
              <a:t>健壮</a:t>
            </a:r>
            <a:r>
              <a:rPr lang="zh-CN" altLang="en-US" sz="3200" dirty="0">
                <a:solidFill>
                  <a:srgbClr val="0070C0"/>
                </a:solidFill>
                <a:latin typeface="楷体_GB2312" pitchFamily="49" charset="-122"/>
                <a:ea typeface="楷体_GB2312" pitchFamily="49" charset="-122"/>
              </a:rPr>
              <a:t>性</a:t>
            </a:r>
          </a:p>
        </p:txBody>
      </p:sp>
      <p:sp>
        <p:nvSpPr>
          <p:cNvPr id="70659" name="Text Box 3"/>
          <p:cNvSpPr txBox="1">
            <a:spLocks noChangeArrowheads="1"/>
          </p:cNvSpPr>
          <p:nvPr/>
        </p:nvSpPr>
        <p:spPr bwMode="auto">
          <a:xfrm>
            <a:off x="482544" y="2297097"/>
            <a:ext cx="8305800" cy="3108543"/>
          </a:xfrm>
          <a:prstGeom prst="rect">
            <a:avLst/>
          </a:prstGeom>
          <a:noFill/>
          <a:ln w="9525">
            <a:noFill/>
            <a:miter lim="800000"/>
            <a:headEnd/>
            <a:tailEnd/>
          </a:ln>
        </p:spPr>
        <p:txBody>
          <a:bodyPr>
            <a:spAutoFit/>
          </a:bodyPr>
          <a:lstStyle/>
          <a:p>
            <a:pPr>
              <a:lnSpc>
                <a:spcPct val="140000"/>
              </a:lnSpc>
            </a:pPr>
            <a:r>
              <a:rPr lang="en-US" altLang="zh-CN" sz="2800" b="0" dirty="0">
                <a:solidFill>
                  <a:srgbClr val="000000"/>
                </a:solidFill>
                <a:latin typeface="楷体_GB2312" pitchFamily="49" charset="-122"/>
                <a:ea typeface="楷体_GB2312" pitchFamily="49" charset="-122"/>
              </a:rPr>
              <a:t>   </a:t>
            </a:r>
            <a:r>
              <a:rPr lang="en-US" altLang="zh-CN" sz="2800" b="0" dirty="0" smtClean="0">
                <a:solidFill>
                  <a:srgbClr val="000000"/>
                </a:solidFill>
                <a:latin typeface="楷体_GB2312" pitchFamily="49" charset="-122"/>
                <a:ea typeface="楷体_GB2312" pitchFamily="49" charset="-122"/>
              </a:rPr>
              <a:t> </a:t>
            </a:r>
            <a:r>
              <a:rPr lang="zh-CN" altLang="en-US" sz="2800" b="0" dirty="0" smtClean="0">
                <a:solidFill>
                  <a:srgbClr val="000000"/>
                </a:solidFill>
                <a:latin typeface="楷体_GB2312" pitchFamily="49" charset="-122"/>
                <a:ea typeface="楷体_GB2312" pitchFamily="49" charset="-122"/>
              </a:rPr>
              <a:t>当</a:t>
            </a:r>
            <a:r>
              <a:rPr lang="zh-CN" altLang="en-US" sz="2800" b="0" dirty="0">
                <a:solidFill>
                  <a:srgbClr val="C00000"/>
                </a:solidFill>
                <a:latin typeface="楷体_GB2312" pitchFamily="49" charset="-122"/>
                <a:ea typeface="楷体_GB2312" pitchFamily="49" charset="-122"/>
              </a:rPr>
              <a:t>输入的数据非法时</a:t>
            </a:r>
            <a:r>
              <a:rPr lang="zh-CN" altLang="en-US" sz="2800" b="0" dirty="0">
                <a:solidFill>
                  <a:srgbClr val="000000"/>
                </a:solidFill>
                <a:latin typeface="楷体_GB2312" pitchFamily="49" charset="-122"/>
                <a:ea typeface="楷体_GB2312" pitchFamily="49" charset="-122"/>
              </a:rPr>
              <a:t>，算法应当恰当地作出</a:t>
            </a:r>
            <a:r>
              <a:rPr lang="zh-CN" altLang="en-US" sz="2800" b="0" dirty="0" smtClean="0">
                <a:solidFill>
                  <a:srgbClr val="000000"/>
                </a:solidFill>
                <a:latin typeface="楷体_GB2312" pitchFamily="49" charset="-122"/>
                <a:ea typeface="楷体_GB2312" pitchFamily="49" charset="-122"/>
              </a:rPr>
              <a:t>反应或</a:t>
            </a:r>
            <a:r>
              <a:rPr lang="zh-CN" altLang="en-US" sz="2800" b="0" dirty="0">
                <a:solidFill>
                  <a:srgbClr val="000000"/>
                </a:solidFill>
                <a:latin typeface="楷体_GB2312" pitchFamily="49" charset="-122"/>
                <a:ea typeface="楷体_GB2312" pitchFamily="49" charset="-122"/>
              </a:rPr>
              <a:t>进行相应处理，而不是产生莫名奇妙的输出结果。并且，处理出错的方法不应是中断程序的执行，而应是返回一个表示错误或错误性质的值，以便在更高的抽象层次上进行处理。</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82544" y="1676376"/>
            <a:ext cx="4288353" cy="584775"/>
          </a:xfrm>
          <a:prstGeom prst="rect">
            <a:avLst/>
          </a:prstGeom>
          <a:noFill/>
          <a:ln w="9525">
            <a:noFill/>
            <a:miter lim="800000"/>
            <a:headEnd/>
            <a:tailEnd/>
          </a:ln>
        </p:spPr>
        <p:txBody>
          <a:bodyPr wrap="none">
            <a:spAutoFit/>
          </a:bodyPr>
          <a:lstStyle/>
          <a:p>
            <a:r>
              <a:rPr lang="zh-CN" altLang="en-US" sz="3200" dirty="0" smtClean="0">
                <a:solidFill>
                  <a:srgbClr val="0070C0"/>
                </a:solidFill>
                <a:latin typeface="楷体_GB2312" pitchFamily="49" charset="-122"/>
                <a:ea typeface="楷体_GB2312" pitchFamily="49" charset="-122"/>
              </a:rPr>
              <a:t>高效率</a:t>
            </a:r>
            <a:r>
              <a:rPr lang="zh-CN" altLang="en-US" sz="3200" dirty="0">
                <a:solidFill>
                  <a:srgbClr val="0070C0"/>
                </a:solidFill>
                <a:latin typeface="楷体_GB2312" pitchFamily="49" charset="-122"/>
                <a:ea typeface="楷体_GB2312" pitchFamily="49" charset="-122"/>
              </a:rPr>
              <a:t>与低存储量需求</a:t>
            </a:r>
          </a:p>
        </p:txBody>
      </p:sp>
      <p:sp>
        <p:nvSpPr>
          <p:cNvPr id="71683" name="Text Box 3"/>
          <p:cNvSpPr txBox="1">
            <a:spLocks noChangeArrowheads="1"/>
          </p:cNvSpPr>
          <p:nvPr/>
        </p:nvSpPr>
        <p:spPr bwMode="auto">
          <a:xfrm>
            <a:off x="701622" y="2552688"/>
            <a:ext cx="7434774" cy="2160591"/>
          </a:xfrm>
          <a:prstGeom prst="rect">
            <a:avLst/>
          </a:prstGeom>
          <a:noFill/>
          <a:ln w="9525">
            <a:noFill/>
            <a:miter lim="800000"/>
            <a:headEnd/>
            <a:tailEnd/>
          </a:ln>
        </p:spPr>
        <p:txBody>
          <a:bodyPr wrap="square">
            <a:spAutoFit/>
          </a:bodyPr>
          <a:lstStyle/>
          <a:p>
            <a:pPr algn="just">
              <a:lnSpc>
                <a:spcPct val="140000"/>
              </a:lnSpc>
            </a:pPr>
            <a:r>
              <a:rPr lang="en-US" altLang="zh-CN" sz="3200" b="0" dirty="0">
                <a:solidFill>
                  <a:srgbClr val="000000"/>
                </a:solidFill>
                <a:latin typeface="楷体_GB2312" pitchFamily="49" charset="-122"/>
                <a:ea typeface="楷体_GB2312" pitchFamily="49" charset="-122"/>
              </a:rPr>
              <a:t>	</a:t>
            </a:r>
            <a:r>
              <a:rPr lang="zh-CN" altLang="en-US" sz="3200" b="0" dirty="0">
                <a:solidFill>
                  <a:srgbClr val="000000"/>
                </a:solidFill>
                <a:latin typeface="楷体_GB2312" pitchFamily="49" charset="-122"/>
                <a:ea typeface="楷体_GB2312" pitchFamily="49" charset="-122"/>
              </a:rPr>
              <a:t>通常，</a:t>
            </a:r>
            <a:r>
              <a:rPr lang="zh-CN" altLang="en-US" sz="3200" dirty="0">
                <a:solidFill>
                  <a:srgbClr val="C00000"/>
                </a:solidFill>
                <a:latin typeface="楷体_GB2312" pitchFamily="49" charset="-122"/>
                <a:ea typeface="楷体_GB2312" pitchFamily="49" charset="-122"/>
              </a:rPr>
              <a:t>效率</a:t>
            </a:r>
            <a:r>
              <a:rPr lang="zh-CN" altLang="en-US" sz="3200" b="0" dirty="0">
                <a:solidFill>
                  <a:srgbClr val="000000"/>
                </a:solidFill>
                <a:latin typeface="楷体_GB2312" pitchFamily="49" charset="-122"/>
                <a:ea typeface="楷体_GB2312" pitchFamily="49" charset="-122"/>
              </a:rPr>
              <a:t>指的是算法执行时间</a:t>
            </a:r>
            <a:r>
              <a:rPr lang="zh-CN" altLang="en-US" sz="3200" b="0" dirty="0" smtClean="0">
                <a:solidFill>
                  <a:srgbClr val="000000"/>
                </a:solidFill>
                <a:latin typeface="楷体_GB2312" pitchFamily="49" charset="-122"/>
                <a:ea typeface="楷体_GB2312" pitchFamily="49" charset="-122"/>
              </a:rPr>
              <a:t>；</a:t>
            </a:r>
            <a:r>
              <a:rPr lang="zh-CN" altLang="en-US" sz="3200" dirty="0" smtClean="0">
                <a:solidFill>
                  <a:srgbClr val="C00000"/>
                </a:solidFill>
                <a:latin typeface="楷体_GB2312" pitchFamily="49" charset="-122"/>
                <a:ea typeface="楷体_GB2312" pitchFamily="49" charset="-122"/>
              </a:rPr>
              <a:t>存储</a:t>
            </a:r>
            <a:r>
              <a:rPr lang="zh-CN" altLang="en-US" sz="3200" dirty="0">
                <a:solidFill>
                  <a:srgbClr val="C00000"/>
                </a:solidFill>
                <a:latin typeface="楷体_GB2312" pitchFamily="49" charset="-122"/>
                <a:ea typeface="楷体_GB2312" pitchFamily="49" charset="-122"/>
              </a:rPr>
              <a:t>量</a:t>
            </a:r>
            <a:r>
              <a:rPr lang="zh-CN" altLang="en-US" sz="3200" b="0" dirty="0">
                <a:solidFill>
                  <a:srgbClr val="000000"/>
                </a:solidFill>
                <a:latin typeface="楷体_GB2312" pitchFamily="49" charset="-122"/>
                <a:ea typeface="楷体_GB2312" pitchFamily="49" charset="-122"/>
              </a:rPr>
              <a:t>指的是算法执行过程中所需</a:t>
            </a:r>
            <a:r>
              <a:rPr lang="zh-CN" altLang="en-US" sz="3200" b="0" dirty="0" smtClean="0">
                <a:solidFill>
                  <a:srgbClr val="000000"/>
                </a:solidFill>
                <a:latin typeface="楷体_GB2312" pitchFamily="49" charset="-122"/>
                <a:ea typeface="楷体_GB2312" pitchFamily="49" charset="-122"/>
              </a:rPr>
              <a:t>的最大</a:t>
            </a:r>
            <a:r>
              <a:rPr lang="zh-CN" altLang="en-US" sz="3200" b="0" dirty="0">
                <a:solidFill>
                  <a:srgbClr val="000000"/>
                </a:solidFill>
                <a:latin typeface="楷体_GB2312" pitchFamily="49" charset="-122"/>
                <a:ea typeface="楷体_GB2312" pitchFamily="49" charset="-122"/>
              </a:rPr>
              <a:t>存储空间，两者都与</a:t>
            </a:r>
            <a:r>
              <a:rPr lang="zh-CN" altLang="en-US" sz="3200" dirty="0">
                <a:solidFill>
                  <a:srgbClr val="C00000"/>
                </a:solidFill>
                <a:latin typeface="楷体_GB2312" pitchFamily="49" charset="-122"/>
                <a:ea typeface="楷体_GB2312" pitchFamily="49" charset="-122"/>
              </a:rPr>
              <a:t>问题的</a:t>
            </a:r>
            <a:r>
              <a:rPr lang="zh-CN" altLang="en-US" sz="3200" dirty="0" smtClean="0">
                <a:solidFill>
                  <a:srgbClr val="C00000"/>
                </a:solidFill>
                <a:latin typeface="楷体_GB2312" pitchFamily="49" charset="-122"/>
                <a:ea typeface="楷体_GB2312" pitchFamily="49" charset="-122"/>
              </a:rPr>
              <a:t>规模</a:t>
            </a:r>
            <a:r>
              <a:rPr lang="zh-CN" altLang="en-US" sz="3200" b="0" dirty="0" smtClean="0">
                <a:solidFill>
                  <a:srgbClr val="000000"/>
                </a:solidFill>
                <a:latin typeface="楷体_GB2312" pitchFamily="49" charset="-122"/>
                <a:ea typeface="楷体_GB2312" pitchFamily="49" charset="-122"/>
              </a:rPr>
              <a:t>有关</a:t>
            </a:r>
            <a:r>
              <a:rPr lang="zh-CN" altLang="en-US" sz="3200" b="0" dirty="0">
                <a:solidFill>
                  <a:srgbClr val="000000"/>
                </a:solidFill>
                <a:latin typeface="楷体_GB2312" pitchFamily="49" charset="-122"/>
                <a:ea typeface="楷体_GB2312" pitchFamily="49" charset="-122"/>
              </a:rPr>
              <a:t>。</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36492" y="1566837"/>
            <a:ext cx="8531225" cy="540725"/>
          </a:xfrm>
          <a:prstGeom prst="rect">
            <a:avLst/>
          </a:prstGeom>
          <a:noFill/>
          <a:ln w="9525">
            <a:noFill/>
            <a:miter lim="800000"/>
            <a:headEnd/>
            <a:tailEnd/>
          </a:ln>
        </p:spPr>
        <p:txBody>
          <a:bodyPr>
            <a:spAutoFit/>
          </a:bodyPr>
          <a:lstStyle/>
          <a:p>
            <a:pPr>
              <a:lnSpc>
                <a:spcPct val="120000"/>
              </a:lnSpc>
            </a:pPr>
            <a:r>
              <a:rPr lang="zh-CN" altLang="en-US" sz="2800" dirty="0" smtClean="0">
                <a:solidFill>
                  <a:srgbClr val="FF0000"/>
                </a:solidFill>
                <a:latin typeface="楷体_GB2312" pitchFamily="49" charset="-122"/>
                <a:ea typeface="楷体_GB2312"/>
              </a:rPr>
              <a:t>三、算法</a:t>
            </a:r>
            <a:r>
              <a:rPr lang="zh-CN" altLang="en-US" sz="2800" dirty="0">
                <a:solidFill>
                  <a:srgbClr val="FF0000"/>
                </a:solidFill>
                <a:latin typeface="楷体_GB2312" pitchFamily="49" charset="-122"/>
                <a:ea typeface="楷体_GB2312"/>
              </a:rPr>
              <a:t>效率的衡量方法和准则</a:t>
            </a:r>
          </a:p>
        </p:txBody>
      </p:sp>
      <p:sp>
        <p:nvSpPr>
          <p:cNvPr id="72707" name="Text Box 3"/>
          <p:cNvSpPr txBox="1">
            <a:spLocks noChangeArrowheads="1"/>
          </p:cNvSpPr>
          <p:nvPr/>
        </p:nvSpPr>
        <p:spPr bwMode="auto">
          <a:xfrm>
            <a:off x="811161" y="2260584"/>
            <a:ext cx="5391219" cy="523220"/>
          </a:xfrm>
          <a:prstGeom prst="rect">
            <a:avLst/>
          </a:prstGeom>
          <a:noFill/>
          <a:ln w="9525">
            <a:noFill/>
            <a:miter lim="800000"/>
            <a:headEnd/>
            <a:tailEnd/>
          </a:ln>
        </p:spPr>
        <p:txBody>
          <a:bodyPr wrap="none">
            <a:spAutoFit/>
          </a:bodyPr>
          <a:lstStyle/>
          <a:p>
            <a:r>
              <a:rPr lang="zh-CN" altLang="en-US" sz="2800" b="0" dirty="0">
                <a:solidFill>
                  <a:srgbClr val="000000"/>
                </a:solidFill>
                <a:latin typeface="楷体_GB2312" pitchFamily="49" charset="-122"/>
                <a:ea typeface="楷体_GB2312"/>
              </a:rPr>
              <a:t>通常有两种衡量算法效率的方法</a:t>
            </a:r>
            <a:r>
              <a:rPr lang="en-US" altLang="zh-CN" sz="2800" b="0" dirty="0">
                <a:solidFill>
                  <a:srgbClr val="000000"/>
                </a:solidFill>
                <a:latin typeface="楷体_GB2312" pitchFamily="49" charset="-122"/>
                <a:ea typeface="楷体_GB2312"/>
              </a:rPr>
              <a:t>:</a:t>
            </a:r>
          </a:p>
        </p:txBody>
      </p:sp>
      <p:sp>
        <p:nvSpPr>
          <p:cNvPr id="72708" name="Text Box 4"/>
          <p:cNvSpPr txBox="1">
            <a:spLocks noChangeArrowheads="1"/>
          </p:cNvSpPr>
          <p:nvPr/>
        </p:nvSpPr>
        <p:spPr bwMode="auto">
          <a:xfrm>
            <a:off x="738135" y="2844792"/>
            <a:ext cx="5724525" cy="523220"/>
          </a:xfrm>
          <a:prstGeom prst="rect">
            <a:avLst/>
          </a:prstGeom>
          <a:noFill/>
          <a:ln w="9525">
            <a:noFill/>
            <a:miter lim="800000"/>
            <a:headEnd/>
            <a:tailEnd/>
          </a:ln>
        </p:spPr>
        <p:txBody>
          <a:bodyPr>
            <a:spAutoFit/>
          </a:bodyPr>
          <a:lstStyle/>
          <a:p>
            <a:pPr>
              <a:buFont typeface="Arial" pitchFamily="34" charset="0"/>
              <a:buChar char="•"/>
            </a:pPr>
            <a:r>
              <a:rPr lang="zh-CN" altLang="en-US" sz="2800" dirty="0" smtClean="0">
                <a:solidFill>
                  <a:srgbClr val="0070C0"/>
                </a:solidFill>
                <a:latin typeface="隶书" pitchFamily="49" charset="-122"/>
                <a:ea typeface="楷体_GB2312"/>
              </a:rPr>
              <a:t> 事后</a:t>
            </a:r>
            <a:r>
              <a:rPr lang="zh-CN" altLang="en-US" sz="2800" dirty="0">
                <a:solidFill>
                  <a:srgbClr val="0070C0"/>
                </a:solidFill>
                <a:latin typeface="隶书" pitchFamily="49" charset="-122"/>
                <a:ea typeface="楷体_GB2312"/>
              </a:rPr>
              <a:t>统计法</a:t>
            </a:r>
            <a:endParaRPr lang="zh-CN" altLang="en-US" sz="2800" dirty="0">
              <a:solidFill>
                <a:srgbClr val="0070C0"/>
              </a:solidFill>
              <a:latin typeface="楷体_GB2312" pitchFamily="49" charset="-122"/>
              <a:ea typeface="楷体_GB2312"/>
            </a:endParaRPr>
          </a:p>
        </p:txBody>
      </p:sp>
      <p:sp>
        <p:nvSpPr>
          <p:cNvPr id="72709" name="Text Box 6"/>
          <p:cNvSpPr txBox="1">
            <a:spLocks noChangeArrowheads="1"/>
          </p:cNvSpPr>
          <p:nvPr/>
        </p:nvSpPr>
        <p:spPr bwMode="auto">
          <a:xfrm>
            <a:off x="811161" y="3538539"/>
            <a:ext cx="8142399" cy="1979003"/>
          </a:xfrm>
          <a:prstGeom prst="rect">
            <a:avLst/>
          </a:prstGeom>
          <a:noFill/>
          <a:ln w="9525">
            <a:noFill/>
            <a:miter lim="800000"/>
            <a:headEnd/>
            <a:tailEnd/>
          </a:ln>
        </p:spPr>
        <p:txBody>
          <a:bodyPr wrap="square">
            <a:spAutoFit/>
          </a:bodyPr>
          <a:lstStyle/>
          <a:p>
            <a:r>
              <a:rPr lang="zh-CN" altLang="en-US" sz="2800" b="0" dirty="0">
                <a:solidFill>
                  <a:srgbClr val="000000"/>
                </a:solidFill>
                <a:latin typeface="楷体_GB2312" pitchFamily="49" charset="-122"/>
                <a:ea typeface="楷体_GB2312"/>
              </a:rPr>
              <a:t>缺点：</a:t>
            </a:r>
          </a:p>
          <a:p>
            <a:r>
              <a:rPr lang="zh-CN" altLang="en-US" sz="2800" b="0" dirty="0">
                <a:solidFill>
                  <a:srgbClr val="000000"/>
                </a:solidFill>
                <a:ea typeface="楷体_GB2312"/>
              </a:rPr>
              <a:t>    </a:t>
            </a:r>
            <a:r>
              <a:rPr lang="en-US" altLang="zh-CN" sz="2800" b="0" dirty="0">
                <a:solidFill>
                  <a:srgbClr val="000000"/>
                </a:solidFill>
                <a:ea typeface="楷体_GB2312"/>
              </a:rPr>
              <a:t>1</a:t>
            </a:r>
            <a:r>
              <a:rPr lang="zh-CN" altLang="en-US" sz="2800" b="0" dirty="0">
                <a:solidFill>
                  <a:srgbClr val="000000"/>
                </a:solidFill>
                <a:ea typeface="楷体_GB2312"/>
              </a:rPr>
              <a:t>．必须先运行依据算法编制的</a:t>
            </a:r>
            <a:r>
              <a:rPr lang="zh-CN" altLang="en-US" sz="2800" b="0" dirty="0" smtClean="0">
                <a:solidFill>
                  <a:srgbClr val="000000"/>
                </a:solidFill>
                <a:ea typeface="楷体_GB2312"/>
              </a:rPr>
              <a:t>程序；</a:t>
            </a:r>
            <a:endParaRPr lang="zh-CN" altLang="en-US" sz="2800" b="0" dirty="0">
              <a:solidFill>
                <a:srgbClr val="000000"/>
              </a:solidFill>
              <a:ea typeface="楷体_GB2312"/>
            </a:endParaRPr>
          </a:p>
          <a:p>
            <a:pPr>
              <a:lnSpc>
                <a:spcPct val="110000"/>
              </a:lnSpc>
              <a:spcBef>
                <a:spcPts val="600"/>
              </a:spcBef>
            </a:pPr>
            <a:r>
              <a:rPr lang="zh-CN" altLang="en-US" sz="2800" b="0" dirty="0">
                <a:solidFill>
                  <a:srgbClr val="000000"/>
                </a:solidFill>
                <a:ea typeface="楷体_GB2312"/>
              </a:rPr>
              <a:t>    </a:t>
            </a:r>
            <a:r>
              <a:rPr lang="en-US" altLang="zh-CN" sz="2800" b="0" dirty="0">
                <a:solidFill>
                  <a:srgbClr val="000000"/>
                </a:solidFill>
                <a:ea typeface="楷体_GB2312"/>
              </a:rPr>
              <a:t>2</a:t>
            </a:r>
            <a:r>
              <a:rPr lang="zh-CN" altLang="en-US" sz="2800" b="0" dirty="0">
                <a:solidFill>
                  <a:srgbClr val="000000"/>
                </a:solidFill>
                <a:ea typeface="楷体_GB2312"/>
              </a:rPr>
              <a:t>．所得时间的统计量依赖于计算机的硬件、软件等环境因素，有时容易掩盖算法本身的优劣。</a:t>
            </a:r>
          </a:p>
        </p:txBody>
      </p:sp>
      <p:sp>
        <p:nvSpPr>
          <p:cNvPr id="15" name="内容占位符 14"/>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box(in)">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590494" y="2166360"/>
            <a:ext cx="4852610" cy="523220"/>
          </a:xfrm>
          <a:prstGeom prst="rect">
            <a:avLst/>
          </a:prstGeom>
          <a:noFill/>
          <a:ln w="9525">
            <a:noFill/>
            <a:miter lim="800000"/>
            <a:headEnd/>
            <a:tailEnd/>
          </a:ln>
        </p:spPr>
        <p:txBody>
          <a:bodyPr wrap="none">
            <a:spAutoFit/>
          </a:bodyPr>
          <a:lstStyle/>
          <a:p>
            <a:r>
              <a:rPr lang="zh-CN" altLang="en-US" sz="2800" b="0" dirty="0">
                <a:solidFill>
                  <a:srgbClr val="000000"/>
                </a:solidFill>
                <a:latin typeface="楷体_GB2312" pitchFamily="49" charset="-122"/>
                <a:ea typeface="楷体_GB2312"/>
              </a:rPr>
              <a:t>和算法执行时间相关的因素：</a:t>
            </a:r>
          </a:p>
        </p:txBody>
      </p:sp>
      <p:sp>
        <p:nvSpPr>
          <p:cNvPr id="73731" name="Text Box 3"/>
          <p:cNvSpPr txBox="1">
            <a:spLocks noChangeArrowheads="1"/>
          </p:cNvSpPr>
          <p:nvPr/>
        </p:nvSpPr>
        <p:spPr bwMode="auto">
          <a:xfrm>
            <a:off x="884187" y="2844792"/>
            <a:ext cx="3236784" cy="523220"/>
          </a:xfrm>
          <a:prstGeom prst="rect">
            <a:avLst/>
          </a:prstGeom>
          <a:noFill/>
          <a:ln w="9525">
            <a:noFill/>
            <a:miter lim="800000"/>
            <a:headEnd/>
            <a:tailEnd/>
          </a:ln>
        </p:spPr>
        <p:txBody>
          <a:bodyPr wrap="none">
            <a:spAutoFit/>
          </a:bodyPr>
          <a:lstStyle/>
          <a:p>
            <a:r>
              <a:rPr lang="en-US" altLang="zh-CN" sz="2800" b="0" dirty="0">
                <a:solidFill>
                  <a:srgbClr val="000000"/>
                </a:solidFill>
                <a:latin typeface="楷体_GB2312" pitchFamily="49" charset="-122"/>
                <a:ea typeface="楷体_GB2312"/>
              </a:rPr>
              <a:t>1</a:t>
            </a:r>
            <a:r>
              <a:rPr lang="zh-CN" altLang="en-US" sz="2800" b="0" dirty="0">
                <a:solidFill>
                  <a:srgbClr val="000000"/>
                </a:solidFill>
                <a:latin typeface="楷体_GB2312" pitchFamily="49" charset="-122"/>
                <a:ea typeface="楷体_GB2312"/>
              </a:rPr>
              <a:t>．</a:t>
            </a:r>
            <a:r>
              <a:rPr lang="zh-CN" altLang="en-US" sz="2800" dirty="0">
                <a:solidFill>
                  <a:srgbClr val="C00000"/>
                </a:solidFill>
                <a:latin typeface="楷体_GB2312" pitchFamily="49" charset="-122"/>
                <a:ea typeface="楷体_GB2312"/>
              </a:rPr>
              <a:t>算法选用的策略</a:t>
            </a:r>
          </a:p>
        </p:txBody>
      </p:sp>
      <p:sp>
        <p:nvSpPr>
          <p:cNvPr id="73732" name="Text Box 4"/>
          <p:cNvSpPr txBox="1">
            <a:spLocks noChangeArrowheads="1"/>
          </p:cNvSpPr>
          <p:nvPr/>
        </p:nvSpPr>
        <p:spPr bwMode="auto">
          <a:xfrm>
            <a:off x="884187" y="3429000"/>
            <a:ext cx="2518638" cy="523220"/>
          </a:xfrm>
          <a:prstGeom prst="rect">
            <a:avLst/>
          </a:prstGeom>
          <a:noFill/>
          <a:ln w="9525">
            <a:noFill/>
            <a:miter lim="800000"/>
            <a:headEnd/>
            <a:tailEnd/>
          </a:ln>
        </p:spPr>
        <p:txBody>
          <a:bodyPr wrap="none">
            <a:spAutoFit/>
          </a:bodyPr>
          <a:lstStyle/>
          <a:p>
            <a:r>
              <a:rPr lang="en-US" altLang="zh-CN" sz="2800" b="0" dirty="0">
                <a:solidFill>
                  <a:srgbClr val="000000"/>
                </a:solidFill>
                <a:latin typeface="楷体_GB2312" pitchFamily="49" charset="-122"/>
                <a:ea typeface="楷体_GB2312"/>
              </a:rPr>
              <a:t>2</a:t>
            </a:r>
            <a:r>
              <a:rPr lang="zh-CN" altLang="en-US" sz="2800" b="0" dirty="0">
                <a:solidFill>
                  <a:srgbClr val="000000"/>
                </a:solidFill>
                <a:latin typeface="楷体_GB2312" pitchFamily="49" charset="-122"/>
                <a:ea typeface="楷体_GB2312"/>
              </a:rPr>
              <a:t>．</a:t>
            </a:r>
            <a:r>
              <a:rPr lang="zh-CN" altLang="en-US" sz="2800" dirty="0">
                <a:solidFill>
                  <a:srgbClr val="C00000"/>
                </a:solidFill>
                <a:latin typeface="楷体_GB2312" pitchFamily="49" charset="-122"/>
                <a:ea typeface="楷体_GB2312"/>
              </a:rPr>
              <a:t>问题的规模</a:t>
            </a:r>
          </a:p>
        </p:txBody>
      </p:sp>
      <p:sp>
        <p:nvSpPr>
          <p:cNvPr id="73733" name="Text Box 5"/>
          <p:cNvSpPr txBox="1">
            <a:spLocks noChangeArrowheads="1"/>
          </p:cNvSpPr>
          <p:nvPr/>
        </p:nvSpPr>
        <p:spPr bwMode="auto">
          <a:xfrm>
            <a:off x="897060" y="4049721"/>
            <a:ext cx="3236784" cy="523220"/>
          </a:xfrm>
          <a:prstGeom prst="rect">
            <a:avLst/>
          </a:prstGeom>
          <a:noFill/>
          <a:ln w="9525">
            <a:noFill/>
            <a:miter lim="800000"/>
            <a:headEnd/>
            <a:tailEnd/>
          </a:ln>
        </p:spPr>
        <p:txBody>
          <a:bodyPr wrap="none">
            <a:spAutoFit/>
          </a:bodyPr>
          <a:lstStyle/>
          <a:p>
            <a:r>
              <a:rPr lang="en-US" altLang="zh-CN" sz="2800" b="0" dirty="0">
                <a:solidFill>
                  <a:srgbClr val="000000"/>
                </a:solidFill>
                <a:latin typeface="楷体_GB2312" pitchFamily="49" charset="-122"/>
                <a:ea typeface="楷体_GB2312"/>
              </a:rPr>
              <a:t>3</a:t>
            </a:r>
            <a:r>
              <a:rPr lang="zh-CN" altLang="en-US" sz="2800" b="0" dirty="0">
                <a:solidFill>
                  <a:srgbClr val="000000"/>
                </a:solidFill>
                <a:latin typeface="楷体_GB2312" pitchFamily="49" charset="-122"/>
                <a:ea typeface="楷体_GB2312"/>
              </a:rPr>
              <a:t>．编写程序的语言</a:t>
            </a:r>
          </a:p>
        </p:txBody>
      </p:sp>
      <p:sp>
        <p:nvSpPr>
          <p:cNvPr id="73734" name="Text Box 6"/>
          <p:cNvSpPr txBox="1">
            <a:spLocks noChangeArrowheads="1"/>
          </p:cNvSpPr>
          <p:nvPr/>
        </p:nvSpPr>
        <p:spPr bwMode="auto">
          <a:xfrm>
            <a:off x="884187" y="4706955"/>
            <a:ext cx="5750292" cy="523220"/>
          </a:xfrm>
          <a:prstGeom prst="rect">
            <a:avLst/>
          </a:prstGeom>
          <a:noFill/>
          <a:ln w="9525">
            <a:noFill/>
            <a:miter lim="800000"/>
            <a:headEnd/>
            <a:tailEnd/>
          </a:ln>
        </p:spPr>
        <p:txBody>
          <a:bodyPr wrap="none">
            <a:spAutoFit/>
          </a:bodyPr>
          <a:lstStyle/>
          <a:p>
            <a:r>
              <a:rPr lang="en-US" altLang="zh-CN" sz="2800" b="0" dirty="0">
                <a:solidFill>
                  <a:srgbClr val="000000"/>
                </a:solidFill>
                <a:latin typeface="楷体_GB2312" pitchFamily="49" charset="-122"/>
                <a:ea typeface="楷体_GB2312"/>
              </a:rPr>
              <a:t>4</a:t>
            </a:r>
            <a:r>
              <a:rPr lang="zh-CN" altLang="en-US" sz="2800" b="0" dirty="0">
                <a:solidFill>
                  <a:srgbClr val="000000"/>
                </a:solidFill>
                <a:latin typeface="楷体_GB2312" pitchFamily="49" charset="-122"/>
                <a:ea typeface="楷体_GB2312"/>
              </a:rPr>
              <a:t>．编译程序产生的机器代码的质量</a:t>
            </a:r>
          </a:p>
        </p:txBody>
      </p:sp>
      <p:sp>
        <p:nvSpPr>
          <p:cNvPr id="73735" name="Text Box 7"/>
          <p:cNvSpPr txBox="1">
            <a:spLocks noChangeArrowheads="1"/>
          </p:cNvSpPr>
          <p:nvPr/>
        </p:nvSpPr>
        <p:spPr bwMode="auto">
          <a:xfrm>
            <a:off x="884187" y="5352151"/>
            <a:ext cx="4314001" cy="523220"/>
          </a:xfrm>
          <a:prstGeom prst="rect">
            <a:avLst/>
          </a:prstGeom>
          <a:noFill/>
          <a:ln w="9525">
            <a:noFill/>
            <a:miter lim="800000"/>
            <a:headEnd/>
            <a:tailEnd/>
          </a:ln>
        </p:spPr>
        <p:txBody>
          <a:bodyPr wrap="none">
            <a:spAutoFit/>
          </a:bodyPr>
          <a:lstStyle/>
          <a:p>
            <a:r>
              <a:rPr lang="en-US" altLang="zh-CN" sz="2800" b="0" dirty="0">
                <a:solidFill>
                  <a:srgbClr val="000000"/>
                </a:solidFill>
                <a:latin typeface="楷体_GB2312" pitchFamily="49" charset="-122"/>
                <a:ea typeface="楷体_GB2312"/>
              </a:rPr>
              <a:t>5</a:t>
            </a:r>
            <a:r>
              <a:rPr lang="zh-CN" altLang="en-US" sz="2800" b="0" dirty="0">
                <a:solidFill>
                  <a:srgbClr val="000000"/>
                </a:solidFill>
                <a:latin typeface="楷体_GB2312" pitchFamily="49" charset="-122"/>
                <a:ea typeface="楷体_GB2312"/>
              </a:rPr>
              <a:t>．计算机执行指令的速度</a:t>
            </a:r>
            <a:endParaRPr lang="zh-CN" altLang="en-US" sz="2800" b="0" dirty="0">
              <a:solidFill>
                <a:srgbClr val="000000"/>
              </a:solidFill>
              <a:ea typeface="楷体_GB2312"/>
            </a:endParaRPr>
          </a:p>
        </p:txBody>
      </p:sp>
      <p:sp>
        <p:nvSpPr>
          <p:cNvPr id="73736" name="Text Box 9"/>
          <p:cNvSpPr txBox="1">
            <a:spLocks noChangeArrowheads="1"/>
          </p:cNvSpPr>
          <p:nvPr/>
        </p:nvSpPr>
        <p:spPr bwMode="auto">
          <a:xfrm>
            <a:off x="373005" y="1566837"/>
            <a:ext cx="5868988" cy="523220"/>
          </a:xfrm>
          <a:prstGeom prst="rect">
            <a:avLst/>
          </a:prstGeom>
          <a:noFill/>
          <a:ln w="9525">
            <a:noFill/>
            <a:miter lim="800000"/>
            <a:headEnd/>
            <a:tailEnd/>
          </a:ln>
        </p:spPr>
        <p:txBody>
          <a:bodyPr>
            <a:spAutoFit/>
          </a:bodyPr>
          <a:lstStyle/>
          <a:p>
            <a:pPr>
              <a:buFont typeface="Arial" pitchFamily="34" charset="0"/>
              <a:buChar char="•"/>
            </a:pPr>
            <a:r>
              <a:rPr lang="zh-CN" altLang="en-US" sz="2800" b="0" dirty="0" smtClean="0">
                <a:solidFill>
                  <a:srgbClr val="000000"/>
                </a:solidFill>
                <a:latin typeface="隶书" pitchFamily="49" charset="-122"/>
                <a:ea typeface="楷体_GB2312"/>
              </a:rPr>
              <a:t> </a:t>
            </a:r>
            <a:r>
              <a:rPr lang="zh-CN" altLang="en-US" sz="2800" dirty="0" smtClean="0">
                <a:solidFill>
                  <a:srgbClr val="0070C0"/>
                </a:solidFill>
                <a:latin typeface="隶书" pitchFamily="49" charset="-122"/>
                <a:ea typeface="楷体_GB2312"/>
              </a:rPr>
              <a:t>事前</a:t>
            </a:r>
            <a:r>
              <a:rPr lang="zh-CN" altLang="en-US" sz="2800" dirty="0">
                <a:solidFill>
                  <a:srgbClr val="0070C0"/>
                </a:solidFill>
                <a:latin typeface="隶书" pitchFamily="49" charset="-122"/>
                <a:ea typeface="楷体_GB2312"/>
              </a:rPr>
              <a:t>分析估算法</a:t>
            </a:r>
            <a:endParaRPr lang="zh-CN" altLang="en-US" sz="2800" dirty="0">
              <a:solidFill>
                <a:srgbClr val="0070C0"/>
              </a:solidFill>
              <a:ea typeface="楷体_GB2312"/>
            </a:endParaRPr>
          </a:p>
        </p:txBody>
      </p:sp>
      <p:sp>
        <p:nvSpPr>
          <p:cNvPr id="18" name="内容占位符 17"/>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9"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482544" y="4305312"/>
            <a:ext cx="8208962" cy="1514261"/>
          </a:xfrm>
          <a:prstGeom prst="rect">
            <a:avLst/>
          </a:prstGeom>
          <a:noFill/>
          <a:ln w="9525">
            <a:noFill/>
            <a:miter lim="800000"/>
            <a:headEnd/>
            <a:tailEnd/>
          </a:ln>
        </p:spPr>
        <p:txBody>
          <a:bodyPr>
            <a:spAutoFit/>
          </a:bodyPr>
          <a:lstStyle/>
          <a:p>
            <a:pPr>
              <a:lnSpc>
                <a:spcPct val="110000"/>
              </a:lnSpc>
            </a:pPr>
            <a:r>
              <a:rPr lang="en-US" altLang="zh-CN" sz="2800" b="0" dirty="0">
                <a:solidFill>
                  <a:srgbClr val="000000"/>
                </a:solidFill>
                <a:latin typeface="楷体_GB2312" pitchFamily="49" charset="-122"/>
                <a:ea typeface="楷体_GB2312" pitchFamily="49" charset="-122"/>
              </a:rPr>
              <a:t>   </a:t>
            </a:r>
            <a:r>
              <a:rPr lang="zh-CN" altLang="en-US" sz="2800" b="0" dirty="0">
                <a:solidFill>
                  <a:srgbClr val="000000"/>
                </a:solidFill>
                <a:latin typeface="楷体_GB2312" pitchFamily="49" charset="-122"/>
                <a:ea typeface="楷体_GB2312" pitchFamily="49" charset="-122"/>
              </a:rPr>
              <a:t>一个特定算法的</a:t>
            </a:r>
            <a:r>
              <a:rPr lang="zh-CN" altLang="en-US" sz="2800" b="0" dirty="0" smtClean="0">
                <a:solidFill>
                  <a:srgbClr val="000000"/>
                </a:solidFill>
                <a:ea typeface="楷体_GB2312" pitchFamily="49" charset="-122"/>
              </a:rPr>
              <a:t>“</a:t>
            </a:r>
            <a:r>
              <a:rPr lang="zh-CN" altLang="en-US" sz="2800" b="0" dirty="0" smtClean="0">
                <a:solidFill>
                  <a:srgbClr val="000000"/>
                </a:solidFill>
                <a:latin typeface="楷体_GB2312" pitchFamily="49" charset="-122"/>
                <a:ea typeface="楷体_GB2312" pitchFamily="49" charset="-122"/>
              </a:rPr>
              <a:t>运行工作量</a:t>
            </a:r>
            <a:r>
              <a:rPr lang="zh-CN" altLang="en-US" sz="2800" b="0" dirty="0" smtClean="0">
                <a:solidFill>
                  <a:srgbClr val="000000"/>
                </a:solidFill>
                <a:ea typeface="楷体_GB2312" pitchFamily="49" charset="-122"/>
              </a:rPr>
              <a:t>”</a:t>
            </a:r>
            <a:r>
              <a:rPr lang="zh-CN" altLang="en-US" sz="2800" b="0" dirty="0" smtClean="0">
                <a:solidFill>
                  <a:srgbClr val="000000"/>
                </a:solidFill>
                <a:latin typeface="楷体_GB2312" pitchFamily="49" charset="-122"/>
                <a:ea typeface="楷体_GB2312" pitchFamily="49" charset="-122"/>
              </a:rPr>
              <a:t>的</a:t>
            </a:r>
            <a:r>
              <a:rPr lang="zh-CN" altLang="en-US" sz="2800" b="0" dirty="0">
                <a:solidFill>
                  <a:srgbClr val="000000"/>
                </a:solidFill>
                <a:latin typeface="楷体_GB2312" pitchFamily="49" charset="-122"/>
                <a:ea typeface="楷体_GB2312" pitchFamily="49" charset="-122"/>
              </a:rPr>
              <a:t>大小，只依赖于</a:t>
            </a:r>
            <a:r>
              <a:rPr lang="zh-CN" altLang="en-US" sz="2800" dirty="0">
                <a:solidFill>
                  <a:srgbClr val="C00000"/>
                </a:solidFill>
                <a:latin typeface="楷体_GB2312" pitchFamily="49" charset="-122"/>
                <a:ea typeface="楷体_GB2312" pitchFamily="49" charset="-122"/>
              </a:rPr>
              <a:t>问题的规模</a:t>
            </a:r>
            <a:r>
              <a:rPr lang="zh-CN" altLang="en-US" sz="2800" b="0" dirty="0">
                <a:solidFill>
                  <a:srgbClr val="000000"/>
                </a:solidFill>
                <a:latin typeface="楷体_GB2312" pitchFamily="49" charset="-122"/>
                <a:ea typeface="楷体_GB2312" pitchFamily="49" charset="-122"/>
              </a:rPr>
              <a:t>（通常用整数量</a:t>
            </a:r>
            <a:r>
              <a:rPr lang="en-US" altLang="zh-CN" sz="2800" dirty="0">
                <a:solidFill>
                  <a:srgbClr val="C00000"/>
                </a:solidFill>
                <a:latin typeface="楷体_GB2312" pitchFamily="49" charset="-122"/>
                <a:ea typeface="楷体_GB2312" pitchFamily="49" charset="-122"/>
              </a:rPr>
              <a:t>n</a:t>
            </a:r>
            <a:r>
              <a:rPr lang="zh-CN" altLang="en-US" sz="2800" b="0" dirty="0">
                <a:solidFill>
                  <a:srgbClr val="000000"/>
                </a:solidFill>
                <a:latin typeface="楷体_GB2312" pitchFamily="49" charset="-122"/>
                <a:ea typeface="楷体_GB2312" pitchFamily="49" charset="-122"/>
              </a:rPr>
              <a:t>表示），或者说，它是问题规模的函数。</a:t>
            </a:r>
          </a:p>
        </p:txBody>
      </p:sp>
      <p:sp>
        <p:nvSpPr>
          <p:cNvPr id="74755" name="Text Box 3"/>
          <p:cNvSpPr txBox="1">
            <a:spLocks noChangeArrowheads="1"/>
          </p:cNvSpPr>
          <p:nvPr/>
        </p:nvSpPr>
        <p:spPr bwMode="auto">
          <a:xfrm>
            <a:off x="336492" y="1712889"/>
            <a:ext cx="8458200" cy="2404313"/>
          </a:xfrm>
          <a:prstGeom prst="rect">
            <a:avLst/>
          </a:prstGeom>
          <a:noFill/>
          <a:ln w="9525">
            <a:noFill/>
            <a:miter lim="800000"/>
            <a:headEnd/>
            <a:tailEnd/>
          </a:ln>
        </p:spPr>
        <p:txBody>
          <a:bodyPr>
            <a:spAutoFit/>
          </a:bodyPr>
          <a:lstStyle/>
          <a:p>
            <a:pPr>
              <a:lnSpc>
                <a:spcPct val="110000"/>
              </a:lnSpc>
              <a:spcAft>
                <a:spcPct val="30000"/>
              </a:spcAft>
            </a:pPr>
            <a:r>
              <a:rPr lang="en-US" altLang="zh-CN" sz="2800" b="0" dirty="0">
                <a:solidFill>
                  <a:srgbClr val="000000"/>
                </a:solidFill>
                <a:latin typeface="楷体_GB2312" pitchFamily="49" charset="-122"/>
                <a:ea typeface="楷体_GB2312" pitchFamily="49" charset="-122"/>
              </a:rPr>
              <a:t>    </a:t>
            </a:r>
            <a:r>
              <a:rPr lang="zh-CN" altLang="en-US" sz="2800" b="0" dirty="0">
                <a:solidFill>
                  <a:srgbClr val="000000"/>
                </a:solidFill>
                <a:latin typeface="楷体_GB2312" pitchFamily="49" charset="-122"/>
                <a:ea typeface="楷体_GB2312" pitchFamily="49" charset="-122"/>
              </a:rPr>
              <a:t>显然，同一个算法用不同的语言实现，或者用不同的编译程序进行编译，或者在不同的计算机上运行时，效率均不相同。这表明用绝对的时间单位衡量算法的效率是不合适的。撇开这些与计算机硬件、软件有关的因素，可以认为：</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
        <p:nvSpPr>
          <p:cNvPr id="6" name="Text Box 2"/>
          <p:cNvSpPr txBox="1">
            <a:spLocks noChangeArrowheads="1"/>
          </p:cNvSpPr>
          <p:nvPr/>
        </p:nvSpPr>
        <p:spPr bwMode="auto">
          <a:xfrm>
            <a:off x="1256655" y="5819573"/>
            <a:ext cx="6660740" cy="781752"/>
          </a:xfrm>
          <a:prstGeom prst="rect">
            <a:avLst/>
          </a:prstGeom>
          <a:noFill/>
          <a:ln w="9525">
            <a:noFill/>
            <a:miter lim="800000"/>
            <a:headEnd/>
            <a:tailEnd/>
          </a:ln>
        </p:spPr>
        <p:txBody>
          <a:bodyPr wrap="square">
            <a:spAutoFit/>
          </a:bodyPr>
          <a:lstStyle/>
          <a:p>
            <a:pPr>
              <a:lnSpc>
                <a:spcPct val="140000"/>
              </a:lnSpc>
            </a:pPr>
            <a:r>
              <a:rPr lang="zh-CN" altLang="en-US" sz="3200" dirty="0">
                <a:solidFill>
                  <a:srgbClr val="FF0000"/>
                </a:solidFill>
                <a:latin typeface="楷体_GB2312"/>
                <a:ea typeface="楷体_GB2312"/>
                <a:cs typeface="楷体_GB2312"/>
              </a:rPr>
              <a:t>如何</a:t>
            </a:r>
            <a:r>
              <a:rPr lang="zh-CN" altLang="en-US" sz="3200" dirty="0" smtClean="0">
                <a:solidFill>
                  <a:srgbClr val="FF0000"/>
                </a:solidFill>
                <a:latin typeface="楷体_GB2312"/>
                <a:ea typeface="楷体_GB2312"/>
                <a:cs typeface="楷体_GB2312"/>
              </a:rPr>
              <a:t>估算算法</a:t>
            </a:r>
            <a:r>
              <a:rPr lang="zh-CN" altLang="en-US" sz="3200" dirty="0">
                <a:solidFill>
                  <a:srgbClr val="FF0000"/>
                </a:solidFill>
                <a:latin typeface="楷体_GB2312"/>
                <a:ea typeface="楷体_GB2312"/>
                <a:cs typeface="楷体_GB2312"/>
              </a:rPr>
              <a:t>的时间效率？</a:t>
            </a:r>
            <a:endParaRPr lang="zh-CN" altLang="en-US" sz="3200" dirty="0">
              <a:latin typeface="楷体_GB2312"/>
              <a:ea typeface="楷体_GB2312"/>
              <a:cs typeface="楷体_GB2312"/>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555570" y="2698740"/>
            <a:ext cx="8263801" cy="1126462"/>
          </a:xfrm>
          <a:prstGeom prst="rect">
            <a:avLst/>
          </a:prstGeom>
          <a:noFill/>
          <a:ln w="9525">
            <a:noFill/>
            <a:miter lim="800000"/>
            <a:headEnd/>
            <a:tailEnd/>
          </a:ln>
        </p:spPr>
        <p:txBody>
          <a:bodyPr wrap="none">
            <a:spAutoFit/>
          </a:bodyPr>
          <a:lstStyle/>
          <a:p>
            <a:pPr>
              <a:lnSpc>
                <a:spcPct val="120000"/>
              </a:lnSpc>
            </a:pPr>
            <a:r>
              <a:rPr lang="zh-CN" altLang="en-US" sz="2800" b="0" dirty="0">
                <a:solidFill>
                  <a:srgbClr val="000000"/>
                </a:solidFill>
                <a:latin typeface="楷体_GB2312" pitchFamily="49" charset="-122"/>
                <a:ea typeface="楷体_GB2312"/>
              </a:rPr>
              <a:t>算法 </a:t>
            </a:r>
            <a:r>
              <a:rPr lang="en-US" altLang="zh-CN" sz="2800" b="0" dirty="0">
                <a:solidFill>
                  <a:srgbClr val="000000"/>
                </a:solidFill>
                <a:latin typeface="楷体_GB2312" pitchFamily="49" charset="-122"/>
                <a:ea typeface="楷体_GB2312"/>
              </a:rPr>
              <a:t>= </a:t>
            </a:r>
            <a:r>
              <a:rPr lang="zh-CN" altLang="en-US" sz="2800" dirty="0">
                <a:solidFill>
                  <a:srgbClr val="0070C0"/>
                </a:solidFill>
                <a:latin typeface="楷体_GB2312" pitchFamily="49" charset="-122"/>
                <a:ea typeface="楷体_GB2312"/>
              </a:rPr>
              <a:t>控制结构</a:t>
            </a:r>
            <a:r>
              <a:rPr lang="zh-CN" altLang="en-US" sz="2800" b="0" dirty="0">
                <a:solidFill>
                  <a:srgbClr val="000000"/>
                </a:solidFill>
                <a:latin typeface="楷体_GB2312" pitchFamily="49" charset="-122"/>
                <a:ea typeface="楷体_GB2312"/>
              </a:rPr>
              <a:t>  </a:t>
            </a:r>
            <a:r>
              <a:rPr lang="zh-CN" altLang="en-US" sz="2800" b="0" dirty="0" smtClean="0">
                <a:solidFill>
                  <a:srgbClr val="000000"/>
                </a:solidFill>
                <a:latin typeface="楷体_GB2312" pitchFamily="49" charset="-122"/>
                <a:ea typeface="楷体_GB2312"/>
              </a:rPr>
              <a:t>     </a:t>
            </a:r>
            <a:r>
              <a:rPr lang="en-US" altLang="zh-CN" sz="2800" b="0" dirty="0">
                <a:solidFill>
                  <a:srgbClr val="000000"/>
                </a:solidFill>
                <a:latin typeface="楷体_GB2312" pitchFamily="49" charset="-122"/>
                <a:ea typeface="楷体_GB2312"/>
              </a:rPr>
              <a:t>+    </a:t>
            </a:r>
            <a:r>
              <a:rPr lang="zh-CN" altLang="en-US" sz="2800" dirty="0">
                <a:solidFill>
                  <a:srgbClr val="0070C0"/>
                </a:solidFill>
                <a:latin typeface="楷体_GB2312" pitchFamily="49" charset="-122"/>
                <a:ea typeface="楷体_GB2312"/>
              </a:rPr>
              <a:t>原操作</a:t>
            </a:r>
          </a:p>
          <a:p>
            <a:pPr>
              <a:lnSpc>
                <a:spcPct val="120000"/>
              </a:lnSpc>
            </a:pPr>
            <a:r>
              <a:rPr lang="zh-CN" altLang="en-US" sz="2800" b="0" dirty="0">
                <a:solidFill>
                  <a:srgbClr val="000000"/>
                </a:solidFill>
                <a:latin typeface="楷体_GB2312" pitchFamily="49" charset="-122"/>
                <a:ea typeface="楷体_GB2312"/>
              </a:rPr>
              <a:t> </a:t>
            </a:r>
            <a:r>
              <a:rPr lang="zh-CN" altLang="en-US" sz="2800" b="0" dirty="0" smtClean="0">
                <a:solidFill>
                  <a:srgbClr val="000000"/>
                </a:solidFill>
                <a:ea typeface="楷体_GB2312"/>
              </a:rPr>
              <a:t>（</a:t>
            </a:r>
            <a:r>
              <a:rPr lang="zh-CN" altLang="en-US" sz="2800" b="0" dirty="0">
                <a:solidFill>
                  <a:srgbClr val="000000"/>
                </a:solidFill>
                <a:ea typeface="楷体_GB2312"/>
              </a:rPr>
              <a:t>顺序、分支、循环）  </a:t>
            </a:r>
            <a:r>
              <a:rPr lang="zh-CN" altLang="en-US" sz="2800" b="0" dirty="0" smtClean="0">
                <a:solidFill>
                  <a:srgbClr val="000000"/>
                </a:solidFill>
                <a:ea typeface="楷体_GB2312"/>
              </a:rPr>
              <a:t>（固有</a:t>
            </a:r>
            <a:r>
              <a:rPr lang="zh-CN" altLang="en-US" sz="2800" b="0" dirty="0">
                <a:solidFill>
                  <a:srgbClr val="000000"/>
                </a:solidFill>
                <a:ea typeface="楷体_GB2312"/>
              </a:rPr>
              <a:t>数据类型的操作）</a:t>
            </a:r>
          </a:p>
        </p:txBody>
      </p:sp>
      <p:sp>
        <p:nvSpPr>
          <p:cNvPr id="76803" name="Text Box 7"/>
          <p:cNvSpPr txBox="1">
            <a:spLocks noChangeArrowheads="1"/>
          </p:cNvSpPr>
          <p:nvPr/>
        </p:nvSpPr>
        <p:spPr bwMode="auto">
          <a:xfrm>
            <a:off x="226953" y="1493811"/>
            <a:ext cx="8458200" cy="1126462"/>
          </a:xfrm>
          <a:prstGeom prst="rect">
            <a:avLst/>
          </a:prstGeom>
          <a:noFill/>
          <a:ln w="9525">
            <a:noFill/>
            <a:miter lim="800000"/>
            <a:headEnd/>
            <a:tailEnd/>
          </a:ln>
        </p:spPr>
        <p:txBody>
          <a:bodyPr>
            <a:spAutoFit/>
          </a:bodyPr>
          <a:lstStyle/>
          <a:p>
            <a:pPr>
              <a:lnSpc>
                <a:spcPct val="120000"/>
              </a:lnSpc>
              <a:spcBef>
                <a:spcPct val="50000"/>
              </a:spcBef>
            </a:pPr>
            <a:r>
              <a:rPr lang="en-US" altLang="zh-CN" sz="2800" b="0" dirty="0">
                <a:solidFill>
                  <a:srgbClr val="000000"/>
                </a:solidFill>
                <a:ea typeface="楷体_GB2312"/>
              </a:rPr>
              <a:t>      </a:t>
            </a:r>
            <a:r>
              <a:rPr lang="en-US" altLang="zh-CN" sz="2800" b="0" dirty="0" smtClean="0">
                <a:solidFill>
                  <a:srgbClr val="000000"/>
                </a:solidFill>
                <a:ea typeface="楷体_GB2312"/>
              </a:rPr>
              <a:t>   </a:t>
            </a:r>
            <a:r>
              <a:rPr lang="zh-CN" altLang="en-US" sz="2800" b="0" dirty="0">
                <a:solidFill>
                  <a:srgbClr val="000000"/>
                </a:solidFill>
                <a:latin typeface="楷体_GB2312" pitchFamily="49" charset="-122"/>
                <a:ea typeface="楷体_GB2312"/>
              </a:rPr>
              <a:t>一个</a:t>
            </a:r>
            <a:r>
              <a:rPr lang="zh-CN" altLang="en-US" sz="2800" b="0" dirty="0" smtClean="0">
                <a:solidFill>
                  <a:srgbClr val="000000"/>
                </a:solidFill>
                <a:latin typeface="楷体_GB2312" pitchFamily="49" charset="-122"/>
                <a:ea typeface="楷体_GB2312"/>
              </a:rPr>
              <a:t>算法由</a:t>
            </a:r>
            <a:r>
              <a:rPr lang="zh-CN" altLang="en-US" sz="2800" dirty="0" smtClean="0">
                <a:solidFill>
                  <a:srgbClr val="0070C0"/>
                </a:solidFill>
                <a:latin typeface="楷体_GB2312" pitchFamily="49" charset="-122"/>
                <a:ea typeface="楷体_GB2312"/>
              </a:rPr>
              <a:t>控制结构</a:t>
            </a:r>
            <a:r>
              <a:rPr lang="zh-CN" altLang="en-US" sz="2800" b="0" dirty="0">
                <a:solidFill>
                  <a:srgbClr val="000000"/>
                </a:solidFill>
                <a:latin typeface="楷体_GB2312" pitchFamily="49" charset="-122"/>
                <a:ea typeface="楷体_GB2312"/>
              </a:rPr>
              <a:t>和</a:t>
            </a:r>
            <a:r>
              <a:rPr lang="zh-CN" altLang="en-US" sz="2800" dirty="0">
                <a:solidFill>
                  <a:srgbClr val="0070C0"/>
                </a:solidFill>
                <a:latin typeface="楷体_GB2312" pitchFamily="49" charset="-122"/>
                <a:ea typeface="楷体_GB2312"/>
              </a:rPr>
              <a:t>原操作</a:t>
            </a:r>
            <a:r>
              <a:rPr lang="zh-CN" altLang="en-US" sz="2800" b="0" dirty="0">
                <a:solidFill>
                  <a:srgbClr val="000000"/>
                </a:solidFill>
                <a:latin typeface="楷体_GB2312" pitchFamily="49" charset="-122"/>
                <a:ea typeface="楷体_GB2312"/>
              </a:rPr>
              <a:t>构成</a:t>
            </a:r>
            <a:r>
              <a:rPr lang="zh-CN" altLang="en-US" sz="2800" b="0" dirty="0" smtClean="0">
                <a:solidFill>
                  <a:srgbClr val="000000"/>
                </a:solidFill>
                <a:latin typeface="楷体_GB2312" pitchFamily="49" charset="-122"/>
                <a:ea typeface="楷体_GB2312"/>
              </a:rPr>
              <a:t>，算法</a:t>
            </a:r>
            <a:r>
              <a:rPr lang="zh-CN" altLang="en-US" sz="2800" b="0" dirty="0">
                <a:solidFill>
                  <a:srgbClr val="000000"/>
                </a:solidFill>
                <a:latin typeface="楷体_GB2312" pitchFamily="49" charset="-122"/>
                <a:ea typeface="楷体_GB2312"/>
              </a:rPr>
              <a:t>的时间取决于两者的综合效果。</a:t>
            </a:r>
          </a:p>
        </p:txBody>
      </p:sp>
      <p:sp>
        <p:nvSpPr>
          <p:cNvPr id="76804" name="Text Box 8"/>
          <p:cNvSpPr txBox="1">
            <a:spLocks noChangeArrowheads="1"/>
          </p:cNvSpPr>
          <p:nvPr/>
        </p:nvSpPr>
        <p:spPr bwMode="auto">
          <a:xfrm>
            <a:off x="791580" y="4149080"/>
            <a:ext cx="8458200" cy="2074414"/>
          </a:xfrm>
          <a:prstGeom prst="rect">
            <a:avLst/>
          </a:prstGeom>
          <a:noFill/>
          <a:ln w="9525">
            <a:noFill/>
            <a:miter lim="800000"/>
            <a:headEnd/>
            <a:tailEnd/>
          </a:ln>
        </p:spPr>
        <p:txBody>
          <a:bodyPr>
            <a:spAutoFit/>
          </a:bodyPr>
          <a:lstStyle/>
          <a:p>
            <a:pPr>
              <a:spcBef>
                <a:spcPct val="20000"/>
              </a:spcBef>
            </a:pPr>
            <a:r>
              <a:rPr lang="en-US" altLang="zh-CN" sz="2800" dirty="0"/>
              <a:t>void </a:t>
            </a:r>
            <a:r>
              <a:rPr lang="en-US" altLang="zh-CN" sz="2800" b="0" dirty="0" err="1"/>
              <a:t>num</a:t>
            </a:r>
            <a:r>
              <a:rPr lang="en-US" altLang="zh-CN" sz="2800" b="0" dirty="0"/>
              <a:t>(</a:t>
            </a:r>
            <a:r>
              <a:rPr lang="en-US" altLang="zh-CN" sz="2800" dirty="0" err="1"/>
              <a:t>int</a:t>
            </a:r>
            <a:r>
              <a:rPr lang="en-US" altLang="zh-CN" sz="2800" b="0" dirty="0"/>
              <a:t> &amp;s, </a:t>
            </a:r>
            <a:r>
              <a:rPr lang="en-US" altLang="zh-CN" sz="2800" dirty="0" err="1"/>
              <a:t>int</a:t>
            </a:r>
            <a:r>
              <a:rPr lang="en-US" altLang="zh-CN" sz="2800" b="0" dirty="0"/>
              <a:t> n )</a:t>
            </a:r>
          </a:p>
          <a:p>
            <a:pPr>
              <a:spcBef>
                <a:spcPct val="20000"/>
              </a:spcBef>
            </a:pPr>
            <a:r>
              <a:rPr lang="en-US" altLang="zh-CN" sz="2800" dirty="0" smtClean="0"/>
              <a:t>{ </a:t>
            </a:r>
            <a:r>
              <a:rPr lang="en-US" altLang="zh-CN" sz="2800" b="0" dirty="0" smtClean="0">
                <a:solidFill>
                  <a:srgbClr val="CC0000"/>
                </a:solidFill>
              </a:rPr>
              <a:t> </a:t>
            </a:r>
            <a:r>
              <a:rPr lang="en-US" altLang="zh-CN" sz="2800" b="0" dirty="0">
                <a:solidFill>
                  <a:srgbClr val="CC0000"/>
                </a:solidFill>
              </a:rPr>
              <a:t>s=1;</a:t>
            </a:r>
            <a:endParaRPr lang="en-US" altLang="zh-CN" sz="2800" dirty="0">
              <a:solidFill>
                <a:srgbClr val="6600CC"/>
              </a:solidFill>
            </a:endParaRPr>
          </a:p>
          <a:p>
            <a:pPr>
              <a:spcBef>
                <a:spcPct val="20000"/>
              </a:spcBef>
            </a:pPr>
            <a:r>
              <a:rPr lang="en-US" altLang="zh-CN" sz="2800" dirty="0">
                <a:solidFill>
                  <a:srgbClr val="6600CC"/>
                </a:solidFill>
              </a:rPr>
              <a:t> </a:t>
            </a:r>
            <a:r>
              <a:rPr lang="en-US" altLang="zh-CN" sz="2800" dirty="0" smtClean="0">
                <a:solidFill>
                  <a:srgbClr val="6600CC"/>
                </a:solidFill>
              </a:rPr>
              <a:t>  </a:t>
            </a:r>
            <a:r>
              <a:rPr lang="en-US" altLang="zh-CN" sz="2800" dirty="0" smtClean="0">
                <a:solidFill>
                  <a:srgbClr val="C00000"/>
                </a:solidFill>
              </a:rPr>
              <a:t>for</a:t>
            </a:r>
            <a:r>
              <a:rPr lang="en-US" altLang="zh-CN" sz="2800" b="0" dirty="0" smtClean="0"/>
              <a:t> </a:t>
            </a:r>
            <a:r>
              <a:rPr lang="en-US" altLang="zh-CN" sz="2800" b="0" dirty="0"/>
              <a:t>(i=1; i&lt;=n; i ++)      </a:t>
            </a:r>
            <a:r>
              <a:rPr lang="en-US" altLang="zh-CN" sz="2800" b="0" dirty="0">
                <a:solidFill>
                  <a:srgbClr val="CC0000"/>
                </a:solidFill>
              </a:rPr>
              <a:t>s=s*i;</a:t>
            </a:r>
            <a:r>
              <a:rPr lang="en-US" altLang="zh-CN" sz="2800" b="0" dirty="0"/>
              <a:t>     </a:t>
            </a:r>
            <a:endParaRPr lang="en-US" altLang="zh-CN" sz="2800" dirty="0"/>
          </a:p>
          <a:p>
            <a:pPr>
              <a:spcBef>
                <a:spcPct val="20000"/>
              </a:spcBef>
            </a:pPr>
            <a:r>
              <a:rPr lang="en-US" altLang="zh-CN" sz="2800" dirty="0"/>
              <a:t>}//</a:t>
            </a:r>
            <a:r>
              <a:rPr lang="en-US" altLang="zh-CN" sz="2800" dirty="0" err="1" smtClean="0"/>
              <a:t>num</a:t>
            </a:r>
            <a:endParaRPr lang="en-US" altLang="zh-CN" sz="2800" dirty="0"/>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
        <p:nvSpPr>
          <p:cNvPr id="7" name="Text Box 11"/>
          <p:cNvSpPr txBox="1">
            <a:spLocks noChangeArrowheads="1"/>
          </p:cNvSpPr>
          <p:nvPr/>
        </p:nvSpPr>
        <p:spPr bwMode="auto">
          <a:xfrm>
            <a:off x="5868144" y="4947794"/>
            <a:ext cx="2627313" cy="1066800"/>
          </a:xfrm>
          <a:prstGeom prst="rect">
            <a:avLst/>
          </a:prstGeom>
          <a:noFill/>
          <a:ln w="9525">
            <a:noFill/>
            <a:miter lim="800000"/>
            <a:headEnd/>
            <a:tailEnd/>
          </a:ln>
        </p:spPr>
        <p:txBody>
          <a:bodyPr>
            <a:spAutoFit/>
          </a:bodyPr>
          <a:lstStyle/>
          <a:p>
            <a:r>
              <a:rPr lang="zh-CN" altLang="en-US" sz="3200" b="0" dirty="0">
                <a:solidFill>
                  <a:srgbClr val="0070C0"/>
                </a:solidFill>
                <a:latin typeface="隶书" pitchFamily="49" charset="-122"/>
                <a:ea typeface="隶书" pitchFamily="49" charset="-122"/>
              </a:rPr>
              <a:t>原操作</a:t>
            </a:r>
            <a:r>
              <a:rPr lang="en-US" altLang="zh-CN" sz="3200" b="0" dirty="0">
                <a:solidFill>
                  <a:srgbClr val="0070C0"/>
                </a:solidFill>
                <a:latin typeface="隶书" pitchFamily="49" charset="-122"/>
                <a:ea typeface="隶书" pitchFamily="49" charset="-122"/>
              </a:rPr>
              <a:t>:</a:t>
            </a:r>
            <a:r>
              <a:rPr lang="en-US" altLang="zh-CN" sz="3200" b="0" dirty="0">
                <a:solidFill>
                  <a:srgbClr val="0070C0"/>
                </a:solidFill>
              </a:rPr>
              <a:t> </a:t>
            </a:r>
          </a:p>
          <a:p>
            <a:r>
              <a:rPr lang="zh-CN" altLang="en-US" sz="3200" dirty="0">
                <a:solidFill>
                  <a:srgbClr val="CC0000"/>
                </a:solidFill>
                <a:ea typeface="隶书" pitchFamily="49" charset="-122"/>
              </a:rPr>
              <a:t>赋值和乘法</a:t>
            </a:r>
            <a:endParaRPr lang="zh-CN" altLang="en-US" sz="3200" b="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slide(fromBottom)">
                                      <p:cBhvr>
                                        <p:cTn id="7" dur="500"/>
                                        <p:tgtEl>
                                          <p:spTgt spid="768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3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3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715089" y="1712889"/>
            <a:ext cx="8392041" cy="1471172"/>
          </a:xfrm>
          <a:prstGeom prst="rect">
            <a:avLst/>
          </a:prstGeom>
          <a:noFill/>
          <a:ln w="9525">
            <a:noFill/>
            <a:miter lim="800000"/>
            <a:headEnd/>
            <a:tailEnd/>
          </a:ln>
        </p:spPr>
        <p:txBody>
          <a:bodyPr wrap="none">
            <a:spAutoFit/>
          </a:bodyPr>
          <a:lstStyle/>
          <a:p>
            <a:pPr>
              <a:lnSpc>
                <a:spcPct val="140000"/>
              </a:lnSpc>
            </a:pPr>
            <a:r>
              <a:rPr lang="zh-CN" altLang="en-US" sz="3200" dirty="0">
                <a:solidFill>
                  <a:srgbClr val="0070C0"/>
                </a:solidFill>
                <a:latin typeface="楷体_GB2312" pitchFamily="49" charset="-122"/>
                <a:ea typeface="楷体_GB2312" pitchFamily="49" charset="-122"/>
              </a:rPr>
              <a:t>算法的执行时间 </a:t>
            </a:r>
            <a:r>
              <a:rPr lang="en-US" altLang="zh-CN" sz="3200" b="0" dirty="0">
                <a:solidFill>
                  <a:srgbClr val="000000"/>
                </a:solidFill>
                <a:latin typeface="楷体_GB2312" pitchFamily="49" charset="-122"/>
                <a:ea typeface="楷体_GB2312" pitchFamily="49" charset="-122"/>
              </a:rPr>
              <a:t>=</a:t>
            </a:r>
          </a:p>
          <a:p>
            <a:pPr>
              <a:lnSpc>
                <a:spcPct val="140000"/>
              </a:lnSpc>
            </a:pPr>
            <a:r>
              <a:rPr lang="zh-CN" altLang="en-US" sz="3200" b="0" dirty="0">
                <a:solidFill>
                  <a:srgbClr val="000000"/>
                </a:solidFill>
                <a:latin typeface="楷体_GB2312" pitchFamily="49" charset="-122"/>
                <a:ea typeface="楷体_GB2312" pitchFamily="49" charset="-122"/>
              </a:rPr>
              <a:t>原操作</a:t>
            </a:r>
            <a:r>
              <a:rPr lang="en-US" altLang="zh-CN" sz="3200" b="0" dirty="0">
                <a:solidFill>
                  <a:srgbClr val="000000"/>
                </a:solidFill>
                <a:latin typeface="楷体_GB2312" pitchFamily="49" charset="-122"/>
                <a:ea typeface="楷体_GB2312" pitchFamily="49" charset="-122"/>
              </a:rPr>
              <a:t>(</a:t>
            </a:r>
            <a:r>
              <a:rPr lang="en-US" altLang="zh-CN" sz="3200" b="0" dirty="0" err="1">
                <a:solidFill>
                  <a:srgbClr val="000000"/>
                </a:solidFill>
                <a:latin typeface="楷体_GB2312" pitchFamily="49" charset="-122"/>
                <a:ea typeface="楷体_GB2312" pitchFamily="49" charset="-122"/>
              </a:rPr>
              <a:t>i</a:t>
            </a:r>
            <a:r>
              <a:rPr lang="en-US" altLang="zh-CN" sz="3200" b="0" dirty="0">
                <a:solidFill>
                  <a:srgbClr val="000000"/>
                </a:solidFill>
                <a:latin typeface="楷体_GB2312" pitchFamily="49" charset="-122"/>
                <a:ea typeface="楷体_GB2312" pitchFamily="49" charset="-122"/>
              </a:rPr>
              <a:t>)</a:t>
            </a:r>
            <a:r>
              <a:rPr lang="zh-CN" altLang="en-US" sz="3200" b="0" dirty="0">
                <a:solidFill>
                  <a:srgbClr val="000000"/>
                </a:solidFill>
                <a:latin typeface="楷体_GB2312" pitchFamily="49" charset="-122"/>
                <a:ea typeface="楷体_GB2312" pitchFamily="49" charset="-122"/>
              </a:rPr>
              <a:t>的执行</a:t>
            </a:r>
            <a:r>
              <a:rPr lang="zh-CN" altLang="en-US" sz="3200" dirty="0">
                <a:solidFill>
                  <a:srgbClr val="C00000"/>
                </a:solidFill>
                <a:latin typeface="楷体_GB2312" pitchFamily="49" charset="-122"/>
                <a:ea typeface="楷体_GB2312" pitchFamily="49" charset="-122"/>
              </a:rPr>
              <a:t>次数</a:t>
            </a:r>
            <a:r>
              <a:rPr lang="en-US" altLang="zh-CN" sz="3200" b="0" dirty="0">
                <a:solidFill>
                  <a:srgbClr val="000000"/>
                </a:solidFill>
                <a:latin typeface="楷体_GB2312" pitchFamily="49" charset="-122"/>
                <a:ea typeface="楷体_GB2312" pitchFamily="49" charset="-122"/>
              </a:rPr>
              <a:t>×</a:t>
            </a:r>
            <a:r>
              <a:rPr lang="zh-CN" altLang="en-US" sz="3200" b="0" dirty="0">
                <a:solidFill>
                  <a:srgbClr val="000000"/>
                </a:solidFill>
                <a:latin typeface="楷体_GB2312" pitchFamily="49" charset="-122"/>
                <a:ea typeface="楷体_GB2312" pitchFamily="49" charset="-122"/>
              </a:rPr>
              <a:t>原操作</a:t>
            </a:r>
            <a:r>
              <a:rPr lang="en-US" altLang="zh-CN" sz="3200" b="0" dirty="0">
                <a:solidFill>
                  <a:srgbClr val="000000"/>
                </a:solidFill>
                <a:latin typeface="楷体_GB2312" pitchFamily="49" charset="-122"/>
                <a:ea typeface="楷体_GB2312" pitchFamily="49" charset="-122"/>
              </a:rPr>
              <a:t>(</a:t>
            </a:r>
            <a:r>
              <a:rPr lang="en-US" altLang="zh-CN" sz="3200" b="0" dirty="0" err="1">
                <a:solidFill>
                  <a:srgbClr val="000000"/>
                </a:solidFill>
                <a:latin typeface="楷体_GB2312" pitchFamily="49" charset="-122"/>
                <a:ea typeface="楷体_GB2312" pitchFamily="49" charset="-122"/>
              </a:rPr>
              <a:t>i</a:t>
            </a:r>
            <a:r>
              <a:rPr lang="en-US" altLang="zh-CN" sz="3200" b="0" dirty="0">
                <a:solidFill>
                  <a:srgbClr val="000000"/>
                </a:solidFill>
                <a:latin typeface="楷体_GB2312" pitchFamily="49" charset="-122"/>
                <a:ea typeface="楷体_GB2312" pitchFamily="49" charset="-122"/>
              </a:rPr>
              <a:t>)</a:t>
            </a:r>
            <a:r>
              <a:rPr lang="zh-CN" altLang="en-US" sz="3200" b="0" dirty="0">
                <a:solidFill>
                  <a:srgbClr val="000000"/>
                </a:solidFill>
                <a:latin typeface="楷体_GB2312" pitchFamily="49" charset="-122"/>
                <a:ea typeface="楷体_GB2312" pitchFamily="49" charset="-122"/>
              </a:rPr>
              <a:t>的执行</a:t>
            </a:r>
            <a:r>
              <a:rPr lang="zh-CN" altLang="en-US" sz="3200" dirty="0">
                <a:solidFill>
                  <a:srgbClr val="C00000"/>
                </a:solidFill>
                <a:latin typeface="楷体_GB2312" pitchFamily="49" charset="-122"/>
                <a:ea typeface="楷体_GB2312" pitchFamily="49" charset="-122"/>
              </a:rPr>
              <a:t>时间</a:t>
            </a:r>
          </a:p>
        </p:txBody>
      </p:sp>
      <p:graphicFrame>
        <p:nvGraphicFramePr>
          <p:cNvPr id="2050" name="Object 4"/>
          <p:cNvGraphicFramePr>
            <a:graphicFrameLocks noChangeAspect="1"/>
          </p:cNvGraphicFramePr>
          <p:nvPr/>
        </p:nvGraphicFramePr>
        <p:xfrm>
          <a:off x="336492" y="2370123"/>
          <a:ext cx="674688" cy="762000"/>
        </p:xfrm>
        <a:graphic>
          <a:graphicData uri="http://schemas.openxmlformats.org/presentationml/2006/ole">
            <mc:AlternateContent xmlns:mc="http://schemas.openxmlformats.org/markup-compatibility/2006">
              <mc:Choice xmlns:v="urn:schemas-microsoft-com:vml" Requires="v">
                <p:oleObj spid="_x0000_s2077" name="文档" r:id="rId5" imgW="702360" imgH="792360" progId="Word.Document.8">
                  <p:embed/>
                </p:oleObj>
              </mc:Choice>
              <mc:Fallback>
                <p:oleObj name="文档" r:id="rId5" imgW="702360" imgH="792360"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492" y="2370123"/>
                        <a:ext cx="674688"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Text Box 5"/>
          <p:cNvSpPr txBox="1">
            <a:spLocks noChangeArrowheads="1"/>
          </p:cNvSpPr>
          <p:nvPr/>
        </p:nvSpPr>
        <p:spPr bwMode="auto">
          <a:xfrm>
            <a:off x="0" y="3502026"/>
            <a:ext cx="8382000" cy="1865126"/>
          </a:xfrm>
          <a:prstGeom prst="rect">
            <a:avLst/>
          </a:prstGeom>
          <a:noFill/>
          <a:ln w="9525">
            <a:noFill/>
            <a:miter lim="800000"/>
            <a:headEnd/>
            <a:tailEnd/>
          </a:ln>
        </p:spPr>
        <p:txBody>
          <a:bodyPr>
            <a:spAutoFit/>
          </a:bodyPr>
          <a:lstStyle/>
          <a:p>
            <a:pPr>
              <a:lnSpc>
                <a:spcPct val="120000"/>
              </a:lnSpc>
            </a:pPr>
            <a:r>
              <a:rPr lang="en-US" altLang="zh-CN" sz="3200" b="0" dirty="0">
                <a:solidFill>
                  <a:srgbClr val="000000"/>
                </a:solidFill>
                <a:latin typeface="楷体_GB2312" pitchFamily="49" charset="-122"/>
                <a:ea typeface="楷体_GB2312" pitchFamily="49" charset="-122"/>
              </a:rPr>
              <a:t>   </a:t>
            </a:r>
            <a:r>
              <a:rPr lang="zh-CN" altLang="en-US" sz="3200" u="sng" dirty="0">
                <a:solidFill>
                  <a:srgbClr val="0070C0"/>
                </a:solidFill>
                <a:latin typeface="楷体_GB2312" pitchFamily="49" charset="-122"/>
                <a:ea typeface="楷体_GB2312" pitchFamily="49" charset="-122"/>
              </a:rPr>
              <a:t>算法的执行时间</a:t>
            </a:r>
            <a:r>
              <a:rPr lang="zh-CN" altLang="en-US" sz="3200" dirty="0">
                <a:solidFill>
                  <a:srgbClr val="0070C0"/>
                </a:solidFill>
                <a:latin typeface="楷体_GB2312" pitchFamily="49" charset="-122"/>
                <a:ea typeface="楷体_GB2312" pitchFamily="49" charset="-122"/>
              </a:rPr>
              <a:t> </a:t>
            </a:r>
          </a:p>
          <a:p>
            <a:pPr>
              <a:lnSpc>
                <a:spcPct val="120000"/>
              </a:lnSpc>
            </a:pPr>
            <a:r>
              <a:rPr lang="zh-CN" altLang="en-US" sz="3200" b="0" dirty="0">
                <a:solidFill>
                  <a:srgbClr val="000000"/>
                </a:solidFill>
                <a:latin typeface="楷体_GB2312" pitchFamily="49" charset="-122"/>
                <a:ea typeface="楷体_GB2312" pitchFamily="49" charset="-122"/>
              </a:rPr>
              <a:t>        与 </a:t>
            </a:r>
          </a:p>
          <a:p>
            <a:pPr>
              <a:lnSpc>
                <a:spcPct val="120000"/>
              </a:lnSpc>
            </a:pPr>
            <a:r>
              <a:rPr lang="zh-CN" altLang="en-US" sz="3200" b="0" dirty="0" smtClean="0">
                <a:solidFill>
                  <a:srgbClr val="000000"/>
                </a:solidFill>
                <a:latin typeface="楷体_GB2312" pitchFamily="49" charset="-122"/>
                <a:ea typeface="楷体_GB2312" pitchFamily="49" charset="-122"/>
              </a:rPr>
              <a:t>  </a:t>
            </a:r>
            <a:r>
              <a:rPr lang="zh-CN" altLang="en-US" sz="3200" b="0" u="sng" dirty="0" smtClean="0">
                <a:solidFill>
                  <a:srgbClr val="000000"/>
                </a:solidFill>
                <a:latin typeface="楷体_GB2312" pitchFamily="49" charset="-122"/>
                <a:ea typeface="楷体_GB2312" pitchFamily="49" charset="-122"/>
              </a:rPr>
              <a:t>原</a:t>
            </a:r>
            <a:r>
              <a:rPr lang="zh-CN" altLang="en-US" sz="3200" b="0" u="sng" dirty="0">
                <a:solidFill>
                  <a:srgbClr val="000000"/>
                </a:solidFill>
                <a:latin typeface="楷体_GB2312" pitchFamily="49" charset="-122"/>
                <a:ea typeface="楷体_GB2312" pitchFamily="49" charset="-122"/>
              </a:rPr>
              <a:t>操作执行</a:t>
            </a:r>
            <a:r>
              <a:rPr lang="zh-CN" altLang="en-US" sz="3200" u="sng" dirty="0">
                <a:solidFill>
                  <a:srgbClr val="C00000"/>
                </a:solidFill>
                <a:latin typeface="楷体_GB2312" pitchFamily="49" charset="-122"/>
                <a:ea typeface="楷体_GB2312" pitchFamily="49" charset="-122"/>
              </a:rPr>
              <a:t>次数之和</a:t>
            </a:r>
            <a:r>
              <a:rPr lang="zh-CN" altLang="en-US" sz="3200" b="0" dirty="0">
                <a:solidFill>
                  <a:srgbClr val="000000"/>
                </a:solidFill>
                <a:latin typeface="楷体_GB2312" pitchFamily="49" charset="-122"/>
                <a:ea typeface="楷体_GB2312" pitchFamily="49" charset="-122"/>
              </a:rPr>
              <a:t>    成</a:t>
            </a:r>
            <a:r>
              <a:rPr lang="zh-CN" altLang="en-US" sz="3200" dirty="0">
                <a:solidFill>
                  <a:srgbClr val="C00000"/>
                </a:solidFill>
                <a:latin typeface="楷体_GB2312" pitchFamily="49" charset="-122"/>
                <a:ea typeface="楷体_GB2312" pitchFamily="49" charset="-122"/>
              </a:rPr>
              <a:t>正比</a:t>
            </a:r>
            <a:r>
              <a:rPr lang="zh-CN" altLang="en-US" sz="3200" b="0" dirty="0">
                <a:solidFill>
                  <a:srgbClr val="000000"/>
                </a:solidFill>
                <a:latin typeface="楷体_GB2312" pitchFamily="49" charset="-122"/>
                <a:ea typeface="楷体_GB2312" pitchFamily="49" charset="-122"/>
              </a:rPr>
              <a:t> </a:t>
            </a:r>
          </a:p>
        </p:txBody>
      </p:sp>
      <p:sp>
        <p:nvSpPr>
          <p:cNvPr id="14" name="内容占位符 13"/>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5"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slide(fromBottom)">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482544" y="1639863"/>
            <a:ext cx="7993062" cy="4038029"/>
          </a:xfrm>
          <a:prstGeom prst="rect">
            <a:avLst/>
          </a:prstGeom>
          <a:noFill/>
          <a:ln w="9525">
            <a:noFill/>
            <a:miter lim="800000"/>
            <a:headEnd/>
            <a:tailEnd/>
          </a:ln>
        </p:spPr>
        <p:txBody>
          <a:bodyPr>
            <a:spAutoFit/>
          </a:bodyPr>
          <a:lstStyle/>
          <a:p>
            <a:pPr>
              <a:lnSpc>
                <a:spcPct val="110000"/>
              </a:lnSpc>
            </a:pPr>
            <a:r>
              <a:rPr lang="zh-CN" altLang="en-US" sz="3200" b="0" dirty="0" smtClean="0">
                <a:solidFill>
                  <a:srgbClr val="000080"/>
                </a:solidFill>
                <a:latin typeface="楷体_GB2312"/>
                <a:ea typeface="楷体_GB2312"/>
                <a:cs typeface="楷体_GB2312"/>
              </a:rPr>
              <a:t>    </a:t>
            </a:r>
            <a:r>
              <a:rPr lang="zh-CN" altLang="en-US" sz="3200" b="0" dirty="0">
                <a:solidFill>
                  <a:srgbClr val="000000"/>
                </a:solidFill>
                <a:latin typeface="楷体_GB2312" pitchFamily="49" charset="-122"/>
                <a:ea typeface="楷体_GB2312" pitchFamily="49" charset="-122"/>
              </a:rPr>
              <a:t>为了便于比较同一问题的不同算法，通常的做法是，</a:t>
            </a:r>
            <a:r>
              <a:rPr lang="zh-CN" altLang="en-US" sz="3200" b="0" dirty="0" smtClean="0">
                <a:solidFill>
                  <a:srgbClr val="000000"/>
                </a:solidFill>
                <a:latin typeface="楷体_GB2312" pitchFamily="49" charset="-122"/>
                <a:ea typeface="楷体_GB2312" pitchFamily="49" charset="-122"/>
              </a:rPr>
              <a:t>从</a:t>
            </a:r>
            <a:r>
              <a:rPr lang="zh-CN" altLang="en-US" sz="3200" b="0" dirty="0">
                <a:solidFill>
                  <a:srgbClr val="000000"/>
                </a:solidFill>
                <a:latin typeface="楷体_GB2312" pitchFamily="49" charset="-122"/>
                <a:ea typeface="楷体_GB2312" pitchFamily="49" charset="-122"/>
              </a:rPr>
              <a:t>算法中选取一种对于所研究的问题来</a:t>
            </a:r>
            <a:r>
              <a:rPr lang="zh-CN" altLang="en-US" sz="3200" b="0" dirty="0" smtClean="0">
                <a:solidFill>
                  <a:srgbClr val="000000"/>
                </a:solidFill>
                <a:latin typeface="楷体_GB2312" pitchFamily="49" charset="-122"/>
                <a:ea typeface="楷体_GB2312" pitchFamily="49" charset="-122"/>
              </a:rPr>
              <a:t>说是</a:t>
            </a:r>
            <a:r>
              <a:rPr lang="zh-CN" altLang="en-US" sz="3200" dirty="0" smtClean="0">
                <a:solidFill>
                  <a:srgbClr val="C00000"/>
                </a:solidFill>
                <a:latin typeface="楷体_GB2312" pitchFamily="49" charset="-122"/>
                <a:ea typeface="楷体_GB2312" pitchFamily="49" charset="-122"/>
              </a:rPr>
              <a:t>基本操作</a:t>
            </a:r>
            <a:r>
              <a:rPr lang="zh-CN" altLang="en-US" sz="3200" b="0" dirty="0" smtClean="0">
                <a:solidFill>
                  <a:srgbClr val="000000"/>
                </a:solidFill>
                <a:latin typeface="楷体_GB2312" pitchFamily="49" charset="-122"/>
                <a:ea typeface="楷体_GB2312" pitchFamily="49" charset="-122"/>
              </a:rPr>
              <a:t>的</a:t>
            </a:r>
            <a:r>
              <a:rPr lang="zh-CN" altLang="en-US" sz="3200" b="0" dirty="0">
                <a:solidFill>
                  <a:srgbClr val="000000"/>
                </a:solidFill>
                <a:latin typeface="楷体_GB2312" pitchFamily="49" charset="-122"/>
                <a:ea typeface="楷体_GB2312" pitchFamily="49" charset="-122"/>
              </a:rPr>
              <a:t>原操作，以该基本</a:t>
            </a:r>
            <a:r>
              <a:rPr lang="zh-CN" altLang="en-US" sz="3200" b="0" dirty="0" smtClean="0">
                <a:solidFill>
                  <a:srgbClr val="000000"/>
                </a:solidFill>
                <a:latin typeface="楷体_GB2312" pitchFamily="49" charset="-122"/>
                <a:ea typeface="楷体_GB2312" pitchFamily="49" charset="-122"/>
              </a:rPr>
              <a:t>操作在</a:t>
            </a:r>
            <a:r>
              <a:rPr lang="zh-CN" altLang="en-US" sz="3200" b="0" dirty="0">
                <a:solidFill>
                  <a:srgbClr val="000000"/>
                </a:solidFill>
                <a:latin typeface="楷体_GB2312" pitchFamily="49" charset="-122"/>
                <a:ea typeface="楷体_GB2312" pitchFamily="49" charset="-122"/>
              </a:rPr>
              <a:t>算法中</a:t>
            </a:r>
            <a:r>
              <a:rPr lang="zh-CN" altLang="en-US" sz="3200" dirty="0">
                <a:solidFill>
                  <a:srgbClr val="C00000"/>
                </a:solidFill>
                <a:latin typeface="楷体_GB2312" pitchFamily="49" charset="-122"/>
                <a:ea typeface="楷体_GB2312" pitchFamily="49" charset="-122"/>
              </a:rPr>
              <a:t>重复执行的次数</a:t>
            </a:r>
            <a:r>
              <a:rPr lang="zh-CN" altLang="en-US" sz="3200" b="0" dirty="0">
                <a:solidFill>
                  <a:srgbClr val="000000"/>
                </a:solidFill>
                <a:latin typeface="楷体_GB2312" pitchFamily="49" charset="-122"/>
                <a:ea typeface="楷体_GB2312" pitchFamily="49" charset="-122"/>
              </a:rPr>
              <a:t>作为算法运行时间的衡量准则</a:t>
            </a:r>
            <a:r>
              <a:rPr lang="zh-CN" altLang="en-US" sz="3200" b="0" dirty="0" smtClean="0">
                <a:solidFill>
                  <a:srgbClr val="000000"/>
                </a:solidFill>
                <a:latin typeface="楷体_GB2312" pitchFamily="49" charset="-122"/>
                <a:ea typeface="楷体_GB2312" pitchFamily="49" charset="-122"/>
              </a:rPr>
              <a:t>。</a:t>
            </a:r>
            <a:endParaRPr lang="en-US" altLang="zh-CN" sz="3200" b="0" dirty="0" smtClean="0">
              <a:solidFill>
                <a:srgbClr val="000000"/>
              </a:solidFill>
              <a:latin typeface="楷体_GB2312" pitchFamily="49" charset="-122"/>
              <a:ea typeface="楷体_GB2312" pitchFamily="49" charset="-122"/>
            </a:endParaRPr>
          </a:p>
          <a:p>
            <a:pPr>
              <a:lnSpc>
                <a:spcPct val="110000"/>
              </a:lnSpc>
              <a:spcBef>
                <a:spcPts val="1200"/>
              </a:spcBef>
            </a:pPr>
            <a:r>
              <a:rPr lang="en-US" altLang="zh-CN" sz="3200" b="0" dirty="0">
                <a:solidFill>
                  <a:srgbClr val="000000"/>
                </a:solidFill>
                <a:latin typeface="楷体_GB2312" pitchFamily="49" charset="-122"/>
                <a:ea typeface="楷体_GB2312" pitchFamily="49" charset="-122"/>
              </a:rPr>
              <a:t> </a:t>
            </a:r>
            <a:r>
              <a:rPr lang="en-US" altLang="zh-CN" sz="3200" b="0" dirty="0" smtClean="0">
                <a:solidFill>
                  <a:srgbClr val="000000"/>
                </a:solidFill>
                <a:latin typeface="楷体_GB2312" pitchFamily="49" charset="-122"/>
                <a:ea typeface="楷体_GB2312" pitchFamily="49" charset="-122"/>
              </a:rPr>
              <a:t>   </a:t>
            </a:r>
            <a:r>
              <a:rPr lang="zh-CN" altLang="en-US" sz="3200" b="0" dirty="0" smtClean="0">
                <a:solidFill>
                  <a:srgbClr val="000000"/>
                </a:solidFill>
                <a:latin typeface="楷体_GB2312" pitchFamily="49" charset="-122"/>
                <a:ea typeface="楷体_GB2312" pitchFamily="49" charset="-122"/>
              </a:rPr>
              <a:t>语句</a:t>
            </a:r>
            <a:r>
              <a:rPr lang="zh-CN" altLang="en-US" sz="3200" b="0" dirty="0">
                <a:solidFill>
                  <a:srgbClr val="000000"/>
                </a:solidFill>
                <a:latin typeface="楷体_GB2312" pitchFamily="49" charset="-122"/>
                <a:ea typeface="楷体_GB2312" pitchFamily="49" charset="-122"/>
              </a:rPr>
              <a:t>重复执行的次数称为语句的</a:t>
            </a:r>
            <a:r>
              <a:rPr lang="zh-CN" altLang="en-US" sz="3200" dirty="0">
                <a:solidFill>
                  <a:srgbClr val="C00000"/>
                </a:solidFill>
                <a:latin typeface="楷体_GB2312" pitchFamily="49" charset="-122"/>
                <a:ea typeface="楷体_GB2312" pitchFamily="49" charset="-122"/>
              </a:rPr>
              <a:t>频度</a:t>
            </a:r>
            <a:r>
              <a:rPr lang="zh-CN" altLang="en-US" sz="3200" b="0" dirty="0" smtClean="0">
                <a:solidFill>
                  <a:srgbClr val="000000"/>
                </a:solidFill>
                <a:latin typeface="楷体_GB2312" pitchFamily="49" charset="-122"/>
                <a:ea typeface="楷体_GB2312" pitchFamily="49" charset="-122"/>
              </a:rPr>
              <a:t>，</a:t>
            </a:r>
            <a:r>
              <a:rPr lang="zh-CN" altLang="en-US" sz="3200" b="0" dirty="0">
                <a:solidFill>
                  <a:srgbClr val="000000"/>
                </a:solidFill>
                <a:latin typeface="楷体_GB2312" pitchFamily="49" charset="-122"/>
                <a:ea typeface="楷体_GB2312" pitchFamily="49" charset="-122"/>
              </a:rPr>
              <a:t>是</a:t>
            </a:r>
            <a:r>
              <a:rPr lang="zh-CN" altLang="en-US" sz="3200" dirty="0">
                <a:solidFill>
                  <a:srgbClr val="C00000"/>
                </a:solidFill>
                <a:latin typeface="楷体_GB2312" pitchFamily="49" charset="-122"/>
                <a:ea typeface="楷体_GB2312" pitchFamily="49" charset="-122"/>
              </a:rPr>
              <a:t>问题规模</a:t>
            </a:r>
            <a:r>
              <a:rPr lang="en-US" altLang="zh-CN" sz="3200" dirty="0">
                <a:solidFill>
                  <a:srgbClr val="C00000"/>
                </a:solidFill>
                <a:latin typeface="楷体_GB2312" pitchFamily="49" charset="-122"/>
                <a:ea typeface="楷体_GB2312" pitchFamily="49" charset="-122"/>
              </a:rPr>
              <a:t>n</a:t>
            </a:r>
            <a:r>
              <a:rPr lang="zh-CN" altLang="en-US" sz="3200" b="0" dirty="0">
                <a:solidFill>
                  <a:srgbClr val="000000"/>
                </a:solidFill>
                <a:latin typeface="楷体_GB2312" pitchFamily="49" charset="-122"/>
                <a:ea typeface="楷体_GB2312" pitchFamily="49" charset="-122"/>
              </a:rPr>
              <a:t>的某个函数</a:t>
            </a:r>
            <a:r>
              <a:rPr lang="en-US" altLang="zh-CN" sz="3200" dirty="0">
                <a:solidFill>
                  <a:srgbClr val="C00000"/>
                </a:solidFill>
                <a:latin typeface="楷体_GB2312" pitchFamily="49" charset="-122"/>
                <a:ea typeface="楷体_GB2312" pitchFamily="49" charset="-122"/>
              </a:rPr>
              <a:t>f(n)</a:t>
            </a:r>
            <a:r>
              <a:rPr lang="zh-CN" altLang="en-US" sz="3200" b="0" dirty="0">
                <a:solidFill>
                  <a:srgbClr val="000000"/>
                </a:solidFill>
                <a:latin typeface="楷体_GB2312" pitchFamily="49" charset="-122"/>
                <a:ea typeface="楷体_GB2312" pitchFamily="49" charset="-122"/>
              </a:rPr>
              <a:t>。 </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4294967295"/>
          </p:nvPr>
        </p:nvSpPr>
        <p:spPr>
          <a:xfrm>
            <a:off x="755576" y="1916832"/>
            <a:ext cx="7772400" cy="2835294"/>
          </a:xfrm>
        </p:spPr>
        <p:txBody>
          <a:bodyPr/>
          <a:lstStyle/>
          <a:p>
            <a:pPr marL="0" indent="808038">
              <a:lnSpc>
                <a:spcPct val="150000"/>
              </a:lnSpc>
              <a:buNone/>
            </a:pPr>
            <a:r>
              <a:rPr lang="zh-CN" altLang="en-US" dirty="0">
                <a:solidFill>
                  <a:srgbClr val="0000FF"/>
                </a:solidFill>
                <a:latin typeface="楷体_GB2312"/>
                <a:ea typeface="楷体_GB2312"/>
                <a:cs typeface="楷体_GB2312"/>
              </a:rPr>
              <a:t>简单说，</a:t>
            </a:r>
            <a:r>
              <a:rPr lang="zh-CN" altLang="en-US" b="1" dirty="0">
                <a:solidFill>
                  <a:srgbClr val="C00000"/>
                </a:solidFill>
                <a:latin typeface="楷体_GB2312"/>
                <a:ea typeface="楷体_GB2312"/>
                <a:cs typeface="楷体_GB2312"/>
              </a:rPr>
              <a:t>数据结构</a:t>
            </a:r>
            <a:r>
              <a:rPr lang="zh-CN" altLang="en-US" dirty="0">
                <a:solidFill>
                  <a:srgbClr val="0000FF"/>
                </a:solidFill>
                <a:latin typeface="楷体_GB2312"/>
                <a:ea typeface="楷体_GB2312"/>
                <a:cs typeface="楷体_GB2312"/>
              </a:rPr>
              <a:t>是一门研究非数值计算问题的程序设计中计算机的</a:t>
            </a:r>
            <a:r>
              <a:rPr lang="zh-CN" altLang="en-US" b="1" dirty="0">
                <a:solidFill>
                  <a:srgbClr val="C00000"/>
                </a:solidFill>
                <a:latin typeface="楷体_GB2312"/>
                <a:ea typeface="楷体_GB2312"/>
                <a:cs typeface="楷体_GB2312"/>
              </a:rPr>
              <a:t>操作对象</a:t>
            </a:r>
            <a:r>
              <a:rPr lang="zh-CN" altLang="en-US" dirty="0">
                <a:solidFill>
                  <a:srgbClr val="0000FF"/>
                </a:solidFill>
                <a:latin typeface="楷体_GB2312"/>
                <a:ea typeface="楷体_GB2312"/>
                <a:cs typeface="楷体_GB2312"/>
              </a:rPr>
              <a:t>以及它们之间的</a:t>
            </a:r>
            <a:r>
              <a:rPr lang="zh-CN" altLang="en-US" b="1" dirty="0">
                <a:solidFill>
                  <a:srgbClr val="C00000"/>
                </a:solidFill>
                <a:latin typeface="楷体_GB2312"/>
                <a:ea typeface="楷体_GB2312"/>
                <a:cs typeface="楷体_GB2312"/>
              </a:rPr>
              <a:t>关系</a:t>
            </a:r>
            <a:r>
              <a:rPr lang="zh-CN" altLang="en-US" dirty="0">
                <a:solidFill>
                  <a:srgbClr val="0000FF"/>
                </a:solidFill>
                <a:latin typeface="楷体_GB2312"/>
                <a:ea typeface="楷体_GB2312"/>
                <a:cs typeface="楷体_GB2312"/>
              </a:rPr>
              <a:t>和</a:t>
            </a:r>
            <a:r>
              <a:rPr lang="zh-CN" altLang="en-US" b="1" dirty="0">
                <a:solidFill>
                  <a:srgbClr val="C00000"/>
                </a:solidFill>
                <a:latin typeface="楷体_GB2312"/>
                <a:ea typeface="楷体_GB2312"/>
                <a:cs typeface="楷体_GB2312"/>
              </a:rPr>
              <a:t>运算</a:t>
            </a:r>
            <a:r>
              <a:rPr lang="zh-CN" altLang="en-US" dirty="0">
                <a:solidFill>
                  <a:srgbClr val="0000FF"/>
                </a:solidFill>
                <a:latin typeface="楷体_GB2312"/>
                <a:ea typeface="楷体_GB2312"/>
                <a:cs typeface="楷体_GB2312"/>
              </a:rPr>
              <a:t>操作的学科。</a:t>
            </a:r>
            <a:endParaRPr lang="zh-CN" altLang="en-US" dirty="0"/>
          </a:p>
        </p:txBody>
      </p:sp>
      <p:sp>
        <p:nvSpPr>
          <p:cNvPr id="6" name="内容占位符 5"/>
          <p:cNvSpPr>
            <a:spLocks noGrp="1"/>
          </p:cNvSpPr>
          <p:nvPr>
            <p:ph sz="quarter" idx="16"/>
          </p:nvPr>
        </p:nvSpPr>
        <p:spPr/>
        <p:txBody>
          <a:bodyPr/>
          <a:lstStyle/>
          <a:p>
            <a:pPr lvl="0"/>
            <a:r>
              <a:rPr dirty="0" smtClean="0"/>
              <a:t>数据结构</a:t>
            </a:r>
          </a:p>
        </p:txBody>
      </p:sp>
    </p:spTree>
    <p:extLst>
      <p:ext uri="{BB962C8B-B14F-4D97-AF65-F5344CB8AC3E}">
        <p14:creationId xmlns:p14="http://schemas.microsoft.com/office/powerpoint/2010/main" val="12782283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Text Box 3"/>
          <p:cNvSpPr txBox="1">
            <a:spLocks noChangeArrowheads="1"/>
          </p:cNvSpPr>
          <p:nvPr/>
        </p:nvSpPr>
        <p:spPr bwMode="auto">
          <a:xfrm>
            <a:off x="628650" y="1408035"/>
            <a:ext cx="6229350" cy="2357568"/>
          </a:xfrm>
          <a:prstGeom prst="rect">
            <a:avLst/>
          </a:prstGeom>
          <a:noFill/>
          <a:ln w="9525">
            <a:noFill/>
            <a:miter lim="800000"/>
            <a:headEnd/>
            <a:tailEnd/>
          </a:ln>
        </p:spPr>
        <p:txBody>
          <a:bodyPr>
            <a:spAutoFit/>
          </a:bodyPr>
          <a:lstStyle/>
          <a:p>
            <a:pPr>
              <a:lnSpc>
                <a:spcPct val="120000"/>
              </a:lnSpc>
            </a:pPr>
            <a:r>
              <a:rPr lang="en-US" altLang="zh-CN" sz="3200" dirty="0"/>
              <a:t>void </a:t>
            </a:r>
            <a:r>
              <a:rPr lang="en-US" altLang="zh-CN" sz="3200" b="0" dirty="0" err="1"/>
              <a:t>num</a:t>
            </a:r>
            <a:r>
              <a:rPr lang="en-US" altLang="zh-CN" sz="3200" b="0" dirty="0"/>
              <a:t>(</a:t>
            </a:r>
            <a:r>
              <a:rPr lang="en-US" altLang="zh-CN" sz="3200" dirty="0" err="1"/>
              <a:t>int</a:t>
            </a:r>
            <a:r>
              <a:rPr lang="en-US" altLang="zh-CN" sz="3200" b="0" dirty="0"/>
              <a:t> &amp;s, </a:t>
            </a:r>
            <a:r>
              <a:rPr lang="en-US" altLang="zh-CN" sz="3200" dirty="0" err="1"/>
              <a:t>int</a:t>
            </a:r>
            <a:r>
              <a:rPr lang="en-US" altLang="zh-CN" sz="3200" b="0" dirty="0"/>
              <a:t> n )</a:t>
            </a:r>
          </a:p>
          <a:p>
            <a:pPr>
              <a:lnSpc>
                <a:spcPct val="120000"/>
              </a:lnSpc>
            </a:pPr>
            <a:r>
              <a:rPr lang="en-US" altLang="zh-CN" sz="3200" dirty="0"/>
              <a:t>{</a:t>
            </a:r>
            <a:r>
              <a:rPr lang="en-US" altLang="zh-CN" sz="3200" b="0" dirty="0">
                <a:solidFill>
                  <a:srgbClr val="CC0000"/>
                </a:solidFill>
              </a:rPr>
              <a:t> </a:t>
            </a:r>
            <a:r>
              <a:rPr lang="en-US" altLang="zh-CN" sz="3200" b="0" dirty="0"/>
              <a:t>s=1;</a:t>
            </a:r>
          </a:p>
          <a:p>
            <a:pPr>
              <a:lnSpc>
                <a:spcPct val="120000"/>
              </a:lnSpc>
            </a:pPr>
            <a:r>
              <a:rPr lang="en-US" altLang="zh-CN" sz="3200" dirty="0">
                <a:solidFill>
                  <a:srgbClr val="6600CC"/>
                </a:solidFill>
              </a:rPr>
              <a:t>  </a:t>
            </a:r>
            <a:r>
              <a:rPr lang="en-US" altLang="zh-CN" sz="3200" dirty="0">
                <a:solidFill>
                  <a:srgbClr val="C00000"/>
                </a:solidFill>
              </a:rPr>
              <a:t>for</a:t>
            </a:r>
            <a:r>
              <a:rPr lang="en-US" altLang="zh-CN" sz="3200" b="0" dirty="0"/>
              <a:t> (</a:t>
            </a:r>
            <a:r>
              <a:rPr lang="en-US" altLang="zh-CN" sz="3200" b="0" dirty="0" err="1"/>
              <a:t>i</a:t>
            </a:r>
            <a:r>
              <a:rPr lang="en-US" altLang="zh-CN" sz="3200" b="0" dirty="0"/>
              <a:t>=1; </a:t>
            </a:r>
            <a:r>
              <a:rPr lang="en-US" altLang="zh-CN" sz="3200" b="0" dirty="0" err="1"/>
              <a:t>i</a:t>
            </a:r>
            <a:r>
              <a:rPr lang="en-US" altLang="zh-CN" sz="3200" b="0" dirty="0"/>
              <a:t>&lt;=n; </a:t>
            </a:r>
            <a:r>
              <a:rPr lang="en-US" altLang="zh-CN" sz="3200" b="0" dirty="0" err="1"/>
              <a:t>i</a:t>
            </a:r>
            <a:r>
              <a:rPr lang="en-US" altLang="zh-CN" sz="3200" b="0" dirty="0"/>
              <a:t> ++)      </a:t>
            </a:r>
            <a:r>
              <a:rPr lang="en-US" altLang="zh-CN" sz="3200" b="0" dirty="0">
                <a:solidFill>
                  <a:srgbClr val="CC0000"/>
                </a:solidFill>
              </a:rPr>
              <a:t>s=s*</a:t>
            </a:r>
            <a:r>
              <a:rPr lang="en-US" altLang="zh-CN" sz="3200" b="0" dirty="0" err="1">
                <a:solidFill>
                  <a:srgbClr val="CC0000"/>
                </a:solidFill>
              </a:rPr>
              <a:t>i</a:t>
            </a:r>
            <a:r>
              <a:rPr lang="en-US" altLang="zh-CN" sz="3200" b="0" dirty="0">
                <a:solidFill>
                  <a:srgbClr val="CC0000"/>
                </a:solidFill>
              </a:rPr>
              <a:t>;</a:t>
            </a:r>
            <a:r>
              <a:rPr lang="en-US" altLang="zh-CN" sz="3200" b="0" dirty="0"/>
              <a:t>     </a:t>
            </a:r>
            <a:endParaRPr lang="en-US" altLang="zh-CN" sz="3200" dirty="0"/>
          </a:p>
          <a:p>
            <a:r>
              <a:rPr lang="en-US" altLang="zh-CN" sz="3200" dirty="0"/>
              <a:t>}//</a:t>
            </a:r>
            <a:r>
              <a:rPr lang="en-US" altLang="zh-CN" sz="3200" dirty="0" err="1"/>
              <a:t>num</a:t>
            </a:r>
            <a:endParaRPr lang="en-US" altLang="zh-CN" sz="3200" dirty="0"/>
          </a:p>
        </p:txBody>
      </p:sp>
      <p:sp>
        <p:nvSpPr>
          <p:cNvPr id="560132" name="Text Box 4"/>
          <p:cNvSpPr txBox="1">
            <a:spLocks noChangeArrowheads="1"/>
          </p:cNvSpPr>
          <p:nvPr/>
        </p:nvSpPr>
        <p:spPr bwMode="auto">
          <a:xfrm>
            <a:off x="3955115" y="3728620"/>
            <a:ext cx="4619625" cy="1250950"/>
          </a:xfrm>
          <a:prstGeom prst="rect">
            <a:avLst/>
          </a:prstGeom>
          <a:noFill/>
          <a:ln w="9525">
            <a:noFill/>
            <a:miter lim="800000"/>
            <a:headEnd/>
            <a:tailEnd/>
          </a:ln>
        </p:spPr>
        <p:txBody>
          <a:bodyPr>
            <a:spAutoFit/>
          </a:bodyPr>
          <a:lstStyle/>
          <a:p>
            <a:r>
              <a:rPr lang="zh-CN" altLang="en-US" sz="3200" dirty="0">
                <a:solidFill>
                  <a:srgbClr val="0070C0"/>
                </a:solidFill>
                <a:latin typeface="隶书" pitchFamily="49" charset="-122"/>
                <a:ea typeface="隶书" pitchFamily="49" charset="-122"/>
              </a:rPr>
              <a:t>乘法操作的执行次数</a:t>
            </a:r>
            <a:r>
              <a:rPr lang="en-US" altLang="zh-CN" sz="3200" dirty="0">
                <a:solidFill>
                  <a:srgbClr val="0070C0"/>
                </a:solidFill>
                <a:latin typeface="隶书" pitchFamily="49" charset="-122"/>
                <a:ea typeface="隶书" pitchFamily="49" charset="-122"/>
              </a:rPr>
              <a:t>:</a:t>
            </a:r>
            <a:r>
              <a:rPr lang="en-US" altLang="zh-CN" sz="4000" dirty="0">
                <a:solidFill>
                  <a:srgbClr val="0070C0"/>
                </a:solidFill>
              </a:rPr>
              <a:t> </a:t>
            </a:r>
          </a:p>
          <a:p>
            <a:r>
              <a:rPr lang="en-US" altLang="zh-CN" sz="3600" dirty="0">
                <a:solidFill>
                  <a:srgbClr val="CC0000"/>
                </a:solidFill>
                <a:ea typeface="隶书" pitchFamily="49" charset="-122"/>
              </a:rPr>
              <a:t>   </a:t>
            </a:r>
            <a:r>
              <a:rPr lang="en-US" altLang="zh-CN" sz="3200" dirty="0">
                <a:solidFill>
                  <a:srgbClr val="C00000"/>
                </a:solidFill>
                <a:ea typeface="隶书" pitchFamily="49" charset="-122"/>
              </a:rPr>
              <a:t>f(n) =n</a:t>
            </a:r>
          </a:p>
        </p:txBody>
      </p:sp>
      <p:sp>
        <p:nvSpPr>
          <p:cNvPr id="560134" name="Text Box 6"/>
          <p:cNvSpPr txBox="1">
            <a:spLocks noChangeArrowheads="1"/>
          </p:cNvSpPr>
          <p:nvPr/>
        </p:nvSpPr>
        <p:spPr bwMode="auto">
          <a:xfrm>
            <a:off x="1038878" y="3836570"/>
            <a:ext cx="2627312" cy="1066800"/>
          </a:xfrm>
          <a:prstGeom prst="rect">
            <a:avLst/>
          </a:prstGeom>
          <a:noFill/>
          <a:ln w="9525">
            <a:noFill/>
            <a:miter lim="800000"/>
            <a:headEnd/>
            <a:tailEnd/>
          </a:ln>
        </p:spPr>
        <p:txBody>
          <a:bodyPr>
            <a:spAutoFit/>
          </a:bodyPr>
          <a:lstStyle/>
          <a:p>
            <a:r>
              <a:rPr lang="zh-CN" altLang="en-US" sz="3200" dirty="0">
                <a:solidFill>
                  <a:srgbClr val="0070C0"/>
                </a:solidFill>
                <a:latin typeface="隶书" pitchFamily="49" charset="-122"/>
                <a:ea typeface="隶书" pitchFamily="49" charset="-122"/>
              </a:rPr>
              <a:t>基本操作</a:t>
            </a:r>
            <a:r>
              <a:rPr lang="en-US" altLang="zh-CN" sz="3200" dirty="0">
                <a:solidFill>
                  <a:srgbClr val="0070C0"/>
                </a:solidFill>
                <a:latin typeface="隶书" pitchFamily="49" charset="-122"/>
                <a:ea typeface="隶书" pitchFamily="49" charset="-122"/>
              </a:rPr>
              <a:t>:</a:t>
            </a:r>
            <a:r>
              <a:rPr lang="en-US" altLang="zh-CN" sz="3200" dirty="0">
                <a:solidFill>
                  <a:srgbClr val="0070C0"/>
                </a:solidFill>
              </a:rPr>
              <a:t> </a:t>
            </a:r>
          </a:p>
          <a:p>
            <a:r>
              <a:rPr lang="zh-CN" altLang="en-US" sz="3200" dirty="0">
                <a:solidFill>
                  <a:srgbClr val="C00000"/>
                </a:solidFill>
                <a:ea typeface="隶书" pitchFamily="49" charset="-122"/>
              </a:rPr>
              <a:t>乘法操作</a:t>
            </a:r>
            <a:endParaRPr lang="zh-CN" altLang="en-US" sz="3200" b="0" dirty="0">
              <a:solidFill>
                <a:srgbClr val="C00000"/>
              </a:solidFill>
            </a:endParaRPr>
          </a:p>
        </p:txBody>
      </p:sp>
      <p:sp>
        <p:nvSpPr>
          <p:cNvPr id="101381" name="Rectangle 7"/>
          <p:cNvSpPr>
            <a:spLocks noChangeArrowheads="1"/>
          </p:cNvSpPr>
          <p:nvPr/>
        </p:nvSpPr>
        <p:spPr bwMode="auto">
          <a:xfrm>
            <a:off x="628650" y="5157192"/>
            <a:ext cx="7932737" cy="1217641"/>
          </a:xfrm>
          <a:prstGeom prst="rect">
            <a:avLst/>
          </a:prstGeom>
          <a:noFill/>
          <a:ln w="12700" cap="sq">
            <a:noFill/>
            <a:miter lim="800000"/>
            <a:headEnd type="none" w="sm" len="sm"/>
            <a:tailEnd type="none" w="sm" len="sm"/>
          </a:ln>
        </p:spPr>
        <p:txBody>
          <a:bodyPr>
            <a:spAutoFit/>
          </a:bodyPr>
          <a:lstStyle/>
          <a:p>
            <a:pPr>
              <a:lnSpc>
                <a:spcPct val="120000"/>
              </a:lnSpc>
            </a:pPr>
            <a:r>
              <a:rPr lang="en-US" altLang="zh-CN" sz="3200" dirty="0" smtClean="0"/>
              <a:t>      f(n</a:t>
            </a:r>
            <a:r>
              <a:rPr lang="en-US" altLang="zh-CN" sz="3200" dirty="0"/>
              <a:t>)</a:t>
            </a:r>
            <a:r>
              <a:rPr lang="zh-CN" altLang="en-US" sz="3200" dirty="0"/>
              <a:t>是算法中基本操作</a:t>
            </a:r>
            <a:r>
              <a:rPr lang="zh-CN" altLang="en-US" sz="3200" dirty="0">
                <a:solidFill>
                  <a:srgbClr val="C00000"/>
                </a:solidFill>
              </a:rPr>
              <a:t>重复执行的次数，</a:t>
            </a:r>
            <a:r>
              <a:rPr lang="zh-CN" altLang="en-US" sz="3200" dirty="0"/>
              <a:t>是问题规模</a:t>
            </a:r>
            <a:r>
              <a:rPr lang="en-US" altLang="zh-CN" sz="3200" dirty="0"/>
              <a:t>n</a:t>
            </a:r>
            <a:r>
              <a:rPr lang="zh-CN" altLang="en-US" sz="3200" dirty="0"/>
              <a:t>的某个</a:t>
            </a:r>
            <a:r>
              <a:rPr lang="zh-CN" altLang="en-US" sz="3200" dirty="0" smtClean="0"/>
              <a:t>函数。</a:t>
            </a:r>
            <a:endParaRPr lang="zh-CN" altLang="en-US" sz="3200" dirty="0"/>
          </a:p>
        </p:txBody>
      </p:sp>
      <p:sp>
        <p:nvSpPr>
          <p:cNvPr id="2" name="内容占位符 1"/>
          <p:cNvSpPr>
            <a:spLocks noGrp="1"/>
          </p:cNvSpPr>
          <p:nvPr>
            <p:ph sz="quarter" idx="16"/>
          </p:nvPr>
        </p:nvSpPr>
        <p:spPr/>
        <p:txBody>
          <a:bodyPr/>
          <a:lstStyle/>
          <a:p>
            <a:endParaRPr lang="zh-CN" altLang="en-US"/>
          </a:p>
        </p:txBody>
      </p:sp>
      <p:sp>
        <p:nvSpPr>
          <p:cNvPr id="7"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extLst>
      <p:ext uri="{BB962C8B-B14F-4D97-AF65-F5344CB8AC3E}">
        <p14:creationId xmlns:p14="http://schemas.microsoft.com/office/powerpoint/2010/main" val="1690206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60131"/>
                                        </p:tgtEl>
                                        <p:attrNameLst>
                                          <p:attrName>style.visibility</p:attrName>
                                        </p:attrNameLst>
                                      </p:cBhvr>
                                      <p:to>
                                        <p:strVal val="visible"/>
                                      </p:to>
                                    </p:set>
                                    <p:animEffect transition="in" filter="wipe(down)">
                                      <p:cBhvr>
                                        <p:cTn id="7" dur="500"/>
                                        <p:tgtEl>
                                          <p:spTgt spid="560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560134">
                                            <p:txEl>
                                              <p:pRg st="0" end="0"/>
                                            </p:txEl>
                                          </p:spTgt>
                                        </p:tgtEl>
                                        <p:attrNameLst>
                                          <p:attrName>style.visibility</p:attrName>
                                        </p:attrNameLst>
                                      </p:cBhvr>
                                      <p:to>
                                        <p:strVal val="visible"/>
                                      </p:to>
                                    </p:set>
                                    <p:animEffect transition="in" filter="wipe(left)">
                                      <p:cBhvr>
                                        <p:cTn id="12" dur="300"/>
                                        <p:tgtEl>
                                          <p:spTgt spid="5601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60134">
                                            <p:txEl>
                                              <p:pRg st="1" end="1"/>
                                            </p:txEl>
                                          </p:spTgt>
                                        </p:tgtEl>
                                        <p:attrNameLst>
                                          <p:attrName>style.visibility</p:attrName>
                                        </p:attrNameLst>
                                      </p:cBhvr>
                                      <p:to>
                                        <p:strVal val="visible"/>
                                      </p:to>
                                    </p:set>
                                    <p:animEffect transition="in" filter="wipe(left)">
                                      <p:cBhvr>
                                        <p:cTn id="17" dur="300"/>
                                        <p:tgtEl>
                                          <p:spTgt spid="56013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60132">
                                            <p:txEl>
                                              <p:pRg st="0" end="0"/>
                                            </p:txEl>
                                          </p:spTgt>
                                        </p:tgtEl>
                                        <p:attrNameLst>
                                          <p:attrName>style.visibility</p:attrName>
                                        </p:attrNameLst>
                                      </p:cBhvr>
                                      <p:to>
                                        <p:strVal val="visible"/>
                                      </p:to>
                                    </p:set>
                                    <p:animEffect transition="in" filter="wipe(left)">
                                      <p:cBhvr>
                                        <p:cTn id="22" dur="300"/>
                                        <p:tgtEl>
                                          <p:spTgt spid="56013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560132">
                                            <p:txEl>
                                              <p:pRg st="1" end="1"/>
                                            </p:txEl>
                                          </p:spTgt>
                                        </p:tgtEl>
                                        <p:attrNameLst>
                                          <p:attrName>style.visibility</p:attrName>
                                        </p:attrNameLst>
                                      </p:cBhvr>
                                      <p:to>
                                        <p:strVal val="visible"/>
                                      </p:to>
                                    </p:set>
                                    <p:animEffect transition="in" filter="wipe(left)">
                                      <p:cBhvr>
                                        <p:cTn id="27" dur="300"/>
                                        <p:tgtEl>
                                          <p:spTgt spid="56013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101381"/>
                                        </p:tgtEl>
                                        <p:attrNameLst>
                                          <p:attrName>style.visibility</p:attrName>
                                        </p:attrNameLst>
                                      </p:cBhvr>
                                      <p:to>
                                        <p:strVal val="visible"/>
                                      </p:to>
                                    </p:set>
                                    <p:anim calcmode="lin" valueType="num">
                                      <p:cBhvr>
                                        <p:cTn id="32" dur="1000" fill="hold"/>
                                        <p:tgtEl>
                                          <p:spTgt spid="101381"/>
                                        </p:tgtEl>
                                        <p:attrNameLst>
                                          <p:attrName>ppt_w</p:attrName>
                                        </p:attrNameLst>
                                      </p:cBhvr>
                                      <p:tavLst>
                                        <p:tav tm="0">
                                          <p:val>
                                            <p:strVal val="#ppt_w*0.70"/>
                                          </p:val>
                                        </p:tav>
                                        <p:tav tm="100000">
                                          <p:val>
                                            <p:strVal val="#ppt_w"/>
                                          </p:val>
                                        </p:tav>
                                      </p:tavLst>
                                    </p:anim>
                                    <p:anim calcmode="lin" valueType="num">
                                      <p:cBhvr>
                                        <p:cTn id="33" dur="1000" fill="hold"/>
                                        <p:tgtEl>
                                          <p:spTgt spid="101381"/>
                                        </p:tgtEl>
                                        <p:attrNameLst>
                                          <p:attrName>ppt_h</p:attrName>
                                        </p:attrNameLst>
                                      </p:cBhvr>
                                      <p:tavLst>
                                        <p:tav tm="0">
                                          <p:val>
                                            <p:strVal val="#ppt_h"/>
                                          </p:val>
                                        </p:tav>
                                        <p:tav tm="100000">
                                          <p:val>
                                            <p:strVal val="#ppt_h"/>
                                          </p:val>
                                        </p:tav>
                                      </p:tavLst>
                                    </p:anim>
                                    <p:animEffect transition="in" filter="fade">
                                      <p:cBhvr>
                                        <p:cTn id="34" dur="10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1" grpId="0"/>
      <p:bldP spid="560132" grpId="0" build="p" autoUpdateAnimBg="0"/>
      <p:bldP spid="560134" grpId="0" build="p" autoUpdateAnimBg="0"/>
      <p:bldP spid="10138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86383" y="4677163"/>
            <a:ext cx="8618537" cy="1126462"/>
          </a:xfrm>
          <a:prstGeom prst="rect">
            <a:avLst/>
          </a:prstGeom>
          <a:noFill/>
          <a:ln w="9525">
            <a:noFill/>
            <a:miter lim="800000"/>
            <a:headEnd/>
            <a:tailEnd/>
          </a:ln>
        </p:spPr>
        <p:txBody>
          <a:bodyPr>
            <a:spAutoFit/>
          </a:bodyPr>
          <a:lstStyle/>
          <a:p>
            <a:pPr>
              <a:lnSpc>
                <a:spcPct val="120000"/>
              </a:lnSpc>
            </a:pPr>
            <a:r>
              <a:rPr lang="en-US" altLang="zh-CN" sz="2800" b="0" dirty="0">
                <a:solidFill>
                  <a:srgbClr val="000000"/>
                </a:solidFill>
                <a:ea typeface="楷体_GB2312"/>
              </a:rPr>
              <a:t>       </a:t>
            </a:r>
            <a:r>
              <a:rPr lang="zh-CN" altLang="en-US" sz="2800" b="0" dirty="0">
                <a:solidFill>
                  <a:srgbClr val="000000"/>
                </a:solidFill>
                <a:ea typeface="楷体_GB2312"/>
              </a:rPr>
              <a:t>假如，随着问题规模 </a:t>
            </a:r>
            <a:r>
              <a:rPr lang="en-US" altLang="zh-CN" sz="2800" b="0" dirty="0">
                <a:solidFill>
                  <a:srgbClr val="000000"/>
                </a:solidFill>
                <a:ea typeface="楷体_GB2312"/>
              </a:rPr>
              <a:t>n </a:t>
            </a:r>
            <a:r>
              <a:rPr lang="zh-CN" altLang="en-US" sz="2800" b="0" dirty="0">
                <a:solidFill>
                  <a:srgbClr val="000000"/>
                </a:solidFill>
                <a:ea typeface="楷体_GB2312"/>
              </a:rPr>
              <a:t>的增长，算法执行时间的增长率和 </a:t>
            </a:r>
            <a:r>
              <a:rPr lang="en-US" altLang="zh-CN" sz="2800" b="0" dirty="0">
                <a:solidFill>
                  <a:srgbClr val="000000"/>
                </a:solidFill>
                <a:ea typeface="楷体_GB2312"/>
              </a:rPr>
              <a:t>f(n) </a:t>
            </a:r>
            <a:r>
              <a:rPr lang="zh-CN" altLang="en-US" sz="2800" b="0" dirty="0">
                <a:solidFill>
                  <a:srgbClr val="000000"/>
                </a:solidFill>
                <a:ea typeface="楷体_GB2312"/>
              </a:rPr>
              <a:t>的增长率相同，</a:t>
            </a:r>
            <a:r>
              <a:rPr lang="zh-CN" altLang="en-US" sz="2800" b="0" dirty="0" smtClean="0">
                <a:solidFill>
                  <a:srgbClr val="000000"/>
                </a:solidFill>
                <a:ea typeface="楷体_GB2312"/>
              </a:rPr>
              <a:t>则：</a:t>
            </a:r>
            <a:endParaRPr lang="zh-CN" altLang="en-US" sz="2800" b="0" dirty="0">
              <a:solidFill>
                <a:srgbClr val="000000"/>
              </a:solidFill>
              <a:ea typeface="楷体_GB2312"/>
            </a:endParaRPr>
          </a:p>
        </p:txBody>
      </p:sp>
      <p:sp>
        <p:nvSpPr>
          <p:cNvPr id="75779" name="Text Box 3"/>
          <p:cNvSpPr txBox="1">
            <a:spLocks noChangeArrowheads="1"/>
          </p:cNvSpPr>
          <p:nvPr/>
        </p:nvSpPr>
        <p:spPr bwMode="auto">
          <a:xfrm>
            <a:off x="2915816" y="4092388"/>
            <a:ext cx="2671501" cy="584775"/>
          </a:xfrm>
          <a:prstGeom prst="rect">
            <a:avLst/>
          </a:prstGeom>
          <a:noFill/>
          <a:ln w="9525">
            <a:noFill/>
            <a:miter lim="800000"/>
            <a:headEnd/>
            <a:tailEnd/>
          </a:ln>
        </p:spPr>
        <p:txBody>
          <a:bodyPr wrap="none">
            <a:spAutoFit/>
          </a:bodyPr>
          <a:lstStyle/>
          <a:p>
            <a:r>
              <a:rPr lang="en-US" altLang="zh-CN" sz="3200" b="0" dirty="0">
                <a:solidFill>
                  <a:srgbClr val="000000"/>
                </a:solidFill>
                <a:ea typeface="楷体_GB2312"/>
              </a:rPr>
              <a:t>T (n) = </a:t>
            </a:r>
            <a:r>
              <a:rPr lang="en-US" altLang="zh-CN" sz="3200" dirty="0">
                <a:solidFill>
                  <a:srgbClr val="C00000"/>
                </a:solidFill>
                <a:ea typeface="楷体_GB2312"/>
              </a:rPr>
              <a:t>O(f(n))</a:t>
            </a:r>
          </a:p>
        </p:txBody>
      </p:sp>
      <p:sp>
        <p:nvSpPr>
          <p:cNvPr id="75780" name="Text Box 4"/>
          <p:cNvSpPr txBox="1">
            <a:spLocks noChangeArrowheads="1"/>
          </p:cNvSpPr>
          <p:nvPr/>
        </p:nvSpPr>
        <p:spPr bwMode="auto">
          <a:xfrm>
            <a:off x="993726" y="5949280"/>
            <a:ext cx="5905719" cy="523220"/>
          </a:xfrm>
          <a:prstGeom prst="rect">
            <a:avLst/>
          </a:prstGeom>
          <a:noFill/>
          <a:ln w="9525">
            <a:noFill/>
            <a:miter lim="800000"/>
            <a:headEnd/>
            <a:tailEnd/>
          </a:ln>
        </p:spPr>
        <p:txBody>
          <a:bodyPr wrap="none">
            <a:spAutoFit/>
          </a:bodyPr>
          <a:lstStyle/>
          <a:p>
            <a:r>
              <a:rPr lang="zh-CN" altLang="en-US" sz="2800" b="0" dirty="0">
                <a:solidFill>
                  <a:srgbClr val="000000"/>
                </a:solidFill>
                <a:latin typeface="楷体_GB2312" pitchFamily="49" charset="-122"/>
                <a:ea typeface="楷体_GB2312"/>
              </a:rPr>
              <a:t>称</a:t>
            </a:r>
            <a:r>
              <a:rPr lang="en-US" altLang="zh-CN" sz="2800" b="0" dirty="0">
                <a:solidFill>
                  <a:srgbClr val="000000"/>
                </a:solidFill>
                <a:ea typeface="楷体_GB2312"/>
              </a:rPr>
              <a:t>T (n) </a:t>
            </a:r>
            <a:r>
              <a:rPr lang="zh-CN" altLang="en-US" sz="2800" b="0" dirty="0">
                <a:solidFill>
                  <a:srgbClr val="000000"/>
                </a:solidFill>
                <a:ea typeface="楷体_GB2312"/>
              </a:rPr>
              <a:t>为算法的</a:t>
            </a:r>
            <a:r>
              <a:rPr lang="en-US" altLang="zh-CN" sz="2800" dirty="0">
                <a:solidFill>
                  <a:srgbClr val="C00000"/>
                </a:solidFill>
                <a:ea typeface="楷体_GB2312"/>
              </a:rPr>
              <a:t>(</a:t>
            </a:r>
            <a:r>
              <a:rPr lang="zh-CN" altLang="en-US" sz="2800" dirty="0">
                <a:solidFill>
                  <a:srgbClr val="C00000"/>
                </a:solidFill>
                <a:ea typeface="楷体_GB2312"/>
              </a:rPr>
              <a:t>渐近</a:t>
            </a:r>
            <a:r>
              <a:rPr lang="en-US" altLang="zh-CN" sz="2800" dirty="0">
                <a:solidFill>
                  <a:srgbClr val="C00000"/>
                </a:solidFill>
                <a:ea typeface="楷体_GB2312"/>
              </a:rPr>
              <a:t>)</a:t>
            </a:r>
            <a:r>
              <a:rPr lang="zh-CN" altLang="en-US" sz="2800" dirty="0">
                <a:solidFill>
                  <a:srgbClr val="C00000"/>
                </a:solidFill>
                <a:ea typeface="楷体_GB2312"/>
              </a:rPr>
              <a:t>时间复杂度</a:t>
            </a:r>
            <a:r>
              <a:rPr lang="zh-CN" altLang="en-US" sz="2800" b="0" dirty="0">
                <a:solidFill>
                  <a:srgbClr val="000000"/>
                </a:solidFill>
                <a:ea typeface="楷体_GB2312"/>
              </a:rPr>
              <a:t>。</a:t>
            </a:r>
          </a:p>
        </p:txBody>
      </p:sp>
      <p:sp>
        <p:nvSpPr>
          <p:cNvPr id="75781" name="Rectangle 5"/>
          <p:cNvSpPr>
            <a:spLocks noChangeArrowheads="1"/>
          </p:cNvSpPr>
          <p:nvPr/>
        </p:nvSpPr>
        <p:spPr bwMode="auto">
          <a:xfrm>
            <a:off x="215516" y="3475684"/>
            <a:ext cx="8280400" cy="609398"/>
          </a:xfrm>
          <a:prstGeom prst="rect">
            <a:avLst/>
          </a:prstGeom>
          <a:noFill/>
          <a:ln w="12700" cap="sq">
            <a:noFill/>
            <a:miter lim="800000"/>
            <a:headEnd type="none" w="sm" len="sm"/>
            <a:tailEnd type="none" w="sm" len="sm"/>
          </a:ln>
        </p:spPr>
        <p:txBody>
          <a:bodyPr>
            <a:spAutoFit/>
          </a:bodyPr>
          <a:lstStyle/>
          <a:p>
            <a:pPr>
              <a:lnSpc>
                <a:spcPct val="120000"/>
              </a:lnSpc>
            </a:pPr>
            <a:r>
              <a:rPr lang="en-US" altLang="zh-CN" sz="2800" b="0" dirty="0">
                <a:solidFill>
                  <a:srgbClr val="000000"/>
                </a:solidFill>
                <a:latin typeface="楷体_GB2312" pitchFamily="49" charset="-122"/>
                <a:ea typeface="楷体_GB2312"/>
              </a:rPr>
              <a:t>    </a:t>
            </a:r>
            <a:r>
              <a:rPr lang="zh-CN" altLang="en-US" sz="2800" b="0" dirty="0">
                <a:solidFill>
                  <a:srgbClr val="000000"/>
                </a:solidFill>
                <a:latin typeface="楷体_GB2312" pitchFamily="49" charset="-122"/>
                <a:ea typeface="楷体_GB2312"/>
              </a:rPr>
              <a:t>一般情况下</a:t>
            </a:r>
            <a:r>
              <a:rPr lang="zh-CN" altLang="en-US" sz="2800" b="0" dirty="0" smtClean="0">
                <a:solidFill>
                  <a:srgbClr val="000000"/>
                </a:solidFill>
                <a:latin typeface="楷体_GB2312" pitchFamily="49" charset="-122"/>
                <a:ea typeface="楷体_GB2312"/>
              </a:rPr>
              <a:t>，算法</a:t>
            </a:r>
            <a:r>
              <a:rPr lang="zh-CN" altLang="en-US" sz="2800" b="0" dirty="0">
                <a:solidFill>
                  <a:srgbClr val="000000"/>
                </a:solidFill>
                <a:latin typeface="楷体_GB2312" pitchFamily="49" charset="-122"/>
                <a:ea typeface="楷体_GB2312"/>
              </a:rPr>
              <a:t>的时间量度记</a:t>
            </a:r>
            <a:r>
              <a:rPr lang="zh-CN" altLang="en-US" sz="2800" b="0" dirty="0" smtClean="0">
                <a:solidFill>
                  <a:srgbClr val="000000"/>
                </a:solidFill>
                <a:latin typeface="楷体_GB2312" pitchFamily="49" charset="-122"/>
                <a:ea typeface="楷体_GB2312"/>
              </a:rPr>
              <a:t>作：</a:t>
            </a:r>
            <a:endParaRPr lang="zh-CN" altLang="en-US" sz="2800" b="0" dirty="0">
              <a:solidFill>
                <a:srgbClr val="000000"/>
              </a:solidFill>
              <a:latin typeface="楷体_GB2312" pitchFamily="49" charset="-122"/>
              <a:ea typeface="楷体_GB2312"/>
            </a:endParaRPr>
          </a:p>
        </p:txBody>
      </p:sp>
      <p:sp>
        <p:nvSpPr>
          <p:cNvPr id="15" name="内容占位符 14"/>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
        <p:nvSpPr>
          <p:cNvPr id="8" name="Text Box 3"/>
          <p:cNvSpPr txBox="1">
            <a:spLocks noChangeArrowheads="1"/>
          </p:cNvSpPr>
          <p:nvPr/>
        </p:nvSpPr>
        <p:spPr bwMode="auto">
          <a:xfrm>
            <a:off x="502853" y="1545347"/>
            <a:ext cx="7993063" cy="1988237"/>
          </a:xfrm>
          <a:prstGeom prst="rect">
            <a:avLst/>
          </a:prstGeom>
          <a:noFill/>
          <a:ln w="9525">
            <a:noFill/>
            <a:miter lim="800000"/>
            <a:headEnd/>
            <a:tailEnd/>
          </a:ln>
        </p:spPr>
        <p:txBody>
          <a:bodyPr>
            <a:spAutoFit/>
          </a:bodyPr>
          <a:lstStyle/>
          <a:p>
            <a:pPr>
              <a:lnSpc>
                <a:spcPct val="110000"/>
              </a:lnSpc>
            </a:pPr>
            <a:r>
              <a:rPr lang="en-US" altLang="zh-CN" sz="2800" b="0" dirty="0">
                <a:solidFill>
                  <a:srgbClr val="000000"/>
                </a:solidFill>
                <a:latin typeface="楷体_GB2312" pitchFamily="49" charset="-122"/>
                <a:ea typeface="楷体_GB2312" pitchFamily="49" charset="-122"/>
              </a:rPr>
              <a:t>   </a:t>
            </a:r>
            <a:r>
              <a:rPr lang="zh-CN" altLang="en-US" sz="2800" b="0" dirty="0" smtClean="0">
                <a:solidFill>
                  <a:srgbClr val="000000"/>
                </a:solidFill>
                <a:latin typeface="楷体_GB2312" pitchFamily="49" charset="-122"/>
                <a:ea typeface="楷体_GB2312" pitchFamily="49" charset="-122"/>
              </a:rPr>
              <a:t>由于</a:t>
            </a:r>
            <a:r>
              <a:rPr lang="zh-CN" altLang="en-US" sz="2800" b="0" dirty="0">
                <a:solidFill>
                  <a:srgbClr val="000000"/>
                </a:solidFill>
                <a:latin typeface="楷体_GB2312" pitchFamily="49" charset="-122"/>
                <a:ea typeface="楷体_GB2312" pitchFamily="49" charset="-122"/>
              </a:rPr>
              <a:t>算法的时间复杂度考虑的只是对于问题规模</a:t>
            </a:r>
            <a:r>
              <a:rPr lang="en-US" altLang="zh-CN" sz="2800" b="0" dirty="0">
                <a:solidFill>
                  <a:srgbClr val="000000"/>
                </a:solidFill>
                <a:latin typeface="楷体_GB2312" pitchFamily="49" charset="-122"/>
                <a:ea typeface="楷体_GB2312" pitchFamily="49" charset="-122"/>
              </a:rPr>
              <a:t>n</a:t>
            </a:r>
            <a:r>
              <a:rPr lang="zh-CN" altLang="en-US" sz="2800" b="0" dirty="0">
                <a:solidFill>
                  <a:srgbClr val="000000"/>
                </a:solidFill>
                <a:latin typeface="楷体_GB2312" pitchFamily="49" charset="-122"/>
                <a:ea typeface="楷体_GB2312" pitchFamily="49" charset="-122"/>
              </a:rPr>
              <a:t>的增长率，则在难以精确计算基本操作执行次数（或语句频度）的情况下，只需求出它关于</a:t>
            </a:r>
            <a:r>
              <a:rPr lang="en-US" altLang="zh-CN" sz="2800" b="0" dirty="0">
                <a:solidFill>
                  <a:srgbClr val="000000"/>
                </a:solidFill>
                <a:latin typeface="楷体_GB2312" pitchFamily="49" charset="-122"/>
                <a:ea typeface="楷体_GB2312" pitchFamily="49" charset="-122"/>
              </a:rPr>
              <a:t>n</a:t>
            </a:r>
            <a:r>
              <a:rPr lang="zh-CN" altLang="en-US" sz="2800" b="0" dirty="0">
                <a:solidFill>
                  <a:srgbClr val="000000"/>
                </a:solidFill>
                <a:latin typeface="楷体_GB2312" pitchFamily="49" charset="-122"/>
                <a:ea typeface="楷体_GB2312" pitchFamily="49" charset="-122"/>
              </a:rPr>
              <a:t>的</a:t>
            </a:r>
            <a:r>
              <a:rPr lang="zh-CN" altLang="en-US" sz="2800" dirty="0">
                <a:solidFill>
                  <a:srgbClr val="C00000"/>
                </a:solidFill>
                <a:latin typeface="楷体_GB2312" pitchFamily="49" charset="-122"/>
                <a:ea typeface="楷体_GB2312" pitchFamily="49" charset="-122"/>
              </a:rPr>
              <a:t>增长率</a:t>
            </a:r>
            <a:r>
              <a:rPr lang="zh-CN" altLang="en-US" sz="2800" b="0" dirty="0">
                <a:solidFill>
                  <a:srgbClr val="000000"/>
                </a:solidFill>
                <a:latin typeface="楷体_GB2312" pitchFamily="49" charset="-122"/>
                <a:ea typeface="楷体_GB2312" pitchFamily="49" charset="-122"/>
              </a:rPr>
              <a:t>或</a:t>
            </a:r>
            <a:r>
              <a:rPr lang="zh-CN" altLang="en-US" sz="2800" dirty="0">
                <a:solidFill>
                  <a:srgbClr val="C00000"/>
                </a:solidFill>
                <a:latin typeface="楷体_GB2312" pitchFamily="49" charset="-122"/>
                <a:ea typeface="楷体_GB2312" pitchFamily="49" charset="-122"/>
              </a:rPr>
              <a:t>阶</a:t>
            </a:r>
            <a:r>
              <a:rPr lang="zh-CN" altLang="en-US" sz="2800" b="0" dirty="0">
                <a:solidFill>
                  <a:srgbClr val="000000"/>
                </a:solidFill>
                <a:latin typeface="楷体_GB2312" pitchFamily="49" charset="-122"/>
                <a:ea typeface="楷体_GB2312" pitchFamily="49" charset="-122"/>
              </a:rPr>
              <a:t>即可</a:t>
            </a:r>
            <a:r>
              <a:rPr lang="zh-CN" altLang="en-US" sz="2800" b="0" dirty="0" smtClean="0">
                <a:solidFill>
                  <a:srgbClr val="000000"/>
                </a:solidFill>
                <a:latin typeface="楷体_GB2312" pitchFamily="49" charset="-122"/>
                <a:ea typeface="楷体_GB2312" pitchFamily="49" charset="-122"/>
              </a:rPr>
              <a:t>。</a:t>
            </a:r>
            <a:endParaRPr lang="zh-CN" altLang="en-US" sz="2800" b="0" dirty="0">
              <a:solidFill>
                <a:srgbClr val="0000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1530324"/>
            <a:ext cx="4195763" cy="523220"/>
          </a:xfrm>
          <a:prstGeom prst="rect">
            <a:avLst/>
          </a:prstGeom>
          <a:noFill/>
          <a:ln w="9525">
            <a:noFill/>
            <a:miter lim="800000"/>
            <a:headEnd/>
            <a:tailEnd/>
          </a:ln>
        </p:spPr>
        <p:txBody>
          <a:bodyPr>
            <a:spAutoFit/>
          </a:bodyPr>
          <a:lstStyle/>
          <a:p>
            <a:pPr>
              <a:spcBef>
                <a:spcPct val="50000"/>
              </a:spcBef>
              <a:buSzPct val="90000"/>
            </a:pPr>
            <a:r>
              <a:rPr lang="zh-CN" altLang="en-US" sz="2800" b="0" dirty="0">
                <a:solidFill>
                  <a:srgbClr val="000000"/>
                </a:solidFill>
                <a:latin typeface="Tahoma" pitchFamily="34" charset="0"/>
                <a:ea typeface="楷体_GB2312" pitchFamily="49" charset="-122"/>
              </a:rPr>
              <a:t>例</a:t>
            </a:r>
            <a:r>
              <a:rPr lang="zh-CN" altLang="en-US" sz="2800" b="0" dirty="0" smtClean="0">
                <a:solidFill>
                  <a:srgbClr val="000000"/>
                </a:solidFill>
                <a:latin typeface="Tahoma" pitchFamily="34" charset="0"/>
                <a:ea typeface="楷体_GB2312" pitchFamily="49" charset="-122"/>
              </a:rPr>
              <a:t>：</a:t>
            </a:r>
            <a:r>
              <a:rPr lang="zh-CN" altLang="en-US" sz="2800" b="0" dirty="0" smtClean="0">
                <a:solidFill>
                  <a:srgbClr val="000000"/>
                </a:solidFill>
                <a:latin typeface="Tahoma" pitchFamily="34" charset="0"/>
              </a:rPr>
              <a:t>  </a:t>
            </a:r>
            <a:r>
              <a:rPr lang="en-US" altLang="zh-CN" sz="2800" b="0" dirty="0" smtClean="0">
                <a:solidFill>
                  <a:srgbClr val="000000"/>
                </a:solidFill>
                <a:latin typeface="Tahoma" pitchFamily="34" charset="0"/>
              </a:rPr>
              <a:t>1.  ++</a:t>
            </a:r>
            <a:r>
              <a:rPr lang="en-US" altLang="zh-CN" sz="2800" b="0" dirty="0">
                <a:solidFill>
                  <a:srgbClr val="000000"/>
                </a:solidFill>
                <a:latin typeface="Tahoma" pitchFamily="34" charset="0"/>
              </a:rPr>
              <a:t>x;                                 </a:t>
            </a:r>
          </a:p>
        </p:txBody>
      </p:sp>
      <p:sp>
        <p:nvSpPr>
          <p:cNvPr id="78851" name="Rectangle 3"/>
          <p:cNvSpPr>
            <a:spLocks noChangeArrowheads="1"/>
          </p:cNvSpPr>
          <p:nvPr/>
        </p:nvSpPr>
        <p:spPr bwMode="auto">
          <a:xfrm>
            <a:off x="957213" y="2151045"/>
            <a:ext cx="4897437" cy="1160463"/>
          </a:xfrm>
          <a:prstGeom prst="rect">
            <a:avLst/>
          </a:prstGeom>
          <a:noFill/>
          <a:ln w="9525">
            <a:noFill/>
            <a:miter lim="800000"/>
            <a:headEnd/>
            <a:tailEnd/>
          </a:ln>
        </p:spPr>
        <p:txBody>
          <a:bodyPr>
            <a:spAutoFit/>
          </a:bodyPr>
          <a:lstStyle/>
          <a:p>
            <a:pPr>
              <a:spcBef>
                <a:spcPct val="50000"/>
              </a:spcBef>
              <a:buSzPct val="90000"/>
            </a:pPr>
            <a:r>
              <a:rPr lang="en-US" altLang="zh-CN" sz="2800" b="0" dirty="0" smtClean="0">
                <a:solidFill>
                  <a:srgbClr val="000000"/>
                </a:solidFill>
                <a:latin typeface="Tahoma" pitchFamily="34" charset="0"/>
              </a:rPr>
              <a:t>2.  for </a:t>
            </a:r>
            <a:r>
              <a:rPr lang="en-US" altLang="zh-CN" sz="2800" b="0" dirty="0">
                <a:solidFill>
                  <a:srgbClr val="000000"/>
                </a:solidFill>
                <a:latin typeface="Tahoma" pitchFamily="34" charset="0"/>
              </a:rPr>
              <a:t>(</a:t>
            </a:r>
            <a:r>
              <a:rPr lang="en-US" altLang="zh-CN" sz="2800" b="0" dirty="0" err="1">
                <a:solidFill>
                  <a:srgbClr val="000000"/>
                </a:solidFill>
                <a:latin typeface="Tahoma" pitchFamily="34" charset="0"/>
              </a:rPr>
              <a:t>i</a:t>
            </a:r>
            <a:r>
              <a:rPr lang="en-US" altLang="zh-CN" sz="2800" b="0" dirty="0">
                <a:solidFill>
                  <a:srgbClr val="000000"/>
                </a:solidFill>
                <a:latin typeface="Tahoma" pitchFamily="34" charset="0"/>
              </a:rPr>
              <a:t>=1;i&lt;=</a:t>
            </a:r>
            <a:r>
              <a:rPr lang="en-US" altLang="zh-CN" sz="2800" b="0" dirty="0" err="1">
                <a:solidFill>
                  <a:srgbClr val="000000"/>
                </a:solidFill>
                <a:latin typeface="Tahoma" pitchFamily="34" charset="0"/>
              </a:rPr>
              <a:t>n;i</a:t>
            </a:r>
            <a:r>
              <a:rPr lang="en-US" altLang="zh-CN" sz="2800" b="0" dirty="0">
                <a:solidFill>
                  <a:srgbClr val="000000"/>
                </a:solidFill>
                <a:latin typeface="Tahoma" pitchFamily="34" charset="0"/>
              </a:rPr>
              <a:t>++) </a:t>
            </a:r>
          </a:p>
          <a:p>
            <a:pPr>
              <a:spcBef>
                <a:spcPct val="50000"/>
              </a:spcBef>
              <a:buSzPct val="90000"/>
            </a:pPr>
            <a:r>
              <a:rPr lang="en-US" altLang="zh-CN" sz="2800" b="0" dirty="0">
                <a:solidFill>
                  <a:srgbClr val="000000"/>
                </a:solidFill>
                <a:latin typeface="Tahoma" pitchFamily="34" charset="0"/>
              </a:rPr>
              <a:t>               {++x;}</a:t>
            </a:r>
          </a:p>
        </p:txBody>
      </p:sp>
      <p:sp>
        <p:nvSpPr>
          <p:cNvPr id="78852" name="Rectangle 4"/>
          <p:cNvSpPr>
            <a:spLocks noChangeArrowheads="1"/>
          </p:cNvSpPr>
          <p:nvPr/>
        </p:nvSpPr>
        <p:spPr bwMode="auto">
          <a:xfrm>
            <a:off x="5975350" y="1639863"/>
            <a:ext cx="3168650" cy="519113"/>
          </a:xfrm>
          <a:prstGeom prst="rect">
            <a:avLst/>
          </a:prstGeom>
          <a:noFill/>
          <a:ln w="9525">
            <a:noFill/>
            <a:miter lim="800000"/>
            <a:headEnd/>
            <a:tailEnd/>
          </a:ln>
        </p:spPr>
        <p:txBody>
          <a:bodyPr>
            <a:spAutoFit/>
          </a:bodyPr>
          <a:lstStyle/>
          <a:p>
            <a:pPr>
              <a:spcBef>
                <a:spcPct val="50000"/>
              </a:spcBef>
              <a:buSzPct val="90000"/>
            </a:pPr>
            <a:r>
              <a:rPr lang="en-US" altLang="zh-CN" sz="2800" dirty="0">
                <a:solidFill>
                  <a:srgbClr val="C00000"/>
                </a:solidFill>
                <a:latin typeface="Tahoma" pitchFamily="34" charset="0"/>
              </a:rPr>
              <a:t>O(1)     </a:t>
            </a:r>
            <a:r>
              <a:rPr lang="zh-CN" altLang="en-US" sz="2800" b="0" dirty="0">
                <a:solidFill>
                  <a:srgbClr val="000000"/>
                </a:solidFill>
                <a:latin typeface="Tahoma" pitchFamily="34" charset="0"/>
              </a:rPr>
              <a:t>常量阶</a:t>
            </a:r>
          </a:p>
        </p:txBody>
      </p:sp>
      <p:sp>
        <p:nvSpPr>
          <p:cNvPr id="78853" name="Rectangle 5"/>
          <p:cNvSpPr>
            <a:spLocks noChangeArrowheads="1"/>
          </p:cNvSpPr>
          <p:nvPr/>
        </p:nvSpPr>
        <p:spPr bwMode="auto">
          <a:xfrm>
            <a:off x="970029" y="3433768"/>
            <a:ext cx="8458200" cy="1801812"/>
          </a:xfrm>
          <a:prstGeom prst="rect">
            <a:avLst/>
          </a:prstGeom>
          <a:noFill/>
          <a:ln w="9525">
            <a:noFill/>
            <a:miter lim="800000"/>
            <a:headEnd/>
            <a:tailEnd/>
          </a:ln>
        </p:spPr>
        <p:txBody>
          <a:bodyPr>
            <a:spAutoFit/>
          </a:bodyPr>
          <a:lstStyle/>
          <a:p>
            <a:pPr>
              <a:spcBef>
                <a:spcPct val="50000"/>
              </a:spcBef>
              <a:buSzPct val="90000"/>
            </a:pPr>
            <a:r>
              <a:rPr lang="en-US" altLang="zh-CN" sz="2800" b="0" dirty="0" smtClean="0">
                <a:solidFill>
                  <a:srgbClr val="000000"/>
                </a:solidFill>
                <a:latin typeface="Tahoma" pitchFamily="34" charset="0"/>
              </a:rPr>
              <a:t>3.  </a:t>
            </a:r>
            <a:r>
              <a:rPr lang="en-US" altLang="zh-CN" sz="2800" b="0" dirty="0">
                <a:solidFill>
                  <a:srgbClr val="000000"/>
                </a:solidFill>
                <a:latin typeface="Tahoma" pitchFamily="34" charset="0"/>
              </a:rPr>
              <a:t>for (</a:t>
            </a:r>
            <a:r>
              <a:rPr lang="en-US" altLang="zh-CN" sz="2800" b="0" dirty="0" err="1">
                <a:solidFill>
                  <a:srgbClr val="000000"/>
                </a:solidFill>
                <a:latin typeface="Tahoma" pitchFamily="34" charset="0"/>
              </a:rPr>
              <a:t>i</a:t>
            </a:r>
            <a:r>
              <a:rPr lang="en-US" altLang="zh-CN" sz="2800" b="0" dirty="0">
                <a:solidFill>
                  <a:srgbClr val="000000"/>
                </a:solidFill>
                <a:latin typeface="Tahoma" pitchFamily="34" charset="0"/>
              </a:rPr>
              <a:t>=1;i&lt;=</a:t>
            </a:r>
            <a:r>
              <a:rPr lang="en-US" altLang="zh-CN" sz="2800" b="0" dirty="0" err="1">
                <a:solidFill>
                  <a:srgbClr val="000000"/>
                </a:solidFill>
                <a:latin typeface="Tahoma" pitchFamily="34" charset="0"/>
              </a:rPr>
              <a:t>n;i</a:t>
            </a:r>
            <a:r>
              <a:rPr lang="en-US" altLang="zh-CN" sz="2800" b="0" dirty="0">
                <a:solidFill>
                  <a:srgbClr val="000000"/>
                </a:solidFill>
                <a:latin typeface="Tahoma" pitchFamily="34" charset="0"/>
              </a:rPr>
              <a:t>++) </a:t>
            </a:r>
          </a:p>
          <a:p>
            <a:pPr>
              <a:spcBef>
                <a:spcPct val="50000"/>
              </a:spcBef>
              <a:buSzPct val="90000"/>
            </a:pPr>
            <a:r>
              <a:rPr lang="en-US" altLang="zh-CN" sz="2800" b="0" dirty="0">
                <a:solidFill>
                  <a:srgbClr val="000000"/>
                </a:solidFill>
                <a:latin typeface="Tahoma" pitchFamily="34" charset="0"/>
              </a:rPr>
              <a:t>               for (j=1;j&lt;=</a:t>
            </a:r>
            <a:r>
              <a:rPr lang="en-US" altLang="zh-CN" sz="2800" b="0" dirty="0" err="1">
                <a:solidFill>
                  <a:srgbClr val="000000"/>
                </a:solidFill>
                <a:latin typeface="Tahoma" pitchFamily="34" charset="0"/>
              </a:rPr>
              <a:t>n;j</a:t>
            </a:r>
            <a:r>
              <a:rPr lang="en-US" altLang="zh-CN" sz="2800" b="0" dirty="0">
                <a:solidFill>
                  <a:srgbClr val="000000"/>
                </a:solidFill>
                <a:latin typeface="Tahoma" pitchFamily="34" charset="0"/>
              </a:rPr>
              <a:t>++)</a:t>
            </a:r>
          </a:p>
          <a:p>
            <a:pPr>
              <a:spcBef>
                <a:spcPct val="50000"/>
              </a:spcBef>
              <a:buSzPct val="90000"/>
            </a:pPr>
            <a:r>
              <a:rPr lang="en-US" altLang="zh-CN" sz="2800" b="0" dirty="0">
                <a:solidFill>
                  <a:srgbClr val="000000"/>
                </a:solidFill>
                <a:latin typeface="Tahoma" pitchFamily="34" charset="0"/>
              </a:rPr>
              <a:t>                    {++x;}</a:t>
            </a:r>
          </a:p>
        </p:txBody>
      </p:sp>
      <p:sp>
        <p:nvSpPr>
          <p:cNvPr id="78854" name="Rectangle 6"/>
          <p:cNvSpPr>
            <a:spLocks noChangeArrowheads="1"/>
          </p:cNvSpPr>
          <p:nvPr/>
        </p:nvSpPr>
        <p:spPr bwMode="auto">
          <a:xfrm>
            <a:off x="6015037" y="2597155"/>
            <a:ext cx="2881313" cy="519113"/>
          </a:xfrm>
          <a:prstGeom prst="rect">
            <a:avLst/>
          </a:prstGeom>
          <a:noFill/>
          <a:ln w="9525">
            <a:noFill/>
            <a:miter lim="800000"/>
            <a:headEnd/>
            <a:tailEnd/>
          </a:ln>
        </p:spPr>
        <p:txBody>
          <a:bodyPr>
            <a:spAutoFit/>
          </a:bodyPr>
          <a:lstStyle/>
          <a:p>
            <a:pPr>
              <a:spcBef>
                <a:spcPct val="50000"/>
              </a:spcBef>
              <a:buSzPct val="90000"/>
            </a:pPr>
            <a:r>
              <a:rPr lang="en-US" altLang="zh-CN" sz="2800" dirty="0">
                <a:solidFill>
                  <a:srgbClr val="C00000"/>
                </a:solidFill>
                <a:latin typeface="Tahoma" pitchFamily="34" charset="0"/>
              </a:rPr>
              <a:t>O(n)     </a:t>
            </a:r>
            <a:r>
              <a:rPr lang="zh-CN" altLang="en-US" sz="2800" b="0" dirty="0">
                <a:solidFill>
                  <a:srgbClr val="000000"/>
                </a:solidFill>
                <a:latin typeface="Tahoma" pitchFamily="34" charset="0"/>
              </a:rPr>
              <a:t>线性阶</a:t>
            </a:r>
          </a:p>
        </p:txBody>
      </p:sp>
      <p:sp>
        <p:nvSpPr>
          <p:cNvPr id="78855" name="Rectangle 7"/>
          <p:cNvSpPr>
            <a:spLocks noChangeArrowheads="1"/>
          </p:cNvSpPr>
          <p:nvPr/>
        </p:nvSpPr>
        <p:spPr bwMode="auto">
          <a:xfrm>
            <a:off x="446031" y="5291163"/>
            <a:ext cx="8458200" cy="946150"/>
          </a:xfrm>
          <a:prstGeom prst="rect">
            <a:avLst/>
          </a:prstGeom>
          <a:noFill/>
          <a:ln w="9525">
            <a:noFill/>
            <a:miter lim="800000"/>
            <a:headEnd/>
            <a:tailEnd/>
          </a:ln>
        </p:spPr>
        <p:txBody>
          <a:bodyPr>
            <a:spAutoFit/>
          </a:bodyPr>
          <a:lstStyle/>
          <a:p>
            <a:pPr indent="712788">
              <a:spcBef>
                <a:spcPct val="50000"/>
              </a:spcBef>
              <a:buSzPct val="90000"/>
            </a:pPr>
            <a:r>
              <a:rPr lang="zh-CN" altLang="en-US" sz="2800" b="0" dirty="0">
                <a:solidFill>
                  <a:srgbClr val="000000"/>
                </a:solidFill>
                <a:latin typeface="Tahoma" pitchFamily="34" charset="0"/>
              </a:rPr>
              <a:t>还可能呈现的时间复杂度有：对数阶</a:t>
            </a:r>
            <a:r>
              <a:rPr lang="en-US" altLang="zh-CN" sz="2800" b="0" dirty="0">
                <a:solidFill>
                  <a:srgbClr val="000000"/>
                </a:solidFill>
                <a:latin typeface="Tahoma" pitchFamily="34" charset="0"/>
              </a:rPr>
              <a:t>O(log n)</a:t>
            </a:r>
            <a:r>
              <a:rPr lang="zh-CN" altLang="en-US" sz="2800" b="0" dirty="0">
                <a:solidFill>
                  <a:srgbClr val="000000"/>
                </a:solidFill>
                <a:latin typeface="Tahoma" pitchFamily="34" charset="0"/>
              </a:rPr>
              <a:t>、指数阶</a:t>
            </a:r>
            <a:r>
              <a:rPr lang="en-US" altLang="zh-CN" sz="2800" b="0" dirty="0">
                <a:solidFill>
                  <a:srgbClr val="000000"/>
                </a:solidFill>
                <a:latin typeface="Tahoma" pitchFamily="34" charset="0"/>
              </a:rPr>
              <a:t>O(2</a:t>
            </a:r>
            <a:r>
              <a:rPr lang="en-US" altLang="zh-CN" sz="2800" b="0" baseline="60000" dirty="0">
                <a:solidFill>
                  <a:srgbClr val="000000"/>
                </a:solidFill>
                <a:latin typeface="Tahoma" pitchFamily="34" charset="0"/>
              </a:rPr>
              <a:t>n</a:t>
            </a:r>
            <a:r>
              <a:rPr lang="en-US" altLang="zh-CN" sz="2800" b="0" dirty="0">
                <a:solidFill>
                  <a:srgbClr val="000000"/>
                </a:solidFill>
                <a:latin typeface="Tahoma" pitchFamily="34" charset="0"/>
              </a:rPr>
              <a:t>)</a:t>
            </a:r>
            <a:r>
              <a:rPr lang="zh-CN" altLang="en-US" sz="2800" b="0" dirty="0">
                <a:solidFill>
                  <a:srgbClr val="000000"/>
                </a:solidFill>
                <a:latin typeface="Tahoma" pitchFamily="34" charset="0"/>
              </a:rPr>
              <a:t>等。</a:t>
            </a:r>
          </a:p>
        </p:txBody>
      </p:sp>
      <p:sp>
        <p:nvSpPr>
          <p:cNvPr id="78856" name="Rectangle 8"/>
          <p:cNvSpPr>
            <a:spLocks noChangeArrowheads="1"/>
          </p:cNvSpPr>
          <p:nvPr/>
        </p:nvSpPr>
        <p:spPr bwMode="auto">
          <a:xfrm>
            <a:off x="5996006" y="4122747"/>
            <a:ext cx="2738475" cy="519113"/>
          </a:xfrm>
          <a:prstGeom prst="rect">
            <a:avLst/>
          </a:prstGeom>
          <a:noFill/>
          <a:ln w="9525">
            <a:noFill/>
            <a:miter lim="800000"/>
            <a:headEnd/>
            <a:tailEnd/>
          </a:ln>
        </p:spPr>
        <p:txBody>
          <a:bodyPr wrap="square">
            <a:spAutoFit/>
          </a:bodyPr>
          <a:lstStyle/>
          <a:p>
            <a:pPr>
              <a:spcBef>
                <a:spcPct val="50000"/>
              </a:spcBef>
              <a:buSzPct val="90000"/>
            </a:pPr>
            <a:r>
              <a:rPr lang="en-US" altLang="zh-CN" sz="2800" dirty="0">
                <a:solidFill>
                  <a:srgbClr val="C00000"/>
                </a:solidFill>
                <a:latin typeface="Tahoma" pitchFamily="34" charset="0"/>
              </a:rPr>
              <a:t>O(n</a:t>
            </a:r>
            <a:r>
              <a:rPr lang="en-US" altLang="zh-CN" sz="2800" baseline="30000" dirty="0">
                <a:solidFill>
                  <a:srgbClr val="C00000"/>
                </a:solidFill>
                <a:latin typeface="Tahoma" pitchFamily="34" charset="0"/>
              </a:rPr>
              <a:t>2</a:t>
            </a:r>
            <a:r>
              <a:rPr lang="en-US" altLang="zh-CN" sz="2800" dirty="0">
                <a:solidFill>
                  <a:srgbClr val="C00000"/>
                </a:solidFill>
                <a:latin typeface="Tahoma" pitchFamily="34" charset="0"/>
              </a:rPr>
              <a:t>) </a:t>
            </a:r>
            <a:r>
              <a:rPr lang="en-US" altLang="zh-CN" sz="2800" dirty="0" smtClean="0">
                <a:solidFill>
                  <a:srgbClr val="C00000"/>
                </a:solidFill>
                <a:latin typeface="Tahoma" pitchFamily="34" charset="0"/>
              </a:rPr>
              <a:t>   </a:t>
            </a:r>
            <a:r>
              <a:rPr lang="zh-CN" altLang="en-US" sz="2800" b="0" dirty="0" smtClean="0">
                <a:solidFill>
                  <a:srgbClr val="000000"/>
                </a:solidFill>
                <a:latin typeface="Tahoma" pitchFamily="34" charset="0"/>
              </a:rPr>
              <a:t>平方</a:t>
            </a:r>
            <a:r>
              <a:rPr lang="zh-CN" altLang="en-US" sz="2800" b="0" dirty="0">
                <a:solidFill>
                  <a:srgbClr val="000000"/>
                </a:solidFill>
                <a:latin typeface="Tahoma" pitchFamily="34" charset="0"/>
              </a:rPr>
              <a:t>阶</a:t>
            </a:r>
          </a:p>
        </p:txBody>
      </p:sp>
      <p:sp>
        <p:nvSpPr>
          <p:cNvPr id="20"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
        <p:nvSpPr>
          <p:cNvPr id="21" name="内容占位符 40"/>
          <p:cNvSpPr>
            <a:spLocks noGrp="1"/>
          </p:cNvSpPr>
          <p:nvPr>
            <p:ph sz="quarter" idx="16"/>
          </p:nvPr>
        </p:nvSpPr>
        <p:spPr>
          <a:xfrm>
            <a:off x="8313" y="78660"/>
            <a:ext cx="4795837" cy="586316"/>
          </a:xfrm>
        </p:spPr>
        <p:txBody>
          <a:bodyPr/>
          <a:lstStyle/>
          <a:p>
            <a:r>
              <a:rPr dirty="0" smtClean="0"/>
              <a:t>数据结构</a:t>
            </a:r>
            <a:r>
              <a:rPr lang="en-US" altLang="zh-CN" dirty="0" smtClean="0"/>
              <a:t>-</a:t>
            </a:r>
            <a:r>
              <a:rPr dirty="0" smtClean="0"/>
              <a:t>第一章 绪论</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slide(fromBottom)">
                                      <p:cBhvr>
                                        <p:cTn id="7" dur="500"/>
                                        <p:tgtEl>
                                          <p:spTgt spid="788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8854"/>
                                        </p:tgtEl>
                                        <p:attrNameLst>
                                          <p:attrName>style.visibility</p:attrName>
                                        </p:attrNameLst>
                                      </p:cBhvr>
                                      <p:to>
                                        <p:strVal val="visible"/>
                                      </p:to>
                                    </p:set>
                                    <p:animEffect transition="in" filter="slide(fromBottom)">
                                      <p:cBhvr>
                                        <p:cTn id="12" dur="500"/>
                                        <p:tgtEl>
                                          <p:spTgt spid="7885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8856"/>
                                        </p:tgtEl>
                                        <p:attrNameLst>
                                          <p:attrName>style.visibility</p:attrName>
                                        </p:attrNameLst>
                                      </p:cBhvr>
                                      <p:to>
                                        <p:strVal val="visible"/>
                                      </p:to>
                                    </p:set>
                                    <p:animEffect transition="in" filter="slide(fromBottom)">
                                      <p:cBhvr>
                                        <p:cTn id="17" dur="500"/>
                                        <p:tgtEl>
                                          <p:spTgt spid="7885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8855"/>
                                        </p:tgtEl>
                                        <p:attrNameLst>
                                          <p:attrName>style.visibility</p:attrName>
                                        </p:attrNameLst>
                                      </p:cBhvr>
                                      <p:to>
                                        <p:strVal val="visible"/>
                                      </p:to>
                                    </p:set>
                                    <p:animEffect transition="in" filter="slide(fromBottom)">
                                      <p:cBhvr>
                                        <p:cTn id="22"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54" grpId="0"/>
      <p:bldP spid="78855" grpId="0"/>
      <p:bldP spid="78856"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p:cNvSpPr txBox="1">
            <a:spLocks noChangeArrowheads="1"/>
          </p:cNvSpPr>
          <p:nvPr/>
        </p:nvSpPr>
        <p:spPr bwMode="auto">
          <a:xfrm>
            <a:off x="847674" y="1347759"/>
            <a:ext cx="5867312" cy="4327338"/>
          </a:xfrm>
          <a:prstGeom prst="rect">
            <a:avLst/>
          </a:prstGeom>
          <a:noFill/>
          <a:ln w="9525">
            <a:noFill/>
            <a:miter lim="800000"/>
            <a:headEnd/>
            <a:tailEnd/>
          </a:ln>
        </p:spPr>
        <p:txBody>
          <a:bodyPr wrap="none">
            <a:spAutoFit/>
          </a:bodyPr>
          <a:lstStyle/>
          <a:p>
            <a:pPr>
              <a:lnSpc>
                <a:spcPct val="120000"/>
              </a:lnSpc>
            </a:pPr>
            <a:r>
              <a:rPr lang="en-US" altLang="zh-CN" sz="3200" b="0" dirty="0"/>
              <a:t>void </a:t>
            </a:r>
            <a:r>
              <a:rPr lang="en-US" altLang="zh-CN" sz="3200" b="0" dirty="0" err="1"/>
              <a:t>mult</a:t>
            </a:r>
            <a:r>
              <a:rPr lang="en-US" altLang="zh-CN" sz="3200" b="0" dirty="0"/>
              <a:t>(</a:t>
            </a:r>
            <a:r>
              <a:rPr lang="en-US" altLang="zh-CN" sz="3200" b="0" dirty="0" err="1"/>
              <a:t>int</a:t>
            </a:r>
            <a:r>
              <a:rPr lang="en-US" altLang="zh-CN" sz="3200" b="0" dirty="0"/>
              <a:t> a[], </a:t>
            </a:r>
            <a:r>
              <a:rPr lang="en-US" altLang="zh-CN" sz="3200" b="0" dirty="0" err="1"/>
              <a:t>int</a:t>
            </a:r>
            <a:r>
              <a:rPr lang="en-US" altLang="zh-CN" sz="3200" b="0" dirty="0"/>
              <a:t> b[], </a:t>
            </a:r>
            <a:r>
              <a:rPr lang="en-US" altLang="zh-CN" sz="3200" b="0" dirty="0" smtClean="0"/>
              <a:t>&amp;</a:t>
            </a:r>
            <a:r>
              <a:rPr lang="en-US" altLang="zh-CN" sz="3200" b="0" dirty="0" err="1" smtClean="0"/>
              <a:t>int</a:t>
            </a:r>
            <a:r>
              <a:rPr lang="en-US" altLang="zh-CN" sz="3200" b="0" dirty="0" smtClean="0"/>
              <a:t> </a:t>
            </a:r>
            <a:r>
              <a:rPr lang="en-US" altLang="zh-CN" sz="3200" b="0" dirty="0"/>
              <a:t>c[] </a:t>
            </a:r>
            <a:r>
              <a:rPr lang="en-US" altLang="zh-CN" sz="3200" b="0" dirty="0" smtClean="0"/>
              <a:t>)</a:t>
            </a:r>
            <a:endParaRPr lang="en-US" altLang="zh-CN" sz="3200" b="0" dirty="0"/>
          </a:p>
          <a:p>
            <a:pPr>
              <a:lnSpc>
                <a:spcPct val="120000"/>
              </a:lnSpc>
            </a:pPr>
            <a:endParaRPr lang="en-US" altLang="zh-CN" sz="3200" b="0" dirty="0">
              <a:solidFill>
                <a:srgbClr val="6600CC"/>
              </a:solidFill>
            </a:endParaRPr>
          </a:p>
          <a:p>
            <a:pPr>
              <a:lnSpc>
                <a:spcPct val="120000"/>
              </a:lnSpc>
            </a:pPr>
            <a:r>
              <a:rPr lang="en-US" altLang="zh-CN" sz="3200" b="0" dirty="0" smtClean="0"/>
              <a:t>{</a:t>
            </a:r>
            <a:r>
              <a:rPr lang="en-US" altLang="zh-CN" sz="3200" dirty="0" smtClean="0">
                <a:solidFill>
                  <a:srgbClr val="0070C0"/>
                </a:solidFill>
              </a:rPr>
              <a:t>for</a:t>
            </a:r>
            <a:r>
              <a:rPr lang="en-US" altLang="zh-CN" sz="3200" b="0" dirty="0" smtClean="0"/>
              <a:t> </a:t>
            </a:r>
            <a:r>
              <a:rPr lang="en-US" altLang="zh-CN" sz="3200" b="0" dirty="0"/>
              <a:t>(</a:t>
            </a:r>
            <a:r>
              <a:rPr lang="en-US" altLang="zh-CN" sz="3200" b="0" dirty="0" err="1"/>
              <a:t>i</a:t>
            </a:r>
            <a:r>
              <a:rPr lang="en-US" altLang="zh-CN" sz="3200" b="0" dirty="0"/>
              <a:t>=1; </a:t>
            </a:r>
            <a:r>
              <a:rPr lang="en-US" altLang="zh-CN" sz="3200" b="0" dirty="0" err="1"/>
              <a:t>i</a:t>
            </a:r>
            <a:r>
              <a:rPr lang="en-US" altLang="zh-CN" sz="3200" b="0" dirty="0"/>
              <a:t>&lt;n; </a:t>
            </a:r>
            <a:r>
              <a:rPr lang="en-US" altLang="zh-CN" sz="3200" b="0" dirty="0" err="1"/>
              <a:t>i</a:t>
            </a:r>
            <a:r>
              <a:rPr lang="en-US" altLang="zh-CN" sz="3200" b="0" dirty="0"/>
              <a:t> ++)</a:t>
            </a:r>
          </a:p>
          <a:p>
            <a:r>
              <a:rPr lang="en-US" altLang="zh-CN" sz="3200" b="0" dirty="0"/>
              <a:t>      </a:t>
            </a:r>
            <a:r>
              <a:rPr lang="en-US" altLang="zh-CN" sz="3200" dirty="0">
                <a:solidFill>
                  <a:srgbClr val="0070C0"/>
                </a:solidFill>
              </a:rPr>
              <a:t>for</a:t>
            </a:r>
            <a:r>
              <a:rPr lang="en-US" altLang="zh-CN" sz="3200" b="0" dirty="0"/>
              <a:t> (j=1; j&lt;n; j ++) {</a:t>
            </a:r>
          </a:p>
          <a:p>
            <a:r>
              <a:rPr lang="en-US" altLang="zh-CN" sz="3200" b="0" dirty="0"/>
              <a:t>         c[</a:t>
            </a:r>
            <a:r>
              <a:rPr lang="en-US" altLang="zh-CN" sz="3200" b="0" dirty="0" err="1"/>
              <a:t>i,j</a:t>
            </a:r>
            <a:r>
              <a:rPr lang="en-US" altLang="zh-CN" sz="3200" b="0" dirty="0"/>
              <a:t>] = 0;</a:t>
            </a:r>
          </a:p>
          <a:p>
            <a:r>
              <a:rPr lang="en-US" altLang="zh-CN" sz="3200" b="0" dirty="0"/>
              <a:t>         </a:t>
            </a:r>
            <a:r>
              <a:rPr lang="en-US" altLang="zh-CN" sz="3200" dirty="0">
                <a:solidFill>
                  <a:srgbClr val="0070C0"/>
                </a:solidFill>
              </a:rPr>
              <a:t>for</a:t>
            </a:r>
            <a:r>
              <a:rPr lang="en-US" altLang="zh-CN" sz="3200" b="0" dirty="0"/>
              <a:t> (k=1; k&lt;n; k ++)</a:t>
            </a:r>
          </a:p>
          <a:p>
            <a:r>
              <a:rPr lang="en-US" altLang="zh-CN" sz="3200" b="0" dirty="0"/>
              <a:t>            </a:t>
            </a:r>
            <a:r>
              <a:rPr lang="en-US" altLang="zh-CN" sz="3200" b="0" dirty="0">
                <a:solidFill>
                  <a:srgbClr val="CC0000"/>
                </a:solidFill>
              </a:rPr>
              <a:t>c[</a:t>
            </a:r>
            <a:r>
              <a:rPr lang="en-US" altLang="zh-CN" sz="3200" b="0" dirty="0" err="1">
                <a:solidFill>
                  <a:srgbClr val="CC0000"/>
                </a:solidFill>
              </a:rPr>
              <a:t>i,j</a:t>
            </a:r>
            <a:r>
              <a:rPr lang="en-US" altLang="zh-CN" sz="3200" b="0" dirty="0">
                <a:solidFill>
                  <a:srgbClr val="CC0000"/>
                </a:solidFill>
              </a:rPr>
              <a:t>] += a[</a:t>
            </a:r>
            <a:r>
              <a:rPr lang="en-US" altLang="zh-CN" sz="3200" b="0" dirty="0" err="1">
                <a:solidFill>
                  <a:srgbClr val="CC0000"/>
                </a:solidFill>
              </a:rPr>
              <a:t>i,k</a:t>
            </a:r>
            <a:r>
              <a:rPr lang="en-US" altLang="zh-CN" sz="3200" b="0" dirty="0">
                <a:solidFill>
                  <a:srgbClr val="CC0000"/>
                </a:solidFill>
              </a:rPr>
              <a:t>]*b[</a:t>
            </a:r>
            <a:r>
              <a:rPr lang="en-US" altLang="zh-CN" sz="3200" b="0" dirty="0" err="1">
                <a:solidFill>
                  <a:srgbClr val="CC0000"/>
                </a:solidFill>
              </a:rPr>
              <a:t>k,j</a:t>
            </a:r>
            <a:r>
              <a:rPr lang="en-US" altLang="zh-CN" sz="3200" b="0" dirty="0" smtClean="0">
                <a:solidFill>
                  <a:srgbClr val="CC0000"/>
                </a:solidFill>
              </a:rPr>
              <a:t>];</a:t>
            </a:r>
            <a:r>
              <a:rPr lang="en-US" altLang="zh-CN" sz="3200" b="0" dirty="0" smtClean="0"/>
              <a:t> }</a:t>
            </a:r>
            <a:endParaRPr lang="en-US" altLang="zh-CN" sz="3200" b="0" dirty="0"/>
          </a:p>
          <a:p>
            <a:r>
              <a:rPr lang="en-US" altLang="zh-CN" sz="3200" b="0" dirty="0" smtClean="0"/>
              <a:t> } </a:t>
            </a:r>
            <a:r>
              <a:rPr lang="en-US" altLang="zh-CN" b="0" dirty="0">
                <a:solidFill>
                  <a:srgbClr val="006600"/>
                </a:solidFill>
              </a:rPr>
              <a:t>//</a:t>
            </a:r>
            <a:r>
              <a:rPr lang="en-US" altLang="zh-CN" b="0" dirty="0" err="1">
                <a:solidFill>
                  <a:srgbClr val="006600"/>
                </a:solidFill>
              </a:rPr>
              <a:t>mult</a:t>
            </a:r>
            <a:endParaRPr lang="en-US" altLang="zh-CN" b="0" dirty="0">
              <a:solidFill>
                <a:srgbClr val="006600"/>
              </a:solidFill>
            </a:endParaRPr>
          </a:p>
        </p:txBody>
      </p:sp>
      <p:sp>
        <p:nvSpPr>
          <p:cNvPr id="79876" name="Text Box 4"/>
          <p:cNvSpPr txBox="1">
            <a:spLocks noChangeArrowheads="1"/>
          </p:cNvSpPr>
          <p:nvPr/>
        </p:nvSpPr>
        <p:spPr bwMode="auto">
          <a:xfrm>
            <a:off x="3805227" y="5254650"/>
            <a:ext cx="4619625" cy="523220"/>
          </a:xfrm>
          <a:prstGeom prst="rect">
            <a:avLst/>
          </a:prstGeom>
          <a:noFill/>
          <a:ln w="9525">
            <a:noFill/>
            <a:miter lim="800000"/>
            <a:headEnd/>
            <a:tailEnd/>
          </a:ln>
        </p:spPr>
        <p:txBody>
          <a:bodyPr>
            <a:spAutoFit/>
          </a:bodyPr>
          <a:lstStyle/>
          <a:p>
            <a:r>
              <a:rPr lang="zh-CN" altLang="en-US" sz="2800" b="0" dirty="0">
                <a:latin typeface="隶书" pitchFamily="49" charset="-122"/>
                <a:ea typeface="隶书" pitchFamily="49" charset="-122"/>
              </a:rPr>
              <a:t>基本操作</a:t>
            </a:r>
            <a:r>
              <a:rPr lang="en-US" altLang="zh-CN" sz="2800" b="0" dirty="0">
                <a:latin typeface="隶书" pitchFamily="49" charset="-122"/>
                <a:ea typeface="隶书" pitchFamily="49" charset="-122"/>
              </a:rPr>
              <a:t>:</a:t>
            </a:r>
            <a:r>
              <a:rPr lang="en-US" altLang="zh-CN" sz="2800" b="0" dirty="0"/>
              <a:t> </a:t>
            </a:r>
            <a:r>
              <a:rPr lang="zh-CN" altLang="en-US" sz="2800" b="0" dirty="0">
                <a:solidFill>
                  <a:srgbClr val="CC0000"/>
                </a:solidFill>
                <a:ea typeface="隶书" pitchFamily="49" charset="-122"/>
              </a:rPr>
              <a:t>乘法操作</a:t>
            </a:r>
            <a:endParaRPr lang="zh-CN" altLang="en-US" sz="2800" b="0" dirty="0"/>
          </a:p>
        </p:txBody>
      </p:sp>
      <p:sp>
        <p:nvSpPr>
          <p:cNvPr id="79877" name="Text Box 5"/>
          <p:cNvSpPr txBox="1">
            <a:spLocks noChangeArrowheads="1"/>
          </p:cNvSpPr>
          <p:nvPr/>
        </p:nvSpPr>
        <p:spPr bwMode="auto">
          <a:xfrm>
            <a:off x="3816340" y="5692806"/>
            <a:ext cx="3188693" cy="523220"/>
          </a:xfrm>
          <a:prstGeom prst="rect">
            <a:avLst/>
          </a:prstGeom>
          <a:noFill/>
          <a:ln w="9525">
            <a:noFill/>
            <a:miter lim="800000"/>
            <a:headEnd/>
            <a:tailEnd/>
          </a:ln>
        </p:spPr>
        <p:txBody>
          <a:bodyPr wrap="none">
            <a:spAutoFit/>
          </a:bodyPr>
          <a:lstStyle/>
          <a:p>
            <a:r>
              <a:rPr lang="zh-CN" altLang="en-US" sz="2800" b="0" dirty="0">
                <a:latin typeface="隶书" pitchFamily="49" charset="-122"/>
                <a:ea typeface="隶书" pitchFamily="49" charset="-122"/>
              </a:rPr>
              <a:t>时间复杂度</a:t>
            </a:r>
            <a:r>
              <a:rPr lang="en-US" altLang="zh-CN" sz="2800" b="0" dirty="0">
                <a:latin typeface="隶书" pitchFamily="49" charset="-122"/>
                <a:ea typeface="隶书" pitchFamily="49" charset="-122"/>
              </a:rPr>
              <a:t>:</a:t>
            </a:r>
            <a:r>
              <a:rPr lang="en-US" altLang="zh-CN" sz="2800" b="0" dirty="0"/>
              <a:t>  </a:t>
            </a:r>
            <a:r>
              <a:rPr lang="en-US" altLang="zh-CN" sz="2800" b="0" dirty="0">
                <a:solidFill>
                  <a:srgbClr val="CC0000"/>
                </a:solidFill>
                <a:ea typeface="隶书" pitchFamily="49" charset="-122"/>
              </a:rPr>
              <a:t>O(n</a:t>
            </a:r>
            <a:r>
              <a:rPr lang="en-US" altLang="zh-CN" sz="2800" b="0" baseline="30000" dirty="0">
                <a:solidFill>
                  <a:srgbClr val="CC0000"/>
                </a:solidFill>
                <a:ea typeface="隶书" pitchFamily="49" charset="-122"/>
              </a:rPr>
              <a:t>3</a:t>
            </a:r>
            <a:r>
              <a:rPr lang="en-US" altLang="zh-CN" sz="2800" b="0" dirty="0">
                <a:solidFill>
                  <a:srgbClr val="CC0000"/>
                </a:solidFill>
                <a:ea typeface="隶书" pitchFamily="49" charset="-122"/>
              </a:rPr>
              <a:t>)</a:t>
            </a:r>
          </a:p>
        </p:txBody>
      </p:sp>
      <p:sp>
        <p:nvSpPr>
          <p:cNvPr id="79878" name="Rectangle 6"/>
          <p:cNvSpPr>
            <a:spLocks noChangeArrowheads="1"/>
          </p:cNvSpPr>
          <p:nvPr/>
        </p:nvSpPr>
        <p:spPr bwMode="auto">
          <a:xfrm>
            <a:off x="2198655" y="2004993"/>
            <a:ext cx="5184433" cy="535531"/>
          </a:xfrm>
          <a:prstGeom prst="rect">
            <a:avLst/>
          </a:prstGeom>
          <a:noFill/>
          <a:ln w="12700" cap="sq">
            <a:noFill/>
            <a:miter lim="800000"/>
            <a:headEnd type="none" w="sm" len="sm"/>
            <a:tailEnd type="none" w="sm" len="sm"/>
          </a:ln>
        </p:spPr>
        <p:txBody>
          <a:bodyPr wrap="none">
            <a:spAutoFit/>
          </a:bodyPr>
          <a:lstStyle/>
          <a:p>
            <a:pPr>
              <a:lnSpc>
                <a:spcPct val="120000"/>
              </a:lnSpc>
            </a:pPr>
            <a:r>
              <a:rPr lang="en-US" altLang="zh-CN" b="0" smtClean="0">
                <a:solidFill>
                  <a:srgbClr val="006600"/>
                </a:solidFill>
              </a:rPr>
              <a:t>//</a:t>
            </a:r>
            <a:r>
              <a:rPr lang="zh-CN" altLang="en-US" b="0" smtClean="0">
                <a:solidFill>
                  <a:srgbClr val="006600"/>
                </a:solidFill>
              </a:rPr>
              <a:t> </a:t>
            </a:r>
            <a:r>
              <a:rPr lang="en-US" altLang="zh-CN" b="0" dirty="0">
                <a:solidFill>
                  <a:srgbClr val="006600"/>
                </a:solidFill>
              </a:rPr>
              <a:t>a </a:t>
            </a:r>
            <a:r>
              <a:rPr lang="zh-CN" altLang="en-US" b="0" dirty="0">
                <a:solidFill>
                  <a:srgbClr val="006600"/>
                </a:solidFill>
              </a:rPr>
              <a:t>和 </a:t>
            </a:r>
            <a:r>
              <a:rPr lang="en-US" altLang="zh-CN" b="0" dirty="0" smtClean="0">
                <a:solidFill>
                  <a:srgbClr val="006600"/>
                </a:solidFill>
              </a:rPr>
              <a:t>b</a:t>
            </a:r>
            <a:r>
              <a:rPr lang="zh-CN" altLang="en-US" b="0" dirty="0" smtClean="0">
                <a:solidFill>
                  <a:srgbClr val="006600"/>
                </a:solidFill>
              </a:rPr>
              <a:t>是以</a:t>
            </a:r>
            <a:r>
              <a:rPr lang="zh-CN" altLang="en-US" b="0" dirty="0">
                <a:solidFill>
                  <a:srgbClr val="006600"/>
                </a:solidFill>
              </a:rPr>
              <a:t>二维数组</a:t>
            </a:r>
            <a:r>
              <a:rPr lang="zh-CN" altLang="en-US" b="0" dirty="0" smtClean="0">
                <a:solidFill>
                  <a:srgbClr val="006600"/>
                </a:solidFill>
              </a:rPr>
              <a:t>存储的两个矩阵</a:t>
            </a:r>
            <a:endParaRPr lang="en-US" altLang="zh-CN" b="0" dirty="0">
              <a:solidFill>
                <a:srgbClr val="006600"/>
              </a:solidFill>
            </a:endParaRPr>
          </a:p>
        </p:txBody>
      </p:sp>
      <p:sp>
        <p:nvSpPr>
          <p:cNvPr id="16" name="内容占位符 15"/>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8"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slide(fromBottom)">
                                      <p:cBhvr>
                                        <p:cTn id="7" dur="500"/>
                                        <p:tgtEl>
                                          <p:spTgt spid="798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slide(fromBottom)">
                                      <p:cBhvr>
                                        <p:cTn id="12" dur="5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p:bldP spid="7987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911225" y="1373157"/>
            <a:ext cx="7673896" cy="4819781"/>
          </a:xfrm>
          <a:prstGeom prst="rect">
            <a:avLst/>
          </a:prstGeom>
          <a:noFill/>
          <a:ln w="9525">
            <a:noFill/>
            <a:miter lim="800000"/>
            <a:headEnd/>
            <a:tailEnd/>
          </a:ln>
        </p:spPr>
        <p:txBody>
          <a:bodyPr wrap="none">
            <a:spAutoFit/>
          </a:bodyPr>
          <a:lstStyle/>
          <a:p>
            <a:pPr>
              <a:lnSpc>
                <a:spcPct val="120000"/>
              </a:lnSpc>
            </a:pPr>
            <a:r>
              <a:rPr lang="en-US" altLang="zh-CN" sz="3200" dirty="0"/>
              <a:t>void</a:t>
            </a:r>
            <a:r>
              <a:rPr lang="en-US" altLang="zh-CN" sz="3200" b="0" dirty="0"/>
              <a:t> </a:t>
            </a:r>
            <a:r>
              <a:rPr lang="en-US" altLang="zh-CN" sz="3200" b="0" dirty="0" err="1"/>
              <a:t>bubble_sort</a:t>
            </a:r>
            <a:r>
              <a:rPr lang="en-US" altLang="zh-CN" sz="3200" b="0" dirty="0"/>
              <a:t>(</a:t>
            </a:r>
            <a:r>
              <a:rPr lang="en-US" altLang="zh-CN" sz="3200" dirty="0" err="1"/>
              <a:t>int</a:t>
            </a:r>
            <a:r>
              <a:rPr lang="en-US" altLang="zh-CN" sz="3200" dirty="0"/>
              <a:t>&amp;</a:t>
            </a:r>
            <a:r>
              <a:rPr lang="en-US" altLang="zh-CN" sz="3200" b="0" dirty="0"/>
              <a:t> a[], </a:t>
            </a:r>
            <a:r>
              <a:rPr lang="en-US" altLang="zh-CN" sz="3200" dirty="0" err="1"/>
              <a:t>int</a:t>
            </a:r>
            <a:r>
              <a:rPr lang="en-US" altLang="zh-CN" sz="3200" b="0" dirty="0"/>
              <a:t> n) </a:t>
            </a:r>
            <a:r>
              <a:rPr lang="en-US" altLang="zh-CN" sz="3200" dirty="0" smtClean="0"/>
              <a:t>{   </a:t>
            </a:r>
            <a:r>
              <a:rPr lang="en-US" altLang="zh-CN" dirty="0" smtClean="0">
                <a:solidFill>
                  <a:srgbClr val="006600"/>
                </a:solidFill>
              </a:rPr>
              <a:t>// </a:t>
            </a:r>
            <a:r>
              <a:rPr lang="zh-CN" altLang="en-US" dirty="0" smtClean="0">
                <a:solidFill>
                  <a:srgbClr val="006600"/>
                </a:solidFill>
              </a:rPr>
              <a:t>冒泡排序</a:t>
            </a:r>
            <a:endParaRPr lang="en-US" altLang="zh-CN" b="0" dirty="0"/>
          </a:p>
          <a:p>
            <a:pPr>
              <a:lnSpc>
                <a:spcPct val="120000"/>
              </a:lnSpc>
            </a:pPr>
            <a:r>
              <a:rPr lang="en-US" altLang="zh-CN" sz="3200" dirty="0">
                <a:solidFill>
                  <a:srgbClr val="0070C0"/>
                </a:solidFill>
              </a:rPr>
              <a:t>for </a:t>
            </a:r>
            <a:r>
              <a:rPr lang="en-US" altLang="zh-CN" sz="3200" b="0" dirty="0"/>
              <a:t>(i=n-1;  i&gt;1;  --i)</a:t>
            </a:r>
          </a:p>
          <a:p>
            <a:pPr>
              <a:lnSpc>
                <a:spcPct val="120000"/>
              </a:lnSpc>
            </a:pPr>
            <a:endParaRPr lang="en-US" altLang="zh-CN" sz="3200" dirty="0"/>
          </a:p>
          <a:p>
            <a:pPr>
              <a:lnSpc>
                <a:spcPct val="120000"/>
              </a:lnSpc>
            </a:pPr>
            <a:endParaRPr lang="en-US" altLang="zh-CN" sz="3200" dirty="0"/>
          </a:p>
          <a:p>
            <a:pPr>
              <a:lnSpc>
                <a:spcPct val="120000"/>
              </a:lnSpc>
            </a:pPr>
            <a:endParaRPr lang="en-US" altLang="zh-CN" sz="3200" dirty="0"/>
          </a:p>
          <a:p>
            <a:pPr>
              <a:lnSpc>
                <a:spcPct val="120000"/>
              </a:lnSpc>
            </a:pPr>
            <a:endParaRPr lang="en-US" altLang="zh-CN" sz="3200" dirty="0"/>
          </a:p>
          <a:p>
            <a:pPr>
              <a:lnSpc>
                <a:spcPct val="120000"/>
              </a:lnSpc>
            </a:pPr>
            <a:endParaRPr lang="en-US" altLang="zh-CN" sz="3200" dirty="0"/>
          </a:p>
          <a:p>
            <a:pPr>
              <a:lnSpc>
                <a:spcPct val="120000"/>
              </a:lnSpc>
            </a:pPr>
            <a:r>
              <a:rPr lang="en-US" altLang="zh-CN" sz="3200" dirty="0"/>
              <a:t>} </a:t>
            </a:r>
            <a:r>
              <a:rPr lang="en-US" altLang="zh-CN" sz="3200" b="0" dirty="0"/>
              <a:t>// </a:t>
            </a:r>
            <a:r>
              <a:rPr lang="en-US" altLang="zh-CN" sz="3200" b="0" dirty="0" err="1"/>
              <a:t>bubble_sort</a:t>
            </a:r>
            <a:endParaRPr lang="en-US" altLang="zh-CN" sz="3200" b="0" dirty="0"/>
          </a:p>
        </p:txBody>
      </p:sp>
      <p:sp>
        <p:nvSpPr>
          <p:cNvPr id="80900" name="Text Box 4"/>
          <p:cNvSpPr txBox="1">
            <a:spLocks noChangeArrowheads="1"/>
          </p:cNvSpPr>
          <p:nvPr/>
        </p:nvSpPr>
        <p:spPr bwMode="auto">
          <a:xfrm>
            <a:off x="4279896" y="5400702"/>
            <a:ext cx="4749800" cy="523220"/>
          </a:xfrm>
          <a:prstGeom prst="rect">
            <a:avLst/>
          </a:prstGeom>
          <a:noFill/>
          <a:ln w="9525">
            <a:noFill/>
            <a:miter lim="800000"/>
            <a:headEnd/>
            <a:tailEnd/>
          </a:ln>
        </p:spPr>
        <p:txBody>
          <a:bodyPr>
            <a:spAutoFit/>
          </a:bodyPr>
          <a:lstStyle/>
          <a:p>
            <a:r>
              <a:rPr lang="zh-CN" altLang="en-US" sz="2800" b="0" dirty="0">
                <a:latin typeface="隶书" pitchFamily="49" charset="-122"/>
                <a:ea typeface="隶书" pitchFamily="49" charset="-122"/>
              </a:rPr>
              <a:t>基本操作</a:t>
            </a:r>
            <a:r>
              <a:rPr lang="en-US" altLang="zh-CN" sz="2800" b="0" dirty="0">
                <a:latin typeface="隶书" pitchFamily="49" charset="-122"/>
                <a:ea typeface="隶书" pitchFamily="49" charset="-122"/>
              </a:rPr>
              <a:t>:</a:t>
            </a:r>
            <a:r>
              <a:rPr lang="en-US" altLang="zh-CN" sz="2800" dirty="0"/>
              <a:t> </a:t>
            </a:r>
            <a:r>
              <a:rPr lang="zh-CN" altLang="en-US" sz="2800" dirty="0">
                <a:solidFill>
                  <a:srgbClr val="CC0000"/>
                </a:solidFill>
                <a:ea typeface="隶书" pitchFamily="49" charset="-122"/>
              </a:rPr>
              <a:t>赋值</a:t>
            </a:r>
            <a:r>
              <a:rPr lang="zh-CN" altLang="en-US" sz="2800" b="0" dirty="0">
                <a:solidFill>
                  <a:srgbClr val="CC0000"/>
                </a:solidFill>
                <a:ea typeface="隶书" pitchFamily="49" charset="-122"/>
              </a:rPr>
              <a:t>操作</a:t>
            </a:r>
            <a:endParaRPr lang="zh-CN" altLang="en-US" sz="2800" b="0" dirty="0"/>
          </a:p>
        </p:txBody>
      </p:sp>
      <p:sp>
        <p:nvSpPr>
          <p:cNvPr id="80901" name="Text Box 5"/>
          <p:cNvSpPr txBox="1">
            <a:spLocks noChangeArrowheads="1"/>
          </p:cNvSpPr>
          <p:nvPr/>
        </p:nvSpPr>
        <p:spPr bwMode="auto">
          <a:xfrm>
            <a:off x="4243383" y="5875371"/>
            <a:ext cx="3089307" cy="523220"/>
          </a:xfrm>
          <a:prstGeom prst="rect">
            <a:avLst/>
          </a:prstGeom>
          <a:noFill/>
          <a:ln w="9525">
            <a:noFill/>
            <a:miter lim="800000"/>
            <a:headEnd/>
            <a:tailEnd/>
          </a:ln>
        </p:spPr>
        <p:txBody>
          <a:bodyPr wrap="none">
            <a:spAutoFit/>
          </a:bodyPr>
          <a:lstStyle/>
          <a:p>
            <a:r>
              <a:rPr lang="zh-CN" altLang="en-US" sz="2800" b="0" dirty="0">
                <a:latin typeface="隶书" pitchFamily="49" charset="-122"/>
                <a:ea typeface="隶书" pitchFamily="49" charset="-122"/>
              </a:rPr>
              <a:t>时间复杂度</a:t>
            </a:r>
            <a:r>
              <a:rPr lang="en-US" altLang="zh-CN" sz="2800" b="0" dirty="0">
                <a:latin typeface="隶书" pitchFamily="49" charset="-122"/>
                <a:ea typeface="隶书" pitchFamily="49" charset="-122"/>
              </a:rPr>
              <a:t>:</a:t>
            </a:r>
            <a:r>
              <a:rPr lang="en-US" altLang="zh-CN" sz="2800" b="0" dirty="0"/>
              <a:t> </a:t>
            </a:r>
            <a:r>
              <a:rPr lang="en-US" altLang="zh-CN" sz="2800" dirty="0">
                <a:solidFill>
                  <a:srgbClr val="CC0000"/>
                </a:solidFill>
                <a:ea typeface="隶书" pitchFamily="49" charset="-122"/>
              </a:rPr>
              <a:t>O(n</a:t>
            </a:r>
            <a:r>
              <a:rPr lang="en-US" altLang="zh-CN" sz="2800" baseline="30000" dirty="0">
                <a:solidFill>
                  <a:srgbClr val="CC0000"/>
                </a:solidFill>
                <a:ea typeface="隶书" pitchFamily="49" charset="-122"/>
              </a:rPr>
              <a:t>2</a:t>
            </a:r>
            <a:r>
              <a:rPr lang="en-US" altLang="zh-CN" sz="2800" dirty="0">
                <a:solidFill>
                  <a:srgbClr val="CC0000"/>
                </a:solidFill>
                <a:ea typeface="隶书" pitchFamily="49" charset="-122"/>
              </a:rPr>
              <a:t>)</a:t>
            </a:r>
          </a:p>
        </p:txBody>
      </p:sp>
      <p:sp>
        <p:nvSpPr>
          <p:cNvPr id="80902" name="Rectangle 6"/>
          <p:cNvSpPr>
            <a:spLocks noChangeArrowheads="1"/>
          </p:cNvSpPr>
          <p:nvPr/>
        </p:nvSpPr>
        <p:spPr bwMode="auto">
          <a:xfrm>
            <a:off x="1139778" y="2420888"/>
            <a:ext cx="4556055" cy="3046988"/>
          </a:xfrm>
          <a:prstGeom prst="rect">
            <a:avLst/>
          </a:prstGeom>
          <a:noFill/>
          <a:ln w="9525">
            <a:noFill/>
            <a:miter lim="800000"/>
            <a:headEnd/>
            <a:tailEnd/>
          </a:ln>
        </p:spPr>
        <p:txBody>
          <a:bodyPr wrap="none">
            <a:spAutoFit/>
          </a:bodyPr>
          <a:lstStyle/>
          <a:p>
            <a:pPr>
              <a:lnSpc>
                <a:spcPct val="120000"/>
              </a:lnSpc>
            </a:pPr>
            <a:r>
              <a:rPr lang="en-US" altLang="zh-CN" sz="3200" dirty="0"/>
              <a:t>{ </a:t>
            </a:r>
            <a:r>
              <a:rPr lang="en-US" altLang="zh-CN" sz="3200" b="0" dirty="0"/>
              <a:t> </a:t>
            </a:r>
            <a:endParaRPr lang="en-US" altLang="zh-CN" sz="3200" dirty="0">
              <a:solidFill>
                <a:srgbClr val="006600"/>
              </a:solidFill>
            </a:endParaRPr>
          </a:p>
          <a:p>
            <a:pPr>
              <a:lnSpc>
                <a:spcPct val="120000"/>
              </a:lnSpc>
            </a:pPr>
            <a:r>
              <a:rPr lang="en-US" altLang="zh-CN" sz="3200" dirty="0">
                <a:solidFill>
                  <a:srgbClr val="0070C0"/>
                </a:solidFill>
              </a:rPr>
              <a:t>      for </a:t>
            </a:r>
            <a:r>
              <a:rPr lang="en-US" altLang="zh-CN" sz="3200" b="0" dirty="0"/>
              <a:t>(j=0;  j&lt;i;  ++j)</a:t>
            </a:r>
          </a:p>
          <a:p>
            <a:pPr>
              <a:lnSpc>
                <a:spcPct val="120000"/>
              </a:lnSpc>
            </a:pPr>
            <a:r>
              <a:rPr lang="en-US" altLang="zh-CN" sz="3200" b="0" dirty="0"/>
              <a:t>         </a:t>
            </a:r>
            <a:r>
              <a:rPr lang="en-US" altLang="zh-CN" sz="3200" dirty="0"/>
              <a:t>if </a:t>
            </a:r>
            <a:r>
              <a:rPr lang="en-US" altLang="zh-CN" sz="3200" b="0" dirty="0"/>
              <a:t>(a[j] &gt; a[j+1]) </a:t>
            </a:r>
          </a:p>
          <a:p>
            <a:pPr>
              <a:lnSpc>
                <a:spcPct val="120000"/>
              </a:lnSpc>
            </a:pPr>
            <a:r>
              <a:rPr lang="en-US" altLang="zh-CN" sz="3200" b="0" dirty="0"/>
              <a:t>            </a:t>
            </a:r>
            <a:r>
              <a:rPr lang="en-US" altLang="zh-CN" sz="3200" dirty="0"/>
              <a:t>{</a:t>
            </a:r>
            <a:r>
              <a:rPr lang="en-US" altLang="zh-CN" sz="3200" b="0" dirty="0"/>
              <a:t> </a:t>
            </a:r>
            <a:r>
              <a:rPr lang="en-US" altLang="zh-CN" sz="3200" b="0" dirty="0">
                <a:solidFill>
                  <a:srgbClr val="CC0000"/>
                </a:solidFill>
              </a:rPr>
              <a:t>a[j] </a:t>
            </a:r>
            <a:r>
              <a:rPr lang="en-US" altLang="zh-CN" sz="3200" dirty="0">
                <a:solidFill>
                  <a:srgbClr val="CC0000"/>
                </a:solidFill>
              </a:rPr>
              <a:t>←→</a:t>
            </a:r>
            <a:r>
              <a:rPr lang="en-US" altLang="zh-CN" sz="3200" b="0" dirty="0">
                <a:solidFill>
                  <a:srgbClr val="CC0000"/>
                </a:solidFill>
              </a:rPr>
              <a:t> a[j+1];</a:t>
            </a:r>
            <a:r>
              <a:rPr lang="en-US" altLang="zh-CN" sz="3200" dirty="0"/>
              <a:t>}</a:t>
            </a:r>
          </a:p>
          <a:p>
            <a:pPr>
              <a:lnSpc>
                <a:spcPct val="120000"/>
              </a:lnSpc>
            </a:pPr>
            <a:r>
              <a:rPr lang="en-US" altLang="zh-CN" sz="3200" dirty="0"/>
              <a:t>} </a:t>
            </a:r>
            <a:r>
              <a:rPr lang="en-US" altLang="zh-CN" sz="2800" b="0" dirty="0"/>
              <a:t>// </a:t>
            </a:r>
            <a:r>
              <a:rPr lang="zh-CN" altLang="en-US" sz="2800" b="0" dirty="0">
                <a:ea typeface="楷体_GB2312"/>
                <a:cs typeface="楷体_GB2312"/>
              </a:rPr>
              <a:t>一趟起泡</a:t>
            </a:r>
            <a:endParaRPr lang="zh-CN" altLang="en-US" sz="3200" dirty="0"/>
          </a:p>
        </p:txBody>
      </p:sp>
      <p:sp>
        <p:nvSpPr>
          <p:cNvPr id="16" name="内容占位符 15"/>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8"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slide(fromBottom)">
                                      <p:cBhvr>
                                        <p:cTn id="7" dur="500"/>
                                        <p:tgtEl>
                                          <p:spTgt spid="8090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0901"/>
                                        </p:tgtEl>
                                        <p:attrNameLst>
                                          <p:attrName>style.visibility</p:attrName>
                                        </p:attrNameLst>
                                      </p:cBhvr>
                                      <p:to>
                                        <p:strVal val="visible"/>
                                      </p:to>
                                    </p:set>
                                    <p:animEffect transition="in" filter="slide(fromBottom)">
                                      <p:cBhvr>
                                        <p:cTn id="12"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3" name="Rectangle 3"/>
          <p:cNvSpPr>
            <a:spLocks noGrp="1" noChangeArrowheads="1"/>
          </p:cNvSpPr>
          <p:nvPr>
            <p:ph sz="quarter" idx="16"/>
          </p:nvPr>
        </p:nvSpPr>
        <p:spPr>
          <a:xfrm>
            <a:off x="847674" y="4195773"/>
            <a:ext cx="7616548" cy="586316"/>
          </a:xfrm>
        </p:spPr>
        <p:txBody>
          <a:bodyPr/>
          <a:lstStyle/>
          <a:p>
            <a:pPr eaLnBrk="1" hangingPunct="1">
              <a:buFontTx/>
              <a:buNone/>
              <a:defRPr/>
            </a:pPr>
            <a:endParaRPr lang="en-US" altLang="zh-CN" b="0" dirty="0" smtClean="0">
              <a:solidFill>
                <a:srgbClr val="000000"/>
              </a:solidFill>
              <a:effectLst>
                <a:outerShdw blurRad="38100" dist="38100" dir="2700000" algn="tl">
                  <a:srgbClr val="C0C0C0"/>
                </a:outerShdw>
              </a:effectLst>
            </a:endParaRPr>
          </a:p>
          <a:p>
            <a:pPr eaLnBrk="1" hangingPunct="1">
              <a:buFontTx/>
              <a:buNone/>
              <a:defRPr/>
            </a:pPr>
            <a:r>
              <a:rPr lang="en-US" altLang="zh-CN" b="0" dirty="0" smtClean="0">
                <a:solidFill>
                  <a:srgbClr val="000000"/>
                </a:solidFill>
                <a:effectLst>
                  <a:outerShdw blurRad="38100" dist="38100" dir="2700000" algn="tl">
                    <a:srgbClr val="C0C0C0"/>
                  </a:outerShdw>
                </a:effectLst>
              </a:rPr>
              <a:t>  O(1)     O(㏒</a:t>
            </a:r>
            <a:r>
              <a:rPr lang="en-US" altLang="zh-CN" b="0" baseline="-25000" dirty="0" smtClean="0">
                <a:solidFill>
                  <a:srgbClr val="000000"/>
                </a:solidFill>
                <a:effectLst>
                  <a:outerShdw blurRad="38100" dist="38100" dir="2700000" algn="tl">
                    <a:srgbClr val="C0C0C0"/>
                  </a:outerShdw>
                </a:effectLst>
              </a:rPr>
              <a:t>2</a:t>
            </a:r>
            <a:r>
              <a:rPr lang="en-US" altLang="zh-CN" b="0" dirty="0" smtClean="0">
                <a:solidFill>
                  <a:srgbClr val="000000"/>
                </a:solidFill>
                <a:effectLst>
                  <a:outerShdw blurRad="38100" dist="38100" dir="2700000" algn="tl">
                    <a:srgbClr val="C0C0C0"/>
                  </a:outerShdw>
                </a:effectLst>
              </a:rPr>
              <a:t>n)    O(n)    O(n*㏒</a:t>
            </a:r>
            <a:r>
              <a:rPr lang="en-US" altLang="zh-CN" b="0" baseline="-25000" dirty="0" smtClean="0">
                <a:solidFill>
                  <a:srgbClr val="000000"/>
                </a:solidFill>
                <a:effectLst>
                  <a:outerShdw blurRad="38100" dist="38100" dir="2700000" algn="tl">
                    <a:srgbClr val="C0C0C0"/>
                  </a:outerShdw>
                </a:effectLst>
              </a:rPr>
              <a:t>2</a:t>
            </a:r>
            <a:r>
              <a:rPr lang="en-US" altLang="zh-CN" b="0" dirty="0" smtClean="0">
                <a:solidFill>
                  <a:srgbClr val="000000"/>
                </a:solidFill>
                <a:effectLst>
                  <a:outerShdw blurRad="38100" dist="38100" dir="2700000" algn="tl">
                    <a:srgbClr val="C0C0C0"/>
                  </a:outerShdw>
                </a:effectLst>
              </a:rPr>
              <a:t>n)     </a:t>
            </a:r>
          </a:p>
          <a:p>
            <a:pPr eaLnBrk="1" hangingPunct="1">
              <a:buFontTx/>
              <a:buNone/>
              <a:defRPr/>
            </a:pPr>
            <a:r>
              <a:rPr lang="en-US" altLang="zh-CN" b="0" dirty="0" smtClean="0">
                <a:solidFill>
                  <a:srgbClr val="000000"/>
                </a:solidFill>
                <a:effectLst>
                  <a:outerShdw blurRad="38100" dist="38100" dir="2700000" algn="tl">
                    <a:srgbClr val="C0C0C0"/>
                  </a:outerShdw>
                </a:effectLst>
              </a:rPr>
              <a:t>               O(n</a:t>
            </a:r>
            <a:r>
              <a:rPr lang="en-US" altLang="zh-CN" b="0" baseline="30000" dirty="0" smtClean="0">
                <a:solidFill>
                  <a:srgbClr val="000000"/>
                </a:solidFill>
                <a:effectLst>
                  <a:outerShdw blurRad="38100" dist="38100" dir="2700000" algn="tl">
                    <a:srgbClr val="C0C0C0"/>
                  </a:outerShdw>
                </a:effectLst>
              </a:rPr>
              <a:t>2</a:t>
            </a:r>
            <a:r>
              <a:rPr lang="en-US" altLang="zh-CN" b="0" dirty="0" smtClean="0">
                <a:solidFill>
                  <a:srgbClr val="000000"/>
                </a:solidFill>
                <a:effectLst>
                  <a:outerShdw blurRad="38100" dist="38100" dir="2700000" algn="tl">
                    <a:srgbClr val="C0C0C0"/>
                  </a:outerShdw>
                </a:effectLst>
              </a:rPr>
              <a:t>)    O(n</a:t>
            </a:r>
            <a:r>
              <a:rPr lang="en-US" altLang="zh-CN" b="0" baseline="30000" dirty="0" smtClean="0">
                <a:solidFill>
                  <a:srgbClr val="000000"/>
                </a:solidFill>
                <a:effectLst>
                  <a:outerShdw blurRad="38100" dist="38100" dir="2700000" algn="tl">
                    <a:srgbClr val="C0C0C0"/>
                  </a:outerShdw>
                </a:effectLst>
              </a:rPr>
              <a:t>3</a:t>
            </a:r>
            <a:r>
              <a:rPr lang="en-US" altLang="zh-CN" b="0" dirty="0" smtClean="0">
                <a:solidFill>
                  <a:srgbClr val="000000"/>
                </a:solidFill>
                <a:effectLst>
                  <a:outerShdw blurRad="38100" dist="38100" dir="2700000" algn="tl">
                    <a:srgbClr val="C0C0C0"/>
                  </a:outerShdw>
                </a:effectLst>
              </a:rPr>
              <a:t>)    O(2</a:t>
            </a:r>
            <a:r>
              <a:rPr lang="en-US" altLang="zh-CN" b="0" baseline="30000" dirty="0" smtClean="0">
                <a:solidFill>
                  <a:srgbClr val="000000"/>
                </a:solidFill>
                <a:effectLst>
                  <a:outerShdw blurRad="38100" dist="38100" dir="2700000" algn="tl">
                    <a:srgbClr val="C0C0C0"/>
                  </a:outerShdw>
                </a:effectLst>
              </a:rPr>
              <a:t>n</a:t>
            </a:r>
            <a:r>
              <a:rPr lang="en-US" altLang="zh-CN" b="0" dirty="0" smtClean="0">
                <a:solidFill>
                  <a:srgbClr val="000000"/>
                </a:solidFill>
                <a:effectLst>
                  <a:outerShdw blurRad="38100" dist="38100" dir="2700000" algn="tl">
                    <a:srgbClr val="C0C0C0"/>
                  </a:outerShdw>
                </a:effectLst>
              </a:rPr>
              <a:t>)     O(n!)</a:t>
            </a:r>
          </a:p>
        </p:txBody>
      </p:sp>
      <p:sp>
        <p:nvSpPr>
          <p:cNvPr id="450564" name="Rectangle 4"/>
          <p:cNvSpPr>
            <a:spLocks noChangeArrowheads="1"/>
          </p:cNvSpPr>
          <p:nvPr/>
        </p:nvSpPr>
        <p:spPr bwMode="auto">
          <a:xfrm>
            <a:off x="1943064" y="4305312"/>
            <a:ext cx="357188" cy="457200"/>
          </a:xfrm>
          <a:prstGeom prst="rect">
            <a:avLst/>
          </a:prstGeom>
          <a:noFill/>
          <a:ln w="12700" cap="sq">
            <a:noFill/>
            <a:miter lim="800000"/>
            <a:headEnd type="none" w="sm" len="sm"/>
            <a:tailEnd type="none" w="sm" len="sm"/>
          </a:ln>
          <a:effectLst/>
        </p:spPr>
        <p:txBody>
          <a:bodyPr wrap="none">
            <a:spAutoFit/>
          </a:bodyPr>
          <a:lstStyle/>
          <a:p>
            <a:pPr>
              <a:defRPr/>
            </a:pPr>
            <a:r>
              <a:rPr lang="en-US" altLang="zh-CN" b="0" dirty="0">
                <a:solidFill>
                  <a:srgbClr val="000000"/>
                </a:solidFill>
                <a:effectLst>
                  <a:outerShdw blurRad="38100" dist="38100" dir="2700000" algn="tl">
                    <a:srgbClr val="C0C0C0"/>
                  </a:outerShdw>
                </a:effectLst>
                <a:ea typeface="宋体" pitchFamily="2" charset="-122"/>
              </a:rPr>
              <a:t>&lt;</a:t>
            </a:r>
          </a:p>
        </p:txBody>
      </p:sp>
      <p:sp>
        <p:nvSpPr>
          <p:cNvPr id="450565" name="Rectangle 5"/>
          <p:cNvSpPr>
            <a:spLocks noChangeArrowheads="1"/>
          </p:cNvSpPr>
          <p:nvPr/>
        </p:nvSpPr>
        <p:spPr bwMode="auto">
          <a:xfrm>
            <a:off x="3732201" y="4268799"/>
            <a:ext cx="357187" cy="457200"/>
          </a:xfrm>
          <a:prstGeom prst="rect">
            <a:avLst/>
          </a:prstGeom>
          <a:noFill/>
          <a:ln w="12700" cap="sq">
            <a:noFill/>
            <a:miter lim="800000"/>
            <a:headEnd type="none" w="sm" len="sm"/>
            <a:tailEnd type="none" w="sm" len="sm"/>
          </a:ln>
          <a:effectLst/>
        </p:spPr>
        <p:txBody>
          <a:bodyPr wrap="none">
            <a:spAutoFit/>
          </a:bodyPr>
          <a:lstStyle/>
          <a:p>
            <a:pPr>
              <a:defRPr/>
            </a:pPr>
            <a:r>
              <a:rPr lang="en-US" altLang="zh-CN" b="0" dirty="0">
                <a:solidFill>
                  <a:srgbClr val="000000"/>
                </a:solidFill>
                <a:effectLst>
                  <a:outerShdw blurRad="38100" dist="38100" dir="2700000" algn="tl">
                    <a:srgbClr val="C0C0C0"/>
                  </a:outerShdw>
                </a:effectLst>
                <a:ea typeface="宋体" pitchFamily="2" charset="-122"/>
              </a:rPr>
              <a:t>&lt;</a:t>
            </a:r>
          </a:p>
        </p:txBody>
      </p:sp>
      <p:sp>
        <p:nvSpPr>
          <p:cNvPr id="450566" name="Rectangle 6"/>
          <p:cNvSpPr>
            <a:spLocks noChangeArrowheads="1"/>
          </p:cNvSpPr>
          <p:nvPr/>
        </p:nvSpPr>
        <p:spPr bwMode="auto">
          <a:xfrm>
            <a:off x="4791078" y="4268799"/>
            <a:ext cx="357187" cy="457200"/>
          </a:xfrm>
          <a:prstGeom prst="rect">
            <a:avLst/>
          </a:prstGeom>
          <a:noFill/>
          <a:ln w="12700" cap="sq">
            <a:noFill/>
            <a:miter lim="800000"/>
            <a:headEnd type="none" w="sm" len="sm"/>
            <a:tailEnd type="none" w="sm" len="sm"/>
          </a:ln>
          <a:effectLst/>
        </p:spPr>
        <p:txBody>
          <a:bodyPr wrap="none">
            <a:spAutoFit/>
          </a:bodyPr>
          <a:lstStyle/>
          <a:p>
            <a:pPr>
              <a:defRPr/>
            </a:pPr>
            <a:r>
              <a:rPr lang="en-US" altLang="zh-CN" b="0" dirty="0">
                <a:solidFill>
                  <a:srgbClr val="000000"/>
                </a:solidFill>
                <a:effectLst>
                  <a:outerShdw blurRad="38100" dist="38100" dir="2700000" algn="tl">
                    <a:srgbClr val="C0C0C0"/>
                  </a:outerShdw>
                </a:effectLst>
                <a:ea typeface="宋体" pitchFamily="2" charset="-122"/>
              </a:rPr>
              <a:t>&lt;</a:t>
            </a:r>
          </a:p>
        </p:txBody>
      </p:sp>
      <p:sp>
        <p:nvSpPr>
          <p:cNvPr id="450567" name="Rectangle 7"/>
          <p:cNvSpPr>
            <a:spLocks noChangeArrowheads="1"/>
          </p:cNvSpPr>
          <p:nvPr/>
        </p:nvSpPr>
        <p:spPr bwMode="auto">
          <a:xfrm>
            <a:off x="1979577" y="4853007"/>
            <a:ext cx="357188" cy="457200"/>
          </a:xfrm>
          <a:prstGeom prst="rect">
            <a:avLst/>
          </a:prstGeom>
          <a:noFill/>
          <a:ln w="12700" cap="sq">
            <a:noFill/>
            <a:miter lim="800000"/>
            <a:headEnd type="none" w="sm" len="sm"/>
            <a:tailEnd type="none" w="sm" len="sm"/>
          </a:ln>
          <a:effectLst/>
        </p:spPr>
        <p:txBody>
          <a:bodyPr wrap="none">
            <a:spAutoFit/>
          </a:bodyPr>
          <a:lstStyle/>
          <a:p>
            <a:pPr>
              <a:defRPr/>
            </a:pPr>
            <a:r>
              <a:rPr lang="en-US" altLang="zh-CN" b="0" dirty="0">
                <a:solidFill>
                  <a:srgbClr val="000000"/>
                </a:solidFill>
                <a:effectLst>
                  <a:outerShdw blurRad="38100" dist="38100" dir="2700000" algn="tl">
                    <a:srgbClr val="C0C0C0"/>
                  </a:outerShdw>
                </a:effectLst>
                <a:ea typeface="宋体" pitchFamily="2" charset="-122"/>
              </a:rPr>
              <a:t>&lt;</a:t>
            </a:r>
          </a:p>
        </p:txBody>
      </p:sp>
      <p:sp>
        <p:nvSpPr>
          <p:cNvPr id="450568" name="Rectangle 8"/>
          <p:cNvSpPr>
            <a:spLocks noChangeArrowheads="1"/>
          </p:cNvSpPr>
          <p:nvPr/>
        </p:nvSpPr>
        <p:spPr bwMode="auto">
          <a:xfrm>
            <a:off x="3330558" y="4853007"/>
            <a:ext cx="357188" cy="457200"/>
          </a:xfrm>
          <a:prstGeom prst="rect">
            <a:avLst/>
          </a:prstGeom>
          <a:noFill/>
          <a:ln w="12700" cap="sq">
            <a:noFill/>
            <a:miter lim="800000"/>
            <a:headEnd type="none" w="sm" len="sm"/>
            <a:tailEnd type="none" w="sm" len="sm"/>
          </a:ln>
          <a:effectLst/>
        </p:spPr>
        <p:txBody>
          <a:bodyPr wrap="none">
            <a:spAutoFit/>
          </a:bodyPr>
          <a:lstStyle/>
          <a:p>
            <a:pPr>
              <a:defRPr/>
            </a:pPr>
            <a:r>
              <a:rPr lang="en-US" altLang="zh-CN" b="0" dirty="0">
                <a:solidFill>
                  <a:srgbClr val="000000"/>
                </a:solidFill>
                <a:effectLst>
                  <a:outerShdw blurRad="38100" dist="38100" dir="2700000" algn="tl">
                    <a:srgbClr val="C0C0C0"/>
                  </a:outerShdw>
                </a:effectLst>
                <a:ea typeface="宋体" pitchFamily="2" charset="-122"/>
              </a:rPr>
              <a:t>&lt;</a:t>
            </a:r>
          </a:p>
        </p:txBody>
      </p:sp>
      <p:sp>
        <p:nvSpPr>
          <p:cNvPr id="450569" name="Rectangle 9"/>
          <p:cNvSpPr>
            <a:spLocks noChangeArrowheads="1"/>
          </p:cNvSpPr>
          <p:nvPr/>
        </p:nvSpPr>
        <p:spPr bwMode="auto">
          <a:xfrm>
            <a:off x="4645026" y="4853007"/>
            <a:ext cx="357187" cy="457200"/>
          </a:xfrm>
          <a:prstGeom prst="rect">
            <a:avLst/>
          </a:prstGeom>
          <a:noFill/>
          <a:ln w="12700" cap="sq">
            <a:noFill/>
            <a:miter lim="800000"/>
            <a:headEnd type="none" w="sm" len="sm"/>
            <a:tailEnd type="none" w="sm" len="sm"/>
          </a:ln>
          <a:effectLst/>
        </p:spPr>
        <p:txBody>
          <a:bodyPr wrap="none">
            <a:spAutoFit/>
          </a:bodyPr>
          <a:lstStyle/>
          <a:p>
            <a:pPr>
              <a:defRPr/>
            </a:pPr>
            <a:r>
              <a:rPr lang="en-US" altLang="zh-CN" b="0" dirty="0">
                <a:solidFill>
                  <a:srgbClr val="000000"/>
                </a:solidFill>
                <a:effectLst>
                  <a:outerShdw blurRad="38100" dist="38100" dir="2700000" algn="tl">
                    <a:srgbClr val="C0C0C0"/>
                  </a:outerShdw>
                </a:effectLst>
                <a:ea typeface="宋体" pitchFamily="2" charset="-122"/>
              </a:rPr>
              <a:t>&lt;</a:t>
            </a:r>
          </a:p>
        </p:txBody>
      </p:sp>
      <p:sp>
        <p:nvSpPr>
          <p:cNvPr id="450570" name="Rectangle 10"/>
          <p:cNvSpPr>
            <a:spLocks noChangeArrowheads="1"/>
          </p:cNvSpPr>
          <p:nvPr/>
        </p:nvSpPr>
        <p:spPr bwMode="auto">
          <a:xfrm>
            <a:off x="299979" y="1676376"/>
            <a:ext cx="8434503" cy="1979612"/>
          </a:xfrm>
          <a:prstGeom prst="rect">
            <a:avLst/>
          </a:prstGeom>
          <a:noFill/>
          <a:ln w="9525">
            <a:noFill/>
            <a:miter lim="800000"/>
            <a:headEnd/>
            <a:tailEnd/>
          </a:ln>
        </p:spPr>
        <p:txBody>
          <a:bodyPr/>
          <a:lstStyle/>
          <a:p>
            <a:pPr marL="342900" indent="-342900">
              <a:lnSpc>
                <a:spcPct val="110000"/>
              </a:lnSpc>
              <a:spcBef>
                <a:spcPct val="30000"/>
              </a:spcBef>
              <a:defRPr/>
            </a:pPr>
            <a:r>
              <a:rPr lang="en-US" altLang="zh-CN" sz="3200" b="0" dirty="0">
                <a:solidFill>
                  <a:srgbClr val="000000"/>
                </a:solidFill>
                <a:ea typeface="宋体" pitchFamily="2" charset="-122"/>
              </a:rPr>
              <a:t>          </a:t>
            </a:r>
            <a:r>
              <a:rPr lang="en-US" altLang="zh-CN" sz="3200" b="0" dirty="0" smtClean="0">
                <a:solidFill>
                  <a:srgbClr val="000000"/>
                </a:solidFill>
                <a:ea typeface="宋体" pitchFamily="2" charset="-122"/>
              </a:rPr>
              <a:t>  </a:t>
            </a:r>
            <a:r>
              <a:rPr lang="zh-CN" altLang="en-US" sz="3200" b="0" dirty="0" smtClean="0">
                <a:solidFill>
                  <a:srgbClr val="000000"/>
                </a:solidFill>
                <a:ea typeface="宋体" pitchFamily="2" charset="-122"/>
              </a:rPr>
              <a:t>随着 </a:t>
            </a:r>
            <a:r>
              <a:rPr lang="en-US" altLang="zh-CN" sz="3200" b="0" dirty="0">
                <a:solidFill>
                  <a:srgbClr val="000000"/>
                </a:solidFill>
                <a:ea typeface="宋体" pitchFamily="2" charset="-122"/>
              </a:rPr>
              <a:t>n </a:t>
            </a:r>
            <a:r>
              <a:rPr lang="zh-CN" altLang="en-US" sz="3200" b="0" dirty="0">
                <a:solidFill>
                  <a:srgbClr val="000000"/>
                </a:solidFill>
                <a:ea typeface="宋体" pitchFamily="2" charset="-122"/>
              </a:rPr>
              <a:t>值的增大，各种数量级对应</a:t>
            </a:r>
            <a:r>
              <a:rPr lang="en-US" altLang="zh-CN" sz="3200" b="0" dirty="0">
                <a:solidFill>
                  <a:srgbClr val="000000"/>
                </a:solidFill>
                <a:ea typeface="宋体" pitchFamily="2" charset="-122"/>
              </a:rPr>
              <a:t>n</a:t>
            </a:r>
            <a:r>
              <a:rPr lang="zh-CN" altLang="en-US" sz="3200" b="0" dirty="0">
                <a:solidFill>
                  <a:srgbClr val="000000"/>
                </a:solidFill>
                <a:ea typeface="宋体" pitchFamily="2" charset="-122"/>
              </a:rPr>
              <a:t>的值的增长速度是大不相同的，当 </a:t>
            </a:r>
            <a:r>
              <a:rPr lang="en-US" altLang="zh-CN" sz="3200" b="0" dirty="0">
                <a:solidFill>
                  <a:srgbClr val="000000"/>
                </a:solidFill>
                <a:ea typeface="宋体" pitchFamily="2" charset="-122"/>
              </a:rPr>
              <a:t>n </a:t>
            </a:r>
            <a:r>
              <a:rPr lang="zh-CN" altLang="en-US" sz="3200" b="0" dirty="0">
                <a:solidFill>
                  <a:srgbClr val="000000"/>
                </a:solidFill>
                <a:ea typeface="宋体" pitchFamily="2" charset="-122"/>
              </a:rPr>
              <a:t>大于一定的值后，各种不同数量级对应的值存在着如下关系： </a:t>
            </a:r>
            <a:endParaRPr lang="zh-CN" altLang="en-US" sz="3200" b="0" dirty="0">
              <a:solidFill>
                <a:srgbClr val="000000"/>
              </a:solidFill>
              <a:effectLst>
                <a:outerShdw blurRad="38100" dist="38100" dir="2700000" algn="tl">
                  <a:srgbClr val="C0C0C0"/>
                </a:outerShdw>
              </a:effectLst>
              <a:ea typeface="宋体" pitchFamily="2" charset="-122"/>
            </a:endParaRPr>
          </a:p>
          <a:p>
            <a:pPr marL="342900" indent="-342900">
              <a:lnSpc>
                <a:spcPct val="110000"/>
              </a:lnSpc>
              <a:spcBef>
                <a:spcPct val="30000"/>
              </a:spcBef>
              <a:defRPr/>
            </a:pPr>
            <a:r>
              <a:rPr lang="zh-CN" altLang="en-US" sz="3200" b="0" dirty="0">
                <a:solidFill>
                  <a:srgbClr val="000000"/>
                </a:solidFill>
                <a:effectLst>
                  <a:outerShdw blurRad="38100" dist="38100" dir="2700000" algn="tl">
                    <a:srgbClr val="C0C0C0"/>
                  </a:outerShdw>
                </a:effectLst>
                <a:ea typeface="宋体" pitchFamily="2" charset="-122"/>
              </a:rPr>
              <a:t>        </a:t>
            </a:r>
          </a:p>
        </p:txBody>
      </p:sp>
      <p:sp>
        <p:nvSpPr>
          <p:cNvPr id="10" name="Rectangle 9"/>
          <p:cNvSpPr>
            <a:spLocks noChangeArrowheads="1"/>
          </p:cNvSpPr>
          <p:nvPr/>
        </p:nvSpPr>
        <p:spPr bwMode="auto">
          <a:xfrm>
            <a:off x="5996007" y="4889520"/>
            <a:ext cx="357188" cy="457200"/>
          </a:xfrm>
          <a:prstGeom prst="rect">
            <a:avLst/>
          </a:prstGeom>
          <a:noFill/>
          <a:ln w="12700" cap="sq">
            <a:noFill/>
            <a:miter lim="800000"/>
            <a:headEnd type="none" w="sm" len="sm"/>
            <a:tailEnd type="none" w="sm" len="sm"/>
          </a:ln>
          <a:effectLst/>
        </p:spPr>
        <p:txBody>
          <a:bodyPr wrap="none">
            <a:spAutoFit/>
          </a:bodyPr>
          <a:lstStyle/>
          <a:p>
            <a:pPr>
              <a:defRPr/>
            </a:pPr>
            <a:r>
              <a:rPr lang="en-US" altLang="zh-CN" b="0" dirty="0">
                <a:solidFill>
                  <a:srgbClr val="000000"/>
                </a:solidFill>
                <a:effectLst>
                  <a:outerShdw blurRad="38100" dist="38100" dir="2700000" algn="tl">
                    <a:srgbClr val="C0C0C0"/>
                  </a:outerShdw>
                </a:effectLst>
                <a:ea typeface="宋体" pitchFamily="2" charset="-122"/>
              </a:rPr>
              <a:t>&lt;</a:t>
            </a:r>
          </a:p>
        </p:txBody>
      </p:sp>
      <p:sp>
        <p:nvSpPr>
          <p:cNvPr id="17"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
        <p:nvSpPr>
          <p:cNvPr id="18" name="内容占位符 40"/>
          <p:cNvSpPr txBox="1">
            <a:spLocks/>
          </p:cNvSpPr>
          <p:nvPr/>
        </p:nvSpPr>
        <p:spPr bwMode="auto">
          <a:xfrm>
            <a:off x="8313" y="78660"/>
            <a:ext cx="4795837" cy="586316"/>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zh-CN" altLang="en-US" sz="3200" b="1" i="0" u="none" strike="noStrike" kern="0" cap="none" spc="0" normalizeH="0" baseline="0" noProof="0" smtClean="0">
                <a:ln>
                  <a:noFill/>
                </a:ln>
                <a:solidFill>
                  <a:schemeClr val="bg1"/>
                </a:solidFill>
                <a:effectLst/>
                <a:uLnTx/>
                <a:uFillTx/>
                <a:latin typeface="+mn-lt"/>
                <a:ea typeface="+mn-ea"/>
                <a:cs typeface="+mn-cs"/>
              </a:rPr>
              <a:t>数据结构</a:t>
            </a:r>
            <a:r>
              <a:rPr kumimoji="1" lang="en-US" altLang="zh-CN" sz="3200" b="1" i="0" u="none" strike="noStrike" kern="0" cap="none" spc="0" normalizeH="0" baseline="0" noProof="0" smtClean="0">
                <a:ln>
                  <a:noFill/>
                </a:ln>
                <a:solidFill>
                  <a:schemeClr val="bg1"/>
                </a:solidFill>
                <a:effectLst/>
                <a:uLnTx/>
                <a:uFillTx/>
                <a:latin typeface="+mn-lt"/>
                <a:ea typeface="+mn-ea"/>
                <a:cs typeface="+mn-cs"/>
              </a:rPr>
              <a:t>-</a:t>
            </a:r>
            <a:r>
              <a:rPr kumimoji="1" lang="zh-CN" altLang="en-US" sz="3200" b="1" i="0" u="none" strike="noStrike" kern="0" cap="none" spc="0" normalizeH="0" baseline="0" noProof="0" smtClean="0">
                <a:ln>
                  <a:noFill/>
                </a:ln>
                <a:solidFill>
                  <a:schemeClr val="bg1"/>
                </a:solidFill>
                <a:effectLst/>
                <a:uLnTx/>
                <a:uFillTx/>
                <a:latin typeface="+mn-lt"/>
                <a:ea typeface="+mn-ea"/>
                <a:cs typeface="+mn-cs"/>
              </a:rPr>
              <a:t>第一章 绪论</a:t>
            </a:r>
            <a:endParaRPr kumimoji="1" lang="zh-CN" altLang="en-US" sz="3200" b="1" i="0" u="none" strike="noStrike" kern="0" cap="none" spc="0" normalizeH="0" baseline="0" noProof="0" dirty="0">
              <a:ln>
                <a:noFill/>
              </a:ln>
              <a:solidFill>
                <a:schemeClr val="bg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564"/>
                                        </p:tgtEl>
                                        <p:attrNameLst>
                                          <p:attrName>style.visibility</p:attrName>
                                        </p:attrNameLst>
                                      </p:cBhvr>
                                      <p:to>
                                        <p:strVal val="visible"/>
                                      </p:to>
                                    </p:set>
                                    <p:animEffect transition="in" filter="dissolve">
                                      <p:cBhvr>
                                        <p:cTn id="7" dur="500"/>
                                        <p:tgtEl>
                                          <p:spTgt spid="45056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565"/>
                                        </p:tgtEl>
                                        <p:attrNameLst>
                                          <p:attrName>style.visibility</p:attrName>
                                        </p:attrNameLst>
                                      </p:cBhvr>
                                      <p:to>
                                        <p:strVal val="visible"/>
                                      </p:to>
                                    </p:set>
                                    <p:animEffect transition="in" filter="dissolve">
                                      <p:cBhvr>
                                        <p:cTn id="12" dur="500"/>
                                        <p:tgtEl>
                                          <p:spTgt spid="45056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0566"/>
                                        </p:tgtEl>
                                        <p:attrNameLst>
                                          <p:attrName>style.visibility</p:attrName>
                                        </p:attrNameLst>
                                      </p:cBhvr>
                                      <p:to>
                                        <p:strVal val="visible"/>
                                      </p:to>
                                    </p:set>
                                    <p:animEffect transition="in" filter="dissolve">
                                      <p:cBhvr>
                                        <p:cTn id="17" dur="500"/>
                                        <p:tgtEl>
                                          <p:spTgt spid="45056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50567"/>
                                        </p:tgtEl>
                                        <p:attrNameLst>
                                          <p:attrName>style.visibility</p:attrName>
                                        </p:attrNameLst>
                                      </p:cBhvr>
                                      <p:to>
                                        <p:strVal val="visible"/>
                                      </p:to>
                                    </p:set>
                                    <p:animEffect transition="in" filter="dissolve">
                                      <p:cBhvr>
                                        <p:cTn id="22" dur="500"/>
                                        <p:tgtEl>
                                          <p:spTgt spid="45056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50568"/>
                                        </p:tgtEl>
                                        <p:attrNameLst>
                                          <p:attrName>style.visibility</p:attrName>
                                        </p:attrNameLst>
                                      </p:cBhvr>
                                      <p:to>
                                        <p:strVal val="visible"/>
                                      </p:to>
                                    </p:set>
                                    <p:animEffect transition="in" filter="dissolve">
                                      <p:cBhvr>
                                        <p:cTn id="27" dur="500"/>
                                        <p:tgtEl>
                                          <p:spTgt spid="45056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50569"/>
                                        </p:tgtEl>
                                        <p:attrNameLst>
                                          <p:attrName>style.visibility</p:attrName>
                                        </p:attrNameLst>
                                      </p:cBhvr>
                                      <p:to>
                                        <p:strVal val="visible"/>
                                      </p:to>
                                    </p:set>
                                    <p:animEffect transition="in" filter="dissolve">
                                      <p:cBhvr>
                                        <p:cTn id="32" dur="500"/>
                                        <p:tgtEl>
                                          <p:spTgt spid="45056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4" grpId="0"/>
      <p:bldP spid="450565" grpId="0"/>
      <p:bldP spid="450566" grpId="0"/>
      <p:bldP spid="450567" grpId="0"/>
      <p:bldP spid="450568" grpId="0"/>
      <p:bldP spid="450569" grpId="0"/>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373005" y="1603350"/>
            <a:ext cx="7521575" cy="584775"/>
          </a:xfrm>
          <a:prstGeom prst="rect">
            <a:avLst/>
          </a:prstGeom>
          <a:noFill/>
          <a:ln w="9525">
            <a:noFill/>
            <a:miter lim="800000"/>
            <a:headEnd/>
            <a:tailEnd/>
          </a:ln>
        </p:spPr>
        <p:txBody>
          <a:bodyPr>
            <a:spAutoFit/>
          </a:bodyPr>
          <a:lstStyle/>
          <a:p>
            <a:r>
              <a:rPr lang="zh-CN" altLang="en-US" sz="3200" dirty="0" smtClean="0">
                <a:solidFill>
                  <a:srgbClr val="FF0000"/>
                </a:solidFill>
                <a:latin typeface="楷体_GB2312" pitchFamily="49" charset="-122"/>
                <a:ea typeface="楷体_GB2312" pitchFamily="49" charset="-122"/>
              </a:rPr>
              <a:t>四、算法</a:t>
            </a:r>
            <a:r>
              <a:rPr lang="zh-CN" altLang="en-US" sz="3200" dirty="0">
                <a:solidFill>
                  <a:srgbClr val="FF0000"/>
                </a:solidFill>
                <a:latin typeface="楷体_GB2312" pitchFamily="49" charset="-122"/>
                <a:ea typeface="楷体_GB2312" pitchFamily="49" charset="-122"/>
              </a:rPr>
              <a:t>的存储空间需求</a:t>
            </a:r>
          </a:p>
        </p:txBody>
      </p:sp>
      <p:sp>
        <p:nvSpPr>
          <p:cNvPr id="82947" name="Text Box 3"/>
          <p:cNvSpPr txBox="1">
            <a:spLocks noChangeArrowheads="1"/>
          </p:cNvSpPr>
          <p:nvPr/>
        </p:nvSpPr>
        <p:spPr bwMode="auto">
          <a:xfrm>
            <a:off x="1285830" y="2443149"/>
            <a:ext cx="4923143" cy="584775"/>
          </a:xfrm>
          <a:prstGeom prst="rect">
            <a:avLst/>
          </a:prstGeom>
          <a:noFill/>
          <a:ln w="9525">
            <a:noFill/>
            <a:miter lim="800000"/>
            <a:headEnd/>
            <a:tailEnd/>
          </a:ln>
        </p:spPr>
        <p:txBody>
          <a:bodyPr wrap="none">
            <a:spAutoFit/>
          </a:bodyPr>
          <a:lstStyle/>
          <a:p>
            <a:r>
              <a:rPr lang="zh-CN" altLang="en-US" sz="3200" b="0" dirty="0">
                <a:solidFill>
                  <a:srgbClr val="000000"/>
                </a:solidFill>
                <a:latin typeface="楷体_GB2312" pitchFamily="49" charset="-122"/>
                <a:ea typeface="楷体_GB2312" pitchFamily="49" charset="-122"/>
              </a:rPr>
              <a:t>算法的空间复杂度定义为</a:t>
            </a:r>
            <a:r>
              <a:rPr lang="en-US" altLang="zh-CN" sz="3200" b="0" dirty="0">
                <a:solidFill>
                  <a:srgbClr val="000000"/>
                </a:solidFill>
                <a:latin typeface="楷体_GB2312" pitchFamily="49" charset="-122"/>
                <a:ea typeface="楷体_GB2312" pitchFamily="49" charset="-122"/>
              </a:rPr>
              <a:t>:</a:t>
            </a:r>
          </a:p>
        </p:txBody>
      </p:sp>
      <p:sp>
        <p:nvSpPr>
          <p:cNvPr id="82948" name="Text Box 4"/>
          <p:cNvSpPr txBox="1">
            <a:spLocks noChangeArrowheads="1"/>
          </p:cNvSpPr>
          <p:nvPr/>
        </p:nvSpPr>
        <p:spPr bwMode="auto">
          <a:xfrm>
            <a:off x="592083" y="4049721"/>
            <a:ext cx="8069373" cy="1372683"/>
          </a:xfrm>
          <a:prstGeom prst="rect">
            <a:avLst/>
          </a:prstGeom>
          <a:noFill/>
          <a:ln w="9525">
            <a:noFill/>
            <a:miter lim="800000"/>
            <a:headEnd/>
            <a:tailEnd/>
          </a:ln>
        </p:spPr>
        <p:txBody>
          <a:bodyPr wrap="square">
            <a:spAutoFit/>
          </a:bodyPr>
          <a:lstStyle/>
          <a:p>
            <a:pPr>
              <a:lnSpc>
                <a:spcPct val="130000"/>
              </a:lnSpc>
            </a:pPr>
            <a:r>
              <a:rPr lang="en-US" altLang="zh-CN" sz="3200" b="0" dirty="0">
                <a:solidFill>
                  <a:srgbClr val="000000"/>
                </a:solidFill>
                <a:ea typeface="楷体_GB2312" pitchFamily="49" charset="-122"/>
              </a:rPr>
              <a:t>    </a:t>
            </a:r>
            <a:r>
              <a:rPr lang="en-US" altLang="zh-CN" sz="3200" b="0" dirty="0" smtClean="0">
                <a:solidFill>
                  <a:srgbClr val="000000"/>
                </a:solidFill>
                <a:ea typeface="楷体_GB2312" pitchFamily="49" charset="-122"/>
              </a:rPr>
              <a:t>    </a:t>
            </a:r>
            <a:r>
              <a:rPr lang="zh-CN" altLang="en-US" sz="3200" b="0" dirty="0" smtClean="0">
                <a:solidFill>
                  <a:srgbClr val="000000"/>
                </a:solidFill>
                <a:ea typeface="楷体_GB2312" pitchFamily="49" charset="-122"/>
              </a:rPr>
              <a:t>表示</a:t>
            </a:r>
            <a:r>
              <a:rPr lang="zh-CN" altLang="en-US" sz="3200" b="0" dirty="0">
                <a:solidFill>
                  <a:srgbClr val="000000"/>
                </a:solidFill>
                <a:ea typeface="楷体_GB2312" pitchFamily="49" charset="-122"/>
              </a:rPr>
              <a:t>随着问题规模 </a:t>
            </a:r>
            <a:r>
              <a:rPr lang="en-US" altLang="zh-CN" sz="3200" b="0" dirty="0">
                <a:solidFill>
                  <a:srgbClr val="000000"/>
                </a:solidFill>
                <a:ea typeface="楷体_GB2312" pitchFamily="49" charset="-122"/>
              </a:rPr>
              <a:t>n </a:t>
            </a:r>
            <a:r>
              <a:rPr lang="zh-CN" altLang="en-US" sz="3200" b="0" dirty="0">
                <a:solidFill>
                  <a:srgbClr val="000000"/>
                </a:solidFill>
                <a:ea typeface="楷体_GB2312" pitchFamily="49" charset="-122"/>
              </a:rPr>
              <a:t>的增大，算法运行所需存储量的增长率与 </a:t>
            </a:r>
            <a:r>
              <a:rPr lang="en-US" altLang="zh-CN" sz="3200" b="0" dirty="0">
                <a:solidFill>
                  <a:srgbClr val="000000"/>
                </a:solidFill>
                <a:ea typeface="楷体_GB2312" pitchFamily="49" charset="-122"/>
              </a:rPr>
              <a:t>f(n) </a:t>
            </a:r>
            <a:r>
              <a:rPr lang="zh-CN" altLang="en-US" sz="3200" b="0" dirty="0">
                <a:solidFill>
                  <a:srgbClr val="000000"/>
                </a:solidFill>
                <a:ea typeface="楷体_GB2312" pitchFamily="49" charset="-122"/>
              </a:rPr>
              <a:t>的增长率相同。</a:t>
            </a:r>
          </a:p>
        </p:txBody>
      </p:sp>
      <p:sp>
        <p:nvSpPr>
          <p:cNvPr id="82949" name="Text Box 5"/>
          <p:cNvSpPr txBox="1">
            <a:spLocks noChangeArrowheads="1"/>
          </p:cNvSpPr>
          <p:nvPr/>
        </p:nvSpPr>
        <p:spPr bwMode="auto">
          <a:xfrm>
            <a:off x="2819376" y="3282948"/>
            <a:ext cx="2579552" cy="584775"/>
          </a:xfrm>
          <a:prstGeom prst="rect">
            <a:avLst/>
          </a:prstGeom>
          <a:noFill/>
          <a:ln w="9525">
            <a:noFill/>
            <a:miter lim="800000"/>
            <a:headEnd/>
            <a:tailEnd/>
          </a:ln>
        </p:spPr>
        <p:txBody>
          <a:bodyPr wrap="none">
            <a:spAutoFit/>
          </a:bodyPr>
          <a:lstStyle/>
          <a:p>
            <a:r>
              <a:rPr lang="en-US" altLang="zh-CN" sz="3200" b="0" dirty="0">
                <a:solidFill>
                  <a:srgbClr val="000000"/>
                </a:solidFill>
                <a:ea typeface="楷体_GB2312" pitchFamily="49" charset="-122"/>
              </a:rPr>
              <a:t>S(n) = </a:t>
            </a:r>
            <a:r>
              <a:rPr lang="en-US" altLang="zh-CN" sz="3200" dirty="0">
                <a:solidFill>
                  <a:srgbClr val="C00000"/>
                </a:solidFill>
                <a:ea typeface="楷体_GB2312" pitchFamily="49" charset="-122"/>
              </a:rPr>
              <a:t>O(f(n))</a:t>
            </a:r>
          </a:p>
        </p:txBody>
      </p:sp>
      <p:sp>
        <p:nvSpPr>
          <p:cNvPr id="15" name="内容占位符 14"/>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409518" y="1676376"/>
            <a:ext cx="3591048" cy="584775"/>
          </a:xfrm>
          <a:prstGeom prst="rect">
            <a:avLst/>
          </a:prstGeom>
          <a:noFill/>
          <a:ln w="9525">
            <a:noFill/>
            <a:miter lim="800000"/>
            <a:headEnd/>
            <a:tailEnd/>
          </a:ln>
        </p:spPr>
        <p:txBody>
          <a:bodyPr wrap="none">
            <a:spAutoFit/>
          </a:bodyPr>
          <a:lstStyle/>
          <a:p>
            <a:r>
              <a:rPr lang="zh-CN" altLang="en-US" sz="3200" dirty="0">
                <a:solidFill>
                  <a:srgbClr val="0070C0"/>
                </a:solidFill>
                <a:ea typeface="楷体_GB2312" pitchFamily="49" charset="-122"/>
              </a:rPr>
              <a:t>算法的存储量包括</a:t>
            </a:r>
            <a:r>
              <a:rPr lang="en-US" altLang="zh-CN" sz="3200" dirty="0">
                <a:solidFill>
                  <a:srgbClr val="0070C0"/>
                </a:solidFill>
                <a:ea typeface="楷体_GB2312" pitchFamily="49" charset="-122"/>
              </a:rPr>
              <a:t>:</a:t>
            </a:r>
          </a:p>
        </p:txBody>
      </p:sp>
      <p:sp>
        <p:nvSpPr>
          <p:cNvPr id="83971" name="Text Box 3"/>
          <p:cNvSpPr txBox="1">
            <a:spLocks noChangeArrowheads="1"/>
          </p:cNvSpPr>
          <p:nvPr/>
        </p:nvSpPr>
        <p:spPr bwMode="auto">
          <a:xfrm>
            <a:off x="1431882" y="2420888"/>
            <a:ext cx="5256213" cy="584775"/>
          </a:xfrm>
          <a:prstGeom prst="rect">
            <a:avLst/>
          </a:prstGeom>
          <a:noFill/>
          <a:ln w="9525">
            <a:noFill/>
            <a:miter lim="800000"/>
            <a:headEnd/>
            <a:tailEnd/>
          </a:ln>
        </p:spPr>
        <p:txBody>
          <a:bodyPr>
            <a:spAutoFit/>
          </a:bodyPr>
          <a:lstStyle/>
          <a:p>
            <a:r>
              <a:rPr lang="en-US" altLang="zh-CN" sz="3200" b="0" dirty="0">
                <a:solidFill>
                  <a:srgbClr val="000000"/>
                </a:solidFill>
                <a:ea typeface="楷体_GB2312" pitchFamily="49" charset="-122"/>
              </a:rPr>
              <a:t>1</a:t>
            </a:r>
            <a:r>
              <a:rPr lang="zh-CN" altLang="en-US" sz="3200" b="0" dirty="0">
                <a:solidFill>
                  <a:srgbClr val="000000"/>
                </a:solidFill>
                <a:ea typeface="楷体_GB2312" pitchFamily="49" charset="-122"/>
              </a:rPr>
              <a:t>．输入数据所占空间</a:t>
            </a:r>
            <a:endParaRPr lang="zh-CN" altLang="en-US" sz="3200" b="0" dirty="0">
              <a:solidFill>
                <a:srgbClr val="000000"/>
              </a:solidFill>
            </a:endParaRPr>
          </a:p>
        </p:txBody>
      </p:sp>
      <p:sp>
        <p:nvSpPr>
          <p:cNvPr id="83972" name="Text Box 4"/>
          <p:cNvSpPr txBox="1">
            <a:spLocks noChangeArrowheads="1"/>
          </p:cNvSpPr>
          <p:nvPr/>
        </p:nvSpPr>
        <p:spPr bwMode="auto">
          <a:xfrm>
            <a:off x="1431882" y="3114635"/>
            <a:ext cx="5284788" cy="584775"/>
          </a:xfrm>
          <a:prstGeom prst="rect">
            <a:avLst/>
          </a:prstGeom>
          <a:noFill/>
          <a:ln w="9525">
            <a:noFill/>
            <a:miter lim="800000"/>
            <a:headEnd/>
            <a:tailEnd/>
          </a:ln>
        </p:spPr>
        <p:txBody>
          <a:bodyPr>
            <a:spAutoFit/>
          </a:bodyPr>
          <a:lstStyle/>
          <a:p>
            <a:r>
              <a:rPr lang="en-US" altLang="zh-CN" sz="3200" b="0" dirty="0">
                <a:solidFill>
                  <a:srgbClr val="000000"/>
                </a:solidFill>
                <a:ea typeface="楷体_GB2312" pitchFamily="49" charset="-122"/>
              </a:rPr>
              <a:t>2</a:t>
            </a:r>
            <a:r>
              <a:rPr lang="zh-CN" altLang="en-US" sz="3200" b="0" dirty="0">
                <a:solidFill>
                  <a:srgbClr val="000000"/>
                </a:solidFill>
                <a:ea typeface="楷体_GB2312" pitchFamily="49" charset="-122"/>
              </a:rPr>
              <a:t>．程序本身所占空间</a:t>
            </a:r>
          </a:p>
        </p:txBody>
      </p:sp>
      <p:sp>
        <p:nvSpPr>
          <p:cNvPr id="83973" name="Text Box 5"/>
          <p:cNvSpPr txBox="1">
            <a:spLocks noChangeArrowheads="1"/>
          </p:cNvSpPr>
          <p:nvPr/>
        </p:nvSpPr>
        <p:spPr bwMode="auto">
          <a:xfrm>
            <a:off x="1479577" y="3881408"/>
            <a:ext cx="5100638" cy="584775"/>
          </a:xfrm>
          <a:prstGeom prst="rect">
            <a:avLst/>
          </a:prstGeom>
          <a:noFill/>
          <a:ln w="9525">
            <a:noFill/>
            <a:miter lim="800000"/>
            <a:headEnd/>
            <a:tailEnd/>
          </a:ln>
        </p:spPr>
        <p:txBody>
          <a:bodyPr>
            <a:spAutoFit/>
          </a:bodyPr>
          <a:lstStyle/>
          <a:p>
            <a:r>
              <a:rPr lang="en-US" altLang="zh-CN" sz="3200" b="0" dirty="0">
                <a:solidFill>
                  <a:srgbClr val="000000"/>
                </a:solidFill>
                <a:ea typeface="楷体_GB2312" pitchFamily="49" charset="-122"/>
              </a:rPr>
              <a:t>3</a:t>
            </a:r>
            <a:r>
              <a:rPr lang="zh-CN" altLang="en-US" sz="3200" b="0" dirty="0">
                <a:solidFill>
                  <a:srgbClr val="000000"/>
                </a:solidFill>
                <a:ea typeface="楷体_GB2312" pitchFamily="49" charset="-122"/>
              </a:rPr>
              <a:t>．</a:t>
            </a:r>
            <a:r>
              <a:rPr lang="zh-CN" altLang="en-US" sz="3200" dirty="0">
                <a:solidFill>
                  <a:srgbClr val="C00000"/>
                </a:solidFill>
                <a:ea typeface="楷体_GB2312" pitchFamily="49" charset="-122"/>
              </a:rPr>
              <a:t>辅助变量</a:t>
            </a:r>
            <a:r>
              <a:rPr lang="zh-CN" altLang="en-US" sz="3200" b="0" dirty="0">
                <a:solidFill>
                  <a:srgbClr val="000000"/>
                </a:solidFill>
                <a:ea typeface="楷体_GB2312" pitchFamily="49" charset="-122"/>
              </a:rPr>
              <a:t>所占空间</a:t>
            </a:r>
          </a:p>
        </p:txBody>
      </p:sp>
      <p:sp>
        <p:nvSpPr>
          <p:cNvPr id="15" name="内容占位符 14"/>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6"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
        <p:nvSpPr>
          <p:cNvPr id="2" name="矩形 1"/>
          <p:cNvSpPr/>
          <p:nvPr/>
        </p:nvSpPr>
        <p:spPr>
          <a:xfrm>
            <a:off x="409518" y="4797152"/>
            <a:ext cx="8198296" cy="1865126"/>
          </a:xfrm>
          <a:prstGeom prst="rect">
            <a:avLst/>
          </a:prstGeom>
        </p:spPr>
        <p:txBody>
          <a:bodyPr wrap="square">
            <a:spAutoFit/>
          </a:bodyPr>
          <a:lstStyle/>
          <a:p>
            <a:pPr>
              <a:lnSpc>
                <a:spcPct val="120000"/>
              </a:lnSpc>
            </a:pPr>
            <a:r>
              <a:rPr lang="zh-CN" altLang="en-US" sz="3200" b="0" dirty="0" smtClean="0">
                <a:solidFill>
                  <a:srgbClr val="000000"/>
                </a:solidFill>
                <a:ea typeface="楷体_GB2312" pitchFamily="49" charset="-122"/>
              </a:rPr>
              <a:t>     若</a:t>
            </a:r>
            <a:r>
              <a:rPr lang="zh-CN" altLang="en-US" sz="3200" b="0" dirty="0">
                <a:solidFill>
                  <a:srgbClr val="000000"/>
                </a:solidFill>
                <a:ea typeface="楷体_GB2312" pitchFamily="49" charset="-122"/>
              </a:rPr>
              <a:t>输入数据所占空间只取决于问题本身，和算法无关，则只需要分析除输入和程序之外的</a:t>
            </a:r>
            <a:r>
              <a:rPr lang="zh-CN" altLang="en-US" sz="3200" dirty="0">
                <a:solidFill>
                  <a:srgbClr val="C00000"/>
                </a:solidFill>
                <a:ea typeface="楷体_GB2312" pitchFamily="49" charset="-122"/>
              </a:rPr>
              <a:t>辅助变量</a:t>
            </a:r>
            <a:r>
              <a:rPr lang="zh-CN" altLang="en-US" sz="3200" b="0" dirty="0">
                <a:solidFill>
                  <a:srgbClr val="000000"/>
                </a:solidFill>
                <a:ea typeface="楷体_GB2312" pitchFamily="49" charset="-122"/>
              </a:rPr>
              <a:t>所占额外空间。</a:t>
            </a:r>
            <a:endParaRPr lang="en-US" altLang="zh-CN" sz="3200" b="0" dirty="0">
              <a:solidFill>
                <a:srgbClr val="000000"/>
              </a:solidFill>
              <a:ea typeface="楷体_GB2312" pitchFamily="49" charset="-122"/>
            </a:endParaRP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79512" y="2463387"/>
            <a:ext cx="8351838" cy="1274195"/>
          </a:xfrm>
          <a:prstGeom prst="rect">
            <a:avLst/>
          </a:prstGeom>
          <a:noFill/>
          <a:ln w="9525">
            <a:noFill/>
            <a:miter lim="800000"/>
            <a:headEnd/>
            <a:tailEnd/>
          </a:ln>
        </p:spPr>
        <p:txBody>
          <a:bodyPr>
            <a:spAutoFit/>
          </a:bodyPr>
          <a:lstStyle/>
          <a:p>
            <a:pPr>
              <a:lnSpc>
                <a:spcPct val="120000"/>
              </a:lnSpc>
            </a:pPr>
            <a:r>
              <a:rPr lang="zh-CN" altLang="en-US" sz="3200" b="0" dirty="0" smtClean="0">
                <a:solidFill>
                  <a:srgbClr val="000000"/>
                </a:solidFill>
                <a:ea typeface="楷体_GB2312" pitchFamily="49" charset="-122"/>
              </a:rPr>
              <a:t>        若</a:t>
            </a:r>
            <a:r>
              <a:rPr lang="zh-CN" altLang="en-US" sz="3200" b="0" dirty="0">
                <a:solidFill>
                  <a:srgbClr val="000000"/>
                </a:solidFill>
                <a:ea typeface="楷体_GB2312" pitchFamily="49" charset="-122"/>
              </a:rPr>
              <a:t>所需额外空间相对于输入数据量来说是常数，则称此算法为</a:t>
            </a:r>
            <a:r>
              <a:rPr lang="zh-CN" altLang="en-US" sz="3200" dirty="0">
                <a:solidFill>
                  <a:srgbClr val="C00000"/>
                </a:solidFill>
                <a:ea typeface="楷体_GB2312" pitchFamily="49" charset="-122"/>
              </a:rPr>
              <a:t>原地</a:t>
            </a:r>
            <a:r>
              <a:rPr lang="zh-CN" altLang="en-US" sz="3200" b="0" dirty="0">
                <a:solidFill>
                  <a:srgbClr val="000000"/>
                </a:solidFill>
                <a:ea typeface="楷体_GB2312" pitchFamily="49" charset="-122"/>
              </a:rPr>
              <a:t>工作</a:t>
            </a:r>
            <a:r>
              <a:rPr lang="zh-CN" altLang="en-US" sz="3200" b="0" dirty="0" smtClean="0">
                <a:solidFill>
                  <a:srgbClr val="000000"/>
                </a:solidFill>
                <a:ea typeface="楷体_GB2312" pitchFamily="49" charset="-122"/>
              </a:rPr>
              <a:t>。</a:t>
            </a:r>
            <a:endParaRPr lang="zh-CN" altLang="en-US" sz="3200" b="0" dirty="0">
              <a:solidFill>
                <a:srgbClr val="000000"/>
              </a:solidFill>
              <a:ea typeface="楷体_GB2312" pitchFamily="49" charset="-122"/>
            </a:endParaRPr>
          </a:p>
        </p:txBody>
      </p:sp>
      <p:sp>
        <p:nvSpPr>
          <p:cNvPr id="84995" name="Text Box 4"/>
          <p:cNvSpPr txBox="1">
            <a:spLocks noChangeArrowheads="1"/>
          </p:cNvSpPr>
          <p:nvPr/>
        </p:nvSpPr>
        <p:spPr bwMode="auto">
          <a:xfrm>
            <a:off x="196124" y="3753036"/>
            <a:ext cx="8361477" cy="1274195"/>
          </a:xfrm>
          <a:prstGeom prst="rect">
            <a:avLst/>
          </a:prstGeom>
          <a:noFill/>
          <a:ln w="9525">
            <a:noFill/>
            <a:miter lim="800000"/>
            <a:headEnd/>
            <a:tailEnd/>
          </a:ln>
        </p:spPr>
        <p:txBody>
          <a:bodyPr wrap="square">
            <a:spAutoFit/>
          </a:bodyPr>
          <a:lstStyle/>
          <a:p>
            <a:pPr>
              <a:lnSpc>
                <a:spcPct val="120000"/>
              </a:lnSpc>
            </a:pPr>
            <a:r>
              <a:rPr lang="en-US" altLang="zh-CN" sz="3200" b="0" dirty="0">
                <a:solidFill>
                  <a:srgbClr val="000000"/>
                </a:solidFill>
                <a:ea typeface="楷体_GB2312" pitchFamily="49" charset="-122"/>
              </a:rPr>
              <a:t>     </a:t>
            </a:r>
            <a:r>
              <a:rPr lang="en-US" altLang="zh-CN" sz="3200" b="0" dirty="0" smtClean="0">
                <a:solidFill>
                  <a:srgbClr val="000000"/>
                </a:solidFill>
                <a:ea typeface="楷体_GB2312" pitchFamily="49" charset="-122"/>
              </a:rPr>
              <a:t>   </a:t>
            </a:r>
            <a:r>
              <a:rPr lang="zh-CN" altLang="en-US" sz="3200" b="0" dirty="0" smtClean="0">
                <a:solidFill>
                  <a:srgbClr val="000000"/>
                </a:solidFill>
                <a:ea typeface="楷体_GB2312" pitchFamily="49" charset="-122"/>
              </a:rPr>
              <a:t>若</a:t>
            </a:r>
            <a:r>
              <a:rPr lang="zh-CN" altLang="en-US" sz="3200" b="0" dirty="0">
                <a:solidFill>
                  <a:srgbClr val="000000"/>
                </a:solidFill>
                <a:ea typeface="楷体_GB2312" pitchFamily="49" charset="-122"/>
              </a:rPr>
              <a:t>所需存储量依赖于特定的输入</a:t>
            </a:r>
            <a:r>
              <a:rPr lang="zh-CN" altLang="en-US" sz="3200" b="0" dirty="0" smtClean="0">
                <a:solidFill>
                  <a:srgbClr val="000000"/>
                </a:solidFill>
                <a:ea typeface="楷体_GB2312" pitchFamily="49" charset="-122"/>
              </a:rPr>
              <a:t>，则</a:t>
            </a:r>
            <a:r>
              <a:rPr lang="zh-CN" altLang="en-US" sz="3200" b="0" dirty="0">
                <a:solidFill>
                  <a:srgbClr val="000000"/>
                </a:solidFill>
                <a:ea typeface="楷体_GB2312" pitchFamily="49" charset="-122"/>
              </a:rPr>
              <a:t>通常按</a:t>
            </a:r>
            <a:r>
              <a:rPr lang="zh-CN" altLang="en-US" sz="3200" dirty="0">
                <a:solidFill>
                  <a:srgbClr val="C00000"/>
                </a:solidFill>
                <a:ea typeface="楷体_GB2312" pitchFamily="49" charset="-122"/>
              </a:rPr>
              <a:t>最坏情况</a:t>
            </a:r>
            <a:r>
              <a:rPr lang="zh-CN" altLang="en-US" sz="3200" b="0" dirty="0">
                <a:solidFill>
                  <a:srgbClr val="000000"/>
                </a:solidFill>
                <a:ea typeface="楷体_GB2312" pitchFamily="49" charset="-122"/>
              </a:rPr>
              <a:t>考虑。</a:t>
            </a: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
        <p:nvSpPr>
          <p:cNvPr id="6" name="Text Box 2"/>
          <p:cNvSpPr txBox="1">
            <a:spLocks noChangeArrowheads="1"/>
          </p:cNvSpPr>
          <p:nvPr/>
        </p:nvSpPr>
        <p:spPr bwMode="auto">
          <a:xfrm>
            <a:off x="409518" y="1676376"/>
            <a:ext cx="3467616" cy="584775"/>
          </a:xfrm>
          <a:prstGeom prst="rect">
            <a:avLst/>
          </a:prstGeom>
          <a:noFill/>
          <a:ln w="9525">
            <a:noFill/>
            <a:miter lim="800000"/>
            <a:headEnd/>
            <a:tailEnd/>
          </a:ln>
        </p:spPr>
        <p:txBody>
          <a:bodyPr wrap="none">
            <a:spAutoFit/>
          </a:bodyPr>
          <a:lstStyle/>
          <a:p>
            <a:r>
              <a:rPr lang="zh-CN" altLang="en-US" sz="3200" dirty="0">
                <a:solidFill>
                  <a:srgbClr val="0070C0"/>
                </a:solidFill>
                <a:ea typeface="楷体_GB2312" pitchFamily="49" charset="-122"/>
              </a:rPr>
              <a:t>算法</a:t>
            </a:r>
            <a:r>
              <a:rPr lang="zh-CN" altLang="en-US" sz="3200" dirty="0" smtClean="0">
                <a:solidFill>
                  <a:srgbClr val="0070C0"/>
                </a:solidFill>
                <a:ea typeface="楷体_GB2312" pitchFamily="49" charset="-122"/>
              </a:rPr>
              <a:t>的空间存储量</a:t>
            </a:r>
            <a:endParaRPr lang="en-US" altLang="zh-CN" sz="3200" dirty="0">
              <a:solidFill>
                <a:srgbClr val="0070C0"/>
              </a:solidFill>
              <a:ea typeface="楷体_GB2312" pitchFamily="49" charset="-122"/>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363337" y="1484784"/>
            <a:ext cx="8351838" cy="4967514"/>
          </a:xfrm>
          <a:prstGeom prst="rect">
            <a:avLst/>
          </a:prstGeom>
          <a:noFill/>
          <a:ln w="9525">
            <a:noFill/>
            <a:miter lim="800000"/>
            <a:headEnd/>
            <a:tailEnd/>
          </a:ln>
        </p:spPr>
        <p:txBody>
          <a:bodyPr>
            <a:spAutoFit/>
          </a:bodyPr>
          <a:lstStyle/>
          <a:p>
            <a:pPr>
              <a:lnSpc>
                <a:spcPct val="120000"/>
              </a:lnSpc>
            </a:pPr>
            <a:r>
              <a:rPr lang="en-US" altLang="zh-CN" sz="3200" b="0" dirty="0" smtClean="0">
                <a:solidFill>
                  <a:srgbClr val="000000"/>
                </a:solidFill>
              </a:rPr>
              <a:t>void </a:t>
            </a:r>
            <a:r>
              <a:rPr lang="en-US" altLang="zh-CN" sz="3200" b="0" dirty="0" err="1">
                <a:solidFill>
                  <a:srgbClr val="000000"/>
                </a:solidFill>
              </a:rPr>
              <a:t>bubble_sort</a:t>
            </a:r>
            <a:r>
              <a:rPr lang="en-US" altLang="zh-CN" sz="3200" b="0" dirty="0">
                <a:solidFill>
                  <a:srgbClr val="000000"/>
                </a:solidFill>
              </a:rPr>
              <a:t>(</a:t>
            </a:r>
            <a:r>
              <a:rPr lang="en-US" altLang="zh-CN" sz="3200" b="0" dirty="0" err="1">
                <a:solidFill>
                  <a:srgbClr val="000000"/>
                </a:solidFill>
              </a:rPr>
              <a:t>int</a:t>
            </a:r>
            <a:r>
              <a:rPr lang="en-US" altLang="zh-CN" sz="3200" b="0" dirty="0">
                <a:solidFill>
                  <a:srgbClr val="000000"/>
                </a:solidFill>
              </a:rPr>
              <a:t>&amp; a[], </a:t>
            </a:r>
            <a:r>
              <a:rPr lang="en-US" altLang="zh-CN" sz="3200" b="0" dirty="0" err="1">
                <a:solidFill>
                  <a:srgbClr val="000000"/>
                </a:solidFill>
              </a:rPr>
              <a:t>int</a:t>
            </a:r>
            <a:r>
              <a:rPr lang="en-US" altLang="zh-CN" sz="3200" b="0" dirty="0">
                <a:solidFill>
                  <a:srgbClr val="000000"/>
                </a:solidFill>
              </a:rPr>
              <a:t> n) {</a:t>
            </a:r>
          </a:p>
          <a:p>
            <a:pPr>
              <a:lnSpc>
                <a:spcPct val="120000"/>
              </a:lnSpc>
            </a:pPr>
            <a:r>
              <a:rPr lang="en-US" altLang="zh-CN" sz="3200" b="0" dirty="0"/>
              <a:t>   </a:t>
            </a:r>
            <a:r>
              <a:rPr lang="en-US" altLang="zh-CN" sz="3200" b="0" dirty="0" smtClean="0"/>
              <a:t>     </a:t>
            </a:r>
            <a:r>
              <a:rPr lang="en-US" altLang="zh-CN" dirty="0">
                <a:solidFill>
                  <a:srgbClr val="006600"/>
                </a:solidFill>
              </a:rPr>
              <a:t>// </a:t>
            </a:r>
            <a:r>
              <a:rPr lang="zh-CN" altLang="en-US" dirty="0">
                <a:solidFill>
                  <a:srgbClr val="006600"/>
                </a:solidFill>
              </a:rPr>
              <a:t>冒泡排序</a:t>
            </a:r>
          </a:p>
          <a:p>
            <a:pPr>
              <a:lnSpc>
                <a:spcPct val="120000"/>
              </a:lnSpc>
            </a:pPr>
            <a:r>
              <a:rPr lang="en-US" altLang="zh-CN" sz="3200" dirty="0" smtClean="0">
                <a:solidFill>
                  <a:srgbClr val="6600CC"/>
                </a:solidFill>
              </a:rPr>
              <a:t> </a:t>
            </a:r>
            <a:r>
              <a:rPr lang="en-US" altLang="zh-CN" sz="3200" b="0" dirty="0">
                <a:solidFill>
                  <a:srgbClr val="000000"/>
                </a:solidFill>
              </a:rPr>
              <a:t>for (i=n-1;  </a:t>
            </a:r>
            <a:r>
              <a:rPr lang="en-US" altLang="zh-CN" sz="3200" b="0" dirty="0" err="1" smtClean="0">
                <a:solidFill>
                  <a:srgbClr val="000000"/>
                </a:solidFill>
              </a:rPr>
              <a:t>i</a:t>
            </a:r>
            <a:r>
              <a:rPr lang="en-US" altLang="zh-CN" sz="3200" b="0" dirty="0" smtClean="0">
                <a:solidFill>
                  <a:srgbClr val="000000"/>
                </a:solidFill>
              </a:rPr>
              <a:t>&gt;0;  </a:t>
            </a:r>
            <a:r>
              <a:rPr lang="en-US" altLang="zh-CN" sz="3200" b="0" dirty="0">
                <a:solidFill>
                  <a:srgbClr val="000000"/>
                </a:solidFill>
              </a:rPr>
              <a:t>--i)</a:t>
            </a:r>
          </a:p>
          <a:p>
            <a:pPr>
              <a:lnSpc>
                <a:spcPct val="120000"/>
              </a:lnSpc>
              <a:spcBef>
                <a:spcPct val="30000"/>
              </a:spcBef>
            </a:pPr>
            <a:r>
              <a:rPr lang="en-US" altLang="zh-CN" sz="3200" b="0" dirty="0">
                <a:solidFill>
                  <a:srgbClr val="000000"/>
                </a:solidFill>
              </a:rPr>
              <a:t>{    for (j=0;  j&lt;i;  ++j)</a:t>
            </a:r>
          </a:p>
          <a:p>
            <a:pPr>
              <a:lnSpc>
                <a:spcPct val="120000"/>
              </a:lnSpc>
            </a:pPr>
            <a:r>
              <a:rPr lang="en-US" altLang="zh-CN" sz="3200" b="0" dirty="0">
                <a:solidFill>
                  <a:srgbClr val="000000"/>
                </a:solidFill>
              </a:rPr>
              <a:t>         if (a[j] &gt; a[j+1]) </a:t>
            </a:r>
          </a:p>
          <a:p>
            <a:pPr>
              <a:lnSpc>
                <a:spcPct val="120000"/>
              </a:lnSpc>
            </a:pPr>
            <a:r>
              <a:rPr lang="en-US" altLang="zh-CN" sz="3200" b="0" dirty="0">
                <a:solidFill>
                  <a:srgbClr val="000000"/>
                </a:solidFill>
              </a:rPr>
              <a:t>            {</a:t>
            </a:r>
            <a:r>
              <a:rPr lang="en-US" altLang="zh-CN" sz="3200" b="0" dirty="0"/>
              <a:t> </a:t>
            </a:r>
            <a:r>
              <a:rPr lang="en-US" altLang="zh-CN" sz="3200" b="0" dirty="0">
                <a:solidFill>
                  <a:srgbClr val="C00000"/>
                </a:solidFill>
              </a:rPr>
              <a:t>T</a:t>
            </a:r>
            <a:r>
              <a:rPr lang="en-US" altLang="zh-CN" sz="3200" b="0" dirty="0">
                <a:solidFill>
                  <a:srgbClr val="0000FF"/>
                </a:solidFill>
              </a:rPr>
              <a:t>=a[j]; a[j] =a[j+1]; a[j+1] = </a:t>
            </a:r>
            <a:r>
              <a:rPr lang="en-US" altLang="zh-CN" sz="3200" b="0" dirty="0">
                <a:solidFill>
                  <a:srgbClr val="C00000"/>
                </a:solidFill>
              </a:rPr>
              <a:t>T</a:t>
            </a:r>
            <a:r>
              <a:rPr lang="en-US" altLang="zh-CN" sz="3200" b="0" dirty="0">
                <a:solidFill>
                  <a:srgbClr val="0000FF"/>
                </a:solidFill>
              </a:rPr>
              <a:t>;</a:t>
            </a:r>
            <a:r>
              <a:rPr lang="en-US" altLang="zh-CN" sz="3200" b="0" dirty="0">
                <a:solidFill>
                  <a:srgbClr val="CC0000"/>
                </a:solidFill>
              </a:rPr>
              <a:t> </a:t>
            </a:r>
            <a:r>
              <a:rPr lang="en-US" altLang="zh-CN" sz="3200" b="0" dirty="0">
                <a:solidFill>
                  <a:srgbClr val="000000"/>
                </a:solidFill>
              </a:rPr>
              <a:t>}</a:t>
            </a:r>
          </a:p>
          <a:p>
            <a:pPr>
              <a:lnSpc>
                <a:spcPct val="120000"/>
              </a:lnSpc>
            </a:pPr>
            <a:r>
              <a:rPr lang="en-US" altLang="zh-CN" sz="3200" dirty="0"/>
              <a:t> </a:t>
            </a:r>
            <a:r>
              <a:rPr lang="en-US" altLang="zh-CN" sz="3200" b="0" dirty="0">
                <a:solidFill>
                  <a:srgbClr val="000000"/>
                </a:solidFill>
              </a:rPr>
              <a:t>}</a:t>
            </a:r>
          </a:p>
          <a:p>
            <a:pPr>
              <a:lnSpc>
                <a:spcPct val="120000"/>
              </a:lnSpc>
            </a:pPr>
            <a:r>
              <a:rPr lang="en-US" altLang="zh-CN" sz="3200" dirty="0" smtClean="0">
                <a:solidFill>
                  <a:srgbClr val="000000"/>
                </a:solidFill>
              </a:rPr>
              <a:t>} </a:t>
            </a:r>
            <a:r>
              <a:rPr lang="en-US" altLang="zh-CN" dirty="0">
                <a:solidFill>
                  <a:srgbClr val="006600"/>
                </a:solidFill>
              </a:rPr>
              <a:t>// </a:t>
            </a:r>
            <a:r>
              <a:rPr lang="en-US" altLang="zh-CN" dirty="0" err="1">
                <a:solidFill>
                  <a:srgbClr val="006600"/>
                </a:solidFill>
              </a:rPr>
              <a:t>bubble_sort</a:t>
            </a:r>
            <a:endParaRPr lang="en-US" altLang="zh-CN" dirty="0">
              <a:solidFill>
                <a:srgbClr val="006600"/>
              </a:solidFill>
            </a:endParaRPr>
          </a:p>
        </p:txBody>
      </p:sp>
      <p:sp>
        <p:nvSpPr>
          <p:cNvPr id="13" name="内容占位符 12"/>
          <p:cNvSpPr>
            <a:spLocks noGrp="1"/>
          </p:cNvSpPr>
          <p:nvPr>
            <p:ph sz="quarter" idx="16"/>
          </p:nvPr>
        </p:nvSpPr>
        <p:spPr/>
        <p:txBody>
          <a:bodyPr/>
          <a:lstStyle/>
          <a:p>
            <a:r>
              <a:rPr dirty="0" smtClean="0"/>
              <a:t>数据结构</a:t>
            </a:r>
            <a:r>
              <a:rPr lang="en-US" altLang="zh-CN" dirty="0" smtClean="0"/>
              <a:t>-</a:t>
            </a:r>
            <a:r>
              <a:rPr dirty="0" smtClean="0"/>
              <a:t>第一章 绪论</a:t>
            </a:r>
            <a:endParaRPr lang="zh-CN" altLang="en-US" dirty="0"/>
          </a:p>
        </p:txBody>
      </p:sp>
      <p:sp>
        <p:nvSpPr>
          <p:cNvPr id="14" name="Text Box 3">
            <a:hlinkClick r:id="" action="ppaction://hlinkshowjump?jump=nextslide"/>
          </p:cNvPr>
          <p:cNvSpPr txBox="1">
            <a:spLocks noChangeArrowheads="1"/>
          </p:cNvSpPr>
          <p:nvPr/>
        </p:nvSpPr>
        <p:spPr bwMode="auto">
          <a:xfrm>
            <a:off x="0" y="800064"/>
            <a:ext cx="6248400" cy="584775"/>
          </a:xfrm>
          <a:prstGeom prst="rect">
            <a:avLst/>
          </a:prstGeom>
          <a:noFill/>
          <a:ln w="9525">
            <a:noFill/>
            <a:miter lim="800000"/>
            <a:headEnd/>
            <a:tailEnd/>
          </a:ln>
        </p:spPr>
        <p:txBody>
          <a:bodyPr>
            <a:spAutoFit/>
          </a:bodyPr>
          <a:lstStyle/>
          <a:p>
            <a:r>
              <a:rPr lang="en-US" altLang="zh-CN" sz="3200" dirty="0" smtClean="0">
                <a:latin typeface="楷体_GB2312" pitchFamily="49" charset="-122"/>
                <a:ea typeface="楷体_GB2312" pitchFamily="49" charset="-122"/>
              </a:rPr>
              <a:t>1.3 </a:t>
            </a:r>
            <a:r>
              <a:rPr lang="zh-CN" altLang="en-US" sz="3200" dirty="0">
                <a:latin typeface="楷体_GB2312" pitchFamily="49" charset="-122"/>
                <a:ea typeface="楷体_GB2312" pitchFamily="49" charset="-122"/>
              </a:rPr>
              <a:t>算法和算法分析</a:t>
            </a:r>
          </a:p>
        </p:txBody>
      </p:sp>
      <p:sp>
        <p:nvSpPr>
          <p:cNvPr id="6" name="Text Box 5"/>
          <p:cNvSpPr txBox="1">
            <a:spLocks noChangeArrowheads="1"/>
          </p:cNvSpPr>
          <p:nvPr/>
        </p:nvSpPr>
        <p:spPr bwMode="auto">
          <a:xfrm>
            <a:off x="4526084" y="5481228"/>
            <a:ext cx="2733441" cy="646331"/>
          </a:xfrm>
          <a:prstGeom prst="rect">
            <a:avLst/>
          </a:prstGeom>
          <a:noFill/>
          <a:ln w="9525">
            <a:noFill/>
            <a:miter lim="800000"/>
            <a:headEnd/>
            <a:tailEnd/>
          </a:ln>
        </p:spPr>
        <p:txBody>
          <a:bodyPr wrap="none">
            <a:spAutoFit/>
          </a:bodyPr>
          <a:lstStyle/>
          <a:p>
            <a:r>
              <a:rPr lang="zh-CN" altLang="en-US" sz="3600" dirty="0">
                <a:solidFill>
                  <a:srgbClr val="0070C0"/>
                </a:solidFill>
                <a:latin typeface="隶书" pitchFamily="49" charset="-122"/>
                <a:ea typeface="隶书" pitchFamily="49" charset="-122"/>
              </a:rPr>
              <a:t>空间复杂度</a:t>
            </a:r>
            <a:r>
              <a:rPr lang="en-US" altLang="zh-CN" sz="3600" dirty="0">
                <a:solidFill>
                  <a:srgbClr val="0070C0"/>
                </a:solidFill>
                <a:latin typeface="隶书" pitchFamily="49" charset="-122"/>
                <a:ea typeface="隶书" pitchFamily="49" charset="-122"/>
              </a:rPr>
              <a:t>:</a:t>
            </a:r>
            <a:endParaRPr lang="en-US" altLang="zh-CN" sz="4000" dirty="0">
              <a:solidFill>
                <a:srgbClr val="0070C0"/>
              </a:solidFill>
              <a:ea typeface="隶书" pitchFamily="49" charset="-122"/>
            </a:endParaRPr>
          </a:p>
        </p:txBody>
      </p:sp>
      <p:sp>
        <p:nvSpPr>
          <p:cNvPr id="7" name="Text Box 8"/>
          <p:cNvSpPr txBox="1">
            <a:spLocks noChangeArrowheads="1"/>
          </p:cNvSpPr>
          <p:nvPr/>
        </p:nvSpPr>
        <p:spPr bwMode="auto">
          <a:xfrm>
            <a:off x="7334371" y="5444716"/>
            <a:ext cx="1173163" cy="701675"/>
          </a:xfrm>
          <a:prstGeom prst="rect">
            <a:avLst/>
          </a:prstGeom>
          <a:noFill/>
          <a:ln w="9525">
            <a:noFill/>
            <a:miter lim="800000"/>
            <a:headEnd/>
            <a:tailEnd/>
          </a:ln>
        </p:spPr>
        <p:txBody>
          <a:bodyPr wrap="none">
            <a:spAutoFit/>
          </a:bodyPr>
          <a:lstStyle/>
          <a:p>
            <a:r>
              <a:rPr lang="en-US" altLang="zh-CN" sz="4000" dirty="0">
                <a:solidFill>
                  <a:srgbClr val="C00000"/>
                </a:solidFill>
                <a:ea typeface="隶书" pitchFamily="49" charset="-122"/>
              </a:rPr>
              <a:t>O(1)</a:t>
            </a:r>
          </a:p>
        </p:txBody>
      </p:sp>
    </p:spTree>
    <p:extLst>
      <p:ext uri="{BB962C8B-B14F-4D97-AF65-F5344CB8AC3E}">
        <p14:creationId xmlns:p14="http://schemas.microsoft.com/office/powerpoint/2010/main" val="38646411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theme/theme1.xml><?xml version="1.0" encoding="utf-8"?>
<a:theme xmlns:a="http://schemas.openxmlformats.org/drawingml/2006/main" name="DS8">
  <a:themeElements>
    <a:clrScheme name="DS8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DS8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S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S8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S8 4">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S8 5">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S8 6">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S8 7">
        <a:dk1>
          <a:srgbClr val="333399"/>
        </a:dk1>
        <a:lt1>
          <a:srgbClr val="FFFFFF"/>
        </a:lt1>
        <a:dk2>
          <a:srgbClr val="996633"/>
        </a:dk2>
        <a:lt2>
          <a:srgbClr val="868686"/>
        </a:lt2>
        <a:accent1>
          <a:srgbClr val="BEE0FE"/>
        </a:accent1>
        <a:accent2>
          <a:srgbClr val="FF5050"/>
        </a:accent2>
        <a:accent3>
          <a:srgbClr val="FFFFFF"/>
        </a:accent3>
        <a:accent4>
          <a:srgbClr val="2A2A82"/>
        </a:accent4>
        <a:accent5>
          <a:srgbClr val="DBEDFE"/>
        </a:accent5>
        <a:accent6>
          <a:srgbClr val="E74848"/>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S8 8">
        <a:dk1>
          <a:srgbClr val="333399"/>
        </a:dk1>
        <a:lt1>
          <a:srgbClr val="FFFFEB"/>
        </a:lt1>
        <a:dk2>
          <a:srgbClr val="996633"/>
        </a:dk2>
        <a:lt2>
          <a:srgbClr val="868686"/>
        </a:lt2>
        <a:accent1>
          <a:srgbClr val="BEE0FE"/>
        </a:accent1>
        <a:accent2>
          <a:srgbClr val="FF5050"/>
        </a:accent2>
        <a:accent3>
          <a:srgbClr val="FFFFF3"/>
        </a:accent3>
        <a:accent4>
          <a:srgbClr val="2A2A82"/>
        </a:accent4>
        <a:accent5>
          <a:srgbClr val="DBEDFE"/>
        </a:accent5>
        <a:accent6>
          <a:srgbClr val="E74848"/>
        </a:accent6>
        <a:hlink>
          <a:srgbClr val="FF0033"/>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F:\《数据结构》_网络\DS8.ppt</Template>
  <TotalTime>9131</TotalTime>
  <Words>7456</Words>
  <Application>Microsoft Office PowerPoint</Application>
  <PresentationFormat>全屏显示(4:3)</PresentationFormat>
  <Paragraphs>1072</Paragraphs>
  <Slides>113</Slides>
  <Notes>7</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113</vt:i4>
      </vt:variant>
    </vt:vector>
  </HeadingPairs>
  <TitlesOfParts>
    <vt:vector size="115" baseType="lpstr">
      <vt:lpstr>DS8</vt:lpstr>
      <vt:lpstr>文档</vt:lpstr>
      <vt:lpstr>数据结构  北京交通大学计算机学院 徐薇 wxu@bjtu.edu.cn  2022年8月</vt:lpstr>
      <vt:lpstr>PowerPoint 演示文稿</vt:lpstr>
      <vt:lpstr>PowerPoint 演示文稿</vt:lpstr>
      <vt:lpstr>几个问题……</vt:lpstr>
      <vt:lpstr>PowerPoint 演示文稿</vt:lpstr>
      <vt:lpstr>PowerPoint 演示文稿</vt:lpstr>
      <vt:lpstr>PowerPoint 演示文稿</vt:lpstr>
      <vt:lpstr>PowerPoint 演示文稿</vt:lpstr>
      <vt:lpstr>PowerPoint 演示文稿</vt:lpstr>
      <vt:lpstr>《数据结构》课程的基本内容</vt:lpstr>
      <vt:lpstr>《数据结构》的课程目标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交通网络图</vt:lpstr>
      <vt:lpstr>PowerPoint 演示文稿</vt:lpstr>
      <vt:lpstr>PowerPoint 演示文稿</vt:lpstr>
      <vt:lpstr>PowerPoint 演示文稿</vt:lpstr>
      <vt:lpstr>PowerPoint 演示文稿</vt:lpstr>
      <vt:lpstr>PowerPoint 演示文稿</vt:lpstr>
      <vt:lpstr>《数据结构》与其它课程的关系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基本概念和术语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思考：假定实现学籍管理，用线性结构表示，判断下列情况下逻辑结构是否发生变化？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因此，在高级程序语言中可以用：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算法和算法分析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六、算法的评价</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subject>计算机</dc:subject>
  <dc:creator>jsj</dc:creator>
  <cp:lastModifiedBy>xuwei</cp:lastModifiedBy>
  <cp:revision>362</cp:revision>
  <dcterms:created xsi:type="dcterms:W3CDTF">1999-10-28T13:08:49Z</dcterms:created>
  <dcterms:modified xsi:type="dcterms:W3CDTF">2022-09-04T12:03:43Z</dcterms:modified>
</cp:coreProperties>
</file>