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7" r:id="rId3"/>
    <p:sldId id="258" r:id="rId4"/>
    <p:sldId id="259" r:id="rId5"/>
    <p:sldId id="261" r:id="rId6"/>
    <p:sldId id="262" r:id="rId7"/>
    <p:sldId id="263" r:id="rId8"/>
    <p:sldId id="264" r:id="rId9"/>
    <p:sldId id="265" r:id="rId10"/>
    <p:sldId id="267" r:id="rId11"/>
    <p:sldId id="268"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66" d="100"/>
          <a:sy n="66" d="100"/>
        </p:scale>
        <p:origin x="-644" y="-4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70091" y="546100"/>
            <a:ext cx="10993549" cy="984144"/>
          </a:xfrm>
        </p:spPr>
        <p:txBody>
          <a:bodyPr>
            <a:normAutofit/>
          </a:bodyPr>
          <a:lstStyle/>
          <a:p>
            <a:r>
              <a:rPr lang="en-GB" sz="3600" dirty="0"/>
              <a:t>Student </a:t>
            </a:r>
            <a:r>
              <a:rPr lang="en-GB" dirty="0"/>
              <a:t>Details</a:t>
            </a:r>
            <a:endParaRPr lang="en-US" dirty="0"/>
          </a:p>
        </p:txBody>
      </p:sp>
      <p:sp>
        <p:nvSpPr>
          <p:cNvPr id="3" name="Subtitle 2"/>
          <p:cNvSpPr>
            <a:spLocks noGrp="1"/>
          </p:cNvSpPr>
          <p:nvPr>
            <p:ph type="subTitle" idx="1"/>
          </p:nvPr>
        </p:nvSpPr>
        <p:spPr>
          <a:xfrm>
            <a:off x="606425" y="1746250"/>
            <a:ext cx="10993755" cy="2000250"/>
          </a:xfrm>
        </p:spPr>
        <p:txBody>
          <a:bodyPr>
            <a:normAutofit lnSpcReduction="20000"/>
          </a:bodyPr>
          <a:lstStyle/>
          <a:p>
            <a:r>
              <a:rPr lang="en-GB" dirty="0" smtClean="0"/>
              <a:t> Name</a:t>
            </a:r>
            <a:r>
              <a:rPr lang="en-US" altLang="en-GB" dirty="0" smtClean="0"/>
              <a:t>              </a:t>
            </a:r>
            <a:r>
              <a:rPr lang="en-GB" dirty="0" smtClean="0"/>
              <a:t>:  </a:t>
            </a:r>
            <a:r>
              <a:rPr lang="en-US" altLang="en-GB" dirty="0" smtClean="0"/>
              <a:t>POLISETTY EAKNADH</a:t>
            </a:r>
            <a:endParaRPr lang="en-GB" dirty="0" smtClean="0"/>
          </a:p>
          <a:p>
            <a:pPr algn="l"/>
            <a:r>
              <a:rPr lang="en-GB" dirty="0" smtClean="0"/>
              <a:t>ROLL NUMBER:  2</a:t>
            </a:r>
            <a:r>
              <a:rPr lang="en-US" altLang="en-GB" dirty="0" smtClean="0"/>
              <a:t>1491A0434</a:t>
            </a:r>
            <a:endParaRPr lang="en-GB" dirty="0" smtClean="0"/>
          </a:p>
          <a:p>
            <a:r>
              <a:rPr lang="en-GB" dirty="0" smtClean="0"/>
              <a:t>E-MAIL</a:t>
            </a:r>
            <a:r>
              <a:rPr lang="en-US" altLang="en-GB" dirty="0" smtClean="0"/>
              <a:t> id         </a:t>
            </a:r>
            <a:r>
              <a:rPr lang="en-GB" dirty="0" smtClean="0"/>
              <a:t>:  </a:t>
            </a:r>
            <a:r>
              <a:rPr lang="en-US" altLang="en-GB" dirty="0" smtClean="0">
                <a:cs typeface="+mn-lt"/>
              </a:rPr>
              <a:t>eaknadhpolisetty@gmail.com</a:t>
            </a:r>
            <a:endParaRPr lang="en-GB" cap="none" dirty="0" smtClean="0">
              <a:cs typeface="+mn-lt"/>
            </a:endParaRPr>
          </a:p>
          <a:p>
            <a:r>
              <a:rPr lang="en-GB" dirty="0" smtClean="0"/>
              <a:t>BRANCH</a:t>
            </a:r>
            <a:r>
              <a:rPr lang="en-US" altLang="en-GB" dirty="0" smtClean="0"/>
              <a:t>           </a:t>
            </a:r>
            <a:r>
              <a:rPr lang="en-GB" dirty="0" smtClean="0"/>
              <a:t>: </a:t>
            </a:r>
            <a:r>
              <a:rPr lang="en-US" altLang="en-GB" dirty="0" smtClean="0"/>
              <a:t> ece</a:t>
            </a:r>
            <a:endParaRPr lang="en-GB" dirty="0" smtClean="0"/>
          </a:p>
          <a:p>
            <a:r>
              <a:rPr lang="en-GB" dirty="0" smtClean="0"/>
              <a:t>College</a:t>
            </a:r>
            <a:r>
              <a:rPr lang="en-US" altLang="en-GB" dirty="0" smtClean="0"/>
              <a:t>          </a:t>
            </a:r>
            <a:r>
              <a:rPr lang="en-GB" dirty="0" smtClean="0"/>
              <a:t>:  </a:t>
            </a:r>
            <a:r>
              <a:rPr lang="en-US" altLang="en-GB" dirty="0" smtClean="0"/>
              <a:t>qis college of engineering and technology</a:t>
            </a:r>
            <a:endParaRPr lang="en-GB" dirty="0" smtClean="0"/>
          </a:p>
          <a:p>
            <a:endParaRPr lang="en-GB" dirty="0" smtClean="0"/>
          </a:p>
          <a:p>
            <a:endParaRPr lang="en-GB" dirty="0" smtClean="0"/>
          </a:p>
          <a:p>
            <a:endParaRPr lang="en-GB" dirty="0"/>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474133" y="3746500"/>
            <a:ext cx="11260667" cy="3022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encryptedImage.jpg"/>
          <p:cNvPicPr>
            <a:picLocks noGrp="1" noChangeAspect="1"/>
          </p:cNvPicPr>
          <p:nvPr>
            <p:ph idx="1"/>
          </p:nvPr>
        </p:nvPicPr>
        <p:blipFill>
          <a:blip r:embed="rId1"/>
          <a:stretch>
            <a:fillRect/>
          </a:stretch>
        </p:blipFill>
        <p:spPr>
          <a:xfrm>
            <a:off x="6960167" y="2850490"/>
            <a:ext cx="3463992" cy="3290428"/>
          </a:xfrm>
        </p:spPr>
      </p:pic>
      <p:pic>
        <p:nvPicPr>
          <p:cNvPr id="5" name="Picture 4" descr="download.jpg"/>
          <p:cNvPicPr>
            <a:picLocks noChangeAspect="1"/>
          </p:cNvPicPr>
          <p:nvPr/>
        </p:nvPicPr>
        <p:blipFill>
          <a:blip r:embed="rId2"/>
          <a:stretch>
            <a:fillRect/>
          </a:stretch>
        </p:blipFill>
        <p:spPr>
          <a:xfrm>
            <a:off x="1704775" y="2891052"/>
            <a:ext cx="3733499" cy="3249865"/>
          </a:xfrm>
          <a:prstGeom prst="rect">
            <a:avLst/>
          </a:prstGeom>
        </p:spPr>
      </p:pic>
      <p:sp>
        <p:nvSpPr>
          <p:cNvPr id="6" name="TextBox 5"/>
          <p:cNvSpPr txBox="1"/>
          <p:nvPr/>
        </p:nvSpPr>
        <p:spPr>
          <a:xfrm>
            <a:off x="2589196" y="2290813"/>
            <a:ext cx="1739579" cy="400110"/>
          </a:xfrm>
          <a:prstGeom prst="rect">
            <a:avLst/>
          </a:prstGeom>
          <a:noFill/>
        </p:spPr>
        <p:txBody>
          <a:bodyPr wrap="none" rtlCol="0">
            <a:spAutoFit/>
          </a:bodyPr>
          <a:lstStyle/>
          <a:p>
            <a:r>
              <a:rPr lang="en-US" sz="2000" dirty="0" smtClean="0"/>
              <a:t>Original image</a:t>
            </a:r>
            <a:endParaRPr lang="en-US" sz="2000" dirty="0"/>
          </a:p>
        </p:txBody>
      </p:sp>
      <p:sp>
        <p:nvSpPr>
          <p:cNvPr id="7" name="TextBox 6"/>
          <p:cNvSpPr txBox="1"/>
          <p:nvPr/>
        </p:nvSpPr>
        <p:spPr>
          <a:xfrm>
            <a:off x="7806088" y="2338938"/>
            <a:ext cx="1811393" cy="369332"/>
          </a:xfrm>
          <a:prstGeom prst="rect">
            <a:avLst/>
          </a:prstGeom>
          <a:noFill/>
        </p:spPr>
        <p:txBody>
          <a:bodyPr wrap="none" rtlCol="0">
            <a:spAutoFit/>
          </a:bodyPr>
          <a:lstStyle/>
          <a:p>
            <a:r>
              <a:rPr lang="en-US" dirty="0" smtClean="0"/>
              <a:t>Encrypted image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694" y="1523716"/>
            <a:ext cx="11029616" cy="1188720"/>
          </a:xfrm>
        </p:spPr>
        <p:txBody>
          <a:bodyPr anchor="ctr"/>
          <a:lstStyle/>
          <a:p>
            <a:r>
              <a:rPr lang="en-GB" dirty="0"/>
              <a:t>links</a:t>
            </a:r>
            <a:endParaRPr lang="en-US" dirty="0"/>
          </a:p>
        </p:txBody>
      </p:sp>
      <p:sp>
        <p:nvSpPr>
          <p:cNvPr id="3" name="Content Placeholder 2"/>
          <p:cNvSpPr>
            <a:spLocks noGrp="1"/>
          </p:cNvSpPr>
          <p:nvPr>
            <p:ph idx="1"/>
          </p:nvPr>
        </p:nvSpPr>
        <p:spPr>
          <a:xfrm>
            <a:off x="581191" y="2074646"/>
            <a:ext cx="11029615" cy="3634486"/>
          </a:xfrm>
        </p:spPr>
        <p:txBody>
          <a:bodyPr/>
          <a:lstStyle/>
          <a:p>
            <a:r>
              <a:rPr lang="en-US" dirty="0"/>
              <a:t>https://github.com/EaknadhPolisetty/apssdc_hideing_text_into_image.git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092" y="1502256"/>
            <a:ext cx="11029616" cy="1188720"/>
          </a:xfrm>
        </p:spPr>
        <p:txBody>
          <a:bodyPr>
            <a:normAutofit/>
          </a:bodyPr>
          <a:lstStyle/>
          <a:p>
            <a:r>
              <a:rPr lang="en-GB" dirty="0" smtClean="0"/>
              <a:t>Hiding a text inside an image using steganography </a:t>
            </a:r>
            <a:br>
              <a:rPr lang="en-GB" dirty="0"/>
            </a:br>
            <a:endParaRPr lang="en-US" dirty="0"/>
          </a:p>
        </p:txBody>
      </p:sp>
      <p:sp>
        <p:nvSpPr>
          <p:cNvPr id="3" name="Content Placeholder 2"/>
          <p:cNvSpPr>
            <a:spLocks noGrp="1"/>
          </p:cNvSpPr>
          <p:nvPr>
            <p:ph idx="1"/>
          </p:nvPr>
        </p:nvSpPr>
        <p:spPr>
          <a:xfrm>
            <a:off x="1161782" y="2435192"/>
            <a:ext cx="6644306" cy="3445845"/>
          </a:xfrm>
        </p:spPr>
        <p:txBody>
          <a:bodyPr/>
          <a:lstStyle/>
          <a:p>
            <a:pPr>
              <a:buNone/>
            </a:pPr>
            <a:endParaRPr lang="en-US" dirty="0" smtClean="0"/>
          </a:p>
          <a:p>
            <a:r>
              <a:rPr lang="en-US" sz="2000" dirty="0" smtClean="0"/>
              <a:t>An officer in danger requires a method to send a secret text message without alerting nearby </a:t>
            </a:r>
            <a:r>
              <a:rPr lang="en-US" sz="2000" dirty="0" smtClean="0"/>
              <a:t>criminals to his higher officials. </a:t>
            </a:r>
            <a:r>
              <a:rPr lang="en-US" sz="2000" dirty="0" smtClean="0"/>
              <a:t>Traditional communication methods are easily intercepted or monitored, </a:t>
            </a:r>
            <a:r>
              <a:rPr lang="en-US" sz="2000" dirty="0" smtClean="0"/>
              <a:t>so, he his necessitating </a:t>
            </a:r>
            <a:r>
              <a:rPr lang="en-US" sz="2000" dirty="0" smtClean="0"/>
              <a:t>a covert technique to embed and transmit critical information </a:t>
            </a:r>
            <a:r>
              <a:rPr lang="en-US" sz="2000" dirty="0" smtClean="0"/>
              <a:t>securely to his higher officials.</a:t>
            </a:r>
            <a:endParaRPr lang="en-US" sz="2000" dirty="0"/>
          </a:p>
        </p:txBody>
      </p:sp>
      <p:pic>
        <p:nvPicPr>
          <p:cNvPr id="4" name="Picture 3" descr="police pic.jpg"/>
          <p:cNvPicPr>
            <a:picLocks noChangeAspect="1"/>
          </p:cNvPicPr>
          <p:nvPr/>
        </p:nvPicPr>
        <p:blipFill>
          <a:blip r:embed="rId1"/>
          <a:stretch>
            <a:fillRect/>
          </a:stretch>
        </p:blipFill>
        <p:spPr>
          <a:xfrm>
            <a:off x="8238825" y="2741396"/>
            <a:ext cx="2810978" cy="2857500"/>
          </a:xfrm>
          <a:prstGeom prst="rect">
            <a:avLst/>
          </a:prstGeom>
          <a:ln w="88900" cap="sq" cmpd="thickThin">
            <a:solidFill>
              <a:srgbClr val="000000"/>
            </a:solidFill>
            <a:prstDash val="solid"/>
            <a:miter lim="800000"/>
            <a:headEnd/>
            <a:tailEnd/>
          </a:ln>
          <a:effectLst>
            <a:innerShdw blurRad="76200">
              <a:srgbClr val="000000"/>
            </a:inn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139" y="1428462"/>
            <a:ext cx="11029616" cy="1188720"/>
          </a:xfrm>
        </p:spPr>
        <p:txBody>
          <a:bodyPr anchor="ctr"/>
          <a:lstStyle/>
          <a:p>
            <a:r>
              <a:rPr lang="en-US" dirty="0"/>
              <a:t>AGENDA</a:t>
            </a:r>
            <a:endParaRPr lang="en-US" dirty="0"/>
          </a:p>
        </p:txBody>
      </p:sp>
      <p:sp>
        <p:nvSpPr>
          <p:cNvPr id="3" name="Content Placeholder 2"/>
          <p:cNvSpPr>
            <a:spLocks noGrp="1"/>
          </p:cNvSpPr>
          <p:nvPr>
            <p:ph idx="1"/>
          </p:nvPr>
        </p:nvSpPr>
        <p:spPr>
          <a:xfrm>
            <a:off x="658194" y="3223514"/>
            <a:ext cx="11029615" cy="3634486"/>
          </a:xfrm>
        </p:spPr>
        <p:txBody>
          <a:bodyPr>
            <a:normAutofit/>
          </a:bodyPr>
          <a:lstStyle/>
          <a:p>
            <a:r>
              <a:rPr lang="en-US" sz="2000" dirty="0" smtClean="0"/>
              <a:t>The agenda of this project to send a secret text to higher officials using the steganography concept and RGB technique, ensuring that criminals or others cannot identify the image or its hidden content. Thos project will involve encoding the secret text into the least significant bits of the image’s pixels, making the alterations imperceptible to the human eye. Additionally, a secure key-based XOR operation will be used to enhance the security of the hidden message. Finally, the project will include a robust mechanism for decoding and retrieving the hidden message, ensuring that only authorized personnel with the correct key can access the concealed information.</a:t>
            </a:r>
            <a:endParaRPr lang="en-US" sz="2000" dirty="0"/>
          </a:p>
        </p:txBody>
      </p:sp>
      <p:pic>
        <p:nvPicPr>
          <p:cNvPr id="4" name="Picture 3" descr="text inside image.jpg"/>
          <p:cNvPicPr>
            <a:picLocks noChangeAspect="1"/>
          </p:cNvPicPr>
          <p:nvPr/>
        </p:nvPicPr>
        <p:blipFill>
          <a:blip r:embed="rId1"/>
          <a:stretch>
            <a:fillRect/>
          </a:stretch>
        </p:blipFill>
        <p:spPr>
          <a:xfrm>
            <a:off x="5678905" y="873493"/>
            <a:ext cx="5216893" cy="2707105"/>
          </a:xfrm>
          <a:prstGeom prst="rect">
            <a:avLst/>
          </a:prstGeom>
          <a:ln w="88900" cap="sq" cmpd="thickThin">
            <a:solidFill>
              <a:srgbClr val="000000"/>
            </a:solidFill>
            <a:prstDash val="solid"/>
            <a:miter lim="800000"/>
            <a:headEnd/>
            <a:tailEnd/>
          </a:ln>
          <a:effectLst>
            <a:innerShdw blurRad="76200">
              <a:srgbClr val="000000"/>
            </a:inn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012344"/>
          </a:xfrm>
        </p:spPr>
        <p:txBody>
          <a:bodyPr anchor="ctr"/>
          <a:lstStyle/>
          <a:p>
            <a:r>
              <a:rPr lang="en-US" dirty="0"/>
              <a:t>PROJECT  OVERVIEW</a:t>
            </a:r>
            <a:endParaRPr lang="en-US" dirty="0"/>
          </a:p>
        </p:txBody>
      </p:sp>
      <p:sp>
        <p:nvSpPr>
          <p:cNvPr id="3" name="Content Placeholder 2"/>
          <p:cNvSpPr>
            <a:spLocks noGrp="1"/>
          </p:cNvSpPr>
          <p:nvPr>
            <p:ph idx="1"/>
          </p:nvPr>
        </p:nvSpPr>
        <p:spPr>
          <a:xfrm>
            <a:off x="203200" y="1092200"/>
            <a:ext cx="11506200" cy="5765800"/>
          </a:xfrm>
        </p:spPr>
        <p:txBody>
          <a:bodyPr>
            <a:noAutofit/>
          </a:bodyPr>
          <a:lstStyle/>
          <a:p>
            <a:r>
              <a:rPr lang="en-US" sz="2000" dirty="0" smtClean="0"/>
              <a:t>This project implements a steganography technique to securely hide and reveal secret within an image using the RGB color mechanism and a key based XOR operation for encryption. Steganography allows for concealing messages within non-secret text or data, ensuring secure communication by embedding sensitive information within an image in a way that is imperceptible to unauthorized viewers.</a:t>
            </a:r>
            <a:endParaRPr lang="en-US" sz="2000" dirty="0" smtClean="0"/>
          </a:p>
          <a:p>
            <a:r>
              <a:rPr lang="en-US" sz="2000" b="1" dirty="0" smtClean="0"/>
              <a:t>Image Encoding: </a:t>
            </a:r>
            <a:r>
              <a:rPr lang="en-US" sz="2000" dirty="0" smtClean="0"/>
              <a:t>Secret text is hidden within the image’s pixel values using the LSB method, with additional security provided by XOR the text characters with a user-provided security key.  </a:t>
            </a:r>
            <a:endParaRPr lang="en-US" sz="2000" dirty="0" smtClean="0"/>
          </a:p>
          <a:p>
            <a:r>
              <a:rPr lang="en-US" sz="2000" b="1" dirty="0" smtClean="0"/>
              <a:t>Pixel Manipulation: </a:t>
            </a:r>
            <a:r>
              <a:rPr lang="en-US" sz="2000" dirty="0" smtClean="0"/>
              <a:t>The encoded text is distributed across the image’s pixels, maintaining the visual integrity of the image while embedding the hidden message.</a:t>
            </a:r>
            <a:endParaRPr lang="en-US" sz="2000" dirty="0" smtClean="0"/>
          </a:p>
          <a:p>
            <a:r>
              <a:rPr lang="en-US" sz="2000" b="1" dirty="0" smtClean="0"/>
              <a:t>Text Decoding: </a:t>
            </a:r>
            <a:r>
              <a:rPr lang="en-US" sz="2000" dirty="0" smtClean="0"/>
              <a:t>The project includes functionality to decrypt and retrieve the hidden text from the image using the correct security key, ensuring that only authorized users can access the information.</a:t>
            </a:r>
            <a:endParaRPr lang="en-US" sz="2000" dirty="0" smtClean="0"/>
          </a:p>
          <a:p>
            <a:r>
              <a:rPr lang="en-US" sz="2000" dirty="0" smtClean="0"/>
              <a:t>This project demonstrates a practical application of steganography for secure communication, embedding and retrieving secret messages within images in a secure and efficient manner.</a:t>
            </a:r>
            <a:endParaRPr lang="en-US" sz="20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164" y="892122"/>
            <a:ext cx="11029616" cy="1188720"/>
          </a:xfrm>
        </p:spPr>
        <p:txBody>
          <a:bodyPr anchor="ctr"/>
          <a:lstStyle/>
          <a:p>
            <a:r>
              <a:rPr lang="en-US" sz="2800" dirty="0"/>
              <a:t>WHO ARE THE END USERS of this project?</a:t>
            </a:r>
            <a:endParaRPr lang="en-US" dirty="0"/>
          </a:p>
        </p:txBody>
      </p:sp>
      <p:sp>
        <p:nvSpPr>
          <p:cNvPr id="3" name="Content Placeholder 2"/>
          <p:cNvSpPr>
            <a:spLocks noGrp="1"/>
          </p:cNvSpPr>
          <p:nvPr>
            <p:ph idx="1"/>
          </p:nvPr>
        </p:nvSpPr>
        <p:spPr>
          <a:xfrm>
            <a:off x="581192" y="2129109"/>
            <a:ext cx="7889040" cy="3634486"/>
          </a:xfrm>
        </p:spPr>
        <p:txBody>
          <a:bodyPr>
            <a:normAutofit/>
          </a:bodyPr>
          <a:lstStyle/>
          <a:p>
            <a:r>
              <a:rPr lang="en-US" sz="2000" dirty="0" smtClean="0"/>
              <a:t>The primary end users for this steganography project include government and military personnel secure communication, corporate executives protecting proprietary data, and journalists sharing sensitive information discreetly.</a:t>
            </a:r>
            <a:endParaRPr lang="en-US" sz="2000" dirty="0" smtClean="0"/>
          </a:p>
          <a:p>
            <a:r>
              <a:rPr lang="en-US" sz="2000" dirty="0" smtClean="0"/>
              <a:t>IT and cyber security teams can integrate this technique to enhance organizational data security.</a:t>
            </a:r>
            <a:endParaRPr lang="en-US" sz="2000" dirty="0" smtClean="0"/>
          </a:p>
          <a:p>
            <a:r>
              <a:rPr lang="en-US" sz="2000" dirty="0" smtClean="0"/>
              <a:t>Additionally,  the person who wants to send any secret message other person in a hidden format then this project will helpful for them.</a:t>
            </a:r>
            <a:endParaRPr lang="en-US" sz="2000" dirty="0"/>
          </a:p>
        </p:txBody>
      </p:sp>
      <p:pic>
        <p:nvPicPr>
          <p:cNvPr id="4" name="Picture 3" descr="person.jpg"/>
          <p:cNvPicPr>
            <a:picLocks noChangeAspect="1"/>
          </p:cNvPicPr>
          <p:nvPr/>
        </p:nvPicPr>
        <p:blipFill>
          <a:blip r:embed="rId1"/>
          <a:stretch>
            <a:fillRect/>
          </a:stretch>
        </p:blipFill>
        <p:spPr>
          <a:xfrm>
            <a:off x="8998518" y="1876926"/>
            <a:ext cx="1801028" cy="3773103"/>
          </a:xfrm>
          <a:prstGeom prst="rect">
            <a:avLst/>
          </a:prstGeom>
          <a:ln w="88900" cap="sq" cmpd="thickThin">
            <a:solidFill>
              <a:srgbClr val="000000"/>
            </a:solidFill>
            <a:prstDash val="solid"/>
            <a:miter lim="800000"/>
            <a:headEnd/>
            <a:tailEnd/>
          </a:ln>
          <a:effectLst>
            <a:innerShdw blurRad="76200">
              <a:srgbClr val="000000"/>
            </a:inn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791" y="760512"/>
            <a:ext cx="11029616" cy="1188720"/>
          </a:xfrm>
        </p:spPr>
        <p:txBody>
          <a:bodyPr anchor="ctr"/>
          <a:lstStyle/>
          <a:p>
            <a:br>
              <a:rPr lang="en-US" sz="2800" dirty="0"/>
            </a:br>
            <a:r>
              <a:rPr lang="en-US" sz="2800" dirty="0"/>
              <a:t>YOUR SOLUTION AND ITS VALUE PROPOSITION</a:t>
            </a:r>
            <a:endParaRPr lang="en-US" dirty="0"/>
          </a:p>
        </p:txBody>
      </p:sp>
      <p:sp>
        <p:nvSpPr>
          <p:cNvPr id="3" name="Content Placeholder 2"/>
          <p:cNvSpPr>
            <a:spLocks noGrp="1"/>
          </p:cNvSpPr>
          <p:nvPr>
            <p:ph idx="1"/>
          </p:nvPr>
        </p:nvSpPr>
        <p:spPr>
          <a:xfrm>
            <a:off x="581191" y="2074646"/>
            <a:ext cx="11029615" cy="3634486"/>
          </a:xfrm>
        </p:spPr>
        <p:txBody>
          <a:bodyPr>
            <a:normAutofit fontScale="92500" lnSpcReduction="20000"/>
          </a:bodyPr>
          <a:lstStyle/>
          <a:p>
            <a:pPr>
              <a:buNone/>
            </a:pPr>
            <a:r>
              <a:rPr lang="en-US" dirty="0" smtClean="0"/>
              <a:t>.</a:t>
            </a:r>
            <a:endParaRPr lang="en-US" dirty="0" smtClean="0"/>
          </a:p>
          <a:p>
            <a:r>
              <a:rPr lang="en-US" sz="2200" dirty="0" smtClean="0"/>
              <a:t>Steganography is the basic concept to hide the data inside other data</a:t>
            </a:r>
            <a:r>
              <a:rPr lang="en-US" sz="2200" dirty="0" smtClean="0"/>
              <a:t>.</a:t>
            </a:r>
            <a:endParaRPr lang="en-US" sz="2200" dirty="0" smtClean="0"/>
          </a:p>
          <a:p>
            <a:r>
              <a:rPr lang="en-US" sz="2200" dirty="0" smtClean="0"/>
              <a:t>In this </a:t>
            </a:r>
            <a:r>
              <a:rPr lang="en-US" sz="2200" dirty="0" smtClean="0"/>
              <a:t>project RGB Mechanism is used for pixel </a:t>
            </a:r>
            <a:r>
              <a:rPr lang="en-US" sz="2200" dirty="0" smtClean="0"/>
              <a:t>manipulation.</a:t>
            </a:r>
            <a:endParaRPr lang="en-US" sz="2200" dirty="0" smtClean="0"/>
          </a:p>
          <a:p>
            <a:r>
              <a:rPr lang="en-US" sz="2200" dirty="0" smtClean="0"/>
              <a:t>XOR operation is used for encryption and decryption of the test inside the image.</a:t>
            </a:r>
            <a:endParaRPr lang="en-US" sz="2200" dirty="0" smtClean="0"/>
          </a:p>
          <a:p>
            <a:r>
              <a:rPr lang="en-US" sz="2200" dirty="0" smtClean="0"/>
              <a:t>The project reads an image and hides the secret text within the pixel values using the least significant bits (LSB) method.</a:t>
            </a:r>
            <a:endParaRPr lang="en-US" sz="2200" dirty="0" smtClean="0"/>
          </a:p>
          <a:p>
            <a:r>
              <a:rPr lang="en-US" sz="2200" dirty="0" smtClean="0"/>
              <a:t>For security purpose that means to avoid unauthorized users taking the advantage of the message, a secret key used to hide and unhide the data.</a:t>
            </a:r>
            <a:endParaRPr lang="en-US" sz="2200" dirty="0" smtClean="0"/>
          </a:p>
          <a:p>
            <a:r>
              <a:rPr lang="en-US" sz="2200" dirty="0" smtClean="0"/>
              <a:t>Finally, By using this project we can hide the data inside an image using secret key and for unhide the message secret is used.</a:t>
            </a:r>
            <a:endParaRPr lang="en-US"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991" y="1154212"/>
            <a:ext cx="11029616" cy="1188720"/>
          </a:xfrm>
        </p:spPr>
        <p:txBody>
          <a:bodyPr anchor="ctr"/>
          <a:lstStyle/>
          <a:p>
            <a:r>
              <a:rPr lang="en-US" dirty="0"/>
              <a:t>How did you customize the project and make it your own</a:t>
            </a:r>
            <a:endParaRPr lang="en-US" dirty="0"/>
          </a:p>
        </p:txBody>
      </p:sp>
      <p:sp>
        <p:nvSpPr>
          <p:cNvPr id="3" name="Content Placeholder 2"/>
          <p:cNvSpPr>
            <a:spLocks noGrp="1"/>
          </p:cNvSpPr>
          <p:nvPr>
            <p:ph idx="1"/>
          </p:nvPr>
        </p:nvSpPr>
        <p:spPr>
          <a:xfrm>
            <a:off x="504190" y="2228650"/>
            <a:ext cx="7013142" cy="3634486"/>
          </a:xfrm>
        </p:spPr>
        <p:txBody>
          <a:bodyPr>
            <a:normAutofit/>
          </a:bodyPr>
          <a:lstStyle/>
          <a:p>
            <a:r>
              <a:rPr lang="en-US" sz="2000" dirty="0" smtClean="0"/>
              <a:t>By using problem statement this project is created to hide a text inside an image using RGB, LSB method is used for imperceptible to the human eye. And </a:t>
            </a:r>
            <a:r>
              <a:rPr lang="en-US" sz="2000" dirty="0" smtClean="0"/>
              <a:t>here XOR operation is used for hide and unhide the image.</a:t>
            </a:r>
            <a:endParaRPr lang="en-US" sz="2000" dirty="0" smtClean="0"/>
          </a:p>
          <a:p>
            <a:r>
              <a:rPr lang="en-US" sz="2000" dirty="0" smtClean="0"/>
              <a:t>This project is customized only to hide a text inside an image using above conditions and can only unhide the image who has secret key others are not able to unhide the image.</a:t>
            </a:r>
            <a:endParaRPr lang="en-US" sz="2000" dirty="0"/>
          </a:p>
        </p:txBody>
      </p:sp>
      <p:pic>
        <p:nvPicPr>
          <p:cNvPr id="4" name="Picture 3" descr="stegno image.jpg"/>
          <p:cNvPicPr>
            <a:picLocks noChangeAspect="1"/>
          </p:cNvPicPr>
          <p:nvPr/>
        </p:nvPicPr>
        <p:blipFill>
          <a:blip r:embed="rId1"/>
          <a:stretch>
            <a:fillRect/>
          </a:stretch>
        </p:blipFill>
        <p:spPr>
          <a:xfrm>
            <a:off x="7707396" y="2616267"/>
            <a:ext cx="3803650" cy="2857500"/>
          </a:xfrm>
          <a:prstGeom prst="rect">
            <a:avLst/>
          </a:prstGeom>
          <a:ln w="88900" cap="sq" cmpd="thickThin">
            <a:solidFill>
              <a:srgbClr val="000000"/>
            </a:solidFill>
            <a:prstDash val="solid"/>
            <a:miter lim="800000"/>
            <a:headEnd/>
            <a:tailEnd/>
          </a:ln>
          <a:effectLst>
            <a:innerShdw blurRad="76200">
              <a:srgbClr val="000000"/>
            </a:inn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947" y="1234957"/>
            <a:ext cx="11029616" cy="1188720"/>
          </a:xfrm>
        </p:spPr>
        <p:txBody>
          <a:bodyPr anchor="ctr"/>
          <a:lstStyle/>
          <a:p>
            <a:r>
              <a:rPr lang="en-GB" dirty="0"/>
              <a:t>MODELLING</a:t>
            </a:r>
            <a:endParaRPr lang="en-US" dirty="0"/>
          </a:p>
        </p:txBody>
      </p:sp>
      <p:sp>
        <p:nvSpPr>
          <p:cNvPr id="3" name="Content Placeholder 2"/>
          <p:cNvSpPr>
            <a:spLocks noGrp="1"/>
          </p:cNvSpPr>
          <p:nvPr>
            <p:ph idx="1"/>
          </p:nvPr>
        </p:nvSpPr>
        <p:spPr>
          <a:xfrm>
            <a:off x="629317" y="2931295"/>
            <a:ext cx="11029615" cy="3634486"/>
          </a:xfrm>
        </p:spPr>
        <p:txBody>
          <a:bodyPr>
            <a:normAutofit/>
          </a:bodyPr>
          <a:lstStyle/>
          <a:p>
            <a:r>
              <a:rPr lang="en-US" sz="2000" b="1" dirty="0" smtClean="0"/>
              <a:t>Step </a:t>
            </a:r>
            <a:r>
              <a:rPr lang="en-US" sz="2000" b="1" dirty="0" smtClean="0"/>
              <a:t>1</a:t>
            </a:r>
            <a:r>
              <a:rPr lang="en-US" sz="2000" b="1" dirty="0" smtClean="0"/>
              <a:t>: </a:t>
            </a:r>
            <a:r>
              <a:rPr lang="en-US" sz="2000" b="1" dirty="0" smtClean="0"/>
              <a:t> </a:t>
            </a:r>
            <a:r>
              <a:rPr lang="en-US" sz="2000" dirty="0" smtClean="0"/>
              <a:t>importing some libraries like cv2 and os for accessing relevant concept into code.</a:t>
            </a:r>
            <a:endParaRPr lang="en-US" sz="2000" dirty="0" smtClean="0"/>
          </a:p>
          <a:p>
            <a:r>
              <a:rPr lang="en-US" sz="2000" b="1" dirty="0" smtClean="0"/>
              <a:t>Step 2: </a:t>
            </a:r>
            <a:r>
              <a:rPr lang="en-US" sz="2000" dirty="0" smtClean="0"/>
              <a:t>After converting the text into their ascii values then that ascii values are stored in variable.</a:t>
            </a:r>
            <a:endParaRPr lang="en-US" sz="2000" dirty="0" smtClean="0"/>
          </a:p>
          <a:p>
            <a:r>
              <a:rPr lang="en-US" sz="2000" b="1" dirty="0" smtClean="0"/>
              <a:t>Step 3:  </a:t>
            </a:r>
            <a:r>
              <a:rPr lang="en-US" sz="2000" dirty="0" smtClean="0"/>
              <a:t>Read the image from it’s path and hiding the image using XOR operation , RGB mechanism</a:t>
            </a:r>
            <a:endParaRPr lang="en-US" sz="2000" dirty="0" smtClean="0"/>
          </a:p>
          <a:p>
            <a:r>
              <a:rPr lang="en-US" sz="2000" b="1" dirty="0" smtClean="0"/>
              <a:t>Step 4: </a:t>
            </a:r>
            <a:r>
              <a:rPr lang="en-US" sz="2000" dirty="0" smtClean="0"/>
              <a:t>A secret is created to avoid </a:t>
            </a:r>
            <a:r>
              <a:rPr lang="en-US" sz="2000" dirty="0" smtClean="0"/>
              <a:t>unau</a:t>
            </a:r>
            <a:r>
              <a:rPr lang="en-US" sz="2000" dirty="0" smtClean="0"/>
              <a:t>thorized users.</a:t>
            </a:r>
            <a:endParaRPr lang="en-US" sz="2000" dirty="0" smtClean="0"/>
          </a:p>
          <a:p>
            <a:r>
              <a:rPr lang="en-US" sz="2000" b="1" dirty="0" smtClean="0"/>
              <a:t>Step 5: </a:t>
            </a:r>
            <a:r>
              <a:rPr lang="en-US" sz="2000" dirty="0" smtClean="0"/>
              <a:t>To unhide the image user wants to enter the secret key.</a:t>
            </a:r>
            <a:endParaRPr lang="en-US" sz="2000" dirty="0" smtClean="0"/>
          </a:p>
          <a:p>
            <a:r>
              <a:rPr lang="en-US" sz="2000" b="1" dirty="0" smtClean="0"/>
              <a:t>Step 6: </a:t>
            </a:r>
            <a:r>
              <a:rPr lang="en-US" sz="2000" dirty="0" smtClean="0"/>
              <a:t>Finally, user can able to see the secret message.</a:t>
            </a:r>
            <a:endParaRPr lang="en-US" sz="2000" b="1" dirty="0"/>
          </a:p>
        </p:txBody>
      </p:sp>
      <p:pic>
        <p:nvPicPr>
          <p:cNvPr id="4" name="Picture 3" descr="stegno steps.png"/>
          <p:cNvPicPr>
            <a:picLocks noChangeAspect="1"/>
          </p:cNvPicPr>
          <p:nvPr/>
        </p:nvPicPr>
        <p:blipFill>
          <a:blip r:embed="rId1"/>
          <a:stretch>
            <a:fillRect/>
          </a:stretch>
        </p:blipFill>
        <p:spPr>
          <a:xfrm>
            <a:off x="4889167" y="914401"/>
            <a:ext cx="5397500" cy="1943100"/>
          </a:xfrm>
          <a:prstGeom prst="rect">
            <a:avLst/>
          </a:prstGeom>
          <a:ln w="88900" cap="sq" cmpd="thickThin">
            <a:solidFill>
              <a:srgbClr val="000000"/>
            </a:solidFill>
            <a:prstDash val="solid"/>
            <a:miter lim="800000"/>
            <a:headEnd/>
            <a:tailEnd/>
          </a:ln>
          <a:effectLst>
            <a:innerShdw blurRad="76200">
              <a:srgbClr val="000000"/>
            </a:inn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8591" y="468412"/>
            <a:ext cx="11029616" cy="1188720"/>
          </a:xfrm>
        </p:spPr>
        <p:txBody>
          <a:bodyPr anchor="ctr"/>
          <a:lstStyle/>
          <a:p>
            <a:r>
              <a:rPr lang="en-GB" dirty="0"/>
              <a:t>Results</a:t>
            </a:r>
            <a:endParaRPr lang="en-US" dirty="0"/>
          </a:p>
        </p:txBody>
      </p:sp>
      <p:pic>
        <p:nvPicPr>
          <p:cNvPr id="7" name="Picture 6" descr="Screenshot (212).png"/>
          <p:cNvPicPr>
            <a:picLocks noChangeAspect="1"/>
          </p:cNvPicPr>
          <p:nvPr/>
        </p:nvPicPr>
        <p:blipFill>
          <a:blip r:embed="rId1"/>
          <a:stretch>
            <a:fillRect/>
          </a:stretch>
        </p:blipFill>
        <p:spPr>
          <a:xfrm>
            <a:off x="6350000" y="1663700"/>
            <a:ext cx="5575300" cy="4724400"/>
          </a:xfrm>
          <a:prstGeom prst="rect">
            <a:avLst/>
          </a:prstGeom>
        </p:spPr>
      </p:pic>
      <p:pic>
        <p:nvPicPr>
          <p:cNvPr id="11" name="Content Placeholder 10" descr="Screenshot (208).png"/>
          <p:cNvPicPr>
            <a:picLocks noGrp="1" noChangeAspect="1"/>
          </p:cNvPicPr>
          <p:nvPr>
            <p:ph idx="1"/>
          </p:nvPr>
        </p:nvPicPr>
        <p:blipFill>
          <a:blip r:embed="rId2"/>
          <a:stretch>
            <a:fillRect/>
          </a:stretch>
        </p:blipFill>
        <p:spPr>
          <a:xfrm>
            <a:off x="537634" y="1676400"/>
            <a:ext cx="5448299" cy="4673600"/>
          </a:xfr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7 9 F 1 1 1 E D 3 5 F 8 C C 4 7 9 4 4 9 6 0 9 E 8 A 0 9 2 3 A 6 "   m a : c o n t e n t T y p e V e r s i o n = " 1 2 "   m a : c o n t e n t T y p e D e s c r i p t i o n = " C r e a t e   a   n e w   d o c u m e n t . "   m a : c o n t e n t T y p e S c o p e = " "   m a : v e r s i o n I D = " a 4 1 0 d d 7 f 9 3 c 9 5 3 3 3 f f a 1 b 6 0 e d 6 a d e d d 1 "   x m l n s : c t = " h t t p : / / s c h e m a s . m i c r o s o f t . c o m / o f f i c e / 2 0 0 6 / m e t a d a t a / c o n t e n t T y p e "   x m l n s : m a = " h t t p : / / s c h e m a s . m i c r o s o f t . c o m / o f f i c e / 2 0 0 6 / m e t a d a t a / p r o p e r t i e s / m e t a A t t r i b u t e s " >  
 < x s d : s c h e m a   t a r g e t N a m e s p a c e = " h t t p : / / s c h e m a s . m i c r o s o f t . c o m / o f f i c e / 2 0 0 6 / m e t a d a t a / p r o p e r t i e s "   m a : r o o t = " t r u e "   m a : f i e l d s I D = " a 9 3 6 d 9 b a b a 7 6 a a 3 8 6 6 4 9 3 f e f f 1 6 0 f a a b "   n s 2 : _ = " "   n s 3 : _ = " "   x m l n s : x s d = " h t t p : / / w w w . w 3 . o r g / 2 0 0 1 / X M L S c h e m a "   x m l n s : x s = " h t t p : / / w w w . w 3 . o r g / 2 0 0 1 / X M L S c h e m a "   x m l n s : p = " h t t p : / / s c h e m a s . m i c r o s o f t . c o m / o f f i c e / 2 0 0 6 / m e t a d a t a / p r o p e r t i e s "   x m l n s : n s 2 = " 7 1 a f 3 2 4 3 - 3 d d 4 - 4 a 8 d - 8 c 0 d - d d 7 6 d a 1 f 0 2 a 5 "   x m l n s : n s 3 = " 1 6 c 0 5 7 2 7 - a a 7 5 - 4 e 4 a - 9 b 5 f - 8 a 8 0 a 1 1 6 5 8 9 1 " >  
 < x s d : i m p o r t   n a m e s p a c e = " 7 1 a f 3 2 4 3 - 3 d d 4 - 4 a 8 d - 8 c 0 d - d d 7 6 d a 1 f 0 2 a 5 " / >  
 < x s d : i m p o r t   n a m e s p a c e = " 1 6 c 0 5 7 2 7 - a a 7 5 - 4 e 4 a - 9 b 5 f - 8 a 8 0 a 1 1 6 5 8 9 1 " / >  
 < x s d : e l e m e n t   n a m e = " p r o p e r t i e s " >  
 < x s d : c o m p l e x T y p e >  
 < x s d : s e q u e n c e >  
 < x s d : e l e m e n t   n a m e = " d o c u m e n t M a n a g e m e n t " >  
 < x s d : c o m p l e x T y p e >  
 < x s d : a l l > 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2 : S t a t u s "   m i n O c c u r s = " 0 " / >  
 < / x s d : a l l >  
 < / x s d : c o m p l e x T y p e >  
 < / x s d : e l e m e n t >  
 < / x s d : s e q u e n c e >  
 < / x s d : c o m p l e x 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i n t e r n a l N a m e = " M e d i a S e r v i c e O C R "   m a : r e a d O n l y = " t r u e " >  
 < x s d : s i m p l e T y p e >  
 < x s d : r e s t r i c t i o n   b a s e = " d m s : N o t e " >  
 < x s d : m a x L e n g t h   v a l u e = " 2 5 5 " / >  
 < / x s d : r e s t r i c t i o n >  
 < / x s d : s i m p l e T y p e >  
 < / x s d : e l e m e n t >  
 < x s d : e l e m e n t   n a m e = " M e d i a S e r v i c e A u t o T a g s "   m a : i n d e x = " 1 1 "   n i l l a b l e = " t r u e "   m a : d i s p l a y N a m e = " M e d i a S e r v i c e A u t o T a g s " 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i n t e r n a l N a m e = " M e d i a S e r v i c e K e y P o i n t s "   m a : r e a d O n l y = " f a l s e " >  
 < x s d : s i m p l e T y p e >  
 < x s d : r e s t r i c t i o n   b a s e = " d m s : N o t e " >  
 < x s d : m a x L e n g t h   v a l u e = " 2 5 5 " / >  
 < / x s d : r e s t r i c t i o n >  
 < / x s d : s i m p l e T y p e >  
 < / x s d : e l e m e n t >  
 < x s d : e l e m e n t   n a m e = " M e d i a S e r v i c e D a t e T a k e n "   m a : i n d e x = " 1 8 "   n i l l a b l e = " t r u e "   m a : d i s p l a y N a m e = " M e d i a S e r v i c e D a t e T a k e n "   m a : h i d d e n = " t r u e "   m a : i n t e r n a l N a m e = " M e d i a S e r v i c e D a t e T a k e n "   m a : r e a d O n l y = " t r u e " >  
 < x s d : s i m p l e T y p e >  
 < x s d : r e s t r i c t i o n   b a s e = " d m s : T e x t " / >  
 < / x s d : s i m p l e T y p e >  
 < / x s d : e l e m e n t >  
 < x s d : e l e m e n t   n a m e = " S t a t u s "   m a : i n d e x = " 1 9 "   n i l l a b l e = " t r u e "   m a : d i s p l a y N a m e = " S t a t u s "   m a : d e f a u l t = " N o t   s t a r t e d "   m a : f o r m a t = " D r o p d o w n "   m a : i n t e r n a l N a m e = " S t a t u s " >  
 < x s d : s i m p l e T y p e >  
 < x s d : r e s t r i c t i o n   b a s e = " d m s : C h o i c e " >  
 < x s d : e n u m e r a t i o n   v a l u e = " N o t   s t a r t e d " / >  
 < x s d : e n u m e r a t i o n   v a l u e = " I n   P r o g r e s s " / >  
 < x s d : e n u m e r a t i o n   v a l u e = " C o m p l e t e d " / >  
 < / x s d : r e s t r i c t i o n > 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i n t e r n a l N a m e = " S h a r e d W i t h D e t a i l s " 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S t a t u s   x m l n s = " 7 1 a f 3 2 4 3 - 3 d d 4 - 4 a 8 d - 8 c 0 d - d d 7 6 d a 1 f 0 2 a 5 " > N o t   s t a r t e d < / S t a t u s > < M e d i a S e r v i c e K e y P o i n t s   x m l n s = " 7 1 a f 3 2 4 3 - 3 d d 4 - 4 a 8 d - 8 c 0 d - d d 7 6 d a 1 f 0 2 a 5 " 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41E7CA09-9778-4414-AE97-8064B12DA30E}">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otalTime>0</TotalTime>
  <Words>4557</Words>
  <Application>WPS Presentation</Application>
  <PresentationFormat>Custom</PresentationFormat>
  <Paragraphs>67</Paragraphs>
  <Slides>11</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11</vt:i4>
      </vt:variant>
    </vt:vector>
  </HeadingPairs>
  <TitlesOfParts>
    <vt:vector size="31" baseType="lpstr">
      <vt:lpstr>Arial</vt:lpstr>
      <vt:lpstr>SimSun</vt:lpstr>
      <vt:lpstr>Wingdings</vt:lpstr>
      <vt:lpstr>Wingdings 2</vt:lpstr>
      <vt:lpstr>Franklin Gothic Book</vt:lpstr>
      <vt:lpstr>Franklin Gothic Demi</vt:lpstr>
      <vt:lpstr>Microsoft YaHei</vt:lpstr>
      <vt:lpstr>Arial Unicode MS</vt:lpstr>
      <vt:lpstr>Calibri</vt:lpstr>
      <vt:lpstr>Niagara Engraved</vt:lpstr>
      <vt:lpstr>Nirmala UI Semilight</vt:lpstr>
      <vt:lpstr>Nirmala UI</vt:lpstr>
      <vt:lpstr>Palace Script MT</vt:lpstr>
      <vt:lpstr>Old English Text MT</vt:lpstr>
      <vt:lpstr>Imprint MT Shadow</vt:lpstr>
      <vt:lpstr>Magneto</vt:lpstr>
      <vt:lpstr>Malgun Gothic Semilight</vt:lpstr>
      <vt:lpstr>Sans Serif Collection</vt:lpstr>
      <vt:lpstr>Franklin Gothic Medium Cond</vt:lpstr>
      <vt:lpstr>DividendVTI</vt:lpstr>
      <vt:lpstr>Student Details</vt:lpstr>
      <vt:lpstr>Hiding a text inside an image using steganography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PowerPoint 演示文稿</vt:lpstr>
      <vt:lpstr>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pujithasarvani</cp:lastModifiedBy>
  <cp:revision>33</cp:revision>
  <dcterms:created xsi:type="dcterms:W3CDTF">2021-05-26T16:50:00Z</dcterms:created>
  <dcterms:modified xsi:type="dcterms:W3CDTF">2024-07-12T16:43:16Z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7221D4C0DF0B497BB7320DA1BC28AB72_12</vt:lpwstr>
  </property>
  <property fmtid="{D5CDD505-2E9C-101B-9397-08002B2CF9AE}" pid="4" name="KSOProductBuildVer">
    <vt:lpwstr>1033-12.2.0.17153</vt:lpwstr>
  </property>
</Properties>
</file>