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51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2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019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7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6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1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1C0B-C62D-48A9-99BB-884CF4D6ED5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7B1368-591E-4786-AFA3-A0FB20AEA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2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522D-5848-42FC-865D-62C015051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204" y="919701"/>
            <a:ext cx="9707592" cy="2509299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Economic/Financial Macroeconomic indicators to predict/correlate with the NASDAQ market index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1154D-43DE-4EE1-A901-433316DB2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94"/>
            <a:ext cx="9144000" cy="1655762"/>
          </a:xfrm>
        </p:spPr>
        <p:txBody>
          <a:bodyPr/>
          <a:lstStyle/>
          <a:p>
            <a:r>
              <a:rPr lang="en-US" dirty="0"/>
              <a:t>By Nicholas Eames</a:t>
            </a:r>
          </a:p>
        </p:txBody>
      </p:sp>
    </p:spTree>
    <p:extLst>
      <p:ext uri="{BB962C8B-B14F-4D97-AF65-F5344CB8AC3E}">
        <p14:creationId xmlns:p14="http://schemas.microsoft.com/office/powerpoint/2010/main" val="3778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3369-20E9-4B93-9B50-9B269B94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10-Year Treasury Bond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F8623-0585-40D2-8BB9-30DC2D59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812" y="1846053"/>
            <a:ext cx="7532348" cy="4646822"/>
          </a:xfrm>
        </p:spPr>
      </p:pic>
    </p:spTree>
    <p:extLst>
      <p:ext uri="{BB962C8B-B14F-4D97-AF65-F5344CB8AC3E}">
        <p14:creationId xmlns:p14="http://schemas.microsoft.com/office/powerpoint/2010/main" val="382633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D97B-6CA5-4612-AC99-1AC20B99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Price Index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79D1F-5E81-4CE5-88EC-BA01BDB2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965" y="1353531"/>
            <a:ext cx="8240653" cy="4960264"/>
          </a:xfrm>
        </p:spPr>
      </p:pic>
    </p:spTree>
    <p:extLst>
      <p:ext uri="{BB962C8B-B14F-4D97-AF65-F5344CB8AC3E}">
        <p14:creationId xmlns:p14="http://schemas.microsoft.com/office/powerpoint/2010/main" val="1490839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E37C-4837-4EF1-9449-710D832B9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Significance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0ADA97-D58B-4A18-9756-4F84EB5C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81" y="1354062"/>
            <a:ext cx="9064565" cy="4862449"/>
          </a:xfrm>
        </p:spPr>
      </p:pic>
    </p:spTree>
    <p:extLst>
      <p:ext uri="{BB962C8B-B14F-4D97-AF65-F5344CB8AC3E}">
        <p14:creationId xmlns:p14="http://schemas.microsoft.com/office/powerpoint/2010/main" val="118169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8485-2AB7-4ED0-A4EA-DF1079C8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4DC42-9303-43F9-9DB6-753B87336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43" y="2315743"/>
            <a:ext cx="11740914" cy="2768032"/>
          </a:xfrm>
        </p:spPr>
      </p:pic>
    </p:spTree>
    <p:extLst>
      <p:ext uri="{BB962C8B-B14F-4D97-AF65-F5344CB8AC3E}">
        <p14:creationId xmlns:p14="http://schemas.microsoft.com/office/powerpoint/2010/main" val="231641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69F5-62F9-46D2-B331-7820CEED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CC288D-8977-4900-9F9B-29B8F7ED0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363" y="1585210"/>
            <a:ext cx="7241798" cy="4907665"/>
          </a:xfrm>
        </p:spPr>
      </p:pic>
    </p:spTree>
    <p:extLst>
      <p:ext uri="{BB962C8B-B14F-4D97-AF65-F5344CB8AC3E}">
        <p14:creationId xmlns:p14="http://schemas.microsoft.com/office/powerpoint/2010/main" val="9418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A589-FAEE-4B11-B2A7-EB5AB7DE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combined with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B585AE-A0C4-4AE4-9A65-859852DF3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608" y="1345721"/>
            <a:ext cx="7787286" cy="4552755"/>
          </a:xfrm>
        </p:spPr>
      </p:pic>
    </p:spTree>
    <p:extLst>
      <p:ext uri="{BB962C8B-B14F-4D97-AF65-F5344CB8AC3E}">
        <p14:creationId xmlns:p14="http://schemas.microsoft.com/office/powerpoint/2010/main" val="221984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441B-E2DD-4698-8587-418DC21C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with consumer price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3ED40-5CE6-42F2-8BC9-447A139EC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204" y="1207699"/>
            <a:ext cx="7498064" cy="4842010"/>
          </a:xfrm>
        </p:spPr>
      </p:pic>
    </p:spTree>
    <p:extLst>
      <p:ext uri="{BB962C8B-B14F-4D97-AF65-F5344CB8AC3E}">
        <p14:creationId xmlns:p14="http://schemas.microsoft.com/office/powerpoint/2010/main" val="271989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EA6E-FC85-4203-B436-2076B6CA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with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A18E0-B8AE-4601-BCC3-B73F601A0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477" y="1468946"/>
            <a:ext cx="7048043" cy="4986518"/>
          </a:xfrm>
        </p:spPr>
      </p:pic>
    </p:spTree>
    <p:extLst>
      <p:ext uri="{BB962C8B-B14F-4D97-AF65-F5344CB8AC3E}">
        <p14:creationId xmlns:p14="http://schemas.microsoft.com/office/powerpoint/2010/main" val="323250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27EA-8873-4CE3-BD1A-D37116F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Price Index with GDP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61FD2-BFDF-44F0-AA38-5AA1CFC85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303" y="1309687"/>
            <a:ext cx="7594244" cy="5183188"/>
          </a:xfrm>
        </p:spPr>
      </p:pic>
    </p:spTree>
    <p:extLst>
      <p:ext uri="{BB962C8B-B14F-4D97-AF65-F5344CB8AC3E}">
        <p14:creationId xmlns:p14="http://schemas.microsoft.com/office/powerpoint/2010/main" val="312260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A748-C9D1-47B3-9728-1EA7E05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US/UK exchange rate with 10-Year T-Bond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EF1EE-DF79-4EC2-BE60-119ADFD44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518" y="1371600"/>
            <a:ext cx="7746341" cy="5180216"/>
          </a:xfrm>
        </p:spPr>
      </p:pic>
    </p:spTree>
    <p:extLst>
      <p:ext uri="{BB962C8B-B14F-4D97-AF65-F5344CB8AC3E}">
        <p14:creationId xmlns:p14="http://schemas.microsoft.com/office/powerpoint/2010/main" val="185243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BF1C-72C6-47CC-ADAA-643F0431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6C72E-4860-4FA5-9BEB-39DB784E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876" y="1414734"/>
            <a:ext cx="9772248" cy="4329670"/>
          </a:xfrm>
        </p:spPr>
      </p:pic>
    </p:spTree>
    <p:extLst>
      <p:ext uri="{BB962C8B-B14F-4D97-AF65-F5344CB8AC3E}">
        <p14:creationId xmlns:p14="http://schemas.microsoft.com/office/powerpoint/2010/main" val="66177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BA16-3BF6-4CF0-8505-1DB420A3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Optimal Solutions?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84AC9A-E865-4C0A-8F8A-CE33CCB3F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63" y="1253330"/>
            <a:ext cx="6181048" cy="5353585"/>
          </a:xfrm>
        </p:spPr>
      </p:pic>
    </p:spTree>
    <p:extLst>
      <p:ext uri="{BB962C8B-B14F-4D97-AF65-F5344CB8AC3E}">
        <p14:creationId xmlns:p14="http://schemas.microsoft.com/office/powerpoint/2010/main" val="610792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C713-1C66-44E7-95A4-849D6736D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Optimal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1076D-0A9E-4CA0-A61F-3C243EEA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94" y="1360263"/>
            <a:ext cx="11157235" cy="4229654"/>
          </a:xfrm>
        </p:spPr>
      </p:pic>
    </p:spTree>
    <p:extLst>
      <p:ext uri="{BB962C8B-B14F-4D97-AF65-F5344CB8AC3E}">
        <p14:creationId xmlns:p14="http://schemas.microsoft.com/office/powerpoint/2010/main" val="261077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6643-5E41-4D6F-82EA-BCDEBBCB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04C85D-5FE6-497D-BC31-6DEA4D4D1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308" y="1690688"/>
            <a:ext cx="10878657" cy="1501086"/>
          </a:xfrm>
        </p:spPr>
      </p:pic>
    </p:spTree>
    <p:extLst>
      <p:ext uri="{BB962C8B-B14F-4D97-AF65-F5344CB8AC3E}">
        <p14:creationId xmlns:p14="http://schemas.microsoft.com/office/powerpoint/2010/main" val="41278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D0D9-36F7-4E75-ABAE-778E67C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A3FF8-1211-4AAC-9EAE-556681B06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498" y="1690688"/>
            <a:ext cx="10447686" cy="2553508"/>
          </a:xfrm>
        </p:spPr>
      </p:pic>
    </p:spTree>
    <p:extLst>
      <p:ext uri="{BB962C8B-B14F-4D97-AF65-F5344CB8AC3E}">
        <p14:creationId xmlns:p14="http://schemas.microsoft.com/office/powerpoint/2010/main" val="216818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686A-C775-4668-A851-460F64A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process implications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0B2C8C-F6EC-4CC6-8CCB-578F32569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332" y="1690688"/>
            <a:ext cx="11076706" cy="2536255"/>
          </a:xfrm>
        </p:spPr>
      </p:pic>
    </p:spTree>
    <p:extLst>
      <p:ext uri="{BB962C8B-B14F-4D97-AF65-F5344CB8AC3E}">
        <p14:creationId xmlns:p14="http://schemas.microsoft.com/office/powerpoint/2010/main" val="323899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506C-ED25-4865-B6E1-57B2EC5D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5-3F59-4EAF-88C8-6F1C5701C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  <a:p>
            <a:r>
              <a:rPr lang="en-US" dirty="0"/>
              <a:t>Hope everyone has a great summer, and best of luck to those who are graduating</a:t>
            </a:r>
          </a:p>
        </p:txBody>
      </p:sp>
    </p:spTree>
    <p:extLst>
      <p:ext uri="{BB962C8B-B14F-4D97-AF65-F5344CB8AC3E}">
        <p14:creationId xmlns:p14="http://schemas.microsoft.com/office/powerpoint/2010/main" val="42480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DCE3-CE37-4624-BF7D-94DC65CB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60A20-C6AD-4BAC-8605-6B087D36A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08" y="1500996"/>
            <a:ext cx="7846077" cy="4861293"/>
          </a:xfrm>
        </p:spPr>
      </p:pic>
    </p:spTree>
    <p:extLst>
      <p:ext uri="{BB962C8B-B14F-4D97-AF65-F5344CB8AC3E}">
        <p14:creationId xmlns:p14="http://schemas.microsoft.com/office/powerpoint/2010/main" val="135519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5A39-E4C6-4034-A718-3FB01DFD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884C1-3797-43B6-87A8-F99CD5E8E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49" y="1651348"/>
            <a:ext cx="8664876" cy="4700286"/>
          </a:xfrm>
        </p:spPr>
      </p:pic>
    </p:spTree>
    <p:extLst>
      <p:ext uri="{BB962C8B-B14F-4D97-AF65-F5344CB8AC3E}">
        <p14:creationId xmlns:p14="http://schemas.microsoft.com/office/powerpoint/2010/main" val="17640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00F-4F73-42B9-8BD2-BDAE17E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Inflation rate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2C007-BA13-49CF-BADF-87C9FA50B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56" y="2018492"/>
            <a:ext cx="10757444" cy="3258343"/>
          </a:xfrm>
        </p:spPr>
      </p:pic>
    </p:spTree>
    <p:extLst>
      <p:ext uri="{BB962C8B-B14F-4D97-AF65-F5344CB8AC3E}">
        <p14:creationId xmlns:p14="http://schemas.microsoft.com/office/powerpoint/2010/main" val="35761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03AC-EEDE-4065-B593-56DC8067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US/EU exchange rate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7A818-EFF1-4C90-9C8E-82808C57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52" y="2449902"/>
            <a:ext cx="11360495" cy="2776253"/>
          </a:xfrm>
        </p:spPr>
      </p:pic>
    </p:spTree>
    <p:extLst>
      <p:ext uri="{BB962C8B-B14F-4D97-AF65-F5344CB8AC3E}">
        <p14:creationId xmlns:p14="http://schemas.microsoft.com/office/powerpoint/2010/main" val="26254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5A6B-11B2-4AB4-BA13-C197A833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US/UK exchange rate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8A52F-3312-450B-9B6D-B7FB136B4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964" y="1689525"/>
            <a:ext cx="7524436" cy="4528489"/>
          </a:xfrm>
        </p:spPr>
      </p:pic>
    </p:spTree>
    <p:extLst>
      <p:ext uri="{BB962C8B-B14F-4D97-AF65-F5344CB8AC3E}">
        <p14:creationId xmlns:p14="http://schemas.microsoft.com/office/powerpoint/2010/main" val="312243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047-FCF1-4645-AC7D-D06864BC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CH/US exchange rate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CAC97-FDE6-467A-BFE1-9BFAD92A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26" y="2088334"/>
            <a:ext cx="10464874" cy="3032170"/>
          </a:xfrm>
        </p:spPr>
      </p:pic>
    </p:spTree>
    <p:extLst>
      <p:ext uri="{BB962C8B-B14F-4D97-AF65-F5344CB8AC3E}">
        <p14:creationId xmlns:p14="http://schemas.microsoft.com/office/powerpoint/2010/main" val="38396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8E85-A947-41EC-AFDC-E56560B9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rate regressed on NASDAQ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F1281-FE47-4DA3-9ED3-37877C621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546" y="1760267"/>
            <a:ext cx="7647529" cy="4548143"/>
          </a:xfrm>
        </p:spPr>
      </p:pic>
    </p:spTree>
    <p:extLst>
      <p:ext uri="{BB962C8B-B14F-4D97-AF65-F5344CB8AC3E}">
        <p14:creationId xmlns:p14="http://schemas.microsoft.com/office/powerpoint/2010/main" val="1983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145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Wisp</vt:lpstr>
      <vt:lpstr>Using Economic/Financial Macroeconomic indicators to predict/correlate with the NASDAQ market index </vt:lpstr>
      <vt:lpstr>Project Goal</vt:lpstr>
      <vt:lpstr>Volatility regressed on NASDAQ</vt:lpstr>
      <vt:lpstr>GDP regressed on NASDAQ</vt:lpstr>
      <vt:lpstr>5 Inflation rate regressed on NASDAQ</vt:lpstr>
      <vt:lpstr>US/EU exchange rate regressed on NASDAQ</vt:lpstr>
      <vt:lpstr>US/UK exchange rate regressed on NASDAQ</vt:lpstr>
      <vt:lpstr>CH/US exchange rate regressed on NASDAQ</vt:lpstr>
      <vt:lpstr>Unemployment rate regressed on NASDAQ</vt:lpstr>
      <vt:lpstr>10-Year Treasury Bond regressed on NASDAQ</vt:lpstr>
      <vt:lpstr>Consumer Price Index regressed on NASDAQ</vt:lpstr>
      <vt:lpstr>Initial Significance</vt:lpstr>
      <vt:lpstr>Sensitivity Analysis</vt:lpstr>
      <vt:lpstr>Baseline Comparison</vt:lpstr>
      <vt:lpstr>Volatility combined with GDP</vt:lpstr>
      <vt:lpstr>Unemployment rate with consumer price index</vt:lpstr>
      <vt:lpstr>Unemployment rate with GDP</vt:lpstr>
      <vt:lpstr>Consumer Price Index with GDP</vt:lpstr>
      <vt:lpstr>US/UK exchange rate with 10-Year T-Bond</vt:lpstr>
      <vt:lpstr>New Optimal Solutions?</vt:lpstr>
      <vt:lpstr>Revised Optimal Solutions</vt:lpstr>
      <vt:lpstr>Note on Regression</vt:lpstr>
      <vt:lpstr>Recommendations</vt:lpstr>
      <vt:lpstr>Decision-Making process implications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Economic/Financial Macroeconomic indicators to predict/correlate with the NASDAQ market index</dc:title>
  <dc:creator>Nick Eames</dc:creator>
  <cp:lastModifiedBy>Nick Eames</cp:lastModifiedBy>
  <cp:revision>6</cp:revision>
  <dcterms:created xsi:type="dcterms:W3CDTF">2021-05-14T22:55:54Z</dcterms:created>
  <dcterms:modified xsi:type="dcterms:W3CDTF">2021-05-14T23:13:38Z</dcterms:modified>
</cp:coreProperties>
</file>