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66" r:id="rId6"/>
    <p:sldId id="275" r:id="rId7"/>
    <p:sldId id="278" r:id="rId8"/>
    <p:sldId id="279" r:id="rId9"/>
    <p:sldId id="280" r:id="rId10"/>
    <p:sldId id="281" r:id="rId11"/>
    <p:sldId id="283" r:id="rId12"/>
    <p:sldId id="284" r:id="rId13"/>
    <p:sldId id="285" r:id="rId14"/>
    <p:sldId id="288" r:id="rId15"/>
    <p:sldId id="289" r:id="rId16"/>
    <p:sldId id="286" r:id="rId17"/>
    <p:sldId id="287" r:id="rId18"/>
    <p:sldId id="276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png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image" Target="../media/image22.png"/><Relationship Id="rId4" Type="http://schemas.openxmlformats.org/officeDocument/2006/relationships/tags" Target="../tags/tag44.xml"/><Relationship Id="rId3" Type="http://schemas.openxmlformats.org/officeDocument/2006/relationships/image" Target="../media/image21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1.xml"/><Relationship Id="rId7" Type="http://schemas.openxmlformats.org/officeDocument/2006/relationships/image" Target="../media/image26.png"/><Relationship Id="rId6" Type="http://schemas.openxmlformats.org/officeDocument/2006/relationships/tags" Target="../tags/tag50.xml"/><Relationship Id="rId5" Type="http://schemas.openxmlformats.org/officeDocument/2006/relationships/image" Target="../media/image25.png"/><Relationship Id="rId4" Type="http://schemas.openxmlformats.org/officeDocument/2006/relationships/tags" Target="../tags/tag49.xml"/><Relationship Id="rId3" Type="http://schemas.openxmlformats.org/officeDocument/2006/relationships/image" Target="../media/image24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5.xml"/><Relationship Id="rId5" Type="http://schemas.openxmlformats.org/officeDocument/2006/relationships/image" Target="../media/image28.png"/><Relationship Id="rId4" Type="http://schemas.openxmlformats.org/officeDocument/2006/relationships/tags" Target="../tags/tag54.xml"/><Relationship Id="rId3" Type="http://schemas.openxmlformats.org/officeDocument/2006/relationships/image" Target="../media/image27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4.png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7.xml"/><Relationship Id="rId11" Type="http://schemas.openxmlformats.org/officeDocument/2006/relationships/image" Target="../media/image6.png"/><Relationship Id="rId10" Type="http://schemas.openxmlformats.org/officeDocument/2006/relationships/tags" Target="../tags/tag16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1.xml"/><Relationship Id="rId5" Type="http://schemas.openxmlformats.org/officeDocument/2006/relationships/image" Target="../media/image8.png"/><Relationship Id="rId4" Type="http://schemas.openxmlformats.org/officeDocument/2006/relationships/tags" Target="../tags/tag20.xml"/><Relationship Id="rId3" Type="http://schemas.openxmlformats.org/officeDocument/2006/relationships/image" Target="../media/image7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image" Target="../media/image10.png"/><Relationship Id="rId4" Type="http://schemas.openxmlformats.org/officeDocument/2006/relationships/tags" Target="../tags/tag24.xml"/><Relationship Id="rId3" Type="http://schemas.openxmlformats.org/officeDocument/2006/relationships/image" Target="../media/image9.png"/><Relationship Id="rId2" Type="http://schemas.openxmlformats.org/officeDocument/2006/relationships/tags" Target="../tags/tag2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tags" Target="../tags/tag3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32.xml"/><Relationship Id="rId2" Type="http://schemas.openxmlformats.org/officeDocument/2006/relationships/image" Target="../media/image11.png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tags" Target="../tags/tag36.xml"/><Relationship Id="rId4" Type="http://schemas.openxmlformats.org/officeDocument/2006/relationships/image" Target="../media/image16.png"/><Relationship Id="rId3" Type="http://schemas.openxmlformats.org/officeDocument/2006/relationships/tags" Target="../tags/tag35.xml"/><Relationship Id="rId2" Type="http://schemas.openxmlformats.org/officeDocument/2006/relationships/image" Target="../media/image15.png"/><Relationship Id="rId1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41.xml"/><Relationship Id="rId7" Type="http://schemas.openxmlformats.org/officeDocument/2006/relationships/image" Target="../media/image20.png"/><Relationship Id="rId6" Type="http://schemas.openxmlformats.org/officeDocument/2006/relationships/tags" Target="../tags/tag40.xml"/><Relationship Id="rId5" Type="http://schemas.openxmlformats.org/officeDocument/2006/relationships/image" Target="../media/image19.png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image" Target="../media/image18.png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84300" y="1444625"/>
            <a:ext cx="556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Done</a:t>
            </a:r>
            <a:r>
              <a:rPr lang="zh-CN" altLang="en-US"/>
              <a:t>：</a:t>
            </a:r>
            <a:r>
              <a:rPr lang="en-US" altLang="zh-CN"/>
              <a:t>Overview of system on Agent-Issue </a:t>
            </a:r>
            <a:r>
              <a:rPr lang="en-US" altLang="zh-CN"/>
              <a:t>Bench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453515" y="1927860"/>
            <a:ext cx="595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WIP</a:t>
            </a:r>
            <a:r>
              <a:rPr lang="zh-CN" altLang="en-US"/>
              <a:t>：</a:t>
            </a:r>
            <a:r>
              <a:rPr lang="en-US" altLang="zh-CN"/>
              <a:t>Github Api </a:t>
            </a:r>
            <a:r>
              <a:rPr lang="en-US" altLang="zh-CN"/>
              <a:t>OverheadOptimization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2987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camel-ai/camel/issues/88</a:t>
            </a:r>
          </a:p>
          <a:p/>
        </p:txBody>
      </p:sp>
      <p:sp>
        <p:nvSpPr>
          <p:cNvPr id="7" name="文本框 6"/>
          <p:cNvSpPr txBox="1"/>
          <p:nvPr/>
        </p:nvSpPr>
        <p:spPr>
          <a:xfrm>
            <a:off x="5979160" y="4277360"/>
            <a:ext cx="5313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Previous System Output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After checking</a:t>
            </a:r>
            <a:r>
              <a:rPr lang="zh-CN" altLang="en-US"/>
              <a:t>：</a:t>
            </a:r>
            <a:r>
              <a:rPr lang="en-US" altLang="zh-CN"/>
              <a:t>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Key fix</a:t>
            </a:r>
            <a:r>
              <a:rPr lang="zh-CN" altLang="en-US"/>
              <a:t>：</a:t>
            </a:r>
            <a:r>
              <a:rPr lang="en-US" altLang="zh-CN"/>
              <a:t>Still hard code,but add logic of msg consumer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996940" y="5363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</a:t>
            </a:r>
            <a:r>
              <a:rPr lang="en-US" altLang="zh-CN"/>
              <a:t>Reasoning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3130" y="589915"/>
            <a:ext cx="9982200" cy="847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7320" y="1811020"/>
            <a:ext cx="4376420" cy="445643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6"/>
            </p:custDataLst>
          </p:nvPr>
        </p:nvGraphicFramePr>
        <p:xfrm>
          <a:off x="6283960" y="5731510"/>
          <a:ext cx="4702810" cy="645160"/>
        </p:xfrm>
        <a:graphic>
          <a:graphicData uri="http://schemas.openxmlformats.org/drawingml/2006/table">
            <a:tbl>
              <a:tblPr/>
              <a:tblGrid>
                <a:gridCol w="4702810"/>
              </a:tblGrid>
              <a:tr h="64516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The issue description</a:t>
                      </a:r>
                      <a:r>
                        <a:rPr lang="en-US" altLang="zh-CN" sz="11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 lacks context 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about LLM provider usage, prompt management, memory behaviors, tool invocation, or workflow anomalies. It appears to be a code-specific issue without clear ties to agent system components or behaviors.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83960" y="2519680"/>
            <a:ext cx="4608830" cy="1198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28205" y="3718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only url but no context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2987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microsoft/autogen/</a:t>
            </a:r>
            <a:r>
              <a:rPr>
                <a:solidFill>
                  <a:srgbClr val="FF0000"/>
                </a:solidFill>
              </a:rPr>
              <a:t>issues/5124</a:t>
            </a:r>
          </a:p>
          <a:p>
            <a:r>
              <a:t>microsoft/autogen/</a:t>
            </a:r>
            <a:r>
              <a:rPr>
                <a:solidFill>
                  <a:srgbClr val="92D050"/>
                </a:solidFill>
              </a:rPr>
              <a:t>issues/51</a:t>
            </a:r>
            <a:r>
              <a:rPr lang="en-US">
                <a:solidFill>
                  <a:srgbClr val="92D050"/>
                </a:solidFill>
              </a:rPr>
              <a:t>6</a:t>
            </a:r>
            <a:r>
              <a:rPr>
                <a:solidFill>
                  <a:srgbClr val="92D050"/>
                </a:solidFill>
              </a:rPr>
              <a:t>4</a:t>
            </a:r>
            <a:endParaRPr>
              <a:solidFill>
                <a:srgbClr val="92D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9160" y="4323715"/>
            <a:ext cx="5313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Previous System Output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After checking</a:t>
            </a:r>
            <a:r>
              <a:rPr lang="zh-CN" altLang="en-US"/>
              <a:t>：</a:t>
            </a:r>
            <a:r>
              <a:rPr lang="en-US" altLang="zh-CN"/>
              <a:t>No </a:t>
            </a:r>
            <a:r>
              <a:rPr lang="en-US" altLang="zh-CN"/>
              <a:t>even an Issue</a:t>
            </a:r>
            <a:endParaRPr lang="en-US" altLang="zh-CN"/>
          </a:p>
          <a:p>
            <a:r>
              <a:rPr lang="en-US" altLang="zh-CN"/>
              <a:t>Key fix</a:t>
            </a:r>
            <a:r>
              <a:rPr lang="zh-CN" altLang="en-US"/>
              <a:t>：</a:t>
            </a:r>
            <a:r>
              <a:rPr lang="en-US" altLang="zh-CN"/>
              <a:t>Add a sample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996940" y="54413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</a:t>
            </a:r>
            <a:r>
              <a:rPr lang="en-US" altLang="zh-CN"/>
              <a:t>Reasoning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7050" y="1795780"/>
            <a:ext cx="4939665" cy="3997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69610" y="640080"/>
            <a:ext cx="6422390" cy="2146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74105" y="3218815"/>
            <a:ext cx="5613400" cy="87630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8"/>
            </p:custDataLst>
          </p:nvPr>
        </p:nvGraphicFramePr>
        <p:xfrm>
          <a:off x="5996940" y="5822315"/>
          <a:ext cx="5312410" cy="687705"/>
        </p:xfrm>
        <a:graphic>
          <a:graphicData uri="http://schemas.openxmlformats.org/drawingml/2006/table">
            <a:tbl>
              <a:tblPr/>
              <a:tblGrid>
                <a:gridCol w="5312410"/>
              </a:tblGrid>
              <a:tr h="68770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this is not an agent issue. It focuses on improving service shutdown handling for cross-platform compatibility, which does not involve LLM provider integration, tool invocation, memory mechanisms, LLM operation, workflows, or utilities specific to agent systems.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2987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ym typeface="+mn-ea"/>
              </a:rPr>
              <a:t>microsoft/</a:t>
            </a:r>
            <a:r>
              <a:t>autogen/</a:t>
            </a:r>
            <a:r>
              <a:rPr>
                <a:solidFill>
                  <a:srgbClr val="FF0000"/>
                </a:solidFill>
              </a:rPr>
              <a:t>issues/5012</a:t>
            </a:r>
          </a:p>
          <a:p>
            <a:r>
              <a:t>microsoft/autogen/</a:t>
            </a:r>
            <a:r>
              <a:rPr>
                <a:solidFill>
                  <a:srgbClr val="92D050"/>
                </a:solidFill>
              </a:rPr>
              <a:t>pull/5013/</a:t>
            </a:r>
            <a:endParaRPr>
              <a:solidFill>
                <a:srgbClr val="92D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52235" y="875030"/>
            <a:ext cx="5313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Previous System Output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After checking</a:t>
            </a:r>
            <a:r>
              <a:rPr lang="zh-CN" altLang="en-US"/>
              <a:t>：</a:t>
            </a:r>
            <a:r>
              <a:rPr lang="en-US" altLang="zh-CN"/>
              <a:t>No a code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Key fix</a:t>
            </a:r>
            <a:r>
              <a:rPr lang="zh-CN" altLang="en-US"/>
              <a:t>：</a:t>
            </a:r>
            <a:r>
              <a:rPr lang="en-US" altLang="zh-CN"/>
              <a:t>fix the example in readme no change to code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6470015" y="21653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</a:t>
            </a:r>
            <a:r>
              <a:rPr lang="en-US" altLang="zh-CN"/>
              <a:t>Reasoning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2765" y="1111250"/>
            <a:ext cx="4784725" cy="3059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34745" y="4406900"/>
            <a:ext cx="10462895" cy="238125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6"/>
            </p:custDataLst>
          </p:nvPr>
        </p:nvGraphicFramePr>
        <p:xfrm>
          <a:off x="6482715" y="2867660"/>
          <a:ext cx="5005070" cy="561340"/>
        </p:xfrm>
        <a:graphic>
          <a:graphicData uri="http://schemas.openxmlformats.org/drawingml/2006/table">
            <a:tbl>
              <a:tblPr/>
              <a:tblGrid>
                <a:gridCol w="5005070"/>
              </a:tblGrid>
              <a:tr h="56134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this is not an agent issue. The problem is related to incorrect usage of </a:t>
                      </a:r>
                      <a:r>
                        <a:rPr lang="en-US" altLang="zh-CN" sz="11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asynchronous code in the README.md,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 not specific to LLM provider integration, tool invocation, memory mechanisms, or other agent-specific components.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2987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crewAIInc/crewAI/</a:t>
            </a:r>
            <a:r>
              <a:rPr lang="zh-CN" altLang="en-US">
                <a:solidFill>
                  <a:srgbClr val="FF0000"/>
                </a:solidFill>
              </a:rPr>
              <a:t>issues/1</a:t>
            </a:r>
            <a:r>
              <a:rPr lang="en-US" altLang="zh-CN">
                <a:solidFill>
                  <a:srgbClr val="FF0000"/>
                </a:solidFill>
              </a:rPr>
              <a:t>824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crewAIInc/crewAI/</a:t>
            </a:r>
            <a:r>
              <a:rPr lang="zh-CN" altLang="en-US">
                <a:solidFill>
                  <a:srgbClr val="92D050"/>
                </a:solidFill>
              </a:rPr>
              <a:t>pull/</a:t>
            </a:r>
            <a:r>
              <a:rPr lang="en-US" altLang="zh-CN">
                <a:solidFill>
                  <a:srgbClr val="92D050"/>
                </a:solidFill>
              </a:rPr>
              <a:t>1826</a:t>
            </a:r>
            <a:endParaRPr lang="en-US" altLang="zh-CN">
              <a:solidFill>
                <a:srgbClr val="92D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9160" y="4323715"/>
            <a:ext cx="5313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Previous System Output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After checking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Key fix</a:t>
            </a:r>
            <a:r>
              <a:rPr lang="zh-CN" altLang="en-US"/>
              <a:t>：</a:t>
            </a:r>
            <a:r>
              <a:rPr lang="en-US" altLang="zh-CN"/>
              <a:t>Name and build the wheel directly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996940" y="5245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</a:t>
            </a:r>
            <a:r>
              <a:rPr lang="en-US" altLang="zh-CN"/>
              <a:t>Reasoning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2987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crewAIInc/crewAI/</a:t>
            </a:r>
            <a:r>
              <a:rPr lang="zh-CN" altLang="en-US">
                <a:solidFill>
                  <a:srgbClr val="FF0000"/>
                </a:solidFill>
              </a:rPr>
              <a:t>issues/1</a:t>
            </a:r>
            <a:r>
              <a:rPr lang="en-US" altLang="zh-CN">
                <a:solidFill>
                  <a:srgbClr val="FF0000"/>
                </a:solidFill>
              </a:rPr>
              <a:t>824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crewAIInc/crewAI/</a:t>
            </a:r>
            <a:r>
              <a:rPr lang="zh-CN" altLang="en-US">
                <a:solidFill>
                  <a:srgbClr val="92D050"/>
                </a:solidFill>
              </a:rPr>
              <a:t>pull/</a:t>
            </a:r>
            <a:r>
              <a:rPr lang="en-US" altLang="zh-CN">
                <a:solidFill>
                  <a:srgbClr val="92D050"/>
                </a:solidFill>
              </a:rPr>
              <a:t>1826</a:t>
            </a:r>
            <a:endParaRPr lang="en-US" altLang="zh-CN">
              <a:solidFill>
                <a:srgbClr val="92D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9160" y="4323715"/>
            <a:ext cx="5313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Previous System Output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After checking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Key fix</a:t>
            </a:r>
            <a:r>
              <a:rPr lang="zh-CN" altLang="en-US"/>
              <a:t>：</a:t>
            </a:r>
            <a:r>
              <a:rPr lang="en-US" altLang="zh-CN"/>
              <a:t>Name and build the wheel directly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996940" y="5245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</a:t>
            </a:r>
            <a:r>
              <a:rPr lang="en-US" altLang="zh-CN"/>
              <a:t>Reasoning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2987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crewAIInc/crewAI/</a:t>
            </a:r>
            <a:r>
              <a:rPr lang="zh-CN" altLang="en-US">
                <a:solidFill>
                  <a:srgbClr val="FF0000"/>
                </a:solidFill>
              </a:rPr>
              <a:t>issues/1</a:t>
            </a:r>
            <a:r>
              <a:rPr lang="en-US" altLang="zh-CN">
                <a:solidFill>
                  <a:srgbClr val="FF0000"/>
                </a:solidFill>
              </a:rPr>
              <a:t>824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crewAIInc/crewAI/</a:t>
            </a:r>
            <a:r>
              <a:rPr lang="zh-CN" altLang="en-US">
                <a:solidFill>
                  <a:srgbClr val="92D050"/>
                </a:solidFill>
              </a:rPr>
              <a:t>pull/</a:t>
            </a:r>
            <a:r>
              <a:rPr lang="en-US" altLang="zh-CN">
                <a:solidFill>
                  <a:srgbClr val="92D050"/>
                </a:solidFill>
              </a:rPr>
              <a:t>1826</a:t>
            </a:r>
            <a:endParaRPr lang="en-US" altLang="zh-CN">
              <a:solidFill>
                <a:srgbClr val="92D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9160" y="4323715"/>
            <a:ext cx="5313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Previous System Output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After checking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Key fix</a:t>
            </a:r>
            <a:r>
              <a:rPr lang="zh-CN" altLang="en-US"/>
              <a:t>：</a:t>
            </a:r>
            <a:r>
              <a:rPr lang="en-US" altLang="zh-CN"/>
              <a:t>Name and build the wheel directly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996940" y="5245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</a:t>
            </a:r>
            <a:r>
              <a:rPr lang="en-US" altLang="zh-CN"/>
              <a:t>Reasoning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2987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crewAIInc/crewAI/</a:t>
            </a:r>
            <a:r>
              <a:rPr lang="zh-CN" altLang="en-US">
                <a:solidFill>
                  <a:srgbClr val="FF0000"/>
                </a:solidFill>
              </a:rPr>
              <a:t>issues/1</a:t>
            </a:r>
            <a:r>
              <a:rPr lang="en-US" altLang="zh-CN">
                <a:solidFill>
                  <a:srgbClr val="FF0000"/>
                </a:solidFill>
              </a:rPr>
              <a:t>824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crewAIInc/crewAI/</a:t>
            </a:r>
            <a:r>
              <a:rPr lang="zh-CN" altLang="en-US">
                <a:solidFill>
                  <a:srgbClr val="92D050"/>
                </a:solidFill>
              </a:rPr>
              <a:t>pull/</a:t>
            </a:r>
            <a:r>
              <a:rPr lang="en-US" altLang="zh-CN">
                <a:solidFill>
                  <a:srgbClr val="92D050"/>
                </a:solidFill>
              </a:rPr>
              <a:t>1826</a:t>
            </a:r>
            <a:endParaRPr lang="en-US" altLang="zh-CN">
              <a:solidFill>
                <a:srgbClr val="92D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9160" y="4323715"/>
            <a:ext cx="5313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Previous System Output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After checking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Key fix</a:t>
            </a:r>
            <a:r>
              <a:rPr lang="zh-CN" altLang="en-US"/>
              <a:t>：</a:t>
            </a:r>
            <a:r>
              <a:rPr lang="en-US" altLang="zh-CN"/>
              <a:t>Name and build the wheel directly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996940" y="5245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</a:t>
            </a:r>
            <a:r>
              <a:rPr lang="en-US" altLang="zh-CN"/>
              <a:t>Reasoning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2987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crewAIInc/crewAI/</a:t>
            </a:r>
            <a:r>
              <a:rPr lang="zh-CN" altLang="en-US">
                <a:solidFill>
                  <a:srgbClr val="FF0000"/>
                </a:solidFill>
              </a:rPr>
              <a:t>issues/1753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crewAIInc/crewAI/</a:t>
            </a:r>
            <a:r>
              <a:rPr lang="zh-CN" altLang="en-US">
                <a:solidFill>
                  <a:srgbClr val="92D050"/>
                </a:solidFill>
              </a:rPr>
              <a:t>pull/1752</a:t>
            </a:r>
            <a:endParaRPr lang="zh-CN" altLang="en-US">
              <a:solidFill>
                <a:srgbClr val="92D05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2120" y="875030"/>
            <a:ext cx="6151245" cy="4772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91885" y="1734185"/>
            <a:ext cx="6053455" cy="2105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79160" y="4554855"/>
            <a:ext cx="5313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Previous System Output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After checking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Key fix</a:t>
            </a:r>
            <a:r>
              <a:rPr lang="zh-CN" altLang="en-US"/>
              <a:t>：</a:t>
            </a:r>
            <a:r>
              <a:rPr lang="en-US" altLang="zh-CN"/>
              <a:t>Allow serialization for E</a:t>
            </a:r>
            <a:r>
              <a:rPr lang="en-US" altLang="zh-CN"/>
              <a:t>num obj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7609840" y="5548630"/>
          <a:ext cx="2680970" cy="1243965"/>
        </p:xfrm>
        <a:graphic>
          <a:graphicData uri="http://schemas.openxmlformats.org/drawingml/2006/table">
            <a:tbl>
              <a:tblPr/>
              <a:tblGrid>
                <a:gridCol w="2680970"/>
              </a:tblGrid>
              <a:tr h="124396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The problem described pertains to JSON serialization of Enum types in a specific storage class, which is not related to LLM provider integration, tool invocation, memory mechanisms, LLM operation, workflows, or utilities unique to agent systems.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996940" y="5431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</a:t>
            </a:r>
            <a:r>
              <a:rPr lang="en-US" altLang="zh-CN"/>
              <a:t>Reasoning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2987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crewAIInc/crewAI/</a:t>
            </a:r>
            <a:r>
              <a:rPr lang="zh-CN" altLang="en-US">
                <a:solidFill>
                  <a:srgbClr val="FF0000"/>
                </a:solidFill>
              </a:rPr>
              <a:t>issues/1</a:t>
            </a:r>
            <a:r>
              <a:rPr lang="en-US" altLang="zh-CN">
                <a:solidFill>
                  <a:srgbClr val="FF0000"/>
                </a:solidFill>
              </a:rPr>
              <a:t>824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crewAIInc/crewAI/</a:t>
            </a:r>
            <a:r>
              <a:rPr lang="zh-CN" altLang="en-US">
                <a:solidFill>
                  <a:srgbClr val="92D050"/>
                </a:solidFill>
              </a:rPr>
              <a:t>pull/</a:t>
            </a:r>
            <a:r>
              <a:rPr lang="en-US" altLang="zh-CN">
                <a:solidFill>
                  <a:srgbClr val="92D050"/>
                </a:solidFill>
              </a:rPr>
              <a:t>1826</a:t>
            </a:r>
            <a:endParaRPr lang="en-US" altLang="zh-CN">
              <a:solidFill>
                <a:srgbClr val="92D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9160" y="4323715"/>
            <a:ext cx="5313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Previous System Output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After checking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Key fix</a:t>
            </a:r>
            <a:r>
              <a:rPr lang="zh-CN" altLang="en-US"/>
              <a:t>：</a:t>
            </a:r>
            <a:r>
              <a:rPr lang="en-US" altLang="zh-CN"/>
              <a:t>Name and build the wheel directly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6235" y="1105535"/>
            <a:ext cx="5739765" cy="32181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4980" y="4316730"/>
            <a:ext cx="5398770" cy="231394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5996940" y="5245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</a:t>
            </a:r>
            <a:r>
              <a:rPr lang="en-US" altLang="zh-CN"/>
              <a:t>Reasoning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>
            <p:custDataLst>
              <p:tags r:id="rId6"/>
            </p:custDataLst>
          </p:nvPr>
        </p:nvGraphicFramePr>
        <p:xfrm>
          <a:off x="6616700" y="5625465"/>
          <a:ext cx="3171825" cy="1005205"/>
        </p:xfrm>
        <a:graphic>
          <a:graphicData uri="http://schemas.openxmlformats.org/drawingml/2006/table">
            <a:tbl>
              <a:tblPr/>
              <a:tblGrid>
                <a:gridCol w="3171825"/>
              </a:tblGrid>
              <a:tr h="100520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The problem is related to a failed build of the `tiktoken` library during installation, which is a dependency issue rather than an issue specific to LLM-based agent systems or their unique components.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5980" y="431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 on of this issue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51705" y="538480"/>
            <a:ext cx="5640705" cy="394271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79730" y="1050290"/>
            <a:ext cx="998855" cy="558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issue</a:t>
            </a:r>
            <a:endParaRPr lang="en-US" altLang="zh-CN"/>
          </a:p>
          <a:p>
            <a:pPr algn="ctr"/>
            <a:r>
              <a:rPr lang="en-US" altLang="zh-CN"/>
              <a:t>1824</a:t>
            </a:r>
            <a:endParaRPr lang="en-US" altLang="zh-CN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230755" y="1931035"/>
            <a:ext cx="998855" cy="558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</a:t>
            </a:r>
            <a:endParaRPr lang="en-US" altLang="zh-CN"/>
          </a:p>
          <a:p>
            <a:pPr algn="ctr"/>
            <a:r>
              <a:rPr lang="en-US" altLang="zh-CN"/>
              <a:t>1826</a:t>
            </a:r>
            <a:endParaRPr lang="en-US" altLang="zh-CN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2230755" y="3084830"/>
            <a:ext cx="998855" cy="558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</a:t>
            </a:r>
            <a:br>
              <a:rPr lang="en-US" altLang="zh-CN"/>
            </a:br>
            <a:r>
              <a:rPr lang="en-US" altLang="zh-CN"/>
              <a:t>1840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6" idx="3"/>
            <a:endCxn id="10" idx="1"/>
          </p:cNvCxnSpPr>
          <p:nvPr/>
        </p:nvCxnSpPr>
        <p:spPr>
          <a:xfrm>
            <a:off x="1378585" y="1329690"/>
            <a:ext cx="852170" cy="8807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>
            <a:off x="1008380" y="3282950"/>
            <a:ext cx="1222375" cy="140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14655" y="2819400"/>
            <a:ext cx="332549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95275" y="2922270"/>
            <a:ext cx="1082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issue closed</a:t>
            </a:r>
            <a:endParaRPr lang="en-US" altLang="zh-CN" sz="1200"/>
          </a:p>
        </p:txBody>
      </p:sp>
      <p:cxnSp>
        <p:nvCxnSpPr>
          <p:cNvPr id="16" name="直接箭头连接符 15"/>
          <p:cNvCxnSpPr/>
          <p:nvPr>
            <p:custDataLst>
              <p:tags r:id="rId7"/>
            </p:custDataLst>
          </p:nvPr>
        </p:nvCxnSpPr>
        <p:spPr>
          <a:xfrm>
            <a:off x="855980" y="1609090"/>
            <a:ext cx="144145" cy="1649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8"/>
            </p:custDataLst>
          </p:nvPr>
        </p:nvCxnSpPr>
        <p:spPr>
          <a:xfrm flipV="1">
            <a:off x="1136015" y="3428365"/>
            <a:ext cx="1094740" cy="650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矩形 19"/>
          <p:cNvSpPr/>
          <p:nvPr>
            <p:custDataLst>
              <p:tags r:id="rId9"/>
            </p:custDataLst>
          </p:nvPr>
        </p:nvSpPr>
        <p:spPr>
          <a:xfrm>
            <a:off x="603885" y="4084320"/>
            <a:ext cx="998855" cy="939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115 other</a:t>
            </a:r>
            <a:endParaRPr lang="en-US" altLang="zh-CN"/>
          </a:p>
          <a:p>
            <a:pPr algn="ctr"/>
            <a:r>
              <a:rPr lang="en-US" altLang="zh-CN"/>
              <a:t>issues</a:t>
            </a:r>
            <a:endParaRPr lang="en-US" altLang="zh-CN"/>
          </a:p>
          <a:p>
            <a:pPr algn="ctr"/>
            <a:endParaRPr lang="en-US" altLang="zh-CN"/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350260" y="4625340"/>
            <a:ext cx="4032250" cy="2036445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>
            <p:custDataLst>
              <p:tags r:id="rId12"/>
            </p:custDataLst>
          </p:nvPr>
        </p:nvCxnSpPr>
        <p:spPr>
          <a:xfrm>
            <a:off x="1602740" y="4625340"/>
            <a:ext cx="1751965" cy="778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77530" y="5549265"/>
            <a:ext cx="3454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this is an agent issue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They change the prompt and eliminate timeout</a:t>
            </a:r>
            <a:endParaRPr lang="en-US" altLang="zh-CN"/>
          </a:p>
        </p:txBody>
      </p:sp>
      <p:sp>
        <p:nvSpPr>
          <p:cNvPr id="24" name="任意多边形 23"/>
          <p:cNvSpPr/>
          <p:nvPr/>
        </p:nvSpPr>
        <p:spPr>
          <a:xfrm>
            <a:off x="91440" y="803275"/>
            <a:ext cx="3550920" cy="1856105"/>
          </a:xfrm>
          <a:custGeom>
            <a:avLst/>
            <a:gdLst>
              <a:gd name="connisteX0" fmla="*/ 3094143 w 3550990"/>
              <a:gd name="connsiteY0" fmla="*/ 582083 h 1856175"/>
              <a:gd name="connisteX1" fmla="*/ 2988098 w 3550990"/>
              <a:gd name="connsiteY1" fmla="*/ 506518 h 1856175"/>
              <a:gd name="connisteX2" fmla="*/ 2852208 w 3550990"/>
              <a:gd name="connsiteY2" fmla="*/ 430953 h 1856175"/>
              <a:gd name="connisteX3" fmla="*/ 2761403 w 3550990"/>
              <a:gd name="connsiteY3" fmla="*/ 385233 h 1856175"/>
              <a:gd name="connisteX4" fmla="*/ 2685838 w 3550990"/>
              <a:gd name="connsiteY4" fmla="*/ 354753 h 1856175"/>
              <a:gd name="connisteX5" fmla="*/ 2549313 w 3550990"/>
              <a:gd name="connsiteY5" fmla="*/ 294428 h 1856175"/>
              <a:gd name="connisteX6" fmla="*/ 2443268 w 3550990"/>
              <a:gd name="connsiteY6" fmla="*/ 264583 h 1856175"/>
              <a:gd name="connisteX7" fmla="*/ 2292138 w 3550990"/>
              <a:gd name="connsiteY7" fmla="*/ 218863 h 1856175"/>
              <a:gd name="connisteX8" fmla="*/ 2110528 w 3550990"/>
              <a:gd name="connsiteY8" fmla="*/ 173778 h 1856175"/>
              <a:gd name="connisteX9" fmla="*/ 1928918 w 3550990"/>
              <a:gd name="connsiteY9" fmla="*/ 158538 h 1856175"/>
              <a:gd name="connisteX10" fmla="*/ 1762548 w 3550990"/>
              <a:gd name="connsiteY10" fmla="*/ 128058 h 1856175"/>
              <a:gd name="connisteX11" fmla="*/ 1611418 w 3550990"/>
              <a:gd name="connsiteY11" fmla="*/ 112818 h 1856175"/>
              <a:gd name="connisteX12" fmla="*/ 1474893 w 3550990"/>
              <a:gd name="connsiteY12" fmla="*/ 97578 h 1856175"/>
              <a:gd name="connisteX13" fmla="*/ 1384088 w 3550990"/>
              <a:gd name="connsiteY13" fmla="*/ 97578 h 1856175"/>
              <a:gd name="connisteX14" fmla="*/ 1308523 w 3550990"/>
              <a:gd name="connsiteY14" fmla="*/ 82973 h 1856175"/>
              <a:gd name="connisteX15" fmla="*/ 1232958 w 3550990"/>
              <a:gd name="connsiteY15" fmla="*/ 67733 h 1856175"/>
              <a:gd name="connisteX16" fmla="*/ 1111673 w 3550990"/>
              <a:gd name="connsiteY16" fmla="*/ 52493 h 1856175"/>
              <a:gd name="connisteX17" fmla="*/ 991023 w 3550990"/>
              <a:gd name="connsiteY17" fmla="*/ 37253 h 1856175"/>
              <a:gd name="connisteX18" fmla="*/ 900218 w 3550990"/>
              <a:gd name="connsiteY18" fmla="*/ 37253 h 1856175"/>
              <a:gd name="connisteX19" fmla="*/ 824018 w 3550990"/>
              <a:gd name="connsiteY19" fmla="*/ 22013 h 1856175"/>
              <a:gd name="connisteX20" fmla="*/ 748453 w 3550990"/>
              <a:gd name="connsiteY20" fmla="*/ 6773 h 1856175"/>
              <a:gd name="connisteX21" fmla="*/ 672888 w 3550990"/>
              <a:gd name="connsiteY21" fmla="*/ 6773 h 1856175"/>
              <a:gd name="connisteX22" fmla="*/ 582083 w 3550990"/>
              <a:gd name="connsiteY22" fmla="*/ 6773 h 1856175"/>
              <a:gd name="connisteX23" fmla="*/ 476038 w 3550990"/>
              <a:gd name="connsiteY23" fmla="*/ 6773 h 1856175"/>
              <a:gd name="connisteX24" fmla="*/ 385233 w 3550990"/>
              <a:gd name="connsiteY24" fmla="*/ 6773 h 1856175"/>
              <a:gd name="connisteX25" fmla="*/ 309668 w 3550990"/>
              <a:gd name="connsiteY25" fmla="*/ 6773 h 1856175"/>
              <a:gd name="connisteX26" fmla="*/ 234103 w 3550990"/>
              <a:gd name="connsiteY26" fmla="*/ 82973 h 1856175"/>
              <a:gd name="connisteX27" fmla="*/ 158538 w 3550990"/>
              <a:gd name="connsiteY27" fmla="*/ 143298 h 1856175"/>
              <a:gd name="connisteX28" fmla="*/ 82973 w 3550990"/>
              <a:gd name="connsiteY28" fmla="*/ 218863 h 1856175"/>
              <a:gd name="connisteX29" fmla="*/ 22013 w 3550990"/>
              <a:gd name="connsiteY29" fmla="*/ 294428 h 1856175"/>
              <a:gd name="connisteX30" fmla="*/ 6773 w 3550990"/>
              <a:gd name="connsiteY30" fmla="*/ 385233 h 1856175"/>
              <a:gd name="connisteX31" fmla="*/ 6773 w 3550990"/>
              <a:gd name="connsiteY31" fmla="*/ 491278 h 1856175"/>
              <a:gd name="connisteX32" fmla="*/ 6773 w 3550990"/>
              <a:gd name="connsiteY32" fmla="*/ 566843 h 1856175"/>
              <a:gd name="connisteX33" fmla="*/ 6773 w 3550990"/>
              <a:gd name="connsiteY33" fmla="*/ 657648 h 1856175"/>
              <a:gd name="connisteX34" fmla="*/ 6773 w 3550990"/>
              <a:gd name="connsiteY34" fmla="*/ 733213 h 1856175"/>
              <a:gd name="connisteX35" fmla="*/ 6773 w 3550990"/>
              <a:gd name="connsiteY35" fmla="*/ 808778 h 1856175"/>
              <a:gd name="connisteX36" fmla="*/ 6773 w 3550990"/>
              <a:gd name="connsiteY36" fmla="*/ 884978 h 1856175"/>
              <a:gd name="connisteX37" fmla="*/ 82973 w 3550990"/>
              <a:gd name="connsiteY37" fmla="*/ 914823 h 1856175"/>
              <a:gd name="connisteX38" fmla="*/ 158538 w 3550990"/>
              <a:gd name="connsiteY38" fmla="*/ 960543 h 1856175"/>
              <a:gd name="connisteX39" fmla="*/ 234103 w 3550990"/>
              <a:gd name="connsiteY39" fmla="*/ 990388 h 1856175"/>
              <a:gd name="connisteX40" fmla="*/ 340148 w 3550990"/>
              <a:gd name="connsiteY40" fmla="*/ 1036108 h 1856175"/>
              <a:gd name="connisteX41" fmla="*/ 446193 w 3550990"/>
              <a:gd name="connsiteY41" fmla="*/ 1051348 h 1856175"/>
              <a:gd name="connisteX42" fmla="*/ 536998 w 3550990"/>
              <a:gd name="connsiteY42" fmla="*/ 1066588 h 1856175"/>
              <a:gd name="connisteX43" fmla="*/ 627803 w 3550990"/>
              <a:gd name="connsiteY43" fmla="*/ 1081193 h 1856175"/>
              <a:gd name="connisteX44" fmla="*/ 718608 w 3550990"/>
              <a:gd name="connsiteY44" fmla="*/ 1081193 h 1856175"/>
              <a:gd name="connisteX45" fmla="*/ 794173 w 3550990"/>
              <a:gd name="connsiteY45" fmla="*/ 1081193 h 1856175"/>
              <a:gd name="connisteX46" fmla="*/ 884978 w 3550990"/>
              <a:gd name="connsiteY46" fmla="*/ 1096433 h 1856175"/>
              <a:gd name="connisteX47" fmla="*/ 991023 w 3550990"/>
              <a:gd name="connsiteY47" fmla="*/ 1096433 h 1856175"/>
              <a:gd name="connisteX48" fmla="*/ 1096433 w 3550990"/>
              <a:gd name="connsiteY48" fmla="*/ 1111673 h 1856175"/>
              <a:gd name="connisteX49" fmla="*/ 1187238 w 3550990"/>
              <a:gd name="connsiteY49" fmla="*/ 1126913 h 1856175"/>
              <a:gd name="connisteX50" fmla="*/ 1262803 w 3550990"/>
              <a:gd name="connsiteY50" fmla="*/ 1142153 h 1856175"/>
              <a:gd name="connisteX51" fmla="*/ 1339003 w 3550990"/>
              <a:gd name="connsiteY51" fmla="*/ 1157393 h 1856175"/>
              <a:gd name="connisteX52" fmla="*/ 1444413 w 3550990"/>
              <a:gd name="connsiteY52" fmla="*/ 1217718 h 1856175"/>
              <a:gd name="connisteX53" fmla="*/ 1520613 w 3550990"/>
              <a:gd name="connsiteY53" fmla="*/ 1278043 h 1856175"/>
              <a:gd name="connisteX54" fmla="*/ 1550458 w 3550990"/>
              <a:gd name="connsiteY54" fmla="*/ 1368848 h 1856175"/>
              <a:gd name="connisteX55" fmla="*/ 1580938 w 3550990"/>
              <a:gd name="connsiteY55" fmla="*/ 1459653 h 1856175"/>
              <a:gd name="connisteX56" fmla="*/ 1596178 w 3550990"/>
              <a:gd name="connsiteY56" fmla="*/ 1535218 h 1856175"/>
              <a:gd name="connisteX57" fmla="*/ 1671743 w 3550990"/>
              <a:gd name="connsiteY57" fmla="*/ 1611418 h 1856175"/>
              <a:gd name="connisteX58" fmla="*/ 1762548 w 3550990"/>
              <a:gd name="connsiteY58" fmla="*/ 1641263 h 1856175"/>
              <a:gd name="connisteX59" fmla="*/ 1853353 w 3550990"/>
              <a:gd name="connsiteY59" fmla="*/ 1671743 h 1856175"/>
              <a:gd name="connisteX60" fmla="*/ 1959398 w 3550990"/>
              <a:gd name="connsiteY60" fmla="*/ 1702223 h 1856175"/>
              <a:gd name="connisteX61" fmla="*/ 2080048 w 3550990"/>
              <a:gd name="connsiteY61" fmla="*/ 1732068 h 1856175"/>
              <a:gd name="connisteX62" fmla="*/ 2156248 w 3550990"/>
              <a:gd name="connsiteY62" fmla="*/ 1762548 h 1856175"/>
              <a:gd name="connisteX63" fmla="*/ 2231813 w 3550990"/>
              <a:gd name="connsiteY63" fmla="*/ 1777788 h 1856175"/>
              <a:gd name="connisteX64" fmla="*/ 2322618 w 3550990"/>
              <a:gd name="connsiteY64" fmla="*/ 1807633 h 1856175"/>
              <a:gd name="connisteX65" fmla="*/ 2398183 w 3550990"/>
              <a:gd name="connsiteY65" fmla="*/ 1822873 h 1856175"/>
              <a:gd name="connisteX66" fmla="*/ 2488988 w 3550990"/>
              <a:gd name="connsiteY66" fmla="*/ 1838113 h 1856175"/>
              <a:gd name="connisteX67" fmla="*/ 2595033 w 3550990"/>
              <a:gd name="connsiteY67" fmla="*/ 1838113 h 1856175"/>
              <a:gd name="connisteX68" fmla="*/ 2670598 w 3550990"/>
              <a:gd name="connsiteY68" fmla="*/ 1838113 h 1856175"/>
              <a:gd name="connisteX69" fmla="*/ 2746163 w 3550990"/>
              <a:gd name="connsiteY69" fmla="*/ 1853353 h 1856175"/>
              <a:gd name="connisteX70" fmla="*/ 2836968 w 3550990"/>
              <a:gd name="connsiteY70" fmla="*/ 1853353 h 1856175"/>
              <a:gd name="connisteX71" fmla="*/ 2927773 w 3550990"/>
              <a:gd name="connsiteY71" fmla="*/ 1853353 h 1856175"/>
              <a:gd name="connisteX72" fmla="*/ 3003338 w 3550990"/>
              <a:gd name="connsiteY72" fmla="*/ 1853353 h 1856175"/>
              <a:gd name="connisteX73" fmla="*/ 3094143 w 3550990"/>
              <a:gd name="connsiteY73" fmla="*/ 1853353 h 1856175"/>
              <a:gd name="connisteX74" fmla="*/ 3169708 w 3550990"/>
              <a:gd name="connsiteY74" fmla="*/ 1822873 h 1856175"/>
              <a:gd name="connisteX75" fmla="*/ 3245273 w 3550990"/>
              <a:gd name="connsiteY75" fmla="*/ 1777788 h 1856175"/>
              <a:gd name="connisteX76" fmla="*/ 3321473 w 3550990"/>
              <a:gd name="connsiteY76" fmla="*/ 1716828 h 1856175"/>
              <a:gd name="connisteX77" fmla="*/ 3397038 w 3550990"/>
              <a:gd name="connsiteY77" fmla="*/ 1626023 h 1856175"/>
              <a:gd name="connisteX78" fmla="*/ 3457363 w 3550990"/>
              <a:gd name="connsiteY78" fmla="*/ 1505373 h 1856175"/>
              <a:gd name="connisteX79" fmla="*/ 3487843 w 3550990"/>
              <a:gd name="connsiteY79" fmla="*/ 1429808 h 1856175"/>
              <a:gd name="connisteX80" fmla="*/ 3517688 w 3550990"/>
              <a:gd name="connsiteY80" fmla="*/ 1339003 h 1856175"/>
              <a:gd name="connisteX81" fmla="*/ 3548168 w 3550990"/>
              <a:gd name="connsiteY81" fmla="*/ 1262803 h 1856175"/>
              <a:gd name="connisteX82" fmla="*/ 3548168 w 3550990"/>
              <a:gd name="connsiteY82" fmla="*/ 1187238 h 1856175"/>
              <a:gd name="connisteX83" fmla="*/ 3548168 w 3550990"/>
              <a:gd name="connsiteY83" fmla="*/ 1111673 h 1856175"/>
              <a:gd name="connisteX84" fmla="*/ 3517688 w 3550990"/>
              <a:gd name="connsiteY84" fmla="*/ 1036108 h 1856175"/>
              <a:gd name="connisteX85" fmla="*/ 3472603 w 3550990"/>
              <a:gd name="connsiteY85" fmla="*/ 960543 h 1856175"/>
              <a:gd name="connisteX86" fmla="*/ 3397038 w 3550990"/>
              <a:gd name="connsiteY86" fmla="*/ 839258 h 1856175"/>
              <a:gd name="connisteX87" fmla="*/ 3336078 w 3550990"/>
              <a:gd name="connsiteY87" fmla="*/ 748453 h 1856175"/>
              <a:gd name="connisteX88" fmla="*/ 3260513 w 3550990"/>
              <a:gd name="connsiteY88" fmla="*/ 688128 h 1856175"/>
              <a:gd name="connisteX89" fmla="*/ 3200188 w 3550990"/>
              <a:gd name="connsiteY89" fmla="*/ 612563 h 1856175"/>
              <a:gd name="connisteX90" fmla="*/ 3124623 w 3550990"/>
              <a:gd name="connsiteY90" fmla="*/ 582083 h 1856175"/>
              <a:gd name="connisteX91" fmla="*/ 3049058 w 3550990"/>
              <a:gd name="connsiteY91" fmla="*/ 566843 h 18561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</a:cxnLst>
            <a:rect l="l" t="t" r="r" b="b"/>
            <a:pathLst>
              <a:path w="3550991" h="1856176">
                <a:moveTo>
                  <a:pt x="3094143" y="582083"/>
                </a:moveTo>
                <a:cubicBezTo>
                  <a:pt x="3075728" y="568748"/>
                  <a:pt x="3036358" y="536998"/>
                  <a:pt x="2988098" y="506518"/>
                </a:cubicBezTo>
                <a:cubicBezTo>
                  <a:pt x="2939838" y="476038"/>
                  <a:pt x="2897293" y="455083"/>
                  <a:pt x="2852208" y="430953"/>
                </a:cubicBezTo>
                <a:cubicBezTo>
                  <a:pt x="2807123" y="406823"/>
                  <a:pt x="2794423" y="400473"/>
                  <a:pt x="2761403" y="385233"/>
                </a:cubicBezTo>
                <a:cubicBezTo>
                  <a:pt x="2728383" y="369993"/>
                  <a:pt x="2728383" y="373168"/>
                  <a:pt x="2685838" y="354753"/>
                </a:cubicBezTo>
                <a:cubicBezTo>
                  <a:pt x="2643293" y="336338"/>
                  <a:pt x="2597573" y="312208"/>
                  <a:pt x="2549313" y="294428"/>
                </a:cubicBezTo>
                <a:cubicBezTo>
                  <a:pt x="2501053" y="276648"/>
                  <a:pt x="2494703" y="279823"/>
                  <a:pt x="2443268" y="264583"/>
                </a:cubicBezTo>
                <a:cubicBezTo>
                  <a:pt x="2391833" y="249343"/>
                  <a:pt x="2358813" y="237278"/>
                  <a:pt x="2292138" y="218863"/>
                </a:cubicBezTo>
                <a:cubicBezTo>
                  <a:pt x="2225463" y="200448"/>
                  <a:pt x="2182918" y="185843"/>
                  <a:pt x="2110528" y="173778"/>
                </a:cubicBezTo>
                <a:cubicBezTo>
                  <a:pt x="2038138" y="161713"/>
                  <a:pt x="1998768" y="167428"/>
                  <a:pt x="1928918" y="158538"/>
                </a:cubicBezTo>
                <a:cubicBezTo>
                  <a:pt x="1859068" y="149648"/>
                  <a:pt x="1826048" y="136948"/>
                  <a:pt x="1762548" y="128058"/>
                </a:cubicBezTo>
                <a:cubicBezTo>
                  <a:pt x="1699048" y="119168"/>
                  <a:pt x="1669203" y="119168"/>
                  <a:pt x="1611418" y="112818"/>
                </a:cubicBezTo>
                <a:cubicBezTo>
                  <a:pt x="1553633" y="106468"/>
                  <a:pt x="1520613" y="100753"/>
                  <a:pt x="1474893" y="97578"/>
                </a:cubicBezTo>
                <a:cubicBezTo>
                  <a:pt x="1429173" y="94403"/>
                  <a:pt x="1417108" y="100753"/>
                  <a:pt x="1384088" y="97578"/>
                </a:cubicBezTo>
                <a:cubicBezTo>
                  <a:pt x="1351068" y="94403"/>
                  <a:pt x="1339003" y="88688"/>
                  <a:pt x="1308523" y="82973"/>
                </a:cubicBezTo>
                <a:cubicBezTo>
                  <a:pt x="1278043" y="77258"/>
                  <a:pt x="1272328" y="74083"/>
                  <a:pt x="1232958" y="67733"/>
                </a:cubicBezTo>
                <a:cubicBezTo>
                  <a:pt x="1193588" y="61383"/>
                  <a:pt x="1159933" y="58843"/>
                  <a:pt x="1111673" y="52493"/>
                </a:cubicBezTo>
                <a:cubicBezTo>
                  <a:pt x="1063413" y="46143"/>
                  <a:pt x="1033568" y="40428"/>
                  <a:pt x="991023" y="37253"/>
                </a:cubicBezTo>
                <a:cubicBezTo>
                  <a:pt x="948478" y="34078"/>
                  <a:pt x="933873" y="40428"/>
                  <a:pt x="900218" y="37253"/>
                </a:cubicBezTo>
                <a:cubicBezTo>
                  <a:pt x="866563" y="34078"/>
                  <a:pt x="854498" y="28363"/>
                  <a:pt x="824018" y="22013"/>
                </a:cubicBezTo>
                <a:cubicBezTo>
                  <a:pt x="793538" y="15663"/>
                  <a:pt x="778933" y="9948"/>
                  <a:pt x="748453" y="6773"/>
                </a:cubicBezTo>
                <a:cubicBezTo>
                  <a:pt x="717973" y="3598"/>
                  <a:pt x="705908" y="6773"/>
                  <a:pt x="672888" y="6773"/>
                </a:cubicBezTo>
                <a:cubicBezTo>
                  <a:pt x="639868" y="6773"/>
                  <a:pt x="621453" y="6773"/>
                  <a:pt x="582083" y="6773"/>
                </a:cubicBezTo>
                <a:cubicBezTo>
                  <a:pt x="542713" y="6773"/>
                  <a:pt x="515408" y="6773"/>
                  <a:pt x="476038" y="6773"/>
                </a:cubicBezTo>
                <a:cubicBezTo>
                  <a:pt x="436668" y="6773"/>
                  <a:pt x="418253" y="6773"/>
                  <a:pt x="385233" y="6773"/>
                </a:cubicBezTo>
                <a:cubicBezTo>
                  <a:pt x="352213" y="6773"/>
                  <a:pt x="340148" y="-8467"/>
                  <a:pt x="309668" y="6773"/>
                </a:cubicBezTo>
                <a:cubicBezTo>
                  <a:pt x="279188" y="22013"/>
                  <a:pt x="264583" y="55668"/>
                  <a:pt x="234103" y="82973"/>
                </a:cubicBezTo>
                <a:cubicBezTo>
                  <a:pt x="203623" y="110278"/>
                  <a:pt x="189018" y="115993"/>
                  <a:pt x="158538" y="143298"/>
                </a:cubicBezTo>
                <a:cubicBezTo>
                  <a:pt x="128058" y="170603"/>
                  <a:pt x="110278" y="188383"/>
                  <a:pt x="82973" y="218863"/>
                </a:cubicBezTo>
                <a:cubicBezTo>
                  <a:pt x="55668" y="249343"/>
                  <a:pt x="37253" y="261408"/>
                  <a:pt x="22013" y="294428"/>
                </a:cubicBezTo>
                <a:cubicBezTo>
                  <a:pt x="6773" y="327448"/>
                  <a:pt x="9948" y="345863"/>
                  <a:pt x="6773" y="385233"/>
                </a:cubicBezTo>
                <a:cubicBezTo>
                  <a:pt x="3598" y="424603"/>
                  <a:pt x="6773" y="455083"/>
                  <a:pt x="6773" y="491278"/>
                </a:cubicBezTo>
                <a:cubicBezTo>
                  <a:pt x="6773" y="527473"/>
                  <a:pt x="6773" y="533823"/>
                  <a:pt x="6773" y="566843"/>
                </a:cubicBezTo>
                <a:cubicBezTo>
                  <a:pt x="6773" y="599863"/>
                  <a:pt x="6773" y="624628"/>
                  <a:pt x="6773" y="657648"/>
                </a:cubicBezTo>
                <a:cubicBezTo>
                  <a:pt x="6773" y="690668"/>
                  <a:pt x="6773" y="702733"/>
                  <a:pt x="6773" y="733213"/>
                </a:cubicBezTo>
                <a:cubicBezTo>
                  <a:pt x="6773" y="763693"/>
                  <a:pt x="6773" y="778298"/>
                  <a:pt x="6773" y="808778"/>
                </a:cubicBezTo>
                <a:cubicBezTo>
                  <a:pt x="6773" y="839258"/>
                  <a:pt x="-8467" y="864023"/>
                  <a:pt x="6773" y="884978"/>
                </a:cubicBezTo>
                <a:cubicBezTo>
                  <a:pt x="22013" y="905933"/>
                  <a:pt x="52493" y="899583"/>
                  <a:pt x="82973" y="914823"/>
                </a:cubicBezTo>
                <a:cubicBezTo>
                  <a:pt x="113453" y="930063"/>
                  <a:pt x="128058" y="945303"/>
                  <a:pt x="158538" y="960543"/>
                </a:cubicBezTo>
                <a:cubicBezTo>
                  <a:pt x="189018" y="975783"/>
                  <a:pt x="197908" y="975148"/>
                  <a:pt x="234103" y="990388"/>
                </a:cubicBezTo>
                <a:cubicBezTo>
                  <a:pt x="270298" y="1005628"/>
                  <a:pt x="297603" y="1024043"/>
                  <a:pt x="340148" y="1036108"/>
                </a:cubicBezTo>
                <a:cubicBezTo>
                  <a:pt x="382693" y="1048173"/>
                  <a:pt x="406823" y="1044998"/>
                  <a:pt x="446193" y="1051348"/>
                </a:cubicBezTo>
                <a:cubicBezTo>
                  <a:pt x="485563" y="1057698"/>
                  <a:pt x="500803" y="1060873"/>
                  <a:pt x="536998" y="1066588"/>
                </a:cubicBezTo>
                <a:cubicBezTo>
                  <a:pt x="573193" y="1072303"/>
                  <a:pt x="591608" y="1078018"/>
                  <a:pt x="627803" y="1081193"/>
                </a:cubicBezTo>
                <a:cubicBezTo>
                  <a:pt x="663998" y="1084368"/>
                  <a:pt x="685588" y="1081193"/>
                  <a:pt x="718608" y="1081193"/>
                </a:cubicBezTo>
                <a:cubicBezTo>
                  <a:pt x="751628" y="1081193"/>
                  <a:pt x="761153" y="1078018"/>
                  <a:pt x="794173" y="1081193"/>
                </a:cubicBezTo>
                <a:cubicBezTo>
                  <a:pt x="827193" y="1084368"/>
                  <a:pt x="845608" y="1093258"/>
                  <a:pt x="884978" y="1096433"/>
                </a:cubicBezTo>
                <a:cubicBezTo>
                  <a:pt x="924348" y="1099608"/>
                  <a:pt x="948478" y="1093258"/>
                  <a:pt x="991023" y="1096433"/>
                </a:cubicBezTo>
                <a:cubicBezTo>
                  <a:pt x="1033568" y="1099608"/>
                  <a:pt x="1057063" y="1105323"/>
                  <a:pt x="1096433" y="1111673"/>
                </a:cubicBezTo>
                <a:cubicBezTo>
                  <a:pt x="1135803" y="1118023"/>
                  <a:pt x="1154218" y="1120563"/>
                  <a:pt x="1187238" y="1126913"/>
                </a:cubicBezTo>
                <a:cubicBezTo>
                  <a:pt x="1220258" y="1133263"/>
                  <a:pt x="1232323" y="1135803"/>
                  <a:pt x="1262803" y="1142153"/>
                </a:cubicBezTo>
                <a:cubicBezTo>
                  <a:pt x="1293283" y="1148503"/>
                  <a:pt x="1302808" y="1142153"/>
                  <a:pt x="1339003" y="1157393"/>
                </a:cubicBezTo>
                <a:cubicBezTo>
                  <a:pt x="1375198" y="1172633"/>
                  <a:pt x="1408218" y="1193588"/>
                  <a:pt x="1444413" y="1217718"/>
                </a:cubicBezTo>
                <a:cubicBezTo>
                  <a:pt x="1480608" y="1241848"/>
                  <a:pt x="1499658" y="1247563"/>
                  <a:pt x="1520613" y="1278043"/>
                </a:cubicBezTo>
                <a:cubicBezTo>
                  <a:pt x="1541568" y="1308523"/>
                  <a:pt x="1538393" y="1332653"/>
                  <a:pt x="1550458" y="1368848"/>
                </a:cubicBezTo>
                <a:cubicBezTo>
                  <a:pt x="1562523" y="1405043"/>
                  <a:pt x="1572048" y="1426633"/>
                  <a:pt x="1580938" y="1459653"/>
                </a:cubicBezTo>
                <a:cubicBezTo>
                  <a:pt x="1589828" y="1492673"/>
                  <a:pt x="1577763" y="1504738"/>
                  <a:pt x="1596178" y="1535218"/>
                </a:cubicBezTo>
                <a:cubicBezTo>
                  <a:pt x="1614593" y="1565698"/>
                  <a:pt x="1638723" y="1590463"/>
                  <a:pt x="1671743" y="1611418"/>
                </a:cubicBezTo>
                <a:cubicBezTo>
                  <a:pt x="1704763" y="1632373"/>
                  <a:pt x="1726353" y="1629198"/>
                  <a:pt x="1762548" y="1641263"/>
                </a:cubicBezTo>
                <a:cubicBezTo>
                  <a:pt x="1798743" y="1653328"/>
                  <a:pt x="1813983" y="1659678"/>
                  <a:pt x="1853353" y="1671743"/>
                </a:cubicBezTo>
                <a:cubicBezTo>
                  <a:pt x="1892723" y="1683808"/>
                  <a:pt x="1914313" y="1690158"/>
                  <a:pt x="1959398" y="1702223"/>
                </a:cubicBezTo>
                <a:cubicBezTo>
                  <a:pt x="2004483" y="1714288"/>
                  <a:pt x="2040678" y="1720003"/>
                  <a:pt x="2080048" y="1732068"/>
                </a:cubicBezTo>
                <a:cubicBezTo>
                  <a:pt x="2119418" y="1744133"/>
                  <a:pt x="2125768" y="1753658"/>
                  <a:pt x="2156248" y="1762548"/>
                </a:cubicBezTo>
                <a:cubicBezTo>
                  <a:pt x="2186728" y="1771438"/>
                  <a:pt x="2198793" y="1768898"/>
                  <a:pt x="2231813" y="1777788"/>
                </a:cubicBezTo>
                <a:cubicBezTo>
                  <a:pt x="2264833" y="1786678"/>
                  <a:pt x="2289598" y="1798743"/>
                  <a:pt x="2322618" y="1807633"/>
                </a:cubicBezTo>
                <a:cubicBezTo>
                  <a:pt x="2355638" y="1816523"/>
                  <a:pt x="2365163" y="1816523"/>
                  <a:pt x="2398183" y="1822873"/>
                </a:cubicBezTo>
                <a:cubicBezTo>
                  <a:pt x="2431203" y="1829223"/>
                  <a:pt x="2449618" y="1834938"/>
                  <a:pt x="2488988" y="1838113"/>
                </a:cubicBezTo>
                <a:cubicBezTo>
                  <a:pt x="2528358" y="1841288"/>
                  <a:pt x="2558838" y="1838113"/>
                  <a:pt x="2595033" y="1838113"/>
                </a:cubicBezTo>
                <a:cubicBezTo>
                  <a:pt x="2631228" y="1838113"/>
                  <a:pt x="2640118" y="1834938"/>
                  <a:pt x="2670598" y="1838113"/>
                </a:cubicBezTo>
                <a:cubicBezTo>
                  <a:pt x="2701078" y="1841288"/>
                  <a:pt x="2713143" y="1850178"/>
                  <a:pt x="2746163" y="1853353"/>
                </a:cubicBezTo>
                <a:cubicBezTo>
                  <a:pt x="2779183" y="1856528"/>
                  <a:pt x="2800773" y="1853353"/>
                  <a:pt x="2836968" y="1853353"/>
                </a:cubicBezTo>
                <a:cubicBezTo>
                  <a:pt x="2873163" y="1853353"/>
                  <a:pt x="2894753" y="1853353"/>
                  <a:pt x="2927773" y="1853353"/>
                </a:cubicBezTo>
                <a:cubicBezTo>
                  <a:pt x="2960793" y="1853353"/>
                  <a:pt x="2970318" y="1853353"/>
                  <a:pt x="3003338" y="1853353"/>
                </a:cubicBezTo>
                <a:cubicBezTo>
                  <a:pt x="3036358" y="1853353"/>
                  <a:pt x="3061123" y="1859703"/>
                  <a:pt x="3094143" y="1853353"/>
                </a:cubicBezTo>
                <a:cubicBezTo>
                  <a:pt x="3127163" y="1847003"/>
                  <a:pt x="3139228" y="1838113"/>
                  <a:pt x="3169708" y="1822873"/>
                </a:cubicBezTo>
                <a:cubicBezTo>
                  <a:pt x="3200188" y="1807633"/>
                  <a:pt x="3214793" y="1798743"/>
                  <a:pt x="3245273" y="1777788"/>
                </a:cubicBezTo>
                <a:cubicBezTo>
                  <a:pt x="3275753" y="1756833"/>
                  <a:pt x="3290993" y="1747308"/>
                  <a:pt x="3321473" y="1716828"/>
                </a:cubicBezTo>
                <a:cubicBezTo>
                  <a:pt x="3351953" y="1686348"/>
                  <a:pt x="3369733" y="1668568"/>
                  <a:pt x="3397038" y="1626023"/>
                </a:cubicBezTo>
                <a:cubicBezTo>
                  <a:pt x="3424343" y="1583478"/>
                  <a:pt x="3438948" y="1544743"/>
                  <a:pt x="3457363" y="1505373"/>
                </a:cubicBezTo>
                <a:cubicBezTo>
                  <a:pt x="3475778" y="1466003"/>
                  <a:pt x="3475778" y="1462828"/>
                  <a:pt x="3487843" y="1429808"/>
                </a:cubicBezTo>
                <a:cubicBezTo>
                  <a:pt x="3499908" y="1396788"/>
                  <a:pt x="3505623" y="1372658"/>
                  <a:pt x="3517688" y="1339003"/>
                </a:cubicBezTo>
                <a:cubicBezTo>
                  <a:pt x="3529753" y="1305348"/>
                  <a:pt x="3541818" y="1293283"/>
                  <a:pt x="3548168" y="1262803"/>
                </a:cubicBezTo>
                <a:cubicBezTo>
                  <a:pt x="3554518" y="1232323"/>
                  <a:pt x="3548168" y="1217718"/>
                  <a:pt x="3548168" y="1187238"/>
                </a:cubicBezTo>
                <a:cubicBezTo>
                  <a:pt x="3548168" y="1156758"/>
                  <a:pt x="3554518" y="1142153"/>
                  <a:pt x="3548168" y="1111673"/>
                </a:cubicBezTo>
                <a:cubicBezTo>
                  <a:pt x="3541818" y="1081193"/>
                  <a:pt x="3532928" y="1066588"/>
                  <a:pt x="3517688" y="1036108"/>
                </a:cubicBezTo>
                <a:cubicBezTo>
                  <a:pt x="3502448" y="1005628"/>
                  <a:pt x="3496733" y="999913"/>
                  <a:pt x="3472603" y="960543"/>
                </a:cubicBezTo>
                <a:cubicBezTo>
                  <a:pt x="3448473" y="921173"/>
                  <a:pt x="3424343" y="881803"/>
                  <a:pt x="3397038" y="839258"/>
                </a:cubicBezTo>
                <a:cubicBezTo>
                  <a:pt x="3369733" y="796713"/>
                  <a:pt x="3363383" y="778933"/>
                  <a:pt x="3336078" y="748453"/>
                </a:cubicBezTo>
                <a:cubicBezTo>
                  <a:pt x="3308773" y="717973"/>
                  <a:pt x="3287818" y="715433"/>
                  <a:pt x="3260513" y="688128"/>
                </a:cubicBezTo>
                <a:cubicBezTo>
                  <a:pt x="3233208" y="660823"/>
                  <a:pt x="3227493" y="633518"/>
                  <a:pt x="3200188" y="612563"/>
                </a:cubicBezTo>
                <a:cubicBezTo>
                  <a:pt x="3172883" y="591608"/>
                  <a:pt x="3155103" y="590973"/>
                  <a:pt x="3124623" y="582083"/>
                </a:cubicBezTo>
                <a:cubicBezTo>
                  <a:pt x="3094143" y="573193"/>
                  <a:pt x="3062393" y="569383"/>
                  <a:pt x="3049058" y="5668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2987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Josh-XT/AGiXT/</a:t>
            </a:r>
            <a:r>
              <a:rPr>
                <a:solidFill>
                  <a:srgbClr val="FF0000"/>
                </a:solidFill>
              </a:rPr>
              <a:t>issues/1026</a:t>
            </a:r>
          </a:p>
          <a:p>
            <a:r>
              <a:rPr>
                <a:sym typeface="+mn-ea"/>
              </a:rPr>
              <a:t>Josh-XT/AGiXT/</a:t>
            </a:r>
            <a:r>
              <a:rPr>
                <a:solidFill>
                  <a:srgbClr val="FF0000"/>
                </a:solidFill>
                <a:sym typeface="+mn-ea"/>
              </a:rPr>
              <a:t>issues/1026</a:t>
            </a:r>
            <a:endParaRPr lang="en-US" altLang="zh-CN">
              <a:solidFill>
                <a:srgbClr val="92D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09945" y="4431665"/>
            <a:ext cx="5313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Previous System Output</a:t>
            </a:r>
            <a:r>
              <a:rPr lang="zh-CN" altLang="en-US"/>
              <a:t>：</a:t>
            </a:r>
            <a:r>
              <a:rPr lang="en-US" altLang="zh-CN"/>
              <a:t>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After checking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Key fix</a:t>
            </a:r>
            <a:r>
              <a:rPr lang="zh-CN" altLang="en-US"/>
              <a:t>：</a:t>
            </a:r>
            <a:r>
              <a:rPr lang="en-US" altLang="zh-CN"/>
              <a:t>Name and build the wheel directly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996940" y="5245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</a:t>
            </a:r>
            <a:r>
              <a:rPr lang="en-US" altLang="zh-CN"/>
              <a:t>Reasoning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7680" y="1123315"/>
            <a:ext cx="6892290" cy="31997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6130" y="4358005"/>
            <a:ext cx="4556760" cy="231076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6"/>
            </p:custDataLst>
          </p:nvPr>
        </p:nvGraphicFramePr>
        <p:xfrm>
          <a:off x="6320790" y="5614035"/>
          <a:ext cx="3739515" cy="922020"/>
        </p:xfrm>
        <a:graphic>
          <a:graphicData uri="http://schemas.openxmlformats.org/drawingml/2006/table">
            <a:tbl>
              <a:tblPr/>
              <a:tblGrid>
                <a:gridCol w="3739515"/>
              </a:tblGrid>
              <a:tr h="92202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The issue involves a tool configuration error where a boolean value is incorrectly handled as a string, causing an AttributeError. This relates to </a:t>
                      </a:r>
                      <a:r>
                        <a:rPr lang="en-US" altLang="zh-CN" sz="1100" b="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agent-specific components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, as it affects the behavior of the LLM-based agent system when saving settings.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2987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</a:t>
            </a:r>
            <a:r>
              <a:t>nternLM/lagent/</a:t>
            </a:r>
            <a:r>
              <a:rPr>
                <a:solidFill>
                  <a:srgbClr val="92D050"/>
                </a:solidFill>
              </a:rPr>
              <a:t>issues/239</a:t>
            </a:r>
            <a:endParaRPr>
              <a:solidFill>
                <a:srgbClr val="92D050"/>
              </a:solidFill>
            </a:endParaRPr>
          </a:p>
          <a:p>
            <a:r>
              <a:t>InternLM/lagent/</a:t>
            </a:r>
            <a:r>
              <a:rPr>
                <a:solidFill>
                  <a:srgbClr val="FF0000"/>
                </a:solidFill>
              </a:rPr>
              <a:t>pull/245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9160" y="4323715"/>
            <a:ext cx="5313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Previous System Output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After checking</a:t>
            </a:r>
            <a:r>
              <a:rPr lang="zh-CN" altLang="en-US"/>
              <a:t>：</a:t>
            </a:r>
            <a:r>
              <a:rPr lang="en-US" altLang="zh-CN"/>
              <a:t>No Agent </a:t>
            </a:r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Key fix</a:t>
            </a:r>
            <a:r>
              <a:rPr lang="zh-CN" altLang="en-US"/>
              <a:t>：</a:t>
            </a:r>
            <a:r>
              <a:rPr lang="en-US" altLang="zh-CN"/>
              <a:t>Fix the code according to griffe’s interface changes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996940" y="55225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</a:t>
            </a:r>
            <a:r>
              <a:rPr lang="en-US" altLang="zh-CN"/>
              <a:t>Reasoning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9585" y="1006475"/>
            <a:ext cx="5394325" cy="3530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52235" y="788670"/>
            <a:ext cx="3382645" cy="353504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550670" y="4707255"/>
            <a:ext cx="998855" cy="558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issue</a:t>
            </a:r>
            <a:endParaRPr lang="en-US" altLang="zh-CN"/>
          </a:p>
          <a:p>
            <a:pPr algn="ctr"/>
            <a:r>
              <a:rPr lang="en-US" altLang="zh-CN"/>
              <a:t>239</a:t>
            </a:r>
            <a:endParaRPr lang="en-US" altLang="zh-CN"/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3401695" y="5588000"/>
            <a:ext cx="998855" cy="558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</a:t>
            </a:r>
            <a:endParaRPr lang="en-US" altLang="zh-CN"/>
          </a:p>
          <a:p>
            <a:pPr algn="ctr"/>
            <a:r>
              <a:rPr lang="en-US" altLang="zh-CN"/>
              <a:t>245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6" idx="3"/>
            <a:endCxn id="10" idx="1"/>
          </p:cNvCxnSpPr>
          <p:nvPr>
            <p:custDataLst>
              <p:tags r:id="rId8"/>
            </p:custDataLst>
          </p:nvPr>
        </p:nvCxnSpPr>
        <p:spPr>
          <a:xfrm>
            <a:off x="2549525" y="4986655"/>
            <a:ext cx="852170" cy="8807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9"/>
            </p:custDataLst>
          </p:nvPr>
        </p:nvCxnSpPr>
        <p:spPr>
          <a:xfrm flipV="1">
            <a:off x="2540000" y="5867400"/>
            <a:ext cx="861695" cy="542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1541145" y="6146800"/>
            <a:ext cx="998855" cy="558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issue</a:t>
            </a:r>
            <a:endParaRPr lang="en-US" altLang="zh-CN"/>
          </a:p>
          <a:p>
            <a:pPr algn="ctr"/>
            <a:r>
              <a:rPr lang="en-US" altLang="zh-CN"/>
              <a:t>244</a:t>
            </a:r>
            <a:endParaRPr lang="en-US" altLang="zh-CN"/>
          </a:p>
        </p:txBody>
      </p:sp>
      <p:graphicFrame>
        <p:nvGraphicFramePr>
          <p:cNvPr id="13" name="表格 12"/>
          <p:cNvGraphicFramePr/>
          <p:nvPr>
            <p:custDataLst>
              <p:tags r:id="rId11"/>
            </p:custDataLst>
          </p:nvPr>
        </p:nvGraphicFramePr>
        <p:xfrm>
          <a:off x="6140450" y="5897880"/>
          <a:ext cx="4229735" cy="711200"/>
        </p:xfrm>
        <a:graphic>
          <a:graphicData uri="http://schemas.openxmlformats.org/drawingml/2006/table">
            <a:tbl>
              <a:tblPr/>
              <a:tblGrid>
                <a:gridCol w="4229735"/>
              </a:tblGrid>
              <a:tr h="71120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the issue is </a:t>
                      </a:r>
                      <a:r>
                        <a:rPr lang="en-US" altLang="zh-CN" sz="11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a generic Python module import error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 and does not relate to LLM-based agent systems, LLM provider integration, tool invocation, memory mechanisms, or agent-specific workflows.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298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agentcoinorg/evo.ninja/issues/</a:t>
            </a:r>
            <a:r>
              <a:rPr lang="en-US"/>
              <a:t>{504,515,525,594,</a:t>
            </a:r>
            <a:r>
              <a:t>652</a:t>
            </a:r>
            <a:r>
              <a:rPr lang="en-US"/>
              <a:t>}</a:t>
            </a:r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7040" y="1308100"/>
            <a:ext cx="4909820" cy="27552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62040" y="1549400"/>
            <a:ext cx="3733800" cy="22733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5"/>
        </p:blipFill>
        <p:spPr>
          <a:xfrm>
            <a:off x="275590" y="4580890"/>
            <a:ext cx="5452745" cy="19164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5590" y="939800"/>
            <a:ext cx="5285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504 </a:t>
            </a:r>
            <a:r>
              <a:rPr lang="en-US" altLang="zh-CN"/>
              <a:t>Max token overflow causing embedding err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207125" y="10947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504 fix:add related args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56285" y="598170"/>
            <a:ext cx="854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(main branch actully named dev) -&gt; cant forsee,just discard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0" y="4212590"/>
            <a:ext cx="582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515:calling sub agent for simple mission is overhead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207125" y="42125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515 fix add an clone empty agent for shortcut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52235" y="4768215"/>
            <a:ext cx="3547745" cy="15525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450965" y="64973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 opinion: definitely agent issue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29870"/>
            <a:ext cx="39681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OpenBMB/ChatDev/</a:t>
            </a:r>
            <a:r>
              <a:rPr>
                <a:solidFill>
                  <a:srgbClr val="FF0000"/>
                </a:solidFill>
              </a:rPr>
              <a:t>issues/465</a:t>
            </a:r>
            <a:endParaRPr>
              <a:solidFill>
                <a:srgbClr val="FF0000"/>
              </a:solidFill>
            </a:endParaRPr>
          </a:p>
          <a:p>
            <a:r>
              <a:t>OpenBMB/ChatDev/</a:t>
            </a:r>
            <a:r>
              <a:rPr>
                <a:solidFill>
                  <a:srgbClr val="FF0000"/>
                </a:solidFill>
              </a:rPr>
              <a:t>issues/318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0275" y="368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 related pr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6235" y="1586230"/>
            <a:ext cx="5279390" cy="1842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735" y="4429760"/>
            <a:ext cx="5958205" cy="2081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3945" y="64325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why do you close it without fixing </a:t>
            </a:r>
            <a:r>
              <a:rPr lang="zh-CN" altLang="en-US"/>
              <a:t>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52465" y="1586230"/>
            <a:ext cx="5061585" cy="12020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56235" y="1169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465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95935" y="41986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318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083945" y="3331845"/>
            <a:ext cx="5061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why no pr related: pr is in comment</a:t>
            </a:r>
            <a:endParaRPr lang="en-US" altLang="zh-CN"/>
          </a:p>
          <a:p>
            <a:r>
              <a:rPr lang="en-US" altLang="zh-CN"/>
              <a:t>then we can not get this relation with sql request,but need ai to read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843395" y="29635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 it should look like</a:t>
            </a:r>
            <a:endParaRPr lang="en-US" altLang="zh-CN"/>
          </a:p>
        </p:txBody>
      </p:sp>
      <p:cxnSp>
        <p:nvCxnSpPr>
          <p:cNvPr id="15" name="直接连接符 14"/>
          <p:cNvCxnSpPr/>
          <p:nvPr/>
        </p:nvCxnSpPr>
        <p:spPr>
          <a:xfrm>
            <a:off x="456565" y="4211955"/>
            <a:ext cx="1012126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29870"/>
            <a:ext cx="39681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OpenBMB/ChatDev/</a:t>
            </a:r>
            <a:r>
              <a:rPr>
                <a:solidFill>
                  <a:srgbClr val="FF0000"/>
                </a:solidFill>
              </a:rPr>
              <a:t>issues/465</a:t>
            </a:r>
            <a:endParaRPr>
              <a:solidFill>
                <a:srgbClr val="FF0000"/>
              </a:solidFill>
            </a:endParaRPr>
          </a:p>
          <a:p>
            <a:r>
              <a:t>OpenBMB/ChatDev/</a:t>
            </a:r>
            <a:r>
              <a:rPr>
                <a:solidFill>
                  <a:srgbClr val="FF0000"/>
                </a:solidFill>
              </a:rPr>
              <a:t>issues/318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0275" y="368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 related pr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0730" y="4224655"/>
            <a:ext cx="8945880" cy="2461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0730" y="39503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318: key missing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56235" y="8750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465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7810" y="1243330"/>
            <a:ext cx="5296535" cy="7829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57530" y="2146935"/>
            <a:ext cx="4470400" cy="18034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5979160" y="2665095"/>
            <a:ext cx="5313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 opinion: 465 is,318 is not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TABLE_ENDDRAG_ORIGIN_RECT" val="294*72"/>
  <p:tag name="TABLE_ENDDRAG_RECT" val="497*485*294*72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TABLE_ENDDRAG_ORIGIN_RECT" val="211*97"/>
  <p:tag name="TABLE_ENDDRAG_RECT" val="534*423*211*97"/>
</p:tagLst>
</file>

<file path=ppt/tags/tag30.xml><?xml version="1.0" encoding="utf-8"?>
<p:tagLst xmlns:p="http://schemas.openxmlformats.org/presentationml/2006/main">
  <p:tag name="TABLE_ENDDRAG_ORIGIN_RECT" val="333*55"/>
  <p:tag name="TABLE_ENDDRAG_RECT" val="483*484*333*56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TABLE_ENDDRAG_ORIGIN_RECT" val="370*50"/>
  <p:tag name="TABLE_ENDDRAG_RECT" val="407*295*370*50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TABLE_ENDDRAG_ORIGIN_RECT" val="418*54"/>
  <p:tag name="TABLE_ENDDRAG_RECT" val="470*534*418*54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TABLE_ENDDRAG_ORIGIN_RECT" val="394*38"/>
  <p:tag name="TABLE_ENDDRAG_RECT" val="407*298*394*38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TABLE_ENDDRAG_ORIGIN_RECT" val="249*118"/>
  <p:tag name="TABLE_ENDDRAG_RECT" val="525*413*249*118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4448</Words>
  <Application>WPS 表格</Application>
  <PresentationFormat>宽屏</PresentationFormat>
  <Paragraphs>187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宋体</vt:lpstr>
      <vt:lpstr>-apple-system</vt:lpstr>
      <vt:lpstr>Thonburi</vt:lpstr>
      <vt:lpstr>Apple Color Emoji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2019012683</cp:lastModifiedBy>
  <cp:revision>9</cp:revision>
  <dcterms:created xsi:type="dcterms:W3CDTF">2025-10-21T23:39:52Z</dcterms:created>
  <dcterms:modified xsi:type="dcterms:W3CDTF">2025-10-21T23:39:52Z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2052-6.9.0.8865</vt:lpwstr>
  </property>
  <property fmtid="{D5CDD505-2E9C-101B-9397-08002B2CF9AE}" pid="3" name="ICV">
    <vt:lpwstr>914FD78E89F16A0A79F3F768F478F337_41</vt:lpwstr>
  </property>
</Properties>
</file>