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8" r:id="rId13"/>
    <p:sldId id="267" r:id="rId14"/>
    <p:sldId id="272" r:id="rId15"/>
    <p:sldId id="269" r:id="rId16"/>
    <p:sldId id="270" r:id="rId17"/>
    <p:sldId id="273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0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8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361B-F763-45F0-BA67-3944EA5ABD91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E42A-6A55-4459-938B-7601321EBBC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361B-F763-45F0-BA67-3944EA5ABD91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E42A-6A55-4459-938B-7601321EBBC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361B-F763-45F0-BA67-3944EA5ABD91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E42A-6A55-4459-938B-7601321EBBC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361B-F763-45F0-BA67-3944EA5ABD91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E42A-6A55-4459-938B-7601321EBBC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361B-F763-45F0-BA67-3944EA5ABD91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E42A-6A55-4459-938B-7601321EBBC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361B-F763-45F0-BA67-3944EA5ABD91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E42A-6A55-4459-938B-7601321EBBC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361B-F763-45F0-BA67-3944EA5ABD91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E42A-6A55-4459-938B-7601321EBBC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361B-F763-45F0-BA67-3944EA5ABD91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E42A-6A55-4459-938B-7601321EBBC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361B-F763-45F0-BA67-3944EA5ABD91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E42A-6A55-4459-938B-7601321EBBC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361B-F763-45F0-BA67-3944EA5ABD91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E42A-6A55-4459-938B-7601321EBBC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361B-F763-45F0-BA67-3944EA5ABD91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E42A-6A55-4459-938B-7601321EBBC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F22361B-F763-45F0-BA67-3944EA5ABD91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357E42A-6A55-4459-938B-7601321EBBC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slide" Target="slide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-1016" y="2060848"/>
            <a:ext cx="9145016" cy="1470025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Security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smtClean="0">
                <a:solidFill>
                  <a:srgbClr val="0070C0"/>
                </a:solidFill>
              </a:rPr>
              <a:t>Emergency Situations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146294" y="3933056"/>
            <a:ext cx="2952328" cy="504056"/>
          </a:xfrm>
        </p:spPr>
        <p:txBody>
          <a:bodyPr/>
          <a:lstStyle/>
          <a:p>
            <a:pPr algn="ctr"/>
            <a:r>
              <a:rPr lang="en-US" i="1" dirty="0" smtClean="0"/>
              <a:t>Jun Yi, </a:t>
            </a:r>
            <a:r>
              <a:rPr lang="en-US" i="1" dirty="0" err="1" smtClean="0"/>
              <a:t>Yiming</a:t>
            </a:r>
            <a:r>
              <a:rPr lang="en-US" i="1" dirty="0" smtClean="0"/>
              <a:t> </a:t>
            </a:r>
            <a:r>
              <a:rPr lang="en-US" i="1" dirty="0" err="1" smtClean="0"/>
              <a:t>Peng</a:t>
            </a:r>
            <a:endParaRPr lang="en-US" i="1" dirty="0"/>
          </a:p>
        </p:txBody>
      </p:sp>
      <p:pic>
        <p:nvPicPr>
          <p:cNvPr id="3074" name="Picture 2" descr="jack万圣节南瓜表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7306">
            <a:off x="6106961" y="1435570"/>
            <a:ext cx="1460067" cy="146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流程图: 可选过程 31"/>
          <p:cNvSpPr/>
          <p:nvPr/>
        </p:nvSpPr>
        <p:spPr>
          <a:xfrm>
            <a:off x="2483769" y="1556793"/>
            <a:ext cx="3096344" cy="1845236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b="1" dirty="0" err="1" smtClean="0">
                <a:solidFill>
                  <a:schemeClr val="tx1"/>
                </a:solidFill>
              </a:rPr>
              <a:t>Key_C_TGS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>
                <a:solidFill>
                  <a:schemeClr val="tx1"/>
                </a:solidFill>
              </a:rPr>
              <a:t>qRO7Gs0oYeLF5SSJKVFkXiAbazTlRJi2GAEgcKIh6ZDC1e+0gDydl/TJoPL5BtBN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50" b="1" dirty="0" smtClean="0">
                <a:solidFill>
                  <a:schemeClr val="tx1"/>
                </a:solidFill>
              </a:rPr>
              <a:t>Lifetime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>
                <a:solidFill>
                  <a:schemeClr val="tx1"/>
                </a:solidFill>
              </a:rPr>
              <a:t>Mlx3MFqjTQLQhe+wAjLzzA==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50" b="1" dirty="0" smtClean="0">
                <a:solidFill>
                  <a:schemeClr val="tx1"/>
                </a:solidFill>
              </a:rPr>
              <a:t>Timestamp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>
                <a:solidFill>
                  <a:schemeClr val="tx1"/>
                </a:solidFill>
              </a:rPr>
              <a:t>0qmgBajbQWdDrZq3OIAQXvxE40VwOU0hQkeQXa2tDc8</a:t>
            </a:r>
            <a:r>
              <a:rPr lang="en-US" sz="1050" i="1" dirty="0" smtClean="0">
                <a:solidFill>
                  <a:schemeClr val="tx1"/>
                </a:solidFill>
              </a:rPr>
              <a:t>=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End</a:t>
            </a:r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73729" y="2985519"/>
            <a:ext cx="1849999" cy="3539825"/>
            <a:chOff x="1417544" y="2255766"/>
            <a:chExt cx="1930320" cy="3693514"/>
          </a:xfrm>
        </p:grpSpPr>
        <p:pic>
          <p:nvPicPr>
            <p:cNvPr id="6" name="Picture 3" descr="E:\Junzai\Photos\豌豆荚截图\10.11 for Presentation\2013-10-10 16.52.18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544" y="2255766"/>
              <a:ext cx="1930320" cy="3693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560284" y="3216060"/>
              <a:ext cx="1654368" cy="1654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14"/>
          <p:cNvSpPr/>
          <p:nvPr/>
        </p:nvSpPr>
        <p:spPr>
          <a:xfrm>
            <a:off x="6638023" y="3347799"/>
            <a:ext cx="1935265" cy="686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 Server</a:t>
            </a:r>
            <a:endParaRPr lang="en-US" dirty="0"/>
          </a:p>
        </p:txBody>
      </p:sp>
      <p:sp>
        <p:nvSpPr>
          <p:cNvPr id="17" name="右箭头 16"/>
          <p:cNvSpPr/>
          <p:nvPr/>
        </p:nvSpPr>
        <p:spPr>
          <a:xfrm>
            <a:off x="2245535" y="5853250"/>
            <a:ext cx="4241398" cy="34015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右箭头 10"/>
          <p:cNvSpPr/>
          <p:nvPr/>
        </p:nvSpPr>
        <p:spPr>
          <a:xfrm flipH="1">
            <a:off x="2245534" y="3429000"/>
            <a:ext cx="4241398" cy="34015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流程图: 可选过程 13"/>
          <p:cNvSpPr/>
          <p:nvPr/>
        </p:nvSpPr>
        <p:spPr>
          <a:xfrm>
            <a:off x="2483768" y="1543475"/>
            <a:ext cx="3096344" cy="1858553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b="1" dirty="0" err="1" smtClean="0">
                <a:solidFill>
                  <a:schemeClr val="tx1"/>
                </a:solidFill>
              </a:rPr>
              <a:t>Key_C_TGS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>
                <a:solidFill>
                  <a:schemeClr val="tx1"/>
                </a:solidFill>
              </a:rPr>
              <a:t>25B1B0BE7557D346B33D29B2655EF398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50" b="1" dirty="0" smtClean="0">
                <a:solidFill>
                  <a:schemeClr val="tx1"/>
                </a:solidFill>
              </a:rPr>
              <a:t>Lifetime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>
                <a:solidFill>
                  <a:schemeClr val="tx1"/>
                </a:solidFill>
              </a:rPr>
              <a:t>3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50" b="1" dirty="0" smtClean="0">
                <a:solidFill>
                  <a:schemeClr val="tx1"/>
                </a:solidFill>
              </a:rPr>
              <a:t>Timestamp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>
                <a:solidFill>
                  <a:schemeClr val="tx1"/>
                </a:solidFill>
              </a:rPr>
              <a:t>2013/11/6 0:01:57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endParaRPr lang="en-US" sz="105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050" b="1" dirty="0" err="1" smtClean="0">
                <a:solidFill>
                  <a:schemeClr val="tx1"/>
                </a:solidFill>
              </a:rPr>
              <a:t>Ticket_TGS</a:t>
            </a:r>
            <a:r>
              <a:rPr lang="en-US" sz="1050" b="1" dirty="0" smtClean="0">
                <a:solidFill>
                  <a:schemeClr val="tx1"/>
                </a:solidFill>
              </a:rPr>
              <a:t>[…]</a:t>
            </a:r>
          </a:p>
        </p:txBody>
      </p:sp>
      <p:sp>
        <p:nvSpPr>
          <p:cNvPr id="19" name="流程图: 可选过程 18"/>
          <p:cNvSpPr/>
          <p:nvPr/>
        </p:nvSpPr>
        <p:spPr>
          <a:xfrm>
            <a:off x="5618619" y="5100262"/>
            <a:ext cx="1224136" cy="48897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50" b="1" dirty="0" err="1" smtClean="0">
                <a:solidFill>
                  <a:schemeClr val="tx1"/>
                </a:solidFill>
              </a:rPr>
              <a:t>Ticket_TGS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20" name="流程图: 可选过程 19"/>
          <p:cNvSpPr/>
          <p:nvPr/>
        </p:nvSpPr>
        <p:spPr>
          <a:xfrm>
            <a:off x="5618619" y="4527943"/>
            <a:ext cx="1224136" cy="48897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50" b="1" dirty="0" err="1" smtClean="0">
                <a:solidFill>
                  <a:schemeClr val="tx1"/>
                </a:solidFill>
              </a:rPr>
              <a:t>ServiceName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285952" y="1484784"/>
            <a:ext cx="1846971" cy="30134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smtClean="0">
                <a:solidFill>
                  <a:schemeClr val="tx1"/>
                </a:solidFill>
              </a:rPr>
              <a:t>Password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 smtClean="0">
                <a:solidFill>
                  <a:schemeClr val="tx1"/>
                </a:solidFill>
              </a:rPr>
              <a:t>123456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084168" y="1786133"/>
            <a:ext cx="2250541" cy="1305491"/>
            <a:chOff x="6084168" y="1786133"/>
            <a:chExt cx="2250541" cy="1305491"/>
          </a:xfrm>
        </p:grpSpPr>
        <p:sp>
          <p:nvSpPr>
            <p:cNvPr id="21" name="圆角矩形 20"/>
            <p:cNvSpPr/>
            <p:nvPr/>
          </p:nvSpPr>
          <p:spPr>
            <a:xfrm>
              <a:off x="6084168" y="2636912"/>
              <a:ext cx="2250541" cy="45471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smtClean="0">
                  <a:solidFill>
                    <a:schemeClr val="tx1"/>
                  </a:solidFill>
                </a:rPr>
                <a:t>Password</a:t>
              </a:r>
              <a:r>
                <a:rPr lang="en-US" sz="1050" dirty="0">
                  <a:solidFill>
                    <a:schemeClr val="tx1"/>
                  </a:solidFill>
                </a:rPr>
                <a:t>=“</a:t>
              </a:r>
              <a:r>
                <a:rPr lang="en-US" sz="1050" dirty="0" smtClean="0">
                  <a:solidFill>
                    <a:schemeClr val="tx1"/>
                  </a:solidFill>
                </a:rPr>
                <a:t>b15245a65324a2396d60dc99d423e76d”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726317" y="2060848"/>
              <a:ext cx="966242" cy="30134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HASH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接箭头连接符 24"/>
            <p:cNvCxnSpPr>
              <a:stCxn id="22" idx="2"/>
              <a:endCxn id="24" idx="0"/>
            </p:cNvCxnSpPr>
            <p:nvPr/>
          </p:nvCxnSpPr>
          <p:spPr>
            <a:xfrm>
              <a:off x="7209438" y="1786133"/>
              <a:ext cx="0" cy="274715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7209438" y="2363409"/>
              <a:ext cx="0" cy="274715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箭头连接符 27"/>
          <p:cNvCxnSpPr>
            <a:stCxn id="21" idx="1"/>
          </p:cNvCxnSpPr>
          <p:nvPr/>
        </p:nvCxnSpPr>
        <p:spPr>
          <a:xfrm flipH="1">
            <a:off x="5580112" y="2864268"/>
            <a:ext cx="504056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可选过程 37"/>
          <p:cNvSpPr/>
          <p:nvPr/>
        </p:nvSpPr>
        <p:spPr>
          <a:xfrm>
            <a:off x="2429763" y="4365104"/>
            <a:ext cx="3078341" cy="1206457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50" b="1" dirty="0" smtClean="0">
                <a:solidFill>
                  <a:schemeClr val="tx1"/>
                </a:solidFill>
              </a:rPr>
              <a:t>Authenticator</a:t>
            </a:r>
          </a:p>
          <a:p>
            <a:pPr>
              <a:lnSpc>
                <a:spcPct val="150000"/>
              </a:lnSpc>
            </a:pPr>
            <a:r>
              <a:rPr lang="en-US" sz="1050" b="1" dirty="0" err="1" smtClean="0">
                <a:solidFill>
                  <a:schemeClr val="tx1"/>
                </a:solidFill>
              </a:rPr>
              <a:t>MacAddress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 smtClean="0">
                <a:solidFill>
                  <a:schemeClr val="tx1"/>
                </a:solidFill>
              </a:rPr>
              <a:t>9C-4E-36-73-A0-70</a:t>
            </a:r>
            <a:r>
              <a:rPr lang="en-US" sz="1050" dirty="0" smtClean="0">
                <a:solidFill>
                  <a:schemeClr val="tx1"/>
                </a:solidFill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Timestamp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 smtClean="0">
                <a:solidFill>
                  <a:schemeClr val="tx1"/>
                </a:solidFill>
              </a:rPr>
              <a:t>2013/11/06 00:41:15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tx1"/>
                </a:solidFill>
              </a:rPr>
              <a:t>Username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 err="1" smtClean="0">
                <a:solidFill>
                  <a:schemeClr val="tx1"/>
                </a:solidFill>
              </a:rPr>
              <a:t>yiming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39" name="直接箭头连接符 38"/>
          <p:cNvCxnSpPr>
            <a:endCxn id="18" idx="0"/>
          </p:cNvCxnSpPr>
          <p:nvPr/>
        </p:nvCxnSpPr>
        <p:spPr>
          <a:xfrm flipH="1">
            <a:off x="3959932" y="2048566"/>
            <a:ext cx="658330" cy="193669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可选过程 17"/>
          <p:cNvSpPr/>
          <p:nvPr/>
        </p:nvSpPr>
        <p:spPr>
          <a:xfrm>
            <a:off x="2411760" y="3985263"/>
            <a:ext cx="3096344" cy="1858553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50" b="1" dirty="0" smtClean="0">
                <a:solidFill>
                  <a:schemeClr val="tx1"/>
                </a:solidFill>
              </a:rPr>
              <a:t>Authenticator</a:t>
            </a:r>
          </a:p>
          <a:p>
            <a:pPr>
              <a:lnSpc>
                <a:spcPct val="150000"/>
              </a:lnSpc>
            </a:pPr>
            <a:r>
              <a:rPr lang="en-US" sz="1050" b="1" dirty="0" err="1" smtClean="0">
                <a:solidFill>
                  <a:schemeClr val="tx1"/>
                </a:solidFill>
              </a:rPr>
              <a:t>MacAddress</a:t>
            </a:r>
            <a:r>
              <a:rPr lang="en-US" sz="1050" dirty="0">
                <a:solidFill>
                  <a:schemeClr val="tx1"/>
                </a:solidFill>
              </a:rPr>
              <a:t>=“</a:t>
            </a:r>
            <a:r>
              <a:rPr lang="en-US" sz="1050" i="1" dirty="0">
                <a:solidFill>
                  <a:schemeClr val="tx1"/>
                </a:solidFill>
              </a:rPr>
              <a:t>NsI6EjAa1T6xIJOQnKm+xDYWxAr2Hmuijr+mfdtLoEo</a:t>
            </a:r>
            <a:r>
              <a:rPr lang="en-US" sz="1050" i="1" dirty="0" smtClean="0">
                <a:solidFill>
                  <a:schemeClr val="tx1"/>
                </a:solidFill>
              </a:rPr>
              <a:t>=</a:t>
            </a:r>
            <a:r>
              <a:rPr lang="en-US" sz="1050" dirty="0" smtClean="0">
                <a:solidFill>
                  <a:schemeClr val="tx1"/>
                </a:solidFill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Timestamp</a:t>
            </a:r>
            <a:r>
              <a:rPr lang="en-US" sz="1050" dirty="0">
                <a:solidFill>
                  <a:schemeClr val="tx1"/>
                </a:solidFill>
              </a:rPr>
              <a:t>=“</a:t>
            </a:r>
            <a:r>
              <a:rPr lang="en-US" sz="1050" i="1" dirty="0">
                <a:solidFill>
                  <a:schemeClr val="tx1"/>
                </a:solidFill>
              </a:rPr>
              <a:t>dOy2gJ9yCPKJQCIL8SNBilBK+X8cvcwB0AENA6auLr4</a:t>
            </a:r>
            <a:r>
              <a:rPr lang="en-US" sz="1050" i="1" dirty="0" smtClean="0">
                <a:solidFill>
                  <a:schemeClr val="tx1"/>
                </a:solidFill>
              </a:rPr>
              <a:t>=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tx1"/>
                </a:solidFill>
              </a:rPr>
              <a:t>Username</a:t>
            </a:r>
            <a:r>
              <a:rPr lang="en-US" sz="1050" dirty="0">
                <a:solidFill>
                  <a:schemeClr val="tx1"/>
                </a:solidFill>
              </a:rPr>
              <a:t>=“</a:t>
            </a:r>
            <a:r>
              <a:rPr lang="en-US" sz="1050" i="1" dirty="0">
                <a:solidFill>
                  <a:schemeClr val="tx1"/>
                </a:solidFill>
              </a:rPr>
              <a:t>OQZ0Tdh8SRj9ffDMBQazzg==</a:t>
            </a:r>
            <a:r>
              <a:rPr lang="en-US" sz="1050" dirty="0">
                <a:solidFill>
                  <a:schemeClr val="tx1"/>
                </a:solidFill>
              </a:rPr>
              <a:t>”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42814" y="5689350"/>
            <a:ext cx="1970666" cy="6919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Ticket Granting Server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24128" y="2708920"/>
            <a:ext cx="29489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002669" y="3209299"/>
            <a:ext cx="29489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7570798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5" grpId="0" animBg="1"/>
      <p:bldP spid="17" grpId="0" animBg="1"/>
      <p:bldP spid="11" grpId="0" animBg="1"/>
      <p:bldP spid="14" grpId="0" animBg="1"/>
      <p:bldP spid="19" grpId="0" animBg="1"/>
      <p:bldP spid="20" grpId="0" animBg="1"/>
      <p:bldP spid="22" grpId="0" animBg="1"/>
      <p:bldP spid="38" grpId="0" animBg="1"/>
      <p:bldP spid="18" grpId="0" animBg="1"/>
      <p:bldP spid="12" grpId="0" animBg="1"/>
      <p:bldP spid="26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流程图: 可选过程 39"/>
          <p:cNvSpPr/>
          <p:nvPr/>
        </p:nvSpPr>
        <p:spPr>
          <a:xfrm>
            <a:off x="179511" y="1340768"/>
            <a:ext cx="3312368" cy="2160241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50" b="1" dirty="0" err="1" smtClean="0">
                <a:solidFill>
                  <a:schemeClr val="tx1"/>
                </a:solidFill>
              </a:rPr>
              <a:t>Ticket_TGS</a:t>
            </a:r>
            <a:endParaRPr lang="en-US" sz="105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50" b="1" dirty="0" err="1" smtClean="0">
                <a:solidFill>
                  <a:schemeClr val="tx1"/>
                </a:solidFill>
              </a:rPr>
              <a:t>Key_C_TGS</a:t>
            </a:r>
            <a:r>
              <a:rPr lang="en-US" sz="1050" dirty="0">
                <a:solidFill>
                  <a:schemeClr val="tx1"/>
                </a:solidFill>
              </a:rPr>
              <a:t>=“</a:t>
            </a:r>
            <a:r>
              <a:rPr lang="en-US" sz="1050" i="1" dirty="0" smtClean="0">
                <a:solidFill>
                  <a:schemeClr val="tx1"/>
                </a:solidFill>
              </a:rPr>
              <a:t>bOY2S8jv1YRvM61EPFH8jkOwDWgzocy63abfzeYdVsgAXgAFGGPP5HAUAevWPnTx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sz="1050" b="1" dirty="0" err="1" smtClean="0">
                <a:solidFill>
                  <a:schemeClr val="tx1"/>
                </a:solidFill>
              </a:rPr>
              <a:t>MacAddress</a:t>
            </a:r>
            <a:r>
              <a:rPr lang="en-US" sz="1050" dirty="0">
                <a:solidFill>
                  <a:schemeClr val="tx1"/>
                </a:solidFill>
              </a:rPr>
              <a:t>=“</a:t>
            </a:r>
            <a:r>
              <a:rPr lang="en-US" sz="1050" i="1" dirty="0">
                <a:solidFill>
                  <a:schemeClr val="tx1"/>
                </a:solidFill>
              </a:rPr>
              <a:t>Su9exsjK2CKqXMwq9Rusv3oZq3VAUmcwRrdGtzch53g</a:t>
            </a:r>
            <a:r>
              <a:rPr lang="en-US" sz="1050" i="1" dirty="0" smtClean="0">
                <a:solidFill>
                  <a:schemeClr val="tx1"/>
                </a:solidFill>
              </a:rPr>
              <a:t>=</a:t>
            </a:r>
            <a:r>
              <a:rPr lang="en-US" sz="1050" dirty="0" smtClean="0">
                <a:solidFill>
                  <a:schemeClr val="tx1"/>
                </a:solidFill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sz="1050" b="1" dirty="0" smtClean="0">
                <a:solidFill>
                  <a:schemeClr val="tx1"/>
                </a:solidFill>
              </a:rPr>
              <a:t>Authority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 smtClean="0">
                <a:solidFill>
                  <a:schemeClr val="tx1"/>
                </a:solidFill>
              </a:rPr>
              <a:t>ayrECUycvGwt3s5hLWfdTQ”</a:t>
            </a:r>
          </a:p>
          <a:p>
            <a:pPr algn="ctr">
              <a:lnSpc>
                <a:spcPct val="150000"/>
              </a:lnSpc>
            </a:pPr>
            <a:r>
              <a:rPr lang="en-US" sz="1050" b="1" dirty="0" smtClean="0">
                <a:solidFill>
                  <a:schemeClr val="tx1"/>
                </a:solidFill>
              </a:rPr>
              <a:t>Username, </a:t>
            </a:r>
            <a:r>
              <a:rPr lang="en-US" sz="1050" b="1" dirty="0" err="1" smtClean="0">
                <a:solidFill>
                  <a:schemeClr val="tx1"/>
                </a:solidFill>
              </a:rPr>
              <a:t>TGSname</a:t>
            </a:r>
            <a:r>
              <a:rPr lang="en-US" sz="1050" b="1" dirty="0" smtClean="0">
                <a:solidFill>
                  <a:schemeClr val="tx1"/>
                </a:solidFill>
              </a:rPr>
              <a:t> 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End</a:t>
            </a:r>
            <a:endParaRPr lang="en-US" dirty="0"/>
          </a:p>
        </p:txBody>
      </p:sp>
      <p:sp>
        <p:nvSpPr>
          <p:cNvPr id="8" name="剪去单角的矩形 7"/>
          <p:cNvSpPr/>
          <p:nvPr/>
        </p:nvSpPr>
        <p:spPr>
          <a:xfrm>
            <a:off x="3630452" y="4373006"/>
            <a:ext cx="5334036" cy="223224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33768" y="4438672"/>
            <a:ext cx="157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Server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4494548" y="4949070"/>
            <a:ext cx="2311369" cy="6919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 Data Service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4493416" y="5769260"/>
            <a:ext cx="2299263" cy="6919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Service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3762899" y="4938499"/>
            <a:ext cx="634044" cy="15227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sz="1600" dirty="0" smtClean="0"/>
              <a:t>Ticket Check</a:t>
            </a:r>
            <a:endParaRPr 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6998023" y="4949070"/>
            <a:ext cx="1788630" cy="6919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POI Database</a:t>
            </a:r>
            <a:endParaRPr 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6973098" y="5769260"/>
            <a:ext cx="1788630" cy="6919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Message Database</a:t>
            </a:r>
            <a:endParaRPr lang="en-US" sz="1600" dirty="0"/>
          </a:p>
        </p:txBody>
      </p:sp>
      <p:cxnSp>
        <p:nvCxnSpPr>
          <p:cNvPr id="28" name="直接连接符 27"/>
          <p:cNvCxnSpPr>
            <a:endCxn id="26" idx="1"/>
          </p:cNvCxnSpPr>
          <p:nvPr/>
        </p:nvCxnSpPr>
        <p:spPr>
          <a:xfrm>
            <a:off x="6805917" y="5295059"/>
            <a:ext cx="19210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3"/>
            <a:endCxn id="27" idx="1"/>
          </p:cNvCxnSpPr>
          <p:nvPr/>
        </p:nvCxnSpPr>
        <p:spPr>
          <a:xfrm>
            <a:off x="6792679" y="6115249"/>
            <a:ext cx="180419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624327" y="1916832"/>
            <a:ext cx="5340161" cy="2232248"/>
            <a:chOff x="3624327" y="1916832"/>
            <a:chExt cx="5340161" cy="2232248"/>
          </a:xfrm>
        </p:grpSpPr>
        <p:sp>
          <p:nvSpPr>
            <p:cNvPr id="4" name="剪去单角的矩形 3"/>
            <p:cNvSpPr/>
            <p:nvPr/>
          </p:nvSpPr>
          <p:spPr>
            <a:xfrm>
              <a:off x="3624327" y="1916832"/>
              <a:ext cx="5340161" cy="2232248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80511" y="1971646"/>
              <a:ext cx="2076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Kerberos Server</a:t>
              </a:r>
              <a:endParaRPr 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854380" y="2420888"/>
              <a:ext cx="2938299" cy="6919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Authentication Server</a:t>
              </a:r>
              <a:endParaRPr 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854380" y="3284984"/>
              <a:ext cx="2938299" cy="6919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Ticket Granting Server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7008703" y="2420888"/>
              <a:ext cx="1788630" cy="6919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User Inf. Database</a:t>
              </a:r>
              <a:endParaRPr lang="en-US" sz="1600" dirty="0"/>
            </a:p>
          </p:txBody>
        </p:sp>
        <p:cxnSp>
          <p:nvCxnSpPr>
            <p:cNvPr id="23" name="直接连接符 22"/>
            <p:cNvCxnSpPr>
              <a:endCxn id="13" idx="1"/>
            </p:cNvCxnSpPr>
            <p:nvPr/>
          </p:nvCxnSpPr>
          <p:spPr>
            <a:xfrm>
              <a:off x="6792679" y="2766877"/>
              <a:ext cx="216024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6998023" y="3284984"/>
              <a:ext cx="1788630" cy="6919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Service Key Database</a:t>
              </a:r>
              <a:endParaRPr lang="en-US" sz="1600" dirty="0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792679" y="3622871"/>
              <a:ext cx="216024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0" name="流程图: 可选过程 29"/>
          <p:cNvSpPr/>
          <p:nvPr/>
        </p:nvSpPr>
        <p:spPr>
          <a:xfrm>
            <a:off x="179512" y="1585649"/>
            <a:ext cx="3312368" cy="1858553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50" b="1" dirty="0" err="1" smtClean="0">
                <a:solidFill>
                  <a:schemeClr val="tx1"/>
                </a:solidFill>
              </a:rPr>
              <a:t>Ticket_TGS</a:t>
            </a:r>
            <a:endParaRPr lang="en-US" sz="105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50" b="1" dirty="0" err="1" smtClean="0">
                <a:solidFill>
                  <a:schemeClr val="tx1"/>
                </a:solidFill>
              </a:rPr>
              <a:t>Key_C_TGS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>
                <a:solidFill>
                  <a:schemeClr val="tx1"/>
                </a:solidFill>
              </a:rPr>
              <a:t>25B1B0BE7557D346B33D29B2655EF398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50" b="1" dirty="0" err="1" smtClean="0">
                <a:solidFill>
                  <a:schemeClr val="tx1"/>
                </a:solidFill>
              </a:rPr>
              <a:t>MacAddress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 smtClean="0">
                <a:solidFill>
                  <a:schemeClr val="tx1"/>
                </a:solidFill>
              </a:rPr>
              <a:t>9C-4E-36-73-A0-70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50" b="1" dirty="0" smtClean="0">
                <a:solidFill>
                  <a:schemeClr val="tx1"/>
                </a:solidFill>
              </a:rPr>
              <a:t>Username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 err="1" smtClean="0">
                <a:solidFill>
                  <a:schemeClr val="tx1"/>
                </a:solidFill>
              </a:rPr>
              <a:t>yiming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sz="1050" b="1" dirty="0" err="1" smtClean="0">
                <a:solidFill>
                  <a:schemeClr val="tx1"/>
                </a:solidFill>
              </a:rPr>
              <a:t>UserAuthority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 smtClean="0">
                <a:solidFill>
                  <a:schemeClr val="tx1"/>
                </a:solidFill>
              </a:rPr>
              <a:t>2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sz="1050" b="1" dirty="0" err="1" smtClean="0">
                <a:solidFill>
                  <a:schemeClr val="tx1"/>
                </a:solidFill>
              </a:rPr>
              <a:t>TGSname</a:t>
            </a:r>
            <a:r>
              <a:rPr lang="en-US" sz="1050" dirty="0">
                <a:solidFill>
                  <a:schemeClr val="tx1"/>
                </a:solidFill>
              </a:rPr>
              <a:t>=“</a:t>
            </a:r>
            <a:r>
              <a:rPr lang="en-US" sz="1050" i="1" dirty="0" smtClean="0">
                <a:solidFill>
                  <a:schemeClr val="tx1"/>
                </a:solidFill>
              </a:rPr>
              <a:t>TGS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1" name="流程图: 可选过程 30"/>
          <p:cNvSpPr/>
          <p:nvPr/>
        </p:nvSpPr>
        <p:spPr>
          <a:xfrm>
            <a:off x="287524" y="3769777"/>
            <a:ext cx="3204356" cy="1206457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50" b="1" dirty="0" smtClean="0">
                <a:solidFill>
                  <a:schemeClr val="tx1"/>
                </a:solidFill>
              </a:rPr>
              <a:t>Authenticator</a:t>
            </a:r>
          </a:p>
          <a:p>
            <a:pPr>
              <a:lnSpc>
                <a:spcPct val="150000"/>
              </a:lnSpc>
            </a:pPr>
            <a:r>
              <a:rPr lang="en-US" sz="1050" b="1" dirty="0" err="1" smtClean="0">
                <a:solidFill>
                  <a:schemeClr val="tx1"/>
                </a:solidFill>
              </a:rPr>
              <a:t>MacAddress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 smtClean="0">
                <a:solidFill>
                  <a:schemeClr val="tx1"/>
                </a:solidFill>
              </a:rPr>
              <a:t>9C-4E-36-73-A0-70</a:t>
            </a:r>
            <a:r>
              <a:rPr lang="en-US" sz="1050" dirty="0" smtClean="0">
                <a:solidFill>
                  <a:schemeClr val="tx1"/>
                </a:solidFill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Timestamp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 smtClean="0">
                <a:solidFill>
                  <a:schemeClr val="tx1"/>
                </a:solidFill>
              </a:rPr>
              <a:t>2013/11/06 00:41:15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tx1"/>
                </a:solidFill>
              </a:rPr>
              <a:t>Username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 err="1" smtClean="0">
                <a:solidFill>
                  <a:schemeClr val="tx1"/>
                </a:solidFill>
              </a:rPr>
              <a:t>yiming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2" name="右箭头 31"/>
          <p:cNvSpPr/>
          <p:nvPr/>
        </p:nvSpPr>
        <p:spPr>
          <a:xfrm>
            <a:off x="179511" y="3460895"/>
            <a:ext cx="3691239" cy="34015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流程图: 可选过程 32"/>
          <p:cNvSpPr/>
          <p:nvPr/>
        </p:nvSpPr>
        <p:spPr>
          <a:xfrm>
            <a:off x="287524" y="5589240"/>
            <a:ext cx="3204356" cy="526009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50" b="1" dirty="0" err="1" smtClean="0">
                <a:solidFill>
                  <a:schemeClr val="tx1"/>
                </a:solidFill>
              </a:rPr>
              <a:t>Key_C_V</a:t>
            </a:r>
            <a:r>
              <a:rPr lang="en-US" sz="1050" dirty="0" smtClean="0">
                <a:solidFill>
                  <a:schemeClr val="tx1"/>
                </a:solidFill>
              </a:rPr>
              <a:t>, </a:t>
            </a:r>
            <a:r>
              <a:rPr lang="en-US" sz="1050" b="1" dirty="0" err="1" smtClean="0">
                <a:solidFill>
                  <a:schemeClr val="tx1"/>
                </a:solidFill>
              </a:rPr>
              <a:t>Servicename</a:t>
            </a:r>
            <a:r>
              <a:rPr lang="en-US" sz="1050" dirty="0" smtClean="0">
                <a:solidFill>
                  <a:schemeClr val="tx1"/>
                </a:solidFill>
              </a:rPr>
              <a:t>, </a:t>
            </a:r>
            <a:r>
              <a:rPr lang="en-US" sz="1050" b="1" dirty="0" smtClean="0">
                <a:solidFill>
                  <a:schemeClr val="tx1"/>
                </a:solidFill>
              </a:rPr>
              <a:t>Timestamp</a:t>
            </a:r>
          </a:p>
        </p:txBody>
      </p:sp>
      <p:sp>
        <p:nvSpPr>
          <p:cNvPr id="38" name="流程图: 可选过程 37"/>
          <p:cNvSpPr/>
          <p:nvPr/>
        </p:nvSpPr>
        <p:spPr>
          <a:xfrm>
            <a:off x="292510" y="6143351"/>
            <a:ext cx="3204356" cy="461903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50" b="1" dirty="0" smtClean="0">
                <a:solidFill>
                  <a:schemeClr val="tx1"/>
                </a:solidFill>
              </a:rPr>
              <a:t>Ticket_Service_1</a:t>
            </a:r>
          </a:p>
        </p:txBody>
      </p:sp>
      <p:sp>
        <p:nvSpPr>
          <p:cNvPr id="39" name="矩形 38"/>
          <p:cNvSpPr/>
          <p:nvPr/>
        </p:nvSpPr>
        <p:spPr>
          <a:xfrm>
            <a:off x="3854379" y="3284984"/>
            <a:ext cx="2938299" cy="6919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Ticket Granting Server</a:t>
            </a:r>
            <a:endParaRPr lang="en-US" dirty="0"/>
          </a:p>
        </p:txBody>
      </p:sp>
      <p:sp>
        <p:nvSpPr>
          <p:cNvPr id="3" name="直角上箭头 2"/>
          <p:cNvSpPr/>
          <p:nvPr/>
        </p:nvSpPr>
        <p:spPr>
          <a:xfrm rot="5400000" flipV="1">
            <a:off x="1863270" y="2105282"/>
            <a:ext cx="1664509" cy="5176041"/>
          </a:xfrm>
          <a:prstGeom prst="bentUpArrow">
            <a:avLst>
              <a:gd name="adj1" fmla="val 9550"/>
              <a:gd name="adj2" fmla="val 9835"/>
              <a:gd name="adj3" fmla="val 1870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圆角矩形 41"/>
          <p:cNvSpPr/>
          <p:nvPr/>
        </p:nvSpPr>
        <p:spPr>
          <a:xfrm>
            <a:off x="2752417" y="1340768"/>
            <a:ext cx="919162" cy="4547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tx1"/>
                </a:solidFill>
              </a:rPr>
              <a:t>Key_TGS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endCxn id="31" idx="0"/>
          </p:cNvCxnSpPr>
          <p:nvPr/>
        </p:nvCxnSpPr>
        <p:spPr>
          <a:xfrm flipH="1">
            <a:off x="1889702" y="2144517"/>
            <a:ext cx="464593" cy="162526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于号 15"/>
          <p:cNvSpPr/>
          <p:nvPr/>
        </p:nvSpPr>
        <p:spPr>
          <a:xfrm rot="5400000">
            <a:off x="1402264" y="3390114"/>
            <a:ext cx="872011" cy="373719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202216" y="4239620"/>
            <a:ext cx="2250541" cy="4547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schemeClr val="tx1"/>
                </a:solidFill>
              </a:rPr>
              <a:t>Key_C_V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>
                <a:solidFill>
                  <a:schemeClr val="tx1"/>
                </a:solidFill>
              </a:rPr>
              <a:t>331D28B7E0BFCFC7B3598A989100B8B6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endCxn id="33" idx="0"/>
          </p:cNvCxnSpPr>
          <p:nvPr/>
        </p:nvCxnSpPr>
        <p:spPr>
          <a:xfrm flipH="1">
            <a:off x="1889702" y="2144517"/>
            <a:ext cx="1038119" cy="344472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34" idx="2"/>
          </p:cNvCxnSpPr>
          <p:nvPr/>
        </p:nvCxnSpPr>
        <p:spPr>
          <a:xfrm rot="5400000">
            <a:off x="4495932" y="2977896"/>
            <a:ext cx="2397340" cy="4395472"/>
          </a:xfrm>
          <a:prstGeom prst="bentConnector2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5675730" y="6143351"/>
            <a:ext cx="1428185" cy="4547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Key_Service_1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10409" y="3217452"/>
            <a:ext cx="29489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964900" y="2930237"/>
            <a:ext cx="29489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345970" y="6235802"/>
            <a:ext cx="29489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05702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0" grpId="0" animBg="1"/>
      <p:bldP spid="31" grpId="0" animBg="1"/>
      <p:bldP spid="32" grpId="0" animBg="1"/>
      <p:bldP spid="33" grpId="0" animBg="1"/>
      <p:bldP spid="38" grpId="0" animBg="1"/>
      <p:bldP spid="39" grpId="0" animBg="1"/>
      <p:bldP spid="3" grpId="0" animBg="1"/>
      <p:bldP spid="42" grpId="0" animBg="1"/>
      <p:bldP spid="16" grpId="0" animBg="1"/>
      <p:bldP spid="46" grpId="0" animBg="1"/>
      <p:bldP spid="50" grpId="0" animBg="1"/>
      <p:bldP spid="36" grpId="0" animBg="1"/>
      <p:bldP spid="37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End</a:t>
            </a:r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73729" y="2985519"/>
            <a:ext cx="1849999" cy="3539825"/>
            <a:chOff x="1417544" y="2255766"/>
            <a:chExt cx="1930320" cy="3693514"/>
          </a:xfrm>
        </p:grpSpPr>
        <p:pic>
          <p:nvPicPr>
            <p:cNvPr id="6" name="Picture 3" descr="E:\Junzai\Photos\豌豆荚截图\10.11 for Presentation\2013-10-10 16.52.18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544" y="2255766"/>
              <a:ext cx="1930320" cy="3693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560284" y="3216060"/>
              <a:ext cx="1654368" cy="1654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14"/>
          <p:cNvSpPr/>
          <p:nvPr/>
        </p:nvSpPr>
        <p:spPr>
          <a:xfrm>
            <a:off x="6638023" y="3347799"/>
            <a:ext cx="2326465" cy="686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Ticket Granting Server</a:t>
            </a:r>
          </a:p>
        </p:txBody>
      </p:sp>
      <p:sp>
        <p:nvSpPr>
          <p:cNvPr id="17" name="右箭头 16"/>
          <p:cNvSpPr/>
          <p:nvPr/>
        </p:nvSpPr>
        <p:spPr>
          <a:xfrm>
            <a:off x="2245535" y="5853250"/>
            <a:ext cx="4241398" cy="34015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右箭头 10"/>
          <p:cNvSpPr/>
          <p:nvPr/>
        </p:nvSpPr>
        <p:spPr>
          <a:xfrm flipH="1">
            <a:off x="2245534" y="3429000"/>
            <a:ext cx="4241398" cy="34015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6642814" y="5689350"/>
            <a:ext cx="2321674" cy="6919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Service_1</a:t>
            </a:r>
            <a:endParaRPr lang="en-US" dirty="0"/>
          </a:p>
        </p:txBody>
      </p:sp>
      <p:sp>
        <p:nvSpPr>
          <p:cNvPr id="14" name="流程图: 可选过程 13"/>
          <p:cNvSpPr/>
          <p:nvPr/>
        </p:nvSpPr>
        <p:spPr>
          <a:xfrm>
            <a:off x="2483768" y="1543475"/>
            <a:ext cx="3096344" cy="1858553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b="1" dirty="0" err="1" smtClean="0">
                <a:solidFill>
                  <a:schemeClr val="tx1"/>
                </a:solidFill>
              </a:rPr>
              <a:t>Key_C_V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>
                <a:solidFill>
                  <a:schemeClr val="tx1"/>
                </a:solidFill>
              </a:rPr>
              <a:t>331D28B7E0BFCFC7B3598A989100B8B6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50" b="1" dirty="0" err="1" smtClean="0">
                <a:solidFill>
                  <a:schemeClr val="tx1"/>
                </a:solidFill>
              </a:rPr>
              <a:t>Servicename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>
                <a:solidFill>
                  <a:schemeClr val="tx1"/>
                </a:solidFill>
              </a:rPr>
              <a:t>Service_1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50" b="1" dirty="0" smtClean="0">
                <a:solidFill>
                  <a:schemeClr val="tx1"/>
                </a:solidFill>
              </a:rPr>
              <a:t>Timestamp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>
                <a:solidFill>
                  <a:schemeClr val="tx1"/>
                </a:solidFill>
              </a:rPr>
              <a:t>2013/11/6 0:48:36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endParaRPr lang="en-US" sz="105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050" b="1" dirty="0" smtClean="0">
                <a:solidFill>
                  <a:schemeClr val="tx1"/>
                </a:solidFill>
              </a:rPr>
              <a:t>Ticket_Service_1[…]</a:t>
            </a:r>
          </a:p>
        </p:txBody>
      </p:sp>
      <p:sp>
        <p:nvSpPr>
          <p:cNvPr id="18" name="流程图: 可选过程 17"/>
          <p:cNvSpPr/>
          <p:nvPr/>
        </p:nvSpPr>
        <p:spPr>
          <a:xfrm>
            <a:off x="2411760" y="3985263"/>
            <a:ext cx="3096344" cy="1858553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50" b="1" dirty="0" smtClean="0">
                <a:solidFill>
                  <a:schemeClr val="tx1"/>
                </a:solidFill>
              </a:rPr>
              <a:t>Authenticator</a:t>
            </a:r>
          </a:p>
          <a:p>
            <a:pPr>
              <a:lnSpc>
                <a:spcPct val="150000"/>
              </a:lnSpc>
            </a:pPr>
            <a:r>
              <a:rPr lang="en-US" sz="1050" b="1" dirty="0" err="1" smtClean="0">
                <a:solidFill>
                  <a:schemeClr val="tx1"/>
                </a:solidFill>
              </a:rPr>
              <a:t>MacAddress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>
                <a:solidFill>
                  <a:schemeClr val="tx1"/>
                </a:solidFill>
              </a:rPr>
              <a:t>BG9yXxpAzX5WoYCCQ3t/qTZ7hAG7GkOJv3yM2YBOovY</a:t>
            </a:r>
            <a:r>
              <a:rPr lang="en-US" sz="1050" i="1" dirty="0" smtClean="0">
                <a:solidFill>
                  <a:schemeClr val="tx1"/>
                </a:solidFill>
              </a:rPr>
              <a:t>=</a:t>
            </a:r>
            <a:r>
              <a:rPr lang="en-US" sz="1050" dirty="0" smtClean="0">
                <a:solidFill>
                  <a:schemeClr val="tx1"/>
                </a:solidFill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Timestamp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>
                <a:solidFill>
                  <a:schemeClr val="tx1"/>
                </a:solidFill>
              </a:rPr>
              <a:t>cL1cigpqOVdA4dQXGqzhkqOZsyumV+Dkpswux6QorY8</a:t>
            </a:r>
            <a:r>
              <a:rPr lang="en-US" sz="1050" i="1" dirty="0" smtClean="0">
                <a:solidFill>
                  <a:schemeClr val="tx1"/>
                </a:solidFill>
              </a:rPr>
              <a:t>=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tx1"/>
                </a:solidFill>
              </a:rPr>
              <a:t>Username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>
                <a:solidFill>
                  <a:schemeClr val="tx1"/>
                </a:solidFill>
              </a:rPr>
              <a:t>0SHMD0EWYrs/</a:t>
            </a:r>
            <a:r>
              <a:rPr lang="en-US" sz="1050" i="1" dirty="0" err="1">
                <a:solidFill>
                  <a:schemeClr val="tx1"/>
                </a:solidFill>
              </a:rPr>
              <a:t>GRiDupiUPA</a:t>
            </a:r>
            <a:r>
              <a:rPr lang="en-US" sz="1050" i="1" dirty="0">
                <a:solidFill>
                  <a:schemeClr val="tx1"/>
                </a:solidFill>
              </a:rPr>
              <a:t>==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9" name="流程图: 可选过程 18"/>
          <p:cNvSpPr/>
          <p:nvPr/>
        </p:nvSpPr>
        <p:spPr>
          <a:xfrm>
            <a:off x="5580112" y="4670050"/>
            <a:ext cx="1728192" cy="48897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50" b="1" dirty="0" smtClean="0">
                <a:solidFill>
                  <a:schemeClr val="tx1"/>
                </a:solidFill>
              </a:rPr>
              <a:t>Ticket_Service_1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192180" y="2245395"/>
            <a:ext cx="1116124" cy="4547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tx1"/>
                </a:solidFill>
              </a:rPr>
              <a:t>Key_C_TGS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6" idx="1"/>
            <a:endCxn id="14" idx="3"/>
          </p:cNvCxnSpPr>
          <p:nvPr/>
        </p:nvCxnSpPr>
        <p:spPr>
          <a:xfrm flipH="1">
            <a:off x="5580112" y="2472751"/>
            <a:ext cx="612068" cy="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3959932" y="2048566"/>
            <a:ext cx="658330" cy="193669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11974" y="2708520"/>
            <a:ext cx="29489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738700" y="2334251"/>
            <a:ext cx="29489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2620301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1" grpId="0" animBg="1"/>
      <p:bldP spid="12" grpId="0" animBg="1"/>
      <p:bldP spid="14" grpId="0" animBg="1"/>
      <p:bldP spid="18" grpId="0" animBg="1"/>
      <p:bldP spid="19" grpId="0" animBg="1"/>
      <p:bldP spid="16" grpId="0" animBg="1"/>
      <p:bldP spid="20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End</a:t>
            </a:r>
            <a:endParaRPr lang="en-US" dirty="0"/>
          </a:p>
        </p:txBody>
      </p:sp>
      <p:sp>
        <p:nvSpPr>
          <p:cNvPr id="4" name="剪去单角的矩形 3"/>
          <p:cNvSpPr/>
          <p:nvPr/>
        </p:nvSpPr>
        <p:spPr>
          <a:xfrm>
            <a:off x="3670067" y="1772816"/>
            <a:ext cx="5340161" cy="223224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26251" y="1827630"/>
            <a:ext cx="207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Kerberos Server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900120" y="2276872"/>
            <a:ext cx="2938299" cy="6919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 Server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900120" y="3140968"/>
            <a:ext cx="2938299" cy="6919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Ticket Granting Server</a:t>
            </a:r>
            <a:endParaRPr lang="en-US" dirty="0"/>
          </a:p>
        </p:txBody>
      </p:sp>
      <p:sp>
        <p:nvSpPr>
          <p:cNvPr id="8" name="剪去单角的矩形 7"/>
          <p:cNvSpPr/>
          <p:nvPr/>
        </p:nvSpPr>
        <p:spPr>
          <a:xfrm>
            <a:off x="3676192" y="4228990"/>
            <a:ext cx="5334036" cy="223224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79508" y="4294656"/>
            <a:ext cx="157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Server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4540288" y="4805054"/>
            <a:ext cx="2311369" cy="6919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 Data Service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4539156" y="5625244"/>
            <a:ext cx="2299263" cy="6919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Service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3808639" y="4794483"/>
            <a:ext cx="634044" cy="15227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sz="1600" dirty="0" smtClean="0"/>
              <a:t>Ticket Check</a:t>
            </a:r>
            <a:endParaRPr 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7054443" y="2276872"/>
            <a:ext cx="1788630" cy="6919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 Inf. Database</a:t>
            </a:r>
            <a:endParaRPr lang="en-US" sz="1600" dirty="0"/>
          </a:p>
        </p:txBody>
      </p:sp>
      <p:cxnSp>
        <p:nvCxnSpPr>
          <p:cNvPr id="23" name="直接连接符 22"/>
          <p:cNvCxnSpPr>
            <a:endCxn id="13" idx="1"/>
          </p:cNvCxnSpPr>
          <p:nvPr/>
        </p:nvCxnSpPr>
        <p:spPr>
          <a:xfrm>
            <a:off x="6838419" y="2622861"/>
            <a:ext cx="21602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043763" y="4805054"/>
            <a:ext cx="1788630" cy="6919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POI Database</a:t>
            </a:r>
            <a:endParaRPr 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7018838" y="5625244"/>
            <a:ext cx="1788630" cy="6919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Message Database</a:t>
            </a:r>
            <a:endParaRPr lang="en-US" sz="1600" dirty="0"/>
          </a:p>
        </p:txBody>
      </p:sp>
      <p:cxnSp>
        <p:nvCxnSpPr>
          <p:cNvPr id="28" name="直接连接符 27"/>
          <p:cNvCxnSpPr>
            <a:endCxn id="26" idx="1"/>
          </p:cNvCxnSpPr>
          <p:nvPr/>
        </p:nvCxnSpPr>
        <p:spPr>
          <a:xfrm>
            <a:off x="6851657" y="5151043"/>
            <a:ext cx="19210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3"/>
            <a:endCxn id="27" idx="1"/>
          </p:cNvCxnSpPr>
          <p:nvPr/>
        </p:nvCxnSpPr>
        <p:spPr>
          <a:xfrm>
            <a:off x="6838419" y="5971233"/>
            <a:ext cx="180419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043763" y="3140968"/>
            <a:ext cx="1788630" cy="6919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Service Key Database</a:t>
            </a:r>
            <a:endParaRPr lang="en-US" sz="1600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6838419" y="3478855"/>
            <a:ext cx="21602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流程图: 可选过程 29"/>
          <p:cNvSpPr/>
          <p:nvPr/>
        </p:nvSpPr>
        <p:spPr>
          <a:xfrm>
            <a:off x="179512" y="1852357"/>
            <a:ext cx="3312368" cy="1858553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50" b="1" dirty="0" err="1" smtClean="0">
                <a:solidFill>
                  <a:schemeClr val="tx1"/>
                </a:solidFill>
              </a:rPr>
              <a:t>Ticket_V</a:t>
            </a:r>
            <a:endParaRPr lang="en-US" sz="105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50" b="1" dirty="0" err="1" smtClean="0">
                <a:solidFill>
                  <a:schemeClr val="tx1"/>
                </a:solidFill>
              </a:rPr>
              <a:t>Key_C_V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>
                <a:solidFill>
                  <a:schemeClr val="tx1"/>
                </a:solidFill>
              </a:rPr>
              <a:t>74A882588777B64C073BB990347ACBD0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50" b="1" dirty="0" err="1" smtClean="0">
                <a:solidFill>
                  <a:schemeClr val="tx1"/>
                </a:solidFill>
              </a:rPr>
              <a:t>MacAddress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 smtClean="0">
                <a:solidFill>
                  <a:schemeClr val="tx1"/>
                </a:solidFill>
              </a:rPr>
              <a:t>9C-4E-36-73-A0-70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50" b="1" dirty="0" smtClean="0">
                <a:solidFill>
                  <a:schemeClr val="tx1"/>
                </a:solidFill>
              </a:rPr>
              <a:t>Username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 err="1" smtClean="0">
                <a:solidFill>
                  <a:schemeClr val="tx1"/>
                </a:solidFill>
              </a:rPr>
              <a:t>yiming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sz="1050" b="1" dirty="0" err="1" smtClean="0">
                <a:solidFill>
                  <a:schemeClr val="tx1"/>
                </a:solidFill>
              </a:rPr>
              <a:t>UserAuthority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 smtClean="0">
                <a:solidFill>
                  <a:schemeClr val="tx1"/>
                </a:solidFill>
              </a:rPr>
              <a:t>2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sz="1050" b="1" dirty="0" err="1" smtClean="0">
                <a:solidFill>
                  <a:schemeClr val="tx1"/>
                </a:solidFill>
              </a:rPr>
              <a:t>Servicename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 smtClean="0">
                <a:solidFill>
                  <a:schemeClr val="tx1"/>
                </a:solidFill>
              </a:rPr>
              <a:t>Service_1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1" name="流程图: 可选过程 30"/>
          <p:cNvSpPr/>
          <p:nvPr/>
        </p:nvSpPr>
        <p:spPr>
          <a:xfrm>
            <a:off x="251520" y="3769777"/>
            <a:ext cx="3204356" cy="1206457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50" b="1" dirty="0" smtClean="0">
                <a:solidFill>
                  <a:schemeClr val="tx1"/>
                </a:solidFill>
              </a:rPr>
              <a:t>Authenticator</a:t>
            </a:r>
          </a:p>
          <a:p>
            <a:pPr>
              <a:lnSpc>
                <a:spcPct val="150000"/>
              </a:lnSpc>
            </a:pPr>
            <a:r>
              <a:rPr lang="en-US" sz="1050" b="1" dirty="0" err="1" smtClean="0">
                <a:solidFill>
                  <a:schemeClr val="tx1"/>
                </a:solidFill>
              </a:rPr>
              <a:t>MacAddress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 smtClean="0">
                <a:solidFill>
                  <a:schemeClr val="tx1"/>
                </a:solidFill>
              </a:rPr>
              <a:t>9C-4E-36-73-A0-70</a:t>
            </a:r>
            <a:r>
              <a:rPr lang="en-US" sz="1050" dirty="0" smtClean="0">
                <a:solidFill>
                  <a:schemeClr val="tx1"/>
                </a:solidFill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Timestamp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 smtClean="0">
                <a:solidFill>
                  <a:schemeClr val="tx1"/>
                </a:solidFill>
              </a:rPr>
              <a:t>2013/11/06 00:41:15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tx1"/>
                </a:solidFill>
              </a:rPr>
              <a:t>Username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 err="1" smtClean="0">
                <a:solidFill>
                  <a:schemeClr val="tx1"/>
                </a:solidFill>
              </a:rPr>
              <a:t>yiming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2" name="右箭头 31"/>
          <p:cNvSpPr/>
          <p:nvPr/>
        </p:nvSpPr>
        <p:spPr>
          <a:xfrm>
            <a:off x="44082" y="5004958"/>
            <a:ext cx="3691239" cy="34015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右箭头 32"/>
          <p:cNvSpPr/>
          <p:nvPr/>
        </p:nvSpPr>
        <p:spPr>
          <a:xfrm flipH="1">
            <a:off x="48671" y="5385774"/>
            <a:ext cx="3579784" cy="34015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流程图: 可选过程 37"/>
          <p:cNvSpPr/>
          <p:nvPr/>
        </p:nvSpPr>
        <p:spPr>
          <a:xfrm>
            <a:off x="251520" y="5835109"/>
            <a:ext cx="3204356" cy="501510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50" b="1" dirty="0" smtClean="0">
                <a:solidFill>
                  <a:schemeClr val="tx1"/>
                </a:solidFill>
              </a:rPr>
              <a:t>POI Information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793940" y="4797152"/>
            <a:ext cx="634044" cy="15227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sz="1600" dirty="0" smtClean="0"/>
              <a:t>Ticket Check</a:t>
            </a:r>
            <a:endParaRPr 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4533102" y="4797152"/>
            <a:ext cx="2311369" cy="6919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 Data Service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026451"/>
            <a:ext cx="3629025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4211960" y="3212976"/>
            <a:ext cx="3629025" cy="727875"/>
          </a:xfrm>
          <a:prstGeom prst="roundRect">
            <a:avLst>
              <a:gd name="adj" fmla="val 1065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圆角矩形 42"/>
          <p:cNvSpPr/>
          <p:nvPr/>
        </p:nvSpPr>
        <p:spPr>
          <a:xfrm>
            <a:off x="4204424" y="4083278"/>
            <a:ext cx="3629025" cy="580710"/>
          </a:xfrm>
          <a:prstGeom prst="roundRect">
            <a:avLst>
              <a:gd name="adj" fmla="val 1065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直接箭头连接符 43"/>
          <p:cNvCxnSpPr>
            <a:endCxn id="31" idx="0"/>
          </p:cNvCxnSpPr>
          <p:nvPr/>
        </p:nvCxnSpPr>
        <p:spPr>
          <a:xfrm flipH="1">
            <a:off x="1853698" y="2405184"/>
            <a:ext cx="496312" cy="136459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38" idx="0"/>
          </p:cNvCxnSpPr>
          <p:nvPr/>
        </p:nvCxnSpPr>
        <p:spPr>
          <a:xfrm flipH="1">
            <a:off x="1853698" y="2405183"/>
            <a:ext cx="1198390" cy="3429926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54408" y="3026451"/>
            <a:ext cx="29489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555776" y="3212976"/>
            <a:ext cx="29489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45496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8" grpId="0" animBg="1"/>
      <p:bldP spid="39" grpId="0" animBg="1"/>
      <p:bldP spid="40" grpId="0" animBg="1"/>
      <p:bldP spid="3" grpId="0" animBg="1"/>
      <p:bldP spid="43" grpId="0" animBg="1"/>
      <p:bldP spid="37" grpId="0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End</a:t>
            </a:r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70562" y="2276872"/>
            <a:ext cx="1849999" cy="3539825"/>
            <a:chOff x="1417544" y="2255766"/>
            <a:chExt cx="1930320" cy="3693514"/>
          </a:xfrm>
        </p:grpSpPr>
        <p:pic>
          <p:nvPicPr>
            <p:cNvPr id="6" name="Picture 3" descr="E:\Junzai\Photos\豌豆荚截图\10.11 for Presentation\2013-10-10 16.52.18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544" y="2255766"/>
              <a:ext cx="1930320" cy="3693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560284" y="3216060"/>
              <a:ext cx="1654368" cy="1654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 descr="E:\Junzai\Documents\研究生\Trustworthy\Project\Screenshot\图像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89" y="2396274"/>
            <a:ext cx="5519791" cy="31570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圆角矩形 19"/>
          <p:cNvSpPr/>
          <p:nvPr/>
        </p:nvSpPr>
        <p:spPr>
          <a:xfrm>
            <a:off x="6192180" y="2168918"/>
            <a:ext cx="1116124" cy="4547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tx1"/>
                </a:solidFill>
              </a:rPr>
              <a:t>Key_C_V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97289" y="2257774"/>
            <a:ext cx="29489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4365593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still have time…</a:t>
            </a:r>
            <a:endParaRPr 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411760" y="3068960"/>
            <a:ext cx="1219200" cy="1742421"/>
            <a:chOff x="2411760" y="3068960"/>
            <a:chExt cx="1219200" cy="1742421"/>
          </a:xfrm>
        </p:grpSpPr>
        <p:pic>
          <p:nvPicPr>
            <p:cNvPr id="6146" name="Picture 2" descr="胶囊宝宝minion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3068960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2571436" y="4288161"/>
              <a:ext cx="92044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 cap="none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</a:rPr>
                <a:t>Yes</a:t>
              </a:r>
              <a:endParaRPr lang="zh-CN" altLang="en-US" sz="28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508104" y="3068959"/>
            <a:ext cx="1219200" cy="1742422"/>
            <a:chOff x="5508104" y="3068959"/>
            <a:chExt cx="1219200" cy="1742422"/>
          </a:xfrm>
        </p:grpSpPr>
        <p:pic>
          <p:nvPicPr>
            <p:cNvPr id="6150" name="Picture 6" descr="angry-minion-icon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306895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矩形 11"/>
            <p:cNvSpPr/>
            <p:nvPr/>
          </p:nvSpPr>
          <p:spPr>
            <a:xfrm>
              <a:off x="5743242" y="4288161"/>
              <a:ext cx="74892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 cap="none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</a:rPr>
                <a:t>No</a:t>
              </a:r>
              <a:endParaRPr lang="zh-CN" altLang="en-US" sz="28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41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Security Level Options: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Offers the user different security levels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Levels include: Access Control, Kerberos, Database </a:t>
            </a:r>
            <a:r>
              <a:rPr lang="en-US" dirty="0" smtClean="0"/>
              <a:t>Encryption, Dynamic Session </a:t>
            </a:r>
            <a:r>
              <a:rPr lang="en-US" dirty="0" smtClean="0"/>
              <a:t>etc.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Balance between security and reaction time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Hacker App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Designed to test the security of the system</a:t>
            </a:r>
          </a:p>
        </p:txBody>
      </p:sp>
      <p:pic>
        <p:nvPicPr>
          <p:cNvPr id="4" name="Picture 4" descr="vlc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88640"/>
            <a:ext cx="702000" cy="7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46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Problems to Solve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Password transfer in register process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Key storage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Brute-force decryption of session key and ticket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Time synchronization</a:t>
            </a:r>
            <a:endParaRPr lang="en-US" dirty="0"/>
          </a:p>
        </p:txBody>
      </p:sp>
      <p:pic>
        <p:nvPicPr>
          <p:cNvPr id="4" name="Picture 4" descr="vlc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88640"/>
            <a:ext cx="702000" cy="7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73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27051" y="2967335"/>
            <a:ext cx="40899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you!</a:t>
            </a:r>
            <a:endParaRPr lang="zh-CN" alt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1277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Emergency Situations?</a:t>
            </a:r>
            <a:endParaRPr lang="en-US" dirty="0"/>
          </a:p>
        </p:txBody>
      </p:sp>
      <p:pic>
        <p:nvPicPr>
          <p:cNvPr id="2050" name="Picture 2" descr="http://www.toledoblade.com/image/2013/09/30/800x_b1_cCM_z/CTY-casualty26p-dri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44824"/>
            <a:ext cx="6408712" cy="42698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27784" y="1556792"/>
            <a:ext cx="410445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Mass Casualty Incident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5949280"/>
            <a:ext cx="165618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Responders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44208" y="5961638"/>
            <a:ext cx="136815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Victims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4797152"/>
            <a:ext cx="165618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Commander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5736" y="5653861"/>
            <a:ext cx="115212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Triage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195736" y="5346084"/>
            <a:ext cx="115212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Evacuate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7396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design21sdn.com/attachments/0027/6105/triage_tag_432_.jpg?122308429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6"/>
          <a:stretch/>
        </p:blipFill>
        <p:spPr bwMode="auto">
          <a:xfrm>
            <a:off x="1524567" y="2172774"/>
            <a:ext cx="1840714" cy="3771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Security?</a:t>
            </a:r>
            <a:endParaRPr lang="en-US" dirty="0"/>
          </a:p>
        </p:txBody>
      </p:sp>
      <p:pic>
        <p:nvPicPr>
          <p:cNvPr id="1026" name="Picture 2" descr="http://www.design21sdn.com/attachments/0027/6105/triage_tag_432_.jpg?122308429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66" b="-123"/>
          <a:stretch/>
        </p:blipFill>
        <p:spPr bwMode="auto">
          <a:xfrm>
            <a:off x="1796852" y="1956750"/>
            <a:ext cx="1840714" cy="37765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00908" y="2729501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Jun Yi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7359" y="303687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Male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7359" y="3313869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Whatever St.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44924" y="3612934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Moon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7089" y="5728651"/>
            <a:ext cx="2160240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Privacy</a:t>
            </a:r>
            <a:endParaRPr lang="en-US" sz="2000" dirty="0" smtClean="0"/>
          </a:p>
        </p:txBody>
      </p:sp>
      <p:pic>
        <p:nvPicPr>
          <p:cNvPr id="1030" name="Picture 6" descr="http://i46.tinypic.com/k037k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29302"/>
            <a:ext cx="4364624" cy="27278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uce警察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131" y="437003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tob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056" y="436510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788024" y="5733256"/>
            <a:ext cx="3024336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Confidentiality</a:t>
            </a: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932040" y="2440818"/>
            <a:ext cx="2736304" cy="23442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000" b="1" i="1" dirty="0" smtClean="0"/>
              <a:t>Now, we have: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Sex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Home Address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Cellphone Number</a:t>
            </a:r>
          </a:p>
        </p:txBody>
      </p:sp>
      <p:sp>
        <p:nvSpPr>
          <p:cNvPr id="23" name="十二角星 22"/>
          <p:cNvSpPr/>
          <p:nvPr/>
        </p:nvSpPr>
        <p:spPr>
          <a:xfrm>
            <a:off x="2053866" y="4660353"/>
            <a:ext cx="360040" cy="360040"/>
          </a:xfrm>
          <a:prstGeom prst="star12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64088" y="2123564"/>
            <a:ext cx="208823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Terrorist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45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6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8" grpId="0"/>
      <p:bldP spid="11" grpId="0"/>
      <p:bldP spid="13" grpId="0" animBg="1"/>
      <p:bldP spid="18" grpId="0" animBg="1"/>
      <p:bldP spid="6" grpId="0" animBg="1"/>
      <p:bldP spid="6" grpId="1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287" y="632317"/>
            <a:ext cx="7125113" cy="924475"/>
          </a:xfrm>
        </p:spPr>
        <p:txBody>
          <a:bodyPr/>
          <a:lstStyle/>
          <a:p>
            <a:r>
              <a:rPr lang="en-US" dirty="0" smtClean="0"/>
              <a:t>Project </a:t>
            </a:r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1484784"/>
            <a:ext cx="655272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Increase the Security of Emergency Response System</a:t>
            </a:r>
          </a:p>
        </p:txBody>
      </p:sp>
      <p:pic>
        <p:nvPicPr>
          <p:cNvPr id="1026" name="Picture 2" descr="确认图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679" y="2204864"/>
            <a:ext cx="701134" cy="70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确认图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27784"/>
            <a:ext cx="701134" cy="70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lc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813" y="4749055"/>
            <a:ext cx="702000" cy="7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vlc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782946"/>
            <a:ext cx="702000" cy="7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1181360" y="2121337"/>
            <a:ext cx="6129492" cy="1015663"/>
            <a:chOff x="1181360" y="2265353"/>
            <a:chExt cx="6129492" cy="1015663"/>
          </a:xfrm>
        </p:grpSpPr>
        <p:sp>
          <p:nvSpPr>
            <p:cNvPr id="8" name="TextBox 7"/>
            <p:cNvSpPr txBox="1"/>
            <p:nvPr/>
          </p:nvSpPr>
          <p:spPr>
            <a:xfrm>
              <a:off x="1181360" y="2265353"/>
              <a:ext cx="6129492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1.Access Control based on user authorization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89744" y="2634685"/>
              <a:ext cx="5904656" cy="6463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Different users </a:t>
              </a:r>
              <a:r>
                <a:rPr lang="en-US" dirty="0"/>
                <a:t>can access the </a:t>
              </a:r>
              <a:r>
                <a:rPr lang="en-US" dirty="0" smtClean="0"/>
                <a:t>data</a:t>
              </a:r>
              <a:r>
                <a:rPr lang="en-US" dirty="0" smtClean="0"/>
                <a:t> of different secret levels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56127" y="3343118"/>
            <a:ext cx="6129492" cy="1015663"/>
            <a:chOff x="1156127" y="3516376"/>
            <a:chExt cx="6129492" cy="1015663"/>
          </a:xfrm>
        </p:grpSpPr>
        <p:sp>
          <p:nvSpPr>
            <p:cNvPr id="27" name="TextBox 26"/>
            <p:cNvSpPr txBox="1"/>
            <p:nvPr/>
          </p:nvSpPr>
          <p:spPr>
            <a:xfrm>
              <a:off x="1156127" y="3516376"/>
              <a:ext cx="6129492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2.Communication Encryption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64511" y="3885708"/>
              <a:ext cx="5904656" cy="6463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An encryption and key distribution protocol based on </a:t>
              </a:r>
              <a:r>
                <a:rPr lang="en-US" b="1" dirty="0" smtClean="0">
                  <a:solidFill>
                    <a:srgbClr val="002060"/>
                  </a:solidFill>
                </a:rPr>
                <a:t>Kerberos</a:t>
              </a:r>
              <a:r>
                <a:rPr lang="en-US" dirty="0" smtClean="0">
                  <a:solidFill>
                    <a:srgbClr val="002060"/>
                  </a:solidFill>
                </a:rPr>
                <a:t> </a:t>
              </a:r>
              <a:r>
                <a:rPr lang="en-US" dirty="0" smtClean="0"/>
                <a:t>algorithm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81360" y="4564899"/>
            <a:ext cx="6129492" cy="1015663"/>
            <a:chOff x="1181360" y="4754023"/>
            <a:chExt cx="6129492" cy="1015663"/>
          </a:xfrm>
        </p:grpSpPr>
        <p:sp>
          <p:nvSpPr>
            <p:cNvPr id="29" name="TextBox 28"/>
            <p:cNvSpPr txBox="1"/>
            <p:nvPr/>
          </p:nvSpPr>
          <p:spPr>
            <a:xfrm>
              <a:off x="1181360" y="4754023"/>
              <a:ext cx="6129492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3.Different Security Levels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89744" y="5123355"/>
              <a:ext cx="5904656" cy="6463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Customized security levels according to different types of incidents</a:t>
              </a:r>
              <a:endParaRPr lang="en-US" dirty="0" smtClean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81360" y="5786680"/>
            <a:ext cx="6129492" cy="738664"/>
            <a:chOff x="1181360" y="5930696"/>
            <a:chExt cx="6129492" cy="738664"/>
          </a:xfrm>
        </p:grpSpPr>
        <p:sp>
          <p:nvSpPr>
            <p:cNvPr id="31" name="TextBox 30"/>
            <p:cNvSpPr txBox="1"/>
            <p:nvPr/>
          </p:nvSpPr>
          <p:spPr>
            <a:xfrm>
              <a:off x="1181360" y="5930696"/>
              <a:ext cx="6129492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4.Hacker Simulation App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89744" y="6300028"/>
              <a:ext cx="5904656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We are under attack~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891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5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5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5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442" y="476672"/>
            <a:ext cx="7125113" cy="924475"/>
          </a:xfrm>
        </p:spPr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剪去单角的矩形 2"/>
          <p:cNvSpPr/>
          <p:nvPr/>
        </p:nvSpPr>
        <p:spPr>
          <a:xfrm>
            <a:off x="5292080" y="1700808"/>
            <a:ext cx="3456384" cy="223224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8144" y="175562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Kerberos Server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5450124" y="2204864"/>
            <a:ext cx="3168352" cy="6919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 Server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5450124" y="3068960"/>
            <a:ext cx="3168352" cy="6919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Ticket Granting Server</a:t>
            </a:r>
            <a:endParaRPr lang="en-US" dirty="0"/>
          </a:p>
        </p:txBody>
      </p:sp>
      <p:sp>
        <p:nvSpPr>
          <p:cNvPr id="9" name="剪去单角的矩形 8"/>
          <p:cNvSpPr/>
          <p:nvPr/>
        </p:nvSpPr>
        <p:spPr>
          <a:xfrm>
            <a:off x="5292080" y="4221088"/>
            <a:ext cx="3456384" cy="223224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35198" y="4286754"/>
            <a:ext cx="157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Server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6156176" y="4797152"/>
            <a:ext cx="2462300" cy="6919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 Data Service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6155044" y="5617342"/>
            <a:ext cx="2449403" cy="6919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Service</a:t>
            </a: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5424527" y="4786581"/>
            <a:ext cx="634044" cy="15227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sz="1600" dirty="0" smtClean="0"/>
              <a:t>Ticket Check</a:t>
            </a:r>
            <a:endParaRPr lang="en-US" sz="16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683568" y="2030454"/>
            <a:ext cx="1728192" cy="3560452"/>
            <a:chOff x="683568" y="2030454"/>
            <a:chExt cx="1728192" cy="3560452"/>
          </a:xfrm>
        </p:grpSpPr>
        <p:grpSp>
          <p:nvGrpSpPr>
            <p:cNvPr id="15" name="组合 14"/>
            <p:cNvGrpSpPr/>
            <p:nvPr/>
          </p:nvGrpSpPr>
          <p:grpSpPr>
            <a:xfrm>
              <a:off x="683568" y="2030454"/>
              <a:ext cx="1728192" cy="3306758"/>
              <a:chOff x="1417544" y="2255766"/>
              <a:chExt cx="1930320" cy="3693514"/>
            </a:xfrm>
          </p:grpSpPr>
          <p:pic>
            <p:nvPicPr>
              <p:cNvPr id="5123" name="Picture 3" descr="E:\Junzai\Photos\豌豆荚截图\10.11 for Presentation\2013-10-10 16.52.18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544" y="2255766"/>
                <a:ext cx="1930320" cy="36935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5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560284" y="3216059"/>
                <a:ext cx="1654369" cy="1654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707614" y="5221574"/>
              <a:ext cx="1688630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Android App</a:t>
              </a:r>
              <a:endParaRPr lang="en-US" dirty="0"/>
            </a:p>
          </p:txBody>
        </p:sp>
      </p:grpSp>
      <p:sp>
        <p:nvSpPr>
          <p:cNvPr id="17" name="左右箭头 16"/>
          <p:cNvSpPr/>
          <p:nvPr/>
        </p:nvSpPr>
        <p:spPr>
          <a:xfrm>
            <a:off x="2576255" y="3284984"/>
            <a:ext cx="2499801" cy="300634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左右箭头 21"/>
          <p:cNvSpPr/>
          <p:nvPr/>
        </p:nvSpPr>
        <p:spPr>
          <a:xfrm>
            <a:off x="2555776" y="4365104"/>
            <a:ext cx="2499801" cy="300634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3180376" y="5104230"/>
            <a:ext cx="1255379" cy="1421114"/>
            <a:chOff x="3180376" y="5104230"/>
            <a:chExt cx="1255379" cy="1421114"/>
          </a:xfrm>
        </p:grpSpPr>
        <p:pic>
          <p:nvPicPr>
            <p:cNvPr id="5127" name="Picture 7" descr="tob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555" y="530614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3180376" y="5104230"/>
              <a:ext cx="1250599" cy="3077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Hack App</a:t>
              </a:r>
              <a:endParaRPr lang="en-US" sz="14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073860" y="1300268"/>
            <a:ext cx="1463632" cy="1480660"/>
            <a:chOff x="3073860" y="1300268"/>
            <a:chExt cx="1463632" cy="1480660"/>
          </a:xfrm>
        </p:grpSpPr>
        <p:pic>
          <p:nvPicPr>
            <p:cNvPr id="5129" name="Picture 9" descr="bruce警察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555" y="1300268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3073860" y="2473151"/>
              <a:ext cx="1463632" cy="3077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Administrator</a:t>
              </a:r>
              <a:endParaRPr lang="en-US" sz="1400" dirty="0"/>
            </a:p>
          </p:txBody>
        </p:sp>
      </p:grpSp>
      <p:sp>
        <p:nvSpPr>
          <p:cNvPr id="5" name="右箭头 4"/>
          <p:cNvSpPr/>
          <p:nvPr/>
        </p:nvSpPr>
        <p:spPr>
          <a:xfrm>
            <a:off x="4537492" y="1909868"/>
            <a:ext cx="754588" cy="21508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上箭头 6"/>
          <p:cNvSpPr/>
          <p:nvPr/>
        </p:nvSpPr>
        <p:spPr>
          <a:xfrm>
            <a:off x="3707904" y="4665738"/>
            <a:ext cx="216024" cy="419446"/>
          </a:xfrm>
          <a:prstGeom prst="up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24527" y="6383187"/>
            <a:ext cx="178617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ASP.NET Web API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380312" y="6383187"/>
            <a:ext cx="122413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SQL Server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62959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6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7" grpId="0" animBg="1"/>
      <p:bldP spid="22" grpId="0" animBg="1"/>
      <p:bldP spid="5" grpId="0" animBg="1"/>
      <p:bldP spid="7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Security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9987" y="1619508"/>
            <a:ext cx="199185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1619508"/>
            <a:ext cx="194421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Authority</a:t>
            </a:r>
            <a:endParaRPr lang="en-US" dirty="0"/>
          </a:p>
        </p:txBody>
      </p:sp>
      <p:cxnSp>
        <p:nvCxnSpPr>
          <p:cNvPr id="5" name="直接连接符 4"/>
          <p:cNvCxnSpPr>
            <a:stCxn id="3" idx="3"/>
            <a:endCxn id="4" idx="1"/>
          </p:cNvCxnSpPr>
          <p:nvPr/>
        </p:nvCxnSpPr>
        <p:spPr>
          <a:xfrm>
            <a:off x="3131840" y="1804174"/>
            <a:ext cx="360040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2" descr="确认图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88640"/>
            <a:ext cx="701134" cy="70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88224" y="2420888"/>
            <a:ext cx="144016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55976" y="2420888"/>
            <a:ext cx="144016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6588224" y="2815372"/>
            <a:ext cx="1440160" cy="1477724"/>
            <a:chOff x="6588224" y="2815372"/>
            <a:chExt cx="1440160" cy="1477724"/>
          </a:xfrm>
        </p:grpSpPr>
        <p:sp>
          <p:nvSpPr>
            <p:cNvPr id="12" name="TextBox 11"/>
            <p:cNvSpPr txBox="1"/>
            <p:nvPr/>
          </p:nvSpPr>
          <p:spPr>
            <a:xfrm>
              <a:off x="6588224" y="3203684"/>
              <a:ext cx="144016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MD5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8224" y="3985319"/>
              <a:ext cx="1440160" cy="30777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2d85aed2</a:t>
              </a:r>
              <a:r>
                <a:rPr lang="en-US" sz="1400" dirty="0" smtClean="0"/>
                <a:t>…</a:t>
              </a:r>
              <a:endParaRPr lang="en-US" sz="1400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7319991" y="2815372"/>
              <a:ext cx="0" cy="413464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7319991" y="3573016"/>
              <a:ext cx="0" cy="413464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加号 14"/>
          <p:cNvSpPr/>
          <p:nvPr/>
        </p:nvSpPr>
        <p:spPr>
          <a:xfrm>
            <a:off x="6012160" y="3985319"/>
            <a:ext cx="360040" cy="307777"/>
          </a:xfrm>
          <a:prstGeom prst="mathPl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4355976" y="4365104"/>
            <a:ext cx="3672408" cy="792088"/>
            <a:chOff x="4355976" y="4365104"/>
            <a:chExt cx="3672408" cy="792088"/>
          </a:xfrm>
        </p:grpSpPr>
        <p:sp>
          <p:nvSpPr>
            <p:cNvPr id="20" name="TextBox 19"/>
            <p:cNvSpPr txBox="1"/>
            <p:nvPr/>
          </p:nvSpPr>
          <p:spPr>
            <a:xfrm>
              <a:off x="4355976" y="4633972"/>
              <a:ext cx="3672408" cy="52322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c7122a1349c22cb3c009da3613d242a2d85aed263d4348d2aef9dee42af1b49</a:t>
              </a:r>
            </a:p>
          </p:txBody>
        </p:sp>
        <p:cxnSp>
          <p:nvCxnSpPr>
            <p:cNvPr id="21" name="直接箭头连接符 20"/>
            <p:cNvCxnSpPr>
              <a:endCxn id="20" idx="0"/>
            </p:cNvCxnSpPr>
            <p:nvPr/>
          </p:nvCxnSpPr>
          <p:spPr>
            <a:xfrm>
              <a:off x="6192180" y="4365104"/>
              <a:ext cx="0" cy="268868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4328156" y="5157192"/>
            <a:ext cx="3672408" cy="1296144"/>
            <a:chOff x="4328156" y="5157192"/>
            <a:chExt cx="3672408" cy="1296144"/>
          </a:xfrm>
        </p:grpSpPr>
        <p:sp>
          <p:nvSpPr>
            <p:cNvPr id="23" name="TextBox 22"/>
            <p:cNvSpPr txBox="1"/>
            <p:nvPr/>
          </p:nvSpPr>
          <p:spPr>
            <a:xfrm>
              <a:off x="5472100" y="5445224"/>
              <a:ext cx="144016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MD5</a:t>
              </a:r>
              <a:endParaRPr lang="en-US" dirty="0"/>
            </a:p>
          </p:txBody>
        </p:sp>
        <p:cxnSp>
          <p:nvCxnSpPr>
            <p:cNvPr id="24" name="直接箭头连接符 23"/>
            <p:cNvCxnSpPr>
              <a:stCxn id="20" idx="2"/>
              <a:endCxn id="23" idx="0"/>
            </p:cNvCxnSpPr>
            <p:nvPr/>
          </p:nvCxnSpPr>
          <p:spPr>
            <a:xfrm>
              <a:off x="6192180" y="5157192"/>
              <a:ext cx="0" cy="288032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328156" y="6145559"/>
              <a:ext cx="3672408" cy="30777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b15245a65324a2396d60dc99d423e76</a:t>
              </a:r>
              <a:endParaRPr lang="en-US" sz="1400" dirty="0"/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6184114" y="5815136"/>
              <a:ext cx="0" cy="330423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805398" y="2316645"/>
            <a:ext cx="2096413" cy="4011319"/>
            <a:chOff x="683568" y="1969028"/>
            <a:chExt cx="2448272" cy="4684574"/>
          </a:xfrm>
        </p:grpSpPr>
        <p:pic>
          <p:nvPicPr>
            <p:cNvPr id="45" name="Picture 3" descr="E:\Junzai\Photos\豌豆荚截图\10.11 for Presentation\2013-10-10 16.52.18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969028"/>
              <a:ext cx="2448272" cy="4684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E:\Junzai\Documents\研究生\Trustworthy\Project\Screenshot\图像 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356492"/>
              <a:ext cx="2160240" cy="3616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组合 30"/>
          <p:cNvGrpSpPr/>
          <p:nvPr/>
        </p:nvGrpSpPr>
        <p:grpSpPr>
          <a:xfrm>
            <a:off x="4355976" y="2790220"/>
            <a:ext cx="1440160" cy="1502876"/>
            <a:chOff x="4355976" y="2790220"/>
            <a:chExt cx="1440160" cy="1502876"/>
          </a:xfrm>
        </p:grpSpPr>
        <p:grpSp>
          <p:nvGrpSpPr>
            <p:cNvPr id="35" name="组合 34"/>
            <p:cNvGrpSpPr/>
            <p:nvPr/>
          </p:nvGrpSpPr>
          <p:grpSpPr>
            <a:xfrm>
              <a:off x="4355976" y="2790220"/>
              <a:ext cx="1440160" cy="1502876"/>
              <a:chOff x="4355976" y="2790220"/>
              <a:chExt cx="1440160" cy="1502876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355976" y="3985319"/>
                <a:ext cx="1440160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c7122a13</a:t>
                </a:r>
                <a:r>
                  <a:rPr lang="en-US" sz="1400" dirty="0" smtClean="0"/>
                  <a:t>…</a:t>
                </a:r>
                <a:endParaRPr lang="en-US" sz="1400" dirty="0"/>
              </a:p>
            </p:txBody>
          </p:sp>
          <p:cxnSp>
            <p:nvCxnSpPr>
              <p:cNvPr id="8" name="直接箭头连接符 7"/>
              <p:cNvCxnSpPr>
                <a:stCxn id="9" idx="2"/>
              </p:cNvCxnSpPr>
              <p:nvPr/>
            </p:nvCxnSpPr>
            <p:spPr>
              <a:xfrm>
                <a:off x="5076056" y="2790220"/>
                <a:ext cx="0" cy="413464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5076056" y="3586267"/>
                <a:ext cx="0" cy="413464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4355976" y="3216935"/>
              <a:ext cx="144016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MD5</a:t>
              </a:r>
              <a:endParaRPr 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916680" y="409342"/>
            <a:ext cx="1463632" cy="1480660"/>
            <a:chOff x="5820387" y="1046445"/>
            <a:chExt cx="1463632" cy="1480660"/>
          </a:xfrm>
        </p:grpSpPr>
        <p:pic>
          <p:nvPicPr>
            <p:cNvPr id="42" name="Picture 9" descr="bruce警察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3082" y="104644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5820387" y="2219328"/>
              <a:ext cx="1463632" cy="3077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Administrator</a:t>
              </a:r>
              <a:endParaRPr lang="en-US" sz="14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91507"/>
            <a:ext cx="5657850" cy="129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4" name="右箭头 43"/>
          <p:cNvSpPr/>
          <p:nvPr/>
        </p:nvSpPr>
        <p:spPr>
          <a:xfrm rot="6762436">
            <a:off x="5119959" y="2689680"/>
            <a:ext cx="1971007" cy="35253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6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6" grpId="0" animBg="1"/>
      <p:bldP spid="9" grpId="0" animBg="1"/>
      <p:bldP spid="15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Security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9987" y="1556792"/>
            <a:ext cx="336000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Communication Encryption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1556792"/>
            <a:ext cx="194421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Kerberos</a:t>
            </a:r>
            <a:endParaRPr lang="en-US" dirty="0"/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4499992" y="1741458"/>
            <a:ext cx="360040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2" descr="确认图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88640"/>
            <a:ext cx="701134" cy="70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4" y="2708920"/>
            <a:ext cx="4284476" cy="31761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004048" y="3835323"/>
            <a:ext cx="3941494" cy="9233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Password are never sent across the network.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88396" y="2564904"/>
            <a:ext cx="3941494" cy="9233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User must identify itself </a:t>
            </a:r>
            <a:r>
              <a:rPr lang="en-US" dirty="0" smtClean="0">
                <a:solidFill>
                  <a:schemeClr val="tx1"/>
                </a:solidFill>
              </a:rPr>
              <a:t>once at the beginning.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88396" y="5085184"/>
            <a:ext cx="3941494" cy="86728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communication is encrypted using AES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9143" y="1035582"/>
            <a:ext cx="1411751" cy="141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352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13" grpId="0" animBg="1"/>
      <p:bldP spid="15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Encryption</a:t>
            </a:r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26293" y="2420888"/>
            <a:ext cx="1647234" cy="3151850"/>
            <a:chOff x="1417544" y="2255766"/>
            <a:chExt cx="1930320" cy="3693514"/>
          </a:xfrm>
        </p:grpSpPr>
        <p:pic>
          <p:nvPicPr>
            <p:cNvPr id="6" name="Picture 3" descr="E:\Junzai\Photos\豌豆荚截图\10.11 for Presentation\2013-10-10 16.52.18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544" y="2255766"/>
              <a:ext cx="1930320" cy="3693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560284" y="3216060"/>
              <a:ext cx="1654368" cy="1654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3466134" y="4146011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Request TGS Ticket</a:t>
            </a:r>
            <a:endParaRPr lang="en-US" sz="1200" dirty="0"/>
          </a:p>
        </p:txBody>
      </p:sp>
      <p:sp>
        <p:nvSpPr>
          <p:cNvPr id="13" name="流程图: 可选过程 12"/>
          <p:cNvSpPr/>
          <p:nvPr/>
        </p:nvSpPr>
        <p:spPr>
          <a:xfrm>
            <a:off x="2941283" y="2852936"/>
            <a:ext cx="2998869" cy="885517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tx1"/>
                </a:solidFill>
              </a:rPr>
              <a:t>Username</a:t>
            </a:r>
            <a:r>
              <a:rPr lang="en-US" sz="1050" dirty="0">
                <a:solidFill>
                  <a:schemeClr val="tx1"/>
                </a:solidFill>
              </a:rPr>
              <a:t>=“</a:t>
            </a:r>
            <a:r>
              <a:rPr lang="en-US" sz="1050" i="1" dirty="0" err="1">
                <a:solidFill>
                  <a:schemeClr val="tx1"/>
                </a:solidFill>
              </a:rPr>
              <a:t>yiming</a:t>
            </a:r>
            <a:r>
              <a:rPr lang="en-US" sz="1050" dirty="0">
                <a:solidFill>
                  <a:schemeClr val="tx1"/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sz="1050" b="1" dirty="0" err="1">
                <a:solidFill>
                  <a:schemeClr val="tx1"/>
                </a:solidFill>
              </a:rPr>
              <a:t>TGSname</a:t>
            </a:r>
            <a:r>
              <a:rPr lang="en-US" sz="1050" dirty="0">
                <a:solidFill>
                  <a:schemeClr val="tx1"/>
                </a:solidFill>
              </a:rPr>
              <a:t>=“</a:t>
            </a:r>
            <a:r>
              <a:rPr lang="en-US" sz="1050" i="1" dirty="0">
                <a:solidFill>
                  <a:schemeClr val="tx1"/>
                </a:solidFill>
              </a:rPr>
              <a:t>TGS</a:t>
            </a:r>
            <a:r>
              <a:rPr lang="en-US" sz="1050" dirty="0">
                <a:solidFill>
                  <a:schemeClr val="tx1"/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sz="1050" b="1" dirty="0" err="1">
                <a:solidFill>
                  <a:schemeClr val="tx1"/>
                </a:solidFill>
              </a:rPr>
              <a:t>MacAddress</a:t>
            </a:r>
            <a:r>
              <a:rPr lang="en-US" sz="1050" dirty="0">
                <a:solidFill>
                  <a:schemeClr val="tx1"/>
                </a:solidFill>
              </a:rPr>
              <a:t>=“</a:t>
            </a:r>
            <a:r>
              <a:rPr lang="en-US" sz="1050" i="1" dirty="0">
                <a:solidFill>
                  <a:schemeClr val="tx1"/>
                </a:solidFill>
              </a:rPr>
              <a:t>9C-4E-36-73-A0-70</a:t>
            </a:r>
            <a:r>
              <a:rPr lang="en-US" sz="105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5" name="矩形 14"/>
          <p:cNvSpPr/>
          <p:nvPr/>
        </p:nvSpPr>
        <p:spPr>
          <a:xfrm>
            <a:off x="6638023" y="3545920"/>
            <a:ext cx="1935265" cy="8390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Authentication Server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15616" y="1547500"/>
            <a:ext cx="432048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 of 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real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17" name="右箭头 16"/>
          <p:cNvSpPr/>
          <p:nvPr/>
        </p:nvSpPr>
        <p:spPr>
          <a:xfrm>
            <a:off x="2245535" y="3805855"/>
            <a:ext cx="4241398" cy="34015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确认图标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88640"/>
            <a:ext cx="701134" cy="70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988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3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End</a:t>
            </a:r>
            <a:endParaRPr 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3554841" y="4075233"/>
            <a:ext cx="5334036" cy="2232248"/>
            <a:chOff x="3554841" y="4075233"/>
            <a:chExt cx="5334036" cy="2232248"/>
          </a:xfrm>
        </p:grpSpPr>
        <p:sp>
          <p:nvSpPr>
            <p:cNvPr id="8" name="剪去单角的矩形 7"/>
            <p:cNvSpPr/>
            <p:nvPr/>
          </p:nvSpPr>
          <p:spPr>
            <a:xfrm>
              <a:off x="3554841" y="4075233"/>
              <a:ext cx="5334036" cy="2232248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58157" y="4140899"/>
              <a:ext cx="1570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 Server</a:t>
              </a:r>
              <a:endParaRPr 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418937" y="4651297"/>
              <a:ext cx="2311369" cy="6919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POI Data Service</a:t>
              </a:r>
              <a:endParaRPr 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17805" y="5471487"/>
              <a:ext cx="2299263" cy="6919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Message Service</a:t>
              </a:r>
              <a:endParaRPr 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687288" y="4640726"/>
              <a:ext cx="634044" cy="15227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sz="1600" dirty="0" smtClean="0"/>
                <a:t>Ticket Check</a:t>
              </a:r>
              <a:endParaRPr lang="en-US" sz="16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6922412" y="4651297"/>
              <a:ext cx="1788630" cy="6919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POI Database</a:t>
              </a:r>
              <a:endParaRPr lang="en-US" sz="16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6897487" y="5471487"/>
              <a:ext cx="1788630" cy="6919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Message Database</a:t>
              </a:r>
              <a:endParaRPr lang="en-US" sz="1600" dirty="0"/>
            </a:p>
          </p:txBody>
        </p:sp>
        <p:cxnSp>
          <p:nvCxnSpPr>
            <p:cNvPr id="28" name="直接连接符 27"/>
            <p:cNvCxnSpPr>
              <a:endCxn id="26" idx="1"/>
            </p:cNvCxnSpPr>
            <p:nvPr/>
          </p:nvCxnSpPr>
          <p:spPr>
            <a:xfrm>
              <a:off x="6730306" y="4997286"/>
              <a:ext cx="192106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1" idx="3"/>
              <a:endCxn id="27" idx="1"/>
            </p:cNvCxnSpPr>
            <p:nvPr/>
          </p:nvCxnSpPr>
          <p:spPr>
            <a:xfrm>
              <a:off x="6717068" y="5817476"/>
              <a:ext cx="180419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3552319" y="1619059"/>
            <a:ext cx="5340161" cy="2232248"/>
            <a:chOff x="3548716" y="1619059"/>
            <a:chExt cx="5340161" cy="2232248"/>
          </a:xfrm>
        </p:grpSpPr>
        <p:sp>
          <p:nvSpPr>
            <p:cNvPr id="4" name="剪去单角的矩形 3"/>
            <p:cNvSpPr/>
            <p:nvPr/>
          </p:nvSpPr>
          <p:spPr>
            <a:xfrm>
              <a:off x="3548716" y="1619059"/>
              <a:ext cx="5340161" cy="2232248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04900" y="1673873"/>
              <a:ext cx="2076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Kerberos Server</a:t>
              </a:r>
              <a:endParaRPr 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778769" y="2123115"/>
              <a:ext cx="2938299" cy="6919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Authentication Server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3778769" y="2987211"/>
              <a:ext cx="2938299" cy="6919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Ticket Granting Server</a:t>
              </a:r>
              <a:endParaRPr 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6933092" y="2123115"/>
              <a:ext cx="1788630" cy="6919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User Inf. Database</a:t>
              </a:r>
              <a:endParaRPr lang="en-US" sz="1600" dirty="0"/>
            </a:p>
          </p:txBody>
        </p:sp>
        <p:cxnSp>
          <p:nvCxnSpPr>
            <p:cNvPr id="23" name="直接连接符 22"/>
            <p:cNvCxnSpPr>
              <a:endCxn id="13" idx="1"/>
            </p:cNvCxnSpPr>
            <p:nvPr/>
          </p:nvCxnSpPr>
          <p:spPr>
            <a:xfrm>
              <a:off x="6717068" y="2469104"/>
              <a:ext cx="216024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6922412" y="2987211"/>
              <a:ext cx="1788630" cy="6919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Service Key Database</a:t>
              </a:r>
              <a:endParaRPr lang="en-US" sz="1600" dirty="0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717068" y="3325098"/>
              <a:ext cx="216024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7024702" y="2177121"/>
              <a:ext cx="1788630" cy="6919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User Inf. Database</a:t>
              </a:r>
              <a:endParaRPr lang="en-US" sz="1600" dirty="0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112540"/>
            <a:ext cx="5629275" cy="876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8" name="流程图: 可选过程 37"/>
          <p:cNvSpPr/>
          <p:nvPr/>
        </p:nvSpPr>
        <p:spPr>
          <a:xfrm>
            <a:off x="3653164" y="1462120"/>
            <a:ext cx="5349209" cy="144016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流程图: 可选过程 39"/>
          <p:cNvSpPr/>
          <p:nvPr/>
        </p:nvSpPr>
        <p:spPr>
          <a:xfrm>
            <a:off x="179512" y="2629043"/>
            <a:ext cx="3312368" cy="1664054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50" b="1" dirty="0" err="1" smtClean="0">
                <a:solidFill>
                  <a:schemeClr val="tx1"/>
                </a:solidFill>
              </a:rPr>
              <a:t>Key_C_TGS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>
                <a:solidFill>
                  <a:schemeClr val="tx1"/>
                </a:solidFill>
              </a:rPr>
              <a:t>qRO7Gs0oYeLF5SSJKVFkXiAbazTlRJi2GAEgcKIh6ZDC1e+0gDydl/TJoPL5BtBN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50" b="1" dirty="0" smtClean="0">
                <a:solidFill>
                  <a:schemeClr val="tx1"/>
                </a:solidFill>
              </a:rPr>
              <a:t>Lifetime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>
                <a:solidFill>
                  <a:schemeClr val="tx1"/>
                </a:solidFill>
              </a:rPr>
              <a:t>Mlx3MFqjTQLQhe+wAjLzzA==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50" b="1" dirty="0" smtClean="0">
                <a:solidFill>
                  <a:schemeClr val="tx1"/>
                </a:solidFill>
              </a:rPr>
              <a:t>Timestamp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>
                <a:solidFill>
                  <a:schemeClr val="tx1"/>
                </a:solidFill>
              </a:rPr>
              <a:t>0qmgBajbQWdDrZq3OIAQXvxE40VwOU0hQkeQXa2tDc8</a:t>
            </a:r>
            <a:r>
              <a:rPr lang="en-US" sz="1050" i="1" dirty="0" smtClean="0">
                <a:solidFill>
                  <a:schemeClr val="tx1"/>
                </a:solidFill>
              </a:rPr>
              <a:t>=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41" name="流程图: 可选过程 40"/>
          <p:cNvSpPr/>
          <p:nvPr/>
        </p:nvSpPr>
        <p:spPr>
          <a:xfrm>
            <a:off x="198230" y="4437112"/>
            <a:ext cx="3312368" cy="2160241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50" b="1" dirty="0" err="1" smtClean="0">
                <a:solidFill>
                  <a:schemeClr val="tx1"/>
                </a:solidFill>
              </a:rPr>
              <a:t>Ticket_TGS</a:t>
            </a:r>
            <a:endParaRPr lang="en-US" sz="105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50" b="1" dirty="0" err="1" smtClean="0">
                <a:solidFill>
                  <a:schemeClr val="tx1"/>
                </a:solidFill>
              </a:rPr>
              <a:t>Key_C_TGS</a:t>
            </a:r>
            <a:r>
              <a:rPr lang="en-US" sz="1050" dirty="0">
                <a:solidFill>
                  <a:schemeClr val="tx1"/>
                </a:solidFill>
              </a:rPr>
              <a:t>=“</a:t>
            </a:r>
            <a:r>
              <a:rPr lang="en-US" sz="1050" i="1" dirty="0" smtClean="0">
                <a:solidFill>
                  <a:schemeClr val="tx1"/>
                </a:solidFill>
              </a:rPr>
              <a:t>bOY2S8jv1YRvM61EPFH8jkOwDWgzocy63abfzeYdVsgAXgAFGGPP5HAUAevWPnTx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sz="1050" b="1" dirty="0" err="1" smtClean="0">
                <a:solidFill>
                  <a:schemeClr val="tx1"/>
                </a:solidFill>
              </a:rPr>
              <a:t>MacAddress</a:t>
            </a:r>
            <a:r>
              <a:rPr lang="en-US" sz="1050" dirty="0">
                <a:solidFill>
                  <a:schemeClr val="tx1"/>
                </a:solidFill>
              </a:rPr>
              <a:t>=“</a:t>
            </a:r>
            <a:r>
              <a:rPr lang="en-US" sz="1050" i="1" dirty="0">
                <a:solidFill>
                  <a:schemeClr val="tx1"/>
                </a:solidFill>
              </a:rPr>
              <a:t>Su9exsjK2CKqXMwq9Rusv3oZq3VAUmcwRrdGtzch53g</a:t>
            </a:r>
            <a:r>
              <a:rPr lang="en-US" sz="1050" i="1" dirty="0" smtClean="0">
                <a:solidFill>
                  <a:schemeClr val="tx1"/>
                </a:solidFill>
              </a:rPr>
              <a:t>=</a:t>
            </a:r>
            <a:r>
              <a:rPr lang="en-US" sz="1050" dirty="0" smtClean="0">
                <a:solidFill>
                  <a:schemeClr val="tx1"/>
                </a:solidFill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sz="1050" b="1" dirty="0" smtClean="0">
                <a:solidFill>
                  <a:schemeClr val="tx1"/>
                </a:solidFill>
              </a:rPr>
              <a:t>Authority</a:t>
            </a:r>
            <a:r>
              <a:rPr lang="en-US" sz="1050" dirty="0" smtClean="0">
                <a:solidFill>
                  <a:schemeClr val="tx1"/>
                </a:solidFill>
              </a:rPr>
              <a:t>=“</a:t>
            </a:r>
            <a:r>
              <a:rPr lang="en-US" sz="1050" i="1" dirty="0" smtClean="0">
                <a:solidFill>
                  <a:schemeClr val="tx1"/>
                </a:solidFill>
              </a:rPr>
              <a:t>ayrECUycvGwt3s5hLWfdTQ”</a:t>
            </a:r>
          </a:p>
          <a:p>
            <a:pPr algn="ctr">
              <a:lnSpc>
                <a:spcPct val="150000"/>
              </a:lnSpc>
            </a:pPr>
            <a:r>
              <a:rPr lang="en-US" sz="1050" b="1" dirty="0" smtClean="0">
                <a:solidFill>
                  <a:schemeClr val="tx1"/>
                </a:solidFill>
              </a:rPr>
              <a:t>Username, </a:t>
            </a:r>
            <a:r>
              <a:rPr lang="en-US" sz="1050" b="1" dirty="0" err="1" smtClean="0">
                <a:solidFill>
                  <a:schemeClr val="tx1"/>
                </a:solidFill>
              </a:rPr>
              <a:t>TGSname</a:t>
            </a:r>
            <a:r>
              <a:rPr lang="en-US" sz="1050" b="1" dirty="0" smtClean="0">
                <a:solidFill>
                  <a:schemeClr val="tx1"/>
                </a:solidFill>
              </a:rPr>
              <a:t> …</a:t>
            </a:r>
          </a:p>
        </p:txBody>
      </p:sp>
      <p:cxnSp>
        <p:nvCxnSpPr>
          <p:cNvPr id="42" name="直接箭头连接符 41"/>
          <p:cNvCxnSpPr>
            <a:stCxn id="53" idx="0"/>
          </p:cNvCxnSpPr>
          <p:nvPr/>
        </p:nvCxnSpPr>
        <p:spPr>
          <a:xfrm flipH="1" flipV="1">
            <a:off x="7167892" y="1619059"/>
            <a:ext cx="754728" cy="55806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右箭头 45"/>
          <p:cNvSpPr/>
          <p:nvPr/>
        </p:nvSpPr>
        <p:spPr>
          <a:xfrm flipH="1">
            <a:off x="107504" y="2219955"/>
            <a:ext cx="3579784" cy="34015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矩形 46"/>
          <p:cNvSpPr/>
          <p:nvPr/>
        </p:nvSpPr>
        <p:spPr>
          <a:xfrm>
            <a:off x="3778768" y="2132856"/>
            <a:ext cx="2938299" cy="6919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 Server</a:t>
            </a:r>
            <a:endParaRPr 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729143" y="1599368"/>
            <a:ext cx="2250541" cy="4547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>
                <a:solidFill>
                  <a:schemeClr val="tx1"/>
                </a:solidFill>
              </a:rPr>
              <a:t>Key_C_TGS</a:t>
            </a:r>
            <a:r>
              <a:rPr lang="en-US" sz="1050" dirty="0">
                <a:solidFill>
                  <a:schemeClr val="tx1"/>
                </a:solidFill>
              </a:rPr>
              <a:t>=“25B1B0BE7557D346B33D29B2655EF398”</a:t>
            </a:r>
          </a:p>
        </p:txBody>
      </p:sp>
      <p:sp>
        <p:nvSpPr>
          <p:cNvPr id="56" name="矩形 55"/>
          <p:cNvSpPr/>
          <p:nvPr/>
        </p:nvSpPr>
        <p:spPr>
          <a:xfrm>
            <a:off x="5636123" y="6150794"/>
            <a:ext cx="1531769" cy="6919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TGS Key Database</a:t>
            </a:r>
            <a:endParaRPr lang="en-US" sz="1600" dirty="0"/>
          </a:p>
        </p:txBody>
      </p:sp>
      <p:grpSp>
        <p:nvGrpSpPr>
          <p:cNvPr id="4096" name="组合 4095"/>
          <p:cNvGrpSpPr/>
          <p:nvPr/>
        </p:nvGrpSpPr>
        <p:grpSpPr>
          <a:xfrm>
            <a:off x="3510598" y="5517233"/>
            <a:ext cx="2125525" cy="1206906"/>
            <a:chOff x="3510598" y="5517233"/>
            <a:chExt cx="2125525" cy="1206906"/>
          </a:xfrm>
        </p:grpSpPr>
        <p:sp>
          <p:nvSpPr>
            <p:cNvPr id="52" name="圆角矩形 51"/>
            <p:cNvSpPr/>
            <p:nvPr/>
          </p:nvSpPr>
          <p:spPr>
            <a:xfrm>
              <a:off x="4418937" y="6269427"/>
              <a:ext cx="919162" cy="45471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tx1"/>
                  </a:solidFill>
                </a:rPr>
                <a:t>Key_TGS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直接箭头连接符 56"/>
            <p:cNvCxnSpPr>
              <a:stCxn id="56" idx="1"/>
              <a:endCxn id="52" idx="3"/>
            </p:cNvCxnSpPr>
            <p:nvPr/>
          </p:nvCxnSpPr>
          <p:spPr>
            <a:xfrm flipH="1">
              <a:off x="5338099" y="6496783"/>
              <a:ext cx="298024" cy="0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41" idx="3"/>
            </p:cNvCxnSpPr>
            <p:nvPr/>
          </p:nvCxnSpPr>
          <p:spPr>
            <a:xfrm flipH="1" flipV="1">
              <a:off x="3510598" y="5517233"/>
              <a:ext cx="907207" cy="970758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接箭头连接符 43"/>
          <p:cNvCxnSpPr/>
          <p:nvPr/>
        </p:nvCxnSpPr>
        <p:spPr>
          <a:xfrm flipH="1">
            <a:off x="3217156" y="1619059"/>
            <a:ext cx="1991347" cy="111612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9" name="直接连接符 4098"/>
          <p:cNvCxnSpPr/>
          <p:nvPr/>
        </p:nvCxnSpPr>
        <p:spPr>
          <a:xfrm>
            <a:off x="382228" y="6237312"/>
            <a:ext cx="28216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>
          <a:xfrm>
            <a:off x="87529" y="2296756"/>
            <a:ext cx="3691239" cy="34015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11646" y="2019757"/>
            <a:ext cx="29489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964200" y="6024965"/>
            <a:ext cx="29489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93067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1" grpId="0" animBg="1"/>
      <p:bldP spid="46" grpId="0" animBg="1"/>
      <p:bldP spid="47" grpId="0" animBg="1"/>
      <p:bldP spid="49" grpId="0" animBg="1"/>
      <p:bldP spid="56" grpId="0" animBg="1"/>
      <p:bldP spid="39" grpId="0" animBg="1"/>
      <p:bldP spid="39" grpId="1" animBg="1"/>
      <p:bldP spid="3" grpId="0" animBg="1"/>
      <p:bldP spid="43" grpId="0" animBg="1"/>
    </p:bldLst>
  </p:timing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春季</Template>
  <TotalTime>623</TotalTime>
  <Words>633</Words>
  <Application>Microsoft Office PowerPoint</Application>
  <PresentationFormat>全屏显示(4:3)</PresentationFormat>
  <Paragraphs>222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Spring</vt:lpstr>
      <vt:lpstr>Security in Emergency Situations</vt:lpstr>
      <vt:lpstr>Emergency Situations?</vt:lpstr>
      <vt:lpstr>Why Security?</vt:lpstr>
      <vt:lpstr>Project GOAL</vt:lpstr>
      <vt:lpstr>System Component</vt:lpstr>
      <vt:lpstr>Basic Security</vt:lpstr>
      <vt:lpstr>Advanced Security</vt:lpstr>
      <vt:lpstr>Communication Encryption</vt:lpstr>
      <vt:lpstr>Server End</vt:lpstr>
      <vt:lpstr>Client End</vt:lpstr>
      <vt:lpstr>Server End</vt:lpstr>
      <vt:lpstr>Client End</vt:lpstr>
      <vt:lpstr>Server End</vt:lpstr>
      <vt:lpstr>Client End</vt:lpstr>
      <vt:lpstr>If we still have time…</vt:lpstr>
      <vt:lpstr>More Features</vt:lpstr>
      <vt:lpstr>Some Problems to Solve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in Emergency Situations</dc:title>
  <dc:creator>Junzai</dc:creator>
  <cp:lastModifiedBy>Junzai</cp:lastModifiedBy>
  <cp:revision>67</cp:revision>
  <dcterms:created xsi:type="dcterms:W3CDTF">2013-11-06T01:32:47Z</dcterms:created>
  <dcterms:modified xsi:type="dcterms:W3CDTF">2013-11-07T06:34:00Z</dcterms:modified>
</cp:coreProperties>
</file>