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65" r:id="rId6"/>
    <p:sldId id="266" r:id="rId7"/>
    <p:sldId id="267" r:id="rId8"/>
    <p:sldId id="273" r:id="rId9"/>
    <p:sldId id="271" r:id="rId10"/>
    <p:sldId id="268" r:id="rId11"/>
    <p:sldId id="272" r:id="rId12"/>
    <p:sldId id="264" r:id="rId13"/>
  </p:sldIdLst>
  <p:sldSz cx="9144000" cy="6858000" type="screen4x3"/>
  <p:notesSz cx="6997700" cy="92837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3739F75B-3842-4986-B379-A25F65D2E2D9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75F11ED1-D598-4A47-B7BF-1BC22F958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866387FC-CCBE-45D6-8023-B2729909DF51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BE1686F5-D9B0-4B87-9E68-28AD15F2A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 lang="en-US" smtClean="0"/>
              <a:pPr/>
              <a:t>1/18/2012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 lang="en-US" smtClean="0"/>
              <a:pPr/>
              <a:t>1/18/2012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en-US" smtClean="0"/>
              <a:pPr/>
              <a:t>1/18/2012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 smtClean="0"/>
              <a:t>Образец заголовка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noProof="1" smtClean="0"/>
              <a:t>Образец текста</a:t>
            </a:r>
          </a:p>
          <a:p>
            <a:pPr lvl="1"/>
            <a:r>
              <a:rPr lang="ru-RU" noProof="1" smtClean="0"/>
              <a:t>Второй уровень</a:t>
            </a:r>
          </a:p>
          <a:p>
            <a:pPr lvl="2"/>
            <a:r>
              <a:rPr lang="ru-RU" noProof="1" smtClean="0"/>
              <a:t>Третий уровень</a:t>
            </a:r>
          </a:p>
          <a:p>
            <a:pPr lvl="3"/>
            <a:r>
              <a:rPr lang="ru-RU" noProof="1" smtClean="0"/>
              <a:t>Четвертый уровень</a:t>
            </a:r>
          </a:p>
          <a:p>
            <a:pPr lvl="4"/>
            <a:r>
              <a:rPr lang="ru-RU" noProof="1" smtClean="0"/>
              <a:t>Пятый уровень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noProof="1" smtClean="0"/>
              <a:t>Образец текста</a:t>
            </a:r>
          </a:p>
          <a:p>
            <a:pPr lvl="1"/>
            <a:r>
              <a:rPr lang="ru-RU" noProof="1" smtClean="0"/>
              <a:t>Второй уровень</a:t>
            </a:r>
          </a:p>
          <a:p>
            <a:pPr lvl="2"/>
            <a:r>
              <a:rPr lang="ru-RU" noProof="1" smtClean="0"/>
              <a:t>Третий уровень</a:t>
            </a:r>
          </a:p>
          <a:p>
            <a:pPr lvl="3"/>
            <a:r>
              <a:rPr lang="ru-RU" noProof="1" smtClean="0"/>
              <a:t>Четвертый уровень</a:t>
            </a:r>
          </a:p>
          <a:p>
            <a:pPr lvl="4"/>
            <a:r>
              <a:rPr lang="ru-RU" noProof="1" smtClean="0"/>
              <a:t>Пятый уровень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 smtClean="0"/>
              <a:t>Образец заголовка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noProof="1" smtClean="0"/>
              <a:t>Образец текста</a:t>
            </a:r>
          </a:p>
          <a:p>
            <a:pPr lvl="1"/>
            <a:r>
              <a:rPr lang="ru-RU" noProof="1" smtClean="0"/>
              <a:t>Второй уровень</a:t>
            </a:r>
          </a:p>
          <a:p>
            <a:pPr lvl="2"/>
            <a:r>
              <a:rPr lang="ru-RU" noProof="1" smtClean="0"/>
              <a:t>Третий уровень</a:t>
            </a:r>
          </a:p>
          <a:p>
            <a:pPr lvl="3"/>
            <a:r>
              <a:rPr lang="ru-RU" noProof="1" smtClean="0"/>
              <a:t>Четвертый уровень</a:t>
            </a:r>
          </a:p>
          <a:p>
            <a:pPr lvl="4"/>
            <a:r>
              <a:rPr lang="ru-RU" noProof="1" smtClean="0"/>
              <a:t>Пятый уровень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Заголовок и текст в 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 smtClean="0"/>
              <a:t>Образец заголовка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noProof="1" smtClean="0"/>
              <a:t>Образец текста</a:t>
            </a:r>
          </a:p>
          <a:p>
            <a:pPr lvl="1"/>
            <a:r>
              <a:rPr lang="ru-RU" noProof="1" smtClean="0"/>
              <a:t>Второй уровень</a:t>
            </a:r>
          </a:p>
          <a:p>
            <a:pPr lvl="2"/>
            <a:r>
              <a:rPr lang="ru-RU" noProof="1" smtClean="0"/>
              <a:t>Третий уровень</a:t>
            </a:r>
          </a:p>
          <a:p>
            <a:pPr lvl="3"/>
            <a:r>
              <a:rPr lang="ru-RU" noProof="1" smtClean="0"/>
              <a:t>Четвертый уровень</a:t>
            </a:r>
          </a:p>
          <a:p>
            <a:pPr lvl="4"/>
            <a:r>
              <a:rPr lang="ru-RU" noProof="1" smtClean="0"/>
              <a:t>Пятый уровень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noProof="1" smtClean="0"/>
              <a:t>Образец текста</a:t>
            </a:r>
          </a:p>
          <a:p>
            <a:pPr lvl="1"/>
            <a:r>
              <a:rPr lang="ru-RU" noProof="1" smtClean="0"/>
              <a:t>Второй уровень</a:t>
            </a:r>
          </a:p>
          <a:p>
            <a:pPr lvl="2"/>
            <a:r>
              <a:rPr lang="ru-RU" noProof="1" smtClean="0"/>
              <a:t>Третий уровень</a:t>
            </a:r>
          </a:p>
          <a:p>
            <a:pPr lvl="3"/>
            <a:r>
              <a:rPr lang="ru-RU" noProof="1" smtClean="0"/>
              <a:t>Четвертый уровень</a:t>
            </a:r>
          </a:p>
          <a:p>
            <a:pPr lvl="4"/>
            <a:r>
              <a:rPr lang="ru-RU" noProof="1" smtClean="0"/>
              <a:t>Пятый уровень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  <a:pPr algn="r"/>
              <a:t>1/18/2012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Mercurial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5286380" y="3685032"/>
            <a:ext cx="3208396" cy="2601488"/>
          </a:xfrm>
        </p:spPr>
        <p:txBody>
          <a:bodyPr/>
          <a:lstStyle/>
          <a:p>
            <a:pPr algn="l"/>
            <a:r>
              <a:rPr lang="en-US" dirty="0" smtClean="0"/>
              <a:t>Group 4</a:t>
            </a:r>
          </a:p>
          <a:p>
            <a:pPr algn="l"/>
            <a:r>
              <a:rPr lang="en-GB" dirty="0" err="1" smtClean="0"/>
              <a:t>Avalur</a:t>
            </a:r>
            <a:r>
              <a:rPr lang="en-GB" dirty="0" smtClean="0"/>
              <a:t>, </a:t>
            </a:r>
            <a:r>
              <a:rPr lang="en-GB" dirty="0" err="1" smtClean="0"/>
              <a:t>Divya</a:t>
            </a:r>
            <a:endParaRPr lang="en-GB" dirty="0" smtClean="0"/>
          </a:p>
          <a:p>
            <a:pPr algn="l"/>
            <a:r>
              <a:rPr lang="en-GB" dirty="0" err="1" smtClean="0"/>
              <a:t>Bekbatyrova</a:t>
            </a:r>
            <a:r>
              <a:rPr lang="en-GB" dirty="0" smtClean="0"/>
              <a:t>, </a:t>
            </a:r>
            <a:r>
              <a:rPr lang="en-GB" dirty="0" err="1" smtClean="0"/>
              <a:t>Assel</a:t>
            </a:r>
            <a:endParaRPr lang="en-GB" dirty="0" smtClean="0"/>
          </a:p>
          <a:p>
            <a:pPr algn="l"/>
            <a:r>
              <a:rPr lang="en-GB" dirty="0" err="1" smtClean="0"/>
              <a:t>Nerbonne</a:t>
            </a:r>
            <a:r>
              <a:rPr lang="en-GB" dirty="0" smtClean="0"/>
              <a:t>, </a:t>
            </a:r>
            <a:r>
              <a:rPr lang="en-GB" dirty="0" err="1" smtClean="0"/>
              <a:t>Eamon</a:t>
            </a:r>
            <a:endParaRPr lang="en-GB" dirty="0" smtClean="0"/>
          </a:p>
          <a:p>
            <a:pPr algn="l"/>
            <a:r>
              <a:rPr lang="en-GB" dirty="0" err="1" smtClean="0"/>
              <a:t>Sigurjónsdóttir</a:t>
            </a:r>
            <a:r>
              <a:rPr lang="en-GB" dirty="0" smtClean="0"/>
              <a:t>, </a:t>
            </a:r>
            <a:r>
              <a:rPr lang="en-GB" dirty="0" err="1" smtClean="0"/>
              <a:t>Sunna</a:t>
            </a:r>
            <a:endParaRPr lang="en-GB" dirty="0" smtClean="0"/>
          </a:p>
          <a:p>
            <a:pPr algn="l"/>
            <a:r>
              <a:rPr lang="en-GB" dirty="0" smtClean="0"/>
              <a:t>Suharto, </a:t>
            </a:r>
            <a:r>
              <a:rPr lang="en-GB" dirty="0" err="1" smtClean="0"/>
              <a:t>Edy</a:t>
            </a:r>
            <a:endParaRPr lang="en-GB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3786190"/>
            <a:ext cx="242889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183880" cy="857256"/>
          </a:xfrm>
        </p:spPr>
        <p:txBody>
          <a:bodyPr>
            <a:normAutofit/>
          </a:bodyPr>
          <a:lstStyle/>
          <a:p>
            <a:r>
              <a:rPr lang="en-US" sz="4500" dirty="0" smtClean="0"/>
              <a:t>Architectural Patterns</a:t>
            </a:r>
            <a:endParaRPr lang="en-US" sz="4500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500034" y="1428736"/>
            <a:ext cx="8183880" cy="4973770"/>
          </a:xfrm>
        </p:spPr>
        <p:txBody>
          <a:bodyPr/>
          <a:lstStyle/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Shared </a:t>
            </a:r>
            <a:r>
              <a:rPr lang="en-GB" dirty="0" err="1" smtClean="0"/>
              <a:t>Datastore</a:t>
            </a:r>
            <a:r>
              <a:rPr lang="en-GB" dirty="0" smtClean="0"/>
              <a:t> pattern </a:t>
            </a:r>
            <a:r>
              <a:rPr lang="en-GB" sz="2000" dirty="0" smtClean="0"/>
              <a:t>(aka Shared Repository)</a:t>
            </a:r>
          </a:p>
          <a:p>
            <a:pPr>
              <a:buNone/>
            </a:pPr>
            <a:endParaRPr lang="en-GB" dirty="0" smtClean="0"/>
          </a:p>
          <a:p>
            <a:r>
              <a:rPr lang="en-GB" i="1" dirty="0" err="1" smtClean="0"/>
              <a:t>Revlogs</a:t>
            </a:r>
            <a:endParaRPr lang="en-GB" i="1" dirty="0" smtClean="0"/>
          </a:p>
          <a:p>
            <a:r>
              <a:rPr lang="en-GB" dirty="0" smtClean="0"/>
              <a:t>Performance, reliability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5429264"/>
            <a:ext cx="1033459" cy="103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askaques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28926" y="1000108"/>
            <a:ext cx="3350260" cy="4187825"/>
          </a:xfr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5429264"/>
            <a:ext cx="1033459" cy="103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00034" y="642918"/>
            <a:ext cx="8183880" cy="1051560"/>
          </a:xfrm>
        </p:spPr>
        <p:txBody>
          <a:bodyPr>
            <a:normAutofit/>
          </a:bodyPr>
          <a:lstStyle/>
          <a:p>
            <a:r>
              <a:rPr lang="en-US" sz="4500" dirty="0" smtClean="0"/>
              <a:t>Overview</a:t>
            </a:r>
            <a:endParaRPr lang="en-US" sz="45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1285852" y="1857364"/>
            <a:ext cx="7045550" cy="3470554"/>
            <a:chOff x="1402454" y="1857364"/>
            <a:chExt cx="6929273" cy="3470554"/>
          </a:xfrm>
        </p:grpSpPr>
        <p:sp>
          <p:nvSpPr>
            <p:cNvPr id="10" name="Овал 9"/>
            <p:cNvSpPr/>
            <p:nvPr/>
          </p:nvSpPr>
          <p:spPr>
            <a:xfrm>
              <a:off x="1824008" y="4000504"/>
              <a:ext cx="632331" cy="500066"/>
            </a:xfrm>
            <a:prstGeom prst="ellipse">
              <a:avLst/>
            </a:prstGeom>
            <a:blipFill rotWithShape="0">
              <a:blip r:embed="rId3" cstate="print"/>
              <a:stretch>
                <a:fillRect/>
              </a:stretch>
            </a:blip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Овал 11"/>
            <p:cNvSpPr/>
            <p:nvPr/>
          </p:nvSpPr>
          <p:spPr>
            <a:xfrm>
              <a:off x="2948152" y="1857364"/>
              <a:ext cx="640253" cy="533185"/>
            </a:xfrm>
            <a:prstGeom prst="ellipse">
              <a:avLst/>
            </a:prstGeom>
            <a:blipFill rotWithShape="0">
              <a:blip r:embed="rId4" cstate="print"/>
              <a:stretch>
                <a:fillRect/>
              </a:stretch>
            </a:blip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Овал 13"/>
            <p:cNvSpPr/>
            <p:nvPr/>
          </p:nvSpPr>
          <p:spPr>
            <a:xfrm>
              <a:off x="2468564" y="2496610"/>
              <a:ext cx="614039" cy="531742"/>
            </a:xfrm>
            <a:prstGeom prst="ellipse">
              <a:avLst/>
            </a:prstGeom>
            <a:blipFill rotWithShape="0">
              <a:blip r:embed="rId5" cstate="print"/>
              <a:stretch>
                <a:fillRect/>
              </a:stretch>
            </a:blip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Полилиния 14"/>
            <p:cNvSpPr/>
            <p:nvPr/>
          </p:nvSpPr>
          <p:spPr>
            <a:xfrm>
              <a:off x="2350335" y="4071942"/>
              <a:ext cx="4953876" cy="439628"/>
            </a:xfrm>
            <a:custGeom>
              <a:avLst/>
              <a:gdLst>
                <a:gd name="connsiteX0" fmla="*/ 0 w 4995401"/>
                <a:gd name="connsiteY0" fmla="*/ 0 h 461606"/>
                <a:gd name="connsiteX1" fmla="*/ 4764598 w 4995401"/>
                <a:gd name="connsiteY1" fmla="*/ 0 h 461606"/>
                <a:gd name="connsiteX2" fmla="*/ 4995401 w 4995401"/>
                <a:gd name="connsiteY2" fmla="*/ 230803 h 461606"/>
                <a:gd name="connsiteX3" fmla="*/ 4764598 w 4995401"/>
                <a:gd name="connsiteY3" fmla="*/ 461606 h 461606"/>
                <a:gd name="connsiteX4" fmla="*/ 0 w 4995401"/>
                <a:gd name="connsiteY4" fmla="*/ 461606 h 461606"/>
                <a:gd name="connsiteX5" fmla="*/ 0 w 4995401"/>
                <a:gd name="connsiteY5" fmla="*/ 0 h 461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5401" h="461606">
                  <a:moveTo>
                    <a:pt x="4995401" y="461605"/>
                  </a:moveTo>
                  <a:lnTo>
                    <a:pt x="230803" y="461605"/>
                  </a:lnTo>
                  <a:lnTo>
                    <a:pt x="0" y="230803"/>
                  </a:lnTo>
                  <a:lnTo>
                    <a:pt x="230803" y="1"/>
                  </a:lnTo>
                  <a:lnTo>
                    <a:pt x="4995401" y="1"/>
                  </a:lnTo>
                  <a:lnTo>
                    <a:pt x="4995401" y="461605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7047" tIns="64771" rIns="120904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700" kern="1200" dirty="0" smtClean="0"/>
                <a:t>ARCHITECTURAL PATTERNS</a:t>
              </a:r>
              <a:endParaRPr lang="en-GB" sz="1700" kern="1200" dirty="0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2076501" y="3244223"/>
              <a:ext cx="665852" cy="523012"/>
            </a:xfrm>
            <a:prstGeom prst="ellipse">
              <a:avLst/>
            </a:prstGeom>
            <a:blipFill rotWithShape="0">
              <a:blip r:embed="rId6" cstate="print"/>
              <a:stretch>
                <a:fillRect/>
              </a:stretch>
            </a:blip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1402454" y="4740377"/>
              <a:ext cx="649302" cy="587541"/>
            </a:xfrm>
            <a:prstGeom prst="ellipse">
              <a:avLst/>
            </a:prstGeom>
            <a:blipFill rotWithShape="0">
              <a:blip r:embed="rId7" cstate="print"/>
              <a:stretch>
                <a:fillRect/>
              </a:stretch>
            </a:blip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Полилиния 12"/>
            <p:cNvSpPr/>
            <p:nvPr/>
          </p:nvSpPr>
          <p:spPr>
            <a:xfrm rot="21600000">
              <a:off x="2648881" y="3341954"/>
              <a:ext cx="5118608" cy="461608"/>
            </a:xfrm>
            <a:custGeom>
              <a:avLst/>
              <a:gdLst>
                <a:gd name="connsiteX0" fmla="*/ 0 w 5118608"/>
                <a:gd name="connsiteY0" fmla="*/ 0 h 461606"/>
                <a:gd name="connsiteX1" fmla="*/ 4887805 w 5118608"/>
                <a:gd name="connsiteY1" fmla="*/ 0 h 461606"/>
                <a:gd name="connsiteX2" fmla="*/ 5118608 w 5118608"/>
                <a:gd name="connsiteY2" fmla="*/ 230803 h 461606"/>
                <a:gd name="connsiteX3" fmla="*/ 4887805 w 5118608"/>
                <a:gd name="connsiteY3" fmla="*/ 461606 h 461606"/>
                <a:gd name="connsiteX4" fmla="*/ 0 w 5118608"/>
                <a:gd name="connsiteY4" fmla="*/ 461606 h 461606"/>
                <a:gd name="connsiteX5" fmla="*/ 0 w 5118608"/>
                <a:gd name="connsiteY5" fmla="*/ 0 h 461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18608" h="461606">
                  <a:moveTo>
                    <a:pt x="5118608" y="461605"/>
                  </a:moveTo>
                  <a:lnTo>
                    <a:pt x="230803" y="461605"/>
                  </a:lnTo>
                  <a:lnTo>
                    <a:pt x="0" y="230803"/>
                  </a:lnTo>
                  <a:lnTo>
                    <a:pt x="230803" y="1"/>
                  </a:lnTo>
                  <a:lnTo>
                    <a:pt x="5118608" y="1"/>
                  </a:lnTo>
                  <a:lnTo>
                    <a:pt x="5118608" y="461605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7047" tIns="64771" rIns="120904" bIns="64771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700" kern="1200" dirty="0" smtClean="0"/>
                <a:t>ARCHITECTUAL  VIEWS</a:t>
              </a:r>
              <a:endParaRPr lang="en-GB" sz="1700" kern="1200" dirty="0"/>
            </a:p>
          </p:txBody>
        </p:sp>
        <p:sp>
          <p:nvSpPr>
            <p:cNvPr id="11" name="Полилиния 10"/>
            <p:cNvSpPr/>
            <p:nvPr/>
          </p:nvSpPr>
          <p:spPr>
            <a:xfrm rot="21600000">
              <a:off x="3033302" y="2614652"/>
              <a:ext cx="4995401" cy="458697"/>
            </a:xfrm>
            <a:custGeom>
              <a:avLst/>
              <a:gdLst>
                <a:gd name="connsiteX0" fmla="*/ 0 w 4995401"/>
                <a:gd name="connsiteY0" fmla="*/ 0 h 458696"/>
                <a:gd name="connsiteX1" fmla="*/ 4766053 w 4995401"/>
                <a:gd name="connsiteY1" fmla="*/ 0 h 458696"/>
                <a:gd name="connsiteX2" fmla="*/ 4995401 w 4995401"/>
                <a:gd name="connsiteY2" fmla="*/ 229348 h 458696"/>
                <a:gd name="connsiteX3" fmla="*/ 4766053 w 4995401"/>
                <a:gd name="connsiteY3" fmla="*/ 458696 h 458696"/>
                <a:gd name="connsiteX4" fmla="*/ 0 w 4995401"/>
                <a:gd name="connsiteY4" fmla="*/ 458696 h 458696"/>
                <a:gd name="connsiteX5" fmla="*/ 0 w 4995401"/>
                <a:gd name="connsiteY5" fmla="*/ 0 h 458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5401" h="458696">
                  <a:moveTo>
                    <a:pt x="4995401" y="458695"/>
                  </a:moveTo>
                  <a:lnTo>
                    <a:pt x="229348" y="458695"/>
                  </a:lnTo>
                  <a:lnTo>
                    <a:pt x="0" y="229348"/>
                  </a:lnTo>
                  <a:lnTo>
                    <a:pt x="229348" y="1"/>
                  </a:lnTo>
                  <a:lnTo>
                    <a:pt x="4995401" y="1"/>
                  </a:lnTo>
                  <a:lnTo>
                    <a:pt x="4995401" y="458695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6319" tIns="64770" rIns="120904" bIns="64771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700" kern="1200" dirty="0" smtClean="0"/>
                <a:t>STAKEHOLDERS &amp; KEY DRIVERS</a:t>
              </a:r>
              <a:endParaRPr lang="en-GB" sz="1700" kern="1200" dirty="0"/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3510224" y="1928802"/>
              <a:ext cx="4821503" cy="450843"/>
            </a:xfrm>
            <a:custGeom>
              <a:avLst/>
              <a:gdLst>
                <a:gd name="connsiteX0" fmla="*/ 0 w 4821502"/>
                <a:gd name="connsiteY0" fmla="*/ 0 h 450841"/>
                <a:gd name="connsiteX1" fmla="*/ 4596082 w 4821502"/>
                <a:gd name="connsiteY1" fmla="*/ 0 h 450841"/>
                <a:gd name="connsiteX2" fmla="*/ 4821502 w 4821502"/>
                <a:gd name="connsiteY2" fmla="*/ 225421 h 450841"/>
                <a:gd name="connsiteX3" fmla="*/ 4596082 w 4821502"/>
                <a:gd name="connsiteY3" fmla="*/ 450841 h 450841"/>
                <a:gd name="connsiteX4" fmla="*/ 0 w 4821502"/>
                <a:gd name="connsiteY4" fmla="*/ 450841 h 450841"/>
                <a:gd name="connsiteX5" fmla="*/ 0 w 4821502"/>
                <a:gd name="connsiteY5" fmla="*/ 0 h 450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21502" h="450841">
                  <a:moveTo>
                    <a:pt x="4821502" y="450840"/>
                  </a:moveTo>
                  <a:lnTo>
                    <a:pt x="225420" y="450840"/>
                  </a:lnTo>
                  <a:lnTo>
                    <a:pt x="0" y="225420"/>
                  </a:lnTo>
                  <a:lnTo>
                    <a:pt x="225420" y="1"/>
                  </a:lnTo>
                  <a:lnTo>
                    <a:pt x="4821502" y="1"/>
                  </a:lnTo>
                  <a:lnTo>
                    <a:pt x="4821502" y="45084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4355" tIns="64771" rIns="120904" bIns="64771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700" dirty="0" smtClean="0"/>
                <a:t>WHAT IS MERCURIAL?</a:t>
              </a:r>
              <a:endParaRPr lang="en-GB" sz="1700" kern="1200" dirty="0"/>
            </a:p>
          </p:txBody>
        </p:sp>
        <p:sp>
          <p:nvSpPr>
            <p:cNvPr id="17" name="Полилиния 16"/>
            <p:cNvSpPr/>
            <p:nvPr/>
          </p:nvSpPr>
          <p:spPr>
            <a:xfrm rot="21600000">
              <a:off x="1936120" y="4815190"/>
              <a:ext cx="4928896" cy="455041"/>
            </a:xfrm>
            <a:custGeom>
              <a:avLst/>
              <a:gdLst>
                <a:gd name="connsiteX0" fmla="*/ 0 w 4928896"/>
                <a:gd name="connsiteY0" fmla="*/ 0 h 455040"/>
                <a:gd name="connsiteX1" fmla="*/ 4701376 w 4928896"/>
                <a:gd name="connsiteY1" fmla="*/ 0 h 455040"/>
                <a:gd name="connsiteX2" fmla="*/ 4928896 w 4928896"/>
                <a:gd name="connsiteY2" fmla="*/ 227520 h 455040"/>
                <a:gd name="connsiteX3" fmla="*/ 4701376 w 4928896"/>
                <a:gd name="connsiteY3" fmla="*/ 455040 h 455040"/>
                <a:gd name="connsiteX4" fmla="*/ 0 w 4928896"/>
                <a:gd name="connsiteY4" fmla="*/ 455040 h 455040"/>
                <a:gd name="connsiteX5" fmla="*/ 0 w 4928896"/>
                <a:gd name="connsiteY5" fmla="*/ 0 h 45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8896" h="455040">
                  <a:moveTo>
                    <a:pt x="4928896" y="455039"/>
                  </a:moveTo>
                  <a:lnTo>
                    <a:pt x="227520" y="455039"/>
                  </a:lnTo>
                  <a:lnTo>
                    <a:pt x="0" y="227520"/>
                  </a:lnTo>
                  <a:lnTo>
                    <a:pt x="227520" y="1"/>
                  </a:lnTo>
                  <a:lnTo>
                    <a:pt x="4928896" y="1"/>
                  </a:lnTo>
                  <a:lnTo>
                    <a:pt x="4928896" y="455039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405" tIns="64771" rIns="120904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700" kern="1200" dirty="0" smtClean="0"/>
                <a:t>EVALUATION &amp; RECOMMENDATIONS</a:t>
              </a:r>
              <a:endParaRPr lang="en-GB" sz="1700" kern="1200" dirty="0"/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15272" y="5429264"/>
            <a:ext cx="1033459" cy="103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183880" cy="857256"/>
          </a:xfrm>
        </p:spPr>
        <p:txBody>
          <a:bodyPr>
            <a:normAutofit/>
          </a:bodyPr>
          <a:lstStyle/>
          <a:p>
            <a:r>
              <a:rPr lang="en-US" sz="4500" dirty="0" smtClean="0"/>
              <a:t>What is Mercurial?</a:t>
            </a:r>
            <a:endParaRPr lang="en-US" sz="4500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428596" y="1571612"/>
            <a:ext cx="8183880" cy="4830894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Version Control System</a:t>
            </a:r>
          </a:p>
          <a:p>
            <a:r>
              <a:rPr lang="en-GB" dirty="0" smtClean="0"/>
              <a:t>Distributed</a:t>
            </a:r>
          </a:p>
          <a:p>
            <a:endParaRPr lang="en-GB" dirty="0" smtClean="0"/>
          </a:p>
          <a:p>
            <a:r>
              <a:rPr lang="en-GB" dirty="0" smtClean="0"/>
              <a:t>Fast, Scalable</a:t>
            </a:r>
          </a:p>
          <a:p>
            <a:endParaRPr lang="en-GB" dirty="0" smtClean="0"/>
          </a:p>
          <a:p>
            <a:r>
              <a:rPr lang="en-GB" dirty="0" err="1" smtClean="0"/>
              <a:t>BitKeeper</a:t>
            </a:r>
            <a:r>
              <a:rPr lang="en-GB" dirty="0" smtClean="0"/>
              <a:t> replacement, like Git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5429264"/>
            <a:ext cx="1033459" cy="103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183880" cy="857256"/>
          </a:xfrm>
        </p:spPr>
        <p:txBody>
          <a:bodyPr>
            <a:normAutofit/>
          </a:bodyPr>
          <a:lstStyle/>
          <a:p>
            <a:r>
              <a:rPr lang="en-US" sz="4500" dirty="0" smtClean="0"/>
              <a:t>Stakeholders</a:t>
            </a:r>
            <a:endParaRPr lang="en-US" sz="4500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500034" y="1428736"/>
            <a:ext cx="8183880" cy="4973770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End </a:t>
            </a:r>
            <a:r>
              <a:rPr lang="en-GB" dirty="0" smtClean="0"/>
              <a:t>user (programmer)</a:t>
            </a:r>
            <a:endParaRPr lang="en-GB" dirty="0" smtClean="0"/>
          </a:p>
          <a:p>
            <a:r>
              <a:rPr lang="en-GB" dirty="0" smtClean="0"/>
              <a:t>Mercurial project </a:t>
            </a:r>
            <a:r>
              <a:rPr lang="en-GB" dirty="0" smtClean="0"/>
              <a:t>leader (Matt </a:t>
            </a:r>
            <a:r>
              <a:rPr lang="en-GB" dirty="0" err="1" smtClean="0"/>
              <a:t>Mackall</a:t>
            </a:r>
            <a:r>
              <a:rPr lang="en-GB" dirty="0" smtClean="0"/>
              <a:t>)</a:t>
            </a:r>
            <a:endParaRPr lang="en-GB" dirty="0" smtClean="0"/>
          </a:p>
          <a:p>
            <a:r>
              <a:rPr lang="en-GB" dirty="0" smtClean="0"/>
              <a:t>Mercurial software developer</a:t>
            </a:r>
          </a:p>
          <a:p>
            <a:r>
              <a:rPr lang="en-GB" dirty="0" smtClean="0"/>
              <a:t>Patch/extension </a:t>
            </a:r>
            <a:r>
              <a:rPr lang="en-GB" dirty="0" smtClean="0"/>
              <a:t>developers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5429264"/>
            <a:ext cx="1033459" cy="103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183880" cy="857256"/>
          </a:xfrm>
        </p:spPr>
        <p:txBody>
          <a:bodyPr>
            <a:normAutofit/>
          </a:bodyPr>
          <a:lstStyle/>
          <a:p>
            <a:r>
              <a:rPr lang="en-US" sz="4500" dirty="0" smtClean="0"/>
              <a:t>Key Drivers</a:t>
            </a:r>
            <a:endParaRPr lang="en-US" sz="4500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500034" y="1428736"/>
            <a:ext cx="8183880" cy="4973770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Performance</a:t>
            </a:r>
          </a:p>
          <a:p>
            <a:r>
              <a:rPr lang="en-GB" dirty="0" smtClean="0"/>
              <a:t>Usability</a:t>
            </a:r>
            <a:endParaRPr lang="en-GB" dirty="0" smtClean="0"/>
          </a:p>
          <a:p>
            <a:r>
              <a:rPr lang="en-GB" dirty="0" smtClean="0"/>
              <a:t>Extensibility</a:t>
            </a:r>
            <a:endParaRPr lang="en-GB" dirty="0" smtClean="0"/>
          </a:p>
          <a:p>
            <a:r>
              <a:rPr lang="en-GB" dirty="0" smtClean="0"/>
              <a:t>Portability</a:t>
            </a:r>
          </a:p>
          <a:p>
            <a:r>
              <a:rPr lang="en-GB" dirty="0" smtClean="0"/>
              <a:t>Reliability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5429264"/>
            <a:ext cx="1033459" cy="103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183880" cy="857256"/>
          </a:xfrm>
        </p:spPr>
        <p:txBody>
          <a:bodyPr>
            <a:normAutofit/>
          </a:bodyPr>
          <a:lstStyle/>
          <a:p>
            <a:r>
              <a:rPr lang="en-US" sz="4500" dirty="0" smtClean="0"/>
              <a:t>Architectural Views</a:t>
            </a:r>
            <a:endParaRPr lang="en-US" sz="4500" dirty="0"/>
          </a:p>
        </p:txBody>
      </p:sp>
      <p:pic>
        <p:nvPicPr>
          <p:cNvPr id="5" name="Содержимое 4" descr="Mercurial-comp-diag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49672" y="1428736"/>
            <a:ext cx="6228248" cy="4357718"/>
          </a:xfr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15272" y="5429264"/>
            <a:ext cx="1033459" cy="103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183880" cy="857256"/>
          </a:xfrm>
        </p:spPr>
        <p:txBody>
          <a:bodyPr>
            <a:normAutofit/>
          </a:bodyPr>
          <a:lstStyle/>
          <a:p>
            <a:r>
              <a:rPr lang="en-US" sz="4500" dirty="0" smtClean="0"/>
              <a:t>Architectural Views</a:t>
            </a:r>
            <a:endParaRPr lang="en-US" sz="4500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500034" y="1428736"/>
            <a:ext cx="8183880" cy="4973770"/>
          </a:xfrm>
        </p:spPr>
        <p:txBody>
          <a:bodyPr/>
          <a:lstStyle/>
          <a:p>
            <a:endParaRPr lang="en-GB" dirty="0" smtClean="0"/>
          </a:p>
          <a:p>
            <a:pPr>
              <a:buNone/>
            </a:pPr>
            <a:r>
              <a:rPr lang="en-GB" dirty="0" smtClean="0"/>
              <a:t>Logical view:</a:t>
            </a:r>
          </a:p>
          <a:p>
            <a:r>
              <a:rPr lang="en-GB" dirty="0" smtClean="0"/>
              <a:t>common commands </a:t>
            </a:r>
          </a:p>
          <a:p>
            <a:pPr>
              <a:buNone/>
            </a:pPr>
            <a:r>
              <a:rPr lang="en-GB" dirty="0" smtClean="0"/>
              <a:t>(clone, update, pull, commit, push)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Process view:</a:t>
            </a:r>
          </a:p>
          <a:p>
            <a:r>
              <a:rPr lang="en-GB" dirty="0" smtClean="0"/>
              <a:t>(manifest, </a:t>
            </a:r>
            <a:r>
              <a:rPr lang="en-GB" dirty="0" err="1" smtClean="0"/>
              <a:t>filelog</a:t>
            </a:r>
            <a:r>
              <a:rPr lang="en-GB" dirty="0" smtClean="0"/>
              <a:t>, </a:t>
            </a:r>
            <a:r>
              <a:rPr lang="en-GB" dirty="0" err="1" smtClean="0"/>
              <a:t>changeset</a:t>
            </a:r>
            <a:r>
              <a:rPr lang="en-GB" dirty="0" smtClean="0"/>
              <a:t>, </a:t>
            </a:r>
            <a:r>
              <a:rPr lang="en-GB" dirty="0" err="1" smtClean="0"/>
              <a:t>revlog</a:t>
            </a:r>
            <a:r>
              <a:rPr lang="en-GB" dirty="0" smtClean="0"/>
              <a:t>) 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5429264"/>
            <a:ext cx="1033459" cy="103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183880" cy="857256"/>
          </a:xfrm>
        </p:spPr>
        <p:txBody>
          <a:bodyPr>
            <a:normAutofit/>
          </a:bodyPr>
          <a:lstStyle/>
          <a:p>
            <a:r>
              <a:rPr lang="en-US" sz="4500" dirty="0" smtClean="0"/>
              <a:t>Architectural Patterns</a:t>
            </a:r>
            <a:endParaRPr lang="en-US" sz="4500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500034" y="1428736"/>
            <a:ext cx="8183880" cy="4973770"/>
          </a:xfrm>
        </p:spPr>
        <p:txBody>
          <a:bodyPr/>
          <a:lstStyle/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Proxy pattern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Extensibility</a:t>
            </a:r>
          </a:p>
          <a:p>
            <a:endParaRPr lang="en-GB" dirty="0" smtClean="0"/>
          </a:p>
          <a:p>
            <a:r>
              <a:rPr lang="en-GB" dirty="0" smtClean="0"/>
              <a:t>Interactio</a:t>
            </a:r>
            <a:r>
              <a:rPr lang="en-GB" dirty="0" smtClean="0"/>
              <a:t>n with other repositories via proxy object</a:t>
            </a:r>
          </a:p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5429264"/>
            <a:ext cx="1033459" cy="103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183880" cy="857256"/>
          </a:xfrm>
        </p:spPr>
        <p:txBody>
          <a:bodyPr>
            <a:normAutofit/>
          </a:bodyPr>
          <a:lstStyle/>
          <a:p>
            <a:r>
              <a:rPr lang="en-US" sz="4500" dirty="0" smtClean="0"/>
              <a:t>Architectural Patterns</a:t>
            </a:r>
            <a:endParaRPr lang="en-US" sz="4500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500034" y="1428736"/>
            <a:ext cx="8183880" cy="4973770"/>
          </a:xfrm>
        </p:spPr>
        <p:txBody>
          <a:bodyPr/>
          <a:lstStyle/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Peer-to-peer pattern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Reliability, </a:t>
            </a:r>
            <a:r>
              <a:rPr lang="en-GB" dirty="0" smtClean="0"/>
              <a:t>Performance</a:t>
            </a:r>
          </a:p>
          <a:p>
            <a:endParaRPr lang="en-GB" dirty="0" smtClean="0"/>
          </a:p>
          <a:p>
            <a:r>
              <a:rPr lang="en-GB" dirty="0" smtClean="0"/>
              <a:t>Repositories are peers (not components)</a:t>
            </a:r>
          </a:p>
          <a:p>
            <a:r>
              <a:rPr lang="en-GB" dirty="0" smtClean="0"/>
              <a:t>Communication via Client-Server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5429264"/>
            <a:ext cx="1033459" cy="103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010090249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89960CF-9239-4220-9465-12A4532FCB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TS010090249</Template>
  <TotalTime>0</TotalTime>
  <Words>170</Words>
  <Application>Microsoft Office PowerPoint</Application>
  <PresentationFormat>Экран (4:3)</PresentationFormat>
  <Paragraphs>87</Paragraphs>
  <Slides>11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TS010090249</vt:lpstr>
      <vt:lpstr>Mercurial</vt:lpstr>
      <vt:lpstr>Overview</vt:lpstr>
      <vt:lpstr>What is Mercurial?</vt:lpstr>
      <vt:lpstr>Stakeholders</vt:lpstr>
      <vt:lpstr>Key Drivers</vt:lpstr>
      <vt:lpstr>Architectural Views</vt:lpstr>
      <vt:lpstr>Architectural Views</vt:lpstr>
      <vt:lpstr>Architectural Patterns</vt:lpstr>
      <vt:lpstr>Architectural Patterns</vt:lpstr>
      <vt:lpstr>Architectural Patterns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2012-01-18T00:08:10Z</dcterms:created>
  <dcterms:modified xsi:type="dcterms:W3CDTF">2012-01-18T12:00:01Z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TC100902499990</vt:lpwstr>
  </property>
</Properties>
</file>