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D5D9-ED80-0F1C-ACBF-261F039F2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2005B-C1E4-797C-C909-3512C4B0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4BBA1-C24E-305F-DFDA-AB0AC84D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FB8A-60A1-4985-B53A-F1ECC69757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D7F8-FD3D-4053-FF49-09B2B6B5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F83B-AFBB-13B7-561E-B7E5D79B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795-30A4-4EFD-9AE7-5F6AD048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20D5-72D2-24E5-3B28-8EE79969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0A670-20D8-6E82-172F-C3B65DB4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C3CE-FDF9-C92F-A996-7CF05A6E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FB8A-60A1-4985-B53A-F1ECC69757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5138-0B3F-7226-CBE5-34CCC60A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5684-D9C5-25E7-9B1D-5F4AAA48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795-30A4-4EFD-9AE7-5F6AD048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8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DA793-6ADD-8C68-7424-03BC7F3A0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4BEF2-A08B-66A2-D84C-6F66CE084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03DF-1101-0B7D-F128-DED3C53D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FB8A-60A1-4985-B53A-F1ECC69757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67BAD-FC83-3032-0B23-8BA541C8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F51CD-C7F6-9DB9-B1A5-C75F0AEF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795-30A4-4EFD-9AE7-5F6AD048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46B9-0524-FF25-51F1-97F850B0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FD0E-AEF9-80F3-9570-25FBD5C6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2DFE-06E8-082C-C1EC-7C88E58E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FB8A-60A1-4985-B53A-F1ECC69757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0BF63-48F8-E62A-0259-29E70BDD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87F7-5490-88A4-E1CE-CA014AAB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795-30A4-4EFD-9AE7-5F6AD048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B1F-AD00-636C-8CC8-64F9EDB5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1596E-2CB2-9169-A332-9D853B8C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11C5D-AB85-0906-BE21-795126E6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FB8A-60A1-4985-B53A-F1ECC69757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49A5-7D8B-482B-3946-3A3F3996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C3B3-18F6-92DD-17B9-4E7751B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795-30A4-4EFD-9AE7-5F6AD048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D2C7-5359-32E2-1594-F7C4797A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9E024-F78D-AA9D-99D0-315E6C553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9863-0602-4966-5323-B92FFF53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D2F40-5F5E-46AF-D9C7-0F52650C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FB8A-60A1-4985-B53A-F1ECC69757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5F5B-E84C-14D3-29E3-BAF51A8A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1D56-FA76-6FA3-CED6-073BDE50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795-30A4-4EFD-9AE7-5F6AD048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6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B0AD-F7F7-8B4D-AF04-57C66DE7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5B647-B99C-E02E-A394-E507B284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B7E87-75F9-DA6E-14D9-C4ED95770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DB2AF-F8F0-796B-E6E8-24B389C3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E74EF-ACC2-49B5-E574-F0DA6B06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F924A-64AB-0E5F-49E2-4B6190E8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FB8A-60A1-4985-B53A-F1ECC69757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B50F9-C0CF-6852-42C0-0657DD20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BA926-8C30-292C-D687-89D16B71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795-30A4-4EFD-9AE7-5F6AD048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1CE5-B050-FBF2-D026-89C58913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4F7A6-197B-F9F0-3160-90847A9C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FB8A-60A1-4985-B53A-F1ECC69757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64A65-133C-3A39-1BDF-47842A00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8B050-16F8-2C8C-DF3A-71B247A2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795-30A4-4EFD-9AE7-5F6AD048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156D2-A936-3744-679B-FC6C7EC7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FB8A-60A1-4985-B53A-F1ECC69757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B4C47-C59A-CECA-2B51-81F03B55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E948-0FDF-BEFF-7561-A1AD1F10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795-30A4-4EFD-9AE7-5F6AD048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AB9B-A67C-F622-2C3C-E3730B9B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AFCF-8103-A6F5-71CF-E924220B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4F55B-F8D1-6B67-06D3-BA28E5EB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6DAD5-166F-5C31-F546-D38E4B11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FB8A-60A1-4985-B53A-F1ECC69757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1EF2B-2C21-9622-B07F-6F0DE05D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F178E-BB85-D30A-4C40-87249B5C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795-30A4-4EFD-9AE7-5F6AD048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13AD-52DC-1AC0-9FE2-E8A5F57C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28D58-4B8D-5125-23FC-0FA80FC58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7CEA4-F49A-7EC3-0C52-494270EF2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5AC1-AADA-5273-236D-2FB6225C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FB8A-60A1-4985-B53A-F1ECC69757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0560A-A41A-3BCE-A5C6-49B1E7D2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08EB-F5AC-90C7-DAF9-D0DC7E56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795-30A4-4EFD-9AE7-5F6AD048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6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AC1D5-7F36-A34B-FFDE-CDDFFB9F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586B-D77A-7797-EC3C-32DFCFFB1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30EC7-69CA-FAEA-6A59-F5928D9E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8FB8A-60A1-4985-B53A-F1ECC69757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0048-622D-5E05-5255-057663A65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4176F-4FC9-EFB6-1BC8-454AB384B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1795-30A4-4EFD-9AE7-5F6AD048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1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culture.healthcare/defining-just-culture/" TargetMode="External"/><Relationship Id="rId2" Type="http://schemas.openxmlformats.org/officeDocument/2006/relationships/hyperlink" Target="https://bmjopenquality.bmj.com/content/12/1/e0020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4911-6A01-92DD-6BF5-07A70479D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Barriers to Implementing a Just, Learning Culture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BC97-D62C-287F-F64C-23B38D0A2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Ean Masoner</a:t>
            </a:r>
          </a:p>
          <a:p>
            <a:r>
              <a:rPr lang="en-US" dirty="0"/>
              <a:t>CSD-380</a:t>
            </a:r>
          </a:p>
          <a:p>
            <a:r>
              <a:rPr lang="en-US" dirty="0"/>
              <a:t>Module-9 Assignment</a:t>
            </a:r>
          </a:p>
        </p:txBody>
      </p:sp>
    </p:spTree>
    <p:extLst>
      <p:ext uri="{BB962C8B-B14F-4D97-AF65-F5344CB8AC3E}">
        <p14:creationId xmlns:p14="http://schemas.microsoft.com/office/powerpoint/2010/main" val="187548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B620-0395-CCBA-25DA-5972C973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Just Culture?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0E42-6A08-21FD-9D61-4895B2AB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culture that promotes fairness, learning from errors, and psychological safety</a:t>
            </a:r>
          </a:p>
          <a:p>
            <a:r>
              <a:rPr lang="en-US" dirty="0"/>
              <a:t>Goal: Shift from blame to accountability and improvement</a:t>
            </a:r>
          </a:p>
          <a:p>
            <a:r>
              <a:rPr lang="en-US" dirty="0"/>
              <a:t>Key elements: Transparency, trust, and open communication.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6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36E7-B96B-F088-D3FF-B29AB3AA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Common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8A13-8EE0-4E80-1CAF-B2C5E1F7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Resistance to change</a:t>
            </a:r>
          </a:p>
          <a:p>
            <a:r>
              <a:rPr lang="en-US" dirty="0"/>
              <a:t>Fear of punishment or litigation</a:t>
            </a:r>
          </a:p>
          <a:p>
            <a:r>
              <a:rPr lang="en-US" dirty="0"/>
              <a:t>Lack of leadership commitment</a:t>
            </a:r>
          </a:p>
          <a:p>
            <a:r>
              <a:rPr lang="en-US" dirty="0"/>
              <a:t>Poor communication structures</a:t>
            </a:r>
          </a:p>
          <a:p>
            <a:r>
              <a:rPr lang="en-US" dirty="0"/>
              <a:t>Cultural norms favoring blame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0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AA37-3A93-4A80-B032-9AA5F2A7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C793-8D99-F2B9-95C1-784DA147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Deep-rooted hierarchical structures</a:t>
            </a:r>
          </a:p>
          <a:p>
            <a:r>
              <a:rPr lang="en-US" dirty="0"/>
              <a:t>Legacy policies that emphasize punishment</a:t>
            </a:r>
          </a:p>
          <a:p>
            <a:r>
              <a:rPr lang="en-US" dirty="0"/>
              <a:t>Lack of clarity on what a “just culture” is</a:t>
            </a:r>
          </a:p>
          <a:p>
            <a:r>
              <a:rPr lang="en-US" dirty="0"/>
              <a:t>Staff skepticism due to past experiences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0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E6D7-1A67-785F-8C06-8495EB44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and Psychological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9652-8677-BE12-A7EB-30E923997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Fear of disciplinary action or job loss</a:t>
            </a:r>
          </a:p>
          <a:p>
            <a:r>
              <a:rPr lang="en-US" dirty="0"/>
              <a:t>Underreporting of errors due to stigma</a:t>
            </a:r>
          </a:p>
          <a:p>
            <a:r>
              <a:rPr lang="en-US" dirty="0"/>
              <a:t>Lack of trust in managements response</a:t>
            </a:r>
          </a:p>
          <a:p>
            <a:r>
              <a:rPr lang="en-US" dirty="0"/>
              <a:t>Emotional toll on staff involved in incidents</a:t>
            </a:r>
          </a:p>
        </p:txBody>
      </p:sp>
    </p:spTree>
    <p:extLst>
      <p:ext uri="{BB962C8B-B14F-4D97-AF65-F5344CB8AC3E}">
        <p14:creationId xmlns:p14="http://schemas.microsoft.com/office/powerpoint/2010/main" val="25055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DEC0-61F1-DFEF-5EF8-81D8D16A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&amp; Policy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1108-4009-2AB0-89F0-C0A28941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Inconsistent application of just culture principles</a:t>
            </a:r>
          </a:p>
          <a:p>
            <a:r>
              <a:rPr lang="en-US" dirty="0"/>
              <a:t>Absence of formal training for leaders</a:t>
            </a:r>
          </a:p>
          <a:p>
            <a:r>
              <a:rPr lang="en-US" dirty="0"/>
              <a:t>Conflicting priorities like performance vs. safety</a:t>
            </a:r>
          </a:p>
          <a:p>
            <a:r>
              <a:rPr lang="en-US" dirty="0"/>
              <a:t>Regulatory pressures that emphasize individual fault</a:t>
            </a:r>
          </a:p>
        </p:txBody>
      </p:sp>
    </p:spTree>
    <p:extLst>
      <p:ext uri="{BB962C8B-B14F-4D97-AF65-F5344CB8AC3E}">
        <p14:creationId xmlns:p14="http://schemas.microsoft.com/office/powerpoint/2010/main" val="334852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8AFA-EB8A-B689-A7F2-D2A73B38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&amp; Transparency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20B4-68A3-44C1-0AC9-E212D5E5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feedback loops after incident reporting</a:t>
            </a:r>
          </a:p>
          <a:p>
            <a:r>
              <a:rPr lang="en-US" dirty="0"/>
              <a:t>Limited cross-team collaboration</a:t>
            </a:r>
          </a:p>
          <a:p>
            <a:r>
              <a:rPr lang="en-US" dirty="0"/>
              <a:t>Confidentiality concerns</a:t>
            </a:r>
          </a:p>
          <a:p>
            <a:r>
              <a:rPr lang="en-US" dirty="0"/>
              <a:t>Misalignment between policy and practice</a:t>
            </a:r>
          </a:p>
        </p:txBody>
      </p:sp>
    </p:spTree>
    <p:extLst>
      <p:ext uri="{BB962C8B-B14F-4D97-AF65-F5344CB8AC3E}">
        <p14:creationId xmlns:p14="http://schemas.microsoft.com/office/powerpoint/2010/main" val="201237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C42E-BAAD-4BCB-4742-731C22BE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B604-ED32-FAF9-CE4A-9B7C6B2C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Tasker,A</a:t>
            </a:r>
            <a:r>
              <a:rPr lang="en-US" dirty="0"/>
              <a:t>. (January,2023). How effectively has a just culture been adopted? BJM.</a:t>
            </a:r>
          </a:p>
          <a:p>
            <a:pPr marL="0" indent="0">
              <a:buNone/>
            </a:pPr>
            <a:r>
              <a:rPr lang="en-US" dirty="0"/>
              <a:t>Retrieved from: </a:t>
            </a:r>
            <a:r>
              <a:rPr lang="en-US" dirty="0">
                <a:hlinkClick r:id="rId2"/>
              </a:rPr>
              <a:t>How effectively has a Just Culture been adopted? A qualitative study to </a:t>
            </a:r>
            <a:r>
              <a:rPr lang="en-US" dirty="0" err="1">
                <a:hlinkClick r:id="rId2"/>
              </a:rPr>
              <a:t>analyse</a:t>
            </a:r>
            <a:r>
              <a:rPr lang="en-US" dirty="0">
                <a:hlinkClick r:id="rId2"/>
              </a:rPr>
              <a:t> the attitudes and </a:t>
            </a:r>
            <a:r>
              <a:rPr lang="en-US" dirty="0" err="1">
                <a:hlinkClick r:id="rId2"/>
              </a:rPr>
              <a:t>behaviours</a:t>
            </a:r>
            <a:r>
              <a:rPr lang="en-US" dirty="0">
                <a:hlinkClick r:id="rId2"/>
              </a:rPr>
              <a:t> of clinicians and managers to clinical incident management within an NHS Hospital Trust and identify enablers and barriers to achieving a Just Culture | BMJ Open Quality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JustCulture. (N.D.). Defining Just Culture. JustCulture.</a:t>
            </a:r>
          </a:p>
          <a:p>
            <a:pPr marL="0" indent="0">
              <a:buNone/>
            </a:pPr>
            <a:r>
              <a:rPr lang="en-US" dirty="0"/>
              <a:t>Retrieved from: </a:t>
            </a:r>
            <a:r>
              <a:rPr lang="en-US" dirty="0">
                <a:hlinkClick r:id="rId3"/>
              </a:rPr>
              <a:t>Defining Just Culture | Just Culture in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7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Barriers to Implementing a Just, Learning Culture </vt:lpstr>
      <vt:lpstr>What is a Just Culture?</vt:lpstr>
      <vt:lpstr>Overview of Common Barriers</vt:lpstr>
      <vt:lpstr>Organizational Resistance</vt:lpstr>
      <vt:lpstr>Fear and Psychological Safety</vt:lpstr>
      <vt:lpstr>Leadership &amp; Policy Challenges</vt:lpstr>
      <vt:lpstr>Communication &amp; Transparency Issues</vt:lpstr>
      <vt:lpstr>Sources</vt:lpstr>
    </vt:vector>
  </TitlesOfParts>
  <Company>Tyson Foods,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Masoner, Ean</dc:creator>
  <cp:lastModifiedBy>Masoner, Ean</cp:lastModifiedBy>
  <cp:revision>1</cp:revision>
  <dcterms:created xsi:type="dcterms:W3CDTF">2025-07-03T15:10:53Z</dcterms:created>
  <dcterms:modified xsi:type="dcterms:W3CDTF">2025-07-03T15:23:04Z</dcterms:modified>
</cp:coreProperties>
</file>