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8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8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8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A19BE-C8A3-D443-AEBB-74DD36CA83E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557B-E3CB-6946-8142-8472D9827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umd.edu/ir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dvancingconflictresearch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1293-6F29-CD4E-8A8D-060E8E216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Qualitative Data Collection: International Fieldwork and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8BF9E-E15E-5247-AFA0-D781E669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</a:t>
            </a:r>
            <a:r>
              <a:rPr lang="en-US" dirty="0" err="1"/>
              <a:t>Kopchick</a:t>
            </a:r>
            <a:endParaRPr lang="en-US" dirty="0"/>
          </a:p>
          <a:p>
            <a:r>
              <a:rPr lang="en-US" dirty="0"/>
              <a:t>10/6/20</a:t>
            </a:r>
          </a:p>
        </p:txBody>
      </p:sp>
    </p:spTree>
    <p:extLst>
      <p:ext uri="{BB962C8B-B14F-4D97-AF65-F5344CB8AC3E}">
        <p14:creationId xmlns:p14="http://schemas.microsoft.com/office/powerpoint/2010/main" val="171724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7647-3F0A-7D42-924E-F67B17C7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Snowball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5356-ACC2-2040-9A33-EBD30BDD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way to recruit subjects in certain circumstances</a:t>
            </a:r>
          </a:p>
          <a:p>
            <a:r>
              <a:rPr lang="en-US" dirty="0"/>
              <a:t>Limits swathe of population you’ll be speaking to</a:t>
            </a:r>
          </a:p>
          <a:p>
            <a:r>
              <a:rPr lang="en-US" dirty="0"/>
              <a:t>Similar to circular reporting also need to be cautious of:</a:t>
            </a:r>
          </a:p>
          <a:p>
            <a:pPr lvl="1"/>
            <a:r>
              <a:rPr lang="en-US" dirty="0"/>
              <a:t>Sharing too much information about who you’ve talked to and what they said</a:t>
            </a:r>
          </a:p>
          <a:p>
            <a:pPr lvl="1"/>
            <a:r>
              <a:rPr lang="en-US" dirty="0"/>
              <a:t>A) It violates confidentiality</a:t>
            </a:r>
          </a:p>
          <a:p>
            <a:pPr lvl="1"/>
            <a:r>
              <a:rPr lang="en-US" dirty="0"/>
              <a:t>B) Can contribute to biased responses. You’re not aware of the relationship dynamics occurring in a network (in-fighting, competition, etc.) </a:t>
            </a:r>
          </a:p>
          <a:p>
            <a:pPr lvl="2"/>
            <a:r>
              <a:rPr lang="en-US" dirty="0"/>
              <a:t>Subjects could alter their responses to fit the narrative a friend or superior provided</a:t>
            </a:r>
          </a:p>
          <a:p>
            <a:pPr lvl="2"/>
            <a:r>
              <a:rPr lang="en-US" dirty="0"/>
              <a:t>Or alter them to dispute a narrative provided by a rival</a:t>
            </a:r>
          </a:p>
          <a:p>
            <a:pPr lvl="2"/>
            <a:r>
              <a:rPr lang="en-US" dirty="0"/>
              <a:t>This could also all be happening behind the scenes (they’re familiar with what the other person would tell you, another reason to be careful with snowball sampling)</a:t>
            </a:r>
          </a:p>
        </p:txBody>
      </p:sp>
    </p:spTree>
    <p:extLst>
      <p:ext uri="{BB962C8B-B14F-4D97-AF65-F5344CB8AC3E}">
        <p14:creationId xmlns:p14="http://schemas.microsoft.com/office/powerpoint/2010/main" val="382561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0F8D-F4CA-1D43-ACF6-074B0F2E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15D7-1C9C-334C-A9E0-881B3F1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Interview Research in Political Science. </a:t>
            </a:r>
            <a:r>
              <a:rPr lang="en-US" dirty="0"/>
              <a:t>Ed. Layna Mosley. 2013. </a:t>
            </a:r>
            <a:r>
              <a:rPr lang="en-US" dirty="0" err="1"/>
              <a:t>Ithica</a:t>
            </a:r>
            <a:r>
              <a:rPr lang="en-US" dirty="0"/>
              <a:t>, NY: Cornell University Press.</a:t>
            </a:r>
          </a:p>
          <a:p>
            <a:r>
              <a:rPr lang="en-US" dirty="0"/>
              <a:t>Weiss, Robert. 1993. </a:t>
            </a:r>
            <a:r>
              <a:rPr lang="en-US" i="1" dirty="0"/>
              <a:t>Learning from Strangers: The Art and Method of Qualitative Interview Studies</a:t>
            </a:r>
            <a:r>
              <a:rPr lang="en-US" dirty="0"/>
              <a:t>. New York: Free Press.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7885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C1E0-5433-744C-B30A-B6B70E52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Your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15FB-422E-8B4B-B622-E9DED79D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how interviews fit into the broader methodology of your paper</a:t>
            </a:r>
          </a:p>
          <a:p>
            <a:pPr lvl="1"/>
            <a:r>
              <a:rPr lang="en-US" dirty="0"/>
              <a:t>Are they a core component of hypothesis testing?</a:t>
            </a:r>
          </a:p>
          <a:p>
            <a:pPr lvl="1"/>
            <a:r>
              <a:rPr lang="en-US" dirty="0"/>
              <a:t>Or do they add a narrative?</a:t>
            </a:r>
          </a:p>
          <a:p>
            <a:r>
              <a:rPr lang="en-US" dirty="0"/>
              <a:t>Interviews can also serve to build relationships for future fieldwork and as “soaking and poking” or theory-building</a:t>
            </a:r>
          </a:p>
          <a:p>
            <a:r>
              <a:rPr lang="en-US" dirty="0"/>
              <a:t>Learning by doing is also important tactic</a:t>
            </a:r>
          </a:p>
        </p:txBody>
      </p:sp>
    </p:spTree>
    <p:extLst>
      <p:ext uri="{BB962C8B-B14F-4D97-AF65-F5344CB8AC3E}">
        <p14:creationId xmlns:p14="http://schemas.microsoft.com/office/powerpoint/2010/main" val="233199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4624-9B16-2647-90BA-DC9C81AC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0AE4-A19C-694E-9DA0-B5BDB626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 purpose of the interviews</a:t>
            </a:r>
          </a:p>
          <a:p>
            <a:pPr lvl="1"/>
            <a:r>
              <a:rPr lang="en-US" dirty="0"/>
              <a:t>Randomness is a challenge</a:t>
            </a:r>
          </a:p>
          <a:p>
            <a:r>
              <a:rPr lang="en-US"/>
              <a:t>Cold-calling</a:t>
            </a:r>
            <a:r>
              <a:rPr lang="en-US" dirty="0"/>
              <a:t>; local contacts/networking</a:t>
            </a:r>
          </a:p>
          <a:p>
            <a:r>
              <a:rPr lang="en-US" dirty="0"/>
              <a:t>As a rule of thumb, start at the bottom</a:t>
            </a:r>
          </a:p>
          <a:p>
            <a:r>
              <a:rPr lang="en-US" dirty="0"/>
              <a:t>Also think consider your social capital</a:t>
            </a:r>
          </a:p>
        </p:txBody>
      </p:sp>
    </p:spTree>
    <p:extLst>
      <p:ext uri="{BB962C8B-B14F-4D97-AF65-F5344CB8AC3E}">
        <p14:creationId xmlns:p14="http://schemas.microsoft.com/office/powerpoint/2010/main" val="385481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E3FC-D44C-E64D-A2BE-2D804D73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Institutional Review Board (IRB)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CB65-6679-5A44-BFF1-6D9D118C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 few exceptions, you’ll need to get IRB approval to use any data from interviews in a paper</a:t>
            </a:r>
          </a:p>
          <a:p>
            <a:pPr lvl="1"/>
            <a:r>
              <a:rPr lang="en-US" dirty="0"/>
              <a:t>Do this beforehand – can’t be retroactive</a:t>
            </a:r>
          </a:p>
          <a:p>
            <a:r>
              <a:rPr lang="en-US" dirty="0"/>
              <a:t>IRB ensures your procedures follow ethical and legal standards to protect human subjects</a:t>
            </a:r>
          </a:p>
          <a:p>
            <a:r>
              <a:rPr lang="en-US" dirty="0"/>
              <a:t>IRB staff are available to answer questions – and your adviser can guide your application</a:t>
            </a:r>
          </a:p>
          <a:p>
            <a:r>
              <a:rPr lang="en-US" dirty="0"/>
              <a:t>Information is available:</a:t>
            </a:r>
          </a:p>
          <a:p>
            <a:pPr lvl="1"/>
            <a:r>
              <a:rPr lang="en-US" dirty="0">
                <a:hlinkClick r:id="rId2"/>
              </a:rPr>
              <a:t>https://research.umd.edu/irb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GVPT Liaisons are: Dr. Glass and Dr. Banks</a:t>
            </a:r>
          </a:p>
        </p:txBody>
      </p:sp>
    </p:spTree>
    <p:extLst>
      <p:ext uri="{BB962C8B-B14F-4D97-AF65-F5344CB8AC3E}">
        <p14:creationId xmlns:p14="http://schemas.microsoft.com/office/powerpoint/2010/main" val="265216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9F7C-F92F-4944-96F6-936270F5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IRB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A086-040F-CE44-957C-718F412A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items to consider:</a:t>
            </a:r>
          </a:p>
          <a:p>
            <a:pPr lvl="1"/>
            <a:r>
              <a:rPr lang="en-US" dirty="0"/>
              <a:t>Risk to human subjects – be honest</a:t>
            </a:r>
          </a:p>
          <a:p>
            <a:pPr lvl="2"/>
            <a:r>
              <a:rPr lang="en-US" dirty="0"/>
              <a:t>This will (in part) determine the review tract</a:t>
            </a:r>
          </a:p>
          <a:p>
            <a:pPr lvl="2"/>
            <a:r>
              <a:rPr lang="en-US" dirty="0"/>
              <a:t>Full, Expedited, or Exempt </a:t>
            </a:r>
          </a:p>
          <a:p>
            <a:pPr lvl="1"/>
            <a:r>
              <a:rPr lang="en-US" dirty="0"/>
              <a:t>Informed Consent</a:t>
            </a:r>
          </a:p>
          <a:p>
            <a:pPr lvl="2"/>
            <a:r>
              <a:rPr lang="en-US" dirty="0"/>
              <a:t>Written consent is preferred by IRB</a:t>
            </a:r>
          </a:p>
          <a:p>
            <a:pPr lvl="2"/>
            <a:r>
              <a:rPr lang="en-US" dirty="0"/>
              <a:t>Verbal consent is possible in some instances</a:t>
            </a:r>
          </a:p>
          <a:p>
            <a:pPr lvl="1"/>
            <a:r>
              <a:rPr lang="en-US" dirty="0"/>
              <a:t>Overseas Considerations</a:t>
            </a:r>
          </a:p>
          <a:p>
            <a:pPr lvl="2"/>
            <a:r>
              <a:rPr lang="en-US" dirty="0"/>
              <a:t>Legal requirements of different countries</a:t>
            </a:r>
          </a:p>
          <a:p>
            <a:pPr lvl="3"/>
            <a:r>
              <a:rPr lang="en-US" dirty="0"/>
              <a:t>Ex. GDPR in the EU</a:t>
            </a:r>
          </a:p>
          <a:p>
            <a:pPr lvl="2"/>
            <a:r>
              <a:rPr lang="en-US" dirty="0"/>
              <a:t>Working with faculty who have gone through this process is helpful</a:t>
            </a:r>
          </a:p>
        </p:txBody>
      </p:sp>
    </p:spTree>
    <p:extLst>
      <p:ext uri="{BB962C8B-B14F-4D97-AF65-F5344CB8AC3E}">
        <p14:creationId xmlns:p14="http://schemas.microsoft.com/office/powerpoint/2010/main" val="2350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2E4-59DB-8741-AA10-885003D9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Risks of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5507-E8E4-C241-86BF-9A8BCBC5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are you interviewing and what would happen if their answers/participation became public knowledge?</a:t>
            </a:r>
          </a:p>
          <a:p>
            <a:pPr lvl="1"/>
            <a:r>
              <a:rPr lang="en-US" dirty="0"/>
              <a:t>Air on the side of being more protective of participants safety even than they themselves are</a:t>
            </a:r>
          </a:p>
          <a:p>
            <a:r>
              <a:rPr lang="en-US" dirty="0"/>
              <a:t>Ways to mitigate risk:</a:t>
            </a:r>
          </a:p>
          <a:p>
            <a:pPr lvl="1"/>
            <a:r>
              <a:rPr lang="en-US" dirty="0"/>
              <a:t>Keep participants anonymous</a:t>
            </a:r>
          </a:p>
          <a:p>
            <a:pPr lvl="1"/>
            <a:r>
              <a:rPr lang="en-US" dirty="0"/>
              <a:t>Encrypt and separate data</a:t>
            </a:r>
          </a:p>
          <a:p>
            <a:pPr lvl="1"/>
            <a:r>
              <a:rPr lang="en-US" dirty="0"/>
              <a:t>Pseudonymize transcripts</a:t>
            </a:r>
          </a:p>
          <a:p>
            <a:pPr lvl="1"/>
            <a:endParaRPr lang="en-US" dirty="0"/>
          </a:p>
          <a:p>
            <a:r>
              <a:rPr lang="en-US" dirty="0"/>
              <a:t>Advancing Research on Conflict (ARC)</a:t>
            </a:r>
          </a:p>
          <a:p>
            <a:pPr lvl="1"/>
            <a:r>
              <a:rPr lang="en-US" dirty="0">
                <a:hlinkClick r:id="rId2"/>
              </a:rPr>
              <a:t>https://advancingconflictresearch.com/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21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1B5A-1926-C34F-842D-D88E73F8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Sources of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4BFB-A64B-F546-A65F-C8C57B66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no such thing as a fly on the wall</a:t>
            </a:r>
          </a:p>
          <a:p>
            <a:pPr lvl="1"/>
            <a:r>
              <a:rPr lang="en-US" dirty="0"/>
              <a:t>Need to be considerate in thinking about why subjects are providing the answers that they do </a:t>
            </a:r>
          </a:p>
          <a:p>
            <a:pPr lvl="1"/>
            <a:r>
              <a:rPr lang="en-US" dirty="0"/>
              <a:t>Interviewer Effects: How does the subject perceive you?</a:t>
            </a:r>
          </a:p>
          <a:p>
            <a:pPr lvl="2"/>
            <a:r>
              <a:rPr lang="en-US" dirty="0"/>
              <a:t>Naïve, professional, with suspicion?</a:t>
            </a:r>
          </a:p>
          <a:p>
            <a:pPr lvl="2"/>
            <a:r>
              <a:rPr lang="en-US" dirty="0"/>
              <a:t>On a related note, aspects of academia may be unfamiliar to respondents</a:t>
            </a:r>
          </a:p>
          <a:p>
            <a:pPr lvl="1"/>
            <a:r>
              <a:rPr lang="en-US" dirty="0"/>
              <a:t>Many have a narrative they want to get out</a:t>
            </a:r>
          </a:p>
        </p:txBody>
      </p:sp>
    </p:spTree>
    <p:extLst>
      <p:ext uri="{BB962C8B-B14F-4D97-AF65-F5344CB8AC3E}">
        <p14:creationId xmlns:p14="http://schemas.microsoft.com/office/powerpoint/2010/main" val="364169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4F0C-185D-CC47-9948-18EF975B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Tension with Surrendering the 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19E7-08B9-6246-93CF-C22F9B34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begin an interview with a topic you’d like to discuss, or a quote you’d like to get for a narrative (especially in the theory-building stage)</a:t>
            </a:r>
          </a:p>
          <a:p>
            <a:r>
              <a:rPr lang="en-US" dirty="0"/>
              <a:t>BUT you need to let them drive the conversation - in the sense of determining their own independent answers and talk only about subjects they’re comfortable with</a:t>
            </a:r>
          </a:p>
          <a:p>
            <a:pPr lvl="1"/>
            <a:r>
              <a:rPr lang="en-US" dirty="0"/>
              <a:t>Also, you can’t hardball subjects – this isn’t cable news</a:t>
            </a:r>
          </a:p>
          <a:p>
            <a:r>
              <a:rPr lang="en-US" dirty="0"/>
              <a:t>You ask questions, they’ll give the response they’re comfortable with, then approach their answers critically after the interview is over </a:t>
            </a:r>
          </a:p>
        </p:txBody>
      </p:sp>
    </p:spTree>
    <p:extLst>
      <p:ext uri="{BB962C8B-B14F-4D97-AF65-F5344CB8AC3E}">
        <p14:creationId xmlns:p14="http://schemas.microsoft.com/office/powerpoint/2010/main" val="425580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3393-A416-2043-8240-1E337F57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Honesty and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3FB6-1046-2349-9D17-6CEA5D30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Haley goes to the Gambia when writing </a:t>
            </a:r>
            <a:r>
              <a:rPr lang="en-US" i="1" dirty="0"/>
              <a:t>Roots, </a:t>
            </a:r>
            <a:r>
              <a:rPr lang="en-US" dirty="0"/>
              <a:t>tells everyone he meets about </a:t>
            </a:r>
            <a:r>
              <a:rPr lang="en-US" dirty="0" err="1"/>
              <a:t>Kunta</a:t>
            </a:r>
            <a:r>
              <a:rPr lang="en-US" dirty="0"/>
              <a:t> </a:t>
            </a:r>
            <a:r>
              <a:rPr lang="en-US" dirty="0" err="1"/>
              <a:t>Kinte</a:t>
            </a:r>
            <a:r>
              <a:rPr lang="en-US" dirty="0"/>
              <a:t> being kidnapped outside his village. Sure enough he eventually finds someone who confirms his story</a:t>
            </a:r>
          </a:p>
          <a:p>
            <a:pPr lvl="1"/>
            <a:r>
              <a:rPr lang="en-US" dirty="0"/>
              <a:t>…but that person heard about what Alex Haley wanted to hear ahead of time. Case of circular reporting.</a:t>
            </a:r>
          </a:p>
          <a:p>
            <a:r>
              <a:rPr lang="en-US" dirty="0"/>
              <a:t>Can be an issue with snowball sampling, but also if you tell the subject your hypotheses going into the interview</a:t>
            </a:r>
          </a:p>
          <a:p>
            <a:r>
              <a:rPr lang="en-US" dirty="0"/>
              <a:t>Need to balance being honest about your project, with not biasing the subject</a:t>
            </a:r>
          </a:p>
        </p:txBody>
      </p:sp>
    </p:spTree>
    <p:extLst>
      <p:ext uri="{BB962C8B-B14F-4D97-AF65-F5344CB8AC3E}">
        <p14:creationId xmlns:p14="http://schemas.microsoft.com/office/powerpoint/2010/main" val="108174691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{DB307329-747E-F944-8FCB-8FCDB455BD23}tf16401369</Template>
  <TotalTime>614</TotalTime>
  <Words>754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Qualitative Data Collection: International Fieldwork and Interviews</vt:lpstr>
      <vt:lpstr>Purpose of Your Interviews</vt:lpstr>
      <vt:lpstr>Sampling</vt:lpstr>
      <vt:lpstr>Institutional Review Board (IRB)</vt:lpstr>
      <vt:lpstr>IRB (continued)</vt:lpstr>
      <vt:lpstr>Risks of Participation</vt:lpstr>
      <vt:lpstr>Potential Sources of Bias</vt:lpstr>
      <vt:lpstr>Tension with Surrendering the Wheel</vt:lpstr>
      <vt:lpstr>Honesty and Reliability</vt:lpstr>
      <vt:lpstr>Snowball Sampling</vt:lpstr>
      <vt:lpstr>Further 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Kopchick</dc:creator>
  <cp:lastModifiedBy>Connor Kopchick</cp:lastModifiedBy>
  <cp:revision>32</cp:revision>
  <dcterms:created xsi:type="dcterms:W3CDTF">2020-10-01T15:46:53Z</dcterms:created>
  <dcterms:modified xsi:type="dcterms:W3CDTF">2020-10-06T15:13:45Z</dcterms:modified>
</cp:coreProperties>
</file>