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50292000" cy="365760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 d="100"/>
          <a:sy n="16" d="100"/>
        </p:scale>
        <p:origin x="744"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23842135" y="6239634"/>
            <a:ext cx="26481596" cy="26633611"/>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2933704" y="2844805"/>
            <a:ext cx="33850921" cy="16662405"/>
          </a:xfrm>
        </p:spPr>
        <p:txBody>
          <a:bodyPr anchor="b">
            <a:normAutofit/>
          </a:bodyPr>
          <a:lstStyle>
            <a:lvl1pPr algn="l">
              <a:defRPr sz="23467">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33704" y="20500629"/>
            <a:ext cx="27248375" cy="10205152"/>
          </a:xfrm>
        </p:spPr>
        <p:txBody>
          <a:bodyPr anchor="t">
            <a:normAutofit/>
          </a:bodyPr>
          <a:lstStyle>
            <a:lvl1pPr marL="0" indent="0" algn="l">
              <a:buNone/>
              <a:defRPr sz="10667">
                <a:solidFill>
                  <a:schemeClr val="bg2">
                    <a:lumMod val="75000"/>
                  </a:schemeClr>
                </a:solidFill>
              </a:defRPr>
            </a:lvl1pPr>
            <a:lvl2pPr marL="2438385" indent="0" algn="ctr">
              <a:buNone/>
              <a:defRPr>
                <a:solidFill>
                  <a:schemeClr val="tx1">
                    <a:tint val="75000"/>
                  </a:schemeClr>
                </a:solidFill>
              </a:defRPr>
            </a:lvl2pPr>
            <a:lvl3pPr marL="4876770" indent="0" algn="ctr">
              <a:buNone/>
              <a:defRPr>
                <a:solidFill>
                  <a:schemeClr val="tx1">
                    <a:tint val="75000"/>
                  </a:schemeClr>
                </a:solidFill>
              </a:defRPr>
            </a:lvl3pPr>
            <a:lvl4pPr marL="7315154" indent="0" algn="ctr">
              <a:buNone/>
              <a:defRPr>
                <a:solidFill>
                  <a:schemeClr val="tx1">
                    <a:tint val="75000"/>
                  </a:schemeClr>
                </a:solidFill>
              </a:defRPr>
            </a:lvl4pPr>
            <a:lvl5pPr marL="9753539" indent="0" algn="ctr">
              <a:buNone/>
              <a:defRPr>
                <a:solidFill>
                  <a:schemeClr val="tx1">
                    <a:tint val="75000"/>
                  </a:schemeClr>
                </a:solidFill>
              </a:defRPr>
            </a:lvl5pPr>
            <a:lvl6pPr marL="12191924" indent="0" algn="ctr">
              <a:buNone/>
              <a:defRPr>
                <a:solidFill>
                  <a:schemeClr val="tx1">
                    <a:tint val="75000"/>
                  </a:schemeClr>
                </a:solidFill>
              </a:defRPr>
            </a:lvl6pPr>
            <a:lvl7pPr marL="14630309" indent="0" algn="ctr">
              <a:buNone/>
              <a:defRPr>
                <a:solidFill>
                  <a:schemeClr val="tx1">
                    <a:tint val="75000"/>
                  </a:schemeClr>
                </a:solidFill>
              </a:defRPr>
            </a:lvl7pPr>
            <a:lvl8pPr marL="17068693" indent="0" algn="ctr">
              <a:buNone/>
              <a:defRPr>
                <a:solidFill>
                  <a:schemeClr val="tx1">
                    <a:tint val="75000"/>
                  </a:schemeClr>
                </a:solidFill>
              </a:defRPr>
            </a:lvl8pPr>
            <a:lvl9pPr marL="195070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388958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2933700" y="2844800"/>
            <a:ext cx="44424600" cy="16662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8533"/>
            </a:lvl1pPr>
            <a:lvl2pPr marL="2438385" indent="0">
              <a:buNone/>
              <a:defRPr sz="8533"/>
            </a:lvl2pPr>
            <a:lvl3pPr marL="4876770" indent="0">
              <a:buNone/>
              <a:defRPr sz="8533"/>
            </a:lvl3pPr>
            <a:lvl4pPr marL="7315154" indent="0">
              <a:buNone/>
              <a:defRPr sz="8533"/>
            </a:lvl4pPr>
            <a:lvl5pPr marL="9753539" indent="0">
              <a:buNone/>
              <a:defRPr sz="8533"/>
            </a:lvl5pPr>
            <a:lvl6pPr marL="12191924" indent="0">
              <a:buNone/>
              <a:defRPr sz="8533"/>
            </a:lvl6pPr>
            <a:lvl7pPr marL="14630309" indent="0">
              <a:buNone/>
              <a:defRPr sz="8533"/>
            </a:lvl7pPr>
            <a:lvl8pPr marL="17068693" indent="0">
              <a:buNone/>
              <a:defRPr sz="8533"/>
            </a:lvl8pPr>
            <a:lvl9pPr marL="19507078" indent="0">
              <a:buNone/>
              <a:defRPr sz="8533"/>
            </a:lvl9pPr>
          </a:lstStyle>
          <a:p>
            <a:r>
              <a:rPr lang="en-US" smtClean="0"/>
              <a:t>Click icon to add picture</a:t>
            </a:r>
            <a:endParaRPr lang="en-US" dirty="0"/>
          </a:p>
        </p:txBody>
      </p:sp>
      <p:sp>
        <p:nvSpPr>
          <p:cNvPr id="9" name="Text Placeholder 9"/>
          <p:cNvSpPr>
            <a:spLocks noGrp="1"/>
          </p:cNvSpPr>
          <p:nvPr>
            <p:ph type="body" sz="quarter" idx="14"/>
          </p:nvPr>
        </p:nvSpPr>
        <p:spPr>
          <a:xfrm>
            <a:off x="4191016" y="20500624"/>
            <a:ext cx="40047323" cy="2438400"/>
          </a:xfrm>
        </p:spPr>
        <p:txBody>
          <a:bodyPr anchor="t">
            <a:normAutofit/>
          </a:bodyPr>
          <a:lstStyle>
            <a:lvl1pPr marL="0" indent="0">
              <a:buFontTx/>
              <a:buNone/>
              <a:defRPr sz="8533"/>
            </a:lvl1pPr>
            <a:lvl2pPr marL="2438385" indent="0">
              <a:buFontTx/>
              <a:buNone/>
              <a:defRPr/>
            </a:lvl2pPr>
            <a:lvl3pPr marL="4876770" indent="0">
              <a:buFontTx/>
              <a:buNone/>
              <a:defRPr/>
            </a:lvl3pPr>
            <a:lvl4pPr marL="7315154" indent="0">
              <a:buFontTx/>
              <a:buNone/>
              <a:defRPr/>
            </a:lvl4pPr>
            <a:lvl5pPr marL="9753539"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354802F4-D1F7-4EF1-BD57-0E6CFD7932ED}"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424162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33700" y="2844800"/>
            <a:ext cx="44424600" cy="15443200"/>
          </a:xfrm>
        </p:spPr>
        <p:txBody>
          <a:bodyPr anchor="ctr">
            <a:normAutofit/>
          </a:bodyPr>
          <a:lstStyle>
            <a:lvl1pPr algn="l">
              <a:defRPr sz="14933" b="0" cap="all"/>
            </a:lvl1pPr>
          </a:lstStyle>
          <a:p>
            <a:r>
              <a:rPr lang="en-US" smtClean="0"/>
              <a:t>Click to edit Master title style</a:t>
            </a:r>
            <a:endParaRPr lang="en-US" dirty="0"/>
          </a:p>
        </p:txBody>
      </p:sp>
      <p:sp>
        <p:nvSpPr>
          <p:cNvPr id="3" name="Text Placeholder 2"/>
          <p:cNvSpPr>
            <a:spLocks noGrp="1"/>
          </p:cNvSpPr>
          <p:nvPr>
            <p:ph type="body" idx="1"/>
          </p:nvPr>
        </p:nvSpPr>
        <p:spPr>
          <a:xfrm>
            <a:off x="2933700" y="21945600"/>
            <a:ext cx="35109533" cy="10160000"/>
          </a:xfrm>
        </p:spPr>
        <p:txBody>
          <a:bodyPr anchor="ctr">
            <a:normAutofit/>
          </a:bodyPr>
          <a:lstStyle>
            <a:lvl1pPr marL="0" indent="0" algn="l">
              <a:buNone/>
              <a:defRPr sz="9600">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839913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09560" y="2844800"/>
            <a:ext cx="37728829" cy="15443200"/>
          </a:xfrm>
        </p:spPr>
        <p:txBody>
          <a:bodyPr anchor="ctr">
            <a:normAutofit/>
          </a:bodyPr>
          <a:lstStyle>
            <a:lvl1pPr algn="l">
              <a:defRPr sz="14933"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867404" y="18288002"/>
            <a:ext cx="35213569" cy="2573867"/>
          </a:xfrm>
        </p:spPr>
        <p:txBody>
          <a:bodyPr anchor="ctr"/>
          <a:lstStyle>
            <a:lvl1pPr marL="0" indent="0">
              <a:buFontTx/>
              <a:buNone/>
              <a:defRPr/>
            </a:lvl1pPr>
            <a:lvl2pPr marL="2438385" indent="0">
              <a:buFontTx/>
              <a:buNone/>
              <a:defRPr/>
            </a:lvl2pPr>
            <a:lvl3pPr marL="4876770" indent="0">
              <a:buFontTx/>
              <a:buNone/>
              <a:defRPr/>
            </a:lvl3pPr>
            <a:lvl4pPr marL="7315154" indent="0">
              <a:buFontTx/>
              <a:buNone/>
              <a:defRPr/>
            </a:lvl4pPr>
            <a:lvl5pPr marL="9753539"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933704" y="22939040"/>
            <a:ext cx="35102988" cy="9166560"/>
          </a:xfrm>
        </p:spPr>
        <p:txBody>
          <a:bodyPr anchor="ctr">
            <a:normAutofit/>
          </a:bodyPr>
          <a:lstStyle>
            <a:lvl1pPr marL="0" indent="0" algn="l">
              <a:buNone/>
              <a:defRPr sz="10667">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
        <p:nvSpPr>
          <p:cNvPr id="14" name="TextBox 13"/>
          <p:cNvSpPr txBox="1"/>
          <p:nvPr/>
        </p:nvSpPr>
        <p:spPr>
          <a:xfrm>
            <a:off x="1257312" y="3789997"/>
            <a:ext cx="2515252" cy="3118805"/>
          </a:xfrm>
          <a:prstGeom prst="rect">
            <a:avLst/>
          </a:prstGeom>
        </p:spPr>
        <p:txBody>
          <a:bodyPr vert="horz" lIns="487680" tIns="243840" rIns="487680" bIns="243840" rtlCol="0" anchor="ctr">
            <a:noAutofit/>
          </a:bodyPr>
          <a:lstStyle/>
          <a:p>
            <a:pPr lvl="0"/>
            <a:r>
              <a:rPr lang="en-US" sz="42666" dirty="0">
                <a:solidFill>
                  <a:schemeClr val="tx1"/>
                </a:solidFill>
                <a:effectLst/>
              </a:rPr>
              <a:t>“</a:t>
            </a:r>
          </a:p>
        </p:txBody>
      </p:sp>
      <p:sp>
        <p:nvSpPr>
          <p:cNvPr id="15" name="TextBox 14"/>
          <p:cNvSpPr txBox="1"/>
          <p:nvPr/>
        </p:nvSpPr>
        <p:spPr>
          <a:xfrm>
            <a:off x="42329112" y="14765874"/>
            <a:ext cx="2515252" cy="3118805"/>
          </a:xfrm>
          <a:prstGeom prst="rect">
            <a:avLst/>
          </a:prstGeom>
        </p:spPr>
        <p:txBody>
          <a:bodyPr vert="horz" lIns="487680" tIns="243840" rIns="487680" bIns="243840" rtlCol="0" anchor="ctr">
            <a:noAutofit/>
          </a:bodyPr>
          <a:lstStyle/>
          <a:p>
            <a:pPr lvl="0" algn="r"/>
            <a:r>
              <a:rPr lang="en-US" sz="42666" dirty="0">
                <a:solidFill>
                  <a:schemeClr val="tx1"/>
                </a:solidFill>
                <a:effectLst/>
              </a:rPr>
              <a:t>”</a:t>
            </a:r>
          </a:p>
        </p:txBody>
      </p:sp>
    </p:spTree>
    <p:extLst>
      <p:ext uri="{BB962C8B-B14F-4D97-AF65-F5344CB8AC3E}">
        <p14:creationId xmlns:p14="http://schemas.microsoft.com/office/powerpoint/2010/main" val="1457556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33704" y="18288000"/>
            <a:ext cx="35102988" cy="9052800"/>
          </a:xfrm>
        </p:spPr>
        <p:txBody>
          <a:bodyPr anchor="b">
            <a:normAutofit/>
          </a:bodyPr>
          <a:lstStyle>
            <a:lvl1pPr algn="l">
              <a:defRPr sz="14933" b="0" cap="all"/>
            </a:lvl1pPr>
          </a:lstStyle>
          <a:p>
            <a:r>
              <a:rPr lang="en-US" smtClean="0"/>
              <a:t>Click to edit Master title style</a:t>
            </a:r>
            <a:endParaRPr lang="en-US" dirty="0"/>
          </a:p>
        </p:txBody>
      </p:sp>
      <p:sp>
        <p:nvSpPr>
          <p:cNvPr id="3" name="Text Placeholder 2"/>
          <p:cNvSpPr>
            <a:spLocks noGrp="1"/>
          </p:cNvSpPr>
          <p:nvPr>
            <p:ph type="body" idx="1"/>
          </p:nvPr>
        </p:nvSpPr>
        <p:spPr>
          <a:xfrm>
            <a:off x="2933700" y="27375898"/>
            <a:ext cx="35109533" cy="4729701"/>
          </a:xfrm>
        </p:spPr>
        <p:txBody>
          <a:bodyPr anchor="t">
            <a:normAutofit/>
          </a:bodyPr>
          <a:lstStyle>
            <a:lvl1pPr marL="0" indent="0" algn="l">
              <a:buNone/>
              <a:defRPr sz="9600">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30403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709564" y="2844800"/>
            <a:ext cx="37728821" cy="15443200"/>
          </a:xfrm>
        </p:spPr>
        <p:txBody>
          <a:bodyPr anchor="ctr">
            <a:normAutofit/>
          </a:bodyPr>
          <a:lstStyle>
            <a:lvl1pPr algn="l">
              <a:defRPr sz="14933"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933704" y="20726400"/>
            <a:ext cx="35102988" cy="5599285"/>
          </a:xfrm>
        </p:spPr>
        <p:txBody>
          <a:bodyPr vert="horz" lIns="91440" tIns="45720" rIns="91440" bIns="45720" rtlCol="0" anchor="b">
            <a:normAutofit/>
          </a:bodyPr>
          <a:lstStyle>
            <a:lvl1pPr>
              <a:buNone/>
              <a:defRPr lang="en-US" sz="10667"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933700" y="26416000"/>
            <a:ext cx="35102980" cy="5689600"/>
          </a:xfrm>
        </p:spPr>
        <p:txBody>
          <a:bodyPr anchor="t">
            <a:normAutofit/>
          </a:bodyPr>
          <a:lstStyle>
            <a:lvl1pPr marL="0" indent="0" algn="l">
              <a:buNone/>
              <a:defRPr sz="9600">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
        <p:nvSpPr>
          <p:cNvPr id="14" name="TextBox 13"/>
          <p:cNvSpPr txBox="1"/>
          <p:nvPr/>
        </p:nvSpPr>
        <p:spPr>
          <a:xfrm>
            <a:off x="1257312" y="3789997"/>
            <a:ext cx="2515252" cy="3118805"/>
          </a:xfrm>
          <a:prstGeom prst="rect">
            <a:avLst/>
          </a:prstGeom>
        </p:spPr>
        <p:txBody>
          <a:bodyPr vert="horz" lIns="487680" tIns="243840" rIns="487680" bIns="243840" rtlCol="0" anchor="ctr">
            <a:noAutofit/>
          </a:bodyPr>
          <a:lstStyle/>
          <a:p>
            <a:pPr lvl="0"/>
            <a:r>
              <a:rPr lang="en-US" sz="42666" dirty="0">
                <a:solidFill>
                  <a:schemeClr val="tx1"/>
                </a:solidFill>
                <a:effectLst/>
              </a:rPr>
              <a:t>“</a:t>
            </a:r>
          </a:p>
        </p:txBody>
      </p:sp>
      <p:sp>
        <p:nvSpPr>
          <p:cNvPr id="15" name="TextBox 14"/>
          <p:cNvSpPr txBox="1"/>
          <p:nvPr/>
        </p:nvSpPr>
        <p:spPr>
          <a:xfrm>
            <a:off x="42329112" y="14765874"/>
            <a:ext cx="2515252" cy="3118805"/>
          </a:xfrm>
          <a:prstGeom prst="rect">
            <a:avLst/>
          </a:prstGeom>
        </p:spPr>
        <p:txBody>
          <a:bodyPr vert="horz" lIns="487680" tIns="243840" rIns="487680" bIns="243840" rtlCol="0" anchor="ctr">
            <a:noAutofit/>
          </a:bodyPr>
          <a:lstStyle/>
          <a:p>
            <a:pPr lvl="0" algn="r"/>
            <a:r>
              <a:rPr lang="en-US" sz="42666" dirty="0">
                <a:solidFill>
                  <a:schemeClr val="tx1"/>
                </a:solidFill>
                <a:effectLst/>
              </a:rPr>
              <a:t>”</a:t>
            </a:r>
          </a:p>
        </p:txBody>
      </p:sp>
    </p:spTree>
    <p:extLst>
      <p:ext uri="{BB962C8B-B14F-4D97-AF65-F5344CB8AC3E}">
        <p14:creationId xmlns:p14="http://schemas.microsoft.com/office/powerpoint/2010/main" val="75163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33704" y="2844800"/>
            <a:ext cx="41391122" cy="15443200"/>
          </a:xfrm>
        </p:spPr>
        <p:txBody>
          <a:bodyPr vert="horz" lIns="91440" tIns="45720" rIns="91440" bIns="45720" rtlCol="0" anchor="ctr">
            <a:normAutofit/>
          </a:bodyPr>
          <a:lstStyle>
            <a:lvl1pPr>
              <a:defRPr lang="en-US" sz="14933"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2933704" y="20952181"/>
            <a:ext cx="35102988" cy="4470400"/>
          </a:xfrm>
        </p:spPr>
        <p:txBody>
          <a:bodyPr vert="horz" lIns="91440" tIns="45720" rIns="91440" bIns="45720" rtlCol="0" anchor="b">
            <a:normAutofit/>
          </a:bodyPr>
          <a:lstStyle>
            <a:lvl1pPr>
              <a:buNone/>
              <a:defRPr lang="en-US" sz="10667"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2933700" y="25422592"/>
            <a:ext cx="35102980" cy="6683013"/>
          </a:xfrm>
        </p:spPr>
        <p:txBody>
          <a:bodyPr anchor="t">
            <a:normAutofit/>
          </a:bodyPr>
          <a:lstStyle>
            <a:lvl1pPr marL="0" indent="0" algn="l">
              <a:buNone/>
              <a:defRPr sz="9600">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934604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normAutofit/>
          </a:bodyPr>
          <a:lstStyle>
            <a:lvl1pPr algn="l">
              <a:defRPr sz="14933"/>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4" y="2844805"/>
            <a:ext cx="36051769" cy="200942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205582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115231" y="2844800"/>
            <a:ext cx="11243069" cy="23571200"/>
          </a:xfrm>
        </p:spPr>
        <p:txBody>
          <a:bodyPr vert="eaVert">
            <a:normAutofit/>
          </a:bodyPr>
          <a:lstStyle>
            <a:lvl1pPr>
              <a:defRPr sz="14933"/>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2844800"/>
            <a:ext cx="32175063" cy="292608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128647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933704" y="2844800"/>
            <a:ext cx="36051769" cy="2009424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88740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3700" y="10566397"/>
            <a:ext cx="35213577" cy="12372624"/>
          </a:xfrm>
        </p:spPr>
        <p:txBody>
          <a:bodyPr anchor="b">
            <a:normAutofit/>
          </a:bodyPr>
          <a:lstStyle>
            <a:lvl1pPr algn="l">
              <a:defRPr sz="17067" b="0" cap="all"/>
            </a:lvl1pPr>
          </a:lstStyle>
          <a:p>
            <a:r>
              <a:rPr lang="en-US" smtClean="0"/>
              <a:t>Click to edit Master title style</a:t>
            </a:r>
            <a:endParaRPr lang="en-US" dirty="0"/>
          </a:p>
        </p:txBody>
      </p:sp>
      <p:sp>
        <p:nvSpPr>
          <p:cNvPr id="3" name="Text Placeholder 2"/>
          <p:cNvSpPr>
            <a:spLocks noGrp="1"/>
          </p:cNvSpPr>
          <p:nvPr>
            <p:ph type="body" idx="1"/>
          </p:nvPr>
        </p:nvSpPr>
        <p:spPr>
          <a:xfrm>
            <a:off x="2933704" y="23932446"/>
            <a:ext cx="35213569" cy="8173157"/>
          </a:xfrm>
        </p:spPr>
        <p:txBody>
          <a:bodyPr anchor="t">
            <a:normAutofit/>
          </a:bodyPr>
          <a:lstStyle>
            <a:lvl1pPr marL="0" indent="0" algn="l">
              <a:buNone/>
              <a:defRPr sz="9600">
                <a:solidFill>
                  <a:schemeClr val="bg2">
                    <a:lumMod val="75000"/>
                  </a:schemeClr>
                </a:solidFill>
              </a:defRPr>
            </a:lvl1pPr>
            <a:lvl2pPr marL="2438385" indent="0">
              <a:buNone/>
              <a:defRPr sz="9600">
                <a:solidFill>
                  <a:schemeClr val="tx1">
                    <a:tint val="75000"/>
                  </a:schemeClr>
                </a:solidFill>
              </a:defRPr>
            </a:lvl2pPr>
            <a:lvl3pPr marL="4876770" indent="0">
              <a:buNone/>
              <a:defRPr sz="8533">
                <a:solidFill>
                  <a:schemeClr val="tx1">
                    <a:tint val="75000"/>
                  </a:schemeClr>
                </a:solidFill>
              </a:defRPr>
            </a:lvl3pPr>
            <a:lvl4pPr marL="7315154" indent="0">
              <a:buNone/>
              <a:defRPr sz="7467">
                <a:solidFill>
                  <a:schemeClr val="tx1">
                    <a:tint val="75000"/>
                  </a:schemeClr>
                </a:solidFill>
              </a:defRPr>
            </a:lvl4pPr>
            <a:lvl5pPr marL="9753539" indent="0">
              <a:buNone/>
              <a:defRPr sz="7467">
                <a:solidFill>
                  <a:schemeClr val="tx1">
                    <a:tint val="75000"/>
                  </a:schemeClr>
                </a:solidFill>
              </a:defRPr>
            </a:lvl5pPr>
            <a:lvl6pPr marL="12191924" indent="0">
              <a:buNone/>
              <a:defRPr sz="7467">
                <a:solidFill>
                  <a:schemeClr val="tx1">
                    <a:tint val="75000"/>
                  </a:schemeClr>
                </a:solidFill>
              </a:defRPr>
            </a:lvl6pPr>
            <a:lvl7pPr marL="14630309" indent="0">
              <a:buNone/>
              <a:defRPr sz="7467">
                <a:solidFill>
                  <a:schemeClr val="tx1">
                    <a:tint val="75000"/>
                  </a:schemeClr>
                </a:solidFill>
              </a:defRPr>
            </a:lvl7pPr>
            <a:lvl8pPr marL="17068693" indent="0">
              <a:buNone/>
              <a:defRPr sz="7467">
                <a:solidFill>
                  <a:schemeClr val="tx1">
                    <a:tint val="75000"/>
                  </a:schemeClr>
                </a:solidFill>
              </a:defRPr>
            </a:lvl8pPr>
            <a:lvl9pPr marL="19507078" indent="0">
              <a:buNone/>
              <a:defRPr sz="74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4802F4-D1F7-4EF1-BD57-0E6CFD7932ED}"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06065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normAutofit/>
          </a:bodyPr>
          <a:lstStyle>
            <a:lvl1pPr>
              <a:defRPr sz="17067"/>
            </a:lvl1pPr>
          </a:lstStyle>
          <a:p>
            <a:r>
              <a:rPr lang="en-US" smtClean="0"/>
              <a:t>Click to edit Master title style</a:t>
            </a:r>
            <a:endParaRPr lang="en-US" dirty="0"/>
          </a:p>
        </p:txBody>
      </p:sp>
      <p:sp>
        <p:nvSpPr>
          <p:cNvPr id="11" name="Content Placeholder 3"/>
          <p:cNvSpPr>
            <a:spLocks noGrp="1"/>
          </p:cNvSpPr>
          <p:nvPr>
            <p:ph sz="half" idx="13"/>
          </p:nvPr>
        </p:nvSpPr>
        <p:spPr>
          <a:xfrm>
            <a:off x="2933704" y="2844803"/>
            <a:ext cx="21724819" cy="20094224"/>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25642992" y="2844802"/>
            <a:ext cx="21715312" cy="200490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4802F4-D1F7-4EF1-BD57-0E6CFD7932ED}"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02607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normAutofit/>
          </a:bodyPr>
          <a:lstStyle>
            <a:lvl1pPr>
              <a:defRPr sz="17067"/>
            </a:lvl1pPr>
          </a:lstStyle>
          <a:p>
            <a:r>
              <a:rPr lang="en-US" smtClean="0"/>
              <a:t>Click to edit Master title style</a:t>
            </a:r>
            <a:endParaRPr lang="en-US" dirty="0"/>
          </a:p>
        </p:txBody>
      </p:sp>
      <p:sp>
        <p:nvSpPr>
          <p:cNvPr id="3" name="Text Placeholder 2"/>
          <p:cNvSpPr>
            <a:spLocks noGrp="1"/>
          </p:cNvSpPr>
          <p:nvPr>
            <p:ph type="body" idx="1"/>
          </p:nvPr>
        </p:nvSpPr>
        <p:spPr>
          <a:xfrm>
            <a:off x="4191008" y="2844800"/>
            <a:ext cx="20442761" cy="3251200"/>
          </a:xfrm>
        </p:spPr>
        <p:txBody>
          <a:bodyPr anchor="b">
            <a:noAutofit/>
          </a:bodyPr>
          <a:lstStyle>
            <a:lvl1pPr marL="0" indent="0">
              <a:buNone/>
              <a:defRPr sz="12800" b="0" cap="all">
                <a:solidFill>
                  <a:schemeClr val="tx1"/>
                </a:solidFill>
              </a:defRPr>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smtClean="0"/>
              <a:t>Click to edit Master text styles</a:t>
            </a:r>
          </a:p>
        </p:txBody>
      </p:sp>
      <p:sp>
        <p:nvSpPr>
          <p:cNvPr id="4" name="Content Placeholder 3"/>
          <p:cNvSpPr>
            <a:spLocks noGrp="1"/>
          </p:cNvSpPr>
          <p:nvPr>
            <p:ph sz="half" idx="2"/>
          </p:nvPr>
        </p:nvSpPr>
        <p:spPr>
          <a:xfrm>
            <a:off x="2933704" y="6096003"/>
            <a:ext cx="21700069" cy="1684302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6702594" y="3022605"/>
            <a:ext cx="20702283" cy="3073397"/>
          </a:xfrm>
        </p:spPr>
        <p:txBody>
          <a:bodyPr anchor="b">
            <a:noAutofit/>
          </a:bodyPr>
          <a:lstStyle>
            <a:lvl1pPr marL="0" indent="0">
              <a:buNone/>
              <a:defRPr sz="12800" b="0" cap="all">
                <a:solidFill>
                  <a:schemeClr val="tx1"/>
                </a:solidFill>
              </a:defRPr>
            </a:lvl1pPr>
            <a:lvl2pPr marL="2438385" indent="0">
              <a:buNone/>
              <a:defRPr sz="10667" b="1"/>
            </a:lvl2pPr>
            <a:lvl3pPr marL="4876770" indent="0">
              <a:buNone/>
              <a:defRPr sz="9600" b="1"/>
            </a:lvl3pPr>
            <a:lvl4pPr marL="7315154" indent="0">
              <a:buNone/>
              <a:defRPr sz="8533" b="1"/>
            </a:lvl4pPr>
            <a:lvl5pPr marL="9753539" indent="0">
              <a:buNone/>
              <a:defRPr sz="8533" b="1"/>
            </a:lvl5pPr>
            <a:lvl6pPr marL="12191924" indent="0">
              <a:buNone/>
              <a:defRPr sz="8533" b="1"/>
            </a:lvl6pPr>
            <a:lvl7pPr marL="14630309" indent="0">
              <a:buNone/>
              <a:defRPr sz="8533" b="1"/>
            </a:lvl7pPr>
            <a:lvl8pPr marL="17068693" indent="0">
              <a:buNone/>
              <a:defRPr sz="8533" b="1"/>
            </a:lvl8pPr>
            <a:lvl9pPr marL="19507078" indent="0">
              <a:buNone/>
              <a:defRPr sz="8533" b="1"/>
            </a:lvl9pPr>
          </a:lstStyle>
          <a:p>
            <a:pPr lvl="0"/>
            <a:r>
              <a:rPr lang="en-US" smtClean="0"/>
              <a:t>Click to edit Master text styles</a:t>
            </a:r>
          </a:p>
        </p:txBody>
      </p:sp>
      <p:sp>
        <p:nvSpPr>
          <p:cNvPr id="6" name="Content Placeholder 5"/>
          <p:cNvSpPr>
            <a:spLocks noGrp="1"/>
          </p:cNvSpPr>
          <p:nvPr>
            <p:ph sz="quarter" idx="4"/>
          </p:nvPr>
        </p:nvSpPr>
        <p:spPr>
          <a:xfrm>
            <a:off x="25642996" y="6096002"/>
            <a:ext cx="21761881" cy="167978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4802F4-D1F7-4EF1-BD57-0E6CFD7932ED}"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27333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33704" y="23977600"/>
            <a:ext cx="36051769" cy="8128000"/>
          </a:xfrm>
        </p:spPr>
        <p:txBody>
          <a:bodyPr>
            <a:normAutofit/>
          </a:bodyPr>
          <a:lstStyle>
            <a:lvl1pPr>
              <a:defRPr sz="17067"/>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802F4-D1F7-4EF1-BD57-0E6CFD7932ED}"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77643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802F4-D1F7-4EF1-BD57-0E6CFD7932ED}"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522261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802669" y="2844800"/>
            <a:ext cx="17602200" cy="8128000"/>
          </a:xfrm>
        </p:spPr>
        <p:txBody>
          <a:bodyPr anchor="b">
            <a:normAutofit/>
          </a:bodyPr>
          <a:lstStyle>
            <a:lvl1pPr algn="l">
              <a:defRPr sz="10667" b="0"/>
            </a:lvl1pPr>
          </a:lstStyle>
          <a:p>
            <a:r>
              <a:rPr lang="en-US" smtClean="0"/>
              <a:t>Click to edit Master title style</a:t>
            </a:r>
            <a:endParaRPr lang="en-US" dirty="0"/>
          </a:p>
        </p:txBody>
      </p:sp>
      <p:sp>
        <p:nvSpPr>
          <p:cNvPr id="3" name="Content Placeholder 2"/>
          <p:cNvSpPr>
            <a:spLocks noGrp="1"/>
          </p:cNvSpPr>
          <p:nvPr>
            <p:ph idx="1"/>
          </p:nvPr>
        </p:nvSpPr>
        <p:spPr>
          <a:xfrm>
            <a:off x="2933696" y="2844800"/>
            <a:ext cx="24413156" cy="292608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802669" y="11785613"/>
            <a:ext cx="17602200" cy="11153424"/>
          </a:xfrm>
        </p:spPr>
        <p:txBody>
          <a:bodyPr anchor="t">
            <a:normAutofit/>
          </a:bodyPr>
          <a:lstStyle>
            <a:lvl1pPr marL="0" indent="0">
              <a:buNone/>
              <a:defRPr sz="8533"/>
            </a:lvl1pPr>
            <a:lvl2pPr marL="2438385" indent="0">
              <a:buNone/>
              <a:defRPr sz="6400"/>
            </a:lvl2pPr>
            <a:lvl3pPr marL="4876770" indent="0">
              <a:buNone/>
              <a:defRPr sz="5333"/>
            </a:lvl3pPr>
            <a:lvl4pPr marL="7315154" indent="0">
              <a:buNone/>
              <a:defRPr sz="4800"/>
            </a:lvl4pPr>
            <a:lvl5pPr marL="9753539" indent="0">
              <a:buNone/>
              <a:defRPr sz="4800"/>
            </a:lvl5pPr>
            <a:lvl6pPr marL="12191924" indent="0">
              <a:buNone/>
              <a:defRPr sz="4800"/>
            </a:lvl6pPr>
            <a:lvl7pPr marL="14630309" indent="0">
              <a:buNone/>
              <a:defRPr sz="4800"/>
            </a:lvl7pPr>
            <a:lvl8pPr marL="17068693" indent="0">
              <a:buNone/>
              <a:defRPr sz="4800"/>
            </a:lvl8pPr>
            <a:lvl9pPr marL="19507078"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802F4-D1F7-4EF1-BD57-0E6CFD7932ED}"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286970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26904" y="7721600"/>
            <a:ext cx="19597922" cy="6096000"/>
          </a:xfrm>
        </p:spPr>
        <p:txBody>
          <a:bodyPr anchor="b">
            <a:normAutofit/>
          </a:bodyPr>
          <a:lstStyle>
            <a:lvl1pPr algn="l">
              <a:defRPr sz="128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4191000" y="4876800"/>
            <a:ext cx="18045359" cy="25603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8533"/>
            </a:lvl1pPr>
            <a:lvl2pPr marL="2438385" indent="0">
              <a:buNone/>
              <a:defRPr sz="8533"/>
            </a:lvl2pPr>
            <a:lvl3pPr marL="4876770" indent="0">
              <a:buNone/>
              <a:defRPr sz="8533"/>
            </a:lvl3pPr>
            <a:lvl4pPr marL="7315154" indent="0">
              <a:buNone/>
              <a:defRPr sz="8533"/>
            </a:lvl4pPr>
            <a:lvl5pPr marL="9753539" indent="0">
              <a:buNone/>
              <a:defRPr sz="8533"/>
            </a:lvl5pPr>
            <a:lvl6pPr marL="12191924" indent="0">
              <a:buNone/>
              <a:defRPr sz="8533"/>
            </a:lvl6pPr>
            <a:lvl7pPr marL="14630309" indent="0">
              <a:buNone/>
              <a:defRPr sz="8533"/>
            </a:lvl7pPr>
            <a:lvl8pPr marL="17068693" indent="0">
              <a:buNone/>
              <a:defRPr sz="8533"/>
            </a:lvl8pPr>
            <a:lvl9pPr marL="19507078" indent="0">
              <a:buNone/>
              <a:defRPr sz="8533"/>
            </a:lvl9pPr>
          </a:lstStyle>
          <a:p>
            <a:r>
              <a:rPr lang="en-US" smtClean="0"/>
              <a:t>Click icon to add picture</a:t>
            </a:r>
            <a:endParaRPr lang="en-US" dirty="0"/>
          </a:p>
        </p:txBody>
      </p:sp>
      <p:sp>
        <p:nvSpPr>
          <p:cNvPr id="4" name="Text Placeholder 3"/>
          <p:cNvSpPr>
            <a:spLocks noGrp="1"/>
          </p:cNvSpPr>
          <p:nvPr>
            <p:ph type="body" sz="half" idx="2"/>
          </p:nvPr>
        </p:nvSpPr>
        <p:spPr>
          <a:xfrm>
            <a:off x="24728149" y="14630402"/>
            <a:ext cx="19603226" cy="11108267"/>
          </a:xfrm>
        </p:spPr>
        <p:txBody>
          <a:bodyPr anchor="t">
            <a:normAutofit/>
          </a:bodyPr>
          <a:lstStyle>
            <a:lvl1pPr marL="0" indent="0">
              <a:buNone/>
              <a:defRPr sz="9600"/>
            </a:lvl1pPr>
            <a:lvl2pPr marL="2438385" indent="0">
              <a:buNone/>
              <a:defRPr sz="6400"/>
            </a:lvl2pPr>
            <a:lvl3pPr marL="4876770" indent="0">
              <a:buNone/>
              <a:defRPr sz="5333"/>
            </a:lvl3pPr>
            <a:lvl4pPr marL="7315154" indent="0">
              <a:buNone/>
              <a:defRPr sz="4800"/>
            </a:lvl4pPr>
            <a:lvl5pPr marL="9753539" indent="0">
              <a:buNone/>
              <a:defRPr sz="4800"/>
            </a:lvl5pPr>
            <a:lvl6pPr marL="12191924" indent="0">
              <a:buNone/>
              <a:defRPr sz="4800"/>
            </a:lvl6pPr>
            <a:lvl7pPr marL="14630309" indent="0">
              <a:buNone/>
              <a:defRPr sz="4800"/>
            </a:lvl7pPr>
            <a:lvl8pPr marL="17068693" indent="0">
              <a:buNone/>
              <a:defRPr sz="4800"/>
            </a:lvl8pPr>
            <a:lvl9pPr marL="19507078"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4802F4-D1F7-4EF1-BD57-0E6CFD7932ED}" type="datetimeFigureOut">
              <a:rPr lang="en-US" smtClean="0"/>
              <a:t>4/24/2019</a:t>
            </a:fld>
            <a:endParaRPr lang="en-US"/>
          </a:p>
        </p:txBody>
      </p:sp>
      <p:sp>
        <p:nvSpPr>
          <p:cNvPr id="6" name="Footer Placeholder 5"/>
          <p:cNvSpPr>
            <a:spLocks noGrp="1"/>
          </p:cNvSpPr>
          <p:nvPr>
            <p:ph type="ftr" sz="quarter" idx="11"/>
          </p:nvPr>
        </p:nvSpPr>
        <p:spPr>
          <a:xfrm>
            <a:off x="2933704" y="32918405"/>
            <a:ext cx="31964484" cy="1947333"/>
          </a:xfrm>
        </p:spPr>
        <p:txBody>
          <a:bodyPr/>
          <a:lstStyle/>
          <a:p>
            <a:endParaRPr lang="en-US"/>
          </a:p>
        </p:txBody>
      </p:sp>
      <p:sp>
        <p:nvSpPr>
          <p:cNvPr id="7" name="Slide Number Placeholder 6"/>
          <p:cNvSpPr>
            <a:spLocks noGrp="1"/>
          </p:cNvSpPr>
          <p:nvPr>
            <p:ph type="sldNum" sz="quarter" idx="12"/>
          </p:nvPr>
        </p:nvSpPr>
        <p:spPr/>
        <p:txBody>
          <a:bodyPr/>
          <a:lstStyle/>
          <a:p>
            <a:fld id="{A04F0D32-691E-4371-A73E-3B2466DB2646}" type="slidenum">
              <a:rPr lang="en-US" smtClean="0"/>
              <a:t>‹#›</a:t>
            </a:fld>
            <a:endParaRPr lang="en-US"/>
          </a:p>
        </p:txBody>
      </p:sp>
    </p:spTree>
    <p:extLst>
      <p:ext uri="{BB962C8B-B14F-4D97-AF65-F5344CB8AC3E}">
        <p14:creationId xmlns:p14="http://schemas.microsoft.com/office/powerpoint/2010/main" val="132679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36688721" y="20771562"/>
            <a:ext cx="13587506" cy="1417884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2933704" y="23977600"/>
            <a:ext cx="36051769" cy="8128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4" y="2844805"/>
            <a:ext cx="36051769" cy="200942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0866351" y="32918421"/>
            <a:ext cx="6602546" cy="1947333"/>
          </a:xfrm>
          <a:prstGeom prst="rect">
            <a:avLst/>
          </a:prstGeom>
        </p:spPr>
        <p:txBody>
          <a:bodyPr vert="horz" lIns="91440" tIns="45720" rIns="91440" bIns="45720" rtlCol="0" anchor="t"/>
          <a:lstStyle>
            <a:lvl1pPr algn="r">
              <a:defRPr sz="5333" b="0" i="0">
                <a:solidFill>
                  <a:schemeClr val="bg2">
                    <a:lumMod val="50000"/>
                  </a:schemeClr>
                </a:solidFill>
                <a:effectLst/>
                <a:latin typeface="+mn-lt"/>
              </a:defRPr>
            </a:lvl1pPr>
          </a:lstStyle>
          <a:p>
            <a:fld id="{354802F4-D1F7-4EF1-BD57-0E6CFD7932ED}" type="datetimeFigureOut">
              <a:rPr lang="en-US" smtClean="0"/>
              <a:t>4/24/2019</a:t>
            </a:fld>
            <a:endParaRPr lang="en-US"/>
          </a:p>
        </p:txBody>
      </p:sp>
      <p:sp>
        <p:nvSpPr>
          <p:cNvPr id="5" name="Footer Placeholder 4"/>
          <p:cNvSpPr>
            <a:spLocks noGrp="1"/>
          </p:cNvSpPr>
          <p:nvPr>
            <p:ph type="ftr" sz="quarter" idx="3"/>
          </p:nvPr>
        </p:nvSpPr>
        <p:spPr>
          <a:xfrm>
            <a:off x="2933704" y="32918405"/>
            <a:ext cx="31964484" cy="1947333"/>
          </a:xfrm>
          <a:prstGeom prst="rect">
            <a:avLst/>
          </a:prstGeom>
        </p:spPr>
        <p:txBody>
          <a:bodyPr vert="horz" lIns="91440" tIns="45720" rIns="91440" bIns="45720" rtlCol="0" anchor="t"/>
          <a:lstStyle>
            <a:lvl1pPr algn="l">
              <a:defRPr sz="5333"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42759353" y="29751888"/>
            <a:ext cx="4712989" cy="3572933"/>
          </a:xfrm>
          <a:prstGeom prst="rect">
            <a:avLst/>
          </a:prstGeom>
        </p:spPr>
        <p:txBody>
          <a:bodyPr vert="horz" lIns="91440" tIns="45720" rIns="91440" bIns="45720" rtlCol="0" anchor="b"/>
          <a:lstStyle>
            <a:lvl1pPr algn="r">
              <a:defRPr sz="14933" b="0" i="0">
                <a:solidFill>
                  <a:schemeClr val="bg2">
                    <a:lumMod val="50000"/>
                  </a:schemeClr>
                </a:solidFill>
                <a:effectLst/>
                <a:latin typeface="+mn-lt"/>
              </a:defRPr>
            </a:lvl1pPr>
          </a:lstStyle>
          <a:p>
            <a:fld id="{A04F0D32-691E-4371-A73E-3B2466DB2646}" type="slidenum">
              <a:rPr lang="en-US" smtClean="0"/>
              <a:t>‹#›</a:t>
            </a:fld>
            <a:endParaRPr lang="en-US"/>
          </a:p>
        </p:txBody>
      </p:sp>
    </p:spTree>
    <p:extLst>
      <p:ext uri="{BB962C8B-B14F-4D97-AF65-F5344CB8AC3E}">
        <p14:creationId xmlns:p14="http://schemas.microsoft.com/office/powerpoint/2010/main" val="1202286496"/>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2438385" rtl="0" eaLnBrk="1" latinLnBrk="0" hangingPunct="1">
        <a:spcBef>
          <a:spcPct val="0"/>
        </a:spcBef>
        <a:buNone/>
        <a:defRPr sz="17067"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523990" indent="-1523990" algn="l" defTabSz="2438385" rtl="0" eaLnBrk="1" latinLnBrk="0" hangingPunct="1">
        <a:spcBef>
          <a:spcPct val="20000"/>
        </a:spcBef>
        <a:spcAft>
          <a:spcPts val="3200"/>
        </a:spcAft>
        <a:buClr>
          <a:schemeClr val="tx1"/>
        </a:buClr>
        <a:buSzPct val="80000"/>
        <a:buFont typeface="Wingdings 3" panose="05040102010807070707" pitchFamily="18" charset="2"/>
        <a:buChar char=""/>
        <a:defRPr sz="10667" kern="1200" cap="none">
          <a:solidFill>
            <a:schemeClr val="bg2">
              <a:lumMod val="75000"/>
            </a:schemeClr>
          </a:solidFill>
          <a:effectLst/>
          <a:latin typeface="+mn-lt"/>
          <a:ea typeface="+mn-ea"/>
          <a:cs typeface="+mn-cs"/>
        </a:defRPr>
      </a:lvl1pPr>
      <a:lvl2pPr marL="3962375" indent="-1523990" algn="l" defTabSz="2438385" rtl="0" eaLnBrk="1" latinLnBrk="0" hangingPunct="1">
        <a:spcBef>
          <a:spcPct val="20000"/>
        </a:spcBef>
        <a:spcAft>
          <a:spcPts val="3200"/>
        </a:spcAft>
        <a:buClr>
          <a:schemeClr val="tx1"/>
        </a:buClr>
        <a:buSzPct val="80000"/>
        <a:buFont typeface="Wingdings 3" panose="05040102010807070707" pitchFamily="18" charset="2"/>
        <a:buChar char=""/>
        <a:defRPr sz="9600" kern="1200" cap="none">
          <a:solidFill>
            <a:schemeClr val="bg2">
              <a:lumMod val="75000"/>
            </a:schemeClr>
          </a:solidFill>
          <a:effectLst/>
          <a:latin typeface="+mn-lt"/>
          <a:ea typeface="+mn-ea"/>
          <a:cs typeface="+mn-cs"/>
        </a:defRPr>
      </a:lvl2pPr>
      <a:lvl3pPr marL="6400760" indent="-1523990" algn="l" defTabSz="2438385" rtl="0" eaLnBrk="1" latinLnBrk="0" hangingPunct="1">
        <a:spcBef>
          <a:spcPct val="20000"/>
        </a:spcBef>
        <a:spcAft>
          <a:spcPts val="3200"/>
        </a:spcAft>
        <a:buClr>
          <a:schemeClr val="tx1"/>
        </a:buClr>
        <a:buSzPct val="80000"/>
        <a:buFont typeface="Wingdings 3" panose="05040102010807070707" pitchFamily="18" charset="2"/>
        <a:buChar char=""/>
        <a:defRPr sz="8533" kern="1200" cap="none">
          <a:solidFill>
            <a:schemeClr val="bg2">
              <a:lumMod val="75000"/>
            </a:schemeClr>
          </a:solidFill>
          <a:effectLst/>
          <a:latin typeface="+mn-lt"/>
          <a:ea typeface="+mn-ea"/>
          <a:cs typeface="+mn-cs"/>
        </a:defRPr>
      </a:lvl3pPr>
      <a:lvl4pPr marL="8229549" indent="-914394"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4pPr>
      <a:lvl5pPr marL="10667933" indent="-914394"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5pPr>
      <a:lvl6pPr marL="13411116" indent="-1219192"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6pPr>
      <a:lvl7pPr marL="15849501" indent="-1219192"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7pPr>
      <a:lvl8pPr marL="18287886" indent="-1219192"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8pPr>
      <a:lvl9pPr marL="20726270" indent="-1219192" algn="l" defTabSz="2438385" rtl="0" eaLnBrk="1" latinLnBrk="0" hangingPunct="1">
        <a:spcBef>
          <a:spcPct val="20000"/>
        </a:spcBef>
        <a:spcAft>
          <a:spcPts val="3200"/>
        </a:spcAft>
        <a:buClr>
          <a:schemeClr val="tx1"/>
        </a:buClr>
        <a:buSzPct val="80000"/>
        <a:buFont typeface="Wingdings 3" panose="05040102010807070707" pitchFamily="18" charset="2"/>
        <a:buChar char=""/>
        <a:defRPr sz="7467" kern="1200" cap="none">
          <a:solidFill>
            <a:schemeClr val="bg2">
              <a:lumMod val="75000"/>
            </a:schemeClr>
          </a:solidFill>
          <a:effectLst/>
          <a:latin typeface="+mn-lt"/>
          <a:ea typeface="+mn-ea"/>
          <a:cs typeface="+mn-cs"/>
        </a:defRPr>
      </a:lvl9pPr>
    </p:bodyStyle>
    <p:otherStyle>
      <a:defPPr>
        <a:defRPr lang="en-US"/>
      </a:defPPr>
      <a:lvl1pPr marL="0" algn="l" defTabSz="2438385" rtl="0" eaLnBrk="1" latinLnBrk="0" hangingPunct="1">
        <a:defRPr sz="9600" kern="1200">
          <a:solidFill>
            <a:schemeClr val="tx1"/>
          </a:solidFill>
          <a:latin typeface="+mn-lt"/>
          <a:ea typeface="+mn-ea"/>
          <a:cs typeface="+mn-cs"/>
        </a:defRPr>
      </a:lvl1pPr>
      <a:lvl2pPr marL="2438385" algn="l" defTabSz="2438385" rtl="0" eaLnBrk="1" latinLnBrk="0" hangingPunct="1">
        <a:defRPr sz="9600" kern="1200">
          <a:solidFill>
            <a:schemeClr val="tx1"/>
          </a:solidFill>
          <a:latin typeface="+mn-lt"/>
          <a:ea typeface="+mn-ea"/>
          <a:cs typeface="+mn-cs"/>
        </a:defRPr>
      </a:lvl2pPr>
      <a:lvl3pPr marL="4876770" algn="l" defTabSz="2438385" rtl="0" eaLnBrk="1" latinLnBrk="0" hangingPunct="1">
        <a:defRPr sz="9600" kern="1200">
          <a:solidFill>
            <a:schemeClr val="tx1"/>
          </a:solidFill>
          <a:latin typeface="+mn-lt"/>
          <a:ea typeface="+mn-ea"/>
          <a:cs typeface="+mn-cs"/>
        </a:defRPr>
      </a:lvl3pPr>
      <a:lvl4pPr marL="7315154" algn="l" defTabSz="2438385" rtl="0" eaLnBrk="1" latinLnBrk="0" hangingPunct="1">
        <a:defRPr sz="9600" kern="1200">
          <a:solidFill>
            <a:schemeClr val="tx1"/>
          </a:solidFill>
          <a:latin typeface="+mn-lt"/>
          <a:ea typeface="+mn-ea"/>
          <a:cs typeface="+mn-cs"/>
        </a:defRPr>
      </a:lvl4pPr>
      <a:lvl5pPr marL="9753539" algn="l" defTabSz="2438385" rtl="0" eaLnBrk="1" latinLnBrk="0" hangingPunct="1">
        <a:defRPr sz="9600" kern="1200">
          <a:solidFill>
            <a:schemeClr val="tx1"/>
          </a:solidFill>
          <a:latin typeface="+mn-lt"/>
          <a:ea typeface="+mn-ea"/>
          <a:cs typeface="+mn-cs"/>
        </a:defRPr>
      </a:lvl5pPr>
      <a:lvl6pPr marL="12191924" algn="l" defTabSz="2438385" rtl="0" eaLnBrk="1" latinLnBrk="0" hangingPunct="1">
        <a:defRPr sz="9600" kern="1200">
          <a:solidFill>
            <a:schemeClr val="tx1"/>
          </a:solidFill>
          <a:latin typeface="+mn-lt"/>
          <a:ea typeface="+mn-ea"/>
          <a:cs typeface="+mn-cs"/>
        </a:defRPr>
      </a:lvl6pPr>
      <a:lvl7pPr marL="14630309" algn="l" defTabSz="2438385" rtl="0" eaLnBrk="1" latinLnBrk="0" hangingPunct="1">
        <a:defRPr sz="9600" kern="1200">
          <a:solidFill>
            <a:schemeClr val="tx1"/>
          </a:solidFill>
          <a:latin typeface="+mn-lt"/>
          <a:ea typeface="+mn-ea"/>
          <a:cs typeface="+mn-cs"/>
        </a:defRPr>
      </a:lvl7pPr>
      <a:lvl8pPr marL="17068693" algn="l" defTabSz="2438385" rtl="0" eaLnBrk="1" latinLnBrk="0" hangingPunct="1">
        <a:defRPr sz="9600" kern="1200">
          <a:solidFill>
            <a:schemeClr val="tx1"/>
          </a:solidFill>
          <a:latin typeface="+mn-lt"/>
          <a:ea typeface="+mn-ea"/>
          <a:cs typeface="+mn-cs"/>
        </a:defRPr>
      </a:lvl8pPr>
      <a:lvl9pPr marL="19507078" algn="l" defTabSz="2438385" rtl="0" eaLnBrk="1" latinLnBrk="0" hangingPunct="1">
        <a:defRPr sz="9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8758"/>
            <a:ext cx="19158858" cy="9863892"/>
          </a:xfrm>
          <a:prstGeom prst="rect">
            <a:avLst/>
          </a:prstGeom>
        </p:spPr>
      </p:pic>
      <p:sp>
        <p:nvSpPr>
          <p:cNvPr id="6" name="TextBox 5"/>
          <p:cNvSpPr txBox="1"/>
          <p:nvPr/>
        </p:nvSpPr>
        <p:spPr>
          <a:xfrm>
            <a:off x="35371618" y="5578492"/>
            <a:ext cx="14920381" cy="9325630"/>
          </a:xfrm>
          <a:prstGeom prst="rect">
            <a:avLst/>
          </a:prstGeom>
          <a:solidFill>
            <a:schemeClr val="tx2">
              <a:lumMod val="50000"/>
            </a:schemeClr>
          </a:solidFill>
          <a:ln>
            <a:solidFill>
              <a:schemeClr val="accent1"/>
            </a:solidFill>
          </a:ln>
        </p:spPr>
        <p:txBody>
          <a:bodyPr wrap="square" rtlCol="0">
            <a:spAutoFit/>
          </a:bodyPr>
          <a:lstStyle/>
          <a:p>
            <a:r>
              <a:rPr lang="en-US" sz="4000" dirty="0"/>
              <a:t>Before the </a:t>
            </a:r>
            <a:r>
              <a:rPr lang="en-US" sz="4000" dirty="0"/>
              <a:t>Kepler </a:t>
            </a:r>
            <a:r>
              <a:rPr lang="en-US" sz="4000" dirty="0"/>
              <a:t>data could be used for machine learning, it had to be stripped of any unique features and useless values. Then we normalized all our values because a perceptron performs optimally with normalized data. We also had to label all this data because the techniques we wanted to use both are supervised learning algorithms. We accomplished this by finding a list of planets from the Kepler data set on the NASA website that are known to be in the habitable zone, and labeling all those with a binary label of yes and the rest with a binary label of no. We also used resampling to improve the size of our dataset because we only had about 20 example of planets labels with a yes. Even though Earth was not one of the planets the Kepler probe analyzed we still calculated the respective values and added it to the dataset as a good testing example. </a:t>
            </a:r>
          </a:p>
        </p:txBody>
      </p:sp>
      <p:sp>
        <p:nvSpPr>
          <p:cNvPr id="8" name="Rectangle 7"/>
          <p:cNvSpPr/>
          <p:nvPr/>
        </p:nvSpPr>
        <p:spPr>
          <a:xfrm>
            <a:off x="-7366000" y="2"/>
            <a:ext cx="65023999" cy="5002431"/>
          </a:xfrm>
          <a:prstGeom prst="rect">
            <a:avLst/>
          </a:prstGeom>
          <a:noFill/>
        </p:spPr>
        <p:txBody>
          <a:bodyPr wrap="square" lIns="116114" tIns="58057" rIns="116114" bIns="58057">
            <a:spAutoFit/>
          </a:bodyPr>
          <a:lstStyle/>
          <a:p>
            <a:pPr algn="ctr"/>
            <a:r>
              <a:rPr lang="en-US" sz="31745" dirty="0">
                <a:ln w="0"/>
                <a:effectLst>
                  <a:outerShdw blurRad="38100" dist="19050" dir="2700000" algn="tl" rotWithShape="0">
                    <a:schemeClr val="dk1">
                      <a:alpha val="40000"/>
                    </a:schemeClr>
                  </a:outerShdw>
                </a:effectLst>
              </a:rPr>
              <a:t>Planet Classification</a:t>
            </a:r>
          </a:p>
        </p:txBody>
      </p:sp>
      <p:sp>
        <p:nvSpPr>
          <p:cNvPr id="9" name="TextBox 8"/>
          <p:cNvSpPr txBox="1"/>
          <p:nvPr/>
        </p:nvSpPr>
        <p:spPr>
          <a:xfrm>
            <a:off x="35363542" y="4562829"/>
            <a:ext cx="14928450" cy="1015663"/>
          </a:xfrm>
          <a:prstGeom prst="rect">
            <a:avLst/>
          </a:prstGeom>
          <a:solidFill>
            <a:schemeClr val="bg1"/>
          </a:solidFill>
          <a:ln>
            <a:solidFill>
              <a:schemeClr val="accent1"/>
            </a:solidFill>
          </a:ln>
        </p:spPr>
        <p:txBody>
          <a:bodyPr wrap="square" rtlCol="0">
            <a:spAutoFit/>
          </a:bodyPr>
          <a:lstStyle/>
          <a:p>
            <a:pPr algn="ctr"/>
            <a:r>
              <a:rPr lang="en-US" sz="6000" dirty="0"/>
              <a:t>Solution Approach</a:t>
            </a:r>
            <a:endParaRPr lang="en-US" sz="6000" dirty="0"/>
          </a:p>
        </p:txBody>
      </p:sp>
      <p:sp>
        <p:nvSpPr>
          <p:cNvPr id="10" name="TextBox 9"/>
          <p:cNvSpPr txBox="1"/>
          <p:nvPr/>
        </p:nvSpPr>
        <p:spPr>
          <a:xfrm>
            <a:off x="19158849" y="26308344"/>
            <a:ext cx="31133142" cy="6863417"/>
          </a:xfrm>
          <a:prstGeom prst="rect">
            <a:avLst/>
          </a:prstGeom>
          <a:solidFill>
            <a:schemeClr val="tx2">
              <a:lumMod val="50000"/>
            </a:schemeClr>
          </a:solidFill>
          <a:ln>
            <a:solidFill>
              <a:schemeClr val="accent1"/>
            </a:solidFill>
          </a:ln>
        </p:spPr>
        <p:txBody>
          <a:bodyPr wrap="square" rtlCol="0">
            <a:spAutoFit/>
          </a:bodyPr>
          <a:lstStyle/>
          <a:p>
            <a:r>
              <a:rPr lang="en-US" sz="4000" dirty="0"/>
              <a:t>The results we </a:t>
            </a:r>
            <a:r>
              <a:rPr lang="en-US" sz="4000" dirty="0"/>
              <a:t>received </a:t>
            </a:r>
            <a:r>
              <a:rPr lang="en-US" sz="4000" dirty="0"/>
              <a:t>were unfortunate because we believe both are models to be overfitting on this problem because they both express basically perfect </a:t>
            </a:r>
            <a:r>
              <a:rPr lang="en-US" sz="4000" dirty="0"/>
              <a:t>accuracy. </a:t>
            </a:r>
            <a:r>
              <a:rPr lang="en-US" sz="4000" dirty="0"/>
              <a:t>We thought that if we boosted our dataset significantly we would have enough data to avoid overfitting but this doesnt seem to be the case. Even though overfitting may be </a:t>
            </a:r>
            <a:r>
              <a:rPr lang="en-US" sz="4000" dirty="0"/>
              <a:t>occurring </a:t>
            </a:r>
            <a:r>
              <a:rPr lang="en-US" sz="4000" dirty="0"/>
              <a:t>we still wanted to know what it was our models were learning. We created two bar graph reports that show how much each feature value is considered when making the classification and what we saw was interesting. We expected both bar graphs to look basically identical but that was not the case, the perceptron favored slightly different features than the random forest. This result although unexpected does make sense and supports our end goal, the perceptron is considering less things overall </a:t>
            </a:r>
            <a:r>
              <a:rPr lang="en-US" sz="4000" dirty="0"/>
              <a:t>because </a:t>
            </a:r>
            <a:r>
              <a:rPr lang="en-US" sz="4000" dirty="0"/>
              <a:t>its learning a higher bias model and the random forest tries to consider many features giving it a low bias. We found both models to be highly influenced by features that would influence how hot the surface of the planet would be which we found as compelling evidence that our models were learning to correctly classify a planet as either in the "habitable zone" or "not in the habitable zone". </a:t>
            </a:r>
          </a:p>
        </p:txBody>
      </p:sp>
      <p:sp>
        <p:nvSpPr>
          <p:cNvPr id="13" name="TextBox 12"/>
          <p:cNvSpPr txBox="1"/>
          <p:nvPr/>
        </p:nvSpPr>
        <p:spPr>
          <a:xfrm>
            <a:off x="-5" y="5735711"/>
            <a:ext cx="11055161" cy="6247864"/>
          </a:xfrm>
          <a:prstGeom prst="rect">
            <a:avLst/>
          </a:prstGeom>
          <a:solidFill>
            <a:schemeClr val="tx2">
              <a:lumMod val="50000"/>
            </a:schemeClr>
          </a:solidFill>
          <a:ln>
            <a:solidFill>
              <a:schemeClr val="accent1"/>
            </a:solidFill>
          </a:ln>
        </p:spPr>
        <p:txBody>
          <a:bodyPr wrap="square" rtlCol="0">
            <a:spAutoFit/>
          </a:bodyPr>
          <a:lstStyle/>
          <a:p>
            <a:r>
              <a:rPr lang="en-US" sz="4000" dirty="0"/>
              <a:t>Our object with this project is to take the Kepler exoplanet database to train two different classifiers and classify unseen exoplanets as either "In the habitable zone" or "Not in the habitable zone". We chose to use two different classifiers because we wanted one to be a high bias model and the other to be a high variance model. So we chose a perceptron and a random forest ensemble.</a:t>
            </a:r>
            <a:endParaRPr lang="en-US" sz="4000" dirty="0"/>
          </a:p>
        </p:txBody>
      </p:sp>
      <p:sp>
        <p:nvSpPr>
          <p:cNvPr id="14" name="TextBox 13"/>
          <p:cNvSpPr txBox="1"/>
          <p:nvPr/>
        </p:nvSpPr>
        <p:spPr>
          <a:xfrm>
            <a:off x="-3" y="4720048"/>
            <a:ext cx="11055161" cy="1015663"/>
          </a:xfrm>
          <a:prstGeom prst="rect">
            <a:avLst/>
          </a:prstGeom>
          <a:solidFill>
            <a:schemeClr val="bg1"/>
          </a:solidFill>
          <a:ln>
            <a:solidFill>
              <a:schemeClr val="accent1"/>
            </a:solidFill>
          </a:ln>
        </p:spPr>
        <p:txBody>
          <a:bodyPr wrap="square" rtlCol="0">
            <a:spAutoFit/>
          </a:bodyPr>
          <a:lstStyle/>
          <a:p>
            <a:pPr algn="ctr"/>
            <a:r>
              <a:rPr lang="en-US" sz="6000" dirty="0"/>
              <a:t>Objective</a:t>
            </a:r>
            <a:endParaRPr lang="en-US" sz="6000" dirty="0"/>
          </a:p>
        </p:txBody>
      </p:sp>
      <p:pic>
        <p:nvPicPr>
          <p:cNvPr id="18" name="Picture 17"/>
          <p:cNvPicPr>
            <a:picLocks noChangeAspect="1"/>
          </p:cNvPicPr>
          <p:nvPr/>
        </p:nvPicPr>
        <p:blipFill>
          <a:blip r:embed="rId3"/>
          <a:stretch>
            <a:fillRect/>
          </a:stretch>
        </p:blipFill>
        <p:spPr>
          <a:xfrm>
            <a:off x="35489362" y="33171762"/>
            <a:ext cx="10260081" cy="3404237"/>
          </a:xfrm>
          <a:prstGeom prst="rect">
            <a:avLst/>
          </a:prstGeom>
        </p:spPr>
      </p:pic>
      <p:pic>
        <p:nvPicPr>
          <p:cNvPr id="19" name="Picture 18"/>
          <p:cNvPicPr>
            <a:picLocks noChangeAspect="1"/>
          </p:cNvPicPr>
          <p:nvPr/>
        </p:nvPicPr>
        <p:blipFill>
          <a:blip r:embed="rId4"/>
          <a:stretch>
            <a:fillRect/>
          </a:stretch>
        </p:blipFill>
        <p:spPr>
          <a:xfrm>
            <a:off x="45768126" y="33171762"/>
            <a:ext cx="4523867" cy="3404238"/>
          </a:xfrm>
          <a:prstGeom prst="rect">
            <a:avLst/>
          </a:prstGeom>
        </p:spPr>
      </p:pic>
      <p:sp>
        <p:nvSpPr>
          <p:cNvPr id="21" name="TextBox 20"/>
          <p:cNvSpPr txBox="1"/>
          <p:nvPr/>
        </p:nvSpPr>
        <p:spPr>
          <a:xfrm>
            <a:off x="19158849" y="33171763"/>
            <a:ext cx="16349192" cy="3370153"/>
          </a:xfrm>
          <a:prstGeom prst="rect">
            <a:avLst/>
          </a:prstGeom>
          <a:solidFill>
            <a:schemeClr val="tx2">
              <a:lumMod val="40000"/>
              <a:lumOff val="60000"/>
            </a:schemeClr>
          </a:solidFill>
          <a:ln>
            <a:solidFill>
              <a:schemeClr val="accent1"/>
            </a:solidFill>
          </a:ln>
        </p:spPr>
        <p:txBody>
          <a:bodyPr wrap="square" rtlCol="0">
            <a:spAutoFit/>
          </a:bodyPr>
          <a:lstStyle/>
          <a:p>
            <a:r>
              <a:rPr lang="en-US" sz="7000" dirty="0">
                <a:solidFill>
                  <a:schemeClr val="bg1"/>
                </a:solidFill>
              </a:rPr>
              <a:t>Acknowledgements to Data World, NASA and </a:t>
            </a:r>
            <a:r>
              <a:rPr lang="en-US" sz="7000" dirty="0" smtClean="0">
                <a:solidFill>
                  <a:schemeClr val="bg1"/>
                </a:solidFill>
              </a:rPr>
              <a:t>Kepler Science for </a:t>
            </a:r>
            <a:r>
              <a:rPr lang="en-US" sz="7000" dirty="0">
                <a:solidFill>
                  <a:schemeClr val="bg1"/>
                </a:solidFill>
              </a:rPr>
              <a:t>providing planet data for this project</a:t>
            </a:r>
            <a:endParaRPr lang="en-US" sz="7000" dirty="0">
              <a:solidFill>
                <a:schemeClr val="bg1"/>
              </a:solidFill>
            </a:endParaRPr>
          </a:p>
        </p:txBody>
      </p:sp>
      <p:pic>
        <p:nvPicPr>
          <p:cNvPr id="2" name="Picture 1"/>
          <p:cNvPicPr>
            <a:picLocks noChangeAspect="1"/>
          </p:cNvPicPr>
          <p:nvPr/>
        </p:nvPicPr>
        <p:blipFill>
          <a:blip r:embed="rId5"/>
          <a:stretch>
            <a:fillRect/>
          </a:stretch>
        </p:blipFill>
        <p:spPr>
          <a:xfrm>
            <a:off x="19054965" y="5574633"/>
            <a:ext cx="8249440" cy="6801060"/>
          </a:xfrm>
          <a:prstGeom prst="rect">
            <a:avLst/>
          </a:prstGeom>
        </p:spPr>
      </p:pic>
      <p:pic>
        <p:nvPicPr>
          <p:cNvPr id="7" name="Picture 6"/>
          <p:cNvPicPr>
            <a:picLocks noChangeAspect="1"/>
          </p:cNvPicPr>
          <p:nvPr/>
        </p:nvPicPr>
        <p:blipFill>
          <a:blip r:embed="rId6"/>
          <a:stretch>
            <a:fillRect/>
          </a:stretch>
        </p:blipFill>
        <p:spPr>
          <a:xfrm>
            <a:off x="11124335" y="15931384"/>
            <a:ext cx="3912088" cy="1800943"/>
          </a:xfrm>
          <a:prstGeom prst="rect">
            <a:avLst/>
          </a:prstGeom>
        </p:spPr>
      </p:pic>
      <p:sp>
        <p:nvSpPr>
          <p:cNvPr id="12" name="TextBox 11"/>
          <p:cNvSpPr txBox="1"/>
          <p:nvPr/>
        </p:nvSpPr>
        <p:spPr>
          <a:xfrm>
            <a:off x="15036423" y="15944265"/>
            <a:ext cx="4122426" cy="1752204"/>
          </a:xfrm>
          <a:prstGeom prst="rect">
            <a:avLst/>
          </a:prstGeom>
          <a:solidFill>
            <a:schemeClr val="tx1"/>
          </a:solidFill>
        </p:spPr>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N = 3372</a:t>
            </a:r>
          </a:p>
          <a:p>
            <a:pPr algn="ctr"/>
            <a:r>
              <a:rPr lang="en-US" dirty="0">
                <a:solidFill>
                  <a:schemeClr val="bg1"/>
                </a:solidFill>
                <a:latin typeface="Times New Roman" panose="02020603050405020304" pitchFamily="18" charset="0"/>
                <a:cs typeface="Times New Roman" panose="02020603050405020304" pitchFamily="18" charset="0"/>
              </a:rPr>
              <a:t>k</a:t>
            </a:r>
            <a:r>
              <a:rPr lang="en-US" dirty="0" smtClean="0">
                <a:solidFill>
                  <a:schemeClr val="bg1"/>
                </a:solidFill>
                <a:latin typeface="Times New Roman" panose="02020603050405020304" pitchFamily="18" charset="0"/>
                <a:cs typeface="Times New Roman" panose="02020603050405020304" pitchFamily="18" charset="0"/>
              </a:rPr>
              <a:t> = 41</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7"/>
          <a:stretch>
            <a:fillRect/>
          </a:stretch>
        </p:blipFill>
        <p:spPr>
          <a:xfrm>
            <a:off x="19054964" y="12385495"/>
            <a:ext cx="8223522" cy="6967712"/>
          </a:xfrm>
          <a:prstGeom prst="rect">
            <a:avLst/>
          </a:prstGeom>
        </p:spPr>
      </p:pic>
      <p:sp>
        <p:nvSpPr>
          <p:cNvPr id="25" name="AutoShape 2" descr="data:image/png;base64,iVBORw0KGgoAAAANSUhEUgAAAYEAAAEBCAYAAACe6Rn8AAAABHNCSVQICAgIfAhkiAAAAAlwSFlz%0AAAALEgAACxIB0t1+/AAAADl0RVh0U29mdHdhcmUAbWF0cGxvdGxpYiB2ZXJzaW9uIDMuMC4zLCBo%0AdHRwOi8vbWF0cGxvdGxpYi5vcmcvnQurowAAIABJREFUeJzs3Xd4FNXewPHvma3Z9IQQkgABETAU%0ApSk2EFAEFcEuYu/36lXuVawo2FBB9HpVELvygtgBAQELioqIINKkCEgnJCG9bJ057x+bbBILJNld%0AweF87nOfl9mZOXN+uc+7v51ThZRSoiiKohyRtENdAUVRFOXQUUlAURTlCKaSgKIoyhFMJQFFUZQj%0AmEoCiqIoRzCVBBRFUY5gKgkoiqIcwVQSUBRFOYKpJKAoinIEU0lAURTlCKaSgKIoyhFMJQFFUZQj%0AmEoCiqIoRzDroa7AgRQXV2IYjV/kNDU1jsLCiijU6NAxY0xgzrjMGBOYMy6zxaRpguTk2Ebdc1gn%0AAcOQTUoCNfeajRljAnPGZcaYwJxxmTGmxlDNQYqiKEcwlQQURVGOYCoJKIqiHMFUElAURTmCHdYd%0Aw38Xvgofv0z/lfjWsWQ134csKcZ66mkIh+NQV01RFOWAVBJoAq/hZZdvJ5n2LOweO293+gjdowOQ%0AxUpOdr2N1u5oYhcsQthsh7i2iqIof041BzVSvj+f3pu6MXBLX7pv6MTSd36oTgACEOyhO1RVYvy6%0ABWP9ukNdXUVRlAMyVRIoKipk8uTnmTx5Mh6PJyrPmF70Fvn+fCqNSkr0YhYkz61zVqIRCP7T7+fD%0A1ouZ6nyDKqoiXItiNHEXFnEDsCHCZSuKciQxTXOQ3+9n0KD+5ObuxWKx8MEHH/HuuzMj/pw4SxwW%0AoRGQIJF8VrWAW+wtMHzJaPg5hcnoGrwyKsBz7R/DgoUZzmnML/kiYnWwaJcg+AnwYxULCRjrgfiI%0Ala8oypGjQUnglltuYffu3Wiahsvl4sEHHyQnJ4cBAwZgt9txVHeAjho1ij59+gCwatUqxowZg9fr%0AJSsri6eeeorU1NSoBbJ79y7y8vbh8/kAWLz4q6g8p29sfwIy+Gvf6rVxzf3/Qvc5ac8CujAPK37c%0ATljS38AngnVZbf2JClFOnIzMF7VgDaK6bCl1YCfQOSJlK4pyZGlQEhg/fjzx8cEvsM8//5z777+f%0AmTODv7Kfe+45OnToUO96wzC46667eOKJJ+jVqxeTJ09m4sSJPPHEExGufq3ExMR6TUBWqyUi5dpz%0A5xO3ehTSEsParv9jfMlq9NJbwLILh2cxWiD4nM0MwsBO/nnvMedyWHpGdQESmhlpxMq4iNQHQMoz%0AgU8BHUgE2kWsbEVRjiwN6hOoSQAAFRUVCCEOeP26detwOBz06tULgOHDh7NgwYIwqnlwZWVloTcS%0AgEBAD7tM4S8j4Yersbh38ZwvjV4bVjJ3H6Bnga8XlY7T+f7cxeiWACCp1OJ48imNTy+ovl8KcgKd%0AmFOyEMGB/2aNocvX0eV4DDmGgPEN4IxY2YqiHFka3CcwevRolixZgpSSV199NfT5qFGjkFLSs2dP%0A7rjjDhISEsjNzSUzMzN0TUpKCoZhUFJSQlJSUoMrl5ra8F/PKSmd8Xq9oeOYGCdpaQ1ofqnYCTPa%0AgQwAGlz4E6QeW32uFARUYuMu1zkYom7OtJKztDMnfJKMRbciCOAyKpl3nMGcy+D/7rRybs6/edz2%0AOLbUyAwTrR/PbREp83DQoP+d/mbMGBOYMy4zxtQYDU4C48aNA2DWrFlMmDCBV155henTp5ORkYHP%0A52PcuHE88sgjTJw4MWKVKyysaPAKfx988F6948rKSgoKyg96X/JnZ2KRAQQgMTDmDqLo7F+CJ2UC%0ACc3PYOP+347AkYCfpJICNCO1+hMrVaQRWwXDX4MRm04m7qMxlOABwh+plJYW36B4/m7MGJcZYwJz%0AxmW2mDRNNOrHMzRhiOh5553HsmXLKC4uJiMjAwC73c6IESNYuXIlABkZGezduzd0T1FREZqmNeot%0AoLEO0kL153R3/XIMb50DQVnvaVR0+y92UdPHIIEAxHzGz/3exuf0YQgdC16O5lPevgn++RG8cdzX%0ATHO81cRKKYqi/DUOmgQqKyvJzc0NHS9atIjExEQcDgfl5cEMKqXkk08+IScnB4AuXbrg8XhYsWIF%0AAO+88w6DBw+ORv1Dli79tkn3lfV8EQh+tQOUH/d0vfPzC3cwcOtGvKErBGABPZGyZDfPvDoWITUS%0A2cnSy3/h8Wfgs/NhwgS4K/Z2KqlsWkCKoih/gYM2B7ndbkaOHInb7UbTNBITE5kyZQqFhYXcdttt%0A6LqOYRi0a9eOsWPHAqBpGhMmTGDs2LH1hohG00kn9WHq1DcbfZ+e1of952zHnrsAX/MBENOi3vkH%0ANn2OXxq/uUsD4QOrn6oULytOX8ppXxzN7AsS8cSWAuB1AVKyzbKVLvqxTQtKURQlyoSU8rDdVqcx%0AfQIArVqlhTqHs7Pbsnz56rCe79z2OldvXsEcWw4BYQEpq9udCiH5KRAgdMEDFz1BbHkc2NxMe/dN%0ANgz5GZsfPDFwsWc4kypeDqseYL62yxpmjMuMMYE54zJbTH9Jn8DhKi9vH3XzWX5+XpPKse1fQsr8%0ADqTOSiN21X+YVjmDDnpBMAEg6exKgKQXqRnxmZzbDFd5IhIr0h/PFRfdxH9GC946AzCI6NBQRVGU%0ASDNNEtC0+pPDLJamhZaw7HIsnn1o0otAEoPO85Wzg28AQuPnqlKgKtSJ4HXWH/kjDStHbdBI3w1o%0AsM66hosSh7Ha+lOT6qMoihJNpkkCaWlpdOrUJXQ8dOgFTSpHBCpq/13939OMbXWuMEBIqseUUtms%0AnNw2uwmuJGTw9agF3DVd54qvgldvsK7na/uXXJB4bhQWklMOtWXL/Lz5ppvt28OfnKgoh4JpksCe%0APbtZvbr21/Y770xrUjmVOQ8gEaGxQBLwiBi0mmYdx9fBJFDtxI/60WJ7y+rrBT1e60tlAhSnBpuC%0AZPW1fuGnUNvfpDoph6eZMz1cckkJY8ZU0L9/Mdu2qUSg/P2YJgkUFhbW6xMwjN+O6GkYd4d/U3T6%0ATxi2FCSgCwc5CXfirJ4t7DA6gLSABGEIes8NLpgnqv8TWxzslAnY4CT/KbiMWFyGi/aBDmQZLcML%0AUjmsTJvmwe0GjwcCAcmiRb5DXSVFaTTTLCXdpk0brFYrgUBwhc/ExMQG3Sd8RQhfCUZs29CMMyPh%0AKIqGbAdg5MZF7Nq3EWTwV975KaeTGBvHSyVPkLg/idJmRaTvrFkiQ6LbvRz9M5z+MXS6dQTXy5vx%0ACDdDvMPQzJNzFaBbNyvLl/vxeMBigWOOicyihYryVzJNErBYrNhstlASSEg4eBKw75lDworrQQh8%0AzU6l7KT3ofoXv1a1C9v+JRxtyyRGs+I2AsRoVnonpXN3QXBpjJL0Yt56YjKPXn4Llv05WHFzru9B%0ALusC3/cD3y3xDPENi1rMyqF1zz2xGAasXBlg+HAHp5xiP9RVUpRGM00SKCjIr3dcd9mKPxO39l6E%0AERzdY9v/Hdai5QRSe2Pb9ymJSy8C4AEs5LV/lcVVPgaltuW0lET0gtq2X6lJSjp/w82LJwHB/mK3%0AC746CxbGjWZIkUoCZmW3C8aOjdwS4YpyKJgmCbRq1Zo2bY5i27ataJrGwIEHX6ZCWmND/xYYoeO4%0ANfdVfwY2dJ4vep3SvvMAWOteg4ER7DGuHj70/J0buXkxVMTB6hPgl2Nh6u2gafkoiqIczkzTSK1p%0AGh07HoOu6/j9frp2PfhSDeW9XkF3ZiI1B1VH34aeGBxiatjrL3RnOGp3RHt5/+TgBLA6c8Ayt2Sx%0AlBspr+jE8Uvgklfhg1ME/yj7Z2SCUxRFiRLTJIG9e/cwf/48/H4/fr+fCRMeP+g9gaTjKDprI/uH%0AFVDV6YHQ5+W9p2HYkpGA4cygvOfk0Lk0a3OsovoFSkJsUTzX3/Nv9tCTZmzD4YW4Cjhmk5N7fmza%0AXAVFUZS/immSgMvlonYtUIiLa3pbrRGTQdGQHew/v4yiszaBtbas61NvJE5UHwtI3ZOGJg2OYR7W%0A6rVG97SGCxZ76NJ3KM/FPNPkeiiKokSbaZJAcnIKzz47ieTkFFq2bMmbb86IynNu2Hk1ZUZZ6Hhn%0Al1+ZPWoyHcUCNAzKkiC+BHp+Iym0FvN07AR+sv4YlbooiqKEyzRJAODCCy9h06bt7Nq1ixNPPCkq%0Az1jjXo1O9eig6s7h1ads5usTdLwOSCyBhDIYdT9kbwEDXc0UVhTlsGWqJPDdd98ycGBf+vbty5Yt%0Am6PyjFNi+2CtGVRV3TksBfgcBqLOJGVDg7hS8OKlt+/kqNRFURQlXKZJAhUV5YwYcRGrV6/i22+/%0A5dJLz4/Kc6a2eYexGY/S1XEsVq8NoWvElCRz7PdZaAHwOqDKBT+eAuu7B+9Zaw1vXwNFUZRoMU0S%0AKCwsDK0XJKUkN/fgk8Wawqk5uTntViZnv4qwgLQYVCSVM+3KfVgljH0OLvwerp8Psvqv+4l9DoWi%0AMCr1URRFCYdpkkCrVq3p2vU4YmJiiImJYcSIKyNafqXupyJQu0DYvJKP8Vv9AAScAX7uEOwneOJm%0AOP7r6ouqBytNi3mLU1J6kSeattGNoihKtDRoxvAtt9zC7t270TQNl8vFgw8+SE5ODtu2bePee++l%0ApKSEpKQkxo8fT5s2bQAOeC4ahBBkZbVk9epVgKRVq9YRK/utPesYveVbJPDPlsdhCA8vlEyu/etJ%0AuObD6noAY26HVttg/FPBD6pEFRiwyP4Zl3mviFi9FEVRwtWgPYbLy8uJj48H4PPPP2fSpEnMnDmT%0Aq666igsvvJBhw4Yxe/ZsPvzwQ6ZOnQpwwHMN1Zg9hvfs2c2JJ/bA6w2uBWS329m9u+mjcoSvGMeu%0Ad9E1F813Vv1ms3kJzsUQsyC4z3BA8ME/bRy7zReaSFyWAD1KagoDi7Qwpex1hvma1ldhtr1Qa5gx%0ALjPGBOaMy2wxRW2P4ZoEAFBRUYEQgsLCQtavX8+QIUMAGDJkCOvXr6eoqOiA56LF5XLV20MgNrZp%0Ak8Vca+4jdVYzUue1JW7NvcSvug3N+M068bYV4Pyc5L2pOCti6LCiM5v3jAaCLUC6Bv97qP4tOjq3%0AJtzEV7ZFTaqXoihKNDR4AbnRo0ezZMkSpJS8+uqr5Obmkp6ejsUSXEPdYrHQvHlzcnNzkVL+6bmU%0AlJSoBGKxWPH7a7+si4sbn3Bse+bg2jqpZudIBGABXqt8n+tiL8aHBRw/QuwsEDolLYq49p7bab8q%0ABweF+DUY+T5s7wibO9cphOD/9eHl6dgn6VcyIOx4lejz+QyefbYKiwVuu82F3W6aLjRFCWlwEhg3%0AbhwAs2bNYsKECYwcOTJqlarRmNeaceMe/N1naWnxf3DlAaz7NPTPmu9uCVzkX8cE/TTWWDLAthlE%0AsBNYapLtXTfTftUxZLGGJ5+Bz4fVjgqqu8hcjURbQr16SenG434Kw9iN0/kvLNY/X/iu0fH8TRyu%0AcaWnbyc/P/h2OXWql7172zT43sM1pnCZMS4zxtQYjV5K+rzzzmPMmDG0aNGCvLw8dF3HYrGg6zr5%0A+flkZGQgpfzTc43RmD6BrKw2v/ussW19loyrSd78Vui4ZqN5BzrNjQqwCvB3APt6EMGRQetPWc0p%0As05nW/kpfDPoXWTN5lJ13wLq+ElfRUFRbb0s4mqEmA948HlnEDBWA2m/u89sbZc1Dte49uwJhBIA%0AQG6uwcaNpaSmHvxt4HCNKVxmjMtsMUWlT6CyspLc3NzQ8aJFi0hMTCQ1NZWcnBzmzp0LwNy5c8nJ%0AySElJeWA56Jl+fLvwy7Dtv+bP/xcB96vnE5bvRB8x4K3R+hLPj97H/Nv/AgDG/1mOkjfRW0C+IP8%0AVSZK6x0LsQQhPNU7W2oINoQdhxK+337ZCwEN3LFUUf5WDvom4Ha7GTlyJG63G03TSExMZMqUKQgh%0AeOihh7j33nuZPHkyCQkJjB8/PnTfgc5FQ0yMK+wy4tY/DPz++9sCxOPlMu8qHnedClptUjRsOhXJ%0AZSSwm7vvh1V9Ia9V8JwwqH0zIFjoqf6+9Z5pyDPR+BDwAgJJl7DjUMLndGpMmhTH3XdXIAT897/x%0AWK2qT0AxnwYNET1UGtMc9M03i7nwwnPrfZafX/YnV/+xZjOTAb1ex7BB8HVJAostbemfcCMkPwDC%0AwOa2I6Tgjrsv4pqN72IlwLrucNUXUBUbTAJ+Z235VmllctkrHKN3ItVoRppMAwJo4k0gF0NeAbT9%0Aw7qZ7bW1xuEa17ff+njssUqOOkrj+efjQoMcGuJwjSlcZozLbDE1pTnINNtL9u59Uqj/ASAzM6vR%0AZVR0fpi4n4Oby9QkAln9LwGcou8InpE2EF7arexIwBYgPuUbLAQ3uO/yEyxLg/U94MJl9cvX0Xkm%0A9il2atsxhOTlsjcY7DsbQ97Q5LiVyFu71scFFwSb7VauhB9+KGbFimaHuFaKEh2meb+12+1cddV1%0ACCHQNI0777yn0WV4OtyO1GobfoMdw8E3EQPYKxKCJyovAinYePJatpywgdnn76pXjjBg/ITfly8Q%0A/KptpUqrwiPcPBQ7utF1VKLvhRfc9Y537jxsX5YVJWymSQJ5eft4++2pSCkxDIMHHmh8EgCo6D6h%0AXn9ATVPQfuHizPjrAREcHQSh0T8/dJcUJdTe43dCQQuCmaOmMAlWrIhgDzBCChKl6mk8HPXrZ6t3%0A7HAcooooyl/ANElA0yzU7d2wWpvW0hVIPA74/cCez63t+UVrFjyjFYCof8VddziodAkCFnjrdtjZ%0AjmCPcnW7klM6+bz4G26tup1YI5a2+lFMKn+lSXVUouuyy1xccokDiwUSEuCLL5IOdZUUJWpMkwTS%0A0tK4//4xWK1WXC4XkyY17QvWvncOUH+yWCU2PrB1CY4TtGwCb6/6WUJC1hdX8kb2A/TZGM/EcaBb%0Aqb1GgFd4STfSubfqAbYV5vJ98U8crbdvYrRKtL3wQgK5uWls2ZJGhw62g9+gKH9TpkkCALfcchu7%0AdhVQUVHB4MFnN6kMd6uLgZpOYdgompGe9CAz7V1ASoifVr1sRO09Vq+VTku7kb6hBQ+0v4NW2+sU%0AWF1QnIwjQTX/KIpymDFVEoDgOkU17e5NEncUpSfMwHBmYdhSOEbuZ3PZM5zo3xF8E6i4JHhd9Ze7%0AvcrBkBcuollgF915l6M6PsaebGqnGwM5/k58VrIYt6jiNefLvOV8HQ+eMCNVFEUJn2mGiALous6c%0AObNp2bI5vXqd2uRy/FnnUJR1Tuj4/JUf8UPZvuBB4FgoPobYmJ+x7P+MPrMGkL2xDacyCSflsAmm%0ADIOb5hJcZhrBZ6VfY8XKgORT+dWyBRDMdLzPrNL54QWsKIoSJtMkASklWVmpoeWk09LS+fnnyGw2%0A3yMhnTUVBXgMHQ1Bt5QSVvEBRiudk2cPoBlbseMOtRD1mw8WP+h2SDZSsWOnQBSwxbIZn/ACsNT2%0AHX782FDtzYqiHDqmaQ568cUX6u0nUFAQua0cRx91ItdndaVPUhZTcs7A7ViAQXBS2uzb3qaULAw0%0AJGAIKE2G8dcAEnoEegKQLJNJlAloUsMiLbQ2slUCUBTlkDPNm8Arr0yOWtkOzcLYdieHjm/Nq33D%0A+GHot8QXJNP2nXPJtizBm1jOHR9UsuI00NAYV/EkEJwjMLf4M8bHjsMqrdxfNSZq9VUURWko0ySB%0AkpLSg18UAb96t+LHX++zNMtmuvIrUhcYfsH6HsE9BaQ0eNc5g3urgktRtDWOYkr5a39JPRVFURrC%0ANM1BLVq0iFhZwl9G7NrRxP34Tyxl9Zd2Xu3+Ca3mzyaDM3+v+TQXKz5seHl8kgd3bO31+7WCiNVL%0AURQl0kyTBEaOHBWxshK+v5yYX1/CuXM6yV/2wVKyNnSue0xPnFpwaVBNaJz99fnEFWSiV/8pP7kU%0AjDrvV0O950WsXoqiKJFmmiSwf39+xMqylvyIMHzB0T6Gj6RvzoJABVJKSryxDIm9Ga36P8d915Nl%0AXE4VqXiJIWt7aPdJADZaNlIsGr/fsaIoyl/BNEnA44nM5Ctb7ieIQEXdFR8QgTIce+dw0/pPOW/V%0ALN7bkYxRNYgAAV65/jl8lmZ8xw34ieGJq2xYAoSWjBgX9xADkk/FjftPnqgoinLomCYJDB16fthl%0ACG8Bid9fVneyb0jl6jHM37+NKiMA2MHTB6SgMHU/bmcFbViG1Dzc+39+AnZwVQQLcQs3paKEDdaf%0Aw66foihKpJkmCezcuTPsMixVO5HU7iBV920gPlCCVnc5CuEBKRn27HBiKuMASZxRxaIOsFmDt/sJ%0ALDLYOWAISSs9O+z6KYqiRJppkkBpaXHYZQQSOiNdLX+7DQASsCd15rXOg4i3GqDth7g3QUDnr7sD%0AsIYL2EtX/DhY0wtu+MxGd38P+vtO592SmdVbSSqKohxeDjpPoLi4mLvvvpudO3dit9vJzs7mkUce%0AISUlhY4dO9KhQwc0LZhLJkyYQMeOHQFYtGgREyZMQNd1OnfuzBNPPEFMTEzUAunWrUf4hVicFA/4%0ABvveOVhL1+Hc/iaaXgWAEBoDU9swsUsL/r3rUdzSzXnPjMBVFYtEIrCxhFuY9ep0frj+W1yGjVvL%0AR3KO79yDPFRRFOXQOeibgBCCG264gYULFzJnzhxatWrFxIkTQ+ffeecdZs+ezezZs0MJoLKykgcf%0AfJApU6bw2WefERsby2uvRXeS1G9XD23qSqLSlog3+wq8WefV7imgOQgk5ABwXuKF3Nb8DhK0BI6f%0Afyqi+j8SScbANNxXlRNjxNDP15+zfUPCDUtRFCWqDpoEkpKS6N27d+i4W7du7N2794D3fP3113Tp%0A0oU2bdoAMHz4cObPj+6Kma1ateaoo9oBAiEEgwefc9B7/oylbBPxK/6BoTkJuI7Ck3k+FceOB4LJ%0AZVT6PbzVZgaGZiCrG44EsNP7Gpv9q/FIN5865jPdMTUCkSmKokRPo5aNMAyDGTNmMGDAgNBnV155%0AJbqu07dvX2677Tbsdju5ublkZmaGrsnMzCQ3N7fRlUtNjWvwtVVVVWzdugUI7v2yePEi0tLiD35j%0A0c+w+1No1h0y+wU/m3kCoV4BfxHWql/Rq35hdrdJ9MvqTFZMPOelnU3c1K9YcfnG0LWrB2/CEwMI%0ACKBzR8JtnEhPTuKkBsdxIA2K52/IjHGZMSYwZ1xmjKkxGpUEHn30UVwuF1dccQUAX331FRkZGVRU%0AVHDXXXcxadIk/vOf/0SscoWFFRjGb3f7/WMffvhBveOqqioKCsoPeI+lbD3JXw0AGQBhobzHZLzN%0Az6AZst72kgKwFq1h09JHuDVuIIt7DSfTGUfr7HasYFOovF0pGcCv9W68zzua98tmNyiGA0lLiz9o%0APH9HZozLjDGBOeMyW0yaJhr14xkaMTpo/Pjx7Nixg2effTbUEZyRkQFAXFwcF198MStXrgx9XrfJ%0AaO/evaFroyU1NbnR99jzPgfDH5wdrLtx/voqWF1A7aigGhoGQvrwGlXcuONGztjcl4+Gzq1XXnxu%0AQv0HSNiv7W90vRRFUf4qDUoCzzzzDOvWrWPSpEnY7XYASktLQ7N0A4EACxcuJCcn2Hnap08f1q5d%0Ay/bt24Fg5/FZZ50VherXiotLOPhFvxFI7ApacE1/CdiKfiB50SmU9noDqJ0wpiPYoyUy2XESHucc%0AfvJ+ytrK1cii2s7nliznvpeWcdtDBGcM12wtGegU6jcI3y40cQuauA04cL+MoihKQxy0OWjz5s28%0A9NJLtGnThuHDhwPQsmVLbrjhBsaMGYMQgkAgQPfu3Rk5ciQQfDN45JFHuPnmmzEMg5ycHEaPHh3V%0AQJoy/NTfvD/l3f5H3Jq70fzFIP1oVTuxlW9AWuMQgQoEUIyToxNGYQgLVA0j4D0OEl5nT7udZG1t%0ATRqbOJ6pWPf5uemp4Pf/cw8FnzHPMYcEOYonK58OKz4pDazaQCC4WY4mFhMwVvP7uc2Kovxdvby5%0AinWlAW5u76Jz4l+z0r+QUkbqZ2rENaZPYNu2XznxxO7UDSc/v6xB9yZ8fzn23E8Q6BiWWMp7TCZ2%0Aw2No7lyk1Hnc0YeHnAMwACzbIeElahqLrr1zJJevWUo2P4S+jjd0hXPrfD87pZOdYS5wl5oaoLQ4%0AHSGCexlIaSFg7AFcYZV7qJmtTRbMGROYM67DKabrl5UwZ0/w/78F8M0ZyXRIaFwiiGqfwOEuLq5+%0A4DZbw7durDhuAnrCMUhLDN6WF+LLGkZx/68p7zmFslNm0a/Py/SITw/+sWI/ILiRACDgjaf/x7cD%0AtoTKkoDDDXV7ljP0rPCCA4RIQtIRKR1I6UTSjb97AlAUpdbC3NrNqiQwbXtkFsU8GNPsLObxeLDZ%0A7Ph83kbfa8RkUXz60vofWmPxZQ0F4Bjglc5ncvbKj8j9bd4U8MoF8Zy/SMcpSsltCRd9T6hX2YGT%0Ad0rrj1xqCiEEurEQTUwFNAx5VdhlKopy+Eh3auyqqt0nvVfKX/P1bJo3gZYtWzFw4CBcLhcxMTGM%0AHHlnRMvPcsbzVa9LoGI4oNUOH5Jw7KJefMqD7JPH4sptxsz3/sMIz5Vc6bmG5UWraWu0i1At4jHk%0ArRjyn0DsQa9WFOXvY95pSbSL1Yizwj/bORna0vmXPNc0bwJCCJo1a0ZVVRVCCNLSmke0fJ+hc85P%0AMwEXGPGglYaafL4f9hW95/Vhhf9qzkh8kYzyVjxb8XBEn68oirm1iLGwdFDqX/5c07wJbN26mbfe%0Aeh0AKSX33HNHRMu/7ucFbHGXgOvDegkAoDizkJ9PWYXfcPJTC5i5+l7yti3988IURVEOE6Z5E1iz%0AZnVUy19UtCv4D62M300n1qHzd934eegaHnx7B3bdj815EYvLl5NhZP5JiYqiKIeead4EfruzmMPh%0AoGvX9nTufDSffhr+4nU5sSlYEOA+A6QllAA0Q6PblycQ7wlQ2WkNAWeAygTwWP18al/QxKftQoj3%0AgY1h11tRFOVATJME8vPz6h17vV7y8vIoKMjnhhuuxutt/KihGl8V7aI04CXOauck18loNftPGpC+%0ANZNLxl+LHyfHPzWcfw+4DE0XXRgXAAAgAElEQVQH4QuQrbdpwtM2Y9V6YxEjsWqnIfiqyfVWFEU5%0AGNMkge3bt/3puUAg0KShowBVup+r181np6ec0oCXdRVVGLJ6GJcGsaXx1UtKW0F30PLr7rx0Loya%0A2ZN+/gEHLvwPaGIO4EaICoRwo4no7sOgKMqRzTRJIDPz9xOynE4nMTExXHXVtcTHN35tIYAK3Y8u%0Aa8fuVuoGljpdKftb5qFVzwnQ8JPCDvrPh76nPcprzpdZa1nTqOdJeRTgqP63E0mnJtVbURSlIUzT%0AMVxZ+fup319+uQTDkLRv36HJ5abZYjgjNZvFxbuQEkZk5HBB5nyu3XE55VXlXPzkNQipYaWKLFbR%0A3fIR7i5HMzRjWPW2k4L3SmbTO3Big54nGYYht6DxIYY8GUNGdr6DoihKXaZJAn+021m7du3DLlcI%0AweudB7O8bB92odEtvjlCCNZ22kzByv3M3fQZBpIATkrJolJP5JUb83ALd6iMOY5ZDU4CIDDkKAw5%0AKuy6K4qiHIxpmoOyslpGrWxNCHonZtA9IT20d3FBoICXVr2IHqhpKtII4CCOAjovKifGbQEgRro4%0ANnBc1OqmKIoSDtMkAZcr9jeby0d3ieXztp6Na0IqSNDwYcFHV2ahoXPWRzDyv4mc4uvDvZUPcLF3%0AeFTroiiK0lSmaQ5q3TqbU07pw48/LgfgiiuujspzNlYW8XbuOjZ7N+EodyIQtOVbOvAFcRQigdJE%0ASM8ZwAvlj5BlRO8NRVEUJVymSQJCCN57bxZLlnxDZmYzjj66S8Sfkeut4Mwf38cjtoCtDw/Pu4Ou%0AX3Xn8sevohUr8DcrYWsHnSu+hIDtAxzMZXbJJ/QI9Ip4XRRFUSLBNEkAwGq1ctpp/aO2UcSn+7fj%0AMXSgLehZIJNY238OSR/F0+zXvVz+vs4P/Wqv9+Lh1vibWFq8MuJ1URRFiQTT9AkATJ36Bm3atCA1%0ANZXFi7+MePl7vRXUbj9vB//RIGBf22/Z5zuaFptd/HY74e2WbezRdke8LoqiKJFw0CRQXFzMjTfe%0AyKBBgzj33HP517/+RVFREQCrVq1i6NChDBo0iOuuu47CwsLQfQc6Fw2FhYWMHn03VVVVFBUVccMN%0Ake0T+LJoJ5N31ewZKQEf2DeAhNw9N/E917O+ffLv+qMtWLBJe0TroiiKEikHTQJCCG644QYWLlzI%0AnDlzaNWqFRMnTsQwDO666y7GjBnDwoUL6dWrFxMnTgQ44Llo+e2yEB5PZLdme3PPz3ilXn0kwbYR%0AYhai6Rpr+qwnh09wZ++pvUGCJjUerHiE5jKyexsoiqJEykGTQFJSEr179w4dd+vWjb1797Ju3Toc%0ADge9egU7PYcPH86CBcFVMw90LloyMjIZPvxyHA4nDoeDhx56NKLl58Sl4tSCY/8tQoJjFQiJYTUo%0AzCygPYs4YzZYfMHrLQG43H0VN3tuiWg9FEVRIqlRHcOGYTBjxgwGDBhAbm4umZm1a+WnpKRgGAYl%0AJSUHPJeUlBS52v/GU089y8iRd5KZmYqmRXYT9juye5LrKeezou0UWj8G2/rgC4HXTp8Pz8DLXu6+%0Au5iYSvi5B+zLgPeOm8F1npvorEd+pJKiKEokNCoJPProo7hcLq644go+++yzaNUpJDU1rlHX33ff%0AfUyYMAFN05g2bRqXXnppw2/2lYJmA+sfJ4+9VeW8n/8LAcfX4Pwy1PZ/5qvD6Lgym3Kak+Yv5faH%0ADf7xEWw+DhBeLkwZwnSmM5jBjYrlj6SlxYddxuHIjHGZMSYwZ1xmjKkxGpwExo8fz44dO5gyZQqa%0AppGRkVFvvZ6ioiI0TSMpKemA5xqjsLACw5AHv5Dg9pJPPvkkEHxjGT58OAMGnN2ge2PXjSFmyyQQ%0AGuU9JuFtdcnvrpn46zICUkKoXwCQsLfDToxWOvZd5WgYBGxgNQgliSKKOF9ewKb924khpkH1+SPR%0AGvZ6qJkxLjPGBOaMy2wxaZpo9I/nBg0RfeaZZ1i3bh2TJk3Cbg+OdOnSpQsej4cVK1YA8M477zB4%0A8OCDnouWTz9tWp+D5t5LzNYXEdKPMLzE/TTyD687JjYl+A+ZQM03/OlvDeG8/41A7hrIIu4jn6Ox%0A6JCxq/69Afy4RVWT6qcoihJNB00Cmzdv5qWXXiI/P5/hw4czbNgwbr31VjRNY8KECTz88MOceeaZ%0ALF++nDvvDC57fKBz0XL55fWHhNZfR+gAxG/+BMLyh5edn96ebnFpYKRS8wLV+btu2L0OQGBgZTF3%0AkuftwudD69wooZf/BFJkasPqoyiK8hcSUsqGtbccAo1pDgJYtux7br75GlwuFzNnzic9Pb1B98Vs%0AeprYDeNAWCk7/g18mef87ppvindz5dpPqDICaM4l2FzfMuyloXR7/0REnZ3n7ZRxrriHqxbbWX2K%0AlXgZz5Li5STK8DrEzfbaWsOMcZkxJjBnXGaLqSnNQaZaNkJKSXp6BsnJidWbzDQsCbg73om7/e3B%0At4I/eRPY4S4LTQY2PKfgC2TywQ2v0PWj47HqtX9GB5UICf3nGjhPOJFXy6aSQNN2NVMURYk20ywb%0AUVFRwWWXXcBPP/3Il19+ybBhZ9G7d3dOOqkH33+/9OAFaLY/TQAAA1OzcWpWnJoAfEjnNxgWg32t%0A9xCcQSwBg1N5DoCtRwdYbP+Sc5IHki/yIxGioihKxJkmCRQW7kfXgyN3pJTk5eWxbdtWtm7dwogR%0AF4bONVW6I5ZvTxhOQsJnkDAJ7OsBWDVoGRKJhg8NnTy6UJwMH1wHUkg2WzZxZ/ztYcenKIoSDaZJ%0AApmZWfj9/j8853a78fl8YT8jze6iTVwFwhr8ZW/xWtndYQdSkxg4MLCz1nIuZ2wGo/ovawiD3ZZd%0AByhVURTl0DFNEli1auXvfu27XC5cLheXXXYFMTFNG6NvLVyGfd8CKnzlvLZnLf3to2ljDW5c32pj%0AG/p8cAai5hsfgxi9nE+OsxLjs4EEIQU3Vf0znNAURVGixjQdwy1aZNQ7FkLw4Ydz0DSNbt16NK4w%0AaWDLX4Rzx9vYc+exwdqcnq6b8AoLGiDFpRA3ne3HbWFH562cNKs/5005l1iK6Gl9hZJUDYshQYBF%0AWlhjXc1l3isiF6yiKEqEmCYJZGZm1Tu22+307Hl8k8qKX34d9n0LEXolAhjhGIa3+qXJALCtBOtO%0AkBrxRQmcPvUczuUeylN9nL8cippDoHrUqI5OuShremCKoihRZJrmoNdff7Xesdfr/ZMrD0L34Ng7%0AG606AUigTDhA1M4FwL4ehB+EQVViJd5YDxIL790A+ZngjgW/PXhpokzkP+5RYURW189YtKFYtPOA%0ATREqU1GUI5lp3gSSkyO0OqnmQFrjwV+CILhAhEMG6l9jKah3GFPlopxmOKt2oVV3SwgJmrAwtuIx%0A2untw66WlAGs2tlAMSCwamcTMLbwu11sFEVRGsE0bwIXXngJTqczdJyd3bZpBQmBu8019T6aW/Em%0Ab1XMwGZUjzDydg9NDWi/LAdnZQz5HMMlr0DnlSAMkBoINDKMzN89oimkrADKEQKEkEARENmNcxRF%0AOfKYJgkEAgFSUlKxWCzYbDZat27d9LJSTwTNAQS/64+SxTwaMxApLEA5xHwd+gG+oc8avhgxjy30%0Aw+ax8c9xBN8GRPDu3ZZdrLWs4RdLeM03QiQiORkpY4P/5XQIY1VSRVEUMFES2L17F/n5eei6jt/v%0AZ8mSb5pclq/FWVS1H4ms/qb3YuVXLYWAsIC1zl7J1e1Fyy6ax0Aepzjdz/gJULOKREAEeCZmAucm%0AncnA5L487nqkyXUSQqAbM9GNyejGFHTjnSaXpSiKUsM0ScDvDxAI1LbdG4bR9MKEoKrTA1QcMxoA%0AJwGO03NxSD8EWoEMzgGoccu04JpB8WXwbl9oUb3VsF06yLPso0qrwi3cPO96Fkk46/XZkJyPZBgm%0A6s5RFOUQMk0S2LJlY8TL9BxzF1XZ1+LBwrTyGTQzKkC4sYk6u49J6LPMgQBi3GD3Qr95IAJwpncw%0AVmyhSxNkfJ0VRxVFUQ490ySB5OQorNcvBFU9/sdp2a/SOXkUeyzJ4PwWvygL9QnEFSdQYrRFJ7j4%0AnBSwqw1ICyxwfMKz5S/QQs+gtZ7N/5W+F/k6KoqihME0SaB375NITk4OHR97bLeIlf1657No7YhH%0AAM3t8Wh1fs1fOeYf7Np3Izs4kRKy+N9oG0sGASK4o9gc+yy+L/qJFUVrOSHQO2J1UhRFiQTTNCxr%0AmsZPP21g2rQ3ycpK56yzzo9Y2ekOFytOuhKvoeM2LuO0X04kN5ALQNquFiBj+JErseJmZ+p/Qe4M%0AdRrPd8xjqGUQn5YsRjNPzlUUxSRM9a1kGAZxcfE4nc7wOob/wIf7NnHGivcYuGIeV8ZOwoETDFhz%0A2goMYaDhx0EFP521t959Ukg2WTeRr+VFtD6KoiiRYJo3AV3XOfvsM9ixYxuapjFgwEBee21qo8sR%0A3gISv7sQa/kmvBnnUt7rJc5c+RGrymtnCU/YVgpxmWD7FWEINKlhADHkU5ilU2e3SQBipJNkIyX8%0AIBVFUSKsQW8C48ePZ8CAAXTs2JFffvkl9PmAAQMYPHgww4YNY9iwYXzzTe3Y/FWrVjF06FAGDRrE%0AddddR2Fh4R8VHTG7du1ky5ZfcLvdVFZWMm/ex00qJ3btA1hL1yF0N/bcuQR2vFsvAYQE2oGARVd+%0AUv2Bxn46c+zHveoNH22tt2Z2yQIcOJpUH0VRlGhqUBI4/fTTmT59OllZWb8799xzzzF79mxmz55N%0Anz59gGCzzF133cWYMWNYuHAhvXr1YuLEiZGt+R+oO09AyqaNx9f8xVC9VpCQEode+ZsrqteLsG0A%0ACbEldTZ1FnDfzHOJD8RhNxwkyxQ+Kp1Hjt6pSXVRFEWJtgYlgV69epGRkXHwC6utW7cOh8NBr169%0AABg+fDgLFixoWg0byGaz1TtuahKoyrkfaY3HsMSix7TAaHUx97SpuyS1H/CBngECLp58TeiMkAHS%0AFr5O0u5KNBlcRtoj1Po+iqIcvsLuExg1ahRSSnr27Mkdd9xBQkICubm5ZGbWLpyWkpKCYRiUlJSQ%0AlNTw1T5TU+MOflG1n3/+fcdrWlp8g++vvakPZO+Cil1oiR1oZrHzZFYrnjx+AO3nv8SWipLgdVVD%0AwbqZlC3N6tws+HJYAXktJD6LFy8+Xkh5mhnMaHw9/qhqTYnnb8CMcZkxJjBnXGaMqTHCSgLTp08n%0AIyMDn8/HuHHjeOSRRyLa7FNYWIFhNOwXfXp6/QXjbDYbBQXlTXyyBmRDkReo3Zeg0OOuc40BMgYh%0Aa+cMCAxiKjW06oFJFmnB5nFSUNHUetRKS4sPI57DlxnjMmNMYM64zBaTpolG/XiGMIeI1jQR2e12%0ARowYwcqVK0Of791bO1SyqKgITdMa9RbQWM2apTFlyuukpKSSlZXFxx9Hvvnp3rYnoAkd8IJ1B1j3%0AMWvk2wSsAQxhkMJWhr1fzsmfg9UHGXoG91WOiXg9FEVRIqXJSaCqqory8mAGlVLyySefkJOTA0CX%0ALl3weDysWLECgHfeeYfBgwdHoLoHdsEFF7Fx4zZ2797d5K0lD+TarK4Mz96HNeFViH8DDIkwBD8N%0AWIYmAySwD4vfwcvnwQYHTFh2M81ks4MXrCiKcog0qDnoscce49NPP2X//v1ce+21JCUlMWXKFG67%0A7TZ0XccwDNq1a8fYsWOB4OzdCRMmMHbsWLxeL1lZWTz11FNRDQRg5coVPPzwgyQnJ/Lww0+Snd0m%0A4s9Y5fuSgHVX8MAC7Vd04phlXenH/0hhBxqBmvFD9G15bcSfryiKEklCNnUYzV+gMX0ClZWVdO3a%0AnoqKCjRNIzu7DcuWrYp4nR7JfZDJBc9jBLec5+L4Sxl0Tj6n7f+y3vqgzimvY7/goog912xtlzXM%0AGJcZYwJzxmW2mP7yPoHDSUFBProe3ODXMAx27twZlec4iAktB23FyjEvdYeyE4DQDAJIScU29Lyo%0APF9RFCWSTJMEWrfOpkWLDIQQ1ctGnB5+oVISt+oOms1KIXZ+Z5buWco+b+2EtJyvjsPydgwFvrbM%0AYTxL+Adltng+uKSS9/aMQ0cPvw6KoihRZJokUFlZQW7uXqSUGIbBunVrwy7TVvAljp0z8EnJybbz%0AuXzzD3y4Mx08wSWhk/JSsHosgMRLIvvowhLrTSTkenis+dP823Fz2HVQFEWJJtMkgeLi4nr9BwUF%0A+U0vzPCTsOQCEpecj9Cr+N7aml8tKVRgw2Po6O7TADh2US+06s1kACRW/O4W9PsEHrodPoz7sOl1%0AUBRF+QuYZhXR5OQUfL7aiV2a1vT85tj7MbbCpYjqHYGbG1UE6nzZI3wAxJbF8clNH+JwO+nzwek4%0A3RbasgS7H47aBAGhmoMURTm8mSYJrFq1st6xz+dremGy/pd3u+R2nBSXyaKymtVEvQisTJ70JJWJ%0AFWi6ha09NvDifzJpEfsNVRLeGNn0xyuKovxVTJMEjjmm/kqd4bwJeDOH4dz2Orai5UhbPPPbjcGT%0An49DWLAKgcPShnhbNjsTtyEtEt0SYOcx23l2TBZaZ9jTBtacAEhYyY/0oGd4wSmKokSJaZJARUU5%0Adrs99AYQ1s5iFgelfeYj/MVs98NlP36A2whgFxo9ElowtevZBOSldPsxhyp7JZqu0XZDS3p/Do88%0ABHUnDMx1zqSHRyUBRVEOT6bpGM7IyKy3fHRaWvPwChQCEahk275vsFZ/qfukwfKyfezxlJNoTeSx%0AF5+lz3sDuXpacz4YvYOrvvua2FJqJwwImOF6O7x6KIqiRJFpkkBe3j40rbbztri4KKzyrIXLSPn8%0AePqvvxOHvyz0ucfQGbZqFoaUDBl7Fme9dgEd376fck8nAthYmQzv94Ru1ZuslWglYdVDURQlmkyT%0ABFJTmyFEbTtMenp6WOXFbJ2M0KtoFshnSflLiDp7RpYGvHxdvpR5jtk4WtoxsPItt1BCBkKDjpsg%0APR+QkKln/vlDFEVRDjHTJAEhBHVyAEKEF5ruao3UgvsCHy3K6RNjx6VZcWlWsmL8XLb9HFbevBbP%0Abi/BTgALX3IPmgGuKnj6StB0OM97YVj1UBRFiSbTJIH8/Dy83tp5Anv27A6rvKpj7sWbcTZ6TEs8%0Aba7l7V7X8EzH/vyzdQd2OB5CRyf916zQOkLBRFD757QEQDNgkf3z6tkGiqIohx/TJAFN05q8r/Af%0AssZSfsJbFA1eT+WxT2C32HBoGk/v+QiqVxD94uo5db7gJQ5K8VvB64CJj0PADj9b1zLN8Vbk6qUo%0AihJBphkimpycjN1uD70NhD066De+Lt7N9T8vBJEJWEH6WDloGW0S2zH4pZPJ2jePVtYv+LUdXP8J%0A7Kuz2+Uv1k11d6lUFEU5bJjmTSAhIZHXXptKdnYbunTpwowZH0S0/Pf2bQz+/pcJUHwHePqQHriM%0AF256gYFHfUDHwHxcHh9Hb4C+v9nZ8mr3dRGti6IoSqSY5k0A4Mwzz+LMM8+KykYRe72VdY6SsLvP%0AZcGJl2MVVty7d4XOaAZk/GYrgwItn6ON9hGtj6IoSiSY5k2gRmVlZb0O4kjxG7XrCVmF4OGjTyHL%0AGQ+ApUftjGApYM7w+veusP0Q8fooiqJEwkGTwPjx4xkwYAAdO3bkl19+CX2+bds2Lr30UgYNGsSl%0Al17K9u3bG3QumiZMeJz27VuRmJjIRx9FtjloREYOLs2KQ1hwala2GvO4dOv5zCmZjTbgLCQCjwNy%0AW1X3B1TPGnbg4FR/34jWRVEUJVIOmgROP/10pk+fTlZWVr3Px44dy4gRI1i4cCEjRoxgzJgxDToX%0ALXl5eTz33H8JBAJ4vV7uuONfES3/sowcHm53MoOataFb2mpeLXmc7/cuZf6tnzPtVjezeYrH72vN%0AwE1QlQB2T/C+JCMJt3BHtC6KoiiRctAk0KtXLzIyMup9VlhYyPr16xkyZAgAQ4YMYf369RQVFR3w%0AXDQFZwvL3xxHzju5G7h789d8XLCVb/flgD+WjK2t6PJNd4TU8BPHieMu56iN4CqBdhsAAXmWPC5P%0AuDi0Mb2iKMrhpEl9Arm5uaSnp2OxBNfqsVgsNG/enNzc3AOei6bmzZtz443/QAiBxWJh/Pj/RrT8%0AidtX1J/yZWShGaLeiqFWv4VpA8CwwYbutZ+7hRs//ojWR1EUJRIO69FBqalxDb7W4/Hw8ssvIqVE%0A13UeffRBbr31xvArUboZfGW0io1lp7fOiCN/DvnZi/n12F/osKITNt3gGBbw3vXgcVEvOVwuLqdl%0AWrOwq5KWFh92GYcjM8ZlxpjAnHGZMabGaFISyMjIIC8vD13XsVgs6LpOfn4+GRkZSCn/9FxjFRZW%0A1Ns3+EC+/PIL/P7aX9t5eXlhDxON2fw8sesfRQoLC1JO4CjruRQEfCDKwfUZ/x7xGIZmYNeDz13B%0AlYjtXqB6k3sJNuw8tn8iBYRXl2gMez0cmDEuM8YE5ozLbDFpmmjUj2doYnNQamoqOTk5zJ07F4C5%0Ac+eSk5NDSkrKAc9FU1JSUsTLdG18EmF40PRKYouWsfHYU9l32j/ZcPL1HOvqwJILF+GqiEXHiU4M%0AOg7KdwxG1Gn+/7+Sd4khJuJ1UxRFiYSDJoHHHnuMvn37sm/fPq699lrOOeccAB566CGmTZvGoEGD%0AmDZtGg8//HDongOdi5bOnbsSE1P7Zdu27VFhlyntdRKXNJC2RDQhSLE24zhXd7676gtKmtXt8JbE%0A7o9HVm9rYMFCv0D/sOuhKIoSLUJGdNW1yGpMc1BJSTFdurQPbS+ZmtqMDRt+Dev5rrUP4tryPAjB%0A7OZXcb6vIwCtUj9ilwxOAOs/9SwGTh0aWk20Mrmcx4ruAgmt9Nb8WLwurDrUMNtraw0zxmXGmMCc%0AcZktpr+sOehwVFFRQSAQCB2Hu7OYpWwTrl9fRmCANMjeX7sg0C6jdgbwsmFf43P6kBhIzc+KG78N%0AnSuw5LPJsjGseiiKokSTaZKAECKiS0kLfzGyemMagaSZUfWH11UlVvLic+NZ1/87OhkLyT/n4+oC%0AwIuXjx0zI1YnRVGUSDNNEigoyK+XBAwjvMlZgeRe6IldMSyxSM3J6ymXhM5l6vV3C8vL3ouv+zS6%0AMJf+n0ic1fkihhja6G3DqoeiKEo0HdbzBBpj27bw2v9/R7NS0nc+1pI1GI5UbnG15qTSPAwkPRNv%0AAd7g+V3P8tym/5JSaGfUa3lI4IanIT8Lvu8HCR06cZH30sjWS1EUJYJMkwTOOWcomqaF3gDi48Ob%0AAOLcMhnXpqcxYrIoO+ldALonBjevz/XuZUL+4yRbU/jfa6+T+0UeSyhmiLgfa0Ay5nZYcTJc9e0a%0AJrgexyVjudh7KS2Mxs+VUBRFiSbTjA4CKCgo4M47b6d581TGj/9faOmKxrIWryTpqwEIDCSgx7ah%0A+Mw17PVUcN7qd9nuvJOayQDOQAz/ufpBrs17gHXdDXa3gz3Z8N9HQXdasaAhkSTKJH4oWkWcbFpy%0AMtsohhpmjMuMMYE54zJbTEf06CCAtLQ0pk6dwVtvvdXkBABgLVpBzT7CArBU7gDg4a3fsSPwY+gc%0AgMfqZvq4CQgMjv0JBn8Abhc43aATwCd8+IUfLx42WNaHEZ2iKErkmaY5KJL8CZ1C/5aA4UgDwG0E%0AkPrvm3T2tSwLLRX03Rnwyt3gjgveLKRABgeQcpR+dPQrryiK0gimehOQUrJjx/bwVizVPSQtvzpY%0AHoCwUd7jRQDua9ubJC0Treq82lWrJXT64Sh0LEggLwuMmowgQCI52X8qH5fOJ1WmNr1eiqIoUWCq%0AJNCv30kcf/yxZGZmcvPN1zepDM29BxGoRFC9EKj0U7L8X3y0ZR4Aa066misy6wz7FGArbMFKLsNA%0AMGAOWAPUJgkBXuHFgyeMyBRFUaLDNEng+++/Y8OG2jb3mTPfb1I5hqsVhi0JiUACm7Q0usb9g1t3%0Ab+O0Fe9y8g9v08aejU3YALB6rDTflcEOTqSMTJKL4OFbwF69zbGQgjWWVVycNIyXnJPDDVNRFCWi%0ATJMENm3aENb9mjuXuBU3kbD8OrwtzqLmp/yH9i5UYkOv/lPt8VYwdf+c4CYxEuJKEjhpZj8kVn7m%0AbAw0hn5kp19+TzQZHBnk1/xUiSpedU0JN0xFUZSIMk3H8PHHnxjW/YlLhmKp2AoyuP5QTbN+e30/%0ANiS+6mMJbDe+pKa9qDKpnJIWRTTLTUbHyf+3d+fRUZV3A8e/997MkkkIIWFLAEFAIIAVCa8WLS5h%0ACWJMqCLRCOrrApVCrR7swdcWqJRTQU9bqVhfl8PrKWURkS0qqI0iUFA2lQgKxEBQwpaNMFkmc+/z%0A/jFhQkprTTKTkJvf5xzOycwz97m/39xhfnO359l8YzRL3ujF9k57UFrd5a2GiqCv/4omxSiEEKFm%0AmyIQEdGEVJTCKD8UGCyOwBe9IvA9P6FmH7m+Xixwj8BUiggNqpUTqAINNKUTXRrFDSziyzHfMOMt%0AP1WeL+rNLIaC4TXX80L5y42PUQghwsA2h4MSExNxu90XPO72wxfWNHxdR2Pp7uCX//nvcB34bcUG%0ATnv20c/TAUspODsVzK60OxPD/bOmE195ljiO8GGGn6ooLioAA/wDebNsnVwdJIS45NimCERHt2PZ%0AsjcZPPhKrr/+et54Y22Dlj977TK8g54G7eI9Ch8GqaVRHPAWBaaLtxLg7C/48fqb6fVlXyrowD7G%0Ak/xuRyK99Zd1KAcPVk1Bt89bLYSwEVt9M/3kJzeQk7ONrVu30q9f/4YtrDuo6vszypNfRtVe83/+%0A30LXDexw9AKt7ie+U9OZOHECGhoWLg5zM9bbT/LQ71xElwVeoymNeNWRtOqMEGUohBChZasiUFBw%0AlEcfncajjz5KaWlJo/qo7jEBFREVPCRUgpvZkWMuep0J/OXEUtQFNwTUKA/ndj/MuRhAQaTl4R/F%0Au+UwkBDiktXkE8MpKR6bMogAABCdSURBVCk4nU5cLhcAM2fOZMSIEXz22WfMnj2b6upqunXrxrPP%0APkt8fPi+DKurq7n22iGYpgnAX/+6lK+/PtKovnwdR+A6Ebg5LI4qbvDn83FE7Q1itXsDpqphwOtX%0A1S4ROJOgoRF/sAt9d7bDrZWTNWAu0TRsMCchhGhOIdkTWLRoEevWrWPdunWMGDECy7J44oknmD17%0ANps2bWLYsGE899xzoVjVv/XeexuDBQCaNr1kVZ8poLmC53c/Ovcyb3Trwq96/hcuzcDQwOH+lMsO%0AxgXnFgaoiPWyeM/vOTKknLxBcNQ40ugYhBCiOYTlcFBubi4ul4thw4YBcNddd7Fx48b/sFTTOByh%0Au9rV3/5KlOEMnBPQHPi6pHJTvwnM7H0Ne667kys6r6DGs4E9Y3bUHg4KFIJj1+ajDBO/MzCSaLZr%0AXchiEkKIcAjJN+fMmTNRSpGcnMzjjz9OYWEhiYmJwfa4uDgsy6K0tJTY2NhQrPIio0ePJTIyksrK%0ASgB69erd6L6UqyOlN/6dyG9ewYzsRmXfnwfblha/xjf+wPAUH939Lj1ze9N7Xz8AunyZAEbtbWUK%0ALjN7NjoGIYRoDk2eVKawsJCEhAR8Ph/z58/H6/UyevRoVq9ezcsv190cddVVV7F58+awFQEAr9fL%0AkiVLiImJ4Z577mnSnAL/ztxv5vK7/N9hYoICR7WDSXMeod/ugYAi6sfPs+GJr3j/9sAcw+c4J5eH%0ACiEuWU3eE0hICIyv73Q6ycrK4pFHHuHee+/l+PHjwdcUFxej63qDC0BDZxYDyMy8L6yzBd0VeT+/%0A55lAEdDAUxZNdWTdCKEdP72ajqe+AsCnfJw4U4oDR5PXa7cZkM6zY152zAnsmZfdcmr2mcUqKioo%0ALw+8gUop3nnnHZKSkhg8eDBVVVXs2rULgBUrVjB27NimrOoHqa6uJjt7PRs3biRcs2a6iMFDL1AQ%0AVRrNL6b+mkHbhnB+wLn/y8ljxVQNXen8smJmSAqAEEKES5P2BIqKipgxYwamaWJZFn369GHOnDno%0Aus7ChQuZM2dOvUtEw8myLEaO/AmHDh1E0zRuuSWNJUuWhqz/Gsvksa8+ZPWpQ1haBsQ+S48Dl6Nb%0AOroK1FKVaPHRDZ+hNIVSihznBzxR8aQcDhJCXLKaVAR69OjB2rX/eniGoUOHsmHDhqZ03yBffXWA%0Agwe/BgJ7JW+/vT6k/b/y3ResOX0YEwUqDry3c6rHDnSz9gs+wqK05x58Wu2JYQ32RuxmrfMtbvdN%0ACGksQggRKrb5iVpS0rg7hH+ogspyalTdBPP4kimOGcObv3odX3Qlhr8Gj55XN6NYrVXu5cG/33au%0A56F29/Ky+0WsCyarF0KIlmKbItC7d2+0C8b20fVGpGbVEHnwj0TvnkZE0Sf1miYnDiTKcKBhAj6I%0AyEN3rmbcSxNwnnNj4sL/1S1oZm0MtcWgi9UVgK2Oj5kW8zDr3WuZH/U0L0UubkyaQggRUrYpAgkJ%0AiUyd+nN0XccwDP74xxca3EfUF7PwHHiGyIKlxG7LQD+XF2wbFN2R7ddkMfVyF3SYDTGvYbnOYhkm%0A528Wi6hy0uvjwMQxWu0P/VHVgRPieyP2BGYjAyr1CrY7tjYhWyGECA3bFAGlFHl5h3C73TidTg4f%0APtTgPpxnPka3AjebKc0gouyLeu3nTB/LvvVCyVyoTAEN3n34LUARQSUqqoyigUdxVtYt83fXJgBu%0ArLkJBw50pROpPGRU397YVIUQImRsM7PYt98eY8uWzVRVBa7Zf+mlF/jNb37boD6qE25FrziGZlYC%0ACn+HYcG2T8sKmfj5BiosJ6BB5U0Q8RUneh4nkZ30YzPtzhSwf0MNx3rD7uugxl131/CP/ENYV/ou%0AOc4PuMo/hJG+i0cmFUKI5mabIhATE1PvcYcOcQ3uo2LgbMzoKzC8+VR3n4Dl6QFApekn84tsKiw/%0A9eYcs9pRHldAN+d2OvryWPAMbMiCKk9dn24ig38P8Q9liH9og+MSQohwsc3hoPbtY3n11de57LKe%0ADBo0iOXL32x4J5pOdc97qBj4a8yYAcGny/zV+CzzghcqQIeq4fg81eQkB24Iy0njouklr6q5ulH5%0ACCFEc7BNEQBYs2Y1BQVH2b9/P1u2bA5Zvw5Nx7zw8lA0QAezF4bf4HjNDazmzzww5Hmufv2aupcA%0AOc73QxaHEEKEmm2KwJdf5rJ69RtA4CTx3Lm/Dlnf31WfI1K/8MiZAmrAkUfn/K703zUQhQPD5+L2%0AKZNxnHMGXqbBi55FlGmlIYtFCCFCyTZFIJS//AHc+UuI2zSY9h+PY4BeRUenh0g9Ardm0C8qCj3y%0AA4hezokrvkNpdXeIOWo0jJq60UsNDEq08N7IJoQQjWWbIpCSMipkfRln9xO9bxZGRQGOou102jOV%0AD5LvZF7f61mcNIoPr56EFbkZND+WYbE3fR06NejUcIX6O1mvVoICXelcWzOcnlavkMUmhBChZJur%0Agzp16lTvsWE0PjW9shClGbWTzZsYFd/S3uHi3sRBABT66obJRoNV09/j9g+8DKjMxXCXcWhw4Pke%0Avh6sLFtTbwpKIYS4lNhmT6CsrAyn0xl83JShpGvih2O5E7Ai2qGMSLz9Z9Zr/+Wx6bUrqf1nQp43%0Ai7yhZQwtgS1jAxOMPZ83F4PQT2wjhBChYps9gc6du+ByufH5fBiGQe/efRrfWYSHkpStOIq2Y7kT%0A610ueqT6CB96Pwg80AAF3Q5dhgF033U5+6LyyR8AXSP70m1dRpNyEkKIcLPNnoDH42Ht2ncYNWoM%0Ad9xxB6tWNXGSdyOSms4p9QoAwFulKy966Ym+31GVuB8PJUT4ISlhLN1WbkaLsE2NFULYlG2KAMCV%0AV/6IZcveZOXKlSQmdgvLOq7xDK//hAamYRI1cDEeSlHAxx12MaPrTEq04rDEIIQQoWKrItAchkdd%0Af/GTGvzoYOBPExfdd55hjftNprR7oHmDE0KIBrJVETBNk23btvDJJ5+EZY7hfeVnGH3g4foTxygY%0AkdORXgXO2sEkanBVgONcDbkRn4c8BiGECCXbFAGlFHfffQeTJk1k5MiRzJ37VJP6cxUsp+P6rsRv%0A6Ibz+NtsPJNP2t63yC2JgQsmj9eURu5Aiy0Rd+PHwer/tpi/CLIWQ5lexnvOd5uYmRBChE9Yi0B+%0Afj6ZmZmkpqaSmZnJkSNHwrauY8cK2LHjH3i9XrxeL6+88r+N78x/jnZ7Z6CZFej+cmJ2PsBr3+2j%0A0vKDvy/4+gb3BpSu8Lb38kXPzqzvfj/z/gzvToSlM8Cv+VkcuSg0CQohRBiEtQjMmTOHrKwsNm3a%0ARFZWFrNnzw7bumJjY+tNL/nPN481hGb54cLDSaqGgZ4OuHUD0MGbCTjAAne5h589+gQJeb3xHx+C%0A8gXGka6KAhQU6WeooqrRsQghRDiFrQgUFRWxf/9+0tLSAEhLS2P//v0UF4fnipmYmPYsWbKUPn36%0AcvXVV7NsWSOGkq6lnLFU9v05SnehdCfegbOZ1Xs4E7v05wpPO9xRW0GrQbd0Ul/LoMuRRDQ0dEvj%0ApoUp6CZotbNO5hmH+Z/oJ0KXqBBChFDYLmQvLCykS5cuGEbgjlnDMOjcuTOFhYXExTV8wpcfIiVl%0ANNu3j6ZTp3acPl3epL68g5+mss8jKM1AuTsTCTzX/6ba1skA+JWfHfF7+JrDAGgobllpwFDYWDt7%0ApKmZfOrY0aRYhBAiXC7pu5ni46MbvWynTu1CEMF/7mPMguGc2HySc4UVRHVyc93c0Sy68WMwStDR%0AiSSSSRH3hCSe0OR06bFjXnbMCeyZlx1zaoiwFYGEhAROnjyJaZoYhoFpmpw6dYqEhIQf3EdR0Tks%0Aq+GXeoZiT+AH0+H27bdSXVSNK96Fbuhs517yi77hbdcGepq9SPOlc5qmxdOsOTUjO+Zlx5zAnnnZ%0ALSdd1xr84zls5wTi4+NJSkoiOzsbgOzsbJKSksJ2KKgl6YZOZOdIdKPu7bzc6s30yke5zZcho4gK%0AIS5ZYT0cNHfuXGbNmsWLL75ITEwMCxYsCOfqhBBCNFBYi0CfPn1YtWpVOFchhBCiCWxzx7AQQoiG%0AkyIghBBtmBQBIYRowy7p+wR0vfFX1TRl2UuVHXMCe+Zlx5zAnnnZKafG5KKpcIy5LIQQolWQw0FC%0ACNGGSREQQog2TIqAEEK0YVIEhBCiDZMiIIQQbZgUASGEaMOkCAghRBsmRUAIIdowKQJCCNGG2aoI%0A5Ofnk5mZSWpqKpmZmRw5cqSlQwpasGABKSkp9O/fn4MHDwaf/76Yw9EWSiUlJTz88MOkpqZy2223%0AMX36dIqLiwH47LPPSE9PJzU1lQceeICioqLgcuFoC6Vp06aRnp7O+PHjycrK4sCBA0Dr3lYXeuGF%0AF+p9DlvztkpJSWHs2LFkZGSQkZHBli1bWn1OzU7ZyOTJk9XatWuVUkqtXbtWTZ48uYUjqrNz5051%0A/PhxdfPNN6uvv/46+Pz3xRyOtlAqKSlRO3bsCD5+5pln1JNPPqlM01SjRo1SO3fuVEoptXjxYjVr%0A1iyllApLW6idPXs2+Pf777+vxo8fr5Rq3dvqvNzcXPXggw8GP4etfVv98/+ncMXdnDk1N9sUgTNn%0Azqjk5GTl9/uVUkr5/X6VnJysioqKWjiy+i780H5fzOFoC7eNGzeq++67T33++efq1ltvDT5fVFSk%0AhgwZopRSYWkLpzVr1qif/vSntthW1dXVauLEierYsWPBz2Fr31b/qgi09pya2yU9imhDFBYW0qVL%0AFwzDAMAwDDp37kxhYeElO6/x98WslAp5WzjfB8uyWL58OSkpKRQWFpKYmBhsi4uLw7IsSktLw9IW%0AGxsb8nyeeuoptm3bhlKKV1991Rbb6vnnnyc9PZ3u3bsHn7PDtpo5cyZKKZKTk3n88cdtkVNzstU5%0AAdFy5s2bh8fjYdKkSS0dSkjMnz+fjz76iMcee4yFCxe2dDhNtnfvXnJzc8nKymrpUELqb3/7G+vX%0Ar2f16tUopXj66adbOqRWxzZFICEhgZMnT2KaJgCmaXLq1CkSEhJaOLJ/7/tiDkdbuCxYsICjR4/y%0Apz/9CV3XSUhI4Pjx48H24uJidF0nNjY2LG3hNH78eD755BO6du3aqrfVzp07ycvLY+TIkaSkpHDi%0AxAkefPBBjh492qq31fn3yul0kpWVxZ49e2z1+WsOtikC8fHxJCUlkZ2dDUB2djZJSUmX7KEg+P6Y%0Aw9EWDn/4wx/Izc1l8eLFOJ1OAAYPHkxVVRW7du0CYMWKFYwdOzZsbaHk9XopLCwMPs7JyaF9+/at%0AfltNmTKFrVu3kpOTQ05ODl27duW1117joYcearXbqqKigvLycgCUUrzzzjskJSW16s9fi2ipkxHh%0AcPjwYTVhwgQ1ZswYNWHCBJWXl9fSIQXNmzdPjRgxQiUlJanrrrtOjRs3Tin1/TGHoy2UDh48qPr1%0A66fGjBmj0tPTVXp6upo2bZpSSqndu3ertLQ0NXr0aHX//fer06dPB5cLR1uonD59Wt15550qLS1N%0Apaenq8mTJ6vc3FylVOveVv/swhOqrXVbFRQUqIyMDJWWlqbGjRunZsyYoU6ePNmqc2oJMrOYEEK0%0AYbY5HCSEEKLhpAgIIUQbJkVACCHaMCkCQgjRhkkREEKINkyKgBBCtGFSBIQQog2TIiCEEG3Y/wPN%0AIUcsHA5TL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 name="Picture 25"/>
          <p:cNvPicPr>
            <a:picLocks noChangeAspect="1"/>
          </p:cNvPicPr>
          <p:nvPr/>
        </p:nvPicPr>
        <p:blipFill>
          <a:blip r:embed="rId8"/>
          <a:stretch>
            <a:fillRect/>
          </a:stretch>
        </p:blipFill>
        <p:spPr>
          <a:xfrm>
            <a:off x="19131590" y="19353207"/>
            <a:ext cx="8101000" cy="5975331"/>
          </a:xfrm>
          <a:prstGeom prst="rect">
            <a:avLst/>
          </a:prstGeom>
        </p:spPr>
      </p:pic>
      <p:pic>
        <p:nvPicPr>
          <p:cNvPr id="28" name="Picture 27"/>
          <p:cNvPicPr>
            <a:picLocks noChangeAspect="1"/>
          </p:cNvPicPr>
          <p:nvPr/>
        </p:nvPicPr>
        <p:blipFill>
          <a:blip r:embed="rId9"/>
          <a:stretch>
            <a:fillRect/>
          </a:stretch>
        </p:blipFill>
        <p:spPr>
          <a:xfrm>
            <a:off x="27252569" y="19182697"/>
            <a:ext cx="8167247" cy="6119076"/>
          </a:xfrm>
          <a:prstGeom prst="rect">
            <a:avLst/>
          </a:prstGeom>
        </p:spPr>
      </p:pic>
      <p:sp>
        <p:nvSpPr>
          <p:cNvPr id="30" name="AutoShape 6" descr="data:image/png;base64,iVBORw0KGgoAAAANSUhEUgAAAUUAAAJdCAYAAAClGWU2AAAgAElEQVR4Xuy9f0xbV57//drly02zdtOapLWT8CMlpCEYmBBnAmSAiQJFMYzqdhWro0ErFe2jzIzUPqvp7leV9lH3WX1HO4+q7858pW8j7bTar4ieEVVnHU3qqMHdFLIUM0nohNJSoCQhNPwIsVtit439JL2I/T66BtvX5pcBY4w5/qdNcu45n/M+5358fO/rvM+fub7y/m/ERyggFBAKCAXgz+DPvL7vRFIUk0EoIBQQCswqIJKimApCAaGAUEClgEiKYjoIBYQCQgGRFMUcEAoIBYQC8ysgVopiZggFhAJCAbFSFHNAKCAUEAok2UpR9vuR0zVopajApmVkJKQ0MWRCAaGAUCDxCkT+fJ520/n7Fu4+piW7uAquteKahu2VDRTcaMVVWUMBMOBsxVBZA85WXE946Zq2YP3mNI6MRnb+x7tk/HUjdM2UyVigT7K/A8cf92Op1UeWmGzB4a7DbFxKjOt0Op+kolK3VME1+/cIHWa1mb+xBWL1tvLGxSf56Qtb+Gid+7JmIomKhQIbTIHIpDhox66xYMkChm3YsWLJ7cV2dgvV227hqq2bSYoXWzDU1sHFFlx6LW2TY2RPDiMVnoJbzaBrJOfBlUCZUFKcbOHXZ/zk7fKx/UeNVGzrxXFRj3mepPjrd6Akw4/u+Sr8719FljxQ3MiRsWYcaVlkP1FMjvwB9g4dR6qKMO7o5o3gNSet7Bu5wieeYUYe1FDiteH8ygsPiqn8+VPcPDfOdgky6usocNt544aJl6szVzRsA+/bkI7WQXsr8jNPcfP9r3l0egxNbQPGvgVizdcTWhxPtmC3wfaGTO5f1VP51HAo7oYnOnjzqpt7+DH+4EW2f9qB/BhoDlsp3bGicMVFQgGhQAwKRCbFfjuOHRbMyuItlCCvY78AlenzJ8UbwJY88Kbr0bj1eDxu9k0N05WmwXwiMikGVoD64Epw4aQYKEcLjnRgSlk1zpStPnAdW/stco41UJE1GE6qwdWlco2+jtJRO867HvofmHjuABgA151x2O3l3T4tRq0PQ0kDpbtiUGiRIhFJcW86I/rZuN11VG/rmD9WdX1K3Hf2Io9fRkqvo3TH1VDcf38ABpRxcI8z8g2M9k1h2C0j7VH00KwucHG1UEAosKACkUlR7sX+9hcYDqQjGTIZvTqOQetl6nADBZ820bajmLyMXHJuv0vb1r0wBmXbfNwPrCCVxKU8CJzGXPY1v/qNj5/9Y2RSbHbqycFNRn052r5WHNd0mH9cQ/Y2VXzqBJeRidwxTrbOi/dAAwcfdjBy38uA10RDNVw624uu0BRYKbYFE6m+BkPbGbxZOq5O7I9MimVaut6TOZj/JDsLizEEVoplvFwd9RM+xgkTsWI+JNHjlMiT3FBpZZ97gVijVorKF0Cl55f8Pw8aOeltCcUdkRT/cy/yR4MYSjLZmWeK1CvGWEUxoYBQIDYFEofkLPSscFrG558KRStpNOIlS2xjJ0oJBYQCa6BA4pLiQm+VRVJcg2EVVQoFhAIrVSBxSXGlEYrrhAJCAaFAAhUQSTGBYoumhAJCgeRXYN2S4oLwNiB/64cN+Gxxo8ad/NNURCgUSJwCyQdvK0lx2EbbA+tcgNvbSqe7hop8RaD1h7c9zibs3yqxHKWhfn+A7Zw37kXG06MA8POC34v0L8l0SNx0FS0JBdZegeSDt5U+h95UKztsgtByDTsVINpbzpGSLHY+/DAMb+e6caigbENvE/YJPVpJj+VEPj1vNSO9eIqS6C2Fq9TXo8DrtXVoz9vwPWulQPWG3XczDJCb5TM0U0SGX4+1Pj0ca2U+rj+0cO9wOaVzUBs1xxkPHUxhaHyV/RaXCwVSWYHkg7fVSVHfwpt/UEHL+g9VWwBVSaO/mV+poOx9fTPJqkCWQYpzJlTNBs/F09imsjAaa6jYo1Elc/B8HAbIf7ZtPBCPsgPIsNvLb+eLdc4sU/VvMrl1SOUbRPRt8ymQfPC27Gbgsg2ntwrLiS10va2Clh/pxnHej+FwESV7/GF4e9d1mlVQttQ+mxQD4+mn661/49EXGymIc34MrhSVrY+o467P5+65MEAekRTLtNhVsWZ8bsf+MJPSA9FQdi/2t74k+/CT7DwQDx023+QWPRYKrESBxL1oEfD2SsZHXCMUEAokWIHEJUUBbyd4aEVzQgGhwEoUSFxSXEl04hqhgFBAKJBgBURSTLDgojmhgFAguRVYt6S4GLwdkEz9c3saiIcTdwyu3qt6Ya3EqXziEWu8581SHYtBm3iHJOoTCiSjAkkJbweE6p/xRjRv7aXz9l4qVuwhqIKgl3T1duO46MZcWxzTWA1c+A39sg5ZX0fDUT1MdNBJFRWr9GmMqfHZQgPnmqD+OTxvtZDxUkPABDj0UUHeEW/K52tgSW2WE5UoKxTYuAokH7yteDqeG8cwPY6n9kVKJu20jVbRUKvHdznoZm2idNsVmtolcnY9zpHHrtMccql+lcqvmmibzoCtJiofuzK/Q3eUq/fB2020SRm4bj/Fyy8U47t2Glv6KRq/tzDHE/RTlN+34zlRhba9mZ4nXsJiZOFYS6At6NBdrmf0pgnroW4cN6oofdA8G3cZ1lI3jtPX4SmZLfv03JsIlzMfDsfU0/UbvGNZ3L2loeQXmSpn8XK0il4B2D2XnBtvhQHyE+k4Qi7hNUw5Okh/bIyhrFdoWPIYiI072UXkQoFYFEg+eDu4QnTPrhR3hCFmeSzsZl3weWvoeAT6e8Mu1Zjgqg3ZkIWc/hTmWnAGjz1QG9hGuHrPmuPW6pe3Upw9lmEmKVoidrQsHOtsvxSXcHcNGWMdbE/3c7+yDNfv5om7WoesLJzfb+XRbXC/tE61M0dZ2Y6zL82LtEPi7v8eo+26yllcCp93E1wpzgDk0BV0CVes0x9TO6LHMm1EGaFA6iqQfPD2ZCvN7RIZrivw41MYR8MO3Vq1m/VT3bz5uY6DOzMxbvExGrTup459t0/Tv6OcbH1uJOStduiOcPW2YrjWzIgOOt0m/im4Utx6ikbjIivF86dx7dBz01tM4zOPMxSEzuuLkUZUztvqWLOHsascukuGTvN3w8/wP0/uZ+iCOu6xyDNsbjbzXz89zH8/uV81G1U/95Uvk7/Q4rqichYnDLvn3LgS3lVzSMIRjKFsP6P/Ps72tA+5W/i6WCmm7r0uehajAol70SLg7RiHZJ5i0zKjbc0MHWrkuDi0auU6iiuFAjEokLikKODtGIZjgSKKO/m0NPeM7JXXKK4UCggFFlAgcUlRDIFQQCggFNgACoikuAEGSYQoFBAKJE6BdUuKS8LbidNg7VtaCpyONYIHfnxpmkV/Rq+5+3e8QPpY+yzKCQUSrEDywtsJFmIlzQ2c/SWuY69xUMGD5nXPnql1SXA6lsYnWrBPmKguVsxzwxesrft3VGD+GED6B9dxnO9F1uZSWm/CsEjfBpytGCpryIil/6KMUCBBCiQfvD3Zwq/P+Mnb5WP7j0yM/KabjO/DlpJGDH0tGGpNdF10k+PvwPmVFx4UU/k3FrJjgK3jrenAxd/QRT1mbuE5BCPuOswKf6g38ehFGz0TIGXl8ozuM955mE/ONzosLzxOW8gl3MT9s3Zceg3SDitmNSj+oBd7ELAuzmLg/AWGNHs5UtWARbW7J97u3xmKu3laFtlPmCjN1agkk3ENhkH6gd+/So/uKEgmGo5lhstN2HnzWn7geAatvxXbxyroPMNB81AmO3frqdjhwW7vYPvhKgoK9QydCzqsVzGl0s76Qp1ImvGeuKK+RRVIPng7iO7oFfA4E+7oMSs7Ptx15NxRJcXdBFYhrjvjoLhsr8NAKztapK1+usY0lNRGJsUctxKQG+6M8wjwsLYOg3J8wW4v74act2vw9M1sK5zzCzsIsQcg72CyrcMcheTE2/1bDZ1XZEUzmmGQfmY3z8wX1Jxtkf5xuuwfMPWjBjROFXT+sBe7/SocsmIx6gjuCMqIcBb/PjlsDWlnqBVJcR2m9qZuMgnh7RaanXpycJNRn8lIezgpGm+/Rf8j6XR6TTQciEyKgZXiErB1vEc6cFNX78Xx8w8p+R/59L8no/2qF37cQERSTPPSrcuCycexlH2tcgnX09O+wF5rBWJXQd6lY8EdPpG9iLf7dwQgX61aAeJl9OMwSO+7ukBSnOjlkmsKBnvRWBopnQhD576xbm5+5WfgrgZrvQmPsi1yWxElEc7imfjGwl8oIinGe9aK+pZSIHEvWmKFtx98SNtk3dyT/Jbqifj35FNAQOfJNyYioiUVSFxSjBXefiQd0iSkZLTfWlJOUSBCAQGdiwmxARVIXFLcgOKIkIUCQoHNp4BIiptvzEWPhQJCgUUUWLekuCJ4O14QdCKmRHSssUDPsh/fVDpazSrOYl3K/Xs+DZV2H6aj3RZud1lSKz+T/VNIGo147JGIuSXaWFMFNhS8HUI41lSS2CuXh1uwfeoHTTHW2v2oU1l0rK7LHXC0KoARLQgty366PviQffXRGMp17P9yDfkxmezaRkoXc8pZwv17Pg09F+3cLDNTGkqKy3MgV46O8I3YcT6wihdksU8fUTJJFUg+eFsNLdfWwHthuDln8DW6thYjpx3Gmv4uv50XiK7D0NuEfULZ+aHHciKfnreakV48pTJnjcdo+Om80M3B+irktmYGyoq43zTrlF3SgMH5aijWn1amc+mdbgynrOS5FVYvCC3vxdfTzb2xW/iPzdiCzZ/4Z/nAyuvYLxdRKb0bdujWdvPGLciWJUpPmpBV7t+uyzZ6ZAnXdBENu7ux3dHDbR/mv45MumqsR9khE3YgV5Ch67gm3OTU6ujvC4PYlbItEvIWxxnEY1KJOpJAgeSDtyOgZRPcCcPNQ+0KG1eH62LLIkB0A/v6WmZcuZf1G3C5o+Hl0oVBKurLkZ02Pjm0n/t/1GMOOGVLDLWFY1ViVhyvAzEpK8VZx+4M3PRc6GDUN4hc+BpW48JJ0fbP3UglJiqP6ek6o3Lo3j2OU3HR3iaDJEEoOYVXe0p73wJPz2oXzf6Fk2LwmlkH8mNb6LwwyL2vxpD+8hSGrjCIbXSHXdADkLdIisudQKJ8kiqQhPC2GlquwnM1DDcPXHgr4HR9jzKqv2mhbcfeeYDoYqT2cAICP11v/RuPvthIwSoe1c03fjOrKgXKfhJLPbQFjz1QEp8qVsseN532Du5VWbHk68PQ8tN+2s76yXnsCneffg2zphvHxStsr23g+B6dqsnwThLlLyMcuv1XZg74Un5Sy24GQu7f+Xjeb8aVqeeeN5/qtA9pk/S4/gQNf7PQSlFm4JzKgbzyC5q6dOR4evnO8hJmbxjE9txUOYsrkLdIikl6i4uwlqtA4l60xApvx/iwPi4mC8tVK0XLz32mOE9HFwOxxTPFFJ0Zm7NbiUuKscLbMSbFuZuFN+cAxqXX87x9nlPvYiC2ePscl2EQlSSHAolLisnRXxGFUEAoIBRYVAGRFMUEEQoIBYQCKgXWLSkKeHueebhe8Hay3RLz/RxfJkkQmF9/rkGruJCJj1BgGQoIeHtWLN/NFpr/KGF9MXYn6JSAt72tdLprqMi/TqfzSSoq1W+9lzGTgkUHW+nU11BBsN4V1DHZgv3WDzEfDu+QWS64L/uHcTh9WE4UryAAcclmViDl4W3znmHsd/RI049jqYW200HAugZNu8r1ulBiYJYtVOzxfUs6eacIvB2iAmawnxzvb8LQeektlQt6HTiC7thW9t1WA/Km8G6eCM40E48t7Jx+XGqlqV0iZ9fjHDlajHahO09FKsiDNhV0/kM8XUHY/Tlo7+bISRMfvT9IxdNfYpt19T5uVHwgl7krZzNnAdH3CAVSHt4eOP86PVuL0T7QUXrycXoUljAAWHtpa4t0vV7eaiRF4O3opEh3CJA3HIIuxfVbcUG/AaN9Uxh2y0h76ii98+H8gHxUUlQ7p5feUfOji9yJqqQYHBMF2FecvkdUsLvlOzudj+r47n4Z5rzBCFdvkRRFplupAikPb/suN2GXiykwZGLMd6sA68iVhO/2LDhdZaUiX48cg5N3SsDbci+2s+Pk7XAzmtfIvr7TuPRZAUDeurc77IJ+Yi833x7EUJLJzjwT2qsLJDjFMbxdIo8xpmqLuH817Jxu3mrnzc91HNyZifFQLrLzlzRLr/ByqfosGCJAcE+7AsjPQuc/1+F4Owy7W/OvY/uHa5T8twYME5Gu3pJYKa40J2z66xL3okXA2xtiskWsltdrl8o8zxTnE0++3YLttnJwln7OP4tnihtiuiVlkIlLigLeTsoJMDebzO6hVv5hoTFb657ECIPLfhlpAZs18fZ5rQcpdetPXFJMXQ1Fz4QCQoEUUkAkxRQaTNEVoYBQYPUKrFtSFPD2PIMn4O0ZUQS8vfo7W9SwYgUEvD0rnaurGeeEH+nAi1jyY/MYSwl4Gy+dzi+pqNy/4kkUcaGAt+Ojo6hl3RQQ8LZeg7TDivl7Ekx342jPDXCMmwbejkJX1G7dlulBXNWKMW4vl9ofQZr8FPkx0BwW8Pa63bGi4TVXQMDbtcWzLmR+Bs61wAkrBTHtl00ReDsiKUa6dRt2Q9vtYXzoMeg0At5e89tRNJAMCgh4u3Zmb+zo2X+gTW/h4BMK5L2J4G0lKb7dgSE/l+15Rfjaw27d1sJhfn1ZR4Wvlana57j3noC3k+GmFTGsrQKJe9Ei4O21HclUql3A26k0mhuuL4lLigLe3nCTY90CFvD2ukkvGobEJUWhtlBAKCAU2AAKiKS4AQZJhCgUEAokToF1S4oJg7cDP8VAu22WPZyeFTdtjUWOdopW2l2qzWSBtxeLNZZ+qKRd0Tiv8dCI6oUCiymQ+vD2tMzQBQfys5bAQfRMdNBJFRW7Vj8xUhPe9jNw+RbZ85nA+nvpvL2XCqMGQo7d0Tpex/4v1yA7C+OxKrLpwPHH/Vhq5zrZrH4ERA1CgfgrkPLwtuWECd/FoPefl9H2ZnqeeAmLvoNm+zVGkMjZ00BDtRf76UFKX6rDEJPOKeK8HQVvy+5e7G3jVP+kjox+G29edXMPP8Yf/IJS7LSNVtFQKwV0dHjLOVKSS8ke9REGvTjOa6k8ljm7Op9x9DYrSdHdzaXbbu5OZGKth84Pvua7L66wpeFVjq/yFISYhkwUEgrEoEDKw9tIEp5QUlQZmOp7GVAEcsPIndmbNgbBwkVSEd6e6V3IU7G/lwFlgeceZ4Q6zEZVglvQa3HhpCgPt2L/3I/HlY7VKuF4TyIDL/tesJC31KOFZY2NKCwUWLkCKQ9vKyufTnsH96qsWHJh6LINp7cKSxl40tVJ0b/MlSKkhPN2BLxtIsMz60Be28Bx/5gqKZZj/K4VxzUd5h/XkP1IN47zfgyHi+auFIMrQ7yMfhy+RnK+hXNHLp4+GasZbPZxDAfKKC0txhDTLqKVT3RxpVAgVgUS96JFwNuxjsnmKKccSDVdhzntXdpowJK/Obotepn8CiQuKQp4O/lnQ4IjFO7YCRZcNBeTAolLijGFIwoJBYQCQoH1VUAkxfXVX7QuFBAKJJkC65YUVwT1RgPRSSZmRDgrgbeX059lQtShqld63XyxxVKXAqQ/TA/D8wv18YEf33+mo13gIKrlSCPKCgVWo0Dqw9urUWeJa+MNb7suN+P0atl5oIaK3KizkCNiWQCwHrTRNG3B+s1pHBmvYI1+eaGGr2PUxdd1mqbpBl4+Gg0SLgJ5q+r2XLRzs8xMaWBHkZeuf2lmquElKiZa6dTXUEErne4aKnL8dF36kH31dWTEGJsoJhRYCwU2LLz90wODNA9lsnO3nuNcUUHGr1KddoVPPMOMPKjBqu2gbVc5XBuj+tnymUPu00/RqDhtr+oTD3i7GEMoDJmet9/CX32KCr0Eci/2c+NslyCjTEtPSxg0txaOhQFrdR8+7eCNyTGyJ4eRCl+jUlLpcMBN/53rDExW0VDpxv7+1zw6PYamtgbes+NSO5CH6vTSefEK96e0VJ7IxXnBTWnOMF0ZVqolFeQ9bA+PhTEzQtUIRvTbDhx/8iFLP8SS8SEOfR1mWnC4FQZSxUeualzExUKB1SmwYeFtQ1kmTvtVOGTFgpqnq6P0OzvOux76H5j4+5N6Lv3jb+Cl1zm+Y3ViRV4dD3h7bjyefju22/n8dM81ftWnxaj1YdhTxKMBiDoMmocAa/8wne2fwYEaCoY+ZCQPvOl6NO4i9v25Q6WDYqY7C1/v7lYlJBPccWMOOZCrYvq2FfvHRZQ8bGW0soGK22/xsz+V8dsXZ4x5QzF824s9OBbGyBWlOin62m18dKCc75zDVB7w4RRJMZ4TUtQVJwU2LLxt3jXOza/8DNzVYN2TzlBo50UNhr4zeLN0XJ3Yz9/tuU7bLhNbenxU1BfPrBS3nqLRuNqVYhzg7UL1StHP0LVu7k97+eibIn5aNk7TezIH859k585I0Lzy6XEcF6+wXQGsVVvswglISX4ZGLwtIR3+/qQqKR76jGanRJ7khsoqPFdnkmL0x9du55PCGg7KH+K4mYf2m/uUZo7zyW4LRx6EIe8jacPhsag3oVY2HJPyJdLNwcpy5KstDOXrGPlIIo8xpmobqNgmVopxuqdFNatUIHEvWuIMb6+y35vuct/kOHiv4LhvwXpo9V8IsQoY+UxxkaseiGeKsWoqyq2tAolLivGGt9dWl9SrPR62ZCtRRbx9Xolq4pp1VCBxSXEdOymaFgoIBYQCsSogkmKsSolyQgGhwKZQYN2SooC3Vzm/YgGn52tipdetdV2rlGM5l8vf+pEf0aBd7NFqjIdnLaddUXZjKCDg7fnGSXbTc/4thgpfmwtAq8oLeHsBh+6gRiF37ut0Op+konKVTrJxqW/W7/FEbiAphuD0A90zEHn+bKxHNfiuOXDutWCOK8q1MRLDZo5yc8HbJzQ4gkB0vYn7Z8PQculUM/YJPVpJj+UZE5LytnxyBipmzM4bN0y8XK0GkwW8HXLoXgjeDhEHM3xkKWf47cN8cr7RYTH7ePOMn7xdPrb/qA4cHciPgeawlX23m8JjcUKF+ETVl+P9DT26oyCZaCgcpKldImfX4xyZ7yiF0F2uMspFBaeX+nAGIHLVv/e3zPCcIiluqhy5ueBtd3MYiC6pwdMXhpZ97bNHFgT3LC/oLB1aBnHpwiAV9eXIThufHNrP/T/qMVfrkJEYamvBUFuH6+LMf1G5f4eg53mmWkrB23OSYjeu2joMihaHYERJQvoWHDdgtG8Kw24ZaU8dpXc+DJQriN4/Hp0U6cZQa6LroptSxmeuWfL2VSU9NZxeoOP+fZEUl5RvExTYXPB25dc0B4HoQj097WFoOWI7muxmIODQXY652kT2N8pKsYyXqyMPX1q183aqw9tyL7az4+TtcDOa10jlUBNtO/bC5ONYDo1jc+rJwU3Gib3cfHsQQ0kmO/NMaK8Gz9SJugOj6ts3pHzhzCRFc94XvPm5joM7MzEeykV2/pJm6RVeLo3eQx5OihFw+vUdcHcyFKvi0o5YKW6CFDi3i4l70SLg7XWdYOsFb6s7Pe9ZOcrjiYR+Ip8pLti08qJFPFNM6MgkS2OJS4oC3l7fMV8veFvda/XP4YXmQwJUEm+fEyDyBm4icUlxA4skQhcKCAU2jwIiKW6esRY9FQoIBWJQYN2SooC3YxidxYqsFMJe6XXzxRLPulYpx3IuFz+fl6PW5isr4O35xtzfi8PxBR5Zg/knNQs6QQt4ewl4W+EAnV9SUbk/PneWgLfjo6OoZVEFBLw96zgdAW/PAsMKY+hR2DcBb6/QeduNQ8FlZr0a5X479m80MKGhbJuX+9UKV9jLpfZHkCY/FfC2SFZJoYCAt2cdp+fA2+5Wmj8vouFYJJsYHjXhvL2083ZkUgyWD4Dsu6H/9jA+9Bh0GgFvJ0U6EEEoCgh4e3YVE8HQ+Tt441/dHKnMDcDEAt5eqfO2G8fbHRjyc9muQNmfNtEm7UWaTKf6sJ83L+uo8LUyVfsc994T8LZIScmhQOJetAh4e11HPBng7XUVINS4gLeTYxySN4rEJUUBb6/vLEgGeHt9FQi1Lt4+J8lAJGkYiUuKSSqACEsoIBQQCqgVEElRzAehgFBAKKBSYN2S4nrB28pPJzQapLRZFdYKQI62vYp3Oyutb6XXzXfbrKSuxa5Zbn3ikYBIZmugwKaDt+VhG20PrDPmsf5eOm/vpcIYbS8Vm9IC3l4+vO263AFHqzBES6weixCkHV3IS+fbNu49pif7sIUSnZ+uDz5kX33dgoB9bCMpSgkFwgpsLnj72fIZR+2Aw7KMa9BO22gVDbUEbraeCZCycrG+UId07TS29FM0fm+hgzyE8/aSzttEcop8O8yld7oxnLJS0G/jzatu7uHH+INfUEpwLCRG25txeMs5UpJLyR71EQZuHBeuU1lpQppd7YdYSXc3l267uTuRibUeOj/4mu++uMKWhlc5vspTEETC2FwKbC54W7GVj0CDgoajMNCvDLwb7owHnLIzlpwHAt5eLrytSBriQft7GVC4ePc4I0Q5Xi/oer5wUtQOt2L/3I/HlY7VKuF4TyIDL/tesJAXfFSy5JiKAkKBzQZvP6NnKOCoXYWlPgu5rxXHNR3mHxfhG4tMioGV4tZTNBoXPvJNOG9fYXttA0fShrn5lZ+Buxqs9aozVZSVogreNjzopdPewb0qK5ZpN0OhpFiO8bvgWNSQ/Ug3jvN+DIeL5q4UVdsGfbe7cVyciUFZeTp35OLpk7GawWYfx3CgjNLSYgxbxa0uFIhdgcS9aBHwduyjsgYlNxW8PWjDNl2HOe1d2mjAkr8GgooqU1aBxCVFAW+v7yTaZG9qA3TDn2vQilXi+s67Ddh64pLiBhRHhCwUEApsPgVEUtx8Yy56LBQQCiyiwLolxfWCtzfUbFBgZuUz39vT5YLOG6rjIlihwPopsIKKCn4AACAASURBVOng7bhKPWjnjT7I1hdRXZmLdgWVe5ytuCpr5j/EfaKDTqqo2BVdsZ+By0Fw+jqdziepqBQw3grkF5cIBeYosGHh7ca9vdju6JGmH8dSq+ej37VCVhYZ368ib8xO86iGnB35VPzFlXC5Q+O88Q6UZPjRnbRS4lYOuTfxcnXmyqaG4iS9tYbqncoDfTedy42h1oT3Dy3cO1xOqeI3eKMJ+4QeraTHciIXV3szPU+8hMUoM3DhDCOaTAxP12FM62UGnK5BHrRj79BxpKoIY1oHdqxYseN4xII5a2XdElcJBTazAhsW3v72225ubS1G+0BH6TEfPYFdKjNDGYKKlf8/+0t6osvRgkNfh1mBuVfzUSdFf3CnzPJiKP24BZdy5IEabA7umw5hTEHIPOwCHu6j+t/GcVxwk5PuJqO2bu5WutX0VVwrFNgkCmxc5+3pFuxyMQWGTIz7vsZxZhBD4ZPsLCwn49OmwL/lGPQc9HwQLrejmzYleQaT4gNlpVjGy9ULHTmwxCxQtqp9lcuRVcRQfceO/WEmpQdMaK+GEySymwEVaD70+3eRjXsxGKrIlsPQ8vE9fi6d7UVXaMKYr0d2vs6bnOJvxc/pTXILi27GW4HEvWgR8Ha8x25ufbKXnvOtbHnWSsHCG3HWPg7RglBgAyuQuKQo4O21nyayHzlNZYu29i2KFoQCKadA4pJiykknOiQUEAqkogIiKabiqIo+CQWEAitWYN2SooC3VzBmCwHbAuRegZjiEqHA/AoIeHvJmeFl6GIzzq0NNC76Rvc69n+5BtlZGI9VkbcSM+8FHacXdwlXu1kPOFsxVNYs7gc52EqnvoYKWul011CxSheZYJssBqIvqbMoIBRIDgU2Mbxdhf9cB/JjoDlsZd9tNTidTtvp6/CUzJaSBo7re3G06THXKujOMPbTg5S+FM0Bzp4nfCwT7TYpAFUHAfLj2YM0tUvk7HqcI4eh7dw42yXIqM+k51fdZHwftpQ8R94NteP0GI5QDFYKvg06U+sj686TQ27Wee5e7PYOth+uoqAwi4Hz3Rw5aeKj9wepOFFO6IV0/yynqaBJ7kw8tqtoC2U49BL7/vQqXVuLkdMO89NnvsMeitXE/bN2XHoN0g4rZpUjeZCZ5GILrkPgCAHyFrZ8EIbOS+bszEmOm0BEIRRQK7B54e10GG2fwrBbRtpTR+mdD2cg6gA4PYjjoh5ztQ4ZCSltLjw9dxpFJkU1QB5ym1Yu6m/mV31ajFofhpIiPH16zIe6Z45I0KsB8Nk254lBXbdSpbp+9b/JH9vpfFTHd/fLMB9SMTpRSZE7SsJXjg7Qk0N3wHncdbEFw24vvw3FWoOnz425tpjoM7mik+JIiAXNhI+DXybixhMKbAwFNi+8vWMv8nuDGEoy2alssVOD06iToJfRj2dcoSstVRToxxdcKdrf+pLswwpAXoz2Whggr5C6efNzHQd3ZmLMG8f2nszBfKUc9LSrkuI+teP02ExiDqxOwzGYf1xDRl+47iM6T9jNOl+PR9kauK2IksJiDGnXsf3DNUr+W0OkJf9kK83tEnmMMVVbxL13vsSQ7YXDVh69fBqXPot7lGE9cJ2mUKx6etpnkmL0x9PeRNvWvTAG5mM+nKGkWM6jjjB0XrDLS+c/N5H+81coXcnjhY1xT4koN7gCiXvRIuDthE8V+XYLttsmGo4ttmMnchUcvQpNeNCiQaHAOiuQuKQo4O2ED7Xsl5E0S29tifg5HP3bOOFRiwaFAuurQOKS4vr2U7QuFBAKCAViUkAkxZhkEoWEAkKBzaLAuiVFAW+vYIoJeHsFoolLhALLU0DA20vqNU7X2SuMPpAwvmBZxH1mA8HbxNetW8DbS04iUWADKSDg7VjgbQU6/rSFS9l1HNelALytRo6m3XSev4oseaDYxHefK3ymgva04KrM5KaAtzfQ7SxCjYcCAt6OBd6We7G9D5bni8O7Quaov4HgbXVSjHD3TmNL2ifc79WBESoFvB2Pe0zUscEUEPD2kvD2MLZftbLzhImM3UWpAW/TSwg0fxq6LoyTrfPiPdCAzvk68veKON+XyT+Zvxbw9ga7oUW4q1cgcS9aBLy9+tFaZg2xwdvLrFQUFwqkuAKJS4oC3k74VIoV3k54YKJBoUASK5C4pJjEIojQhAJCAaFAUAGRFMVcEAoIBYQCKgXWLSkmA7w9J4Zkc7BW4lE+afPM2dXGGs+6p2V8fgI+kuIjFNjoCmxqeFv2d+D4434sAXsuPwOXb5F9tBhtrKM6aOeNPsjWF1FdmRv7dar6PYu5VU900EkVFXPMWdWxxghiB922dbONx1Q3LOTk7XE2Yf82g4zMMiyFOoYuOJCftVAQq3ainFAgSRXYxPC2lRIpbJslK67VbeNU/6SODOWQ+6tu7uHH+INXsWjsvHHDxMvVmZHD2G/HvrWG6p0atFvddP6uFbKyyPh+FXljYeftir+4gu2OHmn6cSyHxnkj6Exda8L7hxbuHS6nVPF0vKF2/87FpXgjPvESFqPMwIWwg7UxLRhrTcCF296h40hVEca0DuxYsWLH8YgFc5Yq3KCx7A7l77yMBuvWd9Bsv8YIEjl7GrAWjoV00EY4eRdjUC0EPRft3CyrwfiIBq2kNrp109N+HdeEm5yTVXg+6Cb9m88YOPQLGvPFSjJJ84AIa8Gfz/12HDssmJWFk3KzaSxYsq5jvwCV6bdmnKkBtdPyDWBLHnjT9WjcejweN/umhulK02A+URc+KySI5ITcpRdws45whTbBnbDb81B7S8gV+ttvu7m1tRjtAx2lx3z0KMamxpmeqT0BB87+kp7ocooNv74O844FvAT7exlQNHCPM0K43jkzR50U/WrX7NhjKP24JaRryEE7aN8VAVZHOliH+6juwziOC25y0t1k1EYdlxCRFIHQePQyoHTMDSMBB259pH6KA3etahxnRVgwKcrX6bwwyL2vxpD+8hl8fxgkO8PHVG0DFdvEvScUSH4FNi+8rS/HODrjqB1ws/Z047h4he21DRz3j0UmxW3KSrGMl6ujzFqVFeVXuRwxZGLc9zWOM4MYChVH7XIyPg27Yx/0fIBdLqZAKbejm7aQM3Ud1Xfs2B9mUnogyv1bdjNw2YbTW4WlPouh34cdrLNlVax7/Fw624uu0IQxX4/sfJ03OcXfRh+ypY41F4aCdZeBJz2cFCufHg/rsEc3s1oNOnlHrBTDyVxZZXfaO7hXZcWy7SrNXTpyPL18V2fC1/wZFOdToqyegz/dk/++EBFuYgUS96JFwNtrP81kLz3nW9nyrHUR44q1DyPUgrcF26cmzIWf0fapCUu1yIoJVF80tUIFEpcUBby9wiFaxmWyHzlNgzTf2+plVBPXog/8+P4zHW0MDuBxbVdUJhRYoQKJS4orDFBcJhQQCggFEqmASIqJVFu0JRQQCiS9AuuWFOMCb8cCMCcDWBwdw2Lg9GJTJpb+qq8PtDuFpFH9pF7qYKr5rkn6aSwCFArET4ENDW+7LnfA0SoMiyYSec3AYt9wB7Z/v4a28DnMi8Hb01ExLAhOR3YkApz299J5ey8VxmUcmDzZgv3WDzEfDifFJY8wVZLiNQfOvRbMAaZRfIQCm0uBDQtv/7QynUvvdGM4ZaVgsoVfB4Hok1aMw2Fw+vihTEL8H+C7dhpb+ikavxcfkDiUZGKOQQVOG3tp/sduMr4PW0oaOeK/wieeYUYe1GA94MZu72D74SoKCvNh2E7baBUNtXpcl230yBKu6SIs0zaaKSLDr8f6vCnSBFf1xl8etAUAcm77MP9VJk6Vo/YcwDqaadxc94To7SZXYMM6bytAMRdnWbngzT8LZed8HAkcq5NivMdbnRQdKv5w0RiioexD3SjXln5nx3nXQ/8DE39/sjgCoibklg2OizNAu9L2I8DDWS3mQNaqpBiM06XA2BGO2ocZfS8KsBZJMd7TRNS3gRTYsPC2ZY87DAxHAdGVynY5uZgcg54jOk+4nAI3KyvFradoNK5+pRjYGqis5qqsVMQagxqcroeedj3mQFKswdB3Bm+WjqsT+wNJMQxOZyH3BUHzKnztzbgy9dzz5lM9PRjYEaN8QSyWFD3tTbRJelx/goZGLfb3ZA7mP8nOp/04fxsFWIukuIFuYRFqvBVI3IsWAW/He+yWrm+eZ4pzLooGrI9pxDPFpZUVJVJYgcQlRQFvJ34axfomWQ1Yx3pN4nsjWhQKJESBxCXFhHRHNCIUEAoIBVangEiKq9NPXC0UEAqkmALrlhQFvL2Ao/ZiE2y58HYSTlb5Wz/yrAdjILyFHqsEYxc/55NwFFM7JAFvzze+spue828xVPga1vyFJ0Byw9teOp1fUlG5f0H37GVNbW8rne4aKvJjdPqet/JeHOe1VJ7IDRjTBj5LvelWkuKIHecDa8gvc1lxi8JCgWUqsLngbbkXuwpavn/WjkuvQdphpXSqGfuEHq2kx/KMCUl5Wz45azA7toDzttrQNungbXcUz/gZ7zzMJ+cbHRazjzfP+Mnb5WP7j+rA0YH8GGgOW9l3W+3+rYLBo9jKHO9v6NEdBclEQ+EgTe0SObse58iixzmoDHFnx8IwPY6n1sKjbaoYbtjpSvMwoLid/1XxzFioTISXOcdFcaHAshTYXPB2fzO/6tNi1PowlNTg6Qu7evvaZ0HwOa7Xi+uZvPB2dFKcgbwNCvB+CEaUJKO4oN+A0b4pDLtlpD11lN75cMYJPHqPdHRSpBtDrYmui25KGQ+5hy+uliopBleI7hYc6TDaHo5h340mbu7S4Zuuw3pUF3YJn3VWX9YMF4WFAstUYHPB27uu0xyElgv19LTPJEXlE7HrJeR6XY652kT2N/M7byc3vC0zcK6ZkRw9nrt7Madfpm3HXpicOSfG5tSTg5uME3u5+fYghpJMdirnxFwNO2pHzCW5F9vZcfJ2uBnNa2TfkAKLzyRFc94XvPm5joM7MzEeykV2/pJm6RVeLo3ep61KipOtNLdLZLiugPU55PeCMRRx7+LrfIKJgkPllOaKpLjMe1oUX6UCiXvRIuDtVQ7V6i6PSPrr9nN0nmeKc7rl5dK5bgqqixhq76agvgZJPFNc3eCLq5elQOKSooC3lzUwcS+s/jm81BvfuDcernDO2+f52lK/cWYe+7M1jE9ULRRIXFIUWgsFhAJCgQ2ggEiKG2CQRIhCAaFA4hRYt6Qo4G0Bbwem+VI/5QW8nbhsIFoKKCDg7fkmgr8Xh+MLPLIG809qyFhgsiQ3vA0eZyuuyhoK4jHZBbwdDxVFHRtAAQFvzwdvn5iBlhVDVo/C7G1IeDsSM5L77di/0cCEhrJtXu5X11FAL5faH0Ga/FTA2xvgZhUhJkYBAW/XFqO8mJ0Db7tbaf68iIZj+kVHInnh7cikGIwz4Fa+G/pvD+NDj0GnEfB2Yu410coGUUDA2/PB2/4O3vhXN0cqcwNA88aEt5Wk2ETbjmLyMnLJGXuXNmkv0mQ61Yf9vHlZR4Wvlana57gXAqcFvL1B7lsR5hoqkLgXLQLeXsNh3ChVC3h7o4zUZo4zcUlRwNubeZ6F+i7gbTENkl2BxCXFZFdCxCcUEAoIBeYgOUISoYBQQCiwyRVYt5XiesHbys83NBqktNmRT4SbdQBABu22WWdVpU3lE4wh1km42lgXu365dct+fFPpaDWrPyo21u6LckKBRCiw6eBtedhGW9DF2d9L5+29VBijLa5ik36jwduuyx1wtApDdPfUOoQg7ehCXjrftnHvMT3Zhy2U6Px0ffAh++rrFoTbY1NRlBIKJJcCmwveVrQPvQWXcQ3aaRutoqGWwA3fMwFSVi7WF+qQrp3Gln6Kxu8tvhJSc4q/fgdKMvzoTloxDttpHtWQsyOf44cyVX6NXkbbm+l54iUsxl6a/7GbjO/DlpJGjviv8IlnmJEHNVgPuLHbO9h+uIqCwnwYDsaqx3XZRo8s4ZouwjJto5kiMvx6rM+rnLKjPSK/HebSO90YTlkp6Lfx5lU39/Bj/MEvKCVYtxSIzeEt50hJLiV7dKrZ6sZx4TqVlSak2ZV2qO/ubi7ddnN3IhNrPXR+8DXffXGFLQ2vclxdRXLNfRGNUGBeBTYXvB2RFJU/BE1PYaBf+bMb7oxjqI199bNR4G2ldyFPxf5eBhQm3T3OCMqRC2rz14Ws/xdOitrhVuyf+/G40rFaJRzvSWTgZd8LFvKW+4hA3KhCgXVWYHPB27kwdNmG01uFpT4Lua8VxzUd5h8X4RuLTIqBleLWUzQaF14pJrfzdiS8bdw6Rqe9g3tVVizTboZCSbEc43dBHWrIfqQbx3k/hsNFc1eKisv2LOzuu92N4+IVttc2BFaezh25ePpkrGaw2ccxHCijtLQYw9Z1nuGieaHAMhVI3IsWAW8vc2g2aPFBG7bpOsxp79JGA5ZFTkPcoD0UYae4AolLigLeTvGpFO5egCz4cw1asUrcNGOeSh1NXFJMJdVEX4QCQoGUVUAkxZQdWtExoYBQYCUKrFtSXBDeXsqJOdZerhSQjrX+ecrNAcNXUde6XroiyNuPz69BqyCfKu2VcVYQnuAnpr3P0Z1fLlgeD/GE43c8VNyQdSQfvB2v4zcnOuikiopdazcuHmcT9m+V+o/SUL8f1GB4jM0u6I49aKNp2oL1m9M4Ml7BulYvLLwdNH2cS+NTV3jjTg3WjEG6XOPse7qOgqwoqH0R2N1zuQVXSR0FynNEtfY3lRcvFqz5ylt8lUvO1DCd7Z9x8xsNlkXczRUZ1dB5XN3EFxsjJSlec+Dca8G8I8bBFMVSQoHkg7cnW/j1GT95u3xsL9/LyKVrjCCRs6cBS/ZgCG5uyL5K81AmO3frOZ7vx/77W2TvymTnsWK0t7u5efsKowFA2k/XW81IL56iJM470oLcn/a8Dd+zVgpUCd13Mwxim+UzYcC6Ph3HuXG2S5BRmY/rDy3cO1xOqeLbuE01pz7t4I3JMbInh5EKX2Gfr5t7Y7fwH2vkyI1mHGlZZD9hopTWsA7GzIhJqYa8Gw2DvHELsmWJ0pM14V0t7m7sF9349nwGD16kWt+No3+cgrIGSnPGVbrmQwh21zPw+1fp0R0FyUTDMQ/2CxlY6pX21XC6Eo6fzgvdHKyvQhviQsPGvTOcZyZdF/WYD3XjcNeR0/cqXVuLkdMO89PK9DB0HgDQw3ppP22ibToDtpZh1XbP37/JDprt4TnUUDgcBs2f3YIjNG+yGDrbQnpWLtsLy8lTvg/6W3Do60RSTIlUF3snkg/eDiYWfQuOG5nkPD3DVI/c0VO64yrOux76H5j4+1qw26/CISsWIwyct9FFGdZni9Eq/Y/XinMRLT0XT2ObysJorKFijyaiTc/H9lCsP9s2jqu2DsX12rDby2/7tBi1PgwlDezrawn8W/Q5KkrCHckDb7oejVuP5L7CqG8QufA1LNs6sLXfIudYAxWPDap0iNqBMssVBhLPbuhSbvBtMkiqbwflxpe0bPn/MtE8lCgtzcT3rRftNqUub5SuYch7JpmZ6FLaODSO7dYPsZbOriyjtB8424z2ZAPZsSbFO0rddYHjIJT/BtzCZzUKAei4cfwvG7IhCzn9Kcy7x3HO17/JXgaUMZydQ9V5n4VB878uxxWaN/l4LjfTdnsv1SeryFYkEkkx9kySQiWTD972ttDcricHNxllmZAenNAZGLwteLN0XJ3Yz/9ZOsXNr/wM3NVgPaan/7ob/81xNM9bZlaEoRtTWSn+G4++2EjBGq0UAwlNdjMQAsPzuXvuTCjWiKRYpsX+nszB/CfZWVhMxud27A8zKT0QuVIM3/y9OFom8Hz5X8h57Ap3n36NaqmDkfteBrwmLE+7wzrUq7f5yQycb8aVqeeeNx+rYXD+VU/oxnfjUMHZgTnuH6cnpGsV20Owew2+q6qkWLsF+zmwPL8/SodiDJKXzouDHKktR1InRf8wPX3DDEzosD6vw/G7z3hUusy9wtcx3jqNS5/FPcqw7HGHofN8PXwa1kt2nqZ/RznZ+lxK/Ffm719UUiyZsodB8x8XMxLqXxmP9oxz3zuIt7iB48pjF5EUUyjVxd6VxL1oSRi8LeNxe+FWK117GjCv4TPF2GVO/ZK+y818tLeB41FH2siDLXykq6Mi8PexOG9DaOvkesomnimup/rr2nbikmIi4e0HfnwIeDjhM2u+t8RRfxfT22flJDH1T/yEd2TmPGqffypkfrEeIYg210eBxCXF9emfaFUoIBQQCixLAZEUlyWXKCwUEAqkugLrlhQFvJ3EU2sN4e2k67XyqOU/V+AgnmigXPycT9jUEfD2rNS+my00/1HC+mJNzE7SAt4Oz9NY4O0BZyuGyhpwtuKqrJmDIS1v1nvpdH5JReV+gvVmLK+CQOmB921IlRbyNF56LlxlaBSMP7csHltMTuUrCGaxS5SkOGLHGXSNj3P1orqwAikPb5vTbNju6JGmH8dSC22nr8NTMltKatC023HpNUg7rJgLJQbaZrg45ebyxeC8LeDt5cHbo2ru8BA4gpD+j0yM/OYq2kIZDr1E5Z0YoGyFU1RxmI/wGRdCDuSZfPS7VsjKIuP7VRQsctpE9Jvu4JgGmNJZDrMUB799mE/ONzosf1WGLwSxRzqVGx+2LjDXZhGf2ftu4NxpnF954UExlX9Txnft13FNuMk5WYPnfBggN3yqgvRzIzlYkcTWToGUh7dzPv8lPVuL0T7QUXrycXqUnRPVOmS8tLXNmKYGX3YuFwUR8Pby4G1fVFIccddhViB9dybc0WOuVRJdGoz9x9JQ9pykCA+DgPwh6FLqNi5948SWFGfge0MIIp/fqXzg7EJzTQoflKasTvt7AzuKXHfG4dhePBcGuffVGNJfnsJ4IwyQG9wqSD9LSsiGhKUVS/0SKQ9vV37ThF0upsCQiTHfTZuSFGsDttMRsHLISbrKSkW+HjkG5+0wYC3g7VjgbV97E21b98IYmI/5sDtnIf36TG6e+RJDthcOW9neFQOUjczAuWZGcvR47u7FnH4rvGuoei/OM4MYChVAvpzsiSb+a98P+e/P5865o8NJcZyBy8PcvC1T+pMa5Atv0f9IOp1eE3+7rZu2HXthUvm1kYXr4/mdyvdNvLvAXItsNiIpFk7R1aUjx9PLdxYr+26FAfKD/jCk31CdKZJigvJx4l60CHg7QUO6Ps3EBm+rYouYD6qVV4LDDz9TXHi7U8SXX4LjCzUnnikmTPnEJUUBbydsUNetoRjgbfVNLhP+WbluvHYsb5/XLTjVSIq3zwmb1olLignrkmhIKCAUEAqsXAGRFFeunbhSKCAUSEEF1i0pCng7iWeTgLeXHhwBby+t0QYtIeDt2YFzdTXjnPAjHXgRS8AleumPgLfDGsUCbzPYSqe+hgq17ePSMi9QQsDbK5ZOXLioAgLeDsLb35NguhtHe26AYxTw9ho4b6v9CR/0Yn//ax6dHkOTrcOTW4dZ5+ZSu5uDUvfSjtoC3hapbY0UEPB2CN72M3CuBU5YZ84ZieEj4O3lwdvZ6qQY/H8Uh3XYMjFFj06mYLpAwNuz7t8C3o7hJlyDIgLeri0OyDp69h9o01s4+IQCeQt4OyBKvJ23+228+VUuRxSQfsdn2JwSeZIbjuYy9P/KlBS+S4/hdUpvC3hbcf8W8PYaZLwYqkzcixYBb8cwHBu3yLLh7STpqoC3k2QgkiiMxCVFAW8n0bCvUSjLgbfXKIRlVyvg7WVLluoXJC4pprqSon9CAaFASiggkmJKDKPohFBAKBAvBdYtKSYM3kY5gAi022bZQ+UnnvJJi5eE4XqUQ5nQaCJsouLfSgJqTBS8vdhYLBeODuwNVo1zAmQSTaSmAqkPb+tlhi44kJ+ddVOe6KCTKiricPSpgLfDN8WK4O0Fx8LPwOVbZB8tRst1Op1PUlE5l/ie0T+DjMwyLIW6yHFOzftV9CoBCqQ8vG0xQtj6yctoezM9T7yERd9Bs/0aI0jk7GmgodqL/fQgpS/VBQxAY/kI5+3lOW9rIw6XX3gsrIVj2NvGqVZ8DQft2Dt0HKkqCqBS6r1Gnot2bpbVYHxEg1ZSj7ObnpCbdRWeD7pJ/+YzBg79gsYYdyvFMv6iTGoqkPLwtuK+HOGHF0SD9L0MKGPqhpGA63PUKe4xjLeAt1cBbyv6LjIWYfPXhb0WF0yK8nU6Q27Wz+D7wyDZGT6mahuo2BbDwIoim1qBlIe3q3f00mnv4F6VFUsuDF224fRWYSkDT7o6KfpXvFIsUKaQ7GYgWHd9PnfPncGbpePqxH5+tm3Gzj5w7keZFvt7MgfzFVfoYjI+t2N/mEnpARPZqhs2nMh7cbRM4Pnyv5Dz2BXuPv0a1VLYkdnytJubX/kZuKvBWm9SraRkBs4348rUc8+bj9UwiENfh3lH1HwPrd4incgDpdYS3l5kLCqfHsdx8Qrbaxs4vsfPpbO96ApN86wUWwK6KvrLbtU4b7tKc9DNus6Er/kzKM6n5PtV5MVl3/Wmzhkp3/nEvWgR8HZKT6akhbe9Ldg+NWEu/Iy2T01YqkVWTOmJGIfOJS4pCng7DsOV5FUkK7wdC6Cd5NKK8BKnQOKSYuL6JFoSCggFhAIrVkAkxRVLJy4UCggFUlGBdUuKaw5vr8NoCXhbg1Y5eF4FZSvjLGkWOY1+HcZJNCkUWEyB1IW3EzDuAt4OixwTvK0eE28rze/5A39T+oKFvNjMzhMwqqKJza5ASsLbnt+/StfWYuS0w/x0zy3euAXZskRp/ZN0Bd2ey/WM3jRhPdSN40YV5sPjK0ZytOdt+J61UqB6w+67eYVPPMOMPKjBLJ+hmSIy/Hqs9ek4zo2zXYKMynxcf2jh3uFySvMikRw+7eCNyTGyJ4eRCl9hn6+be2O38B9r5MiNZhxpWWQ/YaKUVpqHMtm5W89xY2bEfHZdttEjS7imD/JtMAAAIABJREFUi2g0DIZ1OFkTBtTd3dgvuvHt+QwevEi1vhtH/zgFZWvgvK2OLqiVxob9YRWGj+24Zl3QS/z2UNyV33bDs1b4oAXphInR33cgPwaaw1YebXuVHt0sQH7AzaXbbu5OZGKtHOeNd6Akw4/upIUtH5xhRJOJ4ek6jN/asN3RI00rB9sXR8Dgmz0ZiP7PKJCS8PaowgPW1uFS/rsbuhQ+b5sMN1tnWD3F7dldQ8ZYB9vT/dyvtFCygpWKgLeXCW9HJcU3/zBFdmER1Uc1tF10Yw64oLtpa5/5/wDAfQC6/Hrk23osh3tRrjHslpH21JFz50MMtTMxVOd9if1zPx5XOlYLdLlnx1mfCR+H4fyBs7+kZ2sx2gc6Sk9Wxbx7SSSMzaNASsLbW94/jUufxT3KsGq7w9DyZCvNQbfnSislQ6f5u+Fn+J8n9wPDK14pCnh7C/ZzYHl+fxTEXoxB8tJ5cZAjteWRq7IIblUNjkdB59USjv+rmUdffZUKzXXsZwYxlGSyM8+E76ry5TeTFEumruLckYunT45KiuU86ngX2bgXg6GK7NtN2OViChT376htg5vnthc9jf2Z4lpqlTB4m5kVRm0dGWvZH1F3hAJJC2+LcRIKLFOBxL19TiS8LcsgreD38DLFE8WjFEhWeFsMlFBgGQokLikuIyhRVCggFBAKrJcCIimul/KiXaGAUCApFVi3pLggvB2DTBG/jpfr0BxD/Sstkmh4O6TDSjRY6X7glbQVq6DqRyzqdtT/v9K4Y41BlNv0CiQfvL3kkKjeVPp76by9lwrj+uyYWFN4Owg3p2mofqEGw5zjE8I6uC53wNHl4SXhoz299Fy4ytAoGH8+606+0Bio9fa20umuoSJ/yQGLvUDoZZzaeRsi+vfAT9elD9lXL16kxS6sKLkcBZIP3qYXx+nr8JTMlpLnyB4LQ8sHP2+iTcrAdfspfnoM+u9cZ2CyioZaPb5rp7Gln6Lxe4l7wbKmztuTLdhv/ZB9E+/yXf1zPNozvw4vm7VceqcbwykVPK5wmPo6KtWQd27kF0f0G/pgXwKej7OYi/nQOL8+4ydvl4/tP2ogb8JO26iitxRwMHd4yzlSkovxYasKiIa20Pg1cFx97EN/iwogL+Ku2h37XAfpj40xlPUK1h29s87bdWR8Oxzu3+zMFnTBcm5xUXa5CiQfvK0kxYt6zNU6ZLz0v9/BqG8QufAU2jsK1KvHMQv6Eiy7Atfs5Qo1X/m1hLcVV2r7p3p8D9Ox1uvpv7CwDiFD2uBKazYpVj/owNZ+i5xjDVRkRX5ZxJoUHQoErVdg9zrMRpULtgqxigSiH6cnNH5S5CFeQUNbBaTni7A79rFcmFK3E4lVRTinI5CreMxdUcfCCiQfvK1OdPIVmt/2zzpOv4rxRjMjOuh0m/inF4pRJ8XASnHrKRqNiV8prgW8HbTqr35go3N3Jnf/fX4d/u9jhJ3Fs64HXL21X/XCj1+h1Bt26G6ojtwCGE6K4wxcHubmbZlS5UyUC2/R/0g6nV4T/3RsnGannhzcZNSXo+1rxXFNh/nHNWQ/0o3jvB/D4aLAajYMRLtpU5LifF9U6jNaJuw0hdyxq/D9xzjb0z7kbuHrWDTdIeftiq1j4f7NwtZipShS2loqkLgXLXGGt32T4+C9guO+BeuhxCXCtRyMRNYdfqa4iHYLjVkiA41uSzxTXE/1N0XbiUuK8Ya3ZT++qXS0GpEQVzRTY3mLu9CYrajBOF0US9xxakpUszkVSFxS3Jz6il4LBYQCG0wBkRQ32ICJcIUCQoG1VWDdkqKAt1c/sKuCt1fffHxrUB6HPExHu22Zj0PWEiZXjk4NbqOPbif452kZn38q4C4uzWFJ4yuRqC0xCmwueFt203P+LYYKX8MaB+h4w8Lbg6106muoID4A9oCzFUNlDThbcVXWBM5hXu5n5mB7M6XbJFyf2um6eQsKX8Gy6DipIe/rdDqfpKIynkeYLgDIqyF2JSlec+Dca5l7pvZyRRDlk0KB1IC3j7mxB92s6+sw9DZhn9CjlfRYsty8GXTefr4Gg/JGdVJh7oAxO2/cMPFyFK4S68hsWHg7iMYEzHYz8diuoi2U4dBL7PuTyrX8me9Uupq4fzbsjm1WQfJBREYBv12HwLGA63WJGuSOEjmaRQwiSaV3Zg68n4HKM3H8YzhWsyYIedcgD9qxd+g4UlWEMdcddjevXzjuANIVw0aBCEAeGddgEGLXz/RCjRrFOnlEuaRVIDXg7d2t/KpPi1Hrw1DSwL6+mRupQPntE3TbVoBhxU4sjpjJhoW3o5IidxSuUFkVKUxit8q13MtvQ7rW4OkLumNHOrNFJ8WRBVyvF7sLYk2KXQEGciZWhYUMM4sqsLy/WTUfFo47xLnGsFEgMj5VWyIpJm1yW2lgqQFvl12n6T2Zg/lPsrOwGKl9NilGT1jZzcBlG05vOeZqE9nfKCvFMl6unv3GX6aKETdKqO4qLPX53D13Bm+WjqsT+/nZtvHwaqdMGwCsg7FmfG7H/jCT0gNRZ7TMJu81gbcVB/J2iTzGmKot4t47X2LI9oJy7slllWv5AbWuenpmjwmIlsnT3kTb1r0wBuZjPpyhpBjpel2wy0vnPzeR/vNXKI3arq7W0jXYwcitW/hLGjlyuxm7rMPTBw0vZeJ8Kxyr0ReGvI/v8XPpbC+6QhPGXddpDmm8cNwRO6IW2SgQAcjnS7g+VkHs28RKcZm3TdIXT9yLFgFvJ+lkiFz1rNduEfUzxYWFilqhJYOi4pliMoxCXGNIXFIU8HZcBy6elUVYsa2Xa3mMb5/XK7wF9RZvn+M5FZOirsQlxaTorghCKCAUEAosroBIimKGCAWEAkIBlQLrlhQFvL36eSjgbUDA26ufSKKGCAU2F7zt78Xh+AKPrMH8k5pVH4G6YeFt4gs6C3hbwNuplFc3F7x9sgYD4LrYgkfhGDcrvK32rJx203n+KrLkgWIT332uGPzq8ShYU2UmN0NQvIC3A+7mAt5Opfw3b182H7ztbqX58yIajq2MTVSruGHhbXVSDKFSCu6Sxpa0T7jfqwMjVO4W8HbQ5V3A2ymfC0Md3Fzwtr+DN/7VzZHKXHbmbWJ4m17sb31J9uEn2fk0dF0YJ1vnxXugAZ3zdeTvFXG+L5N/Mn+tguIFvH2vyopFwNspnx0T96JFwNspP5lW00EBb69GPXFtPBVIXFIU8HY8xy316hLwduqN6QbtUeKS4gYVSIQtFBAKbC4FRFLcXOMteisUEAosocC6JcV4w9vyt35Qux+vMdQ7n65zYljj6RdXeHshvZS/Vz7LcJVOtA5rLLOofpMpkDLwtjxso+2BdcY8FrUj89qNaMrA22on6Wi5JjropIqKXeBZyFl70M4bfZCtL6K6MhcpYizWTn9Rs1BgLRRIDXhbOXhd9XZbdgcdmetwnTuN8ysvPCim8m8sZF87jS39FI0q5+iVCrthnbfVnGIEjAydb9vomQApKxfrC+X42pvpeeIlLFnDXHqnhXuHyylVcCbFRzD46bdj31pD9U4N2q2oxsLPUFc398Zu4T/WSIUyRt9MMXpZQ8MvVr+jaKXjJq4TCiymQGrA21FJUelw0BfQ1d87s4vlzjgou1jiOB9SAt4O6BH0KYSBfuXPbrgzHnDgzlB92cxxx14yKbrpudDBqG8QufA1zF81Yd+qfIHtpaF+fxxHQlQlFIifAqkBbx9j1lFbcb0uRjsRdmQ2+McikmJgpbj1FI3GZZ4aN4/mG9Z5Ww1vF2Yh9wWdpIvwjamS4jETroBT+YyuC7qEq88oUTuQP+On7ayfnMeucPfp16h0ncY2ocd4qJwKYyarH4H43QiiJqFAUIHEvWgR8Pamn3UD55vh2HPQ1grPW+K6at/04goB4qZA4pKigLfjNmgbtiLhUr1hh24zBZ64pLiZVBV9FQoIBTasAiIpbtihE4ELBYQCa6HAuiXFJeHthX5ur4UKcaozKaDlFcDWLLXvOJaxUMPfC8Ugfj7HaaaJatZSgeSFt9VvNNdSgVXUvabwdgCIlsmQ9VS/UIUh1h0lKtgabyud7hoq8hfv5FIONUMXW9DW1gXe4s/38Q1f4aMvvLDbxPEsP11XB/Gzl4JqDSPnuhn1gfEFCwVpMr4RO84QZL8K8cWlQoE1UiD54G25F/u5cQzT43hqLTza1oH8GGiUg9rbXqVHdxQkEw3Z3TQPZbJzt57jxkx8cYSyY9V6TeHt4JfCtB3HZBmP9sWig4bRIGxt9Ab+3+Et50hJLo/2tMKzVvigBelEHdmqTqrRIs9lO11pHgZumHj5r4qR5Cs4uvIxV2oYuHCGEU0mhqdN+NvDkHfd97VcvXoLjHVY8/x0XvyQEYqpft6EQfYz2t7C3R9YKdWowe5YVRblhAKJVSD54O1gMnC34EiH0fYpDLtlpD115Nz5EEOtia6LbsxlYLdfhUNWLEZdYlWbbW1N4W11UryVzmhfjDqo0Sf1/0/YsX/1FNJkBubqzAi91Elx6Nxpbu7S4Zuuw3pUh8/Zws3SOkok9UH07jmQt/ZbL2zTzbCHshcfOrTKH2Q/rp5/o0ffiHmPSIrrMlFFo8tSIPng7clWmtslMlxXwPoc8nuDGEoyA07ZvqstoaRYeWCKm1/5GbirwVpvQo4jlB2rgmsKb/fbePMrPRm3vJT8JJ/+t2PQ4ZlMhlSwtYFuHOf9GA4XUbIHOv/HW/DXr1Kh3qIHhPsh03P2dT7BRMGhckpz/Vy66Od4rbL7xEvn795FNu7FYNiv/DFy58u8onkZ/XiYuyO9TFU2UrFDJMVY55Yot34KJO5FS5zh7fWTbGO2LHu7sbenY3m+eM5OkvAzRT+XznVTUF3EUHs3BUczcVFMgZLM4vFRXrSIZ4rxUFLUsYYKJC4pxhveXkNRUrFq2S8jaRbYWKd++7yWb4jXsu5UHDTRp3VRIHFJcV26JxoVCggFhALLU0AkxeXpJUoLBYQCKa7AuiVFAW+v0cxaCby9RqGsuNqlfmbHCpMrAQT5zgWcxQPz8M9nfSBXHLC4MJUU2Fzwtuym5/xbDBW+hnUJoDmWQU4JeDsEeF+n0/kkFZWrxJsGW+nU11BBbOD4vDpPtmC/9UPMhzVI80DrYUxogVHyD6sA8sfxdHXgcu8nr7oY7VgLzltufNvqaKjUI/uHcTh9WE4UxzLkoswmUCA14O19ngDwvV2CjPo6DL1N2Cf0aCU9liw3b96CbFmi9PkaDMpb8Mm6mWMLxuy8oUDKUdxerOOeEvB2iAqY4RBzvL+ha2sxctphflp6i1+f8ZO3y8f2H9WBIwyQ77ut0viEKfxGO8hX0oLDnYnH1k3G92FLSSPHpVaa2iVydj3OkaPFaBcSWu2iPhjt1j0ewoTkQTvNoxpyduRjGHk37LD+fxThCQHkmdy9aGdgIp9SaxV5GpAnu7F/rMNamxvAihwK91orkuL/z977xzZ95fneLy2KgccurQ1TmzY/aAhDiENKMCXAJikiaVQnq7rdi9VR84zU3JGYvVK7q5l9rqq7UvX8MdqRRvfZWekp0i7VrqjuKFVng4YalbgPTZg0yQLZJU2bkhAgUCAh2C3YbbEX+uVm9ejrxPbXIT+cxL/z8R+FkvM933Pen/P95Ph7Xud94h33uV4uN+Bt2vn1BQNWQwBLZTNbLrTjUV221ZOdrnTgNjdiX6eAThdzbMFyg5sT8PbMpEh/yHHbc6ody07o8zZiN7fjvkwMQF5169Ooxqqu4c+MpMgtM/ad/bi9jVTdmo7LQsJrkmKga4Zb95V2TusbOfBU1F3dpDqtz3RY1wLk+Al8b8QwzWcqdy7h7vFR98peDJIUF4rGivt5bsDbNUFaP1LYUfokG8sr0HVpHr5ZXaH3Yq+zUfidOlPcw5t15iUFPifgbWWQtmPjlGzwcrOkhS0XDuMxF3CXPTg399PaY6YIL6YXN3NFA5Abzs2R4Kbh+xLGeNiwnXvnoknRvtbFkYtGdmzMx7qzGKXnV7Tqfsmbof1/mo8mKXo6tW7dTzJ06hxbGmpDs8zAmaO4lAqKLGZMk764jp1Qz+8ZujXO8Hg+zpdUZlNmiksa/Dl8UeoWWgTeTuswmg/e1jYsfLaNOvvSHgaW0sZr3imOntS4dTdth/F8yooTd5CBvFNMaWSz4mapS4oCb6d1QMwLb2tbFjlMGohnlTcZvdKuPqMQCD5Epz3TO4H3lNXnBIqZI1WlLinmiGDSDVFAFMhtBSQp5nZ8pXeigCiwSAXSlhQF3l5kpOItLvD2lFIzdRB4O94RtOLLrSx4OziI2/0VPkWP/bV6QosJy/jkBLytWoL1fE11TYIOpxd4exkjSi7NBAVWFrx9sH4K2zjVjk/lGAXefgRe9pxpY0DR4ZncjmNyBE9dI2UMcrprDbo7X0Rc0AXezoTHV9qQDAVWHrzt7aD14naa9y+NTdQGISfg7RhOL8rshdCcp6Hz+jUCmLEY9QJvJ+MJlDozToGVBW8Hu3nnn7zsrikOOXkLvK2ORy/u97uxlBazvmQ7ga5WPPlm7vpLcZZf4+/OGKkOdPCw4WXualzQBd7OuGdZGpQgBVK30CLwdoJCtrRq4oW3l1Z7gq8SeDvBgkp1i1EgdUlR4O3FxCXhZeOGtxN+5yVUKPD2EkSTSxKlQOqSYqJaLPWIAqKAKJBEBSQpJlFcqVoUEAWyT4G0JcVEw9vK90HQ7o+dA9ZNZogeaUMybzZX3YmAt+fTbpG6LhjndGgk9xQF5lEgZ+Bt5VobnfedU+axBBk+c5XC+YxMEzAschPenke74CC91zdTbdVDxLF7ppCXcP3DeSgswLq/lkK6cf/rVhwNy0egEhAyqUIUWFCB3IC3rfkxNleqZ56rc5y61xrxHD8cdWT+KweF5w/TlneIlmeXbz+VE87bM/wEtdqZhto4cs7LXYJY//QXVOGi82YtzQ06bna14vbvZXdlMZWbtEcYDOI+YaBmfz6GdarGU47edjUpevs5fd3L7Yl8nE3Q+8m3/PDVWVY3v8WBZZ6CsOBIlwKiQJwK5Aa8bTU+4v0X9gX0zHRkjlOYeIrlHrw91euIp+LQIMPqBM87zg3UIxw0CW4uxEpNgnMkReVaB66LQXyePJxOHe6PdJjws+VVByWznMUSTwykjCiQaAVyA95+IZ/RM230+GtxNFVgmOjHfeos6xuasQTHYhyZQzPFtYdosSZuplimRkXxMhxpQym3j7+Hv8DIuYmt/MW68ZB1P+oukT0GXBqXcNNFF64H+VRts1E4bZcfCrI6S/vGjOmqn8rXShnSuF4HzrVjabDRd8pLzbaHXPkmyPBtPc4ZOljox30iiGXXdio3Qe/fvws/e4tq7X1i4G0bJl9UuwPBMU1S3Iv1hw7c543Yf1JP4Rpt3TNmiuGZIX5ufha9RtfzLj0bivFdUHDaoc01jmXbHqqqKrCsTfTQlvpEgaUpkLqFFoG3lxahBF2VcfD2SBttk43YV31IJ804EnC6YoKkkmpWuAKpS4oCb6d1qGUivC2u12kdEnLzORRIXVKUEIgCooAokAUKSFLMgiBJE0UBUSB1CqQtKSYE6g3tkSWEfmQEOL2EuCVEhyXcVy4RBUSB2RXISHh7uKcDS82UM7avpwNPTT2hFd6Yj8LASTfra+wUqkkxBt5ORbiDjPZ00HPhKobC57FtC/Llv57n5trNVO95hpuXTDjq8vF0thOoa6Qk0iSBm1MRHbmHKLBUBTIO3g7Bw65u1u+qpazQwPAf2rm7ay9VJcWMnupn90Eb//bxF6yfvMC//Lufks3PY/9pLRbN6nbgylk+913jxv16nJZ+3N895OYZPc2/qEeXQHhbFT3mnOShdtzmRuwbFAaOudl40MbASR/2pgpNfObm+LTtbt7n5bTAzUsd13KdKLBkBTIP3p6RaMK7RtSZonLeRe/jedy7V49jpx/3KS/2humEo0mKvs9c9Nz2MXTfxl9u6Me11gx3NtPclKBzSDRyz54UQfnMRe/qPH4IQc/a+MydFLXt/puGr2kVuHnJA1suFAWWqkDmwdvqGSpdrQys205leQUxcPOasxx56xp1/08zJaui1vnzgdP/1dhN24QZ6869VFvzURIIb889U1Qz+FmO/GyEmvdaKIvZraHZFRIDN9dy1x0Fvv9m3zhHBG5e6riW60SBJSuQuoWWNMHbwydaYf/L0NkBrzhmeTe5ZO2Se6HAzcnVV2oXBeZQIHVJMV3wttbFOcv21wrcLM+tKJB6BVKXFFPfN7mjKCAKiAKLVkCS4qIlkwtEAVEglxVIW1KcE1qe62v2bFHIFnhb085lDabZXK9nqzsODbMVdl+WfnKxKBCHApkHb8/p0zezN+mGt6fB8n3budcXpHJfMXOakU0qjJ50o7y0mIWeWMi7BI3rtVaK2eqO8JKagiMu3rkAhebt1NUUo0s57B7HaJQiokAGKJBx8DZqUry1F8u1bh57cQ+eE90oj4N+l5PHOt+ib20FyiorNfTSmmZ423eqFdeqAuz7a7FMDuI6Ps56HZiaGuF4uK27+HnTViK8paItZ+PeMRcesx7dBif2GDdwLc8InpGw67UZ9RiEzkkTrN2Ds8r8SN2WyXF8DYewb9CMsCEXrrX11G3UY1C9CyO/fIKM9vVzd+wqwf0t7Ljsom+Vj+HLNt78acXciT4DBq80QRRIhgKZB2/faefoP3sper2FA6vaOfKHh1ieVtBtaqTo1qdYGhrxqGat0yar6YS31aTYRgGOulosI638+oIBqyGApbKZxy6obQy3dcpgVjWaLRvSlqvHd2EKQFcU0MVMNeeCvMH9z20olgKUvGemro3UPb2jxhveWRNPUvQycLKbm4ERlPK3qbx8mCtPGQlMNuLcJ2cEJOOhkzozW4HMg7dDM5jnKbr4Iby4iyu/H8FSmc/GEhuBrsN4zAXcRZ0hEd3RMo/rdTLh7dDsryafoZPgaPiWVo2jtu/jaFsdm7z0urq5W+vE8dQlTTkzA12aXTkxY2UuyLsepecwQxv2Umguxrp2LFr3hi9p69Jh8pyFn7w1Y6aoSZRavV4I0nksSNHjZ7n947coufgbPsdG2c69VBVLUszsx1dalwwFUrfQkgB4O2ZLXZxqpAveXkpb4+xSEov5OX28n7K67Yx29VP2UmPIlEM+osBKUiB1STER8Paj3zEXjlW64O2ltHXh3iS/RLr0Sn7P5A6iQFwKpC4pxtUcKSQKiAKiQHoVkKSYXv3l7qKAKJBhCqQtKS4Z3la/3j0AwxoirtsZpunCzVEhbPWz0F7seMvNdUclSOBhHgb98o9zXbhTUkIUyA0FMhzeHqfv2Flu3tdhfdVBmW6c0yfG2FFnw7SGJQDRiQ1ayBU8DG8/G6DT/RU+RY/9tSnX8PBn+PhRaHoZ37vtmN5opmyim15qqX5qgfbEWy5SzQzgOy9I3yefsqVJFkwSG3mpLZcVyHB420GJChp/0c7pwgp0Hx3FfdVIyXO1OJs0fB5eBrou4ZnwUnTQieW8FkDezMC7reheP0RlgidMMfD29KxPZSh9Ko+oGTUDfb/FP1bA7at6Kt/ai0H1i/zRGzisfnqPtZNXUMz68r1YvmjFvaqAwh/ZqCpWuBkuV+ql98Q5FJ0PKlqwnHmLAeM+0Nlo3p+vudNMtlHjDO7t5/R1L7cn8nE2Qa+4eufycy19W4YCmQ1vm4H7g7R9DI5X1N0VWnYPzU6OS/SeHOHuN2Po/vwNtvSkBkCOgbfVpOjtoPXidpr3qw0Pf1Qz3HG2rPKj26Dj9rZaqr5XWUzVkVvh5plWOq9vpu5gLRZvN21dVyna30x1gS6668QcLj/V/yL6H4XXQ7ebOykarnXguhjE58nD6dThFlfvZTw2cmkuK5DZ8HbTXob+voONL9owPb2dMvNIKCnYG8yoZ7lEgOh152jtM1LkG+QHxyEsXVoAWUffu//CY6+3UJbwmaIG3rZ/y5F/8rK7pjgEmheu0ybFaUBb3ZNsslF0qY0efy2OJjOBgXHu+UfwVzSzI9jNjXt+hv02mmvyGD4zXe4F6Ds5TqHRj39bM5aLs+zoCSfFaX3U/w1c78d96izrG5opG2qjZ0MxvgsKTju0iat3Lj/X0rdlKJC6hZYEwNvx9VMA5AV1ElfvBSWSAitXgdQlxUTA2/HGSQDkBZUSV+8FJZICK1SB1CXFFSqwdFsUEAWySwFJitkVL2mtKCAKJFmBtCXFOeHtJHc4LdUnah/0/SCBVXoMCV4wSosmclNRIEMVyDx4O26hLtHb8yTVNemztxo+9is8+99mx8UOPDX1cx6fGjGYjbtvsxScaMc1YaOuwhyTFOdtg7+DXm891aXLubFcKwqsLAUyEt7+uw+g0hTEeHArw7/ux/QcrK5soex6GwOKDs/kNuxPf4Gr28ju2u1Yi724Na7Xhee1EDT0JQneHj71W/pows5VfDvhhsoeovoW2njsVBsDE6ArKOYF45d88KCUou+MOF59gs5IW+dx3r4/iOvjb3lscgx9RQHDJ04yqt/M7tpmHFZ9ZJTGtKEmnyvhaxoa2fhZK27/XnZXFmN90EHbLTO6ySdw1K3G/furFD6Vz8b9FVhW1piX3ooC8yqQkfB2CGwOJZd8+MyMfWc/bq8Nbk3xflNehfn0hZm8GDfrZionZ0DQSRoEajt0a4P0jempbIhNikVe9aZeuDXOGuBBQyMW1ZT2aT8fRhy653HeDp+zouoQ0aMx1jiWqR0rkTY8CzfM09qp10Sgb1BnlANrKzDcN1J1cDu+E230qWa9L1VgSJI+Uq0okI0KZCi8PVtSrKfoaiuefDN3/aU463ScPjaIsdyGNcbNugLdDQ0EXWdMGrwdSs51m3H/t0+p/PtShj5SMHwzCD9pJiYprvLTbyyAO0/g2KN16J7HeftOB609Okp0XqhxUjU2yxERHRB7AAAgAElEQVQD00kx0oZfFzOgvWZNP+4TQSy7trNl4kNcSgVllnysBQ8ZuuQleGUc/SuOhG9/zMYHQdosCoQVSN1CS8rgbQmuKCAKiAJLVyB1STGV8PbS9ZArRQFRYIUrkLqkuMKFlu6LAqJAdiggSTE74iStFAVEgRQpIEkxRUIr3wdR1qQAvI7TrVttD3o9OtXyTIXC/1MculM0FOQ2Ga5A2uDteHUJuVvPA0bHW08yyvl6juL6HnT6xpCHYqDvMEcnm3nzkUPkp30OXyxO/m6UON26lWttdN53YrdOJcW+0+LQnYwxInVmnwKpg7dVA9TDl+AZhdWVL1M41s/dsasE97dwYINGuMlLuMJg8U4Dwx+0c3fXXqpKbBguH8U1oe7oMON4sTRpjtrxhtF3ysWVPc9w0x3E8Wop/3bqLPceGqhpqp3B/mnMcbX9229m9PfdKI+DfpeTjZ+1cXdnMTc/M+NoyNO4idfi+6SfvO++ZHjnL3B800rnpAnW7sH5o3O0juaz8WkzB6z6qFu31Uvv+1GA3LnfzOdh523VsHcGDZCd51THGykpJwrEr0Dq4O2wa3adEQU/Qx93czMwglL+Nk51thL5+BnWgMWKCjxP2/tHtsslai9x/DrNWlJNip9vCHBvtRNHQTeuz7ZT+aCDmzXNVEc3nUw5YkfMXzX92zdO6x8eYnlaQbepEXvpVY7+5Tmq/t9DlE1q3cRfIPCHEQpNAR421HOvrQ3FUoCS9wz2PdDpOgc7nTisxqhbt9XL8JDa7CmAfH2Jju6w8/bPGjFJUlxm9OXyXFUgdfC2NjEoZ2l9P0jR42e5/eMZSTE4zoAGLLZedOF6kE/VNhuGc9EECcGkQdnxBnsqST/PvROf8tS6h9wor2eH8inuq8/jrNFmRU1S1PbvpVJuvj+CpTI/5NbNOXWmmM/NL4pxbDvH0bCbeKONQOuXUFFK5XO1cOYwQxv2UmguZsuqa1z5JsjwbT3OF/IZDbt1N5nxXYkmxT95OM6XYeftn9rwRMpVYNFpznKJt/NSThTIUQXSv9AybQgb1lcXfvmfU4Iv852iv522L2zYy7+k8wsbjroEm2DIO8WcGm3SmeUpIElxefrFffWyV5+TuUKczLrjVkgKigKZoUD6k2Jm6CCtEAVEAVEgpIAkRRkIooAoIApoFJCkmKLhsOyvz/G2U+DteJWScqLArApkPLydyXETeDuToyNtEwWWpkCGwNvXcB0eoeqNxqxygRZ4e2mDTq4SBTJZgQyEtzNZrti2CbydPbGSlooC8SqQIfB2ts4UBd6Od6BJOVEgWxSQhZaURErg7ZTILDcRBRKggCTFBIgYTxXLXn1OJmCdzLrjEUfKiAIZpIAkxQwKhjRFFBAF0q+AJMX0x0BaIAqIAhmkQOqT4lwHWGWQKElvSiq/rqowt+quPc9HCQZR8qZdwacNOnLTmCPpkZUb5IACqYe3w4e8a41l4xXS30Gvt57q0ngvSG654ZO/ZUgxopgbad5njvtmwx+3oatxUKLXxX3N0goGGT5zlcJ98x94rwS7cf/rVhwNZlCT4nk3PZsd2JcSo6U1VK4SBTJGgdTB28ogruPjWCbH8TU4eKwz6jhdecdF6009RRtKObAzXyOOn95j7eQVFLO+vBTdv7fi9u9ld2UxlcGzvHMVChUdVQfrMZw/TFveIVqeTXaiiTYv7FatfOzCd+AZrhwfZ70OTE2NlFybq09a70Jt//Zi+uxo1FG74hqungKqOMuNmkbWD0adyndcdtG3ysfwZRs/f+4SrltmdJNP4KhbjTvsWr6/ApN3EFfnOHWvNeI5fpieb/xwv4Kav9rDD12X8Ex4KTropEynNcEFlvOLK2OGtjREFFiaAqmDt8MPmrcddx7c7Io6Thfd+hRLQyOmR/qgcPNMK53XN1N3sJbC79txexunzhUJ17dOAV3qEqG2iTFJsSDAhxcMWA0BLJXNPHahfY4+aZOitn9bGfqdxlG7oQKl8y3+jl/yt3UwcDLqVF55+TBXnjISmGzEOnGYgbUVGO4bqTq4HZ/GtdxA9F6eocHQbiHPrXHYvxnfyRHufjOG7s/fwL5BkuLSHh+5KhcVSB28faeD1i4dJs9ZcL6M8lHUcdp04SgupYIii5nqUu1M0cto3zj3/CP4K5o5sKEf94kgll3bQzNFt7kx8hUvoM4U1x6ixZq6BDl84jCeDWau+CtoqfHS+pHCjtIn2VhegeH8XH3SJsXY/hUORB21K80joZli5ap+As89ycAfwk7lb1Fy8Td8jo2ynXuxej4MaVdmycda8JAhjWv5lol+3KfOsr6hGUtwLJoUyx/SF3b1djRjvdmB+7wR+0/qKVwnM8VcfNClT/ErkPqFloXapi5CPJwupL78X7vQBdn38+W9U/Rz+ng/ZXXbGe3qp+yl2WbYy9BE3ikuQzy5NBcUkKSYjigud/U5mSvEyaw7HVrLPUWBRSqQeUlxkR2Q4qKAKCAKJFIBSYqJVFPqEgVEgaxXIPVJUeBtWO7X58UMO4G3F6OWlBUFZpzRMuml9/ft3H7cQGFFLZzvwDMJ62uaKbvcgaemnjIV8+jpwFJTDz0deH7kp2/SgfO7w7hNLWz844eYftYCfVNlHsFscoiBE3hbniBRIPcUyEh4O4TXpBjEXkpoBd5eimpyjSiQ2QpkOLyd2eIJvJ3Z8ZHWiQJLUSAj4e10gNhLEU/g7aWoJteIApmtQOoXWjJbj5S0TuDtlMgsNxEFlqSAJMUlybbMi5a7+pxMwDqZdS9TNrlcFEiFApIUU6Gy3EMUEAWyRgFJilkTKmmoKCAKpEKBzE2KWsg7DgA5FWIteA+1nepnAafrBetZqEC8X3HjLbfQ/eTnosAKUiD1ztvT4vpU8HsaBp9V7zDkvXaQ3uubqbbqZxS7RG/Pk1TXGNMWrkfg7Ylueqml+qmZTUpwW++047r6PPZdenTzJWBxvEnb2JAbZ68CqYO3Jy/hCrtC7zQw/EE7d3ftparENuXhF/7EOHS/jurK3XmzluYGM4EzrbhXFVD4owqKlE9wdRvZXbsda6kZJQ3Adwyn+GIthq5WBn70Bg4r87QVhiKu11sZ+HU/pudgdWUL1d9r3LrLfSGn8rCTd5nWJvJO1GzXd+o3/OODUoq+M+L46VY+/10HFBRgeq6WMvX3SA7tIMrex0xank0KpA7exs+wxhVaOdWOp6ExtG0w5qN16A6ZyEZdoZWxbtq6rlK0v5nqghHcp8zY1XNF0vSJTYoOyjTJas62Kpfojbhe18JnZuw7+0OO4kW3NG7dQ638WuPkXaWdfcYkxSkdLaqeO+FG2Jk8rIkkxTSNDrlttiqQOng7OM6AxhXaetGF60E+VdtmzBS1Dt0/ORTjCm3wdnPjnp9hv43mOjh9bBBjuS06U0yn8/YLTzB6po0efy2Opgp0N+Zo67pztEZcr2OTYs13Grfup65xVOPkbZlzpniUzg2b4c70GS3vjWApV92/91IoM8VsfS6l3WlUIP0LLdOLAWEN5GjNOEaD5p1ioHOOGbdajbxTjENMKSIKxCogSTEbR4R2VXlynoO7ZPU5G6MrbU6zAulPimkWQG4vCogCooBWAUmKMh5EAVFAFNAokLlJUeDtrBqoyvdBlDV6DPOdMCtf57Mqpiu1sSsL3la8DJx4l9Hyt3GWLj/k6YG3/fT2fE11zdaIA/oj7uaL6Zq/g15vPdWlywHMB3GfMFDzYvHCSfGGi577TuzWxTRSyooCqVMgN+DtYi9uDehsGTyKa8KMQWfGUeDlyFUoVHRUvVKPRWX87jROPZRjLt65bOPNuvwlKZ4eeNuL+5QXe0MF6v3X8CUfhOFte4Aj7wUpeSrA+j9roeyLo3ROmmDtHpyGft4J63CwHku4xxHmcYoHLfL/lgHjPtDZaN6fR+9MGHxWpaIsKXfa+btIG5ox9bzHDX0+lh83UqmylhrGckmiy0WiQJIVyA14ewbovOXCNKaiKHClA7cKga+bXqVN4EOZHnh7ZlKEBzPhbbO648UG59pQLAUoec9gf3qcHq0OcyVF+rE02OhTE+/O8RBUvvCsLjYphq4JtSEfbs0A7BOof5KfDal+hSqQG/D2U5do1YDOui4Nu6fd0aF4GQ4B1nux19ko/E6dKe7hzbql7YqJcd5OGbytMHy8lRtFZny3N2PPOxOFt3eO09ZjpggvpqZGdJ8cZmjDXgrNxVQGz079ctgwY6Qrg7QdG6dkg5ebJS1sGVV31UwnxbrVuLQw+MRR/vuF5/mfrxTPqCQ2KbZG2rAX3+8/RLFuxmKppUxmiis0zWRXt9O/0CLw9rJGjE+7XTJtszDNO8Xvo/uyH+mYGmt5p7iseMvFyVdAkmLyNU7uHdRXBLrpJd80nqkdWX1epaCgm929R1afkzsWpPaEKJD+pJiQbkglooAoIAokRgFJionRUWoRBUSBHFEgc5OiwNtZNcQE3s6qcElj51FgZcHbwUHc7q/wKXrsr9WzLOgZSA+8DQu6li9myAu8vRi1pOwKUGBlwdvT0LLnVDs+1eA2K+Ft0K44K0MuXN/pYULPnnV+7tWpxr2DnO4qYIfuQ4G3V8BDLF1MrAIrD972dtB6cTvN+5fGJmrlTw+8HZsUw21ARXOehqHr1whgxrKpVuDtxD4rUtsKUWBlwdvBbt75Jy+7a4rZqJ4Nk5XwtpoUVbftCkpMxRSNfUinbjO6O3nU7Qpy5IyR6kAHD+1vYekTeHuFPMfSzQQqkP6FFoG3ExjOdFUl8Ha6lJf7Jl4BSYqJ13RF1ijw9ooMe052Ov1JMSdllU6JAqJAtiogSTFbIyftFgVEgaQokLlJcZHwtvr1Db0+uud2EliVFM3mrlS9p/pJx33nuudidVCCBB7mYdDPZ6GdYl3ldqJAChXIGXhbudZGZ8TROcjwmasU7qvAkEQxMwXe9pzphn21UePYSJ+1OszlrO2n9/027j5upnCXg0pjkL5PPmVLU+Oy4fYkSi9ViwJJUyA34O1SMzqNbZbiHcTVOU7da414jh+m5xs/3K+g5q8cFJ4/TFveIVqeXf5MKD3O27GcIt9f4/QH/VgOOSkbauPIOS93CWL907ewG8M61KOMuHB1G9ldux2rqldkSHlxn7xETY2N8Jnb4X6Z8DLQdQnPhJeig7X4Pukn77svGd75C1pKl69f0ka1VCwKLEOB3IC3VQFmeAmGH2zP0GBoBuW5NQ7qLpZliDXz0kyAt9U2RXa4DA0yrDLp3nFuMOWYHU1wGiPYmI7MkxSVS/SeHOHuN2Po/vwFAn8YodAU4GFDM9XrEiikVCUKZJACuQFvF8NoyFG7FkdTBYaJftynzrK+oRlLcCwmKYZmimsP0WJd/kwnPc7bsfC2de0Yva5u7tY6cUx6GdUkxRp9VIcDm4KcPjaIsdz26Exx+swXdVwGrmuu0XVztM9IkW+QHxptBFq/hIpSKp+rpcSYQaNYmiIKJFCB9C+0CLydwHAmsSp/O21f2LCXf0nnFzYcdZIVk6i2VJ1GBSQpplH8rLv1/SCB/5SV6ayLmzR4UQqkPykuqrlSWBQQBUSB5CogSTG5+krtooAokGUKSFJMVcDigaiTAU7Hc19Vg3gOvVLb9yAPw7pFLFLJV+5UjTC5T4IUyFx4e7YORlyiE9T7ZVajXFMXH9SdNBU4G7Zq2D9gRlvnBqw1jVDmAKf93Rz9rJiWZ87yzq163qyJd5EjHnh7+v5xHI/qO+Xiyh47VYtMin2nBQZf5lCTy1OoQObB2/cHcX38LY9NjqFv2M7ob89hKFdgZzOVN1tx+/eyu7KY1QOtGih7Dz9EIGMnlvMu+lb5GL5s482fbmbg3VZ0rx+ichETnIVjEKT3ZD87mmpROlsZ3mKk71+ClDwVYP2fvUzhZ9G2Vpr8UcAaL72/64CCAkzP2dBd6Ofu2FWC+1s4sEHLFWpa4O3HdcpLYNOXcP91HM9c43PfNW7cr8dp6cf93UNuntHT/FOFox9ApSmI8aATq38OeHtDP53eRuy04zbbeKyzm7zHxxgt+CV239GoW3dVrBFv1PHbG9oFMzABuoJinPvNfH7dy+2JfJxN0PvJt/zw1VlWN7/FAeMcfVpYYCkhCqRFgcyFt9UH1psPt8zYG7y4T5mx7+zHrT7MKpSshbL3b8YXgYzfYEvPYa48ZSQw2YhzX7yzqsXq7+f0yRGqm/ai9LTxeZGee/casZunD4MP/2mdqjeSUGJmZF4GTnZzMzCCUv42zhjYWtOeoXbcOgOr/yMf/QMdW/L66bntY+i+jb/c0I9rrRnubKa56uqUPqFk14g9Jslq4O1wG9RyecDDcLttsW7dDbHbJLVJcXhIbZ8Xbo2zvkRH98UgPk8eTqcO90c6TPjZ8qqDklWSFBc7sqR8ehXITHi7R0eJzgs1W/F88DWWQj/sclK1rh/3iSCWXdtZrYWyyx/SF4aMHYewdP2Gz7FRtnMvVcU6+t79Fx57vYWyhM4U1QOkjtKpK4A7T+KoGqetx0wRXkxN6s6ZaFtjAOst3+J+bwRL+ZNs3Ao9HwYpevwst3/8NvYY2FqTzNWkGEpy6i+HW1j85/EXGDk3sZX/auymbcKMdedeqs2DmhlgIzWBOeDtgku4PlIwfDMI/6WewB/HWb/qU26X/4aq6xq37k2xv1DmSop/8nCcLzcU47ug4LRDm2scy7Y9VFVVYFkrSTG9j7jcfbEKpH+hZV54e66tafN108/p4/2U1W1ntKufspdSZGwQxzu5xQYnnvLDJ1ph/8vQ2QGvOBK6jXHm/eN6pzjSRttkI/ZVH9JJM46iIPJOMZ5ISplMUSDDkyIoCugWO8ObTrRhg4OUiB3P6m0yGpLKvsa5+qwEgyh/osewFpDV52REXepMogLpT4pJ7JxULQqIAqLAYhWQpLhYxaS8KCAK5LQCkhRTFd54IOpMh7cToFXkgKt4X4mk8vVAAvonVWS/AgJvLyOGKwrejsDoczl4xyOk5ijUxSTFGy56Iq7q8dxHyogCS1cg5+Htnz93CdctM7rJJ3A0QOfhS/CMwurKevRdLjxmPboNTuzPjuM6PELVG42z2PrPJvAKg7cjq+tTRECR/7cMGPeBzkZz+QhHu3QUPfUEu+c9AkJDE8S4hL+B9bsoxL7jsha+r4hxVV/6UJcrRYH4FMh5eNs6cZiBtRUY7hupOvgEAyoEXmdEwU9npxd7Q8XSVrhZYfD2zKRIP5YGG32nvFQxjicuV3NtUtS6hNuwXI9C7JWXZ8D3acKd4nuEpFSuKZDz8LbV8yEupYIySz7WUi+dalJsCNlT49Y4TsO1Rc4UVxi8rQzSdmyckg1ebpa0sGW0PZIU7SVfceSikR0b87HuLEbp+RWtul/yZpV+xvMyR1L830Z8A2GI/S1KLmrhe+MjR03k2kMo/cksBdK/0CLw9rJGRCrh7WU1NHRxPO8UZ8D3TfXo5J3i8qWXGuJWIMOTosDbC0Yyy1Zn41p91vYJhUDwYeSkwQX1kAKiwDIVSH9SXGYH5HJRQBQQBRKpgCTFRKopdYkCokDWK5D7STH0VYyoW7QKUaufVSmOXS7C23P1aQkah/ZL5+kxxMsvpjh8cruVo0Duw9uTCqMn3SgvTTvITHTTSy3VTy0/yCsK3sZPb8/XVNdsnRZO6+o9Q0uNxr6eDjw19bO491zC9Q/nobAA6/5aCunG/a9bcYTIAPmIAulTIOfh7Td/WkHgVPs0R+fnZlcrAz96A4e5m1bXeW6go2hTM811/kUiOSsM3p6BMCnesKt3I57jhzUu6LUYwhoXXOP0B+3c3bWXqhIbheu0A316JXp//vQsPorrBK6cnd1Z/Bf1mNL3rMidV4gCOQ9vq87bUXNUosybeZBhNcheuBFy917sDGWFwduPcJ1R81iP1gVdhbg1sHWM9jEP1dxJ0feZa3Zn8abwLHWFPJ3SzbQokPPwdqV+jF5XN3drnTiKYfRMGz3+Whx7wKda8UeSYnCRM8UVBm+rSfH9biylxawvsWHyRV29LVoX9P02CGvcVIHpogvXg3yqts0yU4yA9H5uftaB+7wR+09quet+b3ZncWt+7OFgaXlk5Ka5rkD6F1oE3l7WGMsueHvxXc31/i1eEbki2QpkeFIUeHvBAZBl8PaC/ZlZINf7t2hB5IJkK5D+pJjsHkr9ooAoIAosQgFJiosQS4qKAqJA7iuQ+0lxxslX6t5b9Hp08cDbiTyMKtfg7cW4hMeho8DbuZ9ssqWHOQ9vz0RClGttdMbr4hw5b3n2cK4seHsKtlYMQTbaD1G9LkjfJ5+ypSmOI2Rn9UMUeDtbksRKa2fOw9v/p9nNPz8opeg7I46f1mKIPKBeen/fjfI46Hc5eazzraiT9D4fruPjWCbH8TUcwn7fxTuXbbxZl68ZHysN3p7iCqvyz9Jnasa+KcopGtSznsPu5jvHeecDqDQFMR6sJXi8m7zHxxgt+CXNVu3jJfD2Sks22dLfnIe36wJnQ7tZLOFdLeGkaG7nyB8eYnlaQbepkaJbn0ZNU58ex21uxO5tn/pzw2zhXGnw9nRS3HwWd+Blmqv0DJ9SjWYb8Rz7VdTdfH+AAW8jdtpxqxzow0bs5nbc6r/FmRQF3s6W9JGb7cx5eHvLV+10GgvgzhM49puj8PaLq+l7fwRLZT4bS2wEzmmcpHd+TWuXDpPnLPzkremZ4h7erIvd9eLrOUqnTq37SRxV47T1mCnCi6mpkTL6cZ8IYtm1HetaDUC+5Vvc741gKX+SjVuh58Ow4/Tb2PVRIPrAJmN0xEW+xqtu4bew+M/PDjebB+kMJyRzIzUBbX1BTh8bxFhuw1pwCddHCoZvBuG/1BP44zjrV33K7fLfUHX9MEMb9lJoLqZS2wYGcb37NZbCMYLWFnZPRuvePaFxN9/QH22DKT+m7kdmigJv52ZWyfJepX+hReDtZQ2hXIebc71/ywq+XJwUBTI8KQq8vWDUcx1uzvX+LRhgKZBqBdKfFFPdY7mfKCAKiALzKCBJUYaHKCAKiAIaBbI3Kc6AsheM6mLLL1jhIgvkGry9UPfjALYXqkJ+LgqkQ4Gshbfn9umbXcYwPpJIk9IVDW/PiilptF8AfE/HYJd7igLxKJC18HbR5Xf5xwiUvZUrXZfwTHgpOuiE41EQ22k5GwKLuR7A/rNGdOcP05Z3iJZnl3sYyMqGt2seRt2x7cp7tLIdU9CMsykPtxZ8Xyh5xjNKpYwokEIFshbeDs8UQ1D2/s34To5w95sxdH/+BkWfRZnDIsanAONp0DhxM8WVDW/b8zoi7th/sW48BMijavw09C0IvqdwhMutRIFFKpC18HbRVQ2UXf4VrX1GinyD/OCITYpVun46dWY8/w7NfzU9U1x7iBbrcmeKK815WwtvN2M8E3XHjkmKO3W4teC7zBQX+UhK8XQrkP6FloTD22mSdFbTg+S3ReDm5Gssd1hZCmR4UlwivJ2OGKZrtVXg5nREW+6ZwwqkPynmsLjSNVFAFMg+BSQpZl/MpMWigCiQRAWyLymqXxcfgEGvg9BXR6YPU0+iSouoWnWQZs20s7e2rfHWEQ/kHW9dmVBOdeh+kDdrjEJu23+ix7A2ExoqbRAFphTISHh7uKcDS009j+Iz45w+McaOOhsmPQycdLO+xk7huuWvJC9pQIy4eOcCFJq3U1dTjO4zF52meuoK1KSobevc7fP1dOCpqacs1IAgw2euUrivAkNcDQoy2tNBz4WrGAqfp6bJhiWu6+IvNHcs4qvDd8rFlT12qtbpCPV133bu9QWp3FcMwWu4ewI4XqyIrzIpJQqkQIGMg7cV7yAuVzfrd9VSVm5m9HjYHXsvD91HcV81UvLcbir4N/7w735KNj+PXXXUThiUvQjVh1y41tZTt1EP11wcbTvDvc2bqa1rhM5wW2txbL6EO+xM3WDm337XAQUFmErz8Zxo5+6uvVSV2LDcH8TVOU7da42YrrTRhhMnLtxr9vDYmahLeNUMzCWyW0cZDDmGr9eBqcmG71gbAxOgKyjmBeOXfBCG3V99gk5NuXvHXHjMenQbnNT8H/187rvGjfv1OLd5NbGAgS4z9p39IcPYqvtHcU2YMejM2DddwxXpX0XMgfXanUe+U624VhVg31+LJXRGjuoP6cXeIElxEaNOiiZZgcyDt4na3JvuxLpj261XcUeMSTPggdIkRfUrYOzWw8FIW4dnc6aedqGeuV0xuh1xHPfHPiyTX7GxKg+XxiXcbtXHDIvINUOt/PqCAashgKWynsf8U4mHW+OsAR6EHcif9vOhppzvwlRiUreHBy64IlD23xysiLhrm5juTzgp3moPAdtlisLwid9EnbcP1sbMVmcmxTYKcNRJUkzycy3VL0OBzIO3AU9XKwPrtlO5LdYdu3BdNNHMnGUE1JligqDsuPUcauPIN8XstuRjLTUTCB95EKog2tbAmaO4lArK1HJa5+3yvVhGXbge5FO1zYbJF+u87fn4l7Tq3+av932NS3XrnnYJL1wX28JIUvy+m6MfKewofZKN5WZ8V7RJ0Uv/hs1TDuR7vqVVU26gKzxbUxj4fRTKVpNiJBblBvp+/yWP6c5wt/w31IWTIhDTv1LzPDPFdjw1+QydBMdBdUaZAb/Y4g62FFwpCqR/oWVeeHulhCH5/VysgUaiWqR9pzizTkXeKSZKZqkngQpIUkygmBldVbqs02T1OaOHhTTuUQXSnxQlKqKAKCAKZJACkhQzKBjSFFFAFEi/AtmXFAXeTv+oyfIWKN8HUdboMczER+8HCfxn3tTGAPmsWAVWFryteBk48S6j5W/jLE1AzAXenl9Efwe93nqqSy/R2/Mk1TWas6yXIn9C6hvEfcJAzYvFGIJT7Sv5rptAZS0lk0H6Tn/KlqbGWTYOLKXBck02KpAb8ParT9AXgZEbsQxGwWJHgZcjV6FQ0akREc4AACAASURBVFH1Sj0W1eLrTiN2lRMcc/HOZRtv1uUvLXYCb88Pb0fs1KbwpCrei7ql2wMceS9IyVMB1v9ZI7ijcPqW65r4vWiLIj4z6ivy/5YB4z7Q2WguH+Fol46ip55g97w7gjRY15122tywsaGRavPUEEjGsRVLG1xyVboUyA14OwZabmbLhShYzJUO3KoT9DoFdDpIpO+hwNvzw9uPJMX+EPAdckvfCTe8jdjN7bgvw80LD7E8raDb1EjVrU8jYHgoZuHPzKRIP5YGG32nvFQx5f49tV1yvs+MpOiCjX8mSXEh1VbSz3MD3o6BlivQdU0nRTWS2gOUFC/DZ9ro8e/FXmej8Dt1priHN+umpwmLjbzA26EkNCe8rQzSdmyckg1ebpa0UDN6lM4wQL5znLYeM0V4Mb24mSvvR+F0wzlN/LQxmVHfltHosRP2kq84ctHIjo35WHcWo/T8ilbdL3mzKnb3jxaqn/oF+TxFFz+EpmbK1spMcbGPQC6WT/9Ci8DbKRlX6YK3tZ2LaUMiZ+yLUlDzTnGWhRZ5p7goMXOysCTFnAzrLJ1KF7wdM9ObfoWh/lu6nMoBWX1eKYN+af1Mf1JcWrvlKlFAFBAFkqKAJMWkyCqVigKiQLYqkH1JUeDtbB1rGdNu+fqcMaHIyIasLHg7OIjb/RU+RY/9tdmcvRcZI4G3FxDMT2/P11TXbF2ksHMUF3g7MTpKLfMqsLLg7YP1IQNUz6l2fCrTJvB2yKE7ec7bsX6Jisp1fqeHCT171vm5V6dyhYOc7lqD7s4XKI+DfpcTgbcla6VTgZUHb3s7aL24neb9S2QTtdESeHsB5+3YpBjeLYIKbz8NQ9evEcCMxagXeDudWUDuHaPAyoK3g928809edtcUs7FE4O2wQ3fynLe9uN/vxlJazPoSG4YvjtKp24zuTh51u4IcOWOkOtDBw4aXufuRwNuSmzJDgfQvtAi8nZKRkAnwdko6uuBNBN5eUKIVXkCS4koZAJkAb2eI1rL6nCGByNBmpD8pZqgw0ixRQBRYmQpIUlyZcZdeiwKiwBwKZF9SnAPeVr8SodejCx2yru6tBcJ/T2H4lWAQ1ky3Q9vWeNuQpnbH27xll5uvf4vtu3oo1kNxyl52TKSCeVafJ730/r6d248bKKyohfMdeCZhfU0zZZc78NTUh6yihns6sNTUQ08Hnh/56Zt04PzuMG5TCxv/+CGmn7VA31QZ0xyC+9Rrp+ubWSRc/6PXjnP6xBg76myY9DBw0s36GjuF63Qo19rovO+cMo8lyPCZqxTOazaagJEg8PYCIj4Kb3vOdMO+2hAvGvMJDtJ7fTPVVj1EIO2Zhfz0vt/G3cfNFO5yUGkM0veJOGUnYCRLFRoFcgPe/mntlKO2alpqBcU7iKtznLrXGvEcP0zPN364X0HNXzkoPH+YtrxDtDybgHM4xHl7fuftmYfdf3+N0x/0YznkpEz1ojzn5S5BrH/6C6pw0XmzluYGHTe7WnH797K7spjKTdojDLy4T16ipsaGbvpbQcQp29vP6etebk/k42yC3k++5YevzrK6+S0OLPMUBMkYK0uB3IC31ZjN8OcLPyyeocGpXSy3xiEuZ+ZFDACBtxcFb6vKRtCgoUGGVX7eO84N1F9msY7Y4V9wsdGYOykarnXguhjE58nD6dTh/kiHCT9bXnVQkobXKIsYRVI0wxTIDXg74qhdi6OpAsNEP+5TZ1nf0IwlOBaTFEMzxbWHaLEmYqbYxpFvitltycdaaiag7tSIJN7oQx7jTL3lW9zvjWApf5KN5XuxjLpwPcinapsNky/a7gObjHg+/iWt+rf5631f41Kvqcyfgs7XxY6iyGwpxoHcjO+KWs4Lt8ZZg5f+sOv1nm9p/Ugh1fC25f4gva5u7tY6cUx6GY0kxb1Yf+jAfd6I/Sf1FK7px30iiGXX9kdniqe82BsqQgIErkf1UmeePRuK8V1QcNqhzTWOZdseqqoqsKzNsKdOmpPRCqR/oUXg7ZQMkBUFb4+00TbZiH3Vh3TSjCMRJzemJEpyk0xQQJJiJkQhFW1YYfC2SgEof6LHILPEVIyunLpH+pNiTskpnREFRIFsV0CSYrZHUNovCogCCVUg+5LibPC2HhR0UXB7MVBvgg9QEnh7nvEZen8MhnXxLXIt+I1/MXFO6GMjleWyArnhvK10RBjFULCURUC9yzlqU+DtBZ6NS7j+4TyKIchG+yGqjQqjJ90oLzniOLQ+1otx6kYCb+dyMsqUvuUGvG0P0PpekJKnAqz/sxaq10UPNTeoK5G3zOgmn8Cxc5x3PoBKUxDjwVqCx7vJe3yM0YJf0my9huvwCFVvND6622KuaAm8vQC8PWXTVZV/lj5TM/ZNGk5RGcR1fJz1OjA15TPw635Mz8HqyhZ2XFV9F014rj/Dm69O4TdTH4G3MyVx5HI7cgPeDs/2zNFdLRF4+9ivGFhbgeG+kar9AQbUXS+0484DHjZi11yz6EALvL0AvD2dFDefxR14meYqvQbebuXXFwxYDQEsldvxXTBj39mP22uDWyqLaMatYRIXSooCby969MoFcyiQG/C2v53WLjNFeDE1NVKogbd3T3yIS6mgTAWsN/TTGU6KpnwCfxxn/apPuV3+myXOFAXeVvfCx8DppWaibwwHcb37NZbCMYLWFqp1Gnj7qUsagBwGusJJsZ6iy63cMEKv18bfzpwpCrwtySzJCqR/oUXg7SSHeKp6gbdTIrPcJAcUkKSYA0GMqwsLLuXGVUvWFBJ4O2tClXENTX9SzDhJpEGigCiwkhWQpLiSoy99FwVEgUcUkKSYikExA1p+xCU8FW1Q8c3vgyhr9BjmY6dTCETLV9wUBV5usygFMhLeXlQP0lhYudJO24WHGIr34HjWHHEkf8QxfDIWWo51CY+jA/5ujn5WTMszZ3nnVj1v1izFNVVztOfkJdwnBlEMxVQ12WK5zMWA73E0fb4iSvAa7p4Ajhe1LOIyK5XLRYFlKpBx8DYxjsxvYP2un7tjVwnub2H35Vbcqwoo/JGNKjpoHc1n49NmDljzCSTSUTtOUT0fH6ZvczOOLcYpt29XN+t31VJWXoGu7yidkyZYuwdnlTl29TeyiybIaF+0fzuuH8U1YQ4B0Y4XbVG0xduP65SXwKYv4f7rOJ65xue+a9y4X09z4bmoDqVBXL+/SuFT+WzcXzEDQteYuE64OHK+lOamrRjw0nviHIrOBxUtHCiIgu8mvAx0XcIz4aXoYC33jrnwmPXoNjixa5zLh2PczffwQ+Saenwn2skrKGZ9+V5KvK6YmIVg7EdYxDjFl2KiQJIUyDx4O8aR2Yblejc3AyMo5W/jWNdNW9dVivY3U/34CC7XOdjpxGFdyswpMYoGxrpxdYHjp7XcPNWOpaERNZm4/7kNxVKAkvdMyBRV0RrQRpKil4GT0f7V3Zo2qZ25UjzUjltnYPV/5KN/oGNLXj89t30M3bfxNw1odIDhE230sQfnSxUYYrqoSYrqvwfH6XN9wsO9Zu79R6zzdcS0VrlE78kR7n4zhu7PnfDZlMHrzOYNa93N92/GF7nmENbLrXRe30zdwVoKH6i/OLQxk6SYmFEotSRSgcyDt7VJ8X8b8Q0EKXr8LLd//DZ1um5u3PMz7Lfh+LGXK98EGb6tx9lkQ0mko3acCnuGOrj9Awxf0eN4dS+BrlYG1m2nsryCwCeHGdqwl0JzMda1Y1HH6WIYPdNGj78WxwtBOo9p+hdOijPvryZFcyP2DWoSuYXFfx5/gZFzE1v5y6qHUR32mxm65CV4ZRz9Kw4qY94dameKg5z2PISRQfSNNjz/3ziFRj/+bc3sntS4f+u6OdpnpMg3yA+OaFKc2byYpFj+kD7NNVuujnPPP4K/Yqpubcx0MlOMc6RJsVQqkP6FFoG3UxRvzTvF+Exqkt4ueaeYdInlBktQQJLiEkTL1kviWn1OYedk9TmFYsut4lYg/Ukx7qZKQVFAFBAFkq+AJMXkayx3EAVEgSxSQJJiKoKVIfB2Krq6qHvcDxL4zzwM+nleci7SrXtR959ZOJ72LOsGcnE2KLCy4G3Fy8CJdxktfxtnAo69zCZ4e7inA0tNPfR04Kmpj8P5er7h66e352uqa7bODazHMfqHP25DV+OgZI2f3hMd3NUVYN1fS4lec/EM8D2Oapde5H6QvtOfsqVJxarks1IVyA14e4tP4+LciGVQA0EXeDlyFQoVHVWv1GNRGcE7KpcHjLl457KNN+vylxT/bIK3w+whKi+5E9wRp3IbN357DkO5AjvfoOaWFjr34j58CZ5RWF3ZzIGnwjJF+UK13jV8yUm2Ywqacb6Sz7/9rgMKCjA9V0uZNsHNUDnKQ/aHnNPrXq/FogPPmTYGFB2eye201BVrwPc4Yfd5NgAc+F4DkM8Cu0fatKQRIRflggK5AW/TrnFxbmbLBQ0EfaVjivFbp4BOB8s5k2WWiGcLvD0zKd5QzXZDruP5cMuMvUFNdKtg7I8a6Bx6Tpmx1xljDwbT8IVTSREeNDSiJlzLTuhT61Z/6SzwiUlAk17UmeOVbU50o1OQeEybGxopU3fYxAW7DzJsVk8vGOcGsRsAnAVagPxR2F2S4kJRy/2f5wa8XRPUuDhXoOuaTopq/CLgs+qI4GU4BE7vxV5no/A7daa4hzfr1Cdo8Z9sgrd9XUfpXLsZxsC+P4CrJ+xUns+V91R3bD/scrK+LwqdV24aw60mxYaZ+igMH2/lRpEZ3+3N2POu4gknxbrN9Lw3gqX8STaW76Vw4ij//cLz/M9Xih8ROJKAgpfouxCAO2fxWQ9RNNiKJ9/MXX8pjvKABny/Rtv78cDumqQ4YwOAfZ0GIJ8FdpekuPjnINeuSP9Ci8DbqR9TMbPlGdv/UtiayDvF+RZaUtge5J1iKtXO2HtJUszY0CSxYTPOuk6bKXemrfZmWnuSOASk6rkVSH9SlOiIAqKAKJBBCkhSzKBgSFNEAVEg/QpIUkxFDATenl3leL6uCrydihEq99AosLLg7eAgbvdX+BQ99tfqlw3oZhO8zUgHveZ6qhNiPSnwtmSR3FVgZcHbB+tDbtSeU+34VO5tBcHbMWjS/UFcH3/LY5Nj6AuN+IobsRu9nO7yskPXr3EMF3g7dx996dlcCqw8eNvbQevF7TTvXxqbOFPIbIG3Y5JimN2kHfdlWD3xkAGjQtlkmcDbEfd0SRorVYGVBW8Hu3nnn7zsrilmY8nKgrdDZ998U8xuSz7WDV/S1qOjROeFfcWM/i+FyvIPGbD8hqrrAm9PHSkhn5WqQPoXWgTeXqljL7StL2QIIfD2ih0DmdhxSYqZGJWV0qZ4Vp9TqUWmtSeVfZd7RRRIf1KUYIgCooAokEEKSFLMoGBIU0QBUSD9CuRMUlQPZUKvR7dqWtRJIPz3dOucifC2qo/6mU2jxWqXSsA63bGU++e8AjkDbyvX2ui875z28QsyfOYqhftmHgif2HhmNbw90U0vtVRHjGPD2sRqF3bsnrka6+s5iut7E6b8PTjKjYyedKO85Fimo3di4yO1iQJLUSA34G1rfox5rOIdxNU5Tt1rjXiOH6bnGz/cr6DmrxwUnj9MW94hWp5d/uHH2eS8HcMp4udmVysDP3oDh7mbVtd5bqCjaFMzzvKxiHYGVUdXN+t31VJWXhFyxQ5/fKdcXNlTj3WNHoMOjTu2l4GuS3gmvBQdrMX3ST95333J8M5f0FK6fM2XMsjlGlFgMQrkBrxtNT7iqB02C/UMDU7tYrk1DiH35sR+shLeViUIeyqaBxlW/98LN0IO3OaI47U6O5zLdHXOpKhcovfkCHe/GUP35y8Q+MMIhaYADxuaqV6XWO2lNlEgGQrkBrz9Qj6jIUftWhxNFRgm+nGfOsv6hmYswbGYpBiaKa49RIt1+bOWbHLejoG3i4nqtQd8edGkWPPj8Yh2BzYZ8agzynXbqXxkphh1N1dn5r2ubu7WOnGsO0drn5Ei3yA/NNoItH4JFaVUPldLSUL2XSfjMZA6RYGoAulfaBF4O3fHo7+dti9s2Mu/pPMLG446yYq5G+zc6ZkkxdyJZWb2RIDozIyLtGpOBdKfFCU4ooAoIApkkAKSFDMoGNIUUUAUSL8CuZEUZxzEhBIk8DAPQzxGAzOvTUZMMhDefgR2n6/fC2kk8HYyRo3UmSYFcgPennnAvRKk75NP2dIUhwXUzGsXEYhsgrenYGtQJvfR8tJWiIHdF+i09uzs6aICby9ioEjRrFIgN+Bt8yB/916QkqcCrP+zlhAPF+brDCNttN0yo5t8AsfOcd75ACpNQYwHawke7ybv8TFGC35Js/UarsMjVL3RGEJ44vlkE7w9xRVux9fppeaVvRgivwy89P6+G+Vx0O9y8ljnWwwY94HORvM+H67j41gmx/E1HMK+IaqKwNvxjBApk40K5Aa8bT6L29uI3dw+9ac1mhQ9x37FwNoKDPeNVO0PMKD+XHWcVtm8h7HXLCWA2QJvTyUxG8G2s5T8zElhBN5u58gfHmJ5WkG3qZGiW59iabDRd8qL/elx3OZG7N72qT/jSYoCby9lGMk1GaRAbsDb+7y0dZkpwoupqZFCDby9e+JDXEoFZSHH6X46w0nRlE/gj+OsX/Upt8t/s7SZ4lAHt3+A4St6HK/uJaABnQOfRB2srWvHonCzFpx+IUjnsSBFj5/l9o/fpu5WFIiOGSORr69e3KduYfGfx19g5NzEVv6y6iFXvgkyfFuPc7+ZoUteglfG0b/ioDJmW95ROjdshht52JuKuRmG3V9cTd/7I1gq80Nu5IFz7dGkuPNrWrt0mDxn4SdvzUiKAm9n0HMsTUmgAulfaBF4O4HhzLCqBN7OsIBIc+JRQJJiPCpJmaUrIPD20rWTK9OiQPqTYlq6LTcVBUQBUWB2BSQpysgQBUQBUUCjQFYmRUUB3fJNblI3EFIBb4dFmc9Re64eq7D7gzwM6+YXVQkGUfKm/BMT9tGC4VrH7/Dfp98567Su6gm7uVQkCjyqQBbC2+oKrBd7Q0Xa45kyeJtLuP7hPIpBh/Wgk7K1j3Y94ns4p6P23HJN4Tp2qtbp8JxppcdvYOO2eqqL9TEXKcFu3P+6FUeDOXHah1fW1w7Se30z1Vb1nhr3bzUp3nDRE3FVT9ytpSZRYDYFMg/eZhD34UvwjMLqypcpHOvn7thVgvtb2HHxKJ06E57rz/Dmq5vpe7cV3euHYtCTVIY5ZfC2qskJA1XGT+nZ3EJd8Cyf+65x4349Tkt3CE7negD7z6axINVRO8JqTjOHJV/ROprPxqfNHFCdyjUf36kwXqMw8P67BOsOUW3Wwf1BXB9/y2OTY+gbmqlaN4j71JQRbeBKtA3NP+rnnatQqOioOlivgd+99L3vwmPWo9vgxG75ktPXvdyeyMfZBO4IGP46lXdcdN6spbnBjNY5PXQMwjJ2HaVyPMi9ckOBzIO31QSgPnh1RhT8DH3czc3ACEr5IQy31BmiOWNmiuoQSAm8rWpyLAiTfqpebYTPXPTc9jF038bL68axNDTiOaXyhY2YNAlkavY4nRT3gMt1DnY6cahO5bMmxal/9A25aLteys83XZ2CtlXYPQTFR5OiT9OGv9k2DXmvm/leIzqrV7/dM96B62IQnycP5x7oiwHDo3WrbYhx/JakmBvZJkt6kXnwdjgpql/RlLO0vh+Gm9/CermVG0bo9dr429BM8V947PUWyhL5jmsRgUuZ83ZYk239uL5/nsILrRF4+y9UIF1nxvPv0PzfbHg0DuTKJ+8ytCaPXr+N/6GFvJtsaCWLzhSDjJ7v596kn3/7bjs/33mN1h4dJTov1NSzcbQD93kj9p/Uctf9XqQNkaSo2fEyJWPsqw7PyXfp2VCM74KC06HDHQHDD2G9Ga67HpMv6pyuun/LTHERg1KKLluB9C+0CLy97CAutwLtO8Xl1pXw6+WdYsIllQrnV0CSoowQQlZrcaw+p0UqWX1Oi+wr+abpT4orWX3puyggCmScApIUMy4k0iBRQBRIpwJZmRQF3p5lyCwH3k7nCJzt3vF+ZV6Mw3q8fVwIJlfrkf3c8aqZleVyHt5WvGdx/W4c6//lpCzBIcoJeNvfQa+3nurSS/T2PEl1zTKPIR3poNdcTzXhepcg+p12XFefx75LD9faabvwEEPxHhzPzoDGF+OwHm8zIviPBiAHPGe6YV/tFIN5P0jf6Tid3eO9r5TLGAWyFt7++bOXoo7aDdAZAb6b2TFxFNeEGYPOjOMFG77OdnwNjaGkGDh/mLa8Q7Q8u3yOJyfg7UgSmOIEi/y/pW9tBcqqXfy86qrG0bwR3FGH7i3XNRq/qEF8wjtUQmxjPr62fkzPwerKFg7oOjjapaPoqSfYva8Cw1yPgYZL1GrMpJfeE+dQdD6oaOFAgYZn9PZHwfBXYsfDgac0Nxpq14Dm27nddQnPhJeig7X4NE7szg2DuDrHqXutEdP31zj9QT+WQ9FfrDEcZcY8ztKQRCiQtfB20feuqKP2wScYiADfOgKd0zs0pr9SRjm8REgWW0fWw9szkyL9URh8J/SFHc0vw80LUYfuqluf4lF/0cx8lzEjKXLLjH1nfwj+rprLRHdmWGbA2hGN7QF6ZkDkkWMnrmnA8J/l06cZD7pVsUkxBKSroDlf0XtyhLvfjKHbX/yIE7s28c0cQ5IUE/8sZUqNWQtv/4+C/qijdqmXzuntZ6qw2gGsbhnrdXVzd1cj9p3FoM4U1x6ixZqAmWKqnLeTCW8rg7QdG6dkg5ebJS1suXAYj7mAu+zBubmf1p5pR/MXN3NF49BtODeHS/idjpBbdwljPGzYzr1z0aRoX+viyEUjOzbmY91ZjNLzK1p1v+TNqtg91lpYOwaQf0VP5/FxCo1+/Nua2T0ZhbzLhtqiYHg4Kc62R1t7CNeEi6N9Rop8g/zQWBvjxO7QR+uu1jqnl5pD4LskxUxJYYlvR/oXWgTeTnxUl1FjRmyv07xTjJnlLaNfCb1U3ikmVM5Mq0ySYqZFJN3t0X4dXui852S1Nd7V52Tdf6F6ZfV5IYWy+ufpT4pZLZ80XhQQBXJNAUmKuRZR6Y8oIAosS4GsTIoCb88Sc4G3l/UgRC4WeDsxOmZxLTkPbwfU1cbrXpR1jTTXJNAxGsgJeBs/vT1fU12zNTHDWODtxOgotaRNgdyHt0NgcdTXT+Dtmc7bMzwPz7QxoOjwTG7HMTmCp06F3gc53bUG3Z0vUB4H/S4nAm9Pm/qm7dGVGydLgRUBb3u6jjK8rYUDiZ0ohmKS9fB2jBFsNEGG0JynofP6NQKYsRj1Am9P74pS4y6cYrJSUvrrzXl4O3Dmtxzx7+XARjNbBN5m+LYeZ4zzthf3+91YSotZX7KdQFcrnnwzd/2lOMuv8XdnjFQHOnjY8DJ3PxrBUpnPxhIbAm/LTDH96Ss5LUj/QovA28mJbDbXKvB2Nkcv69suSTHrQ5iDHRB4OweDmj1dSn9SzB6tpKWigCiwAhSQpLgCgixdFAVEgfgVyMqkGOKUVykEgmBYN+12Mzndaa1NVPw6JLdk6OtgtK3K90HQ60mo2UEi4W1Vy7l0nO9ns6ioBIMoeXoMyzclSm6MpHZRYFqB7IW360oZPelGeckx5ag90U0vtVRrDUWTHObchLdjHadjJAwO0nt9M9VWPUQcu2eKfAnXP5yHwgKs+2sppBv3v27FMZuNV5LjI9WLAktRIGvh7TdfrdD4Jvq52dXKwI/ewGH10vt+GwMToCsoxvnq81x5txXd64eoTPBsJSect2ccWK/6T0Ycp4faOHLOy12CWP/0F1ThovNmLc0NupDebv9edlcWU6keWB/5DOI+YaBmf/70LH7K0duuJkWtO3YT9H7yLT98dZbVzW9xYJmnICxl8Ms1osBsCmQtvG1v0CZFiBqTehkeUrvqhVvjIRdpUxJjn1vw9pRQETB5aJBhFXj3jnODRuxWTYKb4Y4dT1JUtO7YTh3uj3SY8LPlVQclmfjaI4njRqrOXAWyFt7+v/cz5ahd68RRDKNn2ujx1+JoMuO7ok2K6kzxX3js9RbKEj1TzAXnbXWmGIG3bZh8UcfpA8ExTVLci/WHDtznjdh/Uk/hmn7cJ4JYdm1/dKYYcUH3c/Oz6DW6nnej7th2aHONY9m2h6qqCixrM/chkZatLAXSv9Ai8PbKGnHh3o600TbZiH3Vh3TSjKN0Zcogvc48BSQpZl5MVkyLQivTf6LHILPEFRPzbOho+pNiNqgkbRQFRIEVo4AkxRUTaumoKCAKxKNAVibFEKeM+p/oysmigOhUH8iUTfC2EiTwMA+DPr5VqYVc0AXejucxlDKZpEDWwttVjE8dxj6tpnKtjc77TuzWOOTVnv0bR/G5iuQGvD0FWyuGIBvth6heF6Tvk0/Z0hQPyhRrUDulk8DbyxhScmkGKJC18Haz0c0/Piil6Dsjjp/WYtBwc76eo3ROmmDtHuq+e49WtmMKmnE25eE+Po5lchxfwyHs9128c9nGm3X5SwpFbsDbU7B1Vf5Z+kzN2DdpOEVlENfxcdbrwNSUz8Cv+zE9B6srW9hx9SidOhOe68+ggvTRj8DbSxpMclHGKJC18HZ4pmg51T41Y4wkRS/uf25DsRSg5D3DHsa519AI007SfeZG7N523OqfG5Yfh+yHt6eT4uazuAMv01yl18Dbrfz6ggGrIYClcju+C2bsO/txe21wyxvapeI+pf4ZX1IUeHv5401qSL4CWQtv//WGL+k0FsCdJ3DsN2vg7QoCnxxmaMNeCs3FFF0+G0qaoaS4U4e7S4fJcxZ+8tb0THEPb9Yt7ZwCT07A24O43v0aS+EYQWsLuyc18LbpS45+pLCj9Ek2lsNAVzgp1lN0uZUbRuj12vjbmTNFgbeT/+TKHZKmQPoXWgTeTlpwM7pigbczOjwruXGSFFdy2ayezAAABCBJREFU9NPcd4G30xwAuf2sCqQ/KUpgRAFRQBTIIAUkKWZQMKQpooAokH4FsjIpLgQMp1/WZbRAfcf6gLjh6WXcKfbSVAPtCWu4VCQKJFaBtMHbS+/GbMAwDPd0YKmpT6p34sw2D5/8LUOKEcXcSPO+GSvYczpTz9fzcU6fGGNHnQ1TzI4SP709X1Nds3VB2ebSIfzv9HTgqamPQO+RCufwR0yHrgt2UgqIAklUIHXwNoO4D1+CZxRWP1uP7t/Poeh8UGHjh4tm7HVmfF3teJ7l/2/vfEKiCMMw/gNpJdy0yWC3WjXIKF3d8E9sREmoRW7BQrgQeAqv1qGjV+nQvUunvNjFsEaq7aBhGrV7KREzS4vC0t202SDFHBFizN2Ztby0auv23vay73zv7/vmmQ/m+Z7hY9RHA4aX0IV2I4S9TIfKFk5+thiGTy3y+EOUqUkX/uMQVPvJr66htMyDLWyatwNeO+ENSt6Oh7Hqj1S0s8dY6HtDZDJKUWM99mdmMrX7Rw+dnx3YlnbiP+MhcYBuKcrT7jiH09j6bhF8p1B8tIbAOQ/2xMQnPwhmx54zqL3n43w9TYUhOsZd7Nnn4MRuDdXCwWk5qRcfq2FNilRCsH2O4r2z5J/3QbCfbXkTjBdcxW8zawdKopZ6Dsbv9qPnQU51AO86eDw3cF1LaSHw1wQ20by9ktpcp6DP9NA7E09yziI7a5DvQwq44WQlhC2iyAsjyt4QBSOaeSlhGK4r/oL6eg4tso1As4+I4UNcTtlONm8bxmJTXP6a0x//mCSKtYfRHozydXoC24WWX6Ju9OGGkTttvNzuwT6v4G2swRmvltidxROtjT5XovuTrpgsitoLlYEpjVfzVbSeAVUNQWUAv1sxjderRrxaFJcfPI6HBN8CeSu/oz68C5bajR6z3sxDbnYt4tynY9tv9JWzvjClmhBIEwKbZ942dorxG37l+FihEiNW0oQycB39SDndwy6unf9G530d+/QQXKxH7zKMxTGo9rNjwDQMX7aHzBTnZh+68Y2W3HIqypLN2xX7bYQ3KHl7pPsGkd0OxmIeLlWM0hFWKNKGWPC30JBrJlMfnLyHqnsodbpwH3aYO8VVHGoLLIxWi2IiHbucr8F2YgUKoclDXPEuMjY9x8hUDoFzVWgWDtadotZ3i97tB2ACGk7Nog44KCLKrtMuXnV/Ij/rCVNlbZQOm7VbGz1E4vVKsgnfHsVZ4WJPcRWFuWmygmUYQmCdCaT5i5a1RGKdKfxv5db8vsr/BkL6FQK/E0hzUYSMftP8r1akvGn+V+TluluAQNqL4hZgKEMUAkIggwiIKGbQZEorQkAIpE5ARDF1hlJBCAiBDCIgophBkymtCAEhkDoBEcXUGUoFISAEMoiAiGIGTaa0IgSEQOoEfgKdB2LJqFnkF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TextBox 30"/>
          <p:cNvSpPr txBox="1"/>
          <p:nvPr/>
        </p:nvSpPr>
        <p:spPr>
          <a:xfrm>
            <a:off x="35398119" y="15976143"/>
            <a:ext cx="14881206" cy="9405652"/>
          </a:xfrm>
          <a:prstGeom prst="rect">
            <a:avLst/>
          </a:prstGeom>
          <a:solidFill>
            <a:schemeClr val="tx2">
              <a:lumMod val="50000"/>
            </a:schemeClr>
          </a:solidFill>
          <a:ln>
            <a:solidFill>
              <a:schemeClr val="accent1"/>
            </a:solidFill>
          </a:ln>
        </p:spPr>
        <p:txBody>
          <a:bodyPr wrap="square" rtlCol="0">
            <a:spAutoFit/>
          </a:bodyPr>
          <a:lstStyle/>
          <a:p>
            <a:r>
              <a:rPr lang="en-US" sz="3560" dirty="0" smtClean="0"/>
              <a:t>In the future we plan on further implementation of K Means Clustering. We have two solutions in mind. Since one of our problems is a large amount of false positives along with true positives we could run K-Means recursively on the focused cluster, though we suspect that our results would look similar of that when we set our k value very high which would result in useless data. Our other solution was to run K Means many times on many different feature combinations. We then would implement a scoring system for every planet. Planets that end up in the target cluster in a certain graph get a plus to their score and those that aren’t don’t have their score changed. Although we would now have to consider planets that are similar in everyway except so dissimilar in one specific graph that it would no longer be considered habitable at that point. Thus we would need to check for that in some way and automatically disqualify said planet from appearing as a potential candidate for being “In the habitable zone”</a:t>
            </a:r>
            <a:endParaRPr lang="en-US" sz="3560" dirty="0"/>
          </a:p>
        </p:txBody>
      </p:sp>
      <p:sp>
        <p:nvSpPr>
          <p:cNvPr id="32" name="TextBox 31"/>
          <p:cNvSpPr txBox="1"/>
          <p:nvPr/>
        </p:nvSpPr>
        <p:spPr>
          <a:xfrm>
            <a:off x="35371618" y="14904123"/>
            <a:ext cx="14907706" cy="1015663"/>
          </a:xfrm>
          <a:prstGeom prst="rect">
            <a:avLst/>
          </a:prstGeom>
          <a:solidFill>
            <a:schemeClr val="bg1"/>
          </a:solidFill>
          <a:ln>
            <a:solidFill>
              <a:schemeClr val="accent1"/>
            </a:solidFill>
          </a:ln>
        </p:spPr>
        <p:txBody>
          <a:bodyPr wrap="square" rtlCol="0">
            <a:spAutoFit/>
          </a:bodyPr>
          <a:lstStyle/>
          <a:p>
            <a:pPr algn="ctr"/>
            <a:r>
              <a:rPr lang="en-US" sz="6000" dirty="0" smtClean="0"/>
              <a:t>Future Plans</a:t>
            </a:r>
            <a:endParaRPr lang="en-US" sz="6000" dirty="0"/>
          </a:p>
        </p:txBody>
      </p:sp>
      <p:sp>
        <p:nvSpPr>
          <p:cNvPr id="33" name="TextBox 32"/>
          <p:cNvSpPr txBox="1"/>
          <p:nvPr/>
        </p:nvSpPr>
        <p:spPr>
          <a:xfrm>
            <a:off x="19157900" y="4562829"/>
            <a:ext cx="16192974" cy="1015663"/>
          </a:xfrm>
          <a:prstGeom prst="rect">
            <a:avLst/>
          </a:prstGeom>
          <a:gradFill>
            <a:gsLst>
              <a:gs pos="74710">
                <a:srgbClr val="207BA9"/>
              </a:gs>
              <a:gs pos="10000">
                <a:schemeClr val="bg2">
                  <a:tint val="97000"/>
                  <a:hueMod val="92000"/>
                  <a:satMod val="169000"/>
                  <a:lumMod val="164000"/>
                </a:schemeClr>
              </a:gs>
              <a:gs pos="100000">
                <a:schemeClr val="bg2">
                  <a:shade val="96000"/>
                  <a:satMod val="120000"/>
                  <a:lumMod val="90000"/>
                </a:schemeClr>
              </a:gs>
            </a:gsLst>
            <a:lin ang="6120000" scaled="1"/>
          </a:gradFill>
        </p:spPr>
        <p:txBody>
          <a:bodyPr wrap="square" rtlCol="0">
            <a:spAutoFit/>
          </a:bodyPr>
          <a:lstStyle/>
          <a:p>
            <a:pPr algn="ctr"/>
            <a:r>
              <a:rPr lang="en-US" sz="6000" dirty="0" smtClean="0"/>
              <a:t>Elijah Andrushenko &amp; Jake Gergen</a:t>
            </a:r>
            <a:endParaRPr lang="en-US" sz="6000" dirty="0"/>
          </a:p>
        </p:txBody>
      </p:sp>
      <p:sp>
        <p:nvSpPr>
          <p:cNvPr id="11" name="TextBox 10"/>
          <p:cNvSpPr txBox="1"/>
          <p:nvPr/>
        </p:nvSpPr>
        <p:spPr>
          <a:xfrm>
            <a:off x="19158849" y="25254839"/>
            <a:ext cx="31133142" cy="1015663"/>
          </a:xfrm>
          <a:prstGeom prst="rect">
            <a:avLst/>
          </a:prstGeom>
          <a:solidFill>
            <a:schemeClr val="bg1"/>
          </a:solidFill>
          <a:ln>
            <a:solidFill>
              <a:schemeClr val="accent1"/>
            </a:solidFill>
          </a:ln>
        </p:spPr>
        <p:txBody>
          <a:bodyPr wrap="square" rtlCol="0">
            <a:spAutoFit/>
          </a:bodyPr>
          <a:lstStyle/>
          <a:p>
            <a:pPr algn="ctr"/>
            <a:r>
              <a:rPr lang="en-US" sz="6000" dirty="0"/>
              <a:t>Results</a:t>
            </a:r>
            <a:endParaRPr lang="en-US" sz="6000" dirty="0"/>
          </a:p>
        </p:txBody>
      </p:sp>
      <p:pic>
        <p:nvPicPr>
          <p:cNvPr id="20" name="Picture 19"/>
          <p:cNvPicPr>
            <a:picLocks noChangeAspect="1"/>
          </p:cNvPicPr>
          <p:nvPr/>
        </p:nvPicPr>
        <p:blipFill>
          <a:blip r:embed="rId10"/>
          <a:stretch>
            <a:fillRect/>
          </a:stretch>
        </p:blipFill>
        <p:spPr>
          <a:xfrm>
            <a:off x="54829" y="11982442"/>
            <a:ext cx="11055156" cy="5749886"/>
          </a:xfrm>
          <a:prstGeom prst="rect">
            <a:avLst/>
          </a:prstGeom>
        </p:spPr>
      </p:pic>
      <p:sp>
        <p:nvSpPr>
          <p:cNvPr id="23" name="TextBox 22"/>
          <p:cNvSpPr txBox="1"/>
          <p:nvPr/>
        </p:nvSpPr>
        <p:spPr>
          <a:xfrm>
            <a:off x="11055156" y="5699853"/>
            <a:ext cx="8103693" cy="6247864"/>
          </a:xfrm>
          <a:prstGeom prst="rect">
            <a:avLst/>
          </a:prstGeom>
          <a:solidFill>
            <a:schemeClr val="tx2">
              <a:lumMod val="50000"/>
            </a:schemeClr>
          </a:solidFill>
          <a:ln>
            <a:solidFill>
              <a:schemeClr val="accent1"/>
            </a:solidFill>
          </a:ln>
        </p:spPr>
        <p:txBody>
          <a:bodyPr wrap="square" rtlCol="0">
            <a:spAutoFit/>
          </a:bodyPr>
          <a:lstStyle/>
          <a:p>
            <a:r>
              <a:rPr lang="en-US" sz="4000" dirty="0"/>
              <a:t>Implementation of K-Means was another approach that was considered for classification of planets. </a:t>
            </a:r>
            <a:r>
              <a:rPr lang="en-US" sz="4000" dirty="0"/>
              <a:t>The issue was that if we had small clusters; it led to a vast number of false positives and a very large number of clusters was simply useless</a:t>
            </a:r>
            <a:r>
              <a:rPr lang="en-US" sz="4000" dirty="0" smtClean="0"/>
              <a:t>. Implementation of K Means is fast and easy.</a:t>
            </a:r>
            <a:endParaRPr lang="en-US" sz="4000" dirty="0"/>
          </a:p>
        </p:txBody>
      </p:sp>
      <p:pic>
        <p:nvPicPr>
          <p:cNvPr id="29" name="Picture 28"/>
          <p:cNvPicPr>
            <a:picLocks noChangeAspect="1"/>
          </p:cNvPicPr>
          <p:nvPr/>
        </p:nvPicPr>
        <p:blipFill>
          <a:blip r:embed="rId11"/>
          <a:stretch>
            <a:fillRect/>
          </a:stretch>
        </p:blipFill>
        <p:spPr>
          <a:xfrm>
            <a:off x="11126055" y="12024560"/>
            <a:ext cx="8032794" cy="390609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 y="17721176"/>
            <a:ext cx="19158861" cy="8921724"/>
          </a:xfrm>
          <a:prstGeom prst="rect">
            <a:avLst/>
          </a:prstGeom>
        </p:spPr>
      </p:pic>
      <p:pic>
        <p:nvPicPr>
          <p:cNvPr id="16" name="Picture 15"/>
          <p:cNvPicPr>
            <a:picLocks noChangeAspect="1"/>
          </p:cNvPicPr>
          <p:nvPr/>
        </p:nvPicPr>
        <p:blipFill>
          <a:blip r:embed="rId13"/>
          <a:stretch>
            <a:fillRect/>
          </a:stretch>
        </p:blipFill>
        <p:spPr>
          <a:xfrm>
            <a:off x="27247977" y="12300338"/>
            <a:ext cx="8170119" cy="7052869"/>
          </a:xfrm>
          <a:prstGeom prst="rect">
            <a:avLst/>
          </a:prstGeom>
        </p:spPr>
      </p:pic>
      <p:pic>
        <p:nvPicPr>
          <p:cNvPr id="3" name="Picture 2"/>
          <p:cNvPicPr>
            <a:picLocks noChangeAspect="1"/>
          </p:cNvPicPr>
          <p:nvPr/>
        </p:nvPicPr>
        <p:blipFill>
          <a:blip r:embed="rId14"/>
          <a:stretch>
            <a:fillRect/>
          </a:stretch>
        </p:blipFill>
        <p:spPr>
          <a:xfrm>
            <a:off x="27299813" y="5575367"/>
            <a:ext cx="8098305" cy="6800326"/>
          </a:xfrm>
          <a:prstGeom prst="rect">
            <a:avLst/>
          </a:prstGeom>
        </p:spPr>
      </p:pic>
      <p:sp>
        <p:nvSpPr>
          <p:cNvPr id="22" name="TextBox 21"/>
          <p:cNvSpPr txBox="1"/>
          <p:nvPr/>
        </p:nvSpPr>
        <p:spPr>
          <a:xfrm>
            <a:off x="11057849" y="4734158"/>
            <a:ext cx="8103693" cy="1015663"/>
          </a:xfrm>
          <a:prstGeom prst="rect">
            <a:avLst/>
          </a:prstGeom>
          <a:solidFill>
            <a:schemeClr val="bg1"/>
          </a:solidFill>
          <a:ln>
            <a:solidFill>
              <a:schemeClr val="accent1"/>
            </a:solidFill>
          </a:ln>
        </p:spPr>
        <p:txBody>
          <a:bodyPr wrap="square" rtlCol="0">
            <a:spAutoFit/>
          </a:bodyPr>
          <a:lstStyle/>
          <a:p>
            <a:pPr algn="ctr"/>
            <a:r>
              <a:rPr lang="en-US" sz="6000" dirty="0" smtClean="0"/>
              <a:t>K Means Clustering</a:t>
            </a:r>
            <a:endParaRPr lang="en-US" sz="6000" dirty="0"/>
          </a:p>
        </p:txBody>
      </p:sp>
    </p:spTree>
    <p:extLst>
      <p:ext uri="{BB962C8B-B14F-4D97-AF65-F5344CB8AC3E}">
        <p14:creationId xmlns:p14="http://schemas.microsoft.com/office/powerpoint/2010/main" val="509876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229</TotalTime>
  <Words>739</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Times New Roman</vt:lpstr>
      <vt:lpstr>Wingdings 3</vt:lpstr>
      <vt:lpstr>Slice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Elijah Andrushenko</dc:creator>
  <cp:lastModifiedBy>Elijah Andrushenko</cp:lastModifiedBy>
  <cp:revision>17</cp:revision>
  <dcterms:created xsi:type="dcterms:W3CDTF">2019-04-23T13:37:38Z</dcterms:created>
  <dcterms:modified xsi:type="dcterms:W3CDTF">2019-04-24T18:29:50Z</dcterms:modified>
</cp:coreProperties>
</file>