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35"/>
  </p:notesMasterIdLst>
  <p:handoutMasterIdLst>
    <p:handoutMasterId r:id="rId118"/>
  </p:handoutMasterIdLst>
  <p:sldIdLst>
    <p:sldId id="970" r:id="rId4"/>
    <p:sldId id="1034" r:id="rId5"/>
    <p:sldId id="1035" r:id="rId6"/>
    <p:sldId id="1474" r:id="rId7"/>
    <p:sldId id="1475" r:id="rId8"/>
    <p:sldId id="1262" r:id="rId9"/>
    <p:sldId id="1145" r:id="rId10"/>
    <p:sldId id="1087" r:id="rId11"/>
    <p:sldId id="1264" r:id="rId12"/>
    <p:sldId id="1005" r:id="rId13"/>
    <p:sldId id="1089" r:id="rId14"/>
    <p:sldId id="1090" r:id="rId15"/>
    <p:sldId id="1091" r:id="rId16"/>
    <p:sldId id="1092" r:id="rId17"/>
    <p:sldId id="1093" r:id="rId18"/>
    <p:sldId id="1124" r:id="rId19"/>
    <p:sldId id="1586" r:id="rId20"/>
    <p:sldId id="1096" r:id="rId21"/>
    <p:sldId id="1098" r:id="rId22"/>
    <p:sldId id="1099" r:id="rId23"/>
    <p:sldId id="1095" r:id="rId24"/>
    <p:sldId id="1163" r:id="rId25"/>
    <p:sldId id="1126" r:id="rId26"/>
    <p:sldId id="1588" r:id="rId27"/>
    <p:sldId id="1151" r:id="rId28"/>
    <p:sldId id="1102" r:id="rId29"/>
    <p:sldId id="1128" r:id="rId30"/>
    <p:sldId id="1104" r:id="rId31"/>
    <p:sldId id="1097" r:id="rId32"/>
    <p:sldId id="1177" r:id="rId33"/>
    <p:sldId id="1178" r:id="rId34"/>
    <p:sldId id="1180" r:id="rId36"/>
    <p:sldId id="1179" r:id="rId37"/>
    <p:sldId id="1575" r:id="rId38"/>
    <p:sldId id="1265" r:id="rId39"/>
    <p:sldId id="1081" r:id="rId40"/>
    <p:sldId id="1045" r:id="rId41"/>
    <p:sldId id="1048" r:id="rId42"/>
    <p:sldId id="1109" r:id="rId43"/>
    <p:sldId id="1053" r:id="rId44"/>
    <p:sldId id="1146" r:id="rId45"/>
    <p:sldId id="1147" r:id="rId46"/>
    <p:sldId id="1054" r:id="rId47"/>
    <p:sldId id="1112" r:id="rId48"/>
    <p:sldId id="1576" r:id="rId49"/>
    <p:sldId id="1113" r:id="rId50"/>
    <p:sldId id="1589" r:id="rId51"/>
    <p:sldId id="1051" r:id="rId52"/>
    <p:sldId id="1577" r:id="rId53"/>
    <p:sldId id="1114" r:id="rId54"/>
    <p:sldId id="1579" r:id="rId55"/>
    <p:sldId id="1580" r:id="rId56"/>
    <p:sldId id="1581" r:id="rId57"/>
    <p:sldId id="1582" r:id="rId58"/>
    <p:sldId id="1578" r:id="rId59"/>
    <p:sldId id="1130" r:id="rId60"/>
    <p:sldId id="1136" r:id="rId61"/>
    <p:sldId id="1911" r:id="rId62"/>
    <p:sldId id="1912" r:id="rId63"/>
    <p:sldId id="1803" r:id="rId64"/>
    <p:sldId id="1583" r:id="rId65"/>
    <p:sldId id="1133" r:id="rId66"/>
    <p:sldId id="1134" r:id="rId67"/>
    <p:sldId id="1527" r:id="rId68"/>
    <p:sldId id="1131" r:id="rId69"/>
    <p:sldId id="1139" r:id="rId70"/>
    <p:sldId id="1584" r:id="rId71"/>
    <p:sldId id="1266" r:id="rId72"/>
    <p:sldId id="1537" r:id="rId73"/>
    <p:sldId id="1171" r:id="rId74"/>
    <p:sldId id="1115" r:id="rId75"/>
    <p:sldId id="1055" r:id="rId76"/>
    <p:sldId id="1117" r:id="rId77"/>
    <p:sldId id="1116" r:id="rId78"/>
    <p:sldId id="1056" r:id="rId79"/>
    <p:sldId id="1057" r:id="rId80"/>
    <p:sldId id="1058" r:id="rId81"/>
    <p:sldId id="1059" r:id="rId82"/>
    <p:sldId id="1060" r:id="rId83"/>
    <p:sldId id="1118" r:id="rId84"/>
    <p:sldId id="868" r:id="rId85"/>
    <p:sldId id="1082" r:id="rId86"/>
    <p:sldId id="870" r:id="rId87"/>
    <p:sldId id="871" r:id="rId88"/>
    <p:sldId id="1061" r:id="rId89"/>
    <p:sldId id="1062" r:id="rId90"/>
    <p:sldId id="1085" r:id="rId91"/>
    <p:sldId id="1063" r:id="rId92"/>
    <p:sldId id="1144" r:id="rId93"/>
    <p:sldId id="1594" r:id="rId94"/>
    <p:sldId id="1152" r:id="rId95"/>
    <p:sldId id="873" r:id="rId96"/>
    <p:sldId id="1154" r:id="rId97"/>
    <p:sldId id="1121" r:id="rId98"/>
    <p:sldId id="1595" r:id="rId99"/>
    <p:sldId id="874" r:id="rId100"/>
    <p:sldId id="967" r:id="rId101"/>
    <p:sldId id="1120" r:id="rId102"/>
    <p:sldId id="1596" r:id="rId103"/>
    <p:sldId id="1123" r:id="rId104"/>
    <p:sldId id="1592" r:id="rId105"/>
    <p:sldId id="1593" r:id="rId106"/>
    <p:sldId id="875" r:id="rId107"/>
    <p:sldId id="1119" r:id="rId108"/>
    <p:sldId id="1122" r:id="rId109"/>
    <p:sldId id="1571" r:id="rId110"/>
    <p:sldId id="1572" r:id="rId111"/>
    <p:sldId id="1875" r:id="rId112"/>
    <p:sldId id="1876" r:id="rId113"/>
    <p:sldId id="1877" r:id="rId114"/>
    <p:sldId id="1878" r:id="rId115"/>
    <p:sldId id="1879" r:id="rId116"/>
    <p:sldId id="1585" r:id="rId117"/>
  </p:sldIdLst>
  <p:sldSz cx="9144000" cy="6858000" type="screen4x3"/>
  <p:notesSz cx="7099300" cy="10234930"/>
  <p:custDataLst>
    <p:tags r:id="rId122"/>
  </p:custDataLst>
  <p:defaultTextStyle>
    <a:defPPr>
      <a:defRPr lang="zh-CN"/>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Times New Roman" panose="02020603050405020304" pitchFamily="18" charset="0"/>
        <a:ea typeface="楷体_GB2312"/>
        <a:cs typeface="+mn-cs"/>
      </a:defRPr>
    </a:lvl9pPr>
  </p:defaultTextStyle>
  <p:extLst>
    <p:ext uri="{EFAFB233-063F-42B5-8137-9DF3F51BA10A}">
      <p15:sldGuideLst xmlns:p15="http://schemas.microsoft.com/office/powerpoint/2012/main">
        <p15:guide id="1" orient="horz" pos="216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CCCCFF"/>
    <a:srgbClr val="7030A0"/>
    <a:srgbClr val="C0504D"/>
    <a:srgbClr val="76AEDD"/>
    <a:srgbClr val="FF3300"/>
    <a:srgbClr val="6C4C8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3"/>
    <p:restoredTop sz="94790"/>
  </p:normalViewPr>
  <p:slideViewPr>
    <p:cSldViewPr snapToObjects="1" showGuides="1">
      <p:cViewPr varScale="1">
        <p:scale>
          <a:sx n="79" d="100"/>
          <a:sy n="79" d="100"/>
        </p:scale>
        <p:origin x="213" y="39"/>
      </p:cViewPr>
      <p:guideLst>
        <p:guide orient="horz" pos="216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notesMaster" Target="notesMasters/notes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2" Type="http://schemas.openxmlformats.org/officeDocument/2006/relationships/tags" Target="tags/tag1.xml"/><Relationship Id="rId121" Type="http://schemas.openxmlformats.org/officeDocument/2006/relationships/tableStyles" Target="tableStyles.xml"/><Relationship Id="rId120" Type="http://schemas.openxmlformats.org/officeDocument/2006/relationships/viewProps" Target="viewProps.xml"/><Relationship Id="rId12" Type="http://schemas.openxmlformats.org/officeDocument/2006/relationships/slide" Target="slides/slide9.xml"/><Relationship Id="rId119" Type="http://schemas.openxmlformats.org/officeDocument/2006/relationships/presProps" Target="presProps.xml"/><Relationship Id="rId118" Type="http://schemas.openxmlformats.org/officeDocument/2006/relationships/handoutMaster" Target="handoutMasters/handoutMaster1.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6B2411-DC16-462C-9978-AF5F0BCC8F89}"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24ABB9F3-0A4C-4320-8978-27F6643618DF}">
      <dgm:prSet phldrT="[文本]"/>
      <dgm:spPr/>
      <dgm:t>
        <a:bodyPr/>
        <a:lstStyle/>
        <a:p>
          <a:r>
            <a:rPr lang="en-US" altLang="zh-CN" dirty="0">
              <a:latin typeface="+mn-lt"/>
              <a:ea typeface="+mn-ea"/>
              <a:cs typeface="+mn-ea"/>
              <a:sym typeface="+mn-lt"/>
            </a:rPr>
            <a:t> </a:t>
          </a:r>
          <a:r>
            <a:rPr lang="zh-CN" altLang="en-US" dirty="0">
              <a:latin typeface="+mn-lt"/>
              <a:ea typeface="+mn-ea"/>
              <a:cs typeface="+mn-ea"/>
              <a:sym typeface="+mn-lt"/>
            </a:rPr>
            <a:t>数据结构</a:t>
          </a:r>
        </a:p>
      </dgm:t>
    </dgm:pt>
    <dgm:pt modelId="{01C08DA1-FEE9-4773-8B0C-E5EF8025317F}" cxnId="{AC5F77F5-9582-42BD-ACE4-E3483A890931}" type="parTrans">
      <dgm:prSet/>
      <dgm:spPr/>
      <dgm:t>
        <a:bodyPr/>
        <a:lstStyle/>
        <a:p>
          <a:endParaRPr lang="zh-CN" altLang="en-US"/>
        </a:p>
      </dgm:t>
    </dgm:pt>
    <dgm:pt modelId="{A4B68712-60F4-4A17-9D91-735F1D6DBDDE}" cxnId="{AC5F77F5-9582-42BD-ACE4-E3483A890931}" type="sibTrans">
      <dgm:prSet/>
      <dgm:spPr/>
      <dgm:t>
        <a:bodyPr/>
        <a:lstStyle/>
        <a:p>
          <a:endParaRPr lang="zh-CN" altLang="en-US"/>
        </a:p>
      </dgm:t>
    </dgm:pt>
    <dgm:pt modelId="{62A2BA7D-8D73-46D2-B136-DC236B0FA708}">
      <dgm:prSet phldrT="[文本]"/>
      <dgm:spPr/>
      <dgm:t>
        <a:bodyPr/>
        <a:lstStyle/>
        <a:p>
          <a:r>
            <a:rPr lang="zh-CN" altLang="en-US" dirty="0">
              <a:latin typeface="+mn-lt"/>
              <a:ea typeface="+mn-ea"/>
              <a:cs typeface="+mn-ea"/>
              <a:sym typeface="+mn-lt"/>
            </a:rPr>
            <a:t>逻辑结构</a:t>
          </a:r>
        </a:p>
      </dgm:t>
    </dgm:pt>
    <dgm:pt modelId="{322AE856-1454-4EB0-8E7B-1956A64D7956}" cxnId="{D5B4F5C4-8289-4180-A14D-6E6BCB7A2C2A}" type="parTrans">
      <dgm:prSet/>
      <dgm:spPr/>
      <dgm:t>
        <a:bodyPr/>
        <a:lstStyle/>
        <a:p>
          <a:endParaRPr lang="zh-CN" altLang="en-US"/>
        </a:p>
      </dgm:t>
    </dgm:pt>
    <dgm:pt modelId="{FD20E2D8-245C-41E1-ADB8-F57985263646}" cxnId="{D5B4F5C4-8289-4180-A14D-6E6BCB7A2C2A}" type="sibTrans">
      <dgm:prSet/>
      <dgm:spPr/>
      <dgm:t>
        <a:bodyPr/>
        <a:lstStyle/>
        <a:p>
          <a:endParaRPr lang="zh-CN" altLang="en-US"/>
        </a:p>
      </dgm:t>
    </dgm:pt>
    <dgm:pt modelId="{9F70255F-1144-4F29-843D-01180F586314}">
      <dgm:prSet phldrT="[文本]"/>
      <dgm:spPr/>
      <dgm:t>
        <a:bodyPr/>
        <a:lstStyle/>
        <a:p>
          <a:r>
            <a:rPr lang="zh-CN" altLang="en-US" dirty="0">
              <a:latin typeface="+mn-lt"/>
              <a:ea typeface="+mn-ea"/>
              <a:cs typeface="+mn-ea"/>
              <a:sym typeface="+mn-lt"/>
            </a:rPr>
            <a:t>线性结构（线性表、栈、队、串、数组）</a:t>
          </a:r>
        </a:p>
      </dgm:t>
    </dgm:pt>
    <dgm:pt modelId="{45A05C54-EC53-4281-B2F4-C80D41EFE07C}" cxnId="{40C07515-0F69-457F-A4F1-41492883AD57}" type="parTrans">
      <dgm:prSet/>
      <dgm:spPr/>
      <dgm:t>
        <a:bodyPr/>
        <a:lstStyle/>
        <a:p>
          <a:endParaRPr lang="zh-CN" altLang="en-US"/>
        </a:p>
      </dgm:t>
    </dgm:pt>
    <dgm:pt modelId="{95FCA461-EF95-4B27-9EB4-52F68A9E18B9}" cxnId="{40C07515-0F69-457F-A4F1-41492883AD57}" type="sibTrans">
      <dgm:prSet/>
      <dgm:spPr/>
      <dgm:t>
        <a:bodyPr/>
        <a:lstStyle/>
        <a:p>
          <a:endParaRPr lang="zh-CN" altLang="en-US"/>
        </a:p>
      </dgm:t>
    </dgm:pt>
    <dgm:pt modelId="{A9C91238-9E54-42D7-9BB7-AF4E30A08069}">
      <dgm:prSet phldrT="[文本]"/>
      <dgm:spPr/>
      <dgm:t>
        <a:bodyPr/>
        <a:lstStyle/>
        <a:p>
          <a:r>
            <a:rPr lang="zh-CN" altLang="en-US" dirty="0">
              <a:latin typeface="+mn-lt"/>
              <a:ea typeface="+mn-ea"/>
              <a:cs typeface="+mn-ea"/>
              <a:sym typeface="+mn-lt"/>
            </a:rPr>
            <a:t>非线性结构</a:t>
          </a:r>
        </a:p>
      </dgm:t>
    </dgm:pt>
    <dgm:pt modelId="{33DE039D-9933-463A-9860-574540D8AD0B}" cxnId="{F55D3BA9-EF1C-4BF7-927E-A8F54F923458}" type="parTrans">
      <dgm:prSet/>
      <dgm:spPr/>
      <dgm:t>
        <a:bodyPr/>
        <a:lstStyle/>
        <a:p>
          <a:endParaRPr lang="zh-CN" altLang="en-US"/>
        </a:p>
      </dgm:t>
    </dgm:pt>
    <dgm:pt modelId="{AFDB399E-5A55-40CA-8604-F179D5729E7A}" cxnId="{F55D3BA9-EF1C-4BF7-927E-A8F54F923458}" type="sibTrans">
      <dgm:prSet/>
      <dgm:spPr/>
      <dgm:t>
        <a:bodyPr/>
        <a:lstStyle/>
        <a:p>
          <a:endParaRPr lang="zh-CN" altLang="en-US"/>
        </a:p>
      </dgm:t>
    </dgm:pt>
    <dgm:pt modelId="{F07FD081-7676-420C-9189-03B4DE6D5DCE}">
      <dgm:prSet phldrT="[文本]"/>
      <dgm:spPr/>
      <dgm:t>
        <a:bodyPr/>
        <a:lstStyle/>
        <a:p>
          <a:r>
            <a:rPr lang="zh-CN" altLang="en-US" dirty="0">
              <a:latin typeface="+mn-lt"/>
              <a:ea typeface="+mn-ea"/>
              <a:cs typeface="+mn-ea"/>
              <a:sym typeface="+mn-lt"/>
            </a:rPr>
            <a:t>物理（存储结构）</a:t>
          </a:r>
        </a:p>
      </dgm:t>
    </dgm:pt>
    <dgm:pt modelId="{89DC8932-717E-47A0-934A-E60AD133CB73}" cxnId="{296E1FA2-4A46-43FE-B219-B644963BCFBC}" type="parTrans">
      <dgm:prSet/>
      <dgm:spPr/>
      <dgm:t>
        <a:bodyPr/>
        <a:lstStyle/>
        <a:p>
          <a:endParaRPr lang="zh-CN" altLang="en-US"/>
        </a:p>
      </dgm:t>
    </dgm:pt>
    <dgm:pt modelId="{6435B591-DB6B-4091-8ACE-C954DF441291}" cxnId="{296E1FA2-4A46-43FE-B219-B644963BCFBC}" type="sibTrans">
      <dgm:prSet/>
      <dgm:spPr/>
      <dgm:t>
        <a:bodyPr/>
        <a:lstStyle/>
        <a:p>
          <a:endParaRPr lang="zh-CN" altLang="en-US"/>
        </a:p>
      </dgm:t>
    </dgm:pt>
    <dgm:pt modelId="{0BCA741C-3E4D-467A-8AC8-A3AA66A637AE}">
      <dgm:prSet phldrT="[文本]"/>
      <dgm:spPr/>
      <dgm:t>
        <a:bodyPr/>
        <a:lstStyle/>
        <a:p>
          <a:r>
            <a:rPr lang="zh-CN" altLang="en-US" dirty="0">
              <a:latin typeface="+mn-lt"/>
              <a:ea typeface="+mn-ea"/>
              <a:cs typeface="+mn-ea"/>
              <a:sym typeface="+mn-lt"/>
            </a:rPr>
            <a:t>顺序结构</a:t>
          </a:r>
        </a:p>
      </dgm:t>
    </dgm:pt>
    <dgm:pt modelId="{E0E6FC69-0F7C-4A1D-9183-905A330339FC}" cxnId="{9A006125-848A-4B59-8C89-9EBD74EC432C}" type="parTrans">
      <dgm:prSet/>
      <dgm:spPr/>
      <dgm:t>
        <a:bodyPr/>
        <a:lstStyle/>
        <a:p>
          <a:endParaRPr lang="zh-CN" altLang="en-US"/>
        </a:p>
      </dgm:t>
    </dgm:pt>
    <dgm:pt modelId="{071CECA6-B2F3-4C3A-A741-FB5F89F1BF2E}" cxnId="{9A006125-848A-4B59-8C89-9EBD74EC432C}" type="sibTrans">
      <dgm:prSet/>
      <dgm:spPr/>
      <dgm:t>
        <a:bodyPr/>
        <a:lstStyle/>
        <a:p>
          <a:endParaRPr lang="zh-CN" altLang="en-US"/>
        </a:p>
      </dgm:t>
    </dgm:pt>
    <dgm:pt modelId="{0A1C0214-6986-445B-974F-C041BA440A6D}">
      <dgm:prSet phldrT="[文本]"/>
      <dgm:spPr/>
      <dgm:t>
        <a:bodyPr/>
        <a:lstStyle/>
        <a:p>
          <a:r>
            <a:rPr lang="zh-CN" altLang="en-US" dirty="0">
              <a:latin typeface="+mn-lt"/>
              <a:ea typeface="+mn-ea"/>
              <a:cs typeface="+mn-ea"/>
              <a:sym typeface="+mn-lt"/>
            </a:rPr>
            <a:t>数据运算</a:t>
          </a:r>
        </a:p>
      </dgm:t>
    </dgm:pt>
    <dgm:pt modelId="{72BDCEB5-E6AE-4365-815F-A51C5742A8A8}" cxnId="{AE33949D-BF3F-4665-9D99-7DAF22D4CC37}" type="parTrans">
      <dgm:prSet/>
      <dgm:spPr/>
      <dgm:t>
        <a:bodyPr/>
        <a:lstStyle/>
        <a:p>
          <a:endParaRPr lang="zh-CN" altLang="en-US"/>
        </a:p>
      </dgm:t>
    </dgm:pt>
    <dgm:pt modelId="{E6F456E1-1933-4257-A113-FFE85CEC0672}" cxnId="{AE33949D-BF3F-4665-9D99-7DAF22D4CC37}" type="sibTrans">
      <dgm:prSet/>
      <dgm:spPr/>
      <dgm:t>
        <a:bodyPr/>
        <a:lstStyle/>
        <a:p>
          <a:endParaRPr lang="zh-CN" altLang="en-US"/>
        </a:p>
      </dgm:t>
    </dgm:pt>
    <dgm:pt modelId="{947A5A78-3570-43EA-AA72-DAC2D211AE96}">
      <dgm:prSet phldrT="[文本]"/>
      <dgm:spPr/>
      <dgm:t>
        <a:bodyPr/>
        <a:lstStyle/>
        <a:p>
          <a:r>
            <a:rPr lang="zh-CN" altLang="en-US" dirty="0">
              <a:latin typeface="+mn-lt"/>
              <a:ea typeface="+mn-ea"/>
              <a:cs typeface="+mn-ea"/>
              <a:sym typeface="+mn-lt"/>
            </a:rPr>
            <a:t>插入运算</a:t>
          </a:r>
        </a:p>
      </dgm:t>
    </dgm:pt>
    <dgm:pt modelId="{010BCBD2-FC60-4715-8051-86E36A5D1451}" cxnId="{17E07136-E228-4AF5-B33A-7149A12F452B}" type="parTrans">
      <dgm:prSet/>
      <dgm:spPr/>
      <dgm:t>
        <a:bodyPr/>
        <a:lstStyle/>
        <a:p>
          <a:endParaRPr lang="zh-CN" altLang="en-US"/>
        </a:p>
      </dgm:t>
    </dgm:pt>
    <dgm:pt modelId="{06E578C1-E816-4160-86AC-62751CBB6E04}" cxnId="{17E07136-E228-4AF5-B33A-7149A12F452B}" type="sibTrans">
      <dgm:prSet/>
      <dgm:spPr/>
      <dgm:t>
        <a:bodyPr/>
        <a:lstStyle/>
        <a:p>
          <a:endParaRPr lang="zh-CN" altLang="en-US"/>
        </a:p>
      </dgm:t>
    </dgm:pt>
    <dgm:pt modelId="{95DBCDB5-E3A4-4E67-A92F-CE5F7DE4B5C9}">
      <dgm:prSet phldrT="[文本]"/>
      <dgm:spPr/>
      <dgm:t>
        <a:bodyPr/>
        <a:lstStyle/>
        <a:p>
          <a:r>
            <a:rPr lang="zh-CN" altLang="en-US" dirty="0">
              <a:latin typeface="+mn-lt"/>
              <a:ea typeface="+mn-ea"/>
              <a:cs typeface="+mn-ea"/>
              <a:sym typeface="+mn-lt"/>
            </a:rPr>
            <a:t>删除运算</a:t>
          </a:r>
        </a:p>
      </dgm:t>
    </dgm:pt>
    <dgm:pt modelId="{CAADDDF4-22B9-4AB9-B14A-73D6A4190C29}" cxnId="{A6E20741-A655-4F16-BFAA-9D6557BB2986}" type="parTrans">
      <dgm:prSet/>
      <dgm:spPr/>
      <dgm:t>
        <a:bodyPr/>
        <a:lstStyle/>
        <a:p>
          <a:endParaRPr lang="zh-CN" altLang="en-US"/>
        </a:p>
      </dgm:t>
    </dgm:pt>
    <dgm:pt modelId="{BBB1C1F9-E2BE-4E34-AC3A-E75CC598C77A}" cxnId="{A6E20741-A655-4F16-BFAA-9D6557BB2986}" type="sibTrans">
      <dgm:prSet/>
      <dgm:spPr/>
      <dgm:t>
        <a:bodyPr/>
        <a:lstStyle/>
        <a:p>
          <a:endParaRPr lang="zh-CN" altLang="en-US"/>
        </a:p>
      </dgm:t>
    </dgm:pt>
    <dgm:pt modelId="{C1C726F4-AEB5-4009-9843-9E4515BCBF71}">
      <dgm:prSet phldrT="[文本]"/>
      <dgm:spPr/>
      <dgm:t>
        <a:bodyPr/>
        <a:lstStyle/>
        <a:p>
          <a:r>
            <a:rPr lang="zh-CN" altLang="en-US" dirty="0">
              <a:latin typeface="+mn-lt"/>
              <a:ea typeface="+mn-ea"/>
              <a:cs typeface="+mn-ea"/>
              <a:sym typeface="+mn-lt"/>
            </a:rPr>
            <a:t>修改运算</a:t>
          </a:r>
        </a:p>
      </dgm:t>
    </dgm:pt>
    <dgm:pt modelId="{CFA8C15B-5792-4413-9850-8AC322B9698D}" cxnId="{9287EC5C-4B2C-408B-8BF6-4C534DEBB794}" type="parTrans">
      <dgm:prSet/>
      <dgm:spPr/>
      <dgm:t>
        <a:bodyPr/>
        <a:lstStyle/>
        <a:p>
          <a:endParaRPr lang="zh-CN" altLang="en-US"/>
        </a:p>
      </dgm:t>
    </dgm:pt>
    <dgm:pt modelId="{676602C0-0CD2-4A1C-909A-3C9E911C216A}" cxnId="{9287EC5C-4B2C-408B-8BF6-4C534DEBB794}" type="sibTrans">
      <dgm:prSet/>
      <dgm:spPr/>
      <dgm:t>
        <a:bodyPr/>
        <a:lstStyle/>
        <a:p>
          <a:endParaRPr lang="zh-CN" altLang="en-US"/>
        </a:p>
      </dgm:t>
    </dgm:pt>
    <dgm:pt modelId="{D3BB87B3-22F9-436F-8A56-1C6AB20AFD61}">
      <dgm:prSet phldrT="[文本]"/>
      <dgm:spPr>
        <a:solidFill>
          <a:srgbClr val="FF3300"/>
        </a:solidFill>
      </dgm:spPr>
      <dgm:t>
        <a:bodyPr/>
        <a:lstStyle/>
        <a:p>
          <a:r>
            <a:rPr lang="zh-CN" altLang="en-US" dirty="0">
              <a:latin typeface="+mn-lt"/>
              <a:ea typeface="+mn-ea"/>
              <a:cs typeface="+mn-ea"/>
              <a:sym typeface="+mn-lt"/>
            </a:rPr>
            <a:t>查找运算</a:t>
          </a:r>
        </a:p>
      </dgm:t>
    </dgm:pt>
    <dgm:pt modelId="{BD3704C6-1205-414D-B1DF-AED863789C79}" cxnId="{73E92908-ED11-4216-B3EB-229A4FC53D06}" type="parTrans">
      <dgm:prSet/>
      <dgm:spPr/>
      <dgm:t>
        <a:bodyPr/>
        <a:lstStyle/>
        <a:p>
          <a:endParaRPr lang="zh-CN" altLang="en-US"/>
        </a:p>
      </dgm:t>
    </dgm:pt>
    <dgm:pt modelId="{D49D89F6-1C1A-4B27-ACA1-CE5069C412CC}" cxnId="{73E92908-ED11-4216-B3EB-229A4FC53D06}" type="sibTrans">
      <dgm:prSet/>
      <dgm:spPr/>
      <dgm:t>
        <a:bodyPr/>
        <a:lstStyle/>
        <a:p>
          <a:endParaRPr lang="zh-CN" altLang="en-US"/>
        </a:p>
      </dgm:t>
    </dgm:pt>
    <dgm:pt modelId="{BFC78336-DCF1-485D-99A1-CC216F34237C}">
      <dgm:prSet phldrT="[文本]"/>
      <dgm:spPr/>
      <dgm:t>
        <a:bodyPr/>
        <a:lstStyle/>
        <a:p>
          <a:r>
            <a:rPr lang="zh-CN" altLang="en-US" dirty="0">
              <a:latin typeface="+mn-lt"/>
              <a:ea typeface="+mn-ea"/>
              <a:cs typeface="+mn-ea"/>
              <a:sym typeface="+mn-lt"/>
            </a:rPr>
            <a:t>排序运算</a:t>
          </a:r>
        </a:p>
      </dgm:t>
    </dgm:pt>
    <dgm:pt modelId="{26D4C600-7029-477E-81DD-6BF7C63ED123}" cxnId="{70917B87-7E58-450D-9AAA-D86B7ADD7494}" type="parTrans">
      <dgm:prSet/>
      <dgm:spPr/>
      <dgm:t>
        <a:bodyPr/>
        <a:lstStyle/>
        <a:p>
          <a:endParaRPr lang="zh-CN" altLang="en-US"/>
        </a:p>
      </dgm:t>
    </dgm:pt>
    <dgm:pt modelId="{FF19E1F4-FBAA-45C8-8CAE-CCBE8F5C0F2A}" cxnId="{70917B87-7E58-450D-9AAA-D86B7ADD7494}" type="sibTrans">
      <dgm:prSet/>
      <dgm:spPr/>
      <dgm:t>
        <a:bodyPr/>
        <a:lstStyle/>
        <a:p>
          <a:endParaRPr lang="zh-CN" altLang="en-US"/>
        </a:p>
      </dgm:t>
    </dgm:pt>
    <dgm:pt modelId="{3452061E-13E2-4C73-B349-3157FA323C6E}">
      <dgm:prSet phldrT="[文本]"/>
      <dgm:spPr/>
      <dgm:t>
        <a:bodyPr/>
        <a:lstStyle/>
        <a:p>
          <a:r>
            <a:rPr lang="zh-CN" altLang="en-US" dirty="0">
              <a:latin typeface="+mn-lt"/>
              <a:ea typeface="+mn-ea"/>
              <a:cs typeface="+mn-ea"/>
              <a:sym typeface="+mn-lt"/>
            </a:rPr>
            <a:t>链式结构</a:t>
          </a:r>
        </a:p>
      </dgm:t>
    </dgm:pt>
    <dgm:pt modelId="{FA0F6768-6ADD-4998-8126-5156401B56C5}" cxnId="{A7E40DCD-E4F8-495B-B78B-5B80CC994453}" type="parTrans">
      <dgm:prSet/>
      <dgm:spPr/>
      <dgm:t>
        <a:bodyPr/>
        <a:lstStyle/>
        <a:p>
          <a:endParaRPr lang="zh-CN" altLang="en-US"/>
        </a:p>
      </dgm:t>
    </dgm:pt>
    <dgm:pt modelId="{1DB61ECA-5877-4B4A-BBAF-AB85EEE5C820}" cxnId="{A7E40DCD-E4F8-495B-B78B-5B80CC994453}" type="sibTrans">
      <dgm:prSet/>
      <dgm:spPr/>
      <dgm:t>
        <a:bodyPr/>
        <a:lstStyle/>
        <a:p>
          <a:endParaRPr lang="zh-CN" altLang="en-US"/>
        </a:p>
      </dgm:t>
    </dgm:pt>
    <dgm:pt modelId="{3AF04ED5-E5AD-4777-8ACC-EFCF492EC822}">
      <dgm:prSet phldrT="[文本]"/>
      <dgm:spPr/>
      <dgm:t>
        <a:bodyPr/>
        <a:lstStyle/>
        <a:p>
          <a:r>
            <a:rPr lang="zh-CN" altLang="en-US" dirty="0">
              <a:latin typeface="+mn-lt"/>
              <a:ea typeface="+mn-ea"/>
              <a:cs typeface="+mn-ea"/>
              <a:sym typeface="+mn-lt"/>
            </a:rPr>
            <a:t>树结构</a:t>
          </a:r>
        </a:p>
      </dgm:t>
    </dgm:pt>
    <dgm:pt modelId="{F2CF2EA7-0A59-4E9F-9E7B-1C3472EFBE30}" cxnId="{4FD3993C-E1C6-41D6-AC8F-05465D6EAB00}" type="parTrans">
      <dgm:prSet/>
      <dgm:spPr/>
      <dgm:t>
        <a:bodyPr/>
        <a:lstStyle/>
        <a:p>
          <a:endParaRPr lang="zh-CN" altLang="en-US"/>
        </a:p>
      </dgm:t>
    </dgm:pt>
    <dgm:pt modelId="{1996C344-5E33-48C0-A17B-14D827431330}" cxnId="{4FD3993C-E1C6-41D6-AC8F-05465D6EAB00}" type="sibTrans">
      <dgm:prSet/>
      <dgm:spPr/>
      <dgm:t>
        <a:bodyPr/>
        <a:lstStyle/>
        <a:p>
          <a:endParaRPr lang="zh-CN" altLang="en-US"/>
        </a:p>
      </dgm:t>
    </dgm:pt>
    <dgm:pt modelId="{40253CA6-B570-4847-A2BC-722A0D26E6C8}">
      <dgm:prSet phldrT="[文本]"/>
      <dgm:spPr/>
      <dgm:t>
        <a:bodyPr/>
        <a:lstStyle/>
        <a:p>
          <a:r>
            <a:rPr lang="zh-CN" altLang="en-US" dirty="0">
              <a:latin typeface="+mn-lt"/>
              <a:ea typeface="+mn-ea"/>
              <a:cs typeface="+mn-ea"/>
              <a:sym typeface="+mn-lt"/>
            </a:rPr>
            <a:t>图结构</a:t>
          </a:r>
        </a:p>
      </dgm:t>
    </dgm:pt>
    <dgm:pt modelId="{D57216AA-580C-40F0-8F61-7730FD1080D2}" cxnId="{59018CCE-3725-4E2C-943A-CB99775F9C8E}" type="parTrans">
      <dgm:prSet/>
      <dgm:spPr/>
      <dgm:t>
        <a:bodyPr/>
        <a:lstStyle/>
        <a:p>
          <a:endParaRPr lang="zh-CN" altLang="en-US"/>
        </a:p>
      </dgm:t>
    </dgm:pt>
    <dgm:pt modelId="{CC32A772-B908-4FCC-8634-BE4F5FCEA3EF}" cxnId="{59018CCE-3725-4E2C-943A-CB99775F9C8E}" type="sibTrans">
      <dgm:prSet/>
      <dgm:spPr/>
      <dgm:t>
        <a:bodyPr/>
        <a:lstStyle/>
        <a:p>
          <a:endParaRPr lang="zh-CN" altLang="en-US"/>
        </a:p>
      </dgm:t>
    </dgm:pt>
    <dgm:pt modelId="{EBB9B033-CD08-4943-B447-4E08F84400B0}" type="pres">
      <dgm:prSet presAssocID="{A96B2411-DC16-462C-9978-AF5F0BCC8F89}" presName="Name0" presStyleCnt="0">
        <dgm:presLayoutVars>
          <dgm:chPref val="1"/>
          <dgm:dir/>
          <dgm:animOne val="branch"/>
          <dgm:animLvl val="lvl"/>
          <dgm:resizeHandles val="exact"/>
        </dgm:presLayoutVars>
      </dgm:prSet>
      <dgm:spPr/>
      <dgm:t>
        <a:bodyPr/>
        <a:lstStyle/>
        <a:p>
          <a:endParaRPr lang="zh-CN" altLang="en-US"/>
        </a:p>
      </dgm:t>
    </dgm:pt>
    <dgm:pt modelId="{E892AAAD-A825-4B10-9758-883271F9D088}" type="pres">
      <dgm:prSet presAssocID="{24ABB9F3-0A4C-4320-8978-27F6643618DF}" presName="root1" presStyleCnt="0"/>
      <dgm:spPr/>
    </dgm:pt>
    <dgm:pt modelId="{289364D4-62C3-4470-8C7F-B490175B1EE6}" type="pres">
      <dgm:prSet presAssocID="{24ABB9F3-0A4C-4320-8978-27F6643618DF}" presName="LevelOneTextNode" presStyleLbl="node0" presStyleIdx="0" presStyleCnt="1">
        <dgm:presLayoutVars>
          <dgm:chPref val="3"/>
        </dgm:presLayoutVars>
      </dgm:prSet>
      <dgm:spPr/>
      <dgm:t>
        <a:bodyPr/>
        <a:lstStyle/>
        <a:p>
          <a:endParaRPr lang="zh-CN" altLang="en-US"/>
        </a:p>
      </dgm:t>
    </dgm:pt>
    <dgm:pt modelId="{AB687326-620A-4BEA-A12E-3614CCC95DC6}" type="pres">
      <dgm:prSet presAssocID="{24ABB9F3-0A4C-4320-8978-27F6643618DF}" presName="level2hierChild" presStyleCnt="0"/>
      <dgm:spPr/>
    </dgm:pt>
    <dgm:pt modelId="{0BBCAC59-83FF-4F39-9477-11267436B0BC}" type="pres">
      <dgm:prSet presAssocID="{322AE856-1454-4EB0-8E7B-1956A64D7956}" presName="conn2-1" presStyleLbl="parChTrans1D2" presStyleIdx="0" presStyleCnt="3"/>
      <dgm:spPr/>
      <dgm:t>
        <a:bodyPr/>
        <a:lstStyle/>
        <a:p>
          <a:endParaRPr lang="zh-CN" altLang="en-US"/>
        </a:p>
      </dgm:t>
    </dgm:pt>
    <dgm:pt modelId="{4FB9D346-12E8-4565-A57F-1E70A54AB37A}" type="pres">
      <dgm:prSet presAssocID="{322AE856-1454-4EB0-8E7B-1956A64D7956}" presName="connTx" presStyleLbl="parChTrans1D2" presStyleIdx="0" presStyleCnt="3"/>
      <dgm:spPr/>
      <dgm:t>
        <a:bodyPr/>
        <a:lstStyle/>
        <a:p>
          <a:endParaRPr lang="zh-CN" altLang="en-US"/>
        </a:p>
      </dgm:t>
    </dgm:pt>
    <dgm:pt modelId="{9BB060E6-CACC-4D6C-8182-F0667B0EB18F}" type="pres">
      <dgm:prSet presAssocID="{62A2BA7D-8D73-46D2-B136-DC236B0FA708}" presName="root2" presStyleCnt="0"/>
      <dgm:spPr/>
    </dgm:pt>
    <dgm:pt modelId="{16ECAC38-518A-47EE-8BD4-9FD0840D4B82}" type="pres">
      <dgm:prSet presAssocID="{62A2BA7D-8D73-46D2-B136-DC236B0FA708}" presName="LevelTwoTextNode" presStyleLbl="node2" presStyleIdx="0" presStyleCnt="3">
        <dgm:presLayoutVars>
          <dgm:chPref val="3"/>
        </dgm:presLayoutVars>
      </dgm:prSet>
      <dgm:spPr/>
      <dgm:t>
        <a:bodyPr/>
        <a:lstStyle/>
        <a:p>
          <a:endParaRPr lang="zh-CN" altLang="en-US"/>
        </a:p>
      </dgm:t>
    </dgm:pt>
    <dgm:pt modelId="{F10A83BA-18F8-4CD4-8FFA-EA8A7998F352}" type="pres">
      <dgm:prSet presAssocID="{62A2BA7D-8D73-46D2-B136-DC236B0FA708}" presName="level3hierChild" presStyleCnt="0"/>
      <dgm:spPr/>
    </dgm:pt>
    <dgm:pt modelId="{D6AC20A8-F52C-41E7-A11F-5A4B1B60A714}" type="pres">
      <dgm:prSet presAssocID="{45A05C54-EC53-4281-B2F4-C80D41EFE07C}" presName="conn2-1" presStyleLbl="parChTrans1D3" presStyleIdx="0" presStyleCnt="9"/>
      <dgm:spPr/>
      <dgm:t>
        <a:bodyPr/>
        <a:lstStyle/>
        <a:p>
          <a:endParaRPr lang="zh-CN" altLang="en-US"/>
        </a:p>
      </dgm:t>
    </dgm:pt>
    <dgm:pt modelId="{A6D64D25-24C5-4595-AB80-243F592B6452}" type="pres">
      <dgm:prSet presAssocID="{45A05C54-EC53-4281-B2F4-C80D41EFE07C}" presName="connTx" presStyleLbl="parChTrans1D3" presStyleIdx="0" presStyleCnt="9"/>
      <dgm:spPr/>
      <dgm:t>
        <a:bodyPr/>
        <a:lstStyle/>
        <a:p>
          <a:endParaRPr lang="zh-CN" altLang="en-US"/>
        </a:p>
      </dgm:t>
    </dgm:pt>
    <dgm:pt modelId="{6211BB73-91AE-4A15-A420-7A4E9ECA8E25}" type="pres">
      <dgm:prSet presAssocID="{9F70255F-1144-4F29-843D-01180F586314}" presName="root2" presStyleCnt="0"/>
      <dgm:spPr/>
    </dgm:pt>
    <dgm:pt modelId="{CA2411B4-EC87-4940-826C-689EAF2ADD5C}" type="pres">
      <dgm:prSet presAssocID="{9F70255F-1144-4F29-843D-01180F586314}" presName="LevelTwoTextNode" presStyleLbl="node3" presStyleIdx="0" presStyleCnt="9" custScaleX="300581">
        <dgm:presLayoutVars>
          <dgm:chPref val="3"/>
        </dgm:presLayoutVars>
      </dgm:prSet>
      <dgm:spPr/>
      <dgm:t>
        <a:bodyPr/>
        <a:lstStyle/>
        <a:p>
          <a:endParaRPr lang="zh-CN" altLang="en-US"/>
        </a:p>
      </dgm:t>
    </dgm:pt>
    <dgm:pt modelId="{63805E67-E20B-4BA7-AD7A-374F73298136}" type="pres">
      <dgm:prSet presAssocID="{9F70255F-1144-4F29-843D-01180F586314}" presName="level3hierChild" presStyleCnt="0"/>
      <dgm:spPr/>
    </dgm:pt>
    <dgm:pt modelId="{11163C56-239A-4C48-B1C2-C82990B2F389}" type="pres">
      <dgm:prSet presAssocID="{33DE039D-9933-463A-9860-574540D8AD0B}" presName="conn2-1" presStyleLbl="parChTrans1D3" presStyleIdx="1" presStyleCnt="9"/>
      <dgm:spPr/>
      <dgm:t>
        <a:bodyPr/>
        <a:lstStyle/>
        <a:p>
          <a:endParaRPr lang="zh-CN" altLang="en-US"/>
        </a:p>
      </dgm:t>
    </dgm:pt>
    <dgm:pt modelId="{F2FB7FDD-C506-4276-87AC-E4FC2DDB5C5C}" type="pres">
      <dgm:prSet presAssocID="{33DE039D-9933-463A-9860-574540D8AD0B}" presName="connTx" presStyleLbl="parChTrans1D3" presStyleIdx="1" presStyleCnt="9"/>
      <dgm:spPr/>
      <dgm:t>
        <a:bodyPr/>
        <a:lstStyle/>
        <a:p>
          <a:endParaRPr lang="zh-CN" altLang="en-US"/>
        </a:p>
      </dgm:t>
    </dgm:pt>
    <dgm:pt modelId="{F457594A-1A0C-4620-83FB-6F0840E10DC5}" type="pres">
      <dgm:prSet presAssocID="{A9C91238-9E54-42D7-9BB7-AF4E30A08069}" presName="root2" presStyleCnt="0"/>
      <dgm:spPr/>
    </dgm:pt>
    <dgm:pt modelId="{0848E00F-8704-4377-B25A-DAD92674F808}" type="pres">
      <dgm:prSet presAssocID="{A9C91238-9E54-42D7-9BB7-AF4E30A08069}" presName="LevelTwoTextNode" presStyleLbl="node3" presStyleIdx="1" presStyleCnt="9">
        <dgm:presLayoutVars>
          <dgm:chPref val="3"/>
        </dgm:presLayoutVars>
      </dgm:prSet>
      <dgm:spPr/>
      <dgm:t>
        <a:bodyPr/>
        <a:lstStyle/>
        <a:p>
          <a:endParaRPr lang="zh-CN" altLang="en-US"/>
        </a:p>
      </dgm:t>
    </dgm:pt>
    <dgm:pt modelId="{18B9ACD7-2A61-4D16-BE3B-25C65660251C}" type="pres">
      <dgm:prSet presAssocID="{A9C91238-9E54-42D7-9BB7-AF4E30A08069}" presName="level3hierChild" presStyleCnt="0"/>
      <dgm:spPr/>
    </dgm:pt>
    <dgm:pt modelId="{69AA4998-02A8-4314-8274-A97EFEE58F69}" type="pres">
      <dgm:prSet presAssocID="{F2CF2EA7-0A59-4E9F-9E7B-1C3472EFBE30}" presName="conn2-1" presStyleLbl="parChTrans1D4" presStyleIdx="0" presStyleCnt="2"/>
      <dgm:spPr/>
      <dgm:t>
        <a:bodyPr/>
        <a:lstStyle/>
        <a:p>
          <a:endParaRPr lang="zh-CN" altLang="en-US"/>
        </a:p>
      </dgm:t>
    </dgm:pt>
    <dgm:pt modelId="{301822AC-A6EE-4545-8AD2-F56DBBD97D9A}" type="pres">
      <dgm:prSet presAssocID="{F2CF2EA7-0A59-4E9F-9E7B-1C3472EFBE30}" presName="connTx" presStyleLbl="parChTrans1D4" presStyleIdx="0" presStyleCnt="2"/>
      <dgm:spPr/>
      <dgm:t>
        <a:bodyPr/>
        <a:lstStyle/>
        <a:p>
          <a:endParaRPr lang="zh-CN" altLang="en-US"/>
        </a:p>
      </dgm:t>
    </dgm:pt>
    <dgm:pt modelId="{D1F1356F-B9D5-4F6A-AF40-316158F4A0D9}" type="pres">
      <dgm:prSet presAssocID="{3AF04ED5-E5AD-4777-8ACC-EFCF492EC822}" presName="root2" presStyleCnt="0"/>
      <dgm:spPr/>
    </dgm:pt>
    <dgm:pt modelId="{27C1DD5A-4DE1-4D34-BF99-B55763485F5F}" type="pres">
      <dgm:prSet presAssocID="{3AF04ED5-E5AD-4777-8ACC-EFCF492EC822}" presName="LevelTwoTextNode" presStyleLbl="node4" presStyleIdx="0" presStyleCnt="2">
        <dgm:presLayoutVars>
          <dgm:chPref val="3"/>
        </dgm:presLayoutVars>
      </dgm:prSet>
      <dgm:spPr/>
      <dgm:t>
        <a:bodyPr/>
        <a:lstStyle/>
        <a:p>
          <a:endParaRPr lang="zh-CN" altLang="en-US"/>
        </a:p>
      </dgm:t>
    </dgm:pt>
    <dgm:pt modelId="{7B628AA7-26CF-4A40-8C41-E93C5359937D}" type="pres">
      <dgm:prSet presAssocID="{3AF04ED5-E5AD-4777-8ACC-EFCF492EC822}" presName="level3hierChild" presStyleCnt="0"/>
      <dgm:spPr/>
    </dgm:pt>
    <dgm:pt modelId="{A0B08AE4-A3EB-4176-8117-5034F0469192}" type="pres">
      <dgm:prSet presAssocID="{D57216AA-580C-40F0-8F61-7730FD1080D2}" presName="conn2-1" presStyleLbl="parChTrans1D4" presStyleIdx="1" presStyleCnt="2"/>
      <dgm:spPr/>
      <dgm:t>
        <a:bodyPr/>
        <a:lstStyle/>
        <a:p>
          <a:endParaRPr lang="zh-CN" altLang="en-US"/>
        </a:p>
      </dgm:t>
    </dgm:pt>
    <dgm:pt modelId="{FCCC415B-ED9E-4CEF-8C12-62727E57DA9C}" type="pres">
      <dgm:prSet presAssocID="{D57216AA-580C-40F0-8F61-7730FD1080D2}" presName="connTx" presStyleLbl="parChTrans1D4" presStyleIdx="1" presStyleCnt="2"/>
      <dgm:spPr/>
      <dgm:t>
        <a:bodyPr/>
        <a:lstStyle/>
        <a:p>
          <a:endParaRPr lang="zh-CN" altLang="en-US"/>
        </a:p>
      </dgm:t>
    </dgm:pt>
    <dgm:pt modelId="{4483668A-7693-4533-8452-E7440134718B}" type="pres">
      <dgm:prSet presAssocID="{40253CA6-B570-4847-A2BC-722A0D26E6C8}" presName="root2" presStyleCnt="0"/>
      <dgm:spPr/>
    </dgm:pt>
    <dgm:pt modelId="{AC3483A0-DE79-4A15-92B8-B4F1A7EC42C8}" type="pres">
      <dgm:prSet presAssocID="{40253CA6-B570-4847-A2BC-722A0D26E6C8}" presName="LevelTwoTextNode" presStyleLbl="node4" presStyleIdx="1" presStyleCnt="2">
        <dgm:presLayoutVars>
          <dgm:chPref val="3"/>
        </dgm:presLayoutVars>
      </dgm:prSet>
      <dgm:spPr/>
      <dgm:t>
        <a:bodyPr/>
        <a:lstStyle/>
        <a:p>
          <a:endParaRPr lang="zh-CN" altLang="en-US"/>
        </a:p>
      </dgm:t>
    </dgm:pt>
    <dgm:pt modelId="{CF32361E-299F-413A-8690-D458709D9C99}" type="pres">
      <dgm:prSet presAssocID="{40253CA6-B570-4847-A2BC-722A0D26E6C8}" presName="level3hierChild" presStyleCnt="0"/>
      <dgm:spPr/>
    </dgm:pt>
    <dgm:pt modelId="{07DFF6C3-18DC-4F08-A374-1DB056B939F6}" type="pres">
      <dgm:prSet presAssocID="{89DC8932-717E-47A0-934A-E60AD133CB73}" presName="conn2-1" presStyleLbl="parChTrans1D2" presStyleIdx="1" presStyleCnt="3"/>
      <dgm:spPr/>
      <dgm:t>
        <a:bodyPr/>
        <a:lstStyle/>
        <a:p>
          <a:endParaRPr lang="zh-CN" altLang="en-US"/>
        </a:p>
      </dgm:t>
    </dgm:pt>
    <dgm:pt modelId="{40DA70A5-E0F2-4C19-993B-0A0424BD0B58}" type="pres">
      <dgm:prSet presAssocID="{89DC8932-717E-47A0-934A-E60AD133CB73}" presName="connTx" presStyleLbl="parChTrans1D2" presStyleIdx="1" presStyleCnt="3"/>
      <dgm:spPr/>
      <dgm:t>
        <a:bodyPr/>
        <a:lstStyle/>
        <a:p>
          <a:endParaRPr lang="zh-CN" altLang="en-US"/>
        </a:p>
      </dgm:t>
    </dgm:pt>
    <dgm:pt modelId="{EC219274-1169-4F21-90EA-835A2CF6062C}" type="pres">
      <dgm:prSet presAssocID="{F07FD081-7676-420C-9189-03B4DE6D5DCE}" presName="root2" presStyleCnt="0"/>
      <dgm:spPr/>
    </dgm:pt>
    <dgm:pt modelId="{10DC5356-5669-4EEB-80DA-45642DEE7761}" type="pres">
      <dgm:prSet presAssocID="{F07FD081-7676-420C-9189-03B4DE6D5DCE}" presName="LevelTwoTextNode" presStyleLbl="node2" presStyleIdx="1" presStyleCnt="3" custScaleX="216482" custLinFactNeighborX="285" custLinFactNeighborY="16557">
        <dgm:presLayoutVars>
          <dgm:chPref val="3"/>
        </dgm:presLayoutVars>
      </dgm:prSet>
      <dgm:spPr/>
      <dgm:t>
        <a:bodyPr/>
        <a:lstStyle/>
        <a:p>
          <a:endParaRPr lang="zh-CN" altLang="en-US"/>
        </a:p>
      </dgm:t>
    </dgm:pt>
    <dgm:pt modelId="{96D25839-24B3-4F14-82F3-6368B67A16E9}" type="pres">
      <dgm:prSet presAssocID="{F07FD081-7676-420C-9189-03B4DE6D5DCE}" presName="level3hierChild" presStyleCnt="0"/>
      <dgm:spPr/>
    </dgm:pt>
    <dgm:pt modelId="{52A35EE1-0E39-47B0-AE12-EB8FFA76665A}" type="pres">
      <dgm:prSet presAssocID="{E0E6FC69-0F7C-4A1D-9183-905A330339FC}" presName="conn2-1" presStyleLbl="parChTrans1D3" presStyleIdx="2" presStyleCnt="9"/>
      <dgm:spPr/>
      <dgm:t>
        <a:bodyPr/>
        <a:lstStyle/>
        <a:p>
          <a:endParaRPr lang="zh-CN" altLang="en-US"/>
        </a:p>
      </dgm:t>
    </dgm:pt>
    <dgm:pt modelId="{E0B4A03F-785C-47E8-BEFF-2F1F52773277}" type="pres">
      <dgm:prSet presAssocID="{E0E6FC69-0F7C-4A1D-9183-905A330339FC}" presName="connTx" presStyleLbl="parChTrans1D3" presStyleIdx="2" presStyleCnt="9"/>
      <dgm:spPr/>
      <dgm:t>
        <a:bodyPr/>
        <a:lstStyle/>
        <a:p>
          <a:endParaRPr lang="zh-CN" altLang="en-US"/>
        </a:p>
      </dgm:t>
    </dgm:pt>
    <dgm:pt modelId="{79DD4578-5B5B-42C8-9322-0A1456EB85D4}" type="pres">
      <dgm:prSet presAssocID="{0BCA741C-3E4D-467A-8AC8-A3AA66A637AE}" presName="root2" presStyleCnt="0"/>
      <dgm:spPr/>
    </dgm:pt>
    <dgm:pt modelId="{E58AE112-5951-4214-B14C-1E473817C495}" type="pres">
      <dgm:prSet presAssocID="{0BCA741C-3E4D-467A-8AC8-A3AA66A637AE}" presName="LevelTwoTextNode" presStyleLbl="node3" presStyleIdx="2" presStyleCnt="9">
        <dgm:presLayoutVars>
          <dgm:chPref val="3"/>
        </dgm:presLayoutVars>
      </dgm:prSet>
      <dgm:spPr/>
      <dgm:t>
        <a:bodyPr/>
        <a:lstStyle/>
        <a:p>
          <a:endParaRPr lang="zh-CN" altLang="en-US"/>
        </a:p>
      </dgm:t>
    </dgm:pt>
    <dgm:pt modelId="{BC1271E5-6B44-450B-BE26-564DEC01A0B5}" type="pres">
      <dgm:prSet presAssocID="{0BCA741C-3E4D-467A-8AC8-A3AA66A637AE}" presName="level3hierChild" presStyleCnt="0"/>
      <dgm:spPr/>
    </dgm:pt>
    <dgm:pt modelId="{DA4320B4-8809-490D-ACD4-776D5DDD8293}" type="pres">
      <dgm:prSet presAssocID="{FA0F6768-6ADD-4998-8126-5156401B56C5}" presName="conn2-1" presStyleLbl="parChTrans1D3" presStyleIdx="3" presStyleCnt="9"/>
      <dgm:spPr/>
      <dgm:t>
        <a:bodyPr/>
        <a:lstStyle/>
        <a:p>
          <a:endParaRPr lang="zh-CN" altLang="en-US"/>
        </a:p>
      </dgm:t>
    </dgm:pt>
    <dgm:pt modelId="{8EB98DCE-7A3C-418C-811E-6069410364A0}" type="pres">
      <dgm:prSet presAssocID="{FA0F6768-6ADD-4998-8126-5156401B56C5}" presName="connTx" presStyleLbl="parChTrans1D3" presStyleIdx="3" presStyleCnt="9"/>
      <dgm:spPr/>
      <dgm:t>
        <a:bodyPr/>
        <a:lstStyle/>
        <a:p>
          <a:endParaRPr lang="zh-CN" altLang="en-US"/>
        </a:p>
      </dgm:t>
    </dgm:pt>
    <dgm:pt modelId="{325D50E6-5220-4365-BBA5-F0EE8050A3AD}" type="pres">
      <dgm:prSet presAssocID="{3452061E-13E2-4C73-B349-3157FA323C6E}" presName="root2" presStyleCnt="0"/>
      <dgm:spPr/>
    </dgm:pt>
    <dgm:pt modelId="{437AD372-5396-4AAF-A11C-855FAA6DC816}" type="pres">
      <dgm:prSet presAssocID="{3452061E-13E2-4C73-B349-3157FA323C6E}" presName="LevelTwoTextNode" presStyleLbl="node3" presStyleIdx="3" presStyleCnt="9">
        <dgm:presLayoutVars>
          <dgm:chPref val="3"/>
        </dgm:presLayoutVars>
      </dgm:prSet>
      <dgm:spPr/>
      <dgm:t>
        <a:bodyPr/>
        <a:lstStyle/>
        <a:p>
          <a:endParaRPr lang="zh-CN" altLang="en-US"/>
        </a:p>
      </dgm:t>
    </dgm:pt>
    <dgm:pt modelId="{D36F4B51-D544-4923-88F7-3868E84598EE}" type="pres">
      <dgm:prSet presAssocID="{3452061E-13E2-4C73-B349-3157FA323C6E}" presName="level3hierChild" presStyleCnt="0"/>
      <dgm:spPr/>
    </dgm:pt>
    <dgm:pt modelId="{46CACD35-3C43-4183-BD88-C64874869325}" type="pres">
      <dgm:prSet presAssocID="{72BDCEB5-E6AE-4365-815F-A51C5742A8A8}" presName="conn2-1" presStyleLbl="parChTrans1D2" presStyleIdx="2" presStyleCnt="3"/>
      <dgm:spPr/>
      <dgm:t>
        <a:bodyPr/>
        <a:lstStyle/>
        <a:p>
          <a:endParaRPr lang="zh-CN" altLang="en-US"/>
        </a:p>
      </dgm:t>
    </dgm:pt>
    <dgm:pt modelId="{1E173077-E60E-4E81-AA74-C71226B0D2D0}" type="pres">
      <dgm:prSet presAssocID="{72BDCEB5-E6AE-4365-815F-A51C5742A8A8}" presName="connTx" presStyleLbl="parChTrans1D2" presStyleIdx="2" presStyleCnt="3"/>
      <dgm:spPr/>
      <dgm:t>
        <a:bodyPr/>
        <a:lstStyle/>
        <a:p>
          <a:endParaRPr lang="zh-CN" altLang="en-US"/>
        </a:p>
      </dgm:t>
    </dgm:pt>
    <dgm:pt modelId="{A40E54BB-D207-4712-89DF-D8A550BE5484}" type="pres">
      <dgm:prSet presAssocID="{0A1C0214-6986-445B-974F-C041BA440A6D}" presName="root2" presStyleCnt="0"/>
      <dgm:spPr/>
    </dgm:pt>
    <dgm:pt modelId="{75D98B10-7C46-43A8-A348-FA1A95366FD3}" type="pres">
      <dgm:prSet presAssocID="{0A1C0214-6986-445B-974F-C041BA440A6D}" presName="LevelTwoTextNode" presStyleLbl="node2" presStyleIdx="2" presStyleCnt="3">
        <dgm:presLayoutVars>
          <dgm:chPref val="3"/>
        </dgm:presLayoutVars>
      </dgm:prSet>
      <dgm:spPr/>
      <dgm:t>
        <a:bodyPr/>
        <a:lstStyle/>
        <a:p>
          <a:endParaRPr lang="zh-CN" altLang="en-US"/>
        </a:p>
      </dgm:t>
    </dgm:pt>
    <dgm:pt modelId="{03879F0D-0B54-422F-99CD-9F022EA2CBFE}" type="pres">
      <dgm:prSet presAssocID="{0A1C0214-6986-445B-974F-C041BA440A6D}" presName="level3hierChild" presStyleCnt="0"/>
      <dgm:spPr/>
    </dgm:pt>
    <dgm:pt modelId="{CD44D7E2-BD0D-4DDC-A4D3-34C167473DA1}" type="pres">
      <dgm:prSet presAssocID="{010BCBD2-FC60-4715-8051-86E36A5D1451}" presName="conn2-1" presStyleLbl="parChTrans1D3" presStyleIdx="4" presStyleCnt="9"/>
      <dgm:spPr/>
      <dgm:t>
        <a:bodyPr/>
        <a:lstStyle/>
        <a:p>
          <a:endParaRPr lang="zh-CN" altLang="en-US"/>
        </a:p>
      </dgm:t>
    </dgm:pt>
    <dgm:pt modelId="{689C2128-4506-405E-9734-2FB10753292D}" type="pres">
      <dgm:prSet presAssocID="{010BCBD2-FC60-4715-8051-86E36A5D1451}" presName="connTx" presStyleLbl="parChTrans1D3" presStyleIdx="4" presStyleCnt="9"/>
      <dgm:spPr/>
      <dgm:t>
        <a:bodyPr/>
        <a:lstStyle/>
        <a:p>
          <a:endParaRPr lang="zh-CN" altLang="en-US"/>
        </a:p>
      </dgm:t>
    </dgm:pt>
    <dgm:pt modelId="{A1DB6E1C-C973-498F-96B4-7E0DEC8D9616}" type="pres">
      <dgm:prSet presAssocID="{947A5A78-3570-43EA-AA72-DAC2D211AE96}" presName="root2" presStyleCnt="0"/>
      <dgm:spPr/>
    </dgm:pt>
    <dgm:pt modelId="{323B10B6-089B-46BF-B6F0-7A307630A7CC}" type="pres">
      <dgm:prSet presAssocID="{947A5A78-3570-43EA-AA72-DAC2D211AE96}" presName="LevelTwoTextNode" presStyleLbl="node3" presStyleIdx="4" presStyleCnt="9">
        <dgm:presLayoutVars>
          <dgm:chPref val="3"/>
        </dgm:presLayoutVars>
      </dgm:prSet>
      <dgm:spPr/>
      <dgm:t>
        <a:bodyPr/>
        <a:lstStyle/>
        <a:p>
          <a:endParaRPr lang="zh-CN" altLang="en-US"/>
        </a:p>
      </dgm:t>
    </dgm:pt>
    <dgm:pt modelId="{DF8F8C95-4269-478E-B792-B4314DB4AD31}" type="pres">
      <dgm:prSet presAssocID="{947A5A78-3570-43EA-AA72-DAC2D211AE96}" presName="level3hierChild" presStyleCnt="0"/>
      <dgm:spPr/>
    </dgm:pt>
    <dgm:pt modelId="{B6EA75C3-BDA9-4698-B87E-2F64C78807DE}" type="pres">
      <dgm:prSet presAssocID="{CAADDDF4-22B9-4AB9-B14A-73D6A4190C29}" presName="conn2-1" presStyleLbl="parChTrans1D3" presStyleIdx="5" presStyleCnt="9"/>
      <dgm:spPr/>
      <dgm:t>
        <a:bodyPr/>
        <a:lstStyle/>
        <a:p>
          <a:endParaRPr lang="zh-CN" altLang="en-US"/>
        </a:p>
      </dgm:t>
    </dgm:pt>
    <dgm:pt modelId="{441D21E9-9AA6-4EDE-8CE0-54246757344E}" type="pres">
      <dgm:prSet presAssocID="{CAADDDF4-22B9-4AB9-B14A-73D6A4190C29}" presName="connTx" presStyleLbl="parChTrans1D3" presStyleIdx="5" presStyleCnt="9"/>
      <dgm:spPr/>
      <dgm:t>
        <a:bodyPr/>
        <a:lstStyle/>
        <a:p>
          <a:endParaRPr lang="zh-CN" altLang="en-US"/>
        </a:p>
      </dgm:t>
    </dgm:pt>
    <dgm:pt modelId="{48E83874-7F5A-4482-BB99-1A00BFEFD450}" type="pres">
      <dgm:prSet presAssocID="{95DBCDB5-E3A4-4E67-A92F-CE5F7DE4B5C9}" presName="root2" presStyleCnt="0"/>
      <dgm:spPr/>
    </dgm:pt>
    <dgm:pt modelId="{BBC49AC0-467B-4772-A63F-64647B771549}" type="pres">
      <dgm:prSet presAssocID="{95DBCDB5-E3A4-4E67-A92F-CE5F7DE4B5C9}" presName="LevelTwoTextNode" presStyleLbl="node3" presStyleIdx="5" presStyleCnt="9">
        <dgm:presLayoutVars>
          <dgm:chPref val="3"/>
        </dgm:presLayoutVars>
      </dgm:prSet>
      <dgm:spPr/>
      <dgm:t>
        <a:bodyPr/>
        <a:lstStyle/>
        <a:p>
          <a:endParaRPr lang="zh-CN" altLang="en-US"/>
        </a:p>
      </dgm:t>
    </dgm:pt>
    <dgm:pt modelId="{867483EA-1063-4CBD-A8EF-D0683D7D5603}" type="pres">
      <dgm:prSet presAssocID="{95DBCDB5-E3A4-4E67-A92F-CE5F7DE4B5C9}" presName="level3hierChild" presStyleCnt="0"/>
      <dgm:spPr/>
    </dgm:pt>
    <dgm:pt modelId="{997CC87B-5037-4CB1-BA79-A2E2C62ED436}" type="pres">
      <dgm:prSet presAssocID="{CFA8C15B-5792-4413-9850-8AC322B9698D}" presName="conn2-1" presStyleLbl="parChTrans1D3" presStyleIdx="6" presStyleCnt="9"/>
      <dgm:spPr/>
      <dgm:t>
        <a:bodyPr/>
        <a:lstStyle/>
        <a:p>
          <a:endParaRPr lang="zh-CN" altLang="en-US"/>
        </a:p>
      </dgm:t>
    </dgm:pt>
    <dgm:pt modelId="{6C4E92F7-E260-4C0E-BBB8-1F84919A2399}" type="pres">
      <dgm:prSet presAssocID="{CFA8C15B-5792-4413-9850-8AC322B9698D}" presName="connTx" presStyleLbl="parChTrans1D3" presStyleIdx="6" presStyleCnt="9"/>
      <dgm:spPr/>
      <dgm:t>
        <a:bodyPr/>
        <a:lstStyle/>
        <a:p>
          <a:endParaRPr lang="zh-CN" altLang="en-US"/>
        </a:p>
      </dgm:t>
    </dgm:pt>
    <dgm:pt modelId="{EED1F873-747E-4231-B7F7-BC5D31AAA3F4}" type="pres">
      <dgm:prSet presAssocID="{C1C726F4-AEB5-4009-9843-9E4515BCBF71}" presName="root2" presStyleCnt="0"/>
      <dgm:spPr/>
    </dgm:pt>
    <dgm:pt modelId="{5DD6F8E7-104E-40D3-8159-931158D7758D}" type="pres">
      <dgm:prSet presAssocID="{C1C726F4-AEB5-4009-9843-9E4515BCBF71}" presName="LevelTwoTextNode" presStyleLbl="node3" presStyleIdx="6" presStyleCnt="9">
        <dgm:presLayoutVars>
          <dgm:chPref val="3"/>
        </dgm:presLayoutVars>
      </dgm:prSet>
      <dgm:spPr/>
      <dgm:t>
        <a:bodyPr/>
        <a:lstStyle/>
        <a:p>
          <a:endParaRPr lang="zh-CN" altLang="en-US"/>
        </a:p>
      </dgm:t>
    </dgm:pt>
    <dgm:pt modelId="{C4E7F7E6-B033-48C4-A2DE-224DB6D74432}" type="pres">
      <dgm:prSet presAssocID="{C1C726F4-AEB5-4009-9843-9E4515BCBF71}" presName="level3hierChild" presStyleCnt="0"/>
      <dgm:spPr/>
    </dgm:pt>
    <dgm:pt modelId="{940E049A-F7DF-4595-939D-66553F85181E}" type="pres">
      <dgm:prSet presAssocID="{BD3704C6-1205-414D-B1DF-AED863789C79}" presName="conn2-1" presStyleLbl="parChTrans1D3" presStyleIdx="7" presStyleCnt="9"/>
      <dgm:spPr/>
      <dgm:t>
        <a:bodyPr/>
        <a:lstStyle/>
        <a:p>
          <a:endParaRPr lang="zh-CN" altLang="en-US"/>
        </a:p>
      </dgm:t>
    </dgm:pt>
    <dgm:pt modelId="{5B6352D3-1EC8-4287-AB47-C7F43D988A64}" type="pres">
      <dgm:prSet presAssocID="{BD3704C6-1205-414D-B1DF-AED863789C79}" presName="connTx" presStyleLbl="parChTrans1D3" presStyleIdx="7" presStyleCnt="9"/>
      <dgm:spPr/>
      <dgm:t>
        <a:bodyPr/>
        <a:lstStyle/>
        <a:p>
          <a:endParaRPr lang="zh-CN" altLang="en-US"/>
        </a:p>
      </dgm:t>
    </dgm:pt>
    <dgm:pt modelId="{3F786E89-3D53-4729-AFAA-3346D5515EF1}" type="pres">
      <dgm:prSet presAssocID="{D3BB87B3-22F9-436F-8A56-1C6AB20AFD61}" presName="root2" presStyleCnt="0"/>
      <dgm:spPr/>
    </dgm:pt>
    <dgm:pt modelId="{AA38CFE2-47E6-4A3D-A9CB-3E0E2C8B38EC}" type="pres">
      <dgm:prSet presAssocID="{D3BB87B3-22F9-436F-8A56-1C6AB20AFD61}" presName="LevelTwoTextNode" presStyleLbl="node3" presStyleIdx="7" presStyleCnt="9">
        <dgm:presLayoutVars>
          <dgm:chPref val="3"/>
        </dgm:presLayoutVars>
      </dgm:prSet>
      <dgm:spPr/>
      <dgm:t>
        <a:bodyPr/>
        <a:lstStyle/>
        <a:p>
          <a:endParaRPr lang="zh-CN" altLang="en-US"/>
        </a:p>
      </dgm:t>
    </dgm:pt>
    <dgm:pt modelId="{9981BB44-5CCE-47DD-9BF5-8FB8046EED1B}" type="pres">
      <dgm:prSet presAssocID="{D3BB87B3-22F9-436F-8A56-1C6AB20AFD61}" presName="level3hierChild" presStyleCnt="0"/>
      <dgm:spPr/>
    </dgm:pt>
    <dgm:pt modelId="{D0B25EBF-EF06-464B-BE67-4FCEDFE94839}" type="pres">
      <dgm:prSet presAssocID="{26D4C600-7029-477E-81DD-6BF7C63ED123}" presName="conn2-1" presStyleLbl="parChTrans1D3" presStyleIdx="8" presStyleCnt="9"/>
      <dgm:spPr/>
      <dgm:t>
        <a:bodyPr/>
        <a:lstStyle/>
        <a:p>
          <a:endParaRPr lang="zh-CN" altLang="en-US"/>
        </a:p>
      </dgm:t>
    </dgm:pt>
    <dgm:pt modelId="{D2239582-DAB6-47F8-A47A-5B2F17D417CC}" type="pres">
      <dgm:prSet presAssocID="{26D4C600-7029-477E-81DD-6BF7C63ED123}" presName="connTx" presStyleLbl="parChTrans1D3" presStyleIdx="8" presStyleCnt="9"/>
      <dgm:spPr/>
      <dgm:t>
        <a:bodyPr/>
        <a:lstStyle/>
        <a:p>
          <a:endParaRPr lang="zh-CN" altLang="en-US"/>
        </a:p>
      </dgm:t>
    </dgm:pt>
    <dgm:pt modelId="{CA90F339-1B7F-4795-A860-830AE55FB4C0}" type="pres">
      <dgm:prSet presAssocID="{BFC78336-DCF1-485D-99A1-CC216F34237C}" presName="root2" presStyleCnt="0"/>
      <dgm:spPr/>
    </dgm:pt>
    <dgm:pt modelId="{77A6741B-87B7-4DC4-8875-E859A9D33FDA}" type="pres">
      <dgm:prSet presAssocID="{BFC78336-DCF1-485D-99A1-CC216F34237C}" presName="LevelTwoTextNode" presStyleLbl="node3" presStyleIdx="8" presStyleCnt="9">
        <dgm:presLayoutVars>
          <dgm:chPref val="3"/>
        </dgm:presLayoutVars>
      </dgm:prSet>
      <dgm:spPr/>
      <dgm:t>
        <a:bodyPr/>
        <a:lstStyle/>
        <a:p>
          <a:endParaRPr lang="zh-CN" altLang="en-US"/>
        </a:p>
      </dgm:t>
    </dgm:pt>
    <dgm:pt modelId="{9A7861CA-76AA-45ED-8665-CE95340C1638}" type="pres">
      <dgm:prSet presAssocID="{BFC78336-DCF1-485D-99A1-CC216F34237C}" presName="level3hierChild" presStyleCnt="0"/>
      <dgm:spPr/>
    </dgm:pt>
  </dgm:ptLst>
  <dgm:cxnLst>
    <dgm:cxn modelId="{18B6DF18-8AF1-497F-B89B-D22687460776}" type="presOf" srcId="{C1C726F4-AEB5-4009-9843-9E4515BCBF71}" destId="{5DD6F8E7-104E-40D3-8159-931158D7758D}" srcOrd="0" destOrd="0" presId="urn:microsoft.com/office/officeart/2008/layout/HorizontalMultiLevelHierarchy"/>
    <dgm:cxn modelId="{AAD9696B-FDA3-4DC2-AFA2-28FEBD1CF8D3}" type="presOf" srcId="{CAADDDF4-22B9-4AB9-B14A-73D6A4190C29}" destId="{B6EA75C3-BDA9-4698-B87E-2F64C78807DE}" srcOrd="0" destOrd="0" presId="urn:microsoft.com/office/officeart/2008/layout/HorizontalMultiLevelHierarchy"/>
    <dgm:cxn modelId="{65B218E6-1A4E-4E78-82AD-A5C3866FCA36}" type="presOf" srcId="{26D4C600-7029-477E-81DD-6BF7C63ED123}" destId="{D0B25EBF-EF06-464B-BE67-4FCEDFE94839}" srcOrd="0" destOrd="0" presId="urn:microsoft.com/office/officeart/2008/layout/HorizontalMultiLevelHierarchy"/>
    <dgm:cxn modelId="{2E93F994-21F7-4FD9-8B80-FDF97B199ABD}" type="presOf" srcId="{F07FD081-7676-420C-9189-03B4DE6D5DCE}" destId="{10DC5356-5669-4EEB-80DA-45642DEE7761}" srcOrd="0" destOrd="0" presId="urn:microsoft.com/office/officeart/2008/layout/HorizontalMultiLevelHierarchy"/>
    <dgm:cxn modelId="{40C07515-0F69-457F-A4F1-41492883AD57}" srcId="{62A2BA7D-8D73-46D2-B136-DC236B0FA708}" destId="{9F70255F-1144-4F29-843D-01180F586314}" srcOrd="0" destOrd="0" parTransId="{45A05C54-EC53-4281-B2F4-C80D41EFE07C}" sibTransId="{95FCA461-EF95-4B27-9EB4-52F68A9E18B9}"/>
    <dgm:cxn modelId="{0B40502D-3C9D-4B0F-9278-96919EFE74F6}" type="presOf" srcId="{72BDCEB5-E6AE-4365-815F-A51C5742A8A8}" destId="{46CACD35-3C43-4183-BD88-C64874869325}" srcOrd="0" destOrd="0" presId="urn:microsoft.com/office/officeart/2008/layout/HorizontalMultiLevelHierarchy"/>
    <dgm:cxn modelId="{DF8D74D9-1A99-464C-B686-2D574901FD9B}" type="presOf" srcId="{BFC78336-DCF1-485D-99A1-CC216F34237C}" destId="{77A6741B-87B7-4DC4-8875-E859A9D33FDA}" srcOrd="0" destOrd="0" presId="urn:microsoft.com/office/officeart/2008/layout/HorizontalMultiLevelHierarchy"/>
    <dgm:cxn modelId="{44FC0731-6AA8-49A8-A248-E481EBE484DF}" type="presOf" srcId="{010BCBD2-FC60-4715-8051-86E36A5D1451}" destId="{CD44D7E2-BD0D-4DDC-A4D3-34C167473DA1}" srcOrd="0" destOrd="0" presId="urn:microsoft.com/office/officeart/2008/layout/HorizontalMultiLevelHierarchy"/>
    <dgm:cxn modelId="{296E1FA2-4A46-43FE-B219-B644963BCFBC}" srcId="{24ABB9F3-0A4C-4320-8978-27F6643618DF}" destId="{F07FD081-7676-420C-9189-03B4DE6D5DCE}" srcOrd="1" destOrd="0" parTransId="{89DC8932-717E-47A0-934A-E60AD133CB73}" sibTransId="{6435B591-DB6B-4091-8ACE-C954DF441291}"/>
    <dgm:cxn modelId="{70917B87-7E58-450D-9AAA-D86B7ADD7494}" srcId="{0A1C0214-6986-445B-974F-C041BA440A6D}" destId="{BFC78336-DCF1-485D-99A1-CC216F34237C}" srcOrd="4" destOrd="0" parTransId="{26D4C600-7029-477E-81DD-6BF7C63ED123}" sibTransId="{FF19E1F4-FBAA-45C8-8CAE-CCBE8F5C0F2A}"/>
    <dgm:cxn modelId="{F55D3BA9-EF1C-4BF7-927E-A8F54F923458}" srcId="{62A2BA7D-8D73-46D2-B136-DC236B0FA708}" destId="{A9C91238-9E54-42D7-9BB7-AF4E30A08069}" srcOrd="1" destOrd="0" parTransId="{33DE039D-9933-463A-9860-574540D8AD0B}" sibTransId="{AFDB399E-5A55-40CA-8604-F179D5729E7A}"/>
    <dgm:cxn modelId="{1C19DC81-2A23-49D2-8772-F15073DC80F5}" type="presOf" srcId="{F2CF2EA7-0A59-4E9F-9E7B-1C3472EFBE30}" destId="{301822AC-A6EE-4545-8AD2-F56DBBD97D9A}" srcOrd="1" destOrd="0" presId="urn:microsoft.com/office/officeart/2008/layout/HorizontalMultiLevelHierarchy"/>
    <dgm:cxn modelId="{9EA976A6-4A77-4764-A8F5-7EA3F39A7318}" type="presOf" srcId="{26D4C600-7029-477E-81DD-6BF7C63ED123}" destId="{D2239582-DAB6-47F8-A47A-5B2F17D417CC}" srcOrd="1" destOrd="0" presId="urn:microsoft.com/office/officeart/2008/layout/HorizontalMultiLevelHierarchy"/>
    <dgm:cxn modelId="{35CE220A-60FA-4B15-9668-FA2B196A34B5}" type="presOf" srcId="{3452061E-13E2-4C73-B349-3157FA323C6E}" destId="{437AD372-5396-4AAF-A11C-855FAA6DC816}" srcOrd="0" destOrd="0" presId="urn:microsoft.com/office/officeart/2008/layout/HorizontalMultiLevelHierarchy"/>
    <dgm:cxn modelId="{A6E20741-A655-4F16-BFAA-9D6557BB2986}" srcId="{0A1C0214-6986-445B-974F-C041BA440A6D}" destId="{95DBCDB5-E3A4-4E67-A92F-CE5F7DE4B5C9}" srcOrd="1" destOrd="0" parTransId="{CAADDDF4-22B9-4AB9-B14A-73D6A4190C29}" sibTransId="{BBB1C1F9-E2BE-4E34-AC3A-E75CC598C77A}"/>
    <dgm:cxn modelId="{88D72121-BD63-414B-B31D-993CCF2F82E7}" type="presOf" srcId="{322AE856-1454-4EB0-8E7B-1956A64D7956}" destId="{0BBCAC59-83FF-4F39-9477-11267436B0BC}" srcOrd="0" destOrd="0" presId="urn:microsoft.com/office/officeart/2008/layout/HorizontalMultiLevelHierarchy"/>
    <dgm:cxn modelId="{D22C7482-2D74-41D5-9729-3CC9903F9604}" type="presOf" srcId="{010BCBD2-FC60-4715-8051-86E36A5D1451}" destId="{689C2128-4506-405E-9734-2FB10753292D}" srcOrd="1" destOrd="0" presId="urn:microsoft.com/office/officeart/2008/layout/HorizontalMultiLevelHierarchy"/>
    <dgm:cxn modelId="{2C3E07C7-E5DB-42C1-99CD-E02713B9AAED}" type="presOf" srcId="{9F70255F-1144-4F29-843D-01180F586314}" destId="{CA2411B4-EC87-4940-826C-689EAF2ADD5C}" srcOrd="0" destOrd="0" presId="urn:microsoft.com/office/officeart/2008/layout/HorizontalMultiLevelHierarchy"/>
    <dgm:cxn modelId="{831E0810-7E34-43E0-8D8D-A1D352FD07BD}" type="presOf" srcId="{0BCA741C-3E4D-467A-8AC8-A3AA66A637AE}" destId="{E58AE112-5951-4214-B14C-1E473817C495}" srcOrd="0" destOrd="0" presId="urn:microsoft.com/office/officeart/2008/layout/HorizontalMultiLevelHierarchy"/>
    <dgm:cxn modelId="{D5B4F5C4-8289-4180-A14D-6E6BCB7A2C2A}" srcId="{24ABB9F3-0A4C-4320-8978-27F6643618DF}" destId="{62A2BA7D-8D73-46D2-B136-DC236B0FA708}" srcOrd="0" destOrd="0" parTransId="{322AE856-1454-4EB0-8E7B-1956A64D7956}" sibTransId="{FD20E2D8-245C-41E1-ADB8-F57985263646}"/>
    <dgm:cxn modelId="{D07794E4-1C5D-4DC8-B0C0-C7C426AC6101}" type="presOf" srcId="{E0E6FC69-0F7C-4A1D-9183-905A330339FC}" destId="{E0B4A03F-785C-47E8-BEFF-2F1F52773277}" srcOrd="1" destOrd="0" presId="urn:microsoft.com/office/officeart/2008/layout/HorizontalMultiLevelHierarchy"/>
    <dgm:cxn modelId="{A1449A3A-8FA3-42E2-B0FB-A113B00C9450}" type="presOf" srcId="{BD3704C6-1205-414D-B1DF-AED863789C79}" destId="{5B6352D3-1EC8-4287-AB47-C7F43D988A64}" srcOrd="1" destOrd="0" presId="urn:microsoft.com/office/officeart/2008/layout/HorizontalMultiLevelHierarchy"/>
    <dgm:cxn modelId="{6B499E63-EB63-49AA-ABBC-F5ED5FEA7552}" type="presOf" srcId="{A96B2411-DC16-462C-9978-AF5F0BCC8F89}" destId="{EBB9B033-CD08-4943-B447-4E08F84400B0}" srcOrd="0" destOrd="0" presId="urn:microsoft.com/office/officeart/2008/layout/HorizontalMultiLevelHierarchy"/>
    <dgm:cxn modelId="{91622C71-E6A3-4CE6-BAFF-3E5D066A3816}" type="presOf" srcId="{CFA8C15B-5792-4413-9850-8AC322B9698D}" destId="{997CC87B-5037-4CB1-BA79-A2E2C62ED436}" srcOrd="0" destOrd="0" presId="urn:microsoft.com/office/officeart/2008/layout/HorizontalMultiLevelHierarchy"/>
    <dgm:cxn modelId="{8E10A620-3AD9-47F9-BEF7-F5A0853349FA}" type="presOf" srcId="{89DC8932-717E-47A0-934A-E60AD133CB73}" destId="{07DFF6C3-18DC-4F08-A374-1DB056B939F6}" srcOrd="0" destOrd="0" presId="urn:microsoft.com/office/officeart/2008/layout/HorizontalMultiLevelHierarchy"/>
    <dgm:cxn modelId="{E6BD9E16-85ED-4722-8F9D-6508D8CCEC8F}" type="presOf" srcId="{3AF04ED5-E5AD-4777-8ACC-EFCF492EC822}" destId="{27C1DD5A-4DE1-4D34-BF99-B55763485F5F}" srcOrd="0" destOrd="0" presId="urn:microsoft.com/office/officeart/2008/layout/HorizontalMultiLevelHierarchy"/>
    <dgm:cxn modelId="{9E723B14-9FC7-4BD3-B126-E9492409B332}" type="presOf" srcId="{72BDCEB5-E6AE-4365-815F-A51C5742A8A8}" destId="{1E173077-E60E-4E81-AA74-C71226B0D2D0}" srcOrd="1" destOrd="0" presId="urn:microsoft.com/office/officeart/2008/layout/HorizontalMultiLevelHierarchy"/>
    <dgm:cxn modelId="{4FD3993C-E1C6-41D6-AC8F-05465D6EAB00}" srcId="{A9C91238-9E54-42D7-9BB7-AF4E30A08069}" destId="{3AF04ED5-E5AD-4777-8ACC-EFCF492EC822}" srcOrd="0" destOrd="0" parTransId="{F2CF2EA7-0A59-4E9F-9E7B-1C3472EFBE30}" sibTransId="{1996C344-5E33-48C0-A17B-14D827431330}"/>
    <dgm:cxn modelId="{8E5D83FC-3605-436A-AD8D-9940A3802646}" type="presOf" srcId="{FA0F6768-6ADD-4998-8126-5156401B56C5}" destId="{DA4320B4-8809-490D-ACD4-776D5DDD8293}" srcOrd="0" destOrd="0" presId="urn:microsoft.com/office/officeart/2008/layout/HorizontalMultiLevelHierarchy"/>
    <dgm:cxn modelId="{E28B4408-E9CD-4B13-B72D-0360B98089D9}" type="presOf" srcId="{A9C91238-9E54-42D7-9BB7-AF4E30A08069}" destId="{0848E00F-8704-4377-B25A-DAD92674F808}" srcOrd="0" destOrd="0" presId="urn:microsoft.com/office/officeart/2008/layout/HorizontalMultiLevelHierarchy"/>
    <dgm:cxn modelId="{59018CCE-3725-4E2C-943A-CB99775F9C8E}" srcId="{A9C91238-9E54-42D7-9BB7-AF4E30A08069}" destId="{40253CA6-B570-4847-A2BC-722A0D26E6C8}" srcOrd="1" destOrd="0" parTransId="{D57216AA-580C-40F0-8F61-7730FD1080D2}" sibTransId="{CC32A772-B908-4FCC-8634-BE4F5FCEA3EF}"/>
    <dgm:cxn modelId="{44A23A47-CDF5-47BA-8D53-E07DC7997D87}" type="presOf" srcId="{45A05C54-EC53-4281-B2F4-C80D41EFE07C}" destId="{A6D64D25-24C5-4595-AB80-243F592B6452}" srcOrd="1" destOrd="0" presId="urn:microsoft.com/office/officeart/2008/layout/HorizontalMultiLevelHierarchy"/>
    <dgm:cxn modelId="{9287EC5C-4B2C-408B-8BF6-4C534DEBB794}" srcId="{0A1C0214-6986-445B-974F-C041BA440A6D}" destId="{C1C726F4-AEB5-4009-9843-9E4515BCBF71}" srcOrd="2" destOrd="0" parTransId="{CFA8C15B-5792-4413-9850-8AC322B9698D}" sibTransId="{676602C0-0CD2-4A1C-909A-3C9E911C216A}"/>
    <dgm:cxn modelId="{92C85868-03B1-4EF5-B2DD-3F01E8832B4C}" type="presOf" srcId="{D57216AA-580C-40F0-8F61-7730FD1080D2}" destId="{A0B08AE4-A3EB-4176-8117-5034F0469192}" srcOrd="0" destOrd="0" presId="urn:microsoft.com/office/officeart/2008/layout/HorizontalMultiLevelHierarchy"/>
    <dgm:cxn modelId="{0DA853EB-0380-457A-BFEA-FBE8CF9DB92C}" type="presOf" srcId="{33DE039D-9933-463A-9860-574540D8AD0B}" destId="{11163C56-239A-4C48-B1C2-C82990B2F389}" srcOrd="0" destOrd="0" presId="urn:microsoft.com/office/officeart/2008/layout/HorizontalMultiLevelHierarchy"/>
    <dgm:cxn modelId="{73E92908-ED11-4216-B3EB-229A4FC53D06}" srcId="{0A1C0214-6986-445B-974F-C041BA440A6D}" destId="{D3BB87B3-22F9-436F-8A56-1C6AB20AFD61}" srcOrd="3" destOrd="0" parTransId="{BD3704C6-1205-414D-B1DF-AED863789C79}" sibTransId="{D49D89F6-1C1A-4B27-ACA1-CE5069C412CC}"/>
    <dgm:cxn modelId="{14D95158-BE0C-44DA-8C19-66CFAF4EB7AC}" type="presOf" srcId="{FA0F6768-6ADD-4998-8126-5156401B56C5}" destId="{8EB98DCE-7A3C-418C-811E-6069410364A0}" srcOrd="1" destOrd="0" presId="urn:microsoft.com/office/officeart/2008/layout/HorizontalMultiLevelHierarchy"/>
    <dgm:cxn modelId="{F2DF6C96-1FB2-4930-BF19-DDB8B94AC488}" type="presOf" srcId="{CAADDDF4-22B9-4AB9-B14A-73D6A4190C29}" destId="{441D21E9-9AA6-4EDE-8CE0-54246757344E}" srcOrd="1" destOrd="0" presId="urn:microsoft.com/office/officeart/2008/layout/HorizontalMultiLevelHierarchy"/>
    <dgm:cxn modelId="{AE33949D-BF3F-4665-9D99-7DAF22D4CC37}" srcId="{24ABB9F3-0A4C-4320-8978-27F6643618DF}" destId="{0A1C0214-6986-445B-974F-C041BA440A6D}" srcOrd="2" destOrd="0" parTransId="{72BDCEB5-E6AE-4365-815F-A51C5742A8A8}" sibTransId="{E6F456E1-1933-4257-A113-FFE85CEC0672}"/>
    <dgm:cxn modelId="{9F2DF551-CC4A-4004-B29E-42784E343968}" type="presOf" srcId="{322AE856-1454-4EB0-8E7B-1956A64D7956}" destId="{4FB9D346-12E8-4565-A57F-1E70A54AB37A}" srcOrd="1" destOrd="0" presId="urn:microsoft.com/office/officeart/2008/layout/HorizontalMultiLevelHierarchy"/>
    <dgm:cxn modelId="{E1D7053C-4270-4FB7-A5F5-69C223B9F247}" type="presOf" srcId="{89DC8932-717E-47A0-934A-E60AD133CB73}" destId="{40DA70A5-E0F2-4C19-993B-0A0424BD0B58}" srcOrd="1" destOrd="0" presId="urn:microsoft.com/office/officeart/2008/layout/HorizontalMultiLevelHierarchy"/>
    <dgm:cxn modelId="{3D63F3E5-FB84-4732-95DE-7702FB211526}" type="presOf" srcId="{D3BB87B3-22F9-436F-8A56-1C6AB20AFD61}" destId="{AA38CFE2-47E6-4A3D-A9CB-3E0E2C8B38EC}" srcOrd="0" destOrd="0" presId="urn:microsoft.com/office/officeart/2008/layout/HorizontalMultiLevelHierarchy"/>
    <dgm:cxn modelId="{54C83077-6032-42F4-B0C9-2656197174A3}" type="presOf" srcId="{95DBCDB5-E3A4-4E67-A92F-CE5F7DE4B5C9}" destId="{BBC49AC0-467B-4772-A63F-64647B771549}" srcOrd="0" destOrd="0" presId="urn:microsoft.com/office/officeart/2008/layout/HorizontalMultiLevelHierarchy"/>
    <dgm:cxn modelId="{A7E40DCD-E4F8-495B-B78B-5B80CC994453}" srcId="{F07FD081-7676-420C-9189-03B4DE6D5DCE}" destId="{3452061E-13E2-4C73-B349-3157FA323C6E}" srcOrd="1" destOrd="0" parTransId="{FA0F6768-6ADD-4998-8126-5156401B56C5}" sibTransId="{1DB61ECA-5877-4B4A-BBAF-AB85EEE5C820}"/>
    <dgm:cxn modelId="{95FF49C6-D2F9-4E31-A3F7-A367B776C611}" type="presOf" srcId="{62A2BA7D-8D73-46D2-B136-DC236B0FA708}" destId="{16ECAC38-518A-47EE-8BD4-9FD0840D4B82}" srcOrd="0" destOrd="0" presId="urn:microsoft.com/office/officeart/2008/layout/HorizontalMultiLevelHierarchy"/>
    <dgm:cxn modelId="{ADABB627-B6A4-4788-960B-EF554230C796}" type="presOf" srcId="{CFA8C15B-5792-4413-9850-8AC322B9698D}" destId="{6C4E92F7-E260-4C0E-BBB8-1F84919A2399}" srcOrd="1" destOrd="0" presId="urn:microsoft.com/office/officeart/2008/layout/HorizontalMultiLevelHierarchy"/>
    <dgm:cxn modelId="{3B47CF77-16D1-4DD5-B800-C0CC9EAEAEC6}" type="presOf" srcId="{24ABB9F3-0A4C-4320-8978-27F6643618DF}" destId="{289364D4-62C3-4470-8C7F-B490175B1EE6}" srcOrd="0" destOrd="0" presId="urn:microsoft.com/office/officeart/2008/layout/HorizontalMultiLevelHierarchy"/>
    <dgm:cxn modelId="{8D22C810-55B4-40FE-8603-3984A272DAFF}" type="presOf" srcId="{F2CF2EA7-0A59-4E9F-9E7B-1C3472EFBE30}" destId="{69AA4998-02A8-4314-8274-A97EFEE58F69}" srcOrd="0" destOrd="0" presId="urn:microsoft.com/office/officeart/2008/layout/HorizontalMultiLevelHierarchy"/>
    <dgm:cxn modelId="{B9B32B1B-B63B-4802-BA5D-09AB9798CC01}" type="presOf" srcId="{33DE039D-9933-463A-9860-574540D8AD0B}" destId="{F2FB7FDD-C506-4276-87AC-E4FC2DDB5C5C}" srcOrd="1" destOrd="0" presId="urn:microsoft.com/office/officeart/2008/layout/HorizontalMultiLevelHierarchy"/>
    <dgm:cxn modelId="{0A859380-1FB6-4CBF-83E4-4EFE9A229FA5}" type="presOf" srcId="{0A1C0214-6986-445B-974F-C041BA440A6D}" destId="{75D98B10-7C46-43A8-A348-FA1A95366FD3}" srcOrd="0" destOrd="0" presId="urn:microsoft.com/office/officeart/2008/layout/HorizontalMultiLevelHierarchy"/>
    <dgm:cxn modelId="{1DC6D98F-15E1-4D56-A265-196B7C4C24A4}" type="presOf" srcId="{45A05C54-EC53-4281-B2F4-C80D41EFE07C}" destId="{D6AC20A8-F52C-41E7-A11F-5A4B1B60A714}" srcOrd="0" destOrd="0" presId="urn:microsoft.com/office/officeart/2008/layout/HorizontalMultiLevelHierarchy"/>
    <dgm:cxn modelId="{6A7F7FD2-0874-4BE3-888A-A2B5A8FC4C8C}" type="presOf" srcId="{D57216AA-580C-40F0-8F61-7730FD1080D2}" destId="{FCCC415B-ED9E-4CEF-8C12-62727E57DA9C}" srcOrd="1" destOrd="0" presId="urn:microsoft.com/office/officeart/2008/layout/HorizontalMultiLevelHierarchy"/>
    <dgm:cxn modelId="{43B41984-1EC7-4661-9EF8-6AB2C72596BF}" type="presOf" srcId="{947A5A78-3570-43EA-AA72-DAC2D211AE96}" destId="{323B10B6-089B-46BF-B6F0-7A307630A7CC}" srcOrd="0" destOrd="0" presId="urn:microsoft.com/office/officeart/2008/layout/HorizontalMultiLevelHierarchy"/>
    <dgm:cxn modelId="{AC5F77F5-9582-42BD-ACE4-E3483A890931}" srcId="{A96B2411-DC16-462C-9978-AF5F0BCC8F89}" destId="{24ABB9F3-0A4C-4320-8978-27F6643618DF}" srcOrd="0" destOrd="0" parTransId="{01C08DA1-FEE9-4773-8B0C-E5EF8025317F}" sibTransId="{A4B68712-60F4-4A17-9D91-735F1D6DBDDE}"/>
    <dgm:cxn modelId="{9A006125-848A-4B59-8C89-9EBD74EC432C}" srcId="{F07FD081-7676-420C-9189-03B4DE6D5DCE}" destId="{0BCA741C-3E4D-467A-8AC8-A3AA66A637AE}" srcOrd="0" destOrd="0" parTransId="{E0E6FC69-0F7C-4A1D-9183-905A330339FC}" sibTransId="{071CECA6-B2F3-4C3A-A741-FB5F89F1BF2E}"/>
    <dgm:cxn modelId="{17E07136-E228-4AF5-B33A-7149A12F452B}" srcId="{0A1C0214-6986-445B-974F-C041BA440A6D}" destId="{947A5A78-3570-43EA-AA72-DAC2D211AE96}" srcOrd="0" destOrd="0" parTransId="{010BCBD2-FC60-4715-8051-86E36A5D1451}" sibTransId="{06E578C1-E816-4160-86AC-62751CBB6E04}"/>
    <dgm:cxn modelId="{EBA718B5-6C19-4479-A997-B89857DAD3F1}" type="presOf" srcId="{BD3704C6-1205-414D-B1DF-AED863789C79}" destId="{940E049A-F7DF-4595-939D-66553F85181E}" srcOrd="0" destOrd="0" presId="urn:microsoft.com/office/officeart/2008/layout/HorizontalMultiLevelHierarchy"/>
    <dgm:cxn modelId="{C5E36DB2-5739-4642-A5AC-175D5084975C}" type="presOf" srcId="{40253CA6-B570-4847-A2BC-722A0D26E6C8}" destId="{AC3483A0-DE79-4A15-92B8-B4F1A7EC42C8}" srcOrd="0" destOrd="0" presId="urn:microsoft.com/office/officeart/2008/layout/HorizontalMultiLevelHierarchy"/>
    <dgm:cxn modelId="{A0683E90-3E0E-49A0-9446-DB47142B8768}" type="presOf" srcId="{E0E6FC69-0F7C-4A1D-9183-905A330339FC}" destId="{52A35EE1-0E39-47B0-AE12-EB8FFA76665A}" srcOrd="0" destOrd="0" presId="urn:microsoft.com/office/officeart/2008/layout/HorizontalMultiLevelHierarchy"/>
    <dgm:cxn modelId="{C6BEB2E0-F329-45F7-AE49-2B9D66ECD55E}" type="presParOf" srcId="{EBB9B033-CD08-4943-B447-4E08F84400B0}" destId="{E892AAAD-A825-4B10-9758-883271F9D088}" srcOrd="0" destOrd="0" presId="urn:microsoft.com/office/officeart/2008/layout/HorizontalMultiLevelHierarchy"/>
    <dgm:cxn modelId="{AAB8706B-6752-45DC-9575-0E2F75C69B41}" type="presParOf" srcId="{E892AAAD-A825-4B10-9758-883271F9D088}" destId="{289364D4-62C3-4470-8C7F-B490175B1EE6}" srcOrd="0" destOrd="0" presId="urn:microsoft.com/office/officeart/2008/layout/HorizontalMultiLevelHierarchy"/>
    <dgm:cxn modelId="{31470CFB-456D-4F9A-99B5-3516D567837C}" type="presParOf" srcId="{E892AAAD-A825-4B10-9758-883271F9D088}" destId="{AB687326-620A-4BEA-A12E-3614CCC95DC6}" srcOrd="1" destOrd="0" presId="urn:microsoft.com/office/officeart/2008/layout/HorizontalMultiLevelHierarchy"/>
    <dgm:cxn modelId="{5C162942-F410-4F75-BDF0-1BB54B5D208E}" type="presParOf" srcId="{AB687326-620A-4BEA-A12E-3614CCC95DC6}" destId="{0BBCAC59-83FF-4F39-9477-11267436B0BC}" srcOrd="0" destOrd="0" presId="urn:microsoft.com/office/officeart/2008/layout/HorizontalMultiLevelHierarchy"/>
    <dgm:cxn modelId="{B9281781-505B-4387-A918-0284C71DF8AE}" type="presParOf" srcId="{0BBCAC59-83FF-4F39-9477-11267436B0BC}" destId="{4FB9D346-12E8-4565-A57F-1E70A54AB37A}" srcOrd="0" destOrd="0" presId="urn:microsoft.com/office/officeart/2008/layout/HorizontalMultiLevelHierarchy"/>
    <dgm:cxn modelId="{5E65F8D3-7634-4C2B-A582-D76C1707AAA1}" type="presParOf" srcId="{AB687326-620A-4BEA-A12E-3614CCC95DC6}" destId="{9BB060E6-CACC-4D6C-8182-F0667B0EB18F}" srcOrd="1" destOrd="0" presId="urn:microsoft.com/office/officeart/2008/layout/HorizontalMultiLevelHierarchy"/>
    <dgm:cxn modelId="{D0B0E688-19B9-4983-8176-E2D06F97C1A4}" type="presParOf" srcId="{9BB060E6-CACC-4D6C-8182-F0667B0EB18F}" destId="{16ECAC38-518A-47EE-8BD4-9FD0840D4B82}" srcOrd="0" destOrd="0" presId="urn:microsoft.com/office/officeart/2008/layout/HorizontalMultiLevelHierarchy"/>
    <dgm:cxn modelId="{D37F791E-3A54-4DA5-9B40-6044B1810B28}" type="presParOf" srcId="{9BB060E6-CACC-4D6C-8182-F0667B0EB18F}" destId="{F10A83BA-18F8-4CD4-8FFA-EA8A7998F352}" srcOrd="1" destOrd="0" presId="urn:microsoft.com/office/officeart/2008/layout/HorizontalMultiLevelHierarchy"/>
    <dgm:cxn modelId="{18AB3F93-C51F-40F2-8238-C73837DECA54}" type="presParOf" srcId="{F10A83BA-18F8-4CD4-8FFA-EA8A7998F352}" destId="{D6AC20A8-F52C-41E7-A11F-5A4B1B60A714}" srcOrd="0" destOrd="0" presId="urn:microsoft.com/office/officeart/2008/layout/HorizontalMultiLevelHierarchy"/>
    <dgm:cxn modelId="{76A5E765-9D41-4AFB-9A7F-223DB6B80069}" type="presParOf" srcId="{D6AC20A8-F52C-41E7-A11F-5A4B1B60A714}" destId="{A6D64D25-24C5-4595-AB80-243F592B6452}" srcOrd="0" destOrd="0" presId="urn:microsoft.com/office/officeart/2008/layout/HorizontalMultiLevelHierarchy"/>
    <dgm:cxn modelId="{05D9998B-41CA-43A8-8B8E-914B9D631D66}" type="presParOf" srcId="{F10A83BA-18F8-4CD4-8FFA-EA8A7998F352}" destId="{6211BB73-91AE-4A15-A420-7A4E9ECA8E25}" srcOrd="1" destOrd="0" presId="urn:microsoft.com/office/officeart/2008/layout/HorizontalMultiLevelHierarchy"/>
    <dgm:cxn modelId="{5A988015-40D8-4951-8936-53E714CEE9BA}" type="presParOf" srcId="{6211BB73-91AE-4A15-A420-7A4E9ECA8E25}" destId="{CA2411B4-EC87-4940-826C-689EAF2ADD5C}" srcOrd="0" destOrd="0" presId="urn:microsoft.com/office/officeart/2008/layout/HorizontalMultiLevelHierarchy"/>
    <dgm:cxn modelId="{9BCFE6C0-C0E3-48A7-9D7B-9291AE3282E0}" type="presParOf" srcId="{6211BB73-91AE-4A15-A420-7A4E9ECA8E25}" destId="{63805E67-E20B-4BA7-AD7A-374F73298136}" srcOrd="1" destOrd="0" presId="urn:microsoft.com/office/officeart/2008/layout/HorizontalMultiLevelHierarchy"/>
    <dgm:cxn modelId="{8F27A93C-3454-4812-AE43-552FB0BA86FD}" type="presParOf" srcId="{F10A83BA-18F8-4CD4-8FFA-EA8A7998F352}" destId="{11163C56-239A-4C48-B1C2-C82990B2F389}" srcOrd="2" destOrd="0" presId="urn:microsoft.com/office/officeart/2008/layout/HorizontalMultiLevelHierarchy"/>
    <dgm:cxn modelId="{EAED5B1A-E2DA-46FB-A5BF-B2F9696D36F7}" type="presParOf" srcId="{11163C56-239A-4C48-B1C2-C82990B2F389}" destId="{F2FB7FDD-C506-4276-87AC-E4FC2DDB5C5C}" srcOrd="0" destOrd="0" presId="urn:microsoft.com/office/officeart/2008/layout/HorizontalMultiLevelHierarchy"/>
    <dgm:cxn modelId="{A2FF234D-B649-4D8F-BF36-71B914983470}" type="presParOf" srcId="{F10A83BA-18F8-4CD4-8FFA-EA8A7998F352}" destId="{F457594A-1A0C-4620-83FB-6F0840E10DC5}" srcOrd="3" destOrd="0" presId="urn:microsoft.com/office/officeart/2008/layout/HorizontalMultiLevelHierarchy"/>
    <dgm:cxn modelId="{D76C9359-9BC7-4C2E-9E1A-5868D642C864}" type="presParOf" srcId="{F457594A-1A0C-4620-83FB-6F0840E10DC5}" destId="{0848E00F-8704-4377-B25A-DAD92674F808}" srcOrd="0" destOrd="0" presId="urn:microsoft.com/office/officeart/2008/layout/HorizontalMultiLevelHierarchy"/>
    <dgm:cxn modelId="{8EC056EF-7271-4E2A-955D-30680F3A954B}" type="presParOf" srcId="{F457594A-1A0C-4620-83FB-6F0840E10DC5}" destId="{18B9ACD7-2A61-4D16-BE3B-25C65660251C}" srcOrd="1" destOrd="0" presId="urn:microsoft.com/office/officeart/2008/layout/HorizontalMultiLevelHierarchy"/>
    <dgm:cxn modelId="{CE7F69F4-1DE9-42D1-B7AA-A6C77475038A}" type="presParOf" srcId="{18B9ACD7-2A61-4D16-BE3B-25C65660251C}" destId="{69AA4998-02A8-4314-8274-A97EFEE58F69}" srcOrd="0" destOrd="0" presId="urn:microsoft.com/office/officeart/2008/layout/HorizontalMultiLevelHierarchy"/>
    <dgm:cxn modelId="{10BEB859-7D85-4E15-A6C5-FFCC51084E5F}" type="presParOf" srcId="{69AA4998-02A8-4314-8274-A97EFEE58F69}" destId="{301822AC-A6EE-4545-8AD2-F56DBBD97D9A}" srcOrd="0" destOrd="0" presId="urn:microsoft.com/office/officeart/2008/layout/HorizontalMultiLevelHierarchy"/>
    <dgm:cxn modelId="{BE65B3DE-7F05-4991-B19D-645EE5DDDC63}" type="presParOf" srcId="{18B9ACD7-2A61-4D16-BE3B-25C65660251C}" destId="{D1F1356F-B9D5-4F6A-AF40-316158F4A0D9}" srcOrd="1" destOrd="0" presId="urn:microsoft.com/office/officeart/2008/layout/HorizontalMultiLevelHierarchy"/>
    <dgm:cxn modelId="{E21491D0-B47D-41E9-9A9D-527EF5FC0ED7}" type="presParOf" srcId="{D1F1356F-B9D5-4F6A-AF40-316158F4A0D9}" destId="{27C1DD5A-4DE1-4D34-BF99-B55763485F5F}" srcOrd="0" destOrd="0" presId="urn:microsoft.com/office/officeart/2008/layout/HorizontalMultiLevelHierarchy"/>
    <dgm:cxn modelId="{ED2BEECF-C277-444C-8CA4-B13B56C25018}" type="presParOf" srcId="{D1F1356F-B9D5-4F6A-AF40-316158F4A0D9}" destId="{7B628AA7-26CF-4A40-8C41-E93C5359937D}" srcOrd="1" destOrd="0" presId="urn:microsoft.com/office/officeart/2008/layout/HorizontalMultiLevelHierarchy"/>
    <dgm:cxn modelId="{B701154E-C83F-4897-9CFC-BE198DFDC885}" type="presParOf" srcId="{18B9ACD7-2A61-4D16-BE3B-25C65660251C}" destId="{A0B08AE4-A3EB-4176-8117-5034F0469192}" srcOrd="2" destOrd="0" presId="urn:microsoft.com/office/officeart/2008/layout/HorizontalMultiLevelHierarchy"/>
    <dgm:cxn modelId="{8A57C7BB-BA52-4D82-940E-A6BE58289730}" type="presParOf" srcId="{A0B08AE4-A3EB-4176-8117-5034F0469192}" destId="{FCCC415B-ED9E-4CEF-8C12-62727E57DA9C}" srcOrd="0" destOrd="0" presId="urn:microsoft.com/office/officeart/2008/layout/HorizontalMultiLevelHierarchy"/>
    <dgm:cxn modelId="{84305B94-AF9E-4F31-B271-4E9160EF9A82}" type="presParOf" srcId="{18B9ACD7-2A61-4D16-BE3B-25C65660251C}" destId="{4483668A-7693-4533-8452-E7440134718B}" srcOrd="3" destOrd="0" presId="urn:microsoft.com/office/officeart/2008/layout/HorizontalMultiLevelHierarchy"/>
    <dgm:cxn modelId="{63DC1C5B-6D7D-4164-A7F0-6500A8F119C0}" type="presParOf" srcId="{4483668A-7693-4533-8452-E7440134718B}" destId="{AC3483A0-DE79-4A15-92B8-B4F1A7EC42C8}" srcOrd="0" destOrd="0" presId="urn:microsoft.com/office/officeart/2008/layout/HorizontalMultiLevelHierarchy"/>
    <dgm:cxn modelId="{91FE3353-9175-46AE-A08B-8FFDE55AD1C8}" type="presParOf" srcId="{4483668A-7693-4533-8452-E7440134718B}" destId="{CF32361E-299F-413A-8690-D458709D9C99}" srcOrd="1" destOrd="0" presId="urn:microsoft.com/office/officeart/2008/layout/HorizontalMultiLevelHierarchy"/>
    <dgm:cxn modelId="{4784A0B3-988A-45E1-9812-E7D565E4A363}" type="presParOf" srcId="{AB687326-620A-4BEA-A12E-3614CCC95DC6}" destId="{07DFF6C3-18DC-4F08-A374-1DB056B939F6}" srcOrd="2" destOrd="0" presId="urn:microsoft.com/office/officeart/2008/layout/HorizontalMultiLevelHierarchy"/>
    <dgm:cxn modelId="{A41FFB13-8C11-4CD2-80AA-0CCF9A363758}" type="presParOf" srcId="{07DFF6C3-18DC-4F08-A374-1DB056B939F6}" destId="{40DA70A5-E0F2-4C19-993B-0A0424BD0B58}" srcOrd="0" destOrd="0" presId="urn:microsoft.com/office/officeart/2008/layout/HorizontalMultiLevelHierarchy"/>
    <dgm:cxn modelId="{A59F60AF-5210-4047-A834-041D88164D18}" type="presParOf" srcId="{AB687326-620A-4BEA-A12E-3614CCC95DC6}" destId="{EC219274-1169-4F21-90EA-835A2CF6062C}" srcOrd="3" destOrd="0" presId="urn:microsoft.com/office/officeart/2008/layout/HorizontalMultiLevelHierarchy"/>
    <dgm:cxn modelId="{8ED81CEE-CEC9-4CCF-BBDC-7C640FC49484}" type="presParOf" srcId="{EC219274-1169-4F21-90EA-835A2CF6062C}" destId="{10DC5356-5669-4EEB-80DA-45642DEE7761}" srcOrd="0" destOrd="0" presId="urn:microsoft.com/office/officeart/2008/layout/HorizontalMultiLevelHierarchy"/>
    <dgm:cxn modelId="{713CE2F4-B1F2-4C17-BBB3-B5CC4EBD1027}" type="presParOf" srcId="{EC219274-1169-4F21-90EA-835A2CF6062C}" destId="{96D25839-24B3-4F14-82F3-6368B67A16E9}" srcOrd="1" destOrd="0" presId="urn:microsoft.com/office/officeart/2008/layout/HorizontalMultiLevelHierarchy"/>
    <dgm:cxn modelId="{3629939A-D2C2-4942-8EB0-10C9015F5BEF}" type="presParOf" srcId="{96D25839-24B3-4F14-82F3-6368B67A16E9}" destId="{52A35EE1-0E39-47B0-AE12-EB8FFA76665A}" srcOrd="0" destOrd="0" presId="urn:microsoft.com/office/officeart/2008/layout/HorizontalMultiLevelHierarchy"/>
    <dgm:cxn modelId="{389C3373-74BA-4104-A938-4FCAB75853E9}" type="presParOf" srcId="{52A35EE1-0E39-47B0-AE12-EB8FFA76665A}" destId="{E0B4A03F-785C-47E8-BEFF-2F1F52773277}" srcOrd="0" destOrd="0" presId="urn:microsoft.com/office/officeart/2008/layout/HorizontalMultiLevelHierarchy"/>
    <dgm:cxn modelId="{D5442F02-3AFD-4A0D-B083-F59CC4FEBBE5}" type="presParOf" srcId="{96D25839-24B3-4F14-82F3-6368B67A16E9}" destId="{79DD4578-5B5B-42C8-9322-0A1456EB85D4}" srcOrd="1" destOrd="0" presId="urn:microsoft.com/office/officeart/2008/layout/HorizontalMultiLevelHierarchy"/>
    <dgm:cxn modelId="{ADB2B75C-064B-4EDA-A73B-5C4654B57CCD}" type="presParOf" srcId="{79DD4578-5B5B-42C8-9322-0A1456EB85D4}" destId="{E58AE112-5951-4214-B14C-1E473817C495}" srcOrd="0" destOrd="0" presId="urn:microsoft.com/office/officeart/2008/layout/HorizontalMultiLevelHierarchy"/>
    <dgm:cxn modelId="{3F9C356E-F407-451D-A221-7B32B0F33D12}" type="presParOf" srcId="{79DD4578-5B5B-42C8-9322-0A1456EB85D4}" destId="{BC1271E5-6B44-450B-BE26-564DEC01A0B5}" srcOrd="1" destOrd="0" presId="urn:microsoft.com/office/officeart/2008/layout/HorizontalMultiLevelHierarchy"/>
    <dgm:cxn modelId="{3AC435CC-F07D-488A-8171-3713719C701C}" type="presParOf" srcId="{96D25839-24B3-4F14-82F3-6368B67A16E9}" destId="{DA4320B4-8809-490D-ACD4-776D5DDD8293}" srcOrd="2" destOrd="0" presId="urn:microsoft.com/office/officeart/2008/layout/HorizontalMultiLevelHierarchy"/>
    <dgm:cxn modelId="{98BB5A6F-68C5-4E27-ACF3-58D2FB85C571}" type="presParOf" srcId="{DA4320B4-8809-490D-ACD4-776D5DDD8293}" destId="{8EB98DCE-7A3C-418C-811E-6069410364A0}" srcOrd="0" destOrd="0" presId="urn:microsoft.com/office/officeart/2008/layout/HorizontalMultiLevelHierarchy"/>
    <dgm:cxn modelId="{A78B9C2B-7570-4C24-AB22-C62605BA01B5}" type="presParOf" srcId="{96D25839-24B3-4F14-82F3-6368B67A16E9}" destId="{325D50E6-5220-4365-BBA5-F0EE8050A3AD}" srcOrd="3" destOrd="0" presId="urn:microsoft.com/office/officeart/2008/layout/HorizontalMultiLevelHierarchy"/>
    <dgm:cxn modelId="{63914D7C-298F-44D0-A2FE-0431B0206213}" type="presParOf" srcId="{325D50E6-5220-4365-BBA5-F0EE8050A3AD}" destId="{437AD372-5396-4AAF-A11C-855FAA6DC816}" srcOrd="0" destOrd="0" presId="urn:microsoft.com/office/officeart/2008/layout/HorizontalMultiLevelHierarchy"/>
    <dgm:cxn modelId="{606C4DB1-98B5-48ED-84B4-64C30509C508}" type="presParOf" srcId="{325D50E6-5220-4365-BBA5-F0EE8050A3AD}" destId="{D36F4B51-D544-4923-88F7-3868E84598EE}" srcOrd="1" destOrd="0" presId="urn:microsoft.com/office/officeart/2008/layout/HorizontalMultiLevelHierarchy"/>
    <dgm:cxn modelId="{F33F13C2-A7E4-43D2-8CE3-F1FF9B05721B}" type="presParOf" srcId="{AB687326-620A-4BEA-A12E-3614CCC95DC6}" destId="{46CACD35-3C43-4183-BD88-C64874869325}" srcOrd="4" destOrd="0" presId="urn:microsoft.com/office/officeart/2008/layout/HorizontalMultiLevelHierarchy"/>
    <dgm:cxn modelId="{88ACECD4-D0D5-4A39-B2C7-B0EFE553CCCA}" type="presParOf" srcId="{46CACD35-3C43-4183-BD88-C64874869325}" destId="{1E173077-E60E-4E81-AA74-C71226B0D2D0}" srcOrd="0" destOrd="0" presId="urn:microsoft.com/office/officeart/2008/layout/HorizontalMultiLevelHierarchy"/>
    <dgm:cxn modelId="{C5036121-4096-446B-96CF-971B57B75FEB}" type="presParOf" srcId="{AB687326-620A-4BEA-A12E-3614CCC95DC6}" destId="{A40E54BB-D207-4712-89DF-D8A550BE5484}" srcOrd="5" destOrd="0" presId="urn:microsoft.com/office/officeart/2008/layout/HorizontalMultiLevelHierarchy"/>
    <dgm:cxn modelId="{ED074474-0E2A-4A5A-8A6B-2556283CB1E6}" type="presParOf" srcId="{A40E54BB-D207-4712-89DF-D8A550BE5484}" destId="{75D98B10-7C46-43A8-A348-FA1A95366FD3}" srcOrd="0" destOrd="0" presId="urn:microsoft.com/office/officeart/2008/layout/HorizontalMultiLevelHierarchy"/>
    <dgm:cxn modelId="{EF3D061D-6F2A-4C6F-B882-04A1D38FC22C}" type="presParOf" srcId="{A40E54BB-D207-4712-89DF-D8A550BE5484}" destId="{03879F0D-0B54-422F-99CD-9F022EA2CBFE}" srcOrd="1" destOrd="0" presId="urn:microsoft.com/office/officeart/2008/layout/HorizontalMultiLevelHierarchy"/>
    <dgm:cxn modelId="{5EB854AF-A98F-4148-A5C3-7D50B7C37475}" type="presParOf" srcId="{03879F0D-0B54-422F-99CD-9F022EA2CBFE}" destId="{CD44D7E2-BD0D-4DDC-A4D3-34C167473DA1}" srcOrd="0" destOrd="0" presId="urn:microsoft.com/office/officeart/2008/layout/HorizontalMultiLevelHierarchy"/>
    <dgm:cxn modelId="{5836AE0D-F048-440F-A15A-BAB7B33E9319}" type="presParOf" srcId="{CD44D7E2-BD0D-4DDC-A4D3-34C167473DA1}" destId="{689C2128-4506-405E-9734-2FB10753292D}" srcOrd="0" destOrd="0" presId="urn:microsoft.com/office/officeart/2008/layout/HorizontalMultiLevelHierarchy"/>
    <dgm:cxn modelId="{041D549A-E7BF-4E45-A274-DC0514EF87FB}" type="presParOf" srcId="{03879F0D-0B54-422F-99CD-9F022EA2CBFE}" destId="{A1DB6E1C-C973-498F-96B4-7E0DEC8D9616}" srcOrd="1" destOrd="0" presId="urn:microsoft.com/office/officeart/2008/layout/HorizontalMultiLevelHierarchy"/>
    <dgm:cxn modelId="{F7EC37A0-ED35-4D36-8791-76141902A60A}" type="presParOf" srcId="{A1DB6E1C-C973-498F-96B4-7E0DEC8D9616}" destId="{323B10B6-089B-46BF-B6F0-7A307630A7CC}" srcOrd="0" destOrd="0" presId="urn:microsoft.com/office/officeart/2008/layout/HorizontalMultiLevelHierarchy"/>
    <dgm:cxn modelId="{33B67804-8411-4CF8-9E7E-726FEC341660}" type="presParOf" srcId="{A1DB6E1C-C973-498F-96B4-7E0DEC8D9616}" destId="{DF8F8C95-4269-478E-B792-B4314DB4AD31}" srcOrd="1" destOrd="0" presId="urn:microsoft.com/office/officeart/2008/layout/HorizontalMultiLevelHierarchy"/>
    <dgm:cxn modelId="{5AE01BEF-03F8-40D2-9CCC-3FC7213734B0}" type="presParOf" srcId="{03879F0D-0B54-422F-99CD-9F022EA2CBFE}" destId="{B6EA75C3-BDA9-4698-B87E-2F64C78807DE}" srcOrd="2" destOrd="0" presId="urn:microsoft.com/office/officeart/2008/layout/HorizontalMultiLevelHierarchy"/>
    <dgm:cxn modelId="{3FA7433A-DF9A-46AF-91BC-84DBF2B5114B}" type="presParOf" srcId="{B6EA75C3-BDA9-4698-B87E-2F64C78807DE}" destId="{441D21E9-9AA6-4EDE-8CE0-54246757344E}" srcOrd="0" destOrd="0" presId="urn:microsoft.com/office/officeart/2008/layout/HorizontalMultiLevelHierarchy"/>
    <dgm:cxn modelId="{8D6CD982-F3AA-484E-B90B-9685D8EA8DA7}" type="presParOf" srcId="{03879F0D-0B54-422F-99CD-9F022EA2CBFE}" destId="{48E83874-7F5A-4482-BB99-1A00BFEFD450}" srcOrd="3" destOrd="0" presId="urn:microsoft.com/office/officeart/2008/layout/HorizontalMultiLevelHierarchy"/>
    <dgm:cxn modelId="{02F64802-E88C-461A-9AD4-F83A5741A556}" type="presParOf" srcId="{48E83874-7F5A-4482-BB99-1A00BFEFD450}" destId="{BBC49AC0-467B-4772-A63F-64647B771549}" srcOrd="0" destOrd="0" presId="urn:microsoft.com/office/officeart/2008/layout/HorizontalMultiLevelHierarchy"/>
    <dgm:cxn modelId="{2CEE6395-4E8A-42FF-9320-4A01103BDCC1}" type="presParOf" srcId="{48E83874-7F5A-4482-BB99-1A00BFEFD450}" destId="{867483EA-1063-4CBD-A8EF-D0683D7D5603}" srcOrd="1" destOrd="0" presId="urn:microsoft.com/office/officeart/2008/layout/HorizontalMultiLevelHierarchy"/>
    <dgm:cxn modelId="{ACA21275-BE15-4ED3-AF6A-0EB42490B038}" type="presParOf" srcId="{03879F0D-0B54-422F-99CD-9F022EA2CBFE}" destId="{997CC87B-5037-4CB1-BA79-A2E2C62ED436}" srcOrd="4" destOrd="0" presId="urn:microsoft.com/office/officeart/2008/layout/HorizontalMultiLevelHierarchy"/>
    <dgm:cxn modelId="{E10C9AE8-E537-42BC-AAA6-0C7B1BFFD17C}" type="presParOf" srcId="{997CC87B-5037-4CB1-BA79-A2E2C62ED436}" destId="{6C4E92F7-E260-4C0E-BBB8-1F84919A2399}" srcOrd="0" destOrd="0" presId="urn:microsoft.com/office/officeart/2008/layout/HorizontalMultiLevelHierarchy"/>
    <dgm:cxn modelId="{8AD168AB-062B-4291-AC55-66FD35F5D30E}" type="presParOf" srcId="{03879F0D-0B54-422F-99CD-9F022EA2CBFE}" destId="{EED1F873-747E-4231-B7F7-BC5D31AAA3F4}" srcOrd="5" destOrd="0" presId="urn:microsoft.com/office/officeart/2008/layout/HorizontalMultiLevelHierarchy"/>
    <dgm:cxn modelId="{77AE7A57-AAD8-4695-A569-FA11C9CB7E77}" type="presParOf" srcId="{EED1F873-747E-4231-B7F7-BC5D31AAA3F4}" destId="{5DD6F8E7-104E-40D3-8159-931158D7758D}" srcOrd="0" destOrd="0" presId="urn:microsoft.com/office/officeart/2008/layout/HorizontalMultiLevelHierarchy"/>
    <dgm:cxn modelId="{D87360A8-ECB4-41ED-BB4D-58570E6F4DFE}" type="presParOf" srcId="{EED1F873-747E-4231-B7F7-BC5D31AAA3F4}" destId="{C4E7F7E6-B033-48C4-A2DE-224DB6D74432}" srcOrd="1" destOrd="0" presId="urn:microsoft.com/office/officeart/2008/layout/HorizontalMultiLevelHierarchy"/>
    <dgm:cxn modelId="{6C14EAD7-BDBC-4F9C-8229-76AC68679646}" type="presParOf" srcId="{03879F0D-0B54-422F-99CD-9F022EA2CBFE}" destId="{940E049A-F7DF-4595-939D-66553F85181E}" srcOrd="6" destOrd="0" presId="urn:microsoft.com/office/officeart/2008/layout/HorizontalMultiLevelHierarchy"/>
    <dgm:cxn modelId="{F34538BB-4FEC-4FAE-9887-A226C044AD9C}" type="presParOf" srcId="{940E049A-F7DF-4595-939D-66553F85181E}" destId="{5B6352D3-1EC8-4287-AB47-C7F43D988A64}" srcOrd="0" destOrd="0" presId="urn:microsoft.com/office/officeart/2008/layout/HorizontalMultiLevelHierarchy"/>
    <dgm:cxn modelId="{C9F023EE-13B3-4ABC-8C7A-503CD2F0DA2F}" type="presParOf" srcId="{03879F0D-0B54-422F-99CD-9F022EA2CBFE}" destId="{3F786E89-3D53-4729-AFAA-3346D5515EF1}" srcOrd="7" destOrd="0" presId="urn:microsoft.com/office/officeart/2008/layout/HorizontalMultiLevelHierarchy"/>
    <dgm:cxn modelId="{BBCD5258-DFA7-47CB-AC42-D6A9D15A627E}" type="presParOf" srcId="{3F786E89-3D53-4729-AFAA-3346D5515EF1}" destId="{AA38CFE2-47E6-4A3D-A9CB-3E0E2C8B38EC}" srcOrd="0" destOrd="0" presId="urn:microsoft.com/office/officeart/2008/layout/HorizontalMultiLevelHierarchy"/>
    <dgm:cxn modelId="{E059AC51-F8B7-4FE4-9BE2-056E2758ED90}" type="presParOf" srcId="{3F786E89-3D53-4729-AFAA-3346D5515EF1}" destId="{9981BB44-5CCE-47DD-9BF5-8FB8046EED1B}" srcOrd="1" destOrd="0" presId="urn:microsoft.com/office/officeart/2008/layout/HorizontalMultiLevelHierarchy"/>
    <dgm:cxn modelId="{78BE5322-EE39-44F4-A42F-F35877053E75}" type="presParOf" srcId="{03879F0D-0B54-422F-99CD-9F022EA2CBFE}" destId="{D0B25EBF-EF06-464B-BE67-4FCEDFE94839}" srcOrd="8" destOrd="0" presId="urn:microsoft.com/office/officeart/2008/layout/HorizontalMultiLevelHierarchy"/>
    <dgm:cxn modelId="{E7AED00D-CDE3-4959-B887-8EE837EA4F6C}" type="presParOf" srcId="{D0B25EBF-EF06-464B-BE67-4FCEDFE94839}" destId="{D2239582-DAB6-47F8-A47A-5B2F17D417CC}" srcOrd="0" destOrd="0" presId="urn:microsoft.com/office/officeart/2008/layout/HorizontalMultiLevelHierarchy"/>
    <dgm:cxn modelId="{C54F6E59-3A47-4B73-92F8-ED228ADFD629}" type="presParOf" srcId="{03879F0D-0B54-422F-99CD-9F022EA2CBFE}" destId="{CA90F339-1B7F-4795-A860-830AE55FB4C0}" srcOrd="9" destOrd="0" presId="urn:microsoft.com/office/officeart/2008/layout/HorizontalMultiLevelHierarchy"/>
    <dgm:cxn modelId="{60957536-82E3-4EAA-B61C-A1B5E4CA8B7E}" type="presParOf" srcId="{CA90F339-1B7F-4795-A860-830AE55FB4C0}" destId="{77A6741B-87B7-4DC4-8875-E859A9D33FDA}" srcOrd="0" destOrd="0" presId="urn:microsoft.com/office/officeart/2008/layout/HorizontalMultiLevelHierarchy"/>
    <dgm:cxn modelId="{8B0A0686-50A2-45CB-BEC4-2CB79F80F10A}" type="presParOf" srcId="{CA90F339-1B7F-4795-A860-830AE55FB4C0}" destId="{9A7861CA-76AA-45ED-8665-CE95340C1638}"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68952" cy="6408712"/>
        <a:chOff x="0" y="0"/>
        <a:chExt cx="8568952" cy="6408712"/>
      </a:xfrm>
    </dsp:grpSpPr>
    <dsp:sp modelId="{0BBCAC59-83FF-4F39-9477-11267436B0BC}">
      <dsp:nvSpPr>
        <dsp:cNvPr id="4" name="任意多边形 3"/>
        <dsp:cNvSpPr/>
      </dsp:nvSpPr>
      <dsp:spPr bwMode="white">
        <a:xfrm>
          <a:off x="576779" y="792475"/>
          <a:ext cx="361644" cy="1981188"/>
        </a:xfrm>
        <a:custGeom>
          <a:avLst/>
          <a:gdLst/>
          <a:ahLst/>
          <a:cxnLst/>
          <a:pathLst>
            <a:path w="570" h="3120">
              <a:moveTo>
                <a:pt x="0" y="3120"/>
              </a:moveTo>
              <a:lnTo>
                <a:pt x="285" y="3120"/>
              </a:lnTo>
              <a:lnTo>
                <a:pt x="285" y="0"/>
              </a:lnTo>
              <a:lnTo>
                <a:pt x="570"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tx1"/>
            </a:solidFill>
          </a:endParaRPr>
        </a:p>
      </dsp:txBody>
      <dsp:txXfrm>
        <a:off x="576779" y="792475"/>
        <a:ext cx="361644" cy="1981188"/>
      </dsp:txXfrm>
    </dsp:sp>
    <dsp:sp modelId="{D6AC20A8-F52C-41E7-A11F-5A4B1B60A714}">
      <dsp:nvSpPr>
        <dsp:cNvPr id="6" name="任意多边形 5"/>
        <dsp:cNvSpPr/>
      </dsp:nvSpPr>
      <dsp:spPr bwMode="white">
        <a:xfrm>
          <a:off x="2746645" y="275644"/>
          <a:ext cx="361644" cy="516832"/>
        </a:xfrm>
        <a:custGeom>
          <a:avLst/>
          <a:gdLst/>
          <a:ahLst/>
          <a:cxnLst/>
          <a:pathLst>
            <a:path w="570" h="814">
              <a:moveTo>
                <a:pt x="0" y="814"/>
              </a:moveTo>
              <a:lnTo>
                <a:pt x="285" y="814"/>
              </a:lnTo>
              <a:lnTo>
                <a:pt x="285" y="0"/>
              </a:lnTo>
              <a:lnTo>
                <a:pt x="570"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3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endParaRPr lang="zh-CN" altLang="en-US">
            <a:solidFill>
              <a:schemeClr val="tx1"/>
            </a:solidFill>
          </a:endParaRPr>
        </a:p>
      </dsp:txBody>
      <dsp:txXfrm>
        <a:off x="2746645" y="275644"/>
        <a:ext cx="361644" cy="516832"/>
      </dsp:txXfrm>
    </dsp:sp>
    <dsp:sp modelId="{11163C56-239A-4C48-B1C2-C82990B2F389}">
      <dsp:nvSpPr>
        <dsp:cNvPr id="8" name="任意多边形 7"/>
        <dsp:cNvSpPr/>
      </dsp:nvSpPr>
      <dsp:spPr bwMode="white">
        <a:xfrm>
          <a:off x="2746645" y="792475"/>
          <a:ext cx="361644" cy="516832"/>
        </a:xfrm>
        <a:custGeom>
          <a:avLst/>
          <a:gdLst/>
          <a:ahLst/>
          <a:cxnLst/>
          <a:pathLst>
            <a:path w="570" h="814">
              <a:moveTo>
                <a:pt x="0" y="0"/>
              </a:moveTo>
              <a:lnTo>
                <a:pt x="285" y="0"/>
              </a:lnTo>
              <a:lnTo>
                <a:pt x="285" y="814"/>
              </a:lnTo>
              <a:lnTo>
                <a:pt x="570" y="814"/>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33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endParaRPr lang="zh-CN" altLang="en-US">
            <a:solidFill>
              <a:schemeClr val="tx1"/>
            </a:solidFill>
          </a:endParaRPr>
        </a:p>
      </dsp:txBody>
      <dsp:txXfrm>
        <a:off x="2746645" y="792475"/>
        <a:ext cx="361644" cy="516832"/>
      </dsp:txXfrm>
    </dsp:sp>
    <dsp:sp modelId="{69AA4998-02A8-4314-8274-A97EFEE58F69}">
      <dsp:nvSpPr>
        <dsp:cNvPr id="10" name="任意多边形 9"/>
        <dsp:cNvSpPr/>
      </dsp:nvSpPr>
      <dsp:spPr bwMode="white">
        <a:xfrm>
          <a:off x="4916511" y="964752"/>
          <a:ext cx="361644" cy="344554"/>
        </a:xfrm>
        <a:custGeom>
          <a:avLst/>
          <a:gdLst/>
          <a:ahLst/>
          <a:cxnLst/>
          <a:pathLst>
            <a:path w="570" h="543">
              <a:moveTo>
                <a:pt x="0" y="543"/>
              </a:moveTo>
              <a:lnTo>
                <a:pt x="285" y="543"/>
              </a:lnTo>
              <a:lnTo>
                <a:pt x="285" y="0"/>
              </a:lnTo>
              <a:lnTo>
                <a:pt x="570"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endParaRPr lang="zh-CN" altLang="en-US">
            <a:solidFill>
              <a:schemeClr val="tx1"/>
            </a:solidFill>
          </a:endParaRPr>
        </a:p>
      </dsp:txBody>
      <dsp:txXfrm>
        <a:off x="4916511" y="964752"/>
        <a:ext cx="361644" cy="344554"/>
      </dsp:txXfrm>
    </dsp:sp>
    <dsp:sp modelId="{A0B08AE4-A3EB-4176-8117-5034F0469192}">
      <dsp:nvSpPr>
        <dsp:cNvPr id="12" name="任意多边形 11"/>
        <dsp:cNvSpPr/>
      </dsp:nvSpPr>
      <dsp:spPr bwMode="white">
        <a:xfrm>
          <a:off x="4916511" y="1309307"/>
          <a:ext cx="361644" cy="344554"/>
        </a:xfrm>
        <a:custGeom>
          <a:avLst/>
          <a:gdLst/>
          <a:ahLst/>
          <a:cxnLst/>
          <a:pathLst>
            <a:path w="570" h="543">
              <a:moveTo>
                <a:pt x="0" y="0"/>
              </a:moveTo>
              <a:lnTo>
                <a:pt x="285" y="0"/>
              </a:lnTo>
              <a:lnTo>
                <a:pt x="285" y="543"/>
              </a:lnTo>
              <a:lnTo>
                <a:pt x="570" y="54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endParaRPr lang="zh-CN" altLang="en-US">
            <a:solidFill>
              <a:schemeClr val="tx1"/>
            </a:solidFill>
          </a:endParaRPr>
        </a:p>
      </dsp:txBody>
      <dsp:txXfrm>
        <a:off x="4916511" y="1309307"/>
        <a:ext cx="361644" cy="344554"/>
      </dsp:txXfrm>
    </dsp:sp>
    <dsp:sp modelId="{07DFF6C3-18DC-4F08-A374-1DB056B939F6}">
      <dsp:nvSpPr>
        <dsp:cNvPr id="14" name="任意多边形 13"/>
        <dsp:cNvSpPr/>
      </dsp:nvSpPr>
      <dsp:spPr bwMode="white">
        <a:xfrm>
          <a:off x="576779" y="2773663"/>
          <a:ext cx="366798" cy="5138"/>
        </a:xfrm>
        <a:custGeom>
          <a:avLst/>
          <a:gdLst/>
          <a:ahLst/>
          <a:cxnLst/>
          <a:pathLst>
            <a:path w="578" h="8">
              <a:moveTo>
                <a:pt x="0" y="0"/>
              </a:moveTo>
              <a:lnTo>
                <a:pt x="289" y="0"/>
              </a:lnTo>
              <a:lnTo>
                <a:pt x="289" y="8"/>
              </a:lnTo>
              <a:lnTo>
                <a:pt x="578" y="8"/>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576779" y="2773663"/>
        <a:ext cx="366798" cy="5138"/>
      </dsp:txXfrm>
    </dsp:sp>
    <dsp:sp modelId="{52A35EE1-0E39-47B0-AE12-EB8FFA76665A}">
      <dsp:nvSpPr>
        <dsp:cNvPr id="16" name="任意多边形 15"/>
        <dsp:cNvSpPr/>
      </dsp:nvSpPr>
      <dsp:spPr bwMode="white">
        <a:xfrm>
          <a:off x="4858051" y="2342970"/>
          <a:ext cx="356491" cy="435831"/>
        </a:xfrm>
        <a:custGeom>
          <a:avLst/>
          <a:gdLst/>
          <a:ahLst/>
          <a:cxnLst/>
          <a:pathLst>
            <a:path w="561" h="686">
              <a:moveTo>
                <a:pt x="0" y="686"/>
              </a:moveTo>
              <a:lnTo>
                <a:pt x="281" y="686"/>
              </a:lnTo>
              <a:lnTo>
                <a:pt x="281" y="0"/>
              </a:lnTo>
              <a:lnTo>
                <a:pt x="561"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28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endParaRPr lang="zh-CN" altLang="en-US">
            <a:solidFill>
              <a:schemeClr val="tx1"/>
            </a:solidFill>
          </a:endParaRPr>
        </a:p>
      </dsp:txBody>
      <dsp:txXfrm>
        <a:off x="4858051" y="2342970"/>
        <a:ext cx="356491" cy="435831"/>
      </dsp:txXfrm>
    </dsp:sp>
    <dsp:sp modelId="{DA4320B4-8809-490D-ACD4-776D5DDD8293}">
      <dsp:nvSpPr>
        <dsp:cNvPr id="18" name="任意多边形 17"/>
        <dsp:cNvSpPr/>
      </dsp:nvSpPr>
      <dsp:spPr bwMode="white">
        <a:xfrm>
          <a:off x="4858051" y="2778801"/>
          <a:ext cx="356491" cy="253278"/>
        </a:xfrm>
        <a:custGeom>
          <a:avLst/>
          <a:gdLst/>
          <a:ahLst/>
          <a:cxnLst/>
          <a:pathLst>
            <a:path w="561" h="399">
              <a:moveTo>
                <a:pt x="0" y="0"/>
              </a:moveTo>
              <a:lnTo>
                <a:pt x="281" y="0"/>
              </a:lnTo>
              <a:lnTo>
                <a:pt x="281" y="399"/>
              </a:lnTo>
              <a:lnTo>
                <a:pt x="561" y="399"/>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lang="zh-CN" altLang="en-US">
            <a:solidFill>
              <a:schemeClr val="tx1"/>
            </a:solidFill>
          </a:endParaRPr>
        </a:p>
      </dsp:txBody>
      <dsp:txXfrm>
        <a:off x="4858051" y="2778801"/>
        <a:ext cx="356491" cy="253278"/>
      </dsp:txXfrm>
    </dsp:sp>
    <dsp:sp modelId="{46CACD35-3C43-4183-BD88-C64874869325}">
      <dsp:nvSpPr>
        <dsp:cNvPr id="20" name="任意多边形 19"/>
        <dsp:cNvSpPr/>
      </dsp:nvSpPr>
      <dsp:spPr bwMode="white">
        <a:xfrm>
          <a:off x="576779" y="2773663"/>
          <a:ext cx="361644" cy="1981188"/>
        </a:xfrm>
        <a:custGeom>
          <a:avLst/>
          <a:gdLst/>
          <a:ahLst/>
          <a:cxnLst/>
          <a:pathLst>
            <a:path w="570" h="3120">
              <a:moveTo>
                <a:pt x="0" y="0"/>
              </a:moveTo>
              <a:lnTo>
                <a:pt x="285" y="0"/>
              </a:lnTo>
              <a:lnTo>
                <a:pt x="285" y="3120"/>
              </a:lnTo>
              <a:lnTo>
                <a:pt x="570" y="312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tx1"/>
            </a:solidFill>
          </a:endParaRPr>
        </a:p>
      </dsp:txBody>
      <dsp:txXfrm>
        <a:off x="576779" y="2773663"/>
        <a:ext cx="361644" cy="1981188"/>
      </dsp:txXfrm>
    </dsp:sp>
    <dsp:sp modelId="{CD44D7E2-BD0D-4DDC-A4D3-34C167473DA1}">
      <dsp:nvSpPr>
        <dsp:cNvPr id="22" name="任意多边形 21"/>
        <dsp:cNvSpPr/>
      </dsp:nvSpPr>
      <dsp:spPr bwMode="white">
        <a:xfrm>
          <a:off x="2746645" y="3376633"/>
          <a:ext cx="361644" cy="1378218"/>
        </a:xfrm>
        <a:custGeom>
          <a:avLst/>
          <a:gdLst/>
          <a:ahLst/>
          <a:cxnLst/>
          <a:pathLst>
            <a:path w="570" h="2170">
              <a:moveTo>
                <a:pt x="0" y="2170"/>
              </a:moveTo>
              <a:lnTo>
                <a:pt x="285" y="2170"/>
              </a:lnTo>
              <a:lnTo>
                <a:pt x="285" y="0"/>
              </a:lnTo>
              <a:lnTo>
                <a:pt x="570"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tx1"/>
            </a:solidFill>
          </a:endParaRPr>
        </a:p>
      </dsp:txBody>
      <dsp:txXfrm>
        <a:off x="2746645" y="3376633"/>
        <a:ext cx="361644" cy="1378218"/>
      </dsp:txXfrm>
    </dsp:sp>
    <dsp:sp modelId="{B6EA75C3-BDA9-4698-B87E-2F64C78807DE}">
      <dsp:nvSpPr>
        <dsp:cNvPr id="24" name="任意多边形 23"/>
        <dsp:cNvSpPr/>
      </dsp:nvSpPr>
      <dsp:spPr bwMode="white">
        <a:xfrm>
          <a:off x="2746645" y="4065742"/>
          <a:ext cx="361644" cy="689109"/>
        </a:xfrm>
        <a:custGeom>
          <a:avLst/>
          <a:gdLst/>
          <a:ahLst/>
          <a:cxnLst/>
          <a:pathLst>
            <a:path w="570" h="1085">
              <a:moveTo>
                <a:pt x="0" y="1085"/>
              </a:moveTo>
              <a:lnTo>
                <a:pt x="285" y="1085"/>
              </a:lnTo>
              <a:lnTo>
                <a:pt x="285" y="0"/>
              </a:lnTo>
              <a:lnTo>
                <a:pt x="570"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4500"/>
          </a:lvl1pPr>
          <a:lvl2pPr marL="285750" indent="-285750" algn="ctr">
            <a:defRPr sz="3500"/>
          </a:lvl2pPr>
          <a:lvl3pPr marL="571500" indent="-285750" algn="ctr">
            <a:defRPr sz="3500"/>
          </a:lvl3pPr>
          <a:lvl4pPr marL="857250" indent="-285750" algn="ctr">
            <a:defRPr sz="3500"/>
          </a:lvl4pPr>
          <a:lvl5pPr marL="1143000" indent="-285750" algn="ctr">
            <a:defRPr sz="3500"/>
          </a:lvl5pPr>
          <a:lvl6pPr marL="1428750" indent="-285750" algn="ctr">
            <a:defRPr sz="3500"/>
          </a:lvl6pPr>
          <a:lvl7pPr marL="1714500" indent="-285750" algn="ctr">
            <a:defRPr sz="3500"/>
          </a:lvl7pPr>
          <a:lvl8pPr marL="2000250" indent="-285750" algn="ctr">
            <a:defRPr sz="3500"/>
          </a:lvl8pPr>
          <a:lvl9pPr marL="2286000" indent="-285750" algn="ctr">
            <a:defRPr sz="3500"/>
          </a:lvl9pPr>
        </a:lstStyle>
        <a:p>
          <a:pPr lvl="0">
            <a:lnSpc>
              <a:spcPct val="100000"/>
            </a:lnSpc>
            <a:spcBef>
              <a:spcPct val="0"/>
            </a:spcBef>
            <a:spcAft>
              <a:spcPct val="35000"/>
            </a:spcAft>
          </a:pPr>
          <a:endParaRPr lang="zh-CN" altLang="en-US">
            <a:solidFill>
              <a:schemeClr val="tx1"/>
            </a:solidFill>
          </a:endParaRPr>
        </a:p>
      </dsp:txBody>
      <dsp:txXfrm>
        <a:off x="2746645" y="4065742"/>
        <a:ext cx="361644" cy="689109"/>
      </dsp:txXfrm>
    </dsp:sp>
    <dsp:sp modelId="{997CC87B-5037-4CB1-BA79-A2E2C62ED436}">
      <dsp:nvSpPr>
        <dsp:cNvPr id="26" name="任意多边形 25"/>
        <dsp:cNvSpPr/>
      </dsp:nvSpPr>
      <dsp:spPr bwMode="white">
        <a:xfrm>
          <a:off x="2746645" y="4754851"/>
          <a:ext cx="361644" cy="0"/>
        </a:xfrm>
        <a:custGeom>
          <a:avLst/>
          <a:gdLst/>
          <a:ahLst/>
          <a:cxnLst/>
          <a:pathLst>
            <a:path w="570">
              <a:moveTo>
                <a:pt x="0" y="0"/>
              </a:moveTo>
              <a:lnTo>
                <a:pt x="285" y="0"/>
              </a:lnTo>
              <a:lnTo>
                <a:pt x="285" y="0"/>
              </a:lnTo>
              <a:lnTo>
                <a:pt x="570" y="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746645" y="4754851"/>
        <a:ext cx="361644" cy="0"/>
      </dsp:txXfrm>
    </dsp:sp>
    <dsp:sp modelId="{940E049A-F7DF-4595-939D-66553F85181E}">
      <dsp:nvSpPr>
        <dsp:cNvPr id="28" name="任意多边形 27"/>
        <dsp:cNvSpPr/>
      </dsp:nvSpPr>
      <dsp:spPr bwMode="white">
        <a:xfrm>
          <a:off x="2746645" y="4754851"/>
          <a:ext cx="361644" cy="689109"/>
        </a:xfrm>
        <a:custGeom>
          <a:avLst/>
          <a:gdLst/>
          <a:ahLst/>
          <a:cxnLst/>
          <a:pathLst>
            <a:path w="570" h="1085">
              <a:moveTo>
                <a:pt x="0" y="0"/>
              </a:moveTo>
              <a:lnTo>
                <a:pt x="285" y="0"/>
              </a:lnTo>
              <a:lnTo>
                <a:pt x="285" y="1085"/>
              </a:lnTo>
              <a:lnTo>
                <a:pt x="570" y="1085"/>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4500"/>
          </a:lvl1pPr>
          <a:lvl2pPr marL="285750" indent="-285750" algn="ctr">
            <a:defRPr sz="3500"/>
          </a:lvl2pPr>
          <a:lvl3pPr marL="571500" indent="-285750" algn="ctr">
            <a:defRPr sz="3500"/>
          </a:lvl3pPr>
          <a:lvl4pPr marL="857250" indent="-285750" algn="ctr">
            <a:defRPr sz="3500"/>
          </a:lvl4pPr>
          <a:lvl5pPr marL="1143000" indent="-285750" algn="ctr">
            <a:defRPr sz="3500"/>
          </a:lvl5pPr>
          <a:lvl6pPr marL="1428750" indent="-285750" algn="ctr">
            <a:defRPr sz="3500"/>
          </a:lvl6pPr>
          <a:lvl7pPr marL="1714500" indent="-285750" algn="ctr">
            <a:defRPr sz="3500"/>
          </a:lvl7pPr>
          <a:lvl8pPr marL="2000250" indent="-285750" algn="ctr">
            <a:defRPr sz="3500"/>
          </a:lvl8pPr>
          <a:lvl9pPr marL="2286000" indent="-285750" algn="ctr">
            <a:defRPr sz="3500"/>
          </a:lvl9pPr>
        </a:lstStyle>
        <a:p>
          <a:pPr lvl="0">
            <a:lnSpc>
              <a:spcPct val="100000"/>
            </a:lnSpc>
            <a:spcBef>
              <a:spcPct val="0"/>
            </a:spcBef>
            <a:spcAft>
              <a:spcPct val="35000"/>
            </a:spcAft>
          </a:pPr>
          <a:endParaRPr lang="zh-CN" altLang="en-US">
            <a:solidFill>
              <a:schemeClr val="tx1"/>
            </a:solidFill>
          </a:endParaRPr>
        </a:p>
      </dsp:txBody>
      <dsp:txXfrm>
        <a:off x="2746645" y="4754851"/>
        <a:ext cx="361644" cy="689109"/>
      </dsp:txXfrm>
    </dsp:sp>
    <dsp:sp modelId="{D0B25EBF-EF06-464B-BE67-4FCEDFE94839}">
      <dsp:nvSpPr>
        <dsp:cNvPr id="30" name="任意多边形 29"/>
        <dsp:cNvSpPr/>
      </dsp:nvSpPr>
      <dsp:spPr bwMode="white">
        <a:xfrm>
          <a:off x="2746645" y="4754851"/>
          <a:ext cx="361644" cy="1378218"/>
        </a:xfrm>
        <a:custGeom>
          <a:avLst/>
          <a:gdLst/>
          <a:ahLst/>
          <a:cxnLst/>
          <a:pathLst>
            <a:path w="570" h="2170">
              <a:moveTo>
                <a:pt x="0" y="0"/>
              </a:moveTo>
              <a:lnTo>
                <a:pt x="285" y="0"/>
              </a:lnTo>
              <a:lnTo>
                <a:pt x="285" y="2170"/>
              </a:lnTo>
              <a:lnTo>
                <a:pt x="570" y="217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CN" altLang="en-US">
            <a:solidFill>
              <a:schemeClr val="tx1"/>
            </a:solidFill>
          </a:endParaRPr>
        </a:p>
      </dsp:txBody>
      <dsp:txXfrm>
        <a:off x="2746645" y="4754851"/>
        <a:ext cx="361644" cy="1378218"/>
      </dsp:txXfrm>
    </dsp:sp>
    <dsp:sp modelId="{289364D4-62C3-4470-8C7F-B490175B1EE6}">
      <dsp:nvSpPr>
        <dsp:cNvPr id="3" name="矩形 2"/>
        <dsp:cNvSpPr/>
      </dsp:nvSpPr>
      <dsp:spPr bwMode="white">
        <a:xfrm rot="16200000">
          <a:off x="-1149620" y="2498019"/>
          <a:ext cx="2901511" cy="551287"/>
        </a:xfrm>
        <a:prstGeom prst="rect">
          <a:avLst/>
        </a:prstGeom>
      </dsp:spPr>
      <dsp:style>
        <a:lnRef idx="2">
          <a:schemeClr val="lt1"/>
        </a:lnRef>
        <a:fillRef idx="1">
          <a:schemeClr val="accent1"/>
        </a:fillRef>
        <a:effectRef idx="0">
          <a:scrgbClr r="0" g="0" b="0"/>
        </a:effectRef>
        <a:fontRef idx="minor">
          <a:schemeClr val="lt1"/>
        </a:fontRef>
      </dsp:style>
      <dsp:txBody>
        <a:bodyPr lIns="19685" tIns="19685" rIns="19685" bIns="19685"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altLang="zh-CN" dirty="0">
              <a:latin typeface="+mn-lt"/>
              <a:ea typeface="+mn-ea"/>
              <a:cs typeface="+mn-ea"/>
              <a:sym typeface="+mn-lt"/>
            </a:rPr>
            <a:t> </a:t>
          </a:r>
          <a:r>
            <a:rPr lang="zh-CN" altLang="en-US" dirty="0">
              <a:latin typeface="+mn-lt"/>
              <a:ea typeface="+mn-ea"/>
              <a:cs typeface="+mn-ea"/>
              <a:sym typeface="+mn-lt"/>
            </a:rPr>
            <a:t>数据结构</a:t>
          </a:r>
        </a:p>
      </dsp:txBody>
      <dsp:txXfrm rot="16200000">
        <a:off x="-1149620" y="2498019"/>
        <a:ext cx="2901511" cy="551287"/>
      </dsp:txXfrm>
    </dsp:sp>
    <dsp:sp modelId="{16ECAC38-518A-47EE-8BD4-9FD0840D4B82}">
      <dsp:nvSpPr>
        <dsp:cNvPr id="5" name="矩形 4"/>
        <dsp:cNvSpPr/>
      </dsp:nvSpPr>
      <dsp:spPr bwMode="white">
        <a:xfrm>
          <a:off x="938424" y="516832"/>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逻辑结构</a:t>
          </a:r>
        </a:p>
      </dsp:txBody>
      <dsp:txXfrm>
        <a:off x="938424" y="516832"/>
        <a:ext cx="1808222" cy="551287"/>
      </dsp:txXfrm>
    </dsp:sp>
    <dsp:sp modelId="{CA2411B4-EC87-4940-826C-689EAF2ADD5C}">
      <dsp:nvSpPr>
        <dsp:cNvPr id="7" name="矩形 6"/>
        <dsp:cNvSpPr/>
      </dsp:nvSpPr>
      <dsp:spPr bwMode="white">
        <a:xfrm>
          <a:off x="3108289" y="0"/>
          <a:ext cx="5435170"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线性结构（线性表、栈、队、串、数组）</a:t>
          </a:r>
        </a:p>
      </dsp:txBody>
      <dsp:txXfrm>
        <a:off x="3108289" y="0"/>
        <a:ext cx="5435170" cy="551287"/>
      </dsp:txXfrm>
    </dsp:sp>
    <dsp:sp modelId="{0848E00F-8704-4377-B25A-DAD92674F808}">
      <dsp:nvSpPr>
        <dsp:cNvPr id="9" name="矩形 8"/>
        <dsp:cNvSpPr/>
      </dsp:nvSpPr>
      <dsp:spPr bwMode="white">
        <a:xfrm>
          <a:off x="3108289" y="1033663"/>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非线性结构</a:t>
          </a:r>
        </a:p>
      </dsp:txBody>
      <dsp:txXfrm>
        <a:off x="3108289" y="1033663"/>
        <a:ext cx="1808222" cy="551287"/>
      </dsp:txXfrm>
    </dsp:sp>
    <dsp:sp modelId="{27C1DD5A-4DE1-4D34-BF99-B55763485F5F}">
      <dsp:nvSpPr>
        <dsp:cNvPr id="11" name="矩形 10"/>
        <dsp:cNvSpPr/>
      </dsp:nvSpPr>
      <dsp:spPr bwMode="white">
        <a:xfrm>
          <a:off x="5278155" y="689109"/>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树结构</a:t>
          </a:r>
        </a:p>
      </dsp:txBody>
      <dsp:txXfrm>
        <a:off x="5278155" y="689109"/>
        <a:ext cx="1808222" cy="551287"/>
      </dsp:txXfrm>
    </dsp:sp>
    <dsp:sp modelId="{AC3483A0-DE79-4A15-92B8-B4F1A7EC42C8}">
      <dsp:nvSpPr>
        <dsp:cNvPr id="13" name="矩形 12"/>
        <dsp:cNvSpPr/>
      </dsp:nvSpPr>
      <dsp:spPr bwMode="white">
        <a:xfrm>
          <a:off x="5278155" y="1378218"/>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图结构</a:t>
          </a:r>
        </a:p>
      </dsp:txBody>
      <dsp:txXfrm>
        <a:off x="5278155" y="1378218"/>
        <a:ext cx="1808222" cy="551287"/>
      </dsp:txXfrm>
    </dsp:sp>
    <dsp:sp modelId="{10DC5356-5669-4EEB-80DA-45642DEE7761}">
      <dsp:nvSpPr>
        <dsp:cNvPr id="15" name="矩形 14"/>
        <dsp:cNvSpPr/>
      </dsp:nvSpPr>
      <dsp:spPr bwMode="white">
        <a:xfrm>
          <a:off x="943577" y="2503157"/>
          <a:ext cx="3914474"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物理（存储结构）</a:t>
          </a:r>
        </a:p>
      </dsp:txBody>
      <dsp:txXfrm>
        <a:off x="943577" y="2503157"/>
        <a:ext cx="3914474" cy="551287"/>
      </dsp:txXfrm>
    </dsp:sp>
    <dsp:sp modelId="{E58AE112-5951-4214-B14C-1E473817C495}">
      <dsp:nvSpPr>
        <dsp:cNvPr id="17" name="矩形 16"/>
        <dsp:cNvSpPr/>
      </dsp:nvSpPr>
      <dsp:spPr bwMode="white">
        <a:xfrm>
          <a:off x="5214542" y="2067326"/>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顺序结构</a:t>
          </a:r>
        </a:p>
      </dsp:txBody>
      <dsp:txXfrm>
        <a:off x="5214542" y="2067326"/>
        <a:ext cx="1808222" cy="551287"/>
      </dsp:txXfrm>
    </dsp:sp>
    <dsp:sp modelId="{437AD372-5396-4AAF-A11C-855FAA6DC816}">
      <dsp:nvSpPr>
        <dsp:cNvPr id="19" name="矩形 18"/>
        <dsp:cNvSpPr/>
      </dsp:nvSpPr>
      <dsp:spPr bwMode="white">
        <a:xfrm>
          <a:off x="5214542" y="2756435"/>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链式结构</a:t>
          </a:r>
        </a:p>
      </dsp:txBody>
      <dsp:txXfrm>
        <a:off x="5214542" y="2756435"/>
        <a:ext cx="1808222" cy="551287"/>
      </dsp:txXfrm>
    </dsp:sp>
    <dsp:sp modelId="{75D98B10-7C46-43A8-A348-FA1A95366FD3}">
      <dsp:nvSpPr>
        <dsp:cNvPr id="21" name="矩形 20"/>
        <dsp:cNvSpPr/>
      </dsp:nvSpPr>
      <dsp:spPr bwMode="white">
        <a:xfrm>
          <a:off x="938424" y="4479207"/>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数据运算</a:t>
          </a:r>
        </a:p>
      </dsp:txBody>
      <dsp:txXfrm>
        <a:off x="938424" y="4479207"/>
        <a:ext cx="1808222" cy="551287"/>
      </dsp:txXfrm>
    </dsp:sp>
    <dsp:sp modelId="{323B10B6-089B-46BF-B6F0-7A307630A7CC}">
      <dsp:nvSpPr>
        <dsp:cNvPr id="23" name="矩形 22"/>
        <dsp:cNvSpPr/>
      </dsp:nvSpPr>
      <dsp:spPr bwMode="white">
        <a:xfrm>
          <a:off x="3108289" y="3100990"/>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插入运算</a:t>
          </a:r>
        </a:p>
      </dsp:txBody>
      <dsp:txXfrm>
        <a:off x="3108289" y="3100990"/>
        <a:ext cx="1808222" cy="551287"/>
      </dsp:txXfrm>
    </dsp:sp>
    <dsp:sp modelId="{BBC49AC0-467B-4772-A63F-64647B771549}">
      <dsp:nvSpPr>
        <dsp:cNvPr id="25" name="矩形 24"/>
        <dsp:cNvSpPr/>
      </dsp:nvSpPr>
      <dsp:spPr bwMode="white">
        <a:xfrm>
          <a:off x="3108289" y="3790098"/>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删除运算</a:t>
          </a:r>
        </a:p>
      </dsp:txBody>
      <dsp:txXfrm>
        <a:off x="3108289" y="3790098"/>
        <a:ext cx="1808222" cy="551287"/>
      </dsp:txXfrm>
    </dsp:sp>
    <dsp:sp modelId="{5DD6F8E7-104E-40D3-8159-931158D7758D}">
      <dsp:nvSpPr>
        <dsp:cNvPr id="27" name="矩形 26"/>
        <dsp:cNvSpPr/>
      </dsp:nvSpPr>
      <dsp:spPr bwMode="white">
        <a:xfrm>
          <a:off x="3108289" y="4479207"/>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修改运算</a:t>
          </a:r>
        </a:p>
      </dsp:txBody>
      <dsp:txXfrm>
        <a:off x="3108289" y="4479207"/>
        <a:ext cx="1808222" cy="551287"/>
      </dsp:txXfrm>
    </dsp:sp>
    <dsp:sp modelId="{AA38CFE2-47E6-4A3D-A9CB-3E0E2C8B38EC}">
      <dsp:nvSpPr>
        <dsp:cNvPr id="29" name="矩形 28"/>
        <dsp:cNvSpPr/>
      </dsp:nvSpPr>
      <dsp:spPr bwMode="white">
        <a:xfrm>
          <a:off x="3108289" y="5168316"/>
          <a:ext cx="1808222" cy="551287"/>
        </a:xfrm>
        <a:prstGeom prst="rect">
          <a:avLst/>
        </a:prstGeom>
        <a:solidFill>
          <a:srgbClr val="FF3300"/>
        </a:solidFill>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查找运算</a:t>
          </a:r>
        </a:p>
      </dsp:txBody>
      <dsp:txXfrm>
        <a:off x="3108289" y="5168316"/>
        <a:ext cx="1808222" cy="551287"/>
      </dsp:txXfrm>
    </dsp:sp>
    <dsp:sp modelId="{77A6741B-87B7-4DC4-8875-E859A9D33FDA}">
      <dsp:nvSpPr>
        <dsp:cNvPr id="31" name="矩形 30"/>
        <dsp:cNvSpPr/>
      </dsp:nvSpPr>
      <dsp:spPr bwMode="white">
        <a:xfrm>
          <a:off x="3108289" y="5857425"/>
          <a:ext cx="1808222" cy="551287"/>
        </a:xfrm>
        <a:prstGeom prst="rect">
          <a:avLst/>
        </a:prstGeom>
      </dsp:spPr>
      <dsp:style>
        <a:lnRef idx="2">
          <a:schemeClr val="lt1"/>
        </a:lnRef>
        <a:fillRef idx="1">
          <a:schemeClr val="accent1"/>
        </a:fillRef>
        <a:effectRef idx="0">
          <a:scrgbClr r="0" g="0" b="0"/>
        </a:effectRef>
        <a:fontRef idx="minor">
          <a:schemeClr val="lt1"/>
        </a:fontRef>
      </dsp:style>
      <dsp:txBody>
        <a:bodyPr lIns="15875" tIns="15875" rIns="15875" bIns="15875"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a:latin typeface="+mn-lt"/>
              <a:ea typeface="+mn-ea"/>
              <a:cs typeface="+mn-ea"/>
              <a:sym typeface="+mn-lt"/>
            </a:rPr>
            <a:t>排序运算</a:t>
          </a:r>
        </a:p>
      </dsp:txBody>
      <dsp:txXfrm>
        <a:off x="3108289" y="5857425"/>
        <a:ext cx="1808222" cy="551287"/>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eaLnBrk="1" hangingPunct="1">
              <a:spcBef>
                <a:spcPct val="0"/>
              </a:spcBef>
              <a:buFontTx/>
              <a:buNone/>
              <a:defRPr kumimoji="1" sz="1300" b="0">
                <a:ea typeface="仿宋_GB2312" panose="02010609030101010101" pitchFamily="49"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mn-cs"/>
            </a:endParaRPr>
          </a:p>
        </p:txBody>
      </p:sp>
      <p:sp>
        <p:nvSpPr>
          <p:cNvPr id="3075" name="Rectangle 3"/>
          <p:cNvSpPr>
            <a:spLocks noGrp="1" noChangeArrowheads="1"/>
          </p:cNvSpPr>
          <p:nvPr>
            <p:ph type="dt" sz="quarter" idx="1"/>
          </p:nvPr>
        </p:nvSpPr>
        <p:spPr bwMode="auto">
          <a:xfrm>
            <a:off x="4022725" y="0"/>
            <a:ext cx="3076575" cy="511175"/>
          </a:xfrm>
          <a:prstGeom prst="rect">
            <a:avLst/>
          </a:prstGeom>
          <a:noFill/>
          <a:ln w="9525">
            <a:noFill/>
            <a:miter lim="800000"/>
          </a:ln>
        </p:spPr>
        <p:txBody>
          <a:bodyPr vert="horz" wrap="square" lIns="99048" tIns="49524" rIns="99048" bIns="49524" numCol="1" anchor="t" anchorCtr="0" compatLnSpc="1"/>
          <a:lstStyle>
            <a:lvl1pPr algn="r" eaLnBrk="1" hangingPunct="1">
              <a:spcBef>
                <a:spcPct val="0"/>
              </a:spcBef>
              <a:buFontTx/>
              <a:buNone/>
              <a:defRPr kumimoji="1" sz="1300" b="0">
                <a:ea typeface="仿宋_GB2312" panose="02010609030101010101"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mn-cs"/>
            </a:endParaRPr>
          </a:p>
        </p:txBody>
      </p:sp>
      <p:sp>
        <p:nvSpPr>
          <p:cNvPr id="3076" name="Rectangle 4"/>
          <p:cNvSpPr>
            <a:spLocks noGrp="1" noChangeArrowheads="1"/>
          </p:cNvSpPr>
          <p:nvPr>
            <p:ph type="ftr" sz="quarter" idx="2"/>
          </p:nvPr>
        </p:nvSpPr>
        <p:spPr bwMode="auto">
          <a:xfrm>
            <a:off x="0" y="9723438"/>
            <a:ext cx="3076575" cy="511175"/>
          </a:xfrm>
          <a:prstGeom prst="rect">
            <a:avLst/>
          </a:prstGeom>
          <a:noFill/>
          <a:ln w="9525">
            <a:noFill/>
            <a:miter lim="800000"/>
          </a:ln>
        </p:spPr>
        <p:txBody>
          <a:bodyPr vert="horz" wrap="square" lIns="99048" tIns="49524" rIns="99048" bIns="49524" numCol="1" anchor="b" anchorCtr="0" compatLnSpc="1"/>
          <a:lstStyle>
            <a:lvl1pPr eaLnBrk="1" hangingPunct="1">
              <a:spcBef>
                <a:spcPct val="0"/>
              </a:spcBef>
              <a:buFontTx/>
              <a:buNone/>
              <a:defRPr kumimoji="1" sz="1300" b="0">
                <a:ea typeface="仿宋_GB2312" panose="02010609030101010101" pitchFamily="49"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mn-cs"/>
            </a:endParaRPr>
          </a:p>
        </p:txBody>
      </p:sp>
      <p:sp>
        <p:nvSpPr>
          <p:cNvPr id="3077"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p:spPr>
        <p:txBody>
          <a:bodyPr vert="horz" wrap="square" lIns="99048" tIns="49524" rIns="99048" bIns="49524" numCol="1" anchor="b" anchorCtr="0" compatLnSpc="1"/>
          <a:lstStyle>
            <a:lvl1pPr algn="r" eaLnBrk="1" hangingPunct="1">
              <a:spcBef>
                <a:spcPct val="0"/>
              </a:spcBef>
              <a:buFont typeface="Arial" panose="020B0604020202020204" pitchFamily="34" charset="0"/>
              <a:buNone/>
              <a:defRPr sz="1300" b="0" noProof="1">
                <a:ea typeface="仿宋_GB2312" panose="02010609030101010101"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E101D24-AA0D-44E5-AA14-24DB29EB3925}" type="slidenum">
              <a:rPr kumimoji="0" lang="en-US" altLang="zh-CN" sz="1300" b="0" i="0" u="none" strike="noStrike" kern="1200" cap="none" spc="0" normalizeH="0" baseline="0" noProof="1">
                <a:ln>
                  <a:noFill/>
                </a:ln>
                <a:solidFill>
                  <a:schemeClr val="tx1"/>
                </a:solidFill>
                <a:effectLst/>
                <a:uLnTx/>
                <a:uFillTx/>
                <a:latin typeface="Times New Roman" panose="02020603050405020304" pitchFamily="18" charset="0"/>
                <a:ea typeface="仿宋_GB2312" panose="02010609030101010101" pitchFamily="49" charset="-122"/>
                <a:cs typeface="+mn-cs"/>
              </a:rPr>
            </a:fld>
            <a:endParaRPr kumimoji="0" lang="en-US" altLang="zh-CN" sz="1300" b="0" i="0" u="none" strike="noStrike" kern="1200" cap="none" spc="0" normalizeH="0" baseline="0" noProof="1">
              <a:ln>
                <a:noFill/>
              </a:ln>
              <a:solidFill>
                <a:schemeClr val="tx1"/>
              </a:solidFill>
              <a:effectLst/>
              <a:uLnTx/>
              <a:uFillTx/>
              <a:latin typeface="Times New Roman" panose="02020603050405020304" pitchFamily="18" charset="0"/>
              <a:ea typeface="仿宋_GB2312" panose="02010609030101010101" pitchFamily="49"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ln>
        </p:spPr>
        <p:txBody>
          <a:bodyPr vert="horz" wrap="square" lIns="99048" tIns="49524" rIns="99048" bIns="49524" numCol="1" anchor="t" anchorCtr="0" compatLnSpc="1"/>
          <a:lstStyle>
            <a:lvl1pPr eaLnBrk="1" hangingPunct="1">
              <a:spcBef>
                <a:spcPct val="0"/>
              </a:spcBef>
              <a:buFontTx/>
              <a:buNone/>
              <a:defRPr kumimoji="1" sz="1300" b="0">
                <a:ea typeface="仿宋_GB2312" panose="02010609030101010101" pitchFamily="49"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mn-cs"/>
            </a:endParaRPr>
          </a:p>
        </p:txBody>
      </p:sp>
      <p:sp>
        <p:nvSpPr>
          <p:cNvPr id="2051" name="Rectangle 3"/>
          <p:cNvSpPr>
            <a:spLocks noGrp="1" noChangeArrowheads="1"/>
          </p:cNvSpPr>
          <p:nvPr>
            <p:ph type="dt" idx="1"/>
          </p:nvPr>
        </p:nvSpPr>
        <p:spPr bwMode="auto">
          <a:xfrm>
            <a:off x="4022725" y="0"/>
            <a:ext cx="3076575" cy="511175"/>
          </a:xfrm>
          <a:prstGeom prst="rect">
            <a:avLst/>
          </a:prstGeom>
          <a:noFill/>
          <a:ln w="9525">
            <a:noFill/>
            <a:miter lim="800000"/>
          </a:ln>
        </p:spPr>
        <p:txBody>
          <a:bodyPr vert="horz" wrap="square" lIns="99048" tIns="49524" rIns="99048" bIns="49524" numCol="1" anchor="t" anchorCtr="0" compatLnSpc="1"/>
          <a:lstStyle>
            <a:lvl1pPr algn="r" eaLnBrk="1" hangingPunct="1">
              <a:spcBef>
                <a:spcPct val="0"/>
              </a:spcBef>
              <a:buFontTx/>
              <a:buNone/>
              <a:defRPr kumimoji="1" sz="1300" b="0">
                <a:ea typeface="仿宋_GB2312" panose="02010609030101010101"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mn-cs"/>
            </a:endParaRPr>
          </a:p>
        </p:txBody>
      </p:sp>
      <p:sp>
        <p:nvSpPr>
          <p:cNvPr id="15364" name="Rectangle 4"/>
          <p:cNvSpPr>
            <a:spLocks noGrp="1" noRot="1" noChangeAspec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46150" y="4860925"/>
            <a:ext cx="5207000" cy="4605338"/>
          </a:xfrm>
          <a:prstGeom prst="rect">
            <a:avLst/>
          </a:prstGeom>
          <a:noFill/>
          <a:ln w="9525">
            <a:noFill/>
            <a:miter lim="800000"/>
          </a:ln>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rPr>
              <a:t>单击以编辑母版文本样式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仿宋_GB2312" panose="02010609030101010101" pitchFamily="49" charset="-122"/>
            </a:endParaRPr>
          </a:p>
        </p:txBody>
      </p:sp>
      <p:sp>
        <p:nvSpPr>
          <p:cNvPr id="2054" name="Rectangle 6"/>
          <p:cNvSpPr>
            <a:spLocks noGrp="1" noChangeArrowheads="1"/>
          </p:cNvSpPr>
          <p:nvPr>
            <p:ph type="ftr" sz="quarter" idx="4"/>
          </p:nvPr>
        </p:nvSpPr>
        <p:spPr bwMode="auto">
          <a:xfrm>
            <a:off x="0" y="9723438"/>
            <a:ext cx="3076575" cy="511175"/>
          </a:xfrm>
          <a:prstGeom prst="rect">
            <a:avLst/>
          </a:prstGeom>
          <a:noFill/>
          <a:ln w="9525">
            <a:noFill/>
            <a:miter lim="800000"/>
          </a:ln>
        </p:spPr>
        <p:txBody>
          <a:bodyPr vert="horz" wrap="square" lIns="99048" tIns="49524" rIns="99048" bIns="49524" numCol="1" anchor="b" anchorCtr="0" compatLnSpc="1"/>
          <a:lstStyle>
            <a:lvl1pPr eaLnBrk="1" hangingPunct="1">
              <a:spcBef>
                <a:spcPct val="0"/>
              </a:spcBef>
              <a:buFontTx/>
              <a:buNone/>
              <a:defRPr kumimoji="1" sz="1300" b="0">
                <a:ea typeface="仿宋_GB2312" panose="02010609030101010101" pitchFamily="49"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仿宋_GB2312" panose="02010609030101010101" pitchFamily="49" charset="-122"/>
              <a:cs typeface="+mn-cs"/>
            </a:endParaRPr>
          </a:p>
        </p:txBody>
      </p:sp>
      <p:sp>
        <p:nvSpPr>
          <p:cNvPr id="2055" name="Rectangle 7"/>
          <p:cNvSpPr>
            <a:spLocks noGrp="1" noChangeArrowheads="1"/>
          </p:cNvSpPr>
          <p:nvPr>
            <p:ph type="sldNum" sz="quarter" idx="5"/>
          </p:nvPr>
        </p:nvSpPr>
        <p:spPr bwMode="auto">
          <a:xfrm>
            <a:off x="4022725" y="9723438"/>
            <a:ext cx="3076575" cy="511175"/>
          </a:xfrm>
          <a:prstGeom prst="rect">
            <a:avLst/>
          </a:prstGeom>
          <a:noFill/>
          <a:ln w="9525">
            <a:noFill/>
            <a:miter lim="800000"/>
          </a:ln>
        </p:spPr>
        <p:txBody>
          <a:bodyPr vert="horz" wrap="square" lIns="99048" tIns="49524" rIns="99048" bIns="49524" numCol="1" anchor="b" anchorCtr="0" compatLnSpc="1"/>
          <a:lstStyle>
            <a:lvl1pPr algn="r" eaLnBrk="1" hangingPunct="1">
              <a:spcBef>
                <a:spcPct val="0"/>
              </a:spcBef>
              <a:buFont typeface="Arial" panose="020B0604020202020204" pitchFamily="34" charset="0"/>
              <a:buNone/>
              <a:defRPr sz="1300" b="0" noProof="1">
                <a:ea typeface="仿宋_GB2312" panose="02010609030101010101" pitchFamily="49" charset="-122"/>
                <a:cs typeface="+mn-cs"/>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DC1811F-C07C-47E8-A51B-372C32CCD6EF}" type="slidenum">
              <a:rPr kumimoji="0" lang="en-US" altLang="zh-CN" sz="1300" b="0" i="0" u="none" strike="noStrike" kern="1200" cap="none" spc="0" normalizeH="0" baseline="0" noProof="1">
                <a:ln>
                  <a:noFill/>
                </a:ln>
                <a:solidFill>
                  <a:schemeClr val="tx1"/>
                </a:solidFill>
                <a:effectLst/>
                <a:uLnTx/>
                <a:uFillTx/>
                <a:latin typeface="Times New Roman" panose="02020603050405020304" pitchFamily="18" charset="0"/>
                <a:ea typeface="仿宋_GB2312" panose="02010609030101010101" pitchFamily="49" charset="-122"/>
                <a:cs typeface="+mn-cs"/>
              </a:rPr>
            </a:fld>
            <a:endParaRPr kumimoji="0" lang="en-US" altLang="zh-CN" sz="1300" b="0" i="0" u="none" strike="noStrike" kern="1200" cap="none" spc="0" normalizeH="0" baseline="0" noProof="1">
              <a:ln>
                <a:noFill/>
              </a:ln>
              <a:solidFill>
                <a:schemeClr val="tx1"/>
              </a:solidFill>
              <a:effectLst/>
              <a:uLnTx/>
              <a:uFillTx/>
              <a:latin typeface="Times New Roman" panose="02020603050405020304" pitchFamily="18" charset="0"/>
              <a:ea typeface="仿宋_GB2312" panose="0201060903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仿宋_GB2312" panose="02010609030101010101" pitchFamily="49"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仿宋_GB2312" panose="02010609030101010101" pitchFamily="49"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仿宋_GB2312" panose="02010609030101010101" pitchFamily="49"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仿宋_GB2312" panose="02010609030101010101" pitchFamily="49"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pitchFamily="49" charset="-122"/>
        <a:cs typeface="仿宋_GB2312" panose="02010609030101010101" pitchFamily="49"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5"/>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eaLnBrk="1" hangingPunct="1"/>
            <a:fld id="{9A0DB2DC-4C9A-4742-B13C-FB6460FD3503}" type="slidenum">
              <a:rPr lang="en-US" altLang="zh-CN" sz="1300" b="0" dirty="0">
                <a:ea typeface="仿宋_GB2312"/>
              </a:rPr>
            </a:fld>
            <a:endParaRPr lang="en-US" altLang="zh-CN" sz="1300" b="0" dirty="0">
              <a:ea typeface="仿宋_GB2312"/>
            </a:endParaRPr>
          </a:p>
        </p:txBody>
      </p:sp>
      <p:sp>
        <p:nvSpPr>
          <p:cNvPr id="49155" name="Rectangle 2"/>
          <p:cNvSpPr>
            <a:spLocks noGrp="1" noRot="1" noChangeAspect="1" noTextEdit="1"/>
          </p:cNvSpPr>
          <p:nvPr>
            <p:ph type="sldImg"/>
          </p:nvPr>
        </p:nvSpPr>
        <p:spPr>
          <a:xfrm>
            <a:off x="560388" y="430213"/>
            <a:ext cx="6172200" cy="4630737"/>
          </a:xfrm>
        </p:spPr>
      </p:sp>
      <p:sp>
        <p:nvSpPr>
          <p:cNvPr id="49156" name="Rectangle 3"/>
          <p:cNvSpPr>
            <a:spLocks noGrp="1"/>
          </p:cNvSpPr>
          <p:nvPr>
            <p:ph type="body"/>
          </p:nvPr>
        </p:nvSpPr>
        <p:spPr/>
        <p:txBody>
          <a:bodyPr wrap="square" lIns="99048" tIns="49524" rIns="99048" bIns="49524" anchor="t" anchorCtr="0"/>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5"/>
          <p:cNvSpPr txBox="1">
            <a:spLocks noGrp="1"/>
          </p:cNvSpPr>
          <p:nvPr>
            <p:ph type="sldNum" sz="quarter"/>
          </p:nvPr>
        </p:nvSpPr>
        <p:spPr>
          <a:xfrm>
            <a:off x="4022725" y="9723438"/>
            <a:ext cx="3076575" cy="511175"/>
          </a:xfrm>
          <a:prstGeom prst="rect">
            <a:avLst/>
          </a:prstGeom>
          <a:noFill/>
          <a:ln w="9525">
            <a:noFill/>
          </a:ln>
        </p:spPr>
        <p:txBody>
          <a:bodyPr lIns="99048" tIns="49524" rIns="99048" bIns="49524" anchor="b" anchorCtr="0"/>
          <a:p>
            <a:pPr lvl="0" algn="r" eaLnBrk="1" hangingPunct="1"/>
            <a:fld id="{9A0DB2DC-4C9A-4742-B13C-FB6460FD3503}" type="slidenum">
              <a:rPr lang="en-US" altLang="zh-CN" sz="1300" b="0" dirty="0">
                <a:ea typeface="仿宋_GB2312"/>
              </a:rPr>
            </a:fld>
            <a:endParaRPr lang="en-US" altLang="zh-CN" sz="1300" b="0" dirty="0">
              <a:ea typeface="仿宋_GB2312"/>
            </a:endParaRPr>
          </a:p>
        </p:txBody>
      </p:sp>
      <p:sp>
        <p:nvSpPr>
          <p:cNvPr id="52227" name="Rectangle 2"/>
          <p:cNvSpPr>
            <a:spLocks noGrp="1" noRot="1" noChangeAspect="1" noTextEdit="1"/>
          </p:cNvSpPr>
          <p:nvPr>
            <p:ph type="sldImg"/>
          </p:nvPr>
        </p:nvSpPr>
        <p:spPr>
          <a:xfrm>
            <a:off x="560388" y="430213"/>
            <a:ext cx="6172200" cy="4630737"/>
          </a:xfrm>
        </p:spPr>
      </p:sp>
      <p:sp>
        <p:nvSpPr>
          <p:cNvPr id="52228" name="Rectangle 3"/>
          <p:cNvSpPr>
            <a:spLocks noGrp="1"/>
          </p:cNvSpPr>
          <p:nvPr>
            <p:ph type="body"/>
          </p:nvPr>
        </p:nvSpPr>
        <p:spPr/>
        <p:txBody>
          <a:bodyPr wrap="square" lIns="99048" tIns="49524" rIns="99048" bIns="49524" anchor="t" anchorCtr="0"/>
          <a:p>
            <a:pPr lvl="0"/>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3074" name="直接连接符 9"/>
          <p:cNvSpPr/>
          <p:nvPr userDrawn="1"/>
        </p:nvSpPr>
        <p:spPr>
          <a:xfrm>
            <a:off x="0" y="6357938"/>
            <a:ext cx="9144000" cy="71437"/>
          </a:xfrm>
          <a:prstGeom prst="line">
            <a:avLst/>
          </a:prstGeom>
          <a:ln w="9525">
            <a:noFill/>
          </a:ln>
        </p:spPr>
      </p:sp>
      <p:sp>
        <p:nvSpPr>
          <p:cNvPr id="16" name="矩形 15"/>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7" name="矩形 16"/>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9" name="标题 1"/>
          <p:cNvSpPr>
            <a:spLocks noGrp="1"/>
          </p:cNvSpPr>
          <p:nvPr>
            <p:ph type="title"/>
          </p:nvPr>
        </p:nvSpPr>
        <p:spPr>
          <a:xfrm>
            <a:off x="844171" y="235957"/>
            <a:ext cx="6400800" cy="456739"/>
          </a:xfrm>
        </p:spPr>
        <p:txBody>
          <a:bodyPr/>
          <a:lstStyle/>
          <a:p>
            <a:r>
              <a:rPr lang="zh-CN" altLang="en-US" noProof="1"/>
              <a:t>单击此处编辑母版标题样式</a:t>
            </a:r>
            <a:endParaRPr lang="zh-CN" altLang="en-US" noProof="1"/>
          </a:p>
        </p:txBody>
      </p:sp>
      <p:sp>
        <p:nvSpPr>
          <p:cNvPr id="10" name="内容占位符 2"/>
          <p:cNvSpPr>
            <a:spLocks noGrp="1"/>
          </p:cNvSpPr>
          <p:nvPr>
            <p:ph idx="1" hasCustomPrompt="1"/>
          </p:nvPr>
        </p:nvSpPr>
        <p:spPr>
          <a:xfrm>
            <a:off x="496888" y="1116013"/>
            <a:ext cx="8251825" cy="5472112"/>
          </a:xfrm>
        </p:spPr>
        <p:txBody>
          <a:bodyPr/>
          <a:lstStyle/>
          <a:p>
            <a:pPr lvl="0"/>
            <a:r>
              <a:rPr lang="zh-CN" altLang="en-US" noProof="1"/>
              <a:t>编辑母版文本样式</a:t>
            </a:r>
            <a:endParaRPr lang="zh-CN" altLang="en-US" noProof="1"/>
          </a:p>
          <a:p>
            <a:pPr lvl="1"/>
            <a:r>
              <a:rPr lang="zh-CN" altLang="en-US" noProof="1"/>
              <a:t>第二级</a:t>
            </a:r>
            <a:endParaRPr lang="zh-CN" altLang="en-US" noProof="1"/>
          </a:p>
        </p:txBody>
      </p:sp>
      <p:grpSp>
        <p:nvGrpSpPr>
          <p:cNvPr id="18" name="组合 17"/>
          <p:cNvGrpSpPr/>
          <p:nvPr/>
        </p:nvGrpSpPr>
        <p:grpSpPr>
          <a:xfrm>
            <a:off x="115637" y="404664"/>
            <a:ext cx="617410" cy="174607"/>
            <a:chOff x="384175" y="480608"/>
            <a:chExt cx="348872" cy="98663"/>
          </a:xfrm>
          <a:solidFill>
            <a:srgbClr val="76AEDD"/>
          </a:solidFill>
        </p:grpSpPr>
        <p:sp>
          <p:nvSpPr>
            <p:cNvPr id="19" name="等腰三角形 18">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1" name="等腰三角形 20">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Pr>
        <a:solidFill>
          <a:schemeClr val="bg1"/>
        </a:solidFill>
        <a:effectLst/>
      </p:bgPr>
    </p:bg>
    <p:spTree>
      <p:nvGrpSpPr>
        <p:cNvPr id="1" name=""/>
        <p:cNvGrpSpPr/>
        <p:nvPr/>
      </p:nvGrpSpPr>
      <p:grpSpPr>
        <a:xfrm>
          <a:off x="0" y="0"/>
          <a:ext cx="0" cy="0"/>
          <a:chOff x="0" y="0"/>
          <a:chExt cx="0" cy="0"/>
        </a:xfrm>
      </p:grpSpPr>
      <p:sp>
        <p:nvSpPr>
          <p:cNvPr id="11266"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p:txBody>
          <a:bodyPr/>
          <a:lstStyle/>
          <a:p>
            <a:pPr lvl="0"/>
            <a:r>
              <a:rPr lang="zh-CN" altLang="en-US" noProof="1"/>
              <a:t>编辑母版文本样式</a:t>
            </a:r>
            <a:endParaRPr lang="zh-CN" altLang="en-US" noProof="1"/>
          </a:p>
          <a:p>
            <a:pPr lvl="1"/>
            <a:r>
              <a:rPr lang="zh-CN" altLang="en-US" noProof="1"/>
              <a:t>第二级</a:t>
            </a:r>
            <a:endParaRPr lang="zh-CN" altLang="en-US" noProof="1"/>
          </a:p>
        </p:txBody>
      </p:sp>
      <p:grpSp>
        <p:nvGrpSpPr>
          <p:cNvPr id="17" name="组合 16"/>
          <p:cNvGrpSpPr/>
          <p:nvPr/>
        </p:nvGrpSpPr>
        <p:grpSpPr>
          <a:xfrm>
            <a:off x="115637" y="404664"/>
            <a:ext cx="617410" cy="174607"/>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13317" name="直接连接符 9"/>
          <p:cNvSpPr/>
          <p:nvPr userDrawn="1"/>
        </p:nvSpPr>
        <p:spPr>
          <a:xfrm>
            <a:off x="0" y="6357938"/>
            <a:ext cx="9144000" cy="71437"/>
          </a:xfrm>
          <a:prstGeom prst="line">
            <a:avLst/>
          </a:prstGeom>
          <a:ln w="9525">
            <a:noFill/>
          </a:ln>
        </p:spPr>
      </p:sp>
      <p:grpSp>
        <p:nvGrpSpPr>
          <p:cNvPr id="17" name="组合 16"/>
          <p:cNvGrpSpPr/>
          <p:nvPr/>
        </p:nvGrpSpPr>
        <p:grpSpPr>
          <a:xfrm>
            <a:off x="115637" y="404664"/>
            <a:ext cx="617410" cy="174607"/>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showMasterSp="0">
  <p:cSld name="空白">
    <p:bg>
      <p:bgPr>
        <a:solidFill>
          <a:srgbClr val="000000"/>
        </a:solidFill>
        <a:effectLst/>
      </p:bgPr>
    </p:bg>
    <p:spTree>
      <p:nvGrpSpPr>
        <p:cNvPr id="1" name=""/>
        <p:cNvGrpSpPr/>
        <p:nvPr/>
      </p:nvGrpSpPr>
      <p:grpSpPr>
        <a:xfrm>
          <a:off x="0" y="0"/>
          <a:ext cx="0" cy="0"/>
          <a:chOff x="0" y="0"/>
          <a:chExt cx="0" cy="0"/>
        </a:xfrm>
      </p:grpSpPr>
      <p:sp>
        <p:nvSpPr>
          <p:cNvPr id="14338"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endParaRPr lang="zh-CN" altLang="en-US" noProof="1"/>
          </a:p>
        </p:txBody>
      </p:sp>
      <p:sp>
        <p:nvSpPr>
          <p:cNvPr id="3" name="内容占位符 2"/>
          <p:cNvSpPr>
            <a:spLocks noGrp="1"/>
          </p:cNvSpPr>
          <p:nvPr>
            <p:ph idx="1" hasCustomPrompt="1"/>
          </p:nvPr>
        </p:nvSpPr>
        <p:spPr/>
        <p:txBody>
          <a:bodyPr/>
          <a:lstStyle/>
          <a:p>
            <a:pPr lvl="0"/>
            <a:r>
              <a:rPr lang="zh-CN" altLang="en-US" noProof="1"/>
              <a:t>编辑母版文本样式</a:t>
            </a:r>
            <a:endParaRPr lang="zh-CN" altLang="en-US" noProof="1"/>
          </a:p>
          <a:p>
            <a:pPr lvl="1"/>
            <a:r>
              <a:rPr lang="zh-CN" altLang="en-US" noProof="1"/>
              <a:t>第二级</a:t>
            </a:r>
            <a:endParaRPr lang="zh-CN" altLang="en-US" noProof="1"/>
          </a:p>
        </p:txBody>
      </p:sp>
      <p:grpSp>
        <p:nvGrpSpPr>
          <p:cNvPr id="17" name="组合 16"/>
          <p:cNvGrpSpPr/>
          <p:nvPr/>
        </p:nvGrpSpPr>
        <p:grpSpPr>
          <a:xfrm>
            <a:off x="115637" y="404664"/>
            <a:ext cx="617410" cy="174607"/>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showMasterSp="0">
  <p:cSld name="仅标题">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5125" name="直接连接符 9"/>
          <p:cNvSpPr/>
          <p:nvPr userDrawn="1"/>
        </p:nvSpPr>
        <p:spPr>
          <a:xfrm>
            <a:off x="0" y="6357938"/>
            <a:ext cx="9144000" cy="71437"/>
          </a:xfrm>
          <a:prstGeom prst="line">
            <a:avLst/>
          </a:prstGeom>
          <a:ln w="9525">
            <a:noFill/>
          </a:ln>
        </p:spPr>
      </p:sp>
      <p:grpSp>
        <p:nvGrpSpPr>
          <p:cNvPr id="17" name="组合 16"/>
          <p:cNvGrpSpPr/>
          <p:nvPr/>
        </p:nvGrpSpPr>
        <p:grpSpPr>
          <a:xfrm>
            <a:off x="115637" y="404664"/>
            <a:ext cx="617410" cy="174607"/>
            <a:chOff x="384175" y="480608"/>
            <a:chExt cx="348872" cy="98663"/>
          </a:xfrm>
          <a:solidFill>
            <a:srgbClr val="76AEDD"/>
          </a:solidFill>
        </p:grpSpPr>
        <p:sp>
          <p:nvSpPr>
            <p:cNvPr id="18" name="等腰三角形 17">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空白">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6" name="矩形 15"/>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7" name="标题 1"/>
          <p:cNvSpPr>
            <a:spLocks noGrp="1"/>
          </p:cNvSpPr>
          <p:nvPr>
            <p:ph type="title"/>
          </p:nvPr>
        </p:nvSpPr>
        <p:spPr>
          <a:xfrm>
            <a:off x="844171" y="235957"/>
            <a:ext cx="6400800" cy="456739"/>
          </a:xfrm>
        </p:spPr>
        <p:txBody>
          <a:bodyPr/>
          <a:lstStyle/>
          <a:p>
            <a:r>
              <a:rPr lang="zh-CN" altLang="en-US" noProof="1"/>
              <a:t>单击此处编辑母版标题样式</a:t>
            </a:r>
            <a:endParaRPr lang="zh-CN" altLang="en-US" noProof="1"/>
          </a:p>
        </p:txBody>
      </p:sp>
      <p:sp>
        <p:nvSpPr>
          <p:cNvPr id="18" name="内容占位符 2"/>
          <p:cNvSpPr>
            <a:spLocks noGrp="1"/>
          </p:cNvSpPr>
          <p:nvPr>
            <p:ph idx="1" hasCustomPrompt="1"/>
          </p:nvPr>
        </p:nvSpPr>
        <p:spPr>
          <a:xfrm>
            <a:off x="496888" y="1116013"/>
            <a:ext cx="8251825" cy="5472112"/>
          </a:xfrm>
        </p:spPr>
        <p:txBody>
          <a:bodyPr/>
          <a:lstStyle/>
          <a:p>
            <a:pPr lvl="0"/>
            <a:r>
              <a:rPr lang="zh-CN" altLang="en-US" noProof="1"/>
              <a:t>编辑母版文本样式</a:t>
            </a:r>
            <a:endParaRPr lang="zh-CN" altLang="en-US" noProof="1"/>
          </a:p>
          <a:p>
            <a:pPr lvl="1"/>
            <a:r>
              <a:rPr lang="zh-CN" altLang="en-US" noProof="1"/>
              <a:t>第二级</a:t>
            </a:r>
            <a:endParaRPr lang="zh-CN" altLang="en-US" noProof="1"/>
          </a:p>
        </p:txBody>
      </p:sp>
      <p:grpSp>
        <p:nvGrpSpPr>
          <p:cNvPr id="2" name="组合 16"/>
          <p:cNvGrpSpPr/>
          <p:nvPr/>
        </p:nvGrpSpPr>
        <p:grpSpPr>
          <a:xfrm>
            <a:off x="115637" y="404664"/>
            <a:ext cx="617410" cy="174607"/>
            <a:chOff x="384175" y="480608"/>
            <a:chExt cx="348872" cy="98663"/>
          </a:xfrm>
          <a:solidFill>
            <a:srgbClr val="76AEDD"/>
          </a:solidFill>
        </p:grpSpPr>
        <p:sp>
          <p:nvSpPr>
            <p:cNvPr id="3" name="等腰三角形 2">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9" name="等腰三角形 18">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20" name="等腰三角形 19">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solidFill>
          <a:schemeClr val="bg1"/>
        </a:solidFill>
        <a:effectLst/>
      </p:bgPr>
    </p:bg>
    <p:spTree>
      <p:nvGrpSpPr>
        <p:cNvPr id="1" name=""/>
        <p:cNvGrpSpPr/>
        <p:nvPr/>
      </p:nvGrpSpPr>
      <p:grpSpPr>
        <a:xfrm>
          <a:off x="0" y="0"/>
          <a:ext cx="0" cy="0"/>
          <a:chOff x="0" y="0"/>
          <a:chExt cx="0" cy="0"/>
        </a:xfrm>
      </p:grpSpPr>
      <p:sp>
        <p:nvSpPr>
          <p:cNvPr id="7170" name="直接连接符 9"/>
          <p:cNvSpPr/>
          <p:nvPr userDrawn="1"/>
        </p:nvSpPr>
        <p:spPr>
          <a:xfrm>
            <a:off x="0" y="6357938"/>
            <a:ext cx="9144000" cy="71437"/>
          </a:xfrm>
          <a:prstGeom prst="line">
            <a:avLst/>
          </a:prstGeom>
          <a:ln w="9525">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空白">
    <p:bg>
      <p:bgPr>
        <a:solidFill>
          <a:schemeClr val="bg1"/>
        </a:solidFill>
        <a:effectLst/>
      </p:bgPr>
    </p:bg>
    <p:spTree>
      <p:nvGrpSpPr>
        <p:cNvPr id="1" name=""/>
        <p:cNvGrpSpPr/>
        <p:nvPr/>
      </p:nvGrpSpPr>
      <p:grpSpPr>
        <a:xfrm>
          <a:off x="0" y="0"/>
          <a:ext cx="0" cy="0"/>
          <a:chOff x="0" y="0"/>
          <a:chExt cx="0" cy="0"/>
        </a:xfrm>
      </p:grpSpPr>
      <p:sp>
        <p:nvSpPr>
          <p:cNvPr id="8198" name="Line 5"/>
          <p:cNvSpPr/>
          <p:nvPr userDrawn="1"/>
        </p:nvSpPr>
        <p:spPr>
          <a:xfrm>
            <a:off x="0" y="981075"/>
            <a:ext cx="9144000" cy="0"/>
          </a:xfrm>
          <a:prstGeom prst="line">
            <a:avLst/>
          </a:prstGeom>
          <a:ln w="12700" cap="flat" cmpd="sng">
            <a:solidFill>
              <a:schemeClr val="accent2"/>
            </a:solidFill>
            <a:prstDash val="solid"/>
            <a:headEnd type="none" w="med" len="med"/>
            <a:tailEnd type="none" w="med" len="med"/>
          </a:ln>
        </p:spPr>
      </p:sp>
      <p:sp>
        <p:nvSpPr>
          <p:cNvPr id="16" name="Rectangle 4"/>
          <p:cNvSpPr>
            <a:spLocks noGrp="1" noChangeArrowheads="1"/>
          </p:cNvSpPr>
          <p:nvPr>
            <p:ph type="dt" sz="half" idx="2"/>
          </p:nvPr>
        </p:nvSpPr>
        <p:spPr>
          <a:xfrm>
            <a:off x="4937125" y="6572250"/>
            <a:ext cx="4419600" cy="457200"/>
          </a:xfrm>
        </p:spPr>
        <p:txBody>
          <a:bodyPr/>
          <a:lstStyle>
            <a:lvl1pPr>
              <a:defRPr dirty="0">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fld id="{EAA856B3-D076-49DD-B5D5-553F502B9D63}" type="datetime2">
              <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fld>
            <a:r>
              <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endParaRPr kumimoji="0" lang="en-US" altLang="zh-CN"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7" name="Rectangle 5"/>
          <p:cNvSpPr>
            <a:spLocks noGrp="1" noChangeArrowheads="1"/>
          </p:cNvSpPr>
          <p:nvPr>
            <p:ph type="ftr" sz="quarter" idx="3"/>
          </p:nvPr>
        </p:nvSpPr>
        <p:spPr bwMode="auto">
          <a:xfrm>
            <a:off x="-36512" y="6572250"/>
            <a:ext cx="5180013" cy="457200"/>
          </a:xfrm>
          <a:prstGeom prst="rect">
            <a:avLst/>
          </a:prstGeom>
          <a:ln>
            <a:miter lim="800000"/>
          </a:ln>
        </p:spPr>
        <p:txBody>
          <a:bodyPr vert="horz" wrap="square" lIns="91440" tIns="45720" rIns="91440" bIns="45720" numCol="1" anchor="t" anchorCtr="0" compatLnSpc="1"/>
          <a:lstStyle>
            <a:lvl1pPr algn="ctr">
              <a:spcBef>
                <a:spcPct val="50000"/>
              </a:spcBef>
              <a:defRPr sz="1600" dirty="0">
                <a:ea typeface="宋体" panose="02010600030101010101" pitchFamily="2" charset="-122"/>
                <a:cs typeface="+mn-cs"/>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1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大连海事大学信息科学技术学院</a:t>
            </a:r>
            <a:r>
              <a:rPr kumimoji="0" lang="en-US" altLang="zh-CN" sz="1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ICT</a:t>
            </a:r>
            <a:r>
              <a:rPr kumimoji="0" lang="zh-CN" altLang="en-US" sz="16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数据结构课程组</a:t>
            </a:r>
            <a:endParaRPr kumimoji="0" lang="zh-CN" altLang="en-US" sz="1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Rectangle 4"/>
          <p:cNvSpPr>
            <a:spLocks noGrp="1" noChangeArrowheads="1"/>
          </p:cNvSpPr>
          <p:nvPr>
            <p:ph type="dt" sz="half" idx="12"/>
          </p:nvPr>
        </p:nvSpPr>
        <p:spPr>
          <a:xfrm>
            <a:off x="0" y="0"/>
            <a:ext cx="0" cy="0"/>
          </a:xfrm>
        </p:spPr>
        <p:txBody>
          <a:bodyPr/>
          <a:lstStyle>
            <a:lvl1pPr>
              <a:defRPr>
                <a:solidFill>
                  <a:srgbClr val="000000"/>
                </a:solidFill>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16" name="Rectangle 5"/>
          <p:cNvSpPr>
            <a:spLocks noGrp="1" noChangeArrowheads="1"/>
          </p:cNvSpPr>
          <p:nvPr>
            <p:ph type="ftr" sz="quarter" idx="3"/>
          </p:nvPr>
        </p:nvSpPr>
        <p:spPr>
          <a:xfrm>
            <a:off x="0" y="0"/>
            <a:ext cx="0" cy="0"/>
          </a:xfrm>
        </p:spPr>
        <p:txBody>
          <a:bodyPr/>
          <a:lstStyle>
            <a:lvl1pPr>
              <a:defRPr>
                <a:solidFill>
                  <a:srgbClr val="000000"/>
                </a:solidFill>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t>CS 376 Lecture 18 </a:t>
            </a:r>
            <a:endParaRPr kumimoji="0" 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17" name="Rectangle 6"/>
          <p:cNvSpPr>
            <a:spLocks noGrp="1" noChangeArrowheads="1"/>
          </p:cNvSpPr>
          <p:nvPr>
            <p:ph type="sldNum" sz="quarter" idx="4"/>
          </p:nvPr>
        </p:nvSpPr>
        <p:spPr>
          <a:xfrm>
            <a:off x="0" y="0"/>
            <a:ext cx="0" cy="0"/>
          </a:xfrm>
        </p:spPr>
        <p:txBody>
          <a:bodyPr/>
          <a:lstStyle>
            <a:lvl1pPr>
              <a:defRPr>
                <a:solidFill>
                  <a:srgbClr val="000000"/>
                </a:solidFill>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09A35B0-AA2A-4CDF-8D9F-4152E95765CC}" type="slidenum">
              <a:rPr kumimoji="0" 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rPr>
            </a:fld>
            <a:endParaRPr kumimoji="0" lang="en-US" sz="2800" b="1"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altLang="zh-TW"/>
              <a:t>Click to edit Master title style</a:t>
            </a:r>
            <a:endParaRPr lang="zh-TW" altLang="en-US"/>
          </a:p>
        </p:txBody>
      </p:sp>
      <p:sp>
        <p:nvSpPr>
          <p:cNvPr id="3" name="Content Placeholder 2"/>
          <p:cNvSpPr>
            <a:spLocks noGrp="1"/>
          </p:cNvSpPr>
          <p:nvPr>
            <p:ph sz="quarter" idx="1"/>
          </p:nvPr>
        </p:nvSpPr>
        <p:spPr>
          <a:xfrm>
            <a:off x="685800" y="1981200"/>
            <a:ext cx="3810000" cy="1981200"/>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5" name="Content Placeholder 4"/>
          <p:cNvSpPr>
            <a:spLocks noGrp="1"/>
          </p:cNvSpPr>
          <p:nvPr>
            <p:ph sz="quarter" idx="3"/>
          </p:nvPr>
        </p:nvSpPr>
        <p:spPr>
          <a:xfrm>
            <a:off x="685800" y="4114800"/>
            <a:ext cx="3810000" cy="1981200"/>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6" name="Content Placeholder 5"/>
          <p:cNvSpPr>
            <a:spLocks noGrp="1"/>
          </p:cNvSpPr>
          <p:nvPr>
            <p:ph sz="quarter" idx="4"/>
          </p:nvPr>
        </p:nvSpPr>
        <p:spPr>
          <a:xfrm>
            <a:off x="4648200" y="4114800"/>
            <a:ext cx="3810000" cy="1981200"/>
          </a:xfrm>
        </p:spPr>
        <p:txBody>
          <a:bodyPr/>
          <a:lstStyle/>
          <a:p>
            <a:pPr lvl="0"/>
            <a:r>
              <a:rPr lang="en-US" altLang="zh-TW"/>
              <a:t>Click to edit Master text styles</a:t>
            </a:r>
            <a:endParaRPr lang="en-US" altLang="zh-TW"/>
          </a:p>
          <a:p>
            <a:pPr lvl="1"/>
            <a:r>
              <a:rPr lang="en-US" altLang="zh-TW"/>
              <a:t>Second level</a:t>
            </a:r>
            <a:endParaRPr lang="en-US" altLang="zh-TW"/>
          </a:p>
          <a:p>
            <a:pPr lvl="2"/>
            <a:r>
              <a:rPr lang="en-US" altLang="zh-TW"/>
              <a:t>Third level</a:t>
            </a:r>
            <a:endParaRPr lang="en-US" altLang="zh-TW"/>
          </a:p>
          <a:p>
            <a:pPr lvl="3"/>
            <a:r>
              <a:rPr lang="en-US" altLang="zh-TW"/>
              <a:t>Fourth level</a:t>
            </a:r>
            <a:endParaRPr lang="en-US" altLang="zh-TW"/>
          </a:p>
          <a:p>
            <a:pPr lvl="4"/>
            <a:r>
              <a:rPr lang="en-US" altLang="zh-TW"/>
              <a:t>Fifth level</a:t>
            </a:r>
            <a:endParaRPr lang="zh-TW" altLang="en-US"/>
          </a:p>
        </p:txBody>
      </p:sp>
      <p:sp>
        <p:nvSpPr>
          <p:cNvPr id="15" name="Date Placeholder 6"/>
          <p:cNvSpPr>
            <a:spLocks noGrp="1"/>
          </p:cNvSpPr>
          <p:nvPr>
            <p:ph type="dt" sz="half" idx="12"/>
          </p:nvPr>
        </p:nvSpPr>
        <p:spPr>
          <a:xfrm>
            <a:off x="685800" y="6248400"/>
            <a:ext cx="1905000" cy="457200"/>
          </a:xfrm>
        </p:spPr>
        <p:txBody>
          <a:bodyPr/>
          <a:lstStyle>
            <a:lvl1pPr>
              <a:defRPr>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TW"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6" name="Footer Placeholder 7"/>
          <p:cNvSpPr>
            <a:spLocks noGrp="1"/>
          </p:cNvSpPr>
          <p:nvPr>
            <p:ph type="ftr" sz="quarter" idx="13"/>
          </p:nvPr>
        </p:nvSpPr>
        <p:spPr>
          <a:xfrm>
            <a:off x="3124200" y="6248400"/>
            <a:ext cx="2895600" cy="457200"/>
          </a:xfrm>
        </p:spPr>
        <p:txBody>
          <a:bodyPr/>
          <a:lstStyle>
            <a:lvl1pPr>
              <a:defRPr>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TW"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7" name="Slide Number Placeholder 8"/>
          <p:cNvSpPr>
            <a:spLocks noGrp="1"/>
          </p:cNvSpPr>
          <p:nvPr>
            <p:ph type="sldNum" sz="quarter" idx="14"/>
          </p:nvPr>
        </p:nvSpPr>
        <p:spPr>
          <a:xfrm>
            <a:off x="6553200" y="6248400"/>
            <a:ext cx="1905000" cy="457200"/>
          </a:xfrm>
        </p:spPr>
        <p:txBody>
          <a:bodyPr/>
          <a:lstStyle>
            <a:lvl1pPr>
              <a:defRPr>
                <a:ea typeface="楷体_GB2312" pitchFamily="49" charset="-122"/>
                <a:cs typeface="+mn-cs"/>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E7DF0B0-AAFD-4D2A-AE62-27AD7223B6AA}" type="slidenum">
              <a:rPr kumimoji="0" lang="en-US" altLang="zh-TW"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fld>
            <a:endParaRPr kumimoji="0" lang="en-US" altLang="zh-TW" sz="28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3"/>
          <p:cNvSpPr>
            <a:spLocks noGrp="1"/>
          </p:cNvSpPr>
          <p:nvPr>
            <p:ph type="body"/>
          </p:nvPr>
        </p:nvSpPr>
        <p:spPr>
          <a:xfrm>
            <a:off x="496888" y="1116013"/>
            <a:ext cx="8251825" cy="5472112"/>
          </a:xfrm>
          <a:prstGeom prst="rect">
            <a:avLst/>
          </a:prstGeom>
          <a:noFill/>
          <a:ln w="9525">
            <a:noFill/>
          </a:ln>
        </p:spPr>
        <p:txBody>
          <a:bodyPr/>
          <a:p>
            <a:pPr lvl="0"/>
            <a:r>
              <a:rPr lang="zh-CN" altLang="en-US" dirty="0"/>
              <a:t>单击以编辑母版文本样式</a:t>
            </a:r>
            <a:endParaRPr lang="zh-CN" altLang="en-US" dirty="0"/>
          </a:p>
        </p:txBody>
      </p:sp>
      <p:cxnSp>
        <p:nvCxnSpPr>
          <p:cNvPr id="1027" name="直接连接符 9"/>
          <p:cNvCxnSpPr/>
          <p:nvPr userDrawn="1"/>
        </p:nvCxnSpPr>
        <p:spPr>
          <a:xfrm>
            <a:off x="0" y="6357938"/>
            <a:ext cx="9144000" cy="71437"/>
          </a:xfrm>
          <a:prstGeom prst="line">
            <a:avLst/>
          </a:prstGeom>
          <a:ln w="9525">
            <a:noFill/>
          </a:ln>
        </p:spPr>
      </p:cxnSp>
      <p:sp>
        <p:nvSpPr>
          <p:cNvPr id="10" name="矩形 9"/>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1" name="矩形 10"/>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grpSp>
        <p:nvGrpSpPr>
          <p:cNvPr id="2" name="组合 1"/>
          <p:cNvGrpSpPr/>
          <p:nvPr/>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3" name="等腰三角形 12">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4" name="等腰三角形 13">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
        <p:nvSpPr>
          <p:cNvPr id="1031" name="Rectangle 2"/>
          <p:cNvSpPr>
            <a:spLocks noGrp="1"/>
          </p:cNvSpPr>
          <p:nvPr>
            <p:ph type="title"/>
          </p:nvPr>
        </p:nvSpPr>
        <p:spPr>
          <a:xfrm>
            <a:off x="844550" y="260350"/>
            <a:ext cx="6400800" cy="457200"/>
          </a:xfrm>
          <a:prstGeom prst="rect">
            <a:avLst/>
          </a:prstGeom>
          <a:noFill/>
          <a:ln w="9525">
            <a:noFill/>
          </a:ln>
        </p:spPr>
        <p:txBody>
          <a:bodyPr anchor="ctr" anchorCtr="0"/>
          <a:p>
            <a:pPr lvl="0"/>
            <a:r>
              <a:rPr lang="en-US" altLang="zh-CN" dirty="0"/>
              <a:t>单击以编辑</a:t>
            </a:r>
            <a:r>
              <a:rPr lang="en-US" altLang="en-US" dirty="0"/>
              <a:t>母版标题样式</a:t>
            </a:r>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3"/>
          <p:cNvSpPr>
            <a:spLocks noGrp="1"/>
          </p:cNvSpPr>
          <p:nvPr>
            <p:ph type="body"/>
          </p:nvPr>
        </p:nvSpPr>
        <p:spPr>
          <a:xfrm>
            <a:off x="496888" y="1116013"/>
            <a:ext cx="8251825" cy="5472112"/>
          </a:xfrm>
          <a:prstGeom prst="rect">
            <a:avLst/>
          </a:prstGeom>
          <a:noFill/>
          <a:ln w="9525">
            <a:noFill/>
          </a:ln>
        </p:spPr>
        <p:txBody>
          <a:bodyPr/>
          <a:p>
            <a:pPr lvl="0"/>
            <a:r>
              <a:rPr lang="zh-CN" altLang="en-US" dirty="0"/>
              <a:t>单击以编辑母版文本样式</a:t>
            </a:r>
            <a:endParaRPr lang="zh-CN" altLang="en-US" dirty="0"/>
          </a:p>
        </p:txBody>
      </p:sp>
      <p:cxnSp>
        <p:nvCxnSpPr>
          <p:cNvPr id="2051" name="直接连接符 9"/>
          <p:cNvCxnSpPr/>
          <p:nvPr userDrawn="1"/>
        </p:nvCxnSpPr>
        <p:spPr>
          <a:xfrm>
            <a:off x="0" y="6357938"/>
            <a:ext cx="9144000" cy="71437"/>
          </a:xfrm>
          <a:prstGeom prst="line">
            <a:avLst/>
          </a:prstGeom>
          <a:ln w="9525">
            <a:noFill/>
          </a:ln>
        </p:spPr>
      </p:cxnSp>
      <p:sp>
        <p:nvSpPr>
          <p:cNvPr id="10" name="矩形 9"/>
          <p:cNvSpPr/>
          <p:nvPr/>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sp>
        <p:nvSpPr>
          <p:cNvPr id="11" name="矩形 10"/>
          <p:cNvSpPr/>
          <p:nvPr/>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rgbClr val="FEFFFF"/>
              </a:solidFill>
              <a:effectLst/>
              <a:uLnTx/>
              <a:uFillTx/>
              <a:latin typeface="+mn-lt"/>
              <a:ea typeface="+mn-ea"/>
              <a:cs typeface="+mn-cs"/>
            </a:endParaRPr>
          </a:p>
        </p:txBody>
      </p:sp>
      <p:grpSp>
        <p:nvGrpSpPr>
          <p:cNvPr id="2" name="组合 1"/>
          <p:cNvGrpSpPr/>
          <p:nvPr/>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3" name="等腰三角形 12">
              <a:hlinkClick r:id="" action="ppaction://hlinkshowjump?jump=previousslide"/>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sp>
          <p:nvSpPr>
            <p:cNvPr id="14" name="等腰三角形 13">
              <a:hlinkClick r:id="" action="ppaction://hlinkshowjump?jump=previousslide"/>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FEFFFF"/>
                </a:solidFill>
                <a:effectLst/>
                <a:uLnTx/>
                <a:uFillTx/>
                <a:latin typeface="+mn-lt"/>
                <a:ea typeface="+mn-ea"/>
                <a:cs typeface="+mn-cs"/>
              </a:endParaRPr>
            </a:p>
          </p:txBody>
        </p:sp>
      </p:grpSp>
      <p:sp>
        <p:nvSpPr>
          <p:cNvPr id="2055" name="Rectangle 2"/>
          <p:cNvSpPr>
            <a:spLocks noGrp="1"/>
          </p:cNvSpPr>
          <p:nvPr>
            <p:ph type="title"/>
          </p:nvPr>
        </p:nvSpPr>
        <p:spPr>
          <a:xfrm>
            <a:off x="844550" y="260350"/>
            <a:ext cx="6400800" cy="457200"/>
          </a:xfrm>
          <a:prstGeom prst="rect">
            <a:avLst/>
          </a:prstGeom>
          <a:noFill/>
          <a:ln w="9525">
            <a:noFill/>
          </a:ln>
        </p:spPr>
        <p:txBody>
          <a:bodyPr anchor="ctr" anchorCtr="0"/>
          <a:p>
            <a:pPr lvl="0"/>
            <a:r>
              <a:rPr lang="en-US" altLang="zh-CN" dirty="0"/>
              <a:t>单击以编辑</a:t>
            </a:r>
            <a:r>
              <a:rPr lang="en-US" altLang="en-US" dirty="0"/>
              <a:t>母版标题样式</a:t>
            </a:r>
            <a:endParaRPr lang="en-US" alt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sldNum="0" hdr="0" ftr="0" dt="0"/>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480"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4.xml"/><Relationship Id="rId2" Type="http://schemas.openxmlformats.org/officeDocument/2006/relationships/image" Target="../media/image20.wmf"/><Relationship Id="rId1" Type="http://schemas.openxmlformats.org/officeDocument/2006/relationships/oleObject" Target="../embeddings/oleObject7.bin"/></Relationships>
</file>

<file path=ppt/slides/_rels/slide104.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5.xml"/><Relationship Id="rId2" Type="http://schemas.openxmlformats.org/officeDocument/2006/relationships/image" Target="../media/image21.wmf"/><Relationship Id="rId1" Type="http://schemas.openxmlformats.org/officeDocument/2006/relationships/oleObject" Target="../embeddings/oleObject8.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file:///D:\SWFforDataStructure\7swf\7_1&#39034;&#24207;&#26597;&#25214;.swf"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file:///D:\SWFforDataStructure\7swf\7_2&#35774;&#32622;&#30417;&#35270;&#21736;&#30340;&#39034;&#24207;&#26597;&#25214;.sw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1.wav"/><Relationship Id="rId1" Type="http://schemas.openxmlformats.org/officeDocument/2006/relationships/hyperlink" Target="file:///D:\SWFforDataStructure\7swf\7_3&#25240;&#21322;&#26597;&#25214;.swf"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2.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2.wav"/></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hyperlink" Target="http://image.baidu.com/i?ct=503316480&amp;z=&amp;tn=baiduimagedetail&amp;word=%CE%CA%BA%C5%CD%BC%C6%AC&amp;in=28424&amp;cl=2&amp;lm=-1&amp;pn=1&amp;rn=1&amp;di=54091058538&amp;ln=2000&amp;fr=ala1&amp;fmq=&amp;ic=&amp;s=&amp;se=&amp;sme=0&amp;tab=&amp;width=&amp;height=&amp;fac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4.xml"/><Relationship Id="rId4" Type="http://schemas.openxmlformats.org/officeDocument/2006/relationships/image" Target="../media/image6.png"/><Relationship Id="rId3" Type="http://schemas.openxmlformats.org/officeDocument/2006/relationships/oleObject" Target="../embeddings/oleObject4.bin"/><Relationship Id="rId2" Type="http://schemas.openxmlformats.org/officeDocument/2006/relationships/image" Target="../media/image5.png"/><Relationship Id="rId1" Type="http://schemas.openxmlformats.org/officeDocument/2006/relationships/oleObject" Target="../embeddings/oleObject3.bin"/></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file:///D:\SWFforDataStructure\7swf\7_4&#20108;&#21449;&#25490;&#24207;&#26641;&#30340;&#36882;&#24402;&#26597;&#25214;.sw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file:///D:\SWFforDataStructure\7swf\7_5&#20108;&#21449;&#25490;&#24207;&#26641;&#30340;&#25554;&#20837;.swf" TargetMode="Externa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file:///D:\SWFforDataStructure\7swf\7_6&#20108;&#21449;&#25490;&#24207;&#26641;&#30340;&#21019;&#24314;.sw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hyperlink" Target="file:///D:\SWFforDataStructure\7swf\7_7&#20108;&#21449;&#26641;&#25490;&#24207;&#26641;&#30340;&#21024;&#38500;.swf" TargetMode="External"/></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5.bin"/></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5.xml"/><Relationship Id="rId2" Type="http://schemas.openxmlformats.org/officeDocument/2006/relationships/image" Target="../media/image19.wmf"/><Relationship Id="rId1"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2.wav"/><Relationship Id="rId1" Type="http://schemas.openxmlformats.org/officeDocument/2006/relationships/audio" Target="../media/audio4.wav"/></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77.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 Target="slide92.xml"/><Relationship Id="rId1" Type="http://schemas.openxmlformats.org/officeDocument/2006/relationships/slide" Target="slide8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slide" Target="slide8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audio" Target="../media/audio1.wav"/></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2.wav"/><Relationship Id="rId1" Type="http://schemas.openxmlformats.org/officeDocument/2006/relationships/audio" Target="../media/audio1.wav"/></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file:///D:\SWFforDataStructure\7swf\7_4&#20108;&#21449;&#25490;&#24207;&#26641;&#30340;&#36882;&#24402;&#26597;&#25214;.sw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 name="矩形 3"/>
          <p:cNvSpPr/>
          <p:nvPr/>
        </p:nvSpPr>
        <p:spPr bwMode="auto">
          <a:xfrm>
            <a:off x="0" y="0"/>
            <a:ext cx="9144000" cy="6858000"/>
          </a:xfrm>
          <a:prstGeom prst="rect">
            <a:avLst/>
          </a:prstGeom>
          <a:solidFill>
            <a:schemeClr val="bg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5" name="图示 4"/>
          <p:cNvGraphicFramePr/>
          <p:nvPr/>
        </p:nvGraphicFramePr>
        <p:xfrm>
          <a:off x="251520" y="260648"/>
          <a:ext cx="8568952" cy="64087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4"/>
          <p:cNvSpPr>
            <a:spLocks noChangeArrowheads="1"/>
          </p:cNvSpPr>
          <p:nvPr/>
        </p:nvSpPr>
        <p:spPr bwMode="auto">
          <a:xfrm>
            <a:off x="887413" y="142875"/>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线性表的查找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26627" name="组合 3"/>
          <p:cNvGrpSpPr/>
          <p:nvPr/>
        </p:nvGrpSpPr>
        <p:grpSpPr>
          <a:xfrm>
            <a:off x="396875" y="2527300"/>
            <a:ext cx="2209800" cy="2246313"/>
            <a:chOff x="1198662" y="1665926"/>
            <a:chExt cx="4286400" cy="4356156"/>
          </a:xfrm>
        </p:grpSpPr>
        <p:sp>
          <p:nvSpPr>
            <p:cNvPr id="34" name="泪滴形 24"/>
            <p:cNvSpPr/>
            <p:nvPr/>
          </p:nvSpPr>
          <p:spPr bwMode="auto">
            <a:xfrm rot="10800000" flipH="1">
              <a:off x="1429611" y="1942996"/>
              <a:ext cx="1770602" cy="1773248"/>
            </a:xfrm>
            <a:custGeom>
              <a:avLst/>
              <a:gdLst>
                <a:gd name="T0" fmla="*/ 679134 w 1680168"/>
                <a:gd name="T1" fmla="*/ 1503514 h 1680168"/>
                <a:gd name="T2" fmla="*/ 176653 w 1680168"/>
                <a:gd name="T3" fmla="*/ 1001034 h 1680168"/>
                <a:gd name="T4" fmla="*/ 679134 w 1680168"/>
                <a:gd name="T5" fmla="*/ 498554 h 1680168"/>
                <a:gd name="T6" fmla="*/ 1181615 w 1680168"/>
                <a:gd name="T7" fmla="*/ 1001034 h 1680168"/>
                <a:gd name="T8" fmla="*/ 679134 w 1680168"/>
                <a:gd name="T9" fmla="*/ 1503514 h 1680168"/>
                <a:gd name="T10" fmla="*/ 840084 w 1680168"/>
                <a:gd name="T11" fmla="*/ 1680168 h 1680168"/>
                <a:gd name="T12" fmla="*/ 1680168 w 1680168"/>
                <a:gd name="T13" fmla="*/ 840084 h 1680168"/>
                <a:gd name="T14" fmla="*/ 1680168 w 1680168"/>
                <a:gd name="T15" fmla="*/ 0 h 1680168"/>
                <a:gd name="T16" fmla="*/ 840084 w 1680168"/>
                <a:gd name="T17" fmla="*/ 0 h 1680168"/>
                <a:gd name="T18" fmla="*/ 0 w 1680168"/>
                <a:gd name="T19" fmla="*/ 840084 h 1680168"/>
                <a:gd name="T20" fmla="*/ 840084 w 1680168"/>
                <a:gd name="T21" fmla="*/ 1680168 h 1680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0168" h="1680168">
                  <a:moveTo>
                    <a:pt x="679134" y="1503514"/>
                  </a:moveTo>
                  <a:cubicBezTo>
                    <a:pt x="401621" y="1503514"/>
                    <a:pt x="176653" y="1278546"/>
                    <a:pt x="176653" y="1001034"/>
                  </a:cubicBezTo>
                  <a:cubicBezTo>
                    <a:pt x="176653" y="723522"/>
                    <a:pt x="401621" y="498554"/>
                    <a:pt x="679134" y="498554"/>
                  </a:cubicBezTo>
                  <a:cubicBezTo>
                    <a:pt x="956647" y="498554"/>
                    <a:pt x="1181615" y="723522"/>
                    <a:pt x="1181615" y="1001034"/>
                  </a:cubicBezTo>
                  <a:cubicBezTo>
                    <a:pt x="1181615" y="1278546"/>
                    <a:pt x="956647" y="1503514"/>
                    <a:pt x="679134" y="1503514"/>
                  </a:cubicBezTo>
                  <a:close/>
                  <a:moveTo>
                    <a:pt x="840084" y="1680168"/>
                  </a:moveTo>
                  <a:cubicBezTo>
                    <a:pt x="1304050" y="1680168"/>
                    <a:pt x="1680168" y="1304050"/>
                    <a:pt x="1680168" y="840084"/>
                  </a:cubicBezTo>
                  <a:lnTo>
                    <a:pt x="1680168" y="0"/>
                  </a:lnTo>
                  <a:lnTo>
                    <a:pt x="840084" y="0"/>
                  </a:lnTo>
                  <a:cubicBezTo>
                    <a:pt x="376118" y="0"/>
                    <a:pt x="0" y="376118"/>
                    <a:pt x="0" y="840084"/>
                  </a:cubicBezTo>
                  <a:cubicBezTo>
                    <a:pt x="0" y="1304050"/>
                    <a:pt x="376118" y="1680168"/>
                    <a:pt x="840084" y="1680168"/>
                  </a:cubicBezTo>
                  <a:close/>
                </a:path>
              </a:pathLst>
            </a:custGeom>
            <a:solidFill>
              <a:srgbClr val="65A5D9"/>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5" name="泪滴形 38"/>
            <p:cNvSpPr/>
            <p:nvPr/>
          </p:nvSpPr>
          <p:spPr bwMode="auto">
            <a:xfrm>
              <a:off x="1198662" y="3762423"/>
              <a:ext cx="1979998" cy="1982589"/>
            </a:xfrm>
            <a:custGeom>
              <a:avLst/>
              <a:gdLst>
                <a:gd name="T0" fmla="*/ 811275 w 1879944"/>
                <a:gd name="T1" fmla="*/ 455670 h 1880638"/>
                <a:gd name="T2" fmla="*/ 198108 w 1879944"/>
                <a:gd name="T3" fmla="*/ 1069063 h 1880638"/>
                <a:gd name="T4" fmla="*/ 811275 w 1879944"/>
                <a:gd name="T5" fmla="*/ 1682456 h 1880638"/>
                <a:gd name="T6" fmla="*/ 1424442 w 1879944"/>
                <a:gd name="T7" fmla="*/ 1069063 h 1880638"/>
                <a:gd name="T8" fmla="*/ 811275 w 1879944"/>
                <a:gd name="T9" fmla="*/ 455670 h 1880638"/>
                <a:gd name="T10" fmla="*/ 939973 w 1879944"/>
                <a:gd name="T11" fmla="*/ 0 h 1880638"/>
                <a:gd name="T12" fmla="*/ 1879944 w 1879944"/>
                <a:gd name="T13" fmla="*/ 0 h 1880638"/>
                <a:gd name="T14" fmla="*/ 1879944 w 1879944"/>
                <a:gd name="T15" fmla="*/ 940319 h 1880638"/>
                <a:gd name="T16" fmla="*/ 939972 w 1879944"/>
                <a:gd name="T17" fmla="*/ 1880638 h 1880638"/>
                <a:gd name="T18" fmla="*/ 0 w 1879944"/>
                <a:gd name="T19" fmla="*/ 940319 h 1880638"/>
                <a:gd name="T20" fmla="*/ 1 w 1879944"/>
                <a:gd name="T21" fmla="*/ 940319 h 1880638"/>
                <a:gd name="T22" fmla="*/ 939973 w 1879944"/>
                <a:gd name="T23" fmla="*/ 0 h 1880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9944" h="1880638">
                  <a:moveTo>
                    <a:pt x="811275" y="455670"/>
                  </a:moveTo>
                  <a:cubicBezTo>
                    <a:pt x="472632" y="455670"/>
                    <a:pt x="198108" y="730295"/>
                    <a:pt x="198108" y="1069063"/>
                  </a:cubicBezTo>
                  <a:cubicBezTo>
                    <a:pt x="198108" y="1407831"/>
                    <a:pt x="472632" y="1682456"/>
                    <a:pt x="811275" y="1682456"/>
                  </a:cubicBezTo>
                  <a:cubicBezTo>
                    <a:pt x="1149918" y="1682456"/>
                    <a:pt x="1424442" y="1407831"/>
                    <a:pt x="1424442" y="1069063"/>
                  </a:cubicBezTo>
                  <a:cubicBezTo>
                    <a:pt x="1424442" y="730295"/>
                    <a:pt x="1149918" y="455670"/>
                    <a:pt x="811275" y="455670"/>
                  </a:cubicBezTo>
                  <a:close/>
                  <a:moveTo>
                    <a:pt x="939973" y="0"/>
                  </a:moveTo>
                  <a:lnTo>
                    <a:pt x="1879944" y="0"/>
                  </a:lnTo>
                  <a:lnTo>
                    <a:pt x="1879944" y="940319"/>
                  </a:lnTo>
                  <a:cubicBezTo>
                    <a:pt x="1879944" y="1459643"/>
                    <a:pt x="1459104" y="1880638"/>
                    <a:pt x="939972" y="1880638"/>
                  </a:cubicBezTo>
                  <a:cubicBezTo>
                    <a:pt x="420840" y="1880638"/>
                    <a:pt x="0" y="1459643"/>
                    <a:pt x="0" y="940319"/>
                  </a:cubicBezTo>
                  <a:lnTo>
                    <a:pt x="1" y="940319"/>
                  </a:lnTo>
                  <a:cubicBezTo>
                    <a:pt x="1" y="420995"/>
                    <a:pt x="420841" y="0"/>
                    <a:pt x="939973" y="0"/>
                  </a:cubicBezTo>
                  <a:close/>
                </a:path>
              </a:pathLst>
            </a:custGeom>
            <a:solidFill>
              <a:srgbClr val="6C4C8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6" name="泪滴形 34"/>
            <p:cNvSpPr/>
            <p:nvPr/>
          </p:nvSpPr>
          <p:spPr bwMode="auto">
            <a:xfrm rot="16200000" flipH="1">
              <a:off x="3225100" y="1665674"/>
              <a:ext cx="2050317" cy="2050821"/>
            </a:xfrm>
            <a:custGeom>
              <a:avLst/>
              <a:gdLst>
                <a:gd name="T0" fmla="*/ 205247 w 1947680"/>
                <a:gd name="T1" fmla="*/ 1146936 h 1946960"/>
                <a:gd name="T2" fmla="*/ 800320 w 1947680"/>
                <a:gd name="T3" fmla="*/ 552082 h 1946960"/>
                <a:gd name="T4" fmla="*/ 1395393 w 1947680"/>
                <a:gd name="T5" fmla="*/ 1146936 h 1946960"/>
                <a:gd name="T6" fmla="*/ 800320 w 1947680"/>
                <a:gd name="T7" fmla="*/ 1741790 h 1946960"/>
                <a:gd name="T8" fmla="*/ 205247 w 1947680"/>
                <a:gd name="T9" fmla="*/ 1146936 h 1946960"/>
                <a:gd name="T10" fmla="*/ 0 w 1947680"/>
                <a:gd name="T11" fmla="*/ 973480 h 1946960"/>
                <a:gd name="T12" fmla="*/ 973840 w 1947680"/>
                <a:gd name="T13" fmla="*/ 1946960 h 1946960"/>
                <a:gd name="T14" fmla="*/ 1947680 w 1947680"/>
                <a:gd name="T15" fmla="*/ 973480 h 1946960"/>
                <a:gd name="T16" fmla="*/ 1947680 w 1947680"/>
                <a:gd name="T17" fmla="*/ 0 h 1946960"/>
                <a:gd name="T18" fmla="*/ 973841 w 1947680"/>
                <a:gd name="T19" fmla="*/ 0 h 1946960"/>
                <a:gd name="T20" fmla="*/ 1 w 1947680"/>
                <a:gd name="T21" fmla="*/ 973480 h 1946960"/>
                <a:gd name="T22" fmla="*/ 0 w 1947680"/>
                <a:gd name="T23" fmla="*/ 973480 h 1946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7680" h="1946960">
                  <a:moveTo>
                    <a:pt x="205247" y="1146936"/>
                  </a:moveTo>
                  <a:cubicBezTo>
                    <a:pt x="205247" y="818407"/>
                    <a:pt x="471670" y="552082"/>
                    <a:pt x="800320" y="552082"/>
                  </a:cubicBezTo>
                  <a:cubicBezTo>
                    <a:pt x="1128970" y="552082"/>
                    <a:pt x="1395393" y="818407"/>
                    <a:pt x="1395393" y="1146936"/>
                  </a:cubicBezTo>
                  <a:cubicBezTo>
                    <a:pt x="1395393" y="1475465"/>
                    <a:pt x="1128970" y="1741790"/>
                    <a:pt x="800320" y="1741790"/>
                  </a:cubicBezTo>
                  <a:cubicBezTo>
                    <a:pt x="471670" y="1741790"/>
                    <a:pt x="205247" y="1475465"/>
                    <a:pt x="205247" y="1146936"/>
                  </a:cubicBezTo>
                  <a:close/>
                  <a:moveTo>
                    <a:pt x="0" y="973480"/>
                  </a:moveTo>
                  <a:cubicBezTo>
                    <a:pt x="0" y="1511118"/>
                    <a:pt x="436003" y="1946960"/>
                    <a:pt x="973840" y="1946960"/>
                  </a:cubicBezTo>
                  <a:cubicBezTo>
                    <a:pt x="1511677" y="1946960"/>
                    <a:pt x="1947680" y="1511118"/>
                    <a:pt x="1947680" y="973480"/>
                  </a:cubicBezTo>
                  <a:lnTo>
                    <a:pt x="1947680" y="0"/>
                  </a:lnTo>
                  <a:lnTo>
                    <a:pt x="973841" y="0"/>
                  </a:lnTo>
                  <a:cubicBezTo>
                    <a:pt x="436004" y="0"/>
                    <a:pt x="1" y="435842"/>
                    <a:pt x="1" y="973480"/>
                  </a:cubicBezTo>
                  <a:lnTo>
                    <a:pt x="0" y="973480"/>
                  </a:lnTo>
                  <a:close/>
                </a:path>
              </a:pathLst>
            </a:custGeom>
            <a:solidFill>
              <a:srgbClr val="000000">
                <a:lumMod val="50000"/>
                <a:lumOff val="50000"/>
              </a:srgbClr>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37" name="泪滴形 36"/>
            <p:cNvSpPr/>
            <p:nvPr/>
          </p:nvSpPr>
          <p:spPr bwMode="auto">
            <a:xfrm flipH="1">
              <a:off x="3224848" y="3762423"/>
              <a:ext cx="2260214" cy="2259659"/>
            </a:xfrm>
            <a:custGeom>
              <a:avLst/>
              <a:gdLst>
                <a:gd name="T0" fmla="*/ 875297 w 2146050"/>
                <a:gd name="T1" fmla="*/ 621837 h 2146844"/>
                <a:gd name="T2" fmla="*/ 1524443 w 2146050"/>
                <a:gd name="T3" fmla="*/ 1271223 h 2146844"/>
                <a:gd name="T4" fmla="*/ 875297 w 2146050"/>
                <a:gd name="T5" fmla="*/ 1920609 h 2146844"/>
                <a:gd name="T6" fmla="*/ 226151 w 2146050"/>
                <a:gd name="T7" fmla="*/ 1271223 h 2146844"/>
                <a:gd name="T8" fmla="*/ 875297 w 2146050"/>
                <a:gd name="T9" fmla="*/ 621837 h 2146844"/>
                <a:gd name="T10" fmla="*/ 2146050 w 2146050"/>
                <a:gd name="T11" fmla="*/ 0 h 2146844"/>
                <a:gd name="T12" fmla="*/ 1073025 w 2146050"/>
                <a:gd name="T13" fmla="*/ 0 h 2146844"/>
                <a:gd name="T14" fmla="*/ 0 w 2146050"/>
                <a:gd name="T15" fmla="*/ 1073422 h 2146844"/>
                <a:gd name="T16" fmla="*/ 1073025 w 2146050"/>
                <a:gd name="T17" fmla="*/ 2146844 h 2146844"/>
                <a:gd name="T18" fmla="*/ 2146050 w 2146050"/>
                <a:gd name="T19" fmla="*/ 1073422 h 2146844"/>
                <a:gd name="T20" fmla="*/ 2146050 w 2146050"/>
                <a:gd name="T21" fmla="*/ 0 h 214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6050" h="2146844">
                  <a:moveTo>
                    <a:pt x="875297" y="621837"/>
                  </a:moveTo>
                  <a:cubicBezTo>
                    <a:pt x="1233810" y="621837"/>
                    <a:pt x="1524443" y="912577"/>
                    <a:pt x="1524443" y="1271223"/>
                  </a:cubicBezTo>
                  <a:cubicBezTo>
                    <a:pt x="1524443" y="1629869"/>
                    <a:pt x="1233810" y="1920609"/>
                    <a:pt x="875297" y="1920609"/>
                  </a:cubicBezTo>
                  <a:cubicBezTo>
                    <a:pt x="516784" y="1920609"/>
                    <a:pt x="226151" y="1629869"/>
                    <a:pt x="226151" y="1271223"/>
                  </a:cubicBezTo>
                  <a:cubicBezTo>
                    <a:pt x="226151" y="912577"/>
                    <a:pt x="516784" y="621837"/>
                    <a:pt x="875297" y="621837"/>
                  </a:cubicBezTo>
                  <a:close/>
                  <a:moveTo>
                    <a:pt x="2146050" y="0"/>
                  </a:moveTo>
                  <a:lnTo>
                    <a:pt x="1073025" y="0"/>
                  </a:lnTo>
                  <a:cubicBezTo>
                    <a:pt x="480410" y="0"/>
                    <a:pt x="0" y="480587"/>
                    <a:pt x="0" y="1073422"/>
                  </a:cubicBezTo>
                  <a:cubicBezTo>
                    <a:pt x="0" y="1666257"/>
                    <a:pt x="480410" y="2146844"/>
                    <a:pt x="1073025" y="2146844"/>
                  </a:cubicBezTo>
                  <a:cubicBezTo>
                    <a:pt x="1665640" y="2146844"/>
                    <a:pt x="2146050" y="1666257"/>
                    <a:pt x="2146050" y="1073422"/>
                  </a:cubicBezTo>
                  <a:lnTo>
                    <a:pt x="2146050" y="0"/>
                  </a:lnTo>
                  <a:close/>
                </a:path>
              </a:pathLst>
            </a:custGeom>
            <a:solidFill>
              <a:srgbClr val="9476B6"/>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9476B6"/>
                </a:solidFill>
                <a:effectLst/>
                <a:uLnTx/>
                <a:uFillTx/>
                <a:latin typeface="+mn-lt"/>
                <a:ea typeface="+mn-ea"/>
                <a:cs typeface="+mn-ea"/>
                <a:sym typeface="+mn-lt"/>
              </a:endParaRPr>
            </a:p>
          </p:txBody>
        </p:sp>
      </p:grpSp>
      <p:grpSp>
        <p:nvGrpSpPr>
          <p:cNvPr id="26628" name="组合 16"/>
          <p:cNvGrpSpPr/>
          <p:nvPr/>
        </p:nvGrpSpPr>
        <p:grpSpPr>
          <a:xfrm>
            <a:off x="3352800" y="2276475"/>
            <a:ext cx="657225" cy="663575"/>
            <a:chOff x="4929188" y="1303338"/>
            <a:chExt cx="501650" cy="506412"/>
          </a:xfrm>
        </p:grpSpPr>
        <p:sp>
          <p:nvSpPr>
            <p:cNvPr id="39" name="Freeform 6"/>
            <p:cNvSpPr/>
            <p:nvPr/>
          </p:nvSpPr>
          <p:spPr bwMode="auto">
            <a:xfrm>
              <a:off x="4929188" y="1303338"/>
              <a:ext cx="501650" cy="506412"/>
            </a:xfrm>
            <a:custGeom>
              <a:avLst/>
              <a:gdLst>
                <a:gd name="T0" fmla="*/ 134 w 134"/>
                <a:gd name="T1" fmla="*/ 36 h 135"/>
                <a:gd name="T2" fmla="*/ 134 w 134"/>
                <a:gd name="T3" fmla="*/ 98 h 135"/>
                <a:gd name="T4" fmla="*/ 98 w 134"/>
                <a:gd name="T5" fmla="*/ 135 h 135"/>
                <a:gd name="T6" fmla="*/ 36 w 134"/>
                <a:gd name="T7" fmla="*/ 135 h 135"/>
                <a:gd name="T8" fmla="*/ 0 w 134"/>
                <a:gd name="T9" fmla="*/ 98 h 135"/>
                <a:gd name="T10" fmla="*/ 0 w 134"/>
                <a:gd name="T11" fmla="*/ 36 h 135"/>
                <a:gd name="T12" fmla="*/ 36 w 134"/>
                <a:gd name="T13" fmla="*/ 0 h 135"/>
                <a:gd name="T14" fmla="*/ 134 w 134"/>
                <a:gd name="T15" fmla="*/ 0 h 135"/>
                <a:gd name="T16" fmla="*/ 134 w 134"/>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6"/>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6"/>
                    <a:pt x="0" y="36"/>
                    <a:pt x="0" y="36"/>
                  </a:cubicBezTo>
                  <a:cubicBezTo>
                    <a:pt x="0" y="16"/>
                    <a:pt x="16" y="0"/>
                    <a:pt x="36" y="0"/>
                  </a:cubicBezTo>
                  <a:cubicBezTo>
                    <a:pt x="134" y="0"/>
                    <a:pt x="134" y="0"/>
                    <a:pt x="134" y="0"/>
                  </a:cubicBezTo>
                  <a:lnTo>
                    <a:pt x="134" y="36"/>
                  </a:lnTo>
                  <a:close/>
                </a:path>
              </a:pathLst>
            </a:custGeom>
            <a:solidFill>
              <a:srgbClr val="65A5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0" name="Freeform 7"/>
            <p:cNvSpPr/>
            <p:nvPr/>
          </p:nvSpPr>
          <p:spPr bwMode="auto">
            <a:xfrm>
              <a:off x="4995833" y="1359068"/>
              <a:ext cx="371996" cy="205957"/>
            </a:xfrm>
            <a:custGeom>
              <a:avLst/>
              <a:gdLst>
                <a:gd name="T0" fmla="*/ 97 w 99"/>
                <a:gd name="T1" fmla="*/ 44 h 55"/>
                <a:gd name="T2" fmla="*/ 50 w 99"/>
                <a:gd name="T3" fmla="*/ 0 h 55"/>
                <a:gd name="T4" fmla="*/ 3 w 99"/>
                <a:gd name="T5" fmla="*/ 44 h 55"/>
                <a:gd name="T6" fmla="*/ 3 w 99"/>
                <a:gd name="T7" fmla="*/ 53 h 55"/>
                <a:gd name="T8" fmla="*/ 8 w 99"/>
                <a:gd name="T9" fmla="*/ 55 h 55"/>
                <a:gd name="T10" fmla="*/ 12 w 99"/>
                <a:gd name="T11" fmla="*/ 53 h 55"/>
                <a:gd name="T12" fmla="*/ 50 w 99"/>
                <a:gd name="T13" fmla="*/ 18 h 55"/>
                <a:gd name="T14" fmla="*/ 87 w 99"/>
                <a:gd name="T15" fmla="*/ 53 h 55"/>
                <a:gd name="T16" fmla="*/ 92 w 99"/>
                <a:gd name="T17" fmla="*/ 55 h 55"/>
                <a:gd name="T18" fmla="*/ 97 w 99"/>
                <a:gd name="T19" fmla="*/ 53 h 55"/>
                <a:gd name="T20" fmla="*/ 97 w 99"/>
                <a:gd name="T21"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5">
                  <a:moveTo>
                    <a:pt x="97" y="44"/>
                  </a:moveTo>
                  <a:cubicBezTo>
                    <a:pt x="50" y="0"/>
                    <a:pt x="50" y="0"/>
                    <a:pt x="50" y="0"/>
                  </a:cubicBezTo>
                  <a:cubicBezTo>
                    <a:pt x="3" y="44"/>
                    <a:pt x="3" y="44"/>
                    <a:pt x="3" y="44"/>
                  </a:cubicBezTo>
                  <a:cubicBezTo>
                    <a:pt x="1" y="46"/>
                    <a:pt x="0" y="50"/>
                    <a:pt x="3" y="53"/>
                  </a:cubicBezTo>
                  <a:cubicBezTo>
                    <a:pt x="4" y="54"/>
                    <a:pt x="6" y="55"/>
                    <a:pt x="8" y="55"/>
                  </a:cubicBezTo>
                  <a:cubicBezTo>
                    <a:pt x="9" y="55"/>
                    <a:pt x="11" y="54"/>
                    <a:pt x="12" y="53"/>
                  </a:cubicBezTo>
                  <a:cubicBezTo>
                    <a:pt x="50" y="18"/>
                    <a:pt x="50" y="18"/>
                    <a:pt x="50" y="18"/>
                  </a:cubicBezTo>
                  <a:cubicBezTo>
                    <a:pt x="87" y="53"/>
                    <a:pt x="87" y="53"/>
                    <a:pt x="87" y="53"/>
                  </a:cubicBezTo>
                  <a:cubicBezTo>
                    <a:pt x="89" y="54"/>
                    <a:pt x="90" y="55"/>
                    <a:pt x="92" y="55"/>
                  </a:cubicBezTo>
                  <a:cubicBezTo>
                    <a:pt x="94" y="55"/>
                    <a:pt x="96" y="54"/>
                    <a:pt x="97" y="53"/>
                  </a:cubicBezTo>
                  <a:cubicBezTo>
                    <a:pt x="99" y="50"/>
                    <a:pt x="99" y="46"/>
                    <a:pt x="97" y="44"/>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1" name="Freeform 8"/>
            <p:cNvSpPr/>
            <p:nvPr/>
          </p:nvSpPr>
          <p:spPr bwMode="auto">
            <a:xfrm>
              <a:off x="5056418" y="1446296"/>
              <a:ext cx="255671" cy="265322"/>
            </a:xfrm>
            <a:custGeom>
              <a:avLst/>
              <a:gdLst>
                <a:gd name="T0" fmla="*/ 0 w 68"/>
                <a:gd name="T1" fmla="*/ 32 h 71"/>
                <a:gd name="T2" fmla="*/ 0 w 68"/>
                <a:gd name="T3" fmla="*/ 68 h 71"/>
                <a:gd name="T4" fmla="*/ 5 w 68"/>
                <a:gd name="T5" fmla="*/ 71 h 71"/>
                <a:gd name="T6" fmla="*/ 22 w 68"/>
                <a:gd name="T7" fmla="*/ 71 h 71"/>
                <a:gd name="T8" fmla="*/ 22 w 68"/>
                <a:gd name="T9" fmla="*/ 44 h 71"/>
                <a:gd name="T10" fmla="*/ 46 w 68"/>
                <a:gd name="T11" fmla="*/ 44 h 71"/>
                <a:gd name="T12" fmla="*/ 46 w 68"/>
                <a:gd name="T13" fmla="*/ 71 h 71"/>
                <a:gd name="T14" fmla="*/ 63 w 68"/>
                <a:gd name="T15" fmla="*/ 71 h 71"/>
                <a:gd name="T16" fmla="*/ 68 w 68"/>
                <a:gd name="T17" fmla="*/ 68 h 71"/>
                <a:gd name="T18" fmla="*/ 68 w 68"/>
                <a:gd name="T19" fmla="*/ 32 h 71"/>
                <a:gd name="T20" fmla="*/ 34 w 68"/>
                <a:gd name="T21" fmla="*/ 0 h 71"/>
                <a:gd name="T22" fmla="*/ 0 w 68"/>
                <a:gd name="T23"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71">
                  <a:moveTo>
                    <a:pt x="0" y="32"/>
                  </a:moveTo>
                  <a:cubicBezTo>
                    <a:pt x="0" y="68"/>
                    <a:pt x="0" y="68"/>
                    <a:pt x="0" y="68"/>
                  </a:cubicBezTo>
                  <a:cubicBezTo>
                    <a:pt x="0" y="70"/>
                    <a:pt x="2" y="71"/>
                    <a:pt x="5" y="71"/>
                  </a:cubicBezTo>
                  <a:cubicBezTo>
                    <a:pt x="22" y="71"/>
                    <a:pt x="22" y="71"/>
                    <a:pt x="22" y="71"/>
                  </a:cubicBezTo>
                  <a:cubicBezTo>
                    <a:pt x="22" y="44"/>
                    <a:pt x="22" y="44"/>
                    <a:pt x="22" y="44"/>
                  </a:cubicBezTo>
                  <a:cubicBezTo>
                    <a:pt x="46" y="44"/>
                    <a:pt x="46" y="44"/>
                    <a:pt x="46" y="44"/>
                  </a:cubicBezTo>
                  <a:cubicBezTo>
                    <a:pt x="46" y="71"/>
                    <a:pt x="46" y="71"/>
                    <a:pt x="46" y="71"/>
                  </a:cubicBezTo>
                  <a:cubicBezTo>
                    <a:pt x="63" y="71"/>
                    <a:pt x="63" y="71"/>
                    <a:pt x="63" y="71"/>
                  </a:cubicBezTo>
                  <a:cubicBezTo>
                    <a:pt x="66" y="71"/>
                    <a:pt x="68" y="70"/>
                    <a:pt x="68" y="68"/>
                  </a:cubicBezTo>
                  <a:cubicBezTo>
                    <a:pt x="68" y="32"/>
                    <a:pt x="68" y="32"/>
                    <a:pt x="68" y="32"/>
                  </a:cubicBezTo>
                  <a:cubicBezTo>
                    <a:pt x="34" y="0"/>
                    <a:pt x="34" y="0"/>
                    <a:pt x="34" y="0"/>
                  </a:cubicBezTo>
                  <a:lnTo>
                    <a:pt x="0" y="32"/>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26629" name="组合 20"/>
          <p:cNvGrpSpPr/>
          <p:nvPr/>
        </p:nvGrpSpPr>
        <p:grpSpPr>
          <a:xfrm>
            <a:off x="3346450" y="3262313"/>
            <a:ext cx="663575" cy="661987"/>
            <a:chOff x="1339850" y="2163763"/>
            <a:chExt cx="506413" cy="506412"/>
          </a:xfrm>
        </p:grpSpPr>
        <p:sp>
          <p:nvSpPr>
            <p:cNvPr id="43" name="Freeform 13"/>
            <p:cNvSpPr/>
            <p:nvPr/>
          </p:nvSpPr>
          <p:spPr bwMode="auto">
            <a:xfrm>
              <a:off x="1339850" y="2163763"/>
              <a:ext cx="506413" cy="506412"/>
            </a:xfrm>
            <a:custGeom>
              <a:avLst/>
              <a:gdLst>
                <a:gd name="T0" fmla="*/ 135 w 135"/>
                <a:gd name="T1" fmla="*/ 36 h 135"/>
                <a:gd name="T2" fmla="*/ 135 w 135"/>
                <a:gd name="T3" fmla="*/ 98 h 135"/>
                <a:gd name="T4" fmla="*/ 98 w 135"/>
                <a:gd name="T5" fmla="*/ 135 h 135"/>
                <a:gd name="T6" fmla="*/ 37 w 135"/>
                <a:gd name="T7" fmla="*/ 135 h 135"/>
                <a:gd name="T8" fmla="*/ 0 w 135"/>
                <a:gd name="T9" fmla="*/ 98 h 135"/>
                <a:gd name="T10" fmla="*/ 0 w 135"/>
                <a:gd name="T11" fmla="*/ 36 h 135"/>
                <a:gd name="T12" fmla="*/ 37 w 135"/>
                <a:gd name="T13" fmla="*/ 0 h 135"/>
                <a:gd name="T14" fmla="*/ 135 w 135"/>
                <a:gd name="T15" fmla="*/ 0 h 135"/>
                <a:gd name="T16" fmla="*/ 135 w 135"/>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5" y="36"/>
                  </a:moveTo>
                  <a:cubicBezTo>
                    <a:pt x="135" y="98"/>
                    <a:pt x="135" y="98"/>
                    <a:pt x="135" y="98"/>
                  </a:cubicBezTo>
                  <a:cubicBezTo>
                    <a:pt x="135" y="118"/>
                    <a:pt x="118" y="135"/>
                    <a:pt x="98" y="135"/>
                  </a:cubicBezTo>
                  <a:cubicBezTo>
                    <a:pt x="37" y="135"/>
                    <a:pt x="37" y="135"/>
                    <a:pt x="37" y="135"/>
                  </a:cubicBezTo>
                  <a:cubicBezTo>
                    <a:pt x="16" y="135"/>
                    <a:pt x="0" y="118"/>
                    <a:pt x="0" y="98"/>
                  </a:cubicBezTo>
                  <a:cubicBezTo>
                    <a:pt x="0" y="36"/>
                    <a:pt x="0" y="36"/>
                    <a:pt x="0" y="36"/>
                  </a:cubicBezTo>
                  <a:cubicBezTo>
                    <a:pt x="0" y="16"/>
                    <a:pt x="16" y="0"/>
                    <a:pt x="37" y="0"/>
                  </a:cubicBezTo>
                  <a:cubicBezTo>
                    <a:pt x="135" y="0"/>
                    <a:pt x="135" y="0"/>
                    <a:pt x="135" y="0"/>
                  </a:cubicBezTo>
                  <a:lnTo>
                    <a:pt x="135" y="36"/>
                  </a:lnTo>
                  <a:close/>
                </a:path>
              </a:pathLst>
            </a:custGeom>
            <a:solidFill>
              <a:srgbClr val="000000">
                <a:lumMod val="50000"/>
                <a:lumOff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4" name="Freeform 14"/>
            <p:cNvSpPr/>
            <p:nvPr/>
          </p:nvSpPr>
          <p:spPr bwMode="auto">
            <a:xfrm>
              <a:off x="1499770" y="2276704"/>
              <a:ext cx="176881" cy="104440"/>
            </a:xfrm>
            <a:custGeom>
              <a:avLst/>
              <a:gdLst>
                <a:gd name="T0" fmla="*/ 111 w 111"/>
                <a:gd name="T1" fmla="*/ 0 h 66"/>
                <a:gd name="T2" fmla="*/ 55 w 111"/>
                <a:gd name="T3" fmla="*/ 0 h 66"/>
                <a:gd name="T4" fmla="*/ 55 w 111"/>
                <a:gd name="T5" fmla="*/ 54 h 66"/>
                <a:gd name="T6" fmla="*/ 14 w 111"/>
                <a:gd name="T7" fmla="*/ 54 h 66"/>
                <a:gd name="T8" fmla="*/ 14 w 111"/>
                <a:gd name="T9" fmla="*/ 0 h 66"/>
                <a:gd name="T10" fmla="*/ 0 w 111"/>
                <a:gd name="T11" fmla="*/ 0 h 66"/>
                <a:gd name="T12" fmla="*/ 0 w 111"/>
                <a:gd name="T13" fmla="*/ 66 h 66"/>
                <a:gd name="T14" fmla="*/ 111 w 111"/>
                <a:gd name="T15" fmla="*/ 66 h 66"/>
                <a:gd name="T16" fmla="*/ 111 w 111"/>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6">
                  <a:moveTo>
                    <a:pt x="111" y="0"/>
                  </a:moveTo>
                  <a:lnTo>
                    <a:pt x="55" y="0"/>
                  </a:lnTo>
                  <a:lnTo>
                    <a:pt x="55" y="54"/>
                  </a:lnTo>
                  <a:lnTo>
                    <a:pt x="14" y="54"/>
                  </a:lnTo>
                  <a:lnTo>
                    <a:pt x="14" y="0"/>
                  </a:lnTo>
                  <a:lnTo>
                    <a:pt x="0" y="0"/>
                  </a:lnTo>
                  <a:lnTo>
                    <a:pt x="0" y="66"/>
                  </a:lnTo>
                  <a:lnTo>
                    <a:pt x="111" y="66"/>
                  </a:lnTo>
                  <a:lnTo>
                    <a:pt x="111" y="0"/>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5" name="Freeform 15"/>
            <p:cNvSpPr>
              <a:spLocks noEditPoints="1"/>
            </p:cNvSpPr>
            <p:nvPr/>
          </p:nvSpPr>
          <p:spPr bwMode="auto">
            <a:xfrm>
              <a:off x="1447675" y="2276704"/>
              <a:ext cx="289552" cy="278102"/>
            </a:xfrm>
            <a:custGeom>
              <a:avLst/>
              <a:gdLst>
                <a:gd name="T0" fmla="*/ 72 w 77"/>
                <a:gd name="T1" fmla="*/ 0 h 74"/>
                <a:gd name="T2" fmla="*/ 64 w 77"/>
                <a:gd name="T3" fmla="*/ 0 h 74"/>
                <a:gd name="T4" fmla="*/ 64 w 77"/>
                <a:gd name="T5" fmla="*/ 31 h 74"/>
                <a:gd name="T6" fmla="*/ 10 w 77"/>
                <a:gd name="T7" fmla="*/ 31 h 74"/>
                <a:gd name="T8" fmla="*/ 10 w 77"/>
                <a:gd name="T9" fmla="*/ 0 h 74"/>
                <a:gd name="T10" fmla="*/ 5 w 77"/>
                <a:gd name="T11" fmla="*/ 0 h 74"/>
                <a:gd name="T12" fmla="*/ 0 w 77"/>
                <a:gd name="T13" fmla="*/ 6 h 74"/>
                <a:gd name="T14" fmla="*/ 0 w 77"/>
                <a:gd name="T15" fmla="*/ 68 h 74"/>
                <a:gd name="T16" fmla="*/ 5 w 77"/>
                <a:gd name="T17" fmla="*/ 74 h 74"/>
                <a:gd name="T18" fmla="*/ 72 w 77"/>
                <a:gd name="T19" fmla="*/ 74 h 74"/>
                <a:gd name="T20" fmla="*/ 77 w 77"/>
                <a:gd name="T21" fmla="*/ 68 h 74"/>
                <a:gd name="T22" fmla="*/ 77 w 77"/>
                <a:gd name="T23" fmla="*/ 6 h 74"/>
                <a:gd name="T24" fmla="*/ 72 w 77"/>
                <a:gd name="T25" fmla="*/ 0 h 74"/>
                <a:gd name="T26" fmla="*/ 38 w 77"/>
                <a:gd name="T27" fmla="*/ 65 h 74"/>
                <a:gd name="T28" fmla="*/ 22 w 77"/>
                <a:gd name="T29" fmla="*/ 49 h 74"/>
                <a:gd name="T30" fmla="*/ 38 w 77"/>
                <a:gd name="T31" fmla="*/ 33 h 74"/>
                <a:gd name="T32" fmla="*/ 54 w 77"/>
                <a:gd name="T33" fmla="*/ 49 h 74"/>
                <a:gd name="T34" fmla="*/ 38 w 77"/>
                <a:gd name="T35"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4">
                  <a:moveTo>
                    <a:pt x="72" y="0"/>
                  </a:moveTo>
                  <a:cubicBezTo>
                    <a:pt x="64" y="0"/>
                    <a:pt x="64" y="0"/>
                    <a:pt x="64" y="0"/>
                  </a:cubicBezTo>
                  <a:cubicBezTo>
                    <a:pt x="64" y="31"/>
                    <a:pt x="64" y="31"/>
                    <a:pt x="64" y="31"/>
                  </a:cubicBezTo>
                  <a:cubicBezTo>
                    <a:pt x="10" y="31"/>
                    <a:pt x="10" y="31"/>
                    <a:pt x="10" y="31"/>
                  </a:cubicBezTo>
                  <a:cubicBezTo>
                    <a:pt x="10" y="0"/>
                    <a:pt x="10" y="0"/>
                    <a:pt x="10" y="0"/>
                  </a:cubicBezTo>
                  <a:cubicBezTo>
                    <a:pt x="5" y="0"/>
                    <a:pt x="5" y="0"/>
                    <a:pt x="5" y="0"/>
                  </a:cubicBezTo>
                  <a:cubicBezTo>
                    <a:pt x="2" y="0"/>
                    <a:pt x="0" y="3"/>
                    <a:pt x="0" y="6"/>
                  </a:cubicBezTo>
                  <a:cubicBezTo>
                    <a:pt x="0" y="68"/>
                    <a:pt x="0" y="68"/>
                    <a:pt x="0" y="68"/>
                  </a:cubicBezTo>
                  <a:cubicBezTo>
                    <a:pt x="0" y="72"/>
                    <a:pt x="2" y="74"/>
                    <a:pt x="5" y="74"/>
                  </a:cubicBezTo>
                  <a:cubicBezTo>
                    <a:pt x="72" y="74"/>
                    <a:pt x="72" y="74"/>
                    <a:pt x="72" y="74"/>
                  </a:cubicBezTo>
                  <a:cubicBezTo>
                    <a:pt x="75" y="74"/>
                    <a:pt x="77" y="72"/>
                    <a:pt x="77" y="68"/>
                  </a:cubicBezTo>
                  <a:cubicBezTo>
                    <a:pt x="77" y="6"/>
                    <a:pt x="77" y="6"/>
                    <a:pt x="77" y="6"/>
                  </a:cubicBezTo>
                  <a:cubicBezTo>
                    <a:pt x="77" y="3"/>
                    <a:pt x="75" y="0"/>
                    <a:pt x="72" y="0"/>
                  </a:cubicBezTo>
                  <a:close/>
                  <a:moveTo>
                    <a:pt x="38" y="65"/>
                  </a:moveTo>
                  <a:cubicBezTo>
                    <a:pt x="29" y="65"/>
                    <a:pt x="22" y="58"/>
                    <a:pt x="22" y="49"/>
                  </a:cubicBezTo>
                  <a:cubicBezTo>
                    <a:pt x="22" y="40"/>
                    <a:pt x="29" y="33"/>
                    <a:pt x="38" y="33"/>
                  </a:cubicBezTo>
                  <a:cubicBezTo>
                    <a:pt x="46" y="33"/>
                    <a:pt x="54" y="40"/>
                    <a:pt x="54" y="49"/>
                  </a:cubicBezTo>
                  <a:cubicBezTo>
                    <a:pt x="54" y="58"/>
                    <a:pt x="46" y="65"/>
                    <a:pt x="38" y="65"/>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46" name="Oval 16"/>
            <p:cNvSpPr>
              <a:spLocks noChangeArrowheads="1"/>
            </p:cNvSpPr>
            <p:nvPr/>
          </p:nvSpPr>
          <p:spPr bwMode="auto">
            <a:xfrm>
              <a:off x="1549442" y="2418791"/>
              <a:ext cx="82383" cy="8258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26630" name="组合 25"/>
          <p:cNvGrpSpPr/>
          <p:nvPr/>
        </p:nvGrpSpPr>
        <p:grpSpPr>
          <a:xfrm>
            <a:off x="3352800" y="4246563"/>
            <a:ext cx="657225" cy="663575"/>
            <a:chOff x="5093055" y="2766720"/>
            <a:chExt cx="501650" cy="506413"/>
          </a:xfrm>
        </p:grpSpPr>
        <p:sp>
          <p:nvSpPr>
            <p:cNvPr id="48" name="Freeform 21"/>
            <p:cNvSpPr/>
            <p:nvPr/>
          </p:nvSpPr>
          <p:spPr bwMode="auto">
            <a:xfrm>
              <a:off x="5093055" y="2766720"/>
              <a:ext cx="501650" cy="506413"/>
            </a:xfrm>
            <a:custGeom>
              <a:avLst/>
              <a:gdLst>
                <a:gd name="T0" fmla="*/ 134 w 134"/>
                <a:gd name="T1" fmla="*/ 37 h 135"/>
                <a:gd name="T2" fmla="*/ 134 w 134"/>
                <a:gd name="T3" fmla="*/ 98 h 135"/>
                <a:gd name="T4" fmla="*/ 98 w 134"/>
                <a:gd name="T5" fmla="*/ 135 h 135"/>
                <a:gd name="T6" fmla="*/ 36 w 134"/>
                <a:gd name="T7" fmla="*/ 135 h 135"/>
                <a:gd name="T8" fmla="*/ 0 w 134"/>
                <a:gd name="T9" fmla="*/ 98 h 135"/>
                <a:gd name="T10" fmla="*/ 0 w 134"/>
                <a:gd name="T11" fmla="*/ 37 h 135"/>
                <a:gd name="T12" fmla="*/ 36 w 134"/>
                <a:gd name="T13" fmla="*/ 0 h 135"/>
                <a:gd name="T14" fmla="*/ 134 w 134"/>
                <a:gd name="T15" fmla="*/ 0 h 135"/>
                <a:gd name="T16" fmla="*/ 134 w 134"/>
                <a:gd name="T17" fmla="*/ 3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7"/>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7"/>
                    <a:pt x="0" y="37"/>
                    <a:pt x="0" y="37"/>
                  </a:cubicBezTo>
                  <a:cubicBezTo>
                    <a:pt x="0" y="16"/>
                    <a:pt x="16" y="0"/>
                    <a:pt x="36" y="0"/>
                  </a:cubicBezTo>
                  <a:cubicBezTo>
                    <a:pt x="134" y="0"/>
                    <a:pt x="134" y="0"/>
                    <a:pt x="134" y="0"/>
                  </a:cubicBezTo>
                  <a:lnTo>
                    <a:pt x="134" y="37"/>
                  </a:lnTo>
                  <a:close/>
                </a:path>
              </a:pathLst>
            </a:custGeom>
            <a:solidFill>
              <a:srgbClr val="947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mn-lt"/>
                <a:ea typeface="+mn-ea"/>
                <a:cs typeface="+mn-ea"/>
                <a:sym typeface="+mn-lt"/>
              </a:endParaRPr>
            </a:p>
          </p:txBody>
        </p:sp>
        <p:sp>
          <p:nvSpPr>
            <p:cNvPr id="49" name="Oval 22"/>
            <p:cNvSpPr>
              <a:spLocks noChangeArrowheads="1"/>
            </p:cNvSpPr>
            <p:nvPr/>
          </p:nvSpPr>
          <p:spPr bwMode="auto">
            <a:xfrm>
              <a:off x="5200898" y="3069599"/>
              <a:ext cx="98149" cy="9934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0" name="Freeform 23"/>
            <p:cNvSpPr/>
            <p:nvPr/>
          </p:nvSpPr>
          <p:spPr bwMode="auto">
            <a:xfrm>
              <a:off x="5211803" y="2970254"/>
              <a:ext cx="181757" cy="179304"/>
            </a:xfrm>
            <a:custGeom>
              <a:avLst/>
              <a:gdLst>
                <a:gd name="T0" fmla="*/ 6 w 48"/>
                <a:gd name="T1" fmla="*/ 0 h 48"/>
                <a:gd name="T2" fmla="*/ 0 w 48"/>
                <a:gd name="T3" fmla="*/ 7 h 48"/>
                <a:gd name="T4" fmla="*/ 6 w 48"/>
                <a:gd name="T5" fmla="*/ 13 h 48"/>
                <a:gd name="T6" fmla="*/ 35 w 48"/>
                <a:gd name="T7" fmla="*/ 42 h 48"/>
                <a:gd name="T8" fmla="*/ 42 w 48"/>
                <a:gd name="T9" fmla="*/ 48 h 48"/>
                <a:gd name="T10" fmla="*/ 48 w 48"/>
                <a:gd name="T11" fmla="*/ 42 h 48"/>
                <a:gd name="T12" fmla="*/ 6 w 4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0"/>
                  </a:moveTo>
                  <a:cubicBezTo>
                    <a:pt x="3" y="0"/>
                    <a:pt x="0" y="3"/>
                    <a:pt x="0" y="7"/>
                  </a:cubicBezTo>
                  <a:cubicBezTo>
                    <a:pt x="0" y="10"/>
                    <a:pt x="3" y="13"/>
                    <a:pt x="6" y="13"/>
                  </a:cubicBezTo>
                  <a:cubicBezTo>
                    <a:pt x="22" y="13"/>
                    <a:pt x="35" y="26"/>
                    <a:pt x="35" y="42"/>
                  </a:cubicBezTo>
                  <a:cubicBezTo>
                    <a:pt x="35" y="45"/>
                    <a:pt x="38" y="48"/>
                    <a:pt x="42" y="48"/>
                  </a:cubicBezTo>
                  <a:cubicBezTo>
                    <a:pt x="45" y="48"/>
                    <a:pt x="48" y="45"/>
                    <a:pt x="48" y="42"/>
                  </a:cubicBezTo>
                  <a:cubicBezTo>
                    <a:pt x="48" y="19"/>
                    <a:pt x="29"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51" name="Freeform 24"/>
            <p:cNvSpPr/>
            <p:nvPr/>
          </p:nvSpPr>
          <p:spPr bwMode="auto">
            <a:xfrm>
              <a:off x="5211803" y="2870910"/>
              <a:ext cx="278694" cy="278648"/>
            </a:xfrm>
            <a:custGeom>
              <a:avLst/>
              <a:gdLst>
                <a:gd name="T0" fmla="*/ 6 w 74"/>
                <a:gd name="T1" fmla="*/ 0 h 74"/>
                <a:gd name="T2" fmla="*/ 0 w 74"/>
                <a:gd name="T3" fmla="*/ 7 h 74"/>
                <a:gd name="T4" fmla="*/ 6 w 74"/>
                <a:gd name="T5" fmla="*/ 13 h 74"/>
                <a:gd name="T6" fmla="*/ 61 w 74"/>
                <a:gd name="T7" fmla="*/ 68 h 74"/>
                <a:gd name="T8" fmla="*/ 68 w 74"/>
                <a:gd name="T9" fmla="*/ 74 h 74"/>
                <a:gd name="T10" fmla="*/ 74 w 74"/>
                <a:gd name="T11" fmla="*/ 68 h 74"/>
                <a:gd name="T12" fmla="*/ 6 w 74"/>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4" h="74">
                  <a:moveTo>
                    <a:pt x="6" y="0"/>
                  </a:moveTo>
                  <a:cubicBezTo>
                    <a:pt x="3" y="0"/>
                    <a:pt x="0" y="3"/>
                    <a:pt x="0" y="7"/>
                  </a:cubicBezTo>
                  <a:cubicBezTo>
                    <a:pt x="0" y="10"/>
                    <a:pt x="3" y="13"/>
                    <a:pt x="6" y="13"/>
                  </a:cubicBezTo>
                  <a:cubicBezTo>
                    <a:pt x="37" y="13"/>
                    <a:pt x="61" y="38"/>
                    <a:pt x="61" y="68"/>
                  </a:cubicBezTo>
                  <a:cubicBezTo>
                    <a:pt x="61" y="71"/>
                    <a:pt x="64" y="74"/>
                    <a:pt x="68" y="74"/>
                  </a:cubicBezTo>
                  <a:cubicBezTo>
                    <a:pt x="71" y="74"/>
                    <a:pt x="74" y="71"/>
                    <a:pt x="74" y="68"/>
                  </a:cubicBezTo>
                  <a:cubicBezTo>
                    <a:pt x="74" y="30"/>
                    <a:pt x="44"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sp>
        <p:nvSpPr>
          <p:cNvPr id="23559" name="Text Box 11"/>
          <p:cNvSpPr txBox="1">
            <a:spLocks noChangeArrowheads="1"/>
          </p:cNvSpPr>
          <p:nvPr/>
        </p:nvSpPr>
        <p:spPr bwMode="auto">
          <a:xfrm>
            <a:off x="4198938" y="2346325"/>
            <a:ext cx="4117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mn-lt"/>
                <a:ea typeface="+mn-ea"/>
                <a:cs typeface="+mn-ea"/>
                <a:sym typeface="+mn-lt"/>
              </a:rPr>
              <a:t>一、顺序查找（线性查找）</a:t>
            </a:r>
            <a:endParaRPr kumimoji="0" lang="zh-CN" altLang="en-US" sz="24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23560" name="Text Box 11"/>
          <p:cNvSpPr txBox="1">
            <a:spLocks noChangeArrowheads="1"/>
          </p:cNvSpPr>
          <p:nvPr/>
        </p:nvSpPr>
        <p:spPr bwMode="auto">
          <a:xfrm>
            <a:off x="4198938" y="3332163"/>
            <a:ext cx="454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二、折半查找（二分或对分查找）</a:t>
            </a:r>
            <a:endPar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p:txBody>
      </p:sp>
      <p:sp>
        <p:nvSpPr>
          <p:cNvPr id="23561" name="Text Box 11"/>
          <p:cNvSpPr txBox="1">
            <a:spLocks noChangeArrowheads="1"/>
          </p:cNvSpPr>
          <p:nvPr/>
        </p:nvSpPr>
        <p:spPr bwMode="auto">
          <a:xfrm>
            <a:off x="4198938" y="4316413"/>
            <a:ext cx="4117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mn-lt"/>
                <a:ea typeface="+mn-ea"/>
                <a:cs typeface="+mn-ea"/>
                <a:sym typeface="+mn-lt"/>
              </a:rPr>
              <a:t>三、分块查找</a:t>
            </a:r>
            <a:endParaRPr kumimoji="0" lang="zh-CN" altLang="en-US" sz="2400"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5" name="Rectangle 5"/>
          <p:cNvSpPr>
            <a:spLocks noChangeArrowheads="1"/>
          </p:cNvSpPr>
          <p:nvPr/>
        </p:nvSpPr>
        <p:spPr bwMode="auto">
          <a:xfrm>
            <a:off x="1135063" y="1444625"/>
            <a:ext cx="6561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关键字</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(19,14,23,1,68,20,84,27,55,11,10,79)</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5477" name="Rectangle 7"/>
          <p:cNvSpPr>
            <a:spLocks noChangeArrowheads="1"/>
          </p:cNvSpPr>
          <p:nvPr/>
        </p:nvSpPr>
        <p:spPr bwMode="auto">
          <a:xfrm>
            <a:off x="827088" y="188913"/>
            <a:ext cx="32432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思考</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9" name="组合 8"/>
          <p:cNvGrpSpPr/>
          <p:nvPr/>
        </p:nvGrpSpPr>
        <p:grpSpPr>
          <a:xfrm>
            <a:off x="5254625" y="2754313"/>
            <a:ext cx="2711450" cy="2270125"/>
            <a:chOff x="4561682" y="2200808"/>
            <a:chExt cx="3219450" cy="2697163"/>
          </a:xfrm>
        </p:grpSpPr>
        <p:sp>
          <p:nvSpPr>
            <p:cNvPr id="10" name="i$liḋe-Oval 12"/>
            <p:cNvSpPr/>
            <p:nvPr/>
          </p:nvSpPr>
          <p:spPr bwMode="auto">
            <a:xfrm>
              <a:off x="4997100" y="2200808"/>
              <a:ext cx="2284528" cy="2284100"/>
            </a:xfrm>
            <a:prstGeom prst="ellipse">
              <a:avLst/>
            </a:prstGeom>
            <a:solidFill>
              <a:schemeClr val="accent1"/>
            </a:solidFill>
            <a:ln w="50800">
              <a:solidFill>
                <a:schemeClr val="tx1">
                  <a:alpha val="0"/>
                </a:schemeClr>
              </a:solidFill>
              <a:miter lim="800000"/>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有序表折半</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查找</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ASL?</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1" name="i$liḋe-Oval 14"/>
            <p:cNvSpPr/>
            <p:nvPr/>
          </p:nvSpPr>
          <p:spPr bwMode="auto">
            <a:xfrm>
              <a:off x="4561682" y="3047679"/>
              <a:ext cx="326092" cy="326301"/>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i$liḋe-Oval 15"/>
            <p:cNvSpPr/>
            <p:nvPr/>
          </p:nvSpPr>
          <p:spPr bwMode="auto">
            <a:xfrm>
              <a:off x="5877359" y="4354766"/>
              <a:ext cx="544744" cy="543205"/>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 name="i$liḋe-Oval 16"/>
            <p:cNvSpPr/>
            <p:nvPr/>
          </p:nvSpPr>
          <p:spPr bwMode="auto">
            <a:xfrm>
              <a:off x="6857519" y="2221555"/>
              <a:ext cx="173413" cy="175410"/>
            </a:xfrm>
            <a:prstGeom prst="ellipse">
              <a:avLst/>
            </a:prstGeom>
            <a:solidFill>
              <a:schemeClr val="accent1">
                <a:lumMod val="40000"/>
                <a:lumOff val="60000"/>
                <a:alpha val="20000"/>
              </a:schemeClr>
            </a:solidFill>
            <a:ln w="50800">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i$liḋe-Oval 17"/>
            <p:cNvSpPr/>
            <p:nvPr/>
          </p:nvSpPr>
          <p:spPr bwMode="auto">
            <a:xfrm>
              <a:off x="7117639" y="3907753"/>
              <a:ext cx="403374" cy="403631"/>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 name="i$liḋe-Oval 18"/>
            <p:cNvSpPr/>
            <p:nvPr/>
          </p:nvSpPr>
          <p:spPr bwMode="auto">
            <a:xfrm>
              <a:off x="7292937" y="2940170"/>
              <a:ext cx="488195" cy="488507"/>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6" name="组合 15"/>
          <p:cNvGrpSpPr/>
          <p:nvPr/>
        </p:nvGrpSpPr>
        <p:grpSpPr>
          <a:xfrm>
            <a:off x="968375" y="2589213"/>
            <a:ext cx="3000375" cy="2557462"/>
            <a:chOff x="755650" y="1929345"/>
            <a:chExt cx="3562350" cy="3037682"/>
          </a:xfrm>
        </p:grpSpPr>
        <p:sp>
          <p:nvSpPr>
            <p:cNvPr id="17" name="i$liḋe-Oval 4"/>
            <p:cNvSpPr/>
            <p:nvPr/>
          </p:nvSpPr>
          <p:spPr bwMode="auto">
            <a:xfrm>
              <a:off x="1560478" y="2263094"/>
              <a:ext cx="2222227" cy="2223109"/>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无序表</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查找</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ASL?</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8" name="i$liḋe-Oval 6"/>
            <p:cNvSpPr/>
            <p:nvPr/>
          </p:nvSpPr>
          <p:spPr bwMode="auto">
            <a:xfrm>
              <a:off x="3967420" y="3601861"/>
              <a:ext cx="350580" cy="348834"/>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9" name="i$liḋe-Oval 7"/>
            <p:cNvSpPr/>
            <p:nvPr/>
          </p:nvSpPr>
          <p:spPr bwMode="auto">
            <a:xfrm>
              <a:off x="1524665" y="3835674"/>
              <a:ext cx="348696" cy="348834"/>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 name="i$liḋe-Oval 8"/>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 name="i$liḋe-Oval 9"/>
            <p:cNvSpPr/>
            <p:nvPr/>
          </p:nvSpPr>
          <p:spPr bwMode="auto">
            <a:xfrm>
              <a:off x="2485934" y="1929345"/>
              <a:ext cx="201679" cy="201757"/>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2" name="i$liḋe-Oval 10"/>
            <p:cNvSpPr/>
            <p:nvPr/>
          </p:nvSpPr>
          <p:spPr bwMode="auto">
            <a:xfrm>
              <a:off x="755650" y="3109723"/>
              <a:ext cx="433513" cy="435570"/>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
          <p:cNvSpPr>
            <a:spLocks noGrp="1"/>
          </p:cNvSpPr>
          <p:nvPr>
            <p:ph type="title"/>
          </p:nvPr>
        </p:nvSpPr>
        <p:spPr>
          <a:xfrm>
            <a:off x="844550" y="236538"/>
            <a:ext cx="6400800" cy="455612"/>
          </a:xfrm>
        </p:spPr>
        <p:txBody>
          <a:bodyPr vert="horz" wrap="square" lIns="91440" tIns="45720" rIns="91440" bIns="45720" anchor="ctr" anchorCtr="0"/>
          <a:p>
            <a:r>
              <a:rPr lang="zh-CN" altLang="en-US" dirty="0"/>
              <a:t>随堂练习</a:t>
            </a:r>
            <a:endParaRPr lang="zh-CN" altLang="en-US" dirty="0"/>
          </a:p>
        </p:txBody>
      </p:sp>
      <p:sp>
        <p:nvSpPr>
          <p:cNvPr id="4" name="矩形 3"/>
          <p:cNvSpPr/>
          <p:nvPr/>
        </p:nvSpPr>
        <p:spPr>
          <a:xfrm>
            <a:off x="179388" y="765175"/>
            <a:ext cx="8785225" cy="3265488"/>
          </a:xfrm>
          <a:prstGeom prst="rect">
            <a:avLst/>
          </a:prstGeom>
        </p:spPr>
        <p:txBody>
          <a:bodyPr>
            <a:spAutoFit/>
          </a:bodyPr>
          <a:lstStyle/>
          <a:p>
            <a:pPr marL="0" marR="0" lvl="0" indent="255270" algn="just" defTabSz="914400" rtl="0" eaLnBrk="0" fontAlgn="base" latinLnBrk="0" hangingPunct="0">
              <a:lnSpc>
                <a:spcPct val="150000"/>
              </a:lnSpc>
              <a:spcBef>
                <a:spcPct val="0"/>
              </a:spcBef>
              <a:spcAft>
                <a:spcPts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设哈希表的地址范围为</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17</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，哈希函数为：</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H</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key</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=key%16</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。用线性探测法处理冲突，输入关键字序列：（</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24</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32</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17</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31</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30</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46</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47</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40</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63</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49</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），构造哈希表，试回答下列问题：</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318770" algn="just" defTabSz="914400" rtl="0" eaLnBrk="0" fontAlgn="base" latinLnBrk="0" hangingPunct="0">
              <a:lnSpc>
                <a:spcPct val="150000"/>
              </a:lnSpc>
              <a:spcBef>
                <a:spcPct val="0"/>
              </a:spcBef>
              <a:spcAft>
                <a:spcPts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①</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画出哈希表的示意图；</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54000" marR="0" lvl="0" indent="63500" algn="just" defTabSz="914400" rtl="0" eaLnBrk="0" fontAlgn="base" latinLnBrk="0" hangingPunct="0">
              <a:lnSpc>
                <a:spcPct val="150000"/>
              </a:lnSpc>
              <a:spcBef>
                <a:spcPct val="0"/>
              </a:spcBef>
              <a:spcAft>
                <a:spcPts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②</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若查找关键字</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63</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，需要依次与哪些关键字进行比较？</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54000" marR="0" lvl="0" indent="63500" algn="just" defTabSz="914400" rtl="0" eaLnBrk="0" fontAlgn="base" latinLnBrk="0" hangingPunct="0">
              <a:lnSpc>
                <a:spcPct val="150000"/>
              </a:lnSpc>
              <a:spcBef>
                <a:spcPct val="0"/>
              </a:spcBef>
              <a:spcAft>
                <a:spcPts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③</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若查找关键字</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60</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，需要依次与哪些关键字比较？</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④</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假定每个关键字的查找概率相等，求查找成功时的平均查找长度。</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
          <p:cNvSpPr>
            <a:spLocks noGrp="1"/>
          </p:cNvSpPr>
          <p:nvPr>
            <p:ph type="title"/>
          </p:nvPr>
        </p:nvSpPr>
        <p:spPr>
          <a:xfrm>
            <a:off x="844550" y="236538"/>
            <a:ext cx="6400800" cy="455612"/>
          </a:xfrm>
        </p:spPr>
        <p:txBody>
          <a:bodyPr vert="horz" wrap="square" lIns="91440" tIns="45720" rIns="91440" bIns="45720" anchor="ctr" anchorCtr="0"/>
          <a:p>
            <a:endParaRPr lang="zh-CN" altLang="en-US" dirty="0"/>
          </a:p>
        </p:txBody>
      </p:sp>
      <p:sp>
        <p:nvSpPr>
          <p:cNvPr id="4" name="矩形 3"/>
          <p:cNvSpPr/>
          <p:nvPr/>
        </p:nvSpPr>
        <p:spPr>
          <a:xfrm>
            <a:off x="107950" y="2392363"/>
            <a:ext cx="8928100" cy="3363913"/>
          </a:xfrm>
          <a:prstGeom prst="rect">
            <a:avLst/>
          </a:prstGeom>
        </p:spPr>
        <p:txBody>
          <a:bodyPr>
            <a:spAutoFit/>
          </a:bodyPr>
          <a:lstStyle/>
          <a:p>
            <a:pPr marL="0" marR="0" lvl="0" indent="0" algn="l" defTabSz="914400" rtl="0" eaLnBrk="0" fontAlgn="base" latinLnBrk="0" hangingPunct="0">
              <a:lnSpc>
                <a:spcPct val="150000"/>
              </a:lnSpc>
              <a:spcBef>
                <a:spcPct val="0"/>
              </a:spcBef>
              <a:spcAft>
                <a:spcPts val="0"/>
              </a:spcAft>
              <a:buClrTx/>
              <a:buSzTx/>
              <a:buFontTx/>
              <a:buNone/>
              <a:defRPr/>
            </a:pP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②查找</a:t>
            </a:r>
            <a:r>
              <a:rPr kumimoji="0" lang="en-US"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63,</a:t>
            </a: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首先要与</a:t>
            </a:r>
            <a:r>
              <a:rPr kumimoji="0" lang="en-US"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H(63)=63%16=15</a:t>
            </a: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号单元内容比较，即</a:t>
            </a:r>
            <a:r>
              <a:rPr kumimoji="0" lang="en-US"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63</a:t>
            </a: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与</a:t>
            </a:r>
            <a:r>
              <a:rPr kumimoji="0" lang="en-US"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31</a:t>
            </a: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比较</a:t>
            </a:r>
            <a:r>
              <a:rPr kumimoji="0" lang="en-US"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 ,</a:t>
            </a: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不匹配</a:t>
            </a:r>
            <a:r>
              <a:rPr kumimoji="0" lang="en-US"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a:t>
            </a:r>
            <a:endPar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0" fontAlgn="base" latinLnBrk="0" hangingPunct="0">
              <a:lnSpc>
                <a:spcPct val="150000"/>
              </a:lnSpc>
              <a:spcBef>
                <a:spcPct val="0"/>
              </a:spcBef>
              <a:spcAft>
                <a:spcPts val="0"/>
              </a:spcAft>
              <a:buClrTx/>
              <a:buSzTx/>
              <a:buFontTx/>
              <a:buNone/>
              <a:defRPr/>
            </a:pP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然后顺移，与</a:t>
            </a:r>
            <a:r>
              <a:rPr kumimoji="0" lang="en-US"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46,47,32,17,63</a:t>
            </a: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相比，一共比较了</a:t>
            </a:r>
            <a:r>
              <a:rPr kumimoji="0" lang="en-US"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6</a:t>
            </a:r>
            <a:r>
              <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rPr>
              <a:t>次！</a:t>
            </a:r>
            <a:endParaRPr kumimoji="0" lang="zh-CN" altLang="zh-CN" sz="1800" b="1" i="0" u="none" strike="noStrike" kern="120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宋体" panose="02010600030101010101" pitchFamily="2" charset="-122"/>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③查找</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60,</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首先要与</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H(60)=60%16=12</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号单元内容比较，但因为</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12</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号单元为空（应当有空标记），所以应当只比较这一次即可。</a:t>
            </a:r>
            <a:endPar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④对于黑色数据元素，各比较</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1</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次；共</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6</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次；</a:t>
            </a:r>
            <a:endPar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对红色元素则各不相同，要统计移位的位数。“</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63</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”需要</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6</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次，“</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49</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”需要</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3</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次，“</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40</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”需要</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2</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次，“</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46</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”需要</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3</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次，“</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47</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”需要</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3</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次，</a:t>
            </a:r>
            <a:endPar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endParaRPr>
          </a:p>
          <a:p>
            <a:pPr marL="0" marR="0" lvl="0" indent="0" algn="just" defTabSz="914400" rtl="0" eaLnBrk="0" fontAlgn="base" latinLnBrk="0" hangingPunct="0">
              <a:lnSpc>
                <a:spcPct val="150000"/>
              </a:lnSpc>
              <a:spcBef>
                <a:spcPct val="0"/>
              </a:spcBef>
              <a:spcAft>
                <a:spcPts val="0"/>
              </a:spcAft>
              <a:buClrTx/>
              <a:buSzTx/>
              <a:buFontTx/>
              <a:buNone/>
              <a:defRPr/>
            </a:pP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所以</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ASL=1/11</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6</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2</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3</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3+6</a:t>
            </a:r>
            <a:r>
              <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a:t>
            </a:r>
            <a:r>
              <a:rPr kumimoji="0" lang="en-US"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rPr>
              <a:t>23/11</a:t>
            </a:r>
            <a:endParaRPr kumimoji="0" lang="zh-CN" altLang="zh-CN" sz="1800" b="1" i="0" u="none" strike="noStrike" kern="100" cap="none" spc="0" normalizeH="0" baseline="0" noProof="0" dirty="0">
              <a:ln>
                <a:noFill/>
              </a:ln>
              <a:solidFill>
                <a:schemeClr val="tx2"/>
              </a:solidFill>
              <a:effectLst/>
              <a:uLnTx/>
              <a:uFillTx/>
              <a:latin typeface="Times New Roman" panose="02020603050405020304" pitchFamily="18" charset="0"/>
              <a:ea typeface="宋体" panose="02010600030101010101" pitchFamily="2" charset="-122"/>
              <a:cs typeface="宋体" panose="02010600030101010101" pitchFamily="2" charset="-122"/>
            </a:endParaRPr>
          </a:p>
        </p:txBody>
      </p:sp>
      <p:graphicFrame>
        <p:nvGraphicFramePr>
          <p:cNvPr id="5" name="表格 4"/>
          <p:cNvGraphicFramePr>
            <a:graphicFrameLocks noGrp="1"/>
          </p:cNvGraphicFramePr>
          <p:nvPr/>
        </p:nvGraphicFramePr>
        <p:xfrm>
          <a:off x="236538" y="1471613"/>
          <a:ext cx="8569327" cy="792163"/>
        </p:xfrm>
        <a:graphic>
          <a:graphicData uri="http://schemas.openxmlformats.org/drawingml/2006/table">
            <a:tbl>
              <a:tblPr>
                <a:tableStyleId>{5C22544A-7EE6-4342-B048-85BDC9FD1C3A}</a:tableStyleId>
              </a:tblPr>
              <a:tblGrid>
                <a:gridCol w="439975"/>
                <a:gridCol w="493953"/>
                <a:gridCol w="493953"/>
                <a:gridCol w="493953"/>
                <a:gridCol w="439975"/>
                <a:gridCol w="439975"/>
                <a:gridCol w="439975"/>
                <a:gridCol w="439975"/>
                <a:gridCol w="493953"/>
                <a:gridCol w="494972"/>
                <a:gridCol w="494972"/>
                <a:gridCol w="494972"/>
                <a:gridCol w="494972"/>
                <a:gridCol w="494972"/>
                <a:gridCol w="494972"/>
                <a:gridCol w="494972"/>
                <a:gridCol w="494972"/>
                <a:gridCol w="433864"/>
              </a:tblGrid>
              <a:tr h="396081">
                <a:tc>
                  <a:txBody>
                    <a:bodyPr/>
                    <a:lstStyle/>
                    <a:p>
                      <a:pPr indent="0">
                        <a:lnSpc>
                          <a:spcPct val="100000"/>
                        </a:lnSpc>
                        <a:spcAft>
                          <a:spcPts val="0"/>
                        </a:spcAft>
                      </a:pPr>
                      <a:r>
                        <a:rPr lang="en-US" sz="1100">
                          <a:solidFill>
                            <a:schemeClr val="tx2"/>
                          </a:solidFill>
                          <a:effectLst/>
                        </a:rPr>
                        <a:t>0</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2</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3</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4</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5</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6</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7</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dirty="0">
                          <a:solidFill>
                            <a:schemeClr val="tx2"/>
                          </a:solidFill>
                          <a:effectLst/>
                        </a:rPr>
                        <a:t>8</a:t>
                      </a:r>
                      <a:endParaRPr lang="zh-CN" sz="1000" dirty="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9</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10</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11</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12</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13</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14</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15</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16</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17</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r>
              <a:tr h="396081">
                <a:tc>
                  <a:txBody>
                    <a:bodyPr/>
                    <a:lstStyle/>
                    <a:p>
                      <a:pPr indent="0">
                        <a:lnSpc>
                          <a:spcPct val="100000"/>
                        </a:lnSpc>
                        <a:spcAft>
                          <a:spcPts val="0"/>
                        </a:spcAft>
                      </a:pPr>
                      <a:r>
                        <a:rPr lang="en-US" sz="1100">
                          <a:solidFill>
                            <a:schemeClr val="tx2"/>
                          </a:solidFill>
                          <a:effectLst/>
                        </a:rPr>
                        <a:t>32</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17</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dirty="0">
                          <a:solidFill>
                            <a:srgbClr val="FF0000"/>
                          </a:solidFill>
                          <a:effectLst/>
                        </a:rPr>
                        <a:t>63</a:t>
                      </a:r>
                      <a:endParaRPr lang="zh-CN" sz="10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dirty="0">
                          <a:solidFill>
                            <a:srgbClr val="FF0000"/>
                          </a:solidFill>
                          <a:effectLst/>
                        </a:rPr>
                        <a:t>49</a:t>
                      </a:r>
                      <a:endParaRPr lang="zh-CN" sz="10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 </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 </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 </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 </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24</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dirty="0">
                          <a:solidFill>
                            <a:srgbClr val="FF0000"/>
                          </a:solidFill>
                          <a:effectLst/>
                        </a:rPr>
                        <a:t>40</a:t>
                      </a:r>
                      <a:endParaRPr lang="zh-CN" sz="10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10</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 </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 </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 </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30</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a:solidFill>
                            <a:schemeClr val="tx2"/>
                          </a:solidFill>
                          <a:effectLst/>
                        </a:rPr>
                        <a:t>31</a:t>
                      </a:r>
                      <a:endParaRPr lang="zh-CN" sz="1000">
                        <a:solidFill>
                          <a:schemeClr val="tx2"/>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dirty="0">
                          <a:solidFill>
                            <a:srgbClr val="FF0000"/>
                          </a:solidFill>
                          <a:effectLst/>
                        </a:rPr>
                        <a:t>46</a:t>
                      </a:r>
                      <a:endParaRPr lang="zh-CN" sz="10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c>
                  <a:txBody>
                    <a:bodyPr/>
                    <a:lstStyle/>
                    <a:p>
                      <a:pPr indent="0">
                        <a:lnSpc>
                          <a:spcPct val="100000"/>
                        </a:lnSpc>
                        <a:spcAft>
                          <a:spcPts val="0"/>
                        </a:spcAft>
                      </a:pPr>
                      <a:r>
                        <a:rPr lang="en-US" sz="1100" dirty="0">
                          <a:solidFill>
                            <a:srgbClr val="FF0000"/>
                          </a:solidFill>
                          <a:effectLst/>
                        </a:rPr>
                        <a:t>47</a:t>
                      </a:r>
                      <a:endParaRPr lang="zh-CN" sz="1000" dirty="0">
                        <a:solidFill>
                          <a:srgbClr val="FF0000"/>
                        </a:solidFill>
                        <a:effectLst/>
                        <a:latin typeface="Times New Roman" panose="02020603050405020304" pitchFamily="18" charset="0"/>
                        <a:ea typeface="宋体" panose="02010600030101010101" pitchFamily="2" charset="-122"/>
                        <a:cs typeface="宋体" panose="02010600030101010101" pitchFamily="2" charset="-122"/>
                      </a:endParaRPr>
                    </a:p>
                  </a:txBody>
                  <a:tcPr marL="68583" marR="68583" marT="0" marB="0"/>
                </a:tc>
              </a:tr>
            </a:tbl>
          </a:graphicData>
        </a:graphic>
      </p:graphicFrame>
      <p:sp>
        <p:nvSpPr>
          <p:cNvPr id="6" name="矩形 5"/>
          <p:cNvSpPr/>
          <p:nvPr/>
        </p:nvSpPr>
        <p:spPr>
          <a:xfrm>
            <a:off x="-180975" y="846138"/>
            <a:ext cx="3392488" cy="496888"/>
          </a:xfrm>
          <a:prstGeom prst="rect">
            <a:avLst/>
          </a:prstGeom>
        </p:spPr>
        <p:txBody>
          <a:bodyPr wrap="none">
            <a:spAutoFit/>
          </a:bodyPr>
          <a:lstStyle/>
          <a:p>
            <a:pPr marL="0" marR="0" lvl="0" indent="318770" algn="just" defTabSz="914400" rtl="0" eaLnBrk="0" fontAlgn="base" latinLnBrk="0" hangingPunct="0">
              <a:lnSpc>
                <a:spcPct val="150000"/>
              </a:lnSpc>
              <a:spcBef>
                <a:spcPct val="0"/>
              </a:spcBef>
              <a:spcAft>
                <a:spcPts val="0"/>
              </a:spcAft>
              <a:buClrTx/>
              <a:buSzTx/>
              <a:buFontTx/>
              <a:buNone/>
              <a:defRPr/>
            </a:pP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①</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画出哈希表的示意图；</a:t>
            </a:r>
            <a:endPar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4332288" y="4149725"/>
            <a:ext cx="4537075" cy="2232025"/>
          </a:xfrm>
          <a:prstGeom prst="rect">
            <a:avLst/>
          </a:prstGeom>
          <a:solidFill>
            <a:srgbClr val="CCCCFF"/>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a:endParaRPr>
          </a:p>
        </p:txBody>
      </p:sp>
      <p:sp>
        <p:nvSpPr>
          <p:cNvPr id="752663" name="Rectangle 23"/>
          <p:cNvSpPr>
            <a:spLocks noChangeArrowheads="1"/>
          </p:cNvSpPr>
          <p:nvPr/>
        </p:nvSpPr>
        <p:spPr bwMode="auto">
          <a:xfrm>
            <a:off x="274638" y="1208088"/>
            <a:ext cx="5853113"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使用平均查找长度</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ASL</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来衡量查找算法，</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ASL</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取决于</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4" indent="0" algn="l"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ü"/>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 哈希函数</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a:p>
            <a:pPr marL="0" marR="0" lvl="4" indent="0" algn="l"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ü"/>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 处理冲突的方法</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a:p>
            <a:pPr marL="0" marR="0" lvl="4" indent="0" algn="l" defTabSz="914400" rtl="0" eaLnBrk="0" fontAlgn="base" latinLnBrk="0" hangingPunct="0">
              <a:lnSpc>
                <a:spcPct val="125000"/>
              </a:lnSpc>
              <a:spcBef>
                <a:spcPct val="20000"/>
              </a:spcBef>
              <a:spcAft>
                <a:spcPct val="0"/>
              </a:spcAft>
              <a:buClr>
                <a:srgbClr val="FF3300"/>
              </a:buClr>
              <a:buSzTx/>
              <a:buFont typeface="Wingdings" panose="05000000000000000000" pitchFamily="2" charset="2"/>
              <a:buChar char="ü"/>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 哈希表的装填因子</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aphicFrame>
        <p:nvGraphicFramePr>
          <p:cNvPr id="752664" name="Object 24"/>
          <p:cNvGraphicFramePr/>
          <p:nvPr/>
        </p:nvGraphicFramePr>
        <p:xfrm>
          <a:off x="4429125" y="4725988"/>
          <a:ext cx="4343400" cy="1079500"/>
        </p:xfrm>
        <a:graphic>
          <a:graphicData uri="http://schemas.openxmlformats.org/presentationml/2006/ole">
            <mc:AlternateContent xmlns:mc="http://schemas.openxmlformats.org/markup-compatibility/2006">
              <mc:Choice xmlns:v="urn:schemas-microsoft-com:vml" Requires="v">
                <p:oleObj spid="_x0000_s3081" name="" r:id="rId1" imgW="1638300" imgH="419100" progId="Equation.3">
                  <p:embed/>
                </p:oleObj>
              </mc:Choice>
              <mc:Fallback>
                <p:oleObj name="" r:id="rId1" imgW="1638300" imgH="419100" progId="Equation.3">
                  <p:embed/>
                  <p:pic>
                    <p:nvPicPr>
                      <p:cNvPr id="0" name="图片 3080"/>
                      <p:cNvPicPr/>
                      <p:nvPr/>
                    </p:nvPicPr>
                    <p:blipFill>
                      <a:blip r:embed="rId2"/>
                      <a:stretch>
                        <a:fillRect/>
                      </a:stretch>
                    </p:blipFill>
                    <p:spPr>
                      <a:xfrm>
                        <a:off x="4429125" y="4725988"/>
                        <a:ext cx="4343400" cy="1079500"/>
                      </a:xfrm>
                      <a:prstGeom prst="rect">
                        <a:avLst/>
                      </a:prstGeom>
                      <a:solidFill>
                        <a:srgbClr val="CCCCFF"/>
                      </a:solidFill>
                      <a:ln w="38100">
                        <a:noFill/>
                        <a:miter/>
                      </a:ln>
                    </p:spPr>
                  </p:pic>
                </p:oleObj>
              </mc:Fallback>
            </mc:AlternateContent>
          </a:graphicData>
        </a:graphic>
      </p:graphicFrame>
      <p:sp>
        <p:nvSpPr>
          <p:cNvPr id="106500" name="Rectangle 25"/>
          <p:cNvSpPr>
            <a:spLocks noChangeArrowheads="1"/>
          </p:cNvSpPr>
          <p:nvPr/>
        </p:nvSpPr>
        <p:spPr bwMode="auto">
          <a:xfrm>
            <a:off x="827088" y="212725"/>
            <a:ext cx="47482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哈希表的查找效率分析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52666" name="AutoShape 26"/>
          <p:cNvSpPr>
            <a:spLocks noChangeArrowheads="1"/>
          </p:cNvSpPr>
          <p:nvPr/>
        </p:nvSpPr>
        <p:spPr bwMode="auto">
          <a:xfrm>
            <a:off x="280988" y="4149725"/>
            <a:ext cx="3873500" cy="2232025"/>
          </a:xfrm>
          <a:prstGeom prst="rect">
            <a:avLst/>
          </a:prstGeom>
          <a:solidFill>
            <a:schemeClr val="bg2">
              <a:lumMod val="20000"/>
              <a:lumOff val="80000"/>
            </a:schemeClr>
          </a:solidFill>
          <a:ln w="9525">
            <a:noFill/>
            <a:miter lim="800000"/>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2"/>
                </a:solidFill>
                <a:effectLst/>
                <a:uLnTx/>
                <a:uFillTx/>
                <a:latin typeface="楷体_GB2312" pitchFamily="49" charset="-122"/>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2"/>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越大，表中记录数越多，说明表装得越满，发生冲突的可能性就越大，查找时比较次数就越多。</a:t>
            </a:r>
            <a:endPar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752667" name="AutoShape 27"/>
          <p:cNvSpPr>
            <a:spLocks noChangeArrowheads="1"/>
          </p:cNvSpPr>
          <p:nvPr/>
        </p:nvSpPr>
        <p:spPr bwMode="auto">
          <a:xfrm>
            <a:off x="6697663" y="1981200"/>
            <a:ext cx="1682750" cy="1076325"/>
          </a:xfrm>
          <a:prstGeom prst="cloudCallout">
            <a:avLst>
              <a:gd name="adj1" fmla="val -182453"/>
              <a:gd name="adj2" fmla="val -31711"/>
            </a:avLst>
          </a:prstGeom>
          <a:solidFill>
            <a:schemeClr val="accent1">
              <a:lumMod val="60000"/>
              <a:lumOff val="40000"/>
            </a:schemeClr>
          </a:solidFill>
          <a:ln>
            <a:noFill/>
          </a:ln>
        </p:spPr>
        <p:txBody>
          <a:bodyPr anchor="ct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chemeClr val="bg1"/>
                </a:solidFill>
                <a:effectLst/>
                <a:uLnTx/>
                <a:uFillTx/>
                <a:latin typeface="+mn-lt"/>
                <a:ea typeface="+mn-ea"/>
                <a:cs typeface="+mn-ea"/>
                <a:sym typeface="+mn-lt"/>
              </a:rPr>
              <a:t>O(1)?</a:t>
            </a:r>
            <a:endParaRPr kumimoji="0" lang="en-US" altLang="zh-CN" sz="2800" b="0" i="0" u="none" strike="noStrike" kern="1200" cap="none" spc="0" normalizeH="0" baseline="0" noProof="0">
              <a:ln>
                <a:noFill/>
              </a:ln>
              <a:solidFill>
                <a:schemeClr val="bg1"/>
              </a:solidFill>
              <a:effectLst/>
              <a:uLnTx/>
              <a:uFillTx/>
              <a:latin typeface="+mn-lt"/>
              <a:ea typeface="+mn-ea"/>
              <a:cs typeface="+mn-ea"/>
              <a:sym typeface="+mn-lt"/>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2667"/>
                                        </p:tgtEl>
                                        <p:attrNameLst>
                                          <p:attrName>style.visibility</p:attrName>
                                        </p:attrNameLst>
                                      </p:cBhvr>
                                      <p:to>
                                        <p:strVal val="visible"/>
                                      </p:to>
                                    </p:set>
                                    <p:anim calcmode="lin" valueType="num">
                                      <p:cBhvr additive="base">
                                        <p:cTn id="7" dur="500" fill="hold"/>
                                        <p:tgtEl>
                                          <p:spTgt spid="752667"/>
                                        </p:tgtEl>
                                        <p:attrNameLst>
                                          <p:attrName>ppt_x</p:attrName>
                                        </p:attrNameLst>
                                      </p:cBhvr>
                                      <p:tavLst>
                                        <p:tav tm="0">
                                          <p:val>
                                            <p:strVal val="#ppt_x"/>
                                          </p:val>
                                        </p:tav>
                                        <p:tav tm="100000">
                                          <p:val>
                                            <p:strVal val="#ppt_x"/>
                                          </p:val>
                                        </p:tav>
                                      </p:tavLst>
                                    </p:anim>
                                    <p:anim calcmode="lin" valueType="num">
                                      <p:cBhvr additive="base">
                                        <p:cTn id="8" dur="500" fill="hold"/>
                                        <p:tgtEl>
                                          <p:spTgt spid="7526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52663">
                                            <p:txEl>
                                              <p:charRg st="0" end="26"/>
                                            </p:txEl>
                                          </p:spTgt>
                                        </p:tgtEl>
                                        <p:attrNameLst>
                                          <p:attrName>style.visibility</p:attrName>
                                        </p:attrNameLst>
                                      </p:cBhvr>
                                      <p:to>
                                        <p:strVal val="visible"/>
                                      </p:to>
                                    </p:set>
                                    <p:animEffect transition="in" filter="box(in)">
                                      <p:cBhvr>
                                        <p:cTn id="13" dur="500"/>
                                        <p:tgtEl>
                                          <p:spTgt spid="752663">
                                            <p:txEl>
                                              <p:charRg st="0" end="26"/>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52663">
                                            <p:txEl>
                                              <p:charRg st="26" end="32"/>
                                            </p:txEl>
                                          </p:spTgt>
                                        </p:tgtEl>
                                        <p:attrNameLst>
                                          <p:attrName>style.visibility</p:attrName>
                                        </p:attrNameLst>
                                      </p:cBhvr>
                                      <p:to>
                                        <p:strVal val="visible"/>
                                      </p:to>
                                    </p:set>
                                    <p:animEffect transition="in" filter="box(in)">
                                      <p:cBhvr>
                                        <p:cTn id="16" dur="500"/>
                                        <p:tgtEl>
                                          <p:spTgt spid="752663">
                                            <p:txEl>
                                              <p:charRg st="26" end="32"/>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52663">
                                            <p:txEl>
                                              <p:charRg st="32" end="41"/>
                                            </p:txEl>
                                          </p:spTgt>
                                        </p:tgtEl>
                                        <p:attrNameLst>
                                          <p:attrName>style.visibility</p:attrName>
                                        </p:attrNameLst>
                                      </p:cBhvr>
                                      <p:to>
                                        <p:strVal val="visible"/>
                                      </p:to>
                                    </p:set>
                                    <p:animEffect transition="in" filter="box(in)">
                                      <p:cBhvr>
                                        <p:cTn id="19" dur="500"/>
                                        <p:tgtEl>
                                          <p:spTgt spid="752663">
                                            <p:txEl>
                                              <p:charRg st="32" end="41"/>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52663">
                                            <p:txEl>
                                              <p:charRg st="41" end="51"/>
                                            </p:txEl>
                                          </p:spTgt>
                                        </p:tgtEl>
                                        <p:attrNameLst>
                                          <p:attrName>style.visibility</p:attrName>
                                        </p:attrNameLst>
                                      </p:cBhvr>
                                      <p:to>
                                        <p:strVal val="visible"/>
                                      </p:to>
                                    </p:set>
                                    <p:animEffect transition="in" filter="box(in)">
                                      <p:cBhvr>
                                        <p:cTn id="22" dur="500"/>
                                        <p:tgtEl>
                                          <p:spTgt spid="752663">
                                            <p:txEl>
                                              <p:charRg st="41" end="5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752664"/>
                                        </p:tgtEl>
                                        <p:attrNameLst>
                                          <p:attrName>style.visibility</p:attrName>
                                        </p:attrNameLst>
                                      </p:cBhvr>
                                      <p:to>
                                        <p:strVal val="visible"/>
                                      </p:to>
                                    </p:set>
                                    <p:animEffect transition="in" filter="box(in)">
                                      <p:cBhvr>
                                        <p:cTn id="33" dur="500"/>
                                        <p:tgtEl>
                                          <p:spTgt spid="75266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752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52663" grpId="0" build="p"/>
      <p:bldP spid="752666" grpId="0" animBg="1"/>
      <p:bldP spid="75266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6052" name="Object 4"/>
          <p:cNvGraphicFramePr>
            <a:graphicFrameLocks noGrp="1"/>
          </p:cNvGraphicFramePr>
          <p:nvPr>
            <p:ph/>
          </p:nvPr>
        </p:nvGraphicFramePr>
        <p:xfrm>
          <a:off x="785813" y="2338388"/>
          <a:ext cx="7570787" cy="3467100"/>
        </p:xfrm>
        <a:graphic>
          <a:graphicData uri="http://schemas.openxmlformats.org/presentationml/2006/ole">
            <mc:AlternateContent xmlns:mc="http://schemas.openxmlformats.org/markup-compatibility/2006">
              <mc:Choice xmlns:v="urn:schemas-microsoft-com:vml" Requires="v">
                <p:oleObj spid="_x0000_s3082" name="" r:id="rId1" imgW="2717800" imgH="1244600" progId="Equation.3">
                  <p:embed/>
                </p:oleObj>
              </mc:Choice>
              <mc:Fallback>
                <p:oleObj name="" r:id="rId1" imgW="2717800" imgH="1244600" progId="Equation.3">
                  <p:embed/>
                  <p:pic>
                    <p:nvPicPr>
                      <p:cNvPr id="0" name="图片 3081"/>
                      <p:cNvPicPr/>
                      <p:nvPr/>
                    </p:nvPicPr>
                    <p:blipFill>
                      <a:blip r:embed="rId2"/>
                      <a:srcRect/>
                      <a:stretch>
                        <a:fillRect/>
                      </a:stretch>
                    </p:blipFill>
                    <p:spPr>
                      <a:xfrm>
                        <a:off x="785813" y="2338388"/>
                        <a:ext cx="7570787" cy="3467100"/>
                      </a:xfrm>
                      <a:prstGeom prst="rect">
                        <a:avLst/>
                      </a:prstGeom>
                      <a:solidFill>
                        <a:srgbClr val="EAEAEA">
                          <a:alpha val="100000"/>
                        </a:srgbClr>
                      </a:solidFill>
                      <a:ln w="38100">
                        <a:miter/>
                      </a:ln>
                    </p:spPr>
                  </p:pic>
                </p:oleObj>
              </mc:Fallback>
            </mc:AlternateContent>
          </a:graphicData>
        </a:graphic>
      </p:graphicFrame>
      <p:sp>
        <p:nvSpPr>
          <p:cNvPr id="107523" name="Rectangle 6"/>
          <p:cNvSpPr>
            <a:spLocks noChangeArrowheads="1"/>
          </p:cNvSpPr>
          <p:nvPr/>
        </p:nvSpPr>
        <p:spPr bwMode="auto">
          <a:xfrm>
            <a:off x="722313" y="1682750"/>
            <a:ext cx="7697788" cy="609600"/>
          </a:xfrm>
          <a:prstGeom prst="rect">
            <a:avLst/>
          </a:prstGeom>
          <a:solidFill>
            <a:schemeClr val="accent1">
              <a:lumMod val="60000"/>
              <a:lumOff val="40000"/>
            </a:schemeClr>
          </a:solidFill>
          <a:ln w="38100">
            <a:noFill/>
            <a:miter lim="800000"/>
          </a:ln>
        </p:spPr>
        <p:txBody>
          <a:bodyPr anchor="ctr">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ASL</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与装填因子</a:t>
            </a:r>
            <a:r>
              <a:rPr kumimoji="0" lang="zh-CN" altLang="en-US" sz="2400" b="1" i="0" u="none" strike="noStrike" kern="1200" cap="none" spc="0" normalizeH="0" baseline="0" noProof="0" dirty="0">
                <a:ln>
                  <a:noFill/>
                </a:ln>
                <a:solidFill>
                  <a:schemeClr val="bg1"/>
                </a:solidFill>
                <a:effectLst/>
                <a:uLnTx/>
                <a:uFillTx/>
                <a:latin typeface="楷体_GB2312" pitchFamily="49" charset="-122"/>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有关！既不是严格的</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O(1)</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，也不是</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O(n)</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07524" name="Rectangle 8"/>
          <p:cNvSpPr>
            <a:spLocks noChangeArrowheads="1"/>
          </p:cNvSpPr>
          <p:nvPr/>
        </p:nvSpPr>
        <p:spPr bwMode="auto">
          <a:xfrm>
            <a:off x="755650" y="227013"/>
            <a:ext cx="47482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哈希表的查找效率分析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052"/>
                                        </p:tgtEl>
                                        <p:attrNameLst>
                                          <p:attrName>style.visibility</p:attrName>
                                        </p:attrNameLst>
                                      </p:cBhvr>
                                      <p:to>
                                        <p:strVal val="visible"/>
                                      </p:to>
                                    </p:set>
                                    <p:animEffect transition="in" filter="dissolve">
                                      <p:cBhvr>
                                        <p:cTn id="7" dur="500"/>
                                        <p:tgtEl>
                                          <p:spTgt spid="1026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7" name="Rectangle 6"/>
          <p:cNvSpPr>
            <a:spLocks noChangeArrowheads="1"/>
          </p:cNvSpPr>
          <p:nvPr/>
        </p:nvSpPr>
        <p:spPr bwMode="auto">
          <a:xfrm>
            <a:off x="755650" y="207963"/>
            <a:ext cx="47482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几点结论</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130051" name="组合 1"/>
          <p:cNvGrpSpPr/>
          <p:nvPr/>
        </p:nvGrpSpPr>
        <p:grpSpPr>
          <a:xfrm>
            <a:off x="534988" y="1757363"/>
            <a:ext cx="8297862" cy="4094162"/>
            <a:chOff x="535249" y="1757362"/>
            <a:chExt cx="8296937" cy="4093881"/>
          </a:xfrm>
        </p:grpSpPr>
        <p:sp>
          <p:nvSpPr>
            <p:cNvPr id="5" name="Rectangle 6"/>
            <p:cNvSpPr>
              <a:spLocks noChangeArrowheads="1"/>
            </p:cNvSpPr>
            <p:nvPr/>
          </p:nvSpPr>
          <p:spPr bwMode="auto">
            <a:xfrm>
              <a:off x="535249" y="4133686"/>
              <a:ext cx="2165109" cy="171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0000"/>
                </a:lnSpc>
                <a:spcBef>
                  <a:spcPct val="3000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对哈希表技术具有很好的平均性能，优于一些传统的技术</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30053" name="组合 5"/>
            <p:cNvGrpSpPr/>
            <p:nvPr/>
          </p:nvGrpSpPr>
          <p:grpSpPr>
            <a:xfrm>
              <a:off x="693074" y="1757362"/>
              <a:ext cx="1900237" cy="2141538"/>
              <a:chOff x="1168053" y="2217316"/>
              <a:chExt cx="1901372" cy="2140857"/>
            </a:xfrm>
          </p:grpSpPr>
          <p:sp>
            <p:nvSpPr>
              <p:cNvPr id="7" name="íṡľíḍè-Rectangle 22"/>
              <p:cNvSpPr/>
              <p:nvPr/>
            </p:nvSpPr>
            <p:spPr>
              <a:xfrm>
                <a:off x="1167372" y="2217316"/>
                <a:ext cx="1902749" cy="1901090"/>
              </a:xfrm>
              <a:prstGeom prst="rect">
                <a:avLst/>
              </a:prstGeom>
              <a:solidFill>
                <a:srgbClr val="4F81B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 name="íṡľíḍè-Freeform: Shape 23"/>
              <p:cNvSpPr/>
              <p:nvPr/>
            </p:nvSpPr>
            <p:spPr>
              <a:xfrm rot="10800000">
                <a:off x="1167372" y="3988281"/>
                <a:ext cx="1902749" cy="369744"/>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4F81B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 name="îŝḷîḓé-Freeform: Shape 42"/>
              <p:cNvSpPr/>
              <p:nvPr/>
            </p:nvSpPr>
            <p:spPr bwMode="auto">
              <a:xfrm>
                <a:off x="1688325" y="2469630"/>
                <a:ext cx="946610" cy="944198"/>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ysClr val="window" lastClr="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nvGrpSpPr>
            <p:cNvPr id="130054" name="组合 9"/>
            <p:cNvGrpSpPr/>
            <p:nvPr/>
          </p:nvGrpSpPr>
          <p:grpSpPr>
            <a:xfrm>
              <a:off x="6785899" y="1757362"/>
              <a:ext cx="1901825" cy="2181225"/>
              <a:chOff x="9271092" y="2217316"/>
              <a:chExt cx="1901375" cy="2180771"/>
            </a:xfrm>
          </p:grpSpPr>
          <p:sp>
            <p:nvSpPr>
              <p:cNvPr id="11" name="íṡľíḍè-Rectangle 30"/>
              <p:cNvSpPr/>
              <p:nvPr/>
            </p:nvSpPr>
            <p:spPr>
              <a:xfrm>
                <a:off x="9271320" y="2217316"/>
                <a:ext cx="1901163" cy="1901298"/>
              </a:xfrm>
              <a:prstGeom prst="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2" name="íṡľíḍè-Freeform: Shape 31"/>
              <p:cNvSpPr/>
              <p:nvPr/>
            </p:nvSpPr>
            <p:spPr>
              <a:xfrm rot="10800000">
                <a:off x="9271320" y="4028151"/>
                <a:ext cx="1901163" cy="369786"/>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8064A2">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3" name="îŝḷîḓé-Freeform: Shape 43"/>
              <p:cNvSpPr/>
              <p:nvPr/>
            </p:nvSpPr>
            <p:spPr bwMode="auto">
              <a:xfrm>
                <a:off x="9763274" y="2560121"/>
                <a:ext cx="837908" cy="839554"/>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ysClr val="window" lastClr="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nvGrpSpPr>
            <p:cNvPr id="130055" name="组合 13"/>
            <p:cNvGrpSpPr/>
            <p:nvPr/>
          </p:nvGrpSpPr>
          <p:grpSpPr>
            <a:xfrm>
              <a:off x="3761711" y="1757362"/>
              <a:ext cx="1901825" cy="2144713"/>
              <a:chOff x="3869067" y="2217316"/>
              <a:chExt cx="1901372" cy="2144485"/>
            </a:xfrm>
          </p:grpSpPr>
          <p:sp>
            <p:nvSpPr>
              <p:cNvPr id="15" name="íṡľíḍè-Rectangle 18"/>
              <p:cNvSpPr/>
              <p:nvPr/>
            </p:nvSpPr>
            <p:spPr>
              <a:xfrm>
                <a:off x="3869632" y="2217316"/>
                <a:ext cx="1901160" cy="1901492"/>
              </a:xfrm>
              <a:prstGeom prst="rect">
                <a:avLst/>
              </a:prstGeom>
              <a:solidFill>
                <a:srgbClr val="C0504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6" name="íṡľíḍè-Freeform: Shape 19"/>
              <p:cNvSpPr/>
              <p:nvPr/>
            </p:nvSpPr>
            <p:spPr>
              <a:xfrm rot="10800000">
                <a:off x="3869632" y="3991831"/>
                <a:ext cx="1901160" cy="369822"/>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C0504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7" name="îŝḷîḓé-Freeform: Shape 44"/>
              <p:cNvSpPr/>
              <p:nvPr/>
            </p:nvSpPr>
            <p:spPr bwMode="auto">
              <a:xfrm>
                <a:off x="4388563" y="2568092"/>
                <a:ext cx="852189" cy="850751"/>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ysClr val="window" lastClr="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grpSp>
        <p:sp>
          <p:nvSpPr>
            <p:cNvPr id="18" name="Rectangle 6"/>
            <p:cNvSpPr>
              <a:spLocks noChangeArrowheads="1"/>
            </p:cNvSpPr>
            <p:nvPr/>
          </p:nvSpPr>
          <p:spPr bwMode="auto">
            <a:xfrm>
              <a:off x="3560687" y="4133686"/>
              <a:ext cx="2668290" cy="9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0000"/>
                </a:lnSpc>
                <a:spcBef>
                  <a:spcPct val="3000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链地址法优于开地址法</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9" name="Rectangle 6"/>
            <p:cNvSpPr>
              <a:spLocks noChangeArrowheads="1"/>
            </p:cNvSpPr>
            <p:nvPr/>
          </p:nvSpPr>
          <p:spPr bwMode="auto">
            <a:xfrm>
              <a:off x="6641680" y="4133686"/>
              <a:ext cx="2190506" cy="131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0000"/>
                </a:lnSpc>
                <a:spcBef>
                  <a:spcPct val="30000"/>
                </a:spcBef>
                <a:spcAft>
                  <a:spcPct val="0"/>
                </a:spcAft>
                <a:buClrTx/>
                <a:buSzTx/>
                <a:buFontTx/>
                <a:buNone/>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rPr>
                <a:t>除留余数法作哈希函数优于其它类型函数</a:t>
              </a:r>
              <a:endParaRPr kumimoji="0" lang="zh-CN" altLang="en-US" sz="22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5289" name="Rectangle 73"/>
          <p:cNvSpPr/>
          <p:nvPr/>
        </p:nvSpPr>
        <p:spPr>
          <a:xfrm>
            <a:off x="231775" y="1849438"/>
            <a:ext cx="8281988" cy="4391025"/>
          </a:xfrm>
          <a:prstGeom prst="rect">
            <a:avLst/>
          </a:prstGeom>
          <a:solidFill>
            <a:srgbClr val="FFFFCC"/>
          </a:solidFill>
          <a:ln w="9525">
            <a:noFill/>
          </a:ln>
        </p:spPr>
        <p:txBody>
          <a:bodyPr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eaLnBrk="1" hangingPunct="1">
              <a:lnSpc>
                <a:spcPct val="100000"/>
              </a:lnSpc>
            </a:pPr>
            <a:r>
              <a:rPr lang="zh-CN" altLang="en-US" sz="3200" b="1" dirty="0">
                <a:solidFill>
                  <a:srgbClr val="FF0000"/>
                </a:solidFill>
                <a:ea typeface="楷体_GB2312"/>
              </a:rPr>
              <a:t>构造</a:t>
            </a:r>
            <a:r>
              <a:rPr lang="en-US" altLang="zh-CN" sz="3200" b="1" dirty="0">
                <a:solidFill>
                  <a:srgbClr val="FF0000"/>
                </a:solidFill>
                <a:ea typeface="楷体_GB2312"/>
              </a:rPr>
              <a:t>Hash</a:t>
            </a:r>
            <a:r>
              <a:rPr lang="zh-CN" altLang="en-US" sz="3200" b="1" dirty="0">
                <a:solidFill>
                  <a:srgbClr val="FF0000"/>
                </a:solidFill>
                <a:ea typeface="楷体_GB2312"/>
              </a:rPr>
              <a:t>函数的方法：</a:t>
            </a:r>
            <a:endParaRPr lang="zh-CN" altLang="en-US" sz="3200" b="1" dirty="0">
              <a:solidFill>
                <a:srgbClr val="FF0000"/>
              </a:solidFill>
              <a:ea typeface="楷体_GB2312"/>
            </a:endParaRPr>
          </a:p>
          <a:p>
            <a:pPr lvl="0" indent="0" eaLnBrk="1" hangingPunct="1">
              <a:lnSpc>
                <a:spcPct val="100000"/>
              </a:lnSpc>
              <a:buClr>
                <a:srgbClr val="0000FF"/>
              </a:buClr>
              <a:buFont typeface="Wingdings" panose="05000000000000000000" pitchFamily="2" charset="2"/>
              <a:buChar char="p"/>
            </a:pPr>
            <a:r>
              <a:rPr lang="zh-CN" altLang="en-US" sz="2800" b="1" dirty="0">
                <a:ea typeface="楷体_GB2312"/>
              </a:rPr>
              <a:t>将标识符中的每个字符转换为一个非负整数</a:t>
            </a:r>
            <a:endParaRPr lang="zh-CN" altLang="en-US" sz="2800" b="1" dirty="0">
              <a:ea typeface="楷体_GB2312"/>
            </a:endParaRPr>
          </a:p>
          <a:p>
            <a:pPr lvl="0" indent="0" eaLnBrk="1" hangingPunct="1">
              <a:lnSpc>
                <a:spcPct val="100000"/>
              </a:lnSpc>
              <a:buClr>
                <a:srgbClr val="0000FF"/>
              </a:buClr>
              <a:buFont typeface="Wingdings" panose="05000000000000000000" pitchFamily="2" charset="2"/>
              <a:buChar char="p"/>
            </a:pPr>
            <a:endParaRPr lang="zh-CN" altLang="en-US" sz="2800" b="1" dirty="0">
              <a:ea typeface="楷体_GB2312"/>
            </a:endParaRPr>
          </a:p>
          <a:p>
            <a:pPr lvl="0" indent="0" eaLnBrk="1" hangingPunct="1">
              <a:lnSpc>
                <a:spcPct val="100000"/>
              </a:lnSpc>
              <a:buClr>
                <a:srgbClr val="0000FF"/>
              </a:buClr>
              <a:buFont typeface="Wingdings" panose="05000000000000000000" pitchFamily="2" charset="2"/>
              <a:buChar char="p"/>
            </a:pPr>
            <a:r>
              <a:rPr lang="zh-CN" altLang="en-US" sz="2800" b="1" dirty="0">
                <a:ea typeface="楷体_GB2312"/>
              </a:rPr>
              <a:t>将得到的各个整数组合成一个整数（可以将第一个、中间的和最后一个字符值加在一起，也可以将所有字符的值加起来）</a:t>
            </a:r>
            <a:endParaRPr lang="zh-CN" altLang="en-US" sz="2800" b="1" dirty="0">
              <a:ea typeface="楷体_GB2312"/>
            </a:endParaRPr>
          </a:p>
          <a:p>
            <a:pPr lvl="0" indent="0" eaLnBrk="1" hangingPunct="1">
              <a:lnSpc>
                <a:spcPct val="100000"/>
              </a:lnSpc>
              <a:buClr>
                <a:srgbClr val="0000FF"/>
              </a:buClr>
              <a:buFont typeface="Wingdings" panose="05000000000000000000" pitchFamily="2" charset="2"/>
              <a:buChar char="p"/>
            </a:pPr>
            <a:endParaRPr lang="zh-CN" altLang="en-US" sz="2800" b="1" dirty="0">
              <a:ea typeface="楷体_GB2312"/>
            </a:endParaRPr>
          </a:p>
          <a:p>
            <a:pPr lvl="0" indent="0" eaLnBrk="1" hangingPunct="1">
              <a:lnSpc>
                <a:spcPct val="100000"/>
              </a:lnSpc>
              <a:buClr>
                <a:srgbClr val="0000FF"/>
              </a:buClr>
              <a:buFont typeface="Wingdings" panose="05000000000000000000" pitchFamily="2" charset="2"/>
              <a:buChar char="p"/>
            </a:pPr>
            <a:r>
              <a:rPr lang="zh-CN" altLang="en-US" sz="2800" b="1" dirty="0">
                <a:ea typeface="楷体_GB2312"/>
              </a:rPr>
              <a:t>将结果数调整到</a:t>
            </a:r>
            <a:r>
              <a:rPr lang="en-US" altLang="zh-CN" sz="2800" b="1" dirty="0">
                <a:ea typeface="楷体_GB2312"/>
              </a:rPr>
              <a:t>0~M-1</a:t>
            </a:r>
            <a:r>
              <a:rPr lang="zh-CN" altLang="en-US" sz="2800" b="1" dirty="0">
                <a:ea typeface="楷体_GB2312"/>
              </a:rPr>
              <a:t>范围内，可以利用取模的方法，</a:t>
            </a:r>
            <a:r>
              <a:rPr lang="en-US" altLang="zh-CN" sz="2800" b="1" dirty="0">
                <a:ea typeface="楷体_GB2312"/>
              </a:rPr>
              <a:t>Ki%M</a:t>
            </a:r>
            <a:r>
              <a:rPr lang="zh-CN" altLang="en-US" sz="2800" b="1" dirty="0">
                <a:ea typeface="楷体_GB2312"/>
              </a:rPr>
              <a:t>（</a:t>
            </a:r>
            <a:r>
              <a:rPr lang="en-US" altLang="zh-CN" sz="2800" b="1" dirty="0">
                <a:ea typeface="楷体_GB2312"/>
              </a:rPr>
              <a:t>M</a:t>
            </a:r>
            <a:r>
              <a:rPr lang="zh-CN" altLang="en-US" sz="2800" b="1" dirty="0">
                <a:ea typeface="楷体_GB2312"/>
              </a:rPr>
              <a:t>为素数）</a:t>
            </a:r>
            <a:endParaRPr lang="zh-CN" altLang="en-US" sz="2800" b="1" dirty="0">
              <a:ea typeface="楷体_GB2312"/>
            </a:endParaRPr>
          </a:p>
        </p:txBody>
      </p:sp>
      <p:sp>
        <p:nvSpPr>
          <p:cNvPr id="905291" name="Rectangle 75"/>
          <p:cNvSpPr/>
          <p:nvPr/>
        </p:nvSpPr>
        <p:spPr>
          <a:xfrm>
            <a:off x="190500" y="1065213"/>
            <a:ext cx="6294438" cy="727075"/>
          </a:xfrm>
          <a:prstGeom prst="rect">
            <a:avLst/>
          </a:prstGeom>
          <a:noFill/>
          <a:ln w="38100" cap="flat" cmpd="sng">
            <a:solidFill>
              <a:srgbClr val="FF0000"/>
            </a:solidFill>
            <a:prstDash val="solid"/>
            <a:miter/>
            <a:headEnd type="none" w="med" len="med"/>
            <a:tailEnd type="none" w="med" len="med"/>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eaLnBrk="1" hangingPunct="1">
              <a:lnSpc>
                <a:spcPct val="140000"/>
              </a:lnSpc>
            </a:pPr>
            <a:r>
              <a:rPr lang="zh-CN" altLang="en-US" sz="2800" b="1" dirty="0">
                <a:solidFill>
                  <a:srgbClr val="FF3300"/>
                </a:solidFill>
                <a:latin typeface="楷体_GB2312"/>
                <a:ea typeface="楷体_GB2312"/>
              </a:rPr>
              <a:t>编译器对标识符的管理</a:t>
            </a:r>
            <a:r>
              <a:rPr lang="zh-CN" altLang="en-US" sz="2800" b="1" dirty="0">
                <a:latin typeface="楷体_GB2312"/>
                <a:ea typeface="楷体_GB2312"/>
              </a:rPr>
              <a:t>多是采用哈希表</a:t>
            </a:r>
            <a:endParaRPr lang="zh-CN" altLang="en-US" sz="2800" b="1" dirty="0">
              <a:latin typeface="楷体_GB2312"/>
              <a:ea typeface="楷体_GB2312"/>
              <a:sym typeface="Symbol" panose="05050102010706020507" pitchFamily="18" charset="2"/>
            </a:endParaRPr>
          </a:p>
        </p:txBody>
      </p:sp>
      <p:sp>
        <p:nvSpPr>
          <p:cNvPr id="131076" name="标题 1"/>
          <p:cNvSpPr>
            <a:spLocks noGrp="1"/>
          </p:cNvSpPr>
          <p:nvPr>
            <p:ph type="title"/>
          </p:nvPr>
        </p:nvSpPr>
        <p:spPr/>
        <p:txBody>
          <a:bodyPr vert="horz" wrap="square" lIns="91440" tIns="45720" rIns="91440" bIns="45720" anchor="ctr" anchorCtr="0"/>
          <a:p>
            <a:r>
              <a:rPr lang="zh-CN" altLang="en-US" dirty="0"/>
              <a:t>哈希表应用举例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05291"/>
                                        </p:tgtEl>
                                        <p:attrNameLst>
                                          <p:attrName>style.visibility</p:attrName>
                                        </p:attrNameLst>
                                      </p:cBhvr>
                                      <p:to>
                                        <p:strVal val="visible"/>
                                      </p:to>
                                    </p:set>
                                    <p:animEffect transition="in" filter="box(in)">
                                      <p:cBhvr>
                                        <p:cTn id="7" dur="500"/>
                                        <p:tgtEl>
                                          <p:spTgt spid="90529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05289"/>
                                        </p:tgtEl>
                                        <p:attrNameLst>
                                          <p:attrName>style.visibility</p:attrName>
                                        </p:attrNameLst>
                                      </p:cBhvr>
                                      <p:to>
                                        <p:strVal val="visible"/>
                                      </p:to>
                                    </p:set>
                                    <p:animEffect transition="in" filter="box(in)">
                                      <p:cBhvr>
                                        <p:cTn id="12" dur="1000"/>
                                        <p:tgtEl>
                                          <p:spTgt spid="90528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05289">
                                            <p:txEl>
                                              <p:charRg st="0" end="13"/>
                                            </p:txEl>
                                          </p:spTgt>
                                        </p:tgtEl>
                                        <p:attrNameLst>
                                          <p:attrName>style.visibility</p:attrName>
                                        </p:attrNameLst>
                                      </p:cBhvr>
                                      <p:to>
                                        <p:strVal val="visible"/>
                                      </p:to>
                                    </p:set>
                                    <p:animEffect transition="in" filter="box(in)">
                                      <p:cBhvr>
                                        <p:cTn id="17" dur="1000"/>
                                        <p:tgtEl>
                                          <p:spTgt spid="905289">
                                            <p:txEl>
                                              <p:charRg st="0"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05289">
                                            <p:txEl>
                                              <p:charRg st="13" end="33"/>
                                            </p:txEl>
                                          </p:spTgt>
                                        </p:tgtEl>
                                        <p:attrNameLst>
                                          <p:attrName>style.visibility</p:attrName>
                                        </p:attrNameLst>
                                      </p:cBhvr>
                                      <p:to>
                                        <p:strVal val="visible"/>
                                      </p:to>
                                    </p:set>
                                    <p:animEffect transition="in" filter="box(in)">
                                      <p:cBhvr>
                                        <p:cTn id="22" dur="1000"/>
                                        <p:tgtEl>
                                          <p:spTgt spid="905289">
                                            <p:txEl>
                                              <p:charRg st="13" end="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05289">
                                            <p:txEl>
                                              <p:charRg st="34" end="88"/>
                                            </p:txEl>
                                          </p:spTgt>
                                        </p:tgtEl>
                                        <p:attrNameLst>
                                          <p:attrName>style.visibility</p:attrName>
                                        </p:attrNameLst>
                                      </p:cBhvr>
                                      <p:to>
                                        <p:strVal val="visible"/>
                                      </p:to>
                                    </p:set>
                                    <p:animEffect transition="in" filter="box(in)">
                                      <p:cBhvr>
                                        <p:cTn id="27" dur="1000"/>
                                        <p:tgtEl>
                                          <p:spTgt spid="905289">
                                            <p:txEl>
                                              <p:charRg st="34" end="8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05289">
                                            <p:txEl>
                                              <p:charRg st="89" end="126"/>
                                            </p:txEl>
                                          </p:spTgt>
                                        </p:tgtEl>
                                        <p:attrNameLst>
                                          <p:attrName>style.visibility</p:attrName>
                                        </p:attrNameLst>
                                      </p:cBhvr>
                                      <p:to>
                                        <p:strVal val="visible"/>
                                      </p:to>
                                    </p:set>
                                    <p:animEffect transition="in" filter="box(in)">
                                      <p:cBhvr>
                                        <p:cTn id="32" dur="1000"/>
                                        <p:tgtEl>
                                          <p:spTgt spid="905289">
                                            <p:txEl>
                                              <p:charRg st="89"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89" grpId="0" animBg="1" build="p"/>
      <p:bldP spid="90529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3"/>
          <p:cNvSpPr/>
          <p:nvPr/>
        </p:nvSpPr>
        <p:spPr>
          <a:xfrm>
            <a:off x="179388" y="1125538"/>
            <a:ext cx="8645525" cy="5184775"/>
          </a:xfrm>
          <a:prstGeom prst="rect">
            <a:avLst/>
          </a:prstGeom>
          <a:solidFill>
            <a:srgbClr val="FFFFE7"/>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457200" lvl="0" indent="-457200">
              <a:lnSpc>
                <a:spcPct val="100000"/>
              </a:lnSpc>
            </a:pPr>
            <a:r>
              <a:rPr lang="en-US" altLang="zh-CN" b="1" dirty="0">
                <a:latin typeface="楷体_GB2312"/>
                <a:ea typeface="楷体_GB2312"/>
              </a:rPr>
              <a:t>1.</a:t>
            </a:r>
            <a:r>
              <a:rPr lang="zh-CN" altLang="en-US" b="1" dirty="0">
                <a:ea typeface="楷体_GB2312"/>
              </a:rPr>
              <a:t>熟练掌握顺序表和有序表（</a:t>
            </a:r>
            <a:r>
              <a:rPr lang="zh-CN" altLang="en-US" b="1" dirty="0">
                <a:solidFill>
                  <a:srgbClr val="FF3300"/>
                </a:solidFill>
                <a:ea typeface="楷体_GB2312"/>
              </a:rPr>
              <a:t>折半查找</a:t>
            </a:r>
            <a:r>
              <a:rPr lang="zh-CN" altLang="en-US" b="1" dirty="0">
                <a:ea typeface="楷体_GB2312"/>
              </a:rPr>
              <a:t>）的查找算法及其性能分析方法；</a:t>
            </a:r>
            <a:endParaRPr lang="zh-CN" altLang="en-US" b="1" dirty="0">
              <a:ea typeface="楷体_GB2312"/>
            </a:endParaRPr>
          </a:p>
          <a:p>
            <a:pPr marL="457200" lvl="0" indent="-457200">
              <a:lnSpc>
                <a:spcPct val="100000"/>
              </a:lnSpc>
            </a:pPr>
            <a:r>
              <a:rPr lang="en-US" altLang="zh-CN" b="1" dirty="0">
                <a:ea typeface="楷体_GB2312"/>
              </a:rPr>
              <a:t>2.</a:t>
            </a:r>
            <a:r>
              <a:rPr lang="zh-CN" altLang="en-US" b="1" dirty="0">
                <a:ea typeface="楷体_GB2312"/>
              </a:rPr>
              <a:t>熟练掌握</a:t>
            </a:r>
            <a:r>
              <a:rPr lang="zh-CN" altLang="en-US" b="1" dirty="0">
                <a:solidFill>
                  <a:srgbClr val="FF3300"/>
                </a:solidFill>
                <a:ea typeface="楷体_GB2312"/>
              </a:rPr>
              <a:t>二叉排序树的构造和查找</a:t>
            </a:r>
            <a:r>
              <a:rPr lang="zh-CN" altLang="en-US" b="1" dirty="0">
                <a:ea typeface="楷体_GB2312"/>
              </a:rPr>
              <a:t>算法及其性能分析方法；</a:t>
            </a:r>
            <a:endParaRPr lang="zh-CN" altLang="en-US" b="1" dirty="0">
              <a:ea typeface="楷体_GB2312"/>
            </a:endParaRPr>
          </a:p>
          <a:p>
            <a:pPr marL="457200" lvl="0" indent="-457200">
              <a:lnSpc>
                <a:spcPct val="100000"/>
              </a:lnSpc>
            </a:pPr>
            <a:r>
              <a:rPr lang="en-US" altLang="zh-CN" b="1" dirty="0">
                <a:ea typeface="楷体_GB2312"/>
              </a:rPr>
              <a:t>3.</a:t>
            </a:r>
            <a:r>
              <a:rPr lang="zh-CN" altLang="en-US" b="1" dirty="0">
                <a:ea typeface="楷体_GB2312"/>
              </a:rPr>
              <a:t>掌握二叉排序树的</a:t>
            </a:r>
            <a:r>
              <a:rPr lang="zh-CN" altLang="en-US" b="1" dirty="0">
                <a:solidFill>
                  <a:srgbClr val="FF3300"/>
                </a:solidFill>
                <a:ea typeface="楷体_GB2312"/>
              </a:rPr>
              <a:t>插入</a:t>
            </a:r>
            <a:r>
              <a:rPr lang="zh-CN" altLang="en-US" b="1" dirty="0">
                <a:ea typeface="楷体_GB2312"/>
              </a:rPr>
              <a:t>算法，了解二叉排序树的删除算法；</a:t>
            </a:r>
            <a:endParaRPr lang="zh-CN" altLang="en-US" b="1" dirty="0">
              <a:ea typeface="楷体_GB2312"/>
            </a:endParaRPr>
          </a:p>
          <a:p>
            <a:pPr marL="457200" lvl="0" indent="-457200">
              <a:lnSpc>
                <a:spcPct val="100000"/>
              </a:lnSpc>
            </a:pPr>
            <a:r>
              <a:rPr lang="en-US" altLang="zh-CN" sz="2800" b="1" dirty="0">
                <a:ea typeface="楷体_GB2312"/>
              </a:rPr>
              <a:t>4.</a:t>
            </a:r>
            <a:r>
              <a:rPr lang="zh-CN" altLang="en-US" b="1" dirty="0">
                <a:ea typeface="楷体_GB2312"/>
              </a:rPr>
              <a:t>熟练掌握平衡二叉树的旋转方法</a:t>
            </a:r>
            <a:endParaRPr lang="zh-CN" altLang="en-US" b="1" dirty="0">
              <a:ea typeface="楷体_GB2312"/>
            </a:endParaRPr>
          </a:p>
          <a:p>
            <a:pPr marL="457200" lvl="0" indent="-457200">
              <a:lnSpc>
                <a:spcPct val="100000"/>
              </a:lnSpc>
            </a:pPr>
            <a:r>
              <a:rPr lang="en-US" altLang="zh-CN" b="1" dirty="0">
                <a:ea typeface="楷体_GB2312"/>
              </a:rPr>
              <a:t>5.</a:t>
            </a:r>
            <a:r>
              <a:rPr lang="zh-CN" altLang="en-US" b="1" dirty="0">
                <a:ea typeface="楷体_GB2312"/>
              </a:rPr>
              <a:t>熟练掌握哈希函数</a:t>
            </a:r>
            <a:r>
              <a:rPr lang="zh-CN" altLang="en-US" b="1" dirty="0">
                <a:solidFill>
                  <a:srgbClr val="FF3300"/>
                </a:solidFill>
                <a:ea typeface="楷体_GB2312"/>
              </a:rPr>
              <a:t>（除留余数法）</a:t>
            </a:r>
            <a:r>
              <a:rPr lang="zh-CN" altLang="en-US" b="1" dirty="0">
                <a:ea typeface="楷体_GB2312"/>
              </a:rPr>
              <a:t>的构造</a:t>
            </a:r>
            <a:endParaRPr lang="zh-CN" altLang="en-US" b="1" dirty="0">
              <a:ea typeface="楷体_GB2312"/>
            </a:endParaRPr>
          </a:p>
          <a:p>
            <a:pPr marL="457200" lvl="0" indent="-457200">
              <a:lnSpc>
                <a:spcPct val="100000"/>
              </a:lnSpc>
            </a:pPr>
            <a:r>
              <a:rPr lang="en-US" altLang="zh-CN" b="1" dirty="0">
                <a:ea typeface="楷体_GB2312"/>
              </a:rPr>
              <a:t>6.</a:t>
            </a:r>
            <a:r>
              <a:rPr lang="zh-CN" altLang="en-US" b="1" dirty="0">
                <a:ea typeface="楷体_GB2312"/>
              </a:rPr>
              <a:t>熟练掌握哈希函数</a:t>
            </a:r>
            <a:r>
              <a:rPr lang="zh-CN" altLang="en-US" b="1" dirty="0">
                <a:solidFill>
                  <a:srgbClr val="FF3300"/>
                </a:solidFill>
                <a:ea typeface="楷体_GB2312"/>
              </a:rPr>
              <a:t>解决冲突的方法</a:t>
            </a:r>
            <a:r>
              <a:rPr lang="zh-CN" altLang="en-US" b="1" dirty="0">
                <a:solidFill>
                  <a:srgbClr val="000000"/>
                </a:solidFill>
                <a:ea typeface="楷体_GB2312"/>
              </a:rPr>
              <a:t>及其特点</a:t>
            </a:r>
            <a:endParaRPr lang="zh-CN" altLang="en-US" b="1" dirty="0">
              <a:solidFill>
                <a:srgbClr val="000000"/>
              </a:solidFill>
              <a:ea typeface="楷体_GB2312"/>
            </a:endParaRPr>
          </a:p>
          <a:p>
            <a:pPr marL="1371600" lvl="2" indent="-457200">
              <a:spcBef>
                <a:spcPct val="0"/>
              </a:spcBef>
              <a:buClr>
                <a:schemeClr val="accent2"/>
              </a:buClr>
              <a:buFont typeface="Wingdings" panose="05000000000000000000" pitchFamily="2" charset="2"/>
              <a:buChar char="l"/>
            </a:pPr>
            <a:r>
              <a:rPr lang="zh-CN" altLang="en-US" b="1" dirty="0">
                <a:solidFill>
                  <a:srgbClr val="000000"/>
                </a:solidFill>
                <a:ea typeface="楷体_GB2312"/>
              </a:rPr>
              <a:t>   开放地址法（</a:t>
            </a:r>
            <a:r>
              <a:rPr lang="zh-CN" altLang="en-US" b="1" dirty="0">
                <a:solidFill>
                  <a:srgbClr val="FF3300"/>
                </a:solidFill>
                <a:ea typeface="楷体_GB2312"/>
              </a:rPr>
              <a:t>线性探测法、二次探测法）</a:t>
            </a:r>
            <a:endParaRPr lang="zh-CN" altLang="en-US" b="1" dirty="0">
              <a:solidFill>
                <a:srgbClr val="FF3300"/>
              </a:solidFill>
              <a:ea typeface="楷体_GB2312"/>
            </a:endParaRPr>
          </a:p>
          <a:p>
            <a:pPr marL="1371600" lvl="2" indent="-457200">
              <a:spcBef>
                <a:spcPct val="0"/>
              </a:spcBef>
              <a:buClr>
                <a:schemeClr val="accent2"/>
              </a:buClr>
              <a:buFont typeface="Wingdings" panose="05000000000000000000" pitchFamily="2" charset="2"/>
              <a:buChar char="l"/>
            </a:pPr>
            <a:r>
              <a:rPr lang="zh-CN" altLang="en-US" b="1" dirty="0">
                <a:solidFill>
                  <a:srgbClr val="FF3300"/>
                </a:solidFill>
                <a:ea typeface="楷体_GB2312"/>
              </a:rPr>
              <a:t>   链地址法</a:t>
            </a:r>
            <a:endParaRPr lang="zh-CN" altLang="en-US" b="1" dirty="0">
              <a:solidFill>
                <a:srgbClr val="FF3300"/>
              </a:solidFill>
              <a:ea typeface="楷体_GB2312"/>
            </a:endParaRPr>
          </a:p>
          <a:p>
            <a:pPr marL="1371600" lvl="2" indent="-457200">
              <a:spcBef>
                <a:spcPct val="0"/>
              </a:spcBef>
              <a:buClr>
                <a:schemeClr val="accent2"/>
              </a:buClr>
              <a:buFont typeface="Wingdings" panose="05000000000000000000" pitchFamily="2" charset="2"/>
              <a:buChar char="l"/>
            </a:pPr>
            <a:r>
              <a:rPr lang="zh-CN" altLang="en-US" b="1" dirty="0">
                <a:solidFill>
                  <a:schemeClr val="tx2"/>
                </a:solidFill>
                <a:ea typeface="楷体_GB2312"/>
              </a:rPr>
              <a:t>  给定实例计算平均查找长度</a:t>
            </a:r>
            <a:r>
              <a:rPr lang="en-US" altLang="zh-CN" b="1" dirty="0">
                <a:solidFill>
                  <a:srgbClr val="FF3300"/>
                </a:solidFill>
                <a:ea typeface="楷体_GB2312"/>
              </a:rPr>
              <a:t>ASL</a:t>
            </a:r>
            <a:r>
              <a:rPr lang="zh-CN" altLang="en-US" b="1" dirty="0">
                <a:solidFill>
                  <a:schemeClr val="tx2"/>
                </a:solidFill>
                <a:ea typeface="楷体_GB2312"/>
              </a:rPr>
              <a:t>，</a:t>
            </a:r>
            <a:r>
              <a:rPr lang="en-US" altLang="zh-CN" b="1" dirty="0">
                <a:solidFill>
                  <a:schemeClr val="tx2"/>
                </a:solidFill>
                <a:ea typeface="楷体_GB2312"/>
              </a:rPr>
              <a:t>ASL</a:t>
            </a:r>
            <a:r>
              <a:rPr lang="zh-CN" altLang="en-US" b="1" dirty="0">
                <a:ea typeface="楷体_GB2312"/>
              </a:rPr>
              <a:t>依赖于</a:t>
            </a:r>
            <a:r>
              <a:rPr lang="zh-CN" altLang="en-US" b="1" dirty="0">
                <a:solidFill>
                  <a:srgbClr val="FF3300"/>
                </a:solidFill>
                <a:ea typeface="楷体_GB2312"/>
              </a:rPr>
              <a:t>装填因子</a:t>
            </a:r>
            <a:r>
              <a:rPr lang="zh-CN" altLang="en-US" b="1" dirty="0">
                <a:solidFill>
                  <a:srgbClr val="FF3300"/>
                </a:solidFill>
                <a:ea typeface="楷体_GB2312"/>
                <a:sym typeface="Symbol" panose="05050102010706020507" pitchFamily="18" charset="2"/>
              </a:rPr>
              <a:t></a:t>
            </a:r>
            <a:endParaRPr lang="zh-CN" altLang="en-US" b="1" dirty="0">
              <a:ea typeface="楷体_GB2312"/>
            </a:endParaRPr>
          </a:p>
          <a:p>
            <a:pPr marL="457200" lvl="0" indent="-457200">
              <a:lnSpc>
                <a:spcPct val="100000"/>
              </a:lnSpc>
            </a:pPr>
            <a:endParaRPr lang="en-US" altLang="zh-CN" b="1" dirty="0">
              <a:ea typeface="楷体_GB2312"/>
            </a:endParaRPr>
          </a:p>
        </p:txBody>
      </p:sp>
      <p:sp>
        <p:nvSpPr>
          <p:cNvPr id="132099" name="标题 1"/>
          <p:cNvSpPr>
            <a:spLocks noGrp="1"/>
          </p:cNvSpPr>
          <p:nvPr>
            <p:ph type="title"/>
          </p:nvPr>
        </p:nvSpPr>
        <p:spPr/>
        <p:txBody>
          <a:bodyPr vert="horz" wrap="square" lIns="91440" tIns="45720" rIns="91440" bIns="45720" anchor="ctr" anchorCtr="0"/>
          <a:p>
            <a:r>
              <a:rPr lang="zh-CN" altLang="en-US" dirty="0"/>
              <a:t>小结</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2337" name="Content Placeholder 2"/>
          <p:cNvPicPr>
            <a:picLocks noGrp="1" noChangeAspect="1"/>
          </p:cNvPicPr>
          <p:nvPr>
            <p:ph/>
          </p:nvPr>
        </p:nvPicPr>
        <p:blipFill>
          <a:blip r:embed="rId1"/>
          <a:srcRect t="23474"/>
          <a:stretch>
            <a:fillRect/>
          </a:stretch>
        </p:blipFill>
        <p:spPr>
          <a:xfrm>
            <a:off x="-36830" y="2277110"/>
            <a:ext cx="9348470" cy="3218815"/>
          </a:xfrm>
        </p:spPr>
      </p:pic>
      <p:sp>
        <p:nvSpPr>
          <p:cNvPr id="142338" name="Text Box 3"/>
          <p:cNvSpPr txBox="1"/>
          <p:nvPr/>
        </p:nvSpPr>
        <p:spPr>
          <a:xfrm>
            <a:off x="34925" y="836613"/>
            <a:ext cx="9010650" cy="1322387"/>
          </a:xfrm>
          <a:prstGeom prst="rect">
            <a:avLst/>
          </a:prstGeom>
          <a:noFill/>
          <a:ln w="9525">
            <a:noFill/>
          </a:ln>
        </p:spPr>
        <p:txBody>
          <a:bodyPr wrap="square" anchor="t" anchorCtr="0">
            <a:spAutoFit/>
          </a:bodyPr>
          <a:p>
            <a:pPr eaLnBrk="0" hangingPunct="0"/>
            <a:r>
              <a:rPr lang="zh-CN" altLang="en-US" sz="2000" b="0">
                <a:latin typeface="Times New Roman" panose="02020603050405020304" pitchFamily="18" charset="0"/>
                <a:ea typeface="楷体_GB2312"/>
              </a:rPr>
              <a:t>查找表示</a:t>
            </a:r>
            <a:r>
              <a:rPr lang="en-US" altLang="zh-CN" sz="2000" b="0">
                <a:latin typeface="Times New Roman" panose="02020603050405020304" pitchFamily="18" charset="0"/>
                <a:ea typeface="楷体_GB2312"/>
              </a:rPr>
              <a:t>仅是一个集合，为了提高查找效率，将查找表组织成不同的数据结构:线性表、树表和散列表。</a:t>
            </a:r>
            <a:endParaRPr lang="en-US" altLang="zh-CN" sz="2000" b="0">
              <a:latin typeface="Times New Roman" panose="02020603050405020304" pitchFamily="18" charset="0"/>
              <a:ea typeface="楷体_GB2312"/>
            </a:endParaRPr>
          </a:p>
          <a:p>
            <a:pPr eaLnBrk="0" hangingPunct="0"/>
            <a:r>
              <a:rPr lang="en-US" altLang="zh-CN" sz="2000">
                <a:latin typeface="Times New Roman" panose="02020603050405020304" pitchFamily="18" charset="0"/>
                <a:ea typeface="楷体_GB2312"/>
              </a:rPr>
              <a:t>(1)线性表的查找</a:t>
            </a:r>
            <a:r>
              <a:rPr lang="en-US" altLang="zh-CN" sz="2000" b="0">
                <a:latin typeface="Times New Roman" panose="02020603050405020304" pitchFamily="18" charset="0"/>
                <a:ea typeface="楷体_GB2312"/>
              </a:rPr>
              <a:t>主要包括顺序查找、折半查找和分块查找，</a:t>
            </a:r>
            <a:r>
              <a:rPr lang="zh-CN" altLang="en-US" sz="2000" b="0">
                <a:latin typeface="Times New Roman" panose="02020603050405020304" pitchFamily="18" charset="0"/>
                <a:ea typeface="楷体_GB2312"/>
              </a:rPr>
              <a:t>三</a:t>
            </a:r>
            <a:r>
              <a:rPr lang="en-US" altLang="zh-CN" sz="2000" b="0">
                <a:latin typeface="Times New Roman" panose="02020603050405020304" pitchFamily="18" charset="0"/>
                <a:ea typeface="楷体_GB2312"/>
              </a:rPr>
              <a:t>者之间的比较详见表7.5。</a:t>
            </a:r>
            <a:endParaRPr lang="en-US" altLang="zh-CN" sz="2000" b="0">
              <a:latin typeface="Times New Roman" panose="02020603050405020304" pitchFamily="18" charset="0"/>
              <a:ea typeface="楷体_GB231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Text Box 3"/>
          <p:cNvSpPr txBox="1"/>
          <p:nvPr/>
        </p:nvSpPr>
        <p:spPr>
          <a:xfrm>
            <a:off x="66675" y="836613"/>
            <a:ext cx="9010650" cy="1938020"/>
          </a:xfrm>
          <a:prstGeom prst="rect">
            <a:avLst/>
          </a:prstGeom>
          <a:noFill/>
          <a:ln w="9525">
            <a:noFill/>
          </a:ln>
        </p:spPr>
        <p:txBody>
          <a:bodyPr wrap="square" anchor="t" anchorCtr="0">
            <a:spAutoFit/>
          </a:bodyPr>
          <a:p>
            <a:pPr eaLnBrk="0" hangingPunct="0">
              <a:lnSpc>
                <a:spcPct val="150000"/>
              </a:lnSpc>
            </a:pPr>
            <a:r>
              <a:rPr lang="en-US" altLang="zh-CN" sz="2000">
                <a:latin typeface="Times New Roman" panose="02020603050405020304" pitchFamily="18" charset="0"/>
                <a:ea typeface="楷体_GB2312"/>
              </a:rPr>
              <a:t>(2)</a:t>
            </a:r>
            <a:r>
              <a:rPr lang="zh-CN" altLang="en-US" sz="2000">
                <a:latin typeface="Times New Roman" panose="02020603050405020304" pitchFamily="18" charset="0"/>
                <a:ea typeface="楷体_GB2312"/>
              </a:rPr>
              <a:t>树表</a:t>
            </a:r>
            <a:r>
              <a:rPr lang="en-US" altLang="zh-CN" sz="2000">
                <a:latin typeface="Times New Roman" panose="02020603050405020304" pitchFamily="18" charset="0"/>
                <a:ea typeface="楷体_GB2312"/>
              </a:rPr>
              <a:t>查找</a:t>
            </a:r>
            <a:r>
              <a:rPr lang="en-US" altLang="zh-CN" sz="2000" b="0">
                <a:latin typeface="Times New Roman" panose="02020603050405020304" pitchFamily="18" charset="0"/>
                <a:ea typeface="楷体_GB2312"/>
              </a:rPr>
              <a:t>主要包括</a:t>
            </a:r>
            <a:r>
              <a:rPr lang="zh-CN" altLang="en-US" sz="2000" b="0">
                <a:latin typeface="Times New Roman" panose="02020603050405020304" pitchFamily="18" charset="0"/>
                <a:ea typeface="楷体_GB2312"/>
              </a:rPr>
              <a:t>二叉排序树、平衡树、</a:t>
            </a:r>
            <a:r>
              <a:rPr lang="en-US" altLang="zh-CN" sz="2000" b="0">
                <a:latin typeface="Times New Roman" panose="02020603050405020304" pitchFamily="18" charset="0"/>
                <a:ea typeface="楷体_GB2312"/>
              </a:rPr>
              <a:t>B-</a:t>
            </a:r>
            <a:r>
              <a:rPr lang="zh-CN" altLang="en-US" sz="2000" b="0">
                <a:latin typeface="Times New Roman" panose="02020603050405020304" pitchFamily="18" charset="0"/>
                <a:ea typeface="楷体_GB2312"/>
              </a:rPr>
              <a:t>树和</a:t>
            </a:r>
            <a:r>
              <a:rPr lang="en-US" altLang="zh-CN" sz="2000" b="0">
                <a:latin typeface="Times New Roman" panose="02020603050405020304" pitchFamily="18" charset="0"/>
                <a:ea typeface="楷体_GB2312"/>
              </a:rPr>
              <a:t>B+</a:t>
            </a:r>
            <a:r>
              <a:rPr lang="zh-CN" altLang="en-US" sz="2000" b="0">
                <a:latin typeface="Times New Roman" panose="02020603050405020304" pitchFamily="18" charset="0"/>
                <a:ea typeface="楷体_GB2312"/>
              </a:rPr>
              <a:t>树。</a:t>
            </a:r>
            <a:endParaRPr lang="zh-CN" altLang="en-US" sz="2000" b="0">
              <a:latin typeface="Times New Roman" panose="02020603050405020304" pitchFamily="18" charset="0"/>
              <a:ea typeface="楷体_GB2312"/>
            </a:endParaRPr>
          </a:p>
          <a:p>
            <a:pPr eaLnBrk="0" hangingPunct="0">
              <a:lnSpc>
                <a:spcPct val="150000"/>
              </a:lnSpc>
            </a:pPr>
            <a:r>
              <a:rPr lang="zh-CN" altLang="en-US" sz="2000" b="0">
                <a:latin typeface="Times New Roman" panose="02020603050405020304" pitchFamily="18" charset="0"/>
                <a:ea typeface="楷体_GB2312"/>
              </a:rPr>
              <a:t>二叉排序树的查找过程与折半过程类似，二者比较表</a:t>
            </a:r>
            <a:r>
              <a:rPr lang="en-US" altLang="zh-CN" sz="2000" b="0">
                <a:latin typeface="Times New Roman" panose="02020603050405020304" pitchFamily="18" charset="0"/>
                <a:ea typeface="楷体_GB2312"/>
              </a:rPr>
              <a:t>7.6</a:t>
            </a:r>
            <a:r>
              <a:rPr lang="zh-CN" altLang="en-US" sz="2000" b="0">
                <a:latin typeface="Times New Roman" panose="02020603050405020304" pitchFamily="18" charset="0"/>
                <a:ea typeface="楷体_GB2312"/>
              </a:rPr>
              <a:t>；</a:t>
            </a:r>
            <a:endParaRPr lang="zh-CN" altLang="en-US" sz="2000" b="0">
              <a:latin typeface="Times New Roman" panose="02020603050405020304" pitchFamily="18" charset="0"/>
              <a:ea typeface="楷体_GB2312"/>
            </a:endParaRPr>
          </a:p>
          <a:p>
            <a:pPr eaLnBrk="0" hangingPunct="0">
              <a:lnSpc>
                <a:spcPct val="150000"/>
              </a:lnSpc>
            </a:pPr>
            <a:r>
              <a:rPr lang="zh-CN" altLang="en-US" sz="2000" b="0">
                <a:latin typeface="Times New Roman" panose="02020603050405020304" pitchFamily="18" charset="0"/>
                <a:ea typeface="楷体_GB2312"/>
              </a:rPr>
              <a:t>二叉排序树在形态均匀时最好，而形态为单支树时查找性能退化为顺序查找，因此二叉排序树最好是一个平衡二叉树。</a:t>
            </a:r>
            <a:endParaRPr lang="zh-CN" altLang="en-US" sz="2000" b="0">
              <a:latin typeface="Times New Roman" panose="02020603050405020304" pitchFamily="18" charset="0"/>
              <a:ea typeface="楷体_GB2312"/>
            </a:endParaRPr>
          </a:p>
        </p:txBody>
      </p:sp>
      <p:pic>
        <p:nvPicPr>
          <p:cNvPr id="143362" name="Content Placeholder 4"/>
          <p:cNvPicPr>
            <a:picLocks noGrp="1" noChangeAspect="1"/>
          </p:cNvPicPr>
          <p:nvPr>
            <p:ph/>
          </p:nvPr>
        </p:nvPicPr>
        <p:blipFill>
          <a:blip r:embed="rId1"/>
          <a:stretch>
            <a:fillRect/>
          </a:stretch>
        </p:blipFill>
        <p:spPr>
          <a:xfrm>
            <a:off x="0" y="3429000"/>
            <a:ext cx="9036685" cy="244729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4"/>
          <p:cNvSpPr>
            <a:spLocks noChangeArrowheads="1"/>
          </p:cNvSpPr>
          <p:nvPr/>
        </p:nvSpPr>
        <p:spPr bwMode="auto">
          <a:xfrm>
            <a:off x="933450" y="201613"/>
            <a:ext cx="30924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顺序查找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7412" name="Rectangle 41"/>
          <p:cNvSpPr>
            <a:spLocks noChangeArrowheads="1"/>
          </p:cNvSpPr>
          <p:nvPr/>
        </p:nvSpPr>
        <p:spPr bwMode="auto">
          <a:xfrm>
            <a:off x="0" y="1676400"/>
            <a:ext cx="4787900" cy="3427413"/>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3" indent="0" algn="l" defTabSz="914400" rtl="0" eaLnBrk="0" fontAlgn="base" latinLnBrk="0" hangingPunct="0">
              <a:lnSpc>
                <a:spcPct val="125000"/>
              </a:lnSpc>
              <a:spcBef>
                <a:spcPts val="2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应用范围：</a:t>
            </a:r>
            <a:endPar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endParaRPr>
          </a:p>
          <a:p>
            <a:pPr marL="0" marR="0" lvl="3" indent="0" algn="l" defTabSz="914400" rtl="0" eaLnBrk="0" fontAlgn="base" latinLnBrk="0" hangingPunct="0">
              <a:lnSpc>
                <a:spcPct val="125000"/>
              </a:lnSpc>
              <a:spcBef>
                <a:spcPts val="2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顺序表或线性链表表示的静态查找表</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3" indent="0" algn="l" defTabSz="914400" rtl="0" eaLnBrk="0" fontAlgn="base" latinLnBrk="0" hangingPunct="0">
              <a:lnSpc>
                <a:spcPct val="125000"/>
              </a:lnSpc>
              <a:spcBef>
                <a:spcPts val="2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表内元素之间无序</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3" indent="0" algn="l" defTabSz="914400" rtl="0" eaLnBrk="0" fontAlgn="base" latinLnBrk="0" hangingPunct="0">
              <a:lnSpc>
                <a:spcPct val="125000"/>
              </a:lnSpc>
              <a:spcBef>
                <a:spcPts val="2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3" indent="0" algn="l" defTabSz="914400" rtl="0" eaLnBrk="0" fontAlgn="base" latinLnBrk="0" hangingPunct="0">
              <a:lnSpc>
                <a:spcPct val="125000"/>
              </a:lnSpc>
              <a:spcBef>
                <a:spcPts val="2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3" name="矩形 12"/>
          <p:cNvSpPr/>
          <p:nvPr/>
        </p:nvSpPr>
        <p:spPr bwMode="auto">
          <a:xfrm>
            <a:off x="4932363" y="1671638"/>
            <a:ext cx="4211638" cy="3432175"/>
          </a:xfrm>
          <a:prstGeom prst="rect">
            <a:avLst/>
          </a:prstGeom>
          <a:solidFill>
            <a:srgbClr val="6C4C8F">
              <a:lumMod val="20000"/>
              <a:lumOff val="80000"/>
            </a:srgbClr>
          </a:solidFill>
          <a:ln w="9525" cap="flat" cmpd="sng" algn="ctr">
            <a:noFill/>
            <a:prstDash val="solid"/>
            <a:round/>
            <a:headEnd type="none" w="med" len="med"/>
            <a:tailEnd type="none" w="med" len="med"/>
          </a:ln>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mn-lt"/>
              <a:ea typeface="+mn-ea"/>
              <a:cs typeface="+mn-ea"/>
              <a:sym typeface="+mn-lt"/>
            </a:endParaRPr>
          </a:p>
        </p:txBody>
      </p:sp>
      <p:sp>
        <p:nvSpPr>
          <p:cNvPr id="16"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rgbClr val="000000">
              <a:lumMod val="50000"/>
              <a:lumOff val="50000"/>
            </a:srgbClr>
          </a:solidFill>
          <a:ln w="9525" cap="flat" cmpd="sng">
            <a:noFill/>
            <a:prstDash val="solid"/>
            <a:round/>
            <a:headEnd type="none" w="med" len="med"/>
            <a:tailEnd type="none" w="med" len="med"/>
          </a:ln>
        </p:spPr>
        <p:txBody>
          <a:bodyPr lIns="68569" tIns="34275" rIns="68569" bIns="34275"/>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015" b="0" i="0" u="none" strike="noStrike" kern="0" cap="none" spc="0" normalizeH="0" baseline="0" noProof="0">
              <a:ln>
                <a:noFill/>
              </a:ln>
              <a:solidFill>
                <a:srgbClr val="000000"/>
              </a:solidFill>
              <a:effectLst/>
              <a:uLnTx/>
              <a:uFillTx/>
              <a:latin typeface="+mn-lt"/>
              <a:ea typeface="+mn-ea"/>
              <a:cs typeface="+mn-ea"/>
              <a:sym typeface="+mn-lt"/>
            </a:endParaRPr>
          </a:p>
        </p:txBody>
      </p:sp>
      <p:grpSp>
        <p:nvGrpSpPr>
          <p:cNvPr id="2" name="Group 44"/>
          <p:cNvGrpSpPr/>
          <p:nvPr/>
        </p:nvGrpSpPr>
        <p:grpSpPr>
          <a:xfrm>
            <a:off x="4994275" y="1844675"/>
            <a:ext cx="3997325" cy="2789238"/>
            <a:chOff x="25" y="1497"/>
            <a:chExt cx="2518" cy="1757"/>
          </a:xfrm>
        </p:grpSpPr>
        <p:sp>
          <p:nvSpPr>
            <p:cNvPr id="17414" name="Rectangle 42"/>
            <p:cNvSpPr>
              <a:spLocks noChangeArrowheads="1"/>
            </p:cNvSpPr>
            <p:nvPr/>
          </p:nvSpPr>
          <p:spPr bwMode="auto">
            <a:xfrm>
              <a:off x="126" y="2033"/>
              <a:ext cx="2417"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typedef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struct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ElemType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*R;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表基址</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int          length;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表长</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SSTable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7415" name="Rectangle 43"/>
            <p:cNvSpPr>
              <a:spLocks noChangeArrowheads="1"/>
            </p:cNvSpPr>
            <p:nvPr/>
          </p:nvSpPr>
          <p:spPr bwMode="auto">
            <a:xfrm>
              <a:off x="25" y="1497"/>
              <a:ext cx="16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9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顺序表的表示</a:t>
              </a:r>
              <a:endPar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endParaRPr>
            </a:p>
          </p:txBody>
        </p:sp>
      </p:grpSp>
      <p:sp>
        <p:nvSpPr>
          <p:cNvPr id="24583" name="矩形 2"/>
          <p:cNvSpPr>
            <a:spLocks noChangeArrowheads="1"/>
          </p:cNvSpPr>
          <p:nvPr/>
        </p:nvSpPr>
        <p:spPr bwMode="auto">
          <a:xfrm>
            <a:off x="6350" y="4298950"/>
            <a:ext cx="4787900" cy="112713"/>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4" name="矩形 17"/>
          <p:cNvSpPr>
            <a:spLocks noChangeArrowheads="1"/>
          </p:cNvSpPr>
          <p:nvPr/>
        </p:nvSpPr>
        <p:spPr bwMode="auto">
          <a:xfrm>
            <a:off x="6350" y="4662488"/>
            <a:ext cx="4787900" cy="114300"/>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Text Box 3"/>
          <p:cNvSpPr txBox="1"/>
          <p:nvPr/>
        </p:nvSpPr>
        <p:spPr>
          <a:xfrm>
            <a:off x="66675" y="836613"/>
            <a:ext cx="9010650" cy="4707890"/>
          </a:xfrm>
          <a:prstGeom prst="rect">
            <a:avLst/>
          </a:prstGeom>
          <a:noFill/>
          <a:ln w="9525">
            <a:noFill/>
          </a:ln>
        </p:spPr>
        <p:txBody>
          <a:bodyPr wrap="square" anchor="t" anchorCtr="0">
            <a:spAutoFit/>
          </a:bodyPr>
          <a:p>
            <a:pPr eaLnBrk="0" hangingPunct="0">
              <a:lnSpc>
                <a:spcPct val="150000"/>
              </a:lnSpc>
            </a:pPr>
            <a:r>
              <a:rPr lang="zh-CN" sz="2000">
                <a:latin typeface="Times New Roman" panose="02020603050405020304" pitchFamily="18" charset="0"/>
                <a:ea typeface="楷体_GB2312"/>
              </a:rPr>
              <a:t>( 3）散列表的查找。</a:t>
            </a:r>
            <a:r>
              <a:rPr lang="zh-CN" sz="2000" b="0">
                <a:latin typeface="Times New Roman" panose="02020603050405020304" pitchFamily="18" charset="0"/>
                <a:ea typeface="楷体_GB2312"/>
              </a:rPr>
              <a:t>散列表也属线性结构，但它和线性表的查找有着本质的区别。它不是以关键字比较为基础进行查找的，而是通过一种散列函数把记录的关键字和它在表中的位置建立起对应关系，并在存储记录发生冲突时采用专门的处理冲突的方法。这种方式构造的散列表，不仅平均查找长度和记录总数无关，而且可以通过调节装填因子，把平均查找长度控制在所需的范围内。</a:t>
            </a:r>
            <a:endParaRPr lang="zh-CN" sz="2000" b="0">
              <a:latin typeface="Times New Roman" panose="02020603050405020304" pitchFamily="18" charset="0"/>
              <a:ea typeface="楷体_GB2312"/>
            </a:endParaRPr>
          </a:p>
          <a:p>
            <a:pPr eaLnBrk="0" hangingPunct="0">
              <a:lnSpc>
                <a:spcPct val="150000"/>
              </a:lnSpc>
            </a:pPr>
            <a:r>
              <a:rPr lang="zh-CN" sz="2000">
                <a:latin typeface="Times New Roman" panose="02020603050405020304" pitchFamily="18" charset="0"/>
                <a:ea typeface="楷体_GB2312"/>
              </a:rPr>
              <a:t>散列查找法</a:t>
            </a:r>
            <a:r>
              <a:rPr lang="zh-CN" sz="2000" b="0">
                <a:latin typeface="Times New Roman" panose="02020603050405020304" pitchFamily="18" charset="0"/>
                <a:ea typeface="楷体_GB2312"/>
              </a:rPr>
              <a:t>主要研究两方面的问题：如何构造</a:t>
            </a:r>
            <a:r>
              <a:rPr lang="zh-CN" sz="2000" b="0">
                <a:solidFill>
                  <a:srgbClr val="FF0000"/>
                </a:solidFill>
                <a:latin typeface="Times New Roman" panose="02020603050405020304" pitchFamily="18" charset="0"/>
                <a:ea typeface="楷体_GB2312"/>
              </a:rPr>
              <a:t>散列函数</a:t>
            </a:r>
            <a:r>
              <a:rPr lang="zh-CN" sz="2000" b="0">
                <a:latin typeface="Times New Roman" panose="02020603050405020304" pitchFamily="18" charset="0"/>
                <a:ea typeface="楷体_GB2312"/>
              </a:rPr>
              <a:t>以及如何</a:t>
            </a:r>
            <a:r>
              <a:rPr lang="zh-CN" sz="2000" b="0">
                <a:solidFill>
                  <a:srgbClr val="FF0000"/>
                </a:solidFill>
                <a:latin typeface="Times New Roman" panose="02020603050405020304" pitchFamily="18" charset="0"/>
                <a:ea typeface="楷体_GB2312"/>
              </a:rPr>
              <a:t>处理冲突</a:t>
            </a:r>
            <a:r>
              <a:rPr lang="zh-CN" sz="2000" b="0">
                <a:latin typeface="Times New Roman" panose="02020603050405020304" pitchFamily="18" charset="0"/>
                <a:ea typeface="楷体_GB2312"/>
              </a:rPr>
              <a:t>。</a:t>
            </a:r>
            <a:endParaRPr lang="zh-CN" sz="2000" b="0">
              <a:latin typeface="Times New Roman" panose="02020603050405020304" pitchFamily="18" charset="0"/>
              <a:ea typeface="楷体_GB2312"/>
            </a:endParaRPr>
          </a:p>
          <a:p>
            <a:pPr eaLnBrk="0" hangingPunct="0">
              <a:lnSpc>
                <a:spcPct val="150000"/>
              </a:lnSpc>
            </a:pPr>
            <a:r>
              <a:rPr lang="zh-CN" sz="2000" b="0">
                <a:latin typeface="Times New Roman" panose="02020603050405020304" pitchFamily="18" charset="0"/>
                <a:ea typeface="楷体_GB2312"/>
              </a:rPr>
              <a:t>①构造散列函数的方法很多，除留余数法是最常用的构造散列函数的方法。它不仅可以对关键字直接取模，也可在折叠、平方取中等运算之后取模。</a:t>
            </a:r>
            <a:endParaRPr lang="zh-CN" sz="2000" b="0">
              <a:latin typeface="Times New Roman" panose="02020603050405020304" pitchFamily="18" charset="0"/>
              <a:ea typeface="楷体_GB2312"/>
            </a:endParaRPr>
          </a:p>
          <a:p>
            <a:pPr eaLnBrk="0" hangingPunct="0">
              <a:lnSpc>
                <a:spcPct val="150000"/>
              </a:lnSpc>
            </a:pPr>
            <a:r>
              <a:rPr lang="zh-CN" sz="2000" b="0">
                <a:latin typeface="Times New Roman" panose="02020603050405020304" pitchFamily="18" charset="0"/>
                <a:ea typeface="楷体_GB2312"/>
              </a:rPr>
              <a:t>②处理冲突的方法通常分为两大类：开放地址法和链地址法，二者之间的差别类似于顺序表和单链表的差别，二者的比较详见表7.7。</a:t>
            </a:r>
            <a:endParaRPr lang="zh-CN" sz="2000" b="0">
              <a:latin typeface="Times New Roman" panose="02020603050405020304" pitchFamily="18" charset="0"/>
              <a:ea typeface="楷体_GB231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Text Box 3"/>
          <p:cNvSpPr txBox="1"/>
          <p:nvPr/>
        </p:nvSpPr>
        <p:spPr>
          <a:xfrm>
            <a:off x="66675" y="836613"/>
            <a:ext cx="9010650" cy="1014730"/>
          </a:xfrm>
          <a:prstGeom prst="rect">
            <a:avLst/>
          </a:prstGeom>
          <a:noFill/>
          <a:ln w="9525">
            <a:noFill/>
          </a:ln>
        </p:spPr>
        <p:txBody>
          <a:bodyPr wrap="square" anchor="t" anchorCtr="0">
            <a:spAutoFit/>
          </a:bodyPr>
          <a:p>
            <a:pPr eaLnBrk="0" hangingPunct="0">
              <a:lnSpc>
                <a:spcPct val="150000"/>
              </a:lnSpc>
            </a:pPr>
            <a:r>
              <a:rPr lang="zh-CN" sz="2000" b="0">
                <a:latin typeface="Times New Roman" panose="02020603050405020304" pitchFamily="18" charset="0"/>
                <a:ea typeface="楷体_GB2312"/>
              </a:rPr>
              <a:t>②处理冲突的方法通常分为两大类：开放地址法和链地址法，二者之间的差别类似于顺序表和单链表的差别，二者的比较详见表7.7。</a:t>
            </a:r>
            <a:endParaRPr lang="zh-CN" sz="2000" b="0">
              <a:latin typeface="Times New Roman" panose="02020603050405020304" pitchFamily="18" charset="0"/>
              <a:ea typeface="楷体_GB2312"/>
            </a:endParaRPr>
          </a:p>
        </p:txBody>
      </p:sp>
      <p:pic>
        <p:nvPicPr>
          <p:cNvPr id="145410" name="Content Placeholder 1"/>
          <p:cNvPicPr>
            <a:picLocks noGrp="1" noChangeAspect="1"/>
          </p:cNvPicPr>
          <p:nvPr>
            <p:ph/>
          </p:nvPr>
        </p:nvPicPr>
        <p:blipFill>
          <a:blip r:embed="rId1"/>
          <a:stretch>
            <a:fillRect/>
          </a:stretch>
        </p:blipFill>
        <p:spPr>
          <a:xfrm>
            <a:off x="466725" y="2276475"/>
            <a:ext cx="8599805" cy="2338705"/>
          </a:xfr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矩形 4"/>
          <p:cNvSpPr/>
          <p:nvPr/>
        </p:nvSpPr>
        <p:spPr>
          <a:xfrm>
            <a:off x="33338" y="1557338"/>
            <a:ext cx="9075737" cy="4646612"/>
          </a:xfrm>
          <a:prstGeom prst="rect">
            <a:avLst/>
          </a:prstGeom>
          <a:noFill/>
          <a:ln w="9525">
            <a:noFill/>
          </a:ln>
        </p:spPr>
        <p:txBody>
          <a:bodyPr anchor="t" anchorCtr="0">
            <a:spAutoFit/>
          </a:bodyPr>
          <a:p>
            <a:pPr eaLnBrk="0" hangingPunct="0"/>
            <a:r>
              <a:rPr lang="zh-CN" altLang="en-US" sz="2000" b="0" dirty="0">
                <a:latin typeface="Times New Roman" panose="02020603050405020304" pitchFamily="18" charset="0"/>
                <a:ea typeface="楷体_GB2312"/>
              </a:rPr>
              <a:t>一、第十章其他习题</a:t>
            </a:r>
            <a:endParaRPr lang="en-US" altLang="zh-CN" sz="2000" b="0" dirty="0">
              <a:latin typeface="Times New Roman" panose="02020603050405020304" pitchFamily="18" charset="0"/>
              <a:ea typeface="楷体_GB2312"/>
            </a:endParaRPr>
          </a:p>
          <a:p>
            <a:pPr eaLnBrk="0" hangingPunct="0"/>
            <a:r>
              <a:rPr lang="zh-CN" altLang="en-US" sz="2000" b="0" dirty="0">
                <a:latin typeface="Times New Roman" panose="02020603050405020304" pitchFamily="18" charset="0"/>
                <a:ea typeface="楷体_GB2312"/>
              </a:rPr>
              <a:t>二、数据文件</a:t>
            </a:r>
            <a:r>
              <a:rPr lang="en-US" altLang="zh-CN" sz="2000" b="0" dirty="0">
                <a:latin typeface="Times New Roman" panose="02020603050405020304" pitchFamily="18" charset="0"/>
                <a:ea typeface="楷体_GB2312"/>
              </a:rPr>
              <a:t>dbYellow.txt</a:t>
            </a:r>
            <a:r>
              <a:rPr lang="zh-CN" altLang="en-US" sz="2000" b="0" dirty="0">
                <a:latin typeface="Times New Roman" panose="02020603050405020304" pitchFamily="18" charset="0"/>
                <a:ea typeface="楷体_GB2312"/>
              </a:rPr>
              <a:t>的每一行表示图像中每一点的</a:t>
            </a:r>
            <a:r>
              <a:rPr lang="en-US" altLang="zh-CN" sz="2000" b="0" dirty="0">
                <a:latin typeface="Times New Roman" panose="02020603050405020304" pitchFamily="18" charset="0"/>
                <a:ea typeface="楷体_GB2312"/>
              </a:rPr>
              <a:t>RGB</a:t>
            </a:r>
            <a:r>
              <a:rPr lang="zh-CN" altLang="en-US" sz="2000" b="0" dirty="0">
                <a:latin typeface="Times New Roman" panose="02020603050405020304" pitchFamily="18" charset="0"/>
                <a:ea typeface="楷体_GB2312"/>
              </a:rPr>
              <a:t>三个分量值</a:t>
            </a:r>
            <a:r>
              <a:rPr lang="en-US" altLang="zh-CN" sz="2000" b="0" dirty="0">
                <a:latin typeface="Times New Roman" panose="02020603050405020304" pitchFamily="18" charset="0"/>
                <a:ea typeface="楷体_GB2312"/>
              </a:rPr>
              <a:t>,</a:t>
            </a:r>
            <a:r>
              <a:rPr lang="zh-CN" altLang="en-US" sz="2000" b="0" dirty="0">
                <a:latin typeface="Times New Roman" panose="02020603050405020304" pitchFamily="18" charset="0"/>
                <a:ea typeface="楷体_GB2312"/>
              </a:rPr>
              <a:t>预统计图像中像黄色点的个数和接近黄色点的个数，设黄色点</a:t>
            </a:r>
            <a:r>
              <a:rPr lang="en-US" altLang="zh-CN" sz="2000" b="0" dirty="0">
                <a:latin typeface="Times New Roman" panose="02020603050405020304" pitchFamily="18" charset="0"/>
                <a:ea typeface="楷体_GB2312"/>
              </a:rPr>
              <a:t>RGB</a:t>
            </a:r>
            <a:r>
              <a:rPr lang="zh-CN" altLang="en-US" sz="2000" b="0" dirty="0">
                <a:latin typeface="Times New Roman" panose="02020603050405020304" pitchFamily="18" charset="0"/>
                <a:ea typeface="楷体_GB2312"/>
              </a:rPr>
              <a:t>三个分量别（</a:t>
            </a:r>
            <a:r>
              <a:rPr lang="en-US" altLang="zh-CN" sz="2000" b="0" dirty="0">
                <a:latin typeface="Times New Roman" panose="02020603050405020304" pitchFamily="18" charset="0"/>
                <a:ea typeface="楷体_GB2312"/>
              </a:rPr>
              <a:t>255,255,0</a:t>
            </a:r>
            <a:r>
              <a:rPr lang="zh-CN" altLang="en-US" sz="2000" b="0" dirty="0">
                <a:latin typeface="Times New Roman" panose="02020603050405020304" pitchFamily="18" charset="0"/>
                <a:ea typeface="楷体_GB2312"/>
              </a:rPr>
              <a:t>），完成下列要求：</a:t>
            </a:r>
            <a:endParaRPr lang="en-US" altLang="zh-CN" sz="2000" b="0" dirty="0">
              <a:latin typeface="Times New Roman" panose="02020603050405020304" pitchFamily="18" charset="0"/>
              <a:ea typeface="楷体_GB2312"/>
            </a:endParaRPr>
          </a:p>
          <a:p>
            <a:pPr eaLnBrk="0" hangingPunct="0"/>
            <a:r>
              <a:rPr lang="en-US" altLang="zh-CN" sz="2000" b="0" dirty="0">
                <a:latin typeface="Times New Roman" panose="02020603050405020304" pitchFamily="18" charset="0"/>
                <a:ea typeface="楷体_GB2312"/>
              </a:rPr>
              <a:t>1)dbYellow.txt</a:t>
            </a:r>
            <a:r>
              <a:rPr lang="zh-CN" altLang="en-US" sz="2000" b="0" dirty="0">
                <a:latin typeface="Times New Roman" panose="02020603050405020304" pitchFamily="18" charset="0"/>
                <a:ea typeface="楷体_GB2312"/>
              </a:rPr>
              <a:t>文件格式为：</a:t>
            </a:r>
            <a:endParaRPr lang="zh-CN" altLang="en-US" sz="2000" b="0" dirty="0">
              <a:latin typeface="Times New Roman" panose="02020603050405020304" pitchFamily="18" charset="0"/>
              <a:ea typeface="楷体_GB2312"/>
            </a:endParaRPr>
          </a:p>
          <a:p>
            <a:pPr eaLnBrk="0" hangingPunct="0"/>
            <a:r>
              <a:rPr lang="zh-CN" altLang="en-US" sz="2000" b="0" dirty="0">
                <a:latin typeface="Times New Roman" panose="02020603050405020304" pitchFamily="18" charset="0"/>
                <a:ea typeface="楷体_GB2312"/>
              </a:rPr>
              <a:t>像素点的</a:t>
            </a:r>
            <a:r>
              <a:rPr lang="en-US" altLang="zh-CN" sz="2000" b="0" dirty="0">
                <a:latin typeface="Times New Roman" panose="02020603050405020304" pitchFamily="18" charset="0"/>
                <a:ea typeface="楷体_GB2312"/>
              </a:rPr>
              <a:t>ID</a:t>
            </a:r>
            <a:r>
              <a:rPr lang="zh-CN" altLang="en-US" sz="2000" b="0" dirty="0">
                <a:latin typeface="Times New Roman" panose="02020603050405020304" pitchFamily="18" charset="0"/>
                <a:ea typeface="楷体_GB2312"/>
              </a:rPr>
              <a:t>号（整数），</a:t>
            </a:r>
            <a:r>
              <a:rPr lang="en-US" altLang="zh-CN" sz="2000" b="0" dirty="0">
                <a:latin typeface="Times New Roman" panose="02020603050405020304" pitchFamily="18" charset="0"/>
                <a:ea typeface="楷体_GB2312"/>
              </a:rPr>
              <a:t>R</a:t>
            </a:r>
            <a:r>
              <a:rPr lang="zh-CN" altLang="en-US" sz="2000" b="0" dirty="0">
                <a:latin typeface="Times New Roman" panose="02020603050405020304" pitchFamily="18" charset="0"/>
                <a:ea typeface="楷体_GB2312"/>
              </a:rPr>
              <a:t>（整数），</a:t>
            </a:r>
            <a:r>
              <a:rPr lang="en-US" altLang="zh-CN" sz="2000" b="0" dirty="0">
                <a:latin typeface="Times New Roman" panose="02020603050405020304" pitchFamily="18" charset="0"/>
                <a:ea typeface="楷体_GB2312"/>
              </a:rPr>
              <a:t>G</a:t>
            </a:r>
            <a:r>
              <a:rPr lang="zh-CN" altLang="en-US" sz="2000" b="0" dirty="0">
                <a:latin typeface="Times New Roman" panose="02020603050405020304" pitchFamily="18" charset="0"/>
                <a:ea typeface="楷体_GB2312"/>
              </a:rPr>
              <a:t>（整数），</a:t>
            </a:r>
            <a:r>
              <a:rPr lang="en-US" altLang="zh-CN" sz="2000" b="0" dirty="0">
                <a:latin typeface="Times New Roman" panose="02020603050405020304" pitchFamily="18" charset="0"/>
                <a:ea typeface="楷体_GB2312"/>
              </a:rPr>
              <a:t>B</a:t>
            </a:r>
            <a:r>
              <a:rPr lang="zh-CN" altLang="en-US" sz="2000" b="0" dirty="0">
                <a:latin typeface="Times New Roman" panose="02020603050405020304" pitchFamily="18" charset="0"/>
                <a:ea typeface="楷体_GB2312"/>
              </a:rPr>
              <a:t>（整数）回车换行</a:t>
            </a:r>
            <a:endParaRPr lang="zh-CN" altLang="en-US" sz="2000" b="0" dirty="0">
              <a:latin typeface="Times New Roman" panose="02020603050405020304" pitchFamily="18" charset="0"/>
              <a:ea typeface="楷体_GB2312"/>
            </a:endParaRPr>
          </a:p>
          <a:p>
            <a:pPr eaLnBrk="0" hangingPunct="0"/>
            <a:r>
              <a:rPr lang="en-US" altLang="zh-CN" sz="2000" b="0" dirty="0">
                <a:latin typeface="Times New Roman" panose="02020603050405020304" pitchFamily="18" charset="0"/>
                <a:ea typeface="楷体_GB2312"/>
              </a:rPr>
              <a:t>1,255,0,255</a:t>
            </a:r>
            <a:endParaRPr lang="en-US" altLang="zh-CN" sz="2000" b="0" dirty="0">
              <a:latin typeface="Times New Roman" panose="02020603050405020304" pitchFamily="18" charset="0"/>
              <a:ea typeface="楷体_GB2312"/>
            </a:endParaRPr>
          </a:p>
          <a:p>
            <a:pPr eaLnBrk="0" hangingPunct="0"/>
            <a:r>
              <a:rPr lang="en-US" altLang="zh-CN" sz="2000" b="0" dirty="0">
                <a:latin typeface="Times New Roman" panose="02020603050405020304" pitchFamily="18" charset="0"/>
                <a:ea typeface="楷体_GB2312"/>
              </a:rPr>
              <a:t>2,0,128,255</a:t>
            </a:r>
            <a:endParaRPr lang="en-US" altLang="zh-CN" sz="2000" b="0" dirty="0">
              <a:latin typeface="Times New Roman" panose="02020603050405020304" pitchFamily="18" charset="0"/>
              <a:ea typeface="楷体_GB2312"/>
            </a:endParaRPr>
          </a:p>
          <a:p>
            <a:pPr eaLnBrk="0" hangingPunct="0"/>
            <a:r>
              <a:rPr lang="en-US" altLang="zh-CN" sz="2000" b="0" dirty="0">
                <a:latin typeface="Times New Roman" panose="02020603050405020304" pitchFamily="18" charset="0"/>
                <a:ea typeface="楷体_GB2312"/>
              </a:rPr>
              <a:t>…..</a:t>
            </a:r>
            <a:endParaRPr lang="en-US" altLang="zh-CN" sz="2000" b="0" dirty="0">
              <a:latin typeface="Times New Roman" panose="02020603050405020304" pitchFamily="18" charset="0"/>
              <a:ea typeface="楷体_GB2312"/>
            </a:endParaRPr>
          </a:p>
          <a:p>
            <a:pPr eaLnBrk="0" hangingPunct="0"/>
            <a:r>
              <a:rPr lang="en-US" altLang="zh-CN" sz="2000" b="0" dirty="0">
                <a:latin typeface="Times New Roman" panose="02020603050405020304" pitchFamily="18" charset="0"/>
                <a:ea typeface="楷体_GB2312"/>
              </a:rPr>
              <a:t>2</a:t>
            </a:r>
            <a:r>
              <a:rPr lang="zh-CN" altLang="en-US" sz="2000" b="0" dirty="0">
                <a:latin typeface="Times New Roman" panose="02020603050405020304" pitchFamily="18" charset="0"/>
                <a:ea typeface="楷体_GB2312"/>
              </a:rPr>
              <a:t>）采用</a:t>
            </a:r>
            <a:r>
              <a:rPr lang="zh-CN" altLang="en-US" sz="2000" dirty="0">
                <a:latin typeface="Times New Roman" panose="02020603050405020304" pitchFamily="18" charset="0"/>
                <a:ea typeface="楷体_GB2312"/>
              </a:rPr>
              <a:t>哈希表</a:t>
            </a:r>
            <a:r>
              <a:rPr lang="zh-CN" altLang="en-US" sz="2000" b="0" dirty="0">
                <a:latin typeface="Times New Roman" panose="02020603050405020304" pitchFamily="18" charset="0"/>
                <a:ea typeface="楷体_GB2312"/>
              </a:rPr>
              <a:t>查找法，输出所有黄色点的编号，并输出到文件中。</a:t>
            </a:r>
            <a:endParaRPr lang="en-US" altLang="zh-CN" sz="2000" b="0" dirty="0">
              <a:latin typeface="Times New Roman" panose="02020603050405020304" pitchFamily="18" charset="0"/>
              <a:ea typeface="楷体_GB2312"/>
            </a:endParaRPr>
          </a:p>
          <a:p>
            <a:pPr eaLnBrk="0" hangingPunct="0"/>
            <a:r>
              <a:rPr lang="en-US" altLang="zh-CN" sz="2000" b="0" dirty="0">
                <a:latin typeface="Times New Roman" panose="02020603050405020304" pitchFamily="18" charset="0"/>
                <a:ea typeface="楷体_GB2312"/>
              </a:rPr>
              <a:t>3</a:t>
            </a:r>
            <a:r>
              <a:rPr lang="zh-CN" altLang="en-US" sz="2000" b="0" dirty="0">
                <a:latin typeface="Times New Roman" panose="02020603050405020304" pitchFamily="18" charset="0"/>
                <a:ea typeface="楷体_GB2312"/>
              </a:rPr>
              <a:t>）选做：查找图像中所有与黄色点距离小于给定阈值的点，并输出这些点的</a:t>
            </a:r>
            <a:r>
              <a:rPr lang="en-US" altLang="zh-CN" sz="2000" b="0" dirty="0">
                <a:latin typeface="Times New Roman" panose="02020603050405020304" pitchFamily="18" charset="0"/>
                <a:ea typeface="楷体_GB2312"/>
              </a:rPr>
              <a:t>ID</a:t>
            </a:r>
            <a:r>
              <a:rPr lang="zh-CN" altLang="en-US" sz="2000" b="0" dirty="0">
                <a:latin typeface="Times New Roman" panose="02020603050405020304" pitchFamily="18" charset="0"/>
                <a:ea typeface="楷体_GB2312"/>
              </a:rPr>
              <a:t>号。</a:t>
            </a:r>
            <a:endParaRPr lang="en-US" altLang="zh-CN" sz="2000" b="0" dirty="0">
              <a:latin typeface="Times New Roman" panose="02020603050405020304" pitchFamily="18" charset="0"/>
              <a:ea typeface="楷体_GB2312"/>
            </a:endParaRPr>
          </a:p>
          <a:p>
            <a:pPr eaLnBrk="0" hangingPunct="0"/>
            <a:r>
              <a:rPr lang="en-US" altLang="zh-CN" sz="2000" b="0" dirty="0">
                <a:latin typeface="Times New Roman" panose="02020603050405020304" pitchFamily="18" charset="0"/>
                <a:ea typeface="楷体_GB2312"/>
              </a:rPr>
              <a:t>4</a:t>
            </a:r>
            <a:r>
              <a:rPr lang="zh-CN" altLang="en-US" sz="2000" b="0" dirty="0">
                <a:latin typeface="Times New Roman" panose="02020603050405020304" pitchFamily="18" charset="0"/>
                <a:ea typeface="楷体_GB2312"/>
              </a:rPr>
              <a:t>）输出文本文件格式为：序号</a:t>
            </a:r>
            <a:r>
              <a:rPr lang="en-US" altLang="zh-CN" sz="2000" b="0" dirty="0">
                <a:latin typeface="Times New Roman" panose="02020603050405020304" pitchFamily="18" charset="0"/>
                <a:ea typeface="楷体_GB2312"/>
              </a:rPr>
              <a:t>,</a:t>
            </a:r>
            <a:r>
              <a:rPr lang="zh-CN" altLang="en-US" sz="2000" b="0" dirty="0">
                <a:latin typeface="Times New Roman" panose="02020603050405020304" pitchFamily="18" charset="0"/>
                <a:ea typeface="楷体_GB2312"/>
              </a:rPr>
              <a:t>距离，</a:t>
            </a:r>
            <a:r>
              <a:rPr lang="en-US" altLang="zh-CN" sz="2000" b="0" dirty="0">
                <a:latin typeface="Times New Roman" panose="02020603050405020304" pitchFamily="18" charset="0"/>
                <a:ea typeface="楷体_GB2312"/>
              </a:rPr>
              <a:t>ID</a:t>
            </a:r>
            <a:r>
              <a:rPr lang="zh-CN" altLang="en-US" sz="2000" b="0" dirty="0">
                <a:latin typeface="Times New Roman" panose="02020603050405020304" pitchFamily="18" charset="0"/>
                <a:ea typeface="楷体_GB2312"/>
              </a:rPr>
              <a:t>号，数据项</a:t>
            </a:r>
            <a:r>
              <a:rPr lang="en-US" altLang="zh-CN" sz="2000" b="0" dirty="0">
                <a:latin typeface="Times New Roman" panose="02020603050405020304" pitchFamily="18" charset="0"/>
                <a:ea typeface="楷体_GB2312"/>
              </a:rPr>
              <a:t>1</a:t>
            </a:r>
            <a:r>
              <a:rPr lang="zh-CN" altLang="en-US" sz="2000" b="0" dirty="0">
                <a:latin typeface="Times New Roman" panose="02020603050405020304" pitchFamily="18" charset="0"/>
                <a:ea typeface="楷体_GB2312"/>
              </a:rPr>
              <a:t>，数据项</a:t>
            </a:r>
            <a:r>
              <a:rPr lang="en-US" altLang="zh-CN" sz="2000" b="0" dirty="0">
                <a:latin typeface="Times New Roman" panose="02020603050405020304" pitchFamily="18" charset="0"/>
                <a:ea typeface="楷体_GB2312"/>
              </a:rPr>
              <a:t>2</a:t>
            </a:r>
            <a:r>
              <a:rPr lang="zh-CN" altLang="en-US" sz="2000" b="0" dirty="0">
                <a:latin typeface="Times New Roman" panose="02020603050405020304" pitchFamily="18" charset="0"/>
                <a:ea typeface="楷体_GB2312"/>
              </a:rPr>
              <a:t>，数据项</a:t>
            </a:r>
            <a:r>
              <a:rPr lang="en-US" altLang="zh-CN" sz="2000" b="0" dirty="0">
                <a:latin typeface="Times New Roman" panose="02020603050405020304" pitchFamily="18" charset="0"/>
                <a:ea typeface="楷体_GB2312"/>
              </a:rPr>
              <a:t>3</a:t>
            </a:r>
            <a:endParaRPr lang="zh-CN" altLang="en-US" sz="2000" b="0" dirty="0">
              <a:latin typeface="Times New Roman" panose="02020603050405020304" pitchFamily="18" charset="0"/>
              <a:ea typeface="楷体_GB2312"/>
            </a:endParaRPr>
          </a:p>
        </p:txBody>
      </p:sp>
      <p:sp>
        <p:nvSpPr>
          <p:cNvPr id="146434" name="标题 1"/>
          <p:cNvSpPr>
            <a:spLocks noGrp="1"/>
          </p:cNvSpPr>
          <p:nvPr>
            <p:ph type="title"/>
          </p:nvPr>
        </p:nvSpPr>
        <p:spPr/>
        <p:txBody>
          <a:bodyPr vert="horz" wrap="square" lIns="91440" tIns="45720" rIns="91440" bIns="45720" anchor="ctr" anchorCtr="0"/>
          <a:p>
            <a:pPr>
              <a:buNone/>
            </a:pPr>
            <a:r>
              <a:rPr lang="zh-CN" altLang="en-US" dirty="0"/>
              <a:t>课后作业</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矩形 4"/>
          <p:cNvSpPr/>
          <p:nvPr/>
        </p:nvSpPr>
        <p:spPr>
          <a:xfrm>
            <a:off x="33338" y="1557338"/>
            <a:ext cx="9075737" cy="4646612"/>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r>
              <a:rPr lang="zh-CN" altLang="en-US" sz="2000" dirty="0">
                <a:ea typeface="楷体_GB2312"/>
              </a:rPr>
              <a:t>一、第十章其他习题</a:t>
            </a:r>
            <a:endParaRPr lang="en-US" altLang="zh-CN" sz="2000" dirty="0">
              <a:ea typeface="楷体_GB2312"/>
            </a:endParaRPr>
          </a:p>
          <a:p>
            <a:pPr lvl="0" indent="0">
              <a:lnSpc>
                <a:spcPct val="100000"/>
              </a:lnSpc>
            </a:pPr>
            <a:r>
              <a:rPr lang="zh-CN" altLang="en-US" sz="2000" dirty="0">
                <a:ea typeface="楷体_GB2312"/>
              </a:rPr>
              <a:t>二、数据文件</a:t>
            </a:r>
            <a:r>
              <a:rPr lang="en-US" altLang="zh-CN" sz="2000" dirty="0">
                <a:ea typeface="楷体_GB2312"/>
              </a:rPr>
              <a:t>dbYellow.txt</a:t>
            </a:r>
            <a:r>
              <a:rPr lang="zh-CN" altLang="en-US" sz="2000" dirty="0">
                <a:ea typeface="楷体_GB2312"/>
              </a:rPr>
              <a:t>的每一行表示图像中每一点的</a:t>
            </a:r>
            <a:r>
              <a:rPr lang="en-US" altLang="zh-CN" sz="2000" dirty="0">
                <a:ea typeface="楷体_GB2312"/>
              </a:rPr>
              <a:t>RGB</a:t>
            </a:r>
            <a:r>
              <a:rPr lang="zh-CN" altLang="en-US" sz="2000" dirty="0">
                <a:ea typeface="楷体_GB2312"/>
              </a:rPr>
              <a:t>三个分量值</a:t>
            </a:r>
            <a:r>
              <a:rPr lang="en-US" altLang="zh-CN" sz="2000" dirty="0">
                <a:ea typeface="楷体_GB2312"/>
              </a:rPr>
              <a:t>,</a:t>
            </a:r>
            <a:r>
              <a:rPr lang="zh-CN" altLang="en-US" sz="2000" dirty="0">
                <a:ea typeface="楷体_GB2312"/>
              </a:rPr>
              <a:t>预统计图像中像黄色点的个数和接近黄色点的个数，设黄色点</a:t>
            </a:r>
            <a:r>
              <a:rPr lang="en-US" altLang="zh-CN" sz="2000" dirty="0">
                <a:ea typeface="楷体_GB2312"/>
              </a:rPr>
              <a:t>RGB</a:t>
            </a:r>
            <a:r>
              <a:rPr lang="zh-CN" altLang="en-US" sz="2000" dirty="0">
                <a:ea typeface="楷体_GB2312"/>
              </a:rPr>
              <a:t>三个分量别（</a:t>
            </a:r>
            <a:r>
              <a:rPr lang="en-US" altLang="zh-CN" sz="2000" dirty="0">
                <a:ea typeface="楷体_GB2312"/>
              </a:rPr>
              <a:t>255,255,0</a:t>
            </a:r>
            <a:r>
              <a:rPr lang="zh-CN" altLang="en-US" sz="2000" dirty="0">
                <a:ea typeface="楷体_GB2312"/>
              </a:rPr>
              <a:t>），完成下列要求：</a:t>
            </a:r>
            <a:endParaRPr lang="en-US" altLang="zh-CN" sz="2000" dirty="0">
              <a:ea typeface="楷体_GB2312"/>
            </a:endParaRPr>
          </a:p>
          <a:p>
            <a:pPr lvl="0" indent="0">
              <a:lnSpc>
                <a:spcPct val="100000"/>
              </a:lnSpc>
            </a:pPr>
            <a:r>
              <a:rPr lang="en-US" altLang="zh-CN" sz="2000" dirty="0">
                <a:ea typeface="楷体_GB2312"/>
              </a:rPr>
              <a:t>1)dbYellow.txt</a:t>
            </a:r>
            <a:r>
              <a:rPr lang="zh-CN" altLang="en-US" sz="2000" dirty="0">
                <a:ea typeface="楷体_GB2312"/>
              </a:rPr>
              <a:t>文件格式为：</a:t>
            </a:r>
            <a:endParaRPr lang="zh-CN" altLang="en-US" sz="2000" dirty="0">
              <a:ea typeface="楷体_GB2312"/>
            </a:endParaRPr>
          </a:p>
          <a:p>
            <a:pPr lvl="0" indent="0">
              <a:lnSpc>
                <a:spcPct val="100000"/>
              </a:lnSpc>
            </a:pPr>
            <a:r>
              <a:rPr lang="zh-CN" altLang="en-US" sz="2000" dirty="0">
                <a:ea typeface="楷体_GB2312"/>
              </a:rPr>
              <a:t>像素点的</a:t>
            </a:r>
            <a:r>
              <a:rPr lang="en-US" altLang="zh-CN" sz="2000" dirty="0">
                <a:ea typeface="楷体_GB2312"/>
              </a:rPr>
              <a:t>ID</a:t>
            </a:r>
            <a:r>
              <a:rPr lang="zh-CN" altLang="en-US" sz="2000" dirty="0">
                <a:ea typeface="楷体_GB2312"/>
              </a:rPr>
              <a:t>号（整数），</a:t>
            </a:r>
            <a:r>
              <a:rPr lang="en-US" altLang="zh-CN" sz="2000" dirty="0">
                <a:ea typeface="楷体_GB2312"/>
              </a:rPr>
              <a:t>R</a:t>
            </a:r>
            <a:r>
              <a:rPr lang="zh-CN" altLang="en-US" sz="2000" dirty="0">
                <a:ea typeface="楷体_GB2312"/>
              </a:rPr>
              <a:t>（整数），</a:t>
            </a:r>
            <a:r>
              <a:rPr lang="en-US" altLang="zh-CN" sz="2000" dirty="0">
                <a:ea typeface="楷体_GB2312"/>
              </a:rPr>
              <a:t>G</a:t>
            </a:r>
            <a:r>
              <a:rPr lang="zh-CN" altLang="en-US" sz="2000" dirty="0">
                <a:ea typeface="楷体_GB2312"/>
              </a:rPr>
              <a:t>（整数），</a:t>
            </a:r>
            <a:r>
              <a:rPr lang="en-US" altLang="zh-CN" sz="2000" dirty="0">
                <a:ea typeface="楷体_GB2312"/>
              </a:rPr>
              <a:t>B</a:t>
            </a:r>
            <a:r>
              <a:rPr lang="zh-CN" altLang="en-US" sz="2000" dirty="0">
                <a:ea typeface="楷体_GB2312"/>
              </a:rPr>
              <a:t>（整数）回车换行</a:t>
            </a:r>
            <a:endParaRPr lang="zh-CN" altLang="en-US" sz="2000" dirty="0">
              <a:ea typeface="楷体_GB2312"/>
            </a:endParaRPr>
          </a:p>
          <a:p>
            <a:pPr lvl="0" indent="0">
              <a:lnSpc>
                <a:spcPct val="100000"/>
              </a:lnSpc>
            </a:pPr>
            <a:r>
              <a:rPr lang="en-US" altLang="zh-CN" sz="2000" dirty="0">
                <a:ea typeface="楷体_GB2312"/>
              </a:rPr>
              <a:t>1,255,0,255</a:t>
            </a:r>
            <a:endParaRPr lang="en-US" altLang="zh-CN" sz="2000" dirty="0">
              <a:ea typeface="楷体_GB2312"/>
            </a:endParaRPr>
          </a:p>
          <a:p>
            <a:pPr lvl="0" indent="0">
              <a:lnSpc>
                <a:spcPct val="100000"/>
              </a:lnSpc>
            </a:pPr>
            <a:r>
              <a:rPr lang="en-US" altLang="zh-CN" sz="2000" dirty="0">
                <a:ea typeface="楷体_GB2312"/>
              </a:rPr>
              <a:t>2,0,128,255</a:t>
            </a:r>
            <a:endParaRPr lang="en-US" altLang="zh-CN" sz="2000" dirty="0">
              <a:ea typeface="楷体_GB2312"/>
            </a:endParaRPr>
          </a:p>
          <a:p>
            <a:pPr lvl="0" indent="0">
              <a:lnSpc>
                <a:spcPct val="100000"/>
              </a:lnSpc>
            </a:pPr>
            <a:r>
              <a:rPr lang="en-US" altLang="zh-CN" sz="2000" dirty="0">
                <a:ea typeface="楷体_GB2312"/>
              </a:rPr>
              <a:t>…..</a:t>
            </a:r>
            <a:endParaRPr lang="en-US" altLang="zh-CN" sz="2000" dirty="0">
              <a:ea typeface="楷体_GB2312"/>
            </a:endParaRPr>
          </a:p>
          <a:p>
            <a:pPr lvl="0" indent="0">
              <a:lnSpc>
                <a:spcPct val="100000"/>
              </a:lnSpc>
            </a:pPr>
            <a:r>
              <a:rPr lang="en-US" altLang="zh-CN" sz="2000" dirty="0">
                <a:ea typeface="楷体_GB2312"/>
              </a:rPr>
              <a:t>2</a:t>
            </a:r>
            <a:r>
              <a:rPr lang="zh-CN" altLang="en-US" sz="2000" dirty="0">
                <a:ea typeface="楷体_GB2312"/>
              </a:rPr>
              <a:t>）采用</a:t>
            </a:r>
            <a:r>
              <a:rPr lang="zh-CN" altLang="en-US" sz="2000" b="1" dirty="0">
                <a:ea typeface="楷体_GB2312"/>
              </a:rPr>
              <a:t>哈希表</a:t>
            </a:r>
            <a:r>
              <a:rPr lang="zh-CN" altLang="en-US" sz="2000" dirty="0">
                <a:ea typeface="楷体_GB2312"/>
              </a:rPr>
              <a:t>查找法，输出所有黄色点的编号，并输出到文件中。</a:t>
            </a:r>
            <a:endParaRPr lang="en-US" altLang="zh-CN" sz="2000" dirty="0">
              <a:ea typeface="楷体_GB2312"/>
            </a:endParaRPr>
          </a:p>
          <a:p>
            <a:pPr lvl="0" indent="0">
              <a:lnSpc>
                <a:spcPct val="100000"/>
              </a:lnSpc>
            </a:pPr>
            <a:r>
              <a:rPr lang="en-US" altLang="zh-CN" sz="2000" dirty="0">
                <a:ea typeface="楷体_GB2312"/>
              </a:rPr>
              <a:t>3</a:t>
            </a:r>
            <a:r>
              <a:rPr lang="zh-CN" altLang="en-US" sz="2000" dirty="0">
                <a:ea typeface="楷体_GB2312"/>
              </a:rPr>
              <a:t>）选做：查找图像中所有与黄色点距离小于给定阈值的点，并输出这些点的</a:t>
            </a:r>
            <a:r>
              <a:rPr lang="en-US" altLang="zh-CN" sz="2000" dirty="0">
                <a:ea typeface="楷体_GB2312"/>
              </a:rPr>
              <a:t>ID</a:t>
            </a:r>
            <a:r>
              <a:rPr lang="zh-CN" altLang="en-US" sz="2000" dirty="0">
                <a:ea typeface="楷体_GB2312"/>
              </a:rPr>
              <a:t>号。</a:t>
            </a:r>
            <a:endParaRPr lang="en-US" altLang="zh-CN" sz="2000" dirty="0">
              <a:ea typeface="楷体_GB2312"/>
            </a:endParaRPr>
          </a:p>
          <a:p>
            <a:pPr lvl="0" indent="0">
              <a:lnSpc>
                <a:spcPct val="100000"/>
              </a:lnSpc>
            </a:pPr>
            <a:r>
              <a:rPr lang="en-US" altLang="zh-CN" sz="2000" dirty="0">
                <a:ea typeface="楷体_GB2312"/>
              </a:rPr>
              <a:t>4</a:t>
            </a:r>
            <a:r>
              <a:rPr lang="zh-CN" altLang="en-US" sz="2000" dirty="0">
                <a:ea typeface="楷体_GB2312"/>
              </a:rPr>
              <a:t>）输出文本文件格式为：序号</a:t>
            </a:r>
            <a:r>
              <a:rPr lang="en-US" altLang="zh-CN" sz="2000" dirty="0">
                <a:ea typeface="楷体_GB2312"/>
              </a:rPr>
              <a:t>,</a:t>
            </a:r>
            <a:r>
              <a:rPr lang="zh-CN" altLang="en-US" sz="2000" dirty="0">
                <a:ea typeface="楷体_GB2312"/>
              </a:rPr>
              <a:t>距离，</a:t>
            </a:r>
            <a:r>
              <a:rPr lang="en-US" altLang="zh-CN" sz="2000" dirty="0">
                <a:ea typeface="楷体_GB2312"/>
              </a:rPr>
              <a:t>ID</a:t>
            </a:r>
            <a:r>
              <a:rPr lang="zh-CN" altLang="en-US" sz="2000" dirty="0">
                <a:ea typeface="楷体_GB2312"/>
              </a:rPr>
              <a:t>号，数据项</a:t>
            </a:r>
            <a:r>
              <a:rPr lang="en-US" altLang="zh-CN" sz="2000" dirty="0">
                <a:ea typeface="楷体_GB2312"/>
              </a:rPr>
              <a:t>1</a:t>
            </a:r>
            <a:r>
              <a:rPr lang="zh-CN" altLang="en-US" sz="2000" dirty="0">
                <a:ea typeface="楷体_GB2312"/>
              </a:rPr>
              <a:t>，数据项</a:t>
            </a:r>
            <a:r>
              <a:rPr lang="en-US" altLang="zh-CN" sz="2000" dirty="0">
                <a:ea typeface="楷体_GB2312"/>
              </a:rPr>
              <a:t>2</a:t>
            </a:r>
            <a:r>
              <a:rPr lang="zh-CN" altLang="en-US" sz="2000" dirty="0">
                <a:ea typeface="楷体_GB2312"/>
              </a:rPr>
              <a:t>，数据项</a:t>
            </a:r>
            <a:r>
              <a:rPr lang="en-US" altLang="zh-CN" sz="2000" dirty="0">
                <a:ea typeface="楷体_GB2312"/>
              </a:rPr>
              <a:t>3</a:t>
            </a:r>
            <a:endParaRPr lang="zh-CN" altLang="en-US" sz="2000" dirty="0">
              <a:ea typeface="楷体_GB2312"/>
            </a:endParaRPr>
          </a:p>
        </p:txBody>
      </p:sp>
      <p:sp>
        <p:nvSpPr>
          <p:cNvPr id="133123" name="标题 1"/>
          <p:cNvSpPr>
            <a:spLocks noGrp="1"/>
          </p:cNvSpPr>
          <p:nvPr>
            <p:ph type="title"/>
          </p:nvPr>
        </p:nvSpPr>
        <p:spPr/>
        <p:txBody>
          <a:bodyPr vert="horz" wrap="square" lIns="91440" tIns="45720" rIns="91440" bIns="45720" anchor="ctr" anchorCtr="0"/>
          <a:p>
            <a:r>
              <a:rPr lang="zh-CN" altLang="en-US" dirty="0"/>
              <a:t>课后作业</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矩形 1"/>
          <p:cNvSpPr>
            <a:spLocks noChangeArrowheads="1"/>
          </p:cNvSpPr>
          <p:nvPr/>
        </p:nvSpPr>
        <p:spPr bwMode="auto">
          <a:xfrm>
            <a:off x="0" y="4440238"/>
            <a:ext cx="9144000" cy="2157413"/>
          </a:xfrm>
          <a:prstGeom prst="rect">
            <a:avLst/>
          </a:pr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434" name="Rectangle 4"/>
          <p:cNvSpPr>
            <a:spLocks noChangeArrowheads="1"/>
          </p:cNvSpPr>
          <p:nvPr/>
        </p:nvSpPr>
        <p:spPr bwMode="auto">
          <a:xfrm>
            <a:off x="425450" y="1069975"/>
            <a:ext cx="8153400"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5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int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LocateELem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SqList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L,ElemType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e)</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5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457200" marR="0" lvl="1" indent="0" algn="l" defTabSz="914400" rtl="0" eaLnBrk="0" fontAlgn="base" latinLnBrk="0" hangingPunct="0">
              <a:lnSpc>
                <a:spcPct val="105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 for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=0;i&lt;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L.length;i</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457200" marR="0" lvl="1" indent="0" algn="l" defTabSz="914400" rtl="0" eaLnBrk="0" fontAlgn="base" latinLnBrk="0" hangingPunct="0">
              <a:lnSpc>
                <a:spcPct val="105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if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L.elem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]==e) return i+1;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1" indent="0" algn="l" defTabSz="914400" rtl="0" eaLnBrk="0" fontAlgn="base" latinLnBrk="0" hangingPunct="0">
              <a:lnSpc>
                <a:spcPct val="105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return 0;</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5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91237" name="Rectangle 5"/>
          <p:cNvSpPr>
            <a:spLocks noChangeArrowheads="1"/>
          </p:cNvSpPr>
          <p:nvPr/>
        </p:nvSpPr>
        <p:spPr bwMode="auto">
          <a:xfrm>
            <a:off x="395288" y="4581525"/>
            <a:ext cx="8153400"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3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改进：</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把待查关键字</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存入表头（</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“哨兵”</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从后向前</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逐个比较，可免去查找过程中</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每一步都要检测是否查找完毕</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，加快速度。</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8436" name="Rectangle 6"/>
          <p:cNvSpPr>
            <a:spLocks noChangeArrowheads="1"/>
          </p:cNvSpPr>
          <p:nvPr/>
        </p:nvSpPr>
        <p:spPr bwMode="auto">
          <a:xfrm>
            <a:off x="900113" y="219075"/>
            <a:ext cx="79930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在顺序表</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L</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中查找值为</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e</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的数据元素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 name="动作按钮: 前进或下一项 5">
            <a:hlinkClick r:id="rId1" action="ppaction://hlinkfile" highlightClick="1"/>
          </p:cNvPr>
          <p:cNvSpPr/>
          <p:nvPr/>
        </p:nvSpPr>
        <p:spPr bwMode="auto">
          <a:xfrm>
            <a:off x="6516688" y="280988"/>
            <a:ext cx="701675" cy="392113"/>
          </a:xfrm>
          <a:prstGeom prst="actionButtonForwardNex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仿宋_GB2312" panose="0201060903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991237"/>
                                        </p:tgtEl>
                                        <p:attrNameLst>
                                          <p:attrName>style.visibility</p:attrName>
                                        </p:attrNameLst>
                                      </p:cBhvr>
                                      <p:to>
                                        <p:strVal val="visible"/>
                                      </p:to>
                                    </p:set>
                                    <p:anim calcmode="lin" valueType="num">
                                      <p:cBhvr>
                                        <p:cTn id="7" dur="500" fill="hold"/>
                                        <p:tgtEl>
                                          <p:spTgt spid="991237"/>
                                        </p:tgtEl>
                                        <p:attrNameLst>
                                          <p:attrName>ppt_w</p:attrName>
                                        </p:attrNameLst>
                                      </p:cBhvr>
                                      <p:tavLst>
                                        <p:tav tm="0">
                                          <p:val>
                                            <p:fltVal val="0.000000"/>
                                          </p:val>
                                        </p:tav>
                                        <p:tav tm="100000">
                                          <p:val>
                                            <p:strVal val="#ppt_w"/>
                                          </p:val>
                                        </p:tav>
                                      </p:tavLst>
                                    </p:anim>
                                    <p:anim calcmode="lin" valueType="num">
                                      <p:cBhvr>
                                        <p:cTn id="8" dur="500" fill="hold"/>
                                        <p:tgtEl>
                                          <p:spTgt spid="99123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0" y="1341438"/>
            <a:ext cx="9144000" cy="5183187"/>
            <a:chOff x="0" y="1341438"/>
            <a:chExt cx="9144000" cy="5183187"/>
          </a:xfrm>
        </p:grpSpPr>
        <p:sp>
          <p:nvSpPr>
            <p:cNvPr id="26626" name="矩形 1"/>
            <p:cNvSpPr>
              <a:spLocks noChangeArrowheads="1"/>
            </p:cNvSpPr>
            <p:nvPr/>
          </p:nvSpPr>
          <p:spPr bwMode="auto">
            <a:xfrm>
              <a:off x="0" y="1341438"/>
              <a:ext cx="9144000" cy="4824412"/>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6" name="矩形 5"/>
            <p:cNvSpPr/>
            <p:nvPr/>
          </p:nvSpPr>
          <p:spPr bwMode="auto">
            <a:xfrm>
              <a:off x="0" y="6381750"/>
              <a:ext cx="9144000" cy="142875"/>
            </a:xfrm>
            <a:prstGeom prst="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92262" name="Rectangle 6"/>
          <p:cNvSpPr>
            <a:spLocks noChangeArrowheads="1"/>
          </p:cNvSpPr>
          <p:nvPr/>
        </p:nvSpPr>
        <p:spPr bwMode="auto">
          <a:xfrm>
            <a:off x="611188" y="1412875"/>
            <a:ext cx="8137525" cy="4698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571500" marR="0" lvl="0" indent="-57150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int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Search_Seq</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SSTable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ST ,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KeyType</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key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571500" marR="0" lvl="0" indent="-57150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571500" marR="0" lvl="0" indent="-57150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若成功返回其位置信息，否则返回</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0</a:t>
            </a:r>
            <a:endPar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endParaRPr>
          </a:p>
          <a:p>
            <a:pPr marL="571500" marR="0" lvl="0" indent="-57150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ST.R[0].key =key;//</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哨兵</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571500" marR="0" lvl="0" indent="-57150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for(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ST.length</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ST.R[ </a:t>
            </a:r>
            <a:r>
              <a:rPr kumimoji="0" lang="en-US" altLang="zh-CN" sz="28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 ].key!=key</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 </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571500" marR="0" lvl="0" indent="-57150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不用</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for(</a:t>
            </a:r>
            <a:r>
              <a:rPr kumimoji="0" lang="en-US" altLang="zh-CN" sz="2800" b="0" i="0" u="none" strike="noStrike" kern="1200" cap="none" spc="0" normalizeH="0" baseline="0" noProof="0" dirty="0" err="1">
                <a:ln>
                  <a:noFill/>
                </a:ln>
                <a:solidFill>
                  <a:schemeClr val="hlink"/>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=n; </a:t>
            </a:r>
            <a:r>
              <a:rPr kumimoji="0" lang="en-US" altLang="zh-CN" sz="2800" b="0" i="0" u="none" strike="noStrike" kern="1200" cap="none" spc="0" normalizeH="0" baseline="0" noProof="0" dirty="0" err="1">
                <a:ln>
                  <a:noFill/>
                </a:ln>
                <a:solidFill>
                  <a:schemeClr val="hlink"/>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&gt;0; - -</a:t>
            </a:r>
            <a:r>
              <a:rPr kumimoji="0" lang="en-US" altLang="zh-CN" sz="2800" b="0" i="0" u="none" strike="noStrike" kern="1200" cap="none" spc="0" normalizeH="0" baseline="0" noProof="0" dirty="0" err="1">
                <a:ln>
                  <a:noFill/>
                </a:ln>
                <a:solidFill>
                  <a:schemeClr val="hlink"/>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或 </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for(</a:t>
            </a:r>
            <a:r>
              <a:rPr kumimoji="0" lang="en-US" altLang="zh-CN" sz="2800" b="0" i="0" u="none" strike="noStrike" kern="1200" cap="none" spc="0" normalizeH="0" baseline="0" noProof="0" dirty="0" err="1">
                <a:ln>
                  <a:noFill/>
                </a:ln>
                <a:solidFill>
                  <a:schemeClr val="hlink"/>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=1; </a:t>
            </a:r>
            <a:r>
              <a:rPr kumimoji="0" lang="en-US" altLang="zh-CN" sz="2800" b="0" i="0" u="none" strike="noStrike" kern="1200" cap="none" spc="0" normalizeH="0" baseline="0" noProof="0" dirty="0" err="1">
                <a:ln>
                  <a:noFill/>
                </a:ln>
                <a:solidFill>
                  <a:schemeClr val="hlink"/>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&lt;=n; </a:t>
            </a:r>
            <a:r>
              <a:rPr kumimoji="0" lang="en-US" altLang="zh-CN" sz="2800" b="0" i="0" u="none" strike="noStrike" kern="1200" cap="none" spc="0" normalizeH="0" baseline="0" noProof="0" dirty="0" err="1">
                <a:ln>
                  <a:noFill/>
                </a:ln>
                <a:solidFill>
                  <a:schemeClr val="hlink"/>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571500" marR="0" lvl="0" indent="-57150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return </a:t>
            </a:r>
            <a:r>
              <a:rPr kumimoji="0" lang="en-US" altLang="zh-CN" sz="2800" b="0" i="0" u="none" strike="noStrike" kern="1200" cap="none" spc="0" normalizeH="0" baseline="0" noProof="0" dirty="0" err="1">
                <a:ln>
                  <a:noFill/>
                </a:ln>
                <a:solidFill>
                  <a:srgbClr val="FF00FF"/>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endParaRPr>
          </a:p>
          <a:p>
            <a:pPr marL="571500" marR="0" lvl="0" indent="-57150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sp>
        <p:nvSpPr>
          <p:cNvPr id="4" name="Rectangle 6"/>
          <p:cNvSpPr>
            <a:spLocks noChangeArrowheads="1"/>
          </p:cNvSpPr>
          <p:nvPr/>
        </p:nvSpPr>
        <p:spPr bwMode="auto">
          <a:xfrm>
            <a:off x="900113" y="219075"/>
            <a:ext cx="79930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在顺序表</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L</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中查找值为</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e</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的数据元素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3" name="标注: 线形 2"/>
          <p:cNvSpPr/>
          <p:nvPr/>
        </p:nvSpPr>
        <p:spPr bwMode="auto">
          <a:xfrm>
            <a:off x="4572000" y="4960938"/>
            <a:ext cx="3887788" cy="1079500"/>
          </a:xfrm>
          <a:prstGeom prst="borderCallout1">
            <a:avLst>
              <a:gd name="adj1" fmla="val 18750"/>
              <a:gd name="adj2" fmla="val -8333"/>
              <a:gd name="adj3" fmla="val -72841"/>
              <a:gd name="adj4" fmla="val -1351"/>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a:lstStyle/>
          <a:p>
            <a:pPr marL="0" marR="0" lvl="0" indent="0" algn="l" defTabSz="914400" rtl="0" eaLnBrk="0" fontAlgn="base" latinLnBrk="0" hangingPunct="0">
              <a:lnSpc>
                <a:spcPct val="100000"/>
              </a:lnSpc>
              <a:spcBef>
                <a:spcPts val="0"/>
              </a:spcBef>
              <a:spcAft>
                <a:spcPct val="0"/>
              </a:spcAft>
              <a:buClrTx/>
              <a:buSzTx/>
              <a:buFontTx/>
              <a:buNone/>
              <a:defRPr/>
            </a:pPr>
            <a:r>
              <a:rPr kumimoji="1" lang="zh-CN" altLang="en-US" sz="2400" b="0" i="0" u="none" strike="noStrike" kern="1200" cap="none" spc="0" normalizeH="0" baseline="0" noProof="0">
                <a:ln>
                  <a:noFill/>
                </a:ln>
                <a:solidFill>
                  <a:schemeClr val="dk1"/>
                </a:solidFill>
                <a:effectLst/>
                <a:uLnTx/>
                <a:uFillTx/>
                <a:latin typeface="+mn-lt"/>
                <a:ea typeface="仿宋_GB2312" panose="02010609030101010101" pitchFamily="49" charset="-122"/>
                <a:cs typeface="+mn-cs"/>
              </a:rPr>
              <a:t>可免去查找过程中每一步都要检测是否查找完毕</a:t>
            </a:r>
            <a:endParaRPr kumimoji="1" lang="zh-CN" altLang="en-US" sz="2400" b="0" i="0" u="none" strike="noStrike" kern="1200" cap="none" spc="0" normalizeH="0" baseline="0" noProof="0">
              <a:ln>
                <a:noFill/>
              </a:ln>
              <a:solidFill>
                <a:schemeClr val="tx1"/>
              </a:solidFill>
              <a:effectLst/>
              <a:uLnTx/>
              <a:uFillTx/>
              <a:latin typeface="+mn-lt"/>
              <a:ea typeface="仿宋_GB2312" panose="02010609030101010101" pitchFamily="49" charset="-122"/>
              <a:cs typeface="+mn-cs"/>
            </a:endParaRPr>
          </a:p>
        </p:txBody>
      </p:sp>
      <p:sp>
        <p:nvSpPr>
          <p:cNvPr id="8" name="动作按钮: 前进或下一项 7">
            <a:hlinkClick r:id="rId1" action="ppaction://hlinkfile" highlightClick="1"/>
          </p:cNvPr>
          <p:cNvSpPr/>
          <p:nvPr/>
        </p:nvSpPr>
        <p:spPr bwMode="auto">
          <a:xfrm>
            <a:off x="6875463" y="300038"/>
            <a:ext cx="703263" cy="392113"/>
          </a:xfrm>
          <a:prstGeom prst="actionButtonForwardNex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仿宋_GB2312" panose="0201060903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92262">
                                            <p:txEl>
                                              <p:charRg st="0" end="45"/>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992262">
                                            <p:txEl>
                                              <p:charRg st="45" end="47"/>
                                            </p:txEl>
                                          </p:spTgt>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992262">
                                            <p:txEl>
                                              <p:charRg st="47" end="69"/>
                                            </p:txEl>
                                          </p:spTgt>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92262">
                                            <p:txEl>
                                              <p:charRg st="69" end="89"/>
                                            </p:txEl>
                                          </p:spTgt>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92262">
                                            <p:txEl>
                                              <p:charRg st="89" end="139"/>
                                            </p:txEl>
                                          </p:spTgt>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992262">
                                            <p:txEl>
                                              <p:charRg st="139" end="188"/>
                                            </p:txEl>
                                          </p:spTgt>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992262">
                                            <p:txEl>
                                              <p:charRg st="188" end="202"/>
                                            </p:txEl>
                                          </p:spTgt>
                                        </p:tgtEl>
                                        <p:attrNameLst>
                                          <p:attrName>style.visibility</p:attrName>
                                        </p:attrNameLst>
                                      </p:cBhvr>
                                      <p:to>
                                        <p:strVal val="visible"/>
                                      </p:to>
                                    </p:set>
                                  </p:childTnLst>
                                </p:cTn>
                              </p:par>
                            </p:childTnLst>
                          </p:cTn>
                        </p:par>
                        <p:par>
                          <p:cTn id="31" fill="hold">
                            <p:stCondLst>
                              <p:cond delay="3500"/>
                            </p:stCondLst>
                            <p:childTnLst>
                              <p:par>
                                <p:cTn id="32" presetID="1" presetClass="entr" presetSubtype="0" fill="hold" grpId="0" nodeType="afterEffect">
                                  <p:stCondLst>
                                    <p:cond delay="0"/>
                                  </p:stCondLst>
                                  <p:childTnLst>
                                    <p:set>
                                      <p:cBhvr>
                                        <p:cTn id="33" dur="1" fill="hold">
                                          <p:stCondLst>
                                            <p:cond delay="499"/>
                                          </p:stCondLst>
                                        </p:cTn>
                                        <p:tgtEl>
                                          <p:spTgt spid="992262">
                                            <p:txEl>
                                              <p:charRg st="202" end="20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1000"/>
                                        <p:tgtEl>
                                          <p:spTgt spid="3"/>
                                        </p:tgtEl>
                                      </p:cBhvr>
                                    </p:animEffect>
                                    <p:anim calcmode="lin" valueType="num">
                                      <p:cBhvr>
                                        <p:cTn id="39" dur="1000" fill="hold"/>
                                        <p:tgtEl>
                                          <p:spTgt spid="3"/>
                                        </p:tgtEl>
                                        <p:attrNameLst>
                                          <p:attrName>ppt_x</p:attrName>
                                        </p:attrNameLst>
                                      </p:cBhvr>
                                      <p:tavLst>
                                        <p:tav tm="0">
                                          <p:val>
                                            <p:strVal val="#ppt_x"/>
                                          </p:val>
                                        </p:tav>
                                        <p:tav tm="100000">
                                          <p:val>
                                            <p:strVal val="#ppt_x"/>
                                          </p:val>
                                        </p:tav>
                                      </p:tavLst>
                                    </p:anim>
                                    <p:anim calcmode="lin" valueType="num">
                                      <p:cBhvr>
                                        <p:cTn id="4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62" grpId="0" build="p"/>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4"/>
          <p:cNvSpPr>
            <a:spLocks noChangeArrowheads="1"/>
          </p:cNvSpPr>
          <p:nvPr/>
        </p:nvSpPr>
        <p:spPr bwMode="auto">
          <a:xfrm>
            <a:off x="501650" y="1052513"/>
            <a:ext cx="86423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空间复杂度：一个辅助空间。</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时间复杂度：</a:t>
            </a:r>
            <a:endPar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20483" name="Rectangle 5"/>
          <p:cNvSpPr>
            <a:spLocks noChangeArrowheads="1"/>
          </p:cNvSpPr>
          <p:nvPr/>
        </p:nvSpPr>
        <p:spPr bwMode="auto">
          <a:xfrm>
            <a:off x="900113" y="223838"/>
            <a:ext cx="44608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顺序查找的性能分析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30724" name="组合 19"/>
          <p:cNvGrpSpPr/>
          <p:nvPr/>
        </p:nvGrpSpPr>
        <p:grpSpPr>
          <a:xfrm>
            <a:off x="887413" y="2559050"/>
            <a:ext cx="4134485" cy="4184015"/>
            <a:chOff x="222841" y="2217316"/>
            <a:chExt cx="3619944" cy="4184771"/>
          </a:xfrm>
        </p:grpSpPr>
        <p:sp>
          <p:nvSpPr>
            <p:cNvPr id="17" name="íṡľíḍè-Rectangle 22"/>
            <p:cNvSpPr/>
            <p:nvPr/>
          </p:nvSpPr>
          <p:spPr>
            <a:xfrm>
              <a:off x="222841" y="2217316"/>
              <a:ext cx="2846585" cy="1900581"/>
            </a:xfrm>
            <a:prstGeom prst="rect">
              <a:avLst/>
            </a:prstGeom>
            <a:solidFill>
              <a:srgbClr val="6C4C8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FEFFFF"/>
                </a:solidFill>
                <a:effectLst/>
                <a:uLnTx/>
                <a:uFillTx/>
                <a:latin typeface="+mn-lt"/>
                <a:ea typeface="+mn-ea"/>
                <a:cs typeface="+mn-ea"/>
                <a:sym typeface="+mn-lt"/>
              </a:endParaRPr>
            </a:p>
          </p:txBody>
        </p:sp>
        <p:sp>
          <p:nvSpPr>
            <p:cNvPr id="18" name="íṡľíḍè-Freeform: Shape 23"/>
            <p:cNvSpPr/>
            <p:nvPr/>
          </p:nvSpPr>
          <p:spPr>
            <a:xfrm rot="10800000">
              <a:off x="222841" y="3987699"/>
              <a:ext cx="2846585" cy="382656"/>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6C4C8F">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FEFFFF"/>
                </a:solidFill>
                <a:effectLst/>
                <a:uLnTx/>
                <a:uFillTx/>
                <a:latin typeface="+mn-lt"/>
                <a:ea typeface="+mn-ea"/>
                <a:cs typeface="+mn-ea"/>
                <a:sym typeface="+mn-lt"/>
              </a:endParaRPr>
            </a:p>
          </p:txBody>
        </p:sp>
        <p:sp>
          <p:nvSpPr>
            <p:cNvPr id="19" name="îŝḷîḓé-TextBox 33"/>
            <p:cNvSpPr txBox="1"/>
            <p:nvPr/>
          </p:nvSpPr>
          <p:spPr bwMode="auto">
            <a:xfrm>
              <a:off x="222841" y="4506270"/>
              <a:ext cx="3619944" cy="1895817"/>
            </a:xfrm>
            <a:prstGeom prst="rect">
              <a:avLst/>
            </a:prstGeom>
            <a:noFill/>
            <a:ln w="9525">
              <a:noFill/>
              <a:miter lim="800000"/>
            </a:ln>
          </p:spPr>
          <p:txBody>
            <a:bodyPr wrap="none" lIns="0" tIns="0" rIns="0" bIns="0">
              <a:scene3d>
                <a:camera prst="orthographicFront"/>
                <a:lightRig rig="threePt" dir="t"/>
              </a:scene3d>
              <a:sp3d>
                <a:bevelT w="0" h="0"/>
              </a:sp3d>
            </a:bodyPr>
            <a:lstStyle/>
            <a:p>
              <a:pPr marL="0" marR="0" lvl="1" indent="0" algn="ctr" defTabSz="914400" rtl="0" eaLnBrk="1" fontAlgn="auto" latinLnBrk="0" hangingPunct="1">
                <a:lnSpc>
                  <a:spcPct val="125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6C4C8F"/>
                  </a:solidFill>
                  <a:effectLst/>
                  <a:uLnTx/>
                  <a:uFillTx/>
                  <a:latin typeface="+mn-lt"/>
                  <a:ea typeface="+mn-ea"/>
                  <a:cs typeface="+mn-ea"/>
                  <a:sym typeface="+mn-lt"/>
                </a:rPr>
                <a:t>1) </a:t>
              </a:r>
              <a:r>
                <a:rPr kumimoji="0" lang="zh-CN" altLang="en-US" sz="2400" b="0" i="0" u="none" strike="noStrike" kern="0" cap="none" spc="0" normalizeH="0" baseline="0" noProof="0" dirty="0">
                  <a:ln>
                    <a:noFill/>
                  </a:ln>
                  <a:solidFill>
                    <a:srgbClr val="6C4C8F"/>
                  </a:solidFill>
                  <a:effectLst/>
                  <a:uLnTx/>
                  <a:uFillTx/>
                  <a:latin typeface="+mn-lt"/>
                  <a:ea typeface="+mn-ea"/>
                  <a:cs typeface="+mn-ea"/>
                  <a:sym typeface="+mn-lt"/>
                </a:rPr>
                <a:t>查找成功时的平均查找长度</a:t>
              </a:r>
              <a:endParaRPr kumimoji="0" lang="zh-CN" altLang="en-US" sz="2400" b="0" i="0" u="none" strike="noStrike" kern="0" cap="none" spc="0" normalizeH="0" baseline="0" noProof="0" dirty="0">
                <a:ln>
                  <a:noFill/>
                </a:ln>
                <a:solidFill>
                  <a:srgbClr val="6C4C8F"/>
                </a:solidFill>
                <a:effectLst/>
                <a:uLnTx/>
                <a:uFillTx/>
                <a:latin typeface="+mn-lt"/>
                <a:ea typeface="+mn-ea"/>
                <a:cs typeface="+mn-ea"/>
                <a:sym typeface="+mn-lt"/>
              </a:endParaRPr>
            </a:p>
            <a:p>
              <a:pPr marL="0" marR="0" lvl="1" indent="0" algn="ctr"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6C4C8F"/>
                  </a:solidFill>
                  <a:effectLst/>
                  <a:uLnTx/>
                  <a:uFillTx/>
                  <a:latin typeface="+mn-lt"/>
                  <a:ea typeface="+mn-ea"/>
                  <a:cs typeface="+mn-ea"/>
                  <a:sym typeface="+mn-lt"/>
                </a:rPr>
                <a:t>  设表中各记录查找概率相等。</a:t>
              </a:r>
              <a:endParaRPr kumimoji="0" lang="zh-CN" altLang="en-US" sz="2400" b="0" i="0" u="none" strike="noStrike" kern="0" cap="none" spc="0" normalizeH="0" baseline="0" noProof="0" dirty="0">
                <a:ln>
                  <a:noFill/>
                </a:ln>
                <a:solidFill>
                  <a:srgbClr val="6C4C8F"/>
                </a:solidFill>
                <a:effectLst/>
                <a:uLnTx/>
                <a:uFillTx/>
                <a:latin typeface="+mn-lt"/>
                <a:ea typeface="+mn-ea"/>
                <a:cs typeface="+mn-ea"/>
                <a:sym typeface="+mn-lt"/>
              </a:endParaRPr>
            </a:p>
            <a:p>
              <a:pPr marL="0" marR="0" lvl="1" indent="0" algn="ctr"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6C4C8F"/>
                  </a:solidFill>
                  <a:effectLst/>
                  <a:uLnTx/>
                  <a:uFillTx/>
                  <a:latin typeface="+mn-lt"/>
                  <a:ea typeface="+mn-ea"/>
                  <a:cs typeface="+mn-ea"/>
                  <a:sym typeface="+mn-lt"/>
                </a:rPr>
                <a:t>不需要和哨兵比</a:t>
              </a:r>
              <a:endParaRPr kumimoji="0" lang="zh-CN" altLang="en-US" sz="2400" b="0" i="0" u="none" strike="noStrike" kern="0" cap="none" spc="0" normalizeH="0" baseline="0" noProof="0" dirty="0">
                <a:ln>
                  <a:noFill/>
                </a:ln>
                <a:solidFill>
                  <a:srgbClr val="6C4C8F"/>
                </a:solidFill>
                <a:effectLst/>
                <a:uLnTx/>
                <a:uFillTx/>
                <a:latin typeface="+mn-lt"/>
                <a:ea typeface="+mn-ea"/>
                <a:cs typeface="+mn-ea"/>
                <a:sym typeface="+mn-lt"/>
              </a:endParaRPr>
            </a:p>
            <a:p>
              <a:pPr marL="0" marR="0" lvl="1" indent="0" algn="ctr"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6C4C8F"/>
                  </a:solidFill>
                  <a:effectLst/>
                  <a:uLnTx/>
                  <a:uFillTx/>
                  <a:latin typeface="+mn-lt"/>
                  <a:ea typeface="+mn-ea"/>
                  <a:cs typeface="+mn-ea"/>
                  <a:sym typeface="+mn-lt"/>
                </a:rPr>
                <a:t>    </a:t>
              </a:r>
              <a:r>
                <a:rPr kumimoji="0" lang="en-US" altLang="zh-CN" sz="2400" b="0" i="0" u="none" strike="noStrike" kern="0" cap="none" spc="0" normalizeH="0" baseline="0" noProof="0" dirty="0">
                  <a:ln>
                    <a:noFill/>
                  </a:ln>
                  <a:solidFill>
                    <a:srgbClr val="FF0000"/>
                  </a:solidFill>
                  <a:effectLst/>
                  <a:uLnTx/>
                  <a:uFillTx/>
                  <a:latin typeface="+mn-lt"/>
                  <a:ea typeface="+mn-ea"/>
                  <a:cs typeface="+mn-ea"/>
                  <a:sym typeface="+mn-lt"/>
                </a:rPr>
                <a:t>ASLs(n)=(1+2+ ... +n)/n =(n+1)/2</a:t>
              </a:r>
              <a:endParaRPr kumimoji="0" lang="en-US" altLang="zh-CN" sz="2400" b="0" i="0" u="none" strike="noStrike" kern="0" cap="none" spc="0" normalizeH="0" baseline="0" noProof="0" dirty="0">
                <a:ln>
                  <a:noFill/>
                </a:ln>
                <a:solidFill>
                  <a:srgbClr val="FF0000"/>
                </a:solidFill>
                <a:effectLst/>
                <a:uLnTx/>
                <a:uFillTx/>
                <a:latin typeface="+mn-lt"/>
                <a:ea typeface="+mn-ea"/>
                <a:cs typeface="+mn-ea"/>
                <a:sym typeface="+mn-lt"/>
              </a:endParaRPr>
            </a:p>
          </p:txBody>
        </p:sp>
      </p:grpSp>
      <p:grpSp>
        <p:nvGrpSpPr>
          <p:cNvPr id="30725" name="组合 25"/>
          <p:cNvGrpSpPr/>
          <p:nvPr/>
        </p:nvGrpSpPr>
        <p:grpSpPr>
          <a:xfrm>
            <a:off x="5291773" y="2509520"/>
            <a:ext cx="3249612" cy="3297238"/>
            <a:chOff x="3869066" y="2217316"/>
            <a:chExt cx="3041481" cy="3297326"/>
          </a:xfrm>
        </p:grpSpPr>
        <p:sp>
          <p:nvSpPr>
            <p:cNvPr id="21" name="íṡľíḍè-Rectangle 18"/>
            <p:cNvSpPr/>
            <p:nvPr/>
          </p:nvSpPr>
          <p:spPr>
            <a:xfrm>
              <a:off x="3869066" y="2217316"/>
              <a:ext cx="3041481" cy="1901876"/>
            </a:xfrm>
            <a:prstGeom prst="rect">
              <a:avLst/>
            </a:prstGeom>
            <a:solidFill>
              <a:srgbClr val="76AED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FEFFFF"/>
                </a:solidFill>
                <a:effectLst/>
                <a:uLnTx/>
                <a:uFillTx/>
                <a:latin typeface="+mn-lt"/>
                <a:ea typeface="+mn-ea"/>
                <a:cs typeface="+mn-ea"/>
                <a:sym typeface="+mn-lt"/>
              </a:endParaRPr>
            </a:p>
          </p:txBody>
        </p:sp>
        <p:sp>
          <p:nvSpPr>
            <p:cNvPr id="22" name="íṡľíḍè-Freeform: Shape 19"/>
            <p:cNvSpPr/>
            <p:nvPr/>
          </p:nvSpPr>
          <p:spPr>
            <a:xfrm rot="10800000">
              <a:off x="3869066" y="3992188"/>
              <a:ext cx="3041481" cy="369898"/>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4D96D3"/>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FEFFFF"/>
                </a:solidFill>
                <a:effectLst/>
                <a:uLnTx/>
                <a:uFillTx/>
                <a:latin typeface="+mn-lt"/>
                <a:ea typeface="+mn-ea"/>
                <a:cs typeface="+mn-ea"/>
                <a:sym typeface="+mn-lt"/>
              </a:endParaRPr>
            </a:p>
          </p:txBody>
        </p:sp>
        <p:sp>
          <p:nvSpPr>
            <p:cNvPr id="23" name="îŝḷîḓé-TextBox 34"/>
            <p:cNvSpPr txBox="1"/>
            <p:nvPr/>
          </p:nvSpPr>
          <p:spPr bwMode="auto">
            <a:xfrm>
              <a:off x="3869066" y="4505393"/>
              <a:ext cx="3041481" cy="1009249"/>
            </a:xfrm>
            <a:prstGeom prst="rect">
              <a:avLst/>
            </a:prstGeom>
            <a:noFill/>
            <a:ln w="9525">
              <a:noFill/>
              <a:miter lim="800000"/>
            </a:ln>
          </p:spPr>
          <p:txBody>
            <a:bodyPr wrap="none" lIns="0" tIns="0" rIns="0" bIns="0">
              <a:scene3d>
                <a:camera prst="orthographicFront"/>
                <a:lightRig rig="threePt" dir="t"/>
              </a:scene3d>
              <a:sp3d>
                <a:bevelT w="0" h="0"/>
              </a:sp3d>
            </a:bodyPr>
            <a:lstStyle/>
            <a:p>
              <a:pPr marL="0" marR="0" lvl="1" indent="0" algn="ctr" defTabSz="914400" rtl="0" eaLnBrk="1" fontAlgn="auto" latinLnBrk="0" hangingPunct="1">
                <a:lnSpc>
                  <a:spcPct val="125000"/>
                </a:lnSpc>
                <a:spcBef>
                  <a:spcPts val="0"/>
                </a:spcBef>
                <a:spcAft>
                  <a:spcPts val="0"/>
                </a:spcAft>
                <a:buClrTx/>
                <a:buSzTx/>
                <a:buFontTx/>
                <a:buNone/>
                <a:defRPr/>
              </a:pPr>
              <a:r>
                <a:rPr kumimoji="0" lang="en-US" altLang="zh-CN" sz="2400" b="0" i="0" u="none" strike="noStrike" kern="0" cap="none" spc="0" normalizeH="0" baseline="0" noProof="0" dirty="0">
                  <a:ln>
                    <a:noFill/>
                  </a:ln>
                  <a:solidFill>
                    <a:srgbClr val="3333CC"/>
                  </a:solidFill>
                  <a:effectLst/>
                  <a:uLnTx/>
                  <a:uFillTx/>
                  <a:latin typeface="+mn-lt"/>
                  <a:ea typeface="+mn-ea"/>
                  <a:cs typeface="+mn-ea"/>
                  <a:sym typeface="+mn-lt"/>
                </a:rPr>
                <a:t>2)</a:t>
              </a:r>
              <a:r>
                <a:rPr kumimoji="0" lang="zh-CN" altLang="en-US" sz="2400" b="0" i="0" u="none" strike="noStrike" kern="0" cap="none" spc="0" normalizeH="0" baseline="0" noProof="0" dirty="0">
                  <a:ln>
                    <a:noFill/>
                  </a:ln>
                  <a:solidFill>
                    <a:srgbClr val="3333CC"/>
                  </a:solidFill>
                  <a:effectLst/>
                  <a:uLnTx/>
                  <a:uFillTx/>
                  <a:latin typeface="+mn-lt"/>
                  <a:ea typeface="+mn-ea"/>
                  <a:cs typeface="+mn-ea"/>
                  <a:sym typeface="+mn-lt"/>
                </a:rPr>
                <a:t>查找不成功时的平均</a:t>
              </a:r>
              <a:endParaRPr kumimoji="0" lang="en-US" altLang="zh-CN" sz="2400" b="0" i="0" u="none" strike="noStrike" kern="0" cap="none" spc="0" normalizeH="0" baseline="0" noProof="0" dirty="0">
                <a:ln>
                  <a:noFill/>
                </a:ln>
                <a:solidFill>
                  <a:srgbClr val="3333CC"/>
                </a:solidFill>
                <a:effectLst/>
                <a:uLnTx/>
                <a:uFillTx/>
                <a:latin typeface="+mn-lt"/>
                <a:ea typeface="+mn-ea"/>
                <a:cs typeface="+mn-ea"/>
                <a:sym typeface="+mn-lt"/>
              </a:endParaRPr>
            </a:p>
            <a:p>
              <a:pPr marL="0" marR="0" lvl="1" indent="0" algn="ctr"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3333CC"/>
                  </a:solidFill>
                  <a:effectLst/>
                  <a:uLnTx/>
                  <a:uFillTx/>
                  <a:latin typeface="+mn-lt"/>
                  <a:ea typeface="+mn-ea"/>
                  <a:cs typeface="+mn-ea"/>
                  <a:sym typeface="+mn-lt"/>
                </a:rPr>
                <a:t>查找长度    </a:t>
              </a:r>
              <a:r>
                <a:rPr kumimoji="0" lang="en-US" altLang="zh-CN" sz="2400" b="0" i="0" u="none" strike="noStrike" kern="0" cap="none" spc="0" normalizeH="0" baseline="0" noProof="0" dirty="0" err="1">
                  <a:ln>
                    <a:noFill/>
                  </a:ln>
                  <a:solidFill>
                    <a:srgbClr val="3333CC"/>
                  </a:solidFill>
                  <a:effectLst/>
                  <a:uLnTx/>
                  <a:uFillTx/>
                  <a:latin typeface="+mn-lt"/>
                  <a:ea typeface="+mn-ea"/>
                  <a:cs typeface="+mn-ea"/>
                  <a:sym typeface="+mn-lt"/>
                </a:rPr>
                <a:t>ASLf</a:t>
              </a:r>
              <a:r>
                <a:rPr kumimoji="0" lang="en-US" altLang="zh-CN" sz="2400" b="0" i="0" u="none" strike="noStrike" kern="0" cap="none" spc="0" normalizeH="0" baseline="0" noProof="0" dirty="0">
                  <a:ln>
                    <a:noFill/>
                  </a:ln>
                  <a:solidFill>
                    <a:srgbClr val="3333CC"/>
                  </a:solidFill>
                  <a:effectLst/>
                  <a:uLnTx/>
                  <a:uFillTx/>
                  <a:latin typeface="+mn-lt"/>
                  <a:ea typeface="+mn-ea"/>
                  <a:cs typeface="+mn-ea"/>
                  <a:sym typeface="+mn-lt"/>
                </a:rPr>
                <a:t> =n+1</a:t>
              </a:r>
              <a:endParaRPr kumimoji="0" lang="en-US" altLang="zh-CN" sz="2400" b="0" i="0" u="none" strike="noStrike" kern="0" cap="none" spc="0" normalizeH="0" baseline="0" noProof="0" dirty="0">
                <a:ln>
                  <a:noFill/>
                </a:ln>
                <a:solidFill>
                  <a:srgbClr val="3333CC"/>
                </a:solidFill>
                <a:effectLst/>
                <a:uLnTx/>
                <a:uFillTx/>
                <a:latin typeface="+mn-lt"/>
                <a:ea typeface="+mn-ea"/>
                <a:cs typeface="+mn-ea"/>
                <a:sym typeface="+mn-lt"/>
              </a:endParaRPr>
            </a:p>
            <a:p>
              <a:pPr marL="0" marR="0" lvl="1" indent="0" algn="ctr"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0" cap="none" spc="0" normalizeH="0" baseline="0" noProof="0" dirty="0">
                  <a:ln>
                    <a:noFill/>
                  </a:ln>
                  <a:solidFill>
                    <a:srgbClr val="3333CC"/>
                  </a:solidFill>
                  <a:effectLst/>
                  <a:uLnTx/>
                  <a:uFillTx/>
                  <a:latin typeface="+mn-lt"/>
                  <a:ea typeface="+mn-ea"/>
                  <a:cs typeface="+mn-ea"/>
                  <a:sym typeface="+mn-lt"/>
                </a:rPr>
                <a:t>需要和哨兵比。</a:t>
              </a:r>
              <a:endParaRPr kumimoji="0" lang="zh-CN" altLang="en-US" sz="2400" b="0" i="0" u="none" strike="noStrike" kern="0" cap="none" spc="0" normalizeH="0" baseline="0" noProof="0" dirty="0">
                <a:ln>
                  <a:noFill/>
                </a:ln>
                <a:solidFill>
                  <a:srgbClr val="3333CC"/>
                </a:solidFill>
                <a:effectLst/>
                <a:uLnTx/>
                <a:uFillTx/>
                <a:latin typeface="+mn-lt"/>
                <a:ea typeface="+mn-ea"/>
                <a:cs typeface="+mn-ea"/>
                <a:sym typeface="+mn-lt"/>
              </a:endParaRPr>
            </a:p>
          </p:txBody>
        </p:sp>
      </p:grpSp>
      <p:sp>
        <p:nvSpPr>
          <p:cNvPr id="24" name="îŝḷîḓé-Freeform: Shape 42"/>
          <p:cNvSpPr/>
          <p:nvPr/>
        </p:nvSpPr>
        <p:spPr bwMode="auto">
          <a:xfrm>
            <a:off x="2024063" y="3017838"/>
            <a:ext cx="942975" cy="944563"/>
          </a:xfrm>
          <a:custGeom>
            <a:avLst/>
            <a:gdLst>
              <a:gd name="T0" fmla="*/ 184 w 260"/>
              <a:gd name="T1" fmla="*/ 106 h 260"/>
              <a:gd name="T2" fmla="*/ 193 w 260"/>
              <a:gd name="T3" fmla="*/ 143 h 260"/>
              <a:gd name="T4" fmla="*/ 117 w 260"/>
              <a:gd name="T5" fmla="*/ 219 h 260"/>
              <a:gd name="T6" fmla="*/ 42 w 260"/>
              <a:gd name="T7" fmla="*/ 143 h 260"/>
              <a:gd name="T8" fmla="*/ 117 w 260"/>
              <a:gd name="T9" fmla="*/ 66 h 260"/>
              <a:gd name="T10" fmla="*/ 154 w 260"/>
              <a:gd name="T11" fmla="*/ 76 h 260"/>
              <a:gd name="T12" fmla="*/ 183 w 260"/>
              <a:gd name="T13" fmla="*/ 46 h 260"/>
              <a:gd name="T14" fmla="*/ 117 w 260"/>
              <a:gd name="T15" fmla="*/ 25 h 260"/>
              <a:gd name="T16" fmla="*/ 0 w 260"/>
              <a:gd name="T17" fmla="*/ 143 h 260"/>
              <a:gd name="T18" fmla="*/ 117 w 260"/>
              <a:gd name="T19" fmla="*/ 260 h 260"/>
              <a:gd name="T20" fmla="*/ 233 w 260"/>
              <a:gd name="T21" fmla="*/ 143 h 260"/>
              <a:gd name="T22" fmla="*/ 213 w 260"/>
              <a:gd name="T23" fmla="*/ 77 h 260"/>
              <a:gd name="T24" fmla="*/ 184 w 260"/>
              <a:gd name="T25" fmla="*/ 106 h 260"/>
              <a:gd name="T26" fmla="*/ 225 w 260"/>
              <a:gd name="T27" fmla="*/ 35 h 260"/>
              <a:gd name="T28" fmla="*/ 225 w 260"/>
              <a:gd name="T29" fmla="*/ 35 h 260"/>
              <a:gd name="T30" fmla="*/ 225 w 260"/>
              <a:gd name="T31" fmla="*/ 0 h 260"/>
              <a:gd name="T32" fmla="*/ 203 w 260"/>
              <a:gd name="T33" fmla="*/ 23 h 260"/>
              <a:gd name="T34" fmla="*/ 203 w 260"/>
              <a:gd name="T35" fmla="*/ 46 h 260"/>
              <a:gd name="T36" fmla="*/ 139 w 260"/>
              <a:gd name="T37" fmla="*/ 111 h 260"/>
              <a:gd name="T38" fmla="*/ 117 w 260"/>
              <a:gd name="T39" fmla="*/ 104 h 260"/>
              <a:gd name="T40" fmla="*/ 79 w 260"/>
              <a:gd name="T41" fmla="*/ 143 h 260"/>
              <a:gd name="T42" fmla="*/ 117 w 260"/>
              <a:gd name="T43" fmla="*/ 181 h 260"/>
              <a:gd name="T44" fmla="*/ 155 w 260"/>
              <a:gd name="T45" fmla="*/ 143 h 260"/>
              <a:gd name="T46" fmla="*/ 150 w 260"/>
              <a:gd name="T47" fmla="*/ 123 h 260"/>
              <a:gd name="T48" fmla="*/ 215 w 260"/>
              <a:gd name="T49" fmla="*/ 58 h 260"/>
              <a:gd name="T50" fmla="*/ 237 w 260"/>
              <a:gd name="T51" fmla="*/ 58 h 260"/>
              <a:gd name="T52" fmla="*/ 260 w 260"/>
              <a:gd name="T53" fmla="*/ 35 h 260"/>
              <a:gd name="T54" fmla="*/ 225 w 260"/>
              <a:gd name="T55"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0" h="260">
                <a:moveTo>
                  <a:pt x="184" y="106"/>
                </a:moveTo>
                <a:cubicBezTo>
                  <a:pt x="190" y="117"/>
                  <a:pt x="193" y="129"/>
                  <a:pt x="193" y="143"/>
                </a:cubicBezTo>
                <a:cubicBezTo>
                  <a:pt x="193" y="185"/>
                  <a:pt x="159" y="219"/>
                  <a:pt x="117" y="219"/>
                </a:cubicBezTo>
                <a:cubicBezTo>
                  <a:pt x="76" y="219"/>
                  <a:pt x="42" y="185"/>
                  <a:pt x="42" y="143"/>
                </a:cubicBezTo>
                <a:cubicBezTo>
                  <a:pt x="42" y="100"/>
                  <a:pt x="76" y="66"/>
                  <a:pt x="117" y="66"/>
                </a:cubicBezTo>
                <a:cubicBezTo>
                  <a:pt x="131" y="66"/>
                  <a:pt x="143" y="70"/>
                  <a:pt x="154" y="76"/>
                </a:cubicBezTo>
                <a:cubicBezTo>
                  <a:pt x="183" y="46"/>
                  <a:pt x="183" y="46"/>
                  <a:pt x="183" y="46"/>
                </a:cubicBezTo>
                <a:cubicBezTo>
                  <a:pt x="165" y="33"/>
                  <a:pt x="141" y="25"/>
                  <a:pt x="117" y="25"/>
                </a:cubicBezTo>
                <a:cubicBezTo>
                  <a:pt x="52" y="25"/>
                  <a:pt x="0" y="78"/>
                  <a:pt x="0" y="143"/>
                </a:cubicBezTo>
                <a:cubicBezTo>
                  <a:pt x="0" y="207"/>
                  <a:pt x="52" y="260"/>
                  <a:pt x="117" y="260"/>
                </a:cubicBezTo>
                <a:cubicBezTo>
                  <a:pt x="181" y="260"/>
                  <a:pt x="233" y="207"/>
                  <a:pt x="233" y="143"/>
                </a:cubicBezTo>
                <a:cubicBezTo>
                  <a:pt x="233" y="118"/>
                  <a:pt x="226" y="96"/>
                  <a:pt x="213" y="77"/>
                </a:cubicBezTo>
                <a:cubicBezTo>
                  <a:pt x="184" y="106"/>
                  <a:pt x="184" y="106"/>
                  <a:pt x="184" y="106"/>
                </a:cubicBezTo>
                <a:close/>
                <a:moveTo>
                  <a:pt x="225" y="35"/>
                </a:moveTo>
                <a:cubicBezTo>
                  <a:pt x="225" y="35"/>
                  <a:pt x="225" y="35"/>
                  <a:pt x="225" y="35"/>
                </a:cubicBezTo>
                <a:cubicBezTo>
                  <a:pt x="225" y="0"/>
                  <a:pt x="225" y="0"/>
                  <a:pt x="225" y="0"/>
                </a:cubicBezTo>
                <a:cubicBezTo>
                  <a:pt x="203" y="23"/>
                  <a:pt x="203" y="23"/>
                  <a:pt x="203" y="23"/>
                </a:cubicBezTo>
                <a:cubicBezTo>
                  <a:pt x="203" y="46"/>
                  <a:pt x="203" y="46"/>
                  <a:pt x="203" y="46"/>
                </a:cubicBezTo>
                <a:cubicBezTo>
                  <a:pt x="139" y="111"/>
                  <a:pt x="139" y="111"/>
                  <a:pt x="139" y="111"/>
                </a:cubicBezTo>
                <a:cubicBezTo>
                  <a:pt x="133" y="106"/>
                  <a:pt x="125" y="104"/>
                  <a:pt x="117" y="104"/>
                </a:cubicBezTo>
                <a:cubicBezTo>
                  <a:pt x="96" y="104"/>
                  <a:pt x="79" y="121"/>
                  <a:pt x="79" y="143"/>
                </a:cubicBezTo>
                <a:cubicBezTo>
                  <a:pt x="79" y="164"/>
                  <a:pt x="96" y="181"/>
                  <a:pt x="117" y="181"/>
                </a:cubicBezTo>
                <a:cubicBezTo>
                  <a:pt x="138" y="181"/>
                  <a:pt x="155" y="164"/>
                  <a:pt x="155" y="143"/>
                </a:cubicBezTo>
                <a:cubicBezTo>
                  <a:pt x="155" y="136"/>
                  <a:pt x="154" y="129"/>
                  <a:pt x="150" y="123"/>
                </a:cubicBezTo>
                <a:cubicBezTo>
                  <a:pt x="215" y="58"/>
                  <a:pt x="215" y="58"/>
                  <a:pt x="215" y="58"/>
                </a:cubicBezTo>
                <a:cubicBezTo>
                  <a:pt x="237" y="58"/>
                  <a:pt x="237" y="58"/>
                  <a:pt x="237" y="58"/>
                </a:cubicBezTo>
                <a:cubicBezTo>
                  <a:pt x="260" y="35"/>
                  <a:pt x="260" y="35"/>
                  <a:pt x="260" y="35"/>
                </a:cubicBezTo>
                <a:cubicBezTo>
                  <a:pt x="225" y="35"/>
                  <a:pt x="225" y="35"/>
                  <a:pt x="225" y="35"/>
                </a:cubicBezTo>
                <a:close/>
              </a:path>
            </a:pathLst>
          </a:custGeom>
          <a:solidFill>
            <a:srgbClr val="FE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ea"/>
              <a:sym typeface="+mn-lt"/>
            </a:endParaRPr>
          </a:p>
        </p:txBody>
      </p:sp>
      <p:sp>
        <p:nvSpPr>
          <p:cNvPr id="25" name="îŝḷîḓé-Freeform: Shape 44"/>
          <p:cNvSpPr/>
          <p:nvPr/>
        </p:nvSpPr>
        <p:spPr bwMode="auto">
          <a:xfrm>
            <a:off x="6375400" y="3111500"/>
            <a:ext cx="850900" cy="850900"/>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rgbClr val="FE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4"/>
          <p:cNvSpPr>
            <a:spLocks noChangeArrowheads="1"/>
          </p:cNvSpPr>
          <p:nvPr/>
        </p:nvSpPr>
        <p:spPr bwMode="auto">
          <a:xfrm>
            <a:off x="1754188" y="1922463"/>
            <a:ext cx="71675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算法简单，对表结构无任何要求（顺序和链式）</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0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很大时查找效率较低</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10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改进措施：</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非等概率</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查找时，可按照查找概率进行排序。</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1507" name="Rectangle 5"/>
          <p:cNvSpPr>
            <a:spLocks noChangeArrowheads="1"/>
          </p:cNvSpPr>
          <p:nvPr/>
        </p:nvSpPr>
        <p:spPr bwMode="auto">
          <a:xfrm>
            <a:off x="827088" y="212725"/>
            <a:ext cx="43878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顺序查找算法有特点</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31748" name="组合 16"/>
          <p:cNvGrpSpPr/>
          <p:nvPr/>
        </p:nvGrpSpPr>
        <p:grpSpPr>
          <a:xfrm>
            <a:off x="663575" y="1984375"/>
            <a:ext cx="657225" cy="663575"/>
            <a:chOff x="4929188" y="1303338"/>
            <a:chExt cx="501650" cy="506412"/>
          </a:xfrm>
        </p:grpSpPr>
        <p:sp>
          <p:nvSpPr>
            <p:cNvPr id="5" name="Freeform 6"/>
            <p:cNvSpPr/>
            <p:nvPr/>
          </p:nvSpPr>
          <p:spPr bwMode="auto">
            <a:xfrm>
              <a:off x="4929188" y="1303338"/>
              <a:ext cx="501650" cy="506412"/>
            </a:xfrm>
            <a:custGeom>
              <a:avLst/>
              <a:gdLst>
                <a:gd name="T0" fmla="*/ 134 w 134"/>
                <a:gd name="T1" fmla="*/ 36 h 135"/>
                <a:gd name="T2" fmla="*/ 134 w 134"/>
                <a:gd name="T3" fmla="*/ 98 h 135"/>
                <a:gd name="T4" fmla="*/ 98 w 134"/>
                <a:gd name="T5" fmla="*/ 135 h 135"/>
                <a:gd name="T6" fmla="*/ 36 w 134"/>
                <a:gd name="T7" fmla="*/ 135 h 135"/>
                <a:gd name="T8" fmla="*/ 0 w 134"/>
                <a:gd name="T9" fmla="*/ 98 h 135"/>
                <a:gd name="T10" fmla="*/ 0 w 134"/>
                <a:gd name="T11" fmla="*/ 36 h 135"/>
                <a:gd name="T12" fmla="*/ 36 w 134"/>
                <a:gd name="T13" fmla="*/ 0 h 135"/>
                <a:gd name="T14" fmla="*/ 134 w 134"/>
                <a:gd name="T15" fmla="*/ 0 h 135"/>
                <a:gd name="T16" fmla="*/ 134 w 134"/>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6"/>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6"/>
                    <a:pt x="0" y="36"/>
                    <a:pt x="0" y="36"/>
                  </a:cubicBezTo>
                  <a:cubicBezTo>
                    <a:pt x="0" y="16"/>
                    <a:pt x="16" y="0"/>
                    <a:pt x="36" y="0"/>
                  </a:cubicBezTo>
                  <a:cubicBezTo>
                    <a:pt x="134" y="0"/>
                    <a:pt x="134" y="0"/>
                    <a:pt x="134" y="0"/>
                  </a:cubicBezTo>
                  <a:lnTo>
                    <a:pt x="134" y="36"/>
                  </a:lnTo>
                  <a:close/>
                </a:path>
              </a:pathLst>
            </a:custGeom>
            <a:solidFill>
              <a:srgbClr val="65A5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6" name="Freeform 7"/>
            <p:cNvSpPr/>
            <p:nvPr/>
          </p:nvSpPr>
          <p:spPr bwMode="auto">
            <a:xfrm>
              <a:off x="4995833" y="1359068"/>
              <a:ext cx="371996" cy="205957"/>
            </a:xfrm>
            <a:custGeom>
              <a:avLst/>
              <a:gdLst>
                <a:gd name="T0" fmla="*/ 97 w 99"/>
                <a:gd name="T1" fmla="*/ 44 h 55"/>
                <a:gd name="T2" fmla="*/ 50 w 99"/>
                <a:gd name="T3" fmla="*/ 0 h 55"/>
                <a:gd name="T4" fmla="*/ 3 w 99"/>
                <a:gd name="T5" fmla="*/ 44 h 55"/>
                <a:gd name="T6" fmla="*/ 3 w 99"/>
                <a:gd name="T7" fmla="*/ 53 h 55"/>
                <a:gd name="T8" fmla="*/ 8 w 99"/>
                <a:gd name="T9" fmla="*/ 55 h 55"/>
                <a:gd name="T10" fmla="*/ 12 w 99"/>
                <a:gd name="T11" fmla="*/ 53 h 55"/>
                <a:gd name="T12" fmla="*/ 50 w 99"/>
                <a:gd name="T13" fmla="*/ 18 h 55"/>
                <a:gd name="T14" fmla="*/ 87 w 99"/>
                <a:gd name="T15" fmla="*/ 53 h 55"/>
                <a:gd name="T16" fmla="*/ 92 w 99"/>
                <a:gd name="T17" fmla="*/ 55 h 55"/>
                <a:gd name="T18" fmla="*/ 97 w 99"/>
                <a:gd name="T19" fmla="*/ 53 h 55"/>
                <a:gd name="T20" fmla="*/ 97 w 99"/>
                <a:gd name="T21"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5">
                  <a:moveTo>
                    <a:pt x="97" y="44"/>
                  </a:moveTo>
                  <a:cubicBezTo>
                    <a:pt x="50" y="0"/>
                    <a:pt x="50" y="0"/>
                    <a:pt x="50" y="0"/>
                  </a:cubicBezTo>
                  <a:cubicBezTo>
                    <a:pt x="3" y="44"/>
                    <a:pt x="3" y="44"/>
                    <a:pt x="3" y="44"/>
                  </a:cubicBezTo>
                  <a:cubicBezTo>
                    <a:pt x="1" y="46"/>
                    <a:pt x="0" y="50"/>
                    <a:pt x="3" y="53"/>
                  </a:cubicBezTo>
                  <a:cubicBezTo>
                    <a:pt x="4" y="54"/>
                    <a:pt x="6" y="55"/>
                    <a:pt x="8" y="55"/>
                  </a:cubicBezTo>
                  <a:cubicBezTo>
                    <a:pt x="9" y="55"/>
                    <a:pt x="11" y="54"/>
                    <a:pt x="12" y="53"/>
                  </a:cubicBezTo>
                  <a:cubicBezTo>
                    <a:pt x="50" y="18"/>
                    <a:pt x="50" y="18"/>
                    <a:pt x="50" y="18"/>
                  </a:cubicBezTo>
                  <a:cubicBezTo>
                    <a:pt x="87" y="53"/>
                    <a:pt x="87" y="53"/>
                    <a:pt x="87" y="53"/>
                  </a:cubicBezTo>
                  <a:cubicBezTo>
                    <a:pt x="89" y="54"/>
                    <a:pt x="90" y="55"/>
                    <a:pt x="92" y="55"/>
                  </a:cubicBezTo>
                  <a:cubicBezTo>
                    <a:pt x="94" y="55"/>
                    <a:pt x="96" y="54"/>
                    <a:pt x="97" y="53"/>
                  </a:cubicBezTo>
                  <a:cubicBezTo>
                    <a:pt x="99" y="50"/>
                    <a:pt x="99" y="46"/>
                    <a:pt x="97" y="44"/>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7" name="Freeform 8"/>
            <p:cNvSpPr/>
            <p:nvPr/>
          </p:nvSpPr>
          <p:spPr bwMode="auto">
            <a:xfrm>
              <a:off x="5056418" y="1446296"/>
              <a:ext cx="255671" cy="265322"/>
            </a:xfrm>
            <a:custGeom>
              <a:avLst/>
              <a:gdLst>
                <a:gd name="T0" fmla="*/ 0 w 68"/>
                <a:gd name="T1" fmla="*/ 32 h 71"/>
                <a:gd name="T2" fmla="*/ 0 w 68"/>
                <a:gd name="T3" fmla="*/ 68 h 71"/>
                <a:gd name="T4" fmla="*/ 5 w 68"/>
                <a:gd name="T5" fmla="*/ 71 h 71"/>
                <a:gd name="T6" fmla="*/ 22 w 68"/>
                <a:gd name="T7" fmla="*/ 71 h 71"/>
                <a:gd name="T8" fmla="*/ 22 w 68"/>
                <a:gd name="T9" fmla="*/ 44 h 71"/>
                <a:gd name="T10" fmla="*/ 46 w 68"/>
                <a:gd name="T11" fmla="*/ 44 h 71"/>
                <a:gd name="T12" fmla="*/ 46 w 68"/>
                <a:gd name="T13" fmla="*/ 71 h 71"/>
                <a:gd name="T14" fmla="*/ 63 w 68"/>
                <a:gd name="T15" fmla="*/ 71 h 71"/>
                <a:gd name="T16" fmla="*/ 68 w 68"/>
                <a:gd name="T17" fmla="*/ 68 h 71"/>
                <a:gd name="T18" fmla="*/ 68 w 68"/>
                <a:gd name="T19" fmla="*/ 32 h 71"/>
                <a:gd name="T20" fmla="*/ 34 w 68"/>
                <a:gd name="T21" fmla="*/ 0 h 71"/>
                <a:gd name="T22" fmla="*/ 0 w 68"/>
                <a:gd name="T23"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71">
                  <a:moveTo>
                    <a:pt x="0" y="32"/>
                  </a:moveTo>
                  <a:cubicBezTo>
                    <a:pt x="0" y="68"/>
                    <a:pt x="0" y="68"/>
                    <a:pt x="0" y="68"/>
                  </a:cubicBezTo>
                  <a:cubicBezTo>
                    <a:pt x="0" y="70"/>
                    <a:pt x="2" y="71"/>
                    <a:pt x="5" y="71"/>
                  </a:cubicBezTo>
                  <a:cubicBezTo>
                    <a:pt x="22" y="71"/>
                    <a:pt x="22" y="71"/>
                    <a:pt x="22" y="71"/>
                  </a:cubicBezTo>
                  <a:cubicBezTo>
                    <a:pt x="22" y="44"/>
                    <a:pt x="22" y="44"/>
                    <a:pt x="22" y="44"/>
                  </a:cubicBezTo>
                  <a:cubicBezTo>
                    <a:pt x="46" y="44"/>
                    <a:pt x="46" y="44"/>
                    <a:pt x="46" y="44"/>
                  </a:cubicBezTo>
                  <a:cubicBezTo>
                    <a:pt x="46" y="71"/>
                    <a:pt x="46" y="71"/>
                    <a:pt x="46" y="71"/>
                  </a:cubicBezTo>
                  <a:cubicBezTo>
                    <a:pt x="63" y="71"/>
                    <a:pt x="63" y="71"/>
                    <a:pt x="63" y="71"/>
                  </a:cubicBezTo>
                  <a:cubicBezTo>
                    <a:pt x="66" y="71"/>
                    <a:pt x="68" y="70"/>
                    <a:pt x="68" y="68"/>
                  </a:cubicBezTo>
                  <a:cubicBezTo>
                    <a:pt x="68" y="32"/>
                    <a:pt x="68" y="32"/>
                    <a:pt x="68" y="32"/>
                  </a:cubicBezTo>
                  <a:cubicBezTo>
                    <a:pt x="34" y="0"/>
                    <a:pt x="34" y="0"/>
                    <a:pt x="34" y="0"/>
                  </a:cubicBezTo>
                  <a:lnTo>
                    <a:pt x="0" y="32"/>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31749" name="组合 20"/>
          <p:cNvGrpSpPr/>
          <p:nvPr/>
        </p:nvGrpSpPr>
        <p:grpSpPr>
          <a:xfrm>
            <a:off x="657225" y="3016250"/>
            <a:ext cx="663575" cy="661988"/>
            <a:chOff x="1339850" y="2163763"/>
            <a:chExt cx="506413" cy="506412"/>
          </a:xfrm>
        </p:grpSpPr>
        <p:sp>
          <p:nvSpPr>
            <p:cNvPr id="9" name="Freeform 13"/>
            <p:cNvSpPr/>
            <p:nvPr/>
          </p:nvSpPr>
          <p:spPr bwMode="auto">
            <a:xfrm>
              <a:off x="1339850" y="2163763"/>
              <a:ext cx="506413" cy="506412"/>
            </a:xfrm>
            <a:custGeom>
              <a:avLst/>
              <a:gdLst>
                <a:gd name="T0" fmla="*/ 135 w 135"/>
                <a:gd name="T1" fmla="*/ 36 h 135"/>
                <a:gd name="T2" fmla="*/ 135 w 135"/>
                <a:gd name="T3" fmla="*/ 98 h 135"/>
                <a:gd name="T4" fmla="*/ 98 w 135"/>
                <a:gd name="T5" fmla="*/ 135 h 135"/>
                <a:gd name="T6" fmla="*/ 37 w 135"/>
                <a:gd name="T7" fmla="*/ 135 h 135"/>
                <a:gd name="T8" fmla="*/ 0 w 135"/>
                <a:gd name="T9" fmla="*/ 98 h 135"/>
                <a:gd name="T10" fmla="*/ 0 w 135"/>
                <a:gd name="T11" fmla="*/ 36 h 135"/>
                <a:gd name="T12" fmla="*/ 37 w 135"/>
                <a:gd name="T13" fmla="*/ 0 h 135"/>
                <a:gd name="T14" fmla="*/ 135 w 135"/>
                <a:gd name="T15" fmla="*/ 0 h 135"/>
                <a:gd name="T16" fmla="*/ 135 w 135"/>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5" y="36"/>
                  </a:moveTo>
                  <a:cubicBezTo>
                    <a:pt x="135" y="98"/>
                    <a:pt x="135" y="98"/>
                    <a:pt x="135" y="98"/>
                  </a:cubicBezTo>
                  <a:cubicBezTo>
                    <a:pt x="135" y="118"/>
                    <a:pt x="118" y="135"/>
                    <a:pt x="98" y="135"/>
                  </a:cubicBezTo>
                  <a:cubicBezTo>
                    <a:pt x="37" y="135"/>
                    <a:pt x="37" y="135"/>
                    <a:pt x="37" y="135"/>
                  </a:cubicBezTo>
                  <a:cubicBezTo>
                    <a:pt x="16" y="135"/>
                    <a:pt x="0" y="118"/>
                    <a:pt x="0" y="98"/>
                  </a:cubicBezTo>
                  <a:cubicBezTo>
                    <a:pt x="0" y="36"/>
                    <a:pt x="0" y="36"/>
                    <a:pt x="0" y="36"/>
                  </a:cubicBezTo>
                  <a:cubicBezTo>
                    <a:pt x="0" y="16"/>
                    <a:pt x="16" y="0"/>
                    <a:pt x="37" y="0"/>
                  </a:cubicBezTo>
                  <a:cubicBezTo>
                    <a:pt x="135" y="0"/>
                    <a:pt x="135" y="0"/>
                    <a:pt x="135" y="0"/>
                  </a:cubicBezTo>
                  <a:lnTo>
                    <a:pt x="135" y="3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0" name="Freeform 14"/>
            <p:cNvSpPr/>
            <p:nvPr/>
          </p:nvSpPr>
          <p:spPr bwMode="auto">
            <a:xfrm>
              <a:off x="1499770" y="2276704"/>
              <a:ext cx="176881" cy="104440"/>
            </a:xfrm>
            <a:custGeom>
              <a:avLst/>
              <a:gdLst>
                <a:gd name="T0" fmla="*/ 111 w 111"/>
                <a:gd name="T1" fmla="*/ 0 h 66"/>
                <a:gd name="T2" fmla="*/ 55 w 111"/>
                <a:gd name="T3" fmla="*/ 0 h 66"/>
                <a:gd name="T4" fmla="*/ 55 w 111"/>
                <a:gd name="T5" fmla="*/ 54 h 66"/>
                <a:gd name="T6" fmla="*/ 14 w 111"/>
                <a:gd name="T7" fmla="*/ 54 h 66"/>
                <a:gd name="T8" fmla="*/ 14 w 111"/>
                <a:gd name="T9" fmla="*/ 0 h 66"/>
                <a:gd name="T10" fmla="*/ 0 w 111"/>
                <a:gd name="T11" fmla="*/ 0 h 66"/>
                <a:gd name="T12" fmla="*/ 0 w 111"/>
                <a:gd name="T13" fmla="*/ 66 h 66"/>
                <a:gd name="T14" fmla="*/ 111 w 111"/>
                <a:gd name="T15" fmla="*/ 66 h 66"/>
                <a:gd name="T16" fmla="*/ 111 w 111"/>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6">
                  <a:moveTo>
                    <a:pt x="111" y="0"/>
                  </a:moveTo>
                  <a:lnTo>
                    <a:pt x="55" y="0"/>
                  </a:lnTo>
                  <a:lnTo>
                    <a:pt x="55" y="54"/>
                  </a:lnTo>
                  <a:lnTo>
                    <a:pt x="14" y="54"/>
                  </a:lnTo>
                  <a:lnTo>
                    <a:pt x="14" y="0"/>
                  </a:lnTo>
                  <a:lnTo>
                    <a:pt x="0" y="0"/>
                  </a:lnTo>
                  <a:lnTo>
                    <a:pt x="0" y="66"/>
                  </a:lnTo>
                  <a:lnTo>
                    <a:pt x="111" y="66"/>
                  </a:lnTo>
                  <a:lnTo>
                    <a:pt x="111" y="0"/>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1" name="Freeform 15"/>
            <p:cNvSpPr>
              <a:spLocks noEditPoints="1"/>
            </p:cNvSpPr>
            <p:nvPr/>
          </p:nvSpPr>
          <p:spPr bwMode="auto">
            <a:xfrm>
              <a:off x="1447675" y="2276704"/>
              <a:ext cx="289552" cy="278101"/>
            </a:xfrm>
            <a:custGeom>
              <a:avLst/>
              <a:gdLst>
                <a:gd name="T0" fmla="*/ 72 w 77"/>
                <a:gd name="T1" fmla="*/ 0 h 74"/>
                <a:gd name="T2" fmla="*/ 64 w 77"/>
                <a:gd name="T3" fmla="*/ 0 h 74"/>
                <a:gd name="T4" fmla="*/ 64 w 77"/>
                <a:gd name="T5" fmla="*/ 31 h 74"/>
                <a:gd name="T6" fmla="*/ 10 w 77"/>
                <a:gd name="T7" fmla="*/ 31 h 74"/>
                <a:gd name="T8" fmla="*/ 10 w 77"/>
                <a:gd name="T9" fmla="*/ 0 h 74"/>
                <a:gd name="T10" fmla="*/ 5 w 77"/>
                <a:gd name="T11" fmla="*/ 0 h 74"/>
                <a:gd name="T12" fmla="*/ 0 w 77"/>
                <a:gd name="T13" fmla="*/ 6 h 74"/>
                <a:gd name="T14" fmla="*/ 0 w 77"/>
                <a:gd name="T15" fmla="*/ 68 h 74"/>
                <a:gd name="T16" fmla="*/ 5 w 77"/>
                <a:gd name="T17" fmla="*/ 74 h 74"/>
                <a:gd name="T18" fmla="*/ 72 w 77"/>
                <a:gd name="T19" fmla="*/ 74 h 74"/>
                <a:gd name="T20" fmla="*/ 77 w 77"/>
                <a:gd name="T21" fmla="*/ 68 h 74"/>
                <a:gd name="T22" fmla="*/ 77 w 77"/>
                <a:gd name="T23" fmla="*/ 6 h 74"/>
                <a:gd name="T24" fmla="*/ 72 w 77"/>
                <a:gd name="T25" fmla="*/ 0 h 74"/>
                <a:gd name="T26" fmla="*/ 38 w 77"/>
                <a:gd name="T27" fmla="*/ 65 h 74"/>
                <a:gd name="T28" fmla="*/ 22 w 77"/>
                <a:gd name="T29" fmla="*/ 49 h 74"/>
                <a:gd name="T30" fmla="*/ 38 w 77"/>
                <a:gd name="T31" fmla="*/ 33 h 74"/>
                <a:gd name="T32" fmla="*/ 54 w 77"/>
                <a:gd name="T33" fmla="*/ 49 h 74"/>
                <a:gd name="T34" fmla="*/ 38 w 77"/>
                <a:gd name="T35"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4">
                  <a:moveTo>
                    <a:pt x="72" y="0"/>
                  </a:moveTo>
                  <a:cubicBezTo>
                    <a:pt x="64" y="0"/>
                    <a:pt x="64" y="0"/>
                    <a:pt x="64" y="0"/>
                  </a:cubicBezTo>
                  <a:cubicBezTo>
                    <a:pt x="64" y="31"/>
                    <a:pt x="64" y="31"/>
                    <a:pt x="64" y="31"/>
                  </a:cubicBezTo>
                  <a:cubicBezTo>
                    <a:pt x="10" y="31"/>
                    <a:pt x="10" y="31"/>
                    <a:pt x="10" y="31"/>
                  </a:cubicBezTo>
                  <a:cubicBezTo>
                    <a:pt x="10" y="0"/>
                    <a:pt x="10" y="0"/>
                    <a:pt x="10" y="0"/>
                  </a:cubicBezTo>
                  <a:cubicBezTo>
                    <a:pt x="5" y="0"/>
                    <a:pt x="5" y="0"/>
                    <a:pt x="5" y="0"/>
                  </a:cubicBezTo>
                  <a:cubicBezTo>
                    <a:pt x="2" y="0"/>
                    <a:pt x="0" y="3"/>
                    <a:pt x="0" y="6"/>
                  </a:cubicBezTo>
                  <a:cubicBezTo>
                    <a:pt x="0" y="68"/>
                    <a:pt x="0" y="68"/>
                    <a:pt x="0" y="68"/>
                  </a:cubicBezTo>
                  <a:cubicBezTo>
                    <a:pt x="0" y="72"/>
                    <a:pt x="2" y="74"/>
                    <a:pt x="5" y="74"/>
                  </a:cubicBezTo>
                  <a:cubicBezTo>
                    <a:pt x="72" y="74"/>
                    <a:pt x="72" y="74"/>
                    <a:pt x="72" y="74"/>
                  </a:cubicBezTo>
                  <a:cubicBezTo>
                    <a:pt x="75" y="74"/>
                    <a:pt x="77" y="72"/>
                    <a:pt x="77" y="68"/>
                  </a:cubicBezTo>
                  <a:cubicBezTo>
                    <a:pt x="77" y="6"/>
                    <a:pt x="77" y="6"/>
                    <a:pt x="77" y="6"/>
                  </a:cubicBezTo>
                  <a:cubicBezTo>
                    <a:pt x="77" y="3"/>
                    <a:pt x="75" y="0"/>
                    <a:pt x="72" y="0"/>
                  </a:cubicBezTo>
                  <a:close/>
                  <a:moveTo>
                    <a:pt x="38" y="65"/>
                  </a:moveTo>
                  <a:cubicBezTo>
                    <a:pt x="29" y="65"/>
                    <a:pt x="22" y="58"/>
                    <a:pt x="22" y="49"/>
                  </a:cubicBezTo>
                  <a:cubicBezTo>
                    <a:pt x="22" y="40"/>
                    <a:pt x="29" y="33"/>
                    <a:pt x="38" y="33"/>
                  </a:cubicBezTo>
                  <a:cubicBezTo>
                    <a:pt x="46" y="33"/>
                    <a:pt x="54" y="40"/>
                    <a:pt x="54" y="49"/>
                  </a:cubicBezTo>
                  <a:cubicBezTo>
                    <a:pt x="54" y="58"/>
                    <a:pt x="46" y="65"/>
                    <a:pt x="38" y="65"/>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Oval 16"/>
            <p:cNvSpPr>
              <a:spLocks noChangeArrowheads="1"/>
            </p:cNvSpPr>
            <p:nvPr/>
          </p:nvSpPr>
          <p:spPr bwMode="auto">
            <a:xfrm>
              <a:off x="1549442" y="2418790"/>
              <a:ext cx="82383" cy="8258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ea"/>
                <a:sym typeface="+mn-lt"/>
              </a:endParaRPr>
            </a:p>
          </p:txBody>
        </p:sp>
      </p:grpSp>
      <p:grpSp>
        <p:nvGrpSpPr>
          <p:cNvPr id="31750" name="组合 25"/>
          <p:cNvGrpSpPr/>
          <p:nvPr/>
        </p:nvGrpSpPr>
        <p:grpSpPr>
          <a:xfrm>
            <a:off x="663575" y="3894138"/>
            <a:ext cx="657225" cy="663575"/>
            <a:chOff x="5093055" y="2766720"/>
            <a:chExt cx="501650" cy="506413"/>
          </a:xfrm>
        </p:grpSpPr>
        <p:sp>
          <p:nvSpPr>
            <p:cNvPr id="14" name="Freeform 21"/>
            <p:cNvSpPr/>
            <p:nvPr/>
          </p:nvSpPr>
          <p:spPr bwMode="auto">
            <a:xfrm>
              <a:off x="5093055" y="2766720"/>
              <a:ext cx="501650" cy="506413"/>
            </a:xfrm>
            <a:custGeom>
              <a:avLst/>
              <a:gdLst>
                <a:gd name="T0" fmla="*/ 134 w 134"/>
                <a:gd name="T1" fmla="*/ 37 h 135"/>
                <a:gd name="T2" fmla="*/ 134 w 134"/>
                <a:gd name="T3" fmla="*/ 98 h 135"/>
                <a:gd name="T4" fmla="*/ 98 w 134"/>
                <a:gd name="T5" fmla="*/ 135 h 135"/>
                <a:gd name="T6" fmla="*/ 36 w 134"/>
                <a:gd name="T7" fmla="*/ 135 h 135"/>
                <a:gd name="T8" fmla="*/ 0 w 134"/>
                <a:gd name="T9" fmla="*/ 98 h 135"/>
                <a:gd name="T10" fmla="*/ 0 w 134"/>
                <a:gd name="T11" fmla="*/ 37 h 135"/>
                <a:gd name="T12" fmla="*/ 36 w 134"/>
                <a:gd name="T13" fmla="*/ 0 h 135"/>
                <a:gd name="T14" fmla="*/ 134 w 134"/>
                <a:gd name="T15" fmla="*/ 0 h 135"/>
                <a:gd name="T16" fmla="*/ 134 w 134"/>
                <a:gd name="T17" fmla="*/ 3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7"/>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7"/>
                    <a:pt x="0" y="37"/>
                    <a:pt x="0" y="37"/>
                  </a:cubicBezTo>
                  <a:cubicBezTo>
                    <a:pt x="0" y="16"/>
                    <a:pt x="16" y="0"/>
                    <a:pt x="36" y="0"/>
                  </a:cubicBezTo>
                  <a:cubicBezTo>
                    <a:pt x="134" y="0"/>
                    <a:pt x="134" y="0"/>
                    <a:pt x="134" y="0"/>
                  </a:cubicBezTo>
                  <a:lnTo>
                    <a:pt x="134" y="37"/>
                  </a:lnTo>
                  <a:close/>
                </a:path>
              </a:pathLst>
            </a:custGeom>
            <a:solidFill>
              <a:srgbClr val="947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dirty="0">
                <a:ln>
                  <a:noFill/>
                </a:ln>
                <a:solidFill>
                  <a:sysClr val="windowText" lastClr="000000"/>
                </a:solidFill>
                <a:effectLst/>
                <a:uLnTx/>
                <a:uFillTx/>
                <a:latin typeface="+mn-lt"/>
                <a:ea typeface="+mn-ea"/>
                <a:cs typeface="+mn-ea"/>
                <a:sym typeface="+mn-lt"/>
              </a:endParaRPr>
            </a:p>
          </p:txBody>
        </p:sp>
        <p:sp>
          <p:nvSpPr>
            <p:cNvPr id="15" name="Oval 22"/>
            <p:cNvSpPr>
              <a:spLocks noChangeArrowheads="1"/>
            </p:cNvSpPr>
            <p:nvPr/>
          </p:nvSpPr>
          <p:spPr bwMode="auto">
            <a:xfrm>
              <a:off x="5200898" y="3069599"/>
              <a:ext cx="98149" cy="9934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6" name="Freeform 23"/>
            <p:cNvSpPr/>
            <p:nvPr/>
          </p:nvSpPr>
          <p:spPr bwMode="auto">
            <a:xfrm>
              <a:off x="5211803" y="2970254"/>
              <a:ext cx="181757" cy="179304"/>
            </a:xfrm>
            <a:custGeom>
              <a:avLst/>
              <a:gdLst>
                <a:gd name="T0" fmla="*/ 6 w 48"/>
                <a:gd name="T1" fmla="*/ 0 h 48"/>
                <a:gd name="T2" fmla="*/ 0 w 48"/>
                <a:gd name="T3" fmla="*/ 7 h 48"/>
                <a:gd name="T4" fmla="*/ 6 w 48"/>
                <a:gd name="T5" fmla="*/ 13 h 48"/>
                <a:gd name="T6" fmla="*/ 35 w 48"/>
                <a:gd name="T7" fmla="*/ 42 h 48"/>
                <a:gd name="T8" fmla="*/ 42 w 48"/>
                <a:gd name="T9" fmla="*/ 48 h 48"/>
                <a:gd name="T10" fmla="*/ 48 w 48"/>
                <a:gd name="T11" fmla="*/ 42 h 48"/>
                <a:gd name="T12" fmla="*/ 6 w 4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0"/>
                  </a:moveTo>
                  <a:cubicBezTo>
                    <a:pt x="3" y="0"/>
                    <a:pt x="0" y="3"/>
                    <a:pt x="0" y="7"/>
                  </a:cubicBezTo>
                  <a:cubicBezTo>
                    <a:pt x="0" y="10"/>
                    <a:pt x="3" y="13"/>
                    <a:pt x="6" y="13"/>
                  </a:cubicBezTo>
                  <a:cubicBezTo>
                    <a:pt x="22" y="13"/>
                    <a:pt x="35" y="26"/>
                    <a:pt x="35" y="42"/>
                  </a:cubicBezTo>
                  <a:cubicBezTo>
                    <a:pt x="35" y="45"/>
                    <a:pt x="38" y="48"/>
                    <a:pt x="42" y="48"/>
                  </a:cubicBezTo>
                  <a:cubicBezTo>
                    <a:pt x="45" y="48"/>
                    <a:pt x="48" y="45"/>
                    <a:pt x="48" y="42"/>
                  </a:cubicBezTo>
                  <a:cubicBezTo>
                    <a:pt x="48" y="19"/>
                    <a:pt x="29"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7" name="Freeform 24"/>
            <p:cNvSpPr/>
            <p:nvPr/>
          </p:nvSpPr>
          <p:spPr bwMode="auto">
            <a:xfrm>
              <a:off x="5211803" y="2870910"/>
              <a:ext cx="278694" cy="278648"/>
            </a:xfrm>
            <a:custGeom>
              <a:avLst/>
              <a:gdLst>
                <a:gd name="T0" fmla="*/ 6 w 74"/>
                <a:gd name="T1" fmla="*/ 0 h 74"/>
                <a:gd name="T2" fmla="*/ 0 w 74"/>
                <a:gd name="T3" fmla="*/ 7 h 74"/>
                <a:gd name="T4" fmla="*/ 6 w 74"/>
                <a:gd name="T5" fmla="*/ 13 h 74"/>
                <a:gd name="T6" fmla="*/ 61 w 74"/>
                <a:gd name="T7" fmla="*/ 68 h 74"/>
                <a:gd name="T8" fmla="*/ 68 w 74"/>
                <a:gd name="T9" fmla="*/ 74 h 74"/>
                <a:gd name="T10" fmla="*/ 74 w 74"/>
                <a:gd name="T11" fmla="*/ 68 h 74"/>
                <a:gd name="T12" fmla="*/ 6 w 74"/>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4" h="74">
                  <a:moveTo>
                    <a:pt x="6" y="0"/>
                  </a:moveTo>
                  <a:cubicBezTo>
                    <a:pt x="3" y="0"/>
                    <a:pt x="0" y="3"/>
                    <a:pt x="0" y="7"/>
                  </a:cubicBezTo>
                  <a:cubicBezTo>
                    <a:pt x="0" y="10"/>
                    <a:pt x="3" y="13"/>
                    <a:pt x="6" y="13"/>
                  </a:cubicBezTo>
                  <a:cubicBezTo>
                    <a:pt x="37" y="13"/>
                    <a:pt x="61" y="38"/>
                    <a:pt x="61" y="68"/>
                  </a:cubicBezTo>
                  <a:cubicBezTo>
                    <a:pt x="61" y="71"/>
                    <a:pt x="64" y="74"/>
                    <a:pt x="68" y="74"/>
                  </a:cubicBezTo>
                  <a:cubicBezTo>
                    <a:pt x="71" y="74"/>
                    <a:pt x="74" y="71"/>
                    <a:pt x="74" y="68"/>
                  </a:cubicBezTo>
                  <a:cubicBezTo>
                    <a:pt x="74" y="30"/>
                    <a:pt x="44"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sp>
        <p:nvSpPr>
          <p:cNvPr id="21"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rgbClr val="000000">
              <a:lumMod val="50000"/>
              <a:lumOff val="50000"/>
            </a:srgbClr>
          </a:solidFill>
          <a:ln w="9525" cap="flat" cmpd="sng">
            <a:noFill/>
            <a:prstDash val="solid"/>
            <a:round/>
            <a:headEnd type="none" w="med" len="med"/>
            <a:tailEnd type="none" w="med" len="med"/>
          </a:ln>
        </p:spPr>
        <p:txBody>
          <a:bodyPr lIns="68569" tIns="34275" rIns="68569" bIns="34275"/>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015" b="0" i="0" u="none" strike="noStrike" kern="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4"/>
          <p:cNvSpPr>
            <a:spLocks noChangeArrowheads="1"/>
          </p:cNvSpPr>
          <p:nvPr/>
        </p:nvSpPr>
        <p:spPr bwMode="auto">
          <a:xfrm>
            <a:off x="611188" y="1471613"/>
            <a:ext cx="7994650" cy="1822450"/>
          </a:xfrm>
          <a:prstGeom prst="roundRect">
            <a:avLst>
              <a:gd name="adj" fmla="val 11963"/>
            </a:avLst>
          </a:prstGeom>
          <a:solidFill>
            <a:srgbClr val="EBEBEB"/>
          </a:solidFill>
          <a:ln w="57150">
            <a:noFill/>
            <a:miter lim="800000"/>
          </a:ln>
        </p:spPr>
        <p:txBody>
          <a:bodyPr anchor="ct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个数存在一维数组</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A[1..n]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中，在进行顺序查找时，这</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个数的排列</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有序或无序</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其平均查找长度</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ASL</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不同</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2531" name="Rectangle 5"/>
          <p:cNvSpPr>
            <a:spLocks noChangeArrowheads="1"/>
          </p:cNvSpPr>
          <p:nvPr/>
        </p:nvSpPr>
        <p:spPr bwMode="auto">
          <a:xfrm>
            <a:off x="827088" y="125413"/>
            <a:ext cx="40671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练习</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判断对错</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032198" name="Rectangle 6"/>
          <p:cNvSpPr>
            <a:spLocks noChangeArrowheads="1"/>
          </p:cNvSpPr>
          <p:nvPr/>
        </p:nvSpPr>
        <p:spPr bwMode="auto">
          <a:xfrm>
            <a:off x="652463" y="3573463"/>
            <a:ext cx="7993063" cy="2354263"/>
          </a:xfrm>
          <a:prstGeom prst="roundRect">
            <a:avLst>
              <a:gd name="adj" fmla="val 9275"/>
            </a:avLst>
          </a:prstGeom>
          <a:solidFill>
            <a:schemeClr val="accent1">
              <a:lumMod val="40000"/>
              <a:lumOff val="60000"/>
            </a:schemeClr>
          </a:solidFill>
          <a:ln>
            <a:noFill/>
          </a:ln>
        </p:spPr>
        <p:txBody>
          <a:bodyPr anchor="ct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查找概率相等时，</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ASL</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相同；</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查找概率不等时，如果从前向后查找，则按查找概率由大到小排列的有序表其</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ASL</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要比无序表</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ASL</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小。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 name="Group 8"/>
          <p:cNvGrpSpPr/>
          <p:nvPr/>
        </p:nvGrpSpPr>
        <p:grpSpPr>
          <a:xfrm>
            <a:off x="7283450" y="2025650"/>
            <a:ext cx="884238" cy="822325"/>
            <a:chOff x="1428" y="1188"/>
            <a:chExt cx="1704" cy="1368"/>
          </a:xfrm>
        </p:grpSpPr>
        <p:sp>
          <p:nvSpPr>
            <p:cNvPr id="22534" name="Line 9"/>
            <p:cNvSpPr>
              <a:spLocks noChangeShapeType="1"/>
            </p:cNvSpPr>
            <p:nvPr/>
          </p:nvSpPr>
          <p:spPr bwMode="auto">
            <a:xfrm>
              <a:off x="1440" y="1188"/>
              <a:ext cx="1643" cy="1368"/>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2535" name="Line 10"/>
            <p:cNvSpPr>
              <a:spLocks noChangeShapeType="1"/>
            </p:cNvSpPr>
            <p:nvPr/>
          </p:nvSpPr>
          <p:spPr bwMode="auto">
            <a:xfrm flipH="1">
              <a:off x="1428" y="1283"/>
              <a:ext cx="1704" cy="1178"/>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25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032198"/>
                                        </p:tgtEl>
                                        <p:attrNameLst>
                                          <p:attrName>style.visibility</p:attrName>
                                        </p:attrNameLst>
                                      </p:cBhvr>
                                      <p:to>
                                        <p:strVal val="visible"/>
                                      </p:to>
                                    </p:set>
                                    <p:animEffect transition="in" filter="box(in)">
                                      <p:cBhvr>
                                        <p:cTn id="13" dur="500"/>
                                        <p:tgtEl>
                                          <p:spTgt spid="1032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19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xfrm>
            <a:off x="844550" y="236538"/>
            <a:ext cx="6400800" cy="455612"/>
          </a:xfrm>
        </p:spPr>
        <p:txBody>
          <a:bodyPr vert="horz" wrap="square" lIns="91440" tIns="45720" rIns="91440" bIns="45720" anchor="ctr" anchorCtr="0"/>
          <a:p>
            <a:endParaRPr lang="zh-CN" altLang="en-US" dirty="0"/>
          </a:p>
        </p:txBody>
      </p:sp>
      <p:sp>
        <p:nvSpPr>
          <p:cNvPr id="4" name="矩形 3"/>
          <p:cNvSpPr/>
          <p:nvPr/>
        </p:nvSpPr>
        <p:spPr>
          <a:xfrm>
            <a:off x="298450" y="1341438"/>
            <a:ext cx="8547100" cy="1949450"/>
          </a:xfrm>
          <a:prstGeom prst="rect">
            <a:avLst/>
          </a:prstGeom>
        </p:spPr>
        <p:txBody>
          <a:bodyPr>
            <a:spAutoFit/>
          </a:bodyPr>
          <a:lstStyle/>
          <a:p>
            <a:pPr marL="0" marR="0" lvl="0" indent="0" algn="just" defTabSz="914400" rtl="0" eaLnBrk="0" fontAlgn="base" latinLnBrk="0" hangingPunct="0">
              <a:lnSpc>
                <a:spcPct val="150000"/>
              </a:lnSpc>
              <a:spcBef>
                <a:spcPct val="0"/>
              </a:spcBef>
              <a:spcAft>
                <a:spcPts val="0"/>
              </a:spcAft>
              <a:buClrTx/>
              <a:buSzTx/>
              <a:buFontTx/>
              <a:buNone/>
              <a:defRPr/>
            </a:pPr>
            <a:r>
              <a:rPr kumimoji="0" lang="zh-CN"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a:t>
            </a:r>
            <a:r>
              <a:rPr kumimoji="0" lang="zh-CN"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个元素的表做顺序查找时，若查找每个元素的概率相同，则平均查找长度为</a:t>
            </a:r>
            <a:r>
              <a:rPr kumimoji="0" lang="zh-CN" altLang="zh-CN" sz="2800" b="1"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zh-CN" sz="2800" b="1"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1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14300" marR="0" lvl="0" indent="320040" algn="just" defTabSz="914400" rtl="0" eaLnBrk="0" fontAlgn="base" latinLnBrk="0" hangingPunct="0">
              <a:lnSpc>
                <a:spcPct val="150000"/>
              </a:lnSpc>
              <a:spcBef>
                <a:spcPct val="0"/>
              </a:spcBef>
              <a:spcAft>
                <a:spcPts val="0"/>
              </a:spcAft>
              <a:buClrTx/>
              <a:buSzTx/>
              <a:buFontTx/>
              <a:buNone/>
              <a:defRPr/>
            </a:pPr>
            <a:r>
              <a:rPr kumimoji="0" lang="en-US" altLang="zh-CN" sz="2800" b="1"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a:t>
            </a:r>
            <a:r>
              <a:rPr kumimoji="0" lang="zh-CN"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(n-1)/2       B</a:t>
            </a:r>
            <a:r>
              <a:rPr kumimoji="0" lang="zh-CN"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n/2      </a:t>
            </a:r>
            <a:r>
              <a:rPr kumimoji="0" lang="en-US" altLang="zh-CN" sz="28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a:t>
            </a:r>
            <a:r>
              <a:rPr kumimoji="0" lang="zh-CN"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(n+1)/2        D</a:t>
            </a:r>
            <a:r>
              <a:rPr kumimoji="0" lang="zh-CN"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n </a:t>
            </a:r>
            <a:endParaRPr kumimoji="0" lang="zh-CN" altLang="zh-CN" sz="1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4932363" y="2133600"/>
            <a:ext cx="444500"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C</a:t>
            </a:r>
            <a:endPar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矩形 2"/>
          <p:cNvSpPr>
            <a:spLocks noChangeArrowheads="1"/>
          </p:cNvSpPr>
          <p:nvPr/>
        </p:nvSpPr>
        <p:spPr bwMode="auto">
          <a:xfrm>
            <a:off x="0" y="2349500"/>
            <a:ext cx="9144000" cy="4406900"/>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 name="Group 5"/>
          <p:cNvGrpSpPr/>
          <p:nvPr/>
        </p:nvGrpSpPr>
        <p:grpSpPr>
          <a:xfrm>
            <a:off x="415925" y="3281363"/>
            <a:ext cx="6461125" cy="625475"/>
            <a:chOff x="961" y="1653"/>
            <a:chExt cx="4070" cy="394"/>
          </a:xfrm>
        </p:grpSpPr>
        <p:grpSp>
          <p:nvGrpSpPr>
            <p:cNvPr id="34886" name="Group 6"/>
            <p:cNvGrpSpPr/>
            <p:nvPr/>
          </p:nvGrpSpPr>
          <p:grpSpPr>
            <a:xfrm>
              <a:off x="961" y="1657"/>
              <a:ext cx="356" cy="390"/>
              <a:chOff x="975" y="1167"/>
              <a:chExt cx="356" cy="390"/>
            </a:xfrm>
          </p:grpSpPr>
          <p:sp>
            <p:nvSpPr>
              <p:cNvPr id="23556" name="Line 7"/>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57" name="Text Box 8"/>
              <p:cNvSpPr txBox="1">
                <a:spLocks noChangeArrowheads="1"/>
              </p:cNvSpPr>
              <p:nvPr/>
            </p:nvSpPr>
            <p:spPr bwMode="auto">
              <a:xfrm>
                <a:off x="975" y="1307"/>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low</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34887" name="Group 9"/>
            <p:cNvGrpSpPr/>
            <p:nvPr/>
          </p:nvGrpSpPr>
          <p:grpSpPr>
            <a:xfrm>
              <a:off x="4613" y="1653"/>
              <a:ext cx="418" cy="390"/>
              <a:chOff x="975" y="1167"/>
              <a:chExt cx="418" cy="390"/>
            </a:xfrm>
          </p:grpSpPr>
          <p:sp>
            <p:nvSpPr>
              <p:cNvPr id="23559" name="Line 10"/>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0" name="Text Box 11"/>
              <p:cNvSpPr txBox="1">
                <a:spLocks noChangeArrowheads="1"/>
              </p:cNvSpPr>
              <p:nvPr/>
            </p:nvSpPr>
            <p:spPr bwMode="auto">
              <a:xfrm>
                <a:off x="975" y="130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high</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nvGrpSpPr>
          <p:cNvPr id="5" name="Group 12"/>
          <p:cNvGrpSpPr/>
          <p:nvPr/>
        </p:nvGrpSpPr>
        <p:grpSpPr>
          <a:xfrm>
            <a:off x="3286125" y="3246438"/>
            <a:ext cx="606425" cy="619125"/>
            <a:chOff x="975" y="1167"/>
            <a:chExt cx="382" cy="390"/>
          </a:xfrm>
        </p:grpSpPr>
        <p:sp>
          <p:nvSpPr>
            <p:cNvPr id="23562" name="Line 13"/>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63" name="Text Box 14"/>
            <p:cNvSpPr txBox="1">
              <a:spLocks noChangeArrowheads="1"/>
            </p:cNvSpPr>
            <p:nvPr/>
          </p:nvSpPr>
          <p:spPr bwMode="auto">
            <a:xfrm>
              <a:off x="975" y="1307"/>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mid</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6" name="Group 15"/>
          <p:cNvGrpSpPr/>
          <p:nvPr/>
        </p:nvGrpSpPr>
        <p:grpSpPr>
          <a:xfrm>
            <a:off x="479425" y="2532063"/>
            <a:ext cx="8020050" cy="755650"/>
            <a:chOff x="1001" y="1181"/>
            <a:chExt cx="5052" cy="476"/>
          </a:xfrm>
        </p:grpSpPr>
        <p:grpSp>
          <p:nvGrpSpPr>
            <p:cNvPr id="34870" name="Group 16"/>
            <p:cNvGrpSpPr/>
            <p:nvPr/>
          </p:nvGrpSpPr>
          <p:grpSpPr>
            <a:xfrm>
              <a:off x="1001" y="1181"/>
              <a:ext cx="3916" cy="476"/>
              <a:chOff x="1015" y="691"/>
              <a:chExt cx="3916" cy="476"/>
            </a:xfrm>
          </p:grpSpPr>
          <p:sp>
            <p:nvSpPr>
              <p:cNvPr id="23567" name="Text Box 18"/>
              <p:cNvSpPr txBox="1">
                <a:spLocks noChangeArrowheads="1"/>
              </p:cNvSpPr>
              <p:nvPr/>
            </p:nvSpPr>
            <p:spPr bwMode="auto">
              <a:xfrm>
                <a:off x="1015" y="691"/>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3568" name="Rectangle 19"/>
              <p:cNvSpPr>
                <a:spLocks noChangeArrowheads="1"/>
              </p:cNvSpPr>
              <p:nvPr/>
            </p:nvSpPr>
            <p:spPr bwMode="auto">
              <a:xfrm>
                <a:off x="1033" y="912"/>
                <a:ext cx="3879" cy="2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5      13     19     21     37     56      64      75     80     88     92</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3569" name="Line 20"/>
              <p:cNvSpPr>
                <a:spLocks noChangeShapeType="1"/>
              </p:cNvSpPr>
              <p:nvPr/>
            </p:nvSpPr>
            <p:spPr bwMode="auto">
              <a:xfrm>
                <a:off x="1300"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0" name="Line 21"/>
              <p:cNvSpPr>
                <a:spLocks noChangeShapeType="1"/>
              </p:cNvSpPr>
              <p:nvPr/>
            </p:nvSpPr>
            <p:spPr bwMode="auto">
              <a:xfrm>
                <a:off x="1664"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1" name="Line 22"/>
              <p:cNvSpPr>
                <a:spLocks noChangeShapeType="1"/>
              </p:cNvSpPr>
              <p:nvPr/>
            </p:nvSpPr>
            <p:spPr bwMode="auto">
              <a:xfrm>
                <a:off x="2028"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2" name="Line 23"/>
              <p:cNvSpPr>
                <a:spLocks noChangeShapeType="1"/>
              </p:cNvSpPr>
              <p:nvPr/>
            </p:nvSpPr>
            <p:spPr bwMode="auto">
              <a:xfrm>
                <a:off x="2392"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3" name="Line 24"/>
              <p:cNvSpPr>
                <a:spLocks noChangeShapeType="1"/>
              </p:cNvSpPr>
              <p:nvPr/>
            </p:nvSpPr>
            <p:spPr bwMode="auto">
              <a:xfrm>
                <a:off x="2756"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4" name="Line 25"/>
              <p:cNvSpPr>
                <a:spLocks noChangeShapeType="1"/>
              </p:cNvSpPr>
              <p:nvPr/>
            </p:nvSpPr>
            <p:spPr bwMode="auto">
              <a:xfrm>
                <a:off x="3120"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5" name="Line 26"/>
              <p:cNvSpPr>
                <a:spLocks noChangeShapeType="1"/>
              </p:cNvSpPr>
              <p:nvPr/>
            </p:nvSpPr>
            <p:spPr bwMode="auto">
              <a:xfrm>
                <a:off x="3484"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6" name="Line 27"/>
              <p:cNvSpPr>
                <a:spLocks noChangeShapeType="1"/>
              </p:cNvSpPr>
              <p:nvPr/>
            </p:nvSpPr>
            <p:spPr bwMode="auto">
              <a:xfrm>
                <a:off x="3848"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7" name="Line 28"/>
              <p:cNvSpPr>
                <a:spLocks noChangeShapeType="1"/>
              </p:cNvSpPr>
              <p:nvPr/>
            </p:nvSpPr>
            <p:spPr bwMode="auto">
              <a:xfrm>
                <a:off x="4212"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78" name="Line 29"/>
              <p:cNvSpPr>
                <a:spLocks noChangeShapeType="1"/>
              </p:cNvSpPr>
              <p:nvPr/>
            </p:nvSpPr>
            <p:spPr bwMode="auto">
              <a:xfrm>
                <a:off x="4576"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23579" name="AutoShape 30"/>
            <p:cNvSpPr>
              <a:spLocks noChangeArrowheads="1"/>
            </p:cNvSpPr>
            <p:nvPr/>
          </p:nvSpPr>
          <p:spPr bwMode="auto">
            <a:xfrm>
              <a:off x="5031" y="1313"/>
              <a:ext cx="1022" cy="233"/>
            </a:xfrm>
            <a:prstGeom prst="wedgeEllipseCallout">
              <a:avLst>
                <a:gd name="adj1" fmla="val -43750"/>
                <a:gd name="adj2" fmla="val 70000"/>
              </a:avLst>
            </a:prstGeom>
            <a:solidFill>
              <a:schemeClr val="accent1">
                <a:lumMod val="60000"/>
                <a:lumOff val="4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a:ln>
                    <a:noFill/>
                  </a:ln>
                  <a:solidFill>
                    <a:schemeClr val="bg1"/>
                  </a:solidFill>
                  <a:effectLst/>
                  <a:uLnTx/>
                  <a:uFillTx/>
                  <a:latin typeface="+mn-lt"/>
                  <a:ea typeface="+mn-ea"/>
                  <a:cs typeface="+mn-ea"/>
                  <a:sym typeface="+mn-lt"/>
                </a:rPr>
                <a:t>找</a:t>
              </a: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21</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8" name="Group 31"/>
          <p:cNvGrpSpPr/>
          <p:nvPr/>
        </p:nvGrpSpPr>
        <p:grpSpPr>
          <a:xfrm>
            <a:off x="444500" y="3973513"/>
            <a:ext cx="6280150" cy="1385887"/>
            <a:chOff x="979" y="2089"/>
            <a:chExt cx="3956" cy="873"/>
          </a:xfrm>
        </p:grpSpPr>
        <p:sp>
          <p:nvSpPr>
            <p:cNvPr id="23581" name="Text Box 32"/>
            <p:cNvSpPr txBox="1">
              <a:spLocks noChangeArrowheads="1"/>
            </p:cNvSpPr>
            <p:nvPr/>
          </p:nvSpPr>
          <p:spPr bwMode="auto">
            <a:xfrm>
              <a:off x="1019" y="2089"/>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2" name="Rectangle 33"/>
            <p:cNvSpPr>
              <a:spLocks noChangeArrowheads="1"/>
            </p:cNvSpPr>
            <p:nvPr/>
          </p:nvSpPr>
          <p:spPr bwMode="auto">
            <a:xfrm>
              <a:off x="1037" y="2310"/>
              <a:ext cx="3879" cy="2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5      13     19     21     37     56      64      75     80     88     92</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3" name="Line 34"/>
            <p:cNvSpPr>
              <a:spLocks noChangeShapeType="1"/>
            </p:cNvSpPr>
            <p:nvPr/>
          </p:nvSpPr>
          <p:spPr bwMode="auto">
            <a:xfrm>
              <a:off x="1304"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4" name="Line 35"/>
            <p:cNvSpPr>
              <a:spLocks noChangeShapeType="1"/>
            </p:cNvSpPr>
            <p:nvPr/>
          </p:nvSpPr>
          <p:spPr bwMode="auto">
            <a:xfrm>
              <a:off x="1668"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5" name="Line 36"/>
            <p:cNvSpPr>
              <a:spLocks noChangeShapeType="1"/>
            </p:cNvSpPr>
            <p:nvPr/>
          </p:nvSpPr>
          <p:spPr bwMode="auto">
            <a:xfrm>
              <a:off x="2032"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6" name="Line 37"/>
            <p:cNvSpPr>
              <a:spLocks noChangeShapeType="1"/>
            </p:cNvSpPr>
            <p:nvPr/>
          </p:nvSpPr>
          <p:spPr bwMode="auto">
            <a:xfrm>
              <a:off x="2396"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7" name="Line 38"/>
            <p:cNvSpPr>
              <a:spLocks noChangeShapeType="1"/>
            </p:cNvSpPr>
            <p:nvPr/>
          </p:nvSpPr>
          <p:spPr bwMode="auto">
            <a:xfrm>
              <a:off x="2760"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8" name="Line 39"/>
            <p:cNvSpPr>
              <a:spLocks noChangeShapeType="1"/>
            </p:cNvSpPr>
            <p:nvPr/>
          </p:nvSpPr>
          <p:spPr bwMode="auto">
            <a:xfrm>
              <a:off x="3124"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89" name="Line 40"/>
            <p:cNvSpPr>
              <a:spLocks noChangeShapeType="1"/>
            </p:cNvSpPr>
            <p:nvPr/>
          </p:nvSpPr>
          <p:spPr bwMode="auto">
            <a:xfrm>
              <a:off x="3488"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90" name="Line 41"/>
            <p:cNvSpPr>
              <a:spLocks noChangeShapeType="1"/>
            </p:cNvSpPr>
            <p:nvPr/>
          </p:nvSpPr>
          <p:spPr bwMode="auto">
            <a:xfrm>
              <a:off x="3852"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91" name="Line 42"/>
            <p:cNvSpPr>
              <a:spLocks noChangeShapeType="1"/>
            </p:cNvSpPr>
            <p:nvPr/>
          </p:nvSpPr>
          <p:spPr bwMode="auto">
            <a:xfrm>
              <a:off x="4216"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92" name="Line 43"/>
            <p:cNvSpPr>
              <a:spLocks noChangeShapeType="1"/>
            </p:cNvSpPr>
            <p:nvPr/>
          </p:nvSpPr>
          <p:spPr bwMode="auto">
            <a:xfrm>
              <a:off x="4580" y="2309"/>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4861" name="Group 44"/>
            <p:cNvGrpSpPr/>
            <p:nvPr/>
          </p:nvGrpSpPr>
          <p:grpSpPr>
            <a:xfrm>
              <a:off x="979" y="2565"/>
              <a:ext cx="356" cy="390"/>
              <a:chOff x="975" y="1167"/>
              <a:chExt cx="356" cy="390"/>
            </a:xfrm>
          </p:grpSpPr>
          <p:sp>
            <p:nvSpPr>
              <p:cNvPr id="23594" name="Line 45"/>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95" name="Text Box 46"/>
              <p:cNvSpPr txBox="1">
                <a:spLocks noChangeArrowheads="1"/>
              </p:cNvSpPr>
              <p:nvPr/>
            </p:nvSpPr>
            <p:spPr bwMode="auto">
              <a:xfrm>
                <a:off x="975" y="1307"/>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low</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4862" name="Group 47"/>
            <p:cNvGrpSpPr/>
            <p:nvPr/>
          </p:nvGrpSpPr>
          <p:grpSpPr>
            <a:xfrm>
              <a:off x="2419" y="2572"/>
              <a:ext cx="418" cy="390"/>
              <a:chOff x="975" y="1167"/>
              <a:chExt cx="418" cy="390"/>
            </a:xfrm>
          </p:grpSpPr>
          <p:sp>
            <p:nvSpPr>
              <p:cNvPr id="23597" name="Line 48"/>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598" name="Text Box 49"/>
              <p:cNvSpPr txBox="1">
                <a:spLocks noChangeArrowheads="1"/>
              </p:cNvSpPr>
              <p:nvPr/>
            </p:nvSpPr>
            <p:spPr bwMode="auto">
              <a:xfrm>
                <a:off x="975" y="130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high</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4863" name="Group 50"/>
            <p:cNvGrpSpPr/>
            <p:nvPr/>
          </p:nvGrpSpPr>
          <p:grpSpPr>
            <a:xfrm>
              <a:off x="1709" y="2572"/>
              <a:ext cx="382" cy="390"/>
              <a:chOff x="975" y="1167"/>
              <a:chExt cx="382" cy="390"/>
            </a:xfrm>
          </p:grpSpPr>
          <p:sp>
            <p:nvSpPr>
              <p:cNvPr id="23600" name="Line 51"/>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01" name="Text Box 52"/>
              <p:cNvSpPr txBox="1">
                <a:spLocks noChangeArrowheads="1"/>
              </p:cNvSpPr>
              <p:nvPr/>
            </p:nvSpPr>
            <p:spPr bwMode="auto">
              <a:xfrm>
                <a:off x="975" y="1307"/>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mid</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nvGrpSpPr>
          <p:cNvPr id="12" name="Group 53"/>
          <p:cNvGrpSpPr/>
          <p:nvPr/>
        </p:nvGrpSpPr>
        <p:grpSpPr>
          <a:xfrm>
            <a:off x="519113" y="5308600"/>
            <a:ext cx="6216650" cy="1373188"/>
            <a:chOff x="1026" y="2930"/>
            <a:chExt cx="3916" cy="865"/>
          </a:xfrm>
        </p:grpSpPr>
        <p:sp>
          <p:nvSpPr>
            <p:cNvPr id="23603" name="Text Box 54"/>
            <p:cNvSpPr txBox="1">
              <a:spLocks noChangeArrowheads="1"/>
            </p:cNvSpPr>
            <p:nvPr/>
          </p:nvSpPr>
          <p:spPr bwMode="auto">
            <a:xfrm>
              <a:off x="1026" y="2930"/>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4828" name="Group 55"/>
            <p:cNvGrpSpPr/>
            <p:nvPr/>
          </p:nvGrpSpPr>
          <p:grpSpPr>
            <a:xfrm>
              <a:off x="1044" y="3150"/>
              <a:ext cx="3879" cy="645"/>
              <a:chOff x="1058" y="2660"/>
              <a:chExt cx="3879" cy="645"/>
            </a:xfrm>
          </p:grpSpPr>
          <p:sp>
            <p:nvSpPr>
              <p:cNvPr id="23605" name="Rectangle 56"/>
              <p:cNvSpPr>
                <a:spLocks noChangeArrowheads="1"/>
              </p:cNvSpPr>
              <p:nvPr/>
            </p:nvSpPr>
            <p:spPr bwMode="auto">
              <a:xfrm>
                <a:off x="1058" y="2661"/>
                <a:ext cx="3879" cy="2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5      13     19     </a:t>
                </a: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21</a:t>
                </a: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37     56      64      75     80     88     92</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06" name="Line 57"/>
              <p:cNvSpPr>
                <a:spLocks noChangeShapeType="1"/>
              </p:cNvSpPr>
              <p:nvPr/>
            </p:nvSpPr>
            <p:spPr bwMode="auto">
              <a:xfrm>
                <a:off x="1325"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07" name="Line 58"/>
              <p:cNvSpPr>
                <a:spLocks noChangeShapeType="1"/>
              </p:cNvSpPr>
              <p:nvPr/>
            </p:nvSpPr>
            <p:spPr bwMode="auto">
              <a:xfrm>
                <a:off x="1689"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08" name="Line 59"/>
              <p:cNvSpPr>
                <a:spLocks noChangeShapeType="1"/>
              </p:cNvSpPr>
              <p:nvPr/>
            </p:nvSpPr>
            <p:spPr bwMode="auto">
              <a:xfrm>
                <a:off x="2053"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09" name="Line 60"/>
              <p:cNvSpPr>
                <a:spLocks noChangeShapeType="1"/>
              </p:cNvSpPr>
              <p:nvPr/>
            </p:nvSpPr>
            <p:spPr bwMode="auto">
              <a:xfrm>
                <a:off x="2417"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10" name="Line 61"/>
              <p:cNvSpPr>
                <a:spLocks noChangeShapeType="1"/>
              </p:cNvSpPr>
              <p:nvPr/>
            </p:nvSpPr>
            <p:spPr bwMode="auto">
              <a:xfrm>
                <a:off x="2781"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11" name="Line 62"/>
              <p:cNvSpPr>
                <a:spLocks noChangeShapeType="1"/>
              </p:cNvSpPr>
              <p:nvPr/>
            </p:nvSpPr>
            <p:spPr bwMode="auto">
              <a:xfrm>
                <a:off x="3145"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12" name="Line 63"/>
              <p:cNvSpPr>
                <a:spLocks noChangeShapeType="1"/>
              </p:cNvSpPr>
              <p:nvPr/>
            </p:nvSpPr>
            <p:spPr bwMode="auto">
              <a:xfrm>
                <a:off x="3509"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13" name="Line 64"/>
              <p:cNvSpPr>
                <a:spLocks noChangeShapeType="1"/>
              </p:cNvSpPr>
              <p:nvPr/>
            </p:nvSpPr>
            <p:spPr bwMode="auto">
              <a:xfrm>
                <a:off x="3873"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14" name="Line 65"/>
              <p:cNvSpPr>
                <a:spLocks noChangeShapeType="1"/>
              </p:cNvSpPr>
              <p:nvPr/>
            </p:nvSpPr>
            <p:spPr bwMode="auto">
              <a:xfrm>
                <a:off x="4237"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15" name="Line 66"/>
              <p:cNvSpPr>
                <a:spLocks noChangeShapeType="1"/>
              </p:cNvSpPr>
              <p:nvPr/>
            </p:nvSpPr>
            <p:spPr bwMode="auto">
              <a:xfrm>
                <a:off x="4601" y="266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4840" name="Group 67"/>
              <p:cNvGrpSpPr/>
              <p:nvPr/>
            </p:nvGrpSpPr>
            <p:grpSpPr>
              <a:xfrm>
                <a:off x="1932" y="2915"/>
                <a:ext cx="356" cy="390"/>
                <a:chOff x="975" y="1167"/>
                <a:chExt cx="356" cy="390"/>
              </a:xfrm>
            </p:grpSpPr>
            <p:sp>
              <p:nvSpPr>
                <p:cNvPr id="23617" name="Line 68"/>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18" name="Text Box 69"/>
                <p:cNvSpPr txBox="1">
                  <a:spLocks noChangeArrowheads="1"/>
                </p:cNvSpPr>
                <p:nvPr/>
              </p:nvSpPr>
              <p:spPr bwMode="auto">
                <a:xfrm>
                  <a:off x="975" y="1307"/>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low</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4841" name="Group 70"/>
              <p:cNvGrpSpPr/>
              <p:nvPr/>
            </p:nvGrpSpPr>
            <p:grpSpPr>
              <a:xfrm>
                <a:off x="2507" y="2912"/>
                <a:ext cx="418" cy="390"/>
                <a:chOff x="975" y="1167"/>
                <a:chExt cx="418" cy="390"/>
              </a:xfrm>
            </p:grpSpPr>
            <p:sp>
              <p:nvSpPr>
                <p:cNvPr id="23620" name="Line 71"/>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21" name="Text Box 72"/>
                <p:cNvSpPr txBox="1">
                  <a:spLocks noChangeArrowheads="1"/>
                </p:cNvSpPr>
                <p:nvPr/>
              </p:nvSpPr>
              <p:spPr bwMode="auto">
                <a:xfrm>
                  <a:off x="975" y="130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high</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4842" name="Group 73"/>
              <p:cNvGrpSpPr/>
              <p:nvPr/>
            </p:nvGrpSpPr>
            <p:grpSpPr>
              <a:xfrm>
                <a:off x="2185" y="2912"/>
                <a:ext cx="382" cy="390"/>
                <a:chOff x="975" y="1167"/>
                <a:chExt cx="382" cy="390"/>
              </a:xfrm>
            </p:grpSpPr>
            <p:sp>
              <p:nvSpPr>
                <p:cNvPr id="23623" name="Line 74"/>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624" name="Text Box 75"/>
                <p:cNvSpPr txBox="1">
                  <a:spLocks noChangeArrowheads="1"/>
                </p:cNvSpPr>
                <p:nvPr/>
              </p:nvSpPr>
              <p:spPr bwMode="auto">
                <a:xfrm>
                  <a:off x="975" y="1307"/>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mid</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sp>
        <p:nvSpPr>
          <p:cNvPr id="23625" name="Rectangle 80"/>
          <p:cNvSpPr>
            <a:spLocks noChangeArrowheads="1"/>
          </p:cNvSpPr>
          <p:nvPr/>
        </p:nvSpPr>
        <p:spPr bwMode="auto">
          <a:xfrm>
            <a:off x="822325" y="205105"/>
            <a:ext cx="5031105" cy="516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折半查找（）有序表</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23626" name="Rectangle 81"/>
          <p:cNvSpPr>
            <a:spLocks noChangeArrowheads="1"/>
          </p:cNvSpPr>
          <p:nvPr/>
        </p:nvSpPr>
        <p:spPr bwMode="auto">
          <a:xfrm>
            <a:off x="415925" y="865188"/>
            <a:ext cx="8283575" cy="1400175"/>
          </a:xfrm>
          <a:prstGeom prst="rect">
            <a:avLst/>
          </a:prstGeom>
          <a:noFill/>
          <a:ln>
            <a:noFill/>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k==R[mid].key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，查找成功</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k&lt;R[mid].key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，则</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high=mid-1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k&gt;R[mid].key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，则</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low=mid+1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5" name="动作按钮: 前进或下一项 74">
            <a:hlinkClick r:id="rId1" action="ppaction://hlinkfile" highlightClick="1"/>
          </p:cNvPr>
          <p:cNvSpPr/>
          <p:nvPr/>
        </p:nvSpPr>
        <p:spPr bwMode="auto">
          <a:xfrm>
            <a:off x="6228080" y="260033"/>
            <a:ext cx="701675" cy="390525"/>
          </a:xfrm>
          <a:prstGeom prst="actionButtonForwardNex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仿宋_GB2312" panose="0201060903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out)">
                                      <p:cBhvr>
                                        <p:cTn id="17" dur="500"/>
                                        <p:tgtEl>
                                          <p:spTgt spid="5"/>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ox(out)">
                                      <p:cBhvr>
                                        <p:cTn id="27" dur="500"/>
                                        <p:tgtEl>
                                          <p:spTgt spid="12"/>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矩形 73"/>
          <p:cNvSpPr>
            <a:spLocks noChangeArrowheads="1"/>
          </p:cNvSpPr>
          <p:nvPr/>
        </p:nvSpPr>
        <p:spPr bwMode="auto">
          <a:xfrm>
            <a:off x="0" y="2565400"/>
            <a:ext cx="9144000" cy="4191000"/>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 name="Group 4"/>
          <p:cNvGrpSpPr/>
          <p:nvPr/>
        </p:nvGrpSpPr>
        <p:grpSpPr>
          <a:xfrm>
            <a:off x="-333375" y="2686050"/>
            <a:ext cx="9043988" cy="1374775"/>
            <a:chOff x="542" y="691"/>
            <a:chExt cx="5696" cy="866"/>
          </a:xfrm>
        </p:grpSpPr>
        <p:grpSp>
          <p:nvGrpSpPr>
            <p:cNvPr id="35890" name="Group 5"/>
            <p:cNvGrpSpPr/>
            <p:nvPr/>
          </p:nvGrpSpPr>
          <p:grpSpPr>
            <a:xfrm>
              <a:off x="542" y="691"/>
              <a:ext cx="4389" cy="476"/>
              <a:chOff x="542" y="691"/>
              <a:chExt cx="4389" cy="476"/>
            </a:xfrm>
          </p:grpSpPr>
          <p:sp>
            <p:nvSpPr>
              <p:cNvPr id="24580" name="Text Box 6"/>
              <p:cNvSpPr txBox="1">
                <a:spLocks noChangeArrowheads="1"/>
              </p:cNvSpPr>
              <p:nvPr/>
            </p:nvSpPr>
            <p:spPr bwMode="auto">
              <a:xfrm>
                <a:off x="542" y="806"/>
                <a:ext cx="1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 </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1" name="Text Box 7"/>
              <p:cNvSpPr txBox="1">
                <a:spLocks noChangeArrowheads="1"/>
              </p:cNvSpPr>
              <p:nvPr/>
            </p:nvSpPr>
            <p:spPr bwMode="auto">
              <a:xfrm>
                <a:off x="1015" y="691"/>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2" name="Rectangle 8"/>
              <p:cNvSpPr>
                <a:spLocks noChangeArrowheads="1"/>
              </p:cNvSpPr>
              <p:nvPr/>
            </p:nvSpPr>
            <p:spPr bwMode="auto">
              <a:xfrm>
                <a:off x="1033" y="912"/>
                <a:ext cx="3879" cy="2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5      13     19     21     37     56      64      75     80     88     92</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3" name="Line 9"/>
              <p:cNvSpPr>
                <a:spLocks noChangeShapeType="1"/>
              </p:cNvSpPr>
              <p:nvPr/>
            </p:nvSpPr>
            <p:spPr bwMode="auto">
              <a:xfrm>
                <a:off x="1300"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4" name="Line 10"/>
              <p:cNvSpPr>
                <a:spLocks noChangeShapeType="1"/>
              </p:cNvSpPr>
              <p:nvPr/>
            </p:nvSpPr>
            <p:spPr bwMode="auto">
              <a:xfrm>
                <a:off x="1664"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5" name="Line 11"/>
              <p:cNvSpPr>
                <a:spLocks noChangeShapeType="1"/>
              </p:cNvSpPr>
              <p:nvPr/>
            </p:nvSpPr>
            <p:spPr bwMode="auto">
              <a:xfrm>
                <a:off x="2028"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6" name="Line 12"/>
              <p:cNvSpPr>
                <a:spLocks noChangeShapeType="1"/>
              </p:cNvSpPr>
              <p:nvPr/>
            </p:nvSpPr>
            <p:spPr bwMode="auto">
              <a:xfrm>
                <a:off x="2392"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7" name="Line 13"/>
              <p:cNvSpPr>
                <a:spLocks noChangeShapeType="1"/>
              </p:cNvSpPr>
              <p:nvPr/>
            </p:nvSpPr>
            <p:spPr bwMode="auto">
              <a:xfrm>
                <a:off x="2763"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8" name="Line 14"/>
              <p:cNvSpPr>
                <a:spLocks noChangeShapeType="1"/>
              </p:cNvSpPr>
              <p:nvPr/>
            </p:nvSpPr>
            <p:spPr bwMode="auto">
              <a:xfrm>
                <a:off x="3127"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89" name="Line 15"/>
              <p:cNvSpPr>
                <a:spLocks noChangeShapeType="1"/>
              </p:cNvSpPr>
              <p:nvPr/>
            </p:nvSpPr>
            <p:spPr bwMode="auto">
              <a:xfrm>
                <a:off x="3484"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90" name="Line 16"/>
              <p:cNvSpPr>
                <a:spLocks noChangeShapeType="1"/>
              </p:cNvSpPr>
              <p:nvPr/>
            </p:nvSpPr>
            <p:spPr bwMode="auto">
              <a:xfrm>
                <a:off x="3848"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91" name="Line 17"/>
              <p:cNvSpPr>
                <a:spLocks noChangeShapeType="1"/>
              </p:cNvSpPr>
              <p:nvPr/>
            </p:nvSpPr>
            <p:spPr bwMode="auto">
              <a:xfrm>
                <a:off x="4212"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92" name="Line 18"/>
              <p:cNvSpPr>
                <a:spLocks noChangeShapeType="1"/>
              </p:cNvSpPr>
              <p:nvPr/>
            </p:nvSpPr>
            <p:spPr bwMode="auto">
              <a:xfrm>
                <a:off x="4576" y="911"/>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5891" name="Group 19"/>
            <p:cNvGrpSpPr/>
            <p:nvPr/>
          </p:nvGrpSpPr>
          <p:grpSpPr>
            <a:xfrm>
              <a:off x="975" y="1167"/>
              <a:ext cx="356" cy="390"/>
              <a:chOff x="975" y="1167"/>
              <a:chExt cx="356" cy="390"/>
            </a:xfrm>
          </p:grpSpPr>
          <p:sp>
            <p:nvSpPr>
              <p:cNvPr id="24594" name="Line 20"/>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95" name="Text Box 21"/>
              <p:cNvSpPr txBox="1">
                <a:spLocks noChangeArrowheads="1"/>
              </p:cNvSpPr>
              <p:nvPr/>
            </p:nvSpPr>
            <p:spPr bwMode="auto">
              <a:xfrm>
                <a:off x="975" y="1307"/>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low</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5892" name="Group 22"/>
            <p:cNvGrpSpPr/>
            <p:nvPr/>
          </p:nvGrpSpPr>
          <p:grpSpPr>
            <a:xfrm>
              <a:off x="4627" y="1163"/>
              <a:ext cx="418" cy="390"/>
              <a:chOff x="975" y="1167"/>
              <a:chExt cx="418" cy="390"/>
            </a:xfrm>
          </p:grpSpPr>
          <p:sp>
            <p:nvSpPr>
              <p:cNvPr id="24597" name="Line 23"/>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598" name="Text Box 24"/>
              <p:cNvSpPr txBox="1">
                <a:spLocks noChangeArrowheads="1"/>
              </p:cNvSpPr>
              <p:nvPr/>
            </p:nvSpPr>
            <p:spPr bwMode="auto">
              <a:xfrm>
                <a:off x="975" y="130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high</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5893" name="Group 25"/>
            <p:cNvGrpSpPr/>
            <p:nvPr/>
          </p:nvGrpSpPr>
          <p:grpSpPr>
            <a:xfrm>
              <a:off x="2783" y="1141"/>
              <a:ext cx="382" cy="390"/>
              <a:chOff x="975" y="1167"/>
              <a:chExt cx="382" cy="390"/>
            </a:xfrm>
          </p:grpSpPr>
          <p:sp>
            <p:nvSpPr>
              <p:cNvPr id="24600" name="Line 26"/>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01" name="Text Box 27"/>
              <p:cNvSpPr txBox="1">
                <a:spLocks noChangeArrowheads="1"/>
              </p:cNvSpPr>
              <p:nvPr/>
            </p:nvSpPr>
            <p:spPr bwMode="auto">
              <a:xfrm>
                <a:off x="975" y="1307"/>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mid</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24602" name="AutoShape 28"/>
            <p:cNvSpPr>
              <a:spLocks noChangeArrowheads="1"/>
            </p:cNvSpPr>
            <p:nvPr/>
          </p:nvSpPr>
          <p:spPr bwMode="auto">
            <a:xfrm>
              <a:off x="5216" y="825"/>
              <a:ext cx="1022" cy="233"/>
            </a:xfrm>
            <a:prstGeom prst="wedgeEllipseCallout">
              <a:avLst>
                <a:gd name="adj1" fmla="val -43750"/>
                <a:gd name="adj2" fmla="val 70000"/>
              </a:avLst>
            </a:prstGeom>
            <a:solidFill>
              <a:schemeClr val="accent1">
                <a:lumMod val="60000"/>
                <a:lumOff val="4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bg1"/>
                  </a:solidFill>
                  <a:effectLst/>
                  <a:uLnTx/>
                  <a:uFillTx/>
                  <a:latin typeface="+mn-lt"/>
                  <a:ea typeface="+mn-ea"/>
                  <a:cs typeface="+mn-ea"/>
                  <a:sym typeface="+mn-lt"/>
                </a:rPr>
                <a:t>找</a:t>
              </a:r>
              <a:r>
                <a:rPr kumimoji="0" lang="en-US" altLang="zh-CN" sz="2000" b="1" i="0" u="none" strike="noStrike" kern="1200" cap="none" spc="0" normalizeH="0" baseline="0" noProof="0" dirty="0">
                  <a:ln>
                    <a:noFill/>
                  </a:ln>
                  <a:solidFill>
                    <a:schemeClr val="bg1"/>
                  </a:solidFill>
                  <a:effectLst/>
                  <a:uLnTx/>
                  <a:uFillTx/>
                  <a:latin typeface="+mn-lt"/>
                  <a:ea typeface="+mn-ea"/>
                  <a:cs typeface="+mn-ea"/>
                  <a:sym typeface="+mn-lt"/>
                </a:rPr>
                <a:t>70</a:t>
              </a:r>
              <a:endParaRPr kumimoji="0" lang="en-US" altLang="zh-CN" sz="2000" b="1" i="0" u="none" strike="noStrike" kern="1200" cap="none" spc="0" normalizeH="0" baseline="0" noProof="0" dirty="0">
                <a:ln>
                  <a:noFill/>
                </a:ln>
                <a:solidFill>
                  <a:schemeClr val="bg1"/>
                </a:solidFill>
                <a:effectLst/>
                <a:uLnTx/>
                <a:uFillTx/>
                <a:latin typeface="+mn-lt"/>
                <a:ea typeface="+mn-ea"/>
                <a:cs typeface="+mn-ea"/>
                <a:sym typeface="+mn-lt"/>
              </a:endParaRPr>
            </a:p>
          </p:txBody>
        </p:sp>
      </p:grpSp>
      <p:grpSp>
        <p:nvGrpSpPr>
          <p:cNvPr id="7" name="Group 29"/>
          <p:cNvGrpSpPr/>
          <p:nvPr/>
        </p:nvGrpSpPr>
        <p:grpSpPr>
          <a:xfrm>
            <a:off x="393700" y="3970338"/>
            <a:ext cx="6380163" cy="1368425"/>
            <a:chOff x="933" y="1410"/>
            <a:chExt cx="4018" cy="862"/>
          </a:xfrm>
        </p:grpSpPr>
        <p:sp>
          <p:nvSpPr>
            <p:cNvPr id="24604" name="Text Box 30"/>
            <p:cNvSpPr txBox="1">
              <a:spLocks noChangeArrowheads="1"/>
            </p:cNvSpPr>
            <p:nvPr/>
          </p:nvSpPr>
          <p:spPr bwMode="auto">
            <a:xfrm>
              <a:off x="933" y="1410"/>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05" name="Rectangle 31"/>
            <p:cNvSpPr>
              <a:spLocks noChangeArrowheads="1"/>
            </p:cNvSpPr>
            <p:nvPr/>
          </p:nvSpPr>
          <p:spPr bwMode="auto">
            <a:xfrm>
              <a:off x="951" y="1631"/>
              <a:ext cx="3879" cy="2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5      13     19     21     37     56      64      75     80     88     92</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06" name="Line 32"/>
            <p:cNvSpPr>
              <a:spLocks noChangeShapeType="1"/>
            </p:cNvSpPr>
            <p:nvPr/>
          </p:nvSpPr>
          <p:spPr bwMode="auto">
            <a:xfrm>
              <a:off x="1218"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07" name="Line 33"/>
            <p:cNvSpPr>
              <a:spLocks noChangeShapeType="1"/>
            </p:cNvSpPr>
            <p:nvPr/>
          </p:nvSpPr>
          <p:spPr bwMode="auto">
            <a:xfrm>
              <a:off x="1582"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08" name="Line 34"/>
            <p:cNvSpPr>
              <a:spLocks noChangeShapeType="1"/>
            </p:cNvSpPr>
            <p:nvPr/>
          </p:nvSpPr>
          <p:spPr bwMode="auto">
            <a:xfrm>
              <a:off x="1946"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09" name="Line 35"/>
            <p:cNvSpPr>
              <a:spLocks noChangeShapeType="1"/>
            </p:cNvSpPr>
            <p:nvPr/>
          </p:nvSpPr>
          <p:spPr bwMode="auto">
            <a:xfrm>
              <a:off x="2310"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10" name="Line 36"/>
            <p:cNvSpPr>
              <a:spLocks noChangeShapeType="1"/>
            </p:cNvSpPr>
            <p:nvPr/>
          </p:nvSpPr>
          <p:spPr bwMode="auto">
            <a:xfrm>
              <a:off x="2674"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11" name="Line 37"/>
            <p:cNvSpPr>
              <a:spLocks noChangeShapeType="1"/>
            </p:cNvSpPr>
            <p:nvPr/>
          </p:nvSpPr>
          <p:spPr bwMode="auto">
            <a:xfrm>
              <a:off x="3038"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12" name="Line 38"/>
            <p:cNvSpPr>
              <a:spLocks noChangeShapeType="1"/>
            </p:cNvSpPr>
            <p:nvPr/>
          </p:nvSpPr>
          <p:spPr bwMode="auto">
            <a:xfrm>
              <a:off x="3402"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13" name="Line 39"/>
            <p:cNvSpPr>
              <a:spLocks noChangeShapeType="1"/>
            </p:cNvSpPr>
            <p:nvPr/>
          </p:nvSpPr>
          <p:spPr bwMode="auto">
            <a:xfrm>
              <a:off x="3766"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14" name="Line 40"/>
            <p:cNvSpPr>
              <a:spLocks noChangeShapeType="1"/>
            </p:cNvSpPr>
            <p:nvPr/>
          </p:nvSpPr>
          <p:spPr bwMode="auto">
            <a:xfrm>
              <a:off x="4130"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15" name="Line 41"/>
            <p:cNvSpPr>
              <a:spLocks noChangeShapeType="1"/>
            </p:cNvSpPr>
            <p:nvPr/>
          </p:nvSpPr>
          <p:spPr bwMode="auto">
            <a:xfrm>
              <a:off x="4494" y="1630"/>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5881" name="Group 42"/>
            <p:cNvGrpSpPr/>
            <p:nvPr/>
          </p:nvGrpSpPr>
          <p:grpSpPr>
            <a:xfrm>
              <a:off x="3060" y="1875"/>
              <a:ext cx="356" cy="390"/>
              <a:chOff x="975" y="1167"/>
              <a:chExt cx="356" cy="390"/>
            </a:xfrm>
          </p:grpSpPr>
          <p:sp>
            <p:nvSpPr>
              <p:cNvPr id="24617" name="Line 43"/>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18" name="Text Box 44"/>
              <p:cNvSpPr txBox="1">
                <a:spLocks noChangeArrowheads="1"/>
              </p:cNvSpPr>
              <p:nvPr/>
            </p:nvSpPr>
            <p:spPr bwMode="auto">
              <a:xfrm>
                <a:off x="975" y="1307"/>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low</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5882" name="Group 45"/>
            <p:cNvGrpSpPr/>
            <p:nvPr/>
          </p:nvGrpSpPr>
          <p:grpSpPr>
            <a:xfrm>
              <a:off x="4533" y="1882"/>
              <a:ext cx="418" cy="390"/>
              <a:chOff x="975" y="1167"/>
              <a:chExt cx="418" cy="390"/>
            </a:xfrm>
          </p:grpSpPr>
          <p:sp>
            <p:nvSpPr>
              <p:cNvPr id="24620" name="Line 46"/>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21" name="Text Box 47"/>
              <p:cNvSpPr txBox="1">
                <a:spLocks noChangeArrowheads="1"/>
              </p:cNvSpPr>
              <p:nvPr/>
            </p:nvSpPr>
            <p:spPr bwMode="auto">
              <a:xfrm>
                <a:off x="975" y="130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high</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5883" name="Group 48"/>
            <p:cNvGrpSpPr/>
            <p:nvPr/>
          </p:nvGrpSpPr>
          <p:grpSpPr>
            <a:xfrm>
              <a:off x="3835" y="1882"/>
              <a:ext cx="382" cy="390"/>
              <a:chOff x="975" y="1167"/>
              <a:chExt cx="382" cy="390"/>
            </a:xfrm>
          </p:grpSpPr>
          <p:sp>
            <p:nvSpPr>
              <p:cNvPr id="24623" name="Line 49"/>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24" name="Text Box 50"/>
              <p:cNvSpPr txBox="1">
                <a:spLocks noChangeArrowheads="1"/>
              </p:cNvSpPr>
              <p:nvPr/>
            </p:nvSpPr>
            <p:spPr bwMode="auto">
              <a:xfrm>
                <a:off x="975" y="1307"/>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mid</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nvGrpSpPr>
          <p:cNvPr id="11" name="Group 72"/>
          <p:cNvGrpSpPr/>
          <p:nvPr/>
        </p:nvGrpSpPr>
        <p:grpSpPr>
          <a:xfrm>
            <a:off x="436563" y="5313363"/>
            <a:ext cx="6216650" cy="1368425"/>
            <a:chOff x="974" y="2406"/>
            <a:chExt cx="3916" cy="862"/>
          </a:xfrm>
        </p:grpSpPr>
        <p:sp>
          <p:nvSpPr>
            <p:cNvPr id="24626" name="Text Box 73"/>
            <p:cNvSpPr txBox="1">
              <a:spLocks noChangeArrowheads="1"/>
            </p:cNvSpPr>
            <p:nvPr/>
          </p:nvSpPr>
          <p:spPr bwMode="auto">
            <a:xfrm>
              <a:off x="974" y="2406"/>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27" name="Rectangle 74"/>
            <p:cNvSpPr>
              <a:spLocks noChangeArrowheads="1"/>
            </p:cNvSpPr>
            <p:nvPr/>
          </p:nvSpPr>
          <p:spPr bwMode="auto">
            <a:xfrm>
              <a:off x="992" y="2627"/>
              <a:ext cx="3879" cy="25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5      13     19     21     37     56      64      75     80     88     92</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28" name="Line 75"/>
            <p:cNvSpPr>
              <a:spLocks noChangeShapeType="1"/>
            </p:cNvSpPr>
            <p:nvPr/>
          </p:nvSpPr>
          <p:spPr bwMode="auto">
            <a:xfrm>
              <a:off x="1259"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29" name="Line 76"/>
            <p:cNvSpPr>
              <a:spLocks noChangeShapeType="1"/>
            </p:cNvSpPr>
            <p:nvPr/>
          </p:nvSpPr>
          <p:spPr bwMode="auto">
            <a:xfrm>
              <a:off x="1623"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30" name="Line 77"/>
            <p:cNvSpPr>
              <a:spLocks noChangeShapeType="1"/>
            </p:cNvSpPr>
            <p:nvPr/>
          </p:nvSpPr>
          <p:spPr bwMode="auto">
            <a:xfrm>
              <a:off x="1987"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31" name="Line 78"/>
            <p:cNvSpPr>
              <a:spLocks noChangeShapeType="1"/>
            </p:cNvSpPr>
            <p:nvPr/>
          </p:nvSpPr>
          <p:spPr bwMode="auto">
            <a:xfrm>
              <a:off x="2351"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32" name="Line 79"/>
            <p:cNvSpPr>
              <a:spLocks noChangeShapeType="1"/>
            </p:cNvSpPr>
            <p:nvPr/>
          </p:nvSpPr>
          <p:spPr bwMode="auto">
            <a:xfrm>
              <a:off x="2715"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33" name="Line 80"/>
            <p:cNvSpPr>
              <a:spLocks noChangeShapeType="1"/>
            </p:cNvSpPr>
            <p:nvPr/>
          </p:nvSpPr>
          <p:spPr bwMode="auto">
            <a:xfrm>
              <a:off x="3079"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34" name="Line 81"/>
            <p:cNvSpPr>
              <a:spLocks noChangeShapeType="1"/>
            </p:cNvSpPr>
            <p:nvPr/>
          </p:nvSpPr>
          <p:spPr bwMode="auto">
            <a:xfrm>
              <a:off x="3443"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35" name="Line 82"/>
            <p:cNvSpPr>
              <a:spLocks noChangeShapeType="1"/>
            </p:cNvSpPr>
            <p:nvPr/>
          </p:nvSpPr>
          <p:spPr bwMode="auto">
            <a:xfrm>
              <a:off x="3807"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36" name="Line 83"/>
            <p:cNvSpPr>
              <a:spLocks noChangeShapeType="1"/>
            </p:cNvSpPr>
            <p:nvPr/>
          </p:nvSpPr>
          <p:spPr bwMode="auto">
            <a:xfrm>
              <a:off x="4171"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37" name="Line 84"/>
            <p:cNvSpPr>
              <a:spLocks noChangeShapeType="1"/>
            </p:cNvSpPr>
            <p:nvPr/>
          </p:nvSpPr>
          <p:spPr bwMode="auto">
            <a:xfrm>
              <a:off x="4535" y="262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5860" name="Group 85"/>
            <p:cNvGrpSpPr/>
            <p:nvPr/>
          </p:nvGrpSpPr>
          <p:grpSpPr>
            <a:xfrm>
              <a:off x="3001" y="2860"/>
              <a:ext cx="356" cy="390"/>
              <a:chOff x="975" y="1167"/>
              <a:chExt cx="356" cy="390"/>
            </a:xfrm>
          </p:grpSpPr>
          <p:sp>
            <p:nvSpPr>
              <p:cNvPr id="24639" name="Line 86"/>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40" name="Text Box 87"/>
              <p:cNvSpPr txBox="1">
                <a:spLocks noChangeArrowheads="1"/>
              </p:cNvSpPr>
              <p:nvPr/>
            </p:nvSpPr>
            <p:spPr bwMode="auto">
              <a:xfrm>
                <a:off x="975" y="1307"/>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low</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5861" name="Group 88"/>
            <p:cNvGrpSpPr/>
            <p:nvPr/>
          </p:nvGrpSpPr>
          <p:grpSpPr>
            <a:xfrm>
              <a:off x="3607" y="2878"/>
              <a:ext cx="418" cy="390"/>
              <a:chOff x="975" y="1167"/>
              <a:chExt cx="418" cy="390"/>
            </a:xfrm>
          </p:grpSpPr>
          <p:sp>
            <p:nvSpPr>
              <p:cNvPr id="24642" name="Line 89"/>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43" name="Text Box 90"/>
              <p:cNvSpPr txBox="1">
                <a:spLocks noChangeArrowheads="1"/>
              </p:cNvSpPr>
              <p:nvPr/>
            </p:nvSpPr>
            <p:spPr bwMode="auto">
              <a:xfrm>
                <a:off x="975" y="130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high</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35862" name="Group 91"/>
            <p:cNvGrpSpPr/>
            <p:nvPr/>
          </p:nvGrpSpPr>
          <p:grpSpPr>
            <a:xfrm>
              <a:off x="3276" y="2856"/>
              <a:ext cx="382" cy="390"/>
              <a:chOff x="975" y="1167"/>
              <a:chExt cx="382" cy="390"/>
            </a:xfrm>
          </p:grpSpPr>
          <p:sp>
            <p:nvSpPr>
              <p:cNvPr id="24645" name="Line 92"/>
              <p:cNvSpPr>
                <a:spLocks noChangeShapeType="1"/>
              </p:cNvSpPr>
              <p:nvPr/>
            </p:nvSpPr>
            <p:spPr bwMode="auto">
              <a:xfrm flipV="1">
                <a:off x="1122" y="1167"/>
                <a:ext cx="0" cy="22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646" name="Text Box 93"/>
              <p:cNvSpPr txBox="1">
                <a:spLocks noChangeArrowheads="1"/>
              </p:cNvSpPr>
              <p:nvPr/>
            </p:nvSpPr>
            <p:spPr bwMode="auto">
              <a:xfrm>
                <a:off x="975" y="1307"/>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mid</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24647" name="Rectangle 101"/>
          <p:cNvSpPr>
            <a:spLocks noChangeArrowheads="1"/>
          </p:cNvSpPr>
          <p:nvPr/>
        </p:nvSpPr>
        <p:spPr bwMode="auto">
          <a:xfrm>
            <a:off x="446088" y="1003300"/>
            <a:ext cx="5048250" cy="1400175"/>
          </a:xfrm>
          <a:prstGeom prst="rect">
            <a:avLst/>
          </a:prstGeom>
          <a:noFill/>
          <a:ln>
            <a:noFill/>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k==R[mid].key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，查找成功</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k&lt;R[mid].key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，则</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high=mid-1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k&gt;R[mid].key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，则</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low=mid+1</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3" name="Rectangle 80"/>
          <p:cNvSpPr>
            <a:spLocks noChangeArrowheads="1"/>
          </p:cNvSpPr>
          <p:nvPr/>
        </p:nvSpPr>
        <p:spPr bwMode="auto">
          <a:xfrm>
            <a:off x="822325" y="204788"/>
            <a:ext cx="30924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折半查找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nvSpPr>
        <p:spPr>
          <a:xfrm>
            <a:off x="758190" y="1819275"/>
            <a:ext cx="7772400" cy="1470025"/>
          </a:xfrm>
          <a:prstGeom prst="rect">
            <a:avLst/>
          </a:prstGeom>
          <a:noFill/>
          <a:ln w="9525">
            <a:noFill/>
            <a:miter lim="800000"/>
          </a:ln>
        </p:spPr>
        <p:txBody>
          <a:bodyPr anchor="ctr">
            <a:scene3d>
              <a:camera prst="orthographicFront"/>
              <a:lightRig rig="threePt" dir="t"/>
            </a:scene3d>
          </a:bodyPr>
          <a:lstStyle>
            <a:lvl1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2pPr>
            <a:lvl3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3pPr>
            <a:lvl4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4pPr>
            <a:lvl5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chemeClr val="accent1"/>
                  </a:solidFill>
                  <a:prstDash val="solid"/>
                </a:ln>
                <a:solidFill>
                  <a:schemeClr val="accent1"/>
                </a:solidFill>
                <a:effectLst>
                  <a:outerShdw dist="38100" dir="2640000" algn="bl" rotWithShape="0">
                    <a:schemeClr val="accent1"/>
                  </a:outerShdw>
                </a:effectLst>
                <a:uLnTx/>
                <a:uFillTx/>
                <a:latin typeface="仿宋" panose="02010609060101010101" charset="-122"/>
                <a:ea typeface="仿宋" panose="02010609060101010101" charset="-122"/>
                <a:cs typeface="仿宋" panose="02010609060101010101" charset="-122"/>
              </a:rPr>
              <a:t>数据结构</a:t>
            </a:r>
            <a:endParaRPr kumimoji="1" lang="zh-CN" altLang="en-US" sz="4400" b="1" i="0" u="none" strike="noStrike" kern="1200" cap="none" spc="0" normalizeH="0" baseline="0" noProof="0" dirty="0">
              <a:ln w="12700">
                <a:solidFill>
                  <a:schemeClr val="accent1"/>
                </a:solidFill>
                <a:prstDash val="solid"/>
              </a:ln>
              <a:solidFill>
                <a:schemeClr val="accent1"/>
              </a:solidFill>
              <a:effectLst>
                <a:outerShdw dist="38100" dir="2640000" algn="bl" rotWithShape="0">
                  <a:schemeClr val="accent1"/>
                </a:outerShdw>
              </a:effectLst>
              <a:uLnTx/>
              <a:uFillTx/>
              <a:latin typeface="仿宋" panose="02010609060101010101" charset="-122"/>
              <a:ea typeface="仿宋" panose="02010609060101010101" charset="-122"/>
              <a:cs typeface="仿宋" panose="02010609060101010101" charset="-122"/>
            </a:endParaRPr>
          </a:p>
        </p:txBody>
      </p:sp>
      <p:sp>
        <p:nvSpPr>
          <p:cNvPr id="18435" name="副标题 6"/>
          <p:cNvSpPr>
            <a:spLocks noGrp="1"/>
          </p:cNvSpPr>
          <p:nvPr/>
        </p:nvSpPr>
        <p:spPr>
          <a:xfrm>
            <a:off x="0" y="3703638"/>
            <a:ext cx="9288463" cy="2039937"/>
          </a:xfrm>
          <a:prstGeom prst="rect">
            <a:avLst/>
          </a:prstGeom>
          <a:no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spcBef>
                <a:spcPct val="20000"/>
              </a:spcBef>
              <a:buNone/>
            </a:pPr>
            <a:r>
              <a:rPr lang="zh-CN" altLang="en-US" sz="3600" b="1" dirty="0">
                <a:latin typeface="华文新魏" panose="02010800040101010101" pitchFamily="2" charset="-122"/>
                <a:ea typeface="华文新魏" panose="02010800040101010101" pitchFamily="2" charset="-122"/>
              </a:rPr>
              <a:t>主讲教师：王新年</a:t>
            </a:r>
            <a:endParaRPr lang="zh-CN" altLang="en-US" sz="3600" b="1" dirty="0">
              <a:latin typeface="华文新魏" panose="02010800040101010101" pitchFamily="2" charset="-122"/>
              <a:ea typeface="华文新魏" panose="02010800040101010101" pitchFamily="2" charset="-122"/>
            </a:endParaRPr>
          </a:p>
          <a:p>
            <a:pPr lvl="0" indent="0" algn="ctr">
              <a:lnSpc>
                <a:spcPct val="100000"/>
              </a:lnSpc>
              <a:spcBef>
                <a:spcPct val="20000"/>
              </a:spcBef>
              <a:buNone/>
            </a:pPr>
            <a:endParaRPr lang="en-US" altLang="zh-CN" sz="36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1417638" y="3500438"/>
            <a:ext cx="6216650" cy="1385887"/>
            <a:chOff x="934" y="786"/>
            <a:chExt cx="3916" cy="873"/>
          </a:xfrm>
        </p:grpSpPr>
        <p:sp>
          <p:nvSpPr>
            <p:cNvPr id="25603" name="Text Box 5"/>
            <p:cNvSpPr txBox="1">
              <a:spLocks noChangeArrowheads="1"/>
            </p:cNvSpPr>
            <p:nvPr/>
          </p:nvSpPr>
          <p:spPr bwMode="auto">
            <a:xfrm>
              <a:off x="934" y="786"/>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04" name="Rectangle 6"/>
            <p:cNvSpPr>
              <a:spLocks noChangeArrowheads="1"/>
            </p:cNvSpPr>
            <p:nvPr/>
          </p:nvSpPr>
          <p:spPr bwMode="auto">
            <a:xfrm>
              <a:off x="952" y="1007"/>
              <a:ext cx="3879" cy="255"/>
            </a:xfrm>
            <a:prstGeom prst="rect">
              <a:avLst/>
            </a:prstGeom>
            <a:solidFill>
              <a:schemeClr val="accent1">
                <a:lumMod val="60000"/>
                <a:lumOff val="4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5      13     19     21     37     56      64      75     80     88     92</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25605" name="Line 7"/>
            <p:cNvSpPr>
              <a:spLocks noChangeShapeType="1"/>
            </p:cNvSpPr>
            <p:nvPr/>
          </p:nvSpPr>
          <p:spPr bwMode="auto">
            <a:xfrm>
              <a:off x="1219"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06" name="Line 8"/>
            <p:cNvSpPr>
              <a:spLocks noChangeShapeType="1"/>
            </p:cNvSpPr>
            <p:nvPr/>
          </p:nvSpPr>
          <p:spPr bwMode="auto">
            <a:xfrm>
              <a:off x="1583"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07" name="Line 9"/>
            <p:cNvSpPr>
              <a:spLocks noChangeShapeType="1"/>
            </p:cNvSpPr>
            <p:nvPr/>
          </p:nvSpPr>
          <p:spPr bwMode="auto">
            <a:xfrm>
              <a:off x="1947"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08" name="Line 10"/>
            <p:cNvSpPr>
              <a:spLocks noChangeShapeType="1"/>
            </p:cNvSpPr>
            <p:nvPr/>
          </p:nvSpPr>
          <p:spPr bwMode="auto">
            <a:xfrm>
              <a:off x="2311"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09" name="Line 11"/>
            <p:cNvSpPr>
              <a:spLocks noChangeShapeType="1"/>
            </p:cNvSpPr>
            <p:nvPr/>
          </p:nvSpPr>
          <p:spPr bwMode="auto">
            <a:xfrm>
              <a:off x="2675"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0" name="Line 12"/>
            <p:cNvSpPr>
              <a:spLocks noChangeShapeType="1"/>
            </p:cNvSpPr>
            <p:nvPr/>
          </p:nvSpPr>
          <p:spPr bwMode="auto">
            <a:xfrm>
              <a:off x="3039"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1" name="Line 13"/>
            <p:cNvSpPr>
              <a:spLocks noChangeShapeType="1"/>
            </p:cNvSpPr>
            <p:nvPr/>
          </p:nvSpPr>
          <p:spPr bwMode="auto">
            <a:xfrm>
              <a:off x="3403"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2" name="Line 14"/>
            <p:cNvSpPr>
              <a:spLocks noChangeShapeType="1"/>
            </p:cNvSpPr>
            <p:nvPr/>
          </p:nvSpPr>
          <p:spPr bwMode="auto">
            <a:xfrm>
              <a:off x="3767"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3" name="Line 15"/>
            <p:cNvSpPr>
              <a:spLocks noChangeShapeType="1"/>
            </p:cNvSpPr>
            <p:nvPr/>
          </p:nvSpPr>
          <p:spPr bwMode="auto">
            <a:xfrm>
              <a:off x="4131"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4" name="Line 16"/>
            <p:cNvSpPr>
              <a:spLocks noChangeShapeType="1"/>
            </p:cNvSpPr>
            <p:nvPr/>
          </p:nvSpPr>
          <p:spPr bwMode="auto">
            <a:xfrm>
              <a:off x="4495" y="1006"/>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6902" name="Group 17"/>
            <p:cNvGrpSpPr/>
            <p:nvPr/>
          </p:nvGrpSpPr>
          <p:grpSpPr>
            <a:xfrm>
              <a:off x="3411" y="1251"/>
              <a:ext cx="356" cy="408"/>
              <a:chOff x="1003" y="1167"/>
              <a:chExt cx="356" cy="408"/>
            </a:xfrm>
          </p:grpSpPr>
          <p:sp>
            <p:nvSpPr>
              <p:cNvPr id="25616" name="Line 18"/>
              <p:cNvSpPr>
                <a:spLocks noChangeShapeType="1"/>
              </p:cNvSpPr>
              <p:nvPr/>
            </p:nvSpPr>
            <p:spPr bwMode="auto">
              <a:xfrm flipV="1">
                <a:off x="1122" y="1167"/>
                <a:ext cx="0" cy="222"/>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17" name="Text Box 19"/>
              <p:cNvSpPr txBox="1">
                <a:spLocks noChangeArrowheads="1"/>
              </p:cNvSpPr>
              <p:nvPr/>
            </p:nvSpPr>
            <p:spPr bwMode="auto">
              <a:xfrm>
                <a:off x="1003" y="132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low</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36903" name="Group 20"/>
            <p:cNvGrpSpPr/>
            <p:nvPr/>
          </p:nvGrpSpPr>
          <p:grpSpPr>
            <a:xfrm>
              <a:off x="3010" y="1269"/>
              <a:ext cx="418" cy="390"/>
              <a:chOff x="975" y="1167"/>
              <a:chExt cx="418" cy="390"/>
            </a:xfrm>
          </p:grpSpPr>
          <p:sp>
            <p:nvSpPr>
              <p:cNvPr id="25619" name="Line 21"/>
              <p:cNvSpPr>
                <a:spLocks noChangeShapeType="1"/>
              </p:cNvSpPr>
              <p:nvPr/>
            </p:nvSpPr>
            <p:spPr bwMode="auto">
              <a:xfrm flipV="1">
                <a:off x="1122" y="1167"/>
                <a:ext cx="0" cy="222"/>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0" name="Text Box 22"/>
              <p:cNvSpPr txBox="1">
                <a:spLocks noChangeArrowheads="1"/>
              </p:cNvSpPr>
              <p:nvPr/>
            </p:nvSpPr>
            <p:spPr bwMode="auto">
              <a:xfrm>
                <a:off x="975" y="130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high</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grpSp>
        <p:nvGrpSpPr>
          <p:cNvPr id="5" name="Group 61"/>
          <p:cNvGrpSpPr/>
          <p:nvPr/>
        </p:nvGrpSpPr>
        <p:grpSpPr>
          <a:xfrm>
            <a:off x="1387475" y="1628775"/>
            <a:ext cx="6216650" cy="1674813"/>
            <a:chOff x="1040" y="2784"/>
            <a:chExt cx="3916" cy="1055"/>
          </a:xfrm>
        </p:grpSpPr>
        <p:sp>
          <p:nvSpPr>
            <p:cNvPr id="25622" name="Text Box 62"/>
            <p:cNvSpPr txBox="1">
              <a:spLocks noChangeArrowheads="1"/>
            </p:cNvSpPr>
            <p:nvPr/>
          </p:nvSpPr>
          <p:spPr bwMode="auto">
            <a:xfrm>
              <a:off x="1040" y="2784"/>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3" name="Rectangle 63"/>
            <p:cNvSpPr>
              <a:spLocks noChangeArrowheads="1"/>
            </p:cNvSpPr>
            <p:nvPr/>
          </p:nvSpPr>
          <p:spPr bwMode="auto">
            <a:xfrm>
              <a:off x="1058" y="3005"/>
              <a:ext cx="3879" cy="255"/>
            </a:xfrm>
            <a:prstGeom prst="rect">
              <a:avLst/>
            </a:prstGeom>
            <a:solidFill>
              <a:schemeClr val="accent1">
                <a:lumMod val="60000"/>
                <a:lumOff val="4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5      13     19     21     37     56      64      75     80     88     92</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25624" name="Line 64"/>
            <p:cNvSpPr>
              <a:spLocks noChangeShapeType="1"/>
            </p:cNvSpPr>
            <p:nvPr/>
          </p:nvSpPr>
          <p:spPr bwMode="auto">
            <a:xfrm>
              <a:off x="1325"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5" name="Line 65"/>
            <p:cNvSpPr>
              <a:spLocks noChangeShapeType="1"/>
            </p:cNvSpPr>
            <p:nvPr/>
          </p:nvSpPr>
          <p:spPr bwMode="auto">
            <a:xfrm>
              <a:off x="1689"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6" name="Line 66"/>
            <p:cNvSpPr>
              <a:spLocks noChangeShapeType="1"/>
            </p:cNvSpPr>
            <p:nvPr/>
          </p:nvSpPr>
          <p:spPr bwMode="auto">
            <a:xfrm>
              <a:off x="2053"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7" name="Line 67"/>
            <p:cNvSpPr>
              <a:spLocks noChangeShapeType="1"/>
            </p:cNvSpPr>
            <p:nvPr/>
          </p:nvSpPr>
          <p:spPr bwMode="auto">
            <a:xfrm>
              <a:off x="2417"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8" name="Line 68"/>
            <p:cNvSpPr>
              <a:spLocks noChangeShapeType="1"/>
            </p:cNvSpPr>
            <p:nvPr/>
          </p:nvSpPr>
          <p:spPr bwMode="auto">
            <a:xfrm>
              <a:off x="2781"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29" name="Line 69"/>
            <p:cNvSpPr>
              <a:spLocks noChangeShapeType="1"/>
            </p:cNvSpPr>
            <p:nvPr/>
          </p:nvSpPr>
          <p:spPr bwMode="auto">
            <a:xfrm>
              <a:off x="3145"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0" name="Line 70"/>
            <p:cNvSpPr>
              <a:spLocks noChangeShapeType="1"/>
            </p:cNvSpPr>
            <p:nvPr/>
          </p:nvSpPr>
          <p:spPr bwMode="auto">
            <a:xfrm>
              <a:off x="3509"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1" name="Line 71"/>
            <p:cNvSpPr>
              <a:spLocks noChangeShapeType="1"/>
            </p:cNvSpPr>
            <p:nvPr/>
          </p:nvSpPr>
          <p:spPr bwMode="auto">
            <a:xfrm>
              <a:off x="3873"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2" name="Line 72"/>
            <p:cNvSpPr>
              <a:spLocks noChangeShapeType="1"/>
            </p:cNvSpPr>
            <p:nvPr/>
          </p:nvSpPr>
          <p:spPr bwMode="auto">
            <a:xfrm>
              <a:off x="4237"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3" name="Line 73"/>
            <p:cNvSpPr>
              <a:spLocks noChangeShapeType="1"/>
            </p:cNvSpPr>
            <p:nvPr/>
          </p:nvSpPr>
          <p:spPr bwMode="auto">
            <a:xfrm>
              <a:off x="4601" y="3004"/>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36882" name="Group 74"/>
            <p:cNvGrpSpPr/>
            <p:nvPr/>
          </p:nvGrpSpPr>
          <p:grpSpPr>
            <a:xfrm>
              <a:off x="3344" y="3249"/>
              <a:ext cx="356" cy="398"/>
              <a:chOff x="919" y="1167"/>
              <a:chExt cx="356" cy="398"/>
            </a:xfrm>
          </p:grpSpPr>
          <p:sp>
            <p:nvSpPr>
              <p:cNvPr id="25635" name="Line 75"/>
              <p:cNvSpPr>
                <a:spLocks noChangeShapeType="1"/>
              </p:cNvSpPr>
              <p:nvPr/>
            </p:nvSpPr>
            <p:spPr bwMode="auto">
              <a:xfrm flipV="1">
                <a:off x="1122" y="1167"/>
                <a:ext cx="0" cy="222"/>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6" name="Text Box 76"/>
              <p:cNvSpPr txBox="1">
                <a:spLocks noChangeArrowheads="1"/>
              </p:cNvSpPr>
              <p:nvPr/>
            </p:nvSpPr>
            <p:spPr bwMode="auto">
              <a:xfrm>
                <a:off x="919" y="1315"/>
                <a:ext cx="3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low</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36883" name="Group 77"/>
            <p:cNvGrpSpPr/>
            <p:nvPr/>
          </p:nvGrpSpPr>
          <p:grpSpPr>
            <a:xfrm>
              <a:off x="3704" y="3256"/>
              <a:ext cx="418" cy="390"/>
              <a:chOff x="1006" y="1167"/>
              <a:chExt cx="418" cy="390"/>
            </a:xfrm>
          </p:grpSpPr>
          <p:sp>
            <p:nvSpPr>
              <p:cNvPr id="25638" name="Line 78"/>
              <p:cNvSpPr>
                <a:spLocks noChangeShapeType="1"/>
              </p:cNvSpPr>
              <p:nvPr/>
            </p:nvSpPr>
            <p:spPr bwMode="auto">
              <a:xfrm flipV="1">
                <a:off x="1122" y="1167"/>
                <a:ext cx="0" cy="222"/>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39" name="Text Box 79"/>
              <p:cNvSpPr txBox="1">
                <a:spLocks noChangeArrowheads="1"/>
              </p:cNvSpPr>
              <p:nvPr/>
            </p:nvSpPr>
            <p:spPr bwMode="auto">
              <a:xfrm>
                <a:off x="1006" y="1307"/>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high</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25640" name="Line 80"/>
            <p:cNvSpPr>
              <a:spLocks noChangeShapeType="1"/>
            </p:cNvSpPr>
            <p:nvPr/>
          </p:nvSpPr>
          <p:spPr bwMode="auto">
            <a:xfrm flipV="1">
              <a:off x="3688" y="3234"/>
              <a:ext cx="1" cy="40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641" name="Text Box 81"/>
            <p:cNvSpPr txBox="1">
              <a:spLocks noChangeArrowheads="1"/>
            </p:cNvSpPr>
            <p:nvPr/>
          </p:nvSpPr>
          <p:spPr bwMode="auto">
            <a:xfrm>
              <a:off x="3509" y="3589"/>
              <a:ext cx="3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mid</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sp>
        <p:nvSpPr>
          <p:cNvPr id="1000530" name="Rectangle 82"/>
          <p:cNvSpPr>
            <a:spLocks noChangeArrowheads="1"/>
          </p:cNvSpPr>
          <p:nvPr/>
        </p:nvSpPr>
        <p:spPr bwMode="auto">
          <a:xfrm>
            <a:off x="833438" y="215900"/>
            <a:ext cx="445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直至</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low&gt;high</a:t>
            </a:r>
            <a:r>
              <a:rPr kumimoji="0" lang="zh-CN" altLang="zh-CN" sz="2800" b="0" i="0" u="none" strike="noStrike" kern="1200" cap="none" spc="0" normalizeH="0" baseline="0" noProof="0" dirty="0">
                <a:ln>
                  <a:noFill/>
                </a:ln>
                <a:solidFill>
                  <a:schemeClr val="bg1"/>
                </a:solidFill>
                <a:effectLst/>
                <a:uLnTx/>
                <a:uFillTx/>
                <a:latin typeface="+mn-lt"/>
                <a:ea typeface="+mn-ea"/>
                <a:cs typeface="+mn-ea"/>
                <a:sym typeface="+mn-lt"/>
              </a:rPr>
              <a:t>时，查找失败</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4"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rgbClr val="000000">
              <a:lumMod val="50000"/>
              <a:lumOff val="50000"/>
            </a:srgbClr>
          </a:solidFill>
          <a:ln w="9525" cap="flat" cmpd="sng">
            <a:noFill/>
            <a:prstDash val="solid"/>
            <a:round/>
            <a:headEnd type="none" w="med" len="med"/>
            <a:tailEnd type="none" w="med" len="med"/>
          </a:ln>
        </p:spPr>
        <p:txBody>
          <a:bodyPr lIns="68569" tIns="34275" rIns="68569" bIns="34275"/>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015" b="0" i="0" u="none" strike="noStrike" kern="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5"/>
          <p:cNvSpPr>
            <a:spLocks noChangeArrowheads="1"/>
          </p:cNvSpPr>
          <p:nvPr/>
        </p:nvSpPr>
        <p:spPr bwMode="auto">
          <a:xfrm>
            <a:off x="887413" y="206375"/>
            <a:ext cx="68373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折半查找（非递归算法）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38" name="矩形: 圆角 30"/>
          <p:cNvSpPr/>
          <p:nvPr/>
        </p:nvSpPr>
        <p:spPr bwMode="auto">
          <a:xfrm>
            <a:off x="390525" y="3402013"/>
            <a:ext cx="725488" cy="661988"/>
          </a:xfrm>
          <a:prstGeom prst="roundRect">
            <a:avLst/>
          </a:prstGeom>
          <a:solidFill>
            <a:srgbClr val="969696">
              <a:lumMod val="20000"/>
              <a:lumOff val="80000"/>
            </a:srgbClr>
          </a:solidFill>
          <a:ln w="9525" cap="flat" cmpd="sng" algn="ctr">
            <a:noFill/>
            <a:prstDash val="solid"/>
            <a:round/>
            <a:headEnd type="none" w="med" len="med"/>
            <a:tailEnd type="none" w="med" len="med"/>
          </a:ln>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mn-lt"/>
              <a:ea typeface="+mn-ea"/>
              <a:cs typeface="+mn-ea"/>
              <a:sym typeface="+mn-lt"/>
            </a:endParaRPr>
          </a:p>
        </p:txBody>
      </p:sp>
      <p:sp>
        <p:nvSpPr>
          <p:cNvPr id="39" name="矩形: 圆角 29"/>
          <p:cNvSpPr/>
          <p:nvPr/>
        </p:nvSpPr>
        <p:spPr bwMode="auto">
          <a:xfrm>
            <a:off x="390525" y="2455863"/>
            <a:ext cx="725488" cy="661988"/>
          </a:xfrm>
          <a:prstGeom prst="roundRect">
            <a:avLst/>
          </a:prstGeom>
          <a:solidFill>
            <a:srgbClr val="969696">
              <a:lumMod val="20000"/>
              <a:lumOff val="80000"/>
            </a:srgbClr>
          </a:solidFill>
          <a:ln w="9525" cap="flat" cmpd="sng" algn="ctr">
            <a:noFill/>
            <a:prstDash val="solid"/>
            <a:round/>
            <a:headEnd type="none" w="med" len="med"/>
            <a:tailEnd type="none" w="med" len="med"/>
          </a:ln>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mn-lt"/>
              <a:ea typeface="+mn-ea"/>
              <a:cs typeface="+mn-ea"/>
              <a:sym typeface="+mn-lt"/>
            </a:endParaRPr>
          </a:p>
        </p:txBody>
      </p:sp>
      <p:sp>
        <p:nvSpPr>
          <p:cNvPr id="40" name="矩形: 圆角 6"/>
          <p:cNvSpPr/>
          <p:nvPr/>
        </p:nvSpPr>
        <p:spPr bwMode="auto">
          <a:xfrm>
            <a:off x="390525" y="1495425"/>
            <a:ext cx="725488" cy="661988"/>
          </a:xfrm>
          <a:prstGeom prst="roundRect">
            <a:avLst/>
          </a:prstGeom>
          <a:solidFill>
            <a:srgbClr val="969696">
              <a:lumMod val="20000"/>
              <a:lumOff val="80000"/>
            </a:srgbClr>
          </a:solidFill>
          <a:ln w="9525" cap="flat" cmpd="sng" algn="ctr">
            <a:noFill/>
            <a:prstDash val="solid"/>
            <a:round/>
            <a:headEnd type="none" w="med" len="med"/>
            <a:tailEnd type="none" w="med" len="med"/>
          </a:ln>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mn-lt"/>
              <a:ea typeface="+mn-ea"/>
              <a:cs typeface="+mn-ea"/>
              <a:sym typeface="+mn-lt"/>
            </a:endParaRPr>
          </a:p>
        </p:txBody>
      </p:sp>
      <p:sp>
        <p:nvSpPr>
          <p:cNvPr id="44" name="Rectangle 1114"/>
          <p:cNvSpPr>
            <a:spLocks noChangeArrowheads="1"/>
          </p:cNvSpPr>
          <p:nvPr/>
        </p:nvSpPr>
        <p:spPr bwMode="auto">
          <a:xfrm>
            <a:off x="1403350" y="1412875"/>
            <a:ext cx="7508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pitchFamily="49" charset="-122"/>
              </a:defRPr>
            </a:lvl1pPr>
            <a:lvl2pPr>
              <a:defRPr sz="2400" b="1">
                <a:solidFill>
                  <a:schemeClr val="tx1"/>
                </a:solidFill>
                <a:latin typeface="Times New Roman" panose="02020603050405020304" pitchFamily="18" charset="0"/>
                <a:ea typeface="楷体_GB2312" pitchFamily="49" charset="-122"/>
              </a:defRPr>
            </a:lvl2pPr>
            <a:lvl3pPr>
              <a:defRPr sz="2400" b="1">
                <a:solidFill>
                  <a:schemeClr val="tx1"/>
                </a:solidFill>
                <a:latin typeface="Times New Roman" panose="02020603050405020304" pitchFamily="18" charset="0"/>
                <a:ea typeface="楷体_GB2312" pitchFamily="49" charset="-122"/>
              </a:defRPr>
            </a:lvl3pPr>
            <a:lvl4pPr>
              <a:defRPr sz="2400" b="1">
                <a:solidFill>
                  <a:schemeClr val="tx1"/>
                </a:solidFill>
                <a:latin typeface="Times New Roman" panose="02020603050405020304" pitchFamily="18" charset="0"/>
                <a:ea typeface="楷体_GB2312" pitchFamily="49" charset="-122"/>
              </a:defRPr>
            </a:lvl4pPr>
            <a:lvl5pPr>
              <a:defRPr sz="24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设表长为</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low</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high</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和</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mid</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分别指向待查元素所在区间的上界、下界和中点</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,k</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为给定值</a:t>
            </a:r>
            <a:endPar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p:txBody>
      </p:sp>
      <p:grpSp>
        <p:nvGrpSpPr>
          <p:cNvPr id="37895" name="组合 28"/>
          <p:cNvGrpSpPr/>
          <p:nvPr/>
        </p:nvGrpSpPr>
        <p:grpSpPr>
          <a:xfrm>
            <a:off x="423863" y="1538288"/>
            <a:ext cx="590550" cy="627062"/>
            <a:chOff x="6242320" y="1105887"/>
            <a:chExt cx="589786" cy="626357"/>
          </a:xfrm>
        </p:grpSpPr>
        <p:sp>
          <p:nvSpPr>
            <p:cNvPr id="46" name="TextBox 6"/>
            <p:cNvSpPr txBox="1">
              <a:spLocks noChangeArrowheads="1"/>
            </p:cNvSpPr>
            <p:nvPr/>
          </p:nvSpPr>
          <p:spPr bwMode="auto">
            <a:xfrm>
              <a:off x="6327934" y="1105887"/>
              <a:ext cx="475634" cy="49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rgbClr val="FF9900"/>
                  </a:solidFill>
                  <a:effectLst/>
                  <a:uLnTx/>
                  <a:uFillTx/>
                  <a:latin typeface="+mn-lt"/>
                  <a:ea typeface="+mn-ea"/>
                  <a:cs typeface="+mn-ea"/>
                  <a:sym typeface="+mn-lt"/>
                </a:rPr>
                <a:t>01</a:t>
              </a:r>
              <a:endParaRPr kumimoji="0" lang="zh-CN" altLang="en-US" sz="3200" b="1" i="0" u="none" strike="noStrike" kern="1200" cap="none" spc="0" normalizeH="0" baseline="0" noProof="0" dirty="0">
                <a:ln>
                  <a:noFill/>
                </a:ln>
                <a:solidFill>
                  <a:srgbClr val="FF9900"/>
                </a:solidFill>
                <a:effectLst/>
                <a:uLnTx/>
                <a:uFillTx/>
                <a:latin typeface="+mn-lt"/>
                <a:ea typeface="+mn-ea"/>
                <a:cs typeface="+mn-ea"/>
                <a:sym typeface="+mn-lt"/>
              </a:endParaRPr>
            </a:p>
          </p:txBody>
        </p:sp>
        <p:sp>
          <p:nvSpPr>
            <p:cNvPr id="47" name="文本框 22"/>
            <p:cNvSpPr txBox="1">
              <a:spLocks noChangeArrowheads="1"/>
            </p:cNvSpPr>
            <p:nvPr/>
          </p:nvSpPr>
          <p:spPr bwMode="auto">
            <a:xfrm>
              <a:off x="6242320" y="1516587"/>
              <a:ext cx="589786" cy="215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37896" name="组合 45"/>
          <p:cNvGrpSpPr/>
          <p:nvPr/>
        </p:nvGrpSpPr>
        <p:grpSpPr>
          <a:xfrm>
            <a:off x="441325" y="2495550"/>
            <a:ext cx="590550" cy="631825"/>
            <a:chOff x="6242320" y="2373259"/>
            <a:chExt cx="589786" cy="631715"/>
          </a:xfrm>
        </p:grpSpPr>
        <p:sp>
          <p:nvSpPr>
            <p:cNvPr id="49" name="TextBox 6"/>
            <p:cNvSpPr txBox="1">
              <a:spLocks noChangeArrowheads="1"/>
            </p:cNvSpPr>
            <p:nvPr/>
          </p:nvSpPr>
          <p:spPr bwMode="auto">
            <a:xfrm>
              <a:off x="6327934" y="2373259"/>
              <a:ext cx="458194" cy="492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6C4C8F"/>
                  </a:solidFill>
                  <a:effectLst/>
                  <a:uLnTx/>
                  <a:uFillTx/>
                  <a:latin typeface="+mn-lt"/>
                  <a:ea typeface="+mn-ea"/>
                  <a:cs typeface="+mn-ea"/>
                  <a:sym typeface="+mn-lt"/>
                </a:rPr>
                <a:t>02</a:t>
              </a:r>
              <a:endParaRPr kumimoji="0" lang="zh-CN" altLang="en-US" sz="3200" b="0" i="0" u="none" strike="noStrike" kern="1200" cap="none" spc="0" normalizeH="0" baseline="0" noProof="0" dirty="0">
                <a:ln>
                  <a:noFill/>
                </a:ln>
                <a:solidFill>
                  <a:srgbClr val="6C4C8F"/>
                </a:solidFill>
                <a:effectLst/>
                <a:uLnTx/>
                <a:uFillTx/>
                <a:latin typeface="+mn-lt"/>
                <a:ea typeface="+mn-ea"/>
                <a:cs typeface="+mn-ea"/>
                <a:sym typeface="+mn-lt"/>
              </a:endParaRPr>
            </a:p>
          </p:txBody>
        </p:sp>
        <p:sp>
          <p:nvSpPr>
            <p:cNvPr id="50" name="文本框 23"/>
            <p:cNvSpPr txBox="1">
              <a:spLocks noChangeArrowheads="1"/>
            </p:cNvSpPr>
            <p:nvPr/>
          </p:nvSpPr>
          <p:spPr bwMode="auto">
            <a:xfrm>
              <a:off x="6242320" y="2789112"/>
              <a:ext cx="589786" cy="21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grpSp>
        <p:nvGrpSpPr>
          <p:cNvPr id="37897" name="组合 48"/>
          <p:cNvGrpSpPr/>
          <p:nvPr/>
        </p:nvGrpSpPr>
        <p:grpSpPr>
          <a:xfrm>
            <a:off x="395288" y="3433763"/>
            <a:ext cx="590550" cy="620712"/>
            <a:chOff x="6242320" y="3640826"/>
            <a:chExt cx="589786" cy="620331"/>
          </a:xfrm>
        </p:grpSpPr>
        <p:sp>
          <p:nvSpPr>
            <p:cNvPr id="52" name="TextBox 6"/>
            <p:cNvSpPr txBox="1">
              <a:spLocks noChangeArrowheads="1"/>
            </p:cNvSpPr>
            <p:nvPr/>
          </p:nvSpPr>
          <p:spPr bwMode="auto">
            <a:xfrm>
              <a:off x="6327934" y="3640826"/>
              <a:ext cx="504172" cy="491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76AEDD"/>
                  </a:solidFill>
                  <a:effectLst/>
                  <a:uLnTx/>
                  <a:uFillTx/>
                  <a:latin typeface="+mn-lt"/>
                  <a:ea typeface="+mn-ea"/>
                  <a:cs typeface="+mn-ea"/>
                  <a:sym typeface="+mn-lt"/>
                </a:rPr>
                <a:t>03</a:t>
              </a:r>
              <a:endParaRPr kumimoji="0" lang="zh-CN" altLang="en-US" sz="3200" b="0" i="0" u="none" strike="noStrike" kern="1200" cap="none" spc="0" normalizeH="0" baseline="0" noProof="0" dirty="0">
                <a:ln>
                  <a:noFill/>
                </a:ln>
                <a:solidFill>
                  <a:srgbClr val="76AEDD"/>
                </a:solidFill>
                <a:effectLst/>
                <a:uLnTx/>
                <a:uFillTx/>
                <a:latin typeface="+mn-lt"/>
                <a:ea typeface="+mn-ea"/>
                <a:cs typeface="+mn-ea"/>
                <a:sym typeface="+mn-lt"/>
              </a:endParaRPr>
            </a:p>
          </p:txBody>
        </p:sp>
        <p:sp>
          <p:nvSpPr>
            <p:cNvPr id="53" name="文本框 24"/>
            <p:cNvSpPr txBox="1">
              <a:spLocks noChangeArrowheads="1"/>
            </p:cNvSpPr>
            <p:nvPr/>
          </p:nvSpPr>
          <p:spPr bwMode="auto">
            <a:xfrm>
              <a:off x="6242320" y="4045390"/>
              <a:ext cx="589786" cy="21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cxnSp>
        <p:nvCxnSpPr>
          <p:cNvPr id="37898" name="直接连接符 53"/>
          <p:cNvCxnSpPr/>
          <p:nvPr/>
        </p:nvCxnSpPr>
        <p:spPr>
          <a:xfrm>
            <a:off x="509588" y="2312988"/>
            <a:ext cx="8166100" cy="0"/>
          </a:xfrm>
          <a:prstGeom prst="line">
            <a:avLst/>
          </a:prstGeom>
          <a:ln w="9525" cap="flat" cmpd="sng">
            <a:solidFill>
              <a:srgbClr val="7F7F7F"/>
            </a:solidFill>
            <a:prstDash val="dash"/>
            <a:headEnd type="none" w="med" len="med"/>
            <a:tailEnd type="none" w="med" len="med"/>
          </a:ln>
        </p:spPr>
      </p:cxnSp>
      <p:sp>
        <p:nvSpPr>
          <p:cNvPr id="55" name="Rectangle 1105"/>
          <p:cNvSpPr>
            <a:spLocks noChangeArrowheads="1"/>
          </p:cNvSpPr>
          <p:nvPr/>
        </p:nvSpPr>
        <p:spPr bwMode="auto">
          <a:xfrm>
            <a:off x="1403350" y="2562225"/>
            <a:ext cx="751681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pitchFamily="49" charset="-122"/>
              </a:defRPr>
            </a:lvl1pPr>
            <a:lvl2pPr>
              <a:defRPr sz="2400" b="1">
                <a:solidFill>
                  <a:schemeClr val="tx1"/>
                </a:solidFill>
                <a:latin typeface="Times New Roman" panose="02020603050405020304" pitchFamily="18" charset="0"/>
                <a:ea typeface="楷体_GB2312" pitchFamily="49" charset="-122"/>
              </a:defRPr>
            </a:lvl2pPr>
            <a:lvl3pPr>
              <a:defRPr sz="2400" b="1">
                <a:solidFill>
                  <a:schemeClr val="tx1"/>
                </a:solidFill>
                <a:latin typeface="Times New Roman" panose="02020603050405020304" pitchFamily="18" charset="0"/>
                <a:ea typeface="楷体_GB2312" pitchFamily="49" charset="-122"/>
              </a:defRPr>
            </a:lvl3pPr>
            <a:lvl4pPr>
              <a:defRPr sz="2400" b="1">
                <a:solidFill>
                  <a:schemeClr val="tx1"/>
                </a:solidFill>
                <a:latin typeface="Times New Roman" panose="02020603050405020304" pitchFamily="18" charset="0"/>
                <a:ea typeface="楷体_GB2312" pitchFamily="49" charset="-122"/>
              </a:defRPr>
            </a:lvl4pPr>
            <a:lvl5pPr>
              <a:defRPr sz="24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初始时，令</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low=1,high=</a:t>
            </a:r>
            <a:r>
              <a:rPr kumimoji="0" lang="en-US" altLang="zh-CN" sz="2400" b="0" i="0" u="none" strike="noStrike" kern="1200" cap="none" spc="0" normalizeH="0" baseline="0" noProof="0" dirty="0" err="1">
                <a:ln>
                  <a:noFill/>
                </a:ln>
                <a:solidFill>
                  <a:srgbClr val="000000"/>
                </a:solidFill>
                <a:effectLst/>
                <a:uLnTx/>
                <a:uFillTx/>
                <a:latin typeface="+mn-lt"/>
                <a:ea typeface="+mn-ea"/>
                <a:cs typeface="+mn-ea"/>
                <a:sym typeface="+mn-lt"/>
              </a:rPr>
              <a:t>n,mid</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rgbClr val="000000"/>
                </a:solidFill>
                <a:effectLst/>
                <a:uLnTx/>
                <a:uFillTx/>
                <a:latin typeface="+mn-lt"/>
                <a:ea typeface="+mn-ea"/>
                <a:cs typeface="+mn-ea"/>
                <a:sym typeface="+mn-lt"/>
              </a:rPr>
              <a:t>low+high</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)/2</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6" name="Rectangle 1106"/>
          <p:cNvSpPr>
            <a:spLocks noChangeArrowheads="1"/>
          </p:cNvSpPr>
          <p:nvPr/>
        </p:nvSpPr>
        <p:spPr bwMode="auto">
          <a:xfrm>
            <a:off x="1403350" y="3516313"/>
            <a:ext cx="7445375"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楷体_GB2312" pitchFamily="49" charset="-122"/>
              </a:defRPr>
            </a:lvl1pPr>
            <a:lvl2pPr>
              <a:defRPr sz="2400" b="1">
                <a:solidFill>
                  <a:schemeClr val="tx1"/>
                </a:solidFill>
                <a:latin typeface="Times New Roman" panose="02020603050405020304" pitchFamily="18" charset="0"/>
                <a:ea typeface="楷体_GB2312" pitchFamily="49" charset="-122"/>
              </a:defRPr>
            </a:lvl2pPr>
            <a:lvl3pPr>
              <a:defRPr sz="2400" b="1">
                <a:solidFill>
                  <a:schemeClr val="tx1"/>
                </a:solidFill>
                <a:latin typeface="Times New Roman" panose="02020603050405020304" pitchFamily="18" charset="0"/>
                <a:ea typeface="楷体_GB2312" pitchFamily="49" charset="-122"/>
              </a:defRPr>
            </a:lvl3pPr>
            <a:lvl4pPr>
              <a:defRPr sz="2400" b="1">
                <a:solidFill>
                  <a:schemeClr val="tx1"/>
                </a:solidFill>
                <a:latin typeface="Times New Roman" panose="02020603050405020304" pitchFamily="18" charset="0"/>
                <a:ea typeface="楷体_GB2312" pitchFamily="49" charset="-122"/>
              </a:defRPr>
            </a:lvl4pPr>
            <a:lvl5pPr>
              <a:defRPr sz="24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让</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k</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与</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mid</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指向的记录比较</a:t>
            </a:r>
            <a:endPar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a:p>
            <a:pPr marL="800100" marR="0" lvl="1" indent="-3429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k==R[mid].key</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，查找成功</a:t>
            </a:r>
            <a:endPar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a:p>
            <a:pPr marL="800100" marR="0" lvl="1" indent="-3429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k&lt;R[mid].key</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，则</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high=mid-1</a:t>
            </a:r>
            <a:endPar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endParaRPr>
          </a:p>
          <a:p>
            <a:pPr marL="800100" marR="0" lvl="1" indent="-3429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若</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k&gt;R[mid].key</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，则</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low=mid+1</a:t>
            </a:r>
            <a:endPar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endParaRPr>
          </a:p>
        </p:txBody>
      </p:sp>
      <p:cxnSp>
        <p:nvCxnSpPr>
          <p:cNvPr id="37901" name="直接连接符 56"/>
          <p:cNvCxnSpPr/>
          <p:nvPr/>
        </p:nvCxnSpPr>
        <p:spPr>
          <a:xfrm>
            <a:off x="509588" y="3241675"/>
            <a:ext cx="8094662" cy="0"/>
          </a:xfrm>
          <a:prstGeom prst="line">
            <a:avLst/>
          </a:prstGeom>
          <a:ln w="9525" cap="flat" cmpd="sng">
            <a:solidFill>
              <a:srgbClr val="7F7F7F"/>
            </a:solidFill>
            <a:prstDash val="dash"/>
            <a:headEnd type="none" w="med" len="med"/>
            <a:tailEnd type="none" w="med" len="med"/>
          </a:ln>
        </p:spPr>
      </p:cxnSp>
      <p:cxnSp>
        <p:nvCxnSpPr>
          <p:cNvPr id="37902" name="直接连接符 57"/>
          <p:cNvCxnSpPr/>
          <p:nvPr/>
        </p:nvCxnSpPr>
        <p:spPr>
          <a:xfrm>
            <a:off x="509588" y="5156200"/>
            <a:ext cx="8094662" cy="0"/>
          </a:xfrm>
          <a:prstGeom prst="line">
            <a:avLst/>
          </a:prstGeom>
          <a:ln w="9525" cap="flat" cmpd="sng">
            <a:solidFill>
              <a:srgbClr val="7F7F7F"/>
            </a:solidFill>
            <a:prstDash val="dash"/>
            <a:headEnd type="none" w="med" len="med"/>
            <a:tailEnd type="none" w="med" len="med"/>
          </a:ln>
        </p:spPr>
      </p:cxnSp>
      <p:sp>
        <p:nvSpPr>
          <p:cNvPr id="59" name="矩形: 圆角 36"/>
          <p:cNvSpPr/>
          <p:nvPr/>
        </p:nvSpPr>
        <p:spPr bwMode="auto">
          <a:xfrm>
            <a:off x="390525" y="5248275"/>
            <a:ext cx="725488" cy="660400"/>
          </a:xfrm>
          <a:prstGeom prst="roundRect">
            <a:avLst/>
          </a:prstGeom>
          <a:solidFill>
            <a:srgbClr val="969696">
              <a:lumMod val="20000"/>
              <a:lumOff val="80000"/>
            </a:srgbClr>
          </a:solidFill>
          <a:ln w="9525" cap="flat" cmpd="sng" algn="ctr">
            <a:noFill/>
            <a:prstDash val="solid"/>
            <a:round/>
            <a:headEnd type="none" w="med" len="med"/>
            <a:tailEnd type="none" w="med" len="med"/>
          </a:ln>
        </p:spPr>
        <p:txBody>
          <a:bodyPr/>
          <a:lstStyle/>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1" lang="zh-CN" altLang="en-US" sz="1800" b="0" i="0" u="none" strike="noStrike" kern="0" cap="none" spc="0" normalizeH="0" baseline="0" noProof="0">
              <a:ln>
                <a:noFill/>
              </a:ln>
              <a:solidFill>
                <a:srgbClr val="000000"/>
              </a:solidFill>
              <a:effectLst/>
              <a:uLnTx/>
              <a:uFillTx/>
              <a:latin typeface="+mn-lt"/>
              <a:ea typeface="+mn-ea"/>
              <a:cs typeface="+mn-ea"/>
              <a:sym typeface="+mn-lt"/>
            </a:endParaRPr>
          </a:p>
        </p:txBody>
      </p:sp>
      <p:grpSp>
        <p:nvGrpSpPr>
          <p:cNvPr id="37904" name="组合 48"/>
          <p:cNvGrpSpPr/>
          <p:nvPr/>
        </p:nvGrpSpPr>
        <p:grpSpPr>
          <a:xfrm>
            <a:off x="395288" y="5280025"/>
            <a:ext cx="590550" cy="620713"/>
            <a:chOff x="6242320" y="3640826"/>
            <a:chExt cx="589786" cy="620331"/>
          </a:xfrm>
        </p:grpSpPr>
        <p:sp>
          <p:nvSpPr>
            <p:cNvPr id="62" name="TextBox 6"/>
            <p:cNvSpPr txBox="1">
              <a:spLocks noChangeArrowheads="1"/>
            </p:cNvSpPr>
            <p:nvPr/>
          </p:nvSpPr>
          <p:spPr bwMode="auto">
            <a:xfrm>
              <a:off x="6327934" y="3640826"/>
              <a:ext cx="504172" cy="491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1200" cap="none" spc="0" normalizeH="0" baseline="0" noProof="0" dirty="0">
                  <a:ln>
                    <a:noFill/>
                  </a:ln>
                  <a:solidFill>
                    <a:srgbClr val="000000">
                      <a:lumMod val="65000"/>
                      <a:lumOff val="35000"/>
                    </a:srgbClr>
                  </a:solidFill>
                  <a:effectLst/>
                  <a:uLnTx/>
                  <a:uFillTx/>
                  <a:latin typeface="+mn-lt"/>
                  <a:ea typeface="+mn-ea"/>
                  <a:cs typeface="+mn-ea"/>
                  <a:sym typeface="+mn-lt"/>
                </a:rPr>
                <a:t>04</a:t>
              </a:r>
              <a:endParaRPr kumimoji="0" lang="zh-CN" altLang="en-US" sz="3200" b="0" i="0" u="none" strike="noStrike" kern="1200" cap="none" spc="0" normalizeH="0" baseline="0" noProof="0" dirty="0">
                <a:ln>
                  <a:noFill/>
                </a:ln>
                <a:solidFill>
                  <a:srgbClr val="000000">
                    <a:lumMod val="65000"/>
                    <a:lumOff val="35000"/>
                  </a:srgbClr>
                </a:solidFill>
                <a:effectLst/>
                <a:uLnTx/>
                <a:uFillTx/>
                <a:latin typeface="+mn-lt"/>
                <a:ea typeface="+mn-ea"/>
                <a:cs typeface="+mn-ea"/>
                <a:sym typeface="+mn-lt"/>
              </a:endParaRPr>
            </a:p>
          </p:txBody>
        </p:sp>
        <p:sp>
          <p:nvSpPr>
            <p:cNvPr id="63" name="文本框 24"/>
            <p:cNvSpPr txBox="1">
              <a:spLocks noChangeArrowheads="1"/>
            </p:cNvSpPr>
            <p:nvPr/>
          </p:nvSpPr>
          <p:spPr bwMode="auto">
            <a:xfrm>
              <a:off x="6242320" y="4045390"/>
              <a:ext cx="589786" cy="215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800" b="1" i="0" u="none" strike="noStrike" kern="1200" cap="none" spc="0" normalizeH="0" baseline="0" noProof="0">
                  <a:ln>
                    <a:noFill/>
                  </a:ln>
                  <a:solidFill>
                    <a:srgbClr val="818181"/>
                  </a:solidFill>
                  <a:effectLst/>
                  <a:uLnTx/>
                  <a:uFillTx/>
                  <a:latin typeface="+mn-lt"/>
                  <a:ea typeface="+mn-ea"/>
                  <a:cs typeface="+mn-ea"/>
                  <a:sym typeface="+mn-lt"/>
                </a:rPr>
                <a:t>OPTION</a:t>
              </a:r>
              <a:endParaRPr kumimoji="0" lang="zh-CN" altLang="en-US" sz="800" b="1" i="0" u="none" strike="noStrike" kern="1200" cap="none" spc="0" normalizeH="0" baseline="0" noProof="0">
                <a:ln>
                  <a:noFill/>
                </a:ln>
                <a:solidFill>
                  <a:srgbClr val="818181"/>
                </a:solidFill>
                <a:effectLst/>
                <a:uLnTx/>
                <a:uFillTx/>
                <a:latin typeface="+mn-lt"/>
                <a:ea typeface="+mn-ea"/>
                <a:cs typeface="+mn-ea"/>
                <a:sym typeface="+mn-lt"/>
              </a:endParaRPr>
            </a:p>
          </p:txBody>
        </p:sp>
      </p:grpSp>
      <p:sp>
        <p:nvSpPr>
          <p:cNvPr id="64" name="Rectangle 1106"/>
          <p:cNvSpPr>
            <a:spLocks noChangeArrowheads="1"/>
          </p:cNvSpPr>
          <p:nvPr/>
        </p:nvSpPr>
        <p:spPr bwMode="auto">
          <a:xfrm>
            <a:off x="1403350" y="5373688"/>
            <a:ext cx="7445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楷体_GB2312" pitchFamily="49" charset="-122"/>
              </a:defRPr>
            </a:lvl1pPr>
            <a:lvl2pPr>
              <a:defRPr sz="2400" b="1">
                <a:solidFill>
                  <a:schemeClr val="tx1"/>
                </a:solidFill>
                <a:latin typeface="Times New Roman" panose="02020603050405020304" pitchFamily="18" charset="0"/>
                <a:ea typeface="楷体_GB2312" pitchFamily="49" charset="-122"/>
              </a:defRPr>
            </a:lvl2pPr>
            <a:lvl3pPr>
              <a:defRPr sz="2400" b="1">
                <a:solidFill>
                  <a:schemeClr val="tx1"/>
                </a:solidFill>
                <a:latin typeface="Times New Roman" panose="02020603050405020304" pitchFamily="18" charset="0"/>
                <a:ea typeface="楷体_GB2312" pitchFamily="49" charset="-122"/>
              </a:defRPr>
            </a:lvl3pPr>
            <a:lvl4pPr>
              <a:defRPr sz="2400" b="1">
                <a:solidFill>
                  <a:schemeClr val="tx1"/>
                </a:solidFill>
                <a:latin typeface="Times New Roman" panose="02020603050405020304" pitchFamily="18" charset="0"/>
                <a:ea typeface="楷体_GB2312" pitchFamily="49" charset="-122"/>
              </a:defRPr>
            </a:lvl4pPr>
            <a:lvl5pPr>
              <a:defRPr sz="24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重复上述操作，直至</a:t>
            </a:r>
            <a:r>
              <a:rPr kumimoji="0" lang="en-US" altLang="zh-CN" sz="2400" b="0" i="0" u="none" strike="noStrike" kern="1200" cap="none" spc="0" normalizeH="0" baseline="0" noProof="0" dirty="0">
                <a:ln>
                  <a:noFill/>
                </a:ln>
                <a:solidFill>
                  <a:srgbClr val="000000"/>
                </a:solidFill>
                <a:effectLst/>
                <a:uLnTx/>
                <a:uFillTx/>
                <a:latin typeface="+mn-lt"/>
                <a:ea typeface="+mn-ea"/>
                <a:cs typeface="+mn-ea"/>
                <a:sym typeface="+mn-lt"/>
              </a:rPr>
              <a:t>low&gt;high</a:t>
            </a:r>
            <a:r>
              <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rPr>
              <a:t>时，查找失败</a:t>
            </a:r>
            <a:endParaRPr kumimoji="0" lang="zh-CN" altLang="en-US" sz="2400" b="0" i="0" u="none" strike="noStrike" kern="1200" cap="none" spc="0" normalizeH="0" baseline="0" noProof="0" dirty="0">
              <a:ln>
                <a:noFill/>
              </a:ln>
              <a:solidFill>
                <a:srgbClr val="000000"/>
              </a:solidFill>
              <a:effectLst/>
              <a:uLnTx/>
              <a:uFillTx/>
              <a:latin typeface="+mn-lt"/>
              <a:ea typeface="+mn-ea"/>
              <a:cs typeface="+mn-ea"/>
              <a:sym typeface="+mn-lt"/>
            </a:endParaRPr>
          </a:p>
        </p:txBody>
      </p:sp>
      <p:cxnSp>
        <p:nvCxnSpPr>
          <p:cNvPr id="37906" name="直接连接符 64"/>
          <p:cNvCxnSpPr/>
          <p:nvPr/>
        </p:nvCxnSpPr>
        <p:spPr>
          <a:xfrm>
            <a:off x="509588" y="6021388"/>
            <a:ext cx="8094662" cy="0"/>
          </a:xfrm>
          <a:prstGeom prst="line">
            <a:avLst/>
          </a:prstGeom>
          <a:ln w="9525" cap="flat" cmpd="sng">
            <a:solidFill>
              <a:srgbClr val="7F7F7F"/>
            </a:solidFill>
            <a:prstDash val="dash"/>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矩形 1"/>
          <p:cNvSpPr>
            <a:spLocks noChangeArrowheads="1"/>
          </p:cNvSpPr>
          <p:nvPr/>
        </p:nvSpPr>
        <p:spPr bwMode="auto">
          <a:xfrm>
            <a:off x="0" y="1196975"/>
            <a:ext cx="9144000" cy="5184775"/>
          </a:xfrm>
          <a:prstGeom prst="rect">
            <a:avLst/>
          </a:pr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7650" name="Rectangle 4"/>
          <p:cNvSpPr>
            <a:spLocks noChangeArrowheads="1"/>
          </p:cNvSpPr>
          <p:nvPr/>
        </p:nvSpPr>
        <p:spPr bwMode="auto">
          <a:xfrm>
            <a:off x="381000" y="1196975"/>
            <a:ext cx="8458200"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int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Search_Bin</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SSTable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ST,KeyType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key)</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若找到，则函数值为该元素在表中的位置，否则为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low=1;high=</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ST.length</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while(low&lt;=high){//</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注意</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&lt;=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若等于，还一步比较</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mid=(</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low+high</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if(key==ST.R[mid].key) return mid;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else if(key&lt;ST.R[mid].key) high=mid-1;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前一子表查找</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else low=mid+1;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后一子表查找</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return 0;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表中不存在待查元素</a:t>
            </a:r>
            <a:endParaRPr kumimoji="0" lang="zh-CN" altLang="de-DE"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de-DE" altLang="zh-CN"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7651" name="Rectangle 5"/>
          <p:cNvSpPr>
            <a:spLocks noChangeArrowheads="1"/>
          </p:cNvSpPr>
          <p:nvPr/>
        </p:nvSpPr>
        <p:spPr bwMode="auto">
          <a:xfrm>
            <a:off x="669925" y="173038"/>
            <a:ext cx="62230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算法描述</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矩形 4"/>
          <p:cNvSpPr>
            <a:spLocks noChangeArrowheads="1"/>
          </p:cNvSpPr>
          <p:nvPr/>
        </p:nvSpPr>
        <p:spPr bwMode="auto">
          <a:xfrm>
            <a:off x="0" y="1196975"/>
            <a:ext cx="9144000" cy="5040313"/>
          </a:xfrm>
          <a:prstGeom prst="rect">
            <a:avLst/>
          </a:pr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8674" name="Rectangle 4"/>
          <p:cNvSpPr>
            <a:spLocks noChangeArrowheads="1"/>
          </p:cNvSpPr>
          <p:nvPr/>
        </p:nvSpPr>
        <p:spPr bwMode="auto">
          <a:xfrm>
            <a:off x="900113" y="185738"/>
            <a:ext cx="68373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折半查找（递归算法）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035269" name="Rectangle 5"/>
          <p:cNvSpPr>
            <a:spLocks noChangeArrowheads="1"/>
          </p:cNvSpPr>
          <p:nvPr/>
        </p:nvSpPr>
        <p:spPr bwMode="auto">
          <a:xfrm>
            <a:off x="-180975" y="1196975"/>
            <a:ext cx="91440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int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Search_Bin</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SSTable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ST,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keyType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key, int low, int high)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if(low&gt;high) return 0;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查找不到时返回</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mid=(</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low+high</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if(key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等于</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ST.elem</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[mid].key)  return mid;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else if(key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小于</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ST.elem</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[mid].key)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递归</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else</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递归</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a:p>
            <a:pPr marL="1143000" marR="0" lvl="2" indent="-2286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5845" name="矩形 1"/>
          <p:cNvSpPr>
            <a:spLocks noChangeArrowheads="1"/>
          </p:cNvSpPr>
          <p:nvPr/>
        </p:nvSpPr>
        <p:spPr bwMode="auto">
          <a:xfrm>
            <a:off x="7866063" y="5229225"/>
            <a:ext cx="1258888" cy="46038"/>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46" name="矩形 6"/>
          <p:cNvSpPr>
            <a:spLocks noChangeArrowheads="1"/>
          </p:cNvSpPr>
          <p:nvPr/>
        </p:nvSpPr>
        <p:spPr bwMode="auto">
          <a:xfrm>
            <a:off x="7866063" y="5413375"/>
            <a:ext cx="1258888" cy="46038"/>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47" name="矩形 7"/>
          <p:cNvSpPr>
            <a:spLocks noChangeArrowheads="1"/>
          </p:cNvSpPr>
          <p:nvPr/>
        </p:nvSpPr>
        <p:spPr bwMode="auto">
          <a:xfrm>
            <a:off x="7866063" y="5578475"/>
            <a:ext cx="1258888" cy="46038"/>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48" name="矩形 8"/>
          <p:cNvSpPr>
            <a:spLocks noChangeArrowheads="1"/>
          </p:cNvSpPr>
          <p:nvPr/>
        </p:nvSpPr>
        <p:spPr bwMode="auto">
          <a:xfrm>
            <a:off x="7866063" y="5756275"/>
            <a:ext cx="1258888" cy="46038"/>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849" name="矩形 9"/>
          <p:cNvSpPr>
            <a:spLocks noChangeArrowheads="1"/>
          </p:cNvSpPr>
          <p:nvPr/>
        </p:nvSpPr>
        <p:spPr bwMode="auto">
          <a:xfrm>
            <a:off x="7866063" y="5935663"/>
            <a:ext cx="1258888" cy="44450"/>
          </a:xfrm>
          <a:prstGeom prst="rect">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35269">
                                            <p:txEl>
                                              <p:charRg st="0" end="61"/>
                                            </p:txEl>
                                          </p:spTgt>
                                        </p:tgtEl>
                                        <p:attrNameLst>
                                          <p:attrName>style.visibility</p:attrName>
                                        </p:attrNameLst>
                                      </p:cBhvr>
                                      <p:to>
                                        <p:strVal val="visible"/>
                                      </p:to>
                                    </p:set>
                                    <p:anim calcmode="lin" valueType="num">
                                      <p:cBhvr additive="base">
                                        <p:cTn id="7" dur="500" fill="hold"/>
                                        <p:tgtEl>
                                          <p:spTgt spid="1035269">
                                            <p:txEl>
                                              <p:charRg st="0" end="6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5269">
                                            <p:txEl>
                                              <p:charRg st="0" end="6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35269">
                                            <p:txEl>
                                              <p:charRg st="61" end="64"/>
                                            </p:txEl>
                                          </p:spTgt>
                                        </p:tgtEl>
                                        <p:attrNameLst>
                                          <p:attrName>style.visibility</p:attrName>
                                        </p:attrNameLst>
                                      </p:cBhvr>
                                      <p:to>
                                        <p:strVal val="visible"/>
                                      </p:to>
                                    </p:set>
                                    <p:anim calcmode="lin" valueType="num">
                                      <p:cBhvr additive="base">
                                        <p:cTn id="13" dur="500" fill="hold"/>
                                        <p:tgtEl>
                                          <p:spTgt spid="1035269">
                                            <p:txEl>
                                              <p:charRg st="61" end="6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5269">
                                            <p:txEl>
                                              <p:charRg st="61" end="6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35269">
                                            <p:txEl>
                                              <p:charRg st="64" end="103"/>
                                            </p:txEl>
                                          </p:spTgt>
                                        </p:tgtEl>
                                        <p:attrNameLst>
                                          <p:attrName>style.visibility</p:attrName>
                                        </p:attrNameLst>
                                      </p:cBhvr>
                                      <p:to>
                                        <p:strVal val="visible"/>
                                      </p:to>
                                    </p:set>
                                    <p:anim calcmode="lin" valueType="num">
                                      <p:cBhvr additive="base">
                                        <p:cTn id="19" dur="500" fill="hold"/>
                                        <p:tgtEl>
                                          <p:spTgt spid="1035269">
                                            <p:txEl>
                                              <p:charRg st="64" end="10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35269">
                                            <p:txEl>
                                              <p:charRg st="64" end="10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35269">
                                            <p:txEl>
                                              <p:charRg st="103" end="124"/>
                                            </p:txEl>
                                          </p:spTgt>
                                        </p:tgtEl>
                                        <p:attrNameLst>
                                          <p:attrName>style.visibility</p:attrName>
                                        </p:attrNameLst>
                                      </p:cBhvr>
                                      <p:to>
                                        <p:strVal val="visible"/>
                                      </p:to>
                                    </p:set>
                                    <p:anim calcmode="lin" valueType="num">
                                      <p:cBhvr additive="base">
                                        <p:cTn id="25" dur="500" fill="hold"/>
                                        <p:tgtEl>
                                          <p:spTgt spid="1035269">
                                            <p:txEl>
                                              <p:charRg st="103" end="12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35269">
                                            <p:txEl>
                                              <p:charRg st="103" end="12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35269">
                                            <p:txEl>
                                              <p:charRg st="124" end="166"/>
                                            </p:txEl>
                                          </p:spTgt>
                                        </p:tgtEl>
                                        <p:attrNameLst>
                                          <p:attrName>style.visibility</p:attrName>
                                        </p:attrNameLst>
                                      </p:cBhvr>
                                      <p:to>
                                        <p:strVal val="visible"/>
                                      </p:to>
                                    </p:set>
                                    <p:anim calcmode="lin" valueType="num">
                                      <p:cBhvr additive="base">
                                        <p:cTn id="31" dur="500" fill="hold"/>
                                        <p:tgtEl>
                                          <p:spTgt spid="1035269">
                                            <p:txEl>
                                              <p:charRg st="124" end="16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35269">
                                            <p:txEl>
                                              <p:charRg st="124" end="16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35269">
                                            <p:txEl>
                                              <p:charRg st="166" end="201"/>
                                            </p:txEl>
                                          </p:spTgt>
                                        </p:tgtEl>
                                        <p:attrNameLst>
                                          <p:attrName>style.visibility</p:attrName>
                                        </p:attrNameLst>
                                      </p:cBhvr>
                                      <p:to>
                                        <p:strVal val="visible"/>
                                      </p:to>
                                    </p:set>
                                    <p:anim calcmode="lin" valueType="num">
                                      <p:cBhvr additive="base">
                                        <p:cTn id="37" dur="500" fill="hold"/>
                                        <p:tgtEl>
                                          <p:spTgt spid="1035269">
                                            <p:txEl>
                                              <p:charRg st="166" end="20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35269">
                                            <p:txEl>
                                              <p:charRg st="166" end="20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35269">
                                            <p:txEl>
                                              <p:charRg st="201" end="214"/>
                                            </p:txEl>
                                          </p:spTgt>
                                        </p:tgtEl>
                                        <p:attrNameLst>
                                          <p:attrName>style.visibility</p:attrName>
                                        </p:attrNameLst>
                                      </p:cBhvr>
                                      <p:to>
                                        <p:strVal val="visible"/>
                                      </p:to>
                                    </p:set>
                                    <p:anim calcmode="lin" valueType="num">
                                      <p:cBhvr additive="base">
                                        <p:cTn id="43" dur="500" fill="hold"/>
                                        <p:tgtEl>
                                          <p:spTgt spid="1035269">
                                            <p:txEl>
                                              <p:charRg st="201" end="21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35269">
                                            <p:txEl>
                                              <p:charRg st="201" end="2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35269">
                                            <p:txEl>
                                              <p:charRg st="214" end="230"/>
                                            </p:txEl>
                                          </p:spTgt>
                                        </p:tgtEl>
                                        <p:attrNameLst>
                                          <p:attrName>style.visibility</p:attrName>
                                        </p:attrNameLst>
                                      </p:cBhvr>
                                      <p:to>
                                        <p:strVal val="visible"/>
                                      </p:to>
                                    </p:set>
                                    <p:anim calcmode="lin" valueType="num">
                                      <p:cBhvr additive="base">
                                        <p:cTn id="49" dur="500" fill="hold"/>
                                        <p:tgtEl>
                                          <p:spTgt spid="1035269">
                                            <p:txEl>
                                              <p:charRg st="214" end="23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35269">
                                            <p:txEl>
                                              <p:charRg st="214" end="23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35269">
                                            <p:txEl>
                                              <p:charRg st="230" end="233"/>
                                            </p:txEl>
                                          </p:spTgt>
                                        </p:tgtEl>
                                        <p:attrNameLst>
                                          <p:attrName>style.visibility</p:attrName>
                                        </p:attrNameLst>
                                      </p:cBhvr>
                                      <p:to>
                                        <p:strVal val="visible"/>
                                      </p:to>
                                    </p:set>
                                    <p:anim calcmode="lin" valueType="num">
                                      <p:cBhvr additive="base">
                                        <p:cTn id="55" dur="500" fill="hold"/>
                                        <p:tgtEl>
                                          <p:spTgt spid="1035269">
                                            <p:txEl>
                                              <p:charRg st="230" end="23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35269">
                                            <p:txEl>
                                              <p:charRg st="230" end="23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69" grpId="0" bldLvl="5"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a:xfrm>
            <a:off x="844550" y="236538"/>
            <a:ext cx="6400800" cy="455612"/>
          </a:xfrm>
        </p:spPr>
        <p:txBody>
          <a:bodyPr vert="horz" wrap="square" lIns="91440" tIns="45720" rIns="91440" bIns="45720" anchor="ctr" anchorCtr="0"/>
          <a:p>
            <a:endParaRPr lang="zh-CN" altLang="en-US" dirty="0"/>
          </a:p>
        </p:txBody>
      </p:sp>
      <p:sp>
        <p:nvSpPr>
          <p:cNvPr id="4" name="矩形 3"/>
          <p:cNvSpPr/>
          <p:nvPr/>
        </p:nvSpPr>
        <p:spPr>
          <a:xfrm>
            <a:off x="179388" y="876300"/>
            <a:ext cx="8856663" cy="3681413"/>
          </a:xfrm>
          <a:prstGeom prst="rect">
            <a:avLst/>
          </a:prstGeom>
        </p:spPr>
        <p:txBody>
          <a:bodyPr>
            <a:spAutoFit/>
          </a:bodyPr>
          <a:lstStyle/>
          <a:p>
            <a:pPr marL="0" marR="0" lvl="0" indent="0" algn="just" defTabSz="914400" rtl="0" eaLnBrk="0" fontAlgn="base" latinLnBrk="0" hangingPunct="0">
              <a:lnSpc>
                <a:spcPct val="150000"/>
              </a:lnSpc>
              <a:spcBef>
                <a:spcPct val="0"/>
              </a:spcBef>
              <a:spcAft>
                <a:spcPts val="0"/>
              </a:spcAft>
              <a:buClrTx/>
              <a:buSzTx/>
              <a:buFontTx/>
              <a:buNone/>
              <a:defRPr/>
            </a:pP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折半查找有序表（</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88</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）。若查找表中元素</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58</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，则它将依次与表中</a:t>
            </a:r>
            <a:r>
              <a:rPr kumimoji="0" lang="zh-CN" altLang="zh-CN" sz="2000" b="0"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zh-CN" sz="2000" b="0"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比较大小，查找结果是失败。</a:t>
            </a:r>
            <a:endPar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457200" algn="just" defTabSz="914400" rtl="0" eaLnBrk="0" fontAlgn="base" latinLnBrk="0" hangingPunct="0">
              <a:lnSpc>
                <a:spcPct val="150000"/>
              </a:lnSpc>
              <a:spcBef>
                <a:spcPct val="0"/>
              </a:spcBef>
              <a:spcAft>
                <a:spcPts val="0"/>
              </a:spcAft>
              <a:buClrTx/>
              <a:buSzTx/>
              <a:buFontTx/>
              <a:buNone/>
              <a:tabLst>
                <a:tab pos="365125" algn="l"/>
              </a:tabLst>
              <a:defRPr/>
            </a:pPr>
            <a:r>
              <a:rPr kumimoji="0" lang="en-US" altLang="zh-CN" sz="2000" b="0"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50            B</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88</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50 </a:t>
            </a:r>
            <a:endPar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457200" algn="just" defTabSz="914400" rtl="0" eaLnBrk="0" fontAlgn="base" latinLnBrk="0" hangingPunct="0">
              <a:lnSpc>
                <a:spcPct val="150000"/>
              </a:lnSpc>
              <a:spcBef>
                <a:spcPct val="0"/>
              </a:spcBef>
              <a:spcAft>
                <a:spcPts val="0"/>
              </a:spcAft>
              <a:buClrTx/>
              <a:buSzTx/>
              <a:buFontTx/>
              <a:buNone/>
              <a:tabLst>
                <a:tab pos="561975" algn="l"/>
              </a:tabLst>
              <a:defRPr/>
            </a:pPr>
            <a:r>
              <a:rPr kumimoji="0" lang="en-US" altLang="zh-CN" sz="2000" b="0"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C</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50                            D</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30</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88</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50</a:t>
            </a:r>
            <a:endPar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tabLst>
                <a:tab pos="561975" algn="l"/>
              </a:tabLst>
              <a:defRPr/>
            </a:pPr>
            <a:endParaRPr kumimoji="0" lang="en-US" altLang="zh-CN" sz="18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50000"/>
              </a:lnSpc>
              <a:spcBef>
                <a:spcPct val="0"/>
              </a:spcBef>
              <a:spcAft>
                <a:spcPts val="0"/>
              </a:spcAft>
              <a:buClrTx/>
              <a:buSzTx/>
              <a:buFontTx/>
              <a:buNone/>
              <a:tabLst>
                <a:tab pos="561975" algn="l"/>
              </a:tabLst>
              <a:defRPr/>
            </a:pP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对</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22</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个记录的有序表作折半查找，当查找失败时，至少需要比较</a:t>
            </a:r>
            <a:r>
              <a:rPr kumimoji="0" lang="zh-CN" altLang="zh-CN" sz="2000" b="0"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zh-CN" sz="2000" b="0" i="0" u="none" strike="noStrike" kern="100" cap="none" spc="-1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次关键字。</a:t>
            </a:r>
            <a:endPar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457200" algn="just" defTabSz="914400" rtl="0" eaLnBrk="0" fontAlgn="base" latinLnBrk="0" hangingPunct="0">
              <a:lnSpc>
                <a:spcPct val="150000"/>
              </a:lnSpc>
              <a:spcBef>
                <a:spcPct val="0"/>
              </a:spcBef>
              <a:spcAft>
                <a:spcPts val="0"/>
              </a:spcAft>
              <a:buClrTx/>
              <a:buSzTx/>
              <a:buFontTx/>
              <a:buNone/>
              <a:defRPr/>
            </a:pPr>
            <a:r>
              <a:rPr kumimoji="0" lang="en-US" altLang="zh-CN" sz="2000" b="0" i="0" u="none" strike="noStrike" kern="1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            B</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 </a:t>
            </a:r>
            <a:r>
              <a:rPr kumimoji="0" lang="en-US" altLang="zh-CN" sz="2000" b="0"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C</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           D</a:t>
            </a:r>
            <a:r>
              <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a:t>
            </a:r>
            <a:endParaRPr kumimoji="0" lang="zh-CN" altLang="zh-CN" sz="2000" b="0"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charRg st="0" end="75"/>
                                            </p:txEl>
                                          </p:spTgt>
                                        </p:tgtEl>
                                        <p:attrNameLst>
                                          <p:attrName>style.visibility</p:attrName>
                                        </p:attrNameLst>
                                      </p:cBhvr>
                                      <p:to>
                                        <p:strVal val="visible"/>
                                      </p:to>
                                    </p:set>
                                    <p:animEffect transition="in" filter="fade">
                                      <p:cBhvr>
                                        <p:cTn id="7" dur="1000"/>
                                        <p:tgtEl>
                                          <p:spTgt spid="4">
                                            <p:txEl>
                                              <p:charRg st="0" end="75"/>
                                            </p:txEl>
                                          </p:spTgt>
                                        </p:tgtEl>
                                      </p:cBhvr>
                                    </p:animEffect>
                                    <p:anim calcmode="lin" valueType="num">
                                      <p:cBhvr>
                                        <p:cTn id="8" dur="1000" fill="hold"/>
                                        <p:tgtEl>
                                          <p:spTgt spid="4">
                                            <p:txEl>
                                              <p:charRg st="0" end="75"/>
                                            </p:txEl>
                                          </p:spTgt>
                                        </p:tgtEl>
                                        <p:attrNameLst>
                                          <p:attrName>ppt_x</p:attrName>
                                        </p:attrNameLst>
                                      </p:cBhvr>
                                      <p:tavLst>
                                        <p:tav tm="0">
                                          <p:val>
                                            <p:strVal val="#ppt_x"/>
                                          </p:val>
                                        </p:tav>
                                        <p:tav tm="100000">
                                          <p:val>
                                            <p:strVal val="#ppt_x"/>
                                          </p:val>
                                        </p:tav>
                                      </p:tavLst>
                                    </p:anim>
                                    <p:anim calcmode="lin" valueType="num">
                                      <p:cBhvr>
                                        <p:cTn id="9" dur="1000" fill="hold"/>
                                        <p:tgtEl>
                                          <p:spTgt spid="4">
                                            <p:txEl>
                                              <p:charRg st="0" end="7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charRg st="75" end="115"/>
                                            </p:txEl>
                                          </p:spTgt>
                                        </p:tgtEl>
                                        <p:attrNameLst>
                                          <p:attrName>style.visibility</p:attrName>
                                        </p:attrNameLst>
                                      </p:cBhvr>
                                      <p:to>
                                        <p:strVal val="visible"/>
                                      </p:to>
                                    </p:set>
                                    <p:animEffect transition="in" filter="fade">
                                      <p:cBhvr>
                                        <p:cTn id="12" dur="1000"/>
                                        <p:tgtEl>
                                          <p:spTgt spid="4">
                                            <p:txEl>
                                              <p:charRg st="75" end="115"/>
                                            </p:txEl>
                                          </p:spTgt>
                                        </p:tgtEl>
                                      </p:cBhvr>
                                    </p:animEffect>
                                    <p:anim calcmode="lin" valueType="num">
                                      <p:cBhvr>
                                        <p:cTn id="13" dur="1000" fill="hold"/>
                                        <p:tgtEl>
                                          <p:spTgt spid="4">
                                            <p:txEl>
                                              <p:charRg st="75" end="115"/>
                                            </p:txEl>
                                          </p:spTgt>
                                        </p:tgtEl>
                                        <p:attrNameLst>
                                          <p:attrName>ppt_x</p:attrName>
                                        </p:attrNameLst>
                                      </p:cBhvr>
                                      <p:tavLst>
                                        <p:tav tm="0">
                                          <p:val>
                                            <p:strVal val="#ppt_x"/>
                                          </p:val>
                                        </p:tav>
                                        <p:tav tm="100000">
                                          <p:val>
                                            <p:strVal val="#ppt_x"/>
                                          </p:val>
                                        </p:tav>
                                      </p:tavLst>
                                    </p:anim>
                                    <p:anim calcmode="lin" valueType="num">
                                      <p:cBhvr>
                                        <p:cTn id="14" dur="1000" fill="hold"/>
                                        <p:tgtEl>
                                          <p:spTgt spid="4">
                                            <p:txEl>
                                              <p:charRg st="75" end="11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charRg st="115" end="161"/>
                                            </p:txEl>
                                          </p:spTgt>
                                        </p:tgtEl>
                                        <p:attrNameLst>
                                          <p:attrName>style.visibility</p:attrName>
                                        </p:attrNameLst>
                                      </p:cBhvr>
                                      <p:to>
                                        <p:strVal val="visible"/>
                                      </p:to>
                                    </p:set>
                                    <p:animEffect transition="in" filter="fade">
                                      <p:cBhvr>
                                        <p:cTn id="17" dur="1000"/>
                                        <p:tgtEl>
                                          <p:spTgt spid="4">
                                            <p:txEl>
                                              <p:charRg st="115" end="161"/>
                                            </p:txEl>
                                          </p:spTgt>
                                        </p:tgtEl>
                                      </p:cBhvr>
                                    </p:animEffect>
                                    <p:anim calcmode="lin" valueType="num">
                                      <p:cBhvr>
                                        <p:cTn id="18" dur="1000" fill="hold"/>
                                        <p:tgtEl>
                                          <p:spTgt spid="4">
                                            <p:txEl>
                                              <p:charRg st="115" end="161"/>
                                            </p:txEl>
                                          </p:spTgt>
                                        </p:tgtEl>
                                        <p:attrNameLst>
                                          <p:attrName>ppt_x</p:attrName>
                                        </p:attrNameLst>
                                      </p:cBhvr>
                                      <p:tavLst>
                                        <p:tav tm="0">
                                          <p:val>
                                            <p:strVal val="#ppt_x"/>
                                          </p:val>
                                        </p:tav>
                                        <p:tav tm="100000">
                                          <p:val>
                                            <p:strVal val="#ppt_x"/>
                                          </p:val>
                                        </p:tav>
                                      </p:tavLst>
                                    </p:anim>
                                    <p:anim calcmode="lin" valueType="num">
                                      <p:cBhvr>
                                        <p:cTn id="19" dur="1000" fill="hold"/>
                                        <p:tgtEl>
                                          <p:spTgt spid="4">
                                            <p:txEl>
                                              <p:charRg st="115" end="161"/>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
                                            <p:txEl>
                                              <p:charRg st="162" end="202"/>
                                            </p:txEl>
                                          </p:spTgt>
                                        </p:tgtEl>
                                        <p:attrNameLst>
                                          <p:attrName>style.visibility</p:attrName>
                                        </p:attrNameLst>
                                      </p:cBhvr>
                                      <p:to>
                                        <p:strVal val="visible"/>
                                      </p:to>
                                    </p:set>
                                    <p:animEffect transition="in" filter="fade">
                                      <p:cBhvr>
                                        <p:cTn id="24" dur="1000"/>
                                        <p:tgtEl>
                                          <p:spTgt spid="4">
                                            <p:txEl>
                                              <p:charRg st="162" end="202"/>
                                            </p:txEl>
                                          </p:spTgt>
                                        </p:tgtEl>
                                      </p:cBhvr>
                                    </p:animEffect>
                                    <p:anim calcmode="lin" valueType="num">
                                      <p:cBhvr>
                                        <p:cTn id="25" dur="1000" fill="hold"/>
                                        <p:tgtEl>
                                          <p:spTgt spid="4">
                                            <p:txEl>
                                              <p:charRg st="162" end="202"/>
                                            </p:txEl>
                                          </p:spTgt>
                                        </p:tgtEl>
                                        <p:attrNameLst>
                                          <p:attrName>ppt_x</p:attrName>
                                        </p:attrNameLst>
                                      </p:cBhvr>
                                      <p:tavLst>
                                        <p:tav tm="0">
                                          <p:val>
                                            <p:strVal val="#ppt_x"/>
                                          </p:val>
                                        </p:tav>
                                        <p:tav tm="100000">
                                          <p:val>
                                            <p:strVal val="#ppt_x"/>
                                          </p:val>
                                        </p:tav>
                                      </p:tavLst>
                                    </p:anim>
                                    <p:anim calcmode="lin" valueType="num">
                                      <p:cBhvr>
                                        <p:cTn id="26" dur="1000" fill="hold"/>
                                        <p:tgtEl>
                                          <p:spTgt spid="4">
                                            <p:txEl>
                                              <p:charRg st="162" end="20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
                                            <p:txEl>
                                              <p:charRg st="202" end="248"/>
                                            </p:txEl>
                                          </p:spTgt>
                                        </p:tgtEl>
                                        <p:attrNameLst>
                                          <p:attrName>style.visibility</p:attrName>
                                        </p:attrNameLst>
                                      </p:cBhvr>
                                      <p:to>
                                        <p:strVal val="visible"/>
                                      </p:to>
                                    </p:set>
                                    <p:animEffect transition="in" filter="fade">
                                      <p:cBhvr>
                                        <p:cTn id="29" dur="1000"/>
                                        <p:tgtEl>
                                          <p:spTgt spid="4">
                                            <p:txEl>
                                              <p:charRg st="202" end="248"/>
                                            </p:txEl>
                                          </p:spTgt>
                                        </p:tgtEl>
                                      </p:cBhvr>
                                    </p:animEffect>
                                    <p:anim calcmode="lin" valueType="num">
                                      <p:cBhvr>
                                        <p:cTn id="30" dur="1000" fill="hold"/>
                                        <p:tgtEl>
                                          <p:spTgt spid="4">
                                            <p:txEl>
                                              <p:charRg st="202" end="248"/>
                                            </p:txEl>
                                          </p:spTgt>
                                        </p:tgtEl>
                                        <p:attrNameLst>
                                          <p:attrName>ppt_x</p:attrName>
                                        </p:attrNameLst>
                                      </p:cBhvr>
                                      <p:tavLst>
                                        <p:tav tm="0">
                                          <p:val>
                                            <p:strVal val="#ppt_x"/>
                                          </p:val>
                                        </p:tav>
                                        <p:tav tm="100000">
                                          <p:val>
                                            <p:strVal val="#ppt_x"/>
                                          </p:val>
                                        </p:tav>
                                      </p:tavLst>
                                    </p:anim>
                                    <p:anim calcmode="lin" valueType="num">
                                      <p:cBhvr>
                                        <p:cTn id="31" dur="1000" fill="hold"/>
                                        <p:tgtEl>
                                          <p:spTgt spid="4">
                                            <p:txEl>
                                              <p:charRg st="202" end="24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矩形 1"/>
          <p:cNvSpPr>
            <a:spLocks noChangeArrowheads="1"/>
          </p:cNvSpPr>
          <p:nvPr/>
        </p:nvSpPr>
        <p:spPr bwMode="auto">
          <a:xfrm>
            <a:off x="274638" y="3509963"/>
            <a:ext cx="6543675" cy="2535238"/>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9698" name="Rectangle 4"/>
          <p:cNvSpPr>
            <a:spLocks noChangeArrowheads="1"/>
          </p:cNvSpPr>
          <p:nvPr/>
        </p:nvSpPr>
        <p:spPr bwMode="auto">
          <a:xfrm>
            <a:off x="598488" y="3576638"/>
            <a:ext cx="5830888" cy="2400300"/>
          </a:xfrm>
          <a:prstGeom prst="rect">
            <a:avLst/>
          </a:prstGeom>
          <a:noFill/>
          <a:ln w="57150">
            <a:noFill/>
            <a:miter lim="800000"/>
          </a:ln>
        </p:spPr>
        <p:txBody>
          <a:bodyPr anchor="ct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3000" b="0" i="0" u="none" strike="noStrike" kern="1200" cap="none" spc="0" normalizeH="0" baseline="0" noProof="0" dirty="0">
                <a:ln>
                  <a:noFill/>
                </a:ln>
                <a:solidFill>
                  <a:schemeClr val="tx1"/>
                </a:solidFill>
                <a:effectLst/>
                <a:uLnTx/>
                <a:uFillTx/>
                <a:latin typeface="+mn-lt"/>
                <a:ea typeface="+mn-ea"/>
                <a:cs typeface="+mn-ea"/>
                <a:sym typeface="+mn-lt"/>
              </a:rPr>
              <a:t>Given the numbers 1 to 1000, what is the minimum number of guesses needed to find a specific number, if you are given the hint "higher" or "lower" for each guess you make ??</a:t>
            </a:r>
            <a:endParaRPr kumimoji="0" lang="en-US" altLang="zh-CN" sz="3000" b="0" i="0" u="none" strike="noStrike" kern="1200" cap="none" spc="0" normalizeH="0" baseline="0" noProof="0" dirty="0">
              <a:ln>
                <a:noFill/>
              </a:ln>
              <a:solidFill>
                <a:schemeClr val="tx1"/>
              </a:solidFill>
              <a:effectLst/>
              <a:uLnTx/>
              <a:uFillTx/>
              <a:latin typeface="+mn-lt"/>
              <a:ea typeface="+mn-ea"/>
              <a:cs typeface="+mn-ea"/>
              <a:sym typeface="+mn-lt"/>
            </a:endParaRPr>
          </a:p>
        </p:txBody>
      </p:sp>
      <p:pic>
        <p:nvPicPr>
          <p:cNvPr id="41988" name="Picture 6" descr="u=1769637838,3343432434&amp;fm=3&amp;gp=0">
            <a:hlinkClick r:id="rId1"/>
          </p:cNvPr>
          <p:cNvPicPr>
            <a:picLocks noChangeAspect="1"/>
          </p:cNvPicPr>
          <p:nvPr/>
        </p:nvPicPr>
        <p:blipFill>
          <a:blip r:embed="rId2"/>
          <a:stretch>
            <a:fillRect/>
          </a:stretch>
        </p:blipFill>
        <p:spPr>
          <a:xfrm>
            <a:off x="6429375" y="3509963"/>
            <a:ext cx="2535238" cy="2535237"/>
          </a:xfrm>
          <a:prstGeom prst="rect">
            <a:avLst/>
          </a:prstGeom>
          <a:solidFill>
            <a:srgbClr val="CCCCFF"/>
          </a:solidFill>
          <a:ln w="9525" cap="flat" cmpd="sng">
            <a:solidFill>
              <a:srgbClr val="CCCCFF"/>
            </a:solidFill>
            <a:prstDash val="solid"/>
            <a:miter/>
            <a:headEnd type="none" w="med" len="med"/>
            <a:tailEnd type="none" w="med" len="med"/>
          </a:ln>
        </p:spPr>
      </p:pic>
      <p:sp>
        <p:nvSpPr>
          <p:cNvPr id="29700" name="AutoShape 7"/>
          <p:cNvSpPr>
            <a:spLocks noChangeArrowheads="1"/>
          </p:cNvSpPr>
          <p:nvPr/>
        </p:nvSpPr>
        <p:spPr bwMode="auto">
          <a:xfrm>
            <a:off x="3492500" y="1074738"/>
            <a:ext cx="4751388" cy="1803400"/>
          </a:xfrm>
          <a:prstGeom prst="cloudCallout">
            <a:avLst>
              <a:gd name="adj1" fmla="val 31981"/>
              <a:gd name="adj2" fmla="val 80676"/>
            </a:avLst>
          </a:prstGeom>
          <a:solidFill>
            <a:srgbClr val="CC99FF"/>
          </a:solidFill>
          <a:ln>
            <a:noFill/>
          </a:ln>
          <a:extLst>
            <a:ext uri="{91240B29-F687-4F45-9708-019B960494DF}">
              <a14:hiddenLine xmlns:a14="http://schemas.microsoft.com/office/drawing/2010/main" w="9525">
                <a:solidFill>
                  <a:srgbClr val="000000"/>
                </a:solidFill>
                <a:round/>
              </a14:hiddenLine>
            </a:ext>
          </a:extLst>
        </p:spPr>
        <p:txBody>
          <a:bodyPr anchor="ct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ctr" defTabSz="914400" rtl="0" eaLnBrk="0" fontAlgn="base" latinLnBrk="0" hangingPunct="0">
              <a:lnSpc>
                <a:spcPct val="100000"/>
              </a:lnSpc>
              <a:spcBef>
                <a:spcPts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Facebook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Software Engineer position</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6" name="Rectangle 4"/>
          <p:cNvSpPr>
            <a:spLocks noChangeArrowheads="1"/>
          </p:cNvSpPr>
          <p:nvPr/>
        </p:nvSpPr>
        <p:spPr bwMode="auto">
          <a:xfrm>
            <a:off x="900113" y="185738"/>
            <a:ext cx="68373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折半查找（递归算法）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矩形 1"/>
          <p:cNvSpPr>
            <a:spLocks noChangeArrowheads="1"/>
          </p:cNvSpPr>
          <p:nvPr/>
        </p:nvSpPr>
        <p:spPr bwMode="auto">
          <a:xfrm>
            <a:off x="0" y="1844675"/>
            <a:ext cx="9144000" cy="3600450"/>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43011" name="Group 5"/>
          <p:cNvGrpSpPr/>
          <p:nvPr/>
        </p:nvGrpSpPr>
        <p:grpSpPr>
          <a:xfrm>
            <a:off x="685800" y="2011363"/>
            <a:ext cx="8001000" cy="3362325"/>
            <a:chOff x="480" y="360"/>
            <a:chExt cx="5040" cy="2118"/>
          </a:xfrm>
        </p:grpSpPr>
        <p:sp>
          <p:nvSpPr>
            <p:cNvPr id="30723" name="Oval 6"/>
            <p:cNvSpPr>
              <a:spLocks noChangeArrowheads="1"/>
            </p:cNvSpPr>
            <p:nvPr/>
          </p:nvSpPr>
          <p:spPr bwMode="auto">
            <a:xfrm>
              <a:off x="2544" y="408"/>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24" name="Oval 7"/>
            <p:cNvSpPr>
              <a:spLocks noChangeArrowheads="1"/>
            </p:cNvSpPr>
            <p:nvPr/>
          </p:nvSpPr>
          <p:spPr bwMode="auto">
            <a:xfrm>
              <a:off x="1440" y="69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25" name="Oval 8"/>
            <p:cNvSpPr>
              <a:spLocks noChangeArrowheads="1"/>
            </p:cNvSpPr>
            <p:nvPr/>
          </p:nvSpPr>
          <p:spPr bwMode="auto">
            <a:xfrm>
              <a:off x="3696" y="69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26" name="Oval 9"/>
            <p:cNvSpPr>
              <a:spLocks noChangeArrowheads="1"/>
            </p:cNvSpPr>
            <p:nvPr/>
          </p:nvSpPr>
          <p:spPr bwMode="auto">
            <a:xfrm>
              <a:off x="864"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27" name="Oval 10"/>
            <p:cNvSpPr>
              <a:spLocks noChangeArrowheads="1"/>
            </p:cNvSpPr>
            <p:nvPr/>
          </p:nvSpPr>
          <p:spPr bwMode="auto">
            <a:xfrm>
              <a:off x="1968"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28" name="Oval 11"/>
            <p:cNvSpPr>
              <a:spLocks noChangeArrowheads="1"/>
            </p:cNvSpPr>
            <p:nvPr/>
          </p:nvSpPr>
          <p:spPr bwMode="auto">
            <a:xfrm>
              <a:off x="3120"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29" name="Oval 12"/>
            <p:cNvSpPr>
              <a:spLocks noChangeArrowheads="1"/>
            </p:cNvSpPr>
            <p:nvPr/>
          </p:nvSpPr>
          <p:spPr bwMode="auto">
            <a:xfrm>
              <a:off x="4368"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0" name="Text Box 13"/>
            <p:cNvSpPr txBox="1">
              <a:spLocks noChangeArrowheads="1"/>
            </p:cNvSpPr>
            <p:nvPr/>
          </p:nvSpPr>
          <p:spPr bwMode="auto">
            <a:xfrm>
              <a:off x="480" y="1416"/>
              <a:ext cx="38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1" name="Oval 14"/>
            <p:cNvSpPr>
              <a:spLocks noChangeArrowheads="1"/>
            </p:cNvSpPr>
            <p:nvPr/>
          </p:nvSpPr>
          <p:spPr bwMode="auto">
            <a:xfrm>
              <a:off x="1056" y="141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2" name="Text Box 15"/>
            <p:cNvSpPr txBox="1">
              <a:spLocks noChangeArrowheads="1"/>
            </p:cNvSpPr>
            <p:nvPr/>
          </p:nvSpPr>
          <p:spPr bwMode="auto">
            <a:xfrm>
              <a:off x="1536" y="141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3-4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3" name="Oval 16"/>
            <p:cNvSpPr>
              <a:spLocks noChangeArrowheads="1"/>
            </p:cNvSpPr>
            <p:nvPr/>
          </p:nvSpPr>
          <p:spPr bwMode="auto">
            <a:xfrm>
              <a:off x="2256"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4" name="Text Box 17"/>
            <p:cNvSpPr txBox="1">
              <a:spLocks noChangeArrowheads="1"/>
            </p:cNvSpPr>
            <p:nvPr/>
          </p:nvSpPr>
          <p:spPr bwMode="auto">
            <a:xfrm>
              <a:off x="2784" y="1464"/>
              <a:ext cx="480"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6-7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5" name="Oval 18"/>
            <p:cNvSpPr>
              <a:spLocks noChangeArrowheads="1"/>
            </p:cNvSpPr>
            <p:nvPr/>
          </p:nvSpPr>
          <p:spPr bwMode="auto">
            <a:xfrm>
              <a:off x="3504"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6" name="Text Box 19"/>
            <p:cNvSpPr txBox="1">
              <a:spLocks noChangeArrowheads="1"/>
            </p:cNvSpPr>
            <p:nvPr/>
          </p:nvSpPr>
          <p:spPr bwMode="auto">
            <a:xfrm>
              <a:off x="3888" y="1464"/>
              <a:ext cx="480"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9-10</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7" name="Oval 20"/>
            <p:cNvSpPr>
              <a:spLocks noChangeArrowheads="1"/>
            </p:cNvSpPr>
            <p:nvPr/>
          </p:nvSpPr>
          <p:spPr bwMode="auto">
            <a:xfrm>
              <a:off x="4704"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8" name="Text Box 21"/>
            <p:cNvSpPr txBox="1">
              <a:spLocks noChangeArrowheads="1"/>
            </p:cNvSpPr>
            <p:nvPr/>
          </p:nvSpPr>
          <p:spPr bwMode="auto">
            <a:xfrm>
              <a:off x="576"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39" name="Text Box 22"/>
            <p:cNvSpPr txBox="1">
              <a:spLocks noChangeArrowheads="1"/>
            </p:cNvSpPr>
            <p:nvPr/>
          </p:nvSpPr>
          <p:spPr bwMode="auto">
            <a:xfrm>
              <a:off x="1152" y="1896"/>
              <a:ext cx="38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0" name="Text Box 23"/>
            <p:cNvSpPr txBox="1">
              <a:spLocks noChangeArrowheads="1"/>
            </p:cNvSpPr>
            <p:nvPr/>
          </p:nvSpPr>
          <p:spPr bwMode="auto">
            <a:xfrm>
              <a:off x="1824"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1" name="Text Box 24"/>
            <p:cNvSpPr txBox="1">
              <a:spLocks noChangeArrowheads="1"/>
            </p:cNvSpPr>
            <p:nvPr/>
          </p:nvSpPr>
          <p:spPr bwMode="auto">
            <a:xfrm>
              <a:off x="2352"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5-6</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2" name="Text Box 25"/>
            <p:cNvSpPr txBox="1">
              <a:spLocks noChangeArrowheads="1"/>
            </p:cNvSpPr>
            <p:nvPr/>
          </p:nvSpPr>
          <p:spPr bwMode="auto">
            <a:xfrm>
              <a:off x="3024"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7-8</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3" name="Text Box 26"/>
            <p:cNvSpPr txBox="1">
              <a:spLocks noChangeArrowheads="1"/>
            </p:cNvSpPr>
            <p:nvPr/>
          </p:nvSpPr>
          <p:spPr bwMode="auto">
            <a:xfrm>
              <a:off x="3648"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8-9</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4" name="Text Box 27"/>
            <p:cNvSpPr txBox="1">
              <a:spLocks noChangeArrowheads="1"/>
            </p:cNvSpPr>
            <p:nvPr/>
          </p:nvSpPr>
          <p:spPr bwMode="auto">
            <a:xfrm>
              <a:off x="4224" y="1896"/>
              <a:ext cx="62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10-11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5" name="Text Box 28"/>
            <p:cNvSpPr txBox="1">
              <a:spLocks noChangeArrowheads="1"/>
            </p:cNvSpPr>
            <p:nvPr/>
          </p:nvSpPr>
          <p:spPr bwMode="auto">
            <a:xfrm>
              <a:off x="4992"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6" name="Line 29"/>
            <p:cNvSpPr>
              <a:spLocks noChangeShapeType="1"/>
            </p:cNvSpPr>
            <p:nvPr/>
          </p:nvSpPr>
          <p:spPr bwMode="auto">
            <a:xfrm flipH="1">
              <a:off x="1680" y="552"/>
              <a:ext cx="86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7" name="Line 30"/>
            <p:cNvSpPr>
              <a:spLocks noChangeShapeType="1"/>
            </p:cNvSpPr>
            <p:nvPr/>
          </p:nvSpPr>
          <p:spPr bwMode="auto">
            <a:xfrm>
              <a:off x="2784" y="552"/>
              <a:ext cx="91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8" name="Text Box 31"/>
            <p:cNvSpPr txBox="1">
              <a:spLocks noChangeArrowheads="1"/>
            </p:cNvSpPr>
            <p:nvPr/>
          </p:nvSpPr>
          <p:spPr bwMode="auto">
            <a:xfrm>
              <a:off x="2544" y="4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6</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49" name="Text Box 32"/>
            <p:cNvSpPr txBox="1">
              <a:spLocks noChangeArrowheads="1"/>
            </p:cNvSpPr>
            <p:nvPr/>
          </p:nvSpPr>
          <p:spPr bwMode="auto">
            <a:xfrm>
              <a:off x="1456" y="6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3</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0750" name="Text Box 33"/>
            <p:cNvSpPr txBox="1">
              <a:spLocks noChangeArrowheads="1"/>
            </p:cNvSpPr>
            <p:nvPr/>
          </p:nvSpPr>
          <p:spPr bwMode="auto">
            <a:xfrm>
              <a:off x="3744" y="6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51" name="Text Box 34"/>
            <p:cNvSpPr txBox="1">
              <a:spLocks noChangeArrowheads="1"/>
            </p:cNvSpPr>
            <p:nvPr/>
          </p:nvSpPr>
          <p:spPr bwMode="auto">
            <a:xfrm>
              <a:off x="887" y="962"/>
              <a:ext cx="21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1</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0752" name="Text Box 35"/>
            <p:cNvSpPr txBox="1">
              <a:spLocks noChangeArrowheads="1"/>
            </p:cNvSpPr>
            <p:nvPr/>
          </p:nvSpPr>
          <p:spPr bwMode="auto">
            <a:xfrm>
              <a:off x="1976" y="9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0753" name="Text Box 36"/>
            <p:cNvSpPr txBox="1">
              <a:spLocks noChangeArrowheads="1"/>
            </p:cNvSpPr>
            <p:nvPr/>
          </p:nvSpPr>
          <p:spPr bwMode="auto">
            <a:xfrm>
              <a:off x="3120" y="9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54" name="Text Box 37"/>
            <p:cNvSpPr txBox="1">
              <a:spLocks noChangeArrowheads="1"/>
            </p:cNvSpPr>
            <p:nvPr/>
          </p:nvSpPr>
          <p:spPr bwMode="auto">
            <a:xfrm>
              <a:off x="4336" y="96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10</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0755" name="Text Box 38"/>
            <p:cNvSpPr txBox="1">
              <a:spLocks noChangeArrowheads="1"/>
            </p:cNvSpPr>
            <p:nvPr/>
          </p:nvSpPr>
          <p:spPr bwMode="auto">
            <a:xfrm>
              <a:off x="1056" y="14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56" name="Text Box 39"/>
            <p:cNvSpPr txBox="1">
              <a:spLocks noChangeArrowheads="1"/>
            </p:cNvSpPr>
            <p:nvPr/>
          </p:nvSpPr>
          <p:spPr bwMode="auto">
            <a:xfrm>
              <a:off x="2280" y="143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0757" name="Text Box 40"/>
            <p:cNvSpPr txBox="1">
              <a:spLocks noChangeArrowheads="1"/>
            </p:cNvSpPr>
            <p:nvPr/>
          </p:nvSpPr>
          <p:spPr bwMode="auto">
            <a:xfrm>
              <a:off x="3504" y="14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58" name="Text Box 41"/>
            <p:cNvSpPr txBox="1">
              <a:spLocks noChangeArrowheads="1"/>
            </p:cNvSpPr>
            <p:nvPr/>
          </p:nvSpPr>
          <p:spPr bwMode="auto">
            <a:xfrm>
              <a:off x="4656" y="14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59" name="Line 42"/>
            <p:cNvSpPr>
              <a:spLocks noChangeShapeType="1"/>
            </p:cNvSpPr>
            <p:nvPr/>
          </p:nvSpPr>
          <p:spPr bwMode="auto">
            <a:xfrm flipH="1">
              <a:off x="1008" y="840"/>
              <a:ext cx="43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0" name="Line 43"/>
            <p:cNvSpPr>
              <a:spLocks noChangeShapeType="1"/>
            </p:cNvSpPr>
            <p:nvPr/>
          </p:nvSpPr>
          <p:spPr bwMode="auto">
            <a:xfrm>
              <a:off x="1680" y="888"/>
              <a:ext cx="38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1" name="Line 44"/>
            <p:cNvSpPr>
              <a:spLocks noChangeShapeType="1"/>
            </p:cNvSpPr>
            <p:nvPr/>
          </p:nvSpPr>
          <p:spPr bwMode="auto">
            <a:xfrm flipH="1">
              <a:off x="3264" y="792"/>
              <a:ext cx="43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2" name="Line 45"/>
            <p:cNvSpPr>
              <a:spLocks noChangeShapeType="1"/>
            </p:cNvSpPr>
            <p:nvPr/>
          </p:nvSpPr>
          <p:spPr bwMode="auto">
            <a:xfrm>
              <a:off x="3936" y="840"/>
              <a:ext cx="528"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3" name="Line 46"/>
            <p:cNvSpPr>
              <a:spLocks noChangeShapeType="1"/>
            </p:cNvSpPr>
            <p:nvPr/>
          </p:nvSpPr>
          <p:spPr bwMode="auto">
            <a:xfrm flipH="1">
              <a:off x="624" y="117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4" name="Line 47"/>
            <p:cNvSpPr>
              <a:spLocks noChangeShapeType="1"/>
            </p:cNvSpPr>
            <p:nvPr/>
          </p:nvSpPr>
          <p:spPr bwMode="auto">
            <a:xfrm>
              <a:off x="1008" y="122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5" name="Line 48"/>
            <p:cNvSpPr>
              <a:spLocks noChangeShapeType="1"/>
            </p:cNvSpPr>
            <p:nvPr/>
          </p:nvSpPr>
          <p:spPr bwMode="auto">
            <a:xfrm flipH="1">
              <a:off x="1776" y="1224"/>
              <a:ext cx="28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6" name="Line 49"/>
            <p:cNvSpPr>
              <a:spLocks noChangeShapeType="1"/>
            </p:cNvSpPr>
            <p:nvPr/>
          </p:nvSpPr>
          <p:spPr bwMode="auto">
            <a:xfrm>
              <a:off x="2112" y="1224"/>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7" name="Line 50"/>
            <p:cNvSpPr>
              <a:spLocks noChangeShapeType="1"/>
            </p:cNvSpPr>
            <p:nvPr/>
          </p:nvSpPr>
          <p:spPr bwMode="auto">
            <a:xfrm flipH="1">
              <a:off x="3024" y="122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8" name="Line 51"/>
            <p:cNvSpPr>
              <a:spLocks noChangeShapeType="1"/>
            </p:cNvSpPr>
            <p:nvPr/>
          </p:nvSpPr>
          <p:spPr bwMode="auto">
            <a:xfrm>
              <a:off x="3264" y="1224"/>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69" name="Line 52"/>
            <p:cNvSpPr>
              <a:spLocks noChangeShapeType="1"/>
            </p:cNvSpPr>
            <p:nvPr/>
          </p:nvSpPr>
          <p:spPr bwMode="auto">
            <a:xfrm flipH="1">
              <a:off x="4080" y="1224"/>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0" name="Line 53"/>
            <p:cNvSpPr>
              <a:spLocks noChangeShapeType="1"/>
            </p:cNvSpPr>
            <p:nvPr/>
          </p:nvSpPr>
          <p:spPr bwMode="auto">
            <a:xfrm>
              <a:off x="4512" y="12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1" name="Line 54"/>
            <p:cNvSpPr>
              <a:spLocks noChangeShapeType="1"/>
            </p:cNvSpPr>
            <p:nvPr/>
          </p:nvSpPr>
          <p:spPr bwMode="auto">
            <a:xfrm flipH="1">
              <a:off x="864" y="165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2" name="Line 55"/>
            <p:cNvSpPr>
              <a:spLocks noChangeShapeType="1"/>
            </p:cNvSpPr>
            <p:nvPr/>
          </p:nvSpPr>
          <p:spPr bwMode="auto">
            <a:xfrm>
              <a:off x="1200" y="1656"/>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3" name="Line 56"/>
            <p:cNvSpPr>
              <a:spLocks noChangeShapeType="1"/>
            </p:cNvSpPr>
            <p:nvPr/>
          </p:nvSpPr>
          <p:spPr bwMode="auto">
            <a:xfrm flipH="1">
              <a:off x="2016" y="1704"/>
              <a:ext cx="28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4" name="Line 57"/>
            <p:cNvSpPr>
              <a:spLocks noChangeShapeType="1"/>
            </p:cNvSpPr>
            <p:nvPr/>
          </p:nvSpPr>
          <p:spPr bwMode="auto">
            <a:xfrm>
              <a:off x="2400" y="170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5" name="Line 58"/>
            <p:cNvSpPr>
              <a:spLocks noChangeShapeType="1"/>
            </p:cNvSpPr>
            <p:nvPr/>
          </p:nvSpPr>
          <p:spPr bwMode="auto">
            <a:xfrm flipH="1">
              <a:off x="3216" y="1704"/>
              <a:ext cx="33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6" name="Line 59"/>
            <p:cNvSpPr>
              <a:spLocks noChangeShapeType="1"/>
            </p:cNvSpPr>
            <p:nvPr/>
          </p:nvSpPr>
          <p:spPr bwMode="auto">
            <a:xfrm>
              <a:off x="3648" y="1704"/>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7" name="Line 60"/>
            <p:cNvSpPr>
              <a:spLocks noChangeShapeType="1"/>
            </p:cNvSpPr>
            <p:nvPr/>
          </p:nvSpPr>
          <p:spPr bwMode="auto">
            <a:xfrm flipH="1">
              <a:off x="4512" y="1704"/>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8" name="Line 61"/>
            <p:cNvSpPr>
              <a:spLocks noChangeShapeType="1"/>
            </p:cNvSpPr>
            <p:nvPr/>
          </p:nvSpPr>
          <p:spPr bwMode="auto">
            <a:xfrm>
              <a:off x="4848" y="1704"/>
              <a:ext cx="38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79" name="Line 62"/>
            <p:cNvSpPr>
              <a:spLocks noChangeShapeType="1"/>
            </p:cNvSpPr>
            <p:nvPr/>
          </p:nvSpPr>
          <p:spPr bwMode="auto">
            <a:xfrm>
              <a:off x="2880" y="504"/>
              <a:ext cx="2256"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80" name="Line 63"/>
            <p:cNvSpPr>
              <a:spLocks noChangeShapeType="1"/>
            </p:cNvSpPr>
            <p:nvPr/>
          </p:nvSpPr>
          <p:spPr bwMode="auto">
            <a:xfrm>
              <a:off x="3984" y="744"/>
              <a:ext cx="1152"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81" name="Line 64"/>
            <p:cNvSpPr>
              <a:spLocks noChangeShapeType="1"/>
            </p:cNvSpPr>
            <p:nvPr/>
          </p:nvSpPr>
          <p:spPr bwMode="auto">
            <a:xfrm>
              <a:off x="4944" y="1560"/>
              <a:ext cx="288"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82" name="Text Box 65"/>
            <p:cNvSpPr txBox="1">
              <a:spLocks noChangeArrowheads="1"/>
            </p:cNvSpPr>
            <p:nvPr/>
          </p:nvSpPr>
          <p:spPr bwMode="auto">
            <a:xfrm>
              <a:off x="5136" y="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83" name="Text Box 66"/>
            <p:cNvSpPr txBox="1">
              <a:spLocks noChangeArrowheads="1"/>
            </p:cNvSpPr>
            <p:nvPr/>
          </p:nvSpPr>
          <p:spPr bwMode="auto">
            <a:xfrm>
              <a:off x="5136" y="5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84" name="Text Box 67"/>
            <p:cNvSpPr txBox="1">
              <a:spLocks noChangeArrowheads="1"/>
            </p:cNvSpPr>
            <p:nvPr/>
          </p:nvSpPr>
          <p:spPr bwMode="auto">
            <a:xfrm>
              <a:off x="5136" y="14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h</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85" name="Text Box 68"/>
            <p:cNvSpPr txBox="1">
              <a:spLocks noChangeArrowheads="1"/>
            </p:cNvSpPr>
            <p:nvPr/>
          </p:nvSpPr>
          <p:spPr bwMode="auto">
            <a:xfrm>
              <a:off x="4896" y="2228"/>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0000"/>
                  </a:solidFill>
                  <a:effectLst/>
                  <a:uLnTx/>
                  <a:uFillTx/>
                  <a:latin typeface="+mn-lt"/>
                  <a:ea typeface="+mn-ea"/>
                  <a:cs typeface="+mn-ea"/>
                  <a:sym typeface="+mn-lt"/>
                </a:rPr>
                <a:t>外结点</a:t>
              </a:r>
              <a:endParaRPr kumimoji="0" lang="zh-CN" altLang="en-US" sz="2000" b="1"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30786" name="Text Box 69"/>
            <p:cNvSpPr txBox="1">
              <a:spLocks noChangeArrowheads="1"/>
            </p:cNvSpPr>
            <p:nvPr/>
          </p:nvSpPr>
          <p:spPr bwMode="auto">
            <a:xfrm>
              <a:off x="4680" y="97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FF0000"/>
                  </a:solidFill>
                  <a:effectLst/>
                  <a:uLnTx/>
                  <a:uFillTx/>
                  <a:latin typeface="+mn-lt"/>
                  <a:ea typeface="+mn-ea"/>
                  <a:cs typeface="+mn-ea"/>
                  <a:sym typeface="+mn-lt"/>
                </a:rPr>
                <a:t>内结点</a:t>
              </a:r>
              <a:endParaRPr kumimoji="0" lang="zh-CN" altLang="en-US" sz="2000" b="1"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30787" name="Text Box 70"/>
            <p:cNvSpPr txBox="1">
              <a:spLocks noChangeArrowheads="1"/>
            </p:cNvSpPr>
            <p:nvPr/>
          </p:nvSpPr>
          <p:spPr bwMode="auto">
            <a:xfrm>
              <a:off x="2928" y="55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30788" name="Text Box 71"/>
            <p:cNvSpPr txBox="1">
              <a:spLocks noChangeArrowheads="1"/>
            </p:cNvSpPr>
            <p:nvPr/>
          </p:nvSpPr>
          <p:spPr bwMode="auto">
            <a:xfrm>
              <a:off x="2160" y="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rPr>
                <a:t>&lt;</a:t>
              </a:r>
              <a:endPar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30789" name="Text Box 72"/>
            <p:cNvSpPr txBox="1">
              <a:spLocks noChangeArrowheads="1"/>
            </p:cNvSpPr>
            <p:nvPr/>
          </p:nvSpPr>
          <p:spPr bwMode="auto">
            <a:xfrm>
              <a:off x="2592" y="5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30790" name="Rectangle 73"/>
          <p:cNvSpPr>
            <a:spLocks noChangeArrowheads="1"/>
          </p:cNvSpPr>
          <p:nvPr/>
        </p:nvSpPr>
        <p:spPr bwMode="auto">
          <a:xfrm>
            <a:off x="801688" y="203200"/>
            <a:ext cx="7427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折半查找的性能分析－决策树</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43013" name="Group 111"/>
          <p:cNvGrpSpPr/>
          <p:nvPr/>
        </p:nvGrpSpPr>
        <p:grpSpPr>
          <a:xfrm>
            <a:off x="-30162" y="950913"/>
            <a:ext cx="6216650" cy="755650"/>
            <a:chOff x="797" y="448"/>
            <a:chExt cx="3916" cy="476"/>
          </a:xfrm>
        </p:grpSpPr>
        <p:sp>
          <p:nvSpPr>
            <p:cNvPr id="30792" name="Text Box 99"/>
            <p:cNvSpPr txBox="1">
              <a:spLocks noChangeArrowheads="1"/>
            </p:cNvSpPr>
            <p:nvPr/>
          </p:nvSpPr>
          <p:spPr bwMode="auto">
            <a:xfrm>
              <a:off x="797" y="448"/>
              <a:ext cx="3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1       2       3       4       5       6        7        8       9      10     11</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0793" name="Rectangle 100"/>
            <p:cNvSpPr>
              <a:spLocks noChangeArrowheads="1"/>
            </p:cNvSpPr>
            <p:nvPr/>
          </p:nvSpPr>
          <p:spPr bwMode="auto">
            <a:xfrm>
              <a:off x="815" y="669"/>
              <a:ext cx="3879" cy="255"/>
            </a:xfrm>
            <a:prstGeom prst="rect">
              <a:avLst/>
            </a:prstGeom>
            <a:solidFill>
              <a:schemeClr val="accent1">
                <a:lumMod val="60000"/>
                <a:lumOff val="4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5      13     19     21     37     56      64      75     80     88     92</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30794" name="Line 101"/>
            <p:cNvSpPr>
              <a:spLocks noChangeShapeType="1"/>
            </p:cNvSpPr>
            <p:nvPr/>
          </p:nvSpPr>
          <p:spPr bwMode="auto">
            <a:xfrm>
              <a:off x="1082"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95" name="Line 102"/>
            <p:cNvSpPr>
              <a:spLocks noChangeShapeType="1"/>
            </p:cNvSpPr>
            <p:nvPr/>
          </p:nvSpPr>
          <p:spPr bwMode="auto">
            <a:xfrm>
              <a:off x="1446"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96" name="Line 103"/>
            <p:cNvSpPr>
              <a:spLocks noChangeShapeType="1"/>
            </p:cNvSpPr>
            <p:nvPr/>
          </p:nvSpPr>
          <p:spPr bwMode="auto">
            <a:xfrm>
              <a:off x="1810"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97" name="Line 104"/>
            <p:cNvSpPr>
              <a:spLocks noChangeShapeType="1"/>
            </p:cNvSpPr>
            <p:nvPr/>
          </p:nvSpPr>
          <p:spPr bwMode="auto">
            <a:xfrm>
              <a:off x="2174"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98" name="Line 105"/>
            <p:cNvSpPr>
              <a:spLocks noChangeShapeType="1"/>
            </p:cNvSpPr>
            <p:nvPr/>
          </p:nvSpPr>
          <p:spPr bwMode="auto">
            <a:xfrm>
              <a:off x="2538"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799" name="Line 106"/>
            <p:cNvSpPr>
              <a:spLocks noChangeShapeType="1"/>
            </p:cNvSpPr>
            <p:nvPr/>
          </p:nvSpPr>
          <p:spPr bwMode="auto">
            <a:xfrm>
              <a:off x="2902"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800" name="Line 107"/>
            <p:cNvSpPr>
              <a:spLocks noChangeShapeType="1"/>
            </p:cNvSpPr>
            <p:nvPr/>
          </p:nvSpPr>
          <p:spPr bwMode="auto">
            <a:xfrm>
              <a:off x="3266"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801" name="Line 108"/>
            <p:cNvSpPr>
              <a:spLocks noChangeShapeType="1"/>
            </p:cNvSpPr>
            <p:nvPr/>
          </p:nvSpPr>
          <p:spPr bwMode="auto">
            <a:xfrm>
              <a:off x="3630"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802" name="Line 109"/>
            <p:cNvSpPr>
              <a:spLocks noChangeShapeType="1"/>
            </p:cNvSpPr>
            <p:nvPr/>
          </p:nvSpPr>
          <p:spPr bwMode="auto">
            <a:xfrm>
              <a:off x="3994"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0803" name="Line 110"/>
            <p:cNvSpPr>
              <a:spLocks noChangeShapeType="1"/>
            </p:cNvSpPr>
            <p:nvPr/>
          </p:nvSpPr>
          <p:spPr bwMode="auto">
            <a:xfrm>
              <a:off x="4358" y="668"/>
              <a:ext cx="0"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004658" name="Text Box 114"/>
          <p:cNvSpPr txBox="1">
            <a:spLocks noChangeArrowheads="1"/>
          </p:cNvSpPr>
          <p:nvPr/>
        </p:nvSpPr>
        <p:spPr bwMode="auto">
          <a:xfrm>
            <a:off x="0" y="5591175"/>
            <a:ext cx="9144000" cy="973138"/>
          </a:xfrm>
          <a:prstGeom prst="rect">
            <a:avLst/>
          </a:prstGeom>
          <a:noFill/>
          <a:ln>
            <a:noFill/>
          </a:ln>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62992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若所有结点的空指针域设置为一个指向一个方形结点的指针，称方形结点为判定树的</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外部结点</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；对应的，圆形结点为</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内部结点</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4658">
                                            <p:txEl>
                                              <p:charRg st="0" end="57"/>
                                            </p:txEl>
                                          </p:spTgt>
                                        </p:tgtEl>
                                        <p:attrNameLst>
                                          <p:attrName>style.visibility</p:attrName>
                                        </p:attrNameLst>
                                      </p:cBhvr>
                                      <p:to>
                                        <p:strVal val="visible"/>
                                      </p:to>
                                    </p:set>
                                    <p:animEffect transition="in" filter="strips(downRight)">
                                      <p:cBhvr>
                                        <p:cTn id="7" dur="500"/>
                                        <p:tgtEl>
                                          <p:spTgt spid="1004658">
                                            <p:txEl>
                                              <p:charRg st="0" end="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658"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矩形 1"/>
          <p:cNvSpPr>
            <a:spLocks noChangeArrowheads="1"/>
          </p:cNvSpPr>
          <p:nvPr/>
        </p:nvSpPr>
        <p:spPr bwMode="auto">
          <a:xfrm>
            <a:off x="0" y="2133600"/>
            <a:ext cx="9144000" cy="3671888"/>
          </a:xfrm>
          <a:prstGeom prst="rect">
            <a:avLst/>
          </a:pr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44035" name="Group 4"/>
          <p:cNvGrpSpPr/>
          <p:nvPr/>
        </p:nvGrpSpPr>
        <p:grpSpPr>
          <a:xfrm>
            <a:off x="425450" y="2278063"/>
            <a:ext cx="8001000" cy="3417887"/>
            <a:chOff x="480" y="360"/>
            <a:chExt cx="5040" cy="2153"/>
          </a:xfrm>
        </p:grpSpPr>
        <p:sp>
          <p:nvSpPr>
            <p:cNvPr id="31747" name="Oval 5"/>
            <p:cNvSpPr>
              <a:spLocks noChangeArrowheads="1"/>
            </p:cNvSpPr>
            <p:nvPr/>
          </p:nvSpPr>
          <p:spPr bwMode="auto">
            <a:xfrm>
              <a:off x="2544" y="408"/>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48" name="Oval 6"/>
            <p:cNvSpPr>
              <a:spLocks noChangeArrowheads="1"/>
            </p:cNvSpPr>
            <p:nvPr/>
          </p:nvSpPr>
          <p:spPr bwMode="auto">
            <a:xfrm>
              <a:off x="1440" y="69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49" name="Oval 7"/>
            <p:cNvSpPr>
              <a:spLocks noChangeArrowheads="1"/>
            </p:cNvSpPr>
            <p:nvPr/>
          </p:nvSpPr>
          <p:spPr bwMode="auto">
            <a:xfrm>
              <a:off x="3696" y="69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0" name="Oval 8"/>
            <p:cNvSpPr>
              <a:spLocks noChangeArrowheads="1"/>
            </p:cNvSpPr>
            <p:nvPr/>
          </p:nvSpPr>
          <p:spPr bwMode="auto">
            <a:xfrm>
              <a:off x="864"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1" name="Oval 9"/>
            <p:cNvSpPr>
              <a:spLocks noChangeArrowheads="1"/>
            </p:cNvSpPr>
            <p:nvPr/>
          </p:nvSpPr>
          <p:spPr bwMode="auto">
            <a:xfrm>
              <a:off x="1968"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2" name="Oval 10"/>
            <p:cNvSpPr>
              <a:spLocks noChangeArrowheads="1"/>
            </p:cNvSpPr>
            <p:nvPr/>
          </p:nvSpPr>
          <p:spPr bwMode="auto">
            <a:xfrm>
              <a:off x="3120"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3" name="Oval 11"/>
            <p:cNvSpPr>
              <a:spLocks noChangeArrowheads="1"/>
            </p:cNvSpPr>
            <p:nvPr/>
          </p:nvSpPr>
          <p:spPr bwMode="auto">
            <a:xfrm>
              <a:off x="4368"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4" name="Text Box 12"/>
            <p:cNvSpPr txBox="1">
              <a:spLocks noChangeArrowheads="1"/>
            </p:cNvSpPr>
            <p:nvPr/>
          </p:nvSpPr>
          <p:spPr bwMode="auto">
            <a:xfrm>
              <a:off x="480" y="1416"/>
              <a:ext cx="38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5" name="Oval 13"/>
            <p:cNvSpPr>
              <a:spLocks noChangeArrowheads="1"/>
            </p:cNvSpPr>
            <p:nvPr/>
          </p:nvSpPr>
          <p:spPr bwMode="auto">
            <a:xfrm>
              <a:off x="1056" y="141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6" name="Text Box 14"/>
            <p:cNvSpPr txBox="1">
              <a:spLocks noChangeArrowheads="1"/>
            </p:cNvSpPr>
            <p:nvPr/>
          </p:nvSpPr>
          <p:spPr bwMode="auto">
            <a:xfrm>
              <a:off x="1536" y="141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3-4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7" name="Oval 15"/>
            <p:cNvSpPr>
              <a:spLocks noChangeArrowheads="1"/>
            </p:cNvSpPr>
            <p:nvPr/>
          </p:nvSpPr>
          <p:spPr bwMode="auto">
            <a:xfrm>
              <a:off x="2256"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58" name="Text Box 16"/>
            <p:cNvSpPr txBox="1">
              <a:spLocks noChangeArrowheads="1"/>
            </p:cNvSpPr>
            <p:nvPr/>
          </p:nvSpPr>
          <p:spPr bwMode="auto">
            <a:xfrm>
              <a:off x="2784" y="1464"/>
              <a:ext cx="480"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6-7</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59" name="Oval 17"/>
            <p:cNvSpPr>
              <a:spLocks noChangeArrowheads="1"/>
            </p:cNvSpPr>
            <p:nvPr/>
          </p:nvSpPr>
          <p:spPr bwMode="auto">
            <a:xfrm>
              <a:off x="3504"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0" name="Text Box 18"/>
            <p:cNvSpPr txBox="1">
              <a:spLocks noChangeArrowheads="1"/>
            </p:cNvSpPr>
            <p:nvPr/>
          </p:nvSpPr>
          <p:spPr bwMode="auto">
            <a:xfrm>
              <a:off x="3888" y="1464"/>
              <a:ext cx="480"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9-10</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1" name="Oval 19"/>
            <p:cNvSpPr>
              <a:spLocks noChangeArrowheads="1"/>
            </p:cNvSpPr>
            <p:nvPr/>
          </p:nvSpPr>
          <p:spPr bwMode="auto">
            <a:xfrm>
              <a:off x="4704"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2" name="Text Box 20"/>
            <p:cNvSpPr txBox="1">
              <a:spLocks noChangeArrowheads="1"/>
            </p:cNvSpPr>
            <p:nvPr/>
          </p:nvSpPr>
          <p:spPr bwMode="auto">
            <a:xfrm>
              <a:off x="576"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3" name="Text Box 21"/>
            <p:cNvSpPr txBox="1">
              <a:spLocks noChangeArrowheads="1"/>
            </p:cNvSpPr>
            <p:nvPr/>
          </p:nvSpPr>
          <p:spPr bwMode="auto">
            <a:xfrm>
              <a:off x="1152" y="1896"/>
              <a:ext cx="38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4" name="Text Box 22"/>
            <p:cNvSpPr txBox="1">
              <a:spLocks noChangeArrowheads="1"/>
            </p:cNvSpPr>
            <p:nvPr/>
          </p:nvSpPr>
          <p:spPr bwMode="auto">
            <a:xfrm>
              <a:off x="1824"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5" name="Text Box 23"/>
            <p:cNvSpPr txBox="1">
              <a:spLocks noChangeArrowheads="1"/>
            </p:cNvSpPr>
            <p:nvPr/>
          </p:nvSpPr>
          <p:spPr bwMode="auto">
            <a:xfrm>
              <a:off x="2352"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5-6</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6" name="Text Box 24"/>
            <p:cNvSpPr txBox="1">
              <a:spLocks noChangeArrowheads="1"/>
            </p:cNvSpPr>
            <p:nvPr/>
          </p:nvSpPr>
          <p:spPr bwMode="auto">
            <a:xfrm>
              <a:off x="3024"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7-8</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7" name="Text Box 25"/>
            <p:cNvSpPr txBox="1">
              <a:spLocks noChangeArrowheads="1"/>
            </p:cNvSpPr>
            <p:nvPr/>
          </p:nvSpPr>
          <p:spPr bwMode="auto">
            <a:xfrm>
              <a:off x="3648"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8-9</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8" name="Text Box 26"/>
            <p:cNvSpPr txBox="1">
              <a:spLocks noChangeArrowheads="1"/>
            </p:cNvSpPr>
            <p:nvPr/>
          </p:nvSpPr>
          <p:spPr bwMode="auto">
            <a:xfrm>
              <a:off x="4224" y="1896"/>
              <a:ext cx="62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10-11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69" name="Text Box 27"/>
            <p:cNvSpPr txBox="1">
              <a:spLocks noChangeArrowheads="1"/>
            </p:cNvSpPr>
            <p:nvPr/>
          </p:nvSpPr>
          <p:spPr bwMode="auto">
            <a:xfrm>
              <a:off x="4992"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70" name="Line 28"/>
            <p:cNvSpPr>
              <a:spLocks noChangeShapeType="1"/>
            </p:cNvSpPr>
            <p:nvPr/>
          </p:nvSpPr>
          <p:spPr bwMode="auto">
            <a:xfrm flipH="1">
              <a:off x="1680" y="552"/>
              <a:ext cx="86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71" name="Line 29"/>
            <p:cNvSpPr>
              <a:spLocks noChangeShapeType="1"/>
            </p:cNvSpPr>
            <p:nvPr/>
          </p:nvSpPr>
          <p:spPr bwMode="auto">
            <a:xfrm>
              <a:off x="2784" y="552"/>
              <a:ext cx="91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72" name="Text Box 30"/>
            <p:cNvSpPr txBox="1">
              <a:spLocks noChangeArrowheads="1"/>
            </p:cNvSpPr>
            <p:nvPr/>
          </p:nvSpPr>
          <p:spPr bwMode="auto">
            <a:xfrm>
              <a:off x="2560" y="37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6</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73" name="Text Box 31"/>
            <p:cNvSpPr txBox="1">
              <a:spLocks noChangeArrowheads="1"/>
            </p:cNvSpPr>
            <p:nvPr/>
          </p:nvSpPr>
          <p:spPr bwMode="auto">
            <a:xfrm>
              <a:off x="1472" y="6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3</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74" name="Text Box 32"/>
            <p:cNvSpPr txBox="1">
              <a:spLocks noChangeArrowheads="1"/>
            </p:cNvSpPr>
            <p:nvPr/>
          </p:nvSpPr>
          <p:spPr bwMode="auto">
            <a:xfrm>
              <a:off x="3720" y="6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9</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75" name="Text Box 33"/>
            <p:cNvSpPr txBox="1">
              <a:spLocks noChangeArrowheads="1"/>
            </p:cNvSpPr>
            <p:nvPr/>
          </p:nvSpPr>
          <p:spPr bwMode="auto">
            <a:xfrm>
              <a:off x="888" y="9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1</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76" name="Text Box 34"/>
            <p:cNvSpPr txBox="1">
              <a:spLocks noChangeArrowheads="1"/>
            </p:cNvSpPr>
            <p:nvPr/>
          </p:nvSpPr>
          <p:spPr bwMode="auto">
            <a:xfrm>
              <a:off x="1982" y="9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77" name="Text Box 35"/>
            <p:cNvSpPr txBox="1">
              <a:spLocks noChangeArrowheads="1"/>
            </p:cNvSpPr>
            <p:nvPr/>
          </p:nvSpPr>
          <p:spPr bwMode="auto">
            <a:xfrm>
              <a:off x="3128" y="9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78" name="Text Box 36"/>
            <p:cNvSpPr txBox="1">
              <a:spLocks noChangeArrowheads="1"/>
            </p:cNvSpPr>
            <p:nvPr/>
          </p:nvSpPr>
          <p:spPr bwMode="auto">
            <a:xfrm>
              <a:off x="4336" y="949"/>
              <a:ext cx="33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10</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79" name="Text Box 37"/>
            <p:cNvSpPr txBox="1">
              <a:spLocks noChangeArrowheads="1"/>
            </p:cNvSpPr>
            <p:nvPr/>
          </p:nvSpPr>
          <p:spPr bwMode="auto">
            <a:xfrm>
              <a:off x="1056" y="14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0" name="Text Box 38"/>
            <p:cNvSpPr txBox="1">
              <a:spLocks noChangeArrowheads="1"/>
            </p:cNvSpPr>
            <p:nvPr/>
          </p:nvSpPr>
          <p:spPr bwMode="auto">
            <a:xfrm>
              <a:off x="2256" y="14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1" name="Text Box 39"/>
            <p:cNvSpPr txBox="1">
              <a:spLocks noChangeArrowheads="1"/>
            </p:cNvSpPr>
            <p:nvPr/>
          </p:nvSpPr>
          <p:spPr bwMode="auto">
            <a:xfrm>
              <a:off x="3528" y="14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8</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782" name="Text Box 40"/>
            <p:cNvSpPr txBox="1">
              <a:spLocks noChangeArrowheads="1"/>
            </p:cNvSpPr>
            <p:nvPr/>
          </p:nvSpPr>
          <p:spPr bwMode="auto">
            <a:xfrm>
              <a:off x="4656" y="14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3" name="Line 41"/>
            <p:cNvSpPr>
              <a:spLocks noChangeShapeType="1"/>
            </p:cNvSpPr>
            <p:nvPr/>
          </p:nvSpPr>
          <p:spPr bwMode="auto">
            <a:xfrm flipH="1">
              <a:off x="1008" y="840"/>
              <a:ext cx="43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4" name="Line 42"/>
            <p:cNvSpPr>
              <a:spLocks noChangeShapeType="1"/>
            </p:cNvSpPr>
            <p:nvPr/>
          </p:nvSpPr>
          <p:spPr bwMode="auto">
            <a:xfrm>
              <a:off x="1680" y="888"/>
              <a:ext cx="38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5" name="Line 43"/>
            <p:cNvSpPr>
              <a:spLocks noChangeShapeType="1"/>
            </p:cNvSpPr>
            <p:nvPr/>
          </p:nvSpPr>
          <p:spPr bwMode="auto">
            <a:xfrm flipH="1">
              <a:off x="3264" y="792"/>
              <a:ext cx="43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6" name="Line 44"/>
            <p:cNvSpPr>
              <a:spLocks noChangeShapeType="1"/>
            </p:cNvSpPr>
            <p:nvPr/>
          </p:nvSpPr>
          <p:spPr bwMode="auto">
            <a:xfrm>
              <a:off x="3936" y="840"/>
              <a:ext cx="528"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7" name="Line 45"/>
            <p:cNvSpPr>
              <a:spLocks noChangeShapeType="1"/>
            </p:cNvSpPr>
            <p:nvPr/>
          </p:nvSpPr>
          <p:spPr bwMode="auto">
            <a:xfrm flipH="1">
              <a:off x="624" y="117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8" name="Line 46"/>
            <p:cNvSpPr>
              <a:spLocks noChangeShapeType="1"/>
            </p:cNvSpPr>
            <p:nvPr/>
          </p:nvSpPr>
          <p:spPr bwMode="auto">
            <a:xfrm>
              <a:off x="1008" y="122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89" name="Line 47"/>
            <p:cNvSpPr>
              <a:spLocks noChangeShapeType="1"/>
            </p:cNvSpPr>
            <p:nvPr/>
          </p:nvSpPr>
          <p:spPr bwMode="auto">
            <a:xfrm flipH="1">
              <a:off x="1776" y="1224"/>
              <a:ext cx="28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0" name="Line 48"/>
            <p:cNvSpPr>
              <a:spLocks noChangeShapeType="1"/>
            </p:cNvSpPr>
            <p:nvPr/>
          </p:nvSpPr>
          <p:spPr bwMode="auto">
            <a:xfrm>
              <a:off x="2112" y="1224"/>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1" name="Line 49"/>
            <p:cNvSpPr>
              <a:spLocks noChangeShapeType="1"/>
            </p:cNvSpPr>
            <p:nvPr/>
          </p:nvSpPr>
          <p:spPr bwMode="auto">
            <a:xfrm flipH="1">
              <a:off x="3024" y="122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2" name="Line 50"/>
            <p:cNvSpPr>
              <a:spLocks noChangeShapeType="1"/>
            </p:cNvSpPr>
            <p:nvPr/>
          </p:nvSpPr>
          <p:spPr bwMode="auto">
            <a:xfrm>
              <a:off x="3264" y="1224"/>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3" name="Line 51"/>
            <p:cNvSpPr>
              <a:spLocks noChangeShapeType="1"/>
            </p:cNvSpPr>
            <p:nvPr/>
          </p:nvSpPr>
          <p:spPr bwMode="auto">
            <a:xfrm flipH="1">
              <a:off x="4080" y="1224"/>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4" name="Line 52"/>
            <p:cNvSpPr>
              <a:spLocks noChangeShapeType="1"/>
            </p:cNvSpPr>
            <p:nvPr/>
          </p:nvSpPr>
          <p:spPr bwMode="auto">
            <a:xfrm>
              <a:off x="4512" y="12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5" name="Line 53"/>
            <p:cNvSpPr>
              <a:spLocks noChangeShapeType="1"/>
            </p:cNvSpPr>
            <p:nvPr/>
          </p:nvSpPr>
          <p:spPr bwMode="auto">
            <a:xfrm flipH="1">
              <a:off x="864" y="165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6" name="Line 54"/>
            <p:cNvSpPr>
              <a:spLocks noChangeShapeType="1"/>
            </p:cNvSpPr>
            <p:nvPr/>
          </p:nvSpPr>
          <p:spPr bwMode="auto">
            <a:xfrm>
              <a:off x="1200" y="1656"/>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7" name="Line 55"/>
            <p:cNvSpPr>
              <a:spLocks noChangeShapeType="1"/>
            </p:cNvSpPr>
            <p:nvPr/>
          </p:nvSpPr>
          <p:spPr bwMode="auto">
            <a:xfrm flipH="1">
              <a:off x="2016" y="1704"/>
              <a:ext cx="28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8" name="Line 56"/>
            <p:cNvSpPr>
              <a:spLocks noChangeShapeType="1"/>
            </p:cNvSpPr>
            <p:nvPr/>
          </p:nvSpPr>
          <p:spPr bwMode="auto">
            <a:xfrm>
              <a:off x="2400" y="170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799" name="Line 57"/>
            <p:cNvSpPr>
              <a:spLocks noChangeShapeType="1"/>
            </p:cNvSpPr>
            <p:nvPr/>
          </p:nvSpPr>
          <p:spPr bwMode="auto">
            <a:xfrm flipH="1">
              <a:off x="3216" y="1704"/>
              <a:ext cx="33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0" name="Line 58"/>
            <p:cNvSpPr>
              <a:spLocks noChangeShapeType="1"/>
            </p:cNvSpPr>
            <p:nvPr/>
          </p:nvSpPr>
          <p:spPr bwMode="auto">
            <a:xfrm>
              <a:off x="3648" y="1704"/>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1" name="Line 59"/>
            <p:cNvSpPr>
              <a:spLocks noChangeShapeType="1"/>
            </p:cNvSpPr>
            <p:nvPr/>
          </p:nvSpPr>
          <p:spPr bwMode="auto">
            <a:xfrm flipH="1">
              <a:off x="4512" y="1704"/>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2" name="Line 60"/>
            <p:cNvSpPr>
              <a:spLocks noChangeShapeType="1"/>
            </p:cNvSpPr>
            <p:nvPr/>
          </p:nvSpPr>
          <p:spPr bwMode="auto">
            <a:xfrm>
              <a:off x="4848" y="1704"/>
              <a:ext cx="38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3" name="Line 61"/>
            <p:cNvSpPr>
              <a:spLocks noChangeShapeType="1"/>
            </p:cNvSpPr>
            <p:nvPr/>
          </p:nvSpPr>
          <p:spPr bwMode="auto">
            <a:xfrm>
              <a:off x="2880" y="504"/>
              <a:ext cx="2256"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4" name="Line 62"/>
            <p:cNvSpPr>
              <a:spLocks noChangeShapeType="1"/>
            </p:cNvSpPr>
            <p:nvPr/>
          </p:nvSpPr>
          <p:spPr bwMode="auto">
            <a:xfrm>
              <a:off x="3984" y="744"/>
              <a:ext cx="1152"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5" name="Line 63"/>
            <p:cNvSpPr>
              <a:spLocks noChangeShapeType="1"/>
            </p:cNvSpPr>
            <p:nvPr/>
          </p:nvSpPr>
          <p:spPr bwMode="auto">
            <a:xfrm>
              <a:off x="4944" y="1560"/>
              <a:ext cx="288"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6" name="Text Box 64"/>
            <p:cNvSpPr txBox="1">
              <a:spLocks noChangeArrowheads="1"/>
            </p:cNvSpPr>
            <p:nvPr/>
          </p:nvSpPr>
          <p:spPr bwMode="auto">
            <a:xfrm>
              <a:off x="5136" y="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7" name="Text Box 65"/>
            <p:cNvSpPr txBox="1">
              <a:spLocks noChangeArrowheads="1"/>
            </p:cNvSpPr>
            <p:nvPr/>
          </p:nvSpPr>
          <p:spPr bwMode="auto">
            <a:xfrm>
              <a:off x="5136" y="5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8" name="Text Box 66"/>
            <p:cNvSpPr txBox="1">
              <a:spLocks noChangeArrowheads="1"/>
            </p:cNvSpPr>
            <p:nvPr/>
          </p:nvSpPr>
          <p:spPr bwMode="auto">
            <a:xfrm>
              <a:off x="5136" y="14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h</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1809" name="Text Box 67"/>
            <p:cNvSpPr txBox="1">
              <a:spLocks noChangeArrowheads="1"/>
            </p:cNvSpPr>
            <p:nvPr/>
          </p:nvSpPr>
          <p:spPr bwMode="auto">
            <a:xfrm>
              <a:off x="4896" y="2263"/>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2"/>
                  </a:solidFill>
                  <a:effectLst/>
                  <a:uLnTx/>
                  <a:uFillTx/>
                  <a:latin typeface="+mn-lt"/>
                  <a:ea typeface="+mn-ea"/>
                  <a:cs typeface="+mn-ea"/>
                  <a:sym typeface="+mn-lt"/>
                </a:rPr>
                <a:t>外结点</a:t>
              </a:r>
              <a:endParaRPr kumimoji="0" lang="zh-CN" altLang="en-US" sz="2000" b="1"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31810" name="Text Box 68"/>
            <p:cNvSpPr txBox="1">
              <a:spLocks noChangeArrowheads="1"/>
            </p:cNvSpPr>
            <p:nvPr/>
          </p:nvSpPr>
          <p:spPr bwMode="auto">
            <a:xfrm>
              <a:off x="4644" y="98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2"/>
                  </a:solidFill>
                  <a:effectLst/>
                  <a:uLnTx/>
                  <a:uFillTx/>
                  <a:latin typeface="+mn-lt"/>
                  <a:ea typeface="+mn-ea"/>
                  <a:cs typeface="+mn-ea"/>
                  <a:sym typeface="+mn-lt"/>
                </a:rPr>
                <a:t>内结点</a:t>
              </a:r>
              <a:endParaRPr kumimoji="0" lang="zh-CN" altLang="en-US" sz="2000" b="1" i="0" u="none" strike="noStrike" kern="1200" cap="none" spc="0" normalizeH="0" baseline="0" noProof="0" dirty="0">
                <a:ln>
                  <a:noFill/>
                </a:ln>
                <a:solidFill>
                  <a:schemeClr val="accent1"/>
                </a:solidFill>
                <a:effectLst/>
                <a:uLnTx/>
                <a:uFillTx/>
                <a:latin typeface="+mn-lt"/>
                <a:ea typeface="+mn-ea"/>
                <a:cs typeface="+mn-ea"/>
                <a:sym typeface="+mn-lt"/>
              </a:endParaRPr>
            </a:p>
          </p:txBody>
        </p:sp>
        <p:sp>
          <p:nvSpPr>
            <p:cNvPr id="31811" name="Text Box 69"/>
            <p:cNvSpPr txBox="1">
              <a:spLocks noChangeArrowheads="1"/>
            </p:cNvSpPr>
            <p:nvPr/>
          </p:nvSpPr>
          <p:spPr bwMode="auto">
            <a:xfrm>
              <a:off x="2912" y="58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&gt;</a:t>
              </a:r>
              <a:endPar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31812" name="Text Box 70"/>
            <p:cNvSpPr txBox="1">
              <a:spLocks noChangeArrowheads="1"/>
            </p:cNvSpPr>
            <p:nvPr/>
          </p:nvSpPr>
          <p:spPr bwMode="auto">
            <a:xfrm>
              <a:off x="2160" y="5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&lt;</a:t>
              </a:r>
              <a:endPar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31813" name="Text Box 71"/>
            <p:cNvSpPr txBox="1">
              <a:spLocks noChangeArrowheads="1"/>
            </p:cNvSpPr>
            <p:nvPr/>
          </p:nvSpPr>
          <p:spPr bwMode="auto">
            <a:xfrm>
              <a:off x="2560" y="5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accent2"/>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chemeClr val="accent2"/>
                </a:solidFill>
                <a:effectLst/>
                <a:uLnTx/>
                <a:uFillTx/>
                <a:latin typeface="+mn-lt"/>
                <a:ea typeface="+mn-ea"/>
                <a:cs typeface="+mn-ea"/>
                <a:sym typeface="+mn-lt"/>
              </a:endParaRPr>
            </a:p>
          </p:txBody>
        </p:sp>
      </p:grpSp>
      <p:sp>
        <p:nvSpPr>
          <p:cNvPr id="31814" name="Rectangle 72"/>
          <p:cNvSpPr>
            <a:spLocks noChangeArrowheads="1"/>
          </p:cNvSpPr>
          <p:nvPr/>
        </p:nvSpPr>
        <p:spPr bwMode="auto">
          <a:xfrm>
            <a:off x="0" y="6011863"/>
            <a:ext cx="9144000" cy="522288"/>
          </a:xfrm>
          <a:prstGeom prst="rect">
            <a:avLst/>
          </a:prstGeom>
          <a:solidFill>
            <a:schemeClr val="accent1">
              <a:lumMod val="75000"/>
            </a:schemeClr>
          </a:solidFill>
          <a:ln w="38100">
            <a:noFill/>
            <a:miter lim="800000"/>
          </a:ln>
        </p:spPr>
        <p:txBody>
          <a:bodyPr anchor="ct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ASL</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1/11*(1*1</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2×2</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4×3+4*4 )</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33/11=3</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31815" name="Rectangle 73"/>
          <p:cNvSpPr>
            <a:spLocks noChangeArrowheads="1"/>
          </p:cNvSpPr>
          <p:nvPr/>
        </p:nvSpPr>
        <p:spPr bwMode="auto">
          <a:xfrm>
            <a:off x="876300" y="252413"/>
            <a:ext cx="66802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练习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3" name="Rectangle 73"/>
          <p:cNvSpPr>
            <a:spLocks noChangeArrowheads="1"/>
          </p:cNvSpPr>
          <p:nvPr/>
        </p:nvSpPr>
        <p:spPr bwMode="auto">
          <a:xfrm>
            <a:off x="247650" y="939800"/>
            <a:ext cx="8661400" cy="984250"/>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假定每个元素的查找概率相等，求查找成功时的平均查找长度。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73"/>
          <p:cNvSpPr>
            <a:spLocks noChangeArrowheads="1"/>
          </p:cNvSpPr>
          <p:nvPr/>
        </p:nvSpPr>
        <p:spPr bwMode="auto">
          <a:xfrm>
            <a:off x="0" y="1096963"/>
            <a:ext cx="9144000" cy="3671888"/>
          </a:xfrm>
          <a:prstGeom prst="rect">
            <a:avLst/>
          </a:prstGeom>
          <a:solidFill>
            <a:srgbClr val="EBEBEB"/>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marL="742950" indent="-285750">
              <a:defRPr sz="2800" b="1">
                <a:solidFill>
                  <a:schemeClr val="tx1"/>
                </a:solidFill>
                <a:latin typeface="Times New Roman" panose="02020603050405020304" pitchFamily="18" charset="0"/>
                <a:ea typeface="楷体_GB2312" pitchFamily="49" charset="-122"/>
              </a:defRPr>
            </a:lvl2pPr>
            <a:lvl3pPr marL="1143000" indent="-228600">
              <a:defRPr sz="2800" b="1">
                <a:solidFill>
                  <a:schemeClr val="tx1"/>
                </a:solidFill>
                <a:latin typeface="Times New Roman" panose="02020603050405020304" pitchFamily="18" charset="0"/>
                <a:ea typeface="楷体_GB2312" pitchFamily="49" charset="-122"/>
              </a:defRPr>
            </a:lvl3pPr>
            <a:lvl4pPr marL="1600200" indent="-228600">
              <a:defRPr sz="2800" b="1">
                <a:solidFill>
                  <a:schemeClr val="tx1"/>
                </a:solidFill>
                <a:latin typeface="Times New Roman" panose="02020603050405020304" pitchFamily="18" charset="0"/>
                <a:ea typeface="楷体_GB2312" pitchFamily="49" charset="-122"/>
              </a:defRPr>
            </a:lvl4pPr>
            <a:lvl5pPr marL="2057400" indent="-228600">
              <a:defRPr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06597" name="Text Box 5"/>
          <p:cNvSpPr txBox="1">
            <a:spLocks noChangeArrowheads="1"/>
          </p:cNvSpPr>
          <p:nvPr/>
        </p:nvSpPr>
        <p:spPr bwMode="auto">
          <a:xfrm>
            <a:off x="152400" y="4987925"/>
            <a:ext cx="8839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查找成功时</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比较次数</a:t>
            </a: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为该结点在判定树上的层次数，不超过树的深度  </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d = </a:t>
            </a:r>
            <a:r>
              <a:rPr kumimoji="0" lang="en-US" altLang="zh-CN" sz="2400" b="1" i="0" u="none" strike="noStrike" kern="1200" cap="none" spc="0" normalizeH="0" baseline="0" noProof="0" dirty="0">
                <a:ln>
                  <a:noFill/>
                </a:ln>
                <a:solidFill>
                  <a:srgbClr val="FF3300"/>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rgbClr val="FF3300"/>
                </a:solidFill>
                <a:effectLst/>
                <a:uLnTx/>
                <a:uFillTx/>
                <a:latin typeface="楷体_GB2312" pitchFamily="49" charset="-122"/>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 log</a:t>
            </a:r>
            <a:r>
              <a:rPr kumimoji="0" lang="en-US" altLang="zh-CN" sz="2400" b="0" i="0" u="none" strike="noStrike" kern="1200" cap="none" spc="0" normalizeH="0" baseline="-25000" noProof="0" dirty="0">
                <a:ln>
                  <a:noFill/>
                </a:ln>
                <a:solidFill>
                  <a:srgbClr val="FF3300"/>
                </a:solidFill>
                <a:effectLst/>
                <a:uLnTx/>
                <a:uFillTx/>
                <a:latin typeface="+mn-lt"/>
                <a:ea typeface="+mn-ea"/>
                <a:cs typeface="+mn-ea"/>
                <a:sym typeface="+mn-lt"/>
              </a:rPr>
              <a:t>2 </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n </a:t>
            </a:r>
            <a:r>
              <a:rPr kumimoji="0" lang="en-US" altLang="zh-CN" sz="2400" b="1" i="0" u="none" strike="noStrike" kern="1200" cap="none" spc="0" normalizeH="0" baseline="0" noProof="0" dirty="0">
                <a:ln>
                  <a:noFill/>
                </a:ln>
                <a:solidFill>
                  <a:srgbClr val="FF3300"/>
                </a:solidFill>
                <a:effectLst/>
                <a:uLnTx/>
                <a:uFillTx/>
                <a:latin typeface="楷体_GB2312" pitchFamily="49" charset="-122"/>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 + 1</a:t>
            </a:r>
            <a:endPar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查找不成功的过程</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就是走了一条从根结点到外部结点的路径</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或</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d-1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45060" name="Group 7"/>
          <p:cNvGrpSpPr/>
          <p:nvPr/>
        </p:nvGrpSpPr>
        <p:grpSpPr>
          <a:xfrm>
            <a:off x="647700" y="1257300"/>
            <a:ext cx="8039100" cy="3395663"/>
            <a:chOff x="480" y="360"/>
            <a:chExt cx="5064" cy="2139"/>
          </a:xfrm>
        </p:grpSpPr>
        <p:sp>
          <p:nvSpPr>
            <p:cNvPr id="32773" name="Oval 8"/>
            <p:cNvSpPr>
              <a:spLocks noChangeArrowheads="1"/>
            </p:cNvSpPr>
            <p:nvPr/>
          </p:nvSpPr>
          <p:spPr bwMode="auto">
            <a:xfrm>
              <a:off x="2544" y="408"/>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74" name="Oval 9"/>
            <p:cNvSpPr>
              <a:spLocks noChangeArrowheads="1"/>
            </p:cNvSpPr>
            <p:nvPr/>
          </p:nvSpPr>
          <p:spPr bwMode="auto">
            <a:xfrm>
              <a:off x="1440" y="69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75" name="Oval 10"/>
            <p:cNvSpPr>
              <a:spLocks noChangeArrowheads="1"/>
            </p:cNvSpPr>
            <p:nvPr/>
          </p:nvSpPr>
          <p:spPr bwMode="auto">
            <a:xfrm>
              <a:off x="3696" y="69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76" name="Oval 11"/>
            <p:cNvSpPr>
              <a:spLocks noChangeArrowheads="1"/>
            </p:cNvSpPr>
            <p:nvPr/>
          </p:nvSpPr>
          <p:spPr bwMode="auto">
            <a:xfrm>
              <a:off x="864"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77" name="Oval 12"/>
            <p:cNvSpPr>
              <a:spLocks noChangeArrowheads="1"/>
            </p:cNvSpPr>
            <p:nvPr/>
          </p:nvSpPr>
          <p:spPr bwMode="auto">
            <a:xfrm>
              <a:off x="1968"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78" name="Oval 13"/>
            <p:cNvSpPr>
              <a:spLocks noChangeArrowheads="1"/>
            </p:cNvSpPr>
            <p:nvPr/>
          </p:nvSpPr>
          <p:spPr bwMode="auto">
            <a:xfrm>
              <a:off x="3120"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79" name="Oval 14"/>
            <p:cNvSpPr>
              <a:spLocks noChangeArrowheads="1"/>
            </p:cNvSpPr>
            <p:nvPr/>
          </p:nvSpPr>
          <p:spPr bwMode="auto">
            <a:xfrm>
              <a:off x="4368" y="98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0" name="Text Box 15"/>
            <p:cNvSpPr txBox="1">
              <a:spLocks noChangeArrowheads="1"/>
            </p:cNvSpPr>
            <p:nvPr/>
          </p:nvSpPr>
          <p:spPr bwMode="auto">
            <a:xfrm>
              <a:off x="480" y="1416"/>
              <a:ext cx="38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1" name="Oval 16"/>
            <p:cNvSpPr>
              <a:spLocks noChangeArrowheads="1"/>
            </p:cNvSpPr>
            <p:nvPr/>
          </p:nvSpPr>
          <p:spPr bwMode="auto">
            <a:xfrm>
              <a:off x="1056" y="1416"/>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2" name="Text Box 17"/>
            <p:cNvSpPr txBox="1">
              <a:spLocks noChangeArrowheads="1"/>
            </p:cNvSpPr>
            <p:nvPr/>
          </p:nvSpPr>
          <p:spPr bwMode="auto">
            <a:xfrm>
              <a:off x="1536" y="141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3-4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3" name="Oval 18"/>
            <p:cNvSpPr>
              <a:spLocks noChangeArrowheads="1"/>
            </p:cNvSpPr>
            <p:nvPr/>
          </p:nvSpPr>
          <p:spPr bwMode="auto">
            <a:xfrm>
              <a:off x="2256"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4" name="Text Box 19"/>
            <p:cNvSpPr txBox="1">
              <a:spLocks noChangeArrowheads="1"/>
            </p:cNvSpPr>
            <p:nvPr/>
          </p:nvSpPr>
          <p:spPr bwMode="auto">
            <a:xfrm>
              <a:off x="2784" y="1464"/>
              <a:ext cx="480"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6-7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5" name="Oval 20"/>
            <p:cNvSpPr>
              <a:spLocks noChangeArrowheads="1"/>
            </p:cNvSpPr>
            <p:nvPr/>
          </p:nvSpPr>
          <p:spPr bwMode="auto">
            <a:xfrm>
              <a:off x="3504"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6" name="Text Box 21"/>
            <p:cNvSpPr txBox="1">
              <a:spLocks noChangeArrowheads="1"/>
            </p:cNvSpPr>
            <p:nvPr/>
          </p:nvSpPr>
          <p:spPr bwMode="auto">
            <a:xfrm>
              <a:off x="3888" y="1464"/>
              <a:ext cx="480"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9-10</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7" name="Oval 22"/>
            <p:cNvSpPr>
              <a:spLocks noChangeArrowheads="1"/>
            </p:cNvSpPr>
            <p:nvPr/>
          </p:nvSpPr>
          <p:spPr bwMode="auto">
            <a:xfrm>
              <a:off x="4704" y="1464"/>
              <a:ext cx="240" cy="240"/>
            </a:xfrm>
            <a:prstGeom prst="ellipse">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8" name="Text Box 23"/>
            <p:cNvSpPr txBox="1">
              <a:spLocks noChangeArrowheads="1"/>
            </p:cNvSpPr>
            <p:nvPr/>
          </p:nvSpPr>
          <p:spPr bwMode="auto">
            <a:xfrm>
              <a:off x="576"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89" name="Text Box 24"/>
            <p:cNvSpPr txBox="1">
              <a:spLocks noChangeArrowheads="1"/>
            </p:cNvSpPr>
            <p:nvPr/>
          </p:nvSpPr>
          <p:spPr bwMode="auto">
            <a:xfrm>
              <a:off x="1152" y="1896"/>
              <a:ext cx="38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0" name="Text Box 25"/>
            <p:cNvSpPr txBox="1">
              <a:spLocks noChangeArrowheads="1"/>
            </p:cNvSpPr>
            <p:nvPr/>
          </p:nvSpPr>
          <p:spPr bwMode="auto">
            <a:xfrm>
              <a:off x="1824"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1" name="Text Box 26"/>
            <p:cNvSpPr txBox="1">
              <a:spLocks noChangeArrowheads="1"/>
            </p:cNvSpPr>
            <p:nvPr/>
          </p:nvSpPr>
          <p:spPr bwMode="auto">
            <a:xfrm>
              <a:off x="2352"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5-6</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2" name="Text Box 27"/>
            <p:cNvSpPr txBox="1">
              <a:spLocks noChangeArrowheads="1"/>
            </p:cNvSpPr>
            <p:nvPr/>
          </p:nvSpPr>
          <p:spPr bwMode="auto">
            <a:xfrm>
              <a:off x="3024"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7-8</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3" name="Text Box 28"/>
            <p:cNvSpPr txBox="1">
              <a:spLocks noChangeArrowheads="1"/>
            </p:cNvSpPr>
            <p:nvPr/>
          </p:nvSpPr>
          <p:spPr bwMode="auto">
            <a:xfrm>
              <a:off x="3648"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8-9</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4" name="Text Box 29"/>
            <p:cNvSpPr txBox="1">
              <a:spLocks noChangeArrowheads="1"/>
            </p:cNvSpPr>
            <p:nvPr/>
          </p:nvSpPr>
          <p:spPr bwMode="auto">
            <a:xfrm>
              <a:off x="4224" y="1896"/>
              <a:ext cx="624"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10-11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5" name="Text Box 30"/>
            <p:cNvSpPr txBox="1">
              <a:spLocks noChangeArrowheads="1"/>
            </p:cNvSpPr>
            <p:nvPr/>
          </p:nvSpPr>
          <p:spPr bwMode="auto">
            <a:xfrm>
              <a:off x="4992" y="1896"/>
              <a:ext cx="432" cy="294"/>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6" name="Line 31"/>
            <p:cNvSpPr>
              <a:spLocks noChangeShapeType="1"/>
            </p:cNvSpPr>
            <p:nvPr/>
          </p:nvSpPr>
          <p:spPr bwMode="auto">
            <a:xfrm flipH="1">
              <a:off x="1680" y="552"/>
              <a:ext cx="86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7" name="Line 32"/>
            <p:cNvSpPr>
              <a:spLocks noChangeShapeType="1"/>
            </p:cNvSpPr>
            <p:nvPr/>
          </p:nvSpPr>
          <p:spPr bwMode="auto">
            <a:xfrm>
              <a:off x="2784" y="552"/>
              <a:ext cx="91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8" name="Text Box 33"/>
            <p:cNvSpPr txBox="1">
              <a:spLocks noChangeArrowheads="1"/>
            </p:cNvSpPr>
            <p:nvPr/>
          </p:nvSpPr>
          <p:spPr bwMode="auto">
            <a:xfrm>
              <a:off x="2544" y="4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6</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799" name="Text Box 34"/>
            <p:cNvSpPr txBox="1">
              <a:spLocks noChangeArrowheads="1"/>
            </p:cNvSpPr>
            <p:nvPr/>
          </p:nvSpPr>
          <p:spPr bwMode="auto">
            <a:xfrm>
              <a:off x="1440" y="6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3</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0" name="Text Box 35"/>
            <p:cNvSpPr txBox="1">
              <a:spLocks noChangeArrowheads="1"/>
            </p:cNvSpPr>
            <p:nvPr/>
          </p:nvSpPr>
          <p:spPr bwMode="auto">
            <a:xfrm>
              <a:off x="3744" y="69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1" name="Text Box 36"/>
            <p:cNvSpPr txBox="1">
              <a:spLocks noChangeArrowheads="1"/>
            </p:cNvSpPr>
            <p:nvPr/>
          </p:nvSpPr>
          <p:spPr bwMode="auto">
            <a:xfrm>
              <a:off x="912" y="98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2" name="Text Box 37"/>
            <p:cNvSpPr txBox="1">
              <a:spLocks noChangeArrowheads="1"/>
            </p:cNvSpPr>
            <p:nvPr/>
          </p:nvSpPr>
          <p:spPr bwMode="auto">
            <a:xfrm>
              <a:off x="1968" y="9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4</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3" name="Text Box 38"/>
            <p:cNvSpPr txBox="1">
              <a:spLocks noChangeArrowheads="1"/>
            </p:cNvSpPr>
            <p:nvPr/>
          </p:nvSpPr>
          <p:spPr bwMode="auto">
            <a:xfrm>
              <a:off x="3120" y="98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4" name="Text Box 39"/>
            <p:cNvSpPr txBox="1">
              <a:spLocks noChangeArrowheads="1"/>
            </p:cNvSpPr>
            <p:nvPr/>
          </p:nvSpPr>
          <p:spPr bwMode="auto">
            <a:xfrm>
              <a:off x="4320" y="9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10</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5" name="Text Box 40"/>
            <p:cNvSpPr txBox="1">
              <a:spLocks noChangeArrowheads="1"/>
            </p:cNvSpPr>
            <p:nvPr/>
          </p:nvSpPr>
          <p:spPr bwMode="auto">
            <a:xfrm>
              <a:off x="1056" y="141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6" name="Text Box 41"/>
            <p:cNvSpPr txBox="1">
              <a:spLocks noChangeArrowheads="1"/>
            </p:cNvSpPr>
            <p:nvPr/>
          </p:nvSpPr>
          <p:spPr bwMode="auto">
            <a:xfrm>
              <a:off x="2256" y="141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5</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7" name="Text Box 42"/>
            <p:cNvSpPr txBox="1">
              <a:spLocks noChangeArrowheads="1"/>
            </p:cNvSpPr>
            <p:nvPr/>
          </p:nvSpPr>
          <p:spPr bwMode="auto">
            <a:xfrm>
              <a:off x="3504" y="14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8</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8" name="Text Box 43"/>
            <p:cNvSpPr txBox="1">
              <a:spLocks noChangeArrowheads="1"/>
            </p:cNvSpPr>
            <p:nvPr/>
          </p:nvSpPr>
          <p:spPr bwMode="auto">
            <a:xfrm>
              <a:off x="4656" y="146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09" name="Line 44"/>
            <p:cNvSpPr>
              <a:spLocks noChangeShapeType="1"/>
            </p:cNvSpPr>
            <p:nvPr/>
          </p:nvSpPr>
          <p:spPr bwMode="auto">
            <a:xfrm flipH="1">
              <a:off x="1008" y="840"/>
              <a:ext cx="43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0" name="Line 45"/>
            <p:cNvSpPr>
              <a:spLocks noChangeShapeType="1"/>
            </p:cNvSpPr>
            <p:nvPr/>
          </p:nvSpPr>
          <p:spPr bwMode="auto">
            <a:xfrm>
              <a:off x="1680" y="888"/>
              <a:ext cx="38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1" name="Line 46"/>
            <p:cNvSpPr>
              <a:spLocks noChangeShapeType="1"/>
            </p:cNvSpPr>
            <p:nvPr/>
          </p:nvSpPr>
          <p:spPr bwMode="auto">
            <a:xfrm flipH="1">
              <a:off x="3264" y="792"/>
              <a:ext cx="43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2" name="Line 47"/>
            <p:cNvSpPr>
              <a:spLocks noChangeShapeType="1"/>
            </p:cNvSpPr>
            <p:nvPr/>
          </p:nvSpPr>
          <p:spPr bwMode="auto">
            <a:xfrm>
              <a:off x="3936" y="840"/>
              <a:ext cx="528"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3" name="Line 48"/>
            <p:cNvSpPr>
              <a:spLocks noChangeShapeType="1"/>
            </p:cNvSpPr>
            <p:nvPr/>
          </p:nvSpPr>
          <p:spPr bwMode="auto">
            <a:xfrm flipH="1">
              <a:off x="624" y="117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4" name="Line 49"/>
            <p:cNvSpPr>
              <a:spLocks noChangeShapeType="1"/>
            </p:cNvSpPr>
            <p:nvPr/>
          </p:nvSpPr>
          <p:spPr bwMode="auto">
            <a:xfrm>
              <a:off x="1008" y="122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5" name="Line 50"/>
            <p:cNvSpPr>
              <a:spLocks noChangeShapeType="1"/>
            </p:cNvSpPr>
            <p:nvPr/>
          </p:nvSpPr>
          <p:spPr bwMode="auto">
            <a:xfrm flipH="1">
              <a:off x="1776" y="1224"/>
              <a:ext cx="28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6" name="Line 51"/>
            <p:cNvSpPr>
              <a:spLocks noChangeShapeType="1"/>
            </p:cNvSpPr>
            <p:nvPr/>
          </p:nvSpPr>
          <p:spPr bwMode="auto">
            <a:xfrm>
              <a:off x="2112" y="1224"/>
              <a:ext cx="288"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7" name="Line 52"/>
            <p:cNvSpPr>
              <a:spLocks noChangeShapeType="1"/>
            </p:cNvSpPr>
            <p:nvPr/>
          </p:nvSpPr>
          <p:spPr bwMode="auto">
            <a:xfrm flipH="1">
              <a:off x="3024" y="122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8" name="Line 53"/>
            <p:cNvSpPr>
              <a:spLocks noChangeShapeType="1"/>
            </p:cNvSpPr>
            <p:nvPr/>
          </p:nvSpPr>
          <p:spPr bwMode="auto">
            <a:xfrm>
              <a:off x="3264" y="1224"/>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19" name="Line 54"/>
            <p:cNvSpPr>
              <a:spLocks noChangeShapeType="1"/>
            </p:cNvSpPr>
            <p:nvPr/>
          </p:nvSpPr>
          <p:spPr bwMode="auto">
            <a:xfrm flipH="1">
              <a:off x="4080" y="1224"/>
              <a:ext cx="38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0" name="Line 55"/>
            <p:cNvSpPr>
              <a:spLocks noChangeShapeType="1"/>
            </p:cNvSpPr>
            <p:nvPr/>
          </p:nvSpPr>
          <p:spPr bwMode="auto">
            <a:xfrm>
              <a:off x="4512" y="1224"/>
              <a:ext cx="33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1" name="Line 56"/>
            <p:cNvSpPr>
              <a:spLocks noChangeShapeType="1"/>
            </p:cNvSpPr>
            <p:nvPr/>
          </p:nvSpPr>
          <p:spPr bwMode="auto">
            <a:xfrm flipH="1">
              <a:off x="864" y="1656"/>
              <a:ext cx="24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2" name="Line 57"/>
            <p:cNvSpPr>
              <a:spLocks noChangeShapeType="1"/>
            </p:cNvSpPr>
            <p:nvPr/>
          </p:nvSpPr>
          <p:spPr bwMode="auto">
            <a:xfrm>
              <a:off x="1200" y="1656"/>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3" name="Line 58"/>
            <p:cNvSpPr>
              <a:spLocks noChangeShapeType="1"/>
            </p:cNvSpPr>
            <p:nvPr/>
          </p:nvSpPr>
          <p:spPr bwMode="auto">
            <a:xfrm flipH="1">
              <a:off x="2016" y="1704"/>
              <a:ext cx="288"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4" name="Line 59"/>
            <p:cNvSpPr>
              <a:spLocks noChangeShapeType="1"/>
            </p:cNvSpPr>
            <p:nvPr/>
          </p:nvSpPr>
          <p:spPr bwMode="auto">
            <a:xfrm>
              <a:off x="2400" y="170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5" name="Line 60"/>
            <p:cNvSpPr>
              <a:spLocks noChangeShapeType="1"/>
            </p:cNvSpPr>
            <p:nvPr/>
          </p:nvSpPr>
          <p:spPr bwMode="auto">
            <a:xfrm flipH="1">
              <a:off x="3216" y="1704"/>
              <a:ext cx="33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6" name="Line 61"/>
            <p:cNvSpPr>
              <a:spLocks noChangeShapeType="1"/>
            </p:cNvSpPr>
            <p:nvPr/>
          </p:nvSpPr>
          <p:spPr bwMode="auto">
            <a:xfrm>
              <a:off x="3648" y="1704"/>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7" name="Line 62"/>
            <p:cNvSpPr>
              <a:spLocks noChangeShapeType="1"/>
            </p:cNvSpPr>
            <p:nvPr/>
          </p:nvSpPr>
          <p:spPr bwMode="auto">
            <a:xfrm flipH="1">
              <a:off x="4512" y="1704"/>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8" name="Line 63"/>
            <p:cNvSpPr>
              <a:spLocks noChangeShapeType="1"/>
            </p:cNvSpPr>
            <p:nvPr/>
          </p:nvSpPr>
          <p:spPr bwMode="auto">
            <a:xfrm>
              <a:off x="4848" y="1704"/>
              <a:ext cx="38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29" name="Line 64"/>
            <p:cNvSpPr>
              <a:spLocks noChangeShapeType="1"/>
            </p:cNvSpPr>
            <p:nvPr/>
          </p:nvSpPr>
          <p:spPr bwMode="auto">
            <a:xfrm>
              <a:off x="2880" y="504"/>
              <a:ext cx="2256"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30" name="Line 65"/>
            <p:cNvSpPr>
              <a:spLocks noChangeShapeType="1"/>
            </p:cNvSpPr>
            <p:nvPr/>
          </p:nvSpPr>
          <p:spPr bwMode="auto">
            <a:xfrm>
              <a:off x="3984" y="744"/>
              <a:ext cx="1152"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31" name="Line 66"/>
            <p:cNvSpPr>
              <a:spLocks noChangeShapeType="1"/>
            </p:cNvSpPr>
            <p:nvPr/>
          </p:nvSpPr>
          <p:spPr bwMode="auto">
            <a:xfrm>
              <a:off x="4944" y="1560"/>
              <a:ext cx="288" cy="0"/>
            </a:xfrm>
            <a:prstGeom prst="line">
              <a:avLst/>
            </a:prstGeom>
            <a:noFill/>
            <a:ln w="9525" cap="rnd">
              <a:solidFill>
                <a:schemeClr val="tx1"/>
              </a:solidFill>
              <a:prstDash val="sysDot"/>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32" name="Text Box 67"/>
            <p:cNvSpPr txBox="1">
              <a:spLocks noChangeArrowheads="1"/>
            </p:cNvSpPr>
            <p:nvPr/>
          </p:nvSpPr>
          <p:spPr bwMode="auto">
            <a:xfrm>
              <a:off x="5136" y="3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33" name="Text Box 68"/>
            <p:cNvSpPr txBox="1">
              <a:spLocks noChangeArrowheads="1"/>
            </p:cNvSpPr>
            <p:nvPr/>
          </p:nvSpPr>
          <p:spPr bwMode="auto">
            <a:xfrm>
              <a:off x="5136" y="5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2</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34" name="Text Box 69"/>
            <p:cNvSpPr txBox="1">
              <a:spLocks noChangeArrowheads="1"/>
            </p:cNvSpPr>
            <p:nvPr/>
          </p:nvSpPr>
          <p:spPr bwMode="auto">
            <a:xfrm>
              <a:off x="5136" y="141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h</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35" name="Text Box 70"/>
            <p:cNvSpPr txBox="1">
              <a:spLocks noChangeArrowheads="1"/>
            </p:cNvSpPr>
            <p:nvPr/>
          </p:nvSpPr>
          <p:spPr bwMode="auto">
            <a:xfrm>
              <a:off x="4920" y="2249"/>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2"/>
                  </a:solidFill>
                  <a:effectLst/>
                  <a:uLnTx/>
                  <a:uFillTx/>
                  <a:latin typeface="+mn-lt"/>
                  <a:ea typeface="+mn-ea"/>
                  <a:cs typeface="+mn-ea"/>
                  <a:sym typeface="+mn-lt"/>
                </a:rPr>
                <a:t>外结点</a:t>
              </a:r>
              <a:endParaRPr kumimoji="0" lang="zh-CN" altLang="en-US" sz="2000" b="1"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32836" name="Text Box 71"/>
            <p:cNvSpPr txBox="1">
              <a:spLocks noChangeArrowheads="1"/>
            </p:cNvSpPr>
            <p:nvPr/>
          </p:nvSpPr>
          <p:spPr bwMode="auto">
            <a:xfrm>
              <a:off x="4656" y="967"/>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chemeClr val="accent2"/>
                  </a:solidFill>
                  <a:effectLst/>
                  <a:uLnTx/>
                  <a:uFillTx/>
                  <a:latin typeface="+mn-lt"/>
                  <a:ea typeface="+mn-ea"/>
                  <a:cs typeface="+mn-ea"/>
                  <a:sym typeface="+mn-lt"/>
                </a:rPr>
                <a:t>内结点</a:t>
              </a:r>
              <a:endParaRPr kumimoji="0" lang="zh-CN" altLang="en-US" sz="2000" b="1" i="0" u="none" strike="noStrike" kern="1200" cap="none" spc="0" normalizeH="0" baseline="0" noProof="0" dirty="0">
                <a:ln>
                  <a:noFill/>
                </a:ln>
                <a:solidFill>
                  <a:schemeClr val="accent1"/>
                </a:solidFill>
                <a:effectLst/>
                <a:uLnTx/>
                <a:uFillTx/>
                <a:latin typeface="+mn-lt"/>
                <a:ea typeface="+mn-ea"/>
                <a:cs typeface="+mn-ea"/>
                <a:sym typeface="+mn-lt"/>
              </a:endParaRPr>
            </a:p>
          </p:txBody>
        </p:sp>
        <p:sp>
          <p:nvSpPr>
            <p:cNvPr id="32837" name="Text Box 72"/>
            <p:cNvSpPr txBox="1">
              <a:spLocks noChangeArrowheads="1"/>
            </p:cNvSpPr>
            <p:nvPr/>
          </p:nvSpPr>
          <p:spPr bwMode="auto">
            <a:xfrm>
              <a:off x="2928" y="552"/>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accent2"/>
                  </a:solidFill>
                  <a:effectLst/>
                  <a:uLnTx/>
                  <a:uFillTx/>
                  <a:latin typeface="+mn-lt"/>
                  <a:ea typeface="+mn-ea"/>
                  <a:cs typeface="+mn-ea"/>
                  <a:sym typeface="+mn-lt"/>
                </a:rPr>
                <a:t>&gt;</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2838" name="Text Box 73"/>
            <p:cNvSpPr txBox="1">
              <a:spLocks noChangeArrowheads="1"/>
            </p:cNvSpPr>
            <p:nvPr/>
          </p:nvSpPr>
          <p:spPr bwMode="auto">
            <a:xfrm>
              <a:off x="2160" y="5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accent2"/>
                  </a:solidFill>
                  <a:effectLst/>
                  <a:uLnTx/>
                  <a:uFillTx/>
                  <a:latin typeface="+mn-lt"/>
                  <a:ea typeface="+mn-ea"/>
                  <a:cs typeface="+mn-ea"/>
                  <a:sym typeface="+mn-lt"/>
                </a:rPr>
                <a:t>&lt;</a:t>
              </a:r>
              <a:endParaRPr kumimoji="0" lang="en-US" altLang="zh-CN" sz="2400" b="1" i="0" u="none" strike="noStrike" kern="1200" cap="none" spc="0" normalizeH="0" baseline="0" noProof="0">
                <a:ln>
                  <a:noFill/>
                </a:ln>
                <a:solidFill>
                  <a:schemeClr val="accent2"/>
                </a:solidFill>
                <a:effectLst/>
                <a:uLnTx/>
                <a:uFillTx/>
                <a:latin typeface="+mn-lt"/>
                <a:ea typeface="+mn-ea"/>
                <a:cs typeface="+mn-ea"/>
                <a:sym typeface="+mn-lt"/>
              </a:endParaRPr>
            </a:p>
          </p:txBody>
        </p:sp>
        <p:sp>
          <p:nvSpPr>
            <p:cNvPr id="32839" name="Text Box 74"/>
            <p:cNvSpPr txBox="1">
              <a:spLocks noChangeArrowheads="1"/>
            </p:cNvSpPr>
            <p:nvPr/>
          </p:nvSpPr>
          <p:spPr bwMode="auto">
            <a:xfrm>
              <a:off x="2592" y="55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accent2"/>
                  </a:solidFill>
                  <a:effectLst/>
                  <a:uLnTx/>
                  <a:uFillTx/>
                  <a:latin typeface="+mn-lt"/>
                  <a:ea typeface="+mn-ea"/>
                  <a:cs typeface="+mn-ea"/>
                  <a:sym typeface="+mn-lt"/>
                </a:rPr>
                <a:t>=</a:t>
              </a:r>
              <a:endParaRPr kumimoji="0" lang="en-US" altLang="zh-CN" sz="2400" b="1" i="0" u="none" strike="noStrike" kern="1200" cap="none" spc="0" normalizeH="0" baseline="0" noProof="0">
                <a:ln>
                  <a:noFill/>
                </a:ln>
                <a:solidFill>
                  <a:schemeClr val="accent2"/>
                </a:solidFill>
                <a:effectLst/>
                <a:uLnTx/>
                <a:uFillTx/>
                <a:latin typeface="+mn-lt"/>
                <a:ea typeface="+mn-ea"/>
                <a:cs typeface="+mn-ea"/>
                <a:sym typeface="+mn-lt"/>
              </a:endParaRPr>
            </a:p>
          </p:txBody>
        </p:sp>
      </p:grpSp>
      <p:sp>
        <p:nvSpPr>
          <p:cNvPr id="73" name="Rectangle 73"/>
          <p:cNvSpPr>
            <a:spLocks noChangeArrowheads="1"/>
          </p:cNvSpPr>
          <p:nvPr/>
        </p:nvSpPr>
        <p:spPr bwMode="auto">
          <a:xfrm>
            <a:off x="876300" y="252413"/>
            <a:ext cx="66802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练习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06597">
                                            <p:txEl>
                                              <p:charRg st="0" end="53"/>
                                            </p:txEl>
                                          </p:spTgt>
                                        </p:tgtEl>
                                        <p:attrNameLst>
                                          <p:attrName>style.visibility</p:attrName>
                                        </p:attrNameLst>
                                      </p:cBhvr>
                                      <p:to>
                                        <p:strVal val="visible"/>
                                      </p:to>
                                    </p:set>
                                    <p:animEffect transition="in" filter="strips(downRight)">
                                      <p:cBhvr>
                                        <p:cTn id="7" dur="500"/>
                                        <p:tgtEl>
                                          <p:spTgt spid="1006597">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06597">
                                            <p:txEl>
                                              <p:charRg st="53" end="86"/>
                                            </p:txEl>
                                          </p:spTgt>
                                        </p:tgtEl>
                                        <p:attrNameLst>
                                          <p:attrName>style.visibility</p:attrName>
                                        </p:attrNameLst>
                                      </p:cBhvr>
                                      <p:to>
                                        <p:strVal val="visible"/>
                                      </p:to>
                                    </p:set>
                                    <p:animEffect transition="in" filter="strips(downRight)">
                                      <p:cBhvr>
                                        <p:cTn id="12" dur="500"/>
                                        <p:tgtEl>
                                          <p:spTgt spid="1006597">
                                            <p:txEl>
                                              <p:charRg st="53"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5"/>
          <p:cNvSpPr>
            <a:spLocks noChangeArrowheads="1"/>
          </p:cNvSpPr>
          <p:nvPr/>
        </p:nvSpPr>
        <p:spPr bwMode="auto">
          <a:xfrm>
            <a:off x="900113" y="211138"/>
            <a:ext cx="7427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折半查找的性能分析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46083" name="Group 61"/>
          <p:cNvGrpSpPr/>
          <p:nvPr/>
        </p:nvGrpSpPr>
        <p:grpSpPr>
          <a:xfrm>
            <a:off x="795338" y="2130425"/>
            <a:ext cx="830262" cy="831850"/>
            <a:chOff x="6518563" y="1579415"/>
            <a:chExt cx="831273" cy="831273"/>
          </a:xfrm>
        </p:grpSpPr>
        <p:sp>
          <p:nvSpPr>
            <p:cNvPr id="5" name="Rounded Rectangle 12"/>
            <p:cNvSpPr/>
            <p:nvPr/>
          </p:nvSpPr>
          <p:spPr>
            <a:xfrm>
              <a:off x="6518563" y="1579415"/>
              <a:ext cx="831273" cy="831273"/>
            </a:xfrm>
            <a:prstGeom prst="roundRect">
              <a:avLst/>
            </a:prstGeom>
            <a:solidFill>
              <a:srgbClr val="C0504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grpSp>
          <p:nvGrpSpPr>
            <p:cNvPr id="6" name="Group 19"/>
            <p:cNvGrpSpPr/>
            <p:nvPr/>
          </p:nvGrpSpPr>
          <p:grpSpPr>
            <a:xfrm>
              <a:off x="6702027" y="1790527"/>
              <a:ext cx="464344" cy="465138"/>
              <a:chOff x="9145588" y="4435475"/>
              <a:chExt cx="464344" cy="465138"/>
            </a:xfrm>
            <a:solidFill>
              <a:srgbClr val="EEECE1"/>
            </a:solidFill>
          </p:grpSpPr>
          <p:sp>
            <p:nvSpPr>
              <p:cNvPr id="7"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8"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9"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10"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11"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12"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13"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14"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15"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grpSp>
      </p:grpSp>
      <p:grpSp>
        <p:nvGrpSpPr>
          <p:cNvPr id="46084" name="Group 62"/>
          <p:cNvGrpSpPr/>
          <p:nvPr/>
        </p:nvGrpSpPr>
        <p:grpSpPr>
          <a:xfrm>
            <a:off x="795338" y="3784600"/>
            <a:ext cx="830262" cy="831850"/>
            <a:chOff x="6518563" y="2750124"/>
            <a:chExt cx="831273" cy="831273"/>
          </a:xfrm>
        </p:grpSpPr>
        <p:sp>
          <p:nvSpPr>
            <p:cNvPr id="17" name="Rounded Rectangle 13"/>
            <p:cNvSpPr/>
            <p:nvPr/>
          </p:nvSpPr>
          <p:spPr>
            <a:xfrm>
              <a:off x="6518563" y="2750124"/>
              <a:ext cx="831273" cy="831273"/>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grpSp>
          <p:nvGrpSpPr>
            <p:cNvPr id="18" name="Group 29"/>
            <p:cNvGrpSpPr/>
            <p:nvPr/>
          </p:nvGrpSpPr>
          <p:grpSpPr>
            <a:xfrm>
              <a:off x="6772671" y="2933191"/>
              <a:ext cx="319088" cy="465138"/>
              <a:chOff x="5441157" y="4440238"/>
              <a:chExt cx="319088" cy="465138"/>
            </a:xfrm>
            <a:solidFill>
              <a:srgbClr val="EEECE1"/>
            </a:solidFill>
          </p:grpSpPr>
          <p:sp>
            <p:nvSpPr>
              <p:cNvPr id="19"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20"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21"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0">
                  <a:lnSpc>
                    <a:spcPct val="100000"/>
                  </a:lnSpc>
                  <a:spcBef>
                    <a:spcPct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grpSp>
      </p:grpSp>
      <p:sp>
        <p:nvSpPr>
          <p:cNvPr id="22" name="TextBox 61"/>
          <p:cNvSpPr txBox="1">
            <a:spLocks noChangeArrowheads="1"/>
          </p:cNvSpPr>
          <p:nvPr/>
        </p:nvSpPr>
        <p:spPr bwMode="auto">
          <a:xfrm>
            <a:off x="1804988" y="2060575"/>
            <a:ext cx="1579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dirty="0">
                <a:ln>
                  <a:noFill/>
                </a:ln>
                <a:solidFill>
                  <a:srgbClr val="595959"/>
                </a:solidFill>
                <a:effectLst/>
                <a:uLnTx/>
                <a:uFillTx/>
                <a:latin typeface="+mn-lt"/>
                <a:ea typeface="+mn-ea"/>
                <a:cs typeface="+mn-ea"/>
                <a:sym typeface="+mn-lt"/>
              </a:rPr>
              <a:t>查找过程</a:t>
            </a:r>
            <a:endParaRPr kumimoji="0" lang="zh-CN" altLang="en-US" sz="2600" b="1" i="0" u="none" strike="noStrike" kern="1200" cap="none" spc="0" normalizeH="0" baseline="0" noProof="0" dirty="0">
              <a:ln>
                <a:noFill/>
              </a:ln>
              <a:solidFill>
                <a:srgbClr val="595959"/>
              </a:solidFill>
              <a:effectLst/>
              <a:uLnTx/>
              <a:uFillTx/>
              <a:latin typeface="+mn-lt"/>
              <a:ea typeface="+mn-ea"/>
              <a:cs typeface="+mn-ea"/>
              <a:sym typeface="+mn-lt"/>
            </a:endParaRPr>
          </a:p>
        </p:txBody>
      </p:sp>
      <p:sp>
        <p:nvSpPr>
          <p:cNvPr id="23" name="TextBox 62"/>
          <p:cNvSpPr txBox="1">
            <a:spLocks noChangeArrowheads="1"/>
          </p:cNvSpPr>
          <p:nvPr/>
        </p:nvSpPr>
        <p:spPr bwMode="auto">
          <a:xfrm>
            <a:off x="1804988" y="2535238"/>
            <a:ext cx="7091363"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595959"/>
                </a:solidFill>
                <a:effectLst/>
                <a:uLnTx/>
                <a:uFillTx/>
                <a:latin typeface="+mn-lt"/>
                <a:ea typeface="+mn-ea"/>
                <a:cs typeface="+mn-ea"/>
                <a:sym typeface="+mn-lt"/>
              </a:rPr>
              <a:t>每次将待查记录所在区间缩小一半，比顺序查找效率高，</a:t>
            </a:r>
            <a:r>
              <a:rPr kumimoji="0" lang="zh-CN" altLang="en-US" sz="2400" b="0" i="0" u="none" strike="noStrike" kern="1200" cap="none" spc="0" normalizeH="0" baseline="0" noProof="0" dirty="0">
                <a:ln>
                  <a:noFill/>
                </a:ln>
                <a:solidFill>
                  <a:srgbClr val="595959"/>
                </a:solidFill>
                <a:effectLst/>
                <a:uLnTx/>
                <a:uFillTx/>
                <a:latin typeface="+mn-lt"/>
                <a:ea typeface="+mn-ea"/>
                <a:cs typeface="+mn-ea"/>
                <a:sym typeface="+mn-lt"/>
              </a:rPr>
              <a:t>时间复杂度</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O(log2 n)</a:t>
            </a:r>
            <a:endPar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24" name="TextBox 63"/>
          <p:cNvSpPr txBox="1">
            <a:spLocks noChangeArrowheads="1"/>
          </p:cNvSpPr>
          <p:nvPr/>
        </p:nvSpPr>
        <p:spPr bwMode="auto">
          <a:xfrm>
            <a:off x="1804988" y="3706813"/>
            <a:ext cx="15795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dirty="0">
                <a:ln>
                  <a:noFill/>
                </a:ln>
                <a:solidFill>
                  <a:srgbClr val="595959"/>
                </a:solidFill>
                <a:effectLst/>
                <a:uLnTx/>
                <a:uFillTx/>
                <a:latin typeface="+mn-lt"/>
                <a:ea typeface="+mn-ea"/>
                <a:cs typeface="+mn-ea"/>
                <a:sym typeface="+mn-lt"/>
              </a:rPr>
              <a:t>适用条件</a:t>
            </a:r>
            <a:endParaRPr kumimoji="0" lang="zh-CN" altLang="en-US" sz="2600" b="1" i="0" u="none" strike="noStrike" kern="1200" cap="none" spc="0" normalizeH="0" baseline="0" noProof="0" dirty="0">
              <a:ln>
                <a:noFill/>
              </a:ln>
              <a:solidFill>
                <a:srgbClr val="595959"/>
              </a:solidFill>
              <a:effectLst/>
              <a:uLnTx/>
              <a:uFillTx/>
              <a:latin typeface="+mn-lt"/>
              <a:ea typeface="+mn-ea"/>
              <a:cs typeface="+mn-ea"/>
              <a:sym typeface="+mn-lt"/>
            </a:endParaRPr>
          </a:p>
        </p:txBody>
      </p:sp>
      <p:sp>
        <p:nvSpPr>
          <p:cNvPr id="25" name="TextBox 64"/>
          <p:cNvSpPr txBox="1">
            <a:spLocks noChangeArrowheads="1"/>
          </p:cNvSpPr>
          <p:nvPr/>
        </p:nvSpPr>
        <p:spPr bwMode="auto">
          <a:xfrm>
            <a:off x="1804988" y="4200525"/>
            <a:ext cx="70913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采用顺序存储结构的有序表</a:t>
            </a:r>
            <a:r>
              <a:rPr kumimoji="0" lang="zh-CN" altLang="en-US" sz="2400" b="0" i="0" u="none" strike="noStrike" kern="1200" cap="none" spc="0" normalizeH="0" baseline="0" noProof="0" dirty="0">
                <a:ln>
                  <a:noFill/>
                </a:ln>
                <a:solidFill>
                  <a:srgbClr val="595959"/>
                </a:solidFill>
                <a:effectLst/>
                <a:uLnTx/>
                <a:uFillTx/>
                <a:latin typeface="+mn-lt"/>
                <a:ea typeface="+mn-ea"/>
                <a:cs typeface="+mn-ea"/>
                <a:sym typeface="+mn-lt"/>
              </a:rPr>
              <a:t>，不宜用于链式结构</a:t>
            </a:r>
            <a:endParaRPr kumimoji="0" lang="zh-CN" altLang="en-US" sz="2400" b="0" i="0" u="none" strike="noStrike" kern="1200" cap="none" spc="0" normalizeH="0" baseline="0" noProof="0" dirty="0">
              <a:ln>
                <a:noFill/>
              </a:ln>
              <a:solidFill>
                <a:srgbClr val="595959"/>
              </a:solidFill>
              <a:effectLst/>
              <a:uLnTx/>
              <a:uFillTx/>
              <a:latin typeface="+mn-lt"/>
              <a:ea typeface="+mn-ea"/>
              <a:cs typeface="+mn-ea"/>
              <a:sym typeface="+mn-lt"/>
            </a:endParaRPr>
          </a:p>
        </p:txBody>
      </p:sp>
      <p:sp>
        <p:nvSpPr>
          <p:cNvPr id="26"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nvSpPr>
        <p:spPr>
          <a:xfrm>
            <a:off x="238760" y="1819275"/>
            <a:ext cx="8291830" cy="1470025"/>
          </a:xfrm>
          <a:prstGeom prst="rect">
            <a:avLst/>
          </a:prstGeom>
          <a:noFill/>
          <a:ln w="9525">
            <a:noFill/>
            <a:miter lim="800000"/>
          </a:ln>
        </p:spPr>
        <p:txBody>
          <a:bodyPr anchor="ctr">
            <a:scene3d>
              <a:camera prst="orthographicFront"/>
              <a:lightRig rig="threePt" dir="t"/>
            </a:scene3d>
          </a:bodyPr>
          <a:lstStyle>
            <a:lvl1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2pPr>
            <a:lvl3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3pPr>
            <a:lvl4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4pPr>
            <a:lvl5pPr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4400" b="1" i="0" u="none" strike="noStrike" kern="1200" cap="none" spc="0" normalizeH="0" baseline="0" noProof="0" dirty="0">
                <a:ln w="12700">
                  <a:solidFill>
                    <a:schemeClr val="accent1"/>
                  </a:solidFill>
                  <a:prstDash val="solid"/>
                </a:ln>
                <a:solidFill>
                  <a:schemeClr val="accent1"/>
                </a:solidFill>
                <a:effectLst>
                  <a:outerShdw dist="38100" dir="2640000" algn="bl" rotWithShape="0">
                    <a:schemeClr val="accent1"/>
                  </a:outerShdw>
                </a:effectLst>
                <a:uLnTx/>
                <a:uFillTx/>
                <a:latin typeface="仿宋" panose="02010609060101010101" charset="-122"/>
                <a:ea typeface="仿宋" panose="02010609060101010101" charset="-122"/>
                <a:cs typeface="仿宋" panose="02010609060101010101" charset="-122"/>
              </a:rPr>
              <a:t>数据结构第十讲  查找</a:t>
            </a:r>
            <a:endParaRPr kumimoji="1" lang="zh-CN" altLang="en-US" sz="4400" b="1" i="0" u="none" strike="noStrike" kern="1200" cap="none" spc="0" normalizeH="0" baseline="0" noProof="0" dirty="0">
              <a:ln w="12700">
                <a:solidFill>
                  <a:schemeClr val="accent1"/>
                </a:solidFill>
                <a:prstDash val="solid"/>
              </a:ln>
              <a:solidFill>
                <a:schemeClr val="accent1"/>
              </a:solidFill>
              <a:effectLst>
                <a:outerShdw dist="38100" dir="2640000" algn="bl" rotWithShape="0">
                  <a:schemeClr val="accent1"/>
                </a:outerShdw>
              </a:effectLst>
              <a:uLnTx/>
              <a:uFillTx/>
              <a:latin typeface="仿宋" panose="02010609060101010101" charset="-122"/>
              <a:ea typeface="仿宋" panose="02010609060101010101" charset="-122"/>
              <a:cs typeface="仿宋" panose="02010609060101010101" charset="-122"/>
            </a:endParaRPr>
          </a:p>
        </p:txBody>
      </p:sp>
      <p:sp>
        <p:nvSpPr>
          <p:cNvPr id="19459" name="副标题 6"/>
          <p:cNvSpPr>
            <a:spLocks noGrp="1"/>
          </p:cNvSpPr>
          <p:nvPr/>
        </p:nvSpPr>
        <p:spPr>
          <a:xfrm>
            <a:off x="0" y="3703638"/>
            <a:ext cx="9288463" cy="2039937"/>
          </a:xfrm>
          <a:prstGeom prst="rect">
            <a:avLst/>
          </a:prstGeom>
          <a:no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ctr">
              <a:lnSpc>
                <a:spcPct val="100000"/>
              </a:lnSpc>
              <a:spcBef>
                <a:spcPct val="20000"/>
              </a:spcBef>
              <a:buNone/>
            </a:pPr>
            <a:r>
              <a:rPr lang="zh-CN" altLang="en-US" sz="3200" b="1" dirty="0">
                <a:latin typeface="华文行楷" panose="02010800040101010101" pitchFamily="2" charset="-122"/>
                <a:ea typeface="华文行楷" panose="02010800040101010101" pitchFamily="2" charset="-122"/>
              </a:rPr>
              <a:t>王新年制作</a:t>
            </a:r>
            <a:endParaRPr lang="en-US" altLang="zh-CN" sz="3200" b="1" dirty="0">
              <a:latin typeface="华文行楷" panose="02010800040101010101" pitchFamily="2" charset="-122"/>
              <a:ea typeface="华文行楷" panose="02010800040101010101" pitchFamily="2" charset="-122"/>
            </a:endParaRPr>
          </a:p>
          <a:p>
            <a:pPr lvl="0" indent="0" algn="ctr">
              <a:lnSpc>
                <a:spcPct val="100000"/>
              </a:lnSpc>
              <a:spcBef>
                <a:spcPct val="20000"/>
              </a:spcBef>
              <a:buNone/>
            </a:pPr>
            <a:endParaRPr lang="zh-CN" altLang="en-US" sz="2000" b="1" dirty="0">
              <a:latin typeface="华文行楷" panose="02010800040101010101" pitchFamily="2" charset="-122"/>
              <a:ea typeface="华文行楷" panose="02010800040101010101" pitchFamily="2" charset="-122"/>
            </a:endParaRPr>
          </a:p>
          <a:p>
            <a:pPr lvl="0" indent="0" algn="ctr">
              <a:lnSpc>
                <a:spcPct val="100000"/>
              </a:lnSpc>
              <a:spcBef>
                <a:spcPct val="20000"/>
              </a:spcBef>
              <a:buNone/>
            </a:pPr>
            <a:r>
              <a:rPr lang="zh-CN" altLang="en-US" sz="2000" b="1" dirty="0">
                <a:latin typeface="华文行楷" panose="02010800040101010101" pitchFamily="2" charset="-122"/>
                <a:ea typeface="华文行楷" panose="02010800040101010101" pitchFamily="2" charset="-122"/>
              </a:rPr>
              <a:t>大连海事大学信息与通信工程学科数据结构课程组</a:t>
            </a:r>
            <a:endParaRPr lang="zh-CN" altLang="en-US" sz="2000" b="1" dirty="0">
              <a:latin typeface="华文行楷" panose="02010800040101010101" pitchFamily="2" charset="-122"/>
              <a:ea typeface="华文行楷" panose="02010800040101010101" pitchFamily="2" charset="-122"/>
            </a:endParaRPr>
          </a:p>
          <a:p>
            <a:pPr lvl="0" indent="0" algn="ctr">
              <a:lnSpc>
                <a:spcPct val="100000"/>
              </a:lnSpc>
              <a:spcBef>
                <a:spcPct val="20000"/>
              </a:spcBef>
              <a:buNone/>
            </a:pPr>
            <a:endParaRPr lang="zh-CN" altLang="en-US" sz="2000" b="1" dirty="0">
              <a:latin typeface="华文行楷" panose="02010800040101010101" pitchFamily="2" charset="-122"/>
              <a:ea typeface="华文行楷" panose="02010800040101010101" pitchFamily="2" charset="-122"/>
            </a:endParaRPr>
          </a:p>
        </p:txBody>
      </p:sp>
      <p:sp>
        <p:nvSpPr>
          <p:cNvPr id="19460" name="文本框 1"/>
          <p:cNvSpPr txBox="1"/>
          <p:nvPr/>
        </p:nvSpPr>
        <p:spPr>
          <a:xfrm>
            <a:off x="0" y="6489700"/>
            <a:ext cx="8724900" cy="369888"/>
          </a:xfrm>
          <a:prstGeom prst="rect">
            <a:avLst/>
          </a:prstGeom>
          <a:noFill/>
          <a:ln w="9525">
            <a:noFill/>
          </a:ln>
        </p:spPr>
        <p:txBody>
          <a:bodyPr wrap="none">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buNone/>
            </a:pPr>
            <a:r>
              <a:rPr lang="zh-CN" altLang="en-US" sz="1800" b="1" dirty="0">
                <a:latin typeface="华文行楷" panose="02010800040101010101" pitchFamily="2" charset="-122"/>
                <a:ea typeface="华文行楷" panose="02010800040101010101" pitchFamily="2" charset="-122"/>
                <a:sym typeface="+mn-ea"/>
              </a:rPr>
              <a:t>注：课件改编于严蔚敏（清华）、李冬梅（北林大）等老师的课件，在此一并致谢！</a:t>
            </a:r>
            <a:endParaRPr lang="zh-CN" altLang="en-US" sz="1800" b="1" dirty="0">
              <a:latin typeface="华文行楷" panose="02010800040101010101" pitchFamily="2" charset="-122"/>
              <a:ea typeface="华文行楷" panose="02010800040101010101" pitchFamily="2"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3284538"/>
            <a:ext cx="9144000" cy="3240088"/>
          </a:xfrm>
          <a:prstGeom prst="rect">
            <a:avLst/>
          </a:prstGeom>
          <a:solidFill>
            <a:srgbClr val="CCCCF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18" name="Rectangle 5"/>
          <p:cNvSpPr>
            <a:spLocks noChangeArrowheads="1"/>
          </p:cNvSpPr>
          <p:nvPr/>
        </p:nvSpPr>
        <p:spPr bwMode="auto">
          <a:xfrm>
            <a:off x="809625" y="184150"/>
            <a:ext cx="7427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分块查找（块间有序，块内无序）</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 name="Rectangle 5"/>
          <p:cNvSpPr>
            <a:spLocks noChangeArrowheads="1"/>
          </p:cNvSpPr>
          <p:nvPr/>
        </p:nvSpPr>
        <p:spPr bwMode="auto">
          <a:xfrm>
            <a:off x="409575" y="1077913"/>
            <a:ext cx="8458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8575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分块有序</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，即分成若干子表，要求每个子表中的数值都比后一块中数值小（但子表内部未必有序）。</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然后将各子表中的最大关键字构成一个</a:t>
            </a: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索引表</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，表中还要包含每个子表的起始地址（即头指针）。</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aphicFrame>
        <p:nvGraphicFramePr>
          <p:cNvPr id="8" name="Group 32"/>
          <p:cNvGraphicFramePr>
            <a:graphicFrameLocks noGrp="1"/>
          </p:cNvGraphicFramePr>
          <p:nvPr/>
        </p:nvGraphicFramePr>
        <p:xfrm>
          <a:off x="2427288" y="4143375"/>
          <a:ext cx="2286000" cy="792164"/>
        </p:xfrm>
        <a:graphic>
          <a:graphicData uri="http://schemas.openxmlformats.org/drawingml/2006/table">
            <a:tbl>
              <a:tblPr/>
              <a:tblGrid>
                <a:gridCol w="762000"/>
                <a:gridCol w="762000"/>
                <a:gridCol w="762000"/>
              </a:tblGrid>
              <a:tr h="396082">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a:ln>
                          <a:noFill/>
                        </a:ln>
                        <a:solidFill>
                          <a:schemeClr val="tx1"/>
                        </a:solidFill>
                        <a:effectLst/>
                        <a:latin typeface="+mn-lt"/>
                        <a:ea typeface="+mn-ea"/>
                        <a:cs typeface="+mn-ea"/>
                        <a:sym typeface="+mn-lt"/>
                      </a:endParaRPr>
                    </a:p>
                  </a:txBody>
                  <a:tcPr marT="45646" marB="456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a:ln>
                          <a:noFill/>
                        </a:ln>
                        <a:solidFill>
                          <a:schemeClr val="tx1"/>
                        </a:solidFill>
                        <a:effectLst/>
                        <a:latin typeface="+mn-lt"/>
                        <a:ea typeface="+mn-ea"/>
                        <a:cs typeface="+mn-ea"/>
                        <a:sym typeface="+mn-lt"/>
                      </a:endParaRPr>
                    </a:p>
                  </a:txBody>
                  <a:tcPr marT="45646" marB="45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a:ln>
                          <a:noFill/>
                        </a:ln>
                        <a:solidFill>
                          <a:schemeClr val="tx1"/>
                        </a:solidFill>
                        <a:effectLst/>
                        <a:latin typeface="+mn-lt"/>
                        <a:ea typeface="+mn-ea"/>
                        <a:cs typeface="+mn-ea"/>
                        <a:sym typeface="+mn-lt"/>
                      </a:endParaRPr>
                    </a:p>
                  </a:txBody>
                  <a:tcPr marT="45646" marB="456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082">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a:ln>
                          <a:noFill/>
                        </a:ln>
                        <a:solidFill>
                          <a:schemeClr val="tx1"/>
                        </a:solidFill>
                        <a:effectLst/>
                        <a:latin typeface="+mn-lt"/>
                        <a:ea typeface="+mn-ea"/>
                        <a:cs typeface="+mn-ea"/>
                        <a:sym typeface="+mn-lt"/>
                      </a:endParaRPr>
                    </a:p>
                  </a:txBody>
                  <a:tcPr marT="45646" marB="4564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a:ln>
                          <a:noFill/>
                        </a:ln>
                        <a:solidFill>
                          <a:schemeClr val="tx1"/>
                        </a:solidFill>
                        <a:effectLst/>
                        <a:latin typeface="+mn-lt"/>
                        <a:ea typeface="+mn-ea"/>
                        <a:cs typeface="+mn-ea"/>
                        <a:sym typeface="+mn-lt"/>
                      </a:endParaRPr>
                    </a:p>
                  </a:txBody>
                  <a:tcPr marT="45646" marB="4564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1" lang="zh-CN" altLang="zh-CN" sz="2000" b="1" i="0" u="none" strike="noStrike" cap="none" normalizeH="0" baseline="0">
                        <a:ln>
                          <a:noFill/>
                        </a:ln>
                        <a:solidFill>
                          <a:schemeClr val="tx1"/>
                        </a:solidFill>
                        <a:effectLst/>
                        <a:latin typeface="+mn-lt"/>
                        <a:ea typeface="+mn-ea"/>
                        <a:cs typeface="+mn-ea"/>
                        <a:sym typeface="+mn-lt"/>
                      </a:endParaRPr>
                    </a:p>
                  </a:txBody>
                  <a:tcPr marT="45646" marB="4564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ectangle 33"/>
          <p:cNvSpPr>
            <a:spLocks noChangeArrowheads="1"/>
          </p:cNvSpPr>
          <p:nvPr/>
        </p:nvSpPr>
        <p:spPr bwMode="auto">
          <a:xfrm>
            <a:off x="3036888" y="3500438"/>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索引表</a:t>
            </a:r>
            <a:endPar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10" name="Rectangle 34"/>
          <p:cNvSpPr>
            <a:spLocks noChangeArrowheads="1"/>
          </p:cNvSpPr>
          <p:nvPr/>
        </p:nvSpPr>
        <p:spPr bwMode="auto">
          <a:xfrm>
            <a:off x="427038" y="4067175"/>
            <a:ext cx="1841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最大关键字</a:t>
            </a:r>
            <a:endPar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11" name="Rectangle 35"/>
          <p:cNvSpPr>
            <a:spLocks noChangeArrowheads="1"/>
          </p:cNvSpPr>
          <p:nvPr/>
        </p:nvSpPr>
        <p:spPr bwMode="auto">
          <a:xfrm>
            <a:off x="476250" y="4473575"/>
            <a:ext cx="157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起始地址</a:t>
            </a:r>
            <a:endPar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endParaRPr>
          </a:p>
        </p:txBody>
      </p:sp>
      <p:graphicFrame>
        <p:nvGraphicFramePr>
          <p:cNvPr id="38934" name="表格 38933"/>
          <p:cNvGraphicFramePr/>
          <p:nvPr/>
        </p:nvGraphicFramePr>
        <p:xfrm>
          <a:off x="522288" y="5272088"/>
          <a:ext cx="8229600" cy="396875"/>
        </p:xfrm>
        <a:graphic>
          <a:graphicData uri="http://schemas.openxmlformats.org/drawingml/2006/table">
            <a:tbl>
              <a:tblPr/>
              <a:tblGrid>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gridCol w="457200"/>
              </a:tblGrid>
              <a:tr h="396875">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22</a:t>
                      </a:r>
                      <a:endParaRPr lang="en-US" altLang="zh-CN" sz="2000" dirty="0">
                        <a:latin typeface="+mn-lt"/>
                        <a:ea typeface="+mn-ea"/>
                        <a:cs typeface="+mn-ea"/>
                        <a:sym typeface="+mn-l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12</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13</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8</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9</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20</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33</a:t>
                      </a:r>
                      <a:endParaRPr lang="en-US"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42</a:t>
                      </a:r>
                      <a:endParaRPr lang="en-US"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44</a:t>
                      </a:r>
                      <a:endParaRPr lang="en-US"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38</a:t>
                      </a:r>
                      <a:endParaRPr lang="en-US"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24</a:t>
                      </a:r>
                      <a:endParaRPr lang="en-US"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48</a:t>
                      </a:r>
                      <a:endParaRPr lang="en-US"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0070C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60</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58</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74</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49</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86</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solidFill>
                            <a:schemeClr val="bg1"/>
                          </a:solidFill>
                          <a:latin typeface="+mn-lt"/>
                          <a:ea typeface="+mn-ea"/>
                          <a:cs typeface="+mn-ea"/>
                          <a:sym typeface="+mn-lt"/>
                        </a:rPr>
                        <a:t>53</a:t>
                      </a:r>
                      <a:endParaRPr lang="en-US" altLang="zh-CN" sz="2000" dirty="0">
                        <a:solidFill>
                          <a:schemeClr val="bg1"/>
                        </a:solidFill>
                        <a:latin typeface="+mn-lt"/>
                        <a:ea typeface="+mn-ea"/>
                        <a:cs typeface="+mn-ea"/>
                        <a:sym typeface="+mn-l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7030A0"/>
                    </a:solidFill>
                  </a:tcPr>
                </a:tc>
              </a:tr>
            </a:tbl>
          </a:graphicData>
        </a:graphic>
      </p:graphicFrame>
      <p:sp>
        <p:nvSpPr>
          <p:cNvPr id="13" name="Rectangle 141"/>
          <p:cNvSpPr>
            <a:spLocks noChangeArrowheads="1"/>
          </p:cNvSpPr>
          <p:nvPr/>
        </p:nvSpPr>
        <p:spPr bwMode="auto">
          <a:xfrm>
            <a:off x="1360488" y="5775325"/>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第</a:t>
            </a: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1</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块</a:t>
            </a:r>
            <a:endPar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14" name="Rectangle 142"/>
          <p:cNvSpPr>
            <a:spLocks noChangeArrowheads="1"/>
          </p:cNvSpPr>
          <p:nvPr/>
        </p:nvSpPr>
        <p:spPr bwMode="auto">
          <a:xfrm>
            <a:off x="4027488" y="5775325"/>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第</a:t>
            </a: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2</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块</a:t>
            </a:r>
            <a:endPar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15" name="Rectangle 143"/>
          <p:cNvSpPr>
            <a:spLocks noChangeArrowheads="1"/>
          </p:cNvSpPr>
          <p:nvPr/>
        </p:nvSpPr>
        <p:spPr bwMode="auto">
          <a:xfrm>
            <a:off x="6577013" y="5775325"/>
            <a:ext cx="1993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第</a:t>
            </a: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3</a:t>
            </a:r>
            <a:r>
              <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rPr>
              <a:t>块</a:t>
            </a:r>
            <a:endParaRPr kumimoji="0" lang="zh-CN" altLang="en-US" sz="2400" b="0" i="0" u="none" strike="noStrike" kern="1200" cap="none" spc="0" normalizeH="0" baseline="0" noProof="0">
              <a:ln>
                <a:noFill/>
              </a:ln>
              <a:solidFill>
                <a:srgbClr val="FF0000"/>
              </a:solidFill>
              <a:effectLst/>
              <a:uLnTx/>
              <a:uFillTx/>
              <a:latin typeface="+mn-lt"/>
              <a:ea typeface="+mn-ea"/>
              <a:cs typeface="+mn-ea"/>
              <a:sym typeface="+mn-lt"/>
            </a:endParaRPr>
          </a:p>
        </p:txBody>
      </p:sp>
      <p:grpSp>
        <p:nvGrpSpPr>
          <p:cNvPr id="4" name="Group 156"/>
          <p:cNvGrpSpPr/>
          <p:nvPr/>
        </p:nvGrpSpPr>
        <p:grpSpPr>
          <a:xfrm>
            <a:off x="750888" y="4932363"/>
            <a:ext cx="2057400" cy="354012"/>
            <a:chOff x="384" y="2976"/>
            <a:chExt cx="1296" cy="240"/>
          </a:xfrm>
        </p:grpSpPr>
        <p:sp>
          <p:nvSpPr>
            <p:cNvPr id="34881" name="Line 144"/>
            <p:cNvSpPr>
              <a:spLocks noChangeShapeType="1"/>
            </p:cNvSpPr>
            <p:nvPr/>
          </p:nvSpPr>
          <p:spPr bwMode="auto">
            <a:xfrm>
              <a:off x="1680" y="2976"/>
              <a:ext cx="0" cy="96"/>
            </a:xfrm>
            <a:prstGeom prst="line">
              <a:avLst/>
            </a:prstGeom>
            <a:noFill/>
            <a:ln w="28575">
              <a:solidFill>
                <a:srgbClr val="00206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82" name="Line 146"/>
            <p:cNvSpPr>
              <a:spLocks noChangeShapeType="1"/>
            </p:cNvSpPr>
            <p:nvPr/>
          </p:nvSpPr>
          <p:spPr bwMode="auto">
            <a:xfrm>
              <a:off x="384" y="3072"/>
              <a:ext cx="1296" cy="0"/>
            </a:xfrm>
            <a:prstGeom prst="line">
              <a:avLst/>
            </a:prstGeom>
            <a:noFill/>
            <a:ln w="28575">
              <a:solidFill>
                <a:srgbClr val="00206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883" name="Line 147"/>
            <p:cNvSpPr>
              <a:spLocks noChangeShapeType="1"/>
            </p:cNvSpPr>
            <p:nvPr/>
          </p:nvSpPr>
          <p:spPr bwMode="auto">
            <a:xfrm flipH="1">
              <a:off x="384" y="3072"/>
              <a:ext cx="0" cy="144"/>
            </a:xfrm>
            <a:prstGeom prst="line">
              <a:avLst/>
            </a:prstGeom>
            <a:noFill/>
            <a:ln w="28575">
              <a:solidFill>
                <a:srgbClr val="00206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5" name="Group 155"/>
          <p:cNvGrpSpPr/>
          <p:nvPr/>
        </p:nvGrpSpPr>
        <p:grpSpPr>
          <a:xfrm>
            <a:off x="4332288" y="4932363"/>
            <a:ext cx="1905000" cy="354012"/>
            <a:chOff x="2640" y="2976"/>
            <a:chExt cx="1200" cy="240"/>
          </a:xfrm>
        </p:grpSpPr>
        <p:sp>
          <p:nvSpPr>
            <p:cNvPr id="21" name="Line 150"/>
            <p:cNvSpPr>
              <a:spLocks noChangeShapeType="1"/>
            </p:cNvSpPr>
            <p:nvPr/>
          </p:nvSpPr>
          <p:spPr bwMode="auto">
            <a:xfrm flipH="1">
              <a:off x="2640" y="2976"/>
              <a:ext cx="0" cy="96"/>
            </a:xfrm>
            <a:prstGeom prst="line">
              <a:avLst/>
            </a:prstGeom>
            <a:noFill/>
            <a:ln w="28575">
              <a:solidFill>
                <a:schemeClr val="accent6">
                  <a:lumMod val="50000"/>
                </a:schemeClr>
              </a:solidFill>
              <a:rou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2" name="Line 151"/>
            <p:cNvSpPr>
              <a:spLocks noChangeShapeType="1"/>
            </p:cNvSpPr>
            <p:nvPr/>
          </p:nvSpPr>
          <p:spPr bwMode="auto">
            <a:xfrm flipH="1">
              <a:off x="2640" y="3072"/>
              <a:ext cx="1200" cy="0"/>
            </a:xfrm>
            <a:prstGeom prst="line">
              <a:avLst/>
            </a:prstGeom>
            <a:noFill/>
            <a:ln w="28575">
              <a:solidFill>
                <a:schemeClr val="accent6">
                  <a:lumMod val="50000"/>
                </a:schemeClr>
              </a:solidFill>
              <a:roun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 name="Line 152"/>
            <p:cNvSpPr>
              <a:spLocks noChangeShapeType="1"/>
            </p:cNvSpPr>
            <p:nvPr/>
          </p:nvSpPr>
          <p:spPr bwMode="auto">
            <a:xfrm>
              <a:off x="3840" y="3072"/>
              <a:ext cx="0" cy="144"/>
            </a:xfrm>
            <a:prstGeom prst="line">
              <a:avLst/>
            </a:prstGeom>
            <a:noFill/>
            <a:ln w="28575">
              <a:solidFill>
                <a:schemeClr val="accent6">
                  <a:lumMod val="50000"/>
                </a:schemeClr>
              </a:solidFill>
              <a:round/>
              <a:tailEnd type="triangle" w="med" len="med"/>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24" name="Line 154"/>
          <p:cNvSpPr>
            <a:spLocks noChangeShapeType="1"/>
          </p:cNvSpPr>
          <p:nvPr/>
        </p:nvSpPr>
        <p:spPr bwMode="auto">
          <a:xfrm flipH="1">
            <a:off x="3570288" y="4932363"/>
            <a:ext cx="0" cy="354013"/>
          </a:xfrm>
          <a:prstGeom prst="line">
            <a:avLst/>
          </a:prstGeom>
          <a:noFill/>
          <a:ln w="28575">
            <a:solidFill>
              <a:srgbClr val="00206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5" name="Rectangle 157"/>
          <p:cNvSpPr>
            <a:spLocks noChangeArrowheads="1"/>
          </p:cNvSpPr>
          <p:nvPr/>
        </p:nvSpPr>
        <p:spPr bwMode="auto">
          <a:xfrm>
            <a:off x="522288" y="52705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mn-lt"/>
                <a:ea typeface="+mn-ea"/>
                <a:cs typeface="+mn-ea"/>
                <a:sym typeface="+mn-lt"/>
              </a:rPr>
              <a:t>22</a:t>
            </a:r>
            <a:endParaRPr kumimoji="0" lang="en-US" altLang="zh-CN" sz="2000"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26" name="Rectangle 158"/>
          <p:cNvSpPr>
            <a:spLocks noChangeArrowheads="1"/>
          </p:cNvSpPr>
          <p:nvPr/>
        </p:nvSpPr>
        <p:spPr bwMode="auto">
          <a:xfrm>
            <a:off x="5556250" y="5272088"/>
            <a:ext cx="438150" cy="396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2"/>
                </a:solidFill>
                <a:effectLst/>
                <a:uLnTx/>
                <a:uFillTx/>
                <a:latin typeface="+mn-lt"/>
                <a:ea typeface="+mn-ea"/>
                <a:cs typeface="+mn-ea"/>
                <a:sym typeface="+mn-lt"/>
              </a:rPr>
              <a:t>48</a:t>
            </a:r>
            <a:endParaRPr kumimoji="0" lang="en-US" altLang="zh-CN" sz="2000" b="0" i="0" u="none" strike="noStrike" kern="1200" cap="none" spc="0" normalizeH="0" baseline="0" noProof="0" dirty="0">
              <a:ln>
                <a:noFill/>
              </a:ln>
              <a:solidFill>
                <a:schemeClr val="tx2"/>
              </a:solidFill>
              <a:effectLst/>
              <a:uLnTx/>
              <a:uFillTx/>
              <a:latin typeface="+mn-lt"/>
              <a:ea typeface="+mn-ea"/>
              <a:cs typeface="+mn-ea"/>
              <a:sym typeface="+mn-lt"/>
            </a:endParaRPr>
          </a:p>
        </p:txBody>
      </p:sp>
      <p:sp>
        <p:nvSpPr>
          <p:cNvPr id="27" name="Rectangle 159"/>
          <p:cNvSpPr>
            <a:spLocks noChangeArrowheads="1"/>
          </p:cNvSpPr>
          <p:nvPr/>
        </p:nvSpPr>
        <p:spPr bwMode="auto">
          <a:xfrm>
            <a:off x="7837488" y="527050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ea"/>
                <a:sym typeface="+mn-lt"/>
              </a:rPr>
              <a:t>86</a:t>
            </a:r>
            <a:endParaRPr kumimoji="0" lang="en-US" altLang="zh-CN"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n-lt"/>
              <a:ea typeface="+mn-ea"/>
              <a:cs typeface="+mn-ea"/>
              <a:sym typeface="+mn-lt"/>
            </a:endParaRPr>
          </a:p>
        </p:txBody>
      </p:sp>
      <p:graphicFrame>
        <p:nvGraphicFramePr>
          <p:cNvPr id="29" name="Group 210"/>
          <p:cNvGraphicFramePr>
            <a:graphicFrameLocks noGrp="1"/>
          </p:cNvGraphicFramePr>
          <p:nvPr/>
        </p:nvGraphicFramePr>
        <p:xfrm>
          <a:off x="2427288" y="4129088"/>
          <a:ext cx="2286000" cy="396875"/>
        </p:xfrm>
        <a:graphic>
          <a:graphicData uri="http://schemas.openxmlformats.org/drawingml/2006/table">
            <a:tbl>
              <a:tblPr/>
              <a:tblGrid>
                <a:gridCol w="762000"/>
                <a:gridCol w="762000"/>
                <a:gridCol w="762000"/>
              </a:tblGrid>
              <a:tr h="3968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mn-lt"/>
                          <a:ea typeface="+mn-ea"/>
                          <a:cs typeface="+mn-ea"/>
                          <a:sym typeface="+mn-lt"/>
                        </a:rPr>
                        <a:t>22</a:t>
                      </a:r>
                      <a:endParaRPr kumimoji="1" lang="en-US" altLang="zh-CN" sz="2000" b="1" i="0" u="none" strike="noStrike" cap="none" normalizeH="0" baseline="0">
                        <a:ln>
                          <a:noFill/>
                        </a:ln>
                        <a:solidFill>
                          <a:schemeClr val="tx2"/>
                        </a:solidFill>
                        <a:effectLst/>
                        <a:latin typeface="+mn-lt"/>
                        <a:ea typeface="+mn-ea"/>
                        <a:cs typeface="+mn-ea"/>
                        <a:sym typeface="+mn-lt"/>
                      </a:endParaRPr>
                    </a:p>
                  </a:txBody>
                  <a:tcPr marT="45793" marB="45793"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mn-lt"/>
                          <a:ea typeface="+mn-ea"/>
                          <a:cs typeface="+mn-ea"/>
                          <a:sym typeface="+mn-lt"/>
                        </a:rPr>
                        <a:t>48</a:t>
                      </a:r>
                      <a:endParaRPr kumimoji="1" lang="en-US" altLang="zh-CN" sz="2000" b="1" i="0" u="none" strike="noStrike" cap="none" normalizeH="0" baseline="0">
                        <a:ln>
                          <a:noFill/>
                        </a:ln>
                        <a:solidFill>
                          <a:schemeClr val="tx2"/>
                        </a:solidFill>
                        <a:effectLst/>
                        <a:latin typeface="+mn-lt"/>
                        <a:ea typeface="+mn-ea"/>
                        <a:cs typeface="+mn-ea"/>
                        <a:sym typeface="+mn-lt"/>
                      </a:endParaRPr>
                    </a:p>
                  </a:txBody>
                  <a:tcPr marT="45793" marB="45793" horzOverflow="overflow">
                    <a:lnL>
                      <a:noFill/>
                    </a:lnL>
                    <a:lnR>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chemeClr val="tx2"/>
                          </a:solidFill>
                          <a:effectLst/>
                          <a:latin typeface="+mn-lt"/>
                          <a:ea typeface="+mn-ea"/>
                          <a:cs typeface="+mn-ea"/>
                          <a:sym typeface="+mn-lt"/>
                        </a:rPr>
                        <a:t>86</a:t>
                      </a:r>
                      <a:endParaRPr kumimoji="1" lang="en-US" altLang="zh-CN" sz="2000" b="1" i="0" u="none" strike="noStrike" cap="none" normalizeH="0" baseline="0">
                        <a:ln>
                          <a:noFill/>
                        </a:ln>
                        <a:solidFill>
                          <a:schemeClr val="tx2"/>
                        </a:solidFill>
                        <a:effectLst/>
                        <a:latin typeface="+mn-lt"/>
                        <a:ea typeface="+mn-ea"/>
                        <a:cs typeface="+mn-ea"/>
                        <a:sym typeface="+mn-lt"/>
                      </a:endParaRPr>
                    </a:p>
                  </a:txBody>
                  <a:tcPr marT="45793" marB="45793" horzOverflow="overflow">
                    <a:lnL>
                      <a:noFill/>
                    </a:lnL>
                    <a:lnR cap="flat">
                      <a:noFill/>
                    </a:lnR>
                    <a:lnT cap="flat">
                      <a:noFill/>
                    </a:lnT>
                    <a:lnB cap="flat">
                      <a:noFill/>
                    </a:lnB>
                    <a:lnTlToBr>
                      <a:noFill/>
                    </a:lnTlToBr>
                    <a:lnBlToTr>
                      <a:noFill/>
                    </a:lnBlToTr>
                    <a:noFill/>
                  </a:tcPr>
                </a:tc>
              </a:tr>
            </a:tbl>
          </a:graphicData>
        </a:graphic>
      </p:graphicFrame>
      <p:graphicFrame>
        <p:nvGraphicFramePr>
          <p:cNvPr id="38987" name="表格 38986"/>
          <p:cNvGraphicFramePr/>
          <p:nvPr/>
        </p:nvGraphicFramePr>
        <p:xfrm>
          <a:off x="2427288" y="4554538"/>
          <a:ext cx="2286000" cy="427038"/>
        </p:xfrm>
        <a:graphic>
          <a:graphicData uri="http://schemas.openxmlformats.org/drawingml/2006/table">
            <a:tbl>
              <a:tblPr/>
              <a:tblGrid>
                <a:gridCol w="762000"/>
                <a:gridCol w="762000"/>
                <a:gridCol w="762000"/>
              </a:tblGrid>
              <a:tr h="427037">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1</a:t>
                      </a:r>
                      <a:endParaRPr lang="en-US" altLang="zh-CN" sz="2000" dirty="0">
                        <a:latin typeface="+mn-lt"/>
                        <a:ea typeface="+mn-ea"/>
                        <a:cs typeface="+mn-ea"/>
                        <a:sym typeface="+mn-lt"/>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7</a:t>
                      </a:r>
                      <a:endParaRPr lang="en-US" altLang="zh-CN" sz="2000" dirty="0">
                        <a:latin typeface="+mn-lt"/>
                        <a:ea typeface="+mn-ea"/>
                        <a:cs typeface="+mn-ea"/>
                        <a:sym typeface="+mn-lt"/>
                      </a:endParaRPr>
                    </a:p>
                  </a:txBody>
                  <a:tcPr>
                    <a:lnL>
                      <a:noFill/>
                    </a:lnL>
                    <a:lnR>
                      <a:noFill/>
                    </a:lnR>
                    <a:lnT>
                      <a:noFill/>
                    </a:lnT>
                    <a:lnB>
                      <a:noFill/>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eaLnBrk="1" hangingPunct="1">
                        <a:spcBef>
                          <a:spcPct val="0"/>
                        </a:spcBef>
                        <a:buNone/>
                      </a:pPr>
                      <a:r>
                        <a:rPr lang="en-US" altLang="zh-CN" sz="2000" dirty="0">
                          <a:latin typeface="+mn-lt"/>
                          <a:ea typeface="+mn-ea"/>
                          <a:cs typeface="+mn-ea"/>
                          <a:sym typeface="+mn-lt"/>
                        </a:rPr>
                        <a:t>13</a:t>
                      </a:r>
                      <a:endParaRPr lang="en-US" altLang="zh-CN" sz="2000" dirty="0">
                        <a:latin typeface="+mn-lt"/>
                        <a:ea typeface="+mn-ea"/>
                        <a:cs typeface="+mn-ea"/>
                        <a:sym typeface="+mn-lt"/>
                      </a:endParaRPr>
                    </a:p>
                  </a:txBody>
                  <a:tcPr>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xEl>
                                              <p:charRg st="0" end="45"/>
                                            </p:txEl>
                                          </p:spTgt>
                                        </p:tgtEl>
                                        <p:attrNameLst>
                                          <p:attrName>style.visibility</p:attrName>
                                        </p:attrNameLst>
                                      </p:cBhvr>
                                      <p:to>
                                        <p:strVal val="visible"/>
                                      </p:to>
                                    </p:set>
                                    <p:animEffect transition="in" filter="strips(downRight)">
                                      <p:cBhvr>
                                        <p:cTn id="7" dur="500"/>
                                        <p:tgtEl>
                                          <p:spTgt spid="6">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xEl>
                                              <p:charRg st="45" end="89"/>
                                            </p:txEl>
                                          </p:spTgt>
                                        </p:tgtEl>
                                        <p:attrNameLst>
                                          <p:attrName>style.visibility</p:attrName>
                                        </p:attrNameLst>
                                      </p:cBhvr>
                                      <p:to>
                                        <p:strVal val="visible"/>
                                      </p:to>
                                    </p:set>
                                    <p:animEffect transition="in" filter="strips(downRight)">
                                      <p:cBhvr>
                                        <p:cTn id="12" dur="500"/>
                                        <p:tgtEl>
                                          <p:spTgt spid="6">
                                            <p:txEl>
                                              <p:charRg st="45" end="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38934"/>
                                        </p:tgtEl>
                                        <p:attrNameLst>
                                          <p:attrName>style.visibility</p:attrName>
                                        </p:attrNameLst>
                                      </p:cBhvr>
                                      <p:to>
                                        <p:strVal val="visible"/>
                                      </p:to>
                                    </p:set>
                                    <p:animEffect transition="in" filter="strips(downRight)">
                                      <p:cBhvr>
                                        <p:cTn id="23" dur="500"/>
                                        <p:tgtEl>
                                          <p:spTgt spid="3893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15"/>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000000"/>
                                          </p:val>
                                        </p:tav>
                                        <p:tav tm="100000">
                                          <p:val>
                                            <p:strVal val="#ppt_w"/>
                                          </p:val>
                                        </p:tav>
                                      </p:tavLst>
                                    </p:anim>
                                    <p:anim calcmode="lin" valueType="num">
                                      <p:cBhvr>
                                        <p:cTn id="41"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iterate type="lt">
                                    <p:tmAbs val="75"/>
                                  </p:iterate>
                                  <p:childTnLst>
                                    <p:set>
                                      <p:cBhvr>
                                        <p:cTn id="49" dur="1" fill="hold">
                                          <p:stCondLst>
                                            <p:cond delay="74"/>
                                          </p:stCondLst>
                                        </p:cTn>
                                        <p:tgtEl>
                                          <p:spTgt spid="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2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2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left)">
                                      <p:cBhvr>
                                        <p:cTn id="66" dur="500"/>
                                        <p:tgtEl>
                                          <p:spTgt spid="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iterate type="lt">
                                    <p:tmAbs val="75"/>
                                  </p:iterate>
                                  <p:childTnLst>
                                    <p:set>
                                      <p:cBhvr>
                                        <p:cTn id="70" dur="1" fill="hold">
                                          <p:stCondLst>
                                            <p:cond delay="74"/>
                                          </p:stCondLst>
                                        </p:cTn>
                                        <p:tgtEl>
                                          <p:spTgt spid="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2"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right)">
                                      <p:cBhvr>
                                        <p:cTn id="75" dur="500"/>
                                        <p:tgtEl>
                                          <p:spTgt spid="4"/>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up)">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5"/>
                                        </p:tgtEl>
                                        <p:attrNameLst>
                                          <p:attrName>style.visibility</p:attrName>
                                        </p:attrNameLst>
                                      </p:cBhvr>
                                      <p:to>
                                        <p:strVal val="visible"/>
                                      </p:to>
                                    </p:set>
                                    <p:animEffect transition="in" filter="wipe(left)">
                                      <p:cBhvr>
                                        <p:cTn id="85" dur="500"/>
                                        <p:tgtEl>
                                          <p:spTgt spid="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38987"/>
                                        </p:tgtEl>
                                        <p:attrNameLst>
                                          <p:attrName>style.visibility</p:attrName>
                                        </p:attrNameLst>
                                      </p:cBhvr>
                                      <p:to>
                                        <p:strVal val="visible"/>
                                      </p:to>
                                    </p:set>
                                    <p:animEffect transition="in" filter="wipe(left)">
                                      <p:cBhvr>
                                        <p:cTn id="90" dur="500"/>
                                        <p:tgtEl>
                                          <p:spTgt spid="38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build="p"/>
      <p:bldP spid="9" grpId="0"/>
      <p:bldP spid="10" grpId="0"/>
      <p:bldP spid="11" grpId="0"/>
      <p:bldP spid="13" grpId="0"/>
      <p:bldP spid="14" grpId="0"/>
      <p:bldP spid="15" grpId="0"/>
      <p:bldP spid="25" grpId="0"/>
      <p:bldP spid="26" grpId="0" animBg="1"/>
      <p:bldP spid="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5"/>
          <p:cNvSpPr>
            <a:spLocks noChangeArrowheads="1"/>
          </p:cNvSpPr>
          <p:nvPr/>
        </p:nvSpPr>
        <p:spPr bwMode="auto">
          <a:xfrm>
            <a:off x="827088" y="195263"/>
            <a:ext cx="7427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分块查找过程</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 name="Rectangle 6"/>
          <p:cNvSpPr>
            <a:spLocks noChangeArrowheads="1"/>
          </p:cNvSpPr>
          <p:nvPr/>
        </p:nvSpPr>
        <p:spPr bwMode="auto">
          <a:xfrm>
            <a:off x="347663" y="1925638"/>
            <a:ext cx="4600575" cy="3360738"/>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spAutoFit/>
          </a:bodyPr>
          <a:lstStyle>
            <a:lvl1pPr marL="342900" indent="-342900">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25000"/>
              </a:lnSpc>
              <a:spcBef>
                <a:spcPct val="20000"/>
              </a:spcBef>
              <a:spcAft>
                <a:spcPct val="0"/>
              </a:spcAft>
              <a:buClr>
                <a:srgbClr val="FF3300"/>
              </a:buClr>
              <a:buSzTx/>
              <a:buFontTx/>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①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对索引表使用折半查找法（因为索引表是有序表）；</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20000"/>
              </a:spcBef>
              <a:spcAft>
                <a:spcPct val="0"/>
              </a:spcAft>
              <a:buClr>
                <a:srgbClr val="FF3300"/>
              </a:buClr>
              <a:buSzTx/>
              <a:buFontTx/>
              <a:buNone/>
              <a:defRPr/>
            </a:pPr>
            <a:r>
              <a:rPr kumimoji="0" lang="zh-CN" altLang="en-US" sz="2800" b="0" i="0" u="none" strike="noStrike" kern="1200" cap="none" spc="0" normalizeH="0" baseline="0" noProof="0" dirty="0">
                <a:ln>
                  <a:noFill/>
                </a:ln>
                <a:solidFill>
                  <a:srgbClr val="7030A0"/>
                </a:solidFill>
                <a:effectLst/>
                <a:uLnTx/>
                <a:uFillTx/>
                <a:latin typeface="+mn-lt"/>
                <a:ea typeface="+mn-ea"/>
                <a:cs typeface="+mn-ea"/>
                <a:sym typeface="+mn-lt"/>
              </a:rPr>
              <a:t>②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确定了待查关键字所在的子表后，在子表内采用顺序查找法（因为各子表内部是无序表）；</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48132" name="组合 1"/>
          <p:cNvGrpSpPr/>
          <p:nvPr/>
        </p:nvGrpSpPr>
        <p:grpSpPr>
          <a:xfrm>
            <a:off x="4760913" y="1935163"/>
            <a:ext cx="3890962" cy="3675062"/>
            <a:chOff x="4267041" y="2193925"/>
            <a:chExt cx="4572793" cy="4318001"/>
          </a:xfrm>
        </p:grpSpPr>
        <p:sp>
          <p:nvSpPr>
            <p:cNvPr id="6" name="Freeform 5"/>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0070C0"/>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 name="Freeform 7"/>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 name="Freeform 9"/>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7030A0"/>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 name="Oval 10"/>
            <p:cNvSpPr>
              <a:spLocks noChangeArrowheads="1"/>
            </p:cNvSpPr>
            <p:nvPr/>
          </p:nvSpPr>
          <p:spPr bwMode="auto">
            <a:xfrm>
              <a:off x="7709229" y="3152652"/>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 name="Freeform 11"/>
            <p:cNvSpPr/>
            <p:nvPr/>
          </p:nvSpPr>
          <p:spPr bwMode="auto">
            <a:xfrm>
              <a:off x="7948037" y="3361557"/>
              <a:ext cx="1679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Freeform 12"/>
            <p:cNvSpPr/>
            <p:nvPr/>
          </p:nvSpPr>
          <p:spPr bwMode="auto">
            <a:xfrm>
              <a:off x="7550646" y="3361557"/>
              <a:ext cx="492541"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Freeform 19"/>
            <p:cNvSpPr/>
            <p:nvPr/>
          </p:nvSpPr>
          <p:spPr bwMode="auto">
            <a:xfrm>
              <a:off x="6003993" y="4641103"/>
              <a:ext cx="748140"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7030A0"/>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 name="Freeform 20"/>
            <p:cNvSpPr/>
            <p:nvPr/>
          </p:nvSpPr>
          <p:spPr bwMode="auto">
            <a:xfrm>
              <a:off x="6386459" y="4480694"/>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0070C0"/>
            </a:solidFill>
            <a:ln>
              <a:noFill/>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Oval 10"/>
            <p:cNvSpPr>
              <a:spLocks noChangeArrowheads="1"/>
            </p:cNvSpPr>
            <p:nvPr/>
          </p:nvSpPr>
          <p:spPr bwMode="auto">
            <a:xfrm>
              <a:off x="5222272" y="2315164"/>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 name="Freeform 12"/>
            <p:cNvSpPr/>
            <p:nvPr/>
          </p:nvSpPr>
          <p:spPr bwMode="auto">
            <a:xfrm>
              <a:off x="5063688" y="2522205"/>
              <a:ext cx="494407"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4868863"/>
            <a:ext cx="9144000" cy="1768475"/>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 name="Rectangle 4"/>
          <p:cNvSpPr>
            <a:spLocks noChangeArrowheads="1"/>
          </p:cNvSpPr>
          <p:nvPr/>
        </p:nvSpPr>
        <p:spPr bwMode="auto">
          <a:xfrm>
            <a:off x="495300" y="1333500"/>
            <a:ext cx="7696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查找效率：</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ASL=</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ea"/>
                <a:sym typeface="+mn-lt"/>
              </a:rPr>
              <a:t>b</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+L</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ea"/>
                <a:sym typeface="+mn-lt"/>
              </a:rPr>
              <a:t>w</a:t>
            </a:r>
            <a:endParaRPr kumimoji="0" lang="en-US" altLang="zh-CN" sz="2800" b="0" i="0" u="none" strike="noStrike" kern="1200" cap="none" spc="0" normalizeH="0" baseline="-25000" noProof="0" dirty="0">
              <a:ln>
                <a:noFill/>
              </a:ln>
              <a:solidFill>
                <a:schemeClr val="tx1"/>
              </a:solidFill>
              <a:effectLst/>
              <a:uLnTx/>
              <a:uFillTx/>
              <a:latin typeface="+mn-lt"/>
              <a:ea typeface="+mn-ea"/>
              <a:cs typeface="+mn-ea"/>
              <a:sym typeface="+mn-lt"/>
            </a:endParaRPr>
          </a:p>
        </p:txBody>
      </p:sp>
      <p:sp>
        <p:nvSpPr>
          <p:cNvPr id="8" name="AutoShape 5"/>
          <p:cNvSpPr>
            <a:spLocks noChangeArrowheads="1"/>
          </p:cNvSpPr>
          <p:nvPr/>
        </p:nvSpPr>
        <p:spPr bwMode="auto">
          <a:xfrm>
            <a:off x="533400" y="2193925"/>
            <a:ext cx="3124200" cy="457200"/>
          </a:xfrm>
          <a:prstGeom prst="wedgeRoundRectCallout">
            <a:avLst>
              <a:gd name="adj1" fmla="val 39940"/>
              <a:gd name="adj2" fmla="val -97569"/>
              <a:gd name="adj3" fmla="val 16667"/>
            </a:avLst>
          </a:prstGeom>
          <a:solidFill>
            <a:schemeClr val="accent1"/>
          </a:solidFill>
          <a:ln w="9525">
            <a:solidFill>
              <a:schemeClr val="tx1"/>
            </a:solidFill>
            <a:miter lim="800000"/>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对索引表查找的</a:t>
            </a: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ASL</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 name="AutoShape 6"/>
          <p:cNvSpPr>
            <a:spLocks noChangeArrowheads="1"/>
          </p:cNvSpPr>
          <p:nvPr/>
        </p:nvSpPr>
        <p:spPr bwMode="auto">
          <a:xfrm>
            <a:off x="4229100" y="2155825"/>
            <a:ext cx="2819400" cy="457200"/>
          </a:xfrm>
          <a:prstGeom prst="wedgeRoundRectCallout">
            <a:avLst>
              <a:gd name="adj1" fmla="val -60134"/>
              <a:gd name="adj2" fmla="val -90972"/>
              <a:gd name="adj3" fmla="val 16667"/>
            </a:avLst>
          </a:prstGeom>
          <a:solidFill>
            <a:schemeClr val="accent1"/>
          </a:solidFill>
          <a:ln w="9525">
            <a:solidFill>
              <a:schemeClr val="tx1"/>
            </a:solidFill>
            <a:miter lim="800000"/>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bg1"/>
                </a:solidFill>
                <a:effectLst/>
                <a:uLnTx/>
                <a:uFillTx/>
                <a:latin typeface="+mn-lt"/>
                <a:ea typeface="+mn-ea"/>
                <a:cs typeface="+mn-ea"/>
                <a:sym typeface="+mn-lt"/>
              </a:rPr>
              <a:t>对块内查找的</a:t>
            </a: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ASL</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graphicFrame>
        <p:nvGraphicFramePr>
          <p:cNvPr id="10" name="Object 2"/>
          <p:cNvGraphicFramePr/>
          <p:nvPr/>
        </p:nvGraphicFramePr>
        <p:xfrm>
          <a:off x="688975" y="2751138"/>
          <a:ext cx="6742113" cy="852487"/>
        </p:xfrm>
        <a:graphic>
          <a:graphicData uri="http://schemas.openxmlformats.org/presentationml/2006/ole">
            <mc:AlternateContent xmlns:mc="http://schemas.openxmlformats.org/markup-compatibility/2006">
              <mc:Choice xmlns:v="urn:schemas-microsoft-com:vml" Requires="v">
                <p:oleObj spid="_x0000_s3076" name="" r:id="rId1" imgW="2499995" imgH="317500" progId="Equation.3">
                  <p:embed/>
                </p:oleObj>
              </mc:Choice>
              <mc:Fallback>
                <p:oleObj name="" r:id="rId1" imgW="2499995" imgH="317500" progId="Equation.3">
                  <p:embed/>
                  <p:pic>
                    <p:nvPicPr>
                      <p:cNvPr id="0" name="图片 3075"/>
                      <p:cNvPicPr/>
                      <p:nvPr/>
                    </p:nvPicPr>
                    <p:blipFill>
                      <a:blip r:embed="rId2"/>
                      <a:stretch>
                        <a:fillRect/>
                      </a:stretch>
                    </p:blipFill>
                    <p:spPr>
                      <a:xfrm>
                        <a:off x="688975" y="2751138"/>
                        <a:ext cx="6742113" cy="852487"/>
                      </a:xfrm>
                      <a:prstGeom prst="rect">
                        <a:avLst/>
                      </a:prstGeom>
                      <a:solidFill>
                        <a:srgbClr val="FFFFFF"/>
                      </a:solidFill>
                      <a:ln w="38100">
                        <a:noFill/>
                        <a:miter/>
                      </a:ln>
                    </p:spPr>
                  </p:pic>
                </p:oleObj>
              </mc:Fallback>
            </mc:AlternateContent>
          </a:graphicData>
        </a:graphic>
      </p:graphicFrame>
      <p:sp>
        <p:nvSpPr>
          <p:cNvPr id="11" name="AutoShape 8"/>
          <p:cNvSpPr>
            <a:spLocks noChangeArrowheads="1"/>
          </p:cNvSpPr>
          <p:nvPr/>
        </p:nvSpPr>
        <p:spPr bwMode="auto">
          <a:xfrm>
            <a:off x="3314700" y="3908425"/>
            <a:ext cx="5257800" cy="457200"/>
          </a:xfrm>
          <a:prstGeom prst="wedgeRoundRectCallout">
            <a:avLst>
              <a:gd name="adj1" fmla="val -60898"/>
              <a:gd name="adj2" fmla="val -136806"/>
              <a:gd name="adj3" fmla="val 16667"/>
            </a:avLst>
          </a:prstGeom>
          <a:solidFill>
            <a:schemeClr val="accent1"/>
          </a:solidFill>
          <a:ln w="9525">
            <a:solidFill>
              <a:schemeClr val="tx1"/>
            </a:solidFill>
            <a:miter lim="800000"/>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S</a:t>
            </a:r>
            <a:r>
              <a:rPr kumimoji="0" lang="zh-CN" altLang="en-US" sz="2000" b="0" i="0" u="none" strike="noStrike" kern="1200" cap="none" spc="0" normalizeH="0" baseline="0" noProof="0">
                <a:ln>
                  <a:noFill/>
                </a:ln>
                <a:solidFill>
                  <a:schemeClr val="bg1"/>
                </a:solidFill>
                <a:effectLst/>
                <a:uLnTx/>
                <a:uFillTx/>
                <a:latin typeface="+mn-lt"/>
                <a:ea typeface="+mn-ea"/>
                <a:cs typeface="+mn-ea"/>
                <a:sym typeface="+mn-lt"/>
              </a:rPr>
              <a:t>为每块内部的记录个数，</a:t>
            </a:r>
            <a:r>
              <a:rPr kumimoji="0" lang="en-US" altLang="zh-CN" sz="2800" b="0" i="0" u="none" strike="noStrike" kern="1200" cap="none" spc="0" normalizeH="0" baseline="0" noProof="0">
                <a:ln>
                  <a:noFill/>
                </a:ln>
                <a:solidFill>
                  <a:schemeClr val="bg1"/>
                </a:solidFill>
                <a:effectLst/>
                <a:uLnTx/>
                <a:uFillTx/>
                <a:latin typeface="+mn-lt"/>
                <a:ea typeface="+mn-ea"/>
                <a:cs typeface="+mn-ea"/>
                <a:sym typeface="+mn-lt"/>
              </a:rPr>
              <a:t>n/s</a:t>
            </a:r>
            <a:r>
              <a:rPr kumimoji="0" lang="zh-CN" altLang="en-US" sz="2000" b="0" i="0" u="none" strike="noStrike" kern="1200" cap="none" spc="0" normalizeH="0" baseline="0" noProof="0">
                <a:ln>
                  <a:noFill/>
                </a:ln>
                <a:solidFill>
                  <a:schemeClr val="bg1"/>
                </a:solidFill>
                <a:effectLst/>
                <a:uLnTx/>
                <a:uFillTx/>
                <a:latin typeface="+mn-lt"/>
                <a:ea typeface="+mn-ea"/>
                <a:cs typeface="+mn-ea"/>
                <a:sym typeface="+mn-lt"/>
              </a:rPr>
              <a:t>即块的数目</a:t>
            </a:r>
            <a:endParaRPr kumimoji="0" lang="zh-CN" altLang="en-US"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 name="Rectangle 9"/>
          <p:cNvSpPr>
            <a:spLocks noChangeArrowheads="1"/>
          </p:cNvSpPr>
          <p:nvPr/>
        </p:nvSpPr>
        <p:spPr bwMode="auto">
          <a:xfrm>
            <a:off x="609600" y="5192713"/>
            <a:ext cx="79248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例如，当</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n=9</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s=3</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时</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ASL</a:t>
            </a:r>
            <a:r>
              <a:rPr kumimoji="0" lang="en-US" altLang="zh-CN" sz="2800" b="0" i="0" u="none" strike="noStrike" kern="1200" cap="none" spc="0" normalizeH="0" baseline="-25000" noProof="0" dirty="0" err="1">
                <a:ln>
                  <a:noFill/>
                </a:ln>
                <a:solidFill>
                  <a:schemeClr val="tx1"/>
                </a:solidFill>
                <a:effectLst/>
                <a:uLnTx/>
                <a:uFillTx/>
                <a:latin typeface="+mn-lt"/>
                <a:ea typeface="+mn-ea"/>
                <a:cs typeface="+mn-ea"/>
                <a:sym typeface="+mn-lt"/>
              </a:rPr>
              <a:t>bs</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3.5</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而折半法为</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3.1</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顺序法为</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5</a:t>
            </a:r>
            <a:endParaRPr kumimoji="0" lang="en-US" altLang="zh-CN" sz="2800" b="0" i="0" u="none" strike="noStrike" kern="1200" cap="none" spc="0" normalizeH="0" baseline="-25000" noProof="0" dirty="0">
              <a:ln>
                <a:noFill/>
              </a:ln>
              <a:solidFill>
                <a:srgbClr val="FF0000"/>
              </a:solidFill>
              <a:effectLst/>
              <a:uLnTx/>
              <a:uFillTx/>
              <a:latin typeface="+mn-lt"/>
              <a:ea typeface="+mn-ea"/>
              <a:cs typeface="+mn-ea"/>
              <a:sym typeface="+mn-lt"/>
            </a:endParaRPr>
          </a:p>
        </p:txBody>
      </p:sp>
      <p:sp>
        <p:nvSpPr>
          <p:cNvPr id="37896" name="Rectangle 5"/>
          <p:cNvSpPr>
            <a:spLocks noChangeArrowheads="1"/>
          </p:cNvSpPr>
          <p:nvPr/>
        </p:nvSpPr>
        <p:spPr bwMode="auto">
          <a:xfrm>
            <a:off x="792163" y="187325"/>
            <a:ext cx="7427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分块查找性能分析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xEl>
                                              <p:charRg st="0" end="15"/>
                                            </p:txEl>
                                          </p:spTgt>
                                        </p:tgtEl>
                                        <p:attrNameLst>
                                          <p:attrName>style.visibility</p:attrName>
                                        </p:attrNameLst>
                                      </p:cBhvr>
                                      <p:to>
                                        <p:strVal val="visible"/>
                                      </p:to>
                                    </p:set>
                                    <p:animEffect transition="in" filter="strips(downRight)">
                                      <p:cBhvr>
                                        <p:cTn id="7" dur="500"/>
                                        <p:tgtEl>
                                          <p:spTgt spid="7">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type="lt">
                                    <p:tmAbs val="75"/>
                                  </p:iterate>
                                  <p:childTnLst>
                                    <p:set>
                                      <p:cBhvr>
                                        <p:cTn id="24" dur="1" fill="hold">
                                          <p:stCondLst>
                                            <p:cond delay="74"/>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outVertic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build="p"/>
      <p:bldP spid="8" grpId="0" animBg="1"/>
      <p:bldP spid="9" grpId="0" animBg="1"/>
      <p:bldP spid="11" grpId="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5"/>
          <p:cNvSpPr>
            <a:spLocks noChangeArrowheads="1"/>
          </p:cNvSpPr>
          <p:nvPr/>
        </p:nvSpPr>
        <p:spPr bwMode="auto">
          <a:xfrm>
            <a:off x="801688" y="190500"/>
            <a:ext cx="74263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分块查找优缺点</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 name="圆角矩形 3"/>
          <p:cNvSpPr/>
          <p:nvPr/>
        </p:nvSpPr>
        <p:spPr bwMode="auto">
          <a:xfrm>
            <a:off x="506413" y="1379538"/>
            <a:ext cx="8196263" cy="3159125"/>
          </a:xfrm>
          <a:prstGeom prst="roundRect">
            <a:avLst>
              <a:gd name="adj" fmla="val 4975"/>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Rectangle 2"/>
          <p:cNvSpPr>
            <a:spLocks noChangeArrowheads="1"/>
          </p:cNvSpPr>
          <p:nvPr/>
        </p:nvSpPr>
        <p:spPr bwMode="auto">
          <a:xfrm>
            <a:off x="1579563" y="1557338"/>
            <a:ext cx="697865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0" fontAlgn="base" latinLnBrk="0" hangingPunct="0">
              <a:lnSpc>
                <a:spcPct val="125000"/>
              </a:lnSpc>
              <a:spcBef>
                <a:spcPts val="16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优点：</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插入和删除比较容易，无需进行大量移动。</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6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缺点：</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要增加一个索引表的存储空间并对初始索引表进行排序运算。</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ts val="16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适用情况：</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如果线性表既要快速查找又经常动态变化，则可采用分块查找。</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46085" name="Group 32"/>
          <p:cNvGrpSpPr/>
          <p:nvPr/>
        </p:nvGrpSpPr>
        <p:grpSpPr>
          <a:xfrm>
            <a:off x="835025" y="2316163"/>
            <a:ext cx="539750" cy="539750"/>
            <a:chOff x="6528170" y="3281715"/>
            <a:chExt cx="914400" cy="914400"/>
          </a:xfrm>
        </p:grpSpPr>
        <p:sp>
          <p:nvSpPr>
            <p:cNvPr id="7" name="Rounded Rectangle 8"/>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mn-lt"/>
                <a:ea typeface="+mn-ea"/>
                <a:cs typeface="+mn-ea"/>
                <a:sym typeface="+mn-lt"/>
              </a:endParaRPr>
            </a:p>
          </p:txBody>
        </p:sp>
        <p:grpSp>
          <p:nvGrpSpPr>
            <p:cNvPr id="8" name="Group 69"/>
            <p:cNvGrpSpPr/>
            <p:nvPr/>
          </p:nvGrpSpPr>
          <p:grpSpPr>
            <a:xfrm>
              <a:off x="6759757" y="3506346"/>
              <a:ext cx="464344" cy="465138"/>
              <a:chOff x="7287419" y="3505994"/>
              <a:chExt cx="464344" cy="465138"/>
            </a:xfrm>
            <a:solidFill>
              <a:srgbClr val="EEECE1"/>
            </a:solidFill>
          </p:grpSpPr>
          <p:sp>
            <p:nvSpPr>
              <p:cNvPr id="9"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10"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11"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12"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13"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14"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grpSp>
        <p:nvGrpSpPr>
          <p:cNvPr id="46086" name="Group 33"/>
          <p:cNvGrpSpPr/>
          <p:nvPr/>
        </p:nvGrpSpPr>
        <p:grpSpPr>
          <a:xfrm>
            <a:off x="822325" y="3394075"/>
            <a:ext cx="539750" cy="539750"/>
            <a:chOff x="6528170" y="4684221"/>
            <a:chExt cx="914400" cy="914400"/>
          </a:xfrm>
        </p:grpSpPr>
        <p:sp>
          <p:nvSpPr>
            <p:cNvPr id="16" name="Rounded Rectangle 9"/>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mn-lt"/>
                <a:ea typeface="+mn-ea"/>
                <a:cs typeface="+mn-ea"/>
                <a:sym typeface="+mn-lt"/>
              </a:endParaRPr>
            </a:p>
          </p:txBody>
        </p:sp>
        <p:grpSp>
          <p:nvGrpSpPr>
            <p:cNvPr id="17" name="Group 76"/>
            <p:cNvGrpSpPr/>
            <p:nvPr/>
          </p:nvGrpSpPr>
          <p:grpSpPr>
            <a:xfrm>
              <a:off x="6748385" y="4909249"/>
              <a:ext cx="464344" cy="464344"/>
              <a:chOff x="7287419" y="2577307"/>
              <a:chExt cx="464344" cy="464344"/>
            </a:xfrm>
            <a:solidFill>
              <a:srgbClr val="EEECE1"/>
            </a:solidFill>
          </p:grpSpPr>
          <p:sp>
            <p:nvSpPr>
              <p:cNvPr id="18"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mn-lt"/>
                  <a:ea typeface="+mn-ea"/>
                  <a:cs typeface="+mn-ea"/>
                  <a:sym typeface="+mn-lt"/>
                </a:endParaRPr>
              </a:p>
            </p:txBody>
          </p:sp>
          <p:sp>
            <p:nvSpPr>
              <p:cNvPr id="19"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mn-lt"/>
                  <a:ea typeface="+mn-ea"/>
                  <a:cs typeface="+mn-ea"/>
                  <a:sym typeface="+mn-lt"/>
                </a:endParaRPr>
              </a:p>
            </p:txBody>
          </p:sp>
          <p:sp>
            <p:nvSpPr>
              <p:cNvPr id="20"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mn-lt"/>
                  <a:ea typeface="+mn-ea"/>
                  <a:cs typeface="+mn-ea"/>
                  <a:sym typeface="+mn-lt"/>
                </a:endParaRPr>
              </a:p>
            </p:txBody>
          </p:sp>
        </p:grpSp>
      </p:grpSp>
      <p:grpSp>
        <p:nvGrpSpPr>
          <p:cNvPr id="46087" name="Group 31"/>
          <p:cNvGrpSpPr/>
          <p:nvPr/>
        </p:nvGrpSpPr>
        <p:grpSpPr>
          <a:xfrm>
            <a:off x="835025" y="1522413"/>
            <a:ext cx="539750" cy="539750"/>
            <a:chOff x="6528170" y="1885071"/>
            <a:chExt cx="914400" cy="914400"/>
          </a:xfrm>
        </p:grpSpPr>
        <p:sp>
          <p:nvSpPr>
            <p:cNvPr id="22" name="Rounded Rectangle 7"/>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mn-lt"/>
                <a:ea typeface="+mn-ea"/>
                <a:cs typeface="+mn-ea"/>
                <a:sym typeface="+mn-lt"/>
              </a:endParaRPr>
            </a:p>
          </p:txBody>
        </p:sp>
        <p:grpSp>
          <p:nvGrpSpPr>
            <p:cNvPr id="23" name="Group 83"/>
            <p:cNvGrpSpPr/>
            <p:nvPr/>
          </p:nvGrpSpPr>
          <p:grpSpPr>
            <a:xfrm>
              <a:off x="6758963" y="2110099"/>
              <a:ext cx="465138" cy="464344"/>
              <a:chOff x="2581275" y="2582069"/>
              <a:chExt cx="465138" cy="464344"/>
            </a:xfrm>
            <a:solidFill>
              <a:srgbClr val="EEECE1"/>
            </a:solidFill>
          </p:grpSpPr>
          <p:sp>
            <p:nvSpPr>
              <p:cNvPr id="24"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mn-lt"/>
                  <a:ea typeface="+mn-ea"/>
                  <a:cs typeface="+mn-ea"/>
                  <a:sym typeface="+mn-lt"/>
                </a:endParaRPr>
              </a:p>
            </p:txBody>
          </p:sp>
          <p:sp>
            <p:nvSpPr>
              <p:cNvPr id="25"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mn-lt"/>
                  <a:ea typeface="+mn-ea"/>
                  <a:cs typeface="+mn-ea"/>
                  <a:sym typeface="+mn-lt"/>
                </a:endParaRPr>
              </a:p>
            </p:txBody>
          </p:sp>
        </p:grpSp>
      </p:grpSp>
      <p:sp>
        <p:nvSpPr>
          <p:cNvPr id="26"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nodePh="1">
                                  <p:stCondLst>
                                    <p:cond delay="0"/>
                                  </p:stCondLst>
                                  <p:endCondLst>
                                    <p:cond evt="begin" delay="0">
                                      <p:tn val="10"/>
                                    </p:cond>
                                  </p:endCondLst>
                                  <p:childTnLst>
                                    <p:set>
                                      <p:cBhvr>
                                        <p:cTn id="11" dur="1" fill="hold">
                                          <p:stCondLst>
                                            <p:cond delay="0"/>
                                          </p:stCondLst>
                                        </p:cTn>
                                        <p:tgtEl>
                                          <p:spTgt spid="4">
                                            <p:txEl>
                                              <p:charRg st="0" end="1"/>
                                            </p:txEl>
                                          </p:spTgt>
                                        </p:tgtEl>
                                        <p:attrNameLst>
                                          <p:attrName>style.visibility</p:attrName>
                                        </p:attrNameLst>
                                      </p:cBhvr>
                                      <p:to>
                                        <p:strVal val="visible"/>
                                      </p:to>
                                    </p:set>
                                    <p:animEffect transition="in" filter="strips(downRight)">
                                      <p:cBhvr>
                                        <p:cTn id="12" dur="500"/>
                                        <p:tgtEl>
                                          <p:spTgt spid="4">
                                            <p:txEl>
                                              <p:charRg st="0"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46087"/>
                                        </p:tgtEl>
                                        <p:attrNameLst>
                                          <p:attrName>style.visibility</p:attrName>
                                        </p:attrNameLst>
                                      </p:cBhvr>
                                      <p:to>
                                        <p:strVal val="visible"/>
                                      </p:to>
                                    </p:set>
                                    <p:animEffect transition="in" filter="strips(downRight)">
                                      <p:cBhvr>
                                        <p:cTn id="17" dur="500"/>
                                        <p:tgtEl>
                                          <p:spTgt spid="4608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
                                            <p:txEl>
                                              <p:charRg st="0" end="23"/>
                                            </p:txEl>
                                          </p:spTgt>
                                        </p:tgtEl>
                                        <p:attrNameLst>
                                          <p:attrName>style.visibility</p:attrName>
                                        </p:attrNameLst>
                                      </p:cBhvr>
                                      <p:to>
                                        <p:strVal val="visible"/>
                                      </p:to>
                                    </p:set>
                                    <p:animEffect transition="in" filter="strips(downRight)">
                                      <p:cBhvr>
                                        <p:cTn id="22" dur="500"/>
                                        <p:tgtEl>
                                          <p:spTgt spid="5">
                                            <p:txEl>
                                              <p:charRg st="0" end="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6085"/>
                                        </p:tgtEl>
                                        <p:attrNameLst>
                                          <p:attrName>style.visibility</p:attrName>
                                        </p:attrNameLst>
                                      </p:cBhvr>
                                      <p:to>
                                        <p:strVal val="visible"/>
                                      </p:to>
                                    </p:set>
                                    <p:animEffect transition="in" filter="strips(downRight)">
                                      <p:cBhvr>
                                        <p:cTn id="27" dur="500"/>
                                        <p:tgtEl>
                                          <p:spTgt spid="4608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5">
                                            <p:txEl>
                                              <p:charRg st="23" end="54"/>
                                            </p:txEl>
                                          </p:spTgt>
                                        </p:tgtEl>
                                        <p:attrNameLst>
                                          <p:attrName>style.visibility</p:attrName>
                                        </p:attrNameLst>
                                      </p:cBhvr>
                                      <p:to>
                                        <p:strVal val="visible"/>
                                      </p:to>
                                    </p:set>
                                    <p:animEffect transition="in" filter="strips(downRight)">
                                      <p:cBhvr>
                                        <p:cTn id="32" dur="500"/>
                                        <p:tgtEl>
                                          <p:spTgt spid="5">
                                            <p:txEl>
                                              <p:charRg st="23" end="5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46086"/>
                                        </p:tgtEl>
                                        <p:attrNameLst>
                                          <p:attrName>style.visibility</p:attrName>
                                        </p:attrNameLst>
                                      </p:cBhvr>
                                      <p:to>
                                        <p:strVal val="visible"/>
                                      </p:to>
                                    </p:set>
                                    <p:animEffect transition="in" filter="strips(downRight)">
                                      <p:cBhvr>
                                        <p:cTn id="37" dur="500"/>
                                        <p:tgtEl>
                                          <p:spTgt spid="46086"/>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5">
                                            <p:txEl>
                                              <p:charRg st="54" end="88"/>
                                            </p:txEl>
                                          </p:spTgt>
                                        </p:tgtEl>
                                        <p:attrNameLst>
                                          <p:attrName>style.visibility</p:attrName>
                                        </p:attrNameLst>
                                      </p:cBhvr>
                                      <p:to>
                                        <p:strVal val="visible"/>
                                      </p:to>
                                    </p:set>
                                    <p:animEffect transition="in" filter="strips(downRight)">
                                      <p:cBhvr>
                                        <p:cTn id="42" dur="500"/>
                                        <p:tgtEl>
                                          <p:spTgt spid="5">
                                            <p:txEl>
                                              <p:charRg st="54" end="88"/>
                                            </p:txEl>
                                          </p:spTgt>
                                        </p:tgtEl>
                                      </p:cBhvr>
                                    </p:animEffect>
                                  </p:childTnLst>
                                </p:cTn>
                              </p:par>
                              <p:par>
                                <p:cTn id="43" presetID="42"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1000"/>
                                        <p:tgtEl>
                                          <p:spTgt spid="26"/>
                                        </p:tgtEl>
                                      </p:cBhvr>
                                    </p:animEffect>
                                    <p:anim calcmode="lin" valueType="num">
                                      <p:cBhvr>
                                        <p:cTn id="46" dur="1000" fill="hold"/>
                                        <p:tgtEl>
                                          <p:spTgt spid="26"/>
                                        </p:tgtEl>
                                        <p:attrNameLst>
                                          <p:attrName>ppt_x</p:attrName>
                                        </p:attrNameLst>
                                      </p:cBhvr>
                                      <p:tavLst>
                                        <p:tav tm="0">
                                          <p:val>
                                            <p:strVal val="#ppt_x"/>
                                          </p:val>
                                        </p:tav>
                                        <p:tav tm="100000">
                                          <p:val>
                                            <p:strVal val="#ppt_x"/>
                                          </p:val>
                                        </p:tav>
                                      </p:tavLst>
                                    </p:anim>
                                    <p:anim calcmode="lin" valueType="num">
                                      <p:cBhvr>
                                        <p:cTn id="4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矩形 4"/>
          <p:cNvSpPr/>
          <p:nvPr/>
        </p:nvSpPr>
        <p:spPr>
          <a:xfrm>
            <a:off x="33338" y="1557338"/>
            <a:ext cx="9075737" cy="4646612"/>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r>
              <a:rPr lang="zh-CN" altLang="en-US" sz="2000" dirty="0">
                <a:ea typeface="楷体_GB2312"/>
              </a:rPr>
              <a:t>一、</a:t>
            </a:r>
            <a:r>
              <a:rPr lang="en-US" altLang="zh-CN" sz="2000" dirty="0">
                <a:ea typeface="楷体_GB2312"/>
              </a:rPr>
              <a:t>10.1~10.2</a:t>
            </a:r>
            <a:r>
              <a:rPr lang="zh-CN" altLang="en-US" sz="2000" dirty="0">
                <a:ea typeface="楷体_GB2312"/>
              </a:rPr>
              <a:t>，</a:t>
            </a:r>
            <a:r>
              <a:rPr lang="en-US" altLang="zh-CN" sz="2000" dirty="0">
                <a:ea typeface="楷体_GB2312"/>
              </a:rPr>
              <a:t>10.8</a:t>
            </a:r>
            <a:r>
              <a:rPr lang="zh-CN" altLang="en-US" sz="2000" dirty="0">
                <a:ea typeface="楷体_GB2312"/>
              </a:rPr>
              <a:t>，</a:t>
            </a:r>
            <a:r>
              <a:rPr lang="en-US" altLang="zh-CN" sz="2000" dirty="0">
                <a:ea typeface="楷体_GB2312"/>
              </a:rPr>
              <a:t>10.15</a:t>
            </a:r>
            <a:r>
              <a:rPr lang="zh-CN" altLang="en-US" sz="2000" dirty="0">
                <a:ea typeface="楷体_GB2312"/>
              </a:rPr>
              <a:t>中顺序、二分法查找相关</a:t>
            </a:r>
            <a:endParaRPr lang="en-US" altLang="zh-CN" sz="2000" dirty="0">
              <a:ea typeface="楷体_GB2312"/>
            </a:endParaRPr>
          </a:p>
          <a:p>
            <a:pPr lvl="0" indent="0">
              <a:lnSpc>
                <a:spcPct val="100000"/>
              </a:lnSpc>
            </a:pPr>
            <a:r>
              <a:rPr lang="zh-CN" altLang="en-US" sz="2000" dirty="0">
                <a:ea typeface="楷体_GB2312"/>
              </a:rPr>
              <a:t>二、</a:t>
            </a:r>
            <a:r>
              <a:rPr lang="en-US" altLang="zh-CN" sz="2000" dirty="0">
                <a:ea typeface="楷体_GB2312"/>
              </a:rPr>
              <a:t>10.21</a:t>
            </a:r>
            <a:r>
              <a:rPr lang="zh-CN" altLang="en-US" sz="2000" dirty="0">
                <a:ea typeface="楷体_GB2312"/>
              </a:rPr>
              <a:t>中静态查找部分：数据文件</a:t>
            </a:r>
            <a:r>
              <a:rPr lang="en-US" altLang="zh-CN" sz="2000" dirty="0">
                <a:ea typeface="楷体_GB2312"/>
              </a:rPr>
              <a:t>dbYellow.txt</a:t>
            </a:r>
            <a:r>
              <a:rPr lang="zh-CN" altLang="en-US" sz="2000" dirty="0">
                <a:ea typeface="楷体_GB2312"/>
              </a:rPr>
              <a:t>的每一行表示图像中每一点的</a:t>
            </a:r>
            <a:r>
              <a:rPr lang="en-US" altLang="zh-CN" sz="2000" dirty="0">
                <a:ea typeface="楷体_GB2312"/>
              </a:rPr>
              <a:t>RGB</a:t>
            </a:r>
            <a:r>
              <a:rPr lang="zh-CN" altLang="en-US" sz="2000" dirty="0">
                <a:ea typeface="楷体_GB2312"/>
              </a:rPr>
              <a:t>三个分量值</a:t>
            </a:r>
            <a:r>
              <a:rPr lang="en-US" altLang="zh-CN" sz="2000" dirty="0">
                <a:ea typeface="楷体_GB2312"/>
              </a:rPr>
              <a:t>,</a:t>
            </a:r>
            <a:r>
              <a:rPr lang="zh-CN" altLang="en-US" sz="2000" dirty="0">
                <a:ea typeface="楷体_GB2312"/>
              </a:rPr>
              <a:t>预统计图像中像黄色点的个数和接近黄色点的个数，设黄色点</a:t>
            </a:r>
            <a:r>
              <a:rPr lang="en-US" altLang="zh-CN" sz="2000" dirty="0">
                <a:ea typeface="楷体_GB2312"/>
              </a:rPr>
              <a:t>RGB</a:t>
            </a:r>
            <a:r>
              <a:rPr lang="zh-CN" altLang="en-US" sz="2000" dirty="0">
                <a:ea typeface="楷体_GB2312"/>
              </a:rPr>
              <a:t>三个分量别（</a:t>
            </a:r>
            <a:r>
              <a:rPr lang="en-US" altLang="zh-CN" sz="2000" dirty="0">
                <a:ea typeface="楷体_GB2312"/>
              </a:rPr>
              <a:t>255,255,0</a:t>
            </a:r>
            <a:r>
              <a:rPr lang="zh-CN" altLang="en-US" sz="2000" dirty="0">
                <a:ea typeface="楷体_GB2312"/>
              </a:rPr>
              <a:t>），完成下列要求：</a:t>
            </a:r>
            <a:endParaRPr lang="en-US" altLang="zh-CN" sz="2000" dirty="0">
              <a:ea typeface="楷体_GB2312"/>
            </a:endParaRPr>
          </a:p>
          <a:p>
            <a:pPr lvl="0" indent="0">
              <a:lnSpc>
                <a:spcPct val="100000"/>
              </a:lnSpc>
            </a:pPr>
            <a:r>
              <a:rPr lang="en-US" altLang="zh-CN" sz="2000" dirty="0">
                <a:ea typeface="楷体_GB2312"/>
              </a:rPr>
              <a:t>1)dbYellow.txt</a:t>
            </a:r>
            <a:r>
              <a:rPr lang="zh-CN" altLang="en-US" sz="2000" dirty="0">
                <a:ea typeface="楷体_GB2312"/>
              </a:rPr>
              <a:t>文件格式为：</a:t>
            </a:r>
            <a:endParaRPr lang="zh-CN" altLang="en-US" sz="2000" dirty="0">
              <a:ea typeface="楷体_GB2312"/>
            </a:endParaRPr>
          </a:p>
          <a:p>
            <a:pPr lvl="0" indent="0">
              <a:lnSpc>
                <a:spcPct val="100000"/>
              </a:lnSpc>
            </a:pPr>
            <a:r>
              <a:rPr lang="zh-CN" altLang="en-US" sz="2000" dirty="0">
                <a:ea typeface="楷体_GB2312"/>
              </a:rPr>
              <a:t>像素点的</a:t>
            </a:r>
            <a:r>
              <a:rPr lang="en-US" altLang="zh-CN" sz="2000" dirty="0">
                <a:ea typeface="楷体_GB2312"/>
              </a:rPr>
              <a:t>ID</a:t>
            </a:r>
            <a:r>
              <a:rPr lang="zh-CN" altLang="en-US" sz="2000" dirty="0">
                <a:ea typeface="楷体_GB2312"/>
              </a:rPr>
              <a:t>号（整数），</a:t>
            </a:r>
            <a:r>
              <a:rPr lang="en-US" altLang="zh-CN" sz="2000" dirty="0">
                <a:ea typeface="楷体_GB2312"/>
              </a:rPr>
              <a:t>R</a:t>
            </a:r>
            <a:r>
              <a:rPr lang="zh-CN" altLang="en-US" sz="2000" dirty="0">
                <a:ea typeface="楷体_GB2312"/>
              </a:rPr>
              <a:t>（整数），</a:t>
            </a:r>
            <a:r>
              <a:rPr lang="en-US" altLang="zh-CN" sz="2000" dirty="0">
                <a:ea typeface="楷体_GB2312"/>
              </a:rPr>
              <a:t>G</a:t>
            </a:r>
            <a:r>
              <a:rPr lang="zh-CN" altLang="en-US" sz="2000" dirty="0">
                <a:ea typeface="楷体_GB2312"/>
              </a:rPr>
              <a:t>（整数），</a:t>
            </a:r>
            <a:r>
              <a:rPr lang="en-US" altLang="zh-CN" sz="2000" dirty="0">
                <a:ea typeface="楷体_GB2312"/>
              </a:rPr>
              <a:t>B</a:t>
            </a:r>
            <a:r>
              <a:rPr lang="zh-CN" altLang="en-US" sz="2000" dirty="0">
                <a:ea typeface="楷体_GB2312"/>
              </a:rPr>
              <a:t>（整数）回车换行</a:t>
            </a:r>
            <a:endParaRPr lang="zh-CN" altLang="en-US" sz="2000" dirty="0">
              <a:ea typeface="楷体_GB2312"/>
            </a:endParaRPr>
          </a:p>
          <a:p>
            <a:pPr lvl="0" indent="0">
              <a:lnSpc>
                <a:spcPct val="100000"/>
              </a:lnSpc>
            </a:pPr>
            <a:r>
              <a:rPr lang="en-US" altLang="zh-CN" sz="2000" dirty="0">
                <a:ea typeface="楷体_GB2312"/>
              </a:rPr>
              <a:t>1,255,0,255</a:t>
            </a:r>
            <a:endParaRPr lang="en-US" altLang="zh-CN" sz="2000" dirty="0">
              <a:ea typeface="楷体_GB2312"/>
            </a:endParaRPr>
          </a:p>
          <a:p>
            <a:pPr lvl="0" indent="0">
              <a:lnSpc>
                <a:spcPct val="100000"/>
              </a:lnSpc>
            </a:pPr>
            <a:r>
              <a:rPr lang="en-US" altLang="zh-CN" sz="2000" dirty="0">
                <a:ea typeface="楷体_GB2312"/>
              </a:rPr>
              <a:t>2,0,128,255</a:t>
            </a:r>
            <a:endParaRPr lang="en-US" altLang="zh-CN" sz="2000" dirty="0">
              <a:ea typeface="楷体_GB2312"/>
            </a:endParaRPr>
          </a:p>
          <a:p>
            <a:pPr lvl="0" indent="0">
              <a:lnSpc>
                <a:spcPct val="100000"/>
              </a:lnSpc>
            </a:pPr>
            <a:r>
              <a:rPr lang="en-US" altLang="zh-CN" sz="2000" dirty="0">
                <a:ea typeface="楷体_GB2312"/>
              </a:rPr>
              <a:t>…..</a:t>
            </a:r>
            <a:endParaRPr lang="en-US" altLang="zh-CN" sz="2000" dirty="0">
              <a:ea typeface="楷体_GB2312"/>
            </a:endParaRPr>
          </a:p>
          <a:p>
            <a:pPr lvl="0" indent="0">
              <a:lnSpc>
                <a:spcPct val="100000"/>
              </a:lnSpc>
            </a:pPr>
            <a:r>
              <a:rPr lang="en-US" altLang="zh-CN" sz="2000" dirty="0">
                <a:ea typeface="楷体_GB2312"/>
              </a:rPr>
              <a:t>2</a:t>
            </a:r>
            <a:r>
              <a:rPr lang="zh-CN" altLang="en-US" sz="2000" dirty="0">
                <a:ea typeface="楷体_GB2312"/>
              </a:rPr>
              <a:t>）采用顺序和二分查找法，输出所有黄色点的编号，并输出到文件中。</a:t>
            </a:r>
            <a:endParaRPr lang="en-US" altLang="zh-CN" sz="2000" dirty="0">
              <a:ea typeface="楷体_GB2312"/>
            </a:endParaRPr>
          </a:p>
          <a:p>
            <a:pPr lvl="0" indent="0">
              <a:lnSpc>
                <a:spcPct val="100000"/>
              </a:lnSpc>
            </a:pPr>
            <a:r>
              <a:rPr lang="en-US" altLang="zh-CN" sz="2000" dirty="0">
                <a:ea typeface="楷体_GB2312"/>
              </a:rPr>
              <a:t>3</a:t>
            </a:r>
            <a:r>
              <a:rPr lang="zh-CN" altLang="en-US" sz="2000" dirty="0">
                <a:ea typeface="楷体_GB2312"/>
              </a:rPr>
              <a:t>）选做：查找图像中所有与黄色点距离小于给定阈值的点，并输出这些点的</a:t>
            </a:r>
            <a:r>
              <a:rPr lang="en-US" altLang="zh-CN" sz="2000" dirty="0">
                <a:ea typeface="楷体_GB2312"/>
              </a:rPr>
              <a:t>ID</a:t>
            </a:r>
            <a:r>
              <a:rPr lang="zh-CN" altLang="en-US" sz="2000" dirty="0">
                <a:ea typeface="楷体_GB2312"/>
              </a:rPr>
              <a:t>号。</a:t>
            </a:r>
            <a:endParaRPr lang="en-US" altLang="zh-CN" sz="2000" dirty="0">
              <a:ea typeface="楷体_GB2312"/>
            </a:endParaRPr>
          </a:p>
          <a:p>
            <a:pPr lvl="0" indent="0">
              <a:lnSpc>
                <a:spcPct val="100000"/>
              </a:lnSpc>
            </a:pPr>
            <a:r>
              <a:rPr lang="en-US" altLang="zh-CN" sz="2000" dirty="0">
                <a:ea typeface="楷体_GB2312"/>
              </a:rPr>
              <a:t>4</a:t>
            </a:r>
            <a:r>
              <a:rPr lang="zh-CN" altLang="en-US" sz="2000" dirty="0">
                <a:ea typeface="楷体_GB2312"/>
              </a:rPr>
              <a:t>）输出文本文件格式为：序号</a:t>
            </a:r>
            <a:r>
              <a:rPr lang="en-US" altLang="zh-CN" sz="2000" dirty="0">
                <a:ea typeface="楷体_GB2312"/>
              </a:rPr>
              <a:t>,</a:t>
            </a:r>
            <a:r>
              <a:rPr lang="zh-CN" altLang="en-US" sz="2000" dirty="0">
                <a:ea typeface="楷体_GB2312"/>
              </a:rPr>
              <a:t>距离，</a:t>
            </a:r>
            <a:r>
              <a:rPr lang="en-US" altLang="zh-CN" sz="2000" dirty="0">
                <a:ea typeface="楷体_GB2312"/>
              </a:rPr>
              <a:t>ID</a:t>
            </a:r>
            <a:r>
              <a:rPr lang="zh-CN" altLang="en-US" sz="2000" dirty="0">
                <a:ea typeface="楷体_GB2312"/>
              </a:rPr>
              <a:t>号，数据项</a:t>
            </a:r>
            <a:r>
              <a:rPr lang="en-US" altLang="zh-CN" sz="2000" dirty="0">
                <a:ea typeface="楷体_GB2312"/>
              </a:rPr>
              <a:t>1</a:t>
            </a:r>
            <a:r>
              <a:rPr lang="zh-CN" altLang="en-US" sz="2000" dirty="0">
                <a:ea typeface="楷体_GB2312"/>
              </a:rPr>
              <a:t>，数据项</a:t>
            </a:r>
            <a:r>
              <a:rPr lang="en-US" altLang="zh-CN" sz="2000" dirty="0">
                <a:ea typeface="楷体_GB2312"/>
              </a:rPr>
              <a:t>2</a:t>
            </a:r>
            <a:r>
              <a:rPr lang="zh-CN" altLang="en-US" sz="2000" dirty="0">
                <a:ea typeface="楷体_GB2312"/>
              </a:rPr>
              <a:t>，数据项</a:t>
            </a:r>
            <a:r>
              <a:rPr lang="en-US" altLang="zh-CN" sz="2000" dirty="0">
                <a:ea typeface="楷体_GB2312"/>
              </a:rPr>
              <a:t>3</a:t>
            </a:r>
            <a:endParaRPr lang="zh-CN" altLang="en-US" sz="2000" dirty="0">
              <a:ea typeface="楷体_GB2312"/>
            </a:endParaRPr>
          </a:p>
        </p:txBody>
      </p:sp>
      <p:sp>
        <p:nvSpPr>
          <p:cNvPr id="53251" name="标题 1"/>
          <p:cNvSpPr>
            <a:spLocks noGrp="1"/>
          </p:cNvSpPr>
          <p:nvPr>
            <p:ph type="title"/>
          </p:nvPr>
        </p:nvSpPr>
        <p:spPr/>
        <p:txBody>
          <a:bodyPr vert="horz" wrap="square" lIns="91440" tIns="45720" rIns="91440" bIns="45720" anchor="ctr" anchorCtr="0"/>
          <a:p>
            <a:r>
              <a:rPr lang="zh-CN" altLang="en-US" dirty="0"/>
              <a:t>课后作业</a:t>
            </a:r>
            <a:endParaRPr lang="zh-CN" altLang="en-US" dirty="0"/>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830513" y="4003675"/>
            <a:ext cx="4432300"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885950" y="40036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2005013" y="2808288"/>
            <a:ext cx="720725" cy="2308225"/>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10.1</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10.2</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chemeClr val="bg1"/>
                </a:solidFill>
                <a:latin typeface="+mn-lt"/>
                <a:ea typeface="+mn-ea"/>
                <a:cs typeface="+mn-ea"/>
                <a:sym typeface="+mn-lt"/>
              </a:rPr>
              <a:t>10.3</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10.4</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843213" y="2808288"/>
            <a:ext cx="4129088" cy="2308225"/>
          </a:xfrm>
          <a:prstGeom prst="rect">
            <a:avLst/>
          </a:prstGeom>
          <a:noFill/>
        </p:spPr>
        <p:txBody>
          <a:bodyPr>
            <a:spAutoFit/>
          </a:bodyPr>
          <a:lstStyle/>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　查找的基本概念</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a:t>
            </a:r>
            <a:r>
              <a:rPr kumimoji="0" lang="zh-CN" altLang="en-US" sz="2400" b="0" kern="1200" cap="none" spc="0" normalizeH="0" baseline="0" noProof="0" dirty="0">
                <a:latin typeface="+mn-lt"/>
                <a:ea typeface="+mn-ea"/>
                <a:cs typeface="+mn-ea"/>
                <a:sym typeface="+mn-lt"/>
              </a:rPr>
              <a:t>线性表的查找</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a:t>
            </a:r>
            <a:r>
              <a:rPr kumimoji="0" lang="zh-CN" altLang="en-US" sz="2400" b="0" kern="1200" cap="none" spc="0" normalizeH="0" baseline="0" noProof="0" dirty="0">
                <a:solidFill>
                  <a:schemeClr val="bg1"/>
                </a:solidFill>
                <a:latin typeface="+mn-lt"/>
                <a:ea typeface="+mn-ea"/>
                <a:cs typeface="+mn-ea"/>
                <a:sym typeface="+mn-lt"/>
              </a:rPr>
              <a:t>树表的查找</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哈希表的查找</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组合 2"/>
          <p:cNvGrpSpPr/>
          <p:nvPr/>
        </p:nvGrpSpPr>
        <p:grpSpPr>
          <a:xfrm>
            <a:off x="0" y="1839913"/>
            <a:ext cx="9144000" cy="3717925"/>
            <a:chOff x="0" y="1839913"/>
            <a:chExt cx="9144000" cy="3717925"/>
          </a:xfrm>
        </p:grpSpPr>
        <p:sp>
          <p:nvSpPr>
            <p:cNvPr id="4" name="矩形 3"/>
            <p:cNvSpPr/>
            <p:nvPr/>
          </p:nvSpPr>
          <p:spPr bwMode="auto">
            <a:xfrm>
              <a:off x="0" y="1839913"/>
              <a:ext cx="9144000" cy="3455987"/>
            </a:xfrm>
            <a:prstGeom prst="rect">
              <a:avLst/>
            </a:prstGeom>
            <a:solidFill>
              <a:srgbClr val="CCCCF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 name="矩形 4"/>
            <p:cNvSpPr/>
            <p:nvPr/>
          </p:nvSpPr>
          <p:spPr bwMode="auto">
            <a:xfrm>
              <a:off x="0" y="5511800"/>
              <a:ext cx="9144000" cy="46038"/>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40962" name="Rectangle 12"/>
          <p:cNvSpPr>
            <a:spLocks noChangeArrowheads="1"/>
          </p:cNvSpPr>
          <p:nvPr/>
        </p:nvSpPr>
        <p:spPr bwMode="auto">
          <a:xfrm>
            <a:off x="854075" y="130175"/>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树表的查找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79987" name="Rectangle 19"/>
          <p:cNvSpPr>
            <a:spLocks noChangeArrowheads="1"/>
          </p:cNvSpPr>
          <p:nvPr/>
        </p:nvSpPr>
        <p:spPr bwMode="auto">
          <a:xfrm>
            <a:off x="250825" y="2411413"/>
            <a:ext cx="4852988" cy="5810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800" b="0" i="0" u="none" strike="noStrike" kern="1200" cap="none" spc="0" normalizeH="0" baseline="0" noProof="0">
                <a:ln>
                  <a:noFill/>
                </a:ln>
                <a:solidFill>
                  <a:schemeClr val="tx1"/>
                </a:solidFill>
                <a:effectLst/>
                <a:uLnTx/>
                <a:uFillTx/>
                <a:latin typeface="+mn-lt"/>
                <a:ea typeface="+mn-ea"/>
                <a:cs typeface="+mn-ea"/>
                <a:sym typeface="+mn-lt"/>
              </a:rPr>
              <a:t>表结构在</a:t>
            </a:r>
            <a:r>
              <a:rPr kumimoji="1" lang="zh-CN" altLang="en-US" sz="2800" b="0" i="0" u="none" strike="noStrike" kern="1200" cap="none" spc="0" normalizeH="0" baseline="0" noProof="0">
                <a:ln>
                  <a:noFill/>
                </a:ln>
                <a:solidFill>
                  <a:srgbClr val="FF3300"/>
                </a:solidFill>
                <a:effectLst/>
                <a:uLnTx/>
                <a:uFillTx/>
                <a:latin typeface="+mn-lt"/>
                <a:ea typeface="+mn-ea"/>
                <a:cs typeface="+mn-ea"/>
                <a:sym typeface="+mn-lt"/>
              </a:rPr>
              <a:t>查找过程中动态生成</a:t>
            </a:r>
            <a:endParaRPr kumimoji="1" lang="zh-CN" altLang="en-US" sz="28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979988" name="Rectangle 20"/>
          <p:cNvSpPr>
            <a:spLocks noChangeArrowheads="1"/>
          </p:cNvSpPr>
          <p:nvPr/>
        </p:nvSpPr>
        <p:spPr bwMode="auto">
          <a:xfrm>
            <a:off x="250825" y="2997200"/>
            <a:ext cx="5202238" cy="17081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对于给定值</a:t>
            </a:r>
            <a:r>
              <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rPr>
              <a:t>key</a:t>
            </a:r>
            <a:endParaRPr kumimoji="1"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若表中存在，则成功返回；</a:t>
            </a:r>
            <a:endParaRPr kumimoji="1"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否则插入关键字等于</a:t>
            </a:r>
            <a:r>
              <a:rPr kumimoji="1" lang="en-US" altLang="zh-CN" sz="2800" b="0" i="0" u="none" strike="noStrike" kern="1200" cap="none" spc="0" normalizeH="0" baseline="0" noProof="0" dirty="0">
                <a:ln>
                  <a:noFill/>
                </a:ln>
                <a:solidFill>
                  <a:srgbClr val="FF3300"/>
                </a:solidFill>
                <a:effectLst/>
                <a:uLnTx/>
                <a:uFillTx/>
                <a:latin typeface="+mn-lt"/>
                <a:ea typeface="+mn-ea"/>
                <a:cs typeface="+mn-ea"/>
                <a:sym typeface="+mn-lt"/>
              </a:rPr>
              <a:t>key </a:t>
            </a:r>
            <a:r>
              <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rPr>
              <a:t>的记录</a:t>
            </a:r>
            <a:endParaRPr kumimoji="1"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p:txBody>
      </p:sp>
      <p:grpSp>
        <p:nvGrpSpPr>
          <p:cNvPr id="2" name="Group 22"/>
          <p:cNvGrpSpPr/>
          <p:nvPr/>
        </p:nvGrpSpPr>
        <p:grpSpPr>
          <a:xfrm>
            <a:off x="5292725" y="2235200"/>
            <a:ext cx="3597275" cy="2989263"/>
            <a:chOff x="3334" y="919"/>
            <a:chExt cx="2266" cy="1883"/>
          </a:xfrm>
        </p:grpSpPr>
        <p:sp>
          <p:nvSpPr>
            <p:cNvPr id="40968" name="Rectangle 18"/>
            <p:cNvSpPr>
              <a:spLocks noChangeArrowheads="1"/>
            </p:cNvSpPr>
            <p:nvPr/>
          </p:nvSpPr>
          <p:spPr bwMode="auto">
            <a:xfrm>
              <a:off x="4059" y="919"/>
              <a:ext cx="1541" cy="1883"/>
            </a:xfrm>
            <a:prstGeom prst="roundRect">
              <a:avLst>
                <a:gd name="adj" fmla="val 4208"/>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3300"/>
                  </a:solidFill>
                  <a:effectLst/>
                  <a:uLnTx/>
                  <a:uFillTx/>
                  <a:latin typeface="+mn-lt"/>
                  <a:ea typeface="+mn-ea"/>
                  <a:cs typeface="+mn-ea"/>
                  <a:sym typeface="+mn-lt"/>
                </a:rPr>
                <a:t>二叉排序树</a:t>
              </a:r>
              <a:endParaRPr kumimoji="0" lang="zh-CN" altLang="en-US" sz="3200" b="0" i="0" u="none" strike="noStrike" kern="1200" cap="none" spc="0" normalizeH="0" baseline="0" noProof="0" dirty="0">
                <a:ln>
                  <a:noFill/>
                </a:ln>
                <a:solidFill>
                  <a:srgbClr val="FF3300"/>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rgbClr val="FF6600"/>
                  </a:solidFill>
                  <a:effectLst/>
                  <a:uLnTx/>
                  <a:uFillTx/>
                  <a:latin typeface="+mn-lt"/>
                  <a:ea typeface="+mn-ea"/>
                  <a:cs typeface="+mn-ea"/>
                  <a:sym typeface="+mn-lt"/>
                </a:rPr>
                <a:t>平衡二叉树</a:t>
              </a:r>
              <a:endParaRPr kumimoji="0" lang="zh-CN" altLang="en-US" sz="3200" b="0" i="0" u="none" strike="noStrike" kern="1200" cap="none" spc="0" normalizeH="0" baseline="0" noProof="0" dirty="0">
                <a:ln>
                  <a:noFill/>
                </a:ln>
                <a:solidFill>
                  <a:srgbClr val="FF6600"/>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树</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B</a:t>
              </a:r>
              <a:r>
                <a:rPr kumimoji="0" lang="en-US" altLang="zh-CN" sz="3200" b="0" i="0" u="none" strike="noStrike" kern="1200" cap="none" spc="0" normalizeH="0" baseline="30000" noProof="0" dirty="0">
                  <a:ln>
                    <a:noFill/>
                  </a:ln>
                  <a:solidFill>
                    <a:schemeClr val="tx1"/>
                  </a:solidFill>
                  <a:effectLst/>
                  <a:uLnTx/>
                  <a:uFillTx/>
                  <a:latin typeface="+mn-lt"/>
                  <a:ea typeface="+mn-ea"/>
                  <a:cs typeface="+mn-ea"/>
                  <a:sym typeface="+mn-lt"/>
                </a:rPr>
                <a:t>+</a:t>
              </a: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树</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键树</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0969" name="AutoShape 21"/>
            <p:cNvSpPr>
              <a:spLocks noChangeArrowheads="1"/>
            </p:cNvSpPr>
            <p:nvPr/>
          </p:nvSpPr>
          <p:spPr bwMode="auto">
            <a:xfrm>
              <a:off x="3334" y="1661"/>
              <a:ext cx="589" cy="272"/>
            </a:xfrm>
            <a:prstGeom prst="rightArrow">
              <a:avLst>
                <a:gd name="adj1" fmla="val 50000"/>
                <a:gd name="adj2" fmla="val 54116"/>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75"/>
                                  </p:iterate>
                                  <p:childTnLst>
                                    <p:set>
                                      <p:cBhvr>
                                        <p:cTn id="12" dur="1" fill="hold">
                                          <p:stCondLst>
                                            <p:cond delay="74"/>
                                          </p:stCondLst>
                                        </p:cTn>
                                        <p:tgtEl>
                                          <p:spTgt spid="9799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type="lt">
                                    <p:tmAbs val="75"/>
                                  </p:iterate>
                                  <p:childTnLst>
                                    <p:set>
                                      <p:cBhvr>
                                        <p:cTn id="16" dur="1" fill="hold">
                                          <p:stCondLst>
                                            <p:cond delay="74"/>
                                          </p:stCondLst>
                                        </p:cTn>
                                        <p:tgtEl>
                                          <p:spTgt spid="9799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87" grpId="0"/>
      <p:bldP spid="97998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0"/>
          <p:cNvSpPr>
            <a:spLocks noChangeArrowheads="1"/>
          </p:cNvSpPr>
          <p:nvPr/>
        </p:nvSpPr>
        <p:spPr bwMode="auto">
          <a:xfrm>
            <a:off x="508000" y="1484313"/>
            <a:ext cx="8424863"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二叉排序树或是空树，或是满足如下性质的二叉树：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1987" name="Rectangle 21"/>
          <p:cNvSpPr>
            <a:spLocks noChangeArrowheads="1"/>
          </p:cNvSpPr>
          <p:nvPr/>
        </p:nvSpPr>
        <p:spPr bwMode="auto">
          <a:xfrm>
            <a:off x="900113" y="176213"/>
            <a:ext cx="41005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 name="Rectangle 20"/>
          <p:cNvSpPr>
            <a:spLocks noChangeArrowheads="1"/>
          </p:cNvSpPr>
          <p:nvPr/>
        </p:nvSpPr>
        <p:spPr bwMode="auto">
          <a:xfrm>
            <a:off x="1358900" y="2147888"/>
            <a:ext cx="7573963"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若其左子树非空，则</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左子树</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上所有结点的值均</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小</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于根结点的值；</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若其右子树非空，则</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右子树</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上所有结点的值均</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大</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于等于根结点的值；</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其左右子树本身又各是一棵二叉排序树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56325" name="组合 16"/>
          <p:cNvGrpSpPr/>
          <p:nvPr/>
        </p:nvGrpSpPr>
        <p:grpSpPr>
          <a:xfrm>
            <a:off x="633413" y="2276475"/>
            <a:ext cx="657225" cy="663575"/>
            <a:chOff x="4929188" y="1303338"/>
            <a:chExt cx="501650" cy="506412"/>
          </a:xfrm>
        </p:grpSpPr>
        <p:sp>
          <p:nvSpPr>
            <p:cNvPr id="7" name="Freeform 6"/>
            <p:cNvSpPr/>
            <p:nvPr/>
          </p:nvSpPr>
          <p:spPr bwMode="auto">
            <a:xfrm>
              <a:off x="4929188" y="1303338"/>
              <a:ext cx="501650" cy="506412"/>
            </a:xfrm>
            <a:custGeom>
              <a:avLst/>
              <a:gdLst>
                <a:gd name="T0" fmla="*/ 134 w 134"/>
                <a:gd name="T1" fmla="*/ 36 h 135"/>
                <a:gd name="T2" fmla="*/ 134 w 134"/>
                <a:gd name="T3" fmla="*/ 98 h 135"/>
                <a:gd name="T4" fmla="*/ 98 w 134"/>
                <a:gd name="T5" fmla="*/ 135 h 135"/>
                <a:gd name="T6" fmla="*/ 36 w 134"/>
                <a:gd name="T7" fmla="*/ 135 h 135"/>
                <a:gd name="T8" fmla="*/ 0 w 134"/>
                <a:gd name="T9" fmla="*/ 98 h 135"/>
                <a:gd name="T10" fmla="*/ 0 w 134"/>
                <a:gd name="T11" fmla="*/ 36 h 135"/>
                <a:gd name="T12" fmla="*/ 36 w 134"/>
                <a:gd name="T13" fmla="*/ 0 h 135"/>
                <a:gd name="T14" fmla="*/ 134 w 134"/>
                <a:gd name="T15" fmla="*/ 0 h 135"/>
                <a:gd name="T16" fmla="*/ 134 w 134"/>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6"/>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6"/>
                    <a:pt x="0" y="36"/>
                    <a:pt x="0" y="36"/>
                  </a:cubicBezTo>
                  <a:cubicBezTo>
                    <a:pt x="0" y="16"/>
                    <a:pt x="16" y="0"/>
                    <a:pt x="36" y="0"/>
                  </a:cubicBezTo>
                  <a:cubicBezTo>
                    <a:pt x="134" y="0"/>
                    <a:pt x="134" y="0"/>
                    <a:pt x="134" y="0"/>
                  </a:cubicBezTo>
                  <a:lnTo>
                    <a:pt x="134" y="36"/>
                  </a:lnTo>
                  <a:close/>
                </a:path>
              </a:pathLst>
            </a:custGeom>
            <a:solidFill>
              <a:srgbClr val="65A5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 name="Freeform 7"/>
            <p:cNvSpPr/>
            <p:nvPr/>
          </p:nvSpPr>
          <p:spPr bwMode="auto">
            <a:xfrm>
              <a:off x="4995832" y="1359068"/>
              <a:ext cx="371997" cy="205957"/>
            </a:xfrm>
            <a:custGeom>
              <a:avLst/>
              <a:gdLst>
                <a:gd name="T0" fmla="*/ 97 w 99"/>
                <a:gd name="T1" fmla="*/ 44 h 55"/>
                <a:gd name="T2" fmla="*/ 50 w 99"/>
                <a:gd name="T3" fmla="*/ 0 h 55"/>
                <a:gd name="T4" fmla="*/ 3 w 99"/>
                <a:gd name="T5" fmla="*/ 44 h 55"/>
                <a:gd name="T6" fmla="*/ 3 w 99"/>
                <a:gd name="T7" fmla="*/ 53 h 55"/>
                <a:gd name="T8" fmla="*/ 8 w 99"/>
                <a:gd name="T9" fmla="*/ 55 h 55"/>
                <a:gd name="T10" fmla="*/ 12 w 99"/>
                <a:gd name="T11" fmla="*/ 53 h 55"/>
                <a:gd name="T12" fmla="*/ 50 w 99"/>
                <a:gd name="T13" fmla="*/ 18 h 55"/>
                <a:gd name="T14" fmla="*/ 87 w 99"/>
                <a:gd name="T15" fmla="*/ 53 h 55"/>
                <a:gd name="T16" fmla="*/ 92 w 99"/>
                <a:gd name="T17" fmla="*/ 55 h 55"/>
                <a:gd name="T18" fmla="*/ 97 w 99"/>
                <a:gd name="T19" fmla="*/ 53 h 55"/>
                <a:gd name="T20" fmla="*/ 97 w 99"/>
                <a:gd name="T21"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5">
                  <a:moveTo>
                    <a:pt x="97" y="44"/>
                  </a:moveTo>
                  <a:cubicBezTo>
                    <a:pt x="50" y="0"/>
                    <a:pt x="50" y="0"/>
                    <a:pt x="50" y="0"/>
                  </a:cubicBezTo>
                  <a:cubicBezTo>
                    <a:pt x="3" y="44"/>
                    <a:pt x="3" y="44"/>
                    <a:pt x="3" y="44"/>
                  </a:cubicBezTo>
                  <a:cubicBezTo>
                    <a:pt x="1" y="46"/>
                    <a:pt x="0" y="50"/>
                    <a:pt x="3" y="53"/>
                  </a:cubicBezTo>
                  <a:cubicBezTo>
                    <a:pt x="4" y="54"/>
                    <a:pt x="6" y="55"/>
                    <a:pt x="8" y="55"/>
                  </a:cubicBezTo>
                  <a:cubicBezTo>
                    <a:pt x="9" y="55"/>
                    <a:pt x="11" y="54"/>
                    <a:pt x="12" y="53"/>
                  </a:cubicBezTo>
                  <a:cubicBezTo>
                    <a:pt x="50" y="18"/>
                    <a:pt x="50" y="18"/>
                    <a:pt x="50" y="18"/>
                  </a:cubicBezTo>
                  <a:cubicBezTo>
                    <a:pt x="87" y="53"/>
                    <a:pt x="87" y="53"/>
                    <a:pt x="87" y="53"/>
                  </a:cubicBezTo>
                  <a:cubicBezTo>
                    <a:pt x="89" y="54"/>
                    <a:pt x="90" y="55"/>
                    <a:pt x="92" y="55"/>
                  </a:cubicBezTo>
                  <a:cubicBezTo>
                    <a:pt x="94" y="55"/>
                    <a:pt x="96" y="54"/>
                    <a:pt x="97" y="53"/>
                  </a:cubicBezTo>
                  <a:cubicBezTo>
                    <a:pt x="99" y="50"/>
                    <a:pt x="99" y="46"/>
                    <a:pt x="97" y="44"/>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Freeform 8"/>
            <p:cNvSpPr/>
            <p:nvPr/>
          </p:nvSpPr>
          <p:spPr bwMode="auto">
            <a:xfrm>
              <a:off x="5056418" y="1446296"/>
              <a:ext cx="255672" cy="265322"/>
            </a:xfrm>
            <a:custGeom>
              <a:avLst/>
              <a:gdLst>
                <a:gd name="T0" fmla="*/ 0 w 68"/>
                <a:gd name="T1" fmla="*/ 32 h 71"/>
                <a:gd name="T2" fmla="*/ 0 w 68"/>
                <a:gd name="T3" fmla="*/ 68 h 71"/>
                <a:gd name="T4" fmla="*/ 5 w 68"/>
                <a:gd name="T5" fmla="*/ 71 h 71"/>
                <a:gd name="T6" fmla="*/ 22 w 68"/>
                <a:gd name="T7" fmla="*/ 71 h 71"/>
                <a:gd name="T8" fmla="*/ 22 w 68"/>
                <a:gd name="T9" fmla="*/ 44 h 71"/>
                <a:gd name="T10" fmla="*/ 46 w 68"/>
                <a:gd name="T11" fmla="*/ 44 h 71"/>
                <a:gd name="T12" fmla="*/ 46 w 68"/>
                <a:gd name="T13" fmla="*/ 71 h 71"/>
                <a:gd name="T14" fmla="*/ 63 w 68"/>
                <a:gd name="T15" fmla="*/ 71 h 71"/>
                <a:gd name="T16" fmla="*/ 68 w 68"/>
                <a:gd name="T17" fmla="*/ 68 h 71"/>
                <a:gd name="T18" fmla="*/ 68 w 68"/>
                <a:gd name="T19" fmla="*/ 32 h 71"/>
                <a:gd name="T20" fmla="*/ 34 w 68"/>
                <a:gd name="T21" fmla="*/ 0 h 71"/>
                <a:gd name="T22" fmla="*/ 0 w 68"/>
                <a:gd name="T23"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71">
                  <a:moveTo>
                    <a:pt x="0" y="32"/>
                  </a:moveTo>
                  <a:cubicBezTo>
                    <a:pt x="0" y="68"/>
                    <a:pt x="0" y="68"/>
                    <a:pt x="0" y="68"/>
                  </a:cubicBezTo>
                  <a:cubicBezTo>
                    <a:pt x="0" y="70"/>
                    <a:pt x="2" y="71"/>
                    <a:pt x="5" y="71"/>
                  </a:cubicBezTo>
                  <a:cubicBezTo>
                    <a:pt x="22" y="71"/>
                    <a:pt x="22" y="71"/>
                    <a:pt x="22" y="71"/>
                  </a:cubicBezTo>
                  <a:cubicBezTo>
                    <a:pt x="22" y="44"/>
                    <a:pt x="22" y="44"/>
                    <a:pt x="22" y="44"/>
                  </a:cubicBezTo>
                  <a:cubicBezTo>
                    <a:pt x="46" y="44"/>
                    <a:pt x="46" y="44"/>
                    <a:pt x="46" y="44"/>
                  </a:cubicBezTo>
                  <a:cubicBezTo>
                    <a:pt x="46" y="71"/>
                    <a:pt x="46" y="71"/>
                    <a:pt x="46" y="71"/>
                  </a:cubicBezTo>
                  <a:cubicBezTo>
                    <a:pt x="63" y="71"/>
                    <a:pt x="63" y="71"/>
                    <a:pt x="63" y="71"/>
                  </a:cubicBezTo>
                  <a:cubicBezTo>
                    <a:pt x="66" y="71"/>
                    <a:pt x="68" y="70"/>
                    <a:pt x="68" y="68"/>
                  </a:cubicBezTo>
                  <a:cubicBezTo>
                    <a:pt x="68" y="32"/>
                    <a:pt x="68" y="32"/>
                    <a:pt x="68" y="32"/>
                  </a:cubicBezTo>
                  <a:cubicBezTo>
                    <a:pt x="34" y="0"/>
                    <a:pt x="34" y="0"/>
                    <a:pt x="34" y="0"/>
                  </a:cubicBezTo>
                  <a:lnTo>
                    <a:pt x="0" y="32"/>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56326" name="组合 20"/>
          <p:cNvGrpSpPr/>
          <p:nvPr/>
        </p:nvGrpSpPr>
        <p:grpSpPr>
          <a:xfrm>
            <a:off x="627063" y="3414713"/>
            <a:ext cx="663575" cy="661987"/>
            <a:chOff x="1339850" y="2163763"/>
            <a:chExt cx="506413" cy="506412"/>
          </a:xfrm>
        </p:grpSpPr>
        <p:sp>
          <p:nvSpPr>
            <p:cNvPr id="11" name="Freeform 13"/>
            <p:cNvSpPr/>
            <p:nvPr/>
          </p:nvSpPr>
          <p:spPr bwMode="auto">
            <a:xfrm>
              <a:off x="1339850" y="2163763"/>
              <a:ext cx="506413" cy="506412"/>
            </a:xfrm>
            <a:custGeom>
              <a:avLst/>
              <a:gdLst>
                <a:gd name="T0" fmla="*/ 135 w 135"/>
                <a:gd name="T1" fmla="*/ 36 h 135"/>
                <a:gd name="T2" fmla="*/ 135 w 135"/>
                <a:gd name="T3" fmla="*/ 98 h 135"/>
                <a:gd name="T4" fmla="*/ 98 w 135"/>
                <a:gd name="T5" fmla="*/ 135 h 135"/>
                <a:gd name="T6" fmla="*/ 37 w 135"/>
                <a:gd name="T7" fmla="*/ 135 h 135"/>
                <a:gd name="T8" fmla="*/ 0 w 135"/>
                <a:gd name="T9" fmla="*/ 98 h 135"/>
                <a:gd name="T10" fmla="*/ 0 w 135"/>
                <a:gd name="T11" fmla="*/ 36 h 135"/>
                <a:gd name="T12" fmla="*/ 37 w 135"/>
                <a:gd name="T13" fmla="*/ 0 h 135"/>
                <a:gd name="T14" fmla="*/ 135 w 135"/>
                <a:gd name="T15" fmla="*/ 0 h 135"/>
                <a:gd name="T16" fmla="*/ 135 w 135"/>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5" y="36"/>
                  </a:moveTo>
                  <a:cubicBezTo>
                    <a:pt x="135" y="98"/>
                    <a:pt x="135" y="98"/>
                    <a:pt x="135" y="98"/>
                  </a:cubicBezTo>
                  <a:cubicBezTo>
                    <a:pt x="135" y="118"/>
                    <a:pt x="118" y="135"/>
                    <a:pt x="98" y="135"/>
                  </a:cubicBezTo>
                  <a:cubicBezTo>
                    <a:pt x="37" y="135"/>
                    <a:pt x="37" y="135"/>
                    <a:pt x="37" y="135"/>
                  </a:cubicBezTo>
                  <a:cubicBezTo>
                    <a:pt x="16" y="135"/>
                    <a:pt x="0" y="118"/>
                    <a:pt x="0" y="98"/>
                  </a:cubicBezTo>
                  <a:cubicBezTo>
                    <a:pt x="0" y="36"/>
                    <a:pt x="0" y="36"/>
                    <a:pt x="0" y="36"/>
                  </a:cubicBezTo>
                  <a:cubicBezTo>
                    <a:pt x="0" y="16"/>
                    <a:pt x="16" y="0"/>
                    <a:pt x="37" y="0"/>
                  </a:cubicBezTo>
                  <a:cubicBezTo>
                    <a:pt x="135" y="0"/>
                    <a:pt x="135" y="0"/>
                    <a:pt x="135" y="0"/>
                  </a:cubicBezTo>
                  <a:lnTo>
                    <a:pt x="135" y="3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Freeform 14"/>
            <p:cNvSpPr/>
            <p:nvPr/>
          </p:nvSpPr>
          <p:spPr bwMode="auto">
            <a:xfrm>
              <a:off x="1499770" y="2276704"/>
              <a:ext cx="176881" cy="104440"/>
            </a:xfrm>
            <a:custGeom>
              <a:avLst/>
              <a:gdLst>
                <a:gd name="T0" fmla="*/ 111 w 111"/>
                <a:gd name="T1" fmla="*/ 0 h 66"/>
                <a:gd name="T2" fmla="*/ 55 w 111"/>
                <a:gd name="T3" fmla="*/ 0 h 66"/>
                <a:gd name="T4" fmla="*/ 55 w 111"/>
                <a:gd name="T5" fmla="*/ 54 h 66"/>
                <a:gd name="T6" fmla="*/ 14 w 111"/>
                <a:gd name="T7" fmla="*/ 54 h 66"/>
                <a:gd name="T8" fmla="*/ 14 w 111"/>
                <a:gd name="T9" fmla="*/ 0 h 66"/>
                <a:gd name="T10" fmla="*/ 0 w 111"/>
                <a:gd name="T11" fmla="*/ 0 h 66"/>
                <a:gd name="T12" fmla="*/ 0 w 111"/>
                <a:gd name="T13" fmla="*/ 66 h 66"/>
                <a:gd name="T14" fmla="*/ 111 w 111"/>
                <a:gd name="T15" fmla="*/ 66 h 66"/>
                <a:gd name="T16" fmla="*/ 111 w 111"/>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6">
                  <a:moveTo>
                    <a:pt x="111" y="0"/>
                  </a:moveTo>
                  <a:lnTo>
                    <a:pt x="55" y="0"/>
                  </a:lnTo>
                  <a:lnTo>
                    <a:pt x="55" y="54"/>
                  </a:lnTo>
                  <a:lnTo>
                    <a:pt x="14" y="54"/>
                  </a:lnTo>
                  <a:lnTo>
                    <a:pt x="14" y="0"/>
                  </a:lnTo>
                  <a:lnTo>
                    <a:pt x="0" y="0"/>
                  </a:lnTo>
                  <a:lnTo>
                    <a:pt x="0" y="66"/>
                  </a:lnTo>
                  <a:lnTo>
                    <a:pt x="111" y="66"/>
                  </a:lnTo>
                  <a:lnTo>
                    <a:pt x="111" y="0"/>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3" name="Freeform 15"/>
            <p:cNvSpPr>
              <a:spLocks noEditPoints="1"/>
            </p:cNvSpPr>
            <p:nvPr/>
          </p:nvSpPr>
          <p:spPr bwMode="auto">
            <a:xfrm>
              <a:off x="1447674" y="2276704"/>
              <a:ext cx="289552" cy="278102"/>
            </a:xfrm>
            <a:custGeom>
              <a:avLst/>
              <a:gdLst>
                <a:gd name="T0" fmla="*/ 72 w 77"/>
                <a:gd name="T1" fmla="*/ 0 h 74"/>
                <a:gd name="T2" fmla="*/ 64 w 77"/>
                <a:gd name="T3" fmla="*/ 0 h 74"/>
                <a:gd name="T4" fmla="*/ 64 w 77"/>
                <a:gd name="T5" fmla="*/ 31 h 74"/>
                <a:gd name="T6" fmla="*/ 10 w 77"/>
                <a:gd name="T7" fmla="*/ 31 h 74"/>
                <a:gd name="T8" fmla="*/ 10 w 77"/>
                <a:gd name="T9" fmla="*/ 0 h 74"/>
                <a:gd name="T10" fmla="*/ 5 w 77"/>
                <a:gd name="T11" fmla="*/ 0 h 74"/>
                <a:gd name="T12" fmla="*/ 0 w 77"/>
                <a:gd name="T13" fmla="*/ 6 h 74"/>
                <a:gd name="T14" fmla="*/ 0 w 77"/>
                <a:gd name="T15" fmla="*/ 68 h 74"/>
                <a:gd name="T16" fmla="*/ 5 w 77"/>
                <a:gd name="T17" fmla="*/ 74 h 74"/>
                <a:gd name="T18" fmla="*/ 72 w 77"/>
                <a:gd name="T19" fmla="*/ 74 h 74"/>
                <a:gd name="T20" fmla="*/ 77 w 77"/>
                <a:gd name="T21" fmla="*/ 68 h 74"/>
                <a:gd name="T22" fmla="*/ 77 w 77"/>
                <a:gd name="T23" fmla="*/ 6 h 74"/>
                <a:gd name="T24" fmla="*/ 72 w 77"/>
                <a:gd name="T25" fmla="*/ 0 h 74"/>
                <a:gd name="T26" fmla="*/ 38 w 77"/>
                <a:gd name="T27" fmla="*/ 65 h 74"/>
                <a:gd name="T28" fmla="*/ 22 w 77"/>
                <a:gd name="T29" fmla="*/ 49 h 74"/>
                <a:gd name="T30" fmla="*/ 38 w 77"/>
                <a:gd name="T31" fmla="*/ 33 h 74"/>
                <a:gd name="T32" fmla="*/ 54 w 77"/>
                <a:gd name="T33" fmla="*/ 49 h 74"/>
                <a:gd name="T34" fmla="*/ 38 w 77"/>
                <a:gd name="T35"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4">
                  <a:moveTo>
                    <a:pt x="72" y="0"/>
                  </a:moveTo>
                  <a:cubicBezTo>
                    <a:pt x="64" y="0"/>
                    <a:pt x="64" y="0"/>
                    <a:pt x="64" y="0"/>
                  </a:cubicBezTo>
                  <a:cubicBezTo>
                    <a:pt x="64" y="31"/>
                    <a:pt x="64" y="31"/>
                    <a:pt x="64" y="31"/>
                  </a:cubicBezTo>
                  <a:cubicBezTo>
                    <a:pt x="10" y="31"/>
                    <a:pt x="10" y="31"/>
                    <a:pt x="10" y="31"/>
                  </a:cubicBezTo>
                  <a:cubicBezTo>
                    <a:pt x="10" y="0"/>
                    <a:pt x="10" y="0"/>
                    <a:pt x="10" y="0"/>
                  </a:cubicBezTo>
                  <a:cubicBezTo>
                    <a:pt x="5" y="0"/>
                    <a:pt x="5" y="0"/>
                    <a:pt x="5" y="0"/>
                  </a:cubicBezTo>
                  <a:cubicBezTo>
                    <a:pt x="2" y="0"/>
                    <a:pt x="0" y="3"/>
                    <a:pt x="0" y="6"/>
                  </a:cubicBezTo>
                  <a:cubicBezTo>
                    <a:pt x="0" y="68"/>
                    <a:pt x="0" y="68"/>
                    <a:pt x="0" y="68"/>
                  </a:cubicBezTo>
                  <a:cubicBezTo>
                    <a:pt x="0" y="72"/>
                    <a:pt x="2" y="74"/>
                    <a:pt x="5" y="74"/>
                  </a:cubicBezTo>
                  <a:cubicBezTo>
                    <a:pt x="72" y="74"/>
                    <a:pt x="72" y="74"/>
                    <a:pt x="72" y="74"/>
                  </a:cubicBezTo>
                  <a:cubicBezTo>
                    <a:pt x="75" y="74"/>
                    <a:pt x="77" y="72"/>
                    <a:pt x="77" y="68"/>
                  </a:cubicBezTo>
                  <a:cubicBezTo>
                    <a:pt x="77" y="6"/>
                    <a:pt x="77" y="6"/>
                    <a:pt x="77" y="6"/>
                  </a:cubicBezTo>
                  <a:cubicBezTo>
                    <a:pt x="77" y="3"/>
                    <a:pt x="75" y="0"/>
                    <a:pt x="72" y="0"/>
                  </a:cubicBezTo>
                  <a:close/>
                  <a:moveTo>
                    <a:pt x="38" y="65"/>
                  </a:moveTo>
                  <a:cubicBezTo>
                    <a:pt x="29" y="65"/>
                    <a:pt x="22" y="58"/>
                    <a:pt x="22" y="49"/>
                  </a:cubicBezTo>
                  <a:cubicBezTo>
                    <a:pt x="22" y="40"/>
                    <a:pt x="29" y="33"/>
                    <a:pt x="38" y="33"/>
                  </a:cubicBezTo>
                  <a:cubicBezTo>
                    <a:pt x="46" y="33"/>
                    <a:pt x="54" y="40"/>
                    <a:pt x="54" y="49"/>
                  </a:cubicBezTo>
                  <a:cubicBezTo>
                    <a:pt x="54" y="58"/>
                    <a:pt x="46" y="65"/>
                    <a:pt x="38" y="65"/>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4" name="Oval 16"/>
            <p:cNvSpPr>
              <a:spLocks noChangeArrowheads="1"/>
            </p:cNvSpPr>
            <p:nvPr/>
          </p:nvSpPr>
          <p:spPr bwMode="auto">
            <a:xfrm>
              <a:off x="1549442" y="2418791"/>
              <a:ext cx="82383" cy="8258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ea"/>
                <a:sym typeface="+mn-lt"/>
              </a:endParaRPr>
            </a:p>
          </p:txBody>
        </p:sp>
      </p:grpSp>
      <p:grpSp>
        <p:nvGrpSpPr>
          <p:cNvPr id="56327" name="组合 25"/>
          <p:cNvGrpSpPr/>
          <p:nvPr/>
        </p:nvGrpSpPr>
        <p:grpSpPr>
          <a:xfrm>
            <a:off x="633413" y="4494213"/>
            <a:ext cx="657225" cy="663575"/>
            <a:chOff x="5093055" y="2766720"/>
            <a:chExt cx="501650" cy="506413"/>
          </a:xfrm>
        </p:grpSpPr>
        <p:sp>
          <p:nvSpPr>
            <p:cNvPr id="16" name="Freeform 21"/>
            <p:cNvSpPr/>
            <p:nvPr/>
          </p:nvSpPr>
          <p:spPr bwMode="auto">
            <a:xfrm>
              <a:off x="5093055" y="2766720"/>
              <a:ext cx="501650" cy="506413"/>
            </a:xfrm>
            <a:custGeom>
              <a:avLst/>
              <a:gdLst>
                <a:gd name="T0" fmla="*/ 134 w 134"/>
                <a:gd name="T1" fmla="*/ 37 h 135"/>
                <a:gd name="T2" fmla="*/ 134 w 134"/>
                <a:gd name="T3" fmla="*/ 98 h 135"/>
                <a:gd name="T4" fmla="*/ 98 w 134"/>
                <a:gd name="T5" fmla="*/ 135 h 135"/>
                <a:gd name="T6" fmla="*/ 36 w 134"/>
                <a:gd name="T7" fmla="*/ 135 h 135"/>
                <a:gd name="T8" fmla="*/ 0 w 134"/>
                <a:gd name="T9" fmla="*/ 98 h 135"/>
                <a:gd name="T10" fmla="*/ 0 w 134"/>
                <a:gd name="T11" fmla="*/ 37 h 135"/>
                <a:gd name="T12" fmla="*/ 36 w 134"/>
                <a:gd name="T13" fmla="*/ 0 h 135"/>
                <a:gd name="T14" fmla="*/ 134 w 134"/>
                <a:gd name="T15" fmla="*/ 0 h 135"/>
                <a:gd name="T16" fmla="*/ 134 w 134"/>
                <a:gd name="T17" fmla="*/ 3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7"/>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7"/>
                    <a:pt x="0" y="37"/>
                    <a:pt x="0" y="37"/>
                  </a:cubicBezTo>
                  <a:cubicBezTo>
                    <a:pt x="0" y="16"/>
                    <a:pt x="16" y="0"/>
                    <a:pt x="36" y="0"/>
                  </a:cubicBezTo>
                  <a:cubicBezTo>
                    <a:pt x="134" y="0"/>
                    <a:pt x="134" y="0"/>
                    <a:pt x="134" y="0"/>
                  </a:cubicBezTo>
                  <a:lnTo>
                    <a:pt x="134" y="37"/>
                  </a:lnTo>
                  <a:close/>
                </a:path>
              </a:pathLst>
            </a:custGeom>
            <a:solidFill>
              <a:srgbClr val="947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dirty="0">
                <a:ln>
                  <a:noFill/>
                </a:ln>
                <a:solidFill>
                  <a:sysClr val="windowText" lastClr="000000"/>
                </a:solidFill>
                <a:effectLst/>
                <a:uLnTx/>
                <a:uFillTx/>
                <a:latin typeface="+mn-lt"/>
                <a:ea typeface="+mn-ea"/>
                <a:cs typeface="+mn-ea"/>
                <a:sym typeface="+mn-lt"/>
              </a:endParaRPr>
            </a:p>
          </p:txBody>
        </p:sp>
        <p:sp>
          <p:nvSpPr>
            <p:cNvPr id="17" name="Oval 22"/>
            <p:cNvSpPr>
              <a:spLocks noChangeArrowheads="1"/>
            </p:cNvSpPr>
            <p:nvPr/>
          </p:nvSpPr>
          <p:spPr bwMode="auto">
            <a:xfrm>
              <a:off x="5200897" y="3069599"/>
              <a:ext cx="98149" cy="9934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8" name="Freeform 23"/>
            <p:cNvSpPr/>
            <p:nvPr/>
          </p:nvSpPr>
          <p:spPr bwMode="auto">
            <a:xfrm>
              <a:off x="5211803" y="2970254"/>
              <a:ext cx="181757" cy="179304"/>
            </a:xfrm>
            <a:custGeom>
              <a:avLst/>
              <a:gdLst>
                <a:gd name="T0" fmla="*/ 6 w 48"/>
                <a:gd name="T1" fmla="*/ 0 h 48"/>
                <a:gd name="T2" fmla="*/ 0 w 48"/>
                <a:gd name="T3" fmla="*/ 7 h 48"/>
                <a:gd name="T4" fmla="*/ 6 w 48"/>
                <a:gd name="T5" fmla="*/ 13 h 48"/>
                <a:gd name="T6" fmla="*/ 35 w 48"/>
                <a:gd name="T7" fmla="*/ 42 h 48"/>
                <a:gd name="T8" fmla="*/ 42 w 48"/>
                <a:gd name="T9" fmla="*/ 48 h 48"/>
                <a:gd name="T10" fmla="*/ 48 w 48"/>
                <a:gd name="T11" fmla="*/ 42 h 48"/>
                <a:gd name="T12" fmla="*/ 6 w 4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0"/>
                  </a:moveTo>
                  <a:cubicBezTo>
                    <a:pt x="3" y="0"/>
                    <a:pt x="0" y="3"/>
                    <a:pt x="0" y="7"/>
                  </a:cubicBezTo>
                  <a:cubicBezTo>
                    <a:pt x="0" y="10"/>
                    <a:pt x="3" y="13"/>
                    <a:pt x="6" y="13"/>
                  </a:cubicBezTo>
                  <a:cubicBezTo>
                    <a:pt x="22" y="13"/>
                    <a:pt x="35" y="26"/>
                    <a:pt x="35" y="42"/>
                  </a:cubicBezTo>
                  <a:cubicBezTo>
                    <a:pt x="35" y="45"/>
                    <a:pt x="38" y="48"/>
                    <a:pt x="42" y="48"/>
                  </a:cubicBezTo>
                  <a:cubicBezTo>
                    <a:pt x="45" y="48"/>
                    <a:pt x="48" y="45"/>
                    <a:pt x="48" y="42"/>
                  </a:cubicBezTo>
                  <a:cubicBezTo>
                    <a:pt x="48" y="19"/>
                    <a:pt x="29"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9" name="Freeform 24"/>
            <p:cNvSpPr/>
            <p:nvPr/>
          </p:nvSpPr>
          <p:spPr bwMode="auto">
            <a:xfrm>
              <a:off x="5211803" y="2870910"/>
              <a:ext cx="278694" cy="278648"/>
            </a:xfrm>
            <a:custGeom>
              <a:avLst/>
              <a:gdLst>
                <a:gd name="T0" fmla="*/ 6 w 74"/>
                <a:gd name="T1" fmla="*/ 0 h 74"/>
                <a:gd name="T2" fmla="*/ 0 w 74"/>
                <a:gd name="T3" fmla="*/ 7 h 74"/>
                <a:gd name="T4" fmla="*/ 6 w 74"/>
                <a:gd name="T5" fmla="*/ 13 h 74"/>
                <a:gd name="T6" fmla="*/ 61 w 74"/>
                <a:gd name="T7" fmla="*/ 68 h 74"/>
                <a:gd name="T8" fmla="*/ 68 w 74"/>
                <a:gd name="T9" fmla="*/ 74 h 74"/>
                <a:gd name="T10" fmla="*/ 74 w 74"/>
                <a:gd name="T11" fmla="*/ 68 h 74"/>
                <a:gd name="T12" fmla="*/ 6 w 74"/>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4" h="74">
                  <a:moveTo>
                    <a:pt x="6" y="0"/>
                  </a:moveTo>
                  <a:cubicBezTo>
                    <a:pt x="3" y="0"/>
                    <a:pt x="0" y="3"/>
                    <a:pt x="0" y="7"/>
                  </a:cubicBezTo>
                  <a:cubicBezTo>
                    <a:pt x="0" y="10"/>
                    <a:pt x="3" y="13"/>
                    <a:pt x="6" y="13"/>
                  </a:cubicBezTo>
                  <a:cubicBezTo>
                    <a:pt x="37" y="13"/>
                    <a:pt x="61" y="38"/>
                    <a:pt x="61" y="68"/>
                  </a:cubicBezTo>
                  <a:cubicBezTo>
                    <a:pt x="61" y="71"/>
                    <a:pt x="64" y="74"/>
                    <a:pt x="68" y="74"/>
                  </a:cubicBezTo>
                  <a:cubicBezTo>
                    <a:pt x="71" y="74"/>
                    <a:pt x="74" y="71"/>
                    <a:pt x="74" y="68"/>
                  </a:cubicBezTo>
                  <a:cubicBezTo>
                    <a:pt x="74" y="30"/>
                    <a:pt x="44"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bwMode="auto">
          <a:xfrm>
            <a:off x="0" y="2276475"/>
            <a:ext cx="9144000" cy="3673475"/>
          </a:xfrm>
          <a:prstGeom prst="rect">
            <a:avLst/>
          </a:prstGeom>
          <a:solidFill>
            <a:srgbClr val="CCCCF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 name="Group 6"/>
          <p:cNvGrpSpPr/>
          <p:nvPr/>
        </p:nvGrpSpPr>
        <p:grpSpPr>
          <a:xfrm>
            <a:off x="430213" y="2460625"/>
            <a:ext cx="8243887" cy="3262313"/>
            <a:chOff x="0" y="624"/>
            <a:chExt cx="5760" cy="2592"/>
          </a:xfrm>
        </p:grpSpPr>
        <p:graphicFrame>
          <p:nvGraphicFramePr>
            <p:cNvPr id="57351" name="Object 7"/>
            <p:cNvGraphicFramePr/>
            <p:nvPr/>
          </p:nvGraphicFramePr>
          <p:xfrm>
            <a:off x="2784" y="624"/>
            <a:ext cx="2976" cy="2589"/>
          </p:xfrm>
          <a:graphic>
            <a:graphicData uri="http://schemas.openxmlformats.org/presentationml/2006/ole">
              <mc:AlternateContent xmlns:mc="http://schemas.openxmlformats.org/markup-compatibility/2006">
                <mc:Choice xmlns:v="urn:schemas-microsoft-com:vml" Requires="v">
                  <p:oleObj spid="_x0000_s3077" name="" r:id="rId1" imgW="2819400" imgH="1905000" progId="Photoshop.Image.5">
                    <p:embed/>
                  </p:oleObj>
                </mc:Choice>
                <mc:Fallback>
                  <p:oleObj name="" r:id="rId1" imgW="2819400" imgH="1905000" progId="Photoshop.Image.5">
                    <p:embed/>
                    <p:pic>
                      <p:nvPicPr>
                        <p:cNvPr id="0" name="图片 3076"/>
                        <p:cNvPicPr/>
                        <p:nvPr/>
                      </p:nvPicPr>
                      <p:blipFill>
                        <a:blip r:embed="rId2"/>
                        <a:stretch>
                          <a:fillRect/>
                        </a:stretch>
                      </p:blipFill>
                      <p:spPr>
                        <a:xfrm>
                          <a:off x="2784" y="624"/>
                          <a:ext cx="2976" cy="2589"/>
                        </a:xfrm>
                        <a:prstGeom prst="rect">
                          <a:avLst/>
                        </a:prstGeom>
                        <a:noFill/>
                        <a:ln w="38100">
                          <a:noFill/>
                          <a:miter/>
                        </a:ln>
                      </p:spPr>
                    </p:pic>
                  </p:oleObj>
                </mc:Fallback>
              </mc:AlternateContent>
            </a:graphicData>
          </a:graphic>
        </p:graphicFrame>
        <p:graphicFrame>
          <p:nvGraphicFramePr>
            <p:cNvPr id="57352" name="Object 8"/>
            <p:cNvGraphicFramePr/>
            <p:nvPr/>
          </p:nvGraphicFramePr>
          <p:xfrm>
            <a:off x="0" y="624"/>
            <a:ext cx="2784" cy="2592"/>
          </p:xfrm>
          <a:graphic>
            <a:graphicData uri="http://schemas.openxmlformats.org/presentationml/2006/ole">
              <mc:AlternateContent xmlns:mc="http://schemas.openxmlformats.org/markup-compatibility/2006">
                <mc:Choice xmlns:v="urn:schemas-microsoft-com:vml" Requires="v">
                  <p:oleObj spid="_x0000_s3078" name="" r:id="rId3" imgW="2438400" imgH="2349500" progId="Photoshop.Image.5">
                    <p:embed/>
                  </p:oleObj>
                </mc:Choice>
                <mc:Fallback>
                  <p:oleObj name="" r:id="rId3" imgW="2438400" imgH="2349500" progId="Photoshop.Image.5">
                    <p:embed/>
                    <p:pic>
                      <p:nvPicPr>
                        <p:cNvPr id="0" name="图片 3077"/>
                        <p:cNvPicPr/>
                        <p:nvPr/>
                      </p:nvPicPr>
                      <p:blipFill>
                        <a:blip r:embed="rId4"/>
                        <a:stretch>
                          <a:fillRect/>
                        </a:stretch>
                      </p:blipFill>
                      <p:spPr>
                        <a:xfrm>
                          <a:off x="0" y="624"/>
                          <a:ext cx="2784" cy="2592"/>
                        </a:xfrm>
                        <a:prstGeom prst="rect">
                          <a:avLst/>
                        </a:prstGeom>
                        <a:noFill/>
                        <a:ln w="38100">
                          <a:noFill/>
                          <a:miter/>
                        </a:ln>
                      </p:spPr>
                    </p:pic>
                  </p:oleObj>
                </mc:Fallback>
              </mc:AlternateContent>
            </a:graphicData>
          </a:graphic>
        </p:graphicFrame>
      </p:grpSp>
      <p:sp>
        <p:nvSpPr>
          <p:cNvPr id="43013" name="Rectangle 9"/>
          <p:cNvSpPr>
            <a:spLocks noChangeArrowheads="1"/>
          </p:cNvSpPr>
          <p:nvPr/>
        </p:nvSpPr>
        <p:spPr bwMode="auto">
          <a:xfrm>
            <a:off x="827088" y="1158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练习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3014" name="Rectangle 10"/>
          <p:cNvSpPr>
            <a:spLocks noChangeArrowheads="1"/>
          </p:cNvSpPr>
          <p:nvPr/>
        </p:nvSpPr>
        <p:spPr bwMode="auto">
          <a:xfrm>
            <a:off x="430213" y="1049338"/>
            <a:ext cx="7670800" cy="727075"/>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下列图形中，哪个不是二叉排序树 ？</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46187" name="Oval 11"/>
          <p:cNvSpPr>
            <a:spLocks noChangeArrowheads="1"/>
          </p:cNvSpPr>
          <p:nvPr/>
        </p:nvSpPr>
        <p:spPr bwMode="auto">
          <a:xfrm>
            <a:off x="6234113" y="3905250"/>
            <a:ext cx="457200" cy="457200"/>
          </a:xfrm>
          <a:prstGeom prst="ellipse">
            <a:avLst/>
          </a:pr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946187"/>
                                        </p:tgtEl>
                                        <p:attrNameLst>
                                          <p:attrName>style.visibility</p:attrName>
                                        </p:attrNameLst>
                                      </p:cBhvr>
                                      <p:to>
                                        <p:strVal val="visible"/>
                                      </p:to>
                                    </p:set>
                                    <p:anim calcmode="lin" valueType="num">
                                      <p:cBhvr additive="base">
                                        <p:cTn id="12" dur="500" fill="hold"/>
                                        <p:tgtEl>
                                          <p:spTgt spid="946187"/>
                                        </p:tgtEl>
                                        <p:attrNameLst>
                                          <p:attrName>ppt_x</p:attrName>
                                        </p:attrNameLst>
                                      </p:cBhvr>
                                      <p:tavLst>
                                        <p:tav tm="0">
                                          <p:val>
                                            <p:strVal val="1+#ppt_w/2"/>
                                          </p:val>
                                        </p:tav>
                                        <p:tav tm="100000">
                                          <p:val>
                                            <p:strVal val="#ppt_x"/>
                                          </p:val>
                                        </p:tav>
                                      </p:tavLst>
                                    </p:anim>
                                    <p:anim calcmode="lin" valueType="num">
                                      <p:cBhvr additive="base">
                                        <p:cTn id="13" dur="500" fill="hold"/>
                                        <p:tgtEl>
                                          <p:spTgt spid="946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8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2700" y="4876800"/>
            <a:ext cx="9131300" cy="1912938"/>
            <a:chOff x="12700" y="4876800"/>
            <a:chExt cx="9131300" cy="1912938"/>
          </a:xfrm>
        </p:grpSpPr>
        <p:sp>
          <p:nvSpPr>
            <p:cNvPr id="4" name="矩形 3"/>
            <p:cNvSpPr/>
            <p:nvPr/>
          </p:nvSpPr>
          <p:spPr bwMode="auto">
            <a:xfrm>
              <a:off x="12700" y="4876800"/>
              <a:ext cx="9131300" cy="1912938"/>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8400" name="组合 5"/>
            <p:cNvGrpSpPr/>
            <p:nvPr/>
          </p:nvGrpSpPr>
          <p:grpSpPr>
            <a:xfrm>
              <a:off x="7038975" y="5416550"/>
              <a:ext cx="2105025" cy="1233488"/>
              <a:chOff x="7039457" y="5416752"/>
              <a:chExt cx="910309" cy="1234015"/>
            </a:xfrm>
          </p:grpSpPr>
          <p:sp>
            <p:nvSpPr>
              <p:cNvPr id="5" name="矩形 4"/>
              <p:cNvSpPr/>
              <p:nvPr/>
            </p:nvSpPr>
            <p:spPr bwMode="auto">
              <a:xfrm>
                <a:off x="7039457" y="5416752"/>
                <a:ext cx="910309" cy="46058"/>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4" name="矩形 33"/>
              <p:cNvSpPr/>
              <p:nvPr/>
            </p:nvSpPr>
            <p:spPr bwMode="auto">
              <a:xfrm>
                <a:off x="7039457" y="5558100"/>
                <a:ext cx="910309" cy="46057"/>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5" name="矩形 34"/>
              <p:cNvSpPr/>
              <p:nvPr/>
            </p:nvSpPr>
            <p:spPr bwMode="auto">
              <a:xfrm>
                <a:off x="7039457" y="5723271"/>
                <a:ext cx="910309" cy="46057"/>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6" name="矩形 35"/>
              <p:cNvSpPr/>
              <p:nvPr/>
            </p:nvSpPr>
            <p:spPr bwMode="auto">
              <a:xfrm>
                <a:off x="7039457" y="5861442"/>
                <a:ext cx="910309" cy="46058"/>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7" name="矩形 36"/>
              <p:cNvSpPr/>
              <p:nvPr/>
            </p:nvSpPr>
            <p:spPr bwMode="auto">
              <a:xfrm>
                <a:off x="7039457" y="6023436"/>
                <a:ext cx="910309" cy="44469"/>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8" name="矩形 37"/>
              <p:cNvSpPr/>
              <p:nvPr/>
            </p:nvSpPr>
            <p:spPr bwMode="auto">
              <a:xfrm>
                <a:off x="7039457" y="6152079"/>
                <a:ext cx="910309" cy="44469"/>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9" name="矩形 38"/>
              <p:cNvSpPr/>
              <p:nvPr/>
            </p:nvSpPr>
            <p:spPr bwMode="auto">
              <a:xfrm>
                <a:off x="7039457" y="6280721"/>
                <a:ext cx="910309" cy="46058"/>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0" name="矩形 39"/>
              <p:cNvSpPr/>
              <p:nvPr/>
            </p:nvSpPr>
            <p:spPr bwMode="auto">
              <a:xfrm>
                <a:off x="7039457" y="6464950"/>
                <a:ext cx="910309" cy="46058"/>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1" name="矩形 40"/>
              <p:cNvSpPr/>
              <p:nvPr/>
            </p:nvSpPr>
            <p:spPr bwMode="auto">
              <a:xfrm>
                <a:off x="7039457" y="6604709"/>
                <a:ext cx="910309" cy="46058"/>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31" name="矩形 30"/>
          <p:cNvSpPr/>
          <p:nvPr/>
        </p:nvSpPr>
        <p:spPr bwMode="auto">
          <a:xfrm>
            <a:off x="4800600" y="908050"/>
            <a:ext cx="4343400" cy="3886200"/>
          </a:xfrm>
          <a:prstGeom prst="rect">
            <a:avLst/>
          </a:prstGeom>
          <a:solidFill>
            <a:srgbClr val="CCCCF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58372" name="Group 4"/>
          <p:cNvGrpSpPr/>
          <p:nvPr/>
        </p:nvGrpSpPr>
        <p:grpSpPr>
          <a:xfrm>
            <a:off x="5040313" y="990600"/>
            <a:ext cx="3760787" cy="3733800"/>
            <a:chOff x="1152" y="720"/>
            <a:chExt cx="2544" cy="2352"/>
          </a:xfrm>
        </p:grpSpPr>
        <p:sp>
          <p:nvSpPr>
            <p:cNvPr id="44035" name="Oval 5"/>
            <p:cNvSpPr>
              <a:spLocks noChangeArrowheads="1"/>
            </p:cNvSpPr>
            <p:nvPr/>
          </p:nvSpPr>
          <p:spPr bwMode="auto">
            <a:xfrm>
              <a:off x="2064" y="720"/>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45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36" name="Oval 6"/>
            <p:cNvSpPr>
              <a:spLocks noChangeArrowheads="1"/>
            </p:cNvSpPr>
            <p:nvPr/>
          </p:nvSpPr>
          <p:spPr bwMode="auto">
            <a:xfrm>
              <a:off x="1632" y="1152"/>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12</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37" name="Oval 7"/>
            <p:cNvSpPr>
              <a:spLocks noChangeArrowheads="1"/>
            </p:cNvSpPr>
            <p:nvPr/>
          </p:nvSpPr>
          <p:spPr bwMode="auto">
            <a:xfrm>
              <a:off x="2640" y="1152"/>
              <a:ext cx="380"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53</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4038" name="Oval 8"/>
            <p:cNvSpPr>
              <a:spLocks noChangeArrowheads="1"/>
            </p:cNvSpPr>
            <p:nvPr/>
          </p:nvSpPr>
          <p:spPr bwMode="auto">
            <a:xfrm>
              <a:off x="1152" y="1728"/>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39" name="Oval 9"/>
            <p:cNvSpPr>
              <a:spLocks noChangeArrowheads="1"/>
            </p:cNvSpPr>
            <p:nvPr/>
          </p:nvSpPr>
          <p:spPr bwMode="auto">
            <a:xfrm>
              <a:off x="2064" y="1728"/>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37</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40" name="Oval 10"/>
            <p:cNvSpPr>
              <a:spLocks noChangeArrowheads="1"/>
            </p:cNvSpPr>
            <p:nvPr/>
          </p:nvSpPr>
          <p:spPr bwMode="auto">
            <a:xfrm>
              <a:off x="1680" y="2304"/>
              <a:ext cx="380"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41" name="Line 11"/>
            <p:cNvSpPr>
              <a:spLocks noChangeShapeType="1"/>
            </p:cNvSpPr>
            <p:nvPr/>
          </p:nvSpPr>
          <p:spPr bwMode="auto">
            <a:xfrm flipH="1">
              <a:off x="1968" y="1008"/>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42" name="Line 12"/>
            <p:cNvSpPr>
              <a:spLocks noChangeShapeType="1"/>
            </p:cNvSpPr>
            <p:nvPr/>
          </p:nvSpPr>
          <p:spPr bwMode="auto">
            <a:xfrm flipH="1">
              <a:off x="1440" y="1488"/>
              <a:ext cx="243"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43" name="Line 13"/>
            <p:cNvSpPr>
              <a:spLocks noChangeShapeType="1"/>
            </p:cNvSpPr>
            <p:nvPr/>
          </p:nvSpPr>
          <p:spPr bwMode="auto">
            <a:xfrm>
              <a:off x="1968" y="1488"/>
              <a:ext cx="192"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44" name="Line 14"/>
            <p:cNvSpPr>
              <a:spLocks noChangeShapeType="1"/>
            </p:cNvSpPr>
            <p:nvPr/>
          </p:nvSpPr>
          <p:spPr bwMode="auto">
            <a:xfrm flipH="1">
              <a:off x="1968" y="2064"/>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45" name="Oval 15"/>
            <p:cNvSpPr>
              <a:spLocks noChangeArrowheads="1"/>
            </p:cNvSpPr>
            <p:nvPr/>
          </p:nvSpPr>
          <p:spPr bwMode="auto">
            <a:xfrm>
              <a:off x="3216" y="1680"/>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100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46" name="Oval 16"/>
            <p:cNvSpPr>
              <a:spLocks noChangeArrowheads="1"/>
            </p:cNvSpPr>
            <p:nvPr/>
          </p:nvSpPr>
          <p:spPr bwMode="auto">
            <a:xfrm>
              <a:off x="2688" y="2064"/>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61</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4047" name="Oval 17"/>
            <p:cNvSpPr>
              <a:spLocks noChangeArrowheads="1"/>
            </p:cNvSpPr>
            <p:nvPr/>
          </p:nvSpPr>
          <p:spPr bwMode="auto">
            <a:xfrm>
              <a:off x="3312" y="2400"/>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90</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4048" name="Oval 18"/>
            <p:cNvSpPr>
              <a:spLocks noChangeArrowheads="1"/>
            </p:cNvSpPr>
            <p:nvPr/>
          </p:nvSpPr>
          <p:spPr bwMode="auto">
            <a:xfrm>
              <a:off x="2736" y="2736"/>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78</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4049" name="Line 19"/>
            <p:cNvSpPr>
              <a:spLocks noChangeShapeType="1"/>
            </p:cNvSpPr>
            <p:nvPr/>
          </p:nvSpPr>
          <p:spPr bwMode="auto">
            <a:xfrm>
              <a:off x="2400" y="1008"/>
              <a:ext cx="243"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50" name="Line 20"/>
            <p:cNvSpPr>
              <a:spLocks noChangeShapeType="1"/>
            </p:cNvSpPr>
            <p:nvPr/>
          </p:nvSpPr>
          <p:spPr bwMode="auto">
            <a:xfrm>
              <a:off x="2977" y="1440"/>
              <a:ext cx="291"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51" name="Line 21"/>
            <p:cNvSpPr>
              <a:spLocks noChangeShapeType="1"/>
            </p:cNvSpPr>
            <p:nvPr/>
          </p:nvSpPr>
          <p:spPr bwMode="auto">
            <a:xfrm flipH="1">
              <a:off x="3072" y="1968"/>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52" name="Line 22"/>
            <p:cNvSpPr>
              <a:spLocks noChangeShapeType="1"/>
            </p:cNvSpPr>
            <p:nvPr/>
          </p:nvSpPr>
          <p:spPr bwMode="auto">
            <a:xfrm>
              <a:off x="3024" y="2304"/>
              <a:ext cx="33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4053" name="Line 23"/>
            <p:cNvSpPr>
              <a:spLocks noChangeShapeType="1"/>
            </p:cNvSpPr>
            <p:nvPr/>
          </p:nvSpPr>
          <p:spPr bwMode="auto">
            <a:xfrm flipH="1">
              <a:off x="3120" y="2640"/>
              <a:ext cx="19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3" name="Group 30"/>
          <p:cNvGrpSpPr/>
          <p:nvPr/>
        </p:nvGrpSpPr>
        <p:grpSpPr>
          <a:xfrm>
            <a:off x="158750" y="4935538"/>
            <a:ext cx="6088063" cy="1090612"/>
            <a:chOff x="197" y="2399"/>
            <a:chExt cx="3835" cy="687"/>
          </a:xfrm>
        </p:grpSpPr>
        <p:sp>
          <p:nvSpPr>
            <p:cNvPr id="44055" name="Text Box 24"/>
            <p:cNvSpPr txBox="1">
              <a:spLocks noChangeArrowheads="1"/>
            </p:cNvSpPr>
            <p:nvPr/>
          </p:nvSpPr>
          <p:spPr bwMode="auto">
            <a:xfrm>
              <a:off x="197" y="2399"/>
              <a:ext cx="3835"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3</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12</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24</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37</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45</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53</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61</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78</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90</a:t>
              </a:r>
              <a:r>
                <a:rPr kumimoji="0" lang="zh-CN" altLang="en-US" sz="2400" b="1" i="0" u="none" strike="noStrike" kern="1200" cap="none" spc="0" normalizeH="0" baseline="0" noProof="0" dirty="0">
                  <a:ln>
                    <a:noFill/>
                  </a:ln>
                  <a:solidFill>
                    <a:schemeClr val="accent2"/>
                  </a:solidFill>
                  <a:effectLst/>
                  <a:uLnTx/>
                  <a:uFillTx/>
                  <a:latin typeface="+mn-lt"/>
                  <a:ea typeface="+mn-ea"/>
                  <a:cs typeface="+mn-ea"/>
                  <a:sym typeface="+mn-lt"/>
                </a:rPr>
                <a:t>，</a:t>
              </a:r>
              <a:r>
                <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rPr>
                <a:t>100</a:t>
              </a:r>
              <a:endPar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44056" name="Line 25"/>
            <p:cNvSpPr>
              <a:spLocks noChangeShapeType="1"/>
            </p:cNvSpPr>
            <p:nvPr/>
          </p:nvSpPr>
          <p:spPr bwMode="auto">
            <a:xfrm>
              <a:off x="225" y="2735"/>
              <a:ext cx="3696" cy="0"/>
            </a:xfrm>
            <a:prstGeom prst="line">
              <a:avLst/>
            </a:prstGeom>
            <a:noFill/>
            <a:ln w="38100">
              <a:solidFill>
                <a:srgbClr val="7030A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4057" name="Text Box 26"/>
            <p:cNvSpPr txBox="1">
              <a:spLocks noChangeArrowheads="1"/>
            </p:cNvSpPr>
            <p:nvPr/>
          </p:nvSpPr>
          <p:spPr bwMode="auto">
            <a:xfrm>
              <a:off x="1791" y="2759"/>
              <a:ext cx="5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递增</a:t>
              </a:r>
              <a:endPar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endParaRPr>
            </a:p>
          </p:txBody>
        </p:sp>
      </p:grpSp>
      <p:sp>
        <p:nvSpPr>
          <p:cNvPr id="1015835" name="Text Box 27"/>
          <p:cNvSpPr txBox="1">
            <a:spLocks noChangeArrowheads="1"/>
          </p:cNvSpPr>
          <p:nvPr/>
        </p:nvSpPr>
        <p:spPr bwMode="auto">
          <a:xfrm>
            <a:off x="203200" y="6154738"/>
            <a:ext cx="5867400" cy="522288"/>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得到一个关键字的递增有序序列</a:t>
            </a: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44059" name="Rectangle 28"/>
          <p:cNvSpPr>
            <a:spLocks noChangeArrowheads="1"/>
          </p:cNvSpPr>
          <p:nvPr/>
        </p:nvSpPr>
        <p:spPr bwMode="auto">
          <a:xfrm>
            <a:off x="927100" y="13811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练习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4060" name="Rectangle 29"/>
          <p:cNvSpPr>
            <a:spLocks noChangeArrowheads="1"/>
          </p:cNvSpPr>
          <p:nvPr/>
        </p:nvSpPr>
        <p:spPr bwMode="auto">
          <a:xfrm>
            <a:off x="12700" y="908050"/>
            <a:ext cx="4613275" cy="3886200"/>
          </a:xfrm>
          <a:prstGeom prst="rect">
            <a:avLst/>
          </a:prstGeom>
          <a:solidFill>
            <a:schemeClr val="accent1">
              <a:lumMod val="40000"/>
              <a:lumOff val="60000"/>
            </a:schemeClr>
          </a:solidFill>
          <a:ln w="57150">
            <a:noFill/>
            <a:miter lim="800000"/>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中序遍历二叉排序树后的结果有什么规律？</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5835"/>
                                        </p:tgtEl>
                                        <p:attrNameLst>
                                          <p:attrName>style.visibility</p:attrName>
                                        </p:attrNameLst>
                                      </p:cBhvr>
                                      <p:to>
                                        <p:strVal val="visible"/>
                                      </p:to>
                                    </p:set>
                                    <p:anim calcmode="lin" valueType="num">
                                      <p:cBhvr additive="base">
                                        <p:cTn id="19" dur="500" fill="hold"/>
                                        <p:tgtEl>
                                          <p:spTgt spid="1015835"/>
                                        </p:tgtEl>
                                        <p:attrNameLst>
                                          <p:attrName>ppt_x</p:attrName>
                                        </p:attrNameLst>
                                      </p:cBhvr>
                                      <p:tavLst>
                                        <p:tav tm="0">
                                          <p:val>
                                            <p:strVal val="0-#ppt_w/2"/>
                                          </p:val>
                                        </p:tav>
                                        <p:tav tm="100000">
                                          <p:val>
                                            <p:strVal val="#ppt_x"/>
                                          </p:val>
                                        </p:tav>
                                      </p:tavLst>
                                    </p:anim>
                                    <p:anim calcmode="lin" valueType="num">
                                      <p:cBhvr additive="base">
                                        <p:cTn id="20" dur="500" fill="hold"/>
                                        <p:tgtEl>
                                          <p:spTgt spid="101583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8845" name="Rectangle 13"/>
          <p:cNvSpPr>
            <a:spLocks noChangeArrowheads="1"/>
          </p:cNvSpPr>
          <p:nvPr/>
        </p:nvSpPr>
        <p:spPr bwMode="auto">
          <a:xfrm>
            <a:off x="817563" y="1628775"/>
            <a:ext cx="7121525" cy="3095625"/>
          </a:xfrm>
          <a:prstGeom prst="rect">
            <a:avLst/>
          </a:prstGeom>
          <a:solidFill>
            <a:srgbClr val="FFFFE7"/>
          </a:solidFill>
          <a:ln w="9525">
            <a:solidFill>
              <a:srgbClr val="0037E8"/>
            </a:solidFill>
            <a:miter lim="800000"/>
          </a:ln>
          <a:effectLst>
            <a:outerShdw dist="107763" dir="18900000" algn="ctr" rotWithShape="0">
              <a:srgbClr val="808080"/>
            </a:outerShdw>
          </a:effectLst>
        </p:spPr>
        <p:txBody>
          <a:bodyPr/>
          <a:lstStyle/>
          <a:p>
            <a:pPr marL="342900" marR="0" lvl="0" indent="-342900" algn="l" defTabSz="914400" rtl="0" eaLnBrk="1" fontAlgn="base" latinLnBrk="0" hangingPunct="1">
              <a:lnSpc>
                <a:spcPct val="150000"/>
              </a:lnSpc>
              <a:spcBef>
                <a:spcPct val="50000"/>
              </a:spcBef>
              <a:spcAft>
                <a:spcPct val="0"/>
              </a:spcAft>
              <a:buClrTx/>
              <a:buSzTx/>
              <a:buFontTx/>
              <a:buNone/>
              <a:defRPr/>
            </a:pPr>
            <a:r>
              <a:rPr kumimoji="0" lang="en-US" altLang="zh-CN" sz="3000" b="0" i="0" u="none" strike="noStrike" kern="1200" cap="none" spc="0" normalizeH="0" baseline="0" noProof="0" dirty="0">
                <a:ln>
                  <a:noFill/>
                </a:ln>
                <a:solidFill>
                  <a:schemeClr val="hlink"/>
                </a:solidFill>
                <a:effectLst/>
                <a:uLnTx/>
                <a:uFillTx/>
                <a:latin typeface="+mn-ea"/>
                <a:ea typeface="+mn-ea"/>
                <a:cs typeface="+mn-cs"/>
              </a:rPr>
              <a:t>10.1</a:t>
            </a:r>
            <a:r>
              <a:rPr kumimoji="0" lang="zh-CN" altLang="en-US" sz="3000" b="0" i="0" u="none" strike="noStrike" kern="1200" cap="none" spc="0" normalizeH="0" baseline="0" noProof="0" dirty="0">
                <a:ln>
                  <a:noFill/>
                </a:ln>
                <a:solidFill>
                  <a:schemeClr val="hlink"/>
                </a:solidFill>
                <a:effectLst/>
                <a:uLnTx/>
                <a:uFillTx/>
                <a:latin typeface="+mn-ea"/>
                <a:ea typeface="+mn-ea"/>
                <a:cs typeface="+mn-cs"/>
              </a:rPr>
              <a:t>　查找的基本概念</a:t>
            </a:r>
            <a:endParaRPr kumimoji="0" lang="zh-CN" altLang="en-US" sz="3000" b="0" i="0" u="none" strike="noStrike" kern="1200" cap="none" spc="0" normalizeH="0" baseline="0" noProof="0" dirty="0">
              <a:ln>
                <a:noFill/>
              </a:ln>
              <a:solidFill>
                <a:schemeClr val="hlink"/>
              </a:solidFill>
              <a:effectLst/>
              <a:uLnTx/>
              <a:uFillTx/>
              <a:latin typeface="+mn-ea"/>
              <a:ea typeface="+mn-ea"/>
              <a:cs typeface="+mn-cs"/>
            </a:endParaRPr>
          </a:p>
          <a:p>
            <a:pPr marL="342900" marR="0" lvl="0" indent="-342900" algn="l" defTabSz="914400" rtl="0" eaLnBrk="1" fontAlgn="base" latinLnBrk="0" hangingPunct="1">
              <a:lnSpc>
                <a:spcPct val="150000"/>
              </a:lnSpc>
              <a:spcBef>
                <a:spcPct val="0"/>
              </a:spcBef>
              <a:spcAft>
                <a:spcPct val="0"/>
              </a:spcAft>
              <a:buClr>
                <a:schemeClr val="folHlink"/>
              </a:buClr>
              <a:buSzTx/>
              <a:buFont typeface="Wingdings" panose="05000000000000000000" pitchFamily="2" charset="2"/>
              <a:buNone/>
              <a:defRPr/>
            </a:pPr>
            <a:r>
              <a:rPr kumimoji="0" lang="en-US" altLang="zh-CN" sz="3000" b="0" i="0" u="none" strike="noStrike" kern="1200" cap="none" spc="0" normalizeH="0" baseline="0" noProof="0" dirty="0">
                <a:ln>
                  <a:noFill/>
                </a:ln>
                <a:solidFill>
                  <a:schemeClr val="hlink"/>
                </a:solidFill>
                <a:effectLst/>
                <a:uLnTx/>
                <a:uFillTx/>
                <a:latin typeface="+mn-ea"/>
                <a:ea typeface="+mn-ea"/>
                <a:cs typeface="+mn-cs"/>
              </a:rPr>
              <a:t>10.2</a:t>
            </a:r>
            <a:r>
              <a:rPr kumimoji="0" lang="zh-CN" altLang="en-US" sz="3000" b="0" i="0" u="none" strike="noStrike" kern="1200" cap="none" spc="0" normalizeH="0" baseline="0" noProof="0" dirty="0">
                <a:ln>
                  <a:noFill/>
                </a:ln>
                <a:solidFill>
                  <a:schemeClr val="hlink"/>
                </a:solidFill>
                <a:effectLst/>
                <a:uLnTx/>
                <a:uFillTx/>
                <a:latin typeface="+mn-ea"/>
                <a:ea typeface="+mn-ea"/>
                <a:cs typeface="+mn-cs"/>
              </a:rPr>
              <a:t>　静态查找（线性表查找）</a:t>
            </a:r>
            <a:endParaRPr kumimoji="0" lang="zh-CN" altLang="en-US" sz="3000" b="0" i="0" u="none" strike="noStrike" kern="1200" cap="none" spc="0" normalizeH="0" baseline="0" noProof="0" dirty="0">
              <a:ln>
                <a:noFill/>
              </a:ln>
              <a:solidFill>
                <a:schemeClr val="hlink"/>
              </a:solidFill>
              <a:effectLst/>
              <a:uLnTx/>
              <a:uFillTx/>
              <a:latin typeface="+mn-ea"/>
              <a:ea typeface="+mn-ea"/>
              <a:cs typeface="+mn-cs"/>
            </a:endParaRPr>
          </a:p>
          <a:p>
            <a:pPr marL="342900" marR="0" lvl="0" indent="-342900" algn="l" defTabSz="914400" rtl="0" eaLnBrk="1" fontAlgn="base" latinLnBrk="0" hangingPunct="1">
              <a:lnSpc>
                <a:spcPct val="150000"/>
              </a:lnSpc>
              <a:spcBef>
                <a:spcPct val="0"/>
              </a:spcBef>
              <a:spcAft>
                <a:spcPct val="0"/>
              </a:spcAft>
              <a:buClr>
                <a:schemeClr val="folHlink"/>
              </a:buClr>
              <a:buSzTx/>
              <a:buFont typeface="Wingdings" panose="05000000000000000000" pitchFamily="2" charset="2"/>
              <a:buNone/>
              <a:defRPr/>
            </a:pPr>
            <a:r>
              <a:rPr kumimoji="0" lang="en-US" altLang="zh-CN" sz="3000" b="0" i="0" u="none" strike="noStrike" kern="1200" cap="none" spc="0" normalizeH="0" baseline="0" noProof="0" dirty="0">
                <a:ln>
                  <a:noFill/>
                </a:ln>
                <a:solidFill>
                  <a:schemeClr val="hlink"/>
                </a:solidFill>
                <a:effectLst/>
                <a:uLnTx/>
                <a:uFillTx/>
                <a:latin typeface="+mn-ea"/>
                <a:ea typeface="+mn-ea"/>
                <a:cs typeface="+mn-cs"/>
              </a:rPr>
              <a:t>10.3</a:t>
            </a:r>
            <a:r>
              <a:rPr kumimoji="0" lang="zh-CN" altLang="en-US" sz="3000" b="0" i="0" u="none" strike="noStrike" kern="1200" cap="none" spc="0" normalizeH="0" baseline="0" noProof="0" dirty="0">
                <a:ln>
                  <a:noFill/>
                </a:ln>
                <a:solidFill>
                  <a:schemeClr val="hlink"/>
                </a:solidFill>
                <a:effectLst/>
                <a:uLnTx/>
                <a:uFillTx/>
                <a:latin typeface="+mn-ea"/>
                <a:ea typeface="+mn-ea"/>
                <a:cs typeface="+mn-cs"/>
              </a:rPr>
              <a:t>　动态查找（树表查找）</a:t>
            </a:r>
            <a:endParaRPr kumimoji="0" lang="zh-CN" altLang="en-US" sz="3000" b="0" i="0" u="none" strike="noStrike" kern="1200" cap="none" spc="0" normalizeH="0" baseline="0" noProof="0" dirty="0">
              <a:ln>
                <a:noFill/>
              </a:ln>
              <a:solidFill>
                <a:schemeClr val="hlink"/>
              </a:solidFill>
              <a:effectLst/>
              <a:uLnTx/>
              <a:uFillTx/>
              <a:latin typeface="+mn-ea"/>
              <a:ea typeface="+mn-ea"/>
              <a:cs typeface="+mn-cs"/>
            </a:endParaRPr>
          </a:p>
          <a:p>
            <a:pPr marL="342900" marR="0" lvl="0" indent="-342900" algn="l" defTabSz="914400" rtl="0" eaLnBrk="1" fontAlgn="base" latinLnBrk="0" hangingPunct="1">
              <a:lnSpc>
                <a:spcPct val="150000"/>
              </a:lnSpc>
              <a:spcBef>
                <a:spcPct val="0"/>
              </a:spcBef>
              <a:spcAft>
                <a:spcPct val="0"/>
              </a:spcAft>
              <a:buClr>
                <a:schemeClr val="folHlink"/>
              </a:buClr>
              <a:buSzTx/>
              <a:buFont typeface="Wingdings" panose="05000000000000000000" pitchFamily="2" charset="2"/>
              <a:buNone/>
              <a:defRPr/>
            </a:pPr>
            <a:r>
              <a:rPr kumimoji="0" lang="en-US" altLang="zh-CN" sz="3000" b="0" i="0" u="none" strike="noStrike" kern="1200" cap="none" spc="0" normalizeH="0" baseline="0" noProof="0" dirty="0">
                <a:ln>
                  <a:noFill/>
                </a:ln>
                <a:solidFill>
                  <a:schemeClr val="hlink"/>
                </a:solidFill>
                <a:effectLst/>
                <a:uLnTx/>
                <a:uFillTx/>
                <a:latin typeface="+mn-ea"/>
                <a:ea typeface="+mn-ea"/>
                <a:cs typeface="+mn-cs"/>
              </a:rPr>
              <a:t>10.4</a:t>
            </a:r>
            <a:r>
              <a:rPr kumimoji="0" lang="zh-CN" altLang="en-US" sz="3000" b="0" i="0" u="none" strike="noStrike" kern="1200" cap="none" spc="0" normalizeH="0" baseline="0" noProof="0" dirty="0">
                <a:ln>
                  <a:noFill/>
                </a:ln>
                <a:solidFill>
                  <a:schemeClr val="hlink"/>
                </a:solidFill>
                <a:effectLst/>
                <a:uLnTx/>
                <a:uFillTx/>
                <a:latin typeface="+mn-ea"/>
                <a:ea typeface="+mn-ea"/>
                <a:cs typeface="+mn-cs"/>
              </a:rPr>
              <a:t>　哈希表的查找</a:t>
            </a:r>
            <a:endParaRPr kumimoji="0" lang="zh-CN" altLang="en-US" sz="3000" b="0" i="0" u="none" strike="noStrike" kern="1200" cap="none" spc="0" normalizeH="0" baseline="0" noProof="0" dirty="0">
              <a:ln>
                <a:noFill/>
              </a:ln>
              <a:solidFill>
                <a:schemeClr val="hlink"/>
              </a:solidFill>
              <a:effectLst/>
              <a:uLnTx/>
              <a:uFillTx/>
              <a:latin typeface="+mn-ea"/>
              <a:ea typeface="+mn-ea"/>
              <a:cs typeface="+mn-cs"/>
            </a:endParaRPr>
          </a:p>
        </p:txBody>
      </p:sp>
      <p:sp>
        <p:nvSpPr>
          <p:cNvPr id="20483" name="标题 1"/>
          <p:cNvSpPr>
            <a:spLocks noGrp="1"/>
          </p:cNvSpPr>
          <p:nvPr>
            <p:ph type="title"/>
          </p:nvPr>
        </p:nvSpPr>
        <p:spPr>
          <a:xfrm>
            <a:off x="817563" y="274638"/>
            <a:ext cx="6400800" cy="457200"/>
          </a:xfrm>
        </p:spPr>
        <p:txBody>
          <a:bodyPr vert="horz" wrap="square" lIns="91440" tIns="45720" rIns="91440" bIns="45720" anchor="ctr" anchorCtr="0"/>
          <a:p>
            <a:r>
              <a:rPr lang="zh-CN" altLang="en-US" dirty="0"/>
              <a:t>教学内容</a:t>
            </a:r>
            <a:endParaRPr lang="zh-CN" alt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88845"/>
                                        </p:tgtEl>
                                        <p:attrNameLst>
                                          <p:attrName>style.visibility</p:attrName>
                                        </p:attrNameLst>
                                      </p:cBhvr>
                                      <p:to>
                                        <p:strVal val="visible"/>
                                      </p:to>
                                    </p:set>
                                    <p:animEffect transition="in" filter="checkerboard(across)">
                                      <p:cBhvr>
                                        <p:cTn id="7" dur="500"/>
                                        <p:tgtEl>
                                          <p:spTgt spid="88884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88845">
                                            <p:txEl>
                                              <p:charRg st="0" end="13"/>
                                            </p:txEl>
                                          </p:spTgt>
                                        </p:tgtEl>
                                        <p:attrNameLst>
                                          <p:attrName>style.visibility</p:attrName>
                                        </p:attrNameLst>
                                      </p:cBhvr>
                                      <p:to>
                                        <p:strVal val="visible"/>
                                      </p:to>
                                    </p:set>
                                    <p:animEffect transition="in" filter="checkerboard(across)">
                                      <p:cBhvr>
                                        <p:cTn id="12" dur="500"/>
                                        <p:tgtEl>
                                          <p:spTgt spid="888845">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88845">
                                            <p:txEl>
                                              <p:charRg st="13" end="30"/>
                                            </p:txEl>
                                          </p:spTgt>
                                        </p:tgtEl>
                                        <p:attrNameLst>
                                          <p:attrName>style.visibility</p:attrName>
                                        </p:attrNameLst>
                                      </p:cBhvr>
                                      <p:to>
                                        <p:strVal val="visible"/>
                                      </p:to>
                                    </p:set>
                                    <p:animEffect transition="in" filter="checkerboard(across)">
                                      <p:cBhvr>
                                        <p:cTn id="17" dur="500"/>
                                        <p:tgtEl>
                                          <p:spTgt spid="888845">
                                            <p:txEl>
                                              <p:charRg st="13"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888845">
                                            <p:txEl>
                                              <p:charRg st="30" end="46"/>
                                            </p:txEl>
                                          </p:spTgt>
                                        </p:tgtEl>
                                        <p:attrNameLst>
                                          <p:attrName>style.visibility</p:attrName>
                                        </p:attrNameLst>
                                      </p:cBhvr>
                                      <p:to>
                                        <p:strVal val="visible"/>
                                      </p:to>
                                    </p:set>
                                    <p:animEffect transition="in" filter="checkerboard(across)">
                                      <p:cBhvr>
                                        <p:cTn id="22" dur="500"/>
                                        <p:tgtEl>
                                          <p:spTgt spid="888845">
                                            <p:txEl>
                                              <p:charRg st="30"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88845">
                                            <p:txEl>
                                              <p:charRg st="46" end="58"/>
                                            </p:txEl>
                                          </p:spTgt>
                                        </p:tgtEl>
                                        <p:attrNameLst>
                                          <p:attrName>style.visibility</p:attrName>
                                        </p:attrNameLst>
                                      </p:cBhvr>
                                      <p:to>
                                        <p:strVal val="visible"/>
                                      </p:to>
                                    </p:set>
                                    <p:animEffect transition="in" filter="checkerboard(across)">
                                      <p:cBhvr>
                                        <p:cTn id="27" dur="500"/>
                                        <p:tgtEl>
                                          <p:spTgt spid="888845">
                                            <p:txEl>
                                              <p:charRg st="46"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45" grpId="0" animBg="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矩形 24"/>
          <p:cNvSpPr/>
          <p:nvPr/>
        </p:nvSpPr>
        <p:spPr bwMode="auto">
          <a:xfrm>
            <a:off x="5427663" y="1844675"/>
            <a:ext cx="3716338" cy="3671888"/>
          </a:xfrm>
          <a:prstGeom prst="rect">
            <a:avLst/>
          </a:prstGeom>
          <a:solidFill>
            <a:srgbClr val="CCCCF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3" name="矩形 2"/>
          <p:cNvSpPr/>
          <p:nvPr/>
        </p:nvSpPr>
        <p:spPr bwMode="auto">
          <a:xfrm>
            <a:off x="6350" y="1844675"/>
            <a:ext cx="5332413" cy="3671888"/>
          </a:xfrm>
          <a:prstGeom prst="rect">
            <a:avLst/>
          </a:prstGeom>
          <a:solidFill>
            <a:srgbClr val="EBEBEB"/>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58" name="Rectangle 95"/>
          <p:cNvSpPr>
            <a:spLocks noChangeArrowheads="1"/>
          </p:cNvSpPr>
          <p:nvPr/>
        </p:nvSpPr>
        <p:spPr bwMode="auto">
          <a:xfrm>
            <a:off x="31750" y="2414588"/>
            <a:ext cx="5519738"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457200" marR="0" lvl="1"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若查找的关键字</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等于</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根结点，</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成功</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a:p>
            <a:pPr marL="457200" marR="0" lvl="1"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否则</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1"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若</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小于</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根结点，查其</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左子树</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a:p>
            <a:pPr marL="457200" marR="0" lvl="1"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若</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大于</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根结点，查其</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右子树</a:t>
            </a:r>
            <a:endPar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endParaRPr>
          </a:p>
          <a:p>
            <a:pPr marL="457200" marR="0" lvl="1"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在左右子树上的操作类似</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 name="Group 96"/>
          <p:cNvGrpSpPr/>
          <p:nvPr/>
        </p:nvGrpSpPr>
        <p:grpSpPr>
          <a:xfrm>
            <a:off x="6113463" y="2197100"/>
            <a:ext cx="2438400" cy="3200400"/>
            <a:chOff x="2601" y="2034"/>
            <a:chExt cx="1536" cy="2016"/>
          </a:xfrm>
        </p:grpSpPr>
        <p:sp>
          <p:nvSpPr>
            <p:cNvPr id="45060" name="Oval 97"/>
            <p:cNvSpPr>
              <a:spLocks noChangeArrowheads="1"/>
            </p:cNvSpPr>
            <p:nvPr/>
          </p:nvSpPr>
          <p:spPr bwMode="auto">
            <a:xfrm>
              <a:off x="3129" y="2034"/>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uLnTx/>
                  <a:uFillTx/>
                  <a:latin typeface="+mn-lt"/>
                  <a:ea typeface="+mn-ea"/>
                  <a:cs typeface="+mn-ea"/>
                  <a:sym typeface="+mn-lt"/>
                </a:rPr>
                <a:t>122</a:t>
              </a:r>
              <a:endParaRPr kumimoji="0" lang="en-US" altLang="zh-CN" sz="1600" b="1" i="0" u="sng"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5061" name="Oval 98"/>
            <p:cNvSpPr>
              <a:spLocks noChangeArrowheads="1"/>
            </p:cNvSpPr>
            <p:nvPr/>
          </p:nvSpPr>
          <p:spPr bwMode="auto">
            <a:xfrm>
              <a:off x="3609" y="2466"/>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mn-lt"/>
                  <a:ea typeface="+mn-ea"/>
                  <a:cs typeface="+mn-ea"/>
                  <a:sym typeface="+mn-lt"/>
                </a:rPr>
                <a:t>250</a:t>
              </a:r>
              <a:endParaRPr kumimoji="0" lang="en-US" altLang="zh-CN" sz="1600" b="1" i="0" u="sng" strike="noStrike" kern="1200" cap="none" spc="0" normalizeH="0" baseline="0" noProof="0">
                <a:ln>
                  <a:noFill/>
                </a:ln>
                <a:solidFill>
                  <a:schemeClr val="tx1"/>
                </a:solidFill>
                <a:effectLst/>
                <a:uLnTx/>
                <a:uFillTx/>
                <a:latin typeface="+mn-lt"/>
                <a:ea typeface="+mn-ea"/>
                <a:cs typeface="+mn-ea"/>
                <a:sym typeface="+mn-lt"/>
              </a:endParaRPr>
            </a:p>
          </p:txBody>
        </p:sp>
        <p:sp>
          <p:nvSpPr>
            <p:cNvPr id="45062" name="Oval 99"/>
            <p:cNvSpPr>
              <a:spLocks noChangeArrowheads="1"/>
            </p:cNvSpPr>
            <p:nvPr/>
          </p:nvSpPr>
          <p:spPr bwMode="auto">
            <a:xfrm>
              <a:off x="3849" y="2898"/>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mn-lt"/>
                  <a:ea typeface="+mn-ea"/>
                  <a:cs typeface="+mn-ea"/>
                  <a:sym typeface="+mn-lt"/>
                </a:rPr>
                <a:t>300</a:t>
              </a:r>
              <a:endParaRPr kumimoji="0" lang="en-US" altLang="zh-CN" sz="1600" b="1" i="0" u="sng" strike="noStrike" kern="1200" cap="none" spc="0" normalizeH="0" baseline="0" noProof="0">
                <a:ln>
                  <a:noFill/>
                </a:ln>
                <a:solidFill>
                  <a:schemeClr val="tx1"/>
                </a:solidFill>
                <a:effectLst/>
                <a:uLnTx/>
                <a:uFillTx/>
                <a:latin typeface="+mn-lt"/>
                <a:ea typeface="+mn-ea"/>
                <a:cs typeface="+mn-ea"/>
                <a:sym typeface="+mn-lt"/>
              </a:endParaRPr>
            </a:p>
          </p:txBody>
        </p:sp>
        <p:sp>
          <p:nvSpPr>
            <p:cNvPr id="45063" name="Oval 100"/>
            <p:cNvSpPr>
              <a:spLocks noChangeArrowheads="1"/>
            </p:cNvSpPr>
            <p:nvPr/>
          </p:nvSpPr>
          <p:spPr bwMode="auto">
            <a:xfrm>
              <a:off x="2841" y="2946"/>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mn-lt"/>
                  <a:ea typeface="+mn-ea"/>
                  <a:cs typeface="+mn-ea"/>
                  <a:sym typeface="+mn-lt"/>
                </a:rPr>
                <a:t>110</a:t>
              </a:r>
              <a:endParaRPr kumimoji="0" lang="en-US" altLang="zh-CN" sz="1600" b="1" i="0" u="sng" strike="noStrike" kern="1200" cap="none" spc="0" normalizeH="0" baseline="0" noProof="0">
                <a:ln>
                  <a:noFill/>
                </a:ln>
                <a:solidFill>
                  <a:schemeClr val="tx1"/>
                </a:solidFill>
                <a:effectLst/>
                <a:uLnTx/>
                <a:uFillTx/>
                <a:latin typeface="+mn-lt"/>
                <a:ea typeface="+mn-ea"/>
                <a:cs typeface="+mn-ea"/>
                <a:sym typeface="+mn-lt"/>
              </a:endParaRPr>
            </a:p>
          </p:txBody>
        </p:sp>
        <p:sp>
          <p:nvSpPr>
            <p:cNvPr id="45064" name="Oval 101"/>
            <p:cNvSpPr>
              <a:spLocks noChangeArrowheads="1"/>
            </p:cNvSpPr>
            <p:nvPr/>
          </p:nvSpPr>
          <p:spPr bwMode="auto">
            <a:xfrm>
              <a:off x="3369" y="2898"/>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mn-lt"/>
                  <a:ea typeface="+mn-ea"/>
                  <a:cs typeface="+mn-ea"/>
                  <a:sym typeface="+mn-lt"/>
                </a:rPr>
                <a:t>200</a:t>
              </a:r>
              <a:endParaRPr kumimoji="0" lang="en-US" altLang="zh-CN" sz="1600" b="1" i="0" u="sng" strike="noStrike" kern="1200" cap="none" spc="0" normalizeH="0" baseline="0" noProof="0">
                <a:ln>
                  <a:noFill/>
                </a:ln>
                <a:solidFill>
                  <a:schemeClr val="tx1"/>
                </a:solidFill>
                <a:effectLst/>
                <a:uLnTx/>
                <a:uFillTx/>
                <a:latin typeface="+mn-lt"/>
                <a:ea typeface="+mn-ea"/>
                <a:cs typeface="+mn-ea"/>
                <a:sym typeface="+mn-lt"/>
              </a:endParaRPr>
            </a:p>
          </p:txBody>
        </p:sp>
        <p:sp>
          <p:nvSpPr>
            <p:cNvPr id="45065" name="Oval 102"/>
            <p:cNvSpPr>
              <a:spLocks noChangeArrowheads="1"/>
            </p:cNvSpPr>
            <p:nvPr/>
          </p:nvSpPr>
          <p:spPr bwMode="auto">
            <a:xfrm>
              <a:off x="2601" y="2514"/>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mn-lt"/>
                  <a:ea typeface="+mn-ea"/>
                  <a:cs typeface="+mn-ea"/>
                  <a:sym typeface="+mn-lt"/>
                </a:rPr>
                <a:t>99</a:t>
              </a:r>
              <a:endParaRPr kumimoji="0" lang="en-US" altLang="zh-CN" sz="1600" b="1" i="0" u="sng" strike="noStrike" kern="1200" cap="none" spc="0" normalizeH="0" baseline="0" noProof="0">
                <a:ln>
                  <a:noFill/>
                </a:ln>
                <a:solidFill>
                  <a:schemeClr val="tx1"/>
                </a:solidFill>
                <a:effectLst/>
                <a:uLnTx/>
                <a:uFillTx/>
                <a:latin typeface="+mn-lt"/>
                <a:ea typeface="+mn-ea"/>
                <a:cs typeface="+mn-ea"/>
                <a:sym typeface="+mn-lt"/>
              </a:endParaRPr>
            </a:p>
          </p:txBody>
        </p:sp>
        <p:sp>
          <p:nvSpPr>
            <p:cNvPr id="45066" name="Line 103"/>
            <p:cNvSpPr>
              <a:spLocks noChangeShapeType="1"/>
            </p:cNvSpPr>
            <p:nvPr/>
          </p:nvSpPr>
          <p:spPr bwMode="auto">
            <a:xfrm flipH="1">
              <a:off x="2841" y="2226"/>
              <a:ext cx="336" cy="3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67" name="Line 104"/>
            <p:cNvSpPr>
              <a:spLocks noChangeShapeType="1"/>
            </p:cNvSpPr>
            <p:nvPr/>
          </p:nvSpPr>
          <p:spPr bwMode="auto">
            <a:xfrm>
              <a:off x="3369" y="2226"/>
              <a:ext cx="288"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68" name="Line 105"/>
            <p:cNvSpPr>
              <a:spLocks noChangeShapeType="1"/>
            </p:cNvSpPr>
            <p:nvPr/>
          </p:nvSpPr>
          <p:spPr bwMode="auto">
            <a:xfrm>
              <a:off x="3832" y="2674"/>
              <a:ext cx="161" cy="22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5069" name="Line 106"/>
            <p:cNvSpPr>
              <a:spLocks noChangeShapeType="1"/>
            </p:cNvSpPr>
            <p:nvPr/>
          </p:nvSpPr>
          <p:spPr bwMode="auto">
            <a:xfrm flipH="1">
              <a:off x="3561" y="2706"/>
              <a:ext cx="144"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0" name="Line 107"/>
            <p:cNvSpPr>
              <a:spLocks noChangeShapeType="1"/>
            </p:cNvSpPr>
            <p:nvPr/>
          </p:nvSpPr>
          <p:spPr bwMode="auto">
            <a:xfrm>
              <a:off x="2793" y="2754"/>
              <a:ext cx="144"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1" name="Oval 108"/>
            <p:cNvSpPr>
              <a:spLocks noChangeArrowheads="1"/>
            </p:cNvSpPr>
            <p:nvPr/>
          </p:nvSpPr>
          <p:spPr bwMode="auto">
            <a:xfrm>
              <a:off x="2601" y="3378"/>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mn-lt"/>
                  <a:ea typeface="+mn-ea"/>
                  <a:cs typeface="+mn-ea"/>
                  <a:sym typeface="+mn-lt"/>
                </a:rPr>
                <a:t>105</a:t>
              </a:r>
              <a:endParaRPr kumimoji="0" lang="en-US" altLang="zh-CN" sz="1600" b="1" i="0" u="sng" strike="noStrike" kern="1200" cap="none" spc="0" normalizeH="0" baseline="0" noProof="0">
                <a:ln>
                  <a:noFill/>
                </a:ln>
                <a:solidFill>
                  <a:schemeClr val="tx1"/>
                </a:solidFill>
                <a:effectLst/>
                <a:uLnTx/>
                <a:uFillTx/>
                <a:latin typeface="+mn-lt"/>
                <a:ea typeface="+mn-ea"/>
                <a:cs typeface="+mn-ea"/>
                <a:sym typeface="+mn-lt"/>
              </a:endParaRPr>
            </a:p>
          </p:txBody>
        </p:sp>
        <p:sp>
          <p:nvSpPr>
            <p:cNvPr id="45072" name="Line 109"/>
            <p:cNvSpPr>
              <a:spLocks noChangeShapeType="1"/>
            </p:cNvSpPr>
            <p:nvPr/>
          </p:nvSpPr>
          <p:spPr bwMode="auto">
            <a:xfrm flipH="1">
              <a:off x="2793" y="3186"/>
              <a:ext cx="144"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3" name="Oval 110"/>
            <p:cNvSpPr>
              <a:spLocks noChangeArrowheads="1"/>
            </p:cNvSpPr>
            <p:nvPr/>
          </p:nvSpPr>
          <p:spPr bwMode="auto">
            <a:xfrm>
              <a:off x="3609" y="3378"/>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mn-lt"/>
                  <a:ea typeface="+mn-ea"/>
                  <a:cs typeface="+mn-ea"/>
                  <a:sym typeface="+mn-lt"/>
                </a:rPr>
                <a:t>230</a:t>
              </a:r>
              <a:endParaRPr kumimoji="0" lang="en-US" altLang="zh-CN" sz="1600" b="1" i="0" u="sng" strike="noStrike" kern="1200" cap="none" spc="0" normalizeH="0" baseline="0" noProof="0">
                <a:ln>
                  <a:noFill/>
                </a:ln>
                <a:solidFill>
                  <a:schemeClr val="tx1"/>
                </a:solidFill>
                <a:effectLst/>
                <a:uLnTx/>
                <a:uFillTx/>
                <a:latin typeface="+mn-lt"/>
                <a:ea typeface="+mn-ea"/>
                <a:cs typeface="+mn-ea"/>
                <a:sym typeface="+mn-lt"/>
              </a:endParaRPr>
            </a:p>
          </p:txBody>
        </p:sp>
        <p:sp>
          <p:nvSpPr>
            <p:cNvPr id="45074" name="Line 111"/>
            <p:cNvSpPr>
              <a:spLocks noChangeShapeType="1"/>
            </p:cNvSpPr>
            <p:nvPr/>
          </p:nvSpPr>
          <p:spPr bwMode="auto">
            <a:xfrm>
              <a:off x="3513" y="3138"/>
              <a:ext cx="192" cy="24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5" name="Oval 112"/>
            <p:cNvSpPr>
              <a:spLocks noChangeArrowheads="1"/>
            </p:cNvSpPr>
            <p:nvPr/>
          </p:nvSpPr>
          <p:spPr bwMode="auto">
            <a:xfrm>
              <a:off x="3369" y="3810"/>
              <a:ext cx="288" cy="240"/>
            </a:xfrm>
            <a:prstGeom prst="ellipse">
              <a:avLst/>
            </a:prstGeom>
            <a:solidFill>
              <a:srgbClr val="FF0000"/>
            </a:solidFill>
            <a:ln w="19050">
              <a:solidFill>
                <a:schemeClr val="tx1"/>
              </a:solidFill>
              <a:round/>
              <a:headEnd type="none" w="sm" len="sm"/>
              <a:tailEnd type="none" w="sm" len="sm"/>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mn-lt"/>
                  <a:ea typeface="+mn-ea"/>
                  <a:cs typeface="+mn-ea"/>
                  <a:sym typeface="+mn-lt"/>
                </a:rPr>
                <a:t>216</a:t>
              </a:r>
              <a:endParaRPr kumimoji="0" lang="en-US" altLang="zh-CN" sz="1600" b="1" i="0" u="sng" strike="noStrike" kern="1200" cap="none" spc="0" normalizeH="0" baseline="0" noProof="0">
                <a:ln>
                  <a:noFill/>
                </a:ln>
                <a:solidFill>
                  <a:schemeClr val="tx1"/>
                </a:solidFill>
                <a:effectLst/>
                <a:uLnTx/>
                <a:uFillTx/>
                <a:latin typeface="+mn-lt"/>
                <a:ea typeface="+mn-ea"/>
                <a:cs typeface="+mn-ea"/>
                <a:sym typeface="+mn-lt"/>
              </a:endParaRPr>
            </a:p>
          </p:txBody>
        </p:sp>
        <p:sp>
          <p:nvSpPr>
            <p:cNvPr id="45076" name="Line 113"/>
            <p:cNvSpPr>
              <a:spLocks noChangeShapeType="1"/>
            </p:cNvSpPr>
            <p:nvPr/>
          </p:nvSpPr>
          <p:spPr bwMode="auto">
            <a:xfrm flipH="1">
              <a:off x="3561" y="3618"/>
              <a:ext cx="144" cy="19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51410" name="Freeform 114"/>
          <p:cNvSpPr>
            <a:spLocks noChangeArrowheads="1"/>
          </p:cNvSpPr>
          <p:nvPr/>
        </p:nvSpPr>
        <p:spPr bwMode="auto">
          <a:xfrm>
            <a:off x="5835650" y="2119313"/>
            <a:ext cx="1219200" cy="2165350"/>
          </a:xfrm>
          <a:custGeom>
            <a:avLst/>
            <a:gdLst>
              <a:gd name="T0" fmla="*/ 768 w 768"/>
              <a:gd name="T1" fmla="*/ 52 h 1364"/>
              <a:gd name="T2" fmla="*/ 698 w 768"/>
              <a:gd name="T3" fmla="*/ 0 h 1364"/>
              <a:gd name="T4" fmla="*/ 435 w 768"/>
              <a:gd name="T5" fmla="*/ 7 h 1364"/>
              <a:gd name="T6" fmla="*/ 307 w 768"/>
              <a:gd name="T7" fmla="*/ 32 h 1364"/>
              <a:gd name="T8" fmla="*/ 211 w 768"/>
              <a:gd name="T9" fmla="*/ 135 h 1364"/>
              <a:gd name="T10" fmla="*/ 192 w 768"/>
              <a:gd name="T11" fmla="*/ 173 h 1364"/>
              <a:gd name="T12" fmla="*/ 173 w 768"/>
              <a:gd name="T13" fmla="*/ 237 h 1364"/>
              <a:gd name="T14" fmla="*/ 186 w 768"/>
              <a:gd name="T15" fmla="*/ 564 h 1364"/>
              <a:gd name="T16" fmla="*/ 32 w 768"/>
              <a:gd name="T17" fmla="*/ 685 h 1364"/>
              <a:gd name="T18" fmla="*/ 0 w 768"/>
              <a:gd name="T19" fmla="*/ 775 h 1364"/>
              <a:gd name="T20" fmla="*/ 77 w 768"/>
              <a:gd name="T21" fmla="*/ 922 h 1364"/>
              <a:gd name="T22" fmla="*/ 263 w 768"/>
              <a:gd name="T23" fmla="*/ 973 h 1364"/>
              <a:gd name="T24" fmla="*/ 320 w 768"/>
              <a:gd name="T25" fmla="*/ 992 h 1364"/>
              <a:gd name="T26" fmla="*/ 416 w 768"/>
              <a:gd name="T27" fmla="*/ 1005 h 1364"/>
              <a:gd name="T28" fmla="*/ 320 w 768"/>
              <a:gd name="T29" fmla="*/ 1050 h 1364"/>
              <a:gd name="T30" fmla="*/ 263 w 768"/>
              <a:gd name="T31" fmla="*/ 1114 h 1364"/>
              <a:gd name="T32" fmla="*/ 263 w 768"/>
              <a:gd name="T33" fmla="*/ 1364 h 1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8" h="1364">
                <a:moveTo>
                  <a:pt x="768" y="52"/>
                </a:moveTo>
                <a:cubicBezTo>
                  <a:pt x="750" y="25"/>
                  <a:pt x="728" y="11"/>
                  <a:pt x="698" y="0"/>
                </a:cubicBezTo>
                <a:cubicBezTo>
                  <a:pt x="610" y="2"/>
                  <a:pt x="523" y="3"/>
                  <a:pt x="435" y="7"/>
                </a:cubicBezTo>
                <a:cubicBezTo>
                  <a:pt x="392" y="9"/>
                  <a:pt x="307" y="32"/>
                  <a:pt x="307" y="32"/>
                </a:cubicBezTo>
                <a:cubicBezTo>
                  <a:pt x="269" y="63"/>
                  <a:pt x="246" y="102"/>
                  <a:pt x="211" y="135"/>
                </a:cubicBezTo>
                <a:cubicBezTo>
                  <a:pt x="207" y="149"/>
                  <a:pt x="196" y="159"/>
                  <a:pt x="192" y="173"/>
                </a:cubicBezTo>
                <a:cubicBezTo>
                  <a:pt x="170" y="248"/>
                  <a:pt x="202" y="194"/>
                  <a:pt x="173" y="237"/>
                </a:cubicBezTo>
                <a:cubicBezTo>
                  <a:pt x="138" y="341"/>
                  <a:pt x="125" y="470"/>
                  <a:pt x="186" y="564"/>
                </a:cubicBezTo>
                <a:cubicBezTo>
                  <a:pt x="121" y="605"/>
                  <a:pt x="80" y="622"/>
                  <a:pt x="32" y="685"/>
                </a:cubicBezTo>
                <a:cubicBezTo>
                  <a:pt x="21" y="715"/>
                  <a:pt x="11" y="745"/>
                  <a:pt x="0" y="775"/>
                </a:cubicBezTo>
                <a:cubicBezTo>
                  <a:pt x="5" y="838"/>
                  <a:pt x="8" y="900"/>
                  <a:pt x="77" y="922"/>
                </a:cubicBezTo>
                <a:cubicBezTo>
                  <a:pt x="125" y="957"/>
                  <a:pt x="204" y="964"/>
                  <a:pt x="263" y="973"/>
                </a:cubicBezTo>
                <a:cubicBezTo>
                  <a:pt x="282" y="979"/>
                  <a:pt x="301" y="986"/>
                  <a:pt x="320" y="992"/>
                </a:cubicBezTo>
                <a:cubicBezTo>
                  <a:pt x="351" y="1002"/>
                  <a:pt x="416" y="1005"/>
                  <a:pt x="416" y="1005"/>
                </a:cubicBezTo>
                <a:cubicBezTo>
                  <a:pt x="383" y="1017"/>
                  <a:pt x="354" y="1039"/>
                  <a:pt x="320" y="1050"/>
                </a:cubicBezTo>
                <a:cubicBezTo>
                  <a:pt x="276" y="1080"/>
                  <a:pt x="288" y="1075"/>
                  <a:pt x="263" y="1114"/>
                </a:cubicBezTo>
                <a:cubicBezTo>
                  <a:pt x="240" y="1198"/>
                  <a:pt x="263" y="1280"/>
                  <a:pt x="263" y="1364"/>
                </a:cubicBezTo>
              </a:path>
            </a:pathLst>
          </a:custGeom>
          <a:noFill/>
          <a:ln w="38100">
            <a:solidFill>
              <a:srgbClr val="0000FF"/>
            </a:solidFill>
            <a:round/>
            <a:tailEnd type="triangle" w="med" len="me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5078" name="Rectangle 115"/>
          <p:cNvSpPr>
            <a:spLocks noChangeArrowheads="1"/>
          </p:cNvSpPr>
          <p:nvPr/>
        </p:nvSpPr>
        <p:spPr bwMode="auto">
          <a:xfrm>
            <a:off x="827088" y="220663"/>
            <a:ext cx="5395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二叉排序树的操作－查找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51410"/>
                                        </p:tgtEl>
                                        <p:attrNameLst>
                                          <p:attrName>style.visibility</p:attrName>
                                        </p:attrNameLst>
                                      </p:cBhvr>
                                      <p:to>
                                        <p:strVal val="visible"/>
                                      </p:to>
                                    </p:set>
                                    <p:anim calcmode="lin" valueType="num">
                                      <p:cBhvr additive="base">
                                        <p:cTn id="19" dur="500" fill="hold"/>
                                        <p:tgtEl>
                                          <p:spTgt spid="951410"/>
                                        </p:tgtEl>
                                        <p:attrNameLst>
                                          <p:attrName>ppt_x</p:attrName>
                                        </p:attrNameLst>
                                      </p:cBhvr>
                                      <p:tavLst>
                                        <p:tav tm="0">
                                          <p:val>
                                            <p:strVal val="0-#ppt_w/2"/>
                                          </p:val>
                                        </p:tav>
                                        <p:tav tm="100000">
                                          <p:val>
                                            <p:strVal val="#ppt_x"/>
                                          </p:val>
                                        </p:tav>
                                      </p:tavLst>
                                    </p:anim>
                                    <p:anim calcmode="lin" valueType="num">
                                      <p:cBhvr additive="base">
                                        <p:cTn id="20" dur="500" fill="hold"/>
                                        <p:tgtEl>
                                          <p:spTgt spid="9514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4"/>
          <p:cNvSpPr txBox="1">
            <a:spLocks noChangeArrowheads="1"/>
          </p:cNvSpPr>
          <p:nvPr/>
        </p:nvSpPr>
        <p:spPr bwMode="auto">
          <a:xfrm>
            <a:off x="260350" y="1182688"/>
            <a:ext cx="863282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）若二叉排序树为空，则查找失败，返回空指针。</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）若二叉排序树非空，将给定值</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与根结点的关键字</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data.key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进行比较：</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6083" name="Rectangle 5"/>
          <p:cNvSpPr>
            <a:spLocks noChangeArrowheads="1"/>
          </p:cNvSpPr>
          <p:nvPr/>
        </p:nvSpPr>
        <p:spPr bwMode="auto">
          <a:xfrm>
            <a:off x="684213" y="166688"/>
            <a:ext cx="37750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算法思想</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 name="Text Box 4"/>
          <p:cNvSpPr txBox="1">
            <a:spLocks noChangeArrowheads="1"/>
          </p:cNvSpPr>
          <p:nvPr/>
        </p:nvSpPr>
        <p:spPr bwMode="auto">
          <a:xfrm>
            <a:off x="1301750" y="3078163"/>
            <a:ext cx="7437438"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等于</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data.key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，则查找成功，返回根结点地址；</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小于</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data.key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，则进一步查找左子树；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大于</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data.key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，则进一步查找右子树。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60421" name="组合 16"/>
          <p:cNvGrpSpPr/>
          <p:nvPr/>
        </p:nvGrpSpPr>
        <p:grpSpPr>
          <a:xfrm>
            <a:off x="477838" y="3189288"/>
            <a:ext cx="657225" cy="663575"/>
            <a:chOff x="4929188" y="1303338"/>
            <a:chExt cx="501650" cy="506412"/>
          </a:xfrm>
        </p:grpSpPr>
        <p:sp>
          <p:nvSpPr>
            <p:cNvPr id="7" name="Freeform 6"/>
            <p:cNvSpPr/>
            <p:nvPr/>
          </p:nvSpPr>
          <p:spPr bwMode="auto">
            <a:xfrm>
              <a:off x="4929188" y="1303338"/>
              <a:ext cx="501650" cy="506412"/>
            </a:xfrm>
            <a:custGeom>
              <a:avLst/>
              <a:gdLst>
                <a:gd name="T0" fmla="*/ 134 w 134"/>
                <a:gd name="T1" fmla="*/ 36 h 135"/>
                <a:gd name="T2" fmla="*/ 134 w 134"/>
                <a:gd name="T3" fmla="*/ 98 h 135"/>
                <a:gd name="T4" fmla="*/ 98 w 134"/>
                <a:gd name="T5" fmla="*/ 135 h 135"/>
                <a:gd name="T6" fmla="*/ 36 w 134"/>
                <a:gd name="T7" fmla="*/ 135 h 135"/>
                <a:gd name="T8" fmla="*/ 0 w 134"/>
                <a:gd name="T9" fmla="*/ 98 h 135"/>
                <a:gd name="T10" fmla="*/ 0 w 134"/>
                <a:gd name="T11" fmla="*/ 36 h 135"/>
                <a:gd name="T12" fmla="*/ 36 w 134"/>
                <a:gd name="T13" fmla="*/ 0 h 135"/>
                <a:gd name="T14" fmla="*/ 134 w 134"/>
                <a:gd name="T15" fmla="*/ 0 h 135"/>
                <a:gd name="T16" fmla="*/ 134 w 134"/>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6"/>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6"/>
                    <a:pt x="0" y="36"/>
                    <a:pt x="0" y="36"/>
                  </a:cubicBezTo>
                  <a:cubicBezTo>
                    <a:pt x="0" y="16"/>
                    <a:pt x="16" y="0"/>
                    <a:pt x="36" y="0"/>
                  </a:cubicBezTo>
                  <a:cubicBezTo>
                    <a:pt x="134" y="0"/>
                    <a:pt x="134" y="0"/>
                    <a:pt x="134" y="0"/>
                  </a:cubicBezTo>
                  <a:lnTo>
                    <a:pt x="134" y="36"/>
                  </a:lnTo>
                  <a:close/>
                </a:path>
              </a:pathLst>
            </a:custGeom>
            <a:solidFill>
              <a:srgbClr val="65A5D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8" name="Freeform 7"/>
            <p:cNvSpPr/>
            <p:nvPr/>
          </p:nvSpPr>
          <p:spPr bwMode="auto">
            <a:xfrm>
              <a:off x="4995832" y="1359068"/>
              <a:ext cx="371997" cy="205957"/>
            </a:xfrm>
            <a:custGeom>
              <a:avLst/>
              <a:gdLst>
                <a:gd name="T0" fmla="*/ 97 w 99"/>
                <a:gd name="T1" fmla="*/ 44 h 55"/>
                <a:gd name="T2" fmla="*/ 50 w 99"/>
                <a:gd name="T3" fmla="*/ 0 h 55"/>
                <a:gd name="T4" fmla="*/ 3 w 99"/>
                <a:gd name="T5" fmla="*/ 44 h 55"/>
                <a:gd name="T6" fmla="*/ 3 w 99"/>
                <a:gd name="T7" fmla="*/ 53 h 55"/>
                <a:gd name="T8" fmla="*/ 8 w 99"/>
                <a:gd name="T9" fmla="*/ 55 h 55"/>
                <a:gd name="T10" fmla="*/ 12 w 99"/>
                <a:gd name="T11" fmla="*/ 53 h 55"/>
                <a:gd name="T12" fmla="*/ 50 w 99"/>
                <a:gd name="T13" fmla="*/ 18 h 55"/>
                <a:gd name="T14" fmla="*/ 87 w 99"/>
                <a:gd name="T15" fmla="*/ 53 h 55"/>
                <a:gd name="T16" fmla="*/ 92 w 99"/>
                <a:gd name="T17" fmla="*/ 55 h 55"/>
                <a:gd name="T18" fmla="*/ 97 w 99"/>
                <a:gd name="T19" fmla="*/ 53 h 55"/>
                <a:gd name="T20" fmla="*/ 97 w 99"/>
                <a:gd name="T21"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5">
                  <a:moveTo>
                    <a:pt x="97" y="44"/>
                  </a:moveTo>
                  <a:cubicBezTo>
                    <a:pt x="50" y="0"/>
                    <a:pt x="50" y="0"/>
                    <a:pt x="50" y="0"/>
                  </a:cubicBezTo>
                  <a:cubicBezTo>
                    <a:pt x="3" y="44"/>
                    <a:pt x="3" y="44"/>
                    <a:pt x="3" y="44"/>
                  </a:cubicBezTo>
                  <a:cubicBezTo>
                    <a:pt x="1" y="46"/>
                    <a:pt x="0" y="50"/>
                    <a:pt x="3" y="53"/>
                  </a:cubicBezTo>
                  <a:cubicBezTo>
                    <a:pt x="4" y="54"/>
                    <a:pt x="6" y="55"/>
                    <a:pt x="8" y="55"/>
                  </a:cubicBezTo>
                  <a:cubicBezTo>
                    <a:pt x="9" y="55"/>
                    <a:pt x="11" y="54"/>
                    <a:pt x="12" y="53"/>
                  </a:cubicBezTo>
                  <a:cubicBezTo>
                    <a:pt x="50" y="18"/>
                    <a:pt x="50" y="18"/>
                    <a:pt x="50" y="18"/>
                  </a:cubicBezTo>
                  <a:cubicBezTo>
                    <a:pt x="87" y="53"/>
                    <a:pt x="87" y="53"/>
                    <a:pt x="87" y="53"/>
                  </a:cubicBezTo>
                  <a:cubicBezTo>
                    <a:pt x="89" y="54"/>
                    <a:pt x="90" y="55"/>
                    <a:pt x="92" y="55"/>
                  </a:cubicBezTo>
                  <a:cubicBezTo>
                    <a:pt x="94" y="55"/>
                    <a:pt x="96" y="54"/>
                    <a:pt x="97" y="53"/>
                  </a:cubicBezTo>
                  <a:cubicBezTo>
                    <a:pt x="99" y="50"/>
                    <a:pt x="99" y="46"/>
                    <a:pt x="97" y="44"/>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9" name="Freeform 8"/>
            <p:cNvSpPr/>
            <p:nvPr/>
          </p:nvSpPr>
          <p:spPr bwMode="auto">
            <a:xfrm>
              <a:off x="5056418" y="1446296"/>
              <a:ext cx="255672" cy="265321"/>
            </a:xfrm>
            <a:custGeom>
              <a:avLst/>
              <a:gdLst>
                <a:gd name="T0" fmla="*/ 0 w 68"/>
                <a:gd name="T1" fmla="*/ 32 h 71"/>
                <a:gd name="T2" fmla="*/ 0 w 68"/>
                <a:gd name="T3" fmla="*/ 68 h 71"/>
                <a:gd name="T4" fmla="*/ 5 w 68"/>
                <a:gd name="T5" fmla="*/ 71 h 71"/>
                <a:gd name="T6" fmla="*/ 22 w 68"/>
                <a:gd name="T7" fmla="*/ 71 h 71"/>
                <a:gd name="T8" fmla="*/ 22 w 68"/>
                <a:gd name="T9" fmla="*/ 44 h 71"/>
                <a:gd name="T10" fmla="*/ 46 w 68"/>
                <a:gd name="T11" fmla="*/ 44 h 71"/>
                <a:gd name="T12" fmla="*/ 46 w 68"/>
                <a:gd name="T13" fmla="*/ 71 h 71"/>
                <a:gd name="T14" fmla="*/ 63 w 68"/>
                <a:gd name="T15" fmla="*/ 71 h 71"/>
                <a:gd name="T16" fmla="*/ 68 w 68"/>
                <a:gd name="T17" fmla="*/ 68 h 71"/>
                <a:gd name="T18" fmla="*/ 68 w 68"/>
                <a:gd name="T19" fmla="*/ 32 h 71"/>
                <a:gd name="T20" fmla="*/ 34 w 68"/>
                <a:gd name="T21" fmla="*/ 0 h 71"/>
                <a:gd name="T22" fmla="*/ 0 w 68"/>
                <a:gd name="T23"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71">
                  <a:moveTo>
                    <a:pt x="0" y="32"/>
                  </a:moveTo>
                  <a:cubicBezTo>
                    <a:pt x="0" y="68"/>
                    <a:pt x="0" y="68"/>
                    <a:pt x="0" y="68"/>
                  </a:cubicBezTo>
                  <a:cubicBezTo>
                    <a:pt x="0" y="70"/>
                    <a:pt x="2" y="71"/>
                    <a:pt x="5" y="71"/>
                  </a:cubicBezTo>
                  <a:cubicBezTo>
                    <a:pt x="22" y="71"/>
                    <a:pt x="22" y="71"/>
                    <a:pt x="22" y="71"/>
                  </a:cubicBezTo>
                  <a:cubicBezTo>
                    <a:pt x="22" y="44"/>
                    <a:pt x="22" y="44"/>
                    <a:pt x="22" y="44"/>
                  </a:cubicBezTo>
                  <a:cubicBezTo>
                    <a:pt x="46" y="44"/>
                    <a:pt x="46" y="44"/>
                    <a:pt x="46" y="44"/>
                  </a:cubicBezTo>
                  <a:cubicBezTo>
                    <a:pt x="46" y="71"/>
                    <a:pt x="46" y="71"/>
                    <a:pt x="46" y="71"/>
                  </a:cubicBezTo>
                  <a:cubicBezTo>
                    <a:pt x="63" y="71"/>
                    <a:pt x="63" y="71"/>
                    <a:pt x="63" y="71"/>
                  </a:cubicBezTo>
                  <a:cubicBezTo>
                    <a:pt x="66" y="71"/>
                    <a:pt x="68" y="70"/>
                    <a:pt x="68" y="68"/>
                  </a:cubicBezTo>
                  <a:cubicBezTo>
                    <a:pt x="68" y="32"/>
                    <a:pt x="68" y="32"/>
                    <a:pt x="68" y="32"/>
                  </a:cubicBezTo>
                  <a:cubicBezTo>
                    <a:pt x="34" y="0"/>
                    <a:pt x="34" y="0"/>
                    <a:pt x="34" y="0"/>
                  </a:cubicBezTo>
                  <a:lnTo>
                    <a:pt x="0" y="32"/>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grpSp>
        <p:nvGrpSpPr>
          <p:cNvPr id="60422" name="组合 20"/>
          <p:cNvGrpSpPr/>
          <p:nvPr/>
        </p:nvGrpSpPr>
        <p:grpSpPr>
          <a:xfrm>
            <a:off x="471488" y="4230688"/>
            <a:ext cx="663575" cy="661987"/>
            <a:chOff x="1339850" y="2163763"/>
            <a:chExt cx="506413" cy="506412"/>
          </a:xfrm>
        </p:grpSpPr>
        <p:sp>
          <p:nvSpPr>
            <p:cNvPr id="11" name="Freeform 13"/>
            <p:cNvSpPr/>
            <p:nvPr/>
          </p:nvSpPr>
          <p:spPr bwMode="auto">
            <a:xfrm>
              <a:off x="1339850" y="2163763"/>
              <a:ext cx="506413" cy="506412"/>
            </a:xfrm>
            <a:custGeom>
              <a:avLst/>
              <a:gdLst>
                <a:gd name="T0" fmla="*/ 135 w 135"/>
                <a:gd name="T1" fmla="*/ 36 h 135"/>
                <a:gd name="T2" fmla="*/ 135 w 135"/>
                <a:gd name="T3" fmla="*/ 98 h 135"/>
                <a:gd name="T4" fmla="*/ 98 w 135"/>
                <a:gd name="T5" fmla="*/ 135 h 135"/>
                <a:gd name="T6" fmla="*/ 37 w 135"/>
                <a:gd name="T7" fmla="*/ 135 h 135"/>
                <a:gd name="T8" fmla="*/ 0 w 135"/>
                <a:gd name="T9" fmla="*/ 98 h 135"/>
                <a:gd name="T10" fmla="*/ 0 w 135"/>
                <a:gd name="T11" fmla="*/ 36 h 135"/>
                <a:gd name="T12" fmla="*/ 37 w 135"/>
                <a:gd name="T13" fmla="*/ 0 h 135"/>
                <a:gd name="T14" fmla="*/ 135 w 135"/>
                <a:gd name="T15" fmla="*/ 0 h 135"/>
                <a:gd name="T16" fmla="*/ 135 w 135"/>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5" y="36"/>
                  </a:moveTo>
                  <a:cubicBezTo>
                    <a:pt x="135" y="98"/>
                    <a:pt x="135" y="98"/>
                    <a:pt x="135" y="98"/>
                  </a:cubicBezTo>
                  <a:cubicBezTo>
                    <a:pt x="135" y="118"/>
                    <a:pt x="118" y="135"/>
                    <a:pt x="98" y="135"/>
                  </a:cubicBezTo>
                  <a:cubicBezTo>
                    <a:pt x="37" y="135"/>
                    <a:pt x="37" y="135"/>
                    <a:pt x="37" y="135"/>
                  </a:cubicBezTo>
                  <a:cubicBezTo>
                    <a:pt x="16" y="135"/>
                    <a:pt x="0" y="118"/>
                    <a:pt x="0" y="98"/>
                  </a:cubicBezTo>
                  <a:cubicBezTo>
                    <a:pt x="0" y="36"/>
                    <a:pt x="0" y="36"/>
                    <a:pt x="0" y="36"/>
                  </a:cubicBezTo>
                  <a:cubicBezTo>
                    <a:pt x="0" y="16"/>
                    <a:pt x="16" y="0"/>
                    <a:pt x="37" y="0"/>
                  </a:cubicBezTo>
                  <a:cubicBezTo>
                    <a:pt x="135" y="0"/>
                    <a:pt x="135" y="0"/>
                    <a:pt x="135" y="0"/>
                  </a:cubicBezTo>
                  <a:lnTo>
                    <a:pt x="135" y="3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2" name="Freeform 14"/>
            <p:cNvSpPr/>
            <p:nvPr/>
          </p:nvSpPr>
          <p:spPr bwMode="auto">
            <a:xfrm>
              <a:off x="1499770" y="2276704"/>
              <a:ext cx="176881" cy="104440"/>
            </a:xfrm>
            <a:custGeom>
              <a:avLst/>
              <a:gdLst>
                <a:gd name="T0" fmla="*/ 111 w 111"/>
                <a:gd name="T1" fmla="*/ 0 h 66"/>
                <a:gd name="T2" fmla="*/ 55 w 111"/>
                <a:gd name="T3" fmla="*/ 0 h 66"/>
                <a:gd name="T4" fmla="*/ 55 w 111"/>
                <a:gd name="T5" fmla="*/ 54 h 66"/>
                <a:gd name="T6" fmla="*/ 14 w 111"/>
                <a:gd name="T7" fmla="*/ 54 h 66"/>
                <a:gd name="T8" fmla="*/ 14 w 111"/>
                <a:gd name="T9" fmla="*/ 0 h 66"/>
                <a:gd name="T10" fmla="*/ 0 w 111"/>
                <a:gd name="T11" fmla="*/ 0 h 66"/>
                <a:gd name="T12" fmla="*/ 0 w 111"/>
                <a:gd name="T13" fmla="*/ 66 h 66"/>
                <a:gd name="T14" fmla="*/ 111 w 111"/>
                <a:gd name="T15" fmla="*/ 66 h 66"/>
                <a:gd name="T16" fmla="*/ 111 w 111"/>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6">
                  <a:moveTo>
                    <a:pt x="111" y="0"/>
                  </a:moveTo>
                  <a:lnTo>
                    <a:pt x="55" y="0"/>
                  </a:lnTo>
                  <a:lnTo>
                    <a:pt x="55" y="54"/>
                  </a:lnTo>
                  <a:lnTo>
                    <a:pt x="14" y="54"/>
                  </a:lnTo>
                  <a:lnTo>
                    <a:pt x="14" y="0"/>
                  </a:lnTo>
                  <a:lnTo>
                    <a:pt x="0" y="0"/>
                  </a:lnTo>
                  <a:lnTo>
                    <a:pt x="0" y="66"/>
                  </a:lnTo>
                  <a:lnTo>
                    <a:pt x="111" y="66"/>
                  </a:lnTo>
                  <a:lnTo>
                    <a:pt x="111" y="0"/>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3" name="Freeform 15"/>
            <p:cNvSpPr>
              <a:spLocks noEditPoints="1"/>
            </p:cNvSpPr>
            <p:nvPr/>
          </p:nvSpPr>
          <p:spPr bwMode="auto">
            <a:xfrm>
              <a:off x="1447674" y="2276704"/>
              <a:ext cx="289552" cy="278102"/>
            </a:xfrm>
            <a:custGeom>
              <a:avLst/>
              <a:gdLst>
                <a:gd name="T0" fmla="*/ 72 w 77"/>
                <a:gd name="T1" fmla="*/ 0 h 74"/>
                <a:gd name="T2" fmla="*/ 64 w 77"/>
                <a:gd name="T3" fmla="*/ 0 h 74"/>
                <a:gd name="T4" fmla="*/ 64 w 77"/>
                <a:gd name="T5" fmla="*/ 31 h 74"/>
                <a:gd name="T6" fmla="*/ 10 w 77"/>
                <a:gd name="T7" fmla="*/ 31 h 74"/>
                <a:gd name="T8" fmla="*/ 10 w 77"/>
                <a:gd name="T9" fmla="*/ 0 h 74"/>
                <a:gd name="T10" fmla="*/ 5 w 77"/>
                <a:gd name="T11" fmla="*/ 0 h 74"/>
                <a:gd name="T12" fmla="*/ 0 w 77"/>
                <a:gd name="T13" fmla="*/ 6 h 74"/>
                <a:gd name="T14" fmla="*/ 0 w 77"/>
                <a:gd name="T15" fmla="*/ 68 h 74"/>
                <a:gd name="T16" fmla="*/ 5 w 77"/>
                <a:gd name="T17" fmla="*/ 74 h 74"/>
                <a:gd name="T18" fmla="*/ 72 w 77"/>
                <a:gd name="T19" fmla="*/ 74 h 74"/>
                <a:gd name="T20" fmla="*/ 77 w 77"/>
                <a:gd name="T21" fmla="*/ 68 h 74"/>
                <a:gd name="T22" fmla="*/ 77 w 77"/>
                <a:gd name="T23" fmla="*/ 6 h 74"/>
                <a:gd name="T24" fmla="*/ 72 w 77"/>
                <a:gd name="T25" fmla="*/ 0 h 74"/>
                <a:gd name="T26" fmla="*/ 38 w 77"/>
                <a:gd name="T27" fmla="*/ 65 h 74"/>
                <a:gd name="T28" fmla="*/ 22 w 77"/>
                <a:gd name="T29" fmla="*/ 49 h 74"/>
                <a:gd name="T30" fmla="*/ 38 w 77"/>
                <a:gd name="T31" fmla="*/ 33 h 74"/>
                <a:gd name="T32" fmla="*/ 54 w 77"/>
                <a:gd name="T33" fmla="*/ 49 h 74"/>
                <a:gd name="T34" fmla="*/ 38 w 77"/>
                <a:gd name="T35"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4">
                  <a:moveTo>
                    <a:pt x="72" y="0"/>
                  </a:moveTo>
                  <a:cubicBezTo>
                    <a:pt x="64" y="0"/>
                    <a:pt x="64" y="0"/>
                    <a:pt x="64" y="0"/>
                  </a:cubicBezTo>
                  <a:cubicBezTo>
                    <a:pt x="64" y="31"/>
                    <a:pt x="64" y="31"/>
                    <a:pt x="64" y="31"/>
                  </a:cubicBezTo>
                  <a:cubicBezTo>
                    <a:pt x="10" y="31"/>
                    <a:pt x="10" y="31"/>
                    <a:pt x="10" y="31"/>
                  </a:cubicBezTo>
                  <a:cubicBezTo>
                    <a:pt x="10" y="0"/>
                    <a:pt x="10" y="0"/>
                    <a:pt x="10" y="0"/>
                  </a:cubicBezTo>
                  <a:cubicBezTo>
                    <a:pt x="5" y="0"/>
                    <a:pt x="5" y="0"/>
                    <a:pt x="5" y="0"/>
                  </a:cubicBezTo>
                  <a:cubicBezTo>
                    <a:pt x="2" y="0"/>
                    <a:pt x="0" y="3"/>
                    <a:pt x="0" y="6"/>
                  </a:cubicBezTo>
                  <a:cubicBezTo>
                    <a:pt x="0" y="68"/>
                    <a:pt x="0" y="68"/>
                    <a:pt x="0" y="68"/>
                  </a:cubicBezTo>
                  <a:cubicBezTo>
                    <a:pt x="0" y="72"/>
                    <a:pt x="2" y="74"/>
                    <a:pt x="5" y="74"/>
                  </a:cubicBezTo>
                  <a:cubicBezTo>
                    <a:pt x="72" y="74"/>
                    <a:pt x="72" y="74"/>
                    <a:pt x="72" y="74"/>
                  </a:cubicBezTo>
                  <a:cubicBezTo>
                    <a:pt x="75" y="74"/>
                    <a:pt x="77" y="72"/>
                    <a:pt x="77" y="68"/>
                  </a:cubicBezTo>
                  <a:cubicBezTo>
                    <a:pt x="77" y="6"/>
                    <a:pt x="77" y="6"/>
                    <a:pt x="77" y="6"/>
                  </a:cubicBezTo>
                  <a:cubicBezTo>
                    <a:pt x="77" y="3"/>
                    <a:pt x="75" y="0"/>
                    <a:pt x="72" y="0"/>
                  </a:cubicBezTo>
                  <a:close/>
                  <a:moveTo>
                    <a:pt x="38" y="65"/>
                  </a:moveTo>
                  <a:cubicBezTo>
                    <a:pt x="29" y="65"/>
                    <a:pt x="22" y="58"/>
                    <a:pt x="22" y="49"/>
                  </a:cubicBezTo>
                  <a:cubicBezTo>
                    <a:pt x="22" y="40"/>
                    <a:pt x="29" y="33"/>
                    <a:pt x="38" y="33"/>
                  </a:cubicBezTo>
                  <a:cubicBezTo>
                    <a:pt x="46" y="33"/>
                    <a:pt x="54" y="40"/>
                    <a:pt x="54" y="49"/>
                  </a:cubicBezTo>
                  <a:cubicBezTo>
                    <a:pt x="54" y="58"/>
                    <a:pt x="46" y="65"/>
                    <a:pt x="38" y="65"/>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4" name="Oval 16"/>
            <p:cNvSpPr>
              <a:spLocks noChangeArrowheads="1"/>
            </p:cNvSpPr>
            <p:nvPr/>
          </p:nvSpPr>
          <p:spPr bwMode="auto">
            <a:xfrm>
              <a:off x="1549442" y="2418791"/>
              <a:ext cx="82383" cy="8258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ea"/>
                <a:sym typeface="+mn-lt"/>
              </a:endParaRPr>
            </a:p>
          </p:txBody>
        </p:sp>
      </p:grpSp>
      <p:grpSp>
        <p:nvGrpSpPr>
          <p:cNvPr id="60423" name="组合 25"/>
          <p:cNvGrpSpPr/>
          <p:nvPr/>
        </p:nvGrpSpPr>
        <p:grpSpPr>
          <a:xfrm>
            <a:off x="477838" y="4997450"/>
            <a:ext cx="657225" cy="663575"/>
            <a:chOff x="5093055" y="2766720"/>
            <a:chExt cx="501650" cy="506413"/>
          </a:xfrm>
        </p:grpSpPr>
        <p:sp>
          <p:nvSpPr>
            <p:cNvPr id="16" name="Freeform 21"/>
            <p:cNvSpPr/>
            <p:nvPr/>
          </p:nvSpPr>
          <p:spPr bwMode="auto">
            <a:xfrm>
              <a:off x="5093055" y="2766720"/>
              <a:ext cx="501650" cy="506413"/>
            </a:xfrm>
            <a:custGeom>
              <a:avLst/>
              <a:gdLst>
                <a:gd name="T0" fmla="*/ 134 w 134"/>
                <a:gd name="T1" fmla="*/ 37 h 135"/>
                <a:gd name="T2" fmla="*/ 134 w 134"/>
                <a:gd name="T3" fmla="*/ 98 h 135"/>
                <a:gd name="T4" fmla="*/ 98 w 134"/>
                <a:gd name="T5" fmla="*/ 135 h 135"/>
                <a:gd name="T6" fmla="*/ 36 w 134"/>
                <a:gd name="T7" fmla="*/ 135 h 135"/>
                <a:gd name="T8" fmla="*/ 0 w 134"/>
                <a:gd name="T9" fmla="*/ 98 h 135"/>
                <a:gd name="T10" fmla="*/ 0 w 134"/>
                <a:gd name="T11" fmla="*/ 37 h 135"/>
                <a:gd name="T12" fmla="*/ 36 w 134"/>
                <a:gd name="T13" fmla="*/ 0 h 135"/>
                <a:gd name="T14" fmla="*/ 134 w 134"/>
                <a:gd name="T15" fmla="*/ 0 h 135"/>
                <a:gd name="T16" fmla="*/ 134 w 134"/>
                <a:gd name="T17" fmla="*/ 3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7"/>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7"/>
                    <a:pt x="0" y="37"/>
                    <a:pt x="0" y="37"/>
                  </a:cubicBezTo>
                  <a:cubicBezTo>
                    <a:pt x="0" y="16"/>
                    <a:pt x="16" y="0"/>
                    <a:pt x="36" y="0"/>
                  </a:cubicBezTo>
                  <a:cubicBezTo>
                    <a:pt x="134" y="0"/>
                    <a:pt x="134" y="0"/>
                    <a:pt x="134" y="0"/>
                  </a:cubicBezTo>
                  <a:lnTo>
                    <a:pt x="134" y="37"/>
                  </a:lnTo>
                  <a:close/>
                </a:path>
              </a:pathLst>
            </a:custGeom>
            <a:solidFill>
              <a:srgbClr val="9476B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dirty="0">
                <a:ln>
                  <a:noFill/>
                </a:ln>
                <a:solidFill>
                  <a:sysClr val="windowText" lastClr="000000"/>
                </a:solidFill>
                <a:effectLst/>
                <a:uLnTx/>
                <a:uFillTx/>
                <a:latin typeface="+mn-lt"/>
                <a:ea typeface="+mn-ea"/>
                <a:cs typeface="+mn-ea"/>
                <a:sym typeface="+mn-lt"/>
              </a:endParaRPr>
            </a:p>
          </p:txBody>
        </p:sp>
        <p:sp>
          <p:nvSpPr>
            <p:cNvPr id="17" name="Oval 22"/>
            <p:cNvSpPr>
              <a:spLocks noChangeArrowheads="1"/>
            </p:cNvSpPr>
            <p:nvPr/>
          </p:nvSpPr>
          <p:spPr bwMode="auto">
            <a:xfrm>
              <a:off x="5200897" y="3069599"/>
              <a:ext cx="98149" cy="99344"/>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8" name="Freeform 23"/>
            <p:cNvSpPr/>
            <p:nvPr/>
          </p:nvSpPr>
          <p:spPr bwMode="auto">
            <a:xfrm>
              <a:off x="5211803" y="2970254"/>
              <a:ext cx="181757" cy="179304"/>
            </a:xfrm>
            <a:custGeom>
              <a:avLst/>
              <a:gdLst>
                <a:gd name="T0" fmla="*/ 6 w 48"/>
                <a:gd name="T1" fmla="*/ 0 h 48"/>
                <a:gd name="T2" fmla="*/ 0 w 48"/>
                <a:gd name="T3" fmla="*/ 7 h 48"/>
                <a:gd name="T4" fmla="*/ 6 w 48"/>
                <a:gd name="T5" fmla="*/ 13 h 48"/>
                <a:gd name="T6" fmla="*/ 35 w 48"/>
                <a:gd name="T7" fmla="*/ 42 h 48"/>
                <a:gd name="T8" fmla="*/ 42 w 48"/>
                <a:gd name="T9" fmla="*/ 48 h 48"/>
                <a:gd name="T10" fmla="*/ 48 w 48"/>
                <a:gd name="T11" fmla="*/ 42 h 48"/>
                <a:gd name="T12" fmla="*/ 6 w 4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0"/>
                  </a:moveTo>
                  <a:cubicBezTo>
                    <a:pt x="3" y="0"/>
                    <a:pt x="0" y="3"/>
                    <a:pt x="0" y="7"/>
                  </a:cubicBezTo>
                  <a:cubicBezTo>
                    <a:pt x="0" y="10"/>
                    <a:pt x="3" y="13"/>
                    <a:pt x="6" y="13"/>
                  </a:cubicBezTo>
                  <a:cubicBezTo>
                    <a:pt x="22" y="13"/>
                    <a:pt x="35" y="26"/>
                    <a:pt x="35" y="42"/>
                  </a:cubicBezTo>
                  <a:cubicBezTo>
                    <a:pt x="35" y="45"/>
                    <a:pt x="38" y="48"/>
                    <a:pt x="42" y="48"/>
                  </a:cubicBezTo>
                  <a:cubicBezTo>
                    <a:pt x="45" y="48"/>
                    <a:pt x="48" y="45"/>
                    <a:pt x="48" y="42"/>
                  </a:cubicBezTo>
                  <a:cubicBezTo>
                    <a:pt x="48" y="19"/>
                    <a:pt x="29"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sp>
          <p:nvSpPr>
            <p:cNvPr id="19" name="Freeform 24"/>
            <p:cNvSpPr/>
            <p:nvPr/>
          </p:nvSpPr>
          <p:spPr bwMode="auto">
            <a:xfrm>
              <a:off x="5211803" y="2870910"/>
              <a:ext cx="278694" cy="278648"/>
            </a:xfrm>
            <a:custGeom>
              <a:avLst/>
              <a:gdLst>
                <a:gd name="T0" fmla="*/ 6 w 74"/>
                <a:gd name="T1" fmla="*/ 0 h 74"/>
                <a:gd name="T2" fmla="*/ 0 w 74"/>
                <a:gd name="T3" fmla="*/ 7 h 74"/>
                <a:gd name="T4" fmla="*/ 6 w 74"/>
                <a:gd name="T5" fmla="*/ 13 h 74"/>
                <a:gd name="T6" fmla="*/ 61 w 74"/>
                <a:gd name="T7" fmla="*/ 68 h 74"/>
                <a:gd name="T8" fmla="*/ 68 w 74"/>
                <a:gd name="T9" fmla="*/ 74 h 74"/>
                <a:gd name="T10" fmla="*/ 74 w 74"/>
                <a:gd name="T11" fmla="*/ 68 h 74"/>
                <a:gd name="T12" fmla="*/ 6 w 74"/>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4" h="74">
                  <a:moveTo>
                    <a:pt x="6" y="0"/>
                  </a:moveTo>
                  <a:cubicBezTo>
                    <a:pt x="3" y="0"/>
                    <a:pt x="0" y="3"/>
                    <a:pt x="0" y="7"/>
                  </a:cubicBezTo>
                  <a:cubicBezTo>
                    <a:pt x="0" y="10"/>
                    <a:pt x="3" y="13"/>
                    <a:pt x="6" y="13"/>
                  </a:cubicBezTo>
                  <a:cubicBezTo>
                    <a:pt x="37" y="13"/>
                    <a:pt x="61" y="38"/>
                    <a:pt x="61" y="68"/>
                  </a:cubicBezTo>
                  <a:cubicBezTo>
                    <a:pt x="61" y="71"/>
                    <a:pt x="64" y="74"/>
                    <a:pt x="68" y="74"/>
                  </a:cubicBezTo>
                  <a:cubicBezTo>
                    <a:pt x="71" y="74"/>
                    <a:pt x="74" y="71"/>
                    <a:pt x="74" y="68"/>
                  </a:cubicBezTo>
                  <a:cubicBezTo>
                    <a:pt x="74" y="30"/>
                    <a:pt x="44"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800" b="1" i="0" u="none" strike="noStrike" kern="0" cap="none" spc="0" normalizeH="0" baseline="0" noProof="0">
                <a:ln>
                  <a:noFill/>
                </a:ln>
                <a:solidFill>
                  <a:sysClr val="windowText" lastClr="000000"/>
                </a:solidFill>
                <a:effectLst/>
                <a:uLnTx/>
                <a:uFillTx/>
                <a:latin typeface="+mn-lt"/>
                <a:ea typeface="+mn-ea"/>
                <a:cs typeface="+mn-ea"/>
                <a:sym typeface="+mn-lt"/>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1484313"/>
            <a:ext cx="9144000" cy="4248150"/>
          </a:xfrm>
          <a:prstGeom prst="rect">
            <a:avLst/>
          </a:prstGeom>
          <a:solidFill>
            <a:srgbClr val="EBEBEB"/>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7106" name="Rectangle 4"/>
          <p:cNvSpPr>
            <a:spLocks noChangeArrowheads="1"/>
          </p:cNvSpPr>
          <p:nvPr/>
        </p:nvSpPr>
        <p:spPr bwMode="auto">
          <a:xfrm>
            <a:off x="415925" y="1484313"/>
            <a:ext cx="84582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BSTree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SearchBST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BSTree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T,KeyType</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key)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if((!T) || key==T-&gt;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data.key</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return T;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else if (key&lt;T-&gt;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data.key</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return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SearchBST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lchild,key</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在左子树中继续查找</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else return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SearchBST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(T-&gt;</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rchild,key</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在右子树中继续查找</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 </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SearchBST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7107" name="Rectangle 5"/>
          <p:cNvSpPr>
            <a:spLocks noChangeArrowheads="1"/>
          </p:cNvSpPr>
          <p:nvPr/>
        </p:nvSpPr>
        <p:spPr bwMode="auto">
          <a:xfrm>
            <a:off x="684213" y="153988"/>
            <a:ext cx="377507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算法描述</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 name="动作按钮: 前进或下一项 4">
            <a:hlinkClick r:id="rId1" action="ppaction://hlinkfile" highlightClick="1"/>
          </p:cNvPr>
          <p:cNvSpPr/>
          <p:nvPr/>
        </p:nvSpPr>
        <p:spPr bwMode="auto">
          <a:xfrm>
            <a:off x="3059113" y="261938"/>
            <a:ext cx="703263" cy="390525"/>
          </a:xfrm>
          <a:prstGeom prst="actionButtonForwardNex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仿宋_GB2312" panose="02010609030101010101" pitchFamily="49"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2663825"/>
            <a:ext cx="9144000" cy="2493963"/>
          </a:xfrm>
          <a:prstGeom prst="rect">
            <a:avLst/>
          </a:prstGeom>
          <a:solidFill>
            <a:srgbClr val="CCCCF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48130" name="Rectangle 75"/>
          <p:cNvSpPr>
            <a:spLocks noChangeArrowheads="1"/>
          </p:cNvSpPr>
          <p:nvPr/>
        </p:nvSpPr>
        <p:spPr bwMode="auto">
          <a:xfrm>
            <a:off x="827088" y="219075"/>
            <a:ext cx="5395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二叉排序树的操作－插入</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2397" name="Rectangle 77"/>
          <p:cNvSpPr/>
          <p:nvPr/>
        </p:nvSpPr>
        <p:spPr>
          <a:xfrm>
            <a:off x="0" y="5373688"/>
            <a:ext cx="9144000" cy="431800"/>
          </a:xfrm>
          <a:prstGeom prst="rect">
            <a:avLst/>
          </a:prstGeom>
          <a:solidFill>
            <a:srgbClr val="7030A0"/>
          </a:solidFill>
          <a:ln w="9525">
            <a:noFill/>
          </a:ln>
        </p:spPr>
        <p:txBody>
          <a:bodyPr lIns="92075" tIns="46038" rIns="92075" bIns="46038" anchor="ctr" anchorCtr="0"/>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gn="ctr">
              <a:lnSpc>
                <a:spcPct val="110000"/>
              </a:lnSpc>
              <a:spcBef>
                <a:spcPts val="200"/>
              </a:spcBef>
            </a:pPr>
            <a:r>
              <a:rPr lang="zh-CN" altLang="en-US" dirty="0">
                <a:solidFill>
                  <a:schemeClr val="bg1"/>
                </a:solidFill>
                <a:ea typeface="楷体_GB2312"/>
                <a:sym typeface="+mn-lt"/>
              </a:rPr>
              <a:t>插入的元素</a:t>
            </a:r>
            <a:r>
              <a:rPr lang="zh-CN" altLang="zh-CN" dirty="0">
                <a:solidFill>
                  <a:schemeClr val="bg1"/>
                </a:solidFill>
                <a:ea typeface="楷体_GB2312"/>
                <a:sym typeface="+mn-lt"/>
              </a:rPr>
              <a:t>一定在</a:t>
            </a:r>
            <a:r>
              <a:rPr lang="zh-CN" altLang="zh-CN" dirty="0">
                <a:solidFill>
                  <a:srgbClr val="FF3300"/>
                </a:solidFill>
                <a:ea typeface="楷体_GB2312"/>
                <a:sym typeface="+mn-lt"/>
              </a:rPr>
              <a:t>叶结点上</a:t>
            </a:r>
            <a:endParaRPr lang="zh-CN" altLang="zh-CN" dirty="0">
              <a:solidFill>
                <a:srgbClr val="FF3300"/>
              </a:solidFill>
              <a:ea typeface="楷体_GB2312"/>
              <a:sym typeface="+mn-lt"/>
            </a:endParaRPr>
          </a:p>
        </p:txBody>
      </p:sp>
      <p:sp>
        <p:nvSpPr>
          <p:cNvPr id="952398" name="Text Box 78"/>
          <p:cNvSpPr txBox="1">
            <a:spLocks noChangeArrowheads="1"/>
          </p:cNvSpPr>
          <p:nvPr/>
        </p:nvSpPr>
        <p:spPr bwMode="auto">
          <a:xfrm>
            <a:off x="215900" y="1158875"/>
            <a:ext cx="8642350" cy="3947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3" indent="0" algn="l" defTabSz="914400" rtl="0" eaLnBrk="1" fontAlgn="base" latinLnBrk="0" hangingPunct="1">
              <a:lnSpc>
                <a:spcPct val="125000"/>
              </a:lnSpc>
              <a:spcBef>
                <a:spcPct val="20000"/>
              </a:spcBef>
              <a:spcAft>
                <a:spcPct val="0"/>
              </a:spcAft>
              <a:buClr>
                <a:srgbClr val="FF9900"/>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若二叉排序树为空，则插入结点应为</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根结点。</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否则，继续在其左、右子树上查找</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3" indent="0" algn="l" defTabSz="914400" rtl="0" eaLnBrk="1" fontAlgn="base" latinLnBrk="0" hangingPunct="1">
              <a:lnSpc>
                <a:spcPct val="125000"/>
              </a:lnSpc>
              <a:spcBef>
                <a:spcPct val="20000"/>
              </a:spcBef>
              <a:spcAft>
                <a:spcPct val="0"/>
              </a:spcAft>
              <a:buClr>
                <a:srgbClr val="FF9900"/>
              </a:buClr>
              <a:buSzTx/>
              <a:buFont typeface="Wingdings" panose="05000000000000000000" pitchFamily="2" charset="2"/>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4" indent="0" algn="just" defTabSz="914400" rtl="0" eaLnBrk="0" fontAlgn="base" latinLnBrk="0" hangingPunct="0">
              <a:lnSpc>
                <a:spcPct val="125000"/>
              </a:lnSpc>
              <a:spcBef>
                <a:spcPct val="0"/>
              </a:spcBef>
              <a:spcAft>
                <a:spcPct val="0"/>
              </a:spcAft>
              <a:buClrTx/>
              <a:buSzTx/>
              <a:buFont typeface="Wingdings" panose="05000000000000000000" pitchFamily="2" charset="2"/>
              <a:buChar char="ü"/>
              <a:defRPr/>
            </a:pP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树中已有，不再插入</a:t>
            </a:r>
            <a:endPar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endParaRPr>
          </a:p>
          <a:p>
            <a:pPr marL="0" marR="0" lvl="4" indent="0" algn="just" defTabSz="914400" rtl="0" eaLnBrk="0" fontAlgn="base" latinLnBrk="0" hangingPunct="0">
              <a:lnSpc>
                <a:spcPct val="125000"/>
              </a:lnSpc>
              <a:spcBef>
                <a:spcPct val="0"/>
              </a:spcBef>
              <a:spcAft>
                <a:spcPct val="0"/>
              </a:spcAft>
              <a:buClrTx/>
              <a:buSzTx/>
              <a:buFont typeface="Wingdings" panose="05000000000000000000" pitchFamily="2" charset="2"/>
              <a:buChar char="ü"/>
              <a:defRPr/>
            </a:pP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树中没有，</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查找直至某个叶子结点的左子树或右子树为空为止，则插入结点应为该</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叶子结点</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的左孩子或右孩子</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98"/>
                                        </p:tgtEl>
                                        <p:attrNameLst>
                                          <p:attrName>style.visibility</p:attrName>
                                        </p:attrNameLst>
                                      </p:cBhvr>
                                      <p:to>
                                        <p:strVal val="visible"/>
                                      </p:to>
                                    </p:set>
                                    <p:anim calcmode="lin" valueType="num">
                                      <p:cBhvr additive="base">
                                        <p:cTn id="13" dur="500" fill="hold"/>
                                        <p:tgtEl>
                                          <p:spTgt spid="952398"/>
                                        </p:tgtEl>
                                        <p:attrNameLst>
                                          <p:attrName>ppt_x</p:attrName>
                                        </p:attrNameLst>
                                      </p:cBhvr>
                                      <p:tavLst>
                                        <p:tav tm="0">
                                          <p:val>
                                            <p:strVal val="#ppt_x"/>
                                          </p:val>
                                        </p:tav>
                                        <p:tav tm="100000">
                                          <p:val>
                                            <p:strVal val="#ppt_x"/>
                                          </p:val>
                                        </p:tav>
                                      </p:tavLst>
                                    </p:anim>
                                    <p:anim calcmode="lin" valueType="num">
                                      <p:cBhvr additive="base">
                                        <p:cTn id="14" dur="500" fill="hold"/>
                                        <p:tgtEl>
                                          <p:spTgt spid="9523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52397"/>
                                        </p:tgtEl>
                                        <p:attrNameLst>
                                          <p:attrName>style.visibility</p:attrName>
                                        </p:attrNameLst>
                                      </p:cBhvr>
                                      <p:to>
                                        <p:strVal val="visible"/>
                                      </p:to>
                                    </p:set>
                                    <p:animEffect transition="in" filter="box(in)">
                                      <p:cBhvr>
                                        <p:cTn id="19" dur="500"/>
                                        <p:tgtEl>
                                          <p:spTgt spid="952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52397" grpId="0" animBg="1"/>
      <p:bldP spid="95239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1884363"/>
            <a:ext cx="9144000" cy="420846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63491" name="Group 5"/>
          <p:cNvGrpSpPr/>
          <p:nvPr/>
        </p:nvGrpSpPr>
        <p:grpSpPr>
          <a:xfrm>
            <a:off x="2722563" y="2112963"/>
            <a:ext cx="4038600" cy="3810000"/>
            <a:chOff x="1536" y="1104"/>
            <a:chExt cx="2544" cy="2400"/>
          </a:xfrm>
        </p:grpSpPr>
        <p:sp>
          <p:nvSpPr>
            <p:cNvPr id="49155" name="Oval 6"/>
            <p:cNvSpPr>
              <a:spLocks noChangeArrowheads="1"/>
            </p:cNvSpPr>
            <p:nvPr/>
          </p:nvSpPr>
          <p:spPr bwMode="auto">
            <a:xfrm>
              <a:off x="2448" y="1104"/>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45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56" name="Oval 7"/>
            <p:cNvSpPr>
              <a:spLocks noChangeArrowheads="1"/>
            </p:cNvSpPr>
            <p:nvPr/>
          </p:nvSpPr>
          <p:spPr bwMode="auto">
            <a:xfrm>
              <a:off x="2016" y="1536"/>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12</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57" name="Oval 8"/>
            <p:cNvSpPr>
              <a:spLocks noChangeArrowheads="1"/>
            </p:cNvSpPr>
            <p:nvPr/>
          </p:nvSpPr>
          <p:spPr bwMode="auto">
            <a:xfrm>
              <a:off x="3024" y="1536"/>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53</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58" name="Oval 9"/>
            <p:cNvSpPr>
              <a:spLocks noChangeArrowheads="1"/>
            </p:cNvSpPr>
            <p:nvPr/>
          </p:nvSpPr>
          <p:spPr bwMode="auto">
            <a:xfrm>
              <a:off x="1536" y="2112"/>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59" name="Oval 10"/>
            <p:cNvSpPr>
              <a:spLocks noChangeArrowheads="1"/>
            </p:cNvSpPr>
            <p:nvPr/>
          </p:nvSpPr>
          <p:spPr bwMode="auto">
            <a:xfrm>
              <a:off x="2448" y="2112"/>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37</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0" name="Oval 11"/>
            <p:cNvSpPr>
              <a:spLocks noChangeArrowheads="1"/>
            </p:cNvSpPr>
            <p:nvPr/>
          </p:nvSpPr>
          <p:spPr bwMode="auto">
            <a:xfrm>
              <a:off x="2064" y="2688"/>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1" name="Line 12"/>
            <p:cNvSpPr>
              <a:spLocks noChangeShapeType="1"/>
            </p:cNvSpPr>
            <p:nvPr/>
          </p:nvSpPr>
          <p:spPr bwMode="auto">
            <a:xfrm flipH="1">
              <a:off x="2352" y="1392"/>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2" name="Line 13"/>
            <p:cNvSpPr>
              <a:spLocks noChangeShapeType="1"/>
            </p:cNvSpPr>
            <p:nvPr/>
          </p:nvSpPr>
          <p:spPr bwMode="auto">
            <a:xfrm flipH="1">
              <a:off x="1824" y="1872"/>
              <a:ext cx="240"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3" name="Line 14"/>
            <p:cNvSpPr>
              <a:spLocks noChangeShapeType="1"/>
            </p:cNvSpPr>
            <p:nvPr/>
          </p:nvSpPr>
          <p:spPr bwMode="auto">
            <a:xfrm>
              <a:off x="2352" y="1872"/>
              <a:ext cx="192"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4" name="Line 15"/>
            <p:cNvSpPr>
              <a:spLocks noChangeShapeType="1"/>
            </p:cNvSpPr>
            <p:nvPr/>
          </p:nvSpPr>
          <p:spPr bwMode="auto">
            <a:xfrm flipH="1">
              <a:off x="2352" y="2448"/>
              <a:ext cx="144"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5" name="Oval 16"/>
            <p:cNvSpPr>
              <a:spLocks noChangeArrowheads="1"/>
            </p:cNvSpPr>
            <p:nvPr/>
          </p:nvSpPr>
          <p:spPr bwMode="auto">
            <a:xfrm>
              <a:off x="3600" y="2064"/>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100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6" name="Oval 17"/>
            <p:cNvSpPr>
              <a:spLocks noChangeArrowheads="1"/>
            </p:cNvSpPr>
            <p:nvPr/>
          </p:nvSpPr>
          <p:spPr bwMode="auto">
            <a:xfrm>
              <a:off x="3072" y="2448"/>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61</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7" name="Oval 18"/>
            <p:cNvSpPr>
              <a:spLocks noChangeArrowheads="1"/>
            </p:cNvSpPr>
            <p:nvPr/>
          </p:nvSpPr>
          <p:spPr bwMode="auto">
            <a:xfrm>
              <a:off x="3696" y="2784"/>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90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8" name="Oval 19"/>
            <p:cNvSpPr>
              <a:spLocks noChangeArrowheads="1"/>
            </p:cNvSpPr>
            <p:nvPr/>
          </p:nvSpPr>
          <p:spPr bwMode="auto">
            <a:xfrm>
              <a:off x="3120" y="3120"/>
              <a:ext cx="384" cy="336"/>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78</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69" name="Line 20"/>
            <p:cNvSpPr>
              <a:spLocks noChangeShapeType="1"/>
            </p:cNvSpPr>
            <p:nvPr/>
          </p:nvSpPr>
          <p:spPr bwMode="auto">
            <a:xfrm>
              <a:off x="2784" y="1392"/>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0" name="Line 21"/>
            <p:cNvSpPr>
              <a:spLocks noChangeShapeType="1"/>
            </p:cNvSpPr>
            <p:nvPr/>
          </p:nvSpPr>
          <p:spPr bwMode="auto">
            <a:xfrm>
              <a:off x="3360" y="1824"/>
              <a:ext cx="288" cy="2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1" name="Line 22"/>
            <p:cNvSpPr>
              <a:spLocks noChangeShapeType="1"/>
            </p:cNvSpPr>
            <p:nvPr/>
          </p:nvSpPr>
          <p:spPr bwMode="auto">
            <a:xfrm flipH="1">
              <a:off x="3456" y="2352"/>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2" name="Line 23"/>
            <p:cNvSpPr>
              <a:spLocks noChangeShapeType="1"/>
            </p:cNvSpPr>
            <p:nvPr/>
          </p:nvSpPr>
          <p:spPr bwMode="auto">
            <a:xfrm>
              <a:off x="3408" y="2688"/>
              <a:ext cx="336"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3" name="Line 24"/>
            <p:cNvSpPr>
              <a:spLocks noChangeShapeType="1"/>
            </p:cNvSpPr>
            <p:nvPr/>
          </p:nvSpPr>
          <p:spPr bwMode="auto">
            <a:xfrm flipH="1">
              <a:off x="3504" y="3024"/>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4" name="Line 25"/>
            <p:cNvSpPr>
              <a:spLocks noChangeShapeType="1"/>
            </p:cNvSpPr>
            <p:nvPr/>
          </p:nvSpPr>
          <p:spPr bwMode="auto">
            <a:xfrm flipH="1">
              <a:off x="2016" y="1152"/>
              <a:ext cx="240" cy="24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5" name="Line 26"/>
            <p:cNvSpPr>
              <a:spLocks noChangeShapeType="1"/>
            </p:cNvSpPr>
            <p:nvPr/>
          </p:nvSpPr>
          <p:spPr bwMode="auto">
            <a:xfrm>
              <a:off x="2640" y="1776"/>
              <a:ext cx="144" cy="192"/>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6" name="Line 27"/>
            <p:cNvSpPr>
              <a:spLocks noChangeShapeType="1"/>
            </p:cNvSpPr>
            <p:nvPr/>
          </p:nvSpPr>
          <p:spPr bwMode="auto">
            <a:xfrm flipH="1">
              <a:off x="1872" y="2304"/>
              <a:ext cx="384" cy="57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7" name="Oval 28"/>
            <p:cNvSpPr>
              <a:spLocks noChangeArrowheads="1"/>
            </p:cNvSpPr>
            <p:nvPr/>
          </p:nvSpPr>
          <p:spPr bwMode="auto">
            <a:xfrm>
              <a:off x="1728" y="3168"/>
              <a:ext cx="384" cy="336"/>
            </a:xfrm>
            <a:prstGeom prst="ellipse">
              <a:avLst/>
            </a:prstGeom>
            <a:solidFill>
              <a:srgbClr val="BE0E23"/>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49178" name="Line 29"/>
            <p:cNvSpPr>
              <a:spLocks noChangeShapeType="1"/>
            </p:cNvSpPr>
            <p:nvPr/>
          </p:nvSpPr>
          <p:spPr bwMode="auto">
            <a:xfrm flipH="1">
              <a:off x="2016" y="3024"/>
              <a:ext cx="144"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49179" name="Text Box 30"/>
          <p:cNvSpPr txBox="1">
            <a:spLocks noChangeArrowheads="1"/>
          </p:cNvSpPr>
          <p:nvPr/>
        </p:nvSpPr>
        <p:spPr bwMode="auto">
          <a:xfrm>
            <a:off x="704850" y="1138238"/>
            <a:ext cx="26003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插入结点</a:t>
            </a: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20</a:t>
            </a:r>
            <a:endPar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9180" name="Rectangle 31"/>
          <p:cNvSpPr>
            <a:spLocks noChangeArrowheads="1"/>
          </p:cNvSpPr>
          <p:nvPr/>
        </p:nvSpPr>
        <p:spPr bwMode="auto">
          <a:xfrm>
            <a:off x="766763" y="215900"/>
            <a:ext cx="5395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二叉排序树的操作－插入</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1"/>
          <p:cNvSpPr>
            <a:spLocks noGrp="1"/>
          </p:cNvSpPr>
          <p:nvPr>
            <p:ph type="title"/>
          </p:nvPr>
        </p:nvSpPr>
        <p:spPr>
          <a:xfrm>
            <a:off x="844550" y="236538"/>
            <a:ext cx="6400800" cy="455612"/>
          </a:xfrm>
        </p:spPr>
        <p:txBody>
          <a:bodyPr vert="horz" wrap="square" lIns="91440" tIns="45720" rIns="91440" bIns="45720" anchor="ctr" anchorCtr="0"/>
          <a:p>
            <a:r>
              <a:rPr lang="zh-CN" altLang="en-US" dirty="0"/>
              <a:t>二叉排序树的插入</a:t>
            </a:r>
            <a:endParaRPr lang="zh-CN" altLang="en-US" dirty="0"/>
          </a:p>
        </p:txBody>
      </p:sp>
      <p:sp>
        <p:nvSpPr>
          <p:cNvPr id="4" name="动作按钮: 前进或下一项 3">
            <a:hlinkClick r:id="rId1" action="ppaction://hlinkfile" highlightClick="1"/>
          </p:cNvPr>
          <p:cNvSpPr/>
          <p:nvPr/>
        </p:nvSpPr>
        <p:spPr bwMode="auto">
          <a:xfrm>
            <a:off x="4859338" y="268288"/>
            <a:ext cx="703263" cy="392113"/>
          </a:xfrm>
          <a:prstGeom prst="actionButtonForwardNex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仿宋_GB2312" panose="02010609030101010101" pitchFamily="49" charset="-122"/>
              <a:cs typeface="+mn-cs"/>
            </a:endParaRPr>
          </a:p>
        </p:txBody>
      </p:sp>
      <p:sp>
        <p:nvSpPr>
          <p:cNvPr id="64516" name="矩形 2"/>
          <p:cNvSpPr/>
          <p:nvPr/>
        </p:nvSpPr>
        <p:spPr>
          <a:xfrm>
            <a:off x="107950" y="908050"/>
            <a:ext cx="8928100" cy="4094163"/>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r>
              <a:rPr lang="en-US" altLang="zh-CN" sz="2000" dirty="0">
                <a:ea typeface="楷体_GB2312"/>
              </a:rPr>
              <a:t>void InsertBST(BSTree &amp;T,ElemType e ) {</a:t>
            </a:r>
            <a:endParaRPr lang="en-US" altLang="zh-CN" sz="2000" dirty="0">
              <a:ea typeface="楷体_GB2312"/>
            </a:endParaRPr>
          </a:p>
          <a:p>
            <a:pPr lvl="0" indent="0">
              <a:lnSpc>
                <a:spcPct val="100000"/>
              </a:lnSpc>
            </a:pPr>
            <a:r>
              <a:rPr lang="en-US" altLang="zh-CN" sz="2000" dirty="0">
                <a:ea typeface="楷体_GB2312"/>
              </a:rPr>
              <a:t>  //</a:t>
            </a:r>
            <a:r>
              <a:rPr lang="zh-CN" altLang="en-US" sz="2000" dirty="0">
                <a:ea typeface="楷体_GB2312"/>
              </a:rPr>
              <a:t>当二叉排序树</a:t>
            </a:r>
            <a:r>
              <a:rPr lang="en-US" altLang="zh-CN" sz="2000" dirty="0">
                <a:ea typeface="楷体_GB2312"/>
              </a:rPr>
              <a:t>T</a:t>
            </a:r>
            <a:r>
              <a:rPr lang="zh-CN" altLang="en-US" sz="2000" dirty="0">
                <a:ea typeface="楷体_GB2312"/>
              </a:rPr>
              <a:t>中不存在关键字等于</a:t>
            </a:r>
            <a:r>
              <a:rPr lang="en-US" altLang="zh-CN" sz="2000" dirty="0">
                <a:ea typeface="楷体_GB2312"/>
              </a:rPr>
              <a:t>e.key</a:t>
            </a:r>
            <a:r>
              <a:rPr lang="zh-CN" altLang="en-US" sz="2000" dirty="0">
                <a:ea typeface="楷体_GB2312"/>
              </a:rPr>
              <a:t>的数据元素时，则插入该元素</a:t>
            </a:r>
            <a:endParaRPr lang="zh-CN" altLang="en-US" sz="2000" dirty="0">
              <a:ea typeface="楷体_GB2312"/>
            </a:endParaRPr>
          </a:p>
          <a:p>
            <a:pPr lvl="0" indent="0">
              <a:lnSpc>
                <a:spcPct val="100000"/>
              </a:lnSpc>
            </a:pPr>
            <a:r>
              <a:rPr lang="zh-CN" altLang="en-US" sz="2000" dirty="0">
                <a:ea typeface="楷体_GB2312"/>
              </a:rPr>
              <a:t>  </a:t>
            </a:r>
            <a:r>
              <a:rPr lang="en-US" altLang="zh-CN" sz="2000" dirty="0">
                <a:ea typeface="楷体_GB2312"/>
              </a:rPr>
              <a:t>if(!T) {                			//</a:t>
            </a:r>
            <a:r>
              <a:rPr lang="zh-CN" altLang="en-US" sz="2000" dirty="0">
                <a:ea typeface="楷体_GB2312"/>
              </a:rPr>
              <a:t>找到插入位置，递归结束</a:t>
            </a:r>
            <a:endParaRPr lang="zh-CN" altLang="en-US" sz="2000" dirty="0">
              <a:ea typeface="楷体_GB2312"/>
            </a:endParaRPr>
          </a:p>
          <a:p>
            <a:pPr lvl="0" indent="0">
              <a:lnSpc>
                <a:spcPct val="100000"/>
              </a:lnSpc>
            </a:pPr>
            <a:r>
              <a:rPr lang="en-US" altLang="zh-CN" sz="2000" dirty="0">
                <a:ea typeface="楷体_GB2312"/>
              </a:rPr>
              <a:t>         BSTree S = new BSTNode;            	//</a:t>
            </a:r>
            <a:r>
              <a:rPr lang="zh-CN" altLang="en-US" sz="2000" dirty="0">
                <a:ea typeface="楷体_GB2312"/>
              </a:rPr>
              <a:t>生成新结点*</a:t>
            </a:r>
            <a:r>
              <a:rPr lang="en-US" altLang="zh-CN" sz="2000" dirty="0">
                <a:ea typeface="楷体_GB2312"/>
              </a:rPr>
              <a:t>S</a:t>
            </a:r>
            <a:endParaRPr lang="en-US" altLang="zh-CN" sz="2000" dirty="0">
              <a:ea typeface="楷体_GB2312"/>
            </a:endParaRPr>
          </a:p>
          <a:p>
            <a:pPr lvl="0" indent="0">
              <a:lnSpc>
                <a:spcPct val="100000"/>
              </a:lnSpc>
            </a:pPr>
            <a:r>
              <a:rPr lang="en-US" altLang="zh-CN" sz="2000" dirty="0">
                <a:ea typeface="楷体_GB2312"/>
              </a:rPr>
              <a:t>         S-&gt;data = e;                  		//</a:t>
            </a:r>
            <a:r>
              <a:rPr lang="zh-CN" altLang="en-US" sz="2000" dirty="0">
                <a:ea typeface="楷体_GB2312"/>
              </a:rPr>
              <a:t>新结点*</a:t>
            </a:r>
            <a:r>
              <a:rPr lang="en-US" altLang="zh-CN" sz="2000" dirty="0">
                <a:ea typeface="楷体_GB2312"/>
              </a:rPr>
              <a:t>S</a:t>
            </a:r>
            <a:r>
              <a:rPr lang="zh-CN" altLang="en-US" sz="2000" dirty="0">
                <a:ea typeface="楷体_GB2312"/>
              </a:rPr>
              <a:t>的数据域置为</a:t>
            </a:r>
            <a:r>
              <a:rPr lang="en-US" altLang="zh-CN" sz="2000" dirty="0">
                <a:ea typeface="楷体_GB2312"/>
              </a:rPr>
              <a:t>e   </a:t>
            </a:r>
            <a:endParaRPr lang="en-US" altLang="zh-CN" sz="2000" dirty="0">
              <a:ea typeface="楷体_GB2312"/>
            </a:endParaRPr>
          </a:p>
          <a:p>
            <a:pPr lvl="0" indent="0">
              <a:lnSpc>
                <a:spcPct val="100000"/>
              </a:lnSpc>
            </a:pPr>
            <a:r>
              <a:rPr lang="en-US" altLang="zh-CN" sz="2000" dirty="0">
                <a:ea typeface="楷体_GB2312"/>
              </a:rPr>
              <a:t>         S-&gt;lchild = S-&gt;rchild = NULL;	//</a:t>
            </a:r>
            <a:r>
              <a:rPr lang="zh-CN" altLang="en-US" sz="2000" dirty="0">
                <a:ea typeface="楷体_GB2312"/>
              </a:rPr>
              <a:t>新结点*</a:t>
            </a:r>
            <a:r>
              <a:rPr lang="en-US" altLang="zh-CN" sz="2000" dirty="0">
                <a:ea typeface="楷体_GB2312"/>
              </a:rPr>
              <a:t>S</a:t>
            </a:r>
            <a:r>
              <a:rPr lang="zh-CN" altLang="en-US" sz="2000" dirty="0">
                <a:ea typeface="楷体_GB2312"/>
              </a:rPr>
              <a:t>作为叶子结点</a:t>
            </a:r>
            <a:endParaRPr lang="zh-CN" altLang="en-US" sz="2000" dirty="0">
              <a:ea typeface="楷体_GB2312"/>
            </a:endParaRPr>
          </a:p>
          <a:p>
            <a:pPr lvl="0" indent="0">
              <a:lnSpc>
                <a:spcPct val="100000"/>
              </a:lnSpc>
            </a:pPr>
            <a:r>
              <a:rPr lang="zh-CN" altLang="en-US" sz="2000" dirty="0">
                <a:ea typeface="楷体_GB2312"/>
              </a:rPr>
              <a:t>         </a:t>
            </a:r>
            <a:r>
              <a:rPr lang="en-US" altLang="zh-CN" sz="2000" dirty="0">
                <a:ea typeface="楷体_GB2312"/>
              </a:rPr>
              <a:t>T =S;            		//</a:t>
            </a:r>
            <a:r>
              <a:rPr lang="zh-CN" altLang="en-US" sz="2000" dirty="0">
                <a:ea typeface="楷体_GB2312"/>
              </a:rPr>
              <a:t>把新结点*</a:t>
            </a:r>
            <a:r>
              <a:rPr lang="en-US" altLang="zh-CN" sz="2000" dirty="0">
                <a:ea typeface="楷体_GB2312"/>
              </a:rPr>
              <a:t>S</a:t>
            </a:r>
            <a:r>
              <a:rPr lang="zh-CN" altLang="en-US" sz="2000" dirty="0">
                <a:ea typeface="楷体_GB2312"/>
              </a:rPr>
              <a:t>链接到已找到的插入位置</a:t>
            </a:r>
            <a:endParaRPr lang="zh-CN" altLang="en-US" sz="2000" dirty="0">
              <a:ea typeface="楷体_GB2312"/>
            </a:endParaRPr>
          </a:p>
          <a:p>
            <a:pPr lvl="0" indent="0">
              <a:lnSpc>
                <a:spcPct val="100000"/>
              </a:lnSpc>
            </a:pPr>
            <a:r>
              <a:rPr lang="zh-CN" altLang="en-US" sz="2000" dirty="0">
                <a:ea typeface="楷体_GB2312"/>
              </a:rPr>
              <a:t>  </a:t>
            </a:r>
            <a:r>
              <a:rPr lang="en-US" altLang="zh-CN" sz="2000" dirty="0">
                <a:ea typeface="楷体_GB2312"/>
              </a:rPr>
              <a:t>}</a:t>
            </a:r>
            <a:endParaRPr lang="en-US" altLang="zh-CN" sz="2000" dirty="0">
              <a:ea typeface="楷体_GB2312"/>
            </a:endParaRPr>
          </a:p>
          <a:p>
            <a:pPr lvl="0" indent="0">
              <a:lnSpc>
                <a:spcPct val="100000"/>
              </a:lnSpc>
            </a:pPr>
            <a:r>
              <a:rPr lang="en-US" altLang="zh-CN" sz="2000" dirty="0">
                <a:ea typeface="楷体_GB2312"/>
              </a:rPr>
              <a:t>  else if (e.key&lt; T-&gt;data.key) </a:t>
            </a:r>
            <a:endParaRPr lang="en-US" altLang="zh-CN" sz="2000" dirty="0">
              <a:ea typeface="楷体_GB2312"/>
            </a:endParaRPr>
          </a:p>
          <a:p>
            <a:pPr lvl="0" indent="0">
              <a:lnSpc>
                <a:spcPct val="100000"/>
              </a:lnSpc>
            </a:pPr>
            <a:r>
              <a:rPr lang="en-US" altLang="zh-CN" sz="2000" dirty="0">
                <a:ea typeface="楷体_GB2312"/>
              </a:rPr>
              <a:t>      InsertBST(T-&gt;lchild, e );			//</a:t>
            </a:r>
            <a:r>
              <a:rPr lang="zh-CN" altLang="en-US" sz="2000" dirty="0">
                <a:ea typeface="楷体_GB2312"/>
              </a:rPr>
              <a:t>将*</a:t>
            </a:r>
            <a:r>
              <a:rPr lang="en-US" altLang="zh-CN" sz="2000" dirty="0">
                <a:ea typeface="楷体_GB2312"/>
              </a:rPr>
              <a:t>S</a:t>
            </a:r>
            <a:r>
              <a:rPr lang="zh-CN" altLang="en-US" sz="2000" dirty="0">
                <a:ea typeface="楷体_GB2312"/>
              </a:rPr>
              <a:t>插入左子树</a:t>
            </a:r>
            <a:endParaRPr lang="zh-CN" altLang="en-US" sz="2000" dirty="0">
              <a:ea typeface="楷体_GB2312"/>
            </a:endParaRPr>
          </a:p>
          <a:p>
            <a:pPr lvl="0" indent="0">
              <a:lnSpc>
                <a:spcPct val="100000"/>
              </a:lnSpc>
            </a:pPr>
            <a:r>
              <a:rPr lang="zh-CN" altLang="en-US" sz="2000" dirty="0">
                <a:ea typeface="楷体_GB2312"/>
              </a:rPr>
              <a:t>  </a:t>
            </a:r>
            <a:r>
              <a:rPr lang="en-US" altLang="zh-CN" sz="2000" dirty="0">
                <a:ea typeface="楷体_GB2312"/>
              </a:rPr>
              <a:t>else if (e.key&gt; T-&gt;data.key) </a:t>
            </a:r>
            <a:endParaRPr lang="en-US" altLang="zh-CN" sz="2000" dirty="0">
              <a:ea typeface="楷体_GB2312"/>
            </a:endParaRPr>
          </a:p>
          <a:p>
            <a:pPr lvl="0" indent="0">
              <a:lnSpc>
                <a:spcPct val="100000"/>
              </a:lnSpc>
            </a:pPr>
            <a:r>
              <a:rPr lang="en-US" altLang="zh-CN" sz="2000" dirty="0">
                <a:ea typeface="楷体_GB2312"/>
              </a:rPr>
              <a:t>      InsertBST(T-&gt;rchild, e);			//</a:t>
            </a:r>
            <a:r>
              <a:rPr lang="zh-CN" altLang="en-US" sz="2000" dirty="0">
                <a:ea typeface="楷体_GB2312"/>
              </a:rPr>
              <a:t>将*</a:t>
            </a:r>
            <a:r>
              <a:rPr lang="en-US" altLang="zh-CN" sz="2000" dirty="0">
                <a:ea typeface="楷体_GB2312"/>
              </a:rPr>
              <a:t>S</a:t>
            </a:r>
            <a:r>
              <a:rPr lang="zh-CN" altLang="en-US" sz="2000" dirty="0">
                <a:ea typeface="楷体_GB2312"/>
              </a:rPr>
              <a:t>插入右子树</a:t>
            </a:r>
            <a:endParaRPr lang="zh-CN" altLang="en-US" sz="2000" dirty="0">
              <a:ea typeface="楷体_GB2312"/>
            </a:endParaRPr>
          </a:p>
          <a:p>
            <a:pPr lvl="0" indent="0">
              <a:lnSpc>
                <a:spcPct val="100000"/>
              </a:lnSpc>
            </a:pPr>
            <a:r>
              <a:rPr lang="en-US" altLang="zh-CN" sz="2000" dirty="0">
                <a:ea typeface="楷体_GB2312"/>
              </a:rPr>
              <a:t>}// InsertBST</a:t>
            </a:r>
            <a:endParaRPr lang="en-US" altLang="zh-CN" sz="2000" dirty="0">
              <a:ea typeface="楷体_GB231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bwMode="auto">
          <a:xfrm>
            <a:off x="0" y="3357563"/>
            <a:ext cx="9144000" cy="2879725"/>
          </a:xfrm>
          <a:prstGeom prst="rect">
            <a:avLst/>
          </a:prstGeom>
          <a:solidFill>
            <a:srgbClr val="EBEBEB"/>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19908" name="Text Box 4"/>
          <p:cNvSpPr txBox="1">
            <a:spLocks noChangeArrowheads="1"/>
          </p:cNvSpPr>
          <p:nvPr/>
        </p:nvSpPr>
        <p:spPr bwMode="auto">
          <a:xfrm>
            <a:off x="31750" y="2401888"/>
            <a:ext cx="76088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  {10</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18</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3</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8</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12</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2</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7}</a:t>
            </a:r>
            <a:endPar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1019909" name="Oval 5"/>
          <p:cNvSpPr>
            <a:spLocks noChangeArrowheads="1"/>
          </p:cNvSpPr>
          <p:nvPr/>
        </p:nvSpPr>
        <p:spPr bwMode="auto">
          <a:xfrm>
            <a:off x="396875" y="3941763"/>
            <a:ext cx="352425" cy="300038"/>
          </a:xfrm>
          <a:prstGeom prst="ellipse">
            <a:avLst/>
          </a:prstGeom>
          <a:solidFill>
            <a:srgbClr val="7030A0"/>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10</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2" name="Group 6"/>
          <p:cNvGrpSpPr/>
          <p:nvPr/>
        </p:nvGrpSpPr>
        <p:grpSpPr bwMode="auto">
          <a:xfrm>
            <a:off x="899592" y="3951515"/>
            <a:ext cx="723125" cy="776288"/>
            <a:chOff x="1074" y="1307"/>
            <a:chExt cx="388" cy="489"/>
          </a:xfrm>
          <a:solidFill>
            <a:srgbClr val="7030A0"/>
          </a:solidFill>
        </p:grpSpPr>
        <p:sp>
          <p:nvSpPr>
            <p:cNvPr id="50181" name="Oval 7"/>
            <p:cNvSpPr>
              <a:spLocks noChangeArrowheads="1"/>
            </p:cNvSpPr>
            <p:nvPr/>
          </p:nvSpPr>
          <p:spPr bwMode="auto">
            <a:xfrm>
              <a:off x="1074" y="13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10</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182" name="Oval 8"/>
            <p:cNvSpPr>
              <a:spLocks noChangeArrowheads="1"/>
            </p:cNvSpPr>
            <p:nvPr/>
          </p:nvSpPr>
          <p:spPr bwMode="auto">
            <a:xfrm>
              <a:off x="1273" y="16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18</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0183" name="Line 9"/>
            <p:cNvSpPr>
              <a:spLocks noChangeShapeType="1"/>
            </p:cNvSpPr>
            <p:nvPr/>
          </p:nvSpPr>
          <p:spPr bwMode="auto">
            <a:xfrm>
              <a:off x="1233" y="1467"/>
              <a:ext cx="89" cy="188"/>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3" name="Group 10"/>
          <p:cNvGrpSpPr/>
          <p:nvPr/>
        </p:nvGrpSpPr>
        <p:grpSpPr bwMode="auto">
          <a:xfrm>
            <a:off x="1763688" y="3951515"/>
            <a:ext cx="1069777" cy="801688"/>
            <a:chOff x="1785" y="1369"/>
            <a:chExt cx="574" cy="505"/>
          </a:xfrm>
          <a:solidFill>
            <a:srgbClr val="7030A0"/>
          </a:solidFill>
        </p:grpSpPr>
        <p:grpSp>
          <p:nvGrpSpPr>
            <p:cNvPr id="58435" name="Group 11"/>
            <p:cNvGrpSpPr/>
            <p:nvPr/>
          </p:nvGrpSpPr>
          <p:grpSpPr bwMode="auto">
            <a:xfrm>
              <a:off x="1971" y="1369"/>
              <a:ext cx="388" cy="489"/>
              <a:chOff x="1074" y="1307"/>
              <a:chExt cx="388" cy="489"/>
            </a:xfrm>
            <a:grpFill/>
          </p:grpSpPr>
          <p:sp>
            <p:nvSpPr>
              <p:cNvPr id="50186" name="Oval 12"/>
              <p:cNvSpPr>
                <a:spLocks noChangeArrowheads="1"/>
              </p:cNvSpPr>
              <p:nvPr/>
            </p:nvSpPr>
            <p:spPr bwMode="auto">
              <a:xfrm>
                <a:off x="1074" y="13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10</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187" name="Oval 13"/>
              <p:cNvSpPr>
                <a:spLocks noChangeArrowheads="1"/>
              </p:cNvSpPr>
              <p:nvPr/>
            </p:nvSpPr>
            <p:spPr bwMode="auto">
              <a:xfrm>
                <a:off x="1273" y="16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18</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0188" name="Line 14"/>
              <p:cNvSpPr>
                <a:spLocks noChangeShapeType="1"/>
              </p:cNvSpPr>
              <p:nvPr/>
            </p:nvSpPr>
            <p:spPr bwMode="auto">
              <a:xfrm>
                <a:off x="1233" y="1467"/>
                <a:ext cx="89" cy="188"/>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189" name="Oval 15"/>
            <p:cNvSpPr>
              <a:spLocks noChangeArrowheads="1"/>
            </p:cNvSpPr>
            <p:nvPr/>
          </p:nvSpPr>
          <p:spPr bwMode="auto">
            <a:xfrm>
              <a:off x="1785" y="1685"/>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3</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0190" name="Line 16"/>
            <p:cNvSpPr>
              <a:spLocks noChangeShapeType="1"/>
            </p:cNvSpPr>
            <p:nvPr/>
          </p:nvSpPr>
          <p:spPr bwMode="auto">
            <a:xfrm flipH="1">
              <a:off x="1934" y="1555"/>
              <a:ext cx="77" cy="167"/>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5" name="Group 17"/>
          <p:cNvGrpSpPr/>
          <p:nvPr/>
        </p:nvGrpSpPr>
        <p:grpSpPr bwMode="auto">
          <a:xfrm>
            <a:off x="3059832" y="3930648"/>
            <a:ext cx="1069777" cy="1285876"/>
            <a:chOff x="2659" y="1376"/>
            <a:chExt cx="574" cy="810"/>
          </a:xfrm>
          <a:solidFill>
            <a:srgbClr val="7030A0"/>
          </a:solidFill>
        </p:grpSpPr>
        <p:grpSp>
          <p:nvGrpSpPr>
            <p:cNvPr id="58426" name="Group 18"/>
            <p:cNvGrpSpPr/>
            <p:nvPr/>
          </p:nvGrpSpPr>
          <p:grpSpPr bwMode="auto">
            <a:xfrm>
              <a:off x="2659" y="1376"/>
              <a:ext cx="574" cy="505"/>
              <a:chOff x="1785" y="1369"/>
              <a:chExt cx="574" cy="505"/>
            </a:xfrm>
            <a:grpFill/>
          </p:grpSpPr>
          <p:grpSp>
            <p:nvGrpSpPr>
              <p:cNvPr id="58429" name="Group 19"/>
              <p:cNvGrpSpPr/>
              <p:nvPr/>
            </p:nvGrpSpPr>
            <p:grpSpPr bwMode="auto">
              <a:xfrm>
                <a:off x="1971" y="1369"/>
                <a:ext cx="388" cy="489"/>
                <a:chOff x="1074" y="1307"/>
                <a:chExt cx="388" cy="489"/>
              </a:xfrm>
              <a:grpFill/>
            </p:grpSpPr>
            <p:sp>
              <p:nvSpPr>
                <p:cNvPr id="50194" name="Oval 20"/>
                <p:cNvSpPr>
                  <a:spLocks noChangeArrowheads="1"/>
                </p:cNvSpPr>
                <p:nvPr/>
              </p:nvSpPr>
              <p:spPr bwMode="auto">
                <a:xfrm>
                  <a:off x="1074" y="13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10</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195" name="Oval 21"/>
                <p:cNvSpPr>
                  <a:spLocks noChangeArrowheads="1"/>
                </p:cNvSpPr>
                <p:nvPr/>
              </p:nvSpPr>
              <p:spPr bwMode="auto">
                <a:xfrm>
                  <a:off x="1273" y="16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18</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196" name="Line 22"/>
                <p:cNvSpPr>
                  <a:spLocks noChangeShapeType="1"/>
                </p:cNvSpPr>
                <p:nvPr/>
              </p:nvSpPr>
              <p:spPr bwMode="auto">
                <a:xfrm>
                  <a:off x="1233" y="1467"/>
                  <a:ext cx="89" cy="188"/>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197" name="Oval 23"/>
              <p:cNvSpPr>
                <a:spLocks noChangeArrowheads="1"/>
              </p:cNvSpPr>
              <p:nvPr/>
            </p:nvSpPr>
            <p:spPr bwMode="auto">
              <a:xfrm>
                <a:off x="1785" y="1685"/>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3</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198" name="Line 24"/>
              <p:cNvSpPr>
                <a:spLocks noChangeShapeType="1"/>
              </p:cNvSpPr>
              <p:nvPr/>
            </p:nvSpPr>
            <p:spPr bwMode="auto">
              <a:xfrm flipH="1">
                <a:off x="1934" y="1555"/>
                <a:ext cx="77" cy="167"/>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199" name="Oval 25"/>
            <p:cNvSpPr>
              <a:spLocks noChangeArrowheads="1"/>
            </p:cNvSpPr>
            <p:nvPr/>
          </p:nvSpPr>
          <p:spPr bwMode="auto">
            <a:xfrm>
              <a:off x="2819" y="199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8</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00" name="Line 26"/>
            <p:cNvSpPr>
              <a:spLocks noChangeShapeType="1"/>
            </p:cNvSpPr>
            <p:nvPr/>
          </p:nvSpPr>
          <p:spPr bwMode="auto">
            <a:xfrm>
              <a:off x="2823" y="1878"/>
              <a:ext cx="55" cy="133"/>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8" name="Group 27"/>
          <p:cNvGrpSpPr/>
          <p:nvPr/>
        </p:nvGrpSpPr>
        <p:grpSpPr bwMode="auto">
          <a:xfrm>
            <a:off x="4408133" y="3946342"/>
            <a:ext cx="1069777" cy="1285876"/>
            <a:chOff x="3599" y="1427"/>
            <a:chExt cx="574" cy="810"/>
          </a:xfrm>
          <a:solidFill>
            <a:srgbClr val="7030A0"/>
          </a:solidFill>
        </p:grpSpPr>
        <p:grpSp>
          <p:nvGrpSpPr>
            <p:cNvPr id="58414" name="Group 28"/>
            <p:cNvGrpSpPr/>
            <p:nvPr/>
          </p:nvGrpSpPr>
          <p:grpSpPr bwMode="auto">
            <a:xfrm>
              <a:off x="3599" y="1427"/>
              <a:ext cx="574" cy="810"/>
              <a:chOff x="2659" y="1376"/>
              <a:chExt cx="574" cy="810"/>
            </a:xfrm>
            <a:grpFill/>
          </p:grpSpPr>
          <p:grpSp>
            <p:nvGrpSpPr>
              <p:cNvPr id="58417" name="Group 29"/>
              <p:cNvGrpSpPr/>
              <p:nvPr/>
            </p:nvGrpSpPr>
            <p:grpSpPr bwMode="auto">
              <a:xfrm>
                <a:off x="2659" y="1376"/>
                <a:ext cx="574" cy="505"/>
                <a:chOff x="1785" y="1369"/>
                <a:chExt cx="574" cy="505"/>
              </a:xfrm>
              <a:grpFill/>
            </p:grpSpPr>
            <p:grpSp>
              <p:nvGrpSpPr>
                <p:cNvPr id="58420" name="Group 30"/>
                <p:cNvGrpSpPr/>
                <p:nvPr/>
              </p:nvGrpSpPr>
              <p:grpSpPr bwMode="auto">
                <a:xfrm>
                  <a:off x="1971" y="1369"/>
                  <a:ext cx="388" cy="489"/>
                  <a:chOff x="1074" y="1307"/>
                  <a:chExt cx="388" cy="489"/>
                </a:xfrm>
                <a:grpFill/>
              </p:grpSpPr>
              <p:sp>
                <p:nvSpPr>
                  <p:cNvPr id="50205" name="Oval 31"/>
                  <p:cNvSpPr>
                    <a:spLocks noChangeArrowheads="1"/>
                  </p:cNvSpPr>
                  <p:nvPr/>
                </p:nvSpPr>
                <p:spPr bwMode="auto">
                  <a:xfrm>
                    <a:off x="1074" y="13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10</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06" name="Oval 32"/>
                  <p:cNvSpPr>
                    <a:spLocks noChangeArrowheads="1"/>
                  </p:cNvSpPr>
                  <p:nvPr/>
                </p:nvSpPr>
                <p:spPr bwMode="auto">
                  <a:xfrm>
                    <a:off x="1273" y="16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18</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07" name="Line 33"/>
                  <p:cNvSpPr>
                    <a:spLocks noChangeShapeType="1"/>
                  </p:cNvSpPr>
                  <p:nvPr/>
                </p:nvSpPr>
                <p:spPr bwMode="auto">
                  <a:xfrm>
                    <a:off x="1233" y="1467"/>
                    <a:ext cx="89" cy="188"/>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08" name="Oval 34"/>
                <p:cNvSpPr>
                  <a:spLocks noChangeArrowheads="1"/>
                </p:cNvSpPr>
                <p:nvPr/>
              </p:nvSpPr>
              <p:spPr bwMode="auto">
                <a:xfrm>
                  <a:off x="1785" y="1685"/>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3</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09" name="Line 35"/>
                <p:cNvSpPr>
                  <a:spLocks noChangeShapeType="1"/>
                </p:cNvSpPr>
                <p:nvPr/>
              </p:nvSpPr>
              <p:spPr bwMode="auto">
                <a:xfrm flipH="1">
                  <a:off x="1934" y="1555"/>
                  <a:ext cx="77" cy="167"/>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10" name="Oval 36"/>
              <p:cNvSpPr>
                <a:spLocks noChangeArrowheads="1"/>
              </p:cNvSpPr>
              <p:nvPr/>
            </p:nvSpPr>
            <p:spPr bwMode="auto">
              <a:xfrm>
                <a:off x="2819" y="199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8</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11" name="Line 37"/>
              <p:cNvSpPr>
                <a:spLocks noChangeShapeType="1"/>
              </p:cNvSpPr>
              <p:nvPr/>
            </p:nvSpPr>
            <p:spPr bwMode="auto">
              <a:xfrm>
                <a:off x="2823" y="1878"/>
                <a:ext cx="55" cy="133"/>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12" name="Oval 38"/>
            <p:cNvSpPr>
              <a:spLocks noChangeArrowheads="1"/>
            </p:cNvSpPr>
            <p:nvPr/>
          </p:nvSpPr>
          <p:spPr bwMode="auto">
            <a:xfrm>
              <a:off x="3941" y="2040"/>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12</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0213" name="Line 39"/>
            <p:cNvSpPr>
              <a:spLocks noChangeShapeType="1"/>
            </p:cNvSpPr>
            <p:nvPr/>
          </p:nvSpPr>
          <p:spPr bwMode="auto">
            <a:xfrm flipH="1">
              <a:off x="4034" y="1911"/>
              <a:ext cx="56" cy="133"/>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12" name="Group 40"/>
          <p:cNvGrpSpPr/>
          <p:nvPr/>
        </p:nvGrpSpPr>
        <p:grpSpPr bwMode="auto">
          <a:xfrm>
            <a:off x="5666298" y="3946342"/>
            <a:ext cx="1420157" cy="1285876"/>
            <a:chOff x="507" y="2489"/>
            <a:chExt cx="762" cy="810"/>
          </a:xfrm>
          <a:solidFill>
            <a:srgbClr val="7030A0"/>
          </a:solidFill>
        </p:grpSpPr>
        <p:grpSp>
          <p:nvGrpSpPr>
            <p:cNvPr id="58399" name="Group 41"/>
            <p:cNvGrpSpPr/>
            <p:nvPr/>
          </p:nvGrpSpPr>
          <p:grpSpPr bwMode="auto">
            <a:xfrm>
              <a:off x="695" y="2489"/>
              <a:ext cx="574" cy="810"/>
              <a:chOff x="3599" y="1427"/>
              <a:chExt cx="574" cy="810"/>
            </a:xfrm>
            <a:grpFill/>
          </p:grpSpPr>
          <p:grpSp>
            <p:nvGrpSpPr>
              <p:cNvPr id="58402" name="Group 42"/>
              <p:cNvGrpSpPr/>
              <p:nvPr/>
            </p:nvGrpSpPr>
            <p:grpSpPr bwMode="auto">
              <a:xfrm>
                <a:off x="3599" y="1427"/>
                <a:ext cx="574" cy="810"/>
                <a:chOff x="2659" y="1376"/>
                <a:chExt cx="574" cy="810"/>
              </a:xfrm>
              <a:grpFill/>
            </p:grpSpPr>
            <p:grpSp>
              <p:nvGrpSpPr>
                <p:cNvPr id="58405" name="Group 43"/>
                <p:cNvGrpSpPr/>
                <p:nvPr/>
              </p:nvGrpSpPr>
              <p:grpSpPr bwMode="auto">
                <a:xfrm>
                  <a:off x="2659" y="1376"/>
                  <a:ext cx="574" cy="505"/>
                  <a:chOff x="1785" y="1369"/>
                  <a:chExt cx="574" cy="505"/>
                </a:xfrm>
                <a:grpFill/>
              </p:grpSpPr>
              <p:grpSp>
                <p:nvGrpSpPr>
                  <p:cNvPr id="58408" name="Group 44"/>
                  <p:cNvGrpSpPr/>
                  <p:nvPr/>
                </p:nvGrpSpPr>
                <p:grpSpPr bwMode="auto">
                  <a:xfrm>
                    <a:off x="1971" y="1369"/>
                    <a:ext cx="388" cy="489"/>
                    <a:chOff x="1074" y="1307"/>
                    <a:chExt cx="388" cy="489"/>
                  </a:xfrm>
                  <a:grpFill/>
                </p:grpSpPr>
                <p:sp>
                  <p:nvSpPr>
                    <p:cNvPr id="50219" name="Oval 45"/>
                    <p:cNvSpPr>
                      <a:spLocks noChangeArrowheads="1"/>
                    </p:cNvSpPr>
                    <p:nvPr/>
                  </p:nvSpPr>
                  <p:spPr bwMode="auto">
                    <a:xfrm>
                      <a:off x="1074" y="13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10</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20" name="Oval 46"/>
                    <p:cNvSpPr>
                      <a:spLocks noChangeArrowheads="1"/>
                    </p:cNvSpPr>
                    <p:nvPr/>
                  </p:nvSpPr>
                  <p:spPr bwMode="auto">
                    <a:xfrm>
                      <a:off x="1273" y="16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18</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21" name="Line 47"/>
                    <p:cNvSpPr>
                      <a:spLocks noChangeShapeType="1"/>
                    </p:cNvSpPr>
                    <p:nvPr/>
                  </p:nvSpPr>
                  <p:spPr bwMode="auto">
                    <a:xfrm>
                      <a:off x="1233" y="1467"/>
                      <a:ext cx="89" cy="188"/>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22" name="Oval 48"/>
                  <p:cNvSpPr>
                    <a:spLocks noChangeArrowheads="1"/>
                  </p:cNvSpPr>
                  <p:nvPr/>
                </p:nvSpPr>
                <p:spPr bwMode="auto">
                  <a:xfrm>
                    <a:off x="1785" y="1685"/>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3</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23" name="Line 49"/>
                  <p:cNvSpPr>
                    <a:spLocks noChangeShapeType="1"/>
                  </p:cNvSpPr>
                  <p:nvPr/>
                </p:nvSpPr>
                <p:spPr bwMode="auto">
                  <a:xfrm flipH="1">
                    <a:off x="1934" y="1555"/>
                    <a:ext cx="77" cy="167"/>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24" name="Oval 50"/>
                <p:cNvSpPr>
                  <a:spLocks noChangeArrowheads="1"/>
                </p:cNvSpPr>
                <p:nvPr/>
              </p:nvSpPr>
              <p:spPr bwMode="auto">
                <a:xfrm>
                  <a:off x="2819" y="199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8</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25" name="Line 51"/>
                <p:cNvSpPr>
                  <a:spLocks noChangeShapeType="1"/>
                </p:cNvSpPr>
                <p:nvPr/>
              </p:nvSpPr>
              <p:spPr bwMode="auto">
                <a:xfrm>
                  <a:off x="2823" y="1878"/>
                  <a:ext cx="55" cy="133"/>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26" name="Oval 52"/>
              <p:cNvSpPr>
                <a:spLocks noChangeArrowheads="1"/>
              </p:cNvSpPr>
              <p:nvPr/>
            </p:nvSpPr>
            <p:spPr bwMode="auto">
              <a:xfrm>
                <a:off x="3941" y="2040"/>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12</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0227" name="Line 53"/>
              <p:cNvSpPr>
                <a:spLocks noChangeShapeType="1"/>
              </p:cNvSpPr>
              <p:nvPr/>
            </p:nvSpPr>
            <p:spPr bwMode="auto">
              <a:xfrm flipH="1">
                <a:off x="4034" y="1911"/>
                <a:ext cx="56" cy="133"/>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28" name="Oval 54"/>
            <p:cNvSpPr>
              <a:spLocks noChangeArrowheads="1"/>
            </p:cNvSpPr>
            <p:nvPr/>
          </p:nvSpPr>
          <p:spPr bwMode="auto">
            <a:xfrm>
              <a:off x="507" y="3096"/>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2</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29" name="Line 55"/>
            <p:cNvSpPr>
              <a:spLocks noChangeShapeType="1"/>
            </p:cNvSpPr>
            <p:nvPr/>
          </p:nvSpPr>
          <p:spPr bwMode="auto">
            <a:xfrm flipH="1">
              <a:off x="678" y="2978"/>
              <a:ext cx="78" cy="155"/>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17" name="Group 56"/>
          <p:cNvGrpSpPr/>
          <p:nvPr/>
        </p:nvGrpSpPr>
        <p:grpSpPr bwMode="auto">
          <a:xfrm>
            <a:off x="7256299" y="3933030"/>
            <a:ext cx="1420157" cy="1800226"/>
            <a:chOff x="1537" y="2529"/>
            <a:chExt cx="762" cy="1134"/>
          </a:xfrm>
          <a:solidFill>
            <a:srgbClr val="7030A0"/>
          </a:solidFill>
        </p:grpSpPr>
        <p:grpSp>
          <p:nvGrpSpPr>
            <p:cNvPr id="58381" name="Group 57"/>
            <p:cNvGrpSpPr/>
            <p:nvPr/>
          </p:nvGrpSpPr>
          <p:grpSpPr bwMode="auto">
            <a:xfrm>
              <a:off x="1537" y="2529"/>
              <a:ext cx="762" cy="810"/>
              <a:chOff x="507" y="2489"/>
              <a:chExt cx="762" cy="810"/>
            </a:xfrm>
            <a:grpFill/>
          </p:grpSpPr>
          <p:grpSp>
            <p:nvGrpSpPr>
              <p:cNvPr id="58384" name="Group 58"/>
              <p:cNvGrpSpPr/>
              <p:nvPr/>
            </p:nvGrpSpPr>
            <p:grpSpPr bwMode="auto">
              <a:xfrm>
                <a:off x="695" y="2489"/>
                <a:ext cx="574" cy="810"/>
                <a:chOff x="3599" y="1427"/>
                <a:chExt cx="574" cy="810"/>
              </a:xfrm>
              <a:grpFill/>
            </p:grpSpPr>
            <p:grpSp>
              <p:nvGrpSpPr>
                <p:cNvPr id="58387" name="Group 59"/>
                <p:cNvGrpSpPr/>
                <p:nvPr/>
              </p:nvGrpSpPr>
              <p:grpSpPr bwMode="auto">
                <a:xfrm>
                  <a:off x="3599" y="1427"/>
                  <a:ext cx="574" cy="810"/>
                  <a:chOff x="2659" y="1376"/>
                  <a:chExt cx="574" cy="810"/>
                </a:xfrm>
                <a:grpFill/>
              </p:grpSpPr>
              <p:grpSp>
                <p:nvGrpSpPr>
                  <p:cNvPr id="58390" name="Group 60"/>
                  <p:cNvGrpSpPr/>
                  <p:nvPr/>
                </p:nvGrpSpPr>
                <p:grpSpPr bwMode="auto">
                  <a:xfrm>
                    <a:off x="2659" y="1376"/>
                    <a:ext cx="574" cy="505"/>
                    <a:chOff x="1785" y="1369"/>
                    <a:chExt cx="574" cy="505"/>
                  </a:xfrm>
                  <a:grpFill/>
                </p:grpSpPr>
                <p:grpSp>
                  <p:nvGrpSpPr>
                    <p:cNvPr id="58393" name="Group 61"/>
                    <p:cNvGrpSpPr/>
                    <p:nvPr/>
                  </p:nvGrpSpPr>
                  <p:grpSpPr bwMode="auto">
                    <a:xfrm>
                      <a:off x="1971" y="1369"/>
                      <a:ext cx="388" cy="489"/>
                      <a:chOff x="1074" y="1307"/>
                      <a:chExt cx="388" cy="489"/>
                    </a:xfrm>
                    <a:grpFill/>
                  </p:grpSpPr>
                  <p:sp>
                    <p:nvSpPr>
                      <p:cNvPr id="50236" name="Oval 62"/>
                      <p:cNvSpPr>
                        <a:spLocks noChangeArrowheads="1"/>
                      </p:cNvSpPr>
                      <p:nvPr/>
                    </p:nvSpPr>
                    <p:spPr bwMode="auto">
                      <a:xfrm>
                        <a:off x="1074" y="13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10</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37" name="Oval 63"/>
                      <p:cNvSpPr>
                        <a:spLocks noChangeArrowheads="1"/>
                      </p:cNvSpPr>
                      <p:nvPr/>
                    </p:nvSpPr>
                    <p:spPr bwMode="auto">
                      <a:xfrm>
                        <a:off x="1273" y="160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18</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38" name="Line 64"/>
                      <p:cNvSpPr>
                        <a:spLocks noChangeShapeType="1"/>
                      </p:cNvSpPr>
                      <p:nvPr/>
                    </p:nvSpPr>
                    <p:spPr bwMode="auto">
                      <a:xfrm>
                        <a:off x="1233" y="1467"/>
                        <a:ext cx="89" cy="188"/>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39" name="Oval 65"/>
                    <p:cNvSpPr>
                      <a:spLocks noChangeArrowheads="1"/>
                    </p:cNvSpPr>
                    <p:nvPr/>
                  </p:nvSpPr>
                  <p:spPr bwMode="auto">
                    <a:xfrm>
                      <a:off x="1785" y="1685"/>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3</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40" name="Line 66"/>
                    <p:cNvSpPr>
                      <a:spLocks noChangeShapeType="1"/>
                    </p:cNvSpPr>
                    <p:nvPr/>
                  </p:nvSpPr>
                  <p:spPr bwMode="auto">
                    <a:xfrm flipH="1">
                      <a:off x="1934" y="1555"/>
                      <a:ext cx="77" cy="167"/>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41" name="Oval 67"/>
                  <p:cNvSpPr>
                    <a:spLocks noChangeArrowheads="1"/>
                  </p:cNvSpPr>
                  <p:nvPr/>
                </p:nvSpPr>
                <p:spPr bwMode="auto">
                  <a:xfrm>
                    <a:off x="2819" y="1997"/>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8</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42" name="Line 68"/>
                  <p:cNvSpPr>
                    <a:spLocks noChangeShapeType="1"/>
                  </p:cNvSpPr>
                  <p:nvPr/>
                </p:nvSpPr>
                <p:spPr bwMode="auto">
                  <a:xfrm>
                    <a:off x="2823" y="1878"/>
                    <a:ext cx="55" cy="133"/>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43" name="Oval 69"/>
                <p:cNvSpPr>
                  <a:spLocks noChangeArrowheads="1"/>
                </p:cNvSpPr>
                <p:nvPr/>
              </p:nvSpPr>
              <p:spPr bwMode="auto">
                <a:xfrm>
                  <a:off x="3941" y="2040"/>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rPr>
                    <a:t>12</a:t>
                  </a:r>
                  <a:endParaRPr kumimoji="0" lang="en-US" altLang="zh-CN"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0244" name="Line 70"/>
                <p:cNvSpPr>
                  <a:spLocks noChangeShapeType="1"/>
                </p:cNvSpPr>
                <p:nvPr/>
              </p:nvSpPr>
              <p:spPr bwMode="auto">
                <a:xfrm flipH="1">
                  <a:off x="4034" y="1911"/>
                  <a:ext cx="56" cy="133"/>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45" name="Oval 71"/>
              <p:cNvSpPr>
                <a:spLocks noChangeArrowheads="1"/>
              </p:cNvSpPr>
              <p:nvPr/>
            </p:nvSpPr>
            <p:spPr bwMode="auto">
              <a:xfrm>
                <a:off x="507" y="3096"/>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2</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46" name="Line 72"/>
              <p:cNvSpPr>
                <a:spLocks noChangeShapeType="1"/>
              </p:cNvSpPr>
              <p:nvPr/>
            </p:nvSpPr>
            <p:spPr bwMode="auto">
              <a:xfrm flipH="1">
                <a:off x="678" y="2978"/>
                <a:ext cx="78" cy="155"/>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47" name="Oval 73"/>
            <p:cNvSpPr>
              <a:spLocks noChangeArrowheads="1"/>
            </p:cNvSpPr>
            <p:nvPr/>
          </p:nvSpPr>
          <p:spPr bwMode="auto">
            <a:xfrm>
              <a:off x="1730" y="3474"/>
              <a:ext cx="189" cy="189"/>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bg1"/>
                  </a:solidFill>
                  <a:effectLst/>
                  <a:uLnTx/>
                  <a:uFillTx/>
                  <a:latin typeface="+mn-lt"/>
                  <a:ea typeface="+mn-ea"/>
                  <a:cs typeface="+mn-ea"/>
                  <a:sym typeface="+mn-lt"/>
                </a:rPr>
                <a:t>7</a:t>
              </a:r>
              <a:endParaRPr kumimoji="0" lang="en-US" altLang="zh-CN"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0248" name="Line 74"/>
            <p:cNvSpPr>
              <a:spLocks noChangeShapeType="1"/>
            </p:cNvSpPr>
            <p:nvPr/>
          </p:nvSpPr>
          <p:spPr bwMode="auto">
            <a:xfrm flipH="1">
              <a:off x="1867" y="3343"/>
              <a:ext cx="78" cy="157"/>
            </a:xfrm>
            <a:prstGeom prst="line">
              <a:avLst/>
            </a:prstGeom>
            <a:grpFill/>
            <a:ln w="9525">
              <a:solidFill>
                <a:schemeClr val="tx1"/>
              </a:solidFill>
              <a:round/>
            </a:ln>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0249" name="Text Box 97"/>
          <p:cNvSpPr txBox="1">
            <a:spLocks noChangeArrowheads="1"/>
          </p:cNvSpPr>
          <p:nvPr/>
        </p:nvSpPr>
        <p:spPr bwMode="auto">
          <a:xfrm>
            <a:off x="238125" y="1014413"/>
            <a:ext cx="8839200"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3" indent="0" algn="l" defTabSz="914400" rtl="0" eaLnBrk="1" fontAlgn="base" latinLnBrk="0" hangingPunct="1">
              <a:lnSpc>
                <a:spcPct val="125000"/>
              </a:lnSpc>
              <a:spcBef>
                <a:spcPts val="0"/>
              </a:spcBef>
              <a:spcAft>
                <a:spcPct val="0"/>
              </a:spcAft>
              <a:buClr>
                <a:srgbClr val="FF9900"/>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从空树出发，经过一系列的查找、插入操作之后，可生成一棵二叉排序树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0250" name="Rectangle 98"/>
          <p:cNvSpPr>
            <a:spLocks noChangeArrowheads="1"/>
          </p:cNvSpPr>
          <p:nvPr/>
        </p:nvSpPr>
        <p:spPr bwMode="auto">
          <a:xfrm>
            <a:off x="765175" y="203200"/>
            <a:ext cx="5395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二叉排序树的操作－生成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9908">
                                            <p:txEl>
                                              <p:charRg st="0" end="27"/>
                                            </p:txEl>
                                          </p:spTgt>
                                        </p:tgtEl>
                                        <p:attrNameLst>
                                          <p:attrName>style.visibility</p:attrName>
                                        </p:attrNameLst>
                                      </p:cBhvr>
                                      <p:to>
                                        <p:strVal val="visible"/>
                                      </p:to>
                                    </p:set>
                                    <p:anim calcmode="lin" valueType="num">
                                      <p:cBhvr additive="base">
                                        <p:cTn id="7" dur="500" fill="hold"/>
                                        <p:tgtEl>
                                          <p:spTgt spid="1019908">
                                            <p:txEl>
                                              <p:charRg st="0" end="2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19908">
                                            <p:txEl>
                                              <p:charRg st="0" end="2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9909"/>
                                        </p:tgtEl>
                                        <p:attrNameLst>
                                          <p:attrName>style.visibility</p:attrName>
                                        </p:attrNameLst>
                                      </p:cBhvr>
                                      <p:to>
                                        <p:strVal val="visible"/>
                                      </p:to>
                                    </p:set>
                                    <p:anim calcmode="lin" valueType="num">
                                      <p:cBhvr additive="base">
                                        <p:cTn id="19" dur="500" fill="hold"/>
                                        <p:tgtEl>
                                          <p:spTgt spid="1019909"/>
                                        </p:tgtEl>
                                        <p:attrNameLst>
                                          <p:attrName>ppt_x</p:attrName>
                                        </p:attrNameLst>
                                      </p:cBhvr>
                                      <p:tavLst>
                                        <p:tav tm="0">
                                          <p:val>
                                            <p:strVal val="0-#ppt_w/2"/>
                                          </p:val>
                                        </p:tav>
                                        <p:tav tm="100000">
                                          <p:val>
                                            <p:strVal val="#ppt_x"/>
                                          </p:val>
                                        </p:tav>
                                      </p:tavLst>
                                    </p:anim>
                                    <p:anim calcmode="lin" valueType="num">
                                      <p:cBhvr additive="base">
                                        <p:cTn id="20" dur="500" fill="hold"/>
                                        <p:tgtEl>
                                          <p:spTgt spid="10199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0-#ppt_w/2"/>
                                          </p:val>
                                        </p:tav>
                                        <p:tav tm="100000">
                                          <p:val>
                                            <p:strVal val="#ppt_x"/>
                                          </p:val>
                                        </p:tav>
                                      </p:tavLst>
                                    </p:anim>
                                    <p:anim calcmode="lin" valueType="num">
                                      <p:cBhvr additive="base">
                                        <p:cTn id="32"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0-#ppt_w/2"/>
                                          </p:val>
                                        </p:tav>
                                        <p:tav tm="100000">
                                          <p:val>
                                            <p:strVal val="#ppt_x"/>
                                          </p:val>
                                        </p:tav>
                                      </p:tavLst>
                                    </p:anim>
                                    <p:anim calcmode="lin" valueType="num">
                                      <p:cBhvr additive="base">
                                        <p:cTn id="38"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0-#ppt_w/2"/>
                                          </p:val>
                                        </p:tav>
                                        <p:tav tm="100000">
                                          <p:val>
                                            <p:strVal val="#ppt_x"/>
                                          </p:val>
                                        </p:tav>
                                      </p:tavLst>
                                    </p:anim>
                                    <p:anim calcmode="lin" valueType="num">
                                      <p:cBhvr additive="base">
                                        <p:cTn id="50" dur="500" fill="hold"/>
                                        <p:tgtEl>
                                          <p:spTgt spid="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WHOOSH.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0-#ppt_w/2"/>
                                          </p:val>
                                        </p:tav>
                                        <p:tav tm="100000">
                                          <p:val>
                                            <p:strVal val="#ppt_x"/>
                                          </p:val>
                                        </p:tav>
                                      </p:tavLst>
                                    </p:anim>
                                    <p:anim calcmode="lin" valueType="num">
                                      <p:cBhvr additive="base">
                                        <p:cTn id="56"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19908" grpId="0" build="p"/>
      <p:bldP spid="101990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1"/>
          <p:cNvSpPr>
            <a:spLocks noGrp="1"/>
          </p:cNvSpPr>
          <p:nvPr>
            <p:ph type="title"/>
          </p:nvPr>
        </p:nvSpPr>
        <p:spPr>
          <a:xfrm>
            <a:off x="844550" y="236538"/>
            <a:ext cx="6400800" cy="455612"/>
          </a:xfrm>
        </p:spPr>
        <p:txBody>
          <a:bodyPr vert="horz" wrap="square" lIns="91440" tIns="45720" rIns="91440" bIns="45720" anchor="ctr" anchorCtr="0"/>
          <a:p>
            <a:r>
              <a:rPr lang="zh-CN" altLang="en-US" dirty="0"/>
              <a:t>练习</a:t>
            </a:r>
            <a:endParaRPr lang="zh-CN" altLang="en-US" dirty="0"/>
          </a:p>
        </p:txBody>
      </p:sp>
      <p:pic>
        <p:nvPicPr>
          <p:cNvPr id="4" name="图片 3"/>
          <p:cNvPicPr>
            <a:picLocks noChangeAspect="1"/>
          </p:cNvPicPr>
          <p:nvPr/>
        </p:nvPicPr>
        <p:blipFill>
          <a:blip r:embed="rId1"/>
          <a:stretch>
            <a:fillRect/>
          </a:stretch>
        </p:blipFill>
        <p:spPr>
          <a:xfrm>
            <a:off x="844550" y="1766888"/>
            <a:ext cx="5380038" cy="2208212"/>
          </a:xfrm>
          <a:prstGeom prst="rect">
            <a:avLst/>
          </a:prstGeom>
          <a:noFill/>
          <a:ln w="9525">
            <a:noFill/>
          </a:ln>
        </p:spPr>
      </p:pic>
      <p:sp>
        <p:nvSpPr>
          <p:cNvPr id="5" name="矩形 4"/>
          <p:cNvSpPr/>
          <p:nvPr/>
        </p:nvSpPr>
        <p:spPr>
          <a:xfrm>
            <a:off x="107950" y="884238"/>
            <a:ext cx="8640763" cy="708025"/>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在一棵空的二叉排序树中依次插入关键字序列为</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17</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11</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13</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21</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，请画出所得到的二叉排序树</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6" name="矩形 5"/>
          <p:cNvSpPr/>
          <p:nvPr/>
        </p:nvSpPr>
        <p:spPr>
          <a:xfrm>
            <a:off x="468313" y="4508500"/>
            <a:ext cx="8064500" cy="1308100"/>
          </a:xfrm>
          <a:prstGeom prst="rect">
            <a:avLst/>
          </a:prstGeom>
        </p:spPr>
        <p:txBody>
          <a:bodyPr>
            <a:spAutoFit/>
          </a:bodyPr>
          <a:lstStyle/>
          <a:p>
            <a:pPr marL="0" marR="0" lvl="0" indent="0" algn="l" defTabSz="914400" rtl="0" eaLnBrk="0" fontAlgn="base" latinLnBrk="0" hangingPunct="0">
              <a:lnSpc>
                <a:spcPct val="150000"/>
              </a:lnSpc>
              <a:spcBef>
                <a:spcPct val="0"/>
              </a:spcBef>
              <a:spcAft>
                <a:spcPts val="0"/>
              </a:spcAft>
              <a:buClrTx/>
              <a:buSzTx/>
              <a:buFontTx/>
              <a:buNone/>
              <a:defRPr/>
            </a:pPr>
            <a:r>
              <a:rPr kumimoji="0" lang="zh-CN" altLang="zh-CN" sz="28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验算方法：</a:t>
            </a:r>
            <a:r>
              <a:rPr kumimoji="0" lang="en-US" altLang="zh-CN" sz="28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  </a:t>
            </a:r>
            <a:r>
              <a:rPr kumimoji="0" lang="zh-CN" altLang="zh-CN" sz="28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用中序遍历应得到排序结果：</a:t>
            </a:r>
            <a:r>
              <a:rPr kumimoji="0" lang="en-US" altLang="zh-CN" sz="28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2,4,7,9,11,12,13,16,17,21</a:t>
            </a:r>
            <a:endParaRPr kumimoji="0" lang="zh-CN" altLang="zh-CN" sz="28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bwMode="auto">
          <a:xfrm>
            <a:off x="0" y="1773238"/>
            <a:ext cx="9144000" cy="4319588"/>
          </a:xfrm>
          <a:prstGeom prst="rect">
            <a:avLst/>
          </a:prstGeom>
          <a:solidFill>
            <a:srgbClr val="CCCCF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2" name="Group 98"/>
          <p:cNvGrpSpPr/>
          <p:nvPr/>
        </p:nvGrpSpPr>
        <p:grpSpPr>
          <a:xfrm>
            <a:off x="1209675" y="3127375"/>
            <a:ext cx="2209800" cy="1792288"/>
            <a:chOff x="432" y="1530"/>
            <a:chExt cx="1392" cy="1248"/>
          </a:xfrm>
        </p:grpSpPr>
        <p:sp>
          <p:nvSpPr>
            <p:cNvPr id="51211" name="Line 82"/>
            <p:cNvSpPr>
              <a:spLocks noChangeShapeType="1"/>
            </p:cNvSpPr>
            <p:nvPr/>
          </p:nvSpPr>
          <p:spPr bwMode="auto">
            <a:xfrm>
              <a:off x="1056" y="2234"/>
              <a:ext cx="192" cy="25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10" name="Line 81"/>
            <p:cNvSpPr>
              <a:spLocks noChangeShapeType="1"/>
            </p:cNvSpPr>
            <p:nvPr/>
          </p:nvSpPr>
          <p:spPr bwMode="auto">
            <a:xfrm flipH="1">
              <a:off x="720" y="2250"/>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09" name="Line 80"/>
            <p:cNvSpPr>
              <a:spLocks noChangeShapeType="1"/>
            </p:cNvSpPr>
            <p:nvPr/>
          </p:nvSpPr>
          <p:spPr bwMode="auto">
            <a:xfrm flipH="1">
              <a:off x="1045" y="1858"/>
              <a:ext cx="144" cy="1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12" name="Line 83"/>
            <p:cNvSpPr>
              <a:spLocks noChangeShapeType="1"/>
            </p:cNvSpPr>
            <p:nvPr/>
          </p:nvSpPr>
          <p:spPr bwMode="auto">
            <a:xfrm>
              <a:off x="1392" y="1819"/>
              <a:ext cx="192" cy="19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04" name="Oval 75"/>
            <p:cNvSpPr>
              <a:spLocks noChangeArrowheads="1"/>
            </p:cNvSpPr>
            <p:nvPr/>
          </p:nvSpPr>
          <p:spPr bwMode="auto">
            <a:xfrm>
              <a:off x="1104" y="1530"/>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40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05" name="Oval 76"/>
            <p:cNvSpPr>
              <a:spLocks noChangeArrowheads="1"/>
            </p:cNvSpPr>
            <p:nvPr/>
          </p:nvSpPr>
          <p:spPr bwMode="auto">
            <a:xfrm>
              <a:off x="768" y="1914"/>
              <a:ext cx="336" cy="387"/>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06" name="Oval 77"/>
            <p:cNvSpPr>
              <a:spLocks noChangeArrowheads="1"/>
            </p:cNvSpPr>
            <p:nvPr/>
          </p:nvSpPr>
          <p:spPr bwMode="auto">
            <a:xfrm>
              <a:off x="1488" y="1914"/>
              <a:ext cx="336" cy="387"/>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55</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1207" name="Oval 78"/>
            <p:cNvSpPr>
              <a:spLocks noChangeArrowheads="1"/>
            </p:cNvSpPr>
            <p:nvPr/>
          </p:nvSpPr>
          <p:spPr bwMode="auto">
            <a:xfrm>
              <a:off x="432" y="2346"/>
              <a:ext cx="336" cy="385"/>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12</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08" name="Oval 79"/>
            <p:cNvSpPr>
              <a:spLocks noChangeArrowheads="1"/>
            </p:cNvSpPr>
            <p:nvPr/>
          </p:nvSpPr>
          <p:spPr bwMode="auto">
            <a:xfrm>
              <a:off x="1152" y="2394"/>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37</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1202" name="Text Box 73"/>
          <p:cNvSpPr txBox="1">
            <a:spLocks noChangeArrowheads="1"/>
          </p:cNvSpPr>
          <p:nvPr/>
        </p:nvSpPr>
        <p:spPr bwMode="auto">
          <a:xfrm>
            <a:off x="563563" y="1017588"/>
            <a:ext cx="882015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不同插入次序的序列生成不同形态的二叉排序树</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3" name="Group 99"/>
          <p:cNvGrpSpPr/>
          <p:nvPr/>
        </p:nvGrpSpPr>
        <p:grpSpPr>
          <a:xfrm>
            <a:off x="4973638" y="2859088"/>
            <a:ext cx="2971800" cy="2819400"/>
            <a:chOff x="3024" y="1434"/>
            <a:chExt cx="1872" cy="1776"/>
          </a:xfrm>
        </p:grpSpPr>
        <p:sp>
          <p:nvSpPr>
            <p:cNvPr id="51214" name="Oval 84"/>
            <p:cNvSpPr>
              <a:spLocks noChangeArrowheads="1"/>
            </p:cNvSpPr>
            <p:nvPr/>
          </p:nvSpPr>
          <p:spPr bwMode="auto">
            <a:xfrm>
              <a:off x="3024" y="1434"/>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12</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15" name="Oval 85"/>
            <p:cNvSpPr>
              <a:spLocks noChangeArrowheads="1"/>
            </p:cNvSpPr>
            <p:nvPr/>
          </p:nvSpPr>
          <p:spPr bwMode="auto">
            <a:xfrm>
              <a:off x="3408" y="1770"/>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16" name="Oval 86"/>
            <p:cNvSpPr>
              <a:spLocks noChangeArrowheads="1"/>
            </p:cNvSpPr>
            <p:nvPr/>
          </p:nvSpPr>
          <p:spPr bwMode="auto">
            <a:xfrm>
              <a:off x="3744" y="2106"/>
              <a:ext cx="432"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37</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1217" name="Oval 87"/>
            <p:cNvSpPr>
              <a:spLocks noChangeArrowheads="1"/>
            </p:cNvSpPr>
            <p:nvPr/>
          </p:nvSpPr>
          <p:spPr bwMode="auto">
            <a:xfrm>
              <a:off x="4128" y="2490"/>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40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18" name="Oval 88"/>
            <p:cNvSpPr>
              <a:spLocks noChangeArrowheads="1"/>
            </p:cNvSpPr>
            <p:nvPr/>
          </p:nvSpPr>
          <p:spPr bwMode="auto">
            <a:xfrm>
              <a:off x="4512" y="2826"/>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55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19" name="Line 89"/>
            <p:cNvSpPr>
              <a:spLocks noChangeShapeType="1"/>
            </p:cNvSpPr>
            <p:nvPr/>
          </p:nvSpPr>
          <p:spPr bwMode="auto">
            <a:xfrm>
              <a:off x="3360" y="177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20" name="Line 90"/>
            <p:cNvSpPr>
              <a:spLocks noChangeShapeType="1"/>
            </p:cNvSpPr>
            <p:nvPr/>
          </p:nvSpPr>
          <p:spPr bwMode="auto">
            <a:xfrm>
              <a:off x="3744" y="2106"/>
              <a:ext cx="48"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21" name="Line 91"/>
            <p:cNvSpPr>
              <a:spLocks noChangeShapeType="1"/>
            </p:cNvSpPr>
            <p:nvPr/>
          </p:nvSpPr>
          <p:spPr bwMode="auto">
            <a:xfrm>
              <a:off x="4080" y="2442"/>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1222" name="Line 92"/>
            <p:cNvSpPr>
              <a:spLocks noChangeShapeType="1"/>
            </p:cNvSpPr>
            <p:nvPr/>
          </p:nvSpPr>
          <p:spPr bwMode="auto">
            <a:xfrm>
              <a:off x="4464" y="2823"/>
              <a:ext cx="96" cy="5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1223" name="Text Box 93"/>
          <p:cNvSpPr txBox="1">
            <a:spLocks noChangeArrowheads="1"/>
          </p:cNvSpPr>
          <p:nvPr/>
        </p:nvSpPr>
        <p:spPr bwMode="auto">
          <a:xfrm>
            <a:off x="955675" y="2058988"/>
            <a:ext cx="316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40</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24</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37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55</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1224" name="Line 94"/>
          <p:cNvSpPr>
            <a:spLocks noChangeShapeType="1"/>
          </p:cNvSpPr>
          <p:nvPr/>
        </p:nvSpPr>
        <p:spPr bwMode="auto">
          <a:xfrm>
            <a:off x="1077913" y="2636838"/>
            <a:ext cx="2738438" cy="0"/>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25" name="Line 95"/>
          <p:cNvSpPr>
            <a:spLocks noChangeShapeType="1"/>
          </p:cNvSpPr>
          <p:nvPr/>
        </p:nvSpPr>
        <p:spPr bwMode="auto">
          <a:xfrm>
            <a:off x="4589463" y="2636838"/>
            <a:ext cx="2819400" cy="0"/>
          </a:xfrm>
          <a:prstGeom prst="line">
            <a:avLst/>
          </a:prstGeom>
          <a:noFill/>
          <a:ln w="57150">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51226" name="Text Box 97"/>
          <p:cNvSpPr txBox="1">
            <a:spLocks noChangeArrowheads="1"/>
          </p:cNvSpPr>
          <p:nvPr/>
        </p:nvSpPr>
        <p:spPr bwMode="auto">
          <a:xfrm>
            <a:off x="4445000" y="2065338"/>
            <a:ext cx="321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24</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37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40</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55</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1227" name="Rectangle 100"/>
          <p:cNvSpPr>
            <a:spLocks noChangeArrowheads="1"/>
          </p:cNvSpPr>
          <p:nvPr/>
        </p:nvSpPr>
        <p:spPr bwMode="auto">
          <a:xfrm>
            <a:off x="790575" y="206375"/>
            <a:ext cx="5395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二叉排序树的操作－生成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1"/>
          <p:cNvSpPr>
            <a:spLocks noGrp="1"/>
          </p:cNvSpPr>
          <p:nvPr>
            <p:ph type="title"/>
          </p:nvPr>
        </p:nvSpPr>
        <p:spPr>
          <a:xfrm>
            <a:off x="844550" y="236538"/>
            <a:ext cx="6400800" cy="455612"/>
          </a:xfrm>
        </p:spPr>
        <p:txBody>
          <a:bodyPr vert="horz" wrap="square" lIns="91440" tIns="45720" rIns="91440" bIns="45720" anchor="ctr" anchorCtr="0"/>
          <a:p>
            <a:r>
              <a:rPr lang="zh-CN" altLang="en-US" dirty="0"/>
              <a:t>二叉排序树的生成</a:t>
            </a:r>
            <a:endParaRPr lang="zh-CN" altLang="en-US" dirty="0"/>
          </a:p>
        </p:txBody>
      </p:sp>
      <p:sp>
        <p:nvSpPr>
          <p:cNvPr id="4" name="动作按钮: 前进或下一项 3">
            <a:hlinkClick r:id="rId1" action="ppaction://hlinkfile" highlightClick="1"/>
          </p:cNvPr>
          <p:cNvSpPr/>
          <p:nvPr/>
        </p:nvSpPr>
        <p:spPr bwMode="auto">
          <a:xfrm>
            <a:off x="4859338" y="268288"/>
            <a:ext cx="703263" cy="392113"/>
          </a:xfrm>
          <a:prstGeom prst="actionButtonForwardNex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仿宋_GB2312" panose="02010609030101010101" pitchFamily="49" charset="-122"/>
              <a:cs typeface="+mn-cs"/>
            </a:endParaRPr>
          </a:p>
        </p:txBody>
      </p:sp>
      <p:sp>
        <p:nvSpPr>
          <p:cNvPr id="68612" name="矩形 2"/>
          <p:cNvSpPr/>
          <p:nvPr/>
        </p:nvSpPr>
        <p:spPr>
          <a:xfrm>
            <a:off x="611188" y="1125538"/>
            <a:ext cx="7921625" cy="3476625"/>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r>
              <a:rPr lang="en-US" altLang="zh-CN" sz="2000" dirty="0">
                <a:ea typeface="楷体_GB2312"/>
              </a:rPr>
              <a:t>void CreateBST(BSTree &amp;T ) {</a:t>
            </a:r>
            <a:endParaRPr lang="en-US" altLang="zh-CN" sz="2000" dirty="0">
              <a:ea typeface="楷体_GB2312"/>
            </a:endParaRPr>
          </a:p>
          <a:p>
            <a:pPr lvl="0" indent="0">
              <a:lnSpc>
                <a:spcPct val="100000"/>
              </a:lnSpc>
            </a:pPr>
            <a:r>
              <a:rPr lang="en-US" altLang="zh-CN" sz="2000" dirty="0">
                <a:ea typeface="楷体_GB2312"/>
              </a:rPr>
              <a:t>  //</a:t>
            </a:r>
            <a:r>
              <a:rPr lang="zh-CN" altLang="en-US" sz="2000" dirty="0">
                <a:ea typeface="楷体_GB2312"/>
              </a:rPr>
              <a:t>依次读入一个关键字为</a:t>
            </a:r>
            <a:r>
              <a:rPr lang="en-US" altLang="zh-CN" sz="2000" dirty="0">
                <a:ea typeface="楷体_GB2312"/>
              </a:rPr>
              <a:t>key</a:t>
            </a:r>
            <a:r>
              <a:rPr lang="zh-CN" altLang="en-US" sz="2000" dirty="0">
                <a:ea typeface="楷体_GB2312"/>
              </a:rPr>
              <a:t>的结点，将此结点插入二叉排序树</a:t>
            </a:r>
            <a:r>
              <a:rPr lang="en-US" altLang="zh-CN" sz="2000" dirty="0">
                <a:ea typeface="楷体_GB2312"/>
              </a:rPr>
              <a:t>T</a:t>
            </a:r>
            <a:r>
              <a:rPr lang="zh-CN" altLang="en-US" sz="2000" dirty="0">
                <a:ea typeface="楷体_GB2312"/>
              </a:rPr>
              <a:t>中</a:t>
            </a:r>
            <a:endParaRPr lang="zh-CN" altLang="en-US" sz="2000" dirty="0">
              <a:ea typeface="楷体_GB2312"/>
            </a:endParaRPr>
          </a:p>
          <a:p>
            <a:pPr lvl="0" indent="0">
              <a:lnSpc>
                <a:spcPct val="100000"/>
              </a:lnSpc>
            </a:pPr>
            <a:r>
              <a:rPr lang="zh-CN" altLang="en-US" sz="2000" dirty="0">
                <a:ea typeface="楷体_GB2312"/>
              </a:rPr>
              <a:t>  </a:t>
            </a:r>
            <a:r>
              <a:rPr lang="en-US" altLang="zh-CN" sz="2000" dirty="0">
                <a:ea typeface="楷体_GB2312"/>
              </a:rPr>
              <a:t>T=NULL;</a:t>
            </a:r>
            <a:endParaRPr lang="en-US" altLang="zh-CN" sz="2000" dirty="0">
              <a:ea typeface="楷体_GB2312"/>
            </a:endParaRPr>
          </a:p>
          <a:p>
            <a:pPr lvl="0" indent="0">
              <a:lnSpc>
                <a:spcPct val="100000"/>
              </a:lnSpc>
            </a:pPr>
            <a:r>
              <a:rPr lang="en-US" altLang="zh-CN" sz="2000" dirty="0">
                <a:ea typeface="楷体_GB2312"/>
              </a:rPr>
              <a:t>  ElemType e;</a:t>
            </a:r>
            <a:endParaRPr lang="en-US" altLang="zh-CN" sz="2000" dirty="0">
              <a:ea typeface="楷体_GB2312"/>
            </a:endParaRPr>
          </a:p>
          <a:p>
            <a:pPr lvl="0" indent="0">
              <a:lnSpc>
                <a:spcPct val="100000"/>
              </a:lnSpc>
            </a:pPr>
            <a:r>
              <a:rPr lang="en-US" altLang="zh-CN" sz="2000" dirty="0">
                <a:ea typeface="楷体_GB2312"/>
              </a:rPr>
              <a:t>  cin&gt;&gt;e.key;        </a:t>
            </a:r>
            <a:endParaRPr lang="en-US" altLang="zh-CN" sz="2000" dirty="0">
              <a:ea typeface="楷体_GB2312"/>
            </a:endParaRPr>
          </a:p>
          <a:p>
            <a:pPr lvl="0" indent="0">
              <a:lnSpc>
                <a:spcPct val="100000"/>
              </a:lnSpc>
            </a:pPr>
            <a:r>
              <a:rPr lang="en-US" altLang="zh-CN" sz="2000" dirty="0">
                <a:ea typeface="楷体_GB2312"/>
              </a:rPr>
              <a:t>  while(e.key!=ENDFLAG){   	//ENDFLAG</a:t>
            </a:r>
            <a:r>
              <a:rPr lang="zh-CN" altLang="en-US" sz="2000" dirty="0">
                <a:ea typeface="楷体_GB2312"/>
              </a:rPr>
              <a:t>为自定义常量，作为输入结束标志</a:t>
            </a:r>
            <a:endParaRPr lang="zh-CN" altLang="en-US" sz="2000" dirty="0">
              <a:ea typeface="楷体_GB2312"/>
            </a:endParaRPr>
          </a:p>
          <a:p>
            <a:pPr lvl="0" indent="0">
              <a:lnSpc>
                <a:spcPct val="100000"/>
              </a:lnSpc>
            </a:pPr>
            <a:r>
              <a:rPr lang="zh-CN" altLang="en-US" sz="2000" dirty="0">
                <a:ea typeface="楷体_GB2312"/>
              </a:rPr>
              <a:t>    </a:t>
            </a:r>
            <a:r>
              <a:rPr lang="en-US" altLang="zh-CN" sz="2000" dirty="0">
                <a:ea typeface="楷体_GB2312"/>
              </a:rPr>
              <a:t>InsertBST(T, e);          	//</a:t>
            </a:r>
            <a:r>
              <a:rPr lang="zh-CN" altLang="en-US" sz="2000" dirty="0">
                <a:ea typeface="楷体_GB2312"/>
              </a:rPr>
              <a:t>将此结点插入二叉排序树</a:t>
            </a:r>
            <a:r>
              <a:rPr lang="en-US" altLang="zh-CN" sz="2000" dirty="0">
                <a:ea typeface="楷体_GB2312"/>
              </a:rPr>
              <a:t>T</a:t>
            </a:r>
            <a:r>
              <a:rPr lang="zh-CN" altLang="en-US" sz="2000" dirty="0">
                <a:ea typeface="楷体_GB2312"/>
              </a:rPr>
              <a:t>中</a:t>
            </a:r>
            <a:endParaRPr lang="zh-CN" altLang="en-US" sz="2000" dirty="0">
              <a:ea typeface="楷体_GB2312"/>
            </a:endParaRPr>
          </a:p>
          <a:p>
            <a:pPr lvl="0" indent="0">
              <a:lnSpc>
                <a:spcPct val="100000"/>
              </a:lnSpc>
            </a:pPr>
            <a:r>
              <a:rPr lang="zh-CN" altLang="en-US" sz="2000" dirty="0">
                <a:ea typeface="楷体_GB2312"/>
              </a:rPr>
              <a:t>    </a:t>
            </a:r>
            <a:r>
              <a:rPr lang="en-US" altLang="zh-CN" sz="2000" dirty="0">
                <a:ea typeface="楷体_GB2312"/>
              </a:rPr>
              <a:t>cin&gt;&gt;e.key;			</a:t>
            </a:r>
            <a:endParaRPr lang="en-US" altLang="zh-CN" sz="2000" dirty="0">
              <a:ea typeface="楷体_GB2312"/>
            </a:endParaRPr>
          </a:p>
          <a:p>
            <a:pPr lvl="0" indent="0">
              <a:lnSpc>
                <a:spcPct val="100000"/>
              </a:lnSpc>
            </a:pPr>
            <a:r>
              <a:rPr lang="en-US" altLang="zh-CN" sz="2000" dirty="0">
                <a:ea typeface="楷体_GB2312"/>
              </a:rPr>
              <a:t>  }//while            </a:t>
            </a:r>
            <a:endParaRPr lang="en-US" altLang="zh-CN" sz="2000" dirty="0">
              <a:ea typeface="楷体_GB2312"/>
            </a:endParaRPr>
          </a:p>
          <a:p>
            <a:pPr lvl="0" indent="0">
              <a:lnSpc>
                <a:spcPct val="100000"/>
              </a:lnSpc>
            </a:pPr>
            <a:r>
              <a:rPr lang="en-US" altLang="zh-CN" sz="2000" dirty="0">
                <a:ea typeface="楷体_GB2312"/>
              </a:rPr>
              <a:t>}//CreatBST</a:t>
            </a:r>
            <a:endParaRPr lang="en-US" altLang="zh-CN" sz="2000" dirty="0">
              <a:ea typeface="楷体_GB231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4"/>
          <p:cNvSpPr/>
          <p:nvPr/>
        </p:nvSpPr>
        <p:spPr>
          <a:xfrm>
            <a:off x="323850" y="1196975"/>
            <a:ext cx="8281988" cy="4103688"/>
          </a:xfrm>
          <a:prstGeom prst="rect">
            <a:avLst/>
          </a:prstGeom>
          <a:solidFill>
            <a:srgbClr val="CCCCFF"/>
          </a:solidFill>
          <a:ln w="9525" cap="flat" cmpd="sng">
            <a:solidFill>
              <a:srgbClr val="0037E8"/>
            </a:solidFill>
            <a:prstDash val="solid"/>
            <a:miter/>
            <a:headEnd type="none" w="med" len="med"/>
            <a:tailEnd type="none" w="med" len="med"/>
          </a:ln>
          <a:effectLst>
            <a:outerShdw dist="107763" dir="18900000" algn="ctr" rotWithShape="0">
              <a:srgbClr val="808080"/>
            </a:outerShdw>
          </a:effectLst>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457200" lvl="0" indent="-457200">
              <a:lnSpc>
                <a:spcPct val="150000"/>
              </a:lnSpc>
            </a:pPr>
            <a:r>
              <a:rPr lang="en-US" altLang="zh-CN" sz="2800" dirty="0">
                <a:ea typeface="楷体_GB2312"/>
              </a:rPr>
              <a:t>1.</a:t>
            </a:r>
            <a:r>
              <a:rPr lang="zh-CN" altLang="en-US" sz="2800" dirty="0">
                <a:ea typeface="楷体_GB2312"/>
              </a:rPr>
              <a:t>了解查找基本概念</a:t>
            </a:r>
            <a:endParaRPr lang="zh-CN" altLang="en-US" sz="2800" dirty="0">
              <a:ea typeface="楷体_GB2312"/>
            </a:endParaRPr>
          </a:p>
          <a:p>
            <a:pPr marL="457200" lvl="0" indent="-457200">
              <a:lnSpc>
                <a:spcPct val="150000"/>
              </a:lnSpc>
            </a:pPr>
            <a:r>
              <a:rPr lang="en-US" altLang="zh-CN" sz="2800" dirty="0">
                <a:ea typeface="楷体_GB2312"/>
              </a:rPr>
              <a:t>2.</a:t>
            </a:r>
            <a:r>
              <a:rPr lang="zh-CN" altLang="en-US" sz="2800" dirty="0">
                <a:ea typeface="楷体_GB2312"/>
              </a:rPr>
              <a:t>掌握顺序表、有序表、树表和哈希表主要操作及平均查找长度的分析方法；</a:t>
            </a:r>
            <a:endParaRPr lang="zh-CN" altLang="en-US" sz="2800" dirty="0">
              <a:ea typeface="楷体_GB2312"/>
            </a:endParaRPr>
          </a:p>
          <a:p>
            <a:pPr marL="457200" lvl="0" indent="-457200">
              <a:lnSpc>
                <a:spcPct val="150000"/>
              </a:lnSpc>
            </a:pPr>
            <a:r>
              <a:rPr lang="en-US" altLang="zh-CN" sz="2800" dirty="0">
                <a:ea typeface="楷体_GB2312"/>
              </a:rPr>
              <a:t>3.</a:t>
            </a:r>
            <a:r>
              <a:rPr lang="zh-CN" altLang="en-US" sz="2800" dirty="0">
                <a:ea typeface="楷体_GB2312"/>
              </a:rPr>
              <a:t>理解各种查找算法优缺点并加以应用。</a:t>
            </a:r>
            <a:endParaRPr lang="zh-CN" altLang="en-US" sz="2800" dirty="0">
              <a:ea typeface="楷体_GB2312"/>
            </a:endParaRPr>
          </a:p>
          <a:p>
            <a:pPr marL="1371600" lvl="2" indent="-457200">
              <a:lnSpc>
                <a:spcPct val="150000"/>
              </a:lnSpc>
              <a:spcBef>
                <a:spcPct val="0"/>
              </a:spcBef>
              <a:buNone/>
            </a:pPr>
            <a:r>
              <a:rPr lang="zh-CN" altLang="en-US" sz="2800" dirty="0">
                <a:solidFill>
                  <a:srgbClr val="000000"/>
                </a:solidFill>
                <a:ea typeface="楷体_GB2312"/>
              </a:rPr>
              <a:t>   </a:t>
            </a:r>
            <a:endParaRPr lang="zh-CN" altLang="en-US" sz="2800" dirty="0">
              <a:solidFill>
                <a:srgbClr val="FF3300"/>
              </a:solidFill>
              <a:ea typeface="楷体_GB2312"/>
              <a:sym typeface="Symbol" panose="05050102010706020507" pitchFamily="18" charset="2"/>
            </a:endParaRPr>
          </a:p>
        </p:txBody>
      </p:sp>
      <p:sp>
        <p:nvSpPr>
          <p:cNvPr id="21507" name="标题 1"/>
          <p:cNvSpPr>
            <a:spLocks noGrp="1"/>
          </p:cNvSpPr>
          <p:nvPr>
            <p:ph type="title"/>
          </p:nvPr>
        </p:nvSpPr>
        <p:spPr/>
        <p:txBody>
          <a:bodyPr vert="horz" wrap="square" lIns="91440" tIns="45720" rIns="91440" bIns="45720" anchor="ctr" anchorCtr="0"/>
          <a:p>
            <a:r>
              <a:rPr lang="zh-CN" altLang="en-US" dirty="0"/>
              <a:t>教学目标</a:t>
            </a:r>
            <a:endParaRPr lang="zh-CN" altLang="en-US" dirty="0"/>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4"/>
          <p:cNvSpPr>
            <a:spLocks noChangeArrowheads="1"/>
          </p:cNvSpPr>
          <p:nvPr/>
        </p:nvSpPr>
        <p:spPr bwMode="auto">
          <a:xfrm>
            <a:off x="827088" y="220663"/>
            <a:ext cx="64039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二叉排序树的操作－删除</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 name="椭圆 6"/>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6" name="椭圆 6"/>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7" name="椭圆 11"/>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8" name="矩形 7"/>
          <p:cNvSpPr>
            <a:spLocks noChangeArrowheads="1"/>
          </p:cNvSpPr>
          <p:nvPr/>
        </p:nvSpPr>
        <p:spPr bwMode="auto">
          <a:xfrm>
            <a:off x="3175" y="2312988"/>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marL="0" marR="0" lvl="0" indent="0" algn="just" defTabSz="914400" rtl="0" eaLnBrk="1" fontAlgn="base" latinLnBrk="0" hangingPunct="1">
              <a:lnSpc>
                <a:spcPct val="130000"/>
              </a:lnSpc>
              <a:spcBef>
                <a:spcPts val="600"/>
              </a:spcBef>
              <a:spcAft>
                <a:spcPts val="600"/>
              </a:spcAft>
              <a:buClrTx/>
              <a:buSzTx/>
              <a:buFontTx/>
              <a:buNone/>
              <a:defRPr/>
            </a:pPr>
            <a:endParaRPr kumimoji="0" lang="zh-CN" altLang="en-US" sz="2800" b="1" i="0" u="none" strike="noStrike" kern="120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9" name="圆角矩形 15"/>
          <p:cNvSpPr>
            <a:spLocks noChangeArrowheads="1"/>
          </p:cNvSpPr>
          <p:nvPr/>
        </p:nvSpPr>
        <p:spPr bwMode="auto">
          <a:xfrm>
            <a:off x="334963" y="2198688"/>
            <a:ext cx="492125" cy="2525713"/>
          </a:xfrm>
          <a:custGeom>
            <a:avLst/>
            <a:gdLst>
              <a:gd name="T0" fmla="*/ 11872 w 738285"/>
              <a:gd name="T1" fmla="*/ 19557 h 4248500"/>
              <a:gd name="T2" fmla="*/ 1644 w 738285"/>
              <a:gd name="T3" fmla="*/ 1 h 4248500"/>
              <a:gd name="T4" fmla="*/ 82944 w 738285"/>
              <a:gd name="T5" fmla="*/ 1 h 4248500"/>
              <a:gd name="T6" fmla="*/ 97159 w 738285"/>
              <a:gd name="T7" fmla="*/ 14458 h 4248500"/>
              <a:gd name="T8" fmla="*/ 97159 w 738285"/>
              <a:gd name="T9" fmla="*/ 554146 h 4248500"/>
              <a:gd name="T10" fmla="*/ 82944 w 738285"/>
              <a:gd name="T11" fmla="*/ 568602 h 4248500"/>
              <a:gd name="T12" fmla="*/ 4777 w 738285"/>
              <a:gd name="T13" fmla="*/ 568602 h 4248500"/>
              <a:gd name="T14" fmla="*/ 11872 w 738285"/>
              <a:gd name="T15" fmla="*/ 554146 h 4248500"/>
              <a:gd name="T16" fmla="*/ 11872 w 738285"/>
              <a:gd name="T17" fmla="*/ 19557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eaVert" lIns="7200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椭圆 11"/>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13" name="圆角矩形 15"/>
          <p:cNvSpPr>
            <a:spLocks noChangeArrowheads="1"/>
          </p:cNvSpPr>
          <p:nvPr/>
        </p:nvSpPr>
        <p:spPr bwMode="auto">
          <a:xfrm>
            <a:off x="1004888" y="2189163"/>
            <a:ext cx="492125" cy="2525713"/>
          </a:xfrm>
          <a:custGeom>
            <a:avLst/>
            <a:gdLst>
              <a:gd name="T0" fmla="*/ 11872 w 738285"/>
              <a:gd name="T1" fmla="*/ 19557 h 4248500"/>
              <a:gd name="T2" fmla="*/ 1644 w 738285"/>
              <a:gd name="T3" fmla="*/ 1 h 4248500"/>
              <a:gd name="T4" fmla="*/ 82944 w 738285"/>
              <a:gd name="T5" fmla="*/ 1 h 4248500"/>
              <a:gd name="T6" fmla="*/ 97159 w 738285"/>
              <a:gd name="T7" fmla="*/ 14458 h 4248500"/>
              <a:gd name="T8" fmla="*/ 97159 w 738285"/>
              <a:gd name="T9" fmla="*/ 554146 h 4248500"/>
              <a:gd name="T10" fmla="*/ 82944 w 738285"/>
              <a:gd name="T11" fmla="*/ 568602 h 4248500"/>
              <a:gd name="T12" fmla="*/ 4777 w 738285"/>
              <a:gd name="T13" fmla="*/ 568602 h 4248500"/>
              <a:gd name="T14" fmla="*/ 11872 w 738285"/>
              <a:gd name="T15" fmla="*/ 554146 h 4248500"/>
              <a:gd name="T16" fmla="*/ 11872 w 738285"/>
              <a:gd name="T17" fmla="*/ 19557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14:hiddenLine>
            </a:ext>
          </a:extLst>
        </p:spPr>
        <p:txBody>
          <a:bodyPr vert="eaVert" lIns="7200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0933" name="Rectangle 5"/>
          <p:cNvSpPr>
            <a:spLocks noGrp="1" noChangeArrowheads="1"/>
          </p:cNvSpPr>
          <p:nvPr>
            <p:ph idx="1" hasCustomPrompt="1"/>
          </p:nvPr>
        </p:nvSpPr>
        <p:spPr>
          <a:xfrm>
            <a:off x="1522413" y="2928938"/>
            <a:ext cx="7183438" cy="1065213"/>
          </a:xfrm>
        </p:spPr>
        <p:txBody>
          <a:bodyPr vert="horz" wrap="square" lIns="91440" tIns="45720" rIns="91440" bIns="45720" numCol="1" anchor="t" anchorCtr="0" compatLnSpc="1"/>
          <a:lstStyle/>
          <a:p>
            <a:pPr marL="0" marR="0" lvl="0" indent="538480" algn="l" defTabSz="914400" rtl="0" eaLnBrk="0" fontAlgn="base" latinLnBrk="0" hangingPunct="0">
              <a:lnSpc>
                <a:spcPct val="130000"/>
              </a:lnSpc>
              <a:spcBef>
                <a:spcPct val="0"/>
              </a:spcBef>
              <a:spcAft>
                <a:spcPct val="0"/>
              </a:spcAft>
              <a:buClrTx/>
              <a:buSzTx/>
              <a:buFontTx/>
              <a:buNone/>
              <a:defRPr/>
            </a:pPr>
            <a:r>
              <a:rPr kumimoji="1" lang="zh-CN" altLang="en-US" sz="2400" b="0" i="0" u="none" strike="noStrike" kern="0" cap="none" spc="0" normalizeH="0" baseline="0" noProof="0" dirty="0">
                <a:ln>
                  <a:noFill/>
                </a:ln>
                <a:solidFill>
                  <a:schemeClr val="tx1"/>
                </a:solidFill>
                <a:effectLst/>
                <a:uLnTx/>
                <a:uFillTx/>
                <a:latin typeface="+mn-lt"/>
                <a:ea typeface="+mn-ea"/>
                <a:cs typeface="+mn-ea"/>
                <a:sym typeface="+mn-lt"/>
              </a:rPr>
              <a:t>将因删除结点而断开的二叉链表重新链接起来</a:t>
            </a:r>
            <a:endParaRPr kumimoji="1" lang="zh-CN" altLang="en-US" sz="2400" b="0" i="0" u="none" strike="noStrike" kern="0" cap="none" spc="0" normalizeH="0" baseline="0" noProof="0" dirty="0">
              <a:ln>
                <a:noFill/>
              </a:ln>
              <a:solidFill>
                <a:schemeClr val="tx1"/>
              </a:solidFill>
              <a:effectLst/>
              <a:uLnTx/>
              <a:uFillTx/>
              <a:latin typeface="+mn-lt"/>
              <a:ea typeface="+mn-ea"/>
              <a:cs typeface="+mn-ea"/>
              <a:sym typeface="+mn-lt"/>
            </a:endParaRPr>
          </a:p>
          <a:p>
            <a:pPr marL="0" marR="0" lvl="0" indent="538480" algn="l" defTabSz="914400" rtl="0" eaLnBrk="0" fontAlgn="base" latinLnBrk="0" hangingPunct="0">
              <a:lnSpc>
                <a:spcPct val="130000"/>
              </a:lnSpc>
              <a:spcBef>
                <a:spcPct val="0"/>
              </a:spcBef>
              <a:spcAft>
                <a:spcPct val="0"/>
              </a:spcAft>
              <a:buClrTx/>
              <a:buSzTx/>
              <a:buFontTx/>
              <a:buNone/>
              <a:defRPr/>
            </a:pPr>
            <a:r>
              <a:rPr kumimoji="1" lang="zh-CN" altLang="en-US" sz="2400" b="0" i="0" u="none" strike="noStrike" kern="0" cap="none" spc="0" normalizeH="0" baseline="0" noProof="0" dirty="0">
                <a:ln>
                  <a:noFill/>
                </a:ln>
                <a:solidFill>
                  <a:schemeClr val="tx1"/>
                </a:solidFill>
                <a:effectLst/>
                <a:uLnTx/>
                <a:uFillTx/>
                <a:latin typeface="+mn-lt"/>
                <a:ea typeface="+mn-ea"/>
                <a:cs typeface="+mn-ea"/>
                <a:sym typeface="+mn-lt"/>
              </a:rPr>
              <a:t>防止重新链接后树的高度增加</a:t>
            </a:r>
            <a:endParaRPr kumimoji="1" lang="zh-CN" altLang="en-US" sz="2400" b="0" i="0" u="none" strike="noStrike" kern="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1"/>
          <p:cNvSpPr>
            <a:spLocks noGrp="1"/>
          </p:cNvSpPr>
          <p:nvPr>
            <p:ph type="title"/>
          </p:nvPr>
        </p:nvSpPr>
        <p:spPr>
          <a:xfrm>
            <a:off x="844550" y="236538"/>
            <a:ext cx="6400800" cy="455612"/>
          </a:xfrm>
        </p:spPr>
        <p:txBody>
          <a:bodyPr vert="horz" wrap="square" lIns="91440" tIns="45720" rIns="91440" bIns="45720" anchor="ctr" anchorCtr="0"/>
          <a:p>
            <a:r>
              <a:rPr lang="en-US" altLang="zh-CN" dirty="0"/>
              <a:t>(1)</a:t>
            </a:r>
            <a:r>
              <a:rPr lang="zh-CN" altLang="en-US" dirty="0"/>
              <a:t>、删除结点为叶子结点</a:t>
            </a:r>
            <a:endParaRPr lang="zh-CN" altLang="en-US" dirty="0"/>
          </a:p>
        </p:txBody>
      </p:sp>
      <p:pic>
        <p:nvPicPr>
          <p:cNvPr id="70659" name="内容占位符 4"/>
          <p:cNvPicPr>
            <a:picLocks noGrp="1" noChangeAspect="1"/>
          </p:cNvPicPr>
          <p:nvPr>
            <p:ph idx="1" hasCustomPrompt="1"/>
          </p:nvPr>
        </p:nvPicPr>
        <p:blipFill>
          <a:blip r:embed="rId1"/>
          <a:srcRect/>
          <a:stretch>
            <a:fillRect/>
          </a:stretch>
        </p:blipFill>
        <p:spPr>
          <a:xfrm>
            <a:off x="468313" y="3498850"/>
            <a:ext cx="5930900" cy="2146300"/>
          </a:xfrm>
        </p:spPr>
      </p:pic>
      <p:sp>
        <p:nvSpPr>
          <p:cNvPr id="70660" name="矩形 5"/>
          <p:cNvSpPr/>
          <p:nvPr/>
        </p:nvSpPr>
        <p:spPr>
          <a:xfrm>
            <a:off x="323850" y="908050"/>
            <a:ext cx="7848600" cy="2346325"/>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50000"/>
              </a:lnSpc>
            </a:pPr>
            <a:r>
              <a:rPr lang="zh-CN" altLang="en-US" sz="2000" dirty="0">
                <a:ea typeface="楷体_GB2312"/>
              </a:rPr>
              <a:t>删除的结点没有左子树也没有右子树，也就是删除的结点为叶子结点。这种情况下我们有可以细分为两类，一种是该叶子结点就是二叉排序树的根节点，也就是二叉排序树中只有一个节点的情况。只需要将</a:t>
            </a:r>
            <a:r>
              <a:rPr lang="en-US" altLang="zh-CN" sz="2000" dirty="0">
                <a:ea typeface="楷体_GB2312"/>
              </a:rPr>
              <a:t>root</a:t>
            </a:r>
            <a:r>
              <a:rPr lang="zh-CN" altLang="en-US" sz="2000" dirty="0">
                <a:ea typeface="楷体_GB2312"/>
              </a:rPr>
              <a:t>指针置为空即可。再一种情况是删除的叶子节点有父节点，直接将父节点连接该删除节点的指针置空即可。示意图如下所示：</a:t>
            </a:r>
            <a:endParaRPr lang="zh-CN" altLang="en-US" sz="2000" dirty="0">
              <a:ea typeface="楷体_GB231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xfrm>
            <a:off x="844550" y="236538"/>
            <a:ext cx="6400800" cy="455612"/>
          </a:xfrm>
        </p:spPr>
        <p:txBody>
          <a:bodyPr vert="horz" wrap="square" lIns="91440" tIns="45720" rIns="91440" bIns="45720" anchor="ctr" anchorCtr="0"/>
          <a:p>
            <a:r>
              <a:rPr lang="en-US" altLang="zh-CN" dirty="0"/>
              <a:t>(1)</a:t>
            </a:r>
            <a:r>
              <a:rPr lang="zh-CN" altLang="en-US" dirty="0"/>
              <a:t>、删除结点为叶子结点</a:t>
            </a:r>
            <a:endParaRPr lang="zh-CN" altLang="en-US" dirty="0"/>
          </a:p>
        </p:txBody>
      </p:sp>
      <p:pic>
        <p:nvPicPr>
          <p:cNvPr id="71683" name="内容占位符 4"/>
          <p:cNvPicPr>
            <a:picLocks noGrp="1" noChangeAspect="1"/>
          </p:cNvPicPr>
          <p:nvPr>
            <p:ph idx="1" hasCustomPrompt="1"/>
          </p:nvPr>
        </p:nvPicPr>
        <p:blipFill>
          <a:blip r:embed="rId1"/>
          <a:srcRect/>
          <a:stretch>
            <a:fillRect/>
          </a:stretch>
        </p:blipFill>
        <p:spPr>
          <a:xfrm>
            <a:off x="468313" y="3498850"/>
            <a:ext cx="5930900" cy="2146300"/>
          </a:xfrm>
        </p:spPr>
      </p:pic>
      <p:sp>
        <p:nvSpPr>
          <p:cNvPr id="71684" name="矩形 5"/>
          <p:cNvSpPr/>
          <p:nvPr/>
        </p:nvSpPr>
        <p:spPr>
          <a:xfrm>
            <a:off x="323850" y="908050"/>
            <a:ext cx="7848600" cy="2346325"/>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50000"/>
              </a:lnSpc>
            </a:pPr>
            <a:r>
              <a:rPr lang="zh-CN" altLang="en-US" sz="2000" dirty="0">
                <a:ea typeface="楷体_GB2312"/>
              </a:rPr>
              <a:t>删除的结点没有左子树也没有右子树，也就是删除的结点为叶子结点。这种情况下我们有可以细分为两类，一种是该叶子结点就是二叉排序树的根节点，也就是二叉排序树中只有一个节点的情况。只需要将</a:t>
            </a:r>
            <a:r>
              <a:rPr lang="en-US" altLang="zh-CN" sz="2000" dirty="0">
                <a:ea typeface="楷体_GB2312"/>
              </a:rPr>
              <a:t>root</a:t>
            </a:r>
            <a:r>
              <a:rPr lang="zh-CN" altLang="en-US" sz="2000" dirty="0">
                <a:ea typeface="楷体_GB2312"/>
              </a:rPr>
              <a:t>指针置为空即可。再一种情况是删除的叶子节点有父节点，直接将父节点连接该删除节点的指针置空即可。示意图如下所示：</a:t>
            </a:r>
            <a:endParaRPr lang="zh-CN" altLang="en-US" sz="2000" dirty="0">
              <a:ea typeface="楷体_GB231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1"/>
          <p:cNvSpPr>
            <a:spLocks noGrp="1"/>
          </p:cNvSpPr>
          <p:nvPr>
            <p:ph type="title"/>
          </p:nvPr>
        </p:nvSpPr>
        <p:spPr>
          <a:xfrm>
            <a:off x="844550" y="236538"/>
            <a:ext cx="6400800" cy="455612"/>
          </a:xfrm>
        </p:spPr>
        <p:txBody>
          <a:bodyPr vert="horz" wrap="square" lIns="91440" tIns="45720" rIns="91440" bIns="45720" anchor="ctr" anchorCtr="0"/>
          <a:p>
            <a:r>
              <a:rPr lang="en-US" altLang="zh-CN" dirty="0"/>
              <a:t>(2)</a:t>
            </a:r>
            <a:r>
              <a:rPr lang="zh-CN" altLang="en-US" dirty="0"/>
              <a:t>、删除的节点只有左子树的情况</a:t>
            </a:r>
            <a:endParaRPr lang="zh-CN" altLang="en-US" dirty="0"/>
          </a:p>
        </p:txBody>
      </p:sp>
      <p:sp>
        <p:nvSpPr>
          <p:cNvPr id="72707" name="内容占位符 2"/>
          <p:cNvSpPr>
            <a:spLocks noGrp="1"/>
          </p:cNvSpPr>
          <p:nvPr>
            <p:ph idx="1" hasCustomPrompt="1"/>
          </p:nvPr>
        </p:nvSpPr>
        <p:spPr>
          <a:xfrm>
            <a:off x="55563" y="809625"/>
            <a:ext cx="8251825" cy="2592388"/>
          </a:xfrm>
        </p:spPr>
        <p:txBody>
          <a:bodyPr vert="horz" wrap="square" lIns="91440" tIns="45720" rIns="91440" bIns="45720" anchor="t" anchorCtr="0"/>
          <a:p>
            <a:pPr>
              <a:lnSpc>
                <a:spcPct val="150000"/>
              </a:lnSpc>
            </a:pPr>
            <a:r>
              <a:rPr lang="zh-CN" altLang="en-US" sz="2000" dirty="0"/>
              <a:t>该情况也可以细分为两类，一种是该删除的结点没有父节点，也就删除的节点为根节点，我们需要将根节点的</a:t>
            </a:r>
            <a:r>
              <a:rPr lang="en-US" altLang="zh-CN" sz="2000" dirty="0"/>
              <a:t>root</a:t>
            </a:r>
            <a:r>
              <a:rPr lang="zh-CN" altLang="en-US" sz="2000" dirty="0"/>
              <a:t>指针指向即将删除结点的左孩子，然后将删除结点的</a:t>
            </a:r>
            <a:r>
              <a:rPr lang="en-US" altLang="zh-CN" sz="2000" dirty="0"/>
              <a:t>leftChild</a:t>
            </a:r>
            <a:r>
              <a:rPr lang="zh-CN" altLang="en-US" sz="2000" dirty="0"/>
              <a:t>置空即可。</a:t>
            </a:r>
            <a:endParaRPr lang="zh-CN" altLang="en-US" sz="2000" dirty="0"/>
          </a:p>
          <a:p>
            <a:pPr>
              <a:lnSpc>
                <a:spcPct val="150000"/>
              </a:lnSpc>
            </a:pPr>
            <a:r>
              <a:rPr lang="zh-CN" altLang="en-US" sz="2000" dirty="0"/>
              <a:t>如果该结点有父节点，那么将父节点相应的孩子指针指向删除节点的左孩子，然后将删除节点的</a:t>
            </a:r>
            <a:r>
              <a:rPr lang="en-US" altLang="zh-CN" sz="2000" dirty="0"/>
              <a:t>leftChild</a:t>
            </a:r>
            <a:r>
              <a:rPr lang="zh-CN" altLang="en-US" sz="2000" dirty="0"/>
              <a:t>置空。示意图如下所示：</a:t>
            </a:r>
            <a:endParaRPr lang="zh-CN" altLang="en-US" sz="2000" dirty="0"/>
          </a:p>
        </p:txBody>
      </p:sp>
      <p:pic>
        <p:nvPicPr>
          <p:cNvPr id="72708" name="图片 4"/>
          <p:cNvPicPr>
            <a:picLocks noChangeAspect="1"/>
          </p:cNvPicPr>
          <p:nvPr/>
        </p:nvPicPr>
        <p:blipFill>
          <a:blip r:embed="rId1"/>
          <a:stretch>
            <a:fillRect/>
          </a:stretch>
        </p:blipFill>
        <p:spPr>
          <a:xfrm>
            <a:off x="55563" y="3621088"/>
            <a:ext cx="6172200" cy="2400300"/>
          </a:xfrm>
          <a:prstGeom prst="rect">
            <a:avLst/>
          </a:prstGeom>
          <a:noFill/>
          <a:ln w="9525">
            <a:noFill/>
          </a:ln>
        </p:spPr>
      </p:pic>
      <p:pic>
        <p:nvPicPr>
          <p:cNvPr id="6" name="图片 5"/>
          <p:cNvPicPr>
            <a:picLocks noChangeAspect="1"/>
          </p:cNvPicPr>
          <p:nvPr/>
        </p:nvPicPr>
        <p:blipFill>
          <a:blip r:embed="rId2"/>
          <a:stretch>
            <a:fillRect/>
          </a:stretch>
        </p:blipFill>
        <p:spPr>
          <a:xfrm>
            <a:off x="6443663" y="719138"/>
            <a:ext cx="3067050" cy="61531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标题 1"/>
          <p:cNvSpPr>
            <a:spLocks noGrp="1"/>
          </p:cNvSpPr>
          <p:nvPr>
            <p:ph type="title"/>
          </p:nvPr>
        </p:nvSpPr>
        <p:spPr>
          <a:xfrm>
            <a:off x="844550" y="236538"/>
            <a:ext cx="6400800" cy="455612"/>
          </a:xfrm>
        </p:spPr>
        <p:txBody>
          <a:bodyPr vert="horz" wrap="square" lIns="91440" tIns="45720" rIns="91440" bIns="45720" anchor="ctr" anchorCtr="0"/>
          <a:p>
            <a:r>
              <a:rPr lang="en-US" altLang="zh-CN" dirty="0"/>
              <a:t>(3)</a:t>
            </a:r>
            <a:r>
              <a:rPr lang="zh-CN" altLang="en-US" dirty="0"/>
              <a:t>、删除的节点只有右子树的情况</a:t>
            </a:r>
            <a:endParaRPr lang="zh-CN" altLang="en-US" dirty="0"/>
          </a:p>
        </p:txBody>
      </p:sp>
      <p:sp>
        <p:nvSpPr>
          <p:cNvPr id="73731" name="内容占位符 2"/>
          <p:cNvSpPr>
            <a:spLocks noGrp="1"/>
          </p:cNvSpPr>
          <p:nvPr>
            <p:ph idx="1" hasCustomPrompt="1"/>
          </p:nvPr>
        </p:nvSpPr>
        <p:spPr>
          <a:xfrm>
            <a:off x="179388" y="836613"/>
            <a:ext cx="8251825" cy="5472112"/>
          </a:xfrm>
        </p:spPr>
        <p:txBody>
          <a:bodyPr vert="horz" wrap="square" lIns="91440" tIns="45720" rIns="91440" bIns="45720" anchor="t" anchorCtr="0"/>
          <a:p>
            <a:pPr>
              <a:lnSpc>
                <a:spcPct val="150000"/>
              </a:lnSpc>
            </a:pPr>
            <a:r>
              <a:rPr lang="zh-CN" altLang="en-US" sz="2000" dirty="0"/>
              <a:t>该情况也可以细分为两类，一种是该删除的结点没有父节点，也就删除的节点为根节点，我们需要将根节点的</a:t>
            </a:r>
            <a:r>
              <a:rPr lang="en-US" altLang="zh-CN" sz="2000" dirty="0"/>
              <a:t>root</a:t>
            </a:r>
            <a:r>
              <a:rPr lang="zh-CN" altLang="en-US" sz="2000" dirty="0"/>
              <a:t>指针指向即将删除结点的右孩子，然后将删除结点的</a:t>
            </a:r>
            <a:r>
              <a:rPr lang="en-US" altLang="zh-CN" sz="2000" dirty="0"/>
              <a:t>rightChild</a:t>
            </a:r>
            <a:r>
              <a:rPr lang="zh-CN" altLang="en-US" sz="2000" dirty="0"/>
              <a:t>置空即可。</a:t>
            </a:r>
            <a:endParaRPr lang="zh-CN" altLang="en-US" sz="2000" dirty="0"/>
          </a:p>
          <a:p>
            <a:pPr>
              <a:lnSpc>
                <a:spcPct val="150000"/>
              </a:lnSpc>
            </a:pPr>
            <a:r>
              <a:rPr lang="zh-CN" altLang="en-US" sz="2000" dirty="0"/>
              <a:t>如果该结点有父节点，那么将父节点相应的孩子指针指向删除节点的右孩子，然后将删除节点的</a:t>
            </a:r>
            <a:r>
              <a:rPr lang="en-US" altLang="zh-CN" sz="2000" dirty="0"/>
              <a:t>rightChild</a:t>
            </a:r>
            <a:r>
              <a:rPr lang="zh-CN" altLang="en-US" sz="2000" dirty="0"/>
              <a:t>置空。 示意图如下所示：</a:t>
            </a:r>
            <a:endParaRPr lang="zh-CN" altLang="en-US" sz="2000" dirty="0"/>
          </a:p>
        </p:txBody>
      </p:sp>
      <p:pic>
        <p:nvPicPr>
          <p:cNvPr id="73732" name="图片 4"/>
          <p:cNvPicPr>
            <a:picLocks noChangeAspect="1"/>
          </p:cNvPicPr>
          <p:nvPr/>
        </p:nvPicPr>
        <p:blipFill>
          <a:blip r:embed="rId1"/>
          <a:stretch>
            <a:fillRect/>
          </a:stretch>
        </p:blipFill>
        <p:spPr>
          <a:xfrm>
            <a:off x="26988" y="3530600"/>
            <a:ext cx="6057900" cy="2514600"/>
          </a:xfrm>
          <a:prstGeom prst="rect">
            <a:avLst/>
          </a:prstGeom>
          <a:noFill/>
          <a:ln w="9525">
            <a:noFill/>
          </a:ln>
        </p:spPr>
      </p:pic>
      <p:pic>
        <p:nvPicPr>
          <p:cNvPr id="6" name="图片 5"/>
          <p:cNvPicPr>
            <a:picLocks noChangeAspect="1"/>
          </p:cNvPicPr>
          <p:nvPr/>
        </p:nvPicPr>
        <p:blipFill>
          <a:blip r:embed="rId2"/>
          <a:stretch>
            <a:fillRect/>
          </a:stretch>
        </p:blipFill>
        <p:spPr>
          <a:xfrm>
            <a:off x="5910263" y="692150"/>
            <a:ext cx="3219450" cy="6096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1"/>
          <p:cNvSpPr>
            <a:spLocks noGrp="1"/>
          </p:cNvSpPr>
          <p:nvPr>
            <p:ph type="title"/>
          </p:nvPr>
        </p:nvSpPr>
        <p:spPr>
          <a:xfrm>
            <a:off x="844550" y="236538"/>
            <a:ext cx="7904163" cy="455612"/>
          </a:xfrm>
        </p:spPr>
        <p:txBody>
          <a:bodyPr vert="horz" wrap="square" lIns="91440" tIns="45720" rIns="91440" bIns="45720" anchor="ctr" anchorCtr="0"/>
          <a:p>
            <a:r>
              <a:rPr lang="en-US" altLang="zh-CN" dirty="0"/>
              <a:t>(4)</a:t>
            </a:r>
            <a:r>
              <a:rPr lang="zh-CN" altLang="en-US" dirty="0"/>
              <a:t>、删除的节点既有左子树也有右子树的情况</a:t>
            </a:r>
            <a:endParaRPr lang="zh-CN" altLang="en-US" dirty="0"/>
          </a:p>
        </p:txBody>
      </p:sp>
      <p:pic>
        <p:nvPicPr>
          <p:cNvPr id="74755" name="图片 4"/>
          <p:cNvPicPr>
            <a:picLocks noChangeAspect="1"/>
          </p:cNvPicPr>
          <p:nvPr/>
        </p:nvPicPr>
        <p:blipFill>
          <a:blip r:embed="rId1"/>
          <a:stretch>
            <a:fillRect/>
          </a:stretch>
        </p:blipFill>
        <p:spPr>
          <a:xfrm>
            <a:off x="-23812" y="690563"/>
            <a:ext cx="9144000" cy="3749675"/>
          </a:xfrm>
          <a:prstGeom prst="rect">
            <a:avLst/>
          </a:prstGeom>
          <a:noFill/>
          <a:ln w="9525">
            <a:noFill/>
          </a:ln>
        </p:spPr>
      </p:pic>
      <p:sp>
        <p:nvSpPr>
          <p:cNvPr id="74756" name="矩形 5"/>
          <p:cNvSpPr/>
          <p:nvPr/>
        </p:nvSpPr>
        <p:spPr>
          <a:xfrm>
            <a:off x="395288" y="3933825"/>
            <a:ext cx="8748712" cy="2862263"/>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endParaRPr lang="zh-CN" altLang="en-US" sz="2000" dirty="0">
              <a:ea typeface="楷体_GB2312"/>
            </a:endParaRPr>
          </a:p>
          <a:p>
            <a:pPr lvl="0" indent="0">
              <a:lnSpc>
                <a:spcPct val="100000"/>
              </a:lnSpc>
            </a:pPr>
            <a:endParaRPr lang="zh-CN" altLang="en-US" sz="2000" dirty="0">
              <a:ea typeface="楷体_GB2312"/>
            </a:endParaRPr>
          </a:p>
          <a:p>
            <a:pPr lvl="0" indent="0">
              <a:lnSpc>
                <a:spcPct val="100000"/>
              </a:lnSpc>
            </a:pPr>
            <a:r>
              <a:rPr lang="zh-CN" altLang="en-US" sz="2000" dirty="0">
                <a:ea typeface="楷体_GB2312"/>
              </a:rPr>
              <a:t>        第一步：查找删除结点右子树中最小的那个值，也就是右子树中位于最左方的那个结点。然后将这个结点的值的父节点记录下来。并且将该节点的值赋给我们要删除的结点。也就是覆盖。</a:t>
            </a:r>
            <a:endParaRPr lang="zh-CN" altLang="en-US" sz="2000" dirty="0">
              <a:ea typeface="楷体_GB2312"/>
            </a:endParaRPr>
          </a:p>
          <a:p>
            <a:pPr lvl="0" indent="0">
              <a:lnSpc>
                <a:spcPct val="100000"/>
              </a:lnSpc>
            </a:pPr>
            <a:endParaRPr lang="zh-CN" altLang="en-US" sz="2000" dirty="0">
              <a:ea typeface="楷体_GB2312"/>
            </a:endParaRPr>
          </a:p>
          <a:p>
            <a:pPr lvl="0" indent="0">
              <a:lnSpc>
                <a:spcPct val="100000"/>
              </a:lnSpc>
            </a:pPr>
            <a:r>
              <a:rPr lang="zh-CN" altLang="en-US" sz="2000" dirty="0">
                <a:ea typeface="楷体_GB2312"/>
              </a:rPr>
              <a:t>        第二步：然后将右子树中最小的那个结点进行删除，该节点肯定符合上述三种情况的某一种情况，所以可以使用上述的方法进行删除。</a:t>
            </a:r>
            <a:endParaRPr lang="zh-CN" altLang="en-US" sz="2000" dirty="0">
              <a:ea typeface="楷体_GB2312"/>
            </a:endParaRPr>
          </a:p>
          <a:p>
            <a:pPr lvl="0" indent="0">
              <a:lnSpc>
                <a:spcPct val="100000"/>
              </a:lnSpc>
            </a:pPr>
            <a:endParaRPr lang="zh-CN" altLang="en-US" sz="2000" dirty="0">
              <a:ea typeface="楷体_GB231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8" name="Picture 5"/>
          <p:cNvPicPr>
            <a:picLocks noChangeAspect="1"/>
          </p:cNvPicPr>
          <p:nvPr/>
        </p:nvPicPr>
        <p:blipFill>
          <a:blip r:embed="rId1"/>
          <a:stretch>
            <a:fillRect/>
          </a:stretch>
        </p:blipFill>
        <p:spPr>
          <a:xfrm>
            <a:off x="0" y="954088"/>
            <a:ext cx="9144000" cy="2835275"/>
          </a:xfrm>
          <a:prstGeom prst="rect">
            <a:avLst/>
          </a:prstGeom>
          <a:noFill/>
          <a:ln w="9525">
            <a:noFill/>
          </a:ln>
        </p:spPr>
      </p:pic>
      <p:pic>
        <p:nvPicPr>
          <p:cNvPr id="75779" name="Picture 6"/>
          <p:cNvPicPr>
            <a:picLocks noChangeAspect="1"/>
          </p:cNvPicPr>
          <p:nvPr/>
        </p:nvPicPr>
        <p:blipFill>
          <a:blip r:embed="rId2"/>
          <a:stretch>
            <a:fillRect/>
          </a:stretch>
        </p:blipFill>
        <p:spPr>
          <a:xfrm>
            <a:off x="0" y="3789363"/>
            <a:ext cx="9144000" cy="2830512"/>
          </a:xfrm>
          <a:prstGeom prst="rect">
            <a:avLst/>
          </a:prstGeom>
          <a:noFill/>
          <a:ln w="9525">
            <a:noFill/>
          </a:ln>
        </p:spPr>
      </p:pic>
      <p:sp>
        <p:nvSpPr>
          <p:cNvPr id="6" name="Rectangle 4"/>
          <p:cNvSpPr>
            <a:spLocks noChangeArrowheads="1"/>
          </p:cNvSpPr>
          <p:nvPr/>
        </p:nvSpPr>
        <p:spPr bwMode="auto">
          <a:xfrm>
            <a:off x="827088" y="220663"/>
            <a:ext cx="64039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二叉排序树的操作－删除</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2" name="矩形 1"/>
          <p:cNvSpPr/>
          <p:nvPr/>
        </p:nvSpPr>
        <p:spPr bwMode="auto">
          <a:xfrm>
            <a:off x="0" y="6619875"/>
            <a:ext cx="9144000" cy="122238"/>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6532" name="Rectangle 4"/>
          <p:cNvSpPr>
            <a:spLocks noChangeArrowheads="1"/>
          </p:cNvSpPr>
          <p:nvPr/>
        </p:nvSpPr>
        <p:spPr bwMode="auto">
          <a:xfrm>
            <a:off x="1870075" y="1196975"/>
            <a:ext cx="6878638" cy="5151438"/>
          </a:xfrm>
          <a:prstGeom prst="rect">
            <a:avLst/>
          </a:prstGeom>
          <a:noFill/>
          <a:ln w="9525">
            <a:noFill/>
            <a:miter lim="800000"/>
          </a:ln>
          <a:effectLst/>
        </p:spPr>
        <p:txBody>
          <a:bodyPr>
            <a:spAutoFit/>
          </a:bodyPr>
          <a:lstStyle/>
          <a:p>
            <a:pPr marL="0" marR="0" lvl="0" indent="0" algn="l" defTabSz="914400" rtl="0" eaLnBrk="0" fontAlgn="base" latinLnBrk="0" hangingPunct="0">
              <a:lnSpc>
                <a:spcPct val="125000"/>
              </a:lnSpc>
              <a:spcBef>
                <a:spcPct val="50000"/>
              </a:spcBef>
              <a:spcAft>
                <a:spcPct val="0"/>
              </a:spcAft>
              <a:buClrTx/>
              <a:buSzTx/>
              <a:buFontTx/>
              <a:buNone/>
              <a:defRPr/>
            </a:pPr>
            <a:r>
              <a:rPr kumimoji="1" lang="zh-CN" altLang="en-US" sz="2400" b="0" i="0" u="sng" strike="noStrike" kern="1200" cap="none" spc="0" normalizeH="0" baseline="0" noProof="0" dirty="0">
                <a:ln>
                  <a:noFill/>
                </a:ln>
                <a:solidFill>
                  <a:srgbClr val="FF0000"/>
                </a:solidFill>
                <a:effectLst/>
                <a:uLnTx/>
                <a:uFillTx/>
                <a:latin typeface="+mn-lt"/>
                <a:ea typeface="+mn-ea"/>
                <a:cs typeface="+mn-ea"/>
                <a:sym typeface="+mn-lt"/>
              </a:rPr>
              <a:t>删除叶结点</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，只需将其双亲结点指向它的指针清零，再释放它即可。</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50000"/>
              </a:spcBef>
              <a:spcAft>
                <a:spcPct val="0"/>
              </a:spcAft>
              <a:buClrTx/>
              <a:buSzTx/>
              <a:buFontTx/>
              <a:buNone/>
              <a:defRPr/>
            </a:pPr>
            <a:r>
              <a:rPr kumimoji="1" lang="zh-CN" altLang="en-US" sz="2400" b="0" i="0" u="sng" strike="noStrike" kern="1200" cap="none" spc="0" normalizeH="0" baseline="0" noProof="0" dirty="0">
                <a:ln>
                  <a:noFill/>
                </a:ln>
                <a:solidFill>
                  <a:srgbClr val="FF0000"/>
                </a:solidFill>
                <a:effectLst/>
                <a:uLnTx/>
                <a:uFillTx/>
                <a:latin typeface="+mn-lt"/>
                <a:ea typeface="+mn-ea"/>
                <a:cs typeface="+mn-ea"/>
                <a:sym typeface="+mn-lt"/>
              </a:rPr>
              <a:t>被删结点缺右子树</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，可以拿它的左子女结点顶替它的位置，再释放它。</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50000"/>
              </a:spcBef>
              <a:spcAft>
                <a:spcPct val="0"/>
              </a:spcAft>
              <a:buClrTx/>
              <a:buSzTx/>
              <a:buFontTx/>
              <a:buNone/>
              <a:defRPr/>
            </a:pPr>
            <a:r>
              <a:rPr kumimoji="1" lang="zh-CN" altLang="en-US" sz="2400" b="0" i="0" u="sng" strike="noStrike" kern="1200" cap="none" spc="0" normalizeH="0" baseline="0" noProof="0" dirty="0">
                <a:ln>
                  <a:noFill/>
                </a:ln>
                <a:solidFill>
                  <a:srgbClr val="FF0000"/>
                </a:solidFill>
                <a:effectLst/>
                <a:uLnTx/>
                <a:uFillTx/>
                <a:latin typeface="+mn-lt"/>
                <a:ea typeface="+mn-ea"/>
                <a:cs typeface="+mn-ea"/>
                <a:sym typeface="+mn-lt"/>
              </a:rPr>
              <a:t>被删结点缺左子树</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，可以拿它的右子女结点顶替它的位置，再释放它。</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20000"/>
              </a:spcBef>
              <a:spcAft>
                <a:spcPct val="0"/>
              </a:spcAft>
              <a:buClrTx/>
              <a:buSzTx/>
              <a:buFontTx/>
              <a:buNone/>
              <a:defRPr/>
            </a:pPr>
            <a:r>
              <a:rPr kumimoji="1" lang="zh-CN" altLang="en-US" sz="2400" b="0" i="0" u="sng" strike="noStrike" kern="1200" cap="none" spc="0" normalizeH="0" baseline="0" noProof="0" dirty="0">
                <a:ln>
                  <a:noFill/>
                </a:ln>
                <a:solidFill>
                  <a:srgbClr val="FF0000"/>
                </a:solidFill>
                <a:effectLst/>
                <a:uLnTx/>
                <a:uFillTx/>
                <a:latin typeface="+mn-lt"/>
                <a:ea typeface="+mn-ea"/>
                <a:cs typeface="+mn-ea"/>
                <a:sym typeface="+mn-lt"/>
              </a:rPr>
              <a:t>被删结点左、右子树都存在</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，可以在它的右子树中寻找中序下的第一个结点</a:t>
            </a:r>
            <a:r>
              <a:rPr kumimoji="1"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关键码最小</a:t>
            </a:r>
            <a:r>
              <a:rPr kumimoji="1"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用它的值填补到被删结点中，再来处理</a:t>
            </a:r>
            <a:r>
              <a:rPr kumimoji="1" lang="zh-CN" altLang="en-US" sz="2400" b="0" i="0" u="none" strike="noStrike" kern="1200" cap="none" spc="0" normalizeH="0" baseline="0" noProof="0" dirty="0" smtClean="0">
                <a:ln>
                  <a:noFill/>
                </a:ln>
                <a:solidFill>
                  <a:schemeClr val="tx1"/>
                </a:solidFill>
                <a:effectLst/>
                <a:uLnTx/>
                <a:uFillTx/>
                <a:latin typeface="+mn-lt"/>
                <a:ea typeface="+mn-ea"/>
                <a:cs typeface="+mn-ea"/>
                <a:sym typeface="+mn-lt"/>
              </a:rPr>
              <a:t>这个最小结点</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的删除问题。</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4" name="Rectangle 4"/>
          <p:cNvSpPr>
            <a:spLocks noChangeArrowheads="1"/>
          </p:cNvSpPr>
          <p:nvPr/>
        </p:nvSpPr>
        <p:spPr bwMode="auto">
          <a:xfrm>
            <a:off x="827088" y="220663"/>
            <a:ext cx="64039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二叉排序树的操作－删除</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62468" name="Group 61"/>
          <p:cNvGrpSpPr/>
          <p:nvPr/>
        </p:nvGrpSpPr>
        <p:grpSpPr>
          <a:xfrm>
            <a:off x="755650" y="1249363"/>
            <a:ext cx="831850" cy="831850"/>
            <a:chOff x="6518563" y="1579415"/>
            <a:chExt cx="831273" cy="831273"/>
          </a:xfrm>
        </p:grpSpPr>
        <p:sp>
          <p:nvSpPr>
            <p:cNvPr id="37" name="Rounded Rectangle 12"/>
            <p:cNvSpPr/>
            <p:nvPr/>
          </p:nvSpPr>
          <p:spPr>
            <a:xfrm>
              <a:off x="6518563" y="1579415"/>
              <a:ext cx="831273" cy="831273"/>
            </a:xfrm>
            <a:prstGeom prst="roundRect">
              <a:avLst/>
            </a:prstGeom>
            <a:solidFill>
              <a:srgbClr val="C0504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grpSp>
          <p:nvGrpSpPr>
            <p:cNvPr id="38" name="Group 19"/>
            <p:cNvGrpSpPr/>
            <p:nvPr/>
          </p:nvGrpSpPr>
          <p:grpSpPr>
            <a:xfrm>
              <a:off x="6702027" y="1790527"/>
              <a:ext cx="464344" cy="465138"/>
              <a:chOff x="9145588" y="4435475"/>
              <a:chExt cx="464344" cy="465138"/>
            </a:xfrm>
            <a:solidFill>
              <a:srgbClr val="EEECE1"/>
            </a:solidFill>
          </p:grpSpPr>
          <p:sp>
            <p:nvSpPr>
              <p:cNvPr id="39"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40"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41"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42"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43"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44"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45"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46"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47"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grpSp>
      </p:grpSp>
      <p:grpSp>
        <p:nvGrpSpPr>
          <p:cNvPr id="62469" name="Group 62"/>
          <p:cNvGrpSpPr/>
          <p:nvPr/>
        </p:nvGrpSpPr>
        <p:grpSpPr>
          <a:xfrm>
            <a:off x="755650" y="2381250"/>
            <a:ext cx="831850" cy="831850"/>
            <a:chOff x="6518563" y="2750124"/>
            <a:chExt cx="831273" cy="831273"/>
          </a:xfrm>
        </p:grpSpPr>
        <p:sp>
          <p:nvSpPr>
            <p:cNvPr id="49" name="Rounded Rectangle 13"/>
            <p:cNvSpPr/>
            <p:nvPr/>
          </p:nvSpPr>
          <p:spPr>
            <a:xfrm>
              <a:off x="6518563" y="2750124"/>
              <a:ext cx="831273" cy="831273"/>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grpSp>
          <p:nvGrpSpPr>
            <p:cNvPr id="50" name="Group 29"/>
            <p:cNvGrpSpPr/>
            <p:nvPr/>
          </p:nvGrpSpPr>
          <p:grpSpPr>
            <a:xfrm>
              <a:off x="6772671" y="2933191"/>
              <a:ext cx="319088" cy="465138"/>
              <a:chOff x="5441157" y="4440238"/>
              <a:chExt cx="319088" cy="465138"/>
            </a:xfrm>
            <a:solidFill>
              <a:srgbClr val="EEECE1"/>
            </a:solidFill>
          </p:grpSpPr>
          <p:sp>
            <p:nvSpPr>
              <p:cNvPr id="51" name="AutoShape 97"/>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52" name="AutoShape 98"/>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53" name="AutoShape 99"/>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grpSp>
      </p:grpSp>
      <p:grpSp>
        <p:nvGrpSpPr>
          <p:cNvPr id="62470" name="Group 63"/>
          <p:cNvGrpSpPr/>
          <p:nvPr/>
        </p:nvGrpSpPr>
        <p:grpSpPr>
          <a:xfrm>
            <a:off x="755650" y="3500438"/>
            <a:ext cx="831850" cy="831850"/>
            <a:chOff x="6518563" y="3920833"/>
            <a:chExt cx="831273" cy="831273"/>
          </a:xfrm>
        </p:grpSpPr>
        <p:sp>
          <p:nvSpPr>
            <p:cNvPr id="55" name="Rounded Rectangle 14"/>
            <p:cNvSpPr/>
            <p:nvPr/>
          </p:nvSpPr>
          <p:spPr>
            <a:xfrm>
              <a:off x="6518563" y="3920833"/>
              <a:ext cx="831273" cy="831273"/>
            </a:xfrm>
            <a:prstGeom prst="roundRect">
              <a:avLst/>
            </a:prstGeom>
            <a:solidFill>
              <a:srgbClr val="F7964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sp>
          <p:nvSpPr>
            <p:cNvPr id="56" name="AutoShape 139"/>
            <p:cNvSpPr/>
            <p:nvPr/>
          </p:nvSpPr>
          <p:spPr bwMode="auto">
            <a:xfrm>
              <a:off x="6699412" y="4119132"/>
              <a:ext cx="464815" cy="448951"/>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rgbClr val="EEECE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grpSp>
      <p:grpSp>
        <p:nvGrpSpPr>
          <p:cNvPr id="62471" name="Group 64"/>
          <p:cNvGrpSpPr/>
          <p:nvPr/>
        </p:nvGrpSpPr>
        <p:grpSpPr>
          <a:xfrm>
            <a:off x="755650" y="4581525"/>
            <a:ext cx="831850" cy="831850"/>
            <a:chOff x="6518563" y="5091542"/>
            <a:chExt cx="831273" cy="831273"/>
          </a:xfrm>
        </p:grpSpPr>
        <p:sp>
          <p:nvSpPr>
            <p:cNvPr id="58" name="Rounded Rectangle 15"/>
            <p:cNvSpPr/>
            <p:nvPr/>
          </p:nvSpPr>
          <p:spPr>
            <a:xfrm>
              <a:off x="6518563" y="5091542"/>
              <a:ext cx="831273" cy="831273"/>
            </a:xfrm>
            <a:prstGeom prst="roundRect">
              <a:avLst/>
            </a:prstGeom>
            <a:solidFill>
              <a:srgbClr val="C0504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black">
                    <a:lumMod val="65000"/>
                    <a:lumOff val="35000"/>
                  </a:prstClr>
                </a:solidFill>
                <a:effectLst/>
                <a:uLnTx/>
                <a:uFillTx/>
                <a:latin typeface="+mn-lt"/>
                <a:ea typeface="+mn-ea"/>
                <a:cs typeface="+mn-ea"/>
                <a:sym typeface="+mn-lt"/>
              </a:endParaRPr>
            </a:p>
          </p:txBody>
        </p:sp>
        <p:grpSp>
          <p:nvGrpSpPr>
            <p:cNvPr id="59" name="Group 46"/>
            <p:cNvGrpSpPr/>
            <p:nvPr/>
          </p:nvGrpSpPr>
          <p:grpSpPr>
            <a:xfrm>
              <a:off x="6700043" y="5325806"/>
              <a:ext cx="464344" cy="362744"/>
              <a:chOff x="2581275" y="1710532"/>
              <a:chExt cx="464344" cy="362744"/>
            </a:xfrm>
            <a:solidFill>
              <a:srgbClr val="EEECE1"/>
            </a:solidFill>
          </p:grpSpPr>
          <p:sp>
            <p:nvSpPr>
              <p:cNvPr id="60"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61"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62"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63"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64"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65"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sp>
            <p:nvSpPr>
              <p:cNvPr id="66"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prstClr val="black">
                      <a:lumMod val="65000"/>
                      <a:lumOff val="35000"/>
                    </a:prstClr>
                  </a:solidFill>
                  <a:effectLst>
                    <a:outerShdw blurRad="38100" dist="38100" dir="2700000" algn="tl">
                      <a:srgbClr val="000000"/>
                    </a:outerShdw>
                  </a:effectLst>
                  <a:uLnTx/>
                  <a:uFillTx/>
                  <a:latin typeface="+mn-lt"/>
                  <a:ea typeface="+mn-ea"/>
                  <a:cs typeface="+mn-ea"/>
                  <a:sym typeface="+mn-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1000" fill="hold"/>
                                        <p:tgtEl>
                                          <p:spTgt spid="62468"/>
                                        </p:tgtEl>
                                        <p:attrNameLst>
                                          <p:attrName>ppt_w</p:attrName>
                                        </p:attrNameLst>
                                      </p:cBhvr>
                                      <p:tavLst>
                                        <p:tav tm="0">
                                          <p:val>
                                            <p:strVal val="#ppt_w*0.70"/>
                                          </p:val>
                                        </p:tav>
                                        <p:tav tm="100000">
                                          <p:val>
                                            <p:strVal val="#ppt_w"/>
                                          </p:val>
                                        </p:tav>
                                      </p:tavLst>
                                    </p:anim>
                                    <p:anim calcmode="lin" valueType="num">
                                      <p:cBhvr>
                                        <p:cTn id="8" dur="1000" fill="hold"/>
                                        <p:tgtEl>
                                          <p:spTgt spid="62468"/>
                                        </p:tgtEl>
                                        <p:attrNameLst>
                                          <p:attrName>ppt_h</p:attrName>
                                        </p:attrNameLst>
                                      </p:cBhvr>
                                      <p:tavLst>
                                        <p:tav tm="0">
                                          <p:val>
                                            <p:strVal val="#ppt_h"/>
                                          </p:val>
                                        </p:tav>
                                        <p:tav tm="100000">
                                          <p:val>
                                            <p:strVal val="#ppt_h"/>
                                          </p:val>
                                        </p:tav>
                                      </p:tavLst>
                                    </p:anim>
                                    <p:animEffect transition="in" filter="fade">
                                      <p:cBhvr>
                                        <p:cTn id="9" dur="1000"/>
                                        <p:tgtEl>
                                          <p:spTgt spid="62468"/>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046532">
                                            <p:txEl>
                                              <p:charRg st="0" end="31"/>
                                            </p:txEl>
                                          </p:spTgt>
                                        </p:tgtEl>
                                        <p:attrNameLst>
                                          <p:attrName>style.visibility</p:attrName>
                                        </p:attrNameLst>
                                      </p:cBhvr>
                                      <p:to>
                                        <p:strVal val="visible"/>
                                      </p:to>
                                    </p:set>
                                    <p:anim calcmode="lin" valueType="num">
                                      <p:cBhvr>
                                        <p:cTn id="14" dur="1000" fill="hold"/>
                                        <p:tgtEl>
                                          <p:spTgt spid="1046532">
                                            <p:txEl>
                                              <p:charRg st="0" end="31"/>
                                            </p:txEl>
                                          </p:spTgt>
                                        </p:tgtEl>
                                        <p:attrNameLst>
                                          <p:attrName>ppt_w</p:attrName>
                                        </p:attrNameLst>
                                      </p:cBhvr>
                                      <p:tavLst>
                                        <p:tav tm="0">
                                          <p:val>
                                            <p:strVal val="#ppt_w*0.70"/>
                                          </p:val>
                                        </p:tav>
                                        <p:tav tm="100000">
                                          <p:val>
                                            <p:strVal val="#ppt_w"/>
                                          </p:val>
                                        </p:tav>
                                      </p:tavLst>
                                    </p:anim>
                                    <p:anim calcmode="lin" valueType="num">
                                      <p:cBhvr>
                                        <p:cTn id="15" dur="1000" fill="hold"/>
                                        <p:tgtEl>
                                          <p:spTgt spid="1046532">
                                            <p:txEl>
                                              <p:charRg st="0" end="31"/>
                                            </p:txEl>
                                          </p:spTgt>
                                        </p:tgtEl>
                                        <p:attrNameLst>
                                          <p:attrName>ppt_h</p:attrName>
                                        </p:attrNameLst>
                                      </p:cBhvr>
                                      <p:tavLst>
                                        <p:tav tm="0">
                                          <p:val>
                                            <p:strVal val="#ppt_h"/>
                                          </p:val>
                                        </p:tav>
                                        <p:tav tm="100000">
                                          <p:val>
                                            <p:strVal val="#ppt_h"/>
                                          </p:val>
                                        </p:tav>
                                      </p:tavLst>
                                    </p:anim>
                                    <p:animEffect transition="in" filter="fade">
                                      <p:cBhvr>
                                        <p:cTn id="16" dur="1000"/>
                                        <p:tgtEl>
                                          <p:spTgt spid="1046532">
                                            <p:txEl>
                                              <p:charRg st="0" end="3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62469"/>
                                        </p:tgtEl>
                                        <p:attrNameLst>
                                          <p:attrName>style.visibility</p:attrName>
                                        </p:attrNameLst>
                                      </p:cBhvr>
                                      <p:to>
                                        <p:strVal val="visible"/>
                                      </p:to>
                                    </p:set>
                                    <p:anim calcmode="lin" valueType="num">
                                      <p:cBhvr>
                                        <p:cTn id="21" dur="1000" fill="hold"/>
                                        <p:tgtEl>
                                          <p:spTgt spid="62469"/>
                                        </p:tgtEl>
                                        <p:attrNameLst>
                                          <p:attrName>ppt_w</p:attrName>
                                        </p:attrNameLst>
                                      </p:cBhvr>
                                      <p:tavLst>
                                        <p:tav tm="0">
                                          <p:val>
                                            <p:strVal val="#ppt_w*0.70"/>
                                          </p:val>
                                        </p:tav>
                                        <p:tav tm="100000">
                                          <p:val>
                                            <p:strVal val="#ppt_w"/>
                                          </p:val>
                                        </p:tav>
                                      </p:tavLst>
                                    </p:anim>
                                    <p:anim calcmode="lin" valueType="num">
                                      <p:cBhvr>
                                        <p:cTn id="22" dur="1000" fill="hold"/>
                                        <p:tgtEl>
                                          <p:spTgt spid="62469"/>
                                        </p:tgtEl>
                                        <p:attrNameLst>
                                          <p:attrName>ppt_h</p:attrName>
                                        </p:attrNameLst>
                                      </p:cBhvr>
                                      <p:tavLst>
                                        <p:tav tm="0">
                                          <p:val>
                                            <p:strVal val="#ppt_h"/>
                                          </p:val>
                                        </p:tav>
                                        <p:tav tm="100000">
                                          <p:val>
                                            <p:strVal val="#ppt_h"/>
                                          </p:val>
                                        </p:tav>
                                      </p:tavLst>
                                    </p:anim>
                                    <p:animEffect transition="in" filter="fade">
                                      <p:cBhvr>
                                        <p:cTn id="23" dur="1000"/>
                                        <p:tgtEl>
                                          <p:spTgt spid="62469"/>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46532">
                                            <p:txEl>
                                              <p:charRg st="31" end="63"/>
                                            </p:txEl>
                                          </p:spTgt>
                                        </p:tgtEl>
                                        <p:attrNameLst>
                                          <p:attrName>style.visibility</p:attrName>
                                        </p:attrNameLst>
                                      </p:cBhvr>
                                      <p:to>
                                        <p:strVal val="visible"/>
                                      </p:to>
                                    </p:set>
                                    <p:anim calcmode="lin" valueType="num">
                                      <p:cBhvr>
                                        <p:cTn id="28" dur="1000" fill="hold"/>
                                        <p:tgtEl>
                                          <p:spTgt spid="1046532">
                                            <p:txEl>
                                              <p:charRg st="31" end="63"/>
                                            </p:txEl>
                                          </p:spTgt>
                                        </p:tgtEl>
                                        <p:attrNameLst>
                                          <p:attrName>ppt_w</p:attrName>
                                        </p:attrNameLst>
                                      </p:cBhvr>
                                      <p:tavLst>
                                        <p:tav tm="0">
                                          <p:val>
                                            <p:strVal val="#ppt_w*0.70"/>
                                          </p:val>
                                        </p:tav>
                                        <p:tav tm="100000">
                                          <p:val>
                                            <p:strVal val="#ppt_w"/>
                                          </p:val>
                                        </p:tav>
                                      </p:tavLst>
                                    </p:anim>
                                    <p:anim calcmode="lin" valueType="num">
                                      <p:cBhvr>
                                        <p:cTn id="29" dur="1000" fill="hold"/>
                                        <p:tgtEl>
                                          <p:spTgt spid="1046532">
                                            <p:txEl>
                                              <p:charRg st="31" end="63"/>
                                            </p:txEl>
                                          </p:spTgt>
                                        </p:tgtEl>
                                        <p:attrNameLst>
                                          <p:attrName>ppt_h</p:attrName>
                                        </p:attrNameLst>
                                      </p:cBhvr>
                                      <p:tavLst>
                                        <p:tav tm="0">
                                          <p:val>
                                            <p:strVal val="#ppt_h"/>
                                          </p:val>
                                        </p:tav>
                                        <p:tav tm="100000">
                                          <p:val>
                                            <p:strVal val="#ppt_h"/>
                                          </p:val>
                                        </p:tav>
                                      </p:tavLst>
                                    </p:anim>
                                    <p:animEffect transition="in" filter="fade">
                                      <p:cBhvr>
                                        <p:cTn id="30" dur="1000"/>
                                        <p:tgtEl>
                                          <p:spTgt spid="1046532">
                                            <p:txEl>
                                              <p:charRg st="31" end="6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62470"/>
                                        </p:tgtEl>
                                        <p:attrNameLst>
                                          <p:attrName>style.visibility</p:attrName>
                                        </p:attrNameLst>
                                      </p:cBhvr>
                                      <p:to>
                                        <p:strVal val="visible"/>
                                      </p:to>
                                    </p:set>
                                    <p:anim calcmode="lin" valueType="num">
                                      <p:cBhvr>
                                        <p:cTn id="35" dur="1000" fill="hold"/>
                                        <p:tgtEl>
                                          <p:spTgt spid="62470"/>
                                        </p:tgtEl>
                                        <p:attrNameLst>
                                          <p:attrName>ppt_w</p:attrName>
                                        </p:attrNameLst>
                                      </p:cBhvr>
                                      <p:tavLst>
                                        <p:tav tm="0">
                                          <p:val>
                                            <p:strVal val="#ppt_w*0.70"/>
                                          </p:val>
                                        </p:tav>
                                        <p:tav tm="100000">
                                          <p:val>
                                            <p:strVal val="#ppt_w"/>
                                          </p:val>
                                        </p:tav>
                                      </p:tavLst>
                                    </p:anim>
                                    <p:anim calcmode="lin" valueType="num">
                                      <p:cBhvr>
                                        <p:cTn id="36" dur="1000" fill="hold"/>
                                        <p:tgtEl>
                                          <p:spTgt spid="62470"/>
                                        </p:tgtEl>
                                        <p:attrNameLst>
                                          <p:attrName>ppt_h</p:attrName>
                                        </p:attrNameLst>
                                      </p:cBhvr>
                                      <p:tavLst>
                                        <p:tav tm="0">
                                          <p:val>
                                            <p:strVal val="#ppt_h"/>
                                          </p:val>
                                        </p:tav>
                                        <p:tav tm="100000">
                                          <p:val>
                                            <p:strVal val="#ppt_h"/>
                                          </p:val>
                                        </p:tav>
                                      </p:tavLst>
                                    </p:anim>
                                    <p:animEffect transition="in" filter="fade">
                                      <p:cBhvr>
                                        <p:cTn id="37" dur="1000"/>
                                        <p:tgtEl>
                                          <p:spTgt spid="62470"/>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1046532">
                                            <p:txEl>
                                              <p:charRg st="63" end="95"/>
                                            </p:txEl>
                                          </p:spTgt>
                                        </p:tgtEl>
                                        <p:attrNameLst>
                                          <p:attrName>style.visibility</p:attrName>
                                        </p:attrNameLst>
                                      </p:cBhvr>
                                      <p:to>
                                        <p:strVal val="visible"/>
                                      </p:to>
                                    </p:set>
                                    <p:anim calcmode="lin" valueType="num">
                                      <p:cBhvr>
                                        <p:cTn id="42" dur="1000" fill="hold"/>
                                        <p:tgtEl>
                                          <p:spTgt spid="1046532">
                                            <p:txEl>
                                              <p:charRg st="63" end="95"/>
                                            </p:txEl>
                                          </p:spTgt>
                                        </p:tgtEl>
                                        <p:attrNameLst>
                                          <p:attrName>ppt_w</p:attrName>
                                        </p:attrNameLst>
                                      </p:cBhvr>
                                      <p:tavLst>
                                        <p:tav tm="0">
                                          <p:val>
                                            <p:strVal val="#ppt_w*0.70"/>
                                          </p:val>
                                        </p:tav>
                                        <p:tav tm="100000">
                                          <p:val>
                                            <p:strVal val="#ppt_w"/>
                                          </p:val>
                                        </p:tav>
                                      </p:tavLst>
                                    </p:anim>
                                    <p:anim calcmode="lin" valueType="num">
                                      <p:cBhvr>
                                        <p:cTn id="43" dur="1000" fill="hold"/>
                                        <p:tgtEl>
                                          <p:spTgt spid="1046532">
                                            <p:txEl>
                                              <p:charRg st="63" end="95"/>
                                            </p:txEl>
                                          </p:spTgt>
                                        </p:tgtEl>
                                        <p:attrNameLst>
                                          <p:attrName>ppt_h</p:attrName>
                                        </p:attrNameLst>
                                      </p:cBhvr>
                                      <p:tavLst>
                                        <p:tav tm="0">
                                          <p:val>
                                            <p:strVal val="#ppt_h"/>
                                          </p:val>
                                        </p:tav>
                                        <p:tav tm="100000">
                                          <p:val>
                                            <p:strVal val="#ppt_h"/>
                                          </p:val>
                                        </p:tav>
                                      </p:tavLst>
                                    </p:anim>
                                    <p:animEffect transition="in" filter="fade">
                                      <p:cBhvr>
                                        <p:cTn id="44" dur="1000"/>
                                        <p:tgtEl>
                                          <p:spTgt spid="1046532">
                                            <p:txEl>
                                              <p:charRg st="63" end="9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nodeType="clickEffect">
                                  <p:stCondLst>
                                    <p:cond delay="0"/>
                                  </p:stCondLst>
                                  <p:childTnLst>
                                    <p:set>
                                      <p:cBhvr>
                                        <p:cTn id="48" dur="1" fill="hold">
                                          <p:stCondLst>
                                            <p:cond delay="0"/>
                                          </p:stCondLst>
                                        </p:cTn>
                                        <p:tgtEl>
                                          <p:spTgt spid="62471"/>
                                        </p:tgtEl>
                                        <p:attrNameLst>
                                          <p:attrName>style.visibility</p:attrName>
                                        </p:attrNameLst>
                                      </p:cBhvr>
                                      <p:to>
                                        <p:strVal val="visible"/>
                                      </p:to>
                                    </p:set>
                                    <p:anim calcmode="lin" valueType="num">
                                      <p:cBhvr>
                                        <p:cTn id="49" dur="1000" fill="hold"/>
                                        <p:tgtEl>
                                          <p:spTgt spid="62471"/>
                                        </p:tgtEl>
                                        <p:attrNameLst>
                                          <p:attrName>ppt_w</p:attrName>
                                        </p:attrNameLst>
                                      </p:cBhvr>
                                      <p:tavLst>
                                        <p:tav tm="0">
                                          <p:val>
                                            <p:strVal val="#ppt_w*0.70"/>
                                          </p:val>
                                        </p:tav>
                                        <p:tav tm="100000">
                                          <p:val>
                                            <p:strVal val="#ppt_w"/>
                                          </p:val>
                                        </p:tav>
                                      </p:tavLst>
                                    </p:anim>
                                    <p:anim calcmode="lin" valueType="num">
                                      <p:cBhvr>
                                        <p:cTn id="50" dur="1000" fill="hold"/>
                                        <p:tgtEl>
                                          <p:spTgt spid="62471"/>
                                        </p:tgtEl>
                                        <p:attrNameLst>
                                          <p:attrName>ppt_h</p:attrName>
                                        </p:attrNameLst>
                                      </p:cBhvr>
                                      <p:tavLst>
                                        <p:tav tm="0">
                                          <p:val>
                                            <p:strVal val="#ppt_h"/>
                                          </p:val>
                                        </p:tav>
                                        <p:tav tm="100000">
                                          <p:val>
                                            <p:strVal val="#ppt_h"/>
                                          </p:val>
                                        </p:tav>
                                      </p:tavLst>
                                    </p:anim>
                                    <p:animEffect transition="in" filter="fade">
                                      <p:cBhvr>
                                        <p:cTn id="51" dur="1000"/>
                                        <p:tgtEl>
                                          <p:spTgt spid="62471"/>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1046532">
                                            <p:txEl>
                                              <p:charRg st="95" end="166"/>
                                            </p:txEl>
                                          </p:spTgt>
                                        </p:tgtEl>
                                        <p:attrNameLst>
                                          <p:attrName>style.visibility</p:attrName>
                                        </p:attrNameLst>
                                      </p:cBhvr>
                                      <p:to>
                                        <p:strVal val="visible"/>
                                      </p:to>
                                    </p:set>
                                    <p:anim calcmode="lin" valueType="num">
                                      <p:cBhvr>
                                        <p:cTn id="56" dur="1000" fill="hold"/>
                                        <p:tgtEl>
                                          <p:spTgt spid="1046532">
                                            <p:txEl>
                                              <p:charRg st="95" end="166"/>
                                            </p:txEl>
                                          </p:spTgt>
                                        </p:tgtEl>
                                        <p:attrNameLst>
                                          <p:attrName>ppt_w</p:attrName>
                                        </p:attrNameLst>
                                      </p:cBhvr>
                                      <p:tavLst>
                                        <p:tav tm="0">
                                          <p:val>
                                            <p:strVal val="#ppt_w*0.70"/>
                                          </p:val>
                                        </p:tav>
                                        <p:tav tm="100000">
                                          <p:val>
                                            <p:strVal val="#ppt_w"/>
                                          </p:val>
                                        </p:tav>
                                      </p:tavLst>
                                    </p:anim>
                                    <p:anim calcmode="lin" valueType="num">
                                      <p:cBhvr>
                                        <p:cTn id="57" dur="1000" fill="hold"/>
                                        <p:tgtEl>
                                          <p:spTgt spid="1046532">
                                            <p:txEl>
                                              <p:charRg st="95" end="166"/>
                                            </p:txEl>
                                          </p:spTgt>
                                        </p:tgtEl>
                                        <p:attrNameLst>
                                          <p:attrName>ppt_h</p:attrName>
                                        </p:attrNameLst>
                                      </p:cBhvr>
                                      <p:tavLst>
                                        <p:tav tm="0">
                                          <p:val>
                                            <p:strVal val="#ppt_h"/>
                                          </p:val>
                                        </p:tav>
                                        <p:tav tm="100000">
                                          <p:val>
                                            <p:strVal val="#ppt_h"/>
                                          </p:val>
                                        </p:tav>
                                      </p:tavLst>
                                    </p:anim>
                                    <p:animEffect transition="in" filter="fade">
                                      <p:cBhvr>
                                        <p:cTn id="58" dur="1000"/>
                                        <p:tgtEl>
                                          <p:spTgt spid="1046532">
                                            <p:txEl>
                                              <p:charRg st="95"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2"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1750" y="764540"/>
            <a:ext cx="9145270" cy="5471795"/>
          </a:xfrm>
        </p:spPr>
        <p:txBody>
          <a:bodyPr/>
          <a:p>
            <a:r>
              <a:rPr lang="zh-CN" altLang="en-US"/>
              <a:t>void  DeleteBST(BSTree &amp;T,KeyType key){</a:t>
            </a:r>
            <a:endParaRPr lang="zh-CN" altLang="en-US"/>
          </a:p>
          <a:p>
            <a:r>
              <a:rPr lang="zh-CN" altLang="en-US"/>
              <a:t>p=T;f=NULL;</a:t>
            </a:r>
            <a:endParaRPr lang="zh-CN" altLang="en-US"/>
          </a:p>
          <a:p>
            <a:r>
              <a:rPr lang="zh-CN" altLang="en-US"/>
              <a:t>while(p)</a:t>
            </a:r>
            <a:endParaRPr lang="zh-CN" altLang="en-US"/>
          </a:p>
          <a:p>
            <a:r>
              <a:rPr lang="zh-CN" altLang="en-US"/>
              <a:t>{if(p-&gt;data.key==key)</a:t>
            </a:r>
            <a:r>
              <a:rPr lang="en-US" altLang="zh-CN"/>
              <a:t> </a:t>
            </a:r>
            <a:r>
              <a:rPr lang="zh-CN" altLang="en-US"/>
              <a:t>break; //找到，结束循环</a:t>
            </a:r>
            <a:endParaRPr lang="zh-CN" altLang="en-US"/>
          </a:p>
          <a:p>
            <a:r>
              <a:rPr lang="zh-CN" altLang="en-US"/>
              <a:t>f=p;</a:t>
            </a:r>
            <a:endParaRPr lang="zh-CN" altLang="en-US"/>
          </a:p>
          <a:p>
            <a:r>
              <a:rPr lang="zh-CN" altLang="en-US"/>
              <a:t>if(p-&gt;data.key&gt;key)   p=p-&gt;lchild; //在*p的左子树中继续查找</a:t>
            </a:r>
            <a:endParaRPr lang="zh-CN" altLang="en-US"/>
          </a:p>
          <a:p>
            <a:r>
              <a:rPr lang="zh-CN" altLang="en-US"/>
              <a:t>else p=p-&gt;rchild;}</a:t>
            </a:r>
            <a:endParaRPr lang="zh-CN" altLang="en-US"/>
          </a:p>
          <a:p>
            <a:r>
              <a:rPr lang="zh-CN" altLang="en-US"/>
              <a:t>If(!p)  return;//找不到被删节点则返回</a:t>
            </a:r>
            <a:endParaRPr lang="zh-CN" altLang="en-US"/>
          </a:p>
          <a:p>
            <a:r>
              <a:rPr lang="zh-CN" altLang="en-US"/>
              <a:t>//考虑3种情况实现P所指子树内部的处理：*P左右子树均不空、无右子树、无左子树</a:t>
            </a:r>
            <a:endParaRPr lang="zh-CN" altLang="en-US"/>
          </a:p>
          <a:p>
            <a:r>
              <a:rPr lang="zh-CN" altLang="en-US"/>
              <a:t>q=p;</a:t>
            </a:r>
            <a:endParaRPr lang="zh-CN" altLang="en-US"/>
          </a:p>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76835" y="692785"/>
            <a:ext cx="8786495" cy="5471795"/>
          </a:xfrm>
        </p:spPr>
        <p:txBody>
          <a:bodyPr/>
          <a:p>
            <a:r>
              <a:rPr lang="zh-CN" altLang="en-US"/>
              <a:t>if((p-&gt;lchild)&amp;&amp;(p-&gt;rchild))</a:t>
            </a:r>
            <a:endParaRPr lang="zh-CN" altLang="en-US"/>
          </a:p>
          <a:p>
            <a:r>
              <a:rPr lang="en-US" altLang="zh-CN"/>
              <a:t>{</a:t>
            </a:r>
            <a:r>
              <a:rPr lang="zh-CN" altLang="en-US"/>
              <a:t>s=p-&gt;lchild;</a:t>
            </a:r>
            <a:endParaRPr lang="zh-CN" altLang="en-US"/>
          </a:p>
          <a:p>
            <a:r>
              <a:rPr lang="zh-CN" altLang="en-US"/>
              <a:t>while (s-&gt;rchild) </a:t>
            </a:r>
            <a:r>
              <a:rPr lang="en-US" altLang="zh-CN">
                <a:sym typeface="+mn-ea"/>
              </a:rPr>
              <a:t> </a:t>
            </a:r>
            <a:r>
              <a:rPr lang="zh-CN" altLang="en-US">
                <a:sym typeface="+mn-ea"/>
              </a:rPr>
              <a:t>{q=s;s=s-&gt;rchild;}</a:t>
            </a:r>
            <a:r>
              <a:rPr lang="zh-CN" altLang="en-US"/>
              <a:t>//在*p的左子树中继续找</a:t>
            </a:r>
            <a:r>
              <a:rPr lang="en-US" altLang="zh-CN"/>
              <a:t>             </a:t>
            </a:r>
            <a:endParaRPr lang="en-US" altLang="zh-CN"/>
          </a:p>
          <a:p>
            <a:r>
              <a:rPr lang="zh-CN" altLang="en-US"/>
              <a:t>p-&gt;data=s-&gt;data;</a:t>
            </a:r>
            <a:endParaRPr lang="zh-CN" altLang="en-US"/>
          </a:p>
          <a:p>
            <a:r>
              <a:rPr lang="zh-CN" altLang="en-US"/>
              <a:t>if(q!-p)   q-&gt;rchild=s-&gt;1child; //重接*q的右子树</a:t>
            </a:r>
            <a:endParaRPr lang="zh-CN" altLang="en-US"/>
          </a:p>
          <a:p>
            <a:r>
              <a:rPr lang="zh-CN" altLang="en-US"/>
              <a:t>else q-&gt;1child=s-&gt;lchild; //重接*q的左子树</a:t>
            </a:r>
            <a:endParaRPr lang="zh-CN" altLang="en-US"/>
          </a:p>
          <a:p>
            <a:r>
              <a:rPr lang="zh-CN" altLang="en-US"/>
              <a:t>delete s;return;}</a:t>
            </a:r>
            <a:endParaRPr lang="zh-CN" altLang="en-US"/>
          </a:p>
          <a:p>
            <a:r>
              <a:rPr lang="zh-CN" altLang="en-US"/>
              <a:t>else if(!p-&gt;rchild)   p=p-&gt;lchild; //被删除节点*p无右子树</a:t>
            </a:r>
            <a:endParaRPr lang="zh-CN" altLang="en-US"/>
          </a:p>
          <a:p>
            <a:r>
              <a:rPr lang="zh-CN" altLang="en-US"/>
              <a:t>else if(!p-&gt;1child)   p=p-&gt;rchild; //被删除节点*p无左子树</a:t>
            </a:r>
            <a:endParaRPr lang="zh-CN" altLang="en-US"/>
          </a:p>
          <a:p>
            <a:r>
              <a:rPr lang="zh-CN" altLang="en-US"/>
              <a:t>if(!f) T=p;//被删节点为根节点</a:t>
            </a:r>
            <a:endParaRPr lang="zh-CN" altLang="en-US"/>
          </a:p>
          <a:p>
            <a:r>
              <a:rPr lang="zh-CN" altLang="en-US"/>
              <a:t>else if(q==f-&gt;lchild) f-&gt;lchild=p; //挂接到*f的左子树位置</a:t>
            </a:r>
            <a:endParaRPr lang="zh-CN" altLang="en-US"/>
          </a:p>
          <a:p>
            <a:r>
              <a:rPr lang="zh-CN" altLang="en-US"/>
              <a:t>else f-&gt;rchild=p; //挂接到*f的右子树位置</a:t>
            </a:r>
            <a:endParaRPr lang="zh-CN" altLang="en-US"/>
          </a:p>
          <a:p>
            <a:r>
              <a:rPr lang="zh-CN" altLang="en-US"/>
              <a:t>delete q</a:t>
            </a:r>
            <a:r>
              <a:rPr lang="en-US" altLang="zh-CN"/>
              <a: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530"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830513" y="2879725"/>
            <a:ext cx="4432300"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885950" y="287972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1908175" y="2798763"/>
            <a:ext cx="720725" cy="2308225"/>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solidFill>
                  <a:srgbClr val="FEFFFF"/>
                </a:solidFill>
                <a:latin typeface="+mn-lt"/>
                <a:ea typeface="+mn-ea"/>
                <a:cs typeface="+mn-ea"/>
                <a:sym typeface="+mn-lt"/>
              </a:rPr>
              <a:t>10.1</a:t>
            </a:r>
            <a:endParaRPr kumimoji="0" lang="zh-CN" altLang="en-US" sz="2400" b="0" kern="1200" cap="none" spc="0" normalizeH="0" baseline="0" noProof="0" dirty="0">
              <a:solidFill>
                <a:srgbClr val="FEFFFF"/>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10.2</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10.3</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10.4</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843213" y="2808288"/>
            <a:ext cx="4129088" cy="2308225"/>
          </a:xfrm>
          <a:prstGeom prst="rect">
            <a:avLst/>
          </a:prstGeom>
          <a:noFill/>
        </p:spPr>
        <p:txBody>
          <a:bodyPr>
            <a:spAutoFit/>
          </a:bodyPr>
          <a:lstStyle/>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a:t>
            </a:r>
            <a:r>
              <a:rPr kumimoji="0" lang="zh-CN" altLang="en-US" sz="2400" b="0" kern="1200" cap="none" spc="0" normalizeH="0" baseline="0" noProof="0" dirty="0">
                <a:solidFill>
                  <a:schemeClr val="bg1"/>
                </a:solidFill>
                <a:latin typeface="+mn-lt"/>
                <a:ea typeface="+mn-ea"/>
                <a:cs typeface="+mn-ea"/>
                <a:sym typeface="+mn-lt"/>
              </a:rPr>
              <a:t>查找的基本概念</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线性表的查找</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树表的查找</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哈希表的查找</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8" name="内容占位符 7"/>
          <p:cNvPicPr>
            <a:picLocks noChangeAspect="1"/>
          </p:cNvPicPr>
          <p:nvPr>
            <p:ph idx="1"/>
          </p:nvPr>
        </p:nvPicPr>
        <p:blipFill>
          <a:blip r:embed="rId1"/>
          <a:stretch>
            <a:fillRect/>
          </a:stretch>
        </p:blipFill>
        <p:spPr>
          <a:xfrm>
            <a:off x="251460" y="548640"/>
            <a:ext cx="7667625" cy="483425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1"/>
          <p:cNvSpPr>
            <a:spLocks noGrp="1"/>
          </p:cNvSpPr>
          <p:nvPr>
            <p:ph type="title"/>
          </p:nvPr>
        </p:nvSpPr>
        <p:spPr>
          <a:xfrm>
            <a:off x="844550" y="236538"/>
            <a:ext cx="6400800" cy="455612"/>
          </a:xfrm>
        </p:spPr>
        <p:txBody>
          <a:bodyPr vert="horz" wrap="square" lIns="91440" tIns="45720" rIns="91440" bIns="45720" anchor="ctr" anchorCtr="0"/>
          <a:p>
            <a:r>
              <a:rPr lang="zh-CN" altLang="en-US" dirty="0"/>
              <a:t>二叉排序树节点的删除</a:t>
            </a:r>
            <a:endParaRPr lang="zh-CN" altLang="en-US" dirty="0"/>
          </a:p>
        </p:txBody>
      </p:sp>
      <p:sp>
        <p:nvSpPr>
          <p:cNvPr id="4" name="动作按钮: 前进或下一项 3">
            <a:hlinkClick r:id="rId1" action="ppaction://hlinkfile" highlightClick="1"/>
          </p:cNvPr>
          <p:cNvSpPr/>
          <p:nvPr/>
        </p:nvSpPr>
        <p:spPr bwMode="auto">
          <a:xfrm>
            <a:off x="4859338" y="268288"/>
            <a:ext cx="703263" cy="392113"/>
          </a:xfrm>
          <a:prstGeom prst="actionButtonForwardNex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仿宋_GB2312" panose="02010609030101010101" pitchFamily="49" charset="-122"/>
              <a:cs typeface="+mn-cs"/>
            </a:endParaRPr>
          </a:p>
        </p:txBody>
      </p:sp>
      <p:pic>
        <p:nvPicPr>
          <p:cNvPr id="2" name="图片 1"/>
          <p:cNvPicPr>
            <a:picLocks noChangeAspect="1"/>
          </p:cNvPicPr>
          <p:nvPr/>
        </p:nvPicPr>
        <p:blipFill>
          <a:blip r:embed="rId2"/>
          <a:stretch>
            <a:fillRect/>
          </a:stretch>
        </p:blipFill>
        <p:spPr>
          <a:xfrm>
            <a:off x="3636010" y="908685"/>
            <a:ext cx="4143375" cy="3479165"/>
          </a:xfrm>
          <a:prstGeom prst="rect">
            <a:avLst/>
          </a:prstGeom>
        </p:spPr>
      </p:pic>
      <p:pic>
        <p:nvPicPr>
          <p:cNvPr id="3" name="图片 2"/>
          <p:cNvPicPr>
            <a:picLocks noChangeAspect="1"/>
          </p:cNvPicPr>
          <p:nvPr/>
        </p:nvPicPr>
        <p:blipFill>
          <a:blip r:embed="rId3"/>
          <a:stretch>
            <a:fillRect/>
          </a:stretch>
        </p:blipFill>
        <p:spPr>
          <a:xfrm>
            <a:off x="873760" y="836295"/>
            <a:ext cx="2590800" cy="3003550"/>
          </a:xfrm>
          <a:prstGeom prst="rect">
            <a:avLst/>
          </a:prstGeom>
        </p:spPr>
      </p:pic>
      <p:cxnSp>
        <p:nvCxnSpPr>
          <p:cNvPr id="5" name="直接箭头连接符 4"/>
          <p:cNvCxnSpPr/>
          <p:nvPr/>
        </p:nvCxnSpPr>
        <p:spPr>
          <a:xfrm flipV="1">
            <a:off x="2915920" y="2708910"/>
            <a:ext cx="2647315" cy="43180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 name="文本框 5"/>
          <p:cNvSpPr txBox="1"/>
          <p:nvPr/>
        </p:nvSpPr>
        <p:spPr>
          <a:xfrm>
            <a:off x="5507990" y="1988820"/>
            <a:ext cx="666750" cy="521970"/>
          </a:xfrm>
          <a:prstGeom prst="rect">
            <a:avLst/>
          </a:prstGeom>
          <a:noFill/>
        </p:spPr>
        <p:txBody>
          <a:bodyPr wrap="none" rtlCol="0">
            <a:spAutoFit/>
          </a:bodyPr>
          <a:p>
            <a:r>
              <a:rPr lang="en-US" altLang="zh-CN"/>
              <a:t>q,p</a:t>
            </a:r>
            <a:endParaRPr lang="en-US" altLang="zh-CN"/>
          </a:p>
        </p:txBody>
      </p:sp>
      <p:sp>
        <p:nvSpPr>
          <p:cNvPr id="7" name="文本框 6"/>
          <p:cNvSpPr txBox="1"/>
          <p:nvPr/>
        </p:nvSpPr>
        <p:spPr>
          <a:xfrm>
            <a:off x="5076190" y="2997200"/>
            <a:ext cx="321310" cy="521970"/>
          </a:xfrm>
          <a:prstGeom prst="rect">
            <a:avLst/>
          </a:prstGeom>
          <a:noFill/>
        </p:spPr>
        <p:txBody>
          <a:bodyPr wrap="none" rtlCol="0">
            <a:spAutoFit/>
          </a:bodyPr>
          <a:p>
            <a:r>
              <a:rPr lang="en-US" altLang="zh-CN"/>
              <a:t>s</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3606800"/>
            <a:ext cx="9144000" cy="3251200"/>
          </a:xfrm>
          <a:prstGeom prst="rect">
            <a:avLst/>
          </a:prstGeom>
          <a:solidFill>
            <a:srgbClr val="EBEBEB"/>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3458" name="Text Box 2"/>
          <p:cNvSpPr txBox="1">
            <a:spLocks noChangeArrowheads="1"/>
          </p:cNvSpPr>
          <p:nvPr/>
        </p:nvSpPr>
        <p:spPr bwMode="auto">
          <a:xfrm>
            <a:off x="395288" y="3751263"/>
            <a:ext cx="84978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第</a:t>
            </a:r>
            <a:r>
              <a:rPr kumimoji="0" lang="en-US" altLang="zh-CN" sz="2400" b="0" i="0" u="none" strike="noStrike" kern="1200" cap="none" spc="0" normalizeH="0" baseline="0" noProof="0" dirty="0" err="1">
                <a:ln>
                  <a:noFill/>
                </a:ln>
                <a:solidFill>
                  <a:schemeClr val="accent2"/>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层结点需比较</a:t>
            </a:r>
            <a:r>
              <a:rPr kumimoji="0" lang="en-US" altLang="zh-CN" sz="2400" b="0" i="0" u="none" strike="noStrike" kern="1200" cap="none" spc="0" normalizeH="0" baseline="0" noProof="0" dirty="0" err="1">
                <a:ln>
                  <a:noFill/>
                </a:ln>
                <a:solidFill>
                  <a:schemeClr val="accent2"/>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次。在等概率的前提下，上述两图的</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平均查找长度</a:t>
            </a:r>
            <a:r>
              <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rPr>
              <a:t>为：</a:t>
            </a:r>
            <a:endParaRPr kumimoji="0" lang="zh-CN" altLang="en-US" sz="2400" b="0" i="0" u="none" strike="noStrike" kern="1200" cap="none" spc="0" normalizeH="0" baseline="0" noProof="0" dirty="0">
              <a:ln>
                <a:noFill/>
              </a:ln>
              <a:solidFill>
                <a:schemeClr val="accent2"/>
              </a:solidFill>
              <a:effectLst/>
              <a:uLnTx/>
              <a:uFillTx/>
              <a:latin typeface="+mn-lt"/>
              <a:ea typeface="+mn-ea"/>
              <a:cs typeface="+mn-ea"/>
              <a:sym typeface="+mn-lt"/>
            </a:endParaRPr>
          </a:p>
        </p:txBody>
      </p:sp>
      <p:graphicFrame>
        <p:nvGraphicFramePr>
          <p:cNvPr id="1043459" name="Object 3"/>
          <p:cNvGraphicFramePr/>
          <p:nvPr/>
        </p:nvGraphicFramePr>
        <p:xfrm>
          <a:off x="2247900" y="4578350"/>
          <a:ext cx="4906963" cy="1760538"/>
        </p:xfrm>
        <a:graphic>
          <a:graphicData uri="http://schemas.openxmlformats.org/presentationml/2006/ole">
            <mc:AlternateContent xmlns:mc="http://schemas.openxmlformats.org/markup-compatibility/2006">
              <mc:Choice xmlns:v="urn:schemas-microsoft-com:vml" Requires="v">
                <p:oleObj spid="_x0000_s3079" name="" r:id="rId1" imgW="2476500" imgH="889000" progId="Equation.3">
                  <p:embed/>
                </p:oleObj>
              </mc:Choice>
              <mc:Fallback>
                <p:oleObj name="" r:id="rId1" imgW="2476500" imgH="889000" progId="Equation.3">
                  <p:embed/>
                  <p:pic>
                    <p:nvPicPr>
                      <p:cNvPr id="0" name="图片 3078"/>
                      <p:cNvPicPr/>
                      <p:nvPr/>
                    </p:nvPicPr>
                    <p:blipFill>
                      <a:blip r:embed="rId2"/>
                      <a:stretch>
                        <a:fillRect/>
                      </a:stretch>
                    </p:blipFill>
                    <p:spPr>
                      <a:xfrm>
                        <a:off x="2247900" y="4578350"/>
                        <a:ext cx="4906963" cy="1760538"/>
                      </a:xfrm>
                      <a:prstGeom prst="rect">
                        <a:avLst/>
                      </a:prstGeom>
                      <a:noFill/>
                      <a:ln w="38100">
                        <a:noFill/>
                        <a:miter/>
                      </a:ln>
                    </p:spPr>
                  </p:pic>
                </p:oleObj>
              </mc:Fallback>
            </mc:AlternateContent>
          </a:graphicData>
        </a:graphic>
      </p:graphicFrame>
      <p:grpSp>
        <p:nvGrpSpPr>
          <p:cNvPr id="78853" name="Group 4"/>
          <p:cNvGrpSpPr/>
          <p:nvPr/>
        </p:nvGrpSpPr>
        <p:grpSpPr>
          <a:xfrm>
            <a:off x="914400" y="1108075"/>
            <a:ext cx="2209800" cy="1706563"/>
            <a:chOff x="432" y="1530"/>
            <a:chExt cx="1392" cy="1248"/>
          </a:xfrm>
        </p:grpSpPr>
        <p:sp>
          <p:nvSpPr>
            <p:cNvPr id="55301" name="Oval 5"/>
            <p:cNvSpPr>
              <a:spLocks noChangeArrowheads="1"/>
            </p:cNvSpPr>
            <p:nvPr/>
          </p:nvSpPr>
          <p:spPr bwMode="auto">
            <a:xfrm>
              <a:off x="1104" y="1530"/>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40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02" name="Oval 6"/>
            <p:cNvSpPr>
              <a:spLocks noChangeArrowheads="1"/>
            </p:cNvSpPr>
            <p:nvPr/>
          </p:nvSpPr>
          <p:spPr bwMode="auto">
            <a:xfrm>
              <a:off x="768" y="1914"/>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03" name="Oval 7"/>
            <p:cNvSpPr>
              <a:spLocks noChangeArrowheads="1"/>
            </p:cNvSpPr>
            <p:nvPr/>
          </p:nvSpPr>
          <p:spPr bwMode="auto">
            <a:xfrm>
              <a:off x="1488" y="1914"/>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55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04" name="Oval 8"/>
            <p:cNvSpPr>
              <a:spLocks noChangeArrowheads="1"/>
            </p:cNvSpPr>
            <p:nvPr/>
          </p:nvSpPr>
          <p:spPr bwMode="auto">
            <a:xfrm>
              <a:off x="432" y="2346"/>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12</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05" name="Oval 9"/>
            <p:cNvSpPr>
              <a:spLocks noChangeArrowheads="1"/>
            </p:cNvSpPr>
            <p:nvPr/>
          </p:nvSpPr>
          <p:spPr bwMode="auto">
            <a:xfrm>
              <a:off x="1152" y="2394"/>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37</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06" name="Line 10"/>
            <p:cNvSpPr>
              <a:spLocks noChangeShapeType="1"/>
            </p:cNvSpPr>
            <p:nvPr/>
          </p:nvSpPr>
          <p:spPr bwMode="auto">
            <a:xfrm flipH="1">
              <a:off x="1008" y="1802"/>
              <a:ext cx="144" cy="11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07" name="Line 11"/>
            <p:cNvSpPr>
              <a:spLocks noChangeShapeType="1"/>
            </p:cNvSpPr>
            <p:nvPr/>
          </p:nvSpPr>
          <p:spPr bwMode="auto">
            <a:xfrm flipH="1">
              <a:off x="720" y="2250"/>
              <a:ext cx="144" cy="19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08" name="Line 12"/>
            <p:cNvSpPr>
              <a:spLocks noChangeShapeType="1"/>
            </p:cNvSpPr>
            <p:nvPr/>
          </p:nvSpPr>
          <p:spPr bwMode="auto">
            <a:xfrm>
              <a:off x="1056" y="2234"/>
              <a:ext cx="192" cy="26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09" name="Line 13"/>
            <p:cNvSpPr>
              <a:spLocks noChangeShapeType="1"/>
            </p:cNvSpPr>
            <p:nvPr/>
          </p:nvSpPr>
          <p:spPr bwMode="auto">
            <a:xfrm>
              <a:off x="1392" y="1818"/>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78854" name="Group 14"/>
          <p:cNvGrpSpPr/>
          <p:nvPr/>
        </p:nvGrpSpPr>
        <p:grpSpPr>
          <a:xfrm>
            <a:off x="5148263" y="836613"/>
            <a:ext cx="2808287" cy="2627312"/>
            <a:chOff x="3024" y="1434"/>
            <a:chExt cx="1872" cy="1776"/>
          </a:xfrm>
        </p:grpSpPr>
        <p:sp>
          <p:nvSpPr>
            <p:cNvPr id="55311" name="Oval 15"/>
            <p:cNvSpPr>
              <a:spLocks noChangeArrowheads="1"/>
            </p:cNvSpPr>
            <p:nvPr/>
          </p:nvSpPr>
          <p:spPr bwMode="auto">
            <a:xfrm>
              <a:off x="3024" y="1434"/>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12</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12" name="Oval 16"/>
            <p:cNvSpPr>
              <a:spLocks noChangeArrowheads="1"/>
            </p:cNvSpPr>
            <p:nvPr/>
          </p:nvSpPr>
          <p:spPr bwMode="auto">
            <a:xfrm>
              <a:off x="3408" y="1770"/>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13" name="Oval 17"/>
            <p:cNvSpPr>
              <a:spLocks noChangeArrowheads="1"/>
            </p:cNvSpPr>
            <p:nvPr/>
          </p:nvSpPr>
          <p:spPr bwMode="auto">
            <a:xfrm>
              <a:off x="3744" y="2106"/>
              <a:ext cx="435"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37</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14" name="Oval 18"/>
            <p:cNvSpPr>
              <a:spLocks noChangeArrowheads="1"/>
            </p:cNvSpPr>
            <p:nvPr/>
          </p:nvSpPr>
          <p:spPr bwMode="auto">
            <a:xfrm>
              <a:off x="4128" y="2490"/>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40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15" name="Oval 19"/>
            <p:cNvSpPr>
              <a:spLocks noChangeArrowheads="1"/>
            </p:cNvSpPr>
            <p:nvPr/>
          </p:nvSpPr>
          <p:spPr bwMode="auto">
            <a:xfrm>
              <a:off x="4512" y="2826"/>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55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16" name="Line 20"/>
            <p:cNvSpPr>
              <a:spLocks noChangeShapeType="1"/>
            </p:cNvSpPr>
            <p:nvPr/>
          </p:nvSpPr>
          <p:spPr bwMode="auto">
            <a:xfrm>
              <a:off x="3361" y="1770"/>
              <a:ext cx="95" cy="9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17" name="Line 21"/>
            <p:cNvSpPr>
              <a:spLocks noChangeShapeType="1"/>
            </p:cNvSpPr>
            <p:nvPr/>
          </p:nvSpPr>
          <p:spPr bwMode="auto">
            <a:xfrm>
              <a:off x="3744" y="2106"/>
              <a:ext cx="53"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18" name="Line 22"/>
            <p:cNvSpPr>
              <a:spLocks noChangeShapeType="1"/>
            </p:cNvSpPr>
            <p:nvPr/>
          </p:nvSpPr>
          <p:spPr bwMode="auto">
            <a:xfrm>
              <a:off x="4080" y="2442"/>
              <a:ext cx="96" cy="10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5319" name="Line 23"/>
            <p:cNvSpPr>
              <a:spLocks noChangeShapeType="1"/>
            </p:cNvSpPr>
            <p:nvPr/>
          </p:nvSpPr>
          <p:spPr bwMode="auto">
            <a:xfrm>
              <a:off x="4464" y="2826"/>
              <a:ext cx="95"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55320" name="Rectangle 24"/>
          <p:cNvSpPr>
            <a:spLocks noChangeArrowheads="1"/>
          </p:cNvSpPr>
          <p:nvPr/>
        </p:nvSpPr>
        <p:spPr bwMode="auto">
          <a:xfrm>
            <a:off x="900113" y="204788"/>
            <a:ext cx="5395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查找的性能分析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043458"/>
                                        </p:tgtEl>
                                        <p:attrNameLst>
                                          <p:attrName>style.visibility</p:attrName>
                                        </p:attrNameLst>
                                      </p:cBhvr>
                                      <p:to>
                                        <p:strVal val="visible"/>
                                      </p:to>
                                    </p:set>
                                    <p:anim calcmode="lin" valueType="num">
                                      <p:cBhvr additive="base">
                                        <p:cTn id="14" dur="500" fill="hold"/>
                                        <p:tgtEl>
                                          <p:spTgt spid="1043458"/>
                                        </p:tgtEl>
                                        <p:attrNameLst>
                                          <p:attrName>ppt_x</p:attrName>
                                        </p:attrNameLst>
                                      </p:cBhvr>
                                      <p:tavLst>
                                        <p:tav tm="0">
                                          <p:val>
                                            <p:strVal val="#ppt_x"/>
                                          </p:val>
                                        </p:tav>
                                        <p:tav tm="100000">
                                          <p:val>
                                            <p:strVal val="#ppt_x"/>
                                          </p:val>
                                        </p:tav>
                                      </p:tavLst>
                                    </p:anim>
                                    <p:anim calcmode="lin" valueType="num">
                                      <p:cBhvr additive="base">
                                        <p:cTn id="15" dur="500" fill="hold"/>
                                        <p:tgtEl>
                                          <p:spTgt spid="104345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43459"/>
                                        </p:tgtEl>
                                        <p:attrNameLst>
                                          <p:attrName>style.visibility</p:attrName>
                                        </p:attrNameLst>
                                      </p:cBhvr>
                                      <p:to>
                                        <p:strVal val="visible"/>
                                      </p:to>
                                    </p:set>
                                    <p:anim calcmode="lin" valueType="num">
                                      <p:cBhvr additive="base">
                                        <p:cTn id="20" dur="500" fill="hold"/>
                                        <p:tgtEl>
                                          <p:spTgt spid="1043459"/>
                                        </p:tgtEl>
                                        <p:attrNameLst>
                                          <p:attrName>ppt_x</p:attrName>
                                        </p:attrNameLst>
                                      </p:cBhvr>
                                      <p:tavLst>
                                        <p:tav tm="0">
                                          <p:val>
                                            <p:strVal val="#ppt_x"/>
                                          </p:val>
                                        </p:tav>
                                        <p:tav tm="100000">
                                          <p:val>
                                            <p:strVal val="#ppt_x"/>
                                          </p:val>
                                        </p:tav>
                                      </p:tavLst>
                                    </p:anim>
                                    <p:anim calcmode="lin" valueType="num">
                                      <p:cBhvr additive="base">
                                        <p:cTn id="21" dur="500" fill="hold"/>
                                        <p:tgtEl>
                                          <p:spTgt spid="1043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4345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2"/>
          <p:cNvSpPr txBox="1">
            <a:spLocks noChangeArrowheads="1"/>
          </p:cNvSpPr>
          <p:nvPr/>
        </p:nvSpPr>
        <p:spPr bwMode="auto">
          <a:xfrm>
            <a:off x="0" y="939800"/>
            <a:ext cx="9144000" cy="1420813"/>
          </a:xfrm>
          <a:prstGeom prst="rect">
            <a:avLst/>
          </a:prstGeom>
          <a:solidFill>
            <a:schemeClr val="bg2">
              <a:lumMod val="20000"/>
              <a:lumOff val="80000"/>
            </a:schemeClr>
          </a:solidFill>
          <a:ln w="57150">
            <a:noFill/>
            <a:miter lim="800000"/>
          </a:ln>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72009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平均查找长度和二叉树的形态有关，即，</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最好：</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log</a:t>
            </a:r>
            <a:r>
              <a:rPr kumimoji="0" lang="en-US" altLang="zh-CN" sz="2400" b="0" i="0" u="none" strike="noStrike" kern="1200" cap="none" spc="0" normalizeH="0" baseline="-25000" noProof="0" dirty="0">
                <a:ln>
                  <a:noFill/>
                </a:ln>
                <a:solidFill>
                  <a:schemeClr val="tx1"/>
                </a:solidFill>
                <a:effectLst/>
                <a:uLnTx/>
                <a:uFillTx/>
                <a:latin typeface="+mn-lt"/>
                <a:ea typeface="+mn-ea"/>
                <a:cs typeface="+mn-ea"/>
                <a:sym typeface="+mn-lt"/>
              </a:rPr>
              <a:t>2</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（形态匀称，与二分查找的判定树相似）</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720090" marR="0" lvl="0" indent="0" algn="l" defTabSz="914400" rtl="0" eaLnBrk="1" fontAlgn="base" latinLnBrk="0" hangingPunct="1">
              <a:lnSpc>
                <a:spcPct val="120000"/>
              </a:lnSpc>
              <a:spcBef>
                <a:spcPts val="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最坏</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n+1)/2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（单支树）</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6323" name="Rectangle 3"/>
          <p:cNvSpPr>
            <a:spLocks noChangeArrowheads="1"/>
          </p:cNvSpPr>
          <p:nvPr/>
        </p:nvSpPr>
        <p:spPr bwMode="auto">
          <a:xfrm>
            <a:off x="855663" y="190500"/>
            <a:ext cx="5395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查找的性能分析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2" name="Group 4"/>
          <p:cNvGrpSpPr/>
          <p:nvPr/>
        </p:nvGrpSpPr>
        <p:grpSpPr>
          <a:xfrm>
            <a:off x="855663" y="2643188"/>
            <a:ext cx="7359650" cy="4021137"/>
            <a:chOff x="648" y="1654"/>
            <a:chExt cx="4464" cy="2533"/>
          </a:xfrm>
        </p:grpSpPr>
        <p:grpSp>
          <p:nvGrpSpPr>
            <p:cNvPr id="79877" name="Group 5"/>
            <p:cNvGrpSpPr/>
            <p:nvPr/>
          </p:nvGrpSpPr>
          <p:grpSpPr>
            <a:xfrm>
              <a:off x="648" y="1750"/>
              <a:ext cx="1392" cy="1248"/>
              <a:chOff x="432" y="1530"/>
              <a:chExt cx="1392" cy="1248"/>
            </a:xfrm>
          </p:grpSpPr>
          <p:sp>
            <p:nvSpPr>
              <p:cNvPr id="56326" name="Oval 6"/>
              <p:cNvSpPr>
                <a:spLocks noChangeArrowheads="1"/>
              </p:cNvSpPr>
              <p:nvPr/>
            </p:nvSpPr>
            <p:spPr bwMode="auto">
              <a:xfrm>
                <a:off x="1104" y="1530"/>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40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27" name="Oval 7"/>
              <p:cNvSpPr>
                <a:spLocks noChangeArrowheads="1"/>
              </p:cNvSpPr>
              <p:nvPr/>
            </p:nvSpPr>
            <p:spPr bwMode="auto">
              <a:xfrm>
                <a:off x="768" y="1914"/>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28" name="Oval 8"/>
              <p:cNvSpPr>
                <a:spLocks noChangeArrowheads="1"/>
              </p:cNvSpPr>
              <p:nvPr/>
            </p:nvSpPr>
            <p:spPr bwMode="auto">
              <a:xfrm>
                <a:off x="1488" y="1914"/>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55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29" name="Oval 9"/>
              <p:cNvSpPr>
                <a:spLocks noChangeArrowheads="1"/>
              </p:cNvSpPr>
              <p:nvPr/>
            </p:nvSpPr>
            <p:spPr bwMode="auto">
              <a:xfrm>
                <a:off x="432" y="2346"/>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12</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30" name="Oval 10"/>
              <p:cNvSpPr>
                <a:spLocks noChangeArrowheads="1"/>
              </p:cNvSpPr>
              <p:nvPr/>
            </p:nvSpPr>
            <p:spPr bwMode="auto">
              <a:xfrm>
                <a:off x="1152" y="2394"/>
                <a:ext cx="336"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37</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31" name="Line 11"/>
              <p:cNvSpPr>
                <a:spLocks noChangeShapeType="1"/>
              </p:cNvSpPr>
              <p:nvPr/>
            </p:nvSpPr>
            <p:spPr bwMode="auto">
              <a:xfrm flipH="1">
                <a:off x="1008" y="1802"/>
                <a:ext cx="144" cy="11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32" name="Line 12"/>
              <p:cNvSpPr>
                <a:spLocks noChangeShapeType="1"/>
              </p:cNvSpPr>
              <p:nvPr/>
            </p:nvSpPr>
            <p:spPr bwMode="auto">
              <a:xfrm flipH="1">
                <a:off x="720" y="2250"/>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33" name="Line 13"/>
              <p:cNvSpPr>
                <a:spLocks noChangeShapeType="1"/>
              </p:cNvSpPr>
              <p:nvPr/>
            </p:nvSpPr>
            <p:spPr bwMode="auto">
              <a:xfrm>
                <a:off x="1056" y="2234"/>
                <a:ext cx="195" cy="25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34" name="Line 14"/>
              <p:cNvSpPr>
                <a:spLocks noChangeShapeType="1"/>
              </p:cNvSpPr>
              <p:nvPr/>
            </p:nvSpPr>
            <p:spPr bwMode="auto">
              <a:xfrm>
                <a:off x="1392" y="1818"/>
                <a:ext cx="195"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grpSp>
          <p:nvGrpSpPr>
            <p:cNvPr id="79878" name="Group 15"/>
            <p:cNvGrpSpPr/>
            <p:nvPr/>
          </p:nvGrpSpPr>
          <p:grpSpPr>
            <a:xfrm>
              <a:off x="3240" y="1654"/>
              <a:ext cx="1872" cy="1776"/>
              <a:chOff x="3024" y="1434"/>
              <a:chExt cx="1872" cy="1776"/>
            </a:xfrm>
          </p:grpSpPr>
          <p:sp>
            <p:nvSpPr>
              <p:cNvPr id="56336" name="Oval 16"/>
              <p:cNvSpPr>
                <a:spLocks noChangeArrowheads="1"/>
              </p:cNvSpPr>
              <p:nvPr/>
            </p:nvSpPr>
            <p:spPr bwMode="auto">
              <a:xfrm>
                <a:off x="3024" y="1434"/>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12</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37" name="Oval 17"/>
              <p:cNvSpPr>
                <a:spLocks noChangeArrowheads="1"/>
              </p:cNvSpPr>
              <p:nvPr/>
            </p:nvSpPr>
            <p:spPr bwMode="auto">
              <a:xfrm>
                <a:off x="3408" y="1770"/>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38" name="Oval 18"/>
              <p:cNvSpPr>
                <a:spLocks noChangeArrowheads="1"/>
              </p:cNvSpPr>
              <p:nvPr/>
            </p:nvSpPr>
            <p:spPr bwMode="auto">
              <a:xfrm>
                <a:off x="3744" y="2106"/>
                <a:ext cx="428"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37</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39" name="Oval 19"/>
              <p:cNvSpPr>
                <a:spLocks noChangeArrowheads="1"/>
              </p:cNvSpPr>
              <p:nvPr/>
            </p:nvSpPr>
            <p:spPr bwMode="auto">
              <a:xfrm>
                <a:off x="4128" y="2490"/>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40</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40" name="Oval 20"/>
              <p:cNvSpPr>
                <a:spLocks noChangeArrowheads="1"/>
              </p:cNvSpPr>
              <p:nvPr/>
            </p:nvSpPr>
            <p:spPr bwMode="auto">
              <a:xfrm>
                <a:off x="4512" y="2826"/>
                <a:ext cx="384" cy="384"/>
              </a:xfrm>
              <a:prstGeom prst="ellipse">
                <a:avLst/>
              </a:prstGeom>
              <a:solidFill>
                <a:schemeClr val="accent1"/>
              </a:solid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55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41" name="Line 21"/>
              <p:cNvSpPr>
                <a:spLocks noChangeShapeType="1"/>
              </p:cNvSpPr>
              <p:nvPr/>
            </p:nvSpPr>
            <p:spPr bwMode="auto">
              <a:xfrm>
                <a:off x="3360" y="177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42" name="Line 22"/>
              <p:cNvSpPr>
                <a:spLocks noChangeShapeType="1"/>
              </p:cNvSpPr>
              <p:nvPr/>
            </p:nvSpPr>
            <p:spPr bwMode="auto">
              <a:xfrm>
                <a:off x="3744" y="2106"/>
                <a:ext cx="48"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43" name="Line 23"/>
              <p:cNvSpPr>
                <a:spLocks noChangeShapeType="1"/>
              </p:cNvSpPr>
              <p:nvPr/>
            </p:nvSpPr>
            <p:spPr bwMode="auto">
              <a:xfrm>
                <a:off x="4080" y="2442"/>
                <a:ext cx="91"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56344" name="Line 24"/>
              <p:cNvSpPr>
                <a:spLocks noChangeShapeType="1"/>
              </p:cNvSpPr>
              <p:nvPr/>
            </p:nvSpPr>
            <p:spPr bwMode="auto">
              <a:xfrm>
                <a:off x="4464" y="2826"/>
                <a:ext cx="96"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graphicFrame>
          <p:nvGraphicFramePr>
            <p:cNvPr id="79879" name="Object 25"/>
            <p:cNvGraphicFramePr/>
            <p:nvPr/>
          </p:nvGraphicFramePr>
          <p:xfrm>
            <a:off x="1464" y="2998"/>
            <a:ext cx="2832" cy="1189"/>
          </p:xfrm>
          <a:graphic>
            <a:graphicData uri="http://schemas.openxmlformats.org/presentationml/2006/ole">
              <mc:AlternateContent xmlns:mc="http://schemas.openxmlformats.org/markup-compatibility/2006">
                <mc:Choice xmlns:v="urn:schemas-microsoft-com:vml" Requires="v">
                  <p:oleObj spid="_x0000_s3080" name="" r:id="rId1" imgW="2476500" imgH="889000" progId="Equation.3">
                    <p:embed/>
                  </p:oleObj>
                </mc:Choice>
                <mc:Fallback>
                  <p:oleObj name="" r:id="rId1" imgW="2476500" imgH="889000" progId="Equation.3">
                    <p:embed/>
                    <p:pic>
                      <p:nvPicPr>
                        <p:cNvPr id="0" name="图片 3079"/>
                        <p:cNvPicPr/>
                        <p:nvPr/>
                      </p:nvPicPr>
                      <p:blipFill>
                        <a:blip r:embed="rId2"/>
                        <a:stretch>
                          <a:fillRect/>
                        </a:stretch>
                      </p:blipFill>
                      <p:spPr>
                        <a:xfrm>
                          <a:off x="1464" y="2998"/>
                          <a:ext cx="2832" cy="1189"/>
                        </a:xfrm>
                        <a:prstGeom prst="rect">
                          <a:avLst/>
                        </a:prstGeom>
                        <a:solidFill>
                          <a:schemeClr val="bg1"/>
                        </a:solid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p:txBody>
          <a:bodyPr vert="horz" wrap="square" lIns="91440" tIns="45720" rIns="91440" bIns="45720" anchor="ctr" anchorCtr="0"/>
          <a:p>
            <a:endParaRPr lang="zh-CN" altLang="en-US" dirty="0"/>
          </a:p>
        </p:txBody>
      </p:sp>
      <p:sp>
        <p:nvSpPr>
          <p:cNvPr id="80899" name="内容占位符 1"/>
          <p:cNvSpPr>
            <a:spLocks noGrp="1"/>
          </p:cNvSpPr>
          <p:nvPr>
            <p:ph idx="4294967295"/>
          </p:nvPr>
        </p:nvSpPr>
        <p:spPr>
          <a:xfrm>
            <a:off x="395288" y="1125538"/>
            <a:ext cx="8748712" cy="5565775"/>
          </a:xfrm>
        </p:spPr>
        <p:txBody>
          <a:bodyPr vert="horz" wrap="square" lIns="91440" tIns="45720" rIns="91440" bIns="45720" anchor="t" anchorCtr="0"/>
          <a:p>
            <a:r>
              <a:rPr lang="zh-CN" altLang="en-US" dirty="0"/>
              <a:t>二叉排序树的查找和折半查找相差不大，并且在二叉排序树上的插入和删除结点十分方便，无须移动大量结点。</a:t>
            </a:r>
            <a:endParaRPr lang="en-US" altLang="zh-CN" dirty="0"/>
          </a:p>
          <a:p>
            <a:r>
              <a:rPr lang="zh-CN" altLang="en-US" dirty="0"/>
              <a:t>因此，对于需要经常进行插入、删除和查找运算的表，宜采用二叉排序树结构。</a:t>
            </a:r>
            <a:endParaRPr lang="zh-CN" altLang="en-US" dirty="0"/>
          </a:p>
        </p:txBody>
      </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0" y="3940175"/>
            <a:ext cx="9144000" cy="2584450"/>
          </a:xfrm>
          <a:prstGeom prst="rect">
            <a:avLst/>
          </a:prstGeom>
          <a:solidFill>
            <a:schemeClr val="accent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1412" name="Rectangle 4"/>
          <p:cNvSpPr>
            <a:spLocks noChangeArrowheads="1"/>
          </p:cNvSpPr>
          <p:nvPr/>
        </p:nvSpPr>
        <p:spPr bwMode="auto">
          <a:xfrm>
            <a:off x="595313" y="1270000"/>
            <a:ext cx="8066088"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问题：如何提高二叉排序树的查找效率？</a:t>
            </a:r>
            <a:endPar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尽量让二叉树的形状均衡</a:t>
            </a:r>
            <a:endParaRPr kumimoji="0" lang="zh-CN" altLang="en-US" sz="2400" b="0" i="0" u="none" strike="noStrike" kern="1200" cap="none" spc="0" normalizeH="0" baseline="0" noProof="0" dirty="0">
              <a:ln>
                <a:noFill/>
              </a:ln>
              <a:solidFill>
                <a:srgbClr val="FF00FF"/>
              </a:solidFill>
              <a:effectLst/>
              <a:uLnTx/>
              <a:uFillTx/>
              <a:latin typeface="+mn-lt"/>
              <a:ea typeface="+mn-ea"/>
              <a:cs typeface="+mn-ea"/>
              <a:sym typeface="+mn-lt"/>
            </a:endParaRPr>
          </a:p>
        </p:txBody>
      </p:sp>
      <p:sp>
        <p:nvSpPr>
          <p:cNvPr id="1041416" name="Text Box 8"/>
          <p:cNvSpPr txBox="1">
            <a:spLocks noChangeArrowheads="1"/>
          </p:cNvSpPr>
          <p:nvPr/>
        </p:nvSpPr>
        <p:spPr bwMode="auto">
          <a:xfrm>
            <a:off x="0" y="4194175"/>
            <a:ext cx="9144000" cy="904875"/>
          </a:xfrm>
          <a:prstGeom prst="rect">
            <a:avLst/>
          </a:prstGeom>
          <a:solidFill>
            <a:schemeClr val="accent1">
              <a:lumMod val="20000"/>
              <a:lumOff val="80000"/>
            </a:schemeClr>
          </a:solidFill>
          <a:ln w="9525">
            <a:noFill/>
            <a:miter lim="800000"/>
          </a:ln>
          <a:effectLst/>
        </p:spPr>
        <p:txBody>
          <a:bodyPr>
            <a:spAutoFit/>
          </a:bodyPr>
          <a:lstStyle/>
          <a:p>
            <a:pPr marL="720090" marR="0" defTabSz="914400" eaLnBrk="1" hangingPunct="1">
              <a:spcBef>
                <a:spcPct val="20000"/>
              </a:spcBef>
              <a:buClrTx/>
              <a:buSzTx/>
              <a:buFontTx/>
              <a:buNone/>
              <a:defRPr/>
            </a:pPr>
            <a:r>
              <a:rPr kumimoji="1" lang="zh-CN" altLang="en-US" sz="2400" b="0" kern="1200" cap="none" spc="0" normalizeH="0" baseline="0" noProof="0" dirty="0">
                <a:solidFill>
                  <a:srgbClr val="FF3300"/>
                </a:solidFill>
                <a:latin typeface="+mn-lt"/>
                <a:ea typeface="+mn-ea"/>
                <a:cs typeface="+mn-ea"/>
                <a:sym typeface="+mn-lt"/>
              </a:rPr>
              <a:t>左、右子树是平衡二叉树；</a:t>
            </a:r>
            <a:endParaRPr kumimoji="1" lang="zh-CN" altLang="en-US" sz="2400" b="0" kern="1200" cap="none" spc="0" normalizeH="0" baseline="0" noProof="0" dirty="0">
              <a:solidFill>
                <a:srgbClr val="FF3300"/>
              </a:solidFill>
              <a:latin typeface="+mn-lt"/>
              <a:ea typeface="+mn-ea"/>
              <a:cs typeface="+mn-ea"/>
              <a:sym typeface="+mn-lt"/>
            </a:endParaRPr>
          </a:p>
          <a:p>
            <a:pPr marL="720090" marR="0" defTabSz="914400" eaLnBrk="1" hangingPunct="1">
              <a:spcBef>
                <a:spcPct val="20000"/>
              </a:spcBef>
              <a:buClrTx/>
              <a:buSzTx/>
              <a:buFontTx/>
              <a:buNone/>
              <a:defRPr/>
            </a:pPr>
            <a:r>
              <a:rPr kumimoji="1" lang="zh-CN" altLang="en-US" sz="2400" b="0" kern="1200" cap="none" spc="0" normalizeH="0" baseline="0" noProof="0" dirty="0">
                <a:solidFill>
                  <a:srgbClr val="FF3300"/>
                </a:solidFill>
                <a:latin typeface="+mn-lt"/>
                <a:ea typeface="+mn-ea"/>
                <a:cs typeface="+mn-ea"/>
                <a:sym typeface="+mn-lt"/>
              </a:rPr>
              <a:t>所有结点的左、右子树深度之差的绝对值≤ </a:t>
            </a:r>
            <a:r>
              <a:rPr kumimoji="1" lang="en-US" altLang="zh-CN" sz="2400" b="0" kern="1200" cap="none" spc="0" normalizeH="0" baseline="0" noProof="0" dirty="0">
                <a:solidFill>
                  <a:srgbClr val="FF3300"/>
                </a:solidFill>
                <a:latin typeface="+mn-lt"/>
                <a:ea typeface="+mn-ea"/>
                <a:cs typeface="+mn-ea"/>
                <a:sym typeface="+mn-lt"/>
              </a:rPr>
              <a:t>1</a:t>
            </a:r>
            <a:endParaRPr kumimoji="1" lang="en-US" altLang="zh-CN" sz="2400" b="0" kern="1200" cap="none" spc="0" normalizeH="0" baseline="0" noProof="0" dirty="0">
              <a:solidFill>
                <a:srgbClr val="FF3300"/>
              </a:solidFill>
              <a:effectLst>
                <a:outerShdw blurRad="38100" dist="38100" dir="2700000" algn="tl">
                  <a:srgbClr val="000000"/>
                </a:outerShdw>
              </a:effectLst>
              <a:latin typeface="+mn-lt"/>
              <a:ea typeface="+mn-ea"/>
              <a:cs typeface="+mn-ea"/>
              <a:sym typeface="+mn-lt"/>
            </a:endParaRPr>
          </a:p>
        </p:txBody>
      </p:sp>
      <p:sp>
        <p:nvSpPr>
          <p:cNvPr id="1041418" name="AutoShape 10"/>
          <p:cNvSpPr>
            <a:spLocks noChangeArrowheads="1"/>
          </p:cNvSpPr>
          <p:nvPr/>
        </p:nvSpPr>
        <p:spPr bwMode="auto">
          <a:xfrm>
            <a:off x="4370388" y="2514600"/>
            <a:ext cx="3024188" cy="768350"/>
          </a:xfrm>
          <a:prstGeom prst="cloudCallout">
            <a:avLst>
              <a:gd name="adj1" fmla="val -46529"/>
              <a:gd name="adj2" fmla="val -81381"/>
            </a:avLst>
          </a:prstGeom>
          <a:solidFill>
            <a:srgbClr val="7030A0"/>
          </a:solidFill>
          <a:ln w="9525">
            <a:noFill/>
            <a:round/>
          </a:ln>
          <a:effectLst/>
        </p:spPr>
        <p:txBody>
          <a:bodyPr anchor="ctr"/>
          <a:lstStyle/>
          <a:p>
            <a:pPr marL="342900" marR="0" lvl="0" indent="-342900" algn="ctr" defTabSz="914400" rtl="0" eaLnBrk="0" fontAlgn="base" latinLnBrk="0" hangingPunct="0">
              <a:lnSpc>
                <a:spcPct val="100000"/>
              </a:lnSpc>
              <a:spcBef>
                <a:spcPct val="2000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uLnTx/>
                <a:uFillTx/>
                <a:latin typeface="+mn-lt"/>
                <a:ea typeface="+mn-ea"/>
                <a:cs typeface="+mn-ea"/>
                <a:sym typeface="+mn-lt"/>
              </a:rPr>
              <a:t>平衡二叉树</a:t>
            </a:r>
            <a:endParaRPr kumimoji="1"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041419" name="Rectangle 11"/>
          <p:cNvSpPr>
            <a:spLocks noChangeArrowheads="1"/>
          </p:cNvSpPr>
          <p:nvPr/>
        </p:nvSpPr>
        <p:spPr bwMode="auto">
          <a:xfrm>
            <a:off x="965200" y="5462588"/>
            <a:ext cx="7213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anose="05000000000000000000" pitchFamily="2" charset="2"/>
              <a:buNone/>
              <a:defRPr/>
            </a:pPr>
            <a:r>
              <a:rPr kumimoji="0" lang="zh-CN" altLang="en-US" sz="3200" b="0" i="0" u="none" strike="noStrike" kern="1200" cap="none" spc="0" normalizeH="0" baseline="0" noProof="0" dirty="0">
                <a:ln>
                  <a:noFill/>
                </a:ln>
                <a:solidFill>
                  <a:schemeClr val="bg1"/>
                </a:solidFill>
                <a:effectLst/>
                <a:uLnTx/>
                <a:uFillTx/>
                <a:latin typeface="+mn-lt"/>
                <a:ea typeface="+mn-ea"/>
                <a:cs typeface="+mn-ea"/>
                <a:sym typeface="+mn-lt"/>
              </a:rPr>
              <a:t>平衡因子</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：该结点左子树与右子树的高度差</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 name="Rectangle 3"/>
          <p:cNvSpPr>
            <a:spLocks noChangeArrowheads="1"/>
          </p:cNvSpPr>
          <p:nvPr/>
        </p:nvSpPr>
        <p:spPr bwMode="auto">
          <a:xfrm>
            <a:off x="855663" y="190500"/>
            <a:ext cx="5395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查找的性能分析</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81928" name="矩形 2"/>
          <p:cNvSpPr/>
          <p:nvPr/>
        </p:nvSpPr>
        <p:spPr>
          <a:xfrm>
            <a:off x="2843213" y="3305175"/>
            <a:ext cx="7399337" cy="338138"/>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r>
              <a:rPr lang="zh-CN" altLang="en-US" sz="1600" dirty="0">
                <a:ea typeface="楷体_GB2312"/>
              </a:rPr>
              <a:t>又称</a:t>
            </a:r>
            <a:r>
              <a:rPr lang="en-US" altLang="zh-CN" sz="1600" dirty="0">
                <a:ea typeface="楷体_GB2312"/>
              </a:rPr>
              <a:t>AVL</a:t>
            </a:r>
            <a:r>
              <a:rPr lang="zh-CN" altLang="en-US" sz="1600" dirty="0">
                <a:ea typeface="楷体_GB2312"/>
              </a:rPr>
              <a:t>树，取自发明者名字：</a:t>
            </a:r>
            <a:r>
              <a:rPr lang="en-US" altLang="zh-CN" sz="1600" dirty="0">
                <a:ea typeface="楷体_GB2312"/>
              </a:rPr>
              <a:t>G. M. Adelson-Velsky</a:t>
            </a:r>
            <a:r>
              <a:rPr lang="zh-CN" altLang="en-US" sz="1600" dirty="0">
                <a:ea typeface="楷体_GB2312"/>
              </a:rPr>
              <a:t>和</a:t>
            </a:r>
            <a:r>
              <a:rPr lang="en-US" altLang="zh-CN" sz="1600" dirty="0">
                <a:ea typeface="楷体_GB2312"/>
              </a:rPr>
              <a:t>E. M. Landis</a:t>
            </a:r>
            <a:r>
              <a:rPr lang="zh-CN" altLang="en-US" sz="1600" dirty="0">
                <a:ea typeface="楷体_GB2312"/>
              </a:rPr>
              <a:t>。</a:t>
            </a:r>
            <a:endParaRPr lang="zh-CN" altLang="en-US" sz="1600" dirty="0">
              <a:ea typeface="楷体_GB231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041412">
                                            <p:txEl>
                                              <p:charRg st="0" end="1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041412">
                                            <p:txEl>
                                              <p:charRg st="19" end="3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4" presetClass="entr" presetSubtype="0" accel="100000" fill="hold" grpId="0" nodeType="clickEffect">
                                  <p:stCondLst>
                                    <p:cond delay="0"/>
                                  </p:stCondLst>
                                  <p:childTnLst>
                                    <p:set>
                                      <p:cBhvr>
                                        <p:cTn id="14" dur="1" fill="hold">
                                          <p:stCondLst>
                                            <p:cond delay="0"/>
                                          </p:stCondLst>
                                        </p:cTn>
                                        <p:tgtEl>
                                          <p:spTgt spid="1041418"/>
                                        </p:tgtEl>
                                        <p:attrNameLst>
                                          <p:attrName>style.visibility</p:attrName>
                                        </p:attrNameLst>
                                      </p:cBhvr>
                                      <p:to>
                                        <p:strVal val="visible"/>
                                      </p:to>
                                    </p:set>
                                    <p:anim calcmode="lin" valueType="num">
                                      <p:cBhvr>
                                        <p:cTn id="15" dur="500" fill="hold"/>
                                        <p:tgtEl>
                                          <p:spTgt spid="1041418"/>
                                        </p:tgtEl>
                                        <p:attrNameLst>
                                          <p:attrName>ppt_w</p:attrName>
                                        </p:attrNameLst>
                                      </p:cBhvr>
                                      <p:tavLst>
                                        <p:tav tm="0">
                                          <p:val>
                                            <p:strVal val="#ppt_w*0.05"/>
                                          </p:val>
                                        </p:tav>
                                        <p:tav tm="100000">
                                          <p:val>
                                            <p:strVal val="#ppt_w"/>
                                          </p:val>
                                        </p:tav>
                                      </p:tavLst>
                                    </p:anim>
                                    <p:anim calcmode="lin" valueType="num">
                                      <p:cBhvr>
                                        <p:cTn id="16" dur="500" fill="hold"/>
                                        <p:tgtEl>
                                          <p:spTgt spid="1041418"/>
                                        </p:tgtEl>
                                        <p:attrNameLst>
                                          <p:attrName>ppt_h</p:attrName>
                                        </p:attrNameLst>
                                      </p:cBhvr>
                                      <p:tavLst>
                                        <p:tav tm="0">
                                          <p:val>
                                            <p:strVal val="#ppt_h"/>
                                          </p:val>
                                        </p:tav>
                                        <p:tav tm="100000">
                                          <p:val>
                                            <p:strVal val="#ppt_h"/>
                                          </p:val>
                                        </p:tav>
                                      </p:tavLst>
                                    </p:anim>
                                    <p:anim calcmode="lin" valueType="num">
                                      <p:cBhvr>
                                        <p:cTn id="17" dur="500" fill="hold"/>
                                        <p:tgtEl>
                                          <p:spTgt spid="1041418"/>
                                        </p:tgtEl>
                                        <p:attrNameLst>
                                          <p:attrName>ppt_x</p:attrName>
                                        </p:attrNameLst>
                                      </p:cBhvr>
                                      <p:tavLst>
                                        <p:tav tm="0">
                                          <p:val>
                                            <p:strVal val="#ppt_x-.2"/>
                                          </p:val>
                                        </p:tav>
                                        <p:tav tm="100000">
                                          <p:val>
                                            <p:strVal val="#ppt_x"/>
                                          </p:val>
                                        </p:tav>
                                      </p:tavLst>
                                    </p:anim>
                                    <p:anim calcmode="lin" valueType="num">
                                      <p:cBhvr>
                                        <p:cTn id="18" dur="500" fill="hold"/>
                                        <p:tgtEl>
                                          <p:spTgt spid="1041418"/>
                                        </p:tgtEl>
                                        <p:attrNameLst>
                                          <p:attrName>ppt_y</p:attrName>
                                        </p:attrNameLst>
                                      </p:cBhvr>
                                      <p:tavLst>
                                        <p:tav tm="0">
                                          <p:val>
                                            <p:strVal val="#ppt_y"/>
                                          </p:val>
                                        </p:tav>
                                        <p:tav tm="100000">
                                          <p:val>
                                            <p:strVal val="#ppt_y"/>
                                          </p:val>
                                        </p:tav>
                                      </p:tavLst>
                                    </p:anim>
                                    <p:animEffect transition="in" filter="fade">
                                      <p:cBhvr>
                                        <p:cTn id="19" dur="500"/>
                                        <p:tgtEl>
                                          <p:spTgt spid="10414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041416"/>
                                        </p:tgtEl>
                                        <p:attrNameLst>
                                          <p:attrName>style.visibility</p:attrName>
                                        </p:attrNameLst>
                                      </p:cBhvr>
                                      <p:to>
                                        <p:strVal val="visible"/>
                                      </p:to>
                                    </p:set>
                                    <p:animEffect transition="in" filter="strips(downRight)">
                                      <p:cBhvr>
                                        <p:cTn id="29" dur="500"/>
                                        <p:tgtEl>
                                          <p:spTgt spid="10414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iterate type="lt">
                                    <p:tmAbs val="75"/>
                                  </p:iterate>
                                  <p:childTnLst>
                                    <p:set>
                                      <p:cBhvr>
                                        <p:cTn id="33" dur="1" fill="hold">
                                          <p:stCondLst>
                                            <p:cond delay="74"/>
                                          </p:stCondLst>
                                        </p:cTn>
                                        <p:tgtEl>
                                          <p:spTgt spid="10414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41412" grpId="0" build="p"/>
      <p:bldP spid="1041416" grpId="0" animBg="1"/>
      <p:bldP spid="1041418" grpId="0" animBg="1"/>
      <p:bldP spid="104141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9604" name="Rectangle 4"/>
          <p:cNvSpPr>
            <a:spLocks noChangeArrowheads="1"/>
          </p:cNvSpPr>
          <p:nvPr/>
        </p:nvSpPr>
        <p:spPr bwMode="auto">
          <a:xfrm>
            <a:off x="534988" y="1484313"/>
            <a:ext cx="81391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25000"/>
              </a:lnSpc>
              <a:spcBef>
                <a:spcPct val="20000"/>
              </a:spcBef>
              <a:spcAft>
                <a:spcPct val="0"/>
              </a:spcAft>
              <a:buClr>
                <a:srgbClr val="FF0000"/>
              </a:buClr>
              <a:buSzPct val="80000"/>
              <a:buFont typeface="Wingdings" panose="05000000000000000000" pitchFamily="2" charset="2"/>
              <a:buChar char="v"/>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任一结点的平衡因子只能取：</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0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或 </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；如果树中任意一个结点的平衡因子的绝对值大于</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，则这棵二叉树就失去平衡，不再是</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AVL</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树；</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49605" name="Rectangle 5"/>
          <p:cNvSpPr>
            <a:spLocks noChangeArrowheads="1"/>
          </p:cNvSpPr>
          <p:nvPr/>
        </p:nvSpPr>
        <p:spPr bwMode="auto">
          <a:xfrm>
            <a:off x="534988" y="3541713"/>
            <a:ext cx="8062913"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81000" marR="0" lvl="0" indent="-381000" algn="l" defTabSz="914400" rtl="0" eaLnBrk="1" fontAlgn="base" latinLnBrk="0" hangingPunct="1">
              <a:lnSpc>
                <a:spcPct val="125000"/>
              </a:lnSpc>
              <a:spcBef>
                <a:spcPct val="20000"/>
              </a:spcBef>
              <a:spcAft>
                <a:spcPct val="0"/>
              </a:spcAft>
              <a:buClr>
                <a:srgbClr val="FF0000"/>
              </a:buClr>
              <a:buSzPct val="80000"/>
              <a:buFont typeface="Wingdings" panose="05000000000000000000" pitchFamily="2" charset="2"/>
              <a:buChar char="v"/>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对于一棵有</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个结点的</a:t>
            </a:r>
            <a:r>
              <a:rPr kumimoji="0" lang="en-US" altLang="zh-CN" sz="2800" b="0" i="1" u="none" strike="noStrike" kern="1200" cap="none" spc="0" normalizeH="0" baseline="0" noProof="0" dirty="0">
                <a:ln>
                  <a:noFill/>
                </a:ln>
                <a:solidFill>
                  <a:schemeClr val="tx1"/>
                </a:solidFill>
                <a:effectLst/>
                <a:uLnTx/>
                <a:uFillTx/>
                <a:latin typeface="+mn-lt"/>
                <a:ea typeface="+mn-ea"/>
                <a:cs typeface="+mn-ea"/>
                <a:sym typeface="+mn-lt"/>
              </a:rPr>
              <a:t>AVL</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树，其</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高度保持在</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O(log</a:t>
            </a:r>
            <a:r>
              <a:rPr kumimoji="0" lang="en-US" altLang="zh-CN" sz="2800" b="0" i="0" u="none" strike="noStrike" kern="1200" cap="none" spc="0" normalizeH="0" baseline="-25000" noProof="0" dirty="0">
                <a:ln>
                  <a:noFill/>
                </a:ln>
                <a:solidFill>
                  <a:srgbClr val="FF0000"/>
                </a:solidFill>
                <a:effectLst/>
                <a:uLnTx/>
                <a:uFillTx/>
                <a:latin typeface="+mn-lt"/>
                <a:ea typeface="+mn-ea"/>
                <a:cs typeface="+mn-ea"/>
                <a:sym typeface="+mn-lt"/>
              </a:rPr>
              <a:t>2</a:t>
            </a:r>
            <a:r>
              <a:rPr kumimoji="0" lang="en-US" altLang="zh-CN" sz="2800" b="0" i="1" u="none" strike="noStrike" kern="1200" cap="none" spc="0" normalizeH="0" baseline="0" noProof="0" dirty="0">
                <a:ln>
                  <a:noFill/>
                </a:ln>
                <a:solidFill>
                  <a:srgbClr val="FF0000"/>
                </a:solidFill>
                <a:effectLst/>
                <a:uLnTx/>
                <a:uFillTx/>
                <a:latin typeface="+mn-lt"/>
                <a:ea typeface="+mn-ea"/>
                <a:cs typeface="+mn-ea"/>
                <a:sym typeface="+mn-lt"/>
              </a:rPr>
              <a:t>n</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数量级，</a:t>
            </a:r>
            <a:r>
              <a:rPr kumimoji="0" lang="en-US" altLang="zh-CN" sz="2800" b="0" i="1" u="none" strike="noStrike" kern="1200" cap="none" spc="0" normalizeH="0" baseline="0" noProof="0" dirty="0">
                <a:ln>
                  <a:noFill/>
                </a:ln>
                <a:solidFill>
                  <a:srgbClr val="FF0000"/>
                </a:solidFill>
                <a:effectLst/>
                <a:uLnTx/>
                <a:uFillTx/>
                <a:latin typeface="+mn-lt"/>
                <a:ea typeface="+mn-ea"/>
                <a:cs typeface="+mn-ea"/>
                <a:sym typeface="+mn-lt"/>
              </a:rPr>
              <a:t>ASL</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也保持在</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O(log</a:t>
            </a:r>
            <a:r>
              <a:rPr kumimoji="0" lang="en-US" altLang="zh-CN" sz="2800" b="0" i="0" u="none" strike="noStrike" kern="1200" cap="none" spc="0" normalizeH="0" baseline="-25000" noProof="0" dirty="0">
                <a:ln>
                  <a:noFill/>
                </a:ln>
                <a:solidFill>
                  <a:srgbClr val="FF0000"/>
                </a:solidFill>
                <a:effectLst/>
                <a:uLnTx/>
                <a:uFillTx/>
                <a:latin typeface="+mn-lt"/>
                <a:ea typeface="+mn-ea"/>
                <a:cs typeface="+mn-ea"/>
                <a:sym typeface="+mn-lt"/>
              </a:rPr>
              <a:t>2</a:t>
            </a:r>
            <a:r>
              <a:rPr kumimoji="0" lang="en-US" altLang="zh-CN" sz="2800" b="0" i="1" u="none" strike="noStrike" kern="1200" cap="none" spc="0" normalizeH="0" baseline="0" noProof="0" dirty="0">
                <a:ln>
                  <a:noFill/>
                </a:ln>
                <a:solidFill>
                  <a:srgbClr val="FF0000"/>
                </a:solidFill>
                <a:effectLst/>
                <a:uLnTx/>
                <a:uFillTx/>
                <a:latin typeface="+mn-lt"/>
                <a:ea typeface="+mn-ea"/>
                <a:cs typeface="+mn-ea"/>
                <a:sym typeface="+mn-lt"/>
              </a:rPr>
              <a:t>n</a:t>
            </a: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量级。</a:t>
            </a:r>
            <a:endPar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5" name="Rectangle 4"/>
          <p:cNvSpPr>
            <a:spLocks noChangeArrowheads="1"/>
          </p:cNvSpPr>
          <p:nvPr/>
        </p:nvSpPr>
        <p:spPr bwMode="auto">
          <a:xfrm>
            <a:off x="827088" y="188913"/>
            <a:ext cx="6588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1989</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奥斯卡是最佳短片奖</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--《Balance》</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49604">
                                            <p:txEl>
                                              <p:charRg st="0" end="66"/>
                                            </p:txEl>
                                          </p:spTgt>
                                        </p:tgtEl>
                                        <p:attrNameLst>
                                          <p:attrName>style.visibility</p:attrName>
                                        </p:attrNameLst>
                                      </p:cBhvr>
                                      <p:to>
                                        <p:strVal val="visible"/>
                                      </p:to>
                                    </p:set>
                                    <p:animEffect transition="in" filter="strips(downRight)">
                                      <p:cBhvr>
                                        <p:cTn id="7" dur="500"/>
                                        <p:tgtEl>
                                          <p:spTgt spid="1049604">
                                            <p:txEl>
                                              <p:charRg st="0" end="6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49605"/>
                                        </p:tgtEl>
                                        <p:attrNameLst>
                                          <p:attrName>style.visibility</p:attrName>
                                        </p:attrNameLst>
                                      </p:cBhvr>
                                      <p:to>
                                        <p:strVal val="visible"/>
                                      </p:to>
                                    </p:set>
                                    <p:animEffect transition="in" filter="strips(downRight)">
                                      <p:cBhvr>
                                        <p:cTn id="12" dur="500"/>
                                        <p:tgtEl>
                                          <p:spTgt spid="1049605"/>
                                        </p:tgtEl>
                                      </p:cBhvr>
                                    </p:animEffect>
                                  </p:childTnLst>
                                </p:cTn>
                              </p:par>
                              <p:par>
                                <p:cTn id="13" presetID="42"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4" grpId="0" advAuto="1000" build="p"/>
      <p:bldP spid="104960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矩形 4"/>
          <p:cNvSpPr/>
          <p:nvPr/>
        </p:nvSpPr>
        <p:spPr>
          <a:xfrm>
            <a:off x="33338" y="1557338"/>
            <a:ext cx="9075737" cy="4954587"/>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pPr>
            <a:r>
              <a:rPr lang="zh-CN" altLang="en-US" sz="2000" dirty="0">
                <a:ea typeface="楷体_GB2312"/>
              </a:rPr>
              <a:t>一、</a:t>
            </a:r>
            <a:r>
              <a:rPr lang="en-US" altLang="zh-CN" sz="2000" dirty="0">
                <a:ea typeface="楷体_GB2312"/>
              </a:rPr>
              <a:t>10.5,10.6</a:t>
            </a:r>
            <a:r>
              <a:rPr lang="zh-CN" altLang="en-US" sz="2000" dirty="0">
                <a:ea typeface="楷体_GB2312"/>
              </a:rPr>
              <a:t>，</a:t>
            </a:r>
            <a:r>
              <a:rPr lang="en-US" altLang="zh-CN" sz="2000" dirty="0">
                <a:ea typeface="楷体_GB2312"/>
              </a:rPr>
              <a:t>10.8</a:t>
            </a:r>
            <a:r>
              <a:rPr lang="zh-CN" altLang="en-US" sz="2000" dirty="0">
                <a:ea typeface="楷体_GB2312"/>
              </a:rPr>
              <a:t>中动态表查找相关，</a:t>
            </a:r>
            <a:r>
              <a:rPr lang="en-US" altLang="zh-CN" sz="2000" dirty="0">
                <a:ea typeface="楷体_GB2312"/>
              </a:rPr>
              <a:t>10.9,10.11</a:t>
            </a:r>
            <a:r>
              <a:rPr lang="zh-CN" altLang="en-US" sz="2000" dirty="0">
                <a:ea typeface="楷体_GB2312"/>
              </a:rPr>
              <a:t>，</a:t>
            </a:r>
            <a:r>
              <a:rPr lang="en-US" altLang="zh-CN" sz="2000" dirty="0">
                <a:ea typeface="楷体_GB2312"/>
              </a:rPr>
              <a:t>10.15</a:t>
            </a:r>
            <a:r>
              <a:rPr lang="zh-CN" altLang="en-US" sz="2000" dirty="0">
                <a:ea typeface="楷体_GB2312"/>
              </a:rPr>
              <a:t>动态表部分，</a:t>
            </a:r>
            <a:r>
              <a:rPr lang="en-US" altLang="zh-CN" sz="2000" dirty="0">
                <a:ea typeface="楷体_GB2312"/>
              </a:rPr>
              <a:t>10.16-10.19</a:t>
            </a:r>
            <a:endParaRPr lang="en-US" altLang="zh-CN" sz="2000" dirty="0">
              <a:ea typeface="楷体_GB2312"/>
            </a:endParaRPr>
          </a:p>
          <a:p>
            <a:pPr lvl="0" indent="0">
              <a:lnSpc>
                <a:spcPct val="100000"/>
              </a:lnSpc>
            </a:pPr>
            <a:r>
              <a:rPr lang="zh-CN" altLang="en-US" sz="2000" dirty="0">
                <a:ea typeface="楷体_GB2312"/>
              </a:rPr>
              <a:t>二、</a:t>
            </a:r>
            <a:r>
              <a:rPr lang="en-US" altLang="zh-CN" sz="2000" dirty="0">
                <a:ea typeface="楷体_GB2312"/>
              </a:rPr>
              <a:t>10.21</a:t>
            </a:r>
            <a:r>
              <a:rPr lang="zh-CN" altLang="en-US" sz="2000" dirty="0">
                <a:ea typeface="楷体_GB2312"/>
              </a:rPr>
              <a:t>中动态表查找部分：数据文件</a:t>
            </a:r>
            <a:r>
              <a:rPr lang="en-US" altLang="zh-CN" sz="2000" dirty="0">
                <a:ea typeface="楷体_GB2312"/>
              </a:rPr>
              <a:t>dbYellow.txt</a:t>
            </a:r>
            <a:r>
              <a:rPr lang="zh-CN" altLang="en-US" sz="2000" dirty="0">
                <a:ea typeface="楷体_GB2312"/>
              </a:rPr>
              <a:t>的每一行表示图像中每一点的</a:t>
            </a:r>
            <a:r>
              <a:rPr lang="en-US" altLang="zh-CN" sz="2000" dirty="0">
                <a:ea typeface="楷体_GB2312"/>
              </a:rPr>
              <a:t>RGB</a:t>
            </a:r>
            <a:r>
              <a:rPr lang="zh-CN" altLang="en-US" sz="2000" dirty="0">
                <a:ea typeface="楷体_GB2312"/>
              </a:rPr>
              <a:t>三个分量值</a:t>
            </a:r>
            <a:r>
              <a:rPr lang="en-US" altLang="zh-CN" sz="2000" dirty="0">
                <a:ea typeface="楷体_GB2312"/>
              </a:rPr>
              <a:t>,</a:t>
            </a:r>
            <a:r>
              <a:rPr lang="zh-CN" altLang="en-US" sz="2000" dirty="0">
                <a:ea typeface="楷体_GB2312"/>
              </a:rPr>
              <a:t>预统计图像中像黄色点的个数和接近黄色点的个数，设黄色点</a:t>
            </a:r>
            <a:r>
              <a:rPr lang="en-US" altLang="zh-CN" sz="2000" dirty="0">
                <a:ea typeface="楷体_GB2312"/>
              </a:rPr>
              <a:t>RGB</a:t>
            </a:r>
            <a:r>
              <a:rPr lang="zh-CN" altLang="en-US" sz="2000" dirty="0">
                <a:ea typeface="楷体_GB2312"/>
              </a:rPr>
              <a:t>三个分量别（</a:t>
            </a:r>
            <a:r>
              <a:rPr lang="en-US" altLang="zh-CN" sz="2000" dirty="0">
                <a:ea typeface="楷体_GB2312"/>
              </a:rPr>
              <a:t>255,255,0</a:t>
            </a:r>
            <a:r>
              <a:rPr lang="zh-CN" altLang="en-US" sz="2000" dirty="0">
                <a:ea typeface="楷体_GB2312"/>
              </a:rPr>
              <a:t>），完成下列要求：</a:t>
            </a:r>
            <a:endParaRPr lang="en-US" altLang="zh-CN" sz="2000" dirty="0">
              <a:ea typeface="楷体_GB2312"/>
            </a:endParaRPr>
          </a:p>
          <a:p>
            <a:pPr lvl="0" indent="0">
              <a:lnSpc>
                <a:spcPct val="100000"/>
              </a:lnSpc>
            </a:pPr>
            <a:r>
              <a:rPr lang="en-US" altLang="zh-CN" sz="2000" dirty="0">
                <a:ea typeface="楷体_GB2312"/>
              </a:rPr>
              <a:t>1)dbYellow.txt</a:t>
            </a:r>
            <a:r>
              <a:rPr lang="zh-CN" altLang="en-US" sz="2000" dirty="0">
                <a:ea typeface="楷体_GB2312"/>
              </a:rPr>
              <a:t>文件格式为：</a:t>
            </a:r>
            <a:endParaRPr lang="zh-CN" altLang="en-US" sz="2000" dirty="0">
              <a:ea typeface="楷体_GB2312"/>
            </a:endParaRPr>
          </a:p>
          <a:p>
            <a:pPr lvl="0" indent="0">
              <a:lnSpc>
                <a:spcPct val="100000"/>
              </a:lnSpc>
            </a:pPr>
            <a:r>
              <a:rPr lang="zh-CN" altLang="en-US" sz="2000" dirty="0">
                <a:ea typeface="楷体_GB2312"/>
              </a:rPr>
              <a:t>像素点的</a:t>
            </a:r>
            <a:r>
              <a:rPr lang="en-US" altLang="zh-CN" sz="2000" dirty="0">
                <a:ea typeface="楷体_GB2312"/>
              </a:rPr>
              <a:t>ID</a:t>
            </a:r>
            <a:r>
              <a:rPr lang="zh-CN" altLang="en-US" sz="2000" dirty="0">
                <a:ea typeface="楷体_GB2312"/>
              </a:rPr>
              <a:t>号（整数），</a:t>
            </a:r>
            <a:r>
              <a:rPr lang="en-US" altLang="zh-CN" sz="2000" dirty="0">
                <a:ea typeface="楷体_GB2312"/>
              </a:rPr>
              <a:t>R</a:t>
            </a:r>
            <a:r>
              <a:rPr lang="zh-CN" altLang="en-US" sz="2000" dirty="0">
                <a:ea typeface="楷体_GB2312"/>
              </a:rPr>
              <a:t>（整数），</a:t>
            </a:r>
            <a:r>
              <a:rPr lang="en-US" altLang="zh-CN" sz="2000" dirty="0">
                <a:ea typeface="楷体_GB2312"/>
              </a:rPr>
              <a:t>G</a:t>
            </a:r>
            <a:r>
              <a:rPr lang="zh-CN" altLang="en-US" sz="2000" dirty="0">
                <a:ea typeface="楷体_GB2312"/>
              </a:rPr>
              <a:t>（整数），</a:t>
            </a:r>
            <a:r>
              <a:rPr lang="en-US" altLang="zh-CN" sz="2000" dirty="0">
                <a:ea typeface="楷体_GB2312"/>
              </a:rPr>
              <a:t>B</a:t>
            </a:r>
            <a:r>
              <a:rPr lang="zh-CN" altLang="en-US" sz="2000" dirty="0">
                <a:ea typeface="楷体_GB2312"/>
              </a:rPr>
              <a:t>（整数）回车换行</a:t>
            </a:r>
            <a:endParaRPr lang="zh-CN" altLang="en-US" sz="2000" dirty="0">
              <a:ea typeface="楷体_GB2312"/>
            </a:endParaRPr>
          </a:p>
          <a:p>
            <a:pPr lvl="0" indent="0">
              <a:lnSpc>
                <a:spcPct val="100000"/>
              </a:lnSpc>
            </a:pPr>
            <a:r>
              <a:rPr lang="en-US" altLang="zh-CN" sz="2000" dirty="0">
                <a:ea typeface="楷体_GB2312"/>
              </a:rPr>
              <a:t>1,255,0,255</a:t>
            </a:r>
            <a:endParaRPr lang="en-US" altLang="zh-CN" sz="2000" dirty="0">
              <a:ea typeface="楷体_GB2312"/>
            </a:endParaRPr>
          </a:p>
          <a:p>
            <a:pPr lvl="0" indent="0">
              <a:lnSpc>
                <a:spcPct val="100000"/>
              </a:lnSpc>
            </a:pPr>
            <a:r>
              <a:rPr lang="en-US" altLang="zh-CN" sz="2000" dirty="0">
                <a:ea typeface="楷体_GB2312"/>
              </a:rPr>
              <a:t>2,0,128,255</a:t>
            </a:r>
            <a:endParaRPr lang="en-US" altLang="zh-CN" sz="2000" dirty="0">
              <a:ea typeface="楷体_GB2312"/>
            </a:endParaRPr>
          </a:p>
          <a:p>
            <a:pPr lvl="0" indent="0">
              <a:lnSpc>
                <a:spcPct val="100000"/>
              </a:lnSpc>
            </a:pPr>
            <a:r>
              <a:rPr lang="en-US" altLang="zh-CN" sz="2000" dirty="0">
                <a:ea typeface="楷体_GB2312"/>
              </a:rPr>
              <a:t>…..</a:t>
            </a:r>
            <a:endParaRPr lang="en-US" altLang="zh-CN" sz="2000" dirty="0">
              <a:ea typeface="楷体_GB2312"/>
            </a:endParaRPr>
          </a:p>
          <a:p>
            <a:pPr lvl="0" indent="0">
              <a:lnSpc>
                <a:spcPct val="100000"/>
              </a:lnSpc>
            </a:pPr>
            <a:r>
              <a:rPr lang="en-US" altLang="zh-CN" sz="2000" dirty="0">
                <a:ea typeface="楷体_GB2312"/>
              </a:rPr>
              <a:t>2</a:t>
            </a:r>
            <a:r>
              <a:rPr lang="zh-CN" altLang="en-US" sz="2000" dirty="0">
                <a:ea typeface="楷体_GB2312"/>
              </a:rPr>
              <a:t>）采用</a:t>
            </a:r>
            <a:r>
              <a:rPr lang="zh-CN" altLang="en-US" sz="2000" b="1" dirty="0">
                <a:ea typeface="楷体_GB2312"/>
              </a:rPr>
              <a:t>二叉排序树</a:t>
            </a:r>
            <a:r>
              <a:rPr lang="zh-CN" altLang="en-US" sz="2000" dirty="0">
                <a:ea typeface="楷体_GB2312"/>
              </a:rPr>
              <a:t>查找法，输出所有黄色点的编号，并输出到文件中。</a:t>
            </a:r>
            <a:endParaRPr lang="en-US" altLang="zh-CN" sz="2000" dirty="0">
              <a:ea typeface="楷体_GB2312"/>
            </a:endParaRPr>
          </a:p>
          <a:p>
            <a:pPr lvl="0" indent="0">
              <a:lnSpc>
                <a:spcPct val="100000"/>
              </a:lnSpc>
            </a:pPr>
            <a:r>
              <a:rPr lang="en-US" altLang="zh-CN" sz="2000" dirty="0">
                <a:ea typeface="楷体_GB2312"/>
              </a:rPr>
              <a:t>3</a:t>
            </a:r>
            <a:r>
              <a:rPr lang="zh-CN" altLang="en-US" sz="2000" dirty="0">
                <a:ea typeface="楷体_GB2312"/>
              </a:rPr>
              <a:t>）选做：查找图像中所有与黄色点距离小于给定阈值的点，并输出这些点的</a:t>
            </a:r>
            <a:r>
              <a:rPr lang="en-US" altLang="zh-CN" sz="2000" dirty="0">
                <a:ea typeface="楷体_GB2312"/>
              </a:rPr>
              <a:t>ID</a:t>
            </a:r>
            <a:r>
              <a:rPr lang="zh-CN" altLang="en-US" sz="2000" dirty="0">
                <a:ea typeface="楷体_GB2312"/>
              </a:rPr>
              <a:t>号。</a:t>
            </a:r>
            <a:endParaRPr lang="en-US" altLang="zh-CN" sz="2000" dirty="0">
              <a:ea typeface="楷体_GB2312"/>
            </a:endParaRPr>
          </a:p>
          <a:p>
            <a:pPr lvl="0" indent="0">
              <a:lnSpc>
                <a:spcPct val="100000"/>
              </a:lnSpc>
            </a:pPr>
            <a:r>
              <a:rPr lang="en-US" altLang="zh-CN" sz="2000" dirty="0">
                <a:ea typeface="楷体_GB2312"/>
              </a:rPr>
              <a:t>4</a:t>
            </a:r>
            <a:r>
              <a:rPr lang="zh-CN" altLang="en-US" sz="2000" dirty="0">
                <a:ea typeface="楷体_GB2312"/>
              </a:rPr>
              <a:t>）输出文本文件格式为：序号</a:t>
            </a:r>
            <a:r>
              <a:rPr lang="en-US" altLang="zh-CN" sz="2000" dirty="0">
                <a:ea typeface="楷体_GB2312"/>
              </a:rPr>
              <a:t>,</a:t>
            </a:r>
            <a:r>
              <a:rPr lang="zh-CN" altLang="en-US" sz="2000" dirty="0">
                <a:ea typeface="楷体_GB2312"/>
              </a:rPr>
              <a:t>距离，</a:t>
            </a:r>
            <a:r>
              <a:rPr lang="en-US" altLang="zh-CN" sz="2000" dirty="0">
                <a:ea typeface="楷体_GB2312"/>
              </a:rPr>
              <a:t>ID</a:t>
            </a:r>
            <a:r>
              <a:rPr lang="zh-CN" altLang="en-US" sz="2000" dirty="0">
                <a:ea typeface="楷体_GB2312"/>
              </a:rPr>
              <a:t>号，数据项</a:t>
            </a:r>
            <a:r>
              <a:rPr lang="en-US" altLang="zh-CN" sz="2000" dirty="0">
                <a:ea typeface="楷体_GB2312"/>
              </a:rPr>
              <a:t>1</a:t>
            </a:r>
            <a:r>
              <a:rPr lang="zh-CN" altLang="en-US" sz="2000" dirty="0">
                <a:ea typeface="楷体_GB2312"/>
              </a:rPr>
              <a:t>，数据项</a:t>
            </a:r>
            <a:r>
              <a:rPr lang="en-US" altLang="zh-CN" sz="2000" dirty="0">
                <a:ea typeface="楷体_GB2312"/>
              </a:rPr>
              <a:t>2</a:t>
            </a:r>
            <a:r>
              <a:rPr lang="zh-CN" altLang="en-US" sz="2000" dirty="0">
                <a:ea typeface="楷体_GB2312"/>
              </a:rPr>
              <a:t>，数据项</a:t>
            </a:r>
            <a:r>
              <a:rPr lang="en-US" altLang="zh-CN" sz="2000" dirty="0">
                <a:ea typeface="楷体_GB2312"/>
              </a:rPr>
              <a:t>3</a:t>
            </a:r>
            <a:endParaRPr lang="zh-CN" altLang="en-US" sz="2000" dirty="0">
              <a:ea typeface="楷体_GB2312"/>
            </a:endParaRPr>
          </a:p>
        </p:txBody>
      </p:sp>
      <p:sp>
        <p:nvSpPr>
          <p:cNvPr id="91139" name="标题 1"/>
          <p:cNvSpPr>
            <a:spLocks noGrp="1"/>
          </p:cNvSpPr>
          <p:nvPr>
            <p:ph type="title"/>
          </p:nvPr>
        </p:nvSpPr>
        <p:spPr/>
        <p:txBody>
          <a:bodyPr vert="horz" wrap="square" lIns="91440" tIns="45720" rIns="91440" bIns="45720" anchor="ctr" anchorCtr="0"/>
          <a:p>
            <a:r>
              <a:rPr lang="zh-CN" altLang="en-US" dirty="0"/>
              <a:t>课后作业</a:t>
            </a:r>
            <a:endParaRPr lang="zh-CN" altLang="en-US" dirty="0"/>
          </a:p>
        </p:txBody>
      </p:sp>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62"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830513" y="4546600"/>
            <a:ext cx="4432300"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885950" y="45466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2005013" y="2808288"/>
            <a:ext cx="720725" cy="2241550"/>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10.1</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10.2</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10.3</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chemeClr val="bg1"/>
                </a:solidFill>
                <a:latin typeface="+mn-lt"/>
                <a:ea typeface="+mn-ea"/>
                <a:cs typeface="+mn-ea"/>
                <a:sym typeface="+mn-lt"/>
              </a:rPr>
              <a:t>10.4</a:t>
            </a:r>
            <a:endParaRPr kumimoji="0" lang="zh-CN" altLang="en-US" sz="2400" b="0" kern="1200" cap="none" spc="0" normalizeH="0" baseline="0" noProof="0" dirty="0">
              <a:solidFill>
                <a:schemeClr val="bg1"/>
              </a:solidFill>
              <a:latin typeface="+mn-lt"/>
              <a:ea typeface="+mn-ea"/>
              <a:cs typeface="+mn-ea"/>
              <a:sym typeface="+mn-lt"/>
            </a:endParaRPr>
          </a:p>
        </p:txBody>
      </p:sp>
      <p:sp>
        <p:nvSpPr>
          <p:cNvPr id="15" name="文本框 14"/>
          <p:cNvSpPr txBox="1"/>
          <p:nvPr/>
        </p:nvSpPr>
        <p:spPr>
          <a:xfrm>
            <a:off x="2843213" y="2808288"/>
            <a:ext cx="4129088" cy="2308225"/>
          </a:xfrm>
          <a:prstGeom prst="rect">
            <a:avLst/>
          </a:prstGeom>
          <a:noFill/>
        </p:spPr>
        <p:txBody>
          <a:bodyPr>
            <a:spAutoFit/>
          </a:bodyPr>
          <a:lstStyle/>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　查找的基本概念</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a:t>
            </a:r>
            <a:r>
              <a:rPr kumimoji="0" lang="zh-CN" altLang="en-US" sz="2400" b="0" kern="1200" cap="none" spc="0" normalizeH="0" baseline="0" noProof="0" dirty="0">
                <a:latin typeface="+mn-lt"/>
                <a:ea typeface="+mn-ea"/>
                <a:cs typeface="+mn-ea"/>
                <a:sym typeface="+mn-lt"/>
              </a:rPr>
              <a:t>线性表的查找</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a:t>
            </a:r>
            <a:r>
              <a:rPr kumimoji="0" lang="zh-CN" altLang="en-US" sz="2400" b="0" kern="1200" cap="none" spc="0" normalizeH="0" baseline="0" noProof="0" dirty="0">
                <a:latin typeface="+mn-lt"/>
                <a:ea typeface="+mn-ea"/>
                <a:cs typeface="+mn-ea"/>
                <a:sym typeface="+mn-lt"/>
              </a:rPr>
              <a:t>树表的查找</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a:t>
            </a:r>
            <a:r>
              <a:rPr kumimoji="0" lang="zh-CN" altLang="en-US" sz="2400" b="0" kern="1200" cap="none" spc="0" normalizeH="0" baseline="0" noProof="0" dirty="0">
                <a:solidFill>
                  <a:schemeClr val="bg1"/>
                </a:solidFill>
                <a:latin typeface="+mn-lt"/>
                <a:ea typeface="+mn-ea"/>
                <a:cs typeface="+mn-ea"/>
                <a:sym typeface="+mn-lt"/>
              </a:rPr>
              <a:t>哈希表的查找</a:t>
            </a:r>
            <a:endParaRPr kumimoji="0" lang="zh-CN" altLang="en-US" sz="2400" b="0" kern="1200" cap="none" spc="0" normalizeH="0" baseline="0" noProof="0" dirty="0">
              <a:solidFill>
                <a:schemeClr val="bg1"/>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矩形 3"/>
          <p:cNvSpPr/>
          <p:nvPr/>
        </p:nvSpPr>
        <p:spPr>
          <a:xfrm>
            <a:off x="471488" y="957263"/>
            <a:ext cx="8459787" cy="3107690"/>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just">
              <a:lnSpc>
                <a:spcPct val="100000"/>
              </a:lnSpc>
              <a:buNone/>
            </a:pPr>
            <a:r>
              <a:rPr lang="zh-CN" altLang="en-US" sz="2800" dirty="0">
                <a:ea typeface="楷体_GB2312"/>
              </a:rPr>
              <a:t>查找表的共同点：</a:t>
            </a:r>
            <a:endParaRPr lang="zh-CN" altLang="en-US" sz="2800" dirty="0">
              <a:ea typeface="楷体_GB2312"/>
            </a:endParaRPr>
          </a:p>
          <a:p>
            <a:pPr marL="457200" lvl="1" indent="0" algn="just">
              <a:spcBef>
                <a:spcPct val="0"/>
              </a:spcBef>
              <a:buFont typeface="Wingdings" panose="05000000000000000000" pitchFamily="2" charset="2"/>
              <a:buChar char="ü"/>
            </a:pPr>
            <a:r>
              <a:rPr lang="zh-CN" altLang="en-US" dirty="0">
                <a:ea typeface="楷体_GB2312"/>
              </a:rPr>
              <a:t>记录的关键字和在表中的位置之间无确定关系</a:t>
            </a:r>
            <a:endParaRPr lang="zh-CN" altLang="en-US" dirty="0">
              <a:ea typeface="楷体_GB2312"/>
            </a:endParaRPr>
          </a:p>
          <a:p>
            <a:pPr marL="457200" lvl="1" indent="0" algn="just">
              <a:spcBef>
                <a:spcPct val="0"/>
              </a:spcBef>
              <a:buFont typeface="Wingdings" panose="05000000000000000000" pitchFamily="2" charset="2"/>
              <a:buChar char="ü"/>
            </a:pPr>
            <a:r>
              <a:rPr lang="zh-CN" altLang="en-US" dirty="0">
                <a:ea typeface="楷体_GB2312"/>
              </a:rPr>
              <a:t>查找过程是给定值依次和关键字集合中各个关键字的比较</a:t>
            </a:r>
            <a:endParaRPr lang="zh-CN" altLang="en-US" dirty="0">
              <a:ea typeface="楷体_GB2312"/>
            </a:endParaRPr>
          </a:p>
          <a:p>
            <a:pPr marL="457200" lvl="1" indent="0" algn="just">
              <a:spcBef>
                <a:spcPct val="0"/>
              </a:spcBef>
              <a:buFont typeface="Wingdings" panose="05000000000000000000" pitchFamily="2" charset="2"/>
              <a:buChar char="ü"/>
            </a:pPr>
            <a:r>
              <a:rPr lang="zh-CN" altLang="en-US" dirty="0">
                <a:ea typeface="楷体_GB2312"/>
              </a:rPr>
              <a:t>查找效率取决于和给定值进行比较的关键字个数</a:t>
            </a:r>
            <a:endParaRPr lang="zh-CN" altLang="en-US" dirty="0">
              <a:ea typeface="楷体_GB2312"/>
            </a:endParaRPr>
          </a:p>
          <a:p>
            <a:pPr lvl="0" indent="0" algn="just">
              <a:lnSpc>
                <a:spcPct val="100000"/>
              </a:lnSpc>
              <a:buNone/>
            </a:pPr>
            <a:r>
              <a:rPr lang="zh-CN" altLang="en-US" sz="2800" dirty="0">
                <a:ea typeface="楷体_GB2312"/>
              </a:rPr>
              <a:t>查找表的不同点：和给定值进行比较的关键字顺序不同</a:t>
            </a:r>
            <a:endParaRPr lang="zh-CN" altLang="en-US" sz="2800" dirty="0">
              <a:ea typeface="楷体_GB2312"/>
            </a:endParaRPr>
          </a:p>
        </p:txBody>
      </p:sp>
      <p:sp>
        <p:nvSpPr>
          <p:cNvPr id="93187" name="矩形 4"/>
          <p:cNvSpPr/>
          <p:nvPr/>
        </p:nvSpPr>
        <p:spPr>
          <a:xfrm>
            <a:off x="611823" y="5013008"/>
            <a:ext cx="8459787" cy="1383665"/>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gn="just">
              <a:lnSpc>
                <a:spcPct val="100000"/>
              </a:lnSpc>
              <a:buNone/>
            </a:pPr>
            <a:r>
              <a:rPr lang="zh-CN" altLang="en-US" sz="2800" dirty="0">
                <a:solidFill>
                  <a:srgbClr val="B50069"/>
                </a:solidFill>
                <a:ea typeface="楷体_GB2312"/>
              </a:rPr>
              <a:t>哈希</a:t>
            </a:r>
            <a:r>
              <a:rPr lang="en-US" altLang="zh-CN" sz="2800" dirty="0">
                <a:solidFill>
                  <a:srgbClr val="B50069"/>
                </a:solidFill>
                <a:ea typeface="楷体_GB2312"/>
              </a:rPr>
              <a:t>(Hash </a:t>
            </a:r>
            <a:r>
              <a:rPr lang="zh-CN" altLang="en-US" sz="2800" dirty="0">
                <a:solidFill>
                  <a:srgbClr val="B50069"/>
                </a:solidFill>
                <a:ea typeface="楷体_GB2312"/>
              </a:rPr>
              <a:t>散列</a:t>
            </a:r>
            <a:r>
              <a:rPr lang="en-US" altLang="zh-CN" sz="2800" dirty="0">
                <a:solidFill>
                  <a:srgbClr val="B50069"/>
                </a:solidFill>
                <a:ea typeface="楷体_GB2312"/>
              </a:rPr>
              <a:t>)</a:t>
            </a:r>
            <a:r>
              <a:rPr lang="zh-CN" altLang="en-US" sz="2800" dirty="0">
                <a:solidFill>
                  <a:srgbClr val="B50069"/>
                </a:solidFill>
                <a:ea typeface="楷体_GB2312"/>
              </a:rPr>
              <a:t>函数</a:t>
            </a:r>
            <a:r>
              <a:rPr lang="zh-CN" altLang="en-US" sz="2800" dirty="0">
                <a:ea typeface="楷体_GB2312"/>
              </a:rPr>
              <a:t>：在记录的关键字和其在表中位置之间建立一种函数关系，即以</a:t>
            </a:r>
            <a:r>
              <a:rPr lang="en-US" altLang="zh-CN" sz="2800" i="1" dirty="0">
                <a:ea typeface="楷体_GB2312"/>
              </a:rPr>
              <a:t>H</a:t>
            </a:r>
            <a:r>
              <a:rPr lang="en-US" altLang="zh-CN" sz="2800" dirty="0">
                <a:ea typeface="楷体_GB2312"/>
              </a:rPr>
              <a:t>(key)</a:t>
            </a:r>
            <a:r>
              <a:rPr lang="zh-CN" altLang="en-US" sz="2800" dirty="0">
                <a:ea typeface="楷体_GB2312"/>
              </a:rPr>
              <a:t>作为关键字为</a:t>
            </a:r>
            <a:r>
              <a:rPr lang="en-US" altLang="zh-CN" sz="2800" dirty="0">
                <a:ea typeface="楷体_GB2312"/>
              </a:rPr>
              <a:t>key</a:t>
            </a:r>
            <a:r>
              <a:rPr lang="zh-CN" altLang="en-US" sz="2800" dirty="0">
                <a:ea typeface="楷体_GB2312"/>
              </a:rPr>
              <a:t>的记录在表中的位置。</a:t>
            </a:r>
            <a:endParaRPr lang="zh-CN" altLang="en-US" sz="2800" dirty="0">
              <a:ea typeface="楷体_GB2312"/>
            </a:endParaRPr>
          </a:p>
        </p:txBody>
      </p:sp>
      <p:sp>
        <p:nvSpPr>
          <p:cNvPr id="93188" name="标题 1"/>
          <p:cNvSpPr>
            <a:spLocks noGrp="1"/>
          </p:cNvSpPr>
          <p:nvPr>
            <p:ph type="title"/>
          </p:nvPr>
        </p:nvSpPr>
        <p:spPr/>
        <p:txBody>
          <a:bodyPr vert="horz" wrap="square" lIns="91440" tIns="45720" rIns="91440" bIns="45720" anchor="ctr" anchorCtr="0"/>
          <a:p>
            <a:endParaRPr lang="zh-CN" altLang="en-US"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1"/>
          <p:cNvSpPr>
            <a:spLocks noChangeArrowheads="1"/>
          </p:cNvSpPr>
          <p:nvPr/>
        </p:nvSpPr>
        <p:spPr bwMode="auto">
          <a:xfrm>
            <a:off x="0" y="2162175"/>
            <a:ext cx="9144000" cy="3930650"/>
          </a:xfrm>
          <a:prstGeom prst="rect">
            <a:avLst/>
          </a:prstGeom>
          <a:solidFill>
            <a:srgbClr val="CCCCFF"/>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341" name="Rectangle 7"/>
          <p:cNvSpPr>
            <a:spLocks noChangeArrowheads="1"/>
          </p:cNvSpPr>
          <p:nvPr/>
        </p:nvSpPr>
        <p:spPr bwMode="auto">
          <a:xfrm>
            <a:off x="344488" y="2306638"/>
            <a:ext cx="85693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查找表：</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由同一类型的数据元素（或记录）构成的集合</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静态查找表：</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查找的同时对查找表不做修改操作（如插入和删除）</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动态查找表：</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查找的同时对查找表具有修改操作</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关键字：</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记录中某个数据项的值，可用来识别一个记录</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主关键字：</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唯一标识数据元素</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342900" marR="0" lvl="0" indent="-342900" algn="l" defTabSz="914400" rtl="0" eaLnBrk="0" fontAlgn="base" latinLnBrk="0" hangingPunct="0">
              <a:lnSpc>
                <a:spcPct val="125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次关键字：</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可以标识若干个数据元素</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55752" name="AutoShape 8"/>
          <p:cNvSpPr>
            <a:spLocks noChangeArrowheads="1"/>
          </p:cNvSpPr>
          <p:nvPr/>
        </p:nvSpPr>
        <p:spPr bwMode="auto">
          <a:xfrm>
            <a:off x="5435600" y="1314450"/>
            <a:ext cx="2808288" cy="550863"/>
          </a:xfrm>
          <a:prstGeom prst="wedgeRoundRectCallout">
            <a:avLst>
              <a:gd name="adj1" fmla="val -73781"/>
              <a:gd name="adj2" fmla="val 101345"/>
              <a:gd name="adj3" fmla="val 16667"/>
            </a:avLst>
          </a:prstGeom>
          <a:solidFill>
            <a:schemeClr val="accent1">
              <a:lumMod val="60000"/>
              <a:lumOff val="40000"/>
            </a:schemeClr>
          </a:solidFill>
          <a:ln w="9525">
            <a:noFill/>
            <a:miter lim="800000"/>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是一种数据结构</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8" name="标题 1"/>
          <p:cNvSpPr>
            <a:spLocks noGrp="1"/>
          </p:cNvSpPr>
          <p:nvPr>
            <p:ph type="title"/>
          </p:nvPr>
        </p:nvSpPr>
        <p:spPr>
          <a:xfrm>
            <a:off x="844550" y="236538"/>
            <a:ext cx="6400800" cy="455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rPr>
              <a:t>查找的基本概念</a:t>
            </a:r>
            <a:endParaRPr kumimoji="0" lang="zh-CN" altLang="en-US" sz="2800" b="0" i="0" u="none" strike="noStrike" kern="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55752"/>
                                        </p:tgtEl>
                                        <p:attrNameLst>
                                          <p:attrName>style.visibility</p:attrName>
                                        </p:attrNameLst>
                                      </p:cBhvr>
                                      <p:to>
                                        <p:strVal val="visible"/>
                                      </p:to>
                                    </p:set>
                                    <p:anim calcmode="lin" valueType="num">
                                      <p:cBhvr additive="base">
                                        <p:cTn id="7" dur="500" fill="hold"/>
                                        <p:tgtEl>
                                          <p:spTgt spid="1055752"/>
                                        </p:tgtEl>
                                        <p:attrNameLst>
                                          <p:attrName>ppt_x</p:attrName>
                                        </p:attrNameLst>
                                      </p:cBhvr>
                                      <p:tavLst>
                                        <p:tav tm="0">
                                          <p:val>
                                            <p:strVal val="#ppt_x"/>
                                          </p:val>
                                        </p:tav>
                                        <p:tav tm="100000">
                                          <p:val>
                                            <p:strVal val="#ppt_x"/>
                                          </p:val>
                                        </p:tav>
                                      </p:tavLst>
                                    </p:anim>
                                    <p:anim calcmode="lin" valueType="num">
                                      <p:cBhvr additive="base">
                                        <p:cTn id="8" dur="500" fill="hold"/>
                                        <p:tgtEl>
                                          <p:spTgt spid="10557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5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bwMode="auto">
          <a:xfrm>
            <a:off x="0" y="2781300"/>
            <a:ext cx="9144000" cy="1800225"/>
          </a:xfrm>
          <a:prstGeom prst="rect">
            <a:avLst/>
          </a:prstGeom>
          <a:solidFill>
            <a:srgbClr val="EBEBEB"/>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2706" name="Rectangle 4"/>
          <p:cNvSpPr>
            <a:spLocks noChangeArrowheads="1"/>
          </p:cNvSpPr>
          <p:nvPr/>
        </p:nvSpPr>
        <p:spPr bwMode="auto">
          <a:xfrm>
            <a:off x="827088" y="138113"/>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哈希表的查找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2709" name="Rectangle 7"/>
          <p:cNvSpPr>
            <a:spLocks noChangeArrowheads="1"/>
          </p:cNvSpPr>
          <p:nvPr/>
        </p:nvSpPr>
        <p:spPr bwMode="auto">
          <a:xfrm>
            <a:off x="179388" y="1484313"/>
            <a:ext cx="882015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accent2"/>
                </a:solidFill>
                <a:effectLst/>
                <a:uLnTx/>
                <a:uFillTx/>
                <a:latin typeface="+mn-lt"/>
                <a:ea typeface="+mn-ea"/>
                <a:cs typeface="+mn-ea"/>
                <a:sym typeface="+mn-lt"/>
              </a:rPr>
              <a:t>基本思想：</a:t>
            </a: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记录的存储位置与关键字之间存在对应关系，</a:t>
            </a:r>
            <a:r>
              <a:rPr kumimoji="0" lang="en-US" altLang="zh-CN" sz="3200" b="0" i="0" u="none" strike="noStrike" kern="1200" cap="none" spc="0" normalizeH="0" baseline="0" noProof="0" dirty="0" err="1">
                <a:ln>
                  <a:noFill/>
                </a:ln>
                <a:solidFill>
                  <a:srgbClr val="FF3300"/>
                </a:solidFill>
                <a:effectLst/>
                <a:uLnTx/>
                <a:uFillTx/>
                <a:latin typeface="+mn-lt"/>
                <a:ea typeface="+mn-ea"/>
                <a:cs typeface="+mn-ea"/>
                <a:sym typeface="+mn-lt"/>
              </a:rPr>
              <a:t>Loc</a:t>
            </a: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3200" b="0" i="0" u="none" strike="noStrike" kern="1200" cap="none" spc="0" normalizeH="0" baseline="0" noProof="0" dirty="0" err="1">
                <a:ln>
                  <a:noFill/>
                </a:ln>
                <a:solidFill>
                  <a:srgbClr val="FF3300"/>
                </a:solidFill>
                <a:effectLst/>
                <a:uLnTx/>
                <a:uFillTx/>
                <a:latin typeface="+mn-lt"/>
                <a:ea typeface="+mn-ea"/>
                <a:cs typeface="+mn-ea"/>
                <a:sym typeface="+mn-lt"/>
              </a:rPr>
              <a:t>i</a:t>
            </a: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)=H(</a:t>
            </a:r>
            <a:r>
              <a:rPr kumimoji="0" lang="en-US" altLang="zh-CN" sz="3200" b="0" i="0" u="none" strike="noStrike" kern="1200" cap="none" spc="0" normalizeH="0" baseline="0" noProof="0" dirty="0" err="1">
                <a:ln>
                  <a:noFill/>
                </a:ln>
                <a:solidFill>
                  <a:srgbClr val="FF3300"/>
                </a:solidFill>
                <a:effectLst/>
                <a:uLnTx/>
                <a:uFillTx/>
                <a:latin typeface="+mn-lt"/>
                <a:ea typeface="+mn-ea"/>
                <a:cs typeface="+mn-ea"/>
                <a:sym typeface="+mn-lt"/>
              </a:rPr>
              <a:t>keyi</a:t>
            </a: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83400" name="Rectangle 8"/>
          <p:cNvSpPr>
            <a:spLocks noChangeArrowheads="1"/>
          </p:cNvSpPr>
          <p:nvPr/>
        </p:nvSpPr>
        <p:spPr bwMode="auto">
          <a:xfrm>
            <a:off x="349250" y="4781550"/>
            <a:ext cx="8650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accent2"/>
                </a:solidFill>
                <a:effectLst/>
                <a:uLnTx/>
                <a:uFillTx/>
                <a:latin typeface="+mn-lt"/>
                <a:ea typeface="+mn-ea"/>
                <a:cs typeface="+mn-ea"/>
                <a:sym typeface="+mn-lt"/>
              </a:rPr>
              <a:t>优点：</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查找速度极快</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O(1),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查找效率与元素个数</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n</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无关</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 name="Group 9"/>
          <p:cNvGrpSpPr/>
          <p:nvPr/>
        </p:nvGrpSpPr>
        <p:grpSpPr>
          <a:xfrm>
            <a:off x="5407025" y="2035175"/>
            <a:ext cx="2693988" cy="519113"/>
            <a:chOff x="3406" y="1282"/>
            <a:chExt cx="1697" cy="327"/>
          </a:xfrm>
        </p:grpSpPr>
        <p:sp>
          <p:nvSpPr>
            <p:cNvPr id="72712" name="AutoShape 10"/>
            <p:cNvSpPr>
              <a:spLocks noChangeArrowheads="1"/>
            </p:cNvSpPr>
            <p:nvPr/>
          </p:nvSpPr>
          <p:spPr bwMode="auto">
            <a:xfrm>
              <a:off x="3406" y="1416"/>
              <a:ext cx="544" cy="91"/>
            </a:xfrm>
            <a:prstGeom prst="rightArrow">
              <a:avLst>
                <a:gd name="adj1" fmla="val 50000"/>
                <a:gd name="adj2" fmla="val 14939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2713" name="Text Box 11"/>
            <p:cNvSpPr txBox="1">
              <a:spLocks noChangeArrowheads="1"/>
            </p:cNvSpPr>
            <p:nvPr/>
          </p:nvSpPr>
          <p:spPr bwMode="auto">
            <a:xfrm>
              <a:off x="4059" y="1282"/>
              <a:ext cx="1044" cy="3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哈希函数</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grpSp>
        <p:nvGrpSpPr>
          <p:cNvPr id="3" name="Group 12"/>
          <p:cNvGrpSpPr/>
          <p:nvPr/>
        </p:nvGrpSpPr>
        <p:grpSpPr bwMode="auto">
          <a:xfrm>
            <a:off x="2620665" y="3182910"/>
            <a:ext cx="3879850" cy="1009651"/>
            <a:chOff x="2111" y="3253"/>
            <a:chExt cx="2444" cy="636"/>
          </a:xfrm>
          <a:solidFill>
            <a:schemeClr val="accent1">
              <a:lumMod val="60000"/>
              <a:lumOff val="40000"/>
            </a:schemeClr>
          </a:solidFill>
        </p:grpSpPr>
        <p:sp>
          <p:nvSpPr>
            <p:cNvPr id="72715" name="Oval 13"/>
            <p:cNvSpPr>
              <a:spLocks noChangeArrowheads="1"/>
            </p:cNvSpPr>
            <p:nvPr/>
          </p:nvSpPr>
          <p:spPr bwMode="auto">
            <a:xfrm>
              <a:off x="2111" y="3256"/>
              <a:ext cx="833" cy="633"/>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bg1"/>
                  </a:solidFill>
                  <a:effectLst/>
                  <a:uLnTx/>
                  <a:uFillTx/>
                  <a:latin typeface="+mn-lt"/>
                  <a:ea typeface="+mn-ea"/>
                  <a:cs typeface="+mn-ea"/>
                  <a:sym typeface="+mn-lt"/>
                </a:rPr>
                <a:t>关键字</a:t>
              </a:r>
              <a:endParaRPr kumimoji="0" lang="zh-CN" altLang="en-US" sz="2000" b="0" i="0" u="none" strike="noStrike" kern="1200" cap="none" spc="0" normalizeH="0" baseline="0" noProof="0">
                <a:ln>
                  <a:noFill/>
                </a:ln>
                <a:solidFill>
                  <a:schemeClr val="bg1"/>
                </a:solidFill>
                <a:effectLst/>
                <a:uLnTx/>
                <a:uFillTx/>
                <a:latin typeface="+mn-lt"/>
                <a:ea typeface="+mn-ea"/>
                <a:cs typeface="+mn-ea"/>
                <a:sym typeface="+mn-lt"/>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bg1"/>
                  </a:solidFill>
                  <a:effectLst/>
                  <a:uLnTx/>
                  <a:uFillTx/>
                  <a:latin typeface="+mn-lt"/>
                  <a:ea typeface="+mn-ea"/>
                  <a:cs typeface="+mn-ea"/>
                  <a:sym typeface="+mn-lt"/>
                </a:rPr>
                <a:t>集合</a:t>
              </a:r>
              <a:endParaRPr kumimoji="0" lang="zh-CN" altLang="en-US" sz="20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2716" name="Oval 14"/>
            <p:cNvSpPr>
              <a:spLocks noChangeArrowheads="1"/>
            </p:cNvSpPr>
            <p:nvPr/>
          </p:nvSpPr>
          <p:spPr bwMode="auto">
            <a:xfrm>
              <a:off x="3722" y="3256"/>
              <a:ext cx="833" cy="633"/>
            </a:xfrm>
            <a:prstGeom prst="ellipse">
              <a:avLst/>
            </a:prstGeom>
            <a:grpFill/>
            <a:ln w="9525">
              <a:solidFill>
                <a:schemeClr val="tx1"/>
              </a:solidFill>
              <a:round/>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存储地址</a:t>
              </a:r>
              <a:endPar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集合</a:t>
              </a:r>
              <a:endPar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2717" name="AutoShape 15"/>
            <p:cNvSpPr>
              <a:spLocks noChangeArrowheads="1"/>
            </p:cNvSpPr>
            <p:nvPr/>
          </p:nvSpPr>
          <p:spPr bwMode="auto">
            <a:xfrm>
              <a:off x="2955" y="3511"/>
              <a:ext cx="733" cy="133"/>
            </a:xfrm>
            <a:prstGeom prst="rightArrow">
              <a:avLst>
                <a:gd name="adj1" fmla="val 50000"/>
                <a:gd name="adj2" fmla="val 137731"/>
              </a:avLst>
            </a:prstGeom>
            <a:grp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2718" name="Text Box 16"/>
            <p:cNvSpPr txBox="1">
              <a:spLocks noChangeArrowheads="1"/>
            </p:cNvSpPr>
            <p:nvPr/>
          </p:nvSpPr>
          <p:spPr bwMode="auto">
            <a:xfrm>
              <a:off x="3076" y="3253"/>
              <a:ext cx="472" cy="291"/>
            </a:xfrm>
            <a:prstGeom prst="rect">
              <a:avLst/>
            </a:prstGeom>
            <a:noFill/>
            <a:ln w="9525">
              <a:noFill/>
              <a:miter lim="800000"/>
            </a:ln>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hash</a:t>
              </a:r>
              <a:endPar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endParaRPr>
            </a:p>
          </p:txBody>
        </p:sp>
      </p:grpSp>
      <p:sp>
        <p:nvSpPr>
          <p:cNvPr id="94216" name="Rectangle 117"/>
          <p:cNvSpPr/>
          <p:nvPr/>
        </p:nvSpPr>
        <p:spPr>
          <a:xfrm>
            <a:off x="674688" y="5681663"/>
            <a:ext cx="8001000" cy="393700"/>
          </a:xfrm>
          <a:prstGeom prst="rect">
            <a:avLst/>
          </a:prstGeom>
          <a:noFill/>
          <a:ln w="9525" cap="flat" cmpd="sng">
            <a:solidFill>
              <a:srgbClr val="FF0000"/>
            </a:solidFill>
            <a:prstDash val="solid"/>
            <a:miter/>
            <a:headEnd type="none" w="med" len="med"/>
            <a:tailEnd type="none" w="med" len="med"/>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80000"/>
              </a:lnSpc>
              <a:spcAft>
                <a:spcPct val="50000"/>
              </a:spcAft>
              <a:buClr>
                <a:srgbClr val="006DCE"/>
              </a:buClr>
              <a:buSzPct val="60000"/>
              <a:buFont typeface="ZapfDingbats"/>
              <a:buNone/>
            </a:pPr>
            <a:r>
              <a:rPr lang="zh-CN" altLang="en-US" b="1" dirty="0">
                <a:solidFill>
                  <a:srgbClr val="FF0000"/>
                </a:solidFill>
                <a:ea typeface="楷体_GB2312"/>
              </a:rPr>
              <a:t>哈希函数是一个映象，将关键字的集合映射到某地址集合</a:t>
            </a:r>
            <a:endParaRPr lang="zh-CN" altLang="en-US" b="1" dirty="0">
              <a:solidFill>
                <a:srgbClr val="FF0000"/>
              </a:solidFill>
              <a:ea typeface="楷体_GB2312"/>
            </a:endParaRPr>
          </a:p>
        </p:txBody>
      </p:sp>
    </p:spTree>
  </p:cSld>
  <p:clrMapOvr>
    <a:masterClrMapping/>
  </p:clrMapOvr>
  <p:transition>
    <p:sndAc>
      <p:stSnd>
        <p:snd r:embed="rId1" name="click.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3400"/>
                                        </p:tgtEl>
                                        <p:attrNameLst>
                                          <p:attrName>style.visibility</p:attrName>
                                        </p:attrNameLst>
                                      </p:cBhvr>
                                      <p:to>
                                        <p:strVal val="visible"/>
                                      </p:to>
                                    </p:set>
                                    <p:anim calcmode="lin" valueType="num">
                                      <p:cBhvr additive="base">
                                        <p:cTn id="25" dur="500" fill="hold"/>
                                        <p:tgtEl>
                                          <p:spTgt spid="1083400"/>
                                        </p:tgtEl>
                                        <p:attrNameLst>
                                          <p:attrName>ppt_x</p:attrName>
                                        </p:attrNameLst>
                                      </p:cBhvr>
                                      <p:tavLst>
                                        <p:tav tm="0">
                                          <p:val>
                                            <p:strVal val="#ppt_x"/>
                                          </p:val>
                                        </p:tav>
                                        <p:tav tm="100000">
                                          <p:val>
                                            <p:strVal val="#ppt_x"/>
                                          </p:val>
                                        </p:tav>
                                      </p:tavLst>
                                    </p:anim>
                                    <p:anim calcmode="lin" valueType="num">
                                      <p:cBhvr additive="base">
                                        <p:cTn id="26" dur="500" fill="hold"/>
                                        <p:tgtEl>
                                          <p:spTgt spid="10834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8340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1957" name="Rectangle 5"/>
          <p:cNvSpPr>
            <a:spLocks noChangeArrowheads="1"/>
          </p:cNvSpPr>
          <p:nvPr/>
        </p:nvSpPr>
        <p:spPr bwMode="auto">
          <a:xfrm>
            <a:off x="777875" y="4881563"/>
            <a:ext cx="8077200" cy="630238"/>
          </a:xfrm>
          <a:prstGeom prst="rect">
            <a:avLst/>
          </a:prstGeom>
          <a:noFill/>
          <a:ln>
            <a:noFill/>
          </a:ln>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查找</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20010118102</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16</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的信息，可直接访问</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V[16]</a:t>
            </a:r>
            <a:r>
              <a:rPr kumimoji="0" lang="zh-CN" altLang="en-US" sz="2800" b="0" i="0" u="none" strike="noStrike" kern="1200" cap="none" spc="0" normalizeH="0" baseline="0" noProof="0" dirty="0">
                <a:ln>
                  <a:noFill/>
                </a:ln>
                <a:solidFill>
                  <a:srgbClr val="FF33CC"/>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rgbClr val="FF33CC"/>
              </a:solidFill>
              <a:effectLst/>
              <a:uLnTx/>
              <a:uFillTx/>
              <a:latin typeface="+mn-lt"/>
              <a:ea typeface="+mn-ea"/>
              <a:cs typeface="+mn-ea"/>
              <a:sym typeface="+mn-lt"/>
            </a:endParaRPr>
          </a:p>
        </p:txBody>
      </p:sp>
      <p:sp>
        <p:nvSpPr>
          <p:cNvPr id="74756" name="Rectangle 6"/>
          <p:cNvSpPr>
            <a:spLocks noChangeArrowheads="1"/>
          </p:cNvSpPr>
          <p:nvPr/>
        </p:nvSpPr>
        <p:spPr bwMode="auto">
          <a:xfrm>
            <a:off x="827088" y="214313"/>
            <a:ext cx="23717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例</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1</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 name="椭圆 5"/>
          <p:cNvSpPr>
            <a:spLocks noChangeArrowheads="1"/>
          </p:cNvSpPr>
          <p:nvPr/>
        </p:nvSpPr>
        <p:spPr bwMode="auto">
          <a:xfrm>
            <a:off x="990600" y="4079875"/>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7" name="椭圆 6"/>
          <p:cNvSpPr>
            <a:spLocks noChangeArrowheads="1"/>
          </p:cNvSpPr>
          <p:nvPr/>
        </p:nvSpPr>
        <p:spPr bwMode="auto">
          <a:xfrm>
            <a:off x="320675" y="4089400"/>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8" name="椭圆 11"/>
          <p:cNvSpPr>
            <a:spLocks noChangeArrowheads="1"/>
          </p:cNvSpPr>
          <p:nvPr/>
        </p:nvSpPr>
        <p:spPr bwMode="auto">
          <a:xfrm>
            <a:off x="315913" y="1722438"/>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9" name="矩形 8"/>
          <p:cNvSpPr>
            <a:spLocks noChangeArrowheads="1"/>
          </p:cNvSpPr>
          <p:nvPr/>
        </p:nvSpPr>
        <p:spPr bwMode="auto">
          <a:xfrm>
            <a:off x="14288" y="1833563"/>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marL="0" marR="0" lvl="0" indent="0" algn="just" defTabSz="914400" rtl="0" eaLnBrk="1" fontAlgn="base" latinLnBrk="0" hangingPunct="1">
              <a:lnSpc>
                <a:spcPct val="130000"/>
              </a:lnSpc>
              <a:spcBef>
                <a:spcPts val="600"/>
              </a:spcBef>
              <a:spcAft>
                <a:spcPts val="600"/>
              </a:spcAft>
              <a:buClrTx/>
              <a:buSzTx/>
              <a:buFontTx/>
              <a:buNone/>
              <a:defRPr/>
            </a:pPr>
            <a:endParaRPr kumimoji="0" lang="zh-CN" altLang="en-US" sz="2800" b="1" i="0" u="none" strike="noStrike" kern="1200" cap="none" spc="0" normalizeH="0" baseline="0" noProof="0" dirty="0">
              <a:ln>
                <a:noFill/>
              </a:ln>
              <a:solidFill>
                <a:schemeClr val="tx1">
                  <a:lumMod val="65000"/>
                  <a:lumOff val="35000"/>
                </a:schemeClr>
              </a:solidFill>
              <a:effectLst/>
              <a:uLnTx/>
              <a:uFillTx/>
              <a:latin typeface="+mn-lt"/>
              <a:ea typeface="+mn-ea"/>
              <a:cs typeface="+mn-ea"/>
              <a:sym typeface="+mn-lt"/>
            </a:endParaRPr>
          </a:p>
        </p:txBody>
      </p:sp>
      <p:sp>
        <p:nvSpPr>
          <p:cNvPr id="10" name="圆角矩形 15"/>
          <p:cNvSpPr>
            <a:spLocks noChangeArrowheads="1"/>
          </p:cNvSpPr>
          <p:nvPr/>
        </p:nvSpPr>
        <p:spPr bwMode="auto">
          <a:xfrm>
            <a:off x="346075" y="1719263"/>
            <a:ext cx="492125" cy="2525713"/>
          </a:xfrm>
          <a:custGeom>
            <a:avLst/>
            <a:gdLst>
              <a:gd name="T0" fmla="*/ 11872 w 738285"/>
              <a:gd name="T1" fmla="*/ 19557 h 4248500"/>
              <a:gd name="T2" fmla="*/ 1644 w 738285"/>
              <a:gd name="T3" fmla="*/ 1 h 4248500"/>
              <a:gd name="T4" fmla="*/ 82944 w 738285"/>
              <a:gd name="T5" fmla="*/ 1 h 4248500"/>
              <a:gd name="T6" fmla="*/ 97159 w 738285"/>
              <a:gd name="T7" fmla="*/ 14458 h 4248500"/>
              <a:gd name="T8" fmla="*/ 97159 w 738285"/>
              <a:gd name="T9" fmla="*/ 554146 h 4248500"/>
              <a:gd name="T10" fmla="*/ 82944 w 738285"/>
              <a:gd name="T11" fmla="*/ 568602 h 4248500"/>
              <a:gd name="T12" fmla="*/ 4777 w 738285"/>
              <a:gd name="T13" fmla="*/ 568602 h 4248500"/>
              <a:gd name="T14" fmla="*/ 11872 w 738285"/>
              <a:gd name="T15" fmla="*/ 554146 h 4248500"/>
              <a:gd name="T16" fmla="*/ 11872 w 738285"/>
              <a:gd name="T17" fmla="*/ 19557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eaVert" lIns="7200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椭圆 10"/>
          <p:cNvSpPr>
            <a:spLocks noChangeArrowheads="1"/>
          </p:cNvSpPr>
          <p:nvPr/>
        </p:nvSpPr>
        <p:spPr bwMode="auto">
          <a:xfrm>
            <a:off x="985838" y="1712913"/>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endParaRPr kumimoji="0" lang="zh-CN" altLang="en-US" sz="2800" b="1" i="0" u="none" strike="noStrike" kern="1200" cap="none" spc="0" normalizeH="0" baseline="0" noProof="0">
              <a:ln>
                <a:noFill/>
              </a:ln>
              <a:solidFill>
                <a:srgbClr val="FFFFFF"/>
              </a:solidFill>
              <a:effectLst/>
              <a:uLnTx/>
              <a:uFillTx/>
              <a:latin typeface="+mn-lt"/>
              <a:ea typeface="+mn-ea"/>
              <a:cs typeface="+mn-ea"/>
              <a:sym typeface="+mn-lt"/>
            </a:endParaRPr>
          </a:p>
        </p:txBody>
      </p:sp>
      <p:sp>
        <p:nvSpPr>
          <p:cNvPr id="12" name="圆角矩形 15"/>
          <p:cNvSpPr>
            <a:spLocks noChangeArrowheads="1"/>
          </p:cNvSpPr>
          <p:nvPr/>
        </p:nvSpPr>
        <p:spPr bwMode="auto">
          <a:xfrm>
            <a:off x="1016000" y="1709738"/>
            <a:ext cx="492125" cy="2525713"/>
          </a:xfrm>
          <a:custGeom>
            <a:avLst/>
            <a:gdLst>
              <a:gd name="T0" fmla="*/ 11872 w 738285"/>
              <a:gd name="T1" fmla="*/ 19557 h 4248500"/>
              <a:gd name="T2" fmla="*/ 1644 w 738285"/>
              <a:gd name="T3" fmla="*/ 1 h 4248500"/>
              <a:gd name="T4" fmla="*/ 82944 w 738285"/>
              <a:gd name="T5" fmla="*/ 1 h 4248500"/>
              <a:gd name="T6" fmla="*/ 97159 w 738285"/>
              <a:gd name="T7" fmla="*/ 14458 h 4248500"/>
              <a:gd name="T8" fmla="*/ 97159 w 738285"/>
              <a:gd name="T9" fmla="*/ 554146 h 4248500"/>
              <a:gd name="T10" fmla="*/ 82944 w 738285"/>
              <a:gd name="T11" fmla="*/ 568602 h 4248500"/>
              <a:gd name="T12" fmla="*/ 4777 w 738285"/>
              <a:gd name="T13" fmla="*/ 568602 h 4248500"/>
              <a:gd name="T14" fmla="*/ 11872 w 738285"/>
              <a:gd name="T15" fmla="*/ 554146 h 4248500"/>
              <a:gd name="T16" fmla="*/ 11872 w 738285"/>
              <a:gd name="T17" fmla="*/ 19557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14:hiddenLine>
            </a:ext>
          </a:extLst>
        </p:spPr>
        <p:txBody>
          <a:bodyPr vert="eaVert" lIns="72000" tIns="0" rIns="0" bIns="0"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1956" name="Rectangle 4"/>
          <p:cNvSpPr>
            <a:spLocks noChangeArrowheads="1"/>
          </p:cNvSpPr>
          <p:nvPr/>
        </p:nvSpPr>
        <p:spPr bwMode="auto">
          <a:xfrm>
            <a:off x="1798638" y="1930400"/>
            <a:ext cx="70564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571500" marR="0" lvl="0" indent="-5715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若将学生信息按如下方式存入计算机，如：</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a:p>
            <a:pPr marL="571500" marR="0" lvl="0" indent="-5715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将</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20010118102</a:t>
            </a:r>
            <a:r>
              <a:rPr kumimoji="0" lang="en-US" altLang="zh-CN" sz="2600" b="0" i="0" u="none" strike="noStrike" kern="1200" cap="none" spc="0" normalizeH="0" baseline="0" noProof="0" dirty="0">
                <a:ln>
                  <a:noFill/>
                </a:ln>
                <a:solidFill>
                  <a:srgbClr val="FF33CC"/>
                </a:solidFill>
                <a:effectLst/>
                <a:uLnTx/>
                <a:uFillTx/>
                <a:latin typeface="+mn-lt"/>
                <a:ea typeface="+mn-ea"/>
                <a:cs typeface="+mn-ea"/>
                <a:sym typeface="+mn-lt"/>
              </a:rPr>
              <a:t>01</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的所有信息存入</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en-US" altLang="zh-CN" sz="2600" b="0" i="0" u="none" strike="noStrike" kern="1200" cap="none" spc="0" normalizeH="0" baseline="0" noProof="0" dirty="0">
                <a:ln>
                  <a:noFill/>
                </a:ln>
                <a:solidFill>
                  <a:schemeClr val="tx2"/>
                </a:solidFill>
                <a:effectLst/>
                <a:uLnTx/>
                <a:uFillTx/>
                <a:latin typeface="+mn-lt"/>
                <a:ea typeface="+mn-ea"/>
                <a:cs typeface="+mn-ea"/>
                <a:sym typeface="+mn-lt"/>
              </a:rPr>
              <a:t>01</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单元；</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a:p>
            <a:pPr marL="571500" marR="0" lvl="0" indent="-5715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将</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20010118102</a:t>
            </a:r>
            <a:r>
              <a:rPr kumimoji="0" lang="en-US" altLang="zh-CN" sz="2600" b="0" i="0" u="none" strike="noStrike" kern="1200" cap="none" spc="0" normalizeH="0" baseline="0" noProof="0" dirty="0">
                <a:ln>
                  <a:noFill/>
                </a:ln>
                <a:solidFill>
                  <a:srgbClr val="FF33CC"/>
                </a:solidFill>
                <a:effectLst/>
                <a:uLnTx/>
                <a:uFillTx/>
                <a:latin typeface="+mn-lt"/>
                <a:ea typeface="+mn-ea"/>
                <a:cs typeface="+mn-ea"/>
                <a:sym typeface="+mn-lt"/>
              </a:rPr>
              <a:t>02</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的所有信息存入</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V[</a:t>
            </a:r>
            <a:r>
              <a:rPr kumimoji="0" lang="en-US" altLang="zh-CN" sz="2600" b="0" i="0" u="none" strike="noStrike" kern="1200" cap="none" spc="0" normalizeH="0" baseline="0" noProof="0" dirty="0">
                <a:ln>
                  <a:noFill/>
                </a:ln>
                <a:solidFill>
                  <a:schemeClr val="tx2"/>
                </a:solidFill>
                <a:effectLst/>
                <a:uLnTx/>
                <a:uFillTx/>
                <a:latin typeface="+mn-lt"/>
                <a:ea typeface="+mn-ea"/>
                <a:cs typeface="+mn-ea"/>
                <a:sym typeface="+mn-lt"/>
              </a:rPr>
              <a:t>02</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单元；</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a:p>
            <a:pPr marL="571500" marR="0" lvl="0" indent="-5715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endParaRPr>
          </a:p>
          <a:p>
            <a:pPr marL="571500" marR="0" lvl="0" indent="-57150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将</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20010118102</a:t>
            </a:r>
            <a:r>
              <a:rPr kumimoji="0" lang="en-US" altLang="zh-CN" sz="2600" b="0" i="0" u="none" strike="noStrike" kern="1200" cap="none" spc="0" normalizeH="0" baseline="0" noProof="0" dirty="0">
                <a:ln>
                  <a:noFill/>
                </a:ln>
                <a:solidFill>
                  <a:srgbClr val="FF33CC"/>
                </a:solidFill>
                <a:effectLst/>
                <a:uLnTx/>
                <a:uFillTx/>
                <a:latin typeface="+mn-lt"/>
                <a:ea typeface="+mn-ea"/>
                <a:cs typeface="+mn-ea"/>
                <a:sym typeface="+mn-lt"/>
              </a:rPr>
              <a:t>31</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的所有信息存入</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V[31]</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单元。</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1956">
                                            <p:txEl>
                                              <p:charRg st="0" end="20"/>
                                            </p:txEl>
                                          </p:spTgt>
                                        </p:tgtEl>
                                        <p:attrNameLst>
                                          <p:attrName>style.visibility</p:attrName>
                                        </p:attrNameLst>
                                      </p:cBhvr>
                                      <p:to>
                                        <p:strVal val="visible"/>
                                      </p:to>
                                    </p:set>
                                    <p:animEffect transition="in" filter="strips(downRight)">
                                      <p:cBhvr>
                                        <p:cTn id="7" dur="500"/>
                                        <p:tgtEl>
                                          <p:spTgt spid="1021956">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1956">
                                            <p:txEl>
                                              <p:charRg st="20" end="50"/>
                                            </p:txEl>
                                          </p:spTgt>
                                        </p:tgtEl>
                                        <p:attrNameLst>
                                          <p:attrName>style.visibility</p:attrName>
                                        </p:attrNameLst>
                                      </p:cBhvr>
                                      <p:to>
                                        <p:strVal val="visible"/>
                                      </p:to>
                                    </p:set>
                                    <p:animEffect transition="in" filter="strips(downRight)">
                                      <p:cBhvr>
                                        <p:cTn id="12" dur="500"/>
                                        <p:tgtEl>
                                          <p:spTgt spid="1021956">
                                            <p:txEl>
                                              <p:charRg st="20"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21956">
                                            <p:txEl>
                                              <p:charRg st="50" end="80"/>
                                            </p:txEl>
                                          </p:spTgt>
                                        </p:tgtEl>
                                        <p:attrNameLst>
                                          <p:attrName>style.visibility</p:attrName>
                                        </p:attrNameLst>
                                      </p:cBhvr>
                                      <p:to>
                                        <p:strVal val="visible"/>
                                      </p:to>
                                    </p:set>
                                    <p:animEffect transition="in" filter="strips(downRight)">
                                      <p:cBhvr>
                                        <p:cTn id="17" dur="500"/>
                                        <p:tgtEl>
                                          <p:spTgt spid="1021956">
                                            <p:txEl>
                                              <p:charRg st="50"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21956">
                                            <p:txEl>
                                              <p:charRg st="80" end="83"/>
                                            </p:txEl>
                                          </p:spTgt>
                                        </p:tgtEl>
                                        <p:attrNameLst>
                                          <p:attrName>style.visibility</p:attrName>
                                        </p:attrNameLst>
                                      </p:cBhvr>
                                      <p:to>
                                        <p:strVal val="visible"/>
                                      </p:to>
                                    </p:set>
                                    <p:animEffect transition="in" filter="strips(downRight)">
                                      <p:cBhvr>
                                        <p:cTn id="22" dur="500"/>
                                        <p:tgtEl>
                                          <p:spTgt spid="1021956">
                                            <p:txEl>
                                              <p:charRg st="80" end="8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21956">
                                            <p:txEl>
                                              <p:charRg st="83" end="113"/>
                                            </p:txEl>
                                          </p:spTgt>
                                        </p:tgtEl>
                                        <p:attrNameLst>
                                          <p:attrName>style.visibility</p:attrName>
                                        </p:attrNameLst>
                                      </p:cBhvr>
                                      <p:to>
                                        <p:strVal val="visible"/>
                                      </p:to>
                                    </p:set>
                                    <p:animEffect transition="in" filter="strips(downRight)">
                                      <p:cBhvr>
                                        <p:cTn id="27" dur="500"/>
                                        <p:tgtEl>
                                          <p:spTgt spid="1021956">
                                            <p:txEl>
                                              <p:charRg st="83" end="1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21957"/>
                                        </p:tgtEl>
                                        <p:attrNameLst>
                                          <p:attrName>style.visibility</p:attrName>
                                        </p:attrNameLst>
                                      </p:cBhvr>
                                      <p:to>
                                        <p:strVal val="visible"/>
                                      </p:to>
                                    </p:set>
                                    <p:animEffect transition="in" filter="box(in)">
                                      <p:cBhvr>
                                        <p:cTn id="32" dur="500"/>
                                        <p:tgtEl>
                                          <p:spTgt spid="1021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1957" grpId="0"/>
      <p:bldP spid="1021956"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37"/>
          <p:cNvSpPr>
            <a:spLocks noChangeArrowheads="1"/>
          </p:cNvSpPr>
          <p:nvPr/>
        </p:nvSpPr>
        <p:spPr bwMode="auto">
          <a:xfrm>
            <a:off x="728663" y="1844675"/>
            <a:ext cx="7848600" cy="1046163"/>
          </a:xfrm>
          <a:prstGeom prst="rect">
            <a:avLst/>
          </a:prstGeom>
          <a:solidFill>
            <a:srgbClr val="EBEBEB"/>
          </a:solidFill>
          <a:ln w="38100">
            <a:noFill/>
            <a:miter lim="800000"/>
          </a:ln>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数据元素序列</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(14</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23</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39</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9</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25</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11)</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，若规定每个元素</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k</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的存储地址</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H</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k</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k</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，请画出存储结构图。</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96259" name="组合 2"/>
          <p:cNvGrpSpPr/>
          <p:nvPr/>
        </p:nvGrpSpPr>
        <p:grpSpPr>
          <a:xfrm>
            <a:off x="728663" y="3584575"/>
            <a:ext cx="7848600" cy="939800"/>
            <a:chOff x="706438" y="3112542"/>
            <a:chExt cx="7848600" cy="939800"/>
          </a:xfrm>
        </p:grpSpPr>
        <p:sp>
          <p:nvSpPr>
            <p:cNvPr id="75781" name="Rectangle 41"/>
            <p:cNvSpPr>
              <a:spLocks noChangeArrowheads="1"/>
            </p:cNvSpPr>
            <p:nvPr/>
          </p:nvSpPr>
          <p:spPr bwMode="auto">
            <a:xfrm>
              <a:off x="46132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82" name="Rectangle 42"/>
            <p:cNvSpPr>
              <a:spLocks noChangeArrowheads="1"/>
            </p:cNvSpPr>
            <p:nvPr/>
          </p:nvSpPr>
          <p:spPr bwMode="auto">
            <a:xfrm>
              <a:off x="46132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3" name="Rectangle 43"/>
            <p:cNvSpPr>
              <a:spLocks noChangeArrowheads="1"/>
            </p:cNvSpPr>
            <p:nvPr/>
          </p:nvSpPr>
          <p:spPr bwMode="auto">
            <a:xfrm>
              <a:off x="4100513"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84" name="Rectangle 44"/>
            <p:cNvSpPr>
              <a:spLocks noChangeArrowheads="1"/>
            </p:cNvSpPr>
            <p:nvPr/>
          </p:nvSpPr>
          <p:spPr bwMode="auto">
            <a:xfrm>
              <a:off x="4100513"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5" name="Rectangle 45"/>
            <p:cNvSpPr>
              <a:spLocks noChangeArrowheads="1"/>
            </p:cNvSpPr>
            <p:nvPr/>
          </p:nvSpPr>
          <p:spPr bwMode="auto">
            <a:xfrm>
              <a:off x="3589338" y="3569742"/>
              <a:ext cx="5111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86" name="Rectangle 46"/>
            <p:cNvSpPr>
              <a:spLocks noChangeArrowheads="1"/>
            </p:cNvSpPr>
            <p:nvPr/>
          </p:nvSpPr>
          <p:spPr bwMode="auto">
            <a:xfrm>
              <a:off x="3589338" y="3112542"/>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7" name="Rectangle 47"/>
            <p:cNvSpPr>
              <a:spLocks noChangeArrowheads="1"/>
            </p:cNvSpPr>
            <p:nvPr/>
          </p:nvSpPr>
          <p:spPr bwMode="auto">
            <a:xfrm>
              <a:off x="30765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88" name="Rectangle 48"/>
            <p:cNvSpPr>
              <a:spLocks noChangeArrowheads="1"/>
            </p:cNvSpPr>
            <p:nvPr/>
          </p:nvSpPr>
          <p:spPr bwMode="auto">
            <a:xfrm>
              <a:off x="30765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89" name="Rectangle 49"/>
            <p:cNvSpPr>
              <a:spLocks noChangeArrowheads="1"/>
            </p:cNvSpPr>
            <p:nvPr/>
          </p:nvSpPr>
          <p:spPr bwMode="auto">
            <a:xfrm>
              <a:off x="2563813"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90" name="Rectangle 50"/>
            <p:cNvSpPr>
              <a:spLocks noChangeArrowheads="1"/>
            </p:cNvSpPr>
            <p:nvPr/>
          </p:nvSpPr>
          <p:spPr bwMode="auto">
            <a:xfrm>
              <a:off x="2563813"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91" name="Rectangle 51"/>
            <p:cNvSpPr>
              <a:spLocks noChangeArrowheads="1"/>
            </p:cNvSpPr>
            <p:nvPr/>
          </p:nvSpPr>
          <p:spPr bwMode="auto">
            <a:xfrm>
              <a:off x="2052638" y="3569742"/>
              <a:ext cx="5111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92" name="Rectangle 52"/>
            <p:cNvSpPr>
              <a:spLocks noChangeArrowheads="1"/>
            </p:cNvSpPr>
            <p:nvPr/>
          </p:nvSpPr>
          <p:spPr bwMode="auto">
            <a:xfrm>
              <a:off x="2052638" y="3112542"/>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93" name="Rectangle 53"/>
            <p:cNvSpPr>
              <a:spLocks noChangeArrowheads="1"/>
            </p:cNvSpPr>
            <p:nvPr/>
          </p:nvSpPr>
          <p:spPr bwMode="auto">
            <a:xfrm>
              <a:off x="15398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94" name="Rectangle 54"/>
            <p:cNvSpPr>
              <a:spLocks noChangeArrowheads="1"/>
            </p:cNvSpPr>
            <p:nvPr/>
          </p:nvSpPr>
          <p:spPr bwMode="auto">
            <a:xfrm>
              <a:off x="15398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795" name="Rectangle 55"/>
            <p:cNvSpPr>
              <a:spLocks noChangeArrowheads="1"/>
            </p:cNvSpPr>
            <p:nvPr/>
          </p:nvSpPr>
          <p:spPr bwMode="auto">
            <a:xfrm>
              <a:off x="706438" y="3569742"/>
              <a:ext cx="833437"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内容</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5796" name="Rectangle 56"/>
            <p:cNvSpPr>
              <a:spLocks noChangeArrowheads="1"/>
            </p:cNvSpPr>
            <p:nvPr/>
          </p:nvSpPr>
          <p:spPr bwMode="auto">
            <a:xfrm>
              <a:off x="706438" y="3112542"/>
              <a:ext cx="833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地址</a:t>
              </a:r>
              <a:endPar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75797" name="Rectangle 57"/>
            <p:cNvSpPr>
              <a:spLocks noChangeArrowheads="1"/>
            </p:cNvSpPr>
            <p:nvPr/>
          </p:nvSpPr>
          <p:spPr bwMode="auto">
            <a:xfrm>
              <a:off x="7881938" y="3569742"/>
              <a:ext cx="673100"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98" name="Rectangle 58"/>
            <p:cNvSpPr>
              <a:spLocks noChangeArrowheads="1"/>
            </p:cNvSpPr>
            <p:nvPr/>
          </p:nvSpPr>
          <p:spPr bwMode="auto">
            <a:xfrm>
              <a:off x="7359650" y="3569742"/>
              <a:ext cx="522288"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799" name="Rectangle 59"/>
            <p:cNvSpPr>
              <a:spLocks noChangeArrowheads="1"/>
            </p:cNvSpPr>
            <p:nvPr/>
          </p:nvSpPr>
          <p:spPr bwMode="auto">
            <a:xfrm>
              <a:off x="6686550" y="3569742"/>
              <a:ext cx="673100"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00" name="Rectangle 60"/>
            <p:cNvSpPr>
              <a:spLocks noChangeArrowheads="1"/>
            </p:cNvSpPr>
            <p:nvPr/>
          </p:nvSpPr>
          <p:spPr bwMode="auto">
            <a:xfrm>
              <a:off x="6162675" y="3569742"/>
              <a:ext cx="5238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01" name="Rectangle 61"/>
            <p:cNvSpPr>
              <a:spLocks noChangeArrowheads="1"/>
            </p:cNvSpPr>
            <p:nvPr/>
          </p:nvSpPr>
          <p:spPr bwMode="auto">
            <a:xfrm>
              <a:off x="5638800" y="3569742"/>
              <a:ext cx="5238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02" name="Rectangle 62"/>
            <p:cNvSpPr>
              <a:spLocks noChangeArrowheads="1"/>
            </p:cNvSpPr>
            <p:nvPr/>
          </p:nvSpPr>
          <p:spPr bwMode="auto">
            <a:xfrm>
              <a:off x="5126038"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03" name="Rectangle 63"/>
            <p:cNvSpPr>
              <a:spLocks noChangeArrowheads="1"/>
            </p:cNvSpPr>
            <p:nvPr/>
          </p:nvSpPr>
          <p:spPr bwMode="auto">
            <a:xfrm>
              <a:off x="7881938" y="3112542"/>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4" name="Rectangle 64"/>
            <p:cNvSpPr>
              <a:spLocks noChangeArrowheads="1"/>
            </p:cNvSpPr>
            <p:nvPr/>
          </p:nvSpPr>
          <p:spPr bwMode="auto">
            <a:xfrm>
              <a:off x="7359650" y="3112542"/>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39</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5" name="Rectangle 65"/>
            <p:cNvSpPr>
              <a:spLocks noChangeArrowheads="1"/>
            </p:cNvSpPr>
            <p:nvPr/>
          </p:nvSpPr>
          <p:spPr bwMode="auto">
            <a:xfrm>
              <a:off x="6686550" y="3112542"/>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6" name="Rectangle 66"/>
            <p:cNvSpPr>
              <a:spLocks noChangeArrowheads="1"/>
            </p:cNvSpPr>
            <p:nvPr/>
          </p:nvSpPr>
          <p:spPr bwMode="auto">
            <a:xfrm>
              <a:off x="6162675" y="3112542"/>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25</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7" name="Rectangle 67"/>
            <p:cNvSpPr>
              <a:spLocks noChangeArrowheads="1"/>
            </p:cNvSpPr>
            <p:nvPr/>
          </p:nvSpPr>
          <p:spPr bwMode="auto">
            <a:xfrm>
              <a:off x="5638800" y="3112542"/>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8" name="Rectangle 68"/>
            <p:cNvSpPr>
              <a:spLocks noChangeArrowheads="1"/>
            </p:cNvSpPr>
            <p:nvPr/>
          </p:nvSpPr>
          <p:spPr bwMode="auto">
            <a:xfrm>
              <a:off x="5126038"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09" name="Line 69"/>
            <p:cNvSpPr>
              <a:spLocks noChangeShapeType="1"/>
            </p:cNvSpPr>
            <p:nvPr/>
          </p:nvSpPr>
          <p:spPr bwMode="auto">
            <a:xfrm>
              <a:off x="706438" y="4052342"/>
              <a:ext cx="78486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10" name="Line 70"/>
            <p:cNvSpPr>
              <a:spLocks noChangeShapeType="1"/>
            </p:cNvSpPr>
            <p:nvPr/>
          </p:nvSpPr>
          <p:spPr bwMode="auto">
            <a:xfrm>
              <a:off x="706438" y="311254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1" name="Line 71"/>
            <p:cNvSpPr>
              <a:spLocks noChangeShapeType="1"/>
            </p:cNvSpPr>
            <p:nvPr/>
          </p:nvSpPr>
          <p:spPr bwMode="auto">
            <a:xfrm>
              <a:off x="8555038" y="311254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2" name="Line 72"/>
            <p:cNvSpPr>
              <a:spLocks noChangeShapeType="1"/>
            </p:cNvSpPr>
            <p:nvPr/>
          </p:nvSpPr>
          <p:spPr bwMode="auto">
            <a:xfrm>
              <a:off x="6686550" y="3112542"/>
              <a:ext cx="673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3" name="Line 73"/>
            <p:cNvSpPr>
              <a:spLocks noChangeShapeType="1"/>
            </p:cNvSpPr>
            <p:nvPr/>
          </p:nvSpPr>
          <p:spPr bwMode="auto">
            <a:xfrm>
              <a:off x="706438" y="3112542"/>
              <a:ext cx="8334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4" name="Line 74"/>
            <p:cNvSpPr>
              <a:spLocks noChangeShapeType="1"/>
            </p:cNvSpPr>
            <p:nvPr/>
          </p:nvSpPr>
          <p:spPr bwMode="auto">
            <a:xfrm>
              <a:off x="7359650" y="3112542"/>
              <a:ext cx="522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5" name="Line 75"/>
            <p:cNvSpPr>
              <a:spLocks noChangeShapeType="1"/>
            </p:cNvSpPr>
            <p:nvPr/>
          </p:nvSpPr>
          <p:spPr bwMode="auto">
            <a:xfrm>
              <a:off x="15398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6" name="Line 76"/>
            <p:cNvSpPr>
              <a:spLocks noChangeShapeType="1"/>
            </p:cNvSpPr>
            <p:nvPr/>
          </p:nvSpPr>
          <p:spPr bwMode="auto">
            <a:xfrm>
              <a:off x="706438" y="3569742"/>
              <a:ext cx="0" cy="4826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17" name="Line 77"/>
            <p:cNvSpPr>
              <a:spLocks noChangeShapeType="1"/>
            </p:cNvSpPr>
            <p:nvPr/>
          </p:nvSpPr>
          <p:spPr bwMode="auto">
            <a:xfrm>
              <a:off x="2052638" y="3112542"/>
              <a:ext cx="511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18" name="Line 78"/>
            <p:cNvSpPr>
              <a:spLocks noChangeShapeType="1"/>
            </p:cNvSpPr>
            <p:nvPr/>
          </p:nvSpPr>
          <p:spPr bwMode="auto">
            <a:xfrm>
              <a:off x="15398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19" name="Line 79"/>
            <p:cNvSpPr>
              <a:spLocks noChangeShapeType="1"/>
            </p:cNvSpPr>
            <p:nvPr/>
          </p:nvSpPr>
          <p:spPr bwMode="auto">
            <a:xfrm>
              <a:off x="2563813"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0" name="Line 80"/>
            <p:cNvSpPr>
              <a:spLocks noChangeShapeType="1"/>
            </p:cNvSpPr>
            <p:nvPr/>
          </p:nvSpPr>
          <p:spPr bwMode="auto">
            <a:xfrm>
              <a:off x="20526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21" name="Line 81"/>
            <p:cNvSpPr>
              <a:spLocks noChangeShapeType="1"/>
            </p:cNvSpPr>
            <p:nvPr/>
          </p:nvSpPr>
          <p:spPr bwMode="auto">
            <a:xfrm>
              <a:off x="30765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2" name="Line 82"/>
            <p:cNvSpPr>
              <a:spLocks noChangeShapeType="1"/>
            </p:cNvSpPr>
            <p:nvPr/>
          </p:nvSpPr>
          <p:spPr bwMode="auto">
            <a:xfrm>
              <a:off x="2563813"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23" name="Line 83"/>
            <p:cNvSpPr>
              <a:spLocks noChangeShapeType="1"/>
            </p:cNvSpPr>
            <p:nvPr/>
          </p:nvSpPr>
          <p:spPr bwMode="auto">
            <a:xfrm>
              <a:off x="3589338" y="3112542"/>
              <a:ext cx="511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4" name="Line 84"/>
            <p:cNvSpPr>
              <a:spLocks noChangeShapeType="1"/>
            </p:cNvSpPr>
            <p:nvPr/>
          </p:nvSpPr>
          <p:spPr bwMode="auto">
            <a:xfrm>
              <a:off x="30765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25" name="Line 85"/>
            <p:cNvSpPr>
              <a:spLocks noChangeShapeType="1"/>
            </p:cNvSpPr>
            <p:nvPr/>
          </p:nvSpPr>
          <p:spPr bwMode="auto">
            <a:xfrm>
              <a:off x="4100513"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6" name="Line 86"/>
            <p:cNvSpPr>
              <a:spLocks noChangeShapeType="1"/>
            </p:cNvSpPr>
            <p:nvPr/>
          </p:nvSpPr>
          <p:spPr bwMode="auto">
            <a:xfrm>
              <a:off x="35893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27" name="Line 87"/>
            <p:cNvSpPr>
              <a:spLocks noChangeShapeType="1"/>
            </p:cNvSpPr>
            <p:nvPr/>
          </p:nvSpPr>
          <p:spPr bwMode="auto">
            <a:xfrm>
              <a:off x="46132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28" name="Line 88"/>
            <p:cNvSpPr>
              <a:spLocks noChangeShapeType="1"/>
            </p:cNvSpPr>
            <p:nvPr/>
          </p:nvSpPr>
          <p:spPr bwMode="auto">
            <a:xfrm>
              <a:off x="4100513"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29" name="Line 89"/>
            <p:cNvSpPr>
              <a:spLocks noChangeShapeType="1"/>
            </p:cNvSpPr>
            <p:nvPr/>
          </p:nvSpPr>
          <p:spPr bwMode="auto">
            <a:xfrm>
              <a:off x="5126038"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30" name="Line 90"/>
            <p:cNvSpPr>
              <a:spLocks noChangeShapeType="1"/>
            </p:cNvSpPr>
            <p:nvPr/>
          </p:nvSpPr>
          <p:spPr bwMode="auto">
            <a:xfrm>
              <a:off x="46132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31" name="Line 91"/>
            <p:cNvSpPr>
              <a:spLocks noChangeShapeType="1"/>
            </p:cNvSpPr>
            <p:nvPr/>
          </p:nvSpPr>
          <p:spPr bwMode="auto">
            <a:xfrm>
              <a:off x="5638800" y="3112542"/>
              <a:ext cx="523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32" name="Line 92"/>
            <p:cNvSpPr>
              <a:spLocks noChangeShapeType="1"/>
            </p:cNvSpPr>
            <p:nvPr/>
          </p:nvSpPr>
          <p:spPr bwMode="auto">
            <a:xfrm>
              <a:off x="51260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33" name="Line 93"/>
            <p:cNvSpPr>
              <a:spLocks noChangeShapeType="1"/>
            </p:cNvSpPr>
            <p:nvPr/>
          </p:nvSpPr>
          <p:spPr bwMode="auto">
            <a:xfrm>
              <a:off x="6162675" y="3112542"/>
              <a:ext cx="523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34" name="Line 94"/>
            <p:cNvSpPr>
              <a:spLocks noChangeShapeType="1"/>
            </p:cNvSpPr>
            <p:nvPr/>
          </p:nvSpPr>
          <p:spPr bwMode="auto">
            <a:xfrm>
              <a:off x="563880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35" name="Line 95"/>
            <p:cNvSpPr>
              <a:spLocks noChangeShapeType="1"/>
            </p:cNvSpPr>
            <p:nvPr/>
          </p:nvSpPr>
          <p:spPr bwMode="auto">
            <a:xfrm>
              <a:off x="61626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36" name="Line 96"/>
            <p:cNvSpPr>
              <a:spLocks noChangeShapeType="1"/>
            </p:cNvSpPr>
            <p:nvPr/>
          </p:nvSpPr>
          <p:spPr bwMode="auto">
            <a:xfrm>
              <a:off x="668655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37" name="Line 97"/>
            <p:cNvSpPr>
              <a:spLocks noChangeShapeType="1"/>
            </p:cNvSpPr>
            <p:nvPr/>
          </p:nvSpPr>
          <p:spPr bwMode="auto">
            <a:xfrm>
              <a:off x="7881938" y="3112542"/>
              <a:ext cx="673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5838" name="Line 98"/>
            <p:cNvSpPr>
              <a:spLocks noChangeShapeType="1"/>
            </p:cNvSpPr>
            <p:nvPr/>
          </p:nvSpPr>
          <p:spPr bwMode="auto">
            <a:xfrm>
              <a:off x="735965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39" name="Line 99"/>
            <p:cNvSpPr>
              <a:spLocks noChangeShapeType="1"/>
            </p:cNvSpPr>
            <p:nvPr/>
          </p:nvSpPr>
          <p:spPr bwMode="auto">
            <a:xfrm>
              <a:off x="78819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40" name="Line 100"/>
            <p:cNvSpPr>
              <a:spLocks noChangeShapeType="1"/>
            </p:cNvSpPr>
            <p:nvPr/>
          </p:nvSpPr>
          <p:spPr bwMode="auto">
            <a:xfrm>
              <a:off x="8555038" y="3569742"/>
              <a:ext cx="0" cy="4826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41" name="Line 101"/>
            <p:cNvSpPr>
              <a:spLocks noChangeShapeType="1"/>
            </p:cNvSpPr>
            <p:nvPr/>
          </p:nvSpPr>
          <p:spPr bwMode="auto">
            <a:xfrm>
              <a:off x="706438" y="3569742"/>
              <a:ext cx="78486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42" name="Rectangle 102"/>
            <p:cNvSpPr>
              <a:spLocks noChangeArrowheads="1"/>
            </p:cNvSpPr>
            <p:nvPr/>
          </p:nvSpPr>
          <p:spPr bwMode="auto">
            <a:xfrm>
              <a:off x="4100513"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43" name="Rectangle 103"/>
            <p:cNvSpPr>
              <a:spLocks noChangeArrowheads="1"/>
            </p:cNvSpPr>
            <p:nvPr/>
          </p:nvSpPr>
          <p:spPr bwMode="auto">
            <a:xfrm>
              <a:off x="3076575" y="3445917"/>
              <a:ext cx="4810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11</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44" name="Rectangle 104"/>
            <p:cNvSpPr>
              <a:spLocks noChangeArrowheads="1"/>
            </p:cNvSpPr>
            <p:nvPr/>
          </p:nvSpPr>
          <p:spPr bwMode="auto">
            <a:xfrm>
              <a:off x="2090738" y="3445917"/>
              <a:ext cx="3381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9</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5845" name="Rectangle 105"/>
            <p:cNvSpPr>
              <a:spLocks noChangeArrowheads="1"/>
            </p:cNvSpPr>
            <p:nvPr/>
          </p:nvSpPr>
          <p:spPr bwMode="auto">
            <a:xfrm>
              <a:off x="5176838"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23</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46" name="Rectangle 106"/>
            <p:cNvSpPr>
              <a:spLocks noChangeArrowheads="1"/>
            </p:cNvSpPr>
            <p:nvPr/>
          </p:nvSpPr>
          <p:spPr bwMode="auto">
            <a:xfrm>
              <a:off x="6162675"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5847" name="Rectangle 107"/>
            <p:cNvSpPr>
              <a:spLocks noChangeArrowheads="1"/>
            </p:cNvSpPr>
            <p:nvPr/>
          </p:nvSpPr>
          <p:spPr bwMode="auto">
            <a:xfrm>
              <a:off x="7353300"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39</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75848" name="Rectangle 111"/>
          <p:cNvSpPr>
            <a:spLocks noChangeArrowheads="1"/>
          </p:cNvSpPr>
          <p:nvPr/>
        </p:nvSpPr>
        <p:spPr bwMode="auto">
          <a:xfrm>
            <a:off x="866775" y="242888"/>
            <a:ext cx="23717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例</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2</a:t>
            </a:r>
            <a:endPar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5"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1000"/>
                                        <p:tgtEl>
                                          <p:spTgt spid="75"/>
                                        </p:tgtEl>
                                      </p:cBhvr>
                                    </p:animEffect>
                                    <p:anim calcmode="lin" valueType="num">
                                      <p:cBhvr>
                                        <p:cTn id="8" dur="1000" fill="hold"/>
                                        <p:tgtEl>
                                          <p:spTgt spid="75"/>
                                        </p:tgtEl>
                                        <p:attrNameLst>
                                          <p:attrName>ppt_x</p:attrName>
                                        </p:attrNameLst>
                                      </p:cBhvr>
                                      <p:tavLst>
                                        <p:tav tm="0">
                                          <p:val>
                                            <p:strVal val="#ppt_x"/>
                                          </p:val>
                                        </p:tav>
                                        <p:tav tm="100000">
                                          <p:val>
                                            <p:strVal val="#ppt_x"/>
                                          </p:val>
                                        </p:tav>
                                      </p:tavLst>
                                    </p:anim>
                                    <p:anim calcmode="lin" valueType="num">
                                      <p:cBhvr>
                                        <p:cTn id="9"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04" name="Rectangle 4"/>
          <p:cNvSpPr>
            <a:spLocks noChangeArrowheads="1"/>
          </p:cNvSpPr>
          <p:nvPr/>
        </p:nvSpPr>
        <p:spPr bwMode="auto">
          <a:xfrm>
            <a:off x="574675" y="3240088"/>
            <a:ext cx="81359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根据哈希函数</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H</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k</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k</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查找</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key=9,</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则访问</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H(9)=9</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号地址，若内容为</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则成功；</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若查不到，则返回一个特殊值，如空指针或空记录。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6803" name="Rectangle 5"/>
          <p:cNvSpPr>
            <a:spLocks noChangeArrowheads="1"/>
          </p:cNvSpPr>
          <p:nvPr/>
        </p:nvSpPr>
        <p:spPr bwMode="auto">
          <a:xfrm>
            <a:off x="884238" y="201613"/>
            <a:ext cx="23717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如何查找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97284" name="组合 73"/>
          <p:cNvGrpSpPr/>
          <p:nvPr/>
        </p:nvGrpSpPr>
        <p:grpSpPr>
          <a:xfrm>
            <a:off x="735013" y="1773238"/>
            <a:ext cx="7848600" cy="939800"/>
            <a:chOff x="706438" y="3112542"/>
            <a:chExt cx="7848600" cy="939800"/>
          </a:xfrm>
        </p:grpSpPr>
        <p:sp>
          <p:nvSpPr>
            <p:cNvPr id="75" name="Rectangle 41"/>
            <p:cNvSpPr>
              <a:spLocks noChangeArrowheads="1"/>
            </p:cNvSpPr>
            <p:nvPr/>
          </p:nvSpPr>
          <p:spPr bwMode="auto">
            <a:xfrm>
              <a:off x="46132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6" name="Rectangle 42"/>
            <p:cNvSpPr>
              <a:spLocks noChangeArrowheads="1"/>
            </p:cNvSpPr>
            <p:nvPr/>
          </p:nvSpPr>
          <p:spPr bwMode="auto">
            <a:xfrm>
              <a:off x="46132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7" name="Rectangle 43"/>
            <p:cNvSpPr>
              <a:spLocks noChangeArrowheads="1"/>
            </p:cNvSpPr>
            <p:nvPr/>
          </p:nvSpPr>
          <p:spPr bwMode="auto">
            <a:xfrm>
              <a:off x="4100513"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8" name="Rectangle 44"/>
            <p:cNvSpPr>
              <a:spLocks noChangeArrowheads="1"/>
            </p:cNvSpPr>
            <p:nvPr/>
          </p:nvSpPr>
          <p:spPr bwMode="auto">
            <a:xfrm>
              <a:off x="4100513"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 name="Rectangle 45"/>
            <p:cNvSpPr>
              <a:spLocks noChangeArrowheads="1"/>
            </p:cNvSpPr>
            <p:nvPr/>
          </p:nvSpPr>
          <p:spPr bwMode="auto">
            <a:xfrm>
              <a:off x="3589338" y="3569742"/>
              <a:ext cx="5111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0" name="Rectangle 46"/>
            <p:cNvSpPr>
              <a:spLocks noChangeArrowheads="1"/>
            </p:cNvSpPr>
            <p:nvPr/>
          </p:nvSpPr>
          <p:spPr bwMode="auto">
            <a:xfrm>
              <a:off x="3589338" y="3112542"/>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1" name="Rectangle 47"/>
            <p:cNvSpPr>
              <a:spLocks noChangeArrowheads="1"/>
            </p:cNvSpPr>
            <p:nvPr/>
          </p:nvSpPr>
          <p:spPr bwMode="auto">
            <a:xfrm>
              <a:off x="30765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2" name="Rectangle 48"/>
            <p:cNvSpPr>
              <a:spLocks noChangeArrowheads="1"/>
            </p:cNvSpPr>
            <p:nvPr/>
          </p:nvSpPr>
          <p:spPr bwMode="auto">
            <a:xfrm>
              <a:off x="30765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3" name="Rectangle 49"/>
            <p:cNvSpPr>
              <a:spLocks noChangeArrowheads="1"/>
            </p:cNvSpPr>
            <p:nvPr/>
          </p:nvSpPr>
          <p:spPr bwMode="auto">
            <a:xfrm>
              <a:off x="2563813"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4" name="Rectangle 50"/>
            <p:cNvSpPr>
              <a:spLocks noChangeArrowheads="1"/>
            </p:cNvSpPr>
            <p:nvPr/>
          </p:nvSpPr>
          <p:spPr bwMode="auto">
            <a:xfrm>
              <a:off x="2563813"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5" name="Rectangle 51"/>
            <p:cNvSpPr>
              <a:spLocks noChangeArrowheads="1"/>
            </p:cNvSpPr>
            <p:nvPr/>
          </p:nvSpPr>
          <p:spPr bwMode="auto">
            <a:xfrm>
              <a:off x="2052638" y="3569742"/>
              <a:ext cx="5111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6" name="Rectangle 52"/>
            <p:cNvSpPr>
              <a:spLocks noChangeArrowheads="1"/>
            </p:cNvSpPr>
            <p:nvPr/>
          </p:nvSpPr>
          <p:spPr bwMode="auto">
            <a:xfrm>
              <a:off x="2052638" y="3112542"/>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7" name="Rectangle 53"/>
            <p:cNvSpPr>
              <a:spLocks noChangeArrowheads="1"/>
            </p:cNvSpPr>
            <p:nvPr/>
          </p:nvSpPr>
          <p:spPr bwMode="auto">
            <a:xfrm>
              <a:off x="15398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 name="Rectangle 54"/>
            <p:cNvSpPr>
              <a:spLocks noChangeArrowheads="1"/>
            </p:cNvSpPr>
            <p:nvPr/>
          </p:nvSpPr>
          <p:spPr bwMode="auto">
            <a:xfrm>
              <a:off x="15398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9" name="Rectangle 55"/>
            <p:cNvSpPr>
              <a:spLocks noChangeArrowheads="1"/>
            </p:cNvSpPr>
            <p:nvPr/>
          </p:nvSpPr>
          <p:spPr bwMode="auto">
            <a:xfrm>
              <a:off x="706438" y="3569742"/>
              <a:ext cx="833437"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内容</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0" name="Rectangle 56"/>
            <p:cNvSpPr>
              <a:spLocks noChangeArrowheads="1"/>
            </p:cNvSpPr>
            <p:nvPr/>
          </p:nvSpPr>
          <p:spPr bwMode="auto">
            <a:xfrm>
              <a:off x="706438" y="3112542"/>
              <a:ext cx="833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地址</a:t>
              </a:r>
              <a:endPar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91" name="Rectangle 57"/>
            <p:cNvSpPr>
              <a:spLocks noChangeArrowheads="1"/>
            </p:cNvSpPr>
            <p:nvPr/>
          </p:nvSpPr>
          <p:spPr bwMode="auto">
            <a:xfrm>
              <a:off x="7881938" y="3569742"/>
              <a:ext cx="673100"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2" name="Rectangle 58"/>
            <p:cNvSpPr>
              <a:spLocks noChangeArrowheads="1"/>
            </p:cNvSpPr>
            <p:nvPr/>
          </p:nvSpPr>
          <p:spPr bwMode="auto">
            <a:xfrm>
              <a:off x="7359650" y="3569742"/>
              <a:ext cx="522288"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3" name="Rectangle 59"/>
            <p:cNvSpPr>
              <a:spLocks noChangeArrowheads="1"/>
            </p:cNvSpPr>
            <p:nvPr/>
          </p:nvSpPr>
          <p:spPr bwMode="auto">
            <a:xfrm>
              <a:off x="6686550" y="3569742"/>
              <a:ext cx="673100"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4" name="Rectangle 60"/>
            <p:cNvSpPr>
              <a:spLocks noChangeArrowheads="1"/>
            </p:cNvSpPr>
            <p:nvPr/>
          </p:nvSpPr>
          <p:spPr bwMode="auto">
            <a:xfrm>
              <a:off x="6162675" y="3569742"/>
              <a:ext cx="5238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5" name="Rectangle 61"/>
            <p:cNvSpPr>
              <a:spLocks noChangeArrowheads="1"/>
            </p:cNvSpPr>
            <p:nvPr/>
          </p:nvSpPr>
          <p:spPr bwMode="auto">
            <a:xfrm>
              <a:off x="5638800" y="3569742"/>
              <a:ext cx="5238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6" name="Rectangle 62"/>
            <p:cNvSpPr>
              <a:spLocks noChangeArrowheads="1"/>
            </p:cNvSpPr>
            <p:nvPr/>
          </p:nvSpPr>
          <p:spPr bwMode="auto">
            <a:xfrm>
              <a:off x="5126038"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7" name="Rectangle 63"/>
            <p:cNvSpPr>
              <a:spLocks noChangeArrowheads="1"/>
            </p:cNvSpPr>
            <p:nvPr/>
          </p:nvSpPr>
          <p:spPr bwMode="auto">
            <a:xfrm>
              <a:off x="7881938" y="3112542"/>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8" name="Rectangle 64"/>
            <p:cNvSpPr>
              <a:spLocks noChangeArrowheads="1"/>
            </p:cNvSpPr>
            <p:nvPr/>
          </p:nvSpPr>
          <p:spPr bwMode="auto">
            <a:xfrm>
              <a:off x="7359650" y="3112542"/>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39</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 name="Rectangle 65"/>
            <p:cNvSpPr>
              <a:spLocks noChangeArrowheads="1"/>
            </p:cNvSpPr>
            <p:nvPr/>
          </p:nvSpPr>
          <p:spPr bwMode="auto">
            <a:xfrm>
              <a:off x="6686550" y="3112542"/>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0" name="Rectangle 66"/>
            <p:cNvSpPr>
              <a:spLocks noChangeArrowheads="1"/>
            </p:cNvSpPr>
            <p:nvPr/>
          </p:nvSpPr>
          <p:spPr bwMode="auto">
            <a:xfrm>
              <a:off x="6162675" y="3112542"/>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25</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1" name="Rectangle 67"/>
            <p:cNvSpPr>
              <a:spLocks noChangeArrowheads="1"/>
            </p:cNvSpPr>
            <p:nvPr/>
          </p:nvSpPr>
          <p:spPr bwMode="auto">
            <a:xfrm>
              <a:off x="5638800" y="3112542"/>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 name="Rectangle 68"/>
            <p:cNvSpPr>
              <a:spLocks noChangeArrowheads="1"/>
            </p:cNvSpPr>
            <p:nvPr/>
          </p:nvSpPr>
          <p:spPr bwMode="auto">
            <a:xfrm>
              <a:off x="5126038"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 name="Line 69"/>
            <p:cNvSpPr>
              <a:spLocks noChangeShapeType="1"/>
            </p:cNvSpPr>
            <p:nvPr/>
          </p:nvSpPr>
          <p:spPr bwMode="auto">
            <a:xfrm>
              <a:off x="706438" y="4052342"/>
              <a:ext cx="78486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4" name="Line 70"/>
            <p:cNvSpPr>
              <a:spLocks noChangeShapeType="1"/>
            </p:cNvSpPr>
            <p:nvPr/>
          </p:nvSpPr>
          <p:spPr bwMode="auto">
            <a:xfrm>
              <a:off x="706438" y="311254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5" name="Line 71"/>
            <p:cNvSpPr>
              <a:spLocks noChangeShapeType="1"/>
            </p:cNvSpPr>
            <p:nvPr/>
          </p:nvSpPr>
          <p:spPr bwMode="auto">
            <a:xfrm>
              <a:off x="8555038" y="311254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6" name="Line 72"/>
            <p:cNvSpPr>
              <a:spLocks noChangeShapeType="1"/>
            </p:cNvSpPr>
            <p:nvPr/>
          </p:nvSpPr>
          <p:spPr bwMode="auto">
            <a:xfrm>
              <a:off x="6686550" y="3112542"/>
              <a:ext cx="673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7" name="Line 73"/>
            <p:cNvSpPr>
              <a:spLocks noChangeShapeType="1"/>
            </p:cNvSpPr>
            <p:nvPr/>
          </p:nvSpPr>
          <p:spPr bwMode="auto">
            <a:xfrm>
              <a:off x="706438" y="3112542"/>
              <a:ext cx="8334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8" name="Line 74"/>
            <p:cNvSpPr>
              <a:spLocks noChangeShapeType="1"/>
            </p:cNvSpPr>
            <p:nvPr/>
          </p:nvSpPr>
          <p:spPr bwMode="auto">
            <a:xfrm>
              <a:off x="7359650" y="3112542"/>
              <a:ext cx="522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9" name="Line 75"/>
            <p:cNvSpPr>
              <a:spLocks noChangeShapeType="1"/>
            </p:cNvSpPr>
            <p:nvPr/>
          </p:nvSpPr>
          <p:spPr bwMode="auto">
            <a:xfrm>
              <a:off x="15398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0" name="Line 76"/>
            <p:cNvSpPr>
              <a:spLocks noChangeShapeType="1"/>
            </p:cNvSpPr>
            <p:nvPr/>
          </p:nvSpPr>
          <p:spPr bwMode="auto">
            <a:xfrm>
              <a:off x="706438" y="3569742"/>
              <a:ext cx="0" cy="4826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1" name="Line 77"/>
            <p:cNvSpPr>
              <a:spLocks noChangeShapeType="1"/>
            </p:cNvSpPr>
            <p:nvPr/>
          </p:nvSpPr>
          <p:spPr bwMode="auto">
            <a:xfrm>
              <a:off x="2052638" y="3112542"/>
              <a:ext cx="511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2" name="Line 78"/>
            <p:cNvSpPr>
              <a:spLocks noChangeShapeType="1"/>
            </p:cNvSpPr>
            <p:nvPr/>
          </p:nvSpPr>
          <p:spPr bwMode="auto">
            <a:xfrm>
              <a:off x="15398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3" name="Line 79"/>
            <p:cNvSpPr>
              <a:spLocks noChangeShapeType="1"/>
            </p:cNvSpPr>
            <p:nvPr/>
          </p:nvSpPr>
          <p:spPr bwMode="auto">
            <a:xfrm>
              <a:off x="2563813"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4" name="Line 80"/>
            <p:cNvSpPr>
              <a:spLocks noChangeShapeType="1"/>
            </p:cNvSpPr>
            <p:nvPr/>
          </p:nvSpPr>
          <p:spPr bwMode="auto">
            <a:xfrm>
              <a:off x="20526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5" name="Line 81"/>
            <p:cNvSpPr>
              <a:spLocks noChangeShapeType="1"/>
            </p:cNvSpPr>
            <p:nvPr/>
          </p:nvSpPr>
          <p:spPr bwMode="auto">
            <a:xfrm>
              <a:off x="30765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6" name="Line 82"/>
            <p:cNvSpPr>
              <a:spLocks noChangeShapeType="1"/>
            </p:cNvSpPr>
            <p:nvPr/>
          </p:nvSpPr>
          <p:spPr bwMode="auto">
            <a:xfrm>
              <a:off x="2563813"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7" name="Line 83"/>
            <p:cNvSpPr>
              <a:spLocks noChangeShapeType="1"/>
            </p:cNvSpPr>
            <p:nvPr/>
          </p:nvSpPr>
          <p:spPr bwMode="auto">
            <a:xfrm>
              <a:off x="3589338" y="3112542"/>
              <a:ext cx="511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8" name="Line 84"/>
            <p:cNvSpPr>
              <a:spLocks noChangeShapeType="1"/>
            </p:cNvSpPr>
            <p:nvPr/>
          </p:nvSpPr>
          <p:spPr bwMode="auto">
            <a:xfrm>
              <a:off x="30765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9" name="Line 85"/>
            <p:cNvSpPr>
              <a:spLocks noChangeShapeType="1"/>
            </p:cNvSpPr>
            <p:nvPr/>
          </p:nvSpPr>
          <p:spPr bwMode="auto">
            <a:xfrm>
              <a:off x="4100513"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0" name="Line 86"/>
            <p:cNvSpPr>
              <a:spLocks noChangeShapeType="1"/>
            </p:cNvSpPr>
            <p:nvPr/>
          </p:nvSpPr>
          <p:spPr bwMode="auto">
            <a:xfrm>
              <a:off x="35893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1" name="Line 87"/>
            <p:cNvSpPr>
              <a:spLocks noChangeShapeType="1"/>
            </p:cNvSpPr>
            <p:nvPr/>
          </p:nvSpPr>
          <p:spPr bwMode="auto">
            <a:xfrm>
              <a:off x="46132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2" name="Line 88"/>
            <p:cNvSpPr>
              <a:spLocks noChangeShapeType="1"/>
            </p:cNvSpPr>
            <p:nvPr/>
          </p:nvSpPr>
          <p:spPr bwMode="auto">
            <a:xfrm>
              <a:off x="4100513"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3" name="Line 89"/>
            <p:cNvSpPr>
              <a:spLocks noChangeShapeType="1"/>
            </p:cNvSpPr>
            <p:nvPr/>
          </p:nvSpPr>
          <p:spPr bwMode="auto">
            <a:xfrm>
              <a:off x="5126038"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4" name="Line 90"/>
            <p:cNvSpPr>
              <a:spLocks noChangeShapeType="1"/>
            </p:cNvSpPr>
            <p:nvPr/>
          </p:nvSpPr>
          <p:spPr bwMode="auto">
            <a:xfrm>
              <a:off x="46132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5" name="Line 91"/>
            <p:cNvSpPr>
              <a:spLocks noChangeShapeType="1"/>
            </p:cNvSpPr>
            <p:nvPr/>
          </p:nvSpPr>
          <p:spPr bwMode="auto">
            <a:xfrm>
              <a:off x="5638800" y="3112542"/>
              <a:ext cx="523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6" name="Line 92"/>
            <p:cNvSpPr>
              <a:spLocks noChangeShapeType="1"/>
            </p:cNvSpPr>
            <p:nvPr/>
          </p:nvSpPr>
          <p:spPr bwMode="auto">
            <a:xfrm>
              <a:off x="51260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7" name="Line 93"/>
            <p:cNvSpPr>
              <a:spLocks noChangeShapeType="1"/>
            </p:cNvSpPr>
            <p:nvPr/>
          </p:nvSpPr>
          <p:spPr bwMode="auto">
            <a:xfrm>
              <a:off x="6162675" y="3112542"/>
              <a:ext cx="523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8" name="Line 94"/>
            <p:cNvSpPr>
              <a:spLocks noChangeShapeType="1"/>
            </p:cNvSpPr>
            <p:nvPr/>
          </p:nvSpPr>
          <p:spPr bwMode="auto">
            <a:xfrm>
              <a:off x="563880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9" name="Line 95"/>
            <p:cNvSpPr>
              <a:spLocks noChangeShapeType="1"/>
            </p:cNvSpPr>
            <p:nvPr/>
          </p:nvSpPr>
          <p:spPr bwMode="auto">
            <a:xfrm>
              <a:off x="61626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0" name="Line 96"/>
            <p:cNvSpPr>
              <a:spLocks noChangeShapeType="1"/>
            </p:cNvSpPr>
            <p:nvPr/>
          </p:nvSpPr>
          <p:spPr bwMode="auto">
            <a:xfrm>
              <a:off x="668655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1" name="Line 97"/>
            <p:cNvSpPr>
              <a:spLocks noChangeShapeType="1"/>
            </p:cNvSpPr>
            <p:nvPr/>
          </p:nvSpPr>
          <p:spPr bwMode="auto">
            <a:xfrm>
              <a:off x="7881938" y="3112542"/>
              <a:ext cx="673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2" name="Line 98"/>
            <p:cNvSpPr>
              <a:spLocks noChangeShapeType="1"/>
            </p:cNvSpPr>
            <p:nvPr/>
          </p:nvSpPr>
          <p:spPr bwMode="auto">
            <a:xfrm>
              <a:off x="735965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3" name="Line 99"/>
            <p:cNvSpPr>
              <a:spLocks noChangeShapeType="1"/>
            </p:cNvSpPr>
            <p:nvPr/>
          </p:nvSpPr>
          <p:spPr bwMode="auto">
            <a:xfrm>
              <a:off x="78819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4" name="Line 100"/>
            <p:cNvSpPr>
              <a:spLocks noChangeShapeType="1"/>
            </p:cNvSpPr>
            <p:nvPr/>
          </p:nvSpPr>
          <p:spPr bwMode="auto">
            <a:xfrm>
              <a:off x="8555038" y="3569742"/>
              <a:ext cx="0" cy="4826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5" name="Line 101"/>
            <p:cNvSpPr>
              <a:spLocks noChangeShapeType="1"/>
            </p:cNvSpPr>
            <p:nvPr/>
          </p:nvSpPr>
          <p:spPr bwMode="auto">
            <a:xfrm>
              <a:off x="706438" y="3569742"/>
              <a:ext cx="78486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6" name="Rectangle 102"/>
            <p:cNvSpPr>
              <a:spLocks noChangeArrowheads="1"/>
            </p:cNvSpPr>
            <p:nvPr/>
          </p:nvSpPr>
          <p:spPr bwMode="auto">
            <a:xfrm>
              <a:off x="4100513"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7" name="Rectangle 103"/>
            <p:cNvSpPr>
              <a:spLocks noChangeArrowheads="1"/>
            </p:cNvSpPr>
            <p:nvPr/>
          </p:nvSpPr>
          <p:spPr bwMode="auto">
            <a:xfrm>
              <a:off x="3076575" y="3445917"/>
              <a:ext cx="4810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11</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8" name="Rectangle 104"/>
            <p:cNvSpPr>
              <a:spLocks noChangeArrowheads="1"/>
            </p:cNvSpPr>
            <p:nvPr/>
          </p:nvSpPr>
          <p:spPr bwMode="auto">
            <a:xfrm>
              <a:off x="2090738" y="3445917"/>
              <a:ext cx="3381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9</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39" name="Rectangle 105"/>
            <p:cNvSpPr>
              <a:spLocks noChangeArrowheads="1"/>
            </p:cNvSpPr>
            <p:nvPr/>
          </p:nvSpPr>
          <p:spPr bwMode="auto">
            <a:xfrm>
              <a:off x="5176838"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23</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40" name="Rectangle 106"/>
            <p:cNvSpPr>
              <a:spLocks noChangeArrowheads="1"/>
            </p:cNvSpPr>
            <p:nvPr/>
          </p:nvSpPr>
          <p:spPr bwMode="auto">
            <a:xfrm>
              <a:off x="6162675"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41" name="Rectangle 107"/>
            <p:cNvSpPr>
              <a:spLocks noChangeArrowheads="1"/>
            </p:cNvSpPr>
            <p:nvPr/>
          </p:nvSpPr>
          <p:spPr bwMode="auto">
            <a:xfrm>
              <a:off x="7353300"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39</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142"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24004">
                                            <p:txEl>
                                              <p:charRg st="0" end="14"/>
                                            </p:txEl>
                                          </p:spTgt>
                                        </p:tgtEl>
                                        <p:attrNameLst>
                                          <p:attrName>style.visibility</p:attrName>
                                        </p:attrNameLst>
                                      </p:cBhvr>
                                      <p:to>
                                        <p:strVal val="visible"/>
                                      </p:to>
                                    </p:set>
                                    <p:animEffect transition="in" filter="strips(downRight)">
                                      <p:cBhvr>
                                        <p:cTn id="7" dur="500"/>
                                        <p:tgtEl>
                                          <p:spTgt spid="1024004">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24004">
                                            <p:txEl>
                                              <p:charRg st="14" end="45"/>
                                            </p:txEl>
                                          </p:spTgt>
                                        </p:tgtEl>
                                        <p:attrNameLst>
                                          <p:attrName>style.visibility</p:attrName>
                                        </p:attrNameLst>
                                      </p:cBhvr>
                                      <p:to>
                                        <p:strVal val="visible"/>
                                      </p:to>
                                    </p:set>
                                    <p:animEffect transition="in" filter="strips(downRight)">
                                      <p:cBhvr>
                                        <p:cTn id="12" dur="500"/>
                                        <p:tgtEl>
                                          <p:spTgt spid="1024004">
                                            <p:txEl>
                                              <p:charRg st="14"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024004">
                                            <p:txEl>
                                              <p:charRg st="45" end="70"/>
                                            </p:txEl>
                                          </p:spTgt>
                                        </p:tgtEl>
                                        <p:attrNameLst>
                                          <p:attrName>style.visibility</p:attrName>
                                        </p:attrNameLst>
                                      </p:cBhvr>
                                      <p:to>
                                        <p:strVal val="visible"/>
                                      </p:to>
                                    </p:set>
                                    <p:animEffect transition="in" filter="strips(downRight)">
                                      <p:cBhvr>
                                        <p:cTn id="17" dur="500"/>
                                        <p:tgtEl>
                                          <p:spTgt spid="1024004">
                                            <p:txEl>
                                              <p:charRg st="45" end="70"/>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142"/>
                                        </p:tgtEl>
                                        <p:attrNameLst>
                                          <p:attrName>style.visibility</p:attrName>
                                        </p:attrNameLst>
                                      </p:cBhvr>
                                      <p:to>
                                        <p:strVal val="visible"/>
                                      </p:to>
                                    </p:set>
                                    <p:animEffect transition="in" filter="fade">
                                      <p:cBhvr>
                                        <p:cTn id="20" dur="1000"/>
                                        <p:tgtEl>
                                          <p:spTgt spid="142"/>
                                        </p:tgtEl>
                                      </p:cBhvr>
                                    </p:animEffect>
                                    <p:anim calcmode="lin" valueType="num">
                                      <p:cBhvr>
                                        <p:cTn id="21" dur="1000" fill="hold"/>
                                        <p:tgtEl>
                                          <p:spTgt spid="142"/>
                                        </p:tgtEl>
                                        <p:attrNameLst>
                                          <p:attrName>ppt_x</p:attrName>
                                        </p:attrNameLst>
                                      </p:cBhvr>
                                      <p:tavLst>
                                        <p:tav tm="0">
                                          <p:val>
                                            <p:strVal val="#ppt_x"/>
                                          </p:val>
                                        </p:tav>
                                        <p:tav tm="100000">
                                          <p:val>
                                            <p:strVal val="#ppt_x"/>
                                          </p:val>
                                        </p:tav>
                                      </p:tavLst>
                                    </p:anim>
                                    <p:anim calcmode="lin" valueType="num">
                                      <p:cBhvr>
                                        <p:cTn id="22"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4"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bwMode="auto">
          <a:xfrm>
            <a:off x="5508625" y="1577975"/>
            <a:ext cx="3455988" cy="4084638"/>
          </a:xfrm>
          <a:prstGeom prst="rect">
            <a:avLst/>
          </a:prstGeom>
          <a:solidFill>
            <a:srgbClr val="CCCCFF"/>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 name="矩形 1"/>
          <p:cNvSpPr/>
          <p:nvPr/>
        </p:nvSpPr>
        <p:spPr bwMode="auto">
          <a:xfrm>
            <a:off x="107950" y="1577975"/>
            <a:ext cx="5040313" cy="4084638"/>
          </a:xfrm>
          <a:prstGeom prst="rect">
            <a:avLst/>
          </a:prstGeom>
          <a:solidFill>
            <a:srgbClr val="EBEBEB"/>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2982" name="Rectangle 6"/>
          <p:cNvSpPr>
            <a:spLocks noChangeArrowheads="1"/>
          </p:cNvSpPr>
          <p:nvPr/>
        </p:nvSpPr>
        <p:spPr bwMode="auto">
          <a:xfrm>
            <a:off x="196850" y="1570038"/>
            <a:ext cx="4887913"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accent2"/>
                </a:solidFill>
                <a:effectLst/>
                <a:uLnTx/>
                <a:uFillTx/>
                <a:latin typeface="+mn-lt"/>
                <a:ea typeface="+mn-ea"/>
                <a:cs typeface="+mn-ea"/>
                <a:sym typeface="+mn-lt"/>
              </a:rPr>
              <a:t>哈希方法</a:t>
            </a:r>
            <a:r>
              <a:rPr kumimoji="0" lang="en-US" altLang="zh-CN" sz="26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accent2"/>
                </a:solidFill>
                <a:effectLst/>
                <a:uLnTx/>
                <a:uFillTx/>
                <a:latin typeface="+mn-lt"/>
                <a:ea typeface="+mn-ea"/>
                <a:cs typeface="+mn-ea"/>
                <a:sym typeface="+mn-lt"/>
              </a:rPr>
              <a:t>杂凑法</a:t>
            </a:r>
            <a:r>
              <a:rPr kumimoji="0" lang="en-US" altLang="zh-CN" sz="2600" b="0" i="0" u="none" strike="noStrike" kern="1200" cap="none" spc="0" normalizeH="0" baseline="0" noProof="0" dirty="0">
                <a:ln>
                  <a:noFill/>
                </a:ln>
                <a:solidFill>
                  <a:schemeClr val="accent2"/>
                </a:solidFill>
                <a:effectLst/>
                <a:uLnTx/>
                <a:uFillTx/>
                <a:latin typeface="+mn-lt"/>
                <a:ea typeface="+mn-ea"/>
                <a:cs typeface="+mn-ea"/>
                <a:sym typeface="+mn-lt"/>
              </a:rPr>
              <a:t>)</a:t>
            </a:r>
            <a:endParaRPr kumimoji="0" lang="en-US" altLang="zh-CN" sz="2600" b="0" i="0" u="none" strike="noStrike" kern="1200" cap="none" spc="0" normalizeH="0" baseline="0" noProof="0" dirty="0">
              <a:ln>
                <a:noFill/>
              </a:ln>
              <a:solidFill>
                <a:schemeClr val="accent2"/>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选取某个</a:t>
            </a:r>
            <a:r>
              <a:rPr kumimoji="0" lang="zh-CN" altLang="en-US" sz="2600" b="0" i="0" u="none" strike="noStrike" kern="1200" cap="none" spc="0" normalizeH="0" baseline="0" noProof="0" dirty="0">
                <a:ln>
                  <a:noFill/>
                </a:ln>
                <a:solidFill>
                  <a:srgbClr val="FF3300"/>
                </a:solidFill>
                <a:effectLst/>
                <a:uLnTx/>
                <a:uFillTx/>
                <a:latin typeface="+mn-lt"/>
                <a:ea typeface="+mn-ea"/>
                <a:cs typeface="+mn-ea"/>
                <a:sym typeface="+mn-lt"/>
              </a:rPr>
              <a:t>函数</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，依该函数按关键字计算元素的存储位置，并按此存放；</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查找时，由同一个函数对给定值</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k</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计算地址，</a:t>
            </a:r>
            <a:r>
              <a:rPr kumimoji="0" lang="zh-CN" altLang="en-US" sz="2600" b="0" i="0" u="none" strike="noStrike" kern="1200" cap="none" spc="0" normalizeH="0" baseline="0" noProof="0" dirty="0">
                <a:ln>
                  <a:noFill/>
                </a:ln>
                <a:solidFill>
                  <a:srgbClr val="FF3300"/>
                </a:solidFill>
                <a:effectLst/>
                <a:uLnTx/>
                <a:uFillTx/>
                <a:latin typeface="+mn-lt"/>
                <a:ea typeface="+mn-ea"/>
                <a:cs typeface="+mn-ea"/>
                <a:sym typeface="+mn-lt"/>
              </a:rPr>
              <a:t>将</a:t>
            </a:r>
            <a:r>
              <a:rPr kumimoji="0" lang="en-US" altLang="zh-CN" sz="2600" b="0" i="0" u="none" strike="noStrike" kern="1200" cap="none" spc="0" normalizeH="0" baseline="0" noProof="0" dirty="0">
                <a:ln>
                  <a:noFill/>
                </a:ln>
                <a:solidFill>
                  <a:srgbClr val="FF3300"/>
                </a:solidFill>
                <a:effectLst/>
                <a:uLnTx/>
                <a:uFillTx/>
                <a:latin typeface="+mn-lt"/>
                <a:ea typeface="+mn-ea"/>
                <a:cs typeface="+mn-ea"/>
                <a:sym typeface="+mn-lt"/>
              </a:rPr>
              <a:t>k</a:t>
            </a:r>
            <a:r>
              <a:rPr kumimoji="0" lang="zh-CN" altLang="en-US" sz="2600" b="0" i="0" u="none" strike="noStrike" kern="1200" cap="none" spc="0" normalizeH="0" baseline="0" noProof="0" dirty="0">
                <a:ln>
                  <a:noFill/>
                </a:ln>
                <a:solidFill>
                  <a:srgbClr val="FF3300"/>
                </a:solidFill>
                <a:effectLst/>
                <a:uLnTx/>
                <a:uFillTx/>
                <a:latin typeface="+mn-lt"/>
                <a:ea typeface="+mn-ea"/>
                <a:cs typeface="+mn-ea"/>
                <a:sym typeface="+mn-lt"/>
              </a:rPr>
              <a:t>与地址单元中元素关键码进行比</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，确定查找是否成功。</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22986" name="Rectangle 10"/>
          <p:cNvSpPr>
            <a:spLocks noChangeArrowheads="1"/>
          </p:cNvSpPr>
          <p:nvPr/>
        </p:nvSpPr>
        <p:spPr bwMode="auto">
          <a:xfrm>
            <a:off x="5508625" y="1570038"/>
            <a:ext cx="3348038"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5000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accent2"/>
                </a:solidFill>
                <a:effectLst/>
                <a:uLnTx/>
                <a:uFillTx/>
                <a:latin typeface="+mn-lt"/>
                <a:ea typeface="+mn-ea"/>
                <a:cs typeface="+mn-ea"/>
                <a:sym typeface="+mn-lt"/>
              </a:rPr>
              <a:t>哈希函数</a:t>
            </a:r>
            <a:r>
              <a:rPr kumimoji="0" lang="en-US" altLang="zh-CN" sz="26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accent2"/>
                </a:solidFill>
                <a:effectLst/>
                <a:uLnTx/>
                <a:uFillTx/>
                <a:latin typeface="+mn-lt"/>
                <a:ea typeface="+mn-ea"/>
                <a:cs typeface="+mn-ea"/>
                <a:sym typeface="+mn-lt"/>
              </a:rPr>
              <a:t>杂凑函数</a:t>
            </a:r>
            <a:r>
              <a:rPr kumimoji="0" lang="en-US" altLang="zh-CN" sz="26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accent2"/>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哈希方法中使用的</a:t>
            </a:r>
            <a:r>
              <a:rPr kumimoji="0" lang="zh-CN" altLang="en-US" sz="2600" b="0" i="0" u="none" strike="noStrike" kern="1200" cap="none" spc="0" normalizeH="0" baseline="0" noProof="0" dirty="0">
                <a:ln>
                  <a:noFill/>
                </a:ln>
                <a:solidFill>
                  <a:srgbClr val="FF3300"/>
                </a:solidFill>
                <a:effectLst/>
                <a:uLnTx/>
                <a:uFillTx/>
                <a:latin typeface="+mn-lt"/>
                <a:ea typeface="+mn-ea"/>
                <a:cs typeface="+mn-ea"/>
                <a:sym typeface="+mn-lt"/>
              </a:rPr>
              <a:t>转换函数</a:t>
            </a:r>
            <a:endParaRPr kumimoji="0" lang="zh-CN" altLang="en-US" sz="26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77828" name="Rectangle 13"/>
          <p:cNvSpPr>
            <a:spLocks noChangeArrowheads="1"/>
          </p:cNvSpPr>
          <p:nvPr/>
        </p:nvSpPr>
        <p:spPr bwMode="auto">
          <a:xfrm>
            <a:off x="793750" y="233363"/>
            <a:ext cx="23717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有关术语</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4" name="矩形 3"/>
          <p:cNvSpPr/>
          <p:nvPr/>
        </p:nvSpPr>
        <p:spPr bwMode="auto">
          <a:xfrm>
            <a:off x="5508625" y="3500438"/>
            <a:ext cx="3455988" cy="46038"/>
          </a:xfrm>
          <a:prstGeom prst="rect">
            <a:avLst/>
          </a:prstGeom>
          <a:solidFill>
            <a:schemeClr val="bg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矩形 10"/>
          <p:cNvSpPr/>
          <p:nvPr/>
        </p:nvSpPr>
        <p:spPr bwMode="auto">
          <a:xfrm>
            <a:off x="5508625" y="3797300"/>
            <a:ext cx="3455988" cy="46038"/>
          </a:xfrm>
          <a:prstGeom prst="rect">
            <a:avLst/>
          </a:prstGeom>
          <a:solidFill>
            <a:schemeClr val="bg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矩形 11"/>
          <p:cNvSpPr/>
          <p:nvPr/>
        </p:nvSpPr>
        <p:spPr bwMode="auto">
          <a:xfrm>
            <a:off x="5508625" y="4111625"/>
            <a:ext cx="3455988" cy="46038"/>
          </a:xfrm>
          <a:prstGeom prst="rect">
            <a:avLst/>
          </a:prstGeom>
          <a:solidFill>
            <a:schemeClr val="bg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 name="矩形 12"/>
          <p:cNvSpPr/>
          <p:nvPr/>
        </p:nvSpPr>
        <p:spPr bwMode="auto">
          <a:xfrm>
            <a:off x="5508625" y="4427538"/>
            <a:ext cx="3455988" cy="46038"/>
          </a:xfrm>
          <a:prstGeom prst="rect">
            <a:avLst/>
          </a:prstGeom>
          <a:solidFill>
            <a:schemeClr val="bg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矩形 13"/>
          <p:cNvSpPr/>
          <p:nvPr/>
        </p:nvSpPr>
        <p:spPr bwMode="auto">
          <a:xfrm>
            <a:off x="5492750" y="4719638"/>
            <a:ext cx="3455988" cy="46038"/>
          </a:xfrm>
          <a:prstGeom prst="rect">
            <a:avLst/>
          </a:prstGeom>
          <a:solidFill>
            <a:schemeClr val="bg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 name="矩形 14"/>
          <p:cNvSpPr/>
          <p:nvPr/>
        </p:nvSpPr>
        <p:spPr bwMode="auto">
          <a:xfrm>
            <a:off x="5508625" y="5057775"/>
            <a:ext cx="3455988" cy="46038"/>
          </a:xfrm>
          <a:prstGeom prst="rect">
            <a:avLst/>
          </a:prstGeom>
          <a:solidFill>
            <a:schemeClr val="bg1"/>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022982"/>
                                        </p:tgtEl>
                                        <p:attrNameLst>
                                          <p:attrName>style.visibility</p:attrName>
                                        </p:attrNameLst>
                                      </p:cBhvr>
                                      <p:to>
                                        <p:strVal val="visible"/>
                                      </p:to>
                                    </p:set>
                                    <p:animEffect transition="in" filter="strips(downRight)">
                                      <p:cBhvr>
                                        <p:cTn id="13" dur="500"/>
                                        <p:tgtEl>
                                          <p:spTgt spid="1022982"/>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022986"/>
                                        </p:tgtEl>
                                        <p:attrNameLst>
                                          <p:attrName>style.visibility</p:attrName>
                                        </p:attrNameLst>
                                      </p:cBhvr>
                                      <p:to>
                                        <p:strVal val="visible"/>
                                      </p:to>
                                    </p:set>
                                    <p:animEffect transition="in" filter="strips(downRight)">
                                      <p:cBhvr>
                                        <p:cTn id="25" dur="500"/>
                                        <p:tgtEl>
                                          <p:spTgt spid="1022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1022982" grpId="0"/>
      <p:bldP spid="102298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bwMode="auto">
          <a:xfrm>
            <a:off x="677863" y="3357563"/>
            <a:ext cx="7848600" cy="23749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4405" name="Rectangle 37"/>
          <p:cNvSpPr>
            <a:spLocks noChangeArrowheads="1"/>
          </p:cNvSpPr>
          <p:nvPr/>
        </p:nvSpPr>
        <p:spPr bwMode="auto">
          <a:xfrm>
            <a:off x="693738" y="3617913"/>
            <a:ext cx="82708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600" b="0" i="0" u="none" strike="noStrike" kern="1200" cap="none" spc="0" normalizeH="0" baseline="0" noProof="0">
                <a:ln>
                  <a:noFill/>
                </a:ln>
                <a:solidFill>
                  <a:schemeClr val="hlink"/>
                </a:solidFill>
                <a:effectLst/>
                <a:uLnTx/>
                <a:uFillTx/>
                <a:latin typeface="+mn-lt"/>
                <a:ea typeface="+mn-ea"/>
                <a:cs typeface="+mn-ea"/>
                <a:sym typeface="+mn-lt"/>
              </a:rPr>
              <a:t>冲 突：</a:t>
            </a:r>
            <a:r>
              <a:rPr kumimoji="0" lang="zh-CN" altLang="en-US" sz="2600" b="0" i="0" u="none" strike="noStrike" kern="1200" cap="none" spc="0" normalizeH="0" baseline="0" noProof="0">
                <a:ln>
                  <a:noFill/>
                </a:ln>
                <a:solidFill>
                  <a:srgbClr val="FF3300"/>
                </a:solidFill>
                <a:effectLst/>
                <a:uLnTx/>
                <a:uFillTx/>
                <a:latin typeface="+mn-lt"/>
                <a:ea typeface="+mn-ea"/>
                <a:cs typeface="+mn-ea"/>
                <a:sym typeface="+mn-lt"/>
              </a:rPr>
              <a:t>不同的关键码映射到同一个哈希地址</a:t>
            </a:r>
            <a:endParaRPr kumimoji="0" lang="zh-CN" altLang="en-US" sz="26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8851" name="Rectangle 40"/>
          <p:cNvSpPr>
            <a:spLocks noChangeArrowheads="1"/>
          </p:cNvSpPr>
          <p:nvPr/>
        </p:nvSpPr>
        <p:spPr bwMode="auto">
          <a:xfrm>
            <a:off x="590550" y="1254125"/>
            <a:ext cx="73596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hlink"/>
                </a:solidFill>
                <a:effectLst/>
                <a:uLnTx/>
                <a:uFillTx/>
                <a:latin typeface="+mn-lt"/>
                <a:ea typeface="+mn-ea"/>
                <a:cs typeface="+mn-ea"/>
                <a:sym typeface="+mn-lt"/>
              </a:rPr>
              <a:t>哈希表</a:t>
            </a:r>
            <a:r>
              <a:rPr kumimoji="0" lang="en-US" altLang="zh-CN" sz="2600" b="0" i="0" u="none" strike="noStrike" kern="1200" cap="none" spc="0" normalizeH="0" baseline="0" noProof="0" dirty="0">
                <a:ln>
                  <a:noFill/>
                </a:ln>
                <a:solidFill>
                  <a:schemeClr val="hlink"/>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hlink"/>
                </a:solidFill>
                <a:effectLst/>
                <a:uLnTx/>
                <a:uFillTx/>
                <a:latin typeface="+mn-lt"/>
                <a:ea typeface="+mn-ea"/>
                <a:cs typeface="+mn-ea"/>
                <a:sym typeface="+mn-lt"/>
              </a:rPr>
              <a:t>杂凑表</a:t>
            </a:r>
            <a:r>
              <a:rPr kumimoji="0" lang="en-US" altLang="zh-CN" sz="2600" b="0" i="0" u="none" strike="noStrike" kern="1200" cap="none" spc="0" normalizeH="0" baseline="0" noProof="0" dirty="0">
                <a:ln>
                  <a:noFill/>
                </a:ln>
                <a:solidFill>
                  <a:schemeClr val="hlink"/>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hlink"/>
                </a:solidFill>
                <a:effectLst/>
                <a:uLnTx/>
                <a:uFillTx/>
                <a:latin typeface="+mn-lt"/>
                <a:ea typeface="+mn-ea"/>
                <a:cs typeface="+mn-ea"/>
                <a:sym typeface="+mn-lt"/>
              </a:rPr>
              <a:t>：</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按上述思想构造的表</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8852" name="Rectangle 41"/>
          <p:cNvSpPr>
            <a:spLocks noChangeArrowheads="1"/>
          </p:cNvSpPr>
          <p:nvPr/>
        </p:nvSpPr>
        <p:spPr bwMode="auto">
          <a:xfrm>
            <a:off x="846138" y="244475"/>
            <a:ext cx="23717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有关术语</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4479" name="Rectangle 111"/>
          <p:cNvSpPr>
            <a:spLocks noChangeArrowheads="1"/>
          </p:cNvSpPr>
          <p:nvPr/>
        </p:nvSpPr>
        <p:spPr bwMode="auto">
          <a:xfrm>
            <a:off x="693738" y="5041900"/>
            <a:ext cx="79200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600" b="0" i="0" u="none" strike="noStrike" kern="1200" cap="none" spc="0" normalizeH="0" baseline="0" noProof="0" dirty="0">
                <a:ln>
                  <a:noFill/>
                </a:ln>
                <a:solidFill>
                  <a:schemeClr val="hlink"/>
                </a:solidFill>
                <a:effectLst/>
                <a:uLnTx/>
                <a:uFillTx/>
                <a:latin typeface="+mn-lt"/>
                <a:ea typeface="+mn-ea"/>
                <a:cs typeface="+mn-ea"/>
                <a:sym typeface="+mn-lt"/>
              </a:rPr>
              <a:t>同义词：</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具有</a:t>
            </a:r>
            <a:r>
              <a:rPr kumimoji="0" lang="zh-CN" altLang="en-US" sz="2600" b="0" i="0" u="none" strike="noStrike" kern="1200" cap="none" spc="0" normalizeH="0" baseline="0" noProof="0" dirty="0">
                <a:ln>
                  <a:noFill/>
                </a:ln>
                <a:solidFill>
                  <a:srgbClr val="FF3300"/>
                </a:solidFill>
                <a:effectLst/>
                <a:uLnTx/>
                <a:uFillTx/>
                <a:latin typeface="+mn-lt"/>
                <a:ea typeface="+mn-ea"/>
                <a:cs typeface="+mn-ea"/>
                <a:sym typeface="+mn-lt"/>
              </a:rPr>
              <a:t>相同函数值</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的两个关键字</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54480" name="Rectangle 112"/>
          <p:cNvSpPr>
            <a:spLocks noChangeArrowheads="1"/>
          </p:cNvSpPr>
          <p:nvPr/>
        </p:nvSpPr>
        <p:spPr bwMode="auto">
          <a:xfrm>
            <a:off x="1819275" y="4311650"/>
            <a:ext cx="48752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3" indent="0" algn="l" defTabSz="914400" rtl="0" eaLnBrk="1" fontAlgn="base" latinLnBrk="0" hangingPunct="1">
              <a:lnSpc>
                <a:spcPct val="100000"/>
              </a:lnSpc>
              <a:spcBef>
                <a:spcPct val="20000"/>
              </a:spcBef>
              <a:spcAft>
                <a:spcPct val="0"/>
              </a:spcAft>
              <a:buClr>
                <a:srgbClr val="FF9900"/>
              </a:buClr>
              <a:buSzTx/>
              <a:buFont typeface="Wingdings" panose="05000000000000000000" pitchFamily="2" charset="2"/>
              <a:buNone/>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key1</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sym typeface="Symbol" panose="05050102010706020507" pitchFamily="18" charset="2"/>
              </a:rPr>
              <a:t></a:t>
            </a:r>
            <a:r>
              <a:rPr kumimoji="0" lang="en-US" altLang="zh-CN" sz="2400" b="1" i="0" u="none" strike="noStrike" kern="1200" cap="none" spc="0" normalizeH="0" baseline="0" noProof="0" dirty="0">
                <a:ln>
                  <a:noFill/>
                </a:ln>
                <a:solidFill>
                  <a:schemeClr val="tx1"/>
                </a:solidFill>
                <a:effectLst/>
                <a:uLnTx/>
                <a:uFillTx/>
                <a:latin typeface="+mn-lt"/>
                <a:ea typeface="+mn-ea"/>
                <a:cs typeface="+mn-ea"/>
                <a:sym typeface="+mn-lt"/>
              </a:rPr>
              <a:t> </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key2</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zh-CN" sz="2600" b="0" i="0" u="none" strike="noStrike" kern="1200" cap="none" spc="0" normalizeH="0" baseline="0" noProof="0" dirty="0">
                <a:ln>
                  <a:noFill/>
                </a:ln>
                <a:solidFill>
                  <a:schemeClr val="tx1"/>
                </a:solidFill>
                <a:effectLst/>
                <a:uLnTx/>
                <a:uFillTx/>
                <a:latin typeface="+mn-lt"/>
                <a:ea typeface="+mn-ea"/>
                <a:cs typeface="+mn-ea"/>
                <a:sym typeface="+mn-lt"/>
              </a:rPr>
              <a:t>但</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H(key1)=H(key2)</a:t>
            </a:r>
            <a:endPar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99336" name="组合 76"/>
          <p:cNvGrpSpPr/>
          <p:nvPr/>
        </p:nvGrpSpPr>
        <p:grpSpPr>
          <a:xfrm>
            <a:off x="677863" y="1965325"/>
            <a:ext cx="7848600" cy="939800"/>
            <a:chOff x="706438" y="3112542"/>
            <a:chExt cx="7848600" cy="939800"/>
          </a:xfrm>
        </p:grpSpPr>
        <p:sp>
          <p:nvSpPr>
            <p:cNvPr id="78" name="Rectangle 41"/>
            <p:cNvSpPr>
              <a:spLocks noChangeArrowheads="1"/>
            </p:cNvSpPr>
            <p:nvPr/>
          </p:nvSpPr>
          <p:spPr bwMode="auto">
            <a:xfrm>
              <a:off x="46132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79" name="Rectangle 42"/>
            <p:cNvSpPr>
              <a:spLocks noChangeArrowheads="1"/>
            </p:cNvSpPr>
            <p:nvPr/>
          </p:nvSpPr>
          <p:spPr bwMode="auto">
            <a:xfrm>
              <a:off x="46132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0" name="Rectangle 43"/>
            <p:cNvSpPr>
              <a:spLocks noChangeArrowheads="1"/>
            </p:cNvSpPr>
            <p:nvPr/>
          </p:nvSpPr>
          <p:spPr bwMode="auto">
            <a:xfrm>
              <a:off x="4100513"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1" name="Rectangle 44"/>
            <p:cNvSpPr>
              <a:spLocks noChangeArrowheads="1"/>
            </p:cNvSpPr>
            <p:nvPr/>
          </p:nvSpPr>
          <p:spPr bwMode="auto">
            <a:xfrm>
              <a:off x="4100513"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2" name="Rectangle 45"/>
            <p:cNvSpPr>
              <a:spLocks noChangeArrowheads="1"/>
            </p:cNvSpPr>
            <p:nvPr/>
          </p:nvSpPr>
          <p:spPr bwMode="auto">
            <a:xfrm>
              <a:off x="3589338" y="3569742"/>
              <a:ext cx="5111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3" name="Rectangle 46"/>
            <p:cNvSpPr>
              <a:spLocks noChangeArrowheads="1"/>
            </p:cNvSpPr>
            <p:nvPr/>
          </p:nvSpPr>
          <p:spPr bwMode="auto">
            <a:xfrm>
              <a:off x="3589338" y="3112542"/>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4" name="Rectangle 47"/>
            <p:cNvSpPr>
              <a:spLocks noChangeArrowheads="1"/>
            </p:cNvSpPr>
            <p:nvPr/>
          </p:nvSpPr>
          <p:spPr bwMode="auto">
            <a:xfrm>
              <a:off x="30765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5" name="Rectangle 48"/>
            <p:cNvSpPr>
              <a:spLocks noChangeArrowheads="1"/>
            </p:cNvSpPr>
            <p:nvPr/>
          </p:nvSpPr>
          <p:spPr bwMode="auto">
            <a:xfrm>
              <a:off x="30765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6" name="Rectangle 49"/>
            <p:cNvSpPr>
              <a:spLocks noChangeArrowheads="1"/>
            </p:cNvSpPr>
            <p:nvPr/>
          </p:nvSpPr>
          <p:spPr bwMode="auto">
            <a:xfrm>
              <a:off x="2563813"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7" name="Rectangle 50"/>
            <p:cNvSpPr>
              <a:spLocks noChangeArrowheads="1"/>
            </p:cNvSpPr>
            <p:nvPr/>
          </p:nvSpPr>
          <p:spPr bwMode="auto">
            <a:xfrm>
              <a:off x="2563813"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8" name="Rectangle 51"/>
            <p:cNvSpPr>
              <a:spLocks noChangeArrowheads="1"/>
            </p:cNvSpPr>
            <p:nvPr/>
          </p:nvSpPr>
          <p:spPr bwMode="auto">
            <a:xfrm>
              <a:off x="2052638" y="3569742"/>
              <a:ext cx="5111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9" name="Rectangle 52"/>
            <p:cNvSpPr>
              <a:spLocks noChangeArrowheads="1"/>
            </p:cNvSpPr>
            <p:nvPr/>
          </p:nvSpPr>
          <p:spPr bwMode="auto">
            <a:xfrm>
              <a:off x="2052638" y="3112542"/>
              <a:ext cx="51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9</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0" name="Rectangle 53"/>
            <p:cNvSpPr>
              <a:spLocks noChangeArrowheads="1"/>
            </p:cNvSpPr>
            <p:nvPr/>
          </p:nvSpPr>
          <p:spPr bwMode="auto">
            <a:xfrm>
              <a:off x="1539875" y="3569742"/>
              <a:ext cx="512763"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1" name="Rectangle 54"/>
            <p:cNvSpPr>
              <a:spLocks noChangeArrowheads="1"/>
            </p:cNvSpPr>
            <p:nvPr/>
          </p:nvSpPr>
          <p:spPr bwMode="auto">
            <a:xfrm>
              <a:off x="1539875" y="3112542"/>
              <a:ext cx="512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2" name="Rectangle 55"/>
            <p:cNvSpPr>
              <a:spLocks noChangeArrowheads="1"/>
            </p:cNvSpPr>
            <p:nvPr/>
          </p:nvSpPr>
          <p:spPr bwMode="auto">
            <a:xfrm>
              <a:off x="706438" y="3569742"/>
              <a:ext cx="833437"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内容</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3" name="Rectangle 56"/>
            <p:cNvSpPr>
              <a:spLocks noChangeArrowheads="1"/>
            </p:cNvSpPr>
            <p:nvPr/>
          </p:nvSpPr>
          <p:spPr bwMode="auto">
            <a:xfrm>
              <a:off x="706438" y="3112542"/>
              <a:ext cx="833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地址</a:t>
              </a:r>
              <a:endPar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94" name="Rectangle 57"/>
            <p:cNvSpPr>
              <a:spLocks noChangeArrowheads="1"/>
            </p:cNvSpPr>
            <p:nvPr/>
          </p:nvSpPr>
          <p:spPr bwMode="auto">
            <a:xfrm>
              <a:off x="7881938" y="3569742"/>
              <a:ext cx="673100"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5" name="Rectangle 58"/>
            <p:cNvSpPr>
              <a:spLocks noChangeArrowheads="1"/>
            </p:cNvSpPr>
            <p:nvPr/>
          </p:nvSpPr>
          <p:spPr bwMode="auto">
            <a:xfrm>
              <a:off x="7359650" y="3569742"/>
              <a:ext cx="522288"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6" name="Rectangle 59"/>
            <p:cNvSpPr>
              <a:spLocks noChangeArrowheads="1"/>
            </p:cNvSpPr>
            <p:nvPr/>
          </p:nvSpPr>
          <p:spPr bwMode="auto">
            <a:xfrm>
              <a:off x="6686550" y="3569742"/>
              <a:ext cx="673100"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7" name="Rectangle 60"/>
            <p:cNvSpPr>
              <a:spLocks noChangeArrowheads="1"/>
            </p:cNvSpPr>
            <p:nvPr/>
          </p:nvSpPr>
          <p:spPr bwMode="auto">
            <a:xfrm>
              <a:off x="6162675" y="3569742"/>
              <a:ext cx="5238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8" name="Rectangle 61"/>
            <p:cNvSpPr>
              <a:spLocks noChangeArrowheads="1"/>
            </p:cNvSpPr>
            <p:nvPr/>
          </p:nvSpPr>
          <p:spPr bwMode="auto">
            <a:xfrm>
              <a:off x="5638800" y="3569742"/>
              <a:ext cx="523875"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99" name="Rectangle 62"/>
            <p:cNvSpPr>
              <a:spLocks noChangeArrowheads="1"/>
            </p:cNvSpPr>
            <p:nvPr/>
          </p:nvSpPr>
          <p:spPr bwMode="auto">
            <a:xfrm>
              <a:off x="5126038" y="3569742"/>
              <a:ext cx="512762" cy="4826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0" name="Rectangle 63"/>
            <p:cNvSpPr>
              <a:spLocks noChangeArrowheads="1"/>
            </p:cNvSpPr>
            <p:nvPr/>
          </p:nvSpPr>
          <p:spPr bwMode="auto">
            <a:xfrm>
              <a:off x="7881938" y="3112542"/>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1" name="Rectangle 64"/>
            <p:cNvSpPr>
              <a:spLocks noChangeArrowheads="1"/>
            </p:cNvSpPr>
            <p:nvPr/>
          </p:nvSpPr>
          <p:spPr bwMode="auto">
            <a:xfrm>
              <a:off x="7359650" y="3112542"/>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39</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 name="Rectangle 65"/>
            <p:cNvSpPr>
              <a:spLocks noChangeArrowheads="1"/>
            </p:cNvSpPr>
            <p:nvPr/>
          </p:nvSpPr>
          <p:spPr bwMode="auto">
            <a:xfrm>
              <a:off x="6686550" y="3112542"/>
              <a:ext cx="673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 name="Rectangle 66"/>
            <p:cNvSpPr>
              <a:spLocks noChangeArrowheads="1"/>
            </p:cNvSpPr>
            <p:nvPr/>
          </p:nvSpPr>
          <p:spPr bwMode="auto">
            <a:xfrm>
              <a:off x="6162675" y="3112542"/>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25</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 name="Rectangle 67"/>
            <p:cNvSpPr>
              <a:spLocks noChangeArrowheads="1"/>
            </p:cNvSpPr>
            <p:nvPr/>
          </p:nvSpPr>
          <p:spPr bwMode="auto">
            <a:xfrm>
              <a:off x="5638800" y="3112542"/>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24</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5" name="Rectangle 68"/>
            <p:cNvSpPr>
              <a:spLocks noChangeArrowheads="1"/>
            </p:cNvSpPr>
            <p:nvPr/>
          </p:nvSpPr>
          <p:spPr bwMode="auto">
            <a:xfrm>
              <a:off x="5126038" y="3112542"/>
              <a:ext cx="512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6" name="Line 69"/>
            <p:cNvSpPr>
              <a:spLocks noChangeShapeType="1"/>
            </p:cNvSpPr>
            <p:nvPr/>
          </p:nvSpPr>
          <p:spPr bwMode="auto">
            <a:xfrm>
              <a:off x="706438" y="4052342"/>
              <a:ext cx="78486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07" name="Line 70"/>
            <p:cNvSpPr>
              <a:spLocks noChangeShapeType="1"/>
            </p:cNvSpPr>
            <p:nvPr/>
          </p:nvSpPr>
          <p:spPr bwMode="auto">
            <a:xfrm>
              <a:off x="706438" y="311254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8" name="Line 71"/>
            <p:cNvSpPr>
              <a:spLocks noChangeShapeType="1"/>
            </p:cNvSpPr>
            <p:nvPr/>
          </p:nvSpPr>
          <p:spPr bwMode="auto">
            <a:xfrm>
              <a:off x="8555038" y="311254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9" name="Line 72"/>
            <p:cNvSpPr>
              <a:spLocks noChangeShapeType="1"/>
            </p:cNvSpPr>
            <p:nvPr/>
          </p:nvSpPr>
          <p:spPr bwMode="auto">
            <a:xfrm>
              <a:off x="6686550" y="3112542"/>
              <a:ext cx="673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0" name="Line 73"/>
            <p:cNvSpPr>
              <a:spLocks noChangeShapeType="1"/>
            </p:cNvSpPr>
            <p:nvPr/>
          </p:nvSpPr>
          <p:spPr bwMode="auto">
            <a:xfrm>
              <a:off x="706438" y="3112542"/>
              <a:ext cx="8334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1" name="Line 74"/>
            <p:cNvSpPr>
              <a:spLocks noChangeShapeType="1"/>
            </p:cNvSpPr>
            <p:nvPr/>
          </p:nvSpPr>
          <p:spPr bwMode="auto">
            <a:xfrm>
              <a:off x="7359650" y="3112542"/>
              <a:ext cx="52228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2" name="Line 75"/>
            <p:cNvSpPr>
              <a:spLocks noChangeShapeType="1"/>
            </p:cNvSpPr>
            <p:nvPr/>
          </p:nvSpPr>
          <p:spPr bwMode="auto">
            <a:xfrm>
              <a:off x="15398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3" name="Line 76"/>
            <p:cNvSpPr>
              <a:spLocks noChangeShapeType="1"/>
            </p:cNvSpPr>
            <p:nvPr/>
          </p:nvSpPr>
          <p:spPr bwMode="auto">
            <a:xfrm>
              <a:off x="706438" y="3569742"/>
              <a:ext cx="0" cy="4826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4" name="Line 77"/>
            <p:cNvSpPr>
              <a:spLocks noChangeShapeType="1"/>
            </p:cNvSpPr>
            <p:nvPr/>
          </p:nvSpPr>
          <p:spPr bwMode="auto">
            <a:xfrm>
              <a:off x="2052638" y="3112542"/>
              <a:ext cx="511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5" name="Line 78"/>
            <p:cNvSpPr>
              <a:spLocks noChangeShapeType="1"/>
            </p:cNvSpPr>
            <p:nvPr/>
          </p:nvSpPr>
          <p:spPr bwMode="auto">
            <a:xfrm>
              <a:off x="15398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6" name="Line 79"/>
            <p:cNvSpPr>
              <a:spLocks noChangeShapeType="1"/>
            </p:cNvSpPr>
            <p:nvPr/>
          </p:nvSpPr>
          <p:spPr bwMode="auto">
            <a:xfrm>
              <a:off x="2563813"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7" name="Line 80"/>
            <p:cNvSpPr>
              <a:spLocks noChangeShapeType="1"/>
            </p:cNvSpPr>
            <p:nvPr/>
          </p:nvSpPr>
          <p:spPr bwMode="auto">
            <a:xfrm>
              <a:off x="20526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8" name="Line 81"/>
            <p:cNvSpPr>
              <a:spLocks noChangeShapeType="1"/>
            </p:cNvSpPr>
            <p:nvPr/>
          </p:nvSpPr>
          <p:spPr bwMode="auto">
            <a:xfrm>
              <a:off x="30765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9" name="Line 82"/>
            <p:cNvSpPr>
              <a:spLocks noChangeShapeType="1"/>
            </p:cNvSpPr>
            <p:nvPr/>
          </p:nvSpPr>
          <p:spPr bwMode="auto">
            <a:xfrm>
              <a:off x="2563813"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0" name="Line 83"/>
            <p:cNvSpPr>
              <a:spLocks noChangeShapeType="1"/>
            </p:cNvSpPr>
            <p:nvPr/>
          </p:nvSpPr>
          <p:spPr bwMode="auto">
            <a:xfrm>
              <a:off x="3589338" y="3112542"/>
              <a:ext cx="5111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1" name="Line 84"/>
            <p:cNvSpPr>
              <a:spLocks noChangeShapeType="1"/>
            </p:cNvSpPr>
            <p:nvPr/>
          </p:nvSpPr>
          <p:spPr bwMode="auto">
            <a:xfrm>
              <a:off x="30765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2" name="Line 85"/>
            <p:cNvSpPr>
              <a:spLocks noChangeShapeType="1"/>
            </p:cNvSpPr>
            <p:nvPr/>
          </p:nvSpPr>
          <p:spPr bwMode="auto">
            <a:xfrm>
              <a:off x="4100513"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3" name="Line 86"/>
            <p:cNvSpPr>
              <a:spLocks noChangeShapeType="1"/>
            </p:cNvSpPr>
            <p:nvPr/>
          </p:nvSpPr>
          <p:spPr bwMode="auto">
            <a:xfrm>
              <a:off x="35893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4" name="Line 87"/>
            <p:cNvSpPr>
              <a:spLocks noChangeShapeType="1"/>
            </p:cNvSpPr>
            <p:nvPr/>
          </p:nvSpPr>
          <p:spPr bwMode="auto">
            <a:xfrm>
              <a:off x="4613275" y="3112542"/>
              <a:ext cx="512763"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5" name="Line 88"/>
            <p:cNvSpPr>
              <a:spLocks noChangeShapeType="1"/>
            </p:cNvSpPr>
            <p:nvPr/>
          </p:nvSpPr>
          <p:spPr bwMode="auto">
            <a:xfrm>
              <a:off x="4100513"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6" name="Line 89"/>
            <p:cNvSpPr>
              <a:spLocks noChangeShapeType="1"/>
            </p:cNvSpPr>
            <p:nvPr/>
          </p:nvSpPr>
          <p:spPr bwMode="auto">
            <a:xfrm>
              <a:off x="5126038" y="3112542"/>
              <a:ext cx="51276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7" name="Line 90"/>
            <p:cNvSpPr>
              <a:spLocks noChangeShapeType="1"/>
            </p:cNvSpPr>
            <p:nvPr/>
          </p:nvSpPr>
          <p:spPr bwMode="auto">
            <a:xfrm>
              <a:off x="46132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28" name="Line 91"/>
            <p:cNvSpPr>
              <a:spLocks noChangeShapeType="1"/>
            </p:cNvSpPr>
            <p:nvPr/>
          </p:nvSpPr>
          <p:spPr bwMode="auto">
            <a:xfrm>
              <a:off x="5638800" y="3112542"/>
              <a:ext cx="523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9" name="Line 92"/>
            <p:cNvSpPr>
              <a:spLocks noChangeShapeType="1"/>
            </p:cNvSpPr>
            <p:nvPr/>
          </p:nvSpPr>
          <p:spPr bwMode="auto">
            <a:xfrm>
              <a:off x="51260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0" name="Line 93"/>
            <p:cNvSpPr>
              <a:spLocks noChangeShapeType="1"/>
            </p:cNvSpPr>
            <p:nvPr/>
          </p:nvSpPr>
          <p:spPr bwMode="auto">
            <a:xfrm>
              <a:off x="6162675" y="3112542"/>
              <a:ext cx="5238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1" name="Line 94"/>
            <p:cNvSpPr>
              <a:spLocks noChangeShapeType="1"/>
            </p:cNvSpPr>
            <p:nvPr/>
          </p:nvSpPr>
          <p:spPr bwMode="auto">
            <a:xfrm>
              <a:off x="563880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2" name="Line 95"/>
            <p:cNvSpPr>
              <a:spLocks noChangeShapeType="1"/>
            </p:cNvSpPr>
            <p:nvPr/>
          </p:nvSpPr>
          <p:spPr bwMode="auto">
            <a:xfrm>
              <a:off x="6162675"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3" name="Line 96"/>
            <p:cNvSpPr>
              <a:spLocks noChangeShapeType="1"/>
            </p:cNvSpPr>
            <p:nvPr/>
          </p:nvSpPr>
          <p:spPr bwMode="auto">
            <a:xfrm>
              <a:off x="668655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4" name="Line 97"/>
            <p:cNvSpPr>
              <a:spLocks noChangeShapeType="1"/>
            </p:cNvSpPr>
            <p:nvPr/>
          </p:nvSpPr>
          <p:spPr bwMode="auto">
            <a:xfrm>
              <a:off x="7881938" y="3112542"/>
              <a:ext cx="6731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5" name="Line 98"/>
            <p:cNvSpPr>
              <a:spLocks noChangeShapeType="1"/>
            </p:cNvSpPr>
            <p:nvPr/>
          </p:nvSpPr>
          <p:spPr bwMode="auto">
            <a:xfrm>
              <a:off x="7359650"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6" name="Line 99"/>
            <p:cNvSpPr>
              <a:spLocks noChangeShapeType="1"/>
            </p:cNvSpPr>
            <p:nvPr/>
          </p:nvSpPr>
          <p:spPr bwMode="auto">
            <a:xfrm>
              <a:off x="7881938" y="3569742"/>
              <a:ext cx="0" cy="4826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7" name="Line 100"/>
            <p:cNvSpPr>
              <a:spLocks noChangeShapeType="1"/>
            </p:cNvSpPr>
            <p:nvPr/>
          </p:nvSpPr>
          <p:spPr bwMode="auto">
            <a:xfrm>
              <a:off x="8555038" y="3569742"/>
              <a:ext cx="0" cy="4826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8" name="Line 101"/>
            <p:cNvSpPr>
              <a:spLocks noChangeShapeType="1"/>
            </p:cNvSpPr>
            <p:nvPr/>
          </p:nvSpPr>
          <p:spPr bwMode="auto">
            <a:xfrm>
              <a:off x="706438" y="3569742"/>
              <a:ext cx="7848600"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39" name="Rectangle 102"/>
            <p:cNvSpPr>
              <a:spLocks noChangeArrowheads="1"/>
            </p:cNvSpPr>
            <p:nvPr/>
          </p:nvSpPr>
          <p:spPr bwMode="auto">
            <a:xfrm>
              <a:off x="4100513"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14</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40" name="Rectangle 103"/>
            <p:cNvSpPr>
              <a:spLocks noChangeArrowheads="1"/>
            </p:cNvSpPr>
            <p:nvPr/>
          </p:nvSpPr>
          <p:spPr bwMode="auto">
            <a:xfrm>
              <a:off x="3076575" y="3445917"/>
              <a:ext cx="48101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11</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41" name="Rectangle 104"/>
            <p:cNvSpPr>
              <a:spLocks noChangeArrowheads="1"/>
            </p:cNvSpPr>
            <p:nvPr/>
          </p:nvSpPr>
          <p:spPr bwMode="auto">
            <a:xfrm>
              <a:off x="2090738" y="3445917"/>
              <a:ext cx="338137"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9</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42" name="Rectangle 105"/>
            <p:cNvSpPr>
              <a:spLocks noChangeArrowheads="1"/>
            </p:cNvSpPr>
            <p:nvPr/>
          </p:nvSpPr>
          <p:spPr bwMode="auto">
            <a:xfrm>
              <a:off x="5176838"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23</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43" name="Rectangle 106"/>
            <p:cNvSpPr>
              <a:spLocks noChangeArrowheads="1"/>
            </p:cNvSpPr>
            <p:nvPr/>
          </p:nvSpPr>
          <p:spPr bwMode="auto">
            <a:xfrm>
              <a:off x="6162675"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25</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44" name="Rectangle 107"/>
            <p:cNvSpPr>
              <a:spLocks noChangeArrowheads="1"/>
            </p:cNvSpPr>
            <p:nvPr/>
          </p:nvSpPr>
          <p:spPr bwMode="auto">
            <a:xfrm>
              <a:off x="7353300" y="3445917"/>
              <a:ext cx="49212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chemeClr val="bg1"/>
                  </a:solidFill>
                  <a:effectLst/>
                  <a:uLnTx/>
                  <a:uFillTx/>
                  <a:latin typeface="+mn-lt"/>
                  <a:ea typeface="+mn-ea"/>
                  <a:cs typeface="+mn-ea"/>
                  <a:sym typeface="+mn-lt"/>
                </a:rPr>
                <a:t>39</a:t>
              </a:r>
              <a:endParaRPr kumimoji="0" lang="en-US" altLang="zh-CN" sz="2400" b="0" i="0" u="none" strike="noStrike" kern="1200" cap="none" spc="0" normalizeH="0" baseline="0" noProof="0">
                <a:ln>
                  <a:noFill/>
                </a:ln>
                <a:solidFill>
                  <a:schemeClr val="bg1"/>
                </a:solidFill>
                <a:effectLst/>
                <a:uLnTx/>
                <a:uFillTx/>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iterate type="lt">
                                    <p:tmAbs val="75"/>
                                  </p:iterate>
                                  <p:childTnLst>
                                    <p:set>
                                      <p:cBhvr>
                                        <p:cTn id="11" dur="1" fill="hold">
                                          <p:stCondLst>
                                            <p:cond delay="74"/>
                                          </p:stCondLst>
                                        </p:cTn>
                                        <p:tgtEl>
                                          <p:spTgt spid="95440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954480"/>
                                        </p:tgtEl>
                                        <p:attrNameLst>
                                          <p:attrName>style.visibility</p:attrName>
                                        </p:attrNameLst>
                                      </p:cBhvr>
                                      <p:to>
                                        <p:strVal val="visible"/>
                                      </p:to>
                                    </p:set>
                                    <p:animEffect transition="in" filter="box(in)">
                                      <p:cBhvr>
                                        <p:cTn id="16" dur="500"/>
                                        <p:tgtEl>
                                          <p:spTgt spid="95448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54479"/>
                                        </p:tgtEl>
                                        <p:attrNameLst>
                                          <p:attrName>style.visibility</p:attrName>
                                        </p:attrNameLst>
                                      </p:cBhvr>
                                      <p:to>
                                        <p:strVal val="visible"/>
                                      </p:to>
                                    </p:set>
                                    <p:anim calcmode="lin" valueType="num">
                                      <p:cBhvr additive="base">
                                        <p:cTn id="21" dur="500" fill="hold"/>
                                        <p:tgtEl>
                                          <p:spTgt spid="954479"/>
                                        </p:tgtEl>
                                        <p:attrNameLst>
                                          <p:attrName>ppt_x</p:attrName>
                                        </p:attrNameLst>
                                      </p:cBhvr>
                                      <p:tavLst>
                                        <p:tav tm="0">
                                          <p:val>
                                            <p:strVal val="0-#ppt_w/2"/>
                                          </p:val>
                                        </p:tav>
                                        <p:tav tm="100000">
                                          <p:val>
                                            <p:strVal val="#ppt_x"/>
                                          </p:val>
                                        </p:tav>
                                      </p:tavLst>
                                    </p:anim>
                                    <p:anim calcmode="lin" valueType="num">
                                      <p:cBhvr additive="base">
                                        <p:cTn id="22" dur="500" fill="hold"/>
                                        <p:tgtEl>
                                          <p:spTgt spid="954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54405" grpId="0"/>
      <p:bldP spid="954479" grpId="0"/>
      <p:bldP spid="95448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9"/>
          <p:cNvSpPr>
            <a:spLocks noChangeArrowheads="1"/>
          </p:cNvSpPr>
          <p:nvPr/>
        </p:nvSpPr>
        <p:spPr bwMode="auto">
          <a:xfrm>
            <a:off x="2484438" y="1484313"/>
            <a:ext cx="5064125" cy="984250"/>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14</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23</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39</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25</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哈希函数：</a:t>
            </a:r>
            <a:r>
              <a:rPr kumimoji="0" lang="en-US" altLang="zh-CN" sz="2800" b="0" i="0" u="none" strike="noStrike" kern="1200" cap="none" spc="0" normalizeH="0" baseline="0" noProof="0" dirty="0">
                <a:ln>
                  <a:noFill/>
                </a:ln>
                <a:solidFill>
                  <a:srgbClr val="0000CC"/>
                </a:solidFill>
                <a:effectLst/>
                <a:uLnTx/>
                <a:uFillTx/>
                <a:latin typeface="+mn-lt"/>
                <a:ea typeface="+mn-ea"/>
                <a:cs typeface="+mn-ea"/>
                <a:sym typeface="+mn-lt"/>
              </a:rPr>
              <a:t>H(k)=k  mod  7</a:t>
            </a:r>
            <a:endParaRPr kumimoji="0" lang="en-US" altLang="zh-CN" sz="2800" b="0" i="0" u="none" strike="noStrike" kern="1200" cap="none" spc="0" normalizeH="0" baseline="0" noProof="0" dirty="0">
              <a:ln>
                <a:noFill/>
              </a:ln>
              <a:solidFill>
                <a:srgbClr val="0000CC"/>
              </a:solidFill>
              <a:effectLst/>
              <a:uLnTx/>
              <a:uFillTx/>
              <a:latin typeface="+mn-lt"/>
              <a:ea typeface="+mn-ea"/>
              <a:cs typeface="+mn-ea"/>
              <a:sym typeface="+mn-lt"/>
            </a:endParaRPr>
          </a:p>
        </p:txBody>
      </p:sp>
      <p:sp>
        <p:nvSpPr>
          <p:cNvPr id="955423" name="Rectangle 31"/>
          <p:cNvSpPr>
            <a:spLocks noChangeArrowheads="1"/>
          </p:cNvSpPr>
          <p:nvPr/>
        </p:nvSpPr>
        <p:spPr bwMode="auto">
          <a:xfrm>
            <a:off x="3398838" y="3770313"/>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mn-ea"/>
                <a:sym typeface="+mn-lt"/>
              </a:rPr>
              <a:t>25</a:t>
            </a:r>
            <a:endParaRPr kumimoji="0" lang="en-US" altLang="zh-CN" sz="2000" b="1"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55424" name="Rectangle 32"/>
          <p:cNvSpPr>
            <a:spLocks noChangeArrowheads="1"/>
          </p:cNvSpPr>
          <p:nvPr/>
        </p:nvSpPr>
        <p:spPr bwMode="auto">
          <a:xfrm>
            <a:off x="3433763" y="3363913"/>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39</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5425" name="Rectangle 33"/>
          <p:cNvSpPr>
            <a:spLocks noChangeArrowheads="1"/>
          </p:cNvSpPr>
          <p:nvPr/>
        </p:nvSpPr>
        <p:spPr bwMode="auto">
          <a:xfrm>
            <a:off x="2443163" y="3363913"/>
            <a:ext cx="4905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5426" name="Rectangle 34"/>
          <p:cNvSpPr>
            <a:spLocks noChangeArrowheads="1"/>
          </p:cNvSpPr>
          <p:nvPr/>
        </p:nvSpPr>
        <p:spPr bwMode="auto">
          <a:xfrm>
            <a:off x="2484438" y="3770313"/>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mn-ea"/>
                <a:sym typeface="+mn-lt"/>
              </a:rPr>
              <a:t>9</a:t>
            </a:r>
            <a:endParaRPr kumimoji="0" lang="en-US" altLang="zh-CN" sz="2000" b="1"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55427" name="Rectangle 35"/>
          <p:cNvSpPr>
            <a:spLocks noChangeArrowheads="1"/>
          </p:cNvSpPr>
          <p:nvPr/>
        </p:nvSpPr>
        <p:spPr bwMode="auto">
          <a:xfrm>
            <a:off x="1452563" y="3363913"/>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14</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55428" name="Rectangle 36"/>
          <p:cNvSpPr>
            <a:spLocks noChangeArrowheads="1"/>
          </p:cNvSpPr>
          <p:nvPr/>
        </p:nvSpPr>
        <p:spPr bwMode="auto">
          <a:xfrm>
            <a:off x="3886200" y="-31750"/>
            <a:ext cx="3124200" cy="533400"/>
          </a:xfrm>
          <a:prstGeom prst="rect">
            <a:avLst/>
          </a:prstGeom>
          <a:noFill/>
          <a:ln w="9525">
            <a:noFill/>
            <a:miter lim="800000"/>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zh-CN" sz="2800" b="0" i="0" u="none" strike="noStrike" kern="1200" cap="none" spc="0" normalizeH="0" baseline="0" noProof="0">
              <a:ln>
                <a:noFill/>
              </a:ln>
              <a:solidFill>
                <a:schemeClr val="accent1"/>
              </a:solidFill>
              <a:effectLst>
                <a:outerShdw blurRad="38100" dist="38100" dir="2700000" algn="tl">
                  <a:srgbClr val="C0C0C0"/>
                </a:outerShdw>
              </a:effectLst>
              <a:uLnTx/>
              <a:uFillTx/>
              <a:latin typeface="+mn-lt"/>
              <a:ea typeface="+mn-ea"/>
              <a:cs typeface="+mn-ea"/>
              <a:sym typeface="+mn-lt"/>
            </a:endParaRPr>
          </a:p>
        </p:txBody>
      </p:sp>
      <p:sp>
        <p:nvSpPr>
          <p:cNvPr id="955429" name="AutoShape 37"/>
          <p:cNvSpPr>
            <a:spLocks noChangeArrowheads="1"/>
          </p:cNvSpPr>
          <p:nvPr/>
        </p:nvSpPr>
        <p:spPr bwMode="auto">
          <a:xfrm>
            <a:off x="6600825" y="2862263"/>
            <a:ext cx="2319338" cy="958850"/>
          </a:xfrm>
          <a:prstGeom prst="wedgeRoundRectCallout">
            <a:avLst>
              <a:gd name="adj1" fmla="val -66699"/>
              <a:gd name="adj2" fmla="val -109106"/>
              <a:gd name="adj3" fmla="val 16667"/>
            </a:avLst>
          </a:prstGeom>
          <a:solidFill>
            <a:srgbClr val="7030A0"/>
          </a:solid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bg1"/>
                </a:solidFill>
                <a:effectLst/>
                <a:uLnTx/>
                <a:uFillTx/>
                <a:latin typeface="+mn-lt"/>
                <a:ea typeface="+mn-ea"/>
                <a:cs typeface="+mn-ea"/>
                <a:sym typeface="+mn-lt"/>
              </a:rPr>
              <a:t>6</a:t>
            </a:r>
            <a:r>
              <a:rPr kumimoji="1" lang="zh-CN" altLang="en-US" sz="2400" b="0" i="0" u="none" strike="noStrike" kern="1200" cap="none" spc="0" normalizeH="0" baseline="0" noProof="0" dirty="0">
                <a:ln>
                  <a:noFill/>
                </a:ln>
                <a:solidFill>
                  <a:schemeClr val="bg1"/>
                </a:solidFill>
                <a:effectLst/>
                <a:uLnTx/>
                <a:uFillTx/>
                <a:latin typeface="+mn-lt"/>
                <a:ea typeface="+mn-ea"/>
                <a:cs typeface="+mn-ea"/>
                <a:sym typeface="+mn-lt"/>
              </a:rPr>
              <a:t>个元素用</a:t>
            </a:r>
            <a:r>
              <a:rPr kumimoji="1" lang="en-US" altLang="zh-CN" sz="2400" b="0" i="0" u="none" strike="noStrike" kern="1200" cap="none" spc="0" normalizeH="0" baseline="0" noProof="0" dirty="0">
                <a:ln>
                  <a:noFill/>
                </a:ln>
                <a:solidFill>
                  <a:schemeClr val="bg1"/>
                </a:solidFill>
                <a:effectLst/>
                <a:uLnTx/>
                <a:uFillTx/>
                <a:latin typeface="+mn-lt"/>
                <a:ea typeface="+mn-ea"/>
                <a:cs typeface="+mn-ea"/>
                <a:sym typeface="+mn-lt"/>
              </a:rPr>
              <a:t>7</a:t>
            </a:r>
            <a:r>
              <a:rPr kumimoji="1" lang="zh-CN" altLang="en-US" sz="2400" b="0" i="0" u="none" strike="noStrike" kern="1200" cap="none" spc="0" normalizeH="0" baseline="0" noProof="0" dirty="0">
                <a:ln>
                  <a:noFill/>
                </a:ln>
                <a:solidFill>
                  <a:schemeClr val="bg1"/>
                </a:solidFill>
                <a:effectLst/>
                <a:uLnTx/>
                <a:uFillTx/>
                <a:latin typeface="+mn-lt"/>
                <a:ea typeface="+mn-ea"/>
                <a:cs typeface="+mn-ea"/>
                <a:sym typeface="+mn-lt"/>
              </a:rPr>
              <a:t>个</a:t>
            </a:r>
            <a:endParaRPr kumimoji="1"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bg1"/>
                </a:solidFill>
                <a:effectLst/>
                <a:uLnTx/>
                <a:uFillTx/>
                <a:latin typeface="+mn-lt"/>
                <a:ea typeface="+mn-ea"/>
                <a:cs typeface="+mn-ea"/>
                <a:sym typeface="+mn-lt"/>
              </a:rPr>
              <a:t>地址应该足够</a:t>
            </a:r>
            <a:r>
              <a:rPr kumimoji="1" lang="en-US" altLang="zh-CN" sz="2400" b="0" i="0" u="none" strike="noStrike" kern="1200" cap="none" spc="0" normalizeH="0" baseline="0" noProof="0" dirty="0">
                <a:ln>
                  <a:noFill/>
                </a:ln>
                <a:solidFill>
                  <a:schemeClr val="bg1"/>
                </a:solidFill>
                <a:effectLst/>
                <a:uLnTx/>
                <a:uFillTx/>
                <a:latin typeface="+mn-lt"/>
                <a:ea typeface="+mn-ea"/>
                <a:cs typeface="+mn-ea"/>
                <a:sym typeface="+mn-lt"/>
              </a:rPr>
              <a:t>!</a:t>
            </a:r>
            <a:endParaRPr kumimoji="1" lang="en-US" altLang="zh-CN" sz="2400" b="0" i="0" u="none" strike="noStrike" kern="1200" cap="none" spc="0" normalizeH="0" baseline="0" noProof="0" dirty="0">
              <a:ln>
                <a:noFill/>
              </a:ln>
              <a:solidFill>
                <a:schemeClr val="bg1"/>
              </a:solidFill>
              <a:effectLst>
                <a:outerShdw blurRad="38100" dist="38100" dir="2700000" algn="tl">
                  <a:srgbClr val="000000"/>
                </a:outerShdw>
              </a:effectLst>
              <a:uLnTx/>
              <a:uFillTx/>
              <a:latin typeface="+mn-lt"/>
              <a:ea typeface="+mn-ea"/>
              <a:cs typeface="+mn-ea"/>
              <a:sym typeface="+mn-lt"/>
            </a:endParaRPr>
          </a:p>
        </p:txBody>
      </p:sp>
      <p:sp>
        <p:nvSpPr>
          <p:cNvPr id="955430" name="AutoShape 38"/>
          <p:cNvSpPr>
            <a:spLocks noChangeArrowheads="1"/>
          </p:cNvSpPr>
          <p:nvPr/>
        </p:nvSpPr>
        <p:spPr bwMode="auto">
          <a:xfrm>
            <a:off x="336550" y="4151313"/>
            <a:ext cx="2438400" cy="431800"/>
          </a:xfrm>
          <a:prstGeom prst="wedgeRoundRectCallout">
            <a:avLst>
              <a:gd name="adj1" fmla="val 7745"/>
              <a:gd name="adj2" fmla="val -110296"/>
              <a:gd name="adj3" fmla="val 16667"/>
            </a:avLst>
          </a:prstGeom>
          <a:solidFill>
            <a:srgbClr val="7030A0"/>
          </a:solid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bg1"/>
                </a:solidFill>
                <a:effectLst/>
                <a:uLnTx/>
                <a:uFillTx/>
                <a:latin typeface="+mn-lt"/>
                <a:ea typeface="+mn-ea"/>
                <a:cs typeface="+mn-ea"/>
                <a:sym typeface="+mn-lt"/>
              </a:rPr>
              <a:t>H(14)=14%7=0</a:t>
            </a:r>
            <a:endParaRPr kumimoji="1" lang="en-US" altLang="zh-CN" sz="2400" b="0" i="0" u="none" strike="noStrike" kern="1200" cap="none" spc="0" normalizeH="0" baseline="0" noProof="0" dirty="0">
              <a:ln>
                <a:noFill/>
              </a:ln>
              <a:solidFill>
                <a:schemeClr val="bg1"/>
              </a:solidFill>
              <a:effectLst>
                <a:outerShdw blurRad="38100" dist="38100" dir="2700000" algn="tl">
                  <a:srgbClr val="FFFFFF"/>
                </a:outerShdw>
              </a:effectLst>
              <a:uLnTx/>
              <a:uFillTx/>
              <a:latin typeface="+mn-lt"/>
              <a:ea typeface="+mn-ea"/>
              <a:cs typeface="+mn-ea"/>
              <a:sym typeface="+mn-lt"/>
            </a:endParaRPr>
          </a:p>
        </p:txBody>
      </p:sp>
      <p:sp>
        <p:nvSpPr>
          <p:cNvPr id="955431" name="Rectangle 39"/>
          <p:cNvSpPr>
            <a:spLocks noChangeArrowheads="1"/>
          </p:cNvSpPr>
          <p:nvPr/>
        </p:nvSpPr>
        <p:spPr bwMode="auto">
          <a:xfrm>
            <a:off x="3398838" y="4151313"/>
            <a:ext cx="492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mn-ea"/>
                <a:sym typeface="+mn-lt"/>
              </a:rPr>
              <a:t>11</a:t>
            </a:r>
            <a:endParaRPr kumimoji="0" lang="en-US" altLang="zh-CN" sz="2000" b="1"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55432" name="AutoShape 40"/>
          <p:cNvSpPr>
            <a:spLocks noChangeArrowheads="1"/>
          </p:cNvSpPr>
          <p:nvPr/>
        </p:nvSpPr>
        <p:spPr bwMode="auto">
          <a:xfrm>
            <a:off x="4957763" y="4283075"/>
            <a:ext cx="2940050" cy="1322388"/>
          </a:xfrm>
          <a:prstGeom prst="wedgeRoundRectCallout">
            <a:avLst>
              <a:gd name="adj1" fmla="val -89199"/>
              <a:gd name="adj2" fmla="val -72208"/>
              <a:gd name="adj3" fmla="val 16667"/>
            </a:avLst>
          </a:prstGeom>
          <a:solidFill>
            <a:srgbClr val="7030A0"/>
          </a:solidFill>
          <a:ln w="9525">
            <a:noFill/>
            <a:miter lim="800000"/>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H(25)=25%7=4</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H(11)=11%7=4</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同义词</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5433" name="Text Box 41"/>
          <p:cNvSpPr txBox="1">
            <a:spLocks noChangeArrowheads="1"/>
          </p:cNvSpPr>
          <p:nvPr/>
        </p:nvSpPr>
        <p:spPr bwMode="auto">
          <a:xfrm>
            <a:off x="2900363" y="4830763"/>
            <a:ext cx="1524000" cy="706438"/>
          </a:xfrm>
          <a:prstGeom prst="rect">
            <a:avLst/>
          </a:prstGeom>
          <a:solidFill>
            <a:schemeClr val="bg2">
              <a:lumMod val="20000"/>
              <a:lumOff val="80000"/>
            </a:schemeClr>
          </a:solidFill>
          <a:ln w="9525">
            <a:noFill/>
            <a:miter lim="800000"/>
          </a:ln>
          <a:effectLst/>
        </p:spPr>
        <p:txBody>
          <a:bodyPr anchor="ctr">
            <a:spAutoFit/>
          </a:bodyPr>
          <a:lstStyle/>
          <a:p>
            <a:pPr marR="0" defTabSz="914400" eaLnBrk="1" hangingPunct="1">
              <a:lnSpc>
                <a:spcPct val="140000"/>
              </a:lnSpc>
              <a:spcBef>
                <a:spcPct val="50000"/>
              </a:spcBef>
              <a:buClrTx/>
              <a:buSzTx/>
              <a:buFontTx/>
              <a:buNone/>
              <a:defRPr/>
            </a:pPr>
            <a:r>
              <a:rPr kumimoji="1" lang="zh-CN" altLang="en-US" sz="3200" b="0" kern="1200" cap="none" spc="0" normalizeH="0" baseline="0" noProof="0" dirty="0">
                <a:solidFill>
                  <a:srgbClr val="FF3300"/>
                </a:solidFill>
                <a:latin typeface="+mn-lt"/>
                <a:ea typeface="+mn-ea"/>
                <a:cs typeface="+mn-ea"/>
                <a:sym typeface="+mn-lt"/>
              </a:rPr>
              <a:t>有冲突</a:t>
            </a:r>
            <a:endParaRPr kumimoji="1" lang="zh-CN" altLang="en-US" sz="3200" b="0" kern="1200" cap="none" spc="0" normalizeH="0" baseline="0" noProof="0" dirty="0">
              <a:solidFill>
                <a:srgbClr val="FF3300"/>
              </a:solidFill>
              <a:latin typeface="+mn-lt"/>
              <a:ea typeface="+mn-ea"/>
              <a:cs typeface="+mn-ea"/>
              <a:sym typeface="+mn-lt"/>
            </a:endParaRPr>
          </a:p>
        </p:txBody>
      </p:sp>
      <p:grpSp>
        <p:nvGrpSpPr>
          <p:cNvPr id="2" name="Group 42"/>
          <p:cNvGrpSpPr/>
          <p:nvPr/>
        </p:nvGrpSpPr>
        <p:grpSpPr>
          <a:xfrm>
            <a:off x="1376363" y="2855913"/>
            <a:ext cx="3505200" cy="965200"/>
            <a:chOff x="3024" y="1936"/>
            <a:chExt cx="2208" cy="608"/>
          </a:xfrm>
        </p:grpSpPr>
        <p:sp>
          <p:nvSpPr>
            <p:cNvPr id="79887" name="Rectangle 43"/>
            <p:cNvSpPr>
              <a:spLocks noChangeArrowheads="1"/>
            </p:cNvSpPr>
            <p:nvPr/>
          </p:nvSpPr>
          <p:spPr bwMode="auto">
            <a:xfrm>
              <a:off x="3024" y="1936"/>
              <a:ext cx="2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 0     1     2    3    4    5    6</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88" name="Line 44"/>
            <p:cNvSpPr>
              <a:spLocks noChangeShapeType="1"/>
            </p:cNvSpPr>
            <p:nvPr/>
          </p:nvSpPr>
          <p:spPr bwMode="auto">
            <a:xfrm>
              <a:off x="3024" y="2256"/>
              <a:ext cx="216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89" name="Line 45"/>
            <p:cNvSpPr>
              <a:spLocks noChangeShapeType="1"/>
            </p:cNvSpPr>
            <p:nvPr/>
          </p:nvSpPr>
          <p:spPr bwMode="auto">
            <a:xfrm>
              <a:off x="3024" y="2272"/>
              <a:ext cx="0" cy="2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0" name="Line 46"/>
            <p:cNvSpPr>
              <a:spLocks noChangeShapeType="1"/>
            </p:cNvSpPr>
            <p:nvPr/>
          </p:nvSpPr>
          <p:spPr bwMode="auto">
            <a:xfrm>
              <a:off x="4272" y="2256"/>
              <a:ext cx="0" cy="28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1" name="Line 47"/>
            <p:cNvSpPr>
              <a:spLocks noChangeShapeType="1"/>
            </p:cNvSpPr>
            <p:nvPr/>
          </p:nvSpPr>
          <p:spPr bwMode="auto">
            <a:xfrm flipV="1">
              <a:off x="3024" y="2544"/>
              <a:ext cx="216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2" name="Line 48"/>
            <p:cNvSpPr>
              <a:spLocks noChangeShapeType="1"/>
            </p:cNvSpPr>
            <p:nvPr/>
          </p:nvSpPr>
          <p:spPr bwMode="auto">
            <a:xfrm>
              <a:off x="5184" y="2256"/>
              <a:ext cx="0" cy="272"/>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3" name="Line 49"/>
            <p:cNvSpPr>
              <a:spLocks noChangeShapeType="1"/>
            </p:cNvSpPr>
            <p:nvPr/>
          </p:nvSpPr>
          <p:spPr bwMode="auto">
            <a:xfrm>
              <a:off x="4608" y="2256"/>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4" name="Line 50"/>
            <p:cNvSpPr>
              <a:spLocks noChangeShapeType="1"/>
            </p:cNvSpPr>
            <p:nvPr/>
          </p:nvSpPr>
          <p:spPr bwMode="auto">
            <a:xfrm>
              <a:off x="4896" y="2256"/>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5" name="Line 51"/>
            <p:cNvSpPr>
              <a:spLocks noChangeShapeType="1"/>
            </p:cNvSpPr>
            <p:nvPr/>
          </p:nvSpPr>
          <p:spPr bwMode="auto">
            <a:xfrm>
              <a:off x="3984" y="2256"/>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6" name="Line 52"/>
            <p:cNvSpPr>
              <a:spLocks noChangeShapeType="1"/>
            </p:cNvSpPr>
            <p:nvPr/>
          </p:nvSpPr>
          <p:spPr bwMode="auto">
            <a:xfrm>
              <a:off x="3648" y="2256"/>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79897" name="Line 53"/>
            <p:cNvSpPr>
              <a:spLocks noChangeShapeType="1"/>
            </p:cNvSpPr>
            <p:nvPr/>
          </p:nvSpPr>
          <p:spPr bwMode="auto">
            <a:xfrm>
              <a:off x="3360" y="2256"/>
              <a:ext cx="0" cy="27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79898" name="Rectangle 55"/>
          <p:cNvSpPr>
            <a:spLocks noChangeArrowheads="1"/>
          </p:cNvSpPr>
          <p:nvPr/>
        </p:nvSpPr>
        <p:spPr bwMode="auto">
          <a:xfrm>
            <a:off x="788988" y="215900"/>
            <a:ext cx="34528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冲突现象举例</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55429"/>
                                        </p:tgtEl>
                                        <p:attrNameLst>
                                          <p:attrName>style.visibility</p:attrName>
                                        </p:attrNameLst>
                                      </p:cBhvr>
                                      <p:to>
                                        <p:strVal val="visible"/>
                                      </p:to>
                                    </p:set>
                                    <p:anim calcmode="lin" valueType="num">
                                      <p:cBhvr additive="base">
                                        <p:cTn id="7" dur="500" fill="hold"/>
                                        <p:tgtEl>
                                          <p:spTgt spid="955429"/>
                                        </p:tgtEl>
                                        <p:attrNameLst>
                                          <p:attrName>ppt_x</p:attrName>
                                        </p:attrNameLst>
                                      </p:cBhvr>
                                      <p:tavLst>
                                        <p:tav tm="0">
                                          <p:val>
                                            <p:strVal val="1+#ppt_w/2"/>
                                          </p:val>
                                        </p:tav>
                                        <p:tav tm="100000">
                                          <p:val>
                                            <p:strVal val="#ppt_x"/>
                                          </p:val>
                                        </p:tav>
                                      </p:tavLst>
                                    </p:anim>
                                    <p:anim calcmode="lin" valueType="num">
                                      <p:cBhvr additive="base">
                                        <p:cTn id="8" dur="500" fill="hold"/>
                                        <p:tgtEl>
                                          <p:spTgt spid="95542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iterate type="lt">
                                    <p:tmAbs val="75"/>
                                  </p:iterate>
                                  <p:childTnLst>
                                    <p:set>
                                      <p:cBhvr>
                                        <p:cTn id="17" dur="1" fill="hold">
                                          <p:stCondLst>
                                            <p:cond delay="74"/>
                                          </p:stCondLst>
                                        </p:cTn>
                                        <p:tgtEl>
                                          <p:spTgt spid="9554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955427"/>
                                        </p:tgtEl>
                                        <p:attrNameLst>
                                          <p:attrName>style.visibility</p:attrName>
                                        </p:attrNameLst>
                                      </p:cBhvr>
                                      <p:to>
                                        <p:strVal val="visible"/>
                                      </p:to>
                                    </p:set>
                                    <p:anim calcmode="lin" valueType="num">
                                      <p:cBhvr>
                                        <p:cTn id="22" dur="500" fill="hold"/>
                                        <p:tgtEl>
                                          <p:spTgt spid="955427"/>
                                        </p:tgtEl>
                                        <p:attrNameLst>
                                          <p:attrName>ppt_w</p:attrName>
                                        </p:attrNameLst>
                                      </p:cBhvr>
                                      <p:tavLst>
                                        <p:tav tm="0">
                                          <p:val>
                                            <p:fltVal val="0.000000"/>
                                          </p:val>
                                        </p:tav>
                                        <p:tav tm="100000">
                                          <p:val>
                                            <p:strVal val="#ppt_w"/>
                                          </p:val>
                                        </p:tav>
                                      </p:tavLst>
                                    </p:anim>
                                    <p:anim calcmode="lin" valueType="num">
                                      <p:cBhvr>
                                        <p:cTn id="23" dur="500" fill="hold"/>
                                        <p:tgtEl>
                                          <p:spTgt spid="955427"/>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955425"/>
                                        </p:tgtEl>
                                        <p:attrNameLst>
                                          <p:attrName>style.visibility</p:attrName>
                                        </p:attrNameLst>
                                      </p:cBhvr>
                                      <p:to>
                                        <p:strVal val="visible"/>
                                      </p:to>
                                    </p:set>
                                    <p:anim calcmode="lin" valueType="num">
                                      <p:cBhvr>
                                        <p:cTn id="28" dur="500" fill="hold"/>
                                        <p:tgtEl>
                                          <p:spTgt spid="955425"/>
                                        </p:tgtEl>
                                        <p:attrNameLst>
                                          <p:attrName>ppt_w</p:attrName>
                                        </p:attrNameLst>
                                      </p:cBhvr>
                                      <p:tavLst>
                                        <p:tav tm="0">
                                          <p:val>
                                            <p:fltVal val="0.000000"/>
                                          </p:val>
                                        </p:tav>
                                        <p:tav tm="100000">
                                          <p:val>
                                            <p:strVal val="#ppt_w"/>
                                          </p:val>
                                        </p:tav>
                                      </p:tavLst>
                                    </p:anim>
                                    <p:anim calcmode="lin" valueType="num">
                                      <p:cBhvr>
                                        <p:cTn id="29" dur="500" fill="hold"/>
                                        <p:tgtEl>
                                          <p:spTgt spid="955425"/>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955424"/>
                                        </p:tgtEl>
                                        <p:attrNameLst>
                                          <p:attrName>style.visibility</p:attrName>
                                        </p:attrNameLst>
                                      </p:cBhvr>
                                      <p:to>
                                        <p:strVal val="visible"/>
                                      </p:to>
                                    </p:set>
                                    <p:anim calcmode="lin" valueType="num">
                                      <p:cBhvr>
                                        <p:cTn id="34" dur="500" fill="hold"/>
                                        <p:tgtEl>
                                          <p:spTgt spid="955424"/>
                                        </p:tgtEl>
                                        <p:attrNameLst>
                                          <p:attrName>ppt_w</p:attrName>
                                        </p:attrNameLst>
                                      </p:cBhvr>
                                      <p:tavLst>
                                        <p:tav tm="0">
                                          <p:val>
                                            <p:fltVal val="0.000000"/>
                                          </p:val>
                                        </p:tav>
                                        <p:tav tm="100000">
                                          <p:val>
                                            <p:strVal val="#ppt_w"/>
                                          </p:val>
                                        </p:tav>
                                      </p:tavLst>
                                    </p:anim>
                                    <p:anim calcmode="lin" valueType="num">
                                      <p:cBhvr>
                                        <p:cTn id="35" dur="500" fill="hold"/>
                                        <p:tgtEl>
                                          <p:spTgt spid="955424"/>
                                        </p:tgtEl>
                                        <p:attrNameLst>
                                          <p:attrName>ppt_h</p:attrName>
                                        </p:attrNameLst>
                                      </p:cBhvr>
                                      <p:tavLst>
                                        <p:tav tm="0">
                                          <p:val>
                                            <p:fltVal val="0.00000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955426"/>
                                        </p:tgtEl>
                                        <p:attrNameLst>
                                          <p:attrName>style.visibility</p:attrName>
                                        </p:attrNameLst>
                                      </p:cBhvr>
                                      <p:to>
                                        <p:strVal val="visible"/>
                                      </p:to>
                                    </p:set>
                                    <p:anim calcmode="lin" valueType="num">
                                      <p:cBhvr>
                                        <p:cTn id="40" dur="500" fill="hold"/>
                                        <p:tgtEl>
                                          <p:spTgt spid="955426"/>
                                        </p:tgtEl>
                                        <p:attrNameLst>
                                          <p:attrName>ppt_w</p:attrName>
                                        </p:attrNameLst>
                                      </p:cBhvr>
                                      <p:tavLst>
                                        <p:tav tm="0">
                                          <p:val>
                                            <p:fltVal val="0.000000"/>
                                          </p:val>
                                        </p:tav>
                                        <p:tav tm="100000">
                                          <p:val>
                                            <p:strVal val="#ppt_w"/>
                                          </p:val>
                                        </p:tav>
                                      </p:tavLst>
                                    </p:anim>
                                    <p:anim calcmode="lin" valueType="num">
                                      <p:cBhvr>
                                        <p:cTn id="41" dur="500" fill="hold"/>
                                        <p:tgtEl>
                                          <p:spTgt spid="955426"/>
                                        </p:tgtEl>
                                        <p:attrNameLst>
                                          <p:attrName>ppt_h</p:attrName>
                                        </p:attrNameLst>
                                      </p:cBhvr>
                                      <p:tavLst>
                                        <p:tav tm="0">
                                          <p:val>
                                            <p:fltVal val="0.00000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75"/>
                                  </p:iterate>
                                  <p:childTnLst>
                                    <p:set>
                                      <p:cBhvr>
                                        <p:cTn id="45" dur="1" fill="hold">
                                          <p:stCondLst>
                                            <p:cond delay="74"/>
                                          </p:stCondLst>
                                        </p:cTn>
                                        <p:tgtEl>
                                          <p:spTgt spid="95543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grpId="0" nodeType="clickEffect">
                                  <p:stCondLst>
                                    <p:cond delay="0"/>
                                  </p:stCondLst>
                                  <p:childTnLst>
                                    <p:set>
                                      <p:cBhvr>
                                        <p:cTn id="49" dur="1" fill="hold">
                                          <p:stCondLst>
                                            <p:cond delay="0"/>
                                          </p:stCondLst>
                                        </p:cTn>
                                        <p:tgtEl>
                                          <p:spTgt spid="955423"/>
                                        </p:tgtEl>
                                        <p:attrNameLst>
                                          <p:attrName>style.visibility</p:attrName>
                                        </p:attrNameLst>
                                      </p:cBhvr>
                                      <p:to>
                                        <p:strVal val="visible"/>
                                      </p:to>
                                    </p:set>
                                    <p:anim calcmode="lin" valueType="num">
                                      <p:cBhvr>
                                        <p:cTn id="50" dur="500" fill="hold"/>
                                        <p:tgtEl>
                                          <p:spTgt spid="955423"/>
                                        </p:tgtEl>
                                        <p:attrNameLst>
                                          <p:attrName>ppt_w</p:attrName>
                                        </p:attrNameLst>
                                      </p:cBhvr>
                                      <p:tavLst>
                                        <p:tav tm="0">
                                          <p:val>
                                            <p:fltVal val="0.000000"/>
                                          </p:val>
                                        </p:tav>
                                        <p:tav tm="100000">
                                          <p:val>
                                            <p:strVal val="#ppt_w"/>
                                          </p:val>
                                        </p:tav>
                                      </p:tavLst>
                                    </p:anim>
                                    <p:anim calcmode="lin" valueType="num">
                                      <p:cBhvr>
                                        <p:cTn id="51" dur="500" fill="hold"/>
                                        <p:tgtEl>
                                          <p:spTgt spid="955423"/>
                                        </p:tgtEl>
                                        <p:attrNameLst>
                                          <p:attrName>ppt_h</p:attrName>
                                        </p:attrNameLst>
                                      </p:cBhvr>
                                      <p:tavLst>
                                        <p:tav tm="0">
                                          <p:val>
                                            <p:fltVal val="0.000000"/>
                                          </p:val>
                                        </p:tav>
                                        <p:tav tm="100000">
                                          <p:val>
                                            <p:strVal val="#ppt_h"/>
                                          </p:val>
                                        </p:tav>
                                      </p:tavLst>
                                    </p:anim>
                                  </p:childTnLst>
                                </p:cTn>
                              </p:par>
                            </p:childTnLst>
                          </p:cTn>
                        </p:par>
                        <p:par>
                          <p:cTn id="52" fill="hold">
                            <p:stCondLst>
                              <p:cond delay="500"/>
                            </p:stCondLst>
                            <p:childTnLst>
                              <p:par>
                                <p:cTn id="53" presetID="23" presetClass="entr" presetSubtype="16" fill="hold" grpId="0" nodeType="afterEffect">
                                  <p:stCondLst>
                                    <p:cond delay="0"/>
                                  </p:stCondLst>
                                  <p:childTnLst>
                                    <p:set>
                                      <p:cBhvr>
                                        <p:cTn id="54" dur="1" fill="hold">
                                          <p:stCondLst>
                                            <p:cond delay="0"/>
                                          </p:stCondLst>
                                        </p:cTn>
                                        <p:tgtEl>
                                          <p:spTgt spid="955431"/>
                                        </p:tgtEl>
                                        <p:attrNameLst>
                                          <p:attrName>style.visibility</p:attrName>
                                        </p:attrNameLst>
                                      </p:cBhvr>
                                      <p:to>
                                        <p:strVal val="visible"/>
                                      </p:to>
                                    </p:set>
                                    <p:anim calcmode="lin" valueType="num">
                                      <p:cBhvr>
                                        <p:cTn id="55" dur="500" fill="hold"/>
                                        <p:tgtEl>
                                          <p:spTgt spid="955431"/>
                                        </p:tgtEl>
                                        <p:attrNameLst>
                                          <p:attrName>ppt_w</p:attrName>
                                        </p:attrNameLst>
                                      </p:cBhvr>
                                      <p:tavLst>
                                        <p:tav tm="0">
                                          <p:val>
                                            <p:fltVal val="0.000000"/>
                                          </p:val>
                                        </p:tav>
                                        <p:tav tm="100000">
                                          <p:val>
                                            <p:strVal val="#ppt_w"/>
                                          </p:val>
                                        </p:tav>
                                      </p:tavLst>
                                    </p:anim>
                                    <p:anim calcmode="lin" valueType="num">
                                      <p:cBhvr>
                                        <p:cTn id="56" dur="500" fill="hold"/>
                                        <p:tgtEl>
                                          <p:spTgt spid="955431"/>
                                        </p:tgtEl>
                                        <p:attrNameLst>
                                          <p:attrName>ppt_h</p:attrName>
                                        </p:attrNameLst>
                                      </p:cBhvr>
                                      <p:tavLst>
                                        <p:tav tm="0">
                                          <p:val>
                                            <p:fltVal val="0.000000"/>
                                          </p:val>
                                        </p:tav>
                                        <p:tav tm="100000">
                                          <p:val>
                                            <p:strVal val="#ppt_h"/>
                                          </p:val>
                                        </p:tav>
                                      </p:tavLst>
                                    </p:anim>
                                  </p:childTnLst>
                                </p:cTn>
                              </p:par>
                            </p:childTnLst>
                          </p:cTn>
                        </p:par>
                        <p:par>
                          <p:cTn id="57" fill="hold">
                            <p:stCondLst>
                              <p:cond delay="1000"/>
                            </p:stCondLst>
                            <p:childTnLst>
                              <p:par>
                                <p:cTn id="58" presetID="23" presetClass="entr" presetSubtype="16" fill="hold" grpId="0" nodeType="afterEffect">
                                  <p:stCondLst>
                                    <p:cond delay="0"/>
                                  </p:stCondLst>
                                  <p:childTnLst>
                                    <p:set>
                                      <p:cBhvr>
                                        <p:cTn id="59" dur="1" fill="hold">
                                          <p:stCondLst>
                                            <p:cond delay="0"/>
                                          </p:stCondLst>
                                        </p:cTn>
                                        <p:tgtEl>
                                          <p:spTgt spid="955433"/>
                                        </p:tgtEl>
                                        <p:attrNameLst>
                                          <p:attrName>style.visibility</p:attrName>
                                        </p:attrNameLst>
                                      </p:cBhvr>
                                      <p:to>
                                        <p:strVal val="visible"/>
                                      </p:to>
                                    </p:set>
                                    <p:anim calcmode="lin" valueType="num">
                                      <p:cBhvr>
                                        <p:cTn id="60" dur="500" fill="hold"/>
                                        <p:tgtEl>
                                          <p:spTgt spid="955433"/>
                                        </p:tgtEl>
                                        <p:attrNameLst>
                                          <p:attrName>ppt_w</p:attrName>
                                        </p:attrNameLst>
                                      </p:cBhvr>
                                      <p:tavLst>
                                        <p:tav tm="0">
                                          <p:val>
                                            <p:fltVal val="0.000000"/>
                                          </p:val>
                                        </p:tav>
                                        <p:tav tm="100000">
                                          <p:val>
                                            <p:strVal val="#ppt_w"/>
                                          </p:val>
                                        </p:tav>
                                      </p:tavLst>
                                    </p:anim>
                                    <p:anim calcmode="lin" valueType="num">
                                      <p:cBhvr>
                                        <p:cTn id="61" dur="500" fill="hold"/>
                                        <p:tgtEl>
                                          <p:spTgt spid="95543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423" grpId="0"/>
      <p:bldP spid="955424" grpId="0"/>
      <p:bldP spid="955425" grpId="0"/>
      <p:bldP spid="955426" grpId="0"/>
      <p:bldP spid="955427" grpId="0"/>
      <p:bldP spid="955429" grpId="0" animBg="1"/>
      <p:bldP spid="955430" grpId="0" animBg="1"/>
      <p:bldP spid="955431" grpId="0"/>
      <p:bldP spid="955432" grpId="0" animBg="1"/>
      <p:bldP spid="95543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57"/>
          <p:cNvSpPr>
            <a:spLocks noChangeArrowheads="1"/>
          </p:cNvSpPr>
          <p:nvPr/>
        </p:nvSpPr>
        <p:spPr bwMode="auto">
          <a:xfrm>
            <a:off x="846138" y="1103313"/>
            <a:ext cx="3530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冲突是不可能避免的</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4995" name="Rectangle 59"/>
          <p:cNvSpPr>
            <a:spLocks noChangeArrowheads="1"/>
          </p:cNvSpPr>
          <p:nvPr/>
        </p:nvSpPr>
        <p:spPr bwMode="auto">
          <a:xfrm>
            <a:off x="900113" y="204788"/>
            <a:ext cx="34528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如何减少冲突</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7" name="组合 6"/>
          <p:cNvGrpSpPr/>
          <p:nvPr/>
        </p:nvGrpSpPr>
        <p:grpSpPr>
          <a:xfrm>
            <a:off x="5148263" y="2133600"/>
            <a:ext cx="2232025" cy="2536825"/>
            <a:chOff x="8948636" y="2217316"/>
            <a:chExt cx="2546287" cy="2890623"/>
          </a:xfrm>
        </p:grpSpPr>
        <p:sp>
          <p:nvSpPr>
            <p:cNvPr id="8" name="íṡľíḍè-Rectangle 30"/>
            <p:cNvSpPr/>
            <p:nvPr/>
          </p:nvSpPr>
          <p:spPr>
            <a:xfrm>
              <a:off x="9270997" y="2217316"/>
              <a:ext cx="1901566" cy="1901155"/>
            </a:xfrm>
            <a:prstGeom prst="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9" name="íṡľíḍè-Freeform: Shape 31"/>
            <p:cNvSpPr/>
            <p:nvPr/>
          </p:nvSpPr>
          <p:spPr>
            <a:xfrm rot="10800000">
              <a:off x="9270997" y="4028026"/>
              <a:ext cx="1901566" cy="370824"/>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8064A2">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 name="îŝḷîḓé-Rectangle 41"/>
            <p:cNvSpPr/>
            <p:nvPr/>
          </p:nvSpPr>
          <p:spPr>
            <a:xfrm>
              <a:off x="8948636" y="4581550"/>
              <a:ext cx="2546287" cy="526389"/>
            </a:xfrm>
            <a:prstGeom prst="rect">
              <a:avLst/>
            </a:prstGeom>
          </p:spPr>
          <p:txBody>
            <a:bodyPr lIns="0" tIns="0" rIns="0" bIns="0"/>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800" b="0" i="0" u="none" strike="noStrike" kern="0" cap="none" spc="0" normalizeH="0" baseline="0" noProof="0" dirty="0">
                  <a:ln>
                    <a:noFill/>
                  </a:ln>
                  <a:solidFill>
                    <a:prstClr val="black">
                      <a:lumMod val="100000"/>
                    </a:prstClr>
                  </a:solidFill>
                  <a:effectLst/>
                  <a:uLnTx/>
                  <a:uFillTx/>
                  <a:latin typeface="+mn-lt"/>
                  <a:ea typeface="+mn-ea"/>
                  <a:cs typeface="+mn-ea"/>
                  <a:sym typeface="+mn-lt"/>
                </a:rPr>
                <a:t>制定一个好的解决冲突方案</a:t>
              </a:r>
              <a:endParaRPr kumimoji="0" lang="zh-CN" altLang="en-US" sz="2800" b="0" i="0" u="none" strike="noStrike" kern="0" cap="none" spc="0" normalizeH="0" baseline="0" noProof="0" dirty="0">
                <a:ln>
                  <a:noFill/>
                </a:ln>
                <a:solidFill>
                  <a:prstClr val="black">
                    <a:lumMod val="100000"/>
                  </a:prstClr>
                </a:solidFill>
                <a:effectLst/>
                <a:uLnTx/>
                <a:uFillTx/>
                <a:latin typeface="+mn-lt"/>
                <a:ea typeface="+mn-ea"/>
                <a:cs typeface="+mn-ea"/>
                <a:sym typeface="+mn-lt"/>
              </a:endParaRPr>
            </a:p>
          </p:txBody>
        </p:sp>
        <p:sp>
          <p:nvSpPr>
            <p:cNvPr id="11" name="îŝḷîḓé-Freeform: Shape 43"/>
            <p:cNvSpPr/>
            <p:nvPr/>
          </p:nvSpPr>
          <p:spPr bwMode="auto">
            <a:xfrm>
              <a:off x="9761781" y="2561007"/>
              <a:ext cx="838500" cy="837522"/>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ysClr val="window" lastClr="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nvGrpSpPr>
          <p:cNvPr id="12" name="组合 11"/>
          <p:cNvGrpSpPr/>
          <p:nvPr/>
        </p:nvGrpSpPr>
        <p:grpSpPr>
          <a:xfrm>
            <a:off x="1365250" y="2133600"/>
            <a:ext cx="2454275" cy="2516188"/>
            <a:chOff x="3546983" y="2217316"/>
            <a:chExt cx="2796406" cy="2867868"/>
          </a:xfrm>
        </p:grpSpPr>
        <p:sp>
          <p:nvSpPr>
            <p:cNvPr id="13" name="íṡľíḍè-Rectangle 18"/>
            <p:cNvSpPr/>
            <p:nvPr/>
          </p:nvSpPr>
          <p:spPr>
            <a:xfrm>
              <a:off x="3868950" y="2217316"/>
              <a:ext cx="1901050" cy="1901659"/>
            </a:xfrm>
            <a:prstGeom prst="rect">
              <a:avLst/>
            </a:prstGeom>
            <a:solidFill>
              <a:srgbClr val="C0504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4" name="íṡľíḍè-Freeform: Shape 19"/>
            <p:cNvSpPr/>
            <p:nvPr/>
          </p:nvSpPr>
          <p:spPr>
            <a:xfrm rot="10800000">
              <a:off x="3868950" y="3990508"/>
              <a:ext cx="1901050" cy="370923"/>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C0504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5" name="îŝḷîḓé-Rectangle 39"/>
            <p:cNvSpPr/>
            <p:nvPr/>
          </p:nvSpPr>
          <p:spPr>
            <a:xfrm>
              <a:off x="3546983" y="4558654"/>
              <a:ext cx="2796406" cy="526530"/>
            </a:xfrm>
            <a:prstGeom prst="rect">
              <a:avLst/>
            </a:prstGeom>
          </p:spPr>
          <p:txBody>
            <a:bodyPr lIns="0" tIns="0" rIns="0" bIns="0"/>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2800" b="0" i="0" u="none" strike="noStrike" kern="0" cap="none" spc="0" normalizeH="0" baseline="0" noProof="0" dirty="0">
                  <a:ln>
                    <a:noFill/>
                  </a:ln>
                  <a:solidFill>
                    <a:prstClr val="black">
                      <a:lumMod val="100000"/>
                    </a:prstClr>
                  </a:solidFill>
                  <a:effectLst/>
                  <a:uLnTx/>
                  <a:uFillTx/>
                  <a:latin typeface="+mn-lt"/>
                  <a:ea typeface="+mn-ea"/>
                  <a:cs typeface="+mn-ea"/>
                  <a:sym typeface="+mn-lt"/>
                </a:rPr>
                <a:t>构造好的哈希函数</a:t>
              </a:r>
              <a:endParaRPr kumimoji="0" lang="zh-CN" altLang="en-US" sz="2800" b="0" i="0" u="none" strike="noStrike" kern="0" cap="none" spc="0" normalizeH="0" baseline="0" noProof="0" dirty="0">
                <a:ln>
                  <a:noFill/>
                </a:ln>
                <a:solidFill>
                  <a:prstClr val="black">
                    <a:lumMod val="100000"/>
                  </a:prstClr>
                </a:solidFill>
                <a:effectLst/>
                <a:uLnTx/>
                <a:uFillTx/>
                <a:latin typeface="+mn-lt"/>
                <a:ea typeface="+mn-ea"/>
                <a:cs typeface="+mn-ea"/>
                <a:sym typeface="+mn-lt"/>
              </a:endParaRPr>
            </a:p>
          </p:txBody>
        </p:sp>
        <p:sp>
          <p:nvSpPr>
            <p:cNvPr id="16" name="îŝḷîḓé-Freeform: Shape 44"/>
            <p:cNvSpPr/>
            <p:nvPr/>
          </p:nvSpPr>
          <p:spPr bwMode="auto">
            <a:xfrm>
              <a:off x="4389884" y="2568336"/>
              <a:ext cx="850136" cy="850409"/>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ysClr val="window" lastClr="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8"/>
          <p:cNvSpPr>
            <a:spLocks noChangeArrowheads="1"/>
          </p:cNvSpPr>
          <p:nvPr/>
        </p:nvSpPr>
        <p:spPr bwMode="auto">
          <a:xfrm>
            <a:off x="900113" y="258763"/>
            <a:ext cx="4303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哈希函数的构造方法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86019" name="Rectangle 13"/>
          <p:cNvSpPr>
            <a:spLocks noChangeArrowheads="1"/>
          </p:cNvSpPr>
          <p:nvPr/>
        </p:nvSpPr>
        <p:spPr bwMode="auto">
          <a:xfrm>
            <a:off x="369888" y="1695450"/>
            <a:ext cx="4430713" cy="3624263"/>
          </a:xfrm>
          <a:prstGeom prst="rect">
            <a:avLst/>
          </a:prstGeom>
          <a:solidFill>
            <a:srgbClr val="EBEBEB"/>
          </a:solidFill>
          <a:ln>
            <a:noFill/>
          </a:ln>
        </p:spPr>
        <p:txBody>
          <a:bodyPr>
            <a:spAutoFit/>
          </a:bodyPr>
          <a:lstStyle>
            <a:lvl1pPr indent="28575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28575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根据元素集合的特性构造</a:t>
            </a: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28575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　地址空间尽量小</a:t>
            </a: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28575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　均匀</a:t>
            </a: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28575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28575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a:p>
            <a:pPr marL="0" marR="0" lvl="0" indent="28575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p:txBody>
      </p:sp>
      <p:grpSp>
        <p:nvGrpSpPr>
          <p:cNvPr id="2" name="Group 15"/>
          <p:cNvGrpSpPr/>
          <p:nvPr/>
        </p:nvGrpSpPr>
        <p:grpSpPr bwMode="auto">
          <a:xfrm>
            <a:off x="4906963" y="1722835"/>
            <a:ext cx="3794125" cy="3568700"/>
            <a:chOff x="3072" y="440"/>
            <a:chExt cx="2390" cy="2248"/>
          </a:xfrm>
          <a:solidFill>
            <a:srgbClr val="CCCCFF"/>
          </a:solidFill>
        </p:grpSpPr>
        <p:sp>
          <p:nvSpPr>
            <p:cNvPr id="86021" name="Text Box 12"/>
            <p:cNvSpPr txBox="1">
              <a:spLocks noChangeArrowheads="1"/>
            </p:cNvSpPr>
            <p:nvPr/>
          </p:nvSpPr>
          <p:spPr bwMode="auto">
            <a:xfrm>
              <a:off x="3878" y="440"/>
              <a:ext cx="1584" cy="2248"/>
            </a:xfrm>
            <a:prstGeom prst="rect">
              <a:avLst/>
            </a:prstGeom>
            <a:grpFill/>
            <a:ln w="57150">
              <a:noFill/>
              <a:miter lim="800000"/>
            </a:ln>
          </p:spPr>
          <p:txBody>
            <a:bodyPr>
              <a:spAutoFit/>
            </a:bodyPr>
            <a:lstStyle>
              <a:lvl1pPr marL="457200" indent="-4572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457200" marR="0" lvl="0" indent="-457200" algn="l" defTabSz="914400" rtl="0" eaLnBrk="1" fontAlgn="base" latinLnBrk="0" hangingPunct="1">
                <a:lnSpc>
                  <a:spcPct val="100000"/>
                </a:lnSpc>
                <a:spcBef>
                  <a:spcPct val="40000"/>
                </a:spcBef>
                <a:spcAft>
                  <a:spcPct val="0"/>
                </a:spcAft>
                <a:buClrTx/>
                <a:buSzTx/>
                <a:buFont typeface="Arial" panose="020B0604020202020204" pitchFamily="34" charset="0"/>
                <a:buAutoNum type="arabicPeriod"/>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直接定址法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457200" marR="0" lvl="0" indent="-457200" algn="l" defTabSz="914400" rtl="0" eaLnBrk="1" fontAlgn="base" latinLnBrk="0" hangingPunct="1">
                <a:lnSpc>
                  <a:spcPct val="100000"/>
                </a:lnSpc>
                <a:spcBef>
                  <a:spcPct val="40000"/>
                </a:spcBef>
                <a:spcAft>
                  <a:spcPct val="0"/>
                </a:spcAft>
                <a:buClrTx/>
                <a:buSzTx/>
                <a:buFont typeface="Arial" panose="020B0604020202020204" pitchFamily="34" charset="0"/>
                <a:buAutoNum type="arabicPeriod"/>
                <a:defRPr/>
              </a:pPr>
              <a:r>
                <a:rPr kumimoji="0" lang="zh-CN" altLang="en-US" sz="2800" b="0" i="0" u="none" strike="noStrike" kern="1200" cap="none" spc="0" normalizeH="0" baseline="0" noProof="0" dirty="0">
                  <a:ln>
                    <a:noFill/>
                  </a:ln>
                  <a:solidFill>
                    <a:schemeClr val="tx1"/>
                  </a:solidFill>
                  <a:effectLst/>
                  <a:highlight>
                    <a:srgbClr val="FFFF00"/>
                  </a:highlight>
                  <a:uLnTx/>
                  <a:uFillTx/>
                  <a:latin typeface="+mn-lt"/>
                  <a:ea typeface="+mn-ea"/>
                  <a:cs typeface="+mn-ea"/>
                  <a:sym typeface="+mn-lt"/>
                </a:rPr>
                <a:t>数字分析法</a:t>
              </a:r>
              <a:endParaRPr kumimoji="0" lang="zh-CN" altLang="en-US" sz="2800" b="0" i="0" u="none" strike="noStrike" kern="1200" cap="none" spc="0" normalizeH="0" baseline="0" noProof="0" dirty="0">
                <a:ln>
                  <a:noFill/>
                </a:ln>
                <a:solidFill>
                  <a:schemeClr val="tx1"/>
                </a:solidFill>
                <a:effectLst/>
                <a:highlight>
                  <a:srgbClr val="FFFF00"/>
                </a:highlight>
                <a:uLnTx/>
                <a:uFillTx/>
                <a:latin typeface="+mn-lt"/>
                <a:ea typeface="+mn-ea"/>
                <a:cs typeface="+mn-ea"/>
                <a:sym typeface="+mn-lt"/>
              </a:endParaRPr>
            </a:p>
            <a:p>
              <a:pPr marL="457200" marR="0" lvl="0" indent="-457200" algn="l" defTabSz="914400" rtl="0" eaLnBrk="1" fontAlgn="base" latinLnBrk="0" hangingPunct="1">
                <a:lnSpc>
                  <a:spcPct val="100000"/>
                </a:lnSpc>
                <a:spcBef>
                  <a:spcPct val="40000"/>
                </a:spcBef>
                <a:spcAft>
                  <a:spcPct val="0"/>
                </a:spcAft>
                <a:buClrTx/>
                <a:buSzTx/>
                <a:buFont typeface="Arial" panose="020B0604020202020204" pitchFamily="34" charset="0"/>
                <a:buAutoNum type="arabicPeriod"/>
                <a:defRPr/>
              </a:pPr>
              <a:r>
                <a:rPr kumimoji="0" lang="zh-CN" altLang="en-US" sz="2800" b="0" i="0" u="none" strike="noStrike" kern="1200" cap="none" spc="0" normalizeH="0" baseline="0" noProof="0" dirty="0">
                  <a:ln>
                    <a:noFill/>
                  </a:ln>
                  <a:solidFill>
                    <a:schemeClr val="tx1"/>
                  </a:solidFill>
                  <a:effectLst/>
                  <a:highlight>
                    <a:srgbClr val="FFFF00"/>
                  </a:highlight>
                  <a:uLnTx/>
                  <a:uFillTx/>
                  <a:latin typeface="+mn-lt"/>
                  <a:ea typeface="+mn-ea"/>
                  <a:cs typeface="+mn-ea"/>
                  <a:sym typeface="+mn-lt"/>
                </a:rPr>
                <a:t>平方取中法</a:t>
              </a:r>
              <a:endParaRPr kumimoji="0" lang="zh-CN" altLang="en-US" sz="2800" b="0" i="0" u="none" strike="noStrike" kern="1200" cap="none" spc="0" normalizeH="0" baseline="0" noProof="0" dirty="0">
                <a:ln>
                  <a:noFill/>
                </a:ln>
                <a:solidFill>
                  <a:schemeClr val="tx1"/>
                </a:solidFill>
                <a:effectLst/>
                <a:highlight>
                  <a:srgbClr val="FFFF00"/>
                </a:highlight>
                <a:uLnTx/>
                <a:uFillTx/>
                <a:latin typeface="+mn-lt"/>
                <a:ea typeface="+mn-ea"/>
                <a:cs typeface="+mn-ea"/>
                <a:sym typeface="+mn-lt"/>
              </a:endParaRPr>
            </a:p>
            <a:p>
              <a:pPr marL="457200" marR="0" lvl="0" indent="-457200" algn="l" defTabSz="914400" rtl="0" eaLnBrk="1" fontAlgn="base" latinLnBrk="0" hangingPunct="1">
                <a:lnSpc>
                  <a:spcPct val="100000"/>
                </a:lnSpc>
                <a:spcBef>
                  <a:spcPct val="40000"/>
                </a:spcBef>
                <a:spcAft>
                  <a:spcPct val="0"/>
                </a:spcAft>
                <a:buClrTx/>
                <a:buSzTx/>
                <a:buFont typeface="Arial" panose="020B0604020202020204" pitchFamily="34" charset="0"/>
                <a:buAutoNum type="arabicPeriod"/>
                <a:defRPr/>
              </a:pPr>
              <a:r>
                <a:rPr kumimoji="0" lang="zh-CN" altLang="en-US" sz="2800" b="0" i="0" u="none" strike="noStrike" kern="1200" cap="none" spc="0" normalizeH="0" baseline="0" noProof="0" dirty="0">
                  <a:ln>
                    <a:noFill/>
                  </a:ln>
                  <a:solidFill>
                    <a:schemeClr val="tx1"/>
                  </a:solidFill>
                  <a:effectLst/>
                  <a:highlight>
                    <a:srgbClr val="FFFF00"/>
                  </a:highlight>
                  <a:uLnTx/>
                  <a:uFillTx/>
                  <a:latin typeface="+mn-lt"/>
                  <a:ea typeface="+mn-ea"/>
                  <a:cs typeface="+mn-ea"/>
                  <a:sym typeface="+mn-lt"/>
                </a:rPr>
                <a:t>折叠法</a:t>
              </a:r>
              <a:endParaRPr kumimoji="0" lang="zh-CN" altLang="en-US" sz="2800" b="0" i="0" u="none" strike="noStrike" kern="1200" cap="none" spc="0" normalizeH="0" baseline="0" noProof="0" dirty="0">
                <a:ln>
                  <a:noFill/>
                </a:ln>
                <a:solidFill>
                  <a:schemeClr val="tx1"/>
                </a:solidFill>
                <a:effectLst/>
                <a:highlight>
                  <a:srgbClr val="FFFF00"/>
                </a:highlight>
                <a:uLnTx/>
                <a:uFillTx/>
                <a:latin typeface="+mn-lt"/>
                <a:ea typeface="+mn-ea"/>
                <a:cs typeface="+mn-ea"/>
                <a:sym typeface="+mn-lt"/>
              </a:endParaRPr>
            </a:p>
            <a:p>
              <a:pPr marL="457200" marR="0" lvl="0" indent="-457200" algn="l" defTabSz="914400" rtl="0" eaLnBrk="1" fontAlgn="base" latinLnBrk="0" hangingPunct="1">
                <a:lnSpc>
                  <a:spcPct val="100000"/>
                </a:lnSpc>
                <a:spcBef>
                  <a:spcPct val="40000"/>
                </a:spcBef>
                <a:spcAft>
                  <a:spcPct val="0"/>
                </a:spcAft>
                <a:buClrTx/>
                <a:buSzTx/>
                <a:buFont typeface="Arial" panose="020B0604020202020204" pitchFamily="34" charset="0"/>
                <a:buAutoNum type="arabicPeriod"/>
                <a:defRPr/>
              </a:pP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除留余数法</a:t>
              </a: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a:p>
              <a:pPr marL="457200" marR="0" lvl="0" indent="-457200" algn="l" defTabSz="914400" rtl="0" eaLnBrk="1" fontAlgn="base" latinLnBrk="0" hangingPunct="1">
                <a:lnSpc>
                  <a:spcPct val="100000"/>
                </a:lnSpc>
                <a:spcBef>
                  <a:spcPct val="40000"/>
                </a:spcBef>
                <a:spcAft>
                  <a:spcPct val="0"/>
                </a:spcAft>
                <a:buClrTx/>
                <a:buSzTx/>
                <a:buFont typeface="Arial" panose="020B0604020202020204" pitchFamily="34" charset="0"/>
                <a:buAutoNum type="arabicPeriod"/>
                <a:defRPr/>
              </a:pPr>
              <a:r>
                <a:rPr kumimoji="0" lang="zh-CN" altLang="en-US" sz="2800" b="0" i="0" u="none" strike="noStrike" kern="1200" cap="none" spc="0" normalizeH="0" baseline="0" noProof="0" dirty="0">
                  <a:ln>
                    <a:noFill/>
                  </a:ln>
                  <a:solidFill>
                    <a:schemeClr val="tx1"/>
                  </a:solidFill>
                  <a:effectLst/>
                  <a:highlight>
                    <a:srgbClr val="FFFF00"/>
                  </a:highlight>
                  <a:uLnTx/>
                  <a:uFillTx/>
                  <a:latin typeface="+mn-lt"/>
                  <a:ea typeface="+mn-ea"/>
                  <a:cs typeface="+mn-ea"/>
                  <a:sym typeface="+mn-lt"/>
                </a:rPr>
                <a:t>随机数法</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6022" name="AutoShape 14"/>
            <p:cNvSpPr>
              <a:spLocks noChangeArrowheads="1"/>
            </p:cNvSpPr>
            <p:nvPr/>
          </p:nvSpPr>
          <p:spPr bwMode="auto">
            <a:xfrm>
              <a:off x="3072" y="799"/>
              <a:ext cx="672" cy="309"/>
            </a:xfrm>
            <a:prstGeom prst="rightArrow">
              <a:avLst>
                <a:gd name="adj1" fmla="val 50000"/>
                <a:gd name="adj2" fmla="val 54349"/>
              </a:avLst>
            </a:prstGeom>
            <a:solidFill>
              <a:srgbClr val="7030A0"/>
            </a:solidFill>
            <a:ln w="9525">
              <a:no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cxnSp>
        <p:nvCxnSpPr>
          <p:cNvPr id="102405" name="直接连接符 3"/>
          <p:cNvCxnSpPr>
            <a:stCxn id="86019" idx="1"/>
            <a:endCxn id="86019" idx="3"/>
          </p:cNvCxnSpPr>
          <p:nvPr/>
        </p:nvCxnSpPr>
        <p:spPr>
          <a:xfrm>
            <a:off x="369888" y="3506788"/>
            <a:ext cx="4430712" cy="0"/>
          </a:xfrm>
          <a:prstGeom prst="line">
            <a:avLst/>
          </a:prstGeom>
          <a:ln w="76200" cap="flat" cmpd="sng">
            <a:solidFill>
              <a:schemeClr val="bg1"/>
            </a:solidFill>
            <a:prstDash val="solid"/>
            <a:headEnd type="none" w="med" len="med"/>
            <a:tailEnd type="none" w="med" len="med"/>
          </a:ln>
        </p:spPr>
      </p:cxnSp>
      <p:cxnSp>
        <p:nvCxnSpPr>
          <p:cNvPr id="102406" name="直接连接符 9"/>
          <p:cNvCxnSpPr/>
          <p:nvPr/>
        </p:nvCxnSpPr>
        <p:spPr>
          <a:xfrm>
            <a:off x="369888" y="3789363"/>
            <a:ext cx="4430712" cy="0"/>
          </a:xfrm>
          <a:prstGeom prst="line">
            <a:avLst/>
          </a:prstGeom>
          <a:ln w="76200" cap="flat" cmpd="sng">
            <a:solidFill>
              <a:schemeClr val="bg1"/>
            </a:solidFill>
            <a:prstDash val="solid"/>
            <a:headEnd type="none" w="med" len="med"/>
            <a:tailEnd type="none" w="med" len="med"/>
          </a:ln>
        </p:spPr>
      </p:cxnSp>
      <p:cxnSp>
        <p:nvCxnSpPr>
          <p:cNvPr id="102407" name="直接连接符 10"/>
          <p:cNvCxnSpPr/>
          <p:nvPr/>
        </p:nvCxnSpPr>
        <p:spPr>
          <a:xfrm>
            <a:off x="369888" y="4076700"/>
            <a:ext cx="4430712" cy="0"/>
          </a:xfrm>
          <a:prstGeom prst="line">
            <a:avLst/>
          </a:prstGeom>
          <a:ln w="76200" cap="flat" cmpd="sng">
            <a:solidFill>
              <a:schemeClr val="bg1"/>
            </a:solidFill>
            <a:prstDash val="solid"/>
            <a:headEnd type="none" w="med" len="med"/>
            <a:tailEnd type="none" w="med" len="med"/>
          </a:ln>
        </p:spPr>
      </p:cxnSp>
      <p:cxnSp>
        <p:nvCxnSpPr>
          <p:cNvPr id="102408" name="直接连接符 11"/>
          <p:cNvCxnSpPr/>
          <p:nvPr/>
        </p:nvCxnSpPr>
        <p:spPr>
          <a:xfrm>
            <a:off x="369888" y="4365625"/>
            <a:ext cx="4430712" cy="0"/>
          </a:xfrm>
          <a:prstGeom prst="line">
            <a:avLst/>
          </a:prstGeom>
          <a:ln w="76200" cap="flat" cmpd="sng">
            <a:solidFill>
              <a:schemeClr val="bg1"/>
            </a:solidFill>
            <a:prstDash val="solid"/>
            <a:headEnd type="none" w="med" len="med"/>
            <a:tailEnd type="none" w="med" len="med"/>
          </a:ln>
        </p:spPr>
      </p:cxnSp>
      <p:cxnSp>
        <p:nvCxnSpPr>
          <p:cNvPr id="102409" name="直接连接符 12"/>
          <p:cNvCxnSpPr/>
          <p:nvPr/>
        </p:nvCxnSpPr>
        <p:spPr>
          <a:xfrm>
            <a:off x="369888" y="4652963"/>
            <a:ext cx="4430712" cy="0"/>
          </a:xfrm>
          <a:prstGeom prst="line">
            <a:avLst/>
          </a:prstGeom>
          <a:ln w="76200" cap="flat" cmpd="sng">
            <a:solidFill>
              <a:schemeClr val="bg1"/>
            </a:solidFill>
            <a:prstDash val="solid"/>
            <a:headEnd type="none" w="med" len="med"/>
            <a:tailEnd type="none" w="med" len="med"/>
          </a:ln>
        </p:spPr>
      </p:cxnSp>
      <p:cxnSp>
        <p:nvCxnSpPr>
          <p:cNvPr id="102410" name="直接连接符 13"/>
          <p:cNvCxnSpPr/>
          <p:nvPr/>
        </p:nvCxnSpPr>
        <p:spPr>
          <a:xfrm>
            <a:off x="369888" y="4941888"/>
            <a:ext cx="4430712" cy="0"/>
          </a:xfrm>
          <a:prstGeom prst="line">
            <a:avLst/>
          </a:prstGeom>
          <a:ln w="76200" cap="flat" cmpd="sng">
            <a:solidFill>
              <a:schemeClr val="bg1"/>
            </a:solidFill>
            <a:prstDash val="soli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8481" name="Rectangle 17"/>
          <p:cNvSpPr>
            <a:spLocks noChangeArrowheads="1"/>
          </p:cNvSpPr>
          <p:nvPr/>
        </p:nvSpPr>
        <p:spPr bwMode="auto">
          <a:xfrm>
            <a:off x="684213" y="908050"/>
            <a:ext cx="820737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857250" indent="-85725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857250" marR="0" lvl="0" indent="-85725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Hash(key) = </a:t>
            </a:r>
            <a:r>
              <a:rPr kumimoji="0" lang="en-US" altLang="zh-CN" sz="3200" b="0" i="0" u="none" strike="noStrike" kern="1200" cap="none" spc="0" normalizeH="0" baseline="0" noProof="0" dirty="0" err="1">
                <a:ln>
                  <a:noFill/>
                </a:ln>
                <a:solidFill>
                  <a:srgbClr val="FF3300"/>
                </a:solidFill>
                <a:effectLst/>
                <a:uLnTx/>
                <a:uFillTx/>
                <a:latin typeface="+mn-lt"/>
                <a:ea typeface="+mn-ea"/>
                <a:cs typeface="+mn-ea"/>
                <a:sym typeface="+mn-lt"/>
              </a:rPr>
              <a:t>a·key</a:t>
            </a: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 + b    (a</a:t>
            </a:r>
            <a:r>
              <a:rPr kumimoji="0" lang="zh-CN" altLang="en-US" sz="3200" b="0" i="0" u="none" strike="noStrike" kern="1200" cap="none" spc="0" normalizeH="0" baseline="0" noProof="0" dirty="0">
                <a:ln>
                  <a:noFill/>
                </a:ln>
                <a:solidFill>
                  <a:srgbClr val="FF3300"/>
                </a:solidFill>
                <a:effectLst/>
                <a:uLnTx/>
                <a:uFillTx/>
                <a:latin typeface="+mn-lt"/>
                <a:ea typeface="+mn-ea"/>
                <a:cs typeface="+mn-ea"/>
                <a:sym typeface="+mn-lt"/>
              </a:rPr>
              <a:t>、</a:t>
            </a: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b</a:t>
            </a:r>
            <a:r>
              <a:rPr kumimoji="0" lang="zh-CN" altLang="en-US" sz="3200" b="0" i="0" u="none" strike="noStrike" kern="1200" cap="none" spc="0" normalizeH="0" baseline="0" noProof="0" dirty="0">
                <a:ln>
                  <a:noFill/>
                </a:ln>
                <a:solidFill>
                  <a:srgbClr val="FF3300"/>
                </a:solidFill>
                <a:effectLst/>
                <a:uLnTx/>
                <a:uFillTx/>
                <a:latin typeface="+mn-lt"/>
                <a:ea typeface="+mn-ea"/>
                <a:cs typeface="+mn-ea"/>
                <a:sym typeface="+mn-lt"/>
              </a:rPr>
              <a:t>为常数</a:t>
            </a: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a:t>
            </a:r>
            <a:endPar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87043" name="Rectangle 46"/>
          <p:cNvSpPr>
            <a:spLocks noChangeArrowheads="1"/>
          </p:cNvSpPr>
          <p:nvPr/>
        </p:nvSpPr>
        <p:spPr bwMode="auto">
          <a:xfrm>
            <a:off x="827088" y="203200"/>
            <a:ext cx="4303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直接定址法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 name="Rectangle 5"/>
          <p:cNvSpPr>
            <a:spLocks noChangeArrowheads="1"/>
          </p:cNvSpPr>
          <p:nvPr/>
        </p:nvSpPr>
        <p:spPr bwMode="auto">
          <a:xfrm>
            <a:off x="471488" y="4589463"/>
            <a:ext cx="38608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以关键码</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的某个线性函数值为哈希地址，不会产生冲突。</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 name="Rectangle 6"/>
          <p:cNvSpPr>
            <a:spLocks noChangeArrowheads="1"/>
          </p:cNvSpPr>
          <p:nvPr/>
        </p:nvSpPr>
        <p:spPr bwMode="auto">
          <a:xfrm>
            <a:off x="4886325" y="4616450"/>
            <a:ext cx="3789363"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要占用连续地址空间，空间效率低。 </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9" name="组合 8"/>
          <p:cNvGrpSpPr/>
          <p:nvPr/>
        </p:nvGrpSpPr>
        <p:grpSpPr>
          <a:xfrm>
            <a:off x="5214938" y="2066925"/>
            <a:ext cx="2711450" cy="2270125"/>
            <a:chOff x="4561682" y="2200808"/>
            <a:chExt cx="3219450" cy="2697163"/>
          </a:xfrm>
        </p:grpSpPr>
        <p:sp>
          <p:nvSpPr>
            <p:cNvPr id="10" name="i$liḋe-Oval 12"/>
            <p:cNvSpPr/>
            <p:nvPr/>
          </p:nvSpPr>
          <p:spPr bwMode="auto">
            <a:xfrm>
              <a:off x="4997099" y="2200808"/>
              <a:ext cx="2284528" cy="2284102"/>
            </a:xfrm>
            <a:prstGeom prst="ellipse">
              <a:avLst/>
            </a:prstGeom>
            <a:solidFill>
              <a:schemeClr val="accent1"/>
            </a:solidFill>
            <a:ln w="50800">
              <a:solidFill>
                <a:schemeClr val="tx1">
                  <a:alpha val="0"/>
                </a:schemeClr>
              </a:solidFill>
              <a:miter lim="800000"/>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0">
                  <a:ln>
                    <a:noFill/>
                  </a:ln>
                  <a:solidFill>
                    <a:schemeClr val="bg1"/>
                  </a:solidFill>
                  <a:effectLst/>
                  <a:uLnTx/>
                  <a:uFillTx/>
                  <a:latin typeface="+mn-lt"/>
                  <a:ea typeface="+mn-ea"/>
                  <a:cs typeface="+mn-ea"/>
                  <a:sym typeface="+mn-lt"/>
                </a:rPr>
                <a:t>缺点：</a:t>
              </a: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11" name="i$liḋe-Oval 14"/>
            <p:cNvSpPr/>
            <p:nvPr/>
          </p:nvSpPr>
          <p:spPr bwMode="auto">
            <a:xfrm>
              <a:off x="4561682" y="3047680"/>
              <a:ext cx="326091" cy="326300"/>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i$liḋe-Oval 15"/>
            <p:cNvSpPr/>
            <p:nvPr/>
          </p:nvSpPr>
          <p:spPr bwMode="auto">
            <a:xfrm>
              <a:off x="5877359" y="4354766"/>
              <a:ext cx="544742" cy="543205"/>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 name="i$liḋe-Oval 16"/>
            <p:cNvSpPr/>
            <p:nvPr/>
          </p:nvSpPr>
          <p:spPr bwMode="auto">
            <a:xfrm>
              <a:off x="6857519" y="2221556"/>
              <a:ext cx="173413" cy="175409"/>
            </a:xfrm>
            <a:prstGeom prst="ellipse">
              <a:avLst/>
            </a:prstGeom>
            <a:solidFill>
              <a:schemeClr val="accent1">
                <a:lumMod val="40000"/>
                <a:lumOff val="60000"/>
                <a:alpha val="20000"/>
              </a:schemeClr>
            </a:solidFill>
            <a:ln w="50800">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i$liḋe-Oval 17"/>
            <p:cNvSpPr/>
            <p:nvPr/>
          </p:nvSpPr>
          <p:spPr bwMode="auto">
            <a:xfrm>
              <a:off x="7117639" y="3907754"/>
              <a:ext cx="403374" cy="403631"/>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 name="i$liḋe-Oval 18"/>
            <p:cNvSpPr/>
            <p:nvPr/>
          </p:nvSpPr>
          <p:spPr bwMode="auto">
            <a:xfrm>
              <a:off x="7292936" y="2940170"/>
              <a:ext cx="488196" cy="488508"/>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6" name="组合 15"/>
          <p:cNvGrpSpPr/>
          <p:nvPr/>
        </p:nvGrpSpPr>
        <p:grpSpPr>
          <a:xfrm>
            <a:off x="619125" y="1752600"/>
            <a:ext cx="3000375" cy="2557463"/>
            <a:chOff x="755650" y="1929345"/>
            <a:chExt cx="3562350" cy="3037682"/>
          </a:xfrm>
        </p:grpSpPr>
        <p:sp>
          <p:nvSpPr>
            <p:cNvPr id="17" name="i$liḋe-Oval 4"/>
            <p:cNvSpPr/>
            <p:nvPr/>
          </p:nvSpPr>
          <p:spPr bwMode="auto">
            <a:xfrm>
              <a:off x="1560478" y="2263095"/>
              <a:ext cx="2222227" cy="2223107"/>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mn-lt"/>
                  <a:ea typeface="+mn-ea"/>
                  <a:cs typeface="+mn-ea"/>
                  <a:sym typeface="+mn-lt"/>
                </a:rPr>
                <a:t>优点：</a:t>
              </a:r>
              <a:endParaRPr kumimoji="0" lang="en-US" altLang="zh-CN" sz="28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8" name="i$liḋe-Oval 6"/>
            <p:cNvSpPr/>
            <p:nvPr/>
          </p:nvSpPr>
          <p:spPr bwMode="auto">
            <a:xfrm>
              <a:off x="3967420" y="3601862"/>
              <a:ext cx="350580"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9" name="i$liḋe-Oval 7"/>
            <p:cNvSpPr/>
            <p:nvPr/>
          </p:nvSpPr>
          <p:spPr bwMode="auto">
            <a:xfrm>
              <a:off x="1524665" y="3835675"/>
              <a:ext cx="348696"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 name="i$liḋe-Oval 8"/>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 name="i$liḋe-Oval 9"/>
            <p:cNvSpPr/>
            <p:nvPr/>
          </p:nvSpPr>
          <p:spPr bwMode="auto">
            <a:xfrm>
              <a:off x="2485934" y="1929345"/>
              <a:ext cx="201679" cy="20175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2" name="i$liḋe-Oval 10"/>
            <p:cNvSpPr/>
            <p:nvPr/>
          </p:nvSpPr>
          <p:spPr bwMode="auto">
            <a:xfrm>
              <a:off x="755650" y="3109723"/>
              <a:ext cx="433513" cy="435571"/>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8481">
                                            <p:txEl>
                                              <p:charRg st="0" end="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up)">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481" grpId="0" build="p"/>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8164" name="Rectangle 4"/>
          <p:cNvSpPr>
            <a:spLocks noChangeArrowheads="1"/>
          </p:cNvSpPr>
          <p:nvPr/>
        </p:nvSpPr>
        <p:spPr bwMode="auto">
          <a:xfrm>
            <a:off x="358775" y="1951038"/>
            <a:ext cx="4429125" cy="1477963"/>
          </a:xfrm>
          <a:prstGeom prst="rect">
            <a:avLst/>
          </a:prstGeom>
          <a:noFill/>
          <a:ln>
            <a:solidFill>
              <a:schemeClr val="bg2">
                <a:lumMod val="60000"/>
                <a:lumOff val="40000"/>
              </a:schemeClr>
            </a:solidFill>
          </a:ln>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CC3300"/>
                </a:solidFill>
                <a:effectLst/>
                <a:uLnTx/>
                <a:uFillTx/>
                <a:latin typeface="+mn-lt"/>
                <a:ea typeface="+mn-ea"/>
                <a:cs typeface="+mn-ea"/>
                <a:sym typeface="+mn-lt"/>
              </a:rPr>
              <a:t>关键字的平均比较次数</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，也称</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平均搜索长度</a:t>
            </a:r>
            <a:r>
              <a:rPr kumimoji="0" lang="en-US" altLang="zh-CN" sz="2400" b="0" i="1" u="none" strike="noStrike" kern="1200" cap="none" spc="0" normalizeH="0" baseline="0" noProof="0" dirty="0">
                <a:ln>
                  <a:noFill/>
                </a:ln>
                <a:solidFill>
                  <a:srgbClr val="FF3300"/>
                </a:solidFill>
                <a:effectLst/>
                <a:uLnTx/>
                <a:uFillTx/>
                <a:latin typeface="+mn-lt"/>
                <a:ea typeface="+mn-ea"/>
                <a:cs typeface="+mn-ea"/>
                <a:sym typeface="+mn-lt"/>
              </a:rPr>
              <a:t>ASL</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1" u="none" strike="noStrike" kern="1200" cap="none" spc="0" normalizeH="0" baseline="0" noProof="0" dirty="0">
                <a:ln>
                  <a:noFill/>
                </a:ln>
                <a:solidFill>
                  <a:schemeClr val="tx1"/>
                </a:solidFill>
                <a:effectLst/>
                <a:uLnTx/>
                <a:uFillTx/>
                <a:latin typeface="+mn-lt"/>
                <a:ea typeface="+mn-ea"/>
                <a:cs typeface="+mn-ea"/>
                <a:sym typeface="+mn-lt"/>
              </a:rPr>
              <a:t>Average Search Length</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88165" name="Rectangle 5"/>
          <p:cNvSpPr>
            <a:spLocks noChangeArrowheads="1"/>
          </p:cNvSpPr>
          <p:nvPr/>
        </p:nvSpPr>
        <p:spPr bwMode="auto">
          <a:xfrm>
            <a:off x="358775" y="3824288"/>
            <a:ext cx="8462963" cy="1347788"/>
          </a:xfrm>
          <a:prstGeom prst="rect">
            <a:avLst/>
          </a:prstGeom>
          <a:solidFill>
            <a:schemeClr val="accent1">
              <a:lumMod val="40000"/>
              <a:lumOff val="60000"/>
            </a:schemeClr>
          </a:solidFill>
          <a:ln>
            <a:noFill/>
          </a:ln>
        </p:spPr>
        <p:txBody>
          <a:bodyPr>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n</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：记录的个数</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pi</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：查找第</a:t>
            </a:r>
            <a:r>
              <a:rPr kumimoji="0" lang="en-US" altLang="zh-CN" sz="2400" b="0" i="0" u="none" strike="noStrike" kern="1200" cap="none" spc="0" normalizeH="0" baseline="0" noProof="0" dirty="0" err="1">
                <a:ln>
                  <a:noFill/>
                </a:ln>
                <a:solidFill>
                  <a:schemeClr val="bg1"/>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个记录的概率 </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通常认为</a:t>
            </a: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pi =1/n )</a:t>
            </a:r>
            <a:endPar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bg1"/>
                </a:solidFill>
                <a:effectLst/>
                <a:uLnTx/>
                <a:uFillTx/>
                <a:latin typeface="+mn-lt"/>
                <a:ea typeface="+mn-ea"/>
                <a:cs typeface="+mn-ea"/>
                <a:sym typeface="+mn-lt"/>
              </a:rPr>
              <a:t>ci</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：找到第</a:t>
            </a:r>
            <a:r>
              <a:rPr kumimoji="0" lang="en-US" altLang="zh-CN" sz="2400" b="0" i="0" u="none" strike="noStrike" kern="1200" cap="none" spc="0" normalizeH="0" baseline="0" noProof="0" dirty="0" err="1">
                <a:ln>
                  <a:noFill/>
                </a:ln>
                <a:solidFill>
                  <a:schemeClr val="bg1"/>
                </a:solidFill>
                <a:effectLst/>
                <a:uLnTx/>
                <a:uFillTx/>
                <a:latin typeface="+mn-lt"/>
                <a:ea typeface="+mn-ea"/>
                <a:cs typeface="+mn-ea"/>
                <a:sym typeface="+mn-lt"/>
              </a:rPr>
              <a:t>i</a:t>
            </a:r>
            <a:r>
              <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rPr>
              <a:t>个记录所需的比较次数</a:t>
            </a:r>
            <a:endParaRPr kumimoji="0" lang="zh-CN" altLang="en-US" sz="2400" b="0" i="0" u="none" strike="noStrike" kern="1200" cap="none" spc="0" normalizeH="0" baseline="0" noProof="0" dirty="0">
              <a:ln>
                <a:noFill/>
              </a:ln>
              <a:solidFill>
                <a:schemeClr val="bg1"/>
              </a:solidFill>
              <a:effectLst/>
              <a:uLnTx/>
              <a:uFillTx/>
              <a:latin typeface="+mn-lt"/>
              <a:ea typeface="+mn-ea"/>
              <a:cs typeface="+mn-ea"/>
              <a:sym typeface="+mn-lt"/>
            </a:endParaRPr>
          </a:p>
        </p:txBody>
      </p:sp>
      <p:graphicFrame>
        <p:nvGraphicFramePr>
          <p:cNvPr id="988166" name="Object 6"/>
          <p:cNvGraphicFramePr/>
          <p:nvPr/>
        </p:nvGraphicFramePr>
        <p:xfrm>
          <a:off x="4752975" y="1951038"/>
          <a:ext cx="4068763" cy="1477962"/>
        </p:xfrm>
        <a:graphic>
          <a:graphicData uri="http://schemas.openxmlformats.org/presentationml/2006/ole">
            <mc:AlternateContent xmlns:mc="http://schemas.openxmlformats.org/markup-compatibility/2006">
              <mc:Choice xmlns:v="urn:schemas-microsoft-com:vml" Requires="v">
                <p:oleObj spid="_x0000_s3076" name="" r:id="rId1" imgW="862965" imgH="431800" progId="Equation.3">
                  <p:embed/>
                </p:oleObj>
              </mc:Choice>
              <mc:Fallback>
                <p:oleObj name="" r:id="rId1" imgW="862965" imgH="431800" progId="Equation.3">
                  <p:embed/>
                  <p:pic>
                    <p:nvPicPr>
                      <p:cNvPr id="0" name="图片 3075"/>
                      <p:cNvPicPr/>
                      <p:nvPr/>
                    </p:nvPicPr>
                    <p:blipFill>
                      <a:blip r:embed="rId2"/>
                      <a:stretch>
                        <a:fillRect/>
                      </a:stretch>
                    </p:blipFill>
                    <p:spPr>
                      <a:xfrm>
                        <a:off x="4752975" y="1951038"/>
                        <a:ext cx="4068763" cy="1477962"/>
                      </a:xfrm>
                      <a:prstGeom prst="rect">
                        <a:avLst/>
                      </a:prstGeom>
                      <a:solidFill>
                        <a:srgbClr val="CCCCFF"/>
                      </a:solidFill>
                      <a:ln w="38100">
                        <a:noFill/>
                        <a:miter/>
                      </a:ln>
                    </p:spPr>
                  </p:pic>
                </p:oleObj>
              </mc:Fallback>
            </mc:AlternateContent>
          </a:graphicData>
        </a:graphic>
      </p:graphicFrame>
      <p:sp>
        <p:nvSpPr>
          <p:cNvPr id="15365" name="Rectangle 7"/>
          <p:cNvSpPr>
            <a:spLocks noChangeArrowheads="1"/>
          </p:cNvSpPr>
          <p:nvPr/>
        </p:nvSpPr>
        <p:spPr bwMode="auto">
          <a:xfrm>
            <a:off x="827088" y="201613"/>
            <a:ext cx="41671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查找算法的评价指标</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88164"/>
                                        </p:tgtEl>
                                        <p:attrNameLst>
                                          <p:attrName>style.visibility</p:attrName>
                                        </p:attrNameLst>
                                      </p:cBhvr>
                                      <p:to>
                                        <p:strVal val="visible"/>
                                      </p:to>
                                    </p:set>
                                    <p:animEffect transition="in" filter="box(in)">
                                      <p:cBhvr>
                                        <p:cTn id="7" dur="500"/>
                                        <p:tgtEl>
                                          <p:spTgt spid="9881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88166"/>
                                        </p:tgtEl>
                                        <p:attrNameLst>
                                          <p:attrName>style.visibility</p:attrName>
                                        </p:attrNameLst>
                                      </p:cBhvr>
                                      <p:to>
                                        <p:strVal val="visible"/>
                                      </p:to>
                                    </p:set>
                                    <p:anim calcmode="lin" valueType="num">
                                      <p:cBhvr additive="base">
                                        <p:cTn id="12" dur="500" fill="hold"/>
                                        <p:tgtEl>
                                          <p:spTgt spid="988166"/>
                                        </p:tgtEl>
                                        <p:attrNameLst>
                                          <p:attrName>ppt_x</p:attrName>
                                        </p:attrNameLst>
                                      </p:cBhvr>
                                      <p:tavLst>
                                        <p:tav tm="0">
                                          <p:val>
                                            <p:strVal val="#ppt_x"/>
                                          </p:val>
                                        </p:tav>
                                        <p:tav tm="100000">
                                          <p:val>
                                            <p:strVal val="#ppt_x"/>
                                          </p:val>
                                        </p:tav>
                                      </p:tavLst>
                                    </p:anim>
                                    <p:anim calcmode="lin" valueType="num">
                                      <p:cBhvr additive="base">
                                        <p:cTn id="13" dur="500" fill="hold"/>
                                        <p:tgtEl>
                                          <p:spTgt spid="98816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88165"/>
                                        </p:tgtEl>
                                        <p:attrNameLst>
                                          <p:attrName>style.visibility</p:attrName>
                                        </p:attrNameLst>
                                      </p:cBhvr>
                                      <p:to>
                                        <p:strVal val="visible"/>
                                      </p:to>
                                    </p:set>
                                    <p:anim calcmode="lin" valueType="num">
                                      <p:cBhvr additive="base">
                                        <p:cTn id="18" dur="500" fill="hold"/>
                                        <p:tgtEl>
                                          <p:spTgt spid="988165"/>
                                        </p:tgtEl>
                                        <p:attrNameLst>
                                          <p:attrName>ppt_x</p:attrName>
                                        </p:attrNameLst>
                                      </p:cBhvr>
                                      <p:tavLst>
                                        <p:tav tm="0">
                                          <p:val>
                                            <p:strVal val="#ppt_x"/>
                                          </p:val>
                                        </p:tav>
                                        <p:tav tm="100000">
                                          <p:val>
                                            <p:strVal val="#ppt_x"/>
                                          </p:val>
                                        </p:tav>
                                      </p:tavLst>
                                    </p:anim>
                                    <p:anim calcmode="lin" valueType="num">
                                      <p:cBhvr additive="base">
                                        <p:cTn id="19" dur="500" fill="hold"/>
                                        <p:tgtEl>
                                          <p:spTgt spid="9881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64" grpId="0" animBg="1"/>
      <p:bldP spid="98816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5"/>
          <p:cNvSpPr>
            <a:spLocks noChangeArrowheads="1"/>
          </p:cNvSpPr>
          <p:nvPr/>
        </p:nvSpPr>
        <p:spPr bwMode="auto">
          <a:xfrm>
            <a:off x="1108075" y="1793875"/>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0000"/>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rgbClr val="FF0000"/>
                </a:solidFill>
                <a:effectLst/>
                <a:uLnTx/>
                <a:uFillTx/>
                <a:latin typeface="+mn-lt"/>
                <a:ea typeface="+mn-ea"/>
                <a:cs typeface="+mn-ea"/>
                <a:sym typeface="+mn-lt"/>
              </a:rPr>
              <a:t>例：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{100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300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500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700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800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900}</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     哈希函数</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Hash(key)=key/100</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04451" name="组合 2"/>
          <p:cNvGrpSpPr/>
          <p:nvPr/>
        </p:nvGrpSpPr>
        <p:grpSpPr>
          <a:xfrm>
            <a:off x="1447800" y="3306763"/>
            <a:ext cx="6248400" cy="1057275"/>
            <a:chOff x="1326034" y="3079750"/>
            <a:chExt cx="6248400" cy="1057275"/>
          </a:xfrm>
        </p:grpSpPr>
        <p:sp>
          <p:nvSpPr>
            <p:cNvPr id="88068" name="Rectangle 7"/>
            <p:cNvSpPr>
              <a:spLocks noChangeArrowheads="1"/>
            </p:cNvSpPr>
            <p:nvPr/>
          </p:nvSpPr>
          <p:spPr bwMode="auto">
            <a:xfrm>
              <a:off x="1462559" y="3079750"/>
              <a:ext cx="611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0      1      2      3      4      5      6      7      8      9</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8069" name="Rectangle 8"/>
            <p:cNvSpPr>
              <a:spLocks noChangeArrowheads="1"/>
            </p:cNvSpPr>
            <p:nvPr/>
          </p:nvSpPr>
          <p:spPr bwMode="auto">
            <a:xfrm>
              <a:off x="68124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900</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0" name="Rectangle 9"/>
            <p:cNvSpPr>
              <a:spLocks noChangeArrowheads="1"/>
            </p:cNvSpPr>
            <p:nvPr/>
          </p:nvSpPr>
          <p:spPr bwMode="auto">
            <a:xfrm>
              <a:off x="62028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800</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1" name="Rectangle 10"/>
            <p:cNvSpPr>
              <a:spLocks noChangeArrowheads="1"/>
            </p:cNvSpPr>
            <p:nvPr/>
          </p:nvSpPr>
          <p:spPr bwMode="auto">
            <a:xfrm>
              <a:off x="55932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700</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2" name="Rectangle 11"/>
            <p:cNvSpPr>
              <a:spLocks noChangeArrowheads="1"/>
            </p:cNvSpPr>
            <p:nvPr/>
          </p:nvSpPr>
          <p:spPr bwMode="auto">
            <a:xfrm>
              <a:off x="49836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3" name="Rectangle 12"/>
            <p:cNvSpPr>
              <a:spLocks noChangeArrowheads="1"/>
            </p:cNvSpPr>
            <p:nvPr/>
          </p:nvSpPr>
          <p:spPr bwMode="auto">
            <a:xfrm>
              <a:off x="43740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500</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4" name="Rectangle 13"/>
            <p:cNvSpPr>
              <a:spLocks noChangeArrowheads="1"/>
            </p:cNvSpPr>
            <p:nvPr/>
          </p:nvSpPr>
          <p:spPr bwMode="auto">
            <a:xfrm>
              <a:off x="37644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5" name="Rectangle 14"/>
            <p:cNvSpPr>
              <a:spLocks noChangeArrowheads="1"/>
            </p:cNvSpPr>
            <p:nvPr/>
          </p:nvSpPr>
          <p:spPr bwMode="auto">
            <a:xfrm>
              <a:off x="31548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300</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6" name="Rectangle 15"/>
            <p:cNvSpPr>
              <a:spLocks noChangeArrowheads="1"/>
            </p:cNvSpPr>
            <p:nvPr/>
          </p:nvSpPr>
          <p:spPr bwMode="auto">
            <a:xfrm>
              <a:off x="25452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7" name="Rectangle 16"/>
            <p:cNvSpPr>
              <a:spLocks noChangeArrowheads="1"/>
            </p:cNvSpPr>
            <p:nvPr/>
          </p:nvSpPr>
          <p:spPr bwMode="auto">
            <a:xfrm>
              <a:off x="19356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bg1"/>
                  </a:solidFill>
                  <a:effectLst/>
                  <a:uLnTx/>
                  <a:uFillTx/>
                  <a:latin typeface="+mn-lt"/>
                  <a:ea typeface="+mn-ea"/>
                  <a:cs typeface="+mn-ea"/>
                  <a:sym typeface="+mn-lt"/>
                </a:rPr>
                <a:t>100</a:t>
              </a:r>
              <a:endParaRPr kumimoji="0" lang="en-US"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8" name="Rectangle 17"/>
            <p:cNvSpPr>
              <a:spLocks noChangeArrowheads="1"/>
            </p:cNvSpPr>
            <p:nvPr/>
          </p:nvSpPr>
          <p:spPr bwMode="auto">
            <a:xfrm>
              <a:off x="1326034" y="3629025"/>
              <a:ext cx="609600" cy="508000"/>
            </a:xfrm>
            <a:prstGeom prst="rect">
              <a:avLst/>
            </a:prstGeom>
            <a:solidFill>
              <a:srgbClr val="7030A0"/>
            </a:solidFill>
            <a:ln>
              <a:noFill/>
            </a:ln>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0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79" name="Line 18"/>
            <p:cNvSpPr>
              <a:spLocks noChangeShapeType="1"/>
            </p:cNvSpPr>
            <p:nvPr/>
          </p:nvSpPr>
          <p:spPr bwMode="auto">
            <a:xfrm>
              <a:off x="1326034" y="3629025"/>
              <a:ext cx="60960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0" name="Line 19"/>
            <p:cNvSpPr>
              <a:spLocks noChangeShapeType="1"/>
            </p:cNvSpPr>
            <p:nvPr/>
          </p:nvSpPr>
          <p:spPr bwMode="auto">
            <a:xfrm>
              <a:off x="1326034" y="4137025"/>
              <a:ext cx="6096000"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1" name="Line 20"/>
            <p:cNvSpPr>
              <a:spLocks noChangeShapeType="1"/>
            </p:cNvSpPr>
            <p:nvPr/>
          </p:nvSpPr>
          <p:spPr bwMode="auto">
            <a:xfrm>
              <a:off x="1326034" y="3629025"/>
              <a:ext cx="0" cy="5080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2" name="Line 21"/>
            <p:cNvSpPr>
              <a:spLocks noChangeShapeType="1"/>
            </p:cNvSpPr>
            <p:nvPr/>
          </p:nvSpPr>
          <p:spPr bwMode="auto">
            <a:xfrm>
              <a:off x="19356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3" name="Line 22"/>
            <p:cNvSpPr>
              <a:spLocks noChangeShapeType="1"/>
            </p:cNvSpPr>
            <p:nvPr/>
          </p:nvSpPr>
          <p:spPr bwMode="auto">
            <a:xfrm>
              <a:off x="25452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4" name="Line 23"/>
            <p:cNvSpPr>
              <a:spLocks noChangeShapeType="1"/>
            </p:cNvSpPr>
            <p:nvPr/>
          </p:nvSpPr>
          <p:spPr bwMode="auto">
            <a:xfrm>
              <a:off x="31548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5" name="Line 24"/>
            <p:cNvSpPr>
              <a:spLocks noChangeShapeType="1"/>
            </p:cNvSpPr>
            <p:nvPr/>
          </p:nvSpPr>
          <p:spPr bwMode="auto">
            <a:xfrm>
              <a:off x="37644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6" name="Line 25"/>
            <p:cNvSpPr>
              <a:spLocks noChangeShapeType="1"/>
            </p:cNvSpPr>
            <p:nvPr/>
          </p:nvSpPr>
          <p:spPr bwMode="auto">
            <a:xfrm>
              <a:off x="43740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7" name="Line 26"/>
            <p:cNvSpPr>
              <a:spLocks noChangeShapeType="1"/>
            </p:cNvSpPr>
            <p:nvPr/>
          </p:nvSpPr>
          <p:spPr bwMode="auto">
            <a:xfrm>
              <a:off x="49836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8" name="Line 27"/>
            <p:cNvSpPr>
              <a:spLocks noChangeShapeType="1"/>
            </p:cNvSpPr>
            <p:nvPr/>
          </p:nvSpPr>
          <p:spPr bwMode="auto">
            <a:xfrm>
              <a:off x="55932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89" name="Line 28"/>
            <p:cNvSpPr>
              <a:spLocks noChangeShapeType="1"/>
            </p:cNvSpPr>
            <p:nvPr/>
          </p:nvSpPr>
          <p:spPr bwMode="auto">
            <a:xfrm>
              <a:off x="62028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90" name="Line 29"/>
            <p:cNvSpPr>
              <a:spLocks noChangeShapeType="1"/>
            </p:cNvSpPr>
            <p:nvPr/>
          </p:nvSpPr>
          <p:spPr bwMode="auto">
            <a:xfrm>
              <a:off x="6812434" y="3629025"/>
              <a:ext cx="0" cy="50800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sp>
          <p:nvSpPr>
            <p:cNvPr id="88091" name="Line 30"/>
            <p:cNvSpPr>
              <a:spLocks noChangeShapeType="1"/>
            </p:cNvSpPr>
            <p:nvPr/>
          </p:nvSpPr>
          <p:spPr bwMode="auto">
            <a:xfrm>
              <a:off x="7422034" y="3629025"/>
              <a:ext cx="0" cy="50800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sp>
        <p:nvSpPr>
          <p:cNvPr id="88092" name="Rectangle 31"/>
          <p:cNvSpPr>
            <a:spLocks noChangeArrowheads="1"/>
          </p:cNvSpPr>
          <p:nvPr/>
        </p:nvSpPr>
        <p:spPr bwMode="auto">
          <a:xfrm>
            <a:off x="804863" y="187325"/>
            <a:ext cx="43021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直接定址法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31"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5559" name="Rectangle 87"/>
          <p:cNvSpPr>
            <a:spLocks noChangeArrowheads="1"/>
          </p:cNvSpPr>
          <p:nvPr/>
        </p:nvSpPr>
        <p:spPr bwMode="auto">
          <a:xfrm>
            <a:off x="827088" y="1052513"/>
            <a:ext cx="82804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Hash(key)=key  mod  p    (p</a:t>
            </a:r>
            <a:r>
              <a:rPr kumimoji="0" lang="zh-CN" altLang="en-US" sz="3200" b="0" i="0" u="none" strike="noStrike" kern="1200" cap="none" spc="0" normalizeH="0" baseline="0" noProof="0" dirty="0">
                <a:ln>
                  <a:noFill/>
                </a:ln>
                <a:solidFill>
                  <a:srgbClr val="FF3300"/>
                </a:solidFill>
                <a:effectLst/>
                <a:uLnTx/>
                <a:uFillTx/>
                <a:latin typeface="+mn-lt"/>
                <a:ea typeface="+mn-ea"/>
                <a:cs typeface="+mn-ea"/>
                <a:sym typeface="+mn-lt"/>
              </a:rPr>
              <a:t>是一个整数</a:t>
            </a:r>
            <a:r>
              <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rPr>
              <a:t>)</a:t>
            </a:r>
            <a:endParaRPr kumimoji="0" lang="en-US" altLang="zh-CN" sz="32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745560" name="Rectangle 88"/>
          <p:cNvSpPr>
            <a:spLocks noChangeArrowheads="1"/>
          </p:cNvSpPr>
          <p:nvPr/>
        </p:nvSpPr>
        <p:spPr bwMode="auto">
          <a:xfrm>
            <a:off x="827088" y="198438"/>
            <a:ext cx="66929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除留余数法 （最常用重点掌握）</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6" name="Rectangle 5"/>
          <p:cNvSpPr>
            <a:spLocks noChangeArrowheads="1"/>
          </p:cNvSpPr>
          <p:nvPr/>
        </p:nvSpPr>
        <p:spPr bwMode="auto">
          <a:xfrm>
            <a:off x="1254125" y="4810125"/>
            <a:ext cx="28527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如何选取合适的</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p</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7" name="Rectangle 6"/>
          <p:cNvSpPr>
            <a:spLocks noChangeArrowheads="1"/>
          </p:cNvSpPr>
          <p:nvPr/>
        </p:nvSpPr>
        <p:spPr bwMode="auto">
          <a:xfrm>
            <a:off x="5043488" y="4660900"/>
            <a:ext cx="28209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设表长为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，取</a:t>
            </a:r>
            <a:r>
              <a:rPr kumimoji="0" lang="en-US" altLang="zh-CN" sz="2400" b="0" i="0" u="none" strike="noStrike" kern="1200" cap="none" spc="0" normalizeH="0" baseline="0" noProof="0" dirty="0" err="1">
                <a:ln>
                  <a:noFill/>
                </a:ln>
                <a:solidFill>
                  <a:schemeClr val="tx1"/>
                </a:solidFill>
                <a:effectLst/>
                <a:uLnTx/>
                <a:uFillTx/>
                <a:latin typeface="+mn-lt"/>
                <a:ea typeface="+mn-ea"/>
                <a:cs typeface="+mn-ea"/>
                <a:sym typeface="+mn-lt"/>
              </a:rPr>
              <a:t>p≤m</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且为质数</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8" name="组合 7"/>
          <p:cNvGrpSpPr/>
          <p:nvPr/>
        </p:nvGrpSpPr>
        <p:grpSpPr>
          <a:xfrm>
            <a:off x="5043488" y="2112963"/>
            <a:ext cx="2711450" cy="2270125"/>
            <a:chOff x="4561682" y="2200808"/>
            <a:chExt cx="3219450" cy="2697163"/>
          </a:xfrm>
        </p:grpSpPr>
        <p:sp>
          <p:nvSpPr>
            <p:cNvPr id="9" name="i$liḋe-Oval 12"/>
            <p:cNvSpPr/>
            <p:nvPr/>
          </p:nvSpPr>
          <p:spPr bwMode="auto">
            <a:xfrm>
              <a:off x="4997099" y="2200808"/>
              <a:ext cx="2284528" cy="2284100"/>
            </a:xfrm>
            <a:prstGeom prst="ellipse">
              <a:avLst/>
            </a:prstGeom>
            <a:solidFill>
              <a:schemeClr val="accent1"/>
            </a:solidFill>
            <a:ln w="50800">
              <a:solidFill>
                <a:schemeClr val="tx1">
                  <a:alpha val="0"/>
                </a:schemeClr>
              </a:solidFill>
              <a:miter lim="800000"/>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mn-lt"/>
                  <a:ea typeface="+mn-ea"/>
                  <a:cs typeface="+mn-ea"/>
                  <a:sym typeface="+mn-lt"/>
                </a:rPr>
                <a:t>技巧：</a:t>
              </a:r>
              <a:endParaRPr kumimoji="0" lang="zh-CN" altLang="en-US" sz="28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0" name="i$liḋe-Oval 14"/>
            <p:cNvSpPr/>
            <p:nvPr/>
          </p:nvSpPr>
          <p:spPr bwMode="auto">
            <a:xfrm>
              <a:off x="4561682" y="3047679"/>
              <a:ext cx="326091" cy="326301"/>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1" name="i$liḋe-Oval 15"/>
            <p:cNvSpPr/>
            <p:nvPr/>
          </p:nvSpPr>
          <p:spPr bwMode="auto">
            <a:xfrm>
              <a:off x="5877359" y="4354766"/>
              <a:ext cx="544742" cy="543205"/>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2" name="i$liḋe-Oval 16"/>
            <p:cNvSpPr/>
            <p:nvPr/>
          </p:nvSpPr>
          <p:spPr bwMode="auto">
            <a:xfrm>
              <a:off x="6857519" y="2221555"/>
              <a:ext cx="173413" cy="175410"/>
            </a:xfrm>
            <a:prstGeom prst="ellipse">
              <a:avLst/>
            </a:prstGeom>
            <a:solidFill>
              <a:schemeClr val="accent1">
                <a:lumMod val="40000"/>
                <a:lumOff val="60000"/>
                <a:alpha val="20000"/>
              </a:schemeClr>
            </a:solidFill>
            <a:ln w="50800">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3" name="i$liḋe-Oval 17"/>
            <p:cNvSpPr/>
            <p:nvPr/>
          </p:nvSpPr>
          <p:spPr bwMode="auto">
            <a:xfrm>
              <a:off x="7117639" y="3907753"/>
              <a:ext cx="403374" cy="403631"/>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i$liḋe-Oval 18"/>
            <p:cNvSpPr/>
            <p:nvPr/>
          </p:nvSpPr>
          <p:spPr bwMode="auto">
            <a:xfrm>
              <a:off x="7292936" y="2940170"/>
              <a:ext cx="488196" cy="488507"/>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5" name="组合 14"/>
          <p:cNvGrpSpPr/>
          <p:nvPr/>
        </p:nvGrpSpPr>
        <p:grpSpPr>
          <a:xfrm>
            <a:off x="757238" y="1947863"/>
            <a:ext cx="3000375" cy="2557462"/>
            <a:chOff x="755650" y="1929345"/>
            <a:chExt cx="3562350" cy="3037682"/>
          </a:xfrm>
        </p:grpSpPr>
        <p:sp>
          <p:nvSpPr>
            <p:cNvPr id="16" name="i$liḋe-Oval 4"/>
            <p:cNvSpPr/>
            <p:nvPr/>
          </p:nvSpPr>
          <p:spPr bwMode="auto">
            <a:xfrm>
              <a:off x="1560477" y="2263094"/>
              <a:ext cx="2222228" cy="2223109"/>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mn-lt"/>
                  <a:ea typeface="+mn-ea"/>
                  <a:cs typeface="+mn-ea"/>
                  <a:sym typeface="+mn-lt"/>
                </a:rPr>
                <a:t>关键：</a:t>
              </a:r>
              <a:endParaRPr kumimoji="0" lang="en-US" altLang="zh-CN" sz="28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7" name="i$liḋe-Oval 6"/>
            <p:cNvSpPr/>
            <p:nvPr/>
          </p:nvSpPr>
          <p:spPr bwMode="auto">
            <a:xfrm>
              <a:off x="3967420" y="3601861"/>
              <a:ext cx="350580" cy="348834"/>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8" name="i$liḋe-Oval 7"/>
            <p:cNvSpPr/>
            <p:nvPr/>
          </p:nvSpPr>
          <p:spPr bwMode="auto">
            <a:xfrm>
              <a:off x="1524665" y="3835674"/>
              <a:ext cx="348695" cy="348834"/>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9" name="i$liḋe-Oval 8"/>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0" name="i$liḋe-Oval 9"/>
            <p:cNvSpPr/>
            <p:nvPr/>
          </p:nvSpPr>
          <p:spPr bwMode="auto">
            <a:xfrm>
              <a:off x="2485934" y="1929345"/>
              <a:ext cx="201677" cy="201757"/>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 name="i$liḋe-Oval 10"/>
            <p:cNvSpPr/>
            <p:nvPr/>
          </p:nvSpPr>
          <p:spPr bwMode="auto">
            <a:xfrm>
              <a:off x="755650" y="3109723"/>
              <a:ext cx="433513" cy="435570"/>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5559">
                                            <p:txEl>
                                              <p:charRg st="0" end="3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559" grpId="0" build="p"/>
      <p:bldP spid="6" grpId="0"/>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0997" name="Rectangle 5"/>
          <p:cNvSpPr>
            <a:spLocks noChangeArrowheads="1"/>
          </p:cNvSpPr>
          <p:nvPr/>
        </p:nvSpPr>
        <p:spPr bwMode="auto">
          <a:xfrm>
            <a:off x="728663" y="3725863"/>
            <a:ext cx="1806575" cy="14938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n-lt"/>
                <a:ea typeface="+mn-ea"/>
                <a:cs typeface="+mn-ea"/>
                <a:sym typeface="+mn-lt"/>
              </a:rPr>
              <a:t>① </a:t>
            </a: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执行速度（即计算哈希函数所需时间）；</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0115" name="Rectangle 6"/>
          <p:cNvSpPr>
            <a:spLocks noChangeArrowheads="1"/>
          </p:cNvSpPr>
          <p:nvPr/>
        </p:nvSpPr>
        <p:spPr bwMode="auto">
          <a:xfrm>
            <a:off x="971550" y="219075"/>
            <a:ext cx="496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构造哈希函数考虑的因素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80999" name="AutoShape 7">
            <a:hlinkClick r:id="rId1" action="ppaction://hlinksldjump" highlightClick="1"/>
          </p:cNvPr>
          <p:cNvSpPr>
            <a:spLocks noChangeArrowheads="1"/>
          </p:cNvSpPr>
          <p:nvPr/>
        </p:nvSpPr>
        <p:spPr bwMode="auto">
          <a:xfrm flipH="1">
            <a:off x="8001000" y="5791200"/>
            <a:ext cx="533400" cy="457200"/>
          </a:xfrm>
          <a:prstGeom prst="actionButtonForwardNext">
            <a:avLst/>
          </a:prstGeom>
          <a:solidFill>
            <a:srgbClr val="76AEDD"/>
          </a:solidFill>
          <a:ln w="9525">
            <a:solidFill>
              <a:srgbClr val="3366FF"/>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bg1"/>
              </a:solidFill>
              <a:effectLst/>
              <a:uLnTx/>
              <a:uFillTx/>
              <a:latin typeface="+mn-lt"/>
              <a:ea typeface="+mn-ea"/>
              <a:cs typeface="+mn-ea"/>
              <a:sym typeface="+mn-lt"/>
            </a:endParaRPr>
          </a:p>
        </p:txBody>
      </p:sp>
      <p:grpSp>
        <p:nvGrpSpPr>
          <p:cNvPr id="6" name="组合 5"/>
          <p:cNvGrpSpPr/>
          <p:nvPr/>
        </p:nvGrpSpPr>
        <p:grpSpPr>
          <a:xfrm>
            <a:off x="728663" y="1579563"/>
            <a:ext cx="7797800" cy="1831975"/>
            <a:chOff x="1061484" y="2189572"/>
            <a:chExt cx="10069030" cy="2365123"/>
          </a:xfrm>
        </p:grpSpPr>
        <p:sp>
          <p:nvSpPr>
            <p:cNvPr id="7" name="íṩľíḍè-Freeform: Shape 1"/>
            <p:cNvSpPr/>
            <p:nvPr/>
          </p:nvSpPr>
          <p:spPr bwMode="auto">
            <a:xfrm>
              <a:off x="8373419" y="2189572"/>
              <a:ext cx="2757095" cy="2361024"/>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rgbClr val="4BACC6"/>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íṩľíḍè-Freeform: Shape 2"/>
            <p:cNvSpPr/>
            <p:nvPr/>
          </p:nvSpPr>
          <p:spPr bwMode="auto">
            <a:xfrm>
              <a:off x="8373419" y="2732689"/>
              <a:ext cx="979845" cy="1282987"/>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rgbClr val="4BACC6">
                <a:lumMod val="75000"/>
                <a:alpha val="50000"/>
              </a:srgb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9" name="íṩľíḍè-Freeform: Shape 3"/>
            <p:cNvSpPr/>
            <p:nvPr/>
          </p:nvSpPr>
          <p:spPr bwMode="auto">
            <a:xfrm>
              <a:off x="6462928" y="2189572"/>
              <a:ext cx="2757095" cy="2361024"/>
            </a:xfrm>
            <a:custGeom>
              <a:avLst/>
              <a:gdLst>
                <a:gd name="T0" fmla="*/ 317 w 332"/>
                <a:gd name="T1" fmla="*/ 168 h 282"/>
                <a:gd name="T2" fmla="*/ 317 w 332"/>
                <a:gd name="T3" fmla="*/ 114 h 282"/>
                <a:gd name="T4" fmla="*/ 219 w 332"/>
                <a:gd name="T5" fmla="*/ 15 h 282"/>
                <a:gd name="T6" fmla="*/ 191 w 332"/>
                <a:gd name="T7" fmla="*/ 26 h 282"/>
                <a:gd name="T8" fmla="*/ 191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1 w 332"/>
                <a:gd name="T23" fmla="*/ 256 h 282"/>
                <a:gd name="T24" fmla="*/ 191 w 332"/>
                <a:gd name="T25" fmla="*/ 256 h 282"/>
                <a:gd name="T26" fmla="*/ 219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9" y="15"/>
                    <a:pt x="219" y="15"/>
                    <a:pt x="219" y="15"/>
                  </a:cubicBezTo>
                  <a:cubicBezTo>
                    <a:pt x="204" y="0"/>
                    <a:pt x="191" y="5"/>
                    <a:pt x="191" y="26"/>
                  </a:cubicBezTo>
                  <a:cubicBezTo>
                    <a:pt x="191" y="26"/>
                    <a:pt x="191" y="26"/>
                    <a:pt x="191" y="26"/>
                  </a:cubicBezTo>
                  <a:cubicBezTo>
                    <a:pt x="191"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1" y="235"/>
                    <a:pt x="191" y="256"/>
                  </a:cubicBezTo>
                  <a:cubicBezTo>
                    <a:pt x="191" y="256"/>
                    <a:pt x="191" y="256"/>
                    <a:pt x="191" y="256"/>
                  </a:cubicBezTo>
                  <a:cubicBezTo>
                    <a:pt x="191" y="277"/>
                    <a:pt x="204" y="282"/>
                    <a:pt x="219" y="267"/>
                  </a:cubicBezTo>
                  <a:lnTo>
                    <a:pt x="317" y="168"/>
                  </a:lnTo>
                  <a:close/>
                </a:path>
              </a:pathLst>
            </a:custGeom>
            <a:solidFill>
              <a:srgbClr val="8064A2"/>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0" name="íṩľíḍè-Freeform: Shape 4"/>
            <p:cNvSpPr/>
            <p:nvPr/>
          </p:nvSpPr>
          <p:spPr bwMode="auto">
            <a:xfrm>
              <a:off x="6462928" y="2732689"/>
              <a:ext cx="988044" cy="1282987"/>
            </a:xfrm>
            <a:custGeom>
              <a:avLst/>
              <a:gdLst>
                <a:gd name="T0" fmla="*/ 0 w 119"/>
                <a:gd name="T1" fmla="*/ 38 h 153"/>
                <a:gd name="T2" fmla="*/ 0 w 119"/>
                <a:gd name="T3" fmla="*/ 114 h 153"/>
                <a:gd name="T4" fmla="*/ 39 w 119"/>
                <a:gd name="T5" fmla="*/ 153 h 153"/>
                <a:gd name="T6" fmla="*/ 54 w 119"/>
                <a:gd name="T7" fmla="*/ 153 h 153"/>
                <a:gd name="T8" fmla="*/ 104 w 119"/>
                <a:gd name="T9" fmla="*/ 103 h 153"/>
                <a:gd name="T10" fmla="*/ 104 w 119"/>
                <a:gd name="T11" fmla="*/ 49 h 153"/>
                <a:gd name="T12" fmla="*/ 54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4" y="153"/>
                    <a:pt x="54" y="153"/>
                    <a:pt x="54" y="153"/>
                  </a:cubicBezTo>
                  <a:cubicBezTo>
                    <a:pt x="104" y="103"/>
                    <a:pt x="104" y="103"/>
                    <a:pt x="104" y="103"/>
                  </a:cubicBezTo>
                  <a:cubicBezTo>
                    <a:pt x="119" y="88"/>
                    <a:pt x="119" y="64"/>
                    <a:pt x="104" y="49"/>
                  </a:cubicBezTo>
                  <a:cubicBezTo>
                    <a:pt x="54" y="0"/>
                    <a:pt x="54" y="0"/>
                    <a:pt x="54" y="0"/>
                  </a:cubicBezTo>
                  <a:cubicBezTo>
                    <a:pt x="39" y="0"/>
                    <a:pt x="39" y="0"/>
                    <a:pt x="39" y="0"/>
                  </a:cubicBezTo>
                  <a:cubicBezTo>
                    <a:pt x="18" y="0"/>
                    <a:pt x="0" y="17"/>
                    <a:pt x="0" y="38"/>
                  </a:cubicBezTo>
                  <a:close/>
                </a:path>
              </a:pathLst>
            </a:custGeom>
            <a:solidFill>
              <a:srgbClr val="8064A2">
                <a:lumMod val="75000"/>
                <a:alpha val="50000"/>
              </a:srgb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1" name="íṩľíḍè-Freeform: Shape 5"/>
            <p:cNvSpPr/>
            <p:nvPr/>
          </p:nvSpPr>
          <p:spPr bwMode="auto">
            <a:xfrm>
              <a:off x="4560635" y="2189572"/>
              <a:ext cx="2757095" cy="2361024"/>
            </a:xfrm>
            <a:custGeom>
              <a:avLst/>
              <a:gdLst>
                <a:gd name="T0" fmla="*/ 317 w 332"/>
                <a:gd name="T1" fmla="*/ 168 h 282"/>
                <a:gd name="T2" fmla="*/ 317 w 332"/>
                <a:gd name="T3" fmla="*/ 114 h 282"/>
                <a:gd name="T4" fmla="*/ 218 w 332"/>
                <a:gd name="T5" fmla="*/ 15 h 282"/>
                <a:gd name="T6" fmla="*/ 191 w 332"/>
                <a:gd name="T7" fmla="*/ 26 h 282"/>
                <a:gd name="T8" fmla="*/ 191 w 332"/>
                <a:gd name="T9" fmla="*/ 26 h 282"/>
                <a:gd name="T10" fmla="*/ 153 w 332"/>
                <a:gd name="T11" fmla="*/ 65 h 282"/>
                <a:gd name="T12" fmla="*/ 38 w 332"/>
                <a:gd name="T13" fmla="*/ 65 h 282"/>
                <a:gd name="T14" fmla="*/ 0 w 332"/>
                <a:gd name="T15" fmla="*/ 103 h 282"/>
                <a:gd name="T16" fmla="*/ 0 w 332"/>
                <a:gd name="T17" fmla="*/ 179 h 282"/>
                <a:gd name="T18" fmla="*/ 38 w 332"/>
                <a:gd name="T19" fmla="*/ 218 h 282"/>
                <a:gd name="T20" fmla="*/ 153 w 332"/>
                <a:gd name="T21" fmla="*/ 218 h 282"/>
                <a:gd name="T22" fmla="*/ 191 w 332"/>
                <a:gd name="T23" fmla="*/ 256 h 282"/>
                <a:gd name="T24" fmla="*/ 191 w 332"/>
                <a:gd name="T25" fmla="*/ 256 h 282"/>
                <a:gd name="T26" fmla="*/ 218 w 332"/>
                <a:gd name="T27" fmla="*/ 267 h 282"/>
                <a:gd name="T28" fmla="*/ 317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7" y="168"/>
                  </a:moveTo>
                  <a:cubicBezTo>
                    <a:pt x="332" y="153"/>
                    <a:pt x="332" y="129"/>
                    <a:pt x="317" y="114"/>
                  </a:cubicBezTo>
                  <a:cubicBezTo>
                    <a:pt x="218" y="15"/>
                    <a:pt x="218" y="15"/>
                    <a:pt x="218" y="15"/>
                  </a:cubicBezTo>
                  <a:cubicBezTo>
                    <a:pt x="203" y="0"/>
                    <a:pt x="191" y="5"/>
                    <a:pt x="191" y="26"/>
                  </a:cubicBezTo>
                  <a:cubicBezTo>
                    <a:pt x="191" y="26"/>
                    <a:pt x="191" y="26"/>
                    <a:pt x="191" y="26"/>
                  </a:cubicBezTo>
                  <a:cubicBezTo>
                    <a:pt x="191" y="47"/>
                    <a:pt x="174" y="65"/>
                    <a:pt x="153" y="65"/>
                  </a:cubicBezTo>
                  <a:cubicBezTo>
                    <a:pt x="38" y="65"/>
                    <a:pt x="38" y="65"/>
                    <a:pt x="38" y="65"/>
                  </a:cubicBezTo>
                  <a:cubicBezTo>
                    <a:pt x="17" y="65"/>
                    <a:pt x="0" y="82"/>
                    <a:pt x="0" y="103"/>
                  </a:cubicBezTo>
                  <a:cubicBezTo>
                    <a:pt x="0" y="179"/>
                    <a:pt x="0" y="179"/>
                    <a:pt x="0" y="179"/>
                  </a:cubicBezTo>
                  <a:cubicBezTo>
                    <a:pt x="0" y="200"/>
                    <a:pt x="17" y="218"/>
                    <a:pt x="38" y="218"/>
                  </a:cubicBezTo>
                  <a:cubicBezTo>
                    <a:pt x="153" y="218"/>
                    <a:pt x="153" y="218"/>
                    <a:pt x="153" y="218"/>
                  </a:cubicBezTo>
                  <a:cubicBezTo>
                    <a:pt x="174" y="218"/>
                    <a:pt x="191" y="235"/>
                    <a:pt x="191" y="256"/>
                  </a:cubicBezTo>
                  <a:cubicBezTo>
                    <a:pt x="191" y="256"/>
                    <a:pt x="191" y="256"/>
                    <a:pt x="191" y="256"/>
                  </a:cubicBezTo>
                  <a:cubicBezTo>
                    <a:pt x="191" y="277"/>
                    <a:pt x="203" y="282"/>
                    <a:pt x="218" y="267"/>
                  </a:cubicBezTo>
                  <a:lnTo>
                    <a:pt x="317" y="168"/>
                  </a:lnTo>
                  <a:close/>
                </a:path>
              </a:pathLst>
            </a:custGeom>
            <a:solidFill>
              <a:srgbClr val="9BBB59"/>
            </a:solidFill>
            <a:ln>
              <a:noFill/>
            </a:ln>
            <a:effectLst/>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2" name="íṩľíḍè-Freeform: Shape 6"/>
            <p:cNvSpPr/>
            <p:nvPr/>
          </p:nvSpPr>
          <p:spPr bwMode="auto">
            <a:xfrm>
              <a:off x="4560635" y="2732689"/>
              <a:ext cx="979845" cy="1282987"/>
            </a:xfrm>
            <a:custGeom>
              <a:avLst/>
              <a:gdLst>
                <a:gd name="T0" fmla="*/ 0 w 118"/>
                <a:gd name="T1" fmla="*/ 38 h 153"/>
                <a:gd name="T2" fmla="*/ 0 w 118"/>
                <a:gd name="T3" fmla="*/ 114 h 153"/>
                <a:gd name="T4" fmla="*/ 38 w 118"/>
                <a:gd name="T5" fmla="*/ 153 h 153"/>
                <a:gd name="T6" fmla="*/ 54 w 118"/>
                <a:gd name="T7" fmla="*/ 153 h 153"/>
                <a:gd name="T8" fmla="*/ 103 w 118"/>
                <a:gd name="T9" fmla="*/ 103 h 153"/>
                <a:gd name="T10" fmla="*/ 103 w 118"/>
                <a:gd name="T11" fmla="*/ 49 h 153"/>
                <a:gd name="T12" fmla="*/ 54 w 118"/>
                <a:gd name="T13" fmla="*/ 0 h 153"/>
                <a:gd name="T14" fmla="*/ 38 w 118"/>
                <a:gd name="T15" fmla="*/ 0 h 153"/>
                <a:gd name="T16" fmla="*/ 0 w 118"/>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53">
                  <a:moveTo>
                    <a:pt x="0" y="38"/>
                  </a:moveTo>
                  <a:cubicBezTo>
                    <a:pt x="0" y="114"/>
                    <a:pt x="0" y="114"/>
                    <a:pt x="0" y="114"/>
                  </a:cubicBezTo>
                  <a:cubicBezTo>
                    <a:pt x="0" y="135"/>
                    <a:pt x="17" y="153"/>
                    <a:pt x="38" y="153"/>
                  </a:cubicBezTo>
                  <a:cubicBezTo>
                    <a:pt x="54" y="153"/>
                    <a:pt x="54" y="153"/>
                    <a:pt x="54" y="153"/>
                  </a:cubicBezTo>
                  <a:cubicBezTo>
                    <a:pt x="103" y="103"/>
                    <a:pt x="103" y="103"/>
                    <a:pt x="103" y="103"/>
                  </a:cubicBezTo>
                  <a:cubicBezTo>
                    <a:pt x="118" y="88"/>
                    <a:pt x="118" y="64"/>
                    <a:pt x="103" y="49"/>
                  </a:cubicBezTo>
                  <a:cubicBezTo>
                    <a:pt x="54" y="0"/>
                    <a:pt x="54" y="0"/>
                    <a:pt x="54" y="0"/>
                  </a:cubicBezTo>
                  <a:cubicBezTo>
                    <a:pt x="38" y="0"/>
                    <a:pt x="38" y="0"/>
                    <a:pt x="38" y="0"/>
                  </a:cubicBezTo>
                  <a:cubicBezTo>
                    <a:pt x="17" y="0"/>
                    <a:pt x="0" y="17"/>
                    <a:pt x="0" y="38"/>
                  </a:cubicBezTo>
                  <a:close/>
                </a:path>
              </a:pathLst>
            </a:custGeom>
            <a:solidFill>
              <a:srgbClr val="9BBB59">
                <a:lumMod val="75000"/>
                <a:alpha val="50000"/>
              </a:srgb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3" name="íṩľíḍè-Freeform: Shape 7"/>
            <p:cNvSpPr/>
            <p:nvPr/>
          </p:nvSpPr>
          <p:spPr bwMode="auto">
            <a:xfrm>
              <a:off x="2650143" y="2193671"/>
              <a:ext cx="2757095" cy="2361024"/>
            </a:xfrm>
            <a:custGeom>
              <a:avLst/>
              <a:gdLst>
                <a:gd name="T0" fmla="*/ 318 w 332"/>
                <a:gd name="T1" fmla="*/ 168 h 282"/>
                <a:gd name="T2" fmla="*/ 318 w 332"/>
                <a:gd name="T3" fmla="*/ 114 h 282"/>
                <a:gd name="T4" fmla="*/ 219 w 332"/>
                <a:gd name="T5" fmla="*/ 15 h 282"/>
                <a:gd name="T6" fmla="*/ 192 w 332"/>
                <a:gd name="T7" fmla="*/ 26 h 282"/>
                <a:gd name="T8" fmla="*/ 192 w 332"/>
                <a:gd name="T9" fmla="*/ 26 h 282"/>
                <a:gd name="T10" fmla="*/ 153 w 332"/>
                <a:gd name="T11" fmla="*/ 65 h 282"/>
                <a:gd name="T12" fmla="*/ 39 w 332"/>
                <a:gd name="T13" fmla="*/ 65 h 282"/>
                <a:gd name="T14" fmla="*/ 0 w 332"/>
                <a:gd name="T15" fmla="*/ 103 h 282"/>
                <a:gd name="T16" fmla="*/ 0 w 332"/>
                <a:gd name="T17" fmla="*/ 179 h 282"/>
                <a:gd name="T18" fmla="*/ 39 w 332"/>
                <a:gd name="T19" fmla="*/ 218 h 282"/>
                <a:gd name="T20" fmla="*/ 153 w 332"/>
                <a:gd name="T21" fmla="*/ 218 h 282"/>
                <a:gd name="T22" fmla="*/ 192 w 332"/>
                <a:gd name="T23" fmla="*/ 256 h 282"/>
                <a:gd name="T24" fmla="*/ 192 w 332"/>
                <a:gd name="T25" fmla="*/ 256 h 282"/>
                <a:gd name="T26" fmla="*/ 219 w 332"/>
                <a:gd name="T27" fmla="*/ 267 h 282"/>
                <a:gd name="T28" fmla="*/ 318 w 332"/>
                <a:gd name="T29" fmla="*/ 1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2" h="282">
                  <a:moveTo>
                    <a:pt x="318" y="168"/>
                  </a:moveTo>
                  <a:cubicBezTo>
                    <a:pt x="332" y="153"/>
                    <a:pt x="332" y="129"/>
                    <a:pt x="318" y="114"/>
                  </a:cubicBezTo>
                  <a:cubicBezTo>
                    <a:pt x="219" y="15"/>
                    <a:pt x="219" y="15"/>
                    <a:pt x="219" y="15"/>
                  </a:cubicBezTo>
                  <a:cubicBezTo>
                    <a:pt x="204" y="0"/>
                    <a:pt x="192" y="5"/>
                    <a:pt x="192" y="26"/>
                  </a:cubicBezTo>
                  <a:cubicBezTo>
                    <a:pt x="192" y="26"/>
                    <a:pt x="192" y="26"/>
                    <a:pt x="192" y="26"/>
                  </a:cubicBezTo>
                  <a:cubicBezTo>
                    <a:pt x="192" y="47"/>
                    <a:pt x="174" y="65"/>
                    <a:pt x="153" y="65"/>
                  </a:cubicBezTo>
                  <a:cubicBezTo>
                    <a:pt x="39" y="65"/>
                    <a:pt x="39" y="65"/>
                    <a:pt x="39" y="65"/>
                  </a:cubicBezTo>
                  <a:cubicBezTo>
                    <a:pt x="18" y="65"/>
                    <a:pt x="0" y="82"/>
                    <a:pt x="0" y="103"/>
                  </a:cubicBezTo>
                  <a:cubicBezTo>
                    <a:pt x="0" y="179"/>
                    <a:pt x="0" y="179"/>
                    <a:pt x="0" y="179"/>
                  </a:cubicBezTo>
                  <a:cubicBezTo>
                    <a:pt x="0" y="200"/>
                    <a:pt x="18" y="218"/>
                    <a:pt x="39" y="218"/>
                  </a:cubicBezTo>
                  <a:cubicBezTo>
                    <a:pt x="153" y="218"/>
                    <a:pt x="153" y="218"/>
                    <a:pt x="153" y="218"/>
                  </a:cubicBezTo>
                  <a:cubicBezTo>
                    <a:pt x="174" y="218"/>
                    <a:pt x="192" y="235"/>
                    <a:pt x="192" y="256"/>
                  </a:cubicBezTo>
                  <a:cubicBezTo>
                    <a:pt x="192" y="256"/>
                    <a:pt x="192" y="256"/>
                    <a:pt x="192" y="256"/>
                  </a:cubicBezTo>
                  <a:cubicBezTo>
                    <a:pt x="192" y="277"/>
                    <a:pt x="204" y="282"/>
                    <a:pt x="219" y="267"/>
                  </a:cubicBezTo>
                  <a:lnTo>
                    <a:pt x="318" y="168"/>
                  </a:lnTo>
                  <a:close/>
                </a:path>
              </a:pathLst>
            </a:custGeom>
            <a:solidFill>
              <a:srgbClr val="C0504D"/>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4" name="íṩľíḍè-Freeform: Shape 8"/>
            <p:cNvSpPr/>
            <p:nvPr/>
          </p:nvSpPr>
          <p:spPr bwMode="auto">
            <a:xfrm>
              <a:off x="2650143" y="2736788"/>
              <a:ext cx="988044" cy="1280938"/>
            </a:xfrm>
            <a:custGeom>
              <a:avLst/>
              <a:gdLst>
                <a:gd name="T0" fmla="*/ 0 w 119"/>
                <a:gd name="T1" fmla="*/ 38 h 153"/>
                <a:gd name="T2" fmla="*/ 0 w 119"/>
                <a:gd name="T3" fmla="*/ 114 h 153"/>
                <a:gd name="T4" fmla="*/ 39 w 119"/>
                <a:gd name="T5" fmla="*/ 153 h 153"/>
                <a:gd name="T6" fmla="*/ 55 w 119"/>
                <a:gd name="T7" fmla="*/ 153 h 153"/>
                <a:gd name="T8" fmla="*/ 104 w 119"/>
                <a:gd name="T9" fmla="*/ 103 h 153"/>
                <a:gd name="T10" fmla="*/ 104 w 119"/>
                <a:gd name="T11" fmla="*/ 49 h 153"/>
                <a:gd name="T12" fmla="*/ 55 w 119"/>
                <a:gd name="T13" fmla="*/ 0 h 153"/>
                <a:gd name="T14" fmla="*/ 39 w 119"/>
                <a:gd name="T15" fmla="*/ 0 h 153"/>
                <a:gd name="T16" fmla="*/ 0 w 119"/>
                <a:gd name="T17" fmla="*/ 3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153">
                  <a:moveTo>
                    <a:pt x="0" y="38"/>
                  </a:moveTo>
                  <a:cubicBezTo>
                    <a:pt x="0" y="114"/>
                    <a:pt x="0" y="114"/>
                    <a:pt x="0" y="114"/>
                  </a:cubicBezTo>
                  <a:cubicBezTo>
                    <a:pt x="0" y="135"/>
                    <a:pt x="18" y="153"/>
                    <a:pt x="39" y="153"/>
                  </a:cubicBezTo>
                  <a:cubicBezTo>
                    <a:pt x="55" y="153"/>
                    <a:pt x="55" y="153"/>
                    <a:pt x="55" y="153"/>
                  </a:cubicBezTo>
                  <a:cubicBezTo>
                    <a:pt x="104" y="103"/>
                    <a:pt x="104" y="103"/>
                    <a:pt x="104" y="103"/>
                  </a:cubicBezTo>
                  <a:cubicBezTo>
                    <a:pt x="119" y="88"/>
                    <a:pt x="119" y="64"/>
                    <a:pt x="104" y="49"/>
                  </a:cubicBezTo>
                  <a:cubicBezTo>
                    <a:pt x="55" y="0"/>
                    <a:pt x="55" y="0"/>
                    <a:pt x="55" y="0"/>
                  </a:cubicBezTo>
                  <a:cubicBezTo>
                    <a:pt x="39" y="0"/>
                    <a:pt x="39" y="0"/>
                    <a:pt x="39" y="0"/>
                  </a:cubicBezTo>
                  <a:cubicBezTo>
                    <a:pt x="18" y="0"/>
                    <a:pt x="0" y="17"/>
                    <a:pt x="0" y="38"/>
                  </a:cubicBezTo>
                  <a:close/>
                </a:path>
              </a:pathLst>
            </a:custGeom>
            <a:solidFill>
              <a:srgbClr val="C0504D">
                <a:lumMod val="50000"/>
                <a:alpha val="20000"/>
              </a:srgbClr>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 name="íṩľíḍè-Freeform: Shape 9"/>
            <p:cNvSpPr/>
            <p:nvPr/>
          </p:nvSpPr>
          <p:spPr bwMode="auto">
            <a:xfrm>
              <a:off x="1061484" y="2242859"/>
              <a:ext cx="2412713" cy="2256499"/>
            </a:xfrm>
            <a:custGeom>
              <a:avLst/>
              <a:gdLst>
                <a:gd name="connsiteX0" fmla="*/ 1424916 w 2507091"/>
                <a:gd name="connsiteY0" fmla="*/ 112 h 2343942"/>
                <a:gd name="connsiteX1" fmla="*/ 1555542 w 2507091"/>
                <a:gd name="connsiteY1" fmla="*/ 75381 h 2343942"/>
                <a:gd name="connsiteX2" fmla="*/ 2409995 w 2507091"/>
                <a:gd name="connsiteY2" fmla="*/ 936988 h 2343942"/>
                <a:gd name="connsiteX3" fmla="*/ 2409995 w 2507091"/>
                <a:gd name="connsiteY3" fmla="*/ 1406955 h 2343942"/>
                <a:gd name="connsiteX4" fmla="*/ 1555542 w 2507091"/>
                <a:gd name="connsiteY4" fmla="*/ 2268563 h 2343942"/>
                <a:gd name="connsiteX5" fmla="*/ 1322510 w 2507091"/>
                <a:gd name="connsiteY5" fmla="*/ 2172828 h 2343942"/>
                <a:gd name="connsiteX6" fmla="*/ 994538 w 2507091"/>
                <a:gd name="connsiteY6" fmla="*/ 1842111 h 2343942"/>
                <a:gd name="connsiteX7" fmla="*/ 1992 w 2507091"/>
                <a:gd name="connsiteY7" fmla="*/ 1842111 h 2343942"/>
                <a:gd name="connsiteX8" fmla="*/ 0 w 2507091"/>
                <a:gd name="connsiteY8" fmla="*/ 1841897 h 2343942"/>
                <a:gd name="connsiteX9" fmla="*/ 8587 w 2507091"/>
                <a:gd name="connsiteY9" fmla="*/ 1841897 h 2343942"/>
                <a:gd name="connsiteX10" fmla="*/ 66848 w 2507091"/>
                <a:gd name="connsiteY10" fmla="*/ 1841897 h 2343942"/>
                <a:gd name="connsiteX11" fmla="*/ 489776 w 2507091"/>
                <a:gd name="connsiteY11" fmla="*/ 1406631 h 2343942"/>
                <a:gd name="connsiteX12" fmla="*/ 489776 w 2507091"/>
                <a:gd name="connsiteY12" fmla="*/ 936545 h 2343942"/>
                <a:gd name="connsiteX13" fmla="*/ 67674 w 2507091"/>
                <a:gd name="connsiteY13" fmla="*/ 510817 h 2343942"/>
                <a:gd name="connsiteX14" fmla="*/ 67395 w 2507091"/>
                <a:gd name="connsiteY14" fmla="*/ 510536 h 2343942"/>
                <a:gd name="connsiteX15" fmla="*/ 85108 w 2507091"/>
                <a:gd name="connsiteY15" fmla="*/ 510536 h 2343942"/>
                <a:gd name="connsiteX16" fmla="*/ 994538 w 2507091"/>
                <a:gd name="connsiteY16" fmla="*/ 510536 h 2343942"/>
                <a:gd name="connsiteX17" fmla="*/ 1322510 w 2507091"/>
                <a:gd name="connsiteY17" fmla="*/ 171115 h 2343942"/>
                <a:gd name="connsiteX18" fmla="*/ 1424916 w 2507091"/>
                <a:gd name="connsiteY18" fmla="*/ 112 h 2343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07091" h="2343942">
                  <a:moveTo>
                    <a:pt x="1424916" y="112"/>
                  </a:moveTo>
                  <a:cubicBezTo>
                    <a:pt x="1462086" y="1948"/>
                    <a:pt x="1506994" y="26426"/>
                    <a:pt x="1555542" y="75381"/>
                  </a:cubicBezTo>
                  <a:cubicBezTo>
                    <a:pt x="1555542" y="75381"/>
                    <a:pt x="1555542" y="75381"/>
                    <a:pt x="2409995" y="936988"/>
                  </a:cubicBezTo>
                  <a:cubicBezTo>
                    <a:pt x="2539457" y="1067534"/>
                    <a:pt x="2539457" y="1276409"/>
                    <a:pt x="2409995" y="1406955"/>
                  </a:cubicBezTo>
                  <a:lnTo>
                    <a:pt x="1555542" y="2268563"/>
                  </a:lnTo>
                  <a:cubicBezTo>
                    <a:pt x="1426080" y="2399109"/>
                    <a:pt x="1322510" y="2355594"/>
                    <a:pt x="1322510" y="2172828"/>
                  </a:cubicBezTo>
                  <a:cubicBezTo>
                    <a:pt x="1322510" y="1990063"/>
                    <a:pt x="1175785" y="1842111"/>
                    <a:pt x="994538" y="1842111"/>
                  </a:cubicBezTo>
                  <a:cubicBezTo>
                    <a:pt x="994538" y="1842111"/>
                    <a:pt x="994538" y="1842111"/>
                    <a:pt x="1992" y="1842111"/>
                  </a:cubicBezTo>
                  <a:lnTo>
                    <a:pt x="0" y="1841897"/>
                  </a:lnTo>
                  <a:lnTo>
                    <a:pt x="8587" y="1841897"/>
                  </a:lnTo>
                  <a:cubicBezTo>
                    <a:pt x="66848" y="1841897"/>
                    <a:pt x="66848" y="1841897"/>
                    <a:pt x="66848" y="1841897"/>
                  </a:cubicBezTo>
                  <a:cubicBezTo>
                    <a:pt x="489776" y="1406631"/>
                    <a:pt x="489776" y="1406631"/>
                    <a:pt x="489776" y="1406631"/>
                  </a:cubicBezTo>
                  <a:cubicBezTo>
                    <a:pt x="619244" y="1276052"/>
                    <a:pt x="619244" y="1067124"/>
                    <a:pt x="489776" y="936545"/>
                  </a:cubicBezTo>
                  <a:cubicBezTo>
                    <a:pt x="119714" y="563304"/>
                    <a:pt x="73456" y="516649"/>
                    <a:pt x="67674" y="510817"/>
                  </a:cubicBezTo>
                  <a:lnTo>
                    <a:pt x="67395" y="510536"/>
                  </a:lnTo>
                  <a:lnTo>
                    <a:pt x="85108" y="510536"/>
                  </a:lnTo>
                  <a:cubicBezTo>
                    <a:pt x="191971" y="510536"/>
                    <a:pt x="436231" y="510536"/>
                    <a:pt x="994538" y="510536"/>
                  </a:cubicBezTo>
                  <a:cubicBezTo>
                    <a:pt x="1175785" y="510536"/>
                    <a:pt x="1322510" y="353880"/>
                    <a:pt x="1322510" y="171115"/>
                  </a:cubicBezTo>
                  <a:cubicBezTo>
                    <a:pt x="1322510" y="56887"/>
                    <a:pt x="1362967" y="-2947"/>
                    <a:pt x="1424916" y="112"/>
                  </a:cubicBezTo>
                  <a:close/>
                </a:path>
              </a:pathLst>
            </a:custGeom>
            <a:solidFill>
              <a:srgbClr val="4F81BD"/>
            </a:solidFill>
            <a:ln>
              <a:noFill/>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6" name="íṩľíḍè-Oval 10"/>
            <p:cNvSpPr/>
            <p:nvPr/>
          </p:nvSpPr>
          <p:spPr>
            <a:xfrm>
              <a:off x="2000331" y="3046263"/>
              <a:ext cx="649813" cy="647642"/>
            </a:xfrm>
            <a:prstGeom prst="ellipse">
              <a:avLst/>
            </a:prstGeom>
            <a:solidFill>
              <a:srgbClr val="EEECE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íślíḋè-Freeform: Shape 11"/>
            <p:cNvSpPr/>
            <p:nvPr/>
          </p:nvSpPr>
          <p:spPr bwMode="auto">
            <a:xfrm>
              <a:off x="2203269" y="3267609"/>
              <a:ext cx="243937" cy="219296"/>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rgbClr val="4F81B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 name="íślíḋè-Oval 12"/>
            <p:cNvSpPr/>
            <p:nvPr/>
          </p:nvSpPr>
          <p:spPr>
            <a:xfrm>
              <a:off x="3914922" y="3046263"/>
              <a:ext cx="647763" cy="647642"/>
            </a:xfrm>
            <a:prstGeom prst="ellipse">
              <a:avLst/>
            </a:prstGeom>
            <a:solidFill>
              <a:srgbClr val="EEECE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íślíḋè-Freeform: Shape 13"/>
            <p:cNvSpPr/>
            <p:nvPr/>
          </p:nvSpPr>
          <p:spPr bwMode="auto">
            <a:xfrm>
              <a:off x="4113761" y="3255312"/>
              <a:ext cx="248037" cy="231593"/>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rgbClr val="C0504D"/>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 name="íślíḋè-Oval 14"/>
            <p:cNvSpPr/>
            <p:nvPr/>
          </p:nvSpPr>
          <p:spPr>
            <a:xfrm>
              <a:off x="5811064" y="3044213"/>
              <a:ext cx="647763" cy="647642"/>
            </a:xfrm>
            <a:prstGeom prst="ellipse">
              <a:avLst/>
            </a:prstGeom>
            <a:solidFill>
              <a:srgbClr val="EEECE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íślíḋè-Freeform: Shape 15"/>
            <p:cNvSpPr/>
            <p:nvPr/>
          </p:nvSpPr>
          <p:spPr bwMode="auto">
            <a:xfrm>
              <a:off x="6022203" y="3267609"/>
              <a:ext cx="221387" cy="223395"/>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rgbClr val="9BBB59"/>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2" name="íślíḋè-Oval 16"/>
            <p:cNvSpPr/>
            <p:nvPr/>
          </p:nvSpPr>
          <p:spPr>
            <a:xfrm>
              <a:off x="7723607" y="3044213"/>
              <a:ext cx="649813" cy="647642"/>
            </a:xfrm>
            <a:prstGeom prst="ellipse">
              <a:avLst/>
            </a:prstGeom>
            <a:solidFill>
              <a:srgbClr val="EEECE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íślíḋè-Freeform: Shape 17"/>
            <p:cNvSpPr/>
            <p:nvPr/>
          </p:nvSpPr>
          <p:spPr bwMode="auto">
            <a:xfrm>
              <a:off x="7926545" y="3269658"/>
              <a:ext cx="243937" cy="196752"/>
            </a:xfrm>
            <a:custGeom>
              <a:avLst/>
              <a:gdLst>
                <a:gd name="T0" fmla="*/ 339 w 399"/>
                <a:gd name="T1" fmla="*/ 60 h 320"/>
                <a:gd name="T2" fmla="*/ 319 w 399"/>
                <a:gd name="T3" fmla="*/ 40 h 320"/>
                <a:gd name="T4" fmla="*/ 80 w 399"/>
                <a:gd name="T5" fmla="*/ 40 h 320"/>
                <a:gd name="T6" fmla="*/ 60 w 399"/>
                <a:gd name="T7" fmla="*/ 60 h 320"/>
                <a:gd name="T8" fmla="*/ 60 w 399"/>
                <a:gd name="T9" fmla="*/ 80 h 320"/>
                <a:gd name="T10" fmla="*/ 339 w 399"/>
                <a:gd name="T11" fmla="*/ 80 h 320"/>
                <a:gd name="T12" fmla="*/ 339 w 399"/>
                <a:gd name="T13" fmla="*/ 60 h 320"/>
                <a:gd name="T14" fmla="*/ 279 w 399"/>
                <a:gd name="T15" fmla="*/ 0 h 320"/>
                <a:gd name="T16" fmla="*/ 120 w 399"/>
                <a:gd name="T17" fmla="*/ 0 h 320"/>
                <a:gd name="T18" fmla="*/ 100 w 399"/>
                <a:gd name="T19" fmla="*/ 20 h 320"/>
                <a:gd name="T20" fmla="*/ 299 w 399"/>
                <a:gd name="T21" fmla="*/ 20 h 320"/>
                <a:gd name="T22" fmla="*/ 279 w 399"/>
                <a:gd name="T23" fmla="*/ 0 h 320"/>
                <a:gd name="T24" fmla="*/ 379 w 399"/>
                <a:gd name="T25" fmla="*/ 80 h 320"/>
                <a:gd name="T26" fmla="*/ 367 w 399"/>
                <a:gd name="T27" fmla="*/ 68 h 320"/>
                <a:gd name="T28" fmla="*/ 367 w 399"/>
                <a:gd name="T29" fmla="*/ 100 h 320"/>
                <a:gd name="T30" fmla="*/ 32 w 399"/>
                <a:gd name="T31" fmla="*/ 100 h 320"/>
                <a:gd name="T32" fmla="*/ 32 w 399"/>
                <a:gd name="T33" fmla="*/ 68 h 320"/>
                <a:gd name="T34" fmla="*/ 21 w 399"/>
                <a:gd name="T35" fmla="*/ 80 h 320"/>
                <a:gd name="T36" fmla="*/ 5 w 399"/>
                <a:gd name="T37" fmla="*/ 120 h 320"/>
                <a:gd name="T38" fmla="*/ 36 w 399"/>
                <a:gd name="T39" fmla="*/ 300 h 320"/>
                <a:gd name="T40" fmla="*/ 60 w 399"/>
                <a:gd name="T41" fmla="*/ 320 h 320"/>
                <a:gd name="T42" fmla="*/ 339 w 399"/>
                <a:gd name="T43" fmla="*/ 320 h 320"/>
                <a:gd name="T44" fmla="*/ 363 w 399"/>
                <a:gd name="T45" fmla="*/ 300 h 320"/>
                <a:gd name="T46" fmla="*/ 394 w 399"/>
                <a:gd name="T47" fmla="*/ 120 h 320"/>
                <a:gd name="T48" fmla="*/ 379 w 399"/>
                <a:gd name="T49" fmla="*/ 80 h 320"/>
                <a:gd name="T50" fmla="*/ 279 w 399"/>
                <a:gd name="T51" fmla="*/ 188 h 320"/>
                <a:gd name="T52" fmla="*/ 259 w 399"/>
                <a:gd name="T53" fmla="*/ 208 h 320"/>
                <a:gd name="T54" fmla="*/ 140 w 399"/>
                <a:gd name="T55" fmla="*/ 208 h 320"/>
                <a:gd name="T56" fmla="*/ 120 w 399"/>
                <a:gd name="T57" fmla="*/ 188 h 320"/>
                <a:gd name="T58" fmla="*/ 120 w 399"/>
                <a:gd name="T59" fmla="*/ 148 h 320"/>
                <a:gd name="T60" fmla="*/ 148 w 399"/>
                <a:gd name="T61" fmla="*/ 148 h 320"/>
                <a:gd name="T62" fmla="*/ 148 w 399"/>
                <a:gd name="T63" fmla="*/ 180 h 320"/>
                <a:gd name="T64" fmla="*/ 251 w 399"/>
                <a:gd name="T65" fmla="*/ 180 h 320"/>
                <a:gd name="T66" fmla="*/ 251 w 399"/>
                <a:gd name="T67" fmla="*/ 148 h 320"/>
                <a:gd name="T68" fmla="*/ 279 w 399"/>
                <a:gd name="T69" fmla="*/ 148 h 320"/>
                <a:gd name="T70" fmla="*/ 279 w 399"/>
                <a:gd name="T71" fmla="*/ 18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rgbClr val="8064A2"/>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4" name="íślíḋè-Oval 18"/>
            <p:cNvSpPr/>
            <p:nvPr/>
          </p:nvSpPr>
          <p:spPr>
            <a:xfrm>
              <a:off x="9625899" y="3044213"/>
              <a:ext cx="649813" cy="647642"/>
            </a:xfrm>
            <a:prstGeom prst="ellipse">
              <a:avLst/>
            </a:prstGeom>
            <a:solidFill>
              <a:srgbClr val="EEECE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íślíḋè-Freeform: Shape 19"/>
            <p:cNvSpPr/>
            <p:nvPr/>
          </p:nvSpPr>
          <p:spPr bwMode="auto">
            <a:xfrm>
              <a:off x="9828837" y="3271708"/>
              <a:ext cx="243937" cy="194702"/>
            </a:xfrm>
            <a:custGeom>
              <a:avLst/>
              <a:gdLst>
                <a:gd name="T0" fmla="*/ 200 w 400"/>
                <a:gd name="T1" fmla="*/ 120 h 320"/>
                <a:gd name="T2" fmla="*/ 140 w 400"/>
                <a:gd name="T3" fmla="*/ 180 h 320"/>
                <a:gd name="T4" fmla="*/ 200 w 400"/>
                <a:gd name="T5" fmla="*/ 240 h 320"/>
                <a:gd name="T6" fmla="*/ 260 w 400"/>
                <a:gd name="T7" fmla="*/ 180 h 320"/>
                <a:gd name="T8" fmla="*/ 200 w 400"/>
                <a:gd name="T9" fmla="*/ 120 h 320"/>
                <a:gd name="T10" fmla="*/ 360 w 400"/>
                <a:gd name="T11" fmla="*/ 60 h 320"/>
                <a:gd name="T12" fmla="*/ 312 w 400"/>
                <a:gd name="T13" fmla="*/ 60 h 320"/>
                <a:gd name="T14" fmla="*/ 296 w 400"/>
                <a:gd name="T15" fmla="*/ 49 h 320"/>
                <a:gd name="T16" fmla="*/ 284 w 400"/>
                <a:gd name="T17" fmla="*/ 11 h 320"/>
                <a:gd name="T18" fmla="*/ 268 w 400"/>
                <a:gd name="T19" fmla="*/ 0 h 320"/>
                <a:gd name="T20" fmla="*/ 132 w 400"/>
                <a:gd name="T21" fmla="*/ 0 h 320"/>
                <a:gd name="T22" fmla="*/ 116 w 400"/>
                <a:gd name="T23" fmla="*/ 11 h 320"/>
                <a:gd name="T24" fmla="*/ 104 w 400"/>
                <a:gd name="T25" fmla="*/ 49 h 320"/>
                <a:gd name="T26" fmla="*/ 88 w 400"/>
                <a:gd name="T27" fmla="*/ 60 h 320"/>
                <a:gd name="T28" fmla="*/ 40 w 400"/>
                <a:gd name="T29" fmla="*/ 60 h 320"/>
                <a:gd name="T30" fmla="*/ 0 w 400"/>
                <a:gd name="T31" fmla="*/ 100 h 320"/>
                <a:gd name="T32" fmla="*/ 0 w 400"/>
                <a:gd name="T33" fmla="*/ 280 h 320"/>
                <a:gd name="T34" fmla="*/ 40 w 400"/>
                <a:gd name="T35" fmla="*/ 320 h 320"/>
                <a:gd name="T36" fmla="*/ 360 w 400"/>
                <a:gd name="T37" fmla="*/ 320 h 320"/>
                <a:gd name="T38" fmla="*/ 400 w 400"/>
                <a:gd name="T39" fmla="*/ 280 h 320"/>
                <a:gd name="T40" fmla="*/ 400 w 400"/>
                <a:gd name="T41" fmla="*/ 100 h 320"/>
                <a:gd name="T42" fmla="*/ 360 w 400"/>
                <a:gd name="T43" fmla="*/ 60 h 320"/>
                <a:gd name="T44" fmla="*/ 200 w 400"/>
                <a:gd name="T45" fmla="*/ 280 h 320"/>
                <a:gd name="T46" fmla="*/ 100 w 400"/>
                <a:gd name="T47" fmla="*/ 180 h 320"/>
                <a:gd name="T48" fmla="*/ 200 w 400"/>
                <a:gd name="T49" fmla="*/ 80 h 320"/>
                <a:gd name="T50" fmla="*/ 300 w 400"/>
                <a:gd name="T51" fmla="*/ 180 h 320"/>
                <a:gd name="T52" fmla="*/ 200 w 400"/>
                <a:gd name="T53" fmla="*/ 280 h 320"/>
                <a:gd name="T54" fmla="*/ 346 w 400"/>
                <a:gd name="T55" fmla="*/ 128 h 320"/>
                <a:gd name="T56" fmla="*/ 332 w 400"/>
                <a:gd name="T57" fmla="*/ 114 h 320"/>
                <a:gd name="T58" fmla="*/ 346 w 400"/>
                <a:gd name="T59" fmla="*/ 100 h 320"/>
                <a:gd name="T60" fmla="*/ 360 w 400"/>
                <a:gd name="T61" fmla="*/ 114 h 320"/>
                <a:gd name="T62" fmla="*/ 346 w 400"/>
                <a:gd name="T63" fmla="*/ 12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32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rgbClr val="4BACC6"/>
            </a:solid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sp>
        <p:nvSpPr>
          <p:cNvPr id="26" name="Rectangle 5"/>
          <p:cNvSpPr>
            <a:spLocks noChangeArrowheads="1"/>
          </p:cNvSpPr>
          <p:nvPr/>
        </p:nvSpPr>
        <p:spPr bwMode="auto">
          <a:xfrm>
            <a:off x="2579688" y="3725863"/>
            <a:ext cx="1357313" cy="11636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② 关键字的长度；</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7" name="Rectangle 5"/>
          <p:cNvSpPr>
            <a:spLocks noChangeArrowheads="1"/>
          </p:cNvSpPr>
          <p:nvPr/>
        </p:nvSpPr>
        <p:spPr bwMode="auto">
          <a:xfrm>
            <a:off x="3963988" y="3725863"/>
            <a:ext cx="1601788" cy="769938"/>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③ 哈希表的大小；</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8" name="Rectangle 5"/>
          <p:cNvSpPr>
            <a:spLocks noChangeArrowheads="1"/>
          </p:cNvSpPr>
          <p:nvPr/>
        </p:nvSpPr>
        <p:spPr bwMode="auto">
          <a:xfrm>
            <a:off x="5573713" y="3721100"/>
            <a:ext cx="1495425" cy="1154113"/>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④ 关键字的分布情况；</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29" name="Rectangle 5"/>
          <p:cNvSpPr>
            <a:spLocks noChangeArrowheads="1"/>
          </p:cNvSpPr>
          <p:nvPr/>
        </p:nvSpPr>
        <p:spPr bwMode="auto">
          <a:xfrm>
            <a:off x="7229475" y="3725863"/>
            <a:ext cx="1323975" cy="736600"/>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rPr>
              <a:t>⑤ 查找频率。</a:t>
            </a:r>
            <a:endParaRPr kumimoji="1"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980997">
                                            <p:txEl>
                                              <p:charRg st="0" end="21"/>
                                            </p:txEl>
                                          </p:spTgt>
                                        </p:tgtEl>
                                        <p:attrNameLst>
                                          <p:attrName>style.visibility</p:attrName>
                                        </p:attrNameLst>
                                      </p:cBhvr>
                                      <p:to>
                                        <p:strVal val="visible"/>
                                      </p:to>
                                    </p:set>
                                    <p:animEffect transition="in" filter="wipe(up)">
                                      <p:cBhvr>
                                        <p:cTn id="12" dur="500"/>
                                        <p:tgtEl>
                                          <p:spTgt spid="980997">
                                            <p:txEl>
                                              <p:charRg st="0" end="21"/>
                                            </p:txEl>
                                          </p:spTgt>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980999"/>
                                        </p:tgtEl>
                                        <p:attrNameLst>
                                          <p:attrName>style.visibility</p:attrName>
                                        </p:attrNameLst>
                                      </p:cBhvr>
                                      <p:to>
                                        <p:strVal val="visible"/>
                                      </p:to>
                                    </p:se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6">
                                            <p:txEl>
                                              <p:charRg st="0" end="10"/>
                                            </p:txEl>
                                          </p:spTgt>
                                        </p:tgtEl>
                                        <p:attrNameLst>
                                          <p:attrName>style.visibility</p:attrName>
                                        </p:attrNameLst>
                                      </p:cBhvr>
                                      <p:to>
                                        <p:strVal val="visible"/>
                                      </p:to>
                                    </p:set>
                                    <p:animEffect transition="in" filter="wipe(up)">
                                      <p:cBhvr>
                                        <p:cTn id="19" dur="500"/>
                                        <p:tgtEl>
                                          <p:spTgt spid="26">
                                            <p:txEl>
                                              <p:charRg st="0" end="10"/>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7">
                                            <p:txEl>
                                              <p:charRg st="0" end="10"/>
                                            </p:txEl>
                                          </p:spTgt>
                                        </p:tgtEl>
                                        <p:attrNameLst>
                                          <p:attrName>style.visibility</p:attrName>
                                        </p:attrNameLst>
                                      </p:cBhvr>
                                      <p:to>
                                        <p:strVal val="visible"/>
                                      </p:to>
                                    </p:set>
                                    <p:animEffect transition="in" filter="wipe(up)">
                                      <p:cBhvr>
                                        <p:cTn id="23" dur="500"/>
                                        <p:tgtEl>
                                          <p:spTgt spid="27">
                                            <p:txEl>
                                              <p:charRg st="0" end="1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8">
                                            <p:txEl>
                                              <p:charRg st="0" end="12"/>
                                            </p:txEl>
                                          </p:spTgt>
                                        </p:tgtEl>
                                        <p:attrNameLst>
                                          <p:attrName>style.visibility</p:attrName>
                                        </p:attrNameLst>
                                      </p:cBhvr>
                                      <p:to>
                                        <p:strVal val="visible"/>
                                      </p:to>
                                    </p:set>
                                    <p:animEffect transition="in" filter="wipe(up)">
                                      <p:cBhvr>
                                        <p:cTn id="27" dur="500"/>
                                        <p:tgtEl>
                                          <p:spTgt spid="28">
                                            <p:txEl>
                                              <p:charRg st="0" end="12"/>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9">
                                            <p:txEl>
                                              <p:charRg st="0" end="8"/>
                                            </p:txEl>
                                          </p:spTgt>
                                        </p:tgtEl>
                                        <p:attrNameLst>
                                          <p:attrName>style.visibility</p:attrName>
                                        </p:attrNameLst>
                                      </p:cBhvr>
                                      <p:to>
                                        <p:strVal val="visible"/>
                                      </p:to>
                                    </p:set>
                                    <p:animEffect transition="in" filter="wipe(up)">
                                      <p:cBhvr>
                                        <p:cTn id="31" dur="500"/>
                                        <p:tgtEl>
                                          <p:spTgt spid="29">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advAuto="1000" build="p"/>
      <p:bldP spid="980999" grpId="0" animBg="1"/>
      <p:bldP spid="26" grpId="0" advAuto="1000" build="p"/>
      <p:bldP spid="27" grpId="0" advAuto="1000" build="p"/>
      <p:bldP spid="28" grpId="0" advAuto="1000" build="p"/>
      <p:bldP spid="29" grpId="0" advAuto="100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98" name="Comment 78">
            <a:hlinkClick r:id="rId1" action="ppaction://hlinksldjump"/>
          </p:cNvPr>
          <p:cNvSpPr>
            <a:spLocks noChangeArrowheads="1"/>
          </p:cNvSpPr>
          <p:nvPr/>
        </p:nvSpPr>
        <p:spPr bwMode="auto">
          <a:xfrm>
            <a:off x="1177925" y="4324350"/>
            <a:ext cx="2600325" cy="522288"/>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hlinkClick r:id="" action="ppaction://hlinkshowjump?jump=nextslide"/>
              </a:rPr>
              <a:t>开放</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hlinkClick r:id="" action="ppaction://hlinkshowjump?jump=nextslide"/>
              </a:rPr>
              <a:t>定址法</a:t>
            </a:r>
            <a:endPar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91139" name="Rectangle 80"/>
          <p:cNvSpPr>
            <a:spLocks noChangeArrowheads="1"/>
          </p:cNvSpPr>
          <p:nvPr/>
        </p:nvSpPr>
        <p:spPr bwMode="auto">
          <a:xfrm>
            <a:off x="874713" y="214313"/>
            <a:ext cx="496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处理冲突的方法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747602" name="Comment 82">
            <a:hlinkClick r:id="rId2" action="ppaction://hlinksldjump"/>
          </p:cNvPr>
          <p:cNvSpPr>
            <a:spLocks noChangeArrowheads="1"/>
          </p:cNvSpPr>
          <p:nvPr/>
        </p:nvSpPr>
        <p:spPr bwMode="auto">
          <a:xfrm>
            <a:off x="5256213" y="4324350"/>
            <a:ext cx="2016125" cy="522288"/>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800" b="0" i="0" u="none" strike="noStrike" kern="1200" cap="none" spc="0" normalizeH="0" baseline="0" noProof="0" dirty="0">
                <a:ln>
                  <a:noFill/>
                </a:ln>
                <a:solidFill>
                  <a:schemeClr val="hlink"/>
                </a:solidFill>
                <a:effectLst/>
                <a:uLnTx/>
                <a:uFillTx/>
                <a:latin typeface="+mn-lt"/>
                <a:ea typeface="+mn-ea"/>
                <a:cs typeface="+mn-ea"/>
                <a:sym typeface="+mn-lt"/>
              </a:rPr>
              <a:t>2.</a:t>
            </a: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hlinkClick r:id="rId2" action="ppaction://hlinksldjump"/>
              </a:rPr>
              <a:t>链地址法</a:t>
            </a:r>
            <a:endPar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nvGrpSpPr>
          <p:cNvPr id="107525" name="组合 5"/>
          <p:cNvGrpSpPr/>
          <p:nvPr/>
        </p:nvGrpSpPr>
        <p:grpSpPr>
          <a:xfrm>
            <a:off x="5430838" y="2133600"/>
            <a:ext cx="1666875" cy="1914525"/>
            <a:chOff x="9271092" y="2217316"/>
            <a:chExt cx="1901376" cy="2181534"/>
          </a:xfrm>
        </p:grpSpPr>
        <p:sp>
          <p:nvSpPr>
            <p:cNvPr id="7" name="íṡľíḍè-Rectangle 30"/>
            <p:cNvSpPr/>
            <p:nvPr/>
          </p:nvSpPr>
          <p:spPr>
            <a:xfrm>
              <a:off x="9271092" y="2217316"/>
              <a:ext cx="1901376" cy="1901155"/>
            </a:xfrm>
            <a:prstGeom prst="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8" name="íṡľíḍè-Freeform: Shape 31"/>
            <p:cNvSpPr/>
            <p:nvPr/>
          </p:nvSpPr>
          <p:spPr>
            <a:xfrm rot="10800000">
              <a:off x="9271092" y="4028026"/>
              <a:ext cx="1901376" cy="370824"/>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8064A2">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0" name="îŝḷîḓé-Freeform: Shape 43"/>
            <p:cNvSpPr/>
            <p:nvPr/>
          </p:nvSpPr>
          <p:spPr bwMode="auto">
            <a:xfrm>
              <a:off x="9761828" y="2561007"/>
              <a:ext cx="838417" cy="837522"/>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ysClr val="window" lastClr="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nvGrpSpPr>
          <p:cNvPr id="107526" name="组合 10"/>
          <p:cNvGrpSpPr/>
          <p:nvPr/>
        </p:nvGrpSpPr>
        <p:grpSpPr>
          <a:xfrm>
            <a:off x="1647825" y="2133600"/>
            <a:ext cx="1668463" cy="1881188"/>
            <a:chOff x="3868751" y="2217316"/>
            <a:chExt cx="1901050" cy="2144115"/>
          </a:xfrm>
        </p:grpSpPr>
        <p:sp>
          <p:nvSpPr>
            <p:cNvPr id="12" name="íṡľíḍè-Rectangle 18"/>
            <p:cNvSpPr/>
            <p:nvPr/>
          </p:nvSpPr>
          <p:spPr>
            <a:xfrm>
              <a:off x="3868751" y="2217316"/>
              <a:ext cx="1901050" cy="1901658"/>
            </a:xfrm>
            <a:prstGeom prst="rect">
              <a:avLst/>
            </a:prstGeom>
            <a:solidFill>
              <a:srgbClr val="C0504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3" name="íṡľíḍè-Freeform: Shape 19"/>
            <p:cNvSpPr/>
            <p:nvPr/>
          </p:nvSpPr>
          <p:spPr>
            <a:xfrm rot="10800000">
              <a:off x="3868751" y="3990508"/>
              <a:ext cx="1901050" cy="370923"/>
            </a:xfrm>
            <a:custGeom>
              <a:avLst/>
              <a:gdLst>
                <a:gd name="connsiteX0" fmla="*/ 1901372 w 1901372"/>
                <a:gd name="connsiteY0" fmla="*/ 370114 h 370114"/>
                <a:gd name="connsiteX1" fmla="*/ 0 w 1901372"/>
                <a:gd name="connsiteY1" fmla="*/ 370114 h 370114"/>
                <a:gd name="connsiteX2" fmla="*/ 0 w 1901372"/>
                <a:gd name="connsiteY2" fmla="*/ 239486 h 370114"/>
                <a:gd name="connsiteX3" fmla="*/ 639355 w 1901372"/>
                <a:gd name="connsiteY3" fmla="*/ 239486 h 370114"/>
                <a:gd name="connsiteX4" fmla="*/ 950686 w 1901372"/>
                <a:gd name="connsiteY4" fmla="*/ 0 h 370114"/>
                <a:gd name="connsiteX5" fmla="*/ 1262017 w 1901372"/>
                <a:gd name="connsiteY5" fmla="*/ 239486 h 370114"/>
                <a:gd name="connsiteX6" fmla="*/ 1901372 w 1901372"/>
                <a:gd name="connsiteY6" fmla="*/ 239486 h 370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1372" h="370114">
                  <a:moveTo>
                    <a:pt x="1901372" y="370114"/>
                  </a:moveTo>
                  <a:lnTo>
                    <a:pt x="0" y="370114"/>
                  </a:lnTo>
                  <a:lnTo>
                    <a:pt x="0" y="239486"/>
                  </a:lnTo>
                  <a:lnTo>
                    <a:pt x="639355" y="239486"/>
                  </a:lnTo>
                  <a:lnTo>
                    <a:pt x="950686" y="0"/>
                  </a:lnTo>
                  <a:lnTo>
                    <a:pt x="1262017" y="239486"/>
                  </a:lnTo>
                  <a:lnTo>
                    <a:pt x="1901372" y="239486"/>
                  </a:lnTo>
                  <a:close/>
                </a:path>
              </a:pathLst>
            </a:custGeom>
            <a:solidFill>
              <a:srgbClr val="C0504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5" name="îŝḷîḓé-Freeform: Shape 44"/>
            <p:cNvSpPr/>
            <p:nvPr/>
          </p:nvSpPr>
          <p:spPr bwMode="auto">
            <a:xfrm>
              <a:off x="4389686" y="2568336"/>
              <a:ext cx="850136" cy="850408"/>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ysClr val="window" lastClr="FFFFFF"/>
            </a:solidFill>
            <a:ln>
              <a:noFill/>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mn-lt"/>
                <a:ea typeface="+mn-ea"/>
                <a:cs typeface="+mn-ea"/>
                <a:sym typeface="+mn-lt"/>
              </a:endParaRPr>
            </a:p>
          </p:txBody>
        </p:sp>
      </p:grpSp>
    </p:spTree>
  </p:cSld>
  <p:clrMapOvr>
    <a:masterClrMapping/>
  </p:clrMapOvr>
  <p:transition>
    <p:check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322"/>
          <p:cNvSpPr>
            <a:spLocks noChangeArrowheads="1"/>
          </p:cNvSpPr>
          <p:nvPr/>
        </p:nvSpPr>
        <p:spPr bwMode="auto">
          <a:xfrm>
            <a:off x="363538" y="987425"/>
            <a:ext cx="8208963"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1524000" indent="-15240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1524000" marR="0" lvl="0" indent="-152400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chemeClr val="hlink"/>
                </a:solidFill>
                <a:effectLst/>
                <a:uLnTx/>
                <a:uFillTx/>
                <a:latin typeface="+mn-lt"/>
                <a:ea typeface="+mn-ea"/>
                <a:cs typeface="+mn-ea"/>
                <a:sym typeface="+mn-lt"/>
              </a:rPr>
              <a:t>基本思想：</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有冲突时就去</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寻找下一个空</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的哈希地址，只要哈希表足够大，空的哈希地址总能找到，并将数据元素存入。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2163" name="Rectangle 323"/>
          <p:cNvSpPr>
            <a:spLocks noChangeArrowheads="1"/>
          </p:cNvSpPr>
          <p:nvPr/>
        </p:nvSpPr>
        <p:spPr bwMode="auto">
          <a:xfrm>
            <a:off x="844550" y="207963"/>
            <a:ext cx="51800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开放定址法（开地址法）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9" name="组合 8"/>
          <p:cNvGrpSpPr/>
          <p:nvPr/>
        </p:nvGrpSpPr>
        <p:grpSpPr>
          <a:xfrm>
            <a:off x="415925" y="3141663"/>
            <a:ext cx="2552700" cy="3217862"/>
            <a:chOff x="1543050" y="2019300"/>
            <a:chExt cx="2552700" cy="3219803"/>
          </a:xfrm>
        </p:grpSpPr>
        <p:sp>
          <p:nvSpPr>
            <p:cNvPr id="10" name="îṣļîḑé-Rounded Rectangle 6"/>
            <p:cNvSpPr/>
            <p:nvPr/>
          </p:nvSpPr>
          <p:spPr>
            <a:xfrm>
              <a:off x="1543050" y="2019300"/>
              <a:ext cx="2552700" cy="3219803"/>
            </a:xfrm>
            <a:prstGeom prst="roundRect">
              <a:avLst>
                <a:gd name="adj" fmla="val 12936"/>
              </a:avLst>
            </a:prstGeom>
            <a:solidFill>
              <a:sysClr val="window" lastClr="FFFFFF">
                <a:lumMod val="95000"/>
              </a:sysClr>
            </a:solidFill>
            <a:ln w="25400" cap="flat" cmpd="sng" algn="ctr">
              <a:noFill/>
              <a:prstDash val="solid"/>
            </a:ln>
            <a:effectLst/>
          </p:spPr>
          <p:txBody>
            <a:bodyPr tIns="2628000"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0" cap="none" spc="0" normalizeH="0" baseline="0" noProof="0" dirty="0">
                <a:ln>
                  <a:noFill/>
                </a:ln>
                <a:solidFill>
                  <a:prstClr val="black"/>
                </a:solidFill>
                <a:effectLst/>
                <a:uLnTx/>
                <a:uFillTx/>
                <a:latin typeface="+mn-lt"/>
                <a:ea typeface="+mn-ea"/>
                <a:cs typeface="+mn-ea"/>
                <a:sym typeface="+mn-lt"/>
              </a:endParaRPr>
            </a:p>
          </p:txBody>
        </p:sp>
        <p:sp>
          <p:nvSpPr>
            <p:cNvPr id="11" name="îṣļîḑé-Oval 7"/>
            <p:cNvSpPr/>
            <p:nvPr/>
          </p:nvSpPr>
          <p:spPr>
            <a:xfrm>
              <a:off x="1952625" y="2386233"/>
              <a:ext cx="1733550" cy="1734596"/>
            </a:xfrm>
            <a:prstGeom prst="ellipse">
              <a:avLst/>
            </a:prstGeom>
            <a:solidFill>
              <a:srgbClr val="4F81BD"/>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2" name="îṣļîḑé-Oval 8"/>
            <p:cNvSpPr/>
            <p:nvPr/>
          </p:nvSpPr>
          <p:spPr>
            <a:xfrm>
              <a:off x="3192463" y="2287749"/>
              <a:ext cx="493712" cy="494011"/>
            </a:xfrm>
            <a:prstGeom prst="ellipse">
              <a:avLst/>
            </a:prstGeom>
            <a:solidFill>
              <a:srgbClr val="4F81B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white"/>
                  </a:solidFill>
                  <a:effectLst/>
                  <a:uLnTx/>
                  <a:uFillTx/>
                  <a:latin typeface="+mn-lt"/>
                  <a:ea typeface="+mn-ea"/>
                  <a:cs typeface="+mn-ea"/>
                  <a:sym typeface="+mn-lt"/>
                </a:rPr>
                <a:t>A</a:t>
              </a:r>
              <a:endParaRPr kumimoji="0" sz="18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13" name="îṣļîḑé-Rectangle 11"/>
            <p:cNvSpPr/>
            <p:nvPr/>
          </p:nvSpPr>
          <p:spPr>
            <a:xfrm>
              <a:off x="1681163" y="4232021"/>
              <a:ext cx="2276475" cy="862533"/>
            </a:xfrm>
            <a:prstGeom prst="rect">
              <a:avLst/>
            </a:prstGeom>
          </p:spPr>
          <p:txBody>
            <a:bodyPr wrap="none" lIns="0" tIns="0" rIns="0" bIns="0" anchor="ctr">
              <a:normAutofit/>
            </a:bodyPr>
            <a:lstStyle/>
            <a:p>
              <a:pPr marL="0" marR="0" lvl="0" indent="0" algn="ctr" defTabSz="914400" rtl="0" eaLnBrk="1" fontAlgn="auto" latinLnBrk="0" hangingPunct="1">
                <a:lnSpc>
                  <a:spcPct val="135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线性探测法</a:t>
              </a:r>
              <a:endPar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endParaRPr>
            </a:p>
          </p:txBody>
        </p:sp>
        <p:sp>
          <p:nvSpPr>
            <p:cNvPr id="14" name="Freeform 23"/>
            <p:cNvSpPr>
              <a:spLocks noEditPoints="1"/>
            </p:cNvSpPr>
            <p:nvPr/>
          </p:nvSpPr>
          <p:spPr bwMode="auto">
            <a:xfrm>
              <a:off x="2398713" y="2926309"/>
              <a:ext cx="793750" cy="727514"/>
            </a:xfrm>
            <a:custGeom>
              <a:avLst/>
              <a:gdLst>
                <a:gd name="T0" fmla="*/ 239 w 267"/>
                <a:gd name="T1" fmla="*/ 44 h 245"/>
                <a:gd name="T2" fmla="*/ 200 w 267"/>
                <a:gd name="T3" fmla="*/ 44 h 245"/>
                <a:gd name="T4" fmla="*/ 200 w 267"/>
                <a:gd name="T5" fmla="*/ 39 h 245"/>
                <a:gd name="T6" fmla="*/ 161 w 267"/>
                <a:gd name="T7" fmla="*/ 0 h 245"/>
                <a:gd name="T8" fmla="*/ 106 w 267"/>
                <a:gd name="T9" fmla="*/ 0 h 245"/>
                <a:gd name="T10" fmla="*/ 67 w 267"/>
                <a:gd name="T11" fmla="*/ 39 h 245"/>
                <a:gd name="T12" fmla="*/ 67 w 267"/>
                <a:gd name="T13" fmla="*/ 44 h 245"/>
                <a:gd name="T14" fmla="*/ 28 w 267"/>
                <a:gd name="T15" fmla="*/ 44 h 245"/>
                <a:gd name="T16" fmla="*/ 0 w 267"/>
                <a:gd name="T17" fmla="*/ 72 h 245"/>
                <a:gd name="T18" fmla="*/ 0 w 267"/>
                <a:gd name="T19" fmla="*/ 207 h 245"/>
                <a:gd name="T20" fmla="*/ 25 w 267"/>
                <a:gd name="T21" fmla="*/ 235 h 245"/>
                <a:gd name="T22" fmla="*/ 25 w 267"/>
                <a:gd name="T23" fmla="*/ 238 h 245"/>
                <a:gd name="T24" fmla="*/ 33 w 267"/>
                <a:gd name="T25" fmla="*/ 245 h 245"/>
                <a:gd name="T26" fmla="*/ 46 w 267"/>
                <a:gd name="T27" fmla="*/ 245 h 245"/>
                <a:gd name="T28" fmla="*/ 54 w 267"/>
                <a:gd name="T29" fmla="*/ 238 h 245"/>
                <a:gd name="T30" fmla="*/ 53 w 267"/>
                <a:gd name="T31" fmla="*/ 235 h 245"/>
                <a:gd name="T32" fmla="*/ 214 w 267"/>
                <a:gd name="T33" fmla="*/ 235 h 245"/>
                <a:gd name="T34" fmla="*/ 214 w 267"/>
                <a:gd name="T35" fmla="*/ 238 h 245"/>
                <a:gd name="T36" fmla="*/ 221 w 267"/>
                <a:gd name="T37" fmla="*/ 245 h 245"/>
                <a:gd name="T38" fmla="*/ 235 w 267"/>
                <a:gd name="T39" fmla="*/ 245 h 245"/>
                <a:gd name="T40" fmla="*/ 243 w 267"/>
                <a:gd name="T41" fmla="*/ 238 h 245"/>
                <a:gd name="T42" fmla="*/ 242 w 267"/>
                <a:gd name="T43" fmla="*/ 235 h 245"/>
                <a:gd name="T44" fmla="*/ 267 w 267"/>
                <a:gd name="T45" fmla="*/ 207 h 245"/>
                <a:gd name="T46" fmla="*/ 267 w 267"/>
                <a:gd name="T47" fmla="*/ 72 h 245"/>
                <a:gd name="T48" fmla="*/ 239 w 267"/>
                <a:gd name="T49" fmla="*/ 44 h 245"/>
                <a:gd name="T50" fmla="*/ 216 w 267"/>
                <a:gd name="T51" fmla="*/ 53 h 245"/>
                <a:gd name="T52" fmla="*/ 229 w 267"/>
                <a:gd name="T53" fmla="*/ 53 h 245"/>
                <a:gd name="T54" fmla="*/ 229 w 267"/>
                <a:gd name="T55" fmla="*/ 222 h 245"/>
                <a:gd name="T56" fmla="*/ 216 w 267"/>
                <a:gd name="T57" fmla="*/ 222 h 245"/>
                <a:gd name="T58" fmla="*/ 216 w 267"/>
                <a:gd name="T59" fmla="*/ 53 h 245"/>
                <a:gd name="T60" fmla="*/ 89 w 267"/>
                <a:gd name="T61" fmla="*/ 39 h 245"/>
                <a:gd name="T62" fmla="*/ 106 w 267"/>
                <a:gd name="T63" fmla="*/ 21 h 245"/>
                <a:gd name="T64" fmla="*/ 161 w 267"/>
                <a:gd name="T65" fmla="*/ 21 h 245"/>
                <a:gd name="T66" fmla="*/ 179 w 267"/>
                <a:gd name="T67" fmla="*/ 39 h 245"/>
                <a:gd name="T68" fmla="*/ 179 w 267"/>
                <a:gd name="T69" fmla="*/ 44 h 245"/>
                <a:gd name="T70" fmla="*/ 89 w 267"/>
                <a:gd name="T71" fmla="*/ 44 h 245"/>
                <a:gd name="T72" fmla="*/ 89 w 267"/>
                <a:gd name="T73" fmla="*/ 39 h 245"/>
                <a:gd name="T74" fmla="*/ 38 w 267"/>
                <a:gd name="T75" fmla="*/ 53 h 245"/>
                <a:gd name="T76" fmla="*/ 52 w 267"/>
                <a:gd name="T77" fmla="*/ 53 h 245"/>
                <a:gd name="T78" fmla="*/ 52 w 267"/>
                <a:gd name="T79" fmla="*/ 222 h 245"/>
                <a:gd name="T80" fmla="*/ 38 w 267"/>
                <a:gd name="T81" fmla="*/ 222 h 245"/>
                <a:gd name="T82" fmla="*/ 38 w 267"/>
                <a:gd name="T83" fmla="*/ 53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7" h="245">
                  <a:moveTo>
                    <a:pt x="239" y="44"/>
                  </a:moveTo>
                  <a:cubicBezTo>
                    <a:pt x="200" y="44"/>
                    <a:pt x="200" y="44"/>
                    <a:pt x="200" y="44"/>
                  </a:cubicBezTo>
                  <a:cubicBezTo>
                    <a:pt x="200" y="39"/>
                    <a:pt x="200" y="39"/>
                    <a:pt x="200" y="39"/>
                  </a:cubicBezTo>
                  <a:cubicBezTo>
                    <a:pt x="200" y="17"/>
                    <a:pt x="182" y="0"/>
                    <a:pt x="161" y="0"/>
                  </a:cubicBezTo>
                  <a:cubicBezTo>
                    <a:pt x="106" y="0"/>
                    <a:pt x="106" y="0"/>
                    <a:pt x="106" y="0"/>
                  </a:cubicBezTo>
                  <a:cubicBezTo>
                    <a:pt x="85" y="0"/>
                    <a:pt x="67" y="17"/>
                    <a:pt x="67" y="39"/>
                  </a:cubicBezTo>
                  <a:cubicBezTo>
                    <a:pt x="67" y="44"/>
                    <a:pt x="67" y="44"/>
                    <a:pt x="67" y="44"/>
                  </a:cubicBezTo>
                  <a:cubicBezTo>
                    <a:pt x="28" y="44"/>
                    <a:pt x="28" y="44"/>
                    <a:pt x="28" y="44"/>
                  </a:cubicBezTo>
                  <a:cubicBezTo>
                    <a:pt x="13" y="44"/>
                    <a:pt x="0" y="56"/>
                    <a:pt x="0" y="72"/>
                  </a:cubicBezTo>
                  <a:cubicBezTo>
                    <a:pt x="0" y="207"/>
                    <a:pt x="0" y="207"/>
                    <a:pt x="0" y="207"/>
                  </a:cubicBezTo>
                  <a:cubicBezTo>
                    <a:pt x="0" y="222"/>
                    <a:pt x="11" y="234"/>
                    <a:pt x="25" y="235"/>
                  </a:cubicBezTo>
                  <a:cubicBezTo>
                    <a:pt x="25" y="236"/>
                    <a:pt x="25" y="237"/>
                    <a:pt x="25" y="238"/>
                  </a:cubicBezTo>
                  <a:cubicBezTo>
                    <a:pt x="25" y="242"/>
                    <a:pt x="28" y="245"/>
                    <a:pt x="33" y="245"/>
                  </a:cubicBezTo>
                  <a:cubicBezTo>
                    <a:pt x="46" y="245"/>
                    <a:pt x="46" y="245"/>
                    <a:pt x="46" y="245"/>
                  </a:cubicBezTo>
                  <a:cubicBezTo>
                    <a:pt x="50" y="245"/>
                    <a:pt x="54" y="242"/>
                    <a:pt x="54" y="238"/>
                  </a:cubicBezTo>
                  <a:cubicBezTo>
                    <a:pt x="54" y="237"/>
                    <a:pt x="54" y="236"/>
                    <a:pt x="53" y="235"/>
                  </a:cubicBezTo>
                  <a:cubicBezTo>
                    <a:pt x="214" y="235"/>
                    <a:pt x="214" y="235"/>
                    <a:pt x="214" y="235"/>
                  </a:cubicBezTo>
                  <a:cubicBezTo>
                    <a:pt x="214" y="236"/>
                    <a:pt x="214" y="237"/>
                    <a:pt x="214" y="238"/>
                  </a:cubicBezTo>
                  <a:cubicBezTo>
                    <a:pt x="214" y="242"/>
                    <a:pt x="217" y="245"/>
                    <a:pt x="221" y="245"/>
                  </a:cubicBezTo>
                  <a:cubicBezTo>
                    <a:pt x="235" y="245"/>
                    <a:pt x="235" y="245"/>
                    <a:pt x="235" y="245"/>
                  </a:cubicBezTo>
                  <a:cubicBezTo>
                    <a:pt x="239" y="245"/>
                    <a:pt x="243" y="242"/>
                    <a:pt x="243" y="238"/>
                  </a:cubicBezTo>
                  <a:cubicBezTo>
                    <a:pt x="243" y="237"/>
                    <a:pt x="242" y="236"/>
                    <a:pt x="242" y="235"/>
                  </a:cubicBezTo>
                  <a:cubicBezTo>
                    <a:pt x="256" y="234"/>
                    <a:pt x="267" y="222"/>
                    <a:pt x="267" y="207"/>
                  </a:cubicBezTo>
                  <a:cubicBezTo>
                    <a:pt x="267" y="72"/>
                    <a:pt x="267" y="72"/>
                    <a:pt x="267" y="72"/>
                  </a:cubicBezTo>
                  <a:cubicBezTo>
                    <a:pt x="267" y="56"/>
                    <a:pt x="255" y="44"/>
                    <a:pt x="239" y="44"/>
                  </a:cubicBezTo>
                  <a:close/>
                  <a:moveTo>
                    <a:pt x="216" y="53"/>
                  </a:moveTo>
                  <a:cubicBezTo>
                    <a:pt x="229" y="53"/>
                    <a:pt x="229" y="53"/>
                    <a:pt x="229" y="53"/>
                  </a:cubicBezTo>
                  <a:cubicBezTo>
                    <a:pt x="229" y="222"/>
                    <a:pt x="229" y="222"/>
                    <a:pt x="229" y="222"/>
                  </a:cubicBezTo>
                  <a:cubicBezTo>
                    <a:pt x="216" y="222"/>
                    <a:pt x="216" y="222"/>
                    <a:pt x="216" y="222"/>
                  </a:cubicBezTo>
                  <a:lnTo>
                    <a:pt x="216" y="53"/>
                  </a:lnTo>
                  <a:close/>
                  <a:moveTo>
                    <a:pt x="89" y="39"/>
                  </a:moveTo>
                  <a:cubicBezTo>
                    <a:pt x="89" y="29"/>
                    <a:pt x="97" y="21"/>
                    <a:pt x="106" y="21"/>
                  </a:cubicBezTo>
                  <a:cubicBezTo>
                    <a:pt x="161" y="21"/>
                    <a:pt x="161" y="21"/>
                    <a:pt x="161" y="21"/>
                  </a:cubicBezTo>
                  <a:cubicBezTo>
                    <a:pt x="171" y="21"/>
                    <a:pt x="179" y="29"/>
                    <a:pt x="179" y="39"/>
                  </a:cubicBezTo>
                  <a:cubicBezTo>
                    <a:pt x="179" y="44"/>
                    <a:pt x="179" y="44"/>
                    <a:pt x="179" y="44"/>
                  </a:cubicBezTo>
                  <a:cubicBezTo>
                    <a:pt x="89" y="44"/>
                    <a:pt x="89" y="44"/>
                    <a:pt x="89" y="44"/>
                  </a:cubicBezTo>
                  <a:lnTo>
                    <a:pt x="89" y="39"/>
                  </a:lnTo>
                  <a:close/>
                  <a:moveTo>
                    <a:pt x="38" y="53"/>
                  </a:moveTo>
                  <a:cubicBezTo>
                    <a:pt x="52" y="53"/>
                    <a:pt x="52" y="53"/>
                    <a:pt x="52" y="53"/>
                  </a:cubicBezTo>
                  <a:cubicBezTo>
                    <a:pt x="52" y="222"/>
                    <a:pt x="52" y="222"/>
                    <a:pt x="52" y="222"/>
                  </a:cubicBezTo>
                  <a:cubicBezTo>
                    <a:pt x="38" y="222"/>
                    <a:pt x="38" y="222"/>
                    <a:pt x="38" y="222"/>
                  </a:cubicBezTo>
                  <a:lnTo>
                    <a:pt x="38" y="53"/>
                  </a:lnTo>
                  <a:close/>
                </a:path>
              </a:pathLst>
            </a:custGeom>
            <a:solidFill>
              <a:sysClr val="window" lastClr="FFFFFF"/>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nvGrpSpPr>
          <p:cNvPr id="15" name="组合 14"/>
          <p:cNvGrpSpPr/>
          <p:nvPr/>
        </p:nvGrpSpPr>
        <p:grpSpPr>
          <a:xfrm>
            <a:off x="6176963" y="3141663"/>
            <a:ext cx="2552700" cy="3217862"/>
            <a:chOff x="8096250" y="2019300"/>
            <a:chExt cx="2552700" cy="3219803"/>
          </a:xfrm>
        </p:grpSpPr>
        <p:sp>
          <p:nvSpPr>
            <p:cNvPr id="16" name="îṣļîḑé-Rounded Rectangle 2"/>
            <p:cNvSpPr/>
            <p:nvPr/>
          </p:nvSpPr>
          <p:spPr>
            <a:xfrm>
              <a:off x="8096250" y="2019300"/>
              <a:ext cx="2552700" cy="3219803"/>
            </a:xfrm>
            <a:prstGeom prst="roundRect">
              <a:avLst>
                <a:gd name="adj" fmla="val 12936"/>
              </a:avLst>
            </a:prstGeom>
            <a:solidFill>
              <a:sysClr val="window" lastClr="FFFFFF">
                <a:lumMod val="95000"/>
              </a:sysClr>
            </a:solidFill>
            <a:ln w="25400" cap="flat" cmpd="sng" algn="ctr">
              <a:noFill/>
              <a:prstDash val="solid"/>
            </a:ln>
            <a:effectLst/>
          </p:spPr>
          <p:txBody>
            <a:bodyPr tIns="2628000"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0" cap="none" spc="0" normalizeH="0" baseline="0" noProof="0" dirty="0">
                <a:ln>
                  <a:noFill/>
                </a:ln>
                <a:solidFill>
                  <a:prstClr val="black"/>
                </a:solidFill>
                <a:effectLst/>
                <a:uLnTx/>
                <a:uFillTx/>
                <a:latin typeface="+mn-lt"/>
                <a:ea typeface="+mn-ea"/>
                <a:cs typeface="+mn-ea"/>
                <a:sym typeface="+mn-lt"/>
              </a:endParaRPr>
            </a:p>
          </p:txBody>
        </p:sp>
        <p:sp>
          <p:nvSpPr>
            <p:cNvPr id="17" name="îṣļîḑé-Oval 3"/>
            <p:cNvSpPr/>
            <p:nvPr/>
          </p:nvSpPr>
          <p:spPr>
            <a:xfrm>
              <a:off x="8505825" y="2386233"/>
              <a:ext cx="1733550" cy="1734596"/>
            </a:xfrm>
            <a:prstGeom prst="ellipse">
              <a:avLst/>
            </a:prstGeom>
            <a:solidFill>
              <a:schemeClr val="accent1">
                <a:lumMod val="60000"/>
                <a:lumOff val="4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18" name="îṣļîḑé-Oval 10"/>
            <p:cNvSpPr/>
            <p:nvPr/>
          </p:nvSpPr>
          <p:spPr>
            <a:xfrm>
              <a:off x="9745662" y="2287749"/>
              <a:ext cx="493713" cy="494011"/>
            </a:xfrm>
            <a:prstGeom prst="ellipse">
              <a:avLst/>
            </a:prstGeom>
            <a:solidFill>
              <a:schemeClr val="accent1">
                <a:lumMod val="75000"/>
              </a:scheme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white"/>
                  </a:solidFill>
                  <a:effectLst/>
                  <a:uLnTx/>
                  <a:uFillTx/>
                  <a:latin typeface="+mn-lt"/>
                  <a:ea typeface="+mn-ea"/>
                  <a:cs typeface="+mn-ea"/>
                  <a:sym typeface="+mn-lt"/>
                </a:rPr>
                <a:t>C</a:t>
              </a:r>
              <a:endParaRPr kumimoji="0" sz="18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19" name="îṣļîḑé-Rectangle 13"/>
            <p:cNvSpPr/>
            <p:nvPr/>
          </p:nvSpPr>
          <p:spPr>
            <a:xfrm>
              <a:off x="8208962" y="4211371"/>
              <a:ext cx="2376488" cy="883182"/>
            </a:xfrm>
            <a:prstGeom prst="rect">
              <a:avLst/>
            </a:prstGeom>
          </p:spPr>
          <p:txBody>
            <a:bodyPr wrap="none" lIns="0" tIns="0" rIns="0" bIns="0" anchor="ctr">
              <a:norm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伪随机探测法</a:t>
              </a:r>
              <a:endPar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endParaRPr>
            </a:p>
          </p:txBody>
        </p:sp>
        <p:grpSp>
          <p:nvGrpSpPr>
            <p:cNvPr id="20" name="组合 19"/>
            <p:cNvGrpSpPr/>
            <p:nvPr/>
          </p:nvGrpSpPr>
          <p:grpSpPr>
            <a:xfrm>
              <a:off x="8935244" y="2837656"/>
              <a:ext cx="874713" cy="830263"/>
              <a:chOff x="10437813" y="4480719"/>
              <a:chExt cx="874713" cy="830263"/>
            </a:xfrm>
            <a:solidFill>
              <a:sysClr val="window" lastClr="FFFFFF"/>
            </a:solidFill>
          </p:grpSpPr>
          <p:sp>
            <p:nvSpPr>
              <p:cNvPr id="21" name="Freeform 72"/>
              <p:cNvSpPr>
                <a:spLocks noEditPoints="1"/>
              </p:cNvSpPr>
              <p:nvPr/>
            </p:nvSpPr>
            <p:spPr bwMode="auto">
              <a:xfrm>
                <a:off x="10518776" y="4582319"/>
                <a:ext cx="715963" cy="728663"/>
              </a:xfrm>
              <a:custGeom>
                <a:avLst/>
                <a:gdLst>
                  <a:gd name="T0" fmla="*/ 241 w 241"/>
                  <a:gd name="T1" fmla="*/ 117 h 245"/>
                  <a:gd name="T2" fmla="*/ 120 w 241"/>
                  <a:gd name="T3" fmla="*/ 0 h 245"/>
                  <a:gd name="T4" fmla="*/ 0 w 241"/>
                  <a:gd name="T5" fmla="*/ 117 h 245"/>
                  <a:gd name="T6" fmla="*/ 46 w 241"/>
                  <a:gd name="T7" fmla="*/ 209 h 245"/>
                  <a:gd name="T8" fmla="*/ 31 w 241"/>
                  <a:gd name="T9" fmla="*/ 232 h 245"/>
                  <a:gd name="T10" fmla="*/ 33 w 241"/>
                  <a:gd name="T11" fmla="*/ 244 h 245"/>
                  <a:gd name="T12" fmla="*/ 38 w 241"/>
                  <a:gd name="T13" fmla="*/ 245 h 245"/>
                  <a:gd name="T14" fmla="*/ 45 w 241"/>
                  <a:gd name="T15" fmla="*/ 241 h 245"/>
                  <a:gd name="T16" fmla="*/ 60 w 241"/>
                  <a:gd name="T17" fmla="*/ 218 h 245"/>
                  <a:gd name="T18" fmla="*/ 120 w 241"/>
                  <a:gd name="T19" fmla="*/ 234 h 245"/>
                  <a:gd name="T20" fmla="*/ 181 w 241"/>
                  <a:gd name="T21" fmla="*/ 218 h 245"/>
                  <a:gd name="T22" fmla="*/ 196 w 241"/>
                  <a:gd name="T23" fmla="*/ 241 h 245"/>
                  <a:gd name="T24" fmla="*/ 203 w 241"/>
                  <a:gd name="T25" fmla="*/ 245 h 245"/>
                  <a:gd name="T26" fmla="*/ 208 w 241"/>
                  <a:gd name="T27" fmla="*/ 244 h 245"/>
                  <a:gd name="T28" fmla="*/ 210 w 241"/>
                  <a:gd name="T29" fmla="*/ 232 h 245"/>
                  <a:gd name="T30" fmla="*/ 195 w 241"/>
                  <a:gd name="T31" fmla="*/ 209 h 245"/>
                  <a:gd name="T32" fmla="*/ 241 w 241"/>
                  <a:gd name="T33" fmla="*/ 117 h 245"/>
                  <a:gd name="T34" fmla="*/ 120 w 241"/>
                  <a:gd name="T35" fmla="*/ 198 h 245"/>
                  <a:gd name="T36" fmla="*/ 37 w 241"/>
                  <a:gd name="T37" fmla="*/ 117 h 245"/>
                  <a:gd name="T38" fmla="*/ 120 w 241"/>
                  <a:gd name="T39" fmla="*/ 37 h 245"/>
                  <a:gd name="T40" fmla="*/ 203 w 241"/>
                  <a:gd name="T41" fmla="*/ 117 h 245"/>
                  <a:gd name="T42" fmla="*/ 120 w 241"/>
                  <a:gd name="T43" fmla="*/ 19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1" h="245">
                    <a:moveTo>
                      <a:pt x="241" y="117"/>
                    </a:moveTo>
                    <a:cubicBezTo>
                      <a:pt x="241" y="53"/>
                      <a:pt x="187" y="0"/>
                      <a:pt x="120" y="0"/>
                    </a:cubicBezTo>
                    <a:cubicBezTo>
                      <a:pt x="54" y="0"/>
                      <a:pt x="0" y="53"/>
                      <a:pt x="0" y="117"/>
                    </a:cubicBezTo>
                    <a:cubicBezTo>
                      <a:pt x="0" y="154"/>
                      <a:pt x="18" y="187"/>
                      <a:pt x="46" y="209"/>
                    </a:cubicBezTo>
                    <a:cubicBezTo>
                      <a:pt x="31" y="232"/>
                      <a:pt x="31" y="232"/>
                      <a:pt x="31" y="232"/>
                    </a:cubicBezTo>
                    <a:cubicBezTo>
                      <a:pt x="28" y="236"/>
                      <a:pt x="29" y="241"/>
                      <a:pt x="33" y="244"/>
                    </a:cubicBezTo>
                    <a:cubicBezTo>
                      <a:pt x="35" y="245"/>
                      <a:pt x="36" y="245"/>
                      <a:pt x="38" y="245"/>
                    </a:cubicBezTo>
                    <a:cubicBezTo>
                      <a:pt x="41" y="245"/>
                      <a:pt x="43" y="244"/>
                      <a:pt x="45" y="241"/>
                    </a:cubicBezTo>
                    <a:cubicBezTo>
                      <a:pt x="60" y="218"/>
                      <a:pt x="60" y="218"/>
                      <a:pt x="60" y="218"/>
                    </a:cubicBezTo>
                    <a:cubicBezTo>
                      <a:pt x="78" y="228"/>
                      <a:pt x="98" y="234"/>
                      <a:pt x="120" y="234"/>
                    </a:cubicBezTo>
                    <a:cubicBezTo>
                      <a:pt x="142" y="234"/>
                      <a:pt x="163" y="228"/>
                      <a:pt x="181" y="218"/>
                    </a:cubicBezTo>
                    <a:cubicBezTo>
                      <a:pt x="196" y="241"/>
                      <a:pt x="196" y="241"/>
                      <a:pt x="196" y="241"/>
                    </a:cubicBezTo>
                    <a:cubicBezTo>
                      <a:pt x="197" y="244"/>
                      <a:pt x="200" y="245"/>
                      <a:pt x="203" y="245"/>
                    </a:cubicBezTo>
                    <a:cubicBezTo>
                      <a:pt x="205" y="245"/>
                      <a:pt x="206" y="245"/>
                      <a:pt x="208" y="244"/>
                    </a:cubicBezTo>
                    <a:cubicBezTo>
                      <a:pt x="212" y="241"/>
                      <a:pt x="213" y="236"/>
                      <a:pt x="210" y="232"/>
                    </a:cubicBezTo>
                    <a:cubicBezTo>
                      <a:pt x="195" y="209"/>
                      <a:pt x="195" y="209"/>
                      <a:pt x="195" y="209"/>
                    </a:cubicBezTo>
                    <a:cubicBezTo>
                      <a:pt x="223" y="187"/>
                      <a:pt x="241" y="154"/>
                      <a:pt x="241" y="117"/>
                    </a:cubicBezTo>
                    <a:close/>
                    <a:moveTo>
                      <a:pt x="120" y="198"/>
                    </a:moveTo>
                    <a:cubicBezTo>
                      <a:pt x="75" y="198"/>
                      <a:pt x="37" y="162"/>
                      <a:pt x="37" y="117"/>
                    </a:cubicBezTo>
                    <a:cubicBezTo>
                      <a:pt x="37" y="73"/>
                      <a:pt x="75" y="37"/>
                      <a:pt x="120" y="37"/>
                    </a:cubicBezTo>
                    <a:cubicBezTo>
                      <a:pt x="166" y="37"/>
                      <a:pt x="203" y="73"/>
                      <a:pt x="203" y="117"/>
                    </a:cubicBezTo>
                    <a:cubicBezTo>
                      <a:pt x="203" y="162"/>
                      <a:pt x="166" y="198"/>
                      <a:pt x="12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22" name="Freeform 73"/>
              <p:cNvSpPr/>
              <p:nvPr/>
            </p:nvSpPr>
            <p:spPr bwMode="auto">
              <a:xfrm>
                <a:off x="10437813" y="4480719"/>
                <a:ext cx="309563" cy="288925"/>
              </a:xfrm>
              <a:custGeom>
                <a:avLst/>
                <a:gdLst>
                  <a:gd name="T0" fmla="*/ 102 w 104"/>
                  <a:gd name="T1" fmla="*/ 19 h 97"/>
                  <a:gd name="T2" fmla="*/ 93 w 104"/>
                  <a:gd name="T3" fmla="*/ 17 h 97"/>
                  <a:gd name="T4" fmla="*/ 25 w 104"/>
                  <a:gd name="T5" fmla="*/ 17 h 97"/>
                  <a:gd name="T6" fmla="*/ 14 w 104"/>
                  <a:gd name="T7" fmla="*/ 83 h 97"/>
                  <a:gd name="T8" fmla="*/ 14 w 104"/>
                  <a:gd name="T9" fmla="*/ 93 h 97"/>
                  <a:gd name="T10" fmla="*/ 25 w 104"/>
                  <a:gd name="T11" fmla="*/ 94 h 97"/>
                  <a:gd name="T12" fmla="*/ 101 w 104"/>
                  <a:gd name="T13" fmla="*/ 30 h 97"/>
                  <a:gd name="T14" fmla="*/ 102 w 104"/>
                  <a:gd name="T15" fmla="*/ 19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97">
                    <a:moveTo>
                      <a:pt x="102" y="19"/>
                    </a:moveTo>
                    <a:cubicBezTo>
                      <a:pt x="99" y="16"/>
                      <a:pt x="96" y="16"/>
                      <a:pt x="93" y="17"/>
                    </a:cubicBezTo>
                    <a:cubicBezTo>
                      <a:pt x="74" y="0"/>
                      <a:pt x="45" y="0"/>
                      <a:pt x="25" y="17"/>
                    </a:cubicBezTo>
                    <a:cubicBezTo>
                      <a:pt x="5" y="34"/>
                      <a:pt x="0" y="62"/>
                      <a:pt x="14" y="83"/>
                    </a:cubicBezTo>
                    <a:cubicBezTo>
                      <a:pt x="12" y="86"/>
                      <a:pt x="12" y="90"/>
                      <a:pt x="14" y="93"/>
                    </a:cubicBezTo>
                    <a:cubicBezTo>
                      <a:pt x="17" y="96"/>
                      <a:pt x="22" y="97"/>
                      <a:pt x="25" y="94"/>
                    </a:cubicBezTo>
                    <a:cubicBezTo>
                      <a:pt x="101" y="30"/>
                      <a:pt x="101" y="30"/>
                      <a:pt x="101" y="30"/>
                    </a:cubicBezTo>
                    <a:cubicBezTo>
                      <a:pt x="104" y="27"/>
                      <a:pt x="104" y="23"/>
                      <a:pt x="102"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23" name="Freeform 74"/>
              <p:cNvSpPr/>
              <p:nvPr/>
            </p:nvSpPr>
            <p:spPr bwMode="auto">
              <a:xfrm>
                <a:off x="11002963" y="4480719"/>
                <a:ext cx="309563" cy="288925"/>
              </a:xfrm>
              <a:custGeom>
                <a:avLst/>
                <a:gdLst>
                  <a:gd name="T0" fmla="*/ 80 w 104"/>
                  <a:gd name="T1" fmla="*/ 17 h 97"/>
                  <a:gd name="T2" fmla="*/ 12 w 104"/>
                  <a:gd name="T3" fmla="*/ 17 h 97"/>
                  <a:gd name="T4" fmla="*/ 3 w 104"/>
                  <a:gd name="T5" fmla="*/ 19 h 97"/>
                  <a:gd name="T6" fmla="*/ 4 w 104"/>
                  <a:gd name="T7" fmla="*/ 30 h 97"/>
                  <a:gd name="T8" fmla="*/ 80 w 104"/>
                  <a:gd name="T9" fmla="*/ 94 h 97"/>
                  <a:gd name="T10" fmla="*/ 91 w 104"/>
                  <a:gd name="T11" fmla="*/ 93 h 97"/>
                  <a:gd name="T12" fmla="*/ 91 w 104"/>
                  <a:gd name="T13" fmla="*/ 83 h 97"/>
                  <a:gd name="T14" fmla="*/ 80 w 104"/>
                  <a:gd name="T15" fmla="*/ 17 h 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97">
                    <a:moveTo>
                      <a:pt x="80" y="17"/>
                    </a:moveTo>
                    <a:cubicBezTo>
                      <a:pt x="60" y="0"/>
                      <a:pt x="31" y="0"/>
                      <a:pt x="12" y="17"/>
                    </a:cubicBezTo>
                    <a:cubicBezTo>
                      <a:pt x="9" y="16"/>
                      <a:pt x="5" y="16"/>
                      <a:pt x="3" y="19"/>
                    </a:cubicBezTo>
                    <a:cubicBezTo>
                      <a:pt x="0" y="23"/>
                      <a:pt x="1" y="27"/>
                      <a:pt x="4" y="30"/>
                    </a:cubicBezTo>
                    <a:cubicBezTo>
                      <a:pt x="80" y="94"/>
                      <a:pt x="80" y="94"/>
                      <a:pt x="80" y="94"/>
                    </a:cubicBezTo>
                    <a:cubicBezTo>
                      <a:pt x="83" y="97"/>
                      <a:pt x="88" y="96"/>
                      <a:pt x="91" y="93"/>
                    </a:cubicBezTo>
                    <a:cubicBezTo>
                      <a:pt x="93" y="90"/>
                      <a:pt x="93" y="86"/>
                      <a:pt x="91" y="83"/>
                    </a:cubicBezTo>
                    <a:cubicBezTo>
                      <a:pt x="104" y="62"/>
                      <a:pt x="100" y="34"/>
                      <a:pt x="80"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24" name="Freeform 75"/>
              <p:cNvSpPr/>
              <p:nvPr/>
            </p:nvSpPr>
            <p:spPr bwMode="auto">
              <a:xfrm>
                <a:off x="10780713" y="4707731"/>
                <a:ext cx="119063" cy="376238"/>
              </a:xfrm>
              <a:custGeom>
                <a:avLst/>
                <a:gdLst>
                  <a:gd name="T0" fmla="*/ 32 w 40"/>
                  <a:gd name="T1" fmla="*/ 0 h 127"/>
                  <a:gd name="T2" fmla="*/ 32 w 40"/>
                  <a:gd name="T3" fmla="*/ 0 h 127"/>
                  <a:gd name="T4" fmla="*/ 23 w 40"/>
                  <a:gd name="T5" fmla="*/ 9 h 127"/>
                  <a:gd name="T6" fmla="*/ 22 w 40"/>
                  <a:gd name="T7" fmla="*/ 73 h 127"/>
                  <a:gd name="T8" fmla="*/ 2 w 40"/>
                  <a:gd name="T9" fmla="*/ 115 h 127"/>
                  <a:gd name="T10" fmla="*/ 6 w 40"/>
                  <a:gd name="T11" fmla="*/ 126 h 127"/>
                  <a:gd name="T12" fmla="*/ 10 w 40"/>
                  <a:gd name="T13" fmla="*/ 127 h 127"/>
                  <a:gd name="T14" fmla="*/ 18 w 40"/>
                  <a:gd name="T15" fmla="*/ 122 h 127"/>
                  <a:gd name="T16" fmla="*/ 39 w 40"/>
                  <a:gd name="T17" fmla="*/ 79 h 127"/>
                  <a:gd name="T18" fmla="*/ 39 w 40"/>
                  <a:gd name="T19" fmla="*/ 75 h 127"/>
                  <a:gd name="T20" fmla="*/ 40 w 40"/>
                  <a:gd name="T21" fmla="*/ 9 h 127"/>
                  <a:gd name="T22" fmla="*/ 32 w 40"/>
                  <a:gd name="T23"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127">
                    <a:moveTo>
                      <a:pt x="32" y="0"/>
                    </a:moveTo>
                    <a:cubicBezTo>
                      <a:pt x="32" y="0"/>
                      <a:pt x="32" y="0"/>
                      <a:pt x="32" y="0"/>
                    </a:cubicBezTo>
                    <a:cubicBezTo>
                      <a:pt x="27" y="0"/>
                      <a:pt x="23" y="4"/>
                      <a:pt x="23" y="9"/>
                    </a:cubicBezTo>
                    <a:cubicBezTo>
                      <a:pt x="22" y="73"/>
                      <a:pt x="22" y="73"/>
                      <a:pt x="22" y="73"/>
                    </a:cubicBezTo>
                    <a:cubicBezTo>
                      <a:pt x="2" y="115"/>
                      <a:pt x="2" y="115"/>
                      <a:pt x="2" y="115"/>
                    </a:cubicBezTo>
                    <a:cubicBezTo>
                      <a:pt x="0" y="119"/>
                      <a:pt x="2" y="124"/>
                      <a:pt x="6" y="126"/>
                    </a:cubicBezTo>
                    <a:cubicBezTo>
                      <a:pt x="7" y="127"/>
                      <a:pt x="9" y="127"/>
                      <a:pt x="10" y="127"/>
                    </a:cubicBezTo>
                    <a:cubicBezTo>
                      <a:pt x="13" y="127"/>
                      <a:pt x="16" y="125"/>
                      <a:pt x="18" y="122"/>
                    </a:cubicBezTo>
                    <a:cubicBezTo>
                      <a:pt x="39" y="79"/>
                      <a:pt x="39" y="79"/>
                      <a:pt x="39" y="79"/>
                    </a:cubicBezTo>
                    <a:cubicBezTo>
                      <a:pt x="39" y="78"/>
                      <a:pt x="39" y="77"/>
                      <a:pt x="39" y="75"/>
                    </a:cubicBezTo>
                    <a:cubicBezTo>
                      <a:pt x="40" y="9"/>
                      <a:pt x="40" y="9"/>
                      <a:pt x="40" y="9"/>
                    </a:cubicBezTo>
                    <a:cubicBezTo>
                      <a:pt x="40" y="4"/>
                      <a:pt x="37" y="0"/>
                      <a:pt x="3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grpSp>
        <p:nvGrpSpPr>
          <p:cNvPr id="25" name="组合 24"/>
          <p:cNvGrpSpPr/>
          <p:nvPr/>
        </p:nvGrpSpPr>
        <p:grpSpPr>
          <a:xfrm>
            <a:off x="3295650" y="3141663"/>
            <a:ext cx="2552700" cy="3217862"/>
            <a:chOff x="4819650" y="2019300"/>
            <a:chExt cx="2552700" cy="3219803"/>
          </a:xfrm>
        </p:grpSpPr>
        <p:sp>
          <p:nvSpPr>
            <p:cNvPr id="26" name="îṣļîḑé-Rounded Rectangle 4"/>
            <p:cNvSpPr/>
            <p:nvPr/>
          </p:nvSpPr>
          <p:spPr>
            <a:xfrm>
              <a:off x="4819650" y="2019300"/>
              <a:ext cx="2552700" cy="3219803"/>
            </a:xfrm>
            <a:prstGeom prst="roundRect">
              <a:avLst>
                <a:gd name="adj" fmla="val 12936"/>
              </a:avLst>
            </a:prstGeom>
            <a:solidFill>
              <a:sysClr val="window" lastClr="FFFFFF">
                <a:lumMod val="95000"/>
              </a:sysClr>
            </a:solidFill>
            <a:ln w="25400" cap="flat" cmpd="sng" algn="ctr">
              <a:noFill/>
              <a:prstDash val="solid"/>
            </a:ln>
            <a:effectLst/>
          </p:spPr>
          <p:txBody>
            <a:bodyPr tIns="2628000" anchorCtr="1">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endParaRPr kumimoji="0" lang="zh-CN" altLang="en-US" sz="1100" b="0" i="0" u="none" strike="noStrike" kern="0" cap="none" spc="0" normalizeH="0" baseline="0" noProof="0" dirty="0">
                <a:ln>
                  <a:noFill/>
                </a:ln>
                <a:solidFill>
                  <a:prstClr val="black"/>
                </a:solidFill>
                <a:effectLst/>
                <a:uLnTx/>
                <a:uFillTx/>
                <a:latin typeface="+mn-lt"/>
                <a:ea typeface="+mn-ea"/>
                <a:cs typeface="+mn-ea"/>
                <a:sym typeface="+mn-lt"/>
              </a:endParaRPr>
            </a:p>
          </p:txBody>
        </p:sp>
        <p:sp>
          <p:nvSpPr>
            <p:cNvPr id="27" name="îṣļîḑé-Oval 5"/>
            <p:cNvSpPr/>
            <p:nvPr/>
          </p:nvSpPr>
          <p:spPr>
            <a:xfrm>
              <a:off x="5229225" y="2386233"/>
              <a:ext cx="1733550" cy="1734596"/>
            </a:xfrm>
            <a:prstGeom prst="ellipse">
              <a:avLst/>
            </a:prstGeom>
            <a:solidFill>
              <a:srgbClr val="C0504D"/>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28" name="îṣļîḑé-Oval 9"/>
            <p:cNvSpPr/>
            <p:nvPr/>
          </p:nvSpPr>
          <p:spPr>
            <a:xfrm>
              <a:off x="6469063" y="2287749"/>
              <a:ext cx="493712" cy="494011"/>
            </a:xfrm>
            <a:prstGeom prst="ellipse">
              <a:avLst/>
            </a:prstGeom>
            <a:solidFill>
              <a:srgbClr val="C0504D">
                <a:lumMod val="75000"/>
              </a:srgbClr>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800" b="0" i="0" u="none" strike="noStrike" kern="0" cap="none" spc="0" normalizeH="0" baseline="0" noProof="0" dirty="0">
                  <a:ln>
                    <a:noFill/>
                  </a:ln>
                  <a:solidFill>
                    <a:prstClr val="white"/>
                  </a:solidFill>
                  <a:effectLst/>
                  <a:uLnTx/>
                  <a:uFillTx/>
                  <a:latin typeface="+mn-lt"/>
                  <a:ea typeface="+mn-ea"/>
                  <a:cs typeface="+mn-ea"/>
                  <a:sym typeface="+mn-lt"/>
                </a:rPr>
                <a:t>B</a:t>
              </a:r>
              <a:endParaRPr kumimoji="0" sz="1800" b="0" i="0" u="none" strike="noStrike" kern="0" cap="none" spc="0" normalizeH="0" baseline="0" noProof="0" dirty="0">
                <a:ln>
                  <a:noFill/>
                </a:ln>
                <a:solidFill>
                  <a:prstClr val="white"/>
                </a:solidFill>
                <a:effectLst/>
                <a:uLnTx/>
                <a:uFillTx/>
                <a:latin typeface="+mn-lt"/>
                <a:ea typeface="+mn-ea"/>
                <a:cs typeface="+mn-ea"/>
                <a:sym typeface="+mn-lt"/>
              </a:endParaRPr>
            </a:p>
          </p:txBody>
        </p:sp>
        <p:sp>
          <p:nvSpPr>
            <p:cNvPr id="29" name="îṣļîḑé-Rectangle 12"/>
            <p:cNvSpPr/>
            <p:nvPr/>
          </p:nvSpPr>
          <p:spPr>
            <a:xfrm>
              <a:off x="4867275" y="4276498"/>
              <a:ext cx="2466975" cy="818056"/>
            </a:xfrm>
            <a:prstGeom prst="rect">
              <a:avLst/>
            </a:prstGeom>
          </p:spPr>
          <p:txBody>
            <a:bodyPr wrap="none" lIns="0" tIns="0" rIns="0" bIns="0" anchor="ctr">
              <a:normAutofit/>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rPr>
                <a:t>二次探测法</a:t>
              </a:r>
              <a:endParaRPr kumimoji="0" lang="zh-CN" altLang="en-US" sz="2400" b="0" i="0" u="none" strike="noStrike" kern="0" cap="none" spc="0" normalizeH="0" baseline="0" noProof="0" dirty="0">
                <a:ln>
                  <a:noFill/>
                </a:ln>
                <a:solidFill>
                  <a:prstClr val="black"/>
                </a:solidFill>
                <a:effectLst/>
                <a:uLnTx/>
                <a:uFillTx/>
                <a:latin typeface="+mn-lt"/>
                <a:ea typeface="+mn-ea"/>
                <a:cs typeface="+mn-ea"/>
                <a:sym typeface="+mn-lt"/>
              </a:endParaRPr>
            </a:p>
          </p:txBody>
        </p:sp>
        <p:grpSp>
          <p:nvGrpSpPr>
            <p:cNvPr id="30" name="组合 29"/>
            <p:cNvGrpSpPr/>
            <p:nvPr/>
          </p:nvGrpSpPr>
          <p:grpSpPr>
            <a:xfrm>
              <a:off x="5684838" y="2891631"/>
              <a:ext cx="822325" cy="722313"/>
              <a:chOff x="7545388" y="1652587"/>
              <a:chExt cx="822325" cy="722313"/>
            </a:xfrm>
            <a:solidFill>
              <a:sysClr val="window" lastClr="FFFFFF"/>
            </a:solidFill>
          </p:grpSpPr>
          <p:sp>
            <p:nvSpPr>
              <p:cNvPr id="31" name="Freeform 58"/>
              <p:cNvSpPr/>
              <p:nvPr/>
            </p:nvSpPr>
            <p:spPr bwMode="auto">
              <a:xfrm>
                <a:off x="7773988" y="2282825"/>
                <a:ext cx="365125" cy="92075"/>
              </a:xfrm>
              <a:custGeom>
                <a:avLst/>
                <a:gdLst>
                  <a:gd name="T0" fmla="*/ 106 w 120"/>
                  <a:gd name="T1" fmla="*/ 11 h 30"/>
                  <a:gd name="T2" fmla="*/ 97 w 120"/>
                  <a:gd name="T3" fmla="*/ 11 h 30"/>
                  <a:gd name="T4" fmla="*/ 97 w 120"/>
                  <a:gd name="T5" fmla="*/ 0 h 30"/>
                  <a:gd name="T6" fmla="*/ 23 w 120"/>
                  <a:gd name="T7" fmla="*/ 0 h 30"/>
                  <a:gd name="T8" fmla="*/ 23 w 120"/>
                  <a:gd name="T9" fmla="*/ 11 h 30"/>
                  <a:gd name="T10" fmla="*/ 14 w 120"/>
                  <a:gd name="T11" fmla="*/ 11 h 30"/>
                  <a:gd name="T12" fmla="*/ 0 w 120"/>
                  <a:gd name="T13" fmla="*/ 30 h 30"/>
                  <a:gd name="T14" fmla="*/ 120 w 120"/>
                  <a:gd name="T15" fmla="*/ 30 h 30"/>
                  <a:gd name="T16" fmla="*/ 106 w 120"/>
                  <a:gd name="T17"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0" h="30">
                    <a:moveTo>
                      <a:pt x="106" y="11"/>
                    </a:moveTo>
                    <a:cubicBezTo>
                      <a:pt x="97" y="11"/>
                      <a:pt x="97" y="11"/>
                      <a:pt x="97" y="11"/>
                    </a:cubicBezTo>
                    <a:cubicBezTo>
                      <a:pt x="97" y="0"/>
                      <a:pt x="97" y="0"/>
                      <a:pt x="97" y="0"/>
                    </a:cubicBezTo>
                    <a:cubicBezTo>
                      <a:pt x="23" y="0"/>
                      <a:pt x="23" y="0"/>
                      <a:pt x="23" y="0"/>
                    </a:cubicBezTo>
                    <a:cubicBezTo>
                      <a:pt x="23" y="11"/>
                      <a:pt x="23" y="11"/>
                      <a:pt x="23" y="11"/>
                    </a:cubicBezTo>
                    <a:cubicBezTo>
                      <a:pt x="14" y="11"/>
                      <a:pt x="14" y="11"/>
                      <a:pt x="14" y="11"/>
                    </a:cubicBezTo>
                    <a:cubicBezTo>
                      <a:pt x="6" y="11"/>
                      <a:pt x="0" y="20"/>
                      <a:pt x="0" y="30"/>
                    </a:cubicBezTo>
                    <a:cubicBezTo>
                      <a:pt x="120" y="30"/>
                      <a:pt x="120" y="30"/>
                      <a:pt x="120" y="30"/>
                    </a:cubicBezTo>
                    <a:cubicBezTo>
                      <a:pt x="120" y="20"/>
                      <a:pt x="114" y="11"/>
                      <a:pt x="10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32" name="Freeform 59"/>
              <p:cNvSpPr>
                <a:spLocks noEditPoints="1"/>
              </p:cNvSpPr>
              <p:nvPr/>
            </p:nvSpPr>
            <p:spPr bwMode="auto">
              <a:xfrm>
                <a:off x="7545388" y="1652587"/>
                <a:ext cx="822325" cy="612775"/>
              </a:xfrm>
              <a:custGeom>
                <a:avLst/>
                <a:gdLst>
                  <a:gd name="T0" fmla="*/ 251 w 270"/>
                  <a:gd name="T1" fmla="*/ 0 h 201"/>
                  <a:gd name="T2" fmla="*/ 19 w 270"/>
                  <a:gd name="T3" fmla="*/ 0 h 201"/>
                  <a:gd name="T4" fmla="*/ 0 w 270"/>
                  <a:gd name="T5" fmla="*/ 19 h 201"/>
                  <a:gd name="T6" fmla="*/ 0 w 270"/>
                  <a:gd name="T7" fmla="*/ 183 h 201"/>
                  <a:gd name="T8" fmla="*/ 19 w 270"/>
                  <a:gd name="T9" fmla="*/ 201 h 201"/>
                  <a:gd name="T10" fmla="*/ 251 w 270"/>
                  <a:gd name="T11" fmla="*/ 201 h 201"/>
                  <a:gd name="T12" fmla="*/ 270 w 270"/>
                  <a:gd name="T13" fmla="*/ 183 h 201"/>
                  <a:gd name="T14" fmla="*/ 270 w 270"/>
                  <a:gd name="T15" fmla="*/ 19 h 201"/>
                  <a:gd name="T16" fmla="*/ 251 w 270"/>
                  <a:gd name="T17" fmla="*/ 0 h 201"/>
                  <a:gd name="T18" fmla="*/ 135 w 270"/>
                  <a:gd name="T19" fmla="*/ 183 h 201"/>
                  <a:gd name="T20" fmla="*/ 128 w 270"/>
                  <a:gd name="T21" fmla="*/ 176 h 201"/>
                  <a:gd name="T22" fmla="*/ 135 w 270"/>
                  <a:gd name="T23" fmla="*/ 169 h 201"/>
                  <a:gd name="T24" fmla="*/ 142 w 270"/>
                  <a:gd name="T25" fmla="*/ 176 h 201"/>
                  <a:gd name="T26" fmla="*/ 135 w 270"/>
                  <a:gd name="T27" fmla="*/ 183 h 201"/>
                  <a:gd name="T28" fmla="*/ 254 w 270"/>
                  <a:gd name="T29" fmla="*/ 146 h 201"/>
                  <a:gd name="T30" fmla="*/ 252 w 270"/>
                  <a:gd name="T31" fmla="*/ 148 h 201"/>
                  <a:gd name="T32" fmla="*/ 18 w 270"/>
                  <a:gd name="T33" fmla="*/ 148 h 201"/>
                  <a:gd name="T34" fmla="*/ 16 w 270"/>
                  <a:gd name="T35" fmla="*/ 146 h 201"/>
                  <a:gd name="T36" fmla="*/ 16 w 270"/>
                  <a:gd name="T37" fmla="*/ 20 h 201"/>
                  <a:gd name="T38" fmla="*/ 18 w 270"/>
                  <a:gd name="T39" fmla="*/ 18 h 201"/>
                  <a:gd name="T40" fmla="*/ 252 w 270"/>
                  <a:gd name="T41" fmla="*/ 18 h 201"/>
                  <a:gd name="T42" fmla="*/ 254 w 270"/>
                  <a:gd name="T43" fmla="*/ 20 h 201"/>
                  <a:gd name="T44" fmla="*/ 254 w 270"/>
                  <a:gd name="T45" fmla="*/ 14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0" h="201">
                    <a:moveTo>
                      <a:pt x="251" y="0"/>
                    </a:moveTo>
                    <a:cubicBezTo>
                      <a:pt x="19" y="0"/>
                      <a:pt x="19" y="0"/>
                      <a:pt x="19" y="0"/>
                    </a:cubicBezTo>
                    <a:cubicBezTo>
                      <a:pt x="9" y="0"/>
                      <a:pt x="0" y="9"/>
                      <a:pt x="0" y="19"/>
                    </a:cubicBezTo>
                    <a:cubicBezTo>
                      <a:pt x="0" y="183"/>
                      <a:pt x="0" y="183"/>
                      <a:pt x="0" y="183"/>
                    </a:cubicBezTo>
                    <a:cubicBezTo>
                      <a:pt x="0" y="193"/>
                      <a:pt x="9" y="201"/>
                      <a:pt x="19" y="201"/>
                    </a:cubicBezTo>
                    <a:cubicBezTo>
                      <a:pt x="251" y="201"/>
                      <a:pt x="251" y="201"/>
                      <a:pt x="251" y="201"/>
                    </a:cubicBezTo>
                    <a:cubicBezTo>
                      <a:pt x="261" y="201"/>
                      <a:pt x="270" y="193"/>
                      <a:pt x="270" y="183"/>
                    </a:cubicBezTo>
                    <a:cubicBezTo>
                      <a:pt x="270" y="19"/>
                      <a:pt x="270" y="19"/>
                      <a:pt x="270" y="19"/>
                    </a:cubicBezTo>
                    <a:cubicBezTo>
                      <a:pt x="270" y="9"/>
                      <a:pt x="261" y="0"/>
                      <a:pt x="251" y="0"/>
                    </a:cubicBezTo>
                    <a:close/>
                    <a:moveTo>
                      <a:pt x="135" y="183"/>
                    </a:moveTo>
                    <a:cubicBezTo>
                      <a:pt x="131" y="183"/>
                      <a:pt x="128" y="180"/>
                      <a:pt x="128" y="176"/>
                    </a:cubicBezTo>
                    <a:cubicBezTo>
                      <a:pt x="128" y="172"/>
                      <a:pt x="131" y="169"/>
                      <a:pt x="135" y="169"/>
                    </a:cubicBezTo>
                    <a:cubicBezTo>
                      <a:pt x="139" y="169"/>
                      <a:pt x="142" y="172"/>
                      <a:pt x="142" y="176"/>
                    </a:cubicBezTo>
                    <a:cubicBezTo>
                      <a:pt x="142" y="180"/>
                      <a:pt x="139" y="183"/>
                      <a:pt x="135" y="183"/>
                    </a:cubicBezTo>
                    <a:close/>
                    <a:moveTo>
                      <a:pt x="254" y="146"/>
                    </a:moveTo>
                    <a:cubicBezTo>
                      <a:pt x="254" y="147"/>
                      <a:pt x="253" y="148"/>
                      <a:pt x="252" y="148"/>
                    </a:cubicBezTo>
                    <a:cubicBezTo>
                      <a:pt x="18" y="148"/>
                      <a:pt x="18" y="148"/>
                      <a:pt x="18" y="148"/>
                    </a:cubicBezTo>
                    <a:cubicBezTo>
                      <a:pt x="17" y="148"/>
                      <a:pt x="16" y="147"/>
                      <a:pt x="16" y="146"/>
                    </a:cubicBezTo>
                    <a:cubicBezTo>
                      <a:pt x="16" y="20"/>
                      <a:pt x="16" y="20"/>
                      <a:pt x="16" y="20"/>
                    </a:cubicBezTo>
                    <a:cubicBezTo>
                      <a:pt x="16" y="19"/>
                      <a:pt x="17" y="18"/>
                      <a:pt x="18" y="18"/>
                    </a:cubicBezTo>
                    <a:cubicBezTo>
                      <a:pt x="252" y="18"/>
                      <a:pt x="252" y="18"/>
                      <a:pt x="252" y="18"/>
                    </a:cubicBezTo>
                    <a:cubicBezTo>
                      <a:pt x="253" y="18"/>
                      <a:pt x="254" y="19"/>
                      <a:pt x="254" y="20"/>
                    </a:cubicBezTo>
                    <a:lnTo>
                      <a:pt x="254" y="1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33" name="Freeform 60"/>
              <p:cNvSpPr/>
              <p:nvPr/>
            </p:nvSpPr>
            <p:spPr bwMode="auto">
              <a:xfrm>
                <a:off x="7834313" y="1828800"/>
                <a:ext cx="244475" cy="115888"/>
              </a:xfrm>
              <a:custGeom>
                <a:avLst/>
                <a:gdLst>
                  <a:gd name="T0" fmla="*/ 4 w 80"/>
                  <a:gd name="T1" fmla="*/ 20 h 38"/>
                  <a:gd name="T2" fmla="*/ 4 w 80"/>
                  <a:gd name="T3" fmla="*/ 34 h 38"/>
                  <a:gd name="T4" fmla="*/ 11 w 80"/>
                  <a:gd name="T5" fmla="*/ 37 h 38"/>
                  <a:gd name="T6" fmla="*/ 18 w 80"/>
                  <a:gd name="T7" fmla="*/ 34 h 38"/>
                  <a:gd name="T8" fmla="*/ 62 w 80"/>
                  <a:gd name="T9" fmla="*/ 34 h 38"/>
                  <a:gd name="T10" fmla="*/ 76 w 80"/>
                  <a:gd name="T11" fmla="*/ 34 h 38"/>
                  <a:gd name="T12" fmla="*/ 76 w 80"/>
                  <a:gd name="T13" fmla="*/ 20 h 38"/>
                  <a:gd name="T14" fmla="*/ 4 w 80"/>
                  <a:gd name="T15" fmla="*/ 2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38">
                    <a:moveTo>
                      <a:pt x="4" y="20"/>
                    </a:moveTo>
                    <a:cubicBezTo>
                      <a:pt x="0" y="24"/>
                      <a:pt x="0" y="30"/>
                      <a:pt x="4" y="34"/>
                    </a:cubicBezTo>
                    <a:cubicBezTo>
                      <a:pt x="6" y="36"/>
                      <a:pt x="8" y="37"/>
                      <a:pt x="11" y="37"/>
                    </a:cubicBezTo>
                    <a:cubicBezTo>
                      <a:pt x="13" y="37"/>
                      <a:pt x="16" y="36"/>
                      <a:pt x="18" y="34"/>
                    </a:cubicBezTo>
                    <a:cubicBezTo>
                      <a:pt x="30" y="22"/>
                      <a:pt x="50" y="22"/>
                      <a:pt x="62" y="34"/>
                    </a:cubicBezTo>
                    <a:cubicBezTo>
                      <a:pt x="66" y="38"/>
                      <a:pt x="72" y="38"/>
                      <a:pt x="76" y="34"/>
                    </a:cubicBezTo>
                    <a:cubicBezTo>
                      <a:pt x="80" y="30"/>
                      <a:pt x="80" y="24"/>
                      <a:pt x="76" y="20"/>
                    </a:cubicBezTo>
                    <a:cubicBezTo>
                      <a:pt x="56" y="0"/>
                      <a:pt x="24" y="0"/>
                      <a:pt x="4"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34" name="Freeform 61"/>
              <p:cNvSpPr/>
              <p:nvPr/>
            </p:nvSpPr>
            <p:spPr bwMode="auto">
              <a:xfrm>
                <a:off x="7761288" y="1744662"/>
                <a:ext cx="390525" cy="127000"/>
              </a:xfrm>
              <a:custGeom>
                <a:avLst/>
                <a:gdLst>
                  <a:gd name="T0" fmla="*/ 64 w 128"/>
                  <a:gd name="T1" fmla="*/ 0 h 42"/>
                  <a:gd name="T2" fmla="*/ 4 w 128"/>
                  <a:gd name="T3" fmla="*/ 24 h 42"/>
                  <a:gd name="T4" fmla="*/ 4 w 128"/>
                  <a:gd name="T5" fmla="*/ 39 h 42"/>
                  <a:gd name="T6" fmla="*/ 18 w 128"/>
                  <a:gd name="T7" fmla="*/ 39 h 42"/>
                  <a:gd name="T8" fmla="*/ 64 w 128"/>
                  <a:gd name="T9" fmla="*/ 20 h 42"/>
                  <a:gd name="T10" fmla="*/ 110 w 128"/>
                  <a:gd name="T11" fmla="*/ 39 h 42"/>
                  <a:gd name="T12" fmla="*/ 117 w 128"/>
                  <a:gd name="T13" fmla="*/ 41 h 42"/>
                  <a:gd name="T14" fmla="*/ 124 w 128"/>
                  <a:gd name="T15" fmla="*/ 39 h 42"/>
                  <a:gd name="T16" fmla="*/ 124 w 128"/>
                  <a:gd name="T17" fmla="*/ 24 h 42"/>
                  <a:gd name="T18" fmla="*/ 64 w 128"/>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42">
                    <a:moveTo>
                      <a:pt x="64" y="0"/>
                    </a:moveTo>
                    <a:cubicBezTo>
                      <a:pt x="41" y="0"/>
                      <a:pt x="20" y="8"/>
                      <a:pt x="4" y="24"/>
                    </a:cubicBezTo>
                    <a:cubicBezTo>
                      <a:pt x="0" y="28"/>
                      <a:pt x="0" y="35"/>
                      <a:pt x="4" y="39"/>
                    </a:cubicBezTo>
                    <a:cubicBezTo>
                      <a:pt x="8" y="42"/>
                      <a:pt x="14" y="42"/>
                      <a:pt x="18" y="39"/>
                    </a:cubicBezTo>
                    <a:cubicBezTo>
                      <a:pt x="30" y="26"/>
                      <a:pt x="47" y="20"/>
                      <a:pt x="64" y="20"/>
                    </a:cubicBezTo>
                    <a:cubicBezTo>
                      <a:pt x="81" y="20"/>
                      <a:pt x="97" y="26"/>
                      <a:pt x="110" y="39"/>
                    </a:cubicBezTo>
                    <a:cubicBezTo>
                      <a:pt x="112" y="41"/>
                      <a:pt x="114" y="41"/>
                      <a:pt x="117" y="41"/>
                    </a:cubicBezTo>
                    <a:cubicBezTo>
                      <a:pt x="119" y="41"/>
                      <a:pt x="122" y="41"/>
                      <a:pt x="124" y="39"/>
                    </a:cubicBezTo>
                    <a:cubicBezTo>
                      <a:pt x="128" y="35"/>
                      <a:pt x="128" y="28"/>
                      <a:pt x="124" y="24"/>
                    </a:cubicBezTo>
                    <a:cubicBezTo>
                      <a:pt x="108" y="8"/>
                      <a:pt x="87" y="0"/>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sp>
            <p:nvSpPr>
              <p:cNvPr id="35" name="Freeform 62"/>
              <p:cNvSpPr/>
              <p:nvPr/>
            </p:nvSpPr>
            <p:spPr bwMode="auto">
              <a:xfrm>
                <a:off x="7907338" y="1954212"/>
                <a:ext cx="104775" cy="100013"/>
              </a:xfrm>
              <a:custGeom>
                <a:avLst/>
                <a:gdLst>
                  <a:gd name="T0" fmla="*/ 6 w 34"/>
                  <a:gd name="T1" fmla="*/ 6 h 33"/>
                  <a:gd name="T2" fmla="*/ 6 w 34"/>
                  <a:gd name="T3" fmla="*/ 27 h 33"/>
                  <a:gd name="T4" fmla="*/ 28 w 34"/>
                  <a:gd name="T5" fmla="*/ 27 h 33"/>
                  <a:gd name="T6" fmla="*/ 28 w 34"/>
                  <a:gd name="T7" fmla="*/ 6 h 33"/>
                  <a:gd name="T8" fmla="*/ 6 w 34"/>
                  <a:gd name="T9" fmla="*/ 6 h 33"/>
                </a:gdLst>
                <a:ahLst/>
                <a:cxnLst>
                  <a:cxn ang="0">
                    <a:pos x="T0" y="T1"/>
                  </a:cxn>
                  <a:cxn ang="0">
                    <a:pos x="T2" y="T3"/>
                  </a:cxn>
                  <a:cxn ang="0">
                    <a:pos x="T4" y="T5"/>
                  </a:cxn>
                  <a:cxn ang="0">
                    <a:pos x="T6" y="T7"/>
                  </a:cxn>
                  <a:cxn ang="0">
                    <a:pos x="T8" y="T9"/>
                  </a:cxn>
                </a:cxnLst>
                <a:rect l="0" t="0" r="r" b="b"/>
                <a:pathLst>
                  <a:path w="34" h="33">
                    <a:moveTo>
                      <a:pt x="6" y="6"/>
                    </a:moveTo>
                    <a:cubicBezTo>
                      <a:pt x="0" y="12"/>
                      <a:pt x="0" y="21"/>
                      <a:pt x="6" y="27"/>
                    </a:cubicBezTo>
                    <a:cubicBezTo>
                      <a:pt x="12" y="33"/>
                      <a:pt x="22" y="33"/>
                      <a:pt x="28" y="27"/>
                    </a:cubicBezTo>
                    <a:cubicBezTo>
                      <a:pt x="34" y="21"/>
                      <a:pt x="34" y="12"/>
                      <a:pt x="28" y="6"/>
                    </a:cubicBezTo>
                    <a:cubicBezTo>
                      <a:pt x="22" y="0"/>
                      <a:pt x="12" y="0"/>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mn-lt"/>
                  <a:ea typeface="+mn-ea"/>
                  <a:cs typeface="+mn-ea"/>
                  <a:sym typeface="+mn-lt"/>
                </a:endParaRPr>
              </a:p>
            </p:txBody>
          </p:sp>
        </p:gr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64" presetClass="path" presetSubtype="0" decel="100000" fill="hold" nodeType="withEffect">
                                  <p:stCondLst>
                                    <p:cond delay="0"/>
                                  </p:stCondLst>
                                  <p:childTnLst>
                                    <p:animMotion origin="layout" path="M 5.55556E-7 -2.59259E-6 L 5.55556E-7 0.0926 " pathEditMode="relative" rAng="0" ptsTypes="AA">
                                      <p:cBhvr>
                                        <p:cTn id="9" dur="1000" spd="-100000" fill="hold"/>
                                        <p:tgtEl>
                                          <p:spTgt spid="9"/>
                                        </p:tgtEl>
                                        <p:attrNameLst>
                                          <p:attrName>ppt_x</p:attrName>
                                          <p:attrName>ppt_y</p:attrName>
                                        </p:attrNameLst>
                                      </p:cBhvr>
                                      <p:rCtr x="0" y="4600"/>
                                    </p:animMotion>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1000"/>
                                        <p:tgtEl>
                                          <p:spTgt spid="25"/>
                                        </p:tgtEl>
                                      </p:cBhvr>
                                    </p:animEffect>
                                  </p:childTnLst>
                                </p:cTn>
                              </p:par>
                              <p:par>
                                <p:cTn id="14" presetID="64" presetClass="path" presetSubtype="0" decel="100000" fill="hold" nodeType="withEffect">
                                  <p:stCondLst>
                                    <p:cond delay="0"/>
                                  </p:stCondLst>
                                  <p:childTnLst>
                                    <p:animMotion origin="layout" path="M 0 -2.59259E-6 L 0 0.0926 " pathEditMode="relative" rAng="0" ptsTypes="AA">
                                      <p:cBhvr>
                                        <p:cTn id="15" dur="1000" spd="-100000" fill="hold"/>
                                        <p:tgtEl>
                                          <p:spTgt spid="25"/>
                                        </p:tgtEl>
                                        <p:attrNameLst>
                                          <p:attrName>ppt_x</p:attrName>
                                          <p:attrName>ppt_y</p:attrName>
                                        </p:attrNameLst>
                                      </p:cBhvr>
                                      <p:rCtr x="0" y="4600"/>
                                    </p:animMotion>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par>
                                <p:cTn id="20" presetID="64" presetClass="path" presetSubtype="0" decel="100000" fill="hold" nodeType="withEffect">
                                  <p:stCondLst>
                                    <p:cond delay="0"/>
                                  </p:stCondLst>
                                  <p:childTnLst>
                                    <p:animMotion origin="layout" path="M -4.16667E-6 -2.59259E-6 L -4.16667E-6 0.0926 " pathEditMode="relative" rAng="0" ptsTypes="AA">
                                      <p:cBhvr>
                                        <p:cTn id="21" dur="1000" spd="-100000" fill="hold"/>
                                        <p:tgtEl>
                                          <p:spTgt spid="15"/>
                                        </p:tgtEl>
                                        <p:attrNameLst>
                                          <p:attrName>ppt_x</p:attrName>
                                          <p:attrName>ppt_y</p:attrName>
                                        </p:attrNameLst>
                                      </p:cBhvr>
                                      <p:rCtr x="0" y="4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9804" name="AutoShape 316"/>
          <p:cNvSpPr>
            <a:spLocks noChangeArrowheads="1"/>
          </p:cNvSpPr>
          <p:nvPr/>
        </p:nvSpPr>
        <p:spPr bwMode="auto">
          <a:xfrm>
            <a:off x="949325" y="4017963"/>
            <a:ext cx="7200900" cy="863600"/>
          </a:xfrm>
          <a:prstGeom prst="wedgeRoundRectCallout">
            <a:avLst>
              <a:gd name="adj1" fmla="val 6580"/>
              <a:gd name="adj2" fmla="val -178306"/>
              <a:gd name="adj3" fmla="val 16667"/>
            </a:avLst>
          </a:prstGeom>
          <a:solidFill>
            <a:srgbClr val="7030A0"/>
          </a:solidFill>
          <a:ln w="9525">
            <a:noFill/>
            <a:miter lim="800000"/>
          </a:ln>
        </p:spPr>
        <p:txBody>
          <a:bodyPr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一旦冲突，就找下一个空地址存入</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9803" name="Rectangle 315"/>
          <p:cNvSpPr>
            <a:spLocks noChangeArrowheads="1"/>
          </p:cNvSpPr>
          <p:nvPr/>
        </p:nvSpPr>
        <p:spPr bwMode="auto">
          <a:xfrm>
            <a:off x="1116013" y="1989138"/>
            <a:ext cx="7416800" cy="165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2"/>
                </a:solidFill>
                <a:effectLst/>
                <a:uLnTx/>
                <a:uFillTx/>
                <a:latin typeface="+mn-lt"/>
                <a:ea typeface="+mn-ea"/>
                <a:cs typeface="+mn-ea"/>
                <a:sym typeface="+mn-lt"/>
              </a:rPr>
              <a:t>H</a:t>
            </a:r>
            <a:r>
              <a:rPr kumimoji="0" lang="en-US" altLang="zh-CN" sz="2800" b="0" i="0" u="none" strike="noStrike" kern="1200" cap="none" spc="0" normalizeH="0" baseline="-30000" noProof="0" dirty="0">
                <a:ln>
                  <a:noFill/>
                </a:ln>
                <a:solidFill>
                  <a:schemeClr val="tx2"/>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2"/>
                </a:solidFill>
                <a:effectLst/>
                <a:uLnTx/>
                <a:uFillTx/>
                <a:latin typeface="+mn-lt"/>
                <a:ea typeface="+mn-ea"/>
                <a:cs typeface="+mn-ea"/>
                <a:sym typeface="+mn-lt"/>
              </a:rPr>
              <a:t>=(Hash(key)+d</a:t>
            </a:r>
            <a:r>
              <a:rPr kumimoji="0" lang="en-US" altLang="zh-CN" sz="2800" b="0" i="0" u="none" strike="noStrike" kern="1200" cap="none" spc="0" normalizeH="0" baseline="-30000" noProof="0" dirty="0">
                <a:ln>
                  <a:noFill/>
                </a:ln>
                <a:solidFill>
                  <a:schemeClr val="tx2"/>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2"/>
                </a:solidFill>
                <a:effectLst/>
                <a:uLnTx/>
                <a:uFillTx/>
                <a:latin typeface="+mn-lt"/>
                <a:ea typeface="+mn-ea"/>
                <a:cs typeface="+mn-ea"/>
                <a:sym typeface="+mn-lt"/>
              </a:rPr>
              <a:t>) mod 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( 1≤i &lt; m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其中：</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为哈希表长度</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d</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为增量序列 </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2</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…m-1</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，且</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d</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800" b="0" i="0" u="none" strike="noStrike" kern="1200" cap="none" spc="0" normalizeH="0" baseline="0" noProof="0" dirty="0" err="1">
                <a:ln>
                  <a:noFill/>
                </a:ln>
                <a:solidFill>
                  <a:schemeClr val="tx1"/>
                </a:solidFill>
                <a:effectLst/>
                <a:uLnTx/>
                <a:uFillTx/>
                <a:latin typeface="+mn-lt"/>
                <a:ea typeface="+mn-ea"/>
                <a:cs typeface="+mn-ea"/>
                <a:sym typeface="+mn-lt"/>
              </a:rPr>
              <a:t>i</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3188" name="Rectangle 317"/>
          <p:cNvSpPr>
            <a:spLocks noChangeArrowheads="1"/>
          </p:cNvSpPr>
          <p:nvPr/>
        </p:nvSpPr>
        <p:spPr bwMode="auto">
          <a:xfrm>
            <a:off x="887413" y="227013"/>
            <a:ext cx="4027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线性探测法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9803">
                                            <p:txEl>
                                              <p:charRg st="0" end="4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9803">
                                            <p:txEl>
                                              <p:charRg st="42"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9803">
                                            <p:txEl>
                                              <p:charRg st="53" end="7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959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804" grpId="0" animBg="1"/>
      <p:bldP spid="95980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596900" y="2708275"/>
            <a:ext cx="7850188" cy="1584325"/>
          </a:xfrm>
          <a:prstGeom prst="rect">
            <a:avLst/>
          </a:prstGeom>
          <a:solidFill>
            <a:srgbClr val="CCCCFF"/>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a:endParaRPr>
          </a:p>
        </p:txBody>
      </p:sp>
      <p:sp>
        <p:nvSpPr>
          <p:cNvPr id="94210" name="Rectangle 20"/>
          <p:cNvSpPr>
            <a:spLocks noChangeArrowheads="1"/>
          </p:cNvSpPr>
          <p:nvPr/>
        </p:nvSpPr>
        <p:spPr bwMode="auto">
          <a:xfrm>
            <a:off x="603250" y="1030288"/>
            <a:ext cx="8062913" cy="1477963"/>
          </a:xfrm>
          <a:prstGeom prst="rect">
            <a:avLst/>
          </a:prstGeom>
          <a:noFill/>
          <a:ln w="57150">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关键码集为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{47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29</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16</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92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8</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3}</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设：</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哈希表表长为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m=11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    哈希函数为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Hash(key)=key mod 11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60533" name="Rectangle 21"/>
          <p:cNvSpPr>
            <a:spLocks noChangeArrowheads="1"/>
          </p:cNvSpPr>
          <p:nvPr/>
        </p:nvSpPr>
        <p:spPr bwMode="auto">
          <a:xfrm>
            <a:off x="1811338" y="2911475"/>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chemeClr val="tx1"/>
                </a:solidFill>
                <a:effectLst/>
                <a:uLnTx/>
                <a:uFillTx/>
                <a:latin typeface="+mn-lt"/>
                <a:ea typeface="+mn-ea"/>
                <a:cs typeface="+mn-ea"/>
                <a:sym typeface="+mn-lt"/>
              </a:rPr>
              <a:t>0    1    2     3     4    5    6    7     8    9   10</a:t>
            </a:r>
            <a:endParaRPr kumimoji="0" lang="en-US" altLang="zh-CN" sz="2400" b="1" i="0" u="none" strike="noStrike" kern="1200" cap="none" spc="0" normalizeH="0" baseline="0" noProof="0">
              <a:ln>
                <a:noFill/>
              </a:ln>
              <a:solidFill>
                <a:schemeClr val="tx1"/>
              </a:solidFill>
              <a:effectLst/>
              <a:uLnTx/>
              <a:uFillTx/>
              <a:latin typeface="+mn-lt"/>
              <a:ea typeface="+mn-ea"/>
              <a:cs typeface="+mn-ea"/>
              <a:sym typeface="+mn-lt"/>
            </a:endParaRPr>
          </a:p>
        </p:txBody>
      </p:sp>
      <p:graphicFrame>
        <p:nvGraphicFramePr>
          <p:cNvPr id="92165" name="表格 92164"/>
          <p:cNvGraphicFramePr/>
          <p:nvPr/>
        </p:nvGraphicFramePr>
        <p:xfrm>
          <a:off x="1811338" y="3368675"/>
          <a:ext cx="5257800" cy="431800"/>
        </p:xfrm>
        <a:graphic>
          <a:graphicData uri="http://schemas.openxmlformats.org/drawingml/2006/table">
            <a:tbl>
              <a:tblPr/>
              <a:tblGrid>
                <a:gridCol w="457200"/>
                <a:gridCol w="498475"/>
                <a:gridCol w="477838"/>
                <a:gridCol w="477837"/>
                <a:gridCol w="476250"/>
                <a:gridCol w="482600"/>
                <a:gridCol w="476250"/>
                <a:gridCol w="477838"/>
                <a:gridCol w="519112"/>
                <a:gridCol w="436563"/>
                <a:gridCol w="477837"/>
              </a:tblGrid>
              <a:tr h="43180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endParaRPr lang="zh-CN" altLang="zh-CN" sz="2000" dirty="0">
                        <a:latin typeface="+mn-lt"/>
                        <a:ea typeface="+mn-ea"/>
                        <a:cs typeface="+mn-ea"/>
                        <a:sym typeface="+mn-l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endParaRPr lang="zh-CN" altLang="zh-CN" sz="2000" dirty="0">
                        <a:solidFill>
                          <a:srgbClr val="FF33CC"/>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endParaRPr lang="zh-CN" altLang="zh-CN" sz="2000" dirty="0">
                        <a:solidFill>
                          <a:srgbClr val="FF33CC"/>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50000"/>
                        </a:spcBef>
                        <a:buNone/>
                      </a:pPr>
                      <a:r>
                        <a:rPr lang="en-US" altLang="zh-CN" sz="2000" dirty="0">
                          <a:latin typeface="+mn-lt"/>
                          <a:ea typeface="+mn-ea"/>
                          <a:cs typeface="+mn-ea"/>
                          <a:sym typeface="+mn-lt"/>
                        </a:rPr>
                        <a:t>47</a:t>
                      </a:r>
                      <a:endParaRPr lang="en-US"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endParaRPr lang="zh-CN"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endParaRPr lang="zh-CN"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endParaRPr lang="zh-CN" altLang="zh-CN" sz="2000" dirty="0">
                        <a:solidFill>
                          <a:schemeClr val="tx2"/>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r>
                        <a:rPr lang="en-US" altLang="zh-CN" sz="2000" dirty="0">
                          <a:latin typeface="+mn-lt"/>
                          <a:ea typeface="+mn-ea"/>
                          <a:cs typeface="+mn-ea"/>
                          <a:sym typeface="+mn-lt"/>
                        </a:rPr>
                        <a:t>7</a:t>
                      </a:r>
                      <a:endParaRPr lang="en-US" altLang="zh-CN" sz="2000" dirty="0">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endParaRPr lang="zh-CN" altLang="zh-CN" sz="2000" dirty="0">
                        <a:solidFill>
                          <a:srgbClr val="FF33CC"/>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spcBef>
                          <a:spcPct val="30000"/>
                        </a:spcBef>
                        <a:buNone/>
                      </a:pPr>
                      <a:endParaRPr lang="zh-CN" altLang="zh-CN" sz="2000" dirty="0">
                        <a:solidFill>
                          <a:schemeClr val="tx2"/>
                        </a:solidFill>
                        <a:latin typeface="+mn-lt"/>
                        <a:ea typeface="+mn-ea"/>
                        <a:cs typeface="+mn-ea"/>
                        <a:sym typeface="+mn-lt"/>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楷体_GB2312" pitchFamily="49" charset="-122"/>
                          <a:cs typeface="+mn-cs"/>
                        </a:defRPr>
                      </a:lvl5pPr>
                    </a:lstStyle>
                    <a:p>
                      <a:pPr lvl="0" algn="ctr">
                        <a:buNone/>
                      </a:pPr>
                      <a:endParaRPr lang="zh-CN" altLang="zh-CN" sz="2000" b="0" dirty="0">
                        <a:latin typeface="+mn-lt"/>
                        <a:ea typeface="+mn-ea"/>
                        <a:cs typeface="+mn-ea"/>
                        <a:sym typeface="+mn-l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60560" name="Rectangle 48"/>
          <p:cNvSpPr>
            <a:spLocks noChangeArrowheads="1"/>
          </p:cNvSpPr>
          <p:nvPr/>
        </p:nvSpPr>
        <p:spPr bwMode="auto">
          <a:xfrm>
            <a:off x="2268538" y="3749675"/>
            <a:ext cx="4260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rgbClr val="FF0000"/>
                </a:solidFill>
                <a:effectLst/>
                <a:uLnTx/>
                <a:uFillTx/>
                <a:latin typeface="+mn-lt"/>
                <a:ea typeface="+mn-ea"/>
                <a:cs typeface="+mn-ea"/>
                <a:sym typeface="+mn-lt"/>
              </a:rPr>
              <a:t> △                                                            ▲                      △        △</a:t>
            </a:r>
            <a:endParaRPr kumimoji="0" lang="en-US" altLang="zh-CN" sz="1200"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960561" name="Rectangle 49"/>
          <p:cNvSpPr>
            <a:spLocks noChangeArrowheads="1"/>
          </p:cNvSpPr>
          <p:nvPr/>
        </p:nvSpPr>
        <p:spPr bwMode="auto">
          <a:xfrm>
            <a:off x="5640388" y="3306763"/>
            <a:ext cx="441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mn-ea"/>
                <a:sym typeface="+mn-lt"/>
              </a:rPr>
              <a:t>29</a:t>
            </a:r>
            <a:endParaRPr kumimoji="0" lang="en-US" altLang="zh-CN" sz="2000" b="1" i="0" u="none" strike="noStrike" kern="1200" cap="none" spc="0" normalizeH="0" baseline="0" noProof="0">
              <a:ln>
                <a:noFill/>
              </a:ln>
              <a:solidFill>
                <a:schemeClr val="tx2"/>
              </a:solidFill>
              <a:effectLst/>
              <a:uLnTx/>
              <a:uFillTx/>
              <a:latin typeface="+mn-lt"/>
              <a:ea typeface="+mn-ea"/>
              <a:cs typeface="+mn-ea"/>
              <a:sym typeface="+mn-lt"/>
            </a:endParaRPr>
          </a:p>
        </p:txBody>
      </p:sp>
      <p:grpSp>
        <p:nvGrpSpPr>
          <p:cNvPr id="2" name="Group 50"/>
          <p:cNvGrpSpPr/>
          <p:nvPr/>
        </p:nvGrpSpPr>
        <p:grpSpPr>
          <a:xfrm>
            <a:off x="1830388" y="3292475"/>
            <a:ext cx="2803525" cy="490538"/>
            <a:chOff x="1212" y="1392"/>
            <a:chExt cx="1766" cy="309"/>
          </a:xfrm>
        </p:grpSpPr>
        <p:sp>
          <p:nvSpPr>
            <p:cNvPr id="94241" name="Rectangle 51"/>
            <p:cNvSpPr>
              <a:spLocks noChangeArrowheads="1"/>
            </p:cNvSpPr>
            <p:nvPr/>
          </p:nvSpPr>
          <p:spPr bwMode="auto">
            <a:xfrm>
              <a:off x="1212" y="1392"/>
              <a:ext cx="269"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42" name="Rectangle 52"/>
            <p:cNvSpPr>
              <a:spLocks noChangeArrowheads="1"/>
            </p:cNvSpPr>
            <p:nvPr/>
          </p:nvSpPr>
          <p:spPr bwMode="auto">
            <a:xfrm>
              <a:off x="2700" y="1392"/>
              <a:ext cx="27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16</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4243" name="Rectangle 53"/>
            <p:cNvSpPr>
              <a:spLocks noChangeArrowheads="1"/>
            </p:cNvSpPr>
            <p:nvPr/>
          </p:nvSpPr>
          <p:spPr bwMode="auto">
            <a:xfrm>
              <a:off x="2400" y="1401"/>
              <a:ext cx="27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92</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60566" name="Rectangle 54"/>
          <p:cNvSpPr>
            <a:spLocks noChangeArrowheads="1"/>
          </p:cNvSpPr>
          <p:nvPr/>
        </p:nvSpPr>
        <p:spPr bwMode="auto">
          <a:xfrm>
            <a:off x="2268538" y="3292475"/>
            <a:ext cx="533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mn-ea"/>
                <a:sym typeface="+mn-lt"/>
              </a:rPr>
              <a:t>22</a:t>
            </a:r>
            <a:endParaRPr kumimoji="0" lang="en-US" altLang="zh-CN" sz="2000" b="1"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60567" name="Rectangle 55"/>
          <p:cNvSpPr>
            <a:spLocks noChangeArrowheads="1"/>
          </p:cNvSpPr>
          <p:nvPr/>
        </p:nvSpPr>
        <p:spPr bwMode="auto">
          <a:xfrm>
            <a:off x="6224588" y="3292475"/>
            <a:ext cx="3127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mn-ea"/>
                <a:sym typeface="+mn-lt"/>
              </a:rPr>
              <a:t>8</a:t>
            </a:r>
            <a:endParaRPr kumimoji="0" lang="en-US" altLang="zh-CN" sz="2000" b="1"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60568" name="Rectangle 56"/>
          <p:cNvSpPr>
            <a:spLocks noChangeArrowheads="1"/>
          </p:cNvSpPr>
          <p:nvPr/>
        </p:nvSpPr>
        <p:spPr bwMode="auto">
          <a:xfrm>
            <a:off x="4776788" y="3306763"/>
            <a:ext cx="3127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40000"/>
              </a:lnSpc>
              <a:spcBef>
                <a:spcPct val="2000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2"/>
                </a:solidFill>
                <a:effectLst/>
                <a:uLnTx/>
                <a:uFillTx/>
                <a:latin typeface="+mn-lt"/>
                <a:ea typeface="+mn-ea"/>
                <a:cs typeface="+mn-ea"/>
                <a:sym typeface="+mn-lt"/>
              </a:rPr>
              <a:t>3</a:t>
            </a:r>
            <a:endParaRPr kumimoji="0" lang="en-US" altLang="zh-CN" sz="2000" b="1"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60569" name="Rectangle 57"/>
          <p:cNvSpPr>
            <a:spLocks noChangeArrowheads="1"/>
          </p:cNvSpPr>
          <p:nvPr/>
        </p:nvSpPr>
        <p:spPr bwMode="auto">
          <a:xfrm>
            <a:off x="1263650" y="4578350"/>
            <a:ext cx="6726238" cy="461963"/>
          </a:xfrm>
          <a:prstGeom prst="rect">
            <a:avLst/>
          </a:prstGeom>
          <a:noFill/>
          <a:ln>
            <a:noFill/>
          </a:ln>
        </p:spPr>
        <p:txBody>
          <a:bodyPr>
            <a:spAutoFit/>
          </a:bodyPr>
          <a:lstStyle>
            <a:lvl1pPr marL="476250" indent="-47625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476250" marR="0" lvl="0" indent="-47625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① 47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16</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92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没有冲突</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60570" name="Rectangle 58"/>
          <p:cNvSpPr>
            <a:spLocks noChangeArrowheads="1"/>
          </p:cNvSpPr>
          <p:nvPr/>
        </p:nvSpPr>
        <p:spPr bwMode="auto">
          <a:xfrm>
            <a:off x="1263650" y="5086350"/>
            <a:ext cx="6726238" cy="830263"/>
          </a:xfrm>
          <a:prstGeom prst="rect">
            <a:avLst/>
          </a:prstGeom>
          <a:noFill/>
          <a:ln>
            <a:noFill/>
          </a:ln>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② Hash(</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29</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，有冲突，由</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1</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=(Hash(29)+1) mod 11=8</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，哈希地址</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8</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为空，因此将</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29</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存入</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60571" name="Rectangle 59"/>
          <p:cNvSpPr>
            <a:spLocks noChangeArrowheads="1"/>
          </p:cNvSpPr>
          <p:nvPr/>
        </p:nvSpPr>
        <p:spPr bwMode="auto">
          <a:xfrm>
            <a:off x="1263650" y="5903913"/>
            <a:ext cx="4783138" cy="46196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n-lt"/>
                <a:ea typeface="+mn-ea"/>
                <a:cs typeface="+mn-ea"/>
                <a:sym typeface="+mn-lt"/>
              </a:rPr>
              <a:t>③ </a:t>
            </a:r>
            <a:r>
              <a:rPr kumimoji="1" lang="en-US" altLang="zh-CN" sz="24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mn-lt"/>
                <a:ea typeface="+mn-ea"/>
                <a:cs typeface="+mn-ea"/>
                <a:sym typeface="+mn-lt"/>
              </a:rPr>
              <a:t>3</a:t>
            </a:r>
            <a:r>
              <a:rPr kumimoji="1" lang="en-US" altLang="zh-CN" sz="2400" b="0" i="0" u="none" strike="noStrike" kern="1200" cap="none" spc="0" normalizeH="0" baseline="0" noProof="0" dirty="0">
                <a:ln>
                  <a:noFill/>
                </a:ln>
                <a:solidFill>
                  <a:schemeClr val="tx2"/>
                </a:solidFill>
                <a:effectLst>
                  <a:outerShdw blurRad="38100" dist="38100" dir="2700000" algn="tl">
                    <a:srgbClr val="FFFFFF"/>
                  </a:outerShdw>
                </a:effectLst>
                <a:uLnTx/>
                <a:uFillTx/>
                <a:latin typeface="+mn-lt"/>
                <a:ea typeface="+mn-ea"/>
                <a:cs typeface="+mn-ea"/>
                <a:sym typeface="+mn-lt"/>
              </a:rPr>
              <a:t> </a:t>
            </a:r>
            <a:r>
              <a:rPr kumimoji="1" lang="zh-CN" altLang="en-US" sz="2400" b="0" i="0" u="none" strike="noStrike" kern="1200" cap="none" spc="0" normalizeH="0" baseline="0" noProof="0" dirty="0">
                <a:ln>
                  <a:noFill/>
                </a:ln>
                <a:solidFill>
                  <a:schemeClr val="tx2"/>
                </a:solidFill>
                <a:effectLst>
                  <a:outerShdw blurRad="38100" dist="38100" dir="2700000" algn="tl">
                    <a:srgbClr val="FFFFFF"/>
                  </a:outerShdw>
                </a:effectLst>
                <a:uLnTx/>
                <a:uFillTx/>
                <a:latin typeface="+mn-lt"/>
                <a:ea typeface="+mn-ea"/>
                <a:cs typeface="+mn-ea"/>
                <a:sym typeface="+mn-lt"/>
              </a:rPr>
              <a:t>连续移动了两次</a:t>
            </a:r>
            <a:endParaRPr kumimoji="1" lang="zh-CN" altLang="en-US" sz="2400" b="0" i="0" u="none" strike="noStrike" kern="1200" cap="none" spc="0" normalizeH="0" baseline="0" noProof="0" dirty="0">
              <a:ln>
                <a:noFill/>
              </a:ln>
              <a:solidFill>
                <a:srgbClr val="0000CC"/>
              </a:solidFill>
              <a:effectLst/>
              <a:uLnTx/>
              <a:uFillTx/>
              <a:latin typeface="+mn-lt"/>
              <a:ea typeface="+mn-ea"/>
              <a:cs typeface="+mn-ea"/>
              <a:sym typeface="+mn-lt"/>
            </a:endParaRPr>
          </a:p>
        </p:txBody>
      </p:sp>
      <p:sp>
        <p:nvSpPr>
          <p:cNvPr id="94250" name="Rectangle 60"/>
          <p:cNvSpPr>
            <a:spLocks noChangeArrowheads="1"/>
          </p:cNvSpPr>
          <p:nvPr/>
        </p:nvSpPr>
        <p:spPr bwMode="auto">
          <a:xfrm>
            <a:off x="792163" y="255588"/>
            <a:ext cx="40259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线性探测法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37" name="Group 32"/>
          <p:cNvGrpSpPr/>
          <p:nvPr/>
        </p:nvGrpSpPr>
        <p:grpSpPr>
          <a:xfrm flipV="1">
            <a:off x="596900" y="5191125"/>
            <a:ext cx="409575" cy="411163"/>
            <a:chOff x="6528170" y="3281715"/>
            <a:chExt cx="914400" cy="914400"/>
          </a:xfrm>
        </p:grpSpPr>
        <p:sp>
          <p:nvSpPr>
            <p:cNvPr id="38" name="Rounded Rectangle 8"/>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9" name="Group 69"/>
            <p:cNvGrpSpPr/>
            <p:nvPr/>
          </p:nvGrpSpPr>
          <p:grpSpPr>
            <a:xfrm>
              <a:off x="6759757" y="3506346"/>
              <a:ext cx="464344" cy="465138"/>
              <a:chOff x="7287419" y="3505994"/>
              <a:chExt cx="464344" cy="465138"/>
            </a:xfrm>
            <a:solidFill>
              <a:srgbClr val="EEECE1"/>
            </a:solidFill>
          </p:grpSpPr>
          <p:sp>
            <p:nvSpPr>
              <p:cNvPr id="40"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41"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42"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43"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44"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45"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grpSp>
      </p:grpSp>
      <p:grpSp>
        <p:nvGrpSpPr>
          <p:cNvPr id="46" name="Group 33"/>
          <p:cNvGrpSpPr/>
          <p:nvPr/>
        </p:nvGrpSpPr>
        <p:grpSpPr>
          <a:xfrm flipV="1">
            <a:off x="596900" y="5954713"/>
            <a:ext cx="409575" cy="411162"/>
            <a:chOff x="6528170" y="4684221"/>
            <a:chExt cx="914400" cy="914400"/>
          </a:xfrm>
        </p:grpSpPr>
        <p:sp>
          <p:nvSpPr>
            <p:cNvPr id="47" name="Rounded Rectangle 9"/>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76"/>
            <p:cNvGrpSpPr/>
            <p:nvPr/>
          </p:nvGrpSpPr>
          <p:grpSpPr>
            <a:xfrm>
              <a:off x="6748385" y="4909249"/>
              <a:ext cx="464344" cy="464344"/>
              <a:chOff x="7287419" y="2577307"/>
              <a:chExt cx="464344" cy="464344"/>
            </a:xfrm>
            <a:solidFill>
              <a:srgbClr val="EEECE1"/>
            </a:solidFill>
          </p:grpSpPr>
          <p:sp>
            <p:nvSpPr>
              <p:cNvPr id="49" name="AutoShape 56"/>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50" name="AutoShape 57"/>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51" name="AutoShape 58"/>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grpSp>
        <p:nvGrpSpPr>
          <p:cNvPr id="52" name="Group 31"/>
          <p:cNvGrpSpPr/>
          <p:nvPr/>
        </p:nvGrpSpPr>
        <p:grpSpPr>
          <a:xfrm flipV="1">
            <a:off x="596900" y="4587875"/>
            <a:ext cx="409575" cy="411163"/>
            <a:chOff x="6528170" y="1885071"/>
            <a:chExt cx="914400" cy="914400"/>
          </a:xfrm>
        </p:grpSpPr>
        <p:sp>
          <p:nvSpPr>
            <p:cNvPr id="53" name="Rounded Rectangle 7"/>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54" name="Group 83"/>
            <p:cNvGrpSpPr/>
            <p:nvPr/>
          </p:nvGrpSpPr>
          <p:grpSpPr>
            <a:xfrm>
              <a:off x="6758963" y="2110099"/>
              <a:ext cx="465138" cy="464344"/>
              <a:chOff x="2581275" y="2582069"/>
              <a:chExt cx="465138" cy="464344"/>
            </a:xfrm>
            <a:solidFill>
              <a:srgbClr val="EEECE1"/>
            </a:solidFill>
          </p:grpSpPr>
          <p:sp>
            <p:nvSpPr>
              <p:cNvPr id="55"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56"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0533"/>
                                        </p:tgtEl>
                                        <p:attrNameLst>
                                          <p:attrName>style.visibility</p:attrName>
                                        </p:attrNameLst>
                                      </p:cBhvr>
                                      <p:to>
                                        <p:strVal val="visible"/>
                                      </p:to>
                                    </p:set>
                                    <p:animEffect transition="in" filter="wipe(left)">
                                      <p:cBhvr>
                                        <p:cTn id="12" dur="500"/>
                                        <p:tgtEl>
                                          <p:spTgt spid="96053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921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60561"/>
                                        </p:tgtEl>
                                        <p:attrNameLst>
                                          <p:attrName>style.visibility</p:attrName>
                                        </p:attrNameLst>
                                      </p:cBhvr>
                                      <p:to>
                                        <p:strVal val="visible"/>
                                      </p:to>
                                    </p:set>
                                    <p:anim calcmode="lin" valueType="num">
                                      <p:cBhvr additive="base">
                                        <p:cTn id="21" dur="500" fill="hold"/>
                                        <p:tgtEl>
                                          <p:spTgt spid="960561"/>
                                        </p:tgtEl>
                                        <p:attrNameLst>
                                          <p:attrName>ppt_x</p:attrName>
                                        </p:attrNameLst>
                                      </p:cBhvr>
                                      <p:tavLst>
                                        <p:tav tm="0">
                                          <p:val>
                                            <p:strVal val="1+#ppt_w/2"/>
                                          </p:val>
                                        </p:tav>
                                        <p:tav tm="100000">
                                          <p:val>
                                            <p:strVal val="#ppt_x"/>
                                          </p:val>
                                        </p:tav>
                                      </p:tavLst>
                                    </p:anim>
                                    <p:anim calcmode="lin" valueType="num">
                                      <p:cBhvr additive="base">
                                        <p:cTn id="22" dur="500" fill="hold"/>
                                        <p:tgtEl>
                                          <p:spTgt spid="960561"/>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000000"/>
                                          </p:val>
                                        </p:tav>
                                        <p:tav tm="100000">
                                          <p:val>
                                            <p:strVal val="#ppt_w"/>
                                          </p:val>
                                        </p:tav>
                                      </p:tavLst>
                                    </p:anim>
                                    <p:anim calcmode="lin" valueType="num">
                                      <p:cBhvr>
                                        <p:cTn id="28"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605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9605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96056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60560"/>
                                        </p:tgtEl>
                                        <p:attrNameLst>
                                          <p:attrName>style.visibility</p:attrName>
                                        </p:attrNameLst>
                                      </p:cBhvr>
                                      <p:to>
                                        <p:strVal val="visible"/>
                                      </p:to>
                                    </p:set>
                                    <p:animEffect transition="in" filter="wipe(left)">
                                      <p:cBhvr>
                                        <p:cTn id="45" dur="500"/>
                                        <p:tgtEl>
                                          <p:spTgt spid="960560"/>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checkerboard(across)">
                                      <p:cBhvr>
                                        <p:cTn id="50" dur="500"/>
                                        <p:tgtEl>
                                          <p:spTgt spid="52"/>
                                        </p:tgtEl>
                                      </p:cBhvr>
                                    </p:animEffect>
                                  </p:childTnLst>
                                </p:cTn>
                              </p:par>
                            </p:childTnLst>
                          </p:cTn>
                        </p:par>
                        <p:par>
                          <p:cTn id="51" fill="hold">
                            <p:stCondLst>
                              <p:cond delay="500"/>
                            </p:stCondLst>
                            <p:childTnLst>
                              <p:par>
                                <p:cTn id="52" presetID="5" presetClass="entr" presetSubtype="10" fill="hold" grpId="0" nodeType="afterEffect">
                                  <p:stCondLst>
                                    <p:cond delay="0"/>
                                  </p:stCondLst>
                                  <p:childTnLst>
                                    <p:set>
                                      <p:cBhvr>
                                        <p:cTn id="53" dur="1" fill="hold">
                                          <p:stCondLst>
                                            <p:cond delay="0"/>
                                          </p:stCondLst>
                                        </p:cTn>
                                        <p:tgtEl>
                                          <p:spTgt spid="960569"/>
                                        </p:tgtEl>
                                        <p:attrNameLst>
                                          <p:attrName>style.visibility</p:attrName>
                                        </p:attrNameLst>
                                      </p:cBhvr>
                                      <p:to>
                                        <p:strVal val="visible"/>
                                      </p:to>
                                    </p:set>
                                    <p:animEffect transition="in" filter="checkerboard(across)">
                                      <p:cBhvr>
                                        <p:cTn id="54" dur="500"/>
                                        <p:tgtEl>
                                          <p:spTgt spid="960569"/>
                                        </p:tgtEl>
                                      </p:cBhvr>
                                    </p:animEffect>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checkerboard(across)">
                                      <p:cBhvr>
                                        <p:cTn id="59" dur="500"/>
                                        <p:tgtEl>
                                          <p:spTgt spid="37"/>
                                        </p:tgtEl>
                                      </p:cBhvr>
                                    </p:animEffect>
                                  </p:childTnLst>
                                </p:cTn>
                              </p:par>
                            </p:childTnLst>
                          </p:cTn>
                        </p:par>
                        <p:par>
                          <p:cTn id="60" fill="hold">
                            <p:stCondLst>
                              <p:cond delay="500"/>
                            </p:stCondLst>
                            <p:childTnLst>
                              <p:par>
                                <p:cTn id="61" presetID="4" presetClass="entr" presetSubtype="16" fill="hold" grpId="0" nodeType="afterEffect">
                                  <p:stCondLst>
                                    <p:cond delay="0"/>
                                  </p:stCondLst>
                                  <p:childTnLst>
                                    <p:set>
                                      <p:cBhvr>
                                        <p:cTn id="62" dur="1" fill="hold">
                                          <p:stCondLst>
                                            <p:cond delay="0"/>
                                          </p:stCondLst>
                                        </p:cTn>
                                        <p:tgtEl>
                                          <p:spTgt spid="960570"/>
                                        </p:tgtEl>
                                        <p:attrNameLst>
                                          <p:attrName>style.visibility</p:attrName>
                                        </p:attrNameLst>
                                      </p:cBhvr>
                                      <p:to>
                                        <p:strVal val="visible"/>
                                      </p:to>
                                    </p:set>
                                    <p:animEffect transition="in" filter="box(in)">
                                      <p:cBhvr>
                                        <p:cTn id="63" dur="500"/>
                                        <p:tgtEl>
                                          <p:spTgt spid="960570"/>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checkerboard(across)">
                                      <p:cBhvr>
                                        <p:cTn id="68" dur="500"/>
                                        <p:tgtEl>
                                          <p:spTgt spid="46"/>
                                        </p:tgtEl>
                                      </p:cBhvr>
                                    </p:animEffect>
                                  </p:childTnLst>
                                </p:cTn>
                              </p:par>
                            </p:childTnLst>
                          </p:cTn>
                        </p:par>
                        <p:par>
                          <p:cTn id="69" fill="hold">
                            <p:stCondLst>
                              <p:cond delay="500"/>
                            </p:stCondLst>
                            <p:childTnLst>
                              <p:par>
                                <p:cTn id="70" presetID="8" presetClass="entr" presetSubtype="16" fill="hold" grpId="0" nodeType="afterEffect">
                                  <p:stCondLst>
                                    <p:cond delay="0"/>
                                  </p:stCondLst>
                                  <p:childTnLst>
                                    <p:set>
                                      <p:cBhvr>
                                        <p:cTn id="71" dur="1" fill="hold">
                                          <p:stCondLst>
                                            <p:cond delay="0"/>
                                          </p:stCondLst>
                                        </p:cTn>
                                        <p:tgtEl>
                                          <p:spTgt spid="960571"/>
                                        </p:tgtEl>
                                        <p:attrNameLst>
                                          <p:attrName>style.visibility</p:attrName>
                                        </p:attrNameLst>
                                      </p:cBhvr>
                                      <p:to>
                                        <p:strVal val="visible"/>
                                      </p:to>
                                    </p:set>
                                    <p:animEffect transition="in" filter="diamond(in)">
                                      <p:cBhvr>
                                        <p:cTn id="72" dur="2000"/>
                                        <p:tgtEl>
                                          <p:spTgt spid="960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60533" grpId="0"/>
      <p:bldP spid="960560" grpId="0"/>
      <p:bldP spid="960561" grpId="0"/>
      <p:bldP spid="960566" grpId="0"/>
      <p:bldP spid="960567" grpId="0"/>
      <p:bldP spid="960568" grpId="0"/>
      <p:bldP spid="960569" grpId="0"/>
      <p:bldP spid="960570" grpId="0"/>
      <p:bldP spid="960571"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6"/>
          <p:cNvSpPr>
            <a:spLocks noChangeArrowheads="1"/>
          </p:cNvSpPr>
          <p:nvPr/>
        </p:nvSpPr>
        <p:spPr bwMode="auto">
          <a:xfrm>
            <a:off x="971550" y="207963"/>
            <a:ext cx="4027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线性探测法的特点</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5237" name="Rectangle 7"/>
          <p:cNvSpPr>
            <a:spLocks noChangeArrowheads="1"/>
          </p:cNvSpPr>
          <p:nvPr/>
        </p:nvSpPr>
        <p:spPr bwMode="auto">
          <a:xfrm>
            <a:off x="515938" y="5951538"/>
            <a:ext cx="4395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762000" indent="-7620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762000" marR="0" lvl="0" indent="-76200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hlink"/>
                </a:solidFill>
                <a:effectLst/>
                <a:uLnTx/>
                <a:uFillTx/>
                <a:latin typeface="+mn-lt"/>
                <a:ea typeface="+mn-ea"/>
                <a:cs typeface="+mn-ea"/>
                <a:sym typeface="+mn-lt"/>
              </a:rPr>
              <a:t>解决方案：</a:t>
            </a:r>
            <a:r>
              <a:rPr kumimoji="0" lang="zh-CN" altLang="en-US" sz="2800" b="0" i="0" u="none" strike="noStrike" kern="1200" cap="none" spc="0" normalizeH="0" baseline="0" noProof="0" dirty="0">
                <a:ln>
                  <a:noFill/>
                </a:ln>
                <a:solidFill>
                  <a:srgbClr val="FF3300"/>
                </a:solidFill>
                <a:effectLst/>
                <a:uLnTx/>
                <a:uFillTx/>
                <a:latin typeface="+mn-lt"/>
                <a:ea typeface="+mn-ea"/>
                <a:cs typeface="+mn-ea"/>
                <a:sym typeface="+mn-lt"/>
              </a:rPr>
              <a:t>二次探测法</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85099" name="AutoShape 11">
            <a:hlinkClick r:id="rId1" action="ppaction://hlinksldjump" highlightClick="1"/>
          </p:cNvPr>
          <p:cNvSpPr>
            <a:spLocks noChangeArrowheads="1"/>
          </p:cNvSpPr>
          <p:nvPr/>
        </p:nvSpPr>
        <p:spPr bwMode="auto">
          <a:xfrm flipH="1">
            <a:off x="8267700" y="6096000"/>
            <a:ext cx="533400" cy="457200"/>
          </a:xfrm>
          <a:prstGeom prst="actionButtonForwardNext">
            <a:avLst/>
          </a:prstGeom>
          <a:solidFill>
            <a:schemeClr val="accent1">
              <a:lumMod val="60000"/>
              <a:lumOff val="40000"/>
            </a:schemeClr>
          </a:solidFill>
          <a:ln w="9525">
            <a:solidFill>
              <a:srgbClr val="3366FF"/>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 name="Rectangle 5"/>
          <p:cNvSpPr>
            <a:spLocks noChangeArrowheads="1"/>
          </p:cNvSpPr>
          <p:nvPr/>
        </p:nvSpPr>
        <p:spPr bwMode="auto">
          <a:xfrm>
            <a:off x="468313" y="3597275"/>
            <a:ext cx="3302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只要哈希表未被填满，保证能找到一个空地址单元存放有冲突的元素。</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 name="Rectangle 6"/>
          <p:cNvSpPr>
            <a:spLocks noChangeArrowheads="1"/>
          </p:cNvSpPr>
          <p:nvPr/>
        </p:nvSpPr>
        <p:spPr bwMode="auto">
          <a:xfrm>
            <a:off x="4416425" y="3625850"/>
            <a:ext cx="41179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pitchFamily="49" charset="-122"/>
              </a:defRPr>
            </a:lvl1pPr>
            <a:lvl2pPr>
              <a:defRPr sz="2800" b="1">
                <a:solidFill>
                  <a:schemeClr val="tx1"/>
                </a:solidFill>
                <a:latin typeface="Times New Roman" panose="02020603050405020304" pitchFamily="18" charset="0"/>
                <a:ea typeface="仿宋_GB2312" panose="02010609030101010101" pitchFamily="49" charset="-122"/>
              </a:defRPr>
            </a:lvl2pPr>
            <a:lvl3pPr>
              <a:defRPr sz="2800" b="1">
                <a:solidFill>
                  <a:schemeClr val="tx1"/>
                </a:solidFill>
                <a:latin typeface="Times New Roman" panose="02020603050405020304" pitchFamily="18" charset="0"/>
                <a:ea typeface="仿宋_GB2312" panose="02010609030101010101" pitchFamily="49" charset="-122"/>
              </a:defRPr>
            </a:lvl3pPr>
            <a:lvl4pPr>
              <a:defRPr sz="2800" b="1">
                <a:solidFill>
                  <a:schemeClr val="tx1"/>
                </a:solidFill>
                <a:latin typeface="Times New Roman" panose="02020603050405020304" pitchFamily="18" charset="0"/>
                <a:ea typeface="仿宋_GB2312" panose="02010609030101010101" pitchFamily="49" charset="-122"/>
              </a:defRPr>
            </a:lvl4pPr>
            <a:lvl5pPr>
              <a:defRPr sz="2800" b="1">
                <a:solidFill>
                  <a:schemeClr val="tx1"/>
                </a:solidFill>
                <a:latin typeface="Times New Roman" panose="02020603050405020304" pitchFamily="18" charset="0"/>
                <a:ea typeface="仿宋_GB2312" panose="02010609030101010101"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可能使第</a:t>
            </a:r>
            <a:r>
              <a:rPr kumimoji="0" lang="en-US" altLang="zh-CN" sz="2000" b="0" i="0" u="none" strike="noStrike" kern="1200" cap="none" spc="0" normalizeH="0" baseline="0" noProof="0" dirty="0" err="1">
                <a:ln>
                  <a:noFill/>
                </a:ln>
                <a:solidFill>
                  <a:schemeClr val="tx1"/>
                </a:solidFill>
                <a:effectLst/>
                <a:uLnTx/>
                <a:uFillTx/>
                <a:latin typeface="+mn-lt"/>
                <a:ea typeface="+mn-ea"/>
                <a:cs typeface="+mn-ea"/>
                <a:sym typeface="+mn-lt"/>
              </a:rPr>
              <a:t>i</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个哈希地址的同义词存入第</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i+1</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个地址，这样本应存入第</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i+1</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个哈希地址的元素变成了第</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i+2</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个哈希地址的同义词，</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rPr>
              <a:t>，产生“聚集”现象，降低查找效率。</a:t>
            </a:r>
            <a:endPar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1" name="组合 10"/>
          <p:cNvGrpSpPr/>
          <p:nvPr/>
        </p:nvGrpSpPr>
        <p:grpSpPr>
          <a:xfrm>
            <a:off x="4911725" y="1228725"/>
            <a:ext cx="2711450" cy="2270125"/>
            <a:chOff x="4561682" y="2200808"/>
            <a:chExt cx="3219450" cy="2697163"/>
          </a:xfrm>
        </p:grpSpPr>
        <p:sp>
          <p:nvSpPr>
            <p:cNvPr id="12" name="i$liḋe-Oval 12"/>
            <p:cNvSpPr/>
            <p:nvPr/>
          </p:nvSpPr>
          <p:spPr bwMode="auto">
            <a:xfrm>
              <a:off x="4997100" y="2200808"/>
              <a:ext cx="2284528" cy="2284102"/>
            </a:xfrm>
            <a:prstGeom prst="ellipse">
              <a:avLst/>
            </a:prstGeom>
            <a:solidFill>
              <a:schemeClr val="accent1"/>
            </a:solidFill>
            <a:ln w="50800">
              <a:solidFill>
                <a:schemeClr val="tx1">
                  <a:alpha val="0"/>
                </a:schemeClr>
              </a:solidFill>
              <a:miter lim="800000"/>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0" marR="0" lvl="0" indent="0" algn="ctr"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mn-lt"/>
                  <a:ea typeface="+mn-ea"/>
                  <a:cs typeface="+mn-ea"/>
                  <a:sym typeface="+mn-lt"/>
                </a:rPr>
                <a:t>缺点：</a:t>
              </a:r>
              <a:endParaRPr kumimoji="0" lang="zh-CN" altLang="en-US" sz="28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3" name="i$liḋe-Oval 14"/>
            <p:cNvSpPr/>
            <p:nvPr/>
          </p:nvSpPr>
          <p:spPr bwMode="auto">
            <a:xfrm>
              <a:off x="4561682" y="3047680"/>
              <a:ext cx="326092" cy="326300"/>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4" name="i$liḋe-Oval 15"/>
            <p:cNvSpPr/>
            <p:nvPr/>
          </p:nvSpPr>
          <p:spPr bwMode="auto">
            <a:xfrm>
              <a:off x="5877359" y="4354766"/>
              <a:ext cx="544744" cy="543205"/>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5" name="i$liḋe-Oval 16"/>
            <p:cNvSpPr/>
            <p:nvPr/>
          </p:nvSpPr>
          <p:spPr bwMode="auto">
            <a:xfrm>
              <a:off x="6857519" y="2221556"/>
              <a:ext cx="173413" cy="175409"/>
            </a:xfrm>
            <a:prstGeom prst="ellipse">
              <a:avLst/>
            </a:prstGeom>
            <a:solidFill>
              <a:schemeClr val="accent1">
                <a:lumMod val="40000"/>
                <a:lumOff val="60000"/>
                <a:alpha val="20000"/>
              </a:schemeClr>
            </a:solidFill>
            <a:ln w="50800">
              <a:no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6" name="i$liḋe-Oval 17"/>
            <p:cNvSpPr/>
            <p:nvPr/>
          </p:nvSpPr>
          <p:spPr bwMode="auto">
            <a:xfrm>
              <a:off x="7117639" y="3907754"/>
              <a:ext cx="403374" cy="403631"/>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7" name="i$liḋe-Oval 18"/>
            <p:cNvSpPr/>
            <p:nvPr/>
          </p:nvSpPr>
          <p:spPr bwMode="auto">
            <a:xfrm>
              <a:off x="7292937" y="2940170"/>
              <a:ext cx="488195" cy="488508"/>
            </a:xfrm>
            <a:prstGeom prst="ellipse">
              <a:avLst/>
            </a:prstGeom>
            <a:solidFill>
              <a:schemeClr val="accent1">
                <a:lumMod val="40000"/>
                <a:lumOff val="60000"/>
                <a:alpha val="20000"/>
              </a:schemeClr>
            </a:solidFill>
            <a:ln w="50800">
              <a:solidFill>
                <a:schemeClr val="tx1">
                  <a:alpha val="0"/>
                </a:schemeClr>
              </a:solidFill>
              <a:miter lim="800000"/>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8" name="组合 17"/>
          <p:cNvGrpSpPr/>
          <p:nvPr/>
        </p:nvGrpSpPr>
        <p:grpSpPr>
          <a:xfrm>
            <a:off x="627063" y="1063625"/>
            <a:ext cx="3000375" cy="2557463"/>
            <a:chOff x="755650" y="1929345"/>
            <a:chExt cx="3562350" cy="3037682"/>
          </a:xfrm>
        </p:grpSpPr>
        <p:sp>
          <p:nvSpPr>
            <p:cNvPr id="19" name="i$liḋe-Oval 4"/>
            <p:cNvSpPr/>
            <p:nvPr/>
          </p:nvSpPr>
          <p:spPr bwMode="auto">
            <a:xfrm>
              <a:off x="1560477" y="2263095"/>
              <a:ext cx="2222228" cy="2223107"/>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bg1"/>
                  </a:solidFill>
                  <a:effectLst/>
                  <a:uLnTx/>
                  <a:uFillTx/>
                  <a:latin typeface="+mn-lt"/>
                  <a:ea typeface="+mn-ea"/>
                  <a:cs typeface="+mn-ea"/>
                  <a:sym typeface="+mn-lt"/>
                </a:rPr>
                <a:t>优点：</a:t>
              </a:r>
              <a:endParaRPr kumimoji="0" lang="en-US" altLang="zh-CN" sz="2800" b="1"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20" name="i$liḋe-Oval 6"/>
            <p:cNvSpPr/>
            <p:nvPr/>
          </p:nvSpPr>
          <p:spPr bwMode="auto">
            <a:xfrm>
              <a:off x="3967420" y="3601862"/>
              <a:ext cx="350580"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1" name="i$liḋe-Oval 7"/>
            <p:cNvSpPr/>
            <p:nvPr/>
          </p:nvSpPr>
          <p:spPr bwMode="auto">
            <a:xfrm>
              <a:off x="1524665" y="3835675"/>
              <a:ext cx="348695"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2" name="i$liḋe-Oval 8"/>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3" name="i$liḋe-Oval 9"/>
            <p:cNvSpPr/>
            <p:nvPr/>
          </p:nvSpPr>
          <p:spPr bwMode="auto">
            <a:xfrm>
              <a:off x="2485934" y="1929345"/>
              <a:ext cx="201677" cy="20175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24" name="i$liḋe-Oval 10"/>
            <p:cNvSpPr/>
            <p:nvPr/>
          </p:nvSpPr>
          <p:spPr bwMode="auto">
            <a:xfrm>
              <a:off x="755650" y="3109723"/>
              <a:ext cx="433513" cy="435571"/>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499"/>
                                          </p:stCondLst>
                                        </p:cTn>
                                        <p:tgtEl>
                                          <p:spTgt spid="98509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up)">
                                      <p:cBhvr>
                                        <p:cTn id="20" dur="500"/>
                                        <p:tgtEl>
                                          <p:spTgt spid="11"/>
                                        </p:tgtEl>
                                      </p:cBhvr>
                                    </p:animEffect>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5237"/>
                                        </p:tgtEl>
                                        <p:attrNameLst>
                                          <p:attrName>style.visibility</p:attrName>
                                        </p:attrNameLst>
                                      </p:cBhvr>
                                      <p:to>
                                        <p:strVal val="visible"/>
                                      </p:to>
                                    </p:set>
                                    <p:anim calcmode="lin" valueType="num">
                                      <p:cBhvr additive="base">
                                        <p:cTn id="30" dur="500" fill="hold"/>
                                        <p:tgtEl>
                                          <p:spTgt spid="95237"/>
                                        </p:tgtEl>
                                        <p:attrNameLst>
                                          <p:attrName>ppt_x</p:attrName>
                                        </p:attrNameLst>
                                      </p:cBhvr>
                                      <p:tavLst>
                                        <p:tav tm="0">
                                          <p:val>
                                            <p:strVal val="#ppt_x"/>
                                          </p:val>
                                        </p:tav>
                                        <p:tav tm="100000">
                                          <p:val>
                                            <p:strVal val="#ppt_x"/>
                                          </p:val>
                                        </p:tav>
                                      </p:tavLst>
                                    </p:anim>
                                    <p:anim calcmode="lin" valueType="num">
                                      <p:cBhvr additive="base">
                                        <p:cTn id="31" dur="500" fill="hold"/>
                                        <p:tgtEl>
                                          <p:spTgt spid="95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7" grpId="0"/>
      <p:bldP spid="985099" grpId="0" animBg="1"/>
      <p:bldP spid="9" grpId="0"/>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a:spLocks noChangeArrowheads="1"/>
          </p:cNvSpPr>
          <p:nvPr/>
        </p:nvSpPr>
        <p:spPr bwMode="auto">
          <a:xfrm>
            <a:off x="793750" y="365125"/>
            <a:ext cx="88566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二次探测法：</a:t>
            </a:r>
            <a:r>
              <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rPr>
              <a:t>冲突发生时，在表的左右进行跳跃式探测，比较灵活。</a:t>
            </a:r>
            <a:endParaRPr kumimoji="0" lang="zh-CN" altLang="en-US" sz="2000" b="0" i="0" u="none" strike="noStrike" kern="1200" cap="none" spc="0" normalizeH="0" baseline="0" noProof="0" dirty="0">
              <a:ln>
                <a:noFill/>
              </a:ln>
              <a:solidFill>
                <a:schemeClr val="bg1"/>
              </a:solidFill>
              <a:effectLst/>
              <a:uLnTx/>
              <a:uFillTx/>
              <a:latin typeface="+mn-lt"/>
              <a:ea typeface="+mn-ea"/>
              <a:cs typeface="+mn-ea"/>
              <a:sym typeface="+mn-lt"/>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6259" name="Rectangle 8"/>
          <p:cNvSpPr>
            <a:spLocks noChangeArrowheads="1"/>
          </p:cNvSpPr>
          <p:nvPr/>
        </p:nvSpPr>
        <p:spPr bwMode="auto">
          <a:xfrm>
            <a:off x="320675" y="955675"/>
            <a:ext cx="8497888" cy="973138"/>
          </a:xfrm>
          <a:prstGeom prst="rect">
            <a:avLst/>
          </a:prstGeom>
          <a:noFill/>
          <a:ln w="57150">
            <a:noFill/>
            <a:miter lim="800000"/>
          </a:ln>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关键码集为 </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{47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7</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29</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11</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16</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92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22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8</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3}</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rgbClr val="FF0000"/>
                </a:solidFill>
                <a:effectLst/>
                <a:uLnTx/>
                <a:uFillTx/>
                <a:latin typeface="+mn-lt"/>
                <a:ea typeface="+mn-ea"/>
                <a:cs typeface="+mn-ea"/>
                <a:sym typeface="+mn-lt"/>
              </a:rPr>
              <a:t>设：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哈希函数为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Hash(key)=key mod 11    </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61545" name="Text Box 9"/>
          <p:cNvSpPr txBox="1">
            <a:spLocks noChangeArrowheads="1"/>
          </p:cNvSpPr>
          <p:nvPr/>
        </p:nvSpPr>
        <p:spPr bwMode="auto">
          <a:xfrm>
            <a:off x="357188" y="2078038"/>
            <a:ext cx="8535988" cy="1384300"/>
          </a:xfrm>
          <a:prstGeom prst="rect">
            <a:avLst/>
          </a:prstGeom>
          <a:solidFill>
            <a:schemeClr val="accent1">
              <a:lumMod val="60000"/>
              <a:lumOff val="40000"/>
            </a:schemeClr>
          </a:solidFill>
          <a:ln w="9525">
            <a:noFill/>
            <a:miter lim="800000"/>
          </a:ln>
          <a:effectLst/>
        </p:spPr>
        <p:txBody>
          <a:bodyPr>
            <a:spAutoFit/>
          </a:bodyPr>
          <a:lstStyle/>
          <a:p>
            <a:pPr marR="0" algn="just" defTabSz="914400" eaLnBrk="1" hangingPunct="1">
              <a:lnSpc>
                <a:spcPct val="120000"/>
              </a:lnSpc>
              <a:buClrTx/>
              <a:buSzTx/>
              <a:buFontTx/>
              <a:buNone/>
              <a:defRPr/>
            </a:pPr>
            <a:r>
              <a:rPr kumimoji="1" lang="en-US" altLang="zh-CN" sz="2400" b="0" kern="1200" cap="none" spc="0" normalizeH="0" baseline="0" noProof="0" dirty="0">
                <a:latin typeface="+mn-lt"/>
                <a:ea typeface="+mn-ea"/>
                <a:cs typeface="+mn-ea"/>
                <a:sym typeface="+mn-lt"/>
              </a:rPr>
              <a:t>H</a:t>
            </a:r>
            <a:r>
              <a:rPr kumimoji="1" lang="en-US" altLang="zh-CN" sz="2400" b="0" kern="1200" cap="none" spc="0" normalizeH="0" baseline="-30000" noProof="0" dirty="0">
                <a:latin typeface="+mn-lt"/>
                <a:ea typeface="+mn-ea"/>
                <a:cs typeface="+mn-ea"/>
                <a:sym typeface="+mn-lt"/>
              </a:rPr>
              <a:t>i</a:t>
            </a:r>
            <a:r>
              <a:rPr kumimoji="1" lang="en-US" altLang="zh-CN" sz="2400" b="0" kern="1200" cap="none" spc="0" normalizeH="0" baseline="0" noProof="0" dirty="0">
                <a:latin typeface="+mn-lt"/>
                <a:ea typeface="+mn-ea"/>
                <a:cs typeface="+mn-ea"/>
                <a:sym typeface="+mn-lt"/>
              </a:rPr>
              <a:t>=(Hash(key)</a:t>
            </a:r>
            <a:r>
              <a:rPr kumimoji="1" lang="en-US" altLang="zh-CN" sz="2400" b="0" kern="1200" cap="none" spc="0" normalizeH="0" baseline="0" noProof="0" dirty="0">
                <a:solidFill>
                  <a:schemeClr val="tx2"/>
                </a:solidFill>
                <a:latin typeface="+mn-lt"/>
                <a:ea typeface="+mn-ea"/>
                <a:cs typeface="+mn-ea"/>
                <a:sym typeface="+mn-lt"/>
              </a:rPr>
              <a:t>±</a:t>
            </a:r>
            <a:r>
              <a:rPr kumimoji="1" lang="en-US" altLang="zh-CN" sz="2400" b="0" kern="1200" cap="none" spc="0" normalizeH="0" baseline="0" noProof="0" dirty="0">
                <a:latin typeface="+mn-lt"/>
                <a:ea typeface="+mn-ea"/>
                <a:cs typeface="+mn-ea"/>
                <a:sym typeface="+mn-lt"/>
              </a:rPr>
              <a:t>d</a:t>
            </a:r>
            <a:r>
              <a:rPr kumimoji="1" lang="en-US" altLang="zh-CN" sz="2400" b="0" kern="1200" cap="none" spc="0" normalizeH="0" baseline="-30000" noProof="0" dirty="0">
                <a:latin typeface="+mn-lt"/>
                <a:ea typeface="+mn-ea"/>
                <a:cs typeface="+mn-ea"/>
                <a:sym typeface="+mn-lt"/>
              </a:rPr>
              <a:t>i</a:t>
            </a:r>
            <a:r>
              <a:rPr kumimoji="1" lang="en-US" altLang="zh-CN" sz="2400" b="0" kern="1200" cap="none" spc="0" normalizeH="0" baseline="0" noProof="0" dirty="0">
                <a:latin typeface="+mn-lt"/>
                <a:ea typeface="+mn-ea"/>
                <a:cs typeface="+mn-ea"/>
                <a:sym typeface="+mn-lt"/>
              </a:rPr>
              <a:t>) mod m</a:t>
            </a:r>
            <a:endParaRPr kumimoji="1" lang="en-US" altLang="zh-CN" sz="2400" b="0" kern="1200" cap="none" spc="0" normalizeH="0" baseline="0" noProof="0" dirty="0">
              <a:latin typeface="+mn-lt"/>
              <a:ea typeface="+mn-ea"/>
              <a:cs typeface="+mn-ea"/>
              <a:sym typeface="+mn-lt"/>
            </a:endParaRPr>
          </a:p>
          <a:p>
            <a:pPr marR="0" algn="just" defTabSz="914400" eaLnBrk="1" hangingPunct="1">
              <a:lnSpc>
                <a:spcPct val="120000"/>
              </a:lnSpc>
              <a:buClrTx/>
              <a:buSzTx/>
              <a:buFontTx/>
              <a:buNone/>
              <a:defRPr/>
            </a:pPr>
            <a:r>
              <a:rPr kumimoji="1" lang="zh-CN" altLang="en-US" sz="2400" b="0" kern="1200" cap="none" spc="0" normalizeH="0" baseline="0" noProof="0" dirty="0">
                <a:latin typeface="+mn-lt"/>
                <a:ea typeface="+mn-ea"/>
                <a:cs typeface="+mn-ea"/>
                <a:sym typeface="+mn-lt"/>
              </a:rPr>
              <a:t>其中：</a:t>
            </a:r>
            <a:r>
              <a:rPr kumimoji="1" lang="en-US" altLang="zh-CN" sz="2400" b="0" kern="1200" cap="none" spc="0" normalizeH="0" baseline="0" noProof="0" dirty="0">
                <a:latin typeface="+mn-lt"/>
                <a:ea typeface="+mn-ea"/>
                <a:cs typeface="+mn-ea"/>
                <a:sym typeface="+mn-lt"/>
              </a:rPr>
              <a:t>m</a:t>
            </a:r>
            <a:r>
              <a:rPr kumimoji="1" lang="zh-CN" altLang="en-US" sz="2400" b="0" kern="1200" cap="none" spc="0" normalizeH="0" baseline="0" noProof="0" dirty="0">
                <a:latin typeface="+mn-lt"/>
                <a:ea typeface="+mn-ea"/>
                <a:cs typeface="+mn-ea"/>
                <a:sym typeface="+mn-lt"/>
              </a:rPr>
              <a:t>为哈希表长度，</a:t>
            </a:r>
            <a:r>
              <a:rPr kumimoji="1" lang="en-US" altLang="zh-CN" sz="2400" b="0" kern="1200" cap="none" spc="0" normalizeH="0" baseline="0" noProof="0" dirty="0">
                <a:latin typeface="+mn-lt"/>
                <a:ea typeface="+mn-ea"/>
                <a:cs typeface="+mn-ea"/>
                <a:sym typeface="+mn-lt"/>
              </a:rPr>
              <a:t>m</a:t>
            </a:r>
            <a:r>
              <a:rPr kumimoji="1" lang="zh-CN" altLang="en-US" sz="2400" b="0" kern="1200" cap="none" spc="0" normalizeH="0" baseline="0" noProof="0" dirty="0">
                <a:latin typeface="+mn-lt"/>
                <a:ea typeface="+mn-ea"/>
                <a:cs typeface="+mn-ea"/>
                <a:sym typeface="+mn-lt"/>
              </a:rPr>
              <a:t>要求是某个</a:t>
            </a:r>
            <a:r>
              <a:rPr kumimoji="1" lang="en-US" altLang="zh-CN" sz="2400" b="0" kern="1200" cap="none" spc="0" normalizeH="0" baseline="0" noProof="0" dirty="0">
                <a:solidFill>
                  <a:schemeClr val="tx2"/>
                </a:solidFill>
                <a:latin typeface="+mn-lt"/>
                <a:ea typeface="+mn-ea"/>
                <a:cs typeface="+mn-ea"/>
                <a:sym typeface="+mn-lt"/>
              </a:rPr>
              <a:t>4k+3</a:t>
            </a:r>
            <a:r>
              <a:rPr kumimoji="1" lang="zh-CN" altLang="en-US" sz="2400" b="0" kern="1200" cap="none" spc="0" normalizeH="0" baseline="0" noProof="0" dirty="0">
                <a:solidFill>
                  <a:schemeClr val="tx2"/>
                </a:solidFill>
                <a:latin typeface="+mn-lt"/>
                <a:ea typeface="+mn-ea"/>
                <a:cs typeface="+mn-ea"/>
                <a:sym typeface="+mn-lt"/>
              </a:rPr>
              <a:t>的质数</a:t>
            </a:r>
            <a:r>
              <a:rPr kumimoji="1" lang="zh-CN" altLang="en-US" sz="2400" b="0" kern="1200" cap="none" spc="0" normalizeH="0" baseline="0" noProof="0" dirty="0">
                <a:latin typeface="+mn-lt"/>
                <a:ea typeface="+mn-ea"/>
                <a:cs typeface="+mn-ea"/>
                <a:sym typeface="+mn-lt"/>
              </a:rPr>
              <a:t>；</a:t>
            </a:r>
            <a:endParaRPr kumimoji="1" lang="zh-CN" altLang="en-US" sz="2400" b="0" kern="1200" cap="none" spc="0" normalizeH="0" baseline="0" noProof="0" dirty="0">
              <a:latin typeface="+mn-lt"/>
              <a:ea typeface="+mn-ea"/>
              <a:cs typeface="+mn-ea"/>
              <a:sym typeface="+mn-lt"/>
            </a:endParaRPr>
          </a:p>
          <a:p>
            <a:pPr marR="0" algn="just" defTabSz="914400">
              <a:lnSpc>
                <a:spcPct val="120000"/>
              </a:lnSpc>
              <a:buClrTx/>
              <a:buSzTx/>
              <a:buFontTx/>
              <a:buNone/>
              <a:defRPr/>
            </a:pPr>
            <a:r>
              <a:rPr kumimoji="1" lang="zh-CN" altLang="en-US" sz="2400" b="0" kern="1200" cap="none" spc="0" normalizeH="0" baseline="0" noProof="0" dirty="0">
                <a:latin typeface="+mn-lt"/>
                <a:ea typeface="+mn-ea"/>
                <a:cs typeface="+mn-ea"/>
                <a:sym typeface="+mn-lt"/>
              </a:rPr>
              <a:t>      </a:t>
            </a:r>
            <a:r>
              <a:rPr kumimoji="1" lang="en-US" altLang="zh-CN" sz="2400" b="0" kern="1200" cap="none" spc="0" normalizeH="0" baseline="0" noProof="0" dirty="0">
                <a:latin typeface="+mn-lt"/>
                <a:ea typeface="+mn-ea"/>
                <a:cs typeface="+mn-ea"/>
                <a:sym typeface="+mn-lt"/>
              </a:rPr>
              <a:t>d</a:t>
            </a:r>
            <a:r>
              <a:rPr kumimoji="1" lang="en-US" altLang="zh-CN" sz="2400" b="0" kern="1200" cap="none" spc="0" normalizeH="0" baseline="-30000" noProof="0" dirty="0">
                <a:latin typeface="+mn-lt"/>
                <a:ea typeface="+mn-ea"/>
                <a:cs typeface="+mn-ea"/>
                <a:sym typeface="+mn-lt"/>
              </a:rPr>
              <a:t>i</a:t>
            </a:r>
            <a:r>
              <a:rPr kumimoji="1" lang="zh-CN" altLang="en-US" sz="2400" b="0" kern="1200" cap="none" spc="0" normalizeH="0" baseline="0" noProof="0" dirty="0">
                <a:latin typeface="+mn-lt"/>
                <a:ea typeface="+mn-ea"/>
                <a:cs typeface="+mn-ea"/>
                <a:sym typeface="+mn-lt"/>
              </a:rPr>
              <a:t>为增量序列 </a:t>
            </a:r>
            <a:r>
              <a:rPr kumimoji="1" lang="en-US" altLang="zh-CN" sz="2400" b="0" kern="1200" cap="none" spc="0" normalizeH="0" baseline="0" noProof="0" dirty="0">
                <a:solidFill>
                  <a:schemeClr val="tx2"/>
                </a:solidFill>
                <a:latin typeface="+mn-lt"/>
                <a:ea typeface="+mn-ea"/>
                <a:cs typeface="+mn-ea"/>
                <a:sym typeface="+mn-lt"/>
              </a:rPr>
              <a:t>1</a:t>
            </a:r>
            <a:r>
              <a:rPr kumimoji="1" lang="en-US" altLang="zh-CN" sz="2400" b="0" kern="1200" cap="none" spc="0" normalizeH="0" baseline="30000" noProof="0" dirty="0">
                <a:solidFill>
                  <a:schemeClr val="tx2"/>
                </a:solidFill>
                <a:latin typeface="+mn-lt"/>
                <a:ea typeface="+mn-ea"/>
                <a:cs typeface="+mn-ea"/>
                <a:sym typeface="+mn-lt"/>
              </a:rPr>
              <a:t>2</a:t>
            </a:r>
            <a:r>
              <a:rPr kumimoji="1" lang="zh-CN" altLang="en-US" sz="2400" b="0" kern="1200" cap="none" spc="0" normalizeH="0" baseline="0" noProof="0" dirty="0">
                <a:solidFill>
                  <a:schemeClr val="tx2"/>
                </a:solidFill>
                <a:latin typeface="+mn-lt"/>
                <a:ea typeface="+mn-ea"/>
                <a:cs typeface="+mn-ea"/>
                <a:sym typeface="+mn-lt"/>
              </a:rPr>
              <a:t>，</a:t>
            </a:r>
            <a:r>
              <a:rPr kumimoji="1" lang="en-US" altLang="zh-CN" sz="2400" b="0" kern="1200" cap="none" spc="0" normalizeH="0" baseline="0" noProof="0" dirty="0">
                <a:solidFill>
                  <a:schemeClr val="tx2"/>
                </a:solidFill>
                <a:latin typeface="+mn-lt"/>
                <a:ea typeface="+mn-ea"/>
                <a:cs typeface="+mn-ea"/>
                <a:sym typeface="+mn-lt"/>
              </a:rPr>
              <a:t>-1</a:t>
            </a:r>
            <a:r>
              <a:rPr kumimoji="1" lang="en-US" altLang="zh-CN" sz="2400" b="0" kern="1200" cap="none" spc="0" normalizeH="0" baseline="30000" noProof="0" dirty="0">
                <a:solidFill>
                  <a:schemeClr val="tx2"/>
                </a:solidFill>
                <a:latin typeface="+mn-lt"/>
                <a:ea typeface="+mn-ea"/>
                <a:cs typeface="+mn-ea"/>
                <a:sym typeface="+mn-lt"/>
              </a:rPr>
              <a:t>2</a:t>
            </a:r>
            <a:r>
              <a:rPr kumimoji="1" lang="zh-CN" altLang="en-US" sz="2400" b="0" kern="1200" cap="none" spc="0" normalizeH="0" baseline="0" noProof="0" dirty="0">
                <a:solidFill>
                  <a:schemeClr val="tx2"/>
                </a:solidFill>
                <a:latin typeface="+mn-lt"/>
                <a:ea typeface="+mn-ea"/>
                <a:cs typeface="+mn-ea"/>
                <a:sym typeface="+mn-lt"/>
              </a:rPr>
              <a:t>，</a:t>
            </a:r>
            <a:r>
              <a:rPr kumimoji="1" lang="en-US" altLang="zh-CN" sz="2400" b="0" kern="1200" cap="none" spc="0" normalizeH="0" baseline="0" noProof="0" dirty="0">
                <a:solidFill>
                  <a:schemeClr val="tx2"/>
                </a:solidFill>
                <a:latin typeface="+mn-lt"/>
                <a:ea typeface="+mn-ea"/>
                <a:cs typeface="+mn-ea"/>
                <a:sym typeface="+mn-lt"/>
              </a:rPr>
              <a:t>2</a:t>
            </a:r>
            <a:r>
              <a:rPr kumimoji="1" lang="en-US" altLang="zh-CN" sz="2400" b="0" kern="1200" cap="none" spc="0" normalizeH="0" baseline="30000" noProof="0" dirty="0">
                <a:solidFill>
                  <a:schemeClr val="tx2"/>
                </a:solidFill>
                <a:latin typeface="+mn-lt"/>
                <a:ea typeface="+mn-ea"/>
                <a:cs typeface="+mn-ea"/>
                <a:sym typeface="+mn-lt"/>
              </a:rPr>
              <a:t>2</a:t>
            </a:r>
            <a:r>
              <a:rPr kumimoji="1" lang="zh-CN" altLang="en-US" sz="2400" b="0" kern="1200" cap="none" spc="0" normalizeH="0" baseline="0" noProof="0" dirty="0">
                <a:solidFill>
                  <a:schemeClr val="tx2"/>
                </a:solidFill>
                <a:latin typeface="+mn-lt"/>
                <a:ea typeface="+mn-ea"/>
                <a:cs typeface="+mn-ea"/>
                <a:sym typeface="+mn-lt"/>
              </a:rPr>
              <a:t>，</a:t>
            </a:r>
            <a:r>
              <a:rPr kumimoji="1" lang="en-US" altLang="zh-CN" sz="2400" b="0" kern="1200" cap="none" spc="0" normalizeH="0" baseline="0" noProof="0" dirty="0">
                <a:solidFill>
                  <a:schemeClr val="tx2"/>
                </a:solidFill>
                <a:latin typeface="+mn-lt"/>
                <a:ea typeface="+mn-ea"/>
                <a:cs typeface="+mn-ea"/>
                <a:sym typeface="+mn-lt"/>
              </a:rPr>
              <a:t>-2</a:t>
            </a:r>
            <a:r>
              <a:rPr kumimoji="1" lang="en-US" altLang="zh-CN" sz="2400" b="0" kern="1200" cap="none" spc="0" normalizeH="0" baseline="30000" noProof="0" dirty="0">
                <a:solidFill>
                  <a:schemeClr val="tx2"/>
                </a:solidFill>
                <a:latin typeface="+mn-lt"/>
                <a:ea typeface="+mn-ea"/>
                <a:cs typeface="+mn-ea"/>
                <a:sym typeface="+mn-lt"/>
              </a:rPr>
              <a:t>2</a:t>
            </a:r>
            <a:r>
              <a:rPr kumimoji="1" lang="zh-CN" altLang="en-US" sz="2400" b="0" kern="1200" cap="none" spc="0" normalizeH="0" baseline="0" noProof="0" dirty="0">
                <a:solidFill>
                  <a:schemeClr val="tx2"/>
                </a:solidFill>
                <a:latin typeface="+mn-lt"/>
                <a:ea typeface="+mn-ea"/>
                <a:cs typeface="+mn-ea"/>
                <a:sym typeface="+mn-lt"/>
              </a:rPr>
              <a:t>，</a:t>
            </a:r>
            <a:r>
              <a:rPr kumimoji="1" lang="en-US" altLang="zh-CN" sz="2400" b="0" kern="1200" cap="none" spc="0" normalizeH="0" baseline="0" noProof="0" dirty="0">
                <a:solidFill>
                  <a:schemeClr val="tx2"/>
                </a:solidFill>
                <a:latin typeface="+mn-lt"/>
                <a:ea typeface="+mn-ea"/>
                <a:cs typeface="+mn-ea"/>
                <a:sym typeface="+mn-lt"/>
              </a:rPr>
              <a:t>…</a:t>
            </a:r>
            <a:r>
              <a:rPr kumimoji="1" lang="zh-CN" altLang="en-US" sz="2400" b="0" kern="1200" cap="none" spc="0" normalizeH="0" baseline="0" noProof="0" dirty="0">
                <a:solidFill>
                  <a:schemeClr val="tx2"/>
                </a:solidFill>
                <a:latin typeface="+mn-lt"/>
                <a:ea typeface="+mn-ea"/>
                <a:cs typeface="+mn-ea"/>
                <a:sym typeface="+mn-lt"/>
              </a:rPr>
              <a:t>，</a:t>
            </a:r>
            <a:r>
              <a:rPr kumimoji="1" lang="en-US" altLang="zh-CN" sz="2400" b="0" kern="1200" cap="none" spc="0" normalizeH="0" baseline="0" noProof="0" dirty="0">
                <a:solidFill>
                  <a:schemeClr val="tx2"/>
                </a:solidFill>
                <a:latin typeface="+mn-lt"/>
                <a:ea typeface="+mn-ea"/>
                <a:cs typeface="+mn-ea"/>
                <a:sym typeface="+mn-lt"/>
              </a:rPr>
              <a:t>q</a:t>
            </a:r>
            <a:r>
              <a:rPr kumimoji="1" lang="en-US" altLang="zh-CN" sz="2400" b="0" kern="1200" cap="none" spc="0" normalizeH="0" baseline="30000" noProof="0" dirty="0">
                <a:solidFill>
                  <a:schemeClr val="tx2"/>
                </a:solidFill>
                <a:latin typeface="+mn-lt"/>
                <a:ea typeface="+mn-ea"/>
                <a:cs typeface="+mn-ea"/>
                <a:sym typeface="+mn-lt"/>
              </a:rPr>
              <a:t>2</a:t>
            </a:r>
            <a:r>
              <a:rPr kumimoji="1" lang="en-US" altLang="zh-CN" sz="2400" b="0" kern="1200" cap="none" spc="0" normalizeH="0" baseline="0" noProof="0" dirty="0">
                <a:solidFill>
                  <a:schemeClr val="tx2"/>
                </a:solidFill>
                <a:latin typeface="+mn-lt"/>
                <a:ea typeface="+mn-ea"/>
                <a:cs typeface="+mn-ea"/>
                <a:sym typeface="+mn-lt"/>
              </a:rPr>
              <a:t> </a:t>
            </a:r>
            <a:endParaRPr kumimoji="1" lang="en-US" altLang="zh-CN" sz="2400" b="0" kern="1200" cap="none" spc="0" normalizeH="0" baseline="0" noProof="0" dirty="0">
              <a:solidFill>
                <a:schemeClr val="tx2"/>
              </a:solidFill>
              <a:effectLst>
                <a:outerShdw blurRad="38100" dist="38100" dir="2700000" algn="tl">
                  <a:srgbClr val="FFFFFF"/>
                </a:outerShdw>
              </a:effectLst>
              <a:latin typeface="+mn-lt"/>
              <a:ea typeface="+mn-ea"/>
              <a:cs typeface="+mn-ea"/>
              <a:sym typeface="+mn-lt"/>
            </a:endParaRPr>
          </a:p>
        </p:txBody>
      </p:sp>
      <p:grpSp>
        <p:nvGrpSpPr>
          <p:cNvPr id="2" name="Group 39"/>
          <p:cNvGrpSpPr/>
          <p:nvPr/>
        </p:nvGrpSpPr>
        <p:grpSpPr>
          <a:xfrm>
            <a:off x="395288" y="3719513"/>
            <a:ext cx="5410200" cy="1265237"/>
            <a:chOff x="960" y="2429"/>
            <a:chExt cx="3408" cy="797"/>
          </a:xfrm>
        </p:grpSpPr>
        <p:sp>
          <p:nvSpPr>
            <p:cNvPr id="96262" name="Rectangle 10"/>
            <p:cNvSpPr>
              <a:spLocks noChangeArrowheads="1"/>
            </p:cNvSpPr>
            <p:nvPr/>
          </p:nvSpPr>
          <p:spPr bwMode="auto">
            <a:xfrm>
              <a:off x="1008" y="2429"/>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0    1    2    3     4    5    6    7     8    9   10</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12648" name="Group 38"/>
            <p:cNvGrpSpPr/>
            <p:nvPr/>
          </p:nvGrpSpPr>
          <p:grpSpPr>
            <a:xfrm>
              <a:off x="960" y="2717"/>
              <a:ext cx="3312" cy="320"/>
              <a:chOff x="960" y="2717"/>
              <a:chExt cx="3312" cy="320"/>
            </a:xfrm>
          </p:grpSpPr>
          <p:sp>
            <p:nvSpPr>
              <p:cNvPr id="96264" name="Rectangle 12"/>
              <p:cNvSpPr>
                <a:spLocks noChangeArrowheads="1"/>
              </p:cNvSpPr>
              <p:nvPr/>
            </p:nvSpPr>
            <p:spPr bwMode="auto">
              <a:xfrm>
                <a:off x="3971" y="2717"/>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65" name="Rectangle 13"/>
              <p:cNvSpPr>
                <a:spLocks noChangeArrowheads="1"/>
              </p:cNvSpPr>
              <p:nvPr/>
            </p:nvSpPr>
            <p:spPr bwMode="auto">
              <a:xfrm>
                <a:off x="3670" y="2717"/>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2"/>
                    </a:solidFill>
                    <a:effectLst/>
                    <a:uLnTx/>
                    <a:uFillTx/>
                    <a:latin typeface="+mn-lt"/>
                    <a:ea typeface="+mn-ea"/>
                    <a:cs typeface="+mn-ea"/>
                    <a:sym typeface="+mn-lt"/>
                  </a:rPr>
                  <a:t>8</a:t>
                </a:r>
                <a:endParaRPr kumimoji="0" lang="en-US" altLang="zh-CN" sz="2000" b="0"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6266" name="Rectangle 14"/>
              <p:cNvSpPr>
                <a:spLocks noChangeArrowheads="1"/>
              </p:cNvSpPr>
              <p:nvPr/>
            </p:nvSpPr>
            <p:spPr bwMode="auto">
              <a:xfrm>
                <a:off x="3369" y="2717"/>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2"/>
                    </a:solidFill>
                    <a:effectLst/>
                    <a:uLnTx/>
                    <a:uFillTx/>
                    <a:latin typeface="+mn-lt"/>
                    <a:ea typeface="+mn-ea"/>
                    <a:cs typeface="+mn-ea"/>
                    <a:sym typeface="+mn-lt"/>
                  </a:rPr>
                  <a:t>29</a:t>
                </a:r>
                <a:endParaRPr kumimoji="0" lang="en-US" altLang="zh-CN" sz="2000" b="0"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6267" name="Rectangle 15"/>
              <p:cNvSpPr>
                <a:spLocks noChangeArrowheads="1"/>
              </p:cNvSpPr>
              <p:nvPr/>
            </p:nvSpPr>
            <p:spPr bwMode="auto">
              <a:xfrm>
                <a:off x="3068" y="2717"/>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7</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68" name="Rectangle 16"/>
              <p:cNvSpPr>
                <a:spLocks noChangeArrowheads="1"/>
              </p:cNvSpPr>
              <p:nvPr/>
            </p:nvSpPr>
            <p:spPr bwMode="auto">
              <a:xfrm>
                <a:off x="2768" y="2717"/>
                <a:ext cx="30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69" name="Rectangle 17"/>
              <p:cNvSpPr>
                <a:spLocks noChangeArrowheads="1"/>
              </p:cNvSpPr>
              <p:nvPr/>
            </p:nvSpPr>
            <p:spPr bwMode="auto">
              <a:xfrm>
                <a:off x="2464" y="2717"/>
                <a:ext cx="30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16</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0" name="Rectangle 18"/>
              <p:cNvSpPr>
                <a:spLocks noChangeArrowheads="1"/>
              </p:cNvSpPr>
              <p:nvPr/>
            </p:nvSpPr>
            <p:spPr bwMode="auto">
              <a:xfrm>
                <a:off x="2164" y="2717"/>
                <a:ext cx="30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92</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1" name="Rectangle 19"/>
              <p:cNvSpPr>
                <a:spLocks noChangeArrowheads="1"/>
              </p:cNvSpPr>
              <p:nvPr/>
            </p:nvSpPr>
            <p:spPr bwMode="auto">
              <a:xfrm>
                <a:off x="1882" y="2717"/>
                <a:ext cx="28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47</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2" name="Rectangle 20"/>
              <p:cNvSpPr>
                <a:spLocks noChangeArrowheads="1"/>
              </p:cNvSpPr>
              <p:nvPr/>
            </p:nvSpPr>
            <p:spPr bwMode="auto">
              <a:xfrm>
                <a:off x="1562" y="2717"/>
                <a:ext cx="32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3300"/>
                    </a:solidFill>
                    <a:effectLst/>
                    <a:uLnTx/>
                    <a:uFillTx/>
                    <a:latin typeface="+mn-lt"/>
                    <a:ea typeface="+mn-ea"/>
                    <a:cs typeface="+mn-ea"/>
                    <a:sym typeface="+mn-lt"/>
                  </a:rPr>
                  <a:t>3</a:t>
                </a:r>
                <a:endParaRPr kumimoji="0" lang="en-US" altLang="zh-CN" sz="28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96273" name="Rectangle 21"/>
              <p:cNvSpPr>
                <a:spLocks noChangeArrowheads="1"/>
              </p:cNvSpPr>
              <p:nvPr/>
            </p:nvSpPr>
            <p:spPr bwMode="auto">
              <a:xfrm>
                <a:off x="1261" y="2717"/>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2"/>
                    </a:solidFill>
                    <a:effectLst/>
                    <a:uLnTx/>
                    <a:uFillTx/>
                    <a:latin typeface="+mn-lt"/>
                    <a:ea typeface="+mn-ea"/>
                    <a:cs typeface="+mn-ea"/>
                    <a:sym typeface="+mn-lt"/>
                  </a:rPr>
                  <a:t>22</a:t>
                </a:r>
                <a:endParaRPr kumimoji="0" lang="en-US" altLang="zh-CN" sz="2000" b="0" i="0" u="none" strike="noStrike" kern="1200" cap="none" spc="0" normalizeH="0" baseline="0" noProof="0">
                  <a:ln>
                    <a:noFill/>
                  </a:ln>
                  <a:solidFill>
                    <a:schemeClr val="tx2"/>
                  </a:solidFill>
                  <a:effectLst/>
                  <a:uLnTx/>
                  <a:uFillTx/>
                  <a:latin typeface="+mn-lt"/>
                  <a:ea typeface="+mn-ea"/>
                  <a:cs typeface="+mn-ea"/>
                  <a:sym typeface="+mn-lt"/>
                </a:endParaRPr>
              </a:p>
            </p:txBody>
          </p:sp>
          <p:sp>
            <p:nvSpPr>
              <p:cNvPr id="96274" name="Rectangle 22"/>
              <p:cNvSpPr>
                <a:spLocks noChangeArrowheads="1"/>
              </p:cNvSpPr>
              <p:nvPr/>
            </p:nvSpPr>
            <p:spPr bwMode="auto">
              <a:xfrm>
                <a:off x="960" y="2717"/>
                <a:ext cx="30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5" name="Line 23"/>
              <p:cNvSpPr>
                <a:spLocks noChangeShapeType="1"/>
              </p:cNvSpPr>
              <p:nvPr/>
            </p:nvSpPr>
            <p:spPr bwMode="auto">
              <a:xfrm>
                <a:off x="960" y="2717"/>
                <a:ext cx="331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6" name="Line 24"/>
              <p:cNvSpPr>
                <a:spLocks noChangeShapeType="1"/>
              </p:cNvSpPr>
              <p:nvPr/>
            </p:nvSpPr>
            <p:spPr bwMode="auto">
              <a:xfrm>
                <a:off x="960" y="3037"/>
                <a:ext cx="3312" cy="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7" name="Line 25"/>
              <p:cNvSpPr>
                <a:spLocks noChangeShapeType="1"/>
              </p:cNvSpPr>
              <p:nvPr/>
            </p:nvSpPr>
            <p:spPr bwMode="auto">
              <a:xfrm>
                <a:off x="960" y="2717"/>
                <a:ext cx="0" cy="32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8" name="Line 26"/>
              <p:cNvSpPr>
                <a:spLocks noChangeShapeType="1"/>
              </p:cNvSpPr>
              <p:nvPr/>
            </p:nvSpPr>
            <p:spPr bwMode="auto">
              <a:xfrm>
                <a:off x="1261"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79" name="Line 27"/>
              <p:cNvSpPr>
                <a:spLocks noChangeShapeType="1"/>
              </p:cNvSpPr>
              <p:nvPr/>
            </p:nvSpPr>
            <p:spPr bwMode="auto">
              <a:xfrm>
                <a:off x="1562"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0" name="Line 28"/>
              <p:cNvSpPr>
                <a:spLocks noChangeShapeType="1"/>
              </p:cNvSpPr>
              <p:nvPr/>
            </p:nvSpPr>
            <p:spPr bwMode="auto">
              <a:xfrm>
                <a:off x="1882"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1" name="Line 29"/>
              <p:cNvSpPr>
                <a:spLocks noChangeShapeType="1"/>
              </p:cNvSpPr>
              <p:nvPr/>
            </p:nvSpPr>
            <p:spPr bwMode="auto">
              <a:xfrm>
                <a:off x="2164"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2" name="Line 30"/>
              <p:cNvSpPr>
                <a:spLocks noChangeShapeType="1"/>
              </p:cNvSpPr>
              <p:nvPr/>
            </p:nvSpPr>
            <p:spPr bwMode="auto">
              <a:xfrm>
                <a:off x="2464"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3" name="Line 31"/>
              <p:cNvSpPr>
                <a:spLocks noChangeShapeType="1"/>
              </p:cNvSpPr>
              <p:nvPr/>
            </p:nvSpPr>
            <p:spPr bwMode="auto">
              <a:xfrm>
                <a:off x="2768"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4" name="Line 32"/>
              <p:cNvSpPr>
                <a:spLocks noChangeShapeType="1"/>
              </p:cNvSpPr>
              <p:nvPr/>
            </p:nvSpPr>
            <p:spPr bwMode="auto">
              <a:xfrm>
                <a:off x="3068"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5" name="Line 33"/>
              <p:cNvSpPr>
                <a:spLocks noChangeShapeType="1"/>
              </p:cNvSpPr>
              <p:nvPr/>
            </p:nvSpPr>
            <p:spPr bwMode="auto">
              <a:xfrm>
                <a:off x="3369"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6" name="Line 34"/>
              <p:cNvSpPr>
                <a:spLocks noChangeShapeType="1"/>
              </p:cNvSpPr>
              <p:nvPr/>
            </p:nvSpPr>
            <p:spPr bwMode="auto">
              <a:xfrm>
                <a:off x="3670"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7" name="Line 35"/>
              <p:cNvSpPr>
                <a:spLocks noChangeShapeType="1"/>
              </p:cNvSpPr>
              <p:nvPr/>
            </p:nvSpPr>
            <p:spPr bwMode="auto">
              <a:xfrm>
                <a:off x="3971" y="2717"/>
                <a:ext cx="0" cy="32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6288" name="Line 36"/>
              <p:cNvSpPr>
                <a:spLocks noChangeShapeType="1"/>
              </p:cNvSpPr>
              <p:nvPr/>
            </p:nvSpPr>
            <p:spPr bwMode="auto">
              <a:xfrm>
                <a:off x="4272" y="2717"/>
                <a:ext cx="0" cy="320"/>
              </a:xfrm>
              <a:prstGeom prst="line">
                <a:avLst/>
              </a:prstGeom>
              <a:noFill/>
              <a:ln w="28575" cap="sq">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6289" name="Rectangle 37"/>
            <p:cNvSpPr>
              <a:spLocks noChangeArrowheads="1"/>
            </p:cNvSpPr>
            <p:nvPr/>
          </p:nvSpPr>
          <p:spPr bwMode="auto">
            <a:xfrm>
              <a:off x="1296" y="3053"/>
              <a:ext cx="26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200" b="0" i="0" u="none" strike="noStrike" kern="1200" cap="none" spc="0" normalizeH="0" baseline="0" noProof="0">
                  <a:ln>
                    <a:noFill/>
                  </a:ln>
                  <a:solidFill>
                    <a:srgbClr val="FF0000"/>
                  </a:solidFill>
                  <a:effectLst/>
                  <a:uLnTx/>
                  <a:uFillTx/>
                  <a:latin typeface="+mn-lt"/>
                  <a:ea typeface="+mn-ea"/>
                  <a:cs typeface="+mn-ea"/>
                  <a:sym typeface="+mn-lt"/>
                </a:rPr>
                <a:t> △        ▲                                                                       △         △</a:t>
              </a:r>
              <a:endParaRPr kumimoji="0" lang="en-US" altLang="zh-CN" sz="1200" b="0"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961576" name="Rectangle 40"/>
          <p:cNvSpPr>
            <a:spLocks noChangeArrowheads="1"/>
          </p:cNvSpPr>
          <p:nvPr/>
        </p:nvSpPr>
        <p:spPr bwMode="auto">
          <a:xfrm>
            <a:off x="357188" y="5207000"/>
            <a:ext cx="8423275" cy="1476375"/>
          </a:xfrm>
          <a:prstGeom prst="rect">
            <a:avLst/>
          </a:prstGeom>
          <a:noFill/>
          <a:ln w="38100">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Hash(3)=3</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，哈希地址冲突，由</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1</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=(Hash(3)+1</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2</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mod 11=4</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，仍然冲突；</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2</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=(Hash(3)</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-1</a:t>
            </a:r>
            <a:r>
              <a:rPr kumimoji="0" lang="en-US" altLang="zh-CN" sz="2400" b="0" i="0" u="none" strike="noStrike" kern="1200" cap="none" spc="0" normalizeH="0" baseline="30000" noProof="0" dirty="0">
                <a:ln>
                  <a:noFill/>
                </a:ln>
                <a:solidFill>
                  <a:schemeClr val="tx1"/>
                </a:solidFill>
                <a:effectLst/>
                <a:uLnTx/>
                <a:uFillTx/>
                <a:latin typeface="+mn-lt"/>
                <a:ea typeface="+mn-ea"/>
                <a:cs typeface="+mn-ea"/>
                <a:sym typeface="+mn-lt"/>
              </a:rPr>
              <a:t>2</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mod 11=</a:t>
            </a: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2</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，找到空的哈希地址，存入。 </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61545"/>
                                        </p:tgtEl>
                                        <p:attrNameLst>
                                          <p:attrName>style.visibility</p:attrName>
                                        </p:attrNameLst>
                                      </p:cBhvr>
                                      <p:to>
                                        <p:strVal val="visible"/>
                                      </p:to>
                                    </p:set>
                                    <p:animEffect transition="in" filter="box(in)">
                                      <p:cBhvr>
                                        <p:cTn id="7" dur="500"/>
                                        <p:tgtEl>
                                          <p:spTgt spid="96154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61576"/>
                                        </p:tgtEl>
                                        <p:attrNameLst>
                                          <p:attrName>style.visibility</p:attrName>
                                        </p:attrNameLst>
                                      </p:cBhvr>
                                      <p:to>
                                        <p:strVal val="visible"/>
                                      </p:to>
                                    </p:set>
                                    <p:animEffect transition="in" filter="box(in)">
                                      <p:cBhvr>
                                        <p:cTn id="17" dur="500"/>
                                        <p:tgtEl>
                                          <p:spTgt spid="961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1545" grpId="0" animBg="1"/>
      <p:bldP spid="96157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4"/>
          <p:cNvSpPr>
            <a:spLocks noChangeArrowheads="1"/>
          </p:cNvSpPr>
          <p:nvPr/>
        </p:nvSpPr>
        <p:spPr bwMode="auto">
          <a:xfrm>
            <a:off x="900113" y="192088"/>
            <a:ext cx="4027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伪随机探测法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7283" name="Rectangle 5"/>
          <p:cNvSpPr>
            <a:spLocks noChangeArrowheads="1"/>
          </p:cNvSpPr>
          <p:nvPr/>
        </p:nvSpPr>
        <p:spPr bwMode="auto">
          <a:xfrm>
            <a:off x="395288" y="765175"/>
            <a:ext cx="8640763"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2"/>
                </a:solidFill>
                <a:effectLst/>
                <a:uLnTx/>
                <a:uFillTx/>
                <a:latin typeface="+mn-lt"/>
                <a:ea typeface="+mn-ea"/>
                <a:cs typeface="+mn-ea"/>
                <a:sym typeface="+mn-lt"/>
              </a:rPr>
              <a:t>H</a:t>
            </a:r>
            <a:r>
              <a:rPr kumimoji="0" lang="en-US" altLang="zh-CN" sz="2800" b="0" i="0" u="none" strike="noStrike" kern="1200" cap="none" spc="0" normalizeH="0" baseline="-30000" noProof="0" dirty="0">
                <a:ln>
                  <a:noFill/>
                </a:ln>
                <a:solidFill>
                  <a:schemeClr val="tx2"/>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2"/>
                </a:solidFill>
                <a:effectLst/>
                <a:uLnTx/>
                <a:uFillTx/>
                <a:latin typeface="+mn-lt"/>
                <a:ea typeface="+mn-ea"/>
                <a:cs typeface="+mn-ea"/>
                <a:sym typeface="+mn-lt"/>
              </a:rPr>
              <a:t>=(Hash(key)+d</a:t>
            </a:r>
            <a:r>
              <a:rPr kumimoji="0" lang="en-US" altLang="zh-CN" sz="2800" b="0" i="0" u="none" strike="noStrike" kern="1200" cap="none" spc="0" normalizeH="0" baseline="-30000" noProof="0" dirty="0">
                <a:ln>
                  <a:noFill/>
                </a:ln>
                <a:solidFill>
                  <a:schemeClr val="tx2"/>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2"/>
                </a:solidFill>
                <a:effectLst/>
                <a:uLnTx/>
                <a:uFillTx/>
                <a:latin typeface="+mn-lt"/>
                <a:ea typeface="+mn-ea"/>
                <a:cs typeface="+mn-ea"/>
                <a:sym typeface="+mn-lt"/>
              </a:rPr>
              <a:t>) mod m</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( 1≤i &lt; m )</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其中：</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为哈希表长度</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d</a:t>
            </a:r>
            <a:r>
              <a:rPr kumimoji="0" lang="en-US" altLang="zh-CN" sz="2800" b="0" i="0" u="none" strike="noStrike" kern="1200" cap="none" spc="0" normalizeH="0" baseline="-30000" noProof="0" dirty="0">
                <a:ln>
                  <a:noFill/>
                </a:ln>
                <a:solidFill>
                  <a:schemeClr val="tx1"/>
                </a:solidFill>
                <a:effectLst/>
                <a:uLnTx/>
                <a:uFillTx/>
                <a:latin typeface="+mn-lt"/>
                <a:ea typeface="+mn-ea"/>
                <a:cs typeface="+mn-ea"/>
                <a:sym typeface="+mn-lt"/>
              </a:rPr>
              <a:t>i</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为随机数</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将线性探测的步长从常数改为随机数，</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di  </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是一个随机数。在实际程序中应预先用随机数发生器产生一个随机序列，将此序列作为依次探测的步长。这样就能使不同的关键字具有不同的探测次序，从而可以避 免或减少堆聚。基于与线性探测法相同的理由，在线性补偿探测法和随机探测法中，删除一个记录后也要打上删除标记</a:t>
            </a:r>
            <a:endParaRPr kumimoji="0" lang="zh-CN" altLang="en-US"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5602" name="图片 9"/>
          <p:cNvPicPr>
            <a:picLocks noChangeAspect="1"/>
          </p:cNvPicPr>
          <p:nvPr/>
        </p:nvPicPr>
        <p:blipFill>
          <a:blip r:embed="rId1"/>
          <a:srcRect l="1575"/>
          <a:stretch>
            <a:fillRect/>
          </a:stretch>
        </p:blipFill>
        <p:spPr>
          <a:xfrm>
            <a:off x="0" y="1588"/>
            <a:ext cx="9124950" cy="1831975"/>
          </a:xfrm>
          <a:prstGeom prst="rect">
            <a:avLst/>
          </a:prstGeom>
          <a:noFill/>
          <a:ln w="9525">
            <a:noFill/>
          </a:ln>
        </p:spPr>
      </p:pic>
      <p:sp>
        <p:nvSpPr>
          <p:cNvPr id="11266" name="矩形: 圆角 16"/>
          <p:cNvSpPr>
            <a:spLocks noChangeArrowheads="1"/>
          </p:cNvSpPr>
          <p:nvPr/>
        </p:nvSpPr>
        <p:spPr bwMode="auto">
          <a:xfrm>
            <a:off x="2830513" y="3441700"/>
            <a:ext cx="4432300" cy="504825"/>
          </a:xfrm>
          <a:prstGeom prst="roundRect">
            <a:avLst>
              <a:gd name="adj" fmla="val 16667"/>
            </a:avLst>
          </a:prstGeom>
          <a:solidFill>
            <a:srgbClr val="9476B6"/>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1267" name="矩形: 圆角 15"/>
          <p:cNvSpPr>
            <a:spLocks noChangeArrowheads="1"/>
          </p:cNvSpPr>
          <p:nvPr/>
        </p:nvSpPr>
        <p:spPr bwMode="auto">
          <a:xfrm>
            <a:off x="1885950" y="34417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8" name="矩形 7"/>
          <p:cNvSpPr/>
          <p:nvPr/>
        </p:nvSpPr>
        <p:spPr bwMode="auto">
          <a:xfrm>
            <a:off x="9525" y="1588"/>
            <a:ext cx="9151938" cy="2024063"/>
          </a:xfrm>
          <a:prstGeom prst="rect">
            <a:avLst/>
          </a:prstGeom>
          <a:solidFill>
            <a:schemeClr val="tx1">
              <a:alpha val="50000"/>
            </a:schemeClr>
          </a:solidFill>
          <a:ln w="12700" cap="flat" cmpd="sng" algn="ctr">
            <a:noFill/>
            <a:prstDash val="solid"/>
            <a:miter lim="800000"/>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mn-lt"/>
              <a:ea typeface="+mn-ea"/>
              <a:cs typeface="+mn-ea"/>
              <a:sym typeface="+mn-lt"/>
            </a:endParaRPr>
          </a:p>
        </p:txBody>
      </p:sp>
      <p:sp>
        <p:nvSpPr>
          <p:cNvPr id="7" name="Shape 26"/>
          <p:cNvSpPr/>
          <p:nvPr/>
        </p:nvSpPr>
        <p:spPr>
          <a:xfrm flipH="1">
            <a:off x="-36512" y="774700"/>
            <a:ext cx="9207500"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
        <p:nvSpPr>
          <p:cNvPr id="13" name="文本框 12"/>
          <p:cNvSpPr txBox="1"/>
          <p:nvPr/>
        </p:nvSpPr>
        <p:spPr>
          <a:xfrm>
            <a:off x="558800" y="331788"/>
            <a:ext cx="2573338" cy="647700"/>
          </a:xfrm>
          <a:prstGeom prst="rect">
            <a:avLst/>
          </a:prstGeom>
          <a:noFill/>
        </p:spPr>
        <p:txBody>
          <a:bodyPr>
            <a:spAutoFit/>
          </a:bodyPr>
          <a:lstStyle/>
          <a:p>
            <a:pPr marR="0" algn="dist" defTabSz="914400">
              <a:buClrTx/>
              <a:buSzTx/>
              <a:buFontTx/>
              <a:buNone/>
              <a:defRPr/>
            </a:pPr>
            <a:r>
              <a:rPr kumimoji="0" lang="zh-CN" altLang="en-US" sz="3600" b="0" kern="1200" cap="none" spc="0" normalizeH="0" baseline="0" noProof="0" dirty="0">
                <a:solidFill>
                  <a:srgbClr val="FEFFFF"/>
                </a:solidFill>
                <a:latin typeface="+mn-lt"/>
                <a:ea typeface="+mn-ea"/>
                <a:cs typeface="+mn-ea"/>
                <a:sym typeface="+mn-lt"/>
              </a:rPr>
              <a:t>目录导航</a:t>
            </a:r>
            <a:endParaRPr kumimoji="0" lang="zh-CN" altLang="en-US" sz="3600" b="0" kern="1200" cap="none" spc="0" normalizeH="0" baseline="0" noProof="0" dirty="0">
              <a:solidFill>
                <a:srgbClr val="FEFFFF"/>
              </a:solidFill>
              <a:latin typeface="+mn-lt"/>
              <a:ea typeface="+mn-ea"/>
              <a:cs typeface="+mn-ea"/>
              <a:sym typeface="+mn-lt"/>
            </a:endParaRPr>
          </a:p>
        </p:txBody>
      </p:sp>
      <p:sp>
        <p:nvSpPr>
          <p:cNvPr id="14" name="文本框 13"/>
          <p:cNvSpPr txBox="1"/>
          <p:nvPr/>
        </p:nvSpPr>
        <p:spPr>
          <a:xfrm>
            <a:off x="2005013" y="2808288"/>
            <a:ext cx="720725" cy="2308225"/>
          </a:xfrm>
          <a:prstGeom prst="rect">
            <a:avLst/>
          </a:prstGeom>
          <a:noFill/>
        </p:spPr>
        <p:txBody>
          <a:bodyPr>
            <a:spAutoFit/>
          </a:bodyPr>
          <a:lstStyle/>
          <a:p>
            <a:pPr marR="0" defTabSz="914400">
              <a:lnSpc>
                <a:spcPct val="150000"/>
              </a:lnSpc>
              <a:buClrTx/>
              <a:buSzTx/>
              <a:buFontTx/>
              <a:buNone/>
              <a:defRPr/>
            </a:pPr>
            <a:r>
              <a:rPr kumimoji="0" lang="en-US" altLang="zh-CN" sz="2400" b="0" kern="1200" cap="none" spc="0" normalizeH="0" baseline="0" noProof="0" dirty="0">
                <a:latin typeface="+mn-lt"/>
                <a:ea typeface="+mn-ea"/>
                <a:cs typeface="+mn-ea"/>
                <a:sym typeface="+mn-lt"/>
              </a:rPr>
              <a:t>10.1</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chemeClr val="bg1"/>
                </a:solidFill>
                <a:latin typeface="+mn-lt"/>
                <a:ea typeface="+mn-ea"/>
                <a:cs typeface="+mn-ea"/>
                <a:sym typeface="+mn-lt"/>
              </a:rPr>
              <a:t>10.2</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10.3</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en-US" altLang="zh-CN" sz="2400" b="0" kern="1200" cap="none" spc="0" normalizeH="0" baseline="0" noProof="0" dirty="0">
                <a:solidFill>
                  <a:srgbClr val="000000">
                    <a:lumMod val="95000"/>
                    <a:lumOff val="5000"/>
                  </a:srgbClr>
                </a:solidFill>
                <a:latin typeface="+mn-lt"/>
                <a:ea typeface="+mn-ea"/>
                <a:cs typeface="+mn-ea"/>
                <a:sym typeface="+mn-lt"/>
              </a:rPr>
              <a:t>10.4</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15" name="文本框 14"/>
          <p:cNvSpPr txBox="1"/>
          <p:nvPr/>
        </p:nvSpPr>
        <p:spPr>
          <a:xfrm>
            <a:off x="2843213" y="2808288"/>
            <a:ext cx="4129088" cy="2308225"/>
          </a:xfrm>
          <a:prstGeom prst="rect">
            <a:avLst/>
          </a:prstGeom>
          <a:noFill/>
        </p:spPr>
        <p:txBody>
          <a:bodyPr>
            <a:spAutoFit/>
          </a:bodyPr>
          <a:lstStyle/>
          <a:p>
            <a:pPr marR="0" defTabSz="914400">
              <a:lnSpc>
                <a:spcPct val="150000"/>
              </a:lnSpc>
              <a:buClrTx/>
              <a:buSzTx/>
              <a:buFontTx/>
              <a:buNone/>
              <a:defRPr/>
            </a:pPr>
            <a:r>
              <a:rPr kumimoji="0" lang="zh-CN" altLang="en-US" sz="2400" b="0" kern="1200" cap="none" spc="0" normalizeH="0" baseline="0" noProof="0" dirty="0">
                <a:latin typeface="+mn-lt"/>
                <a:ea typeface="+mn-ea"/>
                <a:cs typeface="+mn-ea"/>
                <a:sym typeface="+mn-lt"/>
              </a:rPr>
              <a:t>　查找的基本概念</a:t>
            </a:r>
            <a:endParaRPr kumimoji="0" lang="zh-CN" altLang="en-US" sz="2400" b="0" kern="1200" cap="none" spc="0" normalizeH="0" baseline="0" noProof="0" dirty="0">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a:t>
            </a:r>
            <a:r>
              <a:rPr kumimoji="0" lang="zh-CN" altLang="en-US" sz="2400" b="0" kern="1200" cap="none" spc="0" normalizeH="0" baseline="0" noProof="0" dirty="0">
                <a:solidFill>
                  <a:schemeClr val="bg1"/>
                </a:solidFill>
                <a:latin typeface="+mn-lt"/>
                <a:ea typeface="+mn-ea"/>
                <a:cs typeface="+mn-ea"/>
                <a:sym typeface="+mn-lt"/>
              </a:rPr>
              <a:t>线性表的查找</a:t>
            </a:r>
            <a:endParaRPr kumimoji="0" lang="zh-CN" altLang="en-US" sz="2400" b="0" kern="1200" cap="none" spc="0" normalizeH="0" baseline="0" noProof="0" dirty="0">
              <a:solidFill>
                <a:schemeClr val="bg1"/>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树表的查找</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a:p>
            <a:pPr marR="0" defTabSz="914400">
              <a:lnSpc>
                <a:spcPct val="150000"/>
              </a:lnSpc>
              <a:buClrTx/>
              <a:buSzTx/>
              <a:buFontTx/>
              <a:buNone/>
              <a:defRPr/>
            </a:pPr>
            <a:r>
              <a:rPr kumimoji="0" lang="zh-CN" altLang="en-US" sz="2400" b="0" kern="1200" cap="none" spc="0" normalizeH="0" baseline="0" noProof="0" dirty="0">
                <a:solidFill>
                  <a:srgbClr val="000000">
                    <a:lumMod val="95000"/>
                    <a:lumOff val="5000"/>
                  </a:srgbClr>
                </a:solidFill>
                <a:latin typeface="+mn-lt"/>
                <a:ea typeface="+mn-ea"/>
                <a:cs typeface="+mn-ea"/>
                <a:sym typeface="+mn-lt"/>
              </a:rPr>
              <a:t>　哈希表的查找</a:t>
            </a:r>
            <a:endParaRPr kumimoji="0" lang="zh-CN" altLang="en-US" sz="2400" b="0" kern="1200" cap="none" spc="0" normalizeH="0" baseline="0" noProof="0" dirty="0">
              <a:solidFill>
                <a:srgbClr val="000000">
                  <a:lumMod val="95000"/>
                  <a:lumOff val="5000"/>
                </a:srgbClr>
              </a:solidFill>
              <a:latin typeface="+mn-lt"/>
              <a:ea typeface="+mn-ea"/>
              <a:cs typeface="+mn-ea"/>
              <a:sym typeface="+mn-lt"/>
            </a:endParaRPr>
          </a:p>
        </p:txBody>
      </p:sp>
      <p:sp>
        <p:nvSpPr>
          <p:cNvPr id="2" name="矩形 1"/>
          <p:cNvSpPr/>
          <p:nvPr/>
        </p:nvSpPr>
        <p:spPr>
          <a:xfrm>
            <a:off x="3276600" y="457200"/>
            <a:ext cx="1458913" cy="52228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rPr>
              <a:t>Contents</a:t>
            </a:r>
            <a:endParaRPr kumimoji="0" lang="zh-CN" altLang="en-US" sz="2800" b="0" i="0" u="none" strike="noStrike" kern="1200" cap="none" spc="0" normalizeH="0" baseline="0" noProof="0" dirty="0">
              <a:ln>
                <a:noFill/>
              </a:ln>
              <a:solidFill>
                <a:srgbClr val="FEFFFF"/>
              </a:solidFill>
              <a:effectLst/>
              <a:uLnTx/>
              <a:uFillTx/>
              <a:latin typeface="+mn-lt"/>
              <a:ea typeface="+mn-ea"/>
              <a:cs typeface="+mn-ea"/>
              <a:sym typeface="+mn-l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4"/>
          <p:cNvSpPr>
            <a:spLocks noChangeArrowheads="1"/>
          </p:cNvSpPr>
          <p:nvPr/>
        </p:nvSpPr>
        <p:spPr bwMode="auto">
          <a:xfrm>
            <a:off x="900113" y="192088"/>
            <a:ext cx="40274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练习</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114691" name="矩形 1"/>
          <p:cNvSpPr/>
          <p:nvPr/>
        </p:nvSpPr>
        <p:spPr>
          <a:xfrm>
            <a:off x="-9525" y="1052513"/>
            <a:ext cx="8856663" cy="4661535"/>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457200">
              <a:lnSpc>
                <a:spcPct val="150000"/>
              </a:lnSpc>
            </a:pPr>
            <a:r>
              <a:rPr lang="zh-CN" altLang="en-US" sz="1800" dirty="0">
                <a:ea typeface="楷体_GB2312"/>
              </a:rPr>
              <a:t>已知哈希表长度</a:t>
            </a:r>
            <a:r>
              <a:rPr lang="en-US" altLang="zh-CN" sz="1800" dirty="0">
                <a:ea typeface="楷体_GB2312"/>
              </a:rPr>
              <a:t>m=11</a:t>
            </a:r>
            <a:r>
              <a:rPr lang="zh-CN" altLang="en-US" sz="1800" dirty="0">
                <a:ea typeface="楷体_GB2312"/>
              </a:rPr>
              <a:t>，哈希函数为：</a:t>
            </a:r>
            <a:r>
              <a:rPr lang="en-US" altLang="zh-CN" sz="1800" dirty="0">
                <a:ea typeface="楷体_GB2312"/>
              </a:rPr>
              <a:t>H</a:t>
            </a:r>
            <a:r>
              <a:rPr lang="zh-CN" altLang="en-US" sz="1800" dirty="0">
                <a:ea typeface="楷体_GB2312"/>
              </a:rPr>
              <a:t>（</a:t>
            </a:r>
            <a:r>
              <a:rPr lang="en-US" altLang="zh-CN" sz="1800" dirty="0">
                <a:ea typeface="楷体_GB2312"/>
              </a:rPr>
              <a:t>key</a:t>
            </a:r>
            <a:r>
              <a:rPr lang="zh-CN" altLang="en-US" sz="1800" dirty="0">
                <a:ea typeface="楷体_GB2312"/>
              </a:rPr>
              <a:t>）</a:t>
            </a:r>
            <a:r>
              <a:rPr lang="en-US" altLang="zh-CN" sz="1800" dirty="0">
                <a:ea typeface="楷体_GB2312"/>
              </a:rPr>
              <a:t>= key  %  11</a:t>
            </a:r>
            <a:r>
              <a:rPr lang="zh-CN" altLang="en-US" sz="1800" dirty="0">
                <a:ea typeface="楷体_GB2312"/>
              </a:rPr>
              <a:t>，则</a:t>
            </a:r>
            <a:r>
              <a:rPr lang="en-US" altLang="zh-CN" sz="1800" dirty="0">
                <a:ea typeface="楷体_GB2312"/>
              </a:rPr>
              <a:t>H</a:t>
            </a:r>
            <a:r>
              <a:rPr lang="zh-CN" altLang="en-US" sz="1800" dirty="0">
                <a:ea typeface="楷体_GB2312"/>
              </a:rPr>
              <a:t>（</a:t>
            </a:r>
            <a:r>
              <a:rPr lang="en-US" altLang="zh-CN" sz="1800" dirty="0">
                <a:ea typeface="楷体_GB2312"/>
              </a:rPr>
              <a:t>47</a:t>
            </a:r>
            <a:r>
              <a:rPr lang="zh-CN" altLang="en-US" sz="1800" dirty="0">
                <a:ea typeface="楷体_GB2312"/>
              </a:rPr>
              <a:t>）</a:t>
            </a:r>
            <a:r>
              <a:rPr lang="en-US" altLang="zh-CN" sz="1800" dirty="0">
                <a:ea typeface="楷体_GB2312"/>
              </a:rPr>
              <a:t>=3</a:t>
            </a:r>
            <a:r>
              <a:rPr lang="zh-CN" altLang="en-US" sz="1800" dirty="0">
                <a:ea typeface="楷体_GB2312"/>
              </a:rPr>
              <a:t>，</a:t>
            </a:r>
            <a:r>
              <a:rPr lang="en-US" altLang="zh-CN" sz="1800" dirty="0">
                <a:ea typeface="楷体_GB2312"/>
              </a:rPr>
              <a:t>H</a:t>
            </a:r>
            <a:r>
              <a:rPr lang="zh-CN" altLang="en-US" sz="1800" dirty="0">
                <a:ea typeface="楷体_GB2312"/>
              </a:rPr>
              <a:t>（</a:t>
            </a:r>
            <a:r>
              <a:rPr lang="en-US" altLang="zh-CN" sz="1800" dirty="0">
                <a:ea typeface="楷体_GB2312"/>
              </a:rPr>
              <a:t>26</a:t>
            </a:r>
            <a:r>
              <a:rPr lang="zh-CN" altLang="en-US" sz="1800" dirty="0">
                <a:ea typeface="楷体_GB2312"/>
              </a:rPr>
              <a:t>）</a:t>
            </a:r>
            <a:r>
              <a:rPr lang="en-US" altLang="zh-CN" sz="1800" dirty="0">
                <a:ea typeface="楷体_GB2312"/>
              </a:rPr>
              <a:t>=4</a:t>
            </a:r>
            <a:r>
              <a:rPr lang="zh-CN" altLang="en-US" sz="1800" dirty="0">
                <a:ea typeface="楷体_GB2312"/>
              </a:rPr>
              <a:t>，</a:t>
            </a:r>
            <a:r>
              <a:rPr lang="en-US" altLang="zh-CN" sz="1800" dirty="0">
                <a:ea typeface="楷体_GB2312"/>
              </a:rPr>
              <a:t>H</a:t>
            </a:r>
            <a:r>
              <a:rPr lang="zh-CN" altLang="en-US" sz="1800" dirty="0">
                <a:ea typeface="楷体_GB2312"/>
              </a:rPr>
              <a:t>（</a:t>
            </a:r>
            <a:r>
              <a:rPr lang="en-US" altLang="zh-CN" sz="1800" dirty="0">
                <a:ea typeface="楷体_GB2312"/>
              </a:rPr>
              <a:t>60</a:t>
            </a:r>
            <a:r>
              <a:rPr lang="zh-CN" altLang="en-US" sz="1800" dirty="0">
                <a:ea typeface="楷体_GB2312"/>
              </a:rPr>
              <a:t>）</a:t>
            </a:r>
            <a:r>
              <a:rPr lang="en-US" altLang="zh-CN" sz="1800" dirty="0">
                <a:ea typeface="楷体_GB2312"/>
              </a:rPr>
              <a:t>=5</a:t>
            </a:r>
            <a:r>
              <a:rPr lang="zh-CN" altLang="en-US" sz="1800" dirty="0">
                <a:ea typeface="楷体_GB2312"/>
              </a:rPr>
              <a:t>，假设下一个关键字为</a:t>
            </a:r>
            <a:r>
              <a:rPr lang="en-US" altLang="zh-CN" sz="1800" dirty="0">
                <a:ea typeface="楷体_GB2312"/>
              </a:rPr>
              <a:t>69</a:t>
            </a:r>
            <a:r>
              <a:rPr lang="zh-CN" altLang="en-US" sz="1800" dirty="0">
                <a:ea typeface="楷体_GB2312"/>
              </a:rPr>
              <a:t>，则</a:t>
            </a:r>
            <a:r>
              <a:rPr lang="en-US" altLang="zh-CN" sz="1800" dirty="0">
                <a:ea typeface="楷体_GB2312"/>
              </a:rPr>
              <a:t>H</a:t>
            </a:r>
            <a:r>
              <a:rPr lang="zh-CN" altLang="en-US" sz="1800" dirty="0">
                <a:ea typeface="楷体_GB2312"/>
              </a:rPr>
              <a:t>（</a:t>
            </a:r>
            <a:r>
              <a:rPr lang="en-US" altLang="zh-CN" sz="1800" dirty="0">
                <a:ea typeface="楷体_GB2312"/>
              </a:rPr>
              <a:t>69</a:t>
            </a:r>
            <a:r>
              <a:rPr lang="zh-CN" altLang="en-US" sz="1800" dirty="0">
                <a:ea typeface="楷体_GB2312"/>
              </a:rPr>
              <a:t>）</a:t>
            </a:r>
            <a:r>
              <a:rPr lang="en-US" altLang="zh-CN" sz="1800" dirty="0">
                <a:ea typeface="楷体_GB2312"/>
              </a:rPr>
              <a:t>=3</a:t>
            </a:r>
            <a:r>
              <a:rPr lang="zh-CN" altLang="en-US" sz="1800" dirty="0">
                <a:ea typeface="楷体_GB2312"/>
              </a:rPr>
              <a:t>，与</a:t>
            </a:r>
            <a:r>
              <a:rPr lang="en-US" altLang="zh-CN" sz="1800" dirty="0">
                <a:ea typeface="楷体_GB2312"/>
              </a:rPr>
              <a:t>47</a:t>
            </a:r>
            <a:r>
              <a:rPr lang="zh-CN" altLang="en-US" sz="1800" dirty="0">
                <a:ea typeface="楷体_GB2312"/>
              </a:rPr>
              <a:t>冲突。</a:t>
            </a:r>
            <a:endParaRPr lang="zh-CN" altLang="en-US" sz="1800" dirty="0">
              <a:ea typeface="楷体_GB2312"/>
            </a:endParaRPr>
          </a:p>
          <a:p>
            <a:pPr lvl="0" indent="457200">
              <a:lnSpc>
                <a:spcPct val="150000"/>
              </a:lnSpc>
            </a:pPr>
            <a:r>
              <a:rPr lang="zh-CN" altLang="en-US" sz="1800" dirty="0">
                <a:ea typeface="楷体_GB2312"/>
              </a:rPr>
              <a:t>如果用线性探测再散列处理冲突，下一个哈希地址为</a:t>
            </a:r>
            <a:r>
              <a:rPr lang="en-US" altLang="zh-CN" sz="1800" dirty="0">
                <a:ea typeface="楷体_GB2312"/>
              </a:rPr>
              <a:t>H1=</a:t>
            </a:r>
            <a:r>
              <a:rPr lang="zh-CN" altLang="en-US" sz="1800" dirty="0">
                <a:ea typeface="楷体_GB2312"/>
              </a:rPr>
              <a:t>（</a:t>
            </a:r>
            <a:r>
              <a:rPr lang="en-US" altLang="zh-CN" sz="1800" dirty="0">
                <a:ea typeface="楷体_GB2312"/>
              </a:rPr>
              <a:t>3 + 1</a:t>
            </a:r>
            <a:r>
              <a:rPr lang="zh-CN" altLang="en-US" sz="1800" dirty="0">
                <a:ea typeface="楷体_GB2312"/>
              </a:rPr>
              <a:t>）</a:t>
            </a:r>
            <a:r>
              <a:rPr lang="en-US" altLang="zh-CN" sz="1800" dirty="0">
                <a:ea typeface="楷体_GB2312"/>
              </a:rPr>
              <a:t>% 11 = 4</a:t>
            </a:r>
            <a:r>
              <a:rPr lang="zh-CN" altLang="en-US" sz="1800" dirty="0">
                <a:ea typeface="楷体_GB2312"/>
              </a:rPr>
              <a:t>，仍然冲突，再找下一个哈希地址为</a:t>
            </a:r>
            <a:r>
              <a:rPr lang="en-US" altLang="zh-CN" sz="1800" dirty="0">
                <a:ea typeface="楷体_GB2312"/>
              </a:rPr>
              <a:t>H2=</a:t>
            </a:r>
            <a:r>
              <a:rPr lang="zh-CN" altLang="en-US" sz="1800" dirty="0">
                <a:ea typeface="楷体_GB2312"/>
              </a:rPr>
              <a:t>（</a:t>
            </a:r>
            <a:r>
              <a:rPr lang="en-US" altLang="zh-CN" sz="1800" dirty="0">
                <a:ea typeface="楷体_GB2312"/>
              </a:rPr>
              <a:t>3 + 2</a:t>
            </a:r>
            <a:r>
              <a:rPr lang="zh-CN" altLang="en-US" sz="1800" dirty="0">
                <a:ea typeface="楷体_GB2312"/>
              </a:rPr>
              <a:t>）</a:t>
            </a:r>
            <a:r>
              <a:rPr lang="en-US" altLang="zh-CN" sz="1800" dirty="0">
                <a:ea typeface="楷体_GB2312"/>
              </a:rPr>
              <a:t>% 11 = 5</a:t>
            </a:r>
            <a:r>
              <a:rPr lang="zh-CN" altLang="en-US" sz="1800" dirty="0">
                <a:ea typeface="楷体_GB2312"/>
              </a:rPr>
              <a:t>，还是冲突，继续找下一个哈希地址为</a:t>
            </a:r>
            <a:r>
              <a:rPr lang="en-US" altLang="zh-CN" sz="1800" dirty="0">
                <a:ea typeface="楷体_GB2312"/>
              </a:rPr>
              <a:t>H3=</a:t>
            </a:r>
            <a:r>
              <a:rPr lang="zh-CN" altLang="en-US" sz="1800" dirty="0">
                <a:ea typeface="楷体_GB2312"/>
              </a:rPr>
              <a:t>（</a:t>
            </a:r>
            <a:r>
              <a:rPr lang="en-US" altLang="zh-CN" sz="1800" dirty="0">
                <a:ea typeface="楷体_GB2312"/>
              </a:rPr>
              <a:t>3 + 3</a:t>
            </a:r>
            <a:r>
              <a:rPr lang="zh-CN" altLang="en-US" sz="1800" dirty="0">
                <a:ea typeface="楷体_GB2312"/>
              </a:rPr>
              <a:t>）</a:t>
            </a:r>
            <a:r>
              <a:rPr lang="en-US" altLang="zh-CN" sz="1800" dirty="0">
                <a:ea typeface="楷体_GB2312"/>
              </a:rPr>
              <a:t>% 11 = 6</a:t>
            </a:r>
            <a:r>
              <a:rPr lang="zh-CN" altLang="en-US" sz="1800" dirty="0">
                <a:ea typeface="楷体_GB2312"/>
              </a:rPr>
              <a:t>，此时不再冲突，将</a:t>
            </a:r>
            <a:r>
              <a:rPr lang="en-US" altLang="zh-CN" sz="1800" dirty="0">
                <a:ea typeface="楷体_GB2312"/>
              </a:rPr>
              <a:t>69</a:t>
            </a:r>
            <a:r>
              <a:rPr lang="zh-CN" altLang="en-US" sz="1800" dirty="0">
                <a:ea typeface="楷体_GB2312"/>
              </a:rPr>
              <a:t>填入</a:t>
            </a:r>
            <a:r>
              <a:rPr lang="en-US" altLang="zh-CN" sz="1800" dirty="0">
                <a:ea typeface="楷体_GB2312"/>
              </a:rPr>
              <a:t>6</a:t>
            </a:r>
            <a:r>
              <a:rPr lang="zh-CN" altLang="en-US" sz="1800" dirty="0">
                <a:ea typeface="楷体_GB2312"/>
              </a:rPr>
              <a:t>号单元。</a:t>
            </a:r>
            <a:endParaRPr lang="zh-CN" altLang="en-US" sz="1800" dirty="0">
              <a:ea typeface="楷体_GB2312"/>
            </a:endParaRPr>
          </a:p>
          <a:p>
            <a:pPr lvl="0" indent="457200">
              <a:lnSpc>
                <a:spcPct val="150000"/>
              </a:lnSpc>
            </a:pPr>
            <a:r>
              <a:rPr lang="zh-CN" altLang="en-US" sz="1800" dirty="0">
                <a:ea typeface="楷体_GB2312"/>
              </a:rPr>
              <a:t>如果用二次探测再散列处理冲突，下一个哈希地址为</a:t>
            </a:r>
            <a:r>
              <a:rPr lang="en-US" altLang="zh-CN" sz="1800" dirty="0">
                <a:ea typeface="楷体_GB2312"/>
              </a:rPr>
              <a:t>H1=</a:t>
            </a:r>
            <a:r>
              <a:rPr lang="zh-CN" altLang="en-US" sz="1800" dirty="0">
                <a:ea typeface="楷体_GB2312"/>
              </a:rPr>
              <a:t>（</a:t>
            </a:r>
            <a:r>
              <a:rPr lang="en-US" altLang="zh-CN" sz="1800" dirty="0">
                <a:ea typeface="楷体_GB2312"/>
              </a:rPr>
              <a:t>3 + 1</a:t>
            </a:r>
            <a:r>
              <a:rPr lang="zh-CN" altLang="en-US" sz="1800" dirty="0">
                <a:ea typeface="楷体_GB2312"/>
              </a:rPr>
              <a:t>*</a:t>
            </a:r>
            <a:r>
              <a:rPr lang="en-US" altLang="zh-CN" sz="1800" dirty="0">
                <a:ea typeface="楷体_GB2312"/>
              </a:rPr>
              <a:t>1</a:t>
            </a:r>
            <a:r>
              <a:rPr lang="zh-CN" altLang="en-US" sz="1800" dirty="0">
                <a:ea typeface="楷体_GB2312"/>
              </a:rPr>
              <a:t>）</a:t>
            </a:r>
            <a:r>
              <a:rPr lang="en-US" altLang="zh-CN" sz="1800" dirty="0">
                <a:ea typeface="楷体_GB2312"/>
              </a:rPr>
              <a:t>% 11 = 4</a:t>
            </a:r>
            <a:r>
              <a:rPr lang="zh-CN" altLang="en-US" sz="1800" dirty="0">
                <a:ea typeface="楷体_GB2312"/>
              </a:rPr>
              <a:t>，仍然冲突，再找下一个哈希地址为</a:t>
            </a:r>
            <a:r>
              <a:rPr lang="en-US" altLang="zh-CN" sz="1800" dirty="0">
                <a:ea typeface="楷体_GB2312"/>
              </a:rPr>
              <a:t>H2=</a:t>
            </a:r>
            <a:r>
              <a:rPr lang="zh-CN" altLang="en-US" sz="1800" dirty="0">
                <a:ea typeface="楷体_GB2312"/>
              </a:rPr>
              <a:t>（</a:t>
            </a:r>
            <a:r>
              <a:rPr lang="en-US" altLang="zh-CN" sz="1800" dirty="0">
                <a:ea typeface="楷体_GB2312"/>
              </a:rPr>
              <a:t>3 – 1</a:t>
            </a:r>
            <a:r>
              <a:rPr lang="zh-CN" altLang="en-US" sz="1800" dirty="0">
                <a:ea typeface="楷体_GB2312"/>
              </a:rPr>
              <a:t>*</a:t>
            </a:r>
            <a:r>
              <a:rPr lang="en-US" altLang="zh-CN" sz="1800" dirty="0">
                <a:ea typeface="楷体_GB2312"/>
              </a:rPr>
              <a:t>1</a:t>
            </a:r>
            <a:r>
              <a:rPr lang="zh-CN" altLang="en-US" sz="1800" dirty="0">
                <a:ea typeface="楷体_GB2312"/>
              </a:rPr>
              <a:t>）</a:t>
            </a:r>
            <a:r>
              <a:rPr lang="en-US" altLang="zh-CN" sz="1800" dirty="0">
                <a:ea typeface="楷体_GB2312"/>
              </a:rPr>
              <a:t>% 11 = 2</a:t>
            </a:r>
            <a:r>
              <a:rPr lang="zh-CN" altLang="en-US" sz="1800" dirty="0">
                <a:ea typeface="楷体_GB2312"/>
              </a:rPr>
              <a:t>，此时不再冲突，将</a:t>
            </a:r>
            <a:r>
              <a:rPr lang="en-US" altLang="zh-CN" sz="1800" dirty="0">
                <a:ea typeface="楷体_GB2312"/>
              </a:rPr>
              <a:t>69</a:t>
            </a:r>
            <a:r>
              <a:rPr lang="zh-CN" altLang="en-US" sz="1800" dirty="0">
                <a:ea typeface="楷体_GB2312"/>
              </a:rPr>
              <a:t>填入</a:t>
            </a:r>
            <a:r>
              <a:rPr lang="en-US" altLang="zh-CN" sz="1800" dirty="0">
                <a:ea typeface="楷体_GB2312"/>
              </a:rPr>
              <a:t>2</a:t>
            </a:r>
            <a:r>
              <a:rPr lang="zh-CN" altLang="en-US" sz="1800" dirty="0">
                <a:ea typeface="楷体_GB2312"/>
              </a:rPr>
              <a:t>号单元。</a:t>
            </a:r>
            <a:endParaRPr lang="zh-CN" altLang="en-US" sz="1800" dirty="0">
              <a:ea typeface="楷体_GB2312"/>
            </a:endParaRPr>
          </a:p>
          <a:p>
            <a:pPr lvl="0" indent="457200">
              <a:lnSpc>
                <a:spcPct val="150000"/>
              </a:lnSpc>
            </a:pPr>
            <a:r>
              <a:rPr lang="zh-CN" altLang="en-US" sz="1800" dirty="0">
                <a:ea typeface="楷体_GB2312"/>
              </a:rPr>
              <a:t>如果用伪随机探测再散列处理冲突，且伪随机数序列为：</a:t>
            </a:r>
            <a:r>
              <a:rPr lang="en-US" altLang="zh-CN" sz="1800" dirty="0">
                <a:ea typeface="楷体_GB2312"/>
              </a:rPr>
              <a:t>2</a:t>
            </a:r>
            <a:r>
              <a:rPr lang="zh-CN" altLang="en-US" sz="1800" dirty="0">
                <a:ea typeface="楷体_GB2312"/>
              </a:rPr>
              <a:t>，</a:t>
            </a:r>
            <a:r>
              <a:rPr lang="en-US" altLang="zh-CN" sz="1800" dirty="0">
                <a:ea typeface="楷体_GB2312"/>
              </a:rPr>
              <a:t>5</a:t>
            </a:r>
            <a:r>
              <a:rPr lang="zh-CN" altLang="en-US" sz="1800" dirty="0">
                <a:ea typeface="楷体_GB2312"/>
              </a:rPr>
              <a:t>，</a:t>
            </a:r>
            <a:r>
              <a:rPr lang="en-US" altLang="zh-CN" sz="1800" dirty="0">
                <a:ea typeface="楷体_GB2312"/>
              </a:rPr>
              <a:t>9</a:t>
            </a:r>
            <a:r>
              <a:rPr lang="zh-CN" altLang="en-US" sz="1800" dirty="0">
                <a:ea typeface="楷体_GB2312"/>
              </a:rPr>
              <a:t>，</a:t>
            </a:r>
            <a:r>
              <a:rPr lang="en-US" altLang="zh-CN" sz="1800" dirty="0">
                <a:ea typeface="楷体_GB2312"/>
              </a:rPr>
              <a:t>……..</a:t>
            </a:r>
            <a:r>
              <a:rPr lang="zh-CN" altLang="en-US" sz="1800" dirty="0">
                <a:ea typeface="楷体_GB2312"/>
              </a:rPr>
              <a:t>，则下一个哈希地址为</a:t>
            </a:r>
            <a:r>
              <a:rPr lang="en-US" altLang="zh-CN" sz="1800" dirty="0">
                <a:ea typeface="楷体_GB2312"/>
              </a:rPr>
              <a:t>H1=</a:t>
            </a:r>
            <a:r>
              <a:rPr lang="zh-CN" altLang="en-US" sz="1800" dirty="0">
                <a:ea typeface="楷体_GB2312"/>
              </a:rPr>
              <a:t>（</a:t>
            </a:r>
            <a:r>
              <a:rPr lang="en-US" altLang="zh-CN" sz="1800" dirty="0">
                <a:ea typeface="楷体_GB2312"/>
              </a:rPr>
              <a:t>3 + 2</a:t>
            </a:r>
            <a:r>
              <a:rPr lang="zh-CN" altLang="en-US" sz="1800" dirty="0">
                <a:ea typeface="楷体_GB2312"/>
              </a:rPr>
              <a:t>）</a:t>
            </a:r>
            <a:r>
              <a:rPr lang="en-US" altLang="zh-CN" sz="1800" dirty="0">
                <a:ea typeface="楷体_GB2312"/>
              </a:rPr>
              <a:t>% 11 = 5</a:t>
            </a:r>
            <a:r>
              <a:rPr lang="zh-CN" altLang="en-US" sz="1800" dirty="0">
                <a:ea typeface="楷体_GB2312"/>
              </a:rPr>
              <a:t>，仍然冲突，再找下一个哈希地址为</a:t>
            </a:r>
            <a:r>
              <a:rPr lang="en-US" altLang="zh-CN" sz="1800" dirty="0">
                <a:ea typeface="楷体_GB2312"/>
              </a:rPr>
              <a:t>H2=</a:t>
            </a:r>
            <a:r>
              <a:rPr lang="zh-CN" altLang="en-US" sz="1800" dirty="0">
                <a:ea typeface="楷体_GB2312"/>
              </a:rPr>
              <a:t>（</a:t>
            </a:r>
            <a:r>
              <a:rPr lang="en-US" altLang="zh-CN" sz="1800" dirty="0">
                <a:ea typeface="楷体_GB2312"/>
              </a:rPr>
              <a:t>3 + 5</a:t>
            </a:r>
            <a:r>
              <a:rPr lang="zh-CN" altLang="en-US" sz="1800" dirty="0">
                <a:ea typeface="楷体_GB2312"/>
              </a:rPr>
              <a:t>）</a:t>
            </a:r>
            <a:r>
              <a:rPr lang="en-US" altLang="zh-CN" sz="1800" dirty="0">
                <a:ea typeface="楷体_GB2312"/>
              </a:rPr>
              <a:t>% 11 = 8</a:t>
            </a:r>
            <a:r>
              <a:rPr lang="zh-CN" altLang="en-US" sz="1800" dirty="0">
                <a:ea typeface="楷体_GB2312"/>
              </a:rPr>
              <a:t>，此时不再冲突，将</a:t>
            </a:r>
            <a:r>
              <a:rPr lang="en-US" altLang="zh-CN" sz="1800" dirty="0">
                <a:ea typeface="楷体_GB2312"/>
              </a:rPr>
              <a:t>69</a:t>
            </a:r>
            <a:r>
              <a:rPr lang="zh-CN" altLang="en-US" sz="1800" dirty="0">
                <a:ea typeface="楷体_GB2312"/>
              </a:rPr>
              <a:t>填入</a:t>
            </a:r>
            <a:r>
              <a:rPr lang="en-US" altLang="zh-CN" sz="1800" dirty="0">
                <a:ea typeface="楷体_GB2312"/>
              </a:rPr>
              <a:t>8</a:t>
            </a:r>
            <a:r>
              <a:rPr lang="zh-CN" altLang="en-US" sz="1800" dirty="0">
                <a:ea typeface="楷体_GB2312"/>
              </a:rPr>
              <a:t>号单元。</a:t>
            </a:r>
            <a:endParaRPr lang="zh-CN" altLang="en-US" sz="1800" dirty="0">
              <a:ea typeface="楷体_GB231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2917" name="Rectangle 5"/>
          <p:cNvSpPr>
            <a:spLocks noChangeArrowheads="1"/>
          </p:cNvSpPr>
          <p:nvPr/>
        </p:nvSpPr>
        <p:spPr bwMode="auto">
          <a:xfrm>
            <a:off x="406400" y="2060575"/>
            <a:ext cx="4092575" cy="3240088"/>
          </a:xfrm>
          <a:prstGeom prst="roundRect">
            <a:avLst>
              <a:gd name="adj" fmla="val 6477"/>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Tx/>
              <a:buNone/>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step1 </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取数据元素的关键字</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，计算其哈希函数值（地址）。若该地址对应的存储 空间还没有被占用，则将该元素存入；否则执行</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step2</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解决冲突。</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98307" name="Rectangle 6"/>
          <p:cNvSpPr>
            <a:spLocks noChangeArrowheads="1"/>
          </p:cNvSpPr>
          <p:nvPr/>
        </p:nvSpPr>
        <p:spPr bwMode="auto">
          <a:xfrm>
            <a:off x="827088" y="207963"/>
            <a:ext cx="56118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smtClean="0">
                <a:ln>
                  <a:noFill/>
                </a:ln>
                <a:solidFill>
                  <a:schemeClr val="bg1"/>
                </a:solidFill>
                <a:effectLst/>
                <a:uLnTx/>
                <a:uFillTx/>
                <a:latin typeface="+mn-lt"/>
                <a:ea typeface="+mn-ea"/>
                <a:cs typeface="+mn-ea"/>
                <a:sym typeface="+mn-lt"/>
              </a:rPr>
              <a:t>总结：开放</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地址法建立哈希表步骤</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5" name="Rectangle 5"/>
          <p:cNvSpPr>
            <a:spLocks noChangeArrowheads="1"/>
          </p:cNvSpPr>
          <p:nvPr/>
        </p:nvSpPr>
        <p:spPr bwMode="auto">
          <a:xfrm>
            <a:off x="4859338" y="2060575"/>
            <a:ext cx="3960813" cy="3240088"/>
          </a:xfrm>
          <a:prstGeom prst="roundRect">
            <a:avLst>
              <a:gd name="adj" fmla="val 5301"/>
            </a:avLst>
          </a:prstGeom>
          <a:solidFill>
            <a:srgbClr val="CCCCFF"/>
          </a:solidFill>
          <a:ln>
            <a:noFill/>
          </a:ln>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Tx/>
              <a:buNone/>
              <a:defRPr/>
            </a:pP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step2 </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根据选择的冲突处理方法，计算关键字</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的下一个存储地址。若下一个存储地址仍被占用，则继续执行</a:t>
            </a:r>
            <a:r>
              <a:rPr kumimoji="0" lang="en-US" altLang="zh-CN" sz="2600" b="0" i="0" u="none" strike="noStrike" kern="1200" cap="none" spc="0" normalizeH="0" baseline="0" noProof="0" dirty="0">
                <a:ln>
                  <a:noFill/>
                </a:ln>
                <a:solidFill>
                  <a:schemeClr val="tx1"/>
                </a:solidFill>
                <a:effectLst/>
                <a:uLnTx/>
                <a:uFillTx/>
                <a:latin typeface="+mn-lt"/>
                <a:ea typeface="+mn-ea"/>
                <a:cs typeface="+mn-ea"/>
                <a:sym typeface="+mn-lt"/>
              </a:rPr>
              <a:t>step2</a:t>
            </a:r>
            <a:r>
              <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rPr>
              <a:t>，直到找 到能用的存储地址为止。 </a:t>
            </a:r>
            <a:endParaRPr kumimoji="0" lang="zh-CN" altLang="en-US" sz="2600" b="0" i="0" u="none" strike="noStrike" kern="1200" cap="none" spc="0" normalizeH="0" baseline="0" noProof="0" dirty="0">
              <a:ln>
                <a:noFill/>
              </a:ln>
              <a:solidFill>
                <a:schemeClr val="tx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62917">
                                            <p:txEl>
                                              <p:charRg st="0" end="74"/>
                                            </p:txEl>
                                          </p:spTgt>
                                        </p:tgtEl>
                                        <p:attrNameLst>
                                          <p:attrName>style.visibility</p:attrName>
                                        </p:attrNameLst>
                                      </p:cBhvr>
                                      <p:to>
                                        <p:strVal val="visible"/>
                                      </p:to>
                                    </p:set>
                                    <p:anim calcmode="lin" valueType="num">
                                      <p:cBhvr additive="base">
                                        <p:cTn id="7" dur="500" fill="hold"/>
                                        <p:tgtEl>
                                          <p:spTgt spid="1062917">
                                            <p:txEl>
                                              <p:charRg st="0" end="7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62917">
                                            <p:txEl>
                                              <p:charRg st="0" end="7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charRg st="0" end="76"/>
                                            </p:txEl>
                                          </p:spTgt>
                                        </p:tgtEl>
                                        <p:attrNameLst>
                                          <p:attrName>style.visibility</p:attrName>
                                        </p:attrNameLst>
                                      </p:cBhvr>
                                      <p:to>
                                        <p:strVal val="visible"/>
                                      </p:to>
                                    </p:set>
                                    <p:anim calcmode="lin" valueType="num">
                                      <p:cBhvr additive="base">
                                        <p:cTn id="13" dur="500" fill="hold"/>
                                        <p:tgtEl>
                                          <p:spTgt spid="5">
                                            <p:txEl>
                                              <p:charRg st="0" end="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charRg st="0" end="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矩形 2"/>
          <p:cNvSpPr/>
          <p:nvPr/>
        </p:nvSpPr>
        <p:spPr>
          <a:xfrm>
            <a:off x="0" y="2443163"/>
            <a:ext cx="9144000" cy="4302125"/>
          </a:xfrm>
          <a:prstGeom prst="rect">
            <a:avLst/>
          </a:prstGeom>
          <a:solidFill>
            <a:srgbClr val="EBEBEB"/>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a:endParaRPr>
          </a:p>
        </p:txBody>
      </p:sp>
      <p:sp>
        <p:nvSpPr>
          <p:cNvPr id="99330" name="Rectangle 19"/>
          <p:cNvSpPr>
            <a:spLocks noChangeArrowheads="1"/>
          </p:cNvSpPr>
          <p:nvPr/>
        </p:nvSpPr>
        <p:spPr bwMode="auto">
          <a:xfrm>
            <a:off x="801688" y="190500"/>
            <a:ext cx="43878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2.</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链地址法</a:t>
            </a:r>
            <a:r>
              <a:rPr kumimoji="0" lang="en-US" altLang="zh-CN" sz="2800" b="0" i="0" u="none" strike="noStrike" kern="1200" cap="none" spc="0" normalizeH="0" baseline="0" noProof="0" dirty="0">
                <a:ln>
                  <a:noFill/>
                </a:ln>
                <a:solidFill>
                  <a:schemeClr val="bg1"/>
                </a:solidFill>
                <a:effectLst/>
                <a:uLnTx/>
                <a:uFillTx/>
                <a:latin typeface="+mn-lt"/>
                <a:ea typeface="+mn-ea"/>
                <a:cs typeface="+mn-ea"/>
                <a:sym typeface="+mn-lt"/>
              </a:rPr>
              <a:t>(</a:t>
            </a: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拉链法）</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
        <p:nvSpPr>
          <p:cNvPr id="99331" name="Text Box 23"/>
          <p:cNvSpPr txBox="1">
            <a:spLocks noChangeArrowheads="1"/>
          </p:cNvSpPr>
          <p:nvPr/>
        </p:nvSpPr>
        <p:spPr bwMode="auto">
          <a:xfrm>
            <a:off x="392113" y="914400"/>
            <a:ext cx="85550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5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基本思想：</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相同哈希地址的记录链成一单链表，</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m</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个哈希地址就设</a:t>
            </a:r>
            <a:r>
              <a:rPr kumimoji="0" lang="en-US" altLang="zh-CN" sz="2400" b="0" i="0" u="none" strike="noStrike" kern="1200" cap="none" spc="0" normalizeH="0" baseline="0" noProof="0" dirty="0">
                <a:ln>
                  <a:noFill/>
                </a:ln>
                <a:solidFill>
                  <a:srgbClr val="FF3300"/>
                </a:solidFill>
                <a:effectLst/>
                <a:uLnTx/>
                <a:uFillTx/>
                <a:latin typeface="+mn-lt"/>
                <a:ea typeface="+mn-ea"/>
                <a:cs typeface="+mn-ea"/>
                <a:sym typeface="+mn-lt"/>
              </a:rPr>
              <a:t>m</a:t>
            </a:r>
            <a:r>
              <a:rPr kumimoji="0" lang="zh-CN" altLang="en-US" sz="2400" b="0" i="0" u="none" strike="noStrike" kern="1200" cap="none" spc="0" normalizeH="0" baseline="0" noProof="0" dirty="0">
                <a:ln>
                  <a:noFill/>
                </a:ln>
                <a:solidFill>
                  <a:srgbClr val="FF3300"/>
                </a:solidFill>
                <a:effectLst/>
                <a:uLnTx/>
                <a:uFillTx/>
                <a:latin typeface="+mn-lt"/>
                <a:ea typeface="+mn-ea"/>
                <a:cs typeface="+mn-ea"/>
                <a:sym typeface="+mn-lt"/>
              </a:rPr>
              <a:t>个单链表</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，然后用一个数组将</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个单链表的表头指针存储起来，形成一个动态的结构</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2" name="Group 168"/>
          <p:cNvGrpSpPr/>
          <p:nvPr/>
        </p:nvGrpSpPr>
        <p:grpSpPr>
          <a:xfrm>
            <a:off x="1758950" y="2560638"/>
            <a:ext cx="5794375" cy="4146550"/>
            <a:chOff x="1068" y="1448"/>
            <a:chExt cx="3650" cy="2612"/>
          </a:xfrm>
        </p:grpSpPr>
        <p:grpSp>
          <p:nvGrpSpPr>
            <p:cNvPr id="116742" name="Group 169"/>
            <p:cNvGrpSpPr/>
            <p:nvPr/>
          </p:nvGrpSpPr>
          <p:grpSpPr>
            <a:xfrm>
              <a:off x="1303" y="1448"/>
              <a:ext cx="373" cy="2576"/>
              <a:chOff x="1303" y="1448"/>
              <a:chExt cx="373" cy="2576"/>
            </a:xfrm>
          </p:grpSpPr>
          <p:sp>
            <p:nvSpPr>
              <p:cNvPr id="99334" name="Rectangle 170"/>
              <p:cNvSpPr>
                <a:spLocks noChangeArrowheads="1"/>
              </p:cNvSpPr>
              <p:nvPr/>
            </p:nvSpPr>
            <p:spPr bwMode="auto">
              <a:xfrm>
                <a:off x="1303" y="1448"/>
                <a:ext cx="373" cy="25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35" name="Line 171"/>
              <p:cNvSpPr>
                <a:spLocks noChangeShapeType="1"/>
              </p:cNvSpPr>
              <p:nvPr/>
            </p:nvSpPr>
            <p:spPr bwMode="auto">
              <a:xfrm>
                <a:off x="1303" y="1645"/>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36" name="Line 172"/>
              <p:cNvSpPr>
                <a:spLocks noChangeShapeType="1"/>
              </p:cNvSpPr>
              <p:nvPr/>
            </p:nvSpPr>
            <p:spPr bwMode="auto">
              <a:xfrm>
                <a:off x="1303" y="1842"/>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37" name="Line 173"/>
              <p:cNvSpPr>
                <a:spLocks noChangeShapeType="1"/>
              </p:cNvSpPr>
              <p:nvPr/>
            </p:nvSpPr>
            <p:spPr bwMode="auto">
              <a:xfrm>
                <a:off x="1303" y="2040"/>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38" name="Line 174"/>
              <p:cNvSpPr>
                <a:spLocks noChangeShapeType="1"/>
              </p:cNvSpPr>
              <p:nvPr/>
            </p:nvSpPr>
            <p:spPr bwMode="auto">
              <a:xfrm>
                <a:off x="1303" y="2237"/>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39" name="Line 175"/>
              <p:cNvSpPr>
                <a:spLocks noChangeShapeType="1"/>
              </p:cNvSpPr>
              <p:nvPr/>
            </p:nvSpPr>
            <p:spPr bwMode="auto">
              <a:xfrm>
                <a:off x="1303" y="2435"/>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40" name="Line 176"/>
              <p:cNvSpPr>
                <a:spLocks noChangeShapeType="1"/>
              </p:cNvSpPr>
              <p:nvPr/>
            </p:nvSpPr>
            <p:spPr bwMode="auto">
              <a:xfrm>
                <a:off x="1303" y="2632"/>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41" name="Line 177"/>
              <p:cNvSpPr>
                <a:spLocks noChangeShapeType="1"/>
              </p:cNvSpPr>
              <p:nvPr/>
            </p:nvSpPr>
            <p:spPr bwMode="auto">
              <a:xfrm>
                <a:off x="1303" y="2830"/>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42" name="Line 178"/>
              <p:cNvSpPr>
                <a:spLocks noChangeShapeType="1"/>
              </p:cNvSpPr>
              <p:nvPr/>
            </p:nvSpPr>
            <p:spPr bwMode="auto">
              <a:xfrm>
                <a:off x="1303" y="3027"/>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43" name="Line 179"/>
              <p:cNvSpPr>
                <a:spLocks noChangeShapeType="1"/>
              </p:cNvSpPr>
              <p:nvPr/>
            </p:nvSpPr>
            <p:spPr bwMode="auto">
              <a:xfrm>
                <a:off x="1303" y="3225"/>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44" name="Line 180"/>
              <p:cNvSpPr>
                <a:spLocks noChangeShapeType="1"/>
              </p:cNvSpPr>
              <p:nvPr/>
            </p:nvSpPr>
            <p:spPr bwMode="auto">
              <a:xfrm>
                <a:off x="1303" y="3422"/>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45" name="Line 181"/>
              <p:cNvSpPr>
                <a:spLocks noChangeShapeType="1"/>
              </p:cNvSpPr>
              <p:nvPr/>
            </p:nvSpPr>
            <p:spPr bwMode="auto">
              <a:xfrm>
                <a:off x="1303" y="3620"/>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46" name="Line 182"/>
              <p:cNvSpPr>
                <a:spLocks noChangeShapeType="1"/>
              </p:cNvSpPr>
              <p:nvPr/>
            </p:nvSpPr>
            <p:spPr bwMode="auto">
              <a:xfrm>
                <a:off x="1303" y="3818"/>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9347" name="Text Box 183"/>
            <p:cNvSpPr txBox="1">
              <a:spLocks noChangeArrowheads="1"/>
            </p:cNvSpPr>
            <p:nvPr/>
          </p:nvSpPr>
          <p:spPr bwMode="auto">
            <a:xfrm>
              <a:off x="1068" y="1450"/>
              <a:ext cx="291" cy="2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rPr>
                <a:t>0 1  2 3 4  5 6  7 8 9  10 11 12 </a:t>
              </a:r>
              <a:endParaRPr kumimoji="0" lang="en-US" altLang="zh-CN" sz="2000" b="1" i="0" u="none" strike="noStrike" kern="1200" cap="none" spc="0" normalizeH="0" baseline="0" noProof="0" dirty="0">
                <a:ln>
                  <a:noFill/>
                </a:ln>
                <a:solidFill>
                  <a:schemeClr val="tx1"/>
                </a:solidFill>
                <a:effectLst/>
                <a:uLnTx/>
                <a:uFillTx/>
                <a:latin typeface="+mn-lt"/>
                <a:ea typeface="+mn-ea"/>
                <a:cs typeface="+mn-ea"/>
                <a:sym typeface="+mn-lt"/>
              </a:endParaRPr>
            </a:p>
          </p:txBody>
        </p:sp>
        <p:grpSp>
          <p:nvGrpSpPr>
            <p:cNvPr id="116744" name="Group 184"/>
            <p:cNvGrpSpPr/>
            <p:nvPr/>
          </p:nvGrpSpPr>
          <p:grpSpPr>
            <a:xfrm>
              <a:off x="1552" y="1623"/>
              <a:ext cx="869" cy="218"/>
              <a:chOff x="1976" y="2813"/>
              <a:chExt cx="869" cy="218"/>
            </a:xfrm>
          </p:grpSpPr>
          <p:sp>
            <p:nvSpPr>
              <p:cNvPr id="99349" name="Rectangle 185"/>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14</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50" name="Line 186"/>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51" name="Line 187"/>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9352" name="Text Box 188"/>
            <p:cNvSpPr txBox="1">
              <a:spLocks noChangeArrowheads="1"/>
            </p:cNvSpPr>
            <p:nvPr/>
          </p:nvSpPr>
          <p:spPr bwMode="auto">
            <a:xfrm>
              <a:off x="1362" y="144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116746" name="Group 189"/>
            <p:cNvGrpSpPr/>
            <p:nvPr/>
          </p:nvGrpSpPr>
          <p:grpSpPr>
            <a:xfrm>
              <a:off x="2317" y="1623"/>
              <a:ext cx="869" cy="218"/>
              <a:chOff x="1976" y="2813"/>
              <a:chExt cx="869" cy="218"/>
            </a:xfrm>
          </p:grpSpPr>
          <p:sp>
            <p:nvSpPr>
              <p:cNvPr id="99354" name="Rectangle 190"/>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55" name="Line 191"/>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56" name="Line 192"/>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47" name="Group 193"/>
            <p:cNvGrpSpPr/>
            <p:nvPr/>
          </p:nvGrpSpPr>
          <p:grpSpPr>
            <a:xfrm>
              <a:off x="3094" y="1622"/>
              <a:ext cx="869" cy="218"/>
              <a:chOff x="1976" y="2813"/>
              <a:chExt cx="869" cy="218"/>
            </a:xfrm>
          </p:grpSpPr>
          <p:sp>
            <p:nvSpPr>
              <p:cNvPr id="99358" name="Rectangle 194"/>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27</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59" name="Line 195"/>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60" name="Line 196"/>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48" name="Group 197"/>
            <p:cNvGrpSpPr/>
            <p:nvPr/>
          </p:nvGrpSpPr>
          <p:grpSpPr>
            <a:xfrm>
              <a:off x="3849" y="1624"/>
              <a:ext cx="869" cy="218"/>
              <a:chOff x="1976" y="2813"/>
              <a:chExt cx="869" cy="218"/>
            </a:xfrm>
          </p:grpSpPr>
          <p:sp>
            <p:nvSpPr>
              <p:cNvPr id="99362" name="Rectangle 198"/>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79</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63" name="Line 199"/>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64" name="Line 200"/>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49" name="Group 201"/>
            <p:cNvGrpSpPr/>
            <p:nvPr/>
          </p:nvGrpSpPr>
          <p:grpSpPr>
            <a:xfrm>
              <a:off x="1563" y="2007"/>
              <a:ext cx="869" cy="218"/>
              <a:chOff x="1976" y="2813"/>
              <a:chExt cx="869" cy="218"/>
            </a:xfrm>
          </p:grpSpPr>
          <p:sp>
            <p:nvSpPr>
              <p:cNvPr id="99366" name="Rectangle 202"/>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68</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67" name="Line 203"/>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68" name="Line 204"/>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50" name="Group 205"/>
            <p:cNvGrpSpPr/>
            <p:nvPr/>
          </p:nvGrpSpPr>
          <p:grpSpPr>
            <a:xfrm>
              <a:off x="2338" y="2006"/>
              <a:ext cx="869" cy="218"/>
              <a:chOff x="1976" y="2813"/>
              <a:chExt cx="869" cy="218"/>
            </a:xfrm>
          </p:grpSpPr>
          <p:sp>
            <p:nvSpPr>
              <p:cNvPr id="99370" name="Rectangle 206"/>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55</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71" name="Line 207"/>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72" name="Line 208"/>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51" name="Group 209"/>
            <p:cNvGrpSpPr/>
            <p:nvPr/>
          </p:nvGrpSpPr>
          <p:grpSpPr>
            <a:xfrm>
              <a:off x="1573" y="2617"/>
              <a:ext cx="869" cy="218"/>
              <a:chOff x="1976" y="2813"/>
              <a:chExt cx="869" cy="218"/>
            </a:xfrm>
          </p:grpSpPr>
          <p:sp>
            <p:nvSpPr>
              <p:cNvPr id="99374" name="Rectangle 210"/>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19</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75" name="Line 211"/>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76" name="Line 212"/>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52" name="Group 213"/>
            <p:cNvGrpSpPr/>
            <p:nvPr/>
          </p:nvGrpSpPr>
          <p:grpSpPr>
            <a:xfrm>
              <a:off x="2338" y="2617"/>
              <a:ext cx="869" cy="218"/>
              <a:chOff x="1976" y="2813"/>
              <a:chExt cx="869" cy="218"/>
            </a:xfrm>
          </p:grpSpPr>
          <p:sp>
            <p:nvSpPr>
              <p:cNvPr id="99378" name="Rectangle 214"/>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84</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79" name="Line 215"/>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80" name="Line 216"/>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53" name="Group 217"/>
            <p:cNvGrpSpPr/>
            <p:nvPr/>
          </p:nvGrpSpPr>
          <p:grpSpPr>
            <a:xfrm>
              <a:off x="1572" y="2875"/>
              <a:ext cx="869" cy="218"/>
              <a:chOff x="1976" y="2813"/>
              <a:chExt cx="869" cy="218"/>
            </a:xfrm>
          </p:grpSpPr>
          <p:sp>
            <p:nvSpPr>
              <p:cNvPr id="99382" name="Rectangle 218"/>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20</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83" name="Line 219"/>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84" name="Line 220"/>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54" name="Group 221"/>
            <p:cNvGrpSpPr/>
            <p:nvPr/>
          </p:nvGrpSpPr>
          <p:grpSpPr>
            <a:xfrm>
              <a:off x="1583" y="3382"/>
              <a:ext cx="869" cy="218"/>
              <a:chOff x="1976" y="2813"/>
              <a:chExt cx="869" cy="218"/>
            </a:xfrm>
          </p:grpSpPr>
          <p:sp>
            <p:nvSpPr>
              <p:cNvPr id="99386" name="Rectangle 222"/>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87" name="Line 223"/>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88" name="Line 224"/>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55" name="Group 225"/>
            <p:cNvGrpSpPr/>
            <p:nvPr/>
          </p:nvGrpSpPr>
          <p:grpSpPr>
            <a:xfrm>
              <a:off x="2338" y="3382"/>
              <a:ext cx="869" cy="218"/>
              <a:chOff x="1976" y="2813"/>
              <a:chExt cx="869" cy="218"/>
            </a:xfrm>
          </p:grpSpPr>
          <p:sp>
            <p:nvSpPr>
              <p:cNvPr id="99390" name="Rectangle 226"/>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10</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91" name="Line 227"/>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92" name="Line 228"/>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16756" name="Group 229"/>
            <p:cNvGrpSpPr/>
            <p:nvPr/>
          </p:nvGrpSpPr>
          <p:grpSpPr>
            <a:xfrm>
              <a:off x="1583" y="3630"/>
              <a:ext cx="869" cy="218"/>
              <a:chOff x="1976" y="2813"/>
              <a:chExt cx="869" cy="218"/>
            </a:xfrm>
          </p:grpSpPr>
          <p:sp>
            <p:nvSpPr>
              <p:cNvPr id="99394" name="Rectangle 230"/>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95" name="Line 231"/>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96" name="Line 232"/>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99397" name="Text Box 233"/>
            <p:cNvSpPr txBox="1">
              <a:spLocks noChangeArrowheads="1"/>
            </p:cNvSpPr>
            <p:nvPr/>
          </p:nvSpPr>
          <p:spPr bwMode="auto">
            <a:xfrm>
              <a:off x="1362" y="184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98" name="Text Box 234"/>
            <p:cNvSpPr txBox="1">
              <a:spLocks noChangeArrowheads="1"/>
            </p:cNvSpPr>
            <p:nvPr/>
          </p:nvSpPr>
          <p:spPr bwMode="auto">
            <a:xfrm>
              <a:off x="1362" y="221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399" name="Text Box 235"/>
            <p:cNvSpPr txBox="1">
              <a:spLocks noChangeArrowheads="1"/>
            </p:cNvSpPr>
            <p:nvPr/>
          </p:nvSpPr>
          <p:spPr bwMode="auto">
            <a:xfrm>
              <a:off x="1362" y="2423"/>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0" name="Text Box 236"/>
            <p:cNvSpPr txBox="1">
              <a:spLocks noChangeArrowheads="1"/>
            </p:cNvSpPr>
            <p:nvPr/>
          </p:nvSpPr>
          <p:spPr bwMode="auto">
            <a:xfrm>
              <a:off x="1362" y="303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1" name="Text Box 237"/>
            <p:cNvSpPr txBox="1">
              <a:spLocks noChangeArrowheads="1"/>
            </p:cNvSpPr>
            <p:nvPr/>
          </p:nvSpPr>
          <p:spPr bwMode="auto">
            <a:xfrm>
              <a:off x="1362" y="3231"/>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2" name="Text Box 238"/>
            <p:cNvSpPr txBox="1">
              <a:spLocks noChangeArrowheads="1"/>
            </p:cNvSpPr>
            <p:nvPr/>
          </p:nvSpPr>
          <p:spPr bwMode="auto">
            <a:xfrm>
              <a:off x="1362" y="3810"/>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3" name="Text Box 239"/>
            <p:cNvSpPr txBox="1">
              <a:spLocks noChangeArrowheads="1"/>
            </p:cNvSpPr>
            <p:nvPr/>
          </p:nvSpPr>
          <p:spPr bwMode="auto">
            <a:xfrm>
              <a:off x="4497" y="161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4" name="Text Box 240"/>
            <p:cNvSpPr txBox="1">
              <a:spLocks noChangeArrowheads="1"/>
            </p:cNvSpPr>
            <p:nvPr/>
          </p:nvSpPr>
          <p:spPr bwMode="auto">
            <a:xfrm>
              <a:off x="2967" y="2010"/>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5" name="Text Box 241"/>
            <p:cNvSpPr txBox="1">
              <a:spLocks noChangeArrowheads="1"/>
            </p:cNvSpPr>
            <p:nvPr/>
          </p:nvSpPr>
          <p:spPr bwMode="auto">
            <a:xfrm>
              <a:off x="2956" y="259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6" name="Text Box 242"/>
            <p:cNvSpPr txBox="1">
              <a:spLocks noChangeArrowheads="1"/>
            </p:cNvSpPr>
            <p:nvPr/>
          </p:nvSpPr>
          <p:spPr bwMode="auto">
            <a:xfrm>
              <a:off x="2201" y="28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7" name="Text Box 243"/>
            <p:cNvSpPr txBox="1">
              <a:spLocks noChangeArrowheads="1"/>
            </p:cNvSpPr>
            <p:nvPr/>
          </p:nvSpPr>
          <p:spPr bwMode="auto">
            <a:xfrm>
              <a:off x="2956" y="337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99408" name="Text Box 244"/>
            <p:cNvSpPr txBox="1">
              <a:spLocks noChangeArrowheads="1"/>
            </p:cNvSpPr>
            <p:nvPr/>
          </p:nvSpPr>
          <p:spPr bwMode="auto">
            <a:xfrm>
              <a:off x="2211" y="362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64" name="Rectangle 4"/>
          <p:cNvSpPr>
            <a:spLocks noChangeArrowheads="1"/>
          </p:cNvSpPr>
          <p:nvPr/>
        </p:nvSpPr>
        <p:spPr bwMode="auto">
          <a:xfrm>
            <a:off x="1919288" y="1385888"/>
            <a:ext cx="6710363"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25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step1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取数据元素的关键字</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，计算其哈希函数值（地址）。若该地址对应的链表为空，则将该元素插入此链表；否则执行</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step2</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解决冲突。 </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0" fontAlgn="base" latinLnBrk="0" hangingPunct="0">
              <a:lnSpc>
                <a:spcPct val="125000"/>
              </a:lnSpc>
              <a:spcBef>
                <a:spcPct val="20000"/>
              </a:spcBef>
              <a:spcAft>
                <a:spcPct val="0"/>
              </a:spcAft>
              <a:buClrTx/>
              <a:buSzTx/>
              <a:buFontTx/>
              <a:buNone/>
              <a:defRPr/>
            </a:pP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step2 </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根据选择的冲突处理方法，计算关键字</a:t>
            </a:r>
            <a:r>
              <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rPr>
              <a:t>key</a:t>
            </a: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的下一个存储地址。若该地址对应的链表为不为空，则利用链表的前插法或后插法将该元素插入此链表。</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0355" name="Rectangle 6"/>
          <p:cNvSpPr>
            <a:spLocks noChangeArrowheads="1"/>
          </p:cNvSpPr>
          <p:nvPr/>
        </p:nvSpPr>
        <p:spPr bwMode="auto">
          <a:xfrm>
            <a:off x="827088" y="220663"/>
            <a:ext cx="56118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链地址法建立哈希表步骤</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22" name="Group 29"/>
          <p:cNvGrpSpPr/>
          <p:nvPr/>
        </p:nvGrpSpPr>
        <p:grpSpPr>
          <a:xfrm>
            <a:off x="706438" y="3783013"/>
            <a:ext cx="914400" cy="914400"/>
            <a:chOff x="1253782" y="3281715"/>
            <a:chExt cx="914400" cy="914400"/>
          </a:xfrm>
        </p:grpSpPr>
        <p:sp>
          <p:nvSpPr>
            <p:cNvPr id="23" name="Rounded Rectangle 5"/>
            <p:cNvSpPr/>
            <p:nvPr/>
          </p:nvSpPr>
          <p:spPr>
            <a:xfrm>
              <a:off x="1253782" y="3281715"/>
              <a:ext cx="914400" cy="914400"/>
            </a:xfrm>
            <a:prstGeom prst="roundRect">
              <a:avLst/>
            </a:prstGeom>
            <a:solidFill>
              <a:srgbClr val="C0504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4" name="Group 59"/>
            <p:cNvGrpSpPr/>
            <p:nvPr/>
          </p:nvGrpSpPr>
          <p:grpSpPr>
            <a:xfrm>
              <a:off x="1478810" y="3521030"/>
              <a:ext cx="464344" cy="465138"/>
              <a:chOff x="9145588" y="4435475"/>
              <a:chExt cx="464344" cy="465138"/>
            </a:xfrm>
            <a:solidFill>
              <a:srgbClr val="EEECE1"/>
            </a:solidFill>
          </p:grpSpPr>
          <p:sp>
            <p:nvSpPr>
              <p:cNvPr id="25"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26"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27"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28"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29"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30"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31"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32"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33"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grpSp>
      </p:grpSp>
      <p:grpSp>
        <p:nvGrpSpPr>
          <p:cNvPr id="34" name="Group 28"/>
          <p:cNvGrpSpPr/>
          <p:nvPr/>
        </p:nvGrpSpPr>
        <p:grpSpPr>
          <a:xfrm>
            <a:off x="706438" y="1592263"/>
            <a:ext cx="914400" cy="914400"/>
            <a:chOff x="1253782" y="1885071"/>
            <a:chExt cx="914400" cy="914400"/>
          </a:xfrm>
        </p:grpSpPr>
        <p:sp>
          <p:nvSpPr>
            <p:cNvPr id="35" name="Rounded Rectangle 4"/>
            <p:cNvSpPr/>
            <p:nvPr/>
          </p:nvSpPr>
          <p:spPr>
            <a:xfrm>
              <a:off x="1253782" y="1885071"/>
              <a:ext cx="914400" cy="914400"/>
            </a:xfrm>
            <a:prstGeom prst="roundRect">
              <a:avLst/>
            </a:prstGeom>
            <a:solidFill>
              <a:srgbClr val="4F81BD"/>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6" name="Group 80"/>
            <p:cNvGrpSpPr/>
            <p:nvPr/>
          </p:nvGrpSpPr>
          <p:grpSpPr>
            <a:xfrm>
              <a:off x="1551438" y="2110099"/>
              <a:ext cx="319088" cy="465138"/>
              <a:chOff x="3582988" y="3510757"/>
              <a:chExt cx="319088" cy="465138"/>
            </a:xfrm>
            <a:solidFill>
              <a:srgbClr val="EEECE1"/>
            </a:solidFill>
          </p:grpSpPr>
          <p:sp>
            <p:nvSpPr>
              <p:cNvPr id="3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3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grpSp>
      </p:grpSp>
      <p:cxnSp>
        <p:nvCxnSpPr>
          <p:cNvPr id="3" name="直接连接符 2"/>
          <p:cNvCxnSpPr/>
          <p:nvPr/>
        </p:nvCxnSpPr>
        <p:spPr bwMode="auto">
          <a:xfrm>
            <a:off x="769938" y="3635375"/>
            <a:ext cx="7777163" cy="0"/>
          </a:xfrm>
          <a:prstGeom prst="line">
            <a:avLst/>
          </a:prstGeom>
          <a:solidFill>
            <a:schemeClr val="accent1"/>
          </a:solidFill>
          <a:ln w="9525" cap="flat" cmpd="sng" algn="ctr">
            <a:solidFill>
              <a:schemeClr val="bg2">
                <a:lumMod val="40000"/>
                <a:lumOff val="60000"/>
              </a:schemeClr>
            </a:solidFill>
            <a:prstDash val="solid"/>
            <a:round/>
            <a:headEnd type="none" w="med" len="med"/>
            <a:tailEnd type="none" w="med" len="med"/>
          </a:ln>
        </p:spPr>
      </p:cxnSp>
      <p:cxnSp>
        <p:nvCxnSpPr>
          <p:cNvPr id="42" name="直接连接符 41"/>
          <p:cNvCxnSpPr/>
          <p:nvPr/>
        </p:nvCxnSpPr>
        <p:spPr bwMode="auto">
          <a:xfrm>
            <a:off x="706438" y="5994400"/>
            <a:ext cx="7777163" cy="0"/>
          </a:xfrm>
          <a:prstGeom prst="line">
            <a:avLst/>
          </a:prstGeom>
          <a:solidFill>
            <a:schemeClr val="accent1"/>
          </a:solidFill>
          <a:ln w="9525" cap="flat" cmpd="sng" algn="ctr">
            <a:solidFill>
              <a:schemeClr val="bg2">
                <a:lumMod val="40000"/>
                <a:lumOff val="6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64964">
                                            <p:txEl>
                                              <p:charRg st="0" end="71"/>
                                            </p:txEl>
                                          </p:spTgt>
                                        </p:tgtEl>
                                        <p:attrNameLst>
                                          <p:attrName>style.visibility</p:attrName>
                                        </p:attrNameLst>
                                      </p:cBhvr>
                                      <p:to>
                                        <p:strVal val="visible"/>
                                      </p:to>
                                    </p:set>
                                    <p:anim calcmode="lin" valueType="num">
                                      <p:cBhvr additive="base">
                                        <p:cTn id="12" dur="500" fill="hold"/>
                                        <p:tgtEl>
                                          <p:spTgt spid="1064964">
                                            <p:txEl>
                                              <p:charRg st="0" end="7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64964">
                                            <p:txEl>
                                              <p:charRg st="0" end="7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1064964">
                                            <p:txEl>
                                              <p:charRg st="71" end="144"/>
                                            </p:txEl>
                                          </p:spTgt>
                                        </p:tgtEl>
                                        <p:attrNameLst>
                                          <p:attrName>style.visibility</p:attrName>
                                        </p:attrNameLst>
                                      </p:cBhvr>
                                      <p:to>
                                        <p:strVal val="visible"/>
                                      </p:to>
                                    </p:set>
                                    <p:anim calcmode="lin" valueType="num">
                                      <p:cBhvr additive="base">
                                        <p:cTn id="28" dur="500" fill="hold"/>
                                        <p:tgtEl>
                                          <p:spTgt spid="1064964">
                                            <p:txEl>
                                              <p:charRg st="71" end="14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64964">
                                            <p:txEl>
                                              <p:charRg st="71" end="14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42"/>
                                        </p:tgtEl>
                                        <p:attrNameLst>
                                          <p:attrName>style.visibility</p:attrName>
                                        </p:attrNameLst>
                                      </p:cBhvr>
                                      <p:to>
                                        <p:strVal val="visible"/>
                                      </p:to>
                                    </p:set>
                                    <p:anim calcmode="lin" valueType="num">
                                      <p:cBhvr additive="base">
                                        <p:cTn id="33" dur="500" fill="hold"/>
                                        <p:tgtEl>
                                          <p:spTgt spid="42"/>
                                        </p:tgtEl>
                                        <p:attrNameLst>
                                          <p:attrName>ppt_x</p:attrName>
                                        </p:attrNameLst>
                                      </p:cBhvr>
                                      <p:tavLst>
                                        <p:tav tm="0">
                                          <p:val>
                                            <p:strVal val="#ppt_x"/>
                                          </p:val>
                                        </p:tav>
                                        <p:tav tm="100000">
                                          <p:val>
                                            <p:strVal val="#ppt_x"/>
                                          </p:val>
                                        </p:tav>
                                      </p:tavLst>
                                    </p:anim>
                                    <p:anim calcmode="lin" valueType="num">
                                      <p:cBhvr additive="base">
                                        <p:cTn id="3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4"/>
          <p:cNvSpPr>
            <a:spLocks noChangeArrowheads="1"/>
          </p:cNvSpPr>
          <p:nvPr/>
        </p:nvSpPr>
        <p:spPr bwMode="auto">
          <a:xfrm>
            <a:off x="827088" y="1066800"/>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rPr>
              <a:t>链地址法的优点：</a:t>
            </a:r>
            <a:endParaRPr kumimoji="0" lang="zh-CN" altLang="en-US" sz="32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29125" name="Rectangle 5"/>
          <p:cNvSpPr>
            <a:spLocks noChangeArrowheads="1"/>
          </p:cNvSpPr>
          <p:nvPr/>
        </p:nvSpPr>
        <p:spPr bwMode="auto">
          <a:xfrm>
            <a:off x="1944688" y="2154238"/>
            <a:ext cx="6692900" cy="2362200"/>
          </a:xfrm>
          <a:prstGeom prst="rect">
            <a:avLst/>
          </a:prstGeom>
          <a:noFill/>
          <a:ln>
            <a:noFill/>
          </a:ln>
        </p:spPr>
        <p:txBody>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just" defTabSz="914400" rtl="0" eaLnBrk="0" fontAlgn="base" latinLnBrk="0" hangingPunct="0">
              <a:lnSpc>
                <a:spcPct val="125000"/>
              </a:lnSpc>
              <a:spcBef>
                <a:spcPct val="1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非同义词不会冲突，无“聚集”现象</a:t>
            </a:r>
            <a:endParaRPr kumimoji="0" lang="en-US" altLang="zh-CN"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10000"/>
              </a:spcBef>
              <a:spcAft>
                <a:spcPct val="0"/>
              </a:spcAft>
              <a:buClrTx/>
              <a:buSzTx/>
              <a:buFontTx/>
              <a:buNone/>
              <a:defRPr/>
            </a:pP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just" defTabSz="914400" rtl="0" eaLnBrk="0" fontAlgn="base" latinLnBrk="0" hangingPunct="0">
              <a:lnSpc>
                <a:spcPct val="125000"/>
              </a:lnSpc>
              <a:spcBef>
                <a:spcPct val="1000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rPr>
              <a:t>链表上结点空间动态申请，更适合于表长不确定的情况</a:t>
            </a:r>
            <a:endParaRPr kumimoji="0" lang="zh-CN" altLang="en-US" sz="28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5" name="Rectangle 6"/>
          <p:cNvSpPr>
            <a:spLocks noChangeArrowheads="1"/>
          </p:cNvSpPr>
          <p:nvPr/>
        </p:nvSpPr>
        <p:spPr bwMode="auto">
          <a:xfrm>
            <a:off x="827088" y="220663"/>
            <a:ext cx="56118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链地址法建立哈希表步骤</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6" name="Group 32"/>
          <p:cNvGrpSpPr/>
          <p:nvPr/>
        </p:nvGrpSpPr>
        <p:grpSpPr>
          <a:xfrm>
            <a:off x="827088" y="3346450"/>
            <a:ext cx="914400" cy="915988"/>
            <a:chOff x="6528170" y="3281715"/>
            <a:chExt cx="914400" cy="914400"/>
          </a:xfrm>
        </p:grpSpPr>
        <p:sp>
          <p:nvSpPr>
            <p:cNvPr id="7" name="Rounded Rectangle 8"/>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8" name="Group 69"/>
            <p:cNvGrpSpPr/>
            <p:nvPr/>
          </p:nvGrpSpPr>
          <p:grpSpPr>
            <a:xfrm>
              <a:off x="6759757" y="3506346"/>
              <a:ext cx="464344" cy="465138"/>
              <a:chOff x="7287419" y="3505994"/>
              <a:chExt cx="464344" cy="465138"/>
            </a:xfrm>
            <a:solidFill>
              <a:srgbClr val="EEECE1"/>
            </a:solidFill>
          </p:grpSpPr>
          <p:sp>
            <p:nvSpPr>
              <p:cNvPr id="9"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10"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11"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12"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13"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sp>
            <p:nvSpPr>
              <p:cNvPr id="14"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sym typeface="Gill Sans" charset="0"/>
                </a:endParaRPr>
              </a:p>
            </p:txBody>
          </p:sp>
        </p:grpSp>
      </p:grpSp>
      <p:grpSp>
        <p:nvGrpSpPr>
          <p:cNvPr id="15" name="Group 31"/>
          <p:cNvGrpSpPr/>
          <p:nvPr/>
        </p:nvGrpSpPr>
        <p:grpSpPr>
          <a:xfrm>
            <a:off x="827088" y="1949450"/>
            <a:ext cx="914400" cy="915988"/>
            <a:chOff x="6528170" y="1885071"/>
            <a:chExt cx="914400" cy="914400"/>
          </a:xfrm>
        </p:grpSpPr>
        <p:sp>
          <p:nvSpPr>
            <p:cNvPr id="16" name="Rounded Rectangle 7"/>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83"/>
            <p:cNvGrpSpPr/>
            <p:nvPr/>
          </p:nvGrpSpPr>
          <p:grpSpPr>
            <a:xfrm>
              <a:off x="6758963" y="2110099"/>
              <a:ext cx="465138" cy="464344"/>
              <a:chOff x="2581275" y="2582069"/>
              <a:chExt cx="465138" cy="464344"/>
            </a:xfrm>
            <a:solidFill>
              <a:srgbClr val="EEECE1"/>
            </a:solidFill>
          </p:grpSpPr>
          <p:sp>
            <p:nvSpPr>
              <p:cNvPr id="18" name="AutoShape 128"/>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19" name="AutoShape 129"/>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auto" latinLnBrk="0" hangingPunct="1">
                  <a:lnSpc>
                    <a:spcPct val="100000"/>
                  </a:lnSpc>
                  <a:spcBef>
                    <a:spcPts val="0"/>
                  </a:spcBef>
                  <a:spcAft>
                    <a:spcPts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grpSp>
      </p:grpSp>
      <p:sp>
        <p:nvSpPr>
          <p:cNvPr id="20" name="Shape 26"/>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marL="0" marR="0" lvl="0" indent="0" algn="l" defTabSz="914400" rtl="0" eaLnBrk="0" fontAlgn="base" latinLnBrk="0" hangingPunct="0">
              <a:lnSpc>
                <a:spcPct val="100000"/>
              </a:lnSpc>
              <a:spcBef>
                <a:spcPct val="0"/>
              </a:spcBef>
              <a:spcAft>
                <a:spcPct val="0"/>
              </a:spcAft>
              <a:buClrTx/>
              <a:buSzTx/>
              <a:buFontTx/>
              <a:buNone/>
              <a:defRPr/>
            </a:pPr>
            <a:endParaRPr kumimoji="0" sz="1015" b="0" i="0" u="none" strike="noStrike" kern="1200" cap="none" spc="0" normalizeH="0" baseline="0" noProof="0">
              <a:ln>
                <a:noFill/>
              </a:ln>
              <a:solidFill>
                <a:srgbClr val="000000"/>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29125">
                                            <p:txEl>
                                              <p:charRg st="0" end="17"/>
                                            </p:txEl>
                                          </p:spTgt>
                                        </p:tgtEl>
                                        <p:attrNameLst>
                                          <p:attrName>style.visibility</p:attrName>
                                        </p:attrNameLst>
                                      </p:cBhvr>
                                      <p:to>
                                        <p:strVal val="visible"/>
                                      </p:to>
                                    </p:set>
                                    <p:anim calcmode="lin" valueType="num">
                                      <p:cBhvr additive="base">
                                        <p:cTn id="12" dur="500" fill="hold"/>
                                        <p:tgtEl>
                                          <p:spTgt spid="1029125">
                                            <p:txEl>
                                              <p:charRg st="0" end="17"/>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29125">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029125">
                                            <p:txEl>
                                              <p:charRg st="18" end="43"/>
                                            </p:txEl>
                                          </p:spTgt>
                                        </p:tgtEl>
                                        <p:attrNameLst>
                                          <p:attrName>style.visibility</p:attrName>
                                        </p:attrNameLst>
                                      </p:cBhvr>
                                      <p:to>
                                        <p:strVal val="visible"/>
                                      </p:to>
                                    </p:set>
                                    <p:anim calcmode="lin" valueType="num">
                                      <p:cBhvr additive="base">
                                        <p:cTn id="23" dur="500" fill="hold"/>
                                        <p:tgtEl>
                                          <p:spTgt spid="1029125">
                                            <p:txEl>
                                              <p:charRg st="18" end="4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9125">
                                            <p:txEl>
                                              <p:charRg st="18" end="43"/>
                                            </p:txEl>
                                          </p:spTgt>
                                        </p:tgtEl>
                                        <p:attrNameLst>
                                          <p:attrName>ppt_y</p:attrName>
                                        </p:attrNameLst>
                                      </p:cBhvr>
                                      <p:tavLst>
                                        <p:tav tm="0">
                                          <p:val>
                                            <p:strVal val="#ppt_y"/>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5"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
          <p:cNvSpPr>
            <a:spLocks noGrp="1"/>
          </p:cNvSpPr>
          <p:nvPr>
            <p:ph type="title"/>
          </p:nvPr>
        </p:nvSpPr>
        <p:spPr>
          <a:xfrm>
            <a:off x="844550" y="236538"/>
            <a:ext cx="6400800" cy="455612"/>
          </a:xfrm>
        </p:spPr>
        <p:txBody>
          <a:bodyPr vert="horz" wrap="square" lIns="91440" tIns="45720" rIns="91440" bIns="45720" anchor="ctr" anchorCtr="0"/>
          <a:p>
            <a:r>
              <a:rPr lang="zh-CN" altLang="en-US" dirty="0"/>
              <a:t>再哈希法与建立公共溢出区法</a:t>
            </a:r>
            <a:endParaRPr lang="zh-CN" altLang="en-US" dirty="0"/>
          </a:p>
        </p:txBody>
      </p:sp>
      <p:sp>
        <p:nvSpPr>
          <p:cNvPr id="119811" name="内容占位符 2"/>
          <p:cNvSpPr>
            <a:spLocks noGrp="1"/>
          </p:cNvSpPr>
          <p:nvPr>
            <p:ph idx="1" hasCustomPrompt="1"/>
          </p:nvPr>
        </p:nvSpPr>
        <p:spPr>
          <a:xfrm>
            <a:off x="107950" y="765175"/>
            <a:ext cx="9036050" cy="2447925"/>
          </a:xfrm>
        </p:spPr>
        <p:txBody>
          <a:bodyPr vert="horz" wrap="square" lIns="91440" tIns="45720" rIns="91440" bIns="45720" anchor="t" anchorCtr="0"/>
          <a:p>
            <a:pPr>
              <a:lnSpc>
                <a:spcPct val="100000"/>
              </a:lnSpc>
            </a:pPr>
            <a:r>
              <a:rPr lang="zh-CN" altLang="en-US" dirty="0"/>
              <a:t>这种方法是同时构造多个不同的哈希函数：</a:t>
            </a:r>
            <a:endParaRPr lang="zh-CN" altLang="en-US" dirty="0"/>
          </a:p>
          <a:p>
            <a:pPr>
              <a:lnSpc>
                <a:spcPct val="100000"/>
              </a:lnSpc>
            </a:pPr>
            <a:r>
              <a:rPr lang="en-US" altLang="zh-CN" dirty="0"/>
              <a:t>Hi=RH1</a:t>
            </a:r>
            <a:r>
              <a:rPr lang="zh-CN" altLang="en-US" dirty="0"/>
              <a:t>（</a:t>
            </a:r>
            <a:r>
              <a:rPr lang="en-US" altLang="zh-CN" dirty="0"/>
              <a:t>key</a:t>
            </a:r>
            <a:r>
              <a:rPr lang="zh-CN" altLang="en-US" dirty="0"/>
              <a:t>）  </a:t>
            </a:r>
            <a:r>
              <a:rPr lang="en-US" altLang="zh-CN" dirty="0"/>
              <a:t>i=1</a:t>
            </a:r>
            <a:r>
              <a:rPr lang="zh-CN" altLang="en-US" dirty="0"/>
              <a:t>，</a:t>
            </a:r>
            <a:r>
              <a:rPr lang="en-US" altLang="zh-CN" dirty="0"/>
              <a:t>2</a:t>
            </a:r>
            <a:r>
              <a:rPr lang="zh-CN" altLang="en-US" dirty="0"/>
              <a:t>，</a:t>
            </a:r>
            <a:r>
              <a:rPr lang="en-US" altLang="zh-CN" dirty="0"/>
              <a:t>…</a:t>
            </a:r>
            <a:r>
              <a:rPr lang="zh-CN" altLang="en-US" dirty="0"/>
              <a:t>，</a:t>
            </a:r>
            <a:r>
              <a:rPr lang="en-US" altLang="zh-CN" dirty="0"/>
              <a:t>k</a:t>
            </a:r>
            <a:endParaRPr lang="en-US" altLang="zh-CN" dirty="0"/>
          </a:p>
          <a:p>
            <a:pPr>
              <a:lnSpc>
                <a:spcPct val="100000"/>
              </a:lnSpc>
            </a:pPr>
            <a:r>
              <a:rPr lang="zh-CN" altLang="en-US" dirty="0"/>
              <a:t>当哈希地址</a:t>
            </a:r>
            <a:r>
              <a:rPr lang="en-US" altLang="zh-CN" dirty="0"/>
              <a:t>Hi=RH1</a:t>
            </a:r>
            <a:r>
              <a:rPr lang="zh-CN" altLang="en-US" dirty="0"/>
              <a:t>（</a:t>
            </a:r>
            <a:r>
              <a:rPr lang="en-US" altLang="zh-CN" dirty="0"/>
              <a:t>key</a:t>
            </a:r>
            <a:r>
              <a:rPr lang="zh-CN" altLang="en-US" dirty="0"/>
              <a:t>）发生冲突时，再计算</a:t>
            </a:r>
            <a:r>
              <a:rPr lang="en-US" altLang="zh-CN" dirty="0"/>
              <a:t>Hi=RH2</a:t>
            </a:r>
            <a:r>
              <a:rPr lang="zh-CN" altLang="en-US" dirty="0"/>
              <a:t>（</a:t>
            </a:r>
            <a:r>
              <a:rPr lang="en-US" altLang="zh-CN" dirty="0"/>
              <a:t>key</a:t>
            </a:r>
            <a:r>
              <a:rPr lang="zh-CN" altLang="en-US" dirty="0"/>
              <a:t>）</a:t>
            </a:r>
            <a:r>
              <a:rPr lang="en-US" altLang="zh-CN" dirty="0"/>
              <a:t>……</a:t>
            </a:r>
            <a:r>
              <a:rPr lang="zh-CN" altLang="en-US" dirty="0"/>
              <a:t>，直到冲突不再产生。这种方法不易产生聚集，但增加了计算时间。</a:t>
            </a:r>
            <a:endParaRPr lang="zh-CN" altLang="en-US" dirty="0"/>
          </a:p>
        </p:txBody>
      </p:sp>
      <p:sp>
        <p:nvSpPr>
          <p:cNvPr id="4" name="矩形 3"/>
          <p:cNvSpPr/>
          <p:nvPr/>
        </p:nvSpPr>
        <p:spPr>
          <a:xfrm>
            <a:off x="107950" y="3452813"/>
            <a:ext cx="9036050" cy="1689100"/>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建立公共溢出区</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这种方法的基本思想是：将哈希表分为基本表和溢出表两部分，凡是和基本表发生冲突的元素，一律填入溢出表。</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38"/>
          <p:cNvSpPr>
            <a:spLocks noChangeArrowheads="1"/>
          </p:cNvSpPr>
          <p:nvPr/>
        </p:nvSpPr>
        <p:spPr bwMode="auto">
          <a:xfrm>
            <a:off x="842963" y="206375"/>
            <a:ext cx="32432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哈希表的查找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grpSp>
        <p:nvGrpSpPr>
          <p:cNvPr id="2" name="Group 39"/>
          <p:cNvGrpSpPr/>
          <p:nvPr/>
        </p:nvGrpSpPr>
        <p:grpSpPr>
          <a:xfrm>
            <a:off x="2187575" y="955675"/>
            <a:ext cx="6376988" cy="5729288"/>
            <a:chOff x="927" y="859"/>
            <a:chExt cx="2559" cy="2813"/>
          </a:xfrm>
        </p:grpSpPr>
        <p:grpSp>
          <p:nvGrpSpPr>
            <p:cNvPr id="120837" name="Group 40"/>
            <p:cNvGrpSpPr/>
            <p:nvPr/>
          </p:nvGrpSpPr>
          <p:grpSpPr>
            <a:xfrm>
              <a:off x="927" y="859"/>
              <a:ext cx="2559" cy="2813"/>
              <a:chOff x="699" y="1200"/>
              <a:chExt cx="2559" cy="2813"/>
            </a:xfrm>
          </p:grpSpPr>
          <p:sp>
            <p:nvSpPr>
              <p:cNvPr id="102405" name="AutoShape 41"/>
              <p:cNvSpPr>
                <a:spLocks noChangeArrowheads="1"/>
              </p:cNvSpPr>
              <p:nvPr/>
            </p:nvSpPr>
            <p:spPr bwMode="auto">
              <a:xfrm>
                <a:off x="1769" y="1407"/>
                <a:ext cx="806" cy="238"/>
              </a:xfrm>
              <a:prstGeom prst="flowChartProcess">
                <a:avLst/>
              </a:prstGeom>
              <a:solidFill>
                <a:schemeClr val="accent1">
                  <a:lumMod val="40000"/>
                  <a:lumOff val="6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给定</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k</a:t>
                </a:r>
                <a:r>
                  <a:rPr kumimoji="0" lang="zh-CN" altLang="zh-CN" sz="2400" b="0" i="0" u="none" strike="noStrike" kern="1200" cap="none" spc="0" normalizeH="0" baseline="0" noProof="0">
                    <a:ln>
                      <a:noFill/>
                    </a:ln>
                    <a:solidFill>
                      <a:schemeClr val="tx1"/>
                    </a:solidFill>
                    <a:effectLst/>
                    <a:uLnTx/>
                    <a:uFillTx/>
                    <a:latin typeface="+mn-lt"/>
                    <a:ea typeface="+mn-ea"/>
                    <a:cs typeface="+mn-ea"/>
                    <a:sym typeface="+mn-lt"/>
                  </a:rPr>
                  <a:t>值</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06" name="AutoShape 42"/>
              <p:cNvSpPr>
                <a:spLocks noChangeArrowheads="1"/>
              </p:cNvSpPr>
              <p:nvPr/>
            </p:nvSpPr>
            <p:spPr bwMode="auto">
              <a:xfrm>
                <a:off x="1782" y="1844"/>
                <a:ext cx="807" cy="239"/>
              </a:xfrm>
              <a:prstGeom prst="flowChartProcess">
                <a:avLst/>
              </a:prstGeom>
              <a:solidFill>
                <a:schemeClr val="accent1">
                  <a:lumMod val="40000"/>
                  <a:lumOff val="6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计算</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H(k)</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07" name="AutoShape 43"/>
              <p:cNvSpPr>
                <a:spLocks noChangeArrowheads="1"/>
              </p:cNvSpPr>
              <p:nvPr/>
            </p:nvSpPr>
            <p:spPr bwMode="auto">
              <a:xfrm>
                <a:off x="1492" y="2279"/>
                <a:ext cx="1381" cy="366"/>
              </a:xfrm>
              <a:prstGeom prst="flowChartDecision">
                <a:avLst/>
              </a:prstGeom>
              <a:solidFill>
                <a:srgbClr val="CCCCFF"/>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此地址为空</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08" name="AutoShape 44"/>
              <p:cNvSpPr>
                <a:spLocks noChangeArrowheads="1"/>
              </p:cNvSpPr>
              <p:nvPr/>
            </p:nvSpPr>
            <p:spPr bwMode="auto">
              <a:xfrm>
                <a:off x="1506" y="2831"/>
                <a:ext cx="1381" cy="365"/>
              </a:xfrm>
              <a:prstGeom prst="flowChartDecision">
                <a:avLst/>
              </a:prstGeom>
              <a:solidFill>
                <a:srgbClr val="CCCCFF"/>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关键字</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==k</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09" name="AutoShape 45"/>
              <p:cNvSpPr>
                <a:spLocks noChangeArrowheads="1"/>
              </p:cNvSpPr>
              <p:nvPr/>
            </p:nvSpPr>
            <p:spPr bwMode="auto">
              <a:xfrm>
                <a:off x="699" y="2603"/>
                <a:ext cx="807" cy="238"/>
              </a:xfrm>
              <a:prstGeom prst="flowChartProcess">
                <a:avLst/>
              </a:prstGeom>
              <a:solidFill>
                <a:schemeClr val="accent1">
                  <a:lumMod val="40000"/>
                  <a:lumOff val="6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查找失败</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0" name="AutoShape 46"/>
              <p:cNvSpPr>
                <a:spLocks noChangeArrowheads="1"/>
              </p:cNvSpPr>
              <p:nvPr/>
            </p:nvSpPr>
            <p:spPr bwMode="auto">
              <a:xfrm>
                <a:off x="722" y="3163"/>
                <a:ext cx="807" cy="239"/>
              </a:xfrm>
              <a:prstGeom prst="flowChartProcess">
                <a:avLst/>
              </a:prstGeom>
              <a:solidFill>
                <a:schemeClr val="accent1">
                  <a:lumMod val="40000"/>
                  <a:lumOff val="60000"/>
                </a:schemeClr>
              </a:solidFill>
              <a:ln w="9525">
                <a:solidFill>
                  <a:schemeClr val="tx1"/>
                </a:solidFill>
                <a:miter lim="800000"/>
              </a:ln>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查找成功</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1" name="AutoShape 47"/>
              <p:cNvSpPr>
                <a:spLocks noChangeArrowheads="1"/>
              </p:cNvSpPr>
              <p:nvPr/>
            </p:nvSpPr>
            <p:spPr bwMode="auto">
              <a:xfrm>
                <a:off x="1879" y="3400"/>
                <a:ext cx="694" cy="408"/>
              </a:xfrm>
              <a:prstGeom prst="flowChartProcess">
                <a:avLst/>
              </a:prstGeom>
              <a:solidFill>
                <a:schemeClr val="accent1">
                  <a:lumMod val="40000"/>
                  <a:lumOff val="60000"/>
                </a:schemeClr>
              </a:solidFill>
              <a:ln w="9525">
                <a:solidFill>
                  <a:schemeClr val="tx1"/>
                </a:solidFill>
                <a:miter lim="800000"/>
              </a:ln>
            </p:spPr>
            <p:txBody>
              <a:bodyPr anchor="ct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按处理冲突</a:t>
                </a:r>
                <a:endParaRPr kumimoji="0" lang="zh-CN" altLang="en-US" sz="24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ea"/>
                    <a:sym typeface="+mn-lt"/>
                  </a:rPr>
                  <a:t>方法计算</a:t>
                </a:r>
                <a:r>
                  <a:rPr kumimoji="0" lang="en-US" altLang="zh-CN" sz="2400" b="0" i="0" u="none" strike="noStrike" kern="1200" cap="none" spc="0" normalizeH="0" baseline="0" noProof="0">
                    <a:ln>
                      <a:noFill/>
                    </a:ln>
                    <a:solidFill>
                      <a:schemeClr val="tx1"/>
                    </a:solidFill>
                    <a:effectLst/>
                    <a:uLnTx/>
                    <a:uFillTx/>
                    <a:latin typeface="+mn-lt"/>
                    <a:ea typeface="+mn-ea"/>
                    <a:cs typeface="+mn-ea"/>
                    <a:sym typeface="+mn-lt"/>
                  </a:rPr>
                  <a:t>Hi</a:t>
                </a:r>
                <a:endParaRPr kumimoji="0" lang="en-US" altLang="zh-CN" sz="24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2" name="Line 48"/>
              <p:cNvSpPr>
                <a:spLocks noChangeShapeType="1"/>
              </p:cNvSpPr>
              <p:nvPr/>
            </p:nvSpPr>
            <p:spPr bwMode="auto">
              <a:xfrm>
                <a:off x="2170" y="1200"/>
                <a:ext cx="0" cy="207"/>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3" name="Line 49"/>
              <p:cNvSpPr>
                <a:spLocks noChangeShapeType="1"/>
              </p:cNvSpPr>
              <p:nvPr/>
            </p:nvSpPr>
            <p:spPr bwMode="auto">
              <a:xfrm>
                <a:off x="2172" y="1645"/>
                <a:ext cx="0" cy="19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4" name="Line 50"/>
              <p:cNvSpPr>
                <a:spLocks noChangeShapeType="1"/>
              </p:cNvSpPr>
              <p:nvPr/>
            </p:nvSpPr>
            <p:spPr bwMode="auto">
              <a:xfrm>
                <a:off x="2183" y="2079"/>
                <a:ext cx="0" cy="19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5" name="Line 51"/>
              <p:cNvSpPr>
                <a:spLocks noChangeShapeType="1"/>
              </p:cNvSpPr>
              <p:nvPr/>
            </p:nvSpPr>
            <p:spPr bwMode="auto">
              <a:xfrm>
                <a:off x="2193" y="2648"/>
                <a:ext cx="0" cy="186"/>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6" name="Line 52"/>
              <p:cNvSpPr>
                <a:spLocks noChangeShapeType="1"/>
              </p:cNvSpPr>
              <p:nvPr/>
            </p:nvSpPr>
            <p:spPr bwMode="auto">
              <a:xfrm>
                <a:off x="2193" y="3196"/>
                <a:ext cx="0" cy="197"/>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7" name="Line 53"/>
              <p:cNvSpPr>
                <a:spLocks noChangeShapeType="1"/>
              </p:cNvSpPr>
              <p:nvPr/>
            </p:nvSpPr>
            <p:spPr bwMode="auto">
              <a:xfrm flipH="1">
                <a:off x="1076" y="2462"/>
                <a:ext cx="393"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8" name="Line 54"/>
              <p:cNvSpPr>
                <a:spLocks noChangeShapeType="1"/>
              </p:cNvSpPr>
              <p:nvPr/>
            </p:nvSpPr>
            <p:spPr bwMode="auto">
              <a:xfrm>
                <a:off x="1086" y="2462"/>
                <a:ext cx="0" cy="165"/>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19" name="Line 55"/>
              <p:cNvSpPr>
                <a:spLocks noChangeShapeType="1"/>
              </p:cNvSpPr>
              <p:nvPr/>
            </p:nvSpPr>
            <p:spPr bwMode="auto">
              <a:xfrm flipH="1">
                <a:off x="1107" y="3010"/>
                <a:ext cx="403" cy="0"/>
              </a:xfrm>
              <a:prstGeom prst="line">
                <a:avLst/>
              </a:prstGeom>
              <a:noFill/>
              <a:ln w="9525">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20" name="Line 56"/>
              <p:cNvSpPr>
                <a:spLocks noChangeShapeType="1"/>
              </p:cNvSpPr>
              <p:nvPr/>
            </p:nvSpPr>
            <p:spPr bwMode="auto">
              <a:xfrm>
                <a:off x="1107" y="3020"/>
                <a:ext cx="0" cy="155"/>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21" name="Line 57"/>
              <p:cNvSpPr>
                <a:spLocks noChangeShapeType="1"/>
              </p:cNvSpPr>
              <p:nvPr/>
            </p:nvSpPr>
            <p:spPr bwMode="auto">
              <a:xfrm>
                <a:off x="2203" y="3827"/>
                <a:ext cx="0" cy="186"/>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22" name="Line 58"/>
              <p:cNvSpPr>
                <a:spLocks noChangeShapeType="1"/>
              </p:cNvSpPr>
              <p:nvPr/>
            </p:nvSpPr>
            <p:spPr bwMode="auto">
              <a:xfrm>
                <a:off x="2214" y="4013"/>
                <a:ext cx="1044" cy="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23" name="Line 59"/>
              <p:cNvSpPr>
                <a:spLocks noChangeShapeType="1"/>
              </p:cNvSpPr>
              <p:nvPr/>
            </p:nvSpPr>
            <p:spPr bwMode="auto">
              <a:xfrm flipV="1">
                <a:off x="3258" y="2203"/>
                <a:ext cx="0" cy="1810"/>
              </a:xfrm>
              <a:prstGeom prst="line">
                <a:avLst/>
              </a:prstGeom>
              <a:noFill/>
              <a:ln w="9525">
                <a:solidFill>
                  <a:srgbClr val="FF0000"/>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2424" name="Line 60"/>
              <p:cNvSpPr>
                <a:spLocks noChangeShapeType="1"/>
              </p:cNvSpPr>
              <p:nvPr/>
            </p:nvSpPr>
            <p:spPr bwMode="auto">
              <a:xfrm flipH="1">
                <a:off x="2183" y="2203"/>
                <a:ext cx="1075"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02425" name="Text Box 61"/>
            <p:cNvSpPr txBox="1">
              <a:spLocks noChangeArrowheads="1"/>
            </p:cNvSpPr>
            <p:nvPr/>
          </p:nvSpPr>
          <p:spPr bwMode="auto">
            <a:xfrm>
              <a:off x="1592" y="1886"/>
              <a:ext cx="164" cy="227"/>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Y</a:t>
              </a:r>
              <a:endPar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102426" name="Text Box 62"/>
            <p:cNvSpPr txBox="1">
              <a:spLocks noChangeArrowheads="1"/>
            </p:cNvSpPr>
            <p:nvPr/>
          </p:nvSpPr>
          <p:spPr bwMode="auto">
            <a:xfrm>
              <a:off x="2431" y="2289"/>
              <a:ext cx="16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rPr>
                <a:t>N</a:t>
              </a:r>
              <a:endParaRPr kumimoji="0" lang="en-US" altLang="zh-CN" sz="2400" b="0" i="0" u="none" strike="noStrike" kern="1200" cap="none" spc="0" normalizeH="0" baseline="0" noProof="0" dirty="0">
                <a:ln>
                  <a:noFill/>
                </a:ln>
                <a:solidFill>
                  <a:srgbClr val="FF0000"/>
                </a:solidFill>
                <a:effectLst/>
                <a:uLnTx/>
                <a:uFillTx/>
                <a:latin typeface="+mn-lt"/>
                <a:ea typeface="+mn-ea"/>
                <a:cs typeface="+mn-ea"/>
                <a:sym typeface="+mn-lt"/>
              </a:endParaRPr>
            </a:p>
          </p:txBody>
        </p:sp>
        <p:sp>
          <p:nvSpPr>
            <p:cNvPr id="102427" name="Text Box 63"/>
            <p:cNvSpPr txBox="1">
              <a:spLocks noChangeArrowheads="1"/>
            </p:cNvSpPr>
            <p:nvPr/>
          </p:nvSpPr>
          <p:spPr bwMode="auto">
            <a:xfrm>
              <a:off x="1593" y="2482"/>
              <a:ext cx="164" cy="228"/>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rPr>
                <a:t>Y</a:t>
              </a:r>
              <a:endParaRPr kumimoji="0" lang="en-US" altLang="zh-CN" sz="2400" b="0" i="0" u="none" strike="noStrike" kern="1200" cap="none" spc="0" normalizeH="0" baseline="0" noProof="0" dirty="0">
                <a:ln>
                  <a:noFill/>
                </a:ln>
                <a:solidFill>
                  <a:schemeClr val="accent2"/>
                </a:solidFill>
                <a:effectLst/>
                <a:uLnTx/>
                <a:uFillTx/>
                <a:latin typeface="+mn-lt"/>
                <a:ea typeface="+mn-ea"/>
                <a:cs typeface="+mn-ea"/>
                <a:sym typeface="+mn-lt"/>
              </a:endParaRPr>
            </a:p>
          </p:txBody>
        </p:sp>
        <p:sp>
          <p:nvSpPr>
            <p:cNvPr id="102428" name="Text Box 64"/>
            <p:cNvSpPr txBox="1">
              <a:spLocks noChangeArrowheads="1"/>
            </p:cNvSpPr>
            <p:nvPr/>
          </p:nvSpPr>
          <p:spPr bwMode="auto">
            <a:xfrm>
              <a:off x="2420" y="2834"/>
              <a:ext cx="16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rPr>
                <a:t>N</a:t>
              </a:r>
              <a:endParaRPr kumimoji="0" lang="en-US" altLang="zh-CN" sz="2400" b="0" i="0" u="none" strike="noStrike" kern="1200" cap="none" spc="0" normalizeH="0" baseline="0" noProof="0">
                <a:ln>
                  <a:noFill/>
                </a:ln>
                <a:solidFill>
                  <a:srgbClr val="FF0000"/>
                </a:solidFill>
                <a:effectLst/>
                <a:uLnTx/>
                <a:uFillTx/>
                <a:latin typeface="+mn-lt"/>
                <a:ea typeface="+mn-ea"/>
                <a:cs typeface="+mn-ea"/>
                <a:sym typeface="+mn-lt"/>
              </a:endParaRPr>
            </a:p>
          </p:txBody>
        </p:sp>
      </p:grpSp>
      <p:sp>
        <p:nvSpPr>
          <p:cNvPr id="102429" name="Rectangle 65"/>
          <p:cNvSpPr>
            <a:spLocks noChangeArrowheads="1"/>
          </p:cNvSpPr>
          <p:nvPr/>
        </p:nvSpPr>
        <p:spPr bwMode="auto">
          <a:xfrm>
            <a:off x="431800" y="1358900"/>
            <a:ext cx="3770313" cy="523875"/>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2800" b="0" i="0" u="none" strike="noStrike" kern="1200" cap="none" spc="0" normalizeH="0" baseline="0" noProof="0">
                <a:ln>
                  <a:noFill/>
                </a:ln>
                <a:solidFill>
                  <a:schemeClr val="tx1"/>
                </a:solidFill>
                <a:effectLst/>
                <a:uLnTx/>
                <a:uFillTx/>
                <a:latin typeface="+mn-lt"/>
                <a:ea typeface="+mn-ea"/>
                <a:cs typeface="+mn-ea"/>
                <a:sym typeface="+mn-lt"/>
              </a:rPr>
              <a:t>给定值与关键字比较</a:t>
            </a: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矩形 1"/>
          <p:cNvSpPr/>
          <p:nvPr/>
        </p:nvSpPr>
        <p:spPr>
          <a:xfrm>
            <a:off x="0" y="3357563"/>
            <a:ext cx="9158288" cy="3302000"/>
          </a:xfrm>
          <a:prstGeom prst="rect">
            <a:avLst/>
          </a:prstGeom>
          <a:solidFill>
            <a:srgbClr val="CCCCFF"/>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a:endParaRPr>
          </a:p>
        </p:txBody>
      </p:sp>
      <p:sp>
        <p:nvSpPr>
          <p:cNvPr id="103427" name="Text Box 129"/>
          <p:cNvSpPr txBox="1">
            <a:spLocks noChangeArrowheads="1"/>
          </p:cNvSpPr>
          <p:nvPr/>
        </p:nvSpPr>
        <p:spPr bwMode="auto">
          <a:xfrm>
            <a:off x="3175" y="1289050"/>
            <a:ext cx="9155113" cy="1476375"/>
          </a:xfrm>
          <a:prstGeom prst="rect">
            <a:avLst/>
          </a:prstGeom>
          <a:noFill/>
          <a:ln w="28575">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已知一组关键字</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(19,14,23,1,68,20,84,27,55,11,10,79)</a:t>
            </a:r>
            <a:endPar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哈希函数为：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H(key)=key MOD 13, </a:t>
            </a: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哈希表长为</a:t>
            </a: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m=16</a:t>
            </a:r>
            <a:r>
              <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25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mn-lt"/>
                <a:ea typeface="+mn-ea"/>
                <a:cs typeface="+mn-ea"/>
                <a:sym typeface="+mn-lt"/>
              </a:rPr>
              <a:t>	</a:t>
            </a:r>
            <a:r>
              <a:rPr kumimoji="0" lang="zh-CN" altLang="zh-CN" sz="2400" b="0" i="0" u="none" strike="noStrike" kern="1200" cap="none" spc="0" normalizeH="0" baseline="0" noProof="0" dirty="0">
                <a:ln>
                  <a:noFill/>
                </a:ln>
                <a:solidFill>
                  <a:schemeClr val="tx1"/>
                </a:solidFill>
                <a:effectLst/>
                <a:uLnTx/>
                <a:uFillTx/>
                <a:latin typeface="+mn-lt"/>
                <a:ea typeface="+mn-ea"/>
                <a:cs typeface="+mn-ea"/>
                <a:sym typeface="+mn-lt"/>
              </a:rPr>
              <a:t>设每个记录的查找概率相等</a:t>
            </a:r>
            <a:endParaRPr kumimoji="0" lang="zh-CN" altLang="en-US" sz="24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103428" name="Text Box 130"/>
          <p:cNvSpPr txBox="1">
            <a:spLocks noChangeArrowheads="1"/>
          </p:cNvSpPr>
          <p:nvPr/>
        </p:nvSpPr>
        <p:spPr bwMode="auto">
          <a:xfrm>
            <a:off x="88900" y="2781300"/>
            <a:ext cx="8208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(1)  </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用线性探测再散列处理冲突，即</a:t>
            </a: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Hi=(H(key)+di) MOD m</a:t>
            </a:r>
            <a:endPar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nvGrpSpPr>
          <p:cNvPr id="121861" name="Group 131"/>
          <p:cNvGrpSpPr/>
          <p:nvPr/>
        </p:nvGrpSpPr>
        <p:grpSpPr>
          <a:xfrm>
            <a:off x="442913" y="3449638"/>
            <a:ext cx="6143625" cy="684212"/>
            <a:chOff x="1261" y="1173"/>
            <a:chExt cx="3870" cy="431"/>
          </a:xfrm>
        </p:grpSpPr>
        <p:sp>
          <p:nvSpPr>
            <p:cNvPr id="103430" name="Text Box 132"/>
            <p:cNvSpPr txBox="1">
              <a:spLocks noChangeArrowheads="1"/>
            </p:cNvSpPr>
            <p:nvPr/>
          </p:nvSpPr>
          <p:spPr bwMode="auto">
            <a:xfrm>
              <a:off x="1295" y="1173"/>
              <a:ext cx="3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0    1    2    3    4    5    6    7    8    9   10   11 12  13  14  15</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121886" name="Group 133"/>
            <p:cNvGrpSpPr/>
            <p:nvPr/>
          </p:nvGrpSpPr>
          <p:grpSpPr>
            <a:xfrm>
              <a:off x="1261" y="1365"/>
              <a:ext cx="3819" cy="239"/>
              <a:chOff x="1261" y="1365"/>
              <a:chExt cx="3819" cy="239"/>
            </a:xfrm>
          </p:grpSpPr>
          <p:sp>
            <p:nvSpPr>
              <p:cNvPr id="103432" name="Rectangle 134"/>
              <p:cNvSpPr>
                <a:spLocks noChangeArrowheads="1"/>
              </p:cNvSpPr>
              <p:nvPr/>
            </p:nvSpPr>
            <p:spPr bwMode="auto">
              <a:xfrm>
                <a:off x="1261" y="1366"/>
                <a:ext cx="3819" cy="2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33" name="Line 135"/>
              <p:cNvSpPr>
                <a:spLocks noChangeShapeType="1"/>
              </p:cNvSpPr>
              <p:nvPr/>
            </p:nvSpPr>
            <p:spPr bwMode="auto">
              <a:xfrm>
                <a:off x="1498"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34" name="Line 136"/>
              <p:cNvSpPr>
                <a:spLocks noChangeShapeType="1"/>
              </p:cNvSpPr>
              <p:nvPr/>
            </p:nvSpPr>
            <p:spPr bwMode="auto">
              <a:xfrm>
                <a:off x="1738"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35" name="Line 137"/>
              <p:cNvSpPr>
                <a:spLocks noChangeShapeType="1"/>
              </p:cNvSpPr>
              <p:nvPr/>
            </p:nvSpPr>
            <p:spPr bwMode="auto">
              <a:xfrm>
                <a:off x="1978"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36" name="Line 138"/>
              <p:cNvSpPr>
                <a:spLocks noChangeShapeType="1"/>
              </p:cNvSpPr>
              <p:nvPr/>
            </p:nvSpPr>
            <p:spPr bwMode="auto">
              <a:xfrm>
                <a:off x="2218"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37" name="Line 139"/>
              <p:cNvSpPr>
                <a:spLocks noChangeShapeType="1"/>
              </p:cNvSpPr>
              <p:nvPr/>
            </p:nvSpPr>
            <p:spPr bwMode="auto">
              <a:xfrm>
                <a:off x="2459"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38" name="Line 140"/>
              <p:cNvSpPr>
                <a:spLocks noChangeShapeType="1"/>
              </p:cNvSpPr>
              <p:nvPr/>
            </p:nvSpPr>
            <p:spPr bwMode="auto">
              <a:xfrm>
                <a:off x="2699"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39" name="Line 141"/>
              <p:cNvSpPr>
                <a:spLocks noChangeShapeType="1"/>
              </p:cNvSpPr>
              <p:nvPr/>
            </p:nvSpPr>
            <p:spPr bwMode="auto">
              <a:xfrm>
                <a:off x="2939"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0" name="Line 142"/>
              <p:cNvSpPr>
                <a:spLocks noChangeShapeType="1"/>
              </p:cNvSpPr>
              <p:nvPr/>
            </p:nvSpPr>
            <p:spPr bwMode="auto">
              <a:xfrm>
                <a:off x="3180"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1" name="Line 143"/>
              <p:cNvSpPr>
                <a:spLocks noChangeShapeType="1"/>
              </p:cNvSpPr>
              <p:nvPr/>
            </p:nvSpPr>
            <p:spPr bwMode="auto">
              <a:xfrm>
                <a:off x="3420"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2" name="Line 144"/>
              <p:cNvSpPr>
                <a:spLocks noChangeShapeType="1"/>
              </p:cNvSpPr>
              <p:nvPr/>
            </p:nvSpPr>
            <p:spPr bwMode="auto">
              <a:xfrm>
                <a:off x="3660" y="1366"/>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3" name="Line 145"/>
              <p:cNvSpPr>
                <a:spLocks noChangeShapeType="1"/>
              </p:cNvSpPr>
              <p:nvPr/>
            </p:nvSpPr>
            <p:spPr bwMode="auto">
              <a:xfrm>
                <a:off x="3900" y="1365"/>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4" name="Line 146"/>
              <p:cNvSpPr>
                <a:spLocks noChangeShapeType="1"/>
              </p:cNvSpPr>
              <p:nvPr/>
            </p:nvSpPr>
            <p:spPr bwMode="auto">
              <a:xfrm>
                <a:off x="4141" y="1365"/>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5" name="Line 147"/>
              <p:cNvSpPr>
                <a:spLocks noChangeShapeType="1"/>
              </p:cNvSpPr>
              <p:nvPr/>
            </p:nvSpPr>
            <p:spPr bwMode="auto">
              <a:xfrm>
                <a:off x="4381" y="1365"/>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6" name="Line 148"/>
              <p:cNvSpPr>
                <a:spLocks noChangeShapeType="1"/>
              </p:cNvSpPr>
              <p:nvPr/>
            </p:nvSpPr>
            <p:spPr bwMode="auto">
              <a:xfrm>
                <a:off x="4621" y="1365"/>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7" name="Line 149"/>
              <p:cNvSpPr>
                <a:spLocks noChangeShapeType="1"/>
              </p:cNvSpPr>
              <p:nvPr/>
            </p:nvSpPr>
            <p:spPr bwMode="auto">
              <a:xfrm>
                <a:off x="4862" y="1365"/>
                <a:ext cx="0" cy="23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0" i="0" u="none" strike="noStrike" kern="1200" cap="none" spc="0" normalizeH="0" baseline="0" noProof="0">
                  <a:ln>
                    <a:noFill/>
                  </a:ln>
                  <a:solidFill>
                    <a:schemeClr val="tx1"/>
                  </a:solidFill>
                  <a:effectLst/>
                  <a:uLnTx/>
                  <a:uFillTx/>
                  <a:latin typeface="+mn-lt"/>
                  <a:ea typeface="+mn-ea"/>
                  <a:cs typeface="+mn-ea"/>
                  <a:sym typeface="+mn-lt"/>
                </a:endParaRPr>
              </a:p>
            </p:txBody>
          </p:sp>
        </p:grpSp>
      </p:grpSp>
      <p:sp>
        <p:nvSpPr>
          <p:cNvPr id="103448" name="Text Box 150"/>
          <p:cNvSpPr txBox="1">
            <a:spLocks noChangeArrowheads="1"/>
          </p:cNvSpPr>
          <p:nvPr/>
        </p:nvSpPr>
        <p:spPr bwMode="auto">
          <a:xfrm>
            <a:off x="782638"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14</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49" name="Text Box 151"/>
          <p:cNvSpPr txBox="1">
            <a:spLocks noChangeArrowheads="1"/>
          </p:cNvSpPr>
          <p:nvPr/>
        </p:nvSpPr>
        <p:spPr bwMode="auto">
          <a:xfrm>
            <a:off x="1165225" y="3719513"/>
            <a:ext cx="374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0" name="Text Box 152"/>
          <p:cNvSpPr txBox="1">
            <a:spLocks noChangeArrowheads="1"/>
          </p:cNvSpPr>
          <p:nvPr/>
        </p:nvSpPr>
        <p:spPr bwMode="auto">
          <a:xfrm>
            <a:off x="1546225"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68</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1" name="Text Box 153"/>
          <p:cNvSpPr txBox="1">
            <a:spLocks noChangeArrowheads="1"/>
          </p:cNvSpPr>
          <p:nvPr/>
        </p:nvSpPr>
        <p:spPr bwMode="auto">
          <a:xfrm>
            <a:off x="1928813"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27</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2" name="Text Box 154"/>
          <p:cNvSpPr txBox="1">
            <a:spLocks noChangeArrowheads="1"/>
          </p:cNvSpPr>
          <p:nvPr/>
        </p:nvSpPr>
        <p:spPr bwMode="auto">
          <a:xfrm>
            <a:off x="2309813"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55</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3" name="Text Box 155"/>
          <p:cNvSpPr txBox="1">
            <a:spLocks noChangeArrowheads="1"/>
          </p:cNvSpPr>
          <p:nvPr/>
        </p:nvSpPr>
        <p:spPr bwMode="auto">
          <a:xfrm>
            <a:off x="2692400"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19</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4" name="Text Box 156"/>
          <p:cNvSpPr txBox="1">
            <a:spLocks noChangeArrowheads="1"/>
          </p:cNvSpPr>
          <p:nvPr/>
        </p:nvSpPr>
        <p:spPr bwMode="auto">
          <a:xfrm>
            <a:off x="3073400"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20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5" name="Text Box 157"/>
          <p:cNvSpPr txBox="1">
            <a:spLocks noChangeArrowheads="1"/>
          </p:cNvSpPr>
          <p:nvPr/>
        </p:nvSpPr>
        <p:spPr bwMode="auto">
          <a:xfrm>
            <a:off x="3455988"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84</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6" name="Text Box 158"/>
          <p:cNvSpPr txBox="1">
            <a:spLocks noChangeArrowheads="1"/>
          </p:cNvSpPr>
          <p:nvPr/>
        </p:nvSpPr>
        <p:spPr bwMode="auto">
          <a:xfrm>
            <a:off x="3836988"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79</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7" name="Text Box 159"/>
          <p:cNvSpPr txBox="1">
            <a:spLocks noChangeArrowheads="1"/>
          </p:cNvSpPr>
          <p:nvPr/>
        </p:nvSpPr>
        <p:spPr bwMode="auto">
          <a:xfrm>
            <a:off x="4219575"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23</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8" name="Text Box 160"/>
          <p:cNvSpPr txBox="1">
            <a:spLocks noChangeArrowheads="1"/>
          </p:cNvSpPr>
          <p:nvPr/>
        </p:nvSpPr>
        <p:spPr bwMode="auto">
          <a:xfrm>
            <a:off x="4600575"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59" name="Text Box 161"/>
          <p:cNvSpPr txBox="1">
            <a:spLocks noChangeArrowheads="1"/>
          </p:cNvSpPr>
          <p:nvPr/>
        </p:nvSpPr>
        <p:spPr bwMode="auto">
          <a:xfrm>
            <a:off x="4981575" y="371951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3461" name="Text Box 172"/>
          <p:cNvSpPr txBox="1">
            <a:spLocks noChangeArrowheads="1"/>
          </p:cNvSpPr>
          <p:nvPr/>
        </p:nvSpPr>
        <p:spPr bwMode="auto">
          <a:xfrm>
            <a:off x="730250" y="4887913"/>
            <a:ext cx="5856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endParaRPr kumimoji="0" lang="zh-CN" altLang="zh-CN" sz="28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47021" name="Text Box 173"/>
          <p:cNvSpPr txBox="1">
            <a:spLocks noChangeArrowheads="1"/>
          </p:cNvSpPr>
          <p:nvPr/>
        </p:nvSpPr>
        <p:spPr bwMode="auto">
          <a:xfrm>
            <a:off x="730250" y="4133850"/>
            <a:ext cx="5046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342900" marR="0" lvl="0" indent="-342900" algn="l" defTabSz="914400" rtl="0" eaLnBrk="0" fontAlgn="base" latinLnBrk="0" hangingPunct="0">
              <a:lnSpc>
                <a:spcPct val="100000"/>
              </a:lnSpc>
              <a:spcBef>
                <a:spcPct val="50000"/>
              </a:spcBef>
              <a:spcAft>
                <a:spcPct val="0"/>
              </a:spcAft>
              <a:buClrTx/>
              <a:buSzTx/>
              <a:buFont typeface="Arial" panose="020B0604020202020204" pitchFamily="34" charset="0"/>
              <a:buNone/>
              <a:defRPr/>
            </a:pPr>
            <a:r>
              <a:rPr kumimoji="0" lang="en-US" altLang="zh-CN" sz="2800" b="0" i="0" u="none" strike="noStrike" kern="1200" cap="none" spc="0" normalizeH="0" baseline="0" noProof="0">
                <a:ln>
                  <a:noFill/>
                </a:ln>
                <a:solidFill>
                  <a:srgbClr val="FF3300"/>
                </a:solidFill>
                <a:effectLst/>
                <a:uLnTx/>
                <a:uFillTx/>
                <a:latin typeface="+mn-lt"/>
                <a:ea typeface="+mn-ea"/>
                <a:cs typeface="+mn-ea"/>
                <a:sym typeface="+mn-lt"/>
              </a:rPr>
              <a:t>1   2   1  4   3  1  1  3   9  1   1  3   </a:t>
            </a:r>
            <a:endParaRPr kumimoji="0" lang="en-US" altLang="zh-CN" sz="2800" b="0" i="0" u="none" strike="noStrike" kern="1200" cap="none" spc="0" normalizeH="0" baseline="0" noProof="0">
              <a:ln>
                <a:noFill/>
              </a:ln>
              <a:solidFill>
                <a:srgbClr val="FF3300"/>
              </a:solidFill>
              <a:effectLst/>
              <a:uLnTx/>
              <a:uFillTx/>
              <a:latin typeface="+mn-lt"/>
              <a:ea typeface="+mn-ea"/>
              <a:cs typeface="+mn-ea"/>
              <a:sym typeface="+mn-lt"/>
            </a:endParaRPr>
          </a:p>
        </p:txBody>
      </p:sp>
      <p:sp>
        <p:nvSpPr>
          <p:cNvPr id="847022" name="Text Box 174"/>
          <p:cNvSpPr txBox="1">
            <a:spLocks noChangeArrowheads="1"/>
          </p:cNvSpPr>
          <p:nvPr/>
        </p:nvSpPr>
        <p:spPr bwMode="auto">
          <a:xfrm>
            <a:off x="496888" y="4711700"/>
            <a:ext cx="1074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H(19)=6</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47023" name="Text Box 175"/>
          <p:cNvSpPr txBox="1">
            <a:spLocks noChangeArrowheads="1"/>
          </p:cNvSpPr>
          <p:nvPr/>
        </p:nvSpPr>
        <p:spPr bwMode="auto">
          <a:xfrm>
            <a:off x="496888" y="5022850"/>
            <a:ext cx="1074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H(14)=1</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47024" name="Text Box 176"/>
          <p:cNvSpPr txBox="1">
            <a:spLocks noChangeArrowheads="1"/>
          </p:cNvSpPr>
          <p:nvPr/>
        </p:nvSpPr>
        <p:spPr bwMode="auto">
          <a:xfrm>
            <a:off x="496888" y="5332413"/>
            <a:ext cx="1201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H(23)=10</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47025" name="Text Box 177"/>
          <p:cNvSpPr txBox="1">
            <a:spLocks noChangeArrowheads="1"/>
          </p:cNvSpPr>
          <p:nvPr/>
        </p:nvSpPr>
        <p:spPr bwMode="auto">
          <a:xfrm>
            <a:off x="496888" y="5643563"/>
            <a:ext cx="427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H(1)=1     </a:t>
            </a:r>
            <a:r>
              <a:rPr kumimoji="0" lang="zh-CN" altLang="zh-CN" sz="2000" b="0" i="0" u="none" strike="noStrike" kern="1200" cap="none" spc="0" normalizeH="0" baseline="0" noProof="0" dirty="0">
                <a:ln>
                  <a:noFill/>
                </a:ln>
                <a:solidFill>
                  <a:schemeClr val="tx1"/>
                </a:solidFill>
                <a:effectLst/>
                <a:uLnTx/>
                <a:uFillTx/>
                <a:latin typeface="+mn-lt"/>
                <a:ea typeface="+mn-ea"/>
                <a:cs typeface="+mn-ea"/>
                <a:sym typeface="+mn-lt"/>
              </a:rPr>
              <a:t>冲突，</a:t>
            </a: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H1=(1+1) MOD16=2</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47026" name="Text Box 178"/>
          <p:cNvSpPr txBox="1">
            <a:spLocks noChangeArrowheads="1"/>
          </p:cNvSpPr>
          <p:nvPr/>
        </p:nvSpPr>
        <p:spPr bwMode="auto">
          <a:xfrm>
            <a:off x="496888" y="5953125"/>
            <a:ext cx="1074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H(68)=3</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47027" name="Text Box 179"/>
          <p:cNvSpPr txBox="1">
            <a:spLocks noChangeArrowheads="1"/>
          </p:cNvSpPr>
          <p:nvPr/>
        </p:nvSpPr>
        <p:spPr bwMode="auto">
          <a:xfrm>
            <a:off x="496888" y="6262688"/>
            <a:ext cx="1074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rPr>
              <a:t>H(20)=7</a:t>
            </a:r>
            <a:endParaRPr kumimoji="0" lang="en-US" altLang="zh-CN" sz="2000" b="0" i="0" u="none" strike="noStrike" kern="1200" cap="none" spc="0" normalizeH="0" baseline="0" noProof="0" dirty="0">
              <a:ln>
                <a:noFill/>
              </a:ln>
              <a:solidFill>
                <a:schemeClr val="tx1"/>
              </a:solidFill>
              <a:effectLst/>
              <a:uLnTx/>
              <a:uFillTx/>
              <a:latin typeface="+mn-lt"/>
              <a:ea typeface="+mn-ea"/>
              <a:cs typeface="+mn-ea"/>
              <a:sym typeface="+mn-lt"/>
            </a:endParaRPr>
          </a:p>
        </p:txBody>
      </p:sp>
      <p:sp>
        <p:nvSpPr>
          <p:cNvPr id="847028" name="Text Box 180"/>
          <p:cNvSpPr txBox="1">
            <a:spLocks noChangeArrowheads="1"/>
          </p:cNvSpPr>
          <p:nvPr/>
        </p:nvSpPr>
        <p:spPr bwMode="auto">
          <a:xfrm>
            <a:off x="4859338" y="4897438"/>
            <a:ext cx="42132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H(27)=1   </a:t>
            </a:r>
            <a:r>
              <a:rPr kumimoji="0" lang="zh-CN" altLang="zh-CN" sz="2000" b="0" i="0" u="none" strike="noStrike" kern="1200" cap="none" spc="0" normalizeH="0" baseline="0" noProof="0">
                <a:ln>
                  <a:noFill/>
                </a:ln>
                <a:solidFill>
                  <a:schemeClr val="tx1"/>
                </a:solidFill>
                <a:effectLst/>
                <a:uLnTx/>
                <a:uFillTx/>
                <a:latin typeface="+mn-lt"/>
                <a:ea typeface="+mn-ea"/>
                <a:cs typeface="+mn-ea"/>
                <a:sym typeface="+mn-lt"/>
              </a:rPr>
              <a:t>冲突，</a:t>
            </a: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H1=(1+1)MOD16=2</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t>
            </a:r>
            <a:r>
              <a:rPr kumimoji="0" lang="zh-CN" altLang="zh-CN" sz="2000" b="0" i="0" u="none" strike="noStrike" kern="1200" cap="none" spc="0" normalizeH="0" baseline="0" noProof="0">
                <a:ln>
                  <a:noFill/>
                </a:ln>
                <a:solidFill>
                  <a:schemeClr val="tx1"/>
                </a:solidFill>
                <a:effectLst/>
                <a:uLnTx/>
                <a:uFillTx/>
                <a:latin typeface="+mn-lt"/>
                <a:ea typeface="+mn-ea"/>
                <a:cs typeface="+mn-ea"/>
                <a:sym typeface="+mn-lt"/>
              </a:rPr>
              <a:t>冲突，</a:t>
            </a: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H2=(1+2)MOD16=3</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                 </a:t>
            </a:r>
            <a:r>
              <a:rPr kumimoji="0" lang="zh-CN" altLang="zh-CN" sz="2000" b="0" i="0" u="none" strike="noStrike" kern="1200" cap="none" spc="0" normalizeH="0" baseline="0" noProof="0">
                <a:ln>
                  <a:noFill/>
                </a:ln>
                <a:solidFill>
                  <a:schemeClr val="tx1"/>
                </a:solidFill>
                <a:effectLst/>
                <a:uLnTx/>
                <a:uFillTx/>
                <a:latin typeface="+mn-lt"/>
                <a:ea typeface="+mn-ea"/>
                <a:cs typeface="+mn-ea"/>
                <a:sym typeface="+mn-lt"/>
              </a:rPr>
              <a:t>冲突，</a:t>
            </a: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H3=(1+3)MOD16=4</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847029" name="Text Box 181"/>
          <p:cNvSpPr txBox="1">
            <a:spLocks noChangeArrowheads="1"/>
          </p:cNvSpPr>
          <p:nvPr/>
        </p:nvSpPr>
        <p:spPr bwMode="auto">
          <a:xfrm>
            <a:off x="4325938" y="765175"/>
            <a:ext cx="4832350" cy="519113"/>
          </a:xfrm>
          <a:prstGeom prst="rect">
            <a:avLst/>
          </a:prstGeom>
          <a:solidFill>
            <a:schemeClr val="bg2">
              <a:lumMod val="20000"/>
              <a:lumOff val="80000"/>
            </a:schemeClr>
          </a:solidFill>
          <a:ln>
            <a:noFill/>
          </a:ln>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rPr>
              <a:t>ASL=(1*6+2+3*3+4+9)/12=2.5</a:t>
            </a:r>
            <a:endParaRPr kumimoji="0" lang="en-US" altLang="zh-CN" sz="2800" b="0"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103471" name="Rectangle 182"/>
          <p:cNvSpPr>
            <a:spLocks noChangeArrowheads="1"/>
          </p:cNvSpPr>
          <p:nvPr/>
        </p:nvSpPr>
        <p:spPr bwMode="auto">
          <a:xfrm>
            <a:off x="819150" y="241300"/>
            <a:ext cx="32432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哈希表的查找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47022">
                                            <p:txEl>
                                              <p:charRg st="0" end="8"/>
                                            </p:txEl>
                                          </p:spTgt>
                                        </p:tgtEl>
                                        <p:attrNameLst>
                                          <p:attrName>style.visibility</p:attrName>
                                        </p:attrNameLst>
                                      </p:cBhvr>
                                      <p:to>
                                        <p:strVal val="visible"/>
                                      </p:to>
                                    </p:set>
                                    <p:animEffect transition="in" filter="box(out)">
                                      <p:cBhvr>
                                        <p:cTn id="7" dur="500"/>
                                        <p:tgtEl>
                                          <p:spTgt spid="847022">
                                            <p:txEl>
                                              <p:charRg st="0" end="8"/>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47023">
                                            <p:txEl>
                                              <p:charRg st="0" end="8"/>
                                            </p:txEl>
                                          </p:spTgt>
                                        </p:tgtEl>
                                        <p:attrNameLst>
                                          <p:attrName>style.visibility</p:attrName>
                                        </p:attrNameLst>
                                      </p:cBhvr>
                                      <p:to>
                                        <p:strVal val="visible"/>
                                      </p:to>
                                    </p:set>
                                    <p:animEffect transition="in" filter="box(out)">
                                      <p:cBhvr>
                                        <p:cTn id="12" dur="500"/>
                                        <p:tgtEl>
                                          <p:spTgt spid="847023">
                                            <p:txEl>
                                              <p:charRg st="0" end="8"/>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47024">
                                            <p:txEl>
                                              <p:charRg st="0" end="9"/>
                                            </p:txEl>
                                          </p:spTgt>
                                        </p:tgtEl>
                                        <p:attrNameLst>
                                          <p:attrName>style.visibility</p:attrName>
                                        </p:attrNameLst>
                                      </p:cBhvr>
                                      <p:to>
                                        <p:strVal val="visible"/>
                                      </p:to>
                                    </p:set>
                                    <p:animEffect transition="in" filter="box(out)">
                                      <p:cBhvr>
                                        <p:cTn id="17" dur="500"/>
                                        <p:tgtEl>
                                          <p:spTgt spid="847024">
                                            <p:txEl>
                                              <p:charRg st="0" end="9"/>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47025">
                                            <p:txEl>
                                              <p:charRg st="0" end="31"/>
                                            </p:txEl>
                                          </p:spTgt>
                                        </p:tgtEl>
                                        <p:attrNameLst>
                                          <p:attrName>style.visibility</p:attrName>
                                        </p:attrNameLst>
                                      </p:cBhvr>
                                      <p:to>
                                        <p:strVal val="visible"/>
                                      </p:to>
                                    </p:set>
                                    <p:animEffect transition="in" filter="box(out)">
                                      <p:cBhvr>
                                        <p:cTn id="22" dur="500"/>
                                        <p:tgtEl>
                                          <p:spTgt spid="847025">
                                            <p:txEl>
                                              <p:charRg st="0" end="3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47026">
                                            <p:txEl>
                                              <p:charRg st="0" end="8"/>
                                            </p:txEl>
                                          </p:spTgt>
                                        </p:tgtEl>
                                        <p:attrNameLst>
                                          <p:attrName>style.visibility</p:attrName>
                                        </p:attrNameLst>
                                      </p:cBhvr>
                                      <p:to>
                                        <p:strVal val="visible"/>
                                      </p:to>
                                    </p:set>
                                    <p:animEffect transition="in" filter="box(out)">
                                      <p:cBhvr>
                                        <p:cTn id="27" dur="500"/>
                                        <p:tgtEl>
                                          <p:spTgt spid="847026">
                                            <p:txEl>
                                              <p:charRg st="0" end="8"/>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47027">
                                            <p:txEl>
                                              <p:charRg st="0" end="8"/>
                                            </p:txEl>
                                          </p:spTgt>
                                        </p:tgtEl>
                                        <p:attrNameLst>
                                          <p:attrName>style.visibility</p:attrName>
                                        </p:attrNameLst>
                                      </p:cBhvr>
                                      <p:to>
                                        <p:strVal val="visible"/>
                                      </p:to>
                                    </p:set>
                                    <p:animEffect transition="in" filter="box(out)">
                                      <p:cBhvr>
                                        <p:cTn id="32" dur="500"/>
                                        <p:tgtEl>
                                          <p:spTgt spid="847027">
                                            <p:txEl>
                                              <p:charRg st="0" end="8"/>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47028">
                                            <p:txEl>
                                              <p:charRg st="0" end="29"/>
                                            </p:txEl>
                                          </p:spTgt>
                                        </p:tgtEl>
                                        <p:attrNameLst>
                                          <p:attrName>style.visibility</p:attrName>
                                        </p:attrNameLst>
                                      </p:cBhvr>
                                      <p:to>
                                        <p:strVal val="visible"/>
                                      </p:to>
                                    </p:set>
                                    <p:animEffect transition="in" filter="box(out)">
                                      <p:cBhvr>
                                        <p:cTn id="37" dur="500"/>
                                        <p:tgtEl>
                                          <p:spTgt spid="847028">
                                            <p:txEl>
                                              <p:charRg st="0" end="29"/>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47028">
                                            <p:txEl>
                                              <p:charRg st="29" end="65"/>
                                            </p:txEl>
                                          </p:spTgt>
                                        </p:tgtEl>
                                        <p:attrNameLst>
                                          <p:attrName>style.visibility</p:attrName>
                                        </p:attrNameLst>
                                      </p:cBhvr>
                                      <p:to>
                                        <p:strVal val="visible"/>
                                      </p:to>
                                    </p:set>
                                    <p:animEffect transition="in" filter="box(out)">
                                      <p:cBhvr>
                                        <p:cTn id="42" dur="500"/>
                                        <p:tgtEl>
                                          <p:spTgt spid="847028">
                                            <p:txEl>
                                              <p:charRg st="29" end="6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847028">
                                            <p:txEl>
                                              <p:charRg st="65" end="101"/>
                                            </p:txEl>
                                          </p:spTgt>
                                        </p:tgtEl>
                                        <p:attrNameLst>
                                          <p:attrName>style.visibility</p:attrName>
                                        </p:attrNameLst>
                                      </p:cBhvr>
                                      <p:to>
                                        <p:strVal val="visible"/>
                                      </p:to>
                                    </p:set>
                                    <p:animEffect transition="in" filter="box(out)">
                                      <p:cBhvr>
                                        <p:cTn id="47" dur="500"/>
                                        <p:tgtEl>
                                          <p:spTgt spid="847028">
                                            <p:txEl>
                                              <p:charRg st="65" end="10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847021"/>
                                        </p:tgtEl>
                                        <p:attrNameLst>
                                          <p:attrName>style.visibility</p:attrName>
                                        </p:attrNameLst>
                                      </p:cBhvr>
                                      <p:to>
                                        <p:strVal val="visible"/>
                                      </p:to>
                                    </p:set>
                                    <p:animEffect transition="in" filter="diamond(in)">
                                      <p:cBhvr>
                                        <p:cTn id="52" dur="2000"/>
                                        <p:tgtEl>
                                          <p:spTgt spid="847021"/>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847029"/>
                                        </p:tgtEl>
                                        <p:attrNameLst>
                                          <p:attrName>style.visibility</p:attrName>
                                        </p:attrNameLst>
                                      </p:cBhvr>
                                      <p:to>
                                        <p:strVal val="visible"/>
                                      </p:to>
                                    </p:set>
                                    <p:anim calcmode="lin" valueType="num">
                                      <p:cBhvr additive="base">
                                        <p:cTn id="57" dur="500" fill="hold"/>
                                        <p:tgtEl>
                                          <p:spTgt spid="847029"/>
                                        </p:tgtEl>
                                        <p:attrNameLst>
                                          <p:attrName>ppt_x</p:attrName>
                                        </p:attrNameLst>
                                      </p:cBhvr>
                                      <p:tavLst>
                                        <p:tav tm="0">
                                          <p:val>
                                            <p:strVal val="#ppt_x"/>
                                          </p:val>
                                        </p:tav>
                                        <p:tav tm="100000">
                                          <p:val>
                                            <p:strVal val="#ppt_x"/>
                                          </p:val>
                                        </p:tav>
                                      </p:tavLst>
                                    </p:anim>
                                    <p:anim calcmode="lin" valueType="num">
                                      <p:cBhvr additive="base">
                                        <p:cTn id="58" dur="500" fill="hold"/>
                                        <p:tgtEl>
                                          <p:spTgt spid="8470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021" grpId="0"/>
      <p:bldP spid="847022" grpId="0" build="p"/>
      <p:bldP spid="847023" grpId="0" build="p"/>
      <p:bldP spid="847024" grpId="0" build="p"/>
      <p:bldP spid="847025" grpId="0" build="p"/>
      <p:bldP spid="847026" grpId="0" build="p"/>
      <p:bldP spid="847027" grpId="0" build="p"/>
      <p:bldP spid="847028" grpId="0" build="p"/>
      <p:bldP spid="84702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0" y="2133600"/>
            <a:ext cx="9144000" cy="4608513"/>
          </a:xfrm>
          <a:prstGeom prst="rect">
            <a:avLst/>
          </a:prstGeom>
          <a:solidFill>
            <a:srgbClr val="CCCCFF"/>
          </a:solidFill>
          <a:ln w="9525">
            <a:noFill/>
          </a:ln>
        </p:spPr>
        <p:txBody>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marL="342900" lvl="0" indent="-342900">
              <a:lnSpc>
                <a:spcPct val="100000"/>
              </a:lnSpc>
              <a:spcBef>
                <a:spcPct val="20000"/>
              </a:spcBef>
            </a:pPr>
            <a:endParaRPr lang="zh-CN" altLang="en-US" sz="2800" dirty="0">
              <a:ea typeface="仿宋_GB2312"/>
            </a:endParaRPr>
          </a:p>
        </p:txBody>
      </p:sp>
      <p:sp>
        <p:nvSpPr>
          <p:cNvPr id="1028100" name="Text Box 4"/>
          <p:cNvSpPr txBox="1">
            <a:spLocks noChangeArrowheads="1"/>
          </p:cNvSpPr>
          <p:nvPr/>
        </p:nvSpPr>
        <p:spPr bwMode="auto">
          <a:xfrm>
            <a:off x="396875" y="1503363"/>
            <a:ext cx="3567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hlink"/>
                </a:solidFill>
                <a:effectLst/>
                <a:uLnTx/>
                <a:uFillTx/>
                <a:latin typeface="+mn-lt"/>
                <a:ea typeface="+mn-ea"/>
                <a:cs typeface="+mn-ea"/>
                <a:sym typeface="+mn-lt"/>
              </a:rPr>
              <a:t>(2)  </a:t>
            </a:r>
            <a:r>
              <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rPr>
              <a:t>用链地址法处理冲突</a:t>
            </a:r>
            <a:endParaRPr kumimoji="0" lang="zh-CN" altLang="en-US" sz="2400" b="0" i="0" u="none" strike="noStrike" kern="1200" cap="none" spc="0" normalizeH="0" baseline="0" noProof="0" dirty="0">
              <a:ln>
                <a:noFill/>
              </a:ln>
              <a:solidFill>
                <a:schemeClr val="hlink"/>
              </a:solidFill>
              <a:effectLst/>
              <a:uLnTx/>
              <a:uFillTx/>
              <a:latin typeface="+mn-lt"/>
              <a:ea typeface="+mn-ea"/>
              <a:cs typeface="+mn-ea"/>
              <a:sym typeface="+mn-lt"/>
            </a:endParaRPr>
          </a:p>
        </p:txBody>
      </p:sp>
      <p:grpSp>
        <p:nvGrpSpPr>
          <p:cNvPr id="2" name="Group 5"/>
          <p:cNvGrpSpPr/>
          <p:nvPr/>
        </p:nvGrpSpPr>
        <p:grpSpPr>
          <a:xfrm>
            <a:off x="585788" y="2376488"/>
            <a:ext cx="5794375" cy="4146550"/>
            <a:chOff x="1068" y="1448"/>
            <a:chExt cx="3650" cy="2612"/>
          </a:xfrm>
        </p:grpSpPr>
        <p:grpSp>
          <p:nvGrpSpPr>
            <p:cNvPr id="122888" name="Group 6"/>
            <p:cNvGrpSpPr/>
            <p:nvPr/>
          </p:nvGrpSpPr>
          <p:grpSpPr>
            <a:xfrm>
              <a:off x="1303" y="1448"/>
              <a:ext cx="373" cy="2576"/>
              <a:chOff x="1303" y="1448"/>
              <a:chExt cx="373" cy="2576"/>
            </a:xfrm>
          </p:grpSpPr>
          <p:sp>
            <p:nvSpPr>
              <p:cNvPr id="104453" name="Rectangle 7"/>
              <p:cNvSpPr>
                <a:spLocks noChangeArrowheads="1"/>
              </p:cNvSpPr>
              <p:nvPr/>
            </p:nvSpPr>
            <p:spPr bwMode="auto">
              <a:xfrm>
                <a:off x="1303" y="1448"/>
                <a:ext cx="373" cy="25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54" name="Line 8"/>
              <p:cNvSpPr>
                <a:spLocks noChangeShapeType="1"/>
              </p:cNvSpPr>
              <p:nvPr/>
            </p:nvSpPr>
            <p:spPr bwMode="auto">
              <a:xfrm>
                <a:off x="1303" y="1645"/>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55" name="Line 9"/>
              <p:cNvSpPr>
                <a:spLocks noChangeShapeType="1"/>
              </p:cNvSpPr>
              <p:nvPr/>
            </p:nvSpPr>
            <p:spPr bwMode="auto">
              <a:xfrm>
                <a:off x="1303" y="1842"/>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56" name="Line 10"/>
              <p:cNvSpPr>
                <a:spLocks noChangeShapeType="1"/>
              </p:cNvSpPr>
              <p:nvPr/>
            </p:nvSpPr>
            <p:spPr bwMode="auto">
              <a:xfrm>
                <a:off x="1303" y="2040"/>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57" name="Line 11"/>
              <p:cNvSpPr>
                <a:spLocks noChangeShapeType="1"/>
              </p:cNvSpPr>
              <p:nvPr/>
            </p:nvSpPr>
            <p:spPr bwMode="auto">
              <a:xfrm>
                <a:off x="1303" y="2237"/>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58" name="Line 12"/>
              <p:cNvSpPr>
                <a:spLocks noChangeShapeType="1"/>
              </p:cNvSpPr>
              <p:nvPr/>
            </p:nvSpPr>
            <p:spPr bwMode="auto">
              <a:xfrm>
                <a:off x="1303" y="2435"/>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59" name="Line 13"/>
              <p:cNvSpPr>
                <a:spLocks noChangeShapeType="1"/>
              </p:cNvSpPr>
              <p:nvPr/>
            </p:nvSpPr>
            <p:spPr bwMode="auto">
              <a:xfrm>
                <a:off x="1303" y="2632"/>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60" name="Line 14"/>
              <p:cNvSpPr>
                <a:spLocks noChangeShapeType="1"/>
              </p:cNvSpPr>
              <p:nvPr/>
            </p:nvSpPr>
            <p:spPr bwMode="auto">
              <a:xfrm>
                <a:off x="1303" y="2830"/>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61" name="Line 15"/>
              <p:cNvSpPr>
                <a:spLocks noChangeShapeType="1"/>
              </p:cNvSpPr>
              <p:nvPr/>
            </p:nvSpPr>
            <p:spPr bwMode="auto">
              <a:xfrm>
                <a:off x="1303" y="3027"/>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62" name="Line 16"/>
              <p:cNvSpPr>
                <a:spLocks noChangeShapeType="1"/>
              </p:cNvSpPr>
              <p:nvPr/>
            </p:nvSpPr>
            <p:spPr bwMode="auto">
              <a:xfrm>
                <a:off x="1303" y="3225"/>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63" name="Line 17"/>
              <p:cNvSpPr>
                <a:spLocks noChangeShapeType="1"/>
              </p:cNvSpPr>
              <p:nvPr/>
            </p:nvSpPr>
            <p:spPr bwMode="auto">
              <a:xfrm>
                <a:off x="1303" y="3422"/>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64" name="Line 18"/>
              <p:cNvSpPr>
                <a:spLocks noChangeShapeType="1"/>
              </p:cNvSpPr>
              <p:nvPr/>
            </p:nvSpPr>
            <p:spPr bwMode="auto">
              <a:xfrm>
                <a:off x="1303" y="3620"/>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65" name="Line 19"/>
              <p:cNvSpPr>
                <a:spLocks noChangeShapeType="1"/>
              </p:cNvSpPr>
              <p:nvPr/>
            </p:nvSpPr>
            <p:spPr bwMode="auto">
              <a:xfrm>
                <a:off x="1303" y="3818"/>
                <a:ext cx="37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04466" name="Text Box 20"/>
            <p:cNvSpPr txBox="1">
              <a:spLocks noChangeArrowheads="1"/>
            </p:cNvSpPr>
            <p:nvPr/>
          </p:nvSpPr>
          <p:spPr bwMode="auto">
            <a:xfrm>
              <a:off x="1068" y="1450"/>
              <a:ext cx="291" cy="1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mn-lt"/>
                  <a:ea typeface="+mn-ea"/>
                  <a:cs typeface="+mn-ea"/>
                  <a:sym typeface="+mn-lt"/>
                </a:rPr>
                <a:t>0 1  2 3 4  5 6  7 8 9  10 11 12 </a:t>
              </a:r>
              <a:endParaRPr kumimoji="0" lang="en-US" altLang="zh-CN" sz="18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122890" name="Group 21"/>
            <p:cNvGrpSpPr/>
            <p:nvPr/>
          </p:nvGrpSpPr>
          <p:grpSpPr>
            <a:xfrm>
              <a:off x="1552" y="1623"/>
              <a:ext cx="869" cy="218"/>
              <a:chOff x="1976" y="2813"/>
              <a:chExt cx="869" cy="218"/>
            </a:xfrm>
          </p:grpSpPr>
          <p:sp>
            <p:nvSpPr>
              <p:cNvPr id="104468" name="Rectangle 22"/>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66FF"/>
                    </a:solidFill>
                    <a:effectLst/>
                    <a:uLnTx/>
                    <a:uFillTx/>
                    <a:latin typeface="+mn-lt"/>
                    <a:ea typeface="+mn-ea"/>
                    <a:cs typeface="+mn-ea"/>
                    <a:sym typeface="+mn-lt"/>
                  </a:rPr>
                  <a:t>14</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69" name="Line 23"/>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70" name="Line 24"/>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04471" name="Text Box 25"/>
            <p:cNvSpPr txBox="1">
              <a:spLocks noChangeArrowheads="1"/>
            </p:cNvSpPr>
            <p:nvPr/>
          </p:nvSpPr>
          <p:spPr bwMode="auto">
            <a:xfrm>
              <a:off x="1362" y="144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nvGrpSpPr>
            <p:cNvPr id="122892" name="Group 26"/>
            <p:cNvGrpSpPr/>
            <p:nvPr/>
          </p:nvGrpSpPr>
          <p:grpSpPr>
            <a:xfrm>
              <a:off x="2317" y="1623"/>
              <a:ext cx="869" cy="218"/>
              <a:chOff x="1976" y="2813"/>
              <a:chExt cx="869" cy="218"/>
            </a:xfrm>
          </p:grpSpPr>
          <p:sp>
            <p:nvSpPr>
              <p:cNvPr id="104473" name="Rectangle 27"/>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folHlink"/>
                    </a:solidFill>
                    <a:effectLst/>
                    <a:uLnTx/>
                    <a:uFillTx/>
                    <a:latin typeface="+mn-lt"/>
                    <a:ea typeface="+mn-ea"/>
                    <a:cs typeface="+mn-ea"/>
                    <a:sym typeface="+mn-lt"/>
                  </a:rPr>
                  <a:t>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74" name="Line 28"/>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75" name="Line 29"/>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893" name="Group 30"/>
            <p:cNvGrpSpPr/>
            <p:nvPr/>
          </p:nvGrpSpPr>
          <p:grpSpPr>
            <a:xfrm>
              <a:off x="3094" y="1622"/>
              <a:ext cx="869" cy="218"/>
              <a:chOff x="1976" y="2813"/>
              <a:chExt cx="869" cy="218"/>
            </a:xfrm>
          </p:grpSpPr>
          <p:sp>
            <p:nvSpPr>
              <p:cNvPr id="104477" name="Rectangle 31"/>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FF3300"/>
                    </a:solidFill>
                    <a:effectLst/>
                    <a:uLnTx/>
                    <a:uFillTx/>
                    <a:latin typeface="+mn-lt"/>
                    <a:ea typeface="+mn-ea"/>
                    <a:cs typeface="+mn-ea"/>
                    <a:sym typeface="+mn-lt"/>
                  </a:rPr>
                  <a:t>27</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78" name="Line 32"/>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79" name="Line 33"/>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894" name="Group 34"/>
            <p:cNvGrpSpPr/>
            <p:nvPr/>
          </p:nvGrpSpPr>
          <p:grpSpPr>
            <a:xfrm>
              <a:off x="3849" y="1624"/>
              <a:ext cx="869" cy="218"/>
              <a:chOff x="1976" y="2813"/>
              <a:chExt cx="869" cy="218"/>
            </a:xfrm>
          </p:grpSpPr>
          <p:sp>
            <p:nvSpPr>
              <p:cNvPr id="104481" name="Rectangle 35"/>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CC00CC"/>
                    </a:solidFill>
                    <a:effectLst/>
                    <a:uLnTx/>
                    <a:uFillTx/>
                    <a:latin typeface="+mn-lt"/>
                    <a:ea typeface="+mn-ea"/>
                    <a:cs typeface="+mn-ea"/>
                    <a:sym typeface="+mn-lt"/>
                  </a:rPr>
                  <a:t>79</a:t>
                </a:r>
                <a:endParaRPr kumimoji="0" lang="en-US" altLang="zh-CN" sz="2000" b="1" i="0" u="none" strike="noStrike" kern="1200" cap="none" spc="0" normalizeH="0" baseline="0" noProof="0">
                  <a:ln>
                    <a:noFill/>
                  </a:ln>
                  <a:solidFill>
                    <a:srgbClr val="CC00CC"/>
                  </a:solidFill>
                  <a:effectLst/>
                  <a:uLnTx/>
                  <a:uFillTx/>
                  <a:latin typeface="+mn-lt"/>
                  <a:ea typeface="+mn-ea"/>
                  <a:cs typeface="+mn-ea"/>
                  <a:sym typeface="+mn-lt"/>
                </a:endParaRPr>
              </a:p>
            </p:txBody>
          </p:sp>
          <p:sp>
            <p:nvSpPr>
              <p:cNvPr id="104482" name="Line 36"/>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83" name="Line 37"/>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895" name="Group 38"/>
            <p:cNvGrpSpPr/>
            <p:nvPr/>
          </p:nvGrpSpPr>
          <p:grpSpPr>
            <a:xfrm>
              <a:off x="1563" y="2007"/>
              <a:ext cx="869" cy="218"/>
              <a:chOff x="1976" y="2813"/>
              <a:chExt cx="869" cy="218"/>
            </a:xfrm>
          </p:grpSpPr>
          <p:sp>
            <p:nvSpPr>
              <p:cNvPr id="104485" name="Rectangle 39"/>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66FF"/>
                    </a:solidFill>
                    <a:effectLst/>
                    <a:uLnTx/>
                    <a:uFillTx/>
                    <a:latin typeface="+mn-lt"/>
                    <a:ea typeface="+mn-ea"/>
                    <a:cs typeface="+mn-ea"/>
                    <a:sym typeface="+mn-lt"/>
                  </a:rPr>
                  <a:t>68</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86" name="Line 40"/>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87" name="Line 41"/>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896" name="Group 42"/>
            <p:cNvGrpSpPr/>
            <p:nvPr/>
          </p:nvGrpSpPr>
          <p:grpSpPr>
            <a:xfrm>
              <a:off x="2338" y="2006"/>
              <a:ext cx="869" cy="218"/>
              <a:chOff x="1976" y="2813"/>
              <a:chExt cx="869" cy="218"/>
            </a:xfrm>
          </p:grpSpPr>
          <p:sp>
            <p:nvSpPr>
              <p:cNvPr id="104489" name="Rectangle 43"/>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folHlink"/>
                    </a:solidFill>
                    <a:effectLst/>
                    <a:uLnTx/>
                    <a:uFillTx/>
                    <a:latin typeface="+mn-lt"/>
                    <a:ea typeface="+mn-ea"/>
                    <a:cs typeface="+mn-ea"/>
                    <a:sym typeface="+mn-lt"/>
                  </a:rPr>
                  <a:t>55</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90" name="Line 44"/>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91" name="Line 45"/>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897" name="Group 46"/>
            <p:cNvGrpSpPr/>
            <p:nvPr/>
          </p:nvGrpSpPr>
          <p:grpSpPr>
            <a:xfrm>
              <a:off x="1573" y="2617"/>
              <a:ext cx="869" cy="218"/>
              <a:chOff x="1976" y="2813"/>
              <a:chExt cx="869" cy="218"/>
            </a:xfrm>
          </p:grpSpPr>
          <p:sp>
            <p:nvSpPr>
              <p:cNvPr id="104493" name="Rectangle 47"/>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66FF"/>
                    </a:solidFill>
                    <a:effectLst/>
                    <a:uLnTx/>
                    <a:uFillTx/>
                    <a:latin typeface="+mn-lt"/>
                    <a:ea typeface="+mn-ea"/>
                    <a:cs typeface="+mn-ea"/>
                    <a:sym typeface="+mn-lt"/>
                  </a:rPr>
                  <a:t>19</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94" name="Line 48"/>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95" name="Line 49"/>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898" name="Group 50"/>
            <p:cNvGrpSpPr/>
            <p:nvPr/>
          </p:nvGrpSpPr>
          <p:grpSpPr>
            <a:xfrm>
              <a:off x="2338" y="2617"/>
              <a:ext cx="869" cy="218"/>
              <a:chOff x="1976" y="2813"/>
              <a:chExt cx="869" cy="218"/>
            </a:xfrm>
          </p:grpSpPr>
          <p:sp>
            <p:nvSpPr>
              <p:cNvPr id="104497" name="Rectangle 51"/>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folHlink"/>
                    </a:solidFill>
                    <a:effectLst/>
                    <a:uLnTx/>
                    <a:uFillTx/>
                    <a:latin typeface="+mn-lt"/>
                    <a:ea typeface="+mn-ea"/>
                    <a:cs typeface="+mn-ea"/>
                    <a:sym typeface="+mn-lt"/>
                  </a:rPr>
                  <a:t>84</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98" name="Line 52"/>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499" name="Line 53"/>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899" name="Group 54"/>
            <p:cNvGrpSpPr/>
            <p:nvPr/>
          </p:nvGrpSpPr>
          <p:grpSpPr>
            <a:xfrm>
              <a:off x="1572" y="2875"/>
              <a:ext cx="869" cy="218"/>
              <a:chOff x="1976" y="2813"/>
              <a:chExt cx="869" cy="218"/>
            </a:xfrm>
          </p:grpSpPr>
          <p:sp>
            <p:nvSpPr>
              <p:cNvPr id="104501" name="Rectangle 55"/>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66FF"/>
                    </a:solidFill>
                    <a:effectLst/>
                    <a:uLnTx/>
                    <a:uFillTx/>
                    <a:latin typeface="+mn-lt"/>
                    <a:ea typeface="+mn-ea"/>
                    <a:cs typeface="+mn-ea"/>
                    <a:sym typeface="+mn-lt"/>
                  </a:rPr>
                  <a:t>20</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02" name="Line 56"/>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03" name="Line 57"/>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900" name="Group 58"/>
            <p:cNvGrpSpPr/>
            <p:nvPr/>
          </p:nvGrpSpPr>
          <p:grpSpPr>
            <a:xfrm>
              <a:off x="1583" y="3382"/>
              <a:ext cx="869" cy="218"/>
              <a:chOff x="1976" y="2813"/>
              <a:chExt cx="869" cy="218"/>
            </a:xfrm>
          </p:grpSpPr>
          <p:sp>
            <p:nvSpPr>
              <p:cNvPr id="104505" name="Rectangle 59"/>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66FF"/>
                    </a:solidFill>
                    <a:effectLst/>
                    <a:uLnTx/>
                    <a:uFillTx/>
                    <a:latin typeface="+mn-lt"/>
                    <a:ea typeface="+mn-ea"/>
                    <a:cs typeface="+mn-ea"/>
                    <a:sym typeface="+mn-lt"/>
                  </a:rPr>
                  <a:t>23</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06" name="Line 60"/>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07" name="Line 61"/>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901" name="Group 62"/>
            <p:cNvGrpSpPr/>
            <p:nvPr/>
          </p:nvGrpSpPr>
          <p:grpSpPr>
            <a:xfrm>
              <a:off x="2338" y="3382"/>
              <a:ext cx="869" cy="218"/>
              <a:chOff x="1976" y="2813"/>
              <a:chExt cx="869" cy="218"/>
            </a:xfrm>
          </p:grpSpPr>
          <p:sp>
            <p:nvSpPr>
              <p:cNvPr id="104509" name="Rectangle 63"/>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folHlink"/>
                    </a:solidFill>
                    <a:effectLst/>
                    <a:uLnTx/>
                    <a:uFillTx/>
                    <a:latin typeface="+mn-lt"/>
                    <a:ea typeface="+mn-ea"/>
                    <a:cs typeface="+mn-ea"/>
                    <a:sym typeface="+mn-lt"/>
                  </a:rPr>
                  <a:t>10</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10" name="Line 64"/>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11" name="Line 65"/>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grpSp>
          <p:nvGrpSpPr>
            <p:cNvPr id="122902" name="Group 66"/>
            <p:cNvGrpSpPr/>
            <p:nvPr/>
          </p:nvGrpSpPr>
          <p:grpSpPr>
            <a:xfrm>
              <a:off x="1583" y="3630"/>
              <a:ext cx="869" cy="218"/>
              <a:chOff x="1976" y="2813"/>
              <a:chExt cx="869" cy="218"/>
            </a:xfrm>
          </p:grpSpPr>
          <p:sp>
            <p:nvSpPr>
              <p:cNvPr id="104513" name="Rectangle 67"/>
              <p:cNvSpPr>
                <a:spLocks noChangeArrowheads="1"/>
              </p:cNvSpPr>
              <p:nvPr/>
            </p:nvSpPr>
            <p:spPr bwMode="auto">
              <a:xfrm>
                <a:off x="2234" y="2813"/>
                <a:ext cx="611" cy="21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rgbClr val="0066FF"/>
                    </a:solidFill>
                    <a:effectLst/>
                    <a:uLnTx/>
                    <a:uFillTx/>
                    <a:latin typeface="+mn-lt"/>
                    <a:ea typeface="+mn-ea"/>
                    <a:cs typeface="+mn-ea"/>
                    <a:sym typeface="+mn-lt"/>
                  </a:rPr>
                  <a:t>11</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14" name="Line 68"/>
              <p:cNvSpPr>
                <a:spLocks noChangeShapeType="1"/>
              </p:cNvSpPr>
              <p:nvPr/>
            </p:nvSpPr>
            <p:spPr bwMode="auto">
              <a:xfrm>
                <a:off x="2555" y="2813"/>
                <a:ext cx="0" cy="21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15" name="Line 69"/>
              <p:cNvSpPr>
                <a:spLocks noChangeShapeType="1"/>
              </p:cNvSpPr>
              <p:nvPr/>
            </p:nvSpPr>
            <p:spPr bwMode="auto">
              <a:xfrm>
                <a:off x="1976" y="2927"/>
                <a:ext cx="258"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28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04516" name="Text Box 70"/>
            <p:cNvSpPr txBox="1">
              <a:spLocks noChangeArrowheads="1"/>
            </p:cNvSpPr>
            <p:nvPr/>
          </p:nvSpPr>
          <p:spPr bwMode="auto">
            <a:xfrm>
              <a:off x="1362" y="184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17" name="Text Box 71"/>
            <p:cNvSpPr txBox="1">
              <a:spLocks noChangeArrowheads="1"/>
            </p:cNvSpPr>
            <p:nvPr/>
          </p:nvSpPr>
          <p:spPr bwMode="auto">
            <a:xfrm>
              <a:off x="1362" y="221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18" name="Text Box 72"/>
            <p:cNvSpPr txBox="1">
              <a:spLocks noChangeArrowheads="1"/>
            </p:cNvSpPr>
            <p:nvPr/>
          </p:nvSpPr>
          <p:spPr bwMode="auto">
            <a:xfrm>
              <a:off x="1362" y="2423"/>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19" name="Text Box 73"/>
            <p:cNvSpPr txBox="1">
              <a:spLocks noChangeArrowheads="1"/>
            </p:cNvSpPr>
            <p:nvPr/>
          </p:nvSpPr>
          <p:spPr bwMode="auto">
            <a:xfrm>
              <a:off x="1362" y="303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20" name="Text Box 74"/>
            <p:cNvSpPr txBox="1">
              <a:spLocks noChangeArrowheads="1"/>
            </p:cNvSpPr>
            <p:nvPr/>
          </p:nvSpPr>
          <p:spPr bwMode="auto">
            <a:xfrm>
              <a:off x="1362" y="3231"/>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21" name="Text Box 75"/>
            <p:cNvSpPr txBox="1">
              <a:spLocks noChangeArrowheads="1"/>
            </p:cNvSpPr>
            <p:nvPr/>
          </p:nvSpPr>
          <p:spPr bwMode="auto">
            <a:xfrm>
              <a:off x="1362" y="3810"/>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22" name="Text Box 76"/>
            <p:cNvSpPr txBox="1">
              <a:spLocks noChangeArrowheads="1"/>
            </p:cNvSpPr>
            <p:nvPr/>
          </p:nvSpPr>
          <p:spPr bwMode="auto">
            <a:xfrm>
              <a:off x="4497" y="161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23" name="Text Box 77"/>
            <p:cNvSpPr txBox="1">
              <a:spLocks noChangeArrowheads="1"/>
            </p:cNvSpPr>
            <p:nvPr/>
          </p:nvSpPr>
          <p:spPr bwMode="auto">
            <a:xfrm>
              <a:off x="2967" y="2010"/>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24" name="Text Box 78"/>
            <p:cNvSpPr txBox="1">
              <a:spLocks noChangeArrowheads="1"/>
            </p:cNvSpPr>
            <p:nvPr/>
          </p:nvSpPr>
          <p:spPr bwMode="auto">
            <a:xfrm>
              <a:off x="2956" y="2599"/>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25" name="Text Box 79"/>
            <p:cNvSpPr txBox="1">
              <a:spLocks noChangeArrowheads="1"/>
            </p:cNvSpPr>
            <p:nvPr/>
          </p:nvSpPr>
          <p:spPr bwMode="auto">
            <a:xfrm>
              <a:off x="2201" y="2868"/>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26" name="Text Box 80"/>
            <p:cNvSpPr txBox="1">
              <a:spLocks noChangeArrowheads="1"/>
            </p:cNvSpPr>
            <p:nvPr/>
          </p:nvSpPr>
          <p:spPr bwMode="auto">
            <a:xfrm>
              <a:off x="2956" y="337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27" name="Text Box 81"/>
            <p:cNvSpPr txBox="1">
              <a:spLocks noChangeArrowheads="1"/>
            </p:cNvSpPr>
            <p:nvPr/>
          </p:nvSpPr>
          <p:spPr bwMode="auto">
            <a:xfrm>
              <a:off x="2211" y="3624"/>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1" i="0" u="none" strike="noStrike" kern="1200" cap="none" spc="0" normalizeH="0" baseline="0" noProof="0">
                  <a:ln>
                    <a:noFill/>
                  </a:ln>
                  <a:solidFill>
                    <a:schemeClr val="tx1"/>
                  </a:solidFill>
                  <a:effectLst/>
                  <a:uLnTx/>
                  <a:uFillTx/>
                  <a:latin typeface="+mn-lt"/>
                  <a:ea typeface="+mn-ea"/>
                  <a:cs typeface="+mn-ea"/>
                  <a:sym typeface="+mn-lt"/>
                </a:rPr>
                <a:t>^</a:t>
              </a:r>
              <a:endParaRPr kumimoji="0" lang="en-US" altLang="zh-CN" sz="2000" b="1" i="0" u="none" strike="noStrike" kern="1200" cap="none" spc="0" normalizeH="0" baseline="0" noProof="0">
                <a:ln>
                  <a:noFill/>
                </a:ln>
                <a:solidFill>
                  <a:schemeClr val="tx1"/>
                </a:solidFill>
                <a:effectLst/>
                <a:uLnTx/>
                <a:uFillTx/>
                <a:latin typeface="+mn-lt"/>
                <a:ea typeface="+mn-ea"/>
                <a:cs typeface="+mn-ea"/>
                <a:sym typeface="+mn-lt"/>
              </a:endParaRPr>
            </a:p>
          </p:txBody>
        </p:sp>
      </p:grpSp>
      <p:sp>
        <p:nvSpPr>
          <p:cNvPr id="1028178" name="Text Box 82"/>
          <p:cNvSpPr txBox="1">
            <a:spLocks noChangeArrowheads="1"/>
          </p:cNvSpPr>
          <p:nvPr/>
        </p:nvSpPr>
        <p:spPr bwMode="auto">
          <a:xfrm>
            <a:off x="4265613" y="931863"/>
            <a:ext cx="4629150" cy="5207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1" i="0" u="none" strike="noStrike" kern="1200" cap="none" spc="0" normalizeH="0" baseline="0" noProof="0" dirty="0">
                <a:ln>
                  <a:noFill/>
                </a:ln>
                <a:solidFill>
                  <a:srgbClr val="FF3300"/>
                </a:solidFill>
                <a:effectLst/>
                <a:uLnTx/>
                <a:uFillTx/>
                <a:latin typeface="+mn-lt"/>
                <a:ea typeface="+mn-ea"/>
                <a:cs typeface="+mn-ea"/>
                <a:sym typeface="+mn-lt"/>
              </a:rPr>
              <a:t>ASL=(1*6+2*4+3+4)/12=1.75</a:t>
            </a:r>
            <a:endParaRPr kumimoji="0" lang="en-US" altLang="zh-CN" sz="2800" b="1" i="0" u="none" strike="noStrike" kern="1200" cap="none" spc="0" normalizeH="0" baseline="0" noProof="0" dirty="0">
              <a:ln>
                <a:noFill/>
              </a:ln>
              <a:solidFill>
                <a:srgbClr val="FF3300"/>
              </a:solidFill>
              <a:effectLst/>
              <a:uLnTx/>
              <a:uFillTx/>
              <a:latin typeface="+mn-lt"/>
              <a:ea typeface="+mn-ea"/>
              <a:cs typeface="+mn-ea"/>
              <a:sym typeface="+mn-lt"/>
            </a:endParaRPr>
          </a:p>
        </p:txBody>
      </p:sp>
      <p:sp>
        <p:nvSpPr>
          <p:cNvPr id="1028179" name="Rectangle 83"/>
          <p:cNvSpPr>
            <a:spLocks noChangeArrowheads="1"/>
          </p:cNvSpPr>
          <p:nvPr/>
        </p:nvSpPr>
        <p:spPr bwMode="auto">
          <a:xfrm>
            <a:off x="4211638" y="1547813"/>
            <a:ext cx="4738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楷体_GB2312" pitchFamily="49" charset="-122"/>
              </a:defRPr>
            </a:lvl1pPr>
            <a:lvl2pPr>
              <a:defRPr sz="2800" b="1">
                <a:solidFill>
                  <a:schemeClr val="tx1"/>
                </a:solidFill>
                <a:latin typeface="Times New Roman" panose="02020603050405020304" pitchFamily="18" charset="0"/>
                <a:ea typeface="楷体_GB2312" pitchFamily="49" charset="-122"/>
              </a:defRPr>
            </a:lvl2pPr>
            <a:lvl3pPr>
              <a:defRPr sz="2800" b="1">
                <a:solidFill>
                  <a:schemeClr val="tx1"/>
                </a:solidFill>
                <a:latin typeface="Times New Roman" panose="02020603050405020304" pitchFamily="18" charset="0"/>
                <a:ea typeface="楷体_GB2312" pitchFamily="49" charset="-122"/>
              </a:defRPr>
            </a:lvl3pPr>
            <a:lvl4pPr>
              <a:defRPr sz="2800" b="1">
                <a:solidFill>
                  <a:schemeClr val="tx1"/>
                </a:solidFill>
                <a:latin typeface="Times New Roman" panose="02020603050405020304" pitchFamily="18" charset="0"/>
                <a:ea typeface="楷体_GB2312" pitchFamily="49" charset="-122"/>
              </a:defRPr>
            </a:lvl4pPr>
            <a:lvl5pPr>
              <a:defRPr sz="2800" b="1">
                <a:solidFill>
                  <a:schemeClr val="tx1"/>
                </a:solidFill>
                <a:latin typeface="Times New Roman" panose="02020603050405020304" pitchFamily="18" charset="0"/>
                <a:ea typeface="楷体_GB2312" pitchFamily="49"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a:ln>
                  <a:noFill/>
                </a:ln>
                <a:solidFill>
                  <a:schemeClr val="tx1"/>
                </a:solidFill>
                <a:effectLst/>
                <a:uLnTx/>
                <a:uFillTx/>
                <a:latin typeface="+mn-lt"/>
                <a:ea typeface="+mn-ea"/>
                <a:cs typeface="+mn-ea"/>
                <a:sym typeface="+mn-lt"/>
              </a:rPr>
              <a:t>关键字</a:t>
            </a:r>
            <a:r>
              <a:rPr kumimoji="0" lang="en-US" altLang="zh-CN" sz="2000" b="0" i="0" u="none" strike="noStrike" kern="1200" cap="none" spc="0" normalizeH="0" baseline="0" noProof="0">
                <a:ln>
                  <a:noFill/>
                </a:ln>
                <a:solidFill>
                  <a:schemeClr val="tx1"/>
                </a:solidFill>
                <a:effectLst/>
                <a:uLnTx/>
                <a:uFillTx/>
                <a:latin typeface="+mn-lt"/>
                <a:ea typeface="+mn-ea"/>
                <a:cs typeface="+mn-ea"/>
                <a:sym typeface="+mn-lt"/>
              </a:rPr>
              <a:t>(19,14,23,1,68,20,84,27,55,11,10,79)</a:t>
            </a:r>
            <a:endParaRPr kumimoji="0" lang="en-US" altLang="zh-CN" sz="2000" b="0" i="0" u="none" strike="noStrike" kern="1200" cap="none" spc="0" normalizeH="0" baseline="0" noProof="0">
              <a:ln>
                <a:noFill/>
              </a:ln>
              <a:solidFill>
                <a:schemeClr val="tx1"/>
              </a:solidFill>
              <a:effectLst/>
              <a:uLnTx/>
              <a:uFillTx/>
              <a:latin typeface="+mn-lt"/>
              <a:ea typeface="+mn-ea"/>
              <a:cs typeface="+mn-ea"/>
              <a:sym typeface="+mn-lt"/>
            </a:endParaRPr>
          </a:p>
        </p:txBody>
      </p:sp>
      <p:sp>
        <p:nvSpPr>
          <p:cNvPr id="104530" name="Rectangle 84"/>
          <p:cNvSpPr>
            <a:spLocks noChangeArrowheads="1"/>
          </p:cNvSpPr>
          <p:nvPr/>
        </p:nvSpPr>
        <p:spPr bwMode="auto">
          <a:xfrm>
            <a:off x="815975" y="215900"/>
            <a:ext cx="32432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rPr>
              <a:t>哈希表的查找</a:t>
            </a:r>
            <a:endParaRPr kumimoji="0" lang="zh-CN" altLang="en-US" sz="2800" b="0" i="0" u="none" strike="noStrike" kern="1200" cap="none" spc="0" normalizeH="0" baseline="0" noProof="0" dirty="0">
              <a:ln>
                <a:noFill/>
              </a:ln>
              <a:solidFill>
                <a:schemeClr val="bg1"/>
              </a:solidFill>
              <a:effectLst/>
              <a:uLnTx/>
              <a:uFillTx/>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28179">
                                            <p:txEl>
                                              <p:charRg st="0" end="40"/>
                                            </p:txEl>
                                          </p:spTgt>
                                        </p:tgtEl>
                                        <p:attrNameLst>
                                          <p:attrName>style.visibility</p:attrName>
                                        </p:attrNameLst>
                                      </p:cBhvr>
                                      <p:to>
                                        <p:strVal val="visible"/>
                                      </p:to>
                                    </p:set>
                                    <p:animEffect transition="in" filter="box(out)">
                                      <p:cBhvr>
                                        <p:cTn id="7" dur="500"/>
                                        <p:tgtEl>
                                          <p:spTgt spid="1028179">
                                            <p:txEl>
                                              <p:charRg st="0" end="4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28100">
                                            <p:txEl>
                                              <p:charRg st="0" end="15"/>
                                            </p:txEl>
                                          </p:spTgt>
                                        </p:tgtEl>
                                        <p:attrNameLst>
                                          <p:attrName>style.visibility</p:attrName>
                                        </p:attrNameLst>
                                      </p:cBhvr>
                                      <p:to>
                                        <p:strVal val="visible"/>
                                      </p:to>
                                    </p:set>
                                    <p:anim calcmode="lin" valueType="num">
                                      <p:cBhvr additive="base">
                                        <p:cTn id="12" dur="500" fill="hold"/>
                                        <p:tgtEl>
                                          <p:spTgt spid="1028100">
                                            <p:txEl>
                                              <p:charRg st="0" end="15"/>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028100">
                                            <p:txEl>
                                              <p:charRg st="0" end="1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WHOOSH.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028178"/>
                                        </p:tgtEl>
                                        <p:attrNameLst>
                                          <p:attrName>style.visibility</p:attrName>
                                        </p:attrNameLst>
                                      </p:cBhvr>
                                      <p:to>
                                        <p:strVal val="visible"/>
                                      </p:to>
                                    </p:set>
                                    <p:animEffect transition="in" filter="box(in)">
                                      <p:cBhvr>
                                        <p:cTn id="30" dur="500"/>
                                        <p:tgtEl>
                                          <p:spTgt spid="1028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28100" grpId="0" build="p"/>
      <p:bldP spid="1028178" grpId="0"/>
      <p:bldP spid="102817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
          <p:cNvSpPr>
            <a:spLocks noGrp="1"/>
          </p:cNvSpPr>
          <p:nvPr>
            <p:ph type="title"/>
          </p:nvPr>
        </p:nvSpPr>
        <p:spPr>
          <a:xfrm>
            <a:off x="844550" y="236538"/>
            <a:ext cx="6400800" cy="455612"/>
          </a:xfrm>
        </p:spPr>
        <p:txBody>
          <a:bodyPr vert="horz" wrap="square" lIns="91440" tIns="45720" rIns="91440" bIns="45720" anchor="ctr" anchorCtr="0"/>
          <a:p>
            <a:r>
              <a:rPr lang="zh-CN" altLang="en-US" dirty="0"/>
              <a:t>散列查找的实现</a:t>
            </a:r>
            <a:endParaRPr lang="zh-CN" altLang="en-US" dirty="0"/>
          </a:p>
        </p:txBody>
      </p:sp>
      <p:sp>
        <p:nvSpPr>
          <p:cNvPr id="5" name="动作按钮: 前进或下一项 4">
            <a:hlinkClick r:id="rId1" action="ppaction://hlinkfile" highlightClick="1"/>
          </p:cNvPr>
          <p:cNvSpPr/>
          <p:nvPr/>
        </p:nvSpPr>
        <p:spPr bwMode="auto">
          <a:xfrm>
            <a:off x="3563938" y="268288"/>
            <a:ext cx="701675" cy="392113"/>
          </a:xfrm>
          <a:prstGeom prst="actionButtonForwardNex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dk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1" lang="zh-CN" altLang="en-US" sz="2800" b="0" i="0" u="none" strike="noStrike" kern="1200" cap="none" spc="0" normalizeH="0" baseline="0" noProof="0" dirty="0">
              <a:ln>
                <a:noFill/>
              </a:ln>
              <a:solidFill>
                <a:schemeClr val="tx1"/>
              </a:solidFill>
              <a:effectLst/>
              <a:uLnTx/>
              <a:uFillTx/>
              <a:latin typeface="+mn-lt"/>
              <a:ea typeface="仿宋_GB2312" panose="02010609030101010101" pitchFamily="49" charset="-122"/>
              <a:cs typeface="+mn-cs"/>
            </a:endParaRPr>
          </a:p>
        </p:txBody>
      </p:sp>
      <p:sp>
        <p:nvSpPr>
          <p:cNvPr id="6" name="矩形 5"/>
          <p:cNvSpPr/>
          <p:nvPr/>
        </p:nvSpPr>
        <p:spPr>
          <a:xfrm>
            <a:off x="107950" y="725488"/>
            <a:ext cx="8729663" cy="563118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int SearchHash(HashTable HT[],int key){</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//在哈希表HT中查找关键字为key的元素，若查找成功，返回哈希表的单元标号，否则返回-1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int H0=H(key);     	    //根据哈希函数H（key）计算哈希地址</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if (HT[H0].key==NULLKEY) return -1;//若单元H0为空，则所查不到</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else if (HT[H0].key==key) return H0;	//若单元H0中元素的关键字为key，则查找成功</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else{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for(int i=1;i&lt;m;++i){                </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Hi=(H0+i)%m;    //按照线性探测法计算下一个哈希地址Hi</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if (HT[Hi].key==NULLKEY) return -1;//若单元Hi为空，则所查元素不存在</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else if (HT[Hi].key==key) return Hi; //若单元Hi中元素的关键字为key，则查找成功</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}//for</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return -1;</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  }//else</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mn-ea"/>
                <a:ea typeface="+mn-ea"/>
                <a:cs typeface="+mn-cs"/>
              </a:rPr>
              <a:t>}//SearchHash</a:t>
            </a:r>
            <a:endParaRPr kumimoji="0" lang="zh-CN" altLang="en-US" sz="2000" b="0" i="0" u="none" strike="noStrike" kern="1200" cap="none" spc="0" normalizeH="0" baseline="0" noProof="0" dirty="0">
              <a:ln>
                <a:noFill/>
              </a:ln>
              <a:solidFill>
                <a:schemeClr val="tx1"/>
              </a:solidFill>
              <a:effectLst/>
              <a:uLnTx/>
              <a:uFillTx/>
              <a:latin typeface="+mn-ea"/>
              <a:ea typeface="+mn-ea"/>
              <a:cs typeface="+mn-cs"/>
            </a:endParaRPr>
          </a:p>
        </p:txBody>
      </p:sp>
      <p:sp>
        <p:nvSpPr>
          <p:cNvPr id="123909" name="矩形 6"/>
          <p:cNvSpPr/>
          <p:nvPr/>
        </p:nvSpPr>
        <p:spPr>
          <a:xfrm>
            <a:off x="5219700" y="5013325"/>
            <a:ext cx="4321175" cy="1938338"/>
          </a:xfrm>
          <a:prstGeom prst="rect">
            <a:avLst/>
          </a:prstGeom>
          <a:noFill/>
          <a:ln w="9525">
            <a:noFill/>
          </a:ln>
        </p:spPr>
        <p:txBody>
          <a:bodyPr>
            <a:spAutoFit/>
          </a:bodyPr>
          <a:lstStyle>
            <a:lvl1pPr indent="538480" algn="l" rtl="0" eaLnBrk="0" fontAlgn="base" hangingPunct="0">
              <a:lnSpc>
                <a:spcPct val="130000"/>
              </a:lnSpc>
              <a:spcBef>
                <a:spcPct val="0"/>
              </a:spcBef>
              <a:spcAft>
                <a:spcPct val="0"/>
              </a:spcAft>
              <a:defRPr sz="2400" b="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stStyle>
          <a:p>
            <a:pPr lvl="0" indent="0">
              <a:lnSpc>
                <a:spcPct val="100000"/>
              </a:lnSpc>
              <a:buNone/>
            </a:pPr>
            <a:r>
              <a:rPr lang="zh-CN" altLang="en-US" sz="2000" dirty="0">
                <a:ea typeface="楷体_GB2312"/>
              </a:rPr>
              <a:t>int H(int key)</a:t>
            </a:r>
            <a:endParaRPr lang="zh-CN" altLang="en-US" sz="2000" dirty="0">
              <a:ea typeface="楷体_GB2312"/>
            </a:endParaRPr>
          </a:p>
          <a:p>
            <a:pPr lvl="0" indent="0">
              <a:lnSpc>
                <a:spcPct val="100000"/>
              </a:lnSpc>
              <a:buNone/>
            </a:pPr>
            <a:r>
              <a:rPr lang="zh-CN" altLang="en-US" sz="2000" dirty="0">
                <a:ea typeface="楷体_GB2312"/>
              </a:rPr>
              <a:t>{</a:t>
            </a:r>
            <a:endParaRPr lang="zh-CN" altLang="en-US" sz="2000" dirty="0">
              <a:ea typeface="楷体_GB2312"/>
            </a:endParaRPr>
          </a:p>
          <a:p>
            <a:pPr lvl="0" indent="0">
              <a:lnSpc>
                <a:spcPct val="100000"/>
              </a:lnSpc>
              <a:buNone/>
            </a:pPr>
            <a:r>
              <a:rPr lang="zh-CN" altLang="en-US" sz="2000" dirty="0">
                <a:ea typeface="楷体_GB2312"/>
              </a:rPr>
              <a:t>	int result;</a:t>
            </a:r>
            <a:endParaRPr lang="zh-CN" altLang="en-US" sz="2000" dirty="0">
              <a:ea typeface="楷体_GB2312"/>
            </a:endParaRPr>
          </a:p>
          <a:p>
            <a:pPr lvl="0" indent="0">
              <a:lnSpc>
                <a:spcPct val="100000"/>
              </a:lnSpc>
              <a:buNone/>
            </a:pPr>
            <a:r>
              <a:rPr lang="zh-CN" altLang="en-US" sz="2000" dirty="0">
                <a:ea typeface="楷体_GB2312"/>
              </a:rPr>
              <a:t>	result=key%13;</a:t>
            </a:r>
            <a:endParaRPr lang="zh-CN" altLang="en-US" sz="2000" dirty="0">
              <a:ea typeface="楷体_GB2312"/>
            </a:endParaRPr>
          </a:p>
          <a:p>
            <a:pPr lvl="0" indent="0">
              <a:lnSpc>
                <a:spcPct val="100000"/>
              </a:lnSpc>
              <a:buNone/>
            </a:pPr>
            <a:r>
              <a:rPr lang="zh-CN" altLang="en-US" sz="2000" dirty="0">
                <a:ea typeface="楷体_GB2312"/>
              </a:rPr>
              <a:t>	return result;</a:t>
            </a:r>
            <a:endParaRPr lang="zh-CN" altLang="en-US" sz="2000" dirty="0">
              <a:ea typeface="楷体_GB2312"/>
            </a:endParaRPr>
          </a:p>
          <a:p>
            <a:pPr lvl="0" indent="0">
              <a:lnSpc>
                <a:spcPct val="100000"/>
              </a:lnSpc>
              <a:buNone/>
            </a:pPr>
            <a:r>
              <a:rPr lang="zh-CN" altLang="en-US" sz="2000" dirty="0">
                <a:ea typeface="楷体_GB2312"/>
              </a:rPr>
              <a:t>} </a:t>
            </a:r>
            <a:endParaRPr lang="zh-CN" altLang="en-US" sz="2000" dirty="0">
              <a:ea typeface="楷体_GB2312"/>
            </a:endParaRPr>
          </a:p>
        </p:txBody>
      </p:sp>
    </p:spTree>
  </p:cSld>
  <p:clrMapOvr>
    <a:masterClrMapping/>
  </p:clrMapOvr>
</p:sld>
</file>

<file path=ppt/tags/tag1.xml><?xml version="1.0" encoding="utf-8"?>
<p:tagLst xmlns:p="http://schemas.openxmlformats.org/presentationml/2006/main">
  <p:tag name="commondata" val="eyJoZGlkIjoiODAxZWQyMzlmZTYxYWY0NmU0OTliZjA4MGFlOWI3ODYifQ=="/>
</p:tagLst>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o0wogij3">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o0wogij3">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17993</Words>
  <Application>WPS 演示</Application>
  <PresentationFormat>全屏显示(4:3)</PresentationFormat>
  <Paragraphs>1953</Paragraphs>
  <Slides>113</Slides>
  <Notes>12</Notes>
  <HiddenSlides>0</HiddenSlides>
  <MMClips>0</MMClips>
  <ScaleCrop>false</ScaleCrop>
  <HeadingPairs>
    <vt:vector size="8" baseType="variant">
      <vt:variant>
        <vt:lpstr>已用的字体</vt:lpstr>
      </vt:variant>
      <vt:variant>
        <vt:i4>25</vt:i4>
      </vt:variant>
      <vt:variant>
        <vt:lpstr>主题</vt:lpstr>
      </vt:variant>
      <vt:variant>
        <vt:i4>2</vt:i4>
      </vt:variant>
      <vt:variant>
        <vt:lpstr>嵌入 OLE 服务器</vt:lpstr>
      </vt:variant>
      <vt:variant>
        <vt:i4>8</vt:i4>
      </vt:variant>
      <vt:variant>
        <vt:lpstr>幻灯片标题</vt:lpstr>
      </vt:variant>
      <vt:variant>
        <vt:i4>113</vt:i4>
      </vt:variant>
    </vt:vector>
  </HeadingPairs>
  <TitlesOfParts>
    <vt:vector size="148" baseType="lpstr">
      <vt:lpstr>Arial</vt:lpstr>
      <vt:lpstr>宋体</vt:lpstr>
      <vt:lpstr>Wingdings</vt:lpstr>
      <vt:lpstr>Times New Roman</vt:lpstr>
      <vt:lpstr>楷体_GB2312</vt:lpstr>
      <vt:lpstr>新宋体</vt:lpstr>
      <vt:lpstr>仿宋_GB2312</vt:lpstr>
      <vt:lpstr>仿宋</vt:lpstr>
      <vt:lpstr>微软雅黑</vt:lpstr>
      <vt:lpstr>楷体_GB2312</vt:lpstr>
      <vt:lpstr>华文新魏</vt:lpstr>
      <vt:lpstr>华文行楷</vt:lpstr>
      <vt:lpstr>Symbol</vt:lpstr>
      <vt:lpstr>Arial Unicode MS</vt:lpstr>
      <vt:lpstr>仿宋_GB2312</vt:lpstr>
      <vt:lpstr>ZapfDingbats</vt:lpstr>
      <vt:lpstr>Calibri</vt:lpstr>
      <vt:lpstr>Gill Sans</vt:lpstr>
      <vt:lpstr>Calibri</vt:lpstr>
      <vt:lpstr>PMingLiU</vt:lpstr>
      <vt:lpstr>b</vt:lpstr>
      <vt:lpstr>ksdb</vt:lpstr>
      <vt:lpstr>Gill Sans MT</vt:lpstr>
      <vt:lpstr>MingLiU</vt:lpstr>
      <vt:lpstr>PMingLiU-ExtB</vt:lpstr>
      <vt:lpstr>1_默认设计模板</vt:lpstr>
      <vt:lpstr>默认设计模板</vt:lpstr>
      <vt:lpstr>Equation.3</vt:lpstr>
      <vt:lpstr>Equation.3</vt:lpstr>
      <vt:lpstr>Photoshop.Image.5</vt:lpstr>
      <vt:lpstr>Photoshop.Image.5</vt:lpstr>
      <vt:lpstr>Equation.3</vt:lpstr>
      <vt:lpstr>Equation.3</vt:lpstr>
      <vt:lpstr>Equation.3</vt:lpstr>
      <vt:lpstr>Equation.3</vt:lpstr>
      <vt:lpstr>PowerPoint 演示文稿</vt:lpstr>
      <vt:lpstr>PowerPoint 演示文稿</vt:lpstr>
      <vt:lpstr>PowerPoint 演示文稿</vt:lpstr>
      <vt:lpstr>教学内容</vt:lpstr>
      <vt:lpstr>教学目标</vt:lpstr>
      <vt:lpstr>PowerPoint 演示文稿</vt:lpstr>
      <vt:lpstr>查找的基本概念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二叉排序树的插入</vt:lpstr>
      <vt:lpstr>PowerPoint 演示文稿</vt:lpstr>
      <vt:lpstr>练习</vt:lpstr>
      <vt:lpstr>PowerPoint 演示文稿</vt:lpstr>
      <vt:lpstr>二叉排序树的生成</vt:lpstr>
      <vt:lpstr>PowerPoint 演示文稿</vt:lpstr>
      <vt:lpstr>(1)、删除结点为叶子结点</vt:lpstr>
      <vt:lpstr>(1)、删除结点为叶子结点</vt:lpstr>
      <vt:lpstr>(2)、删除的节点只有左子树的情况</vt:lpstr>
      <vt:lpstr>(3)、删除的节点只有右子树的情况</vt:lpstr>
      <vt:lpstr>(4)、删除的节点既有左子树也有右子树的情况</vt:lpstr>
      <vt:lpstr>PowerPoint 演示文稿</vt:lpstr>
      <vt:lpstr>PowerPoint 演示文稿</vt:lpstr>
      <vt:lpstr>PowerPoint 演示文稿</vt:lpstr>
      <vt:lpstr>PowerPoint 演示文稿</vt:lpstr>
      <vt:lpstr>PowerPoint 演示文稿</vt:lpstr>
      <vt:lpstr>二叉排序树节点的删除</vt:lpstr>
      <vt:lpstr>PowerPoint 演示文稿</vt:lpstr>
      <vt:lpstr>PowerPoint 演示文稿</vt:lpstr>
      <vt:lpstr>PowerPoint 演示文稿</vt:lpstr>
      <vt:lpstr>PowerPoint 演示文稿</vt:lpstr>
      <vt:lpstr>PowerPoint 演示文稿</vt:lpstr>
      <vt:lpstr>课后作业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再哈希法与建立公共溢出区法</vt:lpstr>
      <vt:lpstr>PowerPoint 演示文稿</vt:lpstr>
      <vt:lpstr>PowerPoint 演示文稿</vt:lpstr>
      <vt:lpstr>PowerPoint 演示文稿</vt:lpstr>
      <vt:lpstr>散列查找的实现</vt:lpstr>
      <vt:lpstr>PowerPoint 演示文稿</vt:lpstr>
      <vt:lpstr>随堂练习</vt:lpstr>
      <vt:lpstr>PowerPoint 演示文稿</vt:lpstr>
      <vt:lpstr>PowerPoint 演示文稿</vt:lpstr>
      <vt:lpstr>PowerPoint 演示文稿</vt:lpstr>
      <vt:lpstr>PowerPoint 演示文稿</vt:lpstr>
      <vt:lpstr>哈希表应用举例</vt:lpstr>
      <vt:lpstr>小结</vt:lpstr>
      <vt:lpstr>PowerPoint 演示文稿</vt:lpstr>
      <vt:lpstr>PowerPoint 演示文稿</vt:lpstr>
      <vt:lpstr>PowerPoint 演示文稿</vt:lpstr>
      <vt:lpstr>PowerPoint 演示文稿</vt:lpstr>
      <vt:lpstr>课后作业</vt:lpstr>
      <vt:lpstr>课后作业</vt:lpstr>
    </vt:vector>
  </TitlesOfParts>
  <Company>bjfu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cyuyan</dc:title>
  <dc:creator>lidongmei</dc:creator>
  <cp:lastModifiedBy>dlmuhf</cp:lastModifiedBy>
  <cp:revision>1236</cp:revision>
  <cp:lastPrinted>2020-05-10T13:47:00Z</cp:lastPrinted>
  <dcterms:created xsi:type="dcterms:W3CDTF">1996-07-15T15:40:00Z</dcterms:created>
  <dcterms:modified xsi:type="dcterms:W3CDTF">2024-02-22T06:24:27Z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2052-12.1.0.15946</vt:lpwstr>
  </property>
  <property fmtid="{D5CDD505-2E9C-101B-9397-08002B2CF9AE}" pid="3" name="ICV">
    <vt:lpwstr>CC508A9FC48F4222B726F93C966BA0BA_13</vt:lpwstr>
  </property>
</Properties>
</file>