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8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49C6-4025-4BEF-8642-C57F5EDFE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B5CE6-56E2-4D2F-ACCE-FB2CDC12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BE80-E25B-40C1-AFFA-FD42EFE5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4584-370E-4EC7-B2F7-7EE0037B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ED8F-99A2-40BB-A5BA-B9B74E7B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F59B-2EEF-4D94-AEF0-3E1593F7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B3B2A-5C5B-4DC5-91F7-313044C0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0D45-20CC-4E5E-983F-2F52343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7ABB-FA27-4F0F-8524-A9B62EBD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2AD7-E322-4832-9E7C-2825A8AE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5D5FE-BC9C-427E-A46F-EA095AA4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AC43C-31AA-4BA2-ACE4-33E3EB04F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2AD3-B82D-4E1A-99AE-2D5E4737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6CD3-084D-4EA9-B98E-37CCD9F8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8598-2073-4483-9CEA-FFF5C93A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B2A3-8622-4478-A74C-B258E91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CCF9-0C6B-4AFC-9833-E2220753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C8A5-70E7-4241-BBDE-59FE7F0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6013-35A7-49F8-B849-5A46C4EA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E833-857F-4008-AADA-24274B60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5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FC39-F0E7-4513-B88A-147DDB17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F7D1-8737-47F0-B175-6DD77D67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8EE3-4B98-4C54-9DD2-18EB6121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7238-7A4A-4661-B3F8-EBC6500F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6795-6F6B-4B74-886D-2F7D8A88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5838-2B9F-4CE4-A21C-4399A496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5A0-E308-4BC3-9133-5A4708281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76873-B374-4D01-B68B-7DA04A6E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A805-C59D-4D88-8D7C-05D2BBF4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B4BFC-D2D2-4EDA-8B4C-C5A91DA2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80F04-D7A9-4069-9EAE-20DC278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4C9-0318-46C2-94F3-0475409B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3AFC-1971-4C42-B735-99325CB8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8403-1699-4E9E-BB8C-6383A4866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5E170-B1C7-45C4-9449-60AC9B3CE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41262-BDA5-4DAF-9501-E29C781E4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11C5F-2666-4E27-8BB3-A43633EB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50804-FA81-430E-BCFD-E151CC9E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F8911-9F79-4BDA-BC44-CE177292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8DBA-6D0A-49F7-85BF-6F4F6FBE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C214D-3B5C-4A15-A077-5C9B18A5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5C57B-4E4B-4A59-B0EB-77BA7BF1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D9310-D972-4A52-B0C9-B39862C9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BF684-4525-44DA-830F-B67E5FB6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548CD-BD97-4459-B9B9-B64E517D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F1259-B55E-4BE5-A823-F4498C9F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7E23-10B4-45F1-A1ED-CE985D0F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6E5E-755B-4B5A-AE29-DF47E95D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11231-FDA4-4023-B79A-16610214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1927-9C45-4B22-BED1-D70DB657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79E1-E739-4DD0-A006-783F338D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43346-FFA7-4296-853E-8A873EC9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6856-87A7-40E0-A747-E7682170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24877-E1CC-418F-8735-C03BCFED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6425-201B-40B9-A538-6E823D7E4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1C63-1241-4BC4-B1BC-DA39EDD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192B-C47C-476E-A80B-3CDE1B89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9AF17-2073-4D29-92FF-F5F6BDAF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EAD6-F7D8-4BA5-8F25-5993444C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FC7-5F05-40C6-BBB5-1AD6C60E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3D8A-C94F-490A-A2AF-06661C26E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9594-35EC-4A0C-8E77-1E70B8256F72}" type="datetimeFigureOut">
              <a:rPr lang="en-US" smtClean="0"/>
              <a:t>02/21/20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4E56-9D38-4EBB-83A4-7D9A3C4E0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FECF-8021-463A-93FC-6753C9779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F48E-DC10-467B-B493-A98B4B1B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B4_WIPE7vo" TargetMode="External"/><Relationship Id="rId2" Type="http://schemas.openxmlformats.org/officeDocument/2006/relationships/hyperlink" Target="https://www.androidpolice.com/2016/07/04/huawei-publishes-implied-p9-camera-sample-but-exif-data-reveals-4500-camera-took-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s.statcounter.com/vendor-market-share/mobile/sri-lank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39D5-1728-4E6B-A250-CBA50AE0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551" y="1895551"/>
            <a:ext cx="11260898" cy="158095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</a:rPr>
              <a:t>SMARTPHONE PURCHASE ASSISTANCE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F73FB-D90E-4DF6-B318-D711C6DB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640"/>
            <a:ext cx="9144000" cy="9449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by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1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DIRISOORIYA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G</a:t>
            </a:r>
            <a:r>
              <a:rPr lang="en-US" sz="1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AMAGE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E</a:t>
            </a:r>
            <a:r>
              <a:rPr lang="en-US" sz="1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RANDA</a:t>
            </a:r>
            <a:endParaRPr lang="en-US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981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D057-F7BB-4D5A-BD94-F7EDA679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b="1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PROBLEM STATEMENT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DF44-8FC6-47CB-A294-7D42C0FF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prstClr val="black"/>
                </a:solidFill>
              </a:rPr>
              <a:t>The Sri Lankan </a:t>
            </a:r>
            <a:r>
              <a:rPr lang="en-US" dirty="0">
                <a:solidFill>
                  <a:prstClr val="black"/>
                </a:solidFill>
              </a:rPr>
              <a:t>smartphone consumers lack the awareness of the availability of the best “bang-for-the-buck” smartphones because of,</a:t>
            </a:r>
            <a:endParaRPr lang="en-GB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the marketing misguidances (</a:t>
            </a:r>
            <a:r>
              <a:rPr lang="en-US" dirty="0">
                <a:solidFill>
                  <a:prstClr val="black"/>
                </a:solidFill>
                <a:hlinkClick r:id="rId2"/>
              </a:rPr>
              <a:t>Huawei’s fake photo in ad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brand-name hypnosis (</a:t>
            </a:r>
            <a:r>
              <a:rPr lang="en-US" dirty="0">
                <a:solidFill>
                  <a:prstClr val="black"/>
                </a:solidFill>
                <a:hlinkClick r:id="rId3"/>
              </a:rPr>
              <a:t>Apple’s eco-system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>
                <a:solidFill>
                  <a:prstClr val="black"/>
                </a:solidFill>
                <a:hlinkClick r:id="rId4"/>
              </a:rPr>
              <a:t>Smartphone market share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the lack of knowledge about updated technology</a:t>
            </a: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The price of the same smartphone is varied by a huge gap among each smartphone vendor.</a:t>
            </a:r>
          </a:p>
          <a:p>
            <a:r>
              <a:rPr lang="en-US" b="1" dirty="0">
                <a:solidFill>
                  <a:prstClr val="black"/>
                </a:solidFill>
              </a:rPr>
              <a:t>People need a method to identify the best value for their budget when buying a smartphone.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3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C33649-5C89-474C-8B2C-B3A56B26A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58" y="1027635"/>
            <a:ext cx="2879083" cy="479847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71F297-876D-4E9B-B578-A4CD6F20E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44" y="1025506"/>
            <a:ext cx="2880360" cy="4800600"/>
          </a:xfrm>
          <a:prstGeom prst="rect">
            <a:avLst/>
          </a:prstGeom>
        </p:spPr>
      </p:pic>
      <p:pic>
        <p:nvPicPr>
          <p:cNvPr id="3" name="Picture 2" descr="A close up of a cell phone&#10;&#10;Description automatically generated">
            <a:extLst>
              <a:ext uri="{FF2B5EF4-FFF2-40B4-BE49-F238E27FC236}">
                <a16:creationId xmlns:a16="http://schemas.microsoft.com/office/drawing/2014/main" id="{112F9819-563F-4B5F-B167-E524D63C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394" y="1025506"/>
            <a:ext cx="2880360" cy="4800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AD71CF-ACBB-4B45-B823-98A8B1D62C44}"/>
              </a:ext>
            </a:extLst>
          </p:cNvPr>
          <p:cNvSpPr txBox="1"/>
          <p:nvPr/>
        </p:nvSpPr>
        <p:spPr>
          <a:xfrm>
            <a:off x="658470" y="6314303"/>
            <a:ext cx="35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Dialcom’s</a:t>
            </a:r>
            <a:r>
              <a:rPr lang="en-GB" b="1" dirty="0"/>
              <a:t> Pricing </a:t>
            </a:r>
            <a:r>
              <a:rPr lang="en-GB" sz="1200" b="1" dirty="0"/>
              <a:t>(Dialcom, 2020)</a:t>
            </a:r>
            <a:endParaRPr 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DF5FA-A4C4-474B-8749-6E50BBE3E1BB}"/>
              </a:ext>
            </a:extLst>
          </p:cNvPr>
          <p:cNvSpPr txBox="1"/>
          <p:nvPr/>
        </p:nvSpPr>
        <p:spPr>
          <a:xfrm>
            <a:off x="4326883" y="6314303"/>
            <a:ext cx="35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Celltronics’ Pricing </a:t>
            </a:r>
            <a:r>
              <a:rPr lang="en-GB" sz="1200" b="1" dirty="0"/>
              <a:t>(Celltronics, 2020)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483D4-809A-4980-8A81-83EDEF4696AB}"/>
              </a:ext>
            </a:extLst>
          </p:cNvPr>
          <p:cNvSpPr txBox="1"/>
          <p:nvPr/>
        </p:nvSpPr>
        <p:spPr>
          <a:xfrm>
            <a:off x="8010300" y="6314303"/>
            <a:ext cx="35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Techmart’s</a:t>
            </a:r>
            <a:r>
              <a:rPr lang="en-GB" b="1" dirty="0"/>
              <a:t> Pricing </a:t>
            </a:r>
            <a:r>
              <a:rPr lang="en-GB" sz="1200" b="1" dirty="0"/>
              <a:t>(Techmart, 2020)</a:t>
            </a:r>
            <a:endParaRPr lang="en-US" sz="1400" b="1" dirty="0"/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20ADB618-829E-4CDD-B3A5-EAB29A8121FC}"/>
              </a:ext>
            </a:extLst>
          </p:cNvPr>
          <p:cNvSpPr/>
          <p:nvPr/>
        </p:nvSpPr>
        <p:spPr>
          <a:xfrm>
            <a:off x="3845560" y="2968606"/>
            <a:ext cx="914400" cy="9144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751D6A32-B100-4566-A90B-81B024B8DCA9}"/>
              </a:ext>
            </a:extLst>
          </p:cNvPr>
          <p:cNvSpPr/>
          <p:nvPr/>
        </p:nvSpPr>
        <p:spPr>
          <a:xfrm>
            <a:off x="7553097" y="2968606"/>
            <a:ext cx="914400" cy="914400"/>
          </a:xfrm>
          <a:prstGeom prst="chevron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485E-3CDF-48AE-ADC2-943D58A3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b="1" dirty="0">
                <a:solidFill>
                  <a:prstClr val="black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THE REQUIREMENTS SPECIFICATION</a:t>
            </a:r>
            <a:endParaRPr lang="en-US" sz="5400" b="1" dirty="0">
              <a:solidFill>
                <a:prstClr val="black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75E4-6AFE-4FB0-B2F1-27D8A451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Functional</a:t>
            </a:r>
          </a:p>
          <a:p>
            <a:r>
              <a:rPr lang="en-US" dirty="0"/>
              <a:t>To allow the consumer to search for a mobile phone using his/her budget.</a:t>
            </a:r>
          </a:p>
          <a:p>
            <a:r>
              <a:rPr lang="en-US" dirty="0"/>
              <a:t>To provide the consumer with the best smartphone for the budget.</a:t>
            </a:r>
          </a:p>
          <a:p>
            <a:r>
              <a:rPr lang="en-US" dirty="0"/>
              <a:t>To allow the consumer to identify the main aspects to look for when buying a smartphone.</a:t>
            </a:r>
          </a:p>
          <a:p>
            <a:r>
              <a:rPr lang="en-US" dirty="0"/>
              <a:t>To allow consumers to view details of a specific mobile phone.</a:t>
            </a:r>
          </a:p>
          <a:p>
            <a:r>
              <a:rPr lang="en-US" dirty="0"/>
              <a:t>To allow the consumer to view the smartphones categorized according to brand names and latest smartphones.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Non-functional</a:t>
            </a:r>
          </a:p>
          <a:p>
            <a:r>
              <a:rPr lang="en-US" dirty="0"/>
              <a:t>To be responsive for a greater user-experience.</a:t>
            </a:r>
          </a:p>
          <a:p>
            <a:r>
              <a:rPr lang="en-US" dirty="0"/>
              <a:t>To be user-friendly for the average consumer (free of complicated UI components).</a:t>
            </a:r>
          </a:p>
        </p:txBody>
      </p:sp>
    </p:spTree>
    <p:extLst>
      <p:ext uri="{BB962C8B-B14F-4D97-AF65-F5344CB8AC3E}">
        <p14:creationId xmlns:p14="http://schemas.microsoft.com/office/powerpoint/2010/main" val="22237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5194F-B499-4A4C-945D-E9C5FD6A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COMPONENT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C5E-BA28-4F1B-B26C-1EDC76C4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DF612-4086-4F2A-B30F-31AA00E497BA}"/>
              </a:ext>
            </a:extLst>
          </p:cNvPr>
          <p:cNvSpPr txBox="1"/>
          <p:nvPr/>
        </p:nvSpPr>
        <p:spPr>
          <a:xfrm>
            <a:off x="2870887" y="1259175"/>
            <a:ext cx="6450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/>
              <a:t>Thank You!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93050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222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SMARTPHONE PURCHASE ASSISTANCE SYSTEM</vt:lpstr>
      <vt:lpstr>PROBLEM STATEMENT</vt:lpstr>
      <vt:lpstr>PowerPoint Presentation</vt:lpstr>
      <vt:lpstr>THE REQUIREMENTS SPECIFICATION</vt:lpstr>
      <vt:lpstr>THE COMPONENT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TO ASSIST SMARTPHONE PURCHASING DECISIONS THROUGH SENTIMENT ANALYSIS OF SMARTPHONE REVIEWS</dc:title>
  <dc:creator>Eranda Edirisooriya Gamage</dc:creator>
  <cp:lastModifiedBy>Eranda Edirisooriya Gamage</cp:lastModifiedBy>
  <cp:revision>165</cp:revision>
  <dcterms:created xsi:type="dcterms:W3CDTF">2019-08-06T11:55:21Z</dcterms:created>
  <dcterms:modified xsi:type="dcterms:W3CDTF">2020-02-21T03:10:16Z</dcterms:modified>
</cp:coreProperties>
</file>