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60" r:id="rId4"/>
    <p:sldId id="262" r:id="rId5"/>
    <p:sldId id="264" r:id="rId6"/>
    <p:sldId id="266" r:id="rId7"/>
    <p:sldId id="269" r:id="rId8"/>
    <p:sldId id="301" r:id="rId9"/>
    <p:sldId id="276" r:id="rId10"/>
    <p:sldId id="279" r:id="rId11"/>
    <p:sldId id="281" r:id="rId12"/>
    <p:sldId id="283" r:id="rId13"/>
    <p:sldId id="292" r:id="rId14"/>
    <p:sldId id="294" r:id="rId15"/>
    <p:sldId id="296" r:id="rId16"/>
    <p:sldId id="298" r:id="rId17"/>
    <p:sldId id="286" r:id="rId18"/>
    <p:sldId id="288" r:id="rId19"/>
    <p:sldId id="29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E79B45-A5B0-4F36-903F-3ED73F3975C7}"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39098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E79B45-A5B0-4F36-903F-3ED73F3975C7}"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124382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E79B45-A5B0-4F36-903F-3ED73F3975C7}"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2629207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222"/>
        <p:cNvGrpSpPr/>
        <p:nvPr/>
      </p:nvGrpSpPr>
      <p:grpSpPr>
        <a:xfrm>
          <a:off x="0" y="0"/>
          <a:ext cx="0" cy="0"/>
          <a:chOff x="0" y="0"/>
          <a:chExt cx="0" cy="0"/>
        </a:xfrm>
      </p:grpSpPr>
      <p:sp>
        <p:nvSpPr>
          <p:cNvPr id="225" name="Google Shape;225;p2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4000">
                <a:solidFill>
                  <a:schemeClr val="lt1"/>
                </a:solidFill>
              </a:defRPr>
            </a:lvl1pPr>
            <a:lvl2pPr lvl="1" algn="ctr" rtl="0">
              <a:spcBef>
                <a:spcPts val="0"/>
              </a:spcBef>
              <a:spcAft>
                <a:spcPts val="0"/>
              </a:spcAft>
              <a:buClr>
                <a:schemeClr val="lt1"/>
              </a:buClr>
              <a:buSzPts val="3000"/>
              <a:buNone/>
              <a:defRPr sz="4000">
                <a:solidFill>
                  <a:schemeClr val="lt1"/>
                </a:solidFill>
              </a:defRPr>
            </a:lvl2pPr>
            <a:lvl3pPr lvl="2" algn="ctr" rtl="0">
              <a:spcBef>
                <a:spcPts val="0"/>
              </a:spcBef>
              <a:spcAft>
                <a:spcPts val="0"/>
              </a:spcAft>
              <a:buClr>
                <a:schemeClr val="lt1"/>
              </a:buClr>
              <a:buSzPts val="3000"/>
              <a:buNone/>
              <a:defRPr sz="4000">
                <a:solidFill>
                  <a:schemeClr val="lt1"/>
                </a:solidFill>
              </a:defRPr>
            </a:lvl3pPr>
            <a:lvl4pPr lvl="3" algn="ctr" rtl="0">
              <a:spcBef>
                <a:spcPts val="0"/>
              </a:spcBef>
              <a:spcAft>
                <a:spcPts val="0"/>
              </a:spcAft>
              <a:buClr>
                <a:schemeClr val="lt1"/>
              </a:buClr>
              <a:buSzPts val="3000"/>
              <a:buNone/>
              <a:defRPr sz="4000">
                <a:solidFill>
                  <a:schemeClr val="lt1"/>
                </a:solidFill>
              </a:defRPr>
            </a:lvl4pPr>
            <a:lvl5pPr lvl="4" algn="ctr" rtl="0">
              <a:spcBef>
                <a:spcPts val="0"/>
              </a:spcBef>
              <a:spcAft>
                <a:spcPts val="0"/>
              </a:spcAft>
              <a:buClr>
                <a:schemeClr val="lt1"/>
              </a:buClr>
              <a:buSzPts val="3000"/>
              <a:buNone/>
              <a:defRPr sz="4000">
                <a:solidFill>
                  <a:schemeClr val="lt1"/>
                </a:solidFill>
              </a:defRPr>
            </a:lvl5pPr>
            <a:lvl6pPr lvl="5" algn="ctr" rtl="0">
              <a:spcBef>
                <a:spcPts val="0"/>
              </a:spcBef>
              <a:spcAft>
                <a:spcPts val="0"/>
              </a:spcAft>
              <a:buClr>
                <a:schemeClr val="lt1"/>
              </a:buClr>
              <a:buSzPts val="3000"/>
              <a:buNone/>
              <a:defRPr sz="4000">
                <a:solidFill>
                  <a:schemeClr val="lt1"/>
                </a:solidFill>
              </a:defRPr>
            </a:lvl6pPr>
            <a:lvl7pPr lvl="6" algn="ctr" rtl="0">
              <a:spcBef>
                <a:spcPts val="0"/>
              </a:spcBef>
              <a:spcAft>
                <a:spcPts val="0"/>
              </a:spcAft>
              <a:buClr>
                <a:schemeClr val="lt1"/>
              </a:buClr>
              <a:buSzPts val="3000"/>
              <a:buNone/>
              <a:defRPr sz="4000">
                <a:solidFill>
                  <a:schemeClr val="lt1"/>
                </a:solidFill>
              </a:defRPr>
            </a:lvl7pPr>
            <a:lvl8pPr lvl="7" algn="ctr" rtl="0">
              <a:spcBef>
                <a:spcPts val="0"/>
              </a:spcBef>
              <a:spcAft>
                <a:spcPts val="0"/>
              </a:spcAft>
              <a:buClr>
                <a:schemeClr val="lt1"/>
              </a:buClr>
              <a:buSzPts val="3000"/>
              <a:buNone/>
              <a:defRPr sz="4000">
                <a:solidFill>
                  <a:schemeClr val="lt1"/>
                </a:solidFill>
              </a:defRPr>
            </a:lvl8pPr>
            <a:lvl9pPr lvl="8" algn="ctr" rtl="0">
              <a:spcBef>
                <a:spcPts val="0"/>
              </a:spcBef>
              <a:spcAft>
                <a:spcPts val="0"/>
              </a:spcAft>
              <a:buClr>
                <a:schemeClr val="lt1"/>
              </a:buClr>
              <a:buSzPts val="3000"/>
              <a:buNone/>
              <a:defRPr sz="40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37265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E79B45-A5B0-4F36-903F-3ED73F3975C7}"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22316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E79B45-A5B0-4F36-903F-3ED73F3975C7}"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291653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E79B45-A5B0-4F36-903F-3ED73F3975C7}"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389029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E79B45-A5B0-4F36-903F-3ED73F3975C7}"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313726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E79B45-A5B0-4F36-903F-3ED73F3975C7}"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283711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79B45-A5B0-4F36-903F-3ED73F3975C7}"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185683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E79B45-A5B0-4F36-903F-3ED73F3975C7}"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245235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E79B45-A5B0-4F36-903F-3ED73F3975C7}"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99853-B71D-47D5-B0A8-58A7840A2125}" type="slidenum">
              <a:rPr lang="en-US" smtClean="0"/>
              <a:t>‹#›</a:t>
            </a:fld>
            <a:endParaRPr lang="en-US"/>
          </a:p>
        </p:txBody>
      </p:sp>
    </p:spTree>
    <p:extLst>
      <p:ext uri="{BB962C8B-B14F-4D97-AF65-F5344CB8AC3E}">
        <p14:creationId xmlns:p14="http://schemas.microsoft.com/office/powerpoint/2010/main" val="228254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79B45-A5B0-4F36-903F-3ED73F3975C7}" type="datetimeFigureOut">
              <a:rPr lang="en-US" smtClean="0"/>
              <a:t>9/16/2024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99853-B71D-47D5-B0A8-58A7840A2125}" type="slidenum">
              <a:rPr lang="en-US" smtClean="0"/>
              <a:t>‹#›</a:t>
            </a:fld>
            <a:endParaRPr lang="en-US"/>
          </a:p>
        </p:txBody>
      </p:sp>
    </p:spTree>
    <p:extLst>
      <p:ext uri="{BB962C8B-B14F-4D97-AF65-F5344CB8AC3E}">
        <p14:creationId xmlns:p14="http://schemas.microsoft.com/office/powerpoint/2010/main" val="104248616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normAutofit/>
          </a:bodyPr>
          <a:lstStyle/>
          <a:p>
            <a:r>
              <a:rPr lang="en-US" sz="2000" b="1" dirty="0">
                <a:latin typeface="+mn-lt"/>
              </a:rPr>
              <a:t>AUDIENCE AND GENDER STEREOTYPES IN SELECTED COMMERCIAL ADVERTS IN CITIZEN TELEVISION, </a:t>
            </a:r>
            <a:r>
              <a:rPr lang="en-US" sz="2000" b="1" dirty="0" smtClean="0">
                <a:latin typeface="+mn-lt"/>
              </a:rPr>
              <a:t>KENYA.</a:t>
            </a:r>
            <a:r>
              <a:rPr lang="en-US" sz="2000" dirty="0">
                <a:latin typeface="+mn-lt"/>
                <a:ea typeface="Calibri" panose="020F0502020204030204" pitchFamily="34" charset="0"/>
                <a:cs typeface="Times New Roman" panose="02020603050405020304" pitchFamily="18" charset="0"/>
              </a:rPr>
              <a:t/>
            </a:r>
            <a:br>
              <a:rPr lang="en-US" sz="2000" dirty="0">
                <a:latin typeface="+mn-lt"/>
                <a:ea typeface="Calibri" panose="020F0502020204030204" pitchFamily="34" charset="0"/>
                <a:cs typeface="Times New Roman" panose="02020603050405020304" pitchFamily="18" charset="0"/>
              </a:rPr>
            </a:br>
            <a:r>
              <a:rPr lang="en-US" sz="2000" b="1" dirty="0">
                <a:latin typeface="+mn-lt"/>
                <a:ea typeface="Calibri" panose="020F0502020204030204" pitchFamily="34" charset="0"/>
                <a:cs typeface="Times New Roman" panose="02020603050405020304" pitchFamily="18" charset="0"/>
              </a:rPr>
              <a:t> By</a:t>
            </a:r>
            <a:r>
              <a:rPr lang="en-US" sz="2000" dirty="0">
                <a:latin typeface="+mn-lt"/>
                <a:ea typeface="Calibri" panose="020F0502020204030204" pitchFamily="34" charset="0"/>
                <a:cs typeface="Times New Roman" panose="02020603050405020304" pitchFamily="18" charset="0"/>
              </a:rPr>
              <a:t/>
            </a:r>
            <a:br>
              <a:rPr lang="en-US" sz="2000" dirty="0">
                <a:latin typeface="+mn-lt"/>
                <a:ea typeface="Calibri" panose="020F0502020204030204" pitchFamily="34" charset="0"/>
                <a:cs typeface="Times New Roman" panose="02020603050405020304" pitchFamily="18" charset="0"/>
              </a:rPr>
            </a:br>
            <a:r>
              <a:rPr lang="en-US" sz="2000" b="1" dirty="0">
                <a:solidFill>
                  <a:schemeClr val="accent1">
                    <a:lumMod val="75000"/>
                  </a:schemeClr>
                </a:solidFill>
                <a:latin typeface="+mn-lt"/>
                <a:cs typeface="Arial" panose="020B0604020202020204" pitchFamily="34" charset="0"/>
              </a:rPr>
              <a:t>OKEMWA KEMUNTO SABINA</a:t>
            </a:r>
            <a:br>
              <a:rPr lang="en-US" sz="2000" b="1" dirty="0">
                <a:solidFill>
                  <a:schemeClr val="accent1">
                    <a:lumMod val="75000"/>
                  </a:schemeClr>
                </a:solidFill>
                <a:latin typeface="+mn-lt"/>
                <a:cs typeface="Arial" panose="020B0604020202020204" pitchFamily="34" charset="0"/>
              </a:rPr>
            </a:br>
            <a:r>
              <a:rPr lang="en-GB" sz="2000" b="1" dirty="0">
                <a:solidFill>
                  <a:schemeClr val="accent1">
                    <a:lumMod val="75000"/>
                  </a:schemeClr>
                </a:solidFill>
                <a:latin typeface="+mn-lt"/>
                <a:cs typeface="Arial" panose="020B0604020202020204" pitchFamily="34" charset="0"/>
              </a:rPr>
              <a:t>AM21/45787/20</a:t>
            </a:r>
            <a:r>
              <a:rPr lang="en-GB" sz="2000" b="1" dirty="0">
                <a:latin typeface="Arial" panose="020B0604020202020204" pitchFamily="34" charset="0"/>
                <a:cs typeface="Arial" panose="020B0604020202020204" pitchFamily="34" charset="0"/>
              </a:rPr>
              <a:t/>
            </a:r>
            <a:br>
              <a:rPr lang="en-GB" sz="2000" b="1" dirty="0">
                <a:latin typeface="Arial" panose="020B0604020202020204" pitchFamily="34" charset="0"/>
                <a:cs typeface="Arial" panose="020B0604020202020204" pitchFamily="34" charset="0"/>
              </a:rPr>
            </a:br>
            <a:endParaRPr lang="en-US" sz="2000" dirty="0"/>
          </a:p>
        </p:txBody>
      </p:sp>
      <p:sp>
        <p:nvSpPr>
          <p:cNvPr id="3" name="Subtitle 2"/>
          <p:cNvSpPr>
            <a:spLocks noGrp="1"/>
          </p:cNvSpPr>
          <p:nvPr>
            <p:ph type="subTitle" idx="1"/>
          </p:nvPr>
        </p:nvSpPr>
        <p:spPr/>
        <p:txBody>
          <a:bodyPr>
            <a:normAutofit/>
          </a:bodyPr>
          <a:lstStyle/>
          <a:p>
            <a:r>
              <a:rPr lang="en-US" sz="2000" b="1" dirty="0">
                <a:cs typeface="Times New Roman" panose="02020603050405020304" pitchFamily="18" charset="0"/>
              </a:rPr>
              <a:t>SUPERVISORS </a:t>
            </a:r>
          </a:p>
          <a:p>
            <a:r>
              <a:rPr lang="en-US" sz="2000" b="1" dirty="0">
                <a:cs typeface="Times New Roman" panose="02020603050405020304" pitchFamily="18" charset="0"/>
              </a:rPr>
              <a:t>                   </a:t>
            </a:r>
          </a:p>
          <a:p>
            <a:r>
              <a:rPr lang="en-US" sz="2000" b="1" dirty="0">
                <a:solidFill>
                  <a:schemeClr val="accent5"/>
                </a:solidFill>
                <a:cs typeface="Times New Roman" panose="02020603050405020304" pitchFamily="18" charset="0"/>
              </a:rPr>
              <a:t> </a:t>
            </a:r>
            <a:r>
              <a:rPr lang="en-US" sz="2000" b="1" dirty="0">
                <a:solidFill>
                  <a:schemeClr val="accent5"/>
                </a:solidFill>
                <a:cs typeface="Arial" panose="020B0604020202020204" pitchFamily="34" charset="0"/>
              </a:rPr>
              <a:t>Dr. </a:t>
            </a:r>
            <a:r>
              <a:rPr lang="en-US" sz="2000" b="1" dirty="0" smtClean="0">
                <a:solidFill>
                  <a:schemeClr val="accent5"/>
                </a:solidFill>
                <a:cs typeface="Arial" panose="020B0604020202020204" pitchFamily="34" charset="0"/>
              </a:rPr>
              <a:t>NKORU HENRY NABEA, PhD</a:t>
            </a:r>
          </a:p>
          <a:p>
            <a:r>
              <a:rPr lang="en-US" sz="2000" b="1" dirty="0" smtClean="0">
                <a:solidFill>
                  <a:schemeClr val="accent5"/>
                </a:solidFill>
                <a:cs typeface="Arial" panose="020B0604020202020204" pitchFamily="34" charset="0"/>
              </a:rPr>
              <a:t>Prof</a:t>
            </a:r>
            <a:r>
              <a:rPr lang="en-US" sz="2000" b="1" dirty="0">
                <a:solidFill>
                  <a:schemeClr val="accent5"/>
                </a:solidFill>
                <a:cs typeface="Arial" panose="020B0604020202020204" pitchFamily="34" charset="0"/>
              </a:rPr>
              <a:t>. </a:t>
            </a:r>
            <a:r>
              <a:rPr lang="en-US" sz="2000" b="1" dirty="0" smtClean="0">
                <a:solidFill>
                  <a:schemeClr val="accent5"/>
                </a:solidFill>
                <a:cs typeface="Arial" panose="020B0604020202020204" pitchFamily="34" charset="0"/>
              </a:rPr>
              <a:t>KYALO WA NGULA, </a:t>
            </a:r>
            <a:r>
              <a:rPr lang="en-US" sz="2000" b="1" dirty="0">
                <a:solidFill>
                  <a:schemeClr val="accent5"/>
                </a:solidFill>
                <a:cs typeface="Arial" panose="020B0604020202020204" pitchFamily="34" charset="0"/>
              </a:rPr>
              <a:t>PhD</a:t>
            </a:r>
            <a:endParaRPr lang="en-GB" sz="2000" b="1" dirty="0">
              <a:solidFill>
                <a:schemeClr val="accent5"/>
              </a:solidFill>
              <a:cs typeface="Arial" panose="020B0604020202020204" pitchFamily="34" charset="0"/>
            </a:endParaRPr>
          </a:p>
        </p:txBody>
      </p:sp>
    </p:spTree>
    <p:extLst>
      <p:ext uri="{BB962C8B-B14F-4D97-AF65-F5344CB8AC3E}">
        <p14:creationId xmlns:p14="http://schemas.microsoft.com/office/powerpoint/2010/main" val="2888051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779"/>
          </a:xfrm>
        </p:spPr>
        <p:txBody>
          <a:bodyPr>
            <a:normAutofit/>
          </a:bodyPr>
          <a:lstStyle/>
          <a:p>
            <a:pPr algn="ctr"/>
            <a:r>
              <a:rPr lang="en-GB" sz="2400" b="1" dirty="0">
                <a:latin typeface="Arial" panose="020B0604020202020204" pitchFamily="34" charset="0"/>
                <a:cs typeface="Arial" panose="020B0604020202020204" pitchFamily="34" charset="0"/>
              </a:rPr>
              <a:t>3.0 METHODOLOGY </a:t>
            </a:r>
            <a:endParaRPr lang="en-US" sz="2400"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0825089"/>
              </p:ext>
            </p:extLst>
          </p:nvPr>
        </p:nvGraphicFramePr>
        <p:xfrm>
          <a:off x="298450" y="1287379"/>
          <a:ext cx="9539816" cy="4953421"/>
        </p:xfrm>
        <a:graphic>
          <a:graphicData uri="http://schemas.openxmlformats.org/drawingml/2006/table">
            <a:tbl>
              <a:tblPr firstRow="1" bandRow="1">
                <a:tableStyleId>{5C22544A-7EE6-4342-B048-85BDC9FD1C3A}</a:tableStyleId>
              </a:tblPr>
              <a:tblGrid>
                <a:gridCol w="4297806">
                  <a:extLst>
                    <a:ext uri="{9D8B030D-6E8A-4147-A177-3AD203B41FA5}">
                      <a16:colId xmlns:a16="http://schemas.microsoft.com/office/drawing/2014/main" val="20000"/>
                    </a:ext>
                  </a:extLst>
                </a:gridCol>
                <a:gridCol w="5242010">
                  <a:extLst>
                    <a:ext uri="{9D8B030D-6E8A-4147-A177-3AD203B41FA5}">
                      <a16:colId xmlns:a16="http://schemas.microsoft.com/office/drawing/2014/main" val="20001"/>
                    </a:ext>
                  </a:extLst>
                </a:gridCol>
              </a:tblGrid>
              <a:tr h="67705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000" dirty="0">
                          <a:latin typeface="+mn-lt"/>
                          <a:cs typeface="Times New Roman" panose="02020603050405020304" pitchFamily="18" charset="0"/>
                        </a:rPr>
                        <a:t> </a:t>
                      </a:r>
                      <a:r>
                        <a:rPr lang="en-KE" sz="2000" b="1" kern="1200" dirty="0">
                          <a:solidFill>
                            <a:schemeClr val="lt1"/>
                          </a:solidFill>
                          <a:effectLst/>
                          <a:latin typeface="+mn-lt"/>
                          <a:ea typeface="+mn-ea"/>
                          <a:cs typeface="Arial" panose="020B0604020202020204" pitchFamily="34" charset="0"/>
                        </a:rPr>
                        <a:t>3.2. Location of the study </a:t>
                      </a:r>
                    </a:p>
                  </a:txBody>
                  <a:tcPr marL="74751" marR="74751"/>
                </a:tc>
                <a:tc>
                  <a:txBody>
                    <a:bodyPr/>
                    <a:lstStyle/>
                    <a:p>
                      <a:pPr algn="just"/>
                      <a:r>
                        <a:rPr lang="en-GB" sz="2000" dirty="0">
                          <a:latin typeface="+mn-lt"/>
                          <a:cs typeface="Times New Roman" panose="02020603050405020304" pitchFamily="18" charset="0"/>
                        </a:rPr>
                        <a:t>Nairobi County</a:t>
                      </a:r>
                      <a:r>
                        <a:rPr lang="en-GB" sz="2000" baseline="0" dirty="0">
                          <a:latin typeface="+mn-lt"/>
                          <a:cs typeface="Times New Roman" panose="02020603050405020304" pitchFamily="18" charset="0"/>
                        </a:rPr>
                        <a:t> </a:t>
                      </a:r>
                      <a:endParaRPr lang="en-US" sz="2000" dirty="0">
                        <a:latin typeface="+mn-lt"/>
                        <a:cs typeface="Times New Roman" panose="02020603050405020304" pitchFamily="18" charset="0"/>
                      </a:endParaRPr>
                    </a:p>
                  </a:txBody>
                  <a:tcPr marL="74751" marR="74751"/>
                </a:tc>
                <a:extLst>
                  <a:ext uri="{0D108BD9-81ED-4DB2-BD59-A6C34878D82A}">
                    <a16:rowId xmlns:a16="http://schemas.microsoft.com/office/drawing/2014/main" val="10000"/>
                  </a:ext>
                </a:extLst>
              </a:tr>
              <a:tr h="1356239">
                <a:tc>
                  <a:txBody>
                    <a:bodyPr/>
                    <a:lstStyle/>
                    <a:p>
                      <a:r>
                        <a:rPr lang="en-KE" sz="2000" b="1" kern="1200" dirty="0">
                          <a:solidFill>
                            <a:schemeClr val="dk1"/>
                          </a:solidFill>
                          <a:effectLst/>
                          <a:latin typeface="+mn-lt"/>
                          <a:ea typeface="+mn-ea"/>
                          <a:cs typeface="Arial" panose="020B0604020202020204" pitchFamily="34" charset="0"/>
                        </a:rPr>
                        <a:t>3.3. Research Design </a:t>
                      </a:r>
                    </a:p>
                  </a:txBody>
                  <a:tcPr marL="74751" marR="74751"/>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Times New Roman" panose="02020603050405020304" pitchFamily="18" charset="0"/>
                        </a:rPr>
                        <a:t>The study will employ the use of both quantitative and qualitative research </a:t>
                      </a:r>
                      <a:r>
                        <a:rPr lang="en-US" sz="2000" kern="1200" dirty="0" smtClean="0">
                          <a:solidFill>
                            <a:schemeClr val="dk1"/>
                          </a:solidFill>
                          <a:effectLst/>
                          <a:latin typeface="+mn-lt"/>
                          <a:ea typeface="+mn-ea"/>
                          <a:cs typeface="Times New Roman" panose="02020603050405020304" pitchFamily="18" charset="0"/>
                        </a:rPr>
                        <a:t>approach </a:t>
                      </a:r>
                      <a:r>
                        <a:rPr lang="en-US" sz="2000" kern="100" dirty="0" smtClean="0">
                          <a:solidFill>
                            <a:srgbClr val="000000"/>
                          </a:solidFill>
                          <a:effectLst/>
                          <a:latin typeface="+mn-lt"/>
                          <a:ea typeface="Calibri" panose="020F0502020204030204" pitchFamily="34" charset="0"/>
                          <a:cs typeface="Times New Roman" panose="02020603050405020304" pitchFamily="18" charset="0"/>
                        </a:rPr>
                        <a:t>Qualitative data analyzed through coding and categorization; quantitative data analyzed using SPSS (version </a:t>
                      </a:r>
                      <a:r>
                        <a:rPr lang="en-US" sz="2000" kern="100" dirty="0" smtClean="0">
                          <a:solidFill>
                            <a:srgbClr val="000000"/>
                          </a:solidFill>
                          <a:effectLst/>
                          <a:latin typeface="+mn-lt"/>
                          <a:ea typeface="Calibri" panose="020F0502020204030204" pitchFamily="34" charset="0"/>
                          <a:cs typeface="Times New Roman" panose="02020603050405020304" pitchFamily="18" charset="0"/>
                        </a:rPr>
                        <a:t>28.0</a:t>
                      </a:r>
                      <a:r>
                        <a:rPr lang="en-US" sz="2000" kern="100" dirty="0" smtClean="0">
                          <a:solidFill>
                            <a:srgbClr val="000000"/>
                          </a:solidFill>
                          <a:effectLst/>
                          <a:latin typeface="+mn-lt"/>
                          <a:ea typeface="Calibri" panose="020F0502020204030204" pitchFamily="34" charset="0"/>
                          <a:cs typeface="Times New Roman" panose="02020603050405020304" pitchFamily="18" charset="0"/>
                        </a:rPr>
                        <a:t>) with descriptive statistics (mean, median, mode).</a:t>
                      </a:r>
                    </a:p>
                    <a:p>
                      <a:pPr algn="just"/>
                      <a:endParaRPr lang="en-US" sz="2000" dirty="0">
                        <a:latin typeface="+mn-lt"/>
                        <a:cs typeface="Times New Roman" panose="02020603050405020304" pitchFamily="18" charset="0"/>
                      </a:endParaRPr>
                    </a:p>
                  </a:txBody>
                  <a:tcPr marL="74751" marR="74751"/>
                </a:tc>
                <a:extLst>
                  <a:ext uri="{0D108BD9-81ED-4DB2-BD59-A6C34878D82A}">
                    <a16:rowId xmlns:a16="http://schemas.microsoft.com/office/drawing/2014/main" val="10001"/>
                  </a:ext>
                </a:extLst>
              </a:tr>
              <a:tr h="205132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KE" sz="2000" b="1" kern="1200" dirty="0">
                          <a:solidFill>
                            <a:schemeClr val="dk1"/>
                          </a:solidFill>
                          <a:effectLst/>
                          <a:latin typeface="+mn-lt"/>
                          <a:ea typeface="+mn-ea"/>
                          <a:cs typeface="Arial" panose="020B0604020202020204" pitchFamily="34" charset="0"/>
                        </a:rPr>
                        <a:t>3.4. Target Population </a:t>
                      </a:r>
                    </a:p>
                    <a:p>
                      <a:pPr algn="just"/>
                      <a:endParaRPr lang="en-US" sz="2000" dirty="0">
                        <a:latin typeface="+mn-lt"/>
                        <a:cs typeface="Arial" panose="020B0604020202020204" pitchFamily="34" charset="0"/>
                      </a:endParaRPr>
                    </a:p>
                  </a:txBody>
                  <a:tcPr marL="74751" marR="74751"/>
                </a:tc>
                <a:tc>
                  <a:txBody>
                    <a:bodyPr/>
                    <a:lstStyle/>
                    <a:p>
                      <a:pPr algn="just"/>
                      <a:r>
                        <a:rPr lang="en-US" sz="2000" kern="1200" dirty="0">
                          <a:solidFill>
                            <a:schemeClr val="tx1"/>
                          </a:solidFill>
                          <a:effectLst/>
                          <a:latin typeface="+mn-lt"/>
                          <a:ea typeface="+mn-ea"/>
                          <a:cs typeface="Times New Roman" panose="02020603050405020304" pitchFamily="18" charset="0"/>
                        </a:rPr>
                        <a:t>The </a:t>
                      </a:r>
                      <a:r>
                        <a:rPr lang="en-US" sz="2000" kern="1200" dirty="0" smtClean="0">
                          <a:solidFill>
                            <a:schemeClr val="tx1"/>
                          </a:solidFill>
                          <a:effectLst/>
                          <a:latin typeface="+mn-lt"/>
                          <a:ea typeface="+mn-ea"/>
                          <a:cs typeface="Times New Roman" panose="02020603050405020304" pitchFamily="18" charset="0"/>
                        </a:rPr>
                        <a:t>2.2 million</a:t>
                      </a:r>
                      <a:r>
                        <a:rPr lang="en-US" sz="2000" kern="1200" baseline="0" dirty="0" smtClean="0">
                          <a:solidFill>
                            <a:schemeClr val="tx1"/>
                          </a:solidFill>
                          <a:effectLst/>
                          <a:latin typeface="+mn-lt"/>
                          <a:ea typeface="+mn-ea"/>
                          <a:cs typeface="Times New Roman" panose="02020603050405020304" pitchFamily="18" charset="0"/>
                        </a:rPr>
                        <a:t> </a:t>
                      </a:r>
                      <a:r>
                        <a:rPr lang="en-US" sz="2000" kern="1200" dirty="0" smtClean="0">
                          <a:solidFill>
                            <a:schemeClr val="tx1"/>
                          </a:solidFill>
                          <a:effectLst/>
                          <a:latin typeface="+mn-lt"/>
                          <a:ea typeface="+mn-ea"/>
                          <a:cs typeface="Times New Roman" panose="02020603050405020304" pitchFamily="18" charset="0"/>
                        </a:rPr>
                        <a:t>residents </a:t>
                      </a:r>
                      <a:r>
                        <a:rPr lang="en-US" sz="2000" kern="1200" dirty="0">
                          <a:solidFill>
                            <a:schemeClr val="tx1"/>
                          </a:solidFill>
                          <a:effectLst/>
                          <a:latin typeface="+mn-lt"/>
                          <a:ea typeface="+mn-ea"/>
                          <a:cs typeface="Times New Roman" panose="02020603050405020304" pitchFamily="18" charset="0"/>
                        </a:rPr>
                        <a:t>of </a:t>
                      </a:r>
                      <a:r>
                        <a:rPr lang="en-US" sz="1800" kern="1200" dirty="0" smtClean="0">
                          <a:solidFill>
                            <a:schemeClr val="dk1"/>
                          </a:solidFill>
                          <a:effectLst/>
                          <a:latin typeface="+mn-lt"/>
                          <a:ea typeface="+mn-ea"/>
                          <a:cs typeface="+mn-cs"/>
                        </a:rPr>
                        <a:t>Nairobi Central Business District (CBD) were selected purposefully due to its high population density relative to other areas in the country. </a:t>
                      </a:r>
                      <a:endParaRPr lang="en-US" sz="2000" dirty="0">
                        <a:solidFill>
                          <a:schemeClr val="tx1"/>
                        </a:solidFill>
                        <a:latin typeface="+mn-lt"/>
                        <a:cs typeface="Times New Roman" panose="02020603050405020304" pitchFamily="18" charset="0"/>
                      </a:endParaRPr>
                    </a:p>
                  </a:txBody>
                  <a:tcPr marL="74751" marR="74751"/>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98847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960" y="246433"/>
            <a:ext cx="8596668" cy="551234"/>
          </a:xfrm>
        </p:spPr>
        <p:txBody>
          <a:bodyPr>
            <a:normAutofit/>
          </a:bodyPr>
          <a:lstStyle/>
          <a:p>
            <a:pPr algn="ctr"/>
            <a:r>
              <a:rPr lang="en-GB" sz="2800" b="1" dirty="0">
                <a:latin typeface="Arial" panose="020B0604020202020204" pitchFamily="34" charset="0"/>
                <a:cs typeface="Arial" panose="020B0604020202020204" pitchFamily="34" charset="0"/>
              </a:rPr>
              <a:t>3.5 </a:t>
            </a:r>
            <a:r>
              <a:rPr lang="en-GB" sz="3000" b="1" dirty="0">
                <a:latin typeface="Arial" panose="020B0604020202020204" pitchFamily="34" charset="0"/>
                <a:cs typeface="Arial" panose="020B0604020202020204" pitchFamily="34" charset="0"/>
              </a:rPr>
              <a:t>Sampling procedure</a:t>
            </a:r>
            <a:endParaRPr lang="en-US" sz="3000"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9273017"/>
              </p:ext>
            </p:extLst>
          </p:nvPr>
        </p:nvGraphicFramePr>
        <p:xfrm>
          <a:off x="546756" y="160256"/>
          <a:ext cx="11034646" cy="6602916"/>
        </p:xfrm>
        <a:graphic>
          <a:graphicData uri="http://schemas.openxmlformats.org/drawingml/2006/table">
            <a:tbl>
              <a:tblPr firstRow="1" bandRow="1">
                <a:tableStyleId>{5C22544A-7EE6-4342-B048-85BDC9FD1C3A}</a:tableStyleId>
              </a:tblPr>
              <a:tblGrid>
                <a:gridCol w="2315474">
                  <a:extLst>
                    <a:ext uri="{9D8B030D-6E8A-4147-A177-3AD203B41FA5}">
                      <a16:colId xmlns:a16="http://schemas.microsoft.com/office/drawing/2014/main" val="20000"/>
                    </a:ext>
                  </a:extLst>
                </a:gridCol>
                <a:gridCol w="8719172">
                  <a:extLst>
                    <a:ext uri="{9D8B030D-6E8A-4147-A177-3AD203B41FA5}">
                      <a16:colId xmlns:a16="http://schemas.microsoft.com/office/drawing/2014/main" val="20001"/>
                    </a:ext>
                  </a:extLst>
                </a:gridCol>
              </a:tblGrid>
              <a:tr h="1712909">
                <a:tc>
                  <a:txBody>
                    <a:bodyPr/>
                    <a:lstStyle/>
                    <a:p>
                      <a:r>
                        <a:rPr lang="en-GB" sz="2400" b="1" dirty="0">
                          <a:solidFill>
                            <a:schemeClr val="tx1"/>
                          </a:solidFill>
                          <a:latin typeface="+mn-lt"/>
                          <a:cs typeface="Arial" panose="020B0604020202020204" pitchFamily="34" charset="0"/>
                        </a:rPr>
                        <a:t>3.5 Sampling</a:t>
                      </a:r>
                      <a:r>
                        <a:rPr lang="en-GB" sz="2400" b="1" baseline="0" dirty="0">
                          <a:solidFill>
                            <a:schemeClr val="tx1"/>
                          </a:solidFill>
                          <a:latin typeface="+mn-lt"/>
                          <a:cs typeface="Arial" panose="020B0604020202020204" pitchFamily="34" charset="0"/>
                        </a:rPr>
                        <a:t> procedure</a:t>
                      </a:r>
                      <a:endParaRPr lang="en-US" sz="2400" b="1" dirty="0">
                        <a:solidFill>
                          <a:schemeClr val="tx1"/>
                        </a:solidFill>
                        <a:latin typeface="+mn-lt"/>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mn-lt"/>
                          <a:ea typeface="+mn-ea"/>
                          <a:cs typeface="Arial" panose="020B0604020202020204" pitchFamily="34" charset="0"/>
                        </a:rPr>
                        <a:t>The </a:t>
                      </a:r>
                      <a:r>
                        <a:rPr lang="en-US" sz="2400" b="1" kern="1200" dirty="0" smtClean="0">
                          <a:solidFill>
                            <a:schemeClr val="lt1"/>
                          </a:solidFill>
                          <a:effectLst/>
                          <a:latin typeface="+mn-lt"/>
                          <a:ea typeface="+mn-ea"/>
                          <a:cs typeface="Arial" panose="020B0604020202020204" pitchFamily="34" charset="0"/>
                        </a:rPr>
                        <a:t>study used</a:t>
                      </a:r>
                      <a:r>
                        <a:rPr lang="en-US" sz="2400" b="1" kern="1200" baseline="0" dirty="0" smtClean="0">
                          <a:solidFill>
                            <a:schemeClr val="lt1"/>
                          </a:solidFill>
                          <a:effectLst/>
                          <a:latin typeface="+mn-lt"/>
                          <a:ea typeface="+mn-ea"/>
                          <a:cs typeface="Arial" panose="020B0604020202020204" pitchFamily="34" charset="0"/>
                        </a:rPr>
                        <a:t> </a:t>
                      </a:r>
                      <a:r>
                        <a:rPr lang="en-US" sz="2400" dirty="0" smtClean="0">
                          <a:latin typeface="+mn-lt"/>
                        </a:rPr>
                        <a:t>Purposive sampling to choose</a:t>
                      </a:r>
                      <a:r>
                        <a:rPr lang="en-US" sz="2400" baseline="0" dirty="0" smtClean="0">
                          <a:latin typeface="+mn-lt"/>
                        </a:rPr>
                        <a:t> </a:t>
                      </a:r>
                      <a:r>
                        <a:rPr lang="en-US" sz="2400" dirty="0" smtClean="0">
                          <a:latin typeface="+mn-lt"/>
                        </a:rPr>
                        <a:t>study site,</a:t>
                      </a:r>
                      <a:r>
                        <a:rPr lang="en-GB" sz="2400" b="1" dirty="0" smtClean="0">
                          <a:effectLst/>
                          <a:latin typeface="+mn-lt"/>
                          <a:ea typeface="Calibri" panose="020F0502020204030204" pitchFamily="34" charset="0"/>
                          <a:cs typeface="Times New Roman" panose="02020603050405020304" pitchFamily="18" charset="0"/>
                        </a:rPr>
                        <a:t> random sampling for selection of  audiences</a:t>
                      </a:r>
                      <a:r>
                        <a:rPr lang="en-GB" sz="2400" b="1" baseline="0" dirty="0" smtClean="0">
                          <a:effectLst/>
                          <a:latin typeface="+mn-lt"/>
                          <a:ea typeface="Calibri" panose="020F0502020204030204" pitchFamily="34" charset="0"/>
                          <a:cs typeface="Times New Roman" panose="02020603050405020304" pitchFamily="18" charset="0"/>
                        </a:rPr>
                        <a:t> and </a:t>
                      </a:r>
                      <a:r>
                        <a:rPr lang="en-US" sz="2400" dirty="0" smtClean="0">
                          <a:latin typeface="+mn-lt"/>
                        </a:rPr>
                        <a:t>TV advertisements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latin typeface="+mn-lt"/>
                      </a:endParaRPr>
                    </a:p>
                  </a:txBody>
                  <a:tcPr/>
                </a:tc>
                <a:extLst>
                  <a:ext uri="{0D108BD9-81ED-4DB2-BD59-A6C34878D82A}">
                    <a16:rowId xmlns:a16="http://schemas.microsoft.com/office/drawing/2014/main" val="10000"/>
                  </a:ext>
                </a:extLst>
              </a:tr>
              <a:tr h="3352731">
                <a:tc>
                  <a:txBody>
                    <a:bodyPr/>
                    <a:lstStyle/>
                    <a:p>
                      <a:r>
                        <a:rPr lang="en-GB" sz="2400" b="1" dirty="0">
                          <a:latin typeface="+mn-lt"/>
                          <a:cs typeface="Arial" panose="020B0604020202020204" pitchFamily="34" charset="0"/>
                        </a:rPr>
                        <a:t>Study population and sample size </a:t>
                      </a:r>
                      <a:endParaRPr lang="en-US" sz="2400" b="1" dirty="0">
                        <a:latin typeface="+mn-lt"/>
                        <a:cs typeface="Arial" panose="020B0604020202020204" pitchFamily="34" charset="0"/>
                      </a:endParaRPr>
                    </a:p>
                  </a:txBody>
                  <a:tcPr/>
                </a:tc>
                <a:tc>
                  <a:txBody>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effectLst/>
                          <a:latin typeface="+mn-lt"/>
                          <a:cs typeface="Arial" panose="020B0604020202020204" pitchFamily="34" charset="0"/>
                        </a:rPr>
                        <a:t>Nairobi county with a population of 4.37 million . </a:t>
                      </a:r>
                      <a:endParaRPr lang="en-US" sz="2400" dirty="0" smtClean="0">
                        <a:effectLst/>
                        <a:latin typeface="+mn-lt"/>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400" dirty="0">
                        <a:effectLst/>
                        <a:latin typeface="+mn-lt"/>
                        <a:cs typeface="Arial" panose="020B060402020202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effectLst/>
                          <a:latin typeface="+mn-lt"/>
                          <a:cs typeface="Arial" panose="020B0604020202020204" pitchFamily="34" charset="0"/>
                        </a:rPr>
                        <a:t>384 respondents </a:t>
                      </a:r>
                      <a:r>
                        <a:rPr lang="en-US" sz="2400" dirty="0" smtClean="0">
                          <a:effectLst/>
                          <a:latin typeface="+mn-lt"/>
                          <a:cs typeface="Arial" panose="020B0604020202020204" pitchFamily="34" charset="0"/>
                        </a:rPr>
                        <a:t>were selected.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smtClean="0">
                        <a:effectLst/>
                        <a:latin typeface="+mn-lt"/>
                        <a:cs typeface="Arial" panose="020B060402020202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smtClean="0">
                          <a:solidFill>
                            <a:schemeClr val="dk1"/>
                          </a:solidFill>
                          <a:effectLst/>
                          <a:latin typeface="+mn-lt"/>
                          <a:ea typeface="+mn-ea"/>
                          <a:cs typeface="+mn-cs"/>
                        </a:rPr>
                        <a:t>A total of 10 TV advertisements were selected for examination, with coding conducted from 7:00 to 9:00 p.m. to ensure a comprehensive and representative sample of prime-time broadcasts.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400" dirty="0">
                        <a:latin typeface="+mn-lt"/>
                        <a:cs typeface="Arial" panose="020B0604020202020204" pitchFamily="34" charset="0"/>
                      </a:endParaRPr>
                    </a:p>
                  </a:txBody>
                  <a:tcPr/>
                </a:tc>
                <a:extLst>
                  <a:ext uri="{0D108BD9-81ED-4DB2-BD59-A6C34878D82A}">
                    <a16:rowId xmlns:a16="http://schemas.microsoft.com/office/drawing/2014/main" val="10001"/>
                  </a:ext>
                </a:extLst>
              </a:tr>
              <a:tr h="1537276">
                <a:tc>
                  <a:txBody>
                    <a:bodyPr/>
                    <a:lstStyle/>
                    <a:p>
                      <a:r>
                        <a:rPr lang="en-GB" sz="2400" b="1" dirty="0">
                          <a:latin typeface="+mn-lt"/>
                          <a:cs typeface="Arial" panose="020B0604020202020204" pitchFamily="34" charset="0"/>
                        </a:rPr>
                        <a:t>3.6 Research</a:t>
                      </a:r>
                      <a:r>
                        <a:rPr lang="en-GB" sz="2400" b="1" baseline="0" dirty="0">
                          <a:latin typeface="+mn-lt"/>
                          <a:cs typeface="Arial" panose="020B0604020202020204" pitchFamily="34" charset="0"/>
                        </a:rPr>
                        <a:t> instruments </a:t>
                      </a:r>
                      <a:endParaRPr lang="en-US" sz="2400" b="1" dirty="0">
                        <a:latin typeface="+mn-lt"/>
                        <a:cs typeface="Arial" panose="020B0604020202020204" pitchFamily="34" charset="0"/>
                      </a:endParaRPr>
                    </a:p>
                  </a:txBody>
                  <a:tcPr/>
                </a:tc>
                <a:tc>
                  <a:txBody>
                    <a:bodyPr/>
                    <a:lstStyle/>
                    <a:p>
                      <a:pPr>
                        <a:buFont typeface="Wingdings" panose="05000000000000000000" pitchFamily="2" charset="2"/>
                        <a:buNone/>
                      </a:pPr>
                      <a:r>
                        <a:rPr lang="en-US" sz="2400" dirty="0">
                          <a:latin typeface="+mn-lt"/>
                          <a:cs typeface="Arial" panose="020B0604020202020204" pitchFamily="34" charset="0"/>
                        </a:rPr>
                        <a:t>The study will use questionnaires </a:t>
                      </a:r>
                      <a:r>
                        <a:rPr lang="en-US" sz="2400" dirty="0" smtClean="0">
                          <a:latin typeface="+mn-lt"/>
                          <a:cs typeface="Arial" panose="020B0604020202020204" pitchFamily="34" charset="0"/>
                        </a:rPr>
                        <a:t>and coding scheme </a:t>
                      </a:r>
                      <a:r>
                        <a:rPr lang="en-US" sz="2400" dirty="0">
                          <a:latin typeface="+mn-lt"/>
                          <a:cs typeface="Arial" panose="020B0604020202020204" pitchFamily="34" charset="0"/>
                        </a:rPr>
                        <a:t>to acquire information.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69201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4D55-A203-4967-BF6B-0719EE6862B5}"/>
              </a:ext>
            </a:extLst>
          </p:cNvPr>
          <p:cNvSpPr>
            <a:spLocks noGrp="1"/>
          </p:cNvSpPr>
          <p:nvPr>
            <p:ph type="title"/>
          </p:nvPr>
        </p:nvSpPr>
        <p:spPr>
          <a:xfrm>
            <a:off x="138545" y="136525"/>
            <a:ext cx="11956473" cy="1079779"/>
          </a:xfrm>
        </p:spPr>
        <p:txBody>
          <a:bodyPr/>
          <a:lstStyle/>
          <a:p>
            <a:r>
              <a:rPr lang="en-US" b="1" dirty="0">
                <a:latin typeface="+mn-lt"/>
              </a:rPr>
              <a:t>Research Tool, Pilot Study, Validity and Reliability</a:t>
            </a:r>
          </a:p>
        </p:txBody>
      </p:sp>
      <p:graphicFrame>
        <p:nvGraphicFramePr>
          <p:cNvPr id="4" name="Table 4">
            <a:extLst>
              <a:ext uri="{FF2B5EF4-FFF2-40B4-BE49-F238E27FC236}">
                <a16:creationId xmlns:a16="http://schemas.microsoft.com/office/drawing/2014/main" id="{DD95E44E-B484-478A-BB72-414E18E518D5}"/>
              </a:ext>
            </a:extLst>
          </p:cNvPr>
          <p:cNvGraphicFramePr>
            <a:graphicFrameLocks noGrp="1"/>
          </p:cNvGraphicFramePr>
          <p:nvPr>
            <p:ph idx="1"/>
            <p:extLst>
              <p:ext uri="{D42A27DB-BD31-4B8C-83A1-F6EECF244321}">
                <p14:modId xmlns:p14="http://schemas.microsoft.com/office/powerpoint/2010/main" val="1518891239"/>
              </p:ext>
            </p:extLst>
          </p:nvPr>
        </p:nvGraphicFramePr>
        <p:xfrm>
          <a:off x="2139122" y="997922"/>
          <a:ext cx="9862378" cy="4968877"/>
        </p:xfrm>
        <a:graphic>
          <a:graphicData uri="http://schemas.openxmlformats.org/drawingml/2006/table">
            <a:tbl>
              <a:tblPr firstRow="1" bandRow="1">
                <a:tableStyleId>{5C22544A-7EE6-4342-B048-85BDC9FD1C3A}</a:tableStyleId>
              </a:tblPr>
              <a:tblGrid>
                <a:gridCol w="4905153">
                  <a:extLst>
                    <a:ext uri="{9D8B030D-6E8A-4147-A177-3AD203B41FA5}">
                      <a16:colId xmlns:a16="http://schemas.microsoft.com/office/drawing/2014/main" val="1853959927"/>
                    </a:ext>
                  </a:extLst>
                </a:gridCol>
                <a:gridCol w="4957225">
                  <a:extLst>
                    <a:ext uri="{9D8B030D-6E8A-4147-A177-3AD203B41FA5}">
                      <a16:colId xmlns:a16="http://schemas.microsoft.com/office/drawing/2014/main" val="2849203269"/>
                    </a:ext>
                  </a:extLst>
                </a:gridCol>
              </a:tblGrid>
              <a:tr h="888281">
                <a:tc>
                  <a:txBody>
                    <a:bodyPr/>
                    <a:lstStyle/>
                    <a:p>
                      <a:r>
                        <a:rPr lang="en-US" sz="2000" dirty="0"/>
                        <a:t>Research instrument/ tool</a:t>
                      </a:r>
                    </a:p>
                  </a:txBody>
                  <a:tcPr/>
                </a:tc>
                <a:tc>
                  <a:txBody>
                    <a:bodyPr/>
                    <a:lstStyle/>
                    <a:p>
                      <a:r>
                        <a:rPr lang="en-US" sz="2000" dirty="0"/>
                        <a:t>A structured </a:t>
                      </a:r>
                      <a:r>
                        <a:rPr lang="en-US" sz="2000" dirty="0" smtClean="0"/>
                        <a:t>questionnaire and coding scheme.</a:t>
                      </a:r>
                      <a:endParaRPr lang="en-US" sz="2000" dirty="0"/>
                    </a:p>
                  </a:txBody>
                  <a:tcPr/>
                </a:tc>
                <a:extLst>
                  <a:ext uri="{0D108BD9-81ED-4DB2-BD59-A6C34878D82A}">
                    <a16:rowId xmlns:a16="http://schemas.microsoft.com/office/drawing/2014/main" val="1419340118"/>
                  </a:ext>
                </a:extLst>
              </a:tr>
              <a:tr h="1415753">
                <a:tc>
                  <a:txBody>
                    <a:bodyPr/>
                    <a:lstStyle/>
                    <a:p>
                      <a:r>
                        <a:rPr lang="en-US" sz="2000" dirty="0"/>
                        <a:t>Pilot study</a:t>
                      </a:r>
                    </a:p>
                  </a:txBody>
                  <a:tcPr/>
                </a:tc>
                <a:tc>
                  <a:txBody>
                    <a:bodyPr/>
                    <a:lstStyle/>
                    <a:p>
                      <a:r>
                        <a:rPr lang="en-US" sz="2000" dirty="0"/>
                        <a:t>Took place </a:t>
                      </a:r>
                      <a:r>
                        <a:rPr lang="en-US" sz="2000" dirty="0" smtClean="0"/>
                        <a:t>in </a:t>
                      </a:r>
                      <a:r>
                        <a:rPr lang="en-US" sz="2000" kern="1200" dirty="0" err="1" smtClean="0">
                          <a:solidFill>
                            <a:schemeClr val="dk1"/>
                          </a:solidFill>
                          <a:effectLst/>
                          <a:latin typeface="+mn-lt"/>
                          <a:ea typeface="+mn-ea"/>
                          <a:cs typeface="+mn-cs"/>
                        </a:rPr>
                        <a:t>Tharaka</a:t>
                      </a:r>
                      <a:r>
                        <a:rPr lang="en-US" sz="2000" kern="1200" dirty="0" smtClean="0">
                          <a:solidFill>
                            <a:schemeClr val="dk1"/>
                          </a:solidFill>
                          <a:effectLst/>
                          <a:latin typeface="+mn-lt"/>
                          <a:ea typeface="+mn-ea"/>
                          <a:cs typeface="+mn-cs"/>
                        </a:rPr>
                        <a:t> </a:t>
                      </a:r>
                      <a:r>
                        <a:rPr lang="en-US" sz="2000" kern="1200" dirty="0" err="1" smtClean="0">
                          <a:solidFill>
                            <a:schemeClr val="dk1"/>
                          </a:solidFill>
                          <a:effectLst/>
                          <a:latin typeface="+mn-lt"/>
                          <a:ea typeface="+mn-ea"/>
                          <a:cs typeface="+mn-cs"/>
                        </a:rPr>
                        <a:t>Nithi</a:t>
                      </a:r>
                      <a:r>
                        <a:rPr lang="en-US" sz="2000" kern="1200" dirty="0" smtClean="0">
                          <a:solidFill>
                            <a:schemeClr val="dk1"/>
                          </a:solidFill>
                          <a:effectLst/>
                          <a:latin typeface="+mn-lt"/>
                          <a:ea typeface="+mn-ea"/>
                          <a:cs typeface="+mn-cs"/>
                        </a:rPr>
                        <a:t> County </a:t>
                      </a:r>
                      <a:r>
                        <a:rPr lang="en-US" sz="2000" dirty="0" smtClean="0"/>
                        <a:t> </a:t>
                      </a:r>
                      <a:r>
                        <a:rPr lang="en-US" sz="2000" kern="1200" dirty="0" smtClean="0">
                          <a:solidFill>
                            <a:schemeClr val="dk1"/>
                          </a:solidFill>
                          <a:effectLst/>
                          <a:latin typeface="+mn-lt"/>
                          <a:ea typeface="+mn-ea"/>
                          <a:cs typeface="+mn-cs"/>
                        </a:rPr>
                        <a:t>involving 38 respondents.</a:t>
                      </a:r>
                      <a:endParaRPr lang="en-US" sz="2000" dirty="0"/>
                    </a:p>
                  </a:txBody>
                  <a:tcPr/>
                </a:tc>
                <a:extLst>
                  <a:ext uri="{0D108BD9-81ED-4DB2-BD59-A6C34878D82A}">
                    <a16:rowId xmlns:a16="http://schemas.microsoft.com/office/drawing/2014/main" val="4187880211"/>
                  </a:ext>
                </a:extLst>
              </a:tr>
              <a:tr h="888281">
                <a:tc>
                  <a:txBody>
                    <a:bodyPr/>
                    <a:lstStyle/>
                    <a:p>
                      <a:r>
                        <a:rPr lang="en-US" sz="2000" dirty="0"/>
                        <a:t>validity</a:t>
                      </a:r>
                    </a:p>
                  </a:txBody>
                  <a:tcPr/>
                </a:tc>
                <a:tc>
                  <a:txBody>
                    <a:bodyPr/>
                    <a:lstStyle/>
                    <a:p>
                      <a:r>
                        <a:rPr lang="en-US" sz="2000" dirty="0"/>
                        <a:t>Content validity through experts judgement</a:t>
                      </a:r>
                    </a:p>
                  </a:txBody>
                  <a:tcPr/>
                </a:tc>
                <a:extLst>
                  <a:ext uri="{0D108BD9-81ED-4DB2-BD59-A6C34878D82A}">
                    <a16:rowId xmlns:a16="http://schemas.microsoft.com/office/drawing/2014/main" val="234770859"/>
                  </a:ext>
                </a:extLst>
              </a:tr>
              <a:tr h="888281">
                <a:tc>
                  <a:txBody>
                    <a:bodyPr/>
                    <a:lstStyle/>
                    <a:p>
                      <a:r>
                        <a:rPr lang="en-US" sz="2000" dirty="0"/>
                        <a:t>reliability</a:t>
                      </a:r>
                    </a:p>
                  </a:txBody>
                  <a:tcPr/>
                </a:tc>
                <a:tc>
                  <a:txBody>
                    <a:bodyPr/>
                    <a:lstStyle/>
                    <a:p>
                      <a:r>
                        <a:rPr lang="en-US" sz="2000" dirty="0"/>
                        <a:t>Cronbach alpha co-efficient test of 0.7</a:t>
                      </a:r>
                    </a:p>
                  </a:txBody>
                  <a:tcPr/>
                </a:tc>
                <a:extLst>
                  <a:ext uri="{0D108BD9-81ED-4DB2-BD59-A6C34878D82A}">
                    <a16:rowId xmlns:a16="http://schemas.microsoft.com/office/drawing/2014/main" val="2994219799"/>
                  </a:ext>
                </a:extLst>
              </a:tr>
              <a:tr h="888281">
                <a:tc gridSpan="2">
                  <a:txBody>
                    <a:bodyPr/>
                    <a:lstStyle/>
                    <a:p>
                      <a:endParaRPr lang="en-US" sz="2000" dirty="0"/>
                    </a:p>
                  </a:txBody>
                  <a:tcPr/>
                </a:tc>
                <a:tc hMerge="1">
                  <a:txBody>
                    <a:bodyPr/>
                    <a:lstStyle/>
                    <a:p>
                      <a:endParaRPr lang="en-US" dirty="0"/>
                    </a:p>
                  </a:txBody>
                  <a:tcPr/>
                </a:tc>
                <a:extLst>
                  <a:ext uri="{0D108BD9-81ED-4DB2-BD59-A6C34878D82A}">
                    <a16:rowId xmlns:a16="http://schemas.microsoft.com/office/drawing/2014/main" val="4062553968"/>
                  </a:ext>
                </a:extLst>
              </a:tr>
            </a:tbl>
          </a:graphicData>
        </a:graphic>
      </p:graphicFrame>
      <p:sp>
        <p:nvSpPr>
          <p:cNvPr id="6" name="Slide Number Placeholder 5">
            <a:extLst>
              <a:ext uri="{FF2B5EF4-FFF2-40B4-BE49-F238E27FC236}">
                <a16:creationId xmlns:a16="http://schemas.microsoft.com/office/drawing/2014/main" id="{1401C3F6-2E13-4088-86BD-CB8BF4518240}"/>
              </a:ext>
            </a:extLst>
          </p:cNvPr>
          <p:cNvSpPr>
            <a:spLocks noGrp="1"/>
          </p:cNvSpPr>
          <p:nvPr>
            <p:ph type="sldNum" sz="quarter" idx="12"/>
          </p:nvPr>
        </p:nvSpPr>
        <p:spPr/>
        <p:txBody>
          <a:bodyPr/>
          <a:lstStyle/>
          <a:p>
            <a:fld id="{FAFD19A0-7507-4A84-8729-985BC8EF9730}" type="slidenum">
              <a:rPr lang="en-US" smtClean="0"/>
              <a:t>12</a:t>
            </a:fld>
            <a:endParaRPr lang="en-US"/>
          </a:p>
        </p:txBody>
      </p:sp>
    </p:spTree>
    <p:extLst>
      <p:ext uri="{BB962C8B-B14F-4D97-AF65-F5344CB8AC3E}">
        <p14:creationId xmlns:p14="http://schemas.microsoft.com/office/powerpoint/2010/main" val="540076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3C3B8E-740F-1A74-645F-F223680F4E8F}"/>
              </a:ext>
            </a:extLst>
          </p:cNvPr>
          <p:cNvSpPr>
            <a:spLocks noGrp="1"/>
          </p:cNvSpPr>
          <p:nvPr>
            <p:ph type="title"/>
          </p:nvPr>
        </p:nvSpPr>
        <p:spPr>
          <a:xfrm>
            <a:off x="559979" y="174373"/>
            <a:ext cx="11360800" cy="763600"/>
          </a:xfrm>
          <a:solidFill>
            <a:schemeClr val="accent1"/>
          </a:solidFill>
        </p:spPr>
        <p:txBody>
          <a:bodyPr>
            <a:normAutofit/>
          </a:bodyPr>
          <a:lstStyle/>
          <a:p>
            <a:r>
              <a:rPr lang="en-US" sz="2800" b="1" dirty="0" smtClean="0">
                <a:solidFill>
                  <a:schemeClr val="tx1"/>
                </a:solidFill>
                <a:latin typeface="Times New Roman" panose="02020603050405020304" pitchFamily="18" charset="0"/>
                <a:cs typeface="Times New Roman" panose="02020603050405020304" pitchFamily="18" charset="0"/>
              </a:rPr>
              <a:t>DEMOGRAPHIC INFORMATION</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9D40DA3-BD96-B685-145C-7E3192C5D699}"/>
              </a:ext>
            </a:extLst>
          </p:cNvPr>
          <p:cNvSpPr>
            <a:spLocks noChangeArrowheads="1"/>
          </p:cNvSpPr>
          <p:nvPr/>
        </p:nvSpPr>
        <p:spPr bwMode="auto">
          <a:xfrm>
            <a:off x="1004351" y="972254"/>
            <a:ext cx="1044552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sz="2000" b="1" i="0" u="none" strike="noStrike" cap="none" normalizeH="0" baseline="0" dirty="0">
                <a:ln>
                  <a:noFill/>
                </a:ln>
                <a:effectLst/>
                <a:cs typeface="Times New Roman" panose="02020603050405020304" pitchFamily="18" charset="0"/>
              </a:rPr>
              <a:t>Age Distribution</a:t>
            </a:r>
            <a:r>
              <a:rPr kumimoji="0" lang="en-US" altLang="en-US" sz="2000" b="0" i="0" u="none" strike="noStrike" cap="none" normalizeH="0" baseline="0" dirty="0">
                <a:ln>
                  <a:noFill/>
                </a:ln>
                <a:effectLst/>
                <a:cs typeface="Times New Roman" panose="02020603050405020304" pitchFamily="18" charset="0"/>
              </a:rPr>
              <a:t>: </a:t>
            </a:r>
            <a:r>
              <a:rPr lang="en-US" altLang="en-US" sz="2000" dirty="0">
                <a:cs typeface="Times New Roman" panose="02020603050405020304" pitchFamily="18" charset="0"/>
              </a:rPr>
              <a:t>M</a:t>
            </a:r>
            <a:r>
              <a:rPr lang="en-US" sz="2000" dirty="0" smtClean="0"/>
              <a:t>ost </a:t>
            </a:r>
            <a:r>
              <a:rPr lang="en-US" sz="2000" dirty="0"/>
              <a:t>of the respondents had a mean age of 35.22 years with a standard deviation of 11.66. The findings imply that most of the respondents were in the age bracket of 24 to 47 years; however, the youngest was aged 18 years and the oldest was 60 years. </a:t>
            </a:r>
            <a:endParaRPr lang="en-US" sz="2000" dirty="0" smtClean="0"/>
          </a:p>
          <a:p>
            <a:pPr algn="just"/>
            <a:r>
              <a:rPr lang="en-US" altLang="en-US" sz="2000" b="1" dirty="0" smtClean="0">
                <a:cs typeface="Times New Roman" panose="02020603050405020304" pitchFamily="18" charset="0"/>
              </a:rPr>
              <a:t>Gender</a:t>
            </a:r>
            <a:r>
              <a:rPr kumimoji="0" lang="en-US" altLang="en-US" sz="2000" b="1" i="0" u="none" strike="noStrike" cap="none" normalizeH="0" baseline="0" dirty="0" smtClean="0">
                <a:ln>
                  <a:noFill/>
                </a:ln>
                <a:effectLst/>
                <a:cs typeface="Times New Roman" panose="02020603050405020304" pitchFamily="18" charset="0"/>
              </a:rPr>
              <a:t> </a:t>
            </a:r>
            <a:r>
              <a:rPr kumimoji="0" lang="en-US" altLang="en-US" sz="2000" b="1" i="0" u="none" strike="noStrike" cap="none" normalizeH="0" baseline="0" dirty="0">
                <a:ln>
                  <a:noFill/>
                </a:ln>
                <a:effectLst/>
                <a:cs typeface="Times New Roman" panose="02020603050405020304" pitchFamily="18" charset="0"/>
              </a:rPr>
              <a:t>Representation</a:t>
            </a:r>
            <a:r>
              <a:rPr kumimoji="0" lang="en-US" altLang="en-US" sz="2000" b="0" i="0" u="none" strike="noStrike" cap="none" normalizeH="0" baseline="0" dirty="0">
                <a:ln>
                  <a:noFill/>
                </a:ln>
                <a:effectLst/>
                <a:cs typeface="Times New Roman" panose="02020603050405020304" pitchFamily="18" charset="0"/>
              </a:rPr>
              <a:t>: </a:t>
            </a:r>
            <a:r>
              <a:rPr lang="en-US" sz="2000" b="1" dirty="0"/>
              <a:t> </a:t>
            </a:r>
            <a:r>
              <a:rPr lang="en-US" sz="2000" dirty="0" smtClean="0"/>
              <a:t>The male </a:t>
            </a:r>
            <a:r>
              <a:rPr lang="en-US" sz="2000" dirty="0"/>
              <a:t>respondents </a:t>
            </a:r>
            <a:r>
              <a:rPr lang="en-US" sz="2000" dirty="0" smtClean="0"/>
              <a:t> represented (50.4</a:t>
            </a:r>
            <a:r>
              <a:rPr lang="en-US" sz="2000" dirty="0"/>
              <a:t>%) </a:t>
            </a:r>
            <a:r>
              <a:rPr lang="en-US" sz="2000" dirty="0" smtClean="0"/>
              <a:t>, </a:t>
            </a:r>
            <a:r>
              <a:rPr lang="en-US" sz="2000" dirty="0"/>
              <a:t>while 49.6% were females. The findings may imply that men dominated the answering of questionnaires compared to their female </a:t>
            </a:r>
            <a:r>
              <a:rPr lang="en-US" sz="2000" dirty="0" smtClean="0"/>
              <a:t>counterparts</a:t>
            </a:r>
            <a:r>
              <a:rPr kumimoji="0" lang="en-US" altLang="en-US" sz="2000" b="0" i="0" u="none" strike="noStrike" cap="none" normalizeH="0" baseline="0" dirty="0" smtClean="0">
                <a:ln>
                  <a:noFill/>
                </a:ln>
                <a:effectLst/>
                <a:cs typeface="Times New Roman" panose="02020603050405020304" pitchFamily="18" charset="0"/>
              </a:rPr>
              <a:t>.</a:t>
            </a:r>
            <a:endParaRPr kumimoji="0" lang="en-US" altLang="en-US" sz="2000" b="0" i="0" u="none" strike="noStrike" cap="none" normalizeH="0" baseline="0" dirty="0">
              <a:ln>
                <a:noFill/>
              </a:ln>
              <a:effectLst/>
              <a:cs typeface="Times New Roman" panose="02020603050405020304" pitchFamily="18" charset="0"/>
            </a:endParaRPr>
          </a:p>
          <a:p>
            <a:pPr lvl="0" algn="just" eaLnBrk="0" fontAlgn="base" hangingPunct="0">
              <a:spcBef>
                <a:spcPct val="0"/>
              </a:spcBef>
              <a:spcAft>
                <a:spcPct val="0"/>
              </a:spcAft>
              <a:buFontTx/>
              <a:buChar char="•"/>
            </a:pPr>
            <a:r>
              <a:rPr kumimoji="0" lang="en-US" altLang="en-US" sz="2000" b="1" i="0" u="none" strike="noStrike" cap="none" normalizeH="0" baseline="0" dirty="0">
                <a:ln>
                  <a:noFill/>
                </a:ln>
                <a:effectLst/>
                <a:cs typeface="Times New Roman" panose="02020603050405020304" pitchFamily="18" charset="0"/>
              </a:rPr>
              <a:t>Education Distribution</a:t>
            </a:r>
            <a:r>
              <a:rPr kumimoji="0" lang="en-US" altLang="en-US" sz="2000" b="0" i="0" u="none" strike="noStrike" cap="none" normalizeH="0" baseline="0" dirty="0">
                <a:ln>
                  <a:noFill/>
                </a:ln>
                <a:effectLst/>
                <a:cs typeface="Times New Roman" panose="02020603050405020304" pitchFamily="18" charset="0"/>
              </a:rPr>
              <a:t>: </a:t>
            </a:r>
            <a:r>
              <a:rPr lang="en-US" altLang="en-US" sz="2000" dirty="0">
                <a:cs typeface="Times New Roman" panose="02020603050405020304" pitchFamily="18" charset="0"/>
              </a:rPr>
              <a:t>A majority of respondents (45.4%) had a university education, while 31.8% had college education, 21.1% had secondary education, and only 1.8% had primary education. This suggests that respondents with higher education are more likely to understand English and Kiswahili advertisements and may be more aware of gender stereotypes and portrayals</a:t>
            </a:r>
            <a:r>
              <a:rPr lang="en-US" altLang="en-US" sz="2000" dirty="0" smtClean="0">
                <a:cs typeface="Times New Roman" panose="02020603050405020304" pitchFamily="18" charset="0"/>
              </a:rPr>
              <a:t>.</a:t>
            </a:r>
          </a:p>
          <a:p>
            <a:pPr lvl="0" algn="just" eaLnBrk="0" fontAlgn="base" hangingPunct="0">
              <a:spcBef>
                <a:spcPct val="0"/>
              </a:spcBef>
              <a:spcAft>
                <a:spcPct val="0"/>
              </a:spcAft>
              <a:buFontTx/>
              <a:buChar char="•"/>
            </a:pPr>
            <a:r>
              <a:rPr lang="en-US" altLang="en-US" sz="2000" b="1" dirty="0" smtClean="0">
                <a:cs typeface="Times New Roman" panose="02020603050405020304" pitchFamily="18" charset="0"/>
              </a:rPr>
              <a:t>Occupation </a:t>
            </a:r>
            <a:r>
              <a:rPr lang="en-US" altLang="en-US" sz="2000" b="1" dirty="0">
                <a:cs typeface="Times New Roman" panose="02020603050405020304" pitchFamily="18" charset="0"/>
              </a:rPr>
              <a:t>of respondents</a:t>
            </a:r>
            <a:r>
              <a:rPr lang="en-US" altLang="en-US" sz="2000" b="1" dirty="0" smtClean="0">
                <a:cs typeface="Times New Roman" panose="02020603050405020304" pitchFamily="18" charset="0"/>
              </a:rPr>
              <a:t>: </a:t>
            </a:r>
            <a:r>
              <a:rPr lang="en-US" altLang="en-US" sz="2000" dirty="0" smtClean="0">
                <a:cs typeface="Times New Roman" panose="02020603050405020304" pitchFamily="18" charset="0"/>
              </a:rPr>
              <a:t>The </a:t>
            </a:r>
            <a:r>
              <a:rPr lang="en-US" altLang="en-US" sz="2000" dirty="0">
                <a:cs typeface="Times New Roman" panose="02020603050405020304" pitchFamily="18" charset="0"/>
              </a:rPr>
              <a:t>largest group of respondents were students (22%) and those employed in the public sector (21.4%), followed by self-employed individuals (16.9%) and private sector employees (15.1%). Casual workers made up 12.5%, while 6.5% were unemployed, and housewives accounted for 1.5%. Smaller groups included stay-at-home men (3.9%) and retirees (0.3%).</a:t>
            </a:r>
            <a:endParaRPr lang="en-US" altLang="en-US" sz="2000" dirty="0" smtClean="0">
              <a:cs typeface="Times New Roman" panose="02020603050405020304" pitchFamily="18" charset="0"/>
            </a:endParaRPr>
          </a:p>
        </p:txBody>
      </p:sp>
    </p:spTree>
    <p:extLst>
      <p:ext uri="{BB962C8B-B14F-4D97-AF65-F5344CB8AC3E}">
        <p14:creationId xmlns:p14="http://schemas.microsoft.com/office/powerpoint/2010/main" val="1581017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3C3B8E-740F-1A74-645F-F223680F4E8F}"/>
              </a:ext>
            </a:extLst>
          </p:cNvPr>
          <p:cNvSpPr>
            <a:spLocks noGrp="1"/>
          </p:cNvSpPr>
          <p:nvPr>
            <p:ph type="title"/>
          </p:nvPr>
        </p:nvSpPr>
        <p:spPr>
          <a:xfrm>
            <a:off x="641022" y="249077"/>
            <a:ext cx="11135377" cy="396224"/>
          </a:xfrm>
          <a:solidFill>
            <a:schemeClr val="accent1"/>
          </a:solidFill>
        </p:spPr>
        <p:txBody>
          <a:bodyPr>
            <a:noAutofit/>
          </a:bodyPr>
          <a:lstStyle/>
          <a:p>
            <a:r>
              <a:rPr lang="x-none" sz="2400" b="1" dirty="0" smtClean="0">
                <a:solidFill>
                  <a:schemeClr val="tx1"/>
                </a:solidFill>
              </a:rPr>
              <a:t>GENDER ROLES DEPICTED IN SELECTED KENYA’S TV COMMERCIAL ADVERTS</a:t>
            </a:r>
            <a:r>
              <a:rPr lang="en-US" sz="2400" b="1" dirty="0"/>
              <a:t/>
            </a:r>
            <a:br>
              <a:rPr lang="en-US" sz="2400" b="1" dirty="0"/>
            </a:br>
            <a:endParaRPr lang="en-US" sz="2400" b="1"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24E4C539-1AC9-2516-3054-83989F3405D3}"/>
              </a:ext>
            </a:extLst>
          </p:cNvPr>
          <p:cNvSpPr>
            <a:spLocks noChangeArrowheads="1"/>
          </p:cNvSpPr>
          <p:nvPr/>
        </p:nvSpPr>
        <p:spPr bwMode="auto">
          <a:xfrm>
            <a:off x="641022" y="716437"/>
            <a:ext cx="1071534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FontTx/>
              <a:buChar char="•"/>
            </a:pPr>
            <a:r>
              <a:rPr lang="en-US" sz="2000" b="1" dirty="0"/>
              <a:t>Proportion of respondents watching TV </a:t>
            </a:r>
            <a:r>
              <a:rPr lang="en-US" sz="2000" b="1" dirty="0" smtClean="0"/>
              <a:t>:</a:t>
            </a:r>
            <a:r>
              <a:rPr lang="en-US" sz="2000" b="1" dirty="0"/>
              <a:t> </a:t>
            </a:r>
            <a:r>
              <a:rPr lang="en-US" sz="2000" dirty="0" smtClean="0"/>
              <a:t>Most respondents </a:t>
            </a:r>
            <a:r>
              <a:rPr lang="en-US" sz="2000" dirty="0"/>
              <a:t>(69.4%) reported watching TV, with a fairly even split between males (120) and females (114). Meanwhile, 30.6% do not watch TV, with similar numbers of males (50) and females (53).</a:t>
            </a:r>
            <a:endParaRPr lang="en-US" sz="2000" dirty="0" smtClean="0"/>
          </a:p>
          <a:p>
            <a:pPr algn="just" eaLnBrk="0" fontAlgn="base" hangingPunct="0">
              <a:spcBef>
                <a:spcPct val="0"/>
              </a:spcBef>
              <a:spcAft>
                <a:spcPct val="0"/>
              </a:spcAft>
              <a:buFontTx/>
              <a:buChar char="•"/>
            </a:pPr>
            <a:r>
              <a:rPr lang="en-US" sz="2000" b="1" dirty="0" smtClean="0"/>
              <a:t>frequency </a:t>
            </a:r>
            <a:r>
              <a:rPr lang="en-US" sz="2000" b="1" dirty="0"/>
              <a:t>of </a:t>
            </a:r>
            <a:r>
              <a:rPr lang="en-US" sz="2000" b="1" dirty="0" smtClean="0"/>
              <a:t>watching TV </a:t>
            </a:r>
            <a:r>
              <a:rPr lang="en-US" sz="2000" b="1" dirty="0"/>
              <a:t>: </a:t>
            </a:r>
            <a:r>
              <a:rPr lang="en-US" sz="2000" dirty="0"/>
              <a:t>The majority of respondents (92.3%) watch TV daily, while a small percentage watch weekly (7.3%) and very few watch fortnightly (0.4</a:t>
            </a:r>
            <a:r>
              <a:rPr lang="en-US" sz="2000" dirty="0" smtClean="0"/>
              <a:t>%).</a:t>
            </a:r>
            <a:r>
              <a:rPr kumimoji="0" lang="en-US" altLang="en-US" sz="2000" b="1" i="0" u="none" strike="noStrike" cap="none" normalizeH="0" baseline="0" dirty="0" smtClean="0">
                <a:ln>
                  <a:noFill/>
                </a:ln>
                <a:effectLst/>
                <a:cs typeface="Times New Roman" panose="02020603050405020304" pitchFamily="18" charset="0"/>
              </a:rPr>
              <a:t> </a:t>
            </a:r>
          </a:p>
          <a:p>
            <a:pPr algn="just" eaLnBrk="0" fontAlgn="base" hangingPunct="0">
              <a:spcBef>
                <a:spcPct val="0"/>
              </a:spcBef>
              <a:spcAft>
                <a:spcPct val="0"/>
              </a:spcAft>
              <a:buFontTx/>
              <a:buChar char="•"/>
            </a:pPr>
            <a:r>
              <a:rPr lang="en-US" sz="2000" b="1" dirty="0" smtClean="0"/>
              <a:t>Decision </a:t>
            </a:r>
            <a:r>
              <a:rPr lang="en-US" sz="2000" b="1" dirty="0"/>
              <a:t>on what to watch </a:t>
            </a:r>
            <a:r>
              <a:rPr kumimoji="0" lang="en-US" altLang="en-US" sz="2000" b="1" i="0" u="none" strike="noStrike" cap="none" normalizeH="0" baseline="0" dirty="0" smtClean="0">
                <a:ln>
                  <a:noFill/>
                </a:ln>
                <a:effectLst/>
                <a:cs typeface="Times New Roman" panose="02020603050405020304" pitchFamily="18" charset="0"/>
              </a:rPr>
              <a:t>:</a:t>
            </a:r>
            <a:r>
              <a:rPr lang="en-US" altLang="en-US" sz="2000" dirty="0">
                <a:cs typeface="Times New Roman" panose="02020603050405020304" pitchFamily="18" charset="0"/>
              </a:rPr>
              <a:t> The decision to watch TV is mainly driven by entertainment (30.77%) and free time (15.38%), followed by news and business (21.79%) and mood (11.54%), with prime time viewing being the least common reason (4.8</a:t>
            </a:r>
            <a:r>
              <a:rPr lang="en-US" altLang="en-US" sz="2000" dirty="0" smtClean="0">
                <a:cs typeface="Times New Roman" panose="02020603050405020304" pitchFamily="18" charset="0"/>
              </a:rPr>
              <a:t>%).</a:t>
            </a:r>
          </a:p>
          <a:p>
            <a:pPr algn="just" eaLnBrk="0" fontAlgn="base" hangingPunct="0">
              <a:spcBef>
                <a:spcPct val="0"/>
              </a:spcBef>
              <a:spcAft>
                <a:spcPct val="0"/>
              </a:spcAft>
              <a:buFontTx/>
              <a:buChar char="•"/>
            </a:pPr>
            <a:r>
              <a:rPr lang="en-US" altLang="en-US" sz="2000" b="1" dirty="0" smtClean="0">
                <a:cs typeface="Times New Roman" panose="02020603050405020304" pitchFamily="18" charset="0"/>
              </a:rPr>
              <a:t>The list of gender social roles compromising societal values: </a:t>
            </a:r>
            <a:r>
              <a:rPr lang="en-US" altLang="en-US" sz="2000" dirty="0" smtClean="0">
                <a:cs typeface="Times New Roman" panose="02020603050405020304" pitchFamily="18" charset="0"/>
              </a:rPr>
              <a:t>Shows </a:t>
            </a:r>
            <a:r>
              <a:rPr lang="en-US" altLang="en-US" sz="2000" dirty="0">
                <a:cs typeface="Times New Roman" panose="02020603050405020304" pitchFamily="18" charset="0"/>
              </a:rPr>
              <a:t>that female roles portrayed by men (35.29%) and women in specific roles (29.42%) are the most prevalent issues, followed by undermining of women (23.53%) and extremism in female adverts (11.76%).</a:t>
            </a:r>
            <a:endParaRPr lang="en-US" altLang="en-US" sz="2000" dirty="0" smtClean="0">
              <a:cs typeface="Times New Roman" panose="02020603050405020304" pitchFamily="18" charset="0"/>
            </a:endParaRPr>
          </a:p>
          <a:p>
            <a:pPr algn="just" eaLnBrk="0" fontAlgn="base" hangingPunct="0">
              <a:spcBef>
                <a:spcPct val="0"/>
              </a:spcBef>
              <a:spcAft>
                <a:spcPct val="0"/>
              </a:spcAft>
              <a:buFontTx/>
              <a:buChar char="•"/>
            </a:pPr>
            <a:r>
              <a:rPr lang="en-US" sz="2000" b="1" dirty="0"/>
              <a:t>Most appearing </a:t>
            </a:r>
            <a:r>
              <a:rPr lang="en-US" sz="2000" b="1" dirty="0" smtClean="0"/>
              <a:t>in TV</a:t>
            </a:r>
            <a:r>
              <a:rPr kumimoji="0" lang="en-US" altLang="en-US" sz="2000" b="1" i="0" u="none" strike="noStrike" cap="none" normalizeH="0" baseline="0" dirty="0" smtClean="0">
                <a:ln>
                  <a:noFill/>
                </a:ln>
                <a:effectLst/>
                <a:cs typeface="Times New Roman" panose="02020603050405020304" pitchFamily="18" charset="0"/>
              </a:rPr>
              <a:t>:</a:t>
            </a:r>
            <a:r>
              <a:rPr lang="en-US" altLang="en-US" sz="2000" dirty="0">
                <a:cs typeface="Times New Roman" panose="02020603050405020304" pitchFamily="18" charset="0"/>
              </a:rPr>
              <a:t> Most respondents (50.1%) believe both men and women appear frequently on TV, while 46.9% think women appear most often, and 2.4% are unsure. Only a small percentage (0.6%) think men appear most often.</a:t>
            </a:r>
            <a:endParaRPr kumimoji="0" lang="en-US" altLang="en-US" sz="2000" b="0" i="0" u="none" strike="noStrike" cap="none" normalizeH="0" baseline="0" dirty="0" smtClean="0">
              <a:ln>
                <a:noFill/>
              </a:ln>
              <a:effectLst/>
              <a:cs typeface="Times New Roman" panose="02020603050405020304" pitchFamily="18" charset="0"/>
            </a:endParaRPr>
          </a:p>
          <a:p>
            <a:pPr algn="just" eaLnBrk="0" fontAlgn="base" hangingPunct="0">
              <a:spcBef>
                <a:spcPct val="0"/>
              </a:spcBef>
              <a:spcAft>
                <a:spcPct val="0"/>
              </a:spcAft>
              <a:buFontTx/>
              <a:buChar char="•"/>
            </a:pPr>
            <a:r>
              <a:rPr kumimoji="0" lang="en-US" altLang="en-US" sz="2000" b="1" i="0" u="none" strike="noStrike" cap="none" normalizeH="0" baseline="0" dirty="0" smtClean="0">
                <a:ln>
                  <a:noFill/>
                </a:ln>
                <a:effectLst/>
                <a:cs typeface="Times New Roman" panose="02020603050405020304" pitchFamily="18" charset="0"/>
              </a:rPr>
              <a:t>Women roles:</a:t>
            </a:r>
            <a:r>
              <a:rPr lang="en-US" altLang="en-US" sz="2000" dirty="0">
                <a:cs typeface="Times New Roman" panose="02020603050405020304" pitchFamily="18" charset="0"/>
              </a:rPr>
              <a:t> The roles attributed to women include home maker (31.65%), mother (30.28%), sex object (9.17%), decorative role (17.09%), and producer-user (11.81</a:t>
            </a:r>
            <a:r>
              <a:rPr lang="en-US" altLang="en-US" sz="2000" dirty="0" smtClean="0">
                <a:cs typeface="Times New Roman" panose="02020603050405020304" pitchFamily="18" charset="0"/>
              </a:rPr>
              <a:t>%).</a:t>
            </a:r>
            <a:endParaRPr kumimoji="0" lang="en-US" altLang="en-US" sz="2000" b="0" i="0" u="none" strike="noStrike" cap="none" normalizeH="0" baseline="0" dirty="0">
              <a:ln>
                <a:noFill/>
              </a:ln>
              <a:effectLst/>
              <a:cs typeface="Times New Roman" panose="02020603050405020304" pitchFamily="18" charset="0"/>
            </a:endParaRPr>
          </a:p>
          <a:p>
            <a:pPr lvl="0" algn="just" eaLnBrk="0" fontAlgn="base" hangingPunct="0">
              <a:spcBef>
                <a:spcPct val="0"/>
              </a:spcBef>
              <a:spcAft>
                <a:spcPct val="0"/>
              </a:spcAft>
              <a:buFontTx/>
              <a:buChar char="•"/>
            </a:pPr>
            <a:r>
              <a:rPr lang="en-US" altLang="en-US" sz="2000" b="1" dirty="0" smtClean="0">
                <a:cs typeface="Times New Roman" panose="02020603050405020304" pitchFamily="18" charset="0"/>
              </a:rPr>
              <a:t>Male roles</a:t>
            </a:r>
            <a:r>
              <a:rPr kumimoji="0" lang="en-US" altLang="en-US" sz="2000" b="1" i="0" u="none" strike="noStrike" cap="none" normalizeH="0" baseline="0" dirty="0" smtClean="0">
                <a:ln>
                  <a:noFill/>
                </a:ln>
                <a:effectLst/>
                <a:cs typeface="Times New Roman" panose="02020603050405020304" pitchFamily="18" charset="0"/>
              </a:rPr>
              <a:t>:</a:t>
            </a:r>
            <a:r>
              <a:rPr kumimoji="0" lang="en-US" altLang="en-US" sz="2000" b="0" i="0" u="none" strike="noStrike" cap="none" normalizeH="0" baseline="0" dirty="0" smtClean="0">
                <a:ln>
                  <a:noFill/>
                </a:ln>
                <a:effectLst/>
                <a:cs typeface="Times New Roman" panose="02020603050405020304" pitchFamily="18" charset="0"/>
              </a:rPr>
              <a:t> </a:t>
            </a:r>
            <a:r>
              <a:rPr lang="en-US" sz="2000" dirty="0"/>
              <a:t>The roles assigned to men are: father (11.69%), man of tradition (28.55%), object of sex (3.4%), role of authority (32.1%), and producer-user (24.26</a:t>
            </a:r>
            <a:r>
              <a:rPr lang="en-US" sz="2000" dirty="0" smtClean="0"/>
              <a:t>%).</a:t>
            </a:r>
            <a:endParaRPr kumimoji="0" lang="en-US" altLang="en-US" sz="2000" b="0" i="0" u="none" strike="noStrike" cap="none" normalizeH="0" baseline="0" dirty="0" smtClean="0">
              <a:ln>
                <a:noFill/>
              </a:ln>
              <a:effectLst/>
              <a:cs typeface="Times New Roman" panose="02020603050405020304" pitchFamily="18" charset="0"/>
            </a:endParaRPr>
          </a:p>
        </p:txBody>
      </p:sp>
    </p:spTree>
    <p:extLst>
      <p:ext uri="{BB962C8B-B14F-4D97-AF65-F5344CB8AC3E}">
        <p14:creationId xmlns:p14="http://schemas.microsoft.com/office/powerpoint/2010/main" val="64761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3C3B8E-740F-1A74-645F-F223680F4E8F}"/>
              </a:ext>
            </a:extLst>
          </p:cNvPr>
          <p:cNvSpPr>
            <a:spLocks noGrp="1"/>
          </p:cNvSpPr>
          <p:nvPr>
            <p:ph type="title"/>
          </p:nvPr>
        </p:nvSpPr>
        <p:spPr>
          <a:xfrm>
            <a:off x="470982" y="307617"/>
            <a:ext cx="11360800" cy="763600"/>
          </a:xfrm>
          <a:solidFill>
            <a:schemeClr val="accent1"/>
          </a:solidFill>
        </p:spPr>
        <p:txBody>
          <a:bodyPr>
            <a:noAutofit/>
          </a:bodyPr>
          <a:lstStyle/>
          <a:p>
            <a:r>
              <a:rPr lang="en-US" sz="2800" b="1" dirty="0" smtClean="0">
                <a:solidFill>
                  <a:schemeClr val="tx1"/>
                </a:solidFill>
              </a:rPr>
              <a:t>PORTRAYAL OF GENDER IN SELECTED TV COMMERCIAL ADVERTS IN KENYA</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C9E2CE7-A1FB-1A35-8C0B-06BA638F46B7}"/>
              </a:ext>
            </a:extLst>
          </p:cNvPr>
          <p:cNvSpPr>
            <a:spLocks noChangeArrowheads="1"/>
          </p:cNvSpPr>
          <p:nvPr/>
        </p:nvSpPr>
        <p:spPr bwMode="auto">
          <a:xfrm rot="10800000" flipV="1">
            <a:off x="360216" y="1481271"/>
            <a:ext cx="1147156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FontTx/>
              <a:buChar char="•"/>
            </a:pPr>
            <a:r>
              <a:rPr lang="en-US" sz="2000" b="1" dirty="0"/>
              <a:t>Gender bias and dominance in TV commercials </a:t>
            </a:r>
            <a:r>
              <a:rPr lang="en-US" sz="2000" dirty="0" smtClean="0"/>
              <a:t>adverts</a:t>
            </a:r>
            <a:r>
              <a:rPr lang="en-US" altLang="en-US" sz="2000" dirty="0" smtClean="0">
                <a:cs typeface="Times New Roman" panose="02020603050405020304" pitchFamily="18" charset="0"/>
              </a:rPr>
              <a:t>:53.1</a:t>
            </a:r>
            <a:r>
              <a:rPr lang="en-US" altLang="en-US" sz="2000" dirty="0">
                <a:cs typeface="Times New Roman" panose="02020603050405020304" pitchFamily="18" charset="0"/>
              </a:rPr>
              <a:t>% of respondents strongly agree that there is bias, while 24% agree, and 11.6% strongly disagree. Regarding dominance of male and female representation, 51.6% strongly agree and 38.3% agree that there is a dominance, with very few disagreeing</a:t>
            </a:r>
            <a:r>
              <a:rPr lang="en-US" altLang="en-US" sz="2000" b="1" dirty="0">
                <a:cs typeface="Times New Roman" panose="02020603050405020304" pitchFamily="18" charset="0"/>
              </a:rPr>
              <a:t>. </a:t>
            </a:r>
            <a:endParaRPr lang="en-US" altLang="en-US" sz="2000" b="1" dirty="0" smtClean="0">
              <a:cs typeface="Times New Roman" panose="02020603050405020304" pitchFamily="18" charset="0"/>
            </a:endParaRPr>
          </a:p>
          <a:p>
            <a:pPr lvl="0" algn="just" eaLnBrk="0" fontAlgn="base" hangingPunct="0">
              <a:spcBef>
                <a:spcPct val="0"/>
              </a:spcBef>
              <a:spcAft>
                <a:spcPct val="0"/>
              </a:spcAft>
              <a:buFontTx/>
              <a:buChar char="•"/>
            </a:pPr>
            <a:r>
              <a:rPr lang="en-US" sz="2000" b="1" dirty="0" smtClean="0"/>
              <a:t>Representation </a:t>
            </a:r>
            <a:r>
              <a:rPr lang="en-US" sz="2000" b="1" dirty="0"/>
              <a:t>of </a:t>
            </a:r>
            <a:r>
              <a:rPr lang="en-US" sz="2000" b="1" dirty="0" smtClean="0"/>
              <a:t>gender</a:t>
            </a:r>
            <a:r>
              <a:rPr lang="en-US" altLang="en-US" sz="2000" b="1" dirty="0">
                <a:cs typeface="Times New Roman" panose="02020603050405020304" pitchFamily="18" charset="0"/>
              </a:rPr>
              <a:t>: </a:t>
            </a:r>
            <a:r>
              <a:rPr lang="en-US" altLang="en-US" sz="2000" dirty="0" smtClean="0">
                <a:cs typeface="Times New Roman" panose="02020603050405020304" pitchFamily="18" charset="0"/>
              </a:rPr>
              <a:t>46</a:t>
            </a:r>
            <a:r>
              <a:rPr lang="en-US" altLang="en-US" sz="2000" dirty="0">
                <a:cs typeface="Times New Roman" panose="02020603050405020304" pitchFamily="18" charset="0"/>
              </a:rPr>
              <a:t>% of respondents strongly agree that specific genders promote certain products, while 37.1% agree. Additionally, 51% strongly agree that women predominantly advertise household products, and 50.7% strongly agree that women are mainly featured in ads for children’s products.</a:t>
            </a:r>
            <a:endParaRPr kumimoji="0" lang="en-US" altLang="en-US" sz="2000" i="0" u="none" strike="noStrike" cap="none" normalizeH="0" baseline="0" dirty="0">
              <a:ln>
                <a:noFill/>
              </a:ln>
              <a:effectLst/>
              <a:cs typeface="Times New Roman" panose="02020603050405020304" pitchFamily="18" charset="0"/>
            </a:endParaRPr>
          </a:p>
          <a:p>
            <a:pPr lvl="0" algn="just" eaLnBrk="0" fontAlgn="base" hangingPunct="0">
              <a:spcBef>
                <a:spcPct val="0"/>
              </a:spcBef>
              <a:spcAft>
                <a:spcPct val="0"/>
              </a:spcAft>
              <a:buFontTx/>
              <a:buChar char="•"/>
            </a:pPr>
            <a:r>
              <a:rPr lang="en-US" sz="2000" b="1" dirty="0" smtClean="0"/>
              <a:t>Men and </a:t>
            </a:r>
            <a:r>
              <a:rPr lang="en-US" sz="2000" b="1" dirty="0"/>
              <a:t>women involvement in Advertising </a:t>
            </a:r>
            <a:r>
              <a:rPr lang="en-US" altLang="en-US" sz="2000" b="1" dirty="0">
                <a:cs typeface="Times New Roman" panose="02020603050405020304" pitchFamily="18" charset="0"/>
              </a:rPr>
              <a:t>: </a:t>
            </a:r>
            <a:r>
              <a:rPr lang="en-US" altLang="en-US" sz="2000" dirty="0">
                <a:cs typeface="Times New Roman" panose="02020603050405020304" pitchFamily="18" charset="0"/>
              </a:rPr>
              <a:t>In advertising, 51% of respondents strongly agree that men are associated with high-involvement products, while 33.2% strongly agree and 41.8% agree that women are depicted as homemakers and caregivers.</a:t>
            </a:r>
            <a:r>
              <a:rPr lang="en-US" altLang="en-US" sz="2000" b="1" dirty="0">
                <a:cs typeface="Times New Roman" panose="02020603050405020304" pitchFamily="18" charset="0"/>
              </a:rPr>
              <a:t> </a:t>
            </a:r>
            <a:endParaRPr lang="en-US" altLang="en-US" sz="2000" b="1" dirty="0" smtClean="0">
              <a:cs typeface="Times New Roman" panose="02020603050405020304" pitchFamily="18" charset="0"/>
            </a:endParaRPr>
          </a:p>
          <a:p>
            <a:pPr lvl="0" algn="just" eaLnBrk="0" fontAlgn="base" hangingPunct="0">
              <a:spcBef>
                <a:spcPct val="0"/>
              </a:spcBef>
              <a:spcAft>
                <a:spcPct val="0"/>
              </a:spcAft>
              <a:buFontTx/>
              <a:buChar char="•"/>
            </a:pPr>
            <a:r>
              <a:rPr lang="en-US" sz="2000" b="1" dirty="0"/>
              <a:t>Portrayal of male gender in TV adverts : </a:t>
            </a:r>
            <a:r>
              <a:rPr lang="en-US" sz="2000" dirty="0"/>
              <a:t>In TV adverts, 32.6% strongly agree and 41.2% agree that men are shown as masculine and energetic, while 32.3% strongly agree and 44.8% agree that they are portrayed as authoritative and knowledgeable. Additionally, 33.8% strongly agree and 45.7% agree that men are depicted as decision-makers, and 20.5% strongly agree that they appear more confident than women. Lastly, 22.6% strongly agree and 25.2% agree that men are seen as the best narrators in adverts</a:t>
            </a:r>
            <a:r>
              <a:rPr lang="en-US" sz="2000" dirty="0" smtClean="0"/>
              <a:t>.</a:t>
            </a:r>
          </a:p>
        </p:txBody>
      </p:sp>
    </p:spTree>
    <p:extLst>
      <p:ext uri="{BB962C8B-B14F-4D97-AF65-F5344CB8AC3E}">
        <p14:creationId xmlns:p14="http://schemas.microsoft.com/office/powerpoint/2010/main" val="1538659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3C3B8E-740F-1A74-645F-F223680F4E8F}"/>
              </a:ext>
            </a:extLst>
          </p:cNvPr>
          <p:cNvSpPr>
            <a:spLocks noGrp="1"/>
          </p:cNvSpPr>
          <p:nvPr>
            <p:ph type="title"/>
          </p:nvPr>
        </p:nvSpPr>
        <p:spPr>
          <a:xfrm>
            <a:off x="415600" y="317276"/>
            <a:ext cx="11360800" cy="763600"/>
          </a:xfrm>
          <a:solidFill>
            <a:schemeClr val="accent1"/>
          </a:solidFill>
        </p:spPr>
        <p:txBody>
          <a:bodyPr>
            <a:noAutofit/>
          </a:bodyPr>
          <a:lstStyle/>
          <a:p>
            <a:r>
              <a:rPr lang="en-US" sz="2400" b="1" dirty="0" smtClean="0">
                <a:solidFill>
                  <a:schemeClr val="tx1"/>
                </a:solidFill>
              </a:rPr>
              <a:t>DIVERSITY OF GENDER STEREOTYPES DEPICTED IN SELECTED TV COMMERCIALS IN KENYA</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44C28EF-B42F-4C8C-EE2B-8CC0FF247401}"/>
              </a:ext>
            </a:extLst>
          </p:cNvPr>
          <p:cNvSpPr>
            <a:spLocks noChangeArrowheads="1"/>
          </p:cNvSpPr>
          <p:nvPr/>
        </p:nvSpPr>
        <p:spPr bwMode="auto">
          <a:xfrm rot="10800000" flipV="1">
            <a:off x="415600" y="1196383"/>
            <a:ext cx="1136079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sz="2200" b="1" dirty="0">
                <a:latin typeface="Times New Roman" panose="02020603050405020304" pitchFamily="18" charset="0"/>
                <a:cs typeface="Times New Roman" panose="02020603050405020304" pitchFamily="18" charset="0"/>
              </a:rPr>
              <a:t>D</a:t>
            </a:r>
            <a:r>
              <a:rPr lang="en-US" b="1" dirty="0" smtClean="0"/>
              <a:t>ifferentiation </a:t>
            </a:r>
            <a:r>
              <a:rPr lang="en-US" b="1" dirty="0"/>
              <a:t>of gender stereotypes in TV commercials </a:t>
            </a:r>
            <a:r>
              <a:rPr kumimoji="0" lang="en-US" altLang="en-US" sz="22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cs typeface="Times New Roman" panose="02020603050405020304" pitchFamily="18" charset="0"/>
              </a:rPr>
              <a:t> In TV commercials, women are primarily represented as housewives (36.79%), homemakers (36.17%), and caregivers (27.04%). Men are depicted mainly as authoritative figures (33.89%), experts (36.18%), and decision-makers (29.94%).</a:t>
            </a:r>
          </a:p>
          <a:p>
            <a:pPr lvl="0" eaLnBrk="0" fontAlgn="base" hangingPunct="0">
              <a:spcBef>
                <a:spcPct val="0"/>
              </a:spcBef>
              <a:spcAft>
                <a:spcPct val="0"/>
              </a:spcAft>
              <a:buFontTx/>
              <a:buChar char="•"/>
            </a:pPr>
            <a:r>
              <a:rPr lang="en-US" b="1" dirty="0"/>
              <a:t>Diversity of Gender </a:t>
            </a:r>
            <a:r>
              <a:rPr lang="en-US" b="1" dirty="0" smtClean="0"/>
              <a:t>Stereotypes</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The study </a:t>
            </a:r>
            <a:r>
              <a:rPr lang="en-US" altLang="en-US" sz="2200" dirty="0">
                <a:latin typeface="Times New Roman" panose="02020603050405020304" pitchFamily="18" charset="0"/>
                <a:cs typeface="Times New Roman" panose="02020603050405020304" pitchFamily="18" charset="0"/>
              </a:rPr>
              <a:t>reveals that 88.1% of respondents believe women and men do not confine to traditional gender roles, and 98.5% agree that TV adverts associate women with domestic roles. Additionally, 65.3% think women are underrepresented in TV adverts, while 54.3% say men dominate voiceovers. Most respondents (71.2%) view men in adverts as professionals and career-oriented, but only 10.7% feel that adverts depict limited occupational choices for women</a:t>
            </a:r>
            <a:r>
              <a:rPr lang="en-US" altLang="en-US" sz="2200"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FontTx/>
              <a:buChar char="•"/>
            </a:pPr>
            <a:r>
              <a:rPr lang="en-US" altLang="en-US" sz="2200" dirty="0" smtClean="0">
                <a:latin typeface="Times New Roman" panose="02020603050405020304" pitchFamily="18" charset="0"/>
                <a:cs typeface="Times New Roman" panose="02020603050405020304" pitchFamily="18" charset="0"/>
              </a:rPr>
              <a:t> </a:t>
            </a:r>
            <a:r>
              <a:rPr lang="en-US" b="1" dirty="0"/>
              <a:t>Ensuring gender equality </a:t>
            </a:r>
            <a:r>
              <a:rPr lang="en-US" b="1" dirty="0" smtClean="0"/>
              <a:t>:</a:t>
            </a:r>
            <a:r>
              <a:rPr lang="en-US" altLang="en-US" sz="2200" dirty="0" smtClean="0">
                <a:latin typeface="Times New Roman" panose="02020603050405020304" pitchFamily="18" charset="0"/>
                <a:cs typeface="Times New Roman" panose="02020603050405020304" pitchFamily="18" charset="0"/>
              </a:rPr>
              <a:t>To </a:t>
            </a:r>
            <a:r>
              <a:rPr lang="en-US" altLang="en-US" sz="2200" dirty="0">
                <a:latin typeface="Times New Roman" panose="02020603050405020304" pitchFamily="18" charset="0"/>
                <a:cs typeface="Times New Roman" panose="02020603050405020304" pitchFamily="18" charset="0"/>
              </a:rPr>
              <a:t>ensure gender equality, 57.14% of respondents advocate for gender equality protocols, while 42.86% support having women advertise non-home products</a:t>
            </a:r>
            <a:r>
              <a:rPr lang="en-US" altLang="en-US" sz="2200"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kumimoji="0" lang="en-US" altLang="en-US" sz="22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501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596D-7D36-FD0E-2B19-76BB8A64CC25}"/>
              </a:ext>
            </a:extLst>
          </p:cNvPr>
          <p:cNvSpPr>
            <a:spLocks noGrp="1"/>
          </p:cNvSpPr>
          <p:nvPr>
            <p:ph type="title"/>
          </p:nvPr>
        </p:nvSpPr>
        <p:spPr>
          <a:solidFill>
            <a:schemeClr val="accent1"/>
          </a:solidFill>
        </p:spPr>
        <p:txBody>
          <a:bodyPr/>
          <a:lstStyle/>
          <a:p>
            <a:r>
              <a:rPr lang="en-US" b="1" dirty="0"/>
              <a:t>CONCLUSIONS AND RECOMMENDATIONS</a:t>
            </a:r>
          </a:p>
        </p:txBody>
      </p:sp>
      <p:sp>
        <p:nvSpPr>
          <p:cNvPr id="3" name="Content Placeholder 2">
            <a:extLst>
              <a:ext uri="{FF2B5EF4-FFF2-40B4-BE49-F238E27FC236}">
                <a16:creationId xmlns:a16="http://schemas.microsoft.com/office/drawing/2014/main" id="{85621809-D51C-2547-9D74-9D1C1AA962B6}"/>
              </a:ext>
            </a:extLst>
          </p:cNvPr>
          <p:cNvSpPr>
            <a:spLocks noGrp="1"/>
          </p:cNvSpPr>
          <p:nvPr>
            <p:ph idx="1"/>
          </p:nvPr>
        </p:nvSpPr>
        <p:spPr bwMode="auto">
          <a:xfrm>
            <a:off x="2095500" y="1724025"/>
            <a:ext cx="8648700" cy="5133975"/>
          </a:xfrm>
        </p:spPr>
        <p:txBody>
          <a:bodyPr>
            <a:normAutofit/>
          </a:bodyPr>
          <a:lstStyle/>
          <a:p>
            <a:pPr marL="0" indent="0" algn="just">
              <a:buNone/>
            </a:pPr>
            <a:r>
              <a:rPr lang="en-US" sz="2000" b="1" dirty="0" smtClean="0"/>
              <a:t>Conclusions</a:t>
            </a:r>
          </a:p>
          <a:p>
            <a:pPr marL="0" indent="0" algn="just">
              <a:buNone/>
            </a:pPr>
            <a:r>
              <a:rPr lang="en-US" sz="2000" dirty="0" smtClean="0"/>
              <a:t>- Gender stereotypes are prevalent in Kenyan TV commercials, with women shown in domestic roles and men as authority figures and professionals.</a:t>
            </a:r>
          </a:p>
          <a:p>
            <a:pPr marL="0" indent="0" algn="just">
              <a:buNone/>
            </a:pPr>
            <a:r>
              <a:rPr lang="en-US" sz="2000" dirty="0" smtClean="0"/>
              <a:t>- The majority of viewers (85%) are unaware of gender stereotyping in TV ads, highlighting the need for increased media literacy and critical </a:t>
            </a:r>
            <a:r>
              <a:rPr lang="en-US" sz="2000" dirty="0" err="1" smtClean="0"/>
              <a:t>tbhinking</a:t>
            </a:r>
            <a:r>
              <a:rPr lang="en-US" sz="2000" dirty="0" smtClean="0"/>
              <a:t> around advertising.</a:t>
            </a:r>
          </a:p>
          <a:p>
            <a:pPr marL="0" indent="0" algn="just">
              <a:buNone/>
            </a:pPr>
            <a:r>
              <a:rPr lang="en-US" sz="2000" dirty="0" smtClean="0"/>
              <a:t>- Women are underrepresented in commercials, with men dominating voiceovers and being linked to high-involvement products and professional roles.</a:t>
            </a:r>
          </a:p>
          <a:p>
            <a:pPr marL="0" indent="0" algn="just">
              <a:buNone/>
            </a:pPr>
            <a:r>
              <a:rPr lang="en-US" sz="2000" dirty="0" smtClean="0"/>
              <a:t>- This imbalance in representation hinders gender equality by limiting women's visibility and reinforcing outdated gender roles.</a:t>
            </a:r>
          </a:p>
          <a:p>
            <a:pPr marL="0" indent="0" algn="just">
              <a:buNone/>
            </a:pPr>
            <a:r>
              <a:rPr lang="en-US" sz="2000" dirty="0" smtClean="0"/>
              <a:t>- Although some progress has been made, stereotypical depictions of gender still dominate, influencing societal attitudes, behaviors, and the self-perception of younger viewers.</a:t>
            </a:r>
            <a:endParaRPr lang="en-US" sz="2000" dirty="0"/>
          </a:p>
        </p:txBody>
      </p:sp>
      <p:sp>
        <p:nvSpPr>
          <p:cNvPr id="4" name="Slide Number Placeholder 3">
            <a:extLst>
              <a:ext uri="{FF2B5EF4-FFF2-40B4-BE49-F238E27FC236}">
                <a16:creationId xmlns:a16="http://schemas.microsoft.com/office/drawing/2014/main" id="{1D4D3640-C33F-3C4E-0822-1C4ECF8B8D27}"/>
              </a:ext>
            </a:extLst>
          </p:cNvPr>
          <p:cNvSpPr>
            <a:spLocks noGrp="1"/>
          </p:cNvSpPr>
          <p:nvPr>
            <p:ph type="sldNum" sz="quarter" idx="12"/>
          </p:nvPr>
        </p:nvSpPr>
        <p:spPr/>
        <p:txBody>
          <a:bodyPr/>
          <a:lstStyle/>
          <a:p>
            <a:fld id="{FAFD19A0-7507-4A84-8729-985BC8EF9730}" type="slidenum">
              <a:rPr lang="en-US" smtClean="0"/>
              <a:t>17</a:t>
            </a:fld>
            <a:endParaRPr lang="en-US"/>
          </a:p>
        </p:txBody>
      </p:sp>
    </p:spTree>
    <p:extLst>
      <p:ext uri="{BB962C8B-B14F-4D97-AF65-F5344CB8AC3E}">
        <p14:creationId xmlns:p14="http://schemas.microsoft.com/office/powerpoint/2010/main" val="3892927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62B7-1290-5FC3-68C5-B0E746B1D5FA}"/>
              </a:ext>
            </a:extLst>
          </p:cNvPr>
          <p:cNvSpPr>
            <a:spLocks noGrp="1"/>
          </p:cNvSpPr>
          <p:nvPr>
            <p:ph type="title"/>
          </p:nvPr>
        </p:nvSpPr>
        <p:spPr>
          <a:solidFill>
            <a:schemeClr val="accent1"/>
          </a:solidFill>
        </p:spPr>
        <p:txBody>
          <a:bodyPr/>
          <a:lstStyle/>
          <a:p>
            <a:r>
              <a:rPr lang="en-US" b="1" dirty="0"/>
              <a:t>RECOMMENDATIONS</a:t>
            </a:r>
          </a:p>
        </p:txBody>
      </p:sp>
      <p:sp>
        <p:nvSpPr>
          <p:cNvPr id="3" name="Content Placeholder 2">
            <a:extLst>
              <a:ext uri="{FF2B5EF4-FFF2-40B4-BE49-F238E27FC236}">
                <a16:creationId xmlns:a16="http://schemas.microsoft.com/office/drawing/2014/main" id="{3602C658-A0D3-1F94-18F7-DE08417E9DE6}"/>
              </a:ext>
            </a:extLst>
          </p:cNvPr>
          <p:cNvSpPr>
            <a:spLocks noGrp="1"/>
          </p:cNvSpPr>
          <p:nvPr>
            <p:ph idx="1"/>
          </p:nvPr>
        </p:nvSpPr>
        <p:spPr>
          <a:xfrm>
            <a:off x="2044700" y="2527299"/>
            <a:ext cx="9309100" cy="3649663"/>
          </a:xfrm>
        </p:spPr>
        <p:txBody>
          <a:bodyPr>
            <a:normAutofit/>
          </a:bodyPr>
          <a:lstStyle/>
          <a:p>
            <a:r>
              <a:rPr lang="en-US" sz="2000" dirty="0" smtClean="0"/>
              <a:t>To promote diverse and inclusive representation in advertising, advertisers should use gender-balanced casting and challenge traditional gender norms, while celebrating positive portrayals.</a:t>
            </a:r>
          </a:p>
          <a:p>
            <a:r>
              <a:rPr lang="en-US" sz="2000" dirty="0" smtClean="0"/>
              <a:t> Strengthening regulatory frameworks by updating advertising codes and empowering regulatory bodies to enforce these rules is essential, along with collaboration to pass gender-sensitive laws. </a:t>
            </a:r>
          </a:p>
          <a:p>
            <a:r>
              <a:rPr lang="en-US" sz="2000" dirty="0" smtClean="0"/>
              <a:t>Research should focus on creating a centralized database and exploring the societal impacts of gender stereotypes to guide media practices.</a:t>
            </a:r>
          </a:p>
          <a:p>
            <a:r>
              <a:rPr lang="en-US" sz="2000" dirty="0" smtClean="0"/>
              <a:t> Additionally, diverse voices must be amplified through partnerships with advocacy groups, and by encouraging diverse creative teams and decision-makers in ad production.</a:t>
            </a:r>
            <a:endParaRPr lang="en-US" sz="2000" dirty="0"/>
          </a:p>
        </p:txBody>
      </p:sp>
      <p:sp>
        <p:nvSpPr>
          <p:cNvPr id="4" name="Slide Number Placeholder 3">
            <a:extLst>
              <a:ext uri="{FF2B5EF4-FFF2-40B4-BE49-F238E27FC236}">
                <a16:creationId xmlns:a16="http://schemas.microsoft.com/office/drawing/2014/main" id="{7D2C7959-187F-BF51-1C7E-22E4376F7007}"/>
              </a:ext>
            </a:extLst>
          </p:cNvPr>
          <p:cNvSpPr>
            <a:spLocks noGrp="1"/>
          </p:cNvSpPr>
          <p:nvPr>
            <p:ph type="sldNum" sz="quarter" idx="12"/>
          </p:nvPr>
        </p:nvSpPr>
        <p:spPr/>
        <p:txBody>
          <a:bodyPr/>
          <a:lstStyle/>
          <a:p>
            <a:fld id="{FAFD19A0-7507-4A84-8729-985BC8EF9730}" type="slidenum">
              <a:rPr lang="en-US" smtClean="0"/>
              <a:t>18</a:t>
            </a:fld>
            <a:endParaRPr lang="en-US"/>
          </a:p>
        </p:txBody>
      </p:sp>
    </p:spTree>
    <p:extLst>
      <p:ext uri="{BB962C8B-B14F-4D97-AF65-F5344CB8AC3E}">
        <p14:creationId xmlns:p14="http://schemas.microsoft.com/office/powerpoint/2010/main" val="672565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05D1-69CE-40E0-AB1D-C8AD20882538}"/>
              </a:ext>
            </a:extLst>
          </p:cNvPr>
          <p:cNvSpPr>
            <a:spLocks noGrp="1"/>
          </p:cNvSpPr>
          <p:nvPr>
            <p:ph type="title"/>
          </p:nvPr>
        </p:nvSpPr>
        <p:spPr>
          <a:xfrm>
            <a:off x="817418" y="365125"/>
            <a:ext cx="10536382" cy="6104948"/>
          </a:xfrm>
        </p:spPr>
        <p:txBody>
          <a:bodyPr/>
          <a:lstStyle/>
          <a:p>
            <a:pPr algn="ctr"/>
            <a:r>
              <a:rPr lang="en-US" sz="6600" dirty="0">
                <a:solidFill>
                  <a:schemeClr val="accent5"/>
                </a:solidFill>
              </a:rPr>
              <a:t>END OF PRESENTATION </a:t>
            </a:r>
            <a:br>
              <a:rPr lang="en-US" sz="6600" dirty="0">
                <a:solidFill>
                  <a:schemeClr val="accent5"/>
                </a:solidFill>
              </a:rPr>
            </a:br>
            <a:r>
              <a:rPr lang="en-US" sz="6600" dirty="0">
                <a:solidFill>
                  <a:schemeClr val="accent5"/>
                </a:solidFill>
              </a:rPr>
              <a:t/>
            </a:r>
            <a:br>
              <a:rPr lang="en-US" sz="6600" dirty="0">
                <a:solidFill>
                  <a:schemeClr val="accent5"/>
                </a:solidFill>
              </a:rPr>
            </a:br>
            <a:r>
              <a:rPr lang="en-US" dirty="0">
                <a:solidFill>
                  <a:schemeClr val="accent5"/>
                </a:solidFill>
              </a:rPr>
              <a:t/>
            </a:r>
            <a:br>
              <a:rPr lang="en-US" dirty="0">
                <a:solidFill>
                  <a:schemeClr val="accent5"/>
                </a:solidFill>
              </a:rPr>
            </a:br>
            <a:r>
              <a:rPr lang="en-US" sz="6600" dirty="0">
                <a:solidFill>
                  <a:schemeClr val="accent5"/>
                </a:solidFill>
              </a:rPr>
              <a:t>THANKYOU</a:t>
            </a:r>
          </a:p>
        </p:txBody>
      </p:sp>
      <p:sp>
        <p:nvSpPr>
          <p:cNvPr id="5" name="Slide Number Placeholder 4">
            <a:extLst>
              <a:ext uri="{FF2B5EF4-FFF2-40B4-BE49-F238E27FC236}">
                <a16:creationId xmlns:a16="http://schemas.microsoft.com/office/drawing/2014/main" id="{A9B427CF-0810-4A4E-A9C6-56BB14D940A1}"/>
              </a:ext>
            </a:extLst>
          </p:cNvPr>
          <p:cNvSpPr>
            <a:spLocks noGrp="1"/>
          </p:cNvSpPr>
          <p:nvPr>
            <p:ph type="sldNum" sz="quarter" idx="12"/>
          </p:nvPr>
        </p:nvSpPr>
        <p:spPr/>
        <p:txBody>
          <a:bodyPr/>
          <a:lstStyle/>
          <a:p>
            <a:fld id="{FAFD19A0-7507-4A84-8729-985BC8EF9730}" type="slidenum">
              <a:rPr lang="en-US" smtClean="0"/>
              <a:t>19</a:t>
            </a:fld>
            <a:endParaRPr lang="en-US"/>
          </a:p>
        </p:txBody>
      </p:sp>
    </p:spTree>
    <p:extLst>
      <p:ext uri="{BB962C8B-B14F-4D97-AF65-F5344CB8AC3E}">
        <p14:creationId xmlns:p14="http://schemas.microsoft.com/office/powerpoint/2010/main" val="3173401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F56C-D6E5-4A04-AB62-B8152865A760}"/>
              </a:ext>
            </a:extLst>
          </p:cNvPr>
          <p:cNvSpPr>
            <a:spLocks noGrp="1"/>
          </p:cNvSpPr>
          <p:nvPr>
            <p:ph type="title"/>
          </p:nvPr>
        </p:nvSpPr>
        <p:spPr>
          <a:solidFill>
            <a:schemeClr val="accent1"/>
          </a:solidFill>
        </p:spPr>
        <p:txBody>
          <a:bodyPr>
            <a:normAutofit/>
          </a:bodyPr>
          <a:lstStyle/>
          <a:p>
            <a:pPr algn="ctr"/>
            <a:r>
              <a:rPr lang="en-US" sz="2800" dirty="0">
                <a:latin typeface="+mn-lt"/>
              </a:rPr>
              <a:t>OUTLINE OF THE STUDY</a:t>
            </a:r>
            <a:r>
              <a:rPr lang="en-US" dirty="0"/>
              <a:t/>
            </a:r>
            <a:br>
              <a:rPr lang="en-US" dirty="0"/>
            </a:br>
            <a:endParaRPr lang="en-US" dirty="0"/>
          </a:p>
        </p:txBody>
      </p:sp>
      <p:sp>
        <p:nvSpPr>
          <p:cNvPr id="3" name="Content Placeholder 2">
            <a:extLst>
              <a:ext uri="{FF2B5EF4-FFF2-40B4-BE49-F238E27FC236}">
                <a16:creationId xmlns:a16="http://schemas.microsoft.com/office/drawing/2014/main" id="{6B6E7856-37F5-4B10-B475-67F2FF7DC647}"/>
              </a:ext>
            </a:extLst>
          </p:cNvPr>
          <p:cNvSpPr>
            <a:spLocks noGrp="1"/>
          </p:cNvSpPr>
          <p:nvPr>
            <p:ph sz="half" idx="1"/>
          </p:nvPr>
        </p:nvSpPr>
        <p:spPr/>
        <p:txBody>
          <a:bodyPr>
            <a:normAutofit lnSpcReduction="10000"/>
          </a:bodyPr>
          <a:lstStyle/>
          <a:p>
            <a:r>
              <a:rPr lang="en-US" dirty="0"/>
              <a:t>Background of the study</a:t>
            </a:r>
          </a:p>
          <a:p>
            <a:r>
              <a:rPr lang="en-US" dirty="0"/>
              <a:t>Problem statement</a:t>
            </a:r>
          </a:p>
          <a:p>
            <a:r>
              <a:rPr lang="en-US" dirty="0"/>
              <a:t>O</a:t>
            </a:r>
            <a:r>
              <a:rPr lang="en-US" dirty="0" smtClean="0"/>
              <a:t>bjectives</a:t>
            </a:r>
            <a:endParaRPr lang="en-US" dirty="0"/>
          </a:p>
          <a:p>
            <a:r>
              <a:rPr lang="en-US" dirty="0"/>
              <a:t>Research questions</a:t>
            </a:r>
          </a:p>
          <a:p>
            <a:r>
              <a:rPr lang="en-US" dirty="0"/>
              <a:t>Significance of the study</a:t>
            </a:r>
          </a:p>
          <a:p>
            <a:r>
              <a:rPr lang="en-US" dirty="0"/>
              <a:t>Limitations</a:t>
            </a:r>
          </a:p>
          <a:p>
            <a:r>
              <a:rPr lang="en-US" dirty="0" smtClean="0"/>
              <a:t>Assumptions</a:t>
            </a:r>
          </a:p>
          <a:p>
            <a:r>
              <a:rPr lang="en-US" dirty="0"/>
              <a:t>Conceptual framework</a:t>
            </a:r>
          </a:p>
          <a:p>
            <a:r>
              <a:rPr lang="en-US" dirty="0" smtClean="0"/>
              <a:t>Study Area</a:t>
            </a:r>
            <a:endParaRPr lang="en-US" dirty="0"/>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B96574E3-DF52-4057-AE14-6D1813DF2E45}"/>
              </a:ext>
            </a:extLst>
          </p:cNvPr>
          <p:cNvSpPr>
            <a:spLocks noGrp="1"/>
          </p:cNvSpPr>
          <p:nvPr>
            <p:ph sz="half" idx="2"/>
          </p:nvPr>
        </p:nvSpPr>
        <p:spPr/>
        <p:txBody>
          <a:bodyPr>
            <a:normAutofit lnSpcReduction="10000"/>
          </a:bodyPr>
          <a:lstStyle/>
          <a:p>
            <a:r>
              <a:rPr lang="en-US" dirty="0" smtClean="0"/>
              <a:t>Research </a:t>
            </a:r>
            <a:r>
              <a:rPr lang="en-US" dirty="0"/>
              <a:t>design</a:t>
            </a:r>
          </a:p>
          <a:p>
            <a:r>
              <a:rPr lang="en-US" dirty="0"/>
              <a:t>Sample size</a:t>
            </a:r>
          </a:p>
          <a:p>
            <a:r>
              <a:rPr lang="en-US" dirty="0"/>
              <a:t>Pilot study</a:t>
            </a:r>
          </a:p>
          <a:p>
            <a:r>
              <a:rPr lang="en-US" dirty="0"/>
              <a:t>Validity and reliability</a:t>
            </a:r>
          </a:p>
          <a:p>
            <a:r>
              <a:rPr lang="en-US" dirty="0"/>
              <a:t>Data analysis</a:t>
            </a:r>
          </a:p>
          <a:p>
            <a:r>
              <a:rPr lang="en-US" dirty="0"/>
              <a:t>Results and discussions </a:t>
            </a:r>
          </a:p>
          <a:p>
            <a:r>
              <a:rPr lang="en-US" dirty="0"/>
              <a:t>Conclusions and Recommendations</a:t>
            </a:r>
          </a:p>
        </p:txBody>
      </p:sp>
      <p:sp>
        <p:nvSpPr>
          <p:cNvPr id="7" name="Slide Number Placeholder 6">
            <a:extLst>
              <a:ext uri="{FF2B5EF4-FFF2-40B4-BE49-F238E27FC236}">
                <a16:creationId xmlns:a16="http://schemas.microsoft.com/office/drawing/2014/main" id="{6DBCFADE-29A1-4548-9BF1-32E8A003731B}"/>
              </a:ext>
            </a:extLst>
          </p:cNvPr>
          <p:cNvSpPr>
            <a:spLocks noGrp="1"/>
          </p:cNvSpPr>
          <p:nvPr>
            <p:ph type="sldNum" sz="quarter" idx="12"/>
          </p:nvPr>
        </p:nvSpPr>
        <p:spPr/>
        <p:txBody>
          <a:bodyPr/>
          <a:lstStyle/>
          <a:p>
            <a:fld id="{FAFD19A0-7507-4A84-8729-985BC8EF9730}" type="slidenum">
              <a:rPr lang="en-US" smtClean="0"/>
              <a:t>2</a:t>
            </a:fld>
            <a:endParaRPr lang="en-US"/>
          </a:p>
        </p:txBody>
      </p:sp>
    </p:spTree>
    <p:extLst>
      <p:ext uri="{BB962C8B-B14F-4D97-AF65-F5344CB8AC3E}">
        <p14:creationId xmlns:p14="http://schemas.microsoft.com/office/powerpoint/2010/main" val="2087262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BBE6-FD86-4DE5-ADF5-E58D5BE30FD1}"/>
              </a:ext>
            </a:extLst>
          </p:cNvPr>
          <p:cNvSpPr>
            <a:spLocks noGrp="1"/>
          </p:cNvSpPr>
          <p:nvPr>
            <p:ph type="title"/>
          </p:nvPr>
        </p:nvSpPr>
        <p:spPr>
          <a:xfrm>
            <a:off x="384313" y="365126"/>
            <a:ext cx="11529391" cy="1041644"/>
          </a:xfrm>
          <a:solidFill>
            <a:schemeClr val="accent1"/>
          </a:solidFill>
        </p:spPr>
        <p:txBody>
          <a:bodyPr>
            <a:normAutofit/>
          </a:bodyPr>
          <a:lstStyle/>
          <a:p>
            <a:pPr algn="ctr"/>
            <a:r>
              <a:rPr lang="en-US" sz="2800" b="1" dirty="0" smtClean="0">
                <a:latin typeface="+mn-lt"/>
              </a:rPr>
              <a:t>BACKGROUND OF THE STUDY</a:t>
            </a:r>
            <a:endParaRPr lang="en-US" sz="2800" b="1" dirty="0">
              <a:latin typeface="+mn-lt"/>
            </a:endParaRPr>
          </a:p>
        </p:txBody>
      </p:sp>
      <p:sp>
        <p:nvSpPr>
          <p:cNvPr id="3" name="Content Placeholder 2">
            <a:extLst>
              <a:ext uri="{FF2B5EF4-FFF2-40B4-BE49-F238E27FC236}">
                <a16:creationId xmlns:a16="http://schemas.microsoft.com/office/drawing/2014/main" id="{E6553F94-6A85-4C9D-BCAE-5637815A9CBD}"/>
              </a:ext>
            </a:extLst>
          </p:cNvPr>
          <p:cNvSpPr>
            <a:spLocks noGrp="1"/>
          </p:cNvSpPr>
          <p:nvPr>
            <p:ph idx="1"/>
          </p:nvPr>
        </p:nvSpPr>
        <p:spPr>
          <a:xfrm>
            <a:off x="0" y="1550504"/>
            <a:ext cx="12192000" cy="5141241"/>
          </a:xfrm>
        </p:spPr>
        <p:txBody>
          <a:bodyPr>
            <a:noAutofit/>
          </a:bodyPr>
          <a:lstStyle/>
          <a:p>
            <a:pPr algn="just"/>
            <a:r>
              <a:rPr lang="en-US" sz="2000" dirty="0">
                <a:cs typeface="Arial" panose="020B0604020202020204" pitchFamily="34" charset="0"/>
              </a:rPr>
              <a:t>Advertising is a powerful medium for capturing consumer attention, with television being especially influential in mass </a:t>
            </a:r>
            <a:r>
              <a:rPr lang="en-US" sz="2000" dirty="0" smtClean="0">
                <a:cs typeface="Arial" panose="020B0604020202020204" pitchFamily="34" charset="0"/>
              </a:rPr>
              <a:t>communication.</a:t>
            </a:r>
          </a:p>
          <a:p>
            <a:pPr algn="just"/>
            <a:r>
              <a:rPr lang="en-US" sz="2000" dirty="0" smtClean="0">
                <a:cs typeface="Arial" panose="020B0604020202020204" pitchFamily="34" charset="0"/>
              </a:rPr>
              <a:t> </a:t>
            </a:r>
            <a:r>
              <a:rPr lang="en-US" sz="2000" dirty="0">
                <a:cs typeface="Arial" panose="020B0604020202020204" pitchFamily="34" charset="0"/>
              </a:rPr>
              <a:t>T</a:t>
            </a:r>
            <a:r>
              <a:rPr lang="en-US" sz="2000" dirty="0" smtClean="0">
                <a:cs typeface="Arial" panose="020B0604020202020204" pitchFamily="34" charset="0"/>
              </a:rPr>
              <a:t>elevision </a:t>
            </a:r>
            <a:r>
              <a:rPr lang="en-US" sz="2000" dirty="0">
                <a:cs typeface="Arial" panose="020B0604020202020204" pitchFamily="34" charset="0"/>
              </a:rPr>
              <a:t>ads shape societal ideologies by combining speech, visuals, and motion to appeal to various </a:t>
            </a:r>
            <a:r>
              <a:rPr lang="en-US" sz="2000" dirty="0" smtClean="0">
                <a:cs typeface="Arial" panose="020B0604020202020204" pitchFamily="34" charset="0"/>
              </a:rPr>
              <a:t>demographics(</a:t>
            </a:r>
            <a:r>
              <a:rPr lang="en-US" sz="2000" dirty="0" err="1"/>
              <a:t>Grau</a:t>
            </a:r>
            <a:r>
              <a:rPr lang="en-US" sz="2000" dirty="0"/>
              <a:t> &amp; </a:t>
            </a:r>
            <a:r>
              <a:rPr lang="en-US" sz="2000" dirty="0" err="1"/>
              <a:t>Zotos</a:t>
            </a:r>
            <a:r>
              <a:rPr lang="en-US" sz="2000" dirty="0"/>
              <a:t>, 2018</a:t>
            </a:r>
            <a:r>
              <a:rPr lang="en-US" sz="2000" dirty="0" smtClean="0">
                <a:cs typeface="Arial" panose="020B0604020202020204" pitchFamily="34" charset="0"/>
              </a:rPr>
              <a:t>).</a:t>
            </a:r>
          </a:p>
          <a:p>
            <a:pPr algn="just"/>
            <a:r>
              <a:rPr lang="en-US" sz="2000" dirty="0" smtClean="0">
                <a:cs typeface="Arial" panose="020B0604020202020204" pitchFamily="34" charset="0"/>
              </a:rPr>
              <a:t>Marketing </a:t>
            </a:r>
            <a:r>
              <a:rPr lang="en-US" sz="2000" dirty="0" smtClean="0">
                <a:cs typeface="Arial" panose="020B0604020202020204" pitchFamily="34" charset="0"/>
              </a:rPr>
              <a:t>strategies have gradually evolved from the old posters to audiovisual media since the </a:t>
            </a:r>
            <a:r>
              <a:rPr lang="en-US" sz="2000" dirty="0" smtClean="0">
                <a:cs typeface="Arial" panose="020B0604020202020204" pitchFamily="34" charset="0"/>
              </a:rPr>
              <a:t>90s.</a:t>
            </a:r>
            <a:endParaRPr lang="en-US" sz="2000" dirty="0" smtClean="0">
              <a:cs typeface="Arial" panose="020B0604020202020204" pitchFamily="34" charset="0"/>
            </a:endParaRPr>
          </a:p>
          <a:p>
            <a:pPr algn="just"/>
            <a:r>
              <a:rPr lang="en-US" sz="2000" dirty="0">
                <a:cs typeface="Arial" panose="020B0604020202020204" pitchFamily="34" charset="0"/>
              </a:rPr>
              <a:t>Many cultures continue to assign traditional gender roles based on outdated stereotypes (Chan &amp; Cheng, 2012). Gender media literacy encourages critical engagement with media to challenge these stereotypes </a:t>
            </a:r>
            <a:r>
              <a:rPr lang="en-US" sz="2000" dirty="0" smtClean="0">
                <a:cs typeface="Arial" panose="020B0604020202020204" pitchFamily="34" charset="0"/>
              </a:rPr>
              <a:t>.</a:t>
            </a:r>
          </a:p>
          <a:p>
            <a:pPr algn="just"/>
            <a:r>
              <a:rPr lang="en-US" sz="2000" dirty="0" smtClean="0">
                <a:cs typeface="Arial" panose="020B0604020202020204" pitchFamily="34" charset="0"/>
              </a:rPr>
              <a:t>It </a:t>
            </a:r>
            <a:r>
              <a:rPr lang="en-US" sz="2000" dirty="0">
                <a:cs typeface="Arial" panose="020B0604020202020204" pitchFamily="34" charset="0"/>
              </a:rPr>
              <a:t>is crucial to assess how television influences or sustains societal obstacles to gender equity (</a:t>
            </a:r>
            <a:r>
              <a:rPr lang="en-US" sz="2000" dirty="0" err="1">
                <a:cs typeface="Arial" panose="020B0604020202020204" pitchFamily="34" charset="0"/>
              </a:rPr>
              <a:t>Alhalwachi</a:t>
            </a:r>
            <a:r>
              <a:rPr lang="en-US" sz="2000" dirty="0">
                <a:cs typeface="Arial" panose="020B0604020202020204" pitchFamily="34" charset="0"/>
              </a:rPr>
              <a:t> &amp; </a:t>
            </a:r>
            <a:r>
              <a:rPr lang="en-US" sz="2000" dirty="0" err="1">
                <a:cs typeface="Arial" panose="020B0604020202020204" pitchFamily="34" charset="0"/>
              </a:rPr>
              <a:t>Mordi</a:t>
            </a:r>
            <a:r>
              <a:rPr lang="en-US" sz="2000" dirty="0">
                <a:cs typeface="Arial" panose="020B0604020202020204" pitchFamily="34" charset="0"/>
              </a:rPr>
              <a:t>, 2021</a:t>
            </a:r>
            <a:r>
              <a:rPr lang="en-US" sz="2000" dirty="0" smtClean="0">
                <a:cs typeface="Arial" panose="020B0604020202020204" pitchFamily="34" charset="0"/>
              </a:rPr>
              <a:t>).</a:t>
            </a:r>
          </a:p>
          <a:p>
            <a:pPr algn="just"/>
            <a:r>
              <a:rPr lang="en-US" sz="2000" dirty="0" smtClean="0">
                <a:cs typeface="Arial" panose="020B0604020202020204" pitchFamily="34" charset="0"/>
              </a:rPr>
              <a:t>TV </a:t>
            </a:r>
            <a:r>
              <a:rPr lang="en-US" sz="2000" dirty="0" smtClean="0">
                <a:cs typeface="Arial" panose="020B0604020202020204" pitchFamily="34" charset="0"/>
              </a:rPr>
              <a:t>commercials have a masculine and feminine </a:t>
            </a:r>
            <a:r>
              <a:rPr lang="en-US" sz="2000" dirty="0" smtClean="0">
                <a:cs typeface="Arial" panose="020B0604020202020204" pitchFamily="34" charset="0"/>
              </a:rPr>
              <a:t>version.</a:t>
            </a:r>
          </a:p>
          <a:p>
            <a:pPr algn="just"/>
            <a:r>
              <a:rPr lang="en-US" sz="2000" dirty="0" smtClean="0">
                <a:solidFill>
                  <a:schemeClr val="tx1"/>
                </a:solidFill>
                <a:cs typeface="Times New Roman" panose="02020603050405020304" pitchFamily="18" charset="0"/>
              </a:rPr>
              <a:t>This </a:t>
            </a:r>
            <a:r>
              <a:rPr lang="en-US" sz="2000" dirty="0" smtClean="0">
                <a:solidFill>
                  <a:schemeClr val="tx1"/>
                </a:solidFill>
                <a:cs typeface="Times New Roman" panose="02020603050405020304" pitchFamily="18" charset="0"/>
              </a:rPr>
              <a:t>has created a significant disparity among the genders regarding their roles and types of commodities to be advertised across the ages.</a:t>
            </a:r>
            <a:endParaRPr lang="en-US" sz="2000" dirty="0" smtClean="0">
              <a:cs typeface="Times New Roman" panose="02020603050405020304" pitchFamily="18" charset="0"/>
            </a:endParaRPr>
          </a:p>
          <a:p>
            <a:pPr algn="just"/>
            <a:r>
              <a:rPr lang="en-US" sz="2000" dirty="0" err="1">
                <a:solidFill>
                  <a:srgbClr val="000000"/>
                </a:solidFill>
                <a:ea typeface="Calibri" panose="020F0502020204030204" pitchFamily="34" charset="0"/>
              </a:rPr>
              <a:t>Sakwa's</a:t>
            </a:r>
            <a:r>
              <a:rPr lang="en-US" sz="2000" dirty="0">
                <a:solidFill>
                  <a:srgbClr val="000000"/>
                </a:solidFill>
                <a:ea typeface="Calibri" panose="020F0502020204030204" pitchFamily="34" charset="0"/>
              </a:rPr>
              <a:t> (2012) research in Kenya found that gender stereotypes in TV commercials reflect the link between sexism and egalitarian beliefs. </a:t>
            </a:r>
          </a:p>
          <a:p>
            <a:pPr algn="just"/>
            <a:r>
              <a:rPr lang="en-US" sz="2000" dirty="0" smtClean="0">
                <a:solidFill>
                  <a:srgbClr val="000000"/>
                </a:solidFill>
                <a:ea typeface="Calibri" panose="020F0502020204030204" pitchFamily="34" charset="0"/>
              </a:rPr>
              <a:t>It </a:t>
            </a:r>
            <a:r>
              <a:rPr lang="en-US" sz="2000" dirty="0">
                <a:solidFill>
                  <a:srgbClr val="000000"/>
                </a:solidFill>
                <a:ea typeface="Calibri" panose="020F0502020204030204" pitchFamily="34" charset="0"/>
              </a:rPr>
              <a:t>calls for increased focus on global gender dominance issues and encourages discussion on gender stereotyping in advertising.</a:t>
            </a:r>
            <a:endParaRPr lang="en-US" sz="2000" dirty="0">
              <a:solidFill>
                <a:srgbClr val="000000"/>
              </a:solidFill>
              <a:effectLst/>
              <a:ea typeface="Calibri" panose="020F0502020204030204" pitchFamily="34" charset="0"/>
            </a:endParaRPr>
          </a:p>
        </p:txBody>
      </p:sp>
      <p:sp>
        <p:nvSpPr>
          <p:cNvPr id="6" name="Slide Number Placeholder 5">
            <a:extLst>
              <a:ext uri="{FF2B5EF4-FFF2-40B4-BE49-F238E27FC236}">
                <a16:creationId xmlns:a16="http://schemas.microsoft.com/office/drawing/2014/main" id="{25B0C994-B797-45C6-8ADE-1C1B30712C5A}"/>
              </a:ext>
            </a:extLst>
          </p:cNvPr>
          <p:cNvSpPr>
            <a:spLocks noGrp="1"/>
          </p:cNvSpPr>
          <p:nvPr>
            <p:ph type="sldNum" sz="quarter" idx="12"/>
          </p:nvPr>
        </p:nvSpPr>
        <p:spPr/>
        <p:txBody>
          <a:bodyPr/>
          <a:lstStyle/>
          <a:p>
            <a:fld id="{FAFD19A0-7507-4A84-8729-985BC8EF9730}" type="slidenum">
              <a:rPr lang="en-US" smtClean="0"/>
              <a:t>3</a:t>
            </a:fld>
            <a:endParaRPr lang="en-US"/>
          </a:p>
        </p:txBody>
      </p:sp>
    </p:spTree>
    <p:extLst>
      <p:ext uri="{BB962C8B-B14F-4D97-AF65-F5344CB8AC3E}">
        <p14:creationId xmlns:p14="http://schemas.microsoft.com/office/powerpoint/2010/main" val="3811360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D4DC-5242-47DB-B3E6-8C847F77E483}"/>
              </a:ext>
            </a:extLst>
          </p:cNvPr>
          <p:cNvSpPr>
            <a:spLocks noGrp="1"/>
          </p:cNvSpPr>
          <p:nvPr>
            <p:ph type="title"/>
          </p:nvPr>
        </p:nvSpPr>
        <p:spPr>
          <a:xfrm>
            <a:off x="92765" y="365125"/>
            <a:ext cx="11926957" cy="907085"/>
          </a:xfrm>
        </p:spPr>
        <p:txBody>
          <a:bodyPr>
            <a:normAutofit/>
          </a:bodyPr>
          <a:lstStyle/>
          <a:p>
            <a:pPr algn="ctr"/>
            <a:r>
              <a:rPr lang="en-US" sz="2800" b="1" dirty="0" smtClean="0">
                <a:latin typeface="+mn-lt"/>
              </a:rPr>
              <a:t>PROBLEM STATEMENT</a:t>
            </a:r>
            <a:endParaRPr lang="en-US" sz="2800" b="1" dirty="0">
              <a:latin typeface="+mn-lt"/>
            </a:endParaRPr>
          </a:p>
        </p:txBody>
      </p:sp>
      <p:sp>
        <p:nvSpPr>
          <p:cNvPr id="3" name="Content Placeholder 2">
            <a:extLst>
              <a:ext uri="{FF2B5EF4-FFF2-40B4-BE49-F238E27FC236}">
                <a16:creationId xmlns:a16="http://schemas.microsoft.com/office/drawing/2014/main" id="{F85C6D2D-C3B6-471E-803A-681EDA1E8366}"/>
              </a:ext>
            </a:extLst>
          </p:cNvPr>
          <p:cNvSpPr>
            <a:spLocks noGrp="1"/>
          </p:cNvSpPr>
          <p:nvPr>
            <p:ph idx="1"/>
          </p:nvPr>
        </p:nvSpPr>
        <p:spPr>
          <a:xfrm>
            <a:off x="92765" y="1272210"/>
            <a:ext cx="11926957" cy="5406886"/>
          </a:xfrm>
        </p:spPr>
        <p:txBody>
          <a:bodyPr>
            <a:normAutofit/>
          </a:bodyPr>
          <a:lstStyle/>
          <a:p>
            <a:pPr algn="just"/>
            <a:r>
              <a:rPr lang="en-GB" sz="2400" dirty="0" smtClean="0">
                <a:solidFill>
                  <a:srgbClr val="000000"/>
                </a:solidFill>
                <a:ea typeface="Times New Roman" panose="02020603050405020304" pitchFamily="18" charset="0"/>
                <a:cs typeface="Arial" panose="020B0604020202020204" pitchFamily="34" charset="0"/>
              </a:rPr>
              <a:t>Sexual </a:t>
            </a:r>
            <a:r>
              <a:rPr lang="en-GB" sz="2400" dirty="0" smtClean="0">
                <a:solidFill>
                  <a:srgbClr val="000000"/>
                </a:solidFill>
                <a:ea typeface="Times New Roman" panose="02020603050405020304" pitchFamily="18" charset="0"/>
                <a:cs typeface="Arial" panose="020B0604020202020204" pitchFamily="34" charset="0"/>
              </a:rPr>
              <a:t>and gender stereotyping in advertising still persists in Kenyan TV commercials showing women to a large degree in the domestic setting</a:t>
            </a:r>
            <a:r>
              <a:rPr lang="en-GB" sz="2400" dirty="0" smtClean="0">
                <a:solidFill>
                  <a:srgbClr val="000000"/>
                </a:solidFill>
                <a:ea typeface="Times New Roman" panose="02020603050405020304" pitchFamily="18" charset="0"/>
                <a:cs typeface="Arial" panose="020B0604020202020204" pitchFamily="34" charset="0"/>
              </a:rPr>
              <a:t>.</a:t>
            </a:r>
          </a:p>
          <a:p>
            <a:pPr algn="just"/>
            <a:r>
              <a:rPr lang="en-US" sz="2400" dirty="0" smtClean="0">
                <a:solidFill>
                  <a:srgbClr val="000000"/>
                </a:solidFill>
                <a:ea typeface="Times New Roman" panose="02020603050405020304" pitchFamily="18" charset="0"/>
                <a:cs typeface="Arial" panose="020B0604020202020204" pitchFamily="34" charset="0"/>
              </a:rPr>
              <a:t>TV </a:t>
            </a:r>
            <a:r>
              <a:rPr lang="en-US" sz="2400" dirty="0">
                <a:solidFill>
                  <a:srgbClr val="000000"/>
                </a:solidFill>
                <a:ea typeface="Times New Roman" panose="02020603050405020304" pitchFamily="18" charset="0"/>
                <a:cs typeface="Arial" panose="020B0604020202020204" pitchFamily="34" charset="0"/>
              </a:rPr>
              <a:t>commercials on Citizen TV commonly depict gender stereotypes in both main characters and voiceovers.</a:t>
            </a:r>
          </a:p>
          <a:p>
            <a:pPr algn="just"/>
            <a:r>
              <a:rPr lang="en-US" sz="2400" dirty="0" smtClean="0">
                <a:solidFill>
                  <a:srgbClr val="000000"/>
                </a:solidFill>
                <a:ea typeface="Times New Roman" panose="02020603050405020304" pitchFamily="18" charset="0"/>
                <a:cs typeface="Arial" panose="020B0604020202020204" pitchFamily="34" charset="0"/>
              </a:rPr>
              <a:t> </a:t>
            </a:r>
            <a:r>
              <a:rPr lang="en-US" sz="2400" dirty="0">
                <a:solidFill>
                  <a:srgbClr val="000000"/>
                </a:solidFill>
                <a:ea typeface="Times New Roman" panose="02020603050405020304" pitchFamily="18" charset="0"/>
                <a:cs typeface="Arial" panose="020B0604020202020204" pitchFamily="34" charset="0"/>
              </a:rPr>
              <a:t>These portrayals reflect societal norms and perpetuate unfavorable social ideals, worsening gender biases.</a:t>
            </a:r>
          </a:p>
          <a:p>
            <a:pPr algn="just"/>
            <a:r>
              <a:rPr lang="en-US" sz="2400" dirty="0" smtClean="0">
                <a:solidFill>
                  <a:srgbClr val="000000"/>
                </a:solidFill>
                <a:ea typeface="Times New Roman" panose="02020603050405020304" pitchFamily="18" charset="0"/>
                <a:cs typeface="Arial" panose="020B0604020202020204" pitchFamily="34" charset="0"/>
              </a:rPr>
              <a:t>Despite </a:t>
            </a:r>
            <a:r>
              <a:rPr lang="en-US" sz="2400" dirty="0">
                <a:solidFill>
                  <a:srgbClr val="000000"/>
                </a:solidFill>
                <a:ea typeface="Times New Roman" panose="02020603050405020304" pitchFamily="18" charset="0"/>
                <a:cs typeface="Arial" panose="020B0604020202020204" pitchFamily="34" charset="0"/>
              </a:rPr>
              <a:t>global research on gender stereotyping in media, there is a lack of specific understanding of such portrayals in Kenyan TV commercials.</a:t>
            </a:r>
          </a:p>
          <a:p>
            <a:pPr algn="just"/>
            <a:r>
              <a:rPr lang="en-GB" sz="2400" dirty="0" smtClean="0">
                <a:solidFill>
                  <a:srgbClr val="000000"/>
                </a:solidFill>
                <a:ea typeface="Times New Roman" panose="02020603050405020304" pitchFamily="18" charset="0"/>
                <a:cs typeface="Arial" panose="020B0604020202020204" pitchFamily="34" charset="0"/>
              </a:rPr>
              <a:t>T</a:t>
            </a:r>
            <a:r>
              <a:rPr lang="en-GB" sz="2400" dirty="0" smtClean="0">
                <a:solidFill>
                  <a:srgbClr val="000000"/>
                </a:solidFill>
                <a:effectLst/>
                <a:ea typeface="Times New Roman" panose="02020603050405020304" pitchFamily="18" charset="0"/>
                <a:cs typeface="Arial" panose="020B0604020202020204" pitchFamily="34" charset="0"/>
              </a:rPr>
              <a:t>here </a:t>
            </a:r>
            <a:r>
              <a:rPr lang="en-GB" sz="2400" dirty="0" smtClean="0">
                <a:solidFill>
                  <a:srgbClr val="000000"/>
                </a:solidFill>
                <a:effectLst/>
                <a:ea typeface="Times New Roman" panose="02020603050405020304" pitchFamily="18" charset="0"/>
                <a:cs typeface="Arial" panose="020B0604020202020204" pitchFamily="34" charset="0"/>
              </a:rPr>
              <a:t>is non existence of research that focus on the audience responses.</a:t>
            </a:r>
            <a:r>
              <a:rPr lang="en-US" sz="2400" dirty="0" smtClean="0">
                <a:cs typeface="Arial" panose="020B0604020202020204" pitchFamily="34" charset="0"/>
              </a:rPr>
              <a:t>People have given too much attention to adverts' stereotypical nature and ideologies</a:t>
            </a:r>
            <a:r>
              <a:rPr lang="en-US" sz="2400" dirty="0" smtClean="0">
                <a:cs typeface="Arial" panose="020B0604020202020204" pitchFamily="34" charset="0"/>
              </a:rPr>
              <a:t>.</a:t>
            </a:r>
            <a:endParaRPr lang="en-US" sz="2400" dirty="0">
              <a:cs typeface="Arial" panose="020B0604020202020204" pitchFamily="34" charset="0"/>
            </a:endParaRPr>
          </a:p>
          <a:p>
            <a:pPr algn="just"/>
            <a:r>
              <a:rPr lang="en-US" sz="2400" dirty="0">
                <a:solidFill>
                  <a:srgbClr val="000000"/>
                </a:solidFill>
                <a:ea typeface="Times New Roman" panose="02020603050405020304" pitchFamily="18" charset="0"/>
                <a:cs typeface="Arial" panose="020B0604020202020204" pitchFamily="34" charset="0"/>
              </a:rPr>
              <a:t>The research aims to analyze selected commercials across different sectors to identify patterns of gender-related stereotypes.</a:t>
            </a:r>
            <a:endParaRPr lang="en-GB" sz="2400" dirty="0">
              <a:solidFill>
                <a:srgbClr val="000000"/>
              </a:solidFill>
              <a:ea typeface="Times New Roman" panose="02020603050405020304" pitchFamily="18" charset="0"/>
              <a:cs typeface="Arial" panose="020B0604020202020204" pitchFamily="34" charset="0"/>
            </a:endParaRPr>
          </a:p>
          <a:p>
            <a:pPr marL="0" indent="0" algn="just">
              <a:buNone/>
            </a:pPr>
            <a:endParaRPr lang="en-US" sz="2400" dirty="0" smtClean="0">
              <a:cs typeface="Arial" panose="020B0604020202020204" pitchFamily="34" charset="0"/>
            </a:endParaRPr>
          </a:p>
        </p:txBody>
      </p:sp>
      <p:sp>
        <p:nvSpPr>
          <p:cNvPr id="6" name="Slide Number Placeholder 5">
            <a:extLst>
              <a:ext uri="{FF2B5EF4-FFF2-40B4-BE49-F238E27FC236}">
                <a16:creationId xmlns:a16="http://schemas.microsoft.com/office/drawing/2014/main" id="{CC288B99-40F4-4BCB-B3D2-9EA3A5D74D3B}"/>
              </a:ext>
            </a:extLst>
          </p:cNvPr>
          <p:cNvSpPr>
            <a:spLocks noGrp="1"/>
          </p:cNvSpPr>
          <p:nvPr>
            <p:ph type="sldNum" sz="quarter" idx="12"/>
          </p:nvPr>
        </p:nvSpPr>
        <p:spPr/>
        <p:txBody>
          <a:bodyPr/>
          <a:lstStyle/>
          <a:p>
            <a:fld id="{FAFD19A0-7507-4A84-8729-985BC8EF9730}" type="slidenum">
              <a:rPr lang="en-US" smtClean="0"/>
              <a:t>4</a:t>
            </a:fld>
            <a:endParaRPr lang="en-US"/>
          </a:p>
        </p:txBody>
      </p:sp>
    </p:spTree>
    <p:extLst>
      <p:ext uri="{BB962C8B-B14F-4D97-AF65-F5344CB8AC3E}">
        <p14:creationId xmlns:p14="http://schemas.microsoft.com/office/powerpoint/2010/main" val="2057852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8633C-8A59-A498-8F26-202BF5F6C49A}"/>
              </a:ext>
            </a:extLst>
          </p:cNvPr>
          <p:cNvSpPr txBox="1"/>
          <p:nvPr/>
        </p:nvSpPr>
        <p:spPr>
          <a:xfrm>
            <a:off x="835175" y="1805053"/>
            <a:ext cx="10243335" cy="2134302"/>
          </a:xfrm>
          <a:prstGeom prst="rect">
            <a:avLst/>
          </a:prstGeom>
          <a:solidFill>
            <a:schemeClr val="bg1"/>
          </a:solidFill>
        </p:spPr>
        <p:txBody>
          <a:bodyPr wrap="square">
            <a:spAutoFit/>
          </a:bodyPr>
          <a:lstStyle/>
          <a:p>
            <a:pPr marL="6350" marR="24130" indent="-6350" algn="ctr">
              <a:lnSpc>
                <a:spcPct val="107000"/>
              </a:lnSpc>
              <a:spcAft>
                <a:spcPts val="1950"/>
              </a:spcAft>
            </a:pPr>
            <a:r>
              <a:rPr lang="en-KE" sz="2400" b="1" dirty="0">
                <a:solidFill>
                  <a:srgbClr val="000000"/>
                </a:solidFill>
                <a:effectLst/>
                <a:ea typeface="Times New Roman" panose="02020603050405020304" pitchFamily="18" charset="0"/>
                <a:cs typeface="Arial" panose="020B0604020202020204" pitchFamily="34" charset="0"/>
              </a:rPr>
              <a:t>1.3 Purpose of the Study </a:t>
            </a:r>
            <a:endParaRPr lang="en-GB" sz="2400" b="1" dirty="0">
              <a:solidFill>
                <a:srgbClr val="000000"/>
              </a:solidFill>
              <a:effectLst/>
              <a:ea typeface="Times New Roman" panose="02020603050405020304" pitchFamily="18" charset="0"/>
              <a:cs typeface="Arial" panose="020B0604020202020204" pitchFamily="34" charset="0"/>
            </a:endParaRPr>
          </a:p>
          <a:p>
            <a:pPr marL="6350" marR="24130" indent="-6350" algn="ctr">
              <a:lnSpc>
                <a:spcPct val="107000"/>
              </a:lnSpc>
              <a:spcAft>
                <a:spcPts val="1950"/>
              </a:spcAft>
            </a:pPr>
            <a:endParaRPr lang="en-KE" sz="2400" b="1" dirty="0">
              <a:solidFill>
                <a:srgbClr val="000000"/>
              </a:solidFill>
              <a:effectLst/>
              <a:ea typeface="Times New Roman" panose="02020603050405020304" pitchFamily="18" charset="0"/>
              <a:cs typeface="Arial" panose="020B0604020202020204" pitchFamily="34" charset="0"/>
            </a:endParaRPr>
          </a:p>
          <a:p>
            <a:r>
              <a:rPr lang="en-KE" sz="2400" dirty="0">
                <a:solidFill>
                  <a:srgbClr val="000000"/>
                </a:solidFill>
                <a:effectLst/>
                <a:ea typeface="Times New Roman" panose="02020603050405020304" pitchFamily="18" charset="0"/>
                <a:cs typeface="Arial" panose="020B0604020202020204" pitchFamily="34" charset="0"/>
              </a:rPr>
              <a:t>Th</a:t>
            </a:r>
            <a:r>
              <a:rPr lang="en-GB" sz="2400" dirty="0">
                <a:solidFill>
                  <a:srgbClr val="000000"/>
                </a:solidFill>
                <a:ea typeface="Times New Roman" panose="02020603050405020304" pitchFamily="18" charset="0"/>
                <a:cs typeface="Arial" panose="020B0604020202020204" pitchFamily="34" charset="0"/>
              </a:rPr>
              <a:t>e study’s purpose is </a:t>
            </a:r>
            <a:r>
              <a:rPr lang="en-KE" sz="2400" dirty="0">
                <a:solidFill>
                  <a:srgbClr val="000000"/>
                </a:solidFill>
                <a:effectLst/>
                <a:ea typeface="Times New Roman" panose="02020603050405020304" pitchFamily="18" charset="0"/>
                <a:cs typeface="Arial" panose="020B0604020202020204" pitchFamily="34" charset="0"/>
              </a:rPr>
              <a:t>to </a:t>
            </a:r>
            <a:r>
              <a:rPr lang="en-US" sz="2400" dirty="0" smtClean="0"/>
              <a:t>analyze </a:t>
            </a:r>
            <a:r>
              <a:rPr lang="en-US" sz="2400" dirty="0"/>
              <a:t>gender stereotypes in selected TV commercial adverts in Kenya: A Case Study of Citizen TV.</a:t>
            </a:r>
          </a:p>
        </p:txBody>
      </p:sp>
    </p:spTree>
    <p:extLst>
      <p:ext uri="{BB962C8B-B14F-4D97-AF65-F5344CB8AC3E}">
        <p14:creationId xmlns:p14="http://schemas.microsoft.com/office/powerpoint/2010/main" val="308364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6159"/>
          </a:xfrm>
          <a:solidFill>
            <a:schemeClr val="accent1"/>
          </a:solidFill>
        </p:spPr>
        <p:txBody>
          <a:bodyPr>
            <a:normAutofit fontScale="90000"/>
          </a:bodyPr>
          <a:lstStyle/>
          <a:p>
            <a:pPr algn="ctr"/>
            <a:r>
              <a:rPr lang="en-KE" sz="3100" b="1"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OBJECTIVES OF THE STUDY</a:t>
            </a:r>
            <a:r>
              <a:rPr lang="en-KE" sz="3000" b="1"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KE" sz="1800" b="1" dirty="0">
                <a:solidFill>
                  <a:srgbClr val="000000"/>
                </a:solidFill>
                <a:effectLst/>
                <a:latin typeface="Times New Roman" panose="02020603050405020304" pitchFamily="18" charset="0"/>
                <a:ea typeface="Times New Roman" panose="02020603050405020304" pitchFamily="18" charset="0"/>
              </a:rPr>
              <a:t/>
            </a:r>
            <a:br>
              <a:rPr lang="en-KE" sz="1800" b="1" dirty="0">
                <a:solidFill>
                  <a:srgbClr val="000000"/>
                </a:solidFill>
                <a:effectLst/>
                <a:latin typeface="Times New Roman" panose="02020603050405020304" pitchFamily="18" charset="0"/>
                <a:ea typeface="Times New Roman" panose="02020603050405020304" pitchFamily="18" charset="0"/>
              </a:rPr>
            </a:br>
            <a:endParaRPr lang="en-US"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44530" y="1712662"/>
            <a:ext cx="11199999" cy="4780213"/>
          </a:xfrm>
        </p:spPr>
        <p:txBody>
          <a:bodyPr>
            <a:noAutofit/>
          </a:bodyPr>
          <a:lstStyle/>
          <a:p>
            <a:pPr marL="571500" lvl="0" indent="-571500">
              <a:buFont typeface="+mj-lt"/>
              <a:buAutoNum type="romanLcPeriod"/>
            </a:pPr>
            <a:r>
              <a:rPr lang="en-US" dirty="0" smtClean="0"/>
              <a:t>To </a:t>
            </a:r>
            <a:r>
              <a:rPr lang="en-US" dirty="0"/>
              <a:t>examine gender roles depicted in selected TV commercials in Kenya</a:t>
            </a:r>
            <a:r>
              <a:rPr lang="en-US" dirty="0" smtClean="0"/>
              <a:t>.</a:t>
            </a:r>
          </a:p>
          <a:p>
            <a:pPr marL="571500" lvl="0" indent="-571500">
              <a:buFont typeface="+mj-lt"/>
              <a:buAutoNum type="romanLcPeriod"/>
            </a:pPr>
            <a:r>
              <a:rPr lang="en-US" dirty="0" smtClean="0"/>
              <a:t>To </a:t>
            </a:r>
            <a:r>
              <a:rPr lang="en-US" dirty="0"/>
              <a:t>establish the portrayal of gender in selected TV commercials in Kenya.</a:t>
            </a:r>
          </a:p>
          <a:p>
            <a:pPr marL="571500" lvl="0" indent="-571500">
              <a:buFont typeface="+mj-lt"/>
              <a:buAutoNum type="romanLcPeriod"/>
            </a:pPr>
            <a:r>
              <a:rPr lang="en-US" dirty="0"/>
              <a:t>To find out the diversity of gender stereotypes depicted in selected TV commercials in Kenya.</a:t>
            </a:r>
          </a:p>
        </p:txBody>
      </p:sp>
    </p:spTree>
    <p:extLst>
      <p:ext uri="{BB962C8B-B14F-4D97-AF65-F5344CB8AC3E}">
        <p14:creationId xmlns:p14="http://schemas.microsoft.com/office/powerpoint/2010/main" val="3657718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A679-F6BA-4B85-BCDE-5D263739CE21}"/>
              </a:ext>
            </a:extLst>
          </p:cNvPr>
          <p:cNvSpPr>
            <a:spLocks noGrp="1"/>
          </p:cNvSpPr>
          <p:nvPr>
            <p:ph type="title"/>
          </p:nvPr>
        </p:nvSpPr>
        <p:spPr>
          <a:xfrm>
            <a:off x="119269" y="205410"/>
            <a:ext cx="11966713" cy="1225826"/>
          </a:xfrm>
          <a:solidFill>
            <a:schemeClr val="accent1"/>
          </a:solidFill>
        </p:spPr>
        <p:txBody>
          <a:bodyPr>
            <a:normAutofit/>
          </a:bodyPr>
          <a:lstStyle/>
          <a:p>
            <a:pPr algn="ctr"/>
            <a:r>
              <a:rPr lang="en-US" sz="2800" b="1" dirty="0" smtClean="0">
                <a:latin typeface="+mn-lt"/>
              </a:rPr>
              <a:t>SIGNIFICANCE OF THE STUDY</a:t>
            </a:r>
            <a:endParaRPr lang="en-US" sz="2800" b="1" dirty="0">
              <a:latin typeface="+mn-lt"/>
            </a:endParaRPr>
          </a:p>
        </p:txBody>
      </p:sp>
      <p:sp>
        <p:nvSpPr>
          <p:cNvPr id="3" name="Content Placeholder 2">
            <a:extLst>
              <a:ext uri="{FF2B5EF4-FFF2-40B4-BE49-F238E27FC236}">
                <a16:creationId xmlns:a16="http://schemas.microsoft.com/office/drawing/2014/main" id="{D4948A9E-1081-4446-9F57-13DAC83B64D7}"/>
              </a:ext>
            </a:extLst>
          </p:cNvPr>
          <p:cNvSpPr>
            <a:spLocks noGrp="1"/>
          </p:cNvSpPr>
          <p:nvPr>
            <p:ph idx="1"/>
          </p:nvPr>
        </p:nvSpPr>
        <p:spPr>
          <a:xfrm>
            <a:off x="212035" y="1738859"/>
            <a:ext cx="11767930" cy="4913731"/>
          </a:xfrm>
        </p:spPr>
        <p:txBody>
          <a:bodyPr>
            <a:normAutofit fontScale="92500" lnSpcReduction="20000"/>
          </a:bodyPr>
          <a:lstStyle/>
          <a:p>
            <a:pPr algn="just"/>
            <a:r>
              <a:rPr lang="en-US" dirty="0" smtClean="0"/>
              <a:t>The </a:t>
            </a:r>
            <a:r>
              <a:rPr lang="en-US" dirty="0"/>
              <a:t>study aims to analyze how men and women are portrayed on Citizen TV by evaluating various codes in </a:t>
            </a:r>
            <a:r>
              <a:rPr lang="en-US" dirty="0" smtClean="0"/>
              <a:t>commercials.</a:t>
            </a:r>
          </a:p>
          <a:p>
            <a:pPr algn="just"/>
            <a:r>
              <a:rPr lang="en-US" dirty="0" smtClean="0"/>
              <a:t>Findings </a:t>
            </a:r>
            <a:r>
              <a:rPr lang="en-US" dirty="0"/>
              <a:t>will provide insights for academia, the media industry, advertising sector, government, and related authorities</a:t>
            </a:r>
            <a:r>
              <a:rPr lang="en-US" dirty="0" smtClean="0"/>
              <a:t>.</a:t>
            </a:r>
          </a:p>
          <a:p>
            <a:pPr algn="just"/>
            <a:r>
              <a:rPr lang="en-US" dirty="0" smtClean="0"/>
              <a:t> </a:t>
            </a:r>
            <a:r>
              <a:rPr lang="en-US" dirty="0"/>
              <a:t>The research aims to enhance understanding of gender stereotypes and suggest strategies to reduce them.</a:t>
            </a:r>
          </a:p>
          <a:p>
            <a:pPr algn="just"/>
            <a:r>
              <a:rPr lang="en-US" dirty="0" smtClean="0"/>
              <a:t>It </a:t>
            </a:r>
            <a:r>
              <a:rPr lang="en-US" dirty="0"/>
              <a:t>will contribute to gender studies in Kenya and encourage further research in journalism.</a:t>
            </a:r>
          </a:p>
          <a:p>
            <a:pPr algn="just"/>
            <a:r>
              <a:rPr lang="en-US" dirty="0" smtClean="0"/>
              <a:t>Media </a:t>
            </a:r>
            <a:r>
              <a:rPr lang="en-US" dirty="0"/>
              <a:t>practitioners will gain strategies to counter gender stereotyping and create more balanced advertisements.</a:t>
            </a:r>
          </a:p>
          <a:p>
            <a:pPr algn="just"/>
            <a:r>
              <a:rPr lang="en-US" dirty="0" smtClean="0"/>
              <a:t>Advertisers </a:t>
            </a:r>
            <a:r>
              <a:rPr lang="en-US" dirty="0"/>
              <a:t>will be guided on avoiding bias and developing effective communication strategies.</a:t>
            </a:r>
          </a:p>
          <a:p>
            <a:pPr algn="just"/>
            <a:r>
              <a:rPr lang="en-US" dirty="0" smtClean="0"/>
              <a:t>The </a:t>
            </a:r>
            <a:r>
              <a:rPr lang="en-US" dirty="0"/>
              <a:t>study may assist the government in policy formulation by providing information on gender representation in media.</a:t>
            </a:r>
            <a:endParaRPr lang="en-US" dirty="0"/>
          </a:p>
        </p:txBody>
      </p:sp>
      <p:sp>
        <p:nvSpPr>
          <p:cNvPr id="6" name="Slide Number Placeholder 5">
            <a:extLst>
              <a:ext uri="{FF2B5EF4-FFF2-40B4-BE49-F238E27FC236}">
                <a16:creationId xmlns:a16="http://schemas.microsoft.com/office/drawing/2014/main" id="{6FFFBF8F-D0E4-44BC-BE8B-BACEF7429E37}"/>
              </a:ext>
            </a:extLst>
          </p:cNvPr>
          <p:cNvSpPr>
            <a:spLocks noGrp="1"/>
          </p:cNvSpPr>
          <p:nvPr>
            <p:ph type="sldNum" sz="quarter" idx="12"/>
          </p:nvPr>
        </p:nvSpPr>
        <p:spPr/>
        <p:txBody>
          <a:bodyPr/>
          <a:lstStyle/>
          <a:p>
            <a:fld id="{FAFD19A0-7507-4A84-8729-985BC8EF9730}" type="slidenum">
              <a:rPr lang="en-US" smtClean="0"/>
              <a:t>7</a:t>
            </a:fld>
            <a:endParaRPr lang="en-US"/>
          </a:p>
        </p:txBody>
      </p:sp>
    </p:spTree>
    <p:extLst>
      <p:ext uri="{BB962C8B-B14F-4D97-AF65-F5344CB8AC3E}">
        <p14:creationId xmlns:p14="http://schemas.microsoft.com/office/powerpoint/2010/main" val="4082199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A679-F6BA-4B85-BCDE-5D263739CE21}"/>
              </a:ext>
            </a:extLst>
          </p:cNvPr>
          <p:cNvSpPr>
            <a:spLocks noGrp="1"/>
          </p:cNvSpPr>
          <p:nvPr>
            <p:ph type="title"/>
          </p:nvPr>
        </p:nvSpPr>
        <p:spPr>
          <a:xfrm>
            <a:off x="119269" y="205410"/>
            <a:ext cx="11966713" cy="1225826"/>
          </a:xfrm>
        </p:spPr>
        <p:txBody>
          <a:bodyPr/>
          <a:lstStyle/>
          <a:p>
            <a:pPr algn="ctr"/>
            <a:r>
              <a:rPr lang="en-US" b="1" dirty="0" smtClean="0">
                <a:latin typeface="+mn-lt"/>
              </a:rPr>
              <a:t>Theoretical framework</a:t>
            </a:r>
            <a:endParaRPr lang="en-US" b="1" dirty="0">
              <a:latin typeface="+mn-lt"/>
            </a:endParaRPr>
          </a:p>
        </p:txBody>
      </p:sp>
      <p:sp>
        <p:nvSpPr>
          <p:cNvPr id="3" name="Content Placeholder 2">
            <a:extLst>
              <a:ext uri="{FF2B5EF4-FFF2-40B4-BE49-F238E27FC236}">
                <a16:creationId xmlns:a16="http://schemas.microsoft.com/office/drawing/2014/main" id="{D4948A9E-1081-4446-9F57-13DAC83B64D7}"/>
              </a:ext>
            </a:extLst>
          </p:cNvPr>
          <p:cNvSpPr>
            <a:spLocks noGrp="1"/>
          </p:cNvSpPr>
          <p:nvPr>
            <p:ph idx="1"/>
          </p:nvPr>
        </p:nvSpPr>
        <p:spPr>
          <a:xfrm>
            <a:off x="212035" y="1738859"/>
            <a:ext cx="11767930" cy="4913731"/>
          </a:xfrm>
        </p:spPr>
        <p:txBody>
          <a:bodyPr>
            <a:normAutofit fontScale="85000" lnSpcReduction="20000"/>
          </a:bodyPr>
          <a:lstStyle/>
          <a:p>
            <a:pPr algn="just"/>
            <a:r>
              <a:rPr lang="en-US" dirty="0" smtClean="0"/>
              <a:t>The </a:t>
            </a:r>
            <a:r>
              <a:rPr lang="en-US" dirty="0"/>
              <a:t>study employed feminist theory to examine and address gender inequalities in media </a:t>
            </a:r>
            <a:r>
              <a:rPr lang="en-US" dirty="0" err="1" smtClean="0"/>
              <a:t>representation.Feminist</a:t>
            </a:r>
            <a:r>
              <a:rPr lang="en-US" dirty="0" smtClean="0"/>
              <a:t> </a:t>
            </a:r>
            <a:r>
              <a:rPr lang="en-US" dirty="0"/>
              <a:t>theory is adaptable and focuses on power imbalances, aiming for gender justice in all societal aspects (McCann and Kim, 2016).</a:t>
            </a:r>
          </a:p>
          <a:p>
            <a:pPr algn="just"/>
            <a:r>
              <a:rPr lang="en-US" dirty="0" smtClean="0"/>
              <a:t>It </a:t>
            </a:r>
            <a:r>
              <a:rPr lang="en-US" dirty="0"/>
              <a:t>seeks to dismantle control and elitism, advocating for equality between genders in law, society, and culture.</a:t>
            </a:r>
          </a:p>
          <a:p>
            <a:pPr algn="just"/>
            <a:r>
              <a:rPr lang="en-US" dirty="0" smtClean="0"/>
              <a:t>By </a:t>
            </a:r>
            <a:r>
              <a:rPr lang="en-US" dirty="0"/>
              <a:t>analyzing the portrayal of women and the root causes of gender oppression, feminist theory sheds light on issues often missed by other social theories.</a:t>
            </a:r>
          </a:p>
          <a:p>
            <a:pPr algn="just"/>
            <a:r>
              <a:rPr lang="en-US" dirty="0" smtClean="0"/>
              <a:t>The </a:t>
            </a:r>
            <a:r>
              <a:rPr lang="en-US" dirty="0"/>
              <a:t>study highlights that feminist theory strives for political, economic, and social equality rather than debating differences or similarities between genders.</a:t>
            </a:r>
          </a:p>
          <a:p>
            <a:pPr algn="just"/>
            <a:r>
              <a:rPr lang="en-US" dirty="0" smtClean="0"/>
              <a:t> </a:t>
            </a:r>
            <a:r>
              <a:rPr lang="en-US" dirty="0"/>
              <a:t>It challenges gender norms, opposes stereotypes in advertisements, and promotes equal opportunities for all genders.</a:t>
            </a:r>
          </a:p>
          <a:p>
            <a:pPr algn="just"/>
            <a:r>
              <a:rPr lang="en-US" dirty="0" smtClean="0"/>
              <a:t>Feminist </a:t>
            </a:r>
            <a:r>
              <a:rPr lang="en-US" dirty="0"/>
              <a:t>theory acknowledges current gender disparities and the reinforcement of traditional roles by advertisers (Fenton, 2021).</a:t>
            </a:r>
          </a:p>
          <a:p>
            <a:pPr algn="just"/>
            <a:r>
              <a:rPr lang="en-US" dirty="0" smtClean="0"/>
              <a:t>It </a:t>
            </a:r>
            <a:r>
              <a:rPr lang="en-US" dirty="0"/>
              <a:t>is </a:t>
            </a:r>
            <a:r>
              <a:rPr lang="en-US" dirty="0" smtClean="0"/>
              <a:t>useful in the study </a:t>
            </a:r>
            <a:r>
              <a:rPr lang="en-US" dirty="0"/>
              <a:t>for addressing gaps in media representation, analyzing interpersonal dynamics, and proposing solutions to eliminate oppressive structures.</a:t>
            </a:r>
            <a:endParaRPr lang="en-US" dirty="0"/>
          </a:p>
        </p:txBody>
      </p:sp>
      <p:sp>
        <p:nvSpPr>
          <p:cNvPr id="6" name="Slide Number Placeholder 5">
            <a:extLst>
              <a:ext uri="{FF2B5EF4-FFF2-40B4-BE49-F238E27FC236}">
                <a16:creationId xmlns:a16="http://schemas.microsoft.com/office/drawing/2014/main" id="{6FFFBF8F-D0E4-44BC-BE8B-BACEF7429E37}"/>
              </a:ext>
            </a:extLst>
          </p:cNvPr>
          <p:cNvSpPr>
            <a:spLocks noGrp="1"/>
          </p:cNvSpPr>
          <p:nvPr>
            <p:ph type="sldNum" sz="quarter" idx="12"/>
          </p:nvPr>
        </p:nvSpPr>
        <p:spPr/>
        <p:txBody>
          <a:bodyPr/>
          <a:lstStyle/>
          <a:p>
            <a:fld id="{FAFD19A0-7507-4A84-8729-985BC8EF9730}" type="slidenum">
              <a:rPr lang="en-US" smtClean="0"/>
              <a:t>8</a:t>
            </a:fld>
            <a:endParaRPr lang="en-US"/>
          </a:p>
        </p:txBody>
      </p:sp>
    </p:spTree>
    <p:extLst>
      <p:ext uri="{BB962C8B-B14F-4D97-AF65-F5344CB8AC3E}">
        <p14:creationId xmlns:p14="http://schemas.microsoft.com/office/powerpoint/2010/main" val="39273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7">
            <a:extLst>
              <a:ext uri="{FF2B5EF4-FFF2-40B4-BE49-F238E27FC236}">
                <a16:creationId xmlns:a16="http://schemas.microsoft.com/office/drawing/2014/main" id="{B619D66A-8732-23F7-1BC5-D5E1A243AA30}"/>
              </a:ext>
            </a:extLst>
          </p:cNvPr>
          <p:cNvSpPr>
            <a:spLocks noChangeArrowheads="1"/>
          </p:cNvSpPr>
          <p:nvPr/>
        </p:nvSpPr>
        <p:spPr bwMode="auto">
          <a:xfrm>
            <a:off x="222780" y="108608"/>
            <a:ext cx="10674940" cy="61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 tIns="45720" rIns="23805" bIns="76176" numCol="1" anchor="ctr" anchorCtr="0" compatLnSpc="1">
            <a:prstTxWarp prst="textNoShape">
              <a:avLst/>
            </a:prstTxWarp>
            <a:spAutoFit/>
          </a:bodyPr>
          <a:lstStyle>
            <a:lvl1pPr eaLnBrk="0" fontAlgn="base" hangingPunct="0">
              <a:spcBef>
                <a:spcPct val="0"/>
              </a:spcBef>
              <a:spcAft>
                <a:spcPct val="0"/>
              </a:spcAft>
              <a:tabLst>
                <a:tab pos="1831975" algn="ctr"/>
                <a:tab pos="2289175" algn="ctr"/>
                <a:tab pos="2746375" algn="ctr"/>
                <a:tab pos="3203575" algn="ctr"/>
                <a:tab pos="5294313" algn="r"/>
              </a:tabLst>
              <a:defRPr>
                <a:solidFill>
                  <a:schemeClr val="tx1"/>
                </a:solidFill>
                <a:latin typeface="Arial" panose="020B0604020202020204" pitchFamily="34" charset="0"/>
              </a:defRPr>
            </a:lvl1pPr>
            <a:lvl2pPr eaLnBrk="0" fontAlgn="base" hangingPunct="0">
              <a:spcBef>
                <a:spcPct val="0"/>
              </a:spcBef>
              <a:spcAft>
                <a:spcPct val="0"/>
              </a:spcAft>
              <a:tabLst>
                <a:tab pos="1831975" algn="ctr"/>
                <a:tab pos="2289175" algn="ctr"/>
                <a:tab pos="2746375" algn="ctr"/>
                <a:tab pos="3203575" algn="ctr"/>
                <a:tab pos="5294313" algn="r"/>
              </a:tabLst>
              <a:defRPr>
                <a:solidFill>
                  <a:schemeClr val="tx1"/>
                </a:solidFill>
                <a:latin typeface="Arial" panose="020B0604020202020204" pitchFamily="34" charset="0"/>
              </a:defRPr>
            </a:lvl2pPr>
            <a:lvl3pPr eaLnBrk="0" fontAlgn="base" hangingPunct="0">
              <a:spcBef>
                <a:spcPct val="0"/>
              </a:spcBef>
              <a:spcAft>
                <a:spcPct val="0"/>
              </a:spcAft>
              <a:tabLst>
                <a:tab pos="1831975" algn="ctr"/>
                <a:tab pos="2289175" algn="ctr"/>
                <a:tab pos="2746375" algn="ctr"/>
                <a:tab pos="3203575" algn="ctr"/>
                <a:tab pos="5294313" algn="r"/>
              </a:tabLst>
              <a:defRPr>
                <a:solidFill>
                  <a:schemeClr val="tx1"/>
                </a:solidFill>
                <a:latin typeface="Arial" panose="020B0604020202020204" pitchFamily="34" charset="0"/>
              </a:defRPr>
            </a:lvl3pPr>
            <a:lvl4pPr eaLnBrk="0" fontAlgn="base" hangingPunct="0">
              <a:spcBef>
                <a:spcPct val="0"/>
              </a:spcBef>
              <a:spcAft>
                <a:spcPct val="0"/>
              </a:spcAft>
              <a:tabLst>
                <a:tab pos="1831975" algn="ctr"/>
                <a:tab pos="2289175" algn="ctr"/>
                <a:tab pos="2746375" algn="ctr"/>
                <a:tab pos="3203575" algn="ctr"/>
                <a:tab pos="5294313" algn="r"/>
              </a:tabLst>
              <a:defRPr>
                <a:solidFill>
                  <a:schemeClr val="tx1"/>
                </a:solidFill>
                <a:latin typeface="Arial" panose="020B0604020202020204" pitchFamily="34" charset="0"/>
              </a:defRPr>
            </a:lvl4pPr>
            <a:lvl5pPr eaLnBrk="0" fontAlgn="base" hangingPunct="0">
              <a:spcBef>
                <a:spcPct val="0"/>
              </a:spcBef>
              <a:spcAft>
                <a:spcPct val="0"/>
              </a:spcAft>
              <a:tabLst>
                <a:tab pos="1831975" algn="ctr"/>
                <a:tab pos="2289175" algn="ctr"/>
                <a:tab pos="2746375" algn="ctr"/>
                <a:tab pos="3203575" algn="ctr"/>
                <a:tab pos="5294313" algn="r"/>
              </a:tabLst>
              <a:defRPr>
                <a:solidFill>
                  <a:schemeClr val="tx1"/>
                </a:solidFill>
                <a:latin typeface="Arial" panose="020B0604020202020204" pitchFamily="34" charset="0"/>
              </a:defRPr>
            </a:lvl5pPr>
            <a:lvl6pPr eaLnBrk="0" fontAlgn="base" hangingPunct="0">
              <a:spcBef>
                <a:spcPct val="0"/>
              </a:spcBef>
              <a:spcAft>
                <a:spcPct val="0"/>
              </a:spcAft>
              <a:tabLst>
                <a:tab pos="1831975" algn="ctr"/>
                <a:tab pos="2289175" algn="ctr"/>
                <a:tab pos="2746375" algn="ctr"/>
                <a:tab pos="3203575" algn="ctr"/>
                <a:tab pos="5294313" algn="r"/>
              </a:tabLst>
              <a:defRPr>
                <a:solidFill>
                  <a:schemeClr val="tx1"/>
                </a:solidFill>
                <a:latin typeface="Arial" panose="020B0604020202020204" pitchFamily="34" charset="0"/>
              </a:defRPr>
            </a:lvl6pPr>
            <a:lvl7pPr eaLnBrk="0" fontAlgn="base" hangingPunct="0">
              <a:spcBef>
                <a:spcPct val="0"/>
              </a:spcBef>
              <a:spcAft>
                <a:spcPct val="0"/>
              </a:spcAft>
              <a:tabLst>
                <a:tab pos="1831975" algn="ctr"/>
                <a:tab pos="2289175" algn="ctr"/>
                <a:tab pos="2746375" algn="ctr"/>
                <a:tab pos="3203575" algn="ctr"/>
                <a:tab pos="5294313" algn="r"/>
              </a:tabLst>
              <a:defRPr>
                <a:solidFill>
                  <a:schemeClr val="tx1"/>
                </a:solidFill>
                <a:latin typeface="Arial" panose="020B0604020202020204" pitchFamily="34" charset="0"/>
              </a:defRPr>
            </a:lvl7pPr>
            <a:lvl8pPr eaLnBrk="0" fontAlgn="base" hangingPunct="0">
              <a:spcBef>
                <a:spcPct val="0"/>
              </a:spcBef>
              <a:spcAft>
                <a:spcPct val="0"/>
              </a:spcAft>
              <a:tabLst>
                <a:tab pos="1831975" algn="ctr"/>
                <a:tab pos="2289175" algn="ctr"/>
                <a:tab pos="2746375" algn="ctr"/>
                <a:tab pos="3203575" algn="ctr"/>
                <a:tab pos="5294313" algn="r"/>
              </a:tabLst>
              <a:defRPr>
                <a:solidFill>
                  <a:schemeClr val="tx1"/>
                </a:solidFill>
                <a:latin typeface="Arial" panose="020B0604020202020204" pitchFamily="34" charset="0"/>
              </a:defRPr>
            </a:lvl8pPr>
            <a:lvl9pPr eaLnBrk="0" fontAlgn="base" hangingPunct="0">
              <a:spcBef>
                <a:spcPct val="0"/>
              </a:spcBef>
              <a:spcAft>
                <a:spcPct val="0"/>
              </a:spcAft>
              <a:tabLst>
                <a:tab pos="1831975" algn="ctr"/>
                <a:tab pos="2289175" algn="ctr"/>
                <a:tab pos="2746375" algn="ctr"/>
                <a:tab pos="3203575" algn="ctr"/>
                <a:tab pos="5294313"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831975" algn="ctr"/>
                <a:tab pos="2289175" algn="ctr"/>
                <a:tab pos="2746375" algn="ctr"/>
                <a:tab pos="3203575" algn="ctr"/>
                <a:tab pos="5294313" algn="r"/>
              </a:tabLst>
            </a:pPr>
            <a:r>
              <a:rPr kumimoji="0" lang="en-KE" altLang="en-KE" sz="1400" b="1" i="0" u="none" strike="noStrike" cap="none" normalizeH="0" baseline="0" dirty="0" smtClean="0" bmk="">
                <a:ln>
                  <a:noFill/>
                </a:ln>
                <a:solidFill>
                  <a:srgbClr val="000000"/>
                </a:solidFill>
                <a:effectLst/>
                <a:latin typeface="Arial" panose="020B0604020202020204" pitchFamily="34" charset="0"/>
                <a:ea typeface="Times New Roman" panose="02020603050405020304" pitchFamily="18" charset="0"/>
              </a:rPr>
              <a:t>CONCEPTUAL FRAMEWORK</a:t>
            </a:r>
            <a:r>
              <a:rPr kumimoji="0" lang="en-KE" altLang="en-KE" sz="1200" b="1" i="0" u="none" strike="noStrike" cap="none" normalizeH="0" baseline="0" dirty="0" smtClean="0" bmk="">
                <a:ln>
                  <a:noFill/>
                </a:ln>
                <a:solidFill>
                  <a:srgbClr val="000000"/>
                </a:solidFill>
                <a:effectLst/>
                <a:latin typeface="Arial" panose="020B0604020202020204" pitchFamily="34" charset="0"/>
                <a:ea typeface="Times New Roman" panose="02020603050405020304" pitchFamily="18" charset="0"/>
              </a:rPr>
              <a:t> </a:t>
            </a:r>
            <a:endParaRPr kumimoji="0" lang="en-KE" altLang="en-KE" sz="12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31975" algn="ctr"/>
                <a:tab pos="2289175" algn="ctr"/>
                <a:tab pos="2746375" algn="ctr"/>
                <a:tab pos="3203575" algn="ctr"/>
                <a:tab pos="5294313" algn="r"/>
              </a:tabLst>
            </a:pPr>
            <a:r>
              <a:rPr kumimoji="0" lang="en-KE" altLang="en-KE"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KE" altLang="en-KE"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lang="en-GB" altLang="en-KE" b="1" dirty="0" smtClean="0">
                <a:solidFill>
                  <a:srgbClr val="000000"/>
                </a:solidFill>
                <a:ea typeface="Times New Roman" panose="02020603050405020304" pitchFamily="18" charset="0"/>
              </a:rPr>
              <a:t>     	</a:t>
            </a: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
        <p:nvSpPr>
          <p:cNvPr id="169" name="Rectangle 287">
            <a:extLst>
              <a:ext uri="{FF2B5EF4-FFF2-40B4-BE49-F238E27FC236}">
                <a16:creationId xmlns:a16="http://schemas.microsoft.com/office/drawing/2014/main" id="{BB98CF75-FF7E-6BC6-6FDE-10BF8E299AD4}"/>
              </a:ext>
            </a:extLst>
          </p:cNvPr>
          <p:cNvSpPr>
            <a:spLocks noChangeArrowheads="1"/>
          </p:cNvSpPr>
          <p:nvPr/>
        </p:nvSpPr>
        <p:spPr bwMode="auto">
          <a:xfrm>
            <a:off x="-76200" y="7054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KE" altLang="en-KE" sz="1800" b="0" i="0" u="none" strike="noStrike" cap="none" normalizeH="0" baseline="0">
              <a:ln>
                <a:noFill/>
              </a:ln>
              <a:solidFill>
                <a:schemeClr val="tx1"/>
              </a:solidFill>
              <a:effectLst/>
              <a:latin typeface="Arial" panose="020B0604020202020204" pitchFamily="34" charset="0"/>
            </a:endParaRPr>
          </a:p>
        </p:txBody>
      </p:sp>
      <p:grpSp>
        <p:nvGrpSpPr>
          <p:cNvPr id="170" name="Group 169"/>
          <p:cNvGrpSpPr/>
          <p:nvPr/>
        </p:nvGrpSpPr>
        <p:grpSpPr>
          <a:xfrm>
            <a:off x="1079500" y="787400"/>
            <a:ext cx="8728710" cy="6348056"/>
            <a:chOff x="0" y="-56037"/>
            <a:chExt cx="6048375" cy="6942612"/>
          </a:xfrm>
        </p:grpSpPr>
        <p:sp>
          <p:nvSpPr>
            <p:cNvPr id="171" name="Text Box 7"/>
            <p:cNvSpPr txBox="1"/>
            <p:nvPr/>
          </p:nvSpPr>
          <p:spPr>
            <a:xfrm>
              <a:off x="247650" y="0"/>
              <a:ext cx="1685925" cy="333375"/>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rPr>
                <a:t>Independent variables</a:t>
              </a:r>
              <a:endParaRPr lang="en-US" sz="1200" dirty="0">
                <a:effectLst/>
                <a:latin typeface="Times New Roman" panose="02020603050405020304" pitchFamily="18" charset="0"/>
                <a:ea typeface="Calibri" panose="020F0502020204030204" pitchFamily="34" charset="0"/>
              </a:endParaRPr>
            </a:p>
          </p:txBody>
        </p:sp>
        <p:sp>
          <p:nvSpPr>
            <p:cNvPr id="172" name="Text Box 7"/>
            <p:cNvSpPr txBox="1"/>
            <p:nvPr/>
          </p:nvSpPr>
          <p:spPr>
            <a:xfrm>
              <a:off x="0" y="476250"/>
              <a:ext cx="2162175" cy="1971675"/>
            </a:xfrm>
            <a:prstGeom prst="rect">
              <a:avLst/>
            </a:prstGeom>
            <a:solidFill>
              <a:sysClr val="window" lastClr="FFFFFF"/>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rPr>
                <a:t>Gender Roles</a:t>
              </a:r>
            </a:p>
            <a:p>
              <a:pPr marL="685800" marR="0" indent="-22860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Homemakers </a:t>
              </a:r>
            </a:p>
            <a:p>
              <a:pPr marL="685800" marR="0" indent="-22860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Caregivers</a:t>
              </a:r>
            </a:p>
            <a:p>
              <a:pPr marL="685800" marR="0" indent="-22860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Housewives</a:t>
              </a:r>
            </a:p>
            <a:p>
              <a:pPr marL="685800" marR="0" indent="-22860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Decision maker</a:t>
              </a:r>
            </a:p>
            <a:p>
              <a:pPr marL="685800" marR="0" indent="-22860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Experts Makers</a:t>
              </a:r>
            </a:p>
            <a:p>
              <a:pPr marL="685800" marR="0" indent="-22860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Authoritative</a:t>
              </a:r>
            </a:p>
          </p:txBody>
        </p:sp>
        <p:sp>
          <p:nvSpPr>
            <p:cNvPr id="173" name="Text Box 7"/>
            <p:cNvSpPr txBox="1"/>
            <p:nvPr/>
          </p:nvSpPr>
          <p:spPr>
            <a:xfrm>
              <a:off x="0" y="2581275"/>
              <a:ext cx="2162175" cy="914400"/>
            </a:xfrm>
            <a:prstGeom prst="rect">
              <a:avLst/>
            </a:prstGeom>
            <a:solidFill>
              <a:sysClr val="window" lastClr="FFFFFF"/>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rPr>
                <a:t>Portrayal of Gender</a:t>
              </a:r>
            </a:p>
            <a:p>
              <a:pPr marL="685800" marR="0" indent="-22860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Male Dominance</a:t>
              </a:r>
            </a:p>
            <a:p>
              <a:pPr marL="685800" marR="0" indent="-22860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Female Dominance</a:t>
              </a:r>
              <a:endParaRPr lang="en-US" sz="1200" dirty="0">
                <a:effectLst/>
                <a:latin typeface="Times New Roman" panose="02020603050405020304" pitchFamily="18" charset="0"/>
                <a:ea typeface="Calibri" panose="020F0502020204030204" pitchFamily="34" charset="0"/>
                <a:cs typeface="SimSun" panose="02010600030101010101" pitchFamily="2" charset="-122"/>
              </a:endParaRPr>
            </a:p>
          </p:txBody>
        </p:sp>
        <p:sp>
          <p:nvSpPr>
            <p:cNvPr id="174" name="Text Box 7"/>
            <p:cNvSpPr txBox="1"/>
            <p:nvPr/>
          </p:nvSpPr>
          <p:spPr>
            <a:xfrm>
              <a:off x="0" y="3638550"/>
              <a:ext cx="2162175" cy="1152525"/>
            </a:xfrm>
            <a:prstGeom prst="rect">
              <a:avLst/>
            </a:prstGeom>
            <a:solidFill>
              <a:sysClr val="window" lastClr="FFFFFF"/>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rPr>
                <a:t>Diversity of Gender Stereotype </a:t>
              </a:r>
            </a:p>
            <a:p>
              <a:pPr marL="685800" marR="0" indent="-22860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SimSun" panose="02010600030101010101" pitchFamily="2" charset="-122"/>
                </a:rPr>
                <a:t>Equality</a:t>
              </a:r>
            </a:p>
            <a:p>
              <a:pPr marL="685800" marR="0" indent="-22860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SimSun" panose="02010600030101010101" pitchFamily="2" charset="-122"/>
                </a:rPr>
                <a:t>Representation </a:t>
              </a:r>
            </a:p>
            <a:p>
              <a:pPr marL="685800" marR="0" indent="-22860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Dominance</a:t>
              </a:r>
              <a:endParaRPr lang="en-US" sz="1200">
                <a:effectLst/>
                <a:latin typeface="Times New Roman" panose="02020603050405020304" pitchFamily="18" charset="0"/>
                <a:ea typeface="Calibri" panose="020F0502020204030204" pitchFamily="34" charset="0"/>
                <a:cs typeface="SimSun" panose="02010600030101010101" pitchFamily="2" charset="-122"/>
              </a:endParaRPr>
            </a:p>
          </p:txBody>
        </p:sp>
        <p:sp>
          <p:nvSpPr>
            <p:cNvPr id="175" name="Text Box 7"/>
            <p:cNvSpPr txBox="1"/>
            <p:nvPr/>
          </p:nvSpPr>
          <p:spPr>
            <a:xfrm>
              <a:off x="3886200" y="2114550"/>
              <a:ext cx="2162175" cy="619125"/>
            </a:xfrm>
            <a:prstGeom prst="rect">
              <a:avLst/>
            </a:prstGeom>
            <a:solidFill>
              <a:sysClr val="window" lastClr="FFFFFF"/>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rPr>
                <a:t>Gender Stereotypes in TV Commercials</a:t>
              </a:r>
            </a:p>
          </p:txBody>
        </p:sp>
        <p:sp>
          <p:nvSpPr>
            <p:cNvPr id="176" name="Text Box 7"/>
            <p:cNvSpPr txBox="1"/>
            <p:nvPr/>
          </p:nvSpPr>
          <p:spPr>
            <a:xfrm>
              <a:off x="4478281" y="-56037"/>
              <a:ext cx="1139938"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50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rPr>
                <a:t>Dependent </a:t>
              </a:r>
              <a:r>
                <a:rPr lang="en-US" sz="1200" b="1" dirty="0">
                  <a:effectLst/>
                  <a:latin typeface="Times New Roman" panose="02020603050405020304" pitchFamily="18" charset="0"/>
                  <a:ea typeface="Calibri" panose="020F0502020204030204" pitchFamily="34" charset="0"/>
                </a:rPr>
                <a:t>variable</a:t>
              </a:r>
              <a:endParaRPr lang="en-US" sz="1200" dirty="0">
                <a:effectLst/>
                <a:latin typeface="Times New Roman" panose="02020603050405020304" pitchFamily="18" charset="0"/>
                <a:ea typeface="Calibri" panose="020F0502020204030204" pitchFamily="34" charset="0"/>
              </a:endParaRPr>
            </a:p>
          </p:txBody>
        </p:sp>
        <p:sp>
          <p:nvSpPr>
            <p:cNvPr id="177" name="Text Box 7"/>
            <p:cNvSpPr txBox="1"/>
            <p:nvPr/>
          </p:nvSpPr>
          <p:spPr>
            <a:xfrm>
              <a:off x="1009650" y="5048250"/>
              <a:ext cx="4038600" cy="1390650"/>
            </a:xfrm>
            <a:prstGeom prst="rect">
              <a:avLst/>
            </a:prstGeom>
            <a:solidFill>
              <a:sysClr val="window" lastClr="FFFFFF"/>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1200" b="1">
                  <a:effectLst/>
                  <a:latin typeface="Times New Roman" panose="02020603050405020304" pitchFamily="18" charset="0"/>
                  <a:ea typeface="Calibri" panose="020F0502020204030204" pitchFamily="34" charset="0"/>
                </a:rPr>
                <a:t>Commercials Adverts</a:t>
              </a:r>
              <a:endParaRPr lang="en-US" sz="1200">
                <a:effectLst/>
                <a:latin typeface="Times New Roman" panose="02020603050405020304" pitchFamily="18" charset="0"/>
                <a:ea typeface="Calibri" panose="020F0502020204030204" pitchFamily="34" charset="0"/>
              </a:endParaRPr>
            </a:p>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rPr>
                <a:t>Space Soft care Pampers, Festive Cupcakes, Kenya Methodist University, Nivea 5in1 Complete Care, Prestige Margarine, Lifestyle Roofing Tiles, Osert Asset Managers Ltd, DIB Bank Kenya, Doshi Steel and Castrol Vehicle Oil.</a:t>
              </a:r>
            </a:p>
          </p:txBody>
        </p:sp>
        <p:sp>
          <p:nvSpPr>
            <p:cNvPr id="178" name="Text Box 7"/>
            <p:cNvSpPr txBox="1"/>
            <p:nvPr/>
          </p:nvSpPr>
          <p:spPr>
            <a:xfrm>
              <a:off x="2066925" y="6562725"/>
              <a:ext cx="1657350" cy="3238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50000"/>
                </a:lnSpc>
                <a:spcBef>
                  <a:spcPts val="0"/>
                </a:spcBef>
                <a:spcAft>
                  <a:spcPts val="0"/>
                </a:spcAft>
              </a:pPr>
              <a:r>
                <a:rPr lang="en-US" sz="1200" b="1">
                  <a:effectLst/>
                  <a:latin typeface="Times New Roman" panose="02020603050405020304" pitchFamily="18" charset="0"/>
                  <a:ea typeface="Calibri" panose="020F0502020204030204" pitchFamily="34" charset="0"/>
                </a:rPr>
                <a:t>Intervening Variable	</a:t>
              </a:r>
              <a:endParaRPr lang="en-US" sz="1200">
                <a:effectLst/>
                <a:latin typeface="Times New Roman" panose="02020603050405020304" pitchFamily="18" charset="0"/>
                <a:ea typeface="Calibri" panose="020F0502020204030204" pitchFamily="34" charset="0"/>
              </a:endParaRPr>
            </a:p>
          </p:txBody>
        </p:sp>
        <p:cxnSp>
          <p:nvCxnSpPr>
            <p:cNvPr id="179" name="Straight Connector 178"/>
            <p:cNvCxnSpPr/>
            <p:nvPr/>
          </p:nvCxnSpPr>
          <p:spPr>
            <a:xfrm>
              <a:off x="3019425" y="981075"/>
              <a:ext cx="0" cy="3086100"/>
            </a:xfrm>
            <a:prstGeom prst="line">
              <a:avLst/>
            </a:prstGeom>
            <a:ln w="28575"/>
          </p:spPr>
          <p:style>
            <a:lnRef idx="1">
              <a:schemeClr val="dk1"/>
            </a:lnRef>
            <a:fillRef idx="0">
              <a:schemeClr val="dk1"/>
            </a:fillRef>
            <a:effectRef idx="0">
              <a:schemeClr val="dk1"/>
            </a:effectRef>
            <a:fontRef idx="minor">
              <a:schemeClr val="tx1"/>
            </a:fontRef>
          </p:style>
        </p:cxnSp>
        <p:cxnSp>
          <p:nvCxnSpPr>
            <p:cNvPr id="180" name="Straight Arrow Connector 179"/>
            <p:cNvCxnSpPr/>
            <p:nvPr/>
          </p:nvCxnSpPr>
          <p:spPr>
            <a:xfrm>
              <a:off x="2162175" y="981075"/>
              <a:ext cx="8763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p:cNvCxnSpPr/>
            <p:nvPr/>
          </p:nvCxnSpPr>
          <p:spPr>
            <a:xfrm>
              <a:off x="2152650" y="3048000"/>
              <a:ext cx="876300" cy="0"/>
            </a:xfrm>
            <a:prstGeom prst="straightConnector1">
              <a:avLst/>
            </a:prstGeom>
            <a:noFill/>
            <a:ln w="28575" cap="flat" cmpd="sng" algn="ctr">
              <a:solidFill>
                <a:sysClr val="windowText" lastClr="000000"/>
              </a:solidFill>
              <a:prstDash val="solid"/>
              <a:miter lim="800000"/>
              <a:tailEnd type="triangle"/>
            </a:ln>
            <a:effectLst/>
          </p:spPr>
        </p:cxnSp>
        <p:cxnSp>
          <p:nvCxnSpPr>
            <p:cNvPr id="182" name="Straight Arrow Connector 181"/>
            <p:cNvCxnSpPr/>
            <p:nvPr/>
          </p:nvCxnSpPr>
          <p:spPr>
            <a:xfrm>
              <a:off x="2162175" y="4057650"/>
              <a:ext cx="876300" cy="0"/>
            </a:xfrm>
            <a:prstGeom prst="straightConnector1">
              <a:avLst/>
            </a:prstGeom>
            <a:noFill/>
            <a:ln w="28575" cap="flat" cmpd="sng" algn="ctr">
              <a:solidFill>
                <a:sysClr val="windowText" lastClr="000000"/>
              </a:solidFill>
              <a:prstDash val="solid"/>
              <a:miter lim="800000"/>
              <a:tailEnd type="triangle"/>
            </a:ln>
            <a:effectLst/>
          </p:spPr>
        </p:cxnSp>
        <p:cxnSp>
          <p:nvCxnSpPr>
            <p:cNvPr id="183" name="Straight Arrow Connector 182"/>
            <p:cNvCxnSpPr/>
            <p:nvPr/>
          </p:nvCxnSpPr>
          <p:spPr>
            <a:xfrm>
              <a:off x="3019425" y="2419350"/>
              <a:ext cx="876300" cy="0"/>
            </a:xfrm>
            <a:prstGeom prst="straightConnector1">
              <a:avLst/>
            </a:prstGeom>
            <a:noFill/>
            <a:ln w="28575" cap="flat" cmpd="sng" algn="ctr">
              <a:solidFill>
                <a:sysClr val="windowText" lastClr="000000"/>
              </a:solidFill>
              <a:prstDash val="solid"/>
              <a:miter lim="800000"/>
              <a:tailEnd type="triangle"/>
            </a:ln>
            <a:effectLst/>
          </p:spPr>
        </p:cxnSp>
        <p:cxnSp>
          <p:nvCxnSpPr>
            <p:cNvPr id="184" name="Straight Arrow Connector 183"/>
            <p:cNvCxnSpPr/>
            <p:nvPr/>
          </p:nvCxnSpPr>
          <p:spPr>
            <a:xfrm flipV="1">
              <a:off x="3495675" y="2419350"/>
              <a:ext cx="0" cy="26289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74406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TotalTime>
  <Words>2288</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SimSun</vt:lpstr>
      <vt:lpstr>Arial</vt:lpstr>
      <vt:lpstr>Calibri</vt:lpstr>
      <vt:lpstr>Calibri Light</vt:lpstr>
      <vt:lpstr>Times New Roman</vt:lpstr>
      <vt:lpstr>Wingdings</vt:lpstr>
      <vt:lpstr>Office Theme</vt:lpstr>
      <vt:lpstr>AUDIENCE AND GENDER STEREOTYPES IN SELECTED COMMERCIAL ADVERTS IN CITIZEN TELEVISION, KENYA.  By OKEMWA KEMUNTO SABINA AM21/45787/20 </vt:lpstr>
      <vt:lpstr>OUTLINE OF THE STUDY </vt:lpstr>
      <vt:lpstr>BACKGROUND OF THE STUDY</vt:lpstr>
      <vt:lpstr>PROBLEM STATEMENT</vt:lpstr>
      <vt:lpstr>PowerPoint Presentation</vt:lpstr>
      <vt:lpstr> OBJECTIVES OF THE STUDY  </vt:lpstr>
      <vt:lpstr>SIGNIFICANCE OF THE STUDY</vt:lpstr>
      <vt:lpstr>Theoretical framework</vt:lpstr>
      <vt:lpstr>PowerPoint Presentation</vt:lpstr>
      <vt:lpstr>3.0 METHODOLOGY </vt:lpstr>
      <vt:lpstr>3.5 Sampling procedure</vt:lpstr>
      <vt:lpstr>Research Tool, Pilot Study, Validity and Reliability</vt:lpstr>
      <vt:lpstr>DEMOGRAPHIC INFORMATION</vt:lpstr>
      <vt:lpstr>GENDER ROLES DEPICTED IN SELECTED KENYA’S TV COMMERCIAL ADVERTS </vt:lpstr>
      <vt:lpstr>PORTRAYAL OF GENDER IN SELECTED TV COMMERCIAL ADVERTS IN KENYA</vt:lpstr>
      <vt:lpstr>DIVERSITY OF GENDER STEREOTYPES DEPICTED IN SELECTED TV COMMERCIALS IN KENYA</vt:lpstr>
      <vt:lpstr>CONCLUSIONS AND RECOMMENDATIONS</vt:lpstr>
      <vt:lpstr>RECOMMENDATIONS</vt:lpstr>
      <vt:lpstr>END OF PRESENTATION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AUDIENCE AND GENDER STEREOTYPES IN SELECTED COMMERCIAL ADVERTS IN CITIZEN TELEVISION, KENYA.  By OKEMWA KEMUNTO SABINA AM21/45787/20</dc:title>
  <dc:creator>sabinahkemunto@gmail.com</dc:creator>
  <cp:lastModifiedBy>sabinahkemunto@gmail.com</cp:lastModifiedBy>
  <cp:revision>51</cp:revision>
  <dcterms:created xsi:type="dcterms:W3CDTF">2024-09-12T08:55:52Z</dcterms:created>
  <dcterms:modified xsi:type="dcterms:W3CDTF">2024-09-16T06:25:50Z</dcterms:modified>
</cp:coreProperties>
</file>