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8" r:id="rId4"/>
    <p:sldId id="269" r:id="rId5"/>
    <p:sldId id="270" r:id="rId6"/>
    <p:sldId id="274" r:id="rId7"/>
    <p:sldId id="275" r:id="rId8"/>
    <p:sldId id="273" r:id="rId9"/>
    <p:sldId id="271" r:id="rId10"/>
    <p:sldId id="272" r:id="rId11"/>
    <p:sldId id="279" r:id="rId12"/>
    <p:sldId id="278" r:id="rId13"/>
    <p:sldId id="267" r:id="rId14"/>
    <p:sldId id="264" r:id="rId15"/>
    <p:sldId id="257" r:id="rId16"/>
    <p:sldId id="258" r:id="rId17"/>
    <p:sldId id="259" r:id="rId18"/>
    <p:sldId id="260" r:id="rId19"/>
    <p:sldId id="265" r:id="rId20"/>
    <p:sldId id="266" r:id="rId21"/>
    <p:sldId id="261" r:id="rId22"/>
    <p:sldId id="262" r:id="rId23"/>
    <p:sldId id="263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AE8A-B533-409C-A151-A2168A6EE4D6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190F-B8FF-45DB-8213-7E163232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AE8A-B533-409C-A151-A2168A6EE4D6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190F-B8FF-45DB-8213-7E163232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8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AE8A-B533-409C-A151-A2168A6EE4D6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190F-B8FF-45DB-8213-7E163232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AE8A-B533-409C-A151-A2168A6EE4D6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190F-B8FF-45DB-8213-7E163232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AE8A-B533-409C-A151-A2168A6EE4D6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190F-B8FF-45DB-8213-7E163232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AE8A-B533-409C-A151-A2168A6EE4D6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190F-B8FF-45DB-8213-7E163232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AE8A-B533-409C-A151-A2168A6EE4D6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190F-B8FF-45DB-8213-7E163232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AE8A-B533-409C-A151-A2168A6EE4D6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190F-B8FF-45DB-8213-7E163232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8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AE8A-B533-409C-A151-A2168A6EE4D6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190F-B8FF-45DB-8213-7E163232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AE8A-B533-409C-A151-A2168A6EE4D6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190F-B8FF-45DB-8213-7E163232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5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AE8A-B533-409C-A151-A2168A6EE4D6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190F-B8FF-45DB-8213-7E163232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6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DAE8A-B533-409C-A151-A2168A6EE4D6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190F-B8FF-45DB-8213-7E163232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Boxplots and Outliers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Earl F Glynn</a:t>
            </a:r>
          </a:p>
          <a:p>
            <a:endParaRPr lang="en-US" dirty="0"/>
          </a:p>
          <a:p>
            <a:r>
              <a:rPr lang="en-US" dirty="0" smtClean="0"/>
              <a:t>Beginner’s Workshop</a:t>
            </a:r>
            <a:br>
              <a:rPr lang="en-US" dirty="0" smtClean="0"/>
            </a:br>
            <a:r>
              <a:rPr lang="en-US" dirty="0" smtClean="0"/>
              <a:t>4 Oct 2014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91" y="4121355"/>
            <a:ext cx="3148617" cy="308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4515" y="5993394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Gist:  https://gist.github.com/EarlGlynn/a13b651289eff61a2201</a:t>
            </a:r>
          </a:p>
        </p:txBody>
      </p:sp>
    </p:spTree>
    <p:extLst>
      <p:ext uri="{BB962C8B-B14F-4D97-AF65-F5344CB8AC3E}">
        <p14:creationId xmlns:p14="http://schemas.microsoft.com/office/powerpoint/2010/main" val="295229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are Outliers Defined?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048" y="1484102"/>
            <a:ext cx="10515600" cy="4351338"/>
          </a:xfrm>
        </p:spPr>
        <p:txBody>
          <a:bodyPr/>
          <a:lstStyle/>
          <a:p>
            <a:r>
              <a:rPr lang="en-US" dirty="0" smtClean="0"/>
              <a:t>Simplified version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77" y="2076441"/>
            <a:ext cx="8911117" cy="414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6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Notched Boxplots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31" y="1412568"/>
            <a:ext cx="7781983" cy="480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Notched Boxplots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89" y="1027906"/>
            <a:ext cx="7991476" cy="4475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3890" y="5503235"/>
            <a:ext cx="8945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notch=TRUE option allows significance testing of the difference in medians.  Where the notches do not overlap the medians are significantly different at an α = 0.05 significance level.  When the notches overlap, there is no significant difference between the medians. </a:t>
            </a:r>
          </a:p>
        </p:txBody>
      </p:sp>
    </p:spTree>
    <p:extLst>
      <p:ext uri="{BB962C8B-B14F-4D97-AF65-F5344CB8AC3E}">
        <p14:creationId xmlns:p14="http://schemas.microsoft.com/office/powerpoint/2010/main" val="363331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“Notched” Boxplots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336" y="1347536"/>
            <a:ext cx="5287328" cy="2253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36" y="3931632"/>
            <a:ext cx="5305901" cy="2228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6759" y="6160482"/>
            <a:ext cx="865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From InnoCentive.com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0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Examples of Using Boxplots to Identify Outliers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“problem” images in </a:t>
            </a:r>
            <a:r>
              <a:rPr lang="en-US" dirty="0" err="1" smtClean="0"/>
              <a:t>Kaggle</a:t>
            </a:r>
            <a:r>
              <a:rPr lang="en-US" dirty="0" smtClean="0"/>
              <a:t> competition facial images</a:t>
            </a:r>
          </a:p>
          <a:p>
            <a:r>
              <a:rPr lang="en-US" dirty="0" smtClean="0"/>
              <a:t>Congressional disbursements</a:t>
            </a:r>
          </a:p>
          <a:p>
            <a:r>
              <a:rPr lang="en-US" dirty="0" smtClean="0"/>
              <a:t>“PULSE” diagrams to study political money</a:t>
            </a:r>
          </a:p>
          <a:p>
            <a:r>
              <a:rPr lang="en-US" dirty="0" smtClean="0"/>
              <a:t>Shawnee County, KS public </a:t>
            </a:r>
            <a:r>
              <a:rPr lang="en-US" dirty="0"/>
              <a:t>s</a:t>
            </a:r>
            <a:r>
              <a:rPr lang="en-US" dirty="0" smtClean="0"/>
              <a:t>alaries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9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Kaggle</a:t>
            </a:r>
            <a:r>
              <a:rPr lang="en-US" sz="4000" dirty="0" smtClean="0"/>
              <a:t> Competition:  Facial </a:t>
            </a:r>
            <a:r>
              <a:rPr lang="en-US" sz="4000" dirty="0" err="1" smtClean="0"/>
              <a:t>Keypoints</a:t>
            </a:r>
            <a:r>
              <a:rPr lang="en-US" sz="4000" dirty="0" smtClean="0"/>
              <a:t> Detection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86" y="1961748"/>
            <a:ext cx="10773826" cy="1352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8204" y="1438528"/>
            <a:ext cx="3795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http://www.kaggle.com/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079" y="3314111"/>
            <a:ext cx="6449840" cy="3278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46938" y="3749081"/>
            <a:ext cx="21340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Images: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7049 Train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1783 Test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 smtClean="0">
                <a:solidFill>
                  <a:schemeClr val="accent1"/>
                </a:solidFill>
              </a:rPr>
              <a:t>96 x 96 pixels</a:t>
            </a:r>
          </a:p>
        </p:txBody>
      </p:sp>
    </p:spTree>
    <p:extLst>
      <p:ext uri="{BB962C8B-B14F-4D97-AF65-F5344CB8AC3E}">
        <p14:creationId xmlns:p14="http://schemas.microsoft.com/office/powerpoint/2010/main" val="184576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can “problem” images be identified?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37" y="1511927"/>
            <a:ext cx="5551661" cy="516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74" y="1989359"/>
            <a:ext cx="1390983" cy="4385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5391" y="1466139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Normal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9376" y="3861829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Normal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9376" y="5663638"/>
            <a:ext cx="2106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Eyes Unusually 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Close Together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297" y="1945261"/>
            <a:ext cx="2106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Eyes Unusually 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Far Apart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2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Eyes unusually close together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555310"/>
            <a:ext cx="8267700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5005670"/>
            <a:ext cx="1543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84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Eyes unusually far apart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99114"/>
            <a:ext cx="82296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81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Congressional Disbursements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435" y="1421394"/>
            <a:ext cx="4824953" cy="4882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1579" y="6209705"/>
            <a:ext cx="4552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What expenses are “normal”?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5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Fivenum</a:t>
            </a:r>
            <a:r>
              <a:rPr lang="en-US" dirty="0"/>
              <a:t> </a:t>
            </a:r>
            <a:r>
              <a:rPr lang="en-US" dirty="0" smtClean="0"/>
              <a:t>quartile summary</a:t>
            </a:r>
          </a:p>
          <a:p>
            <a:r>
              <a:rPr lang="en-US" dirty="0" smtClean="0"/>
              <a:t>Interquartile range (IQR)</a:t>
            </a:r>
          </a:p>
          <a:p>
            <a:r>
              <a:rPr lang="en-US" dirty="0" smtClean="0"/>
              <a:t>Boxplot:  visual display of </a:t>
            </a:r>
            <a:r>
              <a:rPr lang="en-US" dirty="0" err="1" smtClean="0"/>
              <a:t>fivenum</a:t>
            </a:r>
            <a:r>
              <a:rPr lang="en-US" dirty="0" smtClean="0"/>
              <a:t> summary</a:t>
            </a:r>
          </a:p>
          <a:p>
            <a:r>
              <a:rPr lang="en-US" dirty="0" smtClean="0"/>
              <a:t>Outliers</a:t>
            </a:r>
          </a:p>
          <a:p>
            <a:r>
              <a:rPr lang="en-US" dirty="0" smtClean="0"/>
              <a:t>“Notched” boxplots</a:t>
            </a:r>
          </a:p>
          <a:p>
            <a:r>
              <a:rPr lang="en-US" dirty="0" smtClean="0"/>
              <a:t>Examples of using boxplots to identify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4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Congressional Disbursements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1579" y="6209705"/>
            <a:ext cx="4552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What expenses are “normal”?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093" y="1279354"/>
            <a:ext cx="4889814" cy="48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8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“PULSE” Diagrams to Study Political Money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5119" y="1293276"/>
            <a:ext cx="90017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No longer online at FollowTheMoney.org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2800" dirty="0" smtClean="0"/>
              <a:t>PULSE = Political Contribution Logarithmic Scatterplot Profile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62" y="2754641"/>
            <a:ext cx="4638675" cy="2324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1998" y="5476374"/>
            <a:ext cx="630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Kansas Senate Winners and Losers in 2008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3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Shawnee County, Kansas Public Salaries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521" y="1346656"/>
            <a:ext cx="513206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9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Shawnee County, Kansas Public Salaries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60" y="1403449"/>
            <a:ext cx="6833479" cy="507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63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tools for exploratory data analysis:</a:t>
            </a:r>
          </a:p>
          <a:p>
            <a:pPr lvl="1"/>
            <a:r>
              <a:rPr lang="en-US" dirty="0" err="1" smtClean="0"/>
              <a:t>fivenum</a:t>
            </a:r>
            <a:r>
              <a:rPr lang="en-US" dirty="0" smtClean="0"/>
              <a:t> summary (or use </a:t>
            </a:r>
            <a:r>
              <a:rPr lang="en-US" dirty="0" err="1" smtClean="0"/>
              <a:t>quantile</a:t>
            </a:r>
            <a:r>
              <a:rPr lang="en-US" dirty="0" smtClean="0"/>
              <a:t> function)</a:t>
            </a:r>
          </a:p>
          <a:p>
            <a:pPr lvl="1"/>
            <a:r>
              <a:rPr lang="en-US" dirty="0" smtClean="0"/>
              <a:t>boxplot summary</a:t>
            </a:r>
          </a:p>
          <a:p>
            <a:r>
              <a:rPr lang="en-US" dirty="0" smtClean="0"/>
              <a:t>Median and IQR robust statistics for any distribution</a:t>
            </a:r>
          </a:p>
          <a:p>
            <a:r>
              <a:rPr lang="en-US" dirty="0" smtClean="0"/>
              <a:t>Outliers:  bad data or possibly something interesting</a:t>
            </a:r>
          </a:p>
        </p:txBody>
      </p:sp>
    </p:spTree>
    <p:extLst>
      <p:ext uri="{BB962C8B-B14F-4D97-AF65-F5344CB8AC3E}">
        <p14:creationId xmlns:p14="http://schemas.microsoft.com/office/powerpoint/2010/main" val="325152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fivenum</a:t>
            </a:r>
            <a:r>
              <a:rPr lang="en-US" dirty="0" smtClean="0"/>
              <a:t>” Quartile </a:t>
            </a:r>
            <a:r>
              <a:rPr lang="en-US" dirty="0"/>
              <a:t>S</a:t>
            </a:r>
            <a:r>
              <a:rPr lang="en-US" dirty="0" smtClean="0"/>
              <a:t>ummary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97" y="1403732"/>
            <a:ext cx="7213869" cy="52281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55055" y="5805889"/>
            <a:ext cx="3360145" cy="37457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43170" y="2787266"/>
            <a:ext cx="3360145" cy="23948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83025" y="2982550"/>
            <a:ext cx="2258459" cy="201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24289" y="4100885"/>
            <a:ext cx="619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IQR = Interquartile Range = Middle 50%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612655" y="3026749"/>
            <a:ext cx="176270" cy="101774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885542" y="4706058"/>
            <a:ext cx="506776" cy="102271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Boxplot:  Visual Display of “</a:t>
            </a:r>
            <a:r>
              <a:rPr lang="en-US" sz="4000" dirty="0" err="1" smtClean="0"/>
              <a:t>fivenum</a:t>
            </a:r>
            <a:r>
              <a:rPr lang="en-US" sz="4000" dirty="0" smtClean="0"/>
              <a:t>” summary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6" y="983838"/>
            <a:ext cx="5707224" cy="5705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7374" y="3236269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IQR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1602552"/>
            <a:ext cx="6028714" cy="34211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49098" y="2422869"/>
            <a:ext cx="2754218" cy="1881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0426" y="1754791"/>
            <a:ext cx="2850463" cy="19519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7748" y="1912187"/>
            <a:ext cx="1905919" cy="25138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97374" y="6043045"/>
            <a:ext cx="865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Tukey</a:t>
            </a:r>
            <a:r>
              <a:rPr lang="en-US" dirty="0"/>
              <a:t>, John W., </a:t>
            </a:r>
            <a:r>
              <a:rPr lang="en-US" i="1" dirty="0"/>
              <a:t>Exploratory Data Analysis</a:t>
            </a:r>
            <a:r>
              <a:rPr lang="en-US" dirty="0"/>
              <a:t>, Addison-Wesley Publishing Company, 1977,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Section </a:t>
            </a:r>
            <a:r>
              <a:rPr lang="en-US" dirty="0"/>
              <a:t>2B, "Hinges and 5-number summaries</a:t>
            </a:r>
            <a:r>
              <a:rPr lang="en-US" dirty="0" smtClean="0"/>
              <a:t>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3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Boxplot with Outlier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happens if one value is “bad”?  Let’s replace x[3] with value 20.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12" y="2258457"/>
            <a:ext cx="4466440" cy="4445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952" y="2491581"/>
            <a:ext cx="6708093" cy="36853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3512" y="3447437"/>
            <a:ext cx="3062690" cy="1771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79245" y="2870660"/>
            <a:ext cx="3140799" cy="20304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07120" y="3073706"/>
            <a:ext cx="2019097" cy="20932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14260" y="4481110"/>
            <a:ext cx="1253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Outlier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734354" y="2972183"/>
            <a:ext cx="636808" cy="152605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39484" y="5004330"/>
            <a:ext cx="1172468" cy="8015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6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Median is more “robust” measure</a:t>
            </a:r>
            <a:br>
              <a:rPr lang="en-US" dirty="0" smtClean="0"/>
            </a:br>
            <a:r>
              <a:rPr lang="en-US" dirty="0" smtClean="0"/>
              <a:t>of central tendency than mean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90688"/>
            <a:ext cx="9601200" cy="42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4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IQR is more “robust” measure</a:t>
            </a:r>
            <a:br>
              <a:rPr lang="en-US" dirty="0" smtClean="0"/>
            </a:br>
            <a:r>
              <a:rPr lang="en-US" dirty="0" smtClean="0"/>
              <a:t>of dispersion than standard deviation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877" y="1865005"/>
            <a:ext cx="9501188" cy="43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3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Boxplot (median, IQR) vs. </a:t>
            </a:r>
            <a:br>
              <a:rPr lang="en-US" dirty="0" smtClean="0"/>
            </a:br>
            <a:r>
              <a:rPr lang="en-US" dirty="0" smtClean="0"/>
              <a:t>Normal Distribution (mean, standard deviation)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Boxplot makes no assumptions about probability distribution.</a:t>
            </a:r>
          </a:p>
          <a:p>
            <a:r>
              <a:rPr lang="en-US" dirty="0" smtClean="0"/>
              <a:t>IQR contains 50% of data.  </a:t>
            </a:r>
          </a:p>
          <a:p>
            <a:r>
              <a:rPr lang="en-US" dirty="0" smtClean="0"/>
              <a:t>If normal data, ± 1 standard deviation contains ~68% of data.</a:t>
            </a:r>
          </a:p>
          <a:p>
            <a:r>
              <a:rPr lang="en-US" dirty="0" smtClean="0"/>
              <a:t>Median, IQR more “robust” than mean, standard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9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are Outliers Defined?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048" y="1484102"/>
            <a:ext cx="10515600" cy="4351338"/>
          </a:xfrm>
        </p:spPr>
        <p:txBody>
          <a:bodyPr/>
          <a:lstStyle/>
          <a:p>
            <a:r>
              <a:rPr lang="en-US" dirty="0" smtClean="0"/>
              <a:t>Look at the code:  </a:t>
            </a:r>
            <a:r>
              <a:rPr lang="en-US" dirty="0" err="1" smtClean="0"/>
              <a:t>boxplot.stats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46" y="1962828"/>
            <a:ext cx="7158152" cy="457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5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404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Boxplots and Outliers</vt:lpstr>
      <vt:lpstr>Outline</vt:lpstr>
      <vt:lpstr>“fivenum” Quartile Summary</vt:lpstr>
      <vt:lpstr>Boxplot:  Visual Display of “fivenum” summary</vt:lpstr>
      <vt:lpstr>Boxplot with Outlier</vt:lpstr>
      <vt:lpstr>Median is more “robust” measure of central tendency than mean</vt:lpstr>
      <vt:lpstr>IQR is more “robust” measure of dispersion than standard deviation</vt:lpstr>
      <vt:lpstr>Boxplot (median, IQR) vs.  Normal Distribution (mean, standard deviation)</vt:lpstr>
      <vt:lpstr>How are Outliers Defined?</vt:lpstr>
      <vt:lpstr>How are Outliers Defined?</vt:lpstr>
      <vt:lpstr>Notched Boxplots</vt:lpstr>
      <vt:lpstr>Notched Boxplots</vt:lpstr>
      <vt:lpstr>“Notched” Boxplots</vt:lpstr>
      <vt:lpstr>Examples of Using Boxplots to Identify Outliers</vt:lpstr>
      <vt:lpstr>Kaggle Competition:  Facial Keypoints Detection</vt:lpstr>
      <vt:lpstr>How can “problem” images be identified?</vt:lpstr>
      <vt:lpstr>Eyes unusually close together</vt:lpstr>
      <vt:lpstr>Eyes unusually far apart</vt:lpstr>
      <vt:lpstr>Congressional Disbursements</vt:lpstr>
      <vt:lpstr>Congressional Disbursements</vt:lpstr>
      <vt:lpstr>“PULSE” Diagrams to Study Political Money</vt:lpstr>
      <vt:lpstr>Shawnee County, Kansas Public Salaries</vt:lpstr>
      <vt:lpstr>Shawnee County, Kansas Public Salaries</vt:lpstr>
      <vt:lpstr>Take Away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efg</dc:creator>
  <cp:lastModifiedBy>efg</cp:lastModifiedBy>
  <cp:revision>27</cp:revision>
  <dcterms:created xsi:type="dcterms:W3CDTF">2014-10-04T03:41:22Z</dcterms:created>
  <dcterms:modified xsi:type="dcterms:W3CDTF">2014-10-04T16:58:08Z</dcterms:modified>
</cp:coreProperties>
</file>