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78" r:id="rId4"/>
    <p:sldId id="287" r:id="rId5"/>
    <p:sldId id="266" r:id="rId6"/>
    <p:sldId id="267" r:id="rId7"/>
    <p:sldId id="268" r:id="rId8"/>
    <p:sldId id="274" r:id="rId9"/>
    <p:sldId id="273" r:id="rId10"/>
    <p:sldId id="270" r:id="rId11"/>
    <p:sldId id="275" r:id="rId12"/>
    <p:sldId id="276" r:id="rId13"/>
    <p:sldId id="272"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47" autoAdjust="0"/>
  </p:normalViewPr>
  <p:slideViewPr>
    <p:cSldViewPr snapToGrid="0">
      <p:cViewPr varScale="1">
        <p:scale>
          <a:sx n="112" d="100"/>
          <a:sy n="112" d="100"/>
        </p:scale>
        <p:origin x="82" y="10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10B7E-EB7F-4F3A-AA54-F9BFEFFA570F}"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7EE91-8A5D-4DA3-B4EE-0638020CEB35}" type="slidenum">
              <a:rPr lang="en-US" smtClean="0"/>
              <a:t>‹#›</a:t>
            </a:fld>
            <a:endParaRPr lang="en-US"/>
          </a:p>
        </p:txBody>
      </p:sp>
    </p:spTree>
    <p:extLst>
      <p:ext uri="{BB962C8B-B14F-4D97-AF65-F5344CB8AC3E}">
        <p14:creationId xmlns:p14="http://schemas.microsoft.com/office/powerpoint/2010/main" val="46115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Jeff O'Donnell (aka The Lone Raccoon) was the pioneer in the analysis of HAVV data</a:t>
            </a:r>
          </a:p>
          <a:p>
            <a:r>
              <a:rPr lang="en-US"/>
              <a:t>Yearly summary of all states 2018-2024</a:t>
            </a:r>
          </a:p>
          <a:p>
            <a:r>
              <a:rPr lang="en-US"/>
              <a:t>https://magaraccoon.com/havv.asp</a:t>
            </a:r>
          </a:p>
          <a:p>
            <a:endParaRPr lang="en-US"/>
          </a:p>
          <a:p>
            <a:r>
              <a:rPr lang="en-US"/>
              <a:t>Pierre Omidyar’s Democracy Fund publication:  Motor Vehicle Departments:  Bedrock of American Democracy</a:t>
            </a:r>
            <a:br>
              <a:rPr lang="en-US"/>
            </a:br>
            <a:r>
              <a:rPr lang="en-US"/>
              <a:t>https://democracyfund.org/idea/motor-vehicle-departments-bedrock-of-american-democracy/ </a:t>
            </a:r>
            <a:br>
              <a:rPr lang="en-US"/>
            </a:br>
            <a:r>
              <a:rPr lang="en-US"/>
              <a:t>2021_DF_MotorVehicleDepartmentReport.pdf</a:t>
            </a:r>
          </a:p>
          <a:p>
            <a:endParaRPr lang="en-US"/>
          </a:p>
          <a:p>
            <a:r>
              <a:rPr lang="en-US"/>
              <a:t>Information Exchange Agreement between [state] and the Social Security Administration 2021-2026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https://www.ssa.gov/dataexchange/documents/SSOLV%20model.pdf</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SSOLV model.pdf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a:t>AAMVA Products &amp; Services Catalog</a:t>
            </a:r>
          </a:p>
          <a:p>
            <a:r>
              <a:rPr lang="en-US"/>
              <a:t>https://www.aamva.org/getmedia/dfdebfd6-1877-4fba-808c-084013e1ec0a/Products-Services-Catalog-Government-Rate-October-2021.pdf</a:t>
            </a:r>
            <a:br>
              <a:rPr lang="en-US"/>
            </a:br>
            <a:r>
              <a:rPr lang="en-US"/>
              <a:t>NetworkServices-GovtRateSchedule.pdf</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a:t>
            </a:fld>
            <a:endParaRPr lang="en-US"/>
          </a:p>
        </p:txBody>
      </p:sp>
    </p:spTree>
    <p:extLst>
      <p:ext uri="{BB962C8B-B14F-4D97-AF65-F5344CB8AC3E}">
        <p14:creationId xmlns:p14="http://schemas.microsoft.com/office/powerpoint/2010/main" val="142717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Weekly data are released by at irregular time intervals.</a:t>
            </a:r>
          </a:p>
          <a:p>
            <a:pPr marL="171450" indent="-171450">
              <a:buFont typeface="Arial" panose="020B0604020202020204" pitchFamily="34" charset="0"/>
              <a:buChar char="•"/>
            </a:pPr>
            <a:r>
              <a:rPr lang="en-US"/>
              <a:t>June 29, July 6 and July 13 were released on July 18.  </a:t>
            </a:r>
          </a:p>
          <a:p>
            <a:pPr marL="171450" indent="-171450">
              <a:buFont typeface="Arial" panose="020B0604020202020204" pitchFamily="34" charset="0"/>
              <a:buChar char="•"/>
            </a:pPr>
            <a:r>
              <a:rPr lang="en-US"/>
              <a:t>June 15 and June 22 were released on June 27.</a:t>
            </a:r>
          </a:p>
        </p:txBody>
      </p:sp>
      <p:sp>
        <p:nvSpPr>
          <p:cNvPr id="4" name="Slide Number Placeholder 3"/>
          <p:cNvSpPr>
            <a:spLocks noGrp="1"/>
          </p:cNvSpPr>
          <p:nvPr>
            <p:ph type="sldNum" sz="quarter" idx="5"/>
          </p:nvPr>
        </p:nvSpPr>
        <p:spPr/>
        <p:txBody>
          <a:bodyPr/>
          <a:lstStyle/>
          <a:p>
            <a:fld id="{66A7EE91-8A5D-4DA3-B4EE-0638020CEB35}" type="slidenum">
              <a:rPr lang="en-US" smtClean="0"/>
              <a:t>5</a:t>
            </a:fld>
            <a:endParaRPr lang="en-US"/>
          </a:p>
        </p:txBody>
      </p:sp>
    </p:spTree>
    <p:extLst>
      <p:ext uri="{BB962C8B-B14F-4D97-AF65-F5344CB8AC3E}">
        <p14:creationId xmlns:p14="http://schemas.microsoft.com/office/powerpoint/2010/main" val="148462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p>
        </p:txBody>
      </p:sp>
      <p:sp>
        <p:nvSpPr>
          <p:cNvPr id="4" name="Slide Number Placeholder 3"/>
          <p:cNvSpPr>
            <a:spLocks noGrp="1"/>
          </p:cNvSpPr>
          <p:nvPr>
            <p:ph type="sldNum" sz="quarter" idx="5"/>
          </p:nvPr>
        </p:nvSpPr>
        <p:spPr/>
        <p:txBody>
          <a:bodyPr/>
          <a:lstStyle/>
          <a:p>
            <a:fld id="{66A7EE91-8A5D-4DA3-B4EE-0638020CEB35}" type="slidenum">
              <a:rPr lang="en-US" smtClean="0"/>
              <a:t>7</a:t>
            </a:fld>
            <a:endParaRPr lang="en-US"/>
          </a:p>
        </p:txBody>
      </p:sp>
    </p:spTree>
    <p:extLst>
      <p:ext uri="{BB962C8B-B14F-4D97-AF65-F5344CB8AC3E}">
        <p14:creationId xmlns:p14="http://schemas.microsoft.com/office/powerpoint/2010/main" val="169818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C:\efgArchive\2020s\2024\R\HAVV\2024-07-13\States-Data\Arizona-HAVV-through-2024-07-13.xlsx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10</a:t>
            </a:fld>
            <a:endParaRPr lang="en-US"/>
          </a:p>
        </p:txBody>
      </p:sp>
    </p:spTree>
    <p:extLst>
      <p:ext uri="{BB962C8B-B14F-4D97-AF65-F5344CB8AC3E}">
        <p14:creationId xmlns:p14="http://schemas.microsoft.com/office/powerpoint/2010/main" val="347006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C:\efgArchive\2020s\2024\R\HAVV\notes.docx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11</a:t>
            </a:fld>
            <a:endParaRPr lang="en-US"/>
          </a:p>
        </p:txBody>
      </p:sp>
    </p:spTree>
    <p:extLst>
      <p:ext uri="{BB962C8B-B14F-4D97-AF65-F5344CB8AC3E}">
        <p14:creationId xmlns:p14="http://schemas.microsoft.com/office/powerpoint/2010/main" val="292019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C:\efgArchive\2020s\2024\R\HAVV\notes.docx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12</a:t>
            </a:fld>
            <a:endParaRPr lang="en-US"/>
          </a:p>
        </p:txBody>
      </p:sp>
    </p:spTree>
    <p:extLst>
      <p:ext uri="{BB962C8B-B14F-4D97-AF65-F5344CB8AC3E}">
        <p14:creationId xmlns:p14="http://schemas.microsoft.com/office/powerpoint/2010/main" val="24775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2024/R/HAVV/2024-07-13/HAVV-First-Look.html</a:t>
            </a:r>
          </a:p>
          <a:p>
            <a:r>
              <a:rPr lang="en-US"/>
              <a:t>Year field is useful for filtering by year.</a:t>
            </a:r>
          </a:p>
          <a:p>
            <a:r>
              <a:rPr lang="en-US"/>
              <a:t>Sheet and Date are different data types (string and date)</a:t>
            </a:r>
          </a:p>
        </p:txBody>
      </p:sp>
      <p:sp>
        <p:nvSpPr>
          <p:cNvPr id="4" name="Slide Number Placeholder 3"/>
          <p:cNvSpPr>
            <a:spLocks noGrp="1"/>
          </p:cNvSpPr>
          <p:nvPr>
            <p:ph type="sldNum" sz="quarter" idx="5"/>
          </p:nvPr>
        </p:nvSpPr>
        <p:spPr/>
        <p:txBody>
          <a:bodyPr/>
          <a:lstStyle/>
          <a:p>
            <a:fld id="{66A7EE91-8A5D-4DA3-B4EE-0638020CEB35}" type="slidenum">
              <a:rPr lang="en-US" smtClean="0"/>
              <a:t>13</a:t>
            </a:fld>
            <a:endParaRPr lang="en-US"/>
          </a:p>
        </p:txBody>
      </p:sp>
    </p:spTree>
    <p:extLst>
      <p:ext uri="{BB962C8B-B14F-4D97-AF65-F5344CB8AC3E}">
        <p14:creationId xmlns:p14="http://schemas.microsoft.com/office/powerpoint/2010/main" val="169322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2024/R/HAVV/2024-07-13/HAVV-First-Look.html</a:t>
            </a:r>
          </a:p>
          <a:p>
            <a:r>
              <a:rPr lang="en-US"/>
              <a:t>Year field is useful for filtering by year.</a:t>
            </a:r>
          </a:p>
          <a:p>
            <a:r>
              <a:rPr lang="en-US"/>
              <a:t>Sheet and Date are different data types (string and date)</a:t>
            </a:r>
          </a:p>
        </p:txBody>
      </p:sp>
      <p:sp>
        <p:nvSpPr>
          <p:cNvPr id="4" name="Slide Number Placeholder 3"/>
          <p:cNvSpPr>
            <a:spLocks noGrp="1"/>
          </p:cNvSpPr>
          <p:nvPr>
            <p:ph type="sldNum" sz="quarter" idx="5"/>
          </p:nvPr>
        </p:nvSpPr>
        <p:spPr/>
        <p:txBody>
          <a:bodyPr/>
          <a:lstStyle/>
          <a:p>
            <a:fld id="{66A7EE91-8A5D-4DA3-B4EE-0638020CEB35}" type="slidenum">
              <a:rPr lang="en-US" smtClean="0"/>
              <a:t>14</a:t>
            </a:fld>
            <a:endParaRPr lang="en-US"/>
          </a:p>
        </p:txBody>
      </p:sp>
    </p:spTree>
    <p:extLst>
      <p:ext uri="{BB962C8B-B14F-4D97-AF65-F5344CB8AC3E}">
        <p14:creationId xmlns:p14="http://schemas.microsoft.com/office/powerpoint/2010/main" val="404921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598-619D-1671-24D3-F44DBF25D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0782A-9091-8236-BAB7-8DDE6038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AC897-8248-38CD-6026-E8F4C9B4BC03}"/>
              </a:ext>
            </a:extLst>
          </p:cNvPr>
          <p:cNvSpPr>
            <a:spLocks noGrp="1"/>
          </p:cNvSpPr>
          <p:nvPr>
            <p:ph type="dt" sz="half" idx="10"/>
          </p:nvPr>
        </p:nvSpPr>
        <p:spPr/>
        <p:txBody>
          <a:bodyPr/>
          <a:lstStyle/>
          <a:p>
            <a:fld id="{096D9BF8-425E-4545-A641-71A98335B590}" type="datetime1">
              <a:rPr lang="en-US" smtClean="0"/>
              <a:t>7/23/2024</a:t>
            </a:fld>
            <a:endParaRPr lang="en-US"/>
          </a:p>
        </p:txBody>
      </p:sp>
      <p:sp>
        <p:nvSpPr>
          <p:cNvPr id="5" name="Footer Placeholder 4">
            <a:extLst>
              <a:ext uri="{FF2B5EF4-FFF2-40B4-BE49-F238E27FC236}">
                <a16:creationId xmlns:a16="http://schemas.microsoft.com/office/drawing/2014/main" id="{76C32D9A-25C1-01AB-310E-EC7CAF5EC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530AC-88E7-0481-1B21-1E06B346E4D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89112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6B2-868A-0D68-B93C-CDAF9F4BD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7912D-6975-C571-C068-C7E02F52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66C2A-B74B-2D4F-D56B-63E8EA014B66}"/>
              </a:ext>
            </a:extLst>
          </p:cNvPr>
          <p:cNvSpPr>
            <a:spLocks noGrp="1"/>
          </p:cNvSpPr>
          <p:nvPr>
            <p:ph type="dt" sz="half" idx="10"/>
          </p:nvPr>
        </p:nvSpPr>
        <p:spPr/>
        <p:txBody>
          <a:bodyPr/>
          <a:lstStyle/>
          <a:p>
            <a:fld id="{3C997461-1BE9-4A1C-B64A-1BBFDF11B493}" type="datetime1">
              <a:rPr lang="en-US" smtClean="0"/>
              <a:t>7/23/2024</a:t>
            </a:fld>
            <a:endParaRPr lang="en-US"/>
          </a:p>
        </p:txBody>
      </p:sp>
      <p:sp>
        <p:nvSpPr>
          <p:cNvPr id="5" name="Footer Placeholder 4">
            <a:extLst>
              <a:ext uri="{FF2B5EF4-FFF2-40B4-BE49-F238E27FC236}">
                <a16:creationId xmlns:a16="http://schemas.microsoft.com/office/drawing/2014/main" id="{EE3D410C-EE55-880D-B8B2-0755EE385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9DA75-F4E7-16EE-7137-68FD274ECBE8}"/>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984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0FB5F-D2CB-0E51-DA1B-35038F5A0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5E6E4-5D7D-ABB7-D903-212690842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AF036-9914-4FCC-C9E5-0DD9092AB3CE}"/>
              </a:ext>
            </a:extLst>
          </p:cNvPr>
          <p:cNvSpPr>
            <a:spLocks noGrp="1"/>
          </p:cNvSpPr>
          <p:nvPr>
            <p:ph type="dt" sz="half" idx="10"/>
          </p:nvPr>
        </p:nvSpPr>
        <p:spPr/>
        <p:txBody>
          <a:bodyPr/>
          <a:lstStyle/>
          <a:p>
            <a:fld id="{31D86081-7A07-40DC-A64E-786DBEC28915}" type="datetime1">
              <a:rPr lang="en-US" smtClean="0"/>
              <a:t>7/23/2024</a:t>
            </a:fld>
            <a:endParaRPr lang="en-US"/>
          </a:p>
        </p:txBody>
      </p:sp>
      <p:sp>
        <p:nvSpPr>
          <p:cNvPr id="5" name="Footer Placeholder 4">
            <a:extLst>
              <a:ext uri="{FF2B5EF4-FFF2-40B4-BE49-F238E27FC236}">
                <a16:creationId xmlns:a16="http://schemas.microsoft.com/office/drawing/2014/main" id="{5D2E9FF8-1975-9509-3E74-796C6644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97A3A-B809-7E35-C0EB-A9834E5265F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7482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A33-EB4D-A3E2-7591-6C0628F83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ED421-65A3-970E-4051-E1D81AF0E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CD98-5ECF-8852-57AA-7819B8172EBB}"/>
              </a:ext>
            </a:extLst>
          </p:cNvPr>
          <p:cNvSpPr>
            <a:spLocks noGrp="1"/>
          </p:cNvSpPr>
          <p:nvPr>
            <p:ph type="dt" sz="half" idx="10"/>
          </p:nvPr>
        </p:nvSpPr>
        <p:spPr/>
        <p:txBody>
          <a:bodyPr/>
          <a:lstStyle/>
          <a:p>
            <a:fld id="{79533F79-1CFF-459D-B329-770517960D2D}" type="datetime1">
              <a:rPr lang="en-US" smtClean="0"/>
              <a:t>7/23/2024</a:t>
            </a:fld>
            <a:endParaRPr lang="en-US"/>
          </a:p>
        </p:txBody>
      </p:sp>
      <p:sp>
        <p:nvSpPr>
          <p:cNvPr id="5" name="Footer Placeholder 4">
            <a:extLst>
              <a:ext uri="{FF2B5EF4-FFF2-40B4-BE49-F238E27FC236}">
                <a16:creationId xmlns:a16="http://schemas.microsoft.com/office/drawing/2014/main" id="{83DDB6D0-80F0-EABD-A0AB-4D87F33DD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DF57-FF68-30F2-55AB-78F54DAD8C8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4736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A7C4-E0EE-9D44-D684-B09953456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842CE-BB5B-6395-145A-D458074F8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28CC1-E26C-665B-5B2F-4F8922A14793}"/>
              </a:ext>
            </a:extLst>
          </p:cNvPr>
          <p:cNvSpPr>
            <a:spLocks noGrp="1"/>
          </p:cNvSpPr>
          <p:nvPr>
            <p:ph type="dt" sz="half" idx="10"/>
          </p:nvPr>
        </p:nvSpPr>
        <p:spPr/>
        <p:txBody>
          <a:bodyPr/>
          <a:lstStyle/>
          <a:p>
            <a:fld id="{DE16E346-F003-445F-A328-C7BF9F591C64}" type="datetime1">
              <a:rPr lang="en-US" smtClean="0"/>
              <a:t>7/23/2024</a:t>
            </a:fld>
            <a:endParaRPr lang="en-US"/>
          </a:p>
        </p:txBody>
      </p:sp>
      <p:sp>
        <p:nvSpPr>
          <p:cNvPr id="5" name="Footer Placeholder 4">
            <a:extLst>
              <a:ext uri="{FF2B5EF4-FFF2-40B4-BE49-F238E27FC236}">
                <a16:creationId xmlns:a16="http://schemas.microsoft.com/office/drawing/2014/main" id="{F5DC5359-1885-8EA3-6CD3-6BF04469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1B1D2-D51D-6F72-E0C5-60AC2B6B2793}"/>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893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E7D6-A01C-44A3-9980-34AA16758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BF95-1090-3638-8F78-2A134226F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7C46-0136-E05E-865F-05FD61111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E645C-93AD-A5E4-5742-BDFDEA9B7EDE}"/>
              </a:ext>
            </a:extLst>
          </p:cNvPr>
          <p:cNvSpPr>
            <a:spLocks noGrp="1"/>
          </p:cNvSpPr>
          <p:nvPr>
            <p:ph type="dt" sz="half" idx="10"/>
          </p:nvPr>
        </p:nvSpPr>
        <p:spPr/>
        <p:txBody>
          <a:bodyPr/>
          <a:lstStyle/>
          <a:p>
            <a:fld id="{41B62B19-66CC-446E-856C-251D905692DC}" type="datetime1">
              <a:rPr lang="en-US" smtClean="0"/>
              <a:t>7/23/2024</a:t>
            </a:fld>
            <a:endParaRPr lang="en-US"/>
          </a:p>
        </p:txBody>
      </p:sp>
      <p:sp>
        <p:nvSpPr>
          <p:cNvPr id="6" name="Footer Placeholder 5">
            <a:extLst>
              <a:ext uri="{FF2B5EF4-FFF2-40B4-BE49-F238E27FC236}">
                <a16:creationId xmlns:a16="http://schemas.microsoft.com/office/drawing/2014/main" id="{EC2FDA98-1DD4-B1EB-3AFE-56E5FAD7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71381-D3AE-5391-32C8-8064A3AA5CF9}"/>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343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7CDB-360E-2C8A-7B72-1F7B5F104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9F581-E9E8-A363-3EF8-A200281AF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EFEB6-8A21-8353-998B-DE8C36CE6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872AA-3C09-9403-C636-57ABA0FC2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A70D8-FE7A-1E12-4848-81D61CF40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FE356-09C9-14C4-9021-25FC4CE38082}"/>
              </a:ext>
            </a:extLst>
          </p:cNvPr>
          <p:cNvSpPr>
            <a:spLocks noGrp="1"/>
          </p:cNvSpPr>
          <p:nvPr>
            <p:ph type="dt" sz="half" idx="10"/>
          </p:nvPr>
        </p:nvSpPr>
        <p:spPr/>
        <p:txBody>
          <a:bodyPr/>
          <a:lstStyle/>
          <a:p>
            <a:fld id="{645914FA-DCF2-4476-A54A-2FF379F701F5}" type="datetime1">
              <a:rPr lang="en-US" smtClean="0"/>
              <a:t>7/23/2024</a:t>
            </a:fld>
            <a:endParaRPr lang="en-US"/>
          </a:p>
        </p:txBody>
      </p:sp>
      <p:sp>
        <p:nvSpPr>
          <p:cNvPr id="8" name="Footer Placeholder 7">
            <a:extLst>
              <a:ext uri="{FF2B5EF4-FFF2-40B4-BE49-F238E27FC236}">
                <a16:creationId xmlns:a16="http://schemas.microsoft.com/office/drawing/2014/main" id="{BD03B2CA-704E-CF83-633A-A94D0376E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821D2-7DF4-ECF3-6423-FB3F6912C23D}"/>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5188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6E-3222-3054-E8CA-94408B810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E19A6-BF3E-007F-9337-56F81B1E6FD3}"/>
              </a:ext>
            </a:extLst>
          </p:cNvPr>
          <p:cNvSpPr>
            <a:spLocks noGrp="1"/>
          </p:cNvSpPr>
          <p:nvPr>
            <p:ph type="dt" sz="half" idx="10"/>
          </p:nvPr>
        </p:nvSpPr>
        <p:spPr/>
        <p:txBody>
          <a:bodyPr/>
          <a:lstStyle/>
          <a:p>
            <a:fld id="{4D573976-6050-4FBB-9801-E6ECE1F86EB7}" type="datetime1">
              <a:rPr lang="en-US" smtClean="0"/>
              <a:t>7/23/2024</a:t>
            </a:fld>
            <a:endParaRPr lang="en-US"/>
          </a:p>
        </p:txBody>
      </p:sp>
      <p:sp>
        <p:nvSpPr>
          <p:cNvPr id="4" name="Footer Placeholder 3">
            <a:extLst>
              <a:ext uri="{FF2B5EF4-FFF2-40B4-BE49-F238E27FC236}">
                <a16:creationId xmlns:a16="http://schemas.microsoft.com/office/drawing/2014/main" id="{DF2E5171-81DF-571D-B16B-D61F0F34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08CC31-D7A1-C6F9-C2A0-50B79F745A2C}"/>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305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C2B4C-2FE9-871D-91F0-0D32E9E12640}"/>
              </a:ext>
            </a:extLst>
          </p:cNvPr>
          <p:cNvSpPr>
            <a:spLocks noGrp="1"/>
          </p:cNvSpPr>
          <p:nvPr>
            <p:ph type="dt" sz="half" idx="10"/>
          </p:nvPr>
        </p:nvSpPr>
        <p:spPr/>
        <p:txBody>
          <a:bodyPr/>
          <a:lstStyle/>
          <a:p>
            <a:fld id="{4689597B-38AD-4F87-9879-1279E47DB340}" type="datetime1">
              <a:rPr lang="en-US" smtClean="0"/>
              <a:t>7/23/2024</a:t>
            </a:fld>
            <a:endParaRPr lang="en-US"/>
          </a:p>
        </p:txBody>
      </p:sp>
      <p:sp>
        <p:nvSpPr>
          <p:cNvPr id="3" name="Footer Placeholder 2">
            <a:extLst>
              <a:ext uri="{FF2B5EF4-FFF2-40B4-BE49-F238E27FC236}">
                <a16:creationId xmlns:a16="http://schemas.microsoft.com/office/drawing/2014/main" id="{306A88B3-C239-8A0E-BBF5-DE4C2DCD5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7A8FB-76AB-2A1B-2309-04F705B6256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92902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153-4C34-4D49-3136-B939E5A65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DBF8A-4946-D015-1EC7-2FB17056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810CE-4784-C1F5-1FFF-D5CEA2C8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23559-01B2-77F6-D7B2-3EB213AB12FC}"/>
              </a:ext>
            </a:extLst>
          </p:cNvPr>
          <p:cNvSpPr>
            <a:spLocks noGrp="1"/>
          </p:cNvSpPr>
          <p:nvPr>
            <p:ph type="dt" sz="half" idx="10"/>
          </p:nvPr>
        </p:nvSpPr>
        <p:spPr/>
        <p:txBody>
          <a:bodyPr/>
          <a:lstStyle/>
          <a:p>
            <a:fld id="{20AC2437-6B40-40B8-8BC3-F133A93B84AE}" type="datetime1">
              <a:rPr lang="en-US" smtClean="0"/>
              <a:t>7/23/2024</a:t>
            </a:fld>
            <a:endParaRPr lang="en-US"/>
          </a:p>
        </p:txBody>
      </p:sp>
      <p:sp>
        <p:nvSpPr>
          <p:cNvPr id="6" name="Footer Placeholder 5">
            <a:extLst>
              <a:ext uri="{FF2B5EF4-FFF2-40B4-BE49-F238E27FC236}">
                <a16:creationId xmlns:a16="http://schemas.microsoft.com/office/drawing/2014/main" id="{088581EF-8F83-FA8D-23D7-67CFCD04F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145B3-50D8-6671-E9FB-7EFD0BCF125F}"/>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4200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170F-672B-1DAA-74F1-63B772EFC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AD9F1-F5D0-369F-5824-A5BCD02E6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CED93F-D3EA-EA5B-EFA9-A27C8B7D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8BBFC-06B3-47DA-B769-3B141F3BEBC2}"/>
              </a:ext>
            </a:extLst>
          </p:cNvPr>
          <p:cNvSpPr>
            <a:spLocks noGrp="1"/>
          </p:cNvSpPr>
          <p:nvPr>
            <p:ph type="dt" sz="half" idx="10"/>
          </p:nvPr>
        </p:nvSpPr>
        <p:spPr/>
        <p:txBody>
          <a:bodyPr/>
          <a:lstStyle/>
          <a:p>
            <a:fld id="{F0E0234A-EB7C-41AC-AAA7-99406732DCD9}" type="datetime1">
              <a:rPr lang="en-US" smtClean="0"/>
              <a:t>7/23/2024</a:t>
            </a:fld>
            <a:endParaRPr lang="en-US"/>
          </a:p>
        </p:txBody>
      </p:sp>
      <p:sp>
        <p:nvSpPr>
          <p:cNvPr id="6" name="Footer Placeholder 5">
            <a:extLst>
              <a:ext uri="{FF2B5EF4-FFF2-40B4-BE49-F238E27FC236}">
                <a16:creationId xmlns:a16="http://schemas.microsoft.com/office/drawing/2014/main" id="{87878FCB-CBA2-D547-6418-04A4CF07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1F8CB-942A-B37E-F374-A07E6F37438E}"/>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5349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19B7B-E613-1831-29E5-99EA6316C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6C39B-CCD6-786D-795C-8FAFFFAE0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2B08-3711-547B-2675-F48F9BA6A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60390-25CD-4D51-B2F9-04DE340CE7B7}" type="datetime1">
              <a:rPr lang="en-US" smtClean="0"/>
              <a:t>7/23/2024</a:t>
            </a:fld>
            <a:endParaRPr lang="en-US"/>
          </a:p>
        </p:txBody>
      </p:sp>
      <p:sp>
        <p:nvSpPr>
          <p:cNvPr id="5" name="Footer Placeholder 4">
            <a:extLst>
              <a:ext uri="{FF2B5EF4-FFF2-40B4-BE49-F238E27FC236}">
                <a16:creationId xmlns:a16="http://schemas.microsoft.com/office/drawing/2014/main" id="{67BF5DB0-3AF3-2BF8-7B23-6EEA2B932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F0D6B-9138-865B-B805-5D1A3107E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6E5C-12E9-419C-94E8-3FE945C12AF0}" type="slidenum">
              <a:rPr lang="en-US" smtClean="0"/>
              <a:t>‹#›</a:t>
            </a:fld>
            <a:endParaRPr lang="en-US"/>
          </a:p>
        </p:txBody>
      </p:sp>
    </p:spTree>
    <p:extLst>
      <p:ext uri="{BB962C8B-B14F-4D97-AF65-F5344CB8AC3E}">
        <p14:creationId xmlns:p14="http://schemas.microsoft.com/office/powerpoint/2010/main" val="148914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sa.gov/open/hav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44F6-B5E5-48B1-799B-A9498CDFBAB1}"/>
              </a:ext>
            </a:extLst>
          </p:cNvPr>
          <p:cNvSpPr>
            <a:spLocks noGrp="1"/>
          </p:cNvSpPr>
          <p:nvPr>
            <p:ph type="ctrTitle"/>
          </p:nvPr>
        </p:nvSpPr>
        <p:spPr/>
        <p:txBody>
          <a:bodyPr/>
          <a:lstStyle/>
          <a:p>
            <a:r>
              <a:rPr lang="en-US" b="1">
                <a:solidFill>
                  <a:srgbClr val="0070C0"/>
                </a:solidFill>
              </a:rPr>
              <a:t>Analysis of HAVV Data</a:t>
            </a:r>
            <a:br>
              <a:rPr lang="en-US" b="1">
                <a:solidFill>
                  <a:srgbClr val="0070C0"/>
                </a:solidFill>
              </a:rPr>
            </a:br>
            <a:r>
              <a:rPr lang="en-US" sz="2800" b="1">
                <a:solidFill>
                  <a:srgbClr val="0070C0"/>
                </a:solidFill>
              </a:rPr>
              <a:t>Technical Details</a:t>
            </a:r>
          </a:p>
        </p:txBody>
      </p:sp>
      <p:sp>
        <p:nvSpPr>
          <p:cNvPr id="3" name="Subtitle 2">
            <a:extLst>
              <a:ext uri="{FF2B5EF4-FFF2-40B4-BE49-F238E27FC236}">
                <a16:creationId xmlns:a16="http://schemas.microsoft.com/office/drawing/2014/main" id="{3DA4A88C-7A2C-3E8B-10BE-383779CC4C90}"/>
              </a:ext>
            </a:extLst>
          </p:cNvPr>
          <p:cNvSpPr>
            <a:spLocks noGrp="1"/>
          </p:cNvSpPr>
          <p:nvPr>
            <p:ph type="subTitle" idx="1"/>
          </p:nvPr>
        </p:nvSpPr>
        <p:spPr/>
        <p:txBody>
          <a:bodyPr/>
          <a:lstStyle/>
          <a:p>
            <a:r>
              <a:rPr lang="en-US"/>
              <a:t>Earl F Glynn</a:t>
            </a:r>
            <a:br>
              <a:rPr lang="en-US"/>
            </a:br>
            <a:r>
              <a:rPr lang="en-US" sz="1400"/>
              <a:t>efglynn@gmail.com</a:t>
            </a:r>
            <a:br>
              <a:rPr lang="en-US" sz="1400"/>
            </a:br>
            <a:r>
              <a:rPr lang="en-US" sz="1400"/>
              <a:t>github.com/EarlGlynn/HAVV-analysis</a:t>
            </a:r>
          </a:p>
          <a:p>
            <a:r>
              <a:rPr lang="en-US" sz="1800"/>
              <a:t>2024-07-23</a:t>
            </a:r>
          </a:p>
        </p:txBody>
      </p:sp>
    </p:spTree>
    <p:extLst>
      <p:ext uri="{BB962C8B-B14F-4D97-AF65-F5344CB8AC3E}">
        <p14:creationId xmlns:p14="http://schemas.microsoft.com/office/powerpoint/2010/main" val="50106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a:t>More usable state data</a:t>
            </a:r>
            <a:br>
              <a:rPr lang="en-US"/>
            </a:br>
            <a:r>
              <a:rPr lang="en-US" sz="2800"/>
              <a:t>One data sheet instead of data spread over 721 sheets</a:t>
            </a:r>
          </a:p>
        </p:txBody>
      </p:sp>
      <p:pic>
        <p:nvPicPr>
          <p:cNvPr id="10" name="Picture 9">
            <a:extLst>
              <a:ext uri="{FF2B5EF4-FFF2-40B4-BE49-F238E27FC236}">
                <a16:creationId xmlns:a16="http://schemas.microsoft.com/office/drawing/2014/main" id="{FDC198BC-CF1C-0432-33C0-9EFE2C7F3919}"/>
              </a:ext>
            </a:extLst>
          </p:cNvPr>
          <p:cNvPicPr>
            <a:picLocks noChangeAspect="1"/>
          </p:cNvPicPr>
          <p:nvPr/>
        </p:nvPicPr>
        <p:blipFill>
          <a:blip r:embed="rId3"/>
          <a:stretch>
            <a:fillRect/>
          </a:stretch>
        </p:blipFill>
        <p:spPr>
          <a:xfrm>
            <a:off x="390287" y="2090911"/>
            <a:ext cx="11108055" cy="1586865"/>
          </a:xfrm>
          <a:prstGeom prst="rect">
            <a:avLst/>
          </a:prstGeom>
        </p:spPr>
      </p:pic>
      <p:pic>
        <p:nvPicPr>
          <p:cNvPr id="12" name="Picture 11">
            <a:extLst>
              <a:ext uri="{FF2B5EF4-FFF2-40B4-BE49-F238E27FC236}">
                <a16:creationId xmlns:a16="http://schemas.microsoft.com/office/drawing/2014/main" id="{6372223C-6D22-8631-D116-C47B1CADF2D1}"/>
              </a:ext>
            </a:extLst>
          </p:cNvPr>
          <p:cNvPicPr>
            <a:picLocks noChangeAspect="1"/>
          </p:cNvPicPr>
          <p:nvPr/>
        </p:nvPicPr>
        <p:blipFill>
          <a:blip r:embed="rId4"/>
          <a:stretch>
            <a:fillRect/>
          </a:stretch>
        </p:blipFill>
        <p:spPr>
          <a:xfrm>
            <a:off x="309324" y="3922583"/>
            <a:ext cx="11189018" cy="1562576"/>
          </a:xfrm>
          <a:prstGeom prst="rect">
            <a:avLst/>
          </a:prstGeom>
        </p:spPr>
      </p:pic>
      <p:sp>
        <p:nvSpPr>
          <p:cNvPr id="13" name="TextBox 12">
            <a:extLst>
              <a:ext uri="{FF2B5EF4-FFF2-40B4-BE49-F238E27FC236}">
                <a16:creationId xmlns:a16="http://schemas.microsoft.com/office/drawing/2014/main" id="{56CAEF28-D854-43E9-A27B-56CC59E916F6}"/>
              </a:ext>
            </a:extLst>
          </p:cNvPr>
          <p:cNvSpPr txBox="1"/>
          <p:nvPr/>
        </p:nvSpPr>
        <p:spPr>
          <a:xfrm>
            <a:off x="309324" y="3584254"/>
            <a:ext cx="463588" cy="369332"/>
          </a:xfrm>
          <a:prstGeom prst="rect">
            <a:avLst/>
          </a:prstGeom>
          <a:noFill/>
        </p:spPr>
        <p:txBody>
          <a:bodyPr wrap="none" rtlCol="0">
            <a:spAutoFit/>
          </a:bodyPr>
          <a:lstStyle/>
          <a:p>
            <a:r>
              <a:rPr lang="en-US"/>
              <a:t>. . .</a:t>
            </a:r>
          </a:p>
        </p:txBody>
      </p:sp>
      <p:sp>
        <p:nvSpPr>
          <p:cNvPr id="14" name="TextBox 13">
            <a:extLst>
              <a:ext uri="{FF2B5EF4-FFF2-40B4-BE49-F238E27FC236}">
                <a16:creationId xmlns:a16="http://schemas.microsoft.com/office/drawing/2014/main" id="{D9575CE9-B9EB-3758-1BDC-3FB68B3CE314}"/>
              </a:ext>
            </a:extLst>
          </p:cNvPr>
          <p:cNvSpPr txBox="1"/>
          <p:nvPr/>
        </p:nvSpPr>
        <p:spPr>
          <a:xfrm>
            <a:off x="390287" y="6023614"/>
            <a:ext cx="10816102" cy="369332"/>
          </a:xfrm>
          <a:prstGeom prst="rect">
            <a:avLst/>
          </a:prstGeom>
          <a:noFill/>
        </p:spPr>
        <p:txBody>
          <a:bodyPr wrap="none" rtlCol="0">
            <a:spAutoFit/>
          </a:bodyPr>
          <a:lstStyle/>
          <a:p>
            <a:r>
              <a:rPr lang="en-US" b="1">
                <a:solidFill>
                  <a:srgbClr val="0070C0"/>
                </a:solidFill>
              </a:rPr>
              <a:t>COMPUTED</a:t>
            </a:r>
            <a:r>
              <a:rPr lang="en-US">
                <a:solidFill>
                  <a:srgbClr val="0070C0"/>
                </a:solidFill>
              </a:rPr>
              <a:t> row is sum of all weekly data (excluding totals) and matches </a:t>
            </a:r>
            <a:r>
              <a:rPr lang="en-US" b="1">
                <a:solidFill>
                  <a:srgbClr val="0070C0"/>
                </a:solidFill>
              </a:rPr>
              <a:t>totals-since-2011</a:t>
            </a:r>
            <a:r>
              <a:rPr lang="en-US">
                <a:solidFill>
                  <a:srgbClr val="0070C0"/>
                </a:solidFill>
              </a:rPr>
              <a:t> (except for Alabama)</a:t>
            </a:r>
          </a:p>
        </p:txBody>
      </p:sp>
      <p:sp>
        <p:nvSpPr>
          <p:cNvPr id="2" name="Slide Number Placeholder 1">
            <a:extLst>
              <a:ext uri="{FF2B5EF4-FFF2-40B4-BE49-F238E27FC236}">
                <a16:creationId xmlns:a16="http://schemas.microsoft.com/office/drawing/2014/main" id="{A2146F93-D912-C946-BC99-0664FA430186}"/>
              </a:ext>
            </a:extLst>
          </p:cNvPr>
          <p:cNvSpPr>
            <a:spLocks noGrp="1"/>
          </p:cNvSpPr>
          <p:nvPr>
            <p:ph type="sldNum" sz="quarter" idx="12"/>
          </p:nvPr>
        </p:nvSpPr>
        <p:spPr/>
        <p:txBody>
          <a:bodyPr/>
          <a:lstStyle/>
          <a:p>
            <a:fld id="{DE006E5C-12E9-419C-94E8-3FE945C12AF0}" type="slidenum">
              <a:rPr lang="en-US" smtClean="0"/>
              <a:t>10</a:t>
            </a:fld>
            <a:endParaRPr lang="en-US"/>
          </a:p>
        </p:txBody>
      </p:sp>
      <p:sp>
        <p:nvSpPr>
          <p:cNvPr id="7" name="Rectangle 6">
            <a:extLst>
              <a:ext uri="{FF2B5EF4-FFF2-40B4-BE49-F238E27FC236}">
                <a16:creationId xmlns:a16="http://schemas.microsoft.com/office/drawing/2014/main" id="{86C0606A-D79F-E1BE-644E-D14E3D7810FF}"/>
              </a:ext>
            </a:extLst>
          </p:cNvPr>
          <p:cNvSpPr/>
          <p:nvPr/>
        </p:nvSpPr>
        <p:spPr>
          <a:xfrm>
            <a:off x="2719907"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75886-8C7D-2AFB-E336-FF888D5AEF79}"/>
              </a:ext>
            </a:extLst>
          </p:cNvPr>
          <p:cNvSpPr/>
          <p:nvPr/>
        </p:nvSpPr>
        <p:spPr>
          <a:xfrm>
            <a:off x="4675140"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959797-6833-2304-7AC1-D39D837F440C}"/>
              </a:ext>
            </a:extLst>
          </p:cNvPr>
          <p:cNvSpPr/>
          <p:nvPr/>
        </p:nvSpPr>
        <p:spPr>
          <a:xfrm>
            <a:off x="7287789"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F752E9-D9FD-924D-CF81-9AF654EB80E7}"/>
              </a:ext>
            </a:extLst>
          </p:cNvPr>
          <p:cNvSpPr/>
          <p:nvPr/>
        </p:nvSpPr>
        <p:spPr>
          <a:xfrm>
            <a:off x="9391800" y="2286000"/>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5F74EA1-3AD1-9B64-C6D2-6A3336826A1E}"/>
              </a:ext>
            </a:extLst>
          </p:cNvPr>
          <p:cNvCxnSpPr/>
          <p:nvPr/>
        </p:nvCxnSpPr>
        <p:spPr>
          <a:xfrm flipV="1">
            <a:off x="963827" y="5509873"/>
            <a:ext cx="0" cy="4378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“First Look” Notebook</a:t>
            </a:r>
          </a:p>
        </p:txBody>
      </p:sp>
      <p:sp>
        <p:nvSpPr>
          <p:cNvPr id="7" name="TextBox 6">
            <a:extLst>
              <a:ext uri="{FF2B5EF4-FFF2-40B4-BE49-F238E27FC236}">
                <a16:creationId xmlns:a16="http://schemas.microsoft.com/office/drawing/2014/main" id="{8E8BEA1D-7400-8171-7130-F42E87FBF504}"/>
              </a:ext>
            </a:extLst>
          </p:cNvPr>
          <p:cNvSpPr txBox="1"/>
          <p:nvPr/>
        </p:nvSpPr>
        <p:spPr>
          <a:xfrm>
            <a:off x="838200" y="1412778"/>
            <a:ext cx="9585960" cy="369332"/>
          </a:xfrm>
          <a:prstGeom prst="rect">
            <a:avLst/>
          </a:prstGeom>
          <a:noFill/>
        </p:spPr>
        <p:txBody>
          <a:bodyPr wrap="square" rtlCol="0">
            <a:spAutoFit/>
          </a:bodyPr>
          <a:lstStyle/>
          <a:p>
            <a:r>
              <a:rPr lang="en-US"/>
              <a:t>Create more usable HAVV data in single Excel files</a:t>
            </a:r>
          </a:p>
        </p:txBody>
      </p:sp>
      <p:sp>
        <p:nvSpPr>
          <p:cNvPr id="3" name="Slide Number Placeholder 2">
            <a:extLst>
              <a:ext uri="{FF2B5EF4-FFF2-40B4-BE49-F238E27FC236}">
                <a16:creationId xmlns:a16="http://schemas.microsoft.com/office/drawing/2014/main" id="{F957AF30-CB37-2E31-0003-AA635D89397B}"/>
              </a:ext>
            </a:extLst>
          </p:cNvPr>
          <p:cNvSpPr>
            <a:spLocks noGrp="1"/>
          </p:cNvSpPr>
          <p:nvPr>
            <p:ph type="sldNum" sz="quarter" idx="12"/>
          </p:nvPr>
        </p:nvSpPr>
        <p:spPr/>
        <p:txBody>
          <a:bodyPr/>
          <a:lstStyle/>
          <a:p>
            <a:fld id="{DE006E5C-12E9-419C-94E8-3FE945C12AF0}" type="slidenum">
              <a:rPr lang="en-US" smtClean="0"/>
              <a:t>11</a:t>
            </a:fld>
            <a:endParaRPr lang="en-US"/>
          </a:p>
        </p:txBody>
      </p:sp>
      <p:graphicFrame>
        <p:nvGraphicFramePr>
          <p:cNvPr id="4" name="Table 3">
            <a:extLst>
              <a:ext uri="{FF2B5EF4-FFF2-40B4-BE49-F238E27FC236}">
                <a16:creationId xmlns:a16="http://schemas.microsoft.com/office/drawing/2014/main" id="{D37DB887-6C76-4DBE-029E-795D89915D9C}"/>
              </a:ext>
            </a:extLst>
          </p:cNvPr>
          <p:cNvGraphicFramePr>
            <a:graphicFrameLocks noGrp="1"/>
          </p:cNvGraphicFramePr>
          <p:nvPr>
            <p:extLst>
              <p:ext uri="{D42A27DB-BD31-4B8C-83A1-F6EECF244321}">
                <p14:modId xmlns:p14="http://schemas.microsoft.com/office/powerpoint/2010/main" val="2579829334"/>
              </p:ext>
            </p:extLst>
          </p:nvPr>
        </p:nvGraphicFramePr>
        <p:xfrm>
          <a:off x="923261" y="2022525"/>
          <a:ext cx="9762936" cy="2568229"/>
        </p:xfrm>
        <a:graphic>
          <a:graphicData uri="http://schemas.openxmlformats.org/drawingml/2006/table">
            <a:tbl>
              <a:tblPr firstRow="1" firstCol="1" bandRow="1">
                <a:tableStyleId>{5C22544A-7EE6-4342-B048-85BDC9FD1C3A}</a:tableStyleId>
              </a:tblPr>
              <a:tblGrid>
                <a:gridCol w="3659970">
                  <a:extLst>
                    <a:ext uri="{9D8B030D-6E8A-4147-A177-3AD203B41FA5}">
                      <a16:colId xmlns:a16="http://schemas.microsoft.com/office/drawing/2014/main" val="2148005367"/>
                    </a:ext>
                  </a:extLst>
                </a:gridCol>
                <a:gridCol w="750090">
                  <a:extLst>
                    <a:ext uri="{9D8B030D-6E8A-4147-A177-3AD203B41FA5}">
                      <a16:colId xmlns:a16="http://schemas.microsoft.com/office/drawing/2014/main" val="1330676838"/>
                    </a:ext>
                  </a:extLst>
                </a:gridCol>
                <a:gridCol w="5352876">
                  <a:extLst>
                    <a:ext uri="{9D8B030D-6E8A-4147-A177-3AD203B41FA5}">
                      <a16:colId xmlns:a16="http://schemas.microsoft.com/office/drawing/2014/main" val="3916186262"/>
                    </a:ext>
                  </a:extLst>
                </a:gridCol>
              </a:tblGrid>
              <a:tr h="260489">
                <a:tc>
                  <a:txBody>
                    <a:bodyPr/>
                    <a:lstStyle/>
                    <a:p>
                      <a:pPr marL="0" marR="0">
                        <a:lnSpc>
                          <a:spcPct val="107000"/>
                        </a:lnSpc>
                        <a:spcBef>
                          <a:spcPts val="0"/>
                        </a:spcBef>
                        <a:spcAft>
                          <a:spcPts val="0"/>
                        </a:spcAft>
                      </a:pPr>
                      <a:r>
                        <a:rPr lang="en-US" sz="1100" kern="100">
                          <a:effectLst/>
                        </a:rPr>
                        <a:t>Filename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Lines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Description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788384"/>
                  </a:ext>
                </a:extLst>
              </a:tr>
              <a:tr h="533038">
                <a:tc>
                  <a:txBody>
                    <a:bodyPr/>
                    <a:lstStyle/>
                    <a:p>
                      <a:pPr marL="0" marR="0">
                        <a:lnSpc>
                          <a:spcPct val="107000"/>
                        </a:lnSpc>
                        <a:spcBef>
                          <a:spcPts val="0"/>
                        </a:spcBef>
                        <a:spcAft>
                          <a:spcPts val="0"/>
                        </a:spcAft>
                      </a:pPr>
                      <a:r>
                        <a:rPr lang="en-US" sz="1400" b="1" kern="100">
                          <a:effectLst/>
                        </a:rPr>
                        <a:t>HAVV-by-State-Through-2024-07-13.xlsx</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b="1" kern="100">
                          <a:effectLst/>
                        </a:rPr>
                        <a:t>37,507</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rPr>
                        <a:t>By state, one line by week, with some added fields for filtering.  Ordered by state and week in single sheet.</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52688"/>
                  </a:ext>
                </a:extLst>
              </a:tr>
              <a:tr h="533038">
                <a:tc>
                  <a:txBody>
                    <a:bodyPr/>
                    <a:lstStyle/>
                    <a:p>
                      <a:pPr marL="0" marR="0">
                        <a:lnSpc>
                          <a:spcPct val="107000"/>
                        </a:lnSpc>
                        <a:spcBef>
                          <a:spcPts val="0"/>
                        </a:spcBef>
                        <a:spcAft>
                          <a:spcPts val="0"/>
                        </a:spcAft>
                      </a:pPr>
                      <a:r>
                        <a:rPr lang="en-US" sz="1400" kern="100">
                          <a:effectLst/>
                        </a:rPr>
                        <a:t>HAVV-Recent-Sheet-2024-07-13.xlsx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Example of most recent week of data for all states.  </a:t>
                      </a:r>
                      <a:br>
                        <a:rPr lang="en-US" sz="1400" kern="100">
                          <a:effectLst/>
                        </a:rPr>
                      </a:br>
                      <a:r>
                        <a:rPr lang="en-US" sz="1400" kern="100">
                          <a:effectLst/>
                        </a:rPr>
                        <a:t>Column names …1 .. …10.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9084502"/>
                  </a:ext>
                </a:extLst>
              </a:tr>
              <a:tr h="708626">
                <a:tc>
                  <a:txBody>
                    <a:bodyPr/>
                    <a:lstStyle/>
                    <a:p>
                      <a:pPr marL="0" marR="0">
                        <a:lnSpc>
                          <a:spcPct val="107000"/>
                        </a:lnSpc>
                        <a:spcBef>
                          <a:spcPts val="0"/>
                        </a:spcBef>
                        <a:spcAft>
                          <a:spcPts val="0"/>
                        </a:spcAft>
                      </a:pPr>
                      <a:r>
                        <a:rPr lang="en-US" sz="1400" kern="100">
                          <a:effectLst/>
                        </a:rPr>
                        <a:t>HAVV-Sheets-Summary-2024-07-13.xlsx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722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Metadata:  One line per Excel sheet with sheet stats.  Sheets should have 57 rows and 10 columns.  One very old sheet has 71 rows.  Six sheets from 2013 have 16138 columns and must be fixed.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041426"/>
                  </a:ext>
                </a:extLst>
              </a:tr>
              <a:tr h="533038">
                <a:tc>
                  <a:txBody>
                    <a:bodyPr/>
                    <a:lstStyle/>
                    <a:p>
                      <a:pPr marL="0" marR="0">
                        <a:lnSpc>
                          <a:spcPct val="107000"/>
                        </a:lnSpc>
                        <a:spcBef>
                          <a:spcPts val="0"/>
                        </a:spcBef>
                        <a:spcAft>
                          <a:spcPts val="0"/>
                        </a:spcAft>
                      </a:pPr>
                      <a:r>
                        <a:rPr lang="en-US" sz="1400" kern="100">
                          <a:effectLst/>
                        </a:rPr>
                        <a:t>HAVV-State-Summary-2024-07-13.xlsx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One line per state with some overall HAVV stats. Most sheets had 706 lines.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971173"/>
                  </a:ext>
                </a:extLst>
              </a:tr>
            </a:tbl>
          </a:graphicData>
        </a:graphic>
      </p:graphicFrame>
    </p:spTree>
    <p:extLst>
      <p:ext uri="{BB962C8B-B14F-4D97-AF65-F5344CB8AC3E}">
        <p14:creationId xmlns:p14="http://schemas.microsoft.com/office/powerpoint/2010/main" val="21651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Parameterized Reports:  Driver &amp; Template</a:t>
            </a:r>
          </a:p>
        </p:txBody>
      </p:sp>
      <p:pic>
        <p:nvPicPr>
          <p:cNvPr id="4" name="Picture 3">
            <a:extLst>
              <a:ext uri="{FF2B5EF4-FFF2-40B4-BE49-F238E27FC236}">
                <a16:creationId xmlns:a16="http://schemas.microsoft.com/office/drawing/2014/main" id="{C15AE38B-D6FA-4A1D-37B1-88F376C632D7}"/>
              </a:ext>
            </a:extLst>
          </p:cNvPr>
          <p:cNvPicPr>
            <a:picLocks noChangeAspect="1"/>
          </p:cNvPicPr>
          <p:nvPr/>
        </p:nvPicPr>
        <p:blipFill>
          <a:blip r:embed="rId3"/>
          <a:stretch>
            <a:fillRect/>
          </a:stretch>
        </p:blipFill>
        <p:spPr>
          <a:xfrm>
            <a:off x="317715" y="1963153"/>
            <a:ext cx="11556569" cy="1543338"/>
          </a:xfrm>
          <a:prstGeom prst="rect">
            <a:avLst/>
          </a:prstGeom>
        </p:spPr>
      </p:pic>
      <p:sp>
        <p:nvSpPr>
          <p:cNvPr id="8" name="TextBox 7">
            <a:extLst>
              <a:ext uri="{FF2B5EF4-FFF2-40B4-BE49-F238E27FC236}">
                <a16:creationId xmlns:a16="http://schemas.microsoft.com/office/drawing/2014/main" id="{52AE188F-CB51-DE97-967F-A50F328FA6F3}"/>
              </a:ext>
            </a:extLst>
          </p:cNvPr>
          <p:cNvSpPr txBox="1"/>
          <p:nvPr/>
        </p:nvSpPr>
        <p:spPr>
          <a:xfrm>
            <a:off x="317715" y="1690688"/>
            <a:ext cx="6492498" cy="369332"/>
          </a:xfrm>
          <a:prstGeom prst="rect">
            <a:avLst/>
          </a:prstGeom>
          <a:noFill/>
        </p:spPr>
        <p:txBody>
          <a:bodyPr wrap="square" rtlCol="0">
            <a:spAutoFit/>
          </a:bodyPr>
          <a:lstStyle/>
          <a:p>
            <a:r>
              <a:rPr lang="en-US"/>
              <a:t>Use “Driver” to process each state with the same “Template”</a:t>
            </a:r>
          </a:p>
        </p:txBody>
      </p:sp>
      <p:sp>
        <p:nvSpPr>
          <p:cNvPr id="11" name="TextBox 10">
            <a:extLst>
              <a:ext uri="{FF2B5EF4-FFF2-40B4-BE49-F238E27FC236}">
                <a16:creationId xmlns:a16="http://schemas.microsoft.com/office/drawing/2014/main" id="{AF9756E7-8191-848C-D11A-72C4F8100F1A}"/>
              </a:ext>
            </a:extLst>
          </p:cNvPr>
          <p:cNvSpPr txBox="1"/>
          <p:nvPr/>
        </p:nvSpPr>
        <p:spPr>
          <a:xfrm>
            <a:off x="452356" y="3558162"/>
            <a:ext cx="11055136" cy="369332"/>
          </a:xfrm>
          <a:prstGeom prst="rect">
            <a:avLst/>
          </a:prstGeom>
          <a:noFill/>
        </p:spPr>
        <p:txBody>
          <a:bodyPr wrap="square" rtlCol="0">
            <a:spAutoFit/>
          </a:bodyPr>
          <a:lstStyle/>
          <a:p>
            <a:r>
              <a:rPr lang="en-US"/>
              <a:t>“Template” extracts state data from master and creates separate file and plot for each state</a:t>
            </a:r>
          </a:p>
        </p:txBody>
      </p:sp>
      <p:pic>
        <p:nvPicPr>
          <p:cNvPr id="13" name="Picture 12">
            <a:extLst>
              <a:ext uri="{FF2B5EF4-FFF2-40B4-BE49-F238E27FC236}">
                <a16:creationId xmlns:a16="http://schemas.microsoft.com/office/drawing/2014/main" id="{06312602-F8D4-455C-E75B-BE75061893BC}"/>
              </a:ext>
            </a:extLst>
          </p:cNvPr>
          <p:cNvPicPr>
            <a:picLocks noChangeAspect="1"/>
          </p:cNvPicPr>
          <p:nvPr/>
        </p:nvPicPr>
        <p:blipFill>
          <a:blip r:embed="rId4"/>
          <a:stretch>
            <a:fillRect/>
          </a:stretch>
        </p:blipFill>
        <p:spPr>
          <a:xfrm>
            <a:off x="452356" y="3979165"/>
            <a:ext cx="10704163" cy="2444849"/>
          </a:xfrm>
          <a:prstGeom prst="rect">
            <a:avLst/>
          </a:prstGeom>
        </p:spPr>
      </p:pic>
      <p:sp>
        <p:nvSpPr>
          <p:cNvPr id="3" name="Slide Number Placeholder 2">
            <a:extLst>
              <a:ext uri="{FF2B5EF4-FFF2-40B4-BE49-F238E27FC236}">
                <a16:creationId xmlns:a16="http://schemas.microsoft.com/office/drawing/2014/main" id="{2B63870F-49FF-034D-63E5-70EE8E59AA4E}"/>
              </a:ext>
            </a:extLst>
          </p:cNvPr>
          <p:cNvSpPr>
            <a:spLocks noGrp="1"/>
          </p:cNvSpPr>
          <p:nvPr>
            <p:ph type="sldNum" sz="quarter" idx="12"/>
          </p:nvPr>
        </p:nvSpPr>
        <p:spPr/>
        <p:txBody>
          <a:bodyPr/>
          <a:lstStyle/>
          <a:p>
            <a:fld id="{DE006E5C-12E9-419C-94E8-3FE945C12AF0}" type="slidenum">
              <a:rPr lang="en-US" smtClean="0"/>
              <a:t>12</a:t>
            </a:fld>
            <a:endParaRPr lang="en-US"/>
          </a:p>
        </p:txBody>
      </p:sp>
      <p:sp>
        <p:nvSpPr>
          <p:cNvPr id="6" name="TextBox 5">
            <a:extLst>
              <a:ext uri="{FF2B5EF4-FFF2-40B4-BE49-F238E27FC236}">
                <a16:creationId xmlns:a16="http://schemas.microsoft.com/office/drawing/2014/main" id="{F45DF774-6536-EB09-72EB-C7282ACEBE17}"/>
              </a:ext>
            </a:extLst>
          </p:cNvPr>
          <p:cNvSpPr txBox="1"/>
          <p:nvPr/>
        </p:nvSpPr>
        <p:spPr>
          <a:xfrm>
            <a:off x="255075" y="5831026"/>
            <a:ext cx="8247480" cy="707886"/>
          </a:xfrm>
          <a:prstGeom prst="rect">
            <a:avLst/>
          </a:prstGeom>
          <a:noFill/>
          <a:ln>
            <a:solidFill>
              <a:schemeClr val="accent1"/>
            </a:solidFill>
          </a:ln>
        </p:spPr>
        <p:txBody>
          <a:bodyPr wrap="square" rtlCol="0">
            <a:spAutoFit/>
          </a:bodyPr>
          <a:lstStyle/>
          <a:p>
            <a:r>
              <a:rPr lang="en-US" sz="4000" b="1">
                <a:solidFill>
                  <a:srgbClr val="0070C0"/>
                </a:solidFill>
                <a:latin typeface="+mj-lt"/>
                <a:ea typeface="+mj-ea"/>
                <a:cs typeface="+mj-cs"/>
              </a:rPr>
              <a:t>Create plots and Excel file for each state</a:t>
            </a:r>
          </a:p>
        </p:txBody>
      </p:sp>
    </p:spTree>
    <p:extLst>
      <p:ext uri="{BB962C8B-B14F-4D97-AF65-F5344CB8AC3E}">
        <p14:creationId xmlns:p14="http://schemas.microsoft.com/office/powerpoint/2010/main" val="358153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D02AF-2B86-C477-82EC-7F9355CC4AC7}"/>
              </a:ext>
            </a:extLst>
          </p:cNvPr>
          <p:cNvSpPr>
            <a:spLocks noGrp="1"/>
          </p:cNvSpPr>
          <p:nvPr>
            <p:ph idx="1"/>
          </p:nvPr>
        </p:nvSpPr>
        <p:spPr>
          <a:xfrm>
            <a:off x="830911" y="1536211"/>
            <a:ext cx="10515600" cy="4351338"/>
          </a:xfrm>
        </p:spPr>
        <p:txBody>
          <a:bodyPr/>
          <a:lstStyle/>
          <a:p>
            <a:pPr marL="0" indent="0">
              <a:buNone/>
            </a:pPr>
            <a:r>
              <a:rPr lang="en-US"/>
              <a:t>Add four columns of computed data</a:t>
            </a:r>
          </a:p>
        </p:txBody>
      </p:sp>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HAVV Data File by State:  Arizona</a:t>
            </a:r>
          </a:p>
        </p:txBody>
      </p:sp>
      <p:sp>
        <p:nvSpPr>
          <p:cNvPr id="13" name="TextBox 12">
            <a:extLst>
              <a:ext uri="{FF2B5EF4-FFF2-40B4-BE49-F238E27FC236}">
                <a16:creationId xmlns:a16="http://schemas.microsoft.com/office/drawing/2014/main" id="{56CAEF28-D854-43E9-A27B-56CC59E916F6}"/>
              </a:ext>
            </a:extLst>
          </p:cNvPr>
          <p:cNvSpPr txBox="1"/>
          <p:nvPr/>
        </p:nvSpPr>
        <p:spPr>
          <a:xfrm>
            <a:off x="320816" y="3527214"/>
            <a:ext cx="463588" cy="369332"/>
          </a:xfrm>
          <a:prstGeom prst="rect">
            <a:avLst/>
          </a:prstGeom>
          <a:noFill/>
        </p:spPr>
        <p:txBody>
          <a:bodyPr wrap="none" rtlCol="0">
            <a:spAutoFit/>
          </a:bodyPr>
          <a:lstStyle/>
          <a:p>
            <a:r>
              <a:rPr lang="en-US"/>
              <a:t>. . .</a:t>
            </a:r>
          </a:p>
        </p:txBody>
      </p:sp>
      <p:pic>
        <p:nvPicPr>
          <p:cNvPr id="16" name="Picture 15">
            <a:extLst>
              <a:ext uri="{FF2B5EF4-FFF2-40B4-BE49-F238E27FC236}">
                <a16:creationId xmlns:a16="http://schemas.microsoft.com/office/drawing/2014/main" id="{88D777EE-75CC-7316-DE10-559142F30261}"/>
              </a:ext>
            </a:extLst>
          </p:cNvPr>
          <p:cNvPicPr>
            <a:picLocks noChangeAspect="1"/>
          </p:cNvPicPr>
          <p:nvPr/>
        </p:nvPicPr>
        <p:blipFill>
          <a:blip r:embed="rId3"/>
          <a:stretch>
            <a:fillRect/>
          </a:stretch>
        </p:blipFill>
        <p:spPr>
          <a:xfrm>
            <a:off x="1523906" y="4756118"/>
            <a:ext cx="9144188" cy="1600232"/>
          </a:xfrm>
          <a:prstGeom prst="rect">
            <a:avLst/>
          </a:prstGeom>
        </p:spPr>
      </p:pic>
      <p:pic>
        <p:nvPicPr>
          <p:cNvPr id="18" name="Picture 17">
            <a:extLst>
              <a:ext uri="{FF2B5EF4-FFF2-40B4-BE49-F238E27FC236}">
                <a16:creationId xmlns:a16="http://schemas.microsoft.com/office/drawing/2014/main" id="{EF915075-9B65-1A83-3090-826D361F3249}"/>
              </a:ext>
            </a:extLst>
          </p:cNvPr>
          <p:cNvPicPr>
            <a:picLocks noChangeAspect="1"/>
          </p:cNvPicPr>
          <p:nvPr/>
        </p:nvPicPr>
        <p:blipFill>
          <a:blip r:embed="rId4"/>
          <a:stretch>
            <a:fillRect/>
          </a:stretch>
        </p:blipFill>
        <p:spPr>
          <a:xfrm>
            <a:off x="802336" y="2128349"/>
            <a:ext cx="10544175" cy="1466850"/>
          </a:xfrm>
          <a:prstGeom prst="rect">
            <a:avLst/>
          </a:prstGeom>
        </p:spPr>
      </p:pic>
      <p:pic>
        <p:nvPicPr>
          <p:cNvPr id="20" name="Picture 19">
            <a:extLst>
              <a:ext uri="{FF2B5EF4-FFF2-40B4-BE49-F238E27FC236}">
                <a16:creationId xmlns:a16="http://schemas.microsoft.com/office/drawing/2014/main" id="{9E46726F-6A4B-0044-58B7-0363337ACE4D}"/>
              </a:ext>
            </a:extLst>
          </p:cNvPr>
          <p:cNvPicPr>
            <a:picLocks noChangeAspect="1"/>
          </p:cNvPicPr>
          <p:nvPr/>
        </p:nvPicPr>
        <p:blipFill>
          <a:blip r:embed="rId5"/>
          <a:stretch>
            <a:fillRect/>
          </a:stretch>
        </p:blipFill>
        <p:spPr>
          <a:xfrm>
            <a:off x="802336" y="3912938"/>
            <a:ext cx="10534650" cy="695325"/>
          </a:xfrm>
          <a:prstGeom prst="rect">
            <a:avLst/>
          </a:prstGeom>
        </p:spPr>
      </p:pic>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13</a:t>
            </a:fld>
            <a:endParaRPr lang="en-US"/>
          </a:p>
        </p:txBody>
      </p:sp>
      <p:sp>
        <p:nvSpPr>
          <p:cNvPr id="5" name="Rectangle 4">
            <a:extLst>
              <a:ext uri="{FF2B5EF4-FFF2-40B4-BE49-F238E27FC236}">
                <a16:creationId xmlns:a16="http://schemas.microsoft.com/office/drawing/2014/main" id="{5547B06C-6918-59D3-D1F3-C1FE92475705}"/>
              </a:ext>
            </a:extLst>
          </p:cNvPr>
          <p:cNvSpPr/>
          <p:nvPr/>
        </p:nvSpPr>
        <p:spPr>
          <a:xfrm>
            <a:off x="7716157" y="2400952"/>
            <a:ext cx="3630354" cy="119424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A503AF-1646-B7EA-2F84-14B118E1044D}"/>
              </a:ext>
            </a:extLst>
          </p:cNvPr>
          <p:cNvSpPr/>
          <p:nvPr/>
        </p:nvSpPr>
        <p:spPr>
          <a:xfrm>
            <a:off x="7706632" y="3949729"/>
            <a:ext cx="3630354" cy="695325"/>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8BCD49-4684-E1E0-38E0-EA4221C69B3E}"/>
              </a:ext>
            </a:extLst>
          </p:cNvPr>
          <p:cNvSpPr txBox="1"/>
          <p:nvPr/>
        </p:nvSpPr>
        <p:spPr>
          <a:xfrm>
            <a:off x="830911" y="6434462"/>
            <a:ext cx="3857723" cy="369332"/>
          </a:xfrm>
          <a:prstGeom prst="rect">
            <a:avLst/>
          </a:prstGeom>
          <a:noFill/>
        </p:spPr>
        <p:txBody>
          <a:bodyPr wrap="none" rtlCol="0">
            <a:spAutoFit/>
          </a:bodyPr>
          <a:lstStyle/>
          <a:p>
            <a:r>
              <a:rPr lang="en-US"/>
              <a:t>Arizona-HAVV-through-2024-07-13.xlsx</a:t>
            </a:r>
          </a:p>
        </p:txBody>
      </p:sp>
    </p:spTree>
    <p:extLst>
      <p:ext uri="{BB962C8B-B14F-4D97-AF65-F5344CB8AC3E}">
        <p14:creationId xmlns:p14="http://schemas.microsoft.com/office/powerpoint/2010/main" val="4309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HAVV Charts by State</a:t>
            </a:r>
          </a:p>
        </p:txBody>
      </p:sp>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14</a:t>
            </a:fld>
            <a:endParaRPr lang="en-US"/>
          </a:p>
        </p:txBody>
      </p:sp>
      <p:sp>
        <p:nvSpPr>
          <p:cNvPr id="9" name="TextBox 8">
            <a:extLst>
              <a:ext uri="{FF2B5EF4-FFF2-40B4-BE49-F238E27FC236}">
                <a16:creationId xmlns:a16="http://schemas.microsoft.com/office/drawing/2014/main" id="{22CC8508-84C7-E785-E0B4-7BA71A615666}"/>
              </a:ext>
            </a:extLst>
          </p:cNvPr>
          <p:cNvSpPr txBox="1"/>
          <p:nvPr/>
        </p:nvSpPr>
        <p:spPr>
          <a:xfrm>
            <a:off x="830911" y="6434462"/>
            <a:ext cx="3557641" cy="369332"/>
          </a:xfrm>
          <a:prstGeom prst="rect">
            <a:avLst/>
          </a:prstGeom>
          <a:noFill/>
        </p:spPr>
        <p:txBody>
          <a:bodyPr wrap="none" rtlCol="0">
            <a:spAutoFit/>
          </a:bodyPr>
          <a:lstStyle/>
          <a:p>
            <a:r>
              <a:rPr lang="en-US"/>
              <a:t>Arizona-HAVV-Data-2024-07-13.png</a:t>
            </a:r>
          </a:p>
        </p:txBody>
      </p:sp>
      <p:pic>
        <p:nvPicPr>
          <p:cNvPr id="11" name="Picture 10">
            <a:extLst>
              <a:ext uri="{FF2B5EF4-FFF2-40B4-BE49-F238E27FC236}">
                <a16:creationId xmlns:a16="http://schemas.microsoft.com/office/drawing/2014/main" id="{4CB1E032-1CE6-040C-E128-98498D73C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2" y="97521"/>
            <a:ext cx="5148649" cy="6662957"/>
          </a:xfrm>
          <a:prstGeom prst="rect">
            <a:avLst/>
          </a:prstGeom>
        </p:spPr>
      </p:pic>
      <p:sp>
        <p:nvSpPr>
          <p:cNvPr id="12" name="Rectangle 11">
            <a:extLst>
              <a:ext uri="{FF2B5EF4-FFF2-40B4-BE49-F238E27FC236}">
                <a16:creationId xmlns:a16="http://schemas.microsoft.com/office/drawing/2014/main" id="{AEB3CA46-E0F2-80C1-BC85-5BA6741F04D9}"/>
              </a:ext>
            </a:extLst>
          </p:cNvPr>
          <p:cNvSpPr/>
          <p:nvPr/>
        </p:nvSpPr>
        <p:spPr>
          <a:xfrm>
            <a:off x="10376925" y="365125"/>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7C00E2-0B7C-8F3A-90B8-A7D06D8504FF}"/>
              </a:ext>
            </a:extLst>
          </p:cNvPr>
          <p:cNvSpPr/>
          <p:nvPr/>
        </p:nvSpPr>
        <p:spPr>
          <a:xfrm>
            <a:off x="10303814" y="2630103"/>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6A10F6-4095-7CAD-04DB-866F84D2298B}"/>
              </a:ext>
            </a:extLst>
          </p:cNvPr>
          <p:cNvSpPr txBox="1"/>
          <p:nvPr/>
        </p:nvSpPr>
        <p:spPr>
          <a:xfrm>
            <a:off x="830911" y="2279728"/>
            <a:ext cx="4787294" cy="3139321"/>
          </a:xfrm>
          <a:prstGeom prst="rect">
            <a:avLst/>
          </a:prstGeom>
          <a:noFill/>
        </p:spPr>
        <p:txBody>
          <a:bodyPr wrap="square" rtlCol="0">
            <a:spAutoFit/>
          </a:bodyPr>
          <a:lstStyle/>
          <a:p>
            <a:r>
              <a:rPr lang="en-US" b="1"/>
              <a:t>Total Transactions </a:t>
            </a:r>
            <a:r>
              <a:rPr lang="en-US" b="1">
                <a:solidFill>
                  <a:srgbClr val="0070C0"/>
                </a:solidFill>
              </a:rPr>
              <a:t>(blue line)</a:t>
            </a:r>
          </a:p>
          <a:p>
            <a:r>
              <a:rPr lang="en-US"/>
              <a:t>Why are total transactions trending upward in 2024?</a:t>
            </a:r>
          </a:p>
          <a:p>
            <a:endParaRPr lang="en-US"/>
          </a:p>
          <a:p>
            <a:r>
              <a:rPr lang="en-US" b="1"/>
              <a:t>Percent Nonmatching </a:t>
            </a:r>
            <a:r>
              <a:rPr lang="en-US" b="1">
                <a:solidFill>
                  <a:srgbClr val="FF0000"/>
                </a:solidFill>
              </a:rPr>
              <a:t>(red line)</a:t>
            </a:r>
          </a:p>
          <a:p>
            <a:r>
              <a:rPr lang="en-US"/>
              <a:t>Some large swings in nonmatching rates since mid-2022.  Lower in late 2023, but steadily increasing now.</a:t>
            </a:r>
          </a:p>
          <a:p>
            <a:endParaRPr lang="en-US"/>
          </a:p>
          <a:p>
            <a:r>
              <a:rPr lang="en-US" b="1"/>
              <a:t>Percent Deceased in Matching (black line)</a:t>
            </a:r>
          </a:p>
          <a:p>
            <a:r>
              <a:rPr lang="en-US"/>
              <a:t>A very low rate since mid-2022.</a:t>
            </a:r>
          </a:p>
        </p:txBody>
      </p:sp>
      <p:sp>
        <p:nvSpPr>
          <p:cNvPr id="17" name="TextBox 16">
            <a:extLst>
              <a:ext uri="{FF2B5EF4-FFF2-40B4-BE49-F238E27FC236}">
                <a16:creationId xmlns:a16="http://schemas.microsoft.com/office/drawing/2014/main" id="{7FF45850-CEE8-5C39-D8A7-71ABE283D700}"/>
              </a:ext>
            </a:extLst>
          </p:cNvPr>
          <p:cNvSpPr txBox="1"/>
          <p:nvPr/>
        </p:nvSpPr>
        <p:spPr>
          <a:xfrm>
            <a:off x="830911" y="1305967"/>
            <a:ext cx="2561967" cy="769441"/>
          </a:xfrm>
          <a:prstGeom prst="rect">
            <a:avLst/>
          </a:prstGeom>
          <a:noFill/>
        </p:spPr>
        <p:txBody>
          <a:bodyPr wrap="square" rtlCol="0">
            <a:spAutoFit/>
          </a:bodyPr>
          <a:lstStyle/>
          <a:p>
            <a:r>
              <a:rPr lang="en-US" sz="4400" b="1">
                <a:solidFill>
                  <a:srgbClr val="0070C0"/>
                </a:solidFill>
                <a:latin typeface="+mj-lt"/>
                <a:ea typeface="+mj-ea"/>
                <a:cs typeface="+mj-cs"/>
              </a:rPr>
              <a:t>Arizona</a:t>
            </a:r>
          </a:p>
        </p:txBody>
      </p:sp>
    </p:spTree>
    <p:extLst>
      <p:ext uri="{BB962C8B-B14F-4D97-AF65-F5344CB8AC3E}">
        <p14:creationId xmlns:p14="http://schemas.microsoft.com/office/powerpoint/2010/main" val="2961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498-5548-F2F7-AAB9-53295FD4F33B}"/>
              </a:ext>
            </a:extLst>
          </p:cNvPr>
          <p:cNvSpPr>
            <a:spLocks noGrp="1"/>
          </p:cNvSpPr>
          <p:nvPr>
            <p:ph type="title"/>
          </p:nvPr>
        </p:nvSpPr>
        <p:spPr/>
        <p:txBody>
          <a:bodyPr/>
          <a:lstStyle/>
          <a:p>
            <a:r>
              <a:rPr lang="en-US" b="1">
                <a:solidFill>
                  <a:srgbClr val="0070C0"/>
                </a:solidFill>
              </a:rPr>
              <a:t>Online GitHub Resources</a:t>
            </a:r>
          </a:p>
        </p:txBody>
      </p:sp>
      <p:sp>
        <p:nvSpPr>
          <p:cNvPr id="3" name="Content Placeholder 2">
            <a:extLst>
              <a:ext uri="{FF2B5EF4-FFF2-40B4-BE49-F238E27FC236}">
                <a16:creationId xmlns:a16="http://schemas.microsoft.com/office/drawing/2014/main" id="{052C006C-8126-CD84-AAA7-AD47BE8B1E34}"/>
              </a:ext>
            </a:extLst>
          </p:cNvPr>
          <p:cNvSpPr>
            <a:spLocks noGrp="1"/>
          </p:cNvSpPr>
          <p:nvPr>
            <p:ph idx="1"/>
          </p:nvPr>
        </p:nvSpPr>
        <p:spPr/>
        <p:txBody>
          <a:bodyPr/>
          <a:lstStyle/>
          <a:p>
            <a:pPr marL="0" indent="0">
              <a:buNone/>
            </a:pPr>
            <a:r>
              <a:rPr lang="en-US"/>
              <a:t>https://github.com/EarlGlynn/HAVV-analysis</a:t>
            </a:r>
          </a:p>
        </p:txBody>
      </p:sp>
      <p:sp>
        <p:nvSpPr>
          <p:cNvPr id="4" name="Slide Number Placeholder 3">
            <a:extLst>
              <a:ext uri="{FF2B5EF4-FFF2-40B4-BE49-F238E27FC236}">
                <a16:creationId xmlns:a16="http://schemas.microsoft.com/office/drawing/2014/main" id="{3A7E9404-13B5-0BFF-772B-AAE43FE1DB68}"/>
              </a:ext>
            </a:extLst>
          </p:cNvPr>
          <p:cNvSpPr>
            <a:spLocks noGrp="1"/>
          </p:cNvSpPr>
          <p:nvPr>
            <p:ph type="sldNum" sz="quarter" idx="12"/>
          </p:nvPr>
        </p:nvSpPr>
        <p:spPr/>
        <p:txBody>
          <a:bodyPr/>
          <a:lstStyle/>
          <a:p>
            <a:fld id="{DE006E5C-12E9-419C-94E8-3FE945C12AF0}" type="slidenum">
              <a:rPr lang="en-US" smtClean="0"/>
              <a:t>15</a:t>
            </a:fld>
            <a:endParaRPr lang="en-US"/>
          </a:p>
        </p:txBody>
      </p:sp>
      <p:pic>
        <p:nvPicPr>
          <p:cNvPr id="6" name="Picture 5">
            <a:extLst>
              <a:ext uri="{FF2B5EF4-FFF2-40B4-BE49-F238E27FC236}">
                <a16:creationId xmlns:a16="http://schemas.microsoft.com/office/drawing/2014/main" id="{7214D775-1FB9-80F7-FA8C-DEA40F14F780}"/>
              </a:ext>
            </a:extLst>
          </p:cNvPr>
          <p:cNvPicPr>
            <a:picLocks noChangeAspect="1"/>
          </p:cNvPicPr>
          <p:nvPr/>
        </p:nvPicPr>
        <p:blipFill>
          <a:blip r:embed="rId2"/>
          <a:stretch>
            <a:fillRect/>
          </a:stretch>
        </p:blipFill>
        <p:spPr>
          <a:xfrm>
            <a:off x="838200" y="2464405"/>
            <a:ext cx="8971005" cy="1081999"/>
          </a:xfrm>
          <a:prstGeom prst="rect">
            <a:avLst/>
          </a:prstGeom>
        </p:spPr>
      </p:pic>
      <p:pic>
        <p:nvPicPr>
          <p:cNvPr id="8" name="Picture 7">
            <a:extLst>
              <a:ext uri="{FF2B5EF4-FFF2-40B4-BE49-F238E27FC236}">
                <a16:creationId xmlns:a16="http://schemas.microsoft.com/office/drawing/2014/main" id="{376A7F8A-6F2F-FC8C-E69F-D10CCF47A629}"/>
              </a:ext>
            </a:extLst>
          </p:cNvPr>
          <p:cNvPicPr>
            <a:picLocks noChangeAspect="1"/>
          </p:cNvPicPr>
          <p:nvPr/>
        </p:nvPicPr>
        <p:blipFill>
          <a:blip r:embed="rId3"/>
          <a:stretch>
            <a:fillRect/>
          </a:stretch>
        </p:blipFill>
        <p:spPr>
          <a:xfrm>
            <a:off x="755822" y="3794940"/>
            <a:ext cx="2590800" cy="619125"/>
          </a:xfrm>
          <a:prstGeom prst="rect">
            <a:avLst/>
          </a:prstGeom>
        </p:spPr>
      </p:pic>
      <p:pic>
        <p:nvPicPr>
          <p:cNvPr id="10" name="Picture 9">
            <a:extLst>
              <a:ext uri="{FF2B5EF4-FFF2-40B4-BE49-F238E27FC236}">
                <a16:creationId xmlns:a16="http://schemas.microsoft.com/office/drawing/2014/main" id="{B08F6023-97AB-BDF0-78FC-898D325DB8D8}"/>
              </a:ext>
            </a:extLst>
          </p:cNvPr>
          <p:cNvPicPr>
            <a:picLocks noChangeAspect="1"/>
          </p:cNvPicPr>
          <p:nvPr/>
        </p:nvPicPr>
        <p:blipFill>
          <a:blip r:embed="rId4"/>
          <a:stretch>
            <a:fillRect/>
          </a:stretch>
        </p:blipFill>
        <p:spPr>
          <a:xfrm>
            <a:off x="1686568" y="4270791"/>
            <a:ext cx="2409825" cy="1257300"/>
          </a:xfrm>
          <a:prstGeom prst="rect">
            <a:avLst/>
          </a:prstGeom>
        </p:spPr>
      </p:pic>
      <p:sp>
        <p:nvSpPr>
          <p:cNvPr id="11" name="TextBox 10">
            <a:extLst>
              <a:ext uri="{FF2B5EF4-FFF2-40B4-BE49-F238E27FC236}">
                <a16:creationId xmlns:a16="http://schemas.microsoft.com/office/drawing/2014/main" id="{0C2863E1-E7DC-65E7-DB54-9B09369CD342}"/>
              </a:ext>
            </a:extLst>
          </p:cNvPr>
          <p:cNvSpPr txBox="1"/>
          <p:nvPr/>
        </p:nvSpPr>
        <p:spPr>
          <a:xfrm>
            <a:off x="4654377" y="5047448"/>
            <a:ext cx="3699603" cy="369332"/>
          </a:xfrm>
          <a:prstGeom prst="rect">
            <a:avLst/>
          </a:prstGeom>
          <a:noFill/>
        </p:spPr>
        <p:txBody>
          <a:bodyPr wrap="none" rtlCol="0">
            <a:spAutoFit/>
          </a:bodyPr>
          <a:lstStyle/>
          <a:p>
            <a:r>
              <a:rPr lang="en-US"/>
              <a:t>Download or View PNGs/PDFs online</a:t>
            </a:r>
          </a:p>
        </p:txBody>
      </p:sp>
      <p:sp>
        <p:nvSpPr>
          <p:cNvPr id="12" name="TextBox 11">
            <a:extLst>
              <a:ext uri="{FF2B5EF4-FFF2-40B4-BE49-F238E27FC236}">
                <a16:creationId xmlns:a16="http://schemas.microsoft.com/office/drawing/2014/main" id="{20B66C70-D0D3-CD2C-2689-290FD09B286D}"/>
              </a:ext>
            </a:extLst>
          </p:cNvPr>
          <p:cNvSpPr txBox="1"/>
          <p:nvPr/>
        </p:nvSpPr>
        <p:spPr>
          <a:xfrm>
            <a:off x="4654378" y="3901459"/>
            <a:ext cx="3283848" cy="369332"/>
          </a:xfrm>
          <a:prstGeom prst="rect">
            <a:avLst/>
          </a:prstGeom>
          <a:noFill/>
        </p:spPr>
        <p:txBody>
          <a:bodyPr wrap="none" rtlCol="0">
            <a:spAutoFit/>
          </a:bodyPr>
          <a:lstStyle/>
          <a:p>
            <a:r>
              <a:rPr lang="en-US" b="1"/>
              <a:t>All 50 states + DC; separate Total</a:t>
            </a:r>
          </a:p>
        </p:txBody>
      </p:sp>
      <p:sp>
        <p:nvSpPr>
          <p:cNvPr id="13" name="TextBox 12">
            <a:extLst>
              <a:ext uri="{FF2B5EF4-FFF2-40B4-BE49-F238E27FC236}">
                <a16:creationId xmlns:a16="http://schemas.microsoft.com/office/drawing/2014/main" id="{DBCE7393-D025-41F4-AC5D-60B986D0A77C}"/>
              </a:ext>
            </a:extLst>
          </p:cNvPr>
          <p:cNvSpPr txBox="1"/>
          <p:nvPr/>
        </p:nvSpPr>
        <p:spPr>
          <a:xfrm>
            <a:off x="4654377" y="4405728"/>
            <a:ext cx="3513269" cy="369332"/>
          </a:xfrm>
          <a:prstGeom prst="rect">
            <a:avLst/>
          </a:prstGeom>
          <a:noFill/>
        </p:spPr>
        <p:txBody>
          <a:bodyPr wrap="none" rtlCol="0">
            <a:spAutoFit/>
          </a:bodyPr>
          <a:lstStyle/>
          <a:p>
            <a:r>
              <a:rPr lang="en-US"/>
              <a:t>Download or View Excel files online</a:t>
            </a:r>
          </a:p>
        </p:txBody>
      </p:sp>
      <p:pic>
        <p:nvPicPr>
          <p:cNvPr id="15" name="Picture 14">
            <a:extLst>
              <a:ext uri="{FF2B5EF4-FFF2-40B4-BE49-F238E27FC236}">
                <a16:creationId xmlns:a16="http://schemas.microsoft.com/office/drawing/2014/main" id="{35D38003-82E0-D6B2-280D-4107DAAD795A}"/>
              </a:ext>
            </a:extLst>
          </p:cNvPr>
          <p:cNvPicPr>
            <a:picLocks noChangeAspect="1"/>
          </p:cNvPicPr>
          <p:nvPr/>
        </p:nvPicPr>
        <p:blipFill>
          <a:blip r:embed="rId5"/>
          <a:stretch>
            <a:fillRect/>
          </a:stretch>
        </p:blipFill>
        <p:spPr>
          <a:xfrm>
            <a:off x="8439150" y="4383071"/>
            <a:ext cx="3086100" cy="333375"/>
          </a:xfrm>
          <a:prstGeom prst="rect">
            <a:avLst/>
          </a:prstGeom>
        </p:spPr>
      </p:pic>
      <p:pic>
        <p:nvPicPr>
          <p:cNvPr id="19" name="Picture 18">
            <a:extLst>
              <a:ext uri="{FF2B5EF4-FFF2-40B4-BE49-F238E27FC236}">
                <a16:creationId xmlns:a16="http://schemas.microsoft.com/office/drawing/2014/main" id="{EF24F71A-0BB1-0A9A-4A4E-3CA7288780A0}"/>
              </a:ext>
            </a:extLst>
          </p:cNvPr>
          <p:cNvPicPr>
            <a:picLocks noChangeAspect="1"/>
          </p:cNvPicPr>
          <p:nvPr/>
        </p:nvPicPr>
        <p:blipFill>
          <a:blip r:embed="rId6"/>
          <a:stretch>
            <a:fillRect/>
          </a:stretch>
        </p:blipFill>
        <p:spPr>
          <a:xfrm>
            <a:off x="8524597" y="5082703"/>
            <a:ext cx="2886075" cy="1343025"/>
          </a:xfrm>
          <a:prstGeom prst="rect">
            <a:avLst/>
          </a:prstGeom>
        </p:spPr>
      </p:pic>
    </p:spTree>
    <p:extLst>
      <p:ext uri="{BB962C8B-B14F-4D97-AF65-F5344CB8AC3E}">
        <p14:creationId xmlns:p14="http://schemas.microsoft.com/office/powerpoint/2010/main" val="33999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E8DC-C8E9-EFA5-3C71-587C111D782A}"/>
              </a:ext>
            </a:extLst>
          </p:cNvPr>
          <p:cNvSpPr>
            <a:spLocks noGrp="1"/>
          </p:cNvSpPr>
          <p:nvPr>
            <p:ph type="title"/>
          </p:nvPr>
        </p:nvSpPr>
        <p:spPr/>
        <p:txBody>
          <a:bodyPr/>
          <a:lstStyle/>
          <a:p>
            <a:r>
              <a:rPr lang="en-US" b="1">
                <a:solidFill>
                  <a:srgbClr val="0070C0"/>
                </a:solidFill>
              </a:rPr>
              <a:t>Analysis of HAVV Data</a:t>
            </a:r>
          </a:p>
        </p:txBody>
      </p:sp>
      <p:sp>
        <p:nvSpPr>
          <p:cNvPr id="3" name="Content Placeholder 2">
            <a:extLst>
              <a:ext uri="{FF2B5EF4-FFF2-40B4-BE49-F238E27FC236}">
                <a16:creationId xmlns:a16="http://schemas.microsoft.com/office/drawing/2014/main" id="{69871AF4-3F7B-54B7-44ED-8BB472390B95}"/>
              </a:ext>
            </a:extLst>
          </p:cNvPr>
          <p:cNvSpPr>
            <a:spLocks noGrp="1"/>
          </p:cNvSpPr>
          <p:nvPr>
            <p:ph idx="1"/>
          </p:nvPr>
        </p:nvSpPr>
        <p:spPr/>
        <p:txBody>
          <a:bodyPr/>
          <a:lstStyle/>
          <a:p>
            <a:r>
              <a:rPr lang="en-US"/>
              <a:t>Background:  Conceptual Process</a:t>
            </a:r>
          </a:p>
          <a:p>
            <a:r>
              <a:rPr lang="en-US"/>
              <a:t>Online Data</a:t>
            </a:r>
          </a:p>
          <a:p>
            <a:pPr lvl="1"/>
            <a:r>
              <a:rPr lang="en-US"/>
              <a:t>Excel file with over 700 weekly sheets</a:t>
            </a:r>
          </a:p>
          <a:p>
            <a:pPr lvl="1"/>
            <a:r>
              <a:rPr lang="en-US"/>
              <a:t>Sample sheet for recent week</a:t>
            </a:r>
          </a:p>
          <a:p>
            <a:r>
              <a:rPr lang="en-US"/>
              <a:t>“First Look” Notebook:  Download, Explore, Reformat</a:t>
            </a:r>
          </a:p>
          <a:p>
            <a:pPr lvl="1"/>
            <a:r>
              <a:rPr lang="en-US"/>
              <a:t>Definitions of key terms </a:t>
            </a:r>
          </a:p>
          <a:p>
            <a:pPr lvl="1"/>
            <a:r>
              <a:rPr lang="en-US"/>
              <a:t>Create more usable HAVV data files</a:t>
            </a:r>
          </a:p>
          <a:p>
            <a:r>
              <a:rPr lang="en-US"/>
              <a:t>Data and Reports by State (parameterized notebook/report)</a:t>
            </a:r>
          </a:p>
          <a:p>
            <a:r>
              <a:rPr lang="en-US"/>
              <a:t>Online GitHub Resources </a:t>
            </a:r>
          </a:p>
          <a:p>
            <a:endParaRPr lang="en-US"/>
          </a:p>
        </p:txBody>
      </p:sp>
      <p:sp>
        <p:nvSpPr>
          <p:cNvPr id="4" name="Slide Number Placeholder 3">
            <a:extLst>
              <a:ext uri="{FF2B5EF4-FFF2-40B4-BE49-F238E27FC236}">
                <a16:creationId xmlns:a16="http://schemas.microsoft.com/office/drawing/2014/main" id="{2EF82793-7C9A-6B28-BCBB-D7BA6B97392F}"/>
              </a:ext>
            </a:extLst>
          </p:cNvPr>
          <p:cNvSpPr>
            <a:spLocks noGrp="1"/>
          </p:cNvSpPr>
          <p:nvPr>
            <p:ph type="sldNum" sz="quarter" idx="12"/>
          </p:nvPr>
        </p:nvSpPr>
        <p:spPr/>
        <p:txBody>
          <a:bodyPr/>
          <a:lstStyle/>
          <a:p>
            <a:fld id="{DE006E5C-12E9-419C-94E8-3FE945C12AF0}" type="slidenum">
              <a:rPr lang="en-US" smtClean="0"/>
              <a:t>2</a:t>
            </a:fld>
            <a:endParaRPr lang="en-US"/>
          </a:p>
        </p:txBody>
      </p:sp>
    </p:spTree>
    <p:extLst>
      <p:ext uri="{BB962C8B-B14F-4D97-AF65-F5344CB8AC3E}">
        <p14:creationId xmlns:p14="http://schemas.microsoft.com/office/powerpoint/2010/main" val="163843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3</a:t>
            </a:fld>
            <a:endParaRPr lang="en-US"/>
          </a:p>
        </p:txBody>
      </p:sp>
      <p:pic>
        <p:nvPicPr>
          <p:cNvPr id="2050" name="Picture 2">
            <a:extLst>
              <a:ext uri="{FF2B5EF4-FFF2-40B4-BE49-F238E27FC236}">
                <a16:creationId xmlns:a16="http://schemas.microsoft.com/office/drawing/2014/main" id="{2AEF4BCC-E3AA-64B4-3F06-7C864BD3C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920" y="1491875"/>
            <a:ext cx="7646280" cy="4500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217938" cy="646331"/>
          </a:xfrm>
          <a:prstGeom prst="rect">
            <a:avLst/>
          </a:prstGeom>
          <a:noFill/>
        </p:spPr>
        <p:txBody>
          <a:bodyPr wrap="none" rtlCol="0">
            <a:spAutoFit/>
          </a:bodyPr>
          <a:lstStyle/>
          <a:p>
            <a:pPr algn="l"/>
            <a:r>
              <a:rPr lang="en-US" b="1" i="0">
                <a:solidFill>
                  <a:srgbClr val="363737"/>
                </a:solidFill>
                <a:effectLst/>
                <a:highlight>
                  <a:srgbClr val="FFFFFF"/>
                </a:highlight>
                <a:latin typeface="var(--font_family_headings, var(--font_family_headings_preset, var(--font-family-title)))"/>
              </a:rPr>
              <a:t>Questions about Help America Vote Verification data in many states</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https://watchdoglab.substack.com/p/questions-about-help-america-vote</a:t>
            </a:r>
          </a:p>
        </p:txBody>
      </p:sp>
    </p:spTree>
    <p:extLst>
      <p:ext uri="{BB962C8B-B14F-4D97-AF65-F5344CB8AC3E}">
        <p14:creationId xmlns:p14="http://schemas.microsoft.com/office/powerpoint/2010/main" val="78299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4</a:t>
            </a:fld>
            <a:endParaRPr lang="en-US"/>
          </a:p>
        </p:txBody>
      </p:sp>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055586" cy="646331"/>
          </a:xfrm>
          <a:prstGeom prst="rect">
            <a:avLst/>
          </a:prstGeom>
          <a:noFill/>
        </p:spPr>
        <p:txBody>
          <a:bodyPr wrap="none" rtlCol="0">
            <a:spAutoFit/>
          </a:bodyPr>
          <a:lstStyle/>
          <a:p>
            <a:r>
              <a:rPr lang="en-US" b="1" i="0">
                <a:solidFill>
                  <a:srgbClr val="363737"/>
                </a:solidFill>
                <a:effectLst/>
                <a:highlight>
                  <a:srgbClr val="FFFFFF"/>
                </a:highlight>
                <a:latin typeface="var(--font_family_headings, var(--font_family_headings_preset, var(--font-family-title)))"/>
              </a:rPr>
              <a:t>Understanding Kansas Help America Vote Verification data</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https://watchdoglab.substack.com/p/understanding-kansas-help-america</a:t>
            </a:r>
          </a:p>
        </p:txBody>
      </p:sp>
      <p:pic>
        <p:nvPicPr>
          <p:cNvPr id="6" name="Picture 2">
            <a:extLst>
              <a:ext uri="{FF2B5EF4-FFF2-40B4-BE49-F238E27FC236}">
                <a16:creationId xmlns:a16="http://schemas.microsoft.com/office/drawing/2014/main" id="{590D4477-19FC-BA88-B07E-9A6300EE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12" y="1400781"/>
            <a:ext cx="5098337" cy="46951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E6E19C-8C45-AC26-77F3-8C2C17AD0B94}"/>
              </a:ext>
            </a:extLst>
          </p:cNvPr>
          <p:cNvSpPr txBox="1"/>
          <p:nvPr/>
        </p:nvSpPr>
        <p:spPr>
          <a:xfrm>
            <a:off x="838200" y="1305967"/>
            <a:ext cx="1973094" cy="769441"/>
          </a:xfrm>
          <a:prstGeom prst="rect">
            <a:avLst/>
          </a:prstGeom>
          <a:noFill/>
        </p:spPr>
        <p:txBody>
          <a:bodyPr wrap="square" rtlCol="0">
            <a:spAutoFit/>
          </a:bodyPr>
          <a:lstStyle/>
          <a:p>
            <a:r>
              <a:rPr lang="en-US" sz="4400" b="1">
                <a:solidFill>
                  <a:srgbClr val="0070C0"/>
                </a:solidFill>
              </a:rPr>
              <a:t>Kansas</a:t>
            </a:r>
          </a:p>
        </p:txBody>
      </p:sp>
      <p:sp>
        <p:nvSpPr>
          <p:cNvPr id="3" name="TextBox 2">
            <a:extLst>
              <a:ext uri="{FF2B5EF4-FFF2-40B4-BE49-F238E27FC236}">
                <a16:creationId xmlns:a16="http://schemas.microsoft.com/office/drawing/2014/main" id="{9C2A8720-93F6-0337-DFC9-0AB474EEAC27}"/>
              </a:ext>
            </a:extLst>
          </p:cNvPr>
          <p:cNvSpPr txBox="1"/>
          <p:nvPr/>
        </p:nvSpPr>
        <p:spPr>
          <a:xfrm>
            <a:off x="900753" y="2002809"/>
            <a:ext cx="2061975" cy="369332"/>
          </a:xfrm>
          <a:prstGeom prst="rect">
            <a:avLst/>
          </a:prstGeom>
          <a:noFill/>
        </p:spPr>
        <p:txBody>
          <a:bodyPr wrap="none" rtlCol="0">
            <a:spAutoFit/>
          </a:bodyPr>
          <a:lstStyle/>
          <a:p>
            <a:r>
              <a:rPr lang="en-US"/>
              <a:t>Details vary by state</a:t>
            </a:r>
          </a:p>
        </p:txBody>
      </p:sp>
    </p:spTree>
    <p:extLst>
      <p:ext uri="{BB962C8B-B14F-4D97-AF65-F5344CB8AC3E}">
        <p14:creationId xmlns:p14="http://schemas.microsoft.com/office/powerpoint/2010/main" val="280601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37CA-3897-8FD5-F995-8B0FDB37E3FA}"/>
              </a:ext>
            </a:extLst>
          </p:cNvPr>
          <p:cNvSpPr>
            <a:spLocks noGrp="1"/>
          </p:cNvSpPr>
          <p:nvPr>
            <p:ph type="title"/>
          </p:nvPr>
        </p:nvSpPr>
        <p:spPr/>
        <p:txBody>
          <a:bodyPr/>
          <a:lstStyle/>
          <a:p>
            <a:r>
              <a:rPr lang="en-US" b="1">
                <a:solidFill>
                  <a:srgbClr val="0070C0"/>
                </a:solidFill>
              </a:rPr>
              <a:t>Help America Vote Verification (HAVV) Data</a:t>
            </a:r>
          </a:p>
        </p:txBody>
      </p:sp>
      <p:sp>
        <p:nvSpPr>
          <p:cNvPr id="3" name="Content Placeholder 2">
            <a:extLst>
              <a:ext uri="{FF2B5EF4-FFF2-40B4-BE49-F238E27FC236}">
                <a16:creationId xmlns:a16="http://schemas.microsoft.com/office/drawing/2014/main" id="{8FC7EA2A-8C2A-61C5-9E16-439D4C453396}"/>
              </a:ext>
            </a:extLst>
          </p:cNvPr>
          <p:cNvSpPr>
            <a:spLocks noGrp="1"/>
          </p:cNvSpPr>
          <p:nvPr>
            <p:ph idx="1"/>
          </p:nvPr>
        </p:nvSpPr>
        <p:spPr>
          <a:xfrm>
            <a:off x="838200" y="1478385"/>
            <a:ext cx="10515600" cy="4351338"/>
          </a:xfrm>
        </p:spPr>
        <p:txBody>
          <a:bodyPr/>
          <a:lstStyle/>
          <a:p>
            <a:r>
              <a:rPr lang="en-US">
                <a:hlinkClick r:id="rId3"/>
              </a:rPr>
              <a:t>https://www.ssa.gov/open/havv/</a:t>
            </a:r>
            <a:endParaRPr lang="en-US"/>
          </a:p>
          <a:p>
            <a:endParaRPr lang="en-US"/>
          </a:p>
        </p:txBody>
      </p:sp>
      <p:pic>
        <p:nvPicPr>
          <p:cNvPr id="5" name="Picture 4">
            <a:extLst>
              <a:ext uri="{FF2B5EF4-FFF2-40B4-BE49-F238E27FC236}">
                <a16:creationId xmlns:a16="http://schemas.microsoft.com/office/drawing/2014/main" id="{C6411F6D-9667-665F-AEAB-3626D02A8022}"/>
              </a:ext>
            </a:extLst>
          </p:cNvPr>
          <p:cNvPicPr>
            <a:picLocks noChangeAspect="1"/>
          </p:cNvPicPr>
          <p:nvPr/>
        </p:nvPicPr>
        <p:blipFill>
          <a:blip r:embed="rId4"/>
          <a:stretch>
            <a:fillRect/>
          </a:stretch>
        </p:blipFill>
        <p:spPr>
          <a:xfrm>
            <a:off x="838200" y="2040776"/>
            <a:ext cx="6928413" cy="4463220"/>
          </a:xfrm>
          <a:prstGeom prst="rect">
            <a:avLst/>
          </a:prstGeom>
        </p:spPr>
      </p:pic>
      <p:sp>
        <p:nvSpPr>
          <p:cNvPr id="8" name="Rectangle 7">
            <a:extLst>
              <a:ext uri="{FF2B5EF4-FFF2-40B4-BE49-F238E27FC236}">
                <a16:creationId xmlns:a16="http://schemas.microsoft.com/office/drawing/2014/main" id="{C60EE17D-2632-E3D9-553B-31FC20D6164C}"/>
              </a:ext>
            </a:extLst>
          </p:cNvPr>
          <p:cNvSpPr/>
          <p:nvPr/>
        </p:nvSpPr>
        <p:spPr>
          <a:xfrm>
            <a:off x="4539205" y="5413269"/>
            <a:ext cx="3113590" cy="76654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CCF1262-810F-DA08-1CF9-D25DA505EAE4}"/>
              </a:ext>
            </a:extLst>
          </p:cNvPr>
          <p:cNvSpPr>
            <a:spLocks noGrp="1"/>
          </p:cNvSpPr>
          <p:nvPr>
            <p:ph type="sldNum" sz="quarter" idx="12"/>
          </p:nvPr>
        </p:nvSpPr>
        <p:spPr/>
        <p:txBody>
          <a:bodyPr/>
          <a:lstStyle/>
          <a:p>
            <a:fld id="{DE006E5C-12E9-419C-94E8-3FE945C12AF0}" type="slidenum">
              <a:rPr lang="en-US" smtClean="0"/>
              <a:t>5</a:t>
            </a:fld>
            <a:endParaRPr lang="en-US"/>
          </a:p>
        </p:txBody>
      </p:sp>
    </p:spTree>
    <p:extLst>
      <p:ext uri="{BB962C8B-B14F-4D97-AF65-F5344CB8AC3E}">
        <p14:creationId xmlns:p14="http://schemas.microsoft.com/office/powerpoint/2010/main" val="41722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“Entire HAVV Dataset”</a:t>
            </a:r>
          </a:p>
        </p:txBody>
      </p:sp>
      <p:sp>
        <p:nvSpPr>
          <p:cNvPr id="3" name="Content Placeholder 2">
            <a:extLst>
              <a:ext uri="{FF2B5EF4-FFF2-40B4-BE49-F238E27FC236}">
                <a16:creationId xmlns:a16="http://schemas.microsoft.com/office/drawing/2014/main" id="{4D84311B-3607-B3AA-3B91-5A6255B74247}"/>
              </a:ext>
            </a:extLst>
          </p:cNvPr>
          <p:cNvSpPr>
            <a:spLocks noGrp="1"/>
          </p:cNvSpPr>
          <p:nvPr>
            <p:ph idx="1"/>
          </p:nvPr>
        </p:nvSpPr>
        <p:spPr>
          <a:xfrm>
            <a:off x="892908" y="1690688"/>
            <a:ext cx="10515600" cy="4351338"/>
          </a:xfrm>
        </p:spPr>
        <p:txBody>
          <a:bodyPr/>
          <a:lstStyle/>
          <a:p>
            <a:pPr marL="0" indent="0">
              <a:buNone/>
            </a:pPr>
            <a:r>
              <a:rPr lang="en-US"/>
              <a:t>https://www.ssa.gov/open/havv/havv-weekly-usage.xlsx</a:t>
            </a:r>
          </a:p>
          <a:p>
            <a:pPr marL="0" indent="0">
              <a:buNone/>
            </a:pPr>
            <a:endParaRPr lang="en-US"/>
          </a:p>
          <a:p>
            <a:r>
              <a:rPr lang="en-US"/>
              <a:t>Excel file has 721 sheets with data for all states back to Jan. 8, 2011</a:t>
            </a:r>
          </a:p>
          <a:p>
            <a:r>
              <a:rPr lang="en-US"/>
              <a:t>Each sheet is a week of data (or yearly totals, or overall total)</a:t>
            </a:r>
          </a:p>
          <a:p>
            <a:r>
              <a:rPr lang="en-US"/>
              <a:t>Very difficult to work with state data across so many Excel sheets!!</a:t>
            </a:r>
          </a:p>
        </p:txBody>
      </p:sp>
      <p:pic>
        <p:nvPicPr>
          <p:cNvPr id="9" name="Picture 8">
            <a:extLst>
              <a:ext uri="{FF2B5EF4-FFF2-40B4-BE49-F238E27FC236}">
                <a16:creationId xmlns:a16="http://schemas.microsoft.com/office/drawing/2014/main" id="{92E2752D-2ECF-BB79-8423-04B9BD5DE837}"/>
              </a:ext>
            </a:extLst>
          </p:cNvPr>
          <p:cNvPicPr>
            <a:picLocks noChangeAspect="1"/>
          </p:cNvPicPr>
          <p:nvPr/>
        </p:nvPicPr>
        <p:blipFill>
          <a:blip r:embed="rId2"/>
          <a:stretch>
            <a:fillRect/>
          </a:stretch>
        </p:blipFill>
        <p:spPr>
          <a:xfrm>
            <a:off x="1291492" y="5485733"/>
            <a:ext cx="9839325" cy="342900"/>
          </a:xfrm>
          <a:prstGeom prst="rect">
            <a:avLst/>
          </a:prstGeom>
        </p:spPr>
      </p:pic>
      <p:pic>
        <p:nvPicPr>
          <p:cNvPr id="11" name="Picture 10">
            <a:extLst>
              <a:ext uri="{FF2B5EF4-FFF2-40B4-BE49-F238E27FC236}">
                <a16:creationId xmlns:a16="http://schemas.microsoft.com/office/drawing/2014/main" id="{F5671F59-353E-FE95-BB7E-F9E074E072B1}"/>
              </a:ext>
            </a:extLst>
          </p:cNvPr>
          <p:cNvPicPr>
            <a:picLocks noChangeAspect="1"/>
          </p:cNvPicPr>
          <p:nvPr/>
        </p:nvPicPr>
        <p:blipFill>
          <a:blip r:embed="rId3"/>
          <a:stretch>
            <a:fillRect/>
          </a:stretch>
        </p:blipFill>
        <p:spPr>
          <a:xfrm>
            <a:off x="345342" y="4879672"/>
            <a:ext cx="10953750" cy="419100"/>
          </a:xfrm>
          <a:prstGeom prst="rect">
            <a:avLst/>
          </a:prstGeom>
        </p:spPr>
      </p:pic>
      <p:sp>
        <p:nvSpPr>
          <p:cNvPr id="13" name="TextBox 12">
            <a:extLst>
              <a:ext uri="{FF2B5EF4-FFF2-40B4-BE49-F238E27FC236}">
                <a16:creationId xmlns:a16="http://schemas.microsoft.com/office/drawing/2014/main" id="{8292B33D-A096-2C1B-67B0-48F989A4DE3F}"/>
              </a:ext>
            </a:extLst>
          </p:cNvPr>
          <p:cNvSpPr txBox="1"/>
          <p:nvPr/>
        </p:nvSpPr>
        <p:spPr>
          <a:xfrm>
            <a:off x="3742231" y="4303464"/>
            <a:ext cx="3800592" cy="369332"/>
          </a:xfrm>
          <a:prstGeom prst="rect">
            <a:avLst/>
          </a:prstGeom>
          <a:noFill/>
        </p:spPr>
        <p:txBody>
          <a:bodyPr wrap="none" rtlCol="0">
            <a:spAutoFit/>
          </a:bodyPr>
          <a:lstStyle/>
          <a:p>
            <a:r>
              <a:rPr lang="en-US">
                <a:solidFill>
                  <a:srgbClr val="0070C0"/>
                </a:solidFill>
              </a:rPr>
              <a:t>Current week of data is the third sheet</a:t>
            </a:r>
          </a:p>
        </p:txBody>
      </p:sp>
      <p:cxnSp>
        <p:nvCxnSpPr>
          <p:cNvPr id="15" name="Straight Arrow Connector 14">
            <a:extLst>
              <a:ext uri="{FF2B5EF4-FFF2-40B4-BE49-F238E27FC236}">
                <a16:creationId xmlns:a16="http://schemas.microsoft.com/office/drawing/2014/main" id="{BB44885B-AF16-6C36-6A36-A6D0AE0B2896}"/>
              </a:ext>
            </a:extLst>
          </p:cNvPr>
          <p:cNvCxnSpPr/>
          <p:nvPr/>
        </p:nvCxnSpPr>
        <p:spPr>
          <a:xfrm>
            <a:off x="3677138" y="4346060"/>
            <a:ext cx="0" cy="45329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EA921C-87B1-E7D3-417C-856D487E2227}"/>
              </a:ext>
            </a:extLst>
          </p:cNvPr>
          <p:cNvSpPr txBox="1"/>
          <p:nvPr/>
        </p:nvSpPr>
        <p:spPr>
          <a:xfrm>
            <a:off x="661114" y="5350340"/>
            <a:ext cx="463588" cy="369332"/>
          </a:xfrm>
          <a:prstGeom prst="rect">
            <a:avLst/>
          </a:prstGeom>
          <a:noFill/>
        </p:spPr>
        <p:txBody>
          <a:bodyPr wrap="none" rtlCol="0">
            <a:spAutoFit/>
          </a:bodyPr>
          <a:lstStyle/>
          <a:p>
            <a:r>
              <a:rPr lang="en-US"/>
              <a:t>. . .</a:t>
            </a:r>
          </a:p>
        </p:txBody>
      </p:sp>
      <p:sp>
        <p:nvSpPr>
          <p:cNvPr id="4" name="Slide Number Placeholder 3">
            <a:extLst>
              <a:ext uri="{FF2B5EF4-FFF2-40B4-BE49-F238E27FC236}">
                <a16:creationId xmlns:a16="http://schemas.microsoft.com/office/drawing/2014/main" id="{D3616D3B-CBB5-40E0-1D63-A0B109880D61}"/>
              </a:ext>
            </a:extLst>
          </p:cNvPr>
          <p:cNvSpPr>
            <a:spLocks noGrp="1"/>
          </p:cNvSpPr>
          <p:nvPr>
            <p:ph type="sldNum" sz="quarter" idx="12"/>
          </p:nvPr>
        </p:nvSpPr>
        <p:spPr/>
        <p:txBody>
          <a:bodyPr/>
          <a:lstStyle/>
          <a:p>
            <a:fld id="{DE006E5C-12E9-419C-94E8-3FE945C12AF0}" type="slidenum">
              <a:rPr lang="en-US" smtClean="0"/>
              <a:t>6</a:t>
            </a:fld>
            <a:endParaRPr lang="en-US"/>
          </a:p>
        </p:txBody>
      </p:sp>
      <p:sp>
        <p:nvSpPr>
          <p:cNvPr id="5" name="Rectangle 4">
            <a:extLst>
              <a:ext uri="{FF2B5EF4-FFF2-40B4-BE49-F238E27FC236}">
                <a16:creationId xmlns:a16="http://schemas.microsoft.com/office/drawing/2014/main" id="{78087672-D721-9FC3-1DB6-15F284AAE971}"/>
              </a:ext>
            </a:extLst>
          </p:cNvPr>
          <p:cNvSpPr/>
          <p:nvPr/>
        </p:nvSpPr>
        <p:spPr>
          <a:xfrm>
            <a:off x="3090610" y="4799353"/>
            <a:ext cx="1209531" cy="55098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0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F6EE4-39A0-F149-694C-F1350DB57E96}"/>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Sample HAVV sheet for 2024-07-13</a:t>
            </a:r>
            <a:br>
              <a:rPr lang="en-US" b="1">
                <a:solidFill>
                  <a:srgbClr val="0070C0"/>
                </a:solidFill>
              </a:rPr>
            </a:br>
            <a:r>
              <a:rPr lang="en-US" sz="2400" b="1">
                <a:solidFill>
                  <a:srgbClr val="0070C0"/>
                </a:solidFill>
              </a:rPr>
              <a:t>One of 721 sheets</a:t>
            </a:r>
          </a:p>
        </p:txBody>
      </p:sp>
      <p:pic>
        <p:nvPicPr>
          <p:cNvPr id="6" name="Picture 5">
            <a:extLst>
              <a:ext uri="{FF2B5EF4-FFF2-40B4-BE49-F238E27FC236}">
                <a16:creationId xmlns:a16="http://schemas.microsoft.com/office/drawing/2014/main" id="{2AF9D36D-EFC8-EF74-DC00-FFE7610788AA}"/>
              </a:ext>
            </a:extLst>
          </p:cNvPr>
          <p:cNvPicPr>
            <a:picLocks noChangeAspect="1"/>
          </p:cNvPicPr>
          <p:nvPr/>
        </p:nvPicPr>
        <p:blipFill>
          <a:blip r:embed="rId3"/>
          <a:stretch>
            <a:fillRect/>
          </a:stretch>
        </p:blipFill>
        <p:spPr>
          <a:xfrm>
            <a:off x="384908" y="1628775"/>
            <a:ext cx="10515600" cy="3600450"/>
          </a:xfrm>
          <a:prstGeom prst="rect">
            <a:avLst/>
          </a:prstGeom>
        </p:spPr>
      </p:pic>
      <p:sp>
        <p:nvSpPr>
          <p:cNvPr id="7" name="TextBox 6">
            <a:extLst>
              <a:ext uri="{FF2B5EF4-FFF2-40B4-BE49-F238E27FC236}">
                <a16:creationId xmlns:a16="http://schemas.microsoft.com/office/drawing/2014/main" id="{64B3A823-B929-79CC-8D12-CA975C66F654}"/>
              </a:ext>
            </a:extLst>
          </p:cNvPr>
          <p:cNvSpPr txBox="1"/>
          <p:nvPr/>
        </p:nvSpPr>
        <p:spPr>
          <a:xfrm>
            <a:off x="384908" y="5295633"/>
            <a:ext cx="463588" cy="369332"/>
          </a:xfrm>
          <a:prstGeom prst="rect">
            <a:avLst/>
          </a:prstGeom>
          <a:noFill/>
        </p:spPr>
        <p:txBody>
          <a:bodyPr wrap="none" rtlCol="0">
            <a:spAutoFit/>
          </a:bodyPr>
          <a:lstStyle/>
          <a:p>
            <a:r>
              <a:rPr lang="en-US"/>
              <a:t>. . .</a:t>
            </a:r>
          </a:p>
        </p:txBody>
      </p:sp>
      <p:pic>
        <p:nvPicPr>
          <p:cNvPr id="9" name="Picture 8">
            <a:extLst>
              <a:ext uri="{FF2B5EF4-FFF2-40B4-BE49-F238E27FC236}">
                <a16:creationId xmlns:a16="http://schemas.microsoft.com/office/drawing/2014/main" id="{E1FBE94D-3C8B-5CD8-496F-036234E84502}"/>
              </a:ext>
            </a:extLst>
          </p:cNvPr>
          <p:cNvPicPr>
            <a:picLocks noChangeAspect="1"/>
          </p:cNvPicPr>
          <p:nvPr/>
        </p:nvPicPr>
        <p:blipFill>
          <a:blip r:embed="rId4"/>
          <a:stretch>
            <a:fillRect/>
          </a:stretch>
        </p:blipFill>
        <p:spPr>
          <a:xfrm>
            <a:off x="384908" y="5816600"/>
            <a:ext cx="10591800" cy="676275"/>
          </a:xfrm>
          <a:prstGeom prst="rect">
            <a:avLst/>
          </a:prstGeom>
        </p:spPr>
      </p:pic>
      <p:sp>
        <p:nvSpPr>
          <p:cNvPr id="2" name="Slide Number Placeholder 1">
            <a:extLst>
              <a:ext uri="{FF2B5EF4-FFF2-40B4-BE49-F238E27FC236}">
                <a16:creationId xmlns:a16="http://schemas.microsoft.com/office/drawing/2014/main" id="{1E261803-0D05-6683-7A96-FBAE8E806899}"/>
              </a:ext>
            </a:extLst>
          </p:cNvPr>
          <p:cNvSpPr>
            <a:spLocks noGrp="1"/>
          </p:cNvSpPr>
          <p:nvPr>
            <p:ph type="sldNum" sz="quarter" idx="12"/>
          </p:nvPr>
        </p:nvSpPr>
        <p:spPr/>
        <p:txBody>
          <a:bodyPr/>
          <a:lstStyle/>
          <a:p>
            <a:fld id="{DE006E5C-12E9-419C-94E8-3FE945C12AF0}" type="slidenum">
              <a:rPr lang="en-US" smtClean="0"/>
              <a:t>7</a:t>
            </a:fld>
            <a:endParaRPr lang="en-US"/>
          </a:p>
        </p:txBody>
      </p:sp>
      <p:sp>
        <p:nvSpPr>
          <p:cNvPr id="10" name="TextBox 9">
            <a:extLst>
              <a:ext uri="{FF2B5EF4-FFF2-40B4-BE49-F238E27FC236}">
                <a16:creationId xmlns:a16="http://schemas.microsoft.com/office/drawing/2014/main" id="{8B65AF07-7E7E-34C6-27F4-C7F4E03DBCAF}"/>
              </a:ext>
            </a:extLst>
          </p:cNvPr>
          <p:cNvSpPr txBox="1"/>
          <p:nvPr/>
        </p:nvSpPr>
        <p:spPr>
          <a:xfrm>
            <a:off x="7435503" y="327371"/>
            <a:ext cx="4200765"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How to find data breakdowns with a state?</a:t>
            </a:r>
          </a:p>
        </p:txBody>
      </p:sp>
      <p:sp>
        <p:nvSpPr>
          <p:cNvPr id="11" name="Rectangle 10">
            <a:extLst>
              <a:ext uri="{FF2B5EF4-FFF2-40B4-BE49-F238E27FC236}">
                <a16:creationId xmlns:a16="http://schemas.microsoft.com/office/drawing/2014/main" id="{2FF5103C-2241-63A3-C12F-B1BCE1E4C6E6}"/>
              </a:ext>
            </a:extLst>
          </p:cNvPr>
          <p:cNvSpPr/>
          <p:nvPr/>
        </p:nvSpPr>
        <p:spPr>
          <a:xfrm>
            <a:off x="2489248" y="1845627"/>
            <a:ext cx="126720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50AD04-9D6A-D1ED-87F9-C8AE44C52D04}"/>
              </a:ext>
            </a:extLst>
          </p:cNvPr>
          <p:cNvSpPr/>
          <p:nvPr/>
        </p:nvSpPr>
        <p:spPr>
          <a:xfrm>
            <a:off x="4998511" y="1837272"/>
            <a:ext cx="878760"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F39FE-3F13-3D6C-8FF4-1899A11B1366}"/>
              </a:ext>
            </a:extLst>
          </p:cNvPr>
          <p:cNvSpPr/>
          <p:nvPr/>
        </p:nvSpPr>
        <p:spPr>
          <a:xfrm>
            <a:off x="7315200" y="1845627"/>
            <a:ext cx="1000074"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872911-13A7-C278-5A72-C3C758C7BE81}"/>
              </a:ext>
            </a:extLst>
          </p:cNvPr>
          <p:cNvSpPr/>
          <p:nvPr/>
        </p:nvSpPr>
        <p:spPr>
          <a:xfrm>
            <a:off x="9100062" y="1840116"/>
            <a:ext cx="96663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81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“First Look” Notebook:  Download, Explore</a:t>
            </a:r>
          </a:p>
        </p:txBody>
      </p:sp>
      <p:sp>
        <p:nvSpPr>
          <p:cNvPr id="7" name="TextBox 6">
            <a:extLst>
              <a:ext uri="{FF2B5EF4-FFF2-40B4-BE49-F238E27FC236}">
                <a16:creationId xmlns:a16="http://schemas.microsoft.com/office/drawing/2014/main" id="{8E8BEA1D-7400-8171-7130-F42E87FBF504}"/>
              </a:ext>
            </a:extLst>
          </p:cNvPr>
          <p:cNvSpPr txBox="1"/>
          <p:nvPr/>
        </p:nvSpPr>
        <p:spPr>
          <a:xfrm>
            <a:off x="838200" y="1506022"/>
            <a:ext cx="9585960" cy="369332"/>
          </a:xfrm>
          <a:prstGeom prst="rect">
            <a:avLst/>
          </a:prstGeom>
          <a:noFill/>
        </p:spPr>
        <p:txBody>
          <a:bodyPr wrap="square" rtlCol="0">
            <a:spAutoFit/>
          </a:bodyPr>
          <a:lstStyle/>
          <a:p>
            <a:r>
              <a:rPr lang="en-US"/>
              <a:t>Download and archive HAVV file using RStudio notebook.  Explore data problems.</a:t>
            </a:r>
          </a:p>
        </p:txBody>
      </p:sp>
      <p:pic>
        <p:nvPicPr>
          <p:cNvPr id="10" name="Picture 9">
            <a:extLst>
              <a:ext uri="{FF2B5EF4-FFF2-40B4-BE49-F238E27FC236}">
                <a16:creationId xmlns:a16="http://schemas.microsoft.com/office/drawing/2014/main" id="{AEADFEA1-DA4E-1858-BC53-C89C80DA8DC4}"/>
              </a:ext>
            </a:extLst>
          </p:cNvPr>
          <p:cNvPicPr>
            <a:picLocks noChangeAspect="1"/>
          </p:cNvPicPr>
          <p:nvPr/>
        </p:nvPicPr>
        <p:blipFill>
          <a:blip r:embed="rId2"/>
          <a:stretch>
            <a:fillRect/>
          </a:stretch>
        </p:blipFill>
        <p:spPr>
          <a:xfrm>
            <a:off x="940526" y="1915307"/>
            <a:ext cx="7639594" cy="3067340"/>
          </a:xfrm>
          <a:prstGeom prst="rect">
            <a:avLst/>
          </a:prstGeom>
        </p:spPr>
      </p:pic>
      <p:pic>
        <p:nvPicPr>
          <p:cNvPr id="17" name="Picture 16">
            <a:extLst>
              <a:ext uri="{FF2B5EF4-FFF2-40B4-BE49-F238E27FC236}">
                <a16:creationId xmlns:a16="http://schemas.microsoft.com/office/drawing/2014/main" id="{2E3B079A-697C-68E3-00C4-ECDF955C3B83}"/>
              </a:ext>
            </a:extLst>
          </p:cNvPr>
          <p:cNvPicPr>
            <a:picLocks noChangeAspect="1"/>
          </p:cNvPicPr>
          <p:nvPr/>
        </p:nvPicPr>
        <p:blipFill>
          <a:blip r:embed="rId3"/>
          <a:stretch>
            <a:fillRect/>
          </a:stretch>
        </p:blipFill>
        <p:spPr>
          <a:xfrm>
            <a:off x="940526" y="5282119"/>
            <a:ext cx="4787957" cy="1411043"/>
          </a:xfrm>
          <a:prstGeom prst="rect">
            <a:avLst/>
          </a:prstGeom>
        </p:spPr>
      </p:pic>
      <p:pic>
        <p:nvPicPr>
          <p:cNvPr id="19" name="Picture 18">
            <a:extLst>
              <a:ext uri="{FF2B5EF4-FFF2-40B4-BE49-F238E27FC236}">
                <a16:creationId xmlns:a16="http://schemas.microsoft.com/office/drawing/2014/main" id="{854C2CA4-C0B1-F625-8E7A-3E96304FAC34}"/>
              </a:ext>
            </a:extLst>
          </p:cNvPr>
          <p:cNvPicPr>
            <a:picLocks noChangeAspect="1"/>
          </p:cNvPicPr>
          <p:nvPr/>
        </p:nvPicPr>
        <p:blipFill>
          <a:blip r:embed="rId4"/>
          <a:stretch>
            <a:fillRect/>
          </a:stretch>
        </p:blipFill>
        <p:spPr>
          <a:xfrm>
            <a:off x="8314508" y="5579426"/>
            <a:ext cx="3119982" cy="991826"/>
          </a:xfrm>
          <a:prstGeom prst="rect">
            <a:avLst/>
          </a:prstGeom>
        </p:spPr>
      </p:pic>
      <p:sp>
        <p:nvSpPr>
          <p:cNvPr id="20" name="TextBox 19">
            <a:extLst>
              <a:ext uri="{FF2B5EF4-FFF2-40B4-BE49-F238E27FC236}">
                <a16:creationId xmlns:a16="http://schemas.microsoft.com/office/drawing/2014/main" id="{4E86F177-DFA6-D51A-C119-4742B88FF50A}"/>
              </a:ext>
            </a:extLst>
          </p:cNvPr>
          <p:cNvSpPr txBox="1"/>
          <p:nvPr/>
        </p:nvSpPr>
        <p:spPr>
          <a:xfrm>
            <a:off x="6664313" y="5846544"/>
            <a:ext cx="1650195" cy="646331"/>
          </a:xfrm>
          <a:prstGeom prst="rect">
            <a:avLst/>
          </a:prstGeom>
          <a:noFill/>
        </p:spPr>
        <p:txBody>
          <a:bodyPr wrap="none" rtlCol="0">
            <a:spAutoFit/>
          </a:bodyPr>
          <a:lstStyle/>
          <a:p>
            <a:pPr algn="r"/>
            <a:r>
              <a:rPr lang="en-US"/>
              <a:t>Download code</a:t>
            </a:r>
            <a:br>
              <a:rPr lang="en-US"/>
            </a:br>
            <a:r>
              <a:rPr lang="en-US"/>
              <a:t>and files:</a:t>
            </a:r>
          </a:p>
        </p:txBody>
      </p:sp>
      <p:pic>
        <p:nvPicPr>
          <p:cNvPr id="1028" name="Picture 4" descr="R">
            <a:extLst>
              <a:ext uri="{FF2B5EF4-FFF2-40B4-BE49-F238E27FC236}">
                <a16:creationId xmlns:a16="http://schemas.microsoft.com/office/drawing/2014/main" id="{BEFCB900-DBA0-28F0-D137-193CF6E8A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851" y="2509684"/>
            <a:ext cx="1047489" cy="811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R &amp; Data">
            <a:extLst>
              <a:ext uri="{FF2B5EF4-FFF2-40B4-BE49-F238E27FC236}">
                <a16:creationId xmlns:a16="http://schemas.microsoft.com/office/drawing/2014/main" id="{FBAEB13E-12F6-C294-4E50-8632B9E98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9975" y="3429000"/>
            <a:ext cx="1000427" cy="11639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C72D7C7-343B-9C7C-9B38-90020EBD57D1}"/>
              </a:ext>
            </a:extLst>
          </p:cNvPr>
          <p:cNvSpPr txBox="1"/>
          <p:nvPr/>
        </p:nvSpPr>
        <p:spPr>
          <a:xfrm>
            <a:off x="9568273" y="1875354"/>
            <a:ext cx="1866217" cy="646331"/>
          </a:xfrm>
          <a:prstGeom prst="rect">
            <a:avLst/>
          </a:prstGeom>
          <a:noFill/>
        </p:spPr>
        <p:txBody>
          <a:bodyPr wrap="none" rtlCol="0">
            <a:spAutoFit/>
          </a:bodyPr>
          <a:lstStyle/>
          <a:p>
            <a:r>
              <a:rPr lang="en-US"/>
              <a:t>Free, open source</a:t>
            </a:r>
          </a:p>
          <a:p>
            <a:r>
              <a:rPr lang="en-US"/>
              <a:t>data science tools</a:t>
            </a:r>
          </a:p>
        </p:txBody>
      </p:sp>
      <p:sp>
        <p:nvSpPr>
          <p:cNvPr id="22" name="Rectangle 21">
            <a:extLst>
              <a:ext uri="{FF2B5EF4-FFF2-40B4-BE49-F238E27FC236}">
                <a16:creationId xmlns:a16="http://schemas.microsoft.com/office/drawing/2014/main" id="{8F440B45-B404-3900-C292-ADA4028ACB8E}"/>
              </a:ext>
            </a:extLst>
          </p:cNvPr>
          <p:cNvSpPr/>
          <p:nvPr/>
        </p:nvSpPr>
        <p:spPr>
          <a:xfrm>
            <a:off x="9508210" y="1875354"/>
            <a:ext cx="2107770" cy="2873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2310C06-BE88-71AB-CBF0-BB7F69002DB3}"/>
              </a:ext>
            </a:extLst>
          </p:cNvPr>
          <p:cNvSpPr>
            <a:spLocks noGrp="1"/>
          </p:cNvSpPr>
          <p:nvPr>
            <p:ph type="sldNum" sz="quarter" idx="12"/>
          </p:nvPr>
        </p:nvSpPr>
        <p:spPr/>
        <p:txBody>
          <a:bodyPr/>
          <a:lstStyle/>
          <a:p>
            <a:fld id="{DE006E5C-12E9-419C-94E8-3FE945C12AF0}" type="slidenum">
              <a:rPr lang="en-US" smtClean="0"/>
              <a:t>8</a:t>
            </a:fld>
            <a:endParaRPr lang="en-US"/>
          </a:p>
        </p:txBody>
      </p:sp>
    </p:spTree>
    <p:extLst>
      <p:ext uri="{BB962C8B-B14F-4D97-AF65-F5344CB8AC3E}">
        <p14:creationId xmlns:p14="http://schemas.microsoft.com/office/powerpoint/2010/main" val="42294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6"/>
            <a:ext cx="10515600" cy="1268820"/>
          </a:xfrm>
        </p:spPr>
        <p:txBody>
          <a:bodyPr/>
          <a:lstStyle/>
          <a:p>
            <a:r>
              <a:rPr lang="en-US" sz="2400" b="1">
                <a:solidFill>
                  <a:srgbClr val="0070C0"/>
                </a:solidFill>
              </a:rPr>
              <a:t>Help America Vote Verification Data</a:t>
            </a:r>
            <a:br>
              <a:rPr lang="en-US"/>
            </a:br>
            <a:r>
              <a:rPr lang="en-US" b="1">
                <a:solidFill>
                  <a:srgbClr val="0070C0"/>
                </a:solidFill>
              </a:rPr>
              <a:t>Notebook is mix of R code and documentation</a:t>
            </a:r>
          </a:p>
        </p:txBody>
      </p:sp>
      <p:pic>
        <p:nvPicPr>
          <p:cNvPr id="7" name="Picture 6">
            <a:extLst>
              <a:ext uri="{FF2B5EF4-FFF2-40B4-BE49-F238E27FC236}">
                <a16:creationId xmlns:a16="http://schemas.microsoft.com/office/drawing/2014/main" id="{A96ECCD9-30BB-DDE7-2DA5-AAD1F3E6A22A}"/>
              </a:ext>
            </a:extLst>
          </p:cNvPr>
          <p:cNvPicPr>
            <a:picLocks noChangeAspect="1"/>
          </p:cNvPicPr>
          <p:nvPr/>
        </p:nvPicPr>
        <p:blipFill>
          <a:blip r:embed="rId2"/>
          <a:stretch>
            <a:fillRect/>
          </a:stretch>
        </p:blipFill>
        <p:spPr>
          <a:xfrm>
            <a:off x="687424" y="1822378"/>
            <a:ext cx="9558215" cy="4482927"/>
          </a:xfrm>
          <a:prstGeom prst="rect">
            <a:avLst/>
          </a:prstGeom>
        </p:spPr>
      </p:pic>
      <p:sp>
        <p:nvSpPr>
          <p:cNvPr id="2" name="Slide Number Placeholder 1">
            <a:extLst>
              <a:ext uri="{FF2B5EF4-FFF2-40B4-BE49-F238E27FC236}">
                <a16:creationId xmlns:a16="http://schemas.microsoft.com/office/drawing/2014/main" id="{03D55A65-7E52-6213-3897-4E42E5D2F10B}"/>
              </a:ext>
            </a:extLst>
          </p:cNvPr>
          <p:cNvSpPr>
            <a:spLocks noGrp="1"/>
          </p:cNvSpPr>
          <p:nvPr>
            <p:ph type="sldNum" sz="quarter" idx="12"/>
          </p:nvPr>
        </p:nvSpPr>
        <p:spPr/>
        <p:txBody>
          <a:bodyPr/>
          <a:lstStyle/>
          <a:p>
            <a:fld id="{DE006E5C-12E9-419C-94E8-3FE945C12AF0}" type="slidenum">
              <a:rPr lang="en-US" smtClean="0"/>
              <a:t>9</a:t>
            </a:fld>
            <a:endParaRPr lang="en-US"/>
          </a:p>
        </p:txBody>
      </p:sp>
      <p:sp>
        <p:nvSpPr>
          <p:cNvPr id="8" name="Rectangle 7">
            <a:extLst>
              <a:ext uri="{FF2B5EF4-FFF2-40B4-BE49-F238E27FC236}">
                <a16:creationId xmlns:a16="http://schemas.microsoft.com/office/drawing/2014/main" id="{5D72F220-888A-5F9C-C4D2-B7F3BD39E4A2}"/>
              </a:ext>
            </a:extLst>
          </p:cNvPr>
          <p:cNvSpPr/>
          <p:nvPr/>
        </p:nvSpPr>
        <p:spPr>
          <a:xfrm>
            <a:off x="1055144" y="2448192"/>
            <a:ext cx="9102110" cy="30767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DAF72-C42B-F3EC-F022-D8637A1A55FF}"/>
              </a:ext>
            </a:extLst>
          </p:cNvPr>
          <p:cNvSpPr/>
          <p:nvPr/>
        </p:nvSpPr>
        <p:spPr>
          <a:xfrm>
            <a:off x="1055144" y="3207473"/>
            <a:ext cx="9102110" cy="310896"/>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ACF818-F958-E5BC-136B-AEE3F35FC710}"/>
              </a:ext>
            </a:extLst>
          </p:cNvPr>
          <p:cNvSpPr/>
          <p:nvPr/>
        </p:nvSpPr>
        <p:spPr>
          <a:xfrm>
            <a:off x="1055144" y="4437026"/>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A7BEEF-2051-264A-6CDD-F3B283C6D7A4}"/>
              </a:ext>
            </a:extLst>
          </p:cNvPr>
          <p:cNvSpPr/>
          <p:nvPr/>
        </p:nvSpPr>
        <p:spPr>
          <a:xfrm>
            <a:off x="1055144" y="5371165"/>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37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980</Words>
  <Application>Microsoft Office PowerPoint</Application>
  <PresentationFormat>Widescreen</PresentationFormat>
  <Paragraphs>129</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var(--font_family_headings, var(--font_family_headings_preset, var(--font-family-title)))</vt:lpstr>
      <vt:lpstr>Office Theme</vt:lpstr>
      <vt:lpstr>Analysis of HAVV Data Technical Details</vt:lpstr>
      <vt:lpstr>Analysis of HAVV Data</vt:lpstr>
      <vt:lpstr>HAVV Background: Conceptual Process</vt:lpstr>
      <vt:lpstr>HAVV Background: Conceptual Process</vt:lpstr>
      <vt:lpstr>Help America Vote Verification (HAVV) Data</vt:lpstr>
      <vt:lpstr>Help America Vote Verification Data “Entire HAVV Dataset”</vt:lpstr>
      <vt:lpstr>Help America Vote Verification Data Sample HAVV sheet for 2024-07-13 One of 721 sheets</vt:lpstr>
      <vt:lpstr>Help America Vote Verification Data “First Look” Notebook:  Download, Explore</vt:lpstr>
      <vt:lpstr>Help America Vote Verification Data Notebook is mix of R code and documentation</vt:lpstr>
      <vt:lpstr>Help America Vote Verification Data More usable state data One data sheet instead of data spread over 721 sheets</vt:lpstr>
      <vt:lpstr>Help America Vote Verification Data “First Look” Notebook</vt:lpstr>
      <vt:lpstr>Help America Vote Verification Data Parameterized Reports:  Driver &amp; Template</vt:lpstr>
      <vt:lpstr>Help America Vote Verification Data HAVV Data File by State:  Arizona</vt:lpstr>
      <vt:lpstr>Help America Vote Verification Data HAVV Charts by State</vt:lpstr>
      <vt:lpstr>Online GitHub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c:creator>
  <cp:lastModifiedBy>e</cp:lastModifiedBy>
  <cp:revision>11</cp:revision>
  <dcterms:created xsi:type="dcterms:W3CDTF">2024-07-20T05:06:15Z</dcterms:created>
  <dcterms:modified xsi:type="dcterms:W3CDTF">2024-07-23T20:31:11Z</dcterms:modified>
</cp:coreProperties>
</file>