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7" r:id="rId3"/>
    <p:sldId id="259" r:id="rId4"/>
    <p:sldId id="260" r:id="rId5"/>
    <p:sldId id="281" r:id="rId6"/>
    <p:sldId id="264" r:id="rId7"/>
    <p:sldId id="282" r:id="rId8"/>
    <p:sldId id="263" r:id="rId9"/>
    <p:sldId id="268" r:id="rId10"/>
    <p:sldId id="269" r:id="rId11"/>
    <p:sldId id="270" r:id="rId12"/>
    <p:sldId id="312" r:id="rId13"/>
    <p:sldId id="262" r:id="rId14"/>
    <p:sldId id="271" r:id="rId15"/>
    <p:sldId id="287" r:id="rId16"/>
    <p:sldId id="288" r:id="rId17"/>
    <p:sldId id="273" r:id="rId18"/>
    <p:sldId id="274" r:id="rId19"/>
    <p:sldId id="275" r:id="rId20"/>
    <p:sldId id="276" r:id="rId21"/>
    <p:sldId id="280" r:id="rId22"/>
    <p:sldId id="283" r:id="rId23"/>
    <p:sldId id="311" r:id="rId24"/>
    <p:sldId id="286" r:id="rId25"/>
    <p:sldId id="266" r:id="rId26"/>
    <p:sldId id="279" r:id="rId27"/>
    <p:sldId id="278" r:id="rId28"/>
    <p:sldId id="285" r:id="rId29"/>
    <p:sldId id="291" r:id="rId30"/>
    <p:sldId id="290" r:id="rId31"/>
    <p:sldId id="289" r:id="rId32"/>
    <p:sldId id="292" r:id="rId33"/>
    <p:sldId id="293" r:id="rId34"/>
    <p:sldId id="294" r:id="rId35"/>
    <p:sldId id="261" r:id="rId36"/>
    <p:sldId id="295" r:id="rId37"/>
    <p:sldId id="296" r:id="rId38"/>
    <p:sldId id="299" r:id="rId39"/>
    <p:sldId id="301" r:id="rId40"/>
    <p:sldId id="300" r:id="rId41"/>
    <p:sldId id="302" r:id="rId42"/>
    <p:sldId id="303" r:id="rId43"/>
    <p:sldId id="304" r:id="rId44"/>
    <p:sldId id="305" r:id="rId45"/>
    <p:sldId id="306" r:id="rId46"/>
    <p:sldId id="308" r:id="rId47"/>
    <p:sldId id="307" r:id="rId48"/>
    <p:sldId id="310" r:id="rId49"/>
    <p:sldId id="309" r:id="rId50"/>
    <p:sldId id="25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 varScale="1">
        <p:scale>
          <a:sx n="167" d="100"/>
          <a:sy n="167" d="100"/>
        </p:scale>
        <p:origin x="116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0" d="100"/>
          <a:sy n="170" d="100"/>
        </p:scale>
        <p:origin x="3084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E9DE-B6A5-4693-BBF6-DED94E901DA7}" type="datetimeFigureOut">
              <a:rPr lang="en-US" smtClean="0"/>
              <a:t>2019-02-07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C121-B68A-4CE6-8253-0086FDA7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518C-1553-4DD9-A047-EE4D7A2E79E7}" type="datetimeFigureOut">
              <a:rPr lang="en-US" smtClean="0"/>
              <a:t>2019-02-07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C5B1-8A57-4464-9F5C-6957F358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C5B1-8A57-4464-9F5C-6957F358D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83F-0B46-432D-BB60-49DCC572BBF1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605-7496-482B-ACEB-2A61960F738E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7CF8-FD43-4188-9D4D-B53209D09F7A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C19-F6EB-4A2D-B966-BF6A960B015F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1C70-297F-409D-BBB6-94038A03A326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65AC-4622-4765-B536-D4038DE5DE96}" type="datetime1">
              <a:rPr lang="en-US" smtClean="0"/>
              <a:t>2019-02-07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021D-8AB1-4D37-88FB-85406F872FB7}" type="datetime1">
              <a:rPr lang="en-US" smtClean="0"/>
              <a:t>2019-02-07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DD19-3827-47CD-B6D0-27743ADE37DB}" type="datetime1">
              <a:rPr lang="en-US" smtClean="0"/>
              <a:t>2019-02-07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74D6-D31B-4419-BB1A-C4F8301CC367}" type="datetime1">
              <a:rPr lang="en-US" smtClean="0"/>
              <a:t>2019-02-07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E090-2A24-40DC-BE13-50783A755B59}" type="datetime1">
              <a:rPr lang="en-US" smtClean="0"/>
              <a:t>2019-02-07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F446-8FC2-42CE-8E81-F635E52BF202}" type="datetime1">
              <a:rPr lang="en-US" smtClean="0"/>
              <a:t>2019-02-07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7F3C-C6FF-4675-908C-CFF382DA55F2}" type="datetime1">
              <a:rPr lang="en-US" smtClean="0"/>
              <a:t>2019-02-07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mimic.physionet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imic.physionet.org/tutorials/intro-to-mimic-ii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cran.r-project.org/web/packages/kableExtra/vignettes/awesome_table_in_html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resources.rstudio.com/rstudio-conf-2019/lazy-evaluation" TargetMode="Externa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count-big-transact-sql?view=sql-server-2017" TargetMode="External"/><Relationship Id="rId4" Type="http://schemas.openxmlformats.org/officeDocument/2006/relationships/hyperlink" Target="https://www.techonthenet.com/postgresql/functions/date_part.ph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rlGlynn/MIMIC-III-Exploration" TargetMode="External"/><Relationship Id="rId2" Type="http://schemas.openxmlformats.org/officeDocument/2006/relationships/hyperlink" Target="https://github.com/EarlGlynn/MIMIC-III-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mit-lcp.github.io/mimic-schema-spy/tables/patien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mit-lcp.github.io/mimic-schema-spy/tables/patient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mimic.physionet.org/mimictables/patient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35" TargetMode="External"/><Relationship Id="rId2" Type="http://schemas.openxmlformats.org/officeDocument/2006/relationships/hyperlink" Target="https://mimic.physion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sdata201635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imic.physionet.org/gettingstarted/acc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hhs.gov/hipaa/for-professionals/privacy/special-topics/de-identification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imic.physionet.org/gettingstarted/dbsetu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023584" cy="2438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Exploring MIMIC-III Critical Care Data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Using Postgres/</a:t>
            </a:r>
            <a:r>
              <a:rPr lang="en-US" sz="3200" dirty="0" err="1" smtClean="0">
                <a:solidFill>
                  <a:srgbClr val="0070C0"/>
                </a:solidFill>
              </a:rPr>
              <a:t>tidyverse</a:t>
            </a:r>
            <a:r>
              <a:rPr lang="en-US" sz="3200" dirty="0" smtClean="0">
                <a:solidFill>
                  <a:srgbClr val="0070C0"/>
                </a:solidFill>
              </a:rPr>
              <a:t>/</a:t>
            </a:r>
            <a:r>
              <a:rPr lang="en-US" sz="3200" dirty="0" err="1" smtClean="0">
                <a:solidFill>
                  <a:srgbClr val="0070C0"/>
                </a:solidFill>
              </a:rPr>
              <a:t>dbplyr</a:t>
            </a:r>
            <a:r>
              <a:rPr lang="en-US" sz="3200" dirty="0" smtClean="0">
                <a:solidFill>
                  <a:srgbClr val="0070C0"/>
                </a:solidFill>
              </a:rPr>
              <a:t>/</a:t>
            </a:r>
            <a:r>
              <a:rPr lang="en-US" sz="3200" dirty="0" err="1" smtClean="0">
                <a:solidFill>
                  <a:srgbClr val="0070C0"/>
                </a:solidFill>
              </a:rPr>
              <a:t>dplyr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Earl F Glynn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2019-02-09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12" y="4419600"/>
            <a:ext cx="3626776" cy="40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438400"/>
            <a:ext cx="4454448" cy="12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040-Load-MIMIC-into-PostgreSQL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2159163"/>
            <a:ext cx="8458200" cy="3867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 Database Driver Packages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99229"/>
            <a:ext cx="421005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0" y="4719207"/>
            <a:ext cx="2109788" cy="53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90" y="5430324"/>
            <a:ext cx="2762250" cy="3524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09600" y="2969402"/>
            <a:ext cx="1066800" cy="106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97574"/>
            <a:ext cx="2324647" cy="278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220" y="6125517"/>
            <a:ext cx="398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040-Load-MIMIC-into-PostgreSQL/MIMIC-III-First-Look*.html</a:t>
            </a:r>
          </a:p>
          <a:p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828800"/>
            <a:ext cx="3733800" cy="3002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5312828"/>
            <a:ext cx="5649579" cy="732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5268" y="5047970"/>
            <a:ext cx="40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ate/time problem (discussed later)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09482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“Hide” in file .</a:t>
            </a:r>
            <a:r>
              <a:rPr lang="en-US" sz="1200" dirty="0" err="1" smtClean="0"/>
              <a:t>Renviron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9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 Database Driver Packages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99229"/>
            <a:ext cx="421005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38" y="4871029"/>
            <a:ext cx="3962400" cy="1400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20" y="6125517"/>
            <a:ext cx="398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040-Load-MIMIC-into-PostgreSQL/MIMIC-III-First-Look*.html</a:t>
            </a:r>
          </a:p>
          <a:p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529808"/>
            <a:ext cx="4648200" cy="1145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745" y="4102706"/>
            <a:ext cx="22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Alternative DB Drivers</a:t>
            </a:r>
          </a:p>
        </p:txBody>
      </p:sp>
    </p:spTree>
    <p:extLst>
      <p:ext uri="{BB962C8B-B14F-4D97-AF65-F5344CB8AC3E}">
        <p14:creationId xmlns:p14="http://schemas.microsoft.com/office/powerpoint/2010/main" val="285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050-Querying-MIMIC-III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Reproduce online SQL Examples with </a:t>
            </a:r>
            <a:r>
              <a:rPr lang="en-US" sz="2400" dirty="0" err="1" smtClean="0">
                <a:solidFill>
                  <a:srgbClr val="0070C0"/>
                </a:solidFill>
              </a:rPr>
              <a:t>dplyr</a:t>
            </a:r>
            <a:r>
              <a:rPr lang="en-US" sz="2400" dirty="0" smtClean="0">
                <a:solidFill>
                  <a:srgbClr val="0070C0"/>
                </a:solidFill>
              </a:rPr>
              <a:t> in </a:t>
            </a:r>
            <a:r>
              <a:rPr lang="en-US" sz="2400" dirty="0" err="1" smtClean="0">
                <a:solidFill>
                  <a:srgbClr val="0070C0"/>
                </a:solidFill>
              </a:rPr>
              <a:t>Rstudio</a:t>
            </a:r>
            <a:r>
              <a:rPr lang="en-US" sz="2400" dirty="0" smtClean="0">
                <a:solidFill>
                  <a:srgbClr val="0070C0"/>
                </a:solidFill>
              </a:rPr>
              <a:t> Notebooks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://mimic.physionet.org/tutorials/intro-to-mimic-iii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Online examples numbered 3 – 7, </a:t>
            </a:r>
            <a:br>
              <a:rPr lang="en-US" sz="2400" dirty="0" smtClean="0"/>
            </a:br>
            <a:r>
              <a:rPr lang="en-US" sz="2400" dirty="0" smtClean="0"/>
              <a:t>plus a tutorial problem in 8 steps</a:t>
            </a:r>
          </a:p>
          <a:p>
            <a:r>
              <a:rPr lang="en-US" sz="2400" dirty="0" smtClean="0"/>
              <a:t>Examples using SQL </a:t>
            </a:r>
            <a:r>
              <a:rPr lang="en-US" sz="2400" dirty="0"/>
              <a:t>code </a:t>
            </a:r>
            <a:r>
              <a:rPr lang="en-US" sz="2400" dirty="0" smtClean="0"/>
              <a:t>chunks</a:t>
            </a:r>
          </a:p>
          <a:p>
            <a:pPr lvl="1"/>
            <a:r>
              <a:rPr lang="en-US" sz="1400" dirty="0" smtClean="0"/>
              <a:t>Querying-MIMIC-III-SQL.html </a:t>
            </a:r>
          </a:p>
          <a:p>
            <a:pPr lvl="1"/>
            <a:r>
              <a:rPr lang="en-US" sz="1400" dirty="0" smtClean="0"/>
              <a:t>Querying-MIMIC-III-Tutorial-Problem-SQL.html</a:t>
            </a:r>
          </a:p>
          <a:p>
            <a:r>
              <a:rPr lang="en-US" sz="2400" dirty="0" smtClean="0"/>
              <a:t>Equivalent examples with R </a:t>
            </a:r>
            <a:r>
              <a:rPr lang="en-US" sz="2400" dirty="0" err="1" smtClean="0"/>
              <a:t>dplyr</a:t>
            </a:r>
            <a:r>
              <a:rPr lang="en-US" sz="2400" dirty="0" smtClean="0"/>
              <a:t> </a:t>
            </a:r>
            <a:r>
              <a:rPr lang="en-US" sz="2400" dirty="0"/>
              <a:t>code </a:t>
            </a:r>
            <a:r>
              <a:rPr lang="en-US" sz="2400" dirty="0" smtClean="0"/>
              <a:t>chunks</a:t>
            </a:r>
          </a:p>
          <a:p>
            <a:pPr lvl="1"/>
            <a:r>
              <a:rPr lang="en-US" sz="1400" dirty="0" smtClean="0"/>
              <a:t>Querying-MIMIC-III-dplyr.html</a:t>
            </a:r>
          </a:p>
          <a:p>
            <a:pPr lvl="1"/>
            <a:r>
              <a:rPr lang="en-US" sz="1400" dirty="0" smtClean="0"/>
              <a:t>Querying-MIMIC-III-Tutorial-Problem-Tidyverse-dplyr.html</a:t>
            </a:r>
          </a:p>
          <a:p>
            <a:r>
              <a:rPr lang="en-US" sz="2400" dirty="0" smtClean="0"/>
              <a:t>These sets of notebooks should help understand equivalent SQL and </a:t>
            </a:r>
            <a:r>
              <a:rPr lang="en-US" sz="2400" dirty="0" err="1" smtClean="0"/>
              <a:t>dplyr</a:t>
            </a:r>
            <a:r>
              <a:rPr lang="en-US" sz="2400" dirty="0" smtClean="0"/>
              <a:t>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Example 3.  Patient Numbers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55862"/>
            <a:ext cx="3676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578774"/>
            <a:ext cx="234315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392668"/>
            <a:ext cx="4533900" cy="161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223825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SQL Chunk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738" y="221010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 Chunk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4038599"/>
            <a:ext cx="1457325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09874"/>
            <a:ext cx="2828925" cy="933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800" y="6176741"/>
            <a:ext cx="360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050-Querying-MIMIC-III/Querying-MIMIC-III-SQL.html</a:t>
            </a:r>
          </a:p>
          <a:p>
            <a:r>
              <a:rPr lang="en-US" sz="1200" dirty="0"/>
              <a:t>050-Querying-MIMIC-III/Querying-MIMIC-III-dplyr.html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525" y="2702111"/>
            <a:ext cx="2428875" cy="11239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67200" y="24384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341493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dirty="0" smtClean="0"/>
              <a:t>Experimental “</a:t>
            </a:r>
            <a:r>
              <a:rPr lang="en-US" sz="2400" dirty="0" err="1" smtClean="0"/>
              <a:t>kable</a:t>
            </a:r>
            <a:r>
              <a:rPr lang="en-US" sz="2400" dirty="0" smtClean="0"/>
              <a:t>” function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6176741"/>
            <a:ext cx="360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050-Querying-MIMIC-III/Querying-MIMIC-III-dplyr.html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28800"/>
            <a:ext cx="2362201" cy="2706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31" y="2209800"/>
            <a:ext cx="5174469" cy="2029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419600"/>
            <a:ext cx="4514850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7981" y="3335899"/>
            <a:ext cx="2203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5"/>
              </a:rPr>
              <a:t>“Lazy evaluation”</a:t>
            </a:r>
            <a:br>
              <a:rPr lang="en-US" dirty="0" smtClean="0">
                <a:hlinkClick r:id="rId5"/>
              </a:rPr>
            </a:br>
            <a:r>
              <a:rPr lang="en-US" dirty="0" smtClean="0"/>
              <a:t>and nonstandard </a:t>
            </a:r>
          </a:p>
          <a:p>
            <a:r>
              <a:rPr lang="en-US" dirty="0" smtClean="0"/>
              <a:t>evaluation (NSE) by </a:t>
            </a:r>
          </a:p>
          <a:p>
            <a:r>
              <a:rPr lang="en-US" dirty="0" smtClean="0"/>
              <a:t>Jenny Bryan at</a:t>
            </a:r>
          </a:p>
          <a:p>
            <a:r>
              <a:rPr lang="en-US" dirty="0" err="1" smtClean="0"/>
              <a:t>RStudioConf</a:t>
            </a:r>
            <a:r>
              <a:rPr lang="en-US" dirty="0" smtClean="0"/>
              <a:t>::2019</a:t>
            </a:r>
          </a:p>
          <a:p>
            <a:r>
              <a:rPr lang="en-US" dirty="0" smtClean="0"/>
              <a:t>~15:00 in video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779" y="2659633"/>
            <a:ext cx="1962150" cy="59417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787088" y="2728329"/>
            <a:ext cx="18740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4924" y="5861835"/>
            <a:ext cx="4656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Also see</a:t>
            </a:r>
            <a:r>
              <a:rPr lang="en-US" sz="1200" dirty="0"/>
              <a:t>:  </a:t>
            </a:r>
            <a:r>
              <a:rPr lang="en-US" sz="1200" dirty="0">
                <a:hlinkClick r:id="rId7"/>
              </a:rPr>
              <a:t>Create Awesome HTML Table with </a:t>
            </a:r>
            <a:r>
              <a:rPr lang="en-US" sz="1200" dirty="0" err="1">
                <a:hlinkClick r:id="rId7"/>
              </a:rPr>
              <a:t>knitr</a:t>
            </a:r>
            <a:r>
              <a:rPr lang="en-US" sz="1200" dirty="0">
                <a:hlinkClick r:id="rId7"/>
              </a:rPr>
              <a:t>::</a:t>
            </a:r>
            <a:r>
              <a:rPr lang="en-US" sz="1200" dirty="0" err="1">
                <a:hlinkClick r:id="rId7"/>
              </a:rPr>
              <a:t>kable</a:t>
            </a:r>
            <a:r>
              <a:rPr lang="en-US" sz="1200" dirty="0">
                <a:hlinkClick r:id="rId7"/>
              </a:rPr>
              <a:t> and </a:t>
            </a:r>
            <a:r>
              <a:rPr lang="en-US" sz="1200" dirty="0" err="1">
                <a:hlinkClick r:id="rId7"/>
              </a:rPr>
              <a:t>kableExtra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93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1773424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</a:t>
            </a:r>
            <a:r>
              <a:rPr lang="en-US" sz="2800" dirty="0" err="1" smtClean="0"/>
              <a:t>bplyr</a:t>
            </a:r>
            <a:r>
              <a:rPr lang="en-US" sz="2800" dirty="0" smtClean="0"/>
              <a:t> “magic” automatically creates SQL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show_query</a:t>
            </a:r>
            <a:r>
              <a:rPr lang="en-US" sz="2800" dirty="0" smtClean="0"/>
              <a:t> reveals generated SQL 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7" y="3082739"/>
            <a:ext cx="3381375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446" y="3082739"/>
            <a:ext cx="5039668" cy="26860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5905501"/>
            <a:ext cx="8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Functions not recognized by </a:t>
            </a:r>
            <a:r>
              <a:rPr lang="en-US" sz="1400" i="1" dirty="0" err="1" smtClean="0"/>
              <a:t>dbplyr</a:t>
            </a:r>
            <a:r>
              <a:rPr lang="en-US" sz="1400" i="1" dirty="0" smtClean="0"/>
              <a:t> are passed to database </a:t>
            </a:r>
            <a:r>
              <a:rPr lang="en-US" sz="1400" i="1" dirty="0" smtClean="0"/>
              <a:t>server for </a:t>
            </a:r>
            <a:r>
              <a:rPr lang="en-US" sz="1400" i="1" dirty="0" smtClean="0"/>
              <a:t>evaluation, e.g., 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date_part</a:t>
            </a:r>
            <a:r>
              <a:rPr lang="en-US" sz="1400" i="1" dirty="0" smtClean="0">
                <a:hlinkClick r:id="rId4"/>
              </a:rPr>
              <a:t> is passed to Postgres</a:t>
            </a:r>
            <a:r>
              <a:rPr lang="en-US" sz="1400" i="1" dirty="0" smtClean="0"/>
              <a:t>.  (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COUNT_BIG</a:t>
            </a:r>
            <a:r>
              <a:rPr lang="en-US" sz="1400" i="1" dirty="0" smtClean="0">
                <a:hlinkClick r:id="rId5"/>
              </a:rPr>
              <a:t> </a:t>
            </a:r>
            <a:r>
              <a:rPr lang="en-US" sz="1400" i="1" smtClean="0">
                <a:hlinkClick r:id="rId5"/>
              </a:rPr>
              <a:t>can be passed </a:t>
            </a:r>
            <a:r>
              <a:rPr lang="en-US" sz="1400" i="1" dirty="0" smtClean="0">
                <a:hlinkClick r:id="rId5"/>
              </a:rPr>
              <a:t>to MS SQL</a:t>
            </a:r>
            <a:r>
              <a:rPr lang="en-US" sz="1400" i="1" dirty="0" smtClean="0"/>
              <a:t>.)  Some R functions are translated to SQL (</a:t>
            </a:r>
            <a:r>
              <a:rPr lang="en-U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str_flatten</a:t>
            </a:r>
            <a:r>
              <a:rPr lang="en-US" sz="1400" i="1" dirty="0" smtClean="0"/>
              <a:t> but not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sz="1400" i="1" dirty="0" smtClean="0"/>
              <a:t>).</a:t>
            </a:r>
            <a:endParaRPr lang="en-US" sz="1400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3733801"/>
            <a:ext cx="3733801" cy="2133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56"/>
            <a:ext cx="8229600" cy="560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Tutorial.  Step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10" y="197044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43605" y="197044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dplyr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2" y="2688774"/>
            <a:ext cx="4235334" cy="2645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65" y="3046469"/>
            <a:ext cx="412522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569863"/>
            <a:ext cx="42291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104" y="5414801"/>
            <a:ext cx="3381375" cy="1162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17" y="2417737"/>
            <a:ext cx="4099071" cy="19483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510087" y="4087550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4099" y="40679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9652" y="37615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6176741"/>
            <a:ext cx="450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050-Querying-MIMIC-III/Querying-MIMIC-III-Tutorial-Problem-SQL.html</a:t>
            </a:r>
          </a:p>
          <a:p>
            <a:r>
              <a:rPr lang="en-US" sz="1000" dirty="0" smtClean="0"/>
              <a:t>050-Querying-MIMIC-III/Querying-MIMIC-III-Tutorial-Problem-Tidyverse-dplyr.html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4087550"/>
            <a:ext cx="2743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299" y="5538406"/>
            <a:ext cx="470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dbplyr</a:t>
            </a:r>
            <a:r>
              <a:rPr lang="en-US" i="1" dirty="0" smtClean="0"/>
              <a:t> </a:t>
            </a:r>
            <a:r>
              <a:rPr lang="en-US" i="1" dirty="0"/>
              <a:t>uses “lazy </a:t>
            </a:r>
            <a:r>
              <a:rPr lang="en-US" i="1" dirty="0" smtClean="0"/>
              <a:t>evaluation.”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i="1" dirty="0" smtClean="0"/>
              <a:t> forces </a:t>
            </a:r>
          </a:p>
          <a:p>
            <a:r>
              <a:rPr lang="en-US" i="1" dirty="0" smtClean="0"/>
              <a:t>computation of database query.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06286" y="4130906"/>
            <a:ext cx="1132476" cy="1495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56"/>
            <a:ext cx="8229600" cy="560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Tutorial.  Step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10" y="197044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43605" y="197044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dplyr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" y="2552756"/>
            <a:ext cx="3957637" cy="4174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05" y="2869741"/>
            <a:ext cx="3586914" cy="3857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435144"/>
            <a:ext cx="3325244" cy="43134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160248" y="4038600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7420" y="370946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5394" y="40061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</a:t>
            </a:r>
            <a:r>
              <a:rPr lang="en-US" dirty="0">
                <a:solidFill>
                  <a:srgbClr val="0070C0"/>
                </a:solidFill>
              </a:rPr>
              <a:t>Critical Care Data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Getting Started with MIMIC-III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 / 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Training Requirements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Loading Postgres Database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Querying MIMIC-III with SQL or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dplyr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MIMIC-III </a:t>
            </a:r>
            <a:r>
              <a:rPr lang="en-US" dirty="0"/>
              <a:t>Exploration with </a:t>
            </a:r>
            <a:r>
              <a:rPr lang="en-US" dirty="0" err="1"/>
              <a:t>tidyverse</a:t>
            </a:r>
            <a:r>
              <a:rPr lang="en-US" dirty="0"/>
              <a:t>/</a:t>
            </a:r>
            <a:r>
              <a:rPr lang="en-US" dirty="0" err="1"/>
              <a:t>dplyr</a:t>
            </a:r>
            <a:endParaRPr lang="en-US" dirty="0" smtClean="0"/>
          </a:p>
          <a:p>
            <a:pPr lvl="1"/>
            <a:r>
              <a:rPr lang="en-US" dirty="0" smtClean="0"/>
              <a:t>Patients Table</a:t>
            </a:r>
          </a:p>
          <a:p>
            <a:pPr lvl="1"/>
            <a:r>
              <a:rPr lang="en-US" dirty="0" smtClean="0"/>
              <a:t>Admissions Table</a:t>
            </a:r>
          </a:p>
          <a:p>
            <a:pPr lvl="1"/>
            <a:r>
              <a:rPr lang="en-US" dirty="0" smtClean="0"/>
              <a:t>Diagnoses Tables</a:t>
            </a:r>
            <a:endParaRPr lang="en-US" dirty="0"/>
          </a:p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Files on GitHub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github.com/EarlGlynn/MIMIC-III-Getting-Started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hlinkClick r:id="rId3"/>
            </a:endParaRP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github.com/EarlGlynn/MIMIC-III-Exploration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Future:  MIMIC-III-Predictive-Analytics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057400"/>
            <a:ext cx="213360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2183634"/>
            <a:ext cx="267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Checks</a:t>
            </a:r>
          </a:p>
          <a:p>
            <a:r>
              <a:rPr lang="en-US" dirty="0" err="1" smtClean="0"/>
              <a:t>count.fields</a:t>
            </a:r>
            <a:endParaRPr lang="en-US" dirty="0"/>
          </a:p>
          <a:p>
            <a:r>
              <a:rPr lang="en-US" dirty="0" smtClean="0"/>
              <a:t>Loading </a:t>
            </a:r>
            <a:r>
              <a:rPr lang="en-US" dirty="0" err="1" smtClean="0"/>
              <a:t>databse</a:t>
            </a:r>
            <a:endParaRPr lang="en-US" dirty="0" smtClean="0"/>
          </a:p>
          <a:p>
            <a:r>
              <a:rPr lang="en-US" dirty="0" smtClean="0"/>
              <a:t>SQL / </a:t>
            </a:r>
            <a:r>
              <a:rPr lang="en-US" dirty="0" err="1" smtClean="0"/>
              <a:t>dplyr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244396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tables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804" y="5167292"/>
            <a:ext cx="124777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4236206"/>
            <a:ext cx="1323975" cy="990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2800" y="5534959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to be added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Important to understand data fields before using in analysis projects.</a:t>
            </a:r>
          </a:p>
          <a:p>
            <a:r>
              <a:rPr lang="en-US" dirty="0"/>
              <a:t>Avoid “garbage in, garbage </a:t>
            </a:r>
            <a:r>
              <a:rPr lang="en-US" dirty="0" smtClean="0"/>
              <a:t>out.”</a:t>
            </a:r>
          </a:p>
          <a:p>
            <a:r>
              <a:rPr lang="en-US" dirty="0" smtClean="0"/>
              <a:t>A data dictionary or code book can be helpful but often can be inadequate or out-of-date.</a:t>
            </a:r>
          </a:p>
          <a:p>
            <a:r>
              <a:rPr lang="en-US" dirty="0" smtClean="0"/>
              <a:t>Database schema can help with relationships among tables, but provides little information about data fields.</a:t>
            </a:r>
          </a:p>
          <a:p>
            <a:r>
              <a:rPr lang="en-US" dirty="0"/>
              <a:t>W</a:t>
            </a:r>
            <a:r>
              <a:rPr lang="en-US" dirty="0" smtClean="0"/>
              <a:t>ant a “statistical abstract” of table and fields as a starting point.</a:t>
            </a:r>
          </a:p>
          <a:p>
            <a:r>
              <a:rPr lang="en-US" dirty="0" smtClean="0"/>
              <a:t>Goal is “clean” and understandable data to build predictive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143000"/>
            <a:ext cx="473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Online Schema </a:t>
            </a:r>
            <a:r>
              <a:rPr lang="en-US" dirty="0" smtClean="0"/>
              <a:t>Shows Complicated 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12332"/>
            <a:ext cx="4661828" cy="5084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143000"/>
            <a:ext cx="455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Online Schema</a:t>
            </a:r>
            <a:r>
              <a:rPr lang="en-US" dirty="0" smtClean="0"/>
              <a:t> Shows Terse Field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315325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34490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mit-lcp.github.io/mimic-schema-spy/tables/patients.html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143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Online info about patients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https://mimic.physionet.org/mimictables/patients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37" y="1512332"/>
            <a:ext cx="6372326" cy="456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987018"/>
            <a:ext cx="31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DOB ranges from 1800 to 2201!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2" y="1676400"/>
            <a:ext cx="5048250" cy="4191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785030"/>
            <a:ext cx="3135439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1916668"/>
            <a:ext cx="251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YAML Markdown Header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632" y="2889624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946" y="3266136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6970" y="344692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946" y="4038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3946" y="4419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3946" y="5181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3946" y="57150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64" y="1524000"/>
            <a:ext cx="3819525" cy="166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63" y="3239716"/>
            <a:ext cx="4048125" cy="1734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62" y="5134635"/>
            <a:ext cx="1714501" cy="1433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4433681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3957" y="4800600"/>
            <a:ext cx="207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explains this?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bsource</a:t>
            </a:r>
            <a:r>
              <a:rPr lang="en-US" dirty="0" smtClean="0"/>
              <a:t> in 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icustays</a:t>
            </a:r>
            <a:r>
              <a:rPr lang="en-US" dirty="0" smtClean="0"/>
              <a:t> table?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2707005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981200"/>
            <a:ext cx="34737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de-identify patients, dates</a:t>
            </a:r>
          </a:p>
          <a:p>
            <a:r>
              <a:rPr lang="en-US" dirty="0"/>
              <a:t>have been </a:t>
            </a:r>
            <a:r>
              <a:rPr lang="en-US" dirty="0" smtClean="0"/>
              <a:t>shifted over a 400 year</a:t>
            </a:r>
          </a:p>
          <a:p>
            <a:r>
              <a:rPr lang="en-US" dirty="0" smtClean="0"/>
              <a:t>range.  [Unusual convention]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Date-of-birth values range from </a:t>
            </a:r>
          </a:p>
          <a:p>
            <a:r>
              <a:rPr lang="en-US" dirty="0" smtClean="0"/>
              <a:t>1800 to 1901 and 2012 to 2201.</a:t>
            </a:r>
          </a:p>
          <a:p>
            <a:endParaRPr lang="en-US" dirty="0"/>
          </a:p>
          <a:p>
            <a:r>
              <a:rPr lang="en-US" dirty="0" smtClean="0"/>
              <a:t>Date-of-death values range from</a:t>
            </a:r>
            <a:br>
              <a:rPr lang="en-US" dirty="0" smtClean="0"/>
            </a:br>
            <a:r>
              <a:rPr lang="en-US" dirty="0" smtClean="0"/>
              <a:t>2100 to 2211.</a:t>
            </a:r>
          </a:p>
          <a:p>
            <a:endParaRPr lang="en-US" dirty="0"/>
          </a:p>
          <a:p>
            <a:r>
              <a:rPr lang="en-US" dirty="0" smtClean="0"/>
              <a:t>Year-over-year trends will be</a:t>
            </a:r>
            <a:br>
              <a:rPr lang="en-US" dirty="0" smtClean="0"/>
            </a:br>
            <a:r>
              <a:rPr lang="en-US" dirty="0" smtClean="0"/>
              <a:t>impossible to observe, which</a:t>
            </a:r>
            <a:br>
              <a:rPr lang="en-US" dirty="0" smtClean="0"/>
            </a:br>
            <a:r>
              <a:rPr lang="en-US" dirty="0" smtClean="0"/>
              <a:t>is often a good self-consistency</a:t>
            </a:r>
            <a:br>
              <a:rPr lang="en-US" dirty="0" smtClean="0"/>
            </a:br>
            <a:r>
              <a:rPr lang="en-US" dirty="0" smtClean="0"/>
              <a:t>check.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18955" y="3236534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3114" y="32139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9216" y="28956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7" y="1408674"/>
            <a:ext cx="4503223" cy="4687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24299"/>
            <a:ext cx="4114800" cy="464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17638"/>
            <a:ext cx="3886200" cy="187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6177202"/>
            <a:ext cx="4557027" cy="5908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2030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admissions/Admissions.html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57" y="1440050"/>
            <a:ext cx="4274344" cy="50796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55057" y="271332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55057" y="2895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36057" y="41148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5164" y="3258672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6057" y="464185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36057" y="483235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</a:t>
            </a:r>
            <a:r>
              <a:rPr lang="en-US" dirty="0">
                <a:solidFill>
                  <a:srgbClr val="0070C0"/>
                </a:solidFill>
              </a:rPr>
              <a:t>Critical Care Data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Started with MIMIC-III</a:t>
            </a:r>
          </a:p>
          <a:p>
            <a:pPr lvl="1"/>
            <a:r>
              <a:rPr lang="en-US" dirty="0" smtClean="0"/>
              <a:t>Background / Motivation</a:t>
            </a:r>
          </a:p>
          <a:p>
            <a:pPr lvl="1"/>
            <a:r>
              <a:rPr lang="en-US" dirty="0" smtClean="0"/>
              <a:t>Training Requirements</a:t>
            </a:r>
          </a:p>
          <a:p>
            <a:pPr lvl="1"/>
            <a:r>
              <a:rPr lang="en-US" dirty="0" smtClean="0"/>
              <a:t>Loading Postgres Database</a:t>
            </a:r>
          </a:p>
          <a:p>
            <a:pPr lvl="1"/>
            <a:r>
              <a:rPr lang="en-US" dirty="0" smtClean="0"/>
              <a:t>Querying MIMIC-III with SQL or </a:t>
            </a:r>
            <a:r>
              <a:rPr lang="en-US" dirty="0" err="1" smtClean="0"/>
              <a:t>dplyr</a:t>
            </a:r>
            <a:endParaRPr lang="en-US" dirty="0" smtClean="0"/>
          </a:p>
          <a:p>
            <a:r>
              <a:rPr lang="en-US" dirty="0" smtClean="0"/>
              <a:t>MIMIC-III Exploration with </a:t>
            </a:r>
            <a:r>
              <a:rPr lang="en-US" dirty="0" err="1" smtClean="0"/>
              <a:t>tidyverse</a:t>
            </a:r>
            <a:r>
              <a:rPr lang="en-US" dirty="0" smtClean="0"/>
              <a:t>/</a:t>
            </a:r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Patients Table</a:t>
            </a:r>
          </a:p>
          <a:p>
            <a:pPr lvl="1"/>
            <a:r>
              <a:rPr lang="en-US" dirty="0" smtClean="0"/>
              <a:t>Admissions Table</a:t>
            </a:r>
          </a:p>
          <a:p>
            <a:pPr lvl="1"/>
            <a:r>
              <a:rPr lang="en-US" dirty="0" smtClean="0"/>
              <a:t>Diagnoses Tables</a:t>
            </a:r>
            <a:endParaRPr lang="en-US" dirty="0"/>
          </a:p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0747"/>
            <a:ext cx="4205287" cy="4761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4000"/>
            <a:ext cx="3838575" cy="1136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" y="2767130"/>
            <a:ext cx="8382000" cy="1684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91" y="4648200"/>
            <a:ext cx="5288550" cy="1498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248275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562600"/>
            <a:ext cx="489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 log scale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Length-of-Stays often used in predictive modeling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4419600" cy="2778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828800"/>
            <a:ext cx="4419601" cy="28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2819"/>
            <a:ext cx="2159468" cy="471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2819"/>
            <a:ext cx="2301188" cy="2583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3990975" cy="47462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03296" y="3531896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416151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95710" y="4482452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94041" y="575783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00715" y="511874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462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https://mit-lcp.github.io/mimic-schema-spy/tables/diagnoses_icd.html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4745"/>
            <a:ext cx="4306785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81800" y="2209800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“fact”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3564" y="5638800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“dimension”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90" y="2133600"/>
            <a:ext cx="4419600" cy="3522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4017" y="1417637"/>
            <a:ext cx="1843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Fact Table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0574" y="1406182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Dimension Table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7" y="2057400"/>
            <a:ext cx="4024862" cy="3276600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 rot="17666370">
            <a:off x="3335148" y="2856324"/>
            <a:ext cx="2197385" cy="3050259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90" y="5749807"/>
            <a:ext cx="1419606" cy="262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13" y="5947862"/>
            <a:ext cx="407479" cy="433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96" y="5484638"/>
            <a:ext cx="1498473" cy="236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21" y="5689162"/>
            <a:ext cx="1275017" cy="4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135" y="1417638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95124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 dimension table to fact table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02" y="2560638"/>
            <a:ext cx="5114925" cy="36314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07162" y="4338472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99375" y="516408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7486" y="6356350"/>
            <a:ext cx="512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Remove with</a:t>
            </a:r>
            <a:r>
              <a:rPr lang="en-US" sz="1600" dirty="0" smtClean="0"/>
              <a:t>: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135" y="1417638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2350679" y="4266238"/>
            <a:ext cx="99248" cy="31242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5562"/>
            <a:ext cx="7772400" cy="3857043"/>
          </a:xfrm>
          <a:prstGeom prst="rect">
            <a:avLst/>
          </a:prstGeom>
        </p:spPr>
      </p:pic>
      <p:sp>
        <p:nvSpPr>
          <p:cNvPr id="13" name="Left Bracket 12"/>
          <p:cNvSpPr/>
          <p:nvPr/>
        </p:nvSpPr>
        <p:spPr>
          <a:xfrm rot="16200000">
            <a:off x="5855210" y="3452392"/>
            <a:ext cx="100584" cy="51054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400" y="582042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Fact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605291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Dimension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Background / Motivation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www.nature.com/articles/sdata201635</a:t>
            </a:r>
            <a:r>
              <a:rPr lang="en-US" sz="2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096329"/>
            <a:ext cx="2667000" cy="121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810000"/>
            <a:ext cx="3505200" cy="179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635163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MIMIC-III supports </a:t>
            </a:r>
            <a:r>
              <a:rPr lang="en-US" dirty="0"/>
              <a:t>applications including academic and industrial research,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/>
              <a:t>improvement initiatives, and higher education coursework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MIMIC-III is great source for data science experiments, including predictive analytics.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600200"/>
            <a:ext cx="2483209" cy="17095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1447800"/>
            <a:ext cx="499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Join:  Missing Records?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10"/>
            <a:ext cx="3952875" cy="1933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10"/>
            <a:ext cx="3944273" cy="1905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44" y="4643210"/>
            <a:ext cx="779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651,047 – 634,709 = 16,338 missing records</a:t>
            </a:r>
          </a:p>
          <a:p>
            <a:r>
              <a:rPr lang="en-US" dirty="0" smtClean="0"/>
              <a:t>Dimension table does not have entries for ~144 icd9_codes in fact table.</a:t>
            </a:r>
          </a:p>
          <a:p>
            <a:r>
              <a:rPr lang="en-US" dirty="0" smtClean="0"/>
              <a:t>One way to fix:  update the dimension table to have all possible codes.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8099" y="1450123"/>
            <a:ext cx="48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Left Join fills in NULL values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9362"/>
            <a:ext cx="3944273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2653"/>
            <a:ext cx="4914900" cy="2146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189158"/>
            <a:ext cx="4686954" cy="19669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0" y="5562600"/>
            <a:ext cx="1828800" cy="8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4171420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Database NULLs become NAs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77000" y="4484319"/>
            <a:ext cx="14238" cy="1002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Counts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00200"/>
            <a:ext cx="5076825" cy="3886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Counts:  Top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257800" cy="4118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by 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435805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3954"/>
            <a:ext cx="6215062" cy="50394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963679"/>
            <a:ext cx="19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pmin</a:t>
            </a:r>
            <a:r>
              <a:rPr lang="en-US" dirty="0" smtClean="0">
                <a:solidFill>
                  <a:srgbClr val="0070C0"/>
                </a:solidFill>
              </a:rPr>
              <a:t> = parallel min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11664" y="3753353"/>
            <a:ext cx="17336" cy="28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81162"/>
            <a:ext cx="5657850" cy="3495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0323" y="5486400"/>
            <a:ext cx="530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MIMIC-III has fairly old patients and very few teenagers</a:t>
            </a:r>
          </a:p>
        </p:txBody>
      </p:sp>
    </p:spTree>
    <p:extLst>
      <p:ext uri="{BB962C8B-B14F-4D97-AF65-F5344CB8AC3E}">
        <p14:creationId xmlns:p14="http://schemas.microsoft.com/office/powerpoint/2010/main" val="25703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14" y="1447800"/>
            <a:ext cx="3733800" cy="1526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74680"/>
            <a:ext cx="4906933" cy="350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64124"/>
            <a:ext cx="5510212" cy="5034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743075"/>
            <a:ext cx="8867775" cy="3371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440362"/>
            <a:ext cx="512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a “shopping” list to identify research cohorts.</a:t>
            </a:r>
          </a:p>
        </p:txBody>
      </p:sp>
    </p:spTree>
    <p:extLst>
      <p:ext uri="{BB962C8B-B14F-4D97-AF65-F5344CB8AC3E}">
        <p14:creationId xmlns:p14="http://schemas.microsoft.com/office/powerpoint/2010/main" val="892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600200"/>
            <a:ext cx="8504511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Background / Motivation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www.nature.com/articles/sdata201635</a:t>
            </a:r>
            <a:r>
              <a:rPr lang="en-US" sz="2800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33600"/>
            <a:ext cx="5536730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Take Home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dirty="0" smtClean="0"/>
              <a:t>MIMIC-III is a great data source for data science experiments and predictive analytics projects involving electronic health records. </a:t>
            </a:r>
          </a:p>
          <a:p>
            <a:r>
              <a:rPr lang="en-US" dirty="0" smtClean="0"/>
              <a:t>MIMIC-IV to appear in 2019?</a:t>
            </a:r>
          </a:p>
          <a:p>
            <a:r>
              <a:rPr lang="en-US" dirty="0" smtClean="0"/>
              <a:t>Waveform and chest x-ray data are available to explore via separate downloads.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5047052"/>
            <a:ext cx="4000500" cy="276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01" y="5429833"/>
            <a:ext cx="3519488" cy="6820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463" y="4908628"/>
            <a:ext cx="2770789" cy="15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Training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https://mimic.physionet.org/gettingstarted/access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09800"/>
            <a:ext cx="4237920" cy="240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5015251"/>
            <a:ext cx="5276850" cy="163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9304" y="5260736"/>
            <a:ext cx="1235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 to 7</a:t>
            </a:r>
          </a:p>
          <a:p>
            <a:r>
              <a:rPr lang="en-US" sz="1400" dirty="0" smtClean="0"/>
              <a:t>quiz questions</a:t>
            </a:r>
          </a:p>
          <a:p>
            <a:r>
              <a:rPr lang="en-US" sz="1400" dirty="0" smtClean="0"/>
              <a:t>per module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85333"/>
            <a:ext cx="7467600" cy="2947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Training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Purpose of Training:</a:t>
            </a:r>
            <a:br>
              <a:rPr lang="en-US" dirty="0" smtClean="0"/>
            </a:br>
            <a:r>
              <a:rPr lang="en-US" dirty="0" smtClean="0"/>
              <a:t>Protected Health Information (PHI)</a:t>
            </a: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www.hhs.gov/hipaa/for-professionals/privacy/special-topics/de-identification/index.html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000" b="1" dirty="0"/>
              <a:t>Guidance Regarding Methods for De-identification of Protected Health Information in Accordance with the Health Insurance Portability and Accountability Act (HIPAA) Privacy Rule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86200"/>
            <a:ext cx="3838575" cy="2852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https://mimic.physionet.org/gettingstarted/dbsetup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000-Download-Files/DownloadMIMIC-III.nb.html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Quality checks</a:t>
            </a:r>
          </a:p>
          <a:p>
            <a:pPr lvl="1"/>
            <a:r>
              <a:rPr lang="en-US" sz="2000" dirty="0" smtClean="0"/>
              <a:t>010-Count-Characters </a:t>
            </a:r>
            <a:r>
              <a:rPr lang="en-US" sz="1600" dirty="0"/>
              <a:t>(</a:t>
            </a:r>
            <a:r>
              <a:rPr lang="en-US" sz="1600" dirty="0" smtClean="0"/>
              <a:t>see problems in MIMIC-III-character-counts.xlsx)</a:t>
            </a:r>
          </a:p>
          <a:p>
            <a:pPr lvl="1"/>
            <a:r>
              <a:rPr lang="en-US" sz="2000" dirty="0" smtClean="0"/>
              <a:t>020-Count-Lines-Fields-Records/MIMIC-III-Will-Files-Parse.nb.html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030-Files-Fields-MetaStats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363855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MIMIC-III-Will-Files-Parse.nb.html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2274832"/>
            <a:ext cx="3590925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94" y="2635468"/>
            <a:ext cx="3571875" cy="3257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61" y="2274832"/>
            <a:ext cx="3564157" cy="3188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19600" y="3810000"/>
            <a:ext cx="3810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344906"/>
            <a:ext cx="2211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020-Count-Lines-Fields-Records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</TotalTime>
  <Words>838</Words>
  <Application>Microsoft Office PowerPoint</Application>
  <PresentationFormat>On-screen Show (4:3)</PresentationFormat>
  <Paragraphs>291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Office Theme</vt:lpstr>
      <vt:lpstr>Exploring MIMIC-III Critical Care Data Using Postgres/tidyverse/dbplyr/dplyr</vt:lpstr>
      <vt:lpstr>Files on GitHub</vt:lpstr>
      <vt:lpstr>MIMIC-III Critical Care Data Outline</vt:lpstr>
      <vt:lpstr>Getting Started with MIMIC-III Background / Motivation</vt:lpstr>
      <vt:lpstr>Getting Started with MIMIC-III Background / Motivation</vt:lpstr>
      <vt:lpstr>Getting Started with MIMIC-III Training Requirements</vt:lpstr>
      <vt:lpstr>Getting Started with MIMIC-III Training Requirements</vt:lpstr>
      <vt:lpstr>Getting Started with MIMIC-III Loading Postgres Database</vt:lpstr>
      <vt:lpstr>Getting Started with MIMIC-III Loading Postgres Database</vt:lpstr>
      <vt:lpstr>Getting Started with MIMIC-III Loading Postgres Database</vt:lpstr>
      <vt:lpstr>Getting Started with MIMIC-III R Database Driver Packages</vt:lpstr>
      <vt:lpstr>Getting Started with MIMIC-III R Database Driver Packages</vt:lpstr>
      <vt:lpstr>Getting Started with MIMIC-III Querying MIMIC-III with SQL or dplyr</vt:lpstr>
      <vt:lpstr>Getting Started with MIMIC-III Querying MIMIC-III with SQL or dplyr</vt:lpstr>
      <vt:lpstr>Getting Started with MIMIC-III</vt:lpstr>
      <vt:lpstr>Getting Started with MIMIC-III Querying MIMIC-III with SQL or dplyr</vt:lpstr>
      <vt:lpstr>Getting Started with MIMIC-III Querying MIMIC-III with SQL or dplyr</vt:lpstr>
      <vt:lpstr>Getting Started with MIMIC-III Querying MIMIC-III with SQL or dplyr</vt:lpstr>
      <vt:lpstr>MIMIC-III Critical Care Data Outline</vt:lpstr>
      <vt:lpstr>MIMIC-III Exploration</vt:lpstr>
      <vt:lpstr>MIMIC-III Exploration</vt:lpstr>
      <vt:lpstr>MIMIC-III Exploration</vt:lpstr>
      <vt:lpstr>MIMIC-III Exploration</vt:lpstr>
      <vt:lpstr>MIMIC-III Exploration Patients Table</vt:lpstr>
      <vt:lpstr>MIMIC-III Exploration Patients Table</vt:lpstr>
      <vt:lpstr>MIMIC-III Exploration Patients Table</vt:lpstr>
      <vt:lpstr>MIMIC-III Exploration Patients Table</vt:lpstr>
      <vt:lpstr>MIMIC-III Exploration Patients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Summarize Diagnoses Counts</vt:lpstr>
      <vt:lpstr>MIMIC-III Exploration Summarize Diagnoses Counts:  Top 10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Take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 Using R’s Caret Package</dc:title>
  <dc:creator>Earl</dc:creator>
  <cp:lastModifiedBy>efg</cp:lastModifiedBy>
  <cp:revision>248</cp:revision>
  <dcterms:created xsi:type="dcterms:W3CDTF">2006-08-16T00:00:00Z</dcterms:created>
  <dcterms:modified xsi:type="dcterms:W3CDTF">2019-02-08T05:05:42Z</dcterms:modified>
</cp:coreProperties>
</file>