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67" r:id="rId3"/>
    <p:sldId id="259" r:id="rId4"/>
    <p:sldId id="260" r:id="rId5"/>
    <p:sldId id="281" r:id="rId6"/>
    <p:sldId id="264" r:id="rId7"/>
    <p:sldId id="282" r:id="rId8"/>
    <p:sldId id="263" r:id="rId9"/>
    <p:sldId id="268" r:id="rId10"/>
    <p:sldId id="269" r:id="rId11"/>
    <p:sldId id="270" r:id="rId12"/>
    <p:sldId id="262" r:id="rId13"/>
    <p:sldId id="271" r:id="rId14"/>
    <p:sldId id="287" r:id="rId15"/>
    <p:sldId id="288" r:id="rId16"/>
    <p:sldId id="273" r:id="rId17"/>
    <p:sldId id="274" r:id="rId18"/>
    <p:sldId id="275" r:id="rId19"/>
    <p:sldId id="276" r:id="rId20"/>
    <p:sldId id="280" r:id="rId21"/>
    <p:sldId id="283" r:id="rId22"/>
    <p:sldId id="286" r:id="rId23"/>
    <p:sldId id="266" r:id="rId24"/>
    <p:sldId id="279" r:id="rId25"/>
    <p:sldId id="278" r:id="rId26"/>
    <p:sldId id="285" r:id="rId27"/>
    <p:sldId id="291" r:id="rId28"/>
    <p:sldId id="290" r:id="rId29"/>
    <p:sldId id="289" r:id="rId30"/>
    <p:sldId id="292" r:id="rId31"/>
    <p:sldId id="293" r:id="rId32"/>
    <p:sldId id="294" r:id="rId33"/>
    <p:sldId id="261" r:id="rId34"/>
    <p:sldId id="295" r:id="rId35"/>
    <p:sldId id="296" r:id="rId36"/>
    <p:sldId id="299" r:id="rId37"/>
    <p:sldId id="301" r:id="rId38"/>
    <p:sldId id="300" r:id="rId39"/>
    <p:sldId id="302" r:id="rId40"/>
    <p:sldId id="303" r:id="rId41"/>
    <p:sldId id="304" r:id="rId42"/>
    <p:sldId id="305" r:id="rId43"/>
    <p:sldId id="306" r:id="rId44"/>
    <p:sldId id="308" r:id="rId45"/>
    <p:sldId id="307" r:id="rId46"/>
    <p:sldId id="310" r:id="rId47"/>
    <p:sldId id="309" r:id="rId48"/>
    <p:sldId id="258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2" autoAdjust="0"/>
    <p:restoredTop sz="94660"/>
  </p:normalViewPr>
  <p:slideViewPr>
    <p:cSldViewPr>
      <p:cViewPr varScale="1">
        <p:scale>
          <a:sx n="212" d="100"/>
          <a:sy n="212" d="100"/>
        </p:scale>
        <p:origin x="45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70" d="100"/>
          <a:sy n="170" d="100"/>
        </p:scale>
        <p:origin x="3084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1E9DE-B6A5-4693-BBF6-DED94E901DA7}" type="datetimeFigureOut">
              <a:rPr lang="en-US" smtClean="0"/>
              <a:t>2019-01-11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EC121-B68A-4CE6-8253-0086FDA7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3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1518C-1553-4DD9-A047-EE4D7A2E79E7}" type="datetimeFigureOut">
              <a:rPr lang="en-US" smtClean="0"/>
              <a:t>2019-01-11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0C5B1-8A57-4464-9F5C-6957F358D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20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0C5B1-8A57-4464-9F5C-6957F358D9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6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083F-0B46-432D-BB60-49DCC572BBF1}" type="datetime1">
              <a:rPr lang="en-US" smtClean="0"/>
              <a:t>2019-01-11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7605-7496-482B-ACEB-2A61960F738E}" type="datetime1">
              <a:rPr lang="en-US" smtClean="0"/>
              <a:t>2019-01-11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7CF8-FD43-4188-9D4D-B53209D09F7A}" type="datetime1">
              <a:rPr lang="en-US" smtClean="0"/>
              <a:t>2019-01-11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3C19-F6EB-4A2D-B966-BF6A960B015F}" type="datetime1">
              <a:rPr lang="en-US" smtClean="0"/>
              <a:t>2019-01-11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1C70-297F-409D-BBB6-94038A03A326}" type="datetime1">
              <a:rPr lang="en-US" smtClean="0"/>
              <a:t>2019-01-11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65AC-4622-4765-B536-D4038DE5DE96}" type="datetime1">
              <a:rPr lang="en-US" smtClean="0"/>
              <a:t>2019-01-11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021D-8AB1-4D37-88FB-85406F872FB7}" type="datetime1">
              <a:rPr lang="en-US" smtClean="0"/>
              <a:t>2019-01-11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DD19-3827-47CD-B6D0-27743ADE37DB}" type="datetime1">
              <a:rPr lang="en-US" smtClean="0"/>
              <a:t>2019-01-11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474D6-D31B-4419-BB1A-C4F8301CC367}" type="datetime1">
              <a:rPr lang="en-US" smtClean="0"/>
              <a:t>2019-01-11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E090-2A24-40DC-BE13-50783A755B59}" type="datetime1">
              <a:rPr lang="en-US" smtClean="0"/>
              <a:t>2019-01-11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F446-8FC2-42CE-8E81-F635E52BF202}" type="datetime1">
              <a:rPr lang="en-US" smtClean="0"/>
              <a:t>2019-01-11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67F3C-C6FF-4675-908C-CFF382DA55F2}" type="datetime1">
              <a:rPr lang="en-US" smtClean="0"/>
              <a:t>2019-01-11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imic.physionet.org/tutorials/intro-to-mimic-iii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arlGlynn/MIMIC-III-Exploration" TargetMode="External"/><Relationship Id="rId2" Type="http://schemas.openxmlformats.org/officeDocument/2006/relationships/hyperlink" Target="https://github.com/EarlGlynn/MIMIC-III-Getting-Starte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mit-lcp.github.io/mimic-schema-spy/tables/patient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mit-lcp.github.io/mimic-schema-spy/tables/patient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data201635" TargetMode="External"/><Relationship Id="rId2" Type="http://schemas.openxmlformats.org/officeDocument/2006/relationships/hyperlink" Target="https://mimic.physion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ature.com/articles/sdata20163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imic.physionet.org/gettingstarted/acces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hhs.gov/hipaa/for-professionals/privacy/special-topics/de-identification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imic.physionet.org/gettingstarted/dbsetu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8023584" cy="2438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Exploring MIMIC-III Critical Care Data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200" dirty="0" smtClean="0">
                <a:solidFill>
                  <a:srgbClr val="0070C0"/>
                </a:solidFill>
              </a:rPr>
              <a:t>Using Postgres/</a:t>
            </a:r>
            <a:r>
              <a:rPr lang="en-US" sz="3200" dirty="0" err="1" smtClean="0">
                <a:solidFill>
                  <a:srgbClr val="0070C0"/>
                </a:solidFill>
              </a:rPr>
              <a:t>tidyverse</a:t>
            </a:r>
            <a:r>
              <a:rPr lang="en-US" sz="3200" dirty="0" smtClean="0">
                <a:solidFill>
                  <a:srgbClr val="0070C0"/>
                </a:solidFill>
              </a:rPr>
              <a:t>/</a:t>
            </a:r>
            <a:r>
              <a:rPr lang="en-US" sz="3200" dirty="0" err="1" smtClean="0">
                <a:solidFill>
                  <a:srgbClr val="0070C0"/>
                </a:solidFill>
              </a:rPr>
              <a:t>dbplyr</a:t>
            </a:r>
            <a:r>
              <a:rPr lang="en-US" sz="3200" dirty="0" smtClean="0">
                <a:solidFill>
                  <a:srgbClr val="0070C0"/>
                </a:solidFill>
              </a:rPr>
              <a:t>/</a:t>
            </a:r>
            <a:r>
              <a:rPr lang="en-US" sz="3200" dirty="0" err="1" smtClean="0">
                <a:solidFill>
                  <a:srgbClr val="0070C0"/>
                </a:solidFill>
              </a:rPr>
              <a:t>dplyr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Earl F Glynn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2019-01-12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612" y="4419600"/>
            <a:ext cx="3626776" cy="403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0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Getting Started with MIMIC-III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Loading Postgres Database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dirty="0"/>
              <a:t>040-Load-MIMIC-into-PostgreSQL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8" y="2159163"/>
            <a:ext cx="8458200" cy="38671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3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Getting Started with MIMIC-III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R Database Driver Packages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400" dirty="0" smtClean="0"/>
              <a:t>040-Load-MIMIC-into-PostgreSQL/MIMIC-III-First-Look*.html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3600"/>
            <a:ext cx="421005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138" y="5105400"/>
            <a:ext cx="3962400" cy="1400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3840162"/>
            <a:ext cx="5400675" cy="11144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874" y="2573366"/>
            <a:ext cx="2109788" cy="5367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5874" y="3284483"/>
            <a:ext cx="2762250" cy="35242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3886200" y="2251733"/>
            <a:ext cx="1243012" cy="858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8484" y="2251733"/>
            <a:ext cx="2324647" cy="2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Getting Started with MIMIC-III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Querying MIMIC-III with SQL or </a:t>
            </a:r>
            <a:r>
              <a:rPr lang="en-US" dirty="0" err="1" smtClean="0">
                <a:solidFill>
                  <a:srgbClr val="0070C0"/>
                </a:solidFill>
              </a:rPr>
              <a:t>dplyr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/>
              <a:t>050-Querying-MIMIC-III</a:t>
            </a:r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://mimic.physionet.org/tutorials/intro-to-mimic-iii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Online examples numbered 3 – 7, </a:t>
            </a:r>
            <a:br>
              <a:rPr lang="en-US" sz="2400" dirty="0" smtClean="0"/>
            </a:br>
            <a:r>
              <a:rPr lang="en-US" sz="2400" dirty="0" smtClean="0"/>
              <a:t>plus a tutorial problem in 8 steps</a:t>
            </a:r>
          </a:p>
          <a:p>
            <a:r>
              <a:rPr lang="en-US" sz="2400" dirty="0" smtClean="0"/>
              <a:t>Examples using SQL </a:t>
            </a:r>
            <a:r>
              <a:rPr lang="en-US" sz="2400" dirty="0"/>
              <a:t>code chunks</a:t>
            </a:r>
            <a:br>
              <a:rPr lang="en-US" sz="2400" dirty="0"/>
            </a:br>
            <a:r>
              <a:rPr lang="en-US" sz="1800" dirty="0"/>
              <a:t>Querying-MIMIC-III-SQL.html </a:t>
            </a:r>
            <a:br>
              <a:rPr lang="en-US" sz="1800" dirty="0"/>
            </a:br>
            <a:r>
              <a:rPr lang="en-US" sz="1800" dirty="0" smtClean="0"/>
              <a:t>Querying-MIMIC-III-Tutorial-Problem-SQL.html</a:t>
            </a:r>
          </a:p>
          <a:p>
            <a:r>
              <a:rPr lang="en-US" sz="2400" dirty="0" smtClean="0"/>
              <a:t>Equivalent examples with r </a:t>
            </a:r>
            <a:r>
              <a:rPr lang="en-US" sz="2400" dirty="0" err="1" smtClean="0"/>
              <a:t>dply</a:t>
            </a:r>
            <a:r>
              <a:rPr lang="en-US" sz="2400" dirty="0" smtClean="0"/>
              <a:t> </a:t>
            </a:r>
            <a:r>
              <a:rPr lang="en-US" sz="2400" dirty="0"/>
              <a:t>code chunks</a:t>
            </a:r>
            <a:br>
              <a:rPr lang="en-US" sz="2400" dirty="0"/>
            </a:br>
            <a:r>
              <a:rPr lang="en-US" sz="1800" dirty="0"/>
              <a:t>Querying-MIMIC-III-dplyr.html</a:t>
            </a:r>
            <a:br>
              <a:rPr lang="en-US" sz="1800" dirty="0"/>
            </a:br>
            <a:r>
              <a:rPr lang="en-US" sz="1800" dirty="0" smtClean="0"/>
              <a:t>Querying-MIMIC-III-Tutorial-Problem-Tidyverse-dplyr.html</a:t>
            </a:r>
          </a:p>
          <a:p>
            <a:r>
              <a:rPr lang="en-US" sz="2400" dirty="0" smtClean="0"/>
              <a:t>These sets of notebooks should help understand equivalent SQL and </a:t>
            </a:r>
            <a:r>
              <a:rPr lang="en-US" sz="2400" dirty="0" err="1" smtClean="0"/>
              <a:t>dplyr</a:t>
            </a:r>
            <a:r>
              <a:rPr lang="en-US" sz="2400" dirty="0" smtClean="0"/>
              <a:t>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Getting Started with MIMIC-III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Querying MIMIC-III with SQL or </a:t>
            </a:r>
            <a:r>
              <a:rPr lang="en-US" dirty="0" err="1" smtClean="0">
                <a:solidFill>
                  <a:srgbClr val="0070C0"/>
                </a:solidFill>
              </a:rPr>
              <a:t>dplyr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Example 3.  Patient Numbers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955862"/>
            <a:ext cx="3676650" cy="212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4578774"/>
            <a:ext cx="234315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4392668"/>
            <a:ext cx="4533900" cy="161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7800" y="2238252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SQL Chunk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368738" y="2210104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 Chunk 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525" y="4038599"/>
            <a:ext cx="1457325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809874"/>
            <a:ext cx="2828925" cy="933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4800" y="6176741"/>
            <a:ext cx="3604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050-Querying-MIMIC-III/Querying-MIMIC-III-SQL.html</a:t>
            </a:r>
          </a:p>
          <a:p>
            <a:r>
              <a:rPr lang="en-US" sz="1200" dirty="0"/>
              <a:t>050-Querying-MIMIC-III/Querying-MIMIC-III-dplyr.html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1525" y="2702111"/>
            <a:ext cx="2428875" cy="112395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4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Getting Started with MIMIC-III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533400" y="1333500"/>
            <a:ext cx="8229600" cy="4267199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400" dirty="0" smtClean="0"/>
              <a:t>Experimental “</a:t>
            </a:r>
            <a:r>
              <a:rPr lang="en-US" sz="2400" dirty="0" err="1" smtClean="0"/>
              <a:t>kable</a:t>
            </a:r>
            <a:r>
              <a:rPr lang="en-US" sz="2400" dirty="0" smtClean="0"/>
              <a:t>” function to “Show” results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6176741"/>
            <a:ext cx="3604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050-Querying-MIMIC-III/Querying-MIMIC-III-dplyr.html</a:t>
            </a:r>
            <a:endParaRPr lang="en-US" sz="1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79" y="2286000"/>
            <a:ext cx="7425788" cy="2362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1828800"/>
            <a:ext cx="2362201" cy="27066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1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Getting Started with MIMIC-III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Querying MIMIC-III with SQL or </a:t>
            </a:r>
            <a:r>
              <a:rPr lang="en-US" dirty="0" err="1" smtClean="0">
                <a:solidFill>
                  <a:srgbClr val="0070C0"/>
                </a:solidFill>
              </a:rPr>
              <a:t>dplyr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1773424"/>
            <a:ext cx="678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</a:t>
            </a:r>
            <a:r>
              <a:rPr lang="en-US" sz="2800" dirty="0" err="1" smtClean="0"/>
              <a:t>bplyr</a:t>
            </a:r>
            <a:r>
              <a:rPr lang="en-US" sz="2800" dirty="0" smtClean="0"/>
              <a:t> “magic” automatically creates SQL</a:t>
            </a:r>
          </a:p>
          <a:p>
            <a:r>
              <a:rPr lang="en-US" sz="2800" dirty="0" smtClean="0"/>
              <a:t>“</a:t>
            </a:r>
            <a:r>
              <a:rPr lang="en-US" sz="2800" dirty="0" err="1" smtClean="0"/>
              <a:t>show_query</a:t>
            </a:r>
            <a:r>
              <a:rPr lang="en-US" sz="2800" dirty="0" smtClean="0"/>
              <a:t>” reveals generated SQL 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57" y="3082739"/>
            <a:ext cx="3381375" cy="2171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446" y="3082739"/>
            <a:ext cx="5039668" cy="26860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2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Getting Started with MIMIC-III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Querying MIMIC-III with SQL or </a:t>
            </a:r>
            <a:r>
              <a:rPr lang="en-US" dirty="0" err="1" smtClean="0">
                <a:solidFill>
                  <a:srgbClr val="0070C0"/>
                </a:solidFill>
              </a:rPr>
              <a:t>dplyr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56"/>
            <a:ext cx="8229600" cy="56068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Tutorial.  Step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110" y="1970443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SQL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343605" y="1970443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dplyr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2" y="2688774"/>
            <a:ext cx="4235334" cy="2645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465" y="3046469"/>
            <a:ext cx="4125225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569863"/>
            <a:ext cx="4229100" cy="342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104" y="5414801"/>
            <a:ext cx="3381375" cy="11620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317" y="2417737"/>
            <a:ext cx="4099071" cy="194837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4510087" y="4087550"/>
            <a:ext cx="3667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14246" y="40649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60348" y="374661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6176741"/>
            <a:ext cx="4509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050-Querying-MIMIC-III/Querying-MIMIC-III-Tutorial-Problem-SQL.html</a:t>
            </a:r>
          </a:p>
          <a:p>
            <a:r>
              <a:rPr lang="en-US" sz="1000" dirty="0" smtClean="0"/>
              <a:t>050-Querying-MIMIC-III/Querying-MIMIC-III-Tutorial-Problem-Tidyverse-dplyr.html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2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Getting Started with MIMIC-III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Querying MIMIC-III with SQL or </a:t>
            </a:r>
            <a:r>
              <a:rPr lang="en-US" dirty="0" err="1" smtClean="0">
                <a:solidFill>
                  <a:srgbClr val="0070C0"/>
                </a:solidFill>
              </a:rPr>
              <a:t>dplyr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56"/>
            <a:ext cx="8229600" cy="56068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Tutorial.  Step 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110" y="1970443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SQL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343605" y="1970443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dplyr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" y="2552756"/>
            <a:ext cx="3957637" cy="41744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605" y="2869741"/>
            <a:ext cx="3586914" cy="3857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435144"/>
            <a:ext cx="3325244" cy="431341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4160248" y="4038600"/>
            <a:ext cx="3667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17420" y="370946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55394" y="400610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</a:t>
            </a:r>
            <a:r>
              <a:rPr lang="en-US" dirty="0">
                <a:solidFill>
                  <a:srgbClr val="0070C0"/>
                </a:solidFill>
              </a:rPr>
              <a:t>Critical Care Data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Getting Started with MIMIC-III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Background / Motivation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Training Requirements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Loading Postgres Database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Querying MIMIC-III with SQL or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dplyr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/>
              <a:t>MIMIC-III </a:t>
            </a:r>
            <a:r>
              <a:rPr lang="en-US" dirty="0"/>
              <a:t>Exploration with </a:t>
            </a:r>
            <a:r>
              <a:rPr lang="en-US" dirty="0" err="1"/>
              <a:t>tidyverse</a:t>
            </a:r>
            <a:r>
              <a:rPr lang="en-US" dirty="0"/>
              <a:t>/</a:t>
            </a:r>
            <a:r>
              <a:rPr lang="en-US" dirty="0" err="1"/>
              <a:t>dplyr</a:t>
            </a:r>
            <a:endParaRPr lang="en-US" dirty="0" smtClean="0"/>
          </a:p>
          <a:p>
            <a:pPr lvl="1"/>
            <a:r>
              <a:rPr lang="en-US" dirty="0" smtClean="0"/>
              <a:t>Patients Table</a:t>
            </a:r>
          </a:p>
          <a:p>
            <a:pPr lvl="1"/>
            <a:r>
              <a:rPr lang="en-US" dirty="0" smtClean="0"/>
              <a:t>Admissions Table</a:t>
            </a:r>
          </a:p>
          <a:p>
            <a:pPr lvl="1"/>
            <a:r>
              <a:rPr lang="en-US" dirty="0" smtClean="0"/>
              <a:t>Diagnoses Tables</a:t>
            </a:r>
            <a:endParaRPr lang="en-US" dirty="0"/>
          </a:p>
          <a:p>
            <a:r>
              <a:rPr lang="en-US" dirty="0" smtClean="0"/>
              <a:t>Take Home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Important to understand data fields before using in analysis projects</a:t>
            </a:r>
          </a:p>
          <a:p>
            <a:r>
              <a:rPr lang="en-US" dirty="0"/>
              <a:t>Avoid “garbage in, garbage out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 data dictionary or code book can be helpful but often can be inadequate, out-of-date</a:t>
            </a:r>
          </a:p>
          <a:p>
            <a:r>
              <a:rPr lang="en-US" dirty="0" smtClean="0"/>
              <a:t>Database schema can help with relationships among tables, but provides little information about data fields</a:t>
            </a:r>
          </a:p>
          <a:p>
            <a:r>
              <a:rPr lang="en-US" dirty="0"/>
              <a:t>W</a:t>
            </a:r>
            <a:r>
              <a:rPr lang="en-US" dirty="0" smtClean="0"/>
              <a:t>ant a “statistical abstract” as starting point</a:t>
            </a:r>
          </a:p>
          <a:p>
            <a:r>
              <a:rPr lang="en-US" dirty="0" smtClean="0"/>
              <a:t>Goal is “clean” and understandable data to build predictive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7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Files on GitHub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267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github.com/EarlGlynn/MIMIC-III-Getting-Started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</a:t>
            </a:r>
            <a:r>
              <a:rPr lang="en-US" sz="2800">
                <a:hlinkClick r:id="rId3"/>
              </a:rPr>
              <a:t>://</a:t>
            </a:r>
            <a:r>
              <a:rPr lang="en-US" sz="2800" smtClean="0">
                <a:hlinkClick r:id="rId3"/>
              </a:rPr>
              <a:t>github.com/EarlGlynn/MIMIC-III-Exploration</a:t>
            </a:r>
            <a:r>
              <a:rPr lang="en-US" sz="2800" smtClean="0"/>
              <a:t> 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Future:  MIMIC-III-Predictive-Analytics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2057400"/>
            <a:ext cx="2133600" cy="1581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799" y="4205287"/>
            <a:ext cx="1181100" cy="752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0" y="2183634"/>
            <a:ext cx="2677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Quality Checks</a:t>
            </a:r>
          </a:p>
          <a:p>
            <a:endParaRPr lang="en-US" dirty="0"/>
          </a:p>
          <a:p>
            <a:r>
              <a:rPr lang="en-US" dirty="0" smtClean="0"/>
              <a:t>Loading </a:t>
            </a:r>
            <a:r>
              <a:rPr lang="en-US" dirty="0" err="1" smtClean="0"/>
              <a:t>databse</a:t>
            </a:r>
            <a:endParaRPr lang="en-US" dirty="0" smtClean="0"/>
          </a:p>
          <a:p>
            <a:r>
              <a:rPr lang="en-US" dirty="0" smtClean="0"/>
              <a:t>SQL / </a:t>
            </a:r>
            <a:r>
              <a:rPr lang="en-US" dirty="0" err="1" smtClean="0"/>
              <a:t>dplyr</a:t>
            </a:r>
            <a:r>
              <a:rPr lang="en-US" dirty="0" smtClean="0"/>
              <a:t> example</a:t>
            </a:r>
            <a:br>
              <a:rPr lang="en-US" dirty="0" smtClean="0"/>
            </a:br>
            <a:r>
              <a:rPr lang="en-US" dirty="0" err="1" smtClean="0"/>
              <a:t>Jupyter</a:t>
            </a:r>
            <a:r>
              <a:rPr lang="en-US" dirty="0" smtClean="0"/>
              <a:t> notebook 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4117849"/>
            <a:ext cx="1675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 tables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3600" y="1143000"/>
            <a:ext cx="473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Online Schema </a:t>
            </a:r>
            <a:r>
              <a:rPr lang="en-US" dirty="0" smtClean="0"/>
              <a:t>Shows Complicated Relationships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512332"/>
            <a:ext cx="4661828" cy="50840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0" y="1143000"/>
            <a:ext cx="455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Online Schema</a:t>
            </a:r>
            <a:r>
              <a:rPr lang="en-US" dirty="0" smtClean="0"/>
              <a:t> Shows Terse Field Information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52600"/>
            <a:ext cx="8315325" cy="449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6344906"/>
            <a:ext cx="472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mit-lcp.github.io/mimic-schema-spy/tables/patients.html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Patients Table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6344906"/>
            <a:ext cx="1581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patients/Patients.html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12" y="1676400"/>
            <a:ext cx="5048250" cy="419100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286000"/>
            <a:ext cx="3135439" cy="2819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7400" y="1916668"/>
            <a:ext cx="251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YAML Markdown Header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27632" y="2889624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2946" y="3266136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6970" y="3446928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73946" y="4038600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73946" y="4419600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73946" y="5181600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73946" y="5715000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Patients Table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6344906"/>
            <a:ext cx="1581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patients/Patients.html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364" y="1524000"/>
            <a:ext cx="3819525" cy="16647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063" y="3239716"/>
            <a:ext cx="4048125" cy="17349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062" y="5134635"/>
            <a:ext cx="1714501" cy="14332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8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Patients Table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24000"/>
            <a:ext cx="4433681" cy="495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6600" y="3581400"/>
            <a:ext cx="16354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do some</a:t>
            </a:r>
          </a:p>
          <a:p>
            <a:r>
              <a:rPr lang="en-US" dirty="0" smtClean="0"/>
              <a:t>patients have </a:t>
            </a:r>
          </a:p>
          <a:p>
            <a:r>
              <a:rPr lang="en-US" dirty="0"/>
              <a:t>m</a:t>
            </a:r>
            <a:r>
              <a:rPr lang="en-US" dirty="0" smtClean="0"/>
              <a:t>ore data than</a:t>
            </a:r>
          </a:p>
          <a:p>
            <a:r>
              <a:rPr lang="en-US" dirty="0" smtClean="0"/>
              <a:t>others?</a:t>
            </a:r>
          </a:p>
          <a:p>
            <a:endParaRPr lang="en-US" dirty="0"/>
          </a:p>
          <a:p>
            <a:r>
              <a:rPr lang="en-US" dirty="0" smtClean="0"/>
              <a:t>Why aren’t</a:t>
            </a:r>
            <a:br>
              <a:rPr lang="en-US" dirty="0" smtClean="0"/>
            </a:br>
            <a:r>
              <a:rPr lang="en-US" dirty="0" smtClean="0"/>
              <a:t>counts more</a:t>
            </a:r>
            <a:br>
              <a:rPr lang="en-US" dirty="0" smtClean="0"/>
            </a:br>
            <a:r>
              <a:rPr lang="en-US" dirty="0" smtClean="0"/>
              <a:t>ragged?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6344906"/>
            <a:ext cx="1581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patients/Patients.html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Patients Table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52600"/>
            <a:ext cx="2707005" cy="4067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6800" y="1981200"/>
            <a:ext cx="335675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de-identify patients, dates</a:t>
            </a:r>
          </a:p>
          <a:p>
            <a:r>
              <a:rPr lang="en-US" dirty="0"/>
              <a:t>have been </a:t>
            </a:r>
            <a:r>
              <a:rPr lang="en-US" dirty="0" smtClean="0"/>
              <a:t>shifted over a 300 year</a:t>
            </a:r>
          </a:p>
          <a:p>
            <a:r>
              <a:rPr lang="en-US" dirty="0" smtClean="0"/>
              <a:t>range.  [Unusual convention]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Date-of-birth values range from </a:t>
            </a:r>
          </a:p>
          <a:p>
            <a:r>
              <a:rPr lang="en-US" dirty="0" smtClean="0"/>
              <a:t>1800 to 1901 and 2012 to 2201.</a:t>
            </a:r>
          </a:p>
          <a:p>
            <a:endParaRPr lang="en-US" dirty="0"/>
          </a:p>
          <a:p>
            <a:r>
              <a:rPr lang="en-US" dirty="0" smtClean="0"/>
              <a:t>Date-of-death values range from</a:t>
            </a:r>
            <a:br>
              <a:rPr lang="en-US" dirty="0" smtClean="0"/>
            </a:br>
            <a:r>
              <a:rPr lang="en-US" dirty="0" smtClean="0"/>
              <a:t>2100 to 2211.</a:t>
            </a:r>
          </a:p>
          <a:p>
            <a:endParaRPr lang="en-US" dirty="0"/>
          </a:p>
          <a:p>
            <a:r>
              <a:rPr lang="en-US" dirty="0" smtClean="0"/>
              <a:t>Year-over-year trends will be</a:t>
            </a:r>
            <a:br>
              <a:rPr lang="en-US" dirty="0" smtClean="0"/>
            </a:br>
            <a:r>
              <a:rPr lang="en-US" dirty="0" smtClean="0"/>
              <a:t>impossible to observe, which</a:t>
            </a:r>
            <a:br>
              <a:rPr lang="en-US" dirty="0" smtClean="0"/>
            </a:br>
            <a:r>
              <a:rPr lang="en-US" dirty="0" smtClean="0"/>
              <a:t>is often a good self-consistency</a:t>
            </a:r>
            <a:br>
              <a:rPr lang="en-US" dirty="0" smtClean="0"/>
            </a:br>
            <a:r>
              <a:rPr lang="en-US" dirty="0" smtClean="0"/>
              <a:t>check.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6344906"/>
            <a:ext cx="1581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patients/Patients.html</a:t>
            </a:r>
            <a:endParaRPr lang="en-US" sz="1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18955" y="3236534"/>
            <a:ext cx="3667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23114" y="321397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9216" y="28956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Patients Table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7" y="1408674"/>
            <a:ext cx="4503223" cy="46877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624299"/>
            <a:ext cx="4114800" cy="4641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1417638"/>
            <a:ext cx="3886200" cy="1872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6344906"/>
            <a:ext cx="1581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patients/Patients.html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6096378"/>
            <a:ext cx="2443490" cy="31681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9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Admissions Table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6344906"/>
            <a:ext cx="2030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admissions/Admissions.html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057" y="1440050"/>
            <a:ext cx="4274344" cy="507965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355057" y="2713320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55057" y="2895600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36057" y="4114800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35164" y="3258672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36057" y="4641850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36057" y="4832350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Admissions Table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6344906"/>
            <a:ext cx="1966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admissions/Admissions.html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10747"/>
            <a:ext cx="4205287" cy="47619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0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Admissions Table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6344906"/>
            <a:ext cx="1966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admissions/Admissions.html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524000"/>
            <a:ext cx="3838575" cy="1136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32" y="2767130"/>
            <a:ext cx="8382000" cy="16843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91" y="4648200"/>
            <a:ext cx="5288550" cy="14981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</a:t>
            </a:r>
            <a:r>
              <a:rPr lang="en-US" dirty="0">
                <a:solidFill>
                  <a:srgbClr val="0070C0"/>
                </a:solidFill>
              </a:rPr>
              <a:t>Critical Care Data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Getting Started with MIMIC-III</a:t>
            </a:r>
          </a:p>
          <a:p>
            <a:pPr lvl="1"/>
            <a:r>
              <a:rPr lang="en-US" dirty="0" smtClean="0"/>
              <a:t>Background / Motivation</a:t>
            </a:r>
          </a:p>
          <a:p>
            <a:pPr lvl="1"/>
            <a:r>
              <a:rPr lang="en-US" dirty="0" smtClean="0"/>
              <a:t>Training Requirements</a:t>
            </a:r>
          </a:p>
          <a:p>
            <a:pPr lvl="1"/>
            <a:r>
              <a:rPr lang="en-US" dirty="0" smtClean="0"/>
              <a:t>Loading Postgres Database</a:t>
            </a:r>
          </a:p>
          <a:p>
            <a:pPr lvl="1"/>
            <a:r>
              <a:rPr lang="en-US" dirty="0" smtClean="0"/>
              <a:t>Querying MIMIC-III with SQL or </a:t>
            </a:r>
            <a:r>
              <a:rPr lang="en-US" dirty="0" err="1" smtClean="0"/>
              <a:t>dplyr</a:t>
            </a:r>
            <a:endParaRPr lang="en-US" dirty="0" smtClean="0"/>
          </a:p>
          <a:p>
            <a:r>
              <a:rPr lang="en-US" dirty="0" smtClean="0"/>
              <a:t>MIMIC-III Exploration with </a:t>
            </a:r>
            <a:r>
              <a:rPr lang="en-US" dirty="0" err="1" smtClean="0"/>
              <a:t>tidyverse</a:t>
            </a:r>
            <a:r>
              <a:rPr lang="en-US" dirty="0" smtClean="0"/>
              <a:t>/</a:t>
            </a:r>
            <a:r>
              <a:rPr lang="en-US" dirty="0" err="1" smtClean="0"/>
              <a:t>dplyr</a:t>
            </a:r>
            <a:endParaRPr lang="en-US" dirty="0" smtClean="0"/>
          </a:p>
          <a:p>
            <a:pPr lvl="1"/>
            <a:r>
              <a:rPr lang="en-US" dirty="0" smtClean="0"/>
              <a:t>Patients Table</a:t>
            </a:r>
          </a:p>
          <a:p>
            <a:pPr lvl="1"/>
            <a:r>
              <a:rPr lang="en-US" dirty="0" smtClean="0"/>
              <a:t>Admissions Table</a:t>
            </a:r>
          </a:p>
          <a:p>
            <a:pPr lvl="1"/>
            <a:r>
              <a:rPr lang="en-US" dirty="0" smtClean="0"/>
              <a:t>Diagnoses Tables</a:t>
            </a:r>
            <a:endParaRPr lang="en-US" dirty="0"/>
          </a:p>
          <a:p>
            <a:r>
              <a:rPr lang="en-US" dirty="0" smtClean="0"/>
              <a:t>Take Home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06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Admissions Table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6344906"/>
            <a:ext cx="1966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admissions/Admissions.html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524000"/>
            <a:ext cx="5248275" cy="4191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0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Admissions Table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6344906"/>
            <a:ext cx="1966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admissions/Admissions.html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600" y="5562600"/>
            <a:ext cx="480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Note log scale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Length-of-Stay often used in predictive modeling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694366"/>
            <a:ext cx="4800600" cy="31692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1" y="2286000"/>
            <a:ext cx="4172773" cy="25776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4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Admissions Table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6344906"/>
            <a:ext cx="1966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admissions/Admissions.html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22819"/>
            <a:ext cx="2159468" cy="4716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522819"/>
            <a:ext cx="2301188" cy="258326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9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Diagnoses Tables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524000"/>
            <a:ext cx="3990975" cy="474623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303296" y="3531896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76600" y="4161518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95710" y="4482452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" y="6344906"/>
            <a:ext cx="212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diagnoses_icd</a:t>
            </a:r>
            <a:r>
              <a:rPr lang="en-US" sz="1200" dirty="0" smtClean="0"/>
              <a:t>/Diagnoses.html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94041" y="5757830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00715" y="5118748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7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Diagnoses Tables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6344906"/>
            <a:ext cx="4624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https://mit-lcp.github.io/mimic-schema-spy/tables/diagnoses_icd.html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444745"/>
            <a:ext cx="4306785" cy="4876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8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Diagnoses Tables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344906"/>
            <a:ext cx="212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diagnoses_icd</a:t>
            </a:r>
            <a:r>
              <a:rPr lang="en-US" sz="1200" dirty="0" smtClean="0"/>
              <a:t>/Diagnoses.html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690" y="2133600"/>
            <a:ext cx="4419600" cy="35224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64017" y="1417637"/>
            <a:ext cx="1843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Fact Table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10574" y="1406182"/>
            <a:ext cx="2941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Dimension Table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77" y="2057400"/>
            <a:ext cx="4024862" cy="3276600"/>
          </a:xfrm>
          <a:prstGeom prst="rect">
            <a:avLst/>
          </a:prstGeom>
        </p:spPr>
      </p:pic>
      <p:sp>
        <p:nvSpPr>
          <p:cNvPr id="18" name="Arc 17"/>
          <p:cNvSpPr/>
          <p:nvPr/>
        </p:nvSpPr>
        <p:spPr>
          <a:xfrm rot="17666370">
            <a:off x="3335148" y="2856324"/>
            <a:ext cx="2197385" cy="3050259"/>
          </a:xfrm>
          <a:prstGeom prst="arc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6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Diagnoses Tables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344906"/>
            <a:ext cx="212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diagnoses_icd</a:t>
            </a:r>
            <a:r>
              <a:rPr lang="en-US" sz="1200" dirty="0" smtClean="0"/>
              <a:t>/Diagnoses.html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662135" y="1417638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Inner Join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752600" y="1951241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Join dimension table to fact table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702" y="2560638"/>
            <a:ext cx="5114925" cy="363141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807162" y="4338472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99375" y="5164083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8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Diagnoses Tables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344906"/>
            <a:ext cx="212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diagnoses_icd</a:t>
            </a:r>
            <a:r>
              <a:rPr lang="en-US" sz="1200" dirty="0" smtClean="0"/>
              <a:t>/Diagnoses.html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662135" y="1417638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Inner Join</a:t>
            </a:r>
            <a:endParaRPr lang="en-US" sz="3200" dirty="0"/>
          </a:p>
        </p:txBody>
      </p:sp>
      <p:sp>
        <p:nvSpPr>
          <p:cNvPr id="6" name="Left Bracket 5"/>
          <p:cNvSpPr/>
          <p:nvPr/>
        </p:nvSpPr>
        <p:spPr>
          <a:xfrm rot="16200000">
            <a:off x="2350679" y="4266238"/>
            <a:ext cx="99248" cy="3124201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15562"/>
            <a:ext cx="7772400" cy="3857043"/>
          </a:xfrm>
          <a:prstGeom prst="rect">
            <a:avLst/>
          </a:prstGeom>
        </p:spPr>
      </p:pic>
      <p:sp>
        <p:nvSpPr>
          <p:cNvPr id="13" name="Left Bracket 12"/>
          <p:cNvSpPr/>
          <p:nvPr/>
        </p:nvSpPr>
        <p:spPr>
          <a:xfrm rot="16200000">
            <a:off x="5855210" y="3452392"/>
            <a:ext cx="100584" cy="5105401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057400" y="5820426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Fact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57800" y="6052914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Dimension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1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Diagnoses Tables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344906"/>
            <a:ext cx="212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diagnoses_icd</a:t>
            </a:r>
            <a:r>
              <a:rPr lang="en-US" sz="1200" dirty="0" smtClean="0"/>
              <a:t>/Diagnoses.html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981200" y="1447800"/>
            <a:ext cx="4990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Inner Join:  Missing Records?</a:t>
            </a:r>
            <a:endParaRPr lang="en-US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04810"/>
            <a:ext cx="3952875" cy="19335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04810"/>
            <a:ext cx="3944273" cy="1905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8844" y="4643210"/>
            <a:ext cx="7790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651,047 – 634,709 = 16,338 missing records</a:t>
            </a:r>
          </a:p>
          <a:p>
            <a:r>
              <a:rPr lang="en-US" dirty="0" smtClean="0"/>
              <a:t>Dimension table does not have entries for ~144 icd9_codes in fact table.</a:t>
            </a:r>
          </a:p>
          <a:p>
            <a:r>
              <a:rPr lang="en-US" dirty="0" smtClean="0"/>
              <a:t>One way to fix:  update the dimension table to have all possible codes. 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6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Diagnoses Tables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344906"/>
            <a:ext cx="212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diagnoses_icd</a:t>
            </a:r>
            <a:r>
              <a:rPr lang="en-US" sz="1200" dirty="0" smtClean="0"/>
              <a:t>/Diagnoses.html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148099" y="1450123"/>
            <a:ext cx="4847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Left Join fills in NULL values</a:t>
            </a:r>
            <a:endParaRPr lang="en-US" sz="3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3740"/>
            <a:ext cx="3944273" cy="190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312653"/>
            <a:ext cx="4914900" cy="21462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2189158"/>
            <a:ext cx="4686954" cy="196691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9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Getting Started with MIMIC-III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Background / Motivation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https://mimic.physionet.org</a:t>
            </a:r>
            <a:r>
              <a:rPr lang="en-US" sz="2800" dirty="0" smtClean="0">
                <a:hlinkClick r:id="rId2"/>
              </a:rPr>
              <a:t>/</a:t>
            </a:r>
            <a:r>
              <a:rPr lang="en-US" sz="2800" dirty="0" smtClean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 smtClean="0"/>
              <a:t> </a:t>
            </a: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www.nature.com/articles/sdata201635</a:t>
            </a:r>
            <a:r>
              <a:rPr lang="en-US" sz="28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096329"/>
            <a:ext cx="2667000" cy="1217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3810000"/>
            <a:ext cx="3505200" cy="179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5635163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MIMIC-III supports </a:t>
            </a:r>
            <a:r>
              <a:rPr lang="en-US" dirty="0"/>
              <a:t>applications including academic and industrial research,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quality </a:t>
            </a:r>
            <a:r>
              <a:rPr lang="en-US" dirty="0"/>
              <a:t>improvement initiatives, and higher education coursework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MIMIC-III is great source for data science experiments, including predictive analytics.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1600200"/>
            <a:ext cx="2483209" cy="170957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6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Summarize Diagnoses Counts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344906"/>
            <a:ext cx="212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diagnoses_icd</a:t>
            </a:r>
            <a:r>
              <a:rPr lang="en-US" sz="1200" dirty="0" smtClean="0"/>
              <a:t>/Diagnoses.html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600200"/>
            <a:ext cx="5076825" cy="3886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5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Summarize Diagnoses Counts:  Top 10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344906"/>
            <a:ext cx="212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diagnoses_icd</a:t>
            </a:r>
            <a:r>
              <a:rPr lang="en-US" sz="1200" dirty="0" smtClean="0"/>
              <a:t>/Diagnoses.html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00200"/>
            <a:ext cx="5257800" cy="41186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Summarize Diagnoses by Age Intervals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435805"/>
            <a:ext cx="212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diagnoses_icd</a:t>
            </a:r>
            <a:r>
              <a:rPr lang="en-US" sz="1200" dirty="0" smtClean="0"/>
              <a:t>/Diagnoses.html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43954"/>
            <a:ext cx="6215062" cy="50394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6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Summarize Diagnoses by </a:t>
            </a:r>
            <a:r>
              <a:rPr lang="en-US" dirty="0" smtClean="0">
                <a:solidFill>
                  <a:srgbClr val="0070C0"/>
                </a:solidFill>
              </a:rPr>
              <a:t>Age Intervals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344906"/>
            <a:ext cx="212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diagnoses_icd</a:t>
            </a:r>
            <a:r>
              <a:rPr lang="en-US" sz="1200" dirty="0" smtClean="0"/>
              <a:t>/Diagnoses.html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681162"/>
            <a:ext cx="5657850" cy="34956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Summarize Diagnoses by </a:t>
            </a:r>
            <a:r>
              <a:rPr lang="en-US" dirty="0" smtClean="0">
                <a:solidFill>
                  <a:srgbClr val="0070C0"/>
                </a:solidFill>
              </a:rPr>
              <a:t>Age Intervals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214" y="1447800"/>
            <a:ext cx="3733800" cy="1526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974680"/>
            <a:ext cx="4906933" cy="35029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6344906"/>
            <a:ext cx="212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diagnoses_icd</a:t>
            </a:r>
            <a:r>
              <a:rPr lang="en-US" sz="1200" dirty="0" smtClean="0"/>
              <a:t>/Diagnoses.html</a:t>
            </a:r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2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4800" y="6344906"/>
            <a:ext cx="212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diagnoses_icd</a:t>
            </a:r>
            <a:r>
              <a:rPr lang="en-US" sz="1200" dirty="0" smtClean="0"/>
              <a:t>/Diagnoses.html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64124"/>
            <a:ext cx="5510212" cy="50342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Summarize Diagnoses by </a:t>
            </a:r>
            <a:r>
              <a:rPr lang="en-US" dirty="0" smtClean="0">
                <a:solidFill>
                  <a:srgbClr val="0070C0"/>
                </a:solidFill>
              </a:rPr>
              <a:t>Age Intervals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Summarize Diagnoses by </a:t>
            </a:r>
            <a:r>
              <a:rPr lang="en-US" dirty="0" smtClean="0">
                <a:solidFill>
                  <a:srgbClr val="0070C0"/>
                </a:solidFill>
              </a:rPr>
              <a:t>Age Intervals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344906"/>
            <a:ext cx="212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diagnoses_icd</a:t>
            </a:r>
            <a:r>
              <a:rPr lang="en-US" sz="1200" dirty="0" smtClean="0"/>
              <a:t>/Diagnoses.html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1743075"/>
            <a:ext cx="8867775" cy="3371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5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MIMIC-III Exploration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Summarize Diagnoses by </a:t>
            </a:r>
            <a:r>
              <a:rPr lang="en-US" dirty="0" smtClean="0">
                <a:solidFill>
                  <a:srgbClr val="0070C0"/>
                </a:solidFill>
              </a:rPr>
              <a:t>Age Intervals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6344906"/>
            <a:ext cx="212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diagnoses_icd</a:t>
            </a:r>
            <a:r>
              <a:rPr lang="en-US" sz="1200" dirty="0" smtClean="0"/>
              <a:t>/Diagnoses.html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" y="1600200"/>
            <a:ext cx="8504511" cy="4114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8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Take Home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/>
          </a:bodyPr>
          <a:lstStyle/>
          <a:p>
            <a:r>
              <a:rPr lang="en-US" dirty="0" smtClean="0"/>
              <a:t>MIMIC-III is a great data source for data science experiments and future predictive analytics projects involving electronic health records. </a:t>
            </a:r>
          </a:p>
          <a:p>
            <a:r>
              <a:rPr lang="en-US" dirty="0" smtClean="0"/>
              <a:t>MIMIC-IV to appear in 2019?</a:t>
            </a:r>
          </a:p>
          <a:p>
            <a:r>
              <a:rPr lang="en-US" dirty="0" smtClean="0"/>
              <a:t>There is also waveform data to explore via a separate download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894" y="5355940"/>
            <a:ext cx="4000500" cy="276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5632549"/>
            <a:ext cx="3519488" cy="68204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Getting Started with MIMIC-III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Background / Motivation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</a:t>
            </a: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www.nature.com/articles/sdata201635</a:t>
            </a:r>
            <a:r>
              <a:rPr lang="en-US" sz="2800" dirty="0" smtClean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133600"/>
            <a:ext cx="5536730" cy="449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1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Getting Started with MIMIC-III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Training Requirements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https://mimic.physionet.org/gettingstarted/access</a:t>
            </a:r>
            <a:r>
              <a:rPr lang="en-US" sz="2800" dirty="0" smtClean="0">
                <a:hlinkClick r:id="rId2"/>
              </a:rPr>
              <a:t>/</a:t>
            </a:r>
            <a:r>
              <a:rPr lang="en-US" sz="2800" dirty="0" smtClean="0"/>
              <a:t> 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209800"/>
            <a:ext cx="4237920" cy="2408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575" y="5015251"/>
            <a:ext cx="5276850" cy="16335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69304" y="5260736"/>
            <a:ext cx="12358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 to 7</a:t>
            </a:r>
          </a:p>
          <a:p>
            <a:r>
              <a:rPr lang="en-US" sz="1400" dirty="0" smtClean="0"/>
              <a:t>quiz questions</a:t>
            </a:r>
          </a:p>
          <a:p>
            <a:r>
              <a:rPr lang="en-US" sz="1400" dirty="0" smtClean="0"/>
              <a:t>per module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685333"/>
            <a:ext cx="7467600" cy="29471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6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Getting Started with MIMIC-III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Training Requirements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Purpose of Training:</a:t>
            </a:r>
            <a:br>
              <a:rPr lang="en-US" dirty="0" smtClean="0"/>
            </a:br>
            <a:r>
              <a:rPr lang="en-US" dirty="0" smtClean="0"/>
              <a:t>Protected Health Information (PHI)</a:t>
            </a: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www.hhs.gov/hipaa/for-professionals/privacy/special-topics/de-identification/index.html</a:t>
            </a:r>
            <a:r>
              <a:rPr lang="en-US" sz="1400" dirty="0" smtClean="0"/>
              <a:t> </a:t>
            </a:r>
            <a:endParaRPr lang="en-US" sz="1400" dirty="0"/>
          </a:p>
          <a:p>
            <a:pPr marL="0" indent="0">
              <a:buNone/>
            </a:pPr>
            <a:r>
              <a:rPr lang="en-US" sz="2000" b="1" dirty="0"/>
              <a:t>Guidance Regarding Methods for De-identification of Protected Health Information in Accordance with the Health Insurance Portability and Accountability Act (HIPAA) Privacy Rule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886200"/>
            <a:ext cx="3838575" cy="285221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Getting Started with MIMIC-III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Loading Postgres Database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https://mimic.physionet.org/gettingstarted/dbsetup</a:t>
            </a:r>
            <a:r>
              <a:rPr lang="en-US" sz="2800" dirty="0" smtClean="0">
                <a:hlinkClick r:id="rId2"/>
              </a:rPr>
              <a:t>/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000-Download-Files/DownloadMIMIC-III.nb.html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Quality checks</a:t>
            </a:r>
          </a:p>
          <a:p>
            <a:pPr lvl="1"/>
            <a:r>
              <a:rPr lang="en-US" sz="2000" dirty="0" smtClean="0"/>
              <a:t>010-Count-Characters </a:t>
            </a:r>
          </a:p>
          <a:p>
            <a:pPr lvl="1"/>
            <a:r>
              <a:rPr lang="en-US" sz="2000" dirty="0" smtClean="0"/>
              <a:t>020-Count-Lines-Fields-Records/MIMIC-III-Will-Files-Parse.nb.html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030-Files-Fields-MetaStats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90800"/>
            <a:ext cx="3638550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7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Getting Started with MIMIC-III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Loading Postgres Database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dirty="0" smtClean="0"/>
              <a:t>MIMIC-III-Will-Files-Parse.nb.html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55" y="2274832"/>
            <a:ext cx="3590925" cy="3524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994" y="2635468"/>
            <a:ext cx="3571875" cy="3257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361" y="2274832"/>
            <a:ext cx="3564157" cy="31889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419600" y="3810000"/>
            <a:ext cx="3810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6344906"/>
            <a:ext cx="2211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020-Count-Lines-Fields-Records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4662</TotalTime>
  <Words>654</Words>
  <Application>Microsoft Office PowerPoint</Application>
  <PresentationFormat>On-screen Show (4:3)</PresentationFormat>
  <Paragraphs>258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Calibri</vt:lpstr>
      <vt:lpstr>Office Theme</vt:lpstr>
      <vt:lpstr>Exploring MIMIC-III Critical Care Data Using Postgres/tidyverse/dbplyr/dplyr</vt:lpstr>
      <vt:lpstr>Files on GitHub</vt:lpstr>
      <vt:lpstr>MIMIC-III Critical Care Data Outline</vt:lpstr>
      <vt:lpstr>Getting Started with MIMIC-III Background / Motivation</vt:lpstr>
      <vt:lpstr>Getting Started with MIMIC-III Background / Motivation</vt:lpstr>
      <vt:lpstr>Getting Started with MIMIC-III Training Requirements</vt:lpstr>
      <vt:lpstr>Getting Started with MIMIC-III Training Requirements</vt:lpstr>
      <vt:lpstr>Getting Started with MIMIC-III Loading Postgres Database</vt:lpstr>
      <vt:lpstr>Getting Started with MIMIC-III Loading Postgres Database</vt:lpstr>
      <vt:lpstr>Getting Started with MIMIC-III Loading Postgres Database</vt:lpstr>
      <vt:lpstr>Getting Started with MIMIC-III R Database Driver Packages</vt:lpstr>
      <vt:lpstr>Getting Started with MIMIC-III Querying MIMIC-III with SQL or dplyr</vt:lpstr>
      <vt:lpstr>Getting Started with MIMIC-III Querying MIMIC-III with SQL or dplyr</vt:lpstr>
      <vt:lpstr>Getting Started with MIMIC-III</vt:lpstr>
      <vt:lpstr>Getting Started with MIMIC-III Querying MIMIC-III with SQL or dplyr</vt:lpstr>
      <vt:lpstr>Getting Started with MIMIC-III Querying MIMIC-III with SQL or dplyr</vt:lpstr>
      <vt:lpstr>Getting Started with MIMIC-III Querying MIMIC-III with SQL or dplyr</vt:lpstr>
      <vt:lpstr>MIMIC-III Critical Care Data Outline</vt:lpstr>
      <vt:lpstr>MIMIC-III Exploration</vt:lpstr>
      <vt:lpstr>MIMIC-III Exploration</vt:lpstr>
      <vt:lpstr>MIMIC-III Exploration</vt:lpstr>
      <vt:lpstr>MIMIC-III Exploration Patients Table</vt:lpstr>
      <vt:lpstr>MIMIC-III Exploration Patients Table</vt:lpstr>
      <vt:lpstr>MIMIC-III Exploration Patients Table</vt:lpstr>
      <vt:lpstr>MIMIC-III Exploration Patients Table</vt:lpstr>
      <vt:lpstr>MIMIC-III Exploration Patients Table</vt:lpstr>
      <vt:lpstr>MIMIC-III Exploration Admissions Table</vt:lpstr>
      <vt:lpstr>MIMIC-III Exploration Admissions Table</vt:lpstr>
      <vt:lpstr>MIMIC-III Exploration Admissions Table</vt:lpstr>
      <vt:lpstr>MIMIC-III Exploration Admissions Table</vt:lpstr>
      <vt:lpstr>MIMIC-III Exploration Admissions Table</vt:lpstr>
      <vt:lpstr>MIMIC-III Exploration Admissions Table</vt:lpstr>
      <vt:lpstr>MIMIC-III Exploration Diagnoses Tables</vt:lpstr>
      <vt:lpstr>MIMIC-III Exploration Diagnoses Tables</vt:lpstr>
      <vt:lpstr>MIMIC-III Exploration Diagnoses Tables</vt:lpstr>
      <vt:lpstr>MIMIC-III Exploration Diagnoses Tables</vt:lpstr>
      <vt:lpstr>MIMIC-III Exploration Diagnoses Tables</vt:lpstr>
      <vt:lpstr>MIMIC-III Exploration Diagnoses Tables</vt:lpstr>
      <vt:lpstr>MIMIC-III Exploration Diagnoses Tables</vt:lpstr>
      <vt:lpstr>MIMIC-III Exploration Summarize Diagnoses Counts</vt:lpstr>
      <vt:lpstr>MIMIC-III Exploration Summarize Diagnoses Counts:  Top 10</vt:lpstr>
      <vt:lpstr>MIMIC-III Exploration Summarize Diagnoses by Age Intervals</vt:lpstr>
      <vt:lpstr>MIMIC-III Exploration Summarize Diagnoses by Age Intervals</vt:lpstr>
      <vt:lpstr>MIMIC-III Exploration Summarize Diagnoses by Age Intervals</vt:lpstr>
      <vt:lpstr>MIMIC-III Exploration Summarize Diagnoses by Age Intervals</vt:lpstr>
      <vt:lpstr>MIMIC-III Exploration Summarize Diagnoses by Age Intervals</vt:lpstr>
      <vt:lpstr>MIMIC-III Exploration Summarize Diagnoses by Age Intervals</vt:lpstr>
      <vt:lpstr>Take Home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Algorithms  Using R’s Caret Package</dc:title>
  <dc:creator>Earl</dc:creator>
  <cp:lastModifiedBy>efg</cp:lastModifiedBy>
  <cp:revision>223</cp:revision>
  <dcterms:created xsi:type="dcterms:W3CDTF">2006-08-16T00:00:00Z</dcterms:created>
  <dcterms:modified xsi:type="dcterms:W3CDTF">2019-01-12T04:56:29Z</dcterms:modified>
</cp:coreProperties>
</file>