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8" r:id="rId4"/>
    <p:sldId id="294" r:id="rId5"/>
    <p:sldId id="295" r:id="rId6"/>
    <p:sldId id="296" r:id="rId7"/>
    <p:sldId id="288" r:id="rId8"/>
    <p:sldId id="258" r:id="rId9"/>
    <p:sldId id="259" r:id="rId10"/>
    <p:sldId id="260" r:id="rId11"/>
    <p:sldId id="257" r:id="rId12"/>
    <p:sldId id="273" r:id="rId13"/>
    <p:sldId id="261" r:id="rId14"/>
    <p:sldId id="289" r:id="rId15"/>
    <p:sldId id="287" r:id="rId16"/>
    <p:sldId id="279" r:id="rId17"/>
    <p:sldId id="274" r:id="rId18"/>
    <p:sldId id="275" r:id="rId19"/>
    <p:sldId id="292" r:id="rId20"/>
    <p:sldId id="293" r:id="rId21"/>
    <p:sldId id="286" r:id="rId22"/>
    <p:sldId id="290" r:id="rId23"/>
    <p:sldId id="291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69" autoAdjust="0"/>
  </p:normalViewPr>
  <p:slideViewPr>
    <p:cSldViewPr snapToGrid="0">
      <p:cViewPr varScale="1">
        <p:scale>
          <a:sx n="90" d="100"/>
          <a:sy n="90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F3CDF-A67B-4195-ABC0-74329E06263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EE092-28EB-4DEB-9F95-4E8B0E3C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4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9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Kansas-2006-2020-November-General-Normalized-Voter-Turnout.pptx, slide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K:\Election-Integrity\Kansas-Normalized-Fraction-of-Voters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AA75A-D1F6-4C1F-A2E2-2A25718861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4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K:/Election-Integrity/Kansas-Normalized-Fraction-of-Voters/County/2020-11-03/Johnson/2020-11-03-Johnson-County.html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Section 7.3 </a:t>
            </a:r>
            <a:r>
              <a:rPr lang="en-US" b="0" i="0" dirty="0">
                <a:solidFill>
                  <a:srgbClr val="317EAC"/>
                </a:solidFill>
                <a:effectLst/>
                <a:latin typeface="Helvetica Neue"/>
              </a:rPr>
              <a:t>Scatterplot of County Overall with All Precincts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17EAC"/>
                </a:solidFill>
                <a:effectLst/>
                <a:latin typeface="Helvetica Neue"/>
              </a:rPr>
              <a:t>2020-11-03-Johnson-NormalizedVotedTurnout-1.png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 Precincts generally do not survive a census and </a:t>
            </a:r>
            <a:r>
              <a:rPr lang="en-US" dirty="0" err="1"/>
              <a:t>redistricint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AA75A-D1F6-4C1F-A2E2-2A25718861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Ohio-Election-Analysis-Nov-2020.pptx, Slide 21</a:t>
            </a:r>
          </a:p>
          <a:p>
            <a:r>
              <a:rPr lang="en-US" dirty="0"/>
              <a:t>K:\Election-Integrity\Ohio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63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Ohio-Election-Analysis-Nov-2020.pptx, Slide 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K:\Election-Integrity\Ohio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K:\Election-Integrity\Ohio\rlee32\Analysis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95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Ohio-Election-Analysis-Nov-2020.pptx, Slide 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K:\Election-Integrity\Ohio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K:\Election-Integrity\Ohio\rlee32\Analysis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2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K:\Election-Integrity\Ohio\Ohio-Election-Analysis-Nov-2020.pptx, slide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2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K:\Election-Integrity\Ohio\Ohio-Election-Analysis-Nov-2020.pptx, slide 28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97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K:\Election-Integrity\Ohio\Ohio-Election-Analysis-Nov-2020.pptx, slide 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K:\Election-Integrity\Ohio\rlee32\Analysis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 Use unsigned absolute error, otherwise “errors” will sum to 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3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K:\Election-Integrity\Kansas-Normalized-Fraction-of-Voters\Statewide\2020-11-03</a:t>
            </a:r>
          </a:p>
          <a:p>
            <a:r>
              <a:rPr lang="en-US" dirty="0"/>
              <a:t>2020-11-03-RegisteredActiveVotedByGender-1.png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82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K:\Election-Integrity\Kansas-Normalized-Fraction-of-Voters\Statewide\2020-11-03</a:t>
            </a:r>
          </a:p>
          <a:p>
            <a:r>
              <a:rPr lang="en-US" dirty="0"/>
              <a:t>2020-11-03-RegisteredActiveVotedByParty-1.png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3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K:\Election-Integrity\Kansas-Normalized-Fraction-of-Voters\Kansas-2020-November-General.pptx</a:t>
            </a:r>
          </a:p>
          <a:p>
            <a:r>
              <a:rPr lang="en-US" dirty="0"/>
              <a:t>K:\Election-Integrity\Ohio\Ohio-Election-Analysis-Nov-2020.pptx, slide 16</a:t>
            </a:r>
          </a:p>
          <a:p>
            <a:r>
              <a:rPr lang="en-US" dirty="0"/>
              <a:t>K:/Election-Integrity/Ohio/rlee32/Analysis/Ohio-Key-Heatmap.html, Section 3.1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99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https://web.archive.org/web/20130509141050/http://watchdoglabs.org/blog/2012/10/24/michigan-lost-55000-people-but-gained-500000-voters-between-2000-and-2010-census/</a:t>
            </a:r>
          </a:p>
          <a:p>
            <a:endParaRPr lang="en-US" dirty="0"/>
          </a:p>
          <a:p>
            <a:r>
              <a:rPr lang="en-US" dirty="0"/>
              <a:t>https://www.judicialwatch.org/new-jw-study-voter-registration/</a:t>
            </a:r>
          </a:p>
          <a:p>
            <a:r>
              <a:rPr lang="en-US" dirty="0"/>
              <a:t>https://frankspeech.com/video/dr-frank-displays-his-evidence-day-1-cyber-symposium-0, 29:29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K:\Election-Integrity\Ohio\Ohio-Election-Analysis-Nov-2020.pptx, slide 13</a:t>
            </a:r>
          </a:p>
          <a:p>
            <a:endParaRPr lang="en-US" dirty="0"/>
          </a:p>
          <a:p>
            <a:r>
              <a:rPr lang="en-US" dirty="0"/>
              <a:t>See example in </a:t>
            </a:r>
            <a:r>
              <a:rPr lang="en-US" b="1" dirty="0"/>
              <a:t>Correlation is a weak way to compare predictive models </a:t>
            </a:r>
            <a:r>
              <a:rPr lang="en-US" sz="1200" b="0" dirty="0">
                <a:solidFill>
                  <a:srgbClr val="0070C0"/>
                </a:solidFill>
              </a:rPr>
              <a:t>section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3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K:\Election-Integrity\Ohio\Ohio-Election-Analysis-Nov-2020.pptx, slide 13</a:t>
            </a:r>
          </a:p>
          <a:p>
            <a:endParaRPr lang="en-US" dirty="0"/>
          </a:p>
          <a:p>
            <a:r>
              <a:rPr lang="en-US" dirty="0"/>
              <a:t>See example in </a:t>
            </a:r>
            <a:r>
              <a:rPr lang="en-US" b="1" dirty="0"/>
              <a:t>Correlation is a weak way to compare predictive models </a:t>
            </a:r>
            <a:r>
              <a:rPr lang="en-US" sz="1200" b="0" dirty="0">
                <a:solidFill>
                  <a:srgbClr val="0070C0"/>
                </a:solidFill>
              </a:rPr>
              <a:t>section, and specifically the page</a:t>
            </a:r>
            <a:br>
              <a:rPr lang="en-US" sz="1200" b="0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Accuracy Better than Correlation for Assessing Predictions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48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62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Kansas-2006-2020-November-General-Normalized-Voter-Turnout.pptx, slide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K:\Election-Integrity\Kansas-Normalized-Fraction-of-Voters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Kansas-2006-2020-November-General-Normalized-Voter-Turnout.pptx, slide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K:\Election-Integrity\Kansas-Normalized-Fraction-of-Voters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Kansas-2006-2020-November-General-Normalized-Voter-Turnout.pptx, slide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K:\Election-Integrity\Kansas-Normalized-Fraction-of-Voters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81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Kansas-2006-2020-November-General-Normalized-Voter-Turnout.pptx, slide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K:\Election-Integrity\Kansas-Normalized-Fraction-of-Voters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E092-28EB-4DEB-9F95-4E8B0E3CFB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6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7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3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0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4796-DE6A-43C1-AA55-7CDB3CB35F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09728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Concerns about Dr. Frank’s Election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efg</a:t>
            </a:r>
          </a:p>
          <a:p>
            <a:r>
              <a:rPr lang="en-US" dirty="0"/>
              <a:t>2022-08-24</a:t>
            </a:r>
          </a:p>
        </p:txBody>
      </p:sp>
    </p:spTree>
    <p:extLst>
      <p:ext uri="{BB962C8B-B14F-4D97-AF65-F5344CB8AC3E}">
        <p14:creationId xmlns:p14="http://schemas.microsoft.com/office/powerpoint/2010/main" val="326507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4379976"/>
            <a:ext cx="2926101" cy="21945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4379976"/>
            <a:ext cx="2926101" cy="2194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1517904"/>
            <a:ext cx="2926101" cy="219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379976"/>
            <a:ext cx="2926101" cy="2194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1517904"/>
            <a:ext cx="2926101" cy="2194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1517904"/>
            <a:ext cx="2926101" cy="2194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4379976"/>
            <a:ext cx="2926101" cy="2194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1517904"/>
            <a:ext cx="2926101" cy="21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473" y="190998"/>
            <a:ext cx="10515600" cy="86389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Kansas November General Elections: Normalized by 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48" y="1060704"/>
            <a:ext cx="380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Gubernatorial Election Years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" y="3941064"/>
            <a:ext cx="353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Presidential Election Years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1473" y="739972"/>
            <a:ext cx="1047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Black Line = “Active” Voters; </a:t>
            </a:r>
            <a:r>
              <a:rPr lang="en-US" dirty="0">
                <a:solidFill>
                  <a:srgbClr val="FF0000"/>
                </a:solidFill>
              </a:rPr>
              <a:t>Red Line </a:t>
            </a:r>
            <a:r>
              <a:rPr lang="en-US" dirty="0"/>
              <a:t>= Ballots Cast, </a:t>
            </a:r>
            <a:r>
              <a:rPr lang="en-US" b="1" dirty="0"/>
              <a:t>Statewide Turnout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0771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19856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73952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18904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4904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19856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73952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18904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DA81-70EF-D546-F074-1C53C705356A}"/>
              </a:ext>
            </a:extLst>
          </p:cNvPr>
          <p:cNvSpPr txBox="1"/>
          <p:nvPr/>
        </p:nvSpPr>
        <p:spPr>
          <a:xfrm>
            <a:off x="85218" y="75979"/>
            <a:ext cx="290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Turnout for State</a:t>
            </a:r>
          </a:p>
        </p:txBody>
      </p:sp>
    </p:spTree>
    <p:extLst>
      <p:ext uri="{BB962C8B-B14F-4D97-AF65-F5344CB8AC3E}">
        <p14:creationId xmlns:p14="http://schemas.microsoft.com/office/powerpoint/2010/main" val="350035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4379976"/>
            <a:ext cx="2926101" cy="21945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1517904"/>
            <a:ext cx="2926101" cy="21945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4379976"/>
            <a:ext cx="2926101" cy="21945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1517904"/>
            <a:ext cx="2926101" cy="21945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379976"/>
            <a:ext cx="2926101" cy="21945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1517904"/>
            <a:ext cx="2926101" cy="21945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4379976"/>
            <a:ext cx="2926101" cy="21945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1517904"/>
            <a:ext cx="2926101" cy="21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80789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Kansas November General Elections:  Normalized Voter Turnout by 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48" y="1060704"/>
            <a:ext cx="380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Gubernatorial Election Years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" y="3941064"/>
            <a:ext cx="353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Presidential Election Years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698697"/>
            <a:ext cx="1056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Red Line </a:t>
            </a:r>
            <a:r>
              <a:rPr lang="en-US" dirty="0"/>
              <a:t>= Statewide Turnout;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Grey Lines </a:t>
            </a:r>
            <a:r>
              <a:rPr lang="en-US" dirty="0"/>
              <a:t>= </a:t>
            </a:r>
            <a:r>
              <a:rPr lang="en-US" b="1" dirty="0"/>
              <a:t>Turnout for Each of 105 Counties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771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19856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73952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18904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904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9856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3952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18904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E64F2-EC30-A10E-63B0-1776112E153B}"/>
              </a:ext>
            </a:extLst>
          </p:cNvPr>
          <p:cNvSpPr txBox="1"/>
          <p:nvPr/>
        </p:nvSpPr>
        <p:spPr>
          <a:xfrm>
            <a:off x="85218" y="75979"/>
            <a:ext cx="418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Turnout for State and Counties</a:t>
            </a:r>
          </a:p>
        </p:txBody>
      </p:sp>
    </p:spTree>
    <p:extLst>
      <p:ext uri="{BB962C8B-B14F-4D97-AF65-F5344CB8AC3E}">
        <p14:creationId xmlns:p14="http://schemas.microsoft.com/office/powerpoint/2010/main" val="114038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Normalized turnout for a specific age varies slightly by state, county, precinct,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2200" b="1" dirty="0">
                <a:solidFill>
                  <a:srgbClr val="0070C0"/>
                </a:solidFill>
              </a:rPr>
              <a:t>but is highly correlated </a:t>
            </a:r>
            <a:br>
              <a:rPr lang="en-US" sz="2200" b="1" dirty="0">
                <a:solidFill>
                  <a:srgbClr val="0070C0"/>
                </a:solidFill>
              </a:rPr>
            </a:br>
            <a:br>
              <a:rPr lang="en-US" sz="2200" b="1" dirty="0">
                <a:solidFill>
                  <a:srgbClr val="0070C0"/>
                </a:solidFill>
              </a:rPr>
            </a:br>
            <a:r>
              <a:rPr lang="en-US" sz="2200" b="1" dirty="0">
                <a:solidFill>
                  <a:srgbClr val="0070C0"/>
                </a:solidFill>
              </a:rPr>
              <a:t>The numbers show turnout is </a:t>
            </a:r>
            <a:r>
              <a:rPr lang="en-US" sz="2200" b="1" u="sng" dirty="0">
                <a:solidFill>
                  <a:srgbClr val="0070C0"/>
                </a:solidFill>
              </a:rPr>
              <a:t>not constant by age within a state </a:t>
            </a:r>
            <a:r>
              <a:rPr lang="en-US" sz="2200" b="1" dirty="0">
                <a:solidFill>
                  <a:srgbClr val="0070C0"/>
                </a:solidFill>
              </a:rPr>
              <a:t>when viewed by county or precinct.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26" y="2141537"/>
            <a:ext cx="10515600" cy="4351338"/>
          </a:xfrm>
        </p:spPr>
        <p:txBody>
          <a:bodyPr/>
          <a:lstStyle/>
          <a:p>
            <a:r>
              <a:rPr lang="en-US" dirty="0"/>
              <a:t>State and Counties</a:t>
            </a:r>
          </a:p>
          <a:p>
            <a:r>
              <a:rPr lang="en-US" dirty="0"/>
              <a:t>Johnson County and Precincts</a:t>
            </a:r>
          </a:p>
        </p:txBody>
      </p:sp>
    </p:spTree>
    <p:extLst>
      <p:ext uri="{BB962C8B-B14F-4D97-AF65-F5344CB8AC3E}">
        <p14:creationId xmlns:p14="http://schemas.microsoft.com/office/powerpoint/2010/main" val="347598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9" y="1549029"/>
            <a:ext cx="6235193" cy="4676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80789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Kansas November General Elections:  Normalized Voter Turnout by 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698697"/>
            <a:ext cx="1056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Red Line </a:t>
            </a:r>
            <a:r>
              <a:rPr lang="en-US" dirty="0"/>
              <a:t>= Statewide Turnout;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Grey Lines </a:t>
            </a:r>
            <a:r>
              <a:rPr lang="en-US" dirty="0"/>
              <a:t>= Turnout for Each of 105 Counties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47741" y="21981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85" y="1068029"/>
            <a:ext cx="3548206" cy="56771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73716" y="1437361"/>
            <a:ext cx="3255575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42242" y="1506590"/>
            <a:ext cx="2531474" cy="284747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8346" y="1549029"/>
            <a:ext cx="82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Kansas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826155" y="3629173"/>
            <a:ext cx="1980176" cy="885973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92888" y="4274078"/>
            <a:ext cx="20222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Represent each county</a:t>
            </a:r>
          </a:p>
          <a:p>
            <a:r>
              <a:rPr lang="en-US" sz="1200" dirty="0"/>
              <a:t>grey line by color-coded</a:t>
            </a:r>
          </a:p>
          <a:p>
            <a:r>
              <a:rPr lang="en-US" sz="1200" dirty="0"/>
              <a:t>line in </a:t>
            </a:r>
            <a:r>
              <a:rPr lang="en-US" sz="1200" dirty="0" err="1"/>
              <a:t>heatmap</a:t>
            </a:r>
            <a:r>
              <a:rPr lang="en-US" sz="1200" dirty="0"/>
              <a:t> by showing </a:t>
            </a:r>
          </a:p>
          <a:p>
            <a:r>
              <a:rPr lang="en-US" sz="1200" dirty="0"/>
              <a:t>normalized turnout fraction </a:t>
            </a:r>
          </a:p>
          <a:p>
            <a:r>
              <a:rPr lang="en-US" sz="1200"/>
              <a:t>from </a:t>
            </a:r>
            <a:r>
              <a:rPr lang="en-US" sz="1200" dirty="0"/>
              <a:t>0 to 2 by age 18 to 105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92937-EBB6-D6A0-FCD6-2B7919311E99}"/>
              </a:ext>
            </a:extLst>
          </p:cNvPr>
          <p:cNvSpPr txBox="1"/>
          <p:nvPr/>
        </p:nvSpPr>
        <p:spPr>
          <a:xfrm>
            <a:off x="378657" y="6267863"/>
            <a:ext cx="701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If normalized turnout were constant for a given age, the heatmap would be all vertical lines.</a:t>
            </a:r>
          </a:p>
          <a:p>
            <a:r>
              <a:rPr lang="en-US" sz="1400" dirty="0"/>
              <a:t>Normalized turnout is only “constant” when evaluated using same polynomial curve fit.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92D22-8C4E-2FD2-9076-059FED2D39C0}"/>
              </a:ext>
            </a:extLst>
          </p:cNvPr>
          <p:cNvSpPr txBox="1"/>
          <p:nvPr/>
        </p:nvSpPr>
        <p:spPr>
          <a:xfrm>
            <a:off x="6942393" y="3933659"/>
            <a:ext cx="145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Each county is a row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F027A-542D-1F66-1F89-673B44A139B9}"/>
              </a:ext>
            </a:extLst>
          </p:cNvPr>
          <p:cNvSpPr txBox="1"/>
          <p:nvPr/>
        </p:nvSpPr>
        <p:spPr>
          <a:xfrm>
            <a:off x="1504462" y="3268617"/>
            <a:ext cx="1744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Each county is a grey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2973A-B597-8AA4-3DE5-AC4B42D89ACC}"/>
              </a:ext>
            </a:extLst>
          </p:cNvPr>
          <p:cNvSpPr txBox="1"/>
          <p:nvPr/>
        </p:nvSpPr>
        <p:spPr>
          <a:xfrm>
            <a:off x="85218" y="75979"/>
            <a:ext cx="428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Normalized Turnout for State and Counties</a:t>
            </a:r>
          </a:p>
        </p:txBody>
      </p:sp>
    </p:spTree>
    <p:extLst>
      <p:ext uri="{BB962C8B-B14F-4D97-AF65-F5344CB8AC3E}">
        <p14:creationId xmlns:p14="http://schemas.microsoft.com/office/powerpoint/2010/main" val="230128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63" y="155498"/>
            <a:ext cx="11235193" cy="80789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Johnson County Kansas November General Elections:  Normalized Voter Turnout by 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698697"/>
            <a:ext cx="1056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Red Line </a:t>
            </a:r>
            <a:r>
              <a:rPr lang="en-US" dirty="0"/>
              <a:t>= County Turnout;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Grey Lines </a:t>
            </a:r>
            <a:r>
              <a:rPr lang="en-US" dirty="0"/>
              <a:t>= Turnout for Each of 463 Counties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2973A-B597-8AA4-3DE5-AC4B42D89ACC}"/>
              </a:ext>
            </a:extLst>
          </p:cNvPr>
          <p:cNvSpPr txBox="1"/>
          <p:nvPr/>
        </p:nvSpPr>
        <p:spPr>
          <a:xfrm>
            <a:off x="85218" y="75979"/>
            <a:ext cx="523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Normalized Turnout for Johnson County and Precincts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314653-904A-5B26-C975-7A59243BB4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611228"/>
            <a:ext cx="5462573" cy="40969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9DD280-DACD-077C-0AA0-4C8799924B5A}"/>
              </a:ext>
            </a:extLst>
          </p:cNvPr>
          <p:cNvSpPr txBox="1"/>
          <p:nvPr/>
        </p:nvSpPr>
        <p:spPr>
          <a:xfrm>
            <a:off x="278497" y="5851526"/>
            <a:ext cx="4228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Excluding counties with fewer than 25 registered voters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775628-7148-0AE1-B364-423C620BC7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155" y="1216777"/>
            <a:ext cx="3419448" cy="54711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3739EC-11CB-10C7-FFB2-AF94A7989677}"/>
              </a:ext>
            </a:extLst>
          </p:cNvPr>
          <p:cNvSpPr/>
          <p:nvPr/>
        </p:nvSpPr>
        <p:spPr>
          <a:xfrm>
            <a:off x="6804845" y="5851526"/>
            <a:ext cx="3808675" cy="485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A3CFB-4EA9-A691-3BA0-05F604283B2B}"/>
              </a:ext>
            </a:extLst>
          </p:cNvPr>
          <p:cNvSpPr txBox="1"/>
          <p:nvPr/>
        </p:nvSpPr>
        <p:spPr>
          <a:xfrm>
            <a:off x="10713689" y="5082084"/>
            <a:ext cx="136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Clade of </a:t>
            </a:r>
          </a:p>
          <a:p>
            <a:r>
              <a:rPr lang="en-US" dirty="0"/>
              <a:t>Older Voting</a:t>
            </a:r>
            <a:br>
              <a:rPr lang="en-US" dirty="0"/>
            </a:br>
            <a:r>
              <a:rPr lang="en-US" dirty="0"/>
              <a:t>Precincts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079D0-C8AC-6153-C331-FB5A187AE808}"/>
              </a:ext>
            </a:extLst>
          </p:cNvPr>
          <p:cNvCxnSpPr>
            <a:cxnSpLocks/>
          </p:cNvCxnSpPr>
          <p:nvPr/>
        </p:nvCxnSpPr>
        <p:spPr>
          <a:xfrm flipH="1">
            <a:off x="10713689" y="6114023"/>
            <a:ext cx="930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020E9D-7B3B-AFEC-C474-DF4AB54A848C}"/>
              </a:ext>
            </a:extLst>
          </p:cNvPr>
          <p:cNvSpPr txBox="1"/>
          <p:nvPr/>
        </p:nvSpPr>
        <p:spPr>
          <a:xfrm>
            <a:off x="10757830" y="6337190"/>
            <a:ext cx="1062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 live in one.</a:t>
            </a:r>
          </a:p>
        </p:txBody>
      </p:sp>
      <p:sp>
        <p:nvSpPr>
          <p:cNvPr id="3" name="Right Arrow 11">
            <a:extLst>
              <a:ext uri="{FF2B5EF4-FFF2-40B4-BE49-F238E27FC236}">
                <a16:creationId xmlns:a16="http://schemas.microsoft.com/office/drawing/2014/main" id="{11E5E98A-EC29-A822-25B3-9090E8B0B28E}"/>
              </a:ext>
            </a:extLst>
          </p:cNvPr>
          <p:cNvSpPr/>
          <p:nvPr/>
        </p:nvSpPr>
        <p:spPr>
          <a:xfrm>
            <a:off x="5569840" y="3216706"/>
            <a:ext cx="1584493" cy="885973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464BE-9D1B-EA9D-41FD-5B101C36C18B}"/>
              </a:ext>
            </a:extLst>
          </p:cNvPr>
          <p:cNvSpPr txBox="1"/>
          <p:nvPr/>
        </p:nvSpPr>
        <p:spPr>
          <a:xfrm>
            <a:off x="5791497" y="3439868"/>
            <a:ext cx="101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Each precinct</a:t>
            </a:r>
            <a:br>
              <a:rPr lang="en-US" sz="1200" dirty="0"/>
            </a:br>
            <a:r>
              <a:rPr lang="en-US" sz="1200" dirty="0"/>
              <a:t> is a row</a:t>
            </a:r>
          </a:p>
        </p:txBody>
      </p:sp>
    </p:spTree>
    <p:extLst>
      <p:ext uri="{BB962C8B-B14F-4D97-AF65-F5344CB8AC3E}">
        <p14:creationId xmlns:p14="http://schemas.microsoft.com/office/powerpoint/2010/main" val="395969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 6th degree polynomial may not be the “best” fit.  Isn’t needed.</a:t>
            </a:r>
            <a:br>
              <a:rPr lang="en-US" sz="2800" dirty="0"/>
            </a:br>
            <a:r>
              <a:rPr lang="en-US" dirty="0"/>
              <a:t>Ohio Turnout “Key”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857" y="2062231"/>
            <a:ext cx="5120677" cy="38405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1583115"/>
            <a:ext cx="395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  Based on Yearly Data (</a:t>
            </a:r>
            <a:r>
              <a:rPr lang="en-US" b="1" dirty="0"/>
              <a:t>83 numbers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2231"/>
            <a:ext cx="5120677" cy="3840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896" y="1583115"/>
            <a:ext cx="533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Key:  6</a:t>
            </a:r>
            <a:r>
              <a:rPr lang="en-US" baseline="30000" dirty="0"/>
              <a:t>th</a:t>
            </a:r>
            <a:r>
              <a:rPr lang="en-US" dirty="0"/>
              <a:t> Degree Polynomial Fit to Data (</a:t>
            </a:r>
            <a:r>
              <a:rPr lang="en-US" b="1" dirty="0"/>
              <a:t>7 numbers</a:t>
            </a:r>
            <a:r>
              <a:rPr lang="en-US" dirty="0"/>
              <a:t>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87780" y="6105005"/>
            <a:ext cx="6193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Scaling is different between plots but both are based on the same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2491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 6th degree polynomial may not be the “best” fit.  Isn’t needed.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A3069-65E3-C001-52A9-B4EBFD5FD875}"/>
              </a:ext>
            </a:extLst>
          </p:cNvPr>
          <p:cNvSpPr txBox="1"/>
          <p:nvPr/>
        </p:nvSpPr>
        <p:spPr>
          <a:xfrm>
            <a:off x="838200" y="6176963"/>
            <a:ext cx="775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RStudio</a:t>
            </a:r>
            <a:r>
              <a:rPr lang="en-US" sz="1400" dirty="0"/>
              <a:t> Notebook:  Ohio-Key-Polynomials.html, Section 5.1 (AIC),  Section 5.2 (R</a:t>
            </a:r>
            <a:r>
              <a:rPr lang="en-US" sz="1400" baseline="30000" dirty="0"/>
              <a:t>2</a:t>
            </a:r>
            <a:r>
              <a:rPr lang="en-US" sz="1400" dirty="0"/>
              <a:t>), polyfitsMany-1.png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1BF1D-19C6-019F-1A55-65AE2007B1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31021"/>
            <a:ext cx="6189783" cy="4642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5F58A-AD66-C507-E214-531AB480D136}"/>
              </a:ext>
            </a:extLst>
          </p:cNvPr>
          <p:cNvSpPr txBox="1"/>
          <p:nvPr/>
        </p:nvSpPr>
        <p:spPr>
          <a:xfrm>
            <a:off x="7672303" y="1805530"/>
            <a:ext cx="44592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age range limited to [18, 100].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Ohio Normalized Turnout curve</a:t>
            </a:r>
            <a:br>
              <a:rPr lang="en-US" dirty="0"/>
            </a:br>
            <a:r>
              <a:rPr lang="en-US" dirty="0"/>
              <a:t>(red dots) to polynomials of various </a:t>
            </a:r>
            <a:br>
              <a:rPr lang="en-US" dirty="0"/>
            </a:br>
            <a:r>
              <a:rPr lang="en-US" dirty="0"/>
              <a:t>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degree provides curvature/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wiggliness</a:t>
            </a:r>
            <a:r>
              <a:rPr lang="en-US" dirty="0"/>
              <a:t>”, but too high can lead</a:t>
            </a:r>
            <a:br>
              <a:rPr lang="en-US" dirty="0"/>
            </a:br>
            <a:r>
              <a:rPr lang="en-US" dirty="0"/>
              <a:t>to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Akaike</a:t>
            </a:r>
            <a:r>
              <a:rPr lang="en-US" dirty="0"/>
              <a:t> Information Criterion (AIC)</a:t>
            </a:r>
            <a:br>
              <a:rPr lang="en-US" dirty="0"/>
            </a:br>
            <a:r>
              <a:rPr lang="en-US" dirty="0"/>
              <a:t>indicates highest degree over </a:t>
            </a:r>
            <a:br>
              <a:rPr lang="en-US" dirty="0"/>
            </a:br>
            <a:r>
              <a:rPr lang="en-US" dirty="0"/>
              <a:t>range 1 to 9 was the “best”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approaches 1 as degree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nothing “remarkable” about</a:t>
            </a:r>
            <a:br>
              <a:rPr lang="en-US" dirty="0"/>
            </a:br>
            <a:r>
              <a:rPr lang="en-US" dirty="0"/>
              <a:t>these curve 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Curve fits offer few insight about data</a:t>
            </a:r>
            <a:br>
              <a:rPr lang="en-US" dirty="0"/>
            </a:br>
            <a:r>
              <a:rPr lang="en-US" dirty="0"/>
              <a:t> but provide good numerical interpolation.</a:t>
            </a:r>
          </a:p>
        </p:txBody>
      </p:sp>
    </p:spTree>
    <p:extLst>
      <p:ext uri="{BB962C8B-B14F-4D97-AF65-F5344CB8AC3E}">
        <p14:creationId xmlns:p14="http://schemas.microsoft.com/office/powerpoint/2010/main" val="338498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 6th degree polynomial may not be the “best” fit.  Isn’t needed.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7F033-9CF5-1ACC-CC43-8D16F96BE906}"/>
              </a:ext>
            </a:extLst>
          </p:cNvPr>
          <p:cNvSpPr txBox="1"/>
          <p:nvPr/>
        </p:nvSpPr>
        <p:spPr>
          <a:xfrm>
            <a:off x="838200" y="6176963"/>
            <a:ext cx="775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RStudio</a:t>
            </a:r>
            <a:r>
              <a:rPr lang="en-US" sz="1400" dirty="0"/>
              <a:t> Notebook:  Ohio-Key-Polynomials.html, Section 6, polyfit5-1.png, polyfit6-1.png, polyfit7-1.png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DEF99-EFF1-2DB5-919C-745F94F8E3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72" y="1566667"/>
            <a:ext cx="3657627" cy="2743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382625-7519-7234-809E-4A7BC5D2D7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86" y="1566667"/>
            <a:ext cx="3657627" cy="2743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AFA563-2D64-79F0-81C2-F5F830172D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00" y="1566667"/>
            <a:ext cx="3657627" cy="2743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8D38D9-4F3F-CAC9-2AE1-675D5F88830D}"/>
              </a:ext>
            </a:extLst>
          </p:cNvPr>
          <p:cNvSpPr txBox="1"/>
          <p:nvPr/>
        </p:nvSpPr>
        <p:spPr>
          <a:xfrm>
            <a:off x="397078" y="4495621"/>
            <a:ext cx="8879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polynomial equations above, x = Age, y = Normalized Fraction</a:t>
            </a:r>
          </a:p>
          <a:p>
            <a:endParaRPr lang="en-US" dirty="0"/>
          </a:p>
          <a:p>
            <a:r>
              <a:rPr lang="en-US" dirty="0"/>
              <a:t>Largest residual over range:  0.132 (5</a:t>
            </a:r>
            <a:r>
              <a:rPr lang="en-US" baseline="30000" dirty="0"/>
              <a:t>th</a:t>
            </a:r>
            <a:r>
              <a:rPr lang="en-US" dirty="0"/>
              <a:t>), 0.062 (6</a:t>
            </a:r>
            <a:r>
              <a:rPr lang="en-US" baseline="30000" dirty="0"/>
              <a:t>th</a:t>
            </a:r>
            <a:r>
              <a:rPr lang="en-US" dirty="0"/>
              <a:t>), 0.038 (7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But, there is </a:t>
            </a:r>
            <a:r>
              <a:rPr lang="en-US" b="1" i="1" dirty="0">
                <a:solidFill>
                  <a:srgbClr val="0070C0"/>
                </a:solidFill>
              </a:rPr>
              <a:t>no need for polynomial fit if original normalized turnout curve is used directly!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B5565-E26F-706D-4B72-CC14D74B404D}"/>
              </a:ext>
            </a:extLst>
          </p:cNvPr>
          <p:cNvSpPr txBox="1"/>
          <p:nvPr/>
        </p:nvSpPr>
        <p:spPr>
          <a:xfrm>
            <a:off x="363050" y="1289134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94F5C-54D2-EB8D-E9F9-B92D99C0B99D}"/>
              </a:ext>
            </a:extLst>
          </p:cNvPr>
          <p:cNvSpPr txBox="1"/>
          <p:nvPr/>
        </p:nvSpPr>
        <p:spPr>
          <a:xfrm>
            <a:off x="4201184" y="1289134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4B0E7-AFE7-4047-8C46-E294EE880387}"/>
              </a:ext>
            </a:extLst>
          </p:cNvPr>
          <p:cNvSpPr txBox="1"/>
          <p:nvPr/>
        </p:nvSpPr>
        <p:spPr>
          <a:xfrm>
            <a:off x="7999135" y="1289134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 7</a:t>
            </a:r>
          </a:p>
        </p:txBody>
      </p:sp>
    </p:spTree>
    <p:extLst>
      <p:ext uri="{BB962C8B-B14F-4D97-AF65-F5344CB8AC3E}">
        <p14:creationId xmlns:p14="http://schemas.microsoft.com/office/powerpoint/2010/main" val="289066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Correlation is a weak way to compare 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use correlation to measure similarity between number of registered voters and the number casting ballots by age.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 Ohio Statewide, Franklin County </a:t>
            </a:r>
          </a:p>
        </p:txBody>
      </p:sp>
    </p:spTree>
    <p:extLst>
      <p:ext uri="{BB962C8B-B14F-4D97-AF65-F5344CB8AC3E}">
        <p14:creationId xmlns:p14="http://schemas.microsoft.com/office/powerpoint/2010/main" val="283186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365125"/>
            <a:ext cx="1130104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Correlation is not a good comparison metric for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5" y="1573457"/>
            <a:ext cx="5486440" cy="4114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7" y="1573457"/>
            <a:ext cx="5486440" cy="41148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261" y="6413698"/>
            <a:ext cx="1096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Ohio-Correlations.html, Statewide-1.png, FranklinCounty-1.png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8463" y="5866326"/>
            <a:ext cx="612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population and voter turnout curves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51018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</a:rPr>
              <a:t>Concerns about Dr. Frank’s Election Analysis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“Data leakage” in predictive analytics results in overly good fits.</a:t>
            </a:r>
          </a:p>
          <a:p>
            <a:r>
              <a:rPr lang="en-US" dirty="0"/>
              <a:t>Normalized turnout curves changed little from 2006-2020.</a:t>
            </a:r>
          </a:p>
          <a:p>
            <a:r>
              <a:rPr lang="en-US" dirty="0"/>
              <a:t>Normalized turnout for a specific age varies slightly by state, county, precinct, but is highly correlated.</a:t>
            </a:r>
          </a:p>
          <a:p>
            <a:r>
              <a:rPr lang="en-US" dirty="0"/>
              <a:t>A 6</a:t>
            </a:r>
            <a:r>
              <a:rPr lang="en-US" baseline="30000" dirty="0"/>
              <a:t>th</a:t>
            </a:r>
            <a:r>
              <a:rPr lang="en-US" dirty="0"/>
              <a:t> degree polynomial may not be the “best” fit.  Isn’t needed.</a:t>
            </a:r>
          </a:p>
          <a:p>
            <a:r>
              <a:rPr lang="en-US" dirty="0"/>
              <a:t>Correlation is a weak way to compare predictive models.</a:t>
            </a:r>
          </a:p>
          <a:p>
            <a:r>
              <a:rPr lang="en-US" dirty="0"/>
              <a:t>Turnout varies by gender and political party.</a:t>
            </a:r>
          </a:p>
          <a:p>
            <a:r>
              <a:rPr lang="en-US" dirty="0"/>
              <a:t>Inflated voter rolls are not new.</a:t>
            </a:r>
          </a:p>
        </p:txBody>
      </p:sp>
    </p:spTree>
    <p:extLst>
      <p:ext uri="{BB962C8B-B14F-4D97-AF65-F5344CB8AC3E}">
        <p14:creationId xmlns:p14="http://schemas.microsoft.com/office/powerpoint/2010/main" val="425043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6" y="1497623"/>
            <a:ext cx="5486440" cy="4114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248" y="1497623"/>
            <a:ext cx="5512613" cy="4134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5851" y="4413836"/>
            <a:ext cx="655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Athens </a:t>
            </a:r>
            <a:br>
              <a:rPr lang="en-US" sz="1200" dirty="0"/>
            </a:br>
            <a:r>
              <a:rPr lang="en-US" sz="1200" dirty="0"/>
              <a:t>County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5667733"/>
            <a:ext cx="51158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most counties the correlation between the number of</a:t>
            </a:r>
          </a:p>
          <a:p>
            <a:r>
              <a:rPr lang="en-US" sz="1600" dirty="0"/>
              <a:t>registered voters and the number voting in Nov 2020 over</a:t>
            </a:r>
          </a:p>
          <a:p>
            <a:r>
              <a:rPr lang="en-US" sz="1600" dirty="0"/>
              <a:t>age intervals 18 to 100 was between 0.90 and 1.00 with a </a:t>
            </a:r>
          </a:p>
          <a:p>
            <a:r>
              <a:rPr lang="en-US" sz="1600" dirty="0"/>
              <a:t>an overall state value of about 0.95.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3797" y="5867788"/>
            <a:ext cx="4399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Athens County was the outlier in the density plot.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1692" y="365125"/>
            <a:ext cx="113010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70C0"/>
                </a:solidFill>
              </a:rPr>
              <a:t>Correlation is not a good comparison metric for predictions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168" y="215117"/>
            <a:ext cx="1096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Ohio-Correlations.html, CorrelationsPlot-1.png, AthensCounty-1.png</a:t>
            </a:r>
          </a:p>
        </p:txBody>
      </p:sp>
    </p:spTree>
    <p:extLst>
      <p:ext uri="{BB962C8B-B14F-4D97-AF65-F5344CB8AC3E}">
        <p14:creationId xmlns:p14="http://schemas.microsoft.com/office/powerpoint/2010/main" val="400262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791" y="104384"/>
            <a:ext cx="10655562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Accuracy Better than Correlation for Assessing Predictions</a:t>
            </a:r>
            <a:br>
              <a:rPr lang="en-US" dirty="0"/>
            </a:br>
            <a:r>
              <a:rPr lang="en-US" sz="2000" b="1" dirty="0"/>
              <a:t>Ohio-Analysis-5-Predictions-vs-Acutal-Votes.ipynb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958" y="6088856"/>
            <a:ext cx="7755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Adapted from Lee’s script:  predict.py</a:t>
            </a:r>
          </a:p>
          <a:p>
            <a:r>
              <a:rPr lang="en-US" sz="1400" dirty="0"/>
              <a:t>Ohio-Analysis-2-Single-County-Franklin.html</a:t>
            </a:r>
          </a:p>
          <a:p>
            <a:r>
              <a:rPr lang="en-US" sz="1400" dirty="0"/>
              <a:t>Ohio-Analysis-5-Predictions-vs-Acutal-Votes-Franklin.html, </a:t>
            </a:r>
            <a:r>
              <a:rPr lang="en-US" sz="1400" b="1" dirty="0"/>
              <a:t>Compare-Franklin-25.xlsx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86" y="2373568"/>
            <a:ext cx="4793933" cy="3253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47" y="2500257"/>
            <a:ext cx="5023485" cy="1303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47" y="3944535"/>
            <a:ext cx="5057775" cy="20916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9647" y="1332620"/>
            <a:ext cx="497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= overall turnout * registered * </a:t>
            </a:r>
            <a:r>
              <a:rPr lang="en-US" dirty="0" err="1"/>
              <a:t>keyvalue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958" y="363110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7103" y="1899467"/>
            <a:ext cx="1936029" cy="33930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416357" y="2171472"/>
            <a:ext cx="4026" cy="5921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958" y="2117611"/>
            <a:ext cx="16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Franklin County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53608" y="1963438"/>
            <a:ext cx="506855" cy="5507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49729" y="1691433"/>
            <a:ext cx="102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Ohio Key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1763" y="5969507"/>
            <a:ext cx="16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Metric</a:t>
            </a:r>
          </a:p>
        </p:txBody>
      </p:sp>
      <p:sp>
        <p:nvSpPr>
          <p:cNvPr id="22" name="Oval 21"/>
          <p:cNvSpPr/>
          <p:nvPr/>
        </p:nvSpPr>
        <p:spPr>
          <a:xfrm>
            <a:off x="5241073" y="5785253"/>
            <a:ext cx="669073" cy="3036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09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F31F-9376-5E13-B093-7741D992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0070C0"/>
                </a:solidFill>
              </a:rPr>
              <a:t>Turnout varies by gender</a:t>
            </a:r>
            <a:br>
              <a:rPr lang="en-US" sz="4900" dirty="0">
                <a:solidFill>
                  <a:srgbClr val="0070C0"/>
                </a:solidFill>
              </a:rPr>
            </a:br>
            <a:r>
              <a:rPr lang="en-US" sz="4000" dirty="0"/>
              <a:t>(but party not available in all states)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F26CF-453F-F7BD-465E-641456C030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1" y="1486003"/>
            <a:ext cx="9478297" cy="47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38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F31F-9376-5E13-B093-7741D992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0070C0"/>
                </a:solidFill>
              </a:rPr>
              <a:t>Turnout varies by political party </a:t>
            </a:r>
            <a:br>
              <a:rPr lang="en-US" sz="4900" dirty="0">
                <a:solidFill>
                  <a:srgbClr val="0070C0"/>
                </a:solidFill>
              </a:rPr>
            </a:br>
            <a:r>
              <a:rPr lang="en-US" sz="3600" dirty="0"/>
              <a:t>(but party not available in all states)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9812E-A8A5-F6A3-F6AC-7F9AF459D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80" y="1592825"/>
            <a:ext cx="9733936" cy="48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1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91" y="365125"/>
            <a:ext cx="11331676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Inflated voter rolls are not new but may be worse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534D26-200C-BC74-E00C-D752FAAF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03" y="1690688"/>
            <a:ext cx="5048864" cy="252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B0C9AC-613C-0B1F-A7C1-EE67BE20A39B}"/>
              </a:ext>
            </a:extLst>
          </p:cNvPr>
          <p:cNvSpPr txBox="1"/>
          <p:nvPr/>
        </p:nvSpPr>
        <p:spPr>
          <a:xfrm>
            <a:off x="6509253" y="4322250"/>
            <a:ext cx="538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Oct. 16, 2020</a:t>
            </a:r>
            <a:br>
              <a:rPr lang="en-US" dirty="0"/>
            </a:br>
            <a:r>
              <a:rPr lang="en-US" dirty="0"/>
              <a:t>359 counties in 29 states with voter registration &gt; 100%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F8241C-1B1A-C232-7784-B807A6565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57055"/>
            <a:ext cx="4112956" cy="610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CC77BB-5036-B1CD-451E-60CED6E96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33067"/>
            <a:ext cx="4915822" cy="995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CE1379-F0B8-AAB5-9AC4-410D41066545}"/>
              </a:ext>
            </a:extLst>
          </p:cNvPr>
          <p:cNvSpPr txBox="1"/>
          <p:nvPr/>
        </p:nvSpPr>
        <p:spPr>
          <a:xfrm>
            <a:off x="714206" y="4322250"/>
            <a:ext cx="55645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Oct. 24, 2012</a:t>
            </a:r>
          </a:p>
          <a:p>
            <a:r>
              <a:rPr lang="en-US" dirty="0"/>
              <a:t>93 counties in 17 states with voter registration ≥ 100%</a:t>
            </a:r>
            <a:br>
              <a:rPr lang="en-US" dirty="0"/>
            </a:br>
            <a:r>
              <a:rPr lang="en-US" dirty="0"/>
              <a:t>132 counties in 17 states with registration ≥ 95%</a:t>
            </a:r>
          </a:p>
          <a:p>
            <a:endParaRPr lang="en-US" dirty="0"/>
          </a:p>
          <a:p>
            <a:r>
              <a:rPr lang="en-US" dirty="0"/>
              <a:t>Write a story about it and some counties fix the problem!</a:t>
            </a:r>
          </a:p>
          <a:p>
            <a:endParaRPr lang="en-US" dirty="0"/>
          </a:p>
          <a:p>
            <a:r>
              <a:rPr lang="en-US" dirty="0"/>
              <a:t>The cost to monitor all the states is prohibitive, but is</a:t>
            </a:r>
            <a:br>
              <a:rPr lang="en-US" dirty="0"/>
            </a:br>
            <a:r>
              <a:rPr lang="en-US" dirty="0"/>
              <a:t>affordable for many states, e.g., OH, MI, NJ, DC, FL.</a:t>
            </a:r>
          </a:p>
        </p:txBody>
      </p:sp>
    </p:spTree>
    <p:extLst>
      <p:ext uri="{BB962C8B-B14F-4D97-AF65-F5344CB8AC3E}">
        <p14:creationId xmlns:p14="http://schemas.microsoft.com/office/powerpoint/2010/main" val="33451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“Data leakage” in predictive analytics results in overly good 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“data leakage” occurs is when the development of a predictive model uses data being predicted to create the model.</a:t>
            </a:r>
          </a:p>
          <a:p>
            <a:r>
              <a:rPr lang="en-US" dirty="0"/>
              <a:t>I may be mistaken, but Dr. Frank’s voter predictions start with a state “key” or a county “key,” which is a normalized voter turnout curve. All these keys are roughly interchangeable. </a:t>
            </a:r>
          </a:p>
          <a:p>
            <a:endParaRPr lang="en-US" dirty="0"/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“predictions” for the 2022 elections possible without having the voter registration numbers and actual numbers of voted by age that are not known until after the election?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3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“Data leakage” in predictive analytics results in overly good 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676"/>
            <a:ext cx="10515600" cy="4351338"/>
          </a:xfrm>
        </p:spPr>
        <p:txBody>
          <a:bodyPr/>
          <a:lstStyle/>
          <a:p>
            <a:r>
              <a:rPr lang="en-US" dirty="0"/>
              <a:t>A statewide “key” or a county “key” is a normalized turnout curve.</a:t>
            </a:r>
          </a:p>
          <a:p>
            <a:r>
              <a:rPr lang="en-US" dirty="0"/>
              <a:t>The state key and counties keys are so correlated that predictions can be made with any of them, i.e., the state key or any county key.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AF41333-94AB-9F2D-BD82-613C2CC3E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99" y="2942227"/>
            <a:ext cx="4825965" cy="361947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6CD4BCC-A149-5872-0CAF-1C3B313F1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825" y="2942227"/>
            <a:ext cx="4825965" cy="361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4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“Data leakage” in predictive analytics results in overly good 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3676"/>
            <a:ext cx="10940845" cy="52929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But how is this “key” (normalized turnout curve) computed?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For each age interval, 18 to 105 years: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sz="2600" b="1" dirty="0"/>
              <a:t>Predicted Ballots[age] = Overall Voted Fraction * Turnout Key[age] * Registered[age]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Using </a:t>
            </a:r>
            <a:r>
              <a:rPr lang="en-US" i="1" dirty="0">
                <a:solidFill>
                  <a:srgbClr val="0070C0"/>
                </a:solidFill>
              </a:rPr>
              <a:t>Nov 2020 voters </a:t>
            </a:r>
            <a:r>
              <a:rPr lang="en-US" dirty="0">
                <a:solidFill>
                  <a:srgbClr val="0070C0"/>
                </a:solidFill>
              </a:rPr>
              <a:t>in the key computation is  DATA LEAKAGE when used for predictions.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D31B39-A4D5-2C34-A413-11879D5BA600}"/>
                  </a:ext>
                </a:extLst>
              </p:cNvPr>
              <p:cNvSpPr txBox="1"/>
              <p:nvPr/>
            </p:nvSpPr>
            <p:spPr>
              <a:xfrm>
                <a:off x="1597713" y="2540822"/>
                <a:ext cx="9067610" cy="552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Normalized Fraction Voted[age]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𝑁𝑜𝑣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2020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𝑣𝑜𝑡𝑒𝑟𝑠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𝑅𝑒𝑔𝑖𝑠𝑡𝑒𝑟𝑒𝑑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𝑣𝑜𝑡𝑒𝑟𝑠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𝑂𝑣𝑒𝑟𝑎𝑙𝑙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𝑉𝑜𝑡𝑒𝑑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𝐹𝑟𝑎𝑐𝑡𝑖𝑜𝑛</m:t>
                        </m:r>
                      </m:den>
                    </m:f>
                  </m:oMath>
                </a14:m>
                <a:r>
                  <a:rPr lang="en-US" dirty="0"/>
                  <a:t> = Turnout Key[age] fitted </a:t>
                </a:r>
                <a:r>
                  <a:rPr lang="en-US"/>
                  <a:t>with polynomial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D31B39-A4D5-2C34-A413-11879D5BA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713" y="2540822"/>
                <a:ext cx="9067610" cy="552011"/>
              </a:xfrm>
              <a:prstGeom prst="rect">
                <a:avLst/>
              </a:prstGeom>
              <a:blipFill>
                <a:blip r:embed="rId3"/>
                <a:stretch>
                  <a:fillRect l="-1546" r="-13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610ED-7C67-8C22-906A-514AF7BAB4FF}"/>
                  </a:ext>
                </a:extLst>
              </p:cNvPr>
              <p:cNvSpPr txBox="1"/>
              <p:nvPr/>
            </p:nvSpPr>
            <p:spPr>
              <a:xfrm>
                <a:off x="1528887" y="3751771"/>
                <a:ext cx="5918287" cy="496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Overall Voted Fraction = Overall Turnout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𝑁𝑜𝑣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2020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𝑣𝑜𝑡𝑒𝑟𝑠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𝑅𝑒𝑔𝑖𝑠𝑡𝑒𝑟𝑒𝑑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𝑣𝑜𝑡𝑒𝑟𝑠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610ED-7C67-8C22-906A-514AF7BAB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887" y="3751771"/>
                <a:ext cx="5918287" cy="496739"/>
              </a:xfrm>
              <a:prstGeom prst="rect">
                <a:avLst/>
              </a:prstGeom>
              <a:blipFill>
                <a:blip r:embed="rId4"/>
                <a:stretch>
                  <a:fillRect l="-2472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3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“Data leakage” in predictive analytics results in overly good 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3676"/>
            <a:ext cx="10940845" cy="5292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computing the “key” (normalized turnout curve) using the actual counts of </a:t>
            </a:r>
            <a:r>
              <a:rPr lang="en-US" i="1" dirty="0"/>
              <a:t>Nov 2020 voters</a:t>
            </a:r>
            <a:r>
              <a:rPr lang="en-US" dirty="0"/>
              <a:t>, the prediction of ballots cast is based on the original numbers of registered voters.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This is predictive analytics “data leakage” and explains the overly good prediction fits that have been observed everywhere.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The “key” contains information about the relative turnout by age for the specific election being predicted, which is why the predictions are so close.</a:t>
            </a:r>
          </a:p>
          <a:p>
            <a:pPr marL="0" indent="0">
              <a:buNone/>
            </a:pPr>
            <a:r>
              <a:rPr lang="en-US" dirty="0"/>
              <a:t>Using the 6</a:t>
            </a:r>
            <a:r>
              <a:rPr lang="en-US" baseline="30000" dirty="0"/>
              <a:t>th</a:t>
            </a:r>
            <a:r>
              <a:rPr lang="en-US" dirty="0"/>
              <a:t> degree polynomial adds some “fuzz” to the computations. </a:t>
            </a:r>
          </a:p>
        </p:txBody>
      </p:sp>
    </p:spTree>
    <p:extLst>
      <p:ext uri="{BB962C8B-B14F-4D97-AF65-F5344CB8AC3E}">
        <p14:creationId xmlns:p14="http://schemas.microsoft.com/office/powerpoint/2010/main" val="207843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Normalized turnout curves changed little from 2006-2020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19DCF-DBDE-D5DB-99E8-8A2FA4FF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Raw Turnout</a:t>
            </a:r>
          </a:p>
          <a:p>
            <a:r>
              <a:rPr lang="en-US" dirty="0"/>
              <a:t>Percentage Turnout</a:t>
            </a:r>
          </a:p>
          <a:p>
            <a:r>
              <a:rPr lang="en-US" dirty="0"/>
              <a:t>Normalized Turnout for State</a:t>
            </a:r>
          </a:p>
          <a:p>
            <a:r>
              <a:rPr lang="en-US" dirty="0"/>
              <a:t>Normalized Turnout for Each County </a:t>
            </a:r>
          </a:p>
        </p:txBody>
      </p:sp>
    </p:spTree>
    <p:extLst>
      <p:ext uri="{BB962C8B-B14F-4D97-AF65-F5344CB8AC3E}">
        <p14:creationId xmlns:p14="http://schemas.microsoft.com/office/powerpoint/2010/main" val="125836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699" y="1516560"/>
            <a:ext cx="2926101" cy="21945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45" y="1516560"/>
            <a:ext cx="2926101" cy="21945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04" y="1516560"/>
            <a:ext cx="2926101" cy="21945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" y="1516560"/>
            <a:ext cx="2926101" cy="21945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4379940"/>
            <a:ext cx="2926101" cy="21945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4379976"/>
            <a:ext cx="2926101" cy="21945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52" y="1516560"/>
            <a:ext cx="2926101" cy="21945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379940"/>
            <a:ext cx="2926101" cy="21945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04" y="1516560"/>
            <a:ext cx="2926101" cy="219457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4379940"/>
            <a:ext cx="2926101" cy="21945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" y="1516560"/>
            <a:ext cx="2926101" cy="21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473" y="190998"/>
            <a:ext cx="10515600" cy="86389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Kansas November General Elections: Voter Counts by 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48" y="1059947"/>
            <a:ext cx="380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Gubernatorial Election Years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365" y="3937453"/>
            <a:ext cx="353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Presidential Election Years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7421" y="16656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4648" y="16656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38744" y="16642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83696" y="16642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9696" y="45262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4648" y="45262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38744" y="45262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283696" y="45262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1473" y="739972"/>
            <a:ext cx="1062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Grey Line </a:t>
            </a:r>
            <a:r>
              <a:rPr lang="en-US" dirty="0"/>
              <a:t>= Registered Voters; Black Line = “Active” Voters; </a:t>
            </a:r>
            <a:r>
              <a:rPr lang="en-US" dirty="0">
                <a:solidFill>
                  <a:srgbClr val="FF0000"/>
                </a:solidFill>
              </a:rPr>
              <a:t>Red Line </a:t>
            </a:r>
            <a:r>
              <a:rPr lang="en-US" dirty="0"/>
              <a:t>= Ballots Cast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BB29B-0BD0-58BB-AEFD-2C08D2131E6F}"/>
              </a:ext>
            </a:extLst>
          </p:cNvPr>
          <p:cNvSpPr txBox="1"/>
          <p:nvPr/>
        </p:nvSpPr>
        <p:spPr>
          <a:xfrm>
            <a:off x="85218" y="75979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Turnout</a:t>
            </a:r>
          </a:p>
        </p:txBody>
      </p:sp>
    </p:spTree>
    <p:extLst>
      <p:ext uri="{BB962C8B-B14F-4D97-AF65-F5344CB8AC3E}">
        <p14:creationId xmlns:p14="http://schemas.microsoft.com/office/powerpoint/2010/main" val="388759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4379976"/>
            <a:ext cx="2926101" cy="2194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1516560"/>
            <a:ext cx="2926101" cy="2194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4379976"/>
            <a:ext cx="2926101" cy="219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1516560"/>
            <a:ext cx="2926101" cy="2194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379976"/>
            <a:ext cx="2926101" cy="2194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1516560"/>
            <a:ext cx="2926101" cy="2194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4379976"/>
            <a:ext cx="2926101" cy="21945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1516560"/>
            <a:ext cx="2926101" cy="21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473" y="190998"/>
            <a:ext cx="10515600" cy="86389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Kansas November General Elections: Percentages by 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48" y="1060704"/>
            <a:ext cx="380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Gubernatorial Election Years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" y="3941064"/>
            <a:ext cx="353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Presidential Election Years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3616" y="2002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6704" y="2002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2002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45752" y="2002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1752" y="55769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6704" y="55769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0" y="55769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5752" y="55769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1473" y="73997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Black Line = “Active” Voters; </a:t>
            </a:r>
            <a:r>
              <a:rPr lang="en-US" dirty="0">
                <a:solidFill>
                  <a:srgbClr val="FF0000"/>
                </a:solidFill>
              </a:rPr>
              <a:t>Red Line </a:t>
            </a:r>
            <a:r>
              <a:rPr lang="en-US" dirty="0"/>
              <a:t>= Ballots Cast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71449-10EA-D0A6-6895-575125AE19C5}"/>
              </a:ext>
            </a:extLst>
          </p:cNvPr>
          <p:cNvSpPr txBox="1"/>
          <p:nvPr/>
        </p:nvSpPr>
        <p:spPr>
          <a:xfrm>
            <a:off x="85218" y="75979"/>
            <a:ext cx="202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Percentage Turnout</a:t>
            </a:r>
          </a:p>
        </p:txBody>
      </p:sp>
    </p:spTree>
    <p:extLst>
      <p:ext uri="{BB962C8B-B14F-4D97-AF65-F5344CB8AC3E}">
        <p14:creationId xmlns:p14="http://schemas.microsoft.com/office/powerpoint/2010/main" val="211284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1868</Words>
  <Application>Microsoft Office PowerPoint</Application>
  <PresentationFormat>Widescreen</PresentationFormat>
  <Paragraphs>249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Helvetica Neue</vt:lpstr>
      <vt:lpstr>Times New Roman</vt:lpstr>
      <vt:lpstr>Office Theme</vt:lpstr>
      <vt:lpstr>Concerns about Dr. Frank’s Election Analysis</vt:lpstr>
      <vt:lpstr>Concerns about Dr. Frank’s Election Analysis Outline</vt:lpstr>
      <vt:lpstr>“Data leakage” in predictive analytics results in overly good fits</vt:lpstr>
      <vt:lpstr>“Data leakage” in predictive analytics results in overly good fits</vt:lpstr>
      <vt:lpstr>“Data leakage” in predictive analytics results in overly good fits</vt:lpstr>
      <vt:lpstr>“Data leakage” in predictive analytics results in overly good fits</vt:lpstr>
      <vt:lpstr>Normalized turnout curves changed little from 2006-2020</vt:lpstr>
      <vt:lpstr>Kansas November General Elections: Voter Counts by Age</vt:lpstr>
      <vt:lpstr>Kansas November General Elections: Percentages by Age</vt:lpstr>
      <vt:lpstr>Kansas November General Elections: Normalized by Age</vt:lpstr>
      <vt:lpstr>Kansas November General Elections:  Normalized Voter Turnout by Age</vt:lpstr>
      <vt:lpstr>Normalized turnout for a specific age varies slightly by state, county, precinct,  but is highly correlated   The numbers show turnout is not constant by age within a state when viewed by county or precinct.</vt:lpstr>
      <vt:lpstr>Kansas November General Elections:  Normalized Voter Turnout by Age</vt:lpstr>
      <vt:lpstr>Johnson County Kansas November General Elections:  Normalized Voter Turnout by Age</vt:lpstr>
      <vt:lpstr>A 6th degree polynomial may not be the “best” fit.  Isn’t needed. Ohio Turnout “Key”</vt:lpstr>
      <vt:lpstr>A 6th degree polynomial may not be the “best” fit.  Isn’t needed.</vt:lpstr>
      <vt:lpstr>A 6th degree polynomial may not be the “best” fit.  Isn’t needed.</vt:lpstr>
      <vt:lpstr>Correlation is a weak way to compare predictive models</vt:lpstr>
      <vt:lpstr>Correlation is not a good comparison metric for predictions</vt:lpstr>
      <vt:lpstr>PowerPoint Presentation</vt:lpstr>
      <vt:lpstr>Accuracy Better than Correlation for Assessing Predictions Ohio-Analysis-5-Predictions-vs-Acutal-Votes.ipynb</vt:lpstr>
      <vt:lpstr>Turnout varies by gender (but party not available in all states) </vt:lpstr>
      <vt:lpstr>Turnout varies by political party  (but party not available in all states) </vt:lpstr>
      <vt:lpstr>Inflated voter rolls are not new but may be worse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Normalized Voter Turnout 2006 - 2020</dc:title>
  <dc:creator>efg</dc:creator>
  <cp:lastModifiedBy>Earl Glynn</cp:lastModifiedBy>
  <cp:revision>60</cp:revision>
  <dcterms:created xsi:type="dcterms:W3CDTF">2022-04-29T04:51:27Z</dcterms:created>
  <dcterms:modified xsi:type="dcterms:W3CDTF">2022-09-01T18:44:13Z</dcterms:modified>
</cp:coreProperties>
</file>